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5.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2.xml" ContentType="application/vnd.openxmlformats-officedocument.drawingml.chartshapes+xml"/>
  <Override PartName="/ppt/notesSlides/notesSlide37.xml" ContentType="application/vnd.openxmlformats-officedocument.presentationml.notesSlid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charts/chart11.xml" ContentType="application/vnd.openxmlformats-officedocument.drawingml.chart+xml"/>
  <Override PartName="/ppt/charts/style5.xml" ContentType="application/vnd.ms-office.chartstyle+xml"/>
  <Override PartName="/ppt/charts/colors5.xml" ContentType="application/vnd.ms-office.chartcolorstyle+xml"/>
  <Override PartName="/ppt/charts/chart12.xml" ContentType="application/vnd.openxmlformats-officedocument.drawingml.chart+xml"/>
  <Override PartName="/ppt/charts/style6.xml" ContentType="application/vnd.ms-office.chartstyle+xml"/>
  <Override PartName="/ppt/charts/colors6.xml" ContentType="application/vnd.ms-office.chartcolorstyle+xml"/>
  <Override PartName="/ppt/charts/chart13.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44.xml" ContentType="application/vnd.openxmlformats-officedocument.presentationml.notesSlide+xml"/>
  <Override PartName="/ppt/charts/chart14.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445.xml" ContentType="application/vnd.openxmlformats-officedocument.presentationml.notesSlide+xml"/>
  <Override PartName="/ppt/charts/chart15.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3.xml" ContentType="application/vnd.openxmlformats-officedocument.themeOverride+xml"/>
  <Override PartName="/ppt/charts/chart16.xml" ContentType="application/vnd.openxmlformats-officedocument.drawingml.chart+xml"/>
  <Override PartName="/ppt/charts/chart17.xml" ContentType="application/vnd.openxmlformats-officedocument.drawingml.chart+xml"/>
  <Override PartName="/ppt/theme/themeOverride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0"/>
  </p:notesMasterIdLst>
  <p:handoutMasterIdLst>
    <p:handoutMasterId r:id="rId811"/>
  </p:handoutMasterIdLst>
  <p:sldIdLst>
    <p:sldId id="256" r:id="rId2"/>
    <p:sldId id="842" r:id="rId3"/>
    <p:sldId id="860" r:id="rId4"/>
    <p:sldId id="889" r:id="rId5"/>
    <p:sldId id="907" r:id="rId6"/>
    <p:sldId id="934" r:id="rId7"/>
    <p:sldId id="935" r:id="rId8"/>
    <p:sldId id="944" r:id="rId9"/>
    <p:sldId id="961" r:id="rId10"/>
    <p:sldId id="991" r:id="rId11"/>
    <p:sldId id="1006" r:id="rId12"/>
    <p:sldId id="1007" r:id="rId13"/>
    <p:sldId id="1008" r:id="rId14"/>
    <p:sldId id="1020" r:id="rId15"/>
    <p:sldId id="1021" r:id="rId16"/>
    <p:sldId id="1040" r:id="rId17"/>
    <p:sldId id="1041" r:id="rId18"/>
    <p:sldId id="1042" r:id="rId19"/>
    <p:sldId id="1064" r:id="rId20"/>
    <p:sldId id="1065" r:id="rId21"/>
    <p:sldId id="1085" r:id="rId22"/>
    <p:sldId id="1086" r:id="rId23"/>
    <p:sldId id="1087" r:id="rId24"/>
    <p:sldId id="1095" r:id="rId25"/>
    <p:sldId id="1097" r:id="rId26"/>
    <p:sldId id="1098" r:id="rId27"/>
    <p:sldId id="1099" r:id="rId28"/>
    <p:sldId id="1100" r:id="rId29"/>
    <p:sldId id="1101" r:id="rId30"/>
    <p:sldId id="1102" r:id="rId31"/>
    <p:sldId id="1103" r:id="rId32"/>
    <p:sldId id="1104" r:id="rId33"/>
    <p:sldId id="1105" r:id="rId34"/>
    <p:sldId id="1106" r:id="rId35"/>
    <p:sldId id="1107" r:id="rId36"/>
    <p:sldId id="1088" r:id="rId37"/>
    <p:sldId id="1089" r:id="rId38"/>
    <p:sldId id="1090" r:id="rId39"/>
    <p:sldId id="1091" r:id="rId40"/>
    <p:sldId id="1092" r:id="rId41"/>
    <p:sldId id="1093" r:id="rId42"/>
    <p:sldId id="1066" r:id="rId43"/>
    <p:sldId id="1067" r:id="rId44"/>
    <p:sldId id="1068" r:id="rId45"/>
    <p:sldId id="1069" r:id="rId46"/>
    <p:sldId id="1070" r:id="rId47"/>
    <p:sldId id="1071" r:id="rId48"/>
    <p:sldId id="1072" r:id="rId49"/>
    <p:sldId id="1073" r:id="rId50"/>
    <p:sldId id="1074" r:id="rId51"/>
    <p:sldId id="1075" r:id="rId52"/>
    <p:sldId id="1076" r:id="rId53"/>
    <p:sldId id="1077" r:id="rId54"/>
    <p:sldId id="1078" r:id="rId55"/>
    <p:sldId id="1079" r:id="rId56"/>
    <p:sldId id="1080" r:id="rId57"/>
    <p:sldId id="1081" r:id="rId58"/>
    <p:sldId id="1082" r:id="rId59"/>
    <p:sldId id="1083" r:id="rId60"/>
    <p:sldId id="1084" r:id="rId61"/>
    <p:sldId id="1043" r:id="rId62"/>
    <p:sldId id="1044" r:id="rId63"/>
    <p:sldId id="1045" r:id="rId64"/>
    <p:sldId id="1046" r:id="rId65"/>
    <p:sldId id="1047" r:id="rId66"/>
    <p:sldId id="1048" r:id="rId67"/>
    <p:sldId id="1049" r:id="rId68"/>
    <p:sldId id="1050" r:id="rId69"/>
    <p:sldId id="1051" r:id="rId70"/>
    <p:sldId id="1052" r:id="rId71"/>
    <p:sldId id="1053" r:id="rId72"/>
    <p:sldId id="1054" r:id="rId73"/>
    <p:sldId id="1055" r:id="rId74"/>
    <p:sldId id="1056" r:id="rId75"/>
    <p:sldId id="1057" r:id="rId76"/>
    <p:sldId id="1058" r:id="rId77"/>
    <p:sldId id="1059" r:id="rId78"/>
    <p:sldId id="1060" r:id="rId79"/>
    <p:sldId id="1061" r:id="rId80"/>
    <p:sldId id="1062" r:id="rId81"/>
    <p:sldId id="1063" r:id="rId82"/>
    <p:sldId id="1022" r:id="rId83"/>
    <p:sldId id="1023" r:id="rId84"/>
    <p:sldId id="1024" r:id="rId85"/>
    <p:sldId id="1025" r:id="rId86"/>
    <p:sldId id="1026" r:id="rId87"/>
    <p:sldId id="1027" r:id="rId88"/>
    <p:sldId id="1028" r:id="rId89"/>
    <p:sldId id="1029" r:id="rId90"/>
    <p:sldId id="1030" r:id="rId91"/>
    <p:sldId id="1031" r:id="rId92"/>
    <p:sldId id="1032" r:id="rId93"/>
    <p:sldId id="1033" r:id="rId94"/>
    <p:sldId id="1034" r:id="rId95"/>
    <p:sldId id="1035" r:id="rId96"/>
    <p:sldId id="1036" r:id="rId97"/>
    <p:sldId id="1037" r:id="rId98"/>
    <p:sldId id="1038" r:id="rId99"/>
    <p:sldId id="1039" r:id="rId100"/>
    <p:sldId id="1009" r:id="rId101"/>
    <p:sldId id="1010" r:id="rId102"/>
    <p:sldId id="1011" r:id="rId103"/>
    <p:sldId id="1012" r:id="rId104"/>
    <p:sldId id="1013" r:id="rId105"/>
    <p:sldId id="1014" r:id="rId106"/>
    <p:sldId id="1015" r:id="rId107"/>
    <p:sldId id="1016" r:id="rId108"/>
    <p:sldId id="1017" r:id="rId109"/>
    <p:sldId id="1018" r:id="rId110"/>
    <p:sldId id="1019" r:id="rId111"/>
    <p:sldId id="992" r:id="rId112"/>
    <p:sldId id="993" r:id="rId113"/>
    <p:sldId id="994" r:id="rId114"/>
    <p:sldId id="995" r:id="rId115"/>
    <p:sldId id="996" r:id="rId116"/>
    <p:sldId id="997" r:id="rId117"/>
    <p:sldId id="998" r:id="rId118"/>
    <p:sldId id="999" r:id="rId119"/>
    <p:sldId id="1000" r:id="rId120"/>
    <p:sldId id="1001" r:id="rId121"/>
    <p:sldId id="1002" r:id="rId122"/>
    <p:sldId id="1003" r:id="rId123"/>
    <p:sldId id="1004" r:id="rId124"/>
    <p:sldId id="1005" r:id="rId125"/>
    <p:sldId id="962" r:id="rId126"/>
    <p:sldId id="963" r:id="rId127"/>
    <p:sldId id="964" r:id="rId128"/>
    <p:sldId id="965" r:id="rId129"/>
    <p:sldId id="966" r:id="rId130"/>
    <p:sldId id="967" r:id="rId131"/>
    <p:sldId id="968" r:id="rId132"/>
    <p:sldId id="969" r:id="rId133"/>
    <p:sldId id="970" r:id="rId134"/>
    <p:sldId id="971" r:id="rId135"/>
    <p:sldId id="972" r:id="rId136"/>
    <p:sldId id="973" r:id="rId137"/>
    <p:sldId id="974" r:id="rId138"/>
    <p:sldId id="975" r:id="rId139"/>
    <p:sldId id="976" r:id="rId140"/>
    <p:sldId id="977" r:id="rId141"/>
    <p:sldId id="978" r:id="rId142"/>
    <p:sldId id="979" r:id="rId143"/>
    <p:sldId id="980" r:id="rId144"/>
    <p:sldId id="981" r:id="rId145"/>
    <p:sldId id="982" r:id="rId146"/>
    <p:sldId id="983" r:id="rId147"/>
    <p:sldId id="984" r:id="rId148"/>
    <p:sldId id="985" r:id="rId149"/>
    <p:sldId id="986" r:id="rId150"/>
    <p:sldId id="987" r:id="rId151"/>
    <p:sldId id="988" r:id="rId152"/>
    <p:sldId id="989" r:id="rId153"/>
    <p:sldId id="990" r:id="rId154"/>
    <p:sldId id="945" r:id="rId155"/>
    <p:sldId id="946" r:id="rId156"/>
    <p:sldId id="947" r:id="rId157"/>
    <p:sldId id="948" r:id="rId158"/>
    <p:sldId id="949" r:id="rId159"/>
    <p:sldId id="950" r:id="rId160"/>
    <p:sldId id="951" r:id="rId161"/>
    <p:sldId id="952" r:id="rId162"/>
    <p:sldId id="953" r:id="rId163"/>
    <p:sldId id="954" r:id="rId164"/>
    <p:sldId id="955" r:id="rId165"/>
    <p:sldId id="956" r:id="rId166"/>
    <p:sldId id="957" r:id="rId167"/>
    <p:sldId id="958" r:id="rId168"/>
    <p:sldId id="959" r:id="rId169"/>
    <p:sldId id="960" r:id="rId170"/>
    <p:sldId id="936" r:id="rId171"/>
    <p:sldId id="937" r:id="rId172"/>
    <p:sldId id="938" r:id="rId173"/>
    <p:sldId id="939" r:id="rId174"/>
    <p:sldId id="940" r:id="rId175"/>
    <p:sldId id="941" r:id="rId176"/>
    <p:sldId id="942" r:id="rId177"/>
    <p:sldId id="943" r:id="rId178"/>
    <p:sldId id="908" r:id="rId179"/>
    <p:sldId id="909" r:id="rId180"/>
    <p:sldId id="910" r:id="rId181"/>
    <p:sldId id="911" r:id="rId182"/>
    <p:sldId id="259" r:id="rId183"/>
    <p:sldId id="912" r:id="rId184"/>
    <p:sldId id="913" r:id="rId185"/>
    <p:sldId id="260" r:id="rId186"/>
    <p:sldId id="914" r:id="rId187"/>
    <p:sldId id="915" r:id="rId188"/>
    <p:sldId id="916" r:id="rId189"/>
    <p:sldId id="917" r:id="rId190"/>
    <p:sldId id="918" r:id="rId191"/>
    <p:sldId id="919" r:id="rId192"/>
    <p:sldId id="920" r:id="rId193"/>
    <p:sldId id="921" r:id="rId194"/>
    <p:sldId id="922" r:id="rId195"/>
    <p:sldId id="923" r:id="rId196"/>
    <p:sldId id="924" r:id="rId197"/>
    <p:sldId id="925" r:id="rId198"/>
    <p:sldId id="926" r:id="rId199"/>
    <p:sldId id="927" r:id="rId200"/>
    <p:sldId id="928" r:id="rId201"/>
    <p:sldId id="929" r:id="rId202"/>
    <p:sldId id="930" r:id="rId203"/>
    <p:sldId id="931" r:id="rId204"/>
    <p:sldId id="932" r:id="rId205"/>
    <p:sldId id="933" r:id="rId206"/>
    <p:sldId id="890" r:id="rId207"/>
    <p:sldId id="891" r:id="rId208"/>
    <p:sldId id="892" r:id="rId209"/>
    <p:sldId id="893" r:id="rId210"/>
    <p:sldId id="894" r:id="rId211"/>
    <p:sldId id="895" r:id="rId212"/>
    <p:sldId id="896" r:id="rId213"/>
    <p:sldId id="897" r:id="rId214"/>
    <p:sldId id="898" r:id="rId215"/>
    <p:sldId id="899" r:id="rId216"/>
    <p:sldId id="900" r:id="rId217"/>
    <p:sldId id="901" r:id="rId218"/>
    <p:sldId id="902" r:id="rId219"/>
    <p:sldId id="903" r:id="rId220"/>
    <p:sldId id="904" r:id="rId221"/>
    <p:sldId id="905" r:id="rId222"/>
    <p:sldId id="906" r:id="rId223"/>
    <p:sldId id="861" r:id="rId224"/>
    <p:sldId id="862" r:id="rId225"/>
    <p:sldId id="863" r:id="rId226"/>
    <p:sldId id="864" r:id="rId227"/>
    <p:sldId id="865" r:id="rId228"/>
    <p:sldId id="866" r:id="rId229"/>
    <p:sldId id="867" r:id="rId230"/>
    <p:sldId id="868" r:id="rId231"/>
    <p:sldId id="869" r:id="rId232"/>
    <p:sldId id="261" r:id="rId233"/>
    <p:sldId id="262" r:id="rId234"/>
    <p:sldId id="870" r:id="rId235"/>
    <p:sldId id="871" r:id="rId236"/>
    <p:sldId id="872" r:id="rId237"/>
    <p:sldId id="873" r:id="rId238"/>
    <p:sldId id="874" r:id="rId239"/>
    <p:sldId id="875" r:id="rId240"/>
    <p:sldId id="876" r:id="rId241"/>
    <p:sldId id="877" r:id="rId242"/>
    <p:sldId id="878" r:id="rId243"/>
    <p:sldId id="879" r:id="rId244"/>
    <p:sldId id="880" r:id="rId245"/>
    <p:sldId id="881" r:id="rId246"/>
    <p:sldId id="882" r:id="rId247"/>
    <p:sldId id="883" r:id="rId248"/>
    <p:sldId id="884" r:id="rId249"/>
    <p:sldId id="885" r:id="rId250"/>
    <p:sldId id="273" r:id="rId251"/>
    <p:sldId id="886" r:id="rId252"/>
    <p:sldId id="887" r:id="rId253"/>
    <p:sldId id="888" r:id="rId254"/>
    <p:sldId id="843" r:id="rId255"/>
    <p:sldId id="844" r:id="rId256"/>
    <p:sldId id="845" r:id="rId257"/>
    <p:sldId id="846" r:id="rId258"/>
    <p:sldId id="292" r:id="rId259"/>
    <p:sldId id="847" r:id="rId260"/>
    <p:sldId id="294" r:id="rId261"/>
    <p:sldId id="848" r:id="rId262"/>
    <p:sldId id="849" r:id="rId263"/>
    <p:sldId id="850" r:id="rId264"/>
    <p:sldId id="851" r:id="rId265"/>
    <p:sldId id="287" r:id="rId266"/>
    <p:sldId id="852" r:id="rId267"/>
    <p:sldId id="853" r:id="rId268"/>
    <p:sldId id="257" r:id="rId269"/>
    <p:sldId id="854" r:id="rId270"/>
    <p:sldId id="258" r:id="rId271"/>
    <p:sldId id="855" r:id="rId272"/>
    <p:sldId id="856" r:id="rId273"/>
    <p:sldId id="857" r:id="rId274"/>
    <p:sldId id="858" r:id="rId275"/>
    <p:sldId id="268" r:id="rId276"/>
    <p:sldId id="859" r:id="rId277"/>
    <p:sldId id="300" r:id="rId278"/>
    <p:sldId id="342" r:id="rId279"/>
    <p:sldId id="453" r:id="rId280"/>
    <p:sldId id="474" r:id="rId281"/>
    <p:sldId id="475" r:id="rId282"/>
    <p:sldId id="516" r:id="rId283"/>
    <p:sldId id="517" r:id="rId284"/>
    <p:sldId id="599" r:id="rId285"/>
    <p:sldId id="627" r:id="rId286"/>
    <p:sldId id="649" r:id="rId287"/>
    <p:sldId id="362" r:id="rId288"/>
    <p:sldId id="651" r:id="rId289"/>
    <p:sldId id="652" r:id="rId290"/>
    <p:sldId id="703" r:id="rId291"/>
    <p:sldId id="704" r:id="rId292"/>
    <p:sldId id="722" r:id="rId293"/>
    <p:sldId id="747" r:id="rId294"/>
    <p:sldId id="777" r:id="rId295"/>
    <p:sldId id="778" r:id="rId296"/>
    <p:sldId id="802" r:id="rId297"/>
    <p:sldId id="803" r:id="rId298"/>
    <p:sldId id="804" r:id="rId299"/>
    <p:sldId id="805" r:id="rId300"/>
    <p:sldId id="806" r:id="rId301"/>
    <p:sldId id="807" r:id="rId302"/>
    <p:sldId id="808" r:id="rId303"/>
    <p:sldId id="809" r:id="rId304"/>
    <p:sldId id="810" r:id="rId305"/>
    <p:sldId id="811" r:id="rId306"/>
    <p:sldId id="812" r:id="rId307"/>
    <p:sldId id="813" r:id="rId308"/>
    <p:sldId id="814" r:id="rId309"/>
    <p:sldId id="815" r:id="rId310"/>
    <p:sldId id="816" r:id="rId311"/>
    <p:sldId id="817" r:id="rId312"/>
    <p:sldId id="818" r:id="rId313"/>
    <p:sldId id="819" r:id="rId314"/>
    <p:sldId id="820" r:id="rId315"/>
    <p:sldId id="821" r:id="rId316"/>
    <p:sldId id="822" r:id="rId317"/>
    <p:sldId id="823" r:id="rId318"/>
    <p:sldId id="824" r:id="rId319"/>
    <p:sldId id="825" r:id="rId320"/>
    <p:sldId id="826" r:id="rId321"/>
    <p:sldId id="827" r:id="rId322"/>
    <p:sldId id="828" r:id="rId323"/>
    <p:sldId id="829" r:id="rId324"/>
    <p:sldId id="830" r:id="rId325"/>
    <p:sldId id="831" r:id="rId326"/>
    <p:sldId id="832" r:id="rId327"/>
    <p:sldId id="833" r:id="rId328"/>
    <p:sldId id="834" r:id="rId329"/>
    <p:sldId id="835" r:id="rId330"/>
    <p:sldId id="836" r:id="rId331"/>
    <p:sldId id="837" r:id="rId332"/>
    <p:sldId id="838" r:id="rId333"/>
    <p:sldId id="779" r:id="rId334"/>
    <p:sldId id="780" r:id="rId335"/>
    <p:sldId id="781" r:id="rId336"/>
    <p:sldId id="782" r:id="rId337"/>
    <p:sldId id="783" r:id="rId338"/>
    <p:sldId id="784" r:id="rId339"/>
    <p:sldId id="785" r:id="rId340"/>
    <p:sldId id="786" r:id="rId341"/>
    <p:sldId id="787" r:id="rId342"/>
    <p:sldId id="788" r:id="rId343"/>
    <p:sldId id="789" r:id="rId344"/>
    <p:sldId id="790" r:id="rId345"/>
    <p:sldId id="791" r:id="rId346"/>
    <p:sldId id="792" r:id="rId347"/>
    <p:sldId id="793" r:id="rId348"/>
    <p:sldId id="794" r:id="rId349"/>
    <p:sldId id="795" r:id="rId350"/>
    <p:sldId id="796" r:id="rId351"/>
    <p:sldId id="797" r:id="rId352"/>
    <p:sldId id="798" r:id="rId353"/>
    <p:sldId id="799" r:id="rId354"/>
    <p:sldId id="800" r:id="rId355"/>
    <p:sldId id="801" r:id="rId356"/>
    <p:sldId id="748" r:id="rId357"/>
    <p:sldId id="749" r:id="rId358"/>
    <p:sldId id="750" r:id="rId359"/>
    <p:sldId id="751" r:id="rId360"/>
    <p:sldId id="752" r:id="rId361"/>
    <p:sldId id="753" r:id="rId362"/>
    <p:sldId id="754" r:id="rId363"/>
    <p:sldId id="755" r:id="rId364"/>
    <p:sldId id="756" r:id="rId365"/>
    <p:sldId id="757" r:id="rId366"/>
    <p:sldId id="758" r:id="rId367"/>
    <p:sldId id="759" r:id="rId368"/>
    <p:sldId id="760" r:id="rId369"/>
    <p:sldId id="761" r:id="rId370"/>
    <p:sldId id="762" r:id="rId371"/>
    <p:sldId id="763" r:id="rId372"/>
    <p:sldId id="764" r:id="rId373"/>
    <p:sldId id="765" r:id="rId374"/>
    <p:sldId id="766" r:id="rId375"/>
    <p:sldId id="767" r:id="rId376"/>
    <p:sldId id="768" r:id="rId377"/>
    <p:sldId id="769" r:id="rId378"/>
    <p:sldId id="770" r:id="rId379"/>
    <p:sldId id="771" r:id="rId380"/>
    <p:sldId id="772" r:id="rId381"/>
    <p:sldId id="773" r:id="rId382"/>
    <p:sldId id="774" r:id="rId383"/>
    <p:sldId id="775" r:id="rId384"/>
    <p:sldId id="776" r:id="rId385"/>
    <p:sldId id="723" r:id="rId386"/>
    <p:sldId id="724" r:id="rId387"/>
    <p:sldId id="725" r:id="rId388"/>
    <p:sldId id="726" r:id="rId389"/>
    <p:sldId id="727" r:id="rId390"/>
    <p:sldId id="728" r:id="rId391"/>
    <p:sldId id="729" r:id="rId392"/>
    <p:sldId id="730" r:id="rId393"/>
    <p:sldId id="731" r:id="rId394"/>
    <p:sldId id="732" r:id="rId395"/>
    <p:sldId id="733" r:id="rId396"/>
    <p:sldId id="734" r:id="rId397"/>
    <p:sldId id="735" r:id="rId398"/>
    <p:sldId id="736" r:id="rId399"/>
    <p:sldId id="737" r:id="rId400"/>
    <p:sldId id="738" r:id="rId401"/>
    <p:sldId id="739" r:id="rId402"/>
    <p:sldId id="740" r:id="rId403"/>
    <p:sldId id="741" r:id="rId404"/>
    <p:sldId id="742" r:id="rId405"/>
    <p:sldId id="743" r:id="rId406"/>
    <p:sldId id="744" r:id="rId407"/>
    <p:sldId id="745" r:id="rId408"/>
    <p:sldId id="746" r:id="rId409"/>
    <p:sldId id="705" r:id="rId410"/>
    <p:sldId id="706" r:id="rId411"/>
    <p:sldId id="343" r:id="rId412"/>
    <p:sldId id="707" r:id="rId413"/>
    <p:sldId id="708" r:id="rId414"/>
    <p:sldId id="375" r:id="rId415"/>
    <p:sldId id="709" r:id="rId416"/>
    <p:sldId id="710" r:id="rId417"/>
    <p:sldId id="350" r:id="rId418"/>
    <p:sldId id="711" r:id="rId419"/>
    <p:sldId id="374" r:id="rId420"/>
    <p:sldId id="712" r:id="rId421"/>
    <p:sldId id="713" r:id="rId422"/>
    <p:sldId id="714" r:id="rId423"/>
    <p:sldId id="715" r:id="rId424"/>
    <p:sldId id="370" r:id="rId425"/>
    <p:sldId id="371" r:id="rId426"/>
    <p:sldId id="372" r:id="rId427"/>
    <p:sldId id="373" r:id="rId428"/>
    <p:sldId id="716" r:id="rId429"/>
    <p:sldId id="354" r:id="rId430"/>
    <p:sldId id="717" r:id="rId431"/>
    <p:sldId id="356" r:id="rId432"/>
    <p:sldId id="718" r:id="rId433"/>
    <p:sldId id="719" r:id="rId434"/>
    <p:sldId id="720" r:id="rId435"/>
    <p:sldId id="376" r:id="rId436"/>
    <p:sldId id="377" r:id="rId437"/>
    <p:sldId id="378" r:id="rId438"/>
    <p:sldId id="379" r:id="rId439"/>
    <p:sldId id="721" r:id="rId440"/>
    <p:sldId id="653" r:id="rId441"/>
    <p:sldId id="654" r:id="rId442"/>
    <p:sldId id="655" r:id="rId443"/>
    <p:sldId id="656" r:id="rId444"/>
    <p:sldId id="657" r:id="rId445"/>
    <p:sldId id="658" r:id="rId446"/>
    <p:sldId id="659" r:id="rId447"/>
    <p:sldId id="660" r:id="rId448"/>
    <p:sldId id="661" r:id="rId449"/>
    <p:sldId id="662" r:id="rId450"/>
    <p:sldId id="663" r:id="rId451"/>
    <p:sldId id="664" r:id="rId452"/>
    <p:sldId id="665" r:id="rId453"/>
    <p:sldId id="666" r:id="rId454"/>
    <p:sldId id="667" r:id="rId455"/>
    <p:sldId id="668" r:id="rId456"/>
    <p:sldId id="669" r:id="rId457"/>
    <p:sldId id="670" r:id="rId458"/>
    <p:sldId id="671" r:id="rId459"/>
    <p:sldId id="672" r:id="rId460"/>
    <p:sldId id="673" r:id="rId461"/>
    <p:sldId id="674" r:id="rId462"/>
    <p:sldId id="675" r:id="rId463"/>
    <p:sldId id="676" r:id="rId464"/>
    <p:sldId id="677" r:id="rId465"/>
    <p:sldId id="678" r:id="rId466"/>
    <p:sldId id="679" r:id="rId467"/>
    <p:sldId id="680" r:id="rId468"/>
    <p:sldId id="681" r:id="rId469"/>
    <p:sldId id="682" r:id="rId470"/>
    <p:sldId id="683" r:id="rId471"/>
    <p:sldId id="684" r:id="rId472"/>
    <p:sldId id="685" r:id="rId473"/>
    <p:sldId id="686" r:id="rId474"/>
    <p:sldId id="687" r:id="rId475"/>
    <p:sldId id="688" r:id="rId476"/>
    <p:sldId id="689" r:id="rId477"/>
    <p:sldId id="690" r:id="rId478"/>
    <p:sldId id="691" r:id="rId479"/>
    <p:sldId id="692" r:id="rId480"/>
    <p:sldId id="693" r:id="rId481"/>
    <p:sldId id="694" r:id="rId482"/>
    <p:sldId id="695" r:id="rId483"/>
    <p:sldId id="696" r:id="rId484"/>
    <p:sldId id="697" r:id="rId485"/>
    <p:sldId id="698" r:id="rId486"/>
    <p:sldId id="699" r:id="rId487"/>
    <p:sldId id="700" r:id="rId488"/>
    <p:sldId id="701" r:id="rId489"/>
    <p:sldId id="702" r:id="rId490"/>
    <p:sldId id="650" r:id="rId491"/>
    <p:sldId id="358" r:id="rId492"/>
    <p:sldId id="359" r:id="rId493"/>
    <p:sldId id="839" r:id="rId494"/>
    <p:sldId id="344" r:id="rId495"/>
    <p:sldId id="840" r:id="rId496"/>
    <p:sldId id="841" r:id="rId497"/>
    <p:sldId id="345" r:id="rId498"/>
    <p:sldId id="346" r:id="rId499"/>
    <p:sldId id="347" r:id="rId500"/>
    <p:sldId id="363" r:id="rId501"/>
    <p:sldId id="348" r:id="rId502"/>
    <p:sldId id="349" r:id="rId503"/>
    <p:sldId id="360" r:id="rId504"/>
    <p:sldId id="351" r:id="rId505"/>
    <p:sldId id="352" r:id="rId506"/>
    <p:sldId id="361" r:id="rId507"/>
    <p:sldId id="365" r:id="rId508"/>
    <p:sldId id="367" r:id="rId509"/>
    <p:sldId id="366" r:id="rId510"/>
    <p:sldId id="368" r:id="rId511"/>
    <p:sldId id="369" r:id="rId512"/>
    <p:sldId id="353" r:id="rId513"/>
    <p:sldId id="355" r:id="rId514"/>
    <p:sldId id="628" r:id="rId515"/>
    <p:sldId id="629" r:id="rId516"/>
    <p:sldId id="630" r:id="rId517"/>
    <p:sldId id="631" r:id="rId518"/>
    <p:sldId id="632" r:id="rId519"/>
    <p:sldId id="633" r:id="rId520"/>
    <p:sldId id="634" r:id="rId521"/>
    <p:sldId id="635" r:id="rId522"/>
    <p:sldId id="636" r:id="rId523"/>
    <p:sldId id="637" r:id="rId524"/>
    <p:sldId id="638" r:id="rId525"/>
    <p:sldId id="639" r:id="rId526"/>
    <p:sldId id="640" r:id="rId527"/>
    <p:sldId id="641" r:id="rId528"/>
    <p:sldId id="642" r:id="rId529"/>
    <p:sldId id="643" r:id="rId530"/>
    <p:sldId id="644" r:id="rId531"/>
    <p:sldId id="645" r:id="rId532"/>
    <p:sldId id="646" r:id="rId533"/>
    <p:sldId id="647" r:id="rId534"/>
    <p:sldId id="648" r:id="rId535"/>
    <p:sldId id="600" r:id="rId536"/>
    <p:sldId id="601" r:id="rId537"/>
    <p:sldId id="602" r:id="rId538"/>
    <p:sldId id="603" r:id="rId539"/>
    <p:sldId id="604" r:id="rId540"/>
    <p:sldId id="605" r:id="rId541"/>
    <p:sldId id="606" r:id="rId542"/>
    <p:sldId id="607" r:id="rId543"/>
    <p:sldId id="608" r:id="rId544"/>
    <p:sldId id="609" r:id="rId545"/>
    <p:sldId id="610" r:id="rId546"/>
    <p:sldId id="611" r:id="rId547"/>
    <p:sldId id="612" r:id="rId548"/>
    <p:sldId id="613" r:id="rId549"/>
    <p:sldId id="614" r:id="rId550"/>
    <p:sldId id="615" r:id="rId551"/>
    <p:sldId id="616" r:id="rId552"/>
    <p:sldId id="617" r:id="rId553"/>
    <p:sldId id="618" r:id="rId554"/>
    <p:sldId id="619" r:id="rId555"/>
    <p:sldId id="620" r:id="rId556"/>
    <p:sldId id="621" r:id="rId557"/>
    <p:sldId id="622" r:id="rId558"/>
    <p:sldId id="623" r:id="rId559"/>
    <p:sldId id="624" r:id="rId560"/>
    <p:sldId id="625" r:id="rId561"/>
    <p:sldId id="626" r:id="rId562"/>
    <p:sldId id="518" r:id="rId563"/>
    <p:sldId id="519" r:id="rId564"/>
    <p:sldId id="520" r:id="rId565"/>
    <p:sldId id="521" r:id="rId566"/>
    <p:sldId id="522" r:id="rId567"/>
    <p:sldId id="523" r:id="rId568"/>
    <p:sldId id="524" r:id="rId569"/>
    <p:sldId id="525" r:id="rId570"/>
    <p:sldId id="526" r:id="rId571"/>
    <p:sldId id="527" r:id="rId572"/>
    <p:sldId id="528" r:id="rId573"/>
    <p:sldId id="529" r:id="rId574"/>
    <p:sldId id="530" r:id="rId575"/>
    <p:sldId id="531" r:id="rId576"/>
    <p:sldId id="532" r:id="rId577"/>
    <p:sldId id="533" r:id="rId578"/>
    <p:sldId id="534" r:id="rId579"/>
    <p:sldId id="535" r:id="rId580"/>
    <p:sldId id="536" r:id="rId581"/>
    <p:sldId id="537" r:id="rId582"/>
    <p:sldId id="538" r:id="rId583"/>
    <p:sldId id="539" r:id="rId584"/>
    <p:sldId id="540" r:id="rId585"/>
    <p:sldId id="541" r:id="rId586"/>
    <p:sldId id="542" r:id="rId587"/>
    <p:sldId id="543" r:id="rId588"/>
    <p:sldId id="544" r:id="rId589"/>
    <p:sldId id="545" r:id="rId590"/>
    <p:sldId id="546" r:id="rId591"/>
    <p:sldId id="547" r:id="rId592"/>
    <p:sldId id="548" r:id="rId593"/>
    <p:sldId id="549" r:id="rId594"/>
    <p:sldId id="550" r:id="rId595"/>
    <p:sldId id="551" r:id="rId596"/>
    <p:sldId id="552" r:id="rId597"/>
    <p:sldId id="553" r:id="rId598"/>
    <p:sldId id="554" r:id="rId599"/>
    <p:sldId id="555" r:id="rId600"/>
    <p:sldId id="556" r:id="rId601"/>
    <p:sldId id="557" r:id="rId602"/>
    <p:sldId id="558" r:id="rId603"/>
    <p:sldId id="559" r:id="rId604"/>
    <p:sldId id="560" r:id="rId605"/>
    <p:sldId id="561" r:id="rId606"/>
    <p:sldId id="562" r:id="rId607"/>
    <p:sldId id="563" r:id="rId608"/>
    <p:sldId id="564" r:id="rId609"/>
    <p:sldId id="565" r:id="rId610"/>
    <p:sldId id="566" r:id="rId611"/>
    <p:sldId id="567" r:id="rId612"/>
    <p:sldId id="568" r:id="rId613"/>
    <p:sldId id="569" r:id="rId614"/>
    <p:sldId id="570" r:id="rId615"/>
    <p:sldId id="571" r:id="rId616"/>
    <p:sldId id="572" r:id="rId617"/>
    <p:sldId id="573" r:id="rId618"/>
    <p:sldId id="574" r:id="rId619"/>
    <p:sldId id="575" r:id="rId620"/>
    <p:sldId id="576" r:id="rId621"/>
    <p:sldId id="577" r:id="rId622"/>
    <p:sldId id="578" r:id="rId623"/>
    <p:sldId id="579" r:id="rId624"/>
    <p:sldId id="580" r:id="rId625"/>
    <p:sldId id="581" r:id="rId626"/>
    <p:sldId id="582" r:id="rId627"/>
    <p:sldId id="583" r:id="rId628"/>
    <p:sldId id="584" r:id="rId629"/>
    <p:sldId id="585" r:id="rId630"/>
    <p:sldId id="586" r:id="rId631"/>
    <p:sldId id="587" r:id="rId632"/>
    <p:sldId id="588" r:id="rId633"/>
    <p:sldId id="589" r:id="rId634"/>
    <p:sldId id="590" r:id="rId635"/>
    <p:sldId id="591" r:id="rId636"/>
    <p:sldId id="592" r:id="rId637"/>
    <p:sldId id="593" r:id="rId638"/>
    <p:sldId id="594" r:id="rId639"/>
    <p:sldId id="595" r:id="rId640"/>
    <p:sldId id="596" r:id="rId641"/>
    <p:sldId id="597" r:id="rId642"/>
    <p:sldId id="598" r:id="rId643"/>
    <p:sldId id="476" r:id="rId644"/>
    <p:sldId id="477" r:id="rId645"/>
    <p:sldId id="478" r:id="rId646"/>
    <p:sldId id="479" r:id="rId647"/>
    <p:sldId id="480" r:id="rId648"/>
    <p:sldId id="481" r:id="rId649"/>
    <p:sldId id="482" r:id="rId650"/>
    <p:sldId id="483" r:id="rId651"/>
    <p:sldId id="484" r:id="rId652"/>
    <p:sldId id="485" r:id="rId653"/>
    <p:sldId id="486" r:id="rId654"/>
    <p:sldId id="487" r:id="rId655"/>
    <p:sldId id="488" r:id="rId656"/>
    <p:sldId id="489" r:id="rId657"/>
    <p:sldId id="490" r:id="rId658"/>
    <p:sldId id="491" r:id="rId659"/>
    <p:sldId id="492" r:id="rId660"/>
    <p:sldId id="493" r:id="rId661"/>
    <p:sldId id="494" r:id="rId662"/>
    <p:sldId id="495" r:id="rId663"/>
    <p:sldId id="496" r:id="rId664"/>
    <p:sldId id="497" r:id="rId665"/>
    <p:sldId id="498" r:id="rId666"/>
    <p:sldId id="499" r:id="rId667"/>
    <p:sldId id="500" r:id="rId668"/>
    <p:sldId id="501" r:id="rId669"/>
    <p:sldId id="502" r:id="rId670"/>
    <p:sldId id="503" r:id="rId671"/>
    <p:sldId id="504" r:id="rId672"/>
    <p:sldId id="505" r:id="rId673"/>
    <p:sldId id="506" r:id="rId674"/>
    <p:sldId id="507" r:id="rId675"/>
    <p:sldId id="508" r:id="rId676"/>
    <p:sldId id="509" r:id="rId677"/>
    <p:sldId id="510" r:id="rId678"/>
    <p:sldId id="511" r:id="rId679"/>
    <p:sldId id="512" r:id="rId680"/>
    <p:sldId id="513" r:id="rId681"/>
    <p:sldId id="514" r:id="rId682"/>
    <p:sldId id="515" r:id="rId683"/>
    <p:sldId id="421" r:id="rId684"/>
    <p:sldId id="455" r:id="rId685"/>
    <p:sldId id="448" r:id="rId686"/>
    <p:sldId id="422" r:id="rId687"/>
    <p:sldId id="423" r:id="rId688"/>
    <p:sldId id="424" r:id="rId689"/>
    <p:sldId id="425" r:id="rId690"/>
    <p:sldId id="426" r:id="rId691"/>
    <p:sldId id="427" r:id="rId692"/>
    <p:sldId id="456" r:id="rId693"/>
    <p:sldId id="457" r:id="rId694"/>
    <p:sldId id="458" r:id="rId695"/>
    <p:sldId id="459" r:id="rId696"/>
    <p:sldId id="460" r:id="rId697"/>
    <p:sldId id="461" r:id="rId698"/>
    <p:sldId id="444" r:id="rId699"/>
    <p:sldId id="462" r:id="rId700"/>
    <p:sldId id="463" r:id="rId701"/>
    <p:sldId id="454" r:id="rId702"/>
    <p:sldId id="464" r:id="rId703"/>
    <p:sldId id="465" r:id="rId704"/>
    <p:sldId id="466" r:id="rId705"/>
    <p:sldId id="467" r:id="rId706"/>
    <p:sldId id="468" r:id="rId707"/>
    <p:sldId id="469" r:id="rId708"/>
    <p:sldId id="470" r:id="rId709"/>
    <p:sldId id="471" r:id="rId710"/>
    <p:sldId id="472" r:id="rId711"/>
    <p:sldId id="473" r:id="rId712"/>
    <p:sldId id="440" r:id="rId713"/>
    <p:sldId id="441" r:id="rId714"/>
    <p:sldId id="442" r:id="rId715"/>
    <p:sldId id="443" r:id="rId716"/>
    <p:sldId id="420" r:id="rId717"/>
    <p:sldId id="446" r:id="rId718"/>
    <p:sldId id="447" r:id="rId719"/>
    <p:sldId id="449" r:id="rId720"/>
    <p:sldId id="450" r:id="rId721"/>
    <p:sldId id="451" r:id="rId722"/>
    <p:sldId id="452" r:id="rId723"/>
    <p:sldId id="428" r:id="rId724"/>
    <p:sldId id="429" r:id="rId725"/>
    <p:sldId id="430" r:id="rId726"/>
    <p:sldId id="431" r:id="rId727"/>
    <p:sldId id="432" r:id="rId728"/>
    <p:sldId id="433" r:id="rId729"/>
    <p:sldId id="434" r:id="rId730"/>
    <p:sldId id="435" r:id="rId731"/>
    <p:sldId id="436" r:id="rId732"/>
    <p:sldId id="437" r:id="rId733"/>
    <p:sldId id="438" r:id="rId734"/>
    <p:sldId id="439" r:id="rId735"/>
    <p:sldId id="445" r:id="rId736"/>
    <p:sldId id="401" r:id="rId737"/>
    <p:sldId id="402" r:id="rId738"/>
    <p:sldId id="403" r:id="rId739"/>
    <p:sldId id="404" r:id="rId740"/>
    <p:sldId id="357" r:id="rId741"/>
    <p:sldId id="303" r:id="rId742"/>
    <p:sldId id="304" r:id="rId743"/>
    <p:sldId id="305" r:id="rId744"/>
    <p:sldId id="267" r:id="rId745"/>
    <p:sldId id="263" r:id="rId746"/>
    <p:sldId id="297" r:id="rId747"/>
    <p:sldId id="298" r:id="rId748"/>
    <p:sldId id="264" r:id="rId749"/>
    <p:sldId id="265" r:id="rId750"/>
    <p:sldId id="302" r:id="rId751"/>
    <p:sldId id="295" r:id="rId752"/>
    <p:sldId id="296" r:id="rId753"/>
    <p:sldId id="266" r:id="rId754"/>
    <p:sldId id="269" r:id="rId755"/>
    <p:sldId id="301" r:id="rId756"/>
    <p:sldId id="270" r:id="rId757"/>
    <p:sldId id="271" r:id="rId758"/>
    <p:sldId id="306" r:id="rId759"/>
    <p:sldId id="272" r:id="rId760"/>
    <p:sldId id="307" r:id="rId761"/>
    <p:sldId id="309" r:id="rId762"/>
    <p:sldId id="312" r:id="rId763"/>
    <p:sldId id="274" r:id="rId764"/>
    <p:sldId id="311" r:id="rId765"/>
    <p:sldId id="310" r:id="rId766"/>
    <p:sldId id="275" r:id="rId767"/>
    <p:sldId id="316" r:id="rId768"/>
    <p:sldId id="315" r:id="rId769"/>
    <p:sldId id="314" r:id="rId770"/>
    <p:sldId id="318" r:id="rId771"/>
    <p:sldId id="276" r:id="rId772"/>
    <p:sldId id="320" r:id="rId773"/>
    <p:sldId id="319" r:id="rId774"/>
    <p:sldId id="321" r:id="rId775"/>
    <p:sldId id="277" r:id="rId776"/>
    <p:sldId id="324" r:id="rId777"/>
    <p:sldId id="325" r:id="rId778"/>
    <p:sldId id="278" r:id="rId779"/>
    <p:sldId id="326" r:id="rId780"/>
    <p:sldId id="330" r:id="rId781"/>
    <p:sldId id="327" r:id="rId782"/>
    <p:sldId id="279" r:id="rId783"/>
    <p:sldId id="329" r:id="rId784"/>
    <p:sldId id="328" r:id="rId785"/>
    <p:sldId id="331" r:id="rId786"/>
    <p:sldId id="332" r:id="rId787"/>
    <p:sldId id="280" r:id="rId788"/>
    <p:sldId id="281" r:id="rId789"/>
    <p:sldId id="282" r:id="rId790"/>
    <p:sldId id="283" r:id="rId791"/>
    <p:sldId id="336" r:id="rId792"/>
    <p:sldId id="339" r:id="rId793"/>
    <p:sldId id="289" r:id="rId794"/>
    <p:sldId id="284" r:id="rId795"/>
    <p:sldId id="338" r:id="rId796"/>
    <p:sldId id="337" r:id="rId797"/>
    <p:sldId id="290" r:id="rId798"/>
    <p:sldId id="285" r:id="rId799"/>
    <p:sldId id="333" r:id="rId800"/>
    <p:sldId id="340" r:id="rId801"/>
    <p:sldId id="334" r:id="rId802"/>
    <p:sldId id="341" r:id="rId803"/>
    <p:sldId id="286" r:id="rId804"/>
    <p:sldId id="335" r:id="rId805"/>
    <p:sldId id="288" r:id="rId806"/>
    <p:sldId id="291" r:id="rId807"/>
    <p:sldId id="293" r:id="rId808"/>
    <p:sldId id="299" r:id="rId80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Раздел по умолчанию" id="{B61FF722-1EE8-45B2-8172-F1D37A6244C3}">
          <p14:sldIdLst>
            <p14:sldId id="256"/>
            <p14:sldId id="842"/>
          </p14:sldIdLst>
        </p14:section>
        <p14:section name="Раздел по умолчанию" id="{A61915A0-0EA8-4A21-9CC0-A4B7840CB1B2}">
          <p14:sldIdLst>
            <p14:sldId id="860"/>
            <p14:sldId id="889"/>
          </p14:sldIdLst>
        </p14:section>
        <p14:section name="Раздел по умолчанию" id="{C1AE1AE8-E2D2-43E2-81A5-F17BCD17D778}">
          <p14:sldIdLst>
            <p14:sldId id="907"/>
            <p14:sldId id="934"/>
            <p14:sldId id="935"/>
            <p14:sldId id="944"/>
            <p14:sldId id="961"/>
            <p14:sldId id="991"/>
            <p14:sldId id="1006"/>
            <p14:sldId id="1007"/>
            <p14:sldId id="1008"/>
            <p14:sldId id="1020"/>
            <p14:sldId id="1021"/>
            <p14:sldId id="1040"/>
            <p14:sldId id="1041"/>
            <p14:sldId id="1042"/>
            <p14:sldId id="1064"/>
            <p14:sldId id="1065"/>
            <p14:sldId id="1085"/>
            <p14:sldId id="1086"/>
            <p14:sldId id="1087"/>
          </p14:sldIdLst>
        </p14:section>
        <p14:section name="Раздел по умолчанию" id="{4A9096BF-B88B-4658-BC7E-F4D6E38D958A}">
          <p14:sldIdLst>
            <p14:sldId id="1095"/>
            <p14:sldId id="1097"/>
            <p14:sldId id="1098"/>
            <p14:sldId id="1099"/>
            <p14:sldId id="1100"/>
            <p14:sldId id="1101"/>
            <p14:sldId id="1102"/>
            <p14:sldId id="1103"/>
            <p14:sldId id="1104"/>
            <p14:sldId id="1105"/>
            <p14:sldId id="1106"/>
            <p14:sldId id="1107"/>
            <p14:sldId id="1088"/>
            <p14:sldId id="1089"/>
            <p14:sldId id="1090"/>
            <p14:sldId id="1091"/>
            <p14:sldId id="1092"/>
            <p14:sldId id="1093"/>
            <p14:sldId id="1066"/>
            <p14:sldId id="1067"/>
            <p14:sldId id="1068"/>
            <p14:sldId id="1069"/>
            <p14:sldId id="1070"/>
            <p14:sldId id="1071"/>
            <p14:sldId id="1072"/>
            <p14:sldId id="1073"/>
            <p14:sldId id="1074"/>
            <p14:sldId id="1075"/>
            <p14:sldId id="1076"/>
            <p14:sldId id="1077"/>
            <p14:sldId id="1078"/>
            <p14:sldId id="1079"/>
            <p14:sldId id="1080"/>
            <p14:sldId id="1081"/>
            <p14:sldId id="1082"/>
            <p14:sldId id="1083"/>
            <p14:sldId id="1084"/>
            <p14:sldId id="1043"/>
            <p14:sldId id="1044"/>
            <p14:sldId id="1045"/>
            <p14:sldId id="1046"/>
            <p14:sldId id="1047"/>
            <p14:sldId id="1048"/>
            <p14:sldId id="1049"/>
            <p14:sldId id="1050"/>
            <p14:sldId id="1051"/>
            <p14:sldId id="1052"/>
            <p14:sldId id="1053"/>
            <p14:sldId id="1054"/>
            <p14:sldId id="1055"/>
            <p14:sldId id="1056"/>
            <p14:sldId id="1057"/>
            <p14:sldId id="1058"/>
            <p14:sldId id="1059"/>
            <p14:sldId id="1060"/>
            <p14:sldId id="1061"/>
            <p14:sldId id="1062"/>
            <p14:sldId id="1063"/>
            <p14:sldId id="1022"/>
            <p14:sldId id="1023"/>
            <p14:sldId id="1024"/>
            <p14:sldId id="1025"/>
            <p14:sldId id="1026"/>
            <p14:sldId id="1027"/>
            <p14:sldId id="1028"/>
            <p14:sldId id="1029"/>
            <p14:sldId id="1030"/>
            <p14:sldId id="1031"/>
            <p14:sldId id="1032"/>
            <p14:sldId id="1033"/>
            <p14:sldId id="1034"/>
            <p14:sldId id="1035"/>
            <p14:sldId id="1036"/>
            <p14:sldId id="1037"/>
            <p14:sldId id="1038"/>
            <p14:sldId id="1039"/>
            <p14:sldId id="1009"/>
            <p14:sldId id="1010"/>
            <p14:sldId id="1011"/>
            <p14:sldId id="1012"/>
            <p14:sldId id="1013"/>
            <p14:sldId id="1014"/>
            <p14:sldId id="1015"/>
            <p14:sldId id="1016"/>
            <p14:sldId id="1017"/>
            <p14:sldId id="1018"/>
            <p14:sldId id="1019"/>
            <p14:sldId id="992"/>
            <p14:sldId id="993"/>
            <p14:sldId id="994"/>
            <p14:sldId id="995"/>
            <p14:sldId id="996"/>
            <p14:sldId id="997"/>
            <p14:sldId id="998"/>
            <p14:sldId id="999"/>
            <p14:sldId id="1000"/>
            <p14:sldId id="1001"/>
            <p14:sldId id="1002"/>
            <p14:sldId id="1003"/>
            <p14:sldId id="1004"/>
            <p14:sldId id="1005"/>
            <p14:sldId id="962"/>
            <p14:sldId id="963"/>
            <p14:sldId id="964"/>
            <p14:sldId id="965"/>
            <p14:sldId id="966"/>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986"/>
            <p14:sldId id="987"/>
            <p14:sldId id="988"/>
            <p14:sldId id="989"/>
            <p14:sldId id="990"/>
            <p14:sldId id="945"/>
            <p14:sldId id="946"/>
            <p14:sldId id="947"/>
            <p14:sldId id="948"/>
            <p14:sldId id="949"/>
            <p14:sldId id="950"/>
            <p14:sldId id="951"/>
            <p14:sldId id="952"/>
            <p14:sldId id="953"/>
            <p14:sldId id="954"/>
            <p14:sldId id="955"/>
            <p14:sldId id="956"/>
            <p14:sldId id="957"/>
            <p14:sldId id="958"/>
            <p14:sldId id="959"/>
            <p14:sldId id="960"/>
            <p14:sldId id="936"/>
            <p14:sldId id="937"/>
            <p14:sldId id="938"/>
            <p14:sldId id="939"/>
            <p14:sldId id="940"/>
            <p14:sldId id="941"/>
            <p14:sldId id="942"/>
            <p14:sldId id="943"/>
            <p14:sldId id="908"/>
            <p14:sldId id="909"/>
            <p14:sldId id="910"/>
            <p14:sldId id="911"/>
            <p14:sldId id="259"/>
            <p14:sldId id="912"/>
            <p14:sldId id="913"/>
            <p14:sldId id="260"/>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890"/>
            <p14:sldId id="891"/>
            <p14:sldId id="892"/>
            <p14:sldId id="893"/>
            <p14:sldId id="894"/>
            <p14:sldId id="895"/>
            <p14:sldId id="896"/>
            <p14:sldId id="897"/>
            <p14:sldId id="898"/>
            <p14:sldId id="899"/>
            <p14:sldId id="900"/>
            <p14:sldId id="901"/>
            <p14:sldId id="902"/>
            <p14:sldId id="903"/>
            <p14:sldId id="904"/>
            <p14:sldId id="905"/>
            <p14:sldId id="906"/>
            <p14:sldId id="861"/>
            <p14:sldId id="862"/>
            <p14:sldId id="863"/>
            <p14:sldId id="864"/>
            <p14:sldId id="865"/>
            <p14:sldId id="866"/>
            <p14:sldId id="867"/>
            <p14:sldId id="868"/>
            <p14:sldId id="869"/>
            <p14:sldId id="261"/>
            <p14:sldId id="262"/>
            <p14:sldId id="870"/>
            <p14:sldId id="871"/>
            <p14:sldId id="872"/>
            <p14:sldId id="873"/>
            <p14:sldId id="874"/>
            <p14:sldId id="875"/>
            <p14:sldId id="876"/>
            <p14:sldId id="877"/>
            <p14:sldId id="878"/>
            <p14:sldId id="879"/>
            <p14:sldId id="880"/>
            <p14:sldId id="881"/>
            <p14:sldId id="882"/>
            <p14:sldId id="883"/>
            <p14:sldId id="884"/>
            <p14:sldId id="885"/>
            <p14:sldId id="273"/>
            <p14:sldId id="886"/>
            <p14:sldId id="887"/>
            <p14:sldId id="888"/>
            <p14:sldId id="843"/>
            <p14:sldId id="844"/>
            <p14:sldId id="845"/>
            <p14:sldId id="846"/>
            <p14:sldId id="292"/>
            <p14:sldId id="847"/>
            <p14:sldId id="294"/>
            <p14:sldId id="848"/>
            <p14:sldId id="849"/>
            <p14:sldId id="850"/>
            <p14:sldId id="851"/>
            <p14:sldId id="287"/>
            <p14:sldId id="852"/>
            <p14:sldId id="853"/>
            <p14:sldId id="257"/>
            <p14:sldId id="854"/>
            <p14:sldId id="258"/>
            <p14:sldId id="855"/>
            <p14:sldId id="856"/>
            <p14:sldId id="857"/>
            <p14:sldId id="858"/>
            <p14:sldId id="268"/>
            <p14:sldId id="859"/>
            <p14:sldId id="300"/>
            <p14:sldId id="342"/>
            <p14:sldId id="453"/>
            <p14:sldId id="474"/>
            <p14:sldId id="475"/>
            <p14:sldId id="516"/>
            <p14:sldId id="517"/>
            <p14:sldId id="599"/>
            <p14:sldId id="627"/>
            <p14:sldId id="649"/>
            <p14:sldId id="362"/>
            <p14:sldId id="651"/>
            <p14:sldId id="652"/>
            <p14:sldId id="703"/>
            <p14:sldId id="704"/>
            <p14:sldId id="722"/>
            <p14:sldId id="747"/>
            <p14:sldId id="777"/>
            <p14:sldId id="778"/>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05"/>
            <p14:sldId id="706"/>
            <p14:sldId id="343"/>
            <p14:sldId id="707"/>
            <p14:sldId id="708"/>
            <p14:sldId id="375"/>
            <p14:sldId id="709"/>
            <p14:sldId id="710"/>
            <p14:sldId id="350"/>
            <p14:sldId id="711"/>
            <p14:sldId id="374"/>
            <p14:sldId id="712"/>
            <p14:sldId id="713"/>
            <p14:sldId id="714"/>
            <p14:sldId id="715"/>
            <p14:sldId id="370"/>
            <p14:sldId id="371"/>
            <p14:sldId id="372"/>
            <p14:sldId id="373"/>
            <p14:sldId id="716"/>
            <p14:sldId id="354"/>
            <p14:sldId id="717"/>
            <p14:sldId id="356"/>
            <p14:sldId id="718"/>
            <p14:sldId id="719"/>
            <p14:sldId id="720"/>
            <p14:sldId id="376"/>
            <p14:sldId id="377"/>
            <p14:sldId id="378"/>
            <p14:sldId id="379"/>
            <p14:sldId id="721"/>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650"/>
            <p14:sldId id="358"/>
            <p14:sldId id="359"/>
            <p14:sldId id="839"/>
            <p14:sldId id="344"/>
            <p14:sldId id="840"/>
            <p14:sldId id="841"/>
            <p14:sldId id="345"/>
            <p14:sldId id="346"/>
            <p14:sldId id="347"/>
            <p14:sldId id="363"/>
            <p14:sldId id="348"/>
            <p14:sldId id="349"/>
            <p14:sldId id="360"/>
            <p14:sldId id="351"/>
            <p14:sldId id="352"/>
            <p14:sldId id="361"/>
            <p14:sldId id="365"/>
            <p14:sldId id="367"/>
            <p14:sldId id="366"/>
            <p14:sldId id="368"/>
            <p14:sldId id="369"/>
            <p14:sldId id="353"/>
            <p14:sldId id="355"/>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421"/>
            <p14:sldId id="455"/>
            <p14:sldId id="448"/>
            <p14:sldId id="422"/>
            <p14:sldId id="423"/>
            <p14:sldId id="424"/>
            <p14:sldId id="425"/>
            <p14:sldId id="426"/>
            <p14:sldId id="427"/>
            <p14:sldId id="456"/>
            <p14:sldId id="457"/>
            <p14:sldId id="458"/>
            <p14:sldId id="459"/>
            <p14:sldId id="460"/>
            <p14:sldId id="461"/>
            <p14:sldId id="444"/>
            <p14:sldId id="462"/>
            <p14:sldId id="463"/>
            <p14:sldId id="454"/>
            <p14:sldId id="464"/>
            <p14:sldId id="465"/>
            <p14:sldId id="466"/>
            <p14:sldId id="467"/>
            <p14:sldId id="468"/>
            <p14:sldId id="469"/>
            <p14:sldId id="470"/>
            <p14:sldId id="471"/>
            <p14:sldId id="472"/>
            <p14:sldId id="473"/>
            <p14:sldId id="440"/>
            <p14:sldId id="441"/>
            <p14:sldId id="442"/>
            <p14:sldId id="443"/>
            <p14:sldId id="420"/>
            <p14:sldId id="446"/>
            <p14:sldId id="447"/>
            <p14:sldId id="449"/>
            <p14:sldId id="450"/>
            <p14:sldId id="451"/>
            <p14:sldId id="452"/>
            <p14:sldId id="428"/>
            <p14:sldId id="429"/>
            <p14:sldId id="430"/>
            <p14:sldId id="431"/>
            <p14:sldId id="432"/>
            <p14:sldId id="433"/>
            <p14:sldId id="434"/>
            <p14:sldId id="435"/>
            <p14:sldId id="436"/>
            <p14:sldId id="437"/>
            <p14:sldId id="438"/>
            <p14:sldId id="439"/>
            <p14:sldId id="445"/>
            <p14:sldId id="401"/>
            <p14:sldId id="402"/>
            <p14:sldId id="403"/>
            <p14:sldId id="404"/>
            <p14:sldId id="357"/>
            <p14:sldId id="303"/>
            <p14:sldId id="304"/>
            <p14:sldId id="305"/>
            <p14:sldId id="267"/>
            <p14:sldId id="263"/>
            <p14:sldId id="297"/>
            <p14:sldId id="298"/>
            <p14:sldId id="264"/>
            <p14:sldId id="265"/>
            <p14:sldId id="302"/>
            <p14:sldId id="295"/>
            <p14:sldId id="296"/>
            <p14:sldId id="266"/>
            <p14:sldId id="269"/>
            <p14:sldId id="301"/>
            <p14:sldId id="270"/>
            <p14:sldId id="271"/>
            <p14:sldId id="306"/>
            <p14:sldId id="272"/>
            <p14:sldId id="307"/>
            <p14:sldId id="309"/>
            <p14:sldId id="312"/>
            <p14:sldId id="274"/>
            <p14:sldId id="311"/>
            <p14:sldId id="310"/>
            <p14:sldId id="275"/>
            <p14:sldId id="316"/>
            <p14:sldId id="315"/>
            <p14:sldId id="314"/>
            <p14:sldId id="318"/>
            <p14:sldId id="276"/>
            <p14:sldId id="320"/>
            <p14:sldId id="319"/>
            <p14:sldId id="321"/>
            <p14:sldId id="277"/>
            <p14:sldId id="324"/>
            <p14:sldId id="325"/>
            <p14:sldId id="278"/>
            <p14:sldId id="326"/>
            <p14:sldId id="330"/>
            <p14:sldId id="327"/>
            <p14:sldId id="279"/>
            <p14:sldId id="329"/>
            <p14:sldId id="328"/>
            <p14:sldId id="331"/>
            <p14:sldId id="332"/>
            <p14:sldId id="280"/>
            <p14:sldId id="281"/>
            <p14:sldId id="282"/>
            <p14:sldId id="283"/>
            <p14:sldId id="336"/>
            <p14:sldId id="339"/>
            <p14:sldId id="289"/>
            <p14:sldId id="284"/>
            <p14:sldId id="338"/>
            <p14:sldId id="337"/>
            <p14:sldId id="290"/>
            <p14:sldId id="285"/>
            <p14:sldId id="333"/>
            <p14:sldId id="340"/>
            <p14:sldId id="334"/>
            <p14:sldId id="341"/>
            <p14:sldId id="286"/>
            <p14:sldId id="335"/>
            <p14:sldId id="288"/>
            <p14:sldId id="291"/>
            <p14:sldId id="293"/>
            <p14:sldId id="29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EA3FC-434E-4EC0-ACF2-261E079F8C2B}" v="302" dt="2019-09-08T22:04:45.206"/>
    <p1510:client id="{68A18BBD-9ACB-4A7E-8AB5-9B635677A9DC}" v="220" dt="2019-09-09T21:59:18.276"/>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6" autoAdjust="0"/>
    <p:restoredTop sz="94629" autoAdjust="0"/>
  </p:normalViewPr>
  <p:slideViewPr>
    <p:cSldViewPr>
      <p:cViewPr varScale="1">
        <p:scale>
          <a:sx n="68" d="100"/>
          <a:sy n="68" d="100"/>
        </p:scale>
        <p:origin x="1264" y="52"/>
      </p:cViewPr>
      <p:guideLst>
        <p:guide orient="horz" pos="2160"/>
        <p:guide pos="2880"/>
      </p:guideLst>
    </p:cSldViewPr>
  </p:slideViewPr>
  <p:outlineViewPr>
    <p:cViewPr>
      <p:scale>
        <a:sx n="33" d="100"/>
        <a:sy n="33" d="100"/>
      </p:scale>
      <p:origin x="0" y="3471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662" Type="http://schemas.openxmlformats.org/officeDocument/2006/relationships/slide" Target="slides/slide661.xml"/><Relationship Id="rId718" Type="http://schemas.openxmlformats.org/officeDocument/2006/relationships/slide" Target="slides/slide71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771" Type="http://schemas.openxmlformats.org/officeDocument/2006/relationships/slide" Target="slides/slide770.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673" Type="http://schemas.openxmlformats.org/officeDocument/2006/relationships/slide" Target="slides/slide672.xml"/><Relationship Id="rId729" Type="http://schemas.openxmlformats.org/officeDocument/2006/relationships/slide" Target="slides/slide72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40" Type="http://schemas.openxmlformats.org/officeDocument/2006/relationships/slide" Target="slides/slide739.xml"/><Relationship Id="rId782" Type="http://schemas.openxmlformats.org/officeDocument/2006/relationships/slide" Target="slides/slide781.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slide" Target="slides/slide641.xml"/><Relationship Id="rId684" Type="http://schemas.openxmlformats.org/officeDocument/2006/relationships/slide" Target="slides/slide683.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51" Type="http://schemas.openxmlformats.org/officeDocument/2006/relationships/slide" Target="slides/slide750.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handoutMaster" Target="handoutMasters/handoutMaster1.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viewProps" Target="viewProps.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tableStyles" Target="tableStyles.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microsoft.com/office/2015/10/relationships/revisionInfo" Target="revisionInfo.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notesMaster" Target="notesMasters/notesMaster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presProps" Target="presProps.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yananna9@gmail.com" userId="c34f9baa75887b7c" providerId="LiveId" clId="{68A18BBD-9ACB-4A7E-8AB5-9B635677A9DC}"/>
    <pc:docChg chg="undo custSel addSld delSld modSld sldOrd">
      <pc:chgData name="antonyananna9@gmail.com" userId="c34f9baa75887b7c" providerId="LiveId" clId="{68A18BBD-9ACB-4A7E-8AB5-9B635677A9DC}" dt="2019-09-09T21:59:18.275" v="357"/>
      <pc:docMkLst>
        <pc:docMk/>
      </pc:docMkLst>
      <pc:sldChg chg="addSp delSp modSp">
        <pc:chgData name="antonyananna9@gmail.com" userId="c34f9baa75887b7c" providerId="LiveId" clId="{68A18BBD-9ACB-4A7E-8AB5-9B635677A9DC}" dt="2019-09-09T19:07:08.693" v="23" actId="108"/>
        <pc:sldMkLst>
          <pc:docMk/>
          <pc:sldMk cId="0" sldId="277"/>
        </pc:sldMkLst>
        <pc:graphicFrameChg chg="mod modGraphic">
          <ac:chgData name="antonyananna9@gmail.com" userId="c34f9baa75887b7c" providerId="LiveId" clId="{68A18BBD-9ACB-4A7E-8AB5-9B635677A9DC}" dt="2019-09-09T19:07:08.693" v="23" actId="108"/>
          <ac:graphicFrameMkLst>
            <pc:docMk/>
            <pc:sldMk cId="0" sldId="277"/>
            <ac:graphicFrameMk id="2" creationId="{905BBF3F-B961-41BD-8005-6D10BAB3511C}"/>
          </ac:graphicFrameMkLst>
        </pc:graphicFrameChg>
        <pc:graphicFrameChg chg="add del mod modGraphic">
          <ac:chgData name="antonyananna9@gmail.com" userId="c34f9baa75887b7c" providerId="LiveId" clId="{68A18BBD-9ACB-4A7E-8AB5-9B635677A9DC}" dt="2019-09-09T19:00:20.174" v="11"/>
          <ac:graphicFrameMkLst>
            <pc:docMk/>
            <pc:sldMk cId="0" sldId="277"/>
            <ac:graphicFrameMk id="4" creationId="{AF973140-E76E-440A-846F-1A446D6385DA}"/>
          </ac:graphicFrameMkLst>
        </pc:graphicFrameChg>
        <pc:graphicFrameChg chg="add del modGraphic">
          <ac:chgData name="antonyananna9@gmail.com" userId="c34f9baa75887b7c" providerId="LiveId" clId="{68A18BBD-9ACB-4A7E-8AB5-9B635677A9DC}" dt="2019-09-09T19:01:29.066" v="15" actId="478"/>
          <ac:graphicFrameMkLst>
            <pc:docMk/>
            <pc:sldMk cId="0" sldId="277"/>
            <ac:graphicFrameMk id="5" creationId="{0103E5AC-575E-4714-A91D-9E6BF1C8BB7E}"/>
          </ac:graphicFrameMkLst>
        </pc:graphicFrameChg>
        <pc:graphicFrameChg chg="add del mod">
          <ac:chgData name="antonyananna9@gmail.com" userId="c34f9baa75887b7c" providerId="LiveId" clId="{68A18BBD-9ACB-4A7E-8AB5-9B635677A9DC}" dt="2019-09-09T19:02:12.220" v="20"/>
          <ac:graphicFrameMkLst>
            <pc:docMk/>
            <pc:sldMk cId="0" sldId="277"/>
            <ac:graphicFrameMk id="7" creationId="{4571855A-88F6-46D4-AAC1-A3666F5188AB}"/>
          </ac:graphicFrameMkLst>
        </pc:graphicFrameChg>
      </pc:sldChg>
      <pc:sldChg chg="modSp">
        <pc:chgData name="antonyananna9@gmail.com" userId="c34f9baa75887b7c" providerId="LiveId" clId="{68A18BBD-9ACB-4A7E-8AB5-9B635677A9DC}" dt="2019-09-09T18:27:33.957" v="1" actId="14734"/>
        <pc:sldMkLst>
          <pc:docMk/>
          <pc:sldMk cId="0" sldId="280"/>
        </pc:sldMkLst>
        <pc:graphicFrameChg chg="modGraphic">
          <ac:chgData name="antonyananna9@gmail.com" userId="c34f9baa75887b7c" providerId="LiveId" clId="{68A18BBD-9ACB-4A7E-8AB5-9B635677A9DC}" dt="2019-09-09T18:27:33.957" v="1" actId="14734"/>
          <ac:graphicFrameMkLst>
            <pc:docMk/>
            <pc:sldMk cId="0" sldId="280"/>
            <ac:graphicFrameMk id="5" creationId="{00000000-0000-0000-0000-000000000000}"/>
          </ac:graphicFrameMkLst>
        </pc:graphicFrameChg>
      </pc:sldChg>
      <pc:sldChg chg="modSp ord setBg modAnim">
        <pc:chgData name="antonyananna9@gmail.com" userId="c34f9baa75887b7c" providerId="LiveId" clId="{68A18BBD-9ACB-4A7E-8AB5-9B635677A9DC}" dt="2019-09-09T21:41:18.733" v="260" actId="113"/>
        <pc:sldMkLst>
          <pc:docMk/>
          <pc:sldMk cId="0" sldId="283"/>
        </pc:sldMkLst>
        <pc:spChg chg="mod">
          <ac:chgData name="antonyananna9@gmail.com" userId="c34f9baa75887b7c" providerId="LiveId" clId="{68A18BBD-9ACB-4A7E-8AB5-9B635677A9DC}" dt="2019-09-09T21:23:57.512" v="144" actId="113"/>
          <ac:spMkLst>
            <pc:docMk/>
            <pc:sldMk cId="0" sldId="283"/>
            <ac:spMk id="27650" creationId="{00000000-0000-0000-0000-000000000000}"/>
          </ac:spMkLst>
        </pc:spChg>
        <pc:spChg chg="mod">
          <ac:chgData name="antonyananna9@gmail.com" userId="c34f9baa75887b7c" providerId="LiveId" clId="{68A18BBD-9ACB-4A7E-8AB5-9B635677A9DC}" dt="2019-09-09T21:41:18.733" v="260" actId="113"/>
          <ac:spMkLst>
            <pc:docMk/>
            <pc:sldMk cId="0" sldId="283"/>
            <ac:spMk id="27651" creationId="{00000000-0000-0000-0000-000000000000}"/>
          </ac:spMkLst>
        </pc:spChg>
      </pc:sldChg>
      <pc:sldChg chg="modSp ord modAnim">
        <pc:chgData name="antonyananna9@gmail.com" userId="c34f9baa75887b7c" providerId="LiveId" clId="{68A18BBD-9ACB-4A7E-8AB5-9B635677A9DC}" dt="2019-09-09T21:41:43.156" v="275" actId="20577"/>
        <pc:sldMkLst>
          <pc:docMk/>
          <pc:sldMk cId="0" sldId="284"/>
        </pc:sldMkLst>
        <pc:spChg chg="mod">
          <ac:chgData name="antonyananna9@gmail.com" userId="c34f9baa75887b7c" providerId="LiveId" clId="{68A18BBD-9ACB-4A7E-8AB5-9B635677A9DC}" dt="2019-09-09T21:40:54.876" v="257" actId="1076"/>
          <ac:spMkLst>
            <pc:docMk/>
            <pc:sldMk cId="0" sldId="284"/>
            <ac:spMk id="29698" creationId="{00000000-0000-0000-0000-000000000000}"/>
          </ac:spMkLst>
        </pc:spChg>
        <pc:spChg chg="mod">
          <ac:chgData name="antonyananna9@gmail.com" userId="c34f9baa75887b7c" providerId="LiveId" clId="{68A18BBD-9ACB-4A7E-8AB5-9B635677A9DC}" dt="2019-09-09T21:41:43.156" v="275" actId="20577"/>
          <ac:spMkLst>
            <pc:docMk/>
            <pc:sldMk cId="0" sldId="284"/>
            <ac:spMk id="29699" creationId="{00000000-0000-0000-0000-000000000000}"/>
          </ac:spMkLst>
        </pc:spChg>
      </pc:sldChg>
      <pc:sldChg chg="modSp">
        <pc:chgData name="antonyananna9@gmail.com" userId="c34f9baa75887b7c" providerId="LiveId" clId="{68A18BBD-9ACB-4A7E-8AB5-9B635677A9DC}" dt="2019-09-09T20:10:31.192" v="78" actId="20577"/>
        <pc:sldMkLst>
          <pc:docMk/>
          <pc:sldMk cId="0" sldId="285"/>
        </pc:sldMkLst>
        <pc:spChg chg="mod">
          <ac:chgData name="antonyananna9@gmail.com" userId="c34f9baa75887b7c" providerId="LiveId" clId="{68A18BBD-9ACB-4A7E-8AB5-9B635677A9DC}" dt="2019-09-09T20:10:31.192" v="78" actId="20577"/>
          <ac:spMkLst>
            <pc:docMk/>
            <pc:sldMk cId="0" sldId="285"/>
            <ac:spMk id="30723" creationId="{00000000-0000-0000-0000-000000000000}"/>
          </ac:spMkLst>
        </pc:spChg>
      </pc:sldChg>
      <pc:sldChg chg="del">
        <pc:chgData name="antonyananna9@gmail.com" userId="c34f9baa75887b7c" providerId="LiveId" clId="{68A18BBD-9ACB-4A7E-8AB5-9B635677A9DC}" dt="2019-09-09T19:13:45.978" v="24" actId="2696"/>
        <pc:sldMkLst>
          <pc:docMk/>
          <pc:sldMk cId="1123708418" sldId="322"/>
        </pc:sldMkLst>
      </pc:sldChg>
      <pc:sldChg chg="modSp add del">
        <pc:chgData name="antonyananna9@gmail.com" userId="c34f9baa75887b7c" providerId="LiveId" clId="{68A18BBD-9ACB-4A7E-8AB5-9B635677A9DC}" dt="2019-09-09T19:56:14.734" v="65" actId="20577"/>
        <pc:sldMkLst>
          <pc:docMk/>
          <pc:sldMk cId="2366695194" sldId="330"/>
        </pc:sldMkLst>
        <pc:spChg chg="mod">
          <ac:chgData name="antonyananna9@gmail.com" userId="c34f9baa75887b7c" providerId="LiveId" clId="{68A18BBD-9ACB-4A7E-8AB5-9B635677A9DC}" dt="2019-09-09T19:56:14.734" v="65" actId="20577"/>
          <ac:spMkLst>
            <pc:docMk/>
            <pc:sldMk cId="2366695194" sldId="330"/>
            <ac:spMk id="3" creationId="{00000000-0000-0000-0000-000000000000}"/>
          </ac:spMkLst>
        </pc:spChg>
      </pc:sldChg>
      <pc:sldChg chg="modSp">
        <pc:chgData name="antonyananna9@gmail.com" userId="c34f9baa75887b7c" providerId="LiveId" clId="{68A18BBD-9ACB-4A7E-8AB5-9B635677A9DC}" dt="2019-09-09T19:57:20.461" v="66" actId="108"/>
        <pc:sldMkLst>
          <pc:docMk/>
          <pc:sldMk cId="1241405320" sldId="333"/>
        </pc:sldMkLst>
        <pc:spChg chg="mod">
          <ac:chgData name="antonyananna9@gmail.com" userId="c34f9baa75887b7c" providerId="LiveId" clId="{68A18BBD-9ACB-4A7E-8AB5-9B635677A9DC}" dt="2019-09-09T19:57:20.461" v="66" actId="108"/>
          <ac:spMkLst>
            <pc:docMk/>
            <pc:sldMk cId="1241405320" sldId="333"/>
            <ac:spMk id="30723" creationId="{00000000-0000-0000-0000-000000000000}"/>
          </ac:spMkLst>
        </pc:spChg>
      </pc:sldChg>
      <pc:sldChg chg="add del">
        <pc:chgData name="antonyananna9@gmail.com" userId="c34f9baa75887b7c" providerId="LiveId" clId="{68A18BBD-9ACB-4A7E-8AB5-9B635677A9DC}" dt="2019-09-09T19:58:57.959" v="68"/>
        <pc:sldMkLst>
          <pc:docMk/>
          <pc:sldMk cId="586468177" sldId="336"/>
        </pc:sldMkLst>
      </pc:sldChg>
      <pc:sldChg chg="modSp add">
        <pc:chgData name="antonyananna9@gmail.com" userId="c34f9baa75887b7c" providerId="LiveId" clId="{68A18BBD-9ACB-4A7E-8AB5-9B635677A9DC}" dt="2019-09-09T21:31:27.865" v="156" actId="403"/>
        <pc:sldMkLst>
          <pc:docMk/>
          <pc:sldMk cId="2002895302" sldId="336"/>
        </pc:sldMkLst>
        <pc:spChg chg="mod">
          <ac:chgData name="antonyananna9@gmail.com" userId="c34f9baa75887b7c" providerId="LiveId" clId="{68A18BBD-9ACB-4A7E-8AB5-9B635677A9DC}" dt="2019-09-09T21:31:09.425" v="154"/>
          <ac:spMkLst>
            <pc:docMk/>
            <pc:sldMk cId="2002895302" sldId="336"/>
            <ac:spMk id="2" creationId="{749779C7-C09C-4B1F-941B-D81B606F6948}"/>
          </ac:spMkLst>
        </pc:spChg>
        <pc:spChg chg="mod">
          <ac:chgData name="antonyananna9@gmail.com" userId="c34f9baa75887b7c" providerId="LiveId" clId="{68A18BBD-9ACB-4A7E-8AB5-9B635677A9DC}" dt="2019-09-09T21:31:27.865" v="156" actId="403"/>
          <ac:spMkLst>
            <pc:docMk/>
            <pc:sldMk cId="2002895302" sldId="336"/>
            <ac:spMk id="3" creationId="{9F6E7DFF-7323-41C3-A3E9-7C1068A7C70B}"/>
          </ac:spMkLst>
        </pc:spChg>
      </pc:sldChg>
      <pc:sldChg chg="addSp delSp modSp add">
        <pc:chgData name="antonyananna9@gmail.com" userId="c34f9baa75887b7c" providerId="LiveId" clId="{68A18BBD-9ACB-4A7E-8AB5-9B635677A9DC}" dt="2019-09-09T21:56:54.592" v="337" actId="14100"/>
        <pc:sldMkLst>
          <pc:docMk/>
          <pc:sldMk cId="650813910" sldId="337"/>
        </pc:sldMkLst>
        <pc:spChg chg="mod">
          <ac:chgData name="antonyananna9@gmail.com" userId="c34f9baa75887b7c" providerId="LiveId" clId="{68A18BBD-9ACB-4A7E-8AB5-9B635677A9DC}" dt="2019-09-09T21:51:26.514" v="287" actId="1076"/>
          <ac:spMkLst>
            <pc:docMk/>
            <pc:sldMk cId="650813910" sldId="337"/>
            <ac:spMk id="2" creationId="{BAA8C0C6-1127-4CD5-A5AB-8FEFA29A98FE}"/>
          </ac:spMkLst>
        </pc:spChg>
        <pc:spChg chg="add del mod">
          <ac:chgData name="antonyananna9@gmail.com" userId="c34f9baa75887b7c" providerId="LiveId" clId="{68A18BBD-9ACB-4A7E-8AB5-9B635677A9DC}" dt="2019-09-09T21:52:42.482" v="300"/>
          <ac:spMkLst>
            <pc:docMk/>
            <pc:sldMk cId="650813910" sldId="337"/>
            <ac:spMk id="3" creationId="{EEBB0BE2-FE7D-4846-B510-28F2556BFA3F}"/>
          </ac:spMkLst>
        </pc:spChg>
        <pc:graphicFrameChg chg="add del mod">
          <ac:chgData name="antonyananna9@gmail.com" userId="c34f9baa75887b7c" providerId="LiveId" clId="{68A18BBD-9ACB-4A7E-8AB5-9B635677A9DC}" dt="2019-09-09T21:52:35.472" v="299"/>
          <ac:graphicFrameMkLst>
            <pc:docMk/>
            <pc:sldMk cId="650813910" sldId="337"/>
            <ac:graphicFrameMk id="5" creationId="{62C55B98-047E-4A51-B441-92B04EE2AD03}"/>
          </ac:graphicFrameMkLst>
        </pc:graphicFrameChg>
        <pc:graphicFrameChg chg="add del mod">
          <ac:chgData name="antonyananna9@gmail.com" userId="c34f9baa75887b7c" providerId="LiveId" clId="{68A18BBD-9ACB-4A7E-8AB5-9B635677A9DC}" dt="2019-09-09T21:52:35.472" v="299"/>
          <ac:graphicFrameMkLst>
            <pc:docMk/>
            <pc:sldMk cId="650813910" sldId="337"/>
            <ac:graphicFrameMk id="6" creationId="{0D1FD52D-4201-4B79-A99C-34154F02E388}"/>
          </ac:graphicFrameMkLst>
        </pc:graphicFrameChg>
        <pc:graphicFrameChg chg="add mod modGraphic">
          <ac:chgData name="antonyananna9@gmail.com" userId="c34f9baa75887b7c" providerId="LiveId" clId="{68A18BBD-9ACB-4A7E-8AB5-9B635677A9DC}" dt="2019-09-09T21:56:50.969" v="336" actId="14100"/>
          <ac:graphicFrameMkLst>
            <pc:docMk/>
            <pc:sldMk cId="650813910" sldId="337"/>
            <ac:graphicFrameMk id="7" creationId="{1680FF35-0FCD-4E6A-97C5-8BA2BC2E8DEC}"/>
          </ac:graphicFrameMkLst>
        </pc:graphicFrameChg>
        <pc:graphicFrameChg chg="add mod">
          <ac:chgData name="antonyananna9@gmail.com" userId="c34f9baa75887b7c" providerId="LiveId" clId="{68A18BBD-9ACB-4A7E-8AB5-9B635677A9DC}" dt="2019-09-09T21:56:54.592" v="337" actId="14100"/>
          <ac:graphicFrameMkLst>
            <pc:docMk/>
            <pc:sldMk cId="650813910" sldId="337"/>
            <ac:graphicFrameMk id="8" creationId="{CD56F2A1-E310-478F-9472-C3F5ECF9B4CB}"/>
          </ac:graphicFrameMkLst>
        </pc:graphicFrameChg>
      </pc:sldChg>
      <pc:sldChg chg="add del">
        <pc:chgData name="antonyananna9@gmail.com" userId="c34f9baa75887b7c" providerId="LiveId" clId="{68A18BBD-9ACB-4A7E-8AB5-9B635677A9DC}" dt="2019-09-09T21:57:23.226" v="339" actId="2696"/>
        <pc:sldMkLst>
          <pc:docMk/>
          <pc:sldMk cId="1385040967" sldId="338"/>
        </pc:sldMkLst>
      </pc:sldChg>
      <pc:sldChg chg="modSp add ord">
        <pc:chgData name="antonyananna9@gmail.com" userId="c34f9baa75887b7c" providerId="LiveId" clId="{68A18BBD-9ACB-4A7E-8AB5-9B635677A9DC}" dt="2019-09-09T21:59:18.275" v="357"/>
        <pc:sldMkLst>
          <pc:docMk/>
          <pc:sldMk cId="2457324361" sldId="338"/>
        </pc:sldMkLst>
        <pc:spChg chg="mod">
          <ac:chgData name="antonyananna9@gmail.com" userId="c34f9baa75887b7c" providerId="LiveId" clId="{68A18BBD-9ACB-4A7E-8AB5-9B635677A9DC}" dt="2019-09-09T21:57:37.997" v="355" actId="20577"/>
          <ac:spMkLst>
            <pc:docMk/>
            <pc:sldMk cId="2457324361" sldId="338"/>
            <ac:spMk id="2" creationId="{749779C7-C09C-4B1F-941B-D81B606F6948}"/>
          </ac:spMkLst>
        </pc:spChg>
        <pc:spChg chg="mod">
          <ac:chgData name="antonyananna9@gmail.com" userId="c34f9baa75887b7c" providerId="LiveId" clId="{68A18BBD-9ACB-4A7E-8AB5-9B635677A9DC}" dt="2019-09-09T21:59:18.275" v="357"/>
          <ac:spMkLst>
            <pc:docMk/>
            <pc:sldMk cId="2457324361" sldId="338"/>
            <ac:spMk id="3" creationId="{9F6E7DFF-7323-41C3-A3E9-7C1068A7C70B}"/>
          </ac:spMkLst>
        </pc:spChg>
      </pc:sldChg>
    </pc:docChg>
  </pc:docChgLst>
  <pc:docChgLst>
    <pc:chgData name="antonyananna9@gmail.com" userId="c34f9baa75887b7c" providerId="LiveId" clId="{1C6EA3FC-434E-4EC0-ACF2-261E079F8C2B}"/>
    <pc:docChg chg="undo custSel addSld delSld modSld sldOrd">
      <pc:chgData name="antonyananna9@gmail.com" userId="c34f9baa75887b7c" providerId="LiveId" clId="{1C6EA3FC-434E-4EC0-ACF2-261E079F8C2B}" dt="2019-09-08T22:05:07.396" v="979" actId="20577"/>
      <pc:docMkLst>
        <pc:docMk/>
      </pc:docMkLst>
      <pc:sldChg chg="ord">
        <pc:chgData name="antonyananna9@gmail.com" userId="c34f9baa75887b7c" providerId="LiveId" clId="{1C6EA3FC-434E-4EC0-ACF2-261E079F8C2B}" dt="2019-09-07T14:24:18.685" v="155"/>
        <pc:sldMkLst>
          <pc:docMk/>
          <pc:sldMk cId="0" sldId="265"/>
        </pc:sldMkLst>
      </pc:sldChg>
      <pc:sldChg chg="ord">
        <pc:chgData name="antonyananna9@gmail.com" userId="c34f9baa75887b7c" providerId="LiveId" clId="{1C6EA3FC-434E-4EC0-ACF2-261E079F8C2B}" dt="2019-09-07T14:25:18.191" v="158"/>
        <pc:sldMkLst>
          <pc:docMk/>
          <pc:sldMk cId="0" sldId="267"/>
        </pc:sldMkLst>
      </pc:sldChg>
      <pc:sldChg chg="modSp">
        <pc:chgData name="antonyananna9@gmail.com" userId="c34f9baa75887b7c" providerId="LiveId" clId="{1C6EA3FC-434E-4EC0-ACF2-261E079F8C2B}" dt="2019-09-08T08:55:42.236" v="383" actId="20577"/>
        <pc:sldMkLst>
          <pc:docMk/>
          <pc:sldMk cId="0" sldId="274"/>
        </pc:sldMkLst>
        <pc:spChg chg="mod">
          <ac:chgData name="antonyananna9@gmail.com" userId="c34f9baa75887b7c" providerId="LiveId" clId="{1C6EA3FC-434E-4EC0-ACF2-261E079F8C2B}" dt="2019-09-08T08:55:42.236" v="383" actId="20577"/>
          <ac:spMkLst>
            <pc:docMk/>
            <pc:sldMk cId="0" sldId="274"/>
            <ac:spMk id="27650" creationId="{00000000-0000-0000-0000-000000000000}"/>
          </ac:spMkLst>
        </pc:spChg>
      </pc:sldChg>
      <pc:sldChg chg="addSp delSp modSp">
        <pc:chgData name="antonyananna9@gmail.com" userId="c34f9baa75887b7c" providerId="LiveId" clId="{1C6EA3FC-434E-4EC0-ACF2-261E079F8C2B}" dt="2019-09-07T15:11:52.044" v="217" actId="14734"/>
        <pc:sldMkLst>
          <pc:docMk/>
          <pc:sldMk cId="0" sldId="295"/>
        </pc:sldMkLst>
        <pc:spChg chg="add del mod">
          <ac:chgData name="antonyananna9@gmail.com" userId="c34f9baa75887b7c" providerId="LiveId" clId="{1C6EA3FC-434E-4EC0-ACF2-261E079F8C2B}" dt="2019-09-07T15:04:01.377" v="182" actId="20577"/>
          <ac:spMkLst>
            <pc:docMk/>
            <pc:sldMk cId="0" sldId="295"/>
            <ac:spMk id="2" creationId="{00000000-0000-0000-0000-000000000000}"/>
          </ac:spMkLst>
        </pc:spChg>
        <pc:spChg chg="mod">
          <ac:chgData name="antonyananna9@gmail.com" userId="c34f9baa75887b7c" providerId="LiveId" clId="{1C6EA3FC-434E-4EC0-ACF2-261E079F8C2B}" dt="2019-09-07T15:10:33.535" v="201"/>
          <ac:spMkLst>
            <pc:docMk/>
            <pc:sldMk cId="0" sldId="295"/>
            <ac:spMk id="3" creationId="{00000000-0000-0000-0000-000000000000}"/>
          </ac:spMkLst>
        </pc:spChg>
        <pc:graphicFrameChg chg="add mod modGraphic">
          <ac:chgData name="antonyananna9@gmail.com" userId="c34f9baa75887b7c" providerId="LiveId" clId="{1C6EA3FC-434E-4EC0-ACF2-261E079F8C2B}" dt="2019-09-07T15:11:52.044" v="217" actId="14734"/>
          <ac:graphicFrameMkLst>
            <pc:docMk/>
            <pc:sldMk cId="0" sldId="295"/>
            <ac:graphicFrameMk id="4" creationId="{EDD129C8-F52D-4E02-BA30-959EE4AB65B1}"/>
          </ac:graphicFrameMkLst>
        </pc:graphicFrameChg>
        <pc:graphicFrameChg chg="del mod modGraphic">
          <ac:chgData name="antonyananna9@gmail.com" userId="c34f9baa75887b7c" providerId="LiveId" clId="{1C6EA3FC-434E-4EC0-ACF2-261E079F8C2B}" dt="2019-09-07T15:10:15.477" v="200"/>
          <ac:graphicFrameMkLst>
            <pc:docMk/>
            <pc:sldMk cId="0" sldId="295"/>
            <ac:graphicFrameMk id="5" creationId="{453A08D9-0351-4A0F-B4A1-64E56C91713F}"/>
          </ac:graphicFrameMkLst>
        </pc:graphicFrameChg>
      </pc:sldChg>
      <pc:sldChg chg="modSp">
        <pc:chgData name="antonyananna9@gmail.com" userId="c34f9baa75887b7c" providerId="LiveId" clId="{1C6EA3FC-434E-4EC0-ACF2-261E079F8C2B}" dt="2019-09-08T15:27:46.649" v="702" actId="108"/>
        <pc:sldMkLst>
          <pc:docMk/>
          <pc:sldMk cId="2236050153" sldId="299"/>
        </pc:sldMkLst>
        <pc:spChg chg="mod">
          <ac:chgData name="antonyananna9@gmail.com" userId="c34f9baa75887b7c" providerId="LiveId" clId="{1C6EA3FC-434E-4EC0-ACF2-261E079F8C2B}" dt="2019-09-08T15:27:46.649" v="702" actId="108"/>
          <ac:spMkLst>
            <pc:docMk/>
            <pc:sldMk cId="2236050153" sldId="299"/>
            <ac:spMk id="3" creationId="{00000000-0000-0000-0000-000000000000}"/>
          </ac:spMkLst>
        </pc:spChg>
      </pc:sldChg>
      <pc:sldChg chg="modSp add">
        <pc:chgData name="antonyananna9@gmail.com" userId="c34f9baa75887b7c" providerId="LiveId" clId="{1C6EA3FC-434E-4EC0-ACF2-261E079F8C2B}" dt="2019-09-07T14:23:34.440" v="153" actId="404"/>
        <pc:sldMkLst>
          <pc:docMk/>
          <pc:sldMk cId="3381635984" sldId="303"/>
        </pc:sldMkLst>
        <pc:spChg chg="mod">
          <ac:chgData name="antonyananna9@gmail.com" userId="c34f9baa75887b7c" providerId="LiveId" clId="{1C6EA3FC-434E-4EC0-ACF2-261E079F8C2B}" dt="2019-09-07T14:22:02.573" v="1"/>
          <ac:spMkLst>
            <pc:docMk/>
            <pc:sldMk cId="3381635984" sldId="303"/>
            <ac:spMk id="2" creationId="{39349B58-62D8-4519-8D63-6E185BFACDB4}"/>
          </ac:spMkLst>
        </pc:spChg>
        <pc:spChg chg="mod">
          <ac:chgData name="antonyananna9@gmail.com" userId="c34f9baa75887b7c" providerId="LiveId" clId="{1C6EA3FC-434E-4EC0-ACF2-261E079F8C2B}" dt="2019-09-07T14:23:34.440" v="153" actId="404"/>
          <ac:spMkLst>
            <pc:docMk/>
            <pc:sldMk cId="3381635984" sldId="303"/>
            <ac:spMk id="3" creationId="{6EE3F008-D6A8-4243-95A5-110242A22D55}"/>
          </ac:spMkLst>
        </pc:spChg>
      </pc:sldChg>
      <pc:sldChg chg="modSp add">
        <pc:chgData name="antonyananna9@gmail.com" userId="c34f9baa75887b7c" providerId="LiveId" clId="{1C6EA3FC-434E-4EC0-ACF2-261E079F8C2B}" dt="2019-09-07T14:41:27.261" v="162" actId="5793"/>
        <pc:sldMkLst>
          <pc:docMk/>
          <pc:sldMk cId="802332391" sldId="304"/>
        </pc:sldMkLst>
        <pc:spChg chg="mod">
          <ac:chgData name="antonyananna9@gmail.com" userId="c34f9baa75887b7c" providerId="LiveId" clId="{1C6EA3FC-434E-4EC0-ACF2-261E079F8C2B}" dt="2019-09-07T14:40:58.808" v="160"/>
          <ac:spMkLst>
            <pc:docMk/>
            <pc:sldMk cId="802332391" sldId="304"/>
            <ac:spMk id="2" creationId="{EA2A1ADA-23FF-495C-9587-6EB571588C39}"/>
          </ac:spMkLst>
        </pc:spChg>
        <pc:spChg chg="mod">
          <ac:chgData name="antonyananna9@gmail.com" userId="c34f9baa75887b7c" providerId="LiveId" clId="{1C6EA3FC-434E-4EC0-ACF2-261E079F8C2B}" dt="2019-09-07T14:41:27.261" v="162" actId="5793"/>
          <ac:spMkLst>
            <pc:docMk/>
            <pc:sldMk cId="802332391" sldId="304"/>
            <ac:spMk id="3" creationId="{C0329106-4FDA-47D8-8D90-01DEB8D91B16}"/>
          </ac:spMkLst>
        </pc:spChg>
      </pc:sldChg>
      <pc:sldChg chg="modSp add">
        <pc:chgData name="antonyananna9@gmail.com" userId="c34f9baa75887b7c" providerId="LiveId" clId="{1C6EA3FC-434E-4EC0-ACF2-261E079F8C2B}" dt="2019-09-07T14:45:04.395" v="168" actId="20577"/>
        <pc:sldMkLst>
          <pc:docMk/>
          <pc:sldMk cId="1657259097" sldId="305"/>
        </pc:sldMkLst>
        <pc:spChg chg="mod">
          <ac:chgData name="antonyananna9@gmail.com" userId="c34f9baa75887b7c" providerId="LiveId" clId="{1C6EA3FC-434E-4EC0-ACF2-261E079F8C2B}" dt="2019-09-07T14:44:09.522" v="164"/>
          <ac:spMkLst>
            <pc:docMk/>
            <pc:sldMk cId="1657259097" sldId="305"/>
            <ac:spMk id="2" creationId="{EA2A1ADA-23FF-495C-9587-6EB571588C39}"/>
          </ac:spMkLst>
        </pc:spChg>
        <pc:spChg chg="mod">
          <ac:chgData name="antonyananna9@gmail.com" userId="c34f9baa75887b7c" providerId="LiveId" clId="{1C6EA3FC-434E-4EC0-ACF2-261E079F8C2B}" dt="2019-09-07T14:45:04.395" v="168" actId="20577"/>
          <ac:spMkLst>
            <pc:docMk/>
            <pc:sldMk cId="1657259097" sldId="305"/>
            <ac:spMk id="3" creationId="{C0329106-4FDA-47D8-8D90-01DEB8D91B16}"/>
          </ac:spMkLst>
        </pc:spChg>
      </pc:sldChg>
      <pc:sldChg chg="addSp delSp modSp add">
        <pc:chgData name="antonyananna9@gmail.com" userId="c34f9baa75887b7c" providerId="LiveId" clId="{1C6EA3FC-434E-4EC0-ACF2-261E079F8C2B}" dt="2019-09-07T19:54:47.746" v="256" actId="1076"/>
        <pc:sldMkLst>
          <pc:docMk/>
          <pc:sldMk cId="2177800820" sldId="306"/>
        </pc:sldMkLst>
        <pc:spChg chg="mod">
          <ac:chgData name="antonyananna9@gmail.com" userId="c34f9baa75887b7c" providerId="LiveId" clId="{1C6EA3FC-434E-4EC0-ACF2-261E079F8C2B}" dt="2019-09-07T18:29:56.101" v="239" actId="20577"/>
          <ac:spMkLst>
            <pc:docMk/>
            <pc:sldMk cId="2177800820" sldId="306"/>
            <ac:spMk id="2" creationId="{195317D9-49A1-43D5-93D4-B0150C43AB08}"/>
          </ac:spMkLst>
        </pc:spChg>
        <pc:spChg chg="add mod">
          <ac:chgData name="antonyananna9@gmail.com" userId="c34f9baa75887b7c" providerId="LiveId" clId="{1C6EA3FC-434E-4EC0-ACF2-261E079F8C2B}" dt="2019-09-07T19:54:47.746" v="256" actId="1076"/>
          <ac:spMkLst>
            <pc:docMk/>
            <pc:sldMk cId="2177800820" sldId="306"/>
            <ac:spMk id="7" creationId="{322AE74E-6A03-4EED-8E8A-DD1AAC162798}"/>
          </ac:spMkLst>
        </pc:spChg>
        <pc:graphicFrameChg chg="add del">
          <ac:chgData name="antonyananna9@gmail.com" userId="c34f9baa75887b7c" providerId="LiveId" clId="{1C6EA3FC-434E-4EC0-ACF2-261E079F8C2B}" dt="2019-09-07T18:16:53.332" v="220"/>
          <ac:graphicFrameMkLst>
            <pc:docMk/>
            <pc:sldMk cId="2177800820" sldId="306"/>
            <ac:graphicFrameMk id="3" creationId="{D08DBEA3-C0EF-4694-9A12-8B1976A0EE3B}"/>
          </ac:graphicFrameMkLst>
        </pc:graphicFrameChg>
        <pc:graphicFrameChg chg="add del">
          <ac:chgData name="antonyananna9@gmail.com" userId="c34f9baa75887b7c" providerId="LiveId" clId="{1C6EA3FC-434E-4EC0-ACF2-261E079F8C2B}" dt="2019-09-07T18:16:53.332" v="220"/>
          <ac:graphicFrameMkLst>
            <pc:docMk/>
            <pc:sldMk cId="2177800820" sldId="306"/>
            <ac:graphicFrameMk id="4" creationId="{FC080A46-B5C4-43CF-AA83-990E56886B36}"/>
          </ac:graphicFrameMkLst>
        </pc:graphicFrameChg>
        <pc:graphicFrameChg chg="add mod modGraphic">
          <ac:chgData name="antonyananna9@gmail.com" userId="c34f9baa75887b7c" providerId="LiveId" clId="{1C6EA3FC-434E-4EC0-ACF2-261E079F8C2B}" dt="2019-09-07T18:30:21.046" v="243" actId="14100"/>
          <ac:graphicFrameMkLst>
            <pc:docMk/>
            <pc:sldMk cId="2177800820" sldId="306"/>
            <ac:graphicFrameMk id="5" creationId="{24A8AEA0-8DC2-4C38-B98A-734015FFCB8A}"/>
          </ac:graphicFrameMkLst>
        </pc:graphicFrameChg>
        <pc:graphicFrameChg chg="add mod">
          <ac:chgData name="antonyananna9@gmail.com" userId="c34f9baa75887b7c" providerId="LiveId" clId="{1C6EA3FC-434E-4EC0-ACF2-261E079F8C2B}" dt="2019-09-07T18:30:23.902" v="244" actId="14100"/>
          <ac:graphicFrameMkLst>
            <pc:docMk/>
            <pc:sldMk cId="2177800820" sldId="306"/>
            <ac:graphicFrameMk id="6" creationId="{EC96206C-510E-41D0-B667-9A4C852E47C0}"/>
          </ac:graphicFrameMkLst>
        </pc:graphicFrameChg>
      </pc:sldChg>
      <pc:sldChg chg="addSp modSp add">
        <pc:chgData name="antonyananna9@gmail.com" userId="c34f9baa75887b7c" providerId="LiveId" clId="{1C6EA3FC-434E-4EC0-ACF2-261E079F8C2B}" dt="2019-09-07T20:09:02.071" v="328" actId="1076"/>
        <pc:sldMkLst>
          <pc:docMk/>
          <pc:sldMk cId="2572019863" sldId="307"/>
        </pc:sldMkLst>
        <pc:spChg chg="mod">
          <ac:chgData name="antonyananna9@gmail.com" userId="c34f9baa75887b7c" providerId="LiveId" clId="{1C6EA3FC-434E-4EC0-ACF2-261E079F8C2B}" dt="2019-09-07T19:53:35.259" v="254" actId="1076"/>
          <ac:spMkLst>
            <pc:docMk/>
            <pc:sldMk cId="2572019863" sldId="307"/>
            <ac:spMk id="2" creationId="{6BA81BA9-2606-4E0F-9516-38AAEB679173}"/>
          </ac:spMkLst>
        </pc:spChg>
        <pc:spChg chg="add mod">
          <ac:chgData name="antonyananna9@gmail.com" userId="c34f9baa75887b7c" providerId="LiveId" clId="{1C6EA3FC-434E-4EC0-ACF2-261E079F8C2B}" dt="2019-09-07T20:08:54.611" v="326" actId="1076"/>
          <ac:spMkLst>
            <pc:docMk/>
            <pc:sldMk cId="2572019863" sldId="307"/>
            <ac:spMk id="5" creationId="{6D74027B-67FB-4982-9BD2-46C1749BB233}"/>
          </ac:spMkLst>
        </pc:spChg>
        <pc:spChg chg="add mod">
          <ac:chgData name="antonyananna9@gmail.com" userId="c34f9baa75887b7c" providerId="LiveId" clId="{1C6EA3FC-434E-4EC0-ACF2-261E079F8C2B}" dt="2019-09-07T20:09:02.071" v="328" actId="1076"/>
          <ac:spMkLst>
            <pc:docMk/>
            <pc:sldMk cId="2572019863" sldId="307"/>
            <ac:spMk id="6" creationId="{28192858-8696-4FD6-9242-A67803C7536B}"/>
          </ac:spMkLst>
        </pc:spChg>
        <pc:graphicFrameChg chg="add mod modGraphic">
          <ac:chgData name="antonyananna9@gmail.com" userId="c34f9baa75887b7c" providerId="LiveId" clId="{1C6EA3FC-434E-4EC0-ACF2-261E079F8C2B}" dt="2019-09-07T20:01:27.744" v="313" actId="255"/>
          <ac:graphicFrameMkLst>
            <pc:docMk/>
            <pc:sldMk cId="2572019863" sldId="307"/>
            <ac:graphicFrameMk id="3" creationId="{2642C5C3-B29D-4D4A-B2DA-90E911D023AD}"/>
          </ac:graphicFrameMkLst>
        </pc:graphicFrameChg>
        <pc:graphicFrameChg chg="add mod">
          <ac:chgData name="antonyananna9@gmail.com" userId="c34f9baa75887b7c" providerId="LiveId" clId="{1C6EA3FC-434E-4EC0-ACF2-261E079F8C2B}" dt="2019-09-07T20:06:16.686" v="321" actId="1076"/>
          <ac:graphicFrameMkLst>
            <pc:docMk/>
            <pc:sldMk cId="2572019863" sldId="307"/>
            <ac:graphicFrameMk id="4" creationId="{2E6FC55F-FE1E-476F-A2E9-33C633A11EDB}"/>
          </ac:graphicFrameMkLst>
        </pc:graphicFrameChg>
      </pc:sldChg>
      <pc:sldChg chg="addSp delSp modSp add del">
        <pc:chgData name="antonyananna9@gmail.com" userId="c34f9baa75887b7c" providerId="LiveId" clId="{1C6EA3FC-434E-4EC0-ACF2-261E079F8C2B}" dt="2019-09-07T20:37:08.132" v="346" actId="2696"/>
        <pc:sldMkLst>
          <pc:docMk/>
          <pc:sldMk cId="3683319468" sldId="308"/>
        </pc:sldMkLst>
        <pc:spChg chg="mod">
          <ac:chgData name="antonyananna9@gmail.com" userId="c34f9baa75887b7c" providerId="LiveId" clId="{1C6EA3FC-434E-4EC0-ACF2-261E079F8C2B}" dt="2019-09-07T20:35:17.804" v="331" actId="20577"/>
          <ac:spMkLst>
            <pc:docMk/>
            <pc:sldMk cId="3683319468" sldId="308"/>
            <ac:spMk id="2" creationId="{B0A4B4E5-87BE-4D28-8054-BDA68030D173}"/>
          </ac:spMkLst>
        </pc:spChg>
        <pc:spChg chg="add del">
          <ac:chgData name="antonyananna9@gmail.com" userId="c34f9baa75887b7c" providerId="LiveId" clId="{1C6EA3FC-434E-4EC0-ACF2-261E079F8C2B}" dt="2019-09-07T20:35:28.260" v="333"/>
          <ac:spMkLst>
            <pc:docMk/>
            <pc:sldMk cId="3683319468" sldId="308"/>
            <ac:spMk id="3" creationId="{F2EBED08-96B0-4470-805B-EA2B022E9A74}"/>
          </ac:spMkLst>
        </pc:spChg>
        <pc:spChg chg="add del">
          <ac:chgData name="antonyananna9@gmail.com" userId="c34f9baa75887b7c" providerId="LiveId" clId="{1C6EA3FC-434E-4EC0-ACF2-261E079F8C2B}" dt="2019-09-07T20:36:04.576" v="337"/>
          <ac:spMkLst>
            <pc:docMk/>
            <pc:sldMk cId="3683319468" sldId="308"/>
            <ac:spMk id="4" creationId="{6AA153FA-94AE-4AAF-B0CB-199ACD783B9F}"/>
          </ac:spMkLst>
        </pc:spChg>
      </pc:sldChg>
      <pc:sldChg chg="add del">
        <pc:chgData name="antonyananna9@gmail.com" userId="c34f9baa75887b7c" providerId="LiveId" clId="{1C6EA3FC-434E-4EC0-ACF2-261E079F8C2B}" dt="2019-09-07T20:35:39.662" v="335" actId="2696"/>
        <pc:sldMkLst>
          <pc:docMk/>
          <pc:sldMk cId="832074439" sldId="309"/>
        </pc:sldMkLst>
      </pc:sldChg>
      <pc:sldChg chg="modSp add ord">
        <pc:chgData name="antonyananna9@gmail.com" userId="c34f9baa75887b7c" providerId="LiveId" clId="{1C6EA3FC-434E-4EC0-ACF2-261E079F8C2B}" dt="2019-09-08T08:52:18.121" v="356"/>
        <pc:sldMkLst>
          <pc:docMk/>
          <pc:sldMk cId="1696454227" sldId="309"/>
        </pc:sldMkLst>
        <pc:spChg chg="mod">
          <ac:chgData name="antonyananna9@gmail.com" userId="c34f9baa75887b7c" providerId="LiveId" clId="{1C6EA3FC-434E-4EC0-ACF2-261E079F8C2B}" dt="2019-09-07T20:36:45.542" v="344" actId="14100"/>
          <ac:spMkLst>
            <pc:docMk/>
            <pc:sldMk cId="1696454227" sldId="309"/>
            <ac:spMk id="23553" creationId="{00000000-0000-0000-0000-000000000000}"/>
          </ac:spMkLst>
        </pc:spChg>
        <pc:spChg chg="mod">
          <ac:chgData name="antonyananna9@gmail.com" userId="c34f9baa75887b7c" providerId="LiveId" clId="{1C6EA3FC-434E-4EC0-ACF2-261E079F8C2B}" dt="2019-09-07T20:36:56.482" v="345"/>
          <ac:spMkLst>
            <pc:docMk/>
            <pc:sldMk cId="1696454227" sldId="309"/>
            <ac:spMk id="23554" creationId="{00000000-0000-0000-0000-000000000000}"/>
          </ac:spMkLst>
        </pc:spChg>
      </pc:sldChg>
      <pc:sldChg chg="addSp delSp modSp add">
        <pc:chgData name="antonyananna9@gmail.com" userId="c34f9baa75887b7c" providerId="LiveId" clId="{1C6EA3FC-434E-4EC0-ACF2-261E079F8C2B}" dt="2019-09-08T10:02:56.917" v="411" actId="403"/>
        <pc:sldMkLst>
          <pc:docMk/>
          <pc:sldMk cId="2661506749" sldId="310"/>
        </pc:sldMkLst>
        <pc:spChg chg="mod">
          <ac:chgData name="antonyananna9@gmail.com" userId="c34f9baa75887b7c" providerId="LiveId" clId="{1C6EA3FC-434E-4EC0-ACF2-261E079F8C2B}" dt="2019-09-08T09:08:41.310" v="390" actId="404"/>
          <ac:spMkLst>
            <pc:docMk/>
            <pc:sldMk cId="2661506749" sldId="310"/>
            <ac:spMk id="2" creationId="{83F74E49-42C1-458E-9A85-72B38FF2BA43}"/>
          </ac:spMkLst>
        </pc:spChg>
        <pc:spChg chg="del">
          <ac:chgData name="antonyananna9@gmail.com" userId="c34f9baa75887b7c" providerId="LiveId" clId="{1C6EA3FC-434E-4EC0-ACF2-261E079F8C2B}" dt="2019-09-08T10:01:16.699" v="391"/>
          <ac:spMkLst>
            <pc:docMk/>
            <pc:sldMk cId="2661506749" sldId="310"/>
            <ac:spMk id="3" creationId="{D1213393-16E9-4BDD-A4BE-FB489F8B61B4}"/>
          </ac:spMkLst>
        </pc:spChg>
        <pc:graphicFrameChg chg="add mod modGraphic">
          <ac:chgData name="antonyananna9@gmail.com" userId="c34f9baa75887b7c" providerId="LiveId" clId="{1C6EA3FC-434E-4EC0-ACF2-261E079F8C2B}" dt="2019-09-08T10:02:43.111" v="409" actId="1076"/>
          <ac:graphicFrameMkLst>
            <pc:docMk/>
            <pc:sldMk cId="2661506749" sldId="310"/>
            <ac:graphicFrameMk id="4" creationId="{93A388E5-6332-4FD6-8BCB-0927BFF90375}"/>
          </ac:graphicFrameMkLst>
        </pc:graphicFrameChg>
        <pc:graphicFrameChg chg="add mod">
          <ac:chgData name="antonyananna9@gmail.com" userId="c34f9baa75887b7c" providerId="LiveId" clId="{1C6EA3FC-434E-4EC0-ACF2-261E079F8C2B}" dt="2019-09-08T10:02:56.917" v="411" actId="403"/>
          <ac:graphicFrameMkLst>
            <pc:docMk/>
            <pc:sldMk cId="2661506749" sldId="310"/>
            <ac:graphicFrameMk id="5" creationId="{CA2615F8-BE73-4C6B-8C08-DA0ACCEB3E1E}"/>
          </ac:graphicFrameMkLst>
        </pc:graphicFrameChg>
      </pc:sldChg>
      <pc:sldChg chg="modSp add">
        <pc:chgData name="antonyananna9@gmail.com" userId="c34f9baa75887b7c" providerId="LiveId" clId="{1C6EA3FC-434E-4EC0-ACF2-261E079F8C2B}" dt="2019-09-08T10:54:21.340" v="442" actId="20577"/>
        <pc:sldMkLst>
          <pc:docMk/>
          <pc:sldMk cId="1647918700" sldId="311"/>
        </pc:sldMkLst>
        <pc:spChg chg="mod">
          <ac:chgData name="antonyananna9@gmail.com" userId="c34f9baa75887b7c" providerId="LiveId" clId="{1C6EA3FC-434E-4EC0-ACF2-261E079F8C2B}" dt="2019-09-08T10:09:39.822" v="435" actId="20577"/>
          <ac:spMkLst>
            <pc:docMk/>
            <pc:sldMk cId="1647918700" sldId="311"/>
            <ac:spMk id="2" creationId="{ADC76990-419D-4D14-AC2B-B306CED99EBF}"/>
          </ac:spMkLst>
        </pc:spChg>
        <pc:spChg chg="mod">
          <ac:chgData name="antonyananna9@gmail.com" userId="c34f9baa75887b7c" providerId="LiveId" clId="{1C6EA3FC-434E-4EC0-ACF2-261E079F8C2B}" dt="2019-09-08T10:54:21.340" v="442" actId="20577"/>
          <ac:spMkLst>
            <pc:docMk/>
            <pc:sldMk cId="1647918700" sldId="311"/>
            <ac:spMk id="3" creationId="{5664D1ED-6C5D-479F-B27D-7F7C4790EF99}"/>
          </ac:spMkLst>
        </pc:spChg>
      </pc:sldChg>
      <pc:sldChg chg="addSp delSp modSp add">
        <pc:chgData name="antonyananna9@gmail.com" userId="c34f9baa75887b7c" providerId="LiveId" clId="{1C6EA3FC-434E-4EC0-ACF2-261E079F8C2B}" dt="2019-09-08T11:51:38.359" v="468" actId="1076"/>
        <pc:sldMkLst>
          <pc:docMk/>
          <pc:sldMk cId="61330738" sldId="312"/>
        </pc:sldMkLst>
        <pc:spChg chg="mod">
          <ac:chgData name="antonyananna9@gmail.com" userId="c34f9baa75887b7c" providerId="LiveId" clId="{1C6EA3FC-434E-4EC0-ACF2-261E079F8C2B}" dt="2019-09-08T11:49:46.787" v="450" actId="404"/>
          <ac:spMkLst>
            <pc:docMk/>
            <pc:sldMk cId="61330738" sldId="312"/>
            <ac:spMk id="2" creationId="{4B7DF06F-07D3-45E3-99EB-254084E1F830}"/>
          </ac:spMkLst>
        </pc:spChg>
        <pc:spChg chg="del">
          <ac:chgData name="antonyananna9@gmail.com" userId="c34f9baa75887b7c" providerId="LiveId" clId="{1C6EA3FC-434E-4EC0-ACF2-261E079F8C2B}" dt="2019-09-08T11:50:06.354" v="451"/>
          <ac:spMkLst>
            <pc:docMk/>
            <pc:sldMk cId="61330738" sldId="312"/>
            <ac:spMk id="3" creationId="{8E1FD50F-4966-4AB7-835A-B1539D1C9A23}"/>
          </ac:spMkLst>
        </pc:spChg>
        <pc:graphicFrameChg chg="add mod modGraphic">
          <ac:chgData name="antonyananna9@gmail.com" userId="c34f9baa75887b7c" providerId="LiveId" clId="{1C6EA3FC-434E-4EC0-ACF2-261E079F8C2B}" dt="2019-09-08T11:51:38.359" v="468" actId="1076"/>
          <ac:graphicFrameMkLst>
            <pc:docMk/>
            <pc:sldMk cId="61330738" sldId="312"/>
            <ac:graphicFrameMk id="4" creationId="{B9A7C4A7-2FC5-4E9E-8A6C-11D48C5005D4}"/>
          </ac:graphicFrameMkLst>
        </pc:graphicFrameChg>
      </pc:sldChg>
      <pc:sldChg chg="addSp delSp modSp add del">
        <pc:chgData name="antonyananna9@gmail.com" userId="c34f9baa75887b7c" providerId="LiveId" clId="{1C6EA3FC-434E-4EC0-ACF2-261E079F8C2B}" dt="2019-09-08T11:59:53.611" v="477" actId="2696"/>
        <pc:sldMkLst>
          <pc:docMk/>
          <pc:sldMk cId="842428433" sldId="313"/>
        </pc:sldMkLst>
        <pc:spChg chg="mod">
          <ac:chgData name="antonyananna9@gmail.com" userId="c34f9baa75887b7c" providerId="LiveId" clId="{1C6EA3FC-434E-4EC0-ACF2-261E079F8C2B}" dt="2019-09-08T11:58:21.066" v="471" actId="20577"/>
          <ac:spMkLst>
            <pc:docMk/>
            <pc:sldMk cId="842428433" sldId="313"/>
            <ac:spMk id="2" creationId="{96EA13D4-EBF9-4199-B30D-F1342E5BB456}"/>
          </ac:spMkLst>
        </pc:spChg>
        <pc:spChg chg="add del">
          <ac:chgData name="antonyananna9@gmail.com" userId="c34f9baa75887b7c" providerId="LiveId" clId="{1C6EA3FC-434E-4EC0-ACF2-261E079F8C2B}" dt="2019-09-08T11:59:26.989" v="473"/>
          <ac:spMkLst>
            <pc:docMk/>
            <pc:sldMk cId="842428433" sldId="313"/>
            <ac:spMk id="3" creationId="{936ADD12-FD30-493F-8732-74B070091586}"/>
          </ac:spMkLst>
        </pc:spChg>
      </pc:sldChg>
      <pc:sldChg chg="modSp add ord">
        <pc:chgData name="antonyananna9@gmail.com" userId="c34f9baa75887b7c" providerId="LiveId" clId="{1C6EA3FC-434E-4EC0-ACF2-261E079F8C2B}" dt="2019-09-08T12:50:28.767" v="551" actId="20577"/>
        <pc:sldMkLst>
          <pc:docMk/>
          <pc:sldMk cId="4205511132" sldId="314"/>
        </pc:sldMkLst>
        <pc:spChg chg="mod">
          <ac:chgData name="antonyananna9@gmail.com" userId="c34f9baa75887b7c" providerId="LiveId" clId="{1C6EA3FC-434E-4EC0-ACF2-261E079F8C2B}" dt="2019-09-08T11:59:45.983" v="476"/>
          <ac:spMkLst>
            <pc:docMk/>
            <pc:sldMk cId="4205511132" sldId="314"/>
            <ac:spMk id="2" creationId="{ADC76990-419D-4D14-AC2B-B306CED99EBF}"/>
          </ac:spMkLst>
        </pc:spChg>
        <pc:spChg chg="mod">
          <ac:chgData name="antonyananna9@gmail.com" userId="c34f9baa75887b7c" providerId="LiveId" clId="{1C6EA3FC-434E-4EC0-ACF2-261E079F8C2B}" dt="2019-09-08T12:50:28.767" v="551" actId="20577"/>
          <ac:spMkLst>
            <pc:docMk/>
            <pc:sldMk cId="4205511132" sldId="314"/>
            <ac:spMk id="3" creationId="{5664D1ED-6C5D-479F-B27D-7F7C4790EF99}"/>
          </ac:spMkLst>
        </pc:spChg>
      </pc:sldChg>
      <pc:sldChg chg="addSp delSp modSp add ord">
        <pc:chgData name="antonyananna9@gmail.com" userId="c34f9baa75887b7c" providerId="LiveId" clId="{1C6EA3FC-434E-4EC0-ACF2-261E079F8C2B}" dt="2019-09-08T12:43:33.695" v="538"/>
        <pc:sldMkLst>
          <pc:docMk/>
          <pc:sldMk cId="1138790168" sldId="315"/>
        </pc:sldMkLst>
        <pc:spChg chg="mod">
          <ac:chgData name="antonyananna9@gmail.com" userId="c34f9baa75887b7c" providerId="LiveId" clId="{1C6EA3FC-434E-4EC0-ACF2-261E079F8C2B}" dt="2019-09-08T12:14:29.715" v="480"/>
          <ac:spMkLst>
            <pc:docMk/>
            <pc:sldMk cId="1138790168" sldId="315"/>
            <ac:spMk id="2" creationId="{824ED642-C391-41C1-8281-D3ED330ADA31}"/>
          </ac:spMkLst>
        </pc:spChg>
        <pc:spChg chg="add del">
          <ac:chgData name="antonyananna9@gmail.com" userId="c34f9baa75887b7c" providerId="LiveId" clId="{1C6EA3FC-434E-4EC0-ACF2-261E079F8C2B}" dt="2019-09-08T12:15:01.224" v="483" actId="3680"/>
          <ac:spMkLst>
            <pc:docMk/>
            <pc:sldMk cId="1138790168" sldId="315"/>
            <ac:spMk id="3" creationId="{47A4EF04-7AC9-41C9-8DA1-8EC1BEE97E76}"/>
          </ac:spMkLst>
        </pc:spChg>
        <pc:graphicFrameChg chg="add del mod">
          <ac:chgData name="antonyananna9@gmail.com" userId="c34f9baa75887b7c" providerId="LiveId" clId="{1C6EA3FC-434E-4EC0-ACF2-261E079F8C2B}" dt="2019-09-08T12:14:48.806" v="482"/>
          <ac:graphicFrameMkLst>
            <pc:docMk/>
            <pc:sldMk cId="1138790168" sldId="315"/>
            <ac:graphicFrameMk id="4" creationId="{FFE0F625-89C1-48F8-BADA-074474D86043}"/>
          </ac:graphicFrameMkLst>
        </pc:graphicFrameChg>
        <pc:graphicFrameChg chg="add mod ord modGraphic">
          <ac:chgData name="antonyananna9@gmail.com" userId="c34f9baa75887b7c" providerId="LiveId" clId="{1C6EA3FC-434E-4EC0-ACF2-261E079F8C2B}" dt="2019-09-08T12:15:45.592" v="498" actId="122"/>
          <ac:graphicFrameMkLst>
            <pc:docMk/>
            <pc:sldMk cId="1138790168" sldId="315"/>
            <ac:graphicFrameMk id="5" creationId="{70E7F600-EBED-43A6-BCDA-33480E0CCA3C}"/>
          </ac:graphicFrameMkLst>
        </pc:graphicFrameChg>
      </pc:sldChg>
      <pc:sldChg chg="addSp modSp add">
        <pc:chgData name="antonyananna9@gmail.com" userId="c34f9baa75887b7c" providerId="LiveId" clId="{1C6EA3FC-434E-4EC0-ACF2-261E079F8C2B}" dt="2019-09-08T15:30:17.480" v="724" actId="20577"/>
        <pc:sldMkLst>
          <pc:docMk/>
          <pc:sldMk cId="737891457" sldId="316"/>
        </pc:sldMkLst>
        <pc:spChg chg="mod">
          <ac:chgData name="antonyananna9@gmail.com" userId="c34f9baa75887b7c" providerId="LiveId" clId="{1C6EA3FC-434E-4EC0-ACF2-261E079F8C2B}" dt="2019-09-08T15:30:17.480" v="724" actId="20577"/>
          <ac:spMkLst>
            <pc:docMk/>
            <pc:sldMk cId="737891457" sldId="316"/>
            <ac:spMk id="2" creationId="{4145FC48-98A7-4A88-AD17-08F8F091CFD8}"/>
          </ac:spMkLst>
        </pc:spChg>
        <pc:picChg chg="add mod">
          <ac:chgData name="antonyananna9@gmail.com" userId="c34f9baa75887b7c" providerId="LiveId" clId="{1C6EA3FC-434E-4EC0-ACF2-261E079F8C2B}" dt="2019-09-08T12:42:51.858" v="537" actId="14100"/>
          <ac:picMkLst>
            <pc:docMk/>
            <pc:sldMk cId="737891457" sldId="316"/>
            <ac:picMk id="7170" creationId="{F1EE5351-8D7F-4387-A9B6-C2408E41FB6D}"/>
          </ac:picMkLst>
        </pc:picChg>
        <pc:picChg chg="add mod">
          <ac:chgData name="antonyananna9@gmail.com" userId="c34f9baa75887b7c" providerId="LiveId" clId="{1C6EA3FC-434E-4EC0-ACF2-261E079F8C2B}" dt="2019-09-08T12:42:49.069" v="536" actId="1076"/>
          <ac:picMkLst>
            <pc:docMk/>
            <pc:sldMk cId="737891457" sldId="316"/>
            <ac:picMk id="7172" creationId="{05C7F2E1-9383-4515-9D0D-CB4491810847}"/>
          </ac:picMkLst>
        </pc:picChg>
      </pc:sldChg>
      <pc:sldChg chg="add del">
        <pc:chgData name="antonyananna9@gmail.com" userId="c34f9baa75887b7c" providerId="LiveId" clId="{1C6EA3FC-434E-4EC0-ACF2-261E079F8C2B}" dt="2019-09-08T13:17:24.120" v="564" actId="2696"/>
        <pc:sldMkLst>
          <pc:docMk/>
          <pc:sldMk cId="3507454984" sldId="317"/>
        </pc:sldMkLst>
      </pc:sldChg>
      <pc:sldChg chg="addSp delSp modSp add">
        <pc:chgData name="antonyananna9@gmail.com" userId="c34f9baa75887b7c" providerId="LiveId" clId="{1C6EA3FC-434E-4EC0-ACF2-261E079F8C2B}" dt="2019-09-08T18:22:23.702" v="805" actId="20577"/>
        <pc:sldMkLst>
          <pc:docMk/>
          <pc:sldMk cId="4026967962" sldId="318"/>
        </pc:sldMkLst>
        <pc:spChg chg="mod">
          <ac:chgData name="antonyananna9@gmail.com" userId="c34f9baa75887b7c" providerId="LiveId" clId="{1C6EA3FC-434E-4EC0-ACF2-261E079F8C2B}" dt="2019-09-08T18:22:23.702" v="805" actId="20577"/>
          <ac:spMkLst>
            <pc:docMk/>
            <pc:sldMk cId="4026967962" sldId="318"/>
            <ac:spMk id="2" creationId="{7B7626D5-CAD9-4374-B562-43DD15C5D77E}"/>
          </ac:spMkLst>
        </pc:spChg>
        <pc:spChg chg="del">
          <ac:chgData name="antonyananna9@gmail.com" userId="c34f9baa75887b7c" providerId="LiveId" clId="{1C6EA3FC-434E-4EC0-ACF2-261E079F8C2B}" dt="2019-09-08T13:01:07.168" v="556"/>
          <ac:spMkLst>
            <pc:docMk/>
            <pc:sldMk cId="4026967962" sldId="318"/>
            <ac:spMk id="3" creationId="{E2F65139-A328-4C7B-8A2B-786F1C26B32E}"/>
          </ac:spMkLst>
        </pc:spChg>
        <pc:graphicFrameChg chg="add mod">
          <ac:chgData name="antonyananna9@gmail.com" userId="c34f9baa75887b7c" providerId="LiveId" clId="{1C6EA3FC-434E-4EC0-ACF2-261E079F8C2B}" dt="2019-09-08T13:01:20.974" v="561" actId="14100"/>
          <ac:graphicFrameMkLst>
            <pc:docMk/>
            <pc:sldMk cId="4026967962" sldId="318"/>
            <ac:graphicFrameMk id="4" creationId="{741AE38E-CA56-4991-8FC9-E9459A4A72BC}"/>
          </ac:graphicFrameMkLst>
        </pc:graphicFrameChg>
      </pc:sldChg>
      <pc:sldChg chg="modSp add ord">
        <pc:chgData name="antonyananna9@gmail.com" userId="c34f9baa75887b7c" providerId="LiveId" clId="{1C6EA3FC-434E-4EC0-ACF2-261E079F8C2B}" dt="2019-09-08T13:18:06.408" v="584" actId="20577"/>
        <pc:sldMkLst>
          <pc:docMk/>
          <pc:sldMk cId="836037460" sldId="319"/>
        </pc:sldMkLst>
        <pc:spChg chg="mod">
          <ac:chgData name="antonyananna9@gmail.com" userId="c34f9baa75887b7c" providerId="LiveId" clId="{1C6EA3FC-434E-4EC0-ACF2-261E079F8C2B}" dt="2019-09-08T13:17:31.902" v="578" actId="20577"/>
          <ac:spMkLst>
            <pc:docMk/>
            <pc:sldMk cId="836037460" sldId="319"/>
            <ac:spMk id="2" creationId="{ADC76990-419D-4D14-AC2B-B306CED99EBF}"/>
          </ac:spMkLst>
        </pc:spChg>
        <pc:spChg chg="mod">
          <ac:chgData name="antonyananna9@gmail.com" userId="c34f9baa75887b7c" providerId="LiveId" clId="{1C6EA3FC-434E-4EC0-ACF2-261E079F8C2B}" dt="2019-09-08T13:18:06.408" v="584" actId="20577"/>
          <ac:spMkLst>
            <pc:docMk/>
            <pc:sldMk cId="836037460" sldId="319"/>
            <ac:spMk id="3" creationId="{5664D1ED-6C5D-479F-B27D-7F7C4790EF99}"/>
          </ac:spMkLst>
        </pc:spChg>
      </pc:sldChg>
      <pc:sldChg chg="add del">
        <pc:chgData name="antonyananna9@gmail.com" userId="c34f9baa75887b7c" providerId="LiveId" clId="{1C6EA3FC-434E-4EC0-ACF2-261E079F8C2B}" dt="2019-09-08T13:20:57.613" v="586" actId="2696"/>
        <pc:sldMkLst>
          <pc:docMk/>
          <pc:sldMk cId="2380979920" sldId="320"/>
        </pc:sldMkLst>
      </pc:sldChg>
      <pc:sldChg chg="addSp delSp modSp add ord">
        <pc:chgData name="antonyananna9@gmail.com" userId="c34f9baa75887b7c" providerId="LiveId" clId="{1C6EA3FC-434E-4EC0-ACF2-261E079F8C2B}" dt="2019-09-08T16:30:14.479" v="725" actId="6549"/>
        <pc:sldMkLst>
          <pc:docMk/>
          <pc:sldMk cId="2860714403" sldId="320"/>
        </pc:sldMkLst>
        <pc:spChg chg="mod">
          <ac:chgData name="antonyananna9@gmail.com" userId="c34f9baa75887b7c" providerId="LiveId" clId="{1C6EA3FC-434E-4EC0-ACF2-261E079F8C2B}" dt="2019-09-08T16:30:14.479" v="725" actId="6549"/>
          <ac:spMkLst>
            <pc:docMk/>
            <pc:sldMk cId="2860714403" sldId="320"/>
            <ac:spMk id="2" creationId="{ADC76990-419D-4D14-AC2B-B306CED99EBF}"/>
          </ac:spMkLst>
        </pc:spChg>
        <pc:spChg chg="del mod">
          <ac:chgData name="antonyananna9@gmail.com" userId="c34f9baa75887b7c" providerId="LiveId" clId="{1C6EA3FC-434E-4EC0-ACF2-261E079F8C2B}" dt="2019-09-08T13:21:12.148" v="589" actId="3680"/>
          <ac:spMkLst>
            <pc:docMk/>
            <pc:sldMk cId="2860714403" sldId="320"/>
            <ac:spMk id="3" creationId="{5664D1ED-6C5D-479F-B27D-7F7C4790EF99}"/>
          </ac:spMkLst>
        </pc:spChg>
        <pc:graphicFrameChg chg="add mod ord modGraphic">
          <ac:chgData name="antonyananna9@gmail.com" userId="c34f9baa75887b7c" providerId="LiveId" clId="{1C6EA3FC-434E-4EC0-ACF2-261E079F8C2B}" dt="2019-09-08T13:21:46.811" v="599" actId="20577"/>
          <ac:graphicFrameMkLst>
            <pc:docMk/>
            <pc:sldMk cId="2860714403" sldId="320"/>
            <ac:graphicFrameMk id="4" creationId="{04888EFF-17F1-4C3F-BCC6-BDF9C466B3BA}"/>
          </ac:graphicFrameMkLst>
        </pc:graphicFrameChg>
      </pc:sldChg>
      <pc:sldChg chg="addSp delSp modSp add">
        <pc:chgData name="antonyananna9@gmail.com" userId="c34f9baa75887b7c" providerId="LiveId" clId="{1C6EA3FC-434E-4EC0-ACF2-261E079F8C2B}" dt="2019-09-08T15:24:27.601" v="622" actId="20577"/>
        <pc:sldMkLst>
          <pc:docMk/>
          <pc:sldMk cId="3825708001" sldId="321"/>
        </pc:sldMkLst>
        <pc:spChg chg="mod">
          <ac:chgData name="antonyananna9@gmail.com" userId="c34f9baa75887b7c" providerId="LiveId" clId="{1C6EA3FC-434E-4EC0-ACF2-261E079F8C2B}" dt="2019-09-08T15:24:27.601" v="622" actId="20577"/>
          <ac:spMkLst>
            <pc:docMk/>
            <pc:sldMk cId="3825708001" sldId="321"/>
            <ac:spMk id="2" creationId="{D269BDB9-9619-4FC1-8F2E-A9D763DAAC1E}"/>
          </ac:spMkLst>
        </pc:spChg>
        <pc:spChg chg="del">
          <ac:chgData name="antonyananna9@gmail.com" userId="c34f9baa75887b7c" providerId="LiveId" clId="{1C6EA3FC-434E-4EC0-ACF2-261E079F8C2B}" dt="2019-09-08T15:24:21.183" v="620"/>
          <ac:spMkLst>
            <pc:docMk/>
            <pc:sldMk cId="3825708001" sldId="321"/>
            <ac:spMk id="3" creationId="{C7F53FA3-9037-40E5-8091-D0C5DCC5580F}"/>
          </ac:spMkLst>
        </pc:spChg>
        <pc:graphicFrameChg chg="add mod">
          <ac:chgData name="antonyananna9@gmail.com" userId="c34f9baa75887b7c" providerId="LiveId" clId="{1C6EA3FC-434E-4EC0-ACF2-261E079F8C2B}" dt="2019-09-08T15:24:21.183" v="620"/>
          <ac:graphicFrameMkLst>
            <pc:docMk/>
            <pc:sldMk cId="3825708001" sldId="321"/>
            <ac:graphicFrameMk id="4" creationId="{7956FBB7-55C4-4B96-86A0-6C28837D57DF}"/>
          </ac:graphicFrameMkLst>
        </pc:graphicFrameChg>
      </pc:sldChg>
      <pc:sldChg chg="add ord">
        <pc:chgData name="antonyananna9@gmail.com" userId="c34f9baa75887b7c" providerId="LiveId" clId="{1C6EA3FC-434E-4EC0-ACF2-261E079F8C2B}" dt="2019-09-08T15:29:24.765" v="704"/>
        <pc:sldMkLst>
          <pc:docMk/>
          <pc:sldMk cId="1123708418" sldId="322"/>
        </pc:sldMkLst>
      </pc:sldChg>
      <pc:sldChg chg="add del">
        <pc:chgData name="antonyananna9@gmail.com" userId="c34f9baa75887b7c" providerId="LiveId" clId="{1C6EA3FC-434E-4EC0-ACF2-261E079F8C2B}" dt="2019-09-08T16:33:22.337" v="729" actId="2696"/>
        <pc:sldMkLst>
          <pc:docMk/>
          <pc:sldMk cId="3353633505" sldId="323"/>
        </pc:sldMkLst>
      </pc:sldChg>
      <pc:sldChg chg="modSp add ord">
        <pc:chgData name="antonyananna9@gmail.com" userId="c34f9baa75887b7c" providerId="LiveId" clId="{1C6EA3FC-434E-4EC0-ACF2-261E079F8C2B}" dt="2019-09-08T18:41:43.971" v="813" actId="1076"/>
        <pc:sldMkLst>
          <pc:docMk/>
          <pc:sldMk cId="1153200418" sldId="324"/>
        </pc:sldMkLst>
        <pc:spChg chg="mod">
          <ac:chgData name="antonyananna9@gmail.com" userId="c34f9baa75887b7c" providerId="LiveId" clId="{1C6EA3FC-434E-4EC0-ACF2-261E079F8C2B}" dt="2019-09-08T16:34:02.289" v="741"/>
          <ac:spMkLst>
            <pc:docMk/>
            <pc:sldMk cId="1153200418" sldId="324"/>
            <ac:spMk id="2" creationId="{ADC76990-419D-4D14-AC2B-B306CED99EBF}"/>
          </ac:spMkLst>
        </pc:spChg>
        <pc:spChg chg="mod">
          <ac:chgData name="antonyananna9@gmail.com" userId="c34f9baa75887b7c" providerId="LiveId" clId="{1C6EA3FC-434E-4EC0-ACF2-261E079F8C2B}" dt="2019-09-08T18:41:43.971" v="813" actId="1076"/>
          <ac:spMkLst>
            <pc:docMk/>
            <pc:sldMk cId="1153200418" sldId="324"/>
            <ac:spMk id="3" creationId="{5664D1ED-6C5D-479F-B27D-7F7C4790EF99}"/>
          </ac:spMkLst>
        </pc:spChg>
      </pc:sldChg>
      <pc:sldChg chg="addSp delSp modSp add">
        <pc:chgData name="antonyananna9@gmail.com" userId="c34f9baa75887b7c" providerId="LiveId" clId="{1C6EA3FC-434E-4EC0-ACF2-261E079F8C2B}" dt="2019-09-08T16:39:54.265" v="764"/>
        <pc:sldMkLst>
          <pc:docMk/>
          <pc:sldMk cId="3683675722" sldId="325"/>
        </pc:sldMkLst>
        <pc:spChg chg="mod">
          <ac:chgData name="antonyananna9@gmail.com" userId="c34f9baa75887b7c" providerId="LiveId" clId="{1C6EA3FC-434E-4EC0-ACF2-261E079F8C2B}" dt="2019-09-08T16:39:32.128" v="763" actId="1076"/>
          <ac:spMkLst>
            <pc:docMk/>
            <pc:sldMk cId="3683675722" sldId="325"/>
            <ac:spMk id="2" creationId="{BE77BF4F-2398-4E08-A6F9-EA566CF5DE5E}"/>
          </ac:spMkLst>
        </pc:spChg>
        <pc:spChg chg="del">
          <ac:chgData name="antonyananna9@gmail.com" userId="c34f9baa75887b7c" providerId="LiveId" clId="{1C6EA3FC-434E-4EC0-ACF2-261E079F8C2B}" dt="2019-09-08T16:39:54.265" v="764"/>
          <ac:spMkLst>
            <pc:docMk/>
            <pc:sldMk cId="3683675722" sldId="325"/>
            <ac:spMk id="3" creationId="{0B39536D-9EE1-4E09-99F2-88C0014E1B80}"/>
          </ac:spMkLst>
        </pc:spChg>
        <pc:graphicFrameChg chg="add mod">
          <ac:chgData name="antonyananna9@gmail.com" userId="c34f9baa75887b7c" providerId="LiveId" clId="{1C6EA3FC-434E-4EC0-ACF2-261E079F8C2B}" dt="2019-09-08T16:39:54.265" v="764"/>
          <ac:graphicFrameMkLst>
            <pc:docMk/>
            <pc:sldMk cId="3683675722" sldId="325"/>
            <ac:graphicFrameMk id="5" creationId="{52765DF2-0D76-4F70-91BB-CA7E38DF28F4}"/>
          </ac:graphicFrameMkLst>
        </pc:graphicFrameChg>
      </pc:sldChg>
      <pc:sldChg chg="modSp add">
        <pc:chgData name="antonyananna9@gmail.com" userId="c34f9baa75887b7c" providerId="LiveId" clId="{1C6EA3FC-434E-4EC0-ACF2-261E079F8C2B}" dt="2019-09-08T21:32:57.727" v="822" actId="113"/>
        <pc:sldMkLst>
          <pc:docMk/>
          <pc:sldMk cId="1838689582" sldId="326"/>
        </pc:sldMkLst>
        <pc:spChg chg="mod">
          <ac:chgData name="antonyananna9@gmail.com" userId="c34f9baa75887b7c" providerId="LiveId" clId="{1C6EA3FC-434E-4EC0-ACF2-261E079F8C2B}" dt="2019-09-08T21:30:16.119" v="816"/>
          <ac:spMkLst>
            <pc:docMk/>
            <pc:sldMk cId="1838689582" sldId="326"/>
            <ac:spMk id="2" creationId="{EE58824E-92CD-4AD4-AF82-65FCEA6507FD}"/>
          </ac:spMkLst>
        </pc:spChg>
        <pc:spChg chg="mod">
          <ac:chgData name="antonyananna9@gmail.com" userId="c34f9baa75887b7c" providerId="LiveId" clId="{1C6EA3FC-434E-4EC0-ACF2-261E079F8C2B}" dt="2019-09-08T21:32:57.727" v="822" actId="113"/>
          <ac:spMkLst>
            <pc:docMk/>
            <pc:sldMk cId="1838689582" sldId="326"/>
            <ac:spMk id="3" creationId="{1090B266-80BD-48F7-9111-B3BD23287C80}"/>
          </ac:spMkLst>
        </pc:spChg>
      </pc:sldChg>
      <pc:sldChg chg="modSp add">
        <pc:chgData name="antonyananna9@gmail.com" userId="c34f9baa75887b7c" providerId="LiveId" clId="{1C6EA3FC-434E-4EC0-ACF2-261E079F8C2B}" dt="2019-09-08T21:47:11.399" v="827" actId="20577"/>
        <pc:sldMkLst>
          <pc:docMk/>
          <pc:sldMk cId="1096651670" sldId="327"/>
        </pc:sldMkLst>
        <pc:spChg chg="mod">
          <ac:chgData name="antonyananna9@gmail.com" userId="c34f9baa75887b7c" providerId="LiveId" clId="{1C6EA3FC-434E-4EC0-ACF2-261E079F8C2B}" dt="2019-09-08T21:46:51.479" v="824"/>
          <ac:spMkLst>
            <pc:docMk/>
            <pc:sldMk cId="1096651670" sldId="327"/>
            <ac:spMk id="2" creationId="{09358FB6-89D9-42CF-B132-22373A23F0C2}"/>
          </ac:spMkLst>
        </pc:spChg>
        <pc:spChg chg="mod">
          <ac:chgData name="antonyananna9@gmail.com" userId="c34f9baa75887b7c" providerId="LiveId" clId="{1C6EA3FC-434E-4EC0-ACF2-261E079F8C2B}" dt="2019-09-08T21:47:11.399" v="827" actId="20577"/>
          <ac:spMkLst>
            <pc:docMk/>
            <pc:sldMk cId="1096651670" sldId="327"/>
            <ac:spMk id="3" creationId="{4FCDF815-7117-453F-9D1E-36768ACDE5CC}"/>
          </ac:spMkLst>
        </pc:spChg>
      </pc:sldChg>
      <pc:sldChg chg="addSp delSp modSp add">
        <pc:chgData name="antonyananna9@gmail.com" userId="c34f9baa75887b7c" providerId="LiveId" clId="{1C6EA3FC-434E-4EC0-ACF2-261E079F8C2B}" dt="2019-09-08T22:05:07.396" v="979" actId="20577"/>
        <pc:sldMkLst>
          <pc:docMk/>
          <pc:sldMk cId="471086859" sldId="328"/>
        </pc:sldMkLst>
        <pc:spChg chg="mod">
          <ac:chgData name="antonyananna9@gmail.com" userId="c34f9baa75887b7c" providerId="LiveId" clId="{1C6EA3FC-434E-4EC0-ACF2-261E079F8C2B}" dt="2019-09-08T22:05:07.396" v="979" actId="20577"/>
          <ac:spMkLst>
            <pc:docMk/>
            <pc:sldMk cId="471086859" sldId="328"/>
            <ac:spMk id="2" creationId="{66FD26D1-0B12-449F-8CD4-2895BB049E06}"/>
          </ac:spMkLst>
        </pc:spChg>
        <pc:spChg chg="del">
          <ac:chgData name="antonyananna9@gmail.com" userId="c34f9baa75887b7c" providerId="LiveId" clId="{1C6EA3FC-434E-4EC0-ACF2-261E079F8C2B}" dt="2019-09-08T21:48:15.632" v="829"/>
          <ac:spMkLst>
            <pc:docMk/>
            <pc:sldMk cId="471086859" sldId="328"/>
            <ac:spMk id="3" creationId="{68AEE2DF-502C-4BE9-B4EA-0D259245980C}"/>
          </ac:spMkLst>
        </pc:spChg>
        <pc:graphicFrameChg chg="add mod">
          <ac:chgData name="antonyananna9@gmail.com" userId="c34f9baa75887b7c" providerId="LiveId" clId="{1C6EA3FC-434E-4EC0-ACF2-261E079F8C2B}" dt="2019-09-08T22:04:45.204" v="978"/>
          <ac:graphicFrameMkLst>
            <pc:docMk/>
            <pc:sldMk cId="471086859" sldId="328"/>
            <ac:graphicFrameMk id="5" creationId="{9907F365-E2D8-4674-9544-0B346CC26439}"/>
          </ac:graphicFrameMkLst>
        </pc:graphicFrameChg>
      </pc:sldChg>
      <pc:sldChg chg="addSp delSp modSp add">
        <pc:chgData name="antonyananna9@gmail.com" userId="c34f9baa75887b7c" providerId="LiveId" clId="{1C6EA3FC-434E-4EC0-ACF2-261E079F8C2B}" dt="2019-09-08T22:03:25.586" v="976" actId="122"/>
        <pc:sldMkLst>
          <pc:docMk/>
          <pc:sldMk cId="2086524326" sldId="329"/>
        </pc:sldMkLst>
        <pc:spChg chg="mod">
          <ac:chgData name="antonyananna9@gmail.com" userId="c34f9baa75887b7c" providerId="LiveId" clId="{1C6EA3FC-434E-4EC0-ACF2-261E079F8C2B}" dt="2019-09-08T22:02:59.003" v="973" actId="14100"/>
          <ac:spMkLst>
            <pc:docMk/>
            <pc:sldMk cId="2086524326" sldId="329"/>
            <ac:spMk id="2" creationId="{5CF0D838-46E8-486F-ABB9-C3483187D42E}"/>
          </ac:spMkLst>
        </pc:spChg>
        <pc:spChg chg="del">
          <ac:chgData name="antonyananna9@gmail.com" userId="c34f9baa75887b7c" providerId="LiveId" clId="{1C6EA3FC-434E-4EC0-ACF2-261E079F8C2B}" dt="2019-09-08T21:59:05.896" v="897"/>
          <ac:spMkLst>
            <pc:docMk/>
            <pc:sldMk cId="2086524326" sldId="329"/>
            <ac:spMk id="3" creationId="{BE39EC72-BE3F-4DB9-954D-BA4ECAB860E6}"/>
          </ac:spMkLst>
        </pc:spChg>
        <pc:graphicFrameChg chg="add mod modGraphic">
          <ac:chgData name="antonyananna9@gmail.com" userId="c34f9baa75887b7c" providerId="LiveId" clId="{1C6EA3FC-434E-4EC0-ACF2-261E079F8C2B}" dt="2019-09-08T22:03:25.586" v="976" actId="122"/>
          <ac:graphicFrameMkLst>
            <pc:docMk/>
            <pc:sldMk cId="2086524326" sldId="329"/>
            <ac:graphicFrameMk id="5" creationId="{FE8FD072-099F-45D0-8AAA-0B8C43B1E8F5}"/>
          </ac:graphicFrameMkLst>
        </pc:graphicFrameChg>
      </pc:sldChg>
    </pc:docChg>
  </pc:docChgLst>
  <pc:docChgLst>
    <pc:chgData name="antonyananna9@gmail.com" userId="c34f9baa75887b7c" providerId="LiveId" clId="{E624731B-B291-44DE-B199-437876489D06}"/>
    <pc:docChg chg="undo modSld sldOrd">
      <pc:chgData name="antonyananna9@gmail.com" userId="c34f9baa75887b7c" providerId="LiveId" clId="{E624731B-B291-44DE-B199-437876489D06}" dt="2019-09-06T20:54:27.756" v="16" actId="14734"/>
      <pc:docMkLst>
        <pc:docMk/>
      </pc:docMkLst>
      <pc:sldChg chg="addSp delSp modSp ord">
        <pc:chgData name="antonyananna9@gmail.com" userId="c34f9baa75887b7c" providerId="LiveId" clId="{E624731B-B291-44DE-B199-437876489D06}" dt="2019-09-06T20:54:27.756" v="16" actId="14734"/>
        <pc:sldMkLst>
          <pc:docMk/>
          <pc:sldMk cId="0" sldId="295"/>
        </pc:sldMkLst>
        <pc:graphicFrameChg chg="add del">
          <ac:chgData name="antonyananna9@gmail.com" userId="c34f9baa75887b7c" providerId="LiveId" clId="{E624731B-B291-44DE-B199-437876489D06}" dt="2019-09-06T20:46:26.614" v="6"/>
          <ac:graphicFrameMkLst>
            <pc:docMk/>
            <pc:sldMk cId="0" sldId="295"/>
            <ac:graphicFrameMk id="4" creationId="{50AF4650-F8E2-4848-9045-47ED39819332}"/>
          </ac:graphicFrameMkLst>
        </pc:graphicFrameChg>
        <pc:graphicFrameChg chg="add mod modGraphic">
          <ac:chgData name="antonyananna9@gmail.com" userId="c34f9baa75887b7c" providerId="LiveId" clId="{E624731B-B291-44DE-B199-437876489D06}" dt="2019-09-06T20:54:27.756" v="16" actId="14734"/>
          <ac:graphicFrameMkLst>
            <pc:docMk/>
            <pc:sldMk cId="0" sldId="295"/>
            <ac:graphicFrameMk id="5" creationId="{453A08D9-0351-4A0F-B4A1-64E56C91713F}"/>
          </ac:graphicFrameMkLst>
        </pc:graphicFrameChg>
        <pc:graphicFrameChg chg="del mod modGraphic">
          <ac:chgData name="antonyananna9@gmail.com" userId="c34f9baa75887b7c" providerId="LiveId" clId="{E624731B-B291-44DE-B199-437876489D06}" dt="2019-09-06T20:48:05.200" v="11"/>
          <ac:graphicFrameMkLst>
            <pc:docMk/>
            <pc:sldMk cId="0" sldId="295"/>
            <ac:graphicFrameMk id="56347" creationId="{00000000-0000-0000-0000-000000000000}"/>
          </ac:graphicFrameMkLst>
        </pc:graphicFrameChg>
      </pc:sldChg>
      <pc:sldChg chg="modSp">
        <pc:chgData name="antonyananna9@gmail.com" userId="c34f9baa75887b7c" providerId="LiveId" clId="{E624731B-B291-44DE-B199-437876489D06}" dt="2019-09-06T20:26:51.339" v="0" actId="20577"/>
        <pc:sldMkLst>
          <pc:docMk/>
          <pc:sldMk cId="3330222473" sldId="302"/>
        </pc:sldMkLst>
        <pc:spChg chg="mod">
          <ac:chgData name="antonyananna9@gmail.com" userId="c34f9baa75887b7c" providerId="LiveId" clId="{E624731B-B291-44DE-B199-437876489D06}" dt="2019-09-06T20:26:51.339" v="0" actId="20577"/>
          <ac:spMkLst>
            <pc:docMk/>
            <pc:sldMk cId="3330222473" sldId="302"/>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1070;&#1083;&#1080;&#1103;\Desktop\&#1052;&#1069;&#1057;&#1048;_&#1042;&#1064;&#1069;\&#1058;&#1042;%20&#1080;%20&#1052;&#1057;\&#1058;&#1080;&#1087;&#1086;&#1074;&#1086;&#1081;%20&#1088;&#1072;&#1089;&#1095;&#1105;&#1090;%20&#1087;&#1086;%20&#1085;&#1086;&#1088;&#1084;&#1072;&#1083;&#1100;&#1085;&#1086;&#1084;&#1091;%20&#1088;&#1072;&#1089;&#1087;&#1088;&#1077;&#1076;&#1077;&#1083;&#1077;&#1085;&#1080;&#1102;\&#1075;&#1088;&#1072;&#1092;&#1080;&#1082;&#1080;.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SkyDrive\&#1040;&#1085;&#1072;&#1083;&#1080;&#1079;%20&#1076;&#1072;&#1085;&#1085;&#1099;&#1093;%20&#1070;&#1088;&#1072;&#1081;&#1090;%20&#1091;&#1095;&#1077;&#1073;&#1085;&#1080;&#1082;\&#1075;&#1088;&#1072;&#1092;&#1080;&#1082;&#1080;.xlsx" TargetMode="External"/><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User\AppData\Roaming\Microsoft\Excel\&#1075;&#1088;&#1072;&#1092;&#1080;&#1082;&#1080;%20(version%201).xlsb" TargetMode="External"/><Relationship Id="rId2" Type="http://schemas.microsoft.com/office/2011/relationships/chartColorStyle" Target="colors5.xml"/><Relationship Id="rId1" Type="http://schemas.microsoft.com/office/2011/relationships/chartStyle" Target="style5.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User\AppData\Roaming\Microsoft\Excel\&#1075;&#1088;&#1072;&#1092;&#1080;&#1082;&#1080;%20(version%201).xlsb" TargetMode="External"/><Relationship Id="rId2" Type="http://schemas.microsoft.com/office/2011/relationships/chartColorStyle" Target="colors6.xml"/><Relationship Id="rId1" Type="http://schemas.microsoft.com/office/2011/relationships/chartStyle" Target="style6.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c34f9baa75887b7c/&#1044;&#1086;&#1082;&#1091;&#1084;&#1077;&#1085;&#1090;&#1099;/&#1047;&#1072;&#1085;&#1103;&#1090;&#1080;&#1103;/&#1063;&#1080;&#1089;&#1083;&#1086;%20&#1088;&#1086;&#1076;&#1080;&#1074;&#1096;&#1080;&#1093;&#1089;&#1103;%20(&#1073;&#1077;&#1079;%20&#1084;&#1077;&#1088;&#1090;&#1074;&#1086;&#1088;&#1086;&#1078;&#1076;&#1077;&#1085;&#1085;&#1099;&#1093;).xlsx" TargetMode="External"/><Relationship Id="rId2" Type="http://schemas.microsoft.com/office/2011/relationships/chartColorStyle" Target="colors7.xml"/><Relationship Id="rId1" Type="http://schemas.microsoft.com/office/2011/relationships/chartStyle" Target="style7.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User\SkyDrive\&#1040;&#1085;&#1072;&#1083;&#1080;&#1079;%20&#1076;&#1072;&#1085;&#1085;&#1099;&#1093;%20&#1070;&#1088;&#1072;&#1081;&#1090;%20&#1091;&#1095;&#1077;&#1073;&#1085;&#1080;&#1082;\&#1075;&#1088;&#1072;&#1092;&#1080;&#1082;&#1080;%20&#1075;&#1083;&#1072;&#1074;&#1072;%201.xlsx" TargetMode="External"/><Relationship Id="rId2" Type="http://schemas.microsoft.com/office/2011/relationships/chartColorStyle" Target="colors8.xml"/><Relationship Id="rId1" Type="http://schemas.microsoft.com/office/2011/relationships/chartStyle" Target="style8.xml"/></Relationships>
</file>

<file path=ppt/charts/_rels/chart15.xml.rels><?xml version="1.0" encoding="UTF-8" standalone="yes"?>
<Relationships xmlns="http://schemas.openxmlformats.org/package/2006/relationships"><Relationship Id="rId3" Type="http://schemas.openxmlformats.org/officeDocument/2006/relationships/oleObject" Target="https://d.docs.live.net/c34f9baa75887b7c/&#1044;&#1086;&#1082;&#1091;&#1084;&#1077;&#1085;&#1090;&#1099;/&#1047;&#1072;&#1085;&#1103;&#1090;&#1080;&#1103;/&#1063;&#1080;&#1089;&#1083;&#1086;%20&#1089;&#1086;&#1073;&#1089;&#1090;&#1074;&#1077;&#1085;&#1085;&#1099;&#1093;%20&#1083;&#1077;&#1075;&#1082;&#1086;&#1074;&#1099;&#1093;%20&#1072;&#1074;&#1090;&#1086;&#1084;&#1086;&#1073;&#1080;&#1083;&#1077;&#1081;%20&#1085;&#1072;%201000%20&#1095;&#1077;&#1083;&#1086;&#1074;&#1077;&#1082;%20&#1085;&#1072;&#1089;&#1077;&#1083;&#1077;&#1085;&#1080;&#1103;%20&#1087;&#1086;%20&#1089;&#1091;&#1073;&#1098;&#1077;&#1082;&#1090;&#1072;&#1084;%20&#1056;&#1060;.xls" TargetMode="External"/><Relationship Id="rId2" Type="http://schemas.microsoft.com/office/2011/relationships/chartColorStyle" Target="colors9.xml"/><Relationship Id="rId1" Type="http://schemas.microsoft.com/office/2011/relationships/chartStyle" Target="style9.xml"/></Relationships>
</file>

<file path=ppt/charts/_rels/chart16.xml.rels><?xml version="1.0" encoding="UTF-8" standalone="yes"?>
<Relationships xmlns="http://schemas.openxmlformats.org/package/2006/relationships"><Relationship Id="rId1" Type="http://schemas.openxmlformats.org/officeDocument/2006/relationships/oleObject" Target="file:///C:\Users\User\SkyDrive\&#1040;&#1085;&#1072;&#1083;&#1080;&#1079;%20&#1076;&#1072;&#1085;&#1085;&#1099;&#1093;%20&#1070;&#1088;&#1072;&#1081;&#1090;%20&#1091;&#1095;&#1077;&#1073;&#1085;&#1080;&#1082;\&#1075;&#1088;&#1072;&#1092;&#1080;&#1082;&#1080;%20&#1075;&#1083;&#1072;&#1074;&#1072;%201.xlsx" TargetMode="External"/></Relationships>
</file>

<file path=ppt/charts/_rels/chart17.xml.rels><?xml version="1.0" encoding="UTF-8" standalone="yes"?>
<Relationships xmlns="http://schemas.openxmlformats.org/package/2006/relationships"><Relationship Id="rId2" Type="http://schemas.openxmlformats.org/officeDocument/2006/relationships/oleObject" Target="file:///C:\Users\User\SkyDrive\&#1040;&#1085;&#1072;&#1083;&#1080;&#1079;%20&#1076;&#1072;&#1085;&#1085;&#1099;&#1093;%20&#1070;&#1088;&#1072;&#1081;&#1090;%20&#1091;&#1095;&#1077;&#1073;&#1085;&#1080;&#1082;\&#1075;&#1088;&#1072;&#1092;&#1080;&#1082;&#1080;%20&#1075;&#1083;&#1072;&#1074;&#1072;%201.xlsx" TargetMode="External"/><Relationship Id="rId1" Type="http://schemas.openxmlformats.org/officeDocument/2006/relationships/themeOverride" Target="../theme/themeOverride4.xml"/></Relationships>
</file>

<file path=ppt/charts/_rels/chart2.xml.rels><?xml version="1.0" encoding="UTF-8" standalone="yes"?>
<Relationships xmlns="http://schemas.openxmlformats.org/package/2006/relationships"><Relationship Id="rId1" Type="http://schemas.openxmlformats.org/officeDocument/2006/relationships/oleObject" Target="file:///C:\Users\&#1070;&#1083;&#1080;&#1103;\Desktop\&#1052;&#1069;&#1057;&#1048;_&#1042;&#1064;&#1069;\&#1058;&#1042;%20&#1080;%20&#1052;&#1057;\&#1058;&#1080;&#1087;&#1086;&#1074;&#1086;&#1081;%20&#1088;&#1072;&#1089;&#1095;&#1105;&#1090;%20&#1087;&#1086;%20&#1085;&#1086;&#1088;&#1084;&#1072;&#1083;&#1100;&#1085;&#1086;&#1084;&#1091;%20&#1088;&#1072;&#1089;&#1087;&#1088;&#1077;&#1076;&#1077;&#1083;&#1077;&#1085;&#1080;&#1102;\&#1075;&#1088;&#1072;&#1092;&#1080;&#1082;&#108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1070;&#1083;&#1080;&#1103;\Desktop\&#1052;&#1069;&#1057;&#1048;_&#1042;&#1064;&#1069;\&#1058;&#1042;%20&#1080;%20&#1052;&#1057;\&#1058;&#1080;&#1087;&#1086;&#1074;&#1086;&#1081;%20&#1088;&#1072;&#1089;&#1095;&#1105;&#1090;%20&#1087;&#1086;%20&#1085;&#1086;&#1088;&#1084;&#1072;&#1083;&#1100;&#1085;&#1086;&#1084;&#1091;%20&#1088;&#1072;&#1089;&#1087;&#1088;&#1077;&#1076;&#1077;&#1083;&#1077;&#1085;&#1080;&#1102;\&#1075;&#1088;&#1072;&#1092;&#1080;&#1082;&#1080;.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1070;&#1083;&#1080;&#1103;\Desktop\&#1052;&#1069;&#1057;&#1048;_&#1042;&#1064;&#1069;\&#1058;&#1042;%20&#1080;%20&#1052;&#1057;\&#1058;&#1080;&#1087;&#1086;&#1074;&#1086;&#1081;%20&#1088;&#1072;&#1089;&#1095;&#1105;&#1090;%20&#1087;&#1086;%20&#1085;&#1086;&#1088;&#1084;&#1072;&#1083;&#1100;&#1085;&#1086;&#1084;&#1091;%20&#1088;&#1072;&#1089;&#1087;&#1088;&#1077;&#1076;&#1077;&#1083;&#1077;&#1085;&#1080;&#1102;\&#1075;&#1088;&#1072;&#1092;&#1080;&#1082;&#1080;.xlsx" TargetMode="External"/></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Sony\Desktop\&#1056;&#1040;&#1041;&#1054;&#1058;&#1040;\&#1058;&#1042;%20&#1080;%20&#1052;&#1057;\&#1058;&#1077;&#1086;&#1088;&#1080;&#1103;%20&#1074;&#1077;&#1088;&#1086;&#1103;&#1090;&#1085;&#1086;&#1089;&#1090;&#1077;&#1081;%20&#1042;&#1064;&#1069;\&#1050;&#1086;&#1084;&#1073;&#1080;&#1085;&#1072;&#1090;&#1086;&#1088;&#1080;&#1082;&#1072;.xls"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C:\Users\Sony\SkyDrive\&#1040;&#1085;&#1072;&#1083;&#1080;&#1079;%20&#1076;&#1072;&#1085;&#1085;&#1099;&#1093;%20&#1070;&#1088;&#1072;&#1081;&#1090;%20&#1091;&#1095;&#1077;&#1073;&#1085;&#1080;&#1082;\&#1075;&#1088;&#1072;&#1092;&#1080;&#1082;&#1080;%20&#1075;&#1083;&#1072;&#1074;&#1072;%20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oleObject" Target="file:///C:\Users\Sony\SkyDrive\&#1040;&#1085;&#1072;&#1083;&#1080;&#1079;%20&#1076;&#1072;&#1085;&#1085;&#1099;&#1093;%20&#1070;&#1088;&#1072;&#1081;&#1090;%20&#1091;&#1095;&#1077;&#1073;&#1085;&#1080;&#1082;\&#1075;&#1088;&#1072;&#1092;&#1080;&#1082;&#1080;%20&#1075;&#1083;&#1072;&#1074;&#1072;%201.xlsx" TargetMode="External"/><Relationship Id="rId2" Type="http://schemas.microsoft.com/office/2011/relationships/chartColorStyle" Target="colors2.xml"/><Relationship Id="rId1" Type="http://schemas.microsoft.com/office/2011/relationships/chartStyle" Target="style2.xml"/></Relationships>
</file>

<file path=ppt/charts/_rels/chart8.xml.rels><?xml version="1.0" encoding="UTF-8" standalone="yes"?>
<Relationships xmlns="http://schemas.openxmlformats.org/package/2006/relationships"><Relationship Id="rId1" Type="http://schemas.openxmlformats.org/officeDocument/2006/relationships/oleObject" Target="&#1050;&#1085;&#1080;&#1075;&#1072;1"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Sony\Desktop\&#1056;&#1040;&#1041;&#1054;&#1058;&#1040;\&#1052;&#1086;&#1080;%20&#1091;&#1095;&#1077;&#1073;&#1085;&#1080;&#1082;&#1080;\&#1057;&#1090;&#1072;&#1090;&#1080;&#1089;&#1090;&#1080;&#1082;&#1072;\&#1075;&#1088;&#1072;&#1092;&#1080;&#1082;&#1080;.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 (3)'!$C$4</c:f>
              <c:strCache>
                <c:ptCount val="1"/>
                <c:pt idx="0">
                  <c:v>mi</c:v>
                </c:pt>
              </c:strCache>
            </c:strRef>
          </c:tx>
          <c:spPr>
            <a:ln>
              <a:solidFill>
                <a:schemeClr val="tx1"/>
              </a:solidFill>
            </a:ln>
          </c:spPr>
          <c:invertIfNegative val="0"/>
          <c:cat>
            <c:strRef>
              <c:f>'Лист1 (3)'!$B$5:$B$11</c:f>
              <c:strCache>
                <c:ptCount val="7"/>
                <c:pt idx="0">
                  <c:v>x1</c:v>
                </c:pt>
                <c:pt idx="1">
                  <c:v>x2</c:v>
                </c:pt>
                <c:pt idx="2">
                  <c:v>x3</c:v>
                </c:pt>
                <c:pt idx="3">
                  <c:v>x4</c:v>
                </c:pt>
                <c:pt idx="4">
                  <c:v>x5</c:v>
                </c:pt>
                <c:pt idx="5">
                  <c:v>x6</c:v>
                </c:pt>
                <c:pt idx="6">
                  <c:v>x7</c:v>
                </c:pt>
              </c:strCache>
            </c:strRef>
          </c:cat>
          <c:val>
            <c:numRef>
              <c:f>'Лист1 (3)'!$C$5:$C$11</c:f>
              <c:numCache>
                <c:formatCode>\О\с\н\о\в\н\о\й</c:formatCode>
                <c:ptCount val="7"/>
                <c:pt idx="0">
                  <c:v>1</c:v>
                </c:pt>
                <c:pt idx="1">
                  <c:v>4</c:v>
                </c:pt>
                <c:pt idx="2">
                  <c:v>10</c:v>
                </c:pt>
                <c:pt idx="3">
                  <c:v>23</c:v>
                </c:pt>
                <c:pt idx="4">
                  <c:v>18</c:v>
                </c:pt>
                <c:pt idx="5">
                  <c:v>7</c:v>
                </c:pt>
                <c:pt idx="6">
                  <c:v>2</c:v>
                </c:pt>
              </c:numCache>
            </c:numRef>
          </c:val>
          <c:extLst>
            <c:ext xmlns:c16="http://schemas.microsoft.com/office/drawing/2014/chart" uri="{C3380CC4-5D6E-409C-BE32-E72D297353CC}">
              <c16:uniqueId val="{00000000-FF1E-46F1-B3CD-D26D569754CD}"/>
            </c:ext>
          </c:extLst>
        </c:ser>
        <c:dLbls>
          <c:showLegendKey val="0"/>
          <c:showVal val="0"/>
          <c:showCatName val="0"/>
          <c:showSerName val="0"/>
          <c:showPercent val="0"/>
          <c:showBubbleSize val="0"/>
        </c:dLbls>
        <c:gapWidth val="0"/>
        <c:axId val="89512576"/>
        <c:axId val="90116864"/>
      </c:barChart>
      <c:catAx>
        <c:axId val="89512576"/>
        <c:scaling>
          <c:orientation val="minMax"/>
        </c:scaling>
        <c:delete val="1"/>
        <c:axPos val="b"/>
        <c:title>
          <c:tx>
            <c:rich>
              <a:bodyPr/>
              <a:lstStyle/>
              <a:p>
                <a:pPr>
                  <a:defRPr sz="1200"/>
                </a:pPr>
                <a:r>
                  <a:rPr lang="ru-RU" sz="1200"/>
                  <a:t>Интервалы значений переменной</a:t>
                </a:r>
              </a:p>
            </c:rich>
          </c:tx>
          <c:layout>
            <c:manualLayout>
              <c:xMode val="edge"/>
              <c:yMode val="edge"/>
              <c:x val="0.29737657673193857"/>
              <c:y val="0.90990161721161422"/>
            </c:manualLayout>
          </c:layout>
          <c:overlay val="0"/>
        </c:title>
        <c:numFmt formatCode="General" sourceLinked="1"/>
        <c:majorTickMark val="out"/>
        <c:minorTickMark val="none"/>
        <c:tickLblPos val="none"/>
        <c:crossAx val="90116864"/>
        <c:crosses val="autoZero"/>
        <c:auto val="1"/>
        <c:lblAlgn val="ctr"/>
        <c:lblOffset val="100"/>
        <c:noMultiLvlLbl val="0"/>
      </c:catAx>
      <c:valAx>
        <c:axId val="90116864"/>
        <c:scaling>
          <c:orientation val="minMax"/>
        </c:scaling>
        <c:delete val="1"/>
        <c:axPos val="l"/>
        <c:majorGridlines/>
        <c:title>
          <c:tx>
            <c:rich>
              <a:bodyPr/>
              <a:lstStyle/>
              <a:p>
                <a:pPr>
                  <a:defRPr sz="1200"/>
                </a:pPr>
                <a:r>
                  <a:rPr lang="ru-RU" sz="1200"/>
                  <a:t>Частота (частость)</a:t>
                </a:r>
              </a:p>
            </c:rich>
          </c:tx>
          <c:layout>
            <c:manualLayout>
              <c:xMode val="edge"/>
              <c:yMode val="edge"/>
              <c:x val="7.5682067071912613E-3"/>
              <c:y val="0.32348988484712365"/>
            </c:manualLayout>
          </c:layout>
          <c:overlay val="0"/>
        </c:title>
        <c:numFmt formatCode="\О\с\н\о\в\н\о\й" sourceLinked="1"/>
        <c:majorTickMark val="out"/>
        <c:minorTickMark val="none"/>
        <c:tickLblPos val="nextTo"/>
        <c:crossAx val="89512576"/>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08071686118569"/>
          <c:y val="7.3489866053646422E-2"/>
          <c:w val="0.8311675686828448"/>
          <c:h val="0.78213377309319798"/>
        </c:manualLayout>
      </c:layout>
      <c:scatterChart>
        <c:scatterStyle val="lineMarker"/>
        <c:varyColors val="0"/>
        <c:ser>
          <c:idx val="0"/>
          <c:order val="0"/>
          <c:spPr>
            <a:ln w="28575" cap="rnd">
              <a:noFill/>
              <a:round/>
            </a:ln>
            <a:effectLst/>
          </c:spPr>
          <c:marker>
            <c:symbol val="circle"/>
            <c:size val="5"/>
            <c:spPr>
              <a:solidFill>
                <a:srgbClr val="0000FF"/>
              </a:solidFill>
              <a:ln w="9525">
                <a:solidFill>
                  <a:schemeClr val="accent1"/>
                </a:solidFill>
              </a:ln>
              <a:effectLst/>
            </c:spPr>
          </c:marker>
          <c:trendline>
            <c:spPr>
              <a:ln w="19050" cap="rnd">
                <a:solidFill>
                  <a:schemeClr val="accent1"/>
                </a:solidFill>
                <a:prstDash val="sysDot"/>
              </a:ln>
              <a:effectLst/>
            </c:spPr>
            <c:trendlineType val="linear"/>
            <c:dispRSqr val="0"/>
            <c:dispEq val="1"/>
            <c:trendlineLbl>
              <c:layout>
                <c:manualLayout>
                  <c:x val="0.15113183928931961"/>
                  <c:y val="-5.8403565696020281E-2"/>
                </c:manualLayout>
              </c:layout>
              <c:tx>
                <c:rich>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sz="1100" baseline="0" dirty="0"/>
                      <a:t>y = 0,2032x + 12,804</a:t>
                    </a:r>
                    <a:endParaRPr lang="en-US" sz="1100" dirty="0"/>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ru-RU"/>
                </a:p>
              </c:txPr>
            </c:trendlineLbl>
          </c:trendline>
          <c:xVal>
            <c:numRef>
              <c:f>'Пр1.1-1.2'!$B$23:$B$40</c:f>
              <c:numCache>
                <c:formatCode>General</c:formatCode>
                <c:ptCount val="18"/>
                <c:pt idx="0">
                  <c:v>94.83</c:v>
                </c:pt>
                <c:pt idx="1">
                  <c:v>95.32</c:v>
                </c:pt>
                <c:pt idx="2">
                  <c:v>92.96</c:v>
                </c:pt>
                <c:pt idx="3">
                  <c:v>92.07</c:v>
                </c:pt>
                <c:pt idx="4">
                  <c:v>94.8</c:v>
                </c:pt>
                <c:pt idx="5">
                  <c:v>95.8</c:v>
                </c:pt>
                <c:pt idx="6">
                  <c:v>104.7</c:v>
                </c:pt>
                <c:pt idx="7">
                  <c:v>106.54</c:v>
                </c:pt>
                <c:pt idx="8">
                  <c:v>106.24</c:v>
                </c:pt>
                <c:pt idx="9">
                  <c:v>100.55</c:v>
                </c:pt>
                <c:pt idx="10">
                  <c:v>93.93</c:v>
                </c:pt>
                <c:pt idx="11">
                  <c:v>97.89</c:v>
                </c:pt>
                <c:pt idx="12">
                  <c:v>94.86</c:v>
                </c:pt>
                <c:pt idx="13">
                  <c:v>100.68</c:v>
                </c:pt>
                <c:pt idx="14">
                  <c:v>100.51</c:v>
                </c:pt>
                <c:pt idx="15">
                  <c:v>102.04</c:v>
                </c:pt>
                <c:pt idx="16">
                  <c:v>101.8</c:v>
                </c:pt>
                <c:pt idx="17">
                  <c:v>105.15</c:v>
                </c:pt>
              </c:numCache>
            </c:numRef>
          </c:xVal>
          <c:yVal>
            <c:numRef>
              <c:f>'Пр1.1-1.2'!$C$23:$C$40</c:f>
              <c:numCache>
                <c:formatCode>General</c:formatCode>
                <c:ptCount val="18"/>
                <c:pt idx="0">
                  <c:v>30.227143749999996</c:v>
                </c:pt>
                <c:pt idx="1">
                  <c:v>30.163069999999998</c:v>
                </c:pt>
                <c:pt idx="2">
                  <c:v>30.800290476190476</c:v>
                </c:pt>
                <c:pt idx="3">
                  <c:v>31.35021428571428</c:v>
                </c:pt>
                <c:pt idx="4">
                  <c:v>31.305883333333334</c:v>
                </c:pt>
                <c:pt idx="5">
                  <c:v>32.306795000000001</c:v>
                </c:pt>
                <c:pt idx="6">
                  <c:v>32.740749999999998</c:v>
                </c:pt>
                <c:pt idx="7">
                  <c:v>33.024873913043479</c:v>
                </c:pt>
                <c:pt idx="8">
                  <c:v>32.601669999999999</c:v>
                </c:pt>
                <c:pt idx="9">
                  <c:v>32.099226086956527</c:v>
                </c:pt>
                <c:pt idx="10">
                  <c:v>32.693999999999996</c:v>
                </c:pt>
                <c:pt idx="11">
                  <c:v>32.880704761904767</c:v>
                </c:pt>
                <c:pt idx="12">
                  <c:v>33.784352941176472</c:v>
                </c:pt>
                <c:pt idx="13">
                  <c:v>35.244040000000012</c:v>
                </c:pt>
                <c:pt idx="14">
                  <c:v>36.198564999999995</c:v>
                </c:pt>
                <c:pt idx="15">
                  <c:v>35.667727272727276</c:v>
                </c:pt>
                <c:pt idx="16">
                  <c:v>34.833655</c:v>
                </c:pt>
                <c:pt idx="17">
                  <c:v>34.449533333333335</c:v>
                </c:pt>
              </c:numCache>
            </c:numRef>
          </c:yVal>
          <c:smooth val="0"/>
          <c:extLst>
            <c:ext xmlns:c16="http://schemas.microsoft.com/office/drawing/2014/chart" uri="{C3380CC4-5D6E-409C-BE32-E72D297353CC}">
              <c16:uniqueId val="{00000001-3A96-4253-AE9D-3107BB27E7E2}"/>
            </c:ext>
          </c:extLst>
        </c:ser>
        <c:dLbls>
          <c:showLegendKey val="0"/>
          <c:showVal val="0"/>
          <c:showCatName val="0"/>
          <c:showSerName val="0"/>
          <c:showPercent val="0"/>
          <c:showBubbleSize val="0"/>
        </c:dLbls>
        <c:axId val="87384448"/>
        <c:axId val="87386368"/>
      </c:scatterChart>
      <c:valAx>
        <c:axId val="873844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r>
                  <a:rPr lang="ru-RU" sz="1600" dirty="0">
                    <a:solidFill>
                      <a:sysClr val="windowText" lastClr="000000"/>
                    </a:solidFill>
                  </a:rPr>
                  <a:t>Цена на нефть, </a:t>
                </a:r>
                <a:r>
                  <a:rPr lang="en-US" sz="1600" dirty="0">
                    <a:solidFill>
                      <a:sysClr val="windowText" lastClr="000000"/>
                    </a:solidFill>
                  </a:rPr>
                  <a:t>$</a:t>
                </a:r>
                <a:r>
                  <a:rPr lang="ru-RU" sz="1600" dirty="0">
                    <a:solidFill>
                      <a:sysClr val="windowText" lastClr="000000"/>
                    </a:solidFill>
                  </a:rPr>
                  <a:t>/</a:t>
                </a:r>
                <a:r>
                  <a:rPr lang="ru-RU" sz="1600" dirty="0" err="1">
                    <a:solidFill>
                      <a:sysClr val="windowText" lastClr="000000"/>
                    </a:solidFill>
                  </a:rPr>
                  <a:t>барель</a:t>
                </a:r>
                <a:endParaRPr lang="ru-RU" sz="1600" dirty="0">
                  <a:solidFill>
                    <a:sysClr val="windowText" lastClr="000000"/>
                  </a:solidFill>
                </a:endParaRPr>
              </a:p>
            </c:rich>
          </c:tx>
          <c:layout>
            <c:manualLayout>
              <c:xMode val="edge"/>
              <c:yMode val="edge"/>
              <c:x val="0.33796172719625672"/>
              <c:y val="0.90310055711251758"/>
            </c:manualLayout>
          </c:layout>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ru-RU"/>
          </a:p>
        </c:txPr>
        <c:crossAx val="87386368"/>
        <c:crosses val="autoZero"/>
        <c:crossBetween val="midCat"/>
      </c:valAx>
      <c:valAx>
        <c:axId val="87386368"/>
        <c:scaling>
          <c:orientation val="minMax"/>
          <c:min val="3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r>
                  <a:rPr lang="ru-RU" sz="1600" dirty="0">
                    <a:solidFill>
                      <a:sysClr val="windowText" lastClr="000000"/>
                    </a:solidFill>
                  </a:rPr>
                  <a:t>Курс доллара, руб.</a:t>
                </a:r>
              </a:p>
            </c:rich>
          </c:tx>
          <c:overlay val="0"/>
          <c:spPr>
            <a:noFill/>
            <a:ln>
              <a:noFill/>
            </a:ln>
            <a:effectLst/>
          </c:spPr>
          <c:txPr>
            <a:bodyPr rot="-54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ru-RU"/>
          </a:p>
        </c:txPr>
        <c:crossAx val="873844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solidFill>
                <a:schemeClr val="tx1"/>
              </a:solidFill>
            </a:ln>
            <a:effectLst/>
          </c:spPr>
          <c:invertIfNegative val="0"/>
          <c:cat>
            <c:strRef>
              <c:f>'Пр1.1-1.2'!$M$21:$M$36</c:f>
              <c:strCache>
                <c:ptCount val="16"/>
                <c:pt idx="0">
                  <c:v>Тамбовская область</c:v>
                </c:pt>
                <c:pt idx="1">
                  <c:v>Республика Дагестан</c:v>
                </c:pt>
                <c:pt idx="2">
                  <c:v>Тульская область</c:v>
                </c:pt>
                <c:pt idx="3">
                  <c:v>Нижегородская область</c:v>
                </c:pt>
                <c:pt idx="4">
                  <c:v>г. Санкт-Петербург</c:v>
                </c:pt>
                <c:pt idx="5">
                  <c:v>Пермский край</c:v>
                </c:pt>
                <c:pt idx="6">
                  <c:v>Московская область</c:v>
                </c:pt>
                <c:pt idx="7">
                  <c:v>Мурманская область</c:v>
                </c:pt>
                <c:pt idx="8">
                  <c:v>Хабаровский край</c:v>
                </c:pt>
                <c:pt idx="9">
                  <c:v>г. Москва</c:v>
                </c:pt>
                <c:pt idx="10">
                  <c:v>Сахалинская область</c:v>
                </c:pt>
                <c:pt idx="11">
                  <c:v>Республика Саха (Якутия)</c:v>
                </c:pt>
                <c:pt idx="12">
                  <c:v>Ямало-Ненецкий авт. округ</c:v>
                </c:pt>
                <c:pt idx="13">
                  <c:v>Чукотский авт. округ</c:v>
                </c:pt>
                <c:pt idx="14">
                  <c:v>Ненецкий авт. округ</c:v>
                </c:pt>
                <c:pt idx="15">
                  <c:v>Камчатский край</c:v>
                </c:pt>
              </c:strCache>
            </c:strRef>
          </c:cat>
          <c:val>
            <c:numRef>
              <c:f>'Пр1.1-1.2'!$N$21:$N$36</c:f>
              <c:numCache>
                <c:formatCode>General</c:formatCode>
                <c:ptCount val="16"/>
                <c:pt idx="0">
                  <c:v>4870</c:v>
                </c:pt>
                <c:pt idx="1">
                  <c:v>5279</c:v>
                </c:pt>
                <c:pt idx="2">
                  <c:v>6137</c:v>
                </c:pt>
                <c:pt idx="3">
                  <c:v>6579</c:v>
                </c:pt>
                <c:pt idx="4">
                  <c:v>6613</c:v>
                </c:pt>
                <c:pt idx="5">
                  <c:v>6702</c:v>
                </c:pt>
                <c:pt idx="6">
                  <c:v>7223</c:v>
                </c:pt>
                <c:pt idx="7">
                  <c:v>9315</c:v>
                </c:pt>
                <c:pt idx="8">
                  <c:v>9482</c:v>
                </c:pt>
                <c:pt idx="9">
                  <c:v>9747</c:v>
                </c:pt>
                <c:pt idx="10">
                  <c:v>10034</c:v>
                </c:pt>
                <c:pt idx="11">
                  <c:v>10682</c:v>
                </c:pt>
                <c:pt idx="12">
                  <c:v>10851</c:v>
                </c:pt>
                <c:pt idx="13">
                  <c:v>12157</c:v>
                </c:pt>
                <c:pt idx="14">
                  <c:v>12562</c:v>
                </c:pt>
                <c:pt idx="15">
                  <c:v>13395</c:v>
                </c:pt>
              </c:numCache>
            </c:numRef>
          </c:val>
          <c:extLst>
            <c:ext xmlns:c16="http://schemas.microsoft.com/office/drawing/2014/chart" uri="{C3380CC4-5D6E-409C-BE32-E72D297353CC}">
              <c16:uniqueId val="{00000000-3DCC-4A4F-9361-62932C20295B}"/>
            </c:ext>
          </c:extLst>
        </c:ser>
        <c:dLbls>
          <c:showLegendKey val="0"/>
          <c:showVal val="0"/>
          <c:showCatName val="0"/>
          <c:showSerName val="0"/>
          <c:showPercent val="0"/>
          <c:showBubbleSize val="0"/>
        </c:dLbls>
        <c:gapWidth val="0"/>
        <c:axId val="87781760"/>
        <c:axId val="87783296"/>
      </c:barChart>
      <c:catAx>
        <c:axId val="877817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ysClr val="windowText" lastClr="000000"/>
                </a:solidFill>
                <a:latin typeface="+mn-lt"/>
                <a:ea typeface="+mn-ea"/>
                <a:cs typeface="+mn-cs"/>
              </a:defRPr>
            </a:pPr>
            <a:endParaRPr lang="ru-RU"/>
          </a:p>
        </c:txPr>
        <c:crossAx val="87783296"/>
        <c:crosses val="autoZero"/>
        <c:auto val="1"/>
        <c:lblAlgn val="ctr"/>
        <c:lblOffset val="100"/>
        <c:noMultiLvlLbl val="0"/>
      </c:catAx>
      <c:valAx>
        <c:axId val="87783296"/>
        <c:scaling>
          <c:orientation val="minMax"/>
          <c:max val="14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r>
                  <a:rPr lang="ru-RU">
                    <a:solidFill>
                      <a:sysClr val="windowText" lastClr="000000"/>
                    </a:solidFill>
                  </a:rPr>
                  <a:t>Прожиточный минимум, руб.</a:t>
                </a:r>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ru-RU"/>
          </a:p>
        </c:txPr>
        <c:crossAx val="87781760"/>
        <c:crossesAt val="1"/>
        <c:crossBetween val="between"/>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'Пр1.1-1.2'!$B$82:$B$118</c:f>
              <c:strCache>
                <c:ptCount val="37"/>
                <c:pt idx="0">
                  <c:v>1977</c:v>
                </c:pt>
                <c:pt idx="1">
                  <c:v>1978</c:v>
                </c:pt>
                <c:pt idx="2">
                  <c:v>1979</c:v>
                </c:pt>
                <c:pt idx="3">
                  <c:v>1980</c:v>
                </c:pt>
                <c:pt idx="4">
                  <c:v>1981</c:v>
                </c:pt>
                <c:pt idx="5">
                  <c:v>1982</c:v>
                </c:pt>
                <c:pt idx="6">
                  <c:v>1983</c:v>
                </c:pt>
                <c:pt idx="7">
                  <c:v>1984</c:v>
                </c:pt>
                <c:pt idx="8">
                  <c:v>1985</c:v>
                </c:pt>
                <c:pt idx="9">
                  <c:v>1986</c:v>
                </c:pt>
                <c:pt idx="10">
                  <c:v>1987</c:v>
                </c:pt>
                <c:pt idx="11">
                  <c:v>1988</c:v>
                </c:pt>
                <c:pt idx="12">
                  <c:v>1989</c:v>
                </c:pt>
                <c:pt idx="13">
                  <c:v>1990</c:v>
                </c:pt>
                <c:pt idx="14">
                  <c:v>1991</c:v>
                </c:pt>
                <c:pt idx="15">
                  <c:v>1992</c:v>
                </c:pt>
                <c:pt idx="16">
                  <c:v>1993</c:v>
                </c:pt>
                <c:pt idx="17">
                  <c:v>1994</c:v>
                </c:pt>
                <c:pt idx="18">
                  <c:v>1995</c:v>
                </c:pt>
                <c:pt idx="19">
                  <c:v>1996</c:v>
                </c:pt>
                <c:pt idx="20">
                  <c:v>1997</c:v>
                </c:pt>
                <c:pt idx="21">
                  <c:v>1998</c:v>
                </c:pt>
                <c:pt idx="22">
                  <c:v>1999</c:v>
                </c:pt>
                <c:pt idx="23">
                  <c:v>2000</c:v>
                </c:pt>
                <c:pt idx="24">
                  <c:v>2001</c:v>
                </c:pt>
                <c:pt idx="25">
                  <c:v>2002</c:v>
                </c:pt>
                <c:pt idx="26">
                  <c:v>2003</c:v>
                </c:pt>
                <c:pt idx="27">
                  <c:v>2004</c:v>
                </c:pt>
                <c:pt idx="28">
                  <c:v>2005</c:v>
                </c:pt>
                <c:pt idx="29">
                  <c:v>2006</c:v>
                </c:pt>
                <c:pt idx="30">
                  <c:v>2007</c:v>
                </c:pt>
                <c:pt idx="31">
                  <c:v>2008</c:v>
                </c:pt>
                <c:pt idx="32">
                  <c:v>2009</c:v>
                </c:pt>
                <c:pt idx="33">
                  <c:v>2010</c:v>
                </c:pt>
                <c:pt idx="34">
                  <c:v>2011</c:v>
                </c:pt>
                <c:pt idx="35">
                  <c:v>2012</c:v>
                </c:pt>
                <c:pt idx="36">
                  <c:v>2013</c:v>
                </c:pt>
              </c:strCache>
            </c:strRef>
          </c:cat>
          <c:val>
            <c:numRef>
              <c:f>'Пр1.1-1.2'!$C$82:$C$118</c:f>
              <c:numCache>
                <c:formatCode>#,##0</c:formatCode>
                <c:ptCount val="37"/>
                <c:pt idx="0">
                  <c:v>706398</c:v>
                </c:pt>
                <c:pt idx="1">
                  <c:v>776602</c:v>
                </c:pt>
                <c:pt idx="2">
                  <c:v>829467</c:v>
                </c:pt>
                <c:pt idx="3">
                  <c:v>909041</c:v>
                </c:pt>
                <c:pt idx="4">
                  <c:v>994828</c:v>
                </c:pt>
                <c:pt idx="5">
                  <c:v>1137315</c:v>
                </c:pt>
                <c:pt idx="6">
                  <c:v>1371660</c:v>
                </c:pt>
                <c:pt idx="7">
                  <c:v>1564586</c:v>
                </c:pt>
                <c:pt idx="8">
                  <c:v>1817423</c:v>
                </c:pt>
                <c:pt idx="9">
                  <c:v>2120501</c:v>
                </c:pt>
                <c:pt idx="10">
                  <c:v>2345956</c:v>
                </c:pt>
                <c:pt idx="11">
                  <c:v>2601104</c:v>
                </c:pt>
                <c:pt idx="12">
                  <c:v>2867800</c:v>
                </c:pt>
                <c:pt idx="13">
                  <c:v>3206290</c:v>
                </c:pt>
                <c:pt idx="14">
                  <c:v>3598178</c:v>
                </c:pt>
                <c:pt idx="15">
                  <c:v>4001787</c:v>
                </c:pt>
                <c:pt idx="16">
                  <c:v>4351044</c:v>
                </c:pt>
                <c:pt idx="17">
                  <c:v>4643307</c:v>
                </c:pt>
                <c:pt idx="18">
                  <c:v>4920586</c:v>
                </c:pt>
                <c:pt idx="19">
                  <c:v>5181465</c:v>
                </c:pt>
                <c:pt idx="20">
                  <c:v>5369206</c:v>
                </c:pt>
                <c:pt idx="21">
                  <c:v>5478189</c:v>
                </c:pt>
                <c:pt idx="22">
                  <c:v>5605523</c:v>
                </c:pt>
                <c:pt idx="23">
                  <c:v>5628700</c:v>
                </c:pt>
                <c:pt idx="24">
                  <c:v>5769881</c:v>
                </c:pt>
                <c:pt idx="25">
                  <c:v>6198401</c:v>
                </c:pt>
                <c:pt idx="26">
                  <c:v>6760014</c:v>
                </c:pt>
                <c:pt idx="27">
                  <c:v>7354657</c:v>
                </c:pt>
                <c:pt idx="28">
                  <c:v>7905300</c:v>
                </c:pt>
                <c:pt idx="29">
                  <c:v>8451350</c:v>
                </c:pt>
                <c:pt idx="30">
                  <c:v>8950744</c:v>
                </c:pt>
                <c:pt idx="31">
                  <c:v>9986082</c:v>
                </c:pt>
                <c:pt idx="32">
                  <c:v>11875851</c:v>
                </c:pt>
                <c:pt idx="33">
                  <c:v>13528807</c:v>
                </c:pt>
                <c:pt idx="34">
                  <c:v>14764222</c:v>
                </c:pt>
                <c:pt idx="35">
                  <c:v>16050921</c:v>
                </c:pt>
                <c:pt idx="36">
                  <c:v>16719434</c:v>
                </c:pt>
              </c:numCache>
            </c:numRef>
          </c:val>
          <c:extLst>
            <c:ext xmlns:c16="http://schemas.microsoft.com/office/drawing/2014/chart" uri="{C3380CC4-5D6E-409C-BE32-E72D297353CC}">
              <c16:uniqueId val="{00000000-B16C-4A90-8B88-CE6BC2D32ABD}"/>
            </c:ext>
          </c:extLst>
        </c:ser>
        <c:dLbls>
          <c:showLegendKey val="0"/>
          <c:showVal val="0"/>
          <c:showCatName val="0"/>
          <c:showSerName val="0"/>
          <c:showPercent val="0"/>
          <c:showBubbleSize val="0"/>
        </c:dLbls>
        <c:gapWidth val="150"/>
        <c:axId val="88087552"/>
        <c:axId val="88093440"/>
      </c:barChart>
      <c:catAx>
        <c:axId val="88087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ru-RU"/>
          </a:p>
        </c:txPr>
        <c:crossAx val="88093440"/>
        <c:crosses val="autoZero"/>
        <c:auto val="1"/>
        <c:lblAlgn val="ctr"/>
        <c:lblOffset val="100"/>
        <c:noMultiLvlLbl val="0"/>
      </c:catAx>
      <c:valAx>
        <c:axId val="8809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ru-RU" sz="1200">
                    <a:solidFill>
                      <a:sysClr val="windowText" lastClr="000000"/>
                    </a:solidFill>
                  </a:rPr>
                  <a:t>федеральный долг, млн долларов США</a:t>
                </a: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ru-RU"/>
          </a:p>
        </c:txPr>
        <c:crossAx val="88087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w="25400" cap="flat">
              <a:solidFill>
                <a:schemeClr val="accent1"/>
              </a:solidFill>
              <a:round/>
            </a:ln>
            <a:effectLst/>
            <a:scene3d>
              <a:camera prst="orthographicFront"/>
              <a:lightRig rig="threePt" dir="t"/>
            </a:scene3d>
            <a:sp3d>
              <a:bevelT w="127000" h="127000"/>
              <a:bevelB w="63500" h="95250"/>
            </a:sp3d>
          </c:spPr>
          <c:invertIfNegative val="0"/>
          <c:cat>
            <c:numRef>
              <c:f>'[Число родившихся (без мертворожденных).xlsx]chart'!$A$3:$A$28</c:f>
              <c:numCache>
                <c:formatCode>General</c:formatCode>
                <c:ptCount val="26"/>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numCache>
            </c:numRef>
          </c:cat>
          <c:val>
            <c:numRef>
              <c:f>'[Число родившихся (без мертворожденных).xlsx]chart'!$B$3:$B$28</c:f>
              <c:numCache>
                <c:formatCode>#,##0</c:formatCode>
                <c:ptCount val="26"/>
                <c:pt idx="0">
                  <c:v>1988858</c:v>
                </c:pt>
                <c:pt idx="1">
                  <c:v>1794626</c:v>
                </c:pt>
                <c:pt idx="2">
                  <c:v>1587644</c:v>
                </c:pt>
                <c:pt idx="3">
                  <c:v>1378983</c:v>
                </c:pt>
                <c:pt idx="4">
                  <c:v>1408159</c:v>
                </c:pt>
                <c:pt idx="5">
                  <c:v>1363806</c:v>
                </c:pt>
                <c:pt idx="6">
                  <c:v>1304638</c:v>
                </c:pt>
                <c:pt idx="7">
                  <c:v>1259943</c:v>
                </c:pt>
                <c:pt idx="8">
                  <c:v>1283292</c:v>
                </c:pt>
                <c:pt idx="9">
                  <c:v>1214689</c:v>
                </c:pt>
                <c:pt idx="10">
                  <c:v>1266800</c:v>
                </c:pt>
                <c:pt idx="11">
                  <c:v>1311604</c:v>
                </c:pt>
                <c:pt idx="12">
                  <c:v>1396967</c:v>
                </c:pt>
                <c:pt idx="13">
                  <c:v>1477301</c:v>
                </c:pt>
                <c:pt idx="14">
                  <c:v>1502477</c:v>
                </c:pt>
                <c:pt idx="15">
                  <c:v>1457376</c:v>
                </c:pt>
                <c:pt idx="16">
                  <c:v>1479637</c:v>
                </c:pt>
                <c:pt idx="17">
                  <c:v>1610122</c:v>
                </c:pt>
                <c:pt idx="18">
                  <c:v>1713947</c:v>
                </c:pt>
                <c:pt idx="19">
                  <c:v>1761687</c:v>
                </c:pt>
                <c:pt idx="20">
                  <c:v>1788948</c:v>
                </c:pt>
                <c:pt idx="21">
                  <c:v>1796629</c:v>
                </c:pt>
                <c:pt idx="22">
                  <c:v>1902084</c:v>
                </c:pt>
                <c:pt idx="23">
                  <c:v>1895822</c:v>
                </c:pt>
                <c:pt idx="24">
                  <c:v>1942683</c:v>
                </c:pt>
                <c:pt idx="25">
                  <c:v>1940579</c:v>
                </c:pt>
              </c:numCache>
            </c:numRef>
          </c:val>
          <c:extLst>
            <c:ext xmlns:c16="http://schemas.microsoft.com/office/drawing/2014/chart" uri="{C3380CC4-5D6E-409C-BE32-E72D297353CC}">
              <c16:uniqueId val="{00000000-E0CD-4BEC-9559-09FC77D671C9}"/>
            </c:ext>
          </c:extLst>
        </c:ser>
        <c:dLbls>
          <c:showLegendKey val="0"/>
          <c:showVal val="0"/>
          <c:showCatName val="0"/>
          <c:showSerName val="0"/>
          <c:showPercent val="0"/>
          <c:showBubbleSize val="0"/>
        </c:dLbls>
        <c:gapWidth val="219"/>
        <c:overlap val="-27"/>
        <c:axId val="88144128"/>
        <c:axId val="94441856"/>
      </c:barChart>
      <c:catAx>
        <c:axId val="881441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ru-RU"/>
                  <a:t>Год</a:t>
                </a:r>
              </a:p>
            </c:rich>
          </c:tx>
          <c:layout>
            <c:manualLayout>
              <c:xMode val="edge"/>
              <c:yMode val="edge"/>
              <c:x val="0.50129155730533681"/>
              <c:y val="0.8786803732866724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94441856"/>
        <c:crosses val="autoZero"/>
        <c:auto val="1"/>
        <c:lblAlgn val="ctr"/>
        <c:lblOffset val="100"/>
        <c:noMultiLvlLbl val="0"/>
      </c:catAx>
      <c:valAx>
        <c:axId val="94441856"/>
        <c:scaling>
          <c:orientation val="minMax"/>
          <c:max val="20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ru-RU"/>
                  <a:t>Число</a:t>
                </a:r>
                <a:r>
                  <a:rPr lang="ru-RU" baseline="0"/>
                  <a:t> родившихся</a:t>
                </a:r>
                <a:endParaRPr lang="ru-RU"/>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crossAx val="8814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'Пример 1.10'!$A$7</c:f>
              <c:strCache>
                <c:ptCount val="1"/>
                <c:pt idx="0">
                  <c:v>Сьерра-Леоне (min в 2012)</c:v>
                </c:pt>
              </c:strCache>
            </c:strRef>
          </c:tx>
          <c:spPr>
            <a:gradFill rotWithShape="1">
              <a:gsLst>
                <a:gs pos="0">
                  <a:schemeClr val="dk1">
                    <a:tint val="88500"/>
                    <a:shade val="51000"/>
                    <a:satMod val="130000"/>
                  </a:schemeClr>
                </a:gs>
                <a:gs pos="80000">
                  <a:schemeClr val="dk1">
                    <a:tint val="88500"/>
                    <a:shade val="93000"/>
                    <a:satMod val="130000"/>
                  </a:schemeClr>
                </a:gs>
                <a:gs pos="100000">
                  <a:schemeClr val="dk1">
                    <a:tint val="885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fov="0">
                <a:rot lat="0" lon="0" rev="0"/>
              </a:camera>
              <a:lightRig rig="balanced" dir="t">
                <a:rot lat="0" lon="0" rev="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'Пример 1.10'!$B$5:$G$6</c:f>
              <c:multiLvlStrCache>
                <c:ptCount val="6"/>
                <c:lvl>
                  <c:pt idx="0">
                    <c:v>1990</c:v>
                  </c:pt>
                  <c:pt idx="1">
                    <c:v>2000</c:v>
                  </c:pt>
                  <c:pt idx="2">
                    <c:v>2012</c:v>
                  </c:pt>
                  <c:pt idx="3">
                    <c:v>1990</c:v>
                  </c:pt>
                  <c:pt idx="4">
                    <c:v>2000</c:v>
                  </c:pt>
                  <c:pt idx="5">
                    <c:v>2012</c:v>
                  </c:pt>
                </c:lvl>
                <c:lvl>
                  <c:pt idx="0">
                    <c:v>Мужчины</c:v>
                  </c:pt>
                  <c:pt idx="3">
                    <c:v>Женщины</c:v>
                  </c:pt>
                </c:lvl>
              </c:multiLvlStrCache>
            </c:multiLvlStrRef>
          </c:cat>
          <c:val>
            <c:numRef>
              <c:f>'Пример 1.10'!$B$7:$G$7</c:f>
              <c:numCache>
                <c:formatCode>0</c:formatCode>
                <c:ptCount val="6"/>
                <c:pt idx="0">
                  <c:v>38</c:v>
                </c:pt>
                <c:pt idx="1">
                  <c:v>37</c:v>
                </c:pt>
                <c:pt idx="2">
                  <c:v>45</c:v>
                </c:pt>
                <c:pt idx="3">
                  <c:v>43</c:v>
                </c:pt>
                <c:pt idx="4">
                  <c:v>45</c:v>
                </c:pt>
                <c:pt idx="5">
                  <c:v>61</c:v>
                </c:pt>
              </c:numCache>
            </c:numRef>
          </c:val>
          <c:extLst>
            <c:ext xmlns:c16="http://schemas.microsoft.com/office/drawing/2014/chart" uri="{C3380CC4-5D6E-409C-BE32-E72D297353CC}">
              <c16:uniqueId val="{00000000-337E-4F8E-9AF2-91C15B69F0C6}"/>
            </c:ext>
          </c:extLst>
        </c:ser>
        <c:ser>
          <c:idx val="1"/>
          <c:order val="1"/>
          <c:tx>
            <c:strRef>
              <c:f>'Пример 1.10'!$A$8</c:f>
              <c:strCache>
                <c:ptCount val="1"/>
                <c:pt idx="0">
                  <c:v>Россия</c:v>
                </c:pt>
              </c:strCache>
            </c:strRef>
          </c:tx>
          <c:spPr>
            <a:solidFill>
              <a:schemeClr val="tx1">
                <a:lumMod val="85000"/>
                <a:lumOff val="15000"/>
              </a:schemeClr>
            </a:solidFill>
            <a:ln>
              <a:noFill/>
            </a:ln>
            <a:effectLst>
              <a:outerShdw blurRad="40000" dist="23000" dir="5400000" rotWithShape="0">
                <a:srgbClr val="000000">
                  <a:alpha val="35000"/>
                </a:srgbClr>
              </a:outerShdw>
            </a:effectLst>
            <a:scene3d>
              <a:camera prst="orthographicFront" fov="0">
                <a:rot lat="0" lon="0" rev="0"/>
              </a:camera>
              <a:lightRig rig="balanced" dir="t">
                <a:rot lat="0" lon="0" rev="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'Пример 1.10'!$B$5:$G$6</c:f>
              <c:multiLvlStrCache>
                <c:ptCount val="6"/>
                <c:lvl>
                  <c:pt idx="0">
                    <c:v>1990</c:v>
                  </c:pt>
                  <c:pt idx="1">
                    <c:v>2000</c:v>
                  </c:pt>
                  <c:pt idx="2">
                    <c:v>2012</c:v>
                  </c:pt>
                  <c:pt idx="3">
                    <c:v>1990</c:v>
                  </c:pt>
                  <c:pt idx="4">
                    <c:v>2000</c:v>
                  </c:pt>
                  <c:pt idx="5">
                    <c:v>2012</c:v>
                  </c:pt>
                </c:lvl>
                <c:lvl>
                  <c:pt idx="0">
                    <c:v>Мужчины</c:v>
                  </c:pt>
                  <c:pt idx="3">
                    <c:v>Женщины</c:v>
                  </c:pt>
                </c:lvl>
              </c:multiLvlStrCache>
            </c:multiLvlStrRef>
          </c:cat>
          <c:val>
            <c:numRef>
              <c:f>'Пример 1.10'!$B$8:$G$8</c:f>
              <c:numCache>
                <c:formatCode>0</c:formatCode>
                <c:ptCount val="6"/>
                <c:pt idx="0">
                  <c:v>63</c:v>
                </c:pt>
                <c:pt idx="1">
                  <c:v>58</c:v>
                </c:pt>
                <c:pt idx="2">
                  <c:v>63</c:v>
                </c:pt>
                <c:pt idx="3">
                  <c:v>74</c:v>
                </c:pt>
                <c:pt idx="4">
                  <c:v>72</c:v>
                </c:pt>
                <c:pt idx="5">
                  <c:v>75</c:v>
                </c:pt>
              </c:numCache>
            </c:numRef>
          </c:val>
          <c:extLst>
            <c:ext xmlns:c16="http://schemas.microsoft.com/office/drawing/2014/chart" uri="{C3380CC4-5D6E-409C-BE32-E72D297353CC}">
              <c16:uniqueId val="{00000001-337E-4F8E-9AF2-91C15B69F0C6}"/>
            </c:ext>
          </c:extLst>
        </c:ser>
        <c:ser>
          <c:idx val="2"/>
          <c:order val="2"/>
          <c:tx>
            <c:strRef>
              <c:f>'Пример 1.10'!$A$9</c:f>
              <c:strCache>
                <c:ptCount val="1"/>
                <c:pt idx="0">
                  <c:v>Бразилия (медиана)</c:v>
                </c:pt>
              </c:strCache>
            </c:strRef>
          </c:tx>
          <c:spPr>
            <a:gradFill rotWithShape="1">
              <a:gsLst>
                <a:gs pos="0">
                  <a:schemeClr val="dk1">
                    <a:tint val="75000"/>
                    <a:shade val="51000"/>
                    <a:satMod val="130000"/>
                  </a:schemeClr>
                </a:gs>
                <a:gs pos="80000">
                  <a:schemeClr val="dk1">
                    <a:tint val="75000"/>
                    <a:shade val="93000"/>
                    <a:satMod val="130000"/>
                  </a:schemeClr>
                </a:gs>
                <a:gs pos="100000">
                  <a:schemeClr val="dk1">
                    <a:tint val="75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fov="0">
                <a:rot lat="0" lon="0" rev="0"/>
              </a:camera>
              <a:lightRig rig="balanced" dir="t">
                <a:rot lat="0" lon="0" rev="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'Пример 1.10'!$B$5:$G$6</c:f>
              <c:multiLvlStrCache>
                <c:ptCount val="6"/>
                <c:lvl>
                  <c:pt idx="0">
                    <c:v>1990</c:v>
                  </c:pt>
                  <c:pt idx="1">
                    <c:v>2000</c:v>
                  </c:pt>
                  <c:pt idx="2">
                    <c:v>2012</c:v>
                  </c:pt>
                  <c:pt idx="3">
                    <c:v>1990</c:v>
                  </c:pt>
                  <c:pt idx="4">
                    <c:v>2000</c:v>
                  </c:pt>
                  <c:pt idx="5">
                    <c:v>2012</c:v>
                  </c:pt>
                </c:lvl>
                <c:lvl>
                  <c:pt idx="0">
                    <c:v>Мужчины</c:v>
                  </c:pt>
                  <c:pt idx="3">
                    <c:v>Женщины</c:v>
                  </c:pt>
                </c:lvl>
              </c:multiLvlStrCache>
            </c:multiLvlStrRef>
          </c:cat>
          <c:val>
            <c:numRef>
              <c:f>'Пример 1.10'!$B$9:$G$9</c:f>
              <c:numCache>
                <c:formatCode>0</c:formatCode>
                <c:ptCount val="6"/>
                <c:pt idx="0">
                  <c:v>63</c:v>
                </c:pt>
                <c:pt idx="1">
                  <c:v>67</c:v>
                </c:pt>
                <c:pt idx="2">
                  <c:v>70</c:v>
                </c:pt>
                <c:pt idx="3">
                  <c:v>70</c:v>
                </c:pt>
                <c:pt idx="4">
                  <c:v>74</c:v>
                </c:pt>
                <c:pt idx="5">
                  <c:v>77</c:v>
                </c:pt>
              </c:numCache>
            </c:numRef>
          </c:val>
          <c:extLst>
            <c:ext xmlns:c16="http://schemas.microsoft.com/office/drawing/2014/chart" uri="{C3380CC4-5D6E-409C-BE32-E72D297353CC}">
              <c16:uniqueId val="{00000002-337E-4F8E-9AF2-91C15B69F0C6}"/>
            </c:ext>
          </c:extLst>
        </c:ser>
        <c:ser>
          <c:idx val="3"/>
          <c:order val="3"/>
          <c:tx>
            <c:strRef>
              <c:f>'Пример 1.10'!$A$10</c:f>
              <c:strCache>
                <c:ptCount val="1"/>
                <c:pt idx="0">
                  <c:v>Япония (max в 2012)</c:v>
                </c:pt>
              </c:strCache>
            </c:strRef>
          </c:tx>
          <c:spPr>
            <a:solidFill>
              <a:schemeClr val="bg1">
                <a:lumMod val="75000"/>
              </a:schemeClr>
            </a:solidFill>
            <a:ln>
              <a:noFill/>
            </a:ln>
            <a:effectLst>
              <a:outerShdw blurRad="40000" dist="23000" dir="5400000" rotWithShape="0">
                <a:srgbClr val="000000">
                  <a:alpha val="35000"/>
                </a:srgbClr>
              </a:outerShdw>
            </a:effectLst>
            <a:scene3d>
              <a:camera prst="orthographicFront" fov="0">
                <a:rot lat="0" lon="0" rev="0"/>
              </a:camera>
              <a:lightRig rig="balanced" dir="t">
                <a:rot lat="0" lon="0" rev="0"/>
              </a:lightRig>
            </a:scene3d>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'Пример 1.10'!$B$5:$G$6</c:f>
              <c:multiLvlStrCache>
                <c:ptCount val="6"/>
                <c:lvl>
                  <c:pt idx="0">
                    <c:v>1990</c:v>
                  </c:pt>
                  <c:pt idx="1">
                    <c:v>2000</c:v>
                  </c:pt>
                  <c:pt idx="2">
                    <c:v>2012</c:v>
                  </c:pt>
                  <c:pt idx="3">
                    <c:v>1990</c:v>
                  </c:pt>
                  <c:pt idx="4">
                    <c:v>2000</c:v>
                  </c:pt>
                  <c:pt idx="5">
                    <c:v>2012</c:v>
                  </c:pt>
                </c:lvl>
                <c:lvl>
                  <c:pt idx="0">
                    <c:v>Мужчины</c:v>
                  </c:pt>
                  <c:pt idx="3">
                    <c:v>Женщины</c:v>
                  </c:pt>
                </c:lvl>
              </c:multiLvlStrCache>
            </c:multiLvlStrRef>
          </c:cat>
          <c:val>
            <c:numRef>
              <c:f>'Пример 1.10'!$B$10:$G$10</c:f>
              <c:numCache>
                <c:formatCode>0</c:formatCode>
                <c:ptCount val="6"/>
                <c:pt idx="0">
                  <c:v>76</c:v>
                </c:pt>
                <c:pt idx="1">
                  <c:v>78</c:v>
                </c:pt>
                <c:pt idx="2">
                  <c:v>80</c:v>
                </c:pt>
                <c:pt idx="3">
                  <c:v>82</c:v>
                </c:pt>
                <c:pt idx="4">
                  <c:v>85</c:v>
                </c:pt>
                <c:pt idx="5">
                  <c:v>87</c:v>
                </c:pt>
              </c:numCache>
            </c:numRef>
          </c:val>
          <c:extLst>
            <c:ext xmlns:c16="http://schemas.microsoft.com/office/drawing/2014/chart" uri="{C3380CC4-5D6E-409C-BE32-E72D297353CC}">
              <c16:uniqueId val="{00000003-337E-4F8E-9AF2-91C15B69F0C6}"/>
            </c:ext>
          </c:extLst>
        </c:ser>
        <c:ser>
          <c:idx val="4"/>
          <c:order val="4"/>
          <c:tx>
            <c:strRef>
              <c:f>'Пример 1.10'!$A$11</c:f>
              <c:strCache>
                <c:ptCount val="1"/>
                <c:pt idx="0">
                  <c:v>Средняя по миру</c:v>
                </c:pt>
              </c:strCache>
            </c:strRef>
          </c:tx>
          <c:spPr>
            <a:solidFill>
              <a:schemeClr val="tx1">
                <a:lumMod val="65000"/>
                <a:lumOff val="35000"/>
              </a:schemeClr>
            </a:solidFill>
            <a:ln>
              <a:noFill/>
            </a:ln>
            <a:effectLst>
              <a:outerShdw blurRad="40000" dist="23000" dir="5400000" rotWithShape="0">
                <a:srgbClr val="000000">
                  <a:alpha val="35000"/>
                </a:srgbClr>
              </a:outerShdw>
            </a:effectLst>
            <a:scene3d>
              <a:camera prst="orthographicFront" fov="0">
                <a:rot lat="0" lon="0" rev="0"/>
              </a:camera>
              <a:lightRig rig="balanced" dir="t">
                <a:rot lat="0" lon="0" rev="0"/>
              </a:lightRig>
            </a:scene3d>
            <a:sp3d/>
          </c:spPr>
          <c:invertIfNegative val="0"/>
          <c:dLbls>
            <c:dLbl>
              <c:idx val="4"/>
              <c:layout>
                <c:manualLayout>
                  <c:x val="6.4257019984565664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37E-4F8E-9AF2-91C15B69F0C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'Пример 1.10'!$B$5:$G$6</c:f>
              <c:multiLvlStrCache>
                <c:ptCount val="6"/>
                <c:lvl>
                  <c:pt idx="0">
                    <c:v>1990</c:v>
                  </c:pt>
                  <c:pt idx="1">
                    <c:v>2000</c:v>
                  </c:pt>
                  <c:pt idx="2">
                    <c:v>2012</c:v>
                  </c:pt>
                  <c:pt idx="3">
                    <c:v>1990</c:v>
                  </c:pt>
                  <c:pt idx="4">
                    <c:v>2000</c:v>
                  </c:pt>
                  <c:pt idx="5">
                    <c:v>2012</c:v>
                  </c:pt>
                </c:lvl>
                <c:lvl>
                  <c:pt idx="0">
                    <c:v>Мужчины</c:v>
                  </c:pt>
                  <c:pt idx="3">
                    <c:v>Женщины</c:v>
                  </c:pt>
                </c:lvl>
              </c:multiLvlStrCache>
            </c:multiLvlStrRef>
          </c:cat>
          <c:val>
            <c:numRef>
              <c:f>'Пример 1.10'!$B$11:$G$11</c:f>
              <c:numCache>
                <c:formatCode>General</c:formatCode>
                <c:ptCount val="6"/>
                <c:pt idx="0">
                  <c:v>62</c:v>
                </c:pt>
                <c:pt idx="1">
                  <c:v>64</c:v>
                </c:pt>
                <c:pt idx="2">
                  <c:v>68</c:v>
                </c:pt>
                <c:pt idx="3">
                  <c:v>66</c:v>
                </c:pt>
                <c:pt idx="4">
                  <c:v>68</c:v>
                </c:pt>
                <c:pt idx="5">
                  <c:v>73</c:v>
                </c:pt>
              </c:numCache>
            </c:numRef>
          </c:val>
          <c:extLst>
            <c:ext xmlns:c16="http://schemas.microsoft.com/office/drawing/2014/chart" uri="{C3380CC4-5D6E-409C-BE32-E72D297353CC}">
              <c16:uniqueId val="{00000005-337E-4F8E-9AF2-91C15B69F0C6}"/>
            </c:ext>
          </c:extLst>
        </c:ser>
        <c:dLbls>
          <c:showLegendKey val="0"/>
          <c:showVal val="0"/>
          <c:showCatName val="0"/>
          <c:showSerName val="0"/>
          <c:showPercent val="0"/>
          <c:showBubbleSize val="0"/>
        </c:dLbls>
        <c:gapWidth val="150"/>
        <c:shape val="box"/>
        <c:axId val="96044160"/>
        <c:axId val="96045696"/>
        <c:axId val="0"/>
      </c:bar3DChart>
      <c:catAx>
        <c:axId val="96044160"/>
        <c:scaling>
          <c:orientation val="minMax"/>
        </c:scaling>
        <c:delete val="0"/>
        <c:axPos val="b"/>
        <c:numFmt formatCode="General" sourceLinked="0"/>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ru-RU"/>
          </a:p>
        </c:txPr>
        <c:crossAx val="96045696"/>
        <c:crosses val="autoZero"/>
        <c:auto val="1"/>
        <c:lblAlgn val="ctr"/>
        <c:lblOffset val="100"/>
        <c:noMultiLvlLbl val="0"/>
      </c:catAx>
      <c:valAx>
        <c:axId val="96045696"/>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2"/>
                </a:solidFill>
                <a:latin typeface="+mn-lt"/>
                <a:ea typeface="+mn-ea"/>
                <a:cs typeface="+mn-cs"/>
              </a:defRPr>
            </a:pPr>
            <a:endParaRPr lang="ru-RU"/>
          </a:p>
        </c:txPr>
        <c:crossAx val="96044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46120579281301"/>
          <c:y val="3.3950617283950615E-2"/>
          <c:w val="0.69582633890042778"/>
          <c:h val="0.64007913357725366"/>
        </c:manualLayout>
      </c:layout>
      <c:barChart>
        <c:barDir val="col"/>
        <c:grouping val="clustered"/>
        <c:varyColors val="0"/>
        <c:ser>
          <c:idx val="1"/>
          <c:order val="1"/>
          <c:tx>
            <c:v>Численность населения</c:v>
          </c:tx>
          <c:spPr>
            <a:solidFill>
              <a:schemeClr val="accent2"/>
            </a:solidFill>
            <a:ln w="25400">
              <a:solidFill>
                <a:schemeClr val="accent2">
                  <a:lumMod val="75000"/>
                </a:schemeClr>
              </a:solidFill>
            </a:ln>
            <a:effectLst/>
          </c:spPr>
          <c:invertIfNegative val="0"/>
          <c:cat>
            <c:strRef>
              <c:f>'[Число собственных легковых автомобилей на 1000 человек населения по субъектам РФ.xls]Лег. автом.  (2)'!$A$6:$A$21</c:f>
              <c:strCache>
                <c:ptCount val="16"/>
                <c:pt idx="0">
                  <c:v>Воронежская область</c:v>
                </c:pt>
                <c:pt idx="1">
                  <c:v>Курская область</c:v>
                </c:pt>
                <c:pt idx="2">
                  <c:v>Смоленская область</c:v>
                </c:pt>
                <c:pt idx="3">
                  <c:v>Ярославская область</c:v>
                </c:pt>
                <c:pt idx="4">
                  <c:v>г.Москва</c:v>
                </c:pt>
                <c:pt idx="5">
                  <c:v>Московская область</c:v>
                </c:pt>
                <c:pt idx="6">
                  <c:v>Республика Карелия</c:v>
                </c:pt>
                <c:pt idx="7">
                  <c:v>г.Санкт-Петербург</c:v>
                </c:pt>
                <c:pt idx="8">
                  <c:v>Ростовская область</c:v>
                </c:pt>
                <c:pt idx="9">
                  <c:v>Чеченская Республика</c:v>
                </c:pt>
                <c:pt idx="10">
                  <c:v>Краснодарский край</c:v>
                </c:pt>
                <c:pt idx="11">
                  <c:v>Республика Татарстан</c:v>
                </c:pt>
                <c:pt idx="12">
                  <c:v>Новосибирская область</c:v>
                </c:pt>
                <c:pt idx="13">
                  <c:v>Камчатский край</c:v>
                </c:pt>
                <c:pt idx="14">
                  <c:v>Приморский край</c:v>
                </c:pt>
                <c:pt idx="15">
                  <c:v>Чукотский автономный округ</c:v>
                </c:pt>
              </c:strCache>
            </c:strRef>
          </c:cat>
          <c:val>
            <c:numRef>
              <c:f>'[Число собственных легковых автомобилей на 1000 человек населения по субъектам РФ.xls]Лег. автом.  (2)'!$D$6:$D$21</c:f>
              <c:numCache>
                <c:formatCode>#,##0</c:formatCode>
                <c:ptCount val="16"/>
                <c:pt idx="0">
                  <c:v>2327821</c:v>
                </c:pt>
                <c:pt idx="1">
                  <c:v>1107041</c:v>
                </c:pt>
                <c:pt idx="2">
                  <c:v>942363</c:v>
                </c:pt>
                <c:pt idx="3">
                  <c:v>1259612</c:v>
                </c:pt>
                <c:pt idx="4">
                  <c:v>12615279</c:v>
                </c:pt>
                <c:pt idx="5">
                  <c:v>7599647</c:v>
                </c:pt>
                <c:pt idx="6">
                  <c:v>618056</c:v>
                </c:pt>
                <c:pt idx="7">
                  <c:v>5383890</c:v>
                </c:pt>
                <c:pt idx="8">
                  <c:v>4202320</c:v>
                </c:pt>
                <c:pt idx="9">
                  <c:v>1456951</c:v>
                </c:pt>
                <c:pt idx="10">
                  <c:v>5648235</c:v>
                </c:pt>
                <c:pt idx="11">
                  <c:v>3898628</c:v>
                </c:pt>
                <c:pt idx="12">
                  <c:v>2793384</c:v>
                </c:pt>
                <c:pt idx="13">
                  <c:v>314723</c:v>
                </c:pt>
                <c:pt idx="14">
                  <c:v>1902718</c:v>
                </c:pt>
                <c:pt idx="15">
                  <c:v>49663</c:v>
                </c:pt>
              </c:numCache>
            </c:numRef>
          </c:val>
          <c:extLst>
            <c:ext xmlns:c16="http://schemas.microsoft.com/office/drawing/2014/chart" uri="{C3380CC4-5D6E-409C-BE32-E72D297353CC}">
              <c16:uniqueId val="{00000000-CE72-43A1-84D8-F76CDD799286}"/>
            </c:ext>
          </c:extLst>
        </c:ser>
        <c:dLbls>
          <c:showLegendKey val="0"/>
          <c:showVal val="0"/>
          <c:showCatName val="0"/>
          <c:showSerName val="0"/>
          <c:showPercent val="0"/>
          <c:showBubbleSize val="0"/>
        </c:dLbls>
        <c:gapWidth val="219"/>
        <c:overlap val="-27"/>
        <c:axId val="114784896"/>
        <c:axId val="114799360"/>
      </c:barChart>
      <c:lineChart>
        <c:grouping val="standard"/>
        <c:varyColors val="0"/>
        <c:ser>
          <c:idx val="0"/>
          <c:order val="0"/>
          <c:tx>
            <c:v>Число собственных автомобилей на 1000 человек населения</c:v>
          </c:tx>
          <c:spPr>
            <a:ln w="41275" cap="rnd">
              <a:solidFill>
                <a:srgbClr val="CC0000"/>
              </a:solidFill>
              <a:round/>
            </a:ln>
            <a:effectLst/>
          </c:spPr>
          <c:marker>
            <c:symbol val="circle"/>
            <c:size val="5"/>
            <c:spPr>
              <a:solidFill>
                <a:schemeClr val="accent1"/>
              </a:solidFill>
              <a:ln w="9525">
                <a:solidFill>
                  <a:schemeClr val="accent1"/>
                </a:solidFill>
              </a:ln>
              <a:effectLst/>
            </c:spPr>
          </c:marker>
          <c:cat>
            <c:strRef>
              <c:f>'[Число собственных легковых автомобилей на 1000 человек населения по субъектам РФ.xls]Лег. автом.  (2)'!$A$6:$A$21</c:f>
              <c:strCache>
                <c:ptCount val="16"/>
                <c:pt idx="0">
                  <c:v>Воронежская область</c:v>
                </c:pt>
                <c:pt idx="1">
                  <c:v>Курская область</c:v>
                </c:pt>
                <c:pt idx="2">
                  <c:v>Смоленская область</c:v>
                </c:pt>
                <c:pt idx="3">
                  <c:v>Ярославская область</c:v>
                </c:pt>
                <c:pt idx="4">
                  <c:v>г.Москва</c:v>
                </c:pt>
                <c:pt idx="5">
                  <c:v>Московская область</c:v>
                </c:pt>
                <c:pt idx="6">
                  <c:v>Республика Карелия</c:v>
                </c:pt>
                <c:pt idx="7">
                  <c:v>г.Санкт-Петербург</c:v>
                </c:pt>
                <c:pt idx="8">
                  <c:v>Ростовская область</c:v>
                </c:pt>
                <c:pt idx="9">
                  <c:v>Чеченская Республика</c:v>
                </c:pt>
                <c:pt idx="10">
                  <c:v>Краснодарский край</c:v>
                </c:pt>
                <c:pt idx="11">
                  <c:v>Республика Татарстан</c:v>
                </c:pt>
                <c:pt idx="12">
                  <c:v>Новосибирская область</c:v>
                </c:pt>
                <c:pt idx="13">
                  <c:v>Камчатский край</c:v>
                </c:pt>
                <c:pt idx="14">
                  <c:v>Приморский край</c:v>
                </c:pt>
                <c:pt idx="15">
                  <c:v>Чукотский автономный округ</c:v>
                </c:pt>
              </c:strCache>
            </c:strRef>
          </c:cat>
          <c:val>
            <c:numRef>
              <c:f>'[Число собственных легковых автомобилей на 1000 человек населения по субъектам РФ.xls]Лег. автом.  (2)'!$C$6:$C$21</c:f>
              <c:numCache>
                <c:formatCode>#\ ##0.0</c:formatCode>
                <c:ptCount val="16"/>
                <c:pt idx="0">
                  <c:v>346.70964820748674</c:v>
                </c:pt>
                <c:pt idx="1">
                  <c:v>314.21239141097755</c:v>
                </c:pt>
                <c:pt idx="2">
                  <c:v>246.21828318811328</c:v>
                </c:pt>
                <c:pt idx="3">
                  <c:v>269.8203891357021</c:v>
                </c:pt>
                <c:pt idx="4">
                  <c:v>296.2158030749855</c:v>
                </c:pt>
                <c:pt idx="5">
                  <c:v>346.33069141237746</c:v>
                </c:pt>
                <c:pt idx="6">
                  <c:v>386.85167687070424</c:v>
                </c:pt>
                <c:pt idx="7">
                  <c:v>301.61277440660933</c:v>
                </c:pt>
                <c:pt idx="8">
                  <c:v>322.49209960212454</c:v>
                </c:pt>
                <c:pt idx="9">
                  <c:v>170.86516801544349</c:v>
                </c:pt>
                <c:pt idx="10">
                  <c:v>306.5993181940907</c:v>
                </c:pt>
                <c:pt idx="11">
                  <c:v>314.47832416942578</c:v>
                </c:pt>
                <c:pt idx="12">
                  <c:v>317.60975218587924</c:v>
                </c:pt>
                <c:pt idx="13">
                  <c:v>498.50503458596921</c:v>
                </c:pt>
                <c:pt idx="14">
                  <c:v>431.48012474786066</c:v>
                </c:pt>
                <c:pt idx="15">
                  <c:v>109.49801663210036</c:v>
                </c:pt>
              </c:numCache>
            </c:numRef>
          </c:val>
          <c:smooth val="0"/>
          <c:extLst>
            <c:ext xmlns:c16="http://schemas.microsoft.com/office/drawing/2014/chart" uri="{C3380CC4-5D6E-409C-BE32-E72D297353CC}">
              <c16:uniqueId val="{00000001-CE72-43A1-84D8-F76CDD799286}"/>
            </c:ext>
          </c:extLst>
        </c:ser>
        <c:dLbls>
          <c:showLegendKey val="0"/>
          <c:showVal val="0"/>
          <c:showCatName val="0"/>
          <c:showSerName val="0"/>
          <c:showPercent val="0"/>
          <c:showBubbleSize val="0"/>
        </c:dLbls>
        <c:marker val="1"/>
        <c:smooth val="0"/>
        <c:axId val="114807552"/>
        <c:axId val="114801280"/>
      </c:lineChart>
      <c:catAx>
        <c:axId val="114784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114799360"/>
        <c:crosses val="autoZero"/>
        <c:auto val="1"/>
        <c:lblAlgn val="ctr"/>
        <c:lblOffset val="100"/>
        <c:noMultiLvlLbl val="0"/>
      </c:catAx>
      <c:valAx>
        <c:axId val="114799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ru-RU" sz="1800"/>
                  <a:t>Численость населения</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RU"/>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ru-RU"/>
          </a:p>
        </c:txPr>
        <c:crossAx val="114784896"/>
        <c:crosses val="autoZero"/>
        <c:crossBetween val="between"/>
      </c:valAx>
      <c:valAx>
        <c:axId val="114801280"/>
        <c:scaling>
          <c:orientation val="minMax"/>
        </c:scaling>
        <c:delete val="0"/>
        <c:axPos val="r"/>
        <c:title>
          <c:tx>
            <c:rich>
              <a:bodyPr rot="-5400000" spcFirstLastPara="1" vertOverflow="ellipsis" vert="horz" wrap="square" anchor="ctr" anchorCtr="1"/>
              <a:lstStyle/>
              <a:p>
                <a:pPr>
                  <a:defRPr lang="ru-RU" sz="1800" b="0" i="0" u="none" strike="noStrike" kern="1200" baseline="0">
                    <a:solidFill>
                      <a:sysClr val="windowText" lastClr="000000">
                        <a:lumMod val="65000"/>
                        <a:lumOff val="35000"/>
                      </a:sysClr>
                    </a:solidFill>
                    <a:latin typeface="+mn-lt"/>
                    <a:ea typeface="+mn-ea"/>
                    <a:cs typeface="+mn-cs"/>
                  </a:defRPr>
                </a:pPr>
                <a:r>
                  <a:rPr lang="ru-RU" sz="1800" b="0" i="0" u="none" strike="noStrike" kern="1200" baseline="0">
                    <a:solidFill>
                      <a:sysClr val="windowText" lastClr="000000">
                        <a:lumMod val="65000"/>
                        <a:lumOff val="35000"/>
                      </a:sysClr>
                    </a:solidFill>
                    <a:latin typeface="+mn-lt"/>
                    <a:ea typeface="+mn-ea"/>
                    <a:cs typeface="+mn-cs"/>
                  </a:rPr>
                  <a:t>Число автомобилей на 1000 чел.</a:t>
                </a:r>
              </a:p>
            </c:rich>
          </c:tx>
          <c:layout>
            <c:manualLayout>
              <c:xMode val="edge"/>
              <c:yMode val="edge"/>
              <c:x val="0.94574773043316374"/>
              <c:y val="8.5653104925053528E-2"/>
            </c:manualLayout>
          </c:layout>
          <c:overlay val="0"/>
          <c:spPr>
            <a:noFill/>
            <a:ln>
              <a:noFill/>
            </a:ln>
            <a:effectLst/>
          </c:spPr>
          <c:txPr>
            <a:bodyPr rot="-5400000" spcFirstLastPara="1" vertOverflow="ellipsis" vert="horz" wrap="square" anchor="ctr" anchorCtr="1"/>
            <a:lstStyle/>
            <a:p>
              <a:pPr>
                <a:defRPr lang="ru-RU" sz="1800" b="0" i="0" u="none" strike="noStrike" kern="1200" baseline="0">
                  <a:solidFill>
                    <a:sysClr val="windowText" lastClr="000000">
                      <a:lumMod val="65000"/>
                      <a:lumOff val="35000"/>
                    </a:sysClr>
                  </a:solidFill>
                  <a:latin typeface="+mn-lt"/>
                  <a:ea typeface="+mn-ea"/>
                  <a:cs typeface="+mn-cs"/>
                </a:defRPr>
              </a:pPr>
              <a:endParaRPr lang="ru-RU"/>
            </a:p>
          </c:txPr>
        </c:title>
        <c:numFmt formatCode="#\ ##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114807552"/>
        <c:crosses val="max"/>
        <c:crossBetween val="between"/>
      </c:valAx>
      <c:catAx>
        <c:axId val="114807552"/>
        <c:scaling>
          <c:orientation val="minMax"/>
        </c:scaling>
        <c:delete val="1"/>
        <c:axPos val="b"/>
        <c:numFmt formatCode="General" sourceLinked="1"/>
        <c:majorTickMark val="out"/>
        <c:minorTickMark val="none"/>
        <c:tickLblPos val="nextTo"/>
        <c:crossAx val="114801280"/>
        <c:crosses val="autoZero"/>
        <c:auto val="1"/>
        <c:lblAlgn val="ctr"/>
        <c:lblOffset val="100"/>
        <c:noMultiLvlLbl val="0"/>
      </c:catAx>
      <c:spPr>
        <a:noFill/>
        <a:ln>
          <a:noFill/>
        </a:ln>
        <a:effectLst/>
      </c:spPr>
    </c:plotArea>
    <c:legend>
      <c:legendPos val="r"/>
      <c:legendEntry>
        <c:idx val="0"/>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ru-RU"/>
          </a:p>
        </c:txPr>
      </c:legendEntry>
      <c:layout>
        <c:manualLayout>
          <c:xMode val="edge"/>
          <c:yMode val="edge"/>
          <c:x val="1.5432098765432098E-3"/>
          <c:y val="0.92573590162649189"/>
          <c:w val="0.74431756030496188"/>
          <c:h val="7.4264042863341817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b="1">
                <a:solidFill>
                  <a:sysClr val="windowText" lastClr="000000"/>
                </a:solidFill>
              </a:rPr>
              <a:t>Цвет глаз студентов группы 21С</a:t>
            </a:r>
          </a:p>
        </c:rich>
      </c:tx>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8.9466277389483623E-2"/>
          <c:y val="0.11338328932448397"/>
          <c:w val="0.90432035294039603"/>
          <c:h val="0.88455154586039286"/>
        </c:manualLayout>
      </c:layout>
      <c:pie3DChart>
        <c:varyColors val="1"/>
        <c:ser>
          <c:idx val="0"/>
          <c:order val="0"/>
          <c:explosion val="11"/>
          <c:dPt>
            <c:idx val="0"/>
            <c:bubble3D val="0"/>
            <c:spPr>
              <a:solidFill>
                <a:srgbClr val="C00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8CC5-42B2-A7C3-4707FF2CCE24}"/>
              </c:ext>
            </c:extLst>
          </c:dPt>
          <c:dPt>
            <c:idx val="1"/>
            <c:bubble3D val="0"/>
            <c:spPr>
              <a:solidFill>
                <a:schemeClr val="accent3">
                  <a:lumMod val="7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8CC5-42B2-A7C3-4707FF2CCE24}"/>
              </c:ext>
            </c:extLst>
          </c:dPt>
          <c:dPt>
            <c:idx val="2"/>
            <c:bubble3D val="0"/>
            <c:spPr>
              <a:solidFill>
                <a:srgbClr val="0070C0"/>
              </a:solidFill>
              <a:ln w="25400">
                <a:solidFill>
                  <a:schemeClr val="lt1"/>
                </a:solidFill>
              </a:ln>
              <a:effectLst/>
              <a:sp3d contourW="25400">
                <a:contourClr>
                  <a:schemeClr val="lt1"/>
                </a:contourClr>
              </a:sp3d>
            </c:spPr>
            <c:extLst>
              <c:ext xmlns:c16="http://schemas.microsoft.com/office/drawing/2014/chart" uri="{C3380CC4-5D6E-409C-BE32-E72D297353CC}">
                <c16:uniqueId val="{00000005-8CC5-42B2-A7C3-4707FF2CCE24}"/>
              </c:ext>
            </c:extLst>
          </c:dPt>
          <c:dPt>
            <c:idx val="3"/>
            <c:bubble3D val="0"/>
            <c:spPr>
              <a:solidFill>
                <a:srgbClr val="00B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7-8CC5-42B2-A7C3-4707FF2CCE24}"/>
              </c:ext>
            </c:extLst>
          </c:dPt>
          <c:dLbls>
            <c:dLbl>
              <c:idx val="0"/>
              <c:layout>
                <c:manualLayout>
                  <c:x val="-1.343085827659252E-16"/>
                  <c:y val="-0.2509731902847491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CC5-42B2-A7C3-4707FF2CCE24}"/>
                </c:ext>
              </c:extLst>
            </c:dLbl>
            <c:dLbl>
              <c:idx val="1"/>
              <c:layout>
                <c:manualLayout>
                  <c:x val="-8.2499495255400762E-2"/>
                  <c:y val="-4.7765222700636892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CC5-42B2-A7C3-4707FF2CCE24}"/>
                </c:ext>
              </c:extLst>
            </c:dLbl>
            <c:dLbl>
              <c:idx val="2"/>
              <c:layout>
                <c:manualLayout>
                  <c:x val="-2.0549738974935824E-2"/>
                  <c:y val="-4.488204835422762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8CC5-42B2-A7C3-4707FF2CCE24}"/>
                </c:ext>
              </c:extLst>
            </c:dLbl>
            <c:dLbl>
              <c:idx val="3"/>
              <c:layout>
                <c:manualLayout>
                  <c:x val="7.1060512987781266E-2"/>
                  <c:y val="-3.006058825904204E-2"/>
                </c:manualLayout>
              </c:layout>
              <c:showLegendKey val="0"/>
              <c:showVal val="0"/>
              <c:showCatName val="1"/>
              <c:showSerName val="0"/>
              <c:showPercent val="1"/>
              <c:showBubbleSize val="0"/>
              <c:extLst>
                <c:ext xmlns:c15="http://schemas.microsoft.com/office/drawing/2012/chart" uri="{CE6537A1-D6FC-4f65-9D91-7224C49458BB}">
                  <c15:layout>
                    <c:manualLayout>
                      <c:w val="0.19072014342818394"/>
                      <c:h val="0.1282340160652124"/>
                    </c:manualLayout>
                  </c15:layout>
                </c:ext>
                <c:ext xmlns:c16="http://schemas.microsoft.com/office/drawing/2014/chart" uri="{C3380CC4-5D6E-409C-BE32-E72D297353CC}">
                  <c16:uniqueId val="{00000007-8CC5-42B2-A7C3-4707FF2CCE24}"/>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ru-RU"/>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'Пример 1.12-1.13'!$B$29:$B$32</c:f>
              <c:strCache>
                <c:ptCount val="4"/>
                <c:pt idx="0">
                  <c:v>Серые</c:v>
                </c:pt>
                <c:pt idx="1">
                  <c:v>Голубые</c:v>
                </c:pt>
                <c:pt idx="2">
                  <c:v>Карие</c:v>
                </c:pt>
                <c:pt idx="3">
                  <c:v>Зеленые </c:v>
                </c:pt>
              </c:strCache>
            </c:strRef>
          </c:cat>
          <c:val>
            <c:numRef>
              <c:f>'Пример 1.12-1.13'!$C$29:$C$32</c:f>
              <c:numCache>
                <c:formatCode>General</c:formatCode>
                <c:ptCount val="4"/>
                <c:pt idx="0">
                  <c:v>50</c:v>
                </c:pt>
                <c:pt idx="1">
                  <c:v>20</c:v>
                </c:pt>
                <c:pt idx="2">
                  <c:v>25</c:v>
                </c:pt>
                <c:pt idx="3">
                  <c:v>5</c:v>
                </c:pt>
              </c:numCache>
            </c:numRef>
          </c:val>
          <c:extLst>
            <c:ext xmlns:c16="http://schemas.microsoft.com/office/drawing/2014/chart" uri="{C3380CC4-5D6E-409C-BE32-E72D297353CC}">
              <c16:uniqueId val="{00000008-8CC5-42B2-A7C3-4707FF2CCE24}"/>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ru-RU"/>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ru-RU" sz="1200" b="1" i="0" u="none" strike="noStrike" baseline="0">
                <a:effectLst/>
                <a:latin typeface="Times New Roman" pitchFamily="18" charset="0"/>
                <a:cs typeface="Times New Roman" pitchFamily="18" charset="0"/>
              </a:rPr>
              <a:t>Распределение публичных рейтингов страховых компаний, действующих на 23.06.2014 г., по рейтинговым классам</a:t>
            </a:r>
            <a:r>
              <a:rPr lang="ru-RU" sz="1200" b="1" i="0" u="none" strike="noStrike" baseline="0">
                <a:latin typeface="Times New Roman" pitchFamily="18" charset="0"/>
                <a:cs typeface="Times New Roman" pitchFamily="18" charset="0"/>
              </a:rPr>
              <a:t> </a:t>
            </a:r>
            <a:endParaRPr lang="en-US" sz="1200">
              <a:latin typeface="Times New Roman" pitchFamily="18" charset="0"/>
              <a:cs typeface="Times New Roman" pitchFamily="18" charset="0"/>
            </a:endParaRPr>
          </a:p>
        </c:rich>
      </c:tx>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'Пример 1.12-1.13'!$B$20:$B$25</c:f>
              <c:strCache>
                <c:ptCount val="6"/>
                <c:pt idx="0">
                  <c:v>А++</c:v>
                </c:pt>
                <c:pt idx="1">
                  <c:v>А+</c:v>
                </c:pt>
                <c:pt idx="2">
                  <c:v>А</c:v>
                </c:pt>
                <c:pt idx="3">
                  <c:v>В++</c:v>
                </c:pt>
                <c:pt idx="4">
                  <c:v>В+</c:v>
                </c:pt>
                <c:pt idx="5">
                  <c:v>В</c:v>
                </c:pt>
              </c:strCache>
            </c:strRef>
          </c:cat>
          <c:val>
            <c:numRef>
              <c:f>'Пример 1.12-1.13'!$C$20:$C$25</c:f>
              <c:numCache>
                <c:formatCode>General</c:formatCode>
                <c:ptCount val="6"/>
                <c:pt idx="0">
                  <c:v>19</c:v>
                </c:pt>
                <c:pt idx="1">
                  <c:v>26</c:v>
                </c:pt>
                <c:pt idx="2">
                  <c:v>40</c:v>
                </c:pt>
                <c:pt idx="3">
                  <c:v>8</c:v>
                </c:pt>
                <c:pt idx="4">
                  <c:v>5</c:v>
                </c:pt>
                <c:pt idx="5">
                  <c:v>2</c:v>
                </c:pt>
              </c:numCache>
            </c:numRef>
          </c:val>
          <c:extLst>
            <c:ext xmlns:c16="http://schemas.microsoft.com/office/drawing/2014/chart" uri="{C3380CC4-5D6E-409C-BE32-E72D297353CC}">
              <c16:uniqueId val="{00000000-A06D-4AFA-984A-E76286F56995}"/>
            </c:ext>
          </c:extLst>
        </c:ser>
        <c:dLbls>
          <c:showLegendKey val="0"/>
          <c:showVal val="0"/>
          <c:showCatName val="0"/>
          <c:showSerName val="0"/>
          <c:showPercent val="0"/>
          <c:showBubbleSize val="0"/>
        </c:dLbls>
        <c:gapWidth val="150"/>
        <c:shape val="box"/>
        <c:axId val="114972160"/>
        <c:axId val="114974080"/>
        <c:axId val="0"/>
      </c:bar3DChart>
      <c:catAx>
        <c:axId val="114972160"/>
        <c:scaling>
          <c:orientation val="minMax"/>
        </c:scaling>
        <c:delete val="0"/>
        <c:axPos val="b"/>
        <c:title>
          <c:tx>
            <c:rich>
              <a:bodyPr/>
              <a:lstStyle/>
              <a:p>
                <a:pPr>
                  <a:defRPr/>
                </a:pPr>
                <a:r>
                  <a:rPr lang="ru-RU">
                    <a:latin typeface="Times New Roman" pitchFamily="18" charset="0"/>
                    <a:cs typeface="Times New Roman" pitchFamily="18" charset="0"/>
                  </a:rPr>
                  <a:t>Рейтинговая оценка агентства Эксперт РА</a:t>
                </a:r>
              </a:p>
            </c:rich>
          </c:tx>
          <c:overlay val="0"/>
        </c:title>
        <c:numFmt formatCode="General" sourceLinked="0"/>
        <c:majorTickMark val="out"/>
        <c:minorTickMark val="none"/>
        <c:tickLblPos val="nextTo"/>
        <c:txPr>
          <a:bodyPr/>
          <a:lstStyle/>
          <a:p>
            <a:pPr>
              <a:defRPr sz="1050">
                <a:latin typeface="Times New Roman" pitchFamily="18" charset="0"/>
                <a:cs typeface="Times New Roman" pitchFamily="18" charset="0"/>
              </a:defRPr>
            </a:pPr>
            <a:endParaRPr lang="ru-RU"/>
          </a:p>
        </c:txPr>
        <c:crossAx val="114974080"/>
        <c:crosses val="autoZero"/>
        <c:auto val="1"/>
        <c:lblAlgn val="ctr"/>
        <c:lblOffset val="100"/>
        <c:noMultiLvlLbl val="0"/>
      </c:catAx>
      <c:valAx>
        <c:axId val="114974080"/>
        <c:scaling>
          <c:orientation val="minMax"/>
        </c:scaling>
        <c:delete val="0"/>
        <c:axPos val="l"/>
        <c:majorGridlines/>
        <c:title>
          <c:tx>
            <c:rich>
              <a:bodyPr rot="-5400000" vert="horz"/>
              <a:lstStyle/>
              <a:p>
                <a:pPr>
                  <a:defRPr>
                    <a:latin typeface="Times New Roman" pitchFamily="18" charset="0"/>
                    <a:cs typeface="Times New Roman" pitchFamily="18" charset="0"/>
                  </a:defRPr>
                </a:pPr>
                <a:r>
                  <a:rPr lang="ru-RU">
                    <a:latin typeface="Times New Roman" pitchFamily="18" charset="0"/>
                    <a:cs typeface="Times New Roman" pitchFamily="18" charset="0"/>
                  </a:rPr>
                  <a:t>Количество страховых компаний</a:t>
                </a:r>
              </a:p>
            </c:rich>
          </c:tx>
          <c:layout>
            <c:manualLayout>
              <c:xMode val="edge"/>
              <c:yMode val="edge"/>
              <c:x val="2.6381575343216206E-2"/>
              <c:y val="0.22959227242909216"/>
            </c:manualLayout>
          </c:layout>
          <c:overlay val="0"/>
        </c:title>
        <c:numFmt formatCode="General" sourceLinked="1"/>
        <c:majorTickMark val="out"/>
        <c:minorTickMark val="none"/>
        <c:tickLblPos val="nextTo"/>
        <c:txPr>
          <a:bodyPr/>
          <a:lstStyle/>
          <a:p>
            <a:pPr>
              <a:defRPr sz="1050">
                <a:latin typeface="Times New Roman" pitchFamily="18" charset="0"/>
                <a:cs typeface="Times New Roman" pitchFamily="18" charset="0"/>
              </a:defRPr>
            </a:pPr>
            <a:endParaRPr lang="ru-RU"/>
          </a:p>
        </c:txPr>
        <c:crossAx val="114972160"/>
        <c:crosses val="autoZero"/>
        <c:crossBetween val="between"/>
      </c:valAx>
    </c:plotArea>
    <c:plotVisOnly val="1"/>
    <c:dispBlanksAs val="gap"/>
    <c:showDLblsOverMax val="0"/>
  </c:chart>
  <c:spPr>
    <a:ln>
      <a:noFill/>
    </a:ln>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'Лист1 (3)'!$D$4</c:f>
              <c:strCache>
                <c:ptCount val="1"/>
                <c:pt idx="0">
                  <c:v>miн</c:v>
                </c:pt>
              </c:strCache>
            </c:strRef>
          </c:tx>
          <c:spPr>
            <a:solidFill>
              <a:srgbClr val="B52B0F"/>
            </a:solidFill>
            <a:ln>
              <a:solidFill>
                <a:schemeClr val="tx1"/>
              </a:solidFill>
            </a:ln>
          </c:spPr>
          <c:invertIfNegative val="0"/>
          <c:cat>
            <c:strRef>
              <c:f>'Лист1 (3)'!$B$5:$B$11</c:f>
              <c:strCache>
                <c:ptCount val="7"/>
                <c:pt idx="0">
                  <c:v>x1</c:v>
                </c:pt>
                <c:pt idx="1">
                  <c:v>x2</c:v>
                </c:pt>
                <c:pt idx="2">
                  <c:v>x3</c:v>
                </c:pt>
                <c:pt idx="3">
                  <c:v>x4</c:v>
                </c:pt>
                <c:pt idx="4">
                  <c:v>x5</c:v>
                </c:pt>
                <c:pt idx="5">
                  <c:v>x6</c:v>
                </c:pt>
                <c:pt idx="6">
                  <c:v>x7</c:v>
                </c:pt>
              </c:strCache>
            </c:strRef>
          </c:cat>
          <c:val>
            <c:numRef>
              <c:f>'Лист1 (3)'!$D$5:$D$11</c:f>
              <c:numCache>
                <c:formatCode>\О\с\н\о\в\н\о\й</c:formatCode>
                <c:ptCount val="7"/>
                <c:pt idx="0">
                  <c:v>1</c:v>
                </c:pt>
                <c:pt idx="1">
                  <c:v>5</c:v>
                </c:pt>
                <c:pt idx="2">
                  <c:v>15</c:v>
                </c:pt>
                <c:pt idx="3">
                  <c:v>38</c:v>
                </c:pt>
                <c:pt idx="4">
                  <c:v>56</c:v>
                </c:pt>
                <c:pt idx="5">
                  <c:v>63</c:v>
                </c:pt>
                <c:pt idx="6">
                  <c:v>65</c:v>
                </c:pt>
              </c:numCache>
            </c:numRef>
          </c:val>
          <c:extLst>
            <c:ext xmlns:c16="http://schemas.microsoft.com/office/drawing/2014/chart" uri="{C3380CC4-5D6E-409C-BE32-E72D297353CC}">
              <c16:uniqueId val="{00000000-F991-47A7-AB35-EA079E03217B}"/>
            </c:ext>
          </c:extLst>
        </c:ser>
        <c:dLbls>
          <c:showLegendKey val="0"/>
          <c:showVal val="0"/>
          <c:showCatName val="0"/>
          <c:showSerName val="0"/>
          <c:showPercent val="0"/>
          <c:showBubbleSize val="0"/>
        </c:dLbls>
        <c:gapWidth val="0"/>
        <c:axId val="90144128"/>
        <c:axId val="95950336"/>
      </c:barChart>
      <c:catAx>
        <c:axId val="90144128"/>
        <c:scaling>
          <c:orientation val="minMax"/>
        </c:scaling>
        <c:delete val="1"/>
        <c:axPos val="b"/>
        <c:title>
          <c:tx>
            <c:rich>
              <a:bodyPr/>
              <a:lstStyle/>
              <a:p>
                <a:pPr>
                  <a:defRPr sz="1050"/>
                </a:pPr>
                <a:r>
                  <a:rPr lang="ru-RU" sz="1050" b="1" i="0" baseline="0">
                    <a:effectLst/>
                  </a:rPr>
                  <a:t>Интервалы значений переменной</a:t>
                </a:r>
                <a:endParaRPr lang="ru-RU" sz="1050">
                  <a:effectLst/>
                </a:endParaRPr>
              </a:p>
            </c:rich>
          </c:tx>
          <c:layout>
            <c:manualLayout>
              <c:xMode val="edge"/>
              <c:yMode val="edge"/>
              <c:x val="0.31104308082344223"/>
              <c:y val="0.90743168688327558"/>
            </c:manualLayout>
          </c:layout>
          <c:overlay val="0"/>
        </c:title>
        <c:numFmt formatCode="General" sourceLinked="1"/>
        <c:majorTickMark val="out"/>
        <c:minorTickMark val="none"/>
        <c:tickLblPos val="none"/>
        <c:crossAx val="95950336"/>
        <c:crosses val="autoZero"/>
        <c:auto val="1"/>
        <c:lblAlgn val="ctr"/>
        <c:lblOffset val="100"/>
        <c:noMultiLvlLbl val="0"/>
      </c:catAx>
      <c:valAx>
        <c:axId val="95950336"/>
        <c:scaling>
          <c:orientation val="minMax"/>
        </c:scaling>
        <c:delete val="1"/>
        <c:axPos val="l"/>
        <c:majorGridlines/>
        <c:title>
          <c:tx>
            <c:rich>
              <a:bodyPr/>
              <a:lstStyle/>
              <a:p>
                <a:pPr>
                  <a:defRPr sz="1050"/>
                </a:pPr>
                <a:r>
                  <a:rPr lang="ru-RU" sz="1050"/>
                  <a:t>Частота (частость)</a:t>
                </a:r>
              </a:p>
            </c:rich>
          </c:tx>
          <c:layout>
            <c:manualLayout>
              <c:xMode val="edge"/>
              <c:yMode val="edge"/>
              <c:x val="1.9548602067894095E-2"/>
              <c:y val="0.27160586954984794"/>
            </c:manualLayout>
          </c:layout>
          <c:overlay val="0"/>
        </c:title>
        <c:numFmt formatCode="\О\с\н\о\в\н\о\й" sourceLinked="1"/>
        <c:majorTickMark val="out"/>
        <c:minorTickMark val="none"/>
        <c:tickLblPos val="nextTo"/>
        <c:crossAx val="90144128"/>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92029585914797E-2"/>
          <c:y val="7.4603668013677335E-2"/>
          <c:w val="0.83161330902883579"/>
          <c:h val="0.76869729953323751"/>
        </c:manualLayout>
      </c:layout>
      <c:barChart>
        <c:barDir val="col"/>
        <c:grouping val="clustered"/>
        <c:varyColors val="0"/>
        <c:ser>
          <c:idx val="0"/>
          <c:order val="0"/>
          <c:tx>
            <c:strRef>
              <c:f>'Лист1 (4)'!$C$4</c:f>
              <c:strCache>
                <c:ptCount val="1"/>
                <c:pt idx="0">
                  <c:v>mi</c:v>
                </c:pt>
              </c:strCache>
            </c:strRef>
          </c:tx>
          <c:spPr>
            <a:ln>
              <a:solidFill>
                <a:schemeClr val="tx1"/>
              </a:solidFill>
            </a:ln>
          </c:spPr>
          <c:invertIfNegative val="0"/>
          <c:cat>
            <c:strRef>
              <c:f>'Лист1 (4)'!$B$5:$B$8</c:f>
              <c:strCache>
                <c:ptCount val="4"/>
                <c:pt idx="0">
                  <c:v>x1</c:v>
                </c:pt>
                <c:pt idx="1">
                  <c:v>x2</c:v>
                </c:pt>
                <c:pt idx="2">
                  <c:v>x3</c:v>
                </c:pt>
                <c:pt idx="3">
                  <c:v>x4</c:v>
                </c:pt>
              </c:strCache>
            </c:strRef>
          </c:cat>
          <c:val>
            <c:numRef>
              <c:f>'Лист1 (4)'!$C$5:$C$8</c:f>
              <c:numCache>
                <c:formatCode>\О\с\н\о\в\н\о\й</c:formatCode>
                <c:ptCount val="4"/>
                <c:pt idx="0">
                  <c:v>15</c:v>
                </c:pt>
                <c:pt idx="1">
                  <c:v>23</c:v>
                </c:pt>
                <c:pt idx="2">
                  <c:v>18</c:v>
                </c:pt>
                <c:pt idx="3">
                  <c:v>9</c:v>
                </c:pt>
              </c:numCache>
            </c:numRef>
          </c:val>
          <c:extLst>
            <c:ext xmlns:c16="http://schemas.microsoft.com/office/drawing/2014/chart" uri="{C3380CC4-5D6E-409C-BE32-E72D297353CC}">
              <c16:uniqueId val="{00000000-0B84-4350-B1C8-D5C287FBE5D8}"/>
            </c:ext>
          </c:extLst>
        </c:ser>
        <c:dLbls>
          <c:showLegendKey val="0"/>
          <c:showVal val="0"/>
          <c:showCatName val="0"/>
          <c:showSerName val="0"/>
          <c:showPercent val="0"/>
          <c:showBubbleSize val="0"/>
        </c:dLbls>
        <c:gapWidth val="0"/>
        <c:axId val="95990144"/>
        <c:axId val="95992064"/>
      </c:barChart>
      <c:catAx>
        <c:axId val="95990144"/>
        <c:scaling>
          <c:orientation val="minMax"/>
        </c:scaling>
        <c:delete val="1"/>
        <c:axPos val="b"/>
        <c:title>
          <c:tx>
            <c:rich>
              <a:bodyPr/>
              <a:lstStyle/>
              <a:p>
                <a:pPr>
                  <a:defRPr sz="1400"/>
                </a:pPr>
                <a:r>
                  <a:rPr lang="ru-RU" sz="1400"/>
                  <a:t>Интервалы значений переменной</a:t>
                </a:r>
              </a:p>
            </c:rich>
          </c:tx>
          <c:layout>
            <c:manualLayout>
              <c:xMode val="edge"/>
              <c:yMode val="edge"/>
              <c:x val="0.18362760663063757"/>
              <c:y val="0.87438582921928043"/>
            </c:manualLayout>
          </c:layout>
          <c:overlay val="0"/>
        </c:title>
        <c:numFmt formatCode="General" sourceLinked="1"/>
        <c:majorTickMark val="out"/>
        <c:minorTickMark val="none"/>
        <c:tickLblPos val="none"/>
        <c:crossAx val="95992064"/>
        <c:crosses val="autoZero"/>
        <c:auto val="1"/>
        <c:lblAlgn val="ctr"/>
        <c:lblOffset val="100"/>
        <c:noMultiLvlLbl val="0"/>
      </c:catAx>
      <c:valAx>
        <c:axId val="95992064"/>
        <c:scaling>
          <c:orientation val="minMax"/>
        </c:scaling>
        <c:delete val="1"/>
        <c:axPos val="l"/>
        <c:majorGridlines/>
        <c:title>
          <c:tx>
            <c:rich>
              <a:bodyPr/>
              <a:lstStyle/>
              <a:p>
                <a:pPr>
                  <a:defRPr/>
                </a:pPr>
                <a:r>
                  <a:rPr lang="ru-RU"/>
                  <a:t>Частота</a:t>
                </a:r>
              </a:p>
            </c:rich>
          </c:tx>
          <c:layout>
            <c:manualLayout>
              <c:xMode val="edge"/>
              <c:yMode val="edge"/>
              <c:x val="2.2629554197782304E-2"/>
              <c:y val="0.33176848386646729"/>
            </c:manualLayout>
          </c:layout>
          <c:overlay val="0"/>
        </c:title>
        <c:numFmt formatCode="\О\с\н\о\в\н\о\й" sourceLinked="1"/>
        <c:majorTickMark val="out"/>
        <c:minorTickMark val="none"/>
        <c:tickLblPos val="nextTo"/>
        <c:crossAx val="9599014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 (5)'!$C$4</c:f>
              <c:strCache>
                <c:ptCount val="1"/>
                <c:pt idx="0">
                  <c:v>mi</c:v>
                </c:pt>
              </c:strCache>
            </c:strRef>
          </c:tx>
          <c:spPr>
            <a:ln>
              <a:solidFill>
                <a:schemeClr val="tx1"/>
              </a:solidFill>
            </a:ln>
          </c:spPr>
          <c:invertIfNegative val="0"/>
          <c:cat>
            <c:strRef>
              <c:f>'Лист1 (5)'!$B$5:$B$20</c:f>
              <c:strCache>
                <c:ptCount val="16"/>
                <c:pt idx="0">
                  <c:v>x1</c:v>
                </c:pt>
                <c:pt idx="1">
                  <c:v>x2</c:v>
                </c:pt>
                <c:pt idx="2">
                  <c:v>x3</c:v>
                </c:pt>
                <c:pt idx="3">
                  <c:v>x4</c:v>
                </c:pt>
                <c:pt idx="4">
                  <c:v>x5</c:v>
                </c:pt>
                <c:pt idx="5">
                  <c:v>x6</c:v>
                </c:pt>
                <c:pt idx="6">
                  <c:v>x7</c:v>
                </c:pt>
                <c:pt idx="7">
                  <c:v>x8</c:v>
                </c:pt>
                <c:pt idx="8">
                  <c:v>x9</c:v>
                </c:pt>
                <c:pt idx="9">
                  <c:v>x10</c:v>
                </c:pt>
                <c:pt idx="10">
                  <c:v>x11</c:v>
                </c:pt>
                <c:pt idx="11">
                  <c:v>x12</c:v>
                </c:pt>
                <c:pt idx="12">
                  <c:v>x13</c:v>
                </c:pt>
                <c:pt idx="13">
                  <c:v>x14</c:v>
                </c:pt>
                <c:pt idx="14">
                  <c:v>x15</c:v>
                </c:pt>
                <c:pt idx="15">
                  <c:v>x16</c:v>
                </c:pt>
              </c:strCache>
            </c:strRef>
          </c:cat>
          <c:val>
            <c:numRef>
              <c:f>'Лист1 (5)'!$C$5:$C$20</c:f>
              <c:numCache>
                <c:formatCode>\О\с\н\о\в\н\о\й</c:formatCode>
                <c:ptCount val="16"/>
                <c:pt idx="0">
                  <c:v>1</c:v>
                </c:pt>
                <c:pt idx="1">
                  <c:v>0</c:v>
                </c:pt>
                <c:pt idx="2">
                  <c:v>3</c:v>
                </c:pt>
                <c:pt idx="3">
                  <c:v>1</c:v>
                </c:pt>
                <c:pt idx="4">
                  <c:v>9</c:v>
                </c:pt>
                <c:pt idx="5">
                  <c:v>8</c:v>
                </c:pt>
                <c:pt idx="6">
                  <c:v>2</c:v>
                </c:pt>
                <c:pt idx="7">
                  <c:v>13</c:v>
                </c:pt>
                <c:pt idx="8">
                  <c:v>18</c:v>
                </c:pt>
                <c:pt idx="9">
                  <c:v>0</c:v>
                </c:pt>
                <c:pt idx="10">
                  <c:v>5</c:v>
                </c:pt>
                <c:pt idx="11">
                  <c:v>2</c:v>
                </c:pt>
                <c:pt idx="12">
                  <c:v>0</c:v>
                </c:pt>
                <c:pt idx="13">
                  <c:v>1</c:v>
                </c:pt>
                <c:pt idx="14">
                  <c:v>0</c:v>
                </c:pt>
                <c:pt idx="15">
                  <c:v>1</c:v>
                </c:pt>
              </c:numCache>
            </c:numRef>
          </c:val>
          <c:extLst>
            <c:ext xmlns:c16="http://schemas.microsoft.com/office/drawing/2014/chart" uri="{C3380CC4-5D6E-409C-BE32-E72D297353CC}">
              <c16:uniqueId val="{00000000-00A7-422E-B529-0C3499354DD7}"/>
            </c:ext>
          </c:extLst>
        </c:ser>
        <c:dLbls>
          <c:showLegendKey val="0"/>
          <c:showVal val="0"/>
          <c:showCatName val="0"/>
          <c:showSerName val="0"/>
          <c:showPercent val="0"/>
          <c:showBubbleSize val="0"/>
        </c:dLbls>
        <c:gapWidth val="0"/>
        <c:axId val="116394240"/>
        <c:axId val="116400512"/>
      </c:barChart>
      <c:catAx>
        <c:axId val="116394240"/>
        <c:scaling>
          <c:orientation val="minMax"/>
        </c:scaling>
        <c:delete val="1"/>
        <c:axPos val="b"/>
        <c:title>
          <c:tx>
            <c:rich>
              <a:bodyPr/>
              <a:lstStyle/>
              <a:p>
                <a:pPr>
                  <a:defRPr sz="1200"/>
                </a:pPr>
                <a:r>
                  <a:rPr lang="ru-RU" sz="1200"/>
                  <a:t>Интервалы значений переменной</a:t>
                </a:r>
              </a:p>
            </c:rich>
          </c:tx>
          <c:layout>
            <c:manualLayout>
              <c:xMode val="edge"/>
              <c:yMode val="edge"/>
              <c:x val="0.31455752936910925"/>
              <c:y val="0.943289223008143"/>
            </c:manualLayout>
          </c:layout>
          <c:overlay val="0"/>
        </c:title>
        <c:numFmt formatCode="General" sourceLinked="1"/>
        <c:majorTickMark val="out"/>
        <c:minorTickMark val="none"/>
        <c:tickLblPos val="none"/>
        <c:crossAx val="116400512"/>
        <c:crosses val="autoZero"/>
        <c:auto val="1"/>
        <c:lblAlgn val="ctr"/>
        <c:lblOffset val="100"/>
        <c:noMultiLvlLbl val="0"/>
      </c:catAx>
      <c:valAx>
        <c:axId val="116400512"/>
        <c:scaling>
          <c:orientation val="minMax"/>
        </c:scaling>
        <c:delete val="1"/>
        <c:axPos val="l"/>
        <c:majorGridlines/>
        <c:title>
          <c:tx>
            <c:rich>
              <a:bodyPr/>
              <a:lstStyle/>
              <a:p>
                <a:pPr>
                  <a:defRPr/>
                </a:pPr>
                <a:r>
                  <a:rPr lang="ru-RU"/>
                  <a:t>Частота</a:t>
                </a:r>
              </a:p>
            </c:rich>
          </c:tx>
          <c:overlay val="0"/>
        </c:title>
        <c:numFmt formatCode="\О\с\н\о\в\н\о\й" sourceLinked="1"/>
        <c:majorTickMark val="out"/>
        <c:minorTickMark val="none"/>
        <c:tickLblPos val="nextTo"/>
        <c:crossAx val="116394240"/>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2081660322261038E-2"/>
          <c:y val="4.3710707421414842E-2"/>
          <c:w val="0.88877926683005681"/>
          <c:h val="0.82569972871038178"/>
        </c:manualLayout>
      </c:layout>
      <c:barChart>
        <c:barDir val="col"/>
        <c:grouping val="clustered"/>
        <c:varyColors val="0"/>
        <c:ser>
          <c:idx val="0"/>
          <c:order val="0"/>
          <c:spPr>
            <a:ln>
              <a:solidFill>
                <a:prstClr val="black"/>
              </a:solidFill>
            </a:ln>
          </c:spPr>
          <c:invertIfNegative val="0"/>
          <c:val>
            <c:numRef>
              <c:f>Лист1!$B$11:$L$11</c:f>
              <c:numCache>
                <c:formatCode>General</c:formatCode>
                <c:ptCount val="11"/>
                <c:pt idx="0">
                  <c:v>1</c:v>
                </c:pt>
                <c:pt idx="1">
                  <c:v>10</c:v>
                </c:pt>
                <c:pt idx="2">
                  <c:v>45</c:v>
                </c:pt>
                <c:pt idx="3">
                  <c:v>120</c:v>
                </c:pt>
                <c:pt idx="4">
                  <c:v>209.99999999999997</c:v>
                </c:pt>
                <c:pt idx="5">
                  <c:v>252</c:v>
                </c:pt>
                <c:pt idx="6">
                  <c:v>209.99999999999997</c:v>
                </c:pt>
                <c:pt idx="7">
                  <c:v>120</c:v>
                </c:pt>
                <c:pt idx="8">
                  <c:v>45</c:v>
                </c:pt>
                <c:pt idx="9">
                  <c:v>10</c:v>
                </c:pt>
                <c:pt idx="10">
                  <c:v>1</c:v>
                </c:pt>
              </c:numCache>
            </c:numRef>
          </c:val>
          <c:extLst>
            <c:ext xmlns:c16="http://schemas.microsoft.com/office/drawing/2014/chart" uri="{C3380CC4-5D6E-409C-BE32-E72D297353CC}">
              <c16:uniqueId val="{00000000-EA58-4747-90D7-E2B04341717A}"/>
            </c:ext>
          </c:extLst>
        </c:ser>
        <c:dLbls>
          <c:showLegendKey val="0"/>
          <c:showVal val="0"/>
          <c:showCatName val="0"/>
          <c:showSerName val="0"/>
          <c:showPercent val="0"/>
          <c:showBubbleSize val="0"/>
        </c:dLbls>
        <c:gapWidth val="0"/>
        <c:axId val="116456064"/>
        <c:axId val="116457856"/>
      </c:barChart>
      <c:catAx>
        <c:axId val="116456064"/>
        <c:scaling>
          <c:orientation val="minMax"/>
        </c:scaling>
        <c:delete val="1"/>
        <c:axPos val="b"/>
        <c:numFmt formatCode="General" sourceLinked="1"/>
        <c:majorTickMark val="out"/>
        <c:minorTickMark val="none"/>
        <c:tickLblPos val="nextTo"/>
        <c:crossAx val="116457856"/>
        <c:crosses val="autoZero"/>
        <c:auto val="1"/>
        <c:lblAlgn val="ctr"/>
        <c:lblOffset val="100"/>
        <c:noMultiLvlLbl val="0"/>
      </c:catAx>
      <c:valAx>
        <c:axId val="116457856"/>
        <c:scaling>
          <c:orientation val="minMax"/>
        </c:scaling>
        <c:delete val="0"/>
        <c:axPos val="l"/>
        <c:majorGridlines/>
        <c:numFmt formatCode="General" sourceLinked="1"/>
        <c:majorTickMark val="out"/>
        <c:minorTickMark val="none"/>
        <c:tickLblPos val="nextTo"/>
        <c:txPr>
          <a:bodyPr rot="0" vert="horz"/>
          <a:lstStyle/>
          <a:p>
            <a:pPr>
              <a:defRPr sz="1000" b="0" i="0" u="none" strike="noStrike" baseline="0">
                <a:solidFill>
                  <a:srgbClr val="000000"/>
                </a:solidFill>
                <a:latin typeface="Calibri"/>
                <a:ea typeface="Calibri"/>
                <a:cs typeface="Calibri"/>
              </a:defRPr>
            </a:pPr>
            <a:endParaRPr lang="ru-RU"/>
          </a:p>
        </c:txPr>
        <c:crossAx val="116456064"/>
        <c:crosses val="autoZero"/>
        <c:crossBetween val="between"/>
      </c:valAx>
    </c:plotArea>
    <c:plotVisOnly val="1"/>
    <c:dispBlanksAs val="gap"/>
    <c:showDLblsOverMax val="0"/>
  </c:chart>
  <c:txPr>
    <a:bodyPr/>
    <a:lstStyle/>
    <a:p>
      <a:pPr>
        <a:defRPr sz="1000" b="0" i="0" u="none" strike="noStrike" baseline="0">
          <a:solidFill>
            <a:srgbClr val="000000"/>
          </a:solidFill>
          <a:latin typeface="Calibri"/>
          <a:ea typeface="Calibri"/>
          <a:cs typeface="Calibri"/>
        </a:defRPr>
      </a:pPr>
      <a:endParaRPr lang="ru-RU"/>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'Рис. 1.31'!$J$2</c:f>
              <c:strCache>
                <c:ptCount val="1"/>
                <c:pt idx="0">
                  <c:v>Yt</c:v>
                </c:pt>
              </c:strCache>
            </c:strRef>
          </c:tx>
          <c:spPr>
            <a:ln w="28575" cap="rnd">
              <a:solidFill>
                <a:schemeClr val="accent1"/>
              </a:solidFill>
              <a:round/>
            </a:ln>
            <a:effectLst>
              <a:outerShdw blurRad="50800" dist="38100" dir="2700000" algn="tl" rotWithShape="0">
                <a:prstClr val="black">
                  <a:alpha val="40000"/>
                </a:prstClr>
              </a:outerShdw>
            </a:effectLst>
          </c:spPr>
          <c:marker>
            <c:symbol val="diamond"/>
            <c:size val="9"/>
            <c:spPr>
              <a:solidFill>
                <a:schemeClr val="accent1"/>
              </a:solidFill>
              <a:ln w="25400" cap="sq">
                <a:solidFill>
                  <a:srgbClr val="0000FF"/>
                </a:solidFill>
                <a:bevel/>
              </a:ln>
              <a:effectLst>
                <a:outerShdw blurRad="50800" dist="38100" dir="2700000" algn="tl" rotWithShape="0">
                  <a:prstClr val="black">
                    <a:alpha val="40000"/>
                  </a:prstClr>
                </a:outerShdw>
              </a:effectLst>
            </c:spPr>
          </c:marker>
          <c:val>
            <c:numRef>
              <c:f>'Рис. 1.31'!$J$3:$J$14</c:f>
              <c:numCache>
                <c:formatCode>General</c:formatCode>
                <c:ptCount val="12"/>
                <c:pt idx="0">
                  <c:v>2.1</c:v>
                </c:pt>
                <c:pt idx="1">
                  <c:v>2.4</c:v>
                </c:pt>
                <c:pt idx="2">
                  <c:v>2.5</c:v>
                </c:pt>
                <c:pt idx="3">
                  <c:v>2.6</c:v>
                </c:pt>
                <c:pt idx="4">
                  <c:v>3.2</c:v>
                </c:pt>
                <c:pt idx="5">
                  <c:v>3.6</c:v>
                </c:pt>
                <c:pt idx="6">
                  <c:v>4.3</c:v>
                </c:pt>
                <c:pt idx="7">
                  <c:v>4</c:v>
                </c:pt>
                <c:pt idx="8">
                  <c:v>4.4000000000000004</c:v>
                </c:pt>
                <c:pt idx="9">
                  <c:v>4.9000000000000004</c:v>
                </c:pt>
                <c:pt idx="10">
                  <c:v>5.3</c:v>
                </c:pt>
                <c:pt idx="11">
                  <c:v>5.7</c:v>
                </c:pt>
              </c:numCache>
            </c:numRef>
          </c:val>
          <c:smooth val="0"/>
          <c:extLst>
            <c:ext xmlns:c16="http://schemas.microsoft.com/office/drawing/2014/chart" uri="{C3380CC4-5D6E-409C-BE32-E72D297353CC}">
              <c16:uniqueId val="{00000000-D2E3-4323-8805-C9D815CC0933}"/>
            </c:ext>
          </c:extLst>
        </c:ser>
        <c:ser>
          <c:idx val="1"/>
          <c:order val="1"/>
          <c:tx>
            <c:strRef>
              <c:f>'Рис. 1.31'!$K$2</c:f>
              <c:strCache>
                <c:ptCount val="1"/>
                <c:pt idx="0">
                  <c:v>Прогноз по абс. приросту</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'Рис. 1.31'!$K$3:$K$14</c:f>
              <c:numCache>
                <c:formatCode>General</c:formatCode>
                <c:ptCount val="12"/>
              </c:numCache>
            </c:numRef>
          </c:val>
          <c:smooth val="0"/>
          <c:extLst>
            <c:ext xmlns:c16="http://schemas.microsoft.com/office/drawing/2014/chart" uri="{C3380CC4-5D6E-409C-BE32-E72D297353CC}">
              <c16:uniqueId val="{00000001-D2E3-4323-8805-C9D815CC0933}"/>
            </c:ext>
          </c:extLst>
        </c:ser>
        <c:ser>
          <c:idx val="2"/>
          <c:order val="2"/>
          <c:tx>
            <c:strRef>
              <c:f>'Рис. 1.31'!$L$2</c:f>
              <c:strCache>
                <c:ptCount val="1"/>
                <c:pt idx="0">
                  <c:v>Прогноз по темпу роста</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'Рис. 1.31'!$L$3:$L$14</c:f>
              <c:numCache>
                <c:formatCode>General</c:formatCode>
                <c:ptCount val="12"/>
              </c:numCache>
            </c:numRef>
          </c:val>
          <c:smooth val="0"/>
          <c:extLst>
            <c:ext xmlns:c16="http://schemas.microsoft.com/office/drawing/2014/chart" uri="{C3380CC4-5D6E-409C-BE32-E72D297353CC}">
              <c16:uniqueId val="{00000002-D2E3-4323-8805-C9D815CC0933}"/>
            </c:ext>
          </c:extLst>
        </c:ser>
        <c:dLbls>
          <c:showLegendKey val="0"/>
          <c:showVal val="0"/>
          <c:showCatName val="0"/>
          <c:showSerName val="0"/>
          <c:showPercent val="0"/>
          <c:showBubbleSize val="0"/>
        </c:dLbls>
        <c:marker val="1"/>
        <c:smooth val="0"/>
        <c:axId val="-313389424"/>
        <c:axId val="-313384528"/>
      </c:lineChart>
      <c:catAx>
        <c:axId val="-313389424"/>
        <c:scaling>
          <c:orientation val="minMax"/>
        </c:scaling>
        <c:delete val="0"/>
        <c:axPos val="b"/>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b="1" i="1"/>
                  <a:t>t</a:t>
                </a:r>
                <a:endParaRPr lang="ru-RU" sz="1100" b="1" i="1"/>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13384528"/>
        <c:crosses val="autoZero"/>
        <c:auto val="1"/>
        <c:lblAlgn val="ctr"/>
        <c:lblOffset val="100"/>
        <c:noMultiLvlLbl val="0"/>
      </c:catAx>
      <c:valAx>
        <c:axId val="-31338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b="1" i="1"/>
                  <a:t>y</a:t>
                </a:r>
                <a:r>
                  <a:rPr lang="en-US" sz="1100" b="1" i="1" baseline="-25000"/>
                  <a:t>t</a:t>
                </a:r>
                <a:endParaRPr lang="ru-RU" sz="1100" b="1" i="1" baseline="-2500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13389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'Рис. 1.32'!$J$2</c:f>
              <c:strCache>
                <c:ptCount val="1"/>
                <c:pt idx="0">
                  <c:v>Yt</c:v>
                </c:pt>
              </c:strCache>
            </c:strRef>
          </c:tx>
          <c:spPr>
            <a:ln w="28575" cap="rnd">
              <a:solidFill>
                <a:schemeClr val="accent1"/>
              </a:solidFill>
              <a:round/>
            </a:ln>
            <a:effectLst>
              <a:outerShdw blurRad="50800" dist="38100" dir="2700000" algn="tl" rotWithShape="0">
                <a:prstClr val="black">
                  <a:alpha val="40000"/>
                </a:prstClr>
              </a:outerShdw>
            </a:effectLst>
          </c:spPr>
          <c:marker>
            <c:symbol val="diamond"/>
            <c:size val="9"/>
            <c:spPr>
              <a:solidFill>
                <a:schemeClr val="accent1"/>
              </a:solidFill>
              <a:ln w="25400" cap="sq">
                <a:solidFill>
                  <a:srgbClr val="0000FF"/>
                </a:solidFill>
                <a:bevel/>
              </a:ln>
              <a:effectLst>
                <a:outerShdw blurRad="50800" dist="38100" dir="2700000" algn="tl" rotWithShape="0">
                  <a:prstClr val="black">
                    <a:alpha val="40000"/>
                  </a:prstClr>
                </a:outerShdw>
              </a:effectLst>
            </c:spPr>
          </c:marker>
          <c:trendline>
            <c:spPr>
              <a:ln w="28575" cap="rnd">
                <a:solidFill>
                  <a:srgbClr val="FF0000"/>
                </a:solidFill>
                <a:prstDash val="sysDot"/>
              </a:ln>
              <a:effectLst/>
            </c:spPr>
            <c:trendlineType val="exp"/>
            <c:dispRSqr val="0"/>
            <c:dispEq val="0"/>
          </c:trendline>
          <c:val>
            <c:numRef>
              <c:f>'Рис. 1.32'!$J$3:$J$14</c:f>
              <c:numCache>
                <c:formatCode>General</c:formatCode>
                <c:ptCount val="12"/>
                <c:pt idx="0">
                  <c:v>2.1</c:v>
                </c:pt>
                <c:pt idx="1">
                  <c:v>2.4</c:v>
                </c:pt>
                <c:pt idx="2">
                  <c:v>2.7</c:v>
                </c:pt>
                <c:pt idx="3">
                  <c:v>3.6</c:v>
                </c:pt>
                <c:pt idx="4">
                  <c:v>4.0999999999999996</c:v>
                </c:pt>
                <c:pt idx="5">
                  <c:v>5.6</c:v>
                </c:pt>
                <c:pt idx="6">
                  <c:v>8.6</c:v>
                </c:pt>
                <c:pt idx="7">
                  <c:v>8.9</c:v>
                </c:pt>
                <c:pt idx="8">
                  <c:v>11.4</c:v>
                </c:pt>
                <c:pt idx="9">
                  <c:v>17.3</c:v>
                </c:pt>
                <c:pt idx="10">
                  <c:v>18.7</c:v>
                </c:pt>
                <c:pt idx="11">
                  <c:v>24.7</c:v>
                </c:pt>
              </c:numCache>
            </c:numRef>
          </c:val>
          <c:smooth val="0"/>
          <c:extLst>
            <c:ext xmlns:c16="http://schemas.microsoft.com/office/drawing/2014/chart" uri="{C3380CC4-5D6E-409C-BE32-E72D297353CC}">
              <c16:uniqueId val="{00000000-8BBE-4ECE-BBA2-29AD4CB396C5}"/>
            </c:ext>
          </c:extLst>
        </c:ser>
        <c:ser>
          <c:idx val="1"/>
          <c:order val="1"/>
          <c:tx>
            <c:strRef>
              <c:f>'Рис. 1.32'!$K$2</c:f>
              <c:strCache>
                <c:ptCount val="1"/>
                <c:pt idx="0">
                  <c:v>Прогноз по абс. приросту</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'Рис. 1.32'!$K$3:$K$14</c:f>
              <c:numCache>
                <c:formatCode>General</c:formatCode>
                <c:ptCount val="12"/>
              </c:numCache>
            </c:numRef>
          </c:val>
          <c:smooth val="0"/>
          <c:extLst>
            <c:ext xmlns:c16="http://schemas.microsoft.com/office/drawing/2014/chart" uri="{C3380CC4-5D6E-409C-BE32-E72D297353CC}">
              <c16:uniqueId val="{00000001-8BBE-4ECE-BBA2-29AD4CB396C5}"/>
            </c:ext>
          </c:extLst>
        </c:ser>
        <c:ser>
          <c:idx val="2"/>
          <c:order val="2"/>
          <c:tx>
            <c:strRef>
              <c:f>'Рис. 1.32'!$L$2</c:f>
              <c:strCache>
                <c:ptCount val="1"/>
                <c:pt idx="0">
                  <c:v>Прогноз по темпу роста</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'Рис. 1.32'!$L$3:$L$14</c:f>
              <c:numCache>
                <c:formatCode>General</c:formatCode>
                <c:ptCount val="12"/>
              </c:numCache>
            </c:numRef>
          </c:val>
          <c:smooth val="0"/>
          <c:extLst>
            <c:ext xmlns:c16="http://schemas.microsoft.com/office/drawing/2014/chart" uri="{C3380CC4-5D6E-409C-BE32-E72D297353CC}">
              <c16:uniqueId val="{00000002-8BBE-4ECE-BBA2-29AD4CB396C5}"/>
            </c:ext>
          </c:extLst>
        </c:ser>
        <c:dLbls>
          <c:showLegendKey val="0"/>
          <c:showVal val="0"/>
          <c:showCatName val="0"/>
          <c:showSerName val="0"/>
          <c:showPercent val="0"/>
          <c:showBubbleSize val="0"/>
        </c:dLbls>
        <c:marker val="1"/>
        <c:smooth val="0"/>
        <c:axId val="-313398128"/>
        <c:axId val="-313388880"/>
      </c:lineChart>
      <c:catAx>
        <c:axId val="-31339812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i="1"/>
                  <a:t>t</a:t>
                </a:r>
                <a:endParaRPr lang="ru-RU" b="1" i="1"/>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13388880"/>
        <c:crosses val="autoZero"/>
        <c:auto val="1"/>
        <c:lblAlgn val="ctr"/>
        <c:lblOffset val="100"/>
        <c:noMultiLvlLbl val="0"/>
      </c:catAx>
      <c:valAx>
        <c:axId val="-313388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i="1"/>
                  <a:t>y</a:t>
                </a:r>
                <a:r>
                  <a:rPr lang="en-US" b="1" i="1" baseline="-25000"/>
                  <a:t>t</a:t>
                </a:r>
                <a:endParaRPr lang="ru-RU" b="1" i="1" baseline="-250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13398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Лист2!$C$12</c:f>
              <c:strCache>
                <c:ptCount val="1"/>
                <c:pt idx="0">
                  <c:v>покупка   продуктов питания</c:v>
                </c:pt>
              </c:strCache>
            </c:strRef>
          </c:tx>
          <c:invertIfNegative val="0"/>
          <c:cat>
            <c:strRef>
              <c:f>Лист2!$B$13:$B$16</c:f>
              <c:strCache>
                <c:ptCount val="4"/>
                <c:pt idx="0">
                  <c:v>1 ребенок</c:v>
                </c:pt>
                <c:pt idx="1">
                  <c:v>2 детей</c:v>
                </c:pt>
                <c:pt idx="2">
                  <c:v>3 детей</c:v>
                </c:pt>
                <c:pt idx="3">
                  <c:v>4 и более детей </c:v>
                </c:pt>
              </c:strCache>
            </c:strRef>
          </c:cat>
          <c:val>
            <c:numRef>
              <c:f>Лист2!$C$13:$C$16</c:f>
              <c:numCache>
                <c:formatCode>General</c:formatCode>
                <c:ptCount val="4"/>
                <c:pt idx="0">
                  <c:v>34.800000000000004</c:v>
                </c:pt>
                <c:pt idx="1">
                  <c:v>37.6</c:v>
                </c:pt>
                <c:pt idx="2">
                  <c:v>41.8</c:v>
                </c:pt>
                <c:pt idx="3">
                  <c:v>60.8</c:v>
                </c:pt>
              </c:numCache>
            </c:numRef>
          </c:val>
          <c:extLst>
            <c:ext xmlns:c16="http://schemas.microsoft.com/office/drawing/2014/chart" uri="{C3380CC4-5D6E-409C-BE32-E72D297353CC}">
              <c16:uniqueId val="{00000000-2D6A-4FD2-95C0-9EA352EBA265}"/>
            </c:ext>
          </c:extLst>
        </c:ser>
        <c:ser>
          <c:idx val="1"/>
          <c:order val="1"/>
          <c:tx>
            <c:strRef>
              <c:f>Лист2!$D$12</c:f>
              <c:strCache>
                <c:ptCount val="1"/>
                <c:pt idx="0">
                  <c:v>покупка непродовольственных товаров</c:v>
                </c:pt>
              </c:strCache>
            </c:strRef>
          </c:tx>
          <c:spPr>
            <a:solidFill>
              <a:srgbClr val="00B050"/>
            </a:solidFill>
          </c:spPr>
          <c:invertIfNegative val="0"/>
          <c:cat>
            <c:strRef>
              <c:f>Лист2!$B$13:$B$16</c:f>
              <c:strCache>
                <c:ptCount val="4"/>
                <c:pt idx="0">
                  <c:v>1 ребенок</c:v>
                </c:pt>
                <c:pt idx="1">
                  <c:v>2 детей</c:v>
                </c:pt>
                <c:pt idx="2">
                  <c:v>3 детей</c:v>
                </c:pt>
                <c:pt idx="3">
                  <c:v>4 и более детей </c:v>
                </c:pt>
              </c:strCache>
            </c:strRef>
          </c:cat>
          <c:val>
            <c:numRef>
              <c:f>Лист2!$D$13:$D$16</c:f>
              <c:numCache>
                <c:formatCode>General</c:formatCode>
                <c:ptCount val="4"/>
                <c:pt idx="0">
                  <c:v>44</c:v>
                </c:pt>
                <c:pt idx="1">
                  <c:v>36.1</c:v>
                </c:pt>
                <c:pt idx="2">
                  <c:v>29.7</c:v>
                </c:pt>
                <c:pt idx="3">
                  <c:v>11.5</c:v>
                </c:pt>
              </c:numCache>
            </c:numRef>
          </c:val>
          <c:extLst>
            <c:ext xmlns:c16="http://schemas.microsoft.com/office/drawing/2014/chart" uri="{C3380CC4-5D6E-409C-BE32-E72D297353CC}">
              <c16:uniqueId val="{00000001-2D6A-4FD2-95C0-9EA352EBA265}"/>
            </c:ext>
          </c:extLst>
        </c:ser>
        <c:ser>
          <c:idx val="2"/>
          <c:order val="2"/>
          <c:tx>
            <c:strRef>
              <c:f>Лист2!$E$12</c:f>
              <c:strCache>
                <c:ptCount val="1"/>
                <c:pt idx="0">
                  <c:v>оплата услуг</c:v>
                </c:pt>
              </c:strCache>
            </c:strRef>
          </c:tx>
          <c:spPr>
            <a:solidFill>
              <a:srgbClr val="FFFF00"/>
            </a:solidFill>
          </c:spPr>
          <c:invertIfNegative val="0"/>
          <c:cat>
            <c:strRef>
              <c:f>Лист2!$B$13:$B$16</c:f>
              <c:strCache>
                <c:ptCount val="4"/>
                <c:pt idx="0">
                  <c:v>1 ребенок</c:v>
                </c:pt>
                <c:pt idx="1">
                  <c:v>2 детей</c:v>
                </c:pt>
                <c:pt idx="2">
                  <c:v>3 детей</c:v>
                </c:pt>
                <c:pt idx="3">
                  <c:v>4 и более детей </c:v>
                </c:pt>
              </c:strCache>
            </c:strRef>
          </c:cat>
          <c:val>
            <c:numRef>
              <c:f>Лист2!$E$13:$E$16</c:f>
              <c:numCache>
                <c:formatCode>General</c:formatCode>
                <c:ptCount val="4"/>
                <c:pt idx="0">
                  <c:v>28.3</c:v>
                </c:pt>
                <c:pt idx="1">
                  <c:v>25.6</c:v>
                </c:pt>
                <c:pt idx="2">
                  <c:v>20.100000000000001</c:v>
                </c:pt>
                <c:pt idx="3">
                  <c:v>17.8</c:v>
                </c:pt>
              </c:numCache>
            </c:numRef>
          </c:val>
          <c:extLst>
            <c:ext xmlns:c16="http://schemas.microsoft.com/office/drawing/2014/chart" uri="{C3380CC4-5D6E-409C-BE32-E72D297353CC}">
              <c16:uniqueId val="{00000002-2D6A-4FD2-95C0-9EA352EBA265}"/>
            </c:ext>
          </c:extLst>
        </c:ser>
        <c:ser>
          <c:idx val="3"/>
          <c:order val="3"/>
          <c:tx>
            <c:strRef>
              <c:f>Лист2!$F$12</c:f>
              <c:strCache>
                <c:ptCount val="1"/>
                <c:pt idx="0">
                  <c:v>покупка алкогольных напитков</c:v>
                </c:pt>
              </c:strCache>
            </c:strRef>
          </c:tx>
          <c:invertIfNegative val="0"/>
          <c:cat>
            <c:strRef>
              <c:f>Лист2!$B$13:$B$16</c:f>
              <c:strCache>
                <c:ptCount val="4"/>
                <c:pt idx="0">
                  <c:v>1 ребенок</c:v>
                </c:pt>
                <c:pt idx="1">
                  <c:v>2 детей</c:v>
                </c:pt>
                <c:pt idx="2">
                  <c:v>3 детей</c:v>
                </c:pt>
                <c:pt idx="3">
                  <c:v>4 и более детей </c:v>
                </c:pt>
              </c:strCache>
            </c:strRef>
          </c:cat>
          <c:val>
            <c:numRef>
              <c:f>Лист2!$F$13:$F$16</c:f>
              <c:numCache>
                <c:formatCode>General</c:formatCode>
                <c:ptCount val="4"/>
                <c:pt idx="0">
                  <c:v>1.6</c:v>
                </c:pt>
                <c:pt idx="1">
                  <c:v>1.6</c:v>
                </c:pt>
                <c:pt idx="2">
                  <c:v>1.4</c:v>
                </c:pt>
                <c:pt idx="3">
                  <c:v>0.8</c:v>
                </c:pt>
              </c:numCache>
            </c:numRef>
          </c:val>
          <c:extLst>
            <c:ext xmlns:c16="http://schemas.microsoft.com/office/drawing/2014/chart" uri="{C3380CC4-5D6E-409C-BE32-E72D297353CC}">
              <c16:uniqueId val="{00000003-2D6A-4FD2-95C0-9EA352EBA265}"/>
            </c:ext>
          </c:extLst>
        </c:ser>
        <c:dLbls>
          <c:showLegendKey val="0"/>
          <c:showVal val="0"/>
          <c:showCatName val="0"/>
          <c:showSerName val="0"/>
          <c:showPercent val="0"/>
          <c:showBubbleSize val="0"/>
        </c:dLbls>
        <c:gapWidth val="150"/>
        <c:axId val="86130688"/>
        <c:axId val="86132224"/>
      </c:barChart>
      <c:catAx>
        <c:axId val="86130688"/>
        <c:scaling>
          <c:orientation val="minMax"/>
        </c:scaling>
        <c:delete val="0"/>
        <c:axPos val="l"/>
        <c:numFmt formatCode="General" sourceLinked="0"/>
        <c:majorTickMark val="out"/>
        <c:minorTickMark val="none"/>
        <c:tickLblPos val="nextTo"/>
        <c:txPr>
          <a:bodyPr/>
          <a:lstStyle/>
          <a:p>
            <a:pPr>
              <a:defRPr sz="1400" baseline="0"/>
            </a:pPr>
            <a:endParaRPr lang="ru-RU"/>
          </a:p>
        </c:txPr>
        <c:crossAx val="86132224"/>
        <c:crosses val="autoZero"/>
        <c:auto val="1"/>
        <c:lblAlgn val="ctr"/>
        <c:lblOffset val="100"/>
        <c:noMultiLvlLbl val="0"/>
      </c:catAx>
      <c:valAx>
        <c:axId val="86132224"/>
        <c:scaling>
          <c:orientation val="minMax"/>
        </c:scaling>
        <c:delete val="0"/>
        <c:axPos val="b"/>
        <c:majorGridlines/>
        <c:title>
          <c:tx>
            <c:rich>
              <a:bodyPr/>
              <a:lstStyle/>
              <a:p>
                <a:pPr>
                  <a:defRPr/>
                </a:pPr>
                <a:r>
                  <a:rPr lang="en-US"/>
                  <a:t>%</a:t>
                </a:r>
              </a:p>
            </c:rich>
          </c:tx>
          <c:overlay val="0"/>
        </c:title>
        <c:numFmt formatCode="General" sourceLinked="1"/>
        <c:majorTickMark val="out"/>
        <c:minorTickMark val="none"/>
        <c:tickLblPos val="nextTo"/>
        <c:crossAx val="86130688"/>
        <c:crosses val="autoZero"/>
        <c:crossBetween val="between"/>
      </c:valAx>
    </c:plotArea>
    <c:legend>
      <c:legendPos val="r"/>
      <c:overlay val="0"/>
      <c:txPr>
        <a:bodyPr/>
        <a:lstStyle/>
        <a:p>
          <a:pPr>
            <a:defRPr sz="1600" baseline="0"/>
          </a:pPr>
          <a:endParaRPr lang="ru-RU"/>
        </a:p>
      </c:txPr>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ru-RU" sz="1400" b="1" i="0" baseline="0">
                <a:effectLst/>
              </a:rPr>
              <a:t>Индексы цен на первичном рынке жилья </a:t>
            </a:r>
            <a:endParaRPr lang="ru-RU" sz="11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'Пр1.1-1.2'!$B$2</c:f>
              <c:strCache>
                <c:ptCount val="1"/>
                <c:pt idx="0">
                  <c:v>Индекс цен</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'Пр1.1-1.2'!$A$3:$A$18</c:f>
              <c:numCache>
                <c:formatCode>General</c:formatCode>
                <c:ptCount val="16"/>
                <c:pt idx="0">
                  <c:v>1998</c:v>
                </c:pt>
                <c:pt idx="1">
                  <c:v>1999</c:v>
                </c:pt>
                <c:pt idx="2">
                  <c:v>2000</c:v>
                </c:pt>
                <c:pt idx="3">
                  <c:v>2001</c:v>
                </c:pt>
                <c:pt idx="4">
                  <c:v>2002</c:v>
                </c:pt>
                <c:pt idx="5">
                  <c:v>2003</c:v>
                </c:pt>
                <c:pt idx="6">
                  <c:v>2004</c:v>
                </c:pt>
                <c:pt idx="7">
                  <c:v>2005</c:v>
                </c:pt>
                <c:pt idx="8">
                  <c:v>2006</c:v>
                </c:pt>
                <c:pt idx="9">
                  <c:v>2007</c:v>
                </c:pt>
                <c:pt idx="10">
                  <c:v>2008</c:v>
                </c:pt>
                <c:pt idx="11">
                  <c:v>2009</c:v>
                </c:pt>
                <c:pt idx="12">
                  <c:v>2010</c:v>
                </c:pt>
                <c:pt idx="13">
                  <c:v>2011</c:v>
                </c:pt>
                <c:pt idx="14">
                  <c:v>2012</c:v>
                </c:pt>
                <c:pt idx="15">
                  <c:v>2013</c:v>
                </c:pt>
              </c:numCache>
            </c:numRef>
          </c:cat>
          <c:val>
            <c:numRef>
              <c:f>'Пр1.1-1.2'!$B$3:$B$18</c:f>
              <c:numCache>
                <c:formatCode>General</c:formatCode>
                <c:ptCount val="16"/>
                <c:pt idx="0">
                  <c:v>156.9</c:v>
                </c:pt>
                <c:pt idx="1">
                  <c:v>146.30000000000001</c:v>
                </c:pt>
                <c:pt idx="2">
                  <c:v>113.1</c:v>
                </c:pt>
                <c:pt idx="3">
                  <c:v>125.1</c:v>
                </c:pt>
                <c:pt idx="4">
                  <c:v>122.5</c:v>
                </c:pt>
                <c:pt idx="5">
                  <c:v>118.8</c:v>
                </c:pt>
                <c:pt idx="6">
                  <c:v>118.5</c:v>
                </c:pt>
                <c:pt idx="7">
                  <c:v>117.5</c:v>
                </c:pt>
                <c:pt idx="8">
                  <c:v>147.69999999999999</c:v>
                </c:pt>
                <c:pt idx="9">
                  <c:v>123.4</c:v>
                </c:pt>
                <c:pt idx="10">
                  <c:v>110.3</c:v>
                </c:pt>
                <c:pt idx="11">
                  <c:v>92.4</c:v>
                </c:pt>
                <c:pt idx="12">
                  <c:v>100.3</c:v>
                </c:pt>
                <c:pt idx="13">
                  <c:v>106.7</c:v>
                </c:pt>
                <c:pt idx="14">
                  <c:v>110.7</c:v>
                </c:pt>
                <c:pt idx="15">
                  <c:v>104.8</c:v>
                </c:pt>
              </c:numCache>
            </c:numRef>
          </c:val>
          <c:smooth val="0"/>
          <c:extLst>
            <c:ext xmlns:c16="http://schemas.microsoft.com/office/drawing/2014/chart" uri="{C3380CC4-5D6E-409C-BE32-E72D297353CC}">
              <c16:uniqueId val="{00000000-3A4A-4130-AECC-DC5094C0D56E}"/>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86510976"/>
        <c:axId val="86517248"/>
      </c:lineChart>
      <c:catAx>
        <c:axId val="865109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ru-RU" b="1"/>
                  <a:t>Год</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86517248"/>
        <c:crosses val="autoZero"/>
        <c:auto val="1"/>
        <c:lblAlgn val="ctr"/>
        <c:lblOffset val="100"/>
        <c:noMultiLvlLbl val="0"/>
      </c:catAx>
      <c:valAx>
        <c:axId val="86517248"/>
        <c:scaling>
          <c:orientation val="minMax"/>
          <c:min val="7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ru-RU" sz="1000" b="1" i="0" baseline="0">
                    <a:effectLst/>
                  </a:rPr>
                  <a:t>Индекс цен, %</a:t>
                </a:r>
                <a:endParaRPr lang="ru-RU" sz="400" b="1">
                  <a:effectLst/>
                </a:endParaRPr>
              </a:p>
            </c:rich>
          </c:tx>
          <c:layout>
            <c:manualLayout>
              <c:xMode val="edge"/>
              <c:yMode val="edge"/>
              <c:x val="2.2222222222222223E-2"/>
              <c:y val="0.4273737045755879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86510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 Id="rId9" Type="http://schemas.openxmlformats.org/officeDocument/2006/relationships/image" Target="../media/image8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6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8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6.wmf"/><Relationship Id="rId4" Type="http://schemas.openxmlformats.org/officeDocument/2006/relationships/image" Target="../media/image140.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4" Type="http://schemas.openxmlformats.org/officeDocument/2006/relationships/image" Target="../media/image149.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image" Target="../media/image178.wmf"/><Relationship Id="rId7" Type="http://schemas.openxmlformats.org/officeDocument/2006/relationships/image" Target="../media/image182.wmf"/><Relationship Id="rId2" Type="http://schemas.openxmlformats.org/officeDocument/2006/relationships/image" Target="../media/image177.wmf"/><Relationship Id="rId1" Type="http://schemas.openxmlformats.org/officeDocument/2006/relationships/image" Target="../media/image176.wmf"/><Relationship Id="rId6" Type="http://schemas.openxmlformats.org/officeDocument/2006/relationships/image" Target="../media/image181.wmf"/><Relationship Id="rId5" Type="http://schemas.openxmlformats.org/officeDocument/2006/relationships/image" Target="../media/image180.wmf"/><Relationship Id="rId4" Type="http://schemas.openxmlformats.org/officeDocument/2006/relationships/image" Target="../media/image179.wmf"/><Relationship Id="rId9" Type="http://schemas.openxmlformats.org/officeDocument/2006/relationships/image" Target="../media/image18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94.wmf"/><Relationship Id="rId3" Type="http://schemas.openxmlformats.org/officeDocument/2006/relationships/image" Target="../media/image189.wmf"/><Relationship Id="rId7" Type="http://schemas.openxmlformats.org/officeDocument/2006/relationships/image" Target="../media/image193.wmf"/><Relationship Id="rId2" Type="http://schemas.openxmlformats.org/officeDocument/2006/relationships/image" Target="../media/image188.wmf"/><Relationship Id="rId1" Type="http://schemas.openxmlformats.org/officeDocument/2006/relationships/image" Target="../media/image187.wmf"/><Relationship Id="rId6" Type="http://schemas.openxmlformats.org/officeDocument/2006/relationships/image" Target="../media/image192.wmf"/><Relationship Id="rId5" Type="http://schemas.openxmlformats.org/officeDocument/2006/relationships/image" Target="../media/image191.wmf"/><Relationship Id="rId4" Type="http://schemas.openxmlformats.org/officeDocument/2006/relationships/image" Target="../media/image190.wmf"/><Relationship Id="rId9" Type="http://schemas.openxmlformats.org/officeDocument/2006/relationships/image" Target="../media/image195.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06.wmf"/><Relationship Id="rId13" Type="http://schemas.openxmlformats.org/officeDocument/2006/relationships/image" Target="../media/image211.wmf"/><Relationship Id="rId3" Type="http://schemas.openxmlformats.org/officeDocument/2006/relationships/image" Target="../media/image201.wmf"/><Relationship Id="rId7" Type="http://schemas.openxmlformats.org/officeDocument/2006/relationships/image" Target="../media/image205.wmf"/><Relationship Id="rId12" Type="http://schemas.openxmlformats.org/officeDocument/2006/relationships/image" Target="../media/image210.wmf"/><Relationship Id="rId2" Type="http://schemas.openxmlformats.org/officeDocument/2006/relationships/image" Target="../media/image200.wmf"/><Relationship Id="rId1" Type="http://schemas.openxmlformats.org/officeDocument/2006/relationships/image" Target="../media/image199.wmf"/><Relationship Id="rId6" Type="http://schemas.openxmlformats.org/officeDocument/2006/relationships/image" Target="../media/image204.wmf"/><Relationship Id="rId11" Type="http://schemas.openxmlformats.org/officeDocument/2006/relationships/image" Target="../media/image209.wmf"/><Relationship Id="rId5" Type="http://schemas.openxmlformats.org/officeDocument/2006/relationships/image" Target="../media/image203.wmf"/><Relationship Id="rId10" Type="http://schemas.openxmlformats.org/officeDocument/2006/relationships/image" Target="../media/image208.wmf"/><Relationship Id="rId4" Type="http://schemas.openxmlformats.org/officeDocument/2006/relationships/image" Target="../media/image202.wmf"/><Relationship Id="rId9" Type="http://schemas.openxmlformats.org/officeDocument/2006/relationships/image" Target="../media/image207.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30.wmf"/><Relationship Id="rId1" Type="http://schemas.openxmlformats.org/officeDocument/2006/relationships/image" Target="../media/image229.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image" Target="../media/image236.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3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242.wmf"/><Relationship Id="rId1" Type="http://schemas.openxmlformats.org/officeDocument/2006/relationships/image" Target="../media/image241.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43.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48.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4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57.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72.wmf"/><Relationship Id="rId1" Type="http://schemas.openxmlformats.org/officeDocument/2006/relationships/image" Target="../media/image271.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80.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82.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8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85.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86.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3.wmf"/><Relationship Id="rId1" Type="http://schemas.openxmlformats.org/officeDocument/2006/relationships/image" Target="../media/image287.wmf"/><Relationship Id="rId4" Type="http://schemas.openxmlformats.org/officeDocument/2006/relationships/image" Target="../media/image289.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90.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91.e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97.wmf"/><Relationship Id="rId2" Type="http://schemas.openxmlformats.org/officeDocument/2006/relationships/image" Target="../media/image296.wmf"/><Relationship Id="rId1" Type="http://schemas.openxmlformats.org/officeDocument/2006/relationships/image" Target="../media/image295.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98.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99.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301.wmf"/><Relationship Id="rId1" Type="http://schemas.openxmlformats.org/officeDocument/2006/relationships/image" Target="../media/image300.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305.wmf"/><Relationship Id="rId1" Type="http://schemas.openxmlformats.org/officeDocument/2006/relationships/image" Target="../media/image30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06.w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307.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09.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10.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313.emf"/><Relationship Id="rId1" Type="http://schemas.openxmlformats.org/officeDocument/2006/relationships/image" Target="../media/image312.w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314.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14.w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314.wmf"/><Relationship Id="rId1" Type="http://schemas.openxmlformats.org/officeDocument/2006/relationships/image" Target="../media/image315.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16.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31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318.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19.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320.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321.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41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3.wmf"/></Relationships>
</file>

<file path=ppt/drawings/drawing1.xml><?xml version="1.0" encoding="utf-8"?>
<c:userShapes xmlns:c="http://schemas.openxmlformats.org/drawingml/2006/chart">
  <cdr:relSizeAnchor xmlns:cdr="http://schemas.openxmlformats.org/drawingml/2006/chartDrawing">
    <cdr:from>
      <cdr:x>0.48559</cdr:x>
      <cdr:y>0.07568</cdr:y>
    </cdr:from>
    <cdr:to>
      <cdr:x>0.57566</cdr:x>
      <cdr:y>0.17185</cdr:y>
    </cdr:to>
    <cdr:sp macro="" textlink="">
      <cdr:nvSpPr>
        <cdr:cNvPr id="2" name="Прямоугольник 1"/>
        <cdr:cNvSpPr/>
      </cdr:nvSpPr>
      <cdr:spPr>
        <a:xfrm xmlns:a="http://schemas.openxmlformats.org/drawingml/2006/main">
          <a:off x="2328045" y="228738"/>
          <a:ext cx="431818" cy="290683"/>
        </a:xfrm>
        <a:prstGeom xmlns:a="http://schemas.openxmlformats.org/drawingml/2006/main" prst="rect">
          <a:avLst/>
        </a:prstGeom>
        <a:ln xmlns:a="http://schemas.openxmlformats.org/drawingml/2006/main">
          <a:no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r>
            <a:rPr lang="ru-RU"/>
            <a:t>С</a:t>
          </a:r>
          <a:r>
            <a:rPr lang="ru-RU" baseline="-25000"/>
            <a:t>10</a:t>
          </a:r>
          <a:r>
            <a:rPr lang="ru-RU" baseline="30000"/>
            <a:t>5</a:t>
          </a:r>
        </a:p>
      </cdr:txBody>
    </cdr:sp>
  </cdr:relSizeAnchor>
  <cdr:relSizeAnchor xmlns:cdr="http://schemas.openxmlformats.org/drawingml/2006/chartDrawing">
    <cdr:from>
      <cdr:x>0.22914</cdr:x>
      <cdr:y>0.6247</cdr:y>
    </cdr:from>
    <cdr:to>
      <cdr:x>0.31523</cdr:x>
      <cdr:y>0.72087</cdr:y>
    </cdr:to>
    <cdr:sp macro="" textlink="">
      <cdr:nvSpPr>
        <cdr:cNvPr id="3" name="Прямоугольник 2"/>
        <cdr:cNvSpPr/>
      </cdr:nvSpPr>
      <cdr:spPr>
        <a:xfrm xmlns:a="http://schemas.openxmlformats.org/drawingml/2006/main">
          <a:off x="1098551" y="1888218"/>
          <a:ext cx="412750" cy="290684"/>
        </a:xfrm>
        <a:prstGeom xmlns:a="http://schemas.openxmlformats.org/drawingml/2006/main" prst="rect">
          <a:avLst/>
        </a:prstGeom>
        <a:ln xmlns:a="http://schemas.openxmlformats.org/drawingml/2006/main">
          <a:no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ru-RU"/>
            <a:t>С</a:t>
          </a:r>
          <a:r>
            <a:rPr lang="ru-RU" baseline="-25000"/>
            <a:t>10</a:t>
          </a:r>
          <a:r>
            <a:rPr lang="ru-RU" baseline="30000"/>
            <a:t>2</a:t>
          </a:r>
        </a:p>
      </cdr:txBody>
    </cdr:sp>
  </cdr:relSizeAnchor>
  <cdr:relSizeAnchor xmlns:cdr="http://schemas.openxmlformats.org/drawingml/2006/chartDrawing">
    <cdr:from>
      <cdr:x>0.34327</cdr:x>
      <cdr:y>0.46027</cdr:y>
    </cdr:from>
    <cdr:to>
      <cdr:x>0.39977</cdr:x>
      <cdr:y>0.52835</cdr:y>
    </cdr:to>
    <cdr:sp macro="" textlink="">
      <cdr:nvSpPr>
        <cdr:cNvPr id="4" name="Прямоугольник 3"/>
        <cdr:cNvSpPr/>
      </cdr:nvSpPr>
      <cdr:spPr>
        <a:xfrm xmlns:a="http://schemas.openxmlformats.org/drawingml/2006/main">
          <a:off x="1645722" y="1391222"/>
          <a:ext cx="270875" cy="205779"/>
        </a:xfrm>
        <a:prstGeom xmlns:a="http://schemas.openxmlformats.org/drawingml/2006/main" prst="rect">
          <a:avLst/>
        </a:prstGeom>
        <a:ln xmlns:a="http://schemas.openxmlformats.org/drawingml/2006/main">
          <a:no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lIns="0" tIns="0" rIns="0" bIns="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ru-RU"/>
            <a:t>С</a:t>
          </a:r>
          <a:r>
            <a:rPr lang="ru-RU" baseline="-25000"/>
            <a:t>10</a:t>
          </a:r>
          <a:r>
            <a:rPr lang="ru-RU" baseline="30000"/>
            <a:t>3</a:t>
          </a:r>
        </a:p>
      </cdr:txBody>
    </cdr:sp>
  </cdr:relSizeAnchor>
  <cdr:relSizeAnchor xmlns:cdr="http://schemas.openxmlformats.org/drawingml/2006/chartDrawing">
    <cdr:from>
      <cdr:x>0.42084</cdr:x>
      <cdr:y>0.20833</cdr:y>
    </cdr:from>
    <cdr:to>
      <cdr:x>0.47758</cdr:x>
      <cdr:y>0.27617</cdr:y>
    </cdr:to>
    <cdr:sp macro="" textlink="">
      <cdr:nvSpPr>
        <cdr:cNvPr id="5" name="Прямоугольник 4"/>
        <cdr:cNvSpPr/>
      </cdr:nvSpPr>
      <cdr:spPr>
        <a:xfrm xmlns:a="http://schemas.openxmlformats.org/drawingml/2006/main">
          <a:off x="1943100" y="695325"/>
          <a:ext cx="257175" cy="228600"/>
        </a:xfrm>
        <a:prstGeom xmlns:a="http://schemas.openxmlformats.org/drawingml/2006/main" prst="rect">
          <a:avLst/>
        </a:prstGeom>
        <a:solidFill xmlns:a="http://schemas.openxmlformats.org/drawingml/2006/main">
          <a:sysClr val="window" lastClr="FFFFFF"/>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lIns="0" tIns="0" rIns="0" bIns="0"/>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r>
            <a:rPr lang="ru-RU"/>
            <a:t>С</a:t>
          </a:r>
          <a:r>
            <a:rPr lang="ru-RU" baseline="-25000"/>
            <a:t>10</a:t>
          </a:r>
          <a:r>
            <a:rPr lang="ru-RU" baseline="30000"/>
            <a:t>4</a:t>
          </a:r>
        </a:p>
      </cdr:txBody>
    </cdr:sp>
  </cdr:relSizeAnchor>
  <cdr:relSizeAnchor xmlns:cdr="http://schemas.openxmlformats.org/drawingml/2006/chartDrawing">
    <cdr:from>
      <cdr:x>0.17936</cdr:x>
      <cdr:y>0.75753</cdr:y>
    </cdr:from>
    <cdr:to>
      <cdr:x>0.2361</cdr:x>
      <cdr:y>0.82562</cdr:y>
    </cdr:to>
    <cdr:sp macro="" textlink="">
      <cdr:nvSpPr>
        <cdr:cNvPr id="6" name="Прямоугольник 5"/>
        <cdr:cNvSpPr/>
      </cdr:nvSpPr>
      <cdr:spPr>
        <a:xfrm xmlns:a="http://schemas.openxmlformats.org/drawingml/2006/main">
          <a:off x="859916" y="2289710"/>
          <a:ext cx="272025" cy="205809"/>
        </a:xfrm>
        <a:prstGeom xmlns:a="http://schemas.openxmlformats.org/drawingml/2006/main" prst="rect">
          <a:avLst/>
        </a:prstGeom>
        <a:solidFill xmlns:a="http://schemas.openxmlformats.org/drawingml/2006/main">
          <a:sysClr val="window" lastClr="FFFFFF"/>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lIns="0" tIns="0" rIns="0" bIns="0"/>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r>
            <a:rPr lang="ru-RU"/>
            <a:t>С</a:t>
          </a:r>
          <a:r>
            <a:rPr lang="ru-RU" baseline="-25000"/>
            <a:t>10</a:t>
          </a:r>
          <a:r>
            <a:rPr lang="ru-RU" baseline="30000"/>
            <a:t>1</a:t>
          </a:r>
        </a:p>
      </cdr:txBody>
    </cdr:sp>
  </cdr:relSizeAnchor>
  <cdr:relSizeAnchor xmlns:cdr="http://schemas.openxmlformats.org/drawingml/2006/chartDrawing">
    <cdr:from>
      <cdr:x>0.10027</cdr:x>
      <cdr:y>0.79601</cdr:y>
    </cdr:from>
    <cdr:to>
      <cdr:x>0.15676</cdr:x>
      <cdr:y>0.86361</cdr:y>
    </cdr:to>
    <cdr:sp macro="" textlink="">
      <cdr:nvSpPr>
        <cdr:cNvPr id="7" name="Прямоугольник 6"/>
        <cdr:cNvSpPr/>
      </cdr:nvSpPr>
      <cdr:spPr>
        <a:xfrm xmlns:a="http://schemas.openxmlformats.org/drawingml/2006/main">
          <a:off x="480734" y="2406025"/>
          <a:ext cx="270827" cy="204328"/>
        </a:xfrm>
        <a:prstGeom xmlns:a="http://schemas.openxmlformats.org/drawingml/2006/main" prst="rect">
          <a:avLst/>
        </a:prstGeom>
        <a:solidFill xmlns:a="http://schemas.openxmlformats.org/drawingml/2006/main">
          <a:sysClr val="window" lastClr="FFFFFF"/>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lIns="0" tIns="0" rIns="0" bIns="0"/>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r>
            <a:rPr lang="ru-RU"/>
            <a:t>С</a:t>
          </a:r>
          <a:r>
            <a:rPr lang="ru-RU" baseline="-25000"/>
            <a:t>10</a:t>
          </a:r>
          <a:r>
            <a:rPr lang="ru-RU" baseline="30000"/>
            <a:t>0</a:t>
          </a:r>
        </a:p>
      </cdr:txBody>
    </cdr:sp>
  </cdr:relSizeAnchor>
  <cdr:relSizeAnchor xmlns:cdr="http://schemas.openxmlformats.org/drawingml/2006/chartDrawing">
    <cdr:from>
      <cdr:x>0.66547</cdr:x>
      <cdr:y>0.46372</cdr:y>
    </cdr:from>
    <cdr:to>
      <cdr:x>0.72197</cdr:x>
      <cdr:y>0.53156</cdr:y>
    </cdr:to>
    <cdr:sp macro="" textlink="">
      <cdr:nvSpPr>
        <cdr:cNvPr id="8" name="Прямоугольник 7"/>
        <cdr:cNvSpPr/>
      </cdr:nvSpPr>
      <cdr:spPr>
        <a:xfrm xmlns:a="http://schemas.openxmlformats.org/drawingml/2006/main">
          <a:off x="3190408" y="1401628"/>
          <a:ext cx="270875" cy="205053"/>
        </a:xfrm>
        <a:prstGeom xmlns:a="http://schemas.openxmlformats.org/drawingml/2006/main" prst="rect">
          <a:avLst/>
        </a:prstGeom>
        <a:solidFill xmlns:a="http://schemas.openxmlformats.org/drawingml/2006/main">
          <a:sysClr val="window" lastClr="FFFFFF"/>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lIns="0" tIns="0" rIns="0" bIns="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ru-RU"/>
            <a:t>С</a:t>
          </a:r>
          <a:r>
            <a:rPr lang="ru-RU" baseline="-25000"/>
            <a:t>10</a:t>
          </a:r>
          <a:r>
            <a:rPr lang="ru-RU" baseline="30000"/>
            <a:t>7</a:t>
          </a:r>
        </a:p>
      </cdr:txBody>
    </cdr:sp>
  </cdr:relSizeAnchor>
  <cdr:relSizeAnchor xmlns:cdr="http://schemas.openxmlformats.org/drawingml/2006/chartDrawing">
    <cdr:from>
      <cdr:x>0.58898</cdr:x>
      <cdr:y>0.20262</cdr:y>
    </cdr:from>
    <cdr:to>
      <cdr:x>0.64572</cdr:x>
      <cdr:y>0.27046</cdr:y>
    </cdr:to>
    <cdr:sp macro="" textlink="">
      <cdr:nvSpPr>
        <cdr:cNvPr id="9" name="Прямоугольник 8"/>
        <cdr:cNvSpPr/>
      </cdr:nvSpPr>
      <cdr:spPr>
        <a:xfrm xmlns:a="http://schemas.openxmlformats.org/drawingml/2006/main">
          <a:off x="2705100" y="676275"/>
          <a:ext cx="257175" cy="228600"/>
        </a:xfrm>
        <a:prstGeom xmlns:a="http://schemas.openxmlformats.org/drawingml/2006/main" prst="rect">
          <a:avLst/>
        </a:prstGeom>
        <a:solidFill xmlns:a="http://schemas.openxmlformats.org/drawingml/2006/main">
          <a:sysClr val="window" lastClr="FFFFFF"/>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lIns="0" tIns="0" rIns="0" bIns="0"/>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ru-RU"/>
            <a:t>С</a:t>
          </a:r>
          <a:r>
            <a:rPr lang="ru-RU" baseline="-25000"/>
            <a:t>10</a:t>
          </a:r>
          <a:r>
            <a:rPr lang="ru-RU" baseline="30000"/>
            <a:t>6</a:t>
          </a:r>
        </a:p>
      </cdr:txBody>
    </cdr:sp>
  </cdr:relSizeAnchor>
  <cdr:relSizeAnchor xmlns:cdr="http://schemas.openxmlformats.org/drawingml/2006/chartDrawing">
    <cdr:from>
      <cdr:x>0.74363</cdr:x>
      <cdr:y>0.6385</cdr:y>
    </cdr:from>
    <cdr:to>
      <cdr:x>0.8011</cdr:x>
      <cdr:y>0.70659</cdr:y>
    </cdr:to>
    <cdr:sp macro="" textlink="">
      <cdr:nvSpPr>
        <cdr:cNvPr id="10" name="Прямоугольник 9"/>
        <cdr:cNvSpPr/>
      </cdr:nvSpPr>
      <cdr:spPr>
        <a:xfrm xmlns:a="http://schemas.openxmlformats.org/drawingml/2006/main">
          <a:off x="3409950" y="2143125"/>
          <a:ext cx="257175" cy="228600"/>
        </a:xfrm>
        <a:prstGeom xmlns:a="http://schemas.openxmlformats.org/drawingml/2006/main" prst="rect">
          <a:avLst/>
        </a:prstGeom>
        <a:solidFill xmlns:a="http://schemas.openxmlformats.org/drawingml/2006/main">
          <a:sysClr val="window" lastClr="FFFFFF"/>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lIns="0" tIns="0" rIns="0" bIns="0"/>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r>
            <a:rPr lang="ru-RU"/>
            <a:t>С</a:t>
          </a:r>
          <a:r>
            <a:rPr lang="ru-RU" baseline="-25000"/>
            <a:t>10</a:t>
          </a:r>
          <a:r>
            <a:rPr lang="ru-RU" baseline="30000"/>
            <a:t>8</a:t>
          </a:r>
        </a:p>
      </cdr:txBody>
    </cdr:sp>
  </cdr:relSizeAnchor>
  <cdr:relSizeAnchor xmlns:cdr="http://schemas.openxmlformats.org/drawingml/2006/chartDrawing">
    <cdr:from>
      <cdr:x>0.81985</cdr:x>
      <cdr:y>0.7661</cdr:y>
    </cdr:from>
    <cdr:to>
      <cdr:x>0.87586</cdr:x>
      <cdr:y>0.83419</cdr:y>
    </cdr:to>
    <cdr:sp macro="" textlink="">
      <cdr:nvSpPr>
        <cdr:cNvPr id="11" name="Прямоугольник 10"/>
        <cdr:cNvSpPr/>
      </cdr:nvSpPr>
      <cdr:spPr>
        <a:xfrm xmlns:a="http://schemas.openxmlformats.org/drawingml/2006/main">
          <a:off x="3752850" y="2571750"/>
          <a:ext cx="257175" cy="228600"/>
        </a:xfrm>
        <a:prstGeom xmlns:a="http://schemas.openxmlformats.org/drawingml/2006/main" prst="rect">
          <a:avLst/>
        </a:prstGeom>
        <a:solidFill xmlns:a="http://schemas.openxmlformats.org/drawingml/2006/main">
          <a:sysClr val="window" lastClr="FFFFFF"/>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lIns="0" tIns="0" rIns="0" bIns="0"/>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r>
            <a:rPr lang="ru-RU"/>
            <a:t>С</a:t>
          </a:r>
          <a:r>
            <a:rPr lang="ru-RU" baseline="-25000"/>
            <a:t>10</a:t>
          </a:r>
          <a:r>
            <a:rPr lang="ru-RU" baseline="30000"/>
            <a:t>9</a:t>
          </a:r>
        </a:p>
      </cdr:txBody>
    </cdr:sp>
  </cdr:relSizeAnchor>
  <cdr:relSizeAnchor xmlns:cdr="http://schemas.openxmlformats.org/drawingml/2006/chartDrawing">
    <cdr:from>
      <cdr:x>0.90527</cdr:x>
      <cdr:y>0.79443</cdr:y>
    </cdr:from>
    <cdr:to>
      <cdr:x>0.97917</cdr:x>
      <cdr:y>0.85941</cdr:y>
    </cdr:to>
    <cdr:sp macro="" textlink="">
      <cdr:nvSpPr>
        <cdr:cNvPr id="12" name="Прямоугольник 11"/>
        <cdr:cNvSpPr/>
      </cdr:nvSpPr>
      <cdr:spPr>
        <a:xfrm xmlns:a="http://schemas.openxmlformats.org/drawingml/2006/main">
          <a:off x="4143375" y="2666999"/>
          <a:ext cx="333375" cy="219075"/>
        </a:xfrm>
        <a:prstGeom xmlns:a="http://schemas.openxmlformats.org/drawingml/2006/main" prst="rect">
          <a:avLst/>
        </a:prstGeom>
        <a:solidFill xmlns:a="http://schemas.openxmlformats.org/drawingml/2006/main">
          <a:sysClr val="window" lastClr="FFFFFF"/>
        </a:solidFill>
        <a:ln xmlns:a="http://schemas.openxmlformats.org/drawingml/2006/main" w="25400" cap="flat" cmpd="sng" algn="ctr">
          <a:noFill/>
          <a:prstDash val="solid"/>
        </a:ln>
        <a:effectLst xmlns:a="http://schemas.openxmlformats.org/drawingml/2006/mai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lIns="0" tIns="0" rIns="0" bIns="0"/>
        <a:lstStyle xmlns:a="http://schemas.openxmlformats.org/drawingml/2006/main">
          <a:lvl1pPr marL="0" indent="0">
            <a:defRPr sz="1100">
              <a:solidFill>
                <a:sysClr val="windowText" lastClr="000000"/>
              </a:solidFill>
              <a:latin typeface="Calibri"/>
            </a:defRPr>
          </a:lvl1pPr>
          <a:lvl2pPr marL="457200" indent="0">
            <a:defRPr sz="1100">
              <a:solidFill>
                <a:sysClr val="windowText" lastClr="000000"/>
              </a:solidFill>
              <a:latin typeface="Calibri"/>
            </a:defRPr>
          </a:lvl2pPr>
          <a:lvl3pPr marL="914400" indent="0">
            <a:defRPr sz="1100">
              <a:solidFill>
                <a:sysClr val="windowText" lastClr="000000"/>
              </a:solidFill>
              <a:latin typeface="Calibri"/>
            </a:defRPr>
          </a:lvl3pPr>
          <a:lvl4pPr marL="1371600" indent="0">
            <a:defRPr sz="1100">
              <a:solidFill>
                <a:sysClr val="windowText" lastClr="000000"/>
              </a:solidFill>
              <a:latin typeface="Calibri"/>
            </a:defRPr>
          </a:lvl4pPr>
          <a:lvl5pPr marL="1828800" indent="0">
            <a:defRPr sz="1100">
              <a:solidFill>
                <a:sysClr val="windowText" lastClr="000000"/>
              </a:solidFill>
              <a:latin typeface="Calibri"/>
            </a:defRPr>
          </a:lvl5pPr>
          <a:lvl6pPr marL="2286000" indent="0">
            <a:defRPr sz="1100">
              <a:solidFill>
                <a:sysClr val="windowText" lastClr="000000"/>
              </a:solidFill>
              <a:latin typeface="Calibri"/>
            </a:defRPr>
          </a:lvl6pPr>
          <a:lvl7pPr marL="2743200" indent="0">
            <a:defRPr sz="1100">
              <a:solidFill>
                <a:sysClr val="windowText" lastClr="000000"/>
              </a:solidFill>
              <a:latin typeface="Calibri"/>
            </a:defRPr>
          </a:lvl7pPr>
          <a:lvl8pPr marL="3200400" indent="0">
            <a:defRPr sz="1100">
              <a:solidFill>
                <a:sysClr val="windowText" lastClr="000000"/>
              </a:solidFill>
              <a:latin typeface="Calibri"/>
            </a:defRPr>
          </a:lvl8pPr>
          <a:lvl9pPr marL="3657600" indent="0">
            <a:defRPr sz="1100">
              <a:solidFill>
                <a:sysClr val="windowText" lastClr="000000"/>
              </a:solidFill>
              <a:latin typeface="Calibri"/>
            </a:defRPr>
          </a:lvl9pPr>
        </a:lstStyle>
        <a:p xmlns:a="http://schemas.openxmlformats.org/drawingml/2006/main">
          <a:r>
            <a:rPr lang="ru-RU"/>
            <a:t>С</a:t>
          </a:r>
          <a:r>
            <a:rPr lang="ru-RU" baseline="-25000"/>
            <a:t>10</a:t>
          </a:r>
          <a:r>
            <a:rPr lang="ru-RU" baseline="30000"/>
            <a:t>10</a:t>
          </a:r>
        </a:p>
      </cdr:txBody>
    </cdr:sp>
  </cdr:relSizeAnchor>
</c:userShapes>
</file>

<file path=ppt/drawings/drawing2.xml><?xml version="1.0" encoding="utf-8"?>
<c:userShapes xmlns:c="http://schemas.openxmlformats.org/drawingml/2006/chart">
  <cdr:relSizeAnchor xmlns:cdr="http://schemas.openxmlformats.org/drawingml/2006/chartDrawing">
    <cdr:from>
      <cdr:x>0.56943</cdr:x>
      <cdr:y>0.30769</cdr:y>
    </cdr:from>
    <cdr:to>
      <cdr:x>0.61625</cdr:x>
      <cdr:y>0.39744</cdr:y>
    </cdr:to>
    <cdr:sp macro="" textlink="">
      <cdr:nvSpPr>
        <cdr:cNvPr id="8" name="Прямоугольник 7"/>
        <cdr:cNvSpPr/>
      </cdr:nvSpPr>
      <cdr:spPr>
        <a:xfrm xmlns:a="http://schemas.openxmlformats.org/drawingml/2006/main">
          <a:off x="3359150" y="914400"/>
          <a:ext cx="276225" cy="266700"/>
        </a:xfrm>
        <a:prstGeom xmlns:a="http://schemas.openxmlformats.org/drawingml/2006/main" prst="rect">
          <a:avLst/>
        </a:prstGeom>
        <a:ln xmlns:a="http://schemas.openxmlformats.org/drawingml/2006/main">
          <a:no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ru-RU" sz="1100" i="0">
              <a:solidFill>
                <a:schemeClr val="dk1"/>
              </a:solidFill>
              <a:effectLst/>
              <a:latin typeface="Cambria Math" panose="02040503050406030204" pitchFamily="18" charset="0"/>
              <a:ea typeface="+mn-ea"/>
              <a:cs typeface="+mn-cs"/>
            </a:rPr>
            <a:t>∆у</a:t>
          </a:r>
          <a:endParaRPr lang="ru-RU" sz="1100">
            <a:solidFill>
              <a:schemeClr val="dk1"/>
            </a:solidFill>
            <a:effectLst/>
            <a:latin typeface="+mn-lt"/>
            <a:ea typeface="+mn-ea"/>
            <a:cs typeface="+mn-cs"/>
          </a:endParaRPr>
        </a:p>
      </cdr:txBody>
    </cdr:sp>
  </cdr:relSizeAnchor>
  <cdr:relSizeAnchor xmlns:cdr="http://schemas.openxmlformats.org/drawingml/2006/chartDrawing">
    <cdr:from>
      <cdr:x>0.73143</cdr:x>
      <cdr:y>0.26068</cdr:y>
    </cdr:from>
    <cdr:to>
      <cdr:x>0.79279</cdr:x>
      <cdr:y>0.26068</cdr:y>
    </cdr:to>
    <cdr:cxnSp macro="">
      <cdr:nvCxnSpPr>
        <cdr:cNvPr id="3" name="Прямая соединительная линия 2">
          <a:extLst xmlns:a="http://schemas.openxmlformats.org/drawingml/2006/main">
            <a:ext uri="{FF2B5EF4-FFF2-40B4-BE49-F238E27FC236}">
              <a16:creationId xmlns:a16="http://schemas.microsoft.com/office/drawing/2014/main" id="{9A9F0322-BCB8-4822-95B2-FB905671E1EC}"/>
            </a:ext>
          </a:extLst>
        </cdr:cNvPr>
        <cdr:cNvCxnSpPr/>
      </cdr:nvCxnSpPr>
      <cdr:spPr>
        <a:xfrm xmlns:a="http://schemas.openxmlformats.org/drawingml/2006/main">
          <a:off x="4314825" y="774700"/>
          <a:ext cx="361950" cy="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0.79064</cdr:x>
      <cdr:y>0.19017</cdr:y>
    </cdr:from>
    <cdr:to>
      <cdr:x>0.79064</cdr:x>
      <cdr:y>0.25855</cdr:y>
    </cdr:to>
    <cdr:cxnSp macro="">
      <cdr:nvCxnSpPr>
        <cdr:cNvPr id="5" name="Прямая соединительная линия 4">
          <a:extLst xmlns:a="http://schemas.openxmlformats.org/drawingml/2006/main">
            <a:ext uri="{FF2B5EF4-FFF2-40B4-BE49-F238E27FC236}">
              <a16:creationId xmlns:a16="http://schemas.microsoft.com/office/drawing/2014/main" id="{B09F9C9E-F4D1-420E-AAD1-1F75D866E411}"/>
            </a:ext>
          </a:extLst>
        </cdr:cNvPr>
        <cdr:cNvCxnSpPr/>
      </cdr:nvCxnSpPr>
      <cdr:spPr>
        <a:xfrm xmlns:a="http://schemas.openxmlformats.org/drawingml/2006/main">
          <a:off x="4664075" y="565150"/>
          <a:ext cx="0" cy="20320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0.7944</cdr:x>
      <cdr:y>0.21154</cdr:y>
    </cdr:from>
    <cdr:to>
      <cdr:x>0.84123</cdr:x>
      <cdr:y>0.30128</cdr:y>
    </cdr:to>
    <cdr:sp macro="" textlink="">
      <cdr:nvSpPr>
        <cdr:cNvPr id="7" name="Прямоугольник 6"/>
        <cdr:cNvSpPr/>
      </cdr:nvSpPr>
      <cdr:spPr>
        <a:xfrm xmlns:a="http://schemas.openxmlformats.org/drawingml/2006/main">
          <a:off x="4686300" y="628650"/>
          <a:ext cx="276225" cy="266700"/>
        </a:xfrm>
        <a:prstGeom xmlns:a="http://schemas.openxmlformats.org/drawingml/2006/main" prst="rect">
          <a:avLst/>
        </a:prstGeom>
        <a:ln xmlns:a="http://schemas.openxmlformats.org/drawingml/2006/main">
          <a:no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r>
            <a:rPr lang="ru-RU" sz="1100" i="0">
              <a:solidFill>
                <a:schemeClr val="dk1"/>
              </a:solidFill>
              <a:effectLst/>
              <a:latin typeface="Cambria Math" panose="02040503050406030204" pitchFamily="18" charset="0"/>
              <a:ea typeface="+mn-ea"/>
              <a:cs typeface="+mn-cs"/>
            </a:rPr>
            <a:t>∆у</a:t>
          </a:r>
          <a:endParaRPr lang="ru-RU" sz="1100">
            <a:solidFill>
              <a:schemeClr val="dk1"/>
            </a:solidFill>
            <a:effectLst/>
            <a:latin typeface="+mn-lt"/>
            <a:ea typeface="+mn-ea"/>
            <a:cs typeface="+mn-cs"/>
          </a:endParaRPr>
        </a:p>
      </cdr:txBody>
    </cdr:sp>
  </cdr:relSizeAnchor>
  <cdr:relSizeAnchor xmlns:cdr="http://schemas.openxmlformats.org/drawingml/2006/chartDrawing">
    <cdr:from>
      <cdr:x>0.50753</cdr:x>
      <cdr:y>0.35684</cdr:y>
    </cdr:from>
    <cdr:to>
      <cdr:x>0.56889</cdr:x>
      <cdr:y>0.35684</cdr:y>
    </cdr:to>
    <cdr:cxnSp macro="">
      <cdr:nvCxnSpPr>
        <cdr:cNvPr id="9" name="Прямая соединительная линия 8">
          <a:extLst xmlns:a="http://schemas.openxmlformats.org/drawingml/2006/main">
            <a:ext uri="{FF2B5EF4-FFF2-40B4-BE49-F238E27FC236}">
              <a16:creationId xmlns:a16="http://schemas.microsoft.com/office/drawing/2014/main" id="{2B5D39DA-D71B-40A3-8909-41B782E24218}"/>
            </a:ext>
          </a:extLst>
        </cdr:cNvPr>
        <cdr:cNvCxnSpPr/>
      </cdr:nvCxnSpPr>
      <cdr:spPr>
        <a:xfrm xmlns:a="http://schemas.openxmlformats.org/drawingml/2006/main">
          <a:off x="2994025" y="1060450"/>
          <a:ext cx="361950" cy="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0.56566</cdr:x>
      <cdr:y>0.26282</cdr:y>
    </cdr:from>
    <cdr:to>
      <cdr:x>0.56674</cdr:x>
      <cdr:y>0.35684</cdr:y>
    </cdr:to>
    <cdr:cxnSp macro="">
      <cdr:nvCxnSpPr>
        <cdr:cNvPr id="10" name="Прямая соединительная линия 9">
          <a:extLst xmlns:a="http://schemas.openxmlformats.org/drawingml/2006/main">
            <a:ext uri="{FF2B5EF4-FFF2-40B4-BE49-F238E27FC236}">
              <a16:creationId xmlns:a16="http://schemas.microsoft.com/office/drawing/2014/main" id="{E202439E-A26A-41FD-B862-2CF6676ECA90}"/>
            </a:ext>
          </a:extLst>
        </cdr:cNvPr>
        <cdr:cNvCxnSpPr/>
      </cdr:nvCxnSpPr>
      <cdr:spPr>
        <a:xfrm xmlns:a="http://schemas.openxmlformats.org/drawingml/2006/main">
          <a:off x="3336925" y="781050"/>
          <a:ext cx="6350" cy="279400"/>
        </a:xfrm>
        <a:prstGeom xmlns:a="http://schemas.openxmlformats.org/drawingml/2006/main" prst="line">
          <a:avLst/>
        </a:prstGeom>
        <a:ln xmlns:a="http://schemas.openxmlformats.org/drawingml/2006/main">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0.1211</cdr:x>
      <cdr:y>0.08761</cdr:y>
    </cdr:from>
    <cdr:to>
      <cdr:x>0.94456</cdr:x>
      <cdr:y>0.54274</cdr:y>
    </cdr:to>
    <cdr:cxnSp macro="">
      <cdr:nvCxnSpPr>
        <cdr:cNvPr id="12" name="Прямая соединительная линия 11">
          <a:extLst xmlns:a="http://schemas.openxmlformats.org/drawingml/2006/main">
            <a:ext uri="{FF2B5EF4-FFF2-40B4-BE49-F238E27FC236}">
              <a16:creationId xmlns:a16="http://schemas.microsoft.com/office/drawing/2014/main" id="{67AD3FD6-9935-4823-98C2-56C1934B9189}"/>
            </a:ext>
          </a:extLst>
        </cdr:cNvPr>
        <cdr:cNvCxnSpPr/>
      </cdr:nvCxnSpPr>
      <cdr:spPr>
        <a:xfrm xmlns:a="http://schemas.openxmlformats.org/drawingml/2006/main" flipV="1">
          <a:off x="714375" y="260350"/>
          <a:ext cx="4857750" cy="1352550"/>
        </a:xfrm>
        <a:prstGeom xmlns:a="http://schemas.openxmlformats.org/drawingml/2006/main" prst="line">
          <a:avLst/>
        </a:prstGeom>
        <a:ln xmlns:a="http://schemas.openxmlformats.org/drawingml/2006/main" w="19050">
          <a:prstDash val="dash"/>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pPr>
              <a:defRPr/>
            </a:pPr>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pPr>
              <a:defRPr/>
            </a:pPr>
            <a:fld id="{3981058D-C567-417E-A9BF-7A61BF7098F9}" type="datetimeFigureOut">
              <a:rPr lang="ru-RU"/>
              <a:pPr>
                <a:defRPr/>
              </a:pPr>
              <a:t>30.03.2020</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pPr>
              <a:defRPr/>
            </a:pPr>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pPr>
              <a:defRPr/>
            </a:pPr>
            <a:fld id="{51F0E493-11E0-418D-A4F0-E18B8DFC909E}" type="slidenum">
              <a:rPr lang="ru-RU"/>
              <a:pPr>
                <a:defRPr/>
              </a:pPr>
              <a:t>‹#›</a:t>
            </a:fld>
            <a:endParaRPr lang="ru-RU"/>
          </a:p>
        </p:txBody>
      </p:sp>
    </p:spTree>
    <p:extLst>
      <p:ext uri="{BB962C8B-B14F-4D97-AF65-F5344CB8AC3E}">
        <p14:creationId xmlns:p14="http://schemas.microsoft.com/office/powerpoint/2010/main" val="867608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59BAA-226F-4D9C-A454-400703D3BB59}" type="datetimeFigureOut">
              <a:rPr lang="ru-RU" smtClean="0"/>
              <a:t>30.03.2020</a:t>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62B8BA-F69C-4EC9-88B3-7578877EB7B8}" type="slidenum">
              <a:rPr lang="ru-RU" smtClean="0"/>
              <a:t>‹#›</a:t>
            </a:fld>
            <a:endParaRPr lang="ru-RU"/>
          </a:p>
        </p:txBody>
      </p:sp>
    </p:spTree>
    <p:extLst>
      <p:ext uri="{BB962C8B-B14F-4D97-AF65-F5344CB8AC3E}">
        <p14:creationId xmlns:p14="http://schemas.microsoft.com/office/powerpoint/2010/main" val="3844866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Когда изучаемая совокупность разбивается на группы по одному (факторному) признаку Х, то для каждой из этих групп можно вычислить соответствующие </a:t>
            </a:r>
            <a:r>
              <a:rPr lang="ru-RU" sz="1200" b="0" i="1" kern="1200" dirty="0">
                <a:solidFill>
                  <a:schemeClr val="tx1"/>
                </a:solidFill>
                <a:effectLst/>
                <a:latin typeface="+mn-lt"/>
                <a:ea typeface="+mn-ea"/>
                <a:cs typeface="+mn-cs"/>
              </a:rPr>
              <a:t>групповые средние</a:t>
            </a:r>
            <a:r>
              <a:rPr lang="ru-RU" sz="1200" b="0" i="0" kern="1200" dirty="0">
                <a:solidFill>
                  <a:schemeClr val="tx1"/>
                </a:solidFill>
                <a:effectLst/>
                <a:latin typeface="+mn-lt"/>
                <a:ea typeface="+mn-ea"/>
                <a:cs typeface="+mn-cs"/>
              </a:rPr>
              <a:t> результативного признака. Изменение групповых средних от группы к группе свидетельствует о наличии связи результативного признака с факторным признаком, а примерное равенство групповых средних – об отсутствии связи.</a:t>
            </a:r>
            <a:endParaRPr lang="ru-RU" dirty="0"/>
          </a:p>
          <a:p>
            <a:endParaRPr lang="ru-RU" dirty="0"/>
          </a:p>
        </p:txBody>
      </p:sp>
      <p:sp>
        <p:nvSpPr>
          <p:cNvPr id="4" name="Номер слайда 3"/>
          <p:cNvSpPr>
            <a:spLocks noGrp="1"/>
          </p:cNvSpPr>
          <p:nvPr>
            <p:ph type="sldNum" sz="quarter" idx="10"/>
          </p:nvPr>
        </p:nvSpPr>
        <p:spPr/>
        <p:txBody>
          <a:bodyPr/>
          <a:lstStyle/>
          <a:p>
            <a:fld id="{33AA5B6F-E909-45E5-B801-CC3AD1B2476B}" type="slidenum">
              <a:rPr lang="ru-RU" smtClean="0"/>
              <a:t>12</a:t>
            </a:fld>
            <a:endParaRPr lang="ru-RU"/>
          </a:p>
        </p:txBody>
      </p:sp>
    </p:spTree>
    <p:extLst>
      <p:ext uri="{BB962C8B-B14F-4D97-AF65-F5344CB8AC3E}">
        <p14:creationId xmlns:p14="http://schemas.microsoft.com/office/powerpoint/2010/main" val="3186392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b="1" dirty="0"/>
          </a:p>
        </p:txBody>
      </p:sp>
      <p:sp>
        <p:nvSpPr>
          <p:cNvPr id="4" name="Номер слайда 3"/>
          <p:cNvSpPr>
            <a:spLocks noGrp="1"/>
          </p:cNvSpPr>
          <p:nvPr>
            <p:ph type="sldNum" sz="quarter" idx="10"/>
          </p:nvPr>
        </p:nvSpPr>
        <p:spPr/>
        <p:txBody>
          <a:bodyPr/>
          <a:lstStyle/>
          <a:p>
            <a:fld id="{328FA00D-84BF-47B0-8F4E-E05702B9E936}" type="slidenum">
              <a:rPr lang="ru-RU" smtClean="0"/>
              <a:t>67</a:t>
            </a:fld>
            <a:endParaRPr lang="ru-RU"/>
          </a:p>
        </p:txBody>
      </p:sp>
    </p:spTree>
    <p:extLst>
      <p:ext uri="{BB962C8B-B14F-4D97-AF65-F5344CB8AC3E}">
        <p14:creationId xmlns:p14="http://schemas.microsoft.com/office/powerpoint/2010/main" val="17996550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48D48D0-B239-4807-8C0C-7BABC4BB4388}"/>
              </a:ext>
            </a:extLst>
          </p:cNvPr>
          <p:cNvSpPr>
            <a:spLocks noGrp="1"/>
          </p:cNvSpPr>
          <p:nvPr>
            <p:ph type="dt" sz="quarter" idx="1"/>
          </p:nvPr>
        </p:nvSpPr>
        <p:spPr/>
        <p:txBody>
          <a:bodyPr/>
          <a:lstStyle/>
          <a:p>
            <a:pPr>
              <a:defRPr/>
            </a:pPr>
            <a:fld id="{37F98769-6BC8-4AF1-9B1F-475ED5931DE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B96587A-E9E4-4483-B554-0A14C7EE11E3}"/>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B1F5F9B5-9919-4AFF-A50C-AB7EAAED13C4}" type="slidenum">
              <a:rPr lang="ru-RU" altLang="ru-RU" sz="1200" b="0"/>
              <a:pPr eaLnBrk="1" hangingPunct="1"/>
              <a:t>306</a:t>
            </a:fld>
            <a:endParaRPr lang="ru-RU" altLang="ru-RU" sz="1200" b="0"/>
          </a:p>
        </p:txBody>
      </p:sp>
      <p:sp>
        <p:nvSpPr>
          <p:cNvPr id="46084" name="Rectangle 2">
            <a:extLst>
              <a:ext uri="{FF2B5EF4-FFF2-40B4-BE49-F238E27FC236}">
                <a16:creationId xmlns:a16="http://schemas.microsoft.com/office/drawing/2014/main" id="{570A0518-D984-40BB-8F20-7C09DBDE031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E53B404E-ADE3-4C58-B35B-04DF30863C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CBA5ED8-06A3-4B6F-B389-67D692727461}"/>
              </a:ext>
            </a:extLst>
          </p:cNvPr>
          <p:cNvSpPr>
            <a:spLocks noGrp="1"/>
          </p:cNvSpPr>
          <p:nvPr>
            <p:ph type="dt" sz="quarter" idx="1"/>
          </p:nvPr>
        </p:nvSpPr>
        <p:spPr/>
        <p:txBody>
          <a:bodyPr/>
          <a:lstStyle/>
          <a:p>
            <a:pPr>
              <a:defRPr/>
            </a:pPr>
            <a:fld id="{01337AD2-136D-4C87-A9C1-ECA41776A61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605F0D4-C341-474C-B3D8-B703C0BF96A0}"/>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D506D42C-11E4-4CDF-BF48-F1ECA0188206}" type="slidenum">
              <a:rPr lang="ru-RU" altLang="ru-RU" sz="1200" b="0"/>
              <a:pPr eaLnBrk="1" hangingPunct="1"/>
              <a:t>307</a:t>
            </a:fld>
            <a:endParaRPr lang="ru-RU" altLang="ru-RU" sz="1200" b="0"/>
          </a:p>
        </p:txBody>
      </p:sp>
      <p:sp>
        <p:nvSpPr>
          <p:cNvPr id="47108" name="Rectangle 2">
            <a:extLst>
              <a:ext uri="{FF2B5EF4-FFF2-40B4-BE49-F238E27FC236}">
                <a16:creationId xmlns:a16="http://schemas.microsoft.com/office/drawing/2014/main" id="{323FE17A-7885-4563-BA2E-0ADB221EFC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70A067C7-286C-43A7-9D69-E8C8580DEE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2D0D9EB-C387-4F59-9CD8-28FB48E7BC01}"/>
              </a:ext>
            </a:extLst>
          </p:cNvPr>
          <p:cNvSpPr>
            <a:spLocks noGrp="1"/>
          </p:cNvSpPr>
          <p:nvPr>
            <p:ph type="dt" sz="quarter" idx="1"/>
          </p:nvPr>
        </p:nvSpPr>
        <p:spPr/>
        <p:txBody>
          <a:bodyPr/>
          <a:lstStyle/>
          <a:p>
            <a:pPr>
              <a:defRPr/>
            </a:pPr>
            <a:fld id="{00A6DFF0-4ADD-40B7-A164-6750826BF90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B6EA9A3-C349-4582-9233-7D8807C171A8}"/>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2DF5DF06-B1E2-4DF0-AABC-2355DDC01335}" type="slidenum">
              <a:rPr lang="ru-RU" altLang="ru-RU" sz="1200" b="0"/>
              <a:pPr eaLnBrk="1" hangingPunct="1"/>
              <a:t>308</a:t>
            </a:fld>
            <a:endParaRPr lang="ru-RU" altLang="ru-RU" sz="1200" b="0"/>
          </a:p>
        </p:txBody>
      </p:sp>
      <p:sp>
        <p:nvSpPr>
          <p:cNvPr id="48132" name="Rectangle 2">
            <a:extLst>
              <a:ext uri="{FF2B5EF4-FFF2-40B4-BE49-F238E27FC236}">
                <a16:creationId xmlns:a16="http://schemas.microsoft.com/office/drawing/2014/main" id="{5BE3D209-228C-4C44-B59A-947799CADC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97CDC782-91E8-4E2E-869D-3295035486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031DE0B-5A25-42A1-A5F6-4DF55AAA781B}"/>
              </a:ext>
            </a:extLst>
          </p:cNvPr>
          <p:cNvSpPr>
            <a:spLocks noGrp="1"/>
          </p:cNvSpPr>
          <p:nvPr>
            <p:ph type="dt" sz="quarter" idx="1"/>
          </p:nvPr>
        </p:nvSpPr>
        <p:spPr/>
        <p:txBody>
          <a:bodyPr/>
          <a:lstStyle/>
          <a:p>
            <a:pPr>
              <a:defRPr/>
            </a:pPr>
            <a:fld id="{5409E9D5-2402-4546-A46C-64FB6EFACC4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2B4979F-D60D-49DD-BAC6-ABD15CF2F361}"/>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86FE6E4E-4221-4FAD-B18C-03467BF5EB1B}" type="slidenum">
              <a:rPr lang="ru-RU" altLang="ru-RU" sz="1200" b="0"/>
              <a:pPr eaLnBrk="1" hangingPunct="1"/>
              <a:t>309</a:t>
            </a:fld>
            <a:endParaRPr lang="ru-RU" altLang="ru-RU" sz="1200" b="0"/>
          </a:p>
        </p:txBody>
      </p:sp>
      <p:sp>
        <p:nvSpPr>
          <p:cNvPr id="49156" name="Rectangle 2">
            <a:extLst>
              <a:ext uri="{FF2B5EF4-FFF2-40B4-BE49-F238E27FC236}">
                <a16:creationId xmlns:a16="http://schemas.microsoft.com/office/drawing/2014/main" id="{D26D1F5A-4715-4126-AC5F-782797F28A2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5087ABA6-D965-435B-BCE2-FCA62F7F45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C7AC3BD-7E1E-4C0A-84EC-D6D9F1B1659B}"/>
              </a:ext>
            </a:extLst>
          </p:cNvPr>
          <p:cNvSpPr>
            <a:spLocks noGrp="1"/>
          </p:cNvSpPr>
          <p:nvPr>
            <p:ph type="dt" sz="quarter" idx="1"/>
          </p:nvPr>
        </p:nvSpPr>
        <p:spPr/>
        <p:txBody>
          <a:bodyPr/>
          <a:lstStyle/>
          <a:p>
            <a:pPr>
              <a:defRPr/>
            </a:pPr>
            <a:fld id="{8A8A35EB-BC7D-4318-AD2F-5FF752873BC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E3117F7-2117-4A5B-BBB9-6069B59D2251}"/>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AD29B252-2212-489E-BF76-2E9DF2A9477E}" type="slidenum">
              <a:rPr lang="ru-RU" altLang="ru-RU" sz="1200" b="0"/>
              <a:pPr eaLnBrk="1" hangingPunct="1"/>
              <a:t>310</a:t>
            </a:fld>
            <a:endParaRPr lang="ru-RU" altLang="ru-RU" sz="1200" b="0"/>
          </a:p>
        </p:txBody>
      </p:sp>
      <p:sp>
        <p:nvSpPr>
          <p:cNvPr id="50180" name="Rectangle 2">
            <a:extLst>
              <a:ext uri="{FF2B5EF4-FFF2-40B4-BE49-F238E27FC236}">
                <a16:creationId xmlns:a16="http://schemas.microsoft.com/office/drawing/2014/main" id="{F75E44B1-AB5E-4F58-9D6E-451579A203D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B1B90D15-741E-4275-80C7-3A4B35C72D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C3AE2BA-7254-4D19-B5BA-9CDFADD565D6}"/>
              </a:ext>
            </a:extLst>
          </p:cNvPr>
          <p:cNvSpPr>
            <a:spLocks noGrp="1"/>
          </p:cNvSpPr>
          <p:nvPr>
            <p:ph type="dt" sz="quarter" idx="1"/>
          </p:nvPr>
        </p:nvSpPr>
        <p:spPr/>
        <p:txBody>
          <a:bodyPr/>
          <a:lstStyle/>
          <a:p>
            <a:pPr>
              <a:defRPr/>
            </a:pPr>
            <a:fld id="{F6B68897-FB49-4FBB-96DB-A724C8BD433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B38AE42-4138-4825-AAFE-AC78A86B3A63}"/>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430E69F6-97C8-45E9-A10B-94741495E9E9}" type="slidenum">
              <a:rPr lang="ru-RU" altLang="ru-RU" sz="1200" b="0"/>
              <a:pPr eaLnBrk="1" hangingPunct="1"/>
              <a:t>311</a:t>
            </a:fld>
            <a:endParaRPr lang="ru-RU" altLang="ru-RU" sz="1200" b="0"/>
          </a:p>
        </p:txBody>
      </p:sp>
      <p:sp>
        <p:nvSpPr>
          <p:cNvPr id="51204" name="Rectangle 2">
            <a:extLst>
              <a:ext uri="{FF2B5EF4-FFF2-40B4-BE49-F238E27FC236}">
                <a16:creationId xmlns:a16="http://schemas.microsoft.com/office/drawing/2014/main" id="{E810AFA5-FEF0-4950-86EC-14712BB1C12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E3332B9D-A605-4026-8E00-637738C17F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583D7FD-2CC5-4E1D-93AE-B404A39D8817}"/>
              </a:ext>
            </a:extLst>
          </p:cNvPr>
          <p:cNvSpPr>
            <a:spLocks noGrp="1"/>
          </p:cNvSpPr>
          <p:nvPr>
            <p:ph type="dt" sz="quarter" idx="1"/>
          </p:nvPr>
        </p:nvSpPr>
        <p:spPr/>
        <p:txBody>
          <a:bodyPr/>
          <a:lstStyle/>
          <a:p>
            <a:pPr>
              <a:defRPr/>
            </a:pPr>
            <a:fld id="{A5DEE9A7-7701-4DE2-9C7D-5EE1ACC5F64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088B74C-A97B-47C6-A5AC-2FE3EF5734DE}"/>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110EB4D4-0400-4D16-8B71-834515D7D419}" type="slidenum">
              <a:rPr lang="ru-RU" altLang="ru-RU" sz="1200" b="0"/>
              <a:pPr eaLnBrk="1" hangingPunct="1"/>
              <a:t>312</a:t>
            </a:fld>
            <a:endParaRPr lang="ru-RU" altLang="ru-RU" sz="1200" b="0"/>
          </a:p>
        </p:txBody>
      </p:sp>
      <p:sp>
        <p:nvSpPr>
          <p:cNvPr id="52228" name="Rectangle 2">
            <a:extLst>
              <a:ext uri="{FF2B5EF4-FFF2-40B4-BE49-F238E27FC236}">
                <a16:creationId xmlns:a16="http://schemas.microsoft.com/office/drawing/2014/main" id="{D2F8F597-914F-4D2B-AC79-2146317468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52DAF7DD-48D8-428E-9757-11098910A0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8E2D796-B64D-4F37-AE49-38A3399C16ED}"/>
              </a:ext>
            </a:extLst>
          </p:cNvPr>
          <p:cNvSpPr>
            <a:spLocks noGrp="1"/>
          </p:cNvSpPr>
          <p:nvPr>
            <p:ph type="dt" sz="quarter" idx="1"/>
          </p:nvPr>
        </p:nvSpPr>
        <p:spPr/>
        <p:txBody>
          <a:bodyPr/>
          <a:lstStyle/>
          <a:p>
            <a:pPr>
              <a:defRPr/>
            </a:pPr>
            <a:fld id="{C8125944-6512-400A-B723-0D67F32F094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53A16EB-41E6-48A3-A6E1-6832DA8AB7F1}"/>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00C50BBD-11AB-41DB-8541-1E176C9866F8}" type="slidenum">
              <a:rPr lang="ru-RU" altLang="ru-RU" sz="1200" b="0"/>
              <a:pPr eaLnBrk="1" hangingPunct="1"/>
              <a:t>313</a:t>
            </a:fld>
            <a:endParaRPr lang="ru-RU" altLang="ru-RU" sz="1200" b="0"/>
          </a:p>
        </p:txBody>
      </p:sp>
      <p:sp>
        <p:nvSpPr>
          <p:cNvPr id="53252" name="Rectangle 2">
            <a:extLst>
              <a:ext uri="{FF2B5EF4-FFF2-40B4-BE49-F238E27FC236}">
                <a16:creationId xmlns:a16="http://schemas.microsoft.com/office/drawing/2014/main" id="{0AF2C0C6-9B31-48FD-84D5-BEBF85C059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3">
            <a:extLst>
              <a:ext uri="{FF2B5EF4-FFF2-40B4-BE49-F238E27FC236}">
                <a16:creationId xmlns:a16="http://schemas.microsoft.com/office/drawing/2014/main" id="{4319299A-B09D-4B61-8660-483A4EB889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5443FC3-DD2C-4A9A-9A2D-47065886E09B}"/>
              </a:ext>
            </a:extLst>
          </p:cNvPr>
          <p:cNvSpPr>
            <a:spLocks noGrp="1"/>
          </p:cNvSpPr>
          <p:nvPr>
            <p:ph type="dt" sz="quarter" idx="1"/>
          </p:nvPr>
        </p:nvSpPr>
        <p:spPr/>
        <p:txBody>
          <a:bodyPr/>
          <a:lstStyle/>
          <a:p>
            <a:pPr>
              <a:defRPr/>
            </a:pPr>
            <a:fld id="{E3D23AF9-2C93-44F7-8C83-4CE60A96B5C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4704124-09AD-491E-8F9F-CF58C6DDB79F}"/>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064612DF-317D-4BC1-A139-7F7A4205E1A1}" type="slidenum">
              <a:rPr lang="ru-RU" altLang="ru-RU" sz="1200" b="0"/>
              <a:pPr eaLnBrk="1" hangingPunct="1"/>
              <a:t>314</a:t>
            </a:fld>
            <a:endParaRPr lang="ru-RU" altLang="ru-RU" sz="1200" b="0"/>
          </a:p>
        </p:txBody>
      </p:sp>
      <p:sp>
        <p:nvSpPr>
          <p:cNvPr id="54276" name="Rectangle 2">
            <a:extLst>
              <a:ext uri="{FF2B5EF4-FFF2-40B4-BE49-F238E27FC236}">
                <a16:creationId xmlns:a16="http://schemas.microsoft.com/office/drawing/2014/main" id="{1FEF956E-E854-4E8A-92FA-EE37061496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7" name="Rectangle 3">
            <a:extLst>
              <a:ext uri="{FF2B5EF4-FFF2-40B4-BE49-F238E27FC236}">
                <a16:creationId xmlns:a16="http://schemas.microsoft.com/office/drawing/2014/main" id="{37A43549-96F3-4FAD-81E4-B9BECAD570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161F255-1849-4F2D-8E76-25A370C522C2}"/>
              </a:ext>
            </a:extLst>
          </p:cNvPr>
          <p:cNvSpPr>
            <a:spLocks noGrp="1"/>
          </p:cNvSpPr>
          <p:nvPr>
            <p:ph type="dt" sz="quarter" idx="1"/>
          </p:nvPr>
        </p:nvSpPr>
        <p:spPr/>
        <p:txBody>
          <a:bodyPr/>
          <a:lstStyle/>
          <a:p>
            <a:pPr>
              <a:defRPr/>
            </a:pPr>
            <a:fld id="{5D92D827-F8DB-4146-98BA-BF978C389D2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1720685-5052-470D-A5A4-54E22242A13A}"/>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5F03A88C-447B-4751-9971-B51602020DB6}" type="slidenum">
              <a:rPr lang="ru-RU" altLang="ru-RU" sz="1200" b="0"/>
              <a:pPr eaLnBrk="1" hangingPunct="1"/>
              <a:t>315</a:t>
            </a:fld>
            <a:endParaRPr lang="ru-RU" altLang="ru-RU" sz="1200" b="0"/>
          </a:p>
        </p:txBody>
      </p:sp>
      <p:sp>
        <p:nvSpPr>
          <p:cNvPr id="55300" name="Rectangle 2">
            <a:extLst>
              <a:ext uri="{FF2B5EF4-FFF2-40B4-BE49-F238E27FC236}">
                <a16:creationId xmlns:a16="http://schemas.microsoft.com/office/drawing/2014/main" id="{32666191-0624-426F-9A68-9F81EE96CBF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3">
            <a:extLst>
              <a:ext uri="{FF2B5EF4-FFF2-40B4-BE49-F238E27FC236}">
                <a16:creationId xmlns:a16="http://schemas.microsoft.com/office/drawing/2014/main" id="{AEA4474B-F556-4DC6-BDBB-03FA7AE219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68</a:t>
            </a:fld>
            <a:endParaRPr lang="ru-RU"/>
          </a:p>
        </p:txBody>
      </p:sp>
    </p:spTree>
    <p:extLst>
      <p:ext uri="{BB962C8B-B14F-4D97-AF65-F5344CB8AC3E}">
        <p14:creationId xmlns:p14="http://schemas.microsoft.com/office/powerpoint/2010/main" val="15665637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6D70409-6C3B-47BD-B74A-31660D52226C}"/>
              </a:ext>
            </a:extLst>
          </p:cNvPr>
          <p:cNvSpPr>
            <a:spLocks noGrp="1"/>
          </p:cNvSpPr>
          <p:nvPr>
            <p:ph type="dt" sz="quarter" idx="1"/>
          </p:nvPr>
        </p:nvSpPr>
        <p:spPr/>
        <p:txBody>
          <a:bodyPr/>
          <a:lstStyle/>
          <a:p>
            <a:pPr>
              <a:defRPr/>
            </a:pPr>
            <a:fld id="{4FE898E7-243F-469F-8D93-410BB11D95B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AE0446E-1314-49AB-9A22-390E36917971}"/>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0A8B6AA8-AAA3-4FFA-86EF-6A1FC19798BD}" type="slidenum">
              <a:rPr lang="ru-RU" altLang="ru-RU" sz="1200" b="0"/>
              <a:pPr eaLnBrk="1" hangingPunct="1"/>
              <a:t>316</a:t>
            </a:fld>
            <a:endParaRPr lang="ru-RU" altLang="ru-RU" sz="1200" b="0"/>
          </a:p>
        </p:txBody>
      </p:sp>
      <p:sp>
        <p:nvSpPr>
          <p:cNvPr id="56324" name="Rectangle 2">
            <a:extLst>
              <a:ext uri="{FF2B5EF4-FFF2-40B4-BE49-F238E27FC236}">
                <a16:creationId xmlns:a16="http://schemas.microsoft.com/office/drawing/2014/main" id="{6BB07A6B-E4F8-430E-AC86-BD0B9075D0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3">
            <a:extLst>
              <a:ext uri="{FF2B5EF4-FFF2-40B4-BE49-F238E27FC236}">
                <a16:creationId xmlns:a16="http://schemas.microsoft.com/office/drawing/2014/main" id="{4DBFAAE4-6EF4-4A40-8E37-E2BD89745A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DFE7B06-3162-4FE6-8B2C-E79A1C23F4B4}"/>
              </a:ext>
            </a:extLst>
          </p:cNvPr>
          <p:cNvSpPr>
            <a:spLocks noGrp="1"/>
          </p:cNvSpPr>
          <p:nvPr>
            <p:ph type="dt" sz="quarter" idx="1"/>
          </p:nvPr>
        </p:nvSpPr>
        <p:spPr/>
        <p:txBody>
          <a:bodyPr/>
          <a:lstStyle/>
          <a:p>
            <a:pPr>
              <a:defRPr/>
            </a:pPr>
            <a:fld id="{935264AD-B4BF-45EC-A8EB-82CB8FB21DA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DC7DEEB-5C94-48F6-867D-7235A6C78013}"/>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FEEDAF57-5DE0-4BC8-B922-90DA379F153A}" type="slidenum">
              <a:rPr lang="ru-RU" altLang="ru-RU" sz="1200" b="0"/>
              <a:pPr eaLnBrk="1" hangingPunct="1"/>
              <a:t>317</a:t>
            </a:fld>
            <a:endParaRPr lang="ru-RU" altLang="ru-RU" sz="1200" b="0"/>
          </a:p>
        </p:txBody>
      </p:sp>
      <p:sp>
        <p:nvSpPr>
          <p:cNvPr id="57348" name="Rectangle 2">
            <a:extLst>
              <a:ext uri="{FF2B5EF4-FFF2-40B4-BE49-F238E27FC236}">
                <a16:creationId xmlns:a16="http://schemas.microsoft.com/office/drawing/2014/main" id="{76907165-9C14-42F8-B4AD-E72F2F1F22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3">
            <a:extLst>
              <a:ext uri="{FF2B5EF4-FFF2-40B4-BE49-F238E27FC236}">
                <a16:creationId xmlns:a16="http://schemas.microsoft.com/office/drawing/2014/main" id="{DAC11A14-72B2-4AAA-A0AD-60D6B110490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AFBC400-37F5-4571-9C0A-0804F3F08F33}"/>
              </a:ext>
            </a:extLst>
          </p:cNvPr>
          <p:cNvSpPr>
            <a:spLocks noGrp="1"/>
          </p:cNvSpPr>
          <p:nvPr>
            <p:ph type="dt" sz="quarter" idx="1"/>
          </p:nvPr>
        </p:nvSpPr>
        <p:spPr/>
        <p:txBody>
          <a:bodyPr/>
          <a:lstStyle/>
          <a:p>
            <a:pPr>
              <a:defRPr/>
            </a:pPr>
            <a:fld id="{6F78A2AF-8D16-41B2-8E81-7549D10125F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B3EBF3E-9D7A-4B9C-9E7F-1C0161F7D60A}"/>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58678891-FE39-4369-B342-45A2FC6A8D19}" type="slidenum">
              <a:rPr lang="ru-RU" altLang="ru-RU" sz="1200" b="0"/>
              <a:pPr eaLnBrk="1" hangingPunct="1"/>
              <a:t>318</a:t>
            </a:fld>
            <a:endParaRPr lang="ru-RU" altLang="ru-RU" sz="1200" b="0"/>
          </a:p>
        </p:txBody>
      </p:sp>
      <p:sp>
        <p:nvSpPr>
          <p:cNvPr id="58372" name="Rectangle 2">
            <a:extLst>
              <a:ext uri="{FF2B5EF4-FFF2-40B4-BE49-F238E27FC236}">
                <a16:creationId xmlns:a16="http://schemas.microsoft.com/office/drawing/2014/main" id="{2D34EF54-6E11-4B08-A521-082F01DAAFE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3">
            <a:extLst>
              <a:ext uri="{FF2B5EF4-FFF2-40B4-BE49-F238E27FC236}">
                <a16:creationId xmlns:a16="http://schemas.microsoft.com/office/drawing/2014/main" id="{7A9EF060-64EB-4294-ADE5-D16E5FD46A3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ECF59B9-B21B-4F7D-A918-F6A996DE6E8A}"/>
              </a:ext>
            </a:extLst>
          </p:cNvPr>
          <p:cNvSpPr>
            <a:spLocks noGrp="1"/>
          </p:cNvSpPr>
          <p:nvPr>
            <p:ph type="dt" sz="quarter" idx="1"/>
          </p:nvPr>
        </p:nvSpPr>
        <p:spPr/>
        <p:txBody>
          <a:bodyPr/>
          <a:lstStyle/>
          <a:p>
            <a:pPr>
              <a:defRPr/>
            </a:pPr>
            <a:fld id="{E8EBFF2C-2408-480C-902C-03BEA7CFD84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0547DE2-9A6A-4B68-A047-5FA5DFD7E851}"/>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CBAFECE6-64CD-465B-B0CF-72B492F591C2}" type="slidenum">
              <a:rPr lang="ru-RU" altLang="ru-RU" sz="1200" b="0"/>
              <a:pPr eaLnBrk="1" hangingPunct="1"/>
              <a:t>319</a:t>
            </a:fld>
            <a:endParaRPr lang="ru-RU" altLang="ru-RU" sz="1200" b="0"/>
          </a:p>
        </p:txBody>
      </p:sp>
      <p:sp>
        <p:nvSpPr>
          <p:cNvPr id="59396" name="Rectangle 2">
            <a:extLst>
              <a:ext uri="{FF2B5EF4-FFF2-40B4-BE49-F238E27FC236}">
                <a16:creationId xmlns:a16="http://schemas.microsoft.com/office/drawing/2014/main" id="{558787B2-F16B-4CB3-95E8-84A46774CA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3">
            <a:extLst>
              <a:ext uri="{FF2B5EF4-FFF2-40B4-BE49-F238E27FC236}">
                <a16:creationId xmlns:a16="http://schemas.microsoft.com/office/drawing/2014/main" id="{5509BDFC-1397-4248-9D10-7DF0E1A424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72B1832-AAB6-473A-AFCA-22FBAF14574B}"/>
              </a:ext>
            </a:extLst>
          </p:cNvPr>
          <p:cNvSpPr>
            <a:spLocks noGrp="1"/>
          </p:cNvSpPr>
          <p:nvPr>
            <p:ph type="dt" sz="quarter" idx="1"/>
          </p:nvPr>
        </p:nvSpPr>
        <p:spPr/>
        <p:txBody>
          <a:bodyPr/>
          <a:lstStyle/>
          <a:p>
            <a:pPr>
              <a:defRPr/>
            </a:pPr>
            <a:fld id="{5156CAFC-B420-4597-A97E-8A09A967373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CC24D08-22B0-4694-97A7-B80F8124B059}"/>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C10B6795-F261-4D69-BADE-A74C6ED4DB33}" type="slidenum">
              <a:rPr lang="ru-RU" altLang="ru-RU" sz="1200" b="0"/>
              <a:pPr eaLnBrk="1" hangingPunct="1"/>
              <a:t>320</a:t>
            </a:fld>
            <a:endParaRPr lang="ru-RU" altLang="ru-RU" sz="1200" b="0"/>
          </a:p>
        </p:txBody>
      </p:sp>
      <p:sp>
        <p:nvSpPr>
          <p:cNvPr id="60420" name="Rectangle 2">
            <a:extLst>
              <a:ext uri="{FF2B5EF4-FFF2-40B4-BE49-F238E27FC236}">
                <a16:creationId xmlns:a16="http://schemas.microsoft.com/office/drawing/2014/main" id="{515A4866-188C-4BFD-BBF7-308BA43232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1" name="Rectangle 3">
            <a:extLst>
              <a:ext uri="{FF2B5EF4-FFF2-40B4-BE49-F238E27FC236}">
                <a16:creationId xmlns:a16="http://schemas.microsoft.com/office/drawing/2014/main" id="{3B600942-8224-42E9-88D7-BB18B71144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A698673-6AA6-4269-91BC-25CC17FD724E}"/>
              </a:ext>
            </a:extLst>
          </p:cNvPr>
          <p:cNvSpPr>
            <a:spLocks noGrp="1"/>
          </p:cNvSpPr>
          <p:nvPr>
            <p:ph type="dt" sz="quarter" idx="1"/>
          </p:nvPr>
        </p:nvSpPr>
        <p:spPr/>
        <p:txBody>
          <a:bodyPr/>
          <a:lstStyle/>
          <a:p>
            <a:pPr>
              <a:defRPr/>
            </a:pPr>
            <a:fld id="{FA8B376C-AA67-4649-8BBB-3CF6F60413A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A2504CA-AC9E-46BD-89A3-C6AFDAEB0E4A}"/>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81F243AE-B37F-431F-B057-0442F21E8A07}" type="slidenum">
              <a:rPr lang="ru-RU" altLang="ru-RU" sz="1200" b="0"/>
              <a:pPr eaLnBrk="1" hangingPunct="1"/>
              <a:t>321</a:t>
            </a:fld>
            <a:endParaRPr lang="ru-RU" altLang="ru-RU" sz="1200" b="0"/>
          </a:p>
        </p:txBody>
      </p:sp>
      <p:sp>
        <p:nvSpPr>
          <p:cNvPr id="61444" name="Rectangle 2">
            <a:extLst>
              <a:ext uri="{FF2B5EF4-FFF2-40B4-BE49-F238E27FC236}">
                <a16:creationId xmlns:a16="http://schemas.microsoft.com/office/drawing/2014/main" id="{F8B35FB6-033B-40E9-8A79-29F408310F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3">
            <a:extLst>
              <a:ext uri="{FF2B5EF4-FFF2-40B4-BE49-F238E27FC236}">
                <a16:creationId xmlns:a16="http://schemas.microsoft.com/office/drawing/2014/main" id="{8AA6830A-7F32-48F6-9BAD-03133F3CB9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D87C2E9-A46E-45A8-9FF8-9D9F618AF394}"/>
              </a:ext>
            </a:extLst>
          </p:cNvPr>
          <p:cNvSpPr>
            <a:spLocks noGrp="1"/>
          </p:cNvSpPr>
          <p:nvPr>
            <p:ph type="dt" sz="quarter" idx="1"/>
          </p:nvPr>
        </p:nvSpPr>
        <p:spPr/>
        <p:txBody>
          <a:bodyPr/>
          <a:lstStyle/>
          <a:p>
            <a:pPr>
              <a:defRPr/>
            </a:pPr>
            <a:fld id="{FA70F8F3-1A76-4AC7-958B-E70ECC6BE79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BAC3F1B-764B-4E1A-89B2-3FD4F86EAC79}"/>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C269E301-9769-4F46-965C-F2C352843066}" type="slidenum">
              <a:rPr lang="ru-RU" altLang="ru-RU" sz="1200" b="0"/>
              <a:pPr eaLnBrk="1" hangingPunct="1"/>
              <a:t>322</a:t>
            </a:fld>
            <a:endParaRPr lang="ru-RU" altLang="ru-RU" sz="1200" b="0"/>
          </a:p>
        </p:txBody>
      </p:sp>
      <p:sp>
        <p:nvSpPr>
          <p:cNvPr id="62468" name="Rectangle 2">
            <a:extLst>
              <a:ext uri="{FF2B5EF4-FFF2-40B4-BE49-F238E27FC236}">
                <a16:creationId xmlns:a16="http://schemas.microsoft.com/office/drawing/2014/main" id="{6B5D6AB6-5F1D-47AB-8340-73805C8CE1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9" name="Rectangle 3">
            <a:extLst>
              <a:ext uri="{FF2B5EF4-FFF2-40B4-BE49-F238E27FC236}">
                <a16:creationId xmlns:a16="http://schemas.microsoft.com/office/drawing/2014/main" id="{B2317417-FBD3-47FC-AB04-0D01C183F3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6376657-2474-46C3-9C2C-D284958D2548}"/>
              </a:ext>
            </a:extLst>
          </p:cNvPr>
          <p:cNvSpPr>
            <a:spLocks noGrp="1"/>
          </p:cNvSpPr>
          <p:nvPr>
            <p:ph type="dt" sz="quarter" idx="1"/>
          </p:nvPr>
        </p:nvSpPr>
        <p:spPr/>
        <p:txBody>
          <a:bodyPr/>
          <a:lstStyle/>
          <a:p>
            <a:pPr>
              <a:defRPr/>
            </a:pPr>
            <a:fld id="{701329DF-C1C9-4F6E-B99D-7C6F3008CC9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ACDD305-EE7C-4551-993D-D5E968186B54}"/>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0CF0CE41-D6BC-4E5E-9490-92C97081A7A6}" type="slidenum">
              <a:rPr lang="ru-RU" altLang="ru-RU" sz="1200" b="0"/>
              <a:pPr eaLnBrk="1" hangingPunct="1"/>
              <a:t>323</a:t>
            </a:fld>
            <a:endParaRPr lang="ru-RU" altLang="ru-RU" sz="1200" b="0"/>
          </a:p>
        </p:txBody>
      </p:sp>
      <p:sp>
        <p:nvSpPr>
          <p:cNvPr id="63492" name="Rectangle 2">
            <a:extLst>
              <a:ext uri="{FF2B5EF4-FFF2-40B4-BE49-F238E27FC236}">
                <a16:creationId xmlns:a16="http://schemas.microsoft.com/office/drawing/2014/main" id="{24478AFC-B858-4415-8E86-C720D1BCFE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3" name="Rectangle 3">
            <a:extLst>
              <a:ext uri="{FF2B5EF4-FFF2-40B4-BE49-F238E27FC236}">
                <a16:creationId xmlns:a16="http://schemas.microsoft.com/office/drawing/2014/main" id="{18BBF2E8-DB85-4D85-B69F-3B389F6451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3B2C4B8-D737-41BD-A835-42B3BAEAAACE}"/>
              </a:ext>
            </a:extLst>
          </p:cNvPr>
          <p:cNvSpPr>
            <a:spLocks noGrp="1"/>
          </p:cNvSpPr>
          <p:nvPr>
            <p:ph type="dt" sz="quarter" idx="1"/>
          </p:nvPr>
        </p:nvSpPr>
        <p:spPr/>
        <p:txBody>
          <a:bodyPr/>
          <a:lstStyle/>
          <a:p>
            <a:pPr>
              <a:defRPr/>
            </a:pPr>
            <a:fld id="{3D054B7E-AA7B-4D33-9353-E5AAC0026BB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AB6EF2F-D028-4D9D-BA51-EB93534E3A7C}"/>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9B9A46EF-E92F-4862-96A1-E03AEA402872}" type="slidenum">
              <a:rPr lang="ru-RU" altLang="ru-RU" sz="1200" b="0"/>
              <a:pPr eaLnBrk="1" hangingPunct="1"/>
              <a:t>324</a:t>
            </a:fld>
            <a:endParaRPr lang="ru-RU" altLang="ru-RU" sz="1200" b="0"/>
          </a:p>
        </p:txBody>
      </p:sp>
      <p:sp>
        <p:nvSpPr>
          <p:cNvPr id="64516" name="Rectangle 2">
            <a:extLst>
              <a:ext uri="{FF2B5EF4-FFF2-40B4-BE49-F238E27FC236}">
                <a16:creationId xmlns:a16="http://schemas.microsoft.com/office/drawing/2014/main" id="{114AEEB5-DE9B-4BD0-A9D7-1D8DD33DEB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7" name="Rectangle 3">
            <a:extLst>
              <a:ext uri="{FF2B5EF4-FFF2-40B4-BE49-F238E27FC236}">
                <a16:creationId xmlns:a16="http://schemas.microsoft.com/office/drawing/2014/main" id="{19F3ED90-6972-41F1-8E20-7821C5C1DA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C8631CF-45A4-45CF-931A-CAD9FE819F08}"/>
              </a:ext>
            </a:extLst>
          </p:cNvPr>
          <p:cNvSpPr>
            <a:spLocks noGrp="1"/>
          </p:cNvSpPr>
          <p:nvPr>
            <p:ph type="dt" sz="quarter" idx="1"/>
          </p:nvPr>
        </p:nvSpPr>
        <p:spPr/>
        <p:txBody>
          <a:bodyPr/>
          <a:lstStyle/>
          <a:p>
            <a:pPr>
              <a:defRPr/>
            </a:pPr>
            <a:fld id="{5C327793-D5F8-46C4-B284-DC4FB758385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1FCAFD8-7305-41DB-A945-3826A8BBF2D1}"/>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EE5D9455-6AFE-4196-9EE2-A1332A0DFB98}" type="slidenum">
              <a:rPr lang="ru-RU" altLang="ru-RU" sz="1200" b="0"/>
              <a:pPr eaLnBrk="1" hangingPunct="1"/>
              <a:t>325</a:t>
            </a:fld>
            <a:endParaRPr lang="ru-RU" altLang="ru-RU" sz="1200" b="0"/>
          </a:p>
        </p:txBody>
      </p:sp>
      <p:sp>
        <p:nvSpPr>
          <p:cNvPr id="65540" name="Rectangle 2">
            <a:extLst>
              <a:ext uri="{FF2B5EF4-FFF2-40B4-BE49-F238E27FC236}">
                <a16:creationId xmlns:a16="http://schemas.microsoft.com/office/drawing/2014/main" id="{273EB9F6-9E07-4A90-9AB8-E8A1D8DDB38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a:extLst>
              <a:ext uri="{FF2B5EF4-FFF2-40B4-BE49-F238E27FC236}">
                <a16:creationId xmlns:a16="http://schemas.microsoft.com/office/drawing/2014/main" id="{A8E5310D-D50C-4AD0-887F-5D27516983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mc:Choice>
        <mc:Fallback xmlns="">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Ещё в 1926 г. Герберт </a:t>
                </a:r>
                <a:r>
                  <a:rPr lang="ru-RU" sz="1200" kern="1200" dirty="0" err="1" smtClean="0">
                    <a:solidFill>
                      <a:schemeClr val="tx1"/>
                    </a:solidFill>
                    <a:effectLst/>
                    <a:latin typeface="+mn-lt"/>
                    <a:ea typeface="+mn-ea"/>
                    <a:cs typeface="+mn-cs"/>
                  </a:rPr>
                  <a:t>Стёрджес</a:t>
                </a:r>
                <a:r>
                  <a:rPr lang="ru-RU" sz="1200" kern="1200" dirty="0" smtClean="0">
                    <a:solidFill>
                      <a:schemeClr val="tx1"/>
                    </a:solidFill>
                    <a:effectLst/>
                    <a:latin typeface="+mn-lt"/>
                    <a:ea typeface="+mn-ea"/>
                    <a:cs typeface="+mn-cs"/>
                  </a:rPr>
                  <a:t>) предложил формулу для вычисления количества интервалов, на которые необходимо разбить исходное множество значений изучаемого признака. Эта  формула поистине стала</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популярной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a:t>
                </a:r>
                <a:r>
                  <a:rPr lang="en-US" sz="1200" kern="1200" baseline="0" dirty="0" smtClean="0">
                    <a:solidFill>
                      <a:schemeClr val="tx1"/>
                    </a:solidFill>
                    <a:effectLst/>
                    <a:latin typeface="+mn-lt"/>
                    <a:ea typeface="+mn-ea"/>
                    <a:cs typeface="+mn-cs"/>
                  </a:rPr>
                  <a:t> – </a:t>
                </a:r>
                <a:r>
                  <a:rPr lang="ru-RU" sz="1200" kern="1200" baseline="0" dirty="0" smtClean="0">
                    <a:solidFill>
                      <a:schemeClr val="tx1"/>
                    </a:solidFill>
                    <a:effectLst/>
                    <a:latin typeface="+mn-lt"/>
                    <a:ea typeface="+mn-ea"/>
                    <a:cs typeface="+mn-cs"/>
                  </a:rPr>
                  <a:t>кол-во </a:t>
                </a:r>
                <a:r>
                  <a:rPr lang="ru-RU" sz="1200" kern="1200" baseline="0" dirty="0" smtClean="0">
                    <a:solidFill>
                      <a:schemeClr val="tx1"/>
                    </a:solidFill>
                    <a:effectLst/>
                    <a:latin typeface="+mn-lt"/>
                    <a:ea typeface="+mn-ea"/>
                    <a:cs typeface="+mn-cs"/>
                  </a:rPr>
                  <a:t>наблюдений: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i="0" kern="1200" smtClean="0">
                    <a:solidFill>
                      <a:schemeClr val="tx1"/>
                    </a:solidFill>
                    <a:effectLst/>
                    <a:latin typeface="+mn-lt"/>
                    <a:ea typeface="+mn-ea"/>
                    <a:cs typeface="+mn-cs"/>
                  </a:rPr>
                  <a:t>𝑛=</a:t>
                </a:r>
                <a:r>
                  <a:rPr lang="ru-RU" sz="1200" i="0" kern="1200">
                    <a:solidFill>
                      <a:schemeClr val="tx1"/>
                    </a:solidFill>
                    <a:effectLst/>
                    <a:latin typeface="+mn-lt"/>
                    <a:ea typeface="+mn-ea"/>
                    <a:cs typeface="+mn-cs"/>
                  </a:rPr>
                  <a:t>2^(𝑘−1), тогда 〖</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2 𝑛=𝑘−1</a:t>
                </a:r>
                <a:r>
                  <a:rPr lang="ru-RU" sz="1200" i="0" kern="1200">
                    <a:solidFill>
                      <a:schemeClr val="tx1"/>
                    </a:solidFill>
                    <a:effectLst/>
                    <a:latin typeface="+mn-lt"/>
                    <a:ea typeface="+mn-ea"/>
                    <a:cs typeface="+mn-cs"/>
                  </a:rPr>
                  <a:t>, значит </a:t>
                </a:r>
                <a:r>
                  <a:rPr lang="en-US" sz="1200" i="0" kern="1200">
                    <a:solidFill>
                      <a:schemeClr val="tx1"/>
                    </a:solidFill>
                    <a:effectLst/>
                    <a:latin typeface="+mn-lt"/>
                    <a:ea typeface="+mn-ea"/>
                    <a:cs typeface="+mn-cs"/>
                  </a:rPr>
                  <a:t>𝑘=1+</a:t>
                </a:r>
                <a:r>
                  <a:rPr lang="ru-RU"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2 𝑛</a:t>
                </a:r>
                <a:endParaRPr lang="ru-RU"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Примем </a:t>
                </a:r>
                <a:r>
                  <a:rPr lang="ru-RU"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〗_10 𝑛=〖</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〗_2 𝑛; </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По формуле перехода к новому основанию </a:t>
                </a:r>
                <a:r>
                  <a:rPr lang="ru-RU" sz="1200" kern="1200" dirty="0" smtClean="0">
                    <a:solidFill>
                      <a:schemeClr val="tx1"/>
                    </a:solidFill>
                    <a:effectLst/>
                    <a:latin typeface="+mn-lt"/>
                    <a:ea typeface="+mn-ea"/>
                    <a:cs typeface="+mn-cs"/>
                  </a:rPr>
                  <a:t>логарифма</a:t>
                </a:r>
                <a:r>
                  <a:rPr lang="ru-RU" sz="1200" kern="1200" baseline="0" dirty="0" smtClean="0">
                    <a:solidFill>
                      <a:schemeClr val="tx1"/>
                    </a:solidFill>
                    <a:effectLst/>
                    <a:latin typeface="+mn-lt"/>
                    <a:ea typeface="+mn-ea"/>
                    <a:cs typeface="+mn-cs"/>
                  </a:rPr>
                  <a:t> </a:t>
                </a:r>
                <a:r>
                  <a:rPr lang="ru-RU" sz="1200" i="0" kern="1200">
                    <a:solidFill>
                      <a:schemeClr val="tx1"/>
                    </a:solidFill>
                    <a:effectLst/>
                    <a:latin typeface="+mn-lt"/>
                    <a:ea typeface="+mn-ea"/>
                    <a:cs typeface="+mn-cs"/>
                  </a:rPr>
                  <a:t>〖</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𝑎</a:t>
                </a:r>
                <a:r>
                  <a:rPr lang="ru-RU" sz="1200" i="0" kern="1200">
                    <a:solidFill>
                      <a:schemeClr val="tx1"/>
                    </a:solidFill>
                    <a:effectLst/>
                    <a:latin typeface="+mn-lt"/>
                    <a:ea typeface="+mn-ea"/>
                    <a:cs typeface="+mn-cs"/>
                  </a:rPr>
                  <a:t> 𝑏=(〖</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a:t>
                </a:r>
                <a:r>
                  <a:rPr lang="en-US" sz="1200" i="0" kern="1200">
                    <a:solidFill>
                      <a:schemeClr val="tx1"/>
                    </a:solidFill>
                    <a:effectLst/>
                    <a:latin typeface="+mn-lt"/>
                    <a:ea typeface="+mn-ea"/>
                    <a:cs typeface="+mn-cs"/>
                  </a:rPr>
                  <a:t>𝑐</a:t>
                </a:r>
                <a:r>
                  <a:rPr lang="ru-RU" sz="1200" i="0" kern="1200">
                    <a:solidFill>
                      <a:schemeClr val="tx1"/>
                    </a:solidFill>
                    <a:effectLst/>
                    <a:latin typeface="+mn-lt"/>
                    <a:ea typeface="+mn-ea"/>
                    <a:cs typeface="+mn-cs"/>
                  </a:rPr>
                  <a:t> 𝑏)/(〖</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〗_𝑐 𝑎)</a:t>
                </a:r>
                <a:endParaRPr lang="ru-R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Тогда </a:t>
                </a:r>
                <a:r>
                  <a:rPr lang="ru-RU" sz="1200" i="0" kern="1200" smtClean="0">
                    <a:solidFill>
                      <a:schemeClr val="tx1"/>
                    </a:solidFill>
                    <a:effectLst/>
                    <a:latin typeface="+mn-lt"/>
                    <a:ea typeface="+mn-ea"/>
                    <a:cs typeface="+mn-cs"/>
                  </a:rPr>
                  <a:t>〖</a:t>
                </a:r>
                <a:r>
                  <a:rPr lang="en-US" sz="1200" i="0" kern="1200">
                    <a:solidFill>
                      <a:schemeClr val="tx1"/>
                    </a:solidFill>
                    <a:effectLst/>
                    <a:latin typeface="+mn-lt"/>
                    <a:ea typeface="+mn-ea"/>
                    <a:cs typeface="+mn-cs"/>
                  </a:rPr>
                  <a:t>𝑙𝑜𝑔</a:t>
                </a:r>
                <a:r>
                  <a:rPr lang="ru-RU" sz="1200" i="0" kern="1200" smtClean="0">
                    <a:solidFill>
                      <a:schemeClr val="tx1"/>
                    </a:solidFill>
                    <a:effectLst/>
                    <a:latin typeface="+mn-lt"/>
                    <a:ea typeface="+mn-ea"/>
                    <a:cs typeface="+mn-cs"/>
                  </a:rPr>
                  <a:t>〗_</a:t>
                </a:r>
                <a:r>
                  <a:rPr lang="ru-RU" sz="1200" i="0" kern="1200">
                    <a:solidFill>
                      <a:schemeClr val="tx1"/>
                    </a:solidFill>
                    <a:effectLst/>
                    <a:latin typeface="+mn-lt"/>
                    <a:ea typeface="+mn-ea"/>
                    <a:cs typeface="+mn-cs"/>
                  </a:rPr>
                  <a:t>10 𝑛=(〖</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〗_10 𝑛)/(〖</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〗_10 2)=(〖</a:t>
                </a:r>
                <a:r>
                  <a:rPr lang="en-US" sz="1200" i="0" kern="1200">
                    <a:solidFill>
                      <a:schemeClr val="tx1"/>
                    </a:solidFill>
                    <a:effectLst/>
                    <a:latin typeface="+mn-lt"/>
                    <a:ea typeface="+mn-ea"/>
                    <a:cs typeface="+mn-cs"/>
                  </a:rPr>
                  <a:t>𝑙𝑜𝑔</a:t>
                </a:r>
                <a:r>
                  <a:rPr lang="ru-RU" sz="1200" i="0" kern="1200">
                    <a:solidFill>
                      <a:schemeClr val="tx1"/>
                    </a:solidFill>
                    <a:effectLst/>
                    <a:latin typeface="+mn-lt"/>
                    <a:ea typeface="+mn-ea"/>
                    <a:cs typeface="+mn-cs"/>
                  </a:rPr>
                  <a:t>〗_10 𝑛)/0,30103≈3,322∙𝑙𝑔𝑛</a:t>
                </a:r>
                <a:endParaRPr lang="ru-R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mc:Fallback>
      </mc:AlternateContent>
      <p:sp>
        <p:nvSpPr>
          <p:cNvPr id="4" name="Номер слайда 3"/>
          <p:cNvSpPr>
            <a:spLocks noGrp="1"/>
          </p:cNvSpPr>
          <p:nvPr>
            <p:ph type="sldNum" sz="quarter" idx="10"/>
          </p:nvPr>
        </p:nvSpPr>
        <p:spPr/>
        <p:txBody>
          <a:bodyPr/>
          <a:lstStyle/>
          <a:p>
            <a:fld id="{328FA00D-84BF-47B0-8F4E-E05702B9E936}" type="slidenum">
              <a:rPr lang="ru-RU" smtClean="0"/>
              <a:t>69</a:t>
            </a:fld>
            <a:endParaRPr lang="ru-RU"/>
          </a:p>
        </p:txBody>
      </p:sp>
    </p:spTree>
    <p:extLst>
      <p:ext uri="{BB962C8B-B14F-4D97-AF65-F5344CB8AC3E}">
        <p14:creationId xmlns:p14="http://schemas.microsoft.com/office/powerpoint/2010/main" val="36266831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5A3EC77-B579-4CB2-9990-C183AC0D3496}"/>
              </a:ext>
            </a:extLst>
          </p:cNvPr>
          <p:cNvSpPr>
            <a:spLocks noGrp="1"/>
          </p:cNvSpPr>
          <p:nvPr>
            <p:ph type="dt" sz="quarter" idx="1"/>
          </p:nvPr>
        </p:nvSpPr>
        <p:spPr/>
        <p:txBody>
          <a:bodyPr/>
          <a:lstStyle/>
          <a:p>
            <a:pPr>
              <a:defRPr/>
            </a:pPr>
            <a:fld id="{F1A400BC-F5CF-4048-9D89-CEF03F3C722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EEE59CD-8720-46BC-923B-3E0DA36F8B5A}"/>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7C1C2A9E-50DD-422A-8D83-E788C2AA0FD0}" type="slidenum">
              <a:rPr lang="ru-RU" altLang="ru-RU" sz="1200" b="0"/>
              <a:pPr eaLnBrk="1" hangingPunct="1"/>
              <a:t>326</a:t>
            </a:fld>
            <a:endParaRPr lang="ru-RU" altLang="ru-RU" sz="1200" b="0"/>
          </a:p>
        </p:txBody>
      </p:sp>
      <p:sp>
        <p:nvSpPr>
          <p:cNvPr id="66564" name="Rectangle 2">
            <a:extLst>
              <a:ext uri="{FF2B5EF4-FFF2-40B4-BE49-F238E27FC236}">
                <a16:creationId xmlns:a16="http://schemas.microsoft.com/office/drawing/2014/main" id="{3214D423-ADBC-4973-A9D2-BCB9427A39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3">
            <a:extLst>
              <a:ext uri="{FF2B5EF4-FFF2-40B4-BE49-F238E27FC236}">
                <a16:creationId xmlns:a16="http://schemas.microsoft.com/office/drawing/2014/main" id="{149B9BD1-0042-4EFF-BB44-A3D3147043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8BD922A-4FFB-4642-A4C8-B7A93BBB47F6}"/>
              </a:ext>
            </a:extLst>
          </p:cNvPr>
          <p:cNvSpPr>
            <a:spLocks noGrp="1"/>
          </p:cNvSpPr>
          <p:nvPr>
            <p:ph type="dt" sz="quarter" idx="1"/>
          </p:nvPr>
        </p:nvSpPr>
        <p:spPr/>
        <p:txBody>
          <a:bodyPr/>
          <a:lstStyle/>
          <a:p>
            <a:pPr>
              <a:defRPr/>
            </a:pPr>
            <a:fld id="{0F1A068A-4C8B-4E05-81AE-728FC22D3D5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AED4F04-88F1-48FC-91DD-FECD1B8DA9FF}"/>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8891EEA5-E8A8-4141-893C-165119725605}" type="slidenum">
              <a:rPr lang="ru-RU" altLang="ru-RU" sz="1200" b="0"/>
              <a:pPr eaLnBrk="1" hangingPunct="1"/>
              <a:t>327</a:t>
            </a:fld>
            <a:endParaRPr lang="ru-RU" altLang="ru-RU" sz="1200" b="0"/>
          </a:p>
        </p:txBody>
      </p:sp>
      <p:sp>
        <p:nvSpPr>
          <p:cNvPr id="67588" name="Rectangle 2">
            <a:extLst>
              <a:ext uri="{FF2B5EF4-FFF2-40B4-BE49-F238E27FC236}">
                <a16:creationId xmlns:a16="http://schemas.microsoft.com/office/drawing/2014/main" id="{00445989-2BA2-44C4-A14E-5AC736A47F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9" name="Rectangle 3">
            <a:extLst>
              <a:ext uri="{FF2B5EF4-FFF2-40B4-BE49-F238E27FC236}">
                <a16:creationId xmlns:a16="http://schemas.microsoft.com/office/drawing/2014/main" id="{4CEDE315-08F4-4A3E-9611-EED37CEA67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C5066DD-7460-4F39-A4A1-31186BE036B5}"/>
              </a:ext>
            </a:extLst>
          </p:cNvPr>
          <p:cNvSpPr>
            <a:spLocks noGrp="1"/>
          </p:cNvSpPr>
          <p:nvPr>
            <p:ph type="dt" sz="quarter" idx="1"/>
          </p:nvPr>
        </p:nvSpPr>
        <p:spPr/>
        <p:txBody>
          <a:bodyPr/>
          <a:lstStyle/>
          <a:p>
            <a:pPr>
              <a:defRPr/>
            </a:pPr>
            <a:fld id="{21BFB9AF-3192-4558-9702-0EDBBD1BE5C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9AB92BF-81EE-44D5-92B9-B5693213A7CC}"/>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35E27222-F827-4027-BCC7-E0303C7DE9F5}" type="slidenum">
              <a:rPr lang="ru-RU" altLang="ru-RU" sz="1200" b="0"/>
              <a:pPr eaLnBrk="1" hangingPunct="1"/>
              <a:t>328</a:t>
            </a:fld>
            <a:endParaRPr lang="ru-RU" altLang="ru-RU" sz="1200" b="0"/>
          </a:p>
        </p:txBody>
      </p:sp>
      <p:sp>
        <p:nvSpPr>
          <p:cNvPr id="68612" name="Rectangle 2">
            <a:extLst>
              <a:ext uri="{FF2B5EF4-FFF2-40B4-BE49-F238E27FC236}">
                <a16:creationId xmlns:a16="http://schemas.microsoft.com/office/drawing/2014/main" id="{9FCEDCC9-F8AE-43DB-AC38-123B26DAFF5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3">
            <a:extLst>
              <a:ext uri="{FF2B5EF4-FFF2-40B4-BE49-F238E27FC236}">
                <a16:creationId xmlns:a16="http://schemas.microsoft.com/office/drawing/2014/main" id="{EDDA58C1-1686-4B4B-9416-7FC68384E5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E16CBF6-D022-4649-93BB-464FEAC15E0D}"/>
              </a:ext>
            </a:extLst>
          </p:cNvPr>
          <p:cNvSpPr>
            <a:spLocks noGrp="1"/>
          </p:cNvSpPr>
          <p:nvPr>
            <p:ph type="dt" sz="quarter" idx="1"/>
          </p:nvPr>
        </p:nvSpPr>
        <p:spPr/>
        <p:txBody>
          <a:bodyPr/>
          <a:lstStyle/>
          <a:p>
            <a:pPr>
              <a:defRPr/>
            </a:pPr>
            <a:fld id="{2344F6D3-AB19-4F1C-AFE8-A69FA3E50964}"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E7024E8-90C7-49C3-B102-98A72131C290}"/>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D9144F38-AF8F-4FAD-9525-A8FAC004647F}" type="slidenum">
              <a:rPr lang="ru-RU" altLang="ru-RU" sz="1200" b="0"/>
              <a:pPr eaLnBrk="1" hangingPunct="1"/>
              <a:t>329</a:t>
            </a:fld>
            <a:endParaRPr lang="ru-RU" altLang="ru-RU" sz="1200" b="0"/>
          </a:p>
        </p:txBody>
      </p:sp>
      <p:sp>
        <p:nvSpPr>
          <p:cNvPr id="69636" name="Rectangle 2">
            <a:extLst>
              <a:ext uri="{FF2B5EF4-FFF2-40B4-BE49-F238E27FC236}">
                <a16:creationId xmlns:a16="http://schemas.microsoft.com/office/drawing/2014/main" id="{E9CC2A56-08D8-4AEE-A796-B4084E6562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3">
            <a:extLst>
              <a:ext uri="{FF2B5EF4-FFF2-40B4-BE49-F238E27FC236}">
                <a16:creationId xmlns:a16="http://schemas.microsoft.com/office/drawing/2014/main" id="{40BE4004-6503-4A20-A1B6-B517D4CDEF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A13CB6C-6CFC-494E-B349-0215272B900D}"/>
              </a:ext>
            </a:extLst>
          </p:cNvPr>
          <p:cNvSpPr>
            <a:spLocks noGrp="1"/>
          </p:cNvSpPr>
          <p:nvPr>
            <p:ph type="dt" sz="quarter" idx="1"/>
          </p:nvPr>
        </p:nvSpPr>
        <p:spPr/>
        <p:txBody>
          <a:bodyPr/>
          <a:lstStyle/>
          <a:p>
            <a:pPr>
              <a:defRPr/>
            </a:pPr>
            <a:fld id="{3E78B291-EBAF-41A9-8F49-B586599A1A7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53137AF-70C4-411F-8E17-251E5008BD20}"/>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A8C76A92-C960-4EC1-9F52-5814349F01CE}" type="slidenum">
              <a:rPr lang="ru-RU" altLang="ru-RU" sz="1200" b="0"/>
              <a:pPr eaLnBrk="1" hangingPunct="1"/>
              <a:t>330</a:t>
            </a:fld>
            <a:endParaRPr lang="ru-RU" altLang="ru-RU" sz="1200" b="0"/>
          </a:p>
        </p:txBody>
      </p:sp>
      <p:sp>
        <p:nvSpPr>
          <p:cNvPr id="70660" name="Rectangle 2">
            <a:extLst>
              <a:ext uri="{FF2B5EF4-FFF2-40B4-BE49-F238E27FC236}">
                <a16:creationId xmlns:a16="http://schemas.microsoft.com/office/drawing/2014/main" id="{DE03FF99-E4C8-47BE-9075-CF34D06587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3">
            <a:extLst>
              <a:ext uri="{FF2B5EF4-FFF2-40B4-BE49-F238E27FC236}">
                <a16:creationId xmlns:a16="http://schemas.microsoft.com/office/drawing/2014/main" id="{5DD18A0B-1345-4B4D-A7FB-F81322EE6E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4137364-25EB-4900-B779-A3463A4B0F94}"/>
              </a:ext>
            </a:extLst>
          </p:cNvPr>
          <p:cNvSpPr>
            <a:spLocks noGrp="1"/>
          </p:cNvSpPr>
          <p:nvPr>
            <p:ph type="dt" sz="quarter" idx="1"/>
          </p:nvPr>
        </p:nvSpPr>
        <p:spPr/>
        <p:txBody>
          <a:bodyPr/>
          <a:lstStyle/>
          <a:p>
            <a:pPr>
              <a:defRPr/>
            </a:pPr>
            <a:fld id="{0F7860F1-2C8F-450D-9646-A112E874DEA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721C2DD-037D-407A-88DD-697D721A297A}"/>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9778B7EF-A23F-4249-9231-F7CC5F6C064C}" type="slidenum">
              <a:rPr lang="ru-RU" altLang="ru-RU" sz="1200" b="0"/>
              <a:pPr eaLnBrk="1" hangingPunct="1"/>
              <a:t>331</a:t>
            </a:fld>
            <a:endParaRPr lang="ru-RU" altLang="ru-RU" sz="1200" b="0"/>
          </a:p>
        </p:txBody>
      </p:sp>
      <p:sp>
        <p:nvSpPr>
          <p:cNvPr id="71684" name="Rectangle 2">
            <a:extLst>
              <a:ext uri="{FF2B5EF4-FFF2-40B4-BE49-F238E27FC236}">
                <a16:creationId xmlns:a16="http://schemas.microsoft.com/office/drawing/2014/main" id="{5A7888B0-A078-4630-9F81-C4ACF2DA7D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5" name="Rectangle 3">
            <a:extLst>
              <a:ext uri="{FF2B5EF4-FFF2-40B4-BE49-F238E27FC236}">
                <a16:creationId xmlns:a16="http://schemas.microsoft.com/office/drawing/2014/main" id="{72AC3399-0701-41F2-A2D4-B09907D0BD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0B480B8-9DA3-4DC0-9705-B0A6A3920D9D}"/>
              </a:ext>
            </a:extLst>
          </p:cNvPr>
          <p:cNvSpPr>
            <a:spLocks noGrp="1"/>
          </p:cNvSpPr>
          <p:nvPr>
            <p:ph type="dt" sz="quarter" idx="1"/>
          </p:nvPr>
        </p:nvSpPr>
        <p:spPr/>
        <p:txBody>
          <a:bodyPr/>
          <a:lstStyle/>
          <a:p>
            <a:pPr>
              <a:defRPr/>
            </a:pPr>
            <a:fld id="{80DFF60F-F419-4DAD-857A-5D54D8DB693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9AA4499-3ADA-4631-B0F7-F462379B23F1}"/>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84DA4860-BD90-4CFB-9647-5EF96FEA1279}" type="slidenum">
              <a:rPr lang="ru-RU" altLang="ru-RU" sz="1200" b="0"/>
              <a:pPr eaLnBrk="1" hangingPunct="1"/>
              <a:t>332</a:t>
            </a:fld>
            <a:endParaRPr lang="ru-RU" altLang="ru-RU" sz="1200" b="0"/>
          </a:p>
        </p:txBody>
      </p:sp>
      <p:sp>
        <p:nvSpPr>
          <p:cNvPr id="72708" name="Rectangle 2">
            <a:extLst>
              <a:ext uri="{FF2B5EF4-FFF2-40B4-BE49-F238E27FC236}">
                <a16:creationId xmlns:a16="http://schemas.microsoft.com/office/drawing/2014/main" id="{1C071C20-0B7B-414B-97CD-5609EAC38B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9" name="Rectangle 3">
            <a:extLst>
              <a:ext uri="{FF2B5EF4-FFF2-40B4-BE49-F238E27FC236}">
                <a16:creationId xmlns:a16="http://schemas.microsoft.com/office/drawing/2014/main" id="{A20A1C80-9D15-4302-9F5C-C7550B0070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E7FEF24-0BB6-4106-8D7D-9F1FE15E8BFF}"/>
              </a:ext>
            </a:extLst>
          </p:cNvPr>
          <p:cNvSpPr>
            <a:spLocks noGrp="1"/>
          </p:cNvSpPr>
          <p:nvPr>
            <p:ph type="dt" sz="quarter" idx="1"/>
          </p:nvPr>
        </p:nvSpPr>
        <p:spPr/>
        <p:txBody>
          <a:bodyPr/>
          <a:lstStyle/>
          <a:p>
            <a:pPr>
              <a:defRPr/>
            </a:pPr>
            <a:fld id="{A75BE6EF-2068-4CAE-8AE6-2D1F325F495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B52C2A4-A99A-4AEA-8625-FEDCE4DF484F}"/>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CE47B41-F1C7-41FE-8BBB-5001ED914630}" type="slidenum">
              <a:rPr lang="ru-RU" altLang="ru-RU" sz="1200"/>
              <a:pPr eaLnBrk="1" hangingPunct="1"/>
              <a:t>334</a:t>
            </a:fld>
            <a:endParaRPr lang="ru-RU" altLang="ru-RU" sz="1200"/>
          </a:p>
        </p:txBody>
      </p:sp>
      <p:sp>
        <p:nvSpPr>
          <p:cNvPr id="30724" name="Rectangle 2">
            <a:extLst>
              <a:ext uri="{FF2B5EF4-FFF2-40B4-BE49-F238E27FC236}">
                <a16:creationId xmlns:a16="http://schemas.microsoft.com/office/drawing/2014/main" id="{3F83A18A-7294-4A52-BCE2-64DACF2B00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3">
            <a:extLst>
              <a:ext uri="{FF2B5EF4-FFF2-40B4-BE49-F238E27FC236}">
                <a16:creationId xmlns:a16="http://schemas.microsoft.com/office/drawing/2014/main" id="{B476F2DD-7251-48CC-8289-F359F984A5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F6715DC-D230-4534-8C78-0B0C0084C2B1}"/>
              </a:ext>
            </a:extLst>
          </p:cNvPr>
          <p:cNvSpPr>
            <a:spLocks noGrp="1"/>
          </p:cNvSpPr>
          <p:nvPr>
            <p:ph type="dt" sz="quarter" idx="1"/>
          </p:nvPr>
        </p:nvSpPr>
        <p:spPr/>
        <p:txBody>
          <a:bodyPr/>
          <a:lstStyle/>
          <a:p>
            <a:pPr>
              <a:defRPr/>
            </a:pPr>
            <a:fld id="{D6BECED1-6C4B-4892-8A16-36AFF0BF0F4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6BE400A-BDBB-4D48-9FA7-6B5D34BF0B6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56D8065-7152-4B78-84CA-48DCB4C30E84}" type="slidenum">
              <a:rPr lang="ru-RU" altLang="ru-RU" sz="1200"/>
              <a:pPr eaLnBrk="1" hangingPunct="1"/>
              <a:t>335</a:t>
            </a:fld>
            <a:endParaRPr lang="ru-RU" altLang="ru-RU" sz="1200"/>
          </a:p>
        </p:txBody>
      </p:sp>
      <p:sp>
        <p:nvSpPr>
          <p:cNvPr id="31748" name="Rectangle 2">
            <a:extLst>
              <a:ext uri="{FF2B5EF4-FFF2-40B4-BE49-F238E27FC236}">
                <a16:creationId xmlns:a16="http://schemas.microsoft.com/office/drawing/2014/main" id="{E4443790-FFF0-4A30-8922-CF9211627F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3">
            <a:extLst>
              <a:ext uri="{FF2B5EF4-FFF2-40B4-BE49-F238E27FC236}">
                <a16:creationId xmlns:a16="http://schemas.microsoft.com/office/drawing/2014/main" id="{ECFCB96C-99EC-4924-8F21-FBAAF96B28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A3F71A8-A15C-484C-80EF-D6AF54E19D72}"/>
              </a:ext>
            </a:extLst>
          </p:cNvPr>
          <p:cNvSpPr>
            <a:spLocks noGrp="1"/>
          </p:cNvSpPr>
          <p:nvPr>
            <p:ph type="dt" sz="quarter" idx="1"/>
          </p:nvPr>
        </p:nvSpPr>
        <p:spPr/>
        <p:txBody>
          <a:bodyPr/>
          <a:lstStyle/>
          <a:p>
            <a:pPr>
              <a:defRPr/>
            </a:pPr>
            <a:fld id="{F12C1EEE-DACB-4EA5-9EB6-EBBA0FAAD82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9A8EB1B-A06A-4EAC-8F0C-BAD96543012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E95C1E1-4322-41E0-92E6-158E10068D2D}" type="slidenum">
              <a:rPr lang="ru-RU" altLang="ru-RU" sz="1200"/>
              <a:pPr eaLnBrk="1" hangingPunct="1"/>
              <a:t>336</a:t>
            </a:fld>
            <a:endParaRPr lang="ru-RU" altLang="ru-RU" sz="1200"/>
          </a:p>
        </p:txBody>
      </p:sp>
      <p:sp>
        <p:nvSpPr>
          <p:cNvPr id="32772" name="Rectangle 2">
            <a:extLst>
              <a:ext uri="{FF2B5EF4-FFF2-40B4-BE49-F238E27FC236}">
                <a16:creationId xmlns:a16="http://schemas.microsoft.com/office/drawing/2014/main" id="{D7A71466-BBBE-4001-926F-DE5130C66F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3">
            <a:extLst>
              <a:ext uri="{FF2B5EF4-FFF2-40B4-BE49-F238E27FC236}">
                <a16:creationId xmlns:a16="http://schemas.microsoft.com/office/drawing/2014/main" id="{33CE5BAF-9100-4F65-B497-57EA3EAE13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328FA00D-84BF-47B0-8F4E-E05702B9E936}" type="slidenum">
              <a:rPr lang="ru-RU" smtClean="0"/>
              <a:t>70</a:t>
            </a:fld>
            <a:endParaRPr lang="ru-RU"/>
          </a:p>
        </p:txBody>
      </p:sp>
    </p:spTree>
    <p:extLst>
      <p:ext uri="{BB962C8B-B14F-4D97-AF65-F5344CB8AC3E}">
        <p14:creationId xmlns:p14="http://schemas.microsoft.com/office/powerpoint/2010/main" val="25154796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F95A5DE-4B9C-4F4E-8EA1-7642B1CA5C88}"/>
              </a:ext>
            </a:extLst>
          </p:cNvPr>
          <p:cNvSpPr>
            <a:spLocks noGrp="1"/>
          </p:cNvSpPr>
          <p:nvPr>
            <p:ph type="dt" sz="quarter" idx="1"/>
          </p:nvPr>
        </p:nvSpPr>
        <p:spPr/>
        <p:txBody>
          <a:bodyPr/>
          <a:lstStyle/>
          <a:p>
            <a:pPr>
              <a:defRPr/>
            </a:pPr>
            <a:fld id="{1E387183-058F-4E8A-ADD1-8C117D48653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3D80106-27A6-4DEA-B4B1-8364266E857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41E1068-EA45-46A9-8EA6-9464EEBD31F1}" type="slidenum">
              <a:rPr lang="ru-RU" altLang="ru-RU" sz="1200"/>
              <a:pPr eaLnBrk="1" hangingPunct="1"/>
              <a:t>337</a:t>
            </a:fld>
            <a:endParaRPr lang="ru-RU" altLang="ru-RU" sz="1200"/>
          </a:p>
        </p:txBody>
      </p:sp>
      <p:sp>
        <p:nvSpPr>
          <p:cNvPr id="33796" name="Rectangle 2">
            <a:extLst>
              <a:ext uri="{FF2B5EF4-FFF2-40B4-BE49-F238E27FC236}">
                <a16:creationId xmlns:a16="http://schemas.microsoft.com/office/drawing/2014/main" id="{61DB6E46-B429-4D68-9D99-206200F507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3">
            <a:extLst>
              <a:ext uri="{FF2B5EF4-FFF2-40B4-BE49-F238E27FC236}">
                <a16:creationId xmlns:a16="http://schemas.microsoft.com/office/drawing/2014/main" id="{F15E4612-107E-4FDA-AE0B-9D6844F1E2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4AEB306-58CA-4652-8327-99D074B2B889}"/>
              </a:ext>
            </a:extLst>
          </p:cNvPr>
          <p:cNvSpPr>
            <a:spLocks noGrp="1"/>
          </p:cNvSpPr>
          <p:nvPr>
            <p:ph type="dt" sz="quarter" idx="1"/>
          </p:nvPr>
        </p:nvSpPr>
        <p:spPr/>
        <p:txBody>
          <a:bodyPr/>
          <a:lstStyle/>
          <a:p>
            <a:pPr>
              <a:defRPr/>
            </a:pPr>
            <a:fld id="{5CDE3B5F-07E5-49AD-88B9-803868E4023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C284BDA-AD7A-442F-A9F3-DD69C22F043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8A2131E-943F-4D9A-9228-FE381F32F3EE}" type="slidenum">
              <a:rPr lang="ru-RU" altLang="ru-RU" sz="1200"/>
              <a:pPr eaLnBrk="1" hangingPunct="1"/>
              <a:t>338</a:t>
            </a:fld>
            <a:endParaRPr lang="ru-RU" altLang="ru-RU" sz="1200"/>
          </a:p>
        </p:txBody>
      </p:sp>
      <p:sp>
        <p:nvSpPr>
          <p:cNvPr id="34820" name="Rectangle 2">
            <a:extLst>
              <a:ext uri="{FF2B5EF4-FFF2-40B4-BE49-F238E27FC236}">
                <a16:creationId xmlns:a16="http://schemas.microsoft.com/office/drawing/2014/main" id="{551F1C96-C371-494D-BA9D-BC2712B4E5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3">
            <a:extLst>
              <a:ext uri="{FF2B5EF4-FFF2-40B4-BE49-F238E27FC236}">
                <a16:creationId xmlns:a16="http://schemas.microsoft.com/office/drawing/2014/main" id="{A7ECC6FE-290A-46CE-871A-55A639230B6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9E197C6-6DA4-452D-882B-C992A3392D01}"/>
              </a:ext>
            </a:extLst>
          </p:cNvPr>
          <p:cNvSpPr>
            <a:spLocks noGrp="1"/>
          </p:cNvSpPr>
          <p:nvPr>
            <p:ph type="dt" sz="quarter" idx="1"/>
          </p:nvPr>
        </p:nvSpPr>
        <p:spPr/>
        <p:txBody>
          <a:bodyPr/>
          <a:lstStyle/>
          <a:p>
            <a:pPr>
              <a:defRPr/>
            </a:pPr>
            <a:fld id="{DB142AA7-BE42-41F5-9B95-FD04FE7D6154}"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1709709-B9AC-411B-8409-B446BB47989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1875695-78BB-4605-B802-BF53B6933AF6}" type="slidenum">
              <a:rPr lang="ru-RU" altLang="ru-RU" sz="1200"/>
              <a:pPr eaLnBrk="1" hangingPunct="1"/>
              <a:t>339</a:t>
            </a:fld>
            <a:endParaRPr lang="ru-RU" altLang="ru-RU" sz="1200"/>
          </a:p>
        </p:txBody>
      </p:sp>
      <p:sp>
        <p:nvSpPr>
          <p:cNvPr id="35844" name="Rectangle 2">
            <a:extLst>
              <a:ext uri="{FF2B5EF4-FFF2-40B4-BE49-F238E27FC236}">
                <a16:creationId xmlns:a16="http://schemas.microsoft.com/office/drawing/2014/main" id="{275AA5CB-E38E-4D28-B6D1-5066F26656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3">
            <a:extLst>
              <a:ext uri="{FF2B5EF4-FFF2-40B4-BE49-F238E27FC236}">
                <a16:creationId xmlns:a16="http://schemas.microsoft.com/office/drawing/2014/main" id="{A93E3DBF-F5D4-4998-B23C-6BD556A833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C1C0D45-C2CD-4A9D-8007-ECA9A77FE795}"/>
              </a:ext>
            </a:extLst>
          </p:cNvPr>
          <p:cNvSpPr>
            <a:spLocks noGrp="1"/>
          </p:cNvSpPr>
          <p:nvPr>
            <p:ph type="dt" sz="quarter" idx="1"/>
          </p:nvPr>
        </p:nvSpPr>
        <p:spPr/>
        <p:txBody>
          <a:bodyPr/>
          <a:lstStyle/>
          <a:p>
            <a:pPr>
              <a:defRPr/>
            </a:pPr>
            <a:fld id="{2D66B1DE-4AFE-42AA-85E8-42C2343AC6D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F4A7AD9-5A17-4EC4-9B22-632313A5B90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4A73206-4044-4805-8003-45551F231FC4}" type="slidenum">
              <a:rPr lang="ru-RU" altLang="ru-RU" sz="1200"/>
              <a:pPr eaLnBrk="1" hangingPunct="1"/>
              <a:t>340</a:t>
            </a:fld>
            <a:endParaRPr lang="ru-RU" altLang="ru-RU" sz="1200"/>
          </a:p>
        </p:txBody>
      </p:sp>
      <p:sp>
        <p:nvSpPr>
          <p:cNvPr id="36868" name="Rectangle 2">
            <a:extLst>
              <a:ext uri="{FF2B5EF4-FFF2-40B4-BE49-F238E27FC236}">
                <a16:creationId xmlns:a16="http://schemas.microsoft.com/office/drawing/2014/main" id="{09A27295-17EF-4887-877B-8CFDCE74EA5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3">
            <a:extLst>
              <a:ext uri="{FF2B5EF4-FFF2-40B4-BE49-F238E27FC236}">
                <a16:creationId xmlns:a16="http://schemas.microsoft.com/office/drawing/2014/main" id="{713F4A25-0CF3-4FBE-9610-8B5C16D603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3AF494B-A167-4979-9C0E-87DF2DC27E55}"/>
              </a:ext>
            </a:extLst>
          </p:cNvPr>
          <p:cNvSpPr>
            <a:spLocks noGrp="1"/>
          </p:cNvSpPr>
          <p:nvPr>
            <p:ph type="dt" sz="quarter" idx="1"/>
          </p:nvPr>
        </p:nvSpPr>
        <p:spPr/>
        <p:txBody>
          <a:bodyPr/>
          <a:lstStyle/>
          <a:p>
            <a:pPr>
              <a:defRPr/>
            </a:pPr>
            <a:fld id="{372CE8E4-DEB6-4281-A21A-E04DA387302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455A42A-5915-4678-A072-FA2287DACD6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B69054F-B485-4F98-B7D2-5D6E2591570C}" type="slidenum">
              <a:rPr lang="ru-RU" altLang="ru-RU" sz="1200"/>
              <a:pPr eaLnBrk="1" hangingPunct="1"/>
              <a:t>341</a:t>
            </a:fld>
            <a:endParaRPr lang="ru-RU" altLang="ru-RU" sz="1200"/>
          </a:p>
        </p:txBody>
      </p:sp>
      <p:sp>
        <p:nvSpPr>
          <p:cNvPr id="37892" name="Rectangle 2">
            <a:extLst>
              <a:ext uri="{FF2B5EF4-FFF2-40B4-BE49-F238E27FC236}">
                <a16:creationId xmlns:a16="http://schemas.microsoft.com/office/drawing/2014/main" id="{5EE86407-EA65-4614-B95A-E8CC9C9840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3" name="Rectangle 3">
            <a:extLst>
              <a:ext uri="{FF2B5EF4-FFF2-40B4-BE49-F238E27FC236}">
                <a16:creationId xmlns:a16="http://schemas.microsoft.com/office/drawing/2014/main" id="{961931B3-161C-423F-8A89-E338641F01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DE946EB-2A76-478D-ADDD-266CA020838B}"/>
              </a:ext>
            </a:extLst>
          </p:cNvPr>
          <p:cNvSpPr>
            <a:spLocks noGrp="1"/>
          </p:cNvSpPr>
          <p:nvPr>
            <p:ph type="dt" sz="quarter" idx="1"/>
          </p:nvPr>
        </p:nvSpPr>
        <p:spPr/>
        <p:txBody>
          <a:bodyPr/>
          <a:lstStyle/>
          <a:p>
            <a:pPr>
              <a:defRPr/>
            </a:pPr>
            <a:fld id="{EEE63AC2-2C89-47B4-9088-13F51C81960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2E73320-C04F-41EC-9845-37EA13587B8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0786357-120A-44D0-A501-2B3476895783}" type="slidenum">
              <a:rPr lang="ru-RU" altLang="ru-RU" sz="1200"/>
              <a:pPr eaLnBrk="1" hangingPunct="1"/>
              <a:t>342</a:t>
            </a:fld>
            <a:endParaRPr lang="ru-RU" altLang="ru-RU" sz="1200"/>
          </a:p>
        </p:txBody>
      </p:sp>
      <p:sp>
        <p:nvSpPr>
          <p:cNvPr id="38916" name="Rectangle 2">
            <a:extLst>
              <a:ext uri="{FF2B5EF4-FFF2-40B4-BE49-F238E27FC236}">
                <a16:creationId xmlns:a16="http://schemas.microsoft.com/office/drawing/2014/main" id="{B019D024-CA25-46F7-8FCC-B6591B3F4B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a:extLst>
              <a:ext uri="{FF2B5EF4-FFF2-40B4-BE49-F238E27FC236}">
                <a16:creationId xmlns:a16="http://schemas.microsoft.com/office/drawing/2014/main" id="{B0BE8F99-EC7F-4EA0-A725-626EC9508A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A50D233-4C39-4286-ACEF-2930D7B76C15}"/>
              </a:ext>
            </a:extLst>
          </p:cNvPr>
          <p:cNvSpPr>
            <a:spLocks noGrp="1"/>
          </p:cNvSpPr>
          <p:nvPr>
            <p:ph type="dt" sz="quarter" idx="1"/>
          </p:nvPr>
        </p:nvSpPr>
        <p:spPr/>
        <p:txBody>
          <a:bodyPr/>
          <a:lstStyle/>
          <a:p>
            <a:pPr>
              <a:defRPr/>
            </a:pPr>
            <a:fld id="{1E2D78DE-77B7-4427-B2DE-74CBB9AB4E5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BCFED70-7BB1-4AD8-BBCB-C637249C165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A5A1768-72EA-458B-A50F-B29ADE97FABC}" type="slidenum">
              <a:rPr lang="ru-RU" altLang="ru-RU" sz="1200"/>
              <a:pPr eaLnBrk="1" hangingPunct="1"/>
              <a:t>343</a:t>
            </a:fld>
            <a:endParaRPr lang="ru-RU" altLang="ru-RU" sz="1200"/>
          </a:p>
        </p:txBody>
      </p:sp>
      <p:sp>
        <p:nvSpPr>
          <p:cNvPr id="39940" name="Rectangle 2">
            <a:extLst>
              <a:ext uri="{FF2B5EF4-FFF2-40B4-BE49-F238E27FC236}">
                <a16:creationId xmlns:a16="http://schemas.microsoft.com/office/drawing/2014/main" id="{D5C2F035-CF36-43AC-BEA4-344E8E9573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3">
            <a:extLst>
              <a:ext uri="{FF2B5EF4-FFF2-40B4-BE49-F238E27FC236}">
                <a16:creationId xmlns:a16="http://schemas.microsoft.com/office/drawing/2014/main" id="{6D90F14D-47D2-4C56-9DDD-CF1A7BCE6D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56CCB50-6888-474C-A0DB-322C7F7E4B62}"/>
              </a:ext>
            </a:extLst>
          </p:cNvPr>
          <p:cNvSpPr>
            <a:spLocks noGrp="1"/>
          </p:cNvSpPr>
          <p:nvPr>
            <p:ph type="dt" sz="quarter" idx="1"/>
          </p:nvPr>
        </p:nvSpPr>
        <p:spPr/>
        <p:txBody>
          <a:bodyPr/>
          <a:lstStyle/>
          <a:p>
            <a:pPr>
              <a:defRPr/>
            </a:pPr>
            <a:fld id="{2C15FE03-8F2E-4A10-9563-21155E4EC2C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BAEC6BF-C464-41F6-94F7-ED18DCA81CF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044D5E1-D36E-4400-A0EC-A2ACD8DBC1BD}" type="slidenum">
              <a:rPr lang="ru-RU" altLang="ru-RU" sz="1200"/>
              <a:pPr eaLnBrk="1" hangingPunct="1"/>
              <a:t>344</a:t>
            </a:fld>
            <a:endParaRPr lang="ru-RU" altLang="ru-RU" sz="1200"/>
          </a:p>
        </p:txBody>
      </p:sp>
      <p:sp>
        <p:nvSpPr>
          <p:cNvPr id="40964" name="Rectangle 2">
            <a:extLst>
              <a:ext uri="{FF2B5EF4-FFF2-40B4-BE49-F238E27FC236}">
                <a16:creationId xmlns:a16="http://schemas.microsoft.com/office/drawing/2014/main" id="{A81C6CA2-D73D-4F5E-99C9-BF7351FBA7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A2DEF7AD-BC91-44E2-A3F7-A957E3602B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724E666-3619-4E7C-AA40-7B3E64D61E7B}"/>
              </a:ext>
            </a:extLst>
          </p:cNvPr>
          <p:cNvSpPr>
            <a:spLocks noGrp="1"/>
          </p:cNvSpPr>
          <p:nvPr>
            <p:ph type="dt" sz="quarter" idx="1"/>
          </p:nvPr>
        </p:nvSpPr>
        <p:spPr/>
        <p:txBody>
          <a:bodyPr/>
          <a:lstStyle/>
          <a:p>
            <a:pPr>
              <a:defRPr/>
            </a:pPr>
            <a:fld id="{C0C396D9-30DD-4672-82C5-A508AA7FE80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2189C40-BFBA-495A-826C-43E7F5A3087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7AC7CDF-BBEA-4148-B519-831056FDBC7C}" type="slidenum">
              <a:rPr lang="ru-RU" altLang="ru-RU" sz="1200"/>
              <a:pPr eaLnBrk="1" hangingPunct="1"/>
              <a:t>345</a:t>
            </a:fld>
            <a:endParaRPr lang="ru-RU" altLang="ru-RU" sz="1200"/>
          </a:p>
        </p:txBody>
      </p:sp>
      <p:sp>
        <p:nvSpPr>
          <p:cNvPr id="41988" name="Rectangle 2">
            <a:extLst>
              <a:ext uri="{FF2B5EF4-FFF2-40B4-BE49-F238E27FC236}">
                <a16:creationId xmlns:a16="http://schemas.microsoft.com/office/drawing/2014/main" id="{D8D330CD-152F-44F2-AB85-B332D78555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3">
            <a:extLst>
              <a:ext uri="{FF2B5EF4-FFF2-40B4-BE49-F238E27FC236}">
                <a16:creationId xmlns:a16="http://schemas.microsoft.com/office/drawing/2014/main" id="{5F1B602B-7F02-4F60-90D7-65B49EDC7D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C3B25FD-110F-4D6C-ADD3-23CF2D40AC0C}"/>
              </a:ext>
            </a:extLst>
          </p:cNvPr>
          <p:cNvSpPr>
            <a:spLocks noGrp="1"/>
          </p:cNvSpPr>
          <p:nvPr>
            <p:ph type="dt" sz="quarter" idx="1"/>
          </p:nvPr>
        </p:nvSpPr>
        <p:spPr/>
        <p:txBody>
          <a:bodyPr/>
          <a:lstStyle/>
          <a:p>
            <a:pPr>
              <a:defRPr/>
            </a:pPr>
            <a:fld id="{86FDDA49-669F-4D39-903C-C807DC99EA4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D13CF34-9B25-4CD5-9A9E-D37E0A710E5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EE2A0E9-891F-44BB-AF0D-51E8638E5FA7}" type="slidenum">
              <a:rPr lang="ru-RU" altLang="ru-RU" sz="1200"/>
              <a:pPr eaLnBrk="1" hangingPunct="1"/>
              <a:t>346</a:t>
            </a:fld>
            <a:endParaRPr lang="ru-RU" altLang="ru-RU" sz="1200"/>
          </a:p>
        </p:txBody>
      </p:sp>
      <p:sp>
        <p:nvSpPr>
          <p:cNvPr id="43012" name="Rectangle 2">
            <a:extLst>
              <a:ext uri="{FF2B5EF4-FFF2-40B4-BE49-F238E27FC236}">
                <a16:creationId xmlns:a16="http://schemas.microsoft.com/office/drawing/2014/main" id="{5102C5BA-48E5-4C80-BF0B-F8CCE62BC0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17250B0C-9A2B-4775-817E-0D30186E82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71</a:t>
            </a:fld>
            <a:endParaRPr lang="ru-RU"/>
          </a:p>
        </p:txBody>
      </p:sp>
    </p:spTree>
    <p:extLst>
      <p:ext uri="{BB962C8B-B14F-4D97-AF65-F5344CB8AC3E}">
        <p14:creationId xmlns:p14="http://schemas.microsoft.com/office/powerpoint/2010/main" val="11425694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75D319D-FD0B-4B86-9163-14F1C7C2F7F8}"/>
              </a:ext>
            </a:extLst>
          </p:cNvPr>
          <p:cNvSpPr>
            <a:spLocks noGrp="1"/>
          </p:cNvSpPr>
          <p:nvPr>
            <p:ph type="dt" sz="quarter" idx="1"/>
          </p:nvPr>
        </p:nvSpPr>
        <p:spPr/>
        <p:txBody>
          <a:bodyPr/>
          <a:lstStyle/>
          <a:p>
            <a:pPr>
              <a:defRPr/>
            </a:pPr>
            <a:fld id="{2007FB64-370A-425E-A555-573843F38C4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78A6DDA-1654-45B6-9EE7-DB3BD2AB480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EF931B6-FAAA-48C7-9101-7790EAEBA9D5}" type="slidenum">
              <a:rPr lang="ru-RU" altLang="ru-RU" sz="1200"/>
              <a:pPr eaLnBrk="1" hangingPunct="1"/>
              <a:t>347</a:t>
            </a:fld>
            <a:endParaRPr lang="ru-RU" altLang="ru-RU" sz="1200"/>
          </a:p>
        </p:txBody>
      </p:sp>
      <p:sp>
        <p:nvSpPr>
          <p:cNvPr id="44036" name="Rectangle 2">
            <a:extLst>
              <a:ext uri="{FF2B5EF4-FFF2-40B4-BE49-F238E27FC236}">
                <a16:creationId xmlns:a16="http://schemas.microsoft.com/office/drawing/2014/main" id="{F7658190-E1EA-47FF-9193-6980C308089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3">
            <a:extLst>
              <a:ext uri="{FF2B5EF4-FFF2-40B4-BE49-F238E27FC236}">
                <a16:creationId xmlns:a16="http://schemas.microsoft.com/office/drawing/2014/main" id="{7D456DD6-1BAE-484E-83F2-10CF77503A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149EF62-53D0-496B-A596-6527A3DE1660}"/>
              </a:ext>
            </a:extLst>
          </p:cNvPr>
          <p:cNvSpPr>
            <a:spLocks noGrp="1"/>
          </p:cNvSpPr>
          <p:nvPr>
            <p:ph type="dt" sz="quarter" idx="1"/>
          </p:nvPr>
        </p:nvSpPr>
        <p:spPr/>
        <p:txBody>
          <a:bodyPr/>
          <a:lstStyle/>
          <a:p>
            <a:pPr>
              <a:defRPr/>
            </a:pPr>
            <a:fld id="{C0CDA0DD-50A2-446A-96AC-97BA02D4801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7756468-1B9F-4C75-8E3E-6A5C7B4E744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DAE7013-DD04-4CA6-8C76-92805DC3AA6E}" type="slidenum">
              <a:rPr lang="ru-RU" altLang="ru-RU" sz="1200"/>
              <a:pPr eaLnBrk="1" hangingPunct="1"/>
              <a:t>348</a:t>
            </a:fld>
            <a:endParaRPr lang="ru-RU" altLang="ru-RU" sz="1200"/>
          </a:p>
        </p:txBody>
      </p:sp>
      <p:sp>
        <p:nvSpPr>
          <p:cNvPr id="45060" name="Rectangle 2">
            <a:extLst>
              <a:ext uri="{FF2B5EF4-FFF2-40B4-BE49-F238E27FC236}">
                <a16:creationId xmlns:a16="http://schemas.microsoft.com/office/drawing/2014/main" id="{B4D77455-F07C-49DD-8DA6-900B4B00F9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AA83292B-B9D9-4258-9053-C422B8DA501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ED2A550-E6BE-414A-A93F-CEFC6D1A216B}"/>
              </a:ext>
            </a:extLst>
          </p:cNvPr>
          <p:cNvSpPr>
            <a:spLocks noGrp="1"/>
          </p:cNvSpPr>
          <p:nvPr>
            <p:ph type="dt" sz="quarter" idx="1"/>
          </p:nvPr>
        </p:nvSpPr>
        <p:spPr/>
        <p:txBody>
          <a:bodyPr/>
          <a:lstStyle/>
          <a:p>
            <a:pPr>
              <a:defRPr/>
            </a:pPr>
            <a:fld id="{FB59EC28-DE36-4E23-85BC-6D496A320EB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3C829BD-6D07-47D8-B739-B0BCAA23863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A3FCCC3-6C1F-4BA8-9248-B1DD8080E2E2}" type="slidenum">
              <a:rPr lang="ru-RU" altLang="ru-RU" sz="1200"/>
              <a:pPr eaLnBrk="1" hangingPunct="1"/>
              <a:t>349</a:t>
            </a:fld>
            <a:endParaRPr lang="ru-RU" altLang="ru-RU" sz="1200"/>
          </a:p>
        </p:txBody>
      </p:sp>
      <p:sp>
        <p:nvSpPr>
          <p:cNvPr id="46084" name="Rectangle 2">
            <a:extLst>
              <a:ext uri="{FF2B5EF4-FFF2-40B4-BE49-F238E27FC236}">
                <a16:creationId xmlns:a16="http://schemas.microsoft.com/office/drawing/2014/main" id="{3E70871F-1DC0-4632-8CF4-DC5AA8CE18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71BEE488-BD8D-4269-BD94-D79AB7F659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F4BBDC2-E4CD-412D-8FA5-A36AF55CB233}"/>
              </a:ext>
            </a:extLst>
          </p:cNvPr>
          <p:cNvSpPr>
            <a:spLocks noGrp="1"/>
          </p:cNvSpPr>
          <p:nvPr>
            <p:ph type="dt" sz="quarter" idx="1"/>
          </p:nvPr>
        </p:nvSpPr>
        <p:spPr/>
        <p:txBody>
          <a:bodyPr/>
          <a:lstStyle/>
          <a:p>
            <a:pPr>
              <a:defRPr/>
            </a:pPr>
            <a:fld id="{0B02F6F8-0D84-4DDE-ADDB-475F569C544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8DC423C-5804-45DC-A43F-086A01A6CF0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5183366-CF84-483F-A05B-0550AF7200B7}" type="slidenum">
              <a:rPr lang="ru-RU" altLang="ru-RU" sz="1200"/>
              <a:pPr eaLnBrk="1" hangingPunct="1"/>
              <a:t>350</a:t>
            </a:fld>
            <a:endParaRPr lang="ru-RU" altLang="ru-RU" sz="1200"/>
          </a:p>
        </p:txBody>
      </p:sp>
      <p:sp>
        <p:nvSpPr>
          <p:cNvPr id="47108" name="Rectangle 2">
            <a:extLst>
              <a:ext uri="{FF2B5EF4-FFF2-40B4-BE49-F238E27FC236}">
                <a16:creationId xmlns:a16="http://schemas.microsoft.com/office/drawing/2014/main" id="{E98FB0B7-EEC3-49B9-9876-9A9169B98E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26DAFE75-7BFC-4493-84D8-6CB1F5EF40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7EACC4F-5933-4DD3-9A26-14C35BE829F0}"/>
              </a:ext>
            </a:extLst>
          </p:cNvPr>
          <p:cNvSpPr>
            <a:spLocks noGrp="1"/>
          </p:cNvSpPr>
          <p:nvPr>
            <p:ph type="dt" sz="quarter" idx="1"/>
          </p:nvPr>
        </p:nvSpPr>
        <p:spPr/>
        <p:txBody>
          <a:bodyPr/>
          <a:lstStyle/>
          <a:p>
            <a:pPr>
              <a:defRPr/>
            </a:pPr>
            <a:fld id="{FF0ED89E-5BA7-4BF4-AA54-04CB8A7E443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E9ECB40-9D5D-4F4E-83DB-7041A466B0A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45F733F-6E38-49AA-9051-20EB39116E50}" type="slidenum">
              <a:rPr lang="ru-RU" altLang="ru-RU" sz="1200"/>
              <a:pPr eaLnBrk="1" hangingPunct="1"/>
              <a:t>351</a:t>
            </a:fld>
            <a:endParaRPr lang="ru-RU" altLang="ru-RU" sz="1200"/>
          </a:p>
        </p:txBody>
      </p:sp>
      <p:sp>
        <p:nvSpPr>
          <p:cNvPr id="48132" name="Rectangle 2">
            <a:extLst>
              <a:ext uri="{FF2B5EF4-FFF2-40B4-BE49-F238E27FC236}">
                <a16:creationId xmlns:a16="http://schemas.microsoft.com/office/drawing/2014/main" id="{106A4775-20B0-4053-AB38-9F3D54140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A9419967-300A-4CB0-B382-A15195A56D7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4D37551-1493-4B95-82C2-8EAA097A17E1}"/>
              </a:ext>
            </a:extLst>
          </p:cNvPr>
          <p:cNvSpPr>
            <a:spLocks noGrp="1"/>
          </p:cNvSpPr>
          <p:nvPr>
            <p:ph type="dt" sz="quarter" idx="1"/>
          </p:nvPr>
        </p:nvSpPr>
        <p:spPr/>
        <p:txBody>
          <a:bodyPr/>
          <a:lstStyle/>
          <a:p>
            <a:pPr>
              <a:defRPr/>
            </a:pPr>
            <a:fld id="{ECCEAAB6-5974-4126-B361-1FBA27F9626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9553430-4F19-46B1-84EE-7A03576534FF}"/>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BE792C1-B27B-4F16-B29E-1255876F7526}" type="slidenum">
              <a:rPr lang="ru-RU" altLang="ru-RU" sz="1200"/>
              <a:pPr eaLnBrk="1" hangingPunct="1"/>
              <a:t>352</a:t>
            </a:fld>
            <a:endParaRPr lang="ru-RU" altLang="ru-RU" sz="1200"/>
          </a:p>
        </p:txBody>
      </p:sp>
      <p:sp>
        <p:nvSpPr>
          <p:cNvPr id="49156" name="Rectangle 2">
            <a:extLst>
              <a:ext uri="{FF2B5EF4-FFF2-40B4-BE49-F238E27FC236}">
                <a16:creationId xmlns:a16="http://schemas.microsoft.com/office/drawing/2014/main" id="{6393B823-FD71-4E9B-B316-CAE099ABD19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1DF94835-69CB-411C-9E33-A9C762031F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D8F411E-F36E-46EB-BB22-0ECF59C0F3EB}"/>
              </a:ext>
            </a:extLst>
          </p:cNvPr>
          <p:cNvSpPr>
            <a:spLocks noGrp="1"/>
          </p:cNvSpPr>
          <p:nvPr>
            <p:ph type="dt" sz="quarter" idx="1"/>
          </p:nvPr>
        </p:nvSpPr>
        <p:spPr/>
        <p:txBody>
          <a:bodyPr/>
          <a:lstStyle/>
          <a:p>
            <a:pPr>
              <a:defRPr/>
            </a:pPr>
            <a:fld id="{F7F1F678-A31A-4EF6-AA5B-DE4F20228B6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A0C8F17-A06A-40F0-B0F4-C2B1887871E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318D13C-FAAA-46A0-BA3B-F345201D4D1F}" type="slidenum">
              <a:rPr lang="ru-RU" altLang="ru-RU" sz="1200"/>
              <a:pPr eaLnBrk="1" hangingPunct="1"/>
              <a:t>353</a:t>
            </a:fld>
            <a:endParaRPr lang="ru-RU" altLang="ru-RU" sz="1200"/>
          </a:p>
        </p:txBody>
      </p:sp>
      <p:sp>
        <p:nvSpPr>
          <p:cNvPr id="50180" name="Rectangle 2">
            <a:extLst>
              <a:ext uri="{FF2B5EF4-FFF2-40B4-BE49-F238E27FC236}">
                <a16:creationId xmlns:a16="http://schemas.microsoft.com/office/drawing/2014/main" id="{4D9DB5AD-2F12-4D56-B0E7-665C26BA24F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5C23B9BC-BB05-4145-8574-101C407322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7AFDAFF-D296-4A2D-817C-EF101A973CA7}"/>
              </a:ext>
            </a:extLst>
          </p:cNvPr>
          <p:cNvSpPr>
            <a:spLocks noGrp="1"/>
          </p:cNvSpPr>
          <p:nvPr>
            <p:ph type="dt" sz="quarter" idx="1"/>
          </p:nvPr>
        </p:nvSpPr>
        <p:spPr/>
        <p:txBody>
          <a:bodyPr/>
          <a:lstStyle/>
          <a:p>
            <a:pPr>
              <a:defRPr/>
            </a:pPr>
            <a:fld id="{F9D14F2A-EEA3-4CE9-A25C-8B8900DFA06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469B52C-31BD-4428-BE74-BF9D9A4D331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88E763F-8D68-4555-BFA8-7779BCF71A02}" type="slidenum">
              <a:rPr lang="ru-RU" altLang="ru-RU" sz="1200"/>
              <a:pPr eaLnBrk="1" hangingPunct="1"/>
              <a:t>354</a:t>
            </a:fld>
            <a:endParaRPr lang="ru-RU" altLang="ru-RU" sz="1200"/>
          </a:p>
        </p:txBody>
      </p:sp>
      <p:sp>
        <p:nvSpPr>
          <p:cNvPr id="51204" name="Rectangle 2">
            <a:extLst>
              <a:ext uri="{FF2B5EF4-FFF2-40B4-BE49-F238E27FC236}">
                <a16:creationId xmlns:a16="http://schemas.microsoft.com/office/drawing/2014/main" id="{29F1EF77-A786-4DFF-8528-7A9B122C3F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8DA91F4A-49CB-48D9-BB99-3930C09F60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A507334-5D1D-45DA-954B-0BD8757E7F0A}"/>
              </a:ext>
            </a:extLst>
          </p:cNvPr>
          <p:cNvSpPr>
            <a:spLocks noGrp="1"/>
          </p:cNvSpPr>
          <p:nvPr>
            <p:ph type="dt" sz="quarter" idx="1"/>
          </p:nvPr>
        </p:nvSpPr>
        <p:spPr/>
        <p:txBody>
          <a:bodyPr/>
          <a:lstStyle/>
          <a:p>
            <a:pPr>
              <a:defRPr/>
            </a:pPr>
            <a:fld id="{7FFBCF56-EED2-40AE-8D9E-000033BC833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6CA4FDD-54EE-401A-A52A-B5F017ABD57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0128E04-4CF7-4A0C-913E-5F71F611AD7F}" type="slidenum">
              <a:rPr lang="ru-RU" altLang="ru-RU" sz="1200"/>
              <a:pPr eaLnBrk="1" hangingPunct="1"/>
              <a:t>355</a:t>
            </a:fld>
            <a:endParaRPr lang="ru-RU" altLang="ru-RU" sz="1200"/>
          </a:p>
        </p:txBody>
      </p:sp>
      <p:sp>
        <p:nvSpPr>
          <p:cNvPr id="52228" name="Rectangle 2">
            <a:extLst>
              <a:ext uri="{FF2B5EF4-FFF2-40B4-BE49-F238E27FC236}">
                <a16:creationId xmlns:a16="http://schemas.microsoft.com/office/drawing/2014/main" id="{59DCD8D7-E3FF-466D-8845-64C65A7394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C185B017-C953-4245-8205-6573D3A30B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894DC45-F362-460A-B5BE-501E8868FBB9}"/>
              </a:ext>
            </a:extLst>
          </p:cNvPr>
          <p:cNvSpPr>
            <a:spLocks noGrp="1"/>
          </p:cNvSpPr>
          <p:nvPr>
            <p:ph type="dt" sz="quarter" idx="1"/>
          </p:nvPr>
        </p:nvSpPr>
        <p:spPr/>
        <p:txBody>
          <a:bodyPr/>
          <a:lstStyle/>
          <a:p>
            <a:pPr>
              <a:defRPr/>
            </a:pPr>
            <a:fld id="{FEC899CB-420F-4339-891B-C7A3471D1D0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D01396E-CCCB-413A-8036-3A6694410DB4}"/>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21FD4A49-CA00-4AF4-BC53-6312F70895F4}" type="slidenum">
              <a:rPr lang="ru-RU" altLang="ru-RU" sz="1200" b="0"/>
              <a:pPr eaLnBrk="1" hangingPunct="1"/>
              <a:t>368</a:t>
            </a:fld>
            <a:endParaRPr lang="ru-RU" altLang="ru-RU" sz="1200" b="0"/>
          </a:p>
        </p:txBody>
      </p:sp>
      <p:sp>
        <p:nvSpPr>
          <p:cNvPr id="34820" name="Rectangle 2">
            <a:extLst>
              <a:ext uri="{FF2B5EF4-FFF2-40B4-BE49-F238E27FC236}">
                <a16:creationId xmlns:a16="http://schemas.microsoft.com/office/drawing/2014/main" id="{C3B2A96B-0AB6-4750-A105-F57FBD5F91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3">
            <a:extLst>
              <a:ext uri="{FF2B5EF4-FFF2-40B4-BE49-F238E27FC236}">
                <a16:creationId xmlns:a16="http://schemas.microsoft.com/office/drawing/2014/main" id="{A0D14FC6-1D0F-4F64-A5AA-5B01286998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72</a:t>
            </a:fld>
            <a:endParaRPr lang="ru-RU"/>
          </a:p>
        </p:txBody>
      </p:sp>
    </p:spTree>
    <p:extLst>
      <p:ext uri="{BB962C8B-B14F-4D97-AF65-F5344CB8AC3E}">
        <p14:creationId xmlns:p14="http://schemas.microsoft.com/office/powerpoint/2010/main" val="22941991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08FC053-C819-4C2C-B5D7-A56D647CE6E7}"/>
              </a:ext>
            </a:extLst>
          </p:cNvPr>
          <p:cNvSpPr>
            <a:spLocks noGrp="1"/>
          </p:cNvSpPr>
          <p:nvPr>
            <p:ph type="dt" sz="quarter" idx="1"/>
          </p:nvPr>
        </p:nvSpPr>
        <p:spPr/>
        <p:txBody>
          <a:bodyPr/>
          <a:lstStyle/>
          <a:p>
            <a:pPr>
              <a:defRPr/>
            </a:pPr>
            <a:fld id="{6AB9D581-B541-4BEF-8D52-CA1F24AB687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0128B13-05E8-4D6B-80F5-CCDCD363B2F8}"/>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3DAD8373-97B7-4742-B80C-6412F814CF81}" type="slidenum">
              <a:rPr lang="ru-RU" altLang="ru-RU" sz="1200" b="0"/>
              <a:pPr eaLnBrk="1" hangingPunct="1"/>
              <a:t>369</a:t>
            </a:fld>
            <a:endParaRPr lang="ru-RU" altLang="ru-RU" sz="1200" b="0"/>
          </a:p>
        </p:txBody>
      </p:sp>
      <p:sp>
        <p:nvSpPr>
          <p:cNvPr id="35844" name="Rectangle 2">
            <a:extLst>
              <a:ext uri="{FF2B5EF4-FFF2-40B4-BE49-F238E27FC236}">
                <a16:creationId xmlns:a16="http://schemas.microsoft.com/office/drawing/2014/main" id="{B9778323-36EB-4412-A3BA-E39AEC12A6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3">
            <a:extLst>
              <a:ext uri="{FF2B5EF4-FFF2-40B4-BE49-F238E27FC236}">
                <a16:creationId xmlns:a16="http://schemas.microsoft.com/office/drawing/2014/main" id="{8BA737EF-CFA7-4751-B457-1A8A14EBFC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6975F83-8387-4EBC-9499-CB792A91554E}"/>
              </a:ext>
            </a:extLst>
          </p:cNvPr>
          <p:cNvSpPr>
            <a:spLocks noGrp="1"/>
          </p:cNvSpPr>
          <p:nvPr>
            <p:ph type="dt" sz="quarter" idx="1"/>
          </p:nvPr>
        </p:nvSpPr>
        <p:spPr/>
        <p:txBody>
          <a:bodyPr/>
          <a:lstStyle/>
          <a:p>
            <a:pPr>
              <a:defRPr/>
            </a:pPr>
            <a:fld id="{50C7420D-2F9A-42EB-8B81-41F41564D20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BA13163-0141-4637-ABAC-AAD19714A053}"/>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701CC046-DCA3-424D-959F-46FA596D045C}" type="slidenum">
              <a:rPr lang="ru-RU" altLang="ru-RU" sz="1200" b="0"/>
              <a:pPr eaLnBrk="1" hangingPunct="1"/>
              <a:t>371</a:t>
            </a:fld>
            <a:endParaRPr lang="ru-RU" altLang="ru-RU" sz="1200" b="0"/>
          </a:p>
        </p:txBody>
      </p:sp>
      <p:sp>
        <p:nvSpPr>
          <p:cNvPr id="36868" name="Rectangle 2">
            <a:extLst>
              <a:ext uri="{FF2B5EF4-FFF2-40B4-BE49-F238E27FC236}">
                <a16:creationId xmlns:a16="http://schemas.microsoft.com/office/drawing/2014/main" id="{87416147-1EE5-4A09-B3F4-C3D489A0AE0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3">
            <a:extLst>
              <a:ext uri="{FF2B5EF4-FFF2-40B4-BE49-F238E27FC236}">
                <a16:creationId xmlns:a16="http://schemas.microsoft.com/office/drawing/2014/main" id="{00FD8518-A298-4288-82E0-367892D0E9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932854D-CB2A-43FA-A5A7-9F0A754313E1}"/>
              </a:ext>
            </a:extLst>
          </p:cNvPr>
          <p:cNvSpPr>
            <a:spLocks noGrp="1"/>
          </p:cNvSpPr>
          <p:nvPr>
            <p:ph type="dt" sz="quarter" idx="1"/>
          </p:nvPr>
        </p:nvSpPr>
        <p:spPr/>
        <p:txBody>
          <a:bodyPr/>
          <a:lstStyle/>
          <a:p>
            <a:pPr>
              <a:defRPr/>
            </a:pPr>
            <a:fld id="{50C7420D-2F9A-42EB-8B81-41F41564D20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0883619-6D31-44B3-BF3E-1138EB1F86A9}"/>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AA4C0EC2-119C-4940-AE09-119BD7F8DE7B}" type="slidenum">
              <a:rPr lang="ru-RU" altLang="ru-RU" sz="1200" b="0"/>
              <a:pPr eaLnBrk="1" hangingPunct="1"/>
              <a:t>372</a:t>
            </a:fld>
            <a:endParaRPr lang="ru-RU" altLang="ru-RU" sz="1200" b="0"/>
          </a:p>
        </p:txBody>
      </p:sp>
      <p:sp>
        <p:nvSpPr>
          <p:cNvPr id="37892" name="Rectangle 2">
            <a:extLst>
              <a:ext uri="{FF2B5EF4-FFF2-40B4-BE49-F238E27FC236}">
                <a16:creationId xmlns:a16="http://schemas.microsoft.com/office/drawing/2014/main" id="{781D3CC0-7259-4E95-9ED5-8DD7ED09B1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3" name="Rectangle 3">
            <a:extLst>
              <a:ext uri="{FF2B5EF4-FFF2-40B4-BE49-F238E27FC236}">
                <a16:creationId xmlns:a16="http://schemas.microsoft.com/office/drawing/2014/main" id="{5470E316-8802-4037-8F6E-03309319525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45F5DE8-CD3B-45AD-A4C4-65690967DF96}"/>
              </a:ext>
            </a:extLst>
          </p:cNvPr>
          <p:cNvSpPr>
            <a:spLocks noGrp="1"/>
          </p:cNvSpPr>
          <p:nvPr>
            <p:ph type="dt" sz="quarter" idx="1"/>
          </p:nvPr>
        </p:nvSpPr>
        <p:spPr/>
        <p:txBody>
          <a:bodyPr/>
          <a:lstStyle/>
          <a:p>
            <a:pPr>
              <a:defRPr/>
            </a:pPr>
            <a:fld id="{BDBBAB21-33D0-4588-BE36-156F5070CAF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F06EEE6-DCD3-4932-A47B-0FC3899BF433}"/>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D3D34A65-362A-4552-8A99-0D8F9BB5C0C4}" type="slidenum">
              <a:rPr lang="ru-RU" altLang="ru-RU" sz="1200" b="0"/>
              <a:pPr eaLnBrk="1" hangingPunct="1"/>
              <a:t>374</a:t>
            </a:fld>
            <a:endParaRPr lang="ru-RU" altLang="ru-RU" sz="1200" b="0"/>
          </a:p>
        </p:txBody>
      </p:sp>
      <p:sp>
        <p:nvSpPr>
          <p:cNvPr id="38916" name="Rectangle 2">
            <a:extLst>
              <a:ext uri="{FF2B5EF4-FFF2-40B4-BE49-F238E27FC236}">
                <a16:creationId xmlns:a16="http://schemas.microsoft.com/office/drawing/2014/main" id="{2B0AD4CE-F914-4745-9B6D-51595639A6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a:extLst>
              <a:ext uri="{FF2B5EF4-FFF2-40B4-BE49-F238E27FC236}">
                <a16:creationId xmlns:a16="http://schemas.microsoft.com/office/drawing/2014/main" id="{91803523-A1E8-4705-8C17-49B931575B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5106558-78A5-4A16-8F23-032FE5A89C80}"/>
              </a:ext>
            </a:extLst>
          </p:cNvPr>
          <p:cNvSpPr>
            <a:spLocks noGrp="1"/>
          </p:cNvSpPr>
          <p:nvPr>
            <p:ph type="dt" sz="quarter" idx="1"/>
          </p:nvPr>
        </p:nvSpPr>
        <p:spPr/>
        <p:txBody>
          <a:bodyPr/>
          <a:lstStyle/>
          <a:p>
            <a:pPr>
              <a:defRPr/>
            </a:pPr>
            <a:fld id="{50C7420D-2F9A-42EB-8B81-41F41564D20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4B380C7-A8AB-4446-9C84-AE00F8EFBC38}"/>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3FAB2451-6B43-4B4B-BEAD-4800330D09BD}" type="slidenum">
              <a:rPr lang="ru-RU" altLang="ru-RU" sz="1200" b="0"/>
              <a:pPr eaLnBrk="1" hangingPunct="1"/>
              <a:t>375</a:t>
            </a:fld>
            <a:endParaRPr lang="ru-RU" altLang="ru-RU" sz="1200" b="0"/>
          </a:p>
        </p:txBody>
      </p:sp>
      <p:sp>
        <p:nvSpPr>
          <p:cNvPr id="39940" name="Rectangle 2">
            <a:extLst>
              <a:ext uri="{FF2B5EF4-FFF2-40B4-BE49-F238E27FC236}">
                <a16:creationId xmlns:a16="http://schemas.microsoft.com/office/drawing/2014/main" id="{2FF63D11-C7F0-48B1-9E36-6BB59224C3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3">
            <a:extLst>
              <a:ext uri="{FF2B5EF4-FFF2-40B4-BE49-F238E27FC236}">
                <a16:creationId xmlns:a16="http://schemas.microsoft.com/office/drawing/2014/main" id="{045818F2-C3F2-43CA-8DC2-D3EC7B0159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27FBB15-1867-4DA7-90A0-30D0F7ABC1F3}"/>
              </a:ext>
            </a:extLst>
          </p:cNvPr>
          <p:cNvSpPr>
            <a:spLocks noGrp="1"/>
          </p:cNvSpPr>
          <p:nvPr>
            <p:ph type="dt" sz="quarter" idx="1"/>
          </p:nvPr>
        </p:nvSpPr>
        <p:spPr/>
        <p:txBody>
          <a:bodyPr/>
          <a:lstStyle/>
          <a:p>
            <a:pPr>
              <a:defRPr/>
            </a:pPr>
            <a:fld id="{50C7420D-2F9A-42EB-8B81-41F41564D20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2A54E33-36CC-4B81-AEFA-5A5B98C4FAAF}"/>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8BB6BC69-6FD5-4790-982F-33D64B584F9E}" type="slidenum">
              <a:rPr lang="ru-RU" altLang="ru-RU" sz="1200" b="0"/>
              <a:pPr eaLnBrk="1" hangingPunct="1"/>
              <a:t>376</a:t>
            </a:fld>
            <a:endParaRPr lang="ru-RU" altLang="ru-RU" sz="1200" b="0"/>
          </a:p>
        </p:txBody>
      </p:sp>
      <p:sp>
        <p:nvSpPr>
          <p:cNvPr id="40964" name="Rectangle 2">
            <a:extLst>
              <a:ext uri="{FF2B5EF4-FFF2-40B4-BE49-F238E27FC236}">
                <a16:creationId xmlns:a16="http://schemas.microsoft.com/office/drawing/2014/main" id="{4DFD2C13-CBBA-457F-9632-6CB1FB771C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CA6ECC4A-353C-4EBA-A3BF-E6AAA88965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53D959C-0888-4D75-8D30-23CA5F758A86}"/>
              </a:ext>
            </a:extLst>
          </p:cNvPr>
          <p:cNvSpPr>
            <a:spLocks noGrp="1"/>
          </p:cNvSpPr>
          <p:nvPr>
            <p:ph type="dt" sz="quarter" idx="1"/>
          </p:nvPr>
        </p:nvSpPr>
        <p:spPr/>
        <p:txBody>
          <a:bodyPr/>
          <a:lstStyle/>
          <a:p>
            <a:pPr>
              <a:defRPr/>
            </a:pPr>
            <a:fld id="{50C7420D-2F9A-42EB-8B81-41F41564D20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9338AF4-D547-4F2C-A126-44F2CA77FFEC}"/>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F8BD76E3-6913-4CB1-9AC9-161DCA4F8621}" type="slidenum">
              <a:rPr lang="ru-RU" altLang="ru-RU" sz="1200" b="0"/>
              <a:pPr eaLnBrk="1" hangingPunct="1"/>
              <a:t>377</a:t>
            </a:fld>
            <a:endParaRPr lang="ru-RU" altLang="ru-RU" sz="1200" b="0"/>
          </a:p>
        </p:txBody>
      </p:sp>
      <p:sp>
        <p:nvSpPr>
          <p:cNvPr id="41988" name="Rectangle 2">
            <a:extLst>
              <a:ext uri="{FF2B5EF4-FFF2-40B4-BE49-F238E27FC236}">
                <a16:creationId xmlns:a16="http://schemas.microsoft.com/office/drawing/2014/main" id="{58B20CB7-AA30-4CE7-B742-F5695543271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3">
            <a:extLst>
              <a:ext uri="{FF2B5EF4-FFF2-40B4-BE49-F238E27FC236}">
                <a16:creationId xmlns:a16="http://schemas.microsoft.com/office/drawing/2014/main" id="{72FF8921-EAAB-4D1A-8AEF-16EE35766A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FE47EC8-195C-4FA2-861C-C535E62AD7BB}"/>
              </a:ext>
            </a:extLst>
          </p:cNvPr>
          <p:cNvSpPr>
            <a:spLocks noGrp="1"/>
          </p:cNvSpPr>
          <p:nvPr>
            <p:ph type="dt" sz="quarter" idx="1"/>
          </p:nvPr>
        </p:nvSpPr>
        <p:spPr/>
        <p:txBody>
          <a:bodyPr/>
          <a:lstStyle/>
          <a:p>
            <a:pPr>
              <a:defRPr/>
            </a:pPr>
            <a:fld id="{50C7420D-2F9A-42EB-8B81-41F41564D20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ED83C45-6C3C-4572-94E0-8F129BE1E039}"/>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CA803E78-9EE4-4728-B071-AA5C31E687A6}" type="slidenum">
              <a:rPr lang="ru-RU" altLang="ru-RU" sz="1200" b="0"/>
              <a:pPr eaLnBrk="1" hangingPunct="1"/>
              <a:t>378</a:t>
            </a:fld>
            <a:endParaRPr lang="ru-RU" altLang="ru-RU" sz="1200" b="0"/>
          </a:p>
        </p:txBody>
      </p:sp>
      <p:sp>
        <p:nvSpPr>
          <p:cNvPr id="43012" name="Rectangle 2">
            <a:extLst>
              <a:ext uri="{FF2B5EF4-FFF2-40B4-BE49-F238E27FC236}">
                <a16:creationId xmlns:a16="http://schemas.microsoft.com/office/drawing/2014/main" id="{C30C6601-E4D9-439A-A31A-21F7F73AB2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A6592BF3-CA85-47EA-A50F-B4FFED9B43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483F8C8-0AE6-4A05-8A8A-FDB35E8C4F5C}"/>
              </a:ext>
            </a:extLst>
          </p:cNvPr>
          <p:cNvSpPr>
            <a:spLocks noGrp="1"/>
          </p:cNvSpPr>
          <p:nvPr>
            <p:ph type="dt" sz="quarter" idx="1"/>
          </p:nvPr>
        </p:nvSpPr>
        <p:spPr/>
        <p:txBody>
          <a:bodyPr/>
          <a:lstStyle/>
          <a:p>
            <a:pPr>
              <a:defRPr/>
            </a:pPr>
            <a:fld id="{50C7420D-2F9A-42EB-8B81-41F41564D20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667CE6D-C0F8-4CC5-8EAA-CBCBF49A23E4}"/>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F03EB4F4-7C58-41D4-BDDE-EEC5CD00A1BD}" type="slidenum">
              <a:rPr lang="ru-RU" altLang="ru-RU" sz="1200" b="0"/>
              <a:pPr eaLnBrk="1" hangingPunct="1"/>
              <a:t>379</a:t>
            </a:fld>
            <a:endParaRPr lang="ru-RU" altLang="ru-RU" sz="1200" b="0"/>
          </a:p>
        </p:txBody>
      </p:sp>
      <p:sp>
        <p:nvSpPr>
          <p:cNvPr id="44036" name="Rectangle 2">
            <a:extLst>
              <a:ext uri="{FF2B5EF4-FFF2-40B4-BE49-F238E27FC236}">
                <a16:creationId xmlns:a16="http://schemas.microsoft.com/office/drawing/2014/main" id="{08C44228-1E3C-4043-BB68-E7742B5ECC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3">
            <a:extLst>
              <a:ext uri="{FF2B5EF4-FFF2-40B4-BE49-F238E27FC236}">
                <a16:creationId xmlns:a16="http://schemas.microsoft.com/office/drawing/2014/main" id="{893B2331-3974-4485-A85F-7CCEB4257A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6AC3167-EE00-4C61-A44C-8941B5E8698C}"/>
              </a:ext>
            </a:extLst>
          </p:cNvPr>
          <p:cNvSpPr>
            <a:spLocks noGrp="1"/>
          </p:cNvSpPr>
          <p:nvPr>
            <p:ph type="dt" sz="quarter" idx="1"/>
          </p:nvPr>
        </p:nvSpPr>
        <p:spPr/>
        <p:txBody>
          <a:bodyPr/>
          <a:lstStyle/>
          <a:p>
            <a:pPr>
              <a:defRPr/>
            </a:pPr>
            <a:fld id="{E1265EC0-5334-487B-A180-172191D6E8F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01F8D60-1C9D-4952-9032-E5C4A5F94EC0}"/>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49282E0A-F5D7-4FF5-BE5E-7A3D4338B4F2}" type="slidenum">
              <a:rPr lang="ru-RU" altLang="ru-RU" sz="1200" b="0"/>
              <a:pPr eaLnBrk="1" hangingPunct="1"/>
              <a:t>380</a:t>
            </a:fld>
            <a:endParaRPr lang="ru-RU" altLang="ru-RU" sz="1200" b="0"/>
          </a:p>
        </p:txBody>
      </p:sp>
      <p:sp>
        <p:nvSpPr>
          <p:cNvPr id="45060" name="Rectangle 2">
            <a:extLst>
              <a:ext uri="{FF2B5EF4-FFF2-40B4-BE49-F238E27FC236}">
                <a16:creationId xmlns:a16="http://schemas.microsoft.com/office/drawing/2014/main" id="{DF4BE783-9851-4079-9389-047C37E228F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73E214AD-C484-469F-818A-13C88029E3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73</a:t>
            </a:fld>
            <a:endParaRPr lang="ru-RU"/>
          </a:p>
        </p:txBody>
      </p:sp>
    </p:spTree>
    <p:extLst>
      <p:ext uri="{BB962C8B-B14F-4D97-AF65-F5344CB8AC3E}">
        <p14:creationId xmlns:p14="http://schemas.microsoft.com/office/powerpoint/2010/main" val="2756627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0C0A71B-4E5F-4CC8-9138-EE60AC935F33}"/>
              </a:ext>
            </a:extLst>
          </p:cNvPr>
          <p:cNvSpPr>
            <a:spLocks noGrp="1"/>
          </p:cNvSpPr>
          <p:nvPr>
            <p:ph type="dt" sz="quarter" idx="1"/>
          </p:nvPr>
        </p:nvSpPr>
        <p:spPr/>
        <p:txBody>
          <a:bodyPr/>
          <a:lstStyle/>
          <a:p>
            <a:pPr>
              <a:defRPr/>
            </a:pPr>
            <a:fld id="{95E56A20-10C2-4AC4-8107-EABB7F4FF53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2678183-B53A-4B46-BDA3-B46B87C0F5D9}"/>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80D24DDC-1641-4780-96EA-74A7569AB6EE}" type="slidenum">
              <a:rPr lang="ru-RU" altLang="ru-RU" sz="1200" b="0"/>
              <a:pPr eaLnBrk="1" hangingPunct="1"/>
              <a:t>381</a:t>
            </a:fld>
            <a:endParaRPr lang="ru-RU" altLang="ru-RU" sz="1200" b="0"/>
          </a:p>
        </p:txBody>
      </p:sp>
      <p:sp>
        <p:nvSpPr>
          <p:cNvPr id="46084" name="Rectangle 2">
            <a:extLst>
              <a:ext uri="{FF2B5EF4-FFF2-40B4-BE49-F238E27FC236}">
                <a16:creationId xmlns:a16="http://schemas.microsoft.com/office/drawing/2014/main" id="{CAF970FA-AD24-472F-977E-57FF7DBAFF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5F764C4E-23B6-49F4-8A0A-F72CD3E866B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4470FDE-6B71-4BC3-846A-1AC8B61B24C5}"/>
              </a:ext>
            </a:extLst>
          </p:cNvPr>
          <p:cNvSpPr>
            <a:spLocks noGrp="1"/>
          </p:cNvSpPr>
          <p:nvPr>
            <p:ph type="dt" sz="quarter" idx="1"/>
          </p:nvPr>
        </p:nvSpPr>
        <p:spPr/>
        <p:txBody>
          <a:bodyPr/>
          <a:lstStyle/>
          <a:p>
            <a:pPr>
              <a:defRPr/>
            </a:pPr>
            <a:fld id="{8A537BCD-0FBE-42B9-9F8D-770342B8BA0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3310183-DE7F-4F23-B1D1-BD5DEB4709D7}"/>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5E244096-EEDB-4FD7-9DD8-5A2E20D0163A}" type="slidenum">
              <a:rPr lang="ru-RU" altLang="ru-RU" sz="1200" b="0"/>
              <a:pPr eaLnBrk="1" hangingPunct="1"/>
              <a:t>382</a:t>
            </a:fld>
            <a:endParaRPr lang="ru-RU" altLang="ru-RU" sz="1200" b="0"/>
          </a:p>
        </p:txBody>
      </p:sp>
      <p:sp>
        <p:nvSpPr>
          <p:cNvPr id="47108" name="Rectangle 2">
            <a:extLst>
              <a:ext uri="{FF2B5EF4-FFF2-40B4-BE49-F238E27FC236}">
                <a16:creationId xmlns:a16="http://schemas.microsoft.com/office/drawing/2014/main" id="{8897A509-D4F2-404F-8848-B76331BA68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02A0EED9-18E8-486B-95E4-A444D4035FD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56420B0-D006-4C0A-9C28-2683EF9E1502}"/>
              </a:ext>
            </a:extLst>
          </p:cNvPr>
          <p:cNvSpPr>
            <a:spLocks noGrp="1"/>
          </p:cNvSpPr>
          <p:nvPr>
            <p:ph type="dt" sz="quarter" idx="1"/>
          </p:nvPr>
        </p:nvSpPr>
        <p:spPr/>
        <p:txBody>
          <a:bodyPr/>
          <a:lstStyle/>
          <a:p>
            <a:pPr>
              <a:defRPr/>
            </a:pPr>
            <a:fld id="{50C7420D-2F9A-42EB-8B81-41F41564D20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589783B-2CA8-4B10-83AE-E3D8609C1DF6}"/>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9076FC6B-AE20-4F41-815C-8A2069F3B49B}" type="slidenum">
              <a:rPr lang="ru-RU" altLang="ru-RU" sz="1200" b="0"/>
              <a:pPr eaLnBrk="1" hangingPunct="1"/>
              <a:t>383</a:t>
            </a:fld>
            <a:endParaRPr lang="ru-RU" altLang="ru-RU" sz="1200" b="0"/>
          </a:p>
        </p:txBody>
      </p:sp>
      <p:sp>
        <p:nvSpPr>
          <p:cNvPr id="48132" name="Rectangle 2">
            <a:extLst>
              <a:ext uri="{FF2B5EF4-FFF2-40B4-BE49-F238E27FC236}">
                <a16:creationId xmlns:a16="http://schemas.microsoft.com/office/drawing/2014/main" id="{EC6688D1-D167-403C-8A23-432380936BF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B2FF92E7-9437-4891-93D8-1315AA3E74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8696792-F3EF-481C-9160-3B36319CBF0D}"/>
              </a:ext>
            </a:extLst>
          </p:cNvPr>
          <p:cNvSpPr>
            <a:spLocks noGrp="1"/>
          </p:cNvSpPr>
          <p:nvPr>
            <p:ph type="dt" sz="quarter" idx="1"/>
          </p:nvPr>
        </p:nvSpPr>
        <p:spPr/>
        <p:txBody>
          <a:bodyPr/>
          <a:lstStyle/>
          <a:p>
            <a:pPr>
              <a:defRPr/>
            </a:pPr>
            <a:fld id="{74449682-23FD-4238-9C4A-5ECC0F804CD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049420F-024E-4643-BFF7-668A3972B928}"/>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F0859B1D-3633-44F9-A8B2-811649C26243}" type="slidenum">
              <a:rPr lang="ru-RU" altLang="ru-RU" sz="1200" b="0"/>
              <a:pPr eaLnBrk="1" hangingPunct="1"/>
              <a:t>384</a:t>
            </a:fld>
            <a:endParaRPr lang="ru-RU" altLang="ru-RU" sz="1200" b="0"/>
          </a:p>
        </p:txBody>
      </p:sp>
      <p:sp>
        <p:nvSpPr>
          <p:cNvPr id="49156" name="Rectangle 2">
            <a:extLst>
              <a:ext uri="{FF2B5EF4-FFF2-40B4-BE49-F238E27FC236}">
                <a16:creationId xmlns:a16="http://schemas.microsoft.com/office/drawing/2014/main" id="{963608EA-A143-4BFD-BC74-3B3D622323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FF4F0050-EE7D-46C8-B5C3-41FE4D6644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EF9A0D8-48EB-4ED0-AEB0-229523ABB934}"/>
              </a:ext>
            </a:extLst>
          </p:cNvPr>
          <p:cNvSpPr>
            <a:spLocks noGrp="1"/>
          </p:cNvSpPr>
          <p:nvPr>
            <p:ph type="dt" sz="quarter" idx="1"/>
          </p:nvPr>
        </p:nvSpPr>
        <p:spPr/>
        <p:txBody>
          <a:bodyPr/>
          <a:lstStyle/>
          <a:p>
            <a:pPr>
              <a:defRPr/>
            </a:pPr>
            <a:fld id="{58D58E98-E24B-41F4-A80D-C5DF31FF5BC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15F6881-E191-46D9-B3F5-5EF2BA892F6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78C2EF1-6D59-4F7A-93EC-039A1BDF54E0}" type="slidenum">
              <a:rPr lang="ru-RU" altLang="ru-RU" sz="1200"/>
              <a:pPr eaLnBrk="1" hangingPunct="1"/>
              <a:t>385</a:t>
            </a:fld>
            <a:endParaRPr lang="ru-RU" altLang="ru-RU" sz="1200"/>
          </a:p>
        </p:txBody>
      </p:sp>
      <p:sp>
        <p:nvSpPr>
          <p:cNvPr id="29700" name="Rectangle 2">
            <a:extLst>
              <a:ext uri="{FF2B5EF4-FFF2-40B4-BE49-F238E27FC236}">
                <a16:creationId xmlns:a16="http://schemas.microsoft.com/office/drawing/2014/main" id="{08A003F6-4257-44F5-801D-33E5ACF69A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3">
            <a:extLst>
              <a:ext uri="{FF2B5EF4-FFF2-40B4-BE49-F238E27FC236}">
                <a16:creationId xmlns:a16="http://schemas.microsoft.com/office/drawing/2014/main" id="{4C7F935C-EED8-463C-9277-761E2C852A2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FCC4E9B-0B0B-4696-80C5-26CC0E4BDAD2}"/>
              </a:ext>
            </a:extLst>
          </p:cNvPr>
          <p:cNvSpPr>
            <a:spLocks noGrp="1"/>
          </p:cNvSpPr>
          <p:nvPr>
            <p:ph type="dt" sz="quarter" idx="1"/>
          </p:nvPr>
        </p:nvSpPr>
        <p:spPr/>
        <p:txBody>
          <a:bodyPr/>
          <a:lstStyle/>
          <a:p>
            <a:pPr>
              <a:defRPr/>
            </a:pPr>
            <a:fld id="{9666E92A-A1A4-4F70-988A-4B872F5CFF0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1344EF3-2209-413D-9C53-7ABD57FF579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F49C853-014D-4C04-92F8-D2D3C8FA7415}" type="slidenum">
              <a:rPr lang="ru-RU" altLang="ru-RU" sz="1200"/>
              <a:pPr eaLnBrk="1" hangingPunct="1"/>
              <a:t>386</a:t>
            </a:fld>
            <a:endParaRPr lang="ru-RU" altLang="ru-RU" sz="1200"/>
          </a:p>
        </p:txBody>
      </p:sp>
      <p:sp>
        <p:nvSpPr>
          <p:cNvPr id="30724" name="Rectangle 2">
            <a:extLst>
              <a:ext uri="{FF2B5EF4-FFF2-40B4-BE49-F238E27FC236}">
                <a16:creationId xmlns:a16="http://schemas.microsoft.com/office/drawing/2014/main" id="{9D9A6DF9-1EC2-4EDD-98AB-F590EFD4B1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3">
            <a:extLst>
              <a:ext uri="{FF2B5EF4-FFF2-40B4-BE49-F238E27FC236}">
                <a16:creationId xmlns:a16="http://schemas.microsoft.com/office/drawing/2014/main" id="{09750ACB-0992-44DF-8ACF-2AB9D214C4A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6E5457E-F694-4576-BB4B-33EACBBEC5D3}"/>
              </a:ext>
            </a:extLst>
          </p:cNvPr>
          <p:cNvSpPr>
            <a:spLocks noGrp="1"/>
          </p:cNvSpPr>
          <p:nvPr>
            <p:ph type="dt" sz="quarter" idx="1"/>
          </p:nvPr>
        </p:nvSpPr>
        <p:spPr/>
        <p:txBody>
          <a:bodyPr/>
          <a:lstStyle/>
          <a:p>
            <a:pPr>
              <a:defRPr/>
            </a:pPr>
            <a:fld id="{25EC4A55-32DA-4BB5-AF48-F2B3A642929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9F39C6B-DA44-4546-9BAA-C7D3B1044AC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AE638A7-7135-4C2E-8509-A9B1371C7EAC}" type="slidenum">
              <a:rPr lang="ru-RU" altLang="ru-RU" sz="1200"/>
              <a:pPr eaLnBrk="1" hangingPunct="1"/>
              <a:t>387</a:t>
            </a:fld>
            <a:endParaRPr lang="ru-RU" altLang="ru-RU" sz="1200"/>
          </a:p>
        </p:txBody>
      </p:sp>
      <p:sp>
        <p:nvSpPr>
          <p:cNvPr id="31748" name="Rectangle 2">
            <a:extLst>
              <a:ext uri="{FF2B5EF4-FFF2-40B4-BE49-F238E27FC236}">
                <a16:creationId xmlns:a16="http://schemas.microsoft.com/office/drawing/2014/main" id="{BFE521E7-CF15-4E4D-B979-D3C2C6223C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3">
            <a:extLst>
              <a:ext uri="{FF2B5EF4-FFF2-40B4-BE49-F238E27FC236}">
                <a16:creationId xmlns:a16="http://schemas.microsoft.com/office/drawing/2014/main" id="{4569E2D4-06A2-4614-9563-8D1BCEEBE6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0A1245F-0B62-4C40-90E8-69D593107426}"/>
              </a:ext>
            </a:extLst>
          </p:cNvPr>
          <p:cNvSpPr>
            <a:spLocks noGrp="1"/>
          </p:cNvSpPr>
          <p:nvPr>
            <p:ph type="dt" sz="quarter" idx="1"/>
          </p:nvPr>
        </p:nvSpPr>
        <p:spPr/>
        <p:txBody>
          <a:bodyPr/>
          <a:lstStyle/>
          <a:p>
            <a:pPr>
              <a:defRPr/>
            </a:pPr>
            <a:fld id="{DE58AC04-3971-491A-A6B4-2DC5A259B52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7F433AB-654C-4E93-9059-FE0D57A1857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0229E38-DB8E-4002-B3E7-9E86D1089FDC}" type="slidenum">
              <a:rPr lang="ru-RU" altLang="ru-RU" sz="1200"/>
              <a:pPr eaLnBrk="1" hangingPunct="1"/>
              <a:t>388</a:t>
            </a:fld>
            <a:endParaRPr lang="ru-RU" altLang="ru-RU" sz="1200"/>
          </a:p>
        </p:txBody>
      </p:sp>
      <p:sp>
        <p:nvSpPr>
          <p:cNvPr id="32772" name="Rectangle 2">
            <a:extLst>
              <a:ext uri="{FF2B5EF4-FFF2-40B4-BE49-F238E27FC236}">
                <a16:creationId xmlns:a16="http://schemas.microsoft.com/office/drawing/2014/main" id="{9751CB3F-F6D6-4744-9251-90B409BE5F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3">
            <a:extLst>
              <a:ext uri="{FF2B5EF4-FFF2-40B4-BE49-F238E27FC236}">
                <a16:creationId xmlns:a16="http://schemas.microsoft.com/office/drawing/2014/main" id="{8444C123-444D-49FE-9396-B0C95B659C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B36D672-3412-413E-9232-DE236BB9B2FD}"/>
              </a:ext>
            </a:extLst>
          </p:cNvPr>
          <p:cNvSpPr>
            <a:spLocks noGrp="1"/>
          </p:cNvSpPr>
          <p:nvPr>
            <p:ph type="dt" sz="quarter" idx="1"/>
          </p:nvPr>
        </p:nvSpPr>
        <p:spPr/>
        <p:txBody>
          <a:bodyPr/>
          <a:lstStyle/>
          <a:p>
            <a:pPr>
              <a:defRPr/>
            </a:pPr>
            <a:fld id="{700DDEA3-7965-4206-B809-BA858438C3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F605E10-018D-4081-A0EC-BFCBD112E41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4DF2FBE-CDE8-48F4-8F9A-C541379CCCCE}" type="slidenum">
              <a:rPr lang="ru-RU" altLang="ru-RU" sz="1200"/>
              <a:pPr eaLnBrk="1" hangingPunct="1"/>
              <a:t>389</a:t>
            </a:fld>
            <a:endParaRPr lang="ru-RU" altLang="ru-RU" sz="1200"/>
          </a:p>
        </p:txBody>
      </p:sp>
      <p:sp>
        <p:nvSpPr>
          <p:cNvPr id="33796" name="Rectangle 2">
            <a:extLst>
              <a:ext uri="{FF2B5EF4-FFF2-40B4-BE49-F238E27FC236}">
                <a16:creationId xmlns:a16="http://schemas.microsoft.com/office/drawing/2014/main" id="{4AD12F68-EC09-4EF3-827D-FABA07CD1F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3">
            <a:extLst>
              <a:ext uri="{FF2B5EF4-FFF2-40B4-BE49-F238E27FC236}">
                <a16:creationId xmlns:a16="http://schemas.microsoft.com/office/drawing/2014/main" id="{818F2064-30A7-4092-9128-7D1AF6B2348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30167FE-3E4F-4709-8B2C-C31C5FF63A65}"/>
              </a:ext>
            </a:extLst>
          </p:cNvPr>
          <p:cNvSpPr>
            <a:spLocks noGrp="1"/>
          </p:cNvSpPr>
          <p:nvPr>
            <p:ph type="dt" sz="quarter" idx="1"/>
          </p:nvPr>
        </p:nvSpPr>
        <p:spPr/>
        <p:txBody>
          <a:bodyPr/>
          <a:lstStyle/>
          <a:p>
            <a:pPr>
              <a:defRPr/>
            </a:pPr>
            <a:fld id="{3E2D9D58-2DE2-4BF5-9C37-D71E082AE77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0202C58-C642-4AFC-8676-B54B7A1F9FAC}"/>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A0174A0-C6B4-4978-9CD4-DC5B69FEC7C3}" type="slidenum">
              <a:rPr lang="ru-RU" altLang="ru-RU" sz="1200"/>
              <a:pPr eaLnBrk="1" hangingPunct="1"/>
              <a:t>390</a:t>
            </a:fld>
            <a:endParaRPr lang="ru-RU" altLang="ru-RU" sz="1200"/>
          </a:p>
        </p:txBody>
      </p:sp>
      <p:sp>
        <p:nvSpPr>
          <p:cNvPr id="34820" name="Rectangle 2">
            <a:extLst>
              <a:ext uri="{FF2B5EF4-FFF2-40B4-BE49-F238E27FC236}">
                <a16:creationId xmlns:a16="http://schemas.microsoft.com/office/drawing/2014/main" id="{F7316F51-43DB-4928-A790-3B88B40A63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3">
            <a:extLst>
              <a:ext uri="{FF2B5EF4-FFF2-40B4-BE49-F238E27FC236}">
                <a16:creationId xmlns:a16="http://schemas.microsoft.com/office/drawing/2014/main" id="{87559E9E-9A62-4E1C-93C1-12C5586B47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100" dirty="0"/>
          </a:p>
        </p:txBody>
      </p:sp>
      <p:sp>
        <p:nvSpPr>
          <p:cNvPr id="4" name="Номер слайда 3"/>
          <p:cNvSpPr>
            <a:spLocks noGrp="1"/>
          </p:cNvSpPr>
          <p:nvPr>
            <p:ph type="sldNum" sz="quarter" idx="10"/>
          </p:nvPr>
        </p:nvSpPr>
        <p:spPr/>
        <p:txBody>
          <a:bodyPr/>
          <a:lstStyle/>
          <a:p>
            <a:fld id="{328FA00D-84BF-47B0-8F4E-E05702B9E936}" type="slidenum">
              <a:rPr lang="ru-RU" smtClean="0"/>
              <a:t>74</a:t>
            </a:fld>
            <a:endParaRPr lang="ru-RU"/>
          </a:p>
        </p:txBody>
      </p:sp>
    </p:spTree>
    <p:extLst>
      <p:ext uri="{BB962C8B-B14F-4D97-AF65-F5344CB8AC3E}">
        <p14:creationId xmlns:p14="http://schemas.microsoft.com/office/powerpoint/2010/main" val="72878298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A3FA446-8C9A-4D51-BB62-2E3966B093DA}"/>
              </a:ext>
            </a:extLst>
          </p:cNvPr>
          <p:cNvSpPr>
            <a:spLocks noGrp="1"/>
          </p:cNvSpPr>
          <p:nvPr>
            <p:ph type="dt" sz="quarter" idx="1"/>
          </p:nvPr>
        </p:nvSpPr>
        <p:spPr/>
        <p:txBody>
          <a:bodyPr/>
          <a:lstStyle/>
          <a:p>
            <a:pPr>
              <a:defRPr/>
            </a:pPr>
            <a:fld id="{C1DBB0ED-BADD-49EC-9189-510676E2230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155F6B6-EAA1-4109-928C-1C03606D235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903E101-5905-44DF-80EF-7B1F7019780B}" type="slidenum">
              <a:rPr lang="ru-RU" altLang="ru-RU" sz="1200"/>
              <a:pPr eaLnBrk="1" hangingPunct="1"/>
              <a:t>391</a:t>
            </a:fld>
            <a:endParaRPr lang="ru-RU" altLang="ru-RU" sz="1200"/>
          </a:p>
        </p:txBody>
      </p:sp>
      <p:sp>
        <p:nvSpPr>
          <p:cNvPr id="35844" name="Rectangle 2">
            <a:extLst>
              <a:ext uri="{FF2B5EF4-FFF2-40B4-BE49-F238E27FC236}">
                <a16:creationId xmlns:a16="http://schemas.microsoft.com/office/drawing/2014/main" id="{4CFF7B57-DBAE-4323-809F-B1CE60F1BE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3">
            <a:extLst>
              <a:ext uri="{FF2B5EF4-FFF2-40B4-BE49-F238E27FC236}">
                <a16:creationId xmlns:a16="http://schemas.microsoft.com/office/drawing/2014/main" id="{ABA66BEE-4543-46D7-B3FF-35DD467FD2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ED476DE-72BC-41CE-8779-B11F6B2461A0}"/>
              </a:ext>
            </a:extLst>
          </p:cNvPr>
          <p:cNvSpPr>
            <a:spLocks noGrp="1"/>
          </p:cNvSpPr>
          <p:nvPr>
            <p:ph type="dt" sz="quarter" idx="1"/>
          </p:nvPr>
        </p:nvSpPr>
        <p:spPr/>
        <p:txBody>
          <a:bodyPr/>
          <a:lstStyle/>
          <a:p>
            <a:pPr>
              <a:defRPr/>
            </a:pPr>
            <a:fld id="{F13D4E6C-A08C-4F5B-9C8B-BF7BE4F3202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CF89D3F-86FF-46D8-9A17-668E5F1A0E4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37A629F-2263-4530-AD1C-37FE2066660F}" type="slidenum">
              <a:rPr lang="ru-RU" altLang="ru-RU" sz="1200"/>
              <a:pPr eaLnBrk="1" hangingPunct="1"/>
              <a:t>392</a:t>
            </a:fld>
            <a:endParaRPr lang="ru-RU" altLang="ru-RU" sz="1200"/>
          </a:p>
        </p:txBody>
      </p:sp>
      <p:sp>
        <p:nvSpPr>
          <p:cNvPr id="36868" name="Rectangle 2">
            <a:extLst>
              <a:ext uri="{FF2B5EF4-FFF2-40B4-BE49-F238E27FC236}">
                <a16:creationId xmlns:a16="http://schemas.microsoft.com/office/drawing/2014/main" id="{523AFA09-03E0-44C1-A296-7E95A3C803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3">
            <a:extLst>
              <a:ext uri="{FF2B5EF4-FFF2-40B4-BE49-F238E27FC236}">
                <a16:creationId xmlns:a16="http://schemas.microsoft.com/office/drawing/2014/main" id="{105487B2-938C-4F28-BA32-C67DF96EF3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F0986FB-1ACD-4BF6-B373-60548D59561D}"/>
              </a:ext>
            </a:extLst>
          </p:cNvPr>
          <p:cNvSpPr>
            <a:spLocks noGrp="1"/>
          </p:cNvSpPr>
          <p:nvPr>
            <p:ph type="dt" sz="quarter" idx="1"/>
          </p:nvPr>
        </p:nvSpPr>
        <p:spPr/>
        <p:txBody>
          <a:bodyPr/>
          <a:lstStyle/>
          <a:p>
            <a:pPr>
              <a:defRPr/>
            </a:pPr>
            <a:fld id="{8D3FD34D-B42C-4E06-BC2A-42B39019919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421CF99-7504-4AD1-8195-D7DECA7543C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EE5D609-F553-4195-93C0-D02E850BB5BE}" type="slidenum">
              <a:rPr lang="ru-RU" altLang="ru-RU" sz="1200"/>
              <a:pPr eaLnBrk="1" hangingPunct="1"/>
              <a:t>393</a:t>
            </a:fld>
            <a:endParaRPr lang="ru-RU" altLang="ru-RU" sz="1200"/>
          </a:p>
        </p:txBody>
      </p:sp>
      <p:sp>
        <p:nvSpPr>
          <p:cNvPr id="37892" name="Rectangle 2">
            <a:extLst>
              <a:ext uri="{FF2B5EF4-FFF2-40B4-BE49-F238E27FC236}">
                <a16:creationId xmlns:a16="http://schemas.microsoft.com/office/drawing/2014/main" id="{8F27AFA7-0FC4-4271-8EB5-D7F358F3964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3" name="Rectangle 3">
            <a:extLst>
              <a:ext uri="{FF2B5EF4-FFF2-40B4-BE49-F238E27FC236}">
                <a16:creationId xmlns:a16="http://schemas.microsoft.com/office/drawing/2014/main" id="{88827DE9-7BB8-4450-8599-A088C3C93D5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E785FB3-262A-4183-B851-782B898E8314}"/>
              </a:ext>
            </a:extLst>
          </p:cNvPr>
          <p:cNvSpPr>
            <a:spLocks noGrp="1"/>
          </p:cNvSpPr>
          <p:nvPr>
            <p:ph type="dt" sz="quarter" idx="1"/>
          </p:nvPr>
        </p:nvSpPr>
        <p:spPr/>
        <p:txBody>
          <a:bodyPr/>
          <a:lstStyle/>
          <a:p>
            <a:pPr>
              <a:defRPr/>
            </a:pPr>
            <a:fld id="{6D7FDC17-0AA3-49DF-B790-A377AEAB9E3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D73776E-35F2-48DF-A7A2-AB49D030339F}"/>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E18C979-74D8-4632-AC8F-528D3589D4C1}" type="slidenum">
              <a:rPr lang="ru-RU" altLang="ru-RU" sz="1200"/>
              <a:pPr eaLnBrk="1" hangingPunct="1"/>
              <a:t>394</a:t>
            </a:fld>
            <a:endParaRPr lang="ru-RU" altLang="ru-RU" sz="1200"/>
          </a:p>
        </p:txBody>
      </p:sp>
      <p:sp>
        <p:nvSpPr>
          <p:cNvPr id="38916" name="Rectangle 2">
            <a:extLst>
              <a:ext uri="{FF2B5EF4-FFF2-40B4-BE49-F238E27FC236}">
                <a16:creationId xmlns:a16="http://schemas.microsoft.com/office/drawing/2014/main" id="{CB913EEF-EB68-4738-ADB1-A3A79963AE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a:extLst>
              <a:ext uri="{FF2B5EF4-FFF2-40B4-BE49-F238E27FC236}">
                <a16:creationId xmlns:a16="http://schemas.microsoft.com/office/drawing/2014/main" id="{900F5949-9F9B-4962-AD45-2CDB959B62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8B9D829-DA63-4671-859D-86994DD2EDDB}"/>
              </a:ext>
            </a:extLst>
          </p:cNvPr>
          <p:cNvSpPr>
            <a:spLocks noGrp="1"/>
          </p:cNvSpPr>
          <p:nvPr>
            <p:ph type="dt" sz="quarter" idx="1"/>
          </p:nvPr>
        </p:nvSpPr>
        <p:spPr/>
        <p:txBody>
          <a:bodyPr/>
          <a:lstStyle/>
          <a:p>
            <a:pPr>
              <a:defRPr/>
            </a:pPr>
            <a:fld id="{5E280FBD-F0F1-4F11-8C4D-FBD20ADB854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FB3B960-0CE6-4620-87CF-FA5A42A76C2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93053C8-6A2E-4718-920E-A4F9495502FD}" type="slidenum">
              <a:rPr lang="ru-RU" altLang="ru-RU" sz="1200"/>
              <a:pPr eaLnBrk="1" hangingPunct="1"/>
              <a:t>395</a:t>
            </a:fld>
            <a:endParaRPr lang="ru-RU" altLang="ru-RU" sz="1200"/>
          </a:p>
        </p:txBody>
      </p:sp>
      <p:sp>
        <p:nvSpPr>
          <p:cNvPr id="39940" name="Rectangle 2">
            <a:extLst>
              <a:ext uri="{FF2B5EF4-FFF2-40B4-BE49-F238E27FC236}">
                <a16:creationId xmlns:a16="http://schemas.microsoft.com/office/drawing/2014/main" id="{068DF698-CE9A-4706-889A-4FF75298A4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3">
            <a:extLst>
              <a:ext uri="{FF2B5EF4-FFF2-40B4-BE49-F238E27FC236}">
                <a16:creationId xmlns:a16="http://schemas.microsoft.com/office/drawing/2014/main" id="{3D38BC68-5543-422C-B832-A70EE29D17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F0B49BC-7E29-4D05-AF50-159F649423CE}"/>
              </a:ext>
            </a:extLst>
          </p:cNvPr>
          <p:cNvSpPr>
            <a:spLocks noGrp="1"/>
          </p:cNvSpPr>
          <p:nvPr>
            <p:ph type="dt" sz="quarter" idx="1"/>
          </p:nvPr>
        </p:nvSpPr>
        <p:spPr/>
        <p:txBody>
          <a:bodyPr/>
          <a:lstStyle/>
          <a:p>
            <a:pPr>
              <a:defRPr/>
            </a:pPr>
            <a:fld id="{40633730-38CE-4987-9EAA-A9165ADB38A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4A1205C-B531-40A2-9627-1522617B29F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A44C98F-D4D2-422E-A7BE-8CAA5E33C9EB}" type="slidenum">
              <a:rPr lang="ru-RU" altLang="ru-RU" sz="1200"/>
              <a:pPr eaLnBrk="1" hangingPunct="1"/>
              <a:t>396</a:t>
            </a:fld>
            <a:endParaRPr lang="ru-RU" altLang="ru-RU" sz="1200"/>
          </a:p>
        </p:txBody>
      </p:sp>
      <p:sp>
        <p:nvSpPr>
          <p:cNvPr id="40964" name="Rectangle 2">
            <a:extLst>
              <a:ext uri="{FF2B5EF4-FFF2-40B4-BE49-F238E27FC236}">
                <a16:creationId xmlns:a16="http://schemas.microsoft.com/office/drawing/2014/main" id="{566B4825-1577-4726-8691-7405BBF8FA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4CB0E791-33A0-46A5-B632-08A01F7AE7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AE160AA-661B-413C-9251-07BC1BAF7DB8}"/>
              </a:ext>
            </a:extLst>
          </p:cNvPr>
          <p:cNvSpPr>
            <a:spLocks noGrp="1"/>
          </p:cNvSpPr>
          <p:nvPr>
            <p:ph type="dt" sz="quarter" idx="1"/>
          </p:nvPr>
        </p:nvSpPr>
        <p:spPr/>
        <p:txBody>
          <a:bodyPr/>
          <a:lstStyle/>
          <a:p>
            <a:pPr>
              <a:defRPr/>
            </a:pPr>
            <a:fld id="{9A6EB4FA-B0A4-462E-8870-CD5536F3215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38AF320-C5E5-4F0A-83E8-48B8C05EE68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1325D08-5CBF-4EA7-B9B2-BC2B9F164A54}" type="slidenum">
              <a:rPr lang="ru-RU" altLang="ru-RU" sz="1200"/>
              <a:pPr eaLnBrk="1" hangingPunct="1"/>
              <a:t>397</a:t>
            </a:fld>
            <a:endParaRPr lang="ru-RU" altLang="ru-RU" sz="1200"/>
          </a:p>
        </p:txBody>
      </p:sp>
      <p:sp>
        <p:nvSpPr>
          <p:cNvPr id="41988" name="Rectangle 2">
            <a:extLst>
              <a:ext uri="{FF2B5EF4-FFF2-40B4-BE49-F238E27FC236}">
                <a16:creationId xmlns:a16="http://schemas.microsoft.com/office/drawing/2014/main" id="{502D1A81-3BAF-41A6-940B-769E486122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3">
            <a:extLst>
              <a:ext uri="{FF2B5EF4-FFF2-40B4-BE49-F238E27FC236}">
                <a16:creationId xmlns:a16="http://schemas.microsoft.com/office/drawing/2014/main" id="{A8FE711F-2986-4DF0-9523-FAA686C60B0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6A668FD-C043-404B-9EDC-D41B7EFE2E66}"/>
              </a:ext>
            </a:extLst>
          </p:cNvPr>
          <p:cNvSpPr>
            <a:spLocks noGrp="1"/>
          </p:cNvSpPr>
          <p:nvPr>
            <p:ph type="dt" sz="quarter" idx="1"/>
          </p:nvPr>
        </p:nvSpPr>
        <p:spPr/>
        <p:txBody>
          <a:bodyPr/>
          <a:lstStyle/>
          <a:p>
            <a:pPr>
              <a:defRPr/>
            </a:pPr>
            <a:fld id="{DF24A0E3-8790-4414-BC53-0B03D0AEF85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B090017-9DA3-4191-9B0F-D221B8B9BC3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753D0B3-54FD-4814-828F-F76C69D30856}" type="slidenum">
              <a:rPr lang="ru-RU" altLang="ru-RU" sz="1200"/>
              <a:pPr eaLnBrk="1" hangingPunct="1"/>
              <a:t>398</a:t>
            </a:fld>
            <a:endParaRPr lang="ru-RU" altLang="ru-RU" sz="1200"/>
          </a:p>
        </p:txBody>
      </p:sp>
      <p:sp>
        <p:nvSpPr>
          <p:cNvPr id="43012" name="Rectangle 2">
            <a:extLst>
              <a:ext uri="{FF2B5EF4-FFF2-40B4-BE49-F238E27FC236}">
                <a16:creationId xmlns:a16="http://schemas.microsoft.com/office/drawing/2014/main" id="{12F313D6-87C1-4CB4-8235-6C59E70DA7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454FE0CA-EBB7-42E4-8E60-048015483E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0A9C1B2-0476-43C3-9EFA-7359529B8493}"/>
              </a:ext>
            </a:extLst>
          </p:cNvPr>
          <p:cNvSpPr>
            <a:spLocks noGrp="1"/>
          </p:cNvSpPr>
          <p:nvPr>
            <p:ph type="dt" sz="quarter" idx="1"/>
          </p:nvPr>
        </p:nvSpPr>
        <p:spPr/>
        <p:txBody>
          <a:bodyPr/>
          <a:lstStyle/>
          <a:p>
            <a:pPr>
              <a:defRPr/>
            </a:pPr>
            <a:fld id="{4AA9AB0B-6A09-4D11-9B1D-6D6CA636581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F1FB175-B2C0-4B0C-8B69-0B90D33CC6B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7C436D6-F9FB-4D78-A5EC-06032A736C57}" type="slidenum">
              <a:rPr lang="ru-RU" altLang="ru-RU" sz="1200"/>
              <a:pPr eaLnBrk="1" hangingPunct="1"/>
              <a:t>399</a:t>
            </a:fld>
            <a:endParaRPr lang="ru-RU" altLang="ru-RU" sz="1200"/>
          </a:p>
        </p:txBody>
      </p:sp>
      <p:sp>
        <p:nvSpPr>
          <p:cNvPr id="44036" name="Rectangle 2">
            <a:extLst>
              <a:ext uri="{FF2B5EF4-FFF2-40B4-BE49-F238E27FC236}">
                <a16:creationId xmlns:a16="http://schemas.microsoft.com/office/drawing/2014/main" id="{8057EE8D-8427-4879-9B58-86A3DAB385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3">
            <a:extLst>
              <a:ext uri="{FF2B5EF4-FFF2-40B4-BE49-F238E27FC236}">
                <a16:creationId xmlns:a16="http://schemas.microsoft.com/office/drawing/2014/main" id="{58A9F309-A29C-4648-8D0B-799146951AD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7851710-F0A9-477F-BB4A-69C8283E4106}"/>
              </a:ext>
            </a:extLst>
          </p:cNvPr>
          <p:cNvSpPr>
            <a:spLocks noGrp="1"/>
          </p:cNvSpPr>
          <p:nvPr>
            <p:ph type="dt" sz="quarter" idx="1"/>
          </p:nvPr>
        </p:nvSpPr>
        <p:spPr/>
        <p:txBody>
          <a:bodyPr/>
          <a:lstStyle/>
          <a:p>
            <a:pPr>
              <a:defRPr/>
            </a:pPr>
            <a:fld id="{4AA9AB0B-6A09-4D11-9B1D-6D6CA636581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CB78570-C4FB-4890-8CF6-21816FF41DB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818FBFF-F162-4B18-A283-B2481B77366F}" type="slidenum">
              <a:rPr lang="ru-RU" altLang="ru-RU" sz="1200"/>
              <a:pPr eaLnBrk="1" hangingPunct="1"/>
              <a:t>400</a:t>
            </a:fld>
            <a:endParaRPr lang="ru-RU" altLang="ru-RU" sz="1200"/>
          </a:p>
        </p:txBody>
      </p:sp>
      <p:sp>
        <p:nvSpPr>
          <p:cNvPr id="45060" name="Rectangle 2">
            <a:extLst>
              <a:ext uri="{FF2B5EF4-FFF2-40B4-BE49-F238E27FC236}">
                <a16:creationId xmlns:a16="http://schemas.microsoft.com/office/drawing/2014/main" id="{5D162D02-7D80-49AD-88D4-C5400EDADC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D013EE36-D998-4F71-B06A-77629B73F6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sz="1100" b="1"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328FA00D-84BF-47B0-8F4E-E05702B9E936}" type="slidenum">
              <a:rPr lang="ru-RU" smtClean="0"/>
              <a:t>75</a:t>
            </a:fld>
            <a:endParaRPr lang="ru-RU"/>
          </a:p>
        </p:txBody>
      </p:sp>
    </p:spTree>
    <p:extLst>
      <p:ext uri="{BB962C8B-B14F-4D97-AF65-F5344CB8AC3E}">
        <p14:creationId xmlns:p14="http://schemas.microsoft.com/office/powerpoint/2010/main" val="64913105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2ED8A6C-D912-4C37-B97C-6DF5C8313FA0}"/>
              </a:ext>
            </a:extLst>
          </p:cNvPr>
          <p:cNvSpPr>
            <a:spLocks noGrp="1"/>
          </p:cNvSpPr>
          <p:nvPr>
            <p:ph type="dt" sz="quarter" idx="1"/>
          </p:nvPr>
        </p:nvSpPr>
        <p:spPr/>
        <p:txBody>
          <a:bodyPr/>
          <a:lstStyle/>
          <a:p>
            <a:pPr>
              <a:defRPr/>
            </a:pPr>
            <a:fld id="{03367BD8-2B04-4507-8420-92B8144C729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C00CA37-D60A-4DD4-9B08-7289A73F159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1CE206B-15F6-4248-992F-BBA71B0A15A8}" type="slidenum">
              <a:rPr lang="ru-RU" altLang="ru-RU" sz="1200"/>
              <a:pPr eaLnBrk="1" hangingPunct="1"/>
              <a:t>401</a:t>
            </a:fld>
            <a:endParaRPr lang="ru-RU" altLang="ru-RU" sz="1200"/>
          </a:p>
        </p:txBody>
      </p:sp>
      <p:sp>
        <p:nvSpPr>
          <p:cNvPr id="46084" name="Rectangle 2">
            <a:extLst>
              <a:ext uri="{FF2B5EF4-FFF2-40B4-BE49-F238E27FC236}">
                <a16:creationId xmlns:a16="http://schemas.microsoft.com/office/drawing/2014/main" id="{C4AEF3BA-1039-4B5F-AAA9-82744C7C29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59CF739C-A05F-4CE9-9C3F-08A77C45AE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3C0304D-0A93-4483-8C89-8BBE07399866}"/>
              </a:ext>
            </a:extLst>
          </p:cNvPr>
          <p:cNvSpPr>
            <a:spLocks noGrp="1"/>
          </p:cNvSpPr>
          <p:nvPr>
            <p:ph type="dt" sz="quarter" idx="1"/>
          </p:nvPr>
        </p:nvSpPr>
        <p:spPr/>
        <p:txBody>
          <a:bodyPr/>
          <a:lstStyle/>
          <a:p>
            <a:pPr>
              <a:defRPr/>
            </a:pPr>
            <a:fld id="{10FC1E47-B947-4EB7-8CCB-32180888A32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ECD0AB2-8953-4941-B1D4-67629821636C}"/>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89BF80F-51A8-4CA0-8F14-3EB9A18581DB}" type="slidenum">
              <a:rPr lang="ru-RU" altLang="ru-RU" sz="1200"/>
              <a:pPr eaLnBrk="1" hangingPunct="1"/>
              <a:t>403</a:t>
            </a:fld>
            <a:endParaRPr lang="ru-RU" altLang="ru-RU" sz="1200"/>
          </a:p>
        </p:txBody>
      </p:sp>
      <p:sp>
        <p:nvSpPr>
          <p:cNvPr id="47108" name="Rectangle 2">
            <a:extLst>
              <a:ext uri="{FF2B5EF4-FFF2-40B4-BE49-F238E27FC236}">
                <a16:creationId xmlns:a16="http://schemas.microsoft.com/office/drawing/2014/main" id="{C37D3E54-0E8F-4AF1-9B2A-0534937D9BD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330D1406-62F4-4D81-B680-65E1ED3091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2EE3965-FB44-4EAD-B1B3-46C76C134B8B}"/>
              </a:ext>
            </a:extLst>
          </p:cNvPr>
          <p:cNvSpPr>
            <a:spLocks noGrp="1"/>
          </p:cNvSpPr>
          <p:nvPr>
            <p:ph type="dt" sz="quarter" idx="1"/>
          </p:nvPr>
        </p:nvSpPr>
        <p:spPr/>
        <p:txBody>
          <a:bodyPr/>
          <a:lstStyle/>
          <a:p>
            <a:pPr>
              <a:defRPr/>
            </a:pPr>
            <a:fld id="{3B460610-8216-4AF9-9D1B-E2CA237CBEB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4ED5CDD-2C77-4689-BF36-0C9840579A0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6FC6165-6D2F-46B8-9ADE-8FA6E640CB89}" type="slidenum">
              <a:rPr lang="ru-RU" altLang="ru-RU" sz="1200"/>
              <a:pPr eaLnBrk="1" hangingPunct="1"/>
              <a:t>404</a:t>
            </a:fld>
            <a:endParaRPr lang="ru-RU" altLang="ru-RU" sz="1200"/>
          </a:p>
        </p:txBody>
      </p:sp>
      <p:sp>
        <p:nvSpPr>
          <p:cNvPr id="48132" name="Rectangle 2">
            <a:extLst>
              <a:ext uri="{FF2B5EF4-FFF2-40B4-BE49-F238E27FC236}">
                <a16:creationId xmlns:a16="http://schemas.microsoft.com/office/drawing/2014/main" id="{95C8C6C3-3893-45A8-B773-C7EF63C104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E4DD0BAF-C3E3-4CDE-BA67-E6E5ECECCA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F752526-8EE8-4D43-9B2A-214653066A7E}"/>
              </a:ext>
            </a:extLst>
          </p:cNvPr>
          <p:cNvSpPr>
            <a:spLocks noGrp="1"/>
          </p:cNvSpPr>
          <p:nvPr>
            <p:ph type="dt" sz="quarter" idx="1"/>
          </p:nvPr>
        </p:nvSpPr>
        <p:spPr/>
        <p:txBody>
          <a:bodyPr/>
          <a:lstStyle/>
          <a:p>
            <a:pPr>
              <a:defRPr/>
            </a:pPr>
            <a:fld id="{A0A3A3C4-4D2D-418D-8ABD-84BEE8ECEA3F}" type="datetimeFigureOut">
              <a:rPr lang="ru-RU">
                <a:solidFill>
                  <a:prstClr val="black"/>
                </a:solidFill>
              </a:rPr>
              <a:pPr>
                <a:defRPr/>
              </a:pPr>
              <a:t>30.03.2020</a:t>
            </a:fld>
            <a:endParaRPr lang="ru-RU" dirty="0">
              <a:solidFill>
                <a:prstClr val="black"/>
              </a:solidFill>
            </a:endParaRPr>
          </a:p>
        </p:txBody>
      </p:sp>
      <p:sp>
        <p:nvSpPr>
          <p:cNvPr id="6" name="Номер слайда 6">
            <a:extLst>
              <a:ext uri="{FF2B5EF4-FFF2-40B4-BE49-F238E27FC236}">
                <a16:creationId xmlns:a16="http://schemas.microsoft.com/office/drawing/2014/main" id="{46BA99E4-C638-4CCC-9BBF-01F829F53A0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C9F0234-DC48-42AC-9123-B4BA14780D38}" type="slidenum">
              <a:rPr lang="ru-RU" altLang="ru-RU" sz="1200">
                <a:solidFill>
                  <a:srgbClr val="000000"/>
                </a:solidFill>
              </a:rPr>
              <a:pPr eaLnBrk="1" hangingPunct="1"/>
              <a:t>405</a:t>
            </a:fld>
            <a:endParaRPr lang="ru-RU" altLang="ru-RU" sz="1200">
              <a:solidFill>
                <a:srgbClr val="000000"/>
              </a:solidFill>
            </a:endParaRPr>
          </a:p>
        </p:txBody>
      </p:sp>
      <p:sp>
        <p:nvSpPr>
          <p:cNvPr id="49156" name="Rectangle 2">
            <a:extLst>
              <a:ext uri="{FF2B5EF4-FFF2-40B4-BE49-F238E27FC236}">
                <a16:creationId xmlns:a16="http://schemas.microsoft.com/office/drawing/2014/main" id="{5660C66B-1C26-4B4B-8973-F84A9D0CD6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27BECDB6-A314-4C1D-9C09-7A57AFDAAA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8370D21-553A-4174-8196-ACAC2E2CDFC7}"/>
              </a:ext>
            </a:extLst>
          </p:cNvPr>
          <p:cNvSpPr>
            <a:spLocks noGrp="1"/>
          </p:cNvSpPr>
          <p:nvPr>
            <p:ph type="dt" sz="quarter" idx="1"/>
          </p:nvPr>
        </p:nvSpPr>
        <p:spPr/>
        <p:txBody>
          <a:bodyPr/>
          <a:lstStyle/>
          <a:p>
            <a:pPr>
              <a:defRPr/>
            </a:pPr>
            <a:fld id="{FE100ADF-5810-46EB-A412-B91473A52337}" type="datetimeFigureOut">
              <a:rPr lang="ru-RU">
                <a:solidFill>
                  <a:prstClr val="black"/>
                </a:solidFill>
              </a:rPr>
              <a:pPr>
                <a:defRPr/>
              </a:pPr>
              <a:t>30.03.2020</a:t>
            </a:fld>
            <a:endParaRPr lang="ru-RU" dirty="0">
              <a:solidFill>
                <a:prstClr val="black"/>
              </a:solidFill>
            </a:endParaRPr>
          </a:p>
        </p:txBody>
      </p:sp>
      <p:sp>
        <p:nvSpPr>
          <p:cNvPr id="6" name="Номер слайда 6">
            <a:extLst>
              <a:ext uri="{FF2B5EF4-FFF2-40B4-BE49-F238E27FC236}">
                <a16:creationId xmlns:a16="http://schemas.microsoft.com/office/drawing/2014/main" id="{7460354E-27F8-454B-9624-346D87C1865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1E064C9-51D0-4591-9E04-7002FA6F8559}" type="slidenum">
              <a:rPr lang="ru-RU" altLang="ru-RU" sz="1200">
                <a:solidFill>
                  <a:srgbClr val="000000"/>
                </a:solidFill>
              </a:rPr>
              <a:pPr eaLnBrk="1" hangingPunct="1"/>
              <a:t>406</a:t>
            </a:fld>
            <a:endParaRPr lang="ru-RU" altLang="ru-RU" sz="1200">
              <a:solidFill>
                <a:srgbClr val="000000"/>
              </a:solidFill>
            </a:endParaRPr>
          </a:p>
        </p:txBody>
      </p:sp>
      <p:sp>
        <p:nvSpPr>
          <p:cNvPr id="50180" name="Rectangle 2">
            <a:extLst>
              <a:ext uri="{FF2B5EF4-FFF2-40B4-BE49-F238E27FC236}">
                <a16:creationId xmlns:a16="http://schemas.microsoft.com/office/drawing/2014/main" id="{2F041A9A-1F21-474C-82D6-5991D4263A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CBE09B84-664E-461A-B79B-29FD57488A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30BB5D9-D2A8-4721-ABC5-5FD40B623754}"/>
              </a:ext>
            </a:extLst>
          </p:cNvPr>
          <p:cNvSpPr>
            <a:spLocks noGrp="1"/>
          </p:cNvSpPr>
          <p:nvPr>
            <p:ph type="dt" sz="quarter" idx="1"/>
          </p:nvPr>
        </p:nvSpPr>
        <p:spPr/>
        <p:txBody>
          <a:bodyPr/>
          <a:lstStyle/>
          <a:p>
            <a:pPr>
              <a:defRPr/>
            </a:pPr>
            <a:fld id="{FE100ADF-5810-46EB-A412-B91473A52337}" type="datetimeFigureOut">
              <a:rPr lang="ru-RU">
                <a:solidFill>
                  <a:prstClr val="black"/>
                </a:solidFill>
              </a:rPr>
              <a:pPr>
                <a:defRPr/>
              </a:pPr>
              <a:t>30.03.2020</a:t>
            </a:fld>
            <a:endParaRPr lang="ru-RU" dirty="0">
              <a:solidFill>
                <a:prstClr val="black"/>
              </a:solidFill>
            </a:endParaRPr>
          </a:p>
        </p:txBody>
      </p:sp>
      <p:sp>
        <p:nvSpPr>
          <p:cNvPr id="6" name="Номер слайда 6">
            <a:extLst>
              <a:ext uri="{FF2B5EF4-FFF2-40B4-BE49-F238E27FC236}">
                <a16:creationId xmlns:a16="http://schemas.microsoft.com/office/drawing/2014/main" id="{9B67B413-5F02-45DA-9033-6A7CCC0903B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B69C429-8241-4769-BF12-9351ACD5CCD2}" type="slidenum">
              <a:rPr lang="ru-RU" altLang="ru-RU" sz="1200">
                <a:solidFill>
                  <a:srgbClr val="000000"/>
                </a:solidFill>
              </a:rPr>
              <a:pPr eaLnBrk="1" hangingPunct="1"/>
              <a:t>407</a:t>
            </a:fld>
            <a:endParaRPr lang="ru-RU" altLang="ru-RU" sz="1200">
              <a:solidFill>
                <a:srgbClr val="000000"/>
              </a:solidFill>
            </a:endParaRPr>
          </a:p>
        </p:txBody>
      </p:sp>
      <p:sp>
        <p:nvSpPr>
          <p:cNvPr id="51204" name="Rectangle 2">
            <a:extLst>
              <a:ext uri="{FF2B5EF4-FFF2-40B4-BE49-F238E27FC236}">
                <a16:creationId xmlns:a16="http://schemas.microsoft.com/office/drawing/2014/main" id="{1396476C-26AF-474B-A5D5-5F5440499F7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DE7B3F5E-0F3E-498C-AD0A-35A7215A970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0951DB3-F7D7-49EB-9C75-5D7BE0600D87}"/>
              </a:ext>
            </a:extLst>
          </p:cNvPr>
          <p:cNvSpPr>
            <a:spLocks noGrp="1"/>
          </p:cNvSpPr>
          <p:nvPr>
            <p:ph type="dt" sz="quarter" idx="1"/>
          </p:nvPr>
        </p:nvSpPr>
        <p:spPr/>
        <p:txBody>
          <a:bodyPr/>
          <a:lstStyle/>
          <a:p>
            <a:pPr>
              <a:defRPr/>
            </a:pPr>
            <a:fld id="{53613244-68D2-45FE-8C74-317E8125A494}"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79F7694-528B-4A4E-B2B7-1104476E7EC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4276BD4-CA0E-49D4-B654-4AA082BC075C}" type="slidenum">
              <a:rPr lang="ru-RU" altLang="ru-RU" sz="1200"/>
              <a:pPr eaLnBrk="1" hangingPunct="1"/>
              <a:t>408</a:t>
            </a:fld>
            <a:endParaRPr lang="ru-RU" altLang="ru-RU" sz="1200"/>
          </a:p>
        </p:txBody>
      </p:sp>
      <p:sp>
        <p:nvSpPr>
          <p:cNvPr id="52228" name="Rectangle 2">
            <a:extLst>
              <a:ext uri="{FF2B5EF4-FFF2-40B4-BE49-F238E27FC236}">
                <a16:creationId xmlns:a16="http://schemas.microsoft.com/office/drawing/2014/main" id="{6AAA0F50-C71A-4D08-ACD0-513527AF17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2CC3B925-DF2D-4E4F-9A3A-9483938A3CB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FD4AA42-48C9-45CF-88C2-441D0EB2F1DB}"/>
              </a:ext>
            </a:extLst>
          </p:cNvPr>
          <p:cNvSpPr>
            <a:spLocks noGrp="1"/>
          </p:cNvSpPr>
          <p:nvPr>
            <p:ph type="dt" sz="quarter" idx="1"/>
          </p:nvPr>
        </p:nvSpPr>
        <p:spPr/>
        <p:txBody>
          <a:bodyPr/>
          <a:lstStyle/>
          <a:p>
            <a:pPr>
              <a:defRPr/>
            </a:pPr>
            <a:fld id="{9D083961-B6D6-43DA-B065-BE5BDB2119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C500DF6-E0F0-4C62-9735-40EF05CDF7A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CDFE362-DF11-4D4B-9D8C-A8BBEC069AC8}" type="slidenum">
              <a:rPr lang="ru-RU" altLang="ru-RU" sz="1200"/>
              <a:pPr eaLnBrk="1" hangingPunct="1"/>
              <a:t>409</a:t>
            </a:fld>
            <a:endParaRPr lang="ru-RU" altLang="ru-RU" sz="1200"/>
          </a:p>
        </p:txBody>
      </p:sp>
      <p:sp>
        <p:nvSpPr>
          <p:cNvPr id="38916" name="Rectangle 2">
            <a:extLst>
              <a:ext uri="{FF2B5EF4-FFF2-40B4-BE49-F238E27FC236}">
                <a16:creationId xmlns:a16="http://schemas.microsoft.com/office/drawing/2014/main" id="{79CD1FF0-FE03-4F5D-8F4E-71CFEDF730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a:extLst>
              <a:ext uri="{FF2B5EF4-FFF2-40B4-BE49-F238E27FC236}">
                <a16:creationId xmlns:a16="http://schemas.microsoft.com/office/drawing/2014/main" id="{8A181B1D-7509-41E7-B0BE-EFCDC1BF9F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4BB1058-2C14-4E5D-922F-B3816BD51E31}"/>
              </a:ext>
            </a:extLst>
          </p:cNvPr>
          <p:cNvSpPr>
            <a:spLocks noGrp="1"/>
          </p:cNvSpPr>
          <p:nvPr>
            <p:ph type="dt" sz="quarter" idx="1"/>
          </p:nvPr>
        </p:nvSpPr>
        <p:spPr/>
        <p:txBody>
          <a:bodyPr/>
          <a:lstStyle/>
          <a:p>
            <a:pPr>
              <a:defRPr/>
            </a:pPr>
            <a:fld id="{C628ADA0-291F-499B-972C-D17C26D644F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AD2FEB0-38F4-4A9D-860A-5EDF1EDB905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CB3A3E6-31B5-4591-BE53-B4B7FE576F1E}" type="slidenum">
              <a:rPr lang="ru-RU" altLang="ru-RU" sz="1200"/>
              <a:pPr eaLnBrk="1" hangingPunct="1"/>
              <a:t>410</a:t>
            </a:fld>
            <a:endParaRPr lang="ru-RU" altLang="ru-RU" sz="1200"/>
          </a:p>
        </p:txBody>
      </p:sp>
      <p:sp>
        <p:nvSpPr>
          <p:cNvPr id="39940" name="Rectangle 2">
            <a:extLst>
              <a:ext uri="{FF2B5EF4-FFF2-40B4-BE49-F238E27FC236}">
                <a16:creationId xmlns:a16="http://schemas.microsoft.com/office/drawing/2014/main" id="{8ABF7484-B7C6-4A42-BA24-0E55F2BE70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3">
            <a:extLst>
              <a:ext uri="{FF2B5EF4-FFF2-40B4-BE49-F238E27FC236}">
                <a16:creationId xmlns:a16="http://schemas.microsoft.com/office/drawing/2014/main" id="{0C58D696-4E21-4E48-8D73-66D22EF9A8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24C5D1C-437F-4399-AFB3-EC4F17F17380}"/>
              </a:ext>
            </a:extLst>
          </p:cNvPr>
          <p:cNvSpPr>
            <a:spLocks noGrp="1"/>
          </p:cNvSpPr>
          <p:nvPr>
            <p:ph type="dt" sz="quarter" idx="1"/>
          </p:nvPr>
        </p:nvSpPr>
        <p:spPr/>
        <p:txBody>
          <a:bodyPr/>
          <a:lstStyle/>
          <a:p>
            <a:pPr>
              <a:defRPr/>
            </a:pPr>
            <a:fld id="{A1B0728F-1D6B-4603-ACA8-E16924144B5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968FDDA-0BCD-42D2-B446-36CCF21098E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32E27FF-C094-436E-9817-A99C464C80E1}" type="slidenum">
              <a:rPr lang="ru-RU" altLang="ru-RU" sz="1200"/>
              <a:pPr eaLnBrk="1" hangingPunct="1"/>
              <a:t>411</a:t>
            </a:fld>
            <a:endParaRPr lang="ru-RU" altLang="ru-RU" sz="1200"/>
          </a:p>
        </p:txBody>
      </p:sp>
      <p:sp>
        <p:nvSpPr>
          <p:cNvPr id="40964" name="Rectangle 2">
            <a:extLst>
              <a:ext uri="{FF2B5EF4-FFF2-40B4-BE49-F238E27FC236}">
                <a16:creationId xmlns:a16="http://schemas.microsoft.com/office/drawing/2014/main" id="{A8940F7B-242D-4C70-AAF2-6CCE54B946C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95D5B65B-9B06-456F-886C-73E20359E5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sz="1100" b="1"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328FA00D-84BF-47B0-8F4E-E05702B9E936}" type="slidenum">
              <a:rPr lang="ru-RU" smtClean="0"/>
              <a:t>76</a:t>
            </a:fld>
            <a:endParaRPr lang="ru-RU"/>
          </a:p>
        </p:txBody>
      </p:sp>
    </p:spTree>
    <p:extLst>
      <p:ext uri="{BB962C8B-B14F-4D97-AF65-F5344CB8AC3E}">
        <p14:creationId xmlns:p14="http://schemas.microsoft.com/office/powerpoint/2010/main" val="56124826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0D2D013-4B33-4C27-AA63-B44F2698CD53}"/>
              </a:ext>
            </a:extLst>
          </p:cNvPr>
          <p:cNvSpPr>
            <a:spLocks noGrp="1"/>
          </p:cNvSpPr>
          <p:nvPr>
            <p:ph type="dt" sz="quarter" idx="1"/>
          </p:nvPr>
        </p:nvSpPr>
        <p:spPr/>
        <p:txBody>
          <a:bodyPr/>
          <a:lstStyle/>
          <a:p>
            <a:pPr>
              <a:defRPr/>
            </a:pPr>
            <a:fld id="{FC35A061-616F-4996-9DB1-43C50769905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FA80E29-76CE-4D63-A42A-660C84CB71C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630420E-7FE7-4189-A4C8-813809CC948E}" type="slidenum">
              <a:rPr lang="ru-RU" altLang="ru-RU" sz="1200"/>
              <a:pPr eaLnBrk="1" hangingPunct="1"/>
              <a:t>412</a:t>
            </a:fld>
            <a:endParaRPr lang="ru-RU" altLang="ru-RU" sz="1200"/>
          </a:p>
        </p:txBody>
      </p:sp>
      <p:sp>
        <p:nvSpPr>
          <p:cNvPr id="41988" name="Rectangle 2">
            <a:extLst>
              <a:ext uri="{FF2B5EF4-FFF2-40B4-BE49-F238E27FC236}">
                <a16:creationId xmlns:a16="http://schemas.microsoft.com/office/drawing/2014/main" id="{9D01CCD8-C181-4531-B90E-2362B3EFDF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3">
            <a:extLst>
              <a:ext uri="{FF2B5EF4-FFF2-40B4-BE49-F238E27FC236}">
                <a16:creationId xmlns:a16="http://schemas.microsoft.com/office/drawing/2014/main" id="{C16F8168-924C-4FB0-B93F-D70CC422A2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67D06FE-1C3E-473F-BEBD-383BC8BAB065}"/>
              </a:ext>
            </a:extLst>
          </p:cNvPr>
          <p:cNvSpPr>
            <a:spLocks noGrp="1"/>
          </p:cNvSpPr>
          <p:nvPr>
            <p:ph type="dt" sz="quarter" idx="1"/>
          </p:nvPr>
        </p:nvSpPr>
        <p:spPr/>
        <p:txBody>
          <a:bodyPr/>
          <a:lstStyle/>
          <a:p>
            <a:pPr>
              <a:defRPr/>
            </a:pPr>
            <a:fld id="{E36BF614-0150-4FED-B94E-4826C62F1E0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B141B75-E361-4915-ABC4-CD2EC1FDA9F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4D17E1B-E67F-4B03-AA98-F886370805DA}" type="slidenum">
              <a:rPr lang="ru-RU" altLang="ru-RU" sz="1200"/>
              <a:pPr eaLnBrk="1" hangingPunct="1"/>
              <a:t>413</a:t>
            </a:fld>
            <a:endParaRPr lang="ru-RU" altLang="ru-RU" sz="1200"/>
          </a:p>
        </p:txBody>
      </p:sp>
      <p:sp>
        <p:nvSpPr>
          <p:cNvPr id="43012" name="Rectangle 2">
            <a:extLst>
              <a:ext uri="{FF2B5EF4-FFF2-40B4-BE49-F238E27FC236}">
                <a16:creationId xmlns:a16="http://schemas.microsoft.com/office/drawing/2014/main" id="{F3DC954C-EC99-4BB0-904C-F187BC2A36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15EFBC3E-051A-4245-8C4D-7DCA2966AD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33E555F-5A90-43A8-A243-0F0BFC6083CF}"/>
              </a:ext>
            </a:extLst>
          </p:cNvPr>
          <p:cNvSpPr>
            <a:spLocks noGrp="1"/>
          </p:cNvSpPr>
          <p:nvPr>
            <p:ph type="dt" sz="quarter" idx="1"/>
          </p:nvPr>
        </p:nvSpPr>
        <p:spPr/>
        <p:txBody>
          <a:bodyPr/>
          <a:lstStyle/>
          <a:p>
            <a:pPr>
              <a:defRPr/>
            </a:pPr>
            <a:fld id="{E36BF614-0150-4FED-B94E-4826C62F1E0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2F15A69-8B9B-446B-B6AE-038FACCE7A2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3155554-0203-4054-B51E-57BD278FC632}" type="slidenum">
              <a:rPr lang="ru-RU" altLang="ru-RU" sz="1200"/>
              <a:pPr eaLnBrk="1" hangingPunct="1"/>
              <a:t>414</a:t>
            </a:fld>
            <a:endParaRPr lang="ru-RU" altLang="ru-RU" sz="1200"/>
          </a:p>
        </p:txBody>
      </p:sp>
      <p:sp>
        <p:nvSpPr>
          <p:cNvPr id="44036" name="Rectangle 2">
            <a:extLst>
              <a:ext uri="{FF2B5EF4-FFF2-40B4-BE49-F238E27FC236}">
                <a16:creationId xmlns:a16="http://schemas.microsoft.com/office/drawing/2014/main" id="{13BC4284-7986-4DEE-BA05-44CE629760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3">
            <a:extLst>
              <a:ext uri="{FF2B5EF4-FFF2-40B4-BE49-F238E27FC236}">
                <a16:creationId xmlns:a16="http://schemas.microsoft.com/office/drawing/2014/main" id="{1B364139-2677-4F02-AAC0-A6A472A7DD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78BFD64-774E-4A95-8047-324D39FF9CD7}"/>
              </a:ext>
            </a:extLst>
          </p:cNvPr>
          <p:cNvSpPr>
            <a:spLocks noGrp="1"/>
          </p:cNvSpPr>
          <p:nvPr>
            <p:ph type="dt" sz="quarter" idx="1"/>
          </p:nvPr>
        </p:nvSpPr>
        <p:spPr/>
        <p:txBody>
          <a:bodyPr/>
          <a:lstStyle/>
          <a:p>
            <a:pPr>
              <a:defRPr/>
            </a:pPr>
            <a:fld id="{0659F322-9867-4E03-A6E4-3A81439DA5B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81E0E6F-EF7C-4E29-81BE-D4C3121E3B3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0980032-8254-43F7-B8B1-F5242E9F5E3F}" type="slidenum">
              <a:rPr lang="ru-RU" altLang="ru-RU" sz="1200"/>
              <a:pPr eaLnBrk="1" hangingPunct="1"/>
              <a:t>415</a:t>
            </a:fld>
            <a:endParaRPr lang="ru-RU" altLang="ru-RU" sz="1200"/>
          </a:p>
        </p:txBody>
      </p:sp>
      <p:sp>
        <p:nvSpPr>
          <p:cNvPr id="45060" name="Rectangle 2">
            <a:extLst>
              <a:ext uri="{FF2B5EF4-FFF2-40B4-BE49-F238E27FC236}">
                <a16:creationId xmlns:a16="http://schemas.microsoft.com/office/drawing/2014/main" id="{1137BD0D-D948-4B07-B3AA-F9C7BE7FEF2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B9D3C80E-0060-4DBA-9782-C7276E69D1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4C8C38E-5D96-459D-81DA-E663A6570D82}"/>
              </a:ext>
            </a:extLst>
          </p:cNvPr>
          <p:cNvSpPr>
            <a:spLocks noGrp="1"/>
          </p:cNvSpPr>
          <p:nvPr>
            <p:ph type="dt" sz="quarter" idx="1"/>
          </p:nvPr>
        </p:nvSpPr>
        <p:spPr/>
        <p:txBody>
          <a:bodyPr/>
          <a:lstStyle/>
          <a:p>
            <a:pPr>
              <a:defRPr/>
            </a:pPr>
            <a:fld id="{278AD5C8-826D-4566-933E-635D37E31E6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190C380-CF24-4A14-93E2-31D5778566E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BA31B9A-EAA1-4119-84EB-B4C862ED3660}" type="slidenum">
              <a:rPr lang="ru-RU" altLang="ru-RU" sz="1200"/>
              <a:pPr eaLnBrk="1" hangingPunct="1"/>
              <a:t>416</a:t>
            </a:fld>
            <a:endParaRPr lang="ru-RU" altLang="ru-RU" sz="1200"/>
          </a:p>
        </p:txBody>
      </p:sp>
      <p:sp>
        <p:nvSpPr>
          <p:cNvPr id="46084" name="Rectangle 2">
            <a:extLst>
              <a:ext uri="{FF2B5EF4-FFF2-40B4-BE49-F238E27FC236}">
                <a16:creationId xmlns:a16="http://schemas.microsoft.com/office/drawing/2014/main" id="{8F3BBE1A-6200-4306-9317-1196FD65B9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5726E425-6DD1-4D9D-844C-EEB600DB762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B4FE261-A31C-496B-BC1B-2FC426470CC3}"/>
              </a:ext>
            </a:extLst>
          </p:cNvPr>
          <p:cNvSpPr>
            <a:spLocks noGrp="1"/>
          </p:cNvSpPr>
          <p:nvPr>
            <p:ph type="dt" sz="quarter" idx="1"/>
          </p:nvPr>
        </p:nvSpPr>
        <p:spPr/>
        <p:txBody>
          <a:bodyPr/>
          <a:lstStyle/>
          <a:p>
            <a:pPr>
              <a:defRPr/>
            </a:pPr>
            <a:fld id="{F0078370-15E0-425E-9349-E3D049CE616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5646634-4979-4AD4-85DE-604415706C9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B4ED5AA-9B53-45C5-B821-DE86EF873639}" type="slidenum">
              <a:rPr lang="ru-RU" altLang="ru-RU" sz="1200"/>
              <a:pPr eaLnBrk="1" hangingPunct="1"/>
              <a:t>417</a:t>
            </a:fld>
            <a:endParaRPr lang="ru-RU" altLang="ru-RU" sz="1200"/>
          </a:p>
        </p:txBody>
      </p:sp>
      <p:sp>
        <p:nvSpPr>
          <p:cNvPr id="47108" name="Rectangle 2">
            <a:extLst>
              <a:ext uri="{FF2B5EF4-FFF2-40B4-BE49-F238E27FC236}">
                <a16:creationId xmlns:a16="http://schemas.microsoft.com/office/drawing/2014/main" id="{DD533700-2B57-40D1-904B-95D9BB88997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30144E29-8B99-4E44-B252-68B6175CD8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9E8A6CF-4DAB-42F5-AF91-B7DC5B0F1ED5}"/>
              </a:ext>
            </a:extLst>
          </p:cNvPr>
          <p:cNvSpPr>
            <a:spLocks noGrp="1"/>
          </p:cNvSpPr>
          <p:nvPr>
            <p:ph type="dt" sz="quarter" idx="1"/>
          </p:nvPr>
        </p:nvSpPr>
        <p:spPr/>
        <p:txBody>
          <a:bodyPr/>
          <a:lstStyle/>
          <a:p>
            <a:pPr>
              <a:defRPr/>
            </a:pPr>
            <a:fld id="{D275ECF5-533D-4C02-8510-C7C9B0B7D63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E05BDCD-12D0-406C-AF08-3F9E8481128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6FFBD2C-B179-41B8-93C6-C93ABD903D21}" type="slidenum">
              <a:rPr lang="ru-RU" altLang="ru-RU" sz="1200"/>
              <a:pPr eaLnBrk="1" hangingPunct="1"/>
              <a:t>418</a:t>
            </a:fld>
            <a:endParaRPr lang="ru-RU" altLang="ru-RU" sz="1200"/>
          </a:p>
        </p:txBody>
      </p:sp>
      <p:sp>
        <p:nvSpPr>
          <p:cNvPr id="48132" name="Rectangle 2">
            <a:extLst>
              <a:ext uri="{FF2B5EF4-FFF2-40B4-BE49-F238E27FC236}">
                <a16:creationId xmlns:a16="http://schemas.microsoft.com/office/drawing/2014/main" id="{906CBCF4-FC06-4A34-BC85-2FB945C0F33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E6C6D19C-58CE-4038-B9C9-70BABD555BC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1B314A0-6DE4-48AA-A22A-A3CB78375E3C}"/>
              </a:ext>
            </a:extLst>
          </p:cNvPr>
          <p:cNvSpPr>
            <a:spLocks noGrp="1"/>
          </p:cNvSpPr>
          <p:nvPr>
            <p:ph type="dt" sz="quarter" idx="1"/>
          </p:nvPr>
        </p:nvSpPr>
        <p:spPr/>
        <p:txBody>
          <a:bodyPr/>
          <a:lstStyle/>
          <a:p>
            <a:pPr>
              <a:defRPr/>
            </a:pPr>
            <a:fld id="{1D88FBFD-A9FF-40E0-A214-8764CB3C0F34}"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0DCBD37-AEE2-4883-ACA0-00D9863B5DA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ED12E54-782A-4F27-B493-706F65DD47D7}" type="slidenum">
              <a:rPr lang="ru-RU" altLang="ru-RU" sz="1200"/>
              <a:pPr eaLnBrk="1" hangingPunct="1"/>
              <a:t>419</a:t>
            </a:fld>
            <a:endParaRPr lang="ru-RU" altLang="ru-RU" sz="1200"/>
          </a:p>
        </p:txBody>
      </p:sp>
      <p:sp>
        <p:nvSpPr>
          <p:cNvPr id="49156" name="Rectangle 2">
            <a:extLst>
              <a:ext uri="{FF2B5EF4-FFF2-40B4-BE49-F238E27FC236}">
                <a16:creationId xmlns:a16="http://schemas.microsoft.com/office/drawing/2014/main" id="{E28F7593-18C3-4970-A9DF-C7EC935551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0A73D066-9B50-445D-B14F-DFAFEAE072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D18FD155-19EE-46BA-AF15-F2573BDEC6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92E845E8-CD2F-4473-9760-347879285C1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
        <p:nvSpPr>
          <p:cNvPr id="4" name="Date Placeholder 3">
            <a:extLst>
              <a:ext uri="{FF2B5EF4-FFF2-40B4-BE49-F238E27FC236}">
                <a16:creationId xmlns:a16="http://schemas.microsoft.com/office/drawing/2014/main" id="{454BC11A-2375-480D-AB94-DF38D1E3849E}"/>
              </a:ext>
            </a:extLst>
          </p:cNvPr>
          <p:cNvSpPr>
            <a:spLocks noGrp="1"/>
          </p:cNvSpPr>
          <p:nvPr>
            <p:ph type="dt" sz="quarter" idx="1"/>
          </p:nvPr>
        </p:nvSpPr>
        <p:spPr/>
        <p:txBody>
          <a:bodyPr/>
          <a:lstStyle/>
          <a:p>
            <a:pPr>
              <a:defRPr/>
            </a:pPr>
            <a:fld id="{D66E1856-380D-4AB1-8740-8960CA3F6429}" type="datetime1">
              <a:rPr lang="ru-RU" smtClean="0"/>
              <a:pPr>
                <a:defRPr/>
              </a:pPr>
              <a:t>30.03.2020</a:t>
            </a:fld>
            <a:endParaRPr lang="ru-RU" dirty="0"/>
          </a:p>
        </p:txBody>
      </p:sp>
      <p:sp>
        <p:nvSpPr>
          <p:cNvPr id="5" name="Slide Number Placeholder 4">
            <a:extLst>
              <a:ext uri="{FF2B5EF4-FFF2-40B4-BE49-F238E27FC236}">
                <a16:creationId xmlns:a16="http://schemas.microsoft.com/office/drawing/2014/main" id="{6F219CD5-5081-4803-A583-F653E196751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3158BE0-CF34-4408-98A3-FEFF22F91FC0}" type="slidenum">
              <a:rPr lang="ru-RU" altLang="ru-RU" sz="1200"/>
              <a:pPr eaLnBrk="1" hangingPunct="1"/>
              <a:t>426</a:t>
            </a:fld>
            <a:endParaRPr lang="ru-RU" altLang="ru-RU" sz="120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A0EA880-F660-4281-905E-388CBA4ADCB8}"/>
              </a:ext>
            </a:extLst>
          </p:cNvPr>
          <p:cNvSpPr>
            <a:spLocks noGrp="1"/>
          </p:cNvSpPr>
          <p:nvPr>
            <p:ph type="dt" sz="quarter" idx="1"/>
          </p:nvPr>
        </p:nvSpPr>
        <p:spPr/>
        <p:txBody>
          <a:bodyPr/>
          <a:lstStyle/>
          <a:p>
            <a:pPr>
              <a:defRPr/>
            </a:pPr>
            <a:fld id="{6135E19C-1C84-41BF-8E9D-9FE7E00CFFB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9AF3CFB-AA64-46AD-A9A0-2DEFD6A9E1F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9A62F94-3F25-46ED-B21F-2D9427B2837C}" type="slidenum">
              <a:rPr lang="ru-RU" altLang="ru-RU" sz="1200"/>
              <a:pPr eaLnBrk="1" hangingPunct="1"/>
              <a:t>428</a:t>
            </a:fld>
            <a:endParaRPr lang="ru-RU" altLang="ru-RU" sz="1200"/>
          </a:p>
        </p:txBody>
      </p:sp>
      <p:sp>
        <p:nvSpPr>
          <p:cNvPr id="51204" name="Rectangle 2">
            <a:extLst>
              <a:ext uri="{FF2B5EF4-FFF2-40B4-BE49-F238E27FC236}">
                <a16:creationId xmlns:a16="http://schemas.microsoft.com/office/drawing/2014/main" id="{CEB1E57C-3D7B-4E80-908D-50ABD39579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4DDA4780-A0C3-499B-BEBA-551E7B28D1A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59AF2D7-F5E1-419B-ACF2-56881AF0733B}"/>
              </a:ext>
            </a:extLst>
          </p:cNvPr>
          <p:cNvSpPr>
            <a:spLocks noGrp="1" noChangeArrowheads="1"/>
          </p:cNvSpPr>
          <p:nvPr>
            <p:ph type="sldNum" sz="quarter" idx="5"/>
          </p:nvPr>
        </p:nvSpPr>
        <p:spPr>
          <a:ln/>
        </p:spPr>
        <p:txBody>
          <a:bodyPr/>
          <a:lstStyle/>
          <a:p>
            <a:fld id="{084CB2B7-D90B-4148-9AF5-AC00D18C3588}" type="slidenum">
              <a:rPr lang="ru-RU" altLang="ru-RU"/>
              <a:pPr/>
              <a:t>13</a:t>
            </a:fld>
            <a:endParaRPr lang="ru-RU" altLang="ru-RU"/>
          </a:p>
        </p:txBody>
      </p:sp>
      <p:sp>
        <p:nvSpPr>
          <p:cNvPr id="17410" name="Rectangle 2">
            <a:extLst>
              <a:ext uri="{FF2B5EF4-FFF2-40B4-BE49-F238E27FC236}">
                <a16:creationId xmlns:a16="http://schemas.microsoft.com/office/drawing/2014/main" id="{9F476D67-7B16-4C0D-99DC-4266DA518BF9}"/>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9799862-5394-458B-A4BC-57968C9DA564}"/>
              </a:ext>
            </a:extLst>
          </p:cNvPr>
          <p:cNvSpPr>
            <a:spLocks noGrp="1" noChangeArrowheads="1"/>
          </p:cNvSpPr>
          <p:nvPr>
            <p:ph type="body" idx="1"/>
          </p:nvPr>
        </p:nvSpPr>
        <p:spPr/>
        <p:txBody>
          <a:bodyPr/>
          <a:lstStyle/>
          <a:p>
            <a:endParaRPr lang="ru-RU" altLang="ru-RU"/>
          </a:p>
        </p:txBody>
      </p:sp>
    </p:spTree>
    <p:extLst>
      <p:ext uri="{BB962C8B-B14F-4D97-AF65-F5344CB8AC3E}">
        <p14:creationId xmlns:p14="http://schemas.microsoft.com/office/powerpoint/2010/main" val="6951986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328FA00D-84BF-47B0-8F4E-E05702B9E936}" type="slidenum">
              <a:rPr lang="ru-RU" smtClean="0"/>
              <a:t>77</a:t>
            </a:fld>
            <a:endParaRPr lang="ru-RU"/>
          </a:p>
        </p:txBody>
      </p:sp>
    </p:spTree>
    <p:extLst>
      <p:ext uri="{BB962C8B-B14F-4D97-AF65-F5344CB8AC3E}">
        <p14:creationId xmlns:p14="http://schemas.microsoft.com/office/powerpoint/2010/main" val="193968538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2A53261-97B3-4BBB-BC6C-8BC8269D1063}"/>
              </a:ext>
            </a:extLst>
          </p:cNvPr>
          <p:cNvSpPr>
            <a:spLocks noGrp="1"/>
          </p:cNvSpPr>
          <p:nvPr>
            <p:ph type="dt" sz="quarter" idx="1"/>
          </p:nvPr>
        </p:nvSpPr>
        <p:spPr/>
        <p:txBody>
          <a:bodyPr/>
          <a:lstStyle/>
          <a:p>
            <a:pPr>
              <a:defRPr/>
            </a:pPr>
            <a:fld id="{25442117-7394-4CA1-99E6-17468D3395A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8936609-ED76-4BA0-92C4-71C30FE06E7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871B07B-C612-468E-8F6B-900054F5F654}" type="slidenum">
              <a:rPr lang="ru-RU" altLang="ru-RU" sz="1200"/>
              <a:pPr eaLnBrk="1" hangingPunct="1"/>
              <a:t>429</a:t>
            </a:fld>
            <a:endParaRPr lang="ru-RU" altLang="ru-RU" sz="1200"/>
          </a:p>
        </p:txBody>
      </p:sp>
      <p:sp>
        <p:nvSpPr>
          <p:cNvPr id="52228" name="Rectangle 2">
            <a:extLst>
              <a:ext uri="{FF2B5EF4-FFF2-40B4-BE49-F238E27FC236}">
                <a16:creationId xmlns:a16="http://schemas.microsoft.com/office/drawing/2014/main" id="{223EA965-2CA1-492F-91CA-C45179C4562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80AD09A8-2A7F-47BC-8F9A-7D44F7391B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FDBDA0C-5631-452B-96F5-237A1E8D6326}"/>
              </a:ext>
            </a:extLst>
          </p:cNvPr>
          <p:cNvSpPr>
            <a:spLocks noGrp="1"/>
          </p:cNvSpPr>
          <p:nvPr>
            <p:ph type="dt" sz="quarter" idx="1"/>
          </p:nvPr>
        </p:nvSpPr>
        <p:spPr/>
        <p:txBody>
          <a:bodyPr/>
          <a:lstStyle/>
          <a:p>
            <a:pPr>
              <a:defRPr/>
            </a:pPr>
            <a:fld id="{C83CC2CE-2867-4977-8734-EAD34905AED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8457E1F-45F4-4CF8-9650-04E8AB1CDCAF}"/>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64AAD69-9FF5-47AE-A241-E6864E964170}" type="slidenum">
              <a:rPr lang="ru-RU" altLang="ru-RU" sz="1200"/>
              <a:pPr eaLnBrk="1" hangingPunct="1"/>
              <a:t>430</a:t>
            </a:fld>
            <a:endParaRPr lang="ru-RU" altLang="ru-RU" sz="1200"/>
          </a:p>
        </p:txBody>
      </p:sp>
      <p:sp>
        <p:nvSpPr>
          <p:cNvPr id="53252" name="Rectangle 2">
            <a:extLst>
              <a:ext uri="{FF2B5EF4-FFF2-40B4-BE49-F238E27FC236}">
                <a16:creationId xmlns:a16="http://schemas.microsoft.com/office/drawing/2014/main" id="{DFDB2AAB-77AF-4B55-ADB3-2B7E609A70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3">
            <a:extLst>
              <a:ext uri="{FF2B5EF4-FFF2-40B4-BE49-F238E27FC236}">
                <a16:creationId xmlns:a16="http://schemas.microsoft.com/office/drawing/2014/main" id="{4F35DE4D-88D8-43C9-8823-4DEE2DBA7E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C2A3051-0057-4FE8-A181-9FE3F70A15BB}"/>
              </a:ext>
            </a:extLst>
          </p:cNvPr>
          <p:cNvSpPr>
            <a:spLocks noGrp="1"/>
          </p:cNvSpPr>
          <p:nvPr>
            <p:ph type="dt" sz="quarter" idx="1"/>
          </p:nvPr>
        </p:nvSpPr>
        <p:spPr/>
        <p:txBody>
          <a:bodyPr/>
          <a:lstStyle/>
          <a:p>
            <a:pPr>
              <a:defRPr/>
            </a:pPr>
            <a:fld id="{634B7B8F-72E9-4D88-BA92-A611D0AECF9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B295576-D31A-4396-9C72-BE3EC4D5D19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E112459-1F1A-404A-9D91-4A33007EDB53}" type="slidenum">
              <a:rPr lang="ru-RU" altLang="ru-RU" sz="1200"/>
              <a:pPr eaLnBrk="1" hangingPunct="1"/>
              <a:t>431</a:t>
            </a:fld>
            <a:endParaRPr lang="ru-RU" altLang="ru-RU" sz="1200"/>
          </a:p>
        </p:txBody>
      </p:sp>
      <p:sp>
        <p:nvSpPr>
          <p:cNvPr id="54276" name="Rectangle 2">
            <a:extLst>
              <a:ext uri="{FF2B5EF4-FFF2-40B4-BE49-F238E27FC236}">
                <a16:creationId xmlns:a16="http://schemas.microsoft.com/office/drawing/2014/main" id="{14D17661-A55A-4A5F-9636-C179264F6D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7" name="Rectangle 3">
            <a:extLst>
              <a:ext uri="{FF2B5EF4-FFF2-40B4-BE49-F238E27FC236}">
                <a16:creationId xmlns:a16="http://schemas.microsoft.com/office/drawing/2014/main" id="{20A9EBDE-E8D5-4D97-B2E5-2E1E05E8BE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5666D4E-13DB-4E37-A43E-CA2D3C68F097}"/>
              </a:ext>
            </a:extLst>
          </p:cNvPr>
          <p:cNvSpPr>
            <a:spLocks noGrp="1"/>
          </p:cNvSpPr>
          <p:nvPr>
            <p:ph type="dt" sz="quarter" idx="1"/>
          </p:nvPr>
        </p:nvSpPr>
        <p:spPr/>
        <p:txBody>
          <a:bodyPr/>
          <a:lstStyle/>
          <a:p>
            <a:pPr>
              <a:defRPr/>
            </a:pPr>
            <a:fld id="{BFFC51A2-90FF-4A8B-87E4-07D83AED507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97332DC-8FE4-449D-8BA4-2FA6A0AF954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002F379-8B3C-4956-8119-27E2F92677DB}" type="slidenum">
              <a:rPr lang="ru-RU" altLang="ru-RU" sz="1200"/>
              <a:pPr eaLnBrk="1" hangingPunct="1"/>
              <a:t>432</a:t>
            </a:fld>
            <a:endParaRPr lang="ru-RU" altLang="ru-RU" sz="1200"/>
          </a:p>
        </p:txBody>
      </p:sp>
      <p:sp>
        <p:nvSpPr>
          <p:cNvPr id="55300" name="Rectangle 2">
            <a:extLst>
              <a:ext uri="{FF2B5EF4-FFF2-40B4-BE49-F238E27FC236}">
                <a16:creationId xmlns:a16="http://schemas.microsoft.com/office/drawing/2014/main" id="{FB7FAC09-1C16-4670-B03D-29C8FD812E8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3">
            <a:extLst>
              <a:ext uri="{FF2B5EF4-FFF2-40B4-BE49-F238E27FC236}">
                <a16:creationId xmlns:a16="http://schemas.microsoft.com/office/drawing/2014/main" id="{E0C10C83-695E-4E95-86E1-C92EB0B3B4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BBD1BD9-B233-493E-8A50-CCBC980F623F}"/>
              </a:ext>
            </a:extLst>
          </p:cNvPr>
          <p:cNvSpPr>
            <a:spLocks noGrp="1"/>
          </p:cNvSpPr>
          <p:nvPr>
            <p:ph type="dt" sz="quarter" idx="1"/>
          </p:nvPr>
        </p:nvSpPr>
        <p:spPr/>
        <p:txBody>
          <a:bodyPr/>
          <a:lstStyle/>
          <a:p>
            <a:pPr>
              <a:defRPr/>
            </a:pPr>
            <a:fld id="{C163F49D-82EA-4A2C-A817-2C8FD9C5AF4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63EB5DD-D551-4758-9047-9C703A49741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B0FA141-06D7-4F50-8967-3B4D69D72F46}" type="slidenum">
              <a:rPr lang="ru-RU" altLang="ru-RU" sz="1200"/>
              <a:pPr eaLnBrk="1" hangingPunct="1"/>
              <a:t>433</a:t>
            </a:fld>
            <a:endParaRPr lang="ru-RU" altLang="ru-RU" sz="1200"/>
          </a:p>
        </p:txBody>
      </p:sp>
      <p:sp>
        <p:nvSpPr>
          <p:cNvPr id="56324" name="Rectangle 2">
            <a:extLst>
              <a:ext uri="{FF2B5EF4-FFF2-40B4-BE49-F238E27FC236}">
                <a16:creationId xmlns:a16="http://schemas.microsoft.com/office/drawing/2014/main" id="{72253A24-63D7-4B1B-8245-7858297C5E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3">
            <a:extLst>
              <a:ext uri="{FF2B5EF4-FFF2-40B4-BE49-F238E27FC236}">
                <a16:creationId xmlns:a16="http://schemas.microsoft.com/office/drawing/2014/main" id="{DBD0011B-4E3E-47CC-8430-05218DF1EE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7F32E01-5EDF-4809-AC74-F30E66A813F9}"/>
              </a:ext>
            </a:extLst>
          </p:cNvPr>
          <p:cNvSpPr>
            <a:spLocks noGrp="1"/>
          </p:cNvSpPr>
          <p:nvPr>
            <p:ph type="dt" sz="quarter" idx="1"/>
          </p:nvPr>
        </p:nvSpPr>
        <p:spPr/>
        <p:txBody>
          <a:bodyPr/>
          <a:lstStyle/>
          <a:p>
            <a:pPr>
              <a:defRPr/>
            </a:pPr>
            <a:fld id="{66333786-E913-4958-9EA8-D0FAB161D35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2A8743B-0BB1-447B-8BA4-42473365D6E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C063DFC-670C-4281-9BDF-56F96FC2F102}" type="slidenum">
              <a:rPr lang="ru-RU" altLang="ru-RU" sz="1200"/>
              <a:pPr eaLnBrk="1" hangingPunct="1"/>
              <a:t>434</a:t>
            </a:fld>
            <a:endParaRPr lang="ru-RU" altLang="ru-RU" sz="1200"/>
          </a:p>
        </p:txBody>
      </p:sp>
      <p:sp>
        <p:nvSpPr>
          <p:cNvPr id="57348" name="Rectangle 2">
            <a:extLst>
              <a:ext uri="{FF2B5EF4-FFF2-40B4-BE49-F238E27FC236}">
                <a16:creationId xmlns:a16="http://schemas.microsoft.com/office/drawing/2014/main" id="{230E9381-875B-4A70-81A1-39666955D03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3">
            <a:extLst>
              <a:ext uri="{FF2B5EF4-FFF2-40B4-BE49-F238E27FC236}">
                <a16:creationId xmlns:a16="http://schemas.microsoft.com/office/drawing/2014/main" id="{AFA1A37A-ECFA-4B04-B77C-7EC3F769F8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8A87EC9-DC2F-4A2E-85DD-CC214DF29D86}"/>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2BAC74D-D3AC-4215-8AB5-DAA0EDEF786F}"/>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2A49FE9-C469-4A09-8FA9-A226E00F3E9A}" type="slidenum">
              <a:rPr lang="ru-RU" altLang="ru-RU" sz="1200"/>
              <a:pPr eaLnBrk="1" hangingPunct="1"/>
              <a:t>435</a:t>
            </a:fld>
            <a:endParaRPr lang="ru-RU" altLang="ru-RU" sz="1200"/>
          </a:p>
        </p:txBody>
      </p:sp>
      <p:sp>
        <p:nvSpPr>
          <p:cNvPr id="58372" name="Rectangle 2">
            <a:extLst>
              <a:ext uri="{FF2B5EF4-FFF2-40B4-BE49-F238E27FC236}">
                <a16:creationId xmlns:a16="http://schemas.microsoft.com/office/drawing/2014/main" id="{5F20A46E-F776-4F13-9A2E-718E5AE528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3">
            <a:extLst>
              <a:ext uri="{FF2B5EF4-FFF2-40B4-BE49-F238E27FC236}">
                <a16:creationId xmlns:a16="http://schemas.microsoft.com/office/drawing/2014/main" id="{AEE9D7A3-04D5-404F-A541-718192EB082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83EE6E4-72F3-4C7F-8888-CCFE3CE51076}"/>
              </a:ext>
            </a:extLst>
          </p:cNvPr>
          <p:cNvSpPr>
            <a:spLocks noGrp="1"/>
          </p:cNvSpPr>
          <p:nvPr>
            <p:ph type="dt" sz="quarter" idx="1"/>
          </p:nvPr>
        </p:nvSpPr>
        <p:spPr/>
        <p:txBody>
          <a:bodyPr/>
          <a:lstStyle/>
          <a:p>
            <a:pPr>
              <a:defRPr/>
            </a:pPr>
            <a:fld id="{5260795F-00D6-4A33-B351-6B4428DCBF4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A4FD835-C9C6-4E83-901D-00EA533C9EC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B25A8C1-F9BF-41DD-94E7-75120A13D562}" type="slidenum">
              <a:rPr lang="ru-RU" altLang="ru-RU" sz="1200"/>
              <a:pPr eaLnBrk="1" hangingPunct="1"/>
              <a:t>436</a:t>
            </a:fld>
            <a:endParaRPr lang="ru-RU" altLang="ru-RU" sz="1200"/>
          </a:p>
        </p:txBody>
      </p:sp>
      <p:sp>
        <p:nvSpPr>
          <p:cNvPr id="59396" name="Rectangle 2">
            <a:extLst>
              <a:ext uri="{FF2B5EF4-FFF2-40B4-BE49-F238E27FC236}">
                <a16:creationId xmlns:a16="http://schemas.microsoft.com/office/drawing/2014/main" id="{F7107131-DDB9-463B-B7D0-4B4187ABA4F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3">
            <a:extLst>
              <a:ext uri="{FF2B5EF4-FFF2-40B4-BE49-F238E27FC236}">
                <a16:creationId xmlns:a16="http://schemas.microsoft.com/office/drawing/2014/main" id="{F7EB595E-BFAF-4A9C-9F0C-60EC78A52DC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3CDD22A-F846-4D4E-AC1A-98F760809B90}"/>
              </a:ext>
            </a:extLst>
          </p:cNvPr>
          <p:cNvSpPr>
            <a:spLocks noGrp="1"/>
          </p:cNvSpPr>
          <p:nvPr>
            <p:ph type="dt" sz="quarter" idx="1"/>
          </p:nvPr>
        </p:nvSpPr>
        <p:spPr/>
        <p:txBody>
          <a:bodyPr/>
          <a:lstStyle/>
          <a:p>
            <a:pPr>
              <a:defRPr/>
            </a:pPr>
            <a:fld id="{C2BD146A-4C64-458A-AE50-C1CFB930887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0A43AF1-8278-4A8D-9D23-97246B3A32C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A370078-CDFD-4A51-923C-D98F4EA652DE}" type="slidenum">
              <a:rPr lang="ru-RU" altLang="ru-RU" sz="1200"/>
              <a:pPr eaLnBrk="1" hangingPunct="1"/>
              <a:t>437</a:t>
            </a:fld>
            <a:endParaRPr lang="ru-RU" altLang="ru-RU" sz="1200"/>
          </a:p>
        </p:txBody>
      </p:sp>
      <p:sp>
        <p:nvSpPr>
          <p:cNvPr id="60420" name="Rectangle 2">
            <a:extLst>
              <a:ext uri="{FF2B5EF4-FFF2-40B4-BE49-F238E27FC236}">
                <a16:creationId xmlns:a16="http://schemas.microsoft.com/office/drawing/2014/main" id="{EAE01097-7C6F-4601-B40D-C83B756A5B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1" name="Rectangle 3">
            <a:extLst>
              <a:ext uri="{FF2B5EF4-FFF2-40B4-BE49-F238E27FC236}">
                <a16:creationId xmlns:a16="http://schemas.microsoft.com/office/drawing/2014/main" id="{21360861-65F4-49BE-A2BD-4FB53E638F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F2E1A6E-A505-4447-B36E-FDFDC5A6C94E}"/>
              </a:ext>
            </a:extLst>
          </p:cNvPr>
          <p:cNvSpPr>
            <a:spLocks noGrp="1"/>
          </p:cNvSpPr>
          <p:nvPr>
            <p:ph type="dt" sz="quarter" idx="1"/>
          </p:nvPr>
        </p:nvSpPr>
        <p:spPr/>
        <p:txBody>
          <a:bodyPr/>
          <a:lstStyle/>
          <a:p>
            <a:pPr>
              <a:defRPr/>
            </a:pPr>
            <a:fld id="{1094589E-BD6A-4B24-AD16-1AC34B48CF4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2374622-98A6-4B2C-9205-FA49AADAC7E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32738C0-0C46-4ACD-B716-582C14675FA1}" type="slidenum">
              <a:rPr lang="ru-RU" altLang="ru-RU" sz="1200"/>
              <a:pPr eaLnBrk="1" hangingPunct="1"/>
              <a:t>439</a:t>
            </a:fld>
            <a:endParaRPr lang="ru-RU" altLang="ru-RU" sz="1200"/>
          </a:p>
        </p:txBody>
      </p:sp>
      <p:sp>
        <p:nvSpPr>
          <p:cNvPr id="61444" name="Rectangle 2">
            <a:extLst>
              <a:ext uri="{FF2B5EF4-FFF2-40B4-BE49-F238E27FC236}">
                <a16:creationId xmlns:a16="http://schemas.microsoft.com/office/drawing/2014/main" id="{F2AF49C8-FDE5-4EC5-A27F-494947CA48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3">
            <a:extLst>
              <a:ext uri="{FF2B5EF4-FFF2-40B4-BE49-F238E27FC236}">
                <a16:creationId xmlns:a16="http://schemas.microsoft.com/office/drawing/2014/main" id="{594B68F5-ABBB-45A2-90A7-1FDC658E6D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000" dirty="0"/>
          </a:p>
        </p:txBody>
      </p:sp>
      <p:sp>
        <p:nvSpPr>
          <p:cNvPr id="4" name="Номер слайда 3"/>
          <p:cNvSpPr>
            <a:spLocks noGrp="1"/>
          </p:cNvSpPr>
          <p:nvPr>
            <p:ph type="sldNum" sz="quarter" idx="10"/>
          </p:nvPr>
        </p:nvSpPr>
        <p:spPr/>
        <p:txBody>
          <a:bodyPr/>
          <a:lstStyle/>
          <a:p>
            <a:fld id="{328FA00D-84BF-47B0-8F4E-E05702B9E936}" type="slidenum">
              <a:rPr lang="ru-RU" smtClean="0"/>
              <a:t>78</a:t>
            </a:fld>
            <a:endParaRPr lang="ru-RU"/>
          </a:p>
        </p:txBody>
      </p:sp>
    </p:spTree>
    <p:extLst>
      <p:ext uri="{BB962C8B-B14F-4D97-AF65-F5344CB8AC3E}">
        <p14:creationId xmlns:p14="http://schemas.microsoft.com/office/powerpoint/2010/main" val="42313870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7593A0F-5751-4312-B6C9-BC973C56719D}"/>
              </a:ext>
            </a:extLst>
          </p:cNvPr>
          <p:cNvSpPr>
            <a:spLocks noGrp="1"/>
          </p:cNvSpPr>
          <p:nvPr>
            <p:ph type="dt" sz="quarter" idx="1"/>
          </p:nvPr>
        </p:nvSpPr>
        <p:spPr/>
        <p:txBody>
          <a:bodyPr/>
          <a:lstStyle/>
          <a:p>
            <a:pPr>
              <a:defRPr/>
            </a:pPr>
            <a:fld id="{682E7028-A7EA-4B89-B5AD-517E062F482C}" type="datetimeFigureOut">
              <a:rPr lang="ru-RU"/>
              <a:pPr>
                <a:defRPr/>
              </a:pPr>
              <a:t>30.03.2020</a:t>
            </a:fld>
            <a:endParaRPr lang="ru-RU" dirty="0"/>
          </a:p>
        </p:txBody>
      </p:sp>
      <p:sp>
        <p:nvSpPr>
          <p:cNvPr id="9219" name="Номер слайда 6">
            <a:extLst>
              <a:ext uri="{FF2B5EF4-FFF2-40B4-BE49-F238E27FC236}">
                <a16:creationId xmlns:a16="http://schemas.microsoft.com/office/drawing/2014/main" id="{4D6DD63B-8CE3-4D8E-B47C-7FC8578E6C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5E98EB-E269-4049-83E7-E377D8BDCA2F}" type="slidenum">
              <a:rPr lang="ru-RU" altLang="en-US">
                <a:latin typeface="Arial" panose="020B0604020202020204" pitchFamily="34" charset="0"/>
              </a:rPr>
              <a:pPr>
                <a:spcBef>
                  <a:spcPct val="0"/>
                </a:spcBef>
              </a:pPr>
              <a:t>440</a:t>
            </a:fld>
            <a:endParaRPr lang="ru-RU" altLang="en-US">
              <a:latin typeface="Arial" panose="020B0604020202020204" pitchFamily="34" charset="0"/>
            </a:endParaRPr>
          </a:p>
        </p:txBody>
      </p:sp>
      <p:sp>
        <p:nvSpPr>
          <p:cNvPr id="9220" name="Rectangle 2">
            <a:extLst>
              <a:ext uri="{FF2B5EF4-FFF2-40B4-BE49-F238E27FC236}">
                <a16:creationId xmlns:a16="http://schemas.microsoft.com/office/drawing/2014/main" id="{85BE1198-592E-4159-8DA0-1BEA1E8F7B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3">
            <a:extLst>
              <a:ext uri="{FF2B5EF4-FFF2-40B4-BE49-F238E27FC236}">
                <a16:creationId xmlns:a16="http://schemas.microsoft.com/office/drawing/2014/main" id="{783EC394-54B4-41D9-900B-CED007F98AE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52C5BA7-8526-432B-B8FE-F7B0A6B3788D}"/>
              </a:ext>
            </a:extLst>
          </p:cNvPr>
          <p:cNvSpPr>
            <a:spLocks noGrp="1"/>
          </p:cNvSpPr>
          <p:nvPr>
            <p:ph type="dt" sz="quarter" idx="1"/>
          </p:nvPr>
        </p:nvSpPr>
        <p:spPr/>
        <p:txBody>
          <a:bodyPr/>
          <a:lstStyle/>
          <a:p>
            <a:pPr>
              <a:defRPr/>
            </a:pPr>
            <a:fld id="{7061991C-382E-4197-80DB-0E9C97D75D0A}" type="datetimeFigureOut">
              <a:rPr lang="ru-RU"/>
              <a:pPr>
                <a:defRPr/>
              </a:pPr>
              <a:t>30.03.2020</a:t>
            </a:fld>
            <a:endParaRPr lang="ru-RU" dirty="0"/>
          </a:p>
        </p:txBody>
      </p:sp>
      <p:sp>
        <p:nvSpPr>
          <p:cNvPr id="11267" name="Номер слайда 6">
            <a:extLst>
              <a:ext uri="{FF2B5EF4-FFF2-40B4-BE49-F238E27FC236}">
                <a16:creationId xmlns:a16="http://schemas.microsoft.com/office/drawing/2014/main" id="{F002B668-66C5-499B-A9C1-E82BA37AFB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0C4B2A-7787-4A5F-9179-E7C97055B84F}" type="slidenum">
              <a:rPr lang="ru-RU" altLang="en-US">
                <a:latin typeface="Arial" panose="020B0604020202020204" pitchFamily="34" charset="0"/>
              </a:rPr>
              <a:pPr>
                <a:spcBef>
                  <a:spcPct val="0"/>
                </a:spcBef>
              </a:pPr>
              <a:t>441</a:t>
            </a:fld>
            <a:endParaRPr lang="ru-RU" altLang="en-US">
              <a:latin typeface="Arial" panose="020B0604020202020204" pitchFamily="34" charset="0"/>
            </a:endParaRPr>
          </a:p>
        </p:txBody>
      </p:sp>
      <p:sp>
        <p:nvSpPr>
          <p:cNvPr id="11268" name="Rectangle 2">
            <a:extLst>
              <a:ext uri="{FF2B5EF4-FFF2-40B4-BE49-F238E27FC236}">
                <a16:creationId xmlns:a16="http://schemas.microsoft.com/office/drawing/2014/main" id="{8DEA6913-A51E-4F52-9561-53ECC1F4F1D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3">
            <a:extLst>
              <a:ext uri="{FF2B5EF4-FFF2-40B4-BE49-F238E27FC236}">
                <a16:creationId xmlns:a16="http://schemas.microsoft.com/office/drawing/2014/main" id="{CBC448BF-0A5A-4D16-AD88-CAAEFCF55F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B255FAB-AA35-4557-9EF2-A5FA4C0DE513}"/>
              </a:ext>
            </a:extLst>
          </p:cNvPr>
          <p:cNvSpPr>
            <a:spLocks noGrp="1"/>
          </p:cNvSpPr>
          <p:nvPr>
            <p:ph type="dt" sz="quarter" idx="1"/>
          </p:nvPr>
        </p:nvSpPr>
        <p:spPr/>
        <p:txBody>
          <a:bodyPr/>
          <a:lstStyle/>
          <a:p>
            <a:pPr>
              <a:defRPr/>
            </a:pPr>
            <a:fld id="{5FC5B487-0F55-433E-AA1A-9E59461F0DC9}" type="datetimeFigureOut">
              <a:rPr lang="ru-RU"/>
              <a:pPr>
                <a:defRPr/>
              </a:pPr>
              <a:t>30.03.2020</a:t>
            </a:fld>
            <a:endParaRPr lang="ru-RU" dirty="0"/>
          </a:p>
        </p:txBody>
      </p:sp>
      <p:sp>
        <p:nvSpPr>
          <p:cNvPr id="13315" name="Номер слайда 6">
            <a:extLst>
              <a:ext uri="{FF2B5EF4-FFF2-40B4-BE49-F238E27FC236}">
                <a16:creationId xmlns:a16="http://schemas.microsoft.com/office/drawing/2014/main" id="{AE636AFE-15D7-4121-96C4-08AA7204C24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20F1F71-461B-4873-95DD-A1149491855A}" type="slidenum">
              <a:rPr lang="ru-RU" altLang="en-US">
                <a:latin typeface="Arial" panose="020B0604020202020204" pitchFamily="34" charset="0"/>
              </a:rPr>
              <a:pPr>
                <a:spcBef>
                  <a:spcPct val="0"/>
                </a:spcBef>
              </a:pPr>
              <a:t>442</a:t>
            </a:fld>
            <a:endParaRPr lang="ru-RU" altLang="en-US">
              <a:latin typeface="Arial" panose="020B0604020202020204" pitchFamily="34" charset="0"/>
            </a:endParaRPr>
          </a:p>
        </p:txBody>
      </p:sp>
      <p:sp>
        <p:nvSpPr>
          <p:cNvPr id="13316" name="Rectangle 2">
            <a:extLst>
              <a:ext uri="{FF2B5EF4-FFF2-40B4-BE49-F238E27FC236}">
                <a16:creationId xmlns:a16="http://schemas.microsoft.com/office/drawing/2014/main" id="{F72EE200-AC24-440D-955B-2B1A018B36B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7" name="Rectangle 3">
            <a:extLst>
              <a:ext uri="{FF2B5EF4-FFF2-40B4-BE49-F238E27FC236}">
                <a16:creationId xmlns:a16="http://schemas.microsoft.com/office/drawing/2014/main" id="{12BC9641-766B-46B5-A1FC-7807DF3FE6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9875A1F-323B-40C4-ACBC-BAEB445C99B3}"/>
              </a:ext>
            </a:extLst>
          </p:cNvPr>
          <p:cNvSpPr>
            <a:spLocks noGrp="1"/>
          </p:cNvSpPr>
          <p:nvPr>
            <p:ph type="dt" sz="quarter" idx="1"/>
          </p:nvPr>
        </p:nvSpPr>
        <p:spPr/>
        <p:txBody>
          <a:bodyPr/>
          <a:lstStyle/>
          <a:p>
            <a:pPr>
              <a:defRPr/>
            </a:pPr>
            <a:fld id="{60AE7CF2-4905-4118-A038-37F5DA55ED2A}" type="datetimeFigureOut">
              <a:rPr lang="ru-RU"/>
              <a:pPr>
                <a:defRPr/>
              </a:pPr>
              <a:t>30.03.2020</a:t>
            </a:fld>
            <a:endParaRPr lang="ru-RU" dirty="0"/>
          </a:p>
        </p:txBody>
      </p:sp>
      <p:sp>
        <p:nvSpPr>
          <p:cNvPr id="15363" name="Номер слайда 6">
            <a:extLst>
              <a:ext uri="{FF2B5EF4-FFF2-40B4-BE49-F238E27FC236}">
                <a16:creationId xmlns:a16="http://schemas.microsoft.com/office/drawing/2014/main" id="{90824DAC-DCC2-4124-A1B9-0F85F9B2FD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A63673D-6A59-49B1-B04E-35DB4CBA336E}" type="slidenum">
              <a:rPr lang="ru-RU" altLang="en-US">
                <a:latin typeface="Arial" panose="020B0604020202020204" pitchFamily="34" charset="0"/>
              </a:rPr>
              <a:pPr>
                <a:spcBef>
                  <a:spcPct val="0"/>
                </a:spcBef>
              </a:pPr>
              <a:t>443</a:t>
            </a:fld>
            <a:endParaRPr lang="ru-RU" altLang="en-US">
              <a:latin typeface="Arial" panose="020B0604020202020204" pitchFamily="34" charset="0"/>
            </a:endParaRPr>
          </a:p>
        </p:txBody>
      </p:sp>
      <p:sp>
        <p:nvSpPr>
          <p:cNvPr id="15364" name="Rectangle 2">
            <a:extLst>
              <a:ext uri="{FF2B5EF4-FFF2-40B4-BE49-F238E27FC236}">
                <a16:creationId xmlns:a16="http://schemas.microsoft.com/office/drawing/2014/main" id="{2D0F979C-6AD3-40A3-98B7-C0BABE4075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5" name="Rectangle 3">
            <a:extLst>
              <a:ext uri="{FF2B5EF4-FFF2-40B4-BE49-F238E27FC236}">
                <a16:creationId xmlns:a16="http://schemas.microsoft.com/office/drawing/2014/main" id="{BDCDF695-7FD3-46E1-AD07-75930F7D752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3AAD521-7C92-4B67-9CBE-38F286AE0A6D}"/>
              </a:ext>
            </a:extLst>
          </p:cNvPr>
          <p:cNvSpPr>
            <a:spLocks noGrp="1"/>
          </p:cNvSpPr>
          <p:nvPr>
            <p:ph type="dt" sz="quarter" idx="1"/>
          </p:nvPr>
        </p:nvSpPr>
        <p:spPr/>
        <p:txBody>
          <a:bodyPr/>
          <a:lstStyle/>
          <a:p>
            <a:pPr>
              <a:defRPr/>
            </a:pPr>
            <a:fld id="{60AE7CF2-4905-4118-A038-37F5DA55ED2A}" type="datetimeFigureOut">
              <a:rPr lang="ru-RU"/>
              <a:pPr>
                <a:defRPr/>
              </a:pPr>
              <a:t>30.03.2020</a:t>
            </a:fld>
            <a:endParaRPr lang="ru-RU" dirty="0"/>
          </a:p>
        </p:txBody>
      </p:sp>
      <p:sp>
        <p:nvSpPr>
          <p:cNvPr id="17411" name="Номер слайда 6">
            <a:extLst>
              <a:ext uri="{FF2B5EF4-FFF2-40B4-BE49-F238E27FC236}">
                <a16:creationId xmlns:a16="http://schemas.microsoft.com/office/drawing/2014/main" id="{374B43CD-421E-430B-B98C-13648840BCC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0F12B5-9E0B-4D72-9889-721746A3CED3}" type="slidenum">
              <a:rPr lang="ru-RU" altLang="en-US">
                <a:latin typeface="Arial" panose="020B0604020202020204" pitchFamily="34" charset="0"/>
              </a:rPr>
              <a:pPr>
                <a:spcBef>
                  <a:spcPct val="0"/>
                </a:spcBef>
              </a:pPr>
              <a:t>444</a:t>
            </a:fld>
            <a:endParaRPr lang="ru-RU" altLang="en-US">
              <a:latin typeface="Arial" panose="020B0604020202020204" pitchFamily="34" charset="0"/>
            </a:endParaRPr>
          </a:p>
        </p:txBody>
      </p:sp>
      <p:sp>
        <p:nvSpPr>
          <p:cNvPr id="17412" name="Rectangle 2">
            <a:extLst>
              <a:ext uri="{FF2B5EF4-FFF2-40B4-BE49-F238E27FC236}">
                <a16:creationId xmlns:a16="http://schemas.microsoft.com/office/drawing/2014/main" id="{921835B2-8BAC-4FB7-8FBF-A5E6D1C4BEB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3">
            <a:extLst>
              <a:ext uri="{FF2B5EF4-FFF2-40B4-BE49-F238E27FC236}">
                <a16:creationId xmlns:a16="http://schemas.microsoft.com/office/drawing/2014/main" id="{C6247412-5A96-4847-81AA-7BA4D1518E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526F29A-F727-41E5-BD48-7525C459B789}"/>
              </a:ext>
            </a:extLst>
          </p:cNvPr>
          <p:cNvSpPr>
            <a:spLocks noGrp="1"/>
          </p:cNvSpPr>
          <p:nvPr>
            <p:ph type="dt" sz="quarter" idx="1"/>
          </p:nvPr>
        </p:nvSpPr>
        <p:spPr/>
        <p:txBody>
          <a:bodyPr/>
          <a:lstStyle/>
          <a:p>
            <a:pPr>
              <a:defRPr/>
            </a:pPr>
            <a:fld id="{60AE7CF2-4905-4118-A038-37F5DA55ED2A}" type="datetimeFigureOut">
              <a:rPr lang="ru-RU"/>
              <a:pPr>
                <a:defRPr/>
              </a:pPr>
              <a:t>30.03.2020</a:t>
            </a:fld>
            <a:endParaRPr lang="ru-RU" dirty="0"/>
          </a:p>
        </p:txBody>
      </p:sp>
      <p:sp>
        <p:nvSpPr>
          <p:cNvPr id="20483" name="Номер слайда 6">
            <a:extLst>
              <a:ext uri="{FF2B5EF4-FFF2-40B4-BE49-F238E27FC236}">
                <a16:creationId xmlns:a16="http://schemas.microsoft.com/office/drawing/2014/main" id="{101F6C47-0C79-460D-ACDD-C85BCE8BB26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9CCD72-3351-4877-B01D-6BAFF9ADE85D}" type="slidenum">
              <a:rPr lang="ru-RU" altLang="en-US">
                <a:latin typeface="Arial" panose="020B0604020202020204" pitchFamily="34" charset="0"/>
              </a:rPr>
              <a:pPr>
                <a:spcBef>
                  <a:spcPct val="0"/>
                </a:spcBef>
              </a:pPr>
              <a:t>446</a:t>
            </a:fld>
            <a:endParaRPr lang="ru-RU" altLang="en-US">
              <a:latin typeface="Arial" panose="020B0604020202020204" pitchFamily="34" charset="0"/>
            </a:endParaRPr>
          </a:p>
        </p:txBody>
      </p:sp>
      <p:sp>
        <p:nvSpPr>
          <p:cNvPr id="20484" name="Rectangle 2">
            <a:extLst>
              <a:ext uri="{FF2B5EF4-FFF2-40B4-BE49-F238E27FC236}">
                <a16:creationId xmlns:a16="http://schemas.microsoft.com/office/drawing/2014/main" id="{0B1DF9E0-F851-4480-AA12-60A6DC4B20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5" name="Rectangle 3">
            <a:extLst>
              <a:ext uri="{FF2B5EF4-FFF2-40B4-BE49-F238E27FC236}">
                <a16:creationId xmlns:a16="http://schemas.microsoft.com/office/drawing/2014/main" id="{D06EFE53-E6FF-409B-8A63-F4C01A53DC1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5917765-7D51-4E27-B663-AEFE0CF21596}"/>
              </a:ext>
            </a:extLst>
          </p:cNvPr>
          <p:cNvSpPr>
            <a:spLocks noGrp="1"/>
          </p:cNvSpPr>
          <p:nvPr>
            <p:ph type="dt" sz="quarter" idx="1"/>
          </p:nvPr>
        </p:nvSpPr>
        <p:spPr/>
        <p:txBody>
          <a:bodyPr/>
          <a:lstStyle/>
          <a:p>
            <a:pPr>
              <a:defRPr/>
            </a:pPr>
            <a:fld id="{60AE7CF2-4905-4118-A038-37F5DA55ED2A}" type="datetimeFigureOut">
              <a:rPr lang="ru-RU"/>
              <a:pPr>
                <a:defRPr/>
              </a:pPr>
              <a:t>30.03.2020</a:t>
            </a:fld>
            <a:endParaRPr lang="ru-RU" dirty="0"/>
          </a:p>
        </p:txBody>
      </p:sp>
      <p:sp>
        <p:nvSpPr>
          <p:cNvPr id="22531" name="Номер слайда 6">
            <a:extLst>
              <a:ext uri="{FF2B5EF4-FFF2-40B4-BE49-F238E27FC236}">
                <a16:creationId xmlns:a16="http://schemas.microsoft.com/office/drawing/2014/main" id="{0D4E5C38-A2E1-429D-B28F-C2FF1F32EF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B30742-3E0A-487C-9DB2-FEFA719E6512}" type="slidenum">
              <a:rPr lang="ru-RU" altLang="en-US">
                <a:latin typeface="Arial" panose="020B0604020202020204" pitchFamily="34" charset="0"/>
              </a:rPr>
              <a:pPr>
                <a:spcBef>
                  <a:spcPct val="0"/>
                </a:spcBef>
              </a:pPr>
              <a:t>447</a:t>
            </a:fld>
            <a:endParaRPr lang="ru-RU" altLang="en-US">
              <a:latin typeface="Arial" panose="020B0604020202020204" pitchFamily="34" charset="0"/>
            </a:endParaRPr>
          </a:p>
        </p:txBody>
      </p:sp>
      <p:sp>
        <p:nvSpPr>
          <p:cNvPr id="22532" name="Rectangle 2">
            <a:extLst>
              <a:ext uri="{FF2B5EF4-FFF2-40B4-BE49-F238E27FC236}">
                <a16:creationId xmlns:a16="http://schemas.microsoft.com/office/drawing/2014/main" id="{59059011-534D-40BD-A54D-1A359C2644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3">
            <a:extLst>
              <a:ext uri="{FF2B5EF4-FFF2-40B4-BE49-F238E27FC236}">
                <a16:creationId xmlns:a16="http://schemas.microsoft.com/office/drawing/2014/main" id="{F0207D32-54E2-428E-9EED-E18C77DA8B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AA0A525-1184-4E02-A593-BA982E97711D}"/>
              </a:ext>
            </a:extLst>
          </p:cNvPr>
          <p:cNvSpPr>
            <a:spLocks noGrp="1"/>
          </p:cNvSpPr>
          <p:nvPr>
            <p:ph type="dt" sz="quarter" idx="1"/>
          </p:nvPr>
        </p:nvSpPr>
        <p:spPr/>
        <p:txBody>
          <a:bodyPr/>
          <a:lstStyle/>
          <a:p>
            <a:pPr>
              <a:defRPr/>
            </a:pPr>
            <a:fld id="{60AE7CF2-4905-4118-A038-37F5DA55ED2A}" type="datetimeFigureOut">
              <a:rPr lang="ru-RU"/>
              <a:pPr>
                <a:defRPr/>
              </a:pPr>
              <a:t>30.03.2020</a:t>
            </a:fld>
            <a:endParaRPr lang="ru-RU" dirty="0"/>
          </a:p>
        </p:txBody>
      </p:sp>
      <p:sp>
        <p:nvSpPr>
          <p:cNvPr id="24579" name="Номер слайда 6">
            <a:extLst>
              <a:ext uri="{FF2B5EF4-FFF2-40B4-BE49-F238E27FC236}">
                <a16:creationId xmlns:a16="http://schemas.microsoft.com/office/drawing/2014/main" id="{934ED03D-94C8-4F96-9B08-43DE2F67C0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D4E3D11-4A8D-4970-AB99-D84403746C07}" type="slidenum">
              <a:rPr lang="ru-RU" altLang="en-US">
                <a:latin typeface="Arial" panose="020B0604020202020204" pitchFamily="34" charset="0"/>
              </a:rPr>
              <a:pPr>
                <a:spcBef>
                  <a:spcPct val="0"/>
                </a:spcBef>
              </a:pPr>
              <a:t>448</a:t>
            </a:fld>
            <a:endParaRPr lang="ru-RU" altLang="en-US">
              <a:latin typeface="Arial" panose="020B0604020202020204" pitchFamily="34" charset="0"/>
            </a:endParaRPr>
          </a:p>
        </p:txBody>
      </p:sp>
      <p:sp>
        <p:nvSpPr>
          <p:cNvPr id="24580" name="Rectangle 2">
            <a:extLst>
              <a:ext uri="{FF2B5EF4-FFF2-40B4-BE49-F238E27FC236}">
                <a16:creationId xmlns:a16="http://schemas.microsoft.com/office/drawing/2014/main" id="{51DD8A88-FF0B-4B39-BBB4-82EFF03658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3">
            <a:extLst>
              <a:ext uri="{FF2B5EF4-FFF2-40B4-BE49-F238E27FC236}">
                <a16:creationId xmlns:a16="http://schemas.microsoft.com/office/drawing/2014/main" id="{3BCFBF49-E282-447D-845E-92E4E22BA0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74F6543-DDC6-4FA4-878F-2C4CF7FC26B7}"/>
              </a:ext>
            </a:extLst>
          </p:cNvPr>
          <p:cNvSpPr>
            <a:spLocks noGrp="1"/>
          </p:cNvSpPr>
          <p:nvPr>
            <p:ph type="dt" sz="quarter" idx="1"/>
          </p:nvPr>
        </p:nvSpPr>
        <p:spPr/>
        <p:txBody>
          <a:bodyPr/>
          <a:lstStyle/>
          <a:p>
            <a:pPr>
              <a:defRPr/>
            </a:pPr>
            <a:fld id="{60AE7CF2-4905-4118-A038-37F5DA55ED2A}" type="datetimeFigureOut">
              <a:rPr lang="ru-RU"/>
              <a:pPr>
                <a:defRPr/>
              </a:pPr>
              <a:t>30.03.2020</a:t>
            </a:fld>
            <a:endParaRPr lang="ru-RU" dirty="0"/>
          </a:p>
        </p:txBody>
      </p:sp>
      <p:sp>
        <p:nvSpPr>
          <p:cNvPr id="30723" name="Номер слайда 6">
            <a:extLst>
              <a:ext uri="{FF2B5EF4-FFF2-40B4-BE49-F238E27FC236}">
                <a16:creationId xmlns:a16="http://schemas.microsoft.com/office/drawing/2014/main" id="{B2FCC97A-3F63-4FE8-8836-3380B301A27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2BF8A41-AA20-4E9C-96DC-08CD8C580F91}" type="slidenum">
              <a:rPr lang="ru-RU" altLang="en-US">
                <a:latin typeface="Arial" panose="020B0604020202020204" pitchFamily="34" charset="0"/>
              </a:rPr>
              <a:pPr>
                <a:spcBef>
                  <a:spcPct val="0"/>
                </a:spcBef>
              </a:pPr>
              <a:t>453</a:t>
            </a:fld>
            <a:endParaRPr lang="ru-RU" altLang="en-US">
              <a:latin typeface="Arial" panose="020B0604020202020204" pitchFamily="34" charset="0"/>
            </a:endParaRPr>
          </a:p>
        </p:txBody>
      </p:sp>
      <p:sp>
        <p:nvSpPr>
          <p:cNvPr id="30724" name="Rectangle 2">
            <a:extLst>
              <a:ext uri="{FF2B5EF4-FFF2-40B4-BE49-F238E27FC236}">
                <a16:creationId xmlns:a16="http://schemas.microsoft.com/office/drawing/2014/main" id="{A5C41E3F-7E46-4831-BFCE-40D7E52D53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3">
            <a:extLst>
              <a:ext uri="{FF2B5EF4-FFF2-40B4-BE49-F238E27FC236}">
                <a16:creationId xmlns:a16="http://schemas.microsoft.com/office/drawing/2014/main" id="{4E166244-89FA-4181-ADC4-3C4FC1B90B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AA8A1CF-45F1-46DA-8774-67B741F0215D}"/>
              </a:ext>
            </a:extLst>
          </p:cNvPr>
          <p:cNvSpPr>
            <a:spLocks noGrp="1"/>
          </p:cNvSpPr>
          <p:nvPr>
            <p:ph type="dt" sz="quarter" idx="1"/>
          </p:nvPr>
        </p:nvSpPr>
        <p:spPr/>
        <p:txBody>
          <a:bodyPr/>
          <a:lstStyle/>
          <a:p>
            <a:pPr>
              <a:defRPr/>
            </a:pPr>
            <a:fld id="{86AE3917-4341-432B-99A8-BF3CB5426AB9}" type="datetimeFigureOut">
              <a:rPr lang="ru-RU"/>
              <a:pPr>
                <a:defRPr/>
              </a:pPr>
              <a:t>30.03.2020</a:t>
            </a:fld>
            <a:endParaRPr lang="ru-RU" dirty="0"/>
          </a:p>
        </p:txBody>
      </p:sp>
      <p:sp>
        <p:nvSpPr>
          <p:cNvPr id="32771" name="Номер слайда 6">
            <a:extLst>
              <a:ext uri="{FF2B5EF4-FFF2-40B4-BE49-F238E27FC236}">
                <a16:creationId xmlns:a16="http://schemas.microsoft.com/office/drawing/2014/main" id="{CCAFCD64-30B4-4BBD-A544-EEB49876A49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4219E55-FBB4-4E0C-BCD2-1CB6EA9D79F5}" type="slidenum">
              <a:rPr lang="ru-RU" altLang="en-US">
                <a:latin typeface="Arial" panose="020B0604020202020204" pitchFamily="34" charset="0"/>
              </a:rPr>
              <a:pPr>
                <a:spcBef>
                  <a:spcPct val="0"/>
                </a:spcBef>
              </a:pPr>
              <a:t>454</a:t>
            </a:fld>
            <a:endParaRPr lang="ru-RU" altLang="en-US">
              <a:latin typeface="Arial" panose="020B0604020202020204" pitchFamily="34" charset="0"/>
            </a:endParaRPr>
          </a:p>
        </p:txBody>
      </p:sp>
      <p:sp>
        <p:nvSpPr>
          <p:cNvPr id="32772" name="Rectangle 2">
            <a:extLst>
              <a:ext uri="{FF2B5EF4-FFF2-40B4-BE49-F238E27FC236}">
                <a16:creationId xmlns:a16="http://schemas.microsoft.com/office/drawing/2014/main" id="{D0414627-2809-4EC6-B51B-131633D0265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3">
            <a:extLst>
              <a:ext uri="{FF2B5EF4-FFF2-40B4-BE49-F238E27FC236}">
                <a16:creationId xmlns:a16="http://schemas.microsoft.com/office/drawing/2014/main" id="{D88F8682-D288-452A-A4E8-4EB7851662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874A269-3DA2-44AF-9084-19352298C5D3}" type="slidenum">
              <a:rPr lang="ru-RU" smtClean="0"/>
              <a:t>82</a:t>
            </a:fld>
            <a:endParaRPr lang="ru-RU"/>
          </a:p>
        </p:txBody>
      </p:sp>
    </p:spTree>
    <p:extLst>
      <p:ext uri="{BB962C8B-B14F-4D97-AF65-F5344CB8AC3E}">
        <p14:creationId xmlns:p14="http://schemas.microsoft.com/office/powerpoint/2010/main" val="82824302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DEC7566-21A0-44EF-8C90-6E156BE5FDFA}"/>
              </a:ext>
            </a:extLst>
          </p:cNvPr>
          <p:cNvSpPr>
            <a:spLocks noGrp="1"/>
          </p:cNvSpPr>
          <p:nvPr>
            <p:ph type="dt" sz="quarter" idx="1"/>
          </p:nvPr>
        </p:nvSpPr>
        <p:spPr/>
        <p:txBody>
          <a:bodyPr/>
          <a:lstStyle/>
          <a:p>
            <a:pPr>
              <a:defRPr/>
            </a:pPr>
            <a:fld id="{1109B988-043D-40DA-9A9E-30F40D5ACD99}" type="datetimeFigureOut">
              <a:rPr lang="ru-RU"/>
              <a:pPr>
                <a:defRPr/>
              </a:pPr>
              <a:t>30.03.2020</a:t>
            </a:fld>
            <a:endParaRPr lang="ru-RU" dirty="0"/>
          </a:p>
        </p:txBody>
      </p:sp>
      <p:sp>
        <p:nvSpPr>
          <p:cNvPr id="34819" name="Номер слайда 6">
            <a:extLst>
              <a:ext uri="{FF2B5EF4-FFF2-40B4-BE49-F238E27FC236}">
                <a16:creationId xmlns:a16="http://schemas.microsoft.com/office/drawing/2014/main" id="{AAC0D125-B794-41BE-A7D0-4E7861C93C0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3FA5DA3-DB1C-4D1B-B5B5-7510121CE20E}" type="slidenum">
              <a:rPr lang="ru-RU" altLang="en-US">
                <a:latin typeface="Arial" panose="020B0604020202020204" pitchFamily="34" charset="0"/>
              </a:rPr>
              <a:pPr>
                <a:spcBef>
                  <a:spcPct val="0"/>
                </a:spcBef>
              </a:pPr>
              <a:t>455</a:t>
            </a:fld>
            <a:endParaRPr lang="ru-RU" altLang="en-US">
              <a:latin typeface="Arial" panose="020B0604020202020204" pitchFamily="34" charset="0"/>
            </a:endParaRPr>
          </a:p>
        </p:txBody>
      </p:sp>
      <p:sp>
        <p:nvSpPr>
          <p:cNvPr id="34820" name="Rectangle 2">
            <a:extLst>
              <a:ext uri="{FF2B5EF4-FFF2-40B4-BE49-F238E27FC236}">
                <a16:creationId xmlns:a16="http://schemas.microsoft.com/office/drawing/2014/main" id="{FE61A017-9188-45C3-97A2-75F12BE3C5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3">
            <a:extLst>
              <a:ext uri="{FF2B5EF4-FFF2-40B4-BE49-F238E27FC236}">
                <a16:creationId xmlns:a16="http://schemas.microsoft.com/office/drawing/2014/main" id="{B0733B94-E57B-4DB3-AF8F-E6EFA983C1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ECF9142-43F0-44DB-94EC-370B7207EFAD}"/>
              </a:ext>
            </a:extLst>
          </p:cNvPr>
          <p:cNvSpPr>
            <a:spLocks noGrp="1"/>
          </p:cNvSpPr>
          <p:nvPr>
            <p:ph type="dt" sz="quarter" idx="1"/>
          </p:nvPr>
        </p:nvSpPr>
        <p:spPr/>
        <p:txBody>
          <a:bodyPr/>
          <a:lstStyle/>
          <a:p>
            <a:pPr>
              <a:defRPr/>
            </a:pPr>
            <a:fld id="{DE0B3B95-2ED7-4DFD-9F15-4C03967D8DF6}" type="datetimeFigureOut">
              <a:rPr lang="ru-RU"/>
              <a:pPr>
                <a:defRPr/>
              </a:pPr>
              <a:t>30.03.2020</a:t>
            </a:fld>
            <a:endParaRPr lang="ru-RU" dirty="0"/>
          </a:p>
        </p:txBody>
      </p:sp>
      <p:sp>
        <p:nvSpPr>
          <p:cNvPr id="36867" name="Номер слайда 6">
            <a:extLst>
              <a:ext uri="{FF2B5EF4-FFF2-40B4-BE49-F238E27FC236}">
                <a16:creationId xmlns:a16="http://schemas.microsoft.com/office/drawing/2014/main" id="{8AAC6ACF-539D-49CB-A144-B7BE10D485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9E9111-B277-437E-B798-AB8EAC20CB8E}" type="slidenum">
              <a:rPr lang="ru-RU" altLang="en-US">
                <a:latin typeface="Arial" panose="020B0604020202020204" pitchFamily="34" charset="0"/>
              </a:rPr>
              <a:pPr>
                <a:spcBef>
                  <a:spcPct val="0"/>
                </a:spcBef>
              </a:pPr>
              <a:t>456</a:t>
            </a:fld>
            <a:endParaRPr lang="ru-RU" altLang="en-US">
              <a:latin typeface="Arial" panose="020B0604020202020204" pitchFamily="34" charset="0"/>
            </a:endParaRPr>
          </a:p>
        </p:txBody>
      </p:sp>
      <p:sp>
        <p:nvSpPr>
          <p:cNvPr id="36868" name="Rectangle 2">
            <a:extLst>
              <a:ext uri="{FF2B5EF4-FFF2-40B4-BE49-F238E27FC236}">
                <a16:creationId xmlns:a16="http://schemas.microsoft.com/office/drawing/2014/main" id="{C9178B95-B5A6-4519-9E22-E32F8160E6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3">
            <a:extLst>
              <a:ext uri="{FF2B5EF4-FFF2-40B4-BE49-F238E27FC236}">
                <a16:creationId xmlns:a16="http://schemas.microsoft.com/office/drawing/2014/main" id="{A6A3C6FF-C937-4A6A-997A-8B71DA3CB5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7EF9E0D-088E-4B74-910D-359B24C6760B}"/>
              </a:ext>
            </a:extLst>
          </p:cNvPr>
          <p:cNvSpPr>
            <a:spLocks noGrp="1"/>
          </p:cNvSpPr>
          <p:nvPr>
            <p:ph type="dt" sz="quarter" idx="1"/>
          </p:nvPr>
        </p:nvSpPr>
        <p:spPr/>
        <p:txBody>
          <a:bodyPr/>
          <a:lstStyle/>
          <a:p>
            <a:pPr>
              <a:defRPr/>
            </a:pPr>
            <a:fld id="{2E670D58-894C-41FE-9DAC-B630DC91FB88}" type="datetimeFigureOut">
              <a:rPr lang="ru-RU"/>
              <a:pPr>
                <a:defRPr/>
              </a:pPr>
              <a:t>30.03.2020</a:t>
            </a:fld>
            <a:endParaRPr lang="ru-RU" dirty="0"/>
          </a:p>
        </p:txBody>
      </p:sp>
      <p:sp>
        <p:nvSpPr>
          <p:cNvPr id="38915" name="Номер слайда 6">
            <a:extLst>
              <a:ext uri="{FF2B5EF4-FFF2-40B4-BE49-F238E27FC236}">
                <a16:creationId xmlns:a16="http://schemas.microsoft.com/office/drawing/2014/main" id="{8E06C1FC-1FB9-435D-AF8D-749C7B5BD1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3170B6-ABEE-463B-AF3B-5C7279D973F6}" type="slidenum">
              <a:rPr lang="ru-RU" altLang="en-US">
                <a:latin typeface="Arial" panose="020B0604020202020204" pitchFamily="34" charset="0"/>
              </a:rPr>
              <a:pPr>
                <a:spcBef>
                  <a:spcPct val="0"/>
                </a:spcBef>
              </a:pPr>
              <a:t>457</a:t>
            </a:fld>
            <a:endParaRPr lang="ru-RU" altLang="en-US">
              <a:latin typeface="Arial" panose="020B0604020202020204" pitchFamily="34" charset="0"/>
            </a:endParaRPr>
          </a:p>
        </p:txBody>
      </p:sp>
      <p:sp>
        <p:nvSpPr>
          <p:cNvPr id="38916" name="Rectangle 2">
            <a:extLst>
              <a:ext uri="{FF2B5EF4-FFF2-40B4-BE49-F238E27FC236}">
                <a16:creationId xmlns:a16="http://schemas.microsoft.com/office/drawing/2014/main" id="{A282AA81-0E7C-4135-B1D2-EFB6D4B74A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a:extLst>
              <a:ext uri="{FF2B5EF4-FFF2-40B4-BE49-F238E27FC236}">
                <a16:creationId xmlns:a16="http://schemas.microsoft.com/office/drawing/2014/main" id="{63E8E3A5-5C7F-4988-9EE0-52D248CDA2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AEA0F7D-4D5F-4C94-A7C9-37416C629A40}"/>
              </a:ext>
            </a:extLst>
          </p:cNvPr>
          <p:cNvSpPr>
            <a:spLocks noGrp="1"/>
          </p:cNvSpPr>
          <p:nvPr>
            <p:ph type="dt" sz="quarter" idx="1"/>
          </p:nvPr>
        </p:nvSpPr>
        <p:spPr/>
        <p:txBody>
          <a:bodyPr/>
          <a:lstStyle/>
          <a:p>
            <a:pPr>
              <a:defRPr/>
            </a:pPr>
            <a:fld id="{B9547EC2-3F80-4716-9404-86D69B48BA36}" type="datetimeFigureOut">
              <a:rPr lang="ru-RU"/>
              <a:pPr>
                <a:defRPr/>
              </a:pPr>
              <a:t>30.03.2020</a:t>
            </a:fld>
            <a:endParaRPr lang="ru-RU" dirty="0"/>
          </a:p>
        </p:txBody>
      </p:sp>
      <p:sp>
        <p:nvSpPr>
          <p:cNvPr id="40963" name="Номер слайда 6">
            <a:extLst>
              <a:ext uri="{FF2B5EF4-FFF2-40B4-BE49-F238E27FC236}">
                <a16:creationId xmlns:a16="http://schemas.microsoft.com/office/drawing/2014/main" id="{9232166C-BB36-4027-9A72-31714258C7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62E1816-CCEB-4E33-8313-9B36B1392671}" type="slidenum">
              <a:rPr lang="ru-RU" altLang="en-US">
                <a:latin typeface="Arial" panose="020B0604020202020204" pitchFamily="34" charset="0"/>
              </a:rPr>
              <a:pPr>
                <a:spcBef>
                  <a:spcPct val="0"/>
                </a:spcBef>
              </a:pPr>
              <a:t>458</a:t>
            </a:fld>
            <a:endParaRPr lang="ru-RU" altLang="en-US">
              <a:latin typeface="Arial" panose="020B0604020202020204" pitchFamily="34" charset="0"/>
            </a:endParaRPr>
          </a:p>
        </p:txBody>
      </p:sp>
      <p:sp>
        <p:nvSpPr>
          <p:cNvPr id="40964" name="Rectangle 2">
            <a:extLst>
              <a:ext uri="{FF2B5EF4-FFF2-40B4-BE49-F238E27FC236}">
                <a16:creationId xmlns:a16="http://schemas.microsoft.com/office/drawing/2014/main" id="{9BC4AD56-26DF-4B28-BCD0-1ECFF6A0B18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CD1F8DB4-23D9-46B0-8B4C-2C71B1463C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CB871C2-062C-4A5A-B951-7EE9E8B61ED3}"/>
              </a:ext>
            </a:extLst>
          </p:cNvPr>
          <p:cNvSpPr>
            <a:spLocks noGrp="1"/>
          </p:cNvSpPr>
          <p:nvPr>
            <p:ph type="dt" sz="quarter" idx="1"/>
          </p:nvPr>
        </p:nvSpPr>
        <p:spPr/>
        <p:txBody>
          <a:bodyPr/>
          <a:lstStyle/>
          <a:p>
            <a:pPr>
              <a:defRPr/>
            </a:pPr>
            <a:fld id="{5035832E-175D-4229-955F-23BFF3A2FD5C}" type="datetimeFigureOut">
              <a:rPr lang="ru-RU"/>
              <a:pPr>
                <a:defRPr/>
              </a:pPr>
              <a:t>30.03.2020</a:t>
            </a:fld>
            <a:endParaRPr lang="ru-RU" dirty="0"/>
          </a:p>
        </p:txBody>
      </p:sp>
      <p:sp>
        <p:nvSpPr>
          <p:cNvPr id="43011" name="Номер слайда 6">
            <a:extLst>
              <a:ext uri="{FF2B5EF4-FFF2-40B4-BE49-F238E27FC236}">
                <a16:creationId xmlns:a16="http://schemas.microsoft.com/office/drawing/2014/main" id="{2934098C-3B45-46A6-A2AA-5BDCC065B8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FF79A23-0C08-4DA0-B33F-E575FACC2458}" type="slidenum">
              <a:rPr lang="ru-RU" altLang="en-US">
                <a:latin typeface="Arial" panose="020B0604020202020204" pitchFamily="34" charset="0"/>
              </a:rPr>
              <a:pPr>
                <a:spcBef>
                  <a:spcPct val="0"/>
                </a:spcBef>
              </a:pPr>
              <a:t>459</a:t>
            </a:fld>
            <a:endParaRPr lang="ru-RU" altLang="en-US">
              <a:latin typeface="Arial" panose="020B0604020202020204" pitchFamily="34" charset="0"/>
            </a:endParaRPr>
          </a:p>
        </p:txBody>
      </p:sp>
      <p:sp>
        <p:nvSpPr>
          <p:cNvPr id="43012" name="Rectangle 2">
            <a:extLst>
              <a:ext uri="{FF2B5EF4-FFF2-40B4-BE49-F238E27FC236}">
                <a16:creationId xmlns:a16="http://schemas.microsoft.com/office/drawing/2014/main" id="{5228D9F1-3E35-458B-B101-CCCBEC4352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5711762C-7B43-409D-8C4D-51F63D1494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9717C5C-02ED-4A74-8804-85138FC81B4E}"/>
              </a:ext>
            </a:extLst>
          </p:cNvPr>
          <p:cNvSpPr>
            <a:spLocks noGrp="1"/>
          </p:cNvSpPr>
          <p:nvPr>
            <p:ph type="dt" sz="quarter" idx="1"/>
          </p:nvPr>
        </p:nvSpPr>
        <p:spPr/>
        <p:txBody>
          <a:bodyPr/>
          <a:lstStyle/>
          <a:p>
            <a:pPr>
              <a:defRPr/>
            </a:pPr>
            <a:fld id="{E0B4360D-20AE-4224-92FA-B3584D81CE8D}" type="datetimeFigureOut">
              <a:rPr lang="ru-RU"/>
              <a:pPr>
                <a:defRPr/>
              </a:pPr>
              <a:t>30.03.2020</a:t>
            </a:fld>
            <a:endParaRPr lang="ru-RU" dirty="0"/>
          </a:p>
        </p:txBody>
      </p:sp>
      <p:sp>
        <p:nvSpPr>
          <p:cNvPr id="45059" name="Номер слайда 6">
            <a:extLst>
              <a:ext uri="{FF2B5EF4-FFF2-40B4-BE49-F238E27FC236}">
                <a16:creationId xmlns:a16="http://schemas.microsoft.com/office/drawing/2014/main" id="{8129A848-B23C-4EA6-BA36-3C11A7FB7F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B0C853F-2800-4C25-9AED-691268E2174B}" type="slidenum">
              <a:rPr lang="ru-RU" altLang="en-US">
                <a:latin typeface="Arial" panose="020B0604020202020204" pitchFamily="34" charset="0"/>
              </a:rPr>
              <a:pPr>
                <a:spcBef>
                  <a:spcPct val="0"/>
                </a:spcBef>
              </a:pPr>
              <a:t>460</a:t>
            </a:fld>
            <a:endParaRPr lang="ru-RU" altLang="en-US">
              <a:latin typeface="Arial" panose="020B0604020202020204" pitchFamily="34" charset="0"/>
            </a:endParaRPr>
          </a:p>
        </p:txBody>
      </p:sp>
      <p:sp>
        <p:nvSpPr>
          <p:cNvPr id="45060" name="Rectangle 2">
            <a:extLst>
              <a:ext uri="{FF2B5EF4-FFF2-40B4-BE49-F238E27FC236}">
                <a16:creationId xmlns:a16="http://schemas.microsoft.com/office/drawing/2014/main" id="{BC68AED2-C33F-4579-9B8C-450FF5FEFC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A37F8331-096B-4C9D-951F-24222D79289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C2FA6AA-9720-4BFF-A8F4-E09FEFCDD5F0}"/>
              </a:ext>
            </a:extLst>
          </p:cNvPr>
          <p:cNvSpPr>
            <a:spLocks noGrp="1"/>
          </p:cNvSpPr>
          <p:nvPr>
            <p:ph type="dt" sz="quarter" idx="1"/>
          </p:nvPr>
        </p:nvSpPr>
        <p:spPr/>
        <p:txBody>
          <a:bodyPr/>
          <a:lstStyle/>
          <a:p>
            <a:pPr>
              <a:defRPr/>
            </a:pPr>
            <a:fld id="{DE0B3B95-2ED7-4DFD-9F15-4C03967D8DF6}" type="datetimeFigureOut">
              <a:rPr lang="ru-RU"/>
              <a:pPr>
                <a:defRPr/>
              </a:pPr>
              <a:t>30.03.2020</a:t>
            </a:fld>
            <a:endParaRPr lang="ru-RU" dirty="0"/>
          </a:p>
        </p:txBody>
      </p:sp>
      <p:sp>
        <p:nvSpPr>
          <p:cNvPr id="47107" name="Номер слайда 6">
            <a:extLst>
              <a:ext uri="{FF2B5EF4-FFF2-40B4-BE49-F238E27FC236}">
                <a16:creationId xmlns:a16="http://schemas.microsoft.com/office/drawing/2014/main" id="{BB3710AB-F7DD-4CA0-885C-60DCD29A4DB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F659962-68EA-410B-ACB5-52346D83BBEA}" type="slidenum">
              <a:rPr lang="ru-RU" altLang="en-US">
                <a:latin typeface="Arial" panose="020B0604020202020204" pitchFamily="34" charset="0"/>
              </a:rPr>
              <a:pPr>
                <a:spcBef>
                  <a:spcPct val="0"/>
                </a:spcBef>
              </a:pPr>
              <a:t>461</a:t>
            </a:fld>
            <a:endParaRPr lang="ru-RU" altLang="en-US">
              <a:latin typeface="Arial" panose="020B0604020202020204" pitchFamily="34" charset="0"/>
            </a:endParaRPr>
          </a:p>
        </p:txBody>
      </p:sp>
      <p:sp>
        <p:nvSpPr>
          <p:cNvPr id="47108" name="Rectangle 2">
            <a:extLst>
              <a:ext uri="{FF2B5EF4-FFF2-40B4-BE49-F238E27FC236}">
                <a16:creationId xmlns:a16="http://schemas.microsoft.com/office/drawing/2014/main" id="{A6F9C0D9-8A5F-482E-A0F5-8005EA0FA4F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A0BDFFB8-506F-445A-A063-1CB7BEC3AC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4804843-234A-41FE-AC63-9D55685E3065}"/>
              </a:ext>
            </a:extLst>
          </p:cNvPr>
          <p:cNvSpPr>
            <a:spLocks noGrp="1"/>
          </p:cNvSpPr>
          <p:nvPr>
            <p:ph type="dt" sz="quarter" idx="1"/>
          </p:nvPr>
        </p:nvSpPr>
        <p:spPr/>
        <p:txBody>
          <a:bodyPr/>
          <a:lstStyle/>
          <a:p>
            <a:pPr>
              <a:defRPr/>
            </a:pPr>
            <a:fld id="{1597B3E9-597B-495C-9716-B8B9EA18E8FC}" type="datetimeFigureOut">
              <a:rPr lang="ru-RU"/>
              <a:pPr>
                <a:defRPr/>
              </a:pPr>
              <a:t>30.03.2020</a:t>
            </a:fld>
            <a:endParaRPr lang="ru-RU" dirty="0"/>
          </a:p>
        </p:txBody>
      </p:sp>
      <p:sp>
        <p:nvSpPr>
          <p:cNvPr id="49155" name="Номер слайда 6">
            <a:extLst>
              <a:ext uri="{FF2B5EF4-FFF2-40B4-BE49-F238E27FC236}">
                <a16:creationId xmlns:a16="http://schemas.microsoft.com/office/drawing/2014/main" id="{F1C6A54F-8D7D-408C-A4F2-29CB8D2519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C0D689-E25A-4D85-93FC-7F9A6E336915}" type="slidenum">
              <a:rPr lang="ru-RU" altLang="en-US">
                <a:latin typeface="Arial" panose="020B0604020202020204" pitchFamily="34" charset="0"/>
              </a:rPr>
              <a:pPr>
                <a:spcBef>
                  <a:spcPct val="0"/>
                </a:spcBef>
              </a:pPr>
              <a:t>462</a:t>
            </a:fld>
            <a:endParaRPr lang="ru-RU" altLang="en-US">
              <a:latin typeface="Arial" panose="020B0604020202020204" pitchFamily="34" charset="0"/>
            </a:endParaRPr>
          </a:p>
        </p:txBody>
      </p:sp>
      <p:sp>
        <p:nvSpPr>
          <p:cNvPr id="49156" name="Rectangle 2">
            <a:extLst>
              <a:ext uri="{FF2B5EF4-FFF2-40B4-BE49-F238E27FC236}">
                <a16:creationId xmlns:a16="http://schemas.microsoft.com/office/drawing/2014/main" id="{7F4BBF78-B716-4F11-88BC-0CCFCDF38E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95292898-7D1A-4160-8029-D8E255453D3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C1FF3E1-F26E-4DEA-9B92-56D99308F691}"/>
              </a:ext>
            </a:extLst>
          </p:cNvPr>
          <p:cNvSpPr>
            <a:spLocks noGrp="1"/>
          </p:cNvSpPr>
          <p:nvPr>
            <p:ph type="dt" sz="quarter" idx="1"/>
          </p:nvPr>
        </p:nvSpPr>
        <p:spPr/>
        <p:txBody>
          <a:bodyPr/>
          <a:lstStyle/>
          <a:p>
            <a:pPr>
              <a:defRPr/>
            </a:pPr>
            <a:fld id="{AB768600-6C4C-4EF3-941C-48C4F1F24F58}" type="datetimeFigureOut">
              <a:rPr lang="ru-RU"/>
              <a:pPr>
                <a:defRPr/>
              </a:pPr>
              <a:t>30.03.2020</a:t>
            </a:fld>
            <a:endParaRPr lang="ru-RU" dirty="0"/>
          </a:p>
        </p:txBody>
      </p:sp>
      <p:sp>
        <p:nvSpPr>
          <p:cNvPr id="51203" name="Номер слайда 6">
            <a:extLst>
              <a:ext uri="{FF2B5EF4-FFF2-40B4-BE49-F238E27FC236}">
                <a16:creationId xmlns:a16="http://schemas.microsoft.com/office/drawing/2014/main" id="{1ECB0E0F-BDAB-4C7C-BFD9-309B5F19EA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07EBFF-4922-460F-9DB7-488354936137}" type="slidenum">
              <a:rPr lang="ru-RU" altLang="en-US">
                <a:latin typeface="Arial" panose="020B0604020202020204" pitchFamily="34" charset="0"/>
              </a:rPr>
              <a:pPr>
                <a:spcBef>
                  <a:spcPct val="0"/>
                </a:spcBef>
              </a:pPr>
              <a:t>463</a:t>
            </a:fld>
            <a:endParaRPr lang="ru-RU" altLang="en-US">
              <a:latin typeface="Arial" panose="020B0604020202020204" pitchFamily="34" charset="0"/>
            </a:endParaRPr>
          </a:p>
        </p:txBody>
      </p:sp>
      <p:sp>
        <p:nvSpPr>
          <p:cNvPr id="51204" name="Rectangle 2">
            <a:extLst>
              <a:ext uri="{FF2B5EF4-FFF2-40B4-BE49-F238E27FC236}">
                <a16:creationId xmlns:a16="http://schemas.microsoft.com/office/drawing/2014/main" id="{349DD015-1545-447F-8CA9-6D692CD8A8A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F15E9A3F-3CE1-43E6-9224-12E5987B8A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E39D917-BC3A-4BB6-B51E-CFF6EF3A624D}"/>
              </a:ext>
            </a:extLst>
          </p:cNvPr>
          <p:cNvSpPr>
            <a:spLocks noGrp="1"/>
          </p:cNvSpPr>
          <p:nvPr>
            <p:ph type="dt" sz="quarter" idx="1"/>
          </p:nvPr>
        </p:nvSpPr>
        <p:spPr/>
        <p:txBody>
          <a:bodyPr/>
          <a:lstStyle/>
          <a:p>
            <a:pPr>
              <a:defRPr/>
            </a:pPr>
            <a:fld id="{37FD3C50-8DD9-4F37-91D8-D62A0F4C28FE}" type="datetimeFigureOut">
              <a:rPr lang="ru-RU"/>
              <a:pPr>
                <a:defRPr/>
              </a:pPr>
              <a:t>30.03.2020</a:t>
            </a:fld>
            <a:endParaRPr lang="ru-RU" dirty="0"/>
          </a:p>
        </p:txBody>
      </p:sp>
      <p:sp>
        <p:nvSpPr>
          <p:cNvPr id="53251" name="Номер слайда 6">
            <a:extLst>
              <a:ext uri="{FF2B5EF4-FFF2-40B4-BE49-F238E27FC236}">
                <a16:creationId xmlns:a16="http://schemas.microsoft.com/office/drawing/2014/main" id="{11E3FFC9-BD22-47F5-89C1-DB68288B91F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7A5B02B-3A24-44A1-AC31-8AF7429895DE}" type="slidenum">
              <a:rPr lang="ru-RU" altLang="en-US">
                <a:latin typeface="Arial" panose="020B0604020202020204" pitchFamily="34" charset="0"/>
              </a:rPr>
              <a:pPr>
                <a:spcBef>
                  <a:spcPct val="0"/>
                </a:spcBef>
              </a:pPr>
              <a:t>464</a:t>
            </a:fld>
            <a:endParaRPr lang="ru-RU" altLang="en-US">
              <a:latin typeface="Arial" panose="020B0604020202020204" pitchFamily="34" charset="0"/>
            </a:endParaRPr>
          </a:p>
        </p:txBody>
      </p:sp>
      <p:sp>
        <p:nvSpPr>
          <p:cNvPr id="53252" name="Rectangle 2">
            <a:extLst>
              <a:ext uri="{FF2B5EF4-FFF2-40B4-BE49-F238E27FC236}">
                <a16:creationId xmlns:a16="http://schemas.microsoft.com/office/drawing/2014/main" id="{38C94390-1B03-4E53-9913-7CC6137B1C6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3">
            <a:extLst>
              <a:ext uri="{FF2B5EF4-FFF2-40B4-BE49-F238E27FC236}">
                <a16:creationId xmlns:a16="http://schemas.microsoft.com/office/drawing/2014/main" id="{5EF6549B-332E-4B64-B7B1-7AEF29846F7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874A269-3DA2-44AF-9084-19352298C5D3}" type="slidenum">
              <a:rPr lang="ru-RU" smtClean="0"/>
              <a:t>84</a:t>
            </a:fld>
            <a:endParaRPr lang="ru-RU"/>
          </a:p>
        </p:txBody>
      </p:sp>
    </p:spTree>
    <p:extLst>
      <p:ext uri="{BB962C8B-B14F-4D97-AF65-F5344CB8AC3E}">
        <p14:creationId xmlns:p14="http://schemas.microsoft.com/office/powerpoint/2010/main" val="322194855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81ED7FB-D945-49FA-AC9A-D4E4C08AEC69}"/>
              </a:ext>
            </a:extLst>
          </p:cNvPr>
          <p:cNvSpPr>
            <a:spLocks noGrp="1"/>
          </p:cNvSpPr>
          <p:nvPr>
            <p:ph type="dt" sz="quarter" idx="1"/>
          </p:nvPr>
        </p:nvSpPr>
        <p:spPr/>
        <p:txBody>
          <a:bodyPr/>
          <a:lstStyle/>
          <a:p>
            <a:pPr>
              <a:defRPr/>
            </a:pPr>
            <a:fld id="{6081D0AA-0C13-4316-96D8-78510BF42914}" type="datetimeFigureOut">
              <a:rPr lang="ru-RU"/>
              <a:pPr>
                <a:defRPr/>
              </a:pPr>
              <a:t>30.03.2020</a:t>
            </a:fld>
            <a:endParaRPr lang="ru-RU" dirty="0"/>
          </a:p>
        </p:txBody>
      </p:sp>
      <p:sp>
        <p:nvSpPr>
          <p:cNvPr id="55299" name="Номер слайда 6">
            <a:extLst>
              <a:ext uri="{FF2B5EF4-FFF2-40B4-BE49-F238E27FC236}">
                <a16:creationId xmlns:a16="http://schemas.microsoft.com/office/drawing/2014/main" id="{9B73C147-2789-454A-89F8-0CE5046313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D6D2D6A-7A63-41D4-B0F4-BDCDACABDDE1}" type="slidenum">
              <a:rPr lang="ru-RU" altLang="en-US">
                <a:latin typeface="Arial" panose="020B0604020202020204" pitchFamily="34" charset="0"/>
              </a:rPr>
              <a:pPr>
                <a:spcBef>
                  <a:spcPct val="0"/>
                </a:spcBef>
              </a:pPr>
              <a:t>465</a:t>
            </a:fld>
            <a:endParaRPr lang="ru-RU" altLang="en-US">
              <a:latin typeface="Arial" panose="020B0604020202020204" pitchFamily="34" charset="0"/>
            </a:endParaRPr>
          </a:p>
        </p:txBody>
      </p:sp>
      <p:sp>
        <p:nvSpPr>
          <p:cNvPr id="55300" name="Rectangle 2">
            <a:extLst>
              <a:ext uri="{FF2B5EF4-FFF2-40B4-BE49-F238E27FC236}">
                <a16:creationId xmlns:a16="http://schemas.microsoft.com/office/drawing/2014/main" id="{6A79C981-6808-42F5-8BFE-80EBC2C91E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3">
            <a:extLst>
              <a:ext uri="{FF2B5EF4-FFF2-40B4-BE49-F238E27FC236}">
                <a16:creationId xmlns:a16="http://schemas.microsoft.com/office/drawing/2014/main" id="{C8A875FB-EAF5-4214-A533-13A4839252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809F281-EC48-4AB1-AAFF-3EC69137673F}"/>
              </a:ext>
            </a:extLst>
          </p:cNvPr>
          <p:cNvSpPr>
            <a:spLocks noGrp="1"/>
          </p:cNvSpPr>
          <p:nvPr>
            <p:ph type="dt" sz="quarter" idx="1"/>
          </p:nvPr>
        </p:nvSpPr>
        <p:spPr/>
        <p:txBody>
          <a:bodyPr/>
          <a:lstStyle/>
          <a:p>
            <a:pPr>
              <a:defRPr/>
            </a:pPr>
            <a:fld id="{D9599A9D-29A7-4E72-A4AC-7D08BE2D4DAA}" type="datetimeFigureOut">
              <a:rPr lang="ru-RU"/>
              <a:pPr>
                <a:defRPr/>
              </a:pPr>
              <a:t>30.03.2020</a:t>
            </a:fld>
            <a:endParaRPr lang="ru-RU" dirty="0"/>
          </a:p>
        </p:txBody>
      </p:sp>
      <p:sp>
        <p:nvSpPr>
          <p:cNvPr id="57347" name="Номер слайда 6">
            <a:extLst>
              <a:ext uri="{FF2B5EF4-FFF2-40B4-BE49-F238E27FC236}">
                <a16:creationId xmlns:a16="http://schemas.microsoft.com/office/drawing/2014/main" id="{B1729296-FEEC-4DA7-A14F-9DDC687A3F1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E49E654-BE7B-444A-8605-8E3FD74937D3}" type="slidenum">
              <a:rPr lang="ru-RU" altLang="en-US">
                <a:latin typeface="Arial" panose="020B0604020202020204" pitchFamily="34" charset="0"/>
              </a:rPr>
              <a:pPr>
                <a:spcBef>
                  <a:spcPct val="0"/>
                </a:spcBef>
              </a:pPr>
              <a:t>466</a:t>
            </a:fld>
            <a:endParaRPr lang="ru-RU" altLang="en-US">
              <a:latin typeface="Arial" panose="020B0604020202020204" pitchFamily="34" charset="0"/>
            </a:endParaRPr>
          </a:p>
        </p:txBody>
      </p:sp>
      <p:sp>
        <p:nvSpPr>
          <p:cNvPr id="57348" name="Rectangle 2">
            <a:extLst>
              <a:ext uri="{FF2B5EF4-FFF2-40B4-BE49-F238E27FC236}">
                <a16:creationId xmlns:a16="http://schemas.microsoft.com/office/drawing/2014/main" id="{4A271E5A-82D9-4841-A17F-068DEE82AA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3">
            <a:extLst>
              <a:ext uri="{FF2B5EF4-FFF2-40B4-BE49-F238E27FC236}">
                <a16:creationId xmlns:a16="http://schemas.microsoft.com/office/drawing/2014/main" id="{173B2B4E-12E3-43F8-A84E-7EB41C4D28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0B45739-C0CE-4014-917D-957F9C214EA4}"/>
              </a:ext>
            </a:extLst>
          </p:cNvPr>
          <p:cNvSpPr>
            <a:spLocks noGrp="1"/>
          </p:cNvSpPr>
          <p:nvPr>
            <p:ph type="dt" sz="quarter" idx="1"/>
          </p:nvPr>
        </p:nvSpPr>
        <p:spPr/>
        <p:txBody>
          <a:bodyPr/>
          <a:lstStyle/>
          <a:p>
            <a:pPr>
              <a:defRPr/>
            </a:pPr>
            <a:fld id="{340DDF16-275D-400E-A31B-B62BFB229747}" type="datetimeFigureOut">
              <a:rPr lang="ru-RU"/>
              <a:pPr>
                <a:defRPr/>
              </a:pPr>
              <a:t>30.03.2020</a:t>
            </a:fld>
            <a:endParaRPr lang="ru-RU" dirty="0"/>
          </a:p>
        </p:txBody>
      </p:sp>
      <p:sp>
        <p:nvSpPr>
          <p:cNvPr id="59395" name="Номер слайда 6">
            <a:extLst>
              <a:ext uri="{FF2B5EF4-FFF2-40B4-BE49-F238E27FC236}">
                <a16:creationId xmlns:a16="http://schemas.microsoft.com/office/drawing/2014/main" id="{D13DCA34-B293-4E15-9059-6075D89F068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00732F0-065C-40AA-AFAA-90466D2B9D47}" type="slidenum">
              <a:rPr lang="ru-RU" altLang="en-US">
                <a:latin typeface="Arial" panose="020B0604020202020204" pitchFamily="34" charset="0"/>
              </a:rPr>
              <a:pPr>
                <a:spcBef>
                  <a:spcPct val="0"/>
                </a:spcBef>
              </a:pPr>
              <a:t>467</a:t>
            </a:fld>
            <a:endParaRPr lang="ru-RU" altLang="en-US">
              <a:latin typeface="Arial" panose="020B0604020202020204" pitchFamily="34" charset="0"/>
            </a:endParaRPr>
          </a:p>
        </p:txBody>
      </p:sp>
      <p:sp>
        <p:nvSpPr>
          <p:cNvPr id="59396" name="Rectangle 2">
            <a:extLst>
              <a:ext uri="{FF2B5EF4-FFF2-40B4-BE49-F238E27FC236}">
                <a16:creationId xmlns:a16="http://schemas.microsoft.com/office/drawing/2014/main" id="{118386AF-8F43-469F-9F0D-3FB54B27355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3">
            <a:extLst>
              <a:ext uri="{FF2B5EF4-FFF2-40B4-BE49-F238E27FC236}">
                <a16:creationId xmlns:a16="http://schemas.microsoft.com/office/drawing/2014/main" id="{58228895-1119-47D1-8666-5EBC4AC677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9737E02-DB0C-41A9-9FA1-1F5DBEC5B22A}"/>
              </a:ext>
            </a:extLst>
          </p:cNvPr>
          <p:cNvSpPr>
            <a:spLocks noGrp="1"/>
          </p:cNvSpPr>
          <p:nvPr>
            <p:ph type="dt" sz="quarter" idx="1"/>
          </p:nvPr>
        </p:nvSpPr>
        <p:spPr/>
        <p:txBody>
          <a:bodyPr/>
          <a:lstStyle/>
          <a:p>
            <a:pPr>
              <a:defRPr/>
            </a:pPr>
            <a:fld id="{1E1620F7-32A8-4C87-BAA2-87B4E637A709}" type="datetimeFigureOut">
              <a:rPr lang="ru-RU"/>
              <a:pPr>
                <a:defRPr/>
              </a:pPr>
              <a:t>30.03.2020</a:t>
            </a:fld>
            <a:endParaRPr lang="ru-RU" dirty="0"/>
          </a:p>
        </p:txBody>
      </p:sp>
      <p:sp>
        <p:nvSpPr>
          <p:cNvPr id="61443" name="Номер слайда 6">
            <a:extLst>
              <a:ext uri="{FF2B5EF4-FFF2-40B4-BE49-F238E27FC236}">
                <a16:creationId xmlns:a16="http://schemas.microsoft.com/office/drawing/2014/main" id="{EE016B60-47C4-49A0-9D78-9DE1882854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E62AFF-0582-43EE-8BA4-1A89F5D74BB2}" type="slidenum">
              <a:rPr lang="ru-RU" altLang="en-US">
                <a:latin typeface="Arial" panose="020B0604020202020204" pitchFamily="34" charset="0"/>
              </a:rPr>
              <a:pPr>
                <a:spcBef>
                  <a:spcPct val="0"/>
                </a:spcBef>
              </a:pPr>
              <a:t>468</a:t>
            </a:fld>
            <a:endParaRPr lang="ru-RU" altLang="en-US">
              <a:latin typeface="Arial" panose="020B0604020202020204" pitchFamily="34" charset="0"/>
            </a:endParaRPr>
          </a:p>
        </p:txBody>
      </p:sp>
      <p:sp>
        <p:nvSpPr>
          <p:cNvPr id="61444" name="Rectangle 2">
            <a:extLst>
              <a:ext uri="{FF2B5EF4-FFF2-40B4-BE49-F238E27FC236}">
                <a16:creationId xmlns:a16="http://schemas.microsoft.com/office/drawing/2014/main" id="{F2037EF8-BD71-4420-8D3A-117E87F779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3">
            <a:extLst>
              <a:ext uri="{FF2B5EF4-FFF2-40B4-BE49-F238E27FC236}">
                <a16:creationId xmlns:a16="http://schemas.microsoft.com/office/drawing/2014/main" id="{68AF5A7A-CEF3-469E-B575-07227FF4B41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943BBB7-61D6-4210-BAEC-F9424E25DAA1}"/>
              </a:ext>
            </a:extLst>
          </p:cNvPr>
          <p:cNvSpPr>
            <a:spLocks noGrp="1"/>
          </p:cNvSpPr>
          <p:nvPr>
            <p:ph type="dt" sz="quarter" idx="1"/>
          </p:nvPr>
        </p:nvSpPr>
        <p:spPr/>
        <p:txBody>
          <a:bodyPr/>
          <a:lstStyle/>
          <a:p>
            <a:pPr>
              <a:defRPr/>
            </a:pPr>
            <a:fld id="{A083DA0C-15B6-4765-A712-19F1DA2962A4}" type="datetimeFigureOut">
              <a:rPr lang="ru-RU"/>
              <a:pPr>
                <a:defRPr/>
              </a:pPr>
              <a:t>30.03.2020</a:t>
            </a:fld>
            <a:endParaRPr lang="ru-RU" dirty="0"/>
          </a:p>
        </p:txBody>
      </p:sp>
      <p:sp>
        <p:nvSpPr>
          <p:cNvPr id="63491" name="Номер слайда 6">
            <a:extLst>
              <a:ext uri="{FF2B5EF4-FFF2-40B4-BE49-F238E27FC236}">
                <a16:creationId xmlns:a16="http://schemas.microsoft.com/office/drawing/2014/main" id="{633DA971-CB60-4D02-8F79-28B9F4C44D1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512F95D-B6F1-4F26-9D37-01308CF8CDA6}" type="slidenum">
              <a:rPr lang="ru-RU" altLang="en-US">
                <a:latin typeface="Arial" panose="020B0604020202020204" pitchFamily="34" charset="0"/>
              </a:rPr>
              <a:pPr>
                <a:spcBef>
                  <a:spcPct val="0"/>
                </a:spcBef>
              </a:pPr>
              <a:t>469</a:t>
            </a:fld>
            <a:endParaRPr lang="ru-RU" altLang="en-US">
              <a:latin typeface="Arial" panose="020B0604020202020204" pitchFamily="34" charset="0"/>
            </a:endParaRPr>
          </a:p>
        </p:txBody>
      </p:sp>
      <p:sp>
        <p:nvSpPr>
          <p:cNvPr id="63492" name="Rectangle 2">
            <a:extLst>
              <a:ext uri="{FF2B5EF4-FFF2-40B4-BE49-F238E27FC236}">
                <a16:creationId xmlns:a16="http://schemas.microsoft.com/office/drawing/2014/main" id="{9151600B-9674-4C7E-86A5-DCEF5885B6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3" name="Rectangle 3">
            <a:extLst>
              <a:ext uri="{FF2B5EF4-FFF2-40B4-BE49-F238E27FC236}">
                <a16:creationId xmlns:a16="http://schemas.microsoft.com/office/drawing/2014/main" id="{2BFFD1BA-9F8C-46C4-8C9A-88C0DF5551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3731F8E-62C5-4E3D-AD81-4A4A92BD23DE}"/>
              </a:ext>
            </a:extLst>
          </p:cNvPr>
          <p:cNvSpPr>
            <a:spLocks noGrp="1"/>
          </p:cNvSpPr>
          <p:nvPr>
            <p:ph type="dt" sz="quarter" idx="1"/>
          </p:nvPr>
        </p:nvSpPr>
        <p:spPr/>
        <p:txBody>
          <a:bodyPr/>
          <a:lstStyle/>
          <a:p>
            <a:pPr>
              <a:defRPr/>
            </a:pPr>
            <a:fld id="{9F947070-EEFA-41BC-A74A-735A2B5B8EBD}" type="datetimeFigureOut">
              <a:rPr lang="ru-RU"/>
              <a:pPr>
                <a:defRPr/>
              </a:pPr>
              <a:t>30.03.2020</a:t>
            </a:fld>
            <a:endParaRPr lang="ru-RU" dirty="0"/>
          </a:p>
        </p:txBody>
      </p:sp>
      <p:sp>
        <p:nvSpPr>
          <p:cNvPr id="65539" name="Номер слайда 6">
            <a:extLst>
              <a:ext uri="{FF2B5EF4-FFF2-40B4-BE49-F238E27FC236}">
                <a16:creationId xmlns:a16="http://schemas.microsoft.com/office/drawing/2014/main" id="{0752C531-F23E-474A-AC12-DA121F4D1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581C6E2-AC4D-4881-AC6A-70F34BA4B54F}" type="slidenum">
              <a:rPr lang="ru-RU" altLang="en-US">
                <a:latin typeface="Arial" panose="020B0604020202020204" pitchFamily="34" charset="0"/>
              </a:rPr>
              <a:pPr>
                <a:spcBef>
                  <a:spcPct val="0"/>
                </a:spcBef>
              </a:pPr>
              <a:t>470</a:t>
            </a:fld>
            <a:endParaRPr lang="ru-RU" altLang="en-US">
              <a:latin typeface="Arial" panose="020B0604020202020204" pitchFamily="34" charset="0"/>
            </a:endParaRPr>
          </a:p>
        </p:txBody>
      </p:sp>
      <p:sp>
        <p:nvSpPr>
          <p:cNvPr id="65540" name="Rectangle 2">
            <a:extLst>
              <a:ext uri="{FF2B5EF4-FFF2-40B4-BE49-F238E27FC236}">
                <a16:creationId xmlns:a16="http://schemas.microsoft.com/office/drawing/2014/main" id="{663D9D2D-FED3-41B0-876B-92C3495E5E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a:extLst>
              <a:ext uri="{FF2B5EF4-FFF2-40B4-BE49-F238E27FC236}">
                <a16:creationId xmlns:a16="http://schemas.microsoft.com/office/drawing/2014/main" id="{D830C334-C826-4C94-8DB1-04C417083C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3078020-D659-4D8B-BDE4-560C54D626E1}"/>
              </a:ext>
            </a:extLst>
          </p:cNvPr>
          <p:cNvSpPr>
            <a:spLocks noGrp="1"/>
          </p:cNvSpPr>
          <p:nvPr>
            <p:ph type="dt" sz="quarter" idx="1"/>
          </p:nvPr>
        </p:nvSpPr>
        <p:spPr/>
        <p:txBody>
          <a:bodyPr/>
          <a:lstStyle/>
          <a:p>
            <a:pPr>
              <a:defRPr/>
            </a:pPr>
            <a:fld id="{B19AE19C-84B0-4D3F-979A-BD3DA5828CA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1FA44EC-E8FD-47DA-AF1D-F7F6A6F41F3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900D1B6-B432-4B7D-9931-4DA9569C7B22}" type="slidenum">
              <a:rPr lang="ru-RU" altLang="ru-RU" sz="1200"/>
              <a:pPr eaLnBrk="1" hangingPunct="1"/>
              <a:t>490</a:t>
            </a:fld>
            <a:endParaRPr lang="ru-RU" altLang="ru-RU" sz="1200"/>
          </a:p>
        </p:txBody>
      </p:sp>
      <p:sp>
        <p:nvSpPr>
          <p:cNvPr id="31748" name="Rectangle 2">
            <a:extLst>
              <a:ext uri="{FF2B5EF4-FFF2-40B4-BE49-F238E27FC236}">
                <a16:creationId xmlns:a16="http://schemas.microsoft.com/office/drawing/2014/main" id="{4B092509-84A1-4157-AB63-D29A404380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3">
            <a:extLst>
              <a:ext uri="{FF2B5EF4-FFF2-40B4-BE49-F238E27FC236}">
                <a16:creationId xmlns:a16="http://schemas.microsoft.com/office/drawing/2014/main" id="{2B3B57C1-17DA-4E1B-B28B-2853787E0E4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BFCED2A-E3E6-4470-8CF9-323E9CB16911}"/>
              </a:ext>
            </a:extLst>
          </p:cNvPr>
          <p:cNvSpPr>
            <a:spLocks noGrp="1"/>
          </p:cNvSpPr>
          <p:nvPr>
            <p:ph type="dt" sz="quarter" idx="1"/>
          </p:nvPr>
        </p:nvSpPr>
        <p:spPr/>
        <p:txBody>
          <a:bodyPr/>
          <a:lstStyle/>
          <a:p>
            <a:pPr>
              <a:defRPr/>
            </a:pPr>
            <a:fld id="{674EE4A1-7771-4EDD-8418-A44A1383307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19895A6-2138-40F0-8812-79DAA9D4027F}"/>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663D18C-F79F-4280-B7C1-AFC0E6A01531}" type="slidenum">
              <a:rPr lang="ru-RU" altLang="ru-RU" sz="1200"/>
              <a:pPr eaLnBrk="1" hangingPunct="1"/>
              <a:t>491</a:t>
            </a:fld>
            <a:endParaRPr lang="ru-RU" altLang="ru-RU" sz="1200"/>
          </a:p>
        </p:txBody>
      </p:sp>
      <p:sp>
        <p:nvSpPr>
          <p:cNvPr id="32772" name="Rectangle 2">
            <a:extLst>
              <a:ext uri="{FF2B5EF4-FFF2-40B4-BE49-F238E27FC236}">
                <a16:creationId xmlns:a16="http://schemas.microsoft.com/office/drawing/2014/main" id="{811C66CE-AC21-49E5-833F-5C9006D2578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3">
            <a:extLst>
              <a:ext uri="{FF2B5EF4-FFF2-40B4-BE49-F238E27FC236}">
                <a16:creationId xmlns:a16="http://schemas.microsoft.com/office/drawing/2014/main" id="{ACCE5B61-2A7B-4F6B-96B2-AE7C6F4D636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C075CA1-6678-4F07-8F25-2DAE0B1EB0E2}"/>
              </a:ext>
            </a:extLst>
          </p:cNvPr>
          <p:cNvSpPr>
            <a:spLocks noGrp="1"/>
          </p:cNvSpPr>
          <p:nvPr>
            <p:ph type="dt" sz="quarter" idx="1"/>
          </p:nvPr>
        </p:nvSpPr>
        <p:spPr/>
        <p:txBody>
          <a:bodyPr/>
          <a:lstStyle/>
          <a:p>
            <a:pPr>
              <a:defRPr/>
            </a:pPr>
            <a:fld id="{C2785555-BC1F-47F8-A22E-7B431ED8241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C25B412-959F-497F-92CD-8EB54BB49A7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B42BDAD-4B15-4671-83D9-A39CDEE86986}" type="slidenum">
              <a:rPr lang="ru-RU" altLang="ru-RU" sz="1200"/>
              <a:pPr eaLnBrk="1" hangingPunct="1"/>
              <a:t>492</a:t>
            </a:fld>
            <a:endParaRPr lang="ru-RU" altLang="ru-RU" sz="1200"/>
          </a:p>
        </p:txBody>
      </p:sp>
      <p:sp>
        <p:nvSpPr>
          <p:cNvPr id="33796" name="Rectangle 2">
            <a:extLst>
              <a:ext uri="{FF2B5EF4-FFF2-40B4-BE49-F238E27FC236}">
                <a16:creationId xmlns:a16="http://schemas.microsoft.com/office/drawing/2014/main" id="{5084FE70-8F1B-4CDF-882D-FB1E989EF6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3">
            <a:extLst>
              <a:ext uri="{FF2B5EF4-FFF2-40B4-BE49-F238E27FC236}">
                <a16:creationId xmlns:a16="http://schemas.microsoft.com/office/drawing/2014/main" id="{5D9C9A47-A2A3-41AB-ACB5-224721D4F37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7C4ADA1-65D2-4C95-BDD1-C29080F9AA5D}"/>
              </a:ext>
            </a:extLst>
          </p:cNvPr>
          <p:cNvSpPr>
            <a:spLocks noGrp="1"/>
          </p:cNvSpPr>
          <p:nvPr>
            <p:ph type="dt" sz="quarter" idx="1"/>
          </p:nvPr>
        </p:nvSpPr>
        <p:spPr/>
        <p:txBody>
          <a:bodyPr/>
          <a:lstStyle/>
          <a:p>
            <a:pPr>
              <a:defRPr/>
            </a:pPr>
            <a:fld id="{3359367D-D04C-46A5-95A8-06C4FF8E33C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06E6634-CF81-4C6E-83DF-72E72527532C}"/>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CB23A8C-FB60-4932-B943-8E48005A575A}" type="slidenum">
              <a:rPr lang="ru-RU" altLang="ru-RU" sz="1200"/>
              <a:pPr eaLnBrk="1" hangingPunct="1"/>
              <a:t>493</a:t>
            </a:fld>
            <a:endParaRPr lang="ru-RU" altLang="ru-RU" sz="1200"/>
          </a:p>
        </p:txBody>
      </p:sp>
      <p:sp>
        <p:nvSpPr>
          <p:cNvPr id="34820" name="Rectangle 2">
            <a:extLst>
              <a:ext uri="{FF2B5EF4-FFF2-40B4-BE49-F238E27FC236}">
                <a16:creationId xmlns:a16="http://schemas.microsoft.com/office/drawing/2014/main" id="{120DE769-529B-46A4-9DF4-E76DD82C7B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3">
            <a:extLst>
              <a:ext uri="{FF2B5EF4-FFF2-40B4-BE49-F238E27FC236}">
                <a16:creationId xmlns:a16="http://schemas.microsoft.com/office/drawing/2014/main" id="{D1F59C67-1793-4DAA-AFF9-BECAD90997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D874A269-3DA2-44AF-9084-19352298C5D3}" type="slidenum">
              <a:rPr lang="ru-RU" smtClean="0"/>
              <a:t>85</a:t>
            </a:fld>
            <a:endParaRPr lang="ru-RU"/>
          </a:p>
        </p:txBody>
      </p:sp>
    </p:spTree>
    <p:extLst>
      <p:ext uri="{BB962C8B-B14F-4D97-AF65-F5344CB8AC3E}">
        <p14:creationId xmlns:p14="http://schemas.microsoft.com/office/powerpoint/2010/main" val="322194855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7B0DBA1-D999-427E-833C-ECA8A903F3B0}"/>
              </a:ext>
            </a:extLst>
          </p:cNvPr>
          <p:cNvSpPr>
            <a:spLocks noGrp="1"/>
          </p:cNvSpPr>
          <p:nvPr>
            <p:ph type="dt" sz="quarter" idx="1"/>
          </p:nvPr>
        </p:nvSpPr>
        <p:spPr/>
        <p:txBody>
          <a:bodyPr/>
          <a:lstStyle/>
          <a:p>
            <a:pPr>
              <a:defRPr/>
            </a:pPr>
            <a:fld id="{617B0C84-6045-4341-8EE4-896CC951561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A9D8BC7-B1D5-4A54-B3ED-A3CD85C67FB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8069955-A10D-4612-BF17-97E893EA741F}" type="slidenum">
              <a:rPr lang="ru-RU" altLang="ru-RU" sz="1200"/>
              <a:pPr eaLnBrk="1" hangingPunct="1"/>
              <a:t>494</a:t>
            </a:fld>
            <a:endParaRPr lang="ru-RU" altLang="ru-RU" sz="1200"/>
          </a:p>
        </p:txBody>
      </p:sp>
      <p:sp>
        <p:nvSpPr>
          <p:cNvPr id="35844" name="Rectangle 2">
            <a:extLst>
              <a:ext uri="{FF2B5EF4-FFF2-40B4-BE49-F238E27FC236}">
                <a16:creationId xmlns:a16="http://schemas.microsoft.com/office/drawing/2014/main" id="{46F5BF67-9266-40D9-A67E-DF1F189F89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3">
            <a:extLst>
              <a:ext uri="{FF2B5EF4-FFF2-40B4-BE49-F238E27FC236}">
                <a16:creationId xmlns:a16="http://schemas.microsoft.com/office/drawing/2014/main" id="{0B56ABA6-873E-4B8B-8708-0383512B36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D243AC4-E7BD-45B6-B587-CA9820ADBF5C}"/>
              </a:ext>
            </a:extLst>
          </p:cNvPr>
          <p:cNvSpPr>
            <a:spLocks noGrp="1"/>
          </p:cNvSpPr>
          <p:nvPr>
            <p:ph type="dt" sz="quarter" idx="1"/>
          </p:nvPr>
        </p:nvSpPr>
        <p:spPr/>
        <p:txBody>
          <a:bodyPr/>
          <a:lstStyle/>
          <a:p>
            <a:pPr>
              <a:defRPr/>
            </a:pPr>
            <a:fld id="{7555F625-C37C-4801-AF47-61876DF8703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C6BA183-B780-4B3A-A8F1-905D528358F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7A3FAC2-8392-4771-9FD1-A649074A55AE}" type="slidenum">
              <a:rPr lang="ru-RU" altLang="ru-RU" sz="1200"/>
              <a:pPr eaLnBrk="1" hangingPunct="1"/>
              <a:t>495</a:t>
            </a:fld>
            <a:endParaRPr lang="ru-RU" altLang="ru-RU" sz="1200"/>
          </a:p>
        </p:txBody>
      </p:sp>
      <p:sp>
        <p:nvSpPr>
          <p:cNvPr id="36868" name="Rectangle 2">
            <a:extLst>
              <a:ext uri="{FF2B5EF4-FFF2-40B4-BE49-F238E27FC236}">
                <a16:creationId xmlns:a16="http://schemas.microsoft.com/office/drawing/2014/main" id="{E993C489-F42F-4C94-B08E-5DF4368000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3">
            <a:extLst>
              <a:ext uri="{FF2B5EF4-FFF2-40B4-BE49-F238E27FC236}">
                <a16:creationId xmlns:a16="http://schemas.microsoft.com/office/drawing/2014/main" id="{78F4DD2D-1C52-4D08-B0EF-22258C5542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A52AB6A-5BB4-4437-9070-9F118F698A39}"/>
              </a:ext>
            </a:extLst>
          </p:cNvPr>
          <p:cNvSpPr>
            <a:spLocks noGrp="1"/>
          </p:cNvSpPr>
          <p:nvPr>
            <p:ph type="dt" sz="quarter" idx="1"/>
          </p:nvPr>
        </p:nvSpPr>
        <p:spPr/>
        <p:txBody>
          <a:bodyPr/>
          <a:lstStyle/>
          <a:p>
            <a:pPr>
              <a:defRPr/>
            </a:pPr>
            <a:fld id="{842568F0-D60B-4B01-A4ED-8FDE016D9A5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BE55171-36CB-435A-AE69-EEC235A2EB1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9F3F79B-11E5-47DC-A39F-8BB0BD3E148C}" type="slidenum">
              <a:rPr lang="ru-RU" altLang="ru-RU" sz="1200"/>
              <a:pPr eaLnBrk="1" hangingPunct="1"/>
              <a:t>496</a:t>
            </a:fld>
            <a:endParaRPr lang="ru-RU" altLang="ru-RU" sz="1200"/>
          </a:p>
        </p:txBody>
      </p:sp>
      <p:sp>
        <p:nvSpPr>
          <p:cNvPr id="37892" name="Rectangle 2">
            <a:extLst>
              <a:ext uri="{FF2B5EF4-FFF2-40B4-BE49-F238E27FC236}">
                <a16:creationId xmlns:a16="http://schemas.microsoft.com/office/drawing/2014/main" id="{507D41C3-D47B-44CC-A17B-2B6FE481FF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3" name="Rectangle 3">
            <a:extLst>
              <a:ext uri="{FF2B5EF4-FFF2-40B4-BE49-F238E27FC236}">
                <a16:creationId xmlns:a16="http://schemas.microsoft.com/office/drawing/2014/main" id="{67480FBE-D713-4259-8B90-3E701780F1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B8A1EE8-8B1E-4FEC-9264-889FF9872071}"/>
              </a:ext>
            </a:extLst>
          </p:cNvPr>
          <p:cNvSpPr>
            <a:spLocks noGrp="1"/>
          </p:cNvSpPr>
          <p:nvPr>
            <p:ph type="dt" sz="quarter" idx="1"/>
          </p:nvPr>
        </p:nvSpPr>
        <p:spPr/>
        <p:txBody>
          <a:bodyPr/>
          <a:lstStyle/>
          <a:p>
            <a:pPr>
              <a:defRPr/>
            </a:pPr>
            <a:fld id="{C47584C2-8570-41EB-98ED-1AF3A27ACDD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3CAF26E-22E0-4621-9656-2FA376799A4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8B87DAE-9AB5-4B12-9860-7C73E635CD11}" type="slidenum">
              <a:rPr lang="ru-RU" altLang="ru-RU" sz="1200"/>
              <a:pPr eaLnBrk="1" hangingPunct="1"/>
              <a:t>497</a:t>
            </a:fld>
            <a:endParaRPr lang="ru-RU" altLang="ru-RU" sz="1200"/>
          </a:p>
        </p:txBody>
      </p:sp>
      <p:sp>
        <p:nvSpPr>
          <p:cNvPr id="38916" name="Rectangle 2">
            <a:extLst>
              <a:ext uri="{FF2B5EF4-FFF2-40B4-BE49-F238E27FC236}">
                <a16:creationId xmlns:a16="http://schemas.microsoft.com/office/drawing/2014/main" id="{15CC56B6-4974-4117-A71F-6AA3F00C6A1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a:extLst>
              <a:ext uri="{FF2B5EF4-FFF2-40B4-BE49-F238E27FC236}">
                <a16:creationId xmlns:a16="http://schemas.microsoft.com/office/drawing/2014/main" id="{063C327C-C78F-4625-9BA0-1ACC9AE9BE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4A215F9-F6B5-4CAC-B137-6A323EB08F2C}"/>
              </a:ext>
            </a:extLst>
          </p:cNvPr>
          <p:cNvSpPr>
            <a:spLocks noGrp="1"/>
          </p:cNvSpPr>
          <p:nvPr>
            <p:ph type="dt" sz="quarter" idx="1"/>
          </p:nvPr>
        </p:nvSpPr>
        <p:spPr/>
        <p:txBody>
          <a:bodyPr/>
          <a:lstStyle/>
          <a:p>
            <a:pPr>
              <a:defRPr/>
            </a:pPr>
            <a:fld id="{509D02C6-8A9D-4A94-B533-58B7D16F0A7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44062D8-15E0-4075-9F72-4345335772B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BD091CF-6A61-44F1-9E7A-CEE70EDF6DAC}" type="slidenum">
              <a:rPr lang="ru-RU" altLang="ru-RU" sz="1200"/>
              <a:pPr eaLnBrk="1" hangingPunct="1"/>
              <a:t>498</a:t>
            </a:fld>
            <a:endParaRPr lang="ru-RU" altLang="ru-RU" sz="1200"/>
          </a:p>
        </p:txBody>
      </p:sp>
      <p:sp>
        <p:nvSpPr>
          <p:cNvPr id="39940" name="Rectangle 2">
            <a:extLst>
              <a:ext uri="{FF2B5EF4-FFF2-40B4-BE49-F238E27FC236}">
                <a16:creationId xmlns:a16="http://schemas.microsoft.com/office/drawing/2014/main" id="{3FF1BC99-2817-40A4-B2EB-69C562DF0D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3">
            <a:extLst>
              <a:ext uri="{FF2B5EF4-FFF2-40B4-BE49-F238E27FC236}">
                <a16:creationId xmlns:a16="http://schemas.microsoft.com/office/drawing/2014/main" id="{1A8E2C65-093E-468C-BBDC-BCFAEB707A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6D08728-E685-457F-BF74-C52D085BED90}"/>
              </a:ext>
            </a:extLst>
          </p:cNvPr>
          <p:cNvSpPr>
            <a:spLocks noGrp="1"/>
          </p:cNvSpPr>
          <p:nvPr>
            <p:ph type="dt" sz="quarter" idx="1"/>
          </p:nvPr>
        </p:nvSpPr>
        <p:spPr/>
        <p:txBody>
          <a:bodyPr/>
          <a:lstStyle/>
          <a:p>
            <a:pPr>
              <a:defRPr/>
            </a:pPr>
            <a:fld id="{10C3F45F-19C5-45E3-80A4-59E59A75976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E68DEF8-31DA-44FB-AA15-9C4980A8320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D5CC939-C720-4C4B-948D-CC456D2F9190}" type="slidenum">
              <a:rPr lang="ru-RU" altLang="ru-RU" sz="1200"/>
              <a:pPr eaLnBrk="1" hangingPunct="1"/>
              <a:t>499</a:t>
            </a:fld>
            <a:endParaRPr lang="ru-RU" altLang="ru-RU" sz="1200"/>
          </a:p>
        </p:txBody>
      </p:sp>
      <p:sp>
        <p:nvSpPr>
          <p:cNvPr id="40964" name="Rectangle 2">
            <a:extLst>
              <a:ext uri="{FF2B5EF4-FFF2-40B4-BE49-F238E27FC236}">
                <a16:creationId xmlns:a16="http://schemas.microsoft.com/office/drawing/2014/main" id="{1D63E2AC-7DE8-4EFE-A97F-CB11750BD53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3A8DACBC-CA89-4499-9C33-4A7E5A1F997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B6A5E9A-257A-4C49-B0C0-ADB999C2F062}"/>
              </a:ext>
            </a:extLst>
          </p:cNvPr>
          <p:cNvSpPr>
            <a:spLocks noGrp="1"/>
          </p:cNvSpPr>
          <p:nvPr>
            <p:ph type="dt" sz="quarter" idx="1"/>
          </p:nvPr>
        </p:nvSpPr>
        <p:spPr/>
        <p:txBody>
          <a:bodyPr/>
          <a:lstStyle/>
          <a:p>
            <a:pPr>
              <a:defRPr/>
            </a:pPr>
            <a:fld id="{387A42CA-D41C-4B26-A7D7-4E9DA36CB51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7F1F635-5317-42B9-BB22-BF905732B5A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354213D-A02D-4898-93E7-4F41B293C43B}" type="slidenum">
              <a:rPr lang="ru-RU" altLang="ru-RU" sz="1200"/>
              <a:pPr eaLnBrk="1" hangingPunct="1"/>
              <a:t>500</a:t>
            </a:fld>
            <a:endParaRPr lang="ru-RU" altLang="ru-RU" sz="1200"/>
          </a:p>
        </p:txBody>
      </p:sp>
      <p:sp>
        <p:nvSpPr>
          <p:cNvPr id="41988" name="Rectangle 2">
            <a:extLst>
              <a:ext uri="{FF2B5EF4-FFF2-40B4-BE49-F238E27FC236}">
                <a16:creationId xmlns:a16="http://schemas.microsoft.com/office/drawing/2014/main" id="{6A35FDE2-BED0-405A-A12E-5BBDB8EB64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3">
            <a:extLst>
              <a:ext uri="{FF2B5EF4-FFF2-40B4-BE49-F238E27FC236}">
                <a16:creationId xmlns:a16="http://schemas.microsoft.com/office/drawing/2014/main" id="{AE7CA92C-310C-481C-8DF2-FD0A4A921B8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55F880D-A50A-43D8-820D-0086F67DB676}"/>
              </a:ext>
            </a:extLst>
          </p:cNvPr>
          <p:cNvSpPr>
            <a:spLocks noGrp="1"/>
          </p:cNvSpPr>
          <p:nvPr>
            <p:ph type="dt" sz="quarter" idx="1"/>
          </p:nvPr>
        </p:nvSpPr>
        <p:spPr/>
        <p:txBody>
          <a:bodyPr/>
          <a:lstStyle/>
          <a:p>
            <a:pPr>
              <a:defRPr/>
            </a:pPr>
            <a:fld id="{192EB3B3-FB14-430E-9AEF-E26E6586BE8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221CD16-2CDB-4EFF-8C4A-2A737CECEC4F}"/>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86DD335-D35C-4C4C-9984-0E5698273E82}" type="slidenum">
              <a:rPr lang="ru-RU" altLang="ru-RU" sz="1200"/>
              <a:pPr eaLnBrk="1" hangingPunct="1"/>
              <a:t>501</a:t>
            </a:fld>
            <a:endParaRPr lang="ru-RU" altLang="ru-RU" sz="1200"/>
          </a:p>
        </p:txBody>
      </p:sp>
      <p:sp>
        <p:nvSpPr>
          <p:cNvPr id="43012" name="Rectangle 2">
            <a:extLst>
              <a:ext uri="{FF2B5EF4-FFF2-40B4-BE49-F238E27FC236}">
                <a16:creationId xmlns:a16="http://schemas.microsoft.com/office/drawing/2014/main" id="{24D647F1-DA68-4D20-9718-E5F5062974D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EEE07275-37EA-4563-9687-378EE6FFD14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EB3F392-7042-49D7-8D2A-5F0BFB3F2B76}"/>
              </a:ext>
            </a:extLst>
          </p:cNvPr>
          <p:cNvSpPr>
            <a:spLocks noGrp="1"/>
          </p:cNvSpPr>
          <p:nvPr>
            <p:ph type="dt" sz="quarter" idx="1"/>
          </p:nvPr>
        </p:nvSpPr>
        <p:spPr/>
        <p:txBody>
          <a:bodyPr/>
          <a:lstStyle/>
          <a:p>
            <a:pPr>
              <a:defRPr/>
            </a:pPr>
            <a:fld id="{68218D57-CBC7-4D22-87A8-CD8C0354AA3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2DA214C-B3AB-4F84-8976-FD145D022DEC}"/>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60A50F-FDFB-4242-87F8-10278FB59367}" type="slidenum">
              <a:rPr lang="ru-RU" altLang="ru-RU" sz="1200"/>
              <a:pPr eaLnBrk="1" hangingPunct="1"/>
              <a:t>502</a:t>
            </a:fld>
            <a:endParaRPr lang="ru-RU" altLang="ru-RU" sz="1200"/>
          </a:p>
        </p:txBody>
      </p:sp>
      <p:sp>
        <p:nvSpPr>
          <p:cNvPr id="44036" name="Rectangle 2">
            <a:extLst>
              <a:ext uri="{FF2B5EF4-FFF2-40B4-BE49-F238E27FC236}">
                <a16:creationId xmlns:a16="http://schemas.microsoft.com/office/drawing/2014/main" id="{812B1340-125B-4B77-BF37-46823116063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3">
            <a:extLst>
              <a:ext uri="{FF2B5EF4-FFF2-40B4-BE49-F238E27FC236}">
                <a16:creationId xmlns:a16="http://schemas.microsoft.com/office/drawing/2014/main" id="{C114095A-C9B8-4751-B6BB-7C9E48CE89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CDAB5FB-6A28-4753-8D1B-D2DF01D9ACB9}"/>
              </a:ext>
            </a:extLst>
          </p:cNvPr>
          <p:cNvSpPr>
            <a:spLocks noGrp="1"/>
          </p:cNvSpPr>
          <p:nvPr>
            <p:ph type="dt" sz="quarter" idx="1"/>
          </p:nvPr>
        </p:nvSpPr>
        <p:spPr/>
        <p:txBody>
          <a:bodyPr/>
          <a:lstStyle/>
          <a:p>
            <a:pPr>
              <a:defRPr/>
            </a:pPr>
            <a:fld id="{829B54E7-FF9A-4E07-AE30-4669AF51B73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4203784-F40A-44D3-B267-2A26BF5E88CF}"/>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B622A99-0C1D-4126-98C3-15371AC69BB0}" type="slidenum">
              <a:rPr lang="ru-RU" altLang="ru-RU" sz="1200"/>
              <a:pPr eaLnBrk="1" hangingPunct="1"/>
              <a:t>503</a:t>
            </a:fld>
            <a:endParaRPr lang="ru-RU" altLang="ru-RU" sz="1200"/>
          </a:p>
        </p:txBody>
      </p:sp>
      <p:sp>
        <p:nvSpPr>
          <p:cNvPr id="45060" name="Rectangle 2">
            <a:extLst>
              <a:ext uri="{FF2B5EF4-FFF2-40B4-BE49-F238E27FC236}">
                <a16:creationId xmlns:a16="http://schemas.microsoft.com/office/drawing/2014/main" id="{152E8EDC-6B3D-4813-8B49-68BD9BC3E25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4BDFD470-3B67-481E-B9F9-703E15B4E93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a:t>Коэффициент осцилляции </a:t>
            </a:r>
            <a:r>
              <a:rPr lang="ru-RU" dirty="0"/>
              <a:t>– процентное отношение размаха вариации к средней</a:t>
            </a:r>
            <a:r>
              <a:rPr lang="ru-RU" baseline="0" dirty="0"/>
              <a:t>, </a:t>
            </a:r>
            <a:r>
              <a:rPr lang="ru-RU" sz="1200" b="0" i="0" kern="1200" dirty="0">
                <a:solidFill>
                  <a:schemeClr val="tx1"/>
                </a:solidFill>
                <a:effectLst/>
                <a:latin typeface="+mn-lt"/>
                <a:ea typeface="+mn-ea"/>
                <a:cs typeface="+mn-cs"/>
              </a:rPr>
              <a:t>показывает относительную </a:t>
            </a:r>
            <a:r>
              <a:rPr lang="ru-RU" sz="1200" b="0" i="0" kern="1200" dirty="0" err="1">
                <a:solidFill>
                  <a:schemeClr val="tx1"/>
                </a:solidFill>
                <a:effectLst/>
                <a:latin typeface="+mn-lt"/>
                <a:ea typeface="+mn-ea"/>
                <a:cs typeface="+mn-cs"/>
              </a:rPr>
              <a:t>колеблемость</a:t>
            </a:r>
            <a:r>
              <a:rPr lang="ru-RU" sz="1200" b="0" i="0" kern="1200" dirty="0">
                <a:solidFill>
                  <a:schemeClr val="tx1"/>
                </a:solidFill>
                <a:effectLst/>
                <a:latin typeface="+mn-lt"/>
                <a:ea typeface="+mn-ea"/>
                <a:cs typeface="+mn-cs"/>
              </a:rPr>
              <a:t> крайних значений признака вокруг средней</a:t>
            </a:r>
            <a:endParaRPr lang="ru-RU" dirty="0"/>
          </a:p>
          <a:p>
            <a:r>
              <a:rPr lang="ru-RU" b="1" dirty="0"/>
              <a:t>Линейный коэффициент вариации </a:t>
            </a:r>
            <a:r>
              <a:rPr lang="ru-RU" dirty="0"/>
              <a:t>измеряют через соотношение среднего</a:t>
            </a:r>
            <a:r>
              <a:rPr lang="ru-RU" baseline="0" dirty="0"/>
              <a:t> </a:t>
            </a:r>
            <a:r>
              <a:rPr lang="ru-RU" dirty="0"/>
              <a:t>линейного отклонения и средней</a:t>
            </a:r>
            <a:r>
              <a:rPr lang="ru-RU" sz="1200" b="0" i="0" kern="1200" dirty="0">
                <a:solidFill>
                  <a:schemeClr val="tx1"/>
                </a:solidFill>
                <a:effectLst/>
                <a:latin typeface="+mn-lt"/>
                <a:ea typeface="+mn-ea"/>
                <a:cs typeface="+mn-cs"/>
              </a:rPr>
              <a:t>. Характеризует долю усредненного значения абсолютных отклонений от средней</a:t>
            </a:r>
            <a:endParaRPr lang="en-US" dirty="0"/>
          </a:p>
          <a:p>
            <a:r>
              <a:rPr lang="ru-RU" b="1" dirty="0"/>
              <a:t>Коэффициент вариации </a:t>
            </a:r>
            <a:r>
              <a:rPr lang="ru-RU" dirty="0"/>
              <a:t>измеряют через соотношение среднего </a:t>
            </a:r>
            <a:r>
              <a:rPr lang="ru-RU" dirty="0" err="1"/>
              <a:t>квадратического</a:t>
            </a:r>
            <a:r>
              <a:rPr lang="ru-RU" dirty="0"/>
              <a:t> отклонения и средней. Это</a:t>
            </a:r>
            <a:r>
              <a:rPr lang="ru-RU" baseline="0" dirty="0"/>
              <a:t> </a:t>
            </a:r>
            <a:r>
              <a:rPr lang="ru-RU" sz="1200" b="0" i="0" kern="1200" dirty="0">
                <a:solidFill>
                  <a:schemeClr val="tx1"/>
                </a:solidFill>
                <a:effectLst/>
                <a:latin typeface="+mn-lt"/>
                <a:ea typeface="+mn-ea"/>
                <a:cs typeface="+mn-cs"/>
              </a:rPr>
              <a:t>мера относительного разброса случайной величины; показывает, какую долю среднего значения этой величины составляет её средний разброс</a:t>
            </a:r>
            <a:endParaRPr lang="ru-RU" dirty="0"/>
          </a:p>
        </p:txBody>
      </p:sp>
      <p:sp>
        <p:nvSpPr>
          <p:cNvPr id="4" name="Номер слайда 3"/>
          <p:cNvSpPr>
            <a:spLocks noGrp="1"/>
          </p:cNvSpPr>
          <p:nvPr>
            <p:ph type="sldNum" sz="quarter" idx="10"/>
          </p:nvPr>
        </p:nvSpPr>
        <p:spPr/>
        <p:txBody>
          <a:bodyPr/>
          <a:lstStyle/>
          <a:p>
            <a:fld id="{D874A269-3DA2-44AF-9084-19352298C5D3}" type="slidenum">
              <a:rPr lang="ru-RU" smtClean="0"/>
              <a:t>86</a:t>
            </a:fld>
            <a:endParaRPr lang="ru-RU"/>
          </a:p>
        </p:txBody>
      </p:sp>
    </p:spTree>
    <p:extLst>
      <p:ext uri="{BB962C8B-B14F-4D97-AF65-F5344CB8AC3E}">
        <p14:creationId xmlns:p14="http://schemas.microsoft.com/office/powerpoint/2010/main" val="228926679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E1BF0BB-F7D4-43DC-B0B5-47EF248863D0}"/>
              </a:ext>
            </a:extLst>
          </p:cNvPr>
          <p:cNvSpPr>
            <a:spLocks noGrp="1"/>
          </p:cNvSpPr>
          <p:nvPr>
            <p:ph type="dt" sz="quarter" idx="1"/>
          </p:nvPr>
        </p:nvSpPr>
        <p:spPr/>
        <p:txBody>
          <a:bodyPr/>
          <a:lstStyle/>
          <a:p>
            <a:pPr>
              <a:defRPr/>
            </a:pPr>
            <a:fld id="{68C56445-03AE-4942-BE6C-EAB9B0D41E4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7FC7A7F-0B0B-4070-83D8-2D3A852CF15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F312E3B-9568-49C3-A161-04C73863A0D4}" type="slidenum">
              <a:rPr lang="ru-RU" altLang="ru-RU" sz="1200"/>
              <a:pPr eaLnBrk="1" hangingPunct="1"/>
              <a:t>504</a:t>
            </a:fld>
            <a:endParaRPr lang="ru-RU" altLang="ru-RU" sz="1200"/>
          </a:p>
        </p:txBody>
      </p:sp>
      <p:sp>
        <p:nvSpPr>
          <p:cNvPr id="46084" name="Rectangle 2">
            <a:extLst>
              <a:ext uri="{FF2B5EF4-FFF2-40B4-BE49-F238E27FC236}">
                <a16:creationId xmlns:a16="http://schemas.microsoft.com/office/drawing/2014/main" id="{816B7941-6788-433A-8AD3-18D0A156D5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4CBA2D69-F336-4140-AF5A-1A2D472084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7A15EE1-A5B4-4629-B226-81CC5BC31958}"/>
              </a:ext>
            </a:extLst>
          </p:cNvPr>
          <p:cNvSpPr>
            <a:spLocks noGrp="1"/>
          </p:cNvSpPr>
          <p:nvPr>
            <p:ph type="dt" sz="quarter" idx="1"/>
          </p:nvPr>
        </p:nvSpPr>
        <p:spPr/>
        <p:txBody>
          <a:bodyPr/>
          <a:lstStyle/>
          <a:p>
            <a:pPr>
              <a:defRPr/>
            </a:pPr>
            <a:fld id="{C57940EC-DE9F-4A38-A278-C74C83822CA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915A97D-9475-4F08-87B8-7B4E8703918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6A23E41-B937-4FF3-8D6D-7D94BBF31757}" type="slidenum">
              <a:rPr lang="ru-RU" altLang="ru-RU" sz="1200"/>
              <a:pPr eaLnBrk="1" hangingPunct="1"/>
              <a:t>505</a:t>
            </a:fld>
            <a:endParaRPr lang="ru-RU" altLang="ru-RU" sz="1200"/>
          </a:p>
        </p:txBody>
      </p:sp>
      <p:sp>
        <p:nvSpPr>
          <p:cNvPr id="47108" name="Rectangle 2">
            <a:extLst>
              <a:ext uri="{FF2B5EF4-FFF2-40B4-BE49-F238E27FC236}">
                <a16:creationId xmlns:a16="http://schemas.microsoft.com/office/drawing/2014/main" id="{3978A9E5-8595-4175-98BD-BA593C2FFFF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04CE0203-E0EC-45F6-BF83-349369B72B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D6EB6BD-8D7A-4E96-A8EE-92264C23D9AE}"/>
              </a:ext>
            </a:extLst>
          </p:cNvPr>
          <p:cNvSpPr>
            <a:spLocks noGrp="1"/>
          </p:cNvSpPr>
          <p:nvPr>
            <p:ph type="dt" sz="quarter" idx="1"/>
          </p:nvPr>
        </p:nvSpPr>
        <p:spPr/>
        <p:txBody>
          <a:bodyPr/>
          <a:lstStyle/>
          <a:p>
            <a:pPr>
              <a:defRPr/>
            </a:pPr>
            <a:fld id="{95B45567-B8D2-47EC-868F-8A335A9DFD9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C86B0AA-8E4A-4612-9EFE-33E5DB93A7A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667B1DF-674F-439D-A4B1-1C60B66C5485}" type="slidenum">
              <a:rPr lang="ru-RU" altLang="ru-RU" sz="1200"/>
              <a:pPr eaLnBrk="1" hangingPunct="1"/>
              <a:t>506</a:t>
            </a:fld>
            <a:endParaRPr lang="ru-RU" altLang="ru-RU" sz="1200"/>
          </a:p>
        </p:txBody>
      </p:sp>
      <p:sp>
        <p:nvSpPr>
          <p:cNvPr id="48132" name="Rectangle 2">
            <a:extLst>
              <a:ext uri="{FF2B5EF4-FFF2-40B4-BE49-F238E27FC236}">
                <a16:creationId xmlns:a16="http://schemas.microsoft.com/office/drawing/2014/main" id="{76A09259-04BC-450B-9DF8-A3C899503B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66264378-7928-4E87-A0F9-2970F87C31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1AFA5CC-BF71-46E3-BB76-F1546EE51BBE}"/>
              </a:ext>
            </a:extLst>
          </p:cNvPr>
          <p:cNvSpPr>
            <a:spLocks noGrp="1"/>
          </p:cNvSpPr>
          <p:nvPr>
            <p:ph type="dt" sz="quarter" idx="1"/>
          </p:nvPr>
        </p:nvSpPr>
        <p:spPr/>
        <p:txBody>
          <a:bodyPr/>
          <a:lstStyle/>
          <a:p>
            <a:pPr>
              <a:defRPr/>
            </a:pPr>
            <a:fld id="{D0184884-0F69-470B-A79E-7243C632142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9BCB7B3-2130-4465-B8CF-573C85C9E99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A0DD388-A880-49E3-9826-B854288CE000}" type="slidenum">
              <a:rPr lang="ru-RU" altLang="ru-RU" sz="1200"/>
              <a:pPr eaLnBrk="1" hangingPunct="1"/>
              <a:t>512</a:t>
            </a:fld>
            <a:endParaRPr lang="ru-RU" altLang="ru-RU" sz="1200"/>
          </a:p>
        </p:txBody>
      </p:sp>
      <p:sp>
        <p:nvSpPr>
          <p:cNvPr id="49156" name="Rectangle 2">
            <a:extLst>
              <a:ext uri="{FF2B5EF4-FFF2-40B4-BE49-F238E27FC236}">
                <a16:creationId xmlns:a16="http://schemas.microsoft.com/office/drawing/2014/main" id="{2BD82425-6CC2-4D36-98CD-2AA644837E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AA7C7E1C-E39C-434B-9876-1D6F255C61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0B5AA76-E269-4062-AE35-42482B10A000}"/>
              </a:ext>
            </a:extLst>
          </p:cNvPr>
          <p:cNvSpPr>
            <a:spLocks noGrp="1"/>
          </p:cNvSpPr>
          <p:nvPr>
            <p:ph type="dt" sz="quarter" idx="1"/>
          </p:nvPr>
        </p:nvSpPr>
        <p:spPr/>
        <p:txBody>
          <a:bodyPr/>
          <a:lstStyle/>
          <a:p>
            <a:pPr>
              <a:defRPr/>
            </a:pPr>
            <a:fld id="{042F1C05-EC88-4AD0-825A-AF95823FEA0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14B9389-1C07-4C9A-84C6-537BD777689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9F238D3-3C22-4CA1-A293-5954EAEAB914}" type="slidenum">
              <a:rPr lang="ru-RU" altLang="ru-RU" sz="1200"/>
              <a:pPr eaLnBrk="1" hangingPunct="1"/>
              <a:t>513</a:t>
            </a:fld>
            <a:endParaRPr lang="ru-RU" altLang="ru-RU" sz="1200"/>
          </a:p>
        </p:txBody>
      </p:sp>
      <p:sp>
        <p:nvSpPr>
          <p:cNvPr id="50180" name="Rectangle 2">
            <a:extLst>
              <a:ext uri="{FF2B5EF4-FFF2-40B4-BE49-F238E27FC236}">
                <a16:creationId xmlns:a16="http://schemas.microsoft.com/office/drawing/2014/main" id="{AC7E6F44-3CA6-4F6E-9F05-C8DC16D0EEA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2A106D13-2371-437E-AA89-8F99780DD3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4E55BE2-75D4-4372-AADA-1FFB7494F731}"/>
              </a:ext>
            </a:extLst>
          </p:cNvPr>
          <p:cNvSpPr>
            <a:spLocks noGrp="1"/>
          </p:cNvSpPr>
          <p:nvPr>
            <p:ph type="dt" sz="quarter" idx="1"/>
          </p:nvPr>
        </p:nvSpPr>
        <p:spPr/>
        <p:txBody>
          <a:bodyPr/>
          <a:lstStyle/>
          <a:p>
            <a:pPr>
              <a:defRPr/>
            </a:pPr>
            <a:fld id="{74449682-23FD-4238-9C4A-5ECC0F804CD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60F6023-4A38-4CAD-8018-2111EE504D55}"/>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8738EADE-6951-493B-9F03-CB6405E6D474}" type="slidenum">
              <a:rPr lang="ru-RU" altLang="ru-RU" sz="1200" b="0"/>
              <a:pPr eaLnBrk="1" hangingPunct="1"/>
              <a:t>534</a:t>
            </a:fld>
            <a:endParaRPr lang="ru-RU" altLang="ru-RU" sz="1200" b="0"/>
          </a:p>
        </p:txBody>
      </p:sp>
      <p:sp>
        <p:nvSpPr>
          <p:cNvPr id="26628" name="Rectangle 2">
            <a:extLst>
              <a:ext uri="{FF2B5EF4-FFF2-40B4-BE49-F238E27FC236}">
                <a16:creationId xmlns:a16="http://schemas.microsoft.com/office/drawing/2014/main" id="{1330A921-C088-4384-B183-1D651DDA74C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9" name="Rectangle 3">
            <a:extLst>
              <a:ext uri="{FF2B5EF4-FFF2-40B4-BE49-F238E27FC236}">
                <a16:creationId xmlns:a16="http://schemas.microsoft.com/office/drawing/2014/main" id="{6484E1A0-259A-4219-BD22-006CD9F87C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F46D9DD-5D3D-45CF-AFA1-8A2F16E8E68F}"/>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46A0561-AFB4-451C-88CE-DFA444C5F74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D50D247-6173-4789-A56B-7A87639C3330}" type="slidenum">
              <a:rPr lang="ru-RU" altLang="ru-RU" sz="1200"/>
              <a:pPr eaLnBrk="1" hangingPunct="1"/>
              <a:t>535</a:t>
            </a:fld>
            <a:endParaRPr lang="ru-RU" altLang="ru-RU" sz="1200"/>
          </a:p>
        </p:txBody>
      </p:sp>
      <p:sp>
        <p:nvSpPr>
          <p:cNvPr id="32772" name="Rectangle 2">
            <a:extLst>
              <a:ext uri="{FF2B5EF4-FFF2-40B4-BE49-F238E27FC236}">
                <a16:creationId xmlns:a16="http://schemas.microsoft.com/office/drawing/2014/main" id="{DF3453BA-ECF6-4293-A740-1D540C3B80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3">
            <a:extLst>
              <a:ext uri="{FF2B5EF4-FFF2-40B4-BE49-F238E27FC236}">
                <a16:creationId xmlns:a16="http://schemas.microsoft.com/office/drawing/2014/main" id="{2C59C74A-59DB-4A3D-B738-31ADBE4CDC3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A3CE824-9004-4520-81A9-265C05165375}"/>
              </a:ext>
            </a:extLst>
          </p:cNvPr>
          <p:cNvSpPr>
            <a:spLocks noGrp="1"/>
          </p:cNvSpPr>
          <p:nvPr>
            <p:ph type="dt" sz="quarter" idx="1"/>
          </p:nvPr>
        </p:nvSpPr>
        <p:spPr/>
        <p:txBody>
          <a:bodyPr/>
          <a:lstStyle/>
          <a:p>
            <a:pPr>
              <a:defRPr/>
            </a:pPr>
            <a:fld id="{247D228F-B6FB-46F4-AA14-65E995D1546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B12B542-CBEB-4380-BD9B-4F029F77B46C}"/>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256FCDC-512D-4A42-858E-B98C9DEB9ADB}" type="slidenum">
              <a:rPr lang="ru-RU" altLang="ru-RU" sz="1200"/>
              <a:pPr eaLnBrk="1" hangingPunct="1"/>
              <a:t>537</a:t>
            </a:fld>
            <a:endParaRPr lang="ru-RU" altLang="ru-RU" sz="1200"/>
          </a:p>
        </p:txBody>
      </p:sp>
      <p:sp>
        <p:nvSpPr>
          <p:cNvPr id="33796" name="Rectangle 2">
            <a:extLst>
              <a:ext uri="{FF2B5EF4-FFF2-40B4-BE49-F238E27FC236}">
                <a16:creationId xmlns:a16="http://schemas.microsoft.com/office/drawing/2014/main" id="{5589029E-2C4C-4D75-84E3-6CF96EE3187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3">
            <a:extLst>
              <a:ext uri="{FF2B5EF4-FFF2-40B4-BE49-F238E27FC236}">
                <a16:creationId xmlns:a16="http://schemas.microsoft.com/office/drawing/2014/main" id="{88B3B1D1-A68F-4D52-A670-08491DC942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8056AED-10DA-4C1D-A58B-C915CAC4EBFD}"/>
              </a:ext>
            </a:extLst>
          </p:cNvPr>
          <p:cNvSpPr>
            <a:spLocks noGrp="1"/>
          </p:cNvSpPr>
          <p:nvPr>
            <p:ph type="dt" sz="quarter" idx="1"/>
          </p:nvPr>
        </p:nvSpPr>
        <p:spPr/>
        <p:txBody>
          <a:bodyPr/>
          <a:lstStyle/>
          <a:p>
            <a:pPr>
              <a:defRPr/>
            </a:pPr>
            <a:fld id="{247D228F-B6FB-46F4-AA14-65E995D1546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9609607-15A2-4D04-B84E-B632A076C5B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598201E-8CB5-47A4-9501-9010A89E66D1}" type="slidenum">
              <a:rPr lang="ru-RU" altLang="ru-RU" sz="1200"/>
              <a:pPr eaLnBrk="1" hangingPunct="1"/>
              <a:t>538</a:t>
            </a:fld>
            <a:endParaRPr lang="ru-RU" altLang="ru-RU" sz="1200"/>
          </a:p>
        </p:txBody>
      </p:sp>
      <p:sp>
        <p:nvSpPr>
          <p:cNvPr id="34820" name="Rectangle 2">
            <a:extLst>
              <a:ext uri="{FF2B5EF4-FFF2-40B4-BE49-F238E27FC236}">
                <a16:creationId xmlns:a16="http://schemas.microsoft.com/office/drawing/2014/main" id="{080C6098-1305-4652-ACED-308452FE88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3">
            <a:extLst>
              <a:ext uri="{FF2B5EF4-FFF2-40B4-BE49-F238E27FC236}">
                <a16:creationId xmlns:a16="http://schemas.microsoft.com/office/drawing/2014/main" id="{CA124D37-EB90-483F-89E9-6CE7D2D84C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AF8F69B-E3FD-4545-A975-F8116058335D}"/>
              </a:ext>
            </a:extLst>
          </p:cNvPr>
          <p:cNvSpPr>
            <a:spLocks noGrp="1"/>
          </p:cNvSpPr>
          <p:nvPr>
            <p:ph type="dt" sz="quarter" idx="1"/>
          </p:nvPr>
        </p:nvSpPr>
        <p:spPr/>
        <p:txBody>
          <a:bodyPr/>
          <a:lstStyle/>
          <a:p>
            <a:pPr>
              <a:defRPr/>
            </a:pPr>
            <a:fld id="{247D228F-B6FB-46F4-AA14-65E995D1546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4EF3A3B-A3B6-446B-8324-1F2A07A4428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C60EB01-4CFB-47F8-AFEE-6B3EE02AB008}" type="slidenum">
              <a:rPr lang="ru-RU" altLang="ru-RU" sz="1200"/>
              <a:pPr eaLnBrk="1" hangingPunct="1"/>
              <a:t>539</a:t>
            </a:fld>
            <a:endParaRPr lang="ru-RU" altLang="ru-RU" sz="1200"/>
          </a:p>
        </p:txBody>
      </p:sp>
      <p:sp>
        <p:nvSpPr>
          <p:cNvPr id="35844" name="Rectangle 2">
            <a:extLst>
              <a:ext uri="{FF2B5EF4-FFF2-40B4-BE49-F238E27FC236}">
                <a16:creationId xmlns:a16="http://schemas.microsoft.com/office/drawing/2014/main" id="{9DC82C07-4E29-4243-A0DF-523F8AAC6E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3">
            <a:extLst>
              <a:ext uri="{FF2B5EF4-FFF2-40B4-BE49-F238E27FC236}">
                <a16:creationId xmlns:a16="http://schemas.microsoft.com/office/drawing/2014/main" id="{237705B5-1217-4AF7-B073-6607A3D3AD5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D874A269-3DA2-44AF-9084-19352298C5D3}" type="slidenum">
              <a:rPr lang="ru-RU" smtClean="0"/>
              <a:t>88</a:t>
            </a:fld>
            <a:endParaRPr lang="ru-RU"/>
          </a:p>
        </p:txBody>
      </p:sp>
    </p:spTree>
    <p:extLst>
      <p:ext uri="{BB962C8B-B14F-4D97-AF65-F5344CB8AC3E}">
        <p14:creationId xmlns:p14="http://schemas.microsoft.com/office/powerpoint/2010/main" val="167297000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397D829-72A1-46DE-9AFD-CC5A840A71C1}"/>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5A5ECA7-30A9-4925-9C82-6782F8C77B6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70EC488-5E41-48F8-82A5-A3B56AB895CB}" type="slidenum">
              <a:rPr lang="ru-RU" altLang="ru-RU" sz="1200"/>
              <a:pPr eaLnBrk="1" hangingPunct="1"/>
              <a:t>540</a:t>
            </a:fld>
            <a:endParaRPr lang="ru-RU" altLang="ru-RU" sz="1200"/>
          </a:p>
        </p:txBody>
      </p:sp>
      <p:sp>
        <p:nvSpPr>
          <p:cNvPr id="36868" name="Rectangle 2">
            <a:extLst>
              <a:ext uri="{FF2B5EF4-FFF2-40B4-BE49-F238E27FC236}">
                <a16:creationId xmlns:a16="http://schemas.microsoft.com/office/drawing/2014/main" id="{60433364-894C-4F87-B6AA-9948563735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3">
            <a:extLst>
              <a:ext uri="{FF2B5EF4-FFF2-40B4-BE49-F238E27FC236}">
                <a16:creationId xmlns:a16="http://schemas.microsoft.com/office/drawing/2014/main" id="{6F1329D6-370C-482B-9D4C-6A90C09DAF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D2BF9A9-DF15-4747-AB0E-173BAF79B469}"/>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32E898C-6791-4473-AF4D-23018A032A3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BF74551-EC8E-407E-BFDE-1D01AC8BD6E9}" type="slidenum">
              <a:rPr lang="ru-RU" altLang="ru-RU" sz="1200"/>
              <a:pPr eaLnBrk="1" hangingPunct="1"/>
              <a:t>541</a:t>
            </a:fld>
            <a:endParaRPr lang="ru-RU" altLang="ru-RU" sz="1200"/>
          </a:p>
        </p:txBody>
      </p:sp>
      <p:sp>
        <p:nvSpPr>
          <p:cNvPr id="37892" name="Rectangle 2">
            <a:extLst>
              <a:ext uri="{FF2B5EF4-FFF2-40B4-BE49-F238E27FC236}">
                <a16:creationId xmlns:a16="http://schemas.microsoft.com/office/drawing/2014/main" id="{2E4EA1B6-8612-4562-9A9F-0DA9A61ABDC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3" name="Rectangle 3">
            <a:extLst>
              <a:ext uri="{FF2B5EF4-FFF2-40B4-BE49-F238E27FC236}">
                <a16:creationId xmlns:a16="http://schemas.microsoft.com/office/drawing/2014/main" id="{83EDD3D5-62A6-4BB2-81D2-CC93C5581BD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9454D84-0F99-4E94-A079-1CD3934C6864}"/>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90F2E04-5514-43E7-B908-73E1CABD1D8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8D3230E-D639-41F8-B27E-FD156D779D39}" type="slidenum">
              <a:rPr lang="ru-RU" altLang="ru-RU" sz="1200"/>
              <a:pPr eaLnBrk="1" hangingPunct="1"/>
              <a:t>542</a:t>
            </a:fld>
            <a:endParaRPr lang="ru-RU" altLang="ru-RU" sz="1200"/>
          </a:p>
        </p:txBody>
      </p:sp>
      <p:sp>
        <p:nvSpPr>
          <p:cNvPr id="38916" name="Rectangle 2">
            <a:extLst>
              <a:ext uri="{FF2B5EF4-FFF2-40B4-BE49-F238E27FC236}">
                <a16:creationId xmlns:a16="http://schemas.microsoft.com/office/drawing/2014/main" id="{E3C76C6C-8609-4C82-932A-DDCE8F6CAD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a:extLst>
              <a:ext uri="{FF2B5EF4-FFF2-40B4-BE49-F238E27FC236}">
                <a16:creationId xmlns:a16="http://schemas.microsoft.com/office/drawing/2014/main" id="{0FAC2445-1A82-4B99-8151-015B9C7AF4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82BFD56-E54D-4D03-9AC7-D20BAA436DD5}"/>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2D0FB04-6BA8-412C-9F1C-C8E5C6DF54A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A9B8094-9E9A-4801-9278-30A893C333CB}" type="slidenum">
              <a:rPr lang="ru-RU" altLang="ru-RU" sz="1200"/>
              <a:pPr eaLnBrk="1" hangingPunct="1"/>
              <a:t>543</a:t>
            </a:fld>
            <a:endParaRPr lang="ru-RU" altLang="ru-RU" sz="1200"/>
          </a:p>
        </p:txBody>
      </p:sp>
      <p:sp>
        <p:nvSpPr>
          <p:cNvPr id="39940" name="Rectangle 2">
            <a:extLst>
              <a:ext uri="{FF2B5EF4-FFF2-40B4-BE49-F238E27FC236}">
                <a16:creationId xmlns:a16="http://schemas.microsoft.com/office/drawing/2014/main" id="{CBD9A8B2-A0F9-435B-82A2-050E1D4768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3">
            <a:extLst>
              <a:ext uri="{FF2B5EF4-FFF2-40B4-BE49-F238E27FC236}">
                <a16:creationId xmlns:a16="http://schemas.microsoft.com/office/drawing/2014/main" id="{B2AA300F-B0E7-4F52-B951-497A698F68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D8EF09D-A20B-452B-A3C1-20BDCD12214F}"/>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348796E-8AE9-4CBF-B8A9-D5C12242F3F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510452E-C298-4955-8AA5-392228367E41}" type="slidenum">
              <a:rPr lang="ru-RU" altLang="ru-RU" sz="1200"/>
              <a:pPr eaLnBrk="1" hangingPunct="1"/>
              <a:t>544</a:t>
            </a:fld>
            <a:endParaRPr lang="ru-RU" altLang="ru-RU" sz="1200"/>
          </a:p>
        </p:txBody>
      </p:sp>
      <p:sp>
        <p:nvSpPr>
          <p:cNvPr id="40964" name="Rectangle 2">
            <a:extLst>
              <a:ext uri="{FF2B5EF4-FFF2-40B4-BE49-F238E27FC236}">
                <a16:creationId xmlns:a16="http://schemas.microsoft.com/office/drawing/2014/main" id="{575FFF19-B4DD-48E0-BE33-238EE8EC6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729FA0EF-C2D4-4EB8-BF98-EBB358591D3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2B9BED1-7053-4AFF-A2C7-5A296957D267}"/>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627BBB8-7775-474D-9F60-16DA9DEFE65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9F324E7-48A4-43DA-A45B-93CCBE51D289}" type="slidenum">
              <a:rPr lang="ru-RU" altLang="ru-RU" sz="1200"/>
              <a:pPr eaLnBrk="1" hangingPunct="1"/>
              <a:t>545</a:t>
            </a:fld>
            <a:endParaRPr lang="ru-RU" altLang="ru-RU" sz="1200"/>
          </a:p>
        </p:txBody>
      </p:sp>
      <p:sp>
        <p:nvSpPr>
          <p:cNvPr id="41988" name="Rectangle 2">
            <a:extLst>
              <a:ext uri="{FF2B5EF4-FFF2-40B4-BE49-F238E27FC236}">
                <a16:creationId xmlns:a16="http://schemas.microsoft.com/office/drawing/2014/main" id="{767C9CD5-CC61-4891-85CF-0224D7C273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3">
            <a:extLst>
              <a:ext uri="{FF2B5EF4-FFF2-40B4-BE49-F238E27FC236}">
                <a16:creationId xmlns:a16="http://schemas.microsoft.com/office/drawing/2014/main" id="{85F59797-BF4D-4FB8-A0F1-0CF93C0B29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C535534-9DF3-403F-97F4-67C64132CA99}"/>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55F5F30-5C39-4874-ABC7-D000F5D99BA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EC5DEF9-8F77-4802-BE93-ABE22986DFEA}" type="slidenum">
              <a:rPr lang="ru-RU" altLang="ru-RU" sz="1200"/>
              <a:pPr eaLnBrk="1" hangingPunct="1"/>
              <a:t>546</a:t>
            </a:fld>
            <a:endParaRPr lang="ru-RU" altLang="ru-RU" sz="1200"/>
          </a:p>
        </p:txBody>
      </p:sp>
      <p:sp>
        <p:nvSpPr>
          <p:cNvPr id="43012" name="Rectangle 2">
            <a:extLst>
              <a:ext uri="{FF2B5EF4-FFF2-40B4-BE49-F238E27FC236}">
                <a16:creationId xmlns:a16="http://schemas.microsoft.com/office/drawing/2014/main" id="{C0ECE408-D3DB-47F3-8FAD-957E9005BF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A0E006C3-6D85-44D5-92F7-546895EEC9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9F0A07A-70E1-4552-82E1-CF9F684F9B03}"/>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0597AAE-D20F-48E3-9814-1D369798A80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4C582EE-603B-4C93-B9E6-C1593351C065}" type="slidenum">
              <a:rPr lang="ru-RU" altLang="ru-RU" sz="1200"/>
              <a:pPr eaLnBrk="1" hangingPunct="1"/>
              <a:t>547</a:t>
            </a:fld>
            <a:endParaRPr lang="ru-RU" altLang="ru-RU" sz="1200"/>
          </a:p>
        </p:txBody>
      </p:sp>
      <p:sp>
        <p:nvSpPr>
          <p:cNvPr id="44036" name="Rectangle 2">
            <a:extLst>
              <a:ext uri="{FF2B5EF4-FFF2-40B4-BE49-F238E27FC236}">
                <a16:creationId xmlns:a16="http://schemas.microsoft.com/office/drawing/2014/main" id="{FBEED813-9945-4CA1-9358-4098BEE172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3">
            <a:extLst>
              <a:ext uri="{FF2B5EF4-FFF2-40B4-BE49-F238E27FC236}">
                <a16:creationId xmlns:a16="http://schemas.microsoft.com/office/drawing/2014/main" id="{E7DC972E-F68B-435D-B663-F251C73F20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509884F-1B42-430B-96A4-6989450307FD}"/>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29E1237-A5B2-4DA0-B902-AF2FAA2EBDB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9EAB45E-810C-4626-8F14-C6ECCAE0E066}" type="slidenum">
              <a:rPr lang="ru-RU" altLang="ru-RU" sz="1200"/>
              <a:pPr eaLnBrk="1" hangingPunct="1"/>
              <a:t>548</a:t>
            </a:fld>
            <a:endParaRPr lang="ru-RU" altLang="ru-RU" sz="1200"/>
          </a:p>
        </p:txBody>
      </p:sp>
      <p:sp>
        <p:nvSpPr>
          <p:cNvPr id="45060" name="Rectangle 2">
            <a:extLst>
              <a:ext uri="{FF2B5EF4-FFF2-40B4-BE49-F238E27FC236}">
                <a16:creationId xmlns:a16="http://schemas.microsoft.com/office/drawing/2014/main" id="{334D049C-CC06-4EF1-9111-DB15EB0551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2D4087E4-CAA2-4A7D-B96A-A2D0336896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E1DF39A-D722-4E98-86AA-B18F37894331}"/>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C840D72-DF84-4B92-B143-AAA2753225C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A63B175-7ADB-4EC6-BCD3-65AC0A7B09D6}" type="slidenum">
              <a:rPr lang="ru-RU" altLang="ru-RU" sz="1200"/>
              <a:pPr eaLnBrk="1" hangingPunct="1"/>
              <a:t>549</a:t>
            </a:fld>
            <a:endParaRPr lang="ru-RU" altLang="ru-RU" sz="1200"/>
          </a:p>
        </p:txBody>
      </p:sp>
      <p:sp>
        <p:nvSpPr>
          <p:cNvPr id="46084" name="Rectangle 2">
            <a:extLst>
              <a:ext uri="{FF2B5EF4-FFF2-40B4-BE49-F238E27FC236}">
                <a16:creationId xmlns:a16="http://schemas.microsoft.com/office/drawing/2014/main" id="{EFE5E832-8218-409A-8898-E666C4C34E9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3B38ED4B-D262-4BDD-9E4D-EF9A760193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b="1" i="0" dirty="0"/>
          </a:p>
        </p:txBody>
      </p:sp>
      <p:sp>
        <p:nvSpPr>
          <p:cNvPr id="4" name="Номер слайда 3"/>
          <p:cNvSpPr>
            <a:spLocks noGrp="1"/>
          </p:cNvSpPr>
          <p:nvPr>
            <p:ph type="sldNum" sz="quarter" idx="10"/>
          </p:nvPr>
        </p:nvSpPr>
        <p:spPr/>
        <p:txBody>
          <a:bodyPr/>
          <a:lstStyle/>
          <a:p>
            <a:fld id="{D874A269-3DA2-44AF-9084-19352298C5D3}" type="slidenum">
              <a:rPr lang="ru-RU" smtClean="0"/>
              <a:t>89</a:t>
            </a:fld>
            <a:endParaRPr lang="ru-RU"/>
          </a:p>
        </p:txBody>
      </p:sp>
    </p:spTree>
    <p:extLst>
      <p:ext uri="{BB962C8B-B14F-4D97-AF65-F5344CB8AC3E}">
        <p14:creationId xmlns:p14="http://schemas.microsoft.com/office/powerpoint/2010/main" val="171527133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C6F3C4B-9CE0-4213-861A-89EC3D794983}"/>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3D1BBB8-15E0-4FB8-BC93-7B7CB097527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C3684B0-402D-4694-BE6E-0C614A2F5555}" type="slidenum">
              <a:rPr lang="ru-RU" altLang="ru-RU" sz="1200"/>
              <a:pPr eaLnBrk="1" hangingPunct="1"/>
              <a:t>550</a:t>
            </a:fld>
            <a:endParaRPr lang="ru-RU" altLang="ru-RU" sz="1200"/>
          </a:p>
        </p:txBody>
      </p:sp>
      <p:sp>
        <p:nvSpPr>
          <p:cNvPr id="47108" name="Rectangle 2">
            <a:extLst>
              <a:ext uri="{FF2B5EF4-FFF2-40B4-BE49-F238E27FC236}">
                <a16:creationId xmlns:a16="http://schemas.microsoft.com/office/drawing/2014/main" id="{E01E3BC1-BF11-4989-874A-C8575EB751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2BB4833A-7B7C-4B63-87AE-D631F9369E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9A4889E-4EB8-4CBE-A6C6-23810B18C681}"/>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6D8D429-2F47-4627-BEF8-8E034DADBC9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7567060-8074-412D-A35A-FBBC4B1B27BF}" type="slidenum">
              <a:rPr lang="ru-RU" altLang="ru-RU" sz="1200"/>
              <a:pPr eaLnBrk="1" hangingPunct="1"/>
              <a:t>551</a:t>
            </a:fld>
            <a:endParaRPr lang="ru-RU" altLang="ru-RU" sz="1200"/>
          </a:p>
        </p:txBody>
      </p:sp>
      <p:sp>
        <p:nvSpPr>
          <p:cNvPr id="48132" name="Rectangle 2">
            <a:extLst>
              <a:ext uri="{FF2B5EF4-FFF2-40B4-BE49-F238E27FC236}">
                <a16:creationId xmlns:a16="http://schemas.microsoft.com/office/drawing/2014/main" id="{E6988E9D-F76C-4EB2-938B-C651DEEEDC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8A33612B-B18D-4140-9BA9-42B1CA5B2EB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B7BF99E-8AAD-4D49-90EE-68819C32DDA7}"/>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B21724A-B54D-44D6-855C-CB37F97B785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410CD7E-CB01-4F7B-828B-1EC6AFB35000}" type="slidenum">
              <a:rPr lang="ru-RU" altLang="ru-RU" sz="1200"/>
              <a:pPr eaLnBrk="1" hangingPunct="1"/>
              <a:t>552</a:t>
            </a:fld>
            <a:endParaRPr lang="ru-RU" altLang="ru-RU" sz="1200"/>
          </a:p>
        </p:txBody>
      </p:sp>
      <p:sp>
        <p:nvSpPr>
          <p:cNvPr id="49156" name="Rectangle 2">
            <a:extLst>
              <a:ext uri="{FF2B5EF4-FFF2-40B4-BE49-F238E27FC236}">
                <a16:creationId xmlns:a16="http://schemas.microsoft.com/office/drawing/2014/main" id="{7D56CE93-C629-43A6-B0EC-80A194464B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228335A2-B390-42AB-A36A-89330F6D75A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A909E2A-EA99-4F4D-A798-3B4798BB10EC}"/>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0D510CC-CCBC-4501-8FDA-AA87331EAB3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50E2E1A-870C-44EA-B449-F7C3CC5A22FC}" type="slidenum">
              <a:rPr lang="ru-RU" altLang="ru-RU" sz="1200"/>
              <a:pPr eaLnBrk="1" hangingPunct="1"/>
              <a:t>553</a:t>
            </a:fld>
            <a:endParaRPr lang="ru-RU" altLang="ru-RU" sz="1200"/>
          </a:p>
        </p:txBody>
      </p:sp>
      <p:sp>
        <p:nvSpPr>
          <p:cNvPr id="50180" name="Rectangle 2">
            <a:extLst>
              <a:ext uri="{FF2B5EF4-FFF2-40B4-BE49-F238E27FC236}">
                <a16:creationId xmlns:a16="http://schemas.microsoft.com/office/drawing/2014/main" id="{BDFF1821-4804-445A-83A9-64E9E85890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3964E117-7364-4FBC-BCA7-5EEC3C1CC50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C741891-2DF7-431E-8AFA-92D6CBA3CA4D}"/>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2CCA98C-3901-43EC-A5D4-BDA61AE02B7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E8B6E34-3869-4994-9A7B-C1F842978E8F}" type="slidenum">
              <a:rPr lang="ru-RU" altLang="ru-RU" sz="1200"/>
              <a:pPr eaLnBrk="1" hangingPunct="1"/>
              <a:t>554</a:t>
            </a:fld>
            <a:endParaRPr lang="ru-RU" altLang="ru-RU" sz="1200"/>
          </a:p>
        </p:txBody>
      </p:sp>
      <p:sp>
        <p:nvSpPr>
          <p:cNvPr id="51204" name="Rectangle 2">
            <a:extLst>
              <a:ext uri="{FF2B5EF4-FFF2-40B4-BE49-F238E27FC236}">
                <a16:creationId xmlns:a16="http://schemas.microsoft.com/office/drawing/2014/main" id="{425AB781-3638-41EE-87EC-D4D52859F74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1C97F1B9-26C0-467F-9980-1586C25534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8EC0F9F-C8A6-4DF4-BE6B-471016CE7E6E}"/>
              </a:ext>
            </a:extLst>
          </p:cNvPr>
          <p:cNvSpPr>
            <a:spLocks noGrp="1"/>
          </p:cNvSpPr>
          <p:nvPr>
            <p:ph type="dt" sz="quarter" idx="1"/>
          </p:nvPr>
        </p:nvSpPr>
        <p:spPr/>
        <p:txBody>
          <a:bodyPr/>
          <a:lstStyle/>
          <a:p>
            <a:pPr>
              <a:defRPr/>
            </a:pPr>
            <a:fld id="{FE100ADF-5810-46EB-A412-B91473A5233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60A51AB-43AC-460F-94DD-C0713906392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105B02F-05D3-4D79-8D5E-6876C2AAEB0F}" type="slidenum">
              <a:rPr lang="ru-RU" altLang="ru-RU" sz="1200"/>
              <a:pPr eaLnBrk="1" hangingPunct="1"/>
              <a:t>555</a:t>
            </a:fld>
            <a:endParaRPr lang="ru-RU" altLang="ru-RU" sz="1200"/>
          </a:p>
        </p:txBody>
      </p:sp>
      <p:sp>
        <p:nvSpPr>
          <p:cNvPr id="52228" name="Rectangle 2">
            <a:extLst>
              <a:ext uri="{FF2B5EF4-FFF2-40B4-BE49-F238E27FC236}">
                <a16:creationId xmlns:a16="http://schemas.microsoft.com/office/drawing/2014/main" id="{7EC474AB-B362-4E86-B3E5-A0A03618846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1B337EF1-38E3-4AA5-B809-83F7A3BAF9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9C95983-8297-493D-9A86-2BF3EF6DB46C}"/>
              </a:ext>
            </a:extLst>
          </p:cNvPr>
          <p:cNvSpPr>
            <a:spLocks noGrp="1"/>
          </p:cNvSpPr>
          <p:nvPr>
            <p:ph type="dt" sz="quarter" idx="1"/>
          </p:nvPr>
        </p:nvSpPr>
        <p:spPr/>
        <p:txBody>
          <a:bodyPr/>
          <a:lstStyle/>
          <a:p>
            <a:pPr>
              <a:defRPr/>
            </a:pPr>
            <a:fld id="{B099B915-EA10-442A-8253-263C40DEBE9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D6D5F79-BFD1-406B-88F6-E50A47C7658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71178CA-0E1F-4AAA-AEF0-656272A0D290}" type="slidenum">
              <a:rPr lang="ru-RU" altLang="ru-RU" sz="1200"/>
              <a:pPr eaLnBrk="1" hangingPunct="1"/>
              <a:t>556</a:t>
            </a:fld>
            <a:endParaRPr lang="ru-RU" altLang="ru-RU" sz="1200"/>
          </a:p>
        </p:txBody>
      </p:sp>
      <p:sp>
        <p:nvSpPr>
          <p:cNvPr id="53252" name="Rectangle 2">
            <a:extLst>
              <a:ext uri="{FF2B5EF4-FFF2-40B4-BE49-F238E27FC236}">
                <a16:creationId xmlns:a16="http://schemas.microsoft.com/office/drawing/2014/main" id="{99913798-1CD7-4AD9-B2E3-D1009DD230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3">
            <a:extLst>
              <a:ext uri="{FF2B5EF4-FFF2-40B4-BE49-F238E27FC236}">
                <a16:creationId xmlns:a16="http://schemas.microsoft.com/office/drawing/2014/main" id="{64F0103D-9E0A-4839-844E-85385611F2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C7FB1B5-1A02-4C7E-BE82-9EB8B541CA53}"/>
              </a:ext>
            </a:extLst>
          </p:cNvPr>
          <p:cNvSpPr>
            <a:spLocks noGrp="1"/>
          </p:cNvSpPr>
          <p:nvPr>
            <p:ph type="dt" sz="quarter" idx="1"/>
          </p:nvPr>
        </p:nvSpPr>
        <p:spPr/>
        <p:txBody>
          <a:bodyPr/>
          <a:lstStyle/>
          <a:p>
            <a:pPr>
              <a:defRPr/>
            </a:pPr>
            <a:fld id="{95D18124-6C03-4A65-B407-D1623C598A2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56BCBCF-7C7E-4428-B2F5-49798874DE1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F2722BD-27A3-48F1-9A43-D1B2F4B524E0}" type="slidenum">
              <a:rPr lang="ru-RU" altLang="ru-RU" sz="1200"/>
              <a:pPr eaLnBrk="1" hangingPunct="1"/>
              <a:t>557</a:t>
            </a:fld>
            <a:endParaRPr lang="ru-RU" altLang="ru-RU" sz="1200"/>
          </a:p>
        </p:txBody>
      </p:sp>
      <p:sp>
        <p:nvSpPr>
          <p:cNvPr id="54276" name="Rectangle 2">
            <a:extLst>
              <a:ext uri="{FF2B5EF4-FFF2-40B4-BE49-F238E27FC236}">
                <a16:creationId xmlns:a16="http://schemas.microsoft.com/office/drawing/2014/main" id="{7322D73D-B4AC-4178-BEF4-B2C3062DB8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7" name="Rectangle 3">
            <a:extLst>
              <a:ext uri="{FF2B5EF4-FFF2-40B4-BE49-F238E27FC236}">
                <a16:creationId xmlns:a16="http://schemas.microsoft.com/office/drawing/2014/main" id="{43D1E90A-A20F-4294-9D3F-66169985D2D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2AF69DD-AC21-4715-A3E3-36F6B5E27736}"/>
              </a:ext>
            </a:extLst>
          </p:cNvPr>
          <p:cNvSpPr>
            <a:spLocks noGrp="1"/>
          </p:cNvSpPr>
          <p:nvPr>
            <p:ph type="dt" sz="quarter" idx="1"/>
          </p:nvPr>
        </p:nvSpPr>
        <p:spPr/>
        <p:txBody>
          <a:bodyPr/>
          <a:lstStyle/>
          <a:p>
            <a:pPr>
              <a:defRPr/>
            </a:pPr>
            <a:fld id="{18225234-3B6E-4ECC-BF55-A3F0CA0E9ED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378F77C-EAF1-4578-95CF-EA12D6E0453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8D7F3FF-F030-4EDF-ACFB-DAA0CDCA97B2}" type="slidenum">
              <a:rPr lang="ru-RU" altLang="ru-RU" sz="1200"/>
              <a:pPr eaLnBrk="1" hangingPunct="1"/>
              <a:t>558</a:t>
            </a:fld>
            <a:endParaRPr lang="ru-RU" altLang="ru-RU" sz="1200"/>
          </a:p>
        </p:txBody>
      </p:sp>
      <p:sp>
        <p:nvSpPr>
          <p:cNvPr id="55300" name="Rectangle 2">
            <a:extLst>
              <a:ext uri="{FF2B5EF4-FFF2-40B4-BE49-F238E27FC236}">
                <a16:creationId xmlns:a16="http://schemas.microsoft.com/office/drawing/2014/main" id="{B5CEBE52-C0A3-4C0A-B31E-536A087E12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3">
            <a:extLst>
              <a:ext uri="{FF2B5EF4-FFF2-40B4-BE49-F238E27FC236}">
                <a16:creationId xmlns:a16="http://schemas.microsoft.com/office/drawing/2014/main" id="{9F30FBA5-48DD-4873-A53A-BDC2C28C581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52FCB45-A9DA-4F35-A95D-D66E78C7097A}"/>
              </a:ext>
            </a:extLst>
          </p:cNvPr>
          <p:cNvSpPr>
            <a:spLocks noGrp="1"/>
          </p:cNvSpPr>
          <p:nvPr>
            <p:ph type="dt" sz="quarter" idx="1"/>
          </p:nvPr>
        </p:nvSpPr>
        <p:spPr/>
        <p:txBody>
          <a:bodyPr/>
          <a:lstStyle/>
          <a:p>
            <a:pPr>
              <a:defRPr/>
            </a:pPr>
            <a:fld id="{03D97AC0-6597-4D28-A6BA-46E7147EAFC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0A7BE40-FDCF-4780-AE30-A27293F0554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E3DC63A-F118-48B0-AD7A-7767D93E056D}" type="slidenum">
              <a:rPr lang="ru-RU" altLang="ru-RU" sz="1200"/>
              <a:pPr eaLnBrk="1" hangingPunct="1"/>
              <a:t>559</a:t>
            </a:fld>
            <a:endParaRPr lang="ru-RU" altLang="ru-RU" sz="1200"/>
          </a:p>
        </p:txBody>
      </p:sp>
      <p:sp>
        <p:nvSpPr>
          <p:cNvPr id="56324" name="Rectangle 2">
            <a:extLst>
              <a:ext uri="{FF2B5EF4-FFF2-40B4-BE49-F238E27FC236}">
                <a16:creationId xmlns:a16="http://schemas.microsoft.com/office/drawing/2014/main" id="{A602E054-082C-4694-B8FE-D372871726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3">
            <a:extLst>
              <a:ext uri="{FF2B5EF4-FFF2-40B4-BE49-F238E27FC236}">
                <a16:creationId xmlns:a16="http://schemas.microsoft.com/office/drawing/2014/main" id="{1958C205-F91F-485D-88A0-5B3CC5CE55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1" dirty="0"/>
              <a:t>2/3 (</a:t>
            </a:r>
            <a:r>
              <a:rPr lang="ru-RU" b="1" dirty="0"/>
              <a:t>68%</a:t>
            </a:r>
            <a:r>
              <a:rPr lang="en-US" b="1" dirty="0"/>
              <a:t>)</a:t>
            </a:r>
            <a:r>
              <a:rPr lang="ru-RU" b="1" dirty="0"/>
              <a:t> всех наблюдений лежат в диапазоне ±1 стандартное отклонение (S) от среднего значения (</a:t>
            </a:r>
            <a:r>
              <a:rPr lang="ru-RU" b="1" dirty="0" err="1"/>
              <a:t>Xср</a:t>
            </a:r>
            <a:r>
              <a:rPr lang="ru-RU" b="1" dirty="0"/>
              <a:t>),</a:t>
            </a:r>
          </a:p>
          <a:p>
            <a:r>
              <a:rPr lang="ru-RU" b="1" dirty="0"/>
              <a:t>диапазон ±2 стандартных отклонения (S) от среднего значения (</a:t>
            </a:r>
            <a:r>
              <a:rPr lang="ru-RU" b="1" dirty="0" err="1"/>
              <a:t>Xср</a:t>
            </a:r>
            <a:r>
              <a:rPr lang="ru-RU" b="1" dirty="0"/>
              <a:t>) содержит 95% значений,</a:t>
            </a:r>
          </a:p>
          <a:p>
            <a:r>
              <a:rPr lang="ru-RU" b="1" dirty="0"/>
              <a:t>а диапазон ±3 стандартных отклонения (S) от среднего значения (</a:t>
            </a:r>
            <a:r>
              <a:rPr lang="ru-RU" b="1" dirty="0" err="1"/>
              <a:t>Xср</a:t>
            </a:r>
            <a:r>
              <a:rPr lang="ru-RU" b="1" dirty="0"/>
              <a:t>) содержит 99,7% значений.</a:t>
            </a:r>
          </a:p>
        </p:txBody>
      </p:sp>
      <p:sp>
        <p:nvSpPr>
          <p:cNvPr id="4" name="Номер слайда 3"/>
          <p:cNvSpPr>
            <a:spLocks noGrp="1"/>
          </p:cNvSpPr>
          <p:nvPr>
            <p:ph type="sldNum" sz="quarter" idx="10"/>
          </p:nvPr>
        </p:nvSpPr>
        <p:spPr/>
        <p:txBody>
          <a:bodyPr/>
          <a:lstStyle/>
          <a:p>
            <a:fld id="{D874A269-3DA2-44AF-9084-19352298C5D3}" type="slidenum">
              <a:rPr lang="ru-RU" smtClean="0"/>
              <a:t>90</a:t>
            </a:fld>
            <a:endParaRPr lang="ru-RU"/>
          </a:p>
        </p:txBody>
      </p:sp>
    </p:spTree>
    <p:extLst>
      <p:ext uri="{BB962C8B-B14F-4D97-AF65-F5344CB8AC3E}">
        <p14:creationId xmlns:p14="http://schemas.microsoft.com/office/powerpoint/2010/main" val="1612817699"/>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706751B-D962-478B-9FB1-5C7E18A54524}"/>
              </a:ext>
            </a:extLst>
          </p:cNvPr>
          <p:cNvSpPr>
            <a:spLocks noGrp="1"/>
          </p:cNvSpPr>
          <p:nvPr>
            <p:ph type="dt" sz="quarter" idx="1"/>
          </p:nvPr>
        </p:nvSpPr>
        <p:spPr/>
        <p:txBody>
          <a:bodyPr/>
          <a:lstStyle/>
          <a:p>
            <a:pPr>
              <a:defRPr/>
            </a:pPr>
            <a:fld id="{CED85E15-4C80-430B-9E02-8DCDC3DAE5C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296F2AA-D343-4C63-8685-0FEEE537ECD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4E368CB-7D2C-411B-B8EF-86507546E764}" type="slidenum">
              <a:rPr lang="ru-RU" altLang="ru-RU" sz="1200"/>
              <a:pPr eaLnBrk="1" hangingPunct="1"/>
              <a:t>560</a:t>
            </a:fld>
            <a:endParaRPr lang="ru-RU" altLang="ru-RU" sz="1200"/>
          </a:p>
        </p:txBody>
      </p:sp>
      <p:sp>
        <p:nvSpPr>
          <p:cNvPr id="57348" name="Rectangle 2">
            <a:extLst>
              <a:ext uri="{FF2B5EF4-FFF2-40B4-BE49-F238E27FC236}">
                <a16:creationId xmlns:a16="http://schemas.microsoft.com/office/drawing/2014/main" id="{5DC2CAA2-7AB2-4554-A6E5-113401CAB70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3">
            <a:extLst>
              <a:ext uri="{FF2B5EF4-FFF2-40B4-BE49-F238E27FC236}">
                <a16:creationId xmlns:a16="http://schemas.microsoft.com/office/drawing/2014/main" id="{8CCF32AC-8471-41E9-B0C3-B96F00AC43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29180FD-F584-43B0-AA6D-04412EDC95F3}"/>
              </a:ext>
            </a:extLst>
          </p:cNvPr>
          <p:cNvSpPr>
            <a:spLocks noGrp="1"/>
          </p:cNvSpPr>
          <p:nvPr>
            <p:ph type="dt" sz="quarter" idx="1"/>
          </p:nvPr>
        </p:nvSpPr>
        <p:spPr/>
        <p:txBody>
          <a:bodyPr/>
          <a:lstStyle/>
          <a:p>
            <a:pPr>
              <a:defRPr/>
            </a:pPr>
            <a:fld id="{53613244-68D2-45FE-8C74-317E8125A494}"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DFB302F-1712-4931-B677-3EBECDCF735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630437-FCB9-49DB-A87E-0200D7A54936}" type="slidenum">
              <a:rPr lang="ru-RU" altLang="ru-RU" sz="1200"/>
              <a:pPr eaLnBrk="1" hangingPunct="1"/>
              <a:t>561</a:t>
            </a:fld>
            <a:endParaRPr lang="ru-RU" altLang="ru-RU" sz="1200"/>
          </a:p>
        </p:txBody>
      </p:sp>
      <p:sp>
        <p:nvSpPr>
          <p:cNvPr id="58372" name="Rectangle 2">
            <a:extLst>
              <a:ext uri="{FF2B5EF4-FFF2-40B4-BE49-F238E27FC236}">
                <a16:creationId xmlns:a16="http://schemas.microsoft.com/office/drawing/2014/main" id="{BFB22923-F5D6-4444-962F-34C84EF32F0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3">
            <a:extLst>
              <a:ext uri="{FF2B5EF4-FFF2-40B4-BE49-F238E27FC236}">
                <a16:creationId xmlns:a16="http://schemas.microsoft.com/office/drawing/2014/main" id="{4F67316B-8F9D-4FD7-81F8-EA5BC483B9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689FD43-58C4-4A8D-A4DA-289B5C643631}"/>
              </a:ext>
            </a:extLst>
          </p:cNvPr>
          <p:cNvSpPr>
            <a:spLocks noGrp="1"/>
          </p:cNvSpPr>
          <p:nvPr>
            <p:ph type="dt" sz="quarter" idx="1"/>
          </p:nvPr>
        </p:nvSpPr>
        <p:spPr/>
        <p:txBody>
          <a:bodyPr/>
          <a:lstStyle/>
          <a:p>
            <a:pPr>
              <a:defRPr/>
            </a:pPr>
            <a:fld id="{14E8AD52-0A62-4251-8E1C-64F939B3217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7161532-0B4C-4537-A725-63A482BFD25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28FE60B-EDFA-4589-86C0-C70D64D753EE}" type="slidenum">
              <a:rPr lang="ru-RU" altLang="ru-RU" sz="1200"/>
              <a:pPr eaLnBrk="1" hangingPunct="1"/>
              <a:t>562</a:t>
            </a:fld>
            <a:endParaRPr lang="ru-RU" altLang="ru-RU" sz="1200"/>
          </a:p>
        </p:txBody>
      </p:sp>
      <p:sp>
        <p:nvSpPr>
          <p:cNvPr id="47108" name="Rectangle 2">
            <a:extLst>
              <a:ext uri="{FF2B5EF4-FFF2-40B4-BE49-F238E27FC236}">
                <a16:creationId xmlns:a16="http://schemas.microsoft.com/office/drawing/2014/main" id="{E805C38D-5BD9-46E7-A1BA-9FFBA5DA07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D97AB749-0E40-48D9-9AD6-355E86EE6C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B09DAC9-5D15-4D5E-8058-01E1FA356D46}"/>
              </a:ext>
            </a:extLst>
          </p:cNvPr>
          <p:cNvSpPr>
            <a:spLocks noGrp="1"/>
          </p:cNvSpPr>
          <p:nvPr>
            <p:ph type="dt" sz="quarter" idx="1"/>
          </p:nvPr>
        </p:nvSpPr>
        <p:spPr/>
        <p:txBody>
          <a:bodyPr/>
          <a:lstStyle/>
          <a:p>
            <a:pPr>
              <a:defRPr/>
            </a:pPr>
            <a:fld id="{B22412EE-775F-479D-8D69-8CB74412E9C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70A05CF-B9EA-4DFF-8CF4-1994CED3582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E4F121B-A78D-4E8F-BF7F-241BD68029D8}" type="slidenum">
              <a:rPr lang="ru-RU" altLang="ru-RU" sz="1200"/>
              <a:pPr eaLnBrk="1" hangingPunct="1"/>
              <a:t>563</a:t>
            </a:fld>
            <a:endParaRPr lang="ru-RU" altLang="ru-RU" sz="1200"/>
          </a:p>
        </p:txBody>
      </p:sp>
      <p:sp>
        <p:nvSpPr>
          <p:cNvPr id="48132" name="Rectangle 2">
            <a:extLst>
              <a:ext uri="{FF2B5EF4-FFF2-40B4-BE49-F238E27FC236}">
                <a16:creationId xmlns:a16="http://schemas.microsoft.com/office/drawing/2014/main" id="{398A5BEB-0FCE-41BE-9165-C436F3EA7E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C767A58E-86F3-46DF-A837-6358EC80BD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D412AC2-9C78-49E1-BEE2-72CC89D8125E}"/>
              </a:ext>
            </a:extLst>
          </p:cNvPr>
          <p:cNvSpPr>
            <a:spLocks noGrp="1"/>
          </p:cNvSpPr>
          <p:nvPr>
            <p:ph type="dt" sz="quarter" idx="1"/>
          </p:nvPr>
        </p:nvSpPr>
        <p:spPr/>
        <p:txBody>
          <a:bodyPr/>
          <a:lstStyle/>
          <a:p>
            <a:pPr>
              <a:defRPr/>
            </a:pPr>
            <a:fld id="{3016A079-A9C2-4B75-B8E5-3BCEB595C03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2245FE3-A149-4A16-AF9D-5A6DD5F7089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383C864-A200-48E8-976E-E23B1A4F0D12}" type="slidenum">
              <a:rPr lang="ru-RU" altLang="ru-RU" sz="1200"/>
              <a:pPr eaLnBrk="1" hangingPunct="1"/>
              <a:t>564</a:t>
            </a:fld>
            <a:endParaRPr lang="ru-RU" altLang="ru-RU" sz="1200"/>
          </a:p>
        </p:txBody>
      </p:sp>
      <p:sp>
        <p:nvSpPr>
          <p:cNvPr id="49156" name="Rectangle 2">
            <a:extLst>
              <a:ext uri="{FF2B5EF4-FFF2-40B4-BE49-F238E27FC236}">
                <a16:creationId xmlns:a16="http://schemas.microsoft.com/office/drawing/2014/main" id="{1DE2EC42-1E8B-46AA-A7E9-7B8874BE26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1F790C93-B373-4A18-8770-05E3CFA3BC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2DC07A4-6A6F-4364-9ABB-F250DC0CFB82}"/>
              </a:ext>
            </a:extLst>
          </p:cNvPr>
          <p:cNvSpPr>
            <a:spLocks noGrp="1"/>
          </p:cNvSpPr>
          <p:nvPr>
            <p:ph type="dt" sz="quarter" idx="1"/>
          </p:nvPr>
        </p:nvSpPr>
        <p:spPr/>
        <p:txBody>
          <a:bodyPr/>
          <a:lstStyle/>
          <a:p>
            <a:pPr>
              <a:defRPr/>
            </a:pPr>
            <a:fld id="{F98AF3C0-92C6-4302-9489-B3DF0A73A5F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84F72AD-92E3-4049-AA91-F0DC96069AD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61FC9D0-1D44-4A67-B370-31BC93C448D0}" type="slidenum">
              <a:rPr lang="ru-RU" altLang="ru-RU" sz="1200"/>
              <a:pPr eaLnBrk="1" hangingPunct="1"/>
              <a:t>565</a:t>
            </a:fld>
            <a:endParaRPr lang="ru-RU" altLang="ru-RU" sz="1200"/>
          </a:p>
        </p:txBody>
      </p:sp>
      <p:sp>
        <p:nvSpPr>
          <p:cNvPr id="50180" name="Rectangle 2">
            <a:extLst>
              <a:ext uri="{FF2B5EF4-FFF2-40B4-BE49-F238E27FC236}">
                <a16:creationId xmlns:a16="http://schemas.microsoft.com/office/drawing/2014/main" id="{4C9345AD-575D-48C0-BFF0-BE71D9F56C5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AF30DABF-2FF9-4204-87E8-740C16B6DD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F9DC76B-3FC7-4865-8D09-D2E797FCEB9A}"/>
              </a:ext>
            </a:extLst>
          </p:cNvPr>
          <p:cNvSpPr>
            <a:spLocks noGrp="1"/>
          </p:cNvSpPr>
          <p:nvPr>
            <p:ph type="dt" sz="quarter" idx="1"/>
          </p:nvPr>
        </p:nvSpPr>
        <p:spPr/>
        <p:txBody>
          <a:bodyPr/>
          <a:lstStyle/>
          <a:p>
            <a:pPr>
              <a:defRPr/>
            </a:pPr>
            <a:fld id="{BED7BE73-2141-4C52-A861-A52D6889453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B23FE83-9965-4A07-B9EC-5F87F6AD633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22A6961-2F1C-43A1-B751-6DA3C22C2F5B}" type="slidenum">
              <a:rPr lang="ru-RU" altLang="ru-RU" sz="1200"/>
              <a:pPr eaLnBrk="1" hangingPunct="1"/>
              <a:t>566</a:t>
            </a:fld>
            <a:endParaRPr lang="ru-RU" altLang="ru-RU" sz="1200"/>
          </a:p>
        </p:txBody>
      </p:sp>
      <p:sp>
        <p:nvSpPr>
          <p:cNvPr id="51204" name="Rectangle 2">
            <a:extLst>
              <a:ext uri="{FF2B5EF4-FFF2-40B4-BE49-F238E27FC236}">
                <a16:creationId xmlns:a16="http://schemas.microsoft.com/office/drawing/2014/main" id="{15E4DA4C-F14C-4BBB-884E-0B361C304C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0AE3E650-DB40-4F79-97CE-A9B70684201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56106AB-7AD7-4507-8B35-7664CA7910AF}"/>
              </a:ext>
            </a:extLst>
          </p:cNvPr>
          <p:cNvSpPr>
            <a:spLocks noGrp="1"/>
          </p:cNvSpPr>
          <p:nvPr>
            <p:ph type="dt" sz="quarter" idx="1"/>
          </p:nvPr>
        </p:nvSpPr>
        <p:spPr/>
        <p:txBody>
          <a:bodyPr/>
          <a:lstStyle/>
          <a:p>
            <a:pPr>
              <a:defRPr/>
            </a:pPr>
            <a:fld id="{F3B96C41-D4B9-4ABF-8645-5CE2F44DB13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2ABC1CF-7078-4CC5-8A7E-C197403D471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A11079A-E6E7-42BC-AC7B-192F392C0502}" type="slidenum">
              <a:rPr lang="ru-RU" altLang="ru-RU" sz="1200"/>
              <a:pPr eaLnBrk="1" hangingPunct="1"/>
              <a:t>567</a:t>
            </a:fld>
            <a:endParaRPr lang="ru-RU" altLang="ru-RU" sz="1200"/>
          </a:p>
        </p:txBody>
      </p:sp>
      <p:sp>
        <p:nvSpPr>
          <p:cNvPr id="52228" name="Rectangle 2">
            <a:extLst>
              <a:ext uri="{FF2B5EF4-FFF2-40B4-BE49-F238E27FC236}">
                <a16:creationId xmlns:a16="http://schemas.microsoft.com/office/drawing/2014/main" id="{225EFA62-A312-48C5-A184-52EAA327269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B8CCC417-2F8E-4717-900D-005DB27091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ED72185-E2DE-4D9D-B2CE-D7A4DC96AE47}"/>
              </a:ext>
            </a:extLst>
          </p:cNvPr>
          <p:cNvSpPr>
            <a:spLocks noGrp="1"/>
          </p:cNvSpPr>
          <p:nvPr>
            <p:ph type="dt" sz="quarter" idx="1"/>
          </p:nvPr>
        </p:nvSpPr>
        <p:spPr/>
        <p:txBody>
          <a:bodyPr/>
          <a:lstStyle/>
          <a:p>
            <a:pPr>
              <a:defRPr/>
            </a:pPr>
            <a:fld id="{B2A9D383-FA22-4B25-8A2F-626DBEBF8FC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9F5BEC9-4001-4A9A-A1E4-2967D4F927E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F5F9FEB-8B11-44C8-B348-FFD79BCA7284}" type="slidenum">
              <a:rPr lang="ru-RU" altLang="ru-RU" sz="1200"/>
              <a:pPr eaLnBrk="1" hangingPunct="1"/>
              <a:t>568</a:t>
            </a:fld>
            <a:endParaRPr lang="ru-RU" altLang="ru-RU" sz="1200"/>
          </a:p>
        </p:txBody>
      </p:sp>
      <p:sp>
        <p:nvSpPr>
          <p:cNvPr id="53252" name="Rectangle 2">
            <a:extLst>
              <a:ext uri="{FF2B5EF4-FFF2-40B4-BE49-F238E27FC236}">
                <a16:creationId xmlns:a16="http://schemas.microsoft.com/office/drawing/2014/main" id="{B9981DCB-B280-4306-AF7A-B48069F02F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3">
            <a:extLst>
              <a:ext uri="{FF2B5EF4-FFF2-40B4-BE49-F238E27FC236}">
                <a16:creationId xmlns:a16="http://schemas.microsoft.com/office/drawing/2014/main" id="{461D4B75-A1AA-4CEB-8E02-13FA99FE0A2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5F551B1-EB51-45AD-A344-C9F65ECA7EC3}"/>
              </a:ext>
            </a:extLst>
          </p:cNvPr>
          <p:cNvSpPr>
            <a:spLocks noGrp="1"/>
          </p:cNvSpPr>
          <p:nvPr>
            <p:ph type="dt" sz="quarter" idx="1"/>
          </p:nvPr>
        </p:nvSpPr>
        <p:spPr/>
        <p:txBody>
          <a:bodyPr/>
          <a:lstStyle/>
          <a:p>
            <a:pPr>
              <a:defRPr/>
            </a:pPr>
            <a:fld id="{A59A6A5A-A811-4B8F-8E09-10CBD8404DF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54FD885-755E-42AF-848E-44910ADC249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D07E4F2-84E7-420A-A7C1-CF1A174CC091}" type="slidenum">
              <a:rPr lang="ru-RU" altLang="ru-RU" sz="1200"/>
              <a:pPr eaLnBrk="1" hangingPunct="1"/>
              <a:t>569</a:t>
            </a:fld>
            <a:endParaRPr lang="ru-RU" altLang="ru-RU" sz="1200"/>
          </a:p>
        </p:txBody>
      </p:sp>
      <p:sp>
        <p:nvSpPr>
          <p:cNvPr id="54276" name="Rectangle 2">
            <a:extLst>
              <a:ext uri="{FF2B5EF4-FFF2-40B4-BE49-F238E27FC236}">
                <a16:creationId xmlns:a16="http://schemas.microsoft.com/office/drawing/2014/main" id="{B9C19EC4-4A64-42C2-898C-C001D4FE65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7" name="Rectangle 3">
            <a:extLst>
              <a:ext uri="{FF2B5EF4-FFF2-40B4-BE49-F238E27FC236}">
                <a16:creationId xmlns:a16="http://schemas.microsoft.com/office/drawing/2014/main" id="{FA270A32-9995-4626-ADAD-0394907E497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874A269-3DA2-44AF-9084-19352298C5D3}" type="slidenum">
              <a:rPr lang="ru-RU" smtClean="0"/>
              <a:t>92</a:t>
            </a:fld>
            <a:endParaRPr lang="ru-RU"/>
          </a:p>
        </p:txBody>
      </p:sp>
    </p:spTree>
    <p:extLst>
      <p:ext uri="{BB962C8B-B14F-4D97-AF65-F5344CB8AC3E}">
        <p14:creationId xmlns:p14="http://schemas.microsoft.com/office/powerpoint/2010/main" val="2968153763"/>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B368F91-395B-452C-925A-15E17D2AFCD5}"/>
              </a:ext>
            </a:extLst>
          </p:cNvPr>
          <p:cNvSpPr>
            <a:spLocks noGrp="1"/>
          </p:cNvSpPr>
          <p:nvPr>
            <p:ph type="dt" sz="quarter" idx="1"/>
          </p:nvPr>
        </p:nvSpPr>
        <p:spPr/>
        <p:txBody>
          <a:bodyPr/>
          <a:lstStyle/>
          <a:p>
            <a:pPr>
              <a:defRPr/>
            </a:pPr>
            <a:fld id="{32CA09C0-1E52-4A6A-9A07-0992A282609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140983D-1E8B-46D8-BA09-FEAA48804DA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8BB136B-4631-4210-A742-C7BF5FA6F564}" type="slidenum">
              <a:rPr lang="ru-RU" altLang="ru-RU" sz="1200"/>
              <a:pPr eaLnBrk="1" hangingPunct="1"/>
              <a:t>570</a:t>
            </a:fld>
            <a:endParaRPr lang="ru-RU" altLang="ru-RU" sz="1200"/>
          </a:p>
        </p:txBody>
      </p:sp>
      <p:sp>
        <p:nvSpPr>
          <p:cNvPr id="55300" name="Rectangle 2">
            <a:extLst>
              <a:ext uri="{FF2B5EF4-FFF2-40B4-BE49-F238E27FC236}">
                <a16:creationId xmlns:a16="http://schemas.microsoft.com/office/drawing/2014/main" id="{2E575F92-1292-4CF7-B0B8-EF0E3B44EB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3">
            <a:extLst>
              <a:ext uri="{FF2B5EF4-FFF2-40B4-BE49-F238E27FC236}">
                <a16:creationId xmlns:a16="http://schemas.microsoft.com/office/drawing/2014/main" id="{F556C4AF-BB19-4784-9782-FCA02A75C6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ED64EF7-3526-438C-B217-776DA430FE66}"/>
              </a:ext>
            </a:extLst>
          </p:cNvPr>
          <p:cNvSpPr>
            <a:spLocks noGrp="1"/>
          </p:cNvSpPr>
          <p:nvPr>
            <p:ph type="dt" sz="quarter" idx="1"/>
          </p:nvPr>
        </p:nvSpPr>
        <p:spPr/>
        <p:txBody>
          <a:bodyPr/>
          <a:lstStyle/>
          <a:p>
            <a:pPr>
              <a:defRPr/>
            </a:pPr>
            <a:fld id="{84D094E6-4409-4685-A029-AA16023312A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29754B3-0F28-451D-906C-04CBD9A9D01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C486F58-A7BD-47FF-AB90-D811A97ABD5A}" type="slidenum">
              <a:rPr lang="ru-RU" altLang="ru-RU" sz="1200"/>
              <a:pPr eaLnBrk="1" hangingPunct="1"/>
              <a:t>571</a:t>
            </a:fld>
            <a:endParaRPr lang="ru-RU" altLang="ru-RU" sz="1200"/>
          </a:p>
        </p:txBody>
      </p:sp>
      <p:sp>
        <p:nvSpPr>
          <p:cNvPr id="56324" name="Rectangle 2">
            <a:extLst>
              <a:ext uri="{FF2B5EF4-FFF2-40B4-BE49-F238E27FC236}">
                <a16:creationId xmlns:a16="http://schemas.microsoft.com/office/drawing/2014/main" id="{B80AF26A-C44D-4908-9F36-5BC77024C0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3">
            <a:extLst>
              <a:ext uri="{FF2B5EF4-FFF2-40B4-BE49-F238E27FC236}">
                <a16:creationId xmlns:a16="http://schemas.microsoft.com/office/drawing/2014/main" id="{336BE48E-E22A-4ACB-9478-814AC0A337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C426F95-9174-4B67-875A-8777C4F4CCCE}"/>
              </a:ext>
            </a:extLst>
          </p:cNvPr>
          <p:cNvSpPr>
            <a:spLocks noGrp="1"/>
          </p:cNvSpPr>
          <p:nvPr>
            <p:ph type="dt" sz="quarter" idx="1"/>
          </p:nvPr>
        </p:nvSpPr>
        <p:spPr/>
        <p:txBody>
          <a:bodyPr/>
          <a:lstStyle/>
          <a:p>
            <a:pPr>
              <a:defRPr/>
            </a:pPr>
            <a:fld id="{021347E9-0D5A-45DA-BE69-1A916984178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AFA4126-EACB-47DD-A3B3-6E740EC1B42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6A5252C-192B-434F-9CCB-20C619A04644}" type="slidenum">
              <a:rPr lang="ru-RU" altLang="ru-RU" sz="1200"/>
              <a:pPr eaLnBrk="1" hangingPunct="1"/>
              <a:t>572</a:t>
            </a:fld>
            <a:endParaRPr lang="ru-RU" altLang="ru-RU" sz="1200"/>
          </a:p>
        </p:txBody>
      </p:sp>
      <p:sp>
        <p:nvSpPr>
          <p:cNvPr id="57348" name="Rectangle 2">
            <a:extLst>
              <a:ext uri="{FF2B5EF4-FFF2-40B4-BE49-F238E27FC236}">
                <a16:creationId xmlns:a16="http://schemas.microsoft.com/office/drawing/2014/main" id="{6801C41C-CDDF-4B40-A8C2-6E93FDC079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3">
            <a:extLst>
              <a:ext uri="{FF2B5EF4-FFF2-40B4-BE49-F238E27FC236}">
                <a16:creationId xmlns:a16="http://schemas.microsoft.com/office/drawing/2014/main" id="{F770610D-C3A6-4315-B70F-746B617C5B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1E94CCB-FD08-41F2-86F3-E39FCDA6E152}"/>
              </a:ext>
            </a:extLst>
          </p:cNvPr>
          <p:cNvSpPr>
            <a:spLocks noGrp="1"/>
          </p:cNvSpPr>
          <p:nvPr>
            <p:ph type="dt" sz="quarter" idx="1"/>
          </p:nvPr>
        </p:nvSpPr>
        <p:spPr/>
        <p:txBody>
          <a:bodyPr/>
          <a:lstStyle/>
          <a:p>
            <a:pPr>
              <a:defRPr/>
            </a:pPr>
            <a:fld id="{B5889DDE-C1DD-4EA2-AEAF-D5CBAA97C0F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0F5ED4D-AA35-4671-8B1E-CA7873418F8C}"/>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A48F989-4E48-4236-BC66-35EEF9DAF7F7}" type="slidenum">
              <a:rPr lang="ru-RU" altLang="ru-RU" sz="1200"/>
              <a:pPr eaLnBrk="1" hangingPunct="1"/>
              <a:t>573</a:t>
            </a:fld>
            <a:endParaRPr lang="ru-RU" altLang="ru-RU" sz="1200"/>
          </a:p>
        </p:txBody>
      </p:sp>
      <p:sp>
        <p:nvSpPr>
          <p:cNvPr id="58372" name="Rectangle 2">
            <a:extLst>
              <a:ext uri="{FF2B5EF4-FFF2-40B4-BE49-F238E27FC236}">
                <a16:creationId xmlns:a16="http://schemas.microsoft.com/office/drawing/2014/main" id="{AAD8FB2C-0149-4C87-B5CE-95FA836866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3">
            <a:extLst>
              <a:ext uri="{FF2B5EF4-FFF2-40B4-BE49-F238E27FC236}">
                <a16:creationId xmlns:a16="http://schemas.microsoft.com/office/drawing/2014/main" id="{F6A135AE-F62B-47DF-85F1-18FC3706C0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289D9B1-847C-4FBB-8A0F-162A6A590EA5}"/>
              </a:ext>
            </a:extLst>
          </p:cNvPr>
          <p:cNvSpPr>
            <a:spLocks noGrp="1"/>
          </p:cNvSpPr>
          <p:nvPr>
            <p:ph type="dt" sz="quarter" idx="1"/>
          </p:nvPr>
        </p:nvSpPr>
        <p:spPr/>
        <p:txBody>
          <a:bodyPr/>
          <a:lstStyle/>
          <a:p>
            <a:pPr>
              <a:defRPr/>
            </a:pPr>
            <a:fld id="{B319BCFC-6FB4-4835-87BC-FD3A50F0687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B7EEF45-15C2-4836-B641-7260A272254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E1B857E-6FBB-4EB9-B752-51532E22232E}" type="slidenum">
              <a:rPr lang="ru-RU" altLang="ru-RU" sz="1200"/>
              <a:pPr eaLnBrk="1" hangingPunct="1"/>
              <a:t>574</a:t>
            </a:fld>
            <a:endParaRPr lang="ru-RU" altLang="ru-RU" sz="1200"/>
          </a:p>
        </p:txBody>
      </p:sp>
      <p:sp>
        <p:nvSpPr>
          <p:cNvPr id="59396" name="Rectangle 2">
            <a:extLst>
              <a:ext uri="{FF2B5EF4-FFF2-40B4-BE49-F238E27FC236}">
                <a16:creationId xmlns:a16="http://schemas.microsoft.com/office/drawing/2014/main" id="{C7CA5F5E-2955-425B-B0D6-33ECF93F38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3">
            <a:extLst>
              <a:ext uri="{FF2B5EF4-FFF2-40B4-BE49-F238E27FC236}">
                <a16:creationId xmlns:a16="http://schemas.microsoft.com/office/drawing/2014/main" id="{D20DBCD6-F1F3-4A6E-9248-ADAD3FD490E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6F4483E-91E7-494D-9467-2EC42B32D066}"/>
              </a:ext>
            </a:extLst>
          </p:cNvPr>
          <p:cNvSpPr>
            <a:spLocks noGrp="1"/>
          </p:cNvSpPr>
          <p:nvPr>
            <p:ph type="dt" sz="quarter" idx="1"/>
          </p:nvPr>
        </p:nvSpPr>
        <p:spPr/>
        <p:txBody>
          <a:bodyPr/>
          <a:lstStyle/>
          <a:p>
            <a:pPr>
              <a:defRPr/>
            </a:pPr>
            <a:fld id="{90F724A6-2968-4930-8C6A-80A12425805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F4697EB-84AA-47F6-8399-474A241C057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1F2DF34-BCD9-4DCC-A8C5-032F483EFE19}" type="slidenum">
              <a:rPr lang="ru-RU" altLang="ru-RU" sz="1200"/>
              <a:pPr eaLnBrk="1" hangingPunct="1"/>
              <a:t>575</a:t>
            </a:fld>
            <a:endParaRPr lang="ru-RU" altLang="ru-RU" sz="1200"/>
          </a:p>
        </p:txBody>
      </p:sp>
      <p:sp>
        <p:nvSpPr>
          <p:cNvPr id="60420" name="Rectangle 2">
            <a:extLst>
              <a:ext uri="{FF2B5EF4-FFF2-40B4-BE49-F238E27FC236}">
                <a16:creationId xmlns:a16="http://schemas.microsoft.com/office/drawing/2014/main" id="{E52A4B5D-9FD0-4C8D-ABF9-38F116C4DE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1" name="Rectangle 3">
            <a:extLst>
              <a:ext uri="{FF2B5EF4-FFF2-40B4-BE49-F238E27FC236}">
                <a16:creationId xmlns:a16="http://schemas.microsoft.com/office/drawing/2014/main" id="{D6653422-3BF3-454D-831C-70F9E11FF80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8321EB2-5FC3-48D5-8A1F-A7CEB54B2BED}"/>
              </a:ext>
            </a:extLst>
          </p:cNvPr>
          <p:cNvSpPr>
            <a:spLocks noGrp="1"/>
          </p:cNvSpPr>
          <p:nvPr>
            <p:ph type="dt" sz="quarter" idx="1"/>
          </p:nvPr>
        </p:nvSpPr>
        <p:spPr/>
        <p:txBody>
          <a:bodyPr/>
          <a:lstStyle/>
          <a:p>
            <a:pPr>
              <a:defRPr/>
            </a:pPr>
            <a:fld id="{9374EFB6-2359-47FC-97AB-25C151409EF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664E5E6-7DD6-4C8D-B848-803EE7A9037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D6208CA-05FB-4F32-BE75-011768DDDCCF}" type="slidenum">
              <a:rPr lang="ru-RU" altLang="ru-RU" sz="1200"/>
              <a:pPr eaLnBrk="1" hangingPunct="1"/>
              <a:t>576</a:t>
            </a:fld>
            <a:endParaRPr lang="ru-RU" altLang="ru-RU" sz="1200"/>
          </a:p>
        </p:txBody>
      </p:sp>
      <p:sp>
        <p:nvSpPr>
          <p:cNvPr id="61444" name="Rectangle 2">
            <a:extLst>
              <a:ext uri="{FF2B5EF4-FFF2-40B4-BE49-F238E27FC236}">
                <a16:creationId xmlns:a16="http://schemas.microsoft.com/office/drawing/2014/main" id="{B8F93C7A-6AE6-46F1-B339-7BC501BF339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3">
            <a:extLst>
              <a:ext uri="{FF2B5EF4-FFF2-40B4-BE49-F238E27FC236}">
                <a16:creationId xmlns:a16="http://schemas.microsoft.com/office/drawing/2014/main" id="{C39BBA1A-23EE-46A0-A4F8-768B3C6F5BF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34E9FB0-C5A6-4F37-9002-8369D58F05D4}"/>
              </a:ext>
            </a:extLst>
          </p:cNvPr>
          <p:cNvSpPr>
            <a:spLocks noGrp="1"/>
          </p:cNvSpPr>
          <p:nvPr>
            <p:ph type="dt" sz="quarter" idx="1"/>
          </p:nvPr>
        </p:nvSpPr>
        <p:spPr/>
        <p:txBody>
          <a:bodyPr/>
          <a:lstStyle/>
          <a:p>
            <a:pPr>
              <a:defRPr/>
            </a:pPr>
            <a:fld id="{16B23F07-C393-4E6A-8FF0-38F1BDEDB21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10A4D22-7CC6-46DE-8C67-FA706885ED2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B1FF2F4-17DE-47B2-B9C4-95958D43D737}" type="slidenum">
              <a:rPr lang="ru-RU" altLang="ru-RU" sz="1200"/>
              <a:pPr eaLnBrk="1" hangingPunct="1"/>
              <a:t>577</a:t>
            </a:fld>
            <a:endParaRPr lang="ru-RU" altLang="ru-RU" sz="1200"/>
          </a:p>
        </p:txBody>
      </p:sp>
      <p:sp>
        <p:nvSpPr>
          <p:cNvPr id="62468" name="Rectangle 2">
            <a:extLst>
              <a:ext uri="{FF2B5EF4-FFF2-40B4-BE49-F238E27FC236}">
                <a16:creationId xmlns:a16="http://schemas.microsoft.com/office/drawing/2014/main" id="{63A0B1B1-0FA9-475A-9151-419180B8F0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9" name="Rectangle 3">
            <a:extLst>
              <a:ext uri="{FF2B5EF4-FFF2-40B4-BE49-F238E27FC236}">
                <a16:creationId xmlns:a16="http://schemas.microsoft.com/office/drawing/2014/main" id="{F9A644AC-54E3-48F6-A13F-D166A82EC48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2A0DBE5-9A94-4BF0-98AF-63D370C7E582}"/>
              </a:ext>
            </a:extLst>
          </p:cNvPr>
          <p:cNvSpPr>
            <a:spLocks noGrp="1"/>
          </p:cNvSpPr>
          <p:nvPr>
            <p:ph type="dt" sz="quarter" idx="1"/>
          </p:nvPr>
        </p:nvSpPr>
        <p:spPr/>
        <p:txBody>
          <a:bodyPr/>
          <a:lstStyle/>
          <a:p>
            <a:pPr>
              <a:defRPr/>
            </a:pPr>
            <a:fld id="{133E941A-25FE-4DCF-99DC-4615EA9CD47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4C117CA-3F3C-4281-8702-0B2CAA418F6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D940BF0-9287-493D-9688-9F1F3C215AC9}" type="slidenum">
              <a:rPr lang="ru-RU" altLang="ru-RU" sz="1200"/>
              <a:pPr eaLnBrk="1" hangingPunct="1"/>
              <a:t>578</a:t>
            </a:fld>
            <a:endParaRPr lang="ru-RU" altLang="ru-RU" sz="1200"/>
          </a:p>
        </p:txBody>
      </p:sp>
      <p:sp>
        <p:nvSpPr>
          <p:cNvPr id="63492" name="Rectangle 2">
            <a:extLst>
              <a:ext uri="{FF2B5EF4-FFF2-40B4-BE49-F238E27FC236}">
                <a16:creationId xmlns:a16="http://schemas.microsoft.com/office/drawing/2014/main" id="{933336A9-DC9D-425F-801B-F303E7D8A0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3" name="Rectangle 3">
            <a:extLst>
              <a:ext uri="{FF2B5EF4-FFF2-40B4-BE49-F238E27FC236}">
                <a16:creationId xmlns:a16="http://schemas.microsoft.com/office/drawing/2014/main" id="{E169470B-6B7C-443A-ABBF-3450054C809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3525FE7-5995-4D7A-A004-715B553F6845}"/>
              </a:ext>
            </a:extLst>
          </p:cNvPr>
          <p:cNvSpPr>
            <a:spLocks noGrp="1"/>
          </p:cNvSpPr>
          <p:nvPr>
            <p:ph type="dt" sz="quarter" idx="1"/>
          </p:nvPr>
        </p:nvSpPr>
        <p:spPr/>
        <p:txBody>
          <a:bodyPr/>
          <a:lstStyle/>
          <a:p>
            <a:pPr>
              <a:defRPr/>
            </a:pPr>
            <a:fld id="{7377D61C-5FE2-4873-947E-E2FC2CB3F0C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8B17FD0-EEB1-46C7-89F0-BF1ACD27151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08C9C69-90C1-4E2A-90F2-F81174406A13}" type="slidenum">
              <a:rPr lang="ru-RU" altLang="ru-RU" sz="1200"/>
              <a:pPr eaLnBrk="1" hangingPunct="1"/>
              <a:t>579</a:t>
            </a:fld>
            <a:endParaRPr lang="ru-RU" altLang="ru-RU" sz="1200"/>
          </a:p>
        </p:txBody>
      </p:sp>
      <p:sp>
        <p:nvSpPr>
          <p:cNvPr id="64516" name="Rectangle 2">
            <a:extLst>
              <a:ext uri="{FF2B5EF4-FFF2-40B4-BE49-F238E27FC236}">
                <a16:creationId xmlns:a16="http://schemas.microsoft.com/office/drawing/2014/main" id="{317B07AC-028B-4C9E-B4A6-064A8542108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7" name="Rectangle 3">
            <a:extLst>
              <a:ext uri="{FF2B5EF4-FFF2-40B4-BE49-F238E27FC236}">
                <a16:creationId xmlns:a16="http://schemas.microsoft.com/office/drawing/2014/main" id="{E05E459A-30CB-4C33-9727-497A985E35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17</a:t>
            </a:fld>
            <a:endParaRPr lang="ru-RU"/>
          </a:p>
        </p:txBody>
      </p:sp>
    </p:spTree>
    <p:extLst>
      <p:ext uri="{BB962C8B-B14F-4D97-AF65-F5344CB8AC3E}">
        <p14:creationId xmlns:p14="http://schemas.microsoft.com/office/powerpoint/2010/main" val="3480571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ru-RU" dirty="0"/>
                  <a:t>Где</a:t>
                </a:r>
                <a14:m>
                  <m:oMath xmlns:m="http://schemas.openxmlformats.org/officeDocument/2006/math">
                    <m:r>
                      <a:rPr lang="ru-RU" b="0" i="0" smtClean="0">
                        <a:latin typeface="Cambria Math" panose="02040503050406030204" pitchFamily="18" charset="0"/>
                      </a:rPr>
                      <m:t> </m:t>
                    </m:r>
                    <m:sSub>
                      <m:sSubPr>
                        <m:ctrlPr>
                          <a:rPr lang="ru-RU" i="1" smtClean="0">
                            <a:latin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𝜇</m:t>
                        </m:r>
                      </m:e>
                      <m:sub>
                        <m:r>
                          <a:rPr lang="ru-RU" b="0" i="1" smtClean="0">
                            <a:latin typeface="Cambria Math" panose="02040503050406030204" pitchFamily="18" charset="0"/>
                          </a:rPr>
                          <m:t>3</m:t>
                        </m:r>
                      </m:sub>
                    </m:sSub>
                  </m:oMath>
                </a14:m>
                <a:r>
                  <a:rPr lang="ru-RU" dirty="0"/>
                  <a:t>- центральный момент 3-го порядка</a:t>
                </a:r>
              </a:p>
              <a:p>
                <a:r>
                  <a:rPr lang="ru-RU" sz="1200" i="1" kern="1200" dirty="0">
                    <a:solidFill>
                      <a:schemeClr val="tx1"/>
                    </a:solidFill>
                    <a:effectLst/>
                    <a:latin typeface="+mn-lt"/>
                    <a:ea typeface="+mn-ea"/>
                    <a:cs typeface="+mn-cs"/>
                  </a:rPr>
                  <a:t>S</a:t>
                </a:r>
                <a:r>
                  <a:rPr lang="ru-RU" sz="1200" kern="1200" dirty="0">
                    <a:solidFill>
                      <a:schemeClr val="tx1"/>
                    </a:solidFill>
                    <a:effectLst/>
                    <a:latin typeface="+mn-lt"/>
                    <a:ea typeface="+mn-ea"/>
                    <a:cs typeface="+mn-cs"/>
                  </a:rPr>
                  <a:t>  - среднее </a:t>
                </a:r>
                <a:r>
                  <a:rPr lang="ru-RU" sz="1200" kern="1200" dirty="0" err="1">
                    <a:solidFill>
                      <a:schemeClr val="tx1"/>
                    </a:solidFill>
                    <a:effectLst/>
                    <a:latin typeface="+mn-lt"/>
                    <a:ea typeface="+mn-ea"/>
                    <a:cs typeface="+mn-cs"/>
                  </a:rPr>
                  <a:t>квадратическое</a:t>
                </a:r>
                <a:r>
                  <a:rPr lang="ru-RU" sz="1200" kern="1200" dirty="0">
                    <a:solidFill>
                      <a:schemeClr val="tx1"/>
                    </a:solidFill>
                    <a:effectLst/>
                    <a:latin typeface="+mn-lt"/>
                    <a:ea typeface="+mn-ea"/>
                    <a:cs typeface="+mn-cs"/>
                  </a:rPr>
                  <a:t> отклонение</a:t>
                </a:r>
                <a:endParaRPr lang="ru-RU" dirty="0"/>
              </a:p>
            </p:txBody>
          </p:sp>
        </mc:Choice>
        <mc:Fallback xmlns="">
          <p:sp>
            <p:nvSpPr>
              <p:cNvPr id="3" name="Заметки 2"/>
              <p:cNvSpPr>
                <a:spLocks noGrp="1"/>
              </p:cNvSpPr>
              <p:nvPr>
                <p:ph type="body" idx="1"/>
              </p:nvPr>
            </p:nvSpPr>
            <p:spPr/>
            <p:txBody>
              <a:bodyPr/>
              <a:lstStyle/>
              <a:p>
                <a:r>
                  <a:rPr lang="ru-RU" dirty="0" smtClean="0"/>
                  <a:t>Где</a:t>
                </a:r>
                <a:r>
                  <a:rPr lang="ru-RU" b="0" i="0" smtClean="0">
                    <a:latin typeface="Cambria Math" panose="02040503050406030204" pitchFamily="18" charset="0"/>
                  </a:rPr>
                  <a:t> </a:t>
                </a:r>
                <a:r>
                  <a:rPr lang="ru-RU" i="0" smtClean="0">
                    <a:latin typeface="Cambria Math" panose="02040503050406030204" pitchFamily="18" charset="0"/>
                    <a:ea typeface="Cambria Math" panose="02040503050406030204" pitchFamily="18" charset="0"/>
                  </a:rPr>
                  <a:t>𝜇_</a:t>
                </a:r>
                <a:r>
                  <a:rPr lang="ru-RU" b="0" i="0" smtClean="0">
                    <a:latin typeface="Cambria Math" panose="02040503050406030204" pitchFamily="18" charset="0"/>
                  </a:rPr>
                  <a:t>3</a:t>
                </a:r>
                <a:r>
                  <a:rPr lang="ru-RU" dirty="0" smtClean="0"/>
                  <a:t>- центральный момент 3-го порядка</a:t>
                </a:r>
              </a:p>
              <a:p>
                <a:r>
                  <a:rPr lang="ru-RU" sz="1200" i="1" kern="1200" dirty="0" smtClean="0">
                    <a:solidFill>
                      <a:schemeClr val="tx1"/>
                    </a:solidFill>
                    <a:effectLst/>
                    <a:latin typeface="+mn-lt"/>
                    <a:ea typeface="+mn-ea"/>
                    <a:cs typeface="+mn-cs"/>
                  </a:rPr>
                  <a:t>S</a:t>
                </a:r>
                <a:r>
                  <a:rPr lang="ru-RU" sz="1200" kern="1200" dirty="0" smtClean="0">
                    <a:solidFill>
                      <a:schemeClr val="tx1"/>
                    </a:solidFill>
                    <a:effectLst/>
                    <a:latin typeface="+mn-lt"/>
                    <a:ea typeface="+mn-ea"/>
                    <a:cs typeface="+mn-cs"/>
                  </a:rPr>
                  <a:t>  - среднее </a:t>
                </a:r>
                <a:r>
                  <a:rPr lang="ru-RU" sz="1200" kern="1200" dirty="0" err="1" smtClean="0">
                    <a:solidFill>
                      <a:schemeClr val="tx1"/>
                    </a:solidFill>
                    <a:effectLst/>
                    <a:latin typeface="+mn-lt"/>
                    <a:ea typeface="+mn-ea"/>
                    <a:cs typeface="+mn-cs"/>
                  </a:rPr>
                  <a:t>квадратическое</a:t>
                </a:r>
                <a:r>
                  <a:rPr lang="ru-RU" sz="1200" kern="1200" dirty="0" smtClean="0">
                    <a:solidFill>
                      <a:schemeClr val="tx1"/>
                    </a:solidFill>
                    <a:effectLst/>
                    <a:latin typeface="+mn-lt"/>
                    <a:ea typeface="+mn-ea"/>
                    <a:cs typeface="+mn-cs"/>
                  </a:rPr>
                  <a:t> отклонение</a:t>
                </a:r>
                <a:endParaRPr lang="ru-RU" dirty="0"/>
              </a:p>
            </p:txBody>
          </p:sp>
        </mc:Fallback>
      </mc:AlternateContent>
      <p:sp>
        <p:nvSpPr>
          <p:cNvPr id="4" name="Номер слайда 3"/>
          <p:cNvSpPr>
            <a:spLocks noGrp="1"/>
          </p:cNvSpPr>
          <p:nvPr>
            <p:ph type="sldNum" sz="quarter" idx="10"/>
          </p:nvPr>
        </p:nvSpPr>
        <p:spPr/>
        <p:txBody>
          <a:bodyPr/>
          <a:lstStyle/>
          <a:p>
            <a:fld id="{D874A269-3DA2-44AF-9084-19352298C5D3}" type="slidenum">
              <a:rPr lang="ru-RU" smtClean="0"/>
              <a:t>93</a:t>
            </a:fld>
            <a:endParaRPr lang="ru-RU"/>
          </a:p>
        </p:txBody>
      </p:sp>
    </p:spTree>
    <p:extLst>
      <p:ext uri="{BB962C8B-B14F-4D97-AF65-F5344CB8AC3E}">
        <p14:creationId xmlns:p14="http://schemas.microsoft.com/office/powerpoint/2010/main" val="1569488801"/>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1BA9A44-97A8-4490-83FE-59477008D7E5}"/>
              </a:ext>
            </a:extLst>
          </p:cNvPr>
          <p:cNvSpPr>
            <a:spLocks noGrp="1"/>
          </p:cNvSpPr>
          <p:nvPr>
            <p:ph type="dt" sz="quarter" idx="1"/>
          </p:nvPr>
        </p:nvSpPr>
        <p:spPr/>
        <p:txBody>
          <a:bodyPr/>
          <a:lstStyle/>
          <a:p>
            <a:pPr>
              <a:defRPr/>
            </a:pPr>
            <a:fld id="{A90ABF14-2C88-4227-AAEA-F34FABEDFCC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A38A6DA-FDCD-4879-88DB-DC59B13996D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5545907-70A4-4036-A76D-6AF9F35D9F87}" type="slidenum">
              <a:rPr lang="ru-RU" altLang="ru-RU" sz="1200"/>
              <a:pPr eaLnBrk="1" hangingPunct="1"/>
              <a:t>580</a:t>
            </a:fld>
            <a:endParaRPr lang="ru-RU" altLang="ru-RU" sz="1200"/>
          </a:p>
        </p:txBody>
      </p:sp>
      <p:sp>
        <p:nvSpPr>
          <p:cNvPr id="65540" name="Rectangle 2">
            <a:extLst>
              <a:ext uri="{FF2B5EF4-FFF2-40B4-BE49-F238E27FC236}">
                <a16:creationId xmlns:a16="http://schemas.microsoft.com/office/drawing/2014/main" id="{26E73543-63AB-420F-BF5F-E8A6CD80318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a:extLst>
              <a:ext uri="{FF2B5EF4-FFF2-40B4-BE49-F238E27FC236}">
                <a16:creationId xmlns:a16="http://schemas.microsoft.com/office/drawing/2014/main" id="{AA869C08-70B1-4356-BC63-F1965890290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8080D9F-CD96-4786-A8DA-E3A2369A13CC}"/>
              </a:ext>
            </a:extLst>
          </p:cNvPr>
          <p:cNvSpPr>
            <a:spLocks noGrp="1"/>
          </p:cNvSpPr>
          <p:nvPr>
            <p:ph type="dt" sz="quarter" idx="1"/>
          </p:nvPr>
        </p:nvSpPr>
        <p:spPr/>
        <p:txBody>
          <a:bodyPr/>
          <a:lstStyle/>
          <a:p>
            <a:pPr>
              <a:defRPr/>
            </a:pPr>
            <a:fld id="{ACB7D94D-9AC7-47A9-B6A7-2812E11F8AF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52244C0-903A-4E1C-B045-480E279225B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2A72AA97-4583-4757-BE2F-70F68CB28F14}" type="slidenum">
              <a:rPr lang="ru-RU" altLang="ru-RU" sz="1200"/>
              <a:pPr eaLnBrk="1" hangingPunct="1"/>
              <a:t>581</a:t>
            </a:fld>
            <a:endParaRPr lang="ru-RU" altLang="ru-RU" sz="1200"/>
          </a:p>
        </p:txBody>
      </p:sp>
      <p:sp>
        <p:nvSpPr>
          <p:cNvPr id="66564" name="Rectangle 2">
            <a:extLst>
              <a:ext uri="{FF2B5EF4-FFF2-40B4-BE49-F238E27FC236}">
                <a16:creationId xmlns:a16="http://schemas.microsoft.com/office/drawing/2014/main" id="{D58131B6-7403-400C-8132-085FBD1EFD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3">
            <a:extLst>
              <a:ext uri="{FF2B5EF4-FFF2-40B4-BE49-F238E27FC236}">
                <a16:creationId xmlns:a16="http://schemas.microsoft.com/office/drawing/2014/main" id="{4638D515-E904-44EC-AED1-2445890FE6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B5862A9-5F79-4AB6-A389-F8F2F6F59540}"/>
              </a:ext>
            </a:extLst>
          </p:cNvPr>
          <p:cNvSpPr>
            <a:spLocks noGrp="1"/>
          </p:cNvSpPr>
          <p:nvPr>
            <p:ph type="dt" sz="quarter" idx="1"/>
          </p:nvPr>
        </p:nvSpPr>
        <p:spPr/>
        <p:txBody>
          <a:bodyPr/>
          <a:lstStyle/>
          <a:p>
            <a:pPr>
              <a:defRPr/>
            </a:pPr>
            <a:fld id="{597FA1D8-8EBD-4B0B-B00C-E6BA50D5EF3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0FD78A1-FFE2-46CC-8916-F1EC540DD11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D84696E-113B-4B46-985B-6B5EB4D5B1BD}" type="slidenum">
              <a:rPr lang="ru-RU" altLang="ru-RU" sz="1200"/>
              <a:pPr eaLnBrk="1" hangingPunct="1"/>
              <a:t>582</a:t>
            </a:fld>
            <a:endParaRPr lang="ru-RU" altLang="ru-RU" sz="1200"/>
          </a:p>
        </p:txBody>
      </p:sp>
      <p:sp>
        <p:nvSpPr>
          <p:cNvPr id="67588" name="Rectangle 2">
            <a:extLst>
              <a:ext uri="{FF2B5EF4-FFF2-40B4-BE49-F238E27FC236}">
                <a16:creationId xmlns:a16="http://schemas.microsoft.com/office/drawing/2014/main" id="{77BBF1F7-002B-4513-B4A1-8E1A687694D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9" name="Rectangle 3">
            <a:extLst>
              <a:ext uri="{FF2B5EF4-FFF2-40B4-BE49-F238E27FC236}">
                <a16:creationId xmlns:a16="http://schemas.microsoft.com/office/drawing/2014/main" id="{7C0C271D-55EE-4A66-980E-25BACE53A5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2810E22-C784-4075-B352-B3CD494C573F}"/>
              </a:ext>
            </a:extLst>
          </p:cNvPr>
          <p:cNvSpPr>
            <a:spLocks noGrp="1"/>
          </p:cNvSpPr>
          <p:nvPr>
            <p:ph type="dt" sz="quarter" idx="1"/>
          </p:nvPr>
        </p:nvSpPr>
        <p:spPr/>
        <p:txBody>
          <a:bodyPr/>
          <a:lstStyle/>
          <a:p>
            <a:pPr>
              <a:defRPr/>
            </a:pPr>
            <a:fld id="{09218775-7CE4-445A-931C-B2EBE62ADEE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A6D4D0B-FDE1-4110-AEFE-AE8195BF5CB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435725C-68BB-4E02-A7B6-06F2BF56B793}" type="slidenum">
              <a:rPr lang="ru-RU" altLang="ru-RU" sz="1200"/>
              <a:pPr eaLnBrk="1" hangingPunct="1"/>
              <a:t>592</a:t>
            </a:fld>
            <a:endParaRPr lang="ru-RU" altLang="ru-RU" sz="1200"/>
          </a:p>
        </p:txBody>
      </p:sp>
      <p:sp>
        <p:nvSpPr>
          <p:cNvPr id="68612" name="Rectangle 2">
            <a:extLst>
              <a:ext uri="{FF2B5EF4-FFF2-40B4-BE49-F238E27FC236}">
                <a16:creationId xmlns:a16="http://schemas.microsoft.com/office/drawing/2014/main" id="{7C278E3E-B1E1-425A-8802-CA603F96D1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3">
            <a:extLst>
              <a:ext uri="{FF2B5EF4-FFF2-40B4-BE49-F238E27FC236}">
                <a16:creationId xmlns:a16="http://schemas.microsoft.com/office/drawing/2014/main" id="{881FFF06-D349-4AAD-AE3A-A5DB6AB4BF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76FF23B-EB7E-486A-9AF4-D2B3E19277C6}"/>
              </a:ext>
            </a:extLst>
          </p:cNvPr>
          <p:cNvSpPr>
            <a:spLocks noGrp="1"/>
          </p:cNvSpPr>
          <p:nvPr>
            <p:ph type="dt" sz="quarter" idx="1"/>
          </p:nvPr>
        </p:nvSpPr>
        <p:spPr/>
        <p:txBody>
          <a:bodyPr/>
          <a:lstStyle/>
          <a:p>
            <a:pPr>
              <a:defRPr/>
            </a:pPr>
            <a:fld id="{0AB247A5-7727-45A2-A62F-D8D02000071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4E90A8D-072F-462E-A2DC-7D5ADA514DE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AD26D25-D418-4BE5-B5F6-0DE79A2E0428}" type="slidenum">
              <a:rPr lang="ru-RU" altLang="ru-RU" sz="1200"/>
              <a:pPr eaLnBrk="1" hangingPunct="1"/>
              <a:t>593</a:t>
            </a:fld>
            <a:endParaRPr lang="ru-RU" altLang="ru-RU" sz="1200"/>
          </a:p>
        </p:txBody>
      </p:sp>
      <p:sp>
        <p:nvSpPr>
          <p:cNvPr id="69636" name="Rectangle 2">
            <a:extLst>
              <a:ext uri="{FF2B5EF4-FFF2-40B4-BE49-F238E27FC236}">
                <a16:creationId xmlns:a16="http://schemas.microsoft.com/office/drawing/2014/main" id="{0EF17D16-30F9-441A-95DC-589C7FE158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3">
            <a:extLst>
              <a:ext uri="{FF2B5EF4-FFF2-40B4-BE49-F238E27FC236}">
                <a16:creationId xmlns:a16="http://schemas.microsoft.com/office/drawing/2014/main" id="{ADBE7DB8-3287-4CC3-A058-D6DDAE93B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01CBB1E-CB62-4E38-B77D-51F04CE79A3C}"/>
              </a:ext>
            </a:extLst>
          </p:cNvPr>
          <p:cNvSpPr>
            <a:spLocks noGrp="1"/>
          </p:cNvSpPr>
          <p:nvPr>
            <p:ph type="dt" sz="quarter" idx="1"/>
          </p:nvPr>
        </p:nvSpPr>
        <p:spPr/>
        <p:txBody>
          <a:bodyPr/>
          <a:lstStyle/>
          <a:p>
            <a:pPr>
              <a:defRPr/>
            </a:pPr>
            <a:fld id="{40CEC864-CE3B-4CE7-A09A-55AF99F0854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E734189-9B41-44F2-989B-AFEFB1ACB7C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F3169E7-648E-43BC-A9C3-3DF2F6C915D5}" type="slidenum">
              <a:rPr lang="ru-RU" altLang="ru-RU" sz="1200"/>
              <a:pPr eaLnBrk="1" hangingPunct="1"/>
              <a:t>594</a:t>
            </a:fld>
            <a:endParaRPr lang="ru-RU" altLang="ru-RU" sz="1200"/>
          </a:p>
        </p:txBody>
      </p:sp>
      <p:sp>
        <p:nvSpPr>
          <p:cNvPr id="70660" name="Rectangle 2">
            <a:extLst>
              <a:ext uri="{FF2B5EF4-FFF2-40B4-BE49-F238E27FC236}">
                <a16:creationId xmlns:a16="http://schemas.microsoft.com/office/drawing/2014/main" id="{46C2A3DF-5D31-42FD-ADAC-556A8D54ABA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3">
            <a:extLst>
              <a:ext uri="{FF2B5EF4-FFF2-40B4-BE49-F238E27FC236}">
                <a16:creationId xmlns:a16="http://schemas.microsoft.com/office/drawing/2014/main" id="{3510FABE-2658-43F6-95E6-4460099B07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7A4A716-1BCB-4B7D-BA76-77273AFDCDEA}"/>
              </a:ext>
            </a:extLst>
          </p:cNvPr>
          <p:cNvSpPr>
            <a:spLocks noGrp="1"/>
          </p:cNvSpPr>
          <p:nvPr>
            <p:ph type="dt" sz="quarter" idx="1"/>
          </p:nvPr>
        </p:nvSpPr>
        <p:spPr/>
        <p:txBody>
          <a:bodyPr/>
          <a:lstStyle/>
          <a:p>
            <a:pPr>
              <a:defRPr/>
            </a:pPr>
            <a:fld id="{2867AB34-D65C-4F9B-B0CC-695179778E1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0946C80-046B-4E75-B913-2B70AEE169F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5C5B3B7-30D9-4EF4-B012-200FC84AAE8D}" type="slidenum">
              <a:rPr lang="ru-RU" altLang="ru-RU" sz="1200"/>
              <a:pPr eaLnBrk="1" hangingPunct="1"/>
              <a:t>595</a:t>
            </a:fld>
            <a:endParaRPr lang="ru-RU" altLang="ru-RU" sz="1200"/>
          </a:p>
        </p:txBody>
      </p:sp>
      <p:sp>
        <p:nvSpPr>
          <p:cNvPr id="71684" name="Rectangle 2">
            <a:extLst>
              <a:ext uri="{FF2B5EF4-FFF2-40B4-BE49-F238E27FC236}">
                <a16:creationId xmlns:a16="http://schemas.microsoft.com/office/drawing/2014/main" id="{289FF9CA-60AF-465F-ACC3-C292F88E39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5" name="Rectangle 3">
            <a:extLst>
              <a:ext uri="{FF2B5EF4-FFF2-40B4-BE49-F238E27FC236}">
                <a16:creationId xmlns:a16="http://schemas.microsoft.com/office/drawing/2014/main" id="{CA000A66-2A9F-41B4-A47C-F9F2253D24E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D65A916-56D3-472C-9BDD-A3D1F5D5B1A5}"/>
              </a:ext>
            </a:extLst>
          </p:cNvPr>
          <p:cNvSpPr>
            <a:spLocks noGrp="1"/>
          </p:cNvSpPr>
          <p:nvPr>
            <p:ph type="dt" sz="quarter" idx="1"/>
          </p:nvPr>
        </p:nvSpPr>
        <p:spPr/>
        <p:txBody>
          <a:bodyPr/>
          <a:lstStyle/>
          <a:p>
            <a:pPr>
              <a:defRPr/>
            </a:pPr>
            <a:fld id="{434F6F39-457B-44A1-8324-54FF93C6C24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C184634-3C3F-4289-A06D-C9D0FBDEDF8C}"/>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663B327-0FE5-4DE3-8F0E-6B7F2C4D5EB8}" type="slidenum">
              <a:rPr lang="ru-RU" altLang="ru-RU" sz="1200"/>
              <a:pPr eaLnBrk="1" hangingPunct="1"/>
              <a:t>596</a:t>
            </a:fld>
            <a:endParaRPr lang="ru-RU" altLang="ru-RU" sz="1200"/>
          </a:p>
        </p:txBody>
      </p:sp>
      <p:sp>
        <p:nvSpPr>
          <p:cNvPr id="72708" name="Rectangle 2">
            <a:extLst>
              <a:ext uri="{FF2B5EF4-FFF2-40B4-BE49-F238E27FC236}">
                <a16:creationId xmlns:a16="http://schemas.microsoft.com/office/drawing/2014/main" id="{53FE35DA-F9A8-4927-A2F0-8F5E340BBF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9" name="Rectangle 3">
            <a:extLst>
              <a:ext uri="{FF2B5EF4-FFF2-40B4-BE49-F238E27FC236}">
                <a16:creationId xmlns:a16="http://schemas.microsoft.com/office/drawing/2014/main" id="{5AE3F0B2-8A2A-4D43-90DA-DDB739F0B57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4D749B0-E3CF-4133-8C83-2E01DCD58443}"/>
              </a:ext>
            </a:extLst>
          </p:cNvPr>
          <p:cNvSpPr>
            <a:spLocks noGrp="1"/>
          </p:cNvSpPr>
          <p:nvPr>
            <p:ph type="dt" sz="quarter" idx="1"/>
          </p:nvPr>
        </p:nvSpPr>
        <p:spPr/>
        <p:txBody>
          <a:bodyPr/>
          <a:lstStyle/>
          <a:p>
            <a:pPr>
              <a:defRPr/>
            </a:pPr>
            <a:fld id="{C9B5649F-61B0-4BBD-A817-45D5A3D6913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5D5545F-ACC1-4914-811E-C14B809EE6A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94C9AE1-6DC5-4905-A2C6-ED78DAF4016D}" type="slidenum">
              <a:rPr lang="ru-RU" altLang="ru-RU" sz="1200"/>
              <a:pPr eaLnBrk="1" hangingPunct="1"/>
              <a:t>597</a:t>
            </a:fld>
            <a:endParaRPr lang="ru-RU" altLang="ru-RU" sz="1200"/>
          </a:p>
        </p:txBody>
      </p:sp>
      <p:sp>
        <p:nvSpPr>
          <p:cNvPr id="73732" name="Rectangle 2">
            <a:extLst>
              <a:ext uri="{FF2B5EF4-FFF2-40B4-BE49-F238E27FC236}">
                <a16:creationId xmlns:a16="http://schemas.microsoft.com/office/drawing/2014/main" id="{31B8BABE-E262-4176-95BE-F17EB9D527B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3">
            <a:extLst>
              <a:ext uri="{FF2B5EF4-FFF2-40B4-BE49-F238E27FC236}">
                <a16:creationId xmlns:a16="http://schemas.microsoft.com/office/drawing/2014/main" id="{1D72B99A-84D5-4591-B6B4-9AFED92B7B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7D0D294-8C3E-453E-B93B-29D9EEE93140}"/>
              </a:ext>
            </a:extLst>
          </p:cNvPr>
          <p:cNvSpPr>
            <a:spLocks noGrp="1"/>
          </p:cNvSpPr>
          <p:nvPr>
            <p:ph type="dt" sz="quarter" idx="1"/>
          </p:nvPr>
        </p:nvSpPr>
        <p:spPr/>
        <p:txBody>
          <a:bodyPr/>
          <a:lstStyle/>
          <a:p>
            <a:pPr>
              <a:defRPr/>
            </a:pPr>
            <a:fld id="{CBABF84A-532B-47D5-BB63-23AE57211BD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38E55EC-9AB9-44F7-A39D-AA18757E465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DC6BD93-4090-4269-8A7C-5625F6EBE0CA}" type="slidenum">
              <a:rPr lang="ru-RU" altLang="ru-RU" sz="1200"/>
              <a:pPr eaLnBrk="1" hangingPunct="1"/>
              <a:t>598</a:t>
            </a:fld>
            <a:endParaRPr lang="ru-RU" altLang="ru-RU" sz="1200"/>
          </a:p>
        </p:txBody>
      </p:sp>
      <p:sp>
        <p:nvSpPr>
          <p:cNvPr id="74756" name="Rectangle 2">
            <a:extLst>
              <a:ext uri="{FF2B5EF4-FFF2-40B4-BE49-F238E27FC236}">
                <a16:creationId xmlns:a16="http://schemas.microsoft.com/office/drawing/2014/main" id="{E0FE35AC-981C-4A15-ABE2-6D158E7784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7" name="Rectangle 3">
            <a:extLst>
              <a:ext uri="{FF2B5EF4-FFF2-40B4-BE49-F238E27FC236}">
                <a16:creationId xmlns:a16="http://schemas.microsoft.com/office/drawing/2014/main" id="{EDCDFDD4-A773-4317-A671-39B7FE6DAE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ru-RU" dirty="0"/>
                  <a:t>Где</a:t>
                </a:r>
                <a14:m>
                  <m:oMath xmlns:m="http://schemas.openxmlformats.org/officeDocument/2006/math">
                    <m:r>
                      <a:rPr lang="ru-RU" b="0" i="0" smtClean="0">
                        <a:latin typeface="Cambria Math" panose="02040503050406030204" pitchFamily="18" charset="0"/>
                      </a:rPr>
                      <m:t> </m:t>
                    </m:r>
                    <m:sSub>
                      <m:sSubPr>
                        <m:ctrlPr>
                          <a:rPr lang="ru-RU" i="1" smtClean="0">
                            <a:latin typeface="Cambria Math" panose="02040503050406030204" pitchFamily="18" charset="0"/>
                          </a:rPr>
                        </m:ctrlPr>
                      </m:sSubPr>
                      <m:e>
                        <m:r>
                          <a:rPr lang="ru-RU" i="1" smtClean="0">
                            <a:latin typeface="Cambria Math" panose="02040503050406030204" pitchFamily="18" charset="0"/>
                            <a:ea typeface="Cambria Math" panose="02040503050406030204" pitchFamily="18" charset="0"/>
                          </a:rPr>
                          <m:t>𝜇</m:t>
                        </m:r>
                      </m:e>
                      <m:sub>
                        <m:r>
                          <a:rPr lang="ru-RU" b="0" i="1" smtClean="0">
                            <a:latin typeface="Cambria Math" panose="02040503050406030204" pitchFamily="18" charset="0"/>
                          </a:rPr>
                          <m:t>4</m:t>
                        </m:r>
                      </m:sub>
                    </m:sSub>
                  </m:oMath>
                </a14:m>
                <a:r>
                  <a:rPr lang="ru-RU" dirty="0"/>
                  <a:t>- центральный момент 4-го порядка</a:t>
                </a:r>
              </a:p>
              <a:p>
                <a:r>
                  <a:rPr lang="ru-RU" sz="1200" i="1" kern="1200" dirty="0">
                    <a:solidFill>
                      <a:schemeClr val="tx1"/>
                    </a:solidFill>
                    <a:effectLst/>
                    <a:latin typeface="+mn-lt"/>
                    <a:ea typeface="+mn-ea"/>
                    <a:cs typeface="+mn-cs"/>
                  </a:rPr>
                  <a:t>S</a:t>
                </a:r>
                <a:r>
                  <a:rPr lang="ru-RU" sz="1200" kern="1200" dirty="0">
                    <a:solidFill>
                      <a:schemeClr val="tx1"/>
                    </a:solidFill>
                    <a:effectLst/>
                    <a:latin typeface="+mn-lt"/>
                    <a:ea typeface="+mn-ea"/>
                    <a:cs typeface="+mn-cs"/>
                  </a:rPr>
                  <a:t>  - среднее </a:t>
                </a:r>
                <a:r>
                  <a:rPr lang="ru-RU" sz="1200" kern="1200" dirty="0" err="1">
                    <a:solidFill>
                      <a:schemeClr val="tx1"/>
                    </a:solidFill>
                    <a:effectLst/>
                    <a:latin typeface="+mn-lt"/>
                    <a:ea typeface="+mn-ea"/>
                    <a:cs typeface="+mn-cs"/>
                  </a:rPr>
                  <a:t>квадратическое</a:t>
                </a:r>
                <a:r>
                  <a:rPr lang="ru-RU" sz="1200" kern="1200" dirty="0">
                    <a:solidFill>
                      <a:schemeClr val="tx1"/>
                    </a:solidFill>
                    <a:effectLst/>
                    <a:latin typeface="+mn-lt"/>
                    <a:ea typeface="+mn-ea"/>
                    <a:cs typeface="+mn-cs"/>
                  </a:rPr>
                  <a:t> отклонение</a:t>
                </a:r>
                <a:endParaRPr lang="ru-RU" dirty="0"/>
              </a:p>
              <a:p>
                <a:endParaRPr lang="ru-RU" dirty="0"/>
              </a:p>
            </p:txBody>
          </p:sp>
        </mc:Choice>
        <mc:Fallback xmlns="">
          <p:sp>
            <p:nvSpPr>
              <p:cNvPr id="3" name="Заметки 2"/>
              <p:cNvSpPr>
                <a:spLocks noGrp="1"/>
              </p:cNvSpPr>
              <p:nvPr>
                <p:ph type="body" idx="1"/>
              </p:nvPr>
            </p:nvSpPr>
            <p:spPr/>
            <p:txBody>
              <a:bodyPr/>
              <a:lstStyle/>
              <a:p>
                <a:r>
                  <a:rPr lang="ru-RU" dirty="0" smtClean="0"/>
                  <a:t>Где</a:t>
                </a:r>
                <a:r>
                  <a:rPr lang="ru-RU" b="0" i="0" smtClean="0">
                    <a:latin typeface="Cambria Math" panose="02040503050406030204" pitchFamily="18" charset="0"/>
                  </a:rPr>
                  <a:t> </a:t>
                </a:r>
                <a:r>
                  <a:rPr lang="ru-RU" i="0" smtClean="0">
                    <a:latin typeface="Cambria Math" panose="02040503050406030204" pitchFamily="18" charset="0"/>
                    <a:ea typeface="Cambria Math" panose="02040503050406030204" pitchFamily="18" charset="0"/>
                  </a:rPr>
                  <a:t>𝜇_</a:t>
                </a:r>
                <a:r>
                  <a:rPr lang="ru-RU" b="0" i="0" smtClean="0">
                    <a:latin typeface="Cambria Math" panose="02040503050406030204" pitchFamily="18" charset="0"/>
                  </a:rPr>
                  <a:t>4</a:t>
                </a:r>
                <a:r>
                  <a:rPr lang="ru-RU" dirty="0" smtClean="0"/>
                  <a:t>- центральный момент </a:t>
                </a:r>
                <a:r>
                  <a:rPr lang="ru-RU" dirty="0" smtClean="0"/>
                  <a:t>4-го </a:t>
                </a:r>
                <a:r>
                  <a:rPr lang="ru-RU" dirty="0" smtClean="0"/>
                  <a:t>порядка</a:t>
                </a:r>
              </a:p>
              <a:p>
                <a:r>
                  <a:rPr lang="ru-RU" sz="1200" i="1" kern="1200" dirty="0" smtClean="0">
                    <a:solidFill>
                      <a:schemeClr val="tx1"/>
                    </a:solidFill>
                    <a:effectLst/>
                    <a:latin typeface="+mn-lt"/>
                    <a:ea typeface="+mn-ea"/>
                    <a:cs typeface="+mn-cs"/>
                  </a:rPr>
                  <a:t>S</a:t>
                </a:r>
                <a:r>
                  <a:rPr lang="ru-RU" sz="1200" kern="1200" dirty="0" smtClean="0">
                    <a:solidFill>
                      <a:schemeClr val="tx1"/>
                    </a:solidFill>
                    <a:effectLst/>
                    <a:latin typeface="+mn-lt"/>
                    <a:ea typeface="+mn-ea"/>
                    <a:cs typeface="+mn-cs"/>
                  </a:rPr>
                  <a:t>  - среднее </a:t>
                </a:r>
                <a:r>
                  <a:rPr lang="ru-RU" sz="1200" kern="1200" dirty="0" err="1" smtClean="0">
                    <a:solidFill>
                      <a:schemeClr val="tx1"/>
                    </a:solidFill>
                    <a:effectLst/>
                    <a:latin typeface="+mn-lt"/>
                    <a:ea typeface="+mn-ea"/>
                    <a:cs typeface="+mn-cs"/>
                  </a:rPr>
                  <a:t>квадратическое</a:t>
                </a:r>
                <a:r>
                  <a:rPr lang="ru-RU" sz="1200" kern="1200" dirty="0" smtClean="0">
                    <a:solidFill>
                      <a:schemeClr val="tx1"/>
                    </a:solidFill>
                    <a:effectLst/>
                    <a:latin typeface="+mn-lt"/>
                    <a:ea typeface="+mn-ea"/>
                    <a:cs typeface="+mn-cs"/>
                  </a:rPr>
                  <a:t> отклонение</a:t>
                </a:r>
                <a:endParaRPr lang="ru-RU" dirty="0"/>
              </a:p>
              <a:p>
                <a:endParaRPr lang="ru-RU" dirty="0"/>
              </a:p>
            </p:txBody>
          </p:sp>
        </mc:Fallback>
      </mc:AlternateContent>
      <p:sp>
        <p:nvSpPr>
          <p:cNvPr id="4" name="Номер слайда 3"/>
          <p:cNvSpPr>
            <a:spLocks noGrp="1"/>
          </p:cNvSpPr>
          <p:nvPr>
            <p:ph type="sldNum" sz="quarter" idx="10"/>
          </p:nvPr>
        </p:nvSpPr>
        <p:spPr/>
        <p:txBody>
          <a:bodyPr/>
          <a:lstStyle/>
          <a:p>
            <a:fld id="{D874A269-3DA2-44AF-9084-19352298C5D3}" type="slidenum">
              <a:rPr lang="ru-RU" smtClean="0"/>
              <a:t>95</a:t>
            </a:fld>
            <a:endParaRPr lang="ru-RU"/>
          </a:p>
        </p:txBody>
      </p:sp>
    </p:spTree>
    <p:extLst>
      <p:ext uri="{BB962C8B-B14F-4D97-AF65-F5344CB8AC3E}">
        <p14:creationId xmlns:p14="http://schemas.microsoft.com/office/powerpoint/2010/main" val="3535791618"/>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5C3E34D-BFB8-4290-96AB-50D33CB1FE9A}"/>
              </a:ext>
            </a:extLst>
          </p:cNvPr>
          <p:cNvSpPr>
            <a:spLocks noGrp="1"/>
          </p:cNvSpPr>
          <p:nvPr>
            <p:ph type="dt" sz="quarter" idx="1"/>
          </p:nvPr>
        </p:nvSpPr>
        <p:spPr/>
        <p:txBody>
          <a:bodyPr/>
          <a:lstStyle/>
          <a:p>
            <a:pPr>
              <a:defRPr/>
            </a:pPr>
            <a:fld id="{25C1E517-1AD0-4B0E-912A-FC7AA40FB1E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0437A17-8A1B-4096-8391-F5141A8EEC4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5FF65AE-BE1E-4948-8CA2-9FE3ACA2B6C5}" type="slidenum">
              <a:rPr lang="ru-RU" altLang="ru-RU" sz="1200"/>
              <a:pPr eaLnBrk="1" hangingPunct="1"/>
              <a:t>599</a:t>
            </a:fld>
            <a:endParaRPr lang="ru-RU" altLang="ru-RU" sz="1200"/>
          </a:p>
        </p:txBody>
      </p:sp>
      <p:sp>
        <p:nvSpPr>
          <p:cNvPr id="75780" name="Rectangle 2">
            <a:extLst>
              <a:ext uri="{FF2B5EF4-FFF2-40B4-BE49-F238E27FC236}">
                <a16:creationId xmlns:a16="http://schemas.microsoft.com/office/drawing/2014/main" id="{7F015224-F767-4B1B-A973-14C8AB3568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1" name="Rectangle 3">
            <a:extLst>
              <a:ext uri="{FF2B5EF4-FFF2-40B4-BE49-F238E27FC236}">
                <a16:creationId xmlns:a16="http://schemas.microsoft.com/office/drawing/2014/main" id="{CDE926EC-F68F-4538-B4A4-CCF09192B26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32EFA68-7814-42B7-9843-4972EACD4DB1}"/>
              </a:ext>
            </a:extLst>
          </p:cNvPr>
          <p:cNvSpPr>
            <a:spLocks noGrp="1"/>
          </p:cNvSpPr>
          <p:nvPr>
            <p:ph type="dt" sz="quarter" idx="1"/>
          </p:nvPr>
        </p:nvSpPr>
        <p:spPr/>
        <p:txBody>
          <a:bodyPr/>
          <a:lstStyle/>
          <a:p>
            <a:pPr>
              <a:defRPr/>
            </a:pPr>
            <a:fld id="{C36BDB64-A1F5-4476-9FF4-DA089FD1BF7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DC80F48-2222-4AF0-BF9D-6A94BA90F96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6C573FB-C44A-4E99-BC01-2ACD72EFF983}" type="slidenum">
              <a:rPr lang="ru-RU" altLang="ru-RU" sz="1200"/>
              <a:pPr eaLnBrk="1" hangingPunct="1"/>
              <a:t>600</a:t>
            </a:fld>
            <a:endParaRPr lang="ru-RU" altLang="ru-RU" sz="1200"/>
          </a:p>
        </p:txBody>
      </p:sp>
      <p:sp>
        <p:nvSpPr>
          <p:cNvPr id="76804" name="Rectangle 2">
            <a:extLst>
              <a:ext uri="{FF2B5EF4-FFF2-40B4-BE49-F238E27FC236}">
                <a16:creationId xmlns:a16="http://schemas.microsoft.com/office/drawing/2014/main" id="{09C2F5CC-F9AC-4FBE-9BBE-DE01A897E9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3">
            <a:extLst>
              <a:ext uri="{FF2B5EF4-FFF2-40B4-BE49-F238E27FC236}">
                <a16:creationId xmlns:a16="http://schemas.microsoft.com/office/drawing/2014/main" id="{D9986806-E8F6-423E-9C3A-172ED563E0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A96E62B-81CF-4112-9EB0-E2FB7FEF6B3E}"/>
              </a:ext>
            </a:extLst>
          </p:cNvPr>
          <p:cNvSpPr>
            <a:spLocks noGrp="1"/>
          </p:cNvSpPr>
          <p:nvPr>
            <p:ph type="dt" sz="quarter" idx="1"/>
          </p:nvPr>
        </p:nvSpPr>
        <p:spPr/>
        <p:txBody>
          <a:bodyPr/>
          <a:lstStyle/>
          <a:p>
            <a:pPr>
              <a:defRPr/>
            </a:pPr>
            <a:fld id="{6702EBB4-610D-4567-BF9A-3985E62D00E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A4D81AA-8A9E-4D15-85CB-8AC70272AB5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60DAD15-0EC3-45F9-B939-82A1FB4258C3}" type="slidenum">
              <a:rPr lang="ru-RU" altLang="ru-RU" sz="1200"/>
              <a:pPr eaLnBrk="1" hangingPunct="1"/>
              <a:t>601</a:t>
            </a:fld>
            <a:endParaRPr lang="ru-RU" altLang="ru-RU" sz="1200"/>
          </a:p>
        </p:txBody>
      </p:sp>
      <p:sp>
        <p:nvSpPr>
          <p:cNvPr id="46084" name="Rectangle 2">
            <a:extLst>
              <a:ext uri="{FF2B5EF4-FFF2-40B4-BE49-F238E27FC236}">
                <a16:creationId xmlns:a16="http://schemas.microsoft.com/office/drawing/2014/main" id="{9662C72A-8AAB-454A-A0D6-87950F09F0C5}"/>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5715B7C7-57D8-4C96-8B04-C1CA91EC79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74BB9E2-DE47-4A6D-80B0-A15890E7F2B7}"/>
              </a:ext>
            </a:extLst>
          </p:cNvPr>
          <p:cNvSpPr>
            <a:spLocks noGrp="1"/>
          </p:cNvSpPr>
          <p:nvPr>
            <p:ph type="dt" sz="quarter" idx="1"/>
          </p:nvPr>
        </p:nvSpPr>
        <p:spPr/>
        <p:txBody>
          <a:bodyPr/>
          <a:lstStyle/>
          <a:p>
            <a:pPr>
              <a:defRPr/>
            </a:pPr>
            <a:fld id="{23B987C8-233A-414E-814A-D6E81D30B1B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6EBF24A-3D24-4E84-ABCB-1995FA884EE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6909D29-F510-4489-9D1A-524B5CDF4D25}" type="slidenum">
              <a:rPr lang="ru-RU" altLang="ru-RU" sz="1200"/>
              <a:pPr eaLnBrk="1" hangingPunct="1"/>
              <a:t>602</a:t>
            </a:fld>
            <a:endParaRPr lang="ru-RU" altLang="ru-RU" sz="1200"/>
          </a:p>
        </p:txBody>
      </p:sp>
      <p:sp>
        <p:nvSpPr>
          <p:cNvPr id="47108" name="Rectangle 2">
            <a:extLst>
              <a:ext uri="{FF2B5EF4-FFF2-40B4-BE49-F238E27FC236}">
                <a16:creationId xmlns:a16="http://schemas.microsoft.com/office/drawing/2014/main" id="{42ACAEBF-ED2F-4287-B541-90EABE20DE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CAFB5CB1-924B-44A7-AF33-BB93A59FB3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0BE712B-1692-4DCC-8C1E-5A2F7E6EEDA2}"/>
              </a:ext>
            </a:extLst>
          </p:cNvPr>
          <p:cNvSpPr>
            <a:spLocks noGrp="1"/>
          </p:cNvSpPr>
          <p:nvPr>
            <p:ph type="dt" sz="quarter" idx="1"/>
          </p:nvPr>
        </p:nvSpPr>
        <p:spPr/>
        <p:txBody>
          <a:bodyPr/>
          <a:lstStyle/>
          <a:p>
            <a:pPr>
              <a:defRPr/>
            </a:pPr>
            <a:fld id="{5319547A-B880-4D6E-9B4D-128514F4843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EEBCC75-0F8D-4F6E-9441-FA334B40D87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697FA75-E367-41BA-8DD9-4F49535DDB56}" type="slidenum">
              <a:rPr lang="ru-RU" altLang="ru-RU" sz="1200"/>
              <a:pPr eaLnBrk="1" hangingPunct="1"/>
              <a:t>603</a:t>
            </a:fld>
            <a:endParaRPr lang="ru-RU" altLang="ru-RU" sz="1200"/>
          </a:p>
        </p:txBody>
      </p:sp>
      <p:sp>
        <p:nvSpPr>
          <p:cNvPr id="48132" name="Rectangle 2">
            <a:extLst>
              <a:ext uri="{FF2B5EF4-FFF2-40B4-BE49-F238E27FC236}">
                <a16:creationId xmlns:a16="http://schemas.microsoft.com/office/drawing/2014/main" id="{B70814B9-EA73-4C9E-80AA-A8A16B943A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B85E07DB-4C50-480A-B691-16801F839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E1974D9-D668-4049-BF5F-5C1CD53A2734}"/>
              </a:ext>
            </a:extLst>
          </p:cNvPr>
          <p:cNvSpPr>
            <a:spLocks noGrp="1"/>
          </p:cNvSpPr>
          <p:nvPr>
            <p:ph type="dt" sz="quarter" idx="1"/>
          </p:nvPr>
        </p:nvSpPr>
        <p:spPr/>
        <p:txBody>
          <a:bodyPr/>
          <a:lstStyle/>
          <a:p>
            <a:pPr>
              <a:defRPr/>
            </a:pPr>
            <a:fld id="{2EA8AB03-EA1E-4C90-9F31-54E27449DA0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025D2C3-DB41-4639-9264-13AD199C452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7420AA1-4A26-43A2-8E39-F829549DEDE2}" type="slidenum">
              <a:rPr lang="ru-RU" altLang="ru-RU" sz="1200"/>
              <a:pPr eaLnBrk="1" hangingPunct="1"/>
              <a:t>604</a:t>
            </a:fld>
            <a:endParaRPr lang="ru-RU" altLang="ru-RU" sz="1200"/>
          </a:p>
        </p:txBody>
      </p:sp>
      <p:sp>
        <p:nvSpPr>
          <p:cNvPr id="49156" name="Rectangle 2">
            <a:extLst>
              <a:ext uri="{FF2B5EF4-FFF2-40B4-BE49-F238E27FC236}">
                <a16:creationId xmlns:a16="http://schemas.microsoft.com/office/drawing/2014/main" id="{21DA67C8-B6C2-41EE-B099-ECB0412344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EA433B23-C9E8-4507-9BC1-C15192C35C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79A968D-CB34-4ED4-B7EF-F8CD744F3C57}"/>
              </a:ext>
            </a:extLst>
          </p:cNvPr>
          <p:cNvSpPr>
            <a:spLocks noGrp="1"/>
          </p:cNvSpPr>
          <p:nvPr>
            <p:ph type="dt" sz="quarter" idx="1"/>
          </p:nvPr>
        </p:nvSpPr>
        <p:spPr/>
        <p:txBody>
          <a:bodyPr/>
          <a:lstStyle/>
          <a:p>
            <a:pPr>
              <a:defRPr/>
            </a:pPr>
            <a:fld id="{1BC981E4-C646-476F-8F5F-3A13786F71F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11FF909-EA37-48DA-8DF1-68E6B863D7A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8789CA2-2707-4E3D-AB1D-DFBA554AC602}" type="slidenum">
              <a:rPr lang="ru-RU" altLang="ru-RU" sz="1200"/>
              <a:pPr eaLnBrk="1" hangingPunct="1"/>
              <a:t>605</a:t>
            </a:fld>
            <a:endParaRPr lang="ru-RU" altLang="ru-RU" sz="1200"/>
          </a:p>
        </p:txBody>
      </p:sp>
      <p:sp>
        <p:nvSpPr>
          <p:cNvPr id="50180" name="Rectangle 2">
            <a:extLst>
              <a:ext uri="{FF2B5EF4-FFF2-40B4-BE49-F238E27FC236}">
                <a16:creationId xmlns:a16="http://schemas.microsoft.com/office/drawing/2014/main" id="{D353DB89-08C9-4C7E-BFA7-23F31312B9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81CDA0A9-DE22-4A55-BF47-8B56D71C20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8E6DCA4-A05A-4408-95CD-616030EA7318}"/>
              </a:ext>
            </a:extLst>
          </p:cNvPr>
          <p:cNvSpPr>
            <a:spLocks noGrp="1"/>
          </p:cNvSpPr>
          <p:nvPr>
            <p:ph type="dt" sz="quarter" idx="1"/>
          </p:nvPr>
        </p:nvSpPr>
        <p:spPr/>
        <p:txBody>
          <a:bodyPr/>
          <a:lstStyle/>
          <a:p>
            <a:pPr>
              <a:defRPr/>
            </a:pPr>
            <a:fld id="{3200BE01-1BEC-4E62-8EDD-84DC3951C6F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9C100AB-3E65-4961-A69F-5EE30809819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56507B7-086E-40A0-A0BC-E161F868A4F3}" type="slidenum">
              <a:rPr lang="ru-RU" altLang="ru-RU" sz="1200"/>
              <a:pPr eaLnBrk="1" hangingPunct="1"/>
              <a:t>606</a:t>
            </a:fld>
            <a:endParaRPr lang="ru-RU" altLang="ru-RU" sz="1200"/>
          </a:p>
        </p:txBody>
      </p:sp>
      <p:sp>
        <p:nvSpPr>
          <p:cNvPr id="51204" name="Rectangle 2">
            <a:extLst>
              <a:ext uri="{FF2B5EF4-FFF2-40B4-BE49-F238E27FC236}">
                <a16:creationId xmlns:a16="http://schemas.microsoft.com/office/drawing/2014/main" id="{25D12122-CC28-406A-82A4-EF75A9C58A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9EF8D009-1D78-4977-B57F-99E9D68AD0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D80C2F2-5516-4DB5-A98C-7F68DB92B2AA}"/>
              </a:ext>
            </a:extLst>
          </p:cNvPr>
          <p:cNvSpPr>
            <a:spLocks noGrp="1"/>
          </p:cNvSpPr>
          <p:nvPr>
            <p:ph type="dt" sz="quarter" idx="1"/>
          </p:nvPr>
        </p:nvSpPr>
        <p:spPr/>
        <p:txBody>
          <a:bodyPr/>
          <a:lstStyle/>
          <a:p>
            <a:pPr>
              <a:defRPr/>
            </a:pPr>
            <a:fld id="{3A7F303C-A300-4D11-9DD0-24E457493A9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FCC9819-9C0D-478A-A2DC-5E91DFD6186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1EE4453-2BBF-47BD-92ED-EA7B8F9FEA3B}" type="slidenum">
              <a:rPr lang="ru-RU" altLang="ru-RU" sz="1200"/>
              <a:pPr eaLnBrk="1" hangingPunct="1"/>
              <a:t>607</a:t>
            </a:fld>
            <a:endParaRPr lang="ru-RU" altLang="ru-RU" sz="1200"/>
          </a:p>
        </p:txBody>
      </p:sp>
      <p:sp>
        <p:nvSpPr>
          <p:cNvPr id="52228" name="Rectangle 2">
            <a:extLst>
              <a:ext uri="{FF2B5EF4-FFF2-40B4-BE49-F238E27FC236}">
                <a16:creationId xmlns:a16="http://schemas.microsoft.com/office/drawing/2014/main" id="{1CFF20DF-3B47-4E9E-9219-59D577BF10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D625C72F-23F3-4123-8DEE-73233FECF1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EF8A192-8C45-4986-AF35-95D18BB25887}"/>
              </a:ext>
            </a:extLst>
          </p:cNvPr>
          <p:cNvSpPr>
            <a:spLocks noGrp="1"/>
          </p:cNvSpPr>
          <p:nvPr>
            <p:ph type="dt" sz="quarter" idx="1"/>
          </p:nvPr>
        </p:nvSpPr>
        <p:spPr/>
        <p:txBody>
          <a:bodyPr/>
          <a:lstStyle/>
          <a:p>
            <a:pPr>
              <a:defRPr/>
            </a:pPr>
            <a:fld id="{8F704DA1-C174-4CE3-B0B6-B47BDF132F1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43E376F-065B-4005-9E7C-BD5152154F0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8581799-706F-4D62-BEEF-55CE6CAB7699}" type="slidenum">
              <a:rPr lang="ru-RU" altLang="ru-RU" sz="1200"/>
              <a:pPr eaLnBrk="1" hangingPunct="1"/>
              <a:t>608</a:t>
            </a:fld>
            <a:endParaRPr lang="ru-RU" altLang="ru-RU" sz="1200"/>
          </a:p>
        </p:txBody>
      </p:sp>
      <p:sp>
        <p:nvSpPr>
          <p:cNvPr id="53252" name="Rectangle 2">
            <a:extLst>
              <a:ext uri="{FF2B5EF4-FFF2-40B4-BE49-F238E27FC236}">
                <a16:creationId xmlns:a16="http://schemas.microsoft.com/office/drawing/2014/main" id="{956E5FBB-C4DE-48A3-8903-9FD3CDF1EA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3">
            <a:extLst>
              <a:ext uri="{FF2B5EF4-FFF2-40B4-BE49-F238E27FC236}">
                <a16:creationId xmlns:a16="http://schemas.microsoft.com/office/drawing/2014/main" id="{19A508A5-CEFD-4CDE-B183-E5A405A274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endParaRPr lang="ru-RU" dirty="0"/>
              </a:p>
            </p:txBody>
          </p:sp>
        </mc:Choice>
        <mc:Fallback xmlns="">
          <p:sp>
            <p:nvSpPr>
              <p:cNvPr id="3" name="Заметки 2"/>
              <p:cNvSpPr>
                <a:spLocks noGrp="1"/>
              </p:cNvSpPr>
              <p:nvPr>
                <p:ph type="body" idx="1"/>
              </p:nvPr>
            </p:nvSpPr>
            <p:spPr/>
            <p:txBody>
              <a:bodyPr/>
              <a:lstStyle/>
              <a:p>
                <a:r>
                  <a:rPr lang="ru-RU" dirty="0" smtClean="0"/>
                  <a:t>Где</a:t>
                </a:r>
                <a:r>
                  <a:rPr lang="ru-RU" b="0" i="0" smtClean="0">
                    <a:latin typeface="Cambria Math" panose="02040503050406030204" pitchFamily="18" charset="0"/>
                  </a:rPr>
                  <a:t> </a:t>
                </a:r>
                <a:r>
                  <a:rPr lang="ru-RU" i="0" smtClean="0">
                    <a:latin typeface="Cambria Math" panose="02040503050406030204" pitchFamily="18" charset="0"/>
                    <a:ea typeface="Cambria Math" panose="02040503050406030204" pitchFamily="18" charset="0"/>
                  </a:rPr>
                  <a:t>𝜇_</a:t>
                </a:r>
                <a:r>
                  <a:rPr lang="ru-RU" b="0" i="0" smtClean="0">
                    <a:latin typeface="Cambria Math" panose="02040503050406030204" pitchFamily="18" charset="0"/>
                  </a:rPr>
                  <a:t>4</a:t>
                </a:r>
                <a:r>
                  <a:rPr lang="ru-RU" dirty="0" smtClean="0"/>
                  <a:t>- центральный момент </a:t>
                </a:r>
                <a:r>
                  <a:rPr lang="ru-RU" dirty="0" smtClean="0"/>
                  <a:t>4-го </a:t>
                </a:r>
                <a:r>
                  <a:rPr lang="ru-RU" dirty="0" smtClean="0"/>
                  <a:t>порядка</a:t>
                </a:r>
              </a:p>
              <a:p>
                <a:r>
                  <a:rPr lang="ru-RU" sz="1200" i="1" kern="1200" dirty="0" smtClean="0">
                    <a:solidFill>
                      <a:schemeClr val="tx1"/>
                    </a:solidFill>
                    <a:effectLst/>
                    <a:latin typeface="+mn-lt"/>
                    <a:ea typeface="+mn-ea"/>
                    <a:cs typeface="+mn-cs"/>
                  </a:rPr>
                  <a:t>S</a:t>
                </a:r>
                <a:r>
                  <a:rPr lang="ru-RU" sz="1200" kern="1200" dirty="0" smtClean="0">
                    <a:solidFill>
                      <a:schemeClr val="tx1"/>
                    </a:solidFill>
                    <a:effectLst/>
                    <a:latin typeface="+mn-lt"/>
                    <a:ea typeface="+mn-ea"/>
                    <a:cs typeface="+mn-cs"/>
                  </a:rPr>
                  <a:t>  - среднее </a:t>
                </a:r>
                <a:r>
                  <a:rPr lang="ru-RU" sz="1200" kern="1200" dirty="0" err="1" smtClean="0">
                    <a:solidFill>
                      <a:schemeClr val="tx1"/>
                    </a:solidFill>
                    <a:effectLst/>
                    <a:latin typeface="+mn-lt"/>
                    <a:ea typeface="+mn-ea"/>
                    <a:cs typeface="+mn-cs"/>
                  </a:rPr>
                  <a:t>квадратическое</a:t>
                </a:r>
                <a:r>
                  <a:rPr lang="ru-RU" sz="1200" kern="1200" dirty="0" smtClean="0">
                    <a:solidFill>
                      <a:schemeClr val="tx1"/>
                    </a:solidFill>
                    <a:effectLst/>
                    <a:latin typeface="+mn-lt"/>
                    <a:ea typeface="+mn-ea"/>
                    <a:cs typeface="+mn-cs"/>
                  </a:rPr>
                  <a:t> отклонение</a:t>
                </a:r>
                <a:endParaRPr lang="ru-RU" dirty="0"/>
              </a:p>
              <a:p>
                <a:endParaRPr lang="ru-RU" dirty="0"/>
              </a:p>
            </p:txBody>
          </p:sp>
        </mc:Fallback>
      </mc:AlternateContent>
      <p:sp>
        <p:nvSpPr>
          <p:cNvPr id="4" name="Номер слайда 3"/>
          <p:cNvSpPr>
            <a:spLocks noGrp="1"/>
          </p:cNvSpPr>
          <p:nvPr>
            <p:ph type="sldNum" sz="quarter" idx="10"/>
          </p:nvPr>
        </p:nvSpPr>
        <p:spPr/>
        <p:txBody>
          <a:bodyPr/>
          <a:lstStyle/>
          <a:p>
            <a:fld id="{D874A269-3DA2-44AF-9084-19352298C5D3}" type="slidenum">
              <a:rPr lang="ru-RU" smtClean="0"/>
              <a:t>96</a:t>
            </a:fld>
            <a:endParaRPr lang="ru-RU"/>
          </a:p>
        </p:txBody>
      </p:sp>
    </p:spTree>
    <p:extLst>
      <p:ext uri="{BB962C8B-B14F-4D97-AF65-F5344CB8AC3E}">
        <p14:creationId xmlns:p14="http://schemas.microsoft.com/office/powerpoint/2010/main" val="258283510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58EB114-749B-4D5C-AA46-D3C75E7EF64B}"/>
              </a:ext>
            </a:extLst>
          </p:cNvPr>
          <p:cNvSpPr>
            <a:spLocks noGrp="1"/>
          </p:cNvSpPr>
          <p:nvPr>
            <p:ph type="dt" sz="quarter" idx="1"/>
          </p:nvPr>
        </p:nvSpPr>
        <p:spPr/>
        <p:txBody>
          <a:bodyPr/>
          <a:lstStyle/>
          <a:p>
            <a:pPr>
              <a:defRPr/>
            </a:pPr>
            <a:fld id="{A0256BBB-B60D-4D54-BB68-24E22AA22EB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36DCB42-D017-4645-AEC1-DB81F5CDAB8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D31F2FF-C760-45F8-B1B4-69855F71944E}" type="slidenum">
              <a:rPr lang="ru-RU" altLang="ru-RU" sz="1200"/>
              <a:pPr eaLnBrk="1" hangingPunct="1"/>
              <a:t>609</a:t>
            </a:fld>
            <a:endParaRPr lang="ru-RU" altLang="ru-RU" sz="1200"/>
          </a:p>
        </p:txBody>
      </p:sp>
      <p:sp>
        <p:nvSpPr>
          <p:cNvPr id="54276" name="Rectangle 2">
            <a:extLst>
              <a:ext uri="{FF2B5EF4-FFF2-40B4-BE49-F238E27FC236}">
                <a16:creationId xmlns:a16="http://schemas.microsoft.com/office/drawing/2014/main" id="{C5815A0A-B7F2-480B-BB4F-3A0635D68D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7" name="Rectangle 3">
            <a:extLst>
              <a:ext uri="{FF2B5EF4-FFF2-40B4-BE49-F238E27FC236}">
                <a16:creationId xmlns:a16="http://schemas.microsoft.com/office/drawing/2014/main" id="{1FDBAB3B-16B6-4D44-B2FE-E52935F368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B220EC1-221B-4D2A-BBC0-157234255F51}"/>
              </a:ext>
            </a:extLst>
          </p:cNvPr>
          <p:cNvSpPr>
            <a:spLocks noGrp="1"/>
          </p:cNvSpPr>
          <p:nvPr>
            <p:ph type="dt" sz="quarter" idx="1"/>
          </p:nvPr>
        </p:nvSpPr>
        <p:spPr/>
        <p:txBody>
          <a:bodyPr/>
          <a:lstStyle/>
          <a:p>
            <a:pPr>
              <a:defRPr/>
            </a:pPr>
            <a:fld id="{519C09DB-4F6C-45D9-8383-CBA6E7BCC1B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53CEAA3-C445-4A53-AFF5-935860400EC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A39C133-CE2C-4A92-B14A-9828D7A5ECAD}" type="slidenum">
              <a:rPr lang="ru-RU" altLang="ru-RU" sz="1200"/>
              <a:pPr eaLnBrk="1" hangingPunct="1"/>
              <a:t>610</a:t>
            </a:fld>
            <a:endParaRPr lang="ru-RU" altLang="ru-RU" sz="1200"/>
          </a:p>
        </p:txBody>
      </p:sp>
      <p:sp>
        <p:nvSpPr>
          <p:cNvPr id="55300" name="Rectangle 2">
            <a:extLst>
              <a:ext uri="{FF2B5EF4-FFF2-40B4-BE49-F238E27FC236}">
                <a16:creationId xmlns:a16="http://schemas.microsoft.com/office/drawing/2014/main" id="{6A87E349-2D93-41FA-86E3-CBFDEFD598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3">
            <a:extLst>
              <a:ext uri="{FF2B5EF4-FFF2-40B4-BE49-F238E27FC236}">
                <a16:creationId xmlns:a16="http://schemas.microsoft.com/office/drawing/2014/main" id="{3EDE1E7E-0426-4DF8-A9B3-D9EC76D3A9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2FFB569-642A-4AC9-AF5E-E0C9CB9F81CB}"/>
              </a:ext>
            </a:extLst>
          </p:cNvPr>
          <p:cNvSpPr>
            <a:spLocks noGrp="1"/>
          </p:cNvSpPr>
          <p:nvPr>
            <p:ph type="dt" sz="quarter" idx="1"/>
          </p:nvPr>
        </p:nvSpPr>
        <p:spPr/>
        <p:txBody>
          <a:bodyPr/>
          <a:lstStyle/>
          <a:p>
            <a:pPr>
              <a:defRPr/>
            </a:pPr>
            <a:fld id="{AFF3EDB9-5BA7-4E29-ADA4-8FC88663756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23FDF1C-9158-4F87-8130-E53F187AB5B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33D505A-4ACF-40FC-9B8D-54F2C1944757}" type="slidenum">
              <a:rPr lang="ru-RU" altLang="ru-RU" sz="1200"/>
              <a:pPr eaLnBrk="1" hangingPunct="1"/>
              <a:t>614</a:t>
            </a:fld>
            <a:endParaRPr lang="ru-RU" altLang="ru-RU" sz="1200"/>
          </a:p>
        </p:txBody>
      </p:sp>
      <p:sp>
        <p:nvSpPr>
          <p:cNvPr id="56324" name="Rectangle 2">
            <a:extLst>
              <a:ext uri="{FF2B5EF4-FFF2-40B4-BE49-F238E27FC236}">
                <a16:creationId xmlns:a16="http://schemas.microsoft.com/office/drawing/2014/main" id="{8D631D08-8904-42B9-8205-6EBC00D0D1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3">
            <a:extLst>
              <a:ext uri="{FF2B5EF4-FFF2-40B4-BE49-F238E27FC236}">
                <a16:creationId xmlns:a16="http://schemas.microsoft.com/office/drawing/2014/main" id="{93E2FCFC-6D59-422B-95B7-E08EA31E70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ECAA182-CBB7-4077-BD1D-941A9E52FE96}"/>
              </a:ext>
            </a:extLst>
          </p:cNvPr>
          <p:cNvSpPr>
            <a:spLocks noGrp="1"/>
          </p:cNvSpPr>
          <p:nvPr>
            <p:ph type="dt" sz="quarter" idx="1"/>
          </p:nvPr>
        </p:nvSpPr>
        <p:spPr/>
        <p:txBody>
          <a:bodyPr/>
          <a:lstStyle/>
          <a:p>
            <a:pPr>
              <a:defRPr/>
            </a:pPr>
            <a:fld id="{0CA64E52-B4B2-49F3-9E21-93440746341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DAFBFF6-2B21-49D2-BE59-661427FF91D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BEA2121-AEB1-420A-A2F1-DC16F9733E4B}" type="slidenum">
              <a:rPr lang="ru-RU" altLang="ru-RU" sz="1200"/>
              <a:pPr eaLnBrk="1" hangingPunct="1"/>
              <a:t>615</a:t>
            </a:fld>
            <a:endParaRPr lang="ru-RU" altLang="ru-RU" sz="1200"/>
          </a:p>
        </p:txBody>
      </p:sp>
      <p:sp>
        <p:nvSpPr>
          <p:cNvPr id="57348" name="Rectangle 2">
            <a:extLst>
              <a:ext uri="{FF2B5EF4-FFF2-40B4-BE49-F238E27FC236}">
                <a16:creationId xmlns:a16="http://schemas.microsoft.com/office/drawing/2014/main" id="{572EAF12-2BE5-4A87-897E-B0B525A85B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3">
            <a:extLst>
              <a:ext uri="{FF2B5EF4-FFF2-40B4-BE49-F238E27FC236}">
                <a16:creationId xmlns:a16="http://schemas.microsoft.com/office/drawing/2014/main" id="{173B5B06-544A-41FE-A3B6-D30E28C63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F93790E-490D-4262-BE29-CF4153D9B4C5}"/>
              </a:ext>
            </a:extLst>
          </p:cNvPr>
          <p:cNvSpPr>
            <a:spLocks noGrp="1"/>
          </p:cNvSpPr>
          <p:nvPr>
            <p:ph type="dt" sz="quarter" idx="1"/>
          </p:nvPr>
        </p:nvSpPr>
        <p:spPr/>
        <p:txBody>
          <a:bodyPr/>
          <a:lstStyle/>
          <a:p>
            <a:pPr>
              <a:defRPr/>
            </a:pPr>
            <a:fld id="{0CA64E52-B4B2-49F3-9E21-93440746341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0E6F80A-14FA-475A-AFF8-E058276C4BF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CAFB75D-010C-403D-A6E4-1F14D161E719}" type="slidenum">
              <a:rPr lang="ru-RU" altLang="ru-RU" sz="1200"/>
              <a:pPr eaLnBrk="1" hangingPunct="1"/>
              <a:t>616</a:t>
            </a:fld>
            <a:endParaRPr lang="ru-RU" altLang="ru-RU" sz="1200"/>
          </a:p>
        </p:txBody>
      </p:sp>
      <p:sp>
        <p:nvSpPr>
          <p:cNvPr id="58372" name="Rectangle 2">
            <a:extLst>
              <a:ext uri="{FF2B5EF4-FFF2-40B4-BE49-F238E27FC236}">
                <a16:creationId xmlns:a16="http://schemas.microsoft.com/office/drawing/2014/main" id="{0CA72C73-5D5B-4AB4-91EE-1E4E763F55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3">
            <a:extLst>
              <a:ext uri="{FF2B5EF4-FFF2-40B4-BE49-F238E27FC236}">
                <a16:creationId xmlns:a16="http://schemas.microsoft.com/office/drawing/2014/main" id="{328A65FF-7210-479B-A523-D28C56CB89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306A9C3-D900-4078-94B4-C8F4848C726E}"/>
              </a:ext>
            </a:extLst>
          </p:cNvPr>
          <p:cNvSpPr>
            <a:spLocks noGrp="1"/>
          </p:cNvSpPr>
          <p:nvPr>
            <p:ph type="dt" sz="quarter" idx="1"/>
          </p:nvPr>
        </p:nvSpPr>
        <p:spPr/>
        <p:txBody>
          <a:bodyPr/>
          <a:lstStyle/>
          <a:p>
            <a:pPr>
              <a:defRPr/>
            </a:pPr>
            <a:fld id="{A0CA687C-35E3-4794-9886-207F8FB9D07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40850A1-A293-4560-9025-A854AF14DA6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6DAC972-A69C-4FA1-A2A5-46292D5D8500}" type="slidenum">
              <a:rPr lang="ru-RU" altLang="ru-RU" sz="1200"/>
              <a:pPr eaLnBrk="1" hangingPunct="1"/>
              <a:t>617</a:t>
            </a:fld>
            <a:endParaRPr lang="ru-RU" altLang="ru-RU" sz="1200"/>
          </a:p>
        </p:txBody>
      </p:sp>
      <p:sp>
        <p:nvSpPr>
          <p:cNvPr id="59396" name="Rectangle 2">
            <a:extLst>
              <a:ext uri="{FF2B5EF4-FFF2-40B4-BE49-F238E27FC236}">
                <a16:creationId xmlns:a16="http://schemas.microsoft.com/office/drawing/2014/main" id="{78351C45-4336-40DB-B2E6-C785CE1AA3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3">
            <a:extLst>
              <a:ext uri="{FF2B5EF4-FFF2-40B4-BE49-F238E27FC236}">
                <a16:creationId xmlns:a16="http://schemas.microsoft.com/office/drawing/2014/main" id="{968120F0-DFC4-42FB-AD74-60D0950D69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32BC9FF-1CB0-43AB-82D5-219DB5DC5233}"/>
              </a:ext>
            </a:extLst>
          </p:cNvPr>
          <p:cNvSpPr>
            <a:spLocks noGrp="1"/>
          </p:cNvSpPr>
          <p:nvPr>
            <p:ph type="dt" sz="quarter" idx="1"/>
          </p:nvPr>
        </p:nvSpPr>
        <p:spPr/>
        <p:txBody>
          <a:bodyPr/>
          <a:lstStyle/>
          <a:p>
            <a:pPr>
              <a:defRPr/>
            </a:pPr>
            <a:fld id="{3ACAEE67-6D5F-419E-975C-2BFFEE9EC1F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A1868B0-4AD5-46A3-8288-038CBB4A45A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3AE48B0-6B8A-47E3-8164-F32A064A53E7}" type="slidenum">
              <a:rPr lang="ru-RU" altLang="ru-RU" sz="1200"/>
              <a:pPr eaLnBrk="1" hangingPunct="1"/>
              <a:t>618</a:t>
            </a:fld>
            <a:endParaRPr lang="ru-RU" altLang="ru-RU" sz="1200"/>
          </a:p>
        </p:txBody>
      </p:sp>
      <p:sp>
        <p:nvSpPr>
          <p:cNvPr id="60420" name="Rectangle 2">
            <a:extLst>
              <a:ext uri="{FF2B5EF4-FFF2-40B4-BE49-F238E27FC236}">
                <a16:creationId xmlns:a16="http://schemas.microsoft.com/office/drawing/2014/main" id="{D2BD6F79-3474-4AAD-8B94-D2A40996B5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1" name="Rectangle 3">
            <a:extLst>
              <a:ext uri="{FF2B5EF4-FFF2-40B4-BE49-F238E27FC236}">
                <a16:creationId xmlns:a16="http://schemas.microsoft.com/office/drawing/2014/main" id="{8F8E65FA-F1C6-4455-AFF2-565E6CFAED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C875132-7060-4E99-A194-A1D64ADE5E41}"/>
              </a:ext>
            </a:extLst>
          </p:cNvPr>
          <p:cNvSpPr>
            <a:spLocks noGrp="1"/>
          </p:cNvSpPr>
          <p:nvPr>
            <p:ph type="dt" sz="quarter" idx="1"/>
          </p:nvPr>
        </p:nvSpPr>
        <p:spPr/>
        <p:txBody>
          <a:bodyPr/>
          <a:lstStyle/>
          <a:p>
            <a:pPr>
              <a:defRPr/>
            </a:pPr>
            <a:fld id="{74716942-2A18-4725-BAC4-60270EB243D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5A18FB1-3547-473D-9649-F3895C2B1BD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B6274A5-A5FF-4FD8-BB95-0DDC3DACDB17}" type="slidenum">
              <a:rPr lang="ru-RU" altLang="ru-RU" sz="1200"/>
              <a:pPr eaLnBrk="1" hangingPunct="1"/>
              <a:t>619</a:t>
            </a:fld>
            <a:endParaRPr lang="ru-RU" altLang="ru-RU" sz="1200"/>
          </a:p>
        </p:txBody>
      </p:sp>
      <p:sp>
        <p:nvSpPr>
          <p:cNvPr id="61444" name="Rectangle 2">
            <a:extLst>
              <a:ext uri="{FF2B5EF4-FFF2-40B4-BE49-F238E27FC236}">
                <a16:creationId xmlns:a16="http://schemas.microsoft.com/office/drawing/2014/main" id="{F3873F37-708E-4F91-97DC-583817B004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3">
            <a:extLst>
              <a:ext uri="{FF2B5EF4-FFF2-40B4-BE49-F238E27FC236}">
                <a16:creationId xmlns:a16="http://schemas.microsoft.com/office/drawing/2014/main" id="{88846520-D368-43F6-B31F-60022B0A5F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E91A946-12C9-4B60-8738-EAF09C25F8A7}"/>
              </a:ext>
            </a:extLst>
          </p:cNvPr>
          <p:cNvSpPr>
            <a:spLocks noGrp="1"/>
          </p:cNvSpPr>
          <p:nvPr>
            <p:ph type="dt" sz="quarter" idx="1"/>
          </p:nvPr>
        </p:nvSpPr>
        <p:spPr/>
        <p:txBody>
          <a:bodyPr/>
          <a:lstStyle/>
          <a:p>
            <a:pPr>
              <a:defRPr/>
            </a:pPr>
            <a:fld id="{2ECB1D73-2AD1-4D4E-87F9-E00D0D07201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7E7DE3E-86F6-4116-A7B1-FAC135AE41C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4074D38-D12D-4947-98AB-EFAE1312049B}" type="slidenum">
              <a:rPr lang="ru-RU" altLang="ru-RU" sz="1200"/>
              <a:pPr eaLnBrk="1" hangingPunct="1"/>
              <a:t>620</a:t>
            </a:fld>
            <a:endParaRPr lang="ru-RU" altLang="ru-RU" sz="1200"/>
          </a:p>
        </p:txBody>
      </p:sp>
      <p:sp>
        <p:nvSpPr>
          <p:cNvPr id="62468" name="Rectangle 2">
            <a:extLst>
              <a:ext uri="{FF2B5EF4-FFF2-40B4-BE49-F238E27FC236}">
                <a16:creationId xmlns:a16="http://schemas.microsoft.com/office/drawing/2014/main" id="{024A8716-A8BB-4BF8-970C-1FBD6D75E9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9" name="Rectangle 3">
            <a:extLst>
              <a:ext uri="{FF2B5EF4-FFF2-40B4-BE49-F238E27FC236}">
                <a16:creationId xmlns:a16="http://schemas.microsoft.com/office/drawing/2014/main" id="{383F80BF-3C7E-4EC3-BDFE-F6B526C65D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1A039C9-CFDB-47B2-89AB-4E1AB15AC3DB}"/>
              </a:ext>
            </a:extLst>
          </p:cNvPr>
          <p:cNvSpPr>
            <a:spLocks noGrp="1"/>
          </p:cNvSpPr>
          <p:nvPr>
            <p:ph type="dt" sz="quarter" idx="1"/>
          </p:nvPr>
        </p:nvSpPr>
        <p:spPr/>
        <p:txBody>
          <a:bodyPr/>
          <a:lstStyle/>
          <a:p>
            <a:pPr>
              <a:defRPr/>
            </a:pPr>
            <a:fld id="{F9C3B9EA-730E-4818-A8DF-24EF63BA10D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63CA638-4708-47F3-BA66-1DA6FBE64CC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96575EF-224C-48DB-A07B-AE850FC57FB8}" type="slidenum">
              <a:rPr lang="ru-RU" altLang="ru-RU" sz="1200"/>
              <a:pPr eaLnBrk="1" hangingPunct="1"/>
              <a:t>621</a:t>
            </a:fld>
            <a:endParaRPr lang="ru-RU" altLang="ru-RU" sz="1200"/>
          </a:p>
        </p:txBody>
      </p:sp>
      <p:sp>
        <p:nvSpPr>
          <p:cNvPr id="63492" name="Rectangle 2">
            <a:extLst>
              <a:ext uri="{FF2B5EF4-FFF2-40B4-BE49-F238E27FC236}">
                <a16:creationId xmlns:a16="http://schemas.microsoft.com/office/drawing/2014/main" id="{8DC02937-7925-44B2-A997-14BF491D1D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3" name="Rectangle 3">
            <a:extLst>
              <a:ext uri="{FF2B5EF4-FFF2-40B4-BE49-F238E27FC236}">
                <a16:creationId xmlns:a16="http://schemas.microsoft.com/office/drawing/2014/main" id="{4E4884A4-4AAD-4C1A-A7C0-CC0DC44984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D874A269-3DA2-44AF-9084-19352298C5D3}" type="slidenum">
              <a:rPr lang="ru-RU" smtClean="0"/>
              <a:t>97</a:t>
            </a:fld>
            <a:endParaRPr lang="ru-RU"/>
          </a:p>
        </p:txBody>
      </p:sp>
    </p:spTree>
    <p:extLst>
      <p:ext uri="{BB962C8B-B14F-4D97-AF65-F5344CB8AC3E}">
        <p14:creationId xmlns:p14="http://schemas.microsoft.com/office/powerpoint/2010/main" val="149857714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C653DA8-E12C-4066-B3A5-61C05E27ADAE}"/>
              </a:ext>
            </a:extLst>
          </p:cNvPr>
          <p:cNvSpPr>
            <a:spLocks noGrp="1"/>
          </p:cNvSpPr>
          <p:nvPr>
            <p:ph type="dt" sz="quarter" idx="1"/>
          </p:nvPr>
        </p:nvSpPr>
        <p:spPr/>
        <p:txBody>
          <a:bodyPr/>
          <a:lstStyle/>
          <a:p>
            <a:pPr>
              <a:defRPr/>
            </a:pPr>
            <a:fld id="{27B94297-531B-46B2-82B7-BDEEE3931AE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418EC8A-3D8E-46FC-B0C2-BF33FAA4E40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B27B08B-C2C9-4DB2-BAD8-7EB11BFB2EBA}" type="slidenum">
              <a:rPr lang="ru-RU" altLang="ru-RU" sz="1200"/>
              <a:pPr eaLnBrk="1" hangingPunct="1"/>
              <a:t>622</a:t>
            </a:fld>
            <a:endParaRPr lang="ru-RU" altLang="ru-RU" sz="1200"/>
          </a:p>
        </p:txBody>
      </p:sp>
      <p:sp>
        <p:nvSpPr>
          <p:cNvPr id="64516" name="Rectangle 2">
            <a:extLst>
              <a:ext uri="{FF2B5EF4-FFF2-40B4-BE49-F238E27FC236}">
                <a16:creationId xmlns:a16="http://schemas.microsoft.com/office/drawing/2014/main" id="{0343ED62-06A3-4210-B91E-55D9622CD6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7" name="Rectangle 3">
            <a:extLst>
              <a:ext uri="{FF2B5EF4-FFF2-40B4-BE49-F238E27FC236}">
                <a16:creationId xmlns:a16="http://schemas.microsoft.com/office/drawing/2014/main" id="{BD86D30D-FABE-4933-A879-71A9D5CA2C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695025D-617B-4EB4-AFC6-457424C88796}"/>
              </a:ext>
            </a:extLst>
          </p:cNvPr>
          <p:cNvSpPr>
            <a:spLocks noGrp="1"/>
          </p:cNvSpPr>
          <p:nvPr>
            <p:ph type="dt" sz="quarter" idx="1"/>
          </p:nvPr>
        </p:nvSpPr>
        <p:spPr/>
        <p:txBody>
          <a:bodyPr/>
          <a:lstStyle/>
          <a:p>
            <a:pPr>
              <a:defRPr/>
            </a:pPr>
            <a:fld id="{4C176EAE-2840-4D0D-A6C5-D55776908A3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7EFC547-5F7E-45E9-B25C-F780DC5ABA1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9C7FA97-4169-4D57-B9C1-C2D561C63489}" type="slidenum">
              <a:rPr lang="ru-RU" altLang="ru-RU" sz="1200"/>
              <a:pPr eaLnBrk="1" hangingPunct="1"/>
              <a:t>623</a:t>
            </a:fld>
            <a:endParaRPr lang="ru-RU" altLang="ru-RU" sz="1200"/>
          </a:p>
        </p:txBody>
      </p:sp>
      <p:sp>
        <p:nvSpPr>
          <p:cNvPr id="65540" name="Rectangle 2">
            <a:extLst>
              <a:ext uri="{FF2B5EF4-FFF2-40B4-BE49-F238E27FC236}">
                <a16:creationId xmlns:a16="http://schemas.microsoft.com/office/drawing/2014/main" id="{BB0DC7A6-78BF-48A6-A7BA-5D765814FC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a:extLst>
              <a:ext uri="{FF2B5EF4-FFF2-40B4-BE49-F238E27FC236}">
                <a16:creationId xmlns:a16="http://schemas.microsoft.com/office/drawing/2014/main" id="{A3A95F81-E02A-4A48-8091-6A6CB3FFBE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58AD4BB-3905-4B4C-9C53-0985EF62E367}"/>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961DAF7-82AC-45C3-9FAE-42566C2F859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33629C4-9F86-46F9-B3CB-9DD9C46D96C6}" type="slidenum">
              <a:rPr lang="ru-RU" altLang="ru-RU" sz="1200"/>
              <a:pPr eaLnBrk="1" hangingPunct="1"/>
              <a:t>624</a:t>
            </a:fld>
            <a:endParaRPr lang="ru-RU" altLang="ru-RU" sz="1200"/>
          </a:p>
        </p:txBody>
      </p:sp>
      <p:sp>
        <p:nvSpPr>
          <p:cNvPr id="66564" name="Rectangle 2">
            <a:extLst>
              <a:ext uri="{FF2B5EF4-FFF2-40B4-BE49-F238E27FC236}">
                <a16:creationId xmlns:a16="http://schemas.microsoft.com/office/drawing/2014/main" id="{EB6A684C-3754-4D8C-A114-7C40E0F7B1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3">
            <a:extLst>
              <a:ext uri="{FF2B5EF4-FFF2-40B4-BE49-F238E27FC236}">
                <a16:creationId xmlns:a16="http://schemas.microsoft.com/office/drawing/2014/main" id="{41ACD7B2-AFD3-4FE0-9A33-7B60D13640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EB884E3-75B2-4AA9-9500-E1B5C8FCF034}"/>
              </a:ext>
            </a:extLst>
          </p:cNvPr>
          <p:cNvSpPr>
            <a:spLocks noGrp="1"/>
          </p:cNvSpPr>
          <p:nvPr>
            <p:ph type="dt" sz="quarter" idx="1"/>
          </p:nvPr>
        </p:nvSpPr>
        <p:spPr/>
        <p:txBody>
          <a:bodyPr/>
          <a:lstStyle/>
          <a:p>
            <a:pPr>
              <a:defRPr/>
            </a:pPr>
            <a:fld id="{39B830CB-4019-41A6-85F0-6DCCFFC1F45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2AC3949-58C4-4730-9EBE-1067E70C9BB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4F91835-187A-4E2D-AD6D-EDD2FE5DA8CF}" type="slidenum">
              <a:rPr lang="ru-RU" altLang="ru-RU" sz="1200"/>
              <a:pPr eaLnBrk="1" hangingPunct="1"/>
              <a:t>625</a:t>
            </a:fld>
            <a:endParaRPr lang="ru-RU" altLang="ru-RU" sz="1200"/>
          </a:p>
        </p:txBody>
      </p:sp>
      <p:sp>
        <p:nvSpPr>
          <p:cNvPr id="67588" name="Rectangle 2">
            <a:extLst>
              <a:ext uri="{FF2B5EF4-FFF2-40B4-BE49-F238E27FC236}">
                <a16:creationId xmlns:a16="http://schemas.microsoft.com/office/drawing/2014/main" id="{79D387FF-B7EE-4400-865D-C685F0A84B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9" name="Rectangle 3">
            <a:extLst>
              <a:ext uri="{FF2B5EF4-FFF2-40B4-BE49-F238E27FC236}">
                <a16:creationId xmlns:a16="http://schemas.microsoft.com/office/drawing/2014/main" id="{4B7742C7-4C48-4FC7-82C5-B05728AB81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B4CA86C-2437-470C-90FF-BBADD435DCE1}"/>
              </a:ext>
            </a:extLst>
          </p:cNvPr>
          <p:cNvSpPr>
            <a:spLocks noGrp="1"/>
          </p:cNvSpPr>
          <p:nvPr>
            <p:ph type="dt" sz="quarter" idx="1"/>
          </p:nvPr>
        </p:nvSpPr>
        <p:spPr/>
        <p:txBody>
          <a:bodyPr/>
          <a:lstStyle/>
          <a:p>
            <a:pPr>
              <a:defRPr/>
            </a:pPr>
            <a:fld id="{8197D915-D324-4FBC-A64F-301C00DAFB9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0939035-FDD9-48DB-B43F-54CAB1C9881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019F557-50B4-40B5-9278-E2C18611C03B}" type="slidenum">
              <a:rPr lang="ru-RU" altLang="ru-RU" sz="1200"/>
              <a:pPr eaLnBrk="1" hangingPunct="1"/>
              <a:t>626</a:t>
            </a:fld>
            <a:endParaRPr lang="ru-RU" altLang="ru-RU" sz="1200"/>
          </a:p>
        </p:txBody>
      </p:sp>
      <p:sp>
        <p:nvSpPr>
          <p:cNvPr id="68612" name="Rectangle 2">
            <a:extLst>
              <a:ext uri="{FF2B5EF4-FFF2-40B4-BE49-F238E27FC236}">
                <a16:creationId xmlns:a16="http://schemas.microsoft.com/office/drawing/2014/main" id="{282CADF9-1C18-4A0D-B86C-76C45A1D59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3">
            <a:extLst>
              <a:ext uri="{FF2B5EF4-FFF2-40B4-BE49-F238E27FC236}">
                <a16:creationId xmlns:a16="http://schemas.microsoft.com/office/drawing/2014/main" id="{14F20F5D-FBE0-4581-A74F-14E35107C1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99A0D68-0336-4E15-AD62-E15914FD18DE}"/>
              </a:ext>
            </a:extLst>
          </p:cNvPr>
          <p:cNvSpPr>
            <a:spLocks noGrp="1"/>
          </p:cNvSpPr>
          <p:nvPr>
            <p:ph type="dt" sz="quarter" idx="1"/>
          </p:nvPr>
        </p:nvSpPr>
        <p:spPr/>
        <p:txBody>
          <a:bodyPr/>
          <a:lstStyle/>
          <a:p>
            <a:pPr>
              <a:defRPr/>
            </a:pPr>
            <a:fld id="{FBB56B92-6F69-445A-9672-111698EF715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BBA2615-C708-4585-95B7-22769B30E53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2312323-F3E5-43F6-B954-FA4FDF540AB1}" type="slidenum">
              <a:rPr lang="ru-RU" altLang="ru-RU" sz="1200"/>
              <a:pPr eaLnBrk="1" hangingPunct="1"/>
              <a:t>627</a:t>
            </a:fld>
            <a:endParaRPr lang="ru-RU" altLang="ru-RU" sz="1200"/>
          </a:p>
        </p:txBody>
      </p:sp>
      <p:sp>
        <p:nvSpPr>
          <p:cNvPr id="69636" name="Rectangle 2">
            <a:extLst>
              <a:ext uri="{FF2B5EF4-FFF2-40B4-BE49-F238E27FC236}">
                <a16:creationId xmlns:a16="http://schemas.microsoft.com/office/drawing/2014/main" id="{BC60BC2F-7B94-4E2C-94CB-5B22224929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3">
            <a:extLst>
              <a:ext uri="{FF2B5EF4-FFF2-40B4-BE49-F238E27FC236}">
                <a16:creationId xmlns:a16="http://schemas.microsoft.com/office/drawing/2014/main" id="{40B360A1-4D0F-46BD-B8D0-505FCE377D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06285A9-3095-44E7-9EC7-3291ECD1454E}"/>
              </a:ext>
            </a:extLst>
          </p:cNvPr>
          <p:cNvSpPr>
            <a:spLocks noGrp="1"/>
          </p:cNvSpPr>
          <p:nvPr>
            <p:ph type="dt" sz="quarter" idx="1"/>
          </p:nvPr>
        </p:nvSpPr>
        <p:spPr/>
        <p:txBody>
          <a:bodyPr/>
          <a:lstStyle/>
          <a:p>
            <a:pPr>
              <a:defRPr/>
            </a:pPr>
            <a:fld id="{FC69BF1F-01E3-4245-B0A2-7CA423A5A69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3A0A766-74D4-4D92-BD3C-3231FC1DBB8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7A7C2D4-18A3-4F76-9370-751EFE94EC3A}" type="slidenum">
              <a:rPr lang="ru-RU" altLang="ru-RU" sz="1200"/>
              <a:pPr eaLnBrk="1" hangingPunct="1"/>
              <a:t>628</a:t>
            </a:fld>
            <a:endParaRPr lang="ru-RU" altLang="ru-RU" sz="1200"/>
          </a:p>
        </p:txBody>
      </p:sp>
      <p:sp>
        <p:nvSpPr>
          <p:cNvPr id="70660" name="Rectangle 2">
            <a:extLst>
              <a:ext uri="{FF2B5EF4-FFF2-40B4-BE49-F238E27FC236}">
                <a16:creationId xmlns:a16="http://schemas.microsoft.com/office/drawing/2014/main" id="{92E68890-DD87-4075-9ECF-6BAE0E32B7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3">
            <a:extLst>
              <a:ext uri="{FF2B5EF4-FFF2-40B4-BE49-F238E27FC236}">
                <a16:creationId xmlns:a16="http://schemas.microsoft.com/office/drawing/2014/main" id="{A55A68FA-1D76-4754-AB06-A7864B6E95B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1159383-4A85-4F44-99F1-739F9FB00E72}"/>
              </a:ext>
            </a:extLst>
          </p:cNvPr>
          <p:cNvSpPr>
            <a:spLocks noGrp="1"/>
          </p:cNvSpPr>
          <p:nvPr>
            <p:ph type="dt" sz="quarter" idx="1"/>
          </p:nvPr>
        </p:nvSpPr>
        <p:spPr/>
        <p:txBody>
          <a:bodyPr/>
          <a:lstStyle/>
          <a:p>
            <a:pPr>
              <a:defRPr/>
            </a:pPr>
            <a:fld id="{C711B38E-6061-4212-96FA-AE951FD4A39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AA89B67-9813-4F01-AAE0-68B1399D709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54FD398-48B2-4CEB-B0DE-9C4581A6EBE8}" type="slidenum">
              <a:rPr lang="ru-RU" altLang="ru-RU" sz="1200"/>
              <a:pPr eaLnBrk="1" hangingPunct="1"/>
              <a:t>629</a:t>
            </a:fld>
            <a:endParaRPr lang="ru-RU" altLang="ru-RU" sz="1200"/>
          </a:p>
        </p:txBody>
      </p:sp>
      <p:sp>
        <p:nvSpPr>
          <p:cNvPr id="71684" name="Rectangle 2">
            <a:extLst>
              <a:ext uri="{FF2B5EF4-FFF2-40B4-BE49-F238E27FC236}">
                <a16:creationId xmlns:a16="http://schemas.microsoft.com/office/drawing/2014/main" id="{2485C48A-18E9-4B75-946F-3D63041ED8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5" name="Rectangle 3">
            <a:extLst>
              <a:ext uri="{FF2B5EF4-FFF2-40B4-BE49-F238E27FC236}">
                <a16:creationId xmlns:a16="http://schemas.microsoft.com/office/drawing/2014/main" id="{51B5C0E5-5C6C-4B72-836B-D99F3962BEC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8FF4B34-6392-4452-AFDF-EF8A054D7B56}"/>
              </a:ext>
            </a:extLst>
          </p:cNvPr>
          <p:cNvSpPr>
            <a:spLocks noGrp="1"/>
          </p:cNvSpPr>
          <p:nvPr>
            <p:ph type="dt" sz="quarter" idx="1"/>
          </p:nvPr>
        </p:nvSpPr>
        <p:spPr/>
        <p:txBody>
          <a:bodyPr/>
          <a:lstStyle/>
          <a:p>
            <a:pPr>
              <a:defRPr/>
            </a:pPr>
            <a:fld id="{6B3966CB-C4AA-48CF-B9B4-85DA4B44133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FD0F94D-24B3-4BE8-AA50-4D6429D412A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1977668-7824-4451-AC52-FB17199F98C6}" type="slidenum">
              <a:rPr lang="ru-RU" altLang="ru-RU" sz="1200"/>
              <a:pPr eaLnBrk="1" hangingPunct="1"/>
              <a:t>630</a:t>
            </a:fld>
            <a:endParaRPr lang="ru-RU" altLang="ru-RU" sz="1200"/>
          </a:p>
        </p:txBody>
      </p:sp>
      <p:sp>
        <p:nvSpPr>
          <p:cNvPr id="72708" name="Rectangle 2">
            <a:extLst>
              <a:ext uri="{FF2B5EF4-FFF2-40B4-BE49-F238E27FC236}">
                <a16:creationId xmlns:a16="http://schemas.microsoft.com/office/drawing/2014/main" id="{D3B4662C-F77A-4365-8EE9-C7F908CFBE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9" name="Rectangle 3">
            <a:extLst>
              <a:ext uri="{FF2B5EF4-FFF2-40B4-BE49-F238E27FC236}">
                <a16:creationId xmlns:a16="http://schemas.microsoft.com/office/drawing/2014/main" id="{C5C9704C-6EB8-4A31-B5DD-2D18B579D8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3B06D9A-5D0A-4039-99F0-9A46A0A1ABEF}"/>
              </a:ext>
            </a:extLst>
          </p:cNvPr>
          <p:cNvSpPr>
            <a:spLocks noGrp="1"/>
          </p:cNvSpPr>
          <p:nvPr>
            <p:ph type="dt" sz="quarter" idx="1"/>
          </p:nvPr>
        </p:nvSpPr>
        <p:spPr/>
        <p:txBody>
          <a:bodyPr/>
          <a:lstStyle/>
          <a:p>
            <a:pPr>
              <a:defRPr/>
            </a:pPr>
            <a:fld id="{903F3816-8577-4AF1-8C98-7BDC3C567F8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F5C94DD-058D-4BBD-B6A7-C580111B77A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C420EEB-0104-418D-9A6F-218938BA2387}" type="slidenum">
              <a:rPr lang="ru-RU" altLang="ru-RU" sz="1200"/>
              <a:pPr eaLnBrk="1" hangingPunct="1"/>
              <a:t>631</a:t>
            </a:fld>
            <a:endParaRPr lang="ru-RU" altLang="ru-RU" sz="1200"/>
          </a:p>
        </p:txBody>
      </p:sp>
      <p:sp>
        <p:nvSpPr>
          <p:cNvPr id="73732" name="Rectangle 2">
            <a:extLst>
              <a:ext uri="{FF2B5EF4-FFF2-40B4-BE49-F238E27FC236}">
                <a16:creationId xmlns:a16="http://schemas.microsoft.com/office/drawing/2014/main" id="{86BAE582-1DB4-4069-9EAD-6A8BDDAE23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3">
            <a:extLst>
              <a:ext uri="{FF2B5EF4-FFF2-40B4-BE49-F238E27FC236}">
                <a16:creationId xmlns:a16="http://schemas.microsoft.com/office/drawing/2014/main" id="{FB9A7AC0-DF23-47F9-8EFF-217B36845F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3AA5B6F-E909-45E5-B801-CC3AD1B2476B}" type="slidenum">
              <a:rPr lang="ru-RU" smtClean="0"/>
              <a:t>101</a:t>
            </a:fld>
            <a:endParaRPr lang="ru-RU"/>
          </a:p>
        </p:txBody>
      </p:sp>
    </p:spTree>
    <p:extLst>
      <p:ext uri="{BB962C8B-B14F-4D97-AF65-F5344CB8AC3E}">
        <p14:creationId xmlns:p14="http://schemas.microsoft.com/office/powerpoint/2010/main" val="1899157762"/>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E3C38A6-23C3-4ED2-B842-8946A99EC50F}"/>
              </a:ext>
            </a:extLst>
          </p:cNvPr>
          <p:cNvSpPr>
            <a:spLocks noGrp="1"/>
          </p:cNvSpPr>
          <p:nvPr>
            <p:ph type="dt" sz="quarter" idx="1"/>
          </p:nvPr>
        </p:nvSpPr>
        <p:spPr/>
        <p:txBody>
          <a:bodyPr/>
          <a:lstStyle/>
          <a:p>
            <a:pPr>
              <a:defRPr/>
            </a:pPr>
            <a:fld id="{D4C7E89F-C071-4B8A-A523-C01A33C3E16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D931EFB-5550-48CE-BF8D-BB2056CAE91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5022F4E-17AB-4F45-8A9A-45EC7CA5EE60}" type="slidenum">
              <a:rPr lang="ru-RU" altLang="ru-RU" sz="1200"/>
              <a:pPr eaLnBrk="1" hangingPunct="1"/>
              <a:t>632</a:t>
            </a:fld>
            <a:endParaRPr lang="ru-RU" altLang="ru-RU" sz="1200"/>
          </a:p>
        </p:txBody>
      </p:sp>
      <p:sp>
        <p:nvSpPr>
          <p:cNvPr id="74756" name="Rectangle 2">
            <a:extLst>
              <a:ext uri="{FF2B5EF4-FFF2-40B4-BE49-F238E27FC236}">
                <a16:creationId xmlns:a16="http://schemas.microsoft.com/office/drawing/2014/main" id="{C349F282-B3F3-4004-9938-F0B335270B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7" name="Rectangle 3">
            <a:extLst>
              <a:ext uri="{FF2B5EF4-FFF2-40B4-BE49-F238E27FC236}">
                <a16:creationId xmlns:a16="http://schemas.microsoft.com/office/drawing/2014/main" id="{5886A5BC-41D0-49E7-B5C9-634491D588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8CB1655-F068-4212-B781-ADB35E375673}"/>
              </a:ext>
            </a:extLst>
          </p:cNvPr>
          <p:cNvSpPr>
            <a:spLocks noGrp="1"/>
          </p:cNvSpPr>
          <p:nvPr>
            <p:ph type="dt" sz="quarter" idx="1"/>
          </p:nvPr>
        </p:nvSpPr>
        <p:spPr/>
        <p:txBody>
          <a:bodyPr/>
          <a:lstStyle/>
          <a:p>
            <a:pPr>
              <a:defRPr/>
            </a:pPr>
            <a:fld id="{92C5F7CE-0625-4DE1-A2AA-8990801B0B4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F14961A-DDE8-41F0-A3E3-B9F813B852D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4BB616B-222C-42DC-A5C7-7C9CA9D5821D}" type="slidenum">
              <a:rPr lang="ru-RU" altLang="ru-RU" sz="1200"/>
              <a:pPr eaLnBrk="1" hangingPunct="1"/>
              <a:t>633</a:t>
            </a:fld>
            <a:endParaRPr lang="ru-RU" altLang="ru-RU" sz="1200"/>
          </a:p>
        </p:txBody>
      </p:sp>
      <p:sp>
        <p:nvSpPr>
          <p:cNvPr id="75780" name="Rectangle 2">
            <a:extLst>
              <a:ext uri="{FF2B5EF4-FFF2-40B4-BE49-F238E27FC236}">
                <a16:creationId xmlns:a16="http://schemas.microsoft.com/office/drawing/2014/main" id="{E223BD41-5CA1-47E9-B6AC-FFFD1A93DD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1" name="Rectangle 3">
            <a:extLst>
              <a:ext uri="{FF2B5EF4-FFF2-40B4-BE49-F238E27FC236}">
                <a16:creationId xmlns:a16="http://schemas.microsoft.com/office/drawing/2014/main" id="{CB35B32D-16ED-4631-93E0-7C07B737CA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D1633D1-6D87-44FF-BF11-77961A6D1EBD}"/>
              </a:ext>
            </a:extLst>
          </p:cNvPr>
          <p:cNvSpPr>
            <a:spLocks noGrp="1"/>
          </p:cNvSpPr>
          <p:nvPr>
            <p:ph type="dt" sz="quarter" idx="1"/>
          </p:nvPr>
        </p:nvSpPr>
        <p:spPr/>
        <p:txBody>
          <a:bodyPr/>
          <a:lstStyle/>
          <a:p>
            <a:pPr>
              <a:defRPr/>
            </a:pPr>
            <a:fld id="{D9E3D63F-7DBE-4B45-A9BB-632495C81A1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4A310F5-B8CC-4B6B-8D59-EE6FCA8BF21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7EEB401-B8C6-4AAE-899A-942E4F76E568}" type="slidenum">
              <a:rPr lang="ru-RU" altLang="ru-RU" sz="1200"/>
              <a:pPr eaLnBrk="1" hangingPunct="1"/>
              <a:t>634</a:t>
            </a:fld>
            <a:endParaRPr lang="ru-RU" altLang="ru-RU" sz="1200"/>
          </a:p>
        </p:txBody>
      </p:sp>
      <p:sp>
        <p:nvSpPr>
          <p:cNvPr id="76804" name="Rectangle 2">
            <a:extLst>
              <a:ext uri="{FF2B5EF4-FFF2-40B4-BE49-F238E27FC236}">
                <a16:creationId xmlns:a16="http://schemas.microsoft.com/office/drawing/2014/main" id="{F5E709E7-C13D-4DD3-8B99-A5EE9778DC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3">
            <a:extLst>
              <a:ext uri="{FF2B5EF4-FFF2-40B4-BE49-F238E27FC236}">
                <a16:creationId xmlns:a16="http://schemas.microsoft.com/office/drawing/2014/main" id="{FD605990-F5D9-4E47-85C8-88D9444C2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30BCCBE-C018-4829-B85B-2361C100808C}"/>
              </a:ext>
            </a:extLst>
          </p:cNvPr>
          <p:cNvSpPr>
            <a:spLocks noGrp="1"/>
          </p:cNvSpPr>
          <p:nvPr>
            <p:ph type="dt" sz="quarter" idx="1"/>
          </p:nvPr>
        </p:nvSpPr>
        <p:spPr/>
        <p:txBody>
          <a:bodyPr/>
          <a:lstStyle/>
          <a:p>
            <a:pPr>
              <a:defRPr/>
            </a:pPr>
            <a:fld id="{B55F3BA8-7EC6-4A20-BBDE-05731BAD4324}"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9084090-9FDF-4E04-B0DE-2705FECDD3A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D67C31B-2797-4D34-AED4-7A9013C8D845}" type="slidenum">
              <a:rPr lang="ru-RU" altLang="ru-RU" sz="1200"/>
              <a:pPr eaLnBrk="1" hangingPunct="1"/>
              <a:t>635</a:t>
            </a:fld>
            <a:endParaRPr lang="ru-RU" altLang="ru-RU" sz="1200"/>
          </a:p>
        </p:txBody>
      </p:sp>
      <p:sp>
        <p:nvSpPr>
          <p:cNvPr id="77828" name="Rectangle 2">
            <a:extLst>
              <a:ext uri="{FF2B5EF4-FFF2-40B4-BE49-F238E27FC236}">
                <a16:creationId xmlns:a16="http://schemas.microsoft.com/office/drawing/2014/main" id="{921E611B-D2C6-47F2-9173-00A9BAAC8F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9" name="Rectangle 3">
            <a:extLst>
              <a:ext uri="{FF2B5EF4-FFF2-40B4-BE49-F238E27FC236}">
                <a16:creationId xmlns:a16="http://schemas.microsoft.com/office/drawing/2014/main" id="{1DD1416C-385C-4E5A-A79A-E0757BB170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845A383-7C1B-4079-93B3-96E54AA17A66}"/>
              </a:ext>
            </a:extLst>
          </p:cNvPr>
          <p:cNvSpPr>
            <a:spLocks noGrp="1"/>
          </p:cNvSpPr>
          <p:nvPr>
            <p:ph type="dt" sz="quarter" idx="1"/>
          </p:nvPr>
        </p:nvSpPr>
        <p:spPr/>
        <p:txBody>
          <a:bodyPr/>
          <a:lstStyle/>
          <a:p>
            <a:pPr>
              <a:defRPr/>
            </a:pPr>
            <a:fld id="{83A34183-0D4C-4486-B97D-E3AF2B026E6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02D6451-3C1D-4F32-9675-34AF9508639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6897625-7020-4B1E-BE9C-D68613377910}" type="slidenum">
              <a:rPr lang="ru-RU" altLang="ru-RU" sz="1200"/>
              <a:pPr eaLnBrk="1" hangingPunct="1"/>
              <a:t>636</a:t>
            </a:fld>
            <a:endParaRPr lang="ru-RU" altLang="ru-RU" sz="1200"/>
          </a:p>
        </p:txBody>
      </p:sp>
      <p:sp>
        <p:nvSpPr>
          <p:cNvPr id="78852" name="Rectangle 2">
            <a:extLst>
              <a:ext uri="{FF2B5EF4-FFF2-40B4-BE49-F238E27FC236}">
                <a16:creationId xmlns:a16="http://schemas.microsoft.com/office/drawing/2014/main" id="{51F65921-D8F7-407A-BF3E-47BD7CEC38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3" name="Rectangle 3">
            <a:extLst>
              <a:ext uri="{FF2B5EF4-FFF2-40B4-BE49-F238E27FC236}">
                <a16:creationId xmlns:a16="http://schemas.microsoft.com/office/drawing/2014/main" id="{21E74AB4-3147-42FB-B9E9-B83EA07130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7AFB3DF-A506-4E02-AD36-798A6385B0AC}"/>
              </a:ext>
            </a:extLst>
          </p:cNvPr>
          <p:cNvSpPr>
            <a:spLocks noGrp="1"/>
          </p:cNvSpPr>
          <p:nvPr>
            <p:ph type="dt" sz="quarter" idx="1"/>
          </p:nvPr>
        </p:nvSpPr>
        <p:spPr/>
        <p:txBody>
          <a:bodyPr/>
          <a:lstStyle/>
          <a:p>
            <a:pPr>
              <a:defRPr/>
            </a:pPr>
            <a:fld id="{ED405EE1-480C-45DF-AFF2-349A25CEEA9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F07F446-028E-42F3-B58F-C99F16668CB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1D17676-7FC3-4BD6-B006-653C072CDCB6}" type="slidenum">
              <a:rPr lang="ru-RU" altLang="ru-RU" sz="1200"/>
              <a:pPr eaLnBrk="1" hangingPunct="1"/>
              <a:t>637</a:t>
            </a:fld>
            <a:endParaRPr lang="ru-RU" altLang="ru-RU" sz="1200"/>
          </a:p>
        </p:txBody>
      </p:sp>
      <p:sp>
        <p:nvSpPr>
          <p:cNvPr id="79876" name="Rectangle 2">
            <a:extLst>
              <a:ext uri="{FF2B5EF4-FFF2-40B4-BE49-F238E27FC236}">
                <a16:creationId xmlns:a16="http://schemas.microsoft.com/office/drawing/2014/main" id="{D72576AF-A5E9-4E17-9F0F-4CD06F5EC5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7" name="Rectangle 3">
            <a:extLst>
              <a:ext uri="{FF2B5EF4-FFF2-40B4-BE49-F238E27FC236}">
                <a16:creationId xmlns:a16="http://schemas.microsoft.com/office/drawing/2014/main" id="{54DBBA6B-AEA2-46FA-9399-A6C43CCB90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703CD5E-12C0-4379-8F71-F9079DCCE36E}"/>
              </a:ext>
            </a:extLst>
          </p:cNvPr>
          <p:cNvSpPr>
            <a:spLocks noGrp="1"/>
          </p:cNvSpPr>
          <p:nvPr>
            <p:ph type="dt" sz="quarter" idx="1"/>
          </p:nvPr>
        </p:nvSpPr>
        <p:spPr/>
        <p:txBody>
          <a:bodyPr/>
          <a:lstStyle/>
          <a:p>
            <a:pPr>
              <a:defRPr/>
            </a:pPr>
            <a:fld id="{593CE92F-D017-4D04-B1D3-7A9D95323B2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B4929B7-BA70-4E4B-84D2-180C947A01C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6BBB8D7-F349-4052-91ED-DBD80F5CAC81}" type="slidenum">
              <a:rPr lang="ru-RU" altLang="ru-RU" sz="1200"/>
              <a:pPr eaLnBrk="1" hangingPunct="1"/>
              <a:t>638</a:t>
            </a:fld>
            <a:endParaRPr lang="ru-RU" altLang="ru-RU" sz="1200"/>
          </a:p>
        </p:txBody>
      </p:sp>
      <p:sp>
        <p:nvSpPr>
          <p:cNvPr id="80900" name="Rectangle 2">
            <a:extLst>
              <a:ext uri="{FF2B5EF4-FFF2-40B4-BE49-F238E27FC236}">
                <a16:creationId xmlns:a16="http://schemas.microsoft.com/office/drawing/2014/main" id="{DCBDDFEE-E732-4E70-BFC5-CFA35A19AB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1" name="Rectangle 3">
            <a:extLst>
              <a:ext uri="{FF2B5EF4-FFF2-40B4-BE49-F238E27FC236}">
                <a16:creationId xmlns:a16="http://schemas.microsoft.com/office/drawing/2014/main" id="{C6B26512-8A16-49AE-94B8-B079366294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2033DD2-79BB-418A-8BC8-A42FF214B401}"/>
              </a:ext>
            </a:extLst>
          </p:cNvPr>
          <p:cNvSpPr>
            <a:spLocks noGrp="1"/>
          </p:cNvSpPr>
          <p:nvPr>
            <p:ph type="dt" sz="quarter" idx="1"/>
          </p:nvPr>
        </p:nvSpPr>
        <p:spPr/>
        <p:txBody>
          <a:bodyPr/>
          <a:lstStyle/>
          <a:p>
            <a:pPr>
              <a:defRPr/>
            </a:pPr>
            <a:fld id="{827F1CB7-175E-4A98-AE1B-FFAC67F80C2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50F4494-0457-40DA-B8B0-4DE735E80B2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4109EAD-AD1D-4A17-AC16-F2C07149FE9C}" type="slidenum">
              <a:rPr lang="ru-RU" altLang="ru-RU" sz="1200"/>
              <a:pPr eaLnBrk="1" hangingPunct="1"/>
              <a:t>639</a:t>
            </a:fld>
            <a:endParaRPr lang="ru-RU" altLang="ru-RU" sz="1200"/>
          </a:p>
        </p:txBody>
      </p:sp>
      <p:sp>
        <p:nvSpPr>
          <p:cNvPr id="81924" name="Rectangle 2">
            <a:extLst>
              <a:ext uri="{FF2B5EF4-FFF2-40B4-BE49-F238E27FC236}">
                <a16:creationId xmlns:a16="http://schemas.microsoft.com/office/drawing/2014/main" id="{02BD629D-54C2-41CB-A088-EB93503071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5" name="Rectangle 3">
            <a:extLst>
              <a:ext uri="{FF2B5EF4-FFF2-40B4-BE49-F238E27FC236}">
                <a16:creationId xmlns:a16="http://schemas.microsoft.com/office/drawing/2014/main" id="{D61A5603-9CC1-4199-A7F5-D273883BF9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BEF71D6-1F43-4852-9A17-A44D398E069A}"/>
              </a:ext>
            </a:extLst>
          </p:cNvPr>
          <p:cNvSpPr>
            <a:spLocks noGrp="1"/>
          </p:cNvSpPr>
          <p:nvPr>
            <p:ph type="dt" sz="quarter" idx="1"/>
          </p:nvPr>
        </p:nvSpPr>
        <p:spPr/>
        <p:txBody>
          <a:bodyPr/>
          <a:lstStyle/>
          <a:p>
            <a:pPr>
              <a:defRPr/>
            </a:pPr>
            <a:fld id="{CE4696C1-6236-41B0-9F08-02EB00751BC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D3DA35D-B23C-420E-AC8D-B7B970F09B8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A2D4585-AA81-4DE6-BFDC-4EA80037817B}" type="slidenum">
              <a:rPr lang="ru-RU" altLang="ru-RU" sz="1200"/>
              <a:pPr eaLnBrk="1" hangingPunct="1"/>
              <a:t>640</a:t>
            </a:fld>
            <a:endParaRPr lang="ru-RU" altLang="ru-RU" sz="1200"/>
          </a:p>
        </p:txBody>
      </p:sp>
      <p:sp>
        <p:nvSpPr>
          <p:cNvPr id="82948" name="Rectangle 2">
            <a:extLst>
              <a:ext uri="{FF2B5EF4-FFF2-40B4-BE49-F238E27FC236}">
                <a16:creationId xmlns:a16="http://schemas.microsoft.com/office/drawing/2014/main" id="{CEDE6C39-EB21-458B-94F9-D9FCC95C3D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9" name="Rectangle 3">
            <a:extLst>
              <a:ext uri="{FF2B5EF4-FFF2-40B4-BE49-F238E27FC236}">
                <a16:creationId xmlns:a16="http://schemas.microsoft.com/office/drawing/2014/main" id="{7F17020E-0DD3-4132-B902-C9A883183F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913B2EC-BA98-421D-87FB-FF79392FBF4A}"/>
              </a:ext>
            </a:extLst>
          </p:cNvPr>
          <p:cNvSpPr>
            <a:spLocks noGrp="1"/>
          </p:cNvSpPr>
          <p:nvPr>
            <p:ph type="dt" sz="quarter" idx="1"/>
          </p:nvPr>
        </p:nvSpPr>
        <p:spPr/>
        <p:txBody>
          <a:bodyPr/>
          <a:lstStyle/>
          <a:p>
            <a:pPr>
              <a:defRPr/>
            </a:pPr>
            <a:fld id="{77D98318-DAFB-42FE-843F-E87151C1720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8D57651-DA42-45FC-9A2B-1318FCC76FD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A694BD2-A858-4586-BC04-6231207C7196}" type="slidenum">
              <a:rPr lang="ru-RU" altLang="ru-RU" sz="1200"/>
              <a:pPr eaLnBrk="1" hangingPunct="1"/>
              <a:t>641</a:t>
            </a:fld>
            <a:endParaRPr lang="ru-RU" altLang="ru-RU" sz="1200"/>
          </a:p>
        </p:txBody>
      </p:sp>
      <p:sp>
        <p:nvSpPr>
          <p:cNvPr id="83972" name="Rectangle 2">
            <a:extLst>
              <a:ext uri="{FF2B5EF4-FFF2-40B4-BE49-F238E27FC236}">
                <a16:creationId xmlns:a16="http://schemas.microsoft.com/office/drawing/2014/main" id="{50FB89D5-18CE-4CEF-B514-24BAE6A851E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3" name="Rectangle 3">
            <a:extLst>
              <a:ext uri="{FF2B5EF4-FFF2-40B4-BE49-F238E27FC236}">
                <a16:creationId xmlns:a16="http://schemas.microsoft.com/office/drawing/2014/main" id="{9DEE54AC-32A4-4D47-B0C3-6240DE375E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Заметки 2"/>
              <p:cNvSpPr>
                <a:spLocks noGrp="1"/>
              </p:cNvSpPr>
              <p:nvPr>
                <p:ph type="body" idx="1"/>
              </p:nvPr>
            </p:nvSpPr>
            <p:spPr/>
            <p:txBody>
              <a:bodyPr/>
              <a:lstStyle/>
              <a:p>
                <a:r>
                  <a:rPr lang="ru-RU" b="1" i="1" dirty="0"/>
                  <a:t>Абсолютный прирост</a:t>
                </a:r>
                <a:r>
                  <a:rPr lang="ru-RU" b="1" i="1" baseline="0" dirty="0"/>
                  <a:t> ∆</a:t>
                </a:r>
                <a:r>
                  <a:rPr lang="en-US" b="1" i="1" baseline="0" dirty="0"/>
                  <a:t>y</a:t>
                </a:r>
                <a:r>
                  <a:rPr lang="ru-RU" b="1" i="1" baseline="0" dirty="0"/>
                  <a:t> </a:t>
                </a:r>
                <a:r>
                  <a:rPr lang="ru-RU" baseline="0" dirty="0"/>
                  <a:t>равен разности двух сравниваемых наблюдений. </a:t>
                </a:r>
              </a:p>
              <a:p>
                <a:r>
                  <a:rPr lang="ru-RU" b="1" i="1" baseline="0" dirty="0"/>
                  <a:t>Темп роста Т</a:t>
                </a:r>
                <a:r>
                  <a:rPr lang="ru-RU" b="1" i="0" baseline="0" dirty="0"/>
                  <a:t> </a:t>
                </a:r>
                <a:r>
                  <a:rPr lang="ru-RU" i="0" baseline="0" dirty="0"/>
                  <a:t>равен отношению двух сравниваемых наблюдений, а </a:t>
                </a:r>
                <a:r>
                  <a:rPr lang="ru-RU" sz="1200" b="1" i="1" kern="1200" baseline="0" dirty="0">
                    <a:solidFill>
                      <a:schemeClr val="tx1"/>
                    </a:solidFill>
                    <a:latin typeface="+mn-lt"/>
                    <a:ea typeface="+mn-ea"/>
                    <a:cs typeface="+mn-cs"/>
                  </a:rPr>
                  <a:t>темп прироста К</a:t>
                </a:r>
                <a:r>
                  <a:rPr lang="ru-RU" sz="1200" b="0" i="0" kern="1200" baseline="0" dirty="0">
                    <a:solidFill>
                      <a:schemeClr val="tx1"/>
                    </a:solidFill>
                    <a:latin typeface="+mn-lt"/>
                    <a:ea typeface="+mn-ea"/>
                    <a:cs typeface="+mn-cs"/>
                  </a:rPr>
                  <a:t> – уменьшенному на единицу роста Т. Выраженный в процентах К показывает, на сколько процентов в среднем изменилось значение </a:t>
                </a:r>
                <a14:m>
                  <m:oMath xmlns:m="http://schemas.openxmlformats.org/officeDocument/2006/math">
                    <m:sSub>
                      <m:sSubPr>
                        <m:ctrlPr>
                          <a:rPr lang="ru-RU" sz="1200" b="0" i="1" kern="1200" baseline="0" smtClean="0">
                            <a:solidFill>
                              <a:schemeClr val="tx1"/>
                            </a:solidFill>
                            <a:latin typeface="Cambria Math" panose="02040503050406030204" pitchFamily="18" charset="0"/>
                            <a:ea typeface="+mn-ea"/>
                            <a:cs typeface="+mn-cs"/>
                          </a:rPr>
                        </m:ctrlPr>
                      </m:sSubPr>
                      <m:e>
                        <m:r>
                          <a:rPr lang="en-US" sz="1200" b="0" i="1" kern="1200" baseline="0" smtClean="0">
                            <a:solidFill>
                              <a:schemeClr val="tx1"/>
                            </a:solidFill>
                            <a:latin typeface="Cambria Math" panose="02040503050406030204" pitchFamily="18" charset="0"/>
                            <a:ea typeface="+mn-ea"/>
                            <a:cs typeface="+mn-cs"/>
                          </a:rPr>
                          <m:t>𝑦</m:t>
                        </m:r>
                      </m:e>
                      <m:sub>
                        <m:r>
                          <a:rPr lang="en-US" sz="1200" b="0" i="1" kern="1200" baseline="0" smtClean="0">
                            <a:solidFill>
                              <a:schemeClr val="tx1"/>
                            </a:solidFill>
                            <a:latin typeface="Cambria Math" panose="02040503050406030204" pitchFamily="18" charset="0"/>
                            <a:ea typeface="+mn-ea"/>
                            <a:cs typeface="+mn-cs"/>
                          </a:rPr>
                          <m:t>𝑡</m:t>
                        </m:r>
                      </m:sub>
                    </m:sSub>
                  </m:oMath>
                </a14:m>
                <a:r>
                  <a:rPr lang="ru-RU" sz="1200" b="1" i="1" kern="1200" baseline="0" dirty="0">
                    <a:solidFill>
                      <a:schemeClr val="tx1"/>
                    </a:solidFill>
                    <a:latin typeface="+mn-lt"/>
                    <a:ea typeface="+mn-ea"/>
                    <a:cs typeface="+mn-cs"/>
                  </a:rPr>
                  <a:t> </a:t>
                </a:r>
                <a:r>
                  <a:rPr lang="ru-RU" sz="1200" b="0" i="0" kern="1200" baseline="0" dirty="0">
                    <a:solidFill>
                      <a:schemeClr val="tx1"/>
                    </a:solidFill>
                    <a:latin typeface="+mn-lt"/>
                    <a:ea typeface="+mn-ea"/>
                    <a:cs typeface="+mn-cs"/>
                  </a:rPr>
                  <a:t>по сравнению со значением, принятым за базу сравнения. </a:t>
                </a:r>
              </a:p>
              <a:p>
                <a:r>
                  <a:rPr lang="ru-RU" sz="1200" b="0" i="0" kern="1200" baseline="0" dirty="0">
                    <a:solidFill>
                      <a:schemeClr val="tx1"/>
                    </a:solidFill>
                    <a:latin typeface="+mn-lt"/>
                    <a:ea typeface="+mn-ea"/>
                    <a:cs typeface="+mn-cs"/>
                  </a:rPr>
                  <a:t>Для получения </a:t>
                </a:r>
                <a:r>
                  <a:rPr lang="ru-RU" sz="1200" b="1" i="0" kern="1200" baseline="0" dirty="0">
                    <a:solidFill>
                      <a:schemeClr val="tx1"/>
                    </a:solidFill>
                    <a:latin typeface="+mn-lt"/>
                    <a:ea typeface="+mn-ea"/>
                    <a:cs typeface="+mn-cs"/>
                  </a:rPr>
                  <a:t>обобщающих показателей </a:t>
                </a:r>
                <a:r>
                  <a:rPr lang="ru-RU" sz="1200" b="0" i="0" kern="1200" baseline="0" dirty="0">
                    <a:solidFill>
                      <a:schemeClr val="tx1"/>
                    </a:solidFill>
                    <a:latin typeface="+mn-lt"/>
                    <a:ea typeface="+mn-ea"/>
                    <a:cs typeface="+mn-cs"/>
                  </a:rPr>
                  <a:t>ряда динамики используют средний абсолютный прирост </a:t>
                </a:r>
                <a14:m>
                  <m:oMath xmlns:m="http://schemas.openxmlformats.org/officeDocument/2006/math">
                    <m:r>
                      <a:rPr lang="ru-RU" sz="1200" b="0" i="1" kern="1200" baseline="0" smtClean="0">
                        <a:solidFill>
                          <a:schemeClr val="tx1"/>
                        </a:solidFill>
                        <a:latin typeface="Cambria Math" panose="02040503050406030204" pitchFamily="18" charset="0"/>
                        <a:ea typeface="Cambria Math" panose="02040503050406030204" pitchFamily="18" charset="0"/>
                        <a:cs typeface="+mn-cs"/>
                      </a:rPr>
                      <m:t>∆</m:t>
                    </m:r>
                    <m:acc>
                      <m:accPr>
                        <m:chr m:val="̅"/>
                        <m:ctrlPr>
                          <a:rPr lang="ru-RU" sz="1200" b="0" i="1" kern="1200" baseline="0" smtClean="0">
                            <a:solidFill>
                              <a:schemeClr val="tx1"/>
                            </a:solidFill>
                            <a:latin typeface="Cambria Math" panose="02040503050406030204" pitchFamily="18" charset="0"/>
                            <a:ea typeface="Cambria Math" panose="02040503050406030204" pitchFamily="18" charset="0"/>
                            <a:cs typeface="+mn-cs"/>
                          </a:rPr>
                        </m:ctrlPr>
                      </m:accPr>
                      <m:e>
                        <m:r>
                          <a:rPr lang="en-US" sz="1200" b="0" i="1" kern="1200" baseline="0" smtClean="0">
                            <a:solidFill>
                              <a:schemeClr val="tx1"/>
                            </a:solidFill>
                            <a:latin typeface="Cambria Math" panose="02040503050406030204" pitchFamily="18" charset="0"/>
                            <a:ea typeface="Cambria Math" panose="02040503050406030204" pitchFamily="18" charset="0"/>
                            <a:cs typeface="+mn-cs"/>
                          </a:rPr>
                          <m:t>𝑦</m:t>
                        </m:r>
                      </m:e>
                    </m:acc>
                  </m:oMath>
                </a14:m>
                <a:r>
                  <a:rPr lang="ru-RU" sz="1200" b="1" i="1" kern="1200" baseline="0" dirty="0">
                    <a:solidFill>
                      <a:schemeClr val="tx1"/>
                    </a:solidFill>
                    <a:latin typeface="+mn-lt"/>
                    <a:ea typeface="+mn-ea"/>
                    <a:cs typeface="+mn-cs"/>
                  </a:rPr>
                  <a:t>, </a:t>
                </a:r>
                <a:r>
                  <a:rPr lang="ru-RU" sz="1200" b="0" i="0" kern="1200" baseline="0" dirty="0">
                    <a:solidFill>
                      <a:schemeClr val="tx1"/>
                    </a:solidFill>
                    <a:latin typeface="+mn-lt"/>
                    <a:ea typeface="+mn-ea"/>
                    <a:cs typeface="+mn-cs"/>
                  </a:rPr>
                  <a:t>средний темп роста </a:t>
                </a:r>
                <a14:m>
                  <m:oMath xmlns:m="http://schemas.openxmlformats.org/officeDocument/2006/math">
                    <m:acc>
                      <m:accPr>
                        <m:chr m:val="̅"/>
                        <m:ctrlPr>
                          <a:rPr lang="ru-RU" sz="1200" b="0" i="1" kern="1200" baseline="0" smtClean="0">
                            <a:solidFill>
                              <a:schemeClr val="tx1"/>
                            </a:solidFill>
                            <a:latin typeface="Cambria Math" panose="02040503050406030204" pitchFamily="18" charset="0"/>
                            <a:ea typeface="+mn-ea"/>
                            <a:cs typeface="+mn-cs"/>
                          </a:rPr>
                        </m:ctrlPr>
                      </m:accPr>
                      <m:e>
                        <m:r>
                          <a:rPr lang="en-US" sz="1200" b="0" i="1" kern="1200" baseline="0" smtClean="0">
                            <a:solidFill>
                              <a:schemeClr val="tx1"/>
                            </a:solidFill>
                            <a:latin typeface="Cambria Math" panose="02040503050406030204" pitchFamily="18" charset="0"/>
                            <a:ea typeface="+mn-ea"/>
                            <a:cs typeface="+mn-cs"/>
                          </a:rPr>
                          <m:t>𝑇</m:t>
                        </m:r>
                      </m:e>
                    </m:acc>
                  </m:oMath>
                </a14:m>
                <a:r>
                  <a:rPr lang="ru-RU" sz="1200" b="1" i="1" kern="1200" baseline="0" dirty="0">
                    <a:solidFill>
                      <a:schemeClr val="tx1"/>
                    </a:solidFill>
                    <a:latin typeface="+mn-lt"/>
                    <a:ea typeface="+mn-ea"/>
                    <a:cs typeface="+mn-cs"/>
                  </a:rPr>
                  <a:t> </a:t>
                </a:r>
                <a:r>
                  <a:rPr lang="ru-RU" sz="1200" b="0" i="0" kern="1200" baseline="0" dirty="0">
                    <a:solidFill>
                      <a:schemeClr val="tx1"/>
                    </a:solidFill>
                    <a:latin typeface="+mn-lt"/>
                    <a:ea typeface="+mn-ea"/>
                    <a:cs typeface="+mn-cs"/>
                  </a:rPr>
                  <a:t>и средний тем прироста</a:t>
                </a:r>
                <a14:m>
                  <m:oMath xmlns:m="http://schemas.openxmlformats.org/officeDocument/2006/math">
                    <m:acc>
                      <m:accPr>
                        <m:chr m:val="̅"/>
                        <m:ctrlPr>
                          <a:rPr lang="ru-RU" sz="1200" b="0" i="1" kern="1200" baseline="0" smtClean="0">
                            <a:solidFill>
                              <a:schemeClr val="tx1"/>
                            </a:solidFill>
                            <a:latin typeface="Cambria Math" panose="02040503050406030204" pitchFamily="18" charset="0"/>
                            <a:ea typeface="+mn-ea"/>
                            <a:cs typeface="+mn-cs"/>
                          </a:rPr>
                        </m:ctrlPr>
                      </m:accPr>
                      <m:e>
                        <m:r>
                          <a:rPr lang="ru-RU" sz="1200" b="0" i="1" kern="1200" baseline="0" smtClean="0">
                            <a:solidFill>
                              <a:schemeClr val="tx1"/>
                            </a:solidFill>
                            <a:latin typeface="Cambria Math" panose="02040503050406030204" pitchFamily="18" charset="0"/>
                            <a:ea typeface="+mn-ea"/>
                            <a:cs typeface="+mn-cs"/>
                          </a:rPr>
                          <m:t> </m:t>
                        </m:r>
                        <m:r>
                          <a:rPr lang="en-US" sz="1200" b="0" i="1" kern="1200" baseline="0" smtClean="0">
                            <a:solidFill>
                              <a:schemeClr val="tx1"/>
                            </a:solidFill>
                            <a:latin typeface="Cambria Math" panose="02040503050406030204" pitchFamily="18" charset="0"/>
                            <a:ea typeface="+mn-ea"/>
                            <a:cs typeface="+mn-cs"/>
                          </a:rPr>
                          <m:t>𝐾</m:t>
                        </m:r>
                      </m:e>
                    </m:acc>
                  </m:oMath>
                </a14:m>
                <a:endParaRPr lang="ru-RU" sz="1200" b="1" i="1" kern="1200" baseline="0" dirty="0">
                  <a:solidFill>
                    <a:schemeClr val="tx1"/>
                  </a:solidFill>
                  <a:latin typeface="+mn-lt"/>
                  <a:ea typeface="+mn-ea"/>
                  <a:cs typeface="+mn-cs"/>
                </a:endParaRPr>
              </a:p>
            </p:txBody>
          </p:sp>
        </mc:Choice>
        <mc:Fallback xmlns="">
          <p:sp>
            <p:nvSpPr>
              <p:cNvPr id="3" name="Заметки 2"/>
              <p:cNvSpPr>
                <a:spLocks noGrp="1"/>
              </p:cNvSpPr>
              <p:nvPr>
                <p:ph type="body" idx="1"/>
              </p:nvPr>
            </p:nvSpPr>
            <p:spPr/>
            <p:txBody>
              <a:bodyPr/>
              <a:lstStyle/>
              <a:p>
                <a:r>
                  <a:rPr lang="ru-RU" b="1" i="1" dirty="0" smtClean="0"/>
                  <a:t>Абсолютный прирост</a:t>
                </a:r>
                <a:r>
                  <a:rPr lang="ru-RU" b="1" i="1" baseline="0" dirty="0" smtClean="0"/>
                  <a:t> ∆</a:t>
                </a:r>
                <a:r>
                  <a:rPr lang="en-US" b="1" i="1" baseline="0" dirty="0" smtClean="0"/>
                  <a:t>y</a:t>
                </a:r>
                <a:r>
                  <a:rPr lang="ru-RU" b="1" i="1" baseline="0" dirty="0" smtClean="0"/>
                  <a:t> </a:t>
                </a:r>
                <a:r>
                  <a:rPr lang="ru-RU" baseline="0" dirty="0" smtClean="0"/>
                  <a:t>равен разности двух сравниваемых наблюдений. </a:t>
                </a:r>
              </a:p>
              <a:p>
                <a:r>
                  <a:rPr lang="ru-RU" b="1" i="1" baseline="0" dirty="0" smtClean="0"/>
                  <a:t>Темп роста Т</a:t>
                </a:r>
                <a:r>
                  <a:rPr lang="ru-RU" b="1" i="0" baseline="0" dirty="0" smtClean="0"/>
                  <a:t> </a:t>
                </a:r>
                <a:r>
                  <a:rPr lang="ru-RU" i="0" baseline="0" dirty="0" smtClean="0"/>
                  <a:t>равен отношению двух сравниваемых наблюдений, а </a:t>
                </a:r>
                <a:r>
                  <a:rPr lang="ru-RU" sz="1200" b="1" i="1" kern="1200" baseline="0" dirty="0" smtClean="0">
                    <a:solidFill>
                      <a:schemeClr val="tx1"/>
                    </a:solidFill>
                    <a:latin typeface="+mn-lt"/>
                    <a:ea typeface="+mn-ea"/>
                    <a:cs typeface="+mn-cs"/>
                  </a:rPr>
                  <a:t>темп прироста К</a:t>
                </a:r>
                <a:r>
                  <a:rPr lang="ru-RU" sz="1200" b="0" i="0" kern="1200" baseline="0" dirty="0" smtClean="0">
                    <a:solidFill>
                      <a:schemeClr val="tx1"/>
                    </a:solidFill>
                    <a:latin typeface="+mn-lt"/>
                    <a:ea typeface="+mn-ea"/>
                    <a:cs typeface="+mn-cs"/>
                  </a:rPr>
                  <a:t> – уменьшенному на единицу роста Т. Выраженный в процентах К показывает, на сколько процентов в среднем изменилось значение </a:t>
                </a:r>
                <a:r>
                  <a:rPr lang="en-US" sz="1200" b="0" i="0" kern="1200" baseline="0" smtClean="0">
                    <a:solidFill>
                      <a:schemeClr val="tx1"/>
                    </a:solidFill>
                    <a:latin typeface="Cambria Math" panose="02040503050406030204" pitchFamily="18" charset="0"/>
                    <a:ea typeface="+mn-ea"/>
                    <a:cs typeface="+mn-cs"/>
                  </a:rPr>
                  <a:t>𝑦</a:t>
                </a:r>
                <a:r>
                  <a:rPr lang="ru-RU" sz="1200" b="0" i="0" kern="1200" baseline="0" smtClean="0">
                    <a:solidFill>
                      <a:schemeClr val="tx1"/>
                    </a:solidFill>
                    <a:latin typeface="Cambria Math" panose="02040503050406030204" pitchFamily="18" charset="0"/>
                    <a:ea typeface="+mn-ea"/>
                    <a:cs typeface="+mn-cs"/>
                  </a:rPr>
                  <a:t>_</a:t>
                </a:r>
                <a:r>
                  <a:rPr lang="en-US" sz="1200" b="0" i="0" kern="1200" baseline="0" smtClean="0">
                    <a:solidFill>
                      <a:schemeClr val="tx1"/>
                    </a:solidFill>
                    <a:latin typeface="Cambria Math" panose="02040503050406030204" pitchFamily="18" charset="0"/>
                    <a:ea typeface="+mn-ea"/>
                    <a:cs typeface="+mn-cs"/>
                  </a:rPr>
                  <a:t>𝑡</a:t>
                </a:r>
                <a:r>
                  <a:rPr lang="ru-RU" sz="1200" b="1" i="1" kern="1200" baseline="0" dirty="0" smtClean="0">
                    <a:solidFill>
                      <a:schemeClr val="tx1"/>
                    </a:solidFill>
                    <a:latin typeface="+mn-lt"/>
                    <a:ea typeface="+mn-ea"/>
                    <a:cs typeface="+mn-cs"/>
                  </a:rPr>
                  <a:t> </a:t>
                </a:r>
                <a:r>
                  <a:rPr lang="ru-RU" sz="1200" b="0" i="0" kern="1200" baseline="0" dirty="0" smtClean="0">
                    <a:solidFill>
                      <a:schemeClr val="tx1"/>
                    </a:solidFill>
                    <a:latin typeface="+mn-lt"/>
                    <a:ea typeface="+mn-ea"/>
                    <a:cs typeface="+mn-cs"/>
                  </a:rPr>
                  <a:t>по сравнению со значением, принятым за базу сравнения. </a:t>
                </a:r>
              </a:p>
              <a:p>
                <a:r>
                  <a:rPr lang="ru-RU" sz="1200" b="0" i="0" kern="1200" baseline="0" dirty="0" smtClean="0">
                    <a:solidFill>
                      <a:schemeClr val="tx1"/>
                    </a:solidFill>
                    <a:latin typeface="+mn-lt"/>
                    <a:ea typeface="+mn-ea"/>
                    <a:cs typeface="+mn-cs"/>
                  </a:rPr>
                  <a:t>Для получения </a:t>
                </a:r>
                <a:r>
                  <a:rPr lang="ru-RU" sz="1200" b="1" i="0" kern="1200" baseline="0" dirty="0" smtClean="0">
                    <a:solidFill>
                      <a:schemeClr val="tx1"/>
                    </a:solidFill>
                    <a:latin typeface="+mn-lt"/>
                    <a:ea typeface="+mn-ea"/>
                    <a:cs typeface="+mn-cs"/>
                  </a:rPr>
                  <a:t>обобщающих показателей </a:t>
                </a:r>
                <a:r>
                  <a:rPr lang="ru-RU" sz="1200" b="0" i="0" kern="1200" baseline="0" dirty="0" smtClean="0">
                    <a:solidFill>
                      <a:schemeClr val="tx1"/>
                    </a:solidFill>
                    <a:latin typeface="+mn-lt"/>
                    <a:ea typeface="+mn-ea"/>
                    <a:cs typeface="+mn-cs"/>
                  </a:rPr>
                  <a:t>ряда динамики используют средний абсолютный прирост </a:t>
                </a:r>
                <a:r>
                  <a:rPr lang="ru-RU" sz="1200" b="0" i="0" kern="1200" baseline="0" smtClean="0">
                    <a:solidFill>
                      <a:schemeClr val="tx1"/>
                    </a:solidFill>
                    <a:latin typeface="Cambria Math" panose="02040503050406030204" pitchFamily="18" charset="0"/>
                    <a:ea typeface="Cambria Math" panose="02040503050406030204" pitchFamily="18" charset="0"/>
                    <a:cs typeface="+mn-cs"/>
                  </a:rPr>
                  <a:t>∆</a:t>
                </a:r>
                <a:r>
                  <a:rPr lang="en-US" sz="1200" b="0" i="0" kern="1200" baseline="0" smtClean="0">
                    <a:solidFill>
                      <a:schemeClr val="tx1"/>
                    </a:solidFill>
                    <a:latin typeface="Cambria Math" panose="02040503050406030204" pitchFamily="18" charset="0"/>
                    <a:ea typeface="Cambria Math" panose="02040503050406030204" pitchFamily="18" charset="0"/>
                    <a:cs typeface="+mn-cs"/>
                  </a:rPr>
                  <a:t>𝑦</a:t>
                </a:r>
                <a:r>
                  <a:rPr lang="ru-RU" sz="1200" b="0" i="0" kern="1200" baseline="0" smtClean="0">
                    <a:solidFill>
                      <a:schemeClr val="tx1"/>
                    </a:solidFill>
                    <a:latin typeface="Cambria Math" panose="02040503050406030204" pitchFamily="18" charset="0"/>
                    <a:ea typeface="Cambria Math" panose="02040503050406030204" pitchFamily="18" charset="0"/>
                    <a:cs typeface="+mn-cs"/>
                  </a:rPr>
                  <a:t> ̅</a:t>
                </a:r>
                <a:r>
                  <a:rPr lang="ru-RU" sz="1200" b="1" i="1" kern="1200" baseline="0" dirty="0" smtClean="0">
                    <a:solidFill>
                      <a:schemeClr val="tx1"/>
                    </a:solidFill>
                    <a:latin typeface="+mn-lt"/>
                    <a:ea typeface="+mn-ea"/>
                    <a:cs typeface="+mn-cs"/>
                  </a:rPr>
                  <a:t>, </a:t>
                </a:r>
                <a:r>
                  <a:rPr lang="ru-RU" sz="1200" b="0" i="0" kern="1200" baseline="0" dirty="0" smtClean="0">
                    <a:solidFill>
                      <a:schemeClr val="tx1"/>
                    </a:solidFill>
                    <a:latin typeface="+mn-lt"/>
                    <a:ea typeface="+mn-ea"/>
                    <a:cs typeface="+mn-cs"/>
                  </a:rPr>
                  <a:t>средний темп роста </a:t>
                </a:r>
                <a:r>
                  <a:rPr lang="en-US" sz="1200" b="0" i="0" kern="1200" baseline="0" smtClean="0">
                    <a:solidFill>
                      <a:schemeClr val="tx1"/>
                    </a:solidFill>
                    <a:latin typeface="Cambria Math" panose="02040503050406030204" pitchFamily="18" charset="0"/>
                    <a:ea typeface="+mn-ea"/>
                    <a:cs typeface="+mn-cs"/>
                  </a:rPr>
                  <a:t>𝑇</a:t>
                </a:r>
                <a:r>
                  <a:rPr lang="ru-RU" sz="1200" b="0" i="0" kern="1200" baseline="0" smtClean="0">
                    <a:solidFill>
                      <a:schemeClr val="tx1"/>
                    </a:solidFill>
                    <a:latin typeface="Cambria Math" panose="02040503050406030204" pitchFamily="18" charset="0"/>
                    <a:ea typeface="+mn-ea"/>
                    <a:cs typeface="+mn-cs"/>
                  </a:rPr>
                  <a:t> ̅</a:t>
                </a:r>
                <a:r>
                  <a:rPr lang="ru-RU" sz="1200" b="1" i="1" kern="1200" baseline="0" dirty="0" smtClean="0">
                    <a:solidFill>
                      <a:schemeClr val="tx1"/>
                    </a:solidFill>
                    <a:latin typeface="+mn-lt"/>
                    <a:ea typeface="+mn-ea"/>
                    <a:cs typeface="+mn-cs"/>
                  </a:rPr>
                  <a:t> </a:t>
                </a:r>
                <a:r>
                  <a:rPr lang="ru-RU" sz="1200" b="0" i="0" kern="1200" baseline="0" dirty="0" smtClean="0">
                    <a:solidFill>
                      <a:schemeClr val="tx1"/>
                    </a:solidFill>
                    <a:latin typeface="+mn-lt"/>
                    <a:ea typeface="+mn-ea"/>
                    <a:cs typeface="+mn-cs"/>
                  </a:rPr>
                  <a:t>и средний тем прироста</a:t>
                </a:r>
                <a:r>
                  <a:rPr lang="ru-RU" sz="1200" b="0" i="0" kern="1200" baseline="0" smtClean="0">
                    <a:solidFill>
                      <a:schemeClr val="tx1"/>
                    </a:solidFill>
                    <a:latin typeface="Cambria Math" panose="02040503050406030204" pitchFamily="18" charset="0"/>
                    <a:ea typeface="+mn-ea"/>
                    <a:cs typeface="+mn-cs"/>
                  </a:rPr>
                  <a:t>( </a:t>
                </a:r>
                <a:r>
                  <a:rPr lang="en-US" sz="1200" b="0" i="0" kern="1200" baseline="0" smtClean="0">
                    <a:solidFill>
                      <a:schemeClr val="tx1"/>
                    </a:solidFill>
                    <a:latin typeface="Cambria Math" panose="02040503050406030204" pitchFamily="18" charset="0"/>
                    <a:ea typeface="+mn-ea"/>
                    <a:cs typeface="+mn-cs"/>
                  </a:rPr>
                  <a:t>𝐾</a:t>
                </a:r>
                <a:r>
                  <a:rPr lang="ru-RU" sz="1200" b="0" i="0" kern="1200" baseline="0" smtClean="0">
                    <a:solidFill>
                      <a:schemeClr val="tx1"/>
                    </a:solidFill>
                    <a:latin typeface="Cambria Math" panose="02040503050406030204" pitchFamily="18" charset="0"/>
                    <a:ea typeface="+mn-ea"/>
                    <a:cs typeface="+mn-cs"/>
                  </a:rPr>
                  <a:t>) ̅</a:t>
                </a:r>
                <a:endParaRPr lang="ru-RU" sz="1200" b="1" i="1" kern="1200" baseline="0" dirty="0">
                  <a:solidFill>
                    <a:schemeClr val="tx1"/>
                  </a:solidFill>
                  <a:latin typeface="+mn-lt"/>
                  <a:ea typeface="+mn-ea"/>
                  <a:cs typeface="+mn-cs"/>
                </a:endParaRPr>
              </a:p>
            </p:txBody>
          </p:sp>
        </mc:Fallback>
      </mc:AlternateContent>
      <p:sp>
        <p:nvSpPr>
          <p:cNvPr id="4" name="Номер слайда 3"/>
          <p:cNvSpPr>
            <a:spLocks noGrp="1"/>
          </p:cNvSpPr>
          <p:nvPr>
            <p:ph type="sldNum" sz="quarter" idx="10"/>
          </p:nvPr>
        </p:nvSpPr>
        <p:spPr/>
        <p:txBody>
          <a:bodyPr/>
          <a:lstStyle/>
          <a:p>
            <a:fld id="{9FA555AA-7455-4236-8CB5-DAA30AD279DB}" type="slidenum">
              <a:rPr lang="ru-RU" smtClean="0"/>
              <a:t>115</a:t>
            </a:fld>
            <a:endParaRPr lang="ru-RU"/>
          </a:p>
        </p:txBody>
      </p:sp>
    </p:spTree>
    <p:extLst>
      <p:ext uri="{BB962C8B-B14F-4D97-AF65-F5344CB8AC3E}">
        <p14:creationId xmlns:p14="http://schemas.microsoft.com/office/powerpoint/2010/main" val="3998834932"/>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0845D2E-EDC9-4651-BCCD-92F7D53E4277}"/>
              </a:ext>
            </a:extLst>
          </p:cNvPr>
          <p:cNvSpPr>
            <a:spLocks noGrp="1"/>
          </p:cNvSpPr>
          <p:nvPr>
            <p:ph type="dt" sz="quarter" idx="1"/>
          </p:nvPr>
        </p:nvSpPr>
        <p:spPr/>
        <p:txBody>
          <a:bodyPr/>
          <a:lstStyle/>
          <a:p>
            <a:pPr>
              <a:defRPr/>
            </a:pPr>
            <a:fld id="{B79940EC-CE69-4E89-846D-7A7B12BF3F7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53E5385-7C8E-462F-9E7A-D6A48115844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4BC037-21CA-43C6-A373-B1A637C8C38D}" type="slidenum">
              <a:rPr lang="ru-RU" altLang="ru-RU" sz="1200"/>
              <a:pPr eaLnBrk="1" hangingPunct="1"/>
              <a:t>642</a:t>
            </a:fld>
            <a:endParaRPr lang="ru-RU" altLang="ru-RU" sz="1200"/>
          </a:p>
        </p:txBody>
      </p:sp>
      <p:sp>
        <p:nvSpPr>
          <p:cNvPr id="84996" name="Rectangle 2">
            <a:extLst>
              <a:ext uri="{FF2B5EF4-FFF2-40B4-BE49-F238E27FC236}">
                <a16:creationId xmlns:a16="http://schemas.microsoft.com/office/drawing/2014/main" id="{3AD7032B-AAAA-4B22-ACBC-3A66EB483E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7" name="Rectangle 3">
            <a:extLst>
              <a:ext uri="{FF2B5EF4-FFF2-40B4-BE49-F238E27FC236}">
                <a16:creationId xmlns:a16="http://schemas.microsoft.com/office/drawing/2014/main" id="{E95BFC15-073B-4088-891E-CAB6502AAC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0BE712B-1692-4DCC-8C1E-5A2F7E6EEDA2}"/>
              </a:ext>
            </a:extLst>
          </p:cNvPr>
          <p:cNvSpPr>
            <a:spLocks noGrp="1"/>
          </p:cNvSpPr>
          <p:nvPr>
            <p:ph type="dt" sz="quarter" idx="1"/>
          </p:nvPr>
        </p:nvSpPr>
        <p:spPr/>
        <p:txBody>
          <a:bodyPr/>
          <a:lstStyle/>
          <a:p>
            <a:pPr>
              <a:defRPr/>
            </a:pPr>
            <a:fld id="{5319547A-B880-4D6E-9B4D-128514F4843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EEBCC75-0F8D-4F6E-9441-FA334B40D87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697FA75-E367-41BA-8DD9-4F49535DDB56}" type="slidenum">
              <a:rPr lang="ru-RU" altLang="ru-RU" sz="1200"/>
              <a:pPr eaLnBrk="1" hangingPunct="1"/>
              <a:t>643</a:t>
            </a:fld>
            <a:endParaRPr lang="ru-RU" altLang="ru-RU" sz="1200"/>
          </a:p>
        </p:txBody>
      </p:sp>
      <p:sp>
        <p:nvSpPr>
          <p:cNvPr id="48132" name="Rectangle 2">
            <a:extLst>
              <a:ext uri="{FF2B5EF4-FFF2-40B4-BE49-F238E27FC236}">
                <a16:creationId xmlns:a16="http://schemas.microsoft.com/office/drawing/2014/main" id="{B70814B9-EA73-4C9E-80AA-A8A16B943A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B85E07DB-4C50-480A-B691-16801F839F6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E1974D9-D668-4049-BF5F-5C1CD53A2734}"/>
              </a:ext>
            </a:extLst>
          </p:cNvPr>
          <p:cNvSpPr>
            <a:spLocks noGrp="1"/>
          </p:cNvSpPr>
          <p:nvPr>
            <p:ph type="dt" sz="quarter" idx="1"/>
          </p:nvPr>
        </p:nvSpPr>
        <p:spPr/>
        <p:txBody>
          <a:bodyPr/>
          <a:lstStyle/>
          <a:p>
            <a:pPr>
              <a:defRPr/>
            </a:pPr>
            <a:fld id="{2EA8AB03-EA1E-4C90-9F31-54E27449DA0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025D2C3-DB41-4639-9264-13AD199C452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7420AA1-4A26-43A2-8E39-F829549DEDE2}" type="slidenum">
              <a:rPr lang="ru-RU" altLang="ru-RU" sz="1200"/>
              <a:pPr eaLnBrk="1" hangingPunct="1"/>
              <a:t>644</a:t>
            </a:fld>
            <a:endParaRPr lang="ru-RU" altLang="ru-RU" sz="1200"/>
          </a:p>
        </p:txBody>
      </p:sp>
      <p:sp>
        <p:nvSpPr>
          <p:cNvPr id="49156" name="Rectangle 2">
            <a:extLst>
              <a:ext uri="{FF2B5EF4-FFF2-40B4-BE49-F238E27FC236}">
                <a16:creationId xmlns:a16="http://schemas.microsoft.com/office/drawing/2014/main" id="{21DA67C8-B6C2-41EE-B099-ECB0412344F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EA433B23-C9E8-4507-9BC1-C15192C35C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79A968D-CB34-4ED4-B7EF-F8CD744F3C57}"/>
              </a:ext>
            </a:extLst>
          </p:cNvPr>
          <p:cNvSpPr>
            <a:spLocks noGrp="1"/>
          </p:cNvSpPr>
          <p:nvPr>
            <p:ph type="dt" sz="quarter" idx="1"/>
          </p:nvPr>
        </p:nvSpPr>
        <p:spPr/>
        <p:txBody>
          <a:bodyPr/>
          <a:lstStyle/>
          <a:p>
            <a:pPr>
              <a:defRPr/>
            </a:pPr>
            <a:fld id="{1BC981E4-C646-476F-8F5F-3A13786F71F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11FF909-EA37-48DA-8DF1-68E6B863D7A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8789CA2-2707-4E3D-AB1D-DFBA554AC602}" type="slidenum">
              <a:rPr lang="ru-RU" altLang="ru-RU" sz="1200"/>
              <a:pPr eaLnBrk="1" hangingPunct="1"/>
              <a:t>645</a:t>
            </a:fld>
            <a:endParaRPr lang="ru-RU" altLang="ru-RU" sz="1200"/>
          </a:p>
        </p:txBody>
      </p:sp>
      <p:sp>
        <p:nvSpPr>
          <p:cNvPr id="50180" name="Rectangle 2">
            <a:extLst>
              <a:ext uri="{FF2B5EF4-FFF2-40B4-BE49-F238E27FC236}">
                <a16:creationId xmlns:a16="http://schemas.microsoft.com/office/drawing/2014/main" id="{D353DB89-08C9-4C7E-BFA7-23F31312B90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81CDA0A9-DE22-4A55-BF47-8B56D71C20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8E6DCA4-A05A-4408-95CD-616030EA7318}"/>
              </a:ext>
            </a:extLst>
          </p:cNvPr>
          <p:cNvSpPr>
            <a:spLocks noGrp="1"/>
          </p:cNvSpPr>
          <p:nvPr>
            <p:ph type="dt" sz="quarter" idx="1"/>
          </p:nvPr>
        </p:nvSpPr>
        <p:spPr/>
        <p:txBody>
          <a:bodyPr/>
          <a:lstStyle/>
          <a:p>
            <a:pPr>
              <a:defRPr/>
            </a:pPr>
            <a:fld id="{3200BE01-1BEC-4E62-8EDD-84DC3951C6F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9C100AB-3E65-4961-A69F-5EE30809819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56507B7-086E-40A0-A0BC-E161F868A4F3}" type="slidenum">
              <a:rPr lang="ru-RU" altLang="ru-RU" sz="1200"/>
              <a:pPr eaLnBrk="1" hangingPunct="1"/>
              <a:t>646</a:t>
            </a:fld>
            <a:endParaRPr lang="ru-RU" altLang="ru-RU" sz="1200"/>
          </a:p>
        </p:txBody>
      </p:sp>
      <p:sp>
        <p:nvSpPr>
          <p:cNvPr id="51204" name="Rectangle 2">
            <a:extLst>
              <a:ext uri="{FF2B5EF4-FFF2-40B4-BE49-F238E27FC236}">
                <a16:creationId xmlns:a16="http://schemas.microsoft.com/office/drawing/2014/main" id="{25D12122-CC28-406A-82A4-EF75A9C58A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9EF8D009-1D78-4977-B57F-99E9D68AD0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D80C2F2-5516-4DB5-A98C-7F68DB92B2AA}"/>
              </a:ext>
            </a:extLst>
          </p:cNvPr>
          <p:cNvSpPr>
            <a:spLocks noGrp="1"/>
          </p:cNvSpPr>
          <p:nvPr>
            <p:ph type="dt" sz="quarter" idx="1"/>
          </p:nvPr>
        </p:nvSpPr>
        <p:spPr/>
        <p:txBody>
          <a:bodyPr/>
          <a:lstStyle/>
          <a:p>
            <a:pPr>
              <a:defRPr/>
            </a:pPr>
            <a:fld id="{3A7F303C-A300-4D11-9DD0-24E457493A9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FCC9819-9C0D-478A-A2DC-5E91DFD6186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1EE4453-2BBF-47BD-92ED-EA7B8F9FEA3B}" type="slidenum">
              <a:rPr lang="ru-RU" altLang="ru-RU" sz="1200"/>
              <a:pPr eaLnBrk="1" hangingPunct="1"/>
              <a:t>647</a:t>
            </a:fld>
            <a:endParaRPr lang="ru-RU" altLang="ru-RU" sz="1200"/>
          </a:p>
        </p:txBody>
      </p:sp>
      <p:sp>
        <p:nvSpPr>
          <p:cNvPr id="52228" name="Rectangle 2">
            <a:extLst>
              <a:ext uri="{FF2B5EF4-FFF2-40B4-BE49-F238E27FC236}">
                <a16:creationId xmlns:a16="http://schemas.microsoft.com/office/drawing/2014/main" id="{1CFF20DF-3B47-4E9E-9219-59D577BF10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D625C72F-23F3-4123-8DEE-73233FECF1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EF8A192-8C45-4986-AF35-95D18BB25887}"/>
              </a:ext>
            </a:extLst>
          </p:cNvPr>
          <p:cNvSpPr>
            <a:spLocks noGrp="1"/>
          </p:cNvSpPr>
          <p:nvPr>
            <p:ph type="dt" sz="quarter" idx="1"/>
          </p:nvPr>
        </p:nvSpPr>
        <p:spPr/>
        <p:txBody>
          <a:bodyPr/>
          <a:lstStyle/>
          <a:p>
            <a:pPr>
              <a:defRPr/>
            </a:pPr>
            <a:fld id="{8F704DA1-C174-4CE3-B0B6-B47BDF132F1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43E376F-065B-4005-9E7C-BD5152154F0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8581799-706F-4D62-BEEF-55CE6CAB7699}" type="slidenum">
              <a:rPr lang="ru-RU" altLang="ru-RU" sz="1200"/>
              <a:pPr eaLnBrk="1" hangingPunct="1"/>
              <a:t>648</a:t>
            </a:fld>
            <a:endParaRPr lang="ru-RU" altLang="ru-RU" sz="1200"/>
          </a:p>
        </p:txBody>
      </p:sp>
      <p:sp>
        <p:nvSpPr>
          <p:cNvPr id="53252" name="Rectangle 2">
            <a:extLst>
              <a:ext uri="{FF2B5EF4-FFF2-40B4-BE49-F238E27FC236}">
                <a16:creationId xmlns:a16="http://schemas.microsoft.com/office/drawing/2014/main" id="{956E5FBB-C4DE-48A3-8903-9FD3CDF1EAF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3">
            <a:extLst>
              <a:ext uri="{FF2B5EF4-FFF2-40B4-BE49-F238E27FC236}">
                <a16:creationId xmlns:a16="http://schemas.microsoft.com/office/drawing/2014/main" id="{19A508A5-CEFD-4CDE-B183-E5A405A2746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58EB114-749B-4D5C-AA46-D3C75E7EF64B}"/>
              </a:ext>
            </a:extLst>
          </p:cNvPr>
          <p:cNvSpPr>
            <a:spLocks noGrp="1"/>
          </p:cNvSpPr>
          <p:nvPr>
            <p:ph type="dt" sz="quarter" idx="1"/>
          </p:nvPr>
        </p:nvSpPr>
        <p:spPr/>
        <p:txBody>
          <a:bodyPr/>
          <a:lstStyle/>
          <a:p>
            <a:pPr>
              <a:defRPr/>
            </a:pPr>
            <a:fld id="{A0256BBB-B60D-4D54-BB68-24E22AA22EB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36DCB42-D017-4645-AEC1-DB81F5CDAB8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D31F2FF-C760-45F8-B1B4-69855F71944E}" type="slidenum">
              <a:rPr lang="ru-RU" altLang="ru-RU" sz="1200"/>
              <a:pPr eaLnBrk="1" hangingPunct="1"/>
              <a:t>649</a:t>
            </a:fld>
            <a:endParaRPr lang="ru-RU" altLang="ru-RU" sz="1200"/>
          </a:p>
        </p:txBody>
      </p:sp>
      <p:sp>
        <p:nvSpPr>
          <p:cNvPr id="54276" name="Rectangle 2">
            <a:extLst>
              <a:ext uri="{FF2B5EF4-FFF2-40B4-BE49-F238E27FC236}">
                <a16:creationId xmlns:a16="http://schemas.microsoft.com/office/drawing/2014/main" id="{C5815A0A-B7F2-480B-BB4F-3A0635D68D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7" name="Rectangle 3">
            <a:extLst>
              <a:ext uri="{FF2B5EF4-FFF2-40B4-BE49-F238E27FC236}">
                <a16:creationId xmlns:a16="http://schemas.microsoft.com/office/drawing/2014/main" id="{1FDBAB3B-16B6-4D44-B2FE-E52935F368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B220EC1-221B-4D2A-BBC0-157234255F51}"/>
              </a:ext>
            </a:extLst>
          </p:cNvPr>
          <p:cNvSpPr>
            <a:spLocks noGrp="1"/>
          </p:cNvSpPr>
          <p:nvPr>
            <p:ph type="dt" sz="quarter" idx="1"/>
          </p:nvPr>
        </p:nvSpPr>
        <p:spPr/>
        <p:txBody>
          <a:bodyPr/>
          <a:lstStyle/>
          <a:p>
            <a:pPr>
              <a:defRPr/>
            </a:pPr>
            <a:fld id="{519C09DB-4F6C-45D9-8383-CBA6E7BCC1B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53CEAA3-C445-4A53-AFF5-935860400EC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A39C133-CE2C-4A92-B14A-9828D7A5ECAD}" type="slidenum">
              <a:rPr lang="ru-RU" altLang="ru-RU" sz="1200"/>
              <a:pPr eaLnBrk="1" hangingPunct="1"/>
              <a:t>650</a:t>
            </a:fld>
            <a:endParaRPr lang="ru-RU" altLang="ru-RU" sz="1200"/>
          </a:p>
        </p:txBody>
      </p:sp>
      <p:sp>
        <p:nvSpPr>
          <p:cNvPr id="55300" name="Rectangle 2">
            <a:extLst>
              <a:ext uri="{FF2B5EF4-FFF2-40B4-BE49-F238E27FC236}">
                <a16:creationId xmlns:a16="http://schemas.microsoft.com/office/drawing/2014/main" id="{6A87E349-2D93-41FA-86E3-CBFDEFD598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3">
            <a:extLst>
              <a:ext uri="{FF2B5EF4-FFF2-40B4-BE49-F238E27FC236}">
                <a16:creationId xmlns:a16="http://schemas.microsoft.com/office/drawing/2014/main" id="{3EDE1E7E-0426-4DF8-A9B3-D9EC76D3A9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2FFB569-642A-4AC9-AF5E-E0C9CB9F81CB}"/>
              </a:ext>
            </a:extLst>
          </p:cNvPr>
          <p:cNvSpPr>
            <a:spLocks noGrp="1"/>
          </p:cNvSpPr>
          <p:nvPr>
            <p:ph type="dt" sz="quarter" idx="1"/>
          </p:nvPr>
        </p:nvSpPr>
        <p:spPr/>
        <p:txBody>
          <a:bodyPr/>
          <a:lstStyle/>
          <a:p>
            <a:pPr>
              <a:defRPr/>
            </a:pPr>
            <a:fld id="{AFF3EDB9-5BA7-4E29-ADA4-8FC88663756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23FDF1C-9158-4F87-8130-E53F187AB5B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33D505A-4ACF-40FC-9B8D-54F2C1944757}" type="slidenum">
              <a:rPr lang="ru-RU" altLang="ru-RU" sz="1200"/>
              <a:pPr eaLnBrk="1" hangingPunct="1"/>
              <a:t>654</a:t>
            </a:fld>
            <a:endParaRPr lang="ru-RU" altLang="ru-RU" sz="1200"/>
          </a:p>
        </p:txBody>
      </p:sp>
      <p:sp>
        <p:nvSpPr>
          <p:cNvPr id="56324" name="Rectangle 2">
            <a:extLst>
              <a:ext uri="{FF2B5EF4-FFF2-40B4-BE49-F238E27FC236}">
                <a16:creationId xmlns:a16="http://schemas.microsoft.com/office/drawing/2014/main" id="{8D631D08-8904-42B9-8205-6EBC00D0D1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3">
            <a:extLst>
              <a:ext uri="{FF2B5EF4-FFF2-40B4-BE49-F238E27FC236}">
                <a16:creationId xmlns:a16="http://schemas.microsoft.com/office/drawing/2014/main" id="{93E2FCFC-6D59-422B-95B7-E08EA31E70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Наибольший интерес для статистического анализа представляют средние:  абсолютного прироста, темпа роста и темпа прироста, так как эти показатели являются обобщающими характеристиками  динамики. С их помощью можно строить прогнозы исследуемых показателей.</a:t>
            </a:r>
            <a:r>
              <a:rPr lang="ru-RU" sz="1200" kern="1200" baseline="0" dirty="0">
                <a:solidFill>
                  <a:schemeClr val="tx1"/>
                </a:solidFill>
                <a:effectLst/>
                <a:latin typeface="+mn-lt"/>
                <a:ea typeface="+mn-ea"/>
                <a:cs typeface="+mn-cs"/>
              </a:rPr>
              <a:t> О</a:t>
            </a:r>
            <a:r>
              <a:rPr lang="ru-RU" sz="1200" kern="1200" dirty="0">
                <a:solidFill>
                  <a:schemeClr val="tx1"/>
                </a:solidFill>
                <a:effectLst/>
                <a:latin typeface="+mn-lt"/>
                <a:ea typeface="+mn-ea"/>
                <a:cs typeface="+mn-cs"/>
              </a:rPr>
              <a:t>днако, </a:t>
            </a:r>
            <a:r>
              <a:rPr lang="ru-RU" sz="1200" b="1" kern="1200" dirty="0">
                <a:solidFill>
                  <a:schemeClr val="tx1"/>
                </a:solidFill>
                <a:effectLst/>
                <a:latin typeface="+mn-lt"/>
                <a:ea typeface="+mn-ea"/>
                <a:cs typeface="+mn-cs"/>
              </a:rPr>
              <a:t>необходимо отметить</a:t>
            </a:r>
            <a:r>
              <a:rPr lang="ru-RU" sz="1200" kern="1200" dirty="0">
                <a:solidFill>
                  <a:schemeClr val="tx1"/>
                </a:solidFill>
                <a:effectLst/>
                <a:latin typeface="+mn-lt"/>
                <a:ea typeface="+mn-ea"/>
                <a:cs typeface="+mn-cs"/>
              </a:rPr>
              <a:t>, что их применение требует определенной осторожности.</a:t>
            </a:r>
          </a:p>
          <a:p>
            <a:endParaRPr lang="ru-RU" dirty="0"/>
          </a:p>
        </p:txBody>
      </p:sp>
      <p:sp>
        <p:nvSpPr>
          <p:cNvPr id="4" name="Номер слайда 3"/>
          <p:cNvSpPr>
            <a:spLocks noGrp="1"/>
          </p:cNvSpPr>
          <p:nvPr>
            <p:ph type="sldNum" sz="quarter" idx="10"/>
          </p:nvPr>
        </p:nvSpPr>
        <p:spPr/>
        <p:txBody>
          <a:bodyPr/>
          <a:lstStyle/>
          <a:p>
            <a:fld id="{9FA555AA-7455-4236-8CB5-DAA30AD279DB}" type="slidenum">
              <a:rPr lang="ru-RU" smtClean="0"/>
              <a:t>117</a:t>
            </a:fld>
            <a:endParaRPr lang="ru-RU"/>
          </a:p>
        </p:txBody>
      </p:sp>
    </p:spTree>
    <p:extLst>
      <p:ext uri="{BB962C8B-B14F-4D97-AF65-F5344CB8AC3E}">
        <p14:creationId xmlns:p14="http://schemas.microsoft.com/office/powerpoint/2010/main" val="2790917622"/>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ECAA182-CBB7-4077-BD1D-941A9E52FE96}"/>
              </a:ext>
            </a:extLst>
          </p:cNvPr>
          <p:cNvSpPr>
            <a:spLocks noGrp="1"/>
          </p:cNvSpPr>
          <p:nvPr>
            <p:ph type="dt" sz="quarter" idx="1"/>
          </p:nvPr>
        </p:nvSpPr>
        <p:spPr/>
        <p:txBody>
          <a:bodyPr/>
          <a:lstStyle/>
          <a:p>
            <a:pPr>
              <a:defRPr/>
            </a:pPr>
            <a:fld id="{0CA64E52-B4B2-49F3-9E21-93440746341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DAFBFF6-2B21-49D2-BE59-661427FF91D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BEA2121-AEB1-420A-A2F1-DC16F9733E4B}" type="slidenum">
              <a:rPr lang="ru-RU" altLang="ru-RU" sz="1200"/>
              <a:pPr eaLnBrk="1" hangingPunct="1"/>
              <a:t>655</a:t>
            </a:fld>
            <a:endParaRPr lang="ru-RU" altLang="ru-RU" sz="1200"/>
          </a:p>
        </p:txBody>
      </p:sp>
      <p:sp>
        <p:nvSpPr>
          <p:cNvPr id="57348" name="Rectangle 2">
            <a:extLst>
              <a:ext uri="{FF2B5EF4-FFF2-40B4-BE49-F238E27FC236}">
                <a16:creationId xmlns:a16="http://schemas.microsoft.com/office/drawing/2014/main" id="{572EAF12-2BE5-4A87-897E-B0B525A85B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3">
            <a:extLst>
              <a:ext uri="{FF2B5EF4-FFF2-40B4-BE49-F238E27FC236}">
                <a16:creationId xmlns:a16="http://schemas.microsoft.com/office/drawing/2014/main" id="{173B5B06-544A-41FE-A3B6-D30E28C6371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F93790E-490D-4262-BE29-CF4153D9B4C5}"/>
              </a:ext>
            </a:extLst>
          </p:cNvPr>
          <p:cNvSpPr>
            <a:spLocks noGrp="1"/>
          </p:cNvSpPr>
          <p:nvPr>
            <p:ph type="dt" sz="quarter" idx="1"/>
          </p:nvPr>
        </p:nvSpPr>
        <p:spPr/>
        <p:txBody>
          <a:bodyPr/>
          <a:lstStyle/>
          <a:p>
            <a:pPr>
              <a:defRPr/>
            </a:pPr>
            <a:fld id="{0CA64E52-B4B2-49F3-9E21-93440746341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0E6F80A-14FA-475A-AFF8-E058276C4BF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CAFB75D-010C-403D-A6E4-1F14D161E719}" type="slidenum">
              <a:rPr lang="ru-RU" altLang="ru-RU" sz="1200"/>
              <a:pPr eaLnBrk="1" hangingPunct="1"/>
              <a:t>656</a:t>
            </a:fld>
            <a:endParaRPr lang="ru-RU" altLang="ru-RU" sz="1200"/>
          </a:p>
        </p:txBody>
      </p:sp>
      <p:sp>
        <p:nvSpPr>
          <p:cNvPr id="58372" name="Rectangle 2">
            <a:extLst>
              <a:ext uri="{FF2B5EF4-FFF2-40B4-BE49-F238E27FC236}">
                <a16:creationId xmlns:a16="http://schemas.microsoft.com/office/drawing/2014/main" id="{0CA72C73-5D5B-4AB4-91EE-1E4E763F552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3">
            <a:extLst>
              <a:ext uri="{FF2B5EF4-FFF2-40B4-BE49-F238E27FC236}">
                <a16:creationId xmlns:a16="http://schemas.microsoft.com/office/drawing/2014/main" id="{328A65FF-7210-479B-A523-D28C56CB89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306A9C3-D900-4078-94B4-C8F4848C726E}"/>
              </a:ext>
            </a:extLst>
          </p:cNvPr>
          <p:cNvSpPr>
            <a:spLocks noGrp="1"/>
          </p:cNvSpPr>
          <p:nvPr>
            <p:ph type="dt" sz="quarter" idx="1"/>
          </p:nvPr>
        </p:nvSpPr>
        <p:spPr/>
        <p:txBody>
          <a:bodyPr/>
          <a:lstStyle/>
          <a:p>
            <a:pPr>
              <a:defRPr/>
            </a:pPr>
            <a:fld id="{A0CA687C-35E3-4794-9886-207F8FB9D07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40850A1-A293-4560-9025-A854AF14DA6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6DAC972-A69C-4FA1-A2A5-46292D5D8500}" type="slidenum">
              <a:rPr lang="ru-RU" altLang="ru-RU" sz="1200"/>
              <a:pPr eaLnBrk="1" hangingPunct="1"/>
              <a:t>657</a:t>
            </a:fld>
            <a:endParaRPr lang="ru-RU" altLang="ru-RU" sz="1200"/>
          </a:p>
        </p:txBody>
      </p:sp>
      <p:sp>
        <p:nvSpPr>
          <p:cNvPr id="59396" name="Rectangle 2">
            <a:extLst>
              <a:ext uri="{FF2B5EF4-FFF2-40B4-BE49-F238E27FC236}">
                <a16:creationId xmlns:a16="http://schemas.microsoft.com/office/drawing/2014/main" id="{78351C45-4336-40DB-B2E6-C785CE1AA3D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3">
            <a:extLst>
              <a:ext uri="{FF2B5EF4-FFF2-40B4-BE49-F238E27FC236}">
                <a16:creationId xmlns:a16="http://schemas.microsoft.com/office/drawing/2014/main" id="{968120F0-DFC4-42FB-AD74-60D0950D69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32BC9FF-1CB0-43AB-82D5-219DB5DC5233}"/>
              </a:ext>
            </a:extLst>
          </p:cNvPr>
          <p:cNvSpPr>
            <a:spLocks noGrp="1"/>
          </p:cNvSpPr>
          <p:nvPr>
            <p:ph type="dt" sz="quarter" idx="1"/>
          </p:nvPr>
        </p:nvSpPr>
        <p:spPr/>
        <p:txBody>
          <a:bodyPr/>
          <a:lstStyle/>
          <a:p>
            <a:pPr>
              <a:defRPr/>
            </a:pPr>
            <a:fld id="{3ACAEE67-6D5F-419E-975C-2BFFEE9EC1F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A1868B0-4AD5-46A3-8288-038CBB4A45A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3AE48B0-6B8A-47E3-8164-F32A064A53E7}" type="slidenum">
              <a:rPr lang="ru-RU" altLang="ru-RU" sz="1200"/>
              <a:pPr eaLnBrk="1" hangingPunct="1"/>
              <a:t>658</a:t>
            </a:fld>
            <a:endParaRPr lang="ru-RU" altLang="ru-RU" sz="1200"/>
          </a:p>
        </p:txBody>
      </p:sp>
      <p:sp>
        <p:nvSpPr>
          <p:cNvPr id="60420" name="Rectangle 2">
            <a:extLst>
              <a:ext uri="{FF2B5EF4-FFF2-40B4-BE49-F238E27FC236}">
                <a16:creationId xmlns:a16="http://schemas.microsoft.com/office/drawing/2014/main" id="{D2BD6F79-3474-4AAD-8B94-D2A40996B5E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1" name="Rectangle 3">
            <a:extLst>
              <a:ext uri="{FF2B5EF4-FFF2-40B4-BE49-F238E27FC236}">
                <a16:creationId xmlns:a16="http://schemas.microsoft.com/office/drawing/2014/main" id="{8F8E65FA-F1C6-4455-AFF2-565E6CFAED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C875132-7060-4E99-A194-A1D64ADE5E41}"/>
              </a:ext>
            </a:extLst>
          </p:cNvPr>
          <p:cNvSpPr>
            <a:spLocks noGrp="1"/>
          </p:cNvSpPr>
          <p:nvPr>
            <p:ph type="dt" sz="quarter" idx="1"/>
          </p:nvPr>
        </p:nvSpPr>
        <p:spPr/>
        <p:txBody>
          <a:bodyPr/>
          <a:lstStyle/>
          <a:p>
            <a:pPr>
              <a:defRPr/>
            </a:pPr>
            <a:fld id="{74716942-2A18-4725-BAC4-60270EB243D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5A18FB1-3547-473D-9649-F3895C2B1BD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B6274A5-A5FF-4FD8-BB95-0DDC3DACDB17}" type="slidenum">
              <a:rPr lang="ru-RU" altLang="ru-RU" sz="1200"/>
              <a:pPr eaLnBrk="1" hangingPunct="1"/>
              <a:t>659</a:t>
            </a:fld>
            <a:endParaRPr lang="ru-RU" altLang="ru-RU" sz="1200"/>
          </a:p>
        </p:txBody>
      </p:sp>
      <p:sp>
        <p:nvSpPr>
          <p:cNvPr id="61444" name="Rectangle 2">
            <a:extLst>
              <a:ext uri="{FF2B5EF4-FFF2-40B4-BE49-F238E27FC236}">
                <a16:creationId xmlns:a16="http://schemas.microsoft.com/office/drawing/2014/main" id="{F3873F37-708E-4F91-97DC-583817B004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3">
            <a:extLst>
              <a:ext uri="{FF2B5EF4-FFF2-40B4-BE49-F238E27FC236}">
                <a16:creationId xmlns:a16="http://schemas.microsoft.com/office/drawing/2014/main" id="{88846520-D368-43F6-B31F-60022B0A5F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E91A946-12C9-4B60-8738-EAF09C25F8A7}"/>
              </a:ext>
            </a:extLst>
          </p:cNvPr>
          <p:cNvSpPr>
            <a:spLocks noGrp="1"/>
          </p:cNvSpPr>
          <p:nvPr>
            <p:ph type="dt" sz="quarter" idx="1"/>
          </p:nvPr>
        </p:nvSpPr>
        <p:spPr/>
        <p:txBody>
          <a:bodyPr/>
          <a:lstStyle/>
          <a:p>
            <a:pPr>
              <a:defRPr/>
            </a:pPr>
            <a:fld id="{2ECB1D73-2AD1-4D4E-87F9-E00D0D07201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7E7DE3E-86F6-4116-A7B1-FAC135AE41C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4074D38-D12D-4947-98AB-EFAE1312049B}" type="slidenum">
              <a:rPr lang="ru-RU" altLang="ru-RU" sz="1200"/>
              <a:pPr eaLnBrk="1" hangingPunct="1"/>
              <a:t>660</a:t>
            </a:fld>
            <a:endParaRPr lang="ru-RU" altLang="ru-RU" sz="1200"/>
          </a:p>
        </p:txBody>
      </p:sp>
      <p:sp>
        <p:nvSpPr>
          <p:cNvPr id="62468" name="Rectangle 2">
            <a:extLst>
              <a:ext uri="{FF2B5EF4-FFF2-40B4-BE49-F238E27FC236}">
                <a16:creationId xmlns:a16="http://schemas.microsoft.com/office/drawing/2014/main" id="{024A8716-A8BB-4BF8-970C-1FBD6D75E9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9" name="Rectangle 3">
            <a:extLst>
              <a:ext uri="{FF2B5EF4-FFF2-40B4-BE49-F238E27FC236}">
                <a16:creationId xmlns:a16="http://schemas.microsoft.com/office/drawing/2014/main" id="{383F80BF-3C7E-4EC3-BDFE-F6B526C65D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1A039C9-CFDB-47B2-89AB-4E1AB15AC3DB}"/>
              </a:ext>
            </a:extLst>
          </p:cNvPr>
          <p:cNvSpPr>
            <a:spLocks noGrp="1"/>
          </p:cNvSpPr>
          <p:nvPr>
            <p:ph type="dt" sz="quarter" idx="1"/>
          </p:nvPr>
        </p:nvSpPr>
        <p:spPr/>
        <p:txBody>
          <a:bodyPr/>
          <a:lstStyle/>
          <a:p>
            <a:pPr>
              <a:defRPr/>
            </a:pPr>
            <a:fld id="{F9C3B9EA-730E-4818-A8DF-24EF63BA10D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63CA638-4708-47F3-BA66-1DA6FBE64CC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96575EF-224C-48DB-A07B-AE850FC57FB8}" type="slidenum">
              <a:rPr lang="ru-RU" altLang="ru-RU" sz="1200"/>
              <a:pPr eaLnBrk="1" hangingPunct="1"/>
              <a:t>661</a:t>
            </a:fld>
            <a:endParaRPr lang="ru-RU" altLang="ru-RU" sz="1200"/>
          </a:p>
        </p:txBody>
      </p:sp>
      <p:sp>
        <p:nvSpPr>
          <p:cNvPr id="63492" name="Rectangle 2">
            <a:extLst>
              <a:ext uri="{FF2B5EF4-FFF2-40B4-BE49-F238E27FC236}">
                <a16:creationId xmlns:a16="http://schemas.microsoft.com/office/drawing/2014/main" id="{8DC02937-7925-44B2-A997-14BF491D1D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3" name="Rectangle 3">
            <a:extLst>
              <a:ext uri="{FF2B5EF4-FFF2-40B4-BE49-F238E27FC236}">
                <a16:creationId xmlns:a16="http://schemas.microsoft.com/office/drawing/2014/main" id="{4E4884A4-4AAD-4C1A-A7C0-CC0DC44984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C653DA8-E12C-4066-B3A5-61C05E27ADAE}"/>
              </a:ext>
            </a:extLst>
          </p:cNvPr>
          <p:cNvSpPr>
            <a:spLocks noGrp="1"/>
          </p:cNvSpPr>
          <p:nvPr>
            <p:ph type="dt" sz="quarter" idx="1"/>
          </p:nvPr>
        </p:nvSpPr>
        <p:spPr/>
        <p:txBody>
          <a:bodyPr/>
          <a:lstStyle/>
          <a:p>
            <a:pPr>
              <a:defRPr/>
            </a:pPr>
            <a:fld id="{27B94297-531B-46B2-82B7-BDEEE3931AE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418EC8A-3D8E-46FC-B0C2-BF33FAA4E40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B27B08B-C2C9-4DB2-BAD8-7EB11BFB2EBA}" type="slidenum">
              <a:rPr lang="ru-RU" altLang="ru-RU" sz="1200"/>
              <a:pPr eaLnBrk="1" hangingPunct="1"/>
              <a:t>662</a:t>
            </a:fld>
            <a:endParaRPr lang="ru-RU" altLang="ru-RU" sz="1200"/>
          </a:p>
        </p:txBody>
      </p:sp>
      <p:sp>
        <p:nvSpPr>
          <p:cNvPr id="64516" name="Rectangle 2">
            <a:extLst>
              <a:ext uri="{FF2B5EF4-FFF2-40B4-BE49-F238E27FC236}">
                <a16:creationId xmlns:a16="http://schemas.microsoft.com/office/drawing/2014/main" id="{0343ED62-06A3-4210-B91E-55D9622CD68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7" name="Rectangle 3">
            <a:extLst>
              <a:ext uri="{FF2B5EF4-FFF2-40B4-BE49-F238E27FC236}">
                <a16:creationId xmlns:a16="http://schemas.microsoft.com/office/drawing/2014/main" id="{BD86D30D-FABE-4933-A879-71A9D5CA2C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695025D-617B-4EB4-AFC6-457424C88796}"/>
              </a:ext>
            </a:extLst>
          </p:cNvPr>
          <p:cNvSpPr>
            <a:spLocks noGrp="1"/>
          </p:cNvSpPr>
          <p:nvPr>
            <p:ph type="dt" sz="quarter" idx="1"/>
          </p:nvPr>
        </p:nvSpPr>
        <p:spPr/>
        <p:txBody>
          <a:bodyPr/>
          <a:lstStyle/>
          <a:p>
            <a:pPr>
              <a:defRPr/>
            </a:pPr>
            <a:fld id="{4C176EAE-2840-4D0D-A6C5-D55776908A3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7EFC547-5F7E-45E9-B25C-F780DC5ABA1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9C7FA97-4169-4D57-B9C1-C2D561C63489}" type="slidenum">
              <a:rPr lang="ru-RU" altLang="ru-RU" sz="1200"/>
              <a:pPr eaLnBrk="1" hangingPunct="1"/>
              <a:t>663</a:t>
            </a:fld>
            <a:endParaRPr lang="ru-RU" altLang="ru-RU" sz="1200"/>
          </a:p>
        </p:txBody>
      </p:sp>
      <p:sp>
        <p:nvSpPr>
          <p:cNvPr id="65540" name="Rectangle 2">
            <a:extLst>
              <a:ext uri="{FF2B5EF4-FFF2-40B4-BE49-F238E27FC236}">
                <a16:creationId xmlns:a16="http://schemas.microsoft.com/office/drawing/2014/main" id="{BB0DC7A6-78BF-48A6-A7BA-5D765814FC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a:extLst>
              <a:ext uri="{FF2B5EF4-FFF2-40B4-BE49-F238E27FC236}">
                <a16:creationId xmlns:a16="http://schemas.microsoft.com/office/drawing/2014/main" id="{A3A95F81-E02A-4A48-8091-6A6CB3FFBE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58AD4BB-3905-4B4C-9C53-0985EF62E367}"/>
              </a:ext>
            </a:extLst>
          </p:cNvPr>
          <p:cNvSpPr>
            <a:spLocks noGrp="1"/>
          </p:cNvSpPr>
          <p:nvPr>
            <p:ph type="dt" sz="quarter" idx="1"/>
          </p:nvPr>
        </p:nvSpPr>
        <p:spPr/>
        <p:txBody>
          <a:bodyPr/>
          <a:lstStyle/>
          <a:p>
            <a:pPr>
              <a:defRPr/>
            </a:pPr>
            <a:fld id="{BB3AE719-7E70-46D2-9533-70BF8FE4A1A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961DAF7-82AC-45C3-9FAE-42566C2F859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33629C4-9F86-46F9-B3CB-9DD9C46D96C6}" type="slidenum">
              <a:rPr lang="ru-RU" altLang="ru-RU" sz="1200"/>
              <a:pPr eaLnBrk="1" hangingPunct="1"/>
              <a:t>664</a:t>
            </a:fld>
            <a:endParaRPr lang="ru-RU" altLang="ru-RU" sz="1200"/>
          </a:p>
        </p:txBody>
      </p:sp>
      <p:sp>
        <p:nvSpPr>
          <p:cNvPr id="66564" name="Rectangle 2">
            <a:extLst>
              <a:ext uri="{FF2B5EF4-FFF2-40B4-BE49-F238E27FC236}">
                <a16:creationId xmlns:a16="http://schemas.microsoft.com/office/drawing/2014/main" id="{EB6A684C-3754-4D8C-A114-7C40E0F7B1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3">
            <a:extLst>
              <a:ext uri="{FF2B5EF4-FFF2-40B4-BE49-F238E27FC236}">
                <a16:creationId xmlns:a16="http://schemas.microsoft.com/office/drawing/2014/main" id="{41ACD7B2-AFD3-4FE0-9A33-7B60D13640A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Наибольший интерес для статистического анализа представляют средние:  абсолютного прироста, темпа роста и темпа прироста, так как эти показатели являются обобщающими характеристиками  динамики. С их помощью можно строить прогнозы исследуемых показателей.</a:t>
            </a:r>
            <a:r>
              <a:rPr lang="ru-RU" sz="1200" kern="1200" baseline="0" dirty="0">
                <a:solidFill>
                  <a:schemeClr val="tx1"/>
                </a:solidFill>
                <a:effectLst/>
                <a:latin typeface="+mn-lt"/>
                <a:ea typeface="+mn-ea"/>
                <a:cs typeface="+mn-cs"/>
              </a:rPr>
              <a:t> О</a:t>
            </a:r>
            <a:r>
              <a:rPr lang="ru-RU" sz="1200" kern="1200" dirty="0">
                <a:solidFill>
                  <a:schemeClr val="tx1"/>
                </a:solidFill>
                <a:effectLst/>
                <a:latin typeface="+mn-lt"/>
                <a:ea typeface="+mn-ea"/>
                <a:cs typeface="+mn-cs"/>
              </a:rPr>
              <a:t>днако, </a:t>
            </a:r>
            <a:r>
              <a:rPr lang="ru-RU" sz="1200" b="1" kern="1200" dirty="0">
                <a:solidFill>
                  <a:schemeClr val="tx1"/>
                </a:solidFill>
                <a:effectLst/>
                <a:latin typeface="+mn-lt"/>
                <a:ea typeface="+mn-ea"/>
                <a:cs typeface="+mn-cs"/>
              </a:rPr>
              <a:t>необходимо отметить</a:t>
            </a:r>
            <a:r>
              <a:rPr lang="ru-RU" sz="1200" kern="1200" dirty="0">
                <a:solidFill>
                  <a:schemeClr val="tx1"/>
                </a:solidFill>
                <a:effectLst/>
                <a:latin typeface="+mn-lt"/>
                <a:ea typeface="+mn-ea"/>
                <a:cs typeface="+mn-cs"/>
              </a:rPr>
              <a:t>, что их применение требует определенной осторожности.</a:t>
            </a:r>
          </a:p>
          <a:p>
            <a:endParaRPr lang="ru-RU" dirty="0"/>
          </a:p>
        </p:txBody>
      </p:sp>
      <p:sp>
        <p:nvSpPr>
          <p:cNvPr id="4" name="Номер слайда 3"/>
          <p:cNvSpPr>
            <a:spLocks noGrp="1"/>
          </p:cNvSpPr>
          <p:nvPr>
            <p:ph type="sldNum" sz="quarter" idx="10"/>
          </p:nvPr>
        </p:nvSpPr>
        <p:spPr/>
        <p:txBody>
          <a:bodyPr/>
          <a:lstStyle/>
          <a:p>
            <a:fld id="{9FA555AA-7455-4236-8CB5-DAA30AD279DB}" type="slidenum">
              <a:rPr lang="ru-RU" smtClean="0"/>
              <a:t>118</a:t>
            </a:fld>
            <a:endParaRPr lang="ru-RU"/>
          </a:p>
        </p:txBody>
      </p:sp>
    </p:spTree>
    <p:extLst>
      <p:ext uri="{BB962C8B-B14F-4D97-AF65-F5344CB8AC3E}">
        <p14:creationId xmlns:p14="http://schemas.microsoft.com/office/powerpoint/2010/main" val="1105962311"/>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EB884E3-75B2-4AA9-9500-E1B5C8FCF034}"/>
              </a:ext>
            </a:extLst>
          </p:cNvPr>
          <p:cNvSpPr>
            <a:spLocks noGrp="1"/>
          </p:cNvSpPr>
          <p:nvPr>
            <p:ph type="dt" sz="quarter" idx="1"/>
          </p:nvPr>
        </p:nvSpPr>
        <p:spPr/>
        <p:txBody>
          <a:bodyPr/>
          <a:lstStyle/>
          <a:p>
            <a:pPr>
              <a:defRPr/>
            </a:pPr>
            <a:fld id="{39B830CB-4019-41A6-85F0-6DCCFFC1F45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2AC3949-58C4-4730-9EBE-1067E70C9BB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4F91835-187A-4E2D-AD6D-EDD2FE5DA8CF}" type="slidenum">
              <a:rPr lang="ru-RU" altLang="ru-RU" sz="1200"/>
              <a:pPr eaLnBrk="1" hangingPunct="1"/>
              <a:t>665</a:t>
            </a:fld>
            <a:endParaRPr lang="ru-RU" altLang="ru-RU" sz="1200"/>
          </a:p>
        </p:txBody>
      </p:sp>
      <p:sp>
        <p:nvSpPr>
          <p:cNvPr id="67588" name="Rectangle 2">
            <a:extLst>
              <a:ext uri="{FF2B5EF4-FFF2-40B4-BE49-F238E27FC236}">
                <a16:creationId xmlns:a16="http://schemas.microsoft.com/office/drawing/2014/main" id="{79D387FF-B7EE-4400-865D-C685F0A84B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9" name="Rectangle 3">
            <a:extLst>
              <a:ext uri="{FF2B5EF4-FFF2-40B4-BE49-F238E27FC236}">
                <a16:creationId xmlns:a16="http://schemas.microsoft.com/office/drawing/2014/main" id="{4B7742C7-4C48-4FC7-82C5-B05728AB81E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B4CA86C-2437-470C-90FF-BBADD435DCE1}"/>
              </a:ext>
            </a:extLst>
          </p:cNvPr>
          <p:cNvSpPr>
            <a:spLocks noGrp="1"/>
          </p:cNvSpPr>
          <p:nvPr>
            <p:ph type="dt" sz="quarter" idx="1"/>
          </p:nvPr>
        </p:nvSpPr>
        <p:spPr/>
        <p:txBody>
          <a:bodyPr/>
          <a:lstStyle/>
          <a:p>
            <a:pPr>
              <a:defRPr/>
            </a:pPr>
            <a:fld id="{8197D915-D324-4FBC-A64F-301C00DAFB9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0939035-FDD9-48DB-B43F-54CAB1C9881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019F557-50B4-40B5-9278-E2C18611C03B}" type="slidenum">
              <a:rPr lang="ru-RU" altLang="ru-RU" sz="1200"/>
              <a:pPr eaLnBrk="1" hangingPunct="1"/>
              <a:t>666</a:t>
            </a:fld>
            <a:endParaRPr lang="ru-RU" altLang="ru-RU" sz="1200"/>
          </a:p>
        </p:txBody>
      </p:sp>
      <p:sp>
        <p:nvSpPr>
          <p:cNvPr id="68612" name="Rectangle 2">
            <a:extLst>
              <a:ext uri="{FF2B5EF4-FFF2-40B4-BE49-F238E27FC236}">
                <a16:creationId xmlns:a16="http://schemas.microsoft.com/office/drawing/2014/main" id="{282CADF9-1C18-4A0D-B86C-76C45A1D59E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3">
            <a:extLst>
              <a:ext uri="{FF2B5EF4-FFF2-40B4-BE49-F238E27FC236}">
                <a16:creationId xmlns:a16="http://schemas.microsoft.com/office/drawing/2014/main" id="{14F20F5D-FBE0-4581-A74F-14E35107C1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99A0D68-0336-4E15-AD62-E15914FD18DE}"/>
              </a:ext>
            </a:extLst>
          </p:cNvPr>
          <p:cNvSpPr>
            <a:spLocks noGrp="1"/>
          </p:cNvSpPr>
          <p:nvPr>
            <p:ph type="dt" sz="quarter" idx="1"/>
          </p:nvPr>
        </p:nvSpPr>
        <p:spPr/>
        <p:txBody>
          <a:bodyPr/>
          <a:lstStyle/>
          <a:p>
            <a:pPr>
              <a:defRPr/>
            </a:pPr>
            <a:fld id="{FBB56B92-6F69-445A-9672-111698EF715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BBA2615-C708-4585-95B7-22769B30E53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2312323-F3E5-43F6-B954-FA4FDF540AB1}" type="slidenum">
              <a:rPr lang="ru-RU" altLang="ru-RU" sz="1200"/>
              <a:pPr eaLnBrk="1" hangingPunct="1"/>
              <a:t>667</a:t>
            </a:fld>
            <a:endParaRPr lang="ru-RU" altLang="ru-RU" sz="1200"/>
          </a:p>
        </p:txBody>
      </p:sp>
      <p:sp>
        <p:nvSpPr>
          <p:cNvPr id="69636" name="Rectangle 2">
            <a:extLst>
              <a:ext uri="{FF2B5EF4-FFF2-40B4-BE49-F238E27FC236}">
                <a16:creationId xmlns:a16="http://schemas.microsoft.com/office/drawing/2014/main" id="{BC60BC2F-7B94-4E2C-94CB-5B22224929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3">
            <a:extLst>
              <a:ext uri="{FF2B5EF4-FFF2-40B4-BE49-F238E27FC236}">
                <a16:creationId xmlns:a16="http://schemas.microsoft.com/office/drawing/2014/main" id="{40B360A1-4D0F-46BD-B8D0-505FCE377DB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06285A9-3095-44E7-9EC7-3291ECD1454E}"/>
              </a:ext>
            </a:extLst>
          </p:cNvPr>
          <p:cNvSpPr>
            <a:spLocks noGrp="1"/>
          </p:cNvSpPr>
          <p:nvPr>
            <p:ph type="dt" sz="quarter" idx="1"/>
          </p:nvPr>
        </p:nvSpPr>
        <p:spPr/>
        <p:txBody>
          <a:bodyPr/>
          <a:lstStyle/>
          <a:p>
            <a:pPr>
              <a:defRPr/>
            </a:pPr>
            <a:fld id="{FC69BF1F-01E3-4245-B0A2-7CA423A5A69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3A0A766-74D4-4D92-BD3C-3231FC1DBB8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7A7C2D4-18A3-4F76-9370-751EFE94EC3A}" type="slidenum">
              <a:rPr lang="ru-RU" altLang="ru-RU" sz="1200"/>
              <a:pPr eaLnBrk="1" hangingPunct="1"/>
              <a:t>668</a:t>
            </a:fld>
            <a:endParaRPr lang="ru-RU" altLang="ru-RU" sz="1200"/>
          </a:p>
        </p:txBody>
      </p:sp>
      <p:sp>
        <p:nvSpPr>
          <p:cNvPr id="70660" name="Rectangle 2">
            <a:extLst>
              <a:ext uri="{FF2B5EF4-FFF2-40B4-BE49-F238E27FC236}">
                <a16:creationId xmlns:a16="http://schemas.microsoft.com/office/drawing/2014/main" id="{92E68890-DD87-4075-9ECF-6BAE0E32B7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3">
            <a:extLst>
              <a:ext uri="{FF2B5EF4-FFF2-40B4-BE49-F238E27FC236}">
                <a16:creationId xmlns:a16="http://schemas.microsoft.com/office/drawing/2014/main" id="{A55A68FA-1D76-4754-AB06-A7864B6E95B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1159383-4A85-4F44-99F1-739F9FB00E72}"/>
              </a:ext>
            </a:extLst>
          </p:cNvPr>
          <p:cNvSpPr>
            <a:spLocks noGrp="1"/>
          </p:cNvSpPr>
          <p:nvPr>
            <p:ph type="dt" sz="quarter" idx="1"/>
          </p:nvPr>
        </p:nvSpPr>
        <p:spPr/>
        <p:txBody>
          <a:bodyPr/>
          <a:lstStyle/>
          <a:p>
            <a:pPr>
              <a:defRPr/>
            </a:pPr>
            <a:fld id="{C711B38E-6061-4212-96FA-AE951FD4A39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AA89B67-9813-4F01-AAE0-68B1399D709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54FD398-48B2-4CEB-B0DE-9C4581A6EBE8}" type="slidenum">
              <a:rPr lang="ru-RU" altLang="ru-RU" sz="1200"/>
              <a:pPr eaLnBrk="1" hangingPunct="1"/>
              <a:t>669</a:t>
            </a:fld>
            <a:endParaRPr lang="ru-RU" altLang="ru-RU" sz="1200"/>
          </a:p>
        </p:txBody>
      </p:sp>
      <p:sp>
        <p:nvSpPr>
          <p:cNvPr id="71684" name="Rectangle 2">
            <a:extLst>
              <a:ext uri="{FF2B5EF4-FFF2-40B4-BE49-F238E27FC236}">
                <a16:creationId xmlns:a16="http://schemas.microsoft.com/office/drawing/2014/main" id="{2485C48A-18E9-4B75-946F-3D63041ED87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5" name="Rectangle 3">
            <a:extLst>
              <a:ext uri="{FF2B5EF4-FFF2-40B4-BE49-F238E27FC236}">
                <a16:creationId xmlns:a16="http://schemas.microsoft.com/office/drawing/2014/main" id="{51B5C0E5-5C6C-4B72-836B-D99F3962BEC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8FF4B34-6392-4452-AFDF-EF8A054D7B56}"/>
              </a:ext>
            </a:extLst>
          </p:cNvPr>
          <p:cNvSpPr>
            <a:spLocks noGrp="1"/>
          </p:cNvSpPr>
          <p:nvPr>
            <p:ph type="dt" sz="quarter" idx="1"/>
          </p:nvPr>
        </p:nvSpPr>
        <p:spPr/>
        <p:txBody>
          <a:bodyPr/>
          <a:lstStyle/>
          <a:p>
            <a:pPr>
              <a:defRPr/>
            </a:pPr>
            <a:fld id="{6B3966CB-C4AA-48CF-B9B4-85DA4B44133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FD0F94D-24B3-4BE8-AA50-4D6429D412A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1977668-7824-4451-AC52-FB17199F98C6}" type="slidenum">
              <a:rPr lang="ru-RU" altLang="ru-RU" sz="1200"/>
              <a:pPr eaLnBrk="1" hangingPunct="1"/>
              <a:t>670</a:t>
            </a:fld>
            <a:endParaRPr lang="ru-RU" altLang="ru-RU" sz="1200"/>
          </a:p>
        </p:txBody>
      </p:sp>
      <p:sp>
        <p:nvSpPr>
          <p:cNvPr id="72708" name="Rectangle 2">
            <a:extLst>
              <a:ext uri="{FF2B5EF4-FFF2-40B4-BE49-F238E27FC236}">
                <a16:creationId xmlns:a16="http://schemas.microsoft.com/office/drawing/2014/main" id="{D3B4662C-F77A-4365-8EE9-C7F908CFBE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9" name="Rectangle 3">
            <a:extLst>
              <a:ext uri="{FF2B5EF4-FFF2-40B4-BE49-F238E27FC236}">
                <a16:creationId xmlns:a16="http://schemas.microsoft.com/office/drawing/2014/main" id="{C5C9704C-6EB8-4A31-B5DD-2D18B579D8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3B06D9A-5D0A-4039-99F0-9A46A0A1ABEF}"/>
              </a:ext>
            </a:extLst>
          </p:cNvPr>
          <p:cNvSpPr>
            <a:spLocks noGrp="1"/>
          </p:cNvSpPr>
          <p:nvPr>
            <p:ph type="dt" sz="quarter" idx="1"/>
          </p:nvPr>
        </p:nvSpPr>
        <p:spPr/>
        <p:txBody>
          <a:bodyPr/>
          <a:lstStyle/>
          <a:p>
            <a:pPr>
              <a:defRPr/>
            </a:pPr>
            <a:fld id="{903F3816-8577-4AF1-8C98-7BDC3C567F8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F5C94DD-058D-4BBD-B6A7-C580111B77A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C420EEB-0104-418D-9A6F-218938BA2387}" type="slidenum">
              <a:rPr lang="ru-RU" altLang="ru-RU" sz="1200"/>
              <a:pPr eaLnBrk="1" hangingPunct="1"/>
              <a:t>671</a:t>
            </a:fld>
            <a:endParaRPr lang="ru-RU" altLang="ru-RU" sz="1200"/>
          </a:p>
        </p:txBody>
      </p:sp>
      <p:sp>
        <p:nvSpPr>
          <p:cNvPr id="73732" name="Rectangle 2">
            <a:extLst>
              <a:ext uri="{FF2B5EF4-FFF2-40B4-BE49-F238E27FC236}">
                <a16:creationId xmlns:a16="http://schemas.microsoft.com/office/drawing/2014/main" id="{86BAE582-1DB4-4069-9EAD-6A8BDDAE234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3" name="Rectangle 3">
            <a:extLst>
              <a:ext uri="{FF2B5EF4-FFF2-40B4-BE49-F238E27FC236}">
                <a16:creationId xmlns:a16="http://schemas.microsoft.com/office/drawing/2014/main" id="{FB9A7AC0-DF23-47F9-8EFF-217B36845F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E3C38A6-23C3-4ED2-B842-8946A99EC50F}"/>
              </a:ext>
            </a:extLst>
          </p:cNvPr>
          <p:cNvSpPr>
            <a:spLocks noGrp="1"/>
          </p:cNvSpPr>
          <p:nvPr>
            <p:ph type="dt" sz="quarter" idx="1"/>
          </p:nvPr>
        </p:nvSpPr>
        <p:spPr/>
        <p:txBody>
          <a:bodyPr/>
          <a:lstStyle/>
          <a:p>
            <a:pPr>
              <a:defRPr/>
            </a:pPr>
            <a:fld id="{D4C7E89F-C071-4B8A-A523-C01A33C3E16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D931EFB-5550-48CE-BF8D-BB2056CAE91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5022F4E-17AB-4F45-8A9A-45EC7CA5EE60}" type="slidenum">
              <a:rPr lang="ru-RU" altLang="ru-RU" sz="1200"/>
              <a:pPr eaLnBrk="1" hangingPunct="1"/>
              <a:t>672</a:t>
            </a:fld>
            <a:endParaRPr lang="ru-RU" altLang="ru-RU" sz="1200"/>
          </a:p>
        </p:txBody>
      </p:sp>
      <p:sp>
        <p:nvSpPr>
          <p:cNvPr id="74756" name="Rectangle 2">
            <a:extLst>
              <a:ext uri="{FF2B5EF4-FFF2-40B4-BE49-F238E27FC236}">
                <a16:creationId xmlns:a16="http://schemas.microsoft.com/office/drawing/2014/main" id="{C349F282-B3F3-4004-9938-F0B335270B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7" name="Rectangle 3">
            <a:extLst>
              <a:ext uri="{FF2B5EF4-FFF2-40B4-BE49-F238E27FC236}">
                <a16:creationId xmlns:a16="http://schemas.microsoft.com/office/drawing/2014/main" id="{5886A5BC-41D0-49E7-B5C9-634491D588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8CB1655-F068-4212-B781-ADB35E375673}"/>
              </a:ext>
            </a:extLst>
          </p:cNvPr>
          <p:cNvSpPr>
            <a:spLocks noGrp="1"/>
          </p:cNvSpPr>
          <p:nvPr>
            <p:ph type="dt" sz="quarter" idx="1"/>
          </p:nvPr>
        </p:nvSpPr>
        <p:spPr/>
        <p:txBody>
          <a:bodyPr/>
          <a:lstStyle/>
          <a:p>
            <a:pPr>
              <a:defRPr/>
            </a:pPr>
            <a:fld id="{92C5F7CE-0625-4DE1-A2AA-8990801B0B4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F14961A-DDE8-41F0-A3E3-B9F813B852D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4BB616B-222C-42DC-A5C7-7C9CA9D5821D}" type="slidenum">
              <a:rPr lang="ru-RU" altLang="ru-RU" sz="1200"/>
              <a:pPr eaLnBrk="1" hangingPunct="1"/>
              <a:t>673</a:t>
            </a:fld>
            <a:endParaRPr lang="ru-RU" altLang="ru-RU" sz="1200"/>
          </a:p>
        </p:txBody>
      </p:sp>
      <p:sp>
        <p:nvSpPr>
          <p:cNvPr id="75780" name="Rectangle 2">
            <a:extLst>
              <a:ext uri="{FF2B5EF4-FFF2-40B4-BE49-F238E27FC236}">
                <a16:creationId xmlns:a16="http://schemas.microsoft.com/office/drawing/2014/main" id="{E223BD41-5CA1-47E9-B6AC-FFFD1A93DD9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1" name="Rectangle 3">
            <a:extLst>
              <a:ext uri="{FF2B5EF4-FFF2-40B4-BE49-F238E27FC236}">
                <a16:creationId xmlns:a16="http://schemas.microsoft.com/office/drawing/2014/main" id="{CB35B32D-16ED-4631-93E0-7C07B737CAD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D1633D1-6D87-44FF-BF11-77961A6D1EBD}"/>
              </a:ext>
            </a:extLst>
          </p:cNvPr>
          <p:cNvSpPr>
            <a:spLocks noGrp="1"/>
          </p:cNvSpPr>
          <p:nvPr>
            <p:ph type="dt" sz="quarter" idx="1"/>
          </p:nvPr>
        </p:nvSpPr>
        <p:spPr/>
        <p:txBody>
          <a:bodyPr/>
          <a:lstStyle/>
          <a:p>
            <a:pPr>
              <a:defRPr/>
            </a:pPr>
            <a:fld id="{D9E3D63F-7DBE-4B45-A9BB-632495C81A1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4A310F5-B8CC-4B6B-8D59-EE6FCA8BF21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7EEB401-B8C6-4AAE-899A-942E4F76E568}" type="slidenum">
              <a:rPr lang="ru-RU" altLang="ru-RU" sz="1200"/>
              <a:pPr eaLnBrk="1" hangingPunct="1"/>
              <a:t>674</a:t>
            </a:fld>
            <a:endParaRPr lang="ru-RU" altLang="ru-RU" sz="1200"/>
          </a:p>
        </p:txBody>
      </p:sp>
      <p:sp>
        <p:nvSpPr>
          <p:cNvPr id="76804" name="Rectangle 2">
            <a:extLst>
              <a:ext uri="{FF2B5EF4-FFF2-40B4-BE49-F238E27FC236}">
                <a16:creationId xmlns:a16="http://schemas.microsoft.com/office/drawing/2014/main" id="{F5E709E7-C13D-4DD3-8B99-A5EE9778DC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3">
            <a:extLst>
              <a:ext uri="{FF2B5EF4-FFF2-40B4-BE49-F238E27FC236}">
                <a16:creationId xmlns:a16="http://schemas.microsoft.com/office/drawing/2014/main" id="{FD605990-F5D9-4E47-85C8-88D9444C242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125</a:t>
            </a:fld>
            <a:endParaRPr lang="ru-RU"/>
          </a:p>
        </p:txBody>
      </p:sp>
    </p:spTree>
    <p:extLst>
      <p:ext uri="{BB962C8B-B14F-4D97-AF65-F5344CB8AC3E}">
        <p14:creationId xmlns:p14="http://schemas.microsoft.com/office/powerpoint/2010/main" val="370066609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30BCCBE-C018-4829-B85B-2361C100808C}"/>
              </a:ext>
            </a:extLst>
          </p:cNvPr>
          <p:cNvSpPr>
            <a:spLocks noGrp="1"/>
          </p:cNvSpPr>
          <p:nvPr>
            <p:ph type="dt" sz="quarter" idx="1"/>
          </p:nvPr>
        </p:nvSpPr>
        <p:spPr/>
        <p:txBody>
          <a:bodyPr/>
          <a:lstStyle/>
          <a:p>
            <a:pPr>
              <a:defRPr/>
            </a:pPr>
            <a:fld id="{B55F3BA8-7EC6-4A20-BBDE-05731BAD4324}"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9084090-9FDF-4E04-B0DE-2705FECDD3A9}"/>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D67C31B-2797-4D34-AED4-7A9013C8D845}" type="slidenum">
              <a:rPr lang="ru-RU" altLang="ru-RU" sz="1200"/>
              <a:pPr eaLnBrk="1" hangingPunct="1"/>
              <a:t>675</a:t>
            </a:fld>
            <a:endParaRPr lang="ru-RU" altLang="ru-RU" sz="1200"/>
          </a:p>
        </p:txBody>
      </p:sp>
      <p:sp>
        <p:nvSpPr>
          <p:cNvPr id="77828" name="Rectangle 2">
            <a:extLst>
              <a:ext uri="{FF2B5EF4-FFF2-40B4-BE49-F238E27FC236}">
                <a16:creationId xmlns:a16="http://schemas.microsoft.com/office/drawing/2014/main" id="{921E611B-D2C6-47F2-9173-00A9BAAC8F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9" name="Rectangle 3">
            <a:extLst>
              <a:ext uri="{FF2B5EF4-FFF2-40B4-BE49-F238E27FC236}">
                <a16:creationId xmlns:a16="http://schemas.microsoft.com/office/drawing/2014/main" id="{1DD1416C-385C-4E5A-A79A-E0757BB170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845A383-7C1B-4079-93B3-96E54AA17A66}"/>
              </a:ext>
            </a:extLst>
          </p:cNvPr>
          <p:cNvSpPr>
            <a:spLocks noGrp="1"/>
          </p:cNvSpPr>
          <p:nvPr>
            <p:ph type="dt" sz="quarter" idx="1"/>
          </p:nvPr>
        </p:nvSpPr>
        <p:spPr/>
        <p:txBody>
          <a:bodyPr/>
          <a:lstStyle/>
          <a:p>
            <a:pPr>
              <a:defRPr/>
            </a:pPr>
            <a:fld id="{83A34183-0D4C-4486-B97D-E3AF2B026E6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02D6451-3C1D-4F32-9675-34AF9508639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6897625-7020-4B1E-BE9C-D68613377910}" type="slidenum">
              <a:rPr lang="ru-RU" altLang="ru-RU" sz="1200"/>
              <a:pPr eaLnBrk="1" hangingPunct="1"/>
              <a:t>676</a:t>
            </a:fld>
            <a:endParaRPr lang="ru-RU" altLang="ru-RU" sz="1200"/>
          </a:p>
        </p:txBody>
      </p:sp>
      <p:sp>
        <p:nvSpPr>
          <p:cNvPr id="78852" name="Rectangle 2">
            <a:extLst>
              <a:ext uri="{FF2B5EF4-FFF2-40B4-BE49-F238E27FC236}">
                <a16:creationId xmlns:a16="http://schemas.microsoft.com/office/drawing/2014/main" id="{51F65921-D8F7-407A-BF3E-47BD7CEC384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3" name="Rectangle 3">
            <a:extLst>
              <a:ext uri="{FF2B5EF4-FFF2-40B4-BE49-F238E27FC236}">
                <a16:creationId xmlns:a16="http://schemas.microsoft.com/office/drawing/2014/main" id="{21E74AB4-3147-42FB-B9E9-B83EA071309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7AFB3DF-A506-4E02-AD36-798A6385B0AC}"/>
              </a:ext>
            </a:extLst>
          </p:cNvPr>
          <p:cNvSpPr>
            <a:spLocks noGrp="1"/>
          </p:cNvSpPr>
          <p:nvPr>
            <p:ph type="dt" sz="quarter" idx="1"/>
          </p:nvPr>
        </p:nvSpPr>
        <p:spPr/>
        <p:txBody>
          <a:bodyPr/>
          <a:lstStyle/>
          <a:p>
            <a:pPr>
              <a:defRPr/>
            </a:pPr>
            <a:fld id="{ED405EE1-480C-45DF-AFF2-349A25CEEA9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DF07F446-028E-42F3-B58F-C99F16668CB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1D17676-7FC3-4BD6-B006-653C072CDCB6}" type="slidenum">
              <a:rPr lang="ru-RU" altLang="ru-RU" sz="1200"/>
              <a:pPr eaLnBrk="1" hangingPunct="1"/>
              <a:t>677</a:t>
            </a:fld>
            <a:endParaRPr lang="ru-RU" altLang="ru-RU" sz="1200"/>
          </a:p>
        </p:txBody>
      </p:sp>
      <p:sp>
        <p:nvSpPr>
          <p:cNvPr id="79876" name="Rectangle 2">
            <a:extLst>
              <a:ext uri="{FF2B5EF4-FFF2-40B4-BE49-F238E27FC236}">
                <a16:creationId xmlns:a16="http://schemas.microsoft.com/office/drawing/2014/main" id="{D72576AF-A5E9-4E17-9F0F-4CD06F5EC5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7" name="Rectangle 3">
            <a:extLst>
              <a:ext uri="{FF2B5EF4-FFF2-40B4-BE49-F238E27FC236}">
                <a16:creationId xmlns:a16="http://schemas.microsoft.com/office/drawing/2014/main" id="{54DBBA6B-AEA2-46FA-9399-A6C43CCB901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703CD5E-12C0-4379-8F71-F9079DCCE36E}"/>
              </a:ext>
            </a:extLst>
          </p:cNvPr>
          <p:cNvSpPr>
            <a:spLocks noGrp="1"/>
          </p:cNvSpPr>
          <p:nvPr>
            <p:ph type="dt" sz="quarter" idx="1"/>
          </p:nvPr>
        </p:nvSpPr>
        <p:spPr/>
        <p:txBody>
          <a:bodyPr/>
          <a:lstStyle/>
          <a:p>
            <a:pPr>
              <a:defRPr/>
            </a:pPr>
            <a:fld id="{593CE92F-D017-4D04-B1D3-7A9D95323B2E}"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B4929B7-BA70-4E4B-84D2-180C947A01C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6BBB8D7-F349-4052-91ED-DBD80F5CAC81}" type="slidenum">
              <a:rPr lang="ru-RU" altLang="ru-RU" sz="1200"/>
              <a:pPr eaLnBrk="1" hangingPunct="1"/>
              <a:t>678</a:t>
            </a:fld>
            <a:endParaRPr lang="ru-RU" altLang="ru-RU" sz="1200"/>
          </a:p>
        </p:txBody>
      </p:sp>
      <p:sp>
        <p:nvSpPr>
          <p:cNvPr id="80900" name="Rectangle 2">
            <a:extLst>
              <a:ext uri="{FF2B5EF4-FFF2-40B4-BE49-F238E27FC236}">
                <a16:creationId xmlns:a16="http://schemas.microsoft.com/office/drawing/2014/main" id="{DCBDDFEE-E732-4E70-BFC5-CFA35A19AB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901" name="Rectangle 3">
            <a:extLst>
              <a:ext uri="{FF2B5EF4-FFF2-40B4-BE49-F238E27FC236}">
                <a16:creationId xmlns:a16="http://schemas.microsoft.com/office/drawing/2014/main" id="{C6B26512-8A16-49AE-94B8-B079366294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2033DD2-79BB-418A-8BC8-A42FF214B401}"/>
              </a:ext>
            </a:extLst>
          </p:cNvPr>
          <p:cNvSpPr>
            <a:spLocks noGrp="1"/>
          </p:cNvSpPr>
          <p:nvPr>
            <p:ph type="dt" sz="quarter" idx="1"/>
          </p:nvPr>
        </p:nvSpPr>
        <p:spPr/>
        <p:txBody>
          <a:bodyPr/>
          <a:lstStyle/>
          <a:p>
            <a:pPr>
              <a:defRPr/>
            </a:pPr>
            <a:fld id="{827F1CB7-175E-4A98-AE1B-FFAC67F80C2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50F4494-0457-40DA-B8B0-4DE735E80B2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4109EAD-AD1D-4A17-AC16-F2C07149FE9C}" type="slidenum">
              <a:rPr lang="ru-RU" altLang="ru-RU" sz="1200"/>
              <a:pPr eaLnBrk="1" hangingPunct="1"/>
              <a:t>679</a:t>
            </a:fld>
            <a:endParaRPr lang="ru-RU" altLang="ru-RU" sz="1200"/>
          </a:p>
        </p:txBody>
      </p:sp>
      <p:sp>
        <p:nvSpPr>
          <p:cNvPr id="81924" name="Rectangle 2">
            <a:extLst>
              <a:ext uri="{FF2B5EF4-FFF2-40B4-BE49-F238E27FC236}">
                <a16:creationId xmlns:a16="http://schemas.microsoft.com/office/drawing/2014/main" id="{02BD629D-54C2-41CB-A088-EB93503071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5" name="Rectangle 3">
            <a:extLst>
              <a:ext uri="{FF2B5EF4-FFF2-40B4-BE49-F238E27FC236}">
                <a16:creationId xmlns:a16="http://schemas.microsoft.com/office/drawing/2014/main" id="{D61A5603-9CC1-4199-A7F5-D273883BF9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BEF71D6-1F43-4852-9A17-A44D398E069A}"/>
              </a:ext>
            </a:extLst>
          </p:cNvPr>
          <p:cNvSpPr>
            <a:spLocks noGrp="1"/>
          </p:cNvSpPr>
          <p:nvPr>
            <p:ph type="dt" sz="quarter" idx="1"/>
          </p:nvPr>
        </p:nvSpPr>
        <p:spPr/>
        <p:txBody>
          <a:bodyPr/>
          <a:lstStyle/>
          <a:p>
            <a:pPr>
              <a:defRPr/>
            </a:pPr>
            <a:fld id="{CE4696C1-6236-41B0-9F08-02EB00751BC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D3DA35D-B23C-420E-AC8D-B7B970F09B8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A2D4585-AA81-4DE6-BFDC-4EA80037817B}" type="slidenum">
              <a:rPr lang="ru-RU" altLang="ru-RU" sz="1200"/>
              <a:pPr eaLnBrk="1" hangingPunct="1"/>
              <a:t>680</a:t>
            </a:fld>
            <a:endParaRPr lang="ru-RU" altLang="ru-RU" sz="1200"/>
          </a:p>
        </p:txBody>
      </p:sp>
      <p:sp>
        <p:nvSpPr>
          <p:cNvPr id="82948" name="Rectangle 2">
            <a:extLst>
              <a:ext uri="{FF2B5EF4-FFF2-40B4-BE49-F238E27FC236}">
                <a16:creationId xmlns:a16="http://schemas.microsoft.com/office/drawing/2014/main" id="{CEDE6C39-EB21-458B-94F9-D9FCC95C3DA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9" name="Rectangle 3">
            <a:extLst>
              <a:ext uri="{FF2B5EF4-FFF2-40B4-BE49-F238E27FC236}">
                <a16:creationId xmlns:a16="http://schemas.microsoft.com/office/drawing/2014/main" id="{7F17020E-0DD3-4132-B902-C9A883183F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913B2EC-BA98-421D-87FB-FF79392FBF4A}"/>
              </a:ext>
            </a:extLst>
          </p:cNvPr>
          <p:cNvSpPr>
            <a:spLocks noGrp="1"/>
          </p:cNvSpPr>
          <p:nvPr>
            <p:ph type="dt" sz="quarter" idx="1"/>
          </p:nvPr>
        </p:nvSpPr>
        <p:spPr/>
        <p:txBody>
          <a:bodyPr/>
          <a:lstStyle/>
          <a:p>
            <a:pPr>
              <a:defRPr/>
            </a:pPr>
            <a:fld id="{77D98318-DAFB-42FE-843F-E87151C17207}"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8D57651-DA42-45FC-9A2B-1318FCC76FD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A694BD2-A858-4586-BC04-6231207C7196}" type="slidenum">
              <a:rPr lang="ru-RU" altLang="ru-RU" sz="1200"/>
              <a:pPr eaLnBrk="1" hangingPunct="1"/>
              <a:t>681</a:t>
            </a:fld>
            <a:endParaRPr lang="ru-RU" altLang="ru-RU" sz="1200"/>
          </a:p>
        </p:txBody>
      </p:sp>
      <p:sp>
        <p:nvSpPr>
          <p:cNvPr id="83972" name="Rectangle 2">
            <a:extLst>
              <a:ext uri="{FF2B5EF4-FFF2-40B4-BE49-F238E27FC236}">
                <a16:creationId xmlns:a16="http://schemas.microsoft.com/office/drawing/2014/main" id="{50FB89D5-18CE-4CEF-B514-24BAE6A851E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3" name="Rectangle 3">
            <a:extLst>
              <a:ext uri="{FF2B5EF4-FFF2-40B4-BE49-F238E27FC236}">
                <a16:creationId xmlns:a16="http://schemas.microsoft.com/office/drawing/2014/main" id="{9DEE54AC-32A4-4D47-B0C3-6240DE375E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0845D2E-EDC9-4651-BCCD-92F7D53E4277}"/>
              </a:ext>
            </a:extLst>
          </p:cNvPr>
          <p:cNvSpPr>
            <a:spLocks noGrp="1"/>
          </p:cNvSpPr>
          <p:nvPr>
            <p:ph type="dt" sz="quarter" idx="1"/>
          </p:nvPr>
        </p:nvSpPr>
        <p:spPr/>
        <p:txBody>
          <a:bodyPr/>
          <a:lstStyle/>
          <a:p>
            <a:pPr>
              <a:defRPr/>
            </a:pPr>
            <a:fld id="{B79940EC-CE69-4E89-846D-7A7B12BF3F7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53E5385-7C8E-462F-9E7A-D6A48115844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14BC037-21CA-43C6-A373-B1A637C8C38D}" type="slidenum">
              <a:rPr lang="ru-RU" altLang="ru-RU" sz="1200"/>
              <a:pPr eaLnBrk="1" hangingPunct="1"/>
              <a:t>682</a:t>
            </a:fld>
            <a:endParaRPr lang="ru-RU" altLang="ru-RU" sz="1200"/>
          </a:p>
        </p:txBody>
      </p:sp>
      <p:sp>
        <p:nvSpPr>
          <p:cNvPr id="84996" name="Rectangle 2">
            <a:extLst>
              <a:ext uri="{FF2B5EF4-FFF2-40B4-BE49-F238E27FC236}">
                <a16:creationId xmlns:a16="http://schemas.microsoft.com/office/drawing/2014/main" id="{3AD7032B-AAAA-4B22-ACBC-3A66EB483E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7" name="Rectangle 3">
            <a:extLst>
              <a:ext uri="{FF2B5EF4-FFF2-40B4-BE49-F238E27FC236}">
                <a16:creationId xmlns:a16="http://schemas.microsoft.com/office/drawing/2014/main" id="{E95BFC15-073B-4088-891E-CAB6502AAC4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758D967-1A4A-4470-AD53-485AD9CEB596}"/>
              </a:ext>
            </a:extLst>
          </p:cNvPr>
          <p:cNvSpPr>
            <a:spLocks noGrp="1"/>
          </p:cNvSpPr>
          <p:nvPr>
            <p:ph type="dt" sz="quarter" idx="1"/>
          </p:nvPr>
        </p:nvSpPr>
        <p:spPr/>
        <p:txBody>
          <a:bodyPr/>
          <a:lstStyle/>
          <a:p>
            <a:pPr>
              <a:defRPr/>
            </a:pPr>
            <a:fld id="{751F8E44-EAA8-4DBC-843A-3F094AB27D2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62532C2-97A6-4E58-AEF1-BEE6BE7EA837}"/>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FBE274A5-7CBE-4591-83C5-31CF95E58507}" type="slidenum">
              <a:rPr lang="ru-RU" altLang="ru-RU" sz="1200"/>
              <a:pPr eaLnBrk="1" hangingPunct="1"/>
              <a:t>683</a:t>
            </a:fld>
            <a:endParaRPr lang="ru-RU" altLang="ru-RU" sz="1200"/>
          </a:p>
        </p:txBody>
      </p:sp>
      <p:sp>
        <p:nvSpPr>
          <p:cNvPr id="39940" name="Rectangle 2">
            <a:extLst>
              <a:ext uri="{FF2B5EF4-FFF2-40B4-BE49-F238E27FC236}">
                <a16:creationId xmlns:a16="http://schemas.microsoft.com/office/drawing/2014/main" id="{A3E98633-F3FD-43A4-88AF-1CED4BB54B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3">
            <a:extLst>
              <a:ext uri="{FF2B5EF4-FFF2-40B4-BE49-F238E27FC236}">
                <a16:creationId xmlns:a16="http://schemas.microsoft.com/office/drawing/2014/main" id="{F308A774-EEEC-4BBB-884B-2AB9B3060B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84FE7CD-6C4C-478F-B986-07812D9BC1EF}"/>
              </a:ext>
            </a:extLst>
          </p:cNvPr>
          <p:cNvSpPr>
            <a:spLocks noGrp="1"/>
          </p:cNvSpPr>
          <p:nvPr>
            <p:ph type="dt" sz="quarter" idx="1"/>
          </p:nvPr>
        </p:nvSpPr>
        <p:spPr/>
        <p:txBody>
          <a:bodyPr/>
          <a:lstStyle/>
          <a:p>
            <a:pPr>
              <a:defRPr/>
            </a:pPr>
            <a:fld id="{751F8E44-EAA8-4DBC-843A-3F094AB27D2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A9B6B44-7527-4401-B429-C492A721DA5F}"/>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354D1A0D-BD5F-4F81-AF40-CDCE0A4AD310}" type="slidenum">
              <a:rPr lang="ru-RU" altLang="ru-RU" sz="1200"/>
              <a:pPr eaLnBrk="1" hangingPunct="1"/>
              <a:t>684</a:t>
            </a:fld>
            <a:endParaRPr lang="ru-RU" altLang="ru-RU" sz="1200"/>
          </a:p>
        </p:txBody>
      </p:sp>
      <p:sp>
        <p:nvSpPr>
          <p:cNvPr id="40964" name="Rectangle 2">
            <a:extLst>
              <a:ext uri="{FF2B5EF4-FFF2-40B4-BE49-F238E27FC236}">
                <a16:creationId xmlns:a16="http://schemas.microsoft.com/office/drawing/2014/main" id="{4EBBCD37-4293-47E2-B3B1-AAFFD5EB47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D7E485FA-3D29-4FCA-AAC7-93F3E18447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126</a:t>
            </a:fld>
            <a:endParaRPr lang="ru-RU"/>
          </a:p>
        </p:txBody>
      </p:sp>
    </p:spTree>
    <p:extLst>
      <p:ext uri="{BB962C8B-B14F-4D97-AF65-F5344CB8AC3E}">
        <p14:creationId xmlns:p14="http://schemas.microsoft.com/office/powerpoint/2010/main" val="751246928"/>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0D0E5BB-E566-4E80-8462-FD617CD4AF15}"/>
              </a:ext>
            </a:extLst>
          </p:cNvPr>
          <p:cNvSpPr>
            <a:spLocks noGrp="1"/>
          </p:cNvSpPr>
          <p:nvPr>
            <p:ph type="dt" sz="quarter" idx="1"/>
          </p:nvPr>
        </p:nvSpPr>
        <p:spPr/>
        <p:txBody>
          <a:bodyPr/>
          <a:lstStyle/>
          <a:p>
            <a:pPr>
              <a:defRPr/>
            </a:pPr>
            <a:fld id="{B9F9682B-9980-4CA3-849A-1F68602163A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6B1AA35-BF9F-4EE5-B005-1B37176D17A5}"/>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6935F2B8-BEC3-41A6-893F-1CDFC27EA09C}" type="slidenum">
              <a:rPr lang="ru-RU" altLang="ru-RU" sz="1200"/>
              <a:pPr eaLnBrk="1" hangingPunct="1"/>
              <a:t>685</a:t>
            </a:fld>
            <a:endParaRPr lang="ru-RU" altLang="ru-RU" sz="1200"/>
          </a:p>
        </p:txBody>
      </p:sp>
      <p:sp>
        <p:nvSpPr>
          <p:cNvPr id="41988" name="Rectangle 2">
            <a:extLst>
              <a:ext uri="{FF2B5EF4-FFF2-40B4-BE49-F238E27FC236}">
                <a16:creationId xmlns:a16="http://schemas.microsoft.com/office/drawing/2014/main" id="{8B3F6092-016B-4A00-9B32-45D18D20623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3">
            <a:extLst>
              <a:ext uri="{FF2B5EF4-FFF2-40B4-BE49-F238E27FC236}">
                <a16:creationId xmlns:a16="http://schemas.microsoft.com/office/drawing/2014/main" id="{44BA4175-76B3-48D5-87E9-5C8597B5BB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A699F09-12D0-46CC-9BA6-2B5E7D4009E9}"/>
              </a:ext>
            </a:extLst>
          </p:cNvPr>
          <p:cNvSpPr>
            <a:spLocks noGrp="1"/>
          </p:cNvSpPr>
          <p:nvPr>
            <p:ph type="dt" sz="quarter" idx="1"/>
          </p:nvPr>
        </p:nvSpPr>
        <p:spPr/>
        <p:txBody>
          <a:bodyPr/>
          <a:lstStyle/>
          <a:p>
            <a:pPr>
              <a:defRPr/>
            </a:pPr>
            <a:fld id="{2FBBC284-D31C-42B2-9C06-2B38B3D85E4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3B25E43-72FA-4780-A1F5-34DD752505DC}"/>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7339BFCF-C1C6-4970-B4F9-4EE798C42A59}" type="slidenum">
              <a:rPr lang="ru-RU" altLang="ru-RU" sz="1200"/>
              <a:pPr eaLnBrk="1" hangingPunct="1"/>
              <a:t>686</a:t>
            </a:fld>
            <a:endParaRPr lang="ru-RU" altLang="ru-RU" sz="1200"/>
          </a:p>
        </p:txBody>
      </p:sp>
      <p:sp>
        <p:nvSpPr>
          <p:cNvPr id="43012" name="Rectangle 2">
            <a:extLst>
              <a:ext uri="{FF2B5EF4-FFF2-40B4-BE49-F238E27FC236}">
                <a16:creationId xmlns:a16="http://schemas.microsoft.com/office/drawing/2014/main" id="{C349B015-93AC-4A7E-AE9F-05B4935600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FDF9B1EF-9B39-4129-9D8D-E9E69912EC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24E6E80-BB8F-4012-9531-08A02DEA70C7}"/>
              </a:ext>
            </a:extLst>
          </p:cNvPr>
          <p:cNvSpPr>
            <a:spLocks noGrp="1"/>
          </p:cNvSpPr>
          <p:nvPr>
            <p:ph type="dt" sz="quarter" idx="1"/>
          </p:nvPr>
        </p:nvSpPr>
        <p:spPr/>
        <p:txBody>
          <a:bodyPr/>
          <a:lstStyle/>
          <a:p>
            <a:pPr>
              <a:defRPr/>
            </a:pPr>
            <a:fld id="{2FC885AB-CDC4-4091-A254-79B2400F02C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41E9389-086D-42FC-B9B1-D41BDD9B6DD6}"/>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88C31A91-794C-47A9-8007-3FD12FD15B14}" type="slidenum">
              <a:rPr lang="ru-RU" altLang="ru-RU" sz="1200"/>
              <a:pPr eaLnBrk="1" hangingPunct="1"/>
              <a:t>687</a:t>
            </a:fld>
            <a:endParaRPr lang="ru-RU" altLang="ru-RU" sz="1200"/>
          </a:p>
        </p:txBody>
      </p:sp>
      <p:sp>
        <p:nvSpPr>
          <p:cNvPr id="44036" name="Rectangle 2">
            <a:extLst>
              <a:ext uri="{FF2B5EF4-FFF2-40B4-BE49-F238E27FC236}">
                <a16:creationId xmlns:a16="http://schemas.microsoft.com/office/drawing/2014/main" id="{F1AB30DE-BB86-45B0-A7D4-72EE8B62237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3">
            <a:extLst>
              <a:ext uri="{FF2B5EF4-FFF2-40B4-BE49-F238E27FC236}">
                <a16:creationId xmlns:a16="http://schemas.microsoft.com/office/drawing/2014/main" id="{54F82D1A-B066-4D7B-9FA9-A95D0D810A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726224D-8E06-4C3B-9D93-81ADE5EDD5F7}"/>
              </a:ext>
            </a:extLst>
          </p:cNvPr>
          <p:cNvSpPr>
            <a:spLocks noGrp="1"/>
          </p:cNvSpPr>
          <p:nvPr>
            <p:ph type="dt" sz="quarter" idx="1"/>
          </p:nvPr>
        </p:nvSpPr>
        <p:spPr/>
        <p:txBody>
          <a:bodyPr/>
          <a:lstStyle/>
          <a:p>
            <a:pPr>
              <a:defRPr/>
            </a:pPr>
            <a:fld id="{B9E51CEB-8976-417A-B993-3467396C45E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C212C39-4223-4A2E-B14D-A7FF9157A73F}"/>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DBBF7A9E-97E2-410B-89CF-ABBA364A4C74}" type="slidenum">
              <a:rPr lang="ru-RU" altLang="ru-RU" sz="1200"/>
              <a:pPr eaLnBrk="1" hangingPunct="1"/>
              <a:t>688</a:t>
            </a:fld>
            <a:endParaRPr lang="ru-RU" altLang="ru-RU" sz="1200"/>
          </a:p>
        </p:txBody>
      </p:sp>
      <p:sp>
        <p:nvSpPr>
          <p:cNvPr id="45060" name="Rectangle 2">
            <a:extLst>
              <a:ext uri="{FF2B5EF4-FFF2-40B4-BE49-F238E27FC236}">
                <a16:creationId xmlns:a16="http://schemas.microsoft.com/office/drawing/2014/main" id="{976D628C-7CAB-49BA-88E5-6252F9CB63E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6189F5E5-5F54-46B4-9790-0832FD68EB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BE3C9B3-D496-4A53-B0CF-19C1660524A7}"/>
              </a:ext>
            </a:extLst>
          </p:cNvPr>
          <p:cNvSpPr>
            <a:spLocks noGrp="1"/>
          </p:cNvSpPr>
          <p:nvPr>
            <p:ph type="dt" sz="quarter" idx="1"/>
          </p:nvPr>
        </p:nvSpPr>
        <p:spPr/>
        <p:txBody>
          <a:bodyPr/>
          <a:lstStyle/>
          <a:p>
            <a:pPr>
              <a:defRPr/>
            </a:pPr>
            <a:fld id="{69065871-6CC1-4EBC-83C9-53364D081B7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211324D-6FE4-4C3F-9F76-94D8302E98FE}"/>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49C90A25-E1BA-45C5-9060-CA4885BFBB2F}" type="slidenum">
              <a:rPr lang="ru-RU" altLang="ru-RU" sz="1200"/>
              <a:pPr eaLnBrk="1" hangingPunct="1"/>
              <a:t>689</a:t>
            </a:fld>
            <a:endParaRPr lang="ru-RU" altLang="ru-RU" sz="1200"/>
          </a:p>
        </p:txBody>
      </p:sp>
      <p:sp>
        <p:nvSpPr>
          <p:cNvPr id="46084" name="Rectangle 2">
            <a:extLst>
              <a:ext uri="{FF2B5EF4-FFF2-40B4-BE49-F238E27FC236}">
                <a16:creationId xmlns:a16="http://schemas.microsoft.com/office/drawing/2014/main" id="{E068DD24-5F4E-4B16-9083-28EE1CA729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D9AF1546-3A15-4AAF-A3D7-AA1BA153DF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034966A-5A9C-4684-867B-1CEF8FBC31AE}"/>
              </a:ext>
            </a:extLst>
          </p:cNvPr>
          <p:cNvSpPr>
            <a:spLocks noGrp="1"/>
          </p:cNvSpPr>
          <p:nvPr>
            <p:ph type="dt" sz="quarter" idx="1"/>
          </p:nvPr>
        </p:nvSpPr>
        <p:spPr/>
        <p:txBody>
          <a:bodyPr/>
          <a:lstStyle/>
          <a:p>
            <a:pPr>
              <a:defRPr/>
            </a:pPr>
            <a:fld id="{EC216592-03D5-458E-B561-E6C445CFFCB4}"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22A4B0C-5881-4E8B-869B-0B48A0E809A4}"/>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D93A601E-C3CA-40A4-8060-DA9ECF7CAFD8}" type="slidenum">
              <a:rPr lang="ru-RU" altLang="ru-RU" sz="1200"/>
              <a:pPr eaLnBrk="1" hangingPunct="1"/>
              <a:t>690</a:t>
            </a:fld>
            <a:endParaRPr lang="ru-RU" altLang="ru-RU" sz="1200"/>
          </a:p>
        </p:txBody>
      </p:sp>
      <p:sp>
        <p:nvSpPr>
          <p:cNvPr id="47108" name="Rectangle 2">
            <a:extLst>
              <a:ext uri="{FF2B5EF4-FFF2-40B4-BE49-F238E27FC236}">
                <a16:creationId xmlns:a16="http://schemas.microsoft.com/office/drawing/2014/main" id="{E590D0CA-37C0-4F5C-A51F-E65C18A5C7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71E874BE-79B4-4688-B4E2-4535676018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976AE0F-FD9B-4BDA-BE9B-D706A8C93342}"/>
              </a:ext>
            </a:extLst>
          </p:cNvPr>
          <p:cNvSpPr>
            <a:spLocks noGrp="1"/>
          </p:cNvSpPr>
          <p:nvPr>
            <p:ph type="dt" sz="quarter" idx="1"/>
          </p:nvPr>
        </p:nvSpPr>
        <p:spPr/>
        <p:txBody>
          <a:bodyPr/>
          <a:lstStyle/>
          <a:p>
            <a:pPr>
              <a:defRPr/>
            </a:pPr>
            <a:fld id="{1F5829C6-84D2-4443-9561-22B87089191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1AD0C62-EC2C-4CB0-A590-4288E706E1F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1ACF6E4A-CB0B-46D4-AAD7-9175A67EC093}" type="slidenum">
              <a:rPr lang="ru-RU" altLang="ru-RU" sz="1200"/>
              <a:pPr eaLnBrk="1" hangingPunct="1"/>
              <a:t>691</a:t>
            </a:fld>
            <a:endParaRPr lang="ru-RU" altLang="ru-RU" sz="1200"/>
          </a:p>
        </p:txBody>
      </p:sp>
      <p:sp>
        <p:nvSpPr>
          <p:cNvPr id="48132" name="Rectangle 2">
            <a:extLst>
              <a:ext uri="{FF2B5EF4-FFF2-40B4-BE49-F238E27FC236}">
                <a16:creationId xmlns:a16="http://schemas.microsoft.com/office/drawing/2014/main" id="{A1CA150F-6E54-4B7B-A9D1-9DD5787D498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1782D63A-D6CF-422C-A90A-EFA0BE08926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AF6CA22-BE8F-4BD5-8ACD-9272907C30C4}"/>
              </a:ext>
            </a:extLst>
          </p:cNvPr>
          <p:cNvSpPr>
            <a:spLocks noGrp="1"/>
          </p:cNvSpPr>
          <p:nvPr>
            <p:ph type="dt" sz="quarter" idx="1"/>
          </p:nvPr>
        </p:nvSpPr>
        <p:spPr/>
        <p:txBody>
          <a:bodyPr/>
          <a:lstStyle/>
          <a:p>
            <a:pPr>
              <a:defRPr/>
            </a:pPr>
            <a:fld id="{74406D7C-7B6E-4E32-8472-2214198C9C7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9241BAA-51CB-4C8F-8DC6-80F90819C486}"/>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F9AE64A6-6368-485A-82E7-8AA21D28666D}" type="slidenum">
              <a:rPr lang="ru-RU" altLang="ru-RU" sz="1200"/>
              <a:pPr eaLnBrk="1" hangingPunct="1"/>
              <a:t>692</a:t>
            </a:fld>
            <a:endParaRPr lang="ru-RU" altLang="ru-RU" sz="1200"/>
          </a:p>
        </p:txBody>
      </p:sp>
      <p:sp>
        <p:nvSpPr>
          <p:cNvPr id="49156" name="Rectangle 2">
            <a:extLst>
              <a:ext uri="{FF2B5EF4-FFF2-40B4-BE49-F238E27FC236}">
                <a16:creationId xmlns:a16="http://schemas.microsoft.com/office/drawing/2014/main" id="{AFB71915-A20E-4B10-BABC-1F70EDFE14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08112DCD-ED6F-4784-BC4B-E80A3DB253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84250B8-806D-4AC6-83FE-040370A7AC17}"/>
              </a:ext>
            </a:extLst>
          </p:cNvPr>
          <p:cNvSpPr>
            <a:spLocks noGrp="1"/>
          </p:cNvSpPr>
          <p:nvPr>
            <p:ph type="dt" sz="quarter" idx="1"/>
          </p:nvPr>
        </p:nvSpPr>
        <p:spPr/>
        <p:txBody>
          <a:bodyPr/>
          <a:lstStyle/>
          <a:p>
            <a:pPr>
              <a:defRPr/>
            </a:pPr>
            <a:fld id="{B22538AA-6D04-468A-AD65-B103530BBB3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F0E5A3E-D1D4-4791-A0B5-26A33322B805}"/>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464C8CE1-1AD9-4A4A-B769-52517A70F51D}" type="slidenum">
              <a:rPr lang="ru-RU" altLang="ru-RU" sz="1200"/>
              <a:pPr eaLnBrk="1" hangingPunct="1"/>
              <a:t>693</a:t>
            </a:fld>
            <a:endParaRPr lang="ru-RU" altLang="ru-RU" sz="1200"/>
          </a:p>
        </p:txBody>
      </p:sp>
      <p:sp>
        <p:nvSpPr>
          <p:cNvPr id="50180" name="Rectangle 2">
            <a:extLst>
              <a:ext uri="{FF2B5EF4-FFF2-40B4-BE49-F238E27FC236}">
                <a16:creationId xmlns:a16="http://schemas.microsoft.com/office/drawing/2014/main" id="{7B6B5E3B-B5D1-4B4C-A9FA-300CE82C59D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D096CBBC-A928-4AE7-A3ED-29AFE87A01E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ECD87C7-0CF7-41BF-8F67-A2B66BF440D9}"/>
              </a:ext>
            </a:extLst>
          </p:cNvPr>
          <p:cNvSpPr>
            <a:spLocks noGrp="1"/>
          </p:cNvSpPr>
          <p:nvPr>
            <p:ph type="dt" sz="quarter" idx="1"/>
          </p:nvPr>
        </p:nvSpPr>
        <p:spPr/>
        <p:txBody>
          <a:bodyPr/>
          <a:lstStyle/>
          <a:p>
            <a:pPr>
              <a:defRPr/>
            </a:pPr>
            <a:fld id="{A3636878-0073-46D7-907E-26010526789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CA331E8-508B-4D94-B09A-C690135798B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B050A213-5C9E-47DB-9016-4AED9B5994C8}" type="slidenum">
              <a:rPr lang="ru-RU" altLang="ru-RU" sz="1200"/>
              <a:pPr eaLnBrk="1" hangingPunct="1"/>
              <a:t>694</a:t>
            </a:fld>
            <a:endParaRPr lang="ru-RU" altLang="ru-RU" sz="1200"/>
          </a:p>
        </p:txBody>
      </p:sp>
      <p:sp>
        <p:nvSpPr>
          <p:cNvPr id="51204" name="Rectangle 2">
            <a:extLst>
              <a:ext uri="{FF2B5EF4-FFF2-40B4-BE49-F238E27FC236}">
                <a16:creationId xmlns:a16="http://schemas.microsoft.com/office/drawing/2014/main" id="{C656ACAC-D523-42E4-8723-114B4247DB2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FA2FF2A5-FA65-48DD-81C0-0A439B15A7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61</a:t>
            </a:fld>
            <a:endParaRPr lang="ru-RU"/>
          </a:p>
        </p:txBody>
      </p:sp>
    </p:spTree>
    <p:extLst>
      <p:ext uri="{BB962C8B-B14F-4D97-AF65-F5344CB8AC3E}">
        <p14:creationId xmlns:p14="http://schemas.microsoft.com/office/powerpoint/2010/main" val="2732788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128</a:t>
            </a:fld>
            <a:endParaRPr lang="ru-RU"/>
          </a:p>
        </p:txBody>
      </p:sp>
    </p:spTree>
    <p:extLst>
      <p:ext uri="{BB962C8B-B14F-4D97-AF65-F5344CB8AC3E}">
        <p14:creationId xmlns:p14="http://schemas.microsoft.com/office/powerpoint/2010/main" val="1582976519"/>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135875E-6BBE-4551-89AF-B8A87C522EF4}"/>
              </a:ext>
            </a:extLst>
          </p:cNvPr>
          <p:cNvSpPr>
            <a:spLocks noGrp="1"/>
          </p:cNvSpPr>
          <p:nvPr>
            <p:ph type="dt" sz="quarter" idx="1"/>
          </p:nvPr>
        </p:nvSpPr>
        <p:spPr/>
        <p:txBody>
          <a:bodyPr/>
          <a:lstStyle/>
          <a:p>
            <a:pPr>
              <a:defRPr/>
            </a:pPr>
            <a:fld id="{5A019886-3B6D-49AA-8BED-64E1FFF79EB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F5562CA-E520-4DEC-B36A-DD0ED8E0FD11}"/>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99E123E6-C37D-4ADE-BAB5-D197BCC80C2A}" type="slidenum">
              <a:rPr lang="ru-RU" altLang="ru-RU" sz="1200"/>
              <a:pPr eaLnBrk="1" hangingPunct="1"/>
              <a:t>695</a:t>
            </a:fld>
            <a:endParaRPr lang="ru-RU" altLang="ru-RU" sz="1200"/>
          </a:p>
        </p:txBody>
      </p:sp>
      <p:sp>
        <p:nvSpPr>
          <p:cNvPr id="52228" name="Rectangle 2">
            <a:extLst>
              <a:ext uri="{FF2B5EF4-FFF2-40B4-BE49-F238E27FC236}">
                <a16:creationId xmlns:a16="http://schemas.microsoft.com/office/drawing/2014/main" id="{AF085A89-6A1C-42F1-823E-A15EE001313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D9F1F4AB-4261-4EA0-9597-ECB9198CB5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CE301A3-629D-4DEB-8161-A12045AD4CCF}"/>
              </a:ext>
            </a:extLst>
          </p:cNvPr>
          <p:cNvSpPr>
            <a:spLocks noGrp="1"/>
          </p:cNvSpPr>
          <p:nvPr>
            <p:ph type="dt" sz="quarter" idx="1"/>
          </p:nvPr>
        </p:nvSpPr>
        <p:spPr/>
        <p:txBody>
          <a:bodyPr/>
          <a:lstStyle/>
          <a:p>
            <a:pPr>
              <a:defRPr/>
            </a:pPr>
            <a:fld id="{692C3D9A-F112-4F6A-8A21-225A62EA05C8}"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6D1FCAA-1556-47C4-B4A7-5E26DBBE00CA}"/>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854050C3-68A5-439C-9478-8192D80B27A2}" type="slidenum">
              <a:rPr lang="ru-RU" altLang="ru-RU" sz="1200"/>
              <a:pPr eaLnBrk="1" hangingPunct="1"/>
              <a:t>696</a:t>
            </a:fld>
            <a:endParaRPr lang="ru-RU" altLang="ru-RU" sz="1200"/>
          </a:p>
        </p:txBody>
      </p:sp>
      <p:sp>
        <p:nvSpPr>
          <p:cNvPr id="53252" name="Rectangle 2">
            <a:extLst>
              <a:ext uri="{FF2B5EF4-FFF2-40B4-BE49-F238E27FC236}">
                <a16:creationId xmlns:a16="http://schemas.microsoft.com/office/drawing/2014/main" id="{464E24A7-A08F-4553-99B7-EA6F5C5AFF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3" name="Rectangle 3">
            <a:extLst>
              <a:ext uri="{FF2B5EF4-FFF2-40B4-BE49-F238E27FC236}">
                <a16:creationId xmlns:a16="http://schemas.microsoft.com/office/drawing/2014/main" id="{6594CE91-A211-46F4-B78E-8A96B15614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A49F780-6BA7-486D-8DF2-DAC7A89FA15D}"/>
              </a:ext>
            </a:extLst>
          </p:cNvPr>
          <p:cNvSpPr>
            <a:spLocks noGrp="1"/>
          </p:cNvSpPr>
          <p:nvPr>
            <p:ph type="dt" sz="quarter" idx="1"/>
          </p:nvPr>
        </p:nvSpPr>
        <p:spPr/>
        <p:txBody>
          <a:bodyPr/>
          <a:lstStyle/>
          <a:p>
            <a:pPr>
              <a:defRPr/>
            </a:pPr>
            <a:fld id="{B1E93F66-A5E1-4FDC-B1F5-7C445CDF4BA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85FDBF6-0C7B-4B39-8D72-F936587E7C32}"/>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F7F8A5AD-B532-4D2E-9197-6A4358BEA394}" type="slidenum">
              <a:rPr lang="ru-RU" altLang="ru-RU" sz="1200"/>
              <a:pPr eaLnBrk="1" hangingPunct="1"/>
              <a:t>697</a:t>
            </a:fld>
            <a:endParaRPr lang="ru-RU" altLang="ru-RU" sz="1200"/>
          </a:p>
        </p:txBody>
      </p:sp>
      <p:sp>
        <p:nvSpPr>
          <p:cNvPr id="54276" name="Rectangle 2">
            <a:extLst>
              <a:ext uri="{FF2B5EF4-FFF2-40B4-BE49-F238E27FC236}">
                <a16:creationId xmlns:a16="http://schemas.microsoft.com/office/drawing/2014/main" id="{617374E2-3477-4C0B-A82B-0ABED986F5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7" name="Rectangle 3">
            <a:extLst>
              <a:ext uri="{FF2B5EF4-FFF2-40B4-BE49-F238E27FC236}">
                <a16:creationId xmlns:a16="http://schemas.microsoft.com/office/drawing/2014/main" id="{FCFCA6C8-1C6B-4DAC-B366-087949BB4B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F295D2D-A1EF-43D8-94C6-86F18DAB8A7D}"/>
              </a:ext>
            </a:extLst>
          </p:cNvPr>
          <p:cNvSpPr>
            <a:spLocks noGrp="1"/>
          </p:cNvSpPr>
          <p:nvPr>
            <p:ph type="dt" sz="quarter" idx="1"/>
          </p:nvPr>
        </p:nvSpPr>
        <p:spPr/>
        <p:txBody>
          <a:bodyPr/>
          <a:lstStyle/>
          <a:p>
            <a:pPr>
              <a:defRPr/>
            </a:pPr>
            <a:fld id="{A7FA4EE1-27CC-4A96-8683-E5DF66B0B52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BBC95DA-7F5A-48F4-9D37-1A771C19FEEE}"/>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4C040EA6-0E17-4210-A02E-1C372BC52136}" type="slidenum">
              <a:rPr lang="ru-RU" altLang="ru-RU" sz="1200"/>
              <a:pPr eaLnBrk="1" hangingPunct="1"/>
              <a:t>698</a:t>
            </a:fld>
            <a:endParaRPr lang="ru-RU" altLang="ru-RU" sz="1200"/>
          </a:p>
        </p:txBody>
      </p:sp>
      <p:sp>
        <p:nvSpPr>
          <p:cNvPr id="55300" name="Rectangle 2">
            <a:extLst>
              <a:ext uri="{FF2B5EF4-FFF2-40B4-BE49-F238E27FC236}">
                <a16:creationId xmlns:a16="http://schemas.microsoft.com/office/drawing/2014/main" id="{A448DD2F-C401-4484-A0A9-6077FD99DE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3">
            <a:extLst>
              <a:ext uri="{FF2B5EF4-FFF2-40B4-BE49-F238E27FC236}">
                <a16:creationId xmlns:a16="http://schemas.microsoft.com/office/drawing/2014/main" id="{29E435AC-CB80-4691-BD21-3C84A9020A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77C1AF9-50FB-44AC-9A6D-D642AC47DCC5}"/>
              </a:ext>
            </a:extLst>
          </p:cNvPr>
          <p:cNvSpPr>
            <a:spLocks noGrp="1"/>
          </p:cNvSpPr>
          <p:nvPr>
            <p:ph type="dt" sz="quarter" idx="1"/>
          </p:nvPr>
        </p:nvSpPr>
        <p:spPr/>
        <p:txBody>
          <a:bodyPr/>
          <a:lstStyle/>
          <a:p>
            <a:pPr>
              <a:defRPr/>
            </a:pPr>
            <a:fld id="{F319C67A-DCEC-4828-A5A9-F04601613A91}"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F0CD2EC-776A-488C-B52E-71C9E45547FD}"/>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6FDCED3F-7CA3-40DF-8E34-E57C2716C5DC}" type="slidenum">
              <a:rPr lang="ru-RU" altLang="ru-RU" sz="1200"/>
              <a:pPr eaLnBrk="1" hangingPunct="1"/>
              <a:t>699</a:t>
            </a:fld>
            <a:endParaRPr lang="ru-RU" altLang="ru-RU" sz="1200"/>
          </a:p>
        </p:txBody>
      </p:sp>
      <p:sp>
        <p:nvSpPr>
          <p:cNvPr id="56324" name="Rectangle 2">
            <a:extLst>
              <a:ext uri="{FF2B5EF4-FFF2-40B4-BE49-F238E27FC236}">
                <a16:creationId xmlns:a16="http://schemas.microsoft.com/office/drawing/2014/main" id="{B7B73E6C-A7FD-4C96-9839-15EC8875A3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3">
            <a:extLst>
              <a:ext uri="{FF2B5EF4-FFF2-40B4-BE49-F238E27FC236}">
                <a16:creationId xmlns:a16="http://schemas.microsoft.com/office/drawing/2014/main" id="{B2CE2574-A9A9-4D33-A718-14397C1A5E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5388027-A6FA-43E4-BD9C-87303EF92593}"/>
              </a:ext>
            </a:extLst>
          </p:cNvPr>
          <p:cNvSpPr>
            <a:spLocks noGrp="1"/>
          </p:cNvSpPr>
          <p:nvPr>
            <p:ph type="dt" sz="quarter" idx="1"/>
          </p:nvPr>
        </p:nvSpPr>
        <p:spPr/>
        <p:txBody>
          <a:bodyPr/>
          <a:lstStyle/>
          <a:p>
            <a:pPr>
              <a:defRPr/>
            </a:pPr>
            <a:fld id="{9B62CEC2-9EE6-4412-A5CF-8C6BE156CF2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932F776-FF9F-413A-973A-2B0167452E76}"/>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F52A17F3-EA4E-4E62-80BE-5EBD734C9374}" type="slidenum">
              <a:rPr lang="ru-RU" altLang="ru-RU" sz="1200"/>
              <a:pPr eaLnBrk="1" hangingPunct="1"/>
              <a:t>700</a:t>
            </a:fld>
            <a:endParaRPr lang="ru-RU" altLang="ru-RU" sz="1200"/>
          </a:p>
        </p:txBody>
      </p:sp>
      <p:sp>
        <p:nvSpPr>
          <p:cNvPr id="57348" name="Rectangle 2">
            <a:extLst>
              <a:ext uri="{FF2B5EF4-FFF2-40B4-BE49-F238E27FC236}">
                <a16:creationId xmlns:a16="http://schemas.microsoft.com/office/drawing/2014/main" id="{7CFB078C-FD80-4C9A-98B7-1433B89125E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9" name="Rectangle 3">
            <a:extLst>
              <a:ext uri="{FF2B5EF4-FFF2-40B4-BE49-F238E27FC236}">
                <a16:creationId xmlns:a16="http://schemas.microsoft.com/office/drawing/2014/main" id="{8DC1AD05-5FB5-4FC5-842E-82FD9FBDEFB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628229D-3D90-4A4B-B914-4657E5579829}"/>
              </a:ext>
            </a:extLst>
          </p:cNvPr>
          <p:cNvSpPr>
            <a:spLocks noGrp="1"/>
          </p:cNvSpPr>
          <p:nvPr>
            <p:ph type="dt" sz="quarter" idx="1"/>
          </p:nvPr>
        </p:nvSpPr>
        <p:spPr/>
        <p:txBody>
          <a:bodyPr/>
          <a:lstStyle/>
          <a:p>
            <a:pPr>
              <a:defRPr/>
            </a:pPr>
            <a:fld id="{2926AA25-947F-4EBB-A275-DE63EAEE944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4DBAA67-1DB3-4192-8461-B8D699ABAA4F}"/>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F50F5947-6808-4A26-92D4-DB36126F3CA0}" type="slidenum">
              <a:rPr lang="ru-RU" altLang="ru-RU" sz="1200"/>
              <a:pPr eaLnBrk="1" hangingPunct="1"/>
              <a:t>702</a:t>
            </a:fld>
            <a:endParaRPr lang="ru-RU" altLang="ru-RU" sz="1200"/>
          </a:p>
        </p:txBody>
      </p:sp>
      <p:sp>
        <p:nvSpPr>
          <p:cNvPr id="58372" name="Rectangle 2">
            <a:extLst>
              <a:ext uri="{FF2B5EF4-FFF2-40B4-BE49-F238E27FC236}">
                <a16:creationId xmlns:a16="http://schemas.microsoft.com/office/drawing/2014/main" id="{7E0D5F66-B139-414E-AD20-FED5A9292B7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3">
            <a:extLst>
              <a:ext uri="{FF2B5EF4-FFF2-40B4-BE49-F238E27FC236}">
                <a16:creationId xmlns:a16="http://schemas.microsoft.com/office/drawing/2014/main" id="{D864D03B-C210-423C-A51E-EEC3FF01CD1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E031ED7-6E7E-4DCC-8B06-56C6327AA70D}"/>
              </a:ext>
            </a:extLst>
          </p:cNvPr>
          <p:cNvSpPr>
            <a:spLocks noGrp="1"/>
          </p:cNvSpPr>
          <p:nvPr>
            <p:ph type="dt" sz="quarter" idx="1"/>
          </p:nvPr>
        </p:nvSpPr>
        <p:spPr/>
        <p:txBody>
          <a:bodyPr/>
          <a:lstStyle/>
          <a:p>
            <a:pPr>
              <a:defRPr/>
            </a:pPr>
            <a:fld id="{6ABEB12C-C332-4C56-A6E9-050B2671B96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808FAD1-9B8B-4585-BE8D-CCA613591F4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841039B1-A92E-49A0-B488-C8D748BDBF7C}" type="slidenum">
              <a:rPr lang="ru-RU" altLang="ru-RU" sz="1200"/>
              <a:pPr eaLnBrk="1" hangingPunct="1"/>
              <a:t>703</a:t>
            </a:fld>
            <a:endParaRPr lang="ru-RU" altLang="ru-RU" sz="1200"/>
          </a:p>
        </p:txBody>
      </p:sp>
      <p:sp>
        <p:nvSpPr>
          <p:cNvPr id="59396" name="Rectangle 2">
            <a:extLst>
              <a:ext uri="{FF2B5EF4-FFF2-40B4-BE49-F238E27FC236}">
                <a16:creationId xmlns:a16="http://schemas.microsoft.com/office/drawing/2014/main" id="{69931972-AE80-4951-9A00-725978A1A4E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7" name="Rectangle 3">
            <a:extLst>
              <a:ext uri="{FF2B5EF4-FFF2-40B4-BE49-F238E27FC236}">
                <a16:creationId xmlns:a16="http://schemas.microsoft.com/office/drawing/2014/main" id="{1D766913-9017-479D-BB2E-FDE4A71962D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3977000-743E-430A-B872-B0993B381AAA}"/>
              </a:ext>
            </a:extLst>
          </p:cNvPr>
          <p:cNvSpPr>
            <a:spLocks noGrp="1"/>
          </p:cNvSpPr>
          <p:nvPr>
            <p:ph type="dt" sz="quarter" idx="1"/>
          </p:nvPr>
        </p:nvSpPr>
        <p:spPr/>
        <p:txBody>
          <a:bodyPr/>
          <a:lstStyle/>
          <a:p>
            <a:pPr>
              <a:defRPr/>
            </a:pPr>
            <a:fld id="{412BD666-E18B-495D-B8FC-3F372AEBE20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E6CC6D0-6B43-419B-A357-29530D77F388}"/>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67DDCEC1-AAF0-4207-BBAF-94BBC0A7D58C}" type="slidenum">
              <a:rPr lang="ru-RU" altLang="ru-RU" sz="1200"/>
              <a:pPr eaLnBrk="1" hangingPunct="1"/>
              <a:t>704</a:t>
            </a:fld>
            <a:endParaRPr lang="ru-RU" altLang="ru-RU" sz="1200"/>
          </a:p>
        </p:txBody>
      </p:sp>
      <p:sp>
        <p:nvSpPr>
          <p:cNvPr id="60420" name="Rectangle 2">
            <a:extLst>
              <a:ext uri="{FF2B5EF4-FFF2-40B4-BE49-F238E27FC236}">
                <a16:creationId xmlns:a16="http://schemas.microsoft.com/office/drawing/2014/main" id="{31FE39DB-A083-46B4-9F09-DCE89AB8BA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21" name="Rectangle 3">
            <a:extLst>
              <a:ext uri="{FF2B5EF4-FFF2-40B4-BE49-F238E27FC236}">
                <a16:creationId xmlns:a16="http://schemas.microsoft.com/office/drawing/2014/main" id="{F99020A2-3B52-4470-A757-E03570FDFF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F07AB15-F823-4B72-97EB-3915E5CE7849}"/>
              </a:ext>
            </a:extLst>
          </p:cNvPr>
          <p:cNvSpPr>
            <a:spLocks noGrp="1"/>
          </p:cNvSpPr>
          <p:nvPr>
            <p:ph type="dt" sz="quarter" idx="1"/>
          </p:nvPr>
        </p:nvSpPr>
        <p:spPr/>
        <p:txBody>
          <a:bodyPr/>
          <a:lstStyle/>
          <a:p>
            <a:pPr>
              <a:defRPr/>
            </a:pPr>
            <a:fld id="{7FB807F6-F0B9-4FF6-93F9-85F97557D9F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011C210-5F54-46ED-9E77-20D52D0F10C5}"/>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14B0FD7A-4DF0-464E-8288-00D988BF0854}" type="slidenum">
              <a:rPr lang="ru-RU" altLang="ru-RU" sz="1200"/>
              <a:pPr eaLnBrk="1" hangingPunct="1"/>
              <a:t>705</a:t>
            </a:fld>
            <a:endParaRPr lang="ru-RU" altLang="ru-RU" sz="1200"/>
          </a:p>
        </p:txBody>
      </p:sp>
      <p:sp>
        <p:nvSpPr>
          <p:cNvPr id="61444" name="Rectangle 2">
            <a:extLst>
              <a:ext uri="{FF2B5EF4-FFF2-40B4-BE49-F238E27FC236}">
                <a16:creationId xmlns:a16="http://schemas.microsoft.com/office/drawing/2014/main" id="{D54386C8-FFA3-4DA2-9499-0CE8057B83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5" name="Rectangle 3">
            <a:extLst>
              <a:ext uri="{FF2B5EF4-FFF2-40B4-BE49-F238E27FC236}">
                <a16:creationId xmlns:a16="http://schemas.microsoft.com/office/drawing/2014/main" id="{C25B6F79-9EC8-4296-9320-23E8ACF446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129</a:t>
            </a:fld>
            <a:endParaRPr lang="ru-RU"/>
          </a:p>
        </p:txBody>
      </p:sp>
    </p:spTree>
    <p:extLst>
      <p:ext uri="{BB962C8B-B14F-4D97-AF65-F5344CB8AC3E}">
        <p14:creationId xmlns:p14="http://schemas.microsoft.com/office/powerpoint/2010/main" val="2580757195"/>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C73269B-1EA1-45C4-8B3C-E7F43B9A56E0}"/>
              </a:ext>
            </a:extLst>
          </p:cNvPr>
          <p:cNvSpPr>
            <a:spLocks noGrp="1"/>
          </p:cNvSpPr>
          <p:nvPr>
            <p:ph type="dt" sz="quarter" idx="1"/>
          </p:nvPr>
        </p:nvSpPr>
        <p:spPr/>
        <p:txBody>
          <a:bodyPr/>
          <a:lstStyle/>
          <a:p>
            <a:pPr>
              <a:defRPr/>
            </a:pPr>
            <a:fld id="{95E3A4A0-48C0-4D87-8159-53F342FC4FA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F2D5F41-6A16-455A-9EEB-9FE75D8E5DD0}"/>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8D39D2D4-38CB-45C7-8CD1-20F324809A19}" type="slidenum">
              <a:rPr lang="ru-RU" altLang="ru-RU" sz="1200"/>
              <a:pPr eaLnBrk="1" hangingPunct="1"/>
              <a:t>706</a:t>
            </a:fld>
            <a:endParaRPr lang="ru-RU" altLang="ru-RU" sz="1200"/>
          </a:p>
        </p:txBody>
      </p:sp>
      <p:sp>
        <p:nvSpPr>
          <p:cNvPr id="62468" name="Rectangle 2">
            <a:extLst>
              <a:ext uri="{FF2B5EF4-FFF2-40B4-BE49-F238E27FC236}">
                <a16:creationId xmlns:a16="http://schemas.microsoft.com/office/drawing/2014/main" id="{01DB2E2C-0661-4EFF-90EB-459691837D5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9" name="Rectangle 3">
            <a:extLst>
              <a:ext uri="{FF2B5EF4-FFF2-40B4-BE49-F238E27FC236}">
                <a16:creationId xmlns:a16="http://schemas.microsoft.com/office/drawing/2014/main" id="{3E5CAF25-8228-476E-84E4-9C810A97A2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D284A4D-E99B-40BA-A5DF-497C3D542964}"/>
              </a:ext>
            </a:extLst>
          </p:cNvPr>
          <p:cNvSpPr>
            <a:spLocks noGrp="1"/>
          </p:cNvSpPr>
          <p:nvPr>
            <p:ph type="dt" sz="quarter" idx="1"/>
          </p:nvPr>
        </p:nvSpPr>
        <p:spPr/>
        <p:txBody>
          <a:bodyPr/>
          <a:lstStyle/>
          <a:p>
            <a:pPr>
              <a:defRPr/>
            </a:pPr>
            <a:fld id="{C0CB1B7C-8246-4EA1-9DE1-20FBFBA3A4F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15A54C1-DF0D-4AC4-A274-F864F646CFB4}"/>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A5EC0B0D-BB97-4986-A4FD-0532B8C388A8}" type="slidenum">
              <a:rPr lang="ru-RU" altLang="ru-RU" sz="1200"/>
              <a:pPr eaLnBrk="1" hangingPunct="1"/>
              <a:t>707</a:t>
            </a:fld>
            <a:endParaRPr lang="ru-RU" altLang="ru-RU" sz="1200"/>
          </a:p>
        </p:txBody>
      </p:sp>
      <p:sp>
        <p:nvSpPr>
          <p:cNvPr id="63492" name="Rectangle 2">
            <a:extLst>
              <a:ext uri="{FF2B5EF4-FFF2-40B4-BE49-F238E27FC236}">
                <a16:creationId xmlns:a16="http://schemas.microsoft.com/office/drawing/2014/main" id="{701FB4AC-53A8-4A96-8491-60B40DE40B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3" name="Rectangle 3">
            <a:extLst>
              <a:ext uri="{FF2B5EF4-FFF2-40B4-BE49-F238E27FC236}">
                <a16:creationId xmlns:a16="http://schemas.microsoft.com/office/drawing/2014/main" id="{870053C3-013B-4A3B-9EE3-A4C443151B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ED5EB43-9510-49C9-BDCC-0BC16EFAE4E9}"/>
              </a:ext>
            </a:extLst>
          </p:cNvPr>
          <p:cNvSpPr>
            <a:spLocks noGrp="1"/>
          </p:cNvSpPr>
          <p:nvPr>
            <p:ph type="dt" sz="quarter" idx="1"/>
          </p:nvPr>
        </p:nvSpPr>
        <p:spPr/>
        <p:txBody>
          <a:bodyPr/>
          <a:lstStyle/>
          <a:p>
            <a:pPr>
              <a:defRPr/>
            </a:pPr>
            <a:fld id="{E2DD431A-779D-4E16-A7DC-432BF0CD184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A5C26DB-5317-4130-8950-F3FEA08B9768}"/>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1666A6DB-2E11-4D06-9E70-391F91C43B99}" type="slidenum">
              <a:rPr lang="ru-RU" altLang="ru-RU" sz="1200"/>
              <a:pPr eaLnBrk="1" hangingPunct="1"/>
              <a:t>708</a:t>
            </a:fld>
            <a:endParaRPr lang="ru-RU" altLang="ru-RU" sz="1200"/>
          </a:p>
        </p:txBody>
      </p:sp>
      <p:sp>
        <p:nvSpPr>
          <p:cNvPr id="64516" name="Rectangle 2">
            <a:extLst>
              <a:ext uri="{FF2B5EF4-FFF2-40B4-BE49-F238E27FC236}">
                <a16:creationId xmlns:a16="http://schemas.microsoft.com/office/drawing/2014/main" id="{6247089F-0107-469E-B01B-D5B24A79CD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7" name="Rectangle 3">
            <a:extLst>
              <a:ext uri="{FF2B5EF4-FFF2-40B4-BE49-F238E27FC236}">
                <a16:creationId xmlns:a16="http://schemas.microsoft.com/office/drawing/2014/main" id="{56F4462A-FF24-4DDD-9F6D-6E9E102C404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05B5ADD-C22F-4B19-843B-AC16B39A55FF}"/>
              </a:ext>
            </a:extLst>
          </p:cNvPr>
          <p:cNvSpPr>
            <a:spLocks noGrp="1"/>
          </p:cNvSpPr>
          <p:nvPr>
            <p:ph type="dt" sz="quarter" idx="1"/>
          </p:nvPr>
        </p:nvSpPr>
        <p:spPr/>
        <p:txBody>
          <a:bodyPr/>
          <a:lstStyle/>
          <a:p>
            <a:pPr>
              <a:defRPr/>
            </a:pPr>
            <a:fld id="{F9651172-2145-4055-86A1-82B82ADE5CE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00D25C4-9A9B-4C7E-9FDE-4FC66C8F4B5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846B3D76-9ECD-4EE2-89AA-DBBE0AF02A1C}" type="slidenum">
              <a:rPr lang="ru-RU" altLang="ru-RU" sz="1200"/>
              <a:pPr eaLnBrk="1" hangingPunct="1"/>
              <a:t>709</a:t>
            </a:fld>
            <a:endParaRPr lang="ru-RU" altLang="ru-RU" sz="1200"/>
          </a:p>
        </p:txBody>
      </p:sp>
      <p:sp>
        <p:nvSpPr>
          <p:cNvPr id="65540" name="Rectangle 2">
            <a:extLst>
              <a:ext uri="{FF2B5EF4-FFF2-40B4-BE49-F238E27FC236}">
                <a16:creationId xmlns:a16="http://schemas.microsoft.com/office/drawing/2014/main" id="{C52AA72F-20C1-4386-843E-E943C4AD104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a:extLst>
              <a:ext uri="{FF2B5EF4-FFF2-40B4-BE49-F238E27FC236}">
                <a16:creationId xmlns:a16="http://schemas.microsoft.com/office/drawing/2014/main" id="{34E41680-F230-4914-90D9-1787E378BC1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73ADAC2-0351-4A56-A297-E010B8B27240}"/>
              </a:ext>
            </a:extLst>
          </p:cNvPr>
          <p:cNvSpPr>
            <a:spLocks noGrp="1"/>
          </p:cNvSpPr>
          <p:nvPr>
            <p:ph type="dt" sz="quarter" idx="1"/>
          </p:nvPr>
        </p:nvSpPr>
        <p:spPr/>
        <p:txBody>
          <a:bodyPr/>
          <a:lstStyle/>
          <a:p>
            <a:pPr>
              <a:defRPr/>
            </a:pPr>
            <a:fld id="{9B2321A0-0631-4C88-9F16-4D39733B9A9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84A2B81-98C0-40A7-A890-22CA3BDCA8CD}"/>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AAB48734-BEE1-487C-9C8A-3ADF05B9749E}" type="slidenum">
              <a:rPr lang="ru-RU" altLang="ru-RU" sz="1200"/>
              <a:pPr eaLnBrk="1" hangingPunct="1"/>
              <a:t>710</a:t>
            </a:fld>
            <a:endParaRPr lang="ru-RU" altLang="ru-RU" sz="1200"/>
          </a:p>
        </p:txBody>
      </p:sp>
      <p:sp>
        <p:nvSpPr>
          <p:cNvPr id="66564" name="Rectangle 2">
            <a:extLst>
              <a:ext uri="{FF2B5EF4-FFF2-40B4-BE49-F238E27FC236}">
                <a16:creationId xmlns:a16="http://schemas.microsoft.com/office/drawing/2014/main" id="{47ADE64E-A812-46C5-9F63-AAC8B1F034A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5" name="Rectangle 3">
            <a:extLst>
              <a:ext uri="{FF2B5EF4-FFF2-40B4-BE49-F238E27FC236}">
                <a16:creationId xmlns:a16="http://schemas.microsoft.com/office/drawing/2014/main" id="{94F8C081-AE6E-4557-B0DF-4AD77FA09C8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828E04B-8067-4AC5-8AEB-AFB168E27A65}"/>
              </a:ext>
            </a:extLst>
          </p:cNvPr>
          <p:cNvSpPr>
            <a:spLocks noGrp="1"/>
          </p:cNvSpPr>
          <p:nvPr>
            <p:ph type="dt" sz="quarter" idx="1"/>
          </p:nvPr>
        </p:nvSpPr>
        <p:spPr/>
        <p:txBody>
          <a:bodyPr/>
          <a:lstStyle/>
          <a:p>
            <a:pPr>
              <a:defRPr/>
            </a:pPr>
            <a:fld id="{1D22C57F-96EA-478D-A3B6-1E441E5AAA6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FF47BD8-FB33-49EB-B569-D48BCF3BE48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7C2B5449-F3D4-48D5-AAC8-5BE7CB9AAC99}" type="slidenum">
              <a:rPr lang="ru-RU" altLang="ru-RU" sz="1200"/>
              <a:pPr eaLnBrk="1" hangingPunct="1"/>
              <a:t>711</a:t>
            </a:fld>
            <a:endParaRPr lang="ru-RU" altLang="ru-RU" sz="1200"/>
          </a:p>
        </p:txBody>
      </p:sp>
      <p:sp>
        <p:nvSpPr>
          <p:cNvPr id="67588" name="Rectangle 2">
            <a:extLst>
              <a:ext uri="{FF2B5EF4-FFF2-40B4-BE49-F238E27FC236}">
                <a16:creationId xmlns:a16="http://schemas.microsoft.com/office/drawing/2014/main" id="{8B73D1EB-B16E-42F5-9FBE-740BC709AC7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9" name="Rectangle 3">
            <a:extLst>
              <a:ext uri="{FF2B5EF4-FFF2-40B4-BE49-F238E27FC236}">
                <a16:creationId xmlns:a16="http://schemas.microsoft.com/office/drawing/2014/main" id="{83DE3D9D-64D3-4154-8FE7-C0E3260A1DE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3A739AF-1D39-4168-A5C4-26B0219008F7}"/>
              </a:ext>
            </a:extLst>
          </p:cNvPr>
          <p:cNvSpPr>
            <a:spLocks noGrp="1"/>
          </p:cNvSpPr>
          <p:nvPr>
            <p:ph type="dt" sz="quarter" idx="1"/>
          </p:nvPr>
        </p:nvSpPr>
        <p:spPr/>
        <p:txBody>
          <a:bodyPr/>
          <a:lstStyle/>
          <a:p>
            <a:pPr>
              <a:defRPr/>
            </a:pPr>
            <a:fld id="{0B1570BD-325B-4411-9403-C65C14393DC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F4154C5-8D9C-43BF-A45E-7A1C04E1AC63}"/>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51D999E6-D986-4B43-A793-CDDF502EBCF9}" type="slidenum">
              <a:rPr lang="ru-RU" altLang="ru-RU" sz="1200"/>
              <a:pPr eaLnBrk="1" hangingPunct="1"/>
              <a:t>712</a:t>
            </a:fld>
            <a:endParaRPr lang="ru-RU" altLang="ru-RU" sz="1200"/>
          </a:p>
        </p:txBody>
      </p:sp>
      <p:sp>
        <p:nvSpPr>
          <p:cNvPr id="68612" name="Rectangle 2">
            <a:extLst>
              <a:ext uri="{FF2B5EF4-FFF2-40B4-BE49-F238E27FC236}">
                <a16:creationId xmlns:a16="http://schemas.microsoft.com/office/drawing/2014/main" id="{0EE1069E-004C-4C47-B011-F98C100C240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3" name="Rectangle 3">
            <a:extLst>
              <a:ext uri="{FF2B5EF4-FFF2-40B4-BE49-F238E27FC236}">
                <a16:creationId xmlns:a16="http://schemas.microsoft.com/office/drawing/2014/main" id="{54BA24EA-5E05-44B3-928A-2D87864AFD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BA94F9E-0A31-49CC-A8F7-00A98EAFFDFA}"/>
              </a:ext>
            </a:extLst>
          </p:cNvPr>
          <p:cNvSpPr>
            <a:spLocks noGrp="1"/>
          </p:cNvSpPr>
          <p:nvPr>
            <p:ph type="dt" sz="quarter" idx="1"/>
          </p:nvPr>
        </p:nvSpPr>
        <p:spPr/>
        <p:txBody>
          <a:bodyPr/>
          <a:lstStyle/>
          <a:p>
            <a:pPr>
              <a:defRPr/>
            </a:pPr>
            <a:fld id="{57D1B00F-3AF3-4CF5-ABE1-7D84091DBA3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CF66580-B615-458E-B18F-EDA5E069F8CA}"/>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B07A53A1-8113-4EAF-AE2A-C44E22CD12A6}" type="slidenum">
              <a:rPr lang="ru-RU" altLang="ru-RU" sz="1200"/>
              <a:pPr eaLnBrk="1" hangingPunct="1"/>
              <a:t>713</a:t>
            </a:fld>
            <a:endParaRPr lang="ru-RU" altLang="ru-RU" sz="1200"/>
          </a:p>
        </p:txBody>
      </p:sp>
      <p:sp>
        <p:nvSpPr>
          <p:cNvPr id="69636" name="Rectangle 2">
            <a:extLst>
              <a:ext uri="{FF2B5EF4-FFF2-40B4-BE49-F238E27FC236}">
                <a16:creationId xmlns:a16="http://schemas.microsoft.com/office/drawing/2014/main" id="{94C2AB7E-6649-459E-A4E0-5305300AAB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3">
            <a:extLst>
              <a:ext uri="{FF2B5EF4-FFF2-40B4-BE49-F238E27FC236}">
                <a16:creationId xmlns:a16="http://schemas.microsoft.com/office/drawing/2014/main" id="{F18AF479-7067-4501-9D1A-FECF3301558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DA181FF-20EF-462F-94FD-E52CE8DF4318}"/>
              </a:ext>
            </a:extLst>
          </p:cNvPr>
          <p:cNvSpPr>
            <a:spLocks noGrp="1"/>
          </p:cNvSpPr>
          <p:nvPr>
            <p:ph type="dt" sz="quarter" idx="1"/>
          </p:nvPr>
        </p:nvSpPr>
        <p:spPr/>
        <p:txBody>
          <a:bodyPr/>
          <a:lstStyle/>
          <a:p>
            <a:pPr>
              <a:defRPr/>
            </a:pPr>
            <a:fld id="{C8FD77A4-8AC2-44FA-B9F9-77A82EF90E2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D9978B8-51CD-4EF8-BF08-FFAE80DB904B}"/>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B07EC787-ACDD-415A-A817-6E826F45A553}" type="slidenum">
              <a:rPr lang="ru-RU" altLang="ru-RU" sz="1200"/>
              <a:pPr eaLnBrk="1" hangingPunct="1"/>
              <a:t>714</a:t>
            </a:fld>
            <a:endParaRPr lang="ru-RU" altLang="ru-RU" sz="1200"/>
          </a:p>
        </p:txBody>
      </p:sp>
      <p:sp>
        <p:nvSpPr>
          <p:cNvPr id="70660" name="Rectangle 2">
            <a:extLst>
              <a:ext uri="{FF2B5EF4-FFF2-40B4-BE49-F238E27FC236}">
                <a16:creationId xmlns:a16="http://schemas.microsoft.com/office/drawing/2014/main" id="{16C45DF9-BAA1-4F81-B17F-40EA481779B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61" name="Rectangle 3">
            <a:extLst>
              <a:ext uri="{FF2B5EF4-FFF2-40B4-BE49-F238E27FC236}">
                <a16:creationId xmlns:a16="http://schemas.microsoft.com/office/drawing/2014/main" id="{211A4EBF-A73A-4B2F-87B9-71B34184FD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A4AA881-E91F-4907-9F08-A807659F9873}"/>
              </a:ext>
            </a:extLst>
          </p:cNvPr>
          <p:cNvSpPr>
            <a:spLocks noGrp="1"/>
          </p:cNvSpPr>
          <p:nvPr>
            <p:ph type="dt" sz="quarter" idx="1"/>
          </p:nvPr>
        </p:nvSpPr>
        <p:spPr/>
        <p:txBody>
          <a:bodyPr/>
          <a:lstStyle/>
          <a:p>
            <a:pPr>
              <a:defRPr/>
            </a:pPr>
            <a:fld id="{13DD13A4-D1C7-4855-A7F0-284ECD00EF3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C1C2230-F344-4F64-8C22-94F20A884216}"/>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9BFE4265-2C10-44B8-BC05-26B73DC847FE}" type="slidenum">
              <a:rPr lang="ru-RU" altLang="ru-RU" sz="1200"/>
              <a:pPr eaLnBrk="1" hangingPunct="1"/>
              <a:t>715</a:t>
            </a:fld>
            <a:endParaRPr lang="ru-RU" altLang="ru-RU" sz="1200"/>
          </a:p>
        </p:txBody>
      </p:sp>
      <p:sp>
        <p:nvSpPr>
          <p:cNvPr id="71684" name="Rectangle 2">
            <a:extLst>
              <a:ext uri="{FF2B5EF4-FFF2-40B4-BE49-F238E27FC236}">
                <a16:creationId xmlns:a16="http://schemas.microsoft.com/office/drawing/2014/main" id="{C5718B38-39E3-4250-A8B9-ABF917C5E3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5" name="Rectangle 3">
            <a:extLst>
              <a:ext uri="{FF2B5EF4-FFF2-40B4-BE49-F238E27FC236}">
                <a16:creationId xmlns:a16="http://schemas.microsoft.com/office/drawing/2014/main" id="{8E07C3B6-B7CD-4C3F-8987-3680202985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130</a:t>
            </a:fld>
            <a:endParaRPr lang="ru-RU"/>
          </a:p>
        </p:txBody>
      </p:sp>
    </p:spTree>
    <p:extLst>
      <p:ext uri="{BB962C8B-B14F-4D97-AF65-F5344CB8AC3E}">
        <p14:creationId xmlns:p14="http://schemas.microsoft.com/office/powerpoint/2010/main" val="587730709"/>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3B9E648-4488-4407-ACFB-24CF29FEE095}"/>
              </a:ext>
            </a:extLst>
          </p:cNvPr>
          <p:cNvSpPr>
            <a:spLocks noGrp="1"/>
          </p:cNvSpPr>
          <p:nvPr>
            <p:ph type="dt" sz="quarter" idx="1"/>
          </p:nvPr>
        </p:nvSpPr>
        <p:spPr/>
        <p:txBody>
          <a:bodyPr/>
          <a:lstStyle/>
          <a:p>
            <a:pPr>
              <a:defRPr/>
            </a:pPr>
            <a:fld id="{76FB33FA-F0F3-46C4-9B23-585E1A016E2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409BFB7-76E9-486D-AC96-2953102A7299}"/>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F9E85946-FE99-4337-B66D-52B45D3A7F4B}" type="slidenum">
              <a:rPr lang="ru-RU" altLang="ru-RU" sz="1200"/>
              <a:pPr eaLnBrk="1" hangingPunct="1"/>
              <a:t>716</a:t>
            </a:fld>
            <a:endParaRPr lang="ru-RU" altLang="ru-RU" sz="1200"/>
          </a:p>
        </p:txBody>
      </p:sp>
      <p:sp>
        <p:nvSpPr>
          <p:cNvPr id="72708" name="Rectangle 2">
            <a:extLst>
              <a:ext uri="{FF2B5EF4-FFF2-40B4-BE49-F238E27FC236}">
                <a16:creationId xmlns:a16="http://schemas.microsoft.com/office/drawing/2014/main" id="{503EDA72-631B-4028-87D6-99AB167DF36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9" name="Rectangle 3">
            <a:extLst>
              <a:ext uri="{FF2B5EF4-FFF2-40B4-BE49-F238E27FC236}">
                <a16:creationId xmlns:a16="http://schemas.microsoft.com/office/drawing/2014/main" id="{992B974B-F248-4B2E-AA70-78FA58A192B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E0B3BB4-1D31-48D3-89FE-5937294AA38F}"/>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9070435-E3EF-4660-866F-A4A8722E9CF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774294E-7C21-4F05-AA57-2C928C87B92C}" type="slidenum">
              <a:rPr lang="ru-RU" altLang="ru-RU" sz="1200"/>
              <a:pPr eaLnBrk="1" hangingPunct="1"/>
              <a:t>717</a:t>
            </a:fld>
            <a:endParaRPr lang="ru-RU" altLang="ru-RU" sz="1200"/>
          </a:p>
        </p:txBody>
      </p:sp>
      <p:sp>
        <p:nvSpPr>
          <p:cNvPr id="29700" name="Rectangle 2">
            <a:extLst>
              <a:ext uri="{FF2B5EF4-FFF2-40B4-BE49-F238E27FC236}">
                <a16:creationId xmlns:a16="http://schemas.microsoft.com/office/drawing/2014/main" id="{FF574D1E-315D-4101-8FBA-6A527D2631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3">
            <a:extLst>
              <a:ext uri="{FF2B5EF4-FFF2-40B4-BE49-F238E27FC236}">
                <a16:creationId xmlns:a16="http://schemas.microsoft.com/office/drawing/2014/main" id="{CBA48925-DF08-433A-AE1A-02427A98D2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F61E874-960B-4957-A49D-99FA9FD78B78}"/>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130322C8-89B5-46BD-958E-D11851BC72A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0FB0CEE-F7C2-4F1A-86DF-FA194742A626}" type="slidenum">
              <a:rPr lang="ru-RU" altLang="ru-RU" sz="1200"/>
              <a:pPr eaLnBrk="1" hangingPunct="1"/>
              <a:t>718</a:t>
            </a:fld>
            <a:endParaRPr lang="ru-RU" altLang="ru-RU" sz="1200"/>
          </a:p>
        </p:txBody>
      </p:sp>
      <p:sp>
        <p:nvSpPr>
          <p:cNvPr id="30724" name="Rectangle 2">
            <a:extLst>
              <a:ext uri="{FF2B5EF4-FFF2-40B4-BE49-F238E27FC236}">
                <a16:creationId xmlns:a16="http://schemas.microsoft.com/office/drawing/2014/main" id="{03D80218-B449-4A27-9DFB-5AC4F347847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3">
            <a:extLst>
              <a:ext uri="{FF2B5EF4-FFF2-40B4-BE49-F238E27FC236}">
                <a16:creationId xmlns:a16="http://schemas.microsoft.com/office/drawing/2014/main" id="{FC2B990A-76E7-444C-920C-C0DCDEF17DD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9DF3A35-32F0-4AD0-84A9-3FF8B5B4BCCA}"/>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67C95C8-EDB3-426F-B34D-ACC91FD1EA4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F081827A-1D98-4C00-800C-BAC8597F416D}" type="slidenum">
              <a:rPr lang="ru-RU" altLang="ru-RU" sz="1200"/>
              <a:pPr eaLnBrk="1" hangingPunct="1"/>
              <a:t>719</a:t>
            </a:fld>
            <a:endParaRPr lang="ru-RU" altLang="ru-RU" sz="1200"/>
          </a:p>
        </p:txBody>
      </p:sp>
      <p:sp>
        <p:nvSpPr>
          <p:cNvPr id="31748" name="Rectangle 2">
            <a:extLst>
              <a:ext uri="{FF2B5EF4-FFF2-40B4-BE49-F238E27FC236}">
                <a16:creationId xmlns:a16="http://schemas.microsoft.com/office/drawing/2014/main" id="{68B85A96-E475-4C78-A9A1-EA4FDA6E4F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3">
            <a:extLst>
              <a:ext uri="{FF2B5EF4-FFF2-40B4-BE49-F238E27FC236}">
                <a16:creationId xmlns:a16="http://schemas.microsoft.com/office/drawing/2014/main" id="{F701383A-9098-4C9D-B45C-F8DF55331A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020BF9DB-6C00-4434-96D6-3E68CC2ED6B4}"/>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4DC940B-D42D-4C2A-82B4-8D2B55E9B18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8D0B3C96-03DB-4BA6-9205-C5AE475BE977}" type="slidenum">
              <a:rPr lang="ru-RU" altLang="ru-RU" sz="1200"/>
              <a:pPr eaLnBrk="1" hangingPunct="1"/>
              <a:t>720</a:t>
            </a:fld>
            <a:endParaRPr lang="ru-RU" altLang="ru-RU" sz="1200"/>
          </a:p>
        </p:txBody>
      </p:sp>
      <p:sp>
        <p:nvSpPr>
          <p:cNvPr id="32772" name="Rectangle 2">
            <a:extLst>
              <a:ext uri="{FF2B5EF4-FFF2-40B4-BE49-F238E27FC236}">
                <a16:creationId xmlns:a16="http://schemas.microsoft.com/office/drawing/2014/main" id="{C5E7E79A-DD21-4B3C-BE14-CDE70491BA6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3" name="Rectangle 3">
            <a:extLst>
              <a:ext uri="{FF2B5EF4-FFF2-40B4-BE49-F238E27FC236}">
                <a16:creationId xmlns:a16="http://schemas.microsoft.com/office/drawing/2014/main" id="{437012CF-CF39-4D07-89D3-EE2A3AB1D5A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6294B80-7648-4B51-8CC3-98E23EBB1D14}"/>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32057F1-A2A9-4737-8CEE-3B7C7C5E172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CCAF793-9E43-413B-8048-1EA76D695066}" type="slidenum">
              <a:rPr lang="ru-RU" altLang="ru-RU" sz="1200"/>
              <a:pPr eaLnBrk="1" hangingPunct="1"/>
              <a:t>721</a:t>
            </a:fld>
            <a:endParaRPr lang="ru-RU" altLang="ru-RU" sz="1200"/>
          </a:p>
        </p:txBody>
      </p:sp>
      <p:sp>
        <p:nvSpPr>
          <p:cNvPr id="33796" name="Rectangle 2">
            <a:extLst>
              <a:ext uri="{FF2B5EF4-FFF2-40B4-BE49-F238E27FC236}">
                <a16:creationId xmlns:a16="http://schemas.microsoft.com/office/drawing/2014/main" id="{EC7AA629-896C-49B7-9D61-9EBF271C105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3">
            <a:extLst>
              <a:ext uri="{FF2B5EF4-FFF2-40B4-BE49-F238E27FC236}">
                <a16:creationId xmlns:a16="http://schemas.microsoft.com/office/drawing/2014/main" id="{628BE0BE-59E8-4B36-8789-613161C169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A03AA9D-A238-44DE-9BB8-CE3111FBD655}"/>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516D9213-10AA-47C8-BE45-6CF5E2130F3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A09AEB1-240E-4CC7-936F-479D17562F5D}" type="slidenum">
              <a:rPr lang="ru-RU" altLang="ru-RU" sz="1200"/>
              <a:pPr eaLnBrk="1" hangingPunct="1"/>
              <a:t>723</a:t>
            </a:fld>
            <a:endParaRPr lang="ru-RU" altLang="ru-RU" sz="1200"/>
          </a:p>
        </p:txBody>
      </p:sp>
      <p:sp>
        <p:nvSpPr>
          <p:cNvPr id="34820" name="Rectangle 2">
            <a:extLst>
              <a:ext uri="{FF2B5EF4-FFF2-40B4-BE49-F238E27FC236}">
                <a16:creationId xmlns:a16="http://schemas.microsoft.com/office/drawing/2014/main" id="{139FFCFA-112B-4293-9376-91BA6CC860E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3">
            <a:extLst>
              <a:ext uri="{FF2B5EF4-FFF2-40B4-BE49-F238E27FC236}">
                <a16:creationId xmlns:a16="http://schemas.microsoft.com/office/drawing/2014/main" id="{40695290-DB1C-41FC-AD33-70A1FFFC1B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C005EC4-AF08-4EC2-AD5C-0894F050F7F2}"/>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E880AF9-4C7B-4654-AB2A-AE5BFF141E32}"/>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B57888F-FB9A-456C-BC63-76037EB1E68D}" type="slidenum">
              <a:rPr lang="ru-RU" altLang="ru-RU" sz="1200"/>
              <a:pPr eaLnBrk="1" hangingPunct="1"/>
              <a:t>724</a:t>
            </a:fld>
            <a:endParaRPr lang="ru-RU" altLang="ru-RU" sz="1200"/>
          </a:p>
        </p:txBody>
      </p:sp>
      <p:sp>
        <p:nvSpPr>
          <p:cNvPr id="35844" name="Rectangle 2">
            <a:extLst>
              <a:ext uri="{FF2B5EF4-FFF2-40B4-BE49-F238E27FC236}">
                <a16:creationId xmlns:a16="http://schemas.microsoft.com/office/drawing/2014/main" id="{EB58AEA4-4599-4C60-834B-5871C7A531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3">
            <a:extLst>
              <a:ext uri="{FF2B5EF4-FFF2-40B4-BE49-F238E27FC236}">
                <a16:creationId xmlns:a16="http://schemas.microsoft.com/office/drawing/2014/main" id="{0B4E5A6D-DB34-4BAC-A10B-5B1AAA65E69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B962C90-CA5B-4300-894A-9BF7AEC6D246}"/>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9B615AC-989D-4082-99AE-0E24659F4B1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CFEA81E7-C1BE-4538-B33D-14082332AEEF}" type="slidenum">
              <a:rPr lang="ru-RU" altLang="ru-RU" sz="1200"/>
              <a:pPr eaLnBrk="1" hangingPunct="1"/>
              <a:t>725</a:t>
            </a:fld>
            <a:endParaRPr lang="ru-RU" altLang="ru-RU" sz="1200"/>
          </a:p>
        </p:txBody>
      </p:sp>
      <p:sp>
        <p:nvSpPr>
          <p:cNvPr id="36868" name="Rectangle 2">
            <a:extLst>
              <a:ext uri="{FF2B5EF4-FFF2-40B4-BE49-F238E27FC236}">
                <a16:creationId xmlns:a16="http://schemas.microsoft.com/office/drawing/2014/main" id="{91A4E200-BC2B-44A8-AF59-2748623DB4A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3">
            <a:extLst>
              <a:ext uri="{FF2B5EF4-FFF2-40B4-BE49-F238E27FC236}">
                <a16:creationId xmlns:a16="http://schemas.microsoft.com/office/drawing/2014/main" id="{C9E586CC-E9DD-48FB-928D-596C090368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1136536-86A3-4F94-B3EC-F6D7554E449E}"/>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89D853EF-E77C-4972-A8A9-BEB0DDF749AD}"/>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93959B2-E4F6-488E-AC7D-33057183C1EE}" type="slidenum">
              <a:rPr lang="ru-RU" altLang="ru-RU" sz="1200"/>
              <a:pPr eaLnBrk="1" hangingPunct="1"/>
              <a:t>726</a:t>
            </a:fld>
            <a:endParaRPr lang="ru-RU" altLang="ru-RU" sz="1200"/>
          </a:p>
        </p:txBody>
      </p:sp>
      <p:sp>
        <p:nvSpPr>
          <p:cNvPr id="37892" name="Rectangle 2">
            <a:extLst>
              <a:ext uri="{FF2B5EF4-FFF2-40B4-BE49-F238E27FC236}">
                <a16:creationId xmlns:a16="http://schemas.microsoft.com/office/drawing/2014/main" id="{15DA31F9-9088-4A85-A176-5DA2A89E88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3" name="Rectangle 3">
            <a:extLst>
              <a:ext uri="{FF2B5EF4-FFF2-40B4-BE49-F238E27FC236}">
                <a16:creationId xmlns:a16="http://schemas.microsoft.com/office/drawing/2014/main" id="{55C23287-0CE1-44D5-99A3-943BFE03C77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131</a:t>
            </a:fld>
            <a:endParaRPr lang="ru-RU"/>
          </a:p>
        </p:txBody>
      </p:sp>
    </p:spTree>
    <p:extLst>
      <p:ext uri="{BB962C8B-B14F-4D97-AF65-F5344CB8AC3E}">
        <p14:creationId xmlns:p14="http://schemas.microsoft.com/office/powerpoint/2010/main" val="1597422608"/>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E274CC0-A9AA-45BB-83C0-ED1170720C1F}"/>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CD71F10-501F-48F9-B887-3CCF62386C0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114C56C-94E4-4C7A-BFE3-DB5B0C00AE53}" type="slidenum">
              <a:rPr lang="ru-RU" altLang="ru-RU" sz="1200"/>
              <a:pPr eaLnBrk="1" hangingPunct="1"/>
              <a:t>727</a:t>
            </a:fld>
            <a:endParaRPr lang="ru-RU" altLang="ru-RU" sz="1200"/>
          </a:p>
        </p:txBody>
      </p:sp>
      <p:sp>
        <p:nvSpPr>
          <p:cNvPr id="38916" name="Rectangle 2">
            <a:extLst>
              <a:ext uri="{FF2B5EF4-FFF2-40B4-BE49-F238E27FC236}">
                <a16:creationId xmlns:a16="http://schemas.microsoft.com/office/drawing/2014/main" id="{B312ABCB-A7BD-4E61-81A8-191CA84087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a:extLst>
              <a:ext uri="{FF2B5EF4-FFF2-40B4-BE49-F238E27FC236}">
                <a16:creationId xmlns:a16="http://schemas.microsoft.com/office/drawing/2014/main" id="{8F51FFBB-F696-4263-AD33-A0783F6C672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C75F113-7662-4325-A6B9-2C6A31ABEEBA}"/>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0123A7F-F1BE-40B3-AD98-CF861F94E3C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43993EB-E544-4D8E-874D-113E3C360B60}" type="slidenum">
              <a:rPr lang="ru-RU" altLang="ru-RU" sz="1200"/>
              <a:pPr eaLnBrk="1" hangingPunct="1"/>
              <a:t>728</a:t>
            </a:fld>
            <a:endParaRPr lang="ru-RU" altLang="ru-RU" sz="1200"/>
          </a:p>
        </p:txBody>
      </p:sp>
      <p:sp>
        <p:nvSpPr>
          <p:cNvPr id="39940" name="Rectangle 2">
            <a:extLst>
              <a:ext uri="{FF2B5EF4-FFF2-40B4-BE49-F238E27FC236}">
                <a16:creationId xmlns:a16="http://schemas.microsoft.com/office/drawing/2014/main" id="{8A1EF29B-8BE5-4500-A513-4A20311985F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3">
            <a:extLst>
              <a:ext uri="{FF2B5EF4-FFF2-40B4-BE49-F238E27FC236}">
                <a16:creationId xmlns:a16="http://schemas.microsoft.com/office/drawing/2014/main" id="{0BDD64AA-1AC4-4A8E-89AF-7DF6F7CF277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1C39DAD8-AE78-41D4-9D83-45755E63D215}"/>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418D80F-8DA7-4F33-A943-7AC9A4D5493C}"/>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8317B0C-BB1A-40BA-9BDC-FF095AA5130F}" type="slidenum">
              <a:rPr lang="ru-RU" altLang="ru-RU" sz="1200"/>
              <a:pPr eaLnBrk="1" hangingPunct="1"/>
              <a:t>729</a:t>
            </a:fld>
            <a:endParaRPr lang="ru-RU" altLang="ru-RU" sz="1200"/>
          </a:p>
        </p:txBody>
      </p:sp>
      <p:sp>
        <p:nvSpPr>
          <p:cNvPr id="40964" name="Rectangle 2">
            <a:extLst>
              <a:ext uri="{FF2B5EF4-FFF2-40B4-BE49-F238E27FC236}">
                <a16:creationId xmlns:a16="http://schemas.microsoft.com/office/drawing/2014/main" id="{A622552F-A61B-4E49-9544-34D0E95647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27531B58-D99E-47D8-809D-061F3912A71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3540C5E-2943-451A-974D-7F7DECAD8923}"/>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026C040-CDE9-4366-A86A-D99C9E85A26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A81FD3C-0B41-43B1-BACB-003D3B4DE77D}" type="slidenum">
              <a:rPr lang="ru-RU" altLang="ru-RU" sz="1200"/>
              <a:pPr eaLnBrk="1" hangingPunct="1"/>
              <a:t>730</a:t>
            </a:fld>
            <a:endParaRPr lang="ru-RU" altLang="ru-RU" sz="1200"/>
          </a:p>
        </p:txBody>
      </p:sp>
      <p:sp>
        <p:nvSpPr>
          <p:cNvPr id="41988" name="Rectangle 2">
            <a:extLst>
              <a:ext uri="{FF2B5EF4-FFF2-40B4-BE49-F238E27FC236}">
                <a16:creationId xmlns:a16="http://schemas.microsoft.com/office/drawing/2014/main" id="{10D998E8-2CF6-4070-9D6D-FDDCC44CEF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3">
            <a:extLst>
              <a:ext uri="{FF2B5EF4-FFF2-40B4-BE49-F238E27FC236}">
                <a16:creationId xmlns:a16="http://schemas.microsoft.com/office/drawing/2014/main" id="{50A1BC54-D9F0-421D-8F4C-692790C9AE1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358CA4B-21D2-4606-BBAB-510D5B0B99B2}"/>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9C3E265-D503-4943-99F4-8A9D01547595}"/>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F7B9265-2D25-46E8-9FA0-787B356C25EF}" type="slidenum">
              <a:rPr lang="ru-RU" altLang="ru-RU" sz="1200"/>
              <a:pPr eaLnBrk="1" hangingPunct="1"/>
              <a:t>731</a:t>
            </a:fld>
            <a:endParaRPr lang="ru-RU" altLang="ru-RU" sz="1200"/>
          </a:p>
        </p:txBody>
      </p:sp>
      <p:sp>
        <p:nvSpPr>
          <p:cNvPr id="43012" name="Rectangle 2">
            <a:extLst>
              <a:ext uri="{FF2B5EF4-FFF2-40B4-BE49-F238E27FC236}">
                <a16:creationId xmlns:a16="http://schemas.microsoft.com/office/drawing/2014/main" id="{2444B28D-0DBE-47BA-A068-A72B823F772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D0B6A0D6-3FFF-4367-AA05-6234ACA382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7C507A8-FDB6-4965-9990-7850FC9DC358}"/>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7B94BCA-B571-40DC-8A11-4104C59681C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9454720B-0369-40CC-88A8-D4E1B15A72A1}" type="slidenum">
              <a:rPr lang="ru-RU" altLang="ru-RU" sz="1200"/>
              <a:pPr eaLnBrk="1" hangingPunct="1"/>
              <a:t>732</a:t>
            </a:fld>
            <a:endParaRPr lang="ru-RU" altLang="ru-RU" sz="1200"/>
          </a:p>
        </p:txBody>
      </p:sp>
      <p:sp>
        <p:nvSpPr>
          <p:cNvPr id="44036" name="Rectangle 2">
            <a:extLst>
              <a:ext uri="{FF2B5EF4-FFF2-40B4-BE49-F238E27FC236}">
                <a16:creationId xmlns:a16="http://schemas.microsoft.com/office/drawing/2014/main" id="{B08FD092-6F3E-436E-8B51-241043FA7B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3">
            <a:extLst>
              <a:ext uri="{FF2B5EF4-FFF2-40B4-BE49-F238E27FC236}">
                <a16:creationId xmlns:a16="http://schemas.microsoft.com/office/drawing/2014/main" id="{B470E5A2-2CCD-4A8C-8DD5-6E3361DA2D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41D3F74-66CD-4E88-BCC8-96C74EBC371A}"/>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CB97984-C9F3-45DD-8A58-AF66D6EB7F8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00EBCAB5-A157-46F6-9F91-DCA38A05C49E}" type="slidenum">
              <a:rPr lang="ru-RU" altLang="ru-RU" sz="1200"/>
              <a:pPr eaLnBrk="1" hangingPunct="1"/>
              <a:t>733</a:t>
            </a:fld>
            <a:endParaRPr lang="ru-RU" altLang="ru-RU" sz="1200"/>
          </a:p>
        </p:txBody>
      </p:sp>
      <p:sp>
        <p:nvSpPr>
          <p:cNvPr id="45060" name="Rectangle 2">
            <a:extLst>
              <a:ext uri="{FF2B5EF4-FFF2-40B4-BE49-F238E27FC236}">
                <a16:creationId xmlns:a16="http://schemas.microsoft.com/office/drawing/2014/main" id="{157E04EA-A332-4203-AEF9-4816E38C46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5C676917-925A-4AED-82F1-A1D2B42AE8F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CF86FBB-97B1-4176-B5B7-42659C67A39F}"/>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2A75909-A655-4557-AC94-69C8CF8D032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C0463CA-C89C-48C8-A22E-2854280B5595}" type="slidenum">
              <a:rPr lang="ru-RU" altLang="ru-RU" sz="1200"/>
              <a:pPr eaLnBrk="1" hangingPunct="1"/>
              <a:t>734</a:t>
            </a:fld>
            <a:endParaRPr lang="ru-RU" altLang="ru-RU" sz="1200"/>
          </a:p>
        </p:txBody>
      </p:sp>
      <p:sp>
        <p:nvSpPr>
          <p:cNvPr id="46084" name="Rectangle 2">
            <a:extLst>
              <a:ext uri="{FF2B5EF4-FFF2-40B4-BE49-F238E27FC236}">
                <a16:creationId xmlns:a16="http://schemas.microsoft.com/office/drawing/2014/main" id="{75E6157A-34D5-457C-AFF8-FAA59389F5D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A0DF12B1-E446-4D68-92BE-CED4E6F4CD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789E474-FD7B-4FB1-8318-57388BD56B21}"/>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1D3357B-82CD-476D-B096-5A1862ADC17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0CDE917-EEB8-4EB6-9F1A-2D013C39A316}" type="slidenum">
              <a:rPr lang="ru-RU" altLang="ru-RU" sz="1200"/>
              <a:pPr eaLnBrk="1" hangingPunct="1"/>
              <a:t>735</a:t>
            </a:fld>
            <a:endParaRPr lang="ru-RU" altLang="ru-RU" sz="1200"/>
          </a:p>
        </p:txBody>
      </p:sp>
      <p:sp>
        <p:nvSpPr>
          <p:cNvPr id="47108" name="Rectangle 2">
            <a:extLst>
              <a:ext uri="{FF2B5EF4-FFF2-40B4-BE49-F238E27FC236}">
                <a16:creationId xmlns:a16="http://schemas.microsoft.com/office/drawing/2014/main" id="{86D310C6-1143-45AC-BD9C-0203D4CBEC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2D56124A-F72A-43C0-B090-8B201E7F615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A901BAC0-5C81-4CD5-9D9A-CA02EFFB6CF3}"/>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5F2AB48-4885-44C2-8D94-7E8AD4CF213F}"/>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13726B3-611B-45E3-91DE-A797B4BE09F1}" type="slidenum">
              <a:rPr lang="ru-RU" altLang="ru-RU" sz="1200"/>
              <a:pPr eaLnBrk="1" hangingPunct="1"/>
              <a:t>736</a:t>
            </a:fld>
            <a:endParaRPr lang="ru-RU" altLang="ru-RU" sz="1200"/>
          </a:p>
        </p:txBody>
      </p:sp>
      <p:sp>
        <p:nvSpPr>
          <p:cNvPr id="48132" name="Rectangle 2">
            <a:extLst>
              <a:ext uri="{FF2B5EF4-FFF2-40B4-BE49-F238E27FC236}">
                <a16:creationId xmlns:a16="http://schemas.microsoft.com/office/drawing/2014/main" id="{BF0E834B-693B-4587-B1C3-7508724626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3">
            <a:extLst>
              <a:ext uri="{FF2B5EF4-FFF2-40B4-BE49-F238E27FC236}">
                <a16:creationId xmlns:a16="http://schemas.microsoft.com/office/drawing/2014/main" id="{CEDFC0EB-4608-4B84-92A7-E6554417C52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Образ слайда 1"/>
          <p:cNvSpPr>
            <a:spLocks noGrp="1" noRot="1" noChangeAspect="1" noTextEdit="1"/>
          </p:cNvSpPr>
          <p:nvPr>
            <p:ph type="sldImg"/>
          </p:nvPr>
        </p:nvSpPr>
        <p:spPr bwMode="auto">
          <a:noFill/>
          <a:ln>
            <a:solidFill>
              <a:srgbClr val="000000"/>
            </a:solidFill>
            <a:miter lim="800000"/>
            <a:headEnd/>
            <a:tailEnd/>
          </a:ln>
        </p:spPr>
      </p:sp>
      <p:sp>
        <p:nvSpPr>
          <p:cNvPr id="17411"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ru-RU" dirty="0"/>
          </a:p>
        </p:txBody>
      </p:sp>
      <p:sp>
        <p:nvSpPr>
          <p:cNvPr id="17412" name="Номер слайда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AD4249F-A05B-4BC1-9AF0-B178C989D0AE}" type="slidenum">
              <a:rPr lang="ru-RU" smtClean="0">
                <a:latin typeface="Arial" charset="0"/>
              </a:rPr>
              <a:pPr/>
              <a:t>134</a:t>
            </a:fld>
            <a:endParaRPr lang="ru-RU">
              <a:latin typeface="Arial" charset="0"/>
            </a:endParaRPr>
          </a:p>
        </p:txBody>
      </p:sp>
    </p:spTree>
    <p:extLst>
      <p:ext uri="{BB962C8B-B14F-4D97-AF65-F5344CB8AC3E}">
        <p14:creationId xmlns:p14="http://schemas.microsoft.com/office/powerpoint/2010/main" val="1398958739"/>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ACB7695-4652-48D7-B5F4-F9C58C2DFB12}"/>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750474E-848F-47ED-95B4-AC2CFFA5239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797D731-6B96-43E4-83F4-45BF7BEA1A19}" type="slidenum">
              <a:rPr lang="ru-RU" altLang="ru-RU" sz="1200"/>
              <a:pPr eaLnBrk="1" hangingPunct="1"/>
              <a:t>737</a:t>
            </a:fld>
            <a:endParaRPr lang="ru-RU" altLang="ru-RU" sz="1200"/>
          </a:p>
        </p:txBody>
      </p:sp>
      <p:sp>
        <p:nvSpPr>
          <p:cNvPr id="49156" name="Rectangle 2">
            <a:extLst>
              <a:ext uri="{FF2B5EF4-FFF2-40B4-BE49-F238E27FC236}">
                <a16:creationId xmlns:a16="http://schemas.microsoft.com/office/drawing/2014/main" id="{23DA89EC-FB41-4366-B2FA-2BD05926BEB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3">
            <a:extLst>
              <a:ext uri="{FF2B5EF4-FFF2-40B4-BE49-F238E27FC236}">
                <a16:creationId xmlns:a16="http://schemas.microsoft.com/office/drawing/2014/main" id="{DAED7CD3-F14B-499E-9B15-E5D4F7A02BB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CEA21C8-5A33-4EE4-8993-7F0A8D3B39D7}"/>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9A3F6580-0C73-49EB-A450-7B6EAB1A998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7D5E54F-D8DF-4490-852D-88F9DC598ABA}" type="slidenum">
              <a:rPr lang="ru-RU" altLang="ru-RU" sz="1200"/>
              <a:pPr eaLnBrk="1" hangingPunct="1"/>
              <a:t>738</a:t>
            </a:fld>
            <a:endParaRPr lang="ru-RU" altLang="ru-RU" sz="1200"/>
          </a:p>
        </p:txBody>
      </p:sp>
      <p:sp>
        <p:nvSpPr>
          <p:cNvPr id="50180" name="Rectangle 2">
            <a:extLst>
              <a:ext uri="{FF2B5EF4-FFF2-40B4-BE49-F238E27FC236}">
                <a16:creationId xmlns:a16="http://schemas.microsoft.com/office/drawing/2014/main" id="{7EFF7BE2-F5C6-4EF9-9F31-6974FE56AE4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1" name="Rectangle 3">
            <a:extLst>
              <a:ext uri="{FF2B5EF4-FFF2-40B4-BE49-F238E27FC236}">
                <a16:creationId xmlns:a16="http://schemas.microsoft.com/office/drawing/2014/main" id="{668B125F-3104-40F8-9EFF-BF756773A05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2DCB672-A75E-4C4A-B81E-59E266772D07}"/>
              </a:ext>
            </a:extLst>
          </p:cNvPr>
          <p:cNvSpPr>
            <a:spLocks noGrp="1"/>
          </p:cNvSpPr>
          <p:nvPr>
            <p:ph type="dt" sz="quarter" idx="1"/>
          </p:nvPr>
        </p:nvSpPr>
        <p:spPr/>
        <p:txBody>
          <a:bodyPr/>
          <a:lstStyle/>
          <a:p>
            <a:pPr>
              <a:defRPr/>
            </a:pPr>
            <a:fld id="{0022C486-5FA6-48B5-A121-63386F3D43D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45E0694-5ED5-4B95-8A7D-07FD0C82C42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4452306D-A9FF-4BF8-91CB-029B60368F89}" type="slidenum">
              <a:rPr lang="ru-RU" altLang="ru-RU" sz="1200"/>
              <a:pPr eaLnBrk="1" hangingPunct="1"/>
              <a:t>739</a:t>
            </a:fld>
            <a:endParaRPr lang="ru-RU" altLang="ru-RU" sz="1200"/>
          </a:p>
        </p:txBody>
      </p:sp>
      <p:sp>
        <p:nvSpPr>
          <p:cNvPr id="51204" name="Rectangle 2">
            <a:extLst>
              <a:ext uri="{FF2B5EF4-FFF2-40B4-BE49-F238E27FC236}">
                <a16:creationId xmlns:a16="http://schemas.microsoft.com/office/drawing/2014/main" id="{9BCF03D6-0006-4C7E-8E93-F0B96B8AE3B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5" name="Rectangle 3">
            <a:extLst>
              <a:ext uri="{FF2B5EF4-FFF2-40B4-BE49-F238E27FC236}">
                <a16:creationId xmlns:a16="http://schemas.microsoft.com/office/drawing/2014/main" id="{14F8112A-0A83-4793-9F31-93A2C57521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355144B-CD9C-4AB1-B1BE-67F68BCF6C99}"/>
              </a:ext>
            </a:extLst>
          </p:cNvPr>
          <p:cNvSpPr>
            <a:spLocks noGrp="1"/>
          </p:cNvSpPr>
          <p:nvPr>
            <p:ph type="dt" sz="quarter" idx="1"/>
          </p:nvPr>
        </p:nvSpPr>
        <p:spPr/>
        <p:txBody>
          <a:bodyPr/>
          <a:lstStyle/>
          <a:p>
            <a:pPr>
              <a:defRPr/>
            </a:pPr>
            <a:fld id="{DED1C202-9740-45C2-9F5F-3A47293F406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343A7F6-F918-4C8D-8D38-2F2B33F775E0}"/>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0FF1EEC-00F7-41A8-917B-8759B1418AD2}" type="slidenum">
              <a:rPr lang="ru-RU" altLang="ru-RU" sz="1200"/>
              <a:pPr eaLnBrk="1" hangingPunct="1"/>
              <a:t>740</a:t>
            </a:fld>
            <a:endParaRPr lang="ru-RU" altLang="ru-RU" sz="1200"/>
          </a:p>
        </p:txBody>
      </p:sp>
      <p:sp>
        <p:nvSpPr>
          <p:cNvPr id="52228" name="Rectangle 2">
            <a:extLst>
              <a:ext uri="{FF2B5EF4-FFF2-40B4-BE49-F238E27FC236}">
                <a16:creationId xmlns:a16="http://schemas.microsoft.com/office/drawing/2014/main" id="{69D3007C-3570-4F04-BD63-71F152E4BF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9" name="Rectangle 3">
            <a:extLst>
              <a:ext uri="{FF2B5EF4-FFF2-40B4-BE49-F238E27FC236}">
                <a16:creationId xmlns:a16="http://schemas.microsoft.com/office/drawing/2014/main" id="{FE9EB5E0-C62B-4C88-A261-CE682E1981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C62B8BA-F69C-4EC9-88B3-7578877EB7B8}" type="slidenum">
              <a:rPr lang="ru-RU" smtClean="0"/>
              <a:t>775</a:t>
            </a:fld>
            <a:endParaRPr lang="ru-RU"/>
          </a:p>
        </p:txBody>
      </p:sp>
    </p:spTree>
    <p:extLst>
      <p:ext uri="{BB962C8B-B14F-4D97-AF65-F5344CB8AC3E}">
        <p14:creationId xmlns:p14="http://schemas.microsoft.com/office/powerpoint/2010/main" val="1706377903"/>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C62B8BA-F69C-4EC9-88B3-7578877EB7B8}" type="slidenum">
              <a:rPr lang="ru-RU" smtClean="0"/>
              <a:t>784</a:t>
            </a:fld>
            <a:endParaRPr lang="ru-RU"/>
          </a:p>
        </p:txBody>
      </p:sp>
    </p:spTree>
    <p:extLst>
      <p:ext uri="{BB962C8B-B14F-4D97-AF65-F5344CB8AC3E}">
        <p14:creationId xmlns:p14="http://schemas.microsoft.com/office/powerpoint/2010/main" val="14039644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136</a:t>
            </a:fld>
            <a:endParaRPr lang="ru-RU"/>
          </a:p>
        </p:txBody>
      </p:sp>
    </p:spTree>
    <p:extLst>
      <p:ext uri="{BB962C8B-B14F-4D97-AF65-F5344CB8AC3E}">
        <p14:creationId xmlns:p14="http://schemas.microsoft.com/office/powerpoint/2010/main" val="821723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137</a:t>
            </a:fld>
            <a:endParaRPr lang="ru-RU"/>
          </a:p>
        </p:txBody>
      </p:sp>
    </p:spTree>
    <p:extLst>
      <p:ext uri="{BB962C8B-B14F-4D97-AF65-F5344CB8AC3E}">
        <p14:creationId xmlns:p14="http://schemas.microsoft.com/office/powerpoint/2010/main" val="17524472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139</a:t>
            </a:fld>
            <a:endParaRPr lang="ru-RU"/>
          </a:p>
        </p:txBody>
      </p:sp>
    </p:spTree>
    <p:extLst>
      <p:ext uri="{BB962C8B-B14F-4D97-AF65-F5344CB8AC3E}">
        <p14:creationId xmlns:p14="http://schemas.microsoft.com/office/powerpoint/2010/main" val="18032067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140</a:t>
            </a:fld>
            <a:endParaRPr lang="ru-RU"/>
          </a:p>
        </p:txBody>
      </p:sp>
    </p:spTree>
    <p:extLst>
      <p:ext uri="{BB962C8B-B14F-4D97-AF65-F5344CB8AC3E}">
        <p14:creationId xmlns:p14="http://schemas.microsoft.com/office/powerpoint/2010/main" val="2240179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b="1"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141</a:t>
            </a:fld>
            <a:endParaRPr lang="ru-RU"/>
          </a:p>
        </p:txBody>
      </p:sp>
    </p:spTree>
    <p:extLst>
      <p:ext uri="{BB962C8B-B14F-4D97-AF65-F5344CB8AC3E}">
        <p14:creationId xmlns:p14="http://schemas.microsoft.com/office/powerpoint/2010/main" val="3594302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62</a:t>
            </a:fld>
            <a:endParaRPr lang="ru-RU"/>
          </a:p>
        </p:txBody>
      </p:sp>
    </p:spTree>
    <p:extLst>
      <p:ext uri="{BB962C8B-B14F-4D97-AF65-F5344CB8AC3E}">
        <p14:creationId xmlns:p14="http://schemas.microsoft.com/office/powerpoint/2010/main" val="791321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142</a:t>
            </a:fld>
            <a:endParaRPr lang="ru-RU"/>
          </a:p>
        </p:txBody>
      </p:sp>
    </p:spTree>
    <p:extLst>
      <p:ext uri="{BB962C8B-B14F-4D97-AF65-F5344CB8AC3E}">
        <p14:creationId xmlns:p14="http://schemas.microsoft.com/office/powerpoint/2010/main" val="24524098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 </a:t>
            </a:r>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143</a:t>
            </a:fld>
            <a:endParaRPr lang="ru-RU"/>
          </a:p>
        </p:txBody>
      </p:sp>
    </p:spTree>
    <p:extLst>
      <p:ext uri="{BB962C8B-B14F-4D97-AF65-F5344CB8AC3E}">
        <p14:creationId xmlns:p14="http://schemas.microsoft.com/office/powerpoint/2010/main" val="1598748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pPr>
              <a:defRPr/>
            </a:pPr>
            <a:fld id="{BF65E404-44C2-49DD-8CFE-F8C06C9426AA}" type="slidenum">
              <a:rPr lang="ru-RU" smtClean="0"/>
              <a:pPr>
                <a:defRPr/>
              </a:pPr>
              <a:t>145</a:t>
            </a:fld>
            <a:endParaRPr lang="ru-RU"/>
          </a:p>
        </p:txBody>
      </p:sp>
    </p:spTree>
    <p:extLst>
      <p:ext uri="{BB962C8B-B14F-4D97-AF65-F5344CB8AC3E}">
        <p14:creationId xmlns:p14="http://schemas.microsoft.com/office/powerpoint/2010/main" val="4683151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9237EE4-8DED-4A2E-B9F7-37D69E4E5232}" type="slidenum">
              <a:rPr lang="ru-RU" smtClean="0"/>
              <a:t>159</a:t>
            </a:fld>
            <a:endParaRPr lang="ru-RU"/>
          </a:p>
        </p:txBody>
      </p:sp>
    </p:spTree>
    <p:extLst>
      <p:ext uri="{BB962C8B-B14F-4D97-AF65-F5344CB8AC3E}">
        <p14:creationId xmlns:p14="http://schemas.microsoft.com/office/powerpoint/2010/main" val="17699127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Три варианта распределения точек на поле корреляции показаны на рисунках. На первом из них основная масса точек укладывается в эллипсе, главная диагональ которого образует положительный угол с осью Х. Это график положительной корреляции</a:t>
            </a:r>
            <a:r>
              <a:rPr lang="ru-RU"/>
              <a:t>. </a:t>
            </a:r>
          </a:p>
          <a:p>
            <a:r>
              <a:rPr lang="ru-RU"/>
              <a:t>Второй </a:t>
            </a:r>
            <a:r>
              <a:rPr lang="ru-RU" dirty="0"/>
              <a:t>вариант распределения соответствует отрицательной корреляции. Равномерное распределение точек в пространстве (ХУ) свидетельствует об отсутствии корреляционной зависимости</a:t>
            </a:r>
          </a:p>
        </p:txBody>
      </p:sp>
      <p:sp>
        <p:nvSpPr>
          <p:cNvPr id="4" name="Номер слайда 3"/>
          <p:cNvSpPr>
            <a:spLocks noGrp="1"/>
          </p:cNvSpPr>
          <p:nvPr>
            <p:ph type="sldNum" sz="quarter" idx="10"/>
          </p:nvPr>
        </p:nvSpPr>
        <p:spPr/>
        <p:txBody>
          <a:bodyPr/>
          <a:lstStyle/>
          <a:p>
            <a:fld id="{09237EE4-8DED-4A2E-B9F7-37D69E4E5232}" type="slidenum">
              <a:rPr lang="ru-RU" smtClean="0"/>
              <a:t>161</a:t>
            </a:fld>
            <a:endParaRPr lang="ru-RU"/>
          </a:p>
        </p:txBody>
      </p:sp>
    </p:spTree>
    <p:extLst>
      <p:ext uri="{BB962C8B-B14F-4D97-AF65-F5344CB8AC3E}">
        <p14:creationId xmlns:p14="http://schemas.microsoft.com/office/powerpoint/2010/main" val="32796282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Обычно предполагается, что случайная величина </a:t>
            </a:r>
            <a:r>
              <a:rPr lang="en-US" sz="1200" i="1" kern="1200" dirty="0">
                <a:solidFill>
                  <a:schemeClr val="tx1"/>
                </a:solidFill>
                <a:effectLst/>
                <a:latin typeface="+mn-lt"/>
                <a:ea typeface="+mn-ea"/>
                <a:cs typeface="+mn-cs"/>
              </a:rPr>
              <a:t>Y</a:t>
            </a:r>
            <a:r>
              <a:rPr lang="ru-RU" sz="1200" kern="1200" dirty="0">
                <a:solidFill>
                  <a:schemeClr val="tx1"/>
                </a:solidFill>
                <a:effectLst/>
                <a:latin typeface="+mn-lt"/>
                <a:ea typeface="+mn-ea"/>
                <a:cs typeface="+mn-cs"/>
              </a:rPr>
              <a:t> имеет нормальный закон распределения с условным математическим ожиданием , являющимся функцией аргументов </a:t>
            </a:r>
            <a:r>
              <a:rPr lang="en-US" sz="1200" i="1" kern="1200" dirty="0" err="1">
                <a:solidFill>
                  <a:schemeClr val="tx1"/>
                </a:solidFill>
                <a:effectLst/>
                <a:latin typeface="+mn-lt"/>
                <a:ea typeface="+mn-ea"/>
                <a:cs typeface="+mn-cs"/>
              </a:rPr>
              <a:t>X</a:t>
            </a:r>
            <a:r>
              <a:rPr lang="en-US" sz="1200" i="1" kern="1200" baseline="-25000" dirty="0" err="1">
                <a:solidFill>
                  <a:schemeClr val="tx1"/>
                </a:solidFill>
                <a:effectLst/>
                <a:latin typeface="+mn-lt"/>
                <a:ea typeface="+mn-ea"/>
                <a:cs typeface="+mn-cs"/>
              </a:rPr>
              <a:t>j</a:t>
            </a:r>
            <a:r>
              <a:rPr lang="ru-RU" sz="1200" kern="1200" dirty="0">
                <a:solidFill>
                  <a:schemeClr val="tx1"/>
                </a:solidFill>
                <a:effectLst/>
                <a:latin typeface="+mn-lt"/>
                <a:ea typeface="+mn-ea"/>
                <a:cs typeface="+mn-cs"/>
              </a:rPr>
              <a:t> и постоянной, не зависящей от аргументов дисперсией </a:t>
            </a:r>
            <a:r>
              <a:rPr lang="ru-RU" sz="1200" i="1" kern="1200" dirty="0">
                <a:solidFill>
                  <a:schemeClr val="tx1"/>
                </a:solidFill>
                <a:effectLst/>
                <a:latin typeface="+mn-lt"/>
                <a:ea typeface="+mn-ea"/>
                <a:cs typeface="+mn-cs"/>
              </a:rPr>
              <a:t>σ</a:t>
            </a:r>
            <a:r>
              <a:rPr lang="ru-RU" sz="1200" kern="1200" baseline="30000" dirty="0">
                <a:solidFill>
                  <a:schemeClr val="tx1"/>
                </a:solidFill>
                <a:effectLst/>
                <a:latin typeface="+mn-lt"/>
                <a:ea typeface="+mn-ea"/>
                <a:cs typeface="+mn-cs"/>
              </a:rPr>
              <a:t>2</a:t>
            </a:r>
            <a:r>
              <a:rPr lang="ru-RU" sz="1200" kern="1200" dirty="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09237EE4-8DED-4A2E-B9F7-37D69E4E5232}" type="slidenum">
              <a:rPr lang="ru-RU" smtClean="0"/>
              <a:t>163</a:t>
            </a:fld>
            <a:endParaRPr lang="ru-RU"/>
          </a:p>
        </p:txBody>
      </p:sp>
    </p:spTree>
    <p:extLst>
      <p:ext uri="{BB962C8B-B14F-4D97-AF65-F5344CB8AC3E}">
        <p14:creationId xmlns:p14="http://schemas.microsoft.com/office/powerpoint/2010/main" val="3476423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9237EE4-8DED-4A2E-B9F7-37D69E4E5232}" type="slidenum">
              <a:rPr lang="ru-RU" smtClean="0"/>
              <a:t>164</a:t>
            </a:fld>
            <a:endParaRPr lang="ru-RU"/>
          </a:p>
        </p:txBody>
      </p:sp>
    </p:spTree>
    <p:extLst>
      <p:ext uri="{BB962C8B-B14F-4D97-AF65-F5344CB8AC3E}">
        <p14:creationId xmlns:p14="http://schemas.microsoft.com/office/powerpoint/2010/main" val="3351017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a:extLst>
              <a:ext uri="{FF2B5EF4-FFF2-40B4-BE49-F238E27FC236}">
                <a16:creationId xmlns:a16="http://schemas.microsoft.com/office/drawing/2014/main" id="{732CF2AF-BDDD-44A5-8BF7-D10235E7832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Заметки 2">
            <a:extLst>
              <a:ext uri="{FF2B5EF4-FFF2-40B4-BE49-F238E27FC236}">
                <a16:creationId xmlns:a16="http://schemas.microsoft.com/office/drawing/2014/main" id="{F3F85ABB-DAC9-4C8C-8DF8-CE66B445CA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1268" name="Номер слайда 3">
            <a:extLst>
              <a:ext uri="{FF2B5EF4-FFF2-40B4-BE49-F238E27FC236}">
                <a16:creationId xmlns:a16="http://schemas.microsoft.com/office/drawing/2014/main" id="{3FD80236-FA29-48EF-BE54-5E6DC5C80A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BCF77-57CD-450B-B290-D92BDD777436}" type="slidenum">
              <a:rPr lang="ru-RU" altLang="ru-RU"/>
              <a:pPr/>
              <a:t>175</a:t>
            </a:fld>
            <a:endParaRPr lang="ru-RU" altLang="ru-RU"/>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Наблюдаемые частоты обозначим </a:t>
            </a:r>
            <a:r>
              <a:rPr lang="ru-RU" sz="1200" b="0" i="1" kern="1200" dirty="0">
                <a:solidFill>
                  <a:schemeClr val="tx1"/>
                </a:solidFill>
                <a:effectLst/>
                <a:latin typeface="+mn-lt"/>
                <a:ea typeface="+mn-ea"/>
                <a:cs typeface="+mn-cs"/>
              </a:rPr>
              <a:t>О (</a:t>
            </a:r>
            <a:r>
              <a:rPr lang="ru-RU" sz="1200" b="0" i="1" kern="1200" dirty="0" err="1">
                <a:solidFill>
                  <a:schemeClr val="tx1"/>
                </a:solidFill>
                <a:effectLst/>
                <a:latin typeface="+mn-lt"/>
                <a:ea typeface="+mn-ea"/>
                <a:cs typeface="+mn-cs"/>
              </a:rPr>
              <a:t>Observed</a:t>
            </a:r>
            <a:r>
              <a:rPr lang="ru-RU" sz="1200" b="0" i="1" kern="12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ожидаемые – </a:t>
            </a:r>
            <a:r>
              <a:rPr lang="ru-RU" sz="1200" b="0" i="1" kern="1200" dirty="0">
                <a:solidFill>
                  <a:schemeClr val="tx1"/>
                </a:solidFill>
                <a:effectLst/>
                <a:latin typeface="+mn-lt"/>
                <a:ea typeface="+mn-ea"/>
                <a:cs typeface="+mn-cs"/>
              </a:rPr>
              <a:t>E (</a:t>
            </a:r>
            <a:r>
              <a:rPr lang="ru-RU" sz="1200" b="0" i="1" kern="1200" dirty="0" err="1">
                <a:solidFill>
                  <a:schemeClr val="tx1"/>
                </a:solidFill>
                <a:effectLst/>
                <a:latin typeface="+mn-lt"/>
                <a:ea typeface="+mn-ea"/>
                <a:cs typeface="+mn-cs"/>
              </a:rPr>
              <a:t>Expected</a:t>
            </a:r>
            <a:r>
              <a:rPr lang="ru-RU" sz="1200" b="0" i="1" kern="12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a:t>
            </a:r>
            <a:endParaRPr lang="ru-RU" dirty="0"/>
          </a:p>
        </p:txBody>
      </p:sp>
      <p:sp>
        <p:nvSpPr>
          <p:cNvPr id="4" name="Номер слайда 3"/>
          <p:cNvSpPr>
            <a:spLocks noGrp="1"/>
          </p:cNvSpPr>
          <p:nvPr>
            <p:ph type="sldNum" sz="quarter" idx="10"/>
          </p:nvPr>
        </p:nvSpPr>
        <p:spPr/>
        <p:txBody>
          <a:bodyPr/>
          <a:lstStyle/>
          <a:p>
            <a:fld id="{39DD9588-A04F-4940-B92E-FD71DF931D47}" type="slidenum">
              <a:rPr lang="ru-RU" smtClean="0"/>
              <a:t>179</a:t>
            </a:fld>
            <a:endParaRPr lang="ru-RU"/>
          </a:p>
        </p:txBody>
      </p:sp>
    </p:spTree>
    <p:extLst>
      <p:ext uri="{BB962C8B-B14F-4D97-AF65-F5344CB8AC3E}">
        <p14:creationId xmlns:p14="http://schemas.microsoft.com/office/powerpoint/2010/main" val="3437756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9DD9588-A04F-4940-B92E-FD71DF931D47}" type="slidenum">
              <a:rPr lang="ru-RU" smtClean="0"/>
              <a:t>182</a:t>
            </a:fld>
            <a:endParaRPr lang="ru-RU"/>
          </a:p>
        </p:txBody>
      </p:sp>
    </p:spTree>
    <p:extLst>
      <p:ext uri="{BB962C8B-B14F-4D97-AF65-F5344CB8AC3E}">
        <p14:creationId xmlns:p14="http://schemas.microsoft.com/office/powerpoint/2010/main" val="2192748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63</a:t>
            </a:fld>
            <a:endParaRPr lang="ru-RU"/>
          </a:p>
        </p:txBody>
      </p:sp>
    </p:spTree>
    <p:extLst>
      <p:ext uri="{BB962C8B-B14F-4D97-AF65-F5344CB8AC3E}">
        <p14:creationId xmlns:p14="http://schemas.microsoft.com/office/powerpoint/2010/main" val="24991469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Нахождение критического значения</a:t>
            </a:r>
          </a:p>
        </p:txBody>
      </p:sp>
      <p:sp>
        <p:nvSpPr>
          <p:cNvPr id="4" name="Номер слайда 3"/>
          <p:cNvSpPr>
            <a:spLocks noGrp="1"/>
          </p:cNvSpPr>
          <p:nvPr>
            <p:ph type="sldNum" sz="quarter" idx="10"/>
          </p:nvPr>
        </p:nvSpPr>
        <p:spPr/>
        <p:txBody>
          <a:bodyPr/>
          <a:lstStyle/>
          <a:p>
            <a:fld id="{39DD9588-A04F-4940-B92E-FD71DF931D47}" type="slidenum">
              <a:rPr lang="ru-RU" smtClean="0"/>
              <a:t>184</a:t>
            </a:fld>
            <a:endParaRPr lang="ru-RU"/>
          </a:p>
        </p:txBody>
      </p:sp>
    </p:spTree>
    <p:extLst>
      <p:ext uri="{BB962C8B-B14F-4D97-AF65-F5344CB8AC3E}">
        <p14:creationId xmlns:p14="http://schemas.microsoft.com/office/powerpoint/2010/main" val="948461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9DD9588-A04F-4940-B92E-FD71DF931D47}" type="slidenum">
              <a:rPr lang="ru-RU" smtClean="0"/>
              <a:t>187</a:t>
            </a:fld>
            <a:endParaRPr lang="ru-RU"/>
          </a:p>
        </p:txBody>
      </p:sp>
    </p:spTree>
    <p:extLst>
      <p:ext uri="{BB962C8B-B14F-4D97-AF65-F5344CB8AC3E}">
        <p14:creationId xmlns:p14="http://schemas.microsoft.com/office/powerpoint/2010/main" val="18432812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b="0" dirty="0"/>
          </a:p>
        </p:txBody>
      </p:sp>
      <p:sp>
        <p:nvSpPr>
          <p:cNvPr id="4" name="Номер слайда 3"/>
          <p:cNvSpPr>
            <a:spLocks noGrp="1"/>
          </p:cNvSpPr>
          <p:nvPr>
            <p:ph type="sldNum" sz="quarter" idx="10"/>
          </p:nvPr>
        </p:nvSpPr>
        <p:spPr/>
        <p:txBody>
          <a:bodyPr/>
          <a:lstStyle/>
          <a:p>
            <a:fld id="{39DD9588-A04F-4940-B92E-FD71DF931D47}" type="slidenum">
              <a:rPr lang="ru-RU" smtClean="0"/>
              <a:t>190</a:t>
            </a:fld>
            <a:endParaRPr lang="ru-RU"/>
          </a:p>
        </p:txBody>
      </p:sp>
    </p:spTree>
    <p:extLst>
      <p:ext uri="{BB962C8B-B14F-4D97-AF65-F5344CB8AC3E}">
        <p14:creationId xmlns:p14="http://schemas.microsoft.com/office/powerpoint/2010/main" val="806433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39DD9588-A04F-4940-B92E-FD71DF931D47}" type="slidenum">
              <a:rPr lang="ru-RU" smtClean="0"/>
              <a:t>195</a:t>
            </a:fld>
            <a:endParaRPr lang="ru-RU"/>
          </a:p>
        </p:txBody>
      </p:sp>
    </p:spTree>
    <p:extLst>
      <p:ext uri="{BB962C8B-B14F-4D97-AF65-F5344CB8AC3E}">
        <p14:creationId xmlns:p14="http://schemas.microsoft.com/office/powerpoint/2010/main" val="34460203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l-GR" dirty="0"/>
              <a:t>θ - </a:t>
            </a:r>
            <a:r>
              <a:rPr lang="ru-RU" dirty="0" err="1"/>
              <a:t>тета</a:t>
            </a:r>
            <a:endParaRPr lang="ru-RU" dirty="0"/>
          </a:p>
        </p:txBody>
      </p:sp>
      <p:sp>
        <p:nvSpPr>
          <p:cNvPr id="4" name="Номер слайда 3"/>
          <p:cNvSpPr>
            <a:spLocks noGrp="1"/>
          </p:cNvSpPr>
          <p:nvPr>
            <p:ph type="sldNum" sz="quarter" idx="10"/>
          </p:nvPr>
        </p:nvSpPr>
        <p:spPr/>
        <p:txBody>
          <a:bodyPr/>
          <a:lstStyle/>
          <a:p>
            <a:fld id="{7D7891DD-CD87-478C-82CB-B4C563D3786C}" type="slidenum">
              <a:rPr lang="ru-RU" smtClean="0"/>
              <a:t>208</a:t>
            </a:fld>
            <a:endParaRPr lang="ru-RU"/>
          </a:p>
        </p:txBody>
      </p:sp>
    </p:spTree>
    <p:extLst>
      <p:ext uri="{BB962C8B-B14F-4D97-AF65-F5344CB8AC3E}">
        <p14:creationId xmlns:p14="http://schemas.microsoft.com/office/powerpoint/2010/main" val="12174489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l-GR" dirty="0"/>
              <a:t>θ - </a:t>
            </a:r>
            <a:r>
              <a:rPr lang="ru-RU" dirty="0" err="1"/>
              <a:t>тета</a:t>
            </a:r>
            <a:endParaRPr lang="ru-RU" dirty="0"/>
          </a:p>
        </p:txBody>
      </p:sp>
      <p:sp>
        <p:nvSpPr>
          <p:cNvPr id="4" name="Номер слайда 3"/>
          <p:cNvSpPr>
            <a:spLocks noGrp="1"/>
          </p:cNvSpPr>
          <p:nvPr>
            <p:ph type="sldNum" sz="quarter" idx="10"/>
          </p:nvPr>
        </p:nvSpPr>
        <p:spPr/>
        <p:txBody>
          <a:bodyPr/>
          <a:lstStyle/>
          <a:p>
            <a:fld id="{7D7891DD-CD87-478C-82CB-B4C563D3786C}" type="slidenum">
              <a:rPr lang="ru-RU" smtClean="0"/>
              <a:t>209</a:t>
            </a:fld>
            <a:endParaRPr lang="ru-RU"/>
          </a:p>
        </p:txBody>
      </p:sp>
    </p:spTree>
    <p:extLst>
      <p:ext uri="{BB962C8B-B14F-4D97-AF65-F5344CB8AC3E}">
        <p14:creationId xmlns:p14="http://schemas.microsoft.com/office/powerpoint/2010/main" val="327056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l-GR" dirty="0"/>
              <a:t>θ - </a:t>
            </a:r>
            <a:r>
              <a:rPr lang="ru-RU" dirty="0" err="1"/>
              <a:t>тета</a:t>
            </a:r>
            <a:endParaRPr lang="ru-RU" dirty="0"/>
          </a:p>
        </p:txBody>
      </p:sp>
      <p:sp>
        <p:nvSpPr>
          <p:cNvPr id="4" name="Номер слайда 3"/>
          <p:cNvSpPr>
            <a:spLocks noGrp="1"/>
          </p:cNvSpPr>
          <p:nvPr>
            <p:ph type="sldNum" sz="quarter" idx="10"/>
          </p:nvPr>
        </p:nvSpPr>
        <p:spPr/>
        <p:txBody>
          <a:bodyPr/>
          <a:lstStyle/>
          <a:p>
            <a:fld id="{7D7891DD-CD87-478C-82CB-B4C563D3786C}" type="slidenum">
              <a:rPr lang="ru-RU" smtClean="0"/>
              <a:t>210</a:t>
            </a:fld>
            <a:endParaRPr lang="ru-RU"/>
          </a:p>
        </p:txBody>
      </p:sp>
    </p:spTree>
    <p:extLst>
      <p:ext uri="{BB962C8B-B14F-4D97-AF65-F5344CB8AC3E}">
        <p14:creationId xmlns:p14="http://schemas.microsoft.com/office/powerpoint/2010/main" val="3544832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l-GR" dirty="0"/>
              <a:t>θ - </a:t>
            </a:r>
            <a:r>
              <a:rPr lang="ru-RU" dirty="0" err="1"/>
              <a:t>тета</a:t>
            </a:r>
            <a:endParaRPr lang="ru-RU" dirty="0"/>
          </a:p>
        </p:txBody>
      </p:sp>
      <p:sp>
        <p:nvSpPr>
          <p:cNvPr id="4" name="Номер слайда 3"/>
          <p:cNvSpPr>
            <a:spLocks noGrp="1"/>
          </p:cNvSpPr>
          <p:nvPr>
            <p:ph type="sldNum" sz="quarter" idx="10"/>
          </p:nvPr>
        </p:nvSpPr>
        <p:spPr/>
        <p:txBody>
          <a:bodyPr/>
          <a:lstStyle/>
          <a:p>
            <a:fld id="{7D7891DD-CD87-478C-82CB-B4C563D3786C}" type="slidenum">
              <a:rPr lang="ru-RU" smtClean="0"/>
              <a:t>211</a:t>
            </a:fld>
            <a:endParaRPr lang="ru-RU"/>
          </a:p>
        </p:txBody>
      </p:sp>
    </p:spTree>
    <p:extLst>
      <p:ext uri="{BB962C8B-B14F-4D97-AF65-F5344CB8AC3E}">
        <p14:creationId xmlns:p14="http://schemas.microsoft.com/office/powerpoint/2010/main" val="6069946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i="1" kern="1200" dirty="0">
                <a:solidFill>
                  <a:schemeClr val="tx1"/>
                </a:solidFill>
                <a:effectLst/>
                <a:latin typeface="+mn-lt"/>
                <a:ea typeface="+mn-ea"/>
                <a:cs typeface="+mn-cs"/>
              </a:rPr>
              <a:t>Чтобы получить более точное значение вероятности α=</a:t>
            </a:r>
            <a:r>
              <a:rPr lang="en-US" sz="1200" i="1" kern="1200" dirty="0">
                <a:solidFill>
                  <a:schemeClr val="tx1"/>
                </a:solidFill>
                <a:effectLst/>
                <a:latin typeface="+mn-lt"/>
                <a:ea typeface="+mn-ea"/>
                <a:cs typeface="+mn-cs"/>
              </a:rPr>
              <a:t>St</a:t>
            </a:r>
            <a:r>
              <a:rPr lang="ru-RU" sz="1200" i="1"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a:t>
            </a:r>
            <a:r>
              <a:rPr lang="ru-RU" sz="1200" i="1" kern="1200" baseline="-25000" dirty="0">
                <a:solidFill>
                  <a:schemeClr val="tx1"/>
                </a:solidFill>
                <a:effectLst/>
                <a:latin typeface="+mn-lt"/>
                <a:ea typeface="+mn-ea"/>
                <a:cs typeface="+mn-cs"/>
              </a:rPr>
              <a:t>α</a:t>
            </a:r>
            <a:r>
              <a:rPr lang="ru-RU" sz="1200" i="1" kern="1200" dirty="0">
                <a:solidFill>
                  <a:schemeClr val="tx1"/>
                </a:solidFill>
                <a:effectLst/>
                <a:latin typeface="+mn-lt"/>
                <a:ea typeface="+mn-ea"/>
                <a:cs typeface="+mn-cs"/>
              </a:rPr>
              <a:t>; ν=</a:t>
            </a:r>
            <a:r>
              <a:rPr lang="en-US" sz="1200" i="1" kern="1200" dirty="0">
                <a:solidFill>
                  <a:schemeClr val="tx1"/>
                </a:solidFill>
                <a:effectLst/>
                <a:latin typeface="+mn-lt"/>
                <a:ea typeface="+mn-ea"/>
                <a:cs typeface="+mn-cs"/>
              </a:rPr>
              <a:t>n</a:t>
            </a:r>
            <a:r>
              <a:rPr lang="ru-RU" sz="1200" i="1" kern="1200" dirty="0">
                <a:solidFill>
                  <a:schemeClr val="tx1"/>
                </a:solidFill>
                <a:effectLst/>
                <a:latin typeface="+mn-lt"/>
                <a:ea typeface="+mn-ea"/>
                <a:cs typeface="+mn-cs"/>
              </a:rPr>
              <a:t>-1)) и надёжности γ, можно также воспользоваться компьютерными программами, например, встроенной статистической функцией ППП  </a:t>
            </a:r>
            <a:r>
              <a:rPr lang="en-US" sz="1200" i="1" kern="1200" dirty="0">
                <a:solidFill>
                  <a:schemeClr val="tx1"/>
                </a:solidFill>
                <a:effectLst/>
                <a:latin typeface="+mn-lt"/>
                <a:ea typeface="+mn-ea"/>
                <a:cs typeface="+mn-cs"/>
              </a:rPr>
              <a:t>Microsoft Excel  </a:t>
            </a:r>
            <a:r>
              <a:rPr lang="ru-RU" sz="1200" i="1" kern="1200" dirty="0">
                <a:solidFill>
                  <a:schemeClr val="tx1"/>
                </a:solidFill>
                <a:effectLst/>
                <a:latin typeface="+mn-lt"/>
                <a:ea typeface="+mn-ea"/>
                <a:cs typeface="+mn-cs"/>
              </a:rPr>
              <a:t>СТЬЮДРАСП.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a:t>
            </a:r>
            <a:r>
              <a:rPr lang="en-US" sz="1200" b="1" i="1" kern="1200" baseline="0" dirty="0">
                <a:solidFill>
                  <a:schemeClr val="tx1"/>
                </a:solidFill>
                <a:effectLst/>
                <a:latin typeface="+mn-lt"/>
                <a:ea typeface="+mn-ea"/>
                <a:cs typeface="+mn-cs"/>
              </a:rPr>
              <a:t> </a:t>
            </a:r>
            <a:r>
              <a:rPr lang="ru-RU" sz="1200" i="1" kern="1200" baseline="0" dirty="0">
                <a:solidFill>
                  <a:schemeClr val="tx1"/>
                </a:solidFill>
                <a:effectLst/>
                <a:latin typeface="+mn-lt"/>
                <a:ea typeface="+mn-ea"/>
                <a:cs typeface="+mn-cs"/>
              </a:rPr>
              <a:t>исправленное среднеквадратическое отклонение </a:t>
            </a:r>
            <a:r>
              <a:rPr lang="ru-RU" sz="1200" i="0" kern="1200" baseline="0" dirty="0">
                <a:solidFill>
                  <a:schemeClr val="tx1"/>
                </a:solidFill>
                <a:effectLst/>
                <a:latin typeface="+mn-lt"/>
                <a:ea typeface="+mn-ea"/>
                <a:cs typeface="+mn-cs"/>
              </a:rPr>
              <a:t>(из </a:t>
            </a:r>
            <a:r>
              <a:rPr lang="ru-RU" sz="1200" b="0" i="0" kern="1200" dirty="0">
                <a:solidFill>
                  <a:schemeClr val="tx1"/>
                </a:solidFill>
                <a:effectLst/>
                <a:latin typeface="+mn-lt"/>
                <a:ea typeface="+mn-ea"/>
                <a:cs typeface="+mn-cs"/>
              </a:rPr>
              <a:t>выборочной дисперсии </a:t>
            </a:r>
            <a:r>
              <a:rPr lang="en-US" sz="1200" b="0" i="0" kern="1200" dirty="0">
                <a:solidFill>
                  <a:schemeClr val="tx1"/>
                </a:solidFill>
                <a:effectLst/>
                <a:latin typeface="+mn-lt"/>
                <a:ea typeface="+mn-ea"/>
                <a:cs typeface="+mn-cs"/>
              </a:rPr>
              <a:t>s^2)</a:t>
            </a:r>
            <a:endParaRPr lang="ru-RU" dirty="0"/>
          </a:p>
        </p:txBody>
      </p:sp>
      <p:sp>
        <p:nvSpPr>
          <p:cNvPr id="4" name="Номер слайда 3"/>
          <p:cNvSpPr>
            <a:spLocks noGrp="1"/>
          </p:cNvSpPr>
          <p:nvPr>
            <p:ph type="sldNum" sz="quarter" idx="10"/>
          </p:nvPr>
        </p:nvSpPr>
        <p:spPr/>
        <p:txBody>
          <a:bodyPr/>
          <a:lstStyle/>
          <a:p>
            <a:fld id="{7D7891DD-CD87-478C-82CB-B4C563D3786C}" type="slidenum">
              <a:rPr lang="ru-RU" smtClean="0"/>
              <a:t>213</a:t>
            </a:fld>
            <a:endParaRPr lang="ru-RU"/>
          </a:p>
        </p:txBody>
      </p:sp>
    </p:spTree>
    <p:extLst>
      <p:ext uri="{BB962C8B-B14F-4D97-AF65-F5344CB8AC3E}">
        <p14:creationId xmlns:p14="http://schemas.microsoft.com/office/powerpoint/2010/main" val="40619871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7D7891DD-CD87-478C-82CB-B4C563D3786C}" type="slidenum">
              <a:rPr lang="ru-RU" smtClean="0"/>
              <a:t>214</a:t>
            </a:fld>
            <a:endParaRPr lang="ru-RU"/>
          </a:p>
        </p:txBody>
      </p:sp>
    </p:spTree>
    <p:extLst>
      <p:ext uri="{BB962C8B-B14F-4D97-AF65-F5344CB8AC3E}">
        <p14:creationId xmlns:p14="http://schemas.microsoft.com/office/powerpoint/2010/main" val="273061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64</a:t>
            </a:fld>
            <a:endParaRPr lang="ru-RU"/>
          </a:p>
        </p:txBody>
      </p:sp>
    </p:spTree>
    <p:extLst>
      <p:ext uri="{BB962C8B-B14F-4D97-AF65-F5344CB8AC3E}">
        <p14:creationId xmlns:p14="http://schemas.microsoft.com/office/powerpoint/2010/main" val="2391417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7D7891DD-CD87-478C-82CB-B4C563D3786C}" type="slidenum">
              <a:rPr lang="ru-RU" smtClean="0"/>
              <a:t>215</a:t>
            </a:fld>
            <a:endParaRPr lang="ru-RU"/>
          </a:p>
        </p:txBody>
      </p:sp>
    </p:spTree>
    <p:extLst>
      <p:ext uri="{BB962C8B-B14F-4D97-AF65-F5344CB8AC3E}">
        <p14:creationId xmlns:p14="http://schemas.microsoft.com/office/powerpoint/2010/main" val="2786940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7D7891DD-CD87-478C-82CB-B4C563D3786C}" type="slidenum">
              <a:rPr lang="ru-RU" smtClean="0"/>
              <a:t>216</a:t>
            </a:fld>
            <a:endParaRPr lang="ru-RU"/>
          </a:p>
        </p:txBody>
      </p:sp>
    </p:spTree>
    <p:extLst>
      <p:ext uri="{BB962C8B-B14F-4D97-AF65-F5344CB8AC3E}">
        <p14:creationId xmlns:p14="http://schemas.microsoft.com/office/powerpoint/2010/main" val="26063850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7D7891DD-CD87-478C-82CB-B4C563D3786C}" type="slidenum">
              <a:rPr lang="ru-RU" smtClean="0"/>
              <a:t>217</a:t>
            </a:fld>
            <a:endParaRPr lang="ru-RU"/>
          </a:p>
        </p:txBody>
      </p:sp>
    </p:spTree>
    <p:extLst>
      <p:ext uri="{BB962C8B-B14F-4D97-AF65-F5344CB8AC3E}">
        <p14:creationId xmlns:p14="http://schemas.microsoft.com/office/powerpoint/2010/main" val="6005263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Когда изучаемая совокупность разбивается на группы по одному (факторному) признаку Х, то для каждой из этих групп можно вычислить соответствующие </a:t>
            </a:r>
            <a:r>
              <a:rPr lang="ru-RU" sz="1200" b="0" i="1" kern="1200" dirty="0">
                <a:solidFill>
                  <a:schemeClr val="tx1"/>
                </a:solidFill>
                <a:effectLst/>
                <a:latin typeface="+mn-lt"/>
                <a:ea typeface="+mn-ea"/>
                <a:cs typeface="+mn-cs"/>
              </a:rPr>
              <a:t>групповые средние</a:t>
            </a:r>
            <a:r>
              <a:rPr lang="ru-RU" sz="1200" b="0" i="0" kern="1200" dirty="0">
                <a:solidFill>
                  <a:schemeClr val="tx1"/>
                </a:solidFill>
                <a:effectLst/>
                <a:latin typeface="+mn-lt"/>
                <a:ea typeface="+mn-ea"/>
                <a:cs typeface="+mn-cs"/>
              </a:rPr>
              <a:t> результативного признака. Изменение групповых средних от группы к группе свидетельствует о наличии связи результативного признака с факторным признаком, а примерное равенство групповых средних – об отсутствии связи.</a:t>
            </a:r>
            <a:endParaRPr lang="ru-RU" dirty="0"/>
          </a:p>
        </p:txBody>
      </p:sp>
      <p:sp>
        <p:nvSpPr>
          <p:cNvPr id="4" name="Номер слайда 3"/>
          <p:cNvSpPr>
            <a:spLocks noGrp="1"/>
          </p:cNvSpPr>
          <p:nvPr>
            <p:ph type="sldNum" sz="quarter" idx="10"/>
          </p:nvPr>
        </p:nvSpPr>
        <p:spPr/>
        <p:txBody>
          <a:bodyPr/>
          <a:lstStyle/>
          <a:p>
            <a:fld id="{62A76737-9837-4F08-9FC3-FF99EE0D5849}" type="slidenum">
              <a:rPr lang="ru-RU" smtClean="0"/>
              <a:t>238</a:t>
            </a:fld>
            <a:endParaRPr lang="ru-RU"/>
          </a:p>
        </p:txBody>
      </p:sp>
    </p:spTree>
    <p:extLst>
      <p:ext uri="{BB962C8B-B14F-4D97-AF65-F5344CB8AC3E}">
        <p14:creationId xmlns:p14="http://schemas.microsoft.com/office/powerpoint/2010/main" val="14049808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59AF2D7-F5E1-419B-ACF2-56881AF0733B}"/>
              </a:ext>
            </a:extLst>
          </p:cNvPr>
          <p:cNvSpPr>
            <a:spLocks noGrp="1" noChangeArrowheads="1"/>
          </p:cNvSpPr>
          <p:nvPr>
            <p:ph type="sldNum" sz="quarter" idx="5"/>
          </p:nvPr>
        </p:nvSpPr>
        <p:spPr>
          <a:ln/>
        </p:spPr>
        <p:txBody>
          <a:bodyPr/>
          <a:lstStyle/>
          <a:p>
            <a:fld id="{084CB2B7-D90B-4148-9AF5-AC00D18C3588}" type="slidenum">
              <a:rPr lang="ru-RU" altLang="ru-RU"/>
              <a:pPr/>
              <a:t>239</a:t>
            </a:fld>
            <a:endParaRPr lang="ru-RU" altLang="ru-RU"/>
          </a:p>
        </p:txBody>
      </p:sp>
      <p:sp>
        <p:nvSpPr>
          <p:cNvPr id="17410" name="Rectangle 2">
            <a:extLst>
              <a:ext uri="{FF2B5EF4-FFF2-40B4-BE49-F238E27FC236}">
                <a16:creationId xmlns:a16="http://schemas.microsoft.com/office/drawing/2014/main" id="{9F476D67-7B16-4C0D-99DC-4266DA518BF9}"/>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69799862-5394-458B-A4BC-57968C9DA564}"/>
              </a:ext>
            </a:extLst>
          </p:cNvPr>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Общая вариация результативного признака складывается из двух компонент: </a:t>
            </a:r>
            <a:r>
              <a:rPr lang="en-US" sz="1200" i="1" kern="1200" dirty="0">
                <a:solidFill>
                  <a:schemeClr val="tx1"/>
                </a:solidFill>
                <a:effectLst/>
                <a:latin typeface="+mn-lt"/>
                <a:ea typeface="+mn-ea"/>
                <a:cs typeface="+mn-cs"/>
              </a:rPr>
              <a:t>Q</a:t>
            </a:r>
            <a:r>
              <a:rPr lang="en-US" sz="1200" i="1" kern="1200" baseline="-25000" dirty="0">
                <a:solidFill>
                  <a:schemeClr val="tx1"/>
                </a:solidFill>
                <a:effectLst/>
                <a:latin typeface="+mn-lt"/>
                <a:ea typeface="+mn-ea"/>
                <a:cs typeface="+mn-cs"/>
              </a:rPr>
              <a:t>A</a:t>
            </a:r>
            <a:r>
              <a:rPr lang="ru-RU" sz="1200" kern="1200" dirty="0">
                <a:solidFill>
                  <a:schemeClr val="tx1"/>
                </a:solidFill>
                <a:effectLst/>
                <a:latin typeface="+mn-lt"/>
                <a:ea typeface="+mn-ea"/>
                <a:cs typeface="+mn-cs"/>
              </a:rPr>
              <a:t>, характеризующей изменчивость, обусловленную различиями между уровнями фактора, и </a:t>
            </a:r>
            <a:r>
              <a:rPr lang="en-US" sz="1200" i="1" kern="1200" dirty="0">
                <a:solidFill>
                  <a:schemeClr val="tx1"/>
                </a:solidFill>
                <a:effectLst/>
                <a:latin typeface="+mn-lt"/>
                <a:ea typeface="+mn-ea"/>
                <a:cs typeface="+mn-cs"/>
              </a:rPr>
              <a:t>Q</a:t>
            </a:r>
            <a:r>
              <a:rPr lang="ru-RU" sz="1200" i="1" kern="1200" baseline="-25000" dirty="0">
                <a:solidFill>
                  <a:schemeClr val="tx1"/>
                </a:solidFill>
                <a:effectLst/>
                <a:latin typeface="+mn-lt"/>
                <a:ea typeface="+mn-ea"/>
                <a:cs typeface="+mn-cs"/>
              </a:rPr>
              <a:t>ост</a:t>
            </a:r>
            <a:r>
              <a:rPr lang="ru-RU" sz="1200" kern="1200" dirty="0">
                <a:solidFill>
                  <a:schemeClr val="tx1"/>
                </a:solidFill>
                <a:effectLst/>
                <a:latin typeface="+mn-lt"/>
                <a:ea typeface="+mn-ea"/>
                <a:cs typeface="+mn-cs"/>
              </a:rPr>
              <a:t>, характеризующей одинаковую для всех уровней вариацию под воздействием неучтенных факторов.</a:t>
            </a:r>
          </a:p>
          <a:p>
            <a:endParaRPr lang="ru-RU" altLang="ru-RU" dirty="0"/>
          </a:p>
        </p:txBody>
      </p:sp>
    </p:spTree>
    <p:extLst>
      <p:ext uri="{BB962C8B-B14F-4D97-AF65-F5344CB8AC3E}">
        <p14:creationId xmlns:p14="http://schemas.microsoft.com/office/powerpoint/2010/main" val="35459230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См. следующую</a:t>
            </a:r>
            <a:r>
              <a:rPr lang="ru-RU" baseline="0" dirty="0"/>
              <a:t> таблицу</a:t>
            </a:r>
            <a:endParaRPr lang="ru-RU" dirty="0"/>
          </a:p>
        </p:txBody>
      </p:sp>
      <p:sp>
        <p:nvSpPr>
          <p:cNvPr id="4" name="Номер слайда 3"/>
          <p:cNvSpPr>
            <a:spLocks noGrp="1"/>
          </p:cNvSpPr>
          <p:nvPr>
            <p:ph type="sldNum" sz="quarter" idx="10"/>
          </p:nvPr>
        </p:nvSpPr>
        <p:spPr/>
        <p:txBody>
          <a:bodyPr/>
          <a:lstStyle/>
          <a:p>
            <a:fld id="{62A76737-9837-4F08-9FC3-FF99EE0D5849}" type="slidenum">
              <a:rPr lang="ru-RU" smtClean="0"/>
              <a:t>242</a:t>
            </a:fld>
            <a:endParaRPr lang="ru-RU"/>
          </a:p>
        </p:txBody>
      </p:sp>
    </p:spTree>
    <p:extLst>
      <p:ext uri="{BB962C8B-B14F-4D97-AF65-F5344CB8AC3E}">
        <p14:creationId xmlns:p14="http://schemas.microsoft.com/office/powerpoint/2010/main" val="1543244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dirty="0">
                <a:ea typeface="Times New Roman" panose="02020603050405020304" pitchFamily="18" charset="0"/>
              </a:rPr>
              <a:t>Оценку </a:t>
            </a:r>
            <a:r>
              <a:rPr lang="en-US" sz="1200" i="1" dirty="0">
                <a:ea typeface="Times New Roman" panose="02020603050405020304" pitchFamily="18" charset="0"/>
              </a:rPr>
              <a:t>σ</a:t>
            </a:r>
            <a:r>
              <a:rPr lang="en-US" sz="1200" i="1" baseline="-25000" dirty="0">
                <a:ea typeface="Times New Roman" panose="02020603050405020304" pitchFamily="18" charset="0"/>
              </a:rPr>
              <a:t>α</a:t>
            </a:r>
            <a:r>
              <a:rPr lang="ru-RU" sz="1200" baseline="30000" dirty="0">
                <a:ea typeface="Times New Roman" panose="02020603050405020304" pitchFamily="18" charset="0"/>
              </a:rPr>
              <a:t>2</a:t>
            </a:r>
            <a:r>
              <a:rPr lang="ru-RU" sz="1200" dirty="0">
                <a:ea typeface="Times New Roman" panose="02020603050405020304" pitchFamily="18" charset="0"/>
              </a:rPr>
              <a:t> находят только при рассмотрении модели М2 в случае отклонения гипотезы </a:t>
            </a:r>
            <a:r>
              <a:rPr lang="en-US" sz="1200" i="1" dirty="0">
                <a:ea typeface="Times New Roman" panose="02020603050405020304" pitchFamily="18" charset="0"/>
              </a:rPr>
              <a:t>H</a:t>
            </a:r>
            <a:r>
              <a:rPr lang="ru-RU" sz="1200" baseline="-25000" dirty="0">
                <a:ea typeface="Times New Roman" panose="02020603050405020304" pitchFamily="18" charset="0"/>
              </a:rPr>
              <a:t>0</a:t>
            </a:r>
            <a:r>
              <a:rPr lang="ru-RU" sz="1200" dirty="0">
                <a:ea typeface="Times New Roman" panose="02020603050405020304" pitchFamily="18" charset="0"/>
              </a:rPr>
              <a:t>: </a:t>
            </a:r>
            <a:r>
              <a:rPr lang="ru-RU" sz="1200" i="1" dirty="0">
                <a:ea typeface="Times New Roman" panose="02020603050405020304" pitchFamily="18" charset="0"/>
              </a:rPr>
              <a:t> </a:t>
            </a:r>
            <a:r>
              <a:rPr lang="en-US" sz="1200" i="1" dirty="0">
                <a:ea typeface="Times New Roman" panose="02020603050405020304" pitchFamily="18" charset="0"/>
              </a:rPr>
              <a:t>σ</a:t>
            </a:r>
            <a:r>
              <a:rPr lang="en-US" sz="1200" i="1" baseline="-25000" dirty="0">
                <a:ea typeface="Times New Roman" panose="02020603050405020304" pitchFamily="18" charset="0"/>
              </a:rPr>
              <a:t>α</a:t>
            </a:r>
            <a:r>
              <a:rPr lang="ru-RU" sz="1200" baseline="30000" dirty="0">
                <a:ea typeface="Times New Roman" panose="02020603050405020304" pitchFamily="18" charset="0"/>
              </a:rPr>
              <a:t>2</a:t>
            </a:r>
            <a:r>
              <a:rPr lang="ru-RU" sz="1200" i="1" baseline="-25000" dirty="0">
                <a:ea typeface="Times New Roman" panose="02020603050405020304" pitchFamily="18" charset="0"/>
              </a:rPr>
              <a:t> </a:t>
            </a:r>
            <a:r>
              <a:rPr lang="ru-RU" sz="1200" dirty="0">
                <a:ea typeface="Times New Roman" panose="02020603050405020304" pitchFamily="18" charset="0"/>
              </a:rPr>
              <a:t>= 0</a:t>
            </a:r>
            <a:endParaRPr lang="ru-RU" sz="1200" dirty="0"/>
          </a:p>
          <a:p>
            <a:endParaRPr lang="ru-RU" dirty="0"/>
          </a:p>
        </p:txBody>
      </p:sp>
      <p:sp>
        <p:nvSpPr>
          <p:cNvPr id="4" name="Номер слайда 3"/>
          <p:cNvSpPr>
            <a:spLocks noGrp="1"/>
          </p:cNvSpPr>
          <p:nvPr>
            <p:ph type="sldNum" sz="quarter" idx="10"/>
          </p:nvPr>
        </p:nvSpPr>
        <p:spPr/>
        <p:txBody>
          <a:bodyPr/>
          <a:lstStyle/>
          <a:p>
            <a:fld id="{62A76737-9837-4F08-9FC3-FF99EE0D5849}" type="slidenum">
              <a:rPr lang="ru-RU" smtClean="0"/>
              <a:t>247</a:t>
            </a:fld>
            <a:endParaRPr lang="ru-RU"/>
          </a:p>
        </p:txBody>
      </p:sp>
    </p:spTree>
    <p:extLst>
      <p:ext uri="{BB962C8B-B14F-4D97-AF65-F5344CB8AC3E}">
        <p14:creationId xmlns:p14="http://schemas.microsoft.com/office/powerpoint/2010/main" val="1433245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37F0944-49C0-48A2-BEC7-8C7CC5F1D285}"/>
              </a:ext>
            </a:extLst>
          </p:cNvPr>
          <p:cNvSpPr>
            <a:spLocks noGrp="1"/>
          </p:cNvSpPr>
          <p:nvPr>
            <p:ph type="dt" sz="quarter" idx="1"/>
          </p:nvPr>
        </p:nvSpPr>
        <p:spPr/>
        <p:txBody>
          <a:bodyPr/>
          <a:lstStyle/>
          <a:p>
            <a:pPr>
              <a:defRPr/>
            </a:pPr>
            <a:fld id="{B0AC6A2A-40BC-470F-A409-4F143DDD43C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46AE9B32-7186-49D9-8903-EA399AA31DC8}"/>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B356378A-2469-47B5-B5ED-9D15222A8578}" type="slidenum">
              <a:rPr lang="ru-RU" altLang="ru-RU" sz="1200"/>
              <a:pPr eaLnBrk="1" hangingPunct="1"/>
              <a:t>278</a:t>
            </a:fld>
            <a:endParaRPr lang="ru-RU" altLang="ru-RU" sz="1200"/>
          </a:p>
        </p:txBody>
      </p:sp>
      <p:sp>
        <p:nvSpPr>
          <p:cNvPr id="28676" name="Rectangle 2">
            <a:extLst>
              <a:ext uri="{FF2B5EF4-FFF2-40B4-BE49-F238E27FC236}">
                <a16:creationId xmlns:a16="http://schemas.microsoft.com/office/drawing/2014/main" id="{6B34FB0B-4119-4786-A017-E1B3B6796112}"/>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3">
            <a:extLst>
              <a:ext uri="{FF2B5EF4-FFF2-40B4-BE49-F238E27FC236}">
                <a16:creationId xmlns:a16="http://schemas.microsoft.com/office/drawing/2014/main" id="{595BAA6E-8950-4290-9C76-7362C7BEEC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863763B-38F8-4511-8C6D-D9B1ACD4A82D}"/>
              </a:ext>
            </a:extLst>
          </p:cNvPr>
          <p:cNvSpPr>
            <a:spLocks noGrp="1"/>
          </p:cNvSpPr>
          <p:nvPr>
            <p:ph type="dt" sz="quarter" idx="1"/>
          </p:nvPr>
        </p:nvSpPr>
        <p:spPr/>
        <p:txBody>
          <a:bodyPr/>
          <a:lstStyle/>
          <a:p>
            <a:pPr>
              <a:defRPr/>
            </a:pPr>
            <a:fld id="{11FD6B7B-21D3-4D9D-A0D4-1958FBCBB06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E67EDCD-F727-4165-B1E8-7911E3EF946E}"/>
              </a:ext>
            </a:extLst>
          </p:cNvPr>
          <p:cNvSpPr>
            <a:spLocks noGrp="1"/>
          </p:cNvSpPr>
          <p:nvPr>
            <p:ph type="sldNum" sz="quarter" idx="5"/>
          </p:nvPr>
        </p:nvSpPr>
        <p:spPr/>
        <p:txBody>
          <a:bodyPr/>
          <a:lstStyle>
            <a:lvl1pPr eaLnBrk="0" hangingPunct="0">
              <a:defRPr sz="1600">
                <a:solidFill>
                  <a:schemeClr val="tx1"/>
                </a:solidFill>
                <a:latin typeface="Arial" panose="020B0604020202020204" pitchFamily="34" charset="0"/>
                <a:cs typeface="Arial" panose="020B0604020202020204" pitchFamily="34" charset="0"/>
              </a:defRPr>
            </a:lvl1pPr>
            <a:lvl2pPr marL="742950" indent="-285750" eaLnBrk="0" hangingPunct="0">
              <a:defRPr sz="1600">
                <a:solidFill>
                  <a:schemeClr val="tx1"/>
                </a:solidFill>
                <a:latin typeface="Arial" panose="020B0604020202020204" pitchFamily="34" charset="0"/>
                <a:cs typeface="Arial" panose="020B0604020202020204" pitchFamily="34" charset="0"/>
              </a:defRPr>
            </a:lvl2pPr>
            <a:lvl3pPr marL="1143000" indent="-228600" eaLnBrk="0" hangingPunct="0">
              <a:defRPr sz="1600">
                <a:solidFill>
                  <a:schemeClr val="tx1"/>
                </a:solidFill>
                <a:latin typeface="Arial" panose="020B0604020202020204" pitchFamily="34" charset="0"/>
                <a:cs typeface="Arial" panose="020B0604020202020204" pitchFamily="34" charset="0"/>
              </a:defRPr>
            </a:lvl3pPr>
            <a:lvl4pPr marL="1600200" indent="-228600" eaLnBrk="0" hangingPunct="0">
              <a:defRPr sz="1600">
                <a:solidFill>
                  <a:schemeClr val="tx1"/>
                </a:solidFill>
                <a:latin typeface="Arial" panose="020B0604020202020204" pitchFamily="34" charset="0"/>
                <a:cs typeface="Arial" panose="020B0604020202020204" pitchFamily="34" charset="0"/>
              </a:defRPr>
            </a:lvl4pPr>
            <a:lvl5pPr marL="2057400" indent="-228600" eaLnBrk="0" hangingPunct="0">
              <a:defRPr sz="16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cs typeface="Arial" panose="020B0604020202020204" pitchFamily="34" charset="0"/>
              </a:defRPr>
            </a:lvl9pPr>
          </a:lstStyle>
          <a:p>
            <a:pPr eaLnBrk="1" hangingPunct="1"/>
            <a:fld id="{79469403-920D-4A9E-A3A8-D58F8F298BCE}" type="slidenum">
              <a:rPr lang="ru-RU" altLang="ru-RU" sz="1200"/>
              <a:pPr eaLnBrk="1" hangingPunct="1"/>
              <a:t>279</a:t>
            </a:fld>
            <a:endParaRPr lang="ru-RU" altLang="ru-RU" sz="1200"/>
          </a:p>
        </p:txBody>
      </p:sp>
      <p:sp>
        <p:nvSpPr>
          <p:cNvPr id="38916" name="Rectangle 2">
            <a:extLst>
              <a:ext uri="{FF2B5EF4-FFF2-40B4-BE49-F238E27FC236}">
                <a16:creationId xmlns:a16="http://schemas.microsoft.com/office/drawing/2014/main" id="{B4C30886-174A-4C36-A0E0-ADCC50BB4E8A}"/>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7" name="Rectangle 3">
            <a:extLst>
              <a:ext uri="{FF2B5EF4-FFF2-40B4-BE49-F238E27FC236}">
                <a16:creationId xmlns:a16="http://schemas.microsoft.com/office/drawing/2014/main" id="{551B4AB2-2FF4-4A26-AC0C-9961A0031A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A96E62B-81CF-4112-9EB0-E2FB7FEF6B3E}"/>
              </a:ext>
            </a:extLst>
          </p:cNvPr>
          <p:cNvSpPr>
            <a:spLocks noGrp="1"/>
          </p:cNvSpPr>
          <p:nvPr>
            <p:ph type="dt" sz="quarter" idx="1"/>
          </p:nvPr>
        </p:nvSpPr>
        <p:spPr/>
        <p:txBody>
          <a:bodyPr/>
          <a:lstStyle/>
          <a:p>
            <a:pPr>
              <a:defRPr/>
            </a:pPr>
            <a:fld id="{6702EBB4-610D-4567-BF9A-3985E62D00EB}"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3A4D81AA-8A9E-4D15-85CB-8AC70272AB5E}"/>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60DAD15-0EC3-45F9-B939-82A1FB4258C3}" type="slidenum">
              <a:rPr lang="ru-RU" altLang="ru-RU" sz="1200"/>
              <a:pPr eaLnBrk="1" hangingPunct="1"/>
              <a:t>280</a:t>
            </a:fld>
            <a:endParaRPr lang="ru-RU" altLang="ru-RU" sz="1200"/>
          </a:p>
        </p:txBody>
      </p:sp>
      <p:sp>
        <p:nvSpPr>
          <p:cNvPr id="46084" name="Rectangle 2">
            <a:extLst>
              <a:ext uri="{FF2B5EF4-FFF2-40B4-BE49-F238E27FC236}">
                <a16:creationId xmlns:a16="http://schemas.microsoft.com/office/drawing/2014/main" id="{9662C72A-8AAB-454A-A0D6-87950F09F0C5}"/>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5715B7C7-57D8-4C96-8B04-C1CA91EC79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b="1" i="1" dirty="0"/>
          </a:p>
        </p:txBody>
      </p:sp>
      <p:sp>
        <p:nvSpPr>
          <p:cNvPr id="4" name="Номер слайда 3"/>
          <p:cNvSpPr>
            <a:spLocks noGrp="1"/>
          </p:cNvSpPr>
          <p:nvPr>
            <p:ph type="sldNum" sz="quarter" idx="10"/>
          </p:nvPr>
        </p:nvSpPr>
        <p:spPr/>
        <p:txBody>
          <a:bodyPr/>
          <a:lstStyle/>
          <a:p>
            <a:fld id="{328FA00D-84BF-47B0-8F4E-E05702B9E936}" type="slidenum">
              <a:rPr lang="ru-RU" smtClean="0"/>
              <a:t>65</a:t>
            </a:fld>
            <a:endParaRPr lang="ru-RU"/>
          </a:p>
        </p:txBody>
      </p:sp>
    </p:spTree>
    <p:extLst>
      <p:ext uri="{BB962C8B-B14F-4D97-AF65-F5344CB8AC3E}">
        <p14:creationId xmlns:p14="http://schemas.microsoft.com/office/powerpoint/2010/main" val="522994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74BB9E2-DE47-4A6D-80B0-A15890E7F2B7}"/>
              </a:ext>
            </a:extLst>
          </p:cNvPr>
          <p:cNvSpPr>
            <a:spLocks noGrp="1"/>
          </p:cNvSpPr>
          <p:nvPr>
            <p:ph type="dt" sz="quarter" idx="1"/>
          </p:nvPr>
        </p:nvSpPr>
        <p:spPr/>
        <p:txBody>
          <a:bodyPr/>
          <a:lstStyle/>
          <a:p>
            <a:pPr>
              <a:defRPr/>
            </a:pPr>
            <a:fld id="{23B987C8-233A-414E-814A-D6E81D30B1B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6EBF24A-3D24-4E84-ABCB-1995FA884EE3}"/>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6909D29-F510-4489-9D1A-524B5CDF4D25}" type="slidenum">
              <a:rPr lang="ru-RU" altLang="ru-RU" sz="1200"/>
              <a:pPr eaLnBrk="1" hangingPunct="1"/>
              <a:t>281</a:t>
            </a:fld>
            <a:endParaRPr lang="ru-RU" altLang="ru-RU" sz="1200"/>
          </a:p>
        </p:txBody>
      </p:sp>
      <p:sp>
        <p:nvSpPr>
          <p:cNvPr id="47108" name="Rectangle 2">
            <a:extLst>
              <a:ext uri="{FF2B5EF4-FFF2-40B4-BE49-F238E27FC236}">
                <a16:creationId xmlns:a16="http://schemas.microsoft.com/office/drawing/2014/main" id="{42ACAEBF-ED2F-4287-B541-90EABE20DE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3">
            <a:extLst>
              <a:ext uri="{FF2B5EF4-FFF2-40B4-BE49-F238E27FC236}">
                <a16:creationId xmlns:a16="http://schemas.microsoft.com/office/drawing/2014/main" id="{CAFB5CB1-924B-44A7-AF33-BB93A59FB3C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4966F57-FCD0-472E-A15C-CE1854D75BB3}"/>
              </a:ext>
            </a:extLst>
          </p:cNvPr>
          <p:cNvSpPr>
            <a:spLocks noGrp="1"/>
          </p:cNvSpPr>
          <p:nvPr>
            <p:ph type="dt" sz="quarter" idx="1"/>
          </p:nvPr>
        </p:nvSpPr>
        <p:spPr/>
        <p:txBody>
          <a:bodyPr/>
          <a:lstStyle/>
          <a:p>
            <a:pPr>
              <a:defRPr/>
            </a:pPr>
            <a:fld id="{60EAF0CB-06FC-4276-B229-5AEFC223C412}"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011C003-C269-47B9-8DDE-8777E1A88456}"/>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64FBB112-F47C-4B75-8C4A-55BEA4E04544}" type="slidenum">
              <a:rPr lang="ru-RU" altLang="ru-RU" sz="1200"/>
              <a:pPr eaLnBrk="1" hangingPunct="1"/>
              <a:t>282</a:t>
            </a:fld>
            <a:endParaRPr lang="ru-RU" altLang="ru-RU" sz="1200"/>
          </a:p>
        </p:txBody>
      </p:sp>
      <p:sp>
        <p:nvSpPr>
          <p:cNvPr id="45060" name="Rectangle 2">
            <a:extLst>
              <a:ext uri="{FF2B5EF4-FFF2-40B4-BE49-F238E27FC236}">
                <a16:creationId xmlns:a16="http://schemas.microsoft.com/office/drawing/2014/main" id="{933DBC80-6E60-42A3-931A-0E5483494C80}"/>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BC56D4E3-A50A-4FD5-9B9E-287850B6B3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D63DF9D-27D7-4012-88D4-73FDCA689B2C}"/>
              </a:ext>
            </a:extLst>
          </p:cNvPr>
          <p:cNvSpPr>
            <a:spLocks noGrp="1"/>
          </p:cNvSpPr>
          <p:nvPr>
            <p:ph type="dt" sz="quarter" idx="1"/>
          </p:nvPr>
        </p:nvSpPr>
        <p:spPr/>
        <p:txBody>
          <a:bodyPr/>
          <a:lstStyle/>
          <a:p>
            <a:pPr>
              <a:defRPr/>
            </a:pPr>
            <a:fld id="{E3051295-15E3-4777-80D0-56FFB8BC735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1281EA5-0FE6-4FBF-ADFE-30D4E938EBD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AA9EF57-937F-439C-BC61-F315EA5BA41E}" type="slidenum">
              <a:rPr lang="ru-RU" altLang="ru-RU" sz="1200"/>
              <a:pPr eaLnBrk="1" hangingPunct="1"/>
              <a:t>283</a:t>
            </a:fld>
            <a:endParaRPr lang="ru-RU" altLang="ru-RU" sz="1200"/>
          </a:p>
        </p:txBody>
      </p:sp>
      <p:sp>
        <p:nvSpPr>
          <p:cNvPr id="46084" name="Rectangle 2">
            <a:extLst>
              <a:ext uri="{FF2B5EF4-FFF2-40B4-BE49-F238E27FC236}">
                <a16:creationId xmlns:a16="http://schemas.microsoft.com/office/drawing/2014/main" id="{4BC888B4-CAD2-4C04-84F1-783726745D7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5" name="Rectangle 3">
            <a:extLst>
              <a:ext uri="{FF2B5EF4-FFF2-40B4-BE49-F238E27FC236}">
                <a16:creationId xmlns:a16="http://schemas.microsoft.com/office/drawing/2014/main" id="{BB35F1B5-E908-4196-9B36-74F8136642A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9AAA43F7-485C-411D-A348-F7A03AFE5E7F}"/>
              </a:ext>
            </a:extLst>
          </p:cNvPr>
          <p:cNvSpPr>
            <a:spLocks noGrp="1"/>
          </p:cNvSpPr>
          <p:nvPr>
            <p:ph type="dt" sz="quarter" idx="1"/>
          </p:nvPr>
        </p:nvSpPr>
        <p:spPr/>
        <p:txBody>
          <a:bodyPr/>
          <a:lstStyle/>
          <a:p>
            <a:pPr>
              <a:defRPr/>
            </a:pPr>
            <a:fld id="{8219EBAB-405C-4505-9338-480BE7B7E00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A438A19E-2BC1-4443-ABF9-2BAF8400448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D9DB9B00-616F-4123-A24D-E88595EB43BA}" type="slidenum">
              <a:rPr lang="ru-RU" altLang="ru-RU" sz="1200"/>
              <a:pPr eaLnBrk="1" hangingPunct="1"/>
              <a:t>284</a:t>
            </a:fld>
            <a:endParaRPr lang="ru-RU" altLang="ru-RU" sz="1200"/>
          </a:p>
        </p:txBody>
      </p:sp>
      <p:sp>
        <p:nvSpPr>
          <p:cNvPr id="31748" name="Rectangle 2">
            <a:extLst>
              <a:ext uri="{FF2B5EF4-FFF2-40B4-BE49-F238E27FC236}">
                <a16:creationId xmlns:a16="http://schemas.microsoft.com/office/drawing/2014/main" id="{288C9676-1F27-4255-9BFD-765CA9F4613A}"/>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9" name="Rectangle 3">
            <a:extLst>
              <a:ext uri="{FF2B5EF4-FFF2-40B4-BE49-F238E27FC236}">
                <a16:creationId xmlns:a16="http://schemas.microsoft.com/office/drawing/2014/main" id="{9C7F1A95-312A-493F-AF52-2C75EC22D1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55527A3E-80A5-485F-8EB6-34D3192874A6}"/>
              </a:ext>
            </a:extLst>
          </p:cNvPr>
          <p:cNvSpPr>
            <a:spLocks noGrp="1"/>
          </p:cNvSpPr>
          <p:nvPr>
            <p:ph type="dt" sz="quarter" idx="1"/>
          </p:nvPr>
        </p:nvSpPr>
        <p:spPr/>
        <p:txBody>
          <a:bodyPr/>
          <a:lstStyle/>
          <a:p>
            <a:pPr>
              <a:defRPr/>
            </a:pPr>
            <a:fld id="{67645393-0C55-4A21-97C7-22ACF002D6F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73EFAAF1-FC79-4A0F-95A9-2C227B906530}"/>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416F17C4-F416-4907-9256-999002617BEC}" type="slidenum">
              <a:rPr lang="ru-RU" altLang="ru-RU" sz="1200" b="0"/>
              <a:pPr eaLnBrk="1" hangingPunct="1"/>
              <a:t>285</a:t>
            </a:fld>
            <a:endParaRPr lang="ru-RU" altLang="ru-RU" sz="1200" b="0"/>
          </a:p>
        </p:txBody>
      </p:sp>
      <p:sp>
        <p:nvSpPr>
          <p:cNvPr id="25604" name="Rectangle 2">
            <a:extLst>
              <a:ext uri="{FF2B5EF4-FFF2-40B4-BE49-F238E27FC236}">
                <a16:creationId xmlns:a16="http://schemas.microsoft.com/office/drawing/2014/main" id="{36D31378-7284-47BE-8C0F-E8264A4409D7}"/>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3">
            <a:extLst>
              <a:ext uri="{FF2B5EF4-FFF2-40B4-BE49-F238E27FC236}">
                <a16:creationId xmlns:a16="http://schemas.microsoft.com/office/drawing/2014/main" id="{590D392D-9516-4E09-B34E-874F1CDE00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111E2A7-35DD-4540-9E1C-22791EFF5DBD}"/>
              </a:ext>
            </a:extLst>
          </p:cNvPr>
          <p:cNvSpPr>
            <a:spLocks noGrp="1"/>
          </p:cNvSpPr>
          <p:nvPr>
            <p:ph type="dt" sz="quarter" idx="1"/>
          </p:nvPr>
        </p:nvSpPr>
        <p:spPr/>
        <p:txBody>
          <a:bodyPr/>
          <a:lstStyle/>
          <a:p>
            <a:pPr>
              <a:defRPr/>
            </a:pPr>
            <a:fld id="{A564A42D-6181-43AA-A13E-70471C985016}"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E04B0A8-FFA9-47AD-A801-22E2F697064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1A2474B3-1CEB-43F7-AE22-2C435386A940}" type="slidenum">
              <a:rPr lang="ru-RU" altLang="ru-RU" sz="1200"/>
              <a:pPr eaLnBrk="1" hangingPunct="1"/>
              <a:t>286</a:t>
            </a:fld>
            <a:endParaRPr lang="ru-RU" altLang="ru-RU" sz="1200"/>
          </a:p>
        </p:txBody>
      </p:sp>
      <p:sp>
        <p:nvSpPr>
          <p:cNvPr id="29700" name="Rectangle 2">
            <a:extLst>
              <a:ext uri="{FF2B5EF4-FFF2-40B4-BE49-F238E27FC236}">
                <a16:creationId xmlns:a16="http://schemas.microsoft.com/office/drawing/2014/main" id="{A674B704-095B-4548-AE65-900E4970C8A1}"/>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3">
            <a:extLst>
              <a:ext uri="{FF2B5EF4-FFF2-40B4-BE49-F238E27FC236}">
                <a16:creationId xmlns:a16="http://schemas.microsoft.com/office/drawing/2014/main" id="{4AE3A09C-D7DB-4400-B478-2F749B0BAF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639D8BC6-4B3E-4701-8FBC-9D4A4E49698E}"/>
              </a:ext>
            </a:extLst>
          </p:cNvPr>
          <p:cNvSpPr>
            <a:spLocks noGrp="1"/>
          </p:cNvSpPr>
          <p:nvPr>
            <p:ph type="dt" sz="quarter" idx="1"/>
          </p:nvPr>
        </p:nvSpPr>
        <p:spPr/>
        <p:txBody>
          <a:bodyPr/>
          <a:lstStyle/>
          <a:p>
            <a:pPr>
              <a:defRPr/>
            </a:pPr>
            <a:fld id="{CA5A3240-76F3-45C2-9966-8978415C8E89}"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EE705CC-9971-4E83-915B-9D651A611BEA}"/>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398E3AF0-6492-4487-A61D-B64E94D9F722}" type="slidenum">
              <a:rPr lang="ru-RU" altLang="ru-RU" sz="1200"/>
              <a:pPr eaLnBrk="1" hangingPunct="1"/>
              <a:t>287</a:t>
            </a:fld>
            <a:endParaRPr lang="ru-RU" altLang="ru-RU" sz="1200"/>
          </a:p>
        </p:txBody>
      </p:sp>
      <p:sp>
        <p:nvSpPr>
          <p:cNvPr id="30724" name="Rectangle 2">
            <a:extLst>
              <a:ext uri="{FF2B5EF4-FFF2-40B4-BE49-F238E27FC236}">
                <a16:creationId xmlns:a16="http://schemas.microsoft.com/office/drawing/2014/main" id="{5F8AC2A2-05E4-494C-AF5F-ECE155C8275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3">
            <a:extLst>
              <a:ext uri="{FF2B5EF4-FFF2-40B4-BE49-F238E27FC236}">
                <a16:creationId xmlns:a16="http://schemas.microsoft.com/office/drawing/2014/main" id="{7ADE7718-30D8-4DF2-8D7C-22EDAACF58A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8D1A3FEC-51E4-4B3D-84D8-2555D7BDFF53}"/>
              </a:ext>
            </a:extLst>
          </p:cNvPr>
          <p:cNvSpPr>
            <a:spLocks noGrp="1"/>
          </p:cNvSpPr>
          <p:nvPr>
            <p:ph type="dt" sz="quarter" idx="1"/>
          </p:nvPr>
        </p:nvSpPr>
        <p:spPr/>
        <p:txBody>
          <a:bodyPr/>
          <a:lstStyle/>
          <a:p>
            <a:pPr>
              <a:defRPr/>
            </a:pPr>
            <a:fld id="{7E2C41E3-45D3-4A79-AD47-9468C8B39F32}" type="datetimeFigureOut">
              <a:rPr lang="ru-RU"/>
              <a:pPr>
                <a:defRPr/>
              </a:pPr>
              <a:t>30.03.2020</a:t>
            </a:fld>
            <a:endParaRPr lang="ru-RU" dirty="0"/>
          </a:p>
        </p:txBody>
      </p:sp>
      <p:sp>
        <p:nvSpPr>
          <p:cNvPr id="5123" name="Номер слайда 6">
            <a:extLst>
              <a:ext uri="{FF2B5EF4-FFF2-40B4-BE49-F238E27FC236}">
                <a16:creationId xmlns:a16="http://schemas.microsoft.com/office/drawing/2014/main" id="{2AB3ABCF-84DB-44BE-877F-B630B979FB1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5C4C8F7-AD08-42BC-AAE5-D6E4F4CDA850}" type="slidenum">
              <a:rPr lang="ru-RU" altLang="en-US">
                <a:latin typeface="Arial" panose="020B0604020202020204" pitchFamily="34" charset="0"/>
              </a:rPr>
              <a:pPr>
                <a:spcBef>
                  <a:spcPct val="0"/>
                </a:spcBef>
              </a:pPr>
              <a:t>288</a:t>
            </a:fld>
            <a:endParaRPr lang="ru-RU" altLang="en-US">
              <a:latin typeface="Arial" panose="020B0604020202020204" pitchFamily="34" charset="0"/>
            </a:endParaRPr>
          </a:p>
        </p:txBody>
      </p:sp>
      <p:sp>
        <p:nvSpPr>
          <p:cNvPr id="5124" name="Rectangle 2">
            <a:extLst>
              <a:ext uri="{FF2B5EF4-FFF2-40B4-BE49-F238E27FC236}">
                <a16:creationId xmlns:a16="http://schemas.microsoft.com/office/drawing/2014/main" id="{6B142CBC-1145-4430-ABA1-739CE829DC95}"/>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3">
            <a:extLst>
              <a:ext uri="{FF2B5EF4-FFF2-40B4-BE49-F238E27FC236}">
                <a16:creationId xmlns:a16="http://schemas.microsoft.com/office/drawing/2014/main" id="{CE45F2A5-FDCE-49B9-8C84-DBC9CE917A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DF2377AA-7981-4C01-83EA-C39A6A53936E}"/>
              </a:ext>
            </a:extLst>
          </p:cNvPr>
          <p:cNvSpPr>
            <a:spLocks noGrp="1"/>
          </p:cNvSpPr>
          <p:nvPr>
            <p:ph type="dt" sz="quarter" idx="1"/>
          </p:nvPr>
        </p:nvSpPr>
        <p:spPr/>
        <p:txBody>
          <a:bodyPr/>
          <a:lstStyle/>
          <a:p>
            <a:pPr>
              <a:defRPr/>
            </a:pPr>
            <a:fld id="{7061991C-382E-4197-80DB-0E9C97D75D0A}" type="datetimeFigureOut">
              <a:rPr lang="ru-RU"/>
              <a:pPr>
                <a:defRPr/>
              </a:pPr>
              <a:t>30.03.2020</a:t>
            </a:fld>
            <a:endParaRPr lang="ru-RU" dirty="0"/>
          </a:p>
        </p:txBody>
      </p:sp>
      <p:sp>
        <p:nvSpPr>
          <p:cNvPr id="7171" name="Номер слайда 6">
            <a:extLst>
              <a:ext uri="{FF2B5EF4-FFF2-40B4-BE49-F238E27FC236}">
                <a16:creationId xmlns:a16="http://schemas.microsoft.com/office/drawing/2014/main" id="{45529A4A-CCB2-40E6-8F91-E1B27054270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C71758C-FAB3-4FD9-8F49-319A68C1D340}" type="slidenum">
              <a:rPr lang="ru-RU" altLang="en-US">
                <a:latin typeface="Arial" panose="020B0604020202020204" pitchFamily="34" charset="0"/>
              </a:rPr>
              <a:pPr>
                <a:spcBef>
                  <a:spcPct val="0"/>
                </a:spcBef>
              </a:pPr>
              <a:t>289</a:t>
            </a:fld>
            <a:endParaRPr lang="ru-RU" altLang="en-US">
              <a:latin typeface="Arial" panose="020B0604020202020204" pitchFamily="34" charset="0"/>
            </a:endParaRPr>
          </a:p>
        </p:txBody>
      </p:sp>
      <p:sp>
        <p:nvSpPr>
          <p:cNvPr id="7172" name="Rectangle 2">
            <a:extLst>
              <a:ext uri="{FF2B5EF4-FFF2-40B4-BE49-F238E27FC236}">
                <a16:creationId xmlns:a16="http://schemas.microsoft.com/office/drawing/2014/main" id="{CE6A0450-E586-4ABE-B422-3A6491CA24E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3">
            <a:extLst>
              <a:ext uri="{FF2B5EF4-FFF2-40B4-BE49-F238E27FC236}">
                <a16:creationId xmlns:a16="http://schemas.microsoft.com/office/drawing/2014/main" id="{AC8B6D19-36F6-4E7F-B26F-52EAA61D76C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238258A-B4C3-4224-9DCE-87D8746B1D7D}"/>
              </a:ext>
            </a:extLst>
          </p:cNvPr>
          <p:cNvSpPr>
            <a:spLocks noGrp="1"/>
          </p:cNvSpPr>
          <p:nvPr>
            <p:ph type="dt" sz="quarter" idx="1"/>
          </p:nvPr>
        </p:nvSpPr>
        <p:spPr/>
        <p:txBody>
          <a:bodyPr/>
          <a:lstStyle/>
          <a:p>
            <a:pPr>
              <a:defRPr/>
            </a:pPr>
            <a:fld id="{DC6F0051-6321-4883-8348-EB93725E897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5F9260A-3C2D-4563-8CED-19BFE30BD9D4}"/>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7C07D366-5AE3-40F5-9612-DBD8C86FDD68}" type="slidenum">
              <a:rPr lang="ru-RU" altLang="ru-RU" sz="1200"/>
              <a:pPr eaLnBrk="1" hangingPunct="1"/>
              <a:t>290</a:t>
            </a:fld>
            <a:endParaRPr lang="ru-RU" altLang="ru-RU" sz="1200"/>
          </a:p>
        </p:txBody>
      </p:sp>
      <p:sp>
        <p:nvSpPr>
          <p:cNvPr id="36868" name="Rectangle 2">
            <a:extLst>
              <a:ext uri="{FF2B5EF4-FFF2-40B4-BE49-F238E27FC236}">
                <a16:creationId xmlns:a16="http://schemas.microsoft.com/office/drawing/2014/main" id="{2BED97B3-FE1C-41A6-AE04-8A332162B8D6}"/>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3">
            <a:extLst>
              <a:ext uri="{FF2B5EF4-FFF2-40B4-BE49-F238E27FC236}">
                <a16:creationId xmlns:a16="http://schemas.microsoft.com/office/drawing/2014/main" id="{D7AECE38-4E3B-49B1-9F49-180D4A67E5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b="1" i="1" dirty="0"/>
          </a:p>
          <a:p>
            <a:endParaRPr lang="ru-RU" dirty="0"/>
          </a:p>
        </p:txBody>
      </p:sp>
      <p:sp>
        <p:nvSpPr>
          <p:cNvPr id="4" name="Номер слайда 3"/>
          <p:cNvSpPr>
            <a:spLocks noGrp="1"/>
          </p:cNvSpPr>
          <p:nvPr>
            <p:ph type="sldNum" sz="quarter" idx="10"/>
          </p:nvPr>
        </p:nvSpPr>
        <p:spPr/>
        <p:txBody>
          <a:bodyPr/>
          <a:lstStyle/>
          <a:p>
            <a:fld id="{328FA00D-84BF-47B0-8F4E-E05702B9E936}" type="slidenum">
              <a:rPr lang="ru-RU" smtClean="0"/>
              <a:t>66</a:t>
            </a:fld>
            <a:endParaRPr lang="ru-RU"/>
          </a:p>
        </p:txBody>
      </p:sp>
    </p:spTree>
    <p:extLst>
      <p:ext uri="{BB962C8B-B14F-4D97-AF65-F5344CB8AC3E}">
        <p14:creationId xmlns:p14="http://schemas.microsoft.com/office/powerpoint/2010/main" val="22357650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F2F1BBE5-FD3F-493D-BD2A-3C7D35D745BF}"/>
              </a:ext>
            </a:extLst>
          </p:cNvPr>
          <p:cNvSpPr>
            <a:spLocks noGrp="1"/>
          </p:cNvSpPr>
          <p:nvPr>
            <p:ph type="dt" sz="quarter" idx="1"/>
          </p:nvPr>
        </p:nvSpPr>
        <p:spPr/>
        <p:txBody>
          <a:bodyPr/>
          <a:lstStyle/>
          <a:p>
            <a:pPr>
              <a:defRPr/>
            </a:pPr>
            <a:fld id="{BCFD2B91-896D-4498-9929-FAAFFFA90AB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37B1C62-D7BC-4EE9-8575-50288A1E8B07}"/>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EFC55CC1-3A5C-46DA-B188-8A48BE4A606C}" type="slidenum">
              <a:rPr lang="ru-RU" altLang="ru-RU" sz="1200"/>
              <a:pPr eaLnBrk="1" hangingPunct="1"/>
              <a:t>291</a:t>
            </a:fld>
            <a:endParaRPr lang="ru-RU" altLang="ru-RU" sz="1200"/>
          </a:p>
        </p:txBody>
      </p:sp>
      <p:sp>
        <p:nvSpPr>
          <p:cNvPr id="37892" name="Rectangle 2">
            <a:extLst>
              <a:ext uri="{FF2B5EF4-FFF2-40B4-BE49-F238E27FC236}">
                <a16:creationId xmlns:a16="http://schemas.microsoft.com/office/drawing/2014/main" id="{1FE2690B-4C42-4944-8039-6F53FF7D6DC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3" name="Rectangle 3">
            <a:extLst>
              <a:ext uri="{FF2B5EF4-FFF2-40B4-BE49-F238E27FC236}">
                <a16:creationId xmlns:a16="http://schemas.microsoft.com/office/drawing/2014/main" id="{BC0F4B25-3809-4ED6-B1BF-BC2316CF54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46E3E501-8733-4B51-8BB6-8DA2F2116D11}"/>
              </a:ext>
            </a:extLst>
          </p:cNvPr>
          <p:cNvSpPr>
            <a:spLocks noGrp="1"/>
          </p:cNvSpPr>
          <p:nvPr>
            <p:ph type="dt" sz="quarter" idx="1"/>
          </p:nvPr>
        </p:nvSpPr>
        <p:spPr/>
        <p:txBody>
          <a:bodyPr/>
          <a:lstStyle/>
          <a:p>
            <a:pPr>
              <a:defRPr/>
            </a:pPr>
            <a:fld id="{33456AF5-7CDF-483E-8621-7ADE9783175D}"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62252EAD-2572-4E71-ABBC-FA637F384ECC}"/>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937FD50-C6AF-41E2-B640-8BD574582056}" type="slidenum">
              <a:rPr lang="ru-RU" altLang="ru-RU" sz="1200"/>
              <a:pPr eaLnBrk="1" hangingPunct="1"/>
              <a:t>292</a:t>
            </a:fld>
            <a:endParaRPr lang="ru-RU" altLang="ru-RU" sz="1200"/>
          </a:p>
        </p:txBody>
      </p:sp>
      <p:sp>
        <p:nvSpPr>
          <p:cNvPr id="28676" name="Rectangle 2">
            <a:extLst>
              <a:ext uri="{FF2B5EF4-FFF2-40B4-BE49-F238E27FC236}">
                <a16:creationId xmlns:a16="http://schemas.microsoft.com/office/drawing/2014/main" id="{3349C917-4265-42BF-ABED-ADC21D7E432E}"/>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3">
            <a:extLst>
              <a:ext uri="{FF2B5EF4-FFF2-40B4-BE49-F238E27FC236}">
                <a16:creationId xmlns:a16="http://schemas.microsoft.com/office/drawing/2014/main" id="{539B1654-982C-49BB-BFBC-84D557BA8A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2A99C73C-B808-44CA-A796-A0694AC51260}"/>
              </a:ext>
            </a:extLst>
          </p:cNvPr>
          <p:cNvSpPr>
            <a:spLocks noGrp="1"/>
          </p:cNvSpPr>
          <p:nvPr>
            <p:ph type="dt" sz="quarter" idx="1"/>
          </p:nvPr>
        </p:nvSpPr>
        <p:spPr/>
        <p:txBody>
          <a:bodyPr/>
          <a:lstStyle/>
          <a:p>
            <a:pPr>
              <a:defRPr/>
            </a:pPr>
            <a:fld id="{67645393-0C55-4A21-97C7-22ACF002D6F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C14168A-4F79-4059-8E96-A8C67C91F4C3}"/>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FC1B46EB-B405-4D06-BCBB-22F29E6CA096}" type="slidenum">
              <a:rPr lang="ru-RU" altLang="ru-RU" sz="1200" b="0"/>
              <a:pPr eaLnBrk="1" hangingPunct="1"/>
              <a:t>293</a:t>
            </a:fld>
            <a:endParaRPr lang="ru-RU" altLang="ru-RU" sz="1200" b="0"/>
          </a:p>
        </p:txBody>
      </p:sp>
      <p:sp>
        <p:nvSpPr>
          <p:cNvPr id="33796" name="Rectangle 2">
            <a:extLst>
              <a:ext uri="{FF2B5EF4-FFF2-40B4-BE49-F238E27FC236}">
                <a16:creationId xmlns:a16="http://schemas.microsoft.com/office/drawing/2014/main" id="{B1069C5A-DCC4-4CF3-BF0A-9695D5F2D586}"/>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3">
            <a:extLst>
              <a:ext uri="{FF2B5EF4-FFF2-40B4-BE49-F238E27FC236}">
                <a16:creationId xmlns:a16="http://schemas.microsoft.com/office/drawing/2014/main" id="{E8515D3D-F450-4404-8E49-2A40D74BEDA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FD50D27-F6D2-4E3D-ABA0-BAF45EA4BEAD}"/>
              </a:ext>
            </a:extLst>
          </p:cNvPr>
          <p:cNvSpPr>
            <a:spLocks noGrp="1"/>
          </p:cNvSpPr>
          <p:nvPr>
            <p:ph type="dt" sz="quarter" idx="1"/>
          </p:nvPr>
        </p:nvSpPr>
        <p:spPr/>
        <p:txBody>
          <a:bodyPr/>
          <a:lstStyle/>
          <a:p>
            <a:pPr>
              <a:defRPr/>
            </a:pPr>
            <a:fld id="{CF2467E0-4FCB-408B-9724-4824159DA070}"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04400D10-46BE-4411-82AE-54BFB6E5DA11}"/>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5A303E9E-5873-48AA-8CA5-908538847A09}" type="slidenum">
              <a:rPr lang="ru-RU" altLang="ru-RU" sz="1200"/>
              <a:pPr eaLnBrk="1" hangingPunct="1"/>
              <a:t>294</a:t>
            </a:fld>
            <a:endParaRPr lang="ru-RU" altLang="ru-RU" sz="1200"/>
          </a:p>
        </p:txBody>
      </p:sp>
      <p:sp>
        <p:nvSpPr>
          <p:cNvPr id="28676" name="Rectangle 2">
            <a:extLst>
              <a:ext uri="{FF2B5EF4-FFF2-40B4-BE49-F238E27FC236}">
                <a16:creationId xmlns:a16="http://schemas.microsoft.com/office/drawing/2014/main" id="{E1CD8017-F331-4CC7-AF62-5A7FF3880230}"/>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3">
            <a:extLst>
              <a:ext uri="{FF2B5EF4-FFF2-40B4-BE49-F238E27FC236}">
                <a16:creationId xmlns:a16="http://schemas.microsoft.com/office/drawing/2014/main" id="{D57AB9EA-56A8-471C-A2B8-52B34FE788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2A26CC4-67C9-4DC8-A62E-2ADB531F1BD1}"/>
              </a:ext>
            </a:extLst>
          </p:cNvPr>
          <p:cNvSpPr>
            <a:spLocks noGrp="1"/>
          </p:cNvSpPr>
          <p:nvPr>
            <p:ph type="dt" sz="quarter" idx="1"/>
          </p:nvPr>
        </p:nvSpPr>
        <p:spPr/>
        <p:txBody>
          <a:bodyPr/>
          <a:lstStyle/>
          <a:p>
            <a:pPr>
              <a:defRPr/>
            </a:pPr>
            <a:fld id="{A75BE6EF-2068-4CAE-8AE6-2D1F325F495F}"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26926301-C544-4DE4-BF12-C331D40813FB}"/>
              </a:ext>
            </a:extLst>
          </p:cNvPr>
          <p:cNvSpPr>
            <a:spLocks noGrp="1"/>
          </p:cNvSpPr>
          <p:nvPr>
            <p:ph type="sldNum" sz="quarter" idx="5"/>
          </p:nvPr>
        </p:nvSpPr>
        <p:spPr/>
        <p:txBody>
          <a:bodyPr/>
          <a:lstStyle>
            <a:lvl1pPr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eaLnBrk="1" hangingPunct="1"/>
            <a:fld id="{A7DE8BCF-A4FD-47E5-8EF6-E221A1E440AB}" type="slidenum">
              <a:rPr lang="ru-RU" altLang="ru-RU" sz="1200"/>
              <a:pPr eaLnBrk="1" hangingPunct="1"/>
              <a:t>295</a:t>
            </a:fld>
            <a:endParaRPr lang="ru-RU" altLang="ru-RU" sz="1200"/>
          </a:p>
        </p:txBody>
      </p:sp>
      <p:sp>
        <p:nvSpPr>
          <p:cNvPr id="29700" name="Rectangle 2">
            <a:extLst>
              <a:ext uri="{FF2B5EF4-FFF2-40B4-BE49-F238E27FC236}">
                <a16:creationId xmlns:a16="http://schemas.microsoft.com/office/drawing/2014/main" id="{7C032E4F-D44F-470D-9C14-6A9A515884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3">
            <a:extLst>
              <a:ext uri="{FF2B5EF4-FFF2-40B4-BE49-F238E27FC236}">
                <a16:creationId xmlns:a16="http://schemas.microsoft.com/office/drawing/2014/main" id="{F25C7E8C-DC52-43E8-BDF2-E77A9F5D75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B72F9FC7-1B56-4BAD-BCC6-36353C225853}"/>
              </a:ext>
            </a:extLst>
          </p:cNvPr>
          <p:cNvSpPr>
            <a:spLocks noGrp="1"/>
          </p:cNvSpPr>
          <p:nvPr>
            <p:ph type="dt" sz="quarter" idx="1"/>
          </p:nvPr>
        </p:nvSpPr>
        <p:spPr/>
        <p:txBody>
          <a:bodyPr/>
          <a:lstStyle/>
          <a:p>
            <a:pPr>
              <a:defRPr/>
            </a:pPr>
            <a:fld id="{67645393-0C55-4A21-97C7-22ACF002D6F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EA119B8C-93A1-46E5-B112-894C87DC781B}"/>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0FAA9B15-9011-4242-B4B5-F2CC8B936486}" type="slidenum">
              <a:rPr lang="ru-RU" altLang="ru-RU" sz="1200" b="0"/>
              <a:pPr eaLnBrk="1" hangingPunct="1"/>
              <a:t>296</a:t>
            </a:fld>
            <a:endParaRPr lang="ru-RU" altLang="ru-RU" sz="1200" b="0"/>
          </a:p>
        </p:txBody>
      </p:sp>
      <p:sp>
        <p:nvSpPr>
          <p:cNvPr id="40964" name="Rectangle 2">
            <a:extLst>
              <a:ext uri="{FF2B5EF4-FFF2-40B4-BE49-F238E27FC236}">
                <a16:creationId xmlns:a16="http://schemas.microsoft.com/office/drawing/2014/main" id="{A6148E6D-7685-493D-8284-9BC545B30E05}"/>
              </a:ext>
            </a:extLst>
          </p:cNvPr>
          <p:cNvSpPr>
            <a:spLocks noGrp="1" noRot="1" noChangeAspect="1" noTextEdit="1"/>
          </p:cNvSpPr>
          <p:nvPr>
            <p:ph type="sldImg"/>
          </p:nvPr>
        </p:nvSpPr>
        <p:spPr bwMode="auto">
          <a:xfrm>
            <a:off x="1038225" y="722313"/>
            <a:ext cx="4811713" cy="3608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5" name="Rectangle 3">
            <a:extLst>
              <a:ext uri="{FF2B5EF4-FFF2-40B4-BE49-F238E27FC236}">
                <a16:creationId xmlns:a16="http://schemas.microsoft.com/office/drawing/2014/main" id="{F8018F9C-A6D3-43DF-90AA-A7ED624109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3D9700C3-ECF9-4A8B-9E5A-3DAA03F9AB68}"/>
              </a:ext>
            </a:extLst>
          </p:cNvPr>
          <p:cNvSpPr>
            <a:spLocks noGrp="1"/>
          </p:cNvSpPr>
          <p:nvPr>
            <p:ph type="dt" sz="quarter" idx="1"/>
          </p:nvPr>
        </p:nvSpPr>
        <p:spPr/>
        <p:txBody>
          <a:bodyPr/>
          <a:lstStyle/>
          <a:p>
            <a:pPr>
              <a:defRPr/>
            </a:pPr>
            <a:fld id="{79ECE7D6-6B8D-4247-8FF4-B89AAC28D34A}"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F8D20BFA-42BF-49C7-86D5-55C91EF7670F}"/>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F512B001-55F9-44A0-9113-583E5D277368}" type="slidenum">
              <a:rPr lang="ru-RU" altLang="ru-RU" sz="1200" b="0"/>
              <a:pPr eaLnBrk="1" hangingPunct="1"/>
              <a:t>302</a:t>
            </a:fld>
            <a:endParaRPr lang="ru-RU" altLang="ru-RU" sz="1200" b="0"/>
          </a:p>
        </p:txBody>
      </p:sp>
      <p:sp>
        <p:nvSpPr>
          <p:cNvPr id="41988" name="Rectangle 2">
            <a:extLst>
              <a:ext uri="{FF2B5EF4-FFF2-40B4-BE49-F238E27FC236}">
                <a16:creationId xmlns:a16="http://schemas.microsoft.com/office/drawing/2014/main" id="{A3DD7200-07E9-4222-A7E0-C6A51BB878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9" name="Rectangle 3">
            <a:extLst>
              <a:ext uri="{FF2B5EF4-FFF2-40B4-BE49-F238E27FC236}">
                <a16:creationId xmlns:a16="http://schemas.microsoft.com/office/drawing/2014/main" id="{C9DB9B14-1C54-45BA-B1FD-7B10081CDA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EC0AB618-2E50-4F61-9FF1-D5BBF8FAB40B}"/>
              </a:ext>
            </a:extLst>
          </p:cNvPr>
          <p:cNvSpPr>
            <a:spLocks noGrp="1"/>
          </p:cNvSpPr>
          <p:nvPr>
            <p:ph type="dt" sz="quarter" idx="1"/>
          </p:nvPr>
        </p:nvSpPr>
        <p:spPr/>
        <p:txBody>
          <a:bodyPr/>
          <a:lstStyle/>
          <a:p>
            <a:pPr>
              <a:defRPr/>
            </a:pPr>
            <a:fld id="{349E9B28-0CC9-4A35-B5DE-A89D67B40D5C}"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CEA81DC3-6B94-482B-AB60-0B68D46E3A54}"/>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CD9A29AA-C4BD-4845-8EE4-26C371461E8D}" type="slidenum">
              <a:rPr lang="ru-RU" altLang="ru-RU" sz="1200" b="0"/>
              <a:pPr eaLnBrk="1" hangingPunct="1"/>
              <a:t>303</a:t>
            </a:fld>
            <a:endParaRPr lang="ru-RU" altLang="ru-RU" sz="1200" b="0"/>
          </a:p>
        </p:txBody>
      </p:sp>
      <p:sp>
        <p:nvSpPr>
          <p:cNvPr id="43012" name="Rectangle 2">
            <a:extLst>
              <a:ext uri="{FF2B5EF4-FFF2-40B4-BE49-F238E27FC236}">
                <a16:creationId xmlns:a16="http://schemas.microsoft.com/office/drawing/2014/main" id="{A2925774-9BED-4E37-B879-CCF68AC8A23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3" name="Rectangle 3">
            <a:extLst>
              <a:ext uri="{FF2B5EF4-FFF2-40B4-BE49-F238E27FC236}">
                <a16:creationId xmlns:a16="http://schemas.microsoft.com/office/drawing/2014/main" id="{39793E26-E725-426E-9623-9E663B6303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74135812-F6DC-4C57-BE7B-C99C1A8460B8}"/>
              </a:ext>
            </a:extLst>
          </p:cNvPr>
          <p:cNvSpPr>
            <a:spLocks noGrp="1"/>
          </p:cNvSpPr>
          <p:nvPr>
            <p:ph type="dt" sz="quarter" idx="1"/>
          </p:nvPr>
        </p:nvSpPr>
        <p:spPr/>
        <p:txBody>
          <a:bodyPr/>
          <a:lstStyle/>
          <a:p>
            <a:pPr>
              <a:defRPr/>
            </a:pPr>
            <a:fld id="{23C776A1-4BC6-455F-85AB-6043A59B53F5}"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54457B0-BFE7-4965-85AA-5C769A3A4C80}"/>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241007FB-98BD-428F-B64D-1FFF0BEF55E6}" type="slidenum">
              <a:rPr lang="ru-RU" altLang="ru-RU" sz="1200" b="0"/>
              <a:pPr eaLnBrk="1" hangingPunct="1"/>
              <a:t>304</a:t>
            </a:fld>
            <a:endParaRPr lang="ru-RU" altLang="ru-RU" sz="1200" b="0"/>
          </a:p>
        </p:txBody>
      </p:sp>
      <p:sp>
        <p:nvSpPr>
          <p:cNvPr id="44036" name="Rectangle 2">
            <a:extLst>
              <a:ext uri="{FF2B5EF4-FFF2-40B4-BE49-F238E27FC236}">
                <a16:creationId xmlns:a16="http://schemas.microsoft.com/office/drawing/2014/main" id="{732BCB60-F1FE-4649-AB35-38229542C31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3">
            <a:extLst>
              <a:ext uri="{FF2B5EF4-FFF2-40B4-BE49-F238E27FC236}">
                <a16:creationId xmlns:a16="http://schemas.microsoft.com/office/drawing/2014/main" id="{ACA6EB41-8CAB-4B4A-9BEA-475DA9CE6A8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Дата 2">
            <a:extLst>
              <a:ext uri="{FF2B5EF4-FFF2-40B4-BE49-F238E27FC236}">
                <a16:creationId xmlns:a16="http://schemas.microsoft.com/office/drawing/2014/main" id="{CD91BD48-633A-4ED5-8172-7B51E5372FC1}"/>
              </a:ext>
            </a:extLst>
          </p:cNvPr>
          <p:cNvSpPr>
            <a:spLocks noGrp="1"/>
          </p:cNvSpPr>
          <p:nvPr>
            <p:ph type="dt" sz="quarter" idx="1"/>
          </p:nvPr>
        </p:nvSpPr>
        <p:spPr/>
        <p:txBody>
          <a:bodyPr/>
          <a:lstStyle/>
          <a:p>
            <a:pPr>
              <a:defRPr/>
            </a:pPr>
            <a:fld id="{DC8BDBAC-C96E-4B8E-9802-2E5E21285153}" type="datetimeFigureOut">
              <a:rPr lang="ru-RU"/>
              <a:pPr>
                <a:defRPr/>
              </a:pPr>
              <a:t>30.03.2020</a:t>
            </a:fld>
            <a:endParaRPr lang="ru-RU" dirty="0"/>
          </a:p>
        </p:txBody>
      </p:sp>
      <p:sp>
        <p:nvSpPr>
          <p:cNvPr id="6" name="Номер слайда 6">
            <a:extLst>
              <a:ext uri="{FF2B5EF4-FFF2-40B4-BE49-F238E27FC236}">
                <a16:creationId xmlns:a16="http://schemas.microsoft.com/office/drawing/2014/main" id="{BD531CE9-96E8-4E1C-87D3-BC013502CDAA}"/>
              </a:ext>
            </a:extLst>
          </p:cNvPr>
          <p:cNvSpPr>
            <a:spLocks noGrp="1"/>
          </p:cNvSpPr>
          <p:nvPr>
            <p:ph type="sldNum" sz="quarter" idx="5"/>
          </p:nvPr>
        </p:nvSpPr>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fld id="{DD413934-1F2A-4FF6-815F-BB63193A81AD}" type="slidenum">
              <a:rPr lang="ru-RU" altLang="ru-RU" sz="1200" b="0"/>
              <a:pPr eaLnBrk="1" hangingPunct="1"/>
              <a:t>305</a:t>
            </a:fld>
            <a:endParaRPr lang="ru-RU" altLang="ru-RU" sz="1200" b="0"/>
          </a:p>
        </p:txBody>
      </p:sp>
      <p:sp>
        <p:nvSpPr>
          <p:cNvPr id="45060" name="Rectangle 2">
            <a:extLst>
              <a:ext uri="{FF2B5EF4-FFF2-40B4-BE49-F238E27FC236}">
                <a16:creationId xmlns:a16="http://schemas.microsoft.com/office/drawing/2014/main" id="{8B0C34FA-75EC-4991-85F4-FB93FA5B373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1" name="Rectangle 3">
            <a:extLst>
              <a:ext uri="{FF2B5EF4-FFF2-40B4-BE49-F238E27FC236}">
                <a16:creationId xmlns:a16="http://schemas.microsoft.com/office/drawing/2014/main" id="{982227AC-F726-49FE-8872-59D1717039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alt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4" name="Прямоугольник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Прямоугольник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Прямоугольник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Прямоугольник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Заголовок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ru-RU"/>
              <a:t>Образец заголовка</a:t>
            </a:r>
            <a:endParaRPr lang="en-US"/>
          </a:p>
        </p:txBody>
      </p:sp>
      <p:sp>
        <p:nvSpPr>
          <p:cNvPr id="9" name="Подзаголовок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ru-RU"/>
              <a:t>Образец подзаголовка</a:t>
            </a:r>
            <a:endParaRPr lang="en-US"/>
          </a:p>
        </p:txBody>
      </p:sp>
      <p:sp>
        <p:nvSpPr>
          <p:cNvPr id="10" name="Дата 27"/>
          <p:cNvSpPr>
            <a:spLocks noGrp="1"/>
          </p:cNvSpPr>
          <p:nvPr>
            <p:ph type="dt" sz="half" idx="10"/>
          </p:nvPr>
        </p:nvSpPr>
        <p:spPr>
          <a:xfrm>
            <a:off x="6400800" y="6354763"/>
            <a:ext cx="2286000" cy="366712"/>
          </a:xfrm>
        </p:spPr>
        <p:txBody>
          <a:bodyPr/>
          <a:lstStyle>
            <a:lvl1pPr>
              <a:defRPr sz="1400"/>
            </a:lvl1pPr>
          </a:lstStyle>
          <a:p>
            <a:pPr>
              <a:defRPr/>
            </a:pPr>
            <a:fld id="{924D1B37-05DE-4CD9-B0B0-159C6AA91C31}" type="datetime1">
              <a:rPr lang="ru-RU" smtClean="0"/>
              <a:t>30.03.2020</a:t>
            </a:fld>
            <a:endParaRPr lang="ru-RU"/>
          </a:p>
        </p:txBody>
      </p:sp>
      <p:sp>
        <p:nvSpPr>
          <p:cNvPr id="11" name="Нижний колонтитул 16"/>
          <p:cNvSpPr>
            <a:spLocks noGrp="1"/>
          </p:cNvSpPr>
          <p:nvPr>
            <p:ph type="ftr" sz="quarter" idx="11"/>
          </p:nvPr>
        </p:nvSpPr>
        <p:spPr>
          <a:xfrm>
            <a:off x="2898775" y="6354763"/>
            <a:ext cx="3475038" cy="366712"/>
          </a:xfrm>
        </p:spPr>
        <p:txBody>
          <a:bodyPr/>
          <a:lstStyle>
            <a:lvl1pPr>
              <a:defRPr/>
            </a:lvl1pPr>
          </a:lstStyle>
          <a:p>
            <a:pPr>
              <a:defRPr/>
            </a:pPr>
            <a:endParaRPr lang="ru-RU"/>
          </a:p>
        </p:txBody>
      </p:sp>
      <p:sp>
        <p:nvSpPr>
          <p:cNvPr id="12" name="Номер слайда 28"/>
          <p:cNvSpPr>
            <a:spLocks noGrp="1"/>
          </p:cNvSpPr>
          <p:nvPr>
            <p:ph type="sldNum" sz="quarter" idx="12"/>
          </p:nvPr>
        </p:nvSpPr>
        <p:spPr>
          <a:xfrm>
            <a:off x="1216025" y="6354763"/>
            <a:ext cx="1219200" cy="366712"/>
          </a:xfrm>
        </p:spPr>
        <p:txBody>
          <a:bodyPr/>
          <a:lstStyle>
            <a:lvl1pPr>
              <a:defRPr/>
            </a:lvl1pPr>
          </a:lstStyle>
          <a:p>
            <a:pPr>
              <a:defRPr/>
            </a:pPr>
            <a:fld id="{18E41377-0A24-4789-A34B-D74BA608C36B}" type="slidenum">
              <a:rPr lang="ru-RU"/>
              <a:pPr>
                <a:defRPr/>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a:defRPr/>
            </a:pPr>
            <a:fld id="{034E61A3-1A31-450C-BAA9-D572449F45BB}" type="datetime1">
              <a:rPr lang="ru-RU" smtClean="0"/>
              <a:t>30.03.2020</a:t>
            </a:fld>
            <a:endParaRPr lang="ru-RU"/>
          </a:p>
        </p:txBody>
      </p:sp>
      <p:sp>
        <p:nvSpPr>
          <p:cNvPr id="5" name="Нижний колонтитул 2"/>
          <p:cNvSpPr>
            <a:spLocks noGrp="1"/>
          </p:cNvSpPr>
          <p:nvPr>
            <p:ph type="ftr" sz="quarter" idx="11"/>
          </p:nvPr>
        </p:nvSpPr>
        <p:spPr/>
        <p:txBody>
          <a:bodyPr/>
          <a:lstStyle>
            <a:lvl1pPr>
              <a:defRPr/>
            </a:lvl1pPr>
          </a:lstStyle>
          <a:p>
            <a:pPr>
              <a:defRPr/>
            </a:pPr>
            <a:endParaRPr lang="ru-RU"/>
          </a:p>
        </p:txBody>
      </p:sp>
      <p:sp>
        <p:nvSpPr>
          <p:cNvPr id="6" name="Номер слайда 22"/>
          <p:cNvSpPr>
            <a:spLocks noGrp="1"/>
          </p:cNvSpPr>
          <p:nvPr>
            <p:ph type="sldNum" sz="quarter" idx="12"/>
          </p:nvPr>
        </p:nvSpPr>
        <p:spPr/>
        <p:txBody>
          <a:bodyPr/>
          <a:lstStyle>
            <a:lvl1pPr>
              <a:defRPr/>
            </a:lvl1pPr>
          </a:lstStyle>
          <a:p>
            <a:pPr>
              <a:defRPr/>
            </a:pPr>
            <a:fld id="{A3AB2E61-6164-422F-9F02-387D8B11D742}" type="slidenum">
              <a:rPr lang="ru-RU"/>
              <a:pPr>
                <a:defRPr/>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4" name="Прямая соединительная линия 3"/>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5" name="Равнобедренный треугольник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Прямая соединительная линия 5"/>
          <p:cNvSpPr>
            <a:spLocks noChangeShapeType="1"/>
          </p:cNvSpPr>
          <p:nvPr/>
        </p:nvSpPr>
        <p:spPr bwMode="auto">
          <a:xfrm rot="5400000">
            <a:off x="3630612"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3"/>
          <p:cNvSpPr>
            <a:spLocks noGrp="1"/>
          </p:cNvSpPr>
          <p:nvPr>
            <p:ph type="dt" sz="half" idx="10"/>
          </p:nvPr>
        </p:nvSpPr>
        <p:spPr/>
        <p:txBody>
          <a:bodyPr/>
          <a:lstStyle>
            <a:lvl1pPr>
              <a:defRPr/>
            </a:lvl1pPr>
          </a:lstStyle>
          <a:p>
            <a:pPr>
              <a:defRPr/>
            </a:pPr>
            <a:fld id="{9ECF65B0-12F6-40CB-BA34-4FC1F6D85DD7}" type="datetime1">
              <a:rPr lang="ru-RU" smtClean="0"/>
              <a:t>30.03.2020</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pPr>
              <a:defRPr/>
            </a:pPr>
            <a:fld id="{5981263C-D0E4-4BD9-B505-7D462E7B6BBF}" type="slidenum">
              <a:rPr lang="ru-RU"/>
              <a:pPr>
                <a:defRPr/>
              </a:pPr>
              <a:t>‹#›</a:t>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0" y="6356350"/>
            <a:ext cx="2289175" cy="365125"/>
          </a:xfrm>
        </p:spPr>
        <p:txBody>
          <a:bodyPr/>
          <a:lstStyle>
            <a:lvl1pPr>
              <a:defRPr/>
            </a:lvl1pPr>
          </a:lstStyle>
          <a:p>
            <a:pPr>
              <a:defRPr/>
            </a:pPr>
            <a:fld id="{CD5B8678-F5D1-452E-997D-8433E3371315}" type="datetime1">
              <a:rPr lang="ru-RU" smtClean="0"/>
              <a:t>30.03.2020</a:t>
            </a:fld>
            <a:endParaRPr lang="ru-RU"/>
          </a:p>
        </p:txBody>
      </p:sp>
      <p:sp>
        <p:nvSpPr>
          <p:cNvPr id="3" name="Footer Placeholder 2"/>
          <p:cNvSpPr>
            <a:spLocks noGrp="1"/>
          </p:cNvSpPr>
          <p:nvPr>
            <p:ph type="ftr" sz="quarter" idx="11"/>
          </p:nvPr>
        </p:nvSpPr>
        <p:spPr>
          <a:xfrm>
            <a:off x="2898775" y="6356350"/>
            <a:ext cx="3505200" cy="365125"/>
          </a:xfrm>
        </p:spPr>
        <p:txBody>
          <a:bodyPr/>
          <a:lstStyle>
            <a:lvl1pPr>
              <a:defRPr/>
            </a:lvl1pPr>
          </a:lstStyle>
          <a:p>
            <a:pPr>
              <a:defRPr/>
            </a:pPr>
            <a:endParaRPr lang="ru-RU"/>
          </a:p>
        </p:txBody>
      </p:sp>
      <p:sp>
        <p:nvSpPr>
          <p:cNvPr id="4" name="Slide Number Placeholder 3"/>
          <p:cNvSpPr>
            <a:spLocks noGrp="1"/>
          </p:cNvSpPr>
          <p:nvPr>
            <p:ph type="sldNum" sz="quarter" idx="12"/>
          </p:nvPr>
        </p:nvSpPr>
        <p:spPr>
          <a:xfrm>
            <a:off x="612775" y="6356350"/>
            <a:ext cx="1981200" cy="365125"/>
          </a:xfrm>
        </p:spPr>
        <p:txBody>
          <a:bodyPr/>
          <a:lstStyle>
            <a:lvl1pPr>
              <a:defRPr/>
            </a:lvl1pPr>
          </a:lstStyle>
          <a:p>
            <a:pPr>
              <a:defRPr/>
            </a:pPr>
            <a:fld id="{DC33632A-88A0-49FD-A0CB-624A3A775825}" type="slidenum">
              <a:rPr lang="ru-RU"/>
              <a:pPr>
                <a:defRPr/>
              </a:pPr>
              <a:t>‹#›</a:t>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ru-RU"/>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Rectangle 4">
            <a:extLst>
              <a:ext uri="{FF2B5EF4-FFF2-40B4-BE49-F238E27FC236}">
                <a16:creationId xmlns:a16="http://schemas.microsoft.com/office/drawing/2014/main" id="{E5AECAFE-757A-4C83-B95B-737129870518}"/>
              </a:ext>
            </a:extLst>
          </p:cNvPr>
          <p:cNvSpPr>
            <a:spLocks noGrp="1" noChangeArrowheads="1"/>
          </p:cNvSpPr>
          <p:nvPr>
            <p:ph type="dt" sz="half" idx="10"/>
          </p:nvPr>
        </p:nvSpPr>
        <p:spPr>
          <a:ln/>
        </p:spPr>
        <p:txBody>
          <a:bodyPr/>
          <a:lstStyle>
            <a:lvl1pPr>
              <a:defRPr/>
            </a:lvl1pPr>
          </a:lstStyle>
          <a:p>
            <a:pPr>
              <a:defRPr/>
            </a:pPr>
            <a:fld id="{43ED0304-3886-419E-91B6-4C0BF9CDEE1F}" type="datetime5">
              <a:rPr lang="en-US" altLang="ru-RU"/>
              <a:pPr>
                <a:defRPr/>
              </a:pPr>
              <a:t>30-Mar-20</a:t>
            </a:fld>
            <a:endParaRPr lang="ru-RU" altLang="ru-RU"/>
          </a:p>
        </p:txBody>
      </p:sp>
      <p:sp>
        <p:nvSpPr>
          <p:cNvPr id="6" name="Rectangle 5">
            <a:extLst>
              <a:ext uri="{FF2B5EF4-FFF2-40B4-BE49-F238E27FC236}">
                <a16:creationId xmlns:a16="http://schemas.microsoft.com/office/drawing/2014/main" id="{55CC2842-EC1C-42FD-B65D-EB74FD8DB221}"/>
              </a:ext>
            </a:extLst>
          </p:cNvPr>
          <p:cNvSpPr>
            <a:spLocks noGrp="1" noChangeArrowheads="1"/>
          </p:cNvSpPr>
          <p:nvPr>
            <p:ph type="ftr" sz="quarter" idx="11"/>
          </p:nvPr>
        </p:nvSpPr>
        <p:spPr>
          <a:ln/>
        </p:spPr>
        <p:txBody>
          <a:bodyPr/>
          <a:lstStyle>
            <a:lvl1pPr>
              <a:defRPr/>
            </a:lvl1pPr>
          </a:lstStyle>
          <a:p>
            <a:pPr>
              <a:defRPr/>
            </a:pPr>
            <a:r>
              <a:rPr lang="ru-RU" altLang="ru-RU"/>
              <a:t>Software Engineering</a:t>
            </a:r>
          </a:p>
        </p:txBody>
      </p:sp>
      <p:sp>
        <p:nvSpPr>
          <p:cNvPr id="7" name="Rectangle 6">
            <a:extLst>
              <a:ext uri="{FF2B5EF4-FFF2-40B4-BE49-F238E27FC236}">
                <a16:creationId xmlns:a16="http://schemas.microsoft.com/office/drawing/2014/main" id="{A4C2B8DD-C161-4500-B52D-2C49C515215E}"/>
              </a:ext>
            </a:extLst>
          </p:cNvPr>
          <p:cNvSpPr>
            <a:spLocks noGrp="1" noChangeArrowheads="1"/>
          </p:cNvSpPr>
          <p:nvPr>
            <p:ph type="sldNum" sz="quarter" idx="12"/>
          </p:nvPr>
        </p:nvSpPr>
        <p:spPr>
          <a:ln/>
        </p:spPr>
        <p:txBody>
          <a:bodyPr/>
          <a:lstStyle>
            <a:lvl1pPr>
              <a:defRPr/>
            </a:lvl1pPr>
          </a:lstStyle>
          <a:p>
            <a:fld id="{1C9A55FA-21C9-4407-88E0-82C888E4880E}" type="slidenum">
              <a:rPr lang="ru-RU" altLang="ru-RU"/>
              <a:pPr/>
              <a:t>‹#›</a:t>
            </a:fld>
            <a:endParaRPr lang="ru-RU" altLang="ru-RU"/>
          </a:p>
        </p:txBody>
      </p:sp>
    </p:spTree>
    <p:extLst>
      <p:ext uri="{BB962C8B-B14F-4D97-AF65-F5344CB8AC3E}">
        <p14:creationId xmlns:p14="http://schemas.microsoft.com/office/powerpoint/2010/main" val="3638024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endParaRPr lang="ru-RU"/>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Rectangle 4">
            <a:extLst>
              <a:ext uri="{FF2B5EF4-FFF2-40B4-BE49-F238E27FC236}">
                <a16:creationId xmlns:a16="http://schemas.microsoft.com/office/drawing/2014/main" id="{8876E5DA-DBB2-4E77-9FEF-1940333B556D}"/>
              </a:ext>
            </a:extLst>
          </p:cNvPr>
          <p:cNvSpPr>
            <a:spLocks noGrp="1" noChangeArrowheads="1"/>
          </p:cNvSpPr>
          <p:nvPr>
            <p:ph type="dt" sz="half" idx="10"/>
          </p:nvPr>
        </p:nvSpPr>
        <p:spPr>
          <a:ln/>
        </p:spPr>
        <p:txBody>
          <a:bodyPr/>
          <a:lstStyle>
            <a:lvl1pPr>
              <a:defRPr/>
            </a:lvl1pPr>
          </a:lstStyle>
          <a:p>
            <a:pPr>
              <a:defRPr/>
            </a:pPr>
            <a:fld id="{E6E13E69-2C66-4F34-A527-DA39E2C2D7ED}" type="datetime5">
              <a:rPr lang="en-US" altLang="ru-RU"/>
              <a:pPr>
                <a:defRPr/>
              </a:pPr>
              <a:t>30-Mar-20</a:t>
            </a:fld>
            <a:endParaRPr lang="ru-RU" altLang="ru-RU"/>
          </a:p>
        </p:txBody>
      </p:sp>
      <p:sp>
        <p:nvSpPr>
          <p:cNvPr id="8" name="Rectangle 5">
            <a:extLst>
              <a:ext uri="{FF2B5EF4-FFF2-40B4-BE49-F238E27FC236}">
                <a16:creationId xmlns:a16="http://schemas.microsoft.com/office/drawing/2014/main" id="{D02F53D4-2EC3-4B43-8949-27887E7FF86E}"/>
              </a:ext>
            </a:extLst>
          </p:cNvPr>
          <p:cNvSpPr>
            <a:spLocks noGrp="1" noChangeArrowheads="1"/>
          </p:cNvSpPr>
          <p:nvPr>
            <p:ph type="ftr" sz="quarter" idx="11"/>
          </p:nvPr>
        </p:nvSpPr>
        <p:spPr>
          <a:ln/>
        </p:spPr>
        <p:txBody>
          <a:bodyPr/>
          <a:lstStyle>
            <a:lvl1pPr>
              <a:defRPr/>
            </a:lvl1pPr>
          </a:lstStyle>
          <a:p>
            <a:pPr>
              <a:defRPr/>
            </a:pPr>
            <a:r>
              <a:rPr lang="ru-RU" altLang="ru-RU"/>
              <a:t>Software Engineering</a:t>
            </a:r>
          </a:p>
        </p:txBody>
      </p:sp>
      <p:sp>
        <p:nvSpPr>
          <p:cNvPr id="9" name="Rectangle 6">
            <a:extLst>
              <a:ext uri="{FF2B5EF4-FFF2-40B4-BE49-F238E27FC236}">
                <a16:creationId xmlns:a16="http://schemas.microsoft.com/office/drawing/2014/main" id="{BE77601D-978E-4174-B63C-37E13EEDBF24}"/>
              </a:ext>
            </a:extLst>
          </p:cNvPr>
          <p:cNvSpPr>
            <a:spLocks noGrp="1" noChangeArrowheads="1"/>
          </p:cNvSpPr>
          <p:nvPr>
            <p:ph type="sldNum" sz="quarter" idx="12"/>
          </p:nvPr>
        </p:nvSpPr>
        <p:spPr>
          <a:ln/>
        </p:spPr>
        <p:txBody>
          <a:bodyPr/>
          <a:lstStyle>
            <a:lvl1pPr>
              <a:defRPr/>
            </a:lvl1pPr>
          </a:lstStyle>
          <a:p>
            <a:fld id="{69320C55-DD92-4177-AE8B-BF25243BF758}" type="slidenum">
              <a:rPr lang="ru-RU" altLang="ru-RU"/>
              <a:pPr/>
              <a:t>‹#›</a:t>
            </a:fld>
            <a:endParaRPr lang="ru-RU" altLang="ru-RU"/>
          </a:p>
        </p:txBody>
      </p:sp>
    </p:spTree>
    <p:extLst>
      <p:ext uri="{BB962C8B-B14F-4D97-AF65-F5344CB8AC3E}">
        <p14:creationId xmlns:p14="http://schemas.microsoft.com/office/powerpoint/2010/main" val="924209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ru-RU"/>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Rectangle 4">
            <a:extLst>
              <a:ext uri="{FF2B5EF4-FFF2-40B4-BE49-F238E27FC236}">
                <a16:creationId xmlns:a16="http://schemas.microsoft.com/office/drawing/2014/main" id="{DD5EDFAC-67A2-496F-9CCE-39B89687F10D}"/>
              </a:ext>
            </a:extLst>
          </p:cNvPr>
          <p:cNvSpPr>
            <a:spLocks noGrp="1" noChangeArrowheads="1"/>
          </p:cNvSpPr>
          <p:nvPr>
            <p:ph type="dt" sz="half" idx="10"/>
          </p:nvPr>
        </p:nvSpPr>
        <p:spPr>
          <a:ln/>
        </p:spPr>
        <p:txBody>
          <a:bodyPr/>
          <a:lstStyle>
            <a:lvl1pPr>
              <a:defRPr/>
            </a:lvl1pPr>
          </a:lstStyle>
          <a:p>
            <a:pPr>
              <a:defRPr/>
            </a:pPr>
            <a:fld id="{3DA3B5BE-A0BA-49F6-B00F-BA38BFA03921}" type="datetime5">
              <a:rPr lang="en-US" altLang="ru-RU"/>
              <a:pPr>
                <a:defRPr/>
              </a:pPr>
              <a:t>30-Mar-20</a:t>
            </a:fld>
            <a:endParaRPr lang="ru-RU" altLang="ru-RU"/>
          </a:p>
        </p:txBody>
      </p:sp>
      <p:sp>
        <p:nvSpPr>
          <p:cNvPr id="7" name="Rectangle 5">
            <a:extLst>
              <a:ext uri="{FF2B5EF4-FFF2-40B4-BE49-F238E27FC236}">
                <a16:creationId xmlns:a16="http://schemas.microsoft.com/office/drawing/2014/main" id="{A31B8733-37FF-413D-BCEE-3C6A82AE6EE9}"/>
              </a:ext>
            </a:extLst>
          </p:cNvPr>
          <p:cNvSpPr>
            <a:spLocks noGrp="1" noChangeArrowheads="1"/>
          </p:cNvSpPr>
          <p:nvPr>
            <p:ph type="ftr" sz="quarter" idx="11"/>
          </p:nvPr>
        </p:nvSpPr>
        <p:spPr>
          <a:ln/>
        </p:spPr>
        <p:txBody>
          <a:bodyPr/>
          <a:lstStyle>
            <a:lvl1pPr>
              <a:defRPr/>
            </a:lvl1pPr>
          </a:lstStyle>
          <a:p>
            <a:pPr>
              <a:defRPr/>
            </a:pPr>
            <a:r>
              <a:rPr lang="ru-RU" altLang="ru-RU"/>
              <a:t>Software Engineering</a:t>
            </a:r>
          </a:p>
        </p:txBody>
      </p:sp>
      <p:sp>
        <p:nvSpPr>
          <p:cNvPr id="8" name="Rectangle 6">
            <a:extLst>
              <a:ext uri="{FF2B5EF4-FFF2-40B4-BE49-F238E27FC236}">
                <a16:creationId xmlns:a16="http://schemas.microsoft.com/office/drawing/2014/main" id="{93CE191D-C1CA-44BC-B17E-59C0036B64D2}"/>
              </a:ext>
            </a:extLst>
          </p:cNvPr>
          <p:cNvSpPr>
            <a:spLocks noGrp="1" noChangeArrowheads="1"/>
          </p:cNvSpPr>
          <p:nvPr>
            <p:ph type="sldNum" sz="quarter" idx="12"/>
          </p:nvPr>
        </p:nvSpPr>
        <p:spPr>
          <a:ln/>
        </p:spPr>
        <p:txBody>
          <a:bodyPr/>
          <a:lstStyle>
            <a:lvl1pPr>
              <a:defRPr/>
            </a:lvl1pPr>
          </a:lstStyle>
          <a:p>
            <a:fld id="{AFBFC25D-BC33-4DF0-90A3-EEEBB9BB0B3A}" type="slidenum">
              <a:rPr lang="ru-RU" altLang="ru-RU"/>
              <a:pPr/>
              <a:t>‹#›</a:t>
            </a:fld>
            <a:endParaRPr lang="ru-RU" altLang="ru-RU"/>
          </a:p>
        </p:txBody>
      </p:sp>
    </p:spTree>
    <p:extLst>
      <p:ext uri="{BB962C8B-B14F-4D97-AF65-F5344CB8AC3E}">
        <p14:creationId xmlns:p14="http://schemas.microsoft.com/office/powerpoint/2010/main" val="3049262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926E85-EA37-4DBD-AA55-40F5E09FA3A3}"/>
              </a:ext>
            </a:extLst>
          </p:cNvPr>
          <p:cNvSpPr>
            <a:spLocks noGrp="1"/>
          </p:cNvSpPr>
          <p:nvPr>
            <p:ph type="title"/>
          </p:nvPr>
        </p:nvSpPr>
        <p:spPr>
          <a:xfrm>
            <a:off x="685800" y="609600"/>
            <a:ext cx="7772400" cy="1143000"/>
          </a:xfrm>
        </p:spPr>
        <p:txBody>
          <a:bodyPr/>
          <a:lstStyle/>
          <a:p>
            <a:r>
              <a:rPr lang="ru-RU"/>
              <a:t>Образец заголовка</a:t>
            </a:r>
          </a:p>
        </p:txBody>
      </p:sp>
      <p:sp>
        <p:nvSpPr>
          <p:cNvPr id="3" name="Объект 2">
            <a:extLst>
              <a:ext uri="{FF2B5EF4-FFF2-40B4-BE49-F238E27FC236}">
                <a16:creationId xmlns:a16="http://schemas.microsoft.com/office/drawing/2014/main" id="{55D446E5-792E-4F11-A5E1-68195DF60723}"/>
              </a:ext>
            </a:extLst>
          </p:cNvPr>
          <p:cNvSpPr>
            <a:spLocks noGrp="1"/>
          </p:cNvSpPr>
          <p:nvPr>
            <p:ph sz="half" idx="1"/>
          </p:nvPr>
        </p:nvSpPr>
        <p:spPr>
          <a:xfrm>
            <a:off x="685800" y="1981200"/>
            <a:ext cx="3810000" cy="41148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F55CCCF0-836F-4487-AFD1-AFE9BFB84816}"/>
              </a:ext>
            </a:extLst>
          </p:cNvPr>
          <p:cNvSpPr>
            <a:spLocks noGrp="1"/>
          </p:cNvSpPr>
          <p:nvPr>
            <p:ph sz="quarter" idx="2"/>
          </p:nvPr>
        </p:nvSpPr>
        <p:spPr>
          <a:xfrm>
            <a:off x="4648200" y="19812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Объект 4">
            <a:extLst>
              <a:ext uri="{FF2B5EF4-FFF2-40B4-BE49-F238E27FC236}">
                <a16:creationId xmlns:a16="http://schemas.microsoft.com/office/drawing/2014/main" id="{006F42CF-17BF-4D52-A096-8FBF1F0DDB8E}"/>
              </a:ext>
            </a:extLst>
          </p:cNvPr>
          <p:cNvSpPr>
            <a:spLocks noGrp="1"/>
          </p:cNvSpPr>
          <p:nvPr>
            <p:ph sz="quarter" idx="3"/>
          </p:nvPr>
        </p:nvSpPr>
        <p:spPr>
          <a:xfrm>
            <a:off x="4648200" y="4114800"/>
            <a:ext cx="3810000" cy="1981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Дата 5">
            <a:extLst>
              <a:ext uri="{FF2B5EF4-FFF2-40B4-BE49-F238E27FC236}">
                <a16:creationId xmlns:a16="http://schemas.microsoft.com/office/drawing/2014/main" id="{DBB7926F-CF24-4735-A118-18C1A8A8BF0A}"/>
              </a:ext>
            </a:extLst>
          </p:cNvPr>
          <p:cNvSpPr>
            <a:spLocks noGrp="1"/>
          </p:cNvSpPr>
          <p:nvPr>
            <p:ph type="dt" sz="half" idx="10"/>
          </p:nvPr>
        </p:nvSpPr>
        <p:spPr>
          <a:xfrm>
            <a:off x="685800" y="6248400"/>
            <a:ext cx="1905000" cy="457200"/>
          </a:xfrm>
        </p:spPr>
        <p:txBody>
          <a:bodyPr/>
          <a:lstStyle>
            <a:lvl1pPr>
              <a:defRPr/>
            </a:lvl1pPr>
          </a:lstStyle>
          <a:p>
            <a:endParaRPr lang="ru-RU" altLang="ru-RU"/>
          </a:p>
        </p:txBody>
      </p:sp>
      <p:sp>
        <p:nvSpPr>
          <p:cNvPr id="7" name="Нижний колонтитул 6">
            <a:extLst>
              <a:ext uri="{FF2B5EF4-FFF2-40B4-BE49-F238E27FC236}">
                <a16:creationId xmlns:a16="http://schemas.microsoft.com/office/drawing/2014/main" id="{E649579B-6C53-4202-958B-980E729FCB56}"/>
              </a:ext>
            </a:extLst>
          </p:cNvPr>
          <p:cNvSpPr>
            <a:spLocks noGrp="1"/>
          </p:cNvSpPr>
          <p:nvPr>
            <p:ph type="ftr" sz="quarter" idx="11"/>
          </p:nvPr>
        </p:nvSpPr>
        <p:spPr>
          <a:xfrm>
            <a:off x="3124200" y="6248400"/>
            <a:ext cx="2895600" cy="457200"/>
          </a:xfrm>
        </p:spPr>
        <p:txBody>
          <a:bodyPr/>
          <a:lstStyle>
            <a:lvl1pPr>
              <a:defRPr/>
            </a:lvl1pPr>
          </a:lstStyle>
          <a:p>
            <a:endParaRPr lang="ru-RU" altLang="ru-RU"/>
          </a:p>
        </p:txBody>
      </p:sp>
      <p:sp>
        <p:nvSpPr>
          <p:cNvPr id="8" name="Номер слайда 7">
            <a:extLst>
              <a:ext uri="{FF2B5EF4-FFF2-40B4-BE49-F238E27FC236}">
                <a16:creationId xmlns:a16="http://schemas.microsoft.com/office/drawing/2014/main" id="{6818DBAE-645C-4413-8F81-72ADCC00D15C}"/>
              </a:ext>
            </a:extLst>
          </p:cNvPr>
          <p:cNvSpPr>
            <a:spLocks noGrp="1"/>
          </p:cNvSpPr>
          <p:nvPr>
            <p:ph type="sldNum" sz="quarter" idx="12"/>
          </p:nvPr>
        </p:nvSpPr>
        <p:spPr>
          <a:xfrm>
            <a:off x="6553200" y="6248400"/>
            <a:ext cx="1905000" cy="457200"/>
          </a:xfrm>
        </p:spPr>
        <p:txBody>
          <a:bodyPr/>
          <a:lstStyle>
            <a:lvl1pPr>
              <a:defRPr/>
            </a:lvl1pPr>
          </a:lstStyle>
          <a:p>
            <a:fld id="{CCA118DD-B028-4313-A69B-87054E32252A}" type="slidenum">
              <a:rPr lang="ru-RU" altLang="ru-RU"/>
              <a:pPr/>
              <a:t>‹#›</a:t>
            </a:fld>
            <a:endParaRPr lang="ru-RU" altLang="ru-RU"/>
          </a:p>
        </p:txBody>
      </p:sp>
    </p:spTree>
    <p:extLst>
      <p:ext uri="{BB962C8B-B14F-4D97-AF65-F5344CB8AC3E}">
        <p14:creationId xmlns:p14="http://schemas.microsoft.com/office/powerpoint/2010/main" val="2192849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Заголовок и подзаголовок">
    <p:spTree>
      <p:nvGrpSpPr>
        <p:cNvPr id="1" name=""/>
        <p:cNvGrpSpPr/>
        <p:nvPr/>
      </p:nvGrpSpPr>
      <p:grpSpPr>
        <a:xfrm>
          <a:off x="0" y="0"/>
          <a:ext cx="0" cy="0"/>
          <a:chOff x="0" y="0"/>
          <a:chExt cx="0" cy="0"/>
        </a:xfrm>
      </p:grpSpPr>
      <p:sp>
        <p:nvSpPr>
          <p:cNvPr id="11" name="Прямоугольник"/>
          <p:cNvSpPr/>
          <p:nvPr/>
        </p:nvSpPr>
        <p:spPr>
          <a:xfrm>
            <a:off x="2856000" y="-95052"/>
            <a:ext cx="6413400" cy="7048105"/>
          </a:xfrm>
          <a:prstGeom prst="rect">
            <a:avLst/>
          </a:prstGeom>
          <a:solidFill>
            <a:srgbClr val="FFFFFF"/>
          </a:solidFill>
          <a:ln w="12700">
            <a:miter lim="400000"/>
          </a:ln>
        </p:spPr>
        <p:txBody>
          <a:bodyPr lIns="35717" tIns="35717" rIns="35717" bIns="35717" anchor="ctr"/>
          <a:lstStyle/>
          <a:p>
            <a:pPr>
              <a:defRPr sz="2400">
                <a:solidFill>
                  <a:srgbClr val="FFFFFF"/>
                </a:solidFill>
              </a:defRPr>
            </a:pPr>
            <a:endParaRPr sz="1688"/>
          </a:p>
        </p:txBody>
      </p:sp>
      <p:sp>
        <p:nvSpPr>
          <p:cNvPr id="12" name="Номер слайда"/>
          <p:cNvSpPr txBox="1">
            <a:spLocks noGrp="1"/>
          </p:cNvSpPr>
          <p:nvPr>
            <p:ph type="sldNum" sz="quarter" idx="2"/>
          </p:nvPr>
        </p:nvSpPr>
        <p:spPr>
          <a:prstGeom prst="rect">
            <a:avLst/>
          </a:prstGeom>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255044882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Заголовок — по центру">
    <p:bg>
      <p:bgPr>
        <a:solidFill>
          <a:srgbClr val="FFFFFF"/>
        </a:solidFill>
        <a:effectLst/>
      </p:bgPr>
    </p:bg>
    <p:spTree>
      <p:nvGrpSpPr>
        <p:cNvPr id="1" name=""/>
        <p:cNvGrpSpPr/>
        <p:nvPr/>
      </p:nvGrpSpPr>
      <p:grpSpPr>
        <a:xfrm>
          <a:off x="0" y="0"/>
          <a:ext cx="0" cy="0"/>
          <a:chOff x="0" y="0"/>
          <a:chExt cx="0" cy="0"/>
        </a:xfrm>
      </p:grpSpPr>
      <p:sp>
        <p:nvSpPr>
          <p:cNvPr id="29" name="Номер слайда"/>
          <p:cNvSpPr txBox="1">
            <a:spLocks noGrp="1"/>
          </p:cNvSpPr>
          <p:nvPr>
            <p:ph type="sldNum" sz="quarter" idx="2"/>
          </p:nvPr>
        </p:nvSpPr>
        <p:spPr>
          <a:prstGeom prst="rect">
            <a:avLst/>
          </a:prstGeom>
        </p:spPr>
        <p:txBody>
          <a:bodyPr/>
          <a:lstStyle/>
          <a:p>
            <a:fld id="{86CB4B4D-7CA3-9044-876B-883B54F8677D}" type="slidenum">
              <a:rPr lang="ru-RU" smtClean="0"/>
              <a:t>‹#›</a:t>
            </a:fld>
            <a:endParaRPr lang="ru-RU"/>
          </a:p>
        </p:txBody>
      </p:sp>
    </p:spTree>
    <p:extLst>
      <p:ext uri="{BB962C8B-B14F-4D97-AF65-F5344CB8AC3E}">
        <p14:creationId xmlns:p14="http://schemas.microsoft.com/office/powerpoint/2010/main" val="12648479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8" name="Содержимое 7"/>
          <p:cNvSpPr>
            <a:spLocks noGrp="1"/>
          </p:cNvSpPr>
          <p:nvPr>
            <p:ph sz="quarter" idx="1"/>
          </p:nvPr>
        </p:nvSpPr>
        <p:spPr>
          <a:xfrm>
            <a:off x="457200" y="1219200"/>
            <a:ext cx="8229600" cy="49377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13"/>
          <p:cNvSpPr>
            <a:spLocks noGrp="1"/>
          </p:cNvSpPr>
          <p:nvPr>
            <p:ph type="dt" sz="half" idx="10"/>
          </p:nvPr>
        </p:nvSpPr>
        <p:spPr/>
        <p:txBody>
          <a:bodyPr/>
          <a:lstStyle>
            <a:lvl1pPr>
              <a:defRPr/>
            </a:lvl1pPr>
          </a:lstStyle>
          <a:p>
            <a:pPr>
              <a:defRPr/>
            </a:pPr>
            <a:fld id="{EE84A3A0-F8E6-4381-8248-2C604664BA07}" type="datetime1">
              <a:rPr lang="ru-RU" smtClean="0"/>
              <a:t>30.03.2020</a:t>
            </a:fld>
            <a:endParaRPr lang="ru-RU"/>
          </a:p>
        </p:txBody>
      </p:sp>
      <p:sp>
        <p:nvSpPr>
          <p:cNvPr id="5" name="Нижний колонтитул 2"/>
          <p:cNvSpPr>
            <a:spLocks noGrp="1"/>
          </p:cNvSpPr>
          <p:nvPr>
            <p:ph type="ftr" sz="quarter" idx="11"/>
          </p:nvPr>
        </p:nvSpPr>
        <p:spPr/>
        <p:txBody>
          <a:bodyPr/>
          <a:lstStyle>
            <a:lvl1pPr>
              <a:defRPr/>
            </a:lvl1pPr>
          </a:lstStyle>
          <a:p>
            <a:pPr>
              <a:defRPr/>
            </a:pPr>
            <a:endParaRPr lang="ru-RU"/>
          </a:p>
        </p:txBody>
      </p:sp>
      <p:sp>
        <p:nvSpPr>
          <p:cNvPr id="6" name="Номер слайда 22"/>
          <p:cNvSpPr>
            <a:spLocks noGrp="1"/>
          </p:cNvSpPr>
          <p:nvPr>
            <p:ph type="sldNum" sz="quarter" idx="12"/>
          </p:nvPr>
        </p:nvSpPr>
        <p:spPr/>
        <p:txBody>
          <a:bodyPr/>
          <a:lstStyle>
            <a:lvl1pPr>
              <a:defRPr/>
            </a:lvl1pPr>
          </a:lstStyle>
          <a:p>
            <a:pPr>
              <a:defRPr/>
            </a:pPr>
            <a:fld id="{4042308C-B479-4937-8BDB-0CF806D72C18}" type="slidenum">
              <a:rPr lang="ru-RU"/>
              <a:pPr>
                <a:defRPr/>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4" name="Прямоугольник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Прямоугольник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Заголовок 1"/>
          <p:cNvSpPr>
            <a:spLocks noGrp="1"/>
          </p:cNvSpPr>
          <p:nvPr>
            <p:ph type="title"/>
          </p:nvPr>
        </p:nvSpPr>
        <p:spPr>
          <a:xfrm>
            <a:off x="1219200" y="2971800"/>
            <a:ext cx="6858000" cy="1066800"/>
          </a:xfrm>
        </p:spPr>
        <p:txBody>
          <a:bodyPr anchor="t"/>
          <a:lstStyle>
            <a:lvl1pPr algn="r">
              <a:buNone/>
              <a:defRPr sz="3200" b="0" cap="none" baseline="0"/>
            </a:lvl1pPr>
          </a:lstStyle>
          <a:p>
            <a:r>
              <a:rPr lang="ru-RU"/>
              <a:t>Образец заголовка</a:t>
            </a:r>
            <a:endParaRPr lang="en-US"/>
          </a:p>
        </p:txBody>
      </p:sp>
      <p:sp>
        <p:nvSpPr>
          <p:cNvPr id="3" name="Текст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ru-RU"/>
              <a:t>Образец текста</a:t>
            </a:r>
          </a:p>
        </p:txBody>
      </p:sp>
      <p:sp>
        <p:nvSpPr>
          <p:cNvPr id="6" name="Дата 3"/>
          <p:cNvSpPr>
            <a:spLocks noGrp="1"/>
          </p:cNvSpPr>
          <p:nvPr>
            <p:ph type="dt" sz="half" idx="10"/>
          </p:nvPr>
        </p:nvSpPr>
        <p:spPr>
          <a:xfrm>
            <a:off x="6400800" y="6354763"/>
            <a:ext cx="2286000" cy="366712"/>
          </a:xfrm>
        </p:spPr>
        <p:txBody>
          <a:bodyPr/>
          <a:lstStyle>
            <a:lvl1pPr>
              <a:defRPr/>
            </a:lvl1pPr>
          </a:lstStyle>
          <a:p>
            <a:pPr>
              <a:defRPr/>
            </a:pPr>
            <a:fld id="{A912EA03-1A11-4D9F-A21A-8C12A09AD407}" type="datetime1">
              <a:rPr lang="ru-RU" smtClean="0"/>
              <a:t>30.03.2020</a:t>
            </a:fld>
            <a:endParaRPr lang="ru-RU"/>
          </a:p>
        </p:txBody>
      </p:sp>
      <p:sp>
        <p:nvSpPr>
          <p:cNvPr id="7" name="Нижний колонтитул 4"/>
          <p:cNvSpPr>
            <a:spLocks noGrp="1"/>
          </p:cNvSpPr>
          <p:nvPr>
            <p:ph type="ftr" sz="quarter" idx="11"/>
          </p:nvPr>
        </p:nvSpPr>
        <p:spPr>
          <a:xfrm>
            <a:off x="2898775" y="6354763"/>
            <a:ext cx="3475038" cy="366712"/>
          </a:xfrm>
        </p:spPr>
        <p:txBody>
          <a:bodyPr/>
          <a:lstStyle>
            <a:lvl1pPr>
              <a:defRPr/>
            </a:lvl1pPr>
          </a:lstStyle>
          <a:p>
            <a:pPr>
              <a:defRPr/>
            </a:pPr>
            <a:endParaRPr lang="ru-RU"/>
          </a:p>
        </p:txBody>
      </p:sp>
      <p:sp>
        <p:nvSpPr>
          <p:cNvPr id="8" name="Номер слайда 5"/>
          <p:cNvSpPr>
            <a:spLocks noGrp="1"/>
          </p:cNvSpPr>
          <p:nvPr>
            <p:ph type="sldNum" sz="quarter" idx="12"/>
          </p:nvPr>
        </p:nvSpPr>
        <p:spPr>
          <a:xfrm>
            <a:off x="1069975" y="6354763"/>
            <a:ext cx="1520825" cy="366712"/>
          </a:xfrm>
        </p:spPr>
        <p:txBody>
          <a:bodyPr/>
          <a:lstStyle>
            <a:lvl1pPr>
              <a:defRPr/>
            </a:lvl1pPr>
          </a:lstStyle>
          <a:p>
            <a:pPr>
              <a:defRPr/>
            </a:pPr>
            <a:fld id="{4D67E17C-F266-4D6D-9AEA-E3281F6BFE7F}" type="slidenum">
              <a:rPr lang="ru-RU"/>
              <a:pPr>
                <a:defRPr/>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8600"/>
            <a:ext cx="8229600" cy="914400"/>
          </a:xfrm>
        </p:spPr>
        <p:txBody>
          <a:bodyPr/>
          <a:lstStyle/>
          <a:p>
            <a:r>
              <a:rPr lang="ru-RU"/>
              <a:t>Образец заголовка</a:t>
            </a:r>
            <a:endParaRPr lang="en-US"/>
          </a:p>
        </p:txBody>
      </p:sp>
      <p:sp>
        <p:nvSpPr>
          <p:cNvPr id="9" name="Содержимое 8"/>
          <p:cNvSpPr>
            <a:spLocks noGrp="1"/>
          </p:cNvSpPr>
          <p:nvPr>
            <p:ph sz="quarter" idx="1"/>
          </p:nvPr>
        </p:nvSpPr>
        <p:spPr>
          <a:xfrm>
            <a:off x="457200" y="1219200"/>
            <a:ext cx="4041648" cy="49377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1" name="Содержимое 10"/>
          <p:cNvSpPr>
            <a:spLocks noGrp="1"/>
          </p:cNvSpPr>
          <p:nvPr>
            <p:ph sz="quarter" idx="2"/>
          </p:nvPr>
        </p:nvSpPr>
        <p:spPr>
          <a:xfrm>
            <a:off x="4632198" y="1216152"/>
            <a:ext cx="4041648" cy="49377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13"/>
          <p:cNvSpPr>
            <a:spLocks noGrp="1"/>
          </p:cNvSpPr>
          <p:nvPr>
            <p:ph type="dt" sz="half" idx="10"/>
          </p:nvPr>
        </p:nvSpPr>
        <p:spPr/>
        <p:txBody>
          <a:bodyPr/>
          <a:lstStyle>
            <a:lvl1pPr>
              <a:defRPr/>
            </a:lvl1pPr>
          </a:lstStyle>
          <a:p>
            <a:pPr>
              <a:defRPr/>
            </a:pPr>
            <a:fld id="{8203C0D9-D9EF-4493-B48A-BBFF22D8ABA5}" type="datetime1">
              <a:rPr lang="ru-RU" smtClean="0"/>
              <a:t>30.03.2020</a:t>
            </a:fld>
            <a:endParaRPr lang="ru-RU"/>
          </a:p>
        </p:txBody>
      </p:sp>
      <p:sp>
        <p:nvSpPr>
          <p:cNvPr id="6" name="Нижний колонтитул 2"/>
          <p:cNvSpPr>
            <a:spLocks noGrp="1"/>
          </p:cNvSpPr>
          <p:nvPr>
            <p:ph type="ftr" sz="quarter" idx="11"/>
          </p:nvPr>
        </p:nvSpPr>
        <p:spPr/>
        <p:txBody>
          <a:bodyPr/>
          <a:lstStyle>
            <a:lvl1pPr>
              <a:defRPr/>
            </a:lvl1pPr>
          </a:lstStyle>
          <a:p>
            <a:pPr>
              <a:defRPr/>
            </a:pPr>
            <a:endParaRPr lang="ru-RU"/>
          </a:p>
        </p:txBody>
      </p:sp>
      <p:sp>
        <p:nvSpPr>
          <p:cNvPr id="7" name="Номер слайда 22"/>
          <p:cNvSpPr>
            <a:spLocks noGrp="1"/>
          </p:cNvSpPr>
          <p:nvPr>
            <p:ph type="sldNum" sz="quarter" idx="12"/>
          </p:nvPr>
        </p:nvSpPr>
        <p:spPr/>
        <p:txBody>
          <a:bodyPr/>
          <a:lstStyle>
            <a:lvl1pPr>
              <a:defRPr/>
            </a:lvl1pPr>
          </a:lstStyle>
          <a:p>
            <a:pPr>
              <a:defRPr/>
            </a:pPr>
            <a:fld id="{4DAF7152-E47C-463D-AFD1-F6D026BBA3E2}" type="slidenum">
              <a:rPr lang="ru-RU"/>
              <a:pPr>
                <a:defRPr/>
              </a:pPr>
              <a:t>‹#›</a:t>
            </a:fld>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28600"/>
            <a:ext cx="8229600" cy="914400"/>
          </a:xfrm>
        </p:spPr>
        <p:txBody>
          <a:bodyPr anchor="ctr"/>
          <a:lstStyle>
            <a:lvl1pPr>
              <a:defRPr/>
            </a:lvl1pPr>
          </a:lstStyle>
          <a:p>
            <a:r>
              <a:rPr lang="ru-RU"/>
              <a:t>Образец заголовка</a:t>
            </a:r>
            <a:endParaRPr lang="en-US"/>
          </a:p>
        </p:txBody>
      </p:sp>
      <p:sp>
        <p:nvSpPr>
          <p:cNvPr id="3" name="Текст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4" name="Текст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ru-RU"/>
              <a:t>Образец текста</a:t>
            </a:r>
          </a:p>
        </p:txBody>
      </p:sp>
      <p:sp>
        <p:nvSpPr>
          <p:cNvPr id="11" name="Содержимое 10"/>
          <p:cNvSpPr>
            <a:spLocks noGrp="1"/>
          </p:cNvSpPr>
          <p:nvPr>
            <p:ph sz="quarter" idx="2"/>
          </p:nvPr>
        </p:nvSpPr>
        <p:spPr>
          <a:xfrm>
            <a:off x="457200" y="2133600"/>
            <a:ext cx="4038600" cy="4038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3" name="Содержимое 12"/>
          <p:cNvSpPr>
            <a:spLocks noGrp="1"/>
          </p:cNvSpPr>
          <p:nvPr>
            <p:ph sz="quarter" idx="4"/>
          </p:nvPr>
        </p:nvSpPr>
        <p:spPr>
          <a:xfrm>
            <a:off x="4648200" y="2133600"/>
            <a:ext cx="4038600" cy="40386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13"/>
          <p:cNvSpPr>
            <a:spLocks noGrp="1"/>
          </p:cNvSpPr>
          <p:nvPr>
            <p:ph type="dt" sz="half" idx="10"/>
          </p:nvPr>
        </p:nvSpPr>
        <p:spPr/>
        <p:txBody>
          <a:bodyPr/>
          <a:lstStyle>
            <a:lvl1pPr>
              <a:defRPr/>
            </a:lvl1pPr>
          </a:lstStyle>
          <a:p>
            <a:pPr>
              <a:defRPr/>
            </a:pPr>
            <a:fld id="{B993C0BD-DFA0-4C47-AEDF-0705066F604B}" type="datetime1">
              <a:rPr lang="ru-RU" smtClean="0"/>
              <a:t>30.03.2020</a:t>
            </a:fld>
            <a:endParaRPr lang="ru-RU"/>
          </a:p>
        </p:txBody>
      </p:sp>
      <p:sp>
        <p:nvSpPr>
          <p:cNvPr id="8" name="Нижний колонтитул 2"/>
          <p:cNvSpPr>
            <a:spLocks noGrp="1"/>
          </p:cNvSpPr>
          <p:nvPr>
            <p:ph type="ftr" sz="quarter" idx="11"/>
          </p:nvPr>
        </p:nvSpPr>
        <p:spPr/>
        <p:txBody>
          <a:bodyPr/>
          <a:lstStyle>
            <a:lvl1pPr>
              <a:defRPr/>
            </a:lvl1pPr>
          </a:lstStyle>
          <a:p>
            <a:pPr>
              <a:defRPr/>
            </a:pPr>
            <a:endParaRPr lang="ru-RU"/>
          </a:p>
        </p:txBody>
      </p:sp>
      <p:sp>
        <p:nvSpPr>
          <p:cNvPr id="9" name="Номер слайда 22"/>
          <p:cNvSpPr>
            <a:spLocks noGrp="1"/>
          </p:cNvSpPr>
          <p:nvPr>
            <p:ph type="sldNum" sz="quarter" idx="12"/>
          </p:nvPr>
        </p:nvSpPr>
        <p:spPr/>
        <p:txBody>
          <a:bodyPr/>
          <a:lstStyle>
            <a:lvl1pPr>
              <a:defRPr/>
            </a:lvl1pPr>
          </a:lstStyle>
          <a:p>
            <a:pPr>
              <a:defRPr/>
            </a:pPr>
            <a:fld id="{7B781F80-9E09-48B3-B985-751A0E4DBC10}" type="slidenum">
              <a:rPr lang="ru-RU"/>
              <a:pPr>
                <a:defRPr/>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 name="Равнобедренный треугольник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Заголовок 1"/>
          <p:cNvSpPr>
            <a:spLocks noGrp="1"/>
          </p:cNvSpPr>
          <p:nvPr>
            <p:ph type="title"/>
          </p:nvPr>
        </p:nvSpPr>
        <p:spPr>
          <a:xfrm>
            <a:off x="457200" y="228600"/>
            <a:ext cx="8229600" cy="914400"/>
          </a:xfrm>
        </p:spPr>
        <p:txBody>
          <a:bodyPr/>
          <a:lstStyle/>
          <a:p>
            <a:r>
              <a:rPr lang="ru-RU"/>
              <a:t>Образец заголовка</a:t>
            </a:r>
            <a:endParaRPr lang="en-US"/>
          </a:p>
        </p:txBody>
      </p:sp>
      <p:sp>
        <p:nvSpPr>
          <p:cNvPr id="4" name="Дата 2"/>
          <p:cNvSpPr>
            <a:spLocks noGrp="1"/>
          </p:cNvSpPr>
          <p:nvPr>
            <p:ph type="dt" sz="half" idx="10"/>
          </p:nvPr>
        </p:nvSpPr>
        <p:spPr/>
        <p:txBody>
          <a:bodyPr/>
          <a:lstStyle>
            <a:lvl1pPr>
              <a:defRPr/>
            </a:lvl1pPr>
          </a:lstStyle>
          <a:p>
            <a:pPr>
              <a:defRPr/>
            </a:pPr>
            <a:fld id="{BA877B1F-FDE4-444E-9E8B-BB634570BCD7}" type="datetime1">
              <a:rPr lang="ru-RU" smtClean="0"/>
              <a:t>30.03.2020</a:t>
            </a:fld>
            <a:endParaRPr lang="ru-RU"/>
          </a:p>
        </p:txBody>
      </p:sp>
      <p:sp>
        <p:nvSpPr>
          <p:cNvPr id="5" name="Нижний колонтитул 3"/>
          <p:cNvSpPr>
            <a:spLocks noGrp="1"/>
          </p:cNvSpPr>
          <p:nvPr>
            <p:ph type="ftr" sz="quarter" idx="11"/>
          </p:nvPr>
        </p:nvSpPr>
        <p:spPr/>
        <p:txBody>
          <a:bodyPr/>
          <a:lstStyle>
            <a:lvl1pPr>
              <a:defRPr/>
            </a:lvl1pPr>
          </a:lstStyle>
          <a:p>
            <a:pPr>
              <a:defRPr/>
            </a:pPr>
            <a:endParaRPr lang="ru-RU"/>
          </a:p>
        </p:txBody>
      </p:sp>
      <p:sp>
        <p:nvSpPr>
          <p:cNvPr id="6" name="Номер слайда 4"/>
          <p:cNvSpPr>
            <a:spLocks noGrp="1"/>
          </p:cNvSpPr>
          <p:nvPr>
            <p:ph type="sldNum" sz="quarter" idx="12"/>
          </p:nvPr>
        </p:nvSpPr>
        <p:spPr/>
        <p:txBody>
          <a:bodyPr/>
          <a:lstStyle>
            <a:lvl1pPr>
              <a:defRPr/>
            </a:lvl1pPr>
          </a:lstStyle>
          <a:p>
            <a:pPr>
              <a:defRPr/>
            </a:pPr>
            <a:fld id="{FD8F5CCB-111B-4638-BBF2-FC82F5D2E7B2}" type="slidenum">
              <a:rPr lang="ru-RU"/>
              <a:pPr>
                <a:defRPr/>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Прямая соединительная линия 1"/>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3" name="Равнобедренный треугольник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Дата 1"/>
          <p:cNvSpPr>
            <a:spLocks noGrp="1"/>
          </p:cNvSpPr>
          <p:nvPr>
            <p:ph type="dt" sz="half" idx="10"/>
          </p:nvPr>
        </p:nvSpPr>
        <p:spPr/>
        <p:txBody>
          <a:bodyPr/>
          <a:lstStyle>
            <a:lvl1pPr>
              <a:defRPr/>
            </a:lvl1pPr>
          </a:lstStyle>
          <a:p>
            <a:pPr>
              <a:defRPr/>
            </a:pPr>
            <a:fld id="{69C1DC98-F4D5-4C8B-9D43-6A34E5A46924}" type="datetime1">
              <a:rPr lang="ru-RU" smtClean="0"/>
              <a:t>30.03.2020</a:t>
            </a:fld>
            <a:endParaRPr lang="ru-RU"/>
          </a:p>
        </p:txBody>
      </p:sp>
      <p:sp>
        <p:nvSpPr>
          <p:cNvPr id="5" name="Нижний колонтитул 2"/>
          <p:cNvSpPr>
            <a:spLocks noGrp="1"/>
          </p:cNvSpPr>
          <p:nvPr>
            <p:ph type="ftr" sz="quarter" idx="11"/>
          </p:nvPr>
        </p:nvSpPr>
        <p:spPr/>
        <p:txBody>
          <a:bodyPr/>
          <a:lstStyle>
            <a:lvl1pPr>
              <a:defRPr/>
            </a:lvl1pPr>
          </a:lstStyle>
          <a:p>
            <a:pPr>
              <a:defRPr/>
            </a:pPr>
            <a:endParaRPr lang="ru-RU"/>
          </a:p>
        </p:txBody>
      </p:sp>
      <p:sp>
        <p:nvSpPr>
          <p:cNvPr id="6" name="Номер слайда 3"/>
          <p:cNvSpPr>
            <a:spLocks noGrp="1"/>
          </p:cNvSpPr>
          <p:nvPr>
            <p:ph type="sldNum" sz="quarter" idx="12"/>
          </p:nvPr>
        </p:nvSpPr>
        <p:spPr/>
        <p:txBody>
          <a:bodyPr/>
          <a:lstStyle>
            <a:lvl1pPr>
              <a:defRPr/>
            </a:lvl1pPr>
          </a:lstStyle>
          <a:p>
            <a:pPr>
              <a:defRPr/>
            </a:pPr>
            <a:fld id="{3DE77ED5-9BC3-47B6-8E03-B2C9F4817448}" type="slidenum">
              <a:rPr lang="ru-RU"/>
              <a:pPr>
                <a:defRPr/>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6" name="Прямая соединительная линия 5"/>
          <p:cNvSpPr>
            <a:spLocks noChangeShapeType="1"/>
          </p:cNvSpPr>
          <p:nvPr/>
        </p:nvSpPr>
        <p:spPr bwMode="auto">
          <a:xfrm rot="5400000">
            <a:off x="316071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dirty="0">
              <a:latin typeface="+mn-lt"/>
            </a:endParaRPr>
          </a:p>
        </p:txBody>
      </p:sp>
      <p:sp>
        <p:nvSpPr>
          <p:cNvPr id="7" name="Равнобедренный треугольник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Заголовок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ru-RU"/>
              <a:t>Образец заголовка</a:t>
            </a:r>
            <a:endParaRPr lang="en-US"/>
          </a:p>
        </p:txBody>
      </p:sp>
      <p:sp>
        <p:nvSpPr>
          <p:cNvPr id="3" name="Текст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ru-RU"/>
              <a:t>Образец текста</a:t>
            </a:r>
          </a:p>
        </p:txBody>
      </p:sp>
      <p:sp>
        <p:nvSpPr>
          <p:cNvPr id="12" name="Содержимое 11"/>
          <p:cNvSpPr>
            <a:spLocks noGrp="1"/>
          </p:cNvSpPr>
          <p:nvPr>
            <p:ph sz="quarter" idx="1"/>
          </p:nvPr>
        </p:nvSpPr>
        <p:spPr>
          <a:xfrm>
            <a:off x="304800" y="304800"/>
            <a:ext cx="5715000" cy="57150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8" name="Дата 4"/>
          <p:cNvSpPr>
            <a:spLocks noGrp="1"/>
          </p:cNvSpPr>
          <p:nvPr>
            <p:ph type="dt" sz="half" idx="10"/>
          </p:nvPr>
        </p:nvSpPr>
        <p:spPr/>
        <p:txBody>
          <a:bodyPr/>
          <a:lstStyle>
            <a:lvl1pPr>
              <a:defRPr/>
            </a:lvl1pPr>
          </a:lstStyle>
          <a:p>
            <a:pPr>
              <a:defRPr/>
            </a:pPr>
            <a:fld id="{9A04B0AE-7945-4672-BE5C-91597DDBEAB5}" type="datetime1">
              <a:rPr lang="ru-RU" smtClean="0"/>
              <a:t>30.03.2020</a:t>
            </a:fld>
            <a:endParaRPr lang="ru-RU"/>
          </a:p>
        </p:txBody>
      </p:sp>
      <p:sp>
        <p:nvSpPr>
          <p:cNvPr id="9" name="Нижний колонтитул 5"/>
          <p:cNvSpPr>
            <a:spLocks noGrp="1"/>
          </p:cNvSpPr>
          <p:nvPr>
            <p:ph type="ftr" sz="quarter" idx="11"/>
          </p:nvPr>
        </p:nvSpPr>
        <p:spPr/>
        <p:txBody>
          <a:bodyPr/>
          <a:lstStyle>
            <a:lvl1pPr>
              <a:defRPr/>
            </a:lvl1pPr>
          </a:lstStyle>
          <a:p>
            <a:pPr>
              <a:defRPr/>
            </a:pPr>
            <a:endParaRPr lang="ru-RU"/>
          </a:p>
        </p:txBody>
      </p:sp>
      <p:sp>
        <p:nvSpPr>
          <p:cNvPr id="10" name="Номер слайда 6"/>
          <p:cNvSpPr>
            <a:spLocks noGrp="1"/>
          </p:cNvSpPr>
          <p:nvPr>
            <p:ph type="sldNum" sz="quarter" idx="12"/>
          </p:nvPr>
        </p:nvSpPr>
        <p:spPr/>
        <p:txBody>
          <a:bodyPr/>
          <a:lstStyle>
            <a:lvl1pPr>
              <a:defRPr/>
            </a:lvl1pPr>
          </a:lstStyle>
          <a:p>
            <a:pPr>
              <a:defRPr/>
            </a:pPr>
            <a:fld id="{68D22DAF-0DB4-4BB2-992B-F5421FF4FD8D}" type="slidenum">
              <a:rPr lang="ru-RU"/>
              <a:pPr>
                <a:defRPr/>
              </a:pPr>
              <a:t>‹#›</a:t>
            </a:fld>
            <a:endParaRPr lang="ru-R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bg>
      <p:bgRef idx="1001">
        <a:schemeClr val="bg2"/>
      </p:bgRef>
    </p:bg>
    <p:spTree>
      <p:nvGrpSpPr>
        <p:cNvPr id="1" name=""/>
        <p:cNvGrpSpPr/>
        <p:nvPr/>
      </p:nvGrpSpPr>
      <p:grpSpPr>
        <a:xfrm>
          <a:off x="0" y="0"/>
          <a:ext cx="0" cy="0"/>
          <a:chOff x="0" y="0"/>
          <a:chExt cx="0" cy="0"/>
        </a:xfrm>
      </p:grpSpPr>
      <p:sp>
        <p:nvSpPr>
          <p:cNvPr id="5" name="Прямая соединительная линия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6" name="Равнобедренный треугольник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Прямоугольник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Заголовок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ru-RU"/>
              <a:t>Образец заголовка</a:t>
            </a:r>
            <a:endParaRPr lang="en-US"/>
          </a:p>
        </p:txBody>
      </p:sp>
      <p:sp>
        <p:nvSpPr>
          <p:cNvPr id="3" name="Рисунок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ru-RU" noProof="0"/>
              <a:t>Вставка рисунка</a:t>
            </a:r>
            <a:endParaRPr lang="en-US" noProof="0" dirty="0"/>
          </a:p>
        </p:txBody>
      </p:sp>
      <p:sp>
        <p:nvSpPr>
          <p:cNvPr id="4" name="Текст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ru-RU"/>
              <a:t>Образец текста</a:t>
            </a:r>
          </a:p>
        </p:txBody>
      </p:sp>
      <p:sp>
        <p:nvSpPr>
          <p:cNvPr id="8" name="Дата 4"/>
          <p:cNvSpPr>
            <a:spLocks noGrp="1"/>
          </p:cNvSpPr>
          <p:nvPr>
            <p:ph type="dt" sz="half" idx="10"/>
          </p:nvPr>
        </p:nvSpPr>
        <p:spPr/>
        <p:txBody>
          <a:bodyPr/>
          <a:lstStyle>
            <a:lvl1pPr>
              <a:defRPr/>
            </a:lvl1pPr>
          </a:lstStyle>
          <a:p>
            <a:pPr>
              <a:defRPr/>
            </a:pPr>
            <a:fld id="{64613EA4-1042-4177-B70C-5767B5870D70}" type="datetime1">
              <a:rPr lang="ru-RU" smtClean="0"/>
              <a:t>30.03.2020</a:t>
            </a:fld>
            <a:endParaRPr lang="ru-RU"/>
          </a:p>
        </p:txBody>
      </p:sp>
      <p:sp>
        <p:nvSpPr>
          <p:cNvPr id="9" name="Нижний колонтитул 5"/>
          <p:cNvSpPr>
            <a:spLocks noGrp="1"/>
          </p:cNvSpPr>
          <p:nvPr>
            <p:ph type="ftr" sz="quarter" idx="11"/>
          </p:nvPr>
        </p:nvSpPr>
        <p:spPr/>
        <p:txBody>
          <a:bodyPr/>
          <a:lstStyle>
            <a:lvl1pPr>
              <a:defRPr/>
            </a:lvl1pPr>
          </a:lstStyle>
          <a:p>
            <a:pPr>
              <a:defRPr/>
            </a:pPr>
            <a:endParaRPr lang="ru-RU"/>
          </a:p>
        </p:txBody>
      </p:sp>
      <p:sp>
        <p:nvSpPr>
          <p:cNvPr id="10" name="Номер слайда 6"/>
          <p:cNvSpPr>
            <a:spLocks noGrp="1"/>
          </p:cNvSpPr>
          <p:nvPr>
            <p:ph type="sldNum" sz="quarter" idx="12"/>
          </p:nvPr>
        </p:nvSpPr>
        <p:spPr/>
        <p:txBody>
          <a:bodyPr/>
          <a:lstStyle>
            <a:lvl1pPr>
              <a:defRPr/>
            </a:lvl1pPr>
          </a:lstStyle>
          <a:p>
            <a:pPr>
              <a:defRPr/>
            </a:pPr>
            <a:fld id="{C92346FB-0A4A-41B7-862E-ACB3AE465118}" type="slidenum">
              <a:rPr lang="ru-RU"/>
              <a:pPr>
                <a:defRPr/>
              </a:pPr>
              <a:t>‹#›</a:t>
            </a:fld>
            <a:endParaRPr lang="ru-RU"/>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Заголовок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ru-RU"/>
              <a:t>Образец заголовка</a:t>
            </a:r>
            <a:endParaRPr lang="en-US"/>
          </a:p>
        </p:txBody>
      </p:sp>
      <p:sp>
        <p:nvSpPr>
          <p:cNvPr id="1027" name="Текст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14" name="Дата 13"/>
          <p:cNvSpPr>
            <a:spLocks noGrp="1"/>
          </p:cNvSpPr>
          <p:nvPr>
            <p:ph type="dt" sz="half" idx="2"/>
          </p:nvPr>
        </p:nvSpPr>
        <p:spPr>
          <a:xfrm>
            <a:off x="6400800" y="6356350"/>
            <a:ext cx="2289175"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defRPr>
            </a:lvl1pPr>
          </a:lstStyle>
          <a:p>
            <a:pPr>
              <a:defRPr/>
            </a:pPr>
            <a:fld id="{97D97885-1EEA-45E7-BA3C-BED12FBA7F1A}" type="datetime1">
              <a:rPr lang="ru-RU" smtClean="0"/>
              <a:t>30.03.2020</a:t>
            </a:fld>
            <a:endParaRPr lang="ru-RU"/>
          </a:p>
        </p:txBody>
      </p:sp>
      <p:sp>
        <p:nvSpPr>
          <p:cNvPr id="3" name="Нижний колонтитул 2"/>
          <p:cNvSpPr>
            <a:spLocks noGrp="1"/>
          </p:cNvSpPr>
          <p:nvPr>
            <p:ph type="ftr" sz="quarter" idx="3"/>
          </p:nvPr>
        </p:nvSpPr>
        <p:spPr>
          <a:xfrm>
            <a:off x="2898775" y="6356350"/>
            <a:ext cx="3505200" cy="365125"/>
          </a:xfrm>
          <a:prstGeom prst="rect">
            <a:avLst/>
          </a:prstGeom>
        </p:spPr>
        <p:txBody>
          <a:bodyPr vert="horz"/>
          <a:lstStyle>
            <a:lvl1pPr algn="r" eaLnBrk="1" fontAlgn="auto" latinLnBrk="0" hangingPunct="1">
              <a:spcBef>
                <a:spcPts val="0"/>
              </a:spcBef>
              <a:spcAft>
                <a:spcPts val="0"/>
              </a:spcAft>
              <a:defRPr kumimoji="0" sz="1400">
                <a:solidFill>
                  <a:schemeClr val="tx2"/>
                </a:solidFill>
                <a:latin typeface="+mn-lt"/>
              </a:defRPr>
            </a:lvl1pPr>
          </a:lstStyle>
          <a:p>
            <a:pPr>
              <a:defRPr/>
            </a:pPr>
            <a:endParaRPr lang="ru-RU"/>
          </a:p>
        </p:txBody>
      </p:sp>
      <p:sp>
        <p:nvSpPr>
          <p:cNvPr id="23" name="Номер слайда 22"/>
          <p:cNvSpPr>
            <a:spLocks noGrp="1"/>
          </p:cNvSpPr>
          <p:nvPr>
            <p:ph type="sldNum" sz="quarter" idx="4"/>
          </p:nvPr>
        </p:nvSpPr>
        <p:spPr>
          <a:xfrm>
            <a:off x="612775" y="6356350"/>
            <a:ext cx="1981200"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defRPr>
            </a:lvl1pPr>
          </a:lstStyle>
          <a:p>
            <a:pPr>
              <a:defRPr/>
            </a:pPr>
            <a:fld id="{A839577E-4326-48D8-96F9-79A0BEDE380C}" type="slidenum">
              <a:rPr lang="ru-RU"/>
              <a:pPr>
                <a:defRPr/>
              </a:pPr>
              <a:t>‹#›</a:t>
            </a:fld>
            <a:endParaRPr lang="ru-RU"/>
          </a:p>
        </p:txBody>
      </p:sp>
      <p:sp>
        <p:nvSpPr>
          <p:cNvPr id="28" name="Прямая соединительная линия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29" name="Прямая соединительная линия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0" name="Равнобедренный треугольник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1" r:id="rId2"/>
    <p:sldLayoutId id="2147483674" r:id="rId3"/>
    <p:sldLayoutId id="2147483670" r:id="rId4"/>
    <p:sldLayoutId id="2147483669" r:id="rId5"/>
    <p:sldLayoutId id="2147483675" r:id="rId6"/>
    <p:sldLayoutId id="2147483676" r:id="rId7"/>
    <p:sldLayoutId id="2147483677" r:id="rId8"/>
    <p:sldLayoutId id="2147483678" r:id="rId9"/>
    <p:sldLayoutId id="2147483668" r:id="rId10"/>
    <p:sldLayoutId id="2147483679" r:id="rId11"/>
    <p:sldLayoutId id="2147483672" r:id="rId12"/>
    <p:sldLayoutId id="2147483680" r:id="rId13"/>
    <p:sldLayoutId id="2147483681" r:id="rId14"/>
    <p:sldLayoutId id="2147483682" r:id="rId15"/>
    <p:sldLayoutId id="2147483683" r:id="rId16"/>
    <p:sldLayoutId id="2147483684" r:id="rId17"/>
    <p:sldLayoutId id="2147483685" r:id="rId1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Cambria" pitchFamily="18" charset="0"/>
        </a:defRPr>
      </a:lvl2pPr>
      <a:lvl3pPr algn="l" rtl="0" eaLnBrk="0" fontAlgn="base" hangingPunct="0">
        <a:spcBef>
          <a:spcPct val="0"/>
        </a:spcBef>
        <a:spcAft>
          <a:spcPct val="0"/>
        </a:spcAft>
        <a:defRPr sz="3200">
          <a:solidFill>
            <a:schemeClr val="tx2"/>
          </a:solidFill>
          <a:latin typeface="Cambria" pitchFamily="18" charset="0"/>
        </a:defRPr>
      </a:lvl3pPr>
      <a:lvl4pPr algn="l" rtl="0" eaLnBrk="0" fontAlgn="base" hangingPunct="0">
        <a:spcBef>
          <a:spcPct val="0"/>
        </a:spcBef>
        <a:spcAft>
          <a:spcPct val="0"/>
        </a:spcAft>
        <a:defRPr sz="3200">
          <a:solidFill>
            <a:schemeClr val="tx2"/>
          </a:solidFill>
          <a:latin typeface="Cambria" pitchFamily="18" charset="0"/>
        </a:defRPr>
      </a:lvl4pPr>
      <a:lvl5pPr algn="l" rtl="0" eaLnBrk="0" fontAlgn="base" hangingPunct="0">
        <a:spcBef>
          <a:spcPct val="0"/>
        </a:spcBef>
        <a:spcAft>
          <a:spcPct val="0"/>
        </a:spcAft>
        <a:defRPr sz="3200">
          <a:solidFill>
            <a:schemeClr val="tx2"/>
          </a:solidFill>
          <a:latin typeface="Cambria" pitchFamily="18" charset="0"/>
        </a:defRPr>
      </a:lvl5pPr>
      <a:lvl6pPr marL="457200" algn="l" rtl="0" fontAlgn="base">
        <a:spcBef>
          <a:spcPct val="0"/>
        </a:spcBef>
        <a:spcAft>
          <a:spcPct val="0"/>
        </a:spcAft>
        <a:defRPr sz="3200">
          <a:solidFill>
            <a:schemeClr val="tx2"/>
          </a:solidFill>
          <a:latin typeface="Cambria" pitchFamily="18" charset="0"/>
        </a:defRPr>
      </a:lvl6pPr>
      <a:lvl7pPr marL="914400" algn="l" rtl="0" fontAlgn="base">
        <a:spcBef>
          <a:spcPct val="0"/>
        </a:spcBef>
        <a:spcAft>
          <a:spcPct val="0"/>
        </a:spcAft>
        <a:defRPr sz="3200">
          <a:solidFill>
            <a:schemeClr val="tx2"/>
          </a:solidFill>
          <a:latin typeface="Cambria" pitchFamily="18" charset="0"/>
        </a:defRPr>
      </a:lvl7pPr>
      <a:lvl8pPr marL="1371600" algn="l" rtl="0" fontAlgn="base">
        <a:spcBef>
          <a:spcPct val="0"/>
        </a:spcBef>
        <a:spcAft>
          <a:spcPct val="0"/>
        </a:spcAft>
        <a:defRPr sz="3200">
          <a:solidFill>
            <a:schemeClr val="tx2"/>
          </a:solidFill>
          <a:latin typeface="Cambria" pitchFamily="18" charset="0"/>
        </a:defRPr>
      </a:lvl8pPr>
      <a:lvl9pPr marL="1828800" algn="l" rtl="0" fontAlgn="base">
        <a:spcBef>
          <a:spcPct val="0"/>
        </a:spcBef>
        <a:spcAft>
          <a:spcPct val="0"/>
        </a:spcAft>
        <a:defRPr sz="3200">
          <a:solidFill>
            <a:schemeClr val="tx2"/>
          </a:solidFill>
          <a:latin typeface="Cambria" pitchFamily="18" charset="0"/>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116.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6.xml"/><Relationship Id="rId1" Type="http://schemas.openxmlformats.org/officeDocument/2006/relationships/vmlDrawing" Target="../drawings/vmlDrawing24.vml"/><Relationship Id="rId4" Type="http://schemas.openxmlformats.org/officeDocument/2006/relationships/image" Target="../media/image65.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117.wmf"/></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121.wmf"/><Relationship Id="rId5" Type="http://schemas.openxmlformats.org/officeDocument/2006/relationships/oleObject" Target="../embeddings/oleObject56.bin"/><Relationship Id="rId4" Type="http://schemas.openxmlformats.org/officeDocument/2006/relationships/image" Target="../media/image120.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chart" Target="../charts/char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chart" Target="../charts/chart7.xml"/><Relationship Id="rId5" Type="http://schemas.openxmlformats.org/officeDocument/2006/relationships/image" Target="../media/image18.png"/><Relationship Id="rId4" Type="http://schemas.openxmlformats.org/officeDocument/2006/relationships/image" Target="../media/image17.png"/></Relationships>
</file>

<file path=ppt/slides/_rels/slide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wmf"/><Relationship Id="rId5" Type="http://schemas.openxmlformats.org/officeDocument/2006/relationships/image" Target="../media/image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wmf"/></Relationships>
</file>

<file path=ppt/slides/_rels/slide1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39.xml"/><Relationship Id="rId7" Type="http://schemas.openxmlformats.org/officeDocument/2006/relationships/image" Target="../media/image136.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58.bin"/><Relationship Id="rId5" Type="http://schemas.openxmlformats.org/officeDocument/2006/relationships/image" Target="../media/image135.wmf"/><Relationship Id="rId4" Type="http://schemas.openxmlformats.org/officeDocument/2006/relationships/oleObject" Target="../embeddings/oleObject57.bin"/><Relationship Id="rId9" Type="http://schemas.openxmlformats.org/officeDocument/2006/relationships/image" Target="../media/image137.wmf"/></Relationships>
</file>

<file path=ppt/slides/_rels/slide127.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38.wmf"/><Relationship Id="rId5" Type="http://schemas.openxmlformats.org/officeDocument/2006/relationships/oleObject" Target="../embeddings/oleObject61.bin"/><Relationship Id="rId10" Type="http://schemas.openxmlformats.org/officeDocument/2006/relationships/image" Target="../media/image140.wmf"/><Relationship Id="rId4" Type="http://schemas.openxmlformats.org/officeDocument/2006/relationships/image" Target="../media/image136.wmf"/><Relationship Id="rId9" Type="http://schemas.openxmlformats.org/officeDocument/2006/relationships/oleObject" Target="../embeddings/oleObject63.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142.wmf"/><Relationship Id="rId2" Type="http://schemas.openxmlformats.org/officeDocument/2006/relationships/slideLayout" Target="../slideLayouts/slideLayout15.xml"/><Relationship Id="rId1" Type="http://schemas.openxmlformats.org/officeDocument/2006/relationships/vmlDrawing" Target="../drawings/vmlDrawing29.vml"/><Relationship Id="rId6" Type="http://schemas.openxmlformats.org/officeDocument/2006/relationships/oleObject" Target="../embeddings/oleObject65.bin"/><Relationship Id="rId5" Type="http://schemas.openxmlformats.org/officeDocument/2006/relationships/image" Target="../media/image141.wmf"/><Relationship Id="rId4" Type="http://schemas.openxmlformats.org/officeDocument/2006/relationships/oleObject" Target="../embeddings/oleObject64.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41.xml"/><Relationship Id="rId7" Type="http://schemas.openxmlformats.org/officeDocument/2006/relationships/image" Target="../media/image144.wmf"/><Relationship Id="rId2" Type="http://schemas.openxmlformats.org/officeDocument/2006/relationships/slideLayout" Target="../slideLayouts/slideLayout15.xml"/><Relationship Id="rId1" Type="http://schemas.openxmlformats.org/officeDocument/2006/relationships/vmlDrawing" Target="../drawings/vmlDrawing30.vml"/><Relationship Id="rId6" Type="http://schemas.openxmlformats.org/officeDocument/2006/relationships/oleObject" Target="../embeddings/oleObject67.bin"/><Relationship Id="rId5" Type="http://schemas.openxmlformats.org/officeDocument/2006/relationships/image" Target="../media/image143.wmf"/><Relationship Id="rId4" Type="http://schemas.openxmlformats.org/officeDocument/2006/relationships/oleObject" Target="../embeddings/oleObject66.bin"/><Relationship Id="rId9" Type="http://schemas.openxmlformats.org/officeDocument/2006/relationships/image" Target="../media/image145.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5.bin"/></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notesSlide" Target="../notesSlides/notesSlide42.xml"/><Relationship Id="rId7" Type="http://schemas.openxmlformats.org/officeDocument/2006/relationships/image" Target="../media/image147.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70.bin"/><Relationship Id="rId11" Type="http://schemas.openxmlformats.org/officeDocument/2006/relationships/image" Target="../media/image149.wmf"/><Relationship Id="rId5" Type="http://schemas.openxmlformats.org/officeDocument/2006/relationships/image" Target="../media/image146.wmf"/><Relationship Id="rId10" Type="http://schemas.openxmlformats.org/officeDocument/2006/relationships/oleObject" Target="../embeddings/oleObject72.bin"/><Relationship Id="rId4" Type="http://schemas.openxmlformats.org/officeDocument/2006/relationships/oleObject" Target="../embeddings/oleObject69.bin"/><Relationship Id="rId9" Type="http://schemas.openxmlformats.org/officeDocument/2006/relationships/image" Target="../media/image148.wmf"/></Relationships>
</file>

<file path=ppt/slides/_rels/slide13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50.wmf"/></Relationships>
</file>

<file path=ppt/slides/_rels/slide13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151.wmf"/><Relationship Id="rId4" Type="http://schemas.openxmlformats.org/officeDocument/2006/relationships/oleObject" Target="../embeddings/oleObject74.bin"/></Relationships>
</file>

<file path=ppt/slides/_rels/slide1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3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13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66.wmf"/><Relationship Id="rId4" Type="http://schemas.openxmlformats.org/officeDocument/2006/relationships/oleObject" Target="../embeddings/oleObject75.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vmlDrawing" Target="../drawings/vmlDrawing35.vml"/><Relationship Id="rId5" Type="http://schemas.openxmlformats.org/officeDocument/2006/relationships/image" Target="../media/image167.wmf"/><Relationship Id="rId4" Type="http://schemas.openxmlformats.org/officeDocument/2006/relationships/oleObject" Target="../embeddings/oleObject76.bin"/></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notesSlide" Target="../notesSlides/notesSlide49.xml"/><Relationship Id="rId7" Type="http://schemas.openxmlformats.org/officeDocument/2006/relationships/image" Target="../media/image169.wmf"/><Relationship Id="rId2" Type="http://schemas.openxmlformats.org/officeDocument/2006/relationships/slideLayout" Target="../slideLayouts/slideLayout6.xml"/><Relationship Id="rId1" Type="http://schemas.openxmlformats.org/officeDocument/2006/relationships/vmlDrawing" Target="../drawings/vmlDrawing36.vml"/><Relationship Id="rId6" Type="http://schemas.openxmlformats.org/officeDocument/2006/relationships/oleObject" Target="../embeddings/oleObject78.bin"/><Relationship Id="rId5" Type="http://schemas.openxmlformats.org/officeDocument/2006/relationships/image" Target="../media/image168.wmf"/><Relationship Id="rId10" Type="http://schemas.openxmlformats.org/officeDocument/2006/relationships/image" Target="../media/image171.png"/><Relationship Id="rId4" Type="http://schemas.openxmlformats.org/officeDocument/2006/relationships/oleObject" Target="../embeddings/oleObject77.bin"/><Relationship Id="rId9" Type="http://schemas.openxmlformats.org/officeDocument/2006/relationships/image" Target="../media/image170.wmf"/></Relationships>
</file>

<file path=ppt/slides/_rels/slide1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172.wmf"/><Relationship Id="rId4" Type="http://schemas.openxmlformats.org/officeDocument/2006/relationships/oleObject" Target="../embeddings/oleObject80.bin"/></Relationships>
</file>

<file path=ppt/slides/_rels/slide144.xml.rels><?xml version="1.0" encoding="UTF-8" standalone="yes"?>
<Relationships xmlns="http://schemas.openxmlformats.org/package/2006/relationships"><Relationship Id="rId8" Type="http://schemas.openxmlformats.org/officeDocument/2006/relationships/image" Target="../media/image175.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174.wmf"/><Relationship Id="rId5" Type="http://schemas.openxmlformats.org/officeDocument/2006/relationships/oleObject" Target="../embeddings/oleObject82.bin"/><Relationship Id="rId4" Type="http://schemas.openxmlformats.org/officeDocument/2006/relationships/image" Target="../media/image173.wm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85.bin"/><Relationship Id="rId5" Type="http://schemas.openxmlformats.org/officeDocument/2006/relationships/image" Target="../media/image70.wmf"/><Relationship Id="rId4" Type="http://schemas.openxmlformats.org/officeDocument/2006/relationships/oleObject" Target="../embeddings/oleObject84.bin"/></Relationships>
</file>

<file path=ppt/slides/_rels/slide146.xml.rels><?xml version="1.0" encoding="UTF-8" standalone="yes"?>
<Relationships xmlns="http://schemas.openxmlformats.org/package/2006/relationships"><Relationship Id="rId8" Type="http://schemas.openxmlformats.org/officeDocument/2006/relationships/image" Target="../media/image178.wmf"/><Relationship Id="rId13" Type="http://schemas.openxmlformats.org/officeDocument/2006/relationships/oleObject" Target="../embeddings/oleObject91.bin"/><Relationship Id="rId18" Type="http://schemas.openxmlformats.org/officeDocument/2006/relationships/image" Target="../media/image183.wmf"/><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180.wmf"/><Relationship Id="rId17" Type="http://schemas.openxmlformats.org/officeDocument/2006/relationships/oleObject" Target="../embeddings/oleObject93.bin"/><Relationship Id="rId2" Type="http://schemas.openxmlformats.org/officeDocument/2006/relationships/slideLayout" Target="../slideLayouts/slideLayout2.xml"/><Relationship Id="rId16" Type="http://schemas.openxmlformats.org/officeDocument/2006/relationships/image" Target="../media/image182.wmf"/><Relationship Id="rId20" Type="http://schemas.openxmlformats.org/officeDocument/2006/relationships/image" Target="../media/image184.wmf"/><Relationship Id="rId1" Type="http://schemas.openxmlformats.org/officeDocument/2006/relationships/vmlDrawing" Target="../drawings/vmlDrawing40.vml"/><Relationship Id="rId6" Type="http://schemas.openxmlformats.org/officeDocument/2006/relationships/image" Target="../media/image177.wmf"/><Relationship Id="rId11" Type="http://schemas.openxmlformats.org/officeDocument/2006/relationships/oleObject" Target="../embeddings/oleObject90.bin"/><Relationship Id="rId5" Type="http://schemas.openxmlformats.org/officeDocument/2006/relationships/oleObject" Target="../embeddings/oleObject87.bin"/><Relationship Id="rId15" Type="http://schemas.openxmlformats.org/officeDocument/2006/relationships/oleObject" Target="../embeddings/oleObject92.bin"/><Relationship Id="rId10" Type="http://schemas.openxmlformats.org/officeDocument/2006/relationships/image" Target="../media/image179.wmf"/><Relationship Id="rId19" Type="http://schemas.openxmlformats.org/officeDocument/2006/relationships/oleObject" Target="../embeddings/oleObject94.bin"/><Relationship Id="rId4" Type="http://schemas.openxmlformats.org/officeDocument/2006/relationships/image" Target="../media/image176.wmf"/><Relationship Id="rId9" Type="http://schemas.openxmlformats.org/officeDocument/2006/relationships/oleObject" Target="../embeddings/oleObject89.bin"/><Relationship Id="rId14" Type="http://schemas.openxmlformats.org/officeDocument/2006/relationships/image" Target="../media/image181.w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86.png"/><Relationship Id="rId5" Type="http://schemas.openxmlformats.org/officeDocument/2006/relationships/image" Target="../media/image560.png"/><Relationship Id="rId4" Type="http://schemas.openxmlformats.org/officeDocument/2006/relationships/image" Target="../media/image185.w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image" Target="../media/image189.wmf"/><Relationship Id="rId13" Type="http://schemas.openxmlformats.org/officeDocument/2006/relationships/oleObject" Target="../embeddings/oleObject101.bin"/><Relationship Id="rId18" Type="http://schemas.openxmlformats.org/officeDocument/2006/relationships/image" Target="../media/image194.wmf"/><Relationship Id="rId3" Type="http://schemas.openxmlformats.org/officeDocument/2006/relationships/oleObject" Target="../embeddings/oleObject96.bin"/><Relationship Id="rId7" Type="http://schemas.openxmlformats.org/officeDocument/2006/relationships/oleObject" Target="../embeddings/oleObject98.bin"/><Relationship Id="rId12" Type="http://schemas.openxmlformats.org/officeDocument/2006/relationships/image" Target="../media/image191.wmf"/><Relationship Id="rId17" Type="http://schemas.openxmlformats.org/officeDocument/2006/relationships/oleObject" Target="../embeddings/oleObject103.bin"/><Relationship Id="rId2" Type="http://schemas.openxmlformats.org/officeDocument/2006/relationships/slideLayout" Target="../slideLayouts/slideLayout7.xml"/><Relationship Id="rId16" Type="http://schemas.openxmlformats.org/officeDocument/2006/relationships/image" Target="../media/image193.wmf"/><Relationship Id="rId20" Type="http://schemas.openxmlformats.org/officeDocument/2006/relationships/image" Target="../media/image195.wmf"/><Relationship Id="rId1" Type="http://schemas.openxmlformats.org/officeDocument/2006/relationships/vmlDrawing" Target="../drawings/vmlDrawing42.vml"/><Relationship Id="rId6" Type="http://schemas.openxmlformats.org/officeDocument/2006/relationships/image" Target="../media/image188.wmf"/><Relationship Id="rId11" Type="http://schemas.openxmlformats.org/officeDocument/2006/relationships/oleObject" Target="../embeddings/oleObject100.bin"/><Relationship Id="rId5" Type="http://schemas.openxmlformats.org/officeDocument/2006/relationships/oleObject" Target="../embeddings/oleObject97.bin"/><Relationship Id="rId15" Type="http://schemas.openxmlformats.org/officeDocument/2006/relationships/oleObject" Target="../embeddings/oleObject102.bin"/><Relationship Id="rId10" Type="http://schemas.openxmlformats.org/officeDocument/2006/relationships/image" Target="../media/image190.wmf"/><Relationship Id="rId19" Type="http://schemas.openxmlformats.org/officeDocument/2006/relationships/oleObject" Target="../embeddings/oleObject104.bin"/><Relationship Id="rId4" Type="http://schemas.openxmlformats.org/officeDocument/2006/relationships/image" Target="../media/image187.wmf"/><Relationship Id="rId9" Type="http://schemas.openxmlformats.org/officeDocument/2006/relationships/oleObject" Target="../embeddings/oleObject99.bin"/><Relationship Id="rId14" Type="http://schemas.openxmlformats.org/officeDocument/2006/relationships/image" Target="../media/image192.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image" Target="../media/image196.wm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98.gif"/><Relationship Id="rId2" Type="http://schemas.openxmlformats.org/officeDocument/2006/relationships/image" Target="../media/image197.gi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201.wmf"/><Relationship Id="rId13" Type="http://schemas.openxmlformats.org/officeDocument/2006/relationships/oleObject" Target="../embeddings/oleObject111.bin"/><Relationship Id="rId18" Type="http://schemas.openxmlformats.org/officeDocument/2006/relationships/image" Target="../media/image206.wmf"/><Relationship Id="rId26" Type="http://schemas.openxmlformats.org/officeDocument/2006/relationships/image" Target="../media/image210.wmf"/><Relationship Id="rId3" Type="http://schemas.openxmlformats.org/officeDocument/2006/relationships/oleObject" Target="../embeddings/oleObject106.bin"/><Relationship Id="rId21" Type="http://schemas.openxmlformats.org/officeDocument/2006/relationships/oleObject" Target="../embeddings/oleObject115.bin"/><Relationship Id="rId7" Type="http://schemas.openxmlformats.org/officeDocument/2006/relationships/oleObject" Target="../embeddings/oleObject108.bin"/><Relationship Id="rId12" Type="http://schemas.openxmlformats.org/officeDocument/2006/relationships/image" Target="../media/image203.wmf"/><Relationship Id="rId17" Type="http://schemas.openxmlformats.org/officeDocument/2006/relationships/oleObject" Target="../embeddings/oleObject113.bin"/><Relationship Id="rId25" Type="http://schemas.openxmlformats.org/officeDocument/2006/relationships/oleObject" Target="../embeddings/oleObject117.bin"/><Relationship Id="rId2" Type="http://schemas.openxmlformats.org/officeDocument/2006/relationships/slideLayout" Target="../slideLayouts/slideLayout2.xml"/><Relationship Id="rId16" Type="http://schemas.openxmlformats.org/officeDocument/2006/relationships/image" Target="../media/image205.wmf"/><Relationship Id="rId20" Type="http://schemas.openxmlformats.org/officeDocument/2006/relationships/image" Target="../media/image207.wmf"/><Relationship Id="rId1" Type="http://schemas.openxmlformats.org/officeDocument/2006/relationships/vmlDrawing" Target="../drawings/vmlDrawing44.vml"/><Relationship Id="rId6" Type="http://schemas.openxmlformats.org/officeDocument/2006/relationships/image" Target="../media/image200.wmf"/><Relationship Id="rId11" Type="http://schemas.openxmlformats.org/officeDocument/2006/relationships/oleObject" Target="../embeddings/oleObject110.bin"/><Relationship Id="rId24" Type="http://schemas.openxmlformats.org/officeDocument/2006/relationships/image" Target="../media/image209.wmf"/><Relationship Id="rId5" Type="http://schemas.openxmlformats.org/officeDocument/2006/relationships/oleObject" Target="../embeddings/oleObject107.bin"/><Relationship Id="rId15" Type="http://schemas.openxmlformats.org/officeDocument/2006/relationships/oleObject" Target="../embeddings/oleObject112.bin"/><Relationship Id="rId23" Type="http://schemas.openxmlformats.org/officeDocument/2006/relationships/oleObject" Target="../embeddings/oleObject116.bin"/><Relationship Id="rId28" Type="http://schemas.openxmlformats.org/officeDocument/2006/relationships/image" Target="../media/image211.wmf"/><Relationship Id="rId10" Type="http://schemas.openxmlformats.org/officeDocument/2006/relationships/image" Target="../media/image202.wmf"/><Relationship Id="rId19" Type="http://schemas.openxmlformats.org/officeDocument/2006/relationships/oleObject" Target="../embeddings/oleObject114.bin"/><Relationship Id="rId4" Type="http://schemas.openxmlformats.org/officeDocument/2006/relationships/image" Target="../media/image199.wmf"/><Relationship Id="rId9" Type="http://schemas.openxmlformats.org/officeDocument/2006/relationships/oleObject" Target="../embeddings/oleObject109.bin"/><Relationship Id="rId14" Type="http://schemas.openxmlformats.org/officeDocument/2006/relationships/image" Target="../media/image204.wmf"/><Relationship Id="rId22" Type="http://schemas.openxmlformats.org/officeDocument/2006/relationships/image" Target="../media/image208.wmf"/><Relationship Id="rId27" Type="http://schemas.openxmlformats.org/officeDocument/2006/relationships/oleObject" Target="../embeddings/oleObject118.bin"/></Relationships>
</file>

<file path=ppt/slides/_rels/slide1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214.png"/><Relationship Id="rId4" Type="http://schemas.openxmlformats.org/officeDocument/2006/relationships/image" Target="../media/image2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224.png"/><Relationship Id="rId2" Type="http://schemas.openxmlformats.org/officeDocument/2006/relationships/slideLayout" Target="../slideLayouts/slideLayout6.xml"/><Relationship Id="rId1" Type="http://schemas.openxmlformats.org/officeDocument/2006/relationships/vmlDrawing" Target="../drawings/vmlDrawing45.vml"/><Relationship Id="rId6" Type="http://schemas.openxmlformats.org/officeDocument/2006/relationships/image" Target="../media/image211.png"/><Relationship Id="rId5" Type="http://schemas.openxmlformats.org/officeDocument/2006/relationships/image" Target="../media/image216.wmf"/><Relationship Id="rId4" Type="http://schemas.openxmlformats.org/officeDocument/2006/relationships/oleObject" Target="../embeddings/oleObject119.bin"/></Relationships>
</file>

<file path=ppt/slides/_rels/slide16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6.xml"/><Relationship Id="rId5" Type="http://schemas.openxmlformats.org/officeDocument/2006/relationships/image" Target="../media/image2611.png"/><Relationship Id="rId4" Type="http://schemas.openxmlformats.org/officeDocument/2006/relationships/image" Target="../media/image257.png"/></Relationships>
</file>

<file path=ppt/slides/_rels/slide166.xml.rels><?xml version="1.0" encoding="UTF-8" standalone="yes"?>
<Relationships xmlns="http://schemas.openxmlformats.org/package/2006/relationships"><Relationship Id="rId2" Type="http://schemas.openxmlformats.org/officeDocument/2006/relationships/image" Target="../media/image219.jp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6.xml"/><Relationship Id="rId5" Type="http://schemas.openxmlformats.org/officeDocument/2006/relationships/image" Target="../media/image223.png"/><Relationship Id="rId4" Type="http://schemas.openxmlformats.org/officeDocument/2006/relationships/image" Target="../media/image222.png"/></Relationships>
</file>

<file path=ppt/slides/_rels/slide172.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5.png"/><Relationship Id="rId7" Type="http://schemas.openxmlformats.org/officeDocument/2006/relationships/image" Target="../media/image227.png"/><Relationship Id="rId2" Type="http://schemas.openxmlformats.org/officeDocument/2006/relationships/slideLayout" Target="../slideLayouts/slideLayout6.xml"/><Relationship Id="rId1" Type="http://schemas.openxmlformats.org/officeDocument/2006/relationships/vmlDrawing" Target="../drawings/vmlDrawing46.vml"/><Relationship Id="rId6" Type="http://schemas.openxmlformats.org/officeDocument/2006/relationships/image" Target="../media/image224.wmf"/><Relationship Id="rId5" Type="http://schemas.openxmlformats.org/officeDocument/2006/relationships/oleObject" Target="../embeddings/oleObject120.bin"/><Relationship Id="rId4" Type="http://schemas.openxmlformats.org/officeDocument/2006/relationships/image" Target="../media/image226.png"/></Relationships>
</file>

<file path=ppt/slides/_rels/slide173.xml.rels><?xml version="1.0" encoding="UTF-8" standalone="yes"?>
<Relationships xmlns="http://schemas.openxmlformats.org/package/2006/relationships"><Relationship Id="rId8" Type="http://schemas.openxmlformats.org/officeDocument/2006/relationships/image" Target="../media/image230.wmf"/><Relationship Id="rId3" Type="http://schemas.openxmlformats.org/officeDocument/2006/relationships/image" Target="../media/image231.png"/><Relationship Id="rId7" Type="http://schemas.openxmlformats.org/officeDocument/2006/relationships/oleObject" Target="../embeddings/oleObject122.bin"/><Relationship Id="rId2" Type="http://schemas.openxmlformats.org/officeDocument/2006/relationships/slideLayout" Target="../slideLayouts/slideLayout6.xml"/><Relationship Id="rId1" Type="http://schemas.openxmlformats.org/officeDocument/2006/relationships/vmlDrawing" Target="../drawings/vmlDrawing47.vml"/><Relationship Id="rId6" Type="http://schemas.openxmlformats.org/officeDocument/2006/relationships/image" Target="../media/image229.wmf"/><Relationship Id="rId5" Type="http://schemas.openxmlformats.org/officeDocument/2006/relationships/oleObject" Target="../embeddings/oleObject121.bin"/><Relationship Id="rId10" Type="http://schemas.openxmlformats.org/officeDocument/2006/relationships/image" Target="../media/image209.wmf"/><Relationship Id="rId4" Type="http://schemas.openxmlformats.org/officeDocument/2006/relationships/image" Target="../media/image232.png"/><Relationship Id="rId9" Type="http://schemas.openxmlformats.org/officeDocument/2006/relationships/oleObject" Target="../embeddings/oleObject123.bin"/></Relationships>
</file>

<file path=ppt/slides/_rels/slide17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6.xml"/><Relationship Id="rId1" Type="http://schemas.openxmlformats.org/officeDocument/2006/relationships/vmlDrawing" Target="../drawings/vmlDrawing48.vml"/><Relationship Id="rId6" Type="http://schemas.openxmlformats.org/officeDocument/2006/relationships/image" Target="../media/image237.wmf"/><Relationship Id="rId5" Type="http://schemas.openxmlformats.org/officeDocument/2006/relationships/oleObject" Target="../embeddings/oleObject125.bin"/><Relationship Id="rId4" Type="http://schemas.openxmlformats.org/officeDocument/2006/relationships/image" Target="../media/image236.wmf"/></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oleObject" Target="../embeddings/oleObject127.bin"/><Relationship Id="rId5" Type="http://schemas.openxmlformats.org/officeDocument/2006/relationships/image" Target="../media/image238.wmf"/><Relationship Id="rId4" Type="http://schemas.openxmlformats.org/officeDocument/2006/relationships/oleObject" Target="../embeddings/oleObject126.bin"/></Relationships>
</file>

<file path=ppt/slides/_rels/slide183.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42.wmf"/><Relationship Id="rId5" Type="http://schemas.openxmlformats.org/officeDocument/2006/relationships/oleObject" Target="../embeddings/oleObject129.bin"/><Relationship Id="rId4" Type="http://schemas.openxmlformats.org/officeDocument/2006/relationships/image" Target="../media/image241.wmf"/></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243.w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52.vml"/><Relationship Id="rId4" Type="http://schemas.openxmlformats.org/officeDocument/2006/relationships/image" Target="../media/image244.wmf"/></Relationships>
</file>

<file path=ppt/slides/_rels/slide194.xml.rels><?xml version="1.0" encoding="UTF-8" standalone="yes"?>
<Relationships xmlns="http://schemas.openxmlformats.org/package/2006/relationships"><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24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249.wmf"/></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54.png"/></Relationships>
</file>

<file path=ppt/slides/_rels/slide21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21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slideLayout" Target="../slideLayouts/slideLayout6.xml"/><Relationship Id="rId1" Type="http://schemas.openxmlformats.org/officeDocument/2006/relationships/vmlDrawing" Target="../drawings/vmlDrawing55.vml"/><Relationship Id="rId6" Type="http://schemas.openxmlformats.org/officeDocument/2006/relationships/image" Target="../media/image259.png"/><Relationship Id="rId5" Type="http://schemas.openxmlformats.org/officeDocument/2006/relationships/image" Target="../media/image257.wmf"/><Relationship Id="rId4" Type="http://schemas.openxmlformats.org/officeDocument/2006/relationships/oleObject" Target="../embeddings/oleObject134.bin"/></Relationships>
</file>

<file path=ppt/slides/_rels/slide21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262.png"/><Relationship Id="rId4" Type="http://schemas.openxmlformats.org/officeDocument/2006/relationships/image" Target="../media/image261.png"/></Relationships>
</file>

<file path=ppt/slides/_rels/slide21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1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268.png"/></Relationships>
</file>

<file path=ppt/slides/_rels/slide21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270.png"/></Relationships>
</file>

<file path=ppt/slides/_rels/slide217.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notesSlide" Target="../notesSlides/notesSlide72.xml"/><Relationship Id="rId7" Type="http://schemas.openxmlformats.org/officeDocument/2006/relationships/image" Target="../media/image271.wmf"/><Relationship Id="rId2" Type="http://schemas.openxmlformats.org/officeDocument/2006/relationships/slideLayout" Target="../slideLayouts/slideLayout6.xml"/><Relationship Id="rId1" Type="http://schemas.openxmlformats.org/officeDocument/2006/relationships/vmlDrawing" Target="../drawings/vmlDrawing56.vml"/><Relationship Id="rId6" Type="http://schemas.openxmlformats.org/officeDocument/2006/relationships/oleObject" Target="../embeddings/oleObject135.bin"/><Relationship Id="rId5" Type="http://schemas.openxmlformats.org/officeDocument/2006/relationships/image" Target="../media/image274.png"/><Relationship Id="rId4" Type="http://schemas.openxmlformats.org/officeDocument/2006/relationships/image" Target="../media/image273.png"/><Relationship Id="rId9" Type="http://schemas.openxmlformats.org/officeDocument/2006/relationships/image" Target="../media/image272.wmf"/></Relationships>
</file>

<file path=ppt/slides/_rels/slide218.x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79.jpe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slideLayout" Target="../slideLayouts/slideLayout2.xml"/><Relationship Id="rId1" Type="http://schemas.openxmlformats.org/officeDocument/2006/relationships/vmlDrawing" Target="../drawings/vmlDrawing57.vml"/><Relationship Id="rId5" Type="http://schemas.openxmlformats.org/officeDocument/2006/relationships/image" Target="../media/image280.wmf"/><Relationship Id="rId4" Type="http://schemas.openxmlformats.org/officeDocument/2006/relationships/oleObject" Target="../embeddings/oleObject137.bin"/></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6.xml"/><Relationship Id="rId1" Type="http://schemas.openxmlformats.org/officeDocument/2006/relationships/vmlDrawing" Target="../drawings/vmlDrawing58.vml"/><Relationship Id="rId4" Type="http://schemas.openxmlformats.org/officeDocument/2006/relationships/image" Target="../media/image282.wmf"/></Relationships>
</file>

<file path=ppt/slides/_rels/slide23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283.wmf"/><Relationship Id="rId4" Type="http://schemas.openxmlformats.org/officeDocument/2006/relationships/oleObject" Target="../embeddings/oleObject139.bin"/></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6.xml"/><Relationship Id="rId1" Type="http://schemas.openxmlformats.org/officeDocument/2006/relationships/vmlDrawing" Target="../drawings/vmlDrawing60.vml"/><Relationship Id="rId4" Type="http://schemas.openxmlformats.org/officeDocument/2006/relationships/image" Target="../media/image285.w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6.xml"/><Relationship Id="rId1" Type="http://schemas.openxmlformats.org/officeDocument/2006/relationships/vmlDrawing" Target="../drawings/vmlDrawing61.vml"/><Relationship Id="rId4" Type="http://schemas.openxmlformats.org/officeDocument/2006/relationships/image" Target="../media/image286.wmf"/></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notesSlide" Target="../notesSlides/notesSlide73.xml"/><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oleObject" Target="../embeddings/oleObject143.bin"/><Relationship Id="rId11" Type="http://schemas.openxmlformats.org/officeDocument/2006/relationships/image" Target="../media/image289.wmf"/><Relationship Id="rId5" Type="http://schemas.openxmlformats.org/officeDocument/2006/relationships/image" Target="../media/image287.wmf"/><Relationship Id="rId10" Type="http://schemas.openxmlformats.org/officeDocument/2006/relationships/oleObject" Target="../embeddings/oleObject145.bin"/><Relationship Id="rId4" Type="http://schemas.openxmlformats.org/officeDocument/2006/relationships/oleObject" Target="../embeddings/oleObject142.bin"/><Relationship Id="rId9" Type="http://schemas.openxmlformats.org/officeDocument/2006/relationships/image" Target="../media/image288.wmf"/></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6.xml"/><Relationship Id="rId1" Type="http://schemas.openxmlformats.org/officeDocument/2006/relationships/vmlDrawing" Target="../drawings/vmlDrawing63.vml"/><Relationship Id="rId5" Type="http://schemas.openxmlformats.org/officeDocument/2006/relationships/image" Target="../media/image290.wmf"/><Relationship Id="rId4" Type="http://schemas.openxmlformats.org/officeDocument/2006/relationships/oleObject" Target="../embeddings/oleObject146.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3" Type="http://schemas.openxmlformats.org/officeDocument/2006/relationships/package" Target="../embeddings/Microsoft_Word_Document.docx"/><Relationship Id="rId7" Type="http://schemas.openxmlformats.org/officeDocument/2006/relationships/image" Target="../media/image294.wmf"/><Relationship Id="rId2" Type="http://schemas.openxmlformats.org/officeDocument/2006/relationships/slideLayout" Target="../slideLayouts/slideLayout6.xml"/><Relationship Id="rId1" Type="http://schemas.openxmlformats.org/officeDocument/2006/relationships/vmlDrawing" Target="../drawings/vmlDrawing64.vml"/><Relationship Id="rId6" Type="http://schemas.openxmlformats.org/officeDocument/2006/relationships/image" Target="../media/image293.wmf"/><Relationship Id="rId5" Type="http://schemas.openxmlformats.org/officeDocument/2006/relationships/image" Target="../media/image292.wmf"/><Relationship Id="rId4" Type="http://schemas.openxmlformats.org/officeDocument/2006/relationships/image" Target="../media/image291.emf"/></Relationships>
</file>

<file path=ppt/slides/_rels/slide244.xml.rels><?xml version="1.0" encoding="UTF-8" standalone="yes"?>
<Relationships xmlns="http://schemas.openxmlformats.org/package/2006/relationships"><Relationship Id="rId8" Type="http://schemas.openxmlformats.org/officeDocument/2006/relationships/image" Target="../media/image297.wmf"/><Relationship Id="rId3" Type="http://schemas.openxmlformats.org/officeDocument/2006/relationships/oleObject" Target="../embeddings/oleObject147.bin"/><Relationship Id="rId7" Type="http://schemas.openxmlformats.org/officeDocument/2006/relationships/oleObject" Target="../embeddings/oleObject149.bin"/><Relationship Id="rId2" Type="http://schemas.openxmlformats.org/officeDocument/2006/relationships/slideLayout" Target="../slideLayouts/slideLayout6.xml"/><Relationship Id="rId1" Type="http://schemas.openxmlformats.org/officeDocument/2006/relationships/vmlDrawing" Target="../drawings/vmlDrawing65.vml"/><Relationship Id="rId6" Type="http://schemas.openxmlformats.org/officeDocument/2006/relationships/image" Target="../media/image296.wmf"/><Relationship Id="rId5" Type="http://schemas.openxmlformats.org/officeDocument/2006/relationships/oleObject" Target="../embeddings/oleObject148.bin"/><Relationship Id="rId4" Type="http://schemas.openxmlformats.org/officeDocument/2006/relationships/image" Target="../media/image295.w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6.xml"/><Relationship Id="rId1" Type="http://schemas.openxmlformats.org/officeDocument/2006/relationships/vmlDrawing" Target="../drawings/vmlDrawing66.vml"/><Relationship Id="rId4" Type="http://schemas.openxmlformats.org/officeDocument/2006/relationships/image" Target="../media/image298.w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6.xml"/><Relationship Id="rId1" Type="http://schemas.openxmlformats.org/officeDocument/2006/relationships/vmlDrawing" Target="../drawings/vmlDrawing67.vml"/><Relationship Id="rId4" Type="http://schemas.openxmlformats.org/officeDocument/2006/relationships/image" Target="../media/image299.wmf"/></Relationships>
</file>

<file path=ppt/slides/_rels/slide247.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notesSlide" Target="../notesSlides/notesSlide76.xml"/><Relationship Id="rId7" Type="http://schemas.openxmlformats.org/officeDocument/2006/relationships/image" Target="../media/image300.wmf"/><Relationship Id="rId2" Type="http://schemas.openxmlformats.org/officeDocument/2006/relationships/slideLayout" Target="../slideLayouts/slideLayout6.xml"/><Relationship Id="rId1" Type="http://schemas.openxmlformats.org/officeDocument/2006/relationships/vmlDrawing" Target="../drawings/vmlDrawing68.vml"/><Relationship Id="rId6" Type="http://schemas.openxmlformats.org/officeDocument/2006/relationships/oleObject" Target="../embeddings/oleObject152.bin"/><Relationship Id="rId5" Type="http://schemas.openxmlformats.org/officeDocument/2006/relationships/image" Target="../media/image303.png"/><Relationship Id="rId4" Type="http://schemas.openxmlformats.org/officeDocument/2006/relationships/image" Target="../media/image302.png"/><Relationship Id="rId9" Type="http://schemas.openxmlformats.org/officeDocument/2006/relationships/image" Target="../media/image301.w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6.xml"/><Relationship Id="rId1" Type="http://schemas.openxmlformats.org/officeDocument/2006/relationships/vmlDrawing" Target="../drawings/vmlDrawing69.vml"/><Relationship Id="rId6" Type="http://schemas.openxmlformats.org/officeDocument/2006/relationships/image" Target="../media/image305.wmf"/><Relationship Id="rId5" Type="http://schemas.openxmlformats.org/officeDocument/2006/relationships/oleObject" Target="../embeddings/oleObject155.bin"/><Relationship Id="rId4" Type="http://schemas.openxmlformats.org/officeDocument/2006/relationships/image" Target="../media/image304.wmf"/></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vmlDrawing" Target="../drawings/vmlDrawing70.vml"/><Relationship Id="rId4" Type="http://schemas.openxmlformats.org/officeDocument/2006/relationships/image" Target="../media/image306.wmf"/></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slideLayout" Target="../slideLayouts/slideLayout2.xml"/><Relationship Id="rId1" Type="http://schemas.openxmlformats.org/officeDocument/2006/relationships/vmlDrawing" Target="../drawings/vmlDrawing71.vml"/><Relationship Id="rId5" Type="http://schemas.openxmlformats.org/officeDocument/2006/relationships/image" Target="../media/image307.wmf"/><Relationship Id="rId4" Type="http://schemas.openxmlformats.org/officeDocument/2006/relationships/oleObject" Target="../embeddings/oleObject157.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260.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309.wmf"/></Relationships>
</file>

<file path=ppt/slides/_rels/slide261.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73.vml"/><Relationship Id="rId5" Type="http://schemas.openxmlformats.org/officeDocument/2006/relationships/image" Target="../media/image311.png"/><Relationship Id="rId4" Type="http://schemas.openxmlformats.org/officeDocument/2006/relationships/image" Target="../media/image310.wmf"/></Relationships>
</file>

<file path=ppt/slides/_rels/slide262.xml.rels><?xml version="1.0" encoding="UTF-8" standalone="yes"?>
<Relationships xmlns="http://schemas.openxmlformats.org/package/2006/relationships"><Relationship Id="rId3" Type="http://schemas.openxmlformats.org/officeDocument/2006/relationships/oleObject" Target="../embeddings/oleObject160.bin"/><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313.emf"/><Relationship Id="rId5" Type="http://schemas.openxmlformats.org/officeDocument/2006/relationships/oleObject" Target="../embeddings/oleObject161.bin"/><Relationship Id="rId4" Type="http://schemas.openxmlformats.org/officeDocument/2006/relationships/image" Target="../media/image312.wmf"/></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62.bin"/><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image" Target="../media/image314.wmf"/></Relationships>
</file>

<file path=ppt/slides/_rels/slide264.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vmlDrawing" Target="../drawings/vmlDrawing76.vml"/><Relationship Id="rId4" Type="http://schemas.openxmlformats.org/officeDocument/2006/relationships/image" Target="../media/image314.wmf"/></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64.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314.wmf"/><Relationship Id="rId5" Type="http://schemas.openxmlformats.org/officeDocument/2006/relationships/oleObject" Target="../embeddings/oleObject165.bin"/><Relationship Id="rId4" Type="http://schemas.openxmlformats.org/officeDocument/2006/relationships/image" Target="../media/image315.wmf"/></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oleObject" Target="../embeddings/oleObject166.bin"/><Relationship Id="rId2" Type="http://schemas.openxmlformats.org/officeDocument/2006/relationships/slideLayout" Target="../slideLayouts/slideLayout13.xml"/><Relationship Id="rId1" Type="http://schemas.openxmlformats.org/officeDocument/2006/relationships/vmlDrawing" Target="../drawings/vmlDrawing78.vml"/><Relationship Id="rId4" Type="http://schemas.openxmlformats.org/officeDocument/2006/relationships/image" Target="../media/image316.wmf"/></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7.xml"/><Relationship Id="rId1" Type="http://schemas.openxmlformats.org/officeDocument/2006/relationships/vmlDrawing" Target="../drawings/vmlDrawing79.vml"/><Relationship Id="rId4" Type="http://schemas.openxmlformats.org/officeDocument/2006/relationships/image" Target="../media/image317.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168.bin"/><Relationship Id="rId2" Type="http://schemas.openxmlformats.org/officeDocument/2006/relationships/slideLayout" Target="../slideLayouts/slideLayout13.xml"/><Relationship Id="rId1" Type="http://schemas.openxmlformats.org/officeDocument/2006/relationships/vmlDrawing" Target="../drawings/vmlDrawing80.vml"/><Relationship Id="rId4" Type="http://schemas.openxmlformats.org/officeDocument/2006/relationships/image" Target="../media/image318.wmf"/></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169.bin"/><Relationship Id="rId2" Type="http://schemas.openxmlformats.org/officeDocument/2006/relationships/slideLayout" Target="../slideLayouts/slideLayout13.xml"/><Relationship Id="rId1" Type="http://schemas.openxmlformats.org/officeDocument/2006/relationships/vmlDrawing" Target="../drawings/vmlDrawing81.vml"/><Relationship Id="rId4" Type="http://schemas.openxmlformats.org/officeDocument/2006/relationships/image" Target="../media/image319.wmf"/></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Layout" Target="../slideLayouts/slideLayout13.xml"/><Relationship Id="rId1" Type="http://schemas.openxmlformats.org/officeDocument/2006/relationships/vmlDrawing" Target="../drawings/vmlDrawing82.vml"/><Relationship Id="rId4" Type="http://schemas.openxmlformats.org/officeDocument/2006/relationships/image" Target="../media/image320.wmf"/></Relationships>
</file>

<file path=ppt/slides/_rels/slide275.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13.xml"/><Relationship Id="rId1" Type="http://schemas.openxmlformats.org/officeDocument/2006/relationships/vmlDrawing" Target="../drawings/vmlDrawing83.vml"/><Relationship Id="rId4" Type="http://schemas.openxmlformats.org/officeDocument/2006/relationships/image" Target="../media/image321.wmf"/></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1.wmf"/><Relationship Id="rId5" Type="http://schemas.openxmlformats.org/officeDocument/2006/relationships/oleObject" Target="../embeddings/oleObject8.bin"/><Relationship Id="rId4" Type="http://schemas.openxmlformats.org/officeDocument/2006/relationships/image" Target="../media/image10.wmf"/></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30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3.wmf"/><Relationship Id="rId5" Type="http://schemas.openxmlformats.org/officeDocument/2006/relationships/oleObject" Target="../embeddings/oleObject10.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12.bin"/></Relationships>
</file>

<file path=ppt/slides/_rels/slide31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329.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333.png"/><Relationship Id="rId11" Type="http://schemas.openxmlformats.org/officeDocument/2006/relationships/image" Target="../media/image338.png"/><Relationship Id="rId5" Type="http://schemas.openxmlformats.org/officeDocument/2006/relationships/image" Target="../media/image332.png"/><Relationship Id="rId10" Type="http://schemas.openxmlformats.org/officeDocument/2006/relationships/image" Target="../media/image337.png"/><Relationship Id="rId4" Type="http://schemas.openxmlformats.org/officeDocument/2006/relationships/image" Target="../media/image331.png"/><Relationship Id="rId9" Type="http://schemas.openxmlformats.org/officeDocument/2006/relationships/image" Target="../media/image336.png"/></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340.wm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341.wmf"/><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7.wmf"/><Relationship Id="rId5" Type="http://schemas.openxmlformats.org/officeDocument/2006/relationships/oleObject" Target="../embeddings/oleObject14.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16.bin"/></Relationships>
</file>

<file path=ppt/slides/_rels/slide320.xml.rels><?xml version="1.0" encoding="UTF-8" standalone="yes"?>
<Relationships xmlns="http://schemas.openxmlformats.org/package/2006/relationships"><Relationship Id="rId3" Type="http://schemas.openxmlformats.org/officeDocument/2006/relationships/image" Target="../media/image343.wmf"/><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346.png"/><Relationship Id="rId5" Type="http://schemas.openxmlformats.org/officeDocument/2006/relationships/image" Target="../media/image345.wmf"/><Relationship Id="rId4" Type="http://schemas.openxmlformats.org/officeDocument/2006/relationships/image" Target="../media/image344.wmf"/></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125.xml"/><Relationship Id="rId1" Type="http://schemas.openxmlformats.org/officeDocument/2006/relationships/slideLayout" Target="../slideLayouts/slideLayout14.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350.jpe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hyperlink" Target="https://www.youtube.com/watch?v=lo6x4eulY9g" TargetMode="Externa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hyperlink" Target="http://www.computer-museum.ru/histsoft/m_10.htm" TargetMode="Externa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37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3" Type="http://schemas.openxmlformats.org/officeDocument/2006/relationships/hyperlink" Target="https://www.oracle.com/technetwork/java/javase/downloads/jdk11-downloads-5066655.html" TargetMode="External"/><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3.wmf"/><Relationship Id="rId4" Type="http://schemas.openxmlformats.org/officeDocument/2006/relationships/oleObject" Target="../embeddings/oleObject17.bin"/></Relationships>
</file>

<file path=ppt/slides/_rels/slide380.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hyperlink" Target="https://www.oracle.com/technetwork/java/javase/tech/index.html" TargetMode="External"/><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8" Type="http://schemas.openxmlformats.org/officeDocument/2006/relationships/hyperlink" Target="https://medium.com/@ilyasz" TargetMode="External"/><Relationship Id="rId3" Type="http://schemas.openxmlformats.org/officeDocument/2006/relationships/hyperlink" Target="http://www.oracle.com/technetwork/java/javase/downloads/index.html" TargetMode="External"/><Relationship Id="rId7" Type="http://schemas.openxmlformats.org/officeDocument/2006/relationships/hyperlink" Target="https://fossbytes.com/10-reasons-learn-java-programming-language/" TargetMode="External"/><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hyperlink" Target="file:///\\192.168.100.69\KOCH_Class_All\" TargetMode="External"/><Relationship Id="rId5" Type="http://schemas.openxmlformats.org/officeDocument/2006/relationships/hyperlink" Target="http://www.oracle.com/technetwork/topics/newtojava/youngdevelopers/index.html" TargetMode="External"/><Relationship Id="rId4" Type="http://schemas.openxmlformats.org/officeDocument/2006/relationships/hyperlink" Target="http://www.oracle.com/technetwork/topics/newtojava/overview/index.html" TargetMode="External"/><Relationship Id="rId9" Type="http://schemas.openxmlformats.org/officeDocument/2006/relationships/hyperlink" Target="https://dev.to/rachelsoderberg/is-object-oriented-programming-dangerous-2f32" TargetMode="Externa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357.png"/></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359.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hyperlink" Target="https://docs.oracle.com/javase/tutorial/essential/exceptions/" TargetMode="External"/><Relationship Id="rId2" Type="http://schemas.openxmlformats.org/officeDocument/2006/relationships/notesSlide" Target="../notesSlides/notesSlide186.xml"/><Relationship Id="rId1" Type="http://schemas.openxmlformats.org/officeDocument/2006/relationships/slideLayout" Target="../slideLayouts/slideLayout2.xml"/><Relationship Id="rId6" Type="http://schemas.openxmlformats.org/officeDocument/2006/relationships/hyperlink" Target="https://www.wisdomjobs.com/e-university/java-exception-handling-interview-questions.html" TargetMode="External"/><Relationship Id="rId5" Type="http://schemas.openxmlformats.org/officeDocument/2006/relationships/hyperlink" Target="http://www.theserverside.com/tutorial/OCPJP-Use-more-precise-rethrow-in-exceptions-Objective-Java-7" TargetMode="External"/><Relationship Id="rId4" Type="http://schemas.openxmlformats.org/officeDocument/2006/relationships/hyperlink" Target="https://www.oreilly.com/ideas/handling-checked-exceptions-in-java-streams?imm_mid=0f6a21&amp;cmp=em-prog-na-na-newsltr_20170923" TargetMode="Externa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360.wmf"/><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362.wmf"/><Relationship Id="rId2" Type="http://schemas.openxmlformats.org/officeDocument/2006/relationships/notesSlide" Target="../notesSlides/notesSlide197.xml"/><Relationship Id="rId1" Type="http://schemas.openxmlformats.org/officeDocument/2006/relationships/slideLayout" Target="../slideLayouts/slideLayout2.xml"/><Relationship Id="rId5" Type="http://schemas.openxmlformats.org/officeDocument/2006/relationships/image" Target="../media/image364.wmf"/><Relationship Id="rId4" Type="http://schemas.openxmlformats.org/officeDocument/2006/relationships/image" Target="../media/image363.wmf"/></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9.xml.rels><?xml version="1.0" encoding="UTF-8" standalone="yes"?>
<Relationships xmlns="http://schemas.openxmlformats.org/package/2006/relationships"><Relationship Id="rId3" Type="http://schemas.openxmlformats.org/officeDocument/2006/relationships/hyperlink" Target="https://docs.oracle.com/javase/specs/jls/se8/html/jls-17.html" TargetMode="External"/><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450.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46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225.xml"/><Relationship Id="rId1" Type="http://schemas.openxmlformats.org/officeDocument/2006/relationships/slideLayout" Target="../slideLayouts/slideLayout2.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380.png"/></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464.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229.xml"/><Relationship Id="rId1" Type="http://schemas.openxmlformats.org/officeDocument/2006/relationships/slideLayout" Target="../slideLayouts/slideLayout2.xml"/><Relationship Id="rId4" Type="http://schemas.openxmlformats.org/officeDocument/2006/relationships/image" Target="../media/image387.png"/></Relationships>
</file>

<file path=ppt/slides/_rels/slide465.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7.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image" Target="../media/image393.png"/></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396.wmf"/></Relationships>
</file>

<file path=ppt/slides/_rels/slide505.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notesSlide" Target="../notesSlides/notesSlide251.xml"/><Relationship Id="rId1" Type="http://schemas.openxmlformats.org/officeDocument/2006/relationships/slideLayout" Target="../slideLayouts/slideLayout15.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3" Type="http://schemas.openxmlformats.org/officeDocument/2006/relationships/hyperlink" Target="https://docs.oracle.com/javase/tutorial/extra/generics/" TargetMode="External"/><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hyperlink" Target="https://github.com/prmr/DesignBook" TargetMode="External"/><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3" Type="http://schemas.openxmlformats.org/officeDocument/2006/relationships/image" Target="../media/image398.emf"/><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600.xml.rels><?xml version="1.0" encoding="UTF-8" standalone="yes"?>
<Relationships xmlns="http://schemas.openxmlformats.org/package/2006/relationships"><Relationship Id="rId3" Type="http://schemas.openxmlformats.org/officeDocument/2006/relationships/hyperlink" Target="http://dolzhenko.blogspot.ru/" TargetMode="External"/><Relationship Id="rId2" Type="http://schemas.openxmlformats.org/officeDocument/2006/relationships/notesSlide" Target="../notesSlides/notesSlide311.xml"/><Relationship Id="rId1" Type="http://schemas.openxmlformats.org/officeDocument/2006/relationships/slideLayout" Target="../slideLayouts/slideLayout2.xml"/><Relationship Id="rId6" Type="http://schemas.openxmlformats.org/officeDocument/2006/relationships/hyperlink" Target="https://www.baeldung.com/java-variable-handles" TargetMode="External"/><Relationship Id="rId5" Type="http://schemas.openxmlformats.org/officeDocument/2006/relationships/hyperlink" Target="https://www.baeldung.com/java-method-handles" TargetMode="External"/><Relationship Id="rId4" Type="http://schemas.openxmlformats.org/officeDocument/2006/relationships/hyperlink" Target="https://www.lektorium.tv/lecture/14525" TargetMode="Externa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6.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619.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3" Type="http://schemas.openxmlformats.org/officeDocument/2006/relationships/image" Target="../media/image405.png"/><Relationship Id="rId7" Type="http://schemas.openxmlformats.org/officeDocument/2006/relationships/image" Target="../media/image409.wmf"/><Relationship Id="rId2" Type="http://schemas.openxmlformats.org/officeDocument/2006/relationships/notesSlide" Target="../notesSlides/notesSlide348.xml"/><Relationship Id="rId1" Type="http://schemas.openxmlformats.org/officeDocument/2006/relationships/slideLayout" Target="../slideLayouts/slideLayout2.xml"/><Relationship Id="rId6" Type="http://schemas.openxmlformats.org/officeDocument/2006/relationships/image" Target="../media/image408.wmf"/><Relationship Id="rId5" Type="http://schemas.openxmlformats.org/officeDocument/2006/relationships/image" Target="../media/image407.png"/><Relationship Id="rId4" Type="http://schemas.openxmlformats.org/officeDocument/2006/relationships/image" Target="../media/image406.wmf"/></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3" Type="http://schemas.openxmlformats.org/officeDocument/2006/relationships/image" Target="../media/image403.png"/><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670.xml.rels><?xml version="1.0" encoding="UTF-8" standalone="yes"?>
<Relationships xmlns="http://schemas.openxmlformats.org/package/2006/relationships"><Relationship Id="rId3" Type="http://schemas.openxmlformats.org/officeDocument/2006/relationships/image" Target="../media/image404.wmf"/><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679.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3" Type="http://schemas.openxmlformats.org/officeDocument/2006/relationships/image" Target="../media/image405.png"/><Relationship Id="rId7" Type="http://schemas.openxmlformats.org/officeDocument/2006/relationships/image" Target="../media/image409.wmf"/><Relationship Id="rId2" Type="http://schemas.openxmlformats.org/officeDocument/2006/relationships/notesSlide" Target="../notesSlides/notesSlide385.xml"/><Relationship Id="rId1" Type="http://schemas.openxmlformats.org/officeDocument/2006/relationships/slideLayout" Target="../slideLayouts/slideLayout2.xml"/><Relationship Id="rId6" Type="http://schemas.openxmlformats.org/officeDocument/2006/relationships/image" Target="../media/image408.wmf"/><Relationship Id="rId5" Type="http://schemas.openxmlformats.org/officeDocument/2006/relationships/image" Target="../media/image407.png"/><Relationship Id="rId4" Type="http://schemas.openxmlformats.org/officeDocument/2006/relationships/image" Target="../media/image406.wmf"/></Relationships>
</file>

<file path=ppt/slides/_rels/slide681.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3" Type="http://schemas.openxmlformats.org/officeDocument/2006/relationships/hyperlink" Target="https://www.quora.com/Why-is-OOP-Object-Oriented-Programming-the-standard-paradigm-for-most-software/answer/Richard-Kenneth-Eng" TargetMode="External"/><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62.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9.bin"/><Relationship Id="rId5" Type="http://schemas.openxmlformats.org/officeDocument/2006/relationships/image" Target="../media/image61.wmf"/><Relationship Id="rId4" Type="http://schemas.openxmlformats.org/officeDocument/2006/relationships/oleObject" Target="../embeddings/oleObject18.bin"/></Relationships>
</file>

<file path=ppt/slides/_rels/slide690.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696.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3.wmf"/><Relationship Id="rId5" Type="http://schemas.openxmlformats.org/officeDocument/2006/relationships/oleObject" Target="../embeddings/oleObject20.bin"/><Relationship Id="rId4" Type="http://schemas.openxmlformats.org/officeDocument/2006/relationships/image" Target="../media/image6.png"/></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64.wmf"/><Relationship Id="rId4" Type="http://schemas.openxmlformats.org/officeDocument/2006/relationships/oleObject" Target="../embeddings/oleObject21.bin"/></Relationships>
</file>

<file path=ppt/slides/_rels/slide720.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428.xml"/><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notesSlide" Target="../notesSlides/notesSlide17.xml"/><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5.wmf"/><Relationship Id="rId5" Type="http://schemas.openxmlformats.org/officeDocument/2006/relationships/oleObject" Target="../embeddings/oleObject22.bin"/><Relationship Id="rId4" Type="http://schemas.openxmlformats.org/officeDocument/2006/relationships/image" Target="../media/image10.png"/></Relationships>
</file>

<file path=ppt/slides/_rels/slide740.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3" Type="http://schemas.openxmlformats.org/officeDocument/2006/relationships/hyperlink" Target="http://www.cbr.ru/" TargetMode="External"/><Relationship Id="rId2" Type="http://schemas.openxmlformats.org/officeDocument/2006/relationships/hyperlink" Target="http://www.gks.ru/" TargetMode="External"/><Relationship Id="rId1" Type="http://schemas.openxmlformats.org/officeDocument/2006/relationships/slideLayout" Target="../slideLayouts/slideLayout2.xml"/><Relationship Id="rId4" Type="http://schemas.openxmlformats.org/officeDocument/2006/relationships/hyperlink" Target="http://www.raexpert.ru/" TargetMode="External"/></Relationships>
</file>

<file path=ppt/slides/_rels/slide744.xml.rels><?xml version="1.0" encoding="UTF-8" standalone="yes"?>
<Relationships xmlns="http://schemas.openxmlformats.org/package/2006/relationships"><Relationship Id="rId8" Type="http://schemas.openxmlformats.org/officeDocument/2006/relationships/hyperlink" Target="http://economy.gov.ru/" TargetMode="External"/><Relationship Id="rId13" Type="http://schemas.openxmlformats.org/officeDocument/2006/relationships/hyperlink" Target="http://www.statistika.ru/" TargetMode="External"/><Relationship Id="rId18" Type="http://schemas.openxmlformats.org/officeDocument/2006/relationships/hyperlink" Target="http://www.wciom.ru/" TargetMode="External"/><Relationship Id="rId3" Type="http://schemas.openxmlformats.org/officeDocument/2006/relationships/hyperlink" Target="http://www.worldbank.org/data" TargetMode="External"/><Relationship Id="rId7" Type="http://schemas.openxmlformats.org/officeDocument/2006/relationships/hyperlink" Target="http://www.minfin.ru/" TargetMode="External"/><Relationship Id="rId12" Type="http://schemas.openxmlformats.org/officeDocument/2006/relationships/hyperlink" Target="http://www.cbr.ru/" TargetMode="External"/><Relationship Id="rId17" Type="http://schemas.openxmlformats.org/officeDocument/2006/relationships/hyperlink" Target="http://www.fira.ru/" TargetMode="External"/><Relationship Id="rId2" Type="http://schemas.openxmlformats.org/officeDocument/2006/relationships/hyperlink" Target="http://epp.eurostat.ec.europa.eu/portal/page/portal/eurostat/home" TargetMode="External"/><Relationship Id="rId16" Type="http://schemas.openxmlformats.org/officeDocument/2006/relationships/hyperlink" Target="http://sophist.hse.ru/" TargetMode="External"/><Relationship Id="rId20" Type="http://schemas.openxmlformats.org/officeDocument/2006/relationships/hyperlink" Target="http://demogr.nes.ru/index.php/ru/demogr_indicat/data" TargetMode="External"/><Relationship Id="rId1" Type="http://schemas.openxmlformats.org/officeDocument/2006/relationships/slideLayout" Target="../slideLayouts/slideLayout2.xml"/><Relationship Id="rId6" Type="http://schemas.openxmlformats.org/officeDocument/2006/relationships/hyperlink" Target="http://www.vedi.ru/" TargetMode="External"/><Relationship Id="rId11" Type="http://schemas.openxmlformats.org/officeDocument/2006/relationships/hyperlink" Target="http://www.fedstat.ru/indicators/start.do" TargetMode="External"/><Relationship Id="rId5" Type="http://schemas.openxmlformats.org/officeDocument/2006/relationships/hyperlink" Target="http://www.gks.ru/" TargetMode="External"/><Relationship Id="rId15" Type="http://schemas.openxmlformats.org/officeDocument/2006/relationships/hyperlink" Target="http://www.who.int/whosis" TargetMode="External"/><Relationship Id="rId10" Type="http://schemas.openxmlformats.org/officeDocument/2006/relationships/hyperlink" Target="http://www.rbc.ru/" TargetMode="External"/><Relationship Id="rId19" Type="http://schemas.openxmlformats.org/officeDocument/2006/relationships/hyperlink" Target="http://www.fom.ru/" TargetMode="External"/><Relationship Id="rId4" Type="http://schemas.openxmlformats.org/officeDocument/2006/relationships/hyperlink" Target="http://www.unpopulation.org/" TargetMode="External"/><Relationship Id="rId9" Type="http://schemas.openxmlformats.org/officeDocument/2006/relationships/hyperlink" Target="http://www.raexpert.ru/" TargetMode="External"/><Relationship Id="rId14" Type="http://schemas.openxmlformats.org/officeDocument/2006/relationships/hyperlink" Target="http://www.census.gov/" TargetMode="Externa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67.wmf"/><Relationship Id="rId4" Type="http://schemas.openxmlformats.org/officeDocument/2006/relationships/oleObject" Target="../embeddings/oleObject24.bin"/></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5.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7.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8.xml.rels><?xml version="1.0" encoding="UTF-8" standalone="yes"?>
<Relationships xmlns="http://schemas.openxmlformats.org/package/2006/relationships"><Relationship Id="rId3" Type="http://schemas.openxmlformats.org/officeDocument/2006/relationships/hyperlink" Target="http://www.gks.ru/free_doc/new_site/prices/housing/tab9.htm" TargetMode="External"/><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6.bin"/><Relationship Id="rId5" Type="http://schemas.openxmlformats.org/officeDocument/2006/relationships/image" Target="../media/image68.wmf"/><Relationship Id="rId4" Type="http://schemas.openxmlformats.org/officeDocument/2006/relationships/oleObject" Target="../embeddings/oleObject25.bin"/></Relationships>
</file>

<file path=ppt/slides/_rels/slide760.xml.rels><?xml version="1.0" encoding="UTF-8" standalone="yes"?>
<Relationships xmlns="http://schemas.openxmlformats.org/package/2006/relationships"><Relationship Id="rId3" Type="http://schemas.openxmlformats.org/officeDocument/2006/relationships/hyperlink" Target="https://www.eia.gov/dnav/pet/hist/LeafHandler.ashx?n=pet&amp;s=rclc1&amp;f=m" TargetMode="External"/><Relationship Id="rId2" Type="http://schemas.openxmlformats.org/officeDocument/2006/relationships/chart" Target="../charts/chart10.xml"/><Relationship Id="rId1" Type="http://schemas.openxmlformats.org/officeDocument/2006/relationships/slideLayout" Target="../slideLayouts/slideLayout6.xml"/><Relationship Id="rId4" Type="http://schemas.openxmlformats.org/officeDocument/2006/relationships/hyperlink" Target="http://cbr.ru/currency_base/dynamics/" TargetMode="Externa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7.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image" Target="../media/image413.jpeg"/><Relationship Id="rId1" Type="http://schemas.openxmlformats.org/officeDocument/2006/relationships/slideLayout" Target="../slideLayouts/slideLayout6.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8.bin"/><Relationship Id="rId5" Type="http://schemas.openxmlformats.org/officeDocument/2006/relationships/image" Target="../media/image70.wmf"/><Relationship Id="rId4" Type="http://schemas.openxmlformats.org/officeDocument/2006/relationships/oleObject" Target="../embeddings/oleObject27.bin"/></Relationships>
</file>

<file path=ppt/slides/_rels/slide77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6.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45.xm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0.xml.rels><?xml version="1.0" encoding="UTF-8" standalone="yes"?>
<Relationships xmlns="http://schemas.openxmlformats.org/package/2006/relationships"><Relationship Id="rId2" Type="http://schemas.openxmlformats.org/officeDocument/2006/relationships/image" Target="../media/image415.JPG"/><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image" Target="../media/image416.jpg"/><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4.xml.rels><?xml version="1.0" encoding="UTF-8" standalone="yes"?>
<Relationships xmlns="http://schemas.openxmlformats.org/package/2006/relationships"><Relationship Id="rId3" Type="http://schemas.openxmlformats.org/officeDocument/2006/relationships/oleObject" Target="../embeddings/oleObject172.bin"/><Relationship Id="rId2" Type="http://schemas.openxmlformats.org/officeDocument/2006/relationships/slideLayout" Target="../slideLayouts/slideLayout7.xml"/><Relationship Id="rId1" Type="http://schemas.openxmlformats.org/officeDocument/2006/relationships/vmlDrawing" Target="../drawings/vmlDrawing84.vml"/><Relationship Id="rId4" Type="http://schemas.openxmlformats.org/officeDocument/2006/relationships/image" Target="../media/image417.wmf"/></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8.xml.rels><?xml version="1.0" encoding="UTF-8" standalone="yes"?>
<Relationships xmlns="http://schemas.openxmlformats.org/package/2006/relationships"><Relationship Id="rId3" Type="http://schemas.openxmlformats.org/officeDocument/2006/relationships/hyperlink" Target="https://drive.google.com/drive/folders/1RN5TAo-WGvv89XuAKeDUBS5IwyoECDBe?usp=sharing" TargetMode="External"/><Relationship Id="rId2" Type="http://schemas.openxmlformats.org/officeDocument/2006/relationships/hyperlink" Target="mailto:aantonyan@hse.ru"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72.wmf"/><Relationship Id="rId13" Type="http://schemas.openxmlformats.org/officeDocument/2006/relationships/oleObject" Target="../embeddings/oleObject32.bin"/><Relationship Id="rId18" Type="http://schemas.openxmlformats.org/officeDocument/2006/relationships/image" Target="../media/image77.wmf"/><Relationship Id="rId3" Type="http://schemas.openxmlformats.org/officeDocument/2006/relationships/notesSlide" Target="../notesSlides/notesSlide22.xml"/><Relationship Id="rId21" Type="http://schemas.openxmlformats.org/officeDocument/2006/relationships/oleObject" Target="../embeddings/oleObject36.bin"/><Relationship Id="rId7" Type="http://schemas.openxmlformats.org/officeDocument/2006/relationships/oleObject" Target="../embeddings/oleObject29.bin"/><Relationship Id="rId12" Type="http://schemas.openxmlformats.org/officeDocument/2006/relationships/image" Target="../media/image74.wmf"/><Relationship Id="rId17" Type="http://schemas.openxmlformats.org/officeDocument/2006/relationships/oleObject" Target="../embeddings/oleObject34.bin"/><Relationship Id="rId25" Type="http://schemas.openxmlformats.org/officeDocument/2006/relationships/oleObject" Target="../embeddings/oleObject38.bin"/><Relationship Id="rId2" Type="http://schemas.openxmlformats.org/officeDocument/2006/relationships/slideLayout" Target="../slideLayouts/slideLayout6.xml"/><Relationship Id="rId16" Type="http://schemas.openxmlformats.org/officeDocument/2006/relationships/image" Target="../media/image76.wmf"/><Relationship Id="rId20" Type="http://schemas.openxmlformats.org/officeDocument/2006/relationships/image" Target="../media/image78.wmf"/><Relationship Id="rId1" Type="http://schemas.openxmlformats.org/officeDocument/2006/relationships/vmlDrawing" Target="../drawings/vmlDrawing15.vml"/><Relationship Id="rId6" Type="http://schemas.openxmlformats.org/officeDocument/2006/relationships/image" Target="../media/image83.png"/><Relationship Id="rId11" Type="http://schemas.openxmlformats.org/officeDocument/2006/relationships/oleObject" Target="../embeddings/oleObject31.bin"/><Relationship Id="rId24" Type="http://schemas.openxmlformats.org/officeDocument/2006/relationships/image" Target="../media/image80.wmf"/><Relationship Id="rId5" Type="http://schemas.openxmlformats.org/officeDocument/2006/relationships/image" Target="../media/image82.png"/><Relationship Id="rId15" Type="http://schemas.openxmlformats.org/officeDocument/2006/relationships/oleObject" Target="../embeddings/oleObject33.bin"/><Relationship Id="rId23" Type="http://schemas.openxmlformats.org/officeDocument/2006/relationships/oleObject" Target="../embeddings/oleObject37.bin"/><Relationship Id="rId10" Type="http://schemas.openxmlformats.org/officeDocument/2006/relationships/image" Target="../media/image73.wmf"/><Relationship Id="rId19" Type="http://schemas.openxmlformats.org/officeDocument/2006/relationships/oleObject" Target="../embeddings/oleObject35.bin"/><Relationship Id="rId4" Type="http://schemas.openxmlformats.org/officeDocument/2006/relationships/image" Target="../media/image81.png"/><Relationship Id="rId9" Type="http://schemas.openxmlformats.org/officeDocument/2006/relationships/oleObject" Target="../embeddings/oleObject30.bin"/><Relationship Id="rId14" Type="http://schemas.openxmlformats.org/officeDocument/2006/relationships/image" Target="../media/image75.wmf"/><Relationship Id="rId22" Type="http://schemas.openxmlformats.org/officeDocument/2006/relationships/image" Target="../media/image79.wmf"/></Relationships>
</file>

<file path=ppt/slides/_rels/slide8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oleObject" Target="../embeddings/oleObject39.bin"/><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oleObject" Target="../embeddings/oleObject40.bin"/><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84.wmf"/></Relationships>
</file>

<file path=ppt/slides/_rels/slide84.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notesSlide" Target="../notesSlides/notesSlide23.xml"/><Relationship Id="rId7" Type="http://schemas.openxmlformats.org/officeDocument/2006/relationships/oleObject" Target="../embeddings/oleObject42.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66.wmf"/><Relationship Id="rId5" Type="http://schemas.openxmlformats.org/officeDocument/2006/relationships/oleObject" Target="../embeddings/oleObject41.bin"/><Relationship Id="rId4" Type="http://schemas.openxmlformats.org/officeDocument/2006/relationships/image" Target="../media/image2610.png"/></Relationships>
</file>

<file path=ppt/slides/_rels/slide8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80.png"/></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45.bin"/><Relationship Id="rId3" Type="http://schemas.openxmlformats.org/officeDocument/2006/relationships/notesSlide" Target="../notesSlides/notesSlide25.xml"/><Relationship Id="rId7" Type="http://schemas.openxmlformats.org/officeDocument/2006/relationships/image" Target="../media/image97.wmf"/><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oleObject" Target="../embeddings/oleObject44.bin"/><Relationship Id="rId5" Type="http://schemas.openxmlformats.org/officeDocument/2006/relationships/image" Target="../media/image96.wmf"/><Relationship Id="rId4" Type="http://schemas.openxmlformats.org/officeDocument/2006/relationships/oleObject" Target="../embeddings/oleObject43.bin"/><Relationship Id="rId9" Type="http://schemas.openxmlformats.org/officeDocument/2006/relationships/image" Target="../media/image98.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notesSlide" Target="../notesSlides/notesSlide26.xml"/><Relationship Id="rId7" Type="http://schemas.openxmlformats.org/officeDocument/2006/relationships/image" Target="../media/image99.wmf"/><Relationship Id="rId2" Type="http://schemas.openxmlformats.org/officeDocument/2006/relationships/slideLayout" Target="../slideLayouts/slideLayout15.xml"/><Relationship Id="rId1" Type="http://schemas.openxmlformats.org/officeDocument/2006/relationships/vmlDrawing" Target="../drawings/vmlDrawing19.vml"/><Relationship Id="rId6" Type="http://schemas.openxmlformats.org/officeDocument/2006/relationships/oleObject" Target="../embeddings/oleObject47.bin"/><Relationship Id="rId5" Type="http://schemas.openxmlformats.org/officeDocument/2006/relationships/image" Target="../media/image80.wmf"/><Relationship Id="rId4" Type="http://schemas.openxmlformats.org/officeDocument/2006/relationships/oleObject" Target="../embeddings/oleObject46.bin"/><Relationship Id="rId9" Type="http://schemas.openxmlformats.org/officeDocument/2006/relationships/image" Target="../media/image100.wm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image" Target="../media/image350.png"/><Relationship Id="rId5" Type="http://schemas.openxmlformats.org/officeDocument/2006/relationships/image" Target="../media/image101.wmf"/><Relationship Id="rId4" Type="http://schemas.openxmlformats.org/officeDocument/2006/relationships/oleObject" Target="../embeddings/oleObject49.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71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381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03.wmf"/><Relationship Id="rId4" Type="http://schemas.openxmlformats.org/officeDocument/2006/relationships/oleObject" Target="../embeddings/oleObject50.bin"/></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05.wmf"/><Relationship Id="rId4" Type="http://schemas.openxmlformats.org/officeDocument/2006/relationships/oleObject" Target="../embeddings/oleObject51.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Заголовок 1"/>
          <p:cNvSpPr>
            <a:spLocks noGrp="1"/>
          </p:cNvSpPr>
          <p:nvPr>
            <p:ph type="ctrTitle"/>
          </p:nvPr>
        </p:nvSpPr>
        <p:spPr/>
        <p:txBody>
          <a:bodyPr/>
          <a:lstStyle/>
          <a:p>
            <a:pPr eaLnBrk="1" hangingPunct="1"/>
            <a:r>
              <a:rPr lang="ru-RU" dirty="0"/>
              <a:t>Занятие 1</a:t>
            </a:r>
          </a:p>
        </p:txBody>
      </p:sp>
      <p:sp>
        <p:nvSpPr>
          <p:cNvPr id="3" name="Подзаголовок 2"/>
          <p:cNvSpPr>
            <a:spLocks noGrp="1"/>
          </p:cNvSpPr>
          <p:nvPr>
            <p:ph type="subTitle" idx="1"/>
          </p:nvPr>
        </p:nvSpPr>
        <p:spPr/>
        <p:txBody>
          <a:bodyPr>
            <a:normAutofit fontScale="85000" lnSpcReduction="20000"/>
          </a:bodyPr>
          <a:lstStyle/>
          <a:p>
            <a:pPr eaLnBrk="1" hangingPunct="1">
              <a:defRPr/>
            </a:pPr>
            <a:r>
              <a:rPr lang="ru-RU" dirty="0" err="1"/>
              <a:t>Майнор</a:t>
            </a:r>
            <a:r>
              <a:rPr lang="ru-RU" dirty="0"/>
              <a:t> «</a:t>
            </a:r>
            <a:r>
              <a:rPr lang="ru-RU" b="1" i="1" dirty="0"/>
              <a:t>Первичная обработка и представление статистических данных»</a:t>
            </a:r>
            <a:endParaRPr lang="ru-RU" dirty="0"/>
          </a:p>
        </p:txBody>
      </p:sp>
      <p:sp>
        <p:nvSpPr>
          <p:cNvPr id="2" name="Номер слайда 1">
            <a:extLst>
              <a:ext uri="{FF2B5EF4-FFF2-40B4-BE49-F238E27FC236}">
                <a16:creationId xmlns:a16="http://schemas.microsoft.com/office/drawing/2014/main" id="{0612701B-2CD4-4992-86B8-94D3F81BAC6C}"/>
              </a:ext>
            </a:extLst>
          </p:cNvPr>
          <p:cNvSpPr>
            <a:spLocks noGrp="1"/>
          </p:cNvSpPr>
          <p:nvPr>
            <p:ph type="sldNum" sz="quarter" idx="12"/>
          </p:nvPr>
        </p:nvSpPr>
        <p:spPr/>
        <p:txBody>
          <a:bodyPr/>
          <a:lstStyle/>
          <a:p>
            <a:pPr>
              <a:defRPr/>
            </a:pPr>
            <a:fld id="{18E41377-0A24-4789-A34B-D74BA608C36B}" type="slidenum">
              <a:rPr lang="ru-RU" smtClean="0"/>
              <a:pPr>
                <a:defRPr/>
              </a:pPr>
              <a:t>1</a:t>
            </a:fld>
            <a:endParaRPr lang="ru-R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rtlCol="0">
            <a:normAutofit fontScale="90000"/>
          </a:bodyPr>
          <a:lstStyle/>
          <a:p>
            <a:pPr eaLnBrk="1" fontAlgn="auto" hangingPunct="1">
              <a:spcAft>
                <a:spcPts val="0"/>
              </a:spcAft>
              <a:defRPr/>
            </a:pPr>
            <a:r>
              <a:rPr lang="ru-RU" i="1" dirty="0"/>
              <a:t>Графическое представление одномерных данных.</a:t>
            </a:r>
            <a:br>
              <a:rPr lang="ru-RU" i="1" dirty="0"/>
            </a:br>
            <a:r>
              <a:rPr lang="ru-RU" i="1" dirty="0"/>
              <a:t>Анализ временных рядов.</a:t>
            </a:r>
            <a:br>
              <a:rPr lang="ru-RU" dirty="0"/>
            </a:br>
            <a:endParaRPr lang="ru-RU" dirty="0"/>
          </a:p>
        </p:txBody>
      </p:sp>
      <p:sp>
        <p:nvSpPr>
          <p:cNvPr id="3" name="Подзаголовок 2"/>
          <p:cNvSpPr>
            <a:spLocks noGrp="1"/>
          </p:cNvSpPr>
          <p:nvPr>
            <p:ph type="subTitle" idx="1"/>
          </p:nvPr>
        </p:nvSpPr>
        <p:spPr/>
        <p:txBody>
          <a:bodyPr rtlCol="0">
            <a:normAutofit fontScale="70000" lnSpcReduction="20000"/>
          </a:bodyPr>
          <a:lstStyle/>
          <a:p>
            <a:pPr eaLnBrk="1" fontAlgn="auto" hangingPunct="1">
              <a:spcAft>
                <a:spcPts val="0"/>
              </a:spcAft>
              <a:buFont typeface="Arial" pitchFamily="34" charset="0"/>
              <a:buNone/>
              <a:defRPr/>
            </a:pPr>
            <a:endParaRPr lang="ru-RU" dirty="0"/>
          </a:p>
          <a:p>
            <a:pPr eaLnBrk="1" fontAlgn="auto" hangingPunct="1">
              <a:spcAft>
                <a:spcPts val="0"/>
              </a:spcAft>
              <a:buFont typeface="Arial" pitchFamily="34" charset="0"/>
              <a:buNone/>
              <a:defRPr/>
            </a:pPr>
            <a:r>
              <a:rPr lang="ru-RU" dirty="0"/>
              <a:t>Занятие </a:t>
            </a:r>
            <a:r>
              <a:rPr lang="en-US" dirty="0"/>
              <a:t>6</a:t>
            </a:r>
            <a:endParaRPr lang="ru-RU"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E3E3D96-E470-421C-A4AC-173431EE35F8}"/>
              </a:ext>
            </a:extLst>
          </p:cNvPr>
          <p:cNvSpPr>
            <a:spLocks noGrp="1" noChangeArrowheads="1"/>
          </p:cNvSpPr>
          <p:nvPr>
            <p:ph type="title"/>
          </p:nvPr>
        </p:nvSpPr>
        <p:spPr>
          <a:xfrm>
            <a:off x="491320" y="1052513"/>
            <a:ext cx="7238218" cy="8572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ormAutofit fontScale="90000"/>
          </a:bodyPr>
          <a:lstStyle/>
          <a:p>
            <a:r>
              <a:rPr lang="ru-RU" altLang="ru-RU" sz="3750" b="1" dirty="0">
                <a:solidFill>
                  <a:schemeClr val="accent2"/>
                </a:solidFill>
                <a:effectLst>
                  <a:outerShdw blurRad="38100" dist="38100" dir="2700000" algn="tl">
                    <a:srgbClr val="000000"/>
                  </a:outerShdw>
                </a:effectLst>
              </a:rPr>
              <a:t>Эмпирическое корреляционное отношение</a:t>
            </a:r>
          </a:p>
        </p:txBody>
      </p:sp>
      <mc:AlternateContent xmlns:mc="http://schemas.openxmlformats.org/markup-compatibility/2006">
        <mc:Choice xmlns:a14="http://schemas.microsoft.com/office/drawing/2010/main" Requires="a14">
          <p:sp>
            <p:nvSpPr>
              <p:cNvPr id="4" name="TextBox 7"/>
              <p:cNvSpPr txBox="1"/>
              <p:nvPr/>
            </p:nvSpPr>
            <p:spPr>
              <a:xfrm>
                <a:off x="2831506" y="2492318"/>
                <a:ext cx="2014719" cy="1364028"/>
              </a:xfrm>
              <a:prstGeom prst="rect">
                <a:avLst/>
              </a:prstGeom>
              <a:noFill/>
            </p:spPr>
            <p:style>
              <a:lnRef idx="0">
                <a:scrgbClr r="0" g="0" b="0"/>
              </a:lnRef>
              <a:fillRef idx="0">
                <a:scrgbClr r="0" g="0" b="0"/>
              </a:fillRef>
              <a:effectRef idx="0">
                <a:scrgbClr r="0" g="0" b="0"/>
              </a:effectRef>
              <a:fontRef idx="minor">
                <a:schemeClr val="tx1"/>
              </a:fontRef>
            </p:style>
            <p:txBody>
              <a:bodyPr wrap="non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ru-RU" sz="3000" b="1" i="1">
                          <a:latin typeface="Cambria Math" panose="02040503050406030204" pitchFamily="18" charset="0"/>
                          <a:ea typeface="Cambria Math" panose="02040503050406030204" pitchFamily="18" charset="0"/>
                        </a:rPr>
                        <m:t>𝜼</m:t>
                      </m:r>
                      <m:r>
                        <a:rPr lang="ru-RU" sz="3000" b="1" i="1">
                          <a:latin typeface="Cambria Math" panose="02040503050406030204" pitchFamily="18" charset="0"/>
                          <a:ea typeface="Cambria Math" panose="02040503050406030204" pitchFamily="18" charset="0"/>
                        </a:rPr>
                        <m:t>=</m:t>
                      </m:r>
                      <m:rad>
                        <m:radPr>
                          <m:degHide m:val="on"/>
                          <m:ctrlPr>
                            <a:rPr lang="ru-RU" sz="3000" b="1" i="1">
                              <a:latin typeface="Cambria Math" panose="02040503050406030204" pitchFamily="18" charset="0"/>
                              <a:ea typeface="Cambria Math" panose="02040503050406030204" pitchFamily="18" charset="0"/>
                            </a:rPr>
                          </m:ctrlPr>
                        </m:radPr>
                        <m:deg/>
                        <m:e>
                          <m:f>
                            <m:fPr>
                              <m:ctrlPr>
                                <a:rPr lang="ru-RU" sz="3000" b="1" i="1">
                                  <a:latin typeface="Cambria Math" panose="02040503050406030204" pitchFamily="18" charset="0"/>
                                  <a:ea typeface="Cambria Math" panose="02040503050406030204" pitchFamily="18" charset="0"/>
                                </a:rPr>
                              </m:ctrlPr>
                            </m:fPr>
                            <m:num>
                              <m:sSup>
                                <m:sSupPr>
                                  <m:ctrlPr>
                                    <a:rPr lang="ru-RU" sz="3000" b="1" i="1">
                                      <a:latin typeface="Cambria Math" panose="02040503050406030204" pitchFamily="18" charset="0"/>
                                      <a:ea typeface="Cambria Math" panose="02040503050406030204" pitchFamily="18" charset="0"/>
                                    </a:rPr>
                                  </m:ctrlPr>
                                </m:sSupPr>
                                <m:e>
                                  <m:r>
                                    <a:rPr lang="ru-RU" sz="3000" b="1" i="1">
                                      <a:latin typeface="Cambria Math" panose="02040503050406030204" pitchFamily="18" charset="0"/>
                                      <a:ea typeface="Cambria Math" panose="02040503050406030204" pitchFamily="18" charset="0"/>
                                    </a:rPr>
                                    <m:t>𝜹</m:t>
                                  </m:r>
                                </m:e>
                                <m:sup>
                                  <m:r>
                                    <a:rPr lang="ru-RU" sz="3000" b="1" i="1">
                                      <a:latin typeface="Cambria Math" panose="02040503050406030204" pitchFamily="18" charset="0"/>
                                      <a:ea typeface="Cambria Math" panose="02040503050406030204" pitchFamily="18" charset="0"/>
                                    </a:rPr>
                                    <m:t>𝟐</m:t>
                                  </m:r>
                                </m:sup>
                              </m:sSup>
                            </m:num>
                            <m:den>
                              <m:sSubSup>
                                <m:sSubSupPr>
                                  <m:ctrlPr>
                                    <a:rPr lang="ru-RU" sz="3000" b="1" i="1">
                                      <a:latin typeface="Cambria Math" panose="02040503050406030204" pitchFamily="18" charset="0"/>
                                      <a:ea typeface="Cambria Math" panose="02040503050406030204" pitchFamily="18" charset="0"/>
                                    </a:rPr>
                                  </m:ctrlPr>
                                </m:sSubSupPr>
                                <m:e>
                                  <m:r>
                                    <a:rPr lang="en-US" sz="3000" b="1" i="1">
                                      <a:latin typeface="Cambria Math" panose="02040503050406030204" pitchFamily="18" charset="0"/>
                                      <a:ea typeface="Cambria Math" panose="02040503050406030204" pitchFamily="18" charset="0"/>
                                    </a:rPr>
                                    <m:t>𝑺</m:t>
                                  </m:r>
                                </m:e>
                                <m:sub>
                                  <m:r>
                                    <a:rPr lang="ru-RU" sz="3000" b="1" i="1">
                                      <a:latin typeface="Cambria Math" panose="02040503050406030204" pitchFamily="18" charset="0"/>
                                      <a:ea typeface="Cambria Math" panose="02040503050406030204" pitchFamily="18" charset="0"/>
                                    </a:rPr>
                                    <m:t>общ</m:t>
                                  </m:r>
                                </m:sub>
                                <m:sup>
                                  <m:r>
                                    <a:rPr lang="en-US" sz="3000" b="1" i="1">
                                      <a:latin typeface="Cambria Math" panose="02040503050406030204" pitchFamily="18" charset="0"/>
                                      <a:ea typeface="Cambria Math" panose="02040503050406030204" pitchFamily="18" charset="0"/>
                                    </a:rPr>
                                    <m:t>𝟐</m:t>
                                  </m:r>
                                </m:sup>
                              </m:sSubSup>
                            </m:den>
                          </m:f>
                          <m:r>
                            <a:rPr lang="ru-RU" sz="3000" b="1" i="1">
                              <a:latin typeface="Cambria Math" panose="02040503050406030204" pitchFamily="18" charset="0"/>
                              <a:ea typeface="Cambria Math" panose="02040503050406030204" pitchFamily="18" charset="0"/>
                            </a:rPr>
                            <m:t>,</m:t>
                          </m:r>
                        </m:e>
                      </m:rad>
                    </m:oMath>
                  </m:oMathPara>
                </a14:m>
                <a:endParaRPr lang="ru-RU" sz="825" b="1" dirty="0"/>
              </a:p>
            </p:txBody>
          </p:sp>
        </mc:Choice>
        <mc:Fallback>
          <p:sp>
            <p:nvSpPr>
              <p:cNvPr id="4" name="TextBox 7"/>
              <p:cNvSpPr txBox="1">
                <a:spLocks noRot="1" noChangeAspect="1" noMove="1" noResize="1" noEditPoints="1" noAdjustHandles="1" noChangeArrowheads="1" noChangeShapeType="1" noTextEdit="1"/>
              </p:cNvSpPr>
              <p:nvPr/>
            </p:nvSpPr>
            <p:spPr>
              <a:xfrm>
                <a:off x="2831506" y="2492318"/>
                <a:ext cx="2014719" cy="1364028"/>
              </a:xfrm>
              <a:prstGeom prst="rect">
                <a:avLst/>
              </a:prstGeom>
              <a:blipFill>
                <a:blip r:embed="rId2"/>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5" name="Rectangle 9">
                <a:extLst>
                  <a:ext uri="{FF2B5EF4-FFF2-40B4-BE49-F238E27FC236}">
                    <a16:creationId xmlns:a16="http://schemas.microsoft.com/office/drawing/2014/main" id="{DDBAF724-2B3B-4B51-B8FA-D3071FECA003}"/>
                  </a:ext>
                </a:extLst>
              </p:cNvPr>
              <p:cNvSpPr>
                <a:spLocks noChangeArrowheads="1"/>
              </p:cNvSpPr>
              <p:nvPr/>
            </p:nvSpPr>
            <p:spPr bwMode="auto">
              <a:xfrm>
                <a:off x="399197" y="3057952"/>
                <a:ext cx="7829227" cy="186291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ru-RU" altLang="ru-RU" sz="2400" b="1" dirty="0">
                    <a:solidFill>
                      <a:schemeClr val="tx1"/>
                    </a:solidFill>
                  </a:rPr>
                  <a:t>показывает тесноту связи между статистическими данными</a:t>
                </a:r>
              </a:p>
              <a:p>
                <a:endParaRPr lang="en-US" altLang="ru-RU" sz="2400" b="1" i="1" dirty="0">
                  <a:solidFill>
                    <a:schemeClr val="tx1"/>
                  </a:solidFill>
                </a:endParaRPr>
              </a:p>
              <a:p>
                <a:endParaRPr lang="en-US" altLang="ru-RU" sz="2400" b="1" i="1" dirty="0">
                  <a:solidFill>
                    <a:schemeClr val="tx1"/>
                  </a:solidFill>
                </a:endParaRPr>
              </a:p>
              <a:p>
                <a:endParaRPr lang="en-US" altLang="ru-RU" sz="2400" b="1" i="1" dirty="0">
                  <a:solidFill>
                    <a:schemeClr val="tx1"/>
                  </a:solidFill>
                </a:endParaRPr>
              </a:p>
              <a:p>
                <a:endParaRPr lang="en-US" altLang="ru-RU" sz="2400" b="1" i="1" dirty="0">
                  <a:solidFill>
                    <a:schemeClr val="tx1"/>
                  </a:solidFill>
                </a:endParaRPr>
              </a:p>
              <a:p>
                <a:r>
                  <a:rPr lang="ru-RU" altLang="ru-RU" sz="2400" b="1" i="1" dirty="0">
                    <a:solidFill>
                      <a:schemeClr val="tx1"/>
                    </a:solidFill>
                  </a:rPr>
                  <a:t>Изменяется в пределах от 0 до 1,</a:t>
                </a:r>
              </a:p>
              <a:p>
                <a:r>
                  <a:rPr lang="ru-RU" altLang="ru-RU" sz="2400" b="1" i="1" dirty="0">
                    <a:solidFill>
                      <a:schemeClr val="tx1"/>
                    </a:solidFill>
                  </a:rPr>
                  <a:t> </a:t>
                </a:r>
              </a:p>
              <a:p>
                <a:r>
                  <a:rPr lang="ru-RU" altLang="ru-RU" sz="2400" b="1" i="1" dirty="0">
                    <a:solidFill>
                      <a:schemeClr val="tx1"/>
                    </a:solidFill>
                  </a:rPr>
                  <a:t>где </a:t>
                </a:r>
                <a14:m>
                  <m:oMath xmlns:m="http://schemas.openxmlformats.org/officeDocument/2006/math">
                    <m:sSup>
                      <m:sSupPr>
                        <m:ctrlPr>
                          <a:rPr lang="ru-RU" sz="2400" b="1" i="1">
                            <a:solidFill>
                              <a:schemeClr val="tx1"/>
                            </a:solidFill>
                            <a:latin typeface="Cambria Math" panose="02040503050406030204" pitchFamily="18" charset="0"/>
                            <a:ea typeface="Cambria Math" panose="02040503050406030204" pitchFamily="18" charset="0"/>
                          </a:rPr>
                        </m:ctrlPr>
                      </m:sSupPr>
                      <m:e>
                        <m:r>
                          <a:rPr lang="ru-RU" sz="2400" b="1" i="1">
                            <a:solidFill>
                              <a:schemeClr val="tx1"/>
                            </a:solidFill>
                            <a:latin typeface="Cambria Math" panose="02040503050406030204" pitchFamily="18" charset="0"/>
                            <a:ea typeface="Cambria Math" panose="02040503050406030204" pitchFamily="18" charset="0"/>
                          </a:rPr>
                          <m:t>𝜹</m:t>
                        </m:r>
                      </m:e>
                      <m:sup>
                        <m:r>
                          <a:rPr lang="ru-RU" sz="2400" b="1" i="1">
                            <a:solidFill>
                              <a:schemeClr val="tx1"/>
                            </a:solidFill>
                            <a:latin typeface="Cambria Math" panose="02040503050406030204" pitchFamily="18" charset="0"/>
                            <a:ea typeface="Cambria Math" panose="02040503050406030204" pitchFamily="18" charset="0"/>
                          </a:rPr>
                          <m:t>𝟐</m:t>
                        </m:r>
                      </m:sup>
                    </m:sSup>
                  </m:oMath>
                </a14:m>
                <a:r>
                  <a:rPr lang="ru-RU" altLang="ru-RU" sz="2400" b="1" i="1" dirty="0">
                    <a:solidFill>
                      <a:schemeClr val="tx1"/>
                    </a:solidFill>
                  </a:rPr>
                  <a:t> - межгрупповая дисперсия,</a:t>
                </a:r>
              </a:p>
              <a:p>
                <a14:m>
                  <m:oMath xmlns:m="http://schemas.openxmlformats.org/officeDocument/2006/math">
                    <m:sSubSup>
                      <m:sSubSupPr>
                        <m:ctrlPr>
                          <a:rPr lang="ru-RU" sz="2400" b="1" i="1">
                            <a:solidFill>
                              <a:schemeClr val="tx1"/>
                            </a:solidFill>
                            <a:latin typeface="Cambria Math" panose="02040503050406030204" pitchFamily="18" charset="0"/>
                            <a:ea typeface="Cambria Math" panose="02040503050406030204" pitchFamily="18" charset="0"/>
                          </a:rPr>
                        </m:ctrlPr>
                      </m:sSubSupPr>
                      <m:e>
                        <m:r>
                          <a:rPr lang="en-US" sz="2400" b="1" i="1">
                            <a:solidFill>
                              <a:schemeClr val="tx1"/>
                            </a:solidFill>
                            <a:latin typeface="Cambria Math" panose="02040503050406030204" pitchFamily="18" charset="0"/>
                            <a:ea typeface="Cambria Math" panose="02040503050406030204" pitchFamily="18" charset="0"/>
                          </a:rPr>
                          <m:t>𝑺</m:t>
                        </m:r>
                      </m:e>
                      <m:sub>
                        <m:r>
                          <a:rPr lang="ru-RU" sz="2400" b="1" i="1">
                            <a:solidFill>
                              <a:schemeClr val="tx1"/>
                            </a:solidFill>
                            <a:latin typeface="Cambria Math" panose="02040503050406030204" pitchFamily="18" charset="0"/>
                            <a:ea typeface="Cambria Math" panose="02040503050406030204" pitchFamily="18" charset="0"/>
                          </a:rPr>
                          <m:t>общ</m:t>
                        </m:r>
                      </m:sub>
                      <m:sup>
                        <m:r>
                          <a:rPr lang="en-US" sz="2400" b="1" i="1">
                            <a:solidFill>
                              <a:schemeClr val="tx1"/>
                            </a:solidFill>
                            <a:latin typeface="Cambria Math" panose="02040503050406030204" pitchFamily="18" charset="0"/>
                            <a:ea typeface="Cambria Math" panose="02040503050406030204" pitchFamily="18" charset="0"/>
                          </a:rPr>
                          <m:t>𝟐</m:t>
                        </m:r>
                      </m:sup>
                    </m:sSubSup>
                  </m:oMath>
                </a14:m>
                <a:r>
                  <a:rPr lang="ru-RU" altLang="ru-RU" sz="2400" b="1" i="1" dirty="0">
                    <a:solidFill>
                      <a:schemeClr val="tx1"/>
                    </a:solidFill>
                  </a:rPr>
                  <a:t>- общая дисперсия</a:t>
                </a:r>
              </a:p>
              <a:p>
                <a:endParaRPr lang="ru-RU" altLang="ru-RU" sz="2400" b="1" i="1" dirty="0">
                  <a:solidFill>
                    <a:schemeClr val="tx1"/>
                  </a:solidFill>
                </a:endParaRPr>
              </a:p>
            </p:txBody>
          </p:sp>
        </mc:Choice>
        <mc:Fallback>
          <p:sp>
            <p:nvSpPr>
              <p:cNvPr id="5" name="Rectangle 9">
                <a:extLst>
                  <a:ext uri="{FF2B5EF4-FFF2-40B4-BE49-F238E27FC236}">
                    <a16:creationId xmlns:a16="http://schemas.microsoft.com/office/drawing/2014/main" id="{DDBAF724-2B3B-4B51-B8FA-D3071FECA003}"/>
                  </a:ext>
                </a:extLst>
              </p:cNvPr>
              <p:cNvSpPr>
                <a:spLocks noRot="1" noChangeAspect="1" noMove="1" noResize="1" noEditPoints="1" noAdjustHandles="1" noChangeArrowheads="1" noChangeShapeType="1" noTextEdit="1"/>
              </p:cNvSpPr>
              <p:nvPr/>
            </p:nvSpPr>
            <p:spPr bwMode="auto">
              <a:xfrm>
                <a:off x="399197" y="3057952"/>
                <a:ext cx="7829227" cy="1862918"/>
              </a:xfrm>
              <a:prstGeom prst="rect">
                <a:avLst/>
              </a:prstGeom>
              <a:blipFill>
                <a:blip r:embed="rId3"/>
                <a:stretch>
                  <a:fillRect l="-1167" t="-65246" b="-4852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Tree>
    <p:extLst>
      <p:ext uri="{BB962C8B-B14F-4D97-AF65-F5344CB8AC3E}">
        <p14:creationId xmlns:p14="http://schemas.microsoft.com/office/powerpoint/2010/main" val="160494815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5" presetClass="entr" presetSubtype="0" fill="hold" grpId="0" nodeType="withEffect">
                                  <p:stCondLst>
                                    <p:cond delay="0"/>
                                  </p:stCondLst>
                                  <p:iterate type="lt">
                                    <p:tmPct val="10000"/>
                                  </p:iterate>
                                  <p:childTnLst>
                                    <p:set>
                                      <p:cBhvr>
                                        <p:cTn id="6" dur="1" fill="hold">
                                          <p:stCondLst>
                                            <p:cond delay="0"/>
                                          </p:stCondLst>
                                        </p:cTn>
                                        <p:tgtEl>
                                          <p:spTgt spid="71682"/>
                                        </p:tgtEl>
                                        <p:attrNameLst>
                                          <p:attrName>style.visibility</p:attrName>
                                        </p:attrNameLst>
                                      </p:cBhvr>
                                      <p:to>
                                        <p:strVal val="visible"/>
                                      </p:to>
                                    </p:set>
                                    <p:animEffect transition="in" filter="fade">
                                      <p:cBhvr>
                                        <p:cTn id="7" dur="500"/>
                                        <p:tgtEl>
                                          <p:spTgt spid="71682"/>
                                        </p:tgtEl>
                                      </p:cBhvr>
                                    </p:animEffect>
                                    <p:anim calcmode="lin" valueType="num">
                                      <p:cBhvr>
                                        <p:cTn id="8" dur="500" fill="hold"/>
                                        <p:tgtEl>
                                          <p:spTgt spid="71682"/>
                                        </p:tgtEl>
                                        <p:attrNameLst>
                                          <p:attrName>ppt_w</p:attrName>
                                        </p:attrNameLst>
                                      </p:cBhvr>
                                      <p:tavLst>
                                        <p:tav tm="0" fmla="#ppt_w*sin(2.5*pi*$)">
                                          <p:val>
                                            <p:fltVal val="0"/>
                                          </p:val>
                                        </p:tav>
                                        <p:tav tm="100000">
                                          <p:val>
                                            <p:fltVal val="1"/>
                                          </p:val>
                                        </p:tav>
                                      </p:tavLst>
                                    </p:anim>
                                    <p:anim calcmode="lin" valueType="num">
                                      <p:cBhvr>
                                        <p:cTn id="9" dur="500" fill="hold"/>
                                        <p:tgtEl>
                                          <p:spTgt spid="7168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nimBg="1"/>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a:extLst>
              <a:ext uri="{FF2B5EF4-FFF2-40B4-BE49-F238E27FC236}">
                <a16:creationId xmlns:a16="http://schemas.microsoft.com/office/drawing/2014/main" id="{DDBAF724-2B3B-4B51-B8FA-D3071FECA003}"/>
              </a:ext>
            </a:extLst>
          </p:cNvPr>
          <p:cNvSpPr>
            <a:spLocks noChangeArrowheads="1"/>
          </p:cNvSpPr>
          <p:nvPr/>
        </p:nvSpPr>
        <p:spPr bwMode="auto">
          <a:xfrm>
            <a:off x="307075" y="1819418"/>
            <a:ext cx="8628797" cy="355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ru-RU" altLang="ru-RU" sz="2400" dirty="0">
                <a:solidFill>
                  <a:schemeClr val="tx1"/>
                </a:solidFill>
              </a:rPr>
              <a:t>Корреляционное отношение рано </a:t>
            </a:r>
            <a:r>
              <a:rPr lang="ru-RU" altLang="ru-RU" sz="2400" b="1" dirty="0">
                <a:solidFill>
                  <a:schemeClr val="tx1"/>
                </a:solidFill>
              </a:rPr>
              <a:t>нулю</a:t>
            </a:r>
            <a:r>
              <a:rPr lang="ru-RU" altLang="ru-RU" sz="2400" dirty="0">
                <a:solidFill>
                  <a:schemeClr val="tx1"/>
                </a:solidFill>
              </a:rPr>
              <a:t>, если связи между данными нет. В таком случае все средние будут равны между собой и межгрупповой вариации не будет</a:t>
            </a:r>
            <a:endParaRPr lang="en-US" altLang="ru-RU" sz="2400" dirty="0">
              <a:solidFill>
                <a:schemeClr val="tx1"/>
              </a:solidFill>
            </a:endParaRPr>
          </a:p>
          <a:p>
            <a:endParaRPr lang="ru-RU" altLang="ru-RU" sz="2400" dirty="0">
              <a:solidFill>
                <a:schemeClr val="tx1"/>
              </a:solidFill>
            </a:endParaRPr>
          </a:p>
          <a:p>
            <a:r>
              <a:rPr lang="ru-RU" altLang="ru-RU" sz="2400" dirty="0">
                <a:solidFill>
                  <a:schemeClr val="tx1"/>
                </a:solidFill>
              </a:rPr>
              <a:t>Корреляционное отношение равно </a:t>
            </a:r>
            <a:r>
              <a:rPr lang="ru-RU" altLang="ru-RU" sz="2400" b="1" dirty="0">
                <a:solidFill>
                  <a:schemeClr val="tx1"/>
                </a:solidFill>
              </a:rPr>
              <a:t>единице</a:t>
            </a:r>
            <a:r>
              <a:rPr lang="ru-RU" altLang="ru-RU" sz="2400" dirty="0">
                <a:solidFill>
                  <a:schemeClr val="tx1"/>
                </a:solidFill>
              </a:rPr>
              <a:t> тогда, когда есть функциональная связь. В этом случае межгрупповая дисперсия будет равна общей дисперсии, т.е. внутригрупповой вариации не будет</a:t>
            </a:r>
          </a:p>
        </p:txBody>
      </p:sp>
      <p:sp>
        <p:nvSpPr>
          <p:cNvPr id="9" name="Rectangle 2">
            <a:extLst>
              <a:ext uri="{FF2B5EF4-FFF2-40B4-BE49-F238E27FC236}">
                <a16:creationId xmlns:a16="http://schemas.microsoft.com/office/drawing/2014/main" id="{0E3E3D96-E470-421C-A4AC-173431EE35F8}"/>
              </a:ext>
            </a:extLst>
          </p:cNvPr>
          <p:cNvSpPr txBox="1">
            <a:spLocks noChangeArrowheads="1"/>
          </p:cNvSpPr>
          <p:nvPr/>
        </p:nvSpPr>
        <p:spPr>
          <a:xfrm>
            <a:off x="491320" y="1052513"/>
            <a:ext cx="7238218" cy="857250"/>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lIns="68580" tIns="34290" rIns="68580" bIns="3429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tLang="ru-RU" sz="3750" b="1">
                <a:solidFill>
                  <a:schemeClr val="accent2"/>
                </a:solidFill>
                <a:effectLst>
                  <a:outerShdw blurRad="38100" dist="38100" dir="2700000" algn="tl">
                    <a:srgbClr val="000000"/>
                  </a:outerShdw>
                </a:effectLst>
              </a:rPr>
              <a:t>Эмпирическое корреляционное отношение</a:t>
            </a:r>
            <a:endParaRPr lang="ru-RU" altLang="ru-RU" sz="3750" b="1" dirty="0">
              <a:solidFill>
                <a:schemeClr val="accent2"/>
              </a:solidFill>
              <a:effectLst>
                <a:outerShdw blurRad="38100" dist="38100" dir="2700000" algn="tl">
                  <a:srgbClr val="000000"/>
                </a:outerShdw>
              </a:effectLst>
            </a:endParaRPr>
          </a:p>
        </p:txBody>
      </p:sp>
    </p:spTree>
    <p:extLst>
      <p:ext uri="{BB962C8B-B14F-4D97-AF65-F5344CB8AC3E}">
        <p14:creationId xmlns:p14="http://schemas.microsoft.com/office/powerpoint/2010/main" val="122090110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45" presetClass="entr" presetSubtype="0" fill="hold" grpId="0" nodeType="withEffect">
                                  <p:stCondLst>
                                    <p:cond delay="0"/>
                                  </p:stCondLst>
                                  <p:iterate type="lt">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ppt_w</p:attrName>
                                        </p:attrNameLst>
                                      </p:cBhvr>
                                      <p:tavLst>
                                        <p:tav tm="0" fmla="#ppt_w*sin(2.5*pi*$)">
                                          <p:val>
                                            <p:fltVal val="0"/>
                                          </p:val>
                                        </p:tav>
                                        <p:tav tm="100000">
                                          <p:val>
                                            <p:fltVal val="1"/>
                                          </p:val>
                                        </p:tav>
                                      </p:tavLst>
                                    </p:anim>
                                    <p:anim calcmode="lin" valueType="num">
                                      <p:cBhvr>
                                        <p:cTn id="12"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F1FAC00-7C46-43BA-82B5-46AAA0CAA31D}"/>
              </a:ext>
            </a:extLst>
          </p:cNvPr>
          <p:cNvSpPr>
            <a:spLocks noGrp="1" noChangeArrowheads="1"/>
          </p:cNvSpPr>
          <p:nvPr>
            <p:ph type="title"/>
          </p:nvPr>
        </p:nvSpPr>
        <p:spPr>
          <a:xfrm>
            <a:off x="767687" y="1098752"/>
            <a:ext cx="7195782" cy="8572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ormAutofit fontScale="90000"/>
          </a:bodyPr>
          <a:lstStyle/>
          <a:p>
            <a:r>
              <a:rPr lang="ru-RU" altLang="ru-RU" sz="3750" b="1" dirty="0">
                <a:solidFill>
                  <a:schemeClr val="accent2"/>
                </a:solidFill>
                <a:effectLst>
                  <a:outerShdw blurRad="38100" dist="38100" dir="2700000" algn="tl">
                    <a:srgbClr val="000000"/>
                  </a:outerShdw>
                </a:effectLst>
              </a:rPr>
              <a:t>Эмпирический коэффициент детерминации</a:t>
            </a:r>
          </a:p>
        </p:txBody>
      </p:sp>
      <p:graphicFrame>
        <p:nvGraphicFramePr>
          <p:cNvPr id="69636" name="Object 4">
            <a:extLst>
              <a:ext uri="{FF2B5EF4-FFF2-40B4-BE49-F238E27FC236}">
                <a16:creationId xmlns:a16="http://schemas.microsoft.com/office/drawing/2014/main" id="{6B40DC91-1598-4CB2-B619-747B25D509E6}"/>
              </a:ext>
            </a:extLst>
          </p:cNvPr>
          <p:cNvGraphicFramePr>
            <a:graphicFrameLocks noGrp="1" noChangeAspect="1"/>
          </p:cNvGraphicFramePr>
          <p:nvPr>
            <p:ph idx="1"/>
          </p:nvPr>
        </p:nvGraphicFramePr>
        <p:xfrm>
          <a:off x="1918248" y="3003450"/>
          <a:ext cx="4894660" cy="2357438"/>
        </p:xfrm>
        <a:graphic>
          <a:graphicData uri="http://schemas.openxmlformats.org/presentationml/2006/ole">
            <mc:AlternateContent xmlns:mc="http://schemas.openxmlformats.org/markup-compatibility/2006">
              <mc:Choice xmlns:v="urn:schemas-microsoft-com:vml" Requires="v">
                <p:oleObj spid="_x0000_s89094" name="Equation" r:id="rId3" imgW="2425680" imgH="1168200" progId="Equation.DSMT4">
                  <p:embed/>
                </p:oleObj>
              </mc:Choice>
              <mc:Fallback>
                <p:oleObj name="Equation" r:id="rId3" imgW="2425680" imgH="1168200" progId="Equation.DSMT4">
                  <p:embed/>
                  <p:pic>
                    <p:nvPicPr>
                      <p:cNvPr id="69636" name="Object 4">
                        <a:extLst>
                          <a:ext uri="{FF2B5EF4-FFF2-40B4-BE49-F238E27FC236}">
                            <a16:creationId xmlns:a16="http://schemas.microsoft.com/office/drawing/2014/main" id="{6B40DC91-1598-4CB2-B619-747B25D509E6}"/>
                          </a:ext>
                        </a:extLst>
                      </p:cNvPr>
                      <p:cNvPicPr>
                        <a:picLocks noChangeAspect="1" noChangeArrowheads="1"/>
                      </p:cNvPicPr>
                      <p:nvPr/>
                    </p:nvPicPr>
                    <p:blipFill>
                      <a:blip r:embed="rId4"/>
                      <a:srcRect/>
                      <a:stretch>
                        <a:fillRect/>
                      </a:stretch>
                    </p:blipFill>
                    <p:spPr bwMode="auto">
                      <a:xfrm>
                        <a:off x="1918248" y="3003450"/>
                        <a:ext cx="4894660" cy="2357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Прямоугольник 1"/>
          <p:cNvSpPr/>
          <p:nvPr/>
        </p:nvSpPr>
        <p:spPr>
          <a:xfrm>
            <a:off x="450376" y="2032004"/>
            <a:ext cx="8331959" cy="3647152"/>
          </a:xfrm>
          <a:prstGeom prst="rect">
            <a:avLst/>
          </a:prstGeom>
        </p:spPr>
        <p:txBody>
          <a:bodyPr wrap="square">
            <a:spAutoFit/>
          </a:bodyPr>
          <a:lstStyle/>
          <a:p>
            <a:r>
              <a:rPr lang="ru-RU" altLang="ru-RU" sz="2100" b="1" dirty="0">
                <a:latin typeface="Times New Roman" panose="02020603050405020304" pitchFamily="18" charset="0"/>
                <a:cs typeface="Times New Roman" panose="02020603050405020304" pitchFamily="18" charset="0"/>
              </a:rPr>
              <a:t>представляет долю межгрупповой дисперсии в общей дисперсии результативного признака и характеризует силу влияния </a:t>
            </a:r>
            <a:r>
              <a:rPr lang="ru-RU" altLang="ru-RU" sz="2100" b="1" dirty="0" err="1">
                <a:latin typeface="Times New Roman" panose="02020603050405020304" pitchFamily="18" charset="0"/>
                <a:cs typeface="Times New Roman" panose="02020603050405020304" pitchFamily="18" charset="0"/>
              </a:rPr>
              <a:t>группировочного</a:t>
            </a:r>
            <a:r>
              <a:rPr lang="ru-RU" altLang="ru-RU" sz="2100" b="1" dirty="0">
                <a:latin typeface="Times New Roman" panose="02020603050405020304" pitchFamily="18" charset="0"/>
                <a:cs typeface="Times New Roman" panose="02020603050405020304" pitchFamily="18" charset="0"/>
              </a:rPr>
              <a:t> признака на образование общей вариации. </a:t>
            </a:r>
            <a:endParaRPr lang="en-US" altLang="ru-RU" sz="2100" b="1" dirty="0">
              <a:latin typeface="Times New Roman" panose="02020603050405020304" pitchFamily="18" charset="0"/>
              <a:cs typeface="Times New Roman" panose="02020603050405020304" pitchFamily="18" charset="0"/>
            </a:endParaRPr>
          </a:p>
          <a:p>
            <a:endParaRPr lang="en-US" altLang="ru-RU" sz="2100" b="1" dirty="0">
              <a:latin typeface="Times New Roman" panose="02020603050405020304" pitchFamily="18" charset="0"/>
              <a:cs typeface="Times New Roman" panose="02020603050405020304" pitchFamily="18" charset="0"/>
            </a:endParaRPr>
          </a:p>
          <a:p>
            <a:endParaRPr lang="en-US" altLang="ru-RU" sz="2100" b="1" dirty="0">
              <a:latin typeface="Times New Roman" panose="02020603050405020304" pitchFamily="18" charset="0"/>
              <a:cs typeface="Times New Roman" panose="02020603050405020304" pitchFamily="18" charset="0"/>
            </a:endParaRPr>
          </a:p>
          <a:p>
            <a:endParaRPr lang="en-US" altLang="ru-RU" sz="2100" b="1" dirty="0">
              <a:latin typeface="Times New Roman" panose="02020603050405020304" pitchFamily="18" charset="0"/>
              <a:cs typeface="Times New Roman" panose="02020603050405020304" pitchFamily="18" charset="0"/>
            </a:endParaRPr>
          </a:p>
          <a:p>
            <a:endParaRPr lang="en-US" altLang="ru-RU" sz="2100" b="1" dirty="0">
              <a:latin typeface="Times New Roman" panose="02020603050405020304" pitchFamily="18" charset="0"/>
              <a:cs typeface="Times New Roman" panose="02020603050405020304" pitchFamily="18" charset="0"/>
            </a:endParaRPr>
          </a:p>
          <a:p>
            <a:endParaRPr lang="en-US" altLang="ru-RU" sz="2100" b="1" dirty="0">
              <a:latin typeface="Times New Roman" panose="02020603050405020304" pitchFamily="18" charset="0"/>
              <a:cs typeface="Times New Roman" panose="02020603050405020304" pitchFamily="18" charset="0"/>
            </a:endParaRPr>
          </a:p>
          <a:p>
            <a:endParaRPr lang="en-US" altLang="ru-RU" sz="2100" b="1" dirty="0">
              <a:latin typeface="Times New Roman" panose="02020603050405020304" pitchFamily="18" charset="0"/>
              <a:cs typeface="Times New Roman" panose="02020603050405020304" pitchFamily="18" charset="0"/>
            </a:endParaRPr>
          </a:p>
          <a:p>
            <a:r>
              <a:rPr lang="ru-RU" altLang="ru-RU" sz="2100" b="1" dirty="0">
                <a:latin typeface="Times New Roman" panose="02020603050405020304" pitchFamily="18" charset="0"/>
                <a:cs typeface="Times New Roman" panose="02020603050405020304" pitchFamily="18" charset="0"/>
              </a:rPr>
              <a:t>При отсутствии связи эмпирический коэффициент детерминации равен нулю, а при функциональной сильной связи - единице </a:t>
            </a:r>
          </a:p>
        </p:txBody>
      </p:sp>
    </p:spTree>
    <p:extLst>
      <p:ext uri="{BB962C8B-B14F-4D97-AF65-F5344CB8AC3E}">
        <p14:creationId xmlns:p14="http://schemas.microsoft.com/office/powerpoint/2010/main" val="1160015099"/>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withEffect">
                                  <p:stCondLst>
                                    <p:cond delay="0"/>
                                  </p:stCondLst>
                                  <p:childTnLst>
                                    <p:set>
                                      <p:cBhvr>
                                        <p:cTn id="6" dur="1" fill="hold">
                                          <p:stCondLst>
                                            <p:cond delay="0"/>
                                          </p:stCondLst>
                                        </p:cTn>
                                        <p:tgtEl>
                                          <p:spTgt spid="69634"/>
                                        </p:tgtEl>
                                        <p:attrNameLst>
                                          <p:attrName>style.visibility</p:attrName>
                                        </p:attrNameLst>
                                      </p:cBhvr>
                                      <p:to>
                                        <p:strVal val="visible"/>
                                      </p:to>
                                    </p:set>
                                    <p:anim from="(-#ppt_w/2)" to="(#ppt_x)" calcmode="lin" valueType="num">
                                      <p:cBhvr>
                                        <p:cTn id="7" dur="600" fill="hold">
                                          <p:stCondLst>
                                            <p:cond delay="0"/>
                                          </p:stCondLst>
                                        </p:cTn>
                                        <p:tgtEl>
                                          <p:spTgt spid="69634"/>
                                        </p:tgtEl>
                                        <p:attrNameLst>
                                          <p:attrName>ppt_x</p:attrName>
                                        </p:attrNameLst>
                                      </p:cBhvr>
                                    </p:anim>
                                    <p:anim from="0" to="-1.0" calcmode="lin" valueType="num">
                                      <p:cBhvr>
                                        <p:cTn id="8" dur="200" decel="50000" autoRev="1" fill="hold">
                                          <p:stCondLst>
                                            <p:cond delay="600"/>
                                          </p:stCondLst>
                                        </p:cTn>
                                        <p:tgtEl>
                                          <p:spTgt spid="69634"/>
                                        </p:tgtEl>
                                        <p:attrNameLst>
                                          <p:attrName>xshear</p:attrName>
                                        </p:attrNameLst>
                                      </p:cBhvr>
                                    </p:anim>
                                    <p:animScale>
                                      <p:cBhvr>
                                        <p:cTn id="9" dur="200" decel="100000" autoRev="1" fill="hold">
                                          <p:stCondLst>
                                            <p:cond delay="600"/>
                                          </p:stCondLst>
                                        </p:cTn>
                                        <p:tgtEl>
                                          <p:spTgt spid="69634"/>
                                        </p:tgtEl>
                                      </p:cBhvr>
                                      <p:from x="100000" y="100000"/>
                                      <p:to x="80000" y="100000"/>
                                    </p:animScale>
                                    <p:anim by="(#ppt_h/3+#ppt_w*0.1)" calcmode="lin" valueType="num">
                                      <p:cBhvr additive="sum">
                                        <p:cTn id="10" dur="200" decel="100000" autoRev="1" fill="hold">
                                          <p:stCondLst>
                                            <p:cond delay="600"/>
                                          </p:stCondLst>
                                        </p:cTn>
                                        <p:tgtEl>
                                          <p:spTgt spid="69634"/>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ntr" presetSubtype="0" fill="hold" nodeType="clickEffect">
                                  <p:stCondLst>
                                    <p:cond delay="0"/>
                                  </p:stCondLst>
                                  <p:childTnLst>
                                    <p:set>
                                      <p:cBhvr>
                                        <p:cTn id="14" dur="1" fill="hold">
                                          <p:stCondLst>
                                            <p:cond delay="0"/>
                                          </p:stCondLst>
                                        </p:cTn>
                                        <p:tgtEl>
                                          <p:spTgt spid="69636"/>
                                        </p:tgtEl>
                                        <p:attrNameLst>
                                          <p:attrName>style.visibility</p:attrName>
                                        </p:attrNameLst>
                                      </p:cBhvr>
                                      <p:to>
                                        <p:strVal val="visible"/>
                                      </p:to>
                                    </p:set>
                                    <p:animEffect transition="in" filter="fade">
                                      <p:cBhvr>
                                        <p:cTn id="15" dur="1000"/>
                                        <p:tgtEl>
                                          <p:spTgt spid="69636"/>
                                        </p:tgtEl>
                                      </p:cBhvr>
                                    </p:animEffect>
                                    <p:anim calcmode="lin" valueType="num">
                                      <p:cBhvr>
                                        <p:cTn id="16" dur="1000" fill="hold"/>
                                        <p:tgtEl>
                                          <p:spTgt spid="69636"/>
                                        </p:tgtEl>
                                        <p:attrNameLst>
                                          <p:attrName>style.rotation</p:attrName>
                                        </p:attrNameLst>
                                      </p:cBhvr>
                                      <p:tavLst>
                                        <p:tav tm="0">
                                          <p:val>
                                            <p:fltVal val="720"/>
                                          </p:val>
                                        </p:tav>
                                        <p:tav tm="100000">
                                          <p:val>
                                            <p:fltVal val="0"/>
                                          </p:val>
                                        </p:tav>
                                      </p:tavLst>
                                    </p:anim>
                                    <p:anim calcmode="lin" valueType="num">
                                      <p:cBhvr>
                                        <p:cTn id="17" dur="1000" fill="hold"/>
                                        <p:tgtEl>
                                          <p:spTgt spid="69636"/>
                                        </p:tgtEl>
                                        <p:attrNameLst>
                                          <p:attrName>ppt_h</p:attrName>
                                        </p:attrNameLst>
                                      </p:cBhvr>
                                      <p:tavLst>
                                        <p:tav tm="0">
                                          <p:val>
                                            <p:fltVal val="0"/>
                                          </p:val>
                                        </p:tav>
                                        <p:tav tm="100000">
                                          <p:val>
                                            <p:strVal val="#ppt_h"/>
                                          </p:val>
                                        </p:tav>
                                      </p:tavLst>
                                    </p:anim>
                                    <p:anim calcmode="lin" valueType="num">
                                      <p:cBhvr>
                                        <p:cTn id="18" dur="1000" fill="hold"/>
                                        <p:tgtEl>
                                          <p:spTgt spid="6963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3DA4F5-0191-4F77-B11E-A63C2CDA8020}"/>
              </a:ext>
            </a:extLst>
          </p:cNvPr>
          <p:cNvSpPr>
            <a:spLocks noGrp="1"/>
          </p:cNvSpPr>
          <p:nvPr>
            <p:ph type="title"/>
          </p:nvPr>
        </p:nvSpPr>
        <p:spPr/>
        <p:txBody>
          <a:bodyPr/>
          <a:lstStyle/>
          <a:p>
            <a:r>
              <a:rPr lang="ru-RU" dirty="0"/>
              <a:t>Построить вариационные ряды</a:t>
            </a:r>
          </a:p>
        </p:txBody>
      </p:sp>
      <p:sp>
        <p:nvSpPr>
          <p:cNvPr id="4" name="Текст 3">
            <a:extLst>
              <a:ext uri="{FF2B5EF4-FFF2-40B4-BE49-F238E27FC236}">
                <a16:creationId xmlns:a16="http://schemas.microsoft.com/office/drawing/2014/main" id="{0CBDF47E-BEC4-497A-8332-C8E69DA5C758}"/>
              </a:ext>
            </a:extLst>
          </p:cNvPr>
          <p:cNvSpPr>
            <a:spLocks noGrp="1"/>
          </p:cNvSpPr>
          <p:nvPr>
            <p:ph type="body" idx="1"/>
          </p:nvPr>
        </p:nvSpPr>
        <p:spPr/>
        <p:txBody>
          <a:bodyPr/>
          <a:lstStyle/>
          <a:p>
            <a:r>
              <a:rPr lang="ru-RU" dirty="0"/>
              <a:t>С равными интервалами</a:t>
            </a:r>
          </a:p>
        </p:txBody>
      </p:sp>
      <p:sp>
        <p:nvSpPr>
          <p:cNvPr id="5" name="Объект 4">
            <a:extLst>
              <a:ext uri="{FF2B5EF4-FFF2-40B4-BE49-F238E27FC236}">
                <a16:creationId xmlns:a16="http://schemas.microsoft.com/office/drawing/2014/main" id="{BD211F2D-05F7-4B0E-8CB5-266CDDF77E17}"/>
              </a:ext>
            </a:extLst>
          </p:cNvPr>
          <p:cNvSpPr>
            <a:spLocks noGrp="1"/>
          </p:cNvSpPr>
          <p:nvPr>
            <p:ph sz="half" idx="2"/>
          </p:nvPr>
        </p:nvSpPr>
        <p:spPr/>
        <p:txBody>
          <a:bodyPr/>
          <a:lstStyle/>
          <a:p>
            <a:r>
              <a:rPr lang="ru-RU" dirty="0"/>
              <a:t>Методом </a:t>
            </a:r>
            <a:r>
              <a:rPr lang="ru-RU" dirty="0" err="1">
                <a:latin typeface="Calibri" pitchFamily="34" charset="0"/>
              </a:rPr>
              <a:t>Стерджеса</a:t>
            </a:r>
            <a:endParaRPr lang="ru-RU" dirty="0">
              <a:latin typeface="Calibri" pitchFamily="34" charset="0"/>
            </a:endParaRPr>
          </a:p>
          <a:p>
            <a:r>
              <a:rPr lang="ru-RU" b="1" i="1" dirty="0">
                <a:latin typeface="Calibri" pitchFamily="34" charset="0"/>
              </a:rPr>
              <a:t>Методом квадратного корня</a:t>
            </a:r>
          </a:p>
          <a:p>
            <a:r>
              <a:rPr lang="ru-RU" b="1" i="1" dirty="0">
                <a:latin typeface="Calibri" pitchFamily="34" charset="0"/>
              </a:rPr>
              <a:t>Методом Дэвида-Скотта</a:t>
            </a:r>
          </a:p>
          <a:p>
            <a:endParaRPr lang="ru-RU" dirty="0">
              <a:latin typeface="Calibri" pitchFamily="34" charset="0"/>
            </a:endParaRPr>
          </a:p>
          <a:p>
            <a:endParaRPr lang="ru-RU" dirty="0"/>
          </a:p>
        </p:txBody>
      </p:sp>
      <p:sp>
        <p:nvSpPr>
          <p:cNvPr id="6" name="Текст 5">
            <a:extLst>
              <a:ext uri="{FF2B5EF4-FFF2-40B4-BE49-F238E27FC236}">
                <a16:creationId xmlns:a16="http://schemas.microsoft.com/office/drawing/2014/main" id="{4B821ABF-EF2F-4C0B-84BA-A7D7B80703D8}"/>
              </a:ext>
            </a:extLst>
          </p:cNvPr>
          <p:cNvSpPr>
            <a:spLocks noGrp="1"/>
          </p:cNvSpPr>
          <p:nvPr>
            <p:ph type="body" sz="quarter" idx="3"/>
          </p:nvPr>
        </p:nvSpPr>
        <p:spPr/>
        <p:txBody>
          <a:bodyPr/>
          <a:lstStyle/>
          <a:p>
            <a:r>
              <a:rPr lang="ru-RU" dirty="0"/>
              <a:t>С неравными интервалами</a:t>
            </a:r>
          </a:p>
        </p:txBody>
      </p:sp>
      <p:sp>
        <p:nvSpPr>
          <p:cNvPr id="7" name="Объект 6">
            <a:extLst>
              <a:ext uri="{FF2B5EF4-FFF2-40B4-BE49-F238E27FC236}">
                <a16:creationId xmlns:a16="http://schemas.microsoft.com/office/drawing/2014/main" id="{C881F2BD-A7D3-44B0-AB1B-4AD9A105E03C}"/>
              </a:ext>
            </a:extLst>
          </p:cNvPr>
          <p:cNvSpPr>
            <a:spLocks noGrp="1"/>
          </p:cNvSpPr>
          <p:nvPr>
            <p:ph sz="quarter" idx="4"/>
          </p:nvPr>
        </p:nvSpPr>
        <p:spPr/>
        <p:txBody>
          <a:bodyPr/>
          <a:lstStyle/>
          <a:p>
            <a:r>
              <a:rPr lang="ru-RU" dirty="0" err="1"/>
              <a:t>Квартильное</a:t>
            </a:r>
            <a:r>
              <a:rPr lang="ru-RU" dirty="0"/>
              <a:t> распределение</a:t>
            </a:r>
          </a:p>
          <a:p>
            <a:r>
              <a:rPr lang="ru-RU" b="1" dirty="0"/>
              <a:t>ряд с интервалами, изменяющими в арифметической прогрессии;</a:t>
            </a:r>
          </a:p>
          <a:p>
            <a:r>
              <a:rPr lang="ru-RU" b="1" dirty="0"/>
              <a:t>ряд с интервалами, изменяющими в геометрической прогрессии;</a:t>
            </a:r>
          </a:p>
        </p:txBody>
      </p:sp>
    </p:spTree>
    <p:extLst>
      <p:ext uri="{BB962C8B-B14F-4D97-AF65-F5344CB8AC3E}">
        <p14:creationId xmlns:p14="http://schemas.microsoft.com/office/powerpoint/2010/main" val="6821689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C791A8-67B1-4D93-893B-A0023FF15FC6}"/>
              </a:ext>
            </a:extLst>
          </p:cNvPr>
          <p:cNvSpPr>
            <a:spLocks noGrp="1"/>
          </p:cNvSpPr>
          <p:nvPr>
            <p:ph type="title"/>
          </p:nvPr>
        </p:nvSpPr>
        <p:spPr/>
        <p:txBody>
          <a:bodyPr/>
          <a:lstStyle/>
          <a:p>
            <a:r>
              <a:rPr lang="ru-RU" dirty="0"/>
              <a:t>Интервальный ряд с равными интервалами</a:t>
            </a:r>
          </a:p>
        </p:txBody>
      </p:sp>
      <p:graphicFrame>
        <p:nvGraphicFramePr>
          <p:cNvPr id="3" name="Объект 2">
            <a:extLst>
              <a:ext uri="{FF2B5EF4-FFF2-40B4-BE49-F238E27FC236}">
                <a16:creationId xmlns:a16="http://schemas.microsoft.com/office/drawing/2014/main" id="{339CCED4-28D2-463A-B39B-F47002387B48}"/>
              </a:ext>
            </a:extLst>
          </p:cNvPr>
          <p:cNvGraphicFramePr>
            <a:graphicFrameLocks noChangeAspect="1"/>
          </p:cNvGraphicFramePr>
          <p:nvPr/>
        </p:nvGraphicFramePr>
        <p:xfrm>
          <a:off x="1432321" y="3023276"/>
          <a:ext cx="3139679" cy="702469"/>
        </p:xfrm>
        <a:graphic>
          <a:graphicData uri="http://schemas.openxmlformats.org/presentationml/2006/ole">
            <mc:AlternateContent xmlns:mc="http://schemas.openxmlformats.org/markup-compatibility/2006">
              <mc:Choice xmlns:v="urn:schemas-microsoft-com:vml" Requires="v">
                <p:oleObj spid="_x0000_s90118" name="Уравнение" r:id="rId3" imgW="1841400" imgH="419040" progId="Equation.3">
                  <p:embed/>
                </p:oleObj>
              </mc:Choice>
              <mc:Fallback>
                <p:oleObj name="Уравнение" r:id="rId3" imgW="1841400" imgH="419040" progId="Equation.3">
                  <p:embed/>
                  <p:pic>
                    <p:nvPicPr>
                      <p:cNvPr id="3" name="Объект 2">
                        <a:extLst>
                          <a:ext uri="{FF2B5EF4-FFF2-40B4-BE49-F238E27FC236}">
                            <a16:creationId xmlns:a16="http://schemas.microsoft.com/office/drawing/2014/main" id="{339CCED4-28D2-463A-B39B-F47002387B48}"/>
                          </a:ext>
                        </a:extLst>
                      </p:cNvPr>
                      <p:cNvPicPr>
                        <a:picLocks noChangeAspect="1" noChangeArrowheads="1"/>
                      </p:cNvPicPr>
                      <p:nvPr/>
                    </p:nvPicPr>
                    <p:blipFill>
                      <a:blip r:embed="rId4"/>
                      <a:srcRect/>
                      <a:stretch>
                        <a:fillRect/>
                      </a:stretch>
                    </p:blipFill>
                    <p:spPr bwMode="auto">
                      <a:xfrm>
                        <a:off x="1432321" y="3023276"/>
                        <a:ext cx="3139679" cy="702469"/>
                      </a:xfrm>
                      <a:prstGeom prst="rect">
                        <a:avLst/>
                      </a:prstGeom>
                      <a:noFill/>
                    </p:spPr>
                  </p:pic>
                </p:oleObj>
              </mc:Fallback>
            </mc:AlternateContent>
          </a:graphicData>
        </a:graphic>
      </p:graphicFrame>
    </p:spTree>
    <p:extLst>
      <p:ext uri="{BB962C8B-B14F-4D97-AF65-F5344CB8AC3E}">
        <p14:creationId xmlns:p14="http://schemas.microsoft.com/office/powerpoint/2010/main" val="33144269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Интервальный ряд с равными интервалами</a:t>
            </a:r>
          </a:p>
        </p:txBody>
      </p:sp>
      <p:graphicFrame>
        <p:nvGraphicFramePr>
          <p:cNvPr id="3" name="Объект 2">
            <a:extLst>
              <a:ext uri="{FF2B5EF4-FFF2-40B4-BE49-F238E27FC236}">
                <a16:creationId xmlns:a16="http://schemas.microsoft.com/office/drawing/2014/main" id="{136C1B02-6068-470F-BAC2-9F8C02EE1F11}"/>
              </a:ext>
            </a:extLst>
          </p:cNvPr>
          <p:cNvGraphicFramePr>
            <a:graphicFrameLocks noChangeAspect="1"/>
          </p:cNvGraphicFramePr>
          <p:nvPr/>
        </p:nvGraphicFramePr>
        <p:xfrm>
          <a:off x="701279" y="2065735"/>
          <a:ext cx="5667375" cy="1138238"/>
        </p:xfrm>
        <a:graphic>
          <a:graphicData uri="http://schemas.openxmlformats.org/presentationml/2006/ole">
            <mc:AlternateContent xmlns:mc="http://schemas.openxmlformats.org/markup-compatibility/2006">
              <mc:Choice xmlns:v="urn:schemas-microsoft-com:vml" Requires="v">
                <p:oleObj spid="_x0000_s91142" name="Equation" r:id="rId3" imgW="2527200" imgH="482400" progId="Equation.DSMT4">
                  <p:embed/>
                </p:oleObj>
              </mc:Choice>
              <mc:Fallback>
                <p:oleObj name="Equation" r:id="rId3" imgW="2527200" imgH="482400" progId="Equation.DSMT4">
                  <p:embed/>
                  <p:pic>
                    <p:nvPicPr>
                      <p:cNvPr id="3" name="Объект 2">
                        <a:extLst>
                          <a:ext uri="{FF2B5EF4-FFF2-40B4-BE49-F238E27FC236}">
                            <a16:creationId xmlns:a16="http://schemas.microsoft.com/office/drawing/2014/main" id="{136C1B02-6068-470F-BAC2-9F8C02EE1F11}"/>
                          </a:ext>
                        </a:extLst>
                      </p:cNvPr>
                      <p:cNvPicPr>
                        <a:picLocks noChangeAspect="1" noChangeArrowheads="1"/>
                      </p:cNvPicPr>
                      <p:nvPr/>
                    </p:nvPicPr>
                    <p:blipFill>
                      <a:blip r:embed="rId4"/>
                      <a:srcRect/>
                      <a:stretch>
                        <a:fillRect/>
                      </a:stretch>
                    </p:blipFill>
                    <p:spPr bwMode="auto">
                      <a:xfrm>
                        <a:off x="701279" y="2065735"/>
                        <a:ext cx="5667375" cy="1138238"/>
                      </a:xfrm>
                      <a:prstGeom prst="rect">
                        <a:avLst/>
                      </a:prstGeom>
                      <a:noFill/>
                    </p:spPr>
                  </p:pic>
                </p:oleObj>
              </mc:Fallback>
            </mc:AlternateContent>
          </a:graphicData>
        </a:graphic>
      </p:graphicFrame>
    </p:spTree>
    <p:extLst>
      <p:ext uri="{BB962C8B-B14F-4D97-AF65-F5344CB8AC3E}">
        <p14:creationId xmlns:p14="http://schemas.microsoft.com/office/powerpoint/2010/main" val="10370835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DDA55CC-AFD6-42E3-86B8-0BB27A98E693}"/>
              </a:ext>
            </a:extLst>
          </p:cNvPr>
          <p:cNvSpPr>
            <a:spLocks noGrp="1"/>
          </p:cNvSpPr>
          <p:nvPr>
            <p:ph type="title"/>
          </p:nvPr>
        </p:nvSpPr>
        <p:spPr/>
        <p:txBody>
          <a:bodyPr/>
          <a:lstStyle/>
          <a:p>
            <a:r>
              <a:rPr lang="ru-RU" b="1" dirty="0"/>
              <a:t>ряд с интервалами, изменяющими в арифметической прогрессии</a:t>
            </a:r>
            <a:endParaRPr lang="ru-RU" dirty="0"/>
          </a:p>
        </p:txBody>
      </p:sp>
      <mc:AlternateContent xmlns:mc="http://schemas.openxmlformats.org/markup-compatibility/2006">
        <mc:Choice xmlns:a14="http://schemas.microsoft.com/office/drawing/2010/main" Requires="a14">
          <p:sp>
            <p:nvSpPr>
              <p:cNvPr id="3" name="Прямоугольник 2">
                <a:extLst>
                  <a:ext uri="{FF2B5EF4-FFF2-40B4-BE49-F238E27FC236}">
                    <a16:creationId xmlns:a16="http://schemas.microsoft.com/office/drawing/2014/main" id="{EA3EABE2-EE70-4002-9577-420AA47CBED3}"/>
                  </a:ext>
                </a:extLst>
              </p:cNvPr>
              <p:cNvSpPr/>
              <p:nvPr/>
            </p:nvSpPr>
            <p:spPr>
              <a:xfrm>
                <a:off x="716424" y="2079182"/>
                <a:ext cx="7480827" cy="4001352"/>
              </a:xfrm>
              <a:prstGeom prst="rect">
                <a:avLst/>
              </a:prstGeom>
            </p:spPr>
            <p:txBody>
              <a:bodyPr wrap="square">
                <a:spAutoFit/>
              </a:bodyPr>
              <a:lstStyle/>
              <a:p>
                <a:pPr indent="337661">
                  <a:spcAft>
                    <a:spcPts val="0"/>
                  </a:spcAft>
                </a:pPr>
                <a:r>
                  <a:rPr lang="ru-RU" sz="1500" u="sng" dirty="0">
                    <a:solidFill>
                      <a:srgbClr val="000000"/>
                    </a:solidFill>
                    <a:latin typeface="Times New Roman" panose="02020603050405020304" pitchFamily="18" charset="0"/>
                    <a:ea typeface="Calibri" panose="020F0502020204030204" pitchFamily="34" charset="0"/>
                  </a:rPr>
                  <a:t>Интервальный ряд с интервалами, возрастающими в арифметической прогрессии:</a:t>
                </a:r>
                <a:r>
                  <a:rPr lang="ru-RU" sz="1500" dirty="0">
                    <a:solidFill>
                      <a:srgbClr val="000000"/>
                    </a:solidFill>
                    <a:latin typeface="Times New Roman" panose="02020603050405020304" pitchFamily="18" charset="0"/>
                    <a:ea typeface="Calibri" panose="020F0502020204030204" pitchFamily="34" charset="0"/>
                  </a:rPr>
                  <a:t> ширина каждого последующего интервала </a:t>
                </a:r>
                <a:r>
                  <a:rPr lang="en-US" sz="1500" dirty="0" err="1">
                    <a:solidFill>
                      <a:srgbClr val="000000"/>
                    </a:solidFill>
                    <a:latin typeface="Times New Roman" panose="02020603050405020304" pitchFamily="18" charset="0"/>
                    <a:ea typeface="Calibri" panose="020F0502020204030204" pitchFamily="34" charset="0"/>
                  </a:rPr>
                  <a:t>i</a:t>
                </a:r>
                <a:r>
                  <a:rPr lang="ru-RU" sz="1500" baseline="-25000" dirty="0">
                    <a:solidFill>
                      <a:srgbClr val="000000"/>
                    </a:solidFill>
                    <a:latin typeface="Times New Roman" panose="02020603050405020304" pitchFamily="18" charset="0"/>
                    <a:ea typeface="Calibri" panose="020F0502020204030204" pitchFamily="34" charset="0"/>
                  </a:rPr>
                  <a:t>i+1</a:t>
                </a:r>
                <a:r>
                  <a:rPr lang="ru-RU" sz="1500" dirty="0">
                    <a:solidFill>
                      <a:srgbClr val="000000"/>
                    </a:solidFill>
                    <a:latin typeface="Times New Roman" panose="02020603050405020304" pitchFamily="18" charset="0"/>
                    <a:ea typeface="Calibri" panose="020F0502020204030204" pitchFamily="34" charset="0"/>
                  </a:rPr>
                  <a:t>  больше предыдущего </a:t>
                </a:r>
                <a:r>
                  <a:rPr lang="en-US" sz="1500" dirty="0" err="1">
                    <a:solidFill>
                      <a:srgbClr val="000000"/>
                    </a:solidFill>
                    <a:latin typeface="Times New Roman" panose="02020603050405020304" pitchFamily="18" charset="0"/>
                    <a:ea typeface="Calibri" panose="020F0502020204030204" pitchFamily="34" charset="0"/>
                  </a:rPr>
                  <a:t>i</a:t>
                </a:r>
                <a:r>
                  <a:rPr lang="ru-RU" sz="1500" baseline="-25000" dirty="0">
                    <a:solidFill>
                      <a:srgbClr val="000000"/>
                    </a:solidFill>
                    <a:latin typeface="Times New Roman" panose="02020603050405020304" pitchFamily="18" charset="0"/>
                    <a:ea typeface="Calibri" panose="020F0502020204030204" pitchFamily="34" charset="0"/>
                  </a:rPr>
                  <a:t>i</a:t>
                </a:r>
                <a:r>
                  <a:rPr lang="ru-RU" sz="1500" dirty="0">
                    <a:solidFill>
                      <a:srgbClr val="000000"/>
                    </a:solidFill>
                    <a:latin typeface="Times New Roman" panose="02020603050405020304" pitchFamily="18" charset="0"/>
                    <a:ea typeface="Calibri" panose="020F0502020204030204" pitchFamily="34" charset="0"/>
                  </a:rPr>
                  <a:t> на определенное число </a:t>
                </a:r>
                <a:r>
                  <a:rPr lang="en-US" sz="1500" dirty="0">
                    <a:solidFill>
                      <a:srgbClr val="000000"/>
                    </a:solidFill>
                    <a:latin typeface="Times New Roman" panose="02020603050405020304" pitchFamily="18" charset="0"/>
                    <a:ea typeface="Calibri" panose="020F0502020204030204" pitchFamily="34" charset="0"/>
                  </a:rPr>
                  <a:t>d</a:t>
                </a:r>
                <a:r>
                  <a:rPr lang="ru-RU" sz="1500" dirty="0">
                    <a:solidFill>
                      <a:srgbClr val="000000"/>
                    </a:solidFill>
                    <a:latin typeface="Times New Roman" panose="02020603050405020304" pitchFamily="18" charset="0"/>
                    <a:ea typeface="Calibri" panose="020F0502020204030204" pitchFamily="34" charset="0"/>
                  </a:rPr>
                  <a:t> (разность прогрессии).</a:t>
                </a:r>
              </a:p>
              <a:p>
                <a:pPr indent="337661" algn="ctr">
                  <a:spcAft>
                    <a:spcPts val="0"/>
                  </a:spcAft>
                </a:pPr>
                <a:r>
                  <a:rPr lang="en-US" sz="1500" dirty="0" err="1">
                    <a:solidFill>
                      <a:srgbClr val="000000"/>
                    </a:solidFill>
                    <a:latin typeface="Times New Roman" panose="02020603050405020304" pitchFamily="18" charset="0"/>
                    <a:ea typeface="Calibri" panose="020F0502020204030204" pitchFamily="34" charset="0"/>
                  </a:rPr>
                  <a:t>i</a:t>
                </a:r>
                <a:r>
                  <a:rPr lang="ru-RU" sz="1500" baseline="-25000" dirty="0">
                    <a:solidFill>
                      <a:srgbClr val="000000"/>
                    </a:solidFill>
                    <a:latin typeface="Times New Roman" panose="02020603050405020304" pitchFamily="18" charset="0"/>
                    <a:ea typeface="Calibri" panose="020F0502020204030204" pitchFamily="34" charset="0"/>
                  </a:rPr>
                  <a:t>i+1</a:t>
                </a:r>
                <a:r>
                  <a:rPr lang="ru-RU" sz="1500" dirty="0">
                    <a:solidFill>
                      <a:srgbClr val="000000"/>
                    </a:solidFill>
                    <a:latin typeface="Times New Roman" panose="02020603050405020304" pitchFamily="18" charset="0"/>
                    <a:ea typeface="Calibri" panose="020F0502020204030204" pitchFamily="34" charset="0"/>
                  </a:rPr>
                  <a:t> = </a:t>
                </a:r>
                <a:r>
                  <a:rPr lang="en-US" sz="1500" dirty="0" err="1">
                    <a:solidFill>
                      <a:srgbClr val="000000"/>
                    </a:solidFill>
                    <a:latin typeface="Times New Roman" panose="02020603050405020304" pitchFamily="18" charset="0"/>
                    <a:ea typeface="Calibri" panose="020F0502020204030204" pitchFamily="34" charset="0"/>
                  </a:rPr>
                  <a:t>i</a:t>
                </a:r>
                <a:r>
                  <a:rPr lang="ru-RU" sz="1500" baseline="-25000" dirty="0">
                    <a:solidFill>
                      <a:srgbClr val="000000"/>
                    </a:solidFill>
                    <a:latin typeface="Times New Roman" panose="02020603050405020304" pitchFamily="18" charset="0"/>
                    <a:ea typeface="Calibri" panose="020F0502020204030204" pitchFamily="34" charset="0"/>
                  </a:rPr>
                  <a:t>i</a:t>
                </a:r>
                <a:r>
                  <a:rPr lang="ru-RU" sz="1500" dirty="0">
                    <a:solidFill>
                      <a:srgbClr val="000000"/>
                    </a:solidFill>
                    <a:latin typeface="Times New Roman" panose="02020603050405020304" pitchFamily="18" charset="0"/>
                    <a:ea typeface="Calibri" panose="020F0502020204030204" pitchFamily="34" charset="0"/>
                  </a:rPr>
                  <a:t> + </a:t>
                </a:r>
                <a:r>
                  <a:rPr lang="en-US" sz="1500" dirty="0">
                    <a:solidFill>
                      <a:srgbClr val="000000"/>
                    </a:solidFill>
                    <a:latin typeface="Times New Roman" panose="02020603050405020304" pitchFamily="18" charset="0"/>
                    <a:ea typeface="Calibri" panose="020F0502020204030204" pitchFamily="34" charset="0"/>
                  </a:rPr>
                  <a:t>d</a:t>
                </a:r>
                <a:endParaRPr lang="ru-RU" sz="1500" dirty="0">
                  <a:solidFill>
                    <a:srgbClr val="000000"/>
                  </a:solidFill>
                  <a:latin typeface="Times New Roman" panose="02020603050405020304" pitchFamily="18" charset="0"/>
                  <a:ea typeface="Calibri" panose="020F0502020204030204" pitchFamily="34" charset="0"/>
                </a:endParaRPr>
              </a:p>
              <a:p>
                <a:pPr indent="337661">
                  <a:spcAft>
                    <a:spcPts val="0"/>
                  </a:spcAft>
                </a:pPr>
                <a:r>
                  <a:rPr lang="ru-RU" sz="1500" dirty="0">
                    <a:solidFill>
                      <a:srgbClr val="000000"/>
                    </a:solidFill>
                    <a:latin typeface="Times New Roman" panose="02020603050405020304" pitchFamily="18" charset="0"/>
                    <a:ea typeface="Calibri" panose="020F0502020204030204" pitchFamily="34" charset="0"/>
                  </a:rPr>
                  <a:t>В этом случае размах вариации </a:t>
                </a:r>
              </a:p>
              <a:p>
                <a:pPr indent="337661" algn="ctr">
                  <a:spcAft>
                    <a:spcPts val="0"/>
                  </a:spcAft>
                </a:pPr>
                <a:r>
                  <a:rPr lang="en-US" sz="1500" i="1" dirty="0">
                    <a:solidFill>
                      <a:srgbClr val="000000"/>
                    </a:solidFill>
                    <a:latin typeface="Times New Roman" panose="02020603050405020304" pitchFamily="18" charset="0"/>
                    <a:ea typeface="Calibri" panose="020F0502020204030204" pitchFamily="34" charset="0"/>
                  </a:rPr>
                  <a:t>R</a:t>
                </a:r>
                <a:r>
                  <a:rPr lang="ru-RU" sz="1500" i="1" dirty="0">
                    <a:solidFill>
                      <a:srgbClr val="000000"/>
                    </a:solidFill>
                    <a:latin typeface="Times New Roman" panose="02020603050405020304" pitchFamily="18" charset="0"/>
                    <a:ea typeface="Calibri" panose="020F0502020204030204" pitchFamily="34" charset="0"/>
                  </a:rPr>
                  <a:t> = верхняя граница последнего интервала – нижняя граница первого интервала</a:t>
                </a:r>
                <a:endParaRPr lang="ru-RU" sz="1500" dirty="0">
                  <a:solidFill>
                    <a:srgbClr val="000000"/>
                  </a:solidFill>
                  <a:latin typeface="Times New Roman" panose="02020603050405020304" pitchFamily="18" charset="0"/>
                  <a:ea typeface="Calibri" panose="020F0502020204030204" pitchFamily="34" charset="0"/>
                </a:endParaRPr>
              </a:p>
              <a:p>
                <a:pPr indent="337661">
                  <a:spcAft>
                    <a:spcPts val="0"/>
                  </a:spcAft>
                </a:pPr>
                <a:r>
                  <a:rPr lang="ru-RU" sz="1500" dirty="0">
                    <a:solidFill>
                      <a:srgbClr val="000000"/>
                    </a:solidFill>
                    <a:latin typeface="Times New Roman" panose="02020603050405020304" pitchFamily="18" charset="0"/>
                    <a:ea typeface="Calibri" panose="020F0502020204030204" pitchFamily="34" charset="0"/>
                  </a:rPr>
                  <a:t>будет равен сумме первых </a:t>
                </a:r>
                <a:r>
                  <a:rPr lang="en-US" sz="1500" dirty="0">
                    <a:solidFill>
                      <a:srgbClr val="000000"/>
                    </a:solidFill>
                    <a:latin typeface="Times New Roman" panose="02020603050405020304" pitchFamily="18" charset="0"/>
                    <a:ea typeface="Calibri" panose="020F0502020204030204" pitchFamily="34" charset="0"/>
                  </a:rPr>
                  <a:t>n </a:t>
                </a:r>
                <a:r>
                  <a:rPr lang="ru-RU" sz="1500" dirty="0">
                    <a:solidFill>
                      <a:srgbClr val="000000"/>
                    </a:solidFill>
                    <a:latin typeface="Times New Roman" panose="02020603050405020304" pitchFamily="18" charset="0"/>
                    <a:ea typeface="Calibri" panose="020F0502020204030204" pitchFamily="34" charset="0"/>
                  </a:rPr>
                  <a:t> членов арифметической прогрессии</a:t>
                </a:r>
              </a:p>
              <a:p>
                <a:pPr indent="337661" algn="ctr">
                  <a:spcAft>
                    <a:spcPts val="0"/>
                  </a:spcAft>
                </a:pPr>
                <a:r>
                  <a:rPr lang="en-US" sz="1500" dirty="0">
                    <a:solidFill>
                      <a:srgbClr val="000000"/>
                    </a:solidFill>
                    <a:latin typeface="Times New Roman" panose="02020603050405020304" pitchFamily="18" charset="0"/>
                    <a:ea typeface="Calibri" panose="020F0502020204030204" pitchFamily="34" charset="0"/>
                  </a:rPr>
                  <a:t>R = </a:t>
                </a:r>
                <a14:m>
                  <m:oMath xmlns:m="http://schemas.openxmlformats.org/officeDocument/2006/math">
                    <m:f>
                      <m:fPr>
                        <m:ctrlPr>
                          <a:rPr lang="ru-RU" sz="1500" i="1">
                            <a:solidFill>
                              <a:srgbClr val="000000"/>
                            </a:solidFill>
                            <a:latin typeface="Cambria Math" panose="02040503050406030204" pitchFamily="18" charset="0"/>
                            <a:ea typeface="Calibri" panose="020F0502020204030204" pitchFamily="34" charset="0"/>
                          </a:rPr>
                        </m:ctrlPr>
                      </m:fPr>
                      <m:num>
                        <m:r>
                          <a:rPr lang="en-US" sz="1500">
                            <a:solidFill>
                              <a:srgbClr val="000000"/>
                            </a:solidFill>
                            <a:latin typeface="Cambria Math" panose="02040503050406030204" pitchFamily="18" charset="0"/>
                            <a:ea typeface="Calibri" panose="020F0502020204030204" pitchFamily="34" charset="0"/>
                          </a:rPr>
                          <m:t>2</m:t>
                        </m:r>
                        <m:r>
                          <a:rPr lang="en-US" sz="1500" i="1">
                            <a:solidFill>
                              <a:srgbClr val="000000"/>
                            </a:solidFill>
                            <a:latin typeface="Cambria Math" panose="02040503050406030204" pitchFamily="18" charset="0"/>
                            <a:ea typeface="Calibri" panose="020F0502020204030204" pitchFamily="34" charset="0"/>
                          </a:rPr>
                          <m:t>∗</m:t>
                        </m:r>
                        <m:sSub>
                          <m:sSubPr>
                            <m:ctrlPr>
                              <a:rPr lang="ru-RU" sz="1500" i="1">
                                <a:solidFill>
                                  <a:srgbClr val="000000"/>
                                </a:solidFill>
                                <a:latin typeface="Cambria Math" panose="02040503050406030204" pitchFamily="18" charset="0"/>
                                <a:ea typeface="Calibri" panose="020F0502020204030204" pitchFamily="34" charset="0"/>
                              </a:rPr>
                            </m:ctrlPr>
                          </m:sSubPr>
                          <m:e>
                            <m:r>
                              <a:rPr lang="en-US" sz="1500" i="1">
                                <a:solidFill>
                                  <a:srgbClr val="000000"/>
                                </a:solidFill>
                                <a:latin typeface="Cambria Math" panose="02040503050406030204" pitchFamily="18" charset="0"/>
                                <a:ea typeface="Calibri" panose="020F0502020204030204" pitchFamily="34" charset="0"/>
                              </a:rPr>
                              <m:t>𝑖</m:t>
                            </m:r>
                          </m:e>
                          <m:sub>
                            <m:r>
                              <a:rPr lang="en-US" sz="1500">
                                <a:solidFill>
                                  <a:srgbClr val="000000"/>
                                </a:solidFill>
                                <a:latin typeface="Cambria Math" panose="02040503050406030204" pitchFamily="18" charset="0"/>
                                <a:ea typeface="Calibri" panose="020F0502020204030204" pitchFamily="34" charset="0"/>
                              </a:rPr>
                              <m:t>1</m:t>
                            </m:r>
                          </m:sub>
                        </m:sSub>
                        <m:r>
                          <a:rPr lang="en-US" sz="1500">
                            <a:solidFill>
                              <a:srgbClr val="000000"/>
                            </a:solidFill>
                            <a:latin typeface="Cambria Math" panose="02040503050406030204" pitchFamily="18" charset="0"/>
                            <a:ea typeface="Calibri" panose="020F0502020204030204" pitchFamily="34" charset="0"/>
                          </a:rPr>
                          <m:t>+</m:t>
                        </m:r>
                        <m:d>
                          <m:dPr>
                            <m:ctrlPr>
                              <a:rPr lang="ru-RU" sz="1500" i="1">
                                <a:solidFill>
                                  <a:srgbClr val="000000"/>
                                </a:solidFill>
                                <a:latin typeface="Cambria Math" panose="02040503050406030204" pitchFamily="18" charset="0"/>
                                <a:ea typeface="Calibri" panose="020F0502020204030204" pitchFamily="34" charset="0"/>
                              </a:rPr>
                            </m:ctrlPr>
                          </m:dPr>
                          <m:e>
                            <m:r>
                              <a:rPr lang="en-US" sz="1500" i="1">
                                <a:solidFill>
                                  <a:srgbClr val="000000"/>
                                </a:solidFill>
                                <a:latin typeface="Cambria Math" panose="02040503050406030204" pitchFamily="18" charset="0"/>
                                <a:ea typeface="Calibri" panose="020F0502020204030204" pitchFamily="34" charset="0"/>
                              </a:rPr>
                              <m:t>𝑘</m:t>
                            </m:r>
                            <m:r>
                              <a:rPr lang="en-US" sz="1500" i="1">
                                <a:solidFill>
                                  <a:srgbClr val="000000"/>
                                </a:solidFill>
                                <a:latin typeface="Cambria Math" panose="02040503050406030204" pitchFamily="18" charset="0"/>
                                <a:ea typeface="Calibri" panose="020F0502020204030204" pitchFamily="34" charset="0"/>
                              </a:rPr>
                              <m:t>−</m:t>
                            </m:r>
                            <m:r>
                              <a:rPr lang="en-US" sz="1500">
                                <a:solidFill>
                                  <a:srgbClr val="000000"/>
                                </a:solidFill>
                                <a:latin typeface="Cambria Math" panose="02040503050406030204" pitchFamily="18" charset="0"/>
                                <a:ea typeface="Calibri" panose="020F0502020204030204" pitchFamily="34" charset="0"/>
                              </a:rPr>
                              <m:t>1</m:t>
                            </m:r>
                          </m:e>
                        </m:d>
                        <m:r>
                          <a:rPr lang="en-US" sz="1500" i="1">
                            <a:solidFill>
                              <a:srgbClr val="000000"/>
                            </a:solidFill>
                            <a:latin typeface="Cambria Math" panose="02040503050406030204" pitchFamily="18" charset="0"/>
                            <a:ea typeface="Calibri" panose="020F0502020204030204" pitchFamily="34" charset="0"/>
                          </a:rPr>
                          <m:t>∗</m:t>
                        </m:r>
                        <m:d>
                          <m:dPr>
                            <m:begChr m:val="|"/>
                            <m:endChr m:val="|"/>
                            <m:ctrlPr>
                              <a:rPr lang="ru-RU" sz="1500" i="1">
                                <a:solidFill>
                                  <a:srgbClr val="000000"/>
                                </a:solidFill>
                                <a:latin typeface="Cambria Math" panose="02040503050406030204" pitchFamily="18" charset="0"/>
                                <a:ea typeface="Calibri" panose="020F0502020204030204" pitchFamily="34" charset="0"/>
                              </a:rPr>
                            </m:ctrlPr>
                          </m:dPr>
                          <m:e>
                            <m:r>
                              <a:rPr lang="en-US" sz="1500" i="1">
                                <a:solidFill>
                                  <a:srgbClr val="000000"/>
                                </a:solidFill>
                                <a:latin typeface="Cambria Math" panose="02040503050406030204" pitchFamily="18" charset="0"/>
                                <a:ea typeface="Calibri" panose="020F0502020204030204" pitchFamily="34" charset="0"/>
                              </a:rPr>
                              <m:t>𝑑</m:t>
                            </m:r>
                          </m:e>
                        </m:d>
                      </m:num>
                      <m:den>
                        <m:r>
                          <a:rPr lang="en-US" sz="1500">
                            <a:solidFill>
                              <a:srgbClr val="000000"/>
                            </a:solidFill>
                            <a:latin typeface="Cambria Math" panose="02040503050406030204" pitchFamily="18" charset="0"/>
                            <a:ea typeface="Calibri" panose="020F0502020204030204" pitchFamily="34" charset="0"/>
                          </a:rPr>
                          <m:t>2</m:t>
                        </m:r>
                      </m:den>
                    </m:f>
                    <m:r>
                      <a:rPr lang="en-US" sz="1500" i="1">
                        <a:solidFill>
                          <a:srgbClr val="000000"/>
                        </a:solidFill>
                        <a:latin typeface="Cambria Math" panose="02040503050406030204" pitchFamily="18" charset="0"/>
                        <a:ea typeface="Calibri" panose="020F0502020204030204" pitchFamily="34" charset="0"/>
                      </a:rPr>
                      <m:t>∗</m:t>
                    </m:r>
                    <m:r>
                      <a:rPr lang="en-US" sz="1500" i="1">
                        <a:solidFill>
                          <a:srgbClr val="000000"/>
                        </a:solidFill>
                        <a:latin typeface="Cambria Math" panose="02040503050406030204" pitchFamily="18" charset="0"/>
                        <a:ea typeface="Calibri" panose="020F0502020204030204" pitchFamily="34" charset="0"/>
                      </a:rPr>
                      <m:t>𝑘</m:t>
                    </m:r>
                  </m:oMath>
                </a14:m>
                <a:r>
                  <a:rPr lang="en-US" sz="1500" dirty="0">
                    <a:solidFill>
                      <a:srgbClr val="000000"/>
                    </a:solidFill>
                    <a:latin typeface="Times New Roman" panose="02020603050405020304" pitchFamily="18" charset="0"/>
                    <a:ea typeface="Calibri" panose="020F0502020204030204" pitchFamily="34" charset="0"/>
                  </a:rPr>
                  <a:t> ,</a:t>
                </a:r>
                <a:endParaRPr lang="ru-RU" sz="1500" dirty="0">
                  <a:solidFill>
                    <a:srgbClr val="000000"/>
                  </a:solidFill>
                  <a:latin typeface="Times New Roman" panose="02020603050405020304" pitchFamily="18" charset="0"/>
                  <a:ea typeface="Calibri" panose="020F0502020204030204" pitchFamily="34" charset="0"/>
                </a:endParaRPr>
              </a:p>
              <a:p>
                <a:pPr indent="337661" algn="ctr">
                  <a:spcAft>
                    <a:spcPts val="0"/>
                  </a:spcAft>
                </a:pPr>
                <a:r>
                  <a:rPr lang="en-US" sz="1500" dirty="0">
                    <a:solidFill>
                      <a:srgbClr val="000000"/>
                    </a:solidFill>
                    <a:latin typeface="Times New Roman" panose="02020603050405020304" pitchFamily="18" charset="0"/>
                    <a:ea typeface="Calibri" panose="020F0502020204030204" pitchFamily="34" charset="0"/>
                  </a:rPr>
                  <a:t>R=</a:t>
                </a:r>
                <a14:m>
                  <m:oMath xmlns:m="http://schemas.openxmlformats.org/officeDocument/2006/math">
                    <m:f>
                      <m:fPr>
                        <m:ctrlPr>
                          <a:rPr lang="ru-RU" sz="1500" i="1">
                            <a:solidFill>
                              <a:srgbClr val="000000"/>
                            </a:solidFill>
                            <a:latin typeface="Cambria Math" panose="02040503050406030204" pitchFamily="18" charset="0"/>
                            <a:ea typeface="Calibri" panose="020F0502020204030204" pitchFamily="34" charset="0"/>
                          </a:rPr>
                        </m:ctrlPr>
                      </m:fPr>
                      <m:num>
                        <m:sSub>
                          <m:sSubPr>
                            <m:ctrlPr>
                              <a:rPr lang="ru-RU" sz="1500" i="1">
                                <a:solidFill>
                                  <a:srgbClr val="000000"/>
                                </a:solidFill>
                                <a:latin typeface="Cambria Math" panose="02040503050406030204" pitchFamily="18" charset="0"/>
                                <a:ea typeface="Calibri" panose="020F0502020204030204" pitchFamily="34" charset="0"/>
                              </a:rPr>
                            </m:ctrlPr>
                          </m:sSubPr>
                          <m:e>
                            <m:r>
                              <a:rPr lang="en-US" sz="1500" i="1">
                                <a:solidFill>
                                  <a:srgbClr val="000000"/>
                                </a:solidFill>
                                <a:latin typeface="Cambria Math" panose="02040503050406030204" pitchFamily="18" charset="0"/>
                                <a:ea typeface="Calibri" panose="020F0502020204030204" pitchFamily="34" charset="0"/>
                              </a:rPr>
                              <m:t>𝑖</m:t>
                            </m:r>
                          </m:e>
                          <m:sub>
                            <m:r>
                              <a:rPr lang="en-US" sz="1500">
                                <a:solidFill>
                                  <a:srgbClr val="000000"/>
                                </a:solidFill>
                                <a:latin typeface="Cambria Math" panose="02040503050406030204" pitchFamily="18" charset="0"/>
                                <a:ea typeface="Calibri" panose="020F0502020204030204" pitchFamily="34" charset="0"/>
                              </a:rPr>
                              <m:t>1</m:t>
                            </m:r>
                          </m:sub>
                        </m:sSub>
                        <m:r>
                          <a:rPr lang="en-US" sz="1500">
                            <a:solidFill>
                              <a:srgbClr val="000000"/>
                            </a:solidFill>
                            <a:latin typeface="Cambria Math" panose="02040503050406030204" pitchFamily="18" charset="0"/>
                            <a:ea typeface="Calibri" panose="020F0502020204030204" pitchFamily="34" charset="0"/>
                          </a:rPr>
                          <m:t>+</m:t>
                        </m:r>
                        <m:sSub>
                          <m:sSubPr>
                            <m:ctrlPr>
                              <a:rPr lang="ru-RU" sz="1500" i="1">
                                <a:solidFill>
                                  <a:srgbClr val="000000"/>
                                </a:solidFill>
                                <a:latin typeface="Cambria Math" panose="02040503050406030204" pitchFamily="18" charset="0"/>
                                <a:ea typeface="Calibri" panose="020F0502020204030204" pitchFamily="34" charset="0"/>
                              </a:rPr>
                            </m:ctrlPr>
                          </m:sSubPr>
                          <m:e>
                            <m:r>
                              <a:rPr lang="en-US" sz="1500" i="1">
                                <a:solidFill>
                                  <a:srgbClr val="000000"/>
                                </a:solidFill>
                                <a:latin typeface="Cambria Math" panose="02040503050406030204" pitchFamily="18" charset="0"/>
                                <a:ea typeface="Calibri" panose="020F0502020204030204" pitchFamily="34" charset="0"/>
                              </a:rPr>
                              <m:t>𝑖</m:t>
                            </m:r>
                          </m:e>
                          <m:sub>
                            <m:r>
                              <a:rPr lang="en-US" sz="1500" i="1">
                                <a:solidFill>
                                  <a:srgbClr val="000000"/>
                                </a:solidFill>
                                <a:latin typeface="Cambria Math" panose="02040503050406030204" pitchFamily="18" charset="0"/>
                                <a:ea typeface="Calibri" panose="020F0502020204030204" pitchFamily="34" charset="0"/>
                              </a:rPr>
                              <m:t>𝑘</m:t>
                            </m:r>
                          </m:sub>
                        </m:sSub>
                      </m:num>
                      <m:den>
                        <m:r>
                          <a:rPr lang="en-US" sz="1500">
                            <a:solidFill>
                              <a:srgbClr val="000000"/>
                            </a:solidFill>
                            <a:latin typeface="Cambria Math" panose="02040503050406030204" pitchFamily="18" charset="0"/>
                            <a:ea typeface="Calibri" panose="020F0502020204030204" pitchFamily="34" charset="0"/>
                          </a:rPr>
                          <m:t>2</m:t>
                        </m:r>
                      </m:den>
                    </m:f>
                    <m:r>
                      <a:rPr lang="en-US" sz="1500" i="1">
                        <a:solidFill>
                          <a:srgbClr val="000000"/>
                        </a:solidFill>
                        <a:latin typeface="Cambria Math" panose="02040503050406030204" pitchFamily="18" charset="0"/>
                        <a:ea typeface="Calibri" panose="020F0502020204030204" pitchFamily="34" charset="0"/>
                      </a:rPr>
                      <m:t>∗</m:t>
                    </m:r>
                    <m:r>
                      <a:rPr lang="en-US" sz="1500" i="1">
                        <a:solidFill>
                          <a:srgbClr val="000000"/>
                        </a:solidFill>
                        <a:latin typeface="Cambria Math" panose="02040503050406030204" pitchFamily="18" charset="0"/>
                        <a:ea typeface="Calibri" panose="020F0502020204030204" pitchFamily="34" charset="0"/>
                      </a:rPr>
                      <m:t>𝑘</m:t>
                    </m:r>
                  </m:oMath>
                </a14:m>
                <a:r>
                  <a:rPr lang="en-US" sz="1500" dirty="0">
                    <a:solidFill>
                      <a:srgbClr val="000000"/>
                    </a:solidFill>
                    <a:latin typeface="Times New Roman" panose="02020603050405020304" pitchFamily="18" charset="0"/>
                    <a:ea typeface="Calibri" panose="020F0502020204030204" pitchFamily="34" charset="0"/>
                  </a:rPr>
                  <a:t>,</a:t>
                </a:r>
                <a:endParaRPr lang="ru-RU" sz="1500" dirty="0">
                  <a:solidFill>
                    <a:srgbClr val="000000"/>
                  </a:solidFill>
                  <a:latin typeface="Times New Roman" panose="02020603050405020304" pitchFamily="18" charset="0"/>
                  <a:ea typeface="Calibri" panose="020F0502020204030204" pitchFamily="34" charset="0"/>
                </a:endParaRPr>
              </a:p>
              <a:p>
                <a:pPr marL="674370" indent="-201454">
                  <a:spcAft>
                    <a:spcPts val="0"/>
                  </a:spcAft>
                </a:pPr>
                <a:r>
                  <a:rPr lang="ru-RU" sz="1500" dirty="0">
                    <a:solidFill>
                      <a:srgbClr val="000000"/>
                    </a:solidFill>
                    <a:latin typeface="Times New Roman" panose="02020603050405020304" pitchFamily="18" charset="0"/>
                    <a:ea typeface="Calibri" panose="020F0502020204030204" pitchFamily="34" charset="0"/>
                  </a:rPr>
                  <a:t>где </a:t>
                </a:r>
                <a:r>
                  <a:rPr lang="en-US" sz="1500" dirty="0">
                    <a:solidFill>
                      <a:srgbClr val="000000"/>
                    </a:solidFill>
                    <a:latin typeface="Times New Roman" panose="02020603050405020304" pitchFamily="18" charset="0"/>
                    <a:ea typeface="Calibri" panose="020F0502020204030204" pitchFamily="34" charset="0"/>
                  </a:rPr>
                  <a:t>k</a:t>
                </a:r>
                <a:r>
                  <a:rPr lang="ru-RU" sz="1500" dirty="0">
                    <a:solidFill>
                      <a:srgbClr val="000000"/>
                    </a:solidFill>
                    <a:latin typeface="Times New Roman" panose="02020603050405020304" pitchFamily="18" charset="0"/>
                    <a:ea typeface="Calibri" panose="020F0502020204030204" pitchFamily="34" charset="0"/>
                  </a:rPr>
                  <a:t>– количество интервалов, </a:t>
                </a:r>
                <a:r>
                  <a:rPr lang="en-US" sz="1500" dirty="0">
                    <a:solidFill>
                      <a:srgbClr val="000000"/>
                    </a:solidFill>
                    <a:latin typeface="Times New Roman" panose="02020603050405020304" pitchFamily="18" charset="0"/>
                    <a:ea typeface="Calibri" panose="020F0502020204030204" pitchFamily="34" charset="0"/>
                  </a:rPr>
                  <a:t>d</a:t>
                </a:r>
                <a:r>
                  <a:rPr lang="ru-RU" sz="1500" dirty="0">
                    <a:solidFill>
                      <a:srgbClr val="000000"/>
                    </a:solidFill>
                    <a:latin typeface="Times New Roman" panose="02020603050405020304" pitchFamily="18" charset="0"/>
                    <a:ea typeface="Calibri" panose="020F0502020204030204" pitchFamily="34" charset="0"/>
                  </a:rPr>
                  <a:t> – разность прогрессии,  </a:t>
                </a:r>
                <a:br>
                  <a:rPr lang="ru-RU" sz="1500" dirty="0">
                    <a:solidFill>
                      <a:srgbClr val="000000"/>
                    </a:solidFill>
                    <a:latin typeface="Times New Roman" panose="02020603050405020304" pitchFamily="18" charset="0"/>
                    <a:ea typeface="Calibri" panose="020F0502020204030204" pitchFamily="34" charset="0"/>
                  </a:rPr>
                </a:br>
                <a:r>
                  <a:rPr lang="en-US" sz="1500" dirty="0" err="1">
                    <a:solidFill>
                      <a:srgbClr val="000000"/>
                    </a:solidFill>
                    <a:latin typeface="Times New Roman" panose="02020603050405020304" pitchFamily="18" charset="0"/>
                    <a:ea typeface="Calibri" panose="020F0502020204030204" pitchFamily="34" charset="0"/>
                  </a:rPr>
                  <a:t>i</a:t>
                </a:r>
                <a:r>
                  <a:rPr lang="ru-RU" sz="1500" baseline="-25000" dirty="0">
                    <a:solidFill>
                      <a:srgbClr val="000000"/>
                    </a:solidFill>
                    <a:latin typeface="Times New Roman" panose="02020603050405020304" pitchFamily="18" charset="0"/>
                    <a:ea typeface="Calibri" panose="020F0502020204030204" pitchFamily="34" charset="0"/>
                  </a:rPr>
                  <a:t>1 </a:t>
                </a:r>
                <a:r>
                  <a:rPr lang="ru-RU" sz="1500" dirty="0">
                    <a:solidFill>
                      <a:srgbClr val="000000"/>
                    </a:solidFill>
                    <a:latin typeface="Times New Roman" panose="02020603050405020304" pitchFamily="18" charset="0"/>
                    <a:ea typeface="Calibri" panose="020F0502020204030204" pitchFamily="34" charset="0"/>
                  </a:rPr>
                  <a:t>– ширина первого интервала, </a:t>
                </a:r>
                <a:r>
                  <a:rPr lang="en-US" sz="1500" dirty="0" err="1">
                    <a:solidFill>
                      <a:srgbClr val="000000"/>
                    </a:solidFill>
                    <a:latin typeface="Times New Roman" panose="02020603050405020304" pitchFamily="18" charset="0"/>
                    <a:ea typeface="Calibri" panose="020F0502020204030204" pitchFamily="34" charset="0"/>
                  </a:rPr>
                  <a:t>i</a:t>
                </a:r>
                <a:r>
                  <a:rPr lang="en-US" sz="1500" baseline="-25000" dirty="0" err="1">
                    <a:solidFill>
                      <a:srgbClr val="000000"/>
                    </a:solidFill>
                    <a:latin typeface="Times New Roman" panose="02020603050405020304" pitchFamily="18" charset="0"/>
                    <a:ea typeface="Calibri" panose="020F0502020204030204" pitchFamily="34" charset="0"/>
                  </a:rPr>
                  <a:t>k</a:t>
                </a:r>
                <a:r>
                  <a:rPr lang="en-US" sz="1500" baseline="-25000" dirty="0">
                    <a:solidFill>
                      <a:srgbClr val="000000"/>
                    </a:solidFill>
                    <a:latin typeface="Times New Roman" panose="02020603050405020304" pitchFamily="18" charset="0"/>
                    <a:ea typeface="Calibri" panose="020F0502020204030204" pitchFamily="34" charset="0"/>
                  </a:rPr>
                  <a:t> </a:t>
                </a:r>
                <a:r>
                  <a:rPr lang="ru-RU" sz="1500" dirty="0">
                    <a:solidFill>
                      <a:srgbClr val="000000"/>
                    </a:solidFill>
                    <a:latin typeface="Times New Roman" panose="02020603050405020304" pitchFamily="18" charset="0"/>
                    <a:ea typeface="Calibri" panose="020F0502020204030204" pitchFamily="34" charset="0"/>
                  </a:rPr>
                  <a:t>– ширина последнего интервала.</a:t>
                </a:r>
              </a:p>
              <a:p>
                <a:pPr indent="337661">
                  <a:spcAft>
                    <a:spcPts val="0"/>
                  </a:spcAft>
                </a:pPr>
                <a:r>
                  <a:rPr lang="ru-RU" sz="1500" dirty="0">
                    <a:solidFill>
                      <a:srgbClr val="000000"/>
                    </a:solidFill>
                    <a:latin typeface="Times New Roman" panose="02020603050405020304" pitchFamily="18" charset="0"/>
                    <a:ea typeface="Calibri" panose="020F0502020204030204" pitchFamily="34" charset="0"/>
                  </a:rPr>
                  <a:t>Используя эти формулы, можно определить ширину первого интервала и прирост прогрессии.</a:t>
                </a:r>
              </a:p>
              <a:p>
                <a:pPr indent="337661" algn="ctr">
                  <a:spcAft>
                    <a:spcPts val="0"/>
                  </a:spcAft>
                </a:pPr>
                <a:r>
                  <a:rPr lang="ru-RU" sz="1500" dirty="0">
                    <a:solidFill>
                      <a:srgbClr val="000000"/>
                    </a:solidFill>
                    <a:latin typeface="Times New Roman" panose="02020603050405020304" pitchFamily="18" charset="0"/>
                    <a:ea typeface="Calibri" panose="020F0502020204030204" pitchFamily="34" charset="0"/>
                  </a:rPr>
                  <a:t>Для интервального ряда с интервалами, убывающими в арифметической прогрессии:</a:t>
                </a:r>
                <a:r>
                  <a:rPr lang="en-US" sz="1500" dirty="0">
                    <a:solidFill>
                      <a:srgbClr val="000000"/>
                    </a:solidFill>
                    <a:latin typeface="Times New Roman" panose="02020603050405020304" pitchFamily="18" charset="0"/>
                    <a:ea typeface="Calibri" panose="020F0502020204030204" pitchFamily="34" charset="0"/>
                  </a:rPr>
                  <a:t> </a:t>
                </a:r>
                <a:r>
                  <a:rPr lang="en-US" sz="1500" dirty="0" err="1">
                    <a:solidFill>
                      <a:srgbClr val="000000"/>
                    </a:solidFill>
                    <a:latin typeface="Times New Roman" panose="02020603050405020304" pitchFamily="18" charset="0"/>
                    <a:ea typeface="Calibri" panose="020F0502020204030204" pitchFamily="34" charset="0"/>
                  </a:rPr>
                  <a:t>i</a:t>
                </a:r>
                <a:r>
                  <a:rPr lang="ru-RU" sz="1500" baseline="-25000" dirty="0">
                    <a:solidFill>
                      <a:srgbClr val="000000"/>
                    </a:solidFill>
                    <a:latin typeface="Times New Roman" panose="02020603050405020304" pitchFamily="18" charset="0"/>
                    <a:ea typeface="Calibri" panose="020F0502020204030204" pitchFamily="34" charset="0"/>
                  </a:rPr>
                  <a:t>i+1</a:t>
                </a:r>
                <a:r>
                  <a:rPr lang="ru-RU" sz="1500" dirty="0">
                    <a:solidFill>
                      <a:srgbClr val="000000"/>
                    </a:solidFill>
                    <a:latin typeface="Times New Roman" panose="02020603050405020304" pitchFamily="18" charset="0"/>
                    <a:ea typeface="Calibri" panose="020F0502020204030204" pitchFamily="34" charset="0"/>
                  </a:rPr>
                  <a:t> = </a:t>
                </a:r>
                <a:r>
                  <a:rPr lang="en-US" sz="1500" dirty="0" err="1">
                    <a:solidFill>
                      <a:srgbClr val="000000"/>
                    </a:solidFill>
                    <a:latin typeface="Times New Roman" panose="02020603050405020304" pitchFamily="18" charset="0"/>
                    <a:ea typeface="Calibri" panose="020F0502020204030204" pitchFamily="34" charset="0"/>
                  </a:rPr>
                  <a:t>i</a:t>
                </a:r>
                <a:r>
                  <a:rPr lang="ru-RU" sz="1500" baseline="-25000" dirty="0">
                    <a:solidFill>
                      <a:srgbClr val="000000"/>
                    </a:solidFill>
                    <a:latin typeface="Times New Roman" panose="02020603050405020304" pitchFamily="18" charset="0"/>
                    <a:ea typeface="Calibri" panose="020F0502020204030204" pitchFamily="34" charset="0"/>
                  </a:rPr>
                  <a:t>i</a:t>
                </a:r>
                <a:r>
                  <a:rPr lang="ru-RU" sz="1500" dirty="0">
                    <a:solidFill>
                      <a:srgbClr val="000000"/>
                    </a:solidFill>
                    <a:latin typeface="Times New Roman" panose="02020603050405020304" pitchFamily="18" charset="0"/>
                    <a:ea typeface="Calibri" panose="020F0502020204030204" pitchFamily="34" charset="0"/>
                  </a:rPr>
                  <a:t>  - </a:t>
                </a:r>
                <a:r>
                  <a:rPr lang="en-US" sz="1500" dirty="0">
                    <a:solidFill>
                      <a:srgbClr val="000000"/>
                    </a:solidFill>
                    <a:latin typeface="Times New Roman" panose="02020603050405020304" pitchFamily="18" charset="0"/>
                    <a:ea typeface="Calibri" panose="020F0502020204030204" pitchFamily="34" charset="0"/>
                  </a:rPr>
                  <a:t>d</a:t>
                </a:r>
                <a:endParaRPr lang="ru-RU" sz="1500" dirty="0">
                  <a:solidFill>
                    <a:srgbClr val="000000"/>
                  </a:solidFill>
                  <a:latin typeface="Times New Roman" panose="02020603050405020304" pitchFamily="18" charset="0"/>
                  <a:ea typeface="Calibri" panose="020F0502020204030204" pitchFamily="34" charset="0"/>
                </a:endParaRPr>
              </a:p>
              <a:p>
                <a:pPr indent="337661">
                  <a:spcAft>
                    <a:spcPts val="0"/>
                  </a:spcAft>
                </a:pPr>
                <a:endParaRPr lang="ru-RU" sz="1500" dirty="0">
                  <a:solidFill>
                    <a:srgbClr val="000000"/>
                  </a:solidFill>
                  <a:latin typeface="Times New Roman" panose="02020603050405020304" pitchFamily="18" charset="0"/>
                  <a:ea typeface="Calibri" panose="020F0502020204030204" pitchFamily="34" charset="0"/>
                </a:endParaRPr>
              </a:p>
            </p:txBody>
          </p:sp>
        </mc:Choice>
        <mc:Fallback>
          <p:sp>
            <p:nvSpPr>
              <p:cNvPr id="3" name="Прямоугольник 2">
                <a:extLst>
                  <a:ext uri="{FF2B5EF4-FFF2-40B4-BE49-F238E27FC236}">
                    <a16:creationId xmlns:a16="http://schemas.microsoft.com/office/drawing/2014/main" id="{EA3EABE2-EE70-4002-9577-420AA47CBED3}"/>
                  </a:ext>
                </a:extLst>
              </p:cNvPr>
              <p:cNvSpPr>
                <a:spLocks noRot="1" noChangeAspect="1" noMove="1" noResize="1" noEditPoints="1" noAdjustHandles="1" noChangeArrowheads="1" noChangeShapeType="1" noTextEdit="1"/>
              </p:cNvSpPr>
              <p:nvPr/>
            </p:nvSpPr>
            <p:spPr>
              <a:xfrm>
                <a:off x="716424" y="2079182"/>
                <a:ext cx="7480827" cy="4001352"/>
              </a:xfrm>
              <a:prstGeom prst="rect">
                <a:avLst/>
              </a:prstGeom>
              <a:blipFill>
                <a:blip r:embed="rId2"/>
                <a:stretch>
                  <a:fillRect l="-326" t="-305" r="-81"/>
                </a:stretch>
              </a:blipFill>
            </p:spPr>
            <p:txBody>
              <a:bodyPr/>
              <a:lstStyle/>
              <a:p>
                <a:r>
                  <a:rPr lang="ru-RU">
                    <a:noFill/>
                  </a:rPr>
                  <a:t> </a:t>
                </a:r>
              </a:p>
            </p:txBody>
          </p:sp>
        </mc:Fallback>
      </mc:AlternateContent>
    </p:spTree>
    <p:extLst>
      <p:ext uri="{BB962C8B-B14F-4D97-AF65-F5344CB8AC3E}">
        <p14:creationId xmlns:p14="http://schemas.microsoft.com/office/powerpoint/2010/main" val="25672511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Ряд с интервалами, изменяющими в геометрической прогрессии</a:t>
            </a:r>
          </a:p>
        </p:txBody>
      </p:sp>
      <mc:AlternateContent xmlns:mc="http://schemas.openxmlformats.org/markup-compatibility/2006">
        <mc:Choice xmlns:a14="http://schemas.microsoft.com/office/drawing/2010/main" Requires="a14">
          <p:sp>
            <p:nvSpPr>
              <p:cNvPr id="3" name="Прямоугольник 2"/>
              <p:cNvSpPr/>
              <p:nvPr/>
            </p:nvSpPr>
            <p:spPr>
              <a:xfrm>
                <a:off x="1124712" y="2125266"/>
                <a:ext cx="7163116" cy="4031938"/>
              </a:xfrm>
              <a:prstGeom prst="rect">
                <a:avLst/>
              </a:prstGeom>
            </p:spPr>
            <p:txBody>
              <a:bodyPr wrap="square">
                <a:spAutoFit/>
              </a:bodyPr>
              <a:lstStyle/>
              <a:p>
                <a:pPr indent="337661" algn="ctr">
                  <a:spcAft>
                    <a:spcPts val="0"/>
                  </a:spcAft>
                </a:pPr>
                <a:r>
                  <a:rPr lang="en-US" dirty="0" err="1">
                    <a:solidFill>
                      <a:srgbClr val="000000"/>
                    </a:solidFill>
                    <a:latin typeface="Times New Roman" panose="02020603050405020304" pitchFamily="18" charset="0"/>
                    <a:ea typeface="Calibri" panose="020F0502020204030204" pitchFamily="34" charset="0"/>
                  </a:rPr>
                  <a:t>i</a:t>
                </a:r>
                <a:r>
                  <a:rPr lang="ru-RU" baseline="-25000" dirty="0">
                    <a:solidFill>
                      <a:srgbClr val="000000"/>
                    </a:solidFill>
                    <a:latin typeface="Times New Roman" panose="02020603050405020304" pitchFamily="18" charset="0"/>
                    <a:ea typeface="Calibri" panose="020F0502020204030204" pitchFamily="34" charset="0"/>
                  </a:rPr>
                  <a:t>i+1</a:t>
                </a:r>
                <a:r>
                  <a:rPr lang="ru-RU" dirty="0">
                    <a:solidFill>
                      <a:srgbClr val="000000"/>
                    </a:solidFill>
                    <a:latin typeface="Times New Roman" panose="02020603050405020304" pitchFamily="18" charset="0"/>
                    <a:ea typeface="Calibri" panose="020F0502020204030204" pitchFamily="34" charset="0"/>
                  </a:rPr>
                  <a:t> = </a:t>
                </a:r>
                <a:r>
                  <a:rPr lang="en-US" dirty="0" err="1">
                    <a:solidFill>
                      <a:srgbClr val="000000"/>
                    </a:solidFill>
                    <a:latin typeface="Times New Roman" panose="02020603050405020304" pitchFamily="18" charset="0"/>
                    <a:ea typeface="Calibri" panose="020F0502020204030204" pitchFamily="34" charset="0"/>
                  </a:rPr>
                  <a:t>i</a:t>
                </a:r>
                <a:r>
                  <a:rPr lang="ru-RU" baseline="-25000" dirty="0">
                    <a:solidFill>
                      <a:srgbClr val="000000"/>
                    </a:solidFill>
                    <a:latin typeface="Times New Roman" panose="02020603050405020304" pitchFamily="18" charset="0"/>
                    <a:ea typeface="Calibri" panose="020F0502020204030204" pitchFamily="34" charset="0"/>
                  </a:rPr>
                  <a:t>i</a:t>
                </a:r>
                <a:r>
                  <a:rPr lang="ru-RU" dirty="0">
                    <a:solidFill>
                      <a:srgbClr val="000000"/>
                    </a:solidFill>
                    <a:latin typeface="Times New Roman" panose="02020603050405020304" pitchFamily="18" charset="0"/>
                    <a:ea typeface="Calibri" panose="020F0502020204030204" pitchFamily="34" charset="0"/>
                  </a:rPr>
                  <a:t> </a:t>
                </a:r>
                <a:r>
                  <a:rPr lang="ru-RU" dirty="0">
                    <a:solidFill>
                      <a:srgbClr val="654B3B"/>
                    </a:solidFill>
                    <a:latin typeface="Times New Roman" panose="02020603050405020304" pitchFamily="18" charset="0"/>
                    <a:ea typeface="Calibri" panose="020F0502020204030204" pitchFamily="34" charset="0"/>
                  </a:rPr>
                  <a:t>*g – возрастающая прогрессия</a:t>
                </a:r>
                <a:endParaRPr lang="ru-RU" dirty="0">
                  <a:solidFill>
                    <a:srgbClr val="000000"/>
                  </a:solidFill>
                  <a:latin typeface="Times New Roman" panose="02020603050405020304" pitchFamily="18" charset="0"/>
                  <a:ea typeface="Calibri" panose="020F0502020204030204" pitchFamily="34" charset="0"/>
                </a:endParaRPr>
              </a:p>
              <a:p>
                <a:pPr indent="337661">
                  <a:spcAft>
                    <a:spcPts val="0"/>
                  </a:spcAft>
                </a:pPr>
                <a:r>
                  <a:rPr lang="ru-RU" dirty="0">
                    <a:solidFill>
                      <a:srgbClr val="000000"/>
                    </a:solidFill>
                    <a:latin typeface="Times New Roman" panose="02020603050405020304" pitchFamily="18" charset="0"/>
                    <a:ea typeface="Calibri" panose="020F0502020204030204" pitchFamily="34" charset="0"/>
                  </a:rPr>
                  <a:t>В этом случае размах вариации</a:t>
                </a:r>
              </a:p>
              <a:p>
                <a:pPr indent="337661">
                  <a:spcAft>
                    <a:spcPts val="0"/>
                  </a:spcAft>
                </a:pPr>
                <a:r>
                  <a:rPr lang="en-US" i="1" dirty="0">
                    <a:solidFill>
                      <a:srgbClr val="000000"/>
                    </a:solidFill>
                    <a:latin typeface="Times New Roman" panose="02020603050405020304" pitchFamily="18" charset="0"/>
                    <a:ea typeface="Calibri" panose="020F0502020204030204" pitchFamily="34" charset="0"/>
                  </a:rPr>
                  <a:t>R</a:t>
                </a:r>
                <a:r>
                  <a:rPr lang="ru-RU" i="1" dirty="0">
                    <a:solidFill>
                      <a:srgbClr val="000000"/>
                    </a:solidFill>
                    <a:latin typeface="Times New Roman" panose="02020603050405020304" pitchFamily="18" charset="0"/>
                    <a:ea typeface="Calibri" panose="020F0502020204030204" pitchFamily="34" charset="0"/>
                  </a:rPr>
                  <a:t> = верхняя граница последнего интервала – нижняя граница первого интервала </a:t>
                </a:r>
                <a:endParaRPr lang="ru-RU" dirty="0">
                  <a:solidFill>
                    <a:srgbClr val="000000"/>
                  </a:solidFill>
                  <a:latin typeface="Times New Roman" panose="02020603050405020304" pitchFamily="18" charset="0"/>
                  <a:ea typeface="Calibri" panose="020F0502020204030204" pitchFamily="34" charset="0"/>
                </a:endParaRPr>
              </a:p>
              <a:p>
                <a:pPr indent="337661">
                  <a:spcAft>
                    <a:spcPts val="0"/>
                  </a:spcAft>
                </a:pPr>
                <a:r>
                  <a:rPr lang="ru-RU" dirty="0">
                    <a:solidFill>
                      <a:srgbClr val="000000"/>
                    </a:solidFill>
                    <a:latin typeface="Times New Roman" panose="02020603050405020304" pitchFamily="18" charset="0"/>
                    <a:ea typeface="Calibri" panose="020F0502020204030204" pitchFamily="34" charset="0"/>
                  </a:rPr>
                  <a:t>будет равен сумме первых </a:t>
                </a:r>
                <a:r>
                  <a:rPr lang="en-US" dirty="0">
                    <a:solidFill>
                      <a:srgbClr val="000000"/>
                    </a:solidFill>
                    <a:latin typeface="Times New Roman" panose="02020603050405020304" pitchFamily="18" charset="0"/>
                    <a:ea typeface="Calibri" panose="020F0502020204030204" pitchFamily="34" charset="0"/>
                  </a:rPr>
                  <a:t>n </a:t>
                </a:r>
                <a:r>
                  <a:rPr lang="ru-RU" dirty="0">
                    <a:solidFill>
                      <a:srgbClr val="000000"/>
                    </a:solidFill>
                    <a:latin typeface="Times New Roman" panose="02020603050405020304" pitchFamily="18" charset="0"/>
                    <a:ea typeface="Calibri" panose="020F0502020204030204" pitchFamily="34" charset="0"/>
                  </a:rPr>
                  <a:t> членов геометрической прогрессии</a:t>
                </a:r>
              </a:p>
              <a:p>
                <a:pPr indent="337661" algn="ctr">
                  <a:spcAft>
                    <a:spcPts val="0"/>
                  </a:spcAft>
                </a:pPr>
                <a:r>
                  <a:rPr lang="en-US" dirty="0">
                    <a:solidFill>
                      <a:srgbClr val="000000"/>
                    </a:solidFill>
                    <a:latin typeface="Times New Roman" panose="02020603050405020304" pitchFamily="18" charset="0"/>
                    <a:ea typeface="Calibri" panose="020F0502020204030204" pitchFamily="34" charset="0"/>
                  </a:rPr>
                  <a:t>R=</a:t>
                </a:r>
                <a14:m>
                  <m:oMath xmlns:m="http://schemas.openxmlformats.org/officeDocument/2006/math">
                    <m:f>
                      <m:fPr>
                        <m:ctrlPr>
                          <a:rPr lang="ru-RU" i="1">
                            <a:solidFill>
                              <a:srgbClr val="000000"/>
                            </a:solidFill>
                            <a:latin typeface="Cambria Math" panose="02040503050406030204" pitchFamily="18" charset="0"/>
                            <a:ea typeface="Calibri" panose="020F0502020204030204" pitchFamily="34" charset="0"/>
                          </a:rPr>
                        </m:ctrlPr>
                      </m:fPr>
                      <m:num>
                        <m:sSub>
                          <m:sSubPr>
                            <m:ctrlPr>
                              <a:rPr lang="ru-RU" i="1">
                                <a:solidFill>
                                  <a:srgbClr val="000000"/>
                                </a:solidFill>
                                <a:latin typeface="Cambria Math" panose="02040503050406030204" pitchFamily="18" charset="0"/>
                                <a:ea typeface="Calibri" panose="020F0502020204030204" pitchFamily="34" charset="0"/>
                              </a:rPr>
                            </m:ctrlPr>
                          </m:sSubPr>
                          <m:e>
                            <m:r>
                              <a:rPr lang="en-US" i="1">
                                <a:solidFill>
                                  <a:srgbClr val="000000"/>
                                </a:solidFill>
                                <a:latin typeface="Cambria Math" panose="02040503050406030204" pitchFamily="18" charset="0"/>
                                <a:ea typeface="Calibri" panose="020F0502020204030204" pitchFamily="34" charset="0"/>
                              </a:rPr>
                              <m:t>𝑖</m:t>
                            </m:r>
                          </m:e>
                          <m:sub>
                            <m:r>
                              <a:rPr lang="en-US">
                                <a:solidFill>
                                  <a:srgbClr val="000000"/>
                                </a:solidFill>
                                <a:latin typeface="Cambria Math" panose="02040503050406030204" pitchFamily="18" charset="0"/>
                                <a:ea typeface="Calibri" panose="020F0502020204030204" pitchFamily="34" charset="0"/>
                              </a:rPr>
                              <m:t>1</m:t>
                            </m:r>
                          </m:sub>
                        </m:sSub>
                        <m:r>
                          <a:rPr lang="en-US" i="1">
                            <a:solidFill>
                              <a:srgbClr val="000000"/>
                            </a:solidFill>
                            <a:latin typeface="Cambria Math" panose="02040503050406030204" pitchFamily="18" charset="0"/>
                            <a:ea typeface="Calibri" panose="020F0502020204030204" pitchFamily="34" charset="0"/>
                          </a:rPr>
                          <m:t>∗</m:t>
                        </m:r>
                        <m:r>
                          <a:rPr lang="en-US">
                            <a:solidFill>
                              <a:srgbClr val="000000"/>
                            </a:solidFill>
                            <a:latin typeface="Cambria Math" panose="02040503050406030204" pitchFamily="18" charset="0"/>
                            <a:ea typeface="Calibri" panose="020F0502020204030204" pitchFamily="34" charset="0"/>
                          </a:rPr>
                          <m:t>(1</m:t>
                        </m:r>
                        <m:r>
                          <a:rPr lang="en-US" i="1">
                            <a:solidFill>
                              <a:srgbClr val="000000"/>
                            </a:solidFill>
                            <a:latin typeface="Cambria Math" panose="02040503050406030204" pitchFamily="18" charset="0"/>
                            <a:ea typeface="Calibri" panose="020F0502020204030204" pitchFamily="34" charset="0"/>
                          </a:rPr>
                          <m:t>−</m:t>
                        </m:r>
                        <m:sSup>
                          <m:sSupPr>
                            <m:ctrlPr>
                              <a:rPr lang="ru-RU" i="1">
                                <a:solidFill>
                                  <a:srgbClr val="000000"/>
                                </a:solidFill>
                                <a:latin typeface="Cambria Math" panose="02040503050406030204" pitchFamily="18" charset="0"/>
                                <a:ea typeface="Calibri" panose="020F0502020204030204" pitchFamily="34" charset="0"/>
                              </a:rPr>
                            </m:ctrlPr>
                          </m:sSupPr>
                          <m:e>
                            <m:r>
                              <m:rPr>
                                <m:sty m:val="p"/>
                              </m:rPr>
                              <a:rPr lang="en-US">
                                <a:solidFill>
                                  <a:srgbClr val="000000"/>
                                </a:solidFill>
                                <a:latin typeface="Cambria Math" panose="02040503050406030204" pitchFamily="18" charset="0"/>
                                <a:ea typeface="Calibri" panose="020F0502020204030204" pitchFamily="34" charset="0"/>
                              </a:rPr>
                              <m:t>g</m:t>
                            </m:r>
                          </m:e>
                          <m:sup>
                            <m:r>
                              <a:rPr lang="en-US" i="1">
                                <a:solidFill>
                                  <a:srgbClr val="000000"/>
                                </a:solidFill>
                                <a:latin typeface="Cambria Math" panose="02040503050406030204" pitchFamily="18" charset="0"/>
                                <a:ea typeface="Calibri" panose="020F0502020204030204" pitchFamily="34" charset="0"/>
                              </a:rPr>
                              <m:t>𝑚</m:t>
                            </m:r>
                          </m:sup>
                        </m:sSup>
                        <m:r>
                          <a:rPr lang="en-US">
                            <a:solidFill>
                              <a:srgbClr val="000000"/>
                            </a:solidFill>
                            <a:latin typeface="Cambria Math" panose="02040503050406030204" pitchFamily="18" charset="0"/>
                            <a:ea typeface="Calibri" panose="020F0502020204030204" pitchFamily="34" charset="0"/>
                          </a:rPr>
                          <m:t>)</m:t>
                        </m:r>
                      </m:num>
                      <m:den>
                        <m:r>
                          <a:rPr lang="en-US">
                            <a:solidFill>
                              <a:srgbClr val="000000"/>
                            </a:solidFill>
                            <a:latin typeface="Cambria Math" panose="02040503050406030204" pitchFamily="18" charset="0"/>
                            <a:ea typeface="Calibri" panose="020F0502020204030204" pitchFamily="34" charset="0"/>
                          </a:rPr>
                          <m:t>1</m:t>
                        </m:r>
                        <m:r>
                          <a:rPr lang="en-US" i="1">
                            <a:solidFill>
                              <a:srgbClr val="000000"/>
                            </a:solidFill>
                            <a:latin typeface="Cambria Math" panose="02040503050406030204" pitchFamily="18" charset="0"/>
                            <a:ea typeface="Calibri" panose="020F0502020204030204" pitchFamily="34" charset="0"/>
                          </a:rPr>
                          <m:t>−</m:t>
                        </m:r>
                        <m:r>
                          <m:rPr>
                            <m:sty m:val="p"/>
                          </m:rPr>
                          <a:rPr lang="en-US">
                            <a:solidFill>
                              <a:srgbClr val="000000"/>
                            </a:solidFill>
                            <a:latin typeface="Cambria Math" panose="02040503050406030204" pitchFamily="18" charset="0"/>
                            <a:ea typeface="Calibri" panose="020F0502020204030204" pitchFamily="34" charset="0"/>
                          </a:rPr>
                          <m:t>g</m:t>
                        </m:r>
                      </m:den>
                    </m:f>
                  </m:oMath>
                </a14:m>
                <a:r>
                  <a:rPr lang="en-US" dirty="0">
                    <a:solidFill>
                      <a:srgbClr val="000000"/>
                    </a:solidFill>
                    <a:latin typeface="Times New Roman" panose="02020603050405020304" pitchFamily="18" charset="0"/>
                    <a:ea typeface="Calibri" panose="020F0502020204030204" pitchFamily="34" charset="0"/>
                  </a:rPr>
                  <a:t>,</a:t>
                </a:r>
                <a:endParaRPr lang="ru-RU" dirty="0">
                  <a:solidFill>
                    <a:srgbClr val="000000"/>
                  </a:solidFill>
                  <a:latin typeface="Times New Roman" panose="02020603050405020304" pitchFamily="18" charset="0"/>
                  <a:ea typeface="Calibri" panose="020F0502020204030204" pitchFamily="34" charset="0"/>
                </a:endParaRPr>
              </a:p>
              <a:p>
                <a:pPr indent="337661" algn="ctr">
                  <a:spcAft>
                    <a:spcPts val="0"/>
                  </a:spcAft>
                </a:pPr>
                <a:r>
                  <a:rPr lang="en-US" dirty="0">
                    <a:solidFill>
                      <a:srgbClr val="000000"/>
                    </a:solidFill>
                    <a:latin typeface="Times New Roman" panose="02020603050405020304" pitchFamily="18" charset="0"/>
                    <a:ea typeface="Calibri" panose="020F0502020204030204" pitchFamily="34" charset="0"/>
                  </a:rPr>
                  <a:t>R=</a:t>
                </a:r>
                <a14:m>
                  <m:oMath xmlns:m="http://schemas.openxmlformats.org/officeDocument/2006/math">
                    <m:f>
                      <m:fPr>
                        <m:ctrlPr>
                          <a:rPr lang="ru-RU" i="1">
                            <a:solidFill>
                              <a:srgbClr val="000000"/>
                            </a:solidFill>
                            <a:latin typeface="Cambria Math" panose="02040503050406030204" pitchFamily="18" charset="0"/>
                            <a:ea typeface="Calibri" panose="020F0502020204030204" pitchFamily="34" charset="0"/>
                          </a:rPr>
                        </m:ctrlPr>
                      </m:fPr>
                      <m:num>
                        <m:sSub>
                          <m:sSubPr>
                            <m:ctrlPr>
                              <a:rPr lang="ru-RU" i="1">
                                <a:solidFill>
                                  <a:srgbClr val="000000"/>
                                </a:solidFill>
                                <a:latin typeface="Cambria Math" panose="02040503050406030204" pitchFamily="18" charset="0"/>
                                <a:ea typeface="Calibri" panose="020F0502020204030204" pitchFamily="34" charset="0"/>
                              </a:rPr>
                            </m:ctrlPr>
                          </m:sSubPr>
                          <m:e>
                            <m:r>
                              <a:rPr lang="en-US" i="1">
                                <a:solidFill>
                                  <a:srgbClr val="000000"/>
                                </a:solidFill>
                                <a:latin typeface="Cambria Math" panose="02040503050406030204" pitchFamily="18" charset="0"/>
                                <a:ea typeface="Calibri" panose="020F0502020204030204" pitchFamily="34" charset="0"/>
                              </a:rPr>
                              <m:t>𝑖</m:t>
                            </m:r>
                          </m:e>
                          <m:sub>
                            <m:r>
                              <a:rPr lang="en-US">
                                <a:solidFill>
                                  <a:srgbClr val="000000"/>
                                </a:solidFill>
                                <a:latin typeface="Cambria Math" panose="02040503050406030204" pitchFamily="18" charset="0"/>
                                <a:ea typeface="Calibri" panose="020F0502020204030204" pitchFamily="34" charset="0"/>
                              </a:rPr>
                              <m:t>1</m:t>
                            </m:r>
                          </m:sub>
                        </m:sSub>
                        <m:r>
                          <a:rPr lang="en-US" i="1">
                            <a:solidFill>
                              <a:srgbClr val="000000"/>
                            </a:solidFill>
                            <a:latin typeface="Cambria Math" panose="02040503050406030204" pitchFamily="18" charset="0"/>
                            <a:ea typeface="Calibri" panose="020F0502020204030204" pitchFamily="34" charset="0"/>
                          </a:rPr>
                          <m:t>−</m:t>
                        </m:r>
                        <m:sSub>
                          <m:sSubPr>
                            <m:ctrlPr>
                              <a:rPr lang="ru-RU" i="1">
                                <a:solidFill>
                                  <a:srgbClr val="000000"/>
                                </a:solidFill>
                                <a:latin typeface="Cambria Math" panose="02040503050406030204" pitchFamily="18" charset="0"/>
                                <a:ea typeface="Calibri" panose="020F0502020204030204" pitchFamily="34" charset="0"/>
                              </a:rPr>
                            </m:ctrlPr>
                          </m:sSubPr>
                          <m:e>
                            <m:r>
                              <a:rPr lang="en-US" i="1">
                                <a:solidFill>
                                  <a:srgbClr val="000000"/>
                                </a:solidFill>
                                <a:latin typeface="Cambria Math" panose="02040503050406030204" pitchFamily="18" charset="0"/>
                                <a:ea typeface="Calibri" panose="020F0502020204030204" pitchFamily="34" charset="0"/>
                              </a:rPr>
                              <m:t>𝑖</m:t>
                            </m:r>
                          </m:e>
                          <m:sub>
                            <m:r>
                              <a:rPr lang="en-US" i="1">
                                <a:solidFill>
                                  <a:srgbClr val="000000"/>
                                </a:solidFill>
                                <a:latin typeface="Cambria Math" panose="02040503050406030204" pitchFamily="18" charset="0"/>
                                <a:ea typeface="Calibri" panose="020F0502020204030204" pitchFamily="34" charset="0"/>
                              </a:rPr>
                              <m:t>𝑚</m:t>
                            </m:r>
                          </m:sub>
                        </m:sSub>
                        <m:r>
                          <a:rPr lang="en-US" i="1">
                            <a:solidFill>
                              <a:srgbClr val="000000"/>
                            </a:solidFill>
                            <a:latin typeface="Cambria Math" panose="02040503050406030204" pitchFamily="18" charset="0"/>
                            <a:ea typeface="Calibri" panose="020F0502020204030204" pitchFamily="34" charset="0"/>
                          </a:rPr>
                          <m:t>∗</m:t>
                        </m:r>
                        <m:r>
                          <m:rPr>
                            <m:sty m:val="p"/>
                          </m:rPr>
                          <a:rPr lang="en-US">
                            <a:solidFill>
                              <a:srgbClr val="000000"/>
                            </a:solidFill>
                            <a:latin typeface="Cambria Math" panose="02040503050406030204" pitchFamily="18" charset="0"/>
                            <a:ea typeface="Calibri" panose="020F0502020204030204" pitchFamily="34" charset="0"/>
                          </a:rPr>
                          <m:t>g</m:t>
                        </m:r>
                      </m:num>
                      <m:den>
                        <m:r>
                          <a:rPr lang="en-US">
                            <a:solidFill>
                              <a:srgbClr val="000000"/>
                            </a:solidFill>
                            <a:latin typeface="Cambria Math" panose="02040503050406030204" pitchFamily="18" charset="0"/>
                            <a:ea typeface="Calibri" panose="020F0502020204030204" pitchFamily="34" charset="0"/>
                          </a:rPr>
                          <m:t>1</m:t>
                        </m:r>
                        <m:r>
                          <a:rPr lang="en-US" i="1">
                            <a:solidFill>
                              <a:srgbClr val="000000"/>
                            </a:solidFill>
                            <a:latin typeface="Cambria Math" panose="02040503050406030204" pitchFamily="18" charset="0"/>
                            <a:ea typeface="Calibri" panose="020F0502020204030204" pitchFamily="34" charset="0"/>
                          </a:rPr>
                          <m:t>−</m:t>
                        </m:r>
                        <m:r>
                          <m:rPr>
                            <m:sty m:val="p"/>
                          </m:rPr>
                          <a:rPr lang="en-US">
                            <a:solidFill>
                              <a:srgbClr val="000000"/>
                            </a:solidFill>
                            <a:latin typeface="Cambria Math" panose="02040503050406030204" pitchFamily="18" charset="0"/>
                            <a:ea typeface="Calibri" panose="020F0502020204030204" pitchFamily="34" charset="0"/>
                          </a:rPr>
                          <m:t>g</m:t>
                        </m:r>
                      </m:den>
                    </m:f>
                  </m:oMath>
                </a14:m>
                <a:endParaRPr lang="ru-RU" dirty="0">
                  <a:solidFill>
                    <a:srgbClr val="000000"/>
                  </a:solidFill>
                  <a:latin typeface="Times New Roman" panose="02020603050405020304" pitchFamily="18" charset="0"/>
                  <a:ea typeface="Calibri" panose="020F0502020204030204" pitchFamily="34" charset="0"/>
                </a:endParaRPr>
              </a:p>
              <a:p>
                <a:pPr marL="674370" indent="-201454">
                  <a:spcAft>
                    <a:spcPts val="0"/>
                  </a:spcAft>
                </a:pPr>
                <a:r>
                  <a:rPr lang="ru-RU" dirty="0">
                    <a:solidFill>
                      <a:srgbClr val="000000"/>
                    </a:solidFill>
                    <a:latin typeface="Times New Roman" panose="02020603050405020304" pitchFamily="18" charset="0"/>
                    <a:ea typeface="Calibri" panose="020F0502020204030204" pitchFamily="34" charset="0"/>
                  </a:rPr>
                  <a:t>где </a:t>
                </a:r>
                <a:r>
                  <a:rPr lang="en-US" dirty="0">
                    <a:solidFill>
                      <a:srgbClr val="000000"/>
                    </a:solidFill>
                    <a:latin typeface="Times New Roman" panose="02020603050405020304" pitchFamily="18" charset="0"/>
                    <a:ea typeface="Calibri" panose="020F0502020204030204" pitchFamily="34" charset="0"/>
                  </a:rPr>
                  <a:t>m </a:t>
                </a:r>
                <a:r>
                  <a:rPr lang="ru-RU" dirty="0">
                    <a:solidFill>
                      <a:srgbClr val="000000"/>
                    </a:solidFill>
                    <a:latin typeface="Times New Roman" panose="02020603050405020304" pitchFamily="18" charset="0"/>
                    <a:ea typeface="Calibri" panose="020F0502020204030204" pitchFamily="34" charset="0"/>
                  </a:rPr>
                  <a:t>– количество интервалов, </a:t>
                </a:r>
                <a:r>
                  <a:rPr lang="en-US" dirty="0">
                    <a:solidFill>
                      <a:srgbClr val="000000"/>
                    </a:solidFill>
                    <a:latin typeface="Times New Roman" panose="02020603050405020304" pitchFamily="18" charset="0"/>
                    <a:ea typeface="Calibri" panose="020F0502020204030204" pitchFamily="34" charset="0"/>
                  </a:rPr>
                  <a:t>g</a:t>
                </a:r>
                <a:r>
                  <a:rPr lang="ru-RU" dirty="0">
                    <a:solidFill>
                      <a:srgbClr val="000000"/>
                    </a:solidFill>
                    <a:latin typeface="Times New Roman" panose="02020603050405020304" pitchFamily="18" charset="0"/>
                    <a:ea typeface="Calibri" panose="020F0502020204030204" pitchFamily="34" charset="0"/>
                  </a:rPr>
                  <a:t> – знаменатель прогрессии,  </a:t>
                </a:r>
                <a:br>
                  <a:rPr lang="ru-RU" dirty="0">
                    <a:solidFill>
                      <a:srgbClr val="000000"/>
                    </a:solidFill>
                    <a:latin typeface="Times New Roman" panose="02020603050405020304" pitchFamily="18" charset="0"/>
                    <a:ea typeface="Calibri" panose="020F0502020204030204" pitchFamily="34" charset="0"/>
                  </a:rPr>
                </a:br>
                <a:r>
                  <a:rPr lang="en-US" dirty="0" err="1">
                    <a:solidFill>
                      <a:srgbClr val="000000"/>
                    </a:solidFill>
                    <a:latin typeface="Times New Roman" panose="02020603050405020304" pitchFamily="18" charset="0"/>
                    <a:ea typeface="Calibri" panose="020F0502020204030204" pitchFamily="34" charset="0"/>
                  </a:rPr>
                  <a:t>i</a:t>
                </a:r>
                <a:r>
                  <a:rPr lang="ru-RU" baseline="-25000" dirty="0">
                    <a:solidFill>
                      <a:srgbClr val="000000"/>
                    </a:solidFill>
                    <a:latin typeface="Times New Roman" panose="02020603050405020304" pitchFamily="18" charset="0"/>
                    <a:ea typeface="Calibri" panose="020F0502020204030204" pitchFamily="34" charset="0"/>
                  </a:rPr>
                  <a:t>1 </a:t>
                </a:r>
                <a:r>
                  <a:rPr lang="ru-RU" dirty="0">
                    <a:solidFill>
                      <a:srgbClr val="000000"/>
                    </a:solidFill>
                    <a:latin typeface="Times New Roman" panose="02020603050405020304" pitchFamily="18" charset="0"/>
                    <a:ea typeface="Calibri" panose="020F0502020204030204" pitchFamily="34" charset="0"/>
                  </a:rPr>
                  <a:t>– ширина первого интервала, </a:t>
                </a:r>
                <a:r>
                  <a:rPr lang="en-US" dirty="0" err="1">
                    <a:solidFill>
                      <a:srgbClr val="000000"/>
                    </a:solidFill>
                    <a:latin typeface="Times New Roman" panose="02020603050405020304" pitchFamily="18" charset="0"/>
                    <a:ea typeface="Calibri" panose="020F0502020204030204" pitchFamily="34" charset="0"/>
                  </a:rPr>
                  <a:t>i</a:t>
                </a:r>
                <a:r>
                  <a:rPr lang="en-US" baseline="-25000" dirty="0" err="1">
                    <a:solidFill>
                      <a:srgbClr val="000000"/>
                    </a:solidFill>
                    <a:latin typeface="Times New Roman" panose="02020603050405020304" pitchFamily="18" charset="0"/>
                    <a:ea typeface="Calibri" panose="020F0502020204030204" pitchFamily="34" charset="0"/>
                  </a:rPr>
                  <a:t>m</a:t>
                </a:r>
                <a:r>
                  <a:rPr lang="en-US" baseline="-25000" dirty="0">
                    <a:solidFill>
                      <a:srgbClr val="000000"/>
                    </a:solidFill>
                    <a:latin typeface="Times New Roman" panose="02020603050405020304" pitchFamily="18" charset="0"/>
                    <a:ea typeface="Calibri" panose="020F0502020204030204" pitchFamily="34" charset="0"/>
                  </a:rPr>
                  <a:t> </a:t>
                </a:r>
                <a:r>
                  <a:rPr lang="ru-RU" dirty="0">
                    <a:solidFill>
                      <a:srgbClr val="000000"/>
                    </a:solidFill>
                    <a:latin typeface="Times New Roman" panose="02020603050405020304" pitchFamily="18" charset="0"/>
                    <a:ea typeface="Calibri" panose="020F0502020204030204" pitchFamily="34" charset="0"/>
                  </a:rPr>
                  <a:t>– ширина последнего интервала.</a:t>
                </a:r>
              </a:p>
              <a:p>
                <a:pPr marL="674370" indent="-201454">
                  <a:spcAft>
                    <a:spcPts val="0"/>
                  </a:spcAft>
                </a:pPr>
                <a:endParaRPr lang="ru-RU" dirty="0">
                  <a:solidFill>
                    <a:srgbClr val="000000"/>
                  </a:solidFill>
                  <a:latin typeface="Times New Roman" panose="02020603050405020304" pitchFamily="18" charset="0"/>
                  <a:ea typeface="Calibri" panose="020F0502020204030204" pitchFamily="34" charset="0"/>
                </a:endParaRPr>
              </a:p>
              <a:p>
                <a:pPr marL="674370" indent="-201454"/>
                <a:r>
                  <a:rPr lang="en-US" dirty="0" err="1"/>
                  <a:t>i</a:t>
                </a:r>
                <a:r>
                  <a:rPr lang="ru-RU" baseline="-25000" dirty="0"/>
                  <a:t>i+1</a:t>
                </a:r>
                <a:r>
                  <a:rPr lang="ru-RU" dirty="0"/>
                  <a:t> = </a:t>
                </a:r>
                <a:r>
                  <a:rPr lang="en-US" dirty="0" err="1"/>
                  <a:t>i</a:t>
                </a:r>
                <a:r>
                  <a:rPr lang="ru-RU" baseline="-25000" dirty="0"/>
                  <a:t>i</a:t>
                </a:r>
                <a:r>
                  <a:rPr lang="ru-RU" dirty="0"/>
                  <a:t> /g  - убывающая прогрессия</a:t>
                </a:r>
              </a:p>
              <a:p>
                <a:pPr marL="674370" indent="-201454">
                  <a:spcAft>
                    <a:spcPts val="0"/>
                  </a:spcAft>
                </a:pPr>
                <a:endParaRPr lang="ru-RU" dirty="0">
                  <a:solidFill>
                    <a:srgbClr val="000000"/>
                  </a:solidFill>
                  <a:latin typeface="Times New Roman" panose="02020603050405020304" pitchFamily="18" charset="0"/>
                  <a:ea typeface="Calibri" panose="020F0502020204030204" pitchFamily="34" charset="0"/>
                </a:endParaRPr>
              </a:p>
            </p:txBody>
          </p:sp>
        </mc:Choice>
        <mc:Fallback>
          <p:sp>
            <p:nvSpPr>
              <p:cNvPr id="3" name="Прямоугольник 2"/>
              <p:cNvSpPr>
                <a:spLocks noRot="1" noChangeAspect="1" noMove="1" noResize="1" noEditPoints="1" noAdjustHandles="1" noChangeArrowheads="1" noChangeShapeType="1" noTextEdit="1"/>
              </p:cNvSpPr>
              <p:nvPr/>
            </p:nvSpPr>
            <p:spPr>
              <a:xfrm>
                <a:off x="1124712" y="2125266"/>
                <a:ext cx="7163116" cy="4031938"/>
              </a:xfrm>
              <a:prstGeom prst="rect">
                <a:avLst/>
              </a:prstGeom>
              <a:blipFill>
                <a:blip r:embed="rId2"/>
                <a:stretch>
                  <a:fillRect l="-766" t="-908"/>
                </a:stretch>
              </a:blipFill>
            </p:spPr>
            <p:txBody>
              <a:bodyPr/>
              <a:lstStyle/>
              <a:p>
                <a:r>
                  <a:rPr lang="ru-RU">
                    <a:noFill/>
                  </a:rPr>
                  <a:t> </a:t>
                </a:r>
              </a:p>
            </p:txBody>
          </p:sp>
        </mc:Fallback>
      </mc:AlternateContent>
    </p:spTree>
    <p:extLst>
      <p:ext uri="{BB962C8B-B14F-4D97-AF65-F5344CB8AC3E}">
        <p14:creationId xmlns:p14="http://schemas.microsoft.com/office/powerpoint/2010/main" val="28956157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139D6D-AADF-44D8-B6F6-9C8D2BE78CAE}"/>
              </a:ext>
            </a:extLst>
          </p:cNvPr>
          <p:cNvSpPr>
            <a:spLocks noGrp="1"/>
          </p:cNvSpPr>
          <p:nvPr>
            <p:ph type="title"/>
          </p:nvPr>
        </p:nvSpPr>
        <p:spPr/>
        <p:txBody>
          <a:bodyPr/>
          <a:lstStyle/>
          <a:p>
            <a:r>
              <a:rPr lang="ru-RU" dirty="0"/>
              <a:t>Типологическая группировка</a:t>
            </a:r>
          </a:p>
        </p:txBody>
      </p:sp>
      <p:sp>
        <p:nvSpPr>
          <p:cNvPr id="3" name="Прямоугольник 2">
            <a:extLst>
              <a:ext uri="{FF2B5EF4-FFF2-40B4-BE49-F238E27FC236}">
                <a16:creationId xmlns:a16="http://schemas.microsoft.com/office/drawing/2014/main" id="{A0B7873A-DF06-4B98-B01D-E0745D3F1EC0}"/>
              </a:ext>
            </a:extLst>
          </p:cNvPr>
          <p:cNvSpPr/>
          <p:nvPr/>
        </p:nvSpPr>
        <p:spPr>
          <a:xfrm>
            <a:off x="-71870" y="2125266"/>
            <a:ext cx="5950412" cy="369332"/>
          </a:xfrm>
          <a:prstGeom prst="rect">
            <a:avLst/>
          </a:prstGeom>
        </p:spPr>
        <p:txBody>
          <a:bodyPr wrap="none">
            <a:spAutoFit/>
          </a:bodyPr>
          <a:lstStyle/>
          <a:p>
            <a:pPr indent="342900" algn="ctr">
              <a:spcAft>
                <a:spcPts val="450"/>
              </a:spcAft>
            </a:pPr>
            <a:r>
              <a:rPr lang="ru-RU" b="1" dirty="0">
                <a:latin typeface="Times New Roman" panose="02020603050405020304" pitchFamily="18" charset="0"/>
                <a:ea typeface="Times New Roman" panose="02020603050405020304" pitchFamily="18" charset="0"/>
              </a:rPr>
              <a:t>Шкала оценки  общего коэффициента рождаемости</a:t>
            </a:r>
            <a:endParaRPr lang="ru-RU" sz="1200" dirty="0">
              <a:latin typeface="Times New Roman" panose="02020603050405020304" pitchFamily="18" charset="0"/>
              <a:ea typeface="Times New Roman" panose="02020603050405020304" pitchFamily="18" charset="0"/>
            </a:endParaRPr>
          </a:p>
        </p:txBody>
      </p:sp>
      <p:graphicFrame>
        <p:nvGraphicFramePr>
          <p:cNvPr id="4" name="Таблица 3">
            <a:extLst>
              <a:ext uri="{FF2B5EF4-FFF2-40B4-BE49-F238E27FC236}">
                <a16:creationId xmlns:a16="http://schemas.microsoft.com/office/drawing/2014/main" id="{F30BFF21-62BF-4CFA-94FE-8A93E2B3FED9}"/>
              </a:ext>
            </a:extLst>
          </p:cNvPr>
          <p:cNvGraphicFramePr>
            <a:graphicFrameLocks noGrp="1"/>
          </p:cNvGraphicFramePr>
          <p:nvPr/>
        </p:nvGraphicFramePr>
        <p:xfrm>
          <a:off x="1382009" y="2934236"/>
          <a:ext cx="4557713" cy="1440180"/>
        </p:xfrm>
        <a:graphic>
          <a:graphicData uri="http://schemas.openxmlformats.org/drawingml/2006/table">
            <a:tbl>
              <a:tblPr firstRow="1" firstCol="1" lastRow="1" lastCol="1" bandRow="1" bandCol="1">
                <a:tableStyleId>{5C22544A-7EE6-4342-B048-85BDC9FD1C3A}</a:tableStyleId>
              </a:tblPr>
              <a:tblGrid>
                <a:gridCol w="2451735">
                  <a:extLst>
                    <a:ext uri="{9D8B030D-6E8A-4147-A177-3AD203B41FA5}">
                      <a16:colId xmlns:a16="http://schemas.microsoft.com/office/drawing/2014/main" val="3328090534"/>
                    </a:ext>
                  </a:extLst>
                </a:gridCol>
                <a:gridCol w="2105978">
                  <a:extLst>
                    <a:ext uri="{9D8B030D-6E8A-4147-A177-3AD203B41FA5}">
                      <a16:colId xmlns:a16="http://schemas.microsoft.com/office/drawing/2014/main" val="3926679312"/>
                    </a:ext>
                  </a:extLst>
                </a:gridCol>
              </a:tblGrid>
              <a:tr h="411480">
                <a:tc>
                  <a:txBody>
                    <a:bodyPr/>
                    <a:lstStyle/>
                    <a:p>
                      <a:pPr algn="ctr">
                        <a:spcAft>
                          <a:spcPts val="0"/>
                        </a:spcAft>
                      </a:pPr>
                      <a:r>
                        <a:rPr lang="ru-RU" sz="1400" dirty="0">
                          <a:effectLst/>
                        </a:rPr>
                        <a:t>Общий коэффициент рождаемости, ‰ </a:t>
                      </a:r>
                      <a:endParaRPr lang="ru-RU" sz="1400" dirty="0">
                        <a:effectLst/>
                        <a:latin typeface="Times New Roman" panose="02020603050405020304" pitchFamily="18" charset="0"/>
                        <a:ea typeface="Times New Roman" panose="02020603050405020304" pitchFamily="18" charset="0"/>
                      </a:endParaRPr>
                    </a:p>
                  </a:txBody>
                  <a:tcPr marL="51435" marR="51435" marT="0" marB="0" anchor="ctr"/>
                </a:tc>
                <a:tc>
                  <a:txBody>
                    <a:bodyPr/>
                    <a:lstStyle/>
                    <a:p>
                      <a:pPr algn="ctr">
                        <a:spcAft>
                          <a:spcPts val="0"/>
                        </a:spcAft>
                      </a:pPr>
                      <a:r>
                        <a:rPr lang="ru-RU" sz="1400">
                          <a:effectLst/>
                        </a:rPr>
                        <a:t>Характеристика уровня рождаемости</a:t>
                      </a:r>
                      <a:endParaRPr lang="ru-RU" sz="1400">
                        <a:effectLst/>
                        <a:latin typeface="Times New Roman" panose="02020603050405020304" pitchFamily="18" charset="0"/>
                        <a:ea typeface="Times New Roman" panose="02020603050405020304" pitchFamily="18" charset="0"/>
                      </a:endParaRPr>
                    </a:p>
                  </a:txBody>
                  <a:tcPr marL="51435" marR="51435" marT="0" marB="0" anchor="ctr"/>
                </a:tc>
                <a:extLst>
                  <a:ext uri="{0D108BD9-81ED-4DB2-BD59-A6C34878D82A}">
                    <a16:rowId xmlns:a16="http://schemas.microsoft.com/office/drawing/2014/main" val="2354543507"/>
                  </a:ext>
                </a:extLst>
              </a:tr>
              <a:tr h="205740">
                <a:tc>
                  <a:txBody>
                    <a:bodyPr/>
                    <a:lstStyle/>
                    <a:p>
                      <a:pPr algn="ctr">
                        <a:spcAft>
                          <a:spcPts val="0"/>
                        </a:spcAft>
                      </a:pPr>
                      <a:r>
                        <a:rPr lang="ru-RU" sz="1400" dirty="0">
                          <a:effectLst/>
                        </a:rPr>
                        <a:t>До 16</a:t>
                      </a:r>
                      <a:endParaRPr lang="ru-RU" sz="1400" dirty="0">
                        <a:effectLst/>
                        <a:latin typeface="Times New Roman" panose="02020603050405020304" pitchFamily="18" charset="0"/>
                        <a:ea typeface="Times New Roman" panose="02020603050405020304" pitchFamily="18" charset="0"/>
                      </a:endParaRPr>
                    </a:p>
                  </a:txBody>
                  <a:tcPr marL="51435" marR="51435" marT="0" marB="0"/>
                </a:tc>
                <a:tc>
                  <a:txBody>
                    <a:bodyPr/>
                    <a:lstStyle/>
                    <a:p>
                      <a:pPr algn="ctr">
                        <a:spcAft>
                          <a:spcPts val="0"/>
                        </a:spcAft>
                      </a:pPr>
                      <a:r>
                        <a:rPr lang="ru-RU" sz="1400" dirty="0">
                          <a:effectLst/>
                        </a:rPr>
                        <a:t>низкий</a:t>
                      </a:r>
                      <a:endParaRPr lang="ru-RU" sz="14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2161767781"/>
                  </a:ext>
                </a:extLst>
              </a:tr>
              <a:tr h="205740">
                <a:tc>
                  <a:txBody>
                    <a:bodyPr/>
                    <a:lstStyle/>
                    <a:p>
                      <a:pPr algn="ctr">
                        <a:spcAft>
                          <a:spcPts val="0"/>
                        </a:spcAft>
                      </a:pPr>
                      <a:r>
                        <a:rPr lang="ru-RU" sz="1400">
                          <a:effectLst/>
                        </a:rPr>
                        <a:t>16-24</a:t>
                      </a:r>
                      <a:endParaRPr lang="ru-RU" sz="1400">
                        <a:effectLst/>
                        <a:latin typeface="Times New Roman" panose="02020603050405020304" pitchFamily="18" charset="0"/>
                        <a:ea typeface="Times New Roman" panose="02020603050405020304" pitchFamily="18" charset="0"/>
                      </a:endParaRPr>
                    </a:p>
                  </a:txBody>
                  <a:tcPr marL="51435" marR="51435" marT="0" marB="0"/>
                </a:tc>
                <a:tc>
                  <a:txBody>
                    <a:bodyPr/>
                    <a:lstStyle/>
                    <a:p>
                      <a:pPr algn="ctr">
                        <a:spcAft>
                          <a:spcPts val="0"/>
                        </a:spcAft>
                      </a:pPr>
                      <a:r>
                        <a:rPr lang="ru-RU" sz="1400" dirty="0">
                          <a:effectLst/>
                        </a:rPr>
                        <a:t>средний</a:t>
                      </a:r>
                      <a:endParaRPr lang="ru-RU" sz="14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26379649"/>
                  </a:ext>
                </a:extLst>
              </a:tr>
              <a:tr h="205740">
                <a:tc>
                  <a:txBody>
                    <a:bodyPr/>
                    <a:lstStyle/>
                    <a:p>
                      <a:pPr algn="ctr">
                        <a:spcAft>
                          <a:spcPts val="0"/>
                        </a:spcAft>
                      </a:pPr>
                      <a:r>
                        <a:rPr lang="ru-RU" sz="1400">
                          <a:effectLst/>
                        </a:rPr>
                        <a:t>25-29</a:t>
                      </a:r>
                      <a:endParaRPr lang="ru-RU" sz="1400">
                        <a:effectLst/>
                        <a:latin typeface="Times New Roman" panose="02020603050405020304" pitchFamily="18" charset="0"/>
                        <a:ea typeface="Times New Roman" panose="02020603050405020304" pitchFamily="18" charset="0"/>
                      </a:endParaRPr>
                    </a:p>
                  </a:txBody>
                  <a:tcPr marL="51435" marR="51435" marT="0" marB="0"/>
                </a:tc>
                <a:tc>
                  <a:txBody>
                    <a:bodyPr/>
                    <a:lstStyle/>
                    <a:p>
                      <a:pPr algn="ctr">
                        <a:spcAft>
                          <a:spcPts val="0"/>
                        </a:spcAft>
                      </a:pPr>
                      <a:r>
                        <a:rPr lang="ru-RU" sz="1400" dirty="0">
                          <a:effectLst/>
                        </a:rPr>
                        <a:t>выше среднего</a:t>
                      </a:r>
                      <a:endParaRPr lang="ru-RU" sz="14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1359310930"/>
                  </a:ext>
                </a:extLst>
              </a:tr>
              <a:tr h="205740">
                <a:tc>
                  <a:txBody>
                    <a:bodyPr/>
                    <a:lstStyle/>
                    <a:p>
                      <a:pPr algn="ctr">
                        <a:spcAft>
                          <a:spcPts val="0"/>
                        </a:spcAft>
                      </a:pPr>
                      <a:r>
                        <a:rPr lang="ru-RU" sz="1400">
                          <a:effectLst/>
                        </a:rPr>
                        <a:t>30-39</a:t>
                      </a:r>
                      <a:endParaRPr lang="ru-RU" sz="1400">
                        <a:effectLst/>
                        <a:latin typeface="Times New Roman" panose="02020603050405020304" pitchFamily="18" charset="0"/>
                        <a:ea typeface="Times New Roman" panose="02020603050405020304" pitchFamily="18" charset="0"/>
                      </a:endParaRPr>
                    </a:p>
                  </a:txBody>
                  <a:tcPr marL="51435" marR="51435" marT="0" marB="0"/>
                </a:tc>
                <a:tc>
                  <a:txBody>
                    <a:bodyPr/>
                    <a:lstStyle/>
                    <a:p>
                      <a:pPr algn="ctr">
                        <a:spcAft>
                          <a:spcPts val="0"/>
                        </a:spcAft>
                      </a:pPr>
                      <a:r>
                        <a:rPr lang="ru-RU" sz="1400" dirty="0">
                          <a:effectLst/>
                        </a:rPr>
                        <a:t>высокий</a:t>
                      </a:r>
                      <a:endParaRPr lang="ru-RU" sz="14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1440850995"/>
                  </a:ext>
                </a:extLst>
              </a:tr>
              <a:tr h="205740">
                <a:tc>
                  <a:txBody>
                    <a:bodyPr/>
                    <a:lstStyle/>
                    <a:p>
                      <a:pPr algn="ctr">
                        <a:spcAft>
                          <a:spcPts val="0"/>
                        </a:spcAft>
                      </a:pPr>
                      <a:r>
                        <a:rPr lang="ru-RU" sz="1400">
                          <a:effectLst/>
                        </a:rPr>
                        <a:t>40 и более</a:t>
                      </a:r>
                      <a:endParaRPr lang="ru-RU" sz="1400">
                        <a:effectLst/>
                        <a:latin typeface="Times New Roman" panose="02020603050405020304" pitchFamily="18" charset="0"/>
                        <a:ea typeface="Times New Roman" panose="02020603050405020304" pitchFamily="18" charset="0"/>
                      </a:endParaRPr>
                    </a:p>
                  </a:txBody>
                  <a:tcPr marL="51435" marR="51435" marT="0" marB="0"/>
                </a:tc>
                <a:tc>
                  <a:txBody>
                    <a:bodyPr/>
                    <a:lstStyle/>
                    <a:p>
                      <a:pPr algn="ctr">
                        <a:spcAft>
                          <a:spcPts val="0"/>
                        </a:spcAft>
                      </a:pPr>
                      <a:r>
                        <a:rPr lang="ru-RU" sz="1400" dirty="0">
                          <a:effectLst/>
                        </a:rPr>
                        <a:t>очень высокий</a:t>
                      </a:r>
                      <a:endParaRPr lang="ru-RU" sz="1400" dirty="0">
                        <a:effectLst/>
                        <a:latin typeface="Times New Roman" panose="02020603050405020304" pitchFamily="18" charset="0"/>
                        <a:ea typeface="Times New Roman" panose="02020603050405020304" pitchFamily="18" charset="0"/>
                      </a:endParaRPr>
                    </a:p>
                  </a:txBody>
                  <a:tcPr marL="51435" marR="51435" marT="0" marB="0"/>
                </a:tc>
                <a:extLst>
                  <a:ext uri="{0D108BD9-81ED-4DB2-BD59-A6C34878D82A}">
                    <a16:rowId xmlns:a16="http://schemas.microsoft.com/office/drawing/2014/main" val="2850861007"/>
                  </a:ext>
                </a:extLst>
              </a:tr>
            </a:tbl>
          </a:graphicData>
        </a:graphic>
      </p:graphicFrame>
    </p:spTree>
    <p:extLst>
      <p:ext uri="{BB962C8B-B14F-4D97-AF65-F5344CB8AC3E}">
        <p14:creationId xmlns:p14="http://schemas.microsoft.com/office/powerpoint/2010/main" val="27192579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7FCC79E-4DB0-4A31-AE60-07A7B97C8B26}"/>
              </a:ext>
            </a:extLst>
          </p:cNvPr>
          <p:cNvSpPr>
            <a:spLocks noGrp="1"/>
          </p:cNvSpPr>
          <p:nvPr>
            <p:ph type="title"/>
          </p:nvPr>
        </p:nvSpPr>
        <p:spPr/>
        <p:txBody>
          <a:bodyPr/>
          <a:lstStyle/>
          <a:p>
            <a:r>
              <a:rPr lang="ru-RU" dirty="0"/>
              <a:t>Результаты</a:t>
            </a:r>
          </a:p>
        </p:txBody>
      </p:sp>
      <p:sp>
        <p:nvSpPr>
          <p:cNvPr id="3" name="Объект 2">
            <a:extLst>
              <a:ext uri="{FF2B5EF4-FFF2-40B4-BE49-F238E27FC236}">
                <a16:creationId xmlns:a16="http://schemas.microsoft.com/office/drawing/2014/main" id="{0B0F5AFE-C0A0-447D-9389-03AA8BBCD1D9}"/>
              </a:ext>
            </a:extLst>
          </p:cNvPr>
          <p:cNvSpPr>
            <a:spLocks noGrp="1"/>
          </p:cNvSpPr>
          <p:nvPr>
            <p:ph idx="1"/>
          </p:nvPr>
        </p:nvSpPr>
        <p:spPr/>
        <p:txBody>
          <a:bodyPr/>
          <a:lstStyle/>
          <a:p>
            <a:r>
              <a:rPr lang="ru-RU" dirty="0"/>
              <a:t>Построить еще 4 интервальных ряда </a:t>
            </a:r>
          </a:p>
          <a:p>
            <a:r>
              <a:rPr lang="ru-RU" dirty="0"/>
              <a:t>Для каждого (из 6) рассчитать </a:t>
            </a:r>
            <a:r>
              <a:rPr lang="ru-RU" altLang="ru-RU" dirty="0"/>
              <a:t>эмпирическое корреляционное отношение</a:t>
            </a:r>
          </a:p>
          <a:p>
            <a:r>
              <a:rPr lang="ru-RU" dirty="0"/>
              <a:t>Выбрать лучший на основе максимального  значения</a:t>
            </a:r>
          </a:p>
        </p:txBody>
      </p:sp>
    </p:spTree>
    <p:extLst>
      <p:ext uri="{BB962C8B-B14F-4D97-AF65-F5344CB8AC3E}">
        <p14:creationId xmlns:p14="http://schemas.microsoft.com/office/powerpoint/2010/main" val="382583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80D508-F842-4728-8A72-49CE1D32B3E8}"/>
              </a:ext>
            </a:extLst>
          </p:cNvPr>
          <p:cNvSpPr>
            <a:spLocks noGrp="1"/>
          </p:cNvSpPr>
          <p:nvPr>
            <p:ph type="ctrTitle"/>
          </p:nvPr>
        </p:nvSpPr>
        <p:spPr/>
        <p:txBody>
          <a:bodyPr>
            <a:normAutofit fontScale="90000"/>
          </a:bodyPr>
          <a:lstStyle/>
          <a:p>
            <a:r>
              <a:rPr lang="ru-RU" dirty="0"/>
              <a:t>Выбор вариационного ряда. Начало дисперсионного анализа</a:t>
            </a:r>
          </a:p>
        </p:txBody>
      </p:sp>
      <p:sp>
        <p:nvSpPr>
          <p:cNvPr id="3" name="Подзаголовок 2">
            <a:extLst>
              <a:ext uri="{FF2B5EF4-FFF2-40B4-BE49-F238E27FC236}">
                <a16:creationId xmlns:a16="http://schemas.microsoft.com/office/drawing/2014/main" id="{006ED4BB-15E1-4B20-8455-BCF252A817B9}"/>
              </a:ext>
            </a:extLst>
          </p:cNvPr>
          <p:cNvSpPr>
            <a:spLocks noGrp="1"/>
          </p:cNvSpPr>
          <p:nvPr>
            <p:ph type="subTitle" idx="1"/>
          </p:nvPr>
        </p:nvSpPr>
        <p:spPr/>
        <p:txBody>
          <a:bodyPr/>
          <a:lstStyle/>
          <a:p>
            <a:r>
              <a:rPr lang="ru-RU"/>
              <a:t>Занятие 5</a:t>
            </a:r>
          </a:p>
        </p:txBody>
      </p:sp>
    </p:spTree>
    <p:extLst>
      <p:ext uri="{BB962C8B-B14F-4D97-AF65-F5344CB8AC3E}">
        <p14:creationId xmlns:p14="http://schemas.microsoft.com/office/powerpoint/2010/main" val="4061168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 следующему занятию, 17 октября</a:t>
            </a:r>
          </a:p>
        </p:txBody>
      </p:sp>
      <p:sp>
        <p:nvSpPr>
          <p:cNvPr id="3" name="Объект 2"/>
          <p:cNvSpPr>
            <a:spLocks noGrp="1"/>
          </p:cNvSpPr>
          <p:nvPr>
            <p:ph idx="1"/>
          </p:nvPr>
        </p:nvSpPr>
        <p:spPr/>
        <p:txBody>
          <a:bodyPr/>
          <a:lstStyle/>
          <a:p>
            <a:r>
              <a:rPr lang="ru-RU" dirty="0"/>
              <a:t>Подобрать данные в динамике (1 показатель, 20-25 наблюдений изменяемых во времени, одинаковая периодичность )</a:t>
            </a:r>
          </a:p>
          <a:p>
            <a:endParaRPr lang="ru-RU" dirty="0"/>
          </a:p>
        </p:txBody>
      </p:sp>
    </p:spTree>
    <p:extLst>
      <p:ext uri="{BB962C8B-B14F-4D97-AF65-F5344CB8AC3E}">
        <p14:creationId xmlns:p14="http://schemas.microsoft.com/office/powerpoint/2010/main" val="10386052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p:cNvSpPr>
            <a:spLocks noGrp="1"/>
          </p:cNvSpPr>
          <p:nvPr>
            <p:ph type="title"/>
          </p:nvPr>
        </p:nvSpPr>
        <p:spPr/>
        <p:txBody>
          <a:bodyPr/>
          <a:lstStyle/>
          <a:p>
            <a:pPr eaLnBrk="1" hangingPunct="1"/>
            <a:r>
              <a:rPr lang="ru-RU"/>
              <a:t>Добавить расчет данных</a:t>
            </a:r>
          </a:p>
        </p:txBody>
      </p:sp>
      <p:sp>
        <p:nvSpPr>
          <p:cNvPr id="3077" name="Rectangle 3"/>
          <p:cNvSpPr>
            <a:spLocks noChangeArrowheads="1"/>
          </p:cNvSpPr>
          <p:nvPr/>
        </p:nvSpPr>
        <p:spPr bwMode="auto">
          <a:xfrm>
            <a:off x="3348038" y="2997200"/>
            <a:ext cx="3235325" cy="400050"/>
          </a:xfrm>
          <a:prstGeom prst="rect">
            <a:avLst/>
          </a:prstGeom>
          <a:noFill/>
          <a:ln w="9525">
            <a:noFill/>
            <a:miter lim="800000"/>
            <a:headEnd/>
            <a:tailEnd/>
          </a:ln>
        </p:spPr>
        <p:txBody>
          <a:bodyPr wrap="none" anchor="ctr">
            <a:spAutoFit/>
          </a:bodyPr>
          <a:lstStyle/>
          <a:p>
            <a:r>
              <a:rPr lang="en-US" sz="2000" i="1">
                <a:latin typeface="Calibri" pitchFamily="34" charset="0"/>
                <a:ea typeface="Calibri" pitchFamily="34" charset="0"/>
                <a:cs typeface="Times New Roman" pitchFamily="18" charset="0"/>
              </a:rPr>
              <a:t>w</a:t>
            </a:r>
            <a:r>
              <a:rPr lang="en-US" sz="2000" i="1" baseline="-30000">
                <a:latin typeface="Calibri" pitchFamily="34" charset="0"/>
                <a:ea typeface="Calibri" pitchFamily="34" charset="0"/>
                <a:cs typeface="Times New Roman" pitchFamily="18" charset="0"/>
              </a:rPr>
              <a:t>i</a:t>
            </a:r>
            <a:r>
              <a:rPr lang="en-US" sz="2000">
                <a:latin typeface="Calibri" pitchFamily="34" charset="0"/>
                <a:ea typeface="Calibri" pitchFamily="34" charset="0"/>
                <a:cs typeface="Times New Roman" pitchFamily="18" charset="0"/>
              </a:rPr>
              <a:t> </a:t>
            </a:r>
            <a:r>
              <a:rPr lang="ru-RU" sz="2000">
                <a:latin typeface="Calibri" pitchFamily="34" charset="0"/>
                <a:ea typeface="Calibri" pitchFamily="34" charset="0"/>
                <a:cs typeface="Times New Roman" pitchFamily="18" charset="0"/>
              </a:rPr>
              <a:t>– относительная частота  </a:t>
            </a:r>
            <a:endParaRPr lang="ru-RU" sz="2000">
              <a:ea typeface="Calibri" pitchFamily="34" charset="0"/>
              <a:cs typeface="Times New Roman" pitchFamily="18" charset="0"/>
            </a:endParaRPr>
          </a:p>
        </p:txBody>
      </p:sp>
      <p:sp>
        <p:nvSpPr>
          <p:cNvPr id="3078" name="Rectangle 4"/>
          <p:cNvSpPr>
            <a:spLocks noChangeArrowheads="1"/>
          </p:cNvSpPr>
          <p:nvPr/>
        </p:nvSpPr>
        <p:spPr bwMode="auto">
          <a:xfrm>
            <a:off x="3348038" y="4224338"/>
            <a:ext cx="4806950" cy="569912"/>
          </a:xfrm>
          <a:prstGeom prst="rect">
            <a:avLst/>
          </a:prstGeom>
          <a:noFill/>
          <a:ln w="9525">
            <a:noFill/>
            <a:miter lim="800000"/>
            <a:headEnd/>
            <a:tailEnd/>
          </a:ln>
        </p:spPr>
        <p:txBody>
          <a:bodyPr wrap="none" anchor="ctr">
            <a:spAutoFit/>
          </a:bodyPr>
          <a:lstStyle/>
          <a:p>
            <a:r>
              <a:rPr lang="ru-RU" sz="1100" dirty="0">
                <a:latin typeface="Calibri" pitchFamily="34" charset="0"/>
                <a:cs typeface="Times New Roman" pitchFamily="18" charset="0"/>
              </a:rPr>
              <a:t> </a:t>
            </a:r>
            <a:endParaRPr lang="ru-RU" sz="600" dirty="0"/>
          </a:p>
          <a:p>
            <a:pPr eaLnBrk="0" hangingPunct="0"/>
            <a:r>
              <a:rPr lang="en-US" sz="2000" i="1" dirty="0" err="1">
                <a:latin typeface="Calibri" pitchFamily="34" charset="0"/>
                <a:cs typeface="Times New Roman" pitchFamily="18" charset="0"/>
              </a:rPr>
              <a:t>w</a:t>
            </a:r>
            <a:r>
              <a:rPr lang="en-US" sz="2000" i="1" baseline="-30000" dirty="0" err="1">
                <a:latin typeface="Calibri" pitchFamily="34" charset="0"/>
                <a:cs typeface="Times New Roman" pitchFamily="18" charset="0"/>
              </a:rPr>
              <a:t>i</a:t>
            </a:r>
            <a:r>
              <a:rPr lang="ru-RU" sz="2000" i="1" baseline="30000" dirty="0" err="1">
                <a:latin typeface="Calibri" pitchFamily="34" charset="0"/>
                <a:cs typeface="Times New Roman" pitchFamily="18" charset="0"/>
              </a:rPr>
              <a:t>н</a:t>
            </a:r>
            <a:r>
              <a:rPr lang="ru-RU" sz="2000" dirty="0">
                <a:latin typeface="Calibri" pitchFamily="34" charset="0"/>
                <a:cs typeface="Times New Roman" pitchFamily="18" charset="0"/>
              </a:rPr>
              <a:t> – накопленная относительная частота  </a:t>
            </a:r>
            <a:endParaRPr lang="ru-RU" sz="2000" dirty="0"/>
          </a:p>
        </p:txBody>
      </p:sp>
      <p:sp>
        <p:nvSpPr>
          <p:cNvPr id="3079" name="Rectangle 5"/>
          <p:cNvSpPr>
            <a:spLocks noChangeArrowheads="1"/>
          </p:cNvSpPr>
          <p:nvPr/>
        </p:nvSpPr>
        <p:spPr bwMode="auto">
          <a:xfrm>
            <a:off x="0" y="981075"/>
            <a:ext cx="9144000" cy="0"/>
          </a:xfrm>
          <a:prstGeom prst="rect">
            <a:avLst/>
          </a:prstGeom>
          <a:noFill/>
          <a:ln w="9525">
            <a:noFill/>
            <a:miter lim="800000"/>
            <a:headEnd/>
            <a:tailEnd/>
          </a:ln>
        </p:spPr>
        <p:txBody>
          <a:bodyPr wrap="none" anchor="ctr">
            <a:spAutoFit/>
          </a:bodyPr>
          <a:lstStyle/>
          <a:p>
            <a:endParaRPr lang="ru-RU"/>
          </a:p>
        </p:txBody>
      </p:sp>
      <p:sp>
        <p:nvSpPr>
          <p:cNvPr id="40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4097" name="Object 1"/>
          <p:cNvGraphicFramePr>
            <a:graphicFrameLocks noChangeAspect="1"/>
          </p:cNvGraphicFramePr>
          <p:nvPr/>
        </p:nvGraphicFramePr>
        <p:xfrm>
          <a:off x="1475656" y="2564904"/>
          <a:ext cx="1152128" cy="822949"/>
        </p:xfrm>
        <a:graphic>
          <a:graphicData uri="http://schemas.openxmlformats.org/presentationml/2006/ole">
            <mc:AlternateContent xmlns:mc="http://schemas.openxmlformats.org/markup-compatibility/2006">
              <mc:Choice xmlns:v="urn:schemas-microsoft-com:vml" Requires="v">
                <p:oleObj spid="_x0000_s26636" name="Формула" r:id="rId3" imgW="596900" imgH="431800" progId="Equation.3">
                  <p:embed/>
                </p:oleObj>
              </mc:Choice>
              <mc:Fallback>
                <p:oleObj name="Формула" r:id="rId3" imgW="596900" imgH="431800" progId="Equation.3">
                  <p:embed/>
                  <p:pic>
                    <p:nvPicPr>
                      <p:cNvPr id="4097"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564904"/>
                        <a:ext cx="1152128" cy="8229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4099" name="Object 3"/>
          <p:cNvGraphicFramePr>
            <a:graphicFrameLocks noChangeAspect="1"/>
          </p:cNvGraphicFramePr>
          <p:nvPr/>
        </p:nvGraphicFramePr>
        <p:xfrm>
          <a:off x="1403648" y="4365104"/>
          <a:ext cx="1457697" cy="908917"/>
        </p:xfrm>
        <a:graphic>
          <a:graphicData uri="http://schemas.openxmlformats.org/presentationml/2006/ole">
            <mc:AlternateContent xmlns:mc="http://schemas.openxmlformats.org/markup-compatibility/2006">
              <mc:Choice xmlns:v="urn:schemas-microsoft-com:vml" Requires="v">
                <p:oleObj spid="_x0000_s26637" name="Формула" r:id="rId5" imgW="812447" imgH="507780" progId="Equation.3">
                  <p:embed/>
                </p:oleObj>
              </mc:Choice>
              <mc:Fallback>
                <p:oleObj name="Формула" r:id="rId5" imgW="812447" imgH="50778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4365104"/>
                        <a:ext cx="1457697" cy="9089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457200" y="9600"/>
            <a:ext cx="8229600" cy="1143000"/>
          </a:xfrm>
        </p:spPr>
        <p:txBody>
          <a:bodyPr/>
          <a:lstStyle/>
          <a:p>
            <a:pPr eaLnBrk="1" hangingPunct="1"/>
            <a:r>
              <a:rPr lang="ru-RU" dirty="0"/>
              <a:t>Построение графиков</a:t>
            </a:r>
          </a:p>
        </p:txBody>
      </p:sp>
      <p:sp>
        <p:nvSpPr>
          <p:cNvPr id="3" name="Содержимое 2"/>
          <p:cNvSpPr>
            <a:spLocks noGrp="1"/>
          </p:cNvSpPr>
          <p:nvPr>
            <p:ph idx="1"/>
          </p:nvPr>
        </p:nvSpPr>
        <p:spPr>
          <a:xfrm>
            <a:off x="457200" y="908720"/>
            <a:ext cx="8507288" cy="5688632"/>
          </a:xfrm>
        </p:spPr>
        <p:txBody>
          <a:bodyPr rtlCol="0">
            <a:noAutofit/>
          </a:bodyPr>
          <a:lstStyle/>
          <a:p>
            <a:pPr marL="514350" indent="-514350" eaLnBrk="1" fontAlgn="auto" hangingPunct="1">
              <a:spcAft>
                <a:spcPts val="0"/>
              </a:spcAft>
              <a:buFont typeface="+mj-lt"/>
              <a:buAutoNum type="arabicPeriod"/>
              <a:defRPr/>
            </a:pPr>
            <a:r>
              <a:rPr lang="ru-RU" sz="1800" b="1" dirty="0"/>
              <a:t>Гистограмма по интервально-вариационному ряду.</a:t>
            </a:r>
            <a:r>
              <a:rPr lang="ru-RU" sz="1800" dirty="0"/>
              <a:t>  Строится в осях (</a:t>
            </a:r>
            <a:r>
              <a:rPr lang="ru-RU" sz="1800" dirty="0" err="1"/>
              <a:t>х</a:t>
            </a:r>
            <a:r>
              <a:rPr lang="ru-RU" sz="1800" dirty="0"/>
              <a:t>(</a:t>
            </a:r>
            <a:r>
              <a:rPr lang="en-US" sz="1800" i="1" dirty="0" err="1"/>
              <a:t>a</a:t>
            </a:r>
            <a:r>
              <a:rPr lang="en-US" sz="1800" i="1" baseline="-25000" dirty="0" err="1"/>
              <a:t>i</a:t>
            </a:r>
            <a:r>
              <a:rPr lang="ru-RU" sz="1800" i="1" dirty="0"/>
              <a:t>); </a:t>
            </a:r>
            <a:r>
              <a:rPr lang="en-US" sz="1800" i="1" dirty="0"/>
              <a:t>m</a:t>
            </a:r>
            <a:r>
              <a:rPr lang="en-US" sz="1800" i="1" baseline="-25000" dirty="0"/>
              <a:t>i</a:t>
            </a:r>
            <a:r>
              <a:rPr lang="ru-RU" sz="1800" dirty="0"/>
              <a:t>). На оси абсцисс (</a:t>
            </a:r>
            <a:r>
              <a:rPr lang="en-US" sz="1800" i="1" dirty="0"/>
              <a:t>x</a:t>
            </a:r>
            <a:r>
              <a:rPr lang="ru-RU" sz="1800" dirty="0"/>
              <a:t>) откладываются значения нижних границ интервала. </a:t>
            </a:r>
          </a:p>
          <a:p>
            <a:pPr marL="514350" indent="-514350" eaLnBrk="1" fontAlgn="auto" hangingPunct="1">
              <a:spcAft>
                <a:spcPts val="0"/>
              </a:spcAft>
              <a:buFont typeface="+mj-lt"/>
              <a:buAutoNum type="arabicPeriod"/>
              <a:defRPr/>
            </a:pPr>
            <a:r>
              <a:rPr lang="ru-RU" sz="1800" b="1" dirty="0"/>
              <a:t>Гистограмма относительных частот по ИВР. </a:t>
            </a:r>
            <a:r>
              <a:rPr lang="ru-RU" sz="1800" dirty="0"/>
              <a:t>Вместо частоты встречаемости </a:t>
            </a:r>
            <a:r>
              <a:rPr lang="en-US" sz="1800" i="1" dirty="0"/>
              <a:t>m</a:t>
            </a:r>
            <a:r>
              <a:rPr lang="en-US" sz="1800" i="1" baseline="-25000" dirty="0"/>
              <a:t>i</a:t>
            </a:r>
            <a:r>
              <a:rPr lang="en-US" sz="1800" dirty="0"/>
              <a:t> </a:t>
            </a:r>
            <a:r>
              <a:rPr lang="ru-RU" sz="1800" dirty="0"/>
              <a:t>берется относительная частота встречаемости </a:t>
            </a:r>
            <a:r>
              <a:rPr lang="en-US" sz="1800" i="1" dirty="0" err="1"/>
              <a:t>w</a:t>
            </a:r>
            <a:r>
              <a:rPr lang="en-US" sz="1800" i="1" baseline="-25000" dirty="0" err="1"/>
              <a:t>i</a:t>
            </a:r>
            <a:endParaRPr lang="ru-RU" sz="1800" dirty="0"/>
          </a:p>
          <a:p>
            <a:pPr marL="514350" indent="-514350" eaLnBrk="1" fontAlgn="auto" hangingPunct="1">
              <a:spcAft>
                <a:spcPts val="0"/>
              </a:spcAft>
              <a:buFont typeface="+mj-lt"/>
              <a:buAutoNum type="arabicPeriod"/>
              <a:defRPr/>
            </a:pPr>
            <a:r>
              <a:rPr lang="ru-RU" sz="1800" b="1" dirty="0"/>
              <a:t>Полигон ИВР. </a:t>
            </a:r>
            <a:r>
              <a:rPr lang="ru-RU" sz="1800" dirty="0"/>
              <a:t>Строится в координатах (</a:t>
            </a:r>
            <a:r>
              <a:rPr lang="ru-RU" sz="1800" dirty="0" err="1"/>
              <a:t>х</a:t>
            </a:r>
            <a:r>
              <a:rPr lang="ru-RU" sz="1800" dirty="0"/>
              <a:t>(</a:t>
            </a:r>
            <a:r>
              <a:rPr lang="en-US" sz="1800" i="1" dirty="0" err="1"/>
              <a:t>a</a:t>
            </a:r>
            <a:r>
              <a:rPr lang="en-US" sz="1800" i="1" baseline="-25000" dirty="0" err="1"/>
              <a:t>i</a:t>
            </a:r>
            <a:r>
              <a:rPr lang="ru-RU" sz="1800" i="1" dirty="0"/>
              <a:t>); </a:t>
            </a:r>
            <a:r>
              <a:rPr lang="en-US" sz="1800" i="1" dirty="0"/>
              <a:t>m</a:t>
            </a:r>
            <a:r>
              <a:rPr lang="en-US" sz="1800" i="1" baseline="-25000" dirty="0"/>
              <a:t>i</a:t>
            </a:r>
            <a:r>
              <a:rPr lang="ru-RU" sz="1800" dirty="0"/>
              <a:t>). </a:t>
            </a:r>
          </a:p>
          <a:p>
            <a:pPr marL="514350" indent="-514350" eaLnBrk="1" fontAlgn="auto" hangingPunct="1">
              <a:spcAft>
                <a:spcPts val="0"/>
              </a:spcAft>
              <a:buFont typeface="+mj-lt"/>
              <a:buAutoNum type="arabicPeriod"/>
              <a:defRPr/>
            </a:pPr>
            <a:r>
              <a:rPr lang="ru-RU" sz="1800" b="1" dirty="0"/>
              <a:t>Полигон относительных частот ИВР. </a:t>
            </a:r>
            <a:r>
              <a:rPr lang="ru-RU" sz="1800" dirty="0"/>
              <a:t>(В координатах (</a:t>
            </a:r>
            <a:r>
              <a:rPr lang="en-US" sz="1800" i="1" dirty="0"/>
              <a:t>x</a:t>
            </a:r>
            <a:r>
              <a:rPr lang="ru-RU" sz="1800" i="1" dirty="0"/>
              <a:t>(</a:t>
            </a:r>
            <a:r>
              <a:rPr lang="en-US" sz="1800" i="1" dirty="0" err="1"/>
              <a:t>a</a:t>
            </a:r>
            <a:r>
              <a:rPr lang="en-US" sz="1800" i="1" baseline="-25000" dirty="0" err="1"/>
              <a:t>i</a:t>
            </a:r>
            <a:r>
              <a:rPr lang="ru-RU" sz="1800" i="1" dirty="0"/>
              <a:t>);</a:t>
            </a:r>
            <a:r>
              <a:rPr lang="en-US" sz="1800" i="1" dirty="0"/>
              <a:t> </a:t>
            </a:r>
            <a:r>
              <a:rPr lang="en-US" sz="1800" i="1" dirty="0" err="1"/>
              <a:t>w</a:t>
            </a:r>
            <a:r>
              <a:rPr lang="en-US" sz="1800" i="1" baseline="-25000" dirty="0" err="1"/>
              <a:t>i</a:t>
            </a:r>
            <a:r>
              <a:rPr lang="en-US" sz="1800" i="1" baseline="-25000" dirty="0"/>
              <a:t> </a:t>
            </a:r>
            <a:r>
              <a:rPr lang="ru-RU" sz="1800" dirty="0"/>
              <a:t>) )</a:t>
            </a:r>
          </a:p>
          <a:p>
            <a:pPr marL="514350" indent="-514350" eaLnBrk="1" fontAlgn="auto" hangingPunct="1">
              <a:spcAft>
                <a:spcPts val="0"/>
              </a:spcAft>
              <a:buFont typeface="+mj-lt"/>
              <a:buAutoNum type="arabicPeriod"/>
              <a:defRPr/>
            </a:pPr>
            <a:r>
              <a:rPr lang="ru-RU" sz="1800" b="1" dirty="0"/>
              <a:t>Кумулятивная кривая. </a:t>
            </a:r>
            <a:r>
              <a:rPr lang="ru-RU" sz="1800" dirty="0"/>
              <a:t>(Строится в осях (</a:t>
            </a:r>
            <a:r>
              <a:rPr lang="en-US" sz="1800" i="1" dirty="0"/>
              <a:t>x</a:t>
            </a:r>
            <a:r>
              <a:rPr lang="ru-RU" sz="1800" i="1" dirty="0"/>
              <a:t>(</a:t>
            </a:r>
            <a:r>
              <a:rPr lang="en-US" sz="1800" i="1" dirty="0" err="1"/>
              <a:t>a</a:t>
            </a:r>
            <a:r>
              <a:rPr lang="en-US" sz="1800" i="1" baseline="-25000" dirty="0" err="1"/>
              <a:t>i</a:t>
            </a:r>
            <a:r>
              <a:rPr lang="ru-RU" sz="1800" i="1" dirty="0"/>
              <a:t>);</a:t>
            </a:r>
            <a:r>
              <a:rPr lang="en-US" sz="1800" i="1" dirty="0"/>
              <a:t> m</a:t>
            </a:r>
            <a:r>
              <a:rPr lang="en-US" sz="1800" i="1" baseline="-25000" dirty="0"/>
              <a:t>i</a:t>
            </a:r>
            <a:r>
              <a:rPr lang="ru-RU" sz="1800" i="1" baseline="30000" dirty="0" err="1"/>
              <a:t>н</a:t>
            </a:r>
            <a:r>
              <a:rPr lang="ru-RU" sz="1800" i="1" baseline="-25000" dirty="0"/>
              <a:t> </a:t>
            </a:r>
            <a:r>
              <a:rPr lang="ru-RU" sz="1800" dirty="0"/>
              <a:t>). На график </a:t>
            </a:r>
            <a:r>
              <a:rPr lang="en-US" sz="1800" dirty="0"/>
              <a:t>c </a:t>
            </a:r>
            <a:r>
              <a:rPr lang="ru-RU" sz="1800" dirty="0"/>
              <a:t>гистограммой по накопленным частотам необходимо добавить график </a:t>
            </a:r>
            <a:r>
              <a:rPr lang="ru-RU" sz="1800" dirty="0" err="1"/>
              <a:t>кумуляты</a:t>
            </a:r>
            <a:r>
              <a:rPr lang="ru-RU" sz="1800" dirty="0"/>
              <a:t> ИВР).</a:t>
            </a:r>
          </a:p>
          <a:p>
            <a:pPr marL="514350" indent="-514350" eaLnBrk="1" fontAlgn="auto" hangingPunct="1">
              <a:spcAft>
                <a:spcPts val="0"/>
              </a:spcAft>
              <a:buFont typeface="+mj-lt"/>
              <a:buAutoNum type="arabicPeriod"/>
              <a:defRPr/>
            </a:pPr>
            <a:r>
              <a:rPr lang="ru-RU" sz="1800" b="1" dirty="0"/>
              <a:t>Кумулятивная кривая относительных частот ИВР. </a:t>
            </a:r>
            <a:r>
              <a:rPr lang="ru-RU" sz="1800" dirty="0"/>
              <a:t>Используется накопленная относительная частота. На график </a:t>
            </a:r>
            <a:r>
              <a:rPr lang="en-US" sz="1800" dirty="0"/>
              <a:t>c </a:t>
            </a:r>
            <a:r>
              <a:rPr lang="ru-RU" sz="1800" dirty="0"/>
              <a:t>гистограммой по накопленным относительным  частотам необходимо добавить график </a:t>
            </a:r>
            <a:r>
              <a:rPr lang="ru-RU" sz="1800" dirty="0" err="1"/>
              <a:t>кумуляты</a:t>
            </a:r>
            <a:r>
              <a:rPr lang="ru-RU" sz="1800" dirty="0"/>
              <a:t> накопленных относительных частот ИВР.</a:t>
            </a:r>
          </a:p>
          <a:p>
            <a:pPr marL="514350" indent="-514350" eaLnBrk="1" fontAlgn="auto" hangingPunct="1">
              <a:spcAft>
                <a:spcPts val="0"/>
              </a:spcAft>
              <a:buFont typeface="+mj-lt"/>
              <a:buAutoNum type="arabicPeriod"/>
              <a:defRPr/>
            </a:pPr>
            <a:r>
              <a:rPr lang="ru-RU" sz="1800" b="1" dirty="0" err="1"/>
              <a:t>Огива</a:t>
            </a:r>
            <a:r>
              <a:rPr lang="ru-RU" sz="1800" b="1" dirty="0"/>
              <a:t>.</a:t>
            </a:r>
            <a:r>
              <a:rPr lang="ru-RU" sz="1800" dirty="0"/>
              <a:t> Строится в осях (</a:t>
            </a:r>
            <a:r>
              <a:rPr lang="en-US" sz="1800" i="1" dirty="0"/>
              <a:t>m</a:t>
            </a:r>
            <a:r>
              <a:rPr lang="en-US" sz="1800" i="1" baseline="-25000" dirty="0"/>
              <a:t>i</a:t>
            </a:r>
            <a:r>
              <a:rPr lang="ru-RU" sz="1800" i="1" baseline="30000" dirty="0"/>
              <a:t>; </a:t>
            </a:r>
            <a:r>
              <a:rPr lang="en-US" sz="1800" i="1" dirty="0" err="1"/>
              <a:t>a</a:t>
            </a:r>
            <a:r>
              <a:rPr lang="en-US" sz="1800" i="1" baseline="-25000" dirty="0" err="1"/>
              <a:t>i</a:t>
            </a:r>
            <a:r>
              <a:rPr lang="en-US" sz="1800" i="1" dirty="0"/>
              <a:t> </a:t>
            </a:r>
            <a:r>
              <a:rPr lang="ru-RU" sz="1800" dirty="0"/>
              <a:t>). Накопленные частоты помещают на оси абсцисс, а значения признака (нижние границы интервалов) — на оси ординат.</a:t>
            </a:r>
          </a:p>
          <a:p>
            <a:pPr marL="514350" indent="-514350" eaLnBrk="1" fontAlgn="auto" hangingPunct="1">
              <a:spcAft>
                <a:spcPts val="0"/>
              </a:spcAft>
              <a:buFont typeface="+mj-lt"/>
              <a:buAutoNum type="arabicPeriod"/>
              <a:defRPr/>
            </a:pPr>
            <a:r>
              <a:rPr lang="ru-RU" sz="1800" b="1" dirty="0"/>
              <a:t>Столбиковая диаграмма исходных </a:t>
            </a:r>
            <a:r>
              <a:rPr lang="ru-RU" sz="1800" b="1" dirty="0" err="1"/>
              <a:t>неранжированных</a:t>
            </a:r>
            <a:r>
              <a:rPr lang="ru-RU" sz="1800" b="1" dirty="0"/>
              <a:t> данных</a:t>
            </a:r>
            <a:r>
              <a:rPr lang="ru-RU" sz="1800" dirty="0"/>
              <a:t> </a:t>
            </a:r>
          </a:p>
          <a:p>
            <a:pPr marL="514350" indent="-514350" eaLnBrk="1" fontAlgn="auto" hangingPunct="1">
              <a:spcAft>
                <a:spcPts val="0"/>
              </a:spcAft>
              <a:buFont typeface="+mj-lt"/>
              <a:buAutoNum type="arabicPeriod"/>
              <a:defRPr/>
            </a:pPr>
            <a:r>
              <a:rPr lang="ru-RU" sz="1800" b="1" dirty="0"/>
              <a:t>Точечный график исходных </a:t>
            </a:r>
            <a:r>
              <a:rPr lang="ru-RU" sz="1800" b="1" dirty="0" err="1"/>
              <a:t>неранжированных</a:t>
            </a:r>
            <a:r>
              <a:rPr lang="ru-RU" sz="1800" b="1" dirty="0"/>
              <a:t> данных</a:t>
            </a:r>
          </a:p>
          <a:p>
            <a:pPr marL="514350" indent="-514350" eaLnBrk="1" fontAlgn="auto" hangingPunct="1">
              <a:spcAft>
                <a:spcPts val="0"/>
              </a:spcAft>
              <a:buFont typeface="+mj-lt"/>
              <a:buAutoNum type="arabicPeriod"/>
              <a:defRPr/>
            </a:pPr>
            <a:r>
              <a:rPr lang="ru-RU" sz="1800" b="1" dirty="0"/>
              <a:t>Столбиковая диаграмма исходных ранжированных данных </a:t>
            </a:r>
          </a:p>
          <a:p>
            <a:pPr marL="514350" indent="-514350" eaLnBrk="1" fontAlgn="auto" hangingPunct="1">
              <a:spcAft>
                <a:spcPts val="0"/>
              </a:spcAft>
              <a:buFont typeface="+mj-lt"/>
              <a:buAutoNum type="arabicPeriod"/>
              <a:defRPr/>
            </a:pPr>
            <a:r>
              <a:rPr lang="ru-RU" sz="1800" b="1" dirty="0"/>
              <a:t>Точечный график исходных ранжированных данных</a:t>
            </a:r>
          </a:p>
          <a:p>
            <a:pPr eaLnBrk="1" fontAlgn="auto" hangingPunct="1">
              <a:spcAft>
                <a:spcPts val="0"/>
              </a:spcAft>
              <a:buFont typeface="Arial" pitchFamily="34" charset="0"/>
              <a:buChar char="•"/>
              <a:defRPr/>
            </a:pPr>
            <a:endParaRPr lang="ru-RU" sz="180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p:txBody>
          <a:bodyPr/>
          <a:lstStyle/>
          <a:p>
            <a:pPr eaLnBrk="1" hangingPunct="1"/>
            <a:r>
              <a:rPr lang="ru-RU"/>
              <a:t>Требования к графикам</a:t>
            </a:r>
          </a:p>
        </p:txBody>
      </p:sp>
      <p:sp>
        <p:nvSpPr>
          <p:cNvPr id="5123" name="Содержимое 2"/>
          <p:cNvSpPr>
            <a:spLocks noGrp="1"/>
          </p:cNvSpPr>
          <p:nvPr>
            <p:ph idx="1"/>
          </p:nvPr>
        </p:nvSpPr>
        <p:spPr/>
        <p:txBody>
          <a:bodyPr/>
          <a:lstStyle/>
          <a:p>
            <a:pPr eaLnBrk="1" hangingPunct="1"/>
            <a:r>
              <a:rPr lang="ru-RU" dirty="0"/>
              <a:t>Подписи осей </a:t>
            </a:r>
            <a:r>
              <a:rPr lang="ru-RU" sz="4400" dirty="0"/>
              <a:t>х</a:t>
            </a:r>
            <a:r>
              <a:rPr lang="ru-RU" dirty="0"/>
              <a:t> и </a:t>
            </a:r>
            <a:r>
              <a:rPr lang="ru-RU" sz="4400" dirty="0"/>
              <a:t>у</a:t>
            </a:r>
          </a:p>
          <a:p>
            <a:pPr eaLnBrk="1" hangingPunct="1"/>
            <a:r>
              <a:rPr lang="ru-RU" dirty="0"/>
              <a:t>Указание единиц измерения</a:t>
            </a:r>
          </a:p>
          <a:p>
            <a:pPr eaLnBrk="1" hangingPunct="1"/>
            <a:r>
              <a:rPr lang="ru-RU" dirty="0"/>
              <a:t>Нумерация и подписи названий графиков</a:t>
            </a:r>
          </a:p>
          <a:p>
            <a:pPr eaLnBrk="1" hangingPunct="1"/>
            <a:r>
              <a:rPr lang="ru-RU" dirty="0"/>
              <a:t>На столбиковых диаграммах (гистограммах) подписывать значения соответствующих частот</a:t>
            </a:r>
            <a:r>
              <a:rPr lang="en-US" dirty="0"/>
              <a:t> </a:t>
            </a:r>
            <a:r>
              <a:rPr lang="ru-RU" dirty="0"/>
              <a:t>и убрать «зазоры между столбцами»</a:t>
            </a:r>
          </a:p>
          <a:p>
            <a:pPr eaLnBrk="1" hangingPunct="1"/>
            <a:r>
              <a:rPr lang="ru-RU" dirty="0"/>
              <a:t>Убрать легенду (подпись Ряд 1 на графике не имеет смысла), где она не имеет смысла</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idx="1"/>
              </p:nvPr>
            </p:nvSpPr>
            <p:spPr>
              <a:xfrm>
                <a:off x="251496" y="1124744"/>
                <a:ext cx="8712992" cy="5544616"/>
              </a:xfrm>
            </p:spPr>
            <p:txBody>
              <a:bodyPr/>
              <a:lstStyle/>
              <a:p>
                <a:r>
                  <a:rPr lang="ru-RU" sz="2800" dirty="0">
                    <a:latin typeface="+mj-lt"/>
                  </a:rPr>
                  <a:t>На практике часто требуется проанализировать динамику показателя как за данный период, так и в сопоставлении с предшествующими периодами. </a:t>
                </a:r>
              </a:p>
              <a:p>
                <a:r>
                  <a:rPr lang="ru-RU" sz="2800" dirty="0">
                    <a:latin typeface="+mj-lt"/>
                  </a:rPr>
                  <a:t>К показателям, в основе расчета которых лежит сравнение значения признака с учетом порядка наблюдений </a:t>
                </a:r>
                <a14:m>
                  <m:oMath xmlns:m="http://schemas.openxmlformats.org/officeDocument/2006/math">
                    <m:r>
                      <a:rPr lang="ru-RU" sz="2800" b="0" i="0" smtClean="0">
                        <a:latin typeface="Cambria Math" panose="02040503050406030204" pitchFamily="18" charset="0"/>
                      </a:rPr>
                      <m:t>(</m:t>
                    </m:r>
                    <m:sSub>
                      <m:sSubPr>
                        <m:ctrlPr>
                          <a:rPr lang="ru-RU"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𝑡</m:t>
                        </m:r>
                      </m:sub>
                    </m:sSub>
                    <m:r>
                      <a:rPr lang="en-US" sz="2800" b="0" i="0" smtClean="0">
                        <a:latin typeface="Cambria Math" panose="02040503050406030204" pitchFamily="18" charset="0"/>
                      </a:rPr>
                      <m:t>)</m:t>
                    </m:r>
                  </m:oMath>
                </a14:m>
                <a:r>
                  <a:rPr lang="en-US" sz="2800" dirty="0">
                    <a:latin typeface="+mj-lt"/>
                  </a:rPr>
                  <a:t> </a:t>
                </a:r>
                <a:r>
                  <a:rPr lang="ru-RU" sz="2800" dirty="0">
                    <a:latin typeface="+mj-lt"/>
                  </a:rPr>
                  <a:t>относятся: </a:t>
                </a:r>
                <a:r>
                  <a:rPr lang="ru-RU" sz="2800" b="1" u="sng" dirty="0">
                    <a:effectLst>
                      <a:outerShdw blurRad="38100" dist="38100" dir="2700000" algn="tl">
                        <a:srgbClr val="000000">
                          <a:alpha val="43137"/>
                        </a:srgbClr>
                      </a:outerShdw>
                    </a:effectLst>
                    <a:latin typeface="+mj-lt"/>
                  </a:rPr>
                  <a:t>абсолютные приросты</a:t>
                </a:r>
                <a:r>
                  <a:rPr lang="ru-RU" sz="2800" b="1" dirty="0">
                    <a:effectLst>
                      <a:outerShdw blurRad="38100" dist="38100" dir="2700000" algn="tl">
                        <a:srgbClr val="000000">
                          <a:alpha val="43137"/>
                        </a:srgbClr>
                      </a:outerShdw>
                    </a:effectLst>
                    <a:latin typeface="+mj-lt"/>
                  </a:rPr>
                  <a:t>, </a:t>
                </a:r>
                <a:r>
                  <a:rPr lang="ru-RU" sz="2800" b="1" u="sng" dirty="0">
                    <a:effectLst>
                      <a:outerShdw blurRad="38100" dist="38100" dir="2700000" algn="tl">
                        <a:srgbClr val="000000">
                          <a:alpha val="43137"/>
                        </a:srgbClr>
                      </a:outerShdw>
                    </a:effectLst>
                    <a:latin typeface="+mj-lt"/>
                  </a:rPr>
                  <a:t>темы роста</a:t>
                </a:r>
                <a:r>
                  <a:rPr lang="ru-RU" sz="2800" b="1" dirty="0">
                    <a:effectLst>
                      <a:outerShdw blurRad="38100" dist="38100" dir="2700000" algn="tl">
                        <a:srgbClr val="000000">
                          <a:alpha val="43137"/>
                        </a:srgbClr>
                      </a:outerShdw>
                    </a:effectLst>
                    <a:latin typeface="+mj-lt"/>
                  </a:rPr>
                  <a:t> и </a:t>
                </a:r>
                <a:r>
                  <a:rPr lang="ru-RU" sz="2800" b="1" u="sng" dirty="0">
                    <a:effectLst>
                      <a:outerShdw blurRad="38100" dist="38100" dir="2700000" algn="tl">
                        <a:srgbClr val="000000">
                          <a:alpha val="43137"/>
                        </a:srgbClr>
                      </a:outerShdw>
                    </a:effectLst>
                    <a:latin typeface="+mj-lt"/>
                  </a:rPr>
                  <a:t>темы прироста</a:t>
                </a:r>
              </a:p>
              <a:p>
                <a:r>
                  <a:rPr lang="ru-RU" sz="2800" dirty="0">
                    <a:latin typeface="+mj-lt"/>
                  </a:rPr>
                  <a:t>При этом, если наблюдение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𝑡</m:t>
                        </m:r>
                      </m:sub>
                    </m:sSub>
                  </m:oMath>
                </a14:m>
                <a:r>
                  <a:rPr lang="ru-RU" sz="2800" dirty="0">
                    <a:latin typeface="+mj-lt"/>
                  </a:rPr>
                  <a:t> сравнивается с предыдущим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𝑡</m:t>
                        </m:r>
                        <m:r>
                          <a:rPr lang="ru-RU" sz="2800" b="0" i="1" smtClean="0">
                            <a:latin typeface="Cambria Math" panose="02040503050406030204" pitchFamily="18" charset="0"/>
                          </a:rPr>
                          <m:t>−1</m:t>
                        </m:r>
                      </m:sub>
                    </m:sSub>
                    <m:r>
                      <a:rPr lang="ru-RU" sz="2800" b="0" i="1" smtClean="0">
                        <a:latin typeface="Cambria Math" panose="02040503050406030204" pitchFamily="18" charset="0"/>
                      </a:rPr>
                      <m:t>,</m:t>
                    </m:r>
                  </m:oMath>
                </a14:m>
                <a:r>
                  <a:rPr lang="ru-RU" sz="2800" dirty="0">
                    <a:latin typeface="+mj-lt"/>
                  </a:rPr>
                  <a:t> то показатель называют </a:t>
                </a:r>
                <a:r>
                  <a:rPr lang="ru-RU" sz="2800" b="1" i="1" dirty="0">
                    <a:effectLst>
                      <a:outerShdw blurRad="38100" dist="38100" dir="2700000" algn="tl">
                        <a:srgbClr val="000000">
                          <a:alpha val="43137"/>
                        </a:srgbClr>
                      </a:outerShdw>
                    </a:effectLst>
                    <a:latin typeface="+mj-lt"/>
                  </a:rPr>
                  <a:t>цепным</a:t>
                </a:r>
                <a:r>
                  <a:rPr lang="ru-RU" sz="2800" b="1" i="1" dirty="0">
                    <a:latin typeface="+mj-lt"/>
                  </a:rPr>
                  <a:t>. </a:t>
                </a:r>
                <a:r>
                  <a:rPr lang="ru-RU" sz="2800" dirty="0">
                    <a:latin typeface="+mj-lt"/>
                  </a:rPr>
                  <a:t>А если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𝑡</m:t>
                        </m:r>
                      </m:sub>
                    </m:sSub>
                  </m:oMath>
                </a14:m>
                <a:r>
                  <a:rPr lang="ru-RU" sz="2800" dirty="0">
                    <a:latin typeface="+mj-lt"/>
                  </a:rPr>
                  <a:t> сравнивается с одним и тем же значением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ru-RU" sz="2800" b="0" i="1" smtClean="0">
                            <a:latin typeface="Cambria Math" panose="02040503050406030204" pitchFamily="18" charset="0"/>
                          </a:rPr>
                          <m:t>б</m:t>
                        </m:r>
                      </m:sub>
                    </m:sSub>
                  </m:oMath>
                </a14:m>
                <a:r>
                  <a:rPr lang="ru-RU" sz="2800" dirty="0">
                    <a:latin typeface="+mj-lt"/>
                  </a:rPr>
                  <a:t>, принимаемым за базу, то показатель называют </a:t>
                </a:r>
                <a:r>
                  <a:rPr lang="ru-RU" sz="2800" b="1" i="1" dirty="0">
                    <a:effectLst>
                      <a:outerShdw blurRad="38100" dist="38100" dir="2700000" algn="tl">
                        <a:srgbClr val="000000">
                          <a:alpha val="43137"/>
                        </a:srgbClr>
                      </a:outerShdw>
                    </a:effectLst>
                    <a:latin typeface="+mj-lt"/>
                  </a:rPr>
                  <a:t>базисным</a:t>
                </a:r>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251496" y="1124744"/>
                <a:ext cx="8712992" cy="5544616"/>
              </a:xfrm>
              <a:blipFill>
                <a:blip r:embed="rId2"/>
                <a:stretch>
                  <a:fillRect l="-1259" t="-1100" r="-140" b="-880"/>
                </a:stretch>
              </a:blipFill>
            </p:spPr>
            <p:txBody>
              <a:bodyPr/>
              <a:lstStyle/>
              <a:p>
                <a:r>
                  <a:rPr lang="ru-RU">
                    <a:noFill/>
                  </a:rPr>
                  <a:t> </a:t>
                </a:r>
              </a:p>
            </p:txBody>
          </p:sp>
        </mc:Fallback>
      </mc:AlternateContent>
      <p:sp>
        <p:nvSpPr>
          <p:cNvPr id="4" name="Rectangle 2"/>
          <p:cNvSpPr>
            <a:spLocks noGrp="1" noChangeArrowheads="1"/>
          </p:cNvSpPr>
          <p:nvPr>
            <p:ph type="title"/>
          </p:nvPr>
        </p:nvSpPr>
        <p:spPr>
          <a:xfrm>
            <a:off x="457200" y="274638"/>
            <a:ext cx="8229600" cy="850106"/>
          </a:xfrm>
        </p:spPr>
        <p:txBody>
          <a:bodyPr/>
          <a:lstStyle/>
          <a:p>
            <a:pPr eaLnBrk="1" hangingPunct="1"/>
            <a:r>
              <a:rPr lang="ru-RU" sz="3200" b="1" dirty="0"/>
              <a:t>Основные показатели динамики</a:t>
            </a:r>
            <a:endParaRPr lang="ru-RU" b="1" dirty="0"/>
          </a:p>
        </p:txBody>
      </p:sp>
    </p:spTree>
    <p:extLst>
      <p:ext uri="{BB962C8B-B14F-4D97-AF65-F5344CB8AC3E}">
        <p14:creationId xmlns:p14="http://schemas.microsoft.com/office/powerpoint/2010/main" val="35717443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ru-RU" sz="3200" b="1" dirty="0"/>
              <a:t>Основные показатели динамики</a:t>
            </a:r>
            <a:endParaRPr lang="ru-RU" b="1" dirty="0"/>
          </a:p>
        </p:txBody>
      </p:sp>
      <p:graphicFrame>
        <p:nvGraphicFramePr>
          <p:cNvPr id="4" name="Таблица 3"/>
          <p:cNvGraphicFramePr>
            <a:graphicFrameLocks noGrp="1"/>
          </p:cNvGraphicFramePr>
          <p:nvPr/>
        </p:nvGraphicFramePr>
        <p:xfrm>
          <a:off x="457199" y="1700808"/>
          <a:ext cx="8228014" cy="3109192"/>
        </p:xfrm>
        <a:graphic>
          <a:graphicData uri="http://schemas.openxmlformats.org/drawingml/2006/table">
            <a:tbl>
              <a:tblPr/>
              <a:tblGrid>
                <a:gridCol w="1614068">
                  <a:extLst>
                    <a:ext uri="{9D8B030D-6E8A-4147-A177-3AD203B41FA5}">
                      <a16:colId xmlns:a16="http://schemas.microsoft.com/office/drawing/2014/main" val="20000"/>
                    </a:ext>
                  </a:extLst>
                </a:gridCol>
                <a:gridCol w="2032843">
                  <a:extLst>
                    <a:ext uri="{9D8B030D-6E8A-4147-A177-3AD203B41FA5}">
                      <a16:colId xmlns:a16="http://schemas.microsoft.com/office/drawing/2014/main" val="20001"/>
                    </a:ext>
                  </a:extLst>
                </a:gridCol>
                <a:gridCol w="1892121">
                  <a:extLst>
                    <a:ext uri="{9D8B030D-6E8A-4147-A177-3AD203B41FA5}">
                      <a16:colId xmlns:a16="http://schemas.microsoft.com/office/drawing/2014/main" val="20002"/>
                    </a:ext>
                  </a:extLst>
                </a:gridCol>
                <a:gridCol w="2688982">
                  <a:extLst>
                    <a:ext uri="{9D8B030D-6E8A-4147-A177-3AD203B41FA5}">
                      <a16:colId xmlns:a16="http://schemas.microsoft.com/office/drawing/2014/main" val="20003"/>
                    </a:ext>
                  </a:extLst>
                </a:gridCol>
              </a:tblGrid>
              <a:tr h="1031750">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dirty="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400" b="0" i="0" u="none" strike="noStrike" cap="none" normalizeH="0" baseline="0" dirty="0">
                          <a:ln>
                            <a:noFill/>
                          </a:ln>
                          <a:solidFill>
                            <a:schemeClr val="tx1"/>
                          </a:solidFill>
                          <a:effectLst/>
                          <a:latin typeface="Calibri" pitchFamily="34" charset="0"/>
                        </a:rPr>
                        <a:t>Абсолютный</a:t>
                      </a:r>
                      <a:endParaRPr kumimoji="0" lang="ru-RU" sz="24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ru-RU" sz="2400" b="0" i="0" u="none" strike="noStrike" cap="none" normalizeH="0" baseline="0" dirty="0">
                          <a:ln>
                            <a:noFill/>
                          </a:ln>
                          <a:solidFill>
                            <a:schemeClr val="tx1"/>
                          </a:solidFill>
                          <a:effectLst/>
                          <a:latin typeface="Calibri" pitchFamily="34" charset="0"/>
                        </a:rPr>
                        <a:t>прирост</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400" b="0" i="0" u="none" strike="noStrike" cap="none" normalizeH="0" baseline="0" dirty="0">
                          <a:ln>
                            <a:noFill/>
                          </a:ln>
                          <a:solidFill>
                            <a:schemeClr val="tx1"/>
                          </a:solidFill>
                          <a:effectLst/>
                          <a:latin typeface="Calibri" pitchFamily="34" charset="0"/>
                        </a:rPr>
                        <a:t>Темп</a:t>
                      </a:r>
                      <a:endParaRPr kumimoji="0" lang="ru-RU" sz="24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ru-RU" sz="2400" b="0" i="0" u="none" strike="noStrike" cap="none" normalizeH="0" baseline="0" dirty="0">
                          <a:ln>
                            <a:noFill/>
                          </a:ln>
                          <a:solidFill>
                            <a:schemeClr val="tx1"/>
                          </a:solidFill>
                          <a:effectLst/>
                          <a:latin typeface="Calibri" pitchFamily="34" charset="0"/>
                        </a:rPr>
                        <a:t>роста (%)</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400" b="0" i="0" u="none" strike="noStrike" cap="none" normalizeH="0" baseline="0">
                          <a:ln>
                            <a:noFill/>
                          </a:ln>
                          <a:solidFill>
                            <a:schemeClr val="tx1"/>
                          </a:solidFill>
                          <a:effectLst/>
                          <a:latin typeface="Calibri" pitchFamily="34" charset="0"/>
                        </a:rPr>
                        <a:t>Темп</a:t>
                      </a:r>
                      <a:endParaRPr kumimoji="0" lang="ru-RU"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ru-RU" sz="2400" b="0" i="0" u="none" strike="noStrike" cap="none" normalizeH="0" baseline="0">
                          <a:ln>
                            <a:noFill/>
                          </a:ln>
                          <a:solidFill>
                            <a:schemeClr val="tx1"/>
                          </a:solidFill>
                          <a:effectLst/>
                          <a:latin typeface="Calibri" pitchFamily="34" charset="0"/>
                        </a:rPr>
                        <a:t>прироста (%)</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781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400" b="0" i="0" u="none" strike="noStrike" cap="none" normalizeH="0" baseline="0">
                          <a:ln>
                            <a:noFill/>
                          </a:ln>
                          <a:solidFill>
                            <a:schemeClr val="tx1"/>
                          </a:solidFill>
                          <a:effectLst/>
                          <a:latin typeface="Calibri" pitchFamily="34" charset="0"/>
                        </a:rPr>
                        <a:t>Цепной</a:t>
                      </a:r>
                      <a:endParaRPr kumimoji="0" lang="ru-RU"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781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400" b="0" i="0" u="none" strike="noStrike" cap="none" normalizeH="0" baseline="0">
                          <a:ln>
                            <a:noFill/>
                          </a:ln>
                          <a:solidFill>
                            <a:schemeClr val="tx1"/>
                          </a:solidFill>
                          <a:effectLst/>
                          <a:latin typeface="Calibri" pitchFamily="34" charset="0"/>
                        </a:rPr>
                        <a:t>Базисный</a:t>
                      </a:r>
                      <a:endParaRPr kumimoji="0" lang="ru-RU"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41804">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400" b="0" i="0" u="none" strike="noStrike" cap="none" normalizeH="0" baseline="0">
                          <a:ln>
                            <a:noFill/>
                          </a:ln>
                          <a:solidFill>
                            <a:schemeClr val="tx1"/>
                          </a:solidFill>
                          <a:effectLst/>
                          <a:latin typeface="Calibri" pitchFamily="34" charset="0"/>
                        </a:rPr>
                        <a:t>Средний</a:t>
                      </a:r>
                      <a:endParaRPr kumimoji="0" lang="ru-RU" sz="24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dirty="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dirty="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400" b="0" i="0" u="none" strike="noStrike" cap="none" normalizeH="0" baseline="0" dirty="0">
                        <a:ln>
                          <a:noFill/>
                        </a:ln>
                        <a:solidFill>
                          <a:schemeClr val="tx1"/>
                        </a:solidFill>
                        <a:effectLst/>
                        <a:latin typeface="Calibri" pitchFamily="34"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3102"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172213" y="2940176"/>
            <a:ext cx="1800225" cy="363538"/>
          </a:xfrm>
          <a:prstGeom prst="rect">
            <a:avLst/>
          </a:prstGeom>
          <a:noFill/>
          <a:ln w="9525">
            <a:noFill/>
            <a:miter lim="800000"/>
            <a:headEnd/>
            <a:tailEnd/>
          </a:ln>
        </p:spPr>
      </p:pic>
      <p:pic>
        <p:nvPicPr>
          <p:cNvPr id="3103"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327525" y="2845557"/>
            <a:ext cx="1572698" cy="528961"/>
          </a:xfrm>
          <a:prstGeom prst="rect">
            <a:avLst/>
          </a:prstGeom>
          <a:noFill/>
          <a:ln w="9525">
            <a:noFill/>
            <a:miter lim="800000"/>
            <a:headEnd/>
            <a:tailEnd/>
          </a:ln>
        </p:spPr>
      </p:pic>
      <p:pic>
        <p:nvPicPr>
          <p:cNvPr id="3104"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515100" y="2924512"/>
            <a:ext cx="1912182" cy="379202"/>
          </a:xfrm>
          <a:prstGeom prst="rect">
            <a:avLst/>
          </a:prstGeom>
          <a:noFill/>
          <a:ln w="9525">
            <a:noFill/>
            <a:miter lim="800000"/>
            <a:headEnd/>
            <a:tailEnd/>
          </a:ln>
        </p:spPr>
      </p:pic>
      <p:pic>
        <p:nvPicPr>
          <p:cNvPr id="3105"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298551" y="3565699"/>
            <a:ext cx="1443054" cy="447327"/>
          </a:xfrm>
          <a:prstGeom prst="rect">
            <a:avLst/>
          </a:prstGeom>
          <a:noFill/>
          <a:ln w="9525">
            <a:noFill/>
            <a:miter lim="800000"/>
            <a:headEnd/>
            <a:tailEnd/>
          </a:ln>
        </p:spPr>
      </p:pic>
      <p:pic>
        <p:nvPicPr>
          <p:cNvPr id="3106"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327525" y="3516901"/>
            <a:ext cx="1467923" cy="544923"/>
          </a:xfrm>
          <a:prstGeom prst="rect">
            <a:avLst/>
          </a:prstGeom>
          <a:noFill/>
          <a:ln w="9525">
            <a:noFill/>
            <a:miter lim="800000"/>
            <a:headEnd/>
            <a:tailEnd/>
          </a:ln>
        </p:spPr>
      </p:pic>
      <p:pic>
        <p:nvPicPr>
          <p:cNvPr id="3107"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361813" y="3544739"/>
            <a:ext cx="2286408" cy="441827"/>
          </a:xfrm>
          <a:prstGeom prst="rect">
            <a:avLst/>
          </a:prstGeom>
          <a:noFill/>
          <a:ln w="9525">
            <a:noFill/>
            <a:miter lim="800000"/>
            <a:headEnd/>
            <a:tailEnd/>
          </a:ln>
        </p:spPr>
      </p:pic>
      <p:pic>
        <p:nvPicPr>
          <p:cNvPr id="3108" name="Picture 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328325" y="4165156"/>
            <a:ext cx="1488000" cy="560262"/>
          </a:xfrm>
          <a:prstGeom prst="rect">
            <a:avLst/>
          </a:prstGeom>
          <a:noFill/>
          <a:ln w="9525">
            <a:noFill/>
            <a:miter lim="800000"/>
            <a:headEnd/>
            <a:tailEnd/>
          </a:ln>
        </p:spPr>
      </p:pic>
      <p:pic>
        <p:nvPicPr>
          <p:cNvPr id="3109" name="Picture 5"/>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298098" y="4121854"/>
            <a:ext cx="1450976" cy="688146"/>
          </a:xfrm>
          <a:prstGeom prst="rect">
            <a:avLst/>
          </a:prstGeom>
          <a:noFill/>
          <a:ln w="9525">
            <a:noFill/>
            <a:miter lim="800000"/>
            <a:headEnd/>
            <a:tailEnd/>
          </a:ln>
        </p:spPr>
      </p:pic>
      <p:pic>
        <p:nvPicPr>
          <p:cNvPr id="3110" name="Picture 4"/>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549342" y="4242087"/>
            <a:ext cx="1911350" cy="406400"/>
          </a:xfrm>
          <a:prstGeom prst="rect">
            <a:avLst/>
          </a:prstGeom>
          <a:noFill/>
          <a:ln w="9525">
            <a:noFill/>
            <a:miter lim="800000"/>
            <a:headEnd/>
            <a:tailEnd/>
          </a:ln>
        </p:spPr>
      </p:pic>
      <p:sp>
        <p:nvSpPr>
          <p:cNvPr id="3111" name="Rectangle 13"/>
          <p:cNvSpPr>
            <a:spLocks noChangeArrowheads="1"/>
          </p:cNvSpPr>
          <p:nvPr/>
        </p:nvSpPr>
        <p:spPr bwMode="auto">
          <a:xfrm>
            <a:off x="179388" y="5689570"/>
            <a:ext cx="8724055" cy="400110"/>
          </a:xfrm>
          <a:prstGeom prst="rect">
            <a:avLst/>
          </a:prstGeom>
          <a:noFill/>
          <a:ln w="9525">
            <a:noFill/>
            <a:miter lim="800000"/>
            <a:headEnd/>
            <a:tailEnd/>
          </a:ln>
        </p:spPr>
        <p:txBody>
          <a:bodyPr wrap="none" anchor="ctr">
            <a:spAutoFit/>
          </a:bodyPr>
          <a:lstStyle/>
          <a:p>
            <a:pPr eaLnBrk="0" hangingPunct="0"/>
            <a:r>
              <a:rPr lang="ru-RU" sz="2000" b="1" dirty="0">
                <a:latin typeface="Calibri" pitchFamily="34" charset="0"/>
                <a:cs typeface="Times New Roman" pitchFamily="18" charset="0"/>
              </a:rPr>
              <a:t>За базисный период следует взять первый период выбранных наблюдений.</a:t>
            </a:r>
            <a:endParaRPr lang="ru-RU" sz="2000" b="1" dirty="0"/>
          </a:p>
        </p:txBody>
      </p:sp>
    </p:spTree>
    <p:extLst>
      <p:ext uri="{BB962C8B-B14F-4D97-AF65-F5344CB8AC3E}">
        <p14:creationId xmlns:p14="http://schemas.microsoft.com/office/powerpoint/2010/main" val="14937359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3"/>
          <p:cNvSpPr>
            <a:spLocks noGrp="1"/>
          </p:cNvSpPr>
          <p:nvPr>
            <p:ph type="title"/>
          </p:nvPr>
        </p:nvSpPr>
        <p:spPr>
          <a:xfrm>
            <a:off x="624681" y="98406"/>
            <a:ext cx="8229600" cy="810344"/>
          </a:xfrm>
        </p:spPr>
        <p:txBody>
          <a:bodyPr/>
          <a:lstStyle/>
          <a:p>
            <a:pPr eaLnBrk="1" hangingPunct="1"/>
            <a:r>
              <a:rPr lang="ru-RU" sz="3600" dirty="0"/>
              <a:t>Расчеты оформить в виде таблицы</a:t>
            </a:r>
            <a:endParaRPr lang="ru-RU" dirty="0"/>
          </a:p>
        </p:txBody>
      </p:sp>
      <p:sp>
        <p:nvSpPr>
          <p:cNvPr id="4099"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4100" name="Rectangle 3"/>
          <p:cNvSpPr>
            <a:spLocks noChangeArrowheads="1"/>
          </p:cNvSpPr>
          <p:nvPr/>
        </p:nvSpPr>
        <p:spPr bwMode="auto">
          <a:xfrm>
            <a:off x="685800" y="714375"/>
            <a:ext cx="9144000" cy="0"/>
          </a:xfrm>
          <a:prstGeom prst="rect">
            <a:avLst/>
          </a:prstGeom>
          <a:noFill/>
          <a:ln w="9525">
            <a:noFill/>
            <a:miter lim="800000"/>
            <a:headEnd/>
            <a:tailEnd/>
          </a:ln>
        </p:spPr>
        <p:txBody>
          <a:bodyPr wrap="none" anchor="ctr">
            <a:spAutoFit/>
          </a:bodyPr>
          <a:lstStyle/>
          <a:p>
            <a:endParaRPr lang="ru-RU"/>
          </a:p>
        </p:txBody>
      </p:sp>
      <p:sp>
        <p:nvSpPr>
          <p:cNvPr id="4101"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4102" name="Rectangle 6"/>
          <p:cNvSpPr>
            <a:spLocks noChangeArrowheads="1"/>
          </p:cNvSpPr>
          <p:nvPr/>
        </p:nvSpPr>
        <p:spPr bwMode="auto">
          <a:xfrm>
            <a:off x="685800" y="838200"/>
            <a:ext cx="9144000" cy="0"/>
          </a:xfrm>
          <a:prstGeom prst="rect">
            <a:avLst/>
          </a:prstGeom>
          <a:noFill/>
          <a:ln w="9525">
            <a:noFill/>
            <a:miter lim="800000"/>
            <a:headEnd/>
            <a:tailEnd/>
          </a:ln>
        </p:spPr>
        <p:txBody>
          <a:bodyPr wrap="none" anchor="ctr">
            <a:spAutoFit/>
          </a:bodyPr>
          <a:lstStyle/>
          <a:p>
            <a:endParaRPr lang="ru-RU"/>
          </a:p>
        </p:txBody>
      </p:sp>
      <p:sp>
        <p:nvSpPr>
          <p:cNvPr id="4103" name="Rectangle 11"/>
          <p:cNvSpPr>
            <a:spLocks noChangeArrowheads="1"/>
          </p:cNvSpPr>
          <p:nvPr/>
        </p:nvSpPr>
        <p:spPr bwMode="auto">
          <a:xfrm>
            <a:off x="914400" y="676275"/>
            <a:ext cx="9144000" cy="0"/>
          </a:xfrm>
          <a:prstGeom prst="rect">
            <a:avLst/>
          </a:prstGeom>
          <a:noFill/>
          <a:ln w="9525">
            <a:noFill/>
            <a:miter lim="800000"/>
            <a:headEnd/>
            <a:tailEnd/>
          </a:ln>
        </p:spPr>
        <p:txBody>
          <a:bodyPr wrap="none" anchor="ctr">
            <a:spAutoFit/>
          </a:bodyPr>
          <a:lstStyle/>
          <a:p>
            <a:endParaRPr lang="ru-RU"/>
          </a:p>
        </p:txBody>
      </p:sp>
      <p:sp>
        <p:nvSpPr>
          <p:cNvPr id="4104" name="Rectangle 12"/>
          <p:cNvSpPr>
            <a:spLocks noChangeArrowheads="1"/>
          </p:cNvSpPr>
          <p:nvPr/>
        </p:nvSpPr>
        <p:spPr bwMode="auto">
          <a:xfrm>
            <a:off x="914400" y="962025"/>
            <a:ext cx="9144000" cy="0"/>
          </a:xfrm>
          <a:prstGeom prst="rect">
            <a:avLst/>
          </a:prstGeom>
          <a:noFill/>
          <a:ln w="9525">
            <a:noFill/>
            <a:miter lim="800000"/>
            <a:headEnd/>
            <a:tailEnd/>
          </a:ln>
        </p:spPr>
        <p:txBody>
          <a:bodyPr wrap="none" anchor="ctr">
            <a:spAutoFit/>
          </a:bodyPr>
          <a:lstStyle/>
          <a:p>
            <a:r>
              <a:rPr lang="ru-RU" sz="1100">
                <a:latin typeface="Calibri" pitchFamily="34" charset="0"/>
                <a:cs typeface="Times New Roman" pitchFamily="18" charset="0"/>
              </a:rPr>
              <a:t> ,  </a:t>
            </a:r>
            <a:endParaRPr lang="ru-RU"/>
          </a:p>
        </p:txBody>
      </p:sp>
      <p:graphicFrame>
        <p:nvGraphicFramePr>
          <p:cNvPr id="4130" name="Group 34"/>
          <p:cNvGraphicFramePr>
            <a:graphicFrameLocks noGrp="1"/>
          </p:cNvGraphicFramePr>
          <p:nvPr/>
        </p:nvGraphicFramePr>
        <p:xfrm>
          <a:off x="563562" y="1000125"/>
          <a:ext cx="8351838" cy="4739640"/>
        </p:xfrm>
        <a:graphic>
          <a:graphicData uri="http://schemas.openxmlformats.org/drawingml/2006/table">
            <a:tbl>
              <a:tblPr/>
              <a:tblGrid>
                <a:gridCol w="719138">
                  <a:extLst>
                    <a:ext uri="{9D8B030D-6E8A-4147-A177-3AD203B41FA5}">
                      <a16:colId xmlns:a16="http://schemas.microsoft.com/office/drawing/2014/main" val="20000"/>
                    </a:ext>
                  </a:extLst>
                </a:gridCol>
                <a:gridCol w="719137">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gridCol w="1195388">
                  <a:extLst>
                    <a:ext uri="{9D8B030D-6E8A-4147-A177-3AD203B41FA5}">
                      <a16:colId xmlns:a16="http://schemas.microsoft.com/office/drawing/2014/main" val="20003"/>
                    </a:ext>
                  </a:extLst>
                </a:gridCol>
                <a:gridCol w="1109662">
                  <a:extLst>
                    <a:ext uri="{9D8B030D-6E8A-4147-A177-3AD203B41FA5}">
                      <a16:colId xmlns:a16="http://schemas.microsoft.com/office/drawing/2014/main" val="20004"/>
                    </a:ext>
                  </a:extLst>
                </a:gridCol>
                <a:gridCol w="1223963">
                  <a:extLst>
                    <a:ext uri="{9D8B030D-6E8A-4147-A177-3AD203B41FA5}">
                      <a16:colId xmlns:a16="http://schemas.microsoft.com/office/drawing/2014/main" val="20005"/>
                    </a:ext>
                  </a:extLst>
                </a:gridCol>
                <a:gridCol w="1008062">
                  <a:extLst>
                    <a:ext uri="{9D8B030D-6E8A-4147-A177-3AD203B41FA5}">
                      <a16:colId xmlns:a16="http://schemas.microsoft.com/office/drawing/2014/main" val="20006"/>
                    </a:ext>
                  </a:extLst>
                </a:gridCol>
                <a:gridCol w="1223963">
                  <a:extLst>
                    <a:ext uri="{9D8B030D-6E8A-4147-A177-3AD203B41FA5}">
                      <a16:colId xmlns:a16="http://schemas.microsoft.com/office/drawing/2014/main" val="20007"/>
                    </a:ext>
                  </a:extLst>
                </a:gridCol>
              </a:tblGrid>
              <a:tr h="238125">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harset="0"/>
                          <a:cs typeface="Times New Roman" pitchFamily="18" charset="0"/>
                        </a:rPr>
                        <a:t>дата</a:t>
                      </a: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a:ln>
                            <a:noFill/>
                          </a:ln>
                          <a:solidFill>
                            <a:schemeClr val="tx1"/>
                          </a:solidFill>
                          <a:effectLst/>
                          <a:latin typeface="Calibri" pitchFamily="34" charset="0"/>
                          <a:ea typeface="Times New Roman" pitchFamily="18" charset="0"/>
                          <a:cs typeface="Calibri" pitchFamily="34" charset="0"/>
                        </a:rPr>
                        <a:t>y</a:t>
                      </a:r>
                      <a:r>
                        <a:rPr kumimoji="0" lang="ru-RU" sz="2000" b="0" i="0" u="none" strike="noStrike" cap="none" normalizeH="0" baseline="-25000">
                          <a:ln>
                            <a:noFill/>
                          </a:ln>
                          <a:solidFill>
                            <a:schemeClr val="tx1"/>
                          </a:solidFill>
                          <a:effectLst/>
                          <a:latin typeface="Calibri" pitchFamily="34" charset="0"/>
                          <a:ea typeface="Times New Roman" pitchFamily="18" charset="0"/>
                          <a:cs typeface="Calibri" pitchFamily="34" charset="0"/>
                        </a:rPr>
                        <a:t>t</a:t>
                      </a: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a:ln>
                            <a:noFill/>
                          </a:ln>
                          <a:solidFill>
                            <a:schemeClr val="tx1"/>
                          </a:solidFill>
                          <a:effectLst/>
                          <a:latin typeface="Calibri" pitchFamily="34" charset="0"/>
                          <a:ea typeface="Times New Roman" pitchFamily="18" charset="0"/>
                          <a:cs typeface="Calibri" pitchFamily="34" charset="0"/>
                        </a:rPr>
                        <a:t>Абсолютный прирост</a:t>
                      </a: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Темп роста</a:t>
                      </a:r>
                      <a:endParaRPr kumimoji="0" lang="ru-RU"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a:ln>
                            <a:noFill/>
                          </a:ln>
                          <a:solidFill>
                            <a:schemeClr val="tx1"/>
                          </a:solidFill>
                          <a:effectLst/>
                          <a:latin typeface="Calibri" pitchFamily="34" charset="0"/>
                          <a:ea typeface="Times New Roman" pitchFamily="18" charset="0"/>
                          <a:cs typeface="Calibri" pitchFamily="34" charset="0"/>
                        </a:rPr>
                        <a:t>Темп прироста</a:t>
                      </a: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extLst>
                  <a:ext uri="{0D108BD9-81ED-4DB2-BD59-A6C34878D82A}">
                    <a16:rowId xmlns:a16="http://schemas.microsoft.com/office/drawing/2014/main" val="10000"/>
                  </a:ext>
                </a:extLst>
              </a:tr>
              <a:tr h="1346200">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a:ln>
                            <a:noFill/>
                          </a:ln>
                          <a:solidFill>
                            <a:schemeClr val="tx1"/>
                          </a:solidFill>
                          <a:effectLst/>
                          <a:latin typeface="Calibri" pitchFamily="34" charset="0"/>
                          <a:ea typeface="Times New Roman" pitchFamily="18" charset="0"/>
                          <a:cs typeface="Calibri" pitchFamily="34" charset="0"/>
                        </a:rPr>
                        <a:t>цепной</a:t>
                      </a: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a:ln>
                            <a:noFill/>
                          </a:ln>
                          <a:solidFill>
                            <a:schemeClr val="tx1"/>
                          </a:solidFill>
                          <a:effectLst/>
                          <a:latin typeface="Calibri" pitchFamily="34" charset="0"/>
                          <a:ea typeface="Times New Roman" pitchFamily="18" charset="0"/>
                          <a:cs typeface="Calibri" pitchFamily="34" charset="0"/>
                        </a:rPr>
                        <a:t>базисный</a:t>
                      </a: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цепной</a:t>
                      </a:r>
                      <a:endParaRPr kumimoji="0" lang="ru-RU"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a:ln>
                            <a:noFill/>
                          </a:ln>
                          <a:solidFill>
                            <a:schemeClr val="tx1"/>
                          </a:solidFill>
                          <a:effectLst/>
                          <a:latin typeface="Calibri" pitchFamily="34" charset="0"/>
                          <a:ea typeface="Times New Roman" pitchFamily="18" charset="0"/>
                          <a:cs typeface="Calibri" pitchFamily="34" charset="0"/>
                        </a:rPr>
                        <a:t>базисный</a:t>
                      </a: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a:ln>
                            <a:noFill/>
                          </a:ln>
                          <a:solidFill>
                            <a:schemeClr val="tx1"/>
                          </a:solidFill>
                          <a:effectLst/>
                          <a:latin typeface="Calibri" pitchFamily="34" charset="0"/>
                          <a:ea typeface="Times New Roman" pitchFamily="18" charset="0"/>
                          <a:cs typeface="Calibri" pitchFamily="34" charset="0"/>
                        </a:rPr>
                        <a:t>цепной</a:t>
                      </a: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Базисный</a:t>
                      </a:r>
                      <a:endParaRPr kumimoji="0" lang="ru-RU"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46200">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dirty="0">
                        <a:ln>
                          <a:noFill/>
                        </a:ln>
                        <a:solidFill>
                          <a:schemeClr val="tx1"/>
                        </a:solidFill>
                        <a:effectLst/>
                        <a:latin typeface="Arial"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46200">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dirty="0">
                        <a:ln>
                          <a:noFill/>
                        </a:ln>
                        <a:solidFill>
                          <a:schemeClr val="tx1"/>
                        </a:solidFill>
                        <a:effectLst/>
                        <a:latin typeface="Arial"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5837" marR="6583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TextBox 1"/>
          <p:cNvSpPr txBox="1"/>
          <p:nvPr/>
        </p:nvSpPr>
        <p:spPr>
          <a:xfrm>
            <a:off x="467544" y="5959524"/>
            <a:ext cx="7900176" cy="646331"/>
          </a:xfrm>
          <a:prstGeom prst="rect">
            <a:avLst/>
          </a:prstGeom>
          <a:noFill/>
        </p:spPr>
        <p:txBody>
          <a:bodyPr wrap="none" rtlCol="0">
            <a:spAutoFit/>
          </a:bodyPr>
          <a:lstStyle/>
          <a:p>
            <a:r>
              <a:rPr lang="ru-RU" dirty="0"/>
              <a:t>Средние показатели (абсолютный прирост, темп роста, темп прироста) </a:t>
            </a:r>
          </a:p>
          <a:p>
            <a:r>
              <a:rPr lang="ru-RU" dirty="0"/>
              <a:t>считаются 1 раз за весь период !</a:t>
            </a:r>
          </a:p>
        </p:txBody>
      </p:sp>
    </p:spTree>
    <p:extLst>
      <p:ext uri="{BB962C8B-B14F-4D97-AF65-F5344CB8AC3E}">
        <p14:creationId xmlns:p14="http://schemas.microsoft.com/office/powerpoint/2010/main" val="3931168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775" y="96331"/>
            <a:ext cx="8695196" cy="994122"/>
          </a:xfrm>
        </p:spPr>
        <p:txBody>
          <a:bodyPr/>
          <a:lstStyle/>
          <a:p>
            <a:r>
              <a:rPr lang="ru-RU" sz="3200" b="1" dirty="0"/>
              <a:t>Прогнозирование</a:t>
            </a:r>
            <a:r>
              <a:rPr lang="ru-RU" sz="3200" b="1" i="1" dirty="0"/>
              <a:t> </a:t>
            </a:r>
            <a:r>
              <a:rPr lang="ru-RU" sz="3200" b="1" dirty="0"/>
              <a:t>с помощью показателей динамики</a:t>
            </a:r>
          </a:p>
        </p:txBody>
      </p:sp>
      <mc:AlternateContent xmlns:mc="http://schemas.openxmlformats.org/markup-compatibility/2006" xmlns:a14="http://schemas.microsoft.com/office/drawing/2010/main">
        <mc:Choice Requires="a14">
          <p:sp>
            <p:nvSpPr>
              <p:cNvPr id="3" name="Прямоугольник 2"/>
              <p:cNvSpPr/>
              <p:nvPr/>
            </p:nvSpPr>
            <p:spPr>
              <a:xfrm>
                <a:off x="256775" y="1114842"/>
                <a:ext cx="8568952" cy="1015663"/>
              </a:xfrm>
              <a:prstGeom prst="rect">
                <a:avLst/>
              </a:prstGeom>
            </p:spPr>
            <p:txBody>
              <a:bodyPr wrap="square">
                <a:spAutoFit/>
              </a:bodyPr>
              <a:lstStyle/>
              <a:p>
                <a:r>
                  <a:rPr lang="ru-RU" sz="2000" b="1" i="1" dirty="0">
                    <a:latin typeface="Times New Roman" panose="02020603050405020304" pitchFamily="18" charset="0"/>
                    <a:ea typeface="Times New Roman" panose="02020603050405020304" pitchFamily="18" charset="0"/>
                  </a:rPr>
                  <a:t>Средний абсолютный прирост </a:t>
                </a:r>
                <a14:m>
                  <m:oMath xmlns:m="http://schemas.openxmlformats.org/officeDocument/2006/math">
                    <m:r>
                      <a:rPr lang="ru-RU" sz="2000" i="1">
                        <a:effectLst/>
                        <a:latin typeface="Cambria Math" panose="02040503050406030204" pitchFamily="18" charset="0"/>
                        <a:ea typeface="Times New Roman" panose="02020603050405020304" pitchFamily="18" charset="0"/>
                        <a:cs typeface="Times New Roman" panose="02020603050405020304" pitchFamily="18" charset="0"/>
                      </a:rPr>
                      <m:t>используют</m:t>
                    </m:r>
                  </m:oMath>
                </a14:m>
                <a:r>
                  <a:rPr lang="ru-RU" sz="2000" dirty="0">
                    <a:effectLst/>
                    <a:latin typeface="Times New Roman" panose="02020603050405020304" pitchFamily="18" charset="0"/>
                    <a:ea typeface="Times New Roman" panose="02020603050405020304" pitchFamily="18" charset="0"/>
                  </a:rPr>
                  <a:t> как характеристику временных данных (</a:t>
                </a:r>
                <a:r>
                  <a:rPr lang="en-US" sz="2000" i="1" dirty="0" err="1">
                    <a:effectLst/>
                    <a:latin typeface="Times New Roman" panose="02020603050405020304" pitchFamily="18" charset="0"/>
                    <a:ea typeface="Times New Roman" panose="02020603050405020304" pitchFamily="18" charset="0"/>
                  </a:rPr>
                  <a:t>y</a:t>
                </a:r>
                <a:r>
                  <a:rPr lang="en-US" sz="2000" i="1" baseline="-25000" dirty="0" err="1">
                    <a:effectLst/>
                    <a:latin typeface="Times New Roman" panose="02020603050405020304" pitchFamily="18" charset="0"/>
                    <a:ea typeface="Times New Roman" panose="02020603050405020304" pitchFamily="18" charset="0"/>
                  </a:rPr>
                  <a:t>t</a:t>
                </a:r>
                <a:r>
                  <a:rPr lang="ru-RU" sz="2000" i="1" dirty="0">
                    <a:effectLst/>
                    <a:latin typeface="Times New Roman" panose="02020603050405020304" pitchFamily="18" charset="0"/>
                    <a:ea typeface="Times New Roman" panose="02020603050405020304" pitchFamily="18" charset="0"/>
                  </a:rPr>
                  <a:t>,</a:t>
                </a:r>
                <a:r>
                  <a:rPr lang="en-US" sz="2000" i="1" dirty="0">
                    <a:effectLst/>
                    <a:latin typeface="Times New Roman" panose="02020603050405020304" pitchFamily="18" charset="0"/>
                    <a:ea typeface="Times New Roman" panose="02020603050405020304" pitchFamily="18" charset="0"/>
                  </a:rPr>
                  <a:t>t</a:t>
                </a:r>
                <a:r>
                  <a:rPr lang="ru-RU" sz="2000" dirty="0">
                    <a:effectLst/>
                    <a:latin typeface="Times New Roman" panose="02020603050405020304" pitchFamily="18" charset="0"/>
                    <a:ea typeface="Times New Roman" panose="02020603050405020304" pitchFamily="18" charset="0"/>
                  </a:rPr>
                  <a:t>), где </a:t>
                </a:r>
                <a:r>
                  <a:rPr lang="en-US" sz="2000" i="1" dirty="0">
                    <a:effectLst/>
                    <a:latin typeface="Times New Roman" panose="02020603050405020304" pitchFamily="18" charset="0"/>
                    <a:ea typeface="Times New Roman" panose="02020603050405020304" pitchFamily="18" charset="0"/>
                  </a:rPr>
                  <a:t>t</a:t>
                </a:r>
                <a:r>
                  <a:rPr lang="ru-RU" sz="2000" dirty="0">
                    <a:effectLst/>
                    <a:latin typeface="Times New Roman" panose="02020603050405020304" pitchFamily="18" charset="0"/>
                    <a:ea typeface="Times New Roman" panose="02020603050405020304" pitchFamily="18" charset="0"/>
                  </a:rPr>
                  <a:t>=1,2,…,</a:t>
                </a:r>
                <a:r>
                  <a:rPr lang="en-US" sz="2000" i="1" dirty="0">
                    <a:effectLst/>
                    <a:latin typeface="Times New Roman" panose="02020603050405020304" pitchFamily="18" charset="0"/>
                    <a:ea typeface="Times New Roman" panose="02020603050405020304" pitchFamily="18" charset="0"/>
                  </a:rPr>
                  <a:t>n</a:t>
                </a:r>
                <a:r>
                  <a:rPr lang="en-US" sz="2000" dirty="0">
                    <a:effectLst/>
                    <a:latin typeface="Times New Roman" panose="02020603050405020304" pitchFamily="18" charset="0"/>
                    <a:ea typeface="Times New Roman" panose="02020603050405020304" pitchFamily="18" charset="0"/>
                  </a:rPr>
                  <a:t> </a:t>
                </a:r>
                <a:r>
                  <a:rPr lang="ru-RU" sz="2000" dirty="0">
                    <a:effectLst/>
                    <a:latin typeface="Times New Roman" panose="02020603050405020304" pitchFamily="18" charset="0"/>
                    <a:ea typeface="Times New Roman" panose="02020603050405020304" pitchFamily="18" charset="0"/>
                  </a:rPr>
                  <a:t>для построения прогноза в случае предоставления их в виде прямой, проходящей через две крайние точки</a:t>
                </a:r>
                <a:endParaRPr lang="ru-RU" sz="2000" dirty="0"/>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256775" y="1114842"/>
                <a:ext cx="8568952" cy="1015663"/>
              </a:xfrm>
              <a:prstGeom prst="rect">
                <a:avLst/>
              </a:prstGeom>
              <a:blipFill>
                <a:blip r:embed="rId3"/>
                <a:stretch>
                  <a:fillRect l="-711" t="-3614" b="-10241"/>
                </a:stretch>
              </a:blipFill>
            </p:spPr>
            <p:txBody>
              <a:bodyPr/>
              <a:lstStyle/>
              <a:p>
                <a:r>
                  <a:rPr lang="ru-RU">
                    <a:noFill/>
                  </a:rPr>
                  <a:t> </a:t>
                </a:r>
              </a:p>
            </p:txBody>
          </p:sp>
        </mc:Fallback>
      </mc:AlternateContent>
      <p:graphicFrame>
        <p:nvGraphicFramePr>
          <p:cNvPr id="4" name="Диаграмма 3"/>
          <p:cNvGraphicFramePr/>
          <p:nvPr/>
        </p:nvGraphicFramePr>
        <p:xfrm>
          <a:off x="1339528" y="2154894"/>
          <a:ext cx="5904656" cy="2918891"/>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5" name="Прямоугольник 4"/>
              <p:cNvSpPr/>
              <p:nvPr/>
            </p:nvSpPr>
            <p:spPr>
              <a:xfrm>
                <a:off x="1372072" y="4741668"/>
                <a:ext cx="7612443" cy="646908"/>
              </a:xfrm>
              <a:prstGeom prst="rect">
                <a:avLst/>
              </a:prstGeom>
            </p:spPr>
            <p:txBody>
              <a:bodyPr wrap="square">
                <a:spAutoFit/>
              </a:bodyPr>
              <a:lstStyle/>
              <a:p>
                <a:r>
                  <a:rPr lang="en-US" i="1" dirty="0" err="1">
                    <a:latin typeface="Times New Roman" panose="02020603050405020304" pitchFamily="18" charset="0"/>
                    <a:ea typeface="Times New Roman" panose="02020603050405020304" pitchFamily="18" charset="0"/>
                  </a:rPr>
                  <a:t>Временной</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ряд</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подходящий</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для</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прогнозирования</a:t>
                </a:r>
                <a:r>
                  <a:rPr lang="en-US" i="1" dirty="0">
                    <a:latin typeface="Times New Roman" panose="02020603050405020304" pitchFamily="18" charset="0"/>
                    <a:ea typeface="Times New Roman" panose="02020603050405020304" pitchFamily="18" charset="0"/>
                  </a:rPr>
                  <a:t> с </a:t>
                </a:r>
                <a:r>
                  <a:rPr lang="en-US" i="1" dirty="0" err="1">
                    <a:latin typeface="Times New Roman" panose="02020603050405020304" pitchFamily="18" charset="0"/>
                    <a:ea typeface="Times New Roman" panose="02020603050405020304" pitchFamily="18" charset="0"/>
                  </a:rPr>
                  <a:t>помощью</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среднего</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абсолютного</a:t>
                </a:r>
                <a:r>
                  <a:rPr lang="en-US" i="1" dirty="0">
                    <a:latin typeface="Times New Roman" panose="02020603050405020304" pitchFamily="18" charset="0"/>
                    <a:ea typeface="Times New Roman" panose="02020603050405020304" pitchFamily="18" charset="0"/>
                  </a:rPr>
                  <a:t> </a:t>
                </a:r>
                <a:r>
                  <a:rPr lang="en-US" i="1" dirty="0" err="1">
                    <a:latin typeface="Times New Roman" panose="02020603050405020304" pitchFamily="18" charset="0"/>
                    <a:ea typeface="Times New Roman" panose="02020603050405020304" pitchFamily="18" charset="0"/>
                  </a:rPr>
                  <a:t>прироста</a:t>
                </a:r>
                <a:r>
                  <a:rPr lang="en-US" i="1" dirty="0">
                    <a:latin typeface="Times New Roman" panose="02020603050405020304" pitchFamily="18" charset="0"/>
                    <a:ea typeface="Times New Roman" panose="02020603050405020304" pitchFamily="18" charset="0"/>
                  </a:rPr>
                  <a:t> </a:t>
                </a:r>
                <a14:m>
                  <m:oMath xmlns:m="http://schemas.openxmlformats.org/officeDocument/2006/math">
                    <m:acc>
                      <m:accPr>
                        <m:chr m:val="̅"/>
                        <m:ctrlPr>
                          <a:rPr lang="ru-RU" i="1">
                            <a:effectLst/>
                            <a:latin typeface="Cambria Math" panose="020405030504060302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∆у</m:t>
                        </m:r>
                      </m:e>
                    </m:acc>
                  </m:oMath>
                </a14:m>
                <a:endParaRPr lang="ru-RU"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372072" y="4741668"/>
                <a:ext cx="7612443" cy="646908"/>
              </a:xfrm>
              <a:prstGeom prst="rect">
                <a:avLst/>
              </a:prstGeom>
              <a:blipFill>
                <a:blip r:embed="rId5"/>
                <a:stretch>
                  <a:fillRect l="-641"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p:cNvSpPr/>
              <p:nvPr/>
            </p:nvSpPr>
            <p:spPr>
              <a:xfrm>
                <a:off x="2051720" y="5285237"/>
                <a:ext cx="5768528" cy="1525739"/>
              </a:xfrm>
              <a:prstGeom prst="rect">
                <a:avLst/>
              </a:prstGeom>
            </p:spPr>
            <p:txBody>
              <a:bodyPr wrap="square">
                <a:spAutoFit/>
              </a:bodyPr>
              <a:lstStyle/>
              <a:p>
                <a:pPr marR="45085" indent="457200" algn="just">
                  <a:lnSpc>
                    <a:spcPct val="150000"/>
                  </a:lnSpc>
                  <a:spcAft>
                    <a:spcPts val="0"/>
                  </a:spcAft>
                </a:pPr>
                <a:r>
                  <a:rPr lang="ru-RU" dirty="0">
                    <a:latin typeface="Times New Roman" panose="02020603050405020304" pitchFamily="18" charset="0"/>
                    <a:ea typeface="Times New Roman" panose="02020603050405020304" pitchFamily="18" charset="0"/>
                  </a:rPr>
                  <a:t>Прогноз на один шаг вперед равен:</a:t>
                </a:r>
              </a:p>
              <a:p>
                <a:pPr marR="45085" indent="457200" algn="ctr">
                  <a:lnSpc>
                    <a:spcPct val="150000"/>
                  </a:lnSpc>
                  <a:spcAft>
                    <a:spcPts val="0"/>
                  </a:spcAft>
                </a:pPr>
                <a14:m>
                  <m:oMath xmlns:m="http://schemas.openxmlformats.org/officeDocument/2006/math">
                    <m:sSub>
                      <m:sSubPr>
                        <m:ctrlPr>
                          <a:rPr lang="ru-RU" sz="2400" b="1" i="1">
                            <a:effectLst/>
                            <a:latin typeface="Cambria Math" panose="02040503050406030204" pitchFamily="18" charset="0"/>
                            <a:ea typeface="Times New Roman" panose="02020603050405020304" pitchFamily="18" charset="0"/>
                          </a:rPr>
                        </m:ctrlPr>
                      </m:sSubPr>
                      <m:e>
                        <m:acc>
                          <m:accPr>
                            <m:chr m:val="̂"/>
                            <m:ctrlPr>
                              <a:rPr lang="ru-RU" sz="2400" b="1" i="1">
                                <a:effectLst/>
                                <a:latin typeface="Cambria Math" panose="02040503050406030204" pitchFamily="18" charset="0"/>
                                <a:ea typeface="Times New Roman" panose="02020603050405020304" pitchFamily="18" charset="0"/>
                              </a:rPr>
                            </m:ctrlPr>
                          </m:accPr>
                          <m:e>
                            <m:r>
                              <a:rPr lang="en-US" sz="2400" b="1" i="1">
                                <a:effectLst/>
                                <a:latin typeface="Cambria Math" panose="02040503050406030204" pitchFamily="18" charset="0"/>
                                <a:ea typeface="Times New Roman" panose="02020603050405020304" pitchFamily="18" charset="0"/>
                              </a:rPr>
                              <m:t>𝒚</m:t>
                            </m:r>
                          </m:e>
                        </m:acc>
                      </m:e>
                      <m:sub>
                        <m:r>
                          <a:rPr lang="en-US" sz="2400" b="1" i="1">
                            <a:effectLst/>
                            <a:latin typeface="Cambria Math" panose="02040503050406030204" pitchFamily="18" charset="0"/>
                            <a:ea typeface="Times New Roman" panose="02020603050405020304" pitchFamily="18" charset="0"/>
                          </a:rPr>
                          <m:t>𝒏</m:t>
                        </m:r>
                        <m:r>
                          <a:rPr lang="ru-RU" sz="2400" b="1" i="1">
                            <a:effectLst/>
                            <a:latin typeface="Cambria Math" panose="02040503050406030204" pitchFamily="18" charset="0"/>
                            <a:ea typeface="Times New Roman" panose="02020603050405020304" pitchFamily="18" charset="0"/>
                          </a:rPr>
                          <m:t>+</m:t>
                        </m:r>
                        <m:r>
                          <a:rPr lang="ru-RU" sz="2400" b="1" i="1">
                            <a:effectLst/>
                            <a:latin typeface="Cambria Math" panose="02040503050406030204" pitchFamily="18" charset="0"/>
                            <a:ea typeface="Times New Roman" panose="02020603050405020304" pitchFamily="18" charset="0"/>
                          </a:rPr>
                          <m:t>𝟏</m:t>
                        </m:r>
                      </m:sub>
                    </m:sSub>
                    <m:r>
                      <a:rPr lang="ru-RU" sz="2400" b="1" i="1">
                        <a:effectLst/>
                        <a:latin typeface="Cambria Math" panose="02040503050406030204" pitchFamily="18" charset="0"/>
                        <a:ea typeface="Times New Roman" panose="02020603050405020304" pitchFamily="18" charset="0"/>
                      </a:rPr>
                      <m:t>=</m:t>
                    </m:r>
                    <m:sSub>
                      <m:sSubPr>
                        <m:ctrlPr>
                          <a:rPr lang="ru-RU" sz="2400" b="1" i="1">
                            <a:effectLst/>
                            <a:latin typeface="Cambria Math" panose="02040503050406030204" pitchFamily="18" charset="0"/>
                            <a:ea typeface="Times New Roman" panose="02020603050405020304" pitchFamily="18" charset="0"/>
                          </a:rPr>
                        </m:ctrlPr>
                      </m:sSubPr>
                      <m:e>
                        <m:r>
                          <a:rPr lang="en-US" sz="2400" b="1" i="1">
                            <a:effectLst/>
                            <a:latin typeface="Cambria Math" panose="02040503050406030204" pitchFamily="18" charset="0"/>
                            <a:ea typeface="Times New Roman" panose="02020603050405020304" pitchFamily="18" charset="0"/>
                          </a:rPr>
                          <m:t>𝒚</m:t>
                        </m:r>
                      </m:e>
                      <m:sub>
                        <m:r>
                          <a:rPr lang="en-US" sz="2400" b="1" i="1">
                            <a:effectLst/>
                            <a:latin typeface="Cambria Math" panose="02040503050406030204" pitchFamily="18" charset="0"/>
                            <a:ea typeface="Times New Roman" panose="02020603050405020304" pitchFamily="18" charset="0"/>
                          </a:rPr>
                          <m:t>𝒏</m:t>
                        </m:r>
                      </m:sub>
                    </m:sSub>
                    <m:r>
                      <a:rPr lang="ru-RU" sz="2400" b="1" i="1">
                        <a:effectLst/>
                        <a:latin typeface="Cambria Math" panose="02040503050406030204" pitchFamily="18" charset="0"/>
                        <a:ea typeface="Times New Roman" panose="02020603050405020304" pitchFamily="18" charset="0"/>
                      </a:rPr>
                      <m:t>+</m:t>
                    </m:r>
                    <m:acc>
                      <m:accPr>
                        <m:chr m:val="̅"/>
                        <m:ctrlPr>
                          <a:rPr lang="ru-RU" sz="2400" b="1" i="1">
                            <a:effectLst/>
                            <a:latin typeface="Cambria Math" panose="02040503050406030204" pitchFamily="18" charset="0"/>
                            <a:ea typeface="Times New Roman" panose="02020603050405020304" pitchFamily="18" charset="0"/>
                          </a:rPr>
                        </m:ctrlPr>
                      </m:accPr>
                      <m:e>
                        <m:r>
                          <a:rPr lang="ru-RU" sz="2400" b="1" i="1">
                            <a:effectLst/>
                            <a:latin typeface="Cambria Math" panose="02040503050406030204" pitchFamily="18" charset="0"/>
                            <a:ea typeface="Times New Roman" panose="02020603050405020304" pitchFamily="18" charset="0"/>
                          </a:rPr>
                          <m:t>∆у</m:t>
                        </m:r>
                      </m:e>
                    </m:acc>
                  </m:oMath>
                </a14:m>
                <a:r>
                  <a:rPr lang="ru-RU" sz="2400" b="1" dirty="0">
                    <a:effectLst/>
                    <a:latin typeface="Times New Roman" panose="02020603050405020304" pitchFamily="18" charset="0"/>
                    <a:ea typeface="Times New Roman" panose="02020603050405020304" pitchFamily="18" charset="0"/>
                  </a:rPr>
                  <a:t>,</a:t>
                </a:r>
              </a:p>
              <a:p>
                <a:pPr marR="45085" indent="457200" algn="just">
                  <a:lnSpc>
                    <a:spcPct val="150000"/>
                  </a:lnSpc>
                  <a:spcAft>
                    <a:spcPts val="0"/>
                  </a:spcAft>
                </a:pPr>
                <a:r>
                  <a:rPr lang="ru-RU" sz="1800" dirty="0">
                    <a:effectLst/>
                    <a:latin typeface="Times New Roman" panose="02020603050405020304" pitchFamily="18" charset="0"/>
                    <a:ea typeface="Times New Roman" panose="02020603050405020304" pitchFamily="18" charset="0"/>
                  </a:rPr>
                  <a:t>а на </a:t>
                </a:r>
                <a:r>
                  <a:rPr lang="en-US" sz="1800" dirty="0">
                    <a:effectLst/>
                    <a:latin typeface="Times New Roman" panose="02020603050405020304" pitchFamily="18" charset="0"/>
                    <a:ea typeface="Times New Roman" panose="02020603050405020304" pitchFamily="18" charset="0"/>
                  </a:rPr>
                  <a:t>τ </a:t>
                </a:r>
                <a:r>
                  <a:rPr lang="ru-RU" sz="1800" dirty="0">
                    <a:effectLst/>
                    <a:latin typeface="Times New Roman" panose="02020603050405020304" pitchFamily="18" charset="0"/>
                    <a:ea typeface="Times New Roman" panose="02020603050405020304" pitchFamily="18" charset="0"/>
                  </a:rPr>
                  <a:t>шагов равен:   </a:t>
                </a:r>
                <a14:m>
                  <m:oMath xmlns:m="http://schemas.openxmlformats.org/officeDocument/2006/math">
                    <m:sSub>
                      <m:sSubPr>
                        <m:ctrlPr>
                          <a:rPr lang="ru-RU" sz="2000" b="1" i="1">
                            <a:effectLst/>
                            <a:latin typeface="Cambria Math" panose="02040503050406030204" pitchFamily="18" charset="0"/>
                            <a:ea typeface="Times New Roman" panose="02020603050405020304" pitchFamily="18" charset="0"/>
                          </a:rPr>
                        </m:ctrlPr>
                      </m:sSubPr>
                      <m:e>
                        <m:acc>
                          <m:accPr>
                            <m:chr m:val="̂"/>
                            <m:ctrlPr>
                              <a:rPr lang="ru-RU" sz="2000" b="1" i="1">
                                <a:effectLst/>
                                <a:latin typeface="Cambria Math" panose="02040503050406030204" pitchFamily="18" charset="0"/>
                                <a:ea typeface="Times New Roman" panose="02020603050405020304" pitchFamily="18" charset="0"/>
                              </a:rPr>
                            </m:ctrlPr>
                          </m:accPr>
                          <m:e>
                            <m:r>
                              <a:rPr lang="en-US" sz="2000" b="1" i="1">
                                <a:effectLst/>
                                <a:latin typeface="Cambria Math" panose="02040503050406030204" pitchFamily="18" charset="0"/>
                                <a:ea typeface="Times New Roman" panose="02020603050405020304" pitchFamily="18" charset="0"/>
                              </a:rPr>
                              <m:t>𝒚</m:t>
                            </m:r>
                          </m:e>
                        </m:acc>
                      </m:e>
                      <m:sub>
                        <m:r>
                          <a:rPr lang="en-US" sz="2000" b="1" i="1">
                            <a:effectLst/>
                            <a:latin typeface="Cambria Math" panose="02040503050406030204" pitchFamily="18" charset="0"/>
                            <a:ea typeface="Times New Roman" panose="02020603050405020304" pitchFamily="18" charset="0"/>
                          </a:rPr>
                          <m:t>𝒏</m:t>
                        </m:r>
                        <m:r>
                          <a:rPr lang="ru-RU" sz="2000" b="1" i="1">
                            <a:effectLst/>
                            <a:latin typeface="Cambria Math" panose="02040503050406030204" pitchFamily="18" charset="0"/>
                            <a:ea typeface="Times New Roman" panose="02020603050405020304" pitchFamily="18" charset="0"/>
                          </a:rPr>
                          <m:t>+</m:t>
                        </m:r>
                        <m:r>
                          <a:rPr lang="en-US" sz="2000" b="1" i="1">
                            <a:effectLst/>
                            <a:latin typeface="Cambria Math" panose="02040503050406030204" pitchFamily="18" charset="0"/>
                            <a:ea typeface="Times New Roman" panose="02020603050405020304" pitchFamily="18" charset="0"/>
                          </a:rPr>
                          <m:t>𝒎</m:t>
                        </m:r>
                      </m:sub>
                    </m:sSub>
                    <m:r>
                      <a:rPr lang="ru-RU" sz="2000" b="1" i="1">
                        <a:effectLst/>
                        <a:latin typeface="Cambria Math" panose="02040503050406030204" pitchFamily="18" charset="0"/>
                        <a:ea typeface="Times New Roman" panose="02020603050405020304" pitchFamily="18" charset="0"/>
                      </a:rPr>
                      <m:t>=</m:t>
                    </m:r>
                    <m:sSub>
                      <m:sSubPr>
                        <m:ctrlPr>
                          <a:rPr lang="ru-RU" sz="2000" b="1" i="1">
                            <a:effectLst/>
                            <a:latin typeface="Cambria Math" panose="02040503050406030204" pitchFamily="18" charset="0"/>
                            <a:ea typeface="Times New Roman" panose="02020603050405020304" pitchFamily="18" charset="0"/>
                          </a:rPr>
                        </m:ctrlPr>
                      </m:sSubPr>
                      <m:e>
                        <m:r>
                          <a:rPr lang="en-US" sz="2000" b="1" i="1">
                            <a:effectLst/>
                            <a:latin typeface="Cambria Math" panose="02040503050406030204" pitchFamily="18" charset="0"/>
                            <a:ea typeface="Times New Roman" panose="02020603050405020304" pitchFamily="18" charset="0"/>
                          </a:rPr>
                          <m:t>𝒚</m:t>
                        </m:r>
                      </m:e>
                      <m:sub>
                        <m:r>
                          <a:rPr lang="en-US" sz="2000" b="1" i="1">
                            <a:effectLst/>
                            <a:latin typeface="Cambria Math" panose="02040503050406030204" pitchFamily="18" charset="0"/>
                            <a:ea typeface="Times New Roman" panose="02020603050405020304" pitchFamily="18" charset="0"/>
                          </a:rPr>
                          <m:t>𝒏</m:t>
                        </m:r>
                      </m:sub>
                    </m:sSub>
                    <m:r>
                      <a:rPr lang="ru-RU" sz="2000" b="1" i="1">
                        <a:effectLst/>
                        <a:latin typeface="Cambria Math" panose="02040503050406030204" pitchFamily="18" charset="0"/>
                        <a:ea typeface="Times New Roman" panose="02020603050405020304" pitchFamily="18" charset="0"/>
                      </a:rPr>
                      <m:t>+</m:t>
                    </m:r>
                    <m:r>
                      <a:rPr lang="en-US" sz="2000" b="1" i="1">
                        <a:effectLst/>
                        <a:latin typeface="Cambria Math" panose="02040503050406030204" pitchFamily="18" charset="0"/>
                        <a:ea typeface="Times New Roman" panose="02020603050405020304" pitchFamily="18" charset="0"/>
                      </a:rPr>
                      <m:t>𝛕</m:t>
                    </m:r>
                    <m:r>
                      <a:rPr lang="ru-RU" sz="2000" b="1" i="1">
                        <a:effectLst/>
                        <a:latin typeface="Cambria Math" panose="02040503050406030204" pitchFamily="18" charset="0"/>
                        <a:ea typeface="Times New Roman" panose="02020603050405020304" pitchFamily="18" charset="0"/>
                      </a:rPr>
                      <m:t>∙</m:t>
                    </m:r>
                    <m:acc>
                      <m:accPr>
                        <m:chr m:val="̅"/>
                        <m:ctrlPr>
                          <a:rPr lang="ru-RU" sz="2000" b="1" i="1">
                            <a:effectLst/>
                            <a:latin typeface="Cambria Math" panose="02040503050406030204" pitchFamily="18" charset="0"/>
                            <a:ea typeface="Times New Roman" panose="02020603050405020304" pitchFamily="18" charset="0"/>
                          </a:rPr>
                        </m:ctrlPr>
                      </m:accPr>
                      <m:e>
                        <m:r>
                          <a:rPr lang="ru-RU" sz="2000" b="1" i="1">
                            <a:effectLst/>
                            <a:latin typeface="Cambria Math" panose="02040503050406030204" pitchFamily="18" charset="0"/>
                            <a:ea typeface="Times New Roman" panose="02020603050405020304" pitchFamily="18" charset="0"/>
                          </a:rPr>
                          <m:t>∆у</m:t>
                        </m:r>
                      </m:e>
                    </m:acc>
                  </m:oMath>
                </a14:m>
                <a:endParaRPr lang="ru-RU" sz="2000" b="1" dirty="0">
                  <a:effectLst/>
                  <a:latin typeface="Times New Roman" panose="02020603050405020304" pitchFamily="18" charset="0"/>
                  <a:ea typeface="Times New Roman" panose="02020603050405020304" pitchFamily="18" charset="0"/>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2051720" y="5285237"/>
                <a:ext cx="5768528" cy="1525739"/>
              </a:xfrm>
              <a:prstGeom prst="rect">
                <a:avLst/>
              </a:prstGeom>
              <a:blipFill>
                <a:blip r:embed="rId6"/>
                <a:stretch>
                  <a:fillRect b="-1600"/>
                </a:stretch>
              </a:blipFill>
            </p:spPr>
            <p:txBody>
              <a:bodyPr/>
              <a:lstStyle/>
              <a:p>
                <a:r>
                  <a:rPr lang="ru-RU">
                    <a:noFill/>
                  </a:rPr>
                  <a:t> </a:t>
                </a:r>
              </a:p>
            </p:txBody>
          </p:sp>
        </mc:Fallback>
      </mc:AlternateContent>
    </p:spTree>
    <p:extLst>
      <p:ext uri="{BB962C8B-B14F-4D97-AF65-F5344CB8AC3E}">
        <p14:creationId xmlns:p14="http://schemas.microsoft.com/office/powerpoint/2010/main" val="33297509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775" y="96331"/>
            <a:ext cx="8695196" cy="994122"/>
          </a:xfrm>
        </p:spPr>
        <p:txBody>
          <a:bodyPr/>
          <a:lstStyle/>
          <a:p>
            <a:r>
              <a:rPr lang="ru-RU" sz="3200" b="1" dirty="0"/>
              <a:t>Прогнозирование</a:t>
            </a:r>
            <a:r>
              <a:rPr lang="ru-RU" sz="3200" b="1" i="1" dirty="0"/>
              <a:t> </a:t>
            </a:r>
            <a:r>
              <a:rPr lang="ru-RU" sz="3200" b="1" dirty="0"/>
              <a:t>с помощью показателей динамики</a:t>
            </a:r>
          </a:p>
        </p:txBody>
      </p:sp>
      <mc:AlternateContent xmlns:mc="http://schemas.openxmlformats.org/markup-compatibility/2006" xmlns:a14="http://schemas.microsoft.com/office/drawing/2010/main">
        <mc:Choice Requires="a14">
          <p:sp>
            <p:nvSpPr>
              <p:cNvPr id="3" name="Прямоугольник 2"/>
              <p:cNvSpPr/>
              <p:nvPr/>
            </p:nvSpPr>
            <p:spPr>
              <a:xfrm>
                <a:off x="256775" y="1114842"/>
                <a:ext cx="8568952" cy="977768"/>
              </a:xfrm>
              <a:prstGeom prst="rect">
                <a:avLst/>
              </a:prstGeom>
            </p:spPr>
            <p:txBody>
              <a:bodyPr wrap="square">
                <a:spAutoFit/>
              </a:bodyPr>
              <a:lstStyle/>
              <a:p>
                <a:r>
                  <a:rPr lang="ru-RU" b="1" i="1" dirty="0"/>
                  <a:t>Средний темп роста </a:t>
                </a:r>
                <a14:m>
                  <m:oMath xmlns:m="http://schemas.openxmlformats.org/officeDocument/2006/math">
                    <m:acc>
                      <m:accPr>
                        <m:chr m:val="̅"/>
                        <m:ctrlPr>
                          <a:rPr lang="ru-RU" sz="2000" b="1" i="1">
                            <a:latin typeface="Cambria Math" panose="02040503050406030204" pitchFamily="18" charset="0"/>
                          </a:rPr>
                        </m:ctrlPr>
                      </m:accPr>
                      <m:e>
                        <m:r>
                          <a:rPr lang="ru-RU" b="1" i="1">
                            <a:latin typeface="Cambria Math" panose="02040503050406030204" pitchFamily="18" charset="0"/>
                          </a:rPr>
                          <m:t>Т</m:t>
                        </m:r>
                      </m:e>
                    </m:acc>
                    <m:r>
                      <a:rPr lang="ru-RU" i="1">
                        <a:latin typeface="Cambria Math" panose="02040503050406030204" pitchFamily="18" charset="0"/>
                      </a:rPr>
                      <m:t>  </m:t>
                    </m:r>
                  </m:oMath>
                </a14:m>
                <a:r>
                  <a:rPr lang="ru-RU" dirty="0"/>
                  <a:t>используют как характеристику временных данных (</a:t>
                </a:r>
                <a:r>
                  <a:rPr lang="en-US" i="1" dirty="0" err="1"/>
                  <a:t>y</a:t>
                </a:r>
                <a:r>
                  <a:rPr lang="en-US" i="1" baseline="-25000" dirty="0" err="1"/>
                  <a:t>t</a:t>
                </a:r>
                <a:r>
                  <a:rPr lang="ru-RU" i="1" dirty="0"/>
                  <a:t>,</a:t>
                </a:r>
                <a:r>
                  <a:rPr lang="en-US" i="1" dirty="0"/>
                  <a:t>t</a:t>
                </a:r>
                <a:r>
                  <a:rPr lang="ru-RU" dirty="0"/>
                  <a:t>), где </a:t>
                </a:r>
                <a:r>
                  <a:rPr lang="en-US" i="1" dirty="0"/>
                  <a:t>t</a:t>
                </a:r>
                <a:r>
                  <a:rPr lang="ru-RU" dirty="0"/>
                  <a:t>=1,2,…,</a:t>
                </a:r>
                <a:r>
                  <a:rPr lang="en-US" i="1" dirty="0"/>
                  <a:t>n</a:t>
                </a:r>
                <a:r>
                  <a:rPr lang="ru-RU" dirty="0"/>
                  <a:t> в случае предоставления их как </a:t>
                </a:r>
                <a:r>
                  <a:rPr lang="ru-RU" i="1" dirty="0"/>
                  <a:t>показательной (экспоненциальной) функции </a:t>
                </a:r>
                <a14:m>
                  <m:oMath xmlns:m="http://schemas.openxmlformats.org/officeDocument/2006/math">
                    <m:sSub>
                      <m:sSubPr>
                        <m:ctrlPr>
                          <a:rPr lang="ru-RU" sz="2000" i="1">
                            <a:latin typeface="Cambria Math" panose="02040503050406030204" pitchFamily="18" charset="0"/>
                          </a:rPr>
                        </m:ctrlPr>
                      </m:sSubPr>
                      <m:e>
                        <m:r>
                          <a:rPr lang="ru-RU" i="1">
                            <a:latin typeface="Cambria Math" panose="02040503050406030204" pitchFamily="18" charset="0"/>
                          </a:rPr>
                          <m:t>у</m:t>
                        </m:r>
                      </m:e>
                      <m:sub>
                        <m:r>
                          <a:rPr lang="en-US" i="1">
                            <a:latin typeface="Cambria Math" panose="02040503050406030204" pitchFamily="18" charset="0"/>
                          </a:rPr>
                          <m:t>𝑡</m:t>
                        </m:r>
                      </m:sub>
                    </m:sSub>
                    <m:r>
                      <a:rPr lang="ru-RU" i="1">
                        <a:latin typeface="Cambria Math" panose="02040503050406030204" pitchFamily="18" charset="0"/>
                      </a:rPr>
                      <m:t>=</m:t>
                    </m:r>
                    <m:sSub>
                      <m:sSubPr>
                        <m:ctrlPr>
                          <a:rPr lang="ru-RU" sz="2000" i="1">
                            <a:latin typeface="Cambria Math" panose="02040503050406030204" pitchFamily="18" charset="0"/>
                          </a:rPr>
                        </m:ctrlPr>
                      </m:sSubPr>
                      <m:e>
                        <m:r>
                          <a:rPr lang="en-US" i="1">
                            <a:latin typeface="Cambria Math" panose="02040503050406030204" pitchFamily="18" charset="0"/>
                          </a:rPr>
                          <m:t>𝑏</m:t>
                        </m:r>
                      </m:e>
                      <m:sub>
                        <m:r>
                          <a:rPr lang="ru-RU" i="1">
                            <a:latin typeface="Cambria Math" panose="02040503050406030204" pitchFamily="18" charset="0"/>
                          </a:rPr>
                          <m:t>0</m:t>
                        </m:r>
                      </m:sub>
                    </m:sSub>
                    <m:r>
                      <a:rPr lang="ru-RU" i="1">
                        <a:latin typeface="Cambria Math" panose="02040503050406030204" pitchFamily="18" charset="0"/>
                      </a:rPr>
                      <m:t>∙</m:t>
                    </m:r>
                    <m:sSubSup>
                      <m:sSubSupPr>
                        <m:ctrlPr>
                          <a:rPr lang="ru-RU" sz="2000" i="1">
                            <a:latin typeface="Cambria Math" panose="02040503050406030204" pitchFamily="18" charset="0"/>
                          </a:rPr>
                        </m:ctrlPr>
                      </m:sSubSupPr>
                      <m:e>
                        <m:r>
                          <a:rPr lang="en-US" i="1">
                            <a:latin typeface="Cambria Math" panose="02040503050406030204" pitchFamily="18" charset="0"/>
                          </a:rPr>
                          <m:t>𝑏</m:t>
                        </m:r>
                      </m:e>
                      <m:sub>
                        <m:r>
                          <a:rPr lang="ru-RU" i="1">
                            <a:latin typeface="Cambria Math" panose="02040503050406030204" pitchFamily="18" charset="0"/>
                          </a:rPr>
                          <m:t>1</m:t>
                        </m:r>
                      </m:sub>
                      <m:sup>
                        <m:r>
                          <a:rPr lang="en-US" i="1">
                            <a:latin typeface="Cambria Math" panose="02040503050406030204" pitchFamily="18" charset="0"/>
                          </a:rPr>
                          <m:t>𝑡</m:t>
                        </m:r>
                      </m:sup>
                    </m:sSubSup>
                  </m:oMath>
                </a14:m>
                <a:r>
                  <a:rPr lang="ru-RU" dirty="0"/>
                  <a:t>, проходящей через две крайние точки</a:t>
                </a:r>
                <a:endParaRPr lang="ru-RU" sz="2000" dirty="0"/>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256775" y="1114842"/>
                <a:ext cx="8568952" cy="977768"/>
              </a:xfrm>
              <a:prstGeom prst="rect">
                <a:avLst/>
              </a:prstGeom>
              <a:blipFill>
                <a:blip r:embed="rId3"/>
                <a:stretch>
                  <a:fillRect l="-569" t="-1250" r="-569" b="-87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 name="Прямоугольник 4"/>
              <p:cNvSpPr/>
              <p:nvPr/>
            </p:nvSpPr>
            <p:spPr>
              <a:xfrm>
                <a:off x="1372072" y="4741668"/>
                <a:ext cx="7612443" cy="646331"/>
              </a:xfrm>
              <a:prstGeom prst="rect">
                <a:avLst/>
              </a:prstGeom>
            </p:spPr>
            <p:txBody>
              <a:bodyPr wrap="square">
                <a:spAutoFit/>
              </a:bodyPr>
              <a:lstStyle/>
              <a:p>
                <a:r>
                  <a:rPr lang="en-US" i="1" dirty="0" err="1"/>
                  <a:t>Временной</a:t>
                </a:r>
                <a:r>
                  <a:rPr lang="en-US" i="1" dirty="0"/>
                  <a:t> </a:t>
                </a:r>
                <a:r>
                  <a:rPr lang="en-US" i="1" dirty="0" err="1"/>
                  <a:t>ряд</a:t>
                </a:r>
                <a:r>
                  <a:rPr lang="en-US" i="1" dirty="0"/>
                  <a:t>, </a:t>
                </a:r>
                <a:r>
                  <a:rPr lang="en-US" i="1" dirty="0" err="1"/>
                  <a:t>подходящий</a:t>
                </a:r>
                <a:r>
                  <a:rPr lang="en-US" i="1" dirty="0"/>
                  <a:t> </a:t>
                </a:r>
                <a:r>
                  <a:rPr lang="en-US" i="1" dirty="0" err="1"/>
                  <a:t>для</a:t>
                </a:r>
                <a:r>
                  <a:rPr lang="en-US" i="1" dirty="0"/>
                  <a:t> </a:t>
                </a:r>
                <a:r>
                  <a:rPr lang="en-US" i="1" dirty="0" err="1"/>
                  <a:t>прогнозирования</a:t>
                </a:r>
                <a:r>
                  <a:rPr lang="en-US" i="1" dirty="0"/>
                  <a:t> с </a:t>
                </a:r>
                <a:r>
                  <a:rPr lang="en-US" i="1" dirty="0" err="1"/>
                  <a:t>помощью</a:t>
                </a:r>
                <a:r>
                  <a:rPr lang="en-US" i="1" dirty="0"/>
                  <a:t> </a:t>
                </a:r>
                <a:r>
                  <a:rPr lang="en-US" i="1" dirty="0" err="1"/>
                  <a:t>среднего</a:t>
                </a:r>
                <a:r>
                  <a:rPr lang="en-US" i="1" dirty="0"/>
                  <a:t> </a:t>
                </a:r>
                <a:r>
                  <a:rPr lang="en-US" i="1" dirty="0" err="1"/>
                  <a:t>темпа</a:t>
                </a:r>
                <a:r>
                  <a:rPr lang="en-US" i="1" dirty="0"/>
                  <a:t> </a:t>
                </a:r>
                <a:r>
                  <a:rPr lang="en-US" i="1" dirty="0" err="1"/>
                  <a:t>роста</a:t>
                </a:r>
                <a:r>
                  <a:rPr lang="en-US" i="1" dirty="0"/>
                  <a:t>  </a:t>
                </a:r>
                <a14:m>
                  <m:oMath xmlns:m="http://schemas.openxmlformats.org/officeDocument/2006/math">
                    <m:acc>
                      <m:accPr>
                        <m:chr m:val="̅"/>
                        <m:ctrlPr>
                          <a:rPr lang="ru-RU" i="1">
                            <a:latin typeface="Cambria Math" panose="02040503050406030204" pitchFamily="18" charset="0"/>
                          </a:rPr>
                        </m:ctrlPr>
                      </m:accPr>
                      <m:e>
                        <m:r>
                          <a:rPr lang="en-US" i="1">
                            <a:latin typeface="Cambria Math" panose="02040503050406030204" pitchFamily="18" charset="0"/>
                          </a:rPr>
                          <m:t>Т</m:t>
                        </m:r>
                      </m:e>
                    </m:acc>
                  </m:oMath>
                </a14:m>
                <a:endParaRPr lang="ru-RU"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1372072" y="4741668"/>
                <a:ext cx="7612443" cy="646331"/>
              </a:xfrm>
              <a:prstGeom prst="rect">
                <a:avLst/>
              </a:prstGeom>
              <a:blipFill>
                <a:blip r:embed="rId4"/>
                <a:stretch>
                  <a:fillRect l="-641" t="-5660" b="-1415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6" name="Прямоугольник 5"/>
              <p:cNvSpPr/>
              <p:nvPr/>
            </p:nvSpPr>
            <p:spPr>
              <a:xfrm>
                <a:off x="899592" y="5171128"/>
                <a:ext cx="6992664" cy="1724446"/>
              </a:xfrm>
              <a:prstGeom prst="rect">
                <a:avLst/>
              </a:prstGeom>
            </p:spPr>
            <p:txBody>
              <a:bodyPr wrap="square">
                <a:spAutoFit/>
              </a:bodyPr>
              <a:lstStyle/>
              <a:p>
                <a:pPr marR="45085" indent="457200" algn="just">
                  <a:lnSpc>
                    <a:spcPct val="150000"/>
                  </a:lnSpc>
                  <a:spcAft>
                    <a:spcPts val="0"/>
                  </a:spcAft>
                </a:pPr>
                <a:r>
                  <a:rPr lang="ru-RU" dirty="0">
                    <a:latin typeface="Times New Roman" panose="02020603050405020304" pitchFamily="18" charset="0"/>
                    <a:ea typeface="Times New Roman" panose="02020603050405020304" pitchFamily="18" charset="0"/>
                  </a:rPr>
                  <a:t>Прогноз на один шаг вперед равен:</a:t>
                </a:r>
                <a:r>
                  <a:rPr lang="en-US" dirty="0">
                    <a:latin typeface="Times New Roman" panose="02020603050405020304" pitchFamily="18" charset="0"/>
                    <a:ea typeface="Times New Roman" panose="02020603050405020304" pitchFamily="18" charset="0"/>
                  </a:rPr>
                  <a:t>   </a:t>
                </a:r>
                <a14:m>
                  <m:oMath xmlns:m="http://schemas.openxmlformats.org/officeDocument/2006/math">
                    <m:sSub>
                      <m:sSubPr>
                        <m:ctrlPr>
                          <a:rPr lang="ru-RU" sz="2400" b="1" i="1">
                            <a:effectLst/>
                            <a:latin typeface="Cambria Math" panose="02040503050406030204" pitchFamily="18" charset="0"/>
                            <a:ea typeface="Times New Roman" panose="02020603050405020304" pitchFamily="18" charset="0"/>
                          </a:rPr>
                        </m:ctrlPr>
                      </m:sSubPr>
                      <m:e>
                        <m:acc>
                          <m:accPr>
                            <m:chr m:val="̂"/>
                            <m:ctrlPr>
                              <a:rPr lang="ru-RU" sz="2400" b="1" i="1">
                                <a:effectLst/>
                                <a:latin typeface="Cambria Math" panose="02040503050406030204" pitchFamily="18" charset="0"/>
                                <a:ea typeface="Times New Roman" panose="02020603050405020304" pitchFamily="18" charset="0"/>
                              </a:rPr>
                            </m:ctrlPr>
                          </m:accPr>
                          <m:e>
                            <m:r>
                              <a:rPr lang="en-US" sz="2400" b="1" i="1">
                                <a:effectLst/>
                                <a:latin typeface="Cambria Math" panose="02040503050406030204" pitchFamily="18" charset="0"/>
                                <a:ea typeface="Times New Roman" panose="02020603050405020304" pitchFamily="18" charset="0"/>
                              </a:rPr>
                              <m:t>𝒚</m:t>
                            </m:r>
                          </m:e>
                        </m:acc>
                      </m:e>
                      <m:sub>
                        <m:r>
                          <a:rPr lang="en-US" sz="2400" b="1" i="1">
                            <a:effectLst/>
                            <a:latin typeface="Cambria Math" panose="02040503050406030204" pitchFamily="18" charset="0"/>
                            <a:ea typeface="Times New Roman" panose="02020603050405020304" pitchFamily="18" charset="0"/>
                          </a:rPr>
                          <m:t>𝒏</m:t>
                        </m:r>
                        <m:r>
                          <a:rPr lang="ru-RU" sz="2400" b="1" i="1">
                            <a:effectLst/>
                            <a:latin typeface="Cambria Math" panose="02040503050406030204" pitchFamily="18" charset="0"/>
                            <a:ea typeface="Times New Roman" panose="02020603050405020304" pitchFamily="18" charset="0"/>
                          </a:rPr>
                          <m:t>+</m:t>
                        </m:r>
                        <m:r>
                          <a:rPr lang="ru-RU" sz="2400" b="1" i="1">
                            <a:effectLst/>
                            <a:latin typeface="Cambria Math" panose="02040503050406030204" pitchFamily="18" charset="0"/>
                            <a:ea typeface="Times New Roman" panose="02020603050405020304" pitchFamily="18" charset="0"/>
                          </a:rPr>
                          <m:t>𝟏</m:t>
                        </m:r>
                      </m:sub>
                    </m:sSub>
                    <m:r>
                      <a:rPr lang="ru-RU" sz="2400" b="1" i="1">
                        <a:effectLst/>
                        <a:latin typeface="Cambria Math" panose="02040503050406030204" pitchFamily="18" charset="0"/>
                        <a:ea typeface="Times New Roman" panose="02020603050405020304" pitchFamily="18" charset="0"/>
                      </a:rPr>
                      <m:t>=</m:t>
                    </m:r>
                    <m:sSub>
                      <m:sSubPr>
                        <m:ctrlPr>
                          <a:rPr lang="ru-RU" sz="2400" b="1" i="1">
                            <a:effectLst/>
                            <a:latin typeface="Cambria Math" panose="02040503050406030204" pitchFamily="18" charset="0"/>
                            <a:ea typeface="Times New Roman" panose="02020603050405020304" pitchFamily="18" charset="0"/>
                          </a:rPr>
                        </m:ctrlPr>
                      </m:sSubPr>
                      <m:e>
                        <m:r>
                          <a:rPr lang="en-US" sz="2400" b="1" i="1">
                            <a:effectLst/>
                            <a:latin typeface="Cambria Math" panose="02040503050406030204" pitchFamily="18" charset="0"/>
                            <a:ea typeface="Times New Roman" panose="02020603050405020304" pitchFamily="18" charset="0"/>
                          </a:rPr>
                          <m:t>𝒚</m:t>
                        </m:r>
                      </m:e>
                      <m:sub>
                        <m:r>
                          <a:rPr lang="en-US" sz="2400" b="1" i="1">
                            <a:effectLst/>
                            <a:latin typeface="Cambria Math" panose="02040503050406030204" pitchFamily="18" charset="0"/>
                            <a:ea typeface="Times New Roman" panose="02020603050405020304" pitchFamily="18" charset="0"/>
                          </a:rPr>
                          <m:t>𝒏</m:t>
                        </m:r>
                      </m:sub>
                    </m:sSub>
                    <m:r>
                      <a:rPr lang="en-US" sz="2400" b="1" i="1" smtClean="0">
                        <a:effectLst/>
                        <a:latin typeface="Cambria Math" panose="02040503050406030204" pitchFamily="18" charset="0"/>
                        <a:ea typeface="Times New Roman" panose="02020603050405020304" pitchFamily="18" charset="0"/>
                      </a:rPr>
                      <m:t>∗</m:t>
                    </m:r>
                    <m:f>
                      <m:fPr>
                        <m:ctrlPr>
                          <a:rPr lang="ru-RU" sz="2400" b="1" i="1" smtClean="0">
                            <a:effectLst/>
                            <a:latin typeface="Cambria Math" panose="02040503050406030204" pitchFamily="18" charset="0"/>
                          </a:rPr>
                        </m:ctrlPr>
                      </m:fPr>
                      <m:num>
                        <m:acc>
                          <m:accPr>
                            <m:chr m:val="̅"/>
                            <m:ctrlPr>
                              <a:rPr lang="ru-RU" sz="2400" b="1" i="1" smtClean="0">
                                <a:effectLst/>
                                <a:latin typeface="Cambria Math" panose="02040503050406030204" pitchFamily="18" charset="0"/>
                              </a:rPr>
                            </m:ctrlPr>
                          </m:accPr>
                          <m:e>
                            <m:r>
                              <a:rPr lang="en-US" sz="2400" b="1" i="1" smtClean="0">
                                <a:effectLst/>
                                <a:latin typeface="Cambria Math" panose="02040503050406030204" pitchFamily="18" charset="0"/>
                              </a:rPr>
                              <m:t>𝑻</m:t>
                            </m:r>
                          </m:e>
                        </m:acc>
                      </m:num>
                      <m:den>
                        <m:r>
                          <a:rPr lang="en-US" sz="2400" b="1" i="1" smtClean="0">
                            <a:effectLst/>
                            <a:latin typeface="Cambria Math" panose="02040503050406030204" pitchFamily="18" charset="0"/>
                          </a:rPr>
                          <m:t>𝟏𝟎𝟎</m:t>
                        </m:r>
                      </m:den>
                    </m:f>
                  </m:oMath>
                </a14:m>
                <a:endParaRPr lang="ru-RU" sz="2400" b="1" dirty="0">
                  <a:effectLst/>
                  <a:latin typeface="Times New Roman" panose="02020603050405020304" pitchFamily="18" charset="0"/>
                  <a:ea typeface="Times New Roman" panose="02020603050405020304" pitchFamily="18" charset="0"/>
                </a:endParaRPr>
              </a:p>
              <a:p>
                <a:pPr marR="45085" indent="457200" algn="just">
                  <a:lnSpc>
                    <a:spcPct val="150000"/>
                  </a:lnSpc>
                  <a:spcAft>
                    <a:spcPts val="0"/>
                  </a:spcAft>
                </a:pPr>
                <a:r>
                  <a:rPr lang="ru-RU" sz="1800" dirty="0">
                    <a:effectLst/>
                    <a:latin typeface="Times New Roman" panose="02020603050405020304" pitchFamily="18" charset="0"/>
                    <a:ea typeface="Times New Roman" panose="02020603050405020304" pitchFamily="18" charset="0"/>
                  </a:rPr>
                  <a:t>а на </a:t>
                </a:r>
                <a:r>
                  <a:rPr lang="en-US" sz="1800" dirty="0">
                    <a:effectLst/>
                    <a:latin typeface="Times New Roman" panose="02020603050405020304" pitchFamily="18" charset="0"/>
                    <a:ea typeface="Times New Roman" panose="02020603050405020304" pitchFamily="18" charset="0"/>
                  </a:rPr>
                  <a:t>τ </a:t>
                </a:r>
                <a:r>
                  <a:rPr lang="ru-RU" sz="1800" dirty="0">
                    <a:effectLst/>
                    <a:latin typeface="Times New Roman" panose="02020603050405020304" pitchFamily="18" charset="0"/>
                    <a:ea typeface="Times New Roman" panose="02020603050405020304" pitchFamily="18" charset="0"/>
                  </a:rPr>
                  <a:t>шагов равен:   </a:t>
                </a:r>
                <a14:m>
                  <m:oMath xmlns:m="http://schemas.openxmlformats.org/officeDocument/2006/math">
                    <m:sSub>
                      <m:sSubPr>
                        <m:ctrlPr>
                          <a:rPr lang="ru-RU" sz="2400" b="1" i="1" smtClean="0">
                            <a:effectLst/>
                            <a:latin typeface="Cambria Math" panose="02040503050406030204" pitchFamily="18" charset="0"/>
                            <a:ea typeface="Times New Roman" panose="02020603050405020304" pitchFamily="18" charset="0"/>
                          </a:rPr>
                        </m:ctrlPr>
                      </m:sSubPr>
                      <m:e>
                        <m:acc>
                          <m:accPr>
                            <m:chr m:val="̂"/>
                            <m:ctrlPr>
                              <a:rPr lang="ru-RU" sz="2400" b="1" i="1">
                                <a:effectLst/>
                                <a:latin typeface="Cambria Math" panose="02040503050406030204" pitchFamily="18" charset="0"/>
                                <a:ea typeface="Times New Roman" panose="02020603050405020304" pitchFamily="18" charset="0"/>
                              </a:rPr>
                            </m:ctrlPr>
                          </m:accPr>
                          <m:e>
                            <m:r>
                              <a:rPr lang="en-US" sz="2400" b="1" i="1">
                                <a:effectLst/>
                                <a:latin typeface="Cambria Math" panose="02040503050406030204" pitchFamily="18" charset="0"/>
                                <a:ea typeface="Times New Roman" panose="02020603050405020304" pitchFamily="18" charset="0"/>
                              </a:rPr>
                              <m:t>𝒚</m:t>
                            </m:r>
                          </m:e>
                        </m:acc>
                      </m:e>
                      <m:sub>
                        <m:r>
                          <a:rPr lang="en-US" sz="2400" b="1" i="1">
                            <a:effectLst/>
                            <a:latin typeface="Cambria Math" panose="02040503050406030204" pitchFamily="18" charset="0"/>
                            <a:ea typeface="Times New Roman" panose="02020603050405020304" pitchFamily="18" charset="0"/>
                          </a:rPr>
                          <m:t>𝒏</m:t>
                        </m:r>
                        <m:r>
                          <a:rPr lang="ru-RU" sz="2400" b="1" i="1">
                            <a:effectLst/>
                            <a:latin typeface="Cambria Math" panose="02040503050406030204" pitchFamily="18" charset="0"/>
                            <a:ea typeface="Times New Roman" panose="02020603050405020304" pitchFamily="18" charset="0"/>
                          </a:rPr>
                          <m:t>+</m:t>
                        </m:r>
                        <m:r>
                          <a:rPr lang="en-US" sz="2400" b="1" i="1">
                            <a:effectLst/>
                            <a:latin typeface="Cambria Math" panose="02040503050406030204" pitchFamily="18" charset="0"/>
                            <a:ea typeface="Times New Roman" panose="02020603050405020304" pitchFamily="18" charset="0"/>
                          </a:rPr>
                          <m:t>𝒎</m:t>
                        </m:r>
                      </m:sub>
                    </m:sSub>
                    <m:r>
                      <a:rPr lang="ru-RU" sz="2400" b="1" i="1">
                        <a:effectLst/>
                        <a:latin typeface="Cambria Math" panose="02040503050406030204" pitchFamily="18" charset="0"/>
                        <a:ea typeface="Times New Roman" panose="02020603050405020304" pitchFamily="18" charset="0"/>
                      </a:rPr>
                      <m:t>=</m:t>
                    </m:r>
                    <m:sSub>
                      <m:sSubPr>
                        <m:ctrlPr>
                          <a:rPr lang="ru-RU" sz="2400" b="1" i="1">
                            <a:effectLst/>
                            <a:latin typeface="Cambria Math" panose="02040503050406030204" pitchFamily="18" charset="0"/>
                            <a:ea typeface="Times New Roman" panose="02020603050405020304" pitchFamily="18" charset="0"/>
                          </a:rPr>
                        </m:ctrlPr>
                      </m:sSubPr>
                      <m:e>
                        <m:r>
                          <a:rPr lang="en-US" sz="2400" b="1" i="1">
                            <a:effectLst/>
                            <a:latin typeface="Cambria Math" panose="02040503050406030204" pitchFamily="18" charset="0"/>
                            <a:ea typeface="Times New Roman" panose="02020603050405020304" pitchFamily="18" charset="0"/>
                          </a:rPr>
                          <m:t>𝒚</m:t>
                        </m:r>
                      </m:e>
                      <m:sub>
                        <m:r>
                          <a:rPr lang="en-US" sz="2400" b="1" i="1">
                            <a:effectLst/>
                            <a:latin typeface="Cambria Math" panose="02040503050406030204" pitchFamily="18" charset="0"/>
                            <a:ea typeface="Times New Roman" panose="02020603050405020304" pitchFamily="18" charset="0"/>
                          </a:rPr>
                          <m:t>𝒏</m:t>
                        </m:r>
                      </m:sub>
                    </m:sSub>
                    <m:r>
                      <a:rPr lang="en-US" sz="2400" b="1" i="1" smtClean="0">
                        <a:effectLst/>
                        <a:latin typeface="Cambria Math" panose="02040503050406030204" pitchFamily="18" charset="0"/>
                        <a:ea typeface="Times New Roman" panose="02020603050405020304" pitchFamily="18" charset="0"/>
                      </a:rPr>
                      <m:t>∗</m:t>
                    </m:r>
                    <m:f>
                      <m:fPr>
                        <m:ctrlPr>
                          <a:rPr lang="ru-RU" sz="2400" b="1" i="1" smtClean="0">
                            <a:effectLst/>
                            <a:latin typeface="Cambria Math" panose="02040503050406030204" pitchFamily="18" charset="0"/>
                          </a:rPr>
                        </m:ctrlPr>
                      </m:fPr>
                      <m:num>
                        <m:sSup>
                          <m:sSupPr>
                            <m:ctrlPr>
                              <a:rPr lang="ru-RU" sz="2400" i="1">
                                <a:latin typeface="Cambria Math" panose="02040503050406030204" pitchFamily="18" charset="0"/>
                              </a:rPr>
                            </m:ctrlPr>
                          </m:sSupPr>
                          <m:e>
                            <m:acc>
                              <m:accPr>
                                <m:chr m:val="̅"/>
                                <m:ctrlPr>
                                  <a:rPr lang="ru-RU" sz="2400" i="1">
                                    <a:latin typeface="Cambria Math" panose="02040503050406030204" pitchFamily="18" charset="0"/>
                                  </a:rPr>
                                </m:ctrlPr>
                              </m:accPr>
                              <m:e>
                                <m:r>
                                  <a:rPr lang="en-US" sz="2400" i="1">
                                    <a:latin typeface="Cambria Math" panose="02040503050406030204" pitchFamily="18" charset="0"/>
                                  </a:rPr>
                                  <m:t>Т</m:t>
                                </m:r>
                              </m:e>
                            </m:acc>
                          </m:e>
                          <m:sup>
                            <m:r>
                              <m:rPr>
                                <m:sty m:val="p"/>
                              </m:rPr>
                              <a:rPr lang="en-US" sz="2400">
                                <a:latin typeface="Cambria Math" panose="02040503050406030204" pitchFamily="18" charset="0"/>
                              </a:rPr>
                              <m:t>τ</m:t>
                            </m:r>
                          </m:sup>
                        </m:sSup>
                      </m:num>
                      <m:den>
                        <m:r>
                          <a:rPr lang="en-US" sz="2400" b="1" i="1" smtClean="0">
                            <a:effectLst/>
                            <a:latin typeface="Cambria Math" panose="02040503050406030204" pitchFamily="18" charset="0"/>
                          </a:rPr>
                          <m:t>𝟏𝟎𝟎</m:t>
                        </m:r>
                      </m:den>
                    </m:f>
                  </m:oMath>
                </a14:m>
                <a:endParaRPr lang="ru-RU" sz="2400" b="1" dirty="0">
                  <a:effectLst/>
                  <a:latin typeface="Times New Roman" panose="02020603050405020304" pitchFamily="18" charset="0"/>
                  <a:ea typeface="Times New Roman" panose="02020603050405020304" pitchFamily="18" charset="0"/>
                </a:endParaRPr>
              </a:p>
            </p:txBody>
          </p:sp>
        </mc:Choice>
        <mc:Fallback xmlns="">
          <p:sp>
            <p:nvSpPr>
              <p:cNvPr id="6" name="Прямоугольник 5"/>
              <p:cNvSpPr>
                <a:spLocks noRot="1" noChangeAspect="1" noMove="1" noResize="1" noEditPoints="1" noAdjustHandles="1" noChangeArrowheads="1" noChangeShapeType="1" noTextEdit="1"/>
              </p:cNvSpPr>
              <p:nvPr/>
            </p:nvSpPr>
            <p:spPr>
              <a:xfrm>
                <a:off x="899592" y="5171128"/>
                <a:ext cx="6992664" cy="1724446"/>
              </a:xfrm>
              <a:prstGeom prst="rect">
                <a:avLst/>
              </a:prstGeom>
              <a:blipFill>
                <a:blip r:embed="rId5"/>
                <a:stretch>
                  <a:fillRect/>
                </a:stretch>
              </a:blipFill>
            </p:spPr>
            <p:txBody>
              <a:bodyPr/>
              <a:lstStyle/>
              <a:p>
                <a:r>
                  <a:rPr lang="ru-RU">
                    <a:noFill/>
                  </a:rPr>
                  <a:t> </a:t>
                </a:r>
              </a:p>
            </p:txBody>
          </p:sp>
        </mc:Fallback>
      </mc:AlternateContent>
      <p:graphicFrame>
        <p:nvGraphicFramePr>
          <p:cNvPr id="7" name="Диаграмма 6"/>
          <p:cNvGraphicFramePr/>
          <p:nvPr/>
        </p:nvGraphicFramePr>
        <p:xfrm>
          <a:off x="1654798" y="2041653"/>
          <a:ext cx="5899150" cy="29718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516592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Прямоугольник 2"/>
              <p:cNvSpPr/>
              <p:nvPr/>
            </p:nvSpPr>
            <p:spPr>
              <a:xfrm>
                <a:off x="395536" y="1052736"/>
                <a:ext cx="8507288" cy="5263877"/>
              </a:xfrm>
              <a:prstGeom prst="rect">
                <a:avLst/>
              </a:prstGeom>
            </p:spPr>
            <p:txBody>
              <a:bodyPr wrap="square">
                <a:spAutoFit/>
              </a:bodyPr>
              <a:lstStyle/>
              <a:p>
                <a:pPr marR="45085" indent="457200" algn="just">
                  <a:spcAft>
                    <a:spcPts val="0"/>
                  </a:spcAft>
                  <a:tabLst>
                    <a:tab pos="457200" algn="l"/>
                  </a:tabLst>
                </a:pPr>
                <a:r>
                  <a:rPr lang="ru-RU" sz="2800" b="1" dirty="0">
                    <a:latin typeface="Times New Roman" panose="02020603050405020304" pitchFamily="18" charset="0"/>
                    <a:ea typeface="Times New Roman" panose="02020603050405020304" pitchFamily="18" charset="0"/>
                  </a:rPr>
                  <a:t>Преимущества</a:t>
                </a:r>
                <a:r>
                  <a:rPr lang="ru-RU" sz="2800" dirty="0">
                    <a:latin typeface="Times New Roman" panose="02020603050405020304" pitchFamily="18" charset="0"/>
                    <a:ea typeface="Times New Roman" panose="02020603050405020304" pitchFamily="18" charset="0"/>
                  </a:rPr>
                  <a:t>: рассмотренные показатели имеют весьма широкую область применения, что объясняется чрезвычайной простотой их вычисления. Они могут быть использованы как приближенные, простейшие способы прогнозирования, предшествующие более глубокому количественному и качественному анализу</a:t>
                </a:r>
                <a:endParaRPr lang="ru-RU" sz="2800" dirty="0"/>
              </a:p>
              <a:p>
                <a:pPr marR="45085" indent="457200" algn="just">
                  <a:spcAft>
                    <a:spcPts val="0"/>
                  </a:spcAft>
                  <a:tabLst>
                    <a:tab pos="457200" algn="l"/>
                  </a:tabLst>
                </a:pPr>
                <a:r>
                  <a:rPr lang="ru-RU" sz="2800" dirty="0">
                    <a:latin typeface="Times New Roman" panose="02020603050405020304" pitchFamily="18" charset="0"/>
                    <a:ea typeface="Times New Roman" panose="02020603050405020304" pitchFamily="18" charset="0"/>
                  </a:rPr>
                  <a:t>К </a:t>
                </a:r>
                <a:r>
                  <a:rPr lang="ru-RU" sz="2800" b="1" dirty="0">
                    <a:latin typeface="Times New Roman" panose="02020603050405020304" pitchFamily="18" charset="0"/>
                    <a:ea typeface="Times New Roman" panose="02020603050405020304" pitchFamily="18" charset="0"/>
                  </a:rPr>
                  <a:t>недостаткам</a:t>
                </a:r>
                <a:r>
                  <a:rPr lang="ru-RU" sz="2800" dirty="0">
                    <a:latin typeface="Times New Roman" panose="02020603050405020304" pitchFamily="18" charset="0"/>
                    <a:ea typeface="Times New Roman" panose="02020603050405020304" pitchFamily="18" charset="0"/>
                  </a:rPr>
                  <a:t> среднего прироста  </a:t>
                </a:r>
                <a14:m>
                  <m:oMath xmlns:m="http://schemas.openxmlformats.org/officeDocument/2006/math">
                    <m:acc>
                      <m:accPr>
                        <m:chr m:val="̅"/>
                        <m:ctrlPr>
                          <a:rPr lang="ru-RU" sz="2800" i="1">
                            <a:latin typeface="Cambria Math" panose="02040503050406030204" pitchFamily="18" charset="0"/>
                            <a:ea typeface="Times New Roman" panose="02020603050405020304" pitchFamily="18" charset="0"/>
                          </a:rPr>
                        </m:ctrlPr>
                      </m:accPr>
                      <m:e>
                        <m:r>
                          <a:rPr lang="ru-RU" sz="2800">
                            <a:latin typeface="Cambria Math" panose="02040503050406030204" pitchFamily="18" charset="0"/>
                            <a:ea typeface="Times New Roman" panose="02020603050405020304" pitchFamily="18" charset="0"/>
                          </a:rPr>
                          <m:t>∆у</m:t>
                        </m:r>
                      </m:e>
                    </m:acc>
                    <m:r>
                      <a:rPr lang="ru-RU" sz="2800">
                        <a:latin typeface="Cambria Math" panose="02040503050406030204" pitchFamily="18" charset="0"/>
                        <a:ea typeface="Times New Roman" panose="02020603050405020304" pitchFamily="18" charset="0"/>
                      </a:rPr>
                      <m:t>  </m:t>
                    </m:r>
                  </m:oMath>
                </a14:m>
                <a:r>
                  <a:rPr lang="ru-RU" sz="2800" dirty="0">
                    <a:latin typeface="Times New Roman" panose="02020603050405020304" pitchFamily="18" charset="0"/>
                    <a:ea typeface="Times New Roman" panose="02020603050405020304" pitchFamily="18" charset="0"/>
                  </a:rPr>
                  <a:t>и среднего темпа роста </a:t>
                </a:r>
                <a14:m>
                  <m:oMath xmlns:m="http://schemas.openxmlformats.org/officeDocument/2006/math">
                    <m:acc>
                      <m:accPr>
                        <m:chr m:val="̅"/>
                        <m:ctrlPr>
                          <a:rPr lang="ru-RU" sz="2800" i="1">
                            <a:latin typeface="Cambria Math" panose="02040503050406030204" pitchFamily="18" charset="0"/>
                            <a:ea typeface="Times New Roman" panose="02020603050405020304" pitchFamily="18" charset="0"/>
                          </a:rPr>
                        </m:ctrlPr>
                      </m:accPr>
                      <m:e>
                        <m:r>
                          <a:rPr lang="ru-RU" sz="2800">
                            <a:latin typeface="Cambria Math" panose="02040503050406030204" pitchFamily="18" charset="0"/>
                            <a:ea typeface="Times New Roman" panose="02020603050405020304" pitchFamily="18" charset="0"/>
                          </a:rPr>
                          <m:t>Т</m:t>
                        </m:r>
                      </m:e>
                    </m:acc>
                    <m:r>
                      <a:rPr lang="en-US" sz="2800">
                        <a:latin typeface="Cambria Math" panose="02040503050406030204" pitchFamily="18" charset="0"/>
                        <a:ea typeface="Times New Roman" panose="02020603050405020304" pitchFamily="18" charset="0"/>
                      </a:rPr>
                      <m:t> </m:t>
                    </m:r>
                  </m:oMath>
                </a14:m>
                <a:r>
                  <a:rPr lang="ru-RU" sz="2800" dirty="0">
                    <a:latin typeface="Times New Roman" panose="02020603050405020304" pitchFamily="18" charset="0"/>
                    <a:ea typeface="Times New Roman" panose="02020603050405020304" pitchFamily="18" charset="0"/>
                  </a:rPr>
                  <a:t> следует отнести то, что они учитывают лишь конечный и начальный уровни ряда (</a:t>
                </a:r>
                <a:r>
                  <a:rPr lang="en-US" sz="2800" dirty="0">
                    <a:latin typeface="Times New Roman" panose="02020603050405020304" pitchFamily="18" charset="0"/>
                    <a:ea typeface="Times New Roman" panose="02020603050405020304" pitchFamily="18" charset="0"/>
                  </a:rPr>
                  <a:t>y</a:t>
                </a:r>
                <a:r>
                  <a:rPr lang="ru-RU" dirty="0">
                    <a:latin typeface="Times New Roman" panose="02020603050405020304" pitchFamily="18" charset="0"/>
                    <a:ea typeface="Times New Roman" panose="02020603050405020304" pitchFamily="18" charset="0"/>
                  </a:rPr>
                  <a:t>1</a:t>
                </a:r>
                <a:r>
                  <a:rPr lang="ru-RU" sz="2800" dirty="0">
                    <a:latin typeface="Times New Roman" panose="02020603050405020304" pitchFamily="18" charset="0"/>
                    <a:ea typeface="Times New Roman" panose="02020603050405020304" pitchFamily="18" charset="0"/>
                  </a:rPr>
                  <a:t> и </a:t>
                </a:r>
                <a:r>
                  <a:rPr lang="en-US" sz="2800" dirty="0" err="1">
                    <a:latin typeface="Times New Roman" panose="02020603050405020304" pitchFamily="18" charset="0"/>
                    <a:ea typeface="Times New Roman" panose="02020603050405020304" pitchFamily="18" charset="0"/>
                  </a:rPr>
                  <a:t>y</a:t>
                </a:r>
                <a:r>
                  <a:rPr lang="en-US" dirty="0" err="1">
                    <a:latin typeface="Times New Roman" panose="02020603050405020304" pitchFamily="18" charset="0"/>
                    <a:ea typeface="Times New Roman" panose="02020603050405020304" pitchFamily="18" charset="0"/>
                  </a:rPr>
                  <a:t>n</a:t>
                </a:r>
                <a:r>
                  <a:rPr lang="ru-RU" sz="2800" dirty="0">
                    <a:latin typeface="Times New Roman" panose="02020603050405020304" pitchFamily="18" charset="0"/>
                    <a:ea typeface="Times New Roman" panose="02020603050405020304" pitchFamily="18" charset="0"/>
                  </a:rPr>
                  <a:t>) из </a:t>
                </a:r>
                <a:r>
                  <a:rPr lang="en-US" sz="2800" dirty="0">
                    <a:latin typeface="Times New Roman" panose="02020603050405020304" pitchFamily="18" charset="0"/>
                    <a:ea typeface="Times New Roman" panose="02020603050405020304" pitchFamily="18" charset="0"/>
                  </a:rPr>
                  <a:t>n</a:t>
                </a:r>
                <a:r>
                  <a:rPr lang="ru-RU" sz="2800" dirty="0">
                    <a:latin typeface="Times New Roman" panose="02020603050405020304" pitchFamily="18" charset="0"/>
                    <a:ea typeface="Times New Roman" panose="02020603050405020304" pitchFamily="18" charset="0"/>
                  </a:rPr>
                  <a:t> наблюдений, исключают влияния промежуточных уровней. </a:t>
                </a:r>
              </a:p>
            </p:txBody>
          </p:sp>
        </mc:Choice>
        <mc:Fallback xmlns="">
          <p:sp>
            <p:nvSpPr>
              <p:cNvPr id="3" name="Прямоугольник 2"/>
              <p:cNvSpPr>
                <a:spLocks noRot="1" noChangeAspect="1" noMove="1" noResize="1" noEditPoints="1" noAdjustHandles="1" noChangeArrowheads="1" noChangeShapeType="1" noTextEdit="1"/>
              </p:cNvSpPr>
              <p:nvPr/>
            </p:nvSpPr>
            <p:spPr>
              <a:xfrm>
                <a:off x="395536" y="1052736"/>
                <a:ext cx="8507288" cy="5263877"/>
              </a:xfrm>
              <a:prstGeom prst="rect">
                <a:avLst/>
              </a:prstGeom>
              <a:blipFill>
                <a:blip r:embed="rId2"/>
                <a:stretch>
                  <a:fillRect l="-1505" t="-1275" r="-932" b="-2317"/>
                </a:stretch>
              </a:blipFill>
            </p:spPr>
            <p:txBody>
              <a:bodyPr/>
              <a:lstStyle/>
              <a:p>
                <a:r>
                  <a:rPr lang="ru-RU">
                    <a:noFill/>
                  </a:rPr>
                  <a:t> </a:t>
                </a:r>
              </a:p>
            </p:txBody>
          </p:sp>
        </mc:Fallback>
      </mc:AlternateContent>
    </p:spTree>
    <p:extLst>
      <p:ext uri="{BB962C8B-B14F-4D97-AF65-F5344CB8AC3E}">
        <p14:creationId xmlns:p14="http://schemas.microsoft.com/office/powerpoint/2010/main" val="3319008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6A941E9E-3470-493A-B64E-0E6431E24FE4}"/>
              </a:ext>
            </a:extLst>
          </p:cNvPr>
          <p:cNvSpPr>
            <a:spLocks noGrp="1" noChangeArrowheads="1"/>
          </p:cNvSpPr>
          <p:nvPr>
            <p:ph type="title"/>
          </p:nvPr>
        </p:nvSpPr>
        <p:spPr>
          <a:xfrm>
            <a:off x="1331120" y="837009"/>
            <a:ext cx="6426994" cy="540545"/>
          </a:xfrm>
        </p:spPr>
        <p:txBody>
          <a:bodyPr>
            <a:normAutofit fontScale="90000"/>
          </a:bodyPr>
          <a:lstStyle/>
          <a:p>
            <a:r>
              <a:rPr lang="ru-RU" altLang="ru-RU" sz="4050" b="1">
                <a:solidFill>
                  <a:srgbClr val="FF0000"/>
                </a:solidFill>
                <a:effectLst>
                  <a:outerShdw blurRad="38100" dist="38100" dir="2700000" algn="tl">
                    <a:srgbClr val="000000"/>
                  </a:outerShdw>
                </a:effectLst>
              </a:rPr>
              <a:t>Виды дисперсии</a:t>
            </a:r>
            <a:endParaRPr lang="ru-RU" altLang="ru-RU" sz="4050" b="1">
              <a:effectLst>
                <a:outerShdw blurRad="38100" dist="38100" dir="2700000" algn="tl">
                  <a:srgbClr val="FFFFFF"/>
                </a:outerShdw>
              </a:effectLst>
            </a:endParaRPr>
          </a:p>
        </p:txBody>
      </p:sp>
      <p:graphicFrame>
        <p:nvGraphicFramePr>
          <p:cNvPr id="67588" name="Object 4">
            <a:extLst>
              <a:ext uri="{FF2B5EF4-FFF2-40B4-BE49-F238E27FC236}">
                <a16:creationId xmlns:a16="http://schemas.microsoft.com/office/drawing/2014/main" id="{836226C9-3D81-446F-9857-454479DC0467}"/>
              </a:ext>
            </a:extLst>
          </p:cNvPr>
          <p:cNvGraphicFramePr>
            <a:graphicFrameLocks noChangeAspect="1"/>
          </p:cNvGraphicFramePr>
          <p:nvPr/>
        </p:nvGraphicFramePr>
        <p:xfrm>
          <a:off x="4052888" y="1571626"/>
          <a:ext cx="2374106" cy="1021556"/>
        </p:xfrm>
        <a:graphic>
          <a:graphicData uri="http://schemas.openxmlformats.org/presentationml/2006/ole">
            <mc:AlternateContent xmlns:mc="http://schemas.openxmlformats.org/markup-compatibility/2006">
              <mc:Choice xmlns:v="urn:schemas-microsoft-com:vml" Requires="v">
                <p:oleObj spid="_x0000_s71698" name="Equation" r:id="rId4" imgW="1244520" imgH="634680" progId="Equation.DSMT4">
                  <p:embed/>
                </p:oleObj>
              </mc:Choice>
              <mc:Fallback>
                <p:oleObj name="Equation" r:id="rId4" imgW="1244520" imgH="634680" progId="Equation.DSMT4">
                  <p:embed/>
                  <p:pic>
                    <p:nvPicPr>
                      <p:cNvPr id="67588" name="Object 4">
                        <a:extLst>
                          <a:ext uri="{FF2B5EF4-FFF2-40B4-BE49-F238E27FC236}">
                            <a16:creationId xmlns:a16="http://schemas.microsoft.com/office/drawing/2014/main" id="{836226C9-3D81-446F-9857-454479DC0467}"/>
                          </a:ext>
                        </a:extLst>
                      </p:cNvPr>
                      <p:cNvPicPr>
                        <a:picLocks noChangeAspect="1" noChangeArrowheads="1"/>
                      </p:cNvPicPr>
                      <p:nvPr/>
                    </p:nvPicPr>
                    <p:blipFill>
                      <a:blip r:embed="rId5"/>
                      <a:srcRect/>
                      <a:stretch>
                        <a:fillRect/>
                      </a:stretch>
                    </p:blipFill>
                    <p:spPr bwMode="auto">
                      <a:xfrm>
                        <a:off x="4052888" y="1571626"/>
                        <a:ext cx="2374106" cy="1021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89" name="Object 5">
            <a:extLst>
              <a:ext uri="{FF2B5EF4-FFF2-40B4-BE49-F238E27FC236}">
                <a16:creationId xmlns:a16="http://schemas.microsoft.com/office/drawing/2014/main" id="{A9D927CA-D533-4336-ACAA-636C9123C383}"/>
              </a:ext>
            </a:extLst>
          </p:cNvPr>
          <p:cNvGraphicFramePr>
            <a:graphicFrameLocks noChangeAspect="1"/>
          </p:cNvGraphicFramePr>
          <p:nvPr/>
        </p:nvGraphicFramePr>
        <p:xfrm>
          <a:off x="4099323" y="2627710"/>
          <a:ext cx="2659856" cy="923925"/>
        </p:xfrm>
        <a:graphic>
          <a:graphicData uri="http://schemas.openxmlformats.org/presentationml/2006/ole">
            <mc:AlternateContent xmlns:mc="http://schemas.openxmlformats.org/markup-compatibility/2006">
              <mc:Choice xmlns:v="urn:schemas-microsoft-com:vml" Requires="v">
                <p:oleObj spid="_x0000_s71699" name="Уравнение" r:id="rId6" imgW="1307880" imgH="558720" progId="Equation.3">
                  <p:embed/>
                </p:oleObj>
              </mc:Choice>
              <mc:Fallback>
                <p:oleObj name="Уравнение" r:id="rId6" imgW="1307880" imgH="558720" progId="Equation.3">
                  <p:embed/>
                  <p:pic>
                    <p:nvPicPr>
                      <p:cNvPr id="67589" name="Object 5">
                        <a:extLst>
                          <a:ext uri="{FF2B5EF4-FFF2-40B4-BE49-F238E27FC236}">
                            <a16:creationId xmlns:a16="http://schemas.microsoft.com/office/drawing/2014/main" id="{A9D927CA-D533-4336-ACAA-636C9123C383}"/>
                          </a:ext>
                        </a:extLst>
                      </p:cNvPr>
                      <p:cNvPicPr>
                        <a:picLocks noChangeAspect="1" noChangeArrowheads="1"/>
                      </p:cNvPicPr>
                      <p:nvPr/>
                    </p:nvPicPr>
                    <p:blipFill>
                      <a:blip r:embed="rId7"/>
                      <a:srcRect/>
                      <a:stretch>
                        <a:fillRect/>
                      </a:stretch>
                    </p:blipFill>
                    <p:spPr bwMode="auto">
                      <a:xfrm>
                        <a:off x="4099323" y="2627710"/>
                        <a:ext cx="2659856"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0" name="Object 6">
            <a:extLst>
              <a:ext uri="{FF2B5EF4-FFF2-40B4-BE49-F238E27FC236}">
                <a16:creationId xmlns:a16="http://schemas.microsoft.com/office/drawing/2014/main" id="{F5870FB3-770A-44F1-B0A1-50682C5B73E2}"/>
              </a:ext>
            </a:extLst>
          </p:cNvPr>
          <p:cNvGraphicFramePr>
            <a:graphicFrameLocks noChangeAspect="1"/>
          </p:cNvGraphicFramePr>
          <p:nvPr/>
        </p:nvGraphicFramePr>
        <p:xfrm>
          <a:off x="3945731" y="3761185"/>
          <a:ext cx="3629025" cy="1040606"/>
        </p:xfrm>
        <a:graphic>
          <a:graphicData uri="http://schemas.openxmlformats.org/presentationml/2006/ole">
            <mc:AlternateContent xmlns:mc="http://schemas.openxmlformats.org/markup-compatibility/2006">
              <mc:Choice xmlns:v="urn:schemas-microsoft-com:vml" Requires="v">
                <p:oleObj spid="_x0000_s71700" name="Equation" r:id="rId8" imgW="1307880" imgH="698400" progId="Equation.DSMT4">
                  <p:embed/>
                </p:oleObj>
              </mc:Choice>
              <mc:Fallback>
                <p:oleObj name="Equation" r:id="rId8" imgW="1307880" imgH="698400" progId="Equation.DSMT4">
                  <p:embed/>
                  <p:pic>
                    <p:nvPicPr>
                      <p:cNvPr id="67590" name="Object 6">
                        <a:extLst>
                          <a:ext uri="{FF2B5EF4-FFF2-40B4-BE49-F238E27FC236}">
                            <a16:creationId xmlns:a16="http://schemas.microsoft.com/office/drawing/2014/main" id="{F5870FB3-770A-44F1-B0A1-50682C5B73E2}"/>
                          </a:ext>
                        </a:extLst>
                      </p:cNvPr>
                      <p:cNvPicPr>
                        <a:picLocks noChangeAspect="1" noChangeArrowheads="1"/>
                      </p:cNvPicPr>
                      <p:nvPr/>
                    </p:nvPicPr>
                    <p:blipFill>
                      <a:blip r:embed="rId9"/>
                      <a:srcRect/>
                      <a:stretch>
                        <a:fillRect/>
                      </a:stretch>
                    </p:blipFill>
                    <p:spPr bwMode="auto">
                      <a:xfrm>
                        <a:off x="3945731" y="3761185"/>
                        <a:ext cx="3629025" cy="10406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3" name="Rectangle 9">
            <a:extLst>
              <a:ext uri="{FF2B5EF4-FFF2-40B4-BE49-F238E27FC236}">
                <a16:creationId xmlns:a16="http://schemas.microsoft.com/office/drawing/2014/main" id="{DDBAF724-2B3B-4B51-B8FA-D3071FECA003}"/>
              </a:ext>
            </a:extLst>
          </p:cNvPr>
          <p:cNvSpPr>
            <a:spLocks noChangeArrowheads="1"/>
          </p:cNvSpPr>
          <p:nvPr/>
        </p:nvSpPr>
        <p:spPr bwMode="auto">
          <a:xfrm>
            <a:off x="1439467" y="1927622"/>
            <a:ext cx="1350169"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2400" b="1" i="1" dirty="0">
                <a:solidFill>
                  <a:schemeClr val="accent2"/>
                </a:solidFill>
              </a:rPr>
              <a:t>Общая</a:t>
            </a:r>
          </a:p>
        </p:txBody>
      </p:sp>
      <p:sp>
        <p:nvSpPr>
          <p:cNvPr id="67595" name="Rectangle 11">
            <a:extLst>
              <a:ext uri="{FF2B5EF4-FFF2-40B4-BE49-F238E27FC236}">
                <a16:creationId xmlns:a16="http://schemas.microsoft.com/office/drawing/2014/main" id="{C18C765E-5768-4D2E-A8E5-55DA4E084172}"/>
              </a:ext>
            </a:extLst>
          </p:cNvPr>
          <p:cNvSpPr>
            <a:spLocks noChangeArrowheads="1"/>
          </p:cNvSpPr>
          <p:nvPr/>
        </p:nvSpPr>
        <p:spPr bwMode="auto">
          <a:xfrm>
            <a:off x="1385889" y="4033838"/>
            <a:ext cx="2645569"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2400" b="1" i="1">
                <a:solidFill>
                  <a:schemeClr val="accent2"/>
                </a:solidFill>
              </a:rPr>
              <a:t>Внутригрупповая</a:t>
            </a:r>
          </a:p>
        </p:txBody>
      </p:sp>
      <p:sp>
        <p:nvSpPr>
          <p:cNvPr id="67596" name="Rectangle 12">
            <a:extLst>
              <a:ext uri="{FF2B5EF4-FFF2-40B4-BE49-F238E27FC236}">
                <a16:creationId xmlns:a16="http://schemas.microsoft.com/office/drawing/2014/main" id="{CFFB5825-4069-47E5-9505-59EB22A0782A}"/>
              </a:ext>
            </a:extLst>
          </p:cNvPr>
          <p:cNvSpPr>
            <a:spLocks noChangeArrowheads="1"/>
          </p:cNvSpPr>
          <p:nvPr/>
        </p:nvSpPr>
        <p:spPr bwMode="auto">
          <a:xfrm>
            <a:off x="1385889" y="2955131"/>
            <a:ext cx="2646760" cy="53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2400" b="1" i="1">
                <a:solidFill>
                  <a:schemeClr val="accent2"/>
                </a:solidFill>
              </a:rPr>
              <a:t>Межгрупповая</a:t>
            </a:r>
          </a:p>
        </p:txBody>
      </p:sp>
      <p:sp>
        <p:nvSpPr>
          <p:cNvPr id="67597" name="Rectangle 13">
            <a:extLst>
              <a:ext uri="{FF2B5EF4-FFF2-40B4-BE49-F238E27FC236}">
                <a16:creationId xmlns:a16="http://schemas.microsoft.com/office/drawing/2014/main" id="{7B866AEA-99C7-4EFC-8226-74EEDD40C65D}"/>
              </a:ext>
            </a:extLst>
          </p:cNvPr>
          <p:cNvSpPr>
            <a:spLocks noChangeArrowheads="1"/>
          </p:cNvSpPr>
          <p:nvPr/>
        </p:nvSpPr>
        <p:spPr bwMode="auto">
          <a:xfrm>
            <a:off x="1385889" y="4833938"/>
            <a:ext cx="3131344"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2400" b="1" i="1">
                <a:solidFill>
                  <a:schemeClr val="accent2"/>
                </a:solidFill>
              </a:rPr>
              <a:t>Средняя из внутригрупповых</a:t>
            </a:r>
          </a:p>
        </p:txBody>
      </p:sp>
      <p:graphicFrame>
        <p:nvGraphicFramePr>
          <p:cNvPr id="67599" name="Object 15">
            <a:extLst>
              <a:ext uri="{FF2B5EF4-FFF2-40B4-BE49-F238E27FC236}">
                <a16:creationId xmlns:a16="http://schemas.microsoft.com/office/drawing/2014/main" id="{87CDF6BA-20AD-4ED9-A096-43D90A538DC8}"/>
              </a:ext>
            </a:extLst>
          </p:cNvPr>
          <p:cNvGraphicFramePr>
            <a:graphicFrameLocks noGrp="1" noChangeAspect="1"/>
          </p:cNvGraphicFramePr>
          <p:nvPr>
            <p:ph idx="1"/>
          </p:nvPr>
        </p:nvGraphicFramePr>
        <p:xfrm>
          <a:off x="4182666" y="4783932"/>
          <a:ext cx="1909763" cy="998935"/>
        </p:xfrm>
        <a:graphic>
          <a:graphicData uri="http://schemas.openxmlformats.org/presentationml/2006/ole">
            <mc:AlternateContent xmlns:mc="http://schemas.openxmlformats.org/markup-compatibility/2006">
              <mc:Choice xmlns:v="urn:schemas-microsoft-com:vml" Requires="v">
                <p:oleObj spid="_x0000_s71701" name="Equation" r:id="rId10" imgW="825480" imgH="431640" progId="Equation.DSMT4">
                  <p:embed/>
                </p:oleObj>
              </mc:Choice>
              <mc:Fallback>
                <p:oleObj name="Equation" r:id="rId10" imgW="825480" imgH="431640" progId="Equation.DSMT4">
                  <p:embed/>
                  <p:pic>
                    <p:nvPicPr>
                      <p:cNvPr id="67599" name="Object 15">
                        <a:extLst>
                          <a:ext uri="{FF2B5EF4-FFF2-40B4-BE49-F238E27FC236}">
                            <a16:creationId xmlns:a16="http://schemas.microsoft.com/office/drawing/2014/main" id="{87CDF6BA-20AD-4ED9-A096-43D90A538DC8}"/>
                          </a:ext>
                        </a:extLst>
                      </p:cNvPr>
                      <p:cNvPicPr>
                        <a:picLocks noChangeAspect="1" noChangeArrowheads="1"/>
                      </p:cNvPicPr>
                      <p:nvPr/>
                    </p:nvPicPr>
                    <p:blipFill>
                      <a:blip r:embed="rId11"/>
                      <a:srcRect/>
                      <a:stretch>
                        <a:fillRect/>
                      </a:stretch>
                    </p:blipFill>
                    <p:spPr bwMode="auto">
                      <a:xfrm>
                        <a:off x="4182666" y="4783932"/>
                        <a:ext cx="1909763" cy="998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51547491"/>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7586"/>
                                        </p:tgtEl>
                                        <p:attrNameLst>
                                          <p:attrName>style.visibility</p:attrName>
                                        </p:attrNameLst>
                                      </p:cBhvr>
                                      <p:to>
                                        <p:strVal val="visible"/>
                                      </p:to>
                                    </p:set>
                                    <p:anim calcmode="lin" valueType="num">
                                      <p:cBhvr>
                                        <p:cTn id="7" dur="500" fill="hold"/>
                                        <p:tgtEl>
                                          <p:spTgt spid="6758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7586"/>
                                        </p:tgtEl>
                                        <p:attrNameLst>
                                          <p:attrName>ppt_y</p:attrName>
                                        </p:attrNameLst>
                                      </p:cBhvr>
                                      <p:tavLst>
                                        <p:tav tm="0">
                                          <p:val>
                                            <p:strVal val="#ppt_y"/>
                                          </p:val>
                                        </p:tav>
                                        <p:tav tm="100000">
                                          <p:val>
                                            <p:strVal val="#ppt_y"/>
                                          </p:val>
                                        </p:tav>
                                      </p:tavLst>
                                    </p:anim>
                                    <p:anim calcmode="lin" valueType="num">
                                      <p:cBhvr>
                                        <p:cTn id="9" dur="500" fill="hold"/>
                                        <p:tgtEl>
                                          <p:spTgt spid="6758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758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75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593"/>
                                        </p:tgtEl>
                                        <p:attrNameLst>
                                          <p:attrName>style.visibility</p:attrName>
                                        </p:attrNameLst>
                                      </p:cBhvr>
                                      <p:to>
                                        <p:strVal val="visible"/>
                                      </p:to>
                                    </p:set>
                                    <p:animEffect transition="in" filter="wipe(left)">
                                      <p:cBhvr>
                                        <p:cTn id="16" dur="500"/>
                                        <p:tgtEl>
                                          <p:spTgt spid="67593"/>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67588"/>
                                        </p:tgtEl>
                                        <p:attrNameLst>
                                          <p:attrName>style.visibility</p:attrName>
                                        </p:attrNameLst>
                                      </p:cBhvr>
                                      <p:to>
                                        <p:strVal val="visible"/>
                                      </p:to>
                                    </p:set>
                                    <p:animEffect transition="in" filter="wipe(left)">
                                      <p:cBhvr>
                                        <p:cTn id="20" dur="500"/>
                                        <p:tgtEl>
                                          <p:spTgt spid="6758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animEffect transition="in" filter="wipe(left)">
                                      <p:cBhvr>
                                        <p:cTn id="25" dur="500"/>
                                        <p:tgtEl>
                                          <p:spTgt spid="67596"/>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67589"/>
                                        </p:tgtEl>
                                        <p:attrNameLst>
                                          <p:attrName>style.visibility</p:attrName>
                                        </p:attrNameLst>
                                      </p:cBhvr>
                                      <p:to>
                                        <p:strVal val="visible"/>
                                      </p:to>
                                    </p:set>
                                    <p:animEffect transition="in" filter="wipe(left)">
                                      <p:cBhvr>
                                        <p:cTn id="29" dur="500"/>
                                        <p:tgtEl>
                                          <p:spTgt spid="6758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7595"/>
                                        </p:tgtEl>
                                        <p:attrNameLst>
                                          <p:attrName>style.visibility</p:attrName>
                                        </p:attrNameLst>
                                      </p:cBhvr>
                                      <p:to>
                                        <p:strVal val="visible"/>
                                      </p:to>
                                    </p:set>
                                    <p:animEffect transition="in" filter="wipe(left)">
                                      <p:cBhvr>
                                        <p:cTn id="34" dur="500"/>
                                        <p:tgtEl>
                                          <p:spTgt spid="67595"/>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67590"/>
                                        </p:tgtEl>
                                        <p:attrNameLst>
                                          <p:attrName>style.visibility</p:attrName>
                                        </p:attrNameLst>
                                      </p:cBhvr>
                                      <p:to>
                                        <p:strVal val="visible"/>
                                      </p:to>
                                    </p:set>
                                    <p:animEffect transition="in" filter="wipe(left)">
                                      <p:cBhvr>
                                        <p:cTn id="38" dur="500"/>
                                        <p:tgtEl>
                                          <p:spTgt spid="6759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7597"/>
                                        </p:tgtEl>
                                        <p:attrNameLst>
                                          <p:attrName>style.visibility</p:attrName>
                                        </p:attrNameLst>
                                      </p:cBhvr>
                                      <p:to>
                                        <p:strVal val="visible"/>
                                      </p:to>
                                    </p:set>
                                    <p:animEffect transition="in" filter="wipe(left)">
                                      <p:cBhvr>
                                        <p:cTn id="43" dur="500"/>
                                        <p:tgtEl>
                                          <p:spTgt spid="67597"/>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67599"/>
                                        </p:tgtEl>
                                        <p:attrNameLst>
                                          <p:attrName>style.visibility</p:attrName>
                                        </p:attrNameLst>
                                      </p:cBhvr>
                                      <p:to>
                                        <p:strVal val="visible"/>
                                      </p:to>
                                    </p:set>
                                    <p:animEffect transition="in" filter="wipe(left)">
                                      <p:cBhvr>
                                        <p:cTn id="47" dur="500"/>
                                        <p:tgtEl>
                                          <p:spTgt spid="67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93" grpId="0"/>
      <p:bldP spid="67595" grpId="0"/>
      <p:bldP spid="67596" grpId="0"/>
      <p:bldP spid="6759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413093"/>
            <a:ext cx="8229600" cy="1143000"/>
          </a:xfrm>
        </p:spPr>
        <p:txBody>
          <a:bodyPr/>
          <a:lstStyle/>
          <a:p>
            <a:r>
              <a:rPr lang="ru-RU" sz="2800" dirty="0"/>
              <a:t>Осуществить прогноз на 3 шага вперед, используя:</a:t>
            </a:r>
            <a:br>
              <a:rPr lang="ru-RU" sz="2800" dirty="0"/>
            </a:br>
            <a:r>
              <a:rPr lang="ru-RU" sz="2800" dirty="0"/>
              <a:t>- Средний абсолютный прирост</a:t>
            </a:r>
            <a:br>
              <a:rPr lang="ru-RU" sz="2800" dirty="0"/>
            </a:br>
            <a:r>
              <a:rPr lang="ru-RU" sz="2800" dirty="0"/>
              <a:t>- Средний темп роста</a:t>
            </a:r>
          </a:p>
        </p:txBody>
      </p:sp>
      <p:sp>
        <p:nvSpPr>
          <p:cNvPr id="512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5124" name="Rectangle 4"/>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5125" name="Rectangle 5"/>
          <p:cNvSpPr>
            <a:spLocks noChangeArrowheads="1"/>
          </p:cNvSpPr>
          <p:nvPr/>
        </p:nvSpPr>
        <p:spPr bwMode="auto">
          <a:xfrm>
            <a:off x="914400" y="647700"/>
            <a:ext cx="9144000" cy="0"/>
          </a:xfrm>
          <a:prstGeom prst="rect">
            <a:avLst/>
          </a:prstGeom>
          <a:noFill/>
          <a:ln w="9525">
            <a:noFill/>
            <a:miter lim="800000"/>
            <a:headEnd/>
            <a:tailEnd/>
          </a:ln>
        </p:spPr>
        <p:txBody>
          <a:bodyPr wrap="none" anchor="ctr">
            <a:spAutoFit/>
          </a:bodyPr>
          <a:lstStyle/>
          <a:p>
            <a:endParaRPr lang="ru-RU"/>
          </a:p>
        </p:txBody>
      </p:sp>
      <p:sp>
        <p:nvSpPr>
          <p:cNvPr id="5126" name="Rectangle 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5127" name="Rectangle 8"/>
          <p:cNvSpPr>
            <a:spLocks noChangeArrowheads="1"/>
          </p:cNvSpPr>
          <p:nvPr/>
        </p:nvSpPr>
        <p:spPr bwMode="auto">
          <a:xfrm>
            <a:off x="914400" y="1219200"/>
            <a:ext cx="9144000" cy="0"/>
          </a:xfrm>
          <a:prstGeom prst="rect">
            <a:avLst/>
          </a:prstGeom>
          <a:noFill/>
          <a:ln w="9525">
            <a:noFill/>
            <a:miter lim="800000"/>
            <a:headEnd/>
            <a:tailEnd/>
          </a:ln>
        </p:spPr>
        <p:txBody>
          <a:bodyPr wrap="none" anchor="ctr">
            <a:spAutoFit/>
          </a:bodyPr>
          <a:lstStyle/>
          <a:p>
            <a:endParaRPr lang="ru-RU"/>
          </a:p>
        </p:txBody>
      </p:sp>
      <p:sp>
        <p:nvSpPr>
          <p:cNvPr id="5128" name="Rectangle 10"/>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5129" name="Rectangle 11"/>
          <p:cNvSpPr>
            <a:spLocks noChangeArrowheads="1"/>
          </p:cNvSpPr>
          <p:nvPr/>
        </p:nvSpPr>
        <p:spPr bwMode="auto">
          <a:xfrm>
            <a:off x="914400" y="1219200"/>
            <a:ext cx="9144000" cy="0"/>
          </a:xfrm>
          <a:prstGeom prst="rect">
            <a:avLst/>
          </a:prstGeom>
          <a:noFill/>
          <a:ln w="9525">
            <a:noFill/>
            <a:miter lim="800000"/>
            <a:headEnd/>
            <a:tailEnd/>
          </a:ln>
        </p:spPr>
        <p:txBody>
          <a:bodyPr wrap="none" anchor="ctr">
            <a:spAutoFit/>
          </a:bodyPr>
          <a:lstStyle/>
          <a:p>
            <a:endParaRPr lang="ru-RU"/>
          </a:p>
        </p:txBody>
      </p:sp>
      <p:sp>
        <p:nvSpPr>
          <p:cNvPr id="5130" name="Rectangle 1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5131" name="Rectangle 14"/>
          <p:cNvSpPr>
            <a:spLocks noChangeArrowheads="1"/>
          </p:cNvSpPr>
          <p:nvPr/>
        </p:nvSpPr>
        <p:spPr bwMode="auto">
          <a:xfrm>
            <a:off x="914400" y="1219200"/>
            <a:ext cx="9144000" cy="0"/>
          </a:xfrm>
          <a:prstGeom prst="rect">
            <a:avLst/>
          </a:prstGeom>
          <a:noFill/>
          <a:ln w="9525">
            <a:noFill/>
            <a:miter lim="800000"/>
            <a:headEnd/>
            <a:tailEnd/>
          </a:ln>
        </p:spPr>
        <p:txBody>
          <a:bodyPr wrap="none" anchor="ctr">
            <a:spAutoFit/>
          </a:bodyPr>
          <a:lstStyle/>
          <a:p>
            <a:endParaRPr lang="ru-RU"/>
          </a:p>
        </p:txBody>
      </p:sp>
      <p:sp>
        <p:nvSpPr>
          <p:cNvPr id="5132" name="Rectangle 1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5133" name="Rectangle 17"/>
          <p:cNvSpPr>
            <a:spLocks noChangeArrowheads="1"/>
          </p:cNvSpPr>
          <p:nvPr/>
        </p:nvSpPr>
        <p:spPr bwMode="auto">
          <a:xfrm>
            <a:off x="914400" y="1219200"/>
            <a:ext cx="9144000" cy="0"/>
          </a:xfrm>
          <a:prstGeom prst="rect">
            <a:avLst/>
          </a:prstGeom>
          <a:noFill/>
          <a:ln w="9525">
            <a:noFill/>
            <a:miter lim="800000"/>
            <a:headEnd/>
            <a:tailEnd/>
          </a:ln>
        </p:spPr>
        <p:txBody>
          <a:bodyPr wrap="none" anchor="ctr">
            <a:spAutoFit/>
          </a:bodyPr>
          <a:lstStyle/>
          <a:p>
            <a:endParaRPr lang="ru-RU"/>
          </a:p>
        </p:txBody>
      </p:sp>
      <p:sp>
        <p:nvSpPr>
          <p:cNvPr id="5134" name="Rectangle 17"/>
          <p:cNvSpPr>
            <a:spLocks noChangeArrowheads="1"/>
          </p:cNvSpPr>
          <p:nvPr/>
        </p:nvSpPr>
        <p:spPr bwMode="auto">
          <a:xfrm>
            <a:off x="785276" y="1892985"/>
            <a:ext cx="5948362" cy="522288"/>
          </a:xfrm>
          <a:prstGeom prst="rect">
            <a:avLst/>
          </a:prstGeom>
          <a:noFill/>
          <a:ln w="9525">
            <a:noFill/>
            <a:miter lim="800000"/>
            <a:headEnd/>
            <a:tailEnd/>
          </a:ln>
        </p:spPr>
        <p:txBody>
          <a:bodyPr wrap="none" anchor="ctr">
            <a:spAutoFit/>
          </a:bodyPr>
          <a:lstStyle/>
          <a:p>
            <a:pPr eaLnBrk="0" hangingPunct="0"/>
            <a:r>
              <a:rPr lang="ru-RU" sz="2800" dirty="0">
                <a:latin typeface="Calibri" pitchFamily="34" charset="0"/>
                <a:cs typeface="Times New Roman" pitchFamily="18" charset="0"/>
              </a:rPr>
              <a:t>Результаты оформить в виде таблицы</a:t>
            </a:r>
            <a:endParaRPr lang="ru-RU" sz="2800" dirty="0"/>
          </a:p>
        </p:txBody>
      </p:sp>
      <p:graphicFrame>
        <p:nvGraphicFramePr>
          <p:cNvPr id="18" name="Таблица 17"/>
          <p:cNvGraphicFramePr>
            <a:graphicFrameLocks noGrp="1"/>
          </p:cNvGraphicFramePr>
          <p:nvPr/>
        </p:nvGraphicFramePr>
        <p:xfrm>
          <a:off x="785276" y="2452284"/>
          <a:ext cx="7272808" cy="3427824"/>
        </p:xfrm>
        <a:graphic>
          <a:graphicData uri="http://schemas.openxmlformats.org/drawingml/2006/table">
            <a:tbl>
              <a:tblPr/>
              <a:tblGrid>
                <a:gridCol w="1656184">
                  <a:extLst>
                    <a:ext uri="{9D8B030D-6E8A-4147-A177-3AD203B41FA5}">
                      <a16:colId xmlns:a16="http://schemas.microsoft.com/office/drawing/2014/main" val="20000"/>
                    </a:ext>
                  </a:extLst>
                </a:gridCol>
                <a:gridCol w="3463996">
                  <a:extLst>
                    <a:ext uri="{9D8B030D-6E8A-4147-A177-3AD203B41FA5}">
                      <a16:colId xmlns:a16="http://schemas.microsoft.com/office/drawing/2014/main" val="20001"/>
                    </a:ext>
                  </a:extLst>
                </a:gridCol>
                <a:gridCol w="2152628">
                  <a:extLst>
                    <a:ext uri="{9D8B030D-6E8A-4147-A177-3AD203B41FA5}">
                      <a16:colId xmlns:a16="http://schemas.microsoft.com/office/drawing/2014/main" val="20002"/>
                    </a:ext>
                  </a:extLst>
                </a:gridCol>
              </a:tblGrid>
              <a:tr h="936103">
                <a:tc>
                  <a:txBody>
                    <a:bodyPr/>
                    <a:lstStyle/>
                    <a:p>
                      <a:pPr algn="ctr">
                        <a:lnSpc>
                          <a:spcPct val="115000"/>
                        </a:lnSpc>
                        <a:spcAft>
                          <a:spcPts val="0"/>
                        </a:spcAft>
                      </a:pPr>
                      <a:r>
                        <a:rPr lang="ru-RU" sz="2000" dirty="0">
                          <a:latin typeface="Calibri"/>
                          <a:ea typeface="Times New Roman"/>
                          <a:cs typeface="Calibri"/>
                        </a:rPr>
                        <a:t>Временной ряд</a:t>
                      </a:r>
                      <a:endParaRPr lang="ru-RU" sz="20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2000" dirty="0">
                          <a:latin typeface="Calibri"/>
                          <a:ea typeface="Times New Roman"/>
                          <a:cs typeface="Calibri"/>
                        </a:rPr>
                        <a:t>Прогноз по среднему абсолютному приросту</a:t>
                      </a:r>
                      <a:endParaRPr lang="ru-RU" sz="20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ru-RU" sz="2000" dirty="0">
                          <a:latin typeface="Calibri"/>
                          <a:ea typeface="Times New Roman"/>
                          <a:cs typeface="Calibri"/>
                        </a:rPr>
                        <a:t>Прогноз по</a:t>
                      </a:r>
                      <a:r>
                        <a:rPr lang="ru-RU" sz="2000" baseline="0" dirty="0">
                          <a:latin typeface="Calibri"/>
                          <a:ea typeface="Times New Roman"/>
                          <a:cs typeface="Calibri"/>
                        </a:rPr>
                        <a:t> среднему </a:t>
                      </a:r>
                      <a:r>
                        <a:rPr lang="ru-RU" sz="2000" dirty="0">
                          <a:latin typeface="Calibri"/>
                          <a:ea typeface="Times New Roman"/>
                          <a:cs typeface="Calibri"/>
                        </a:rPr>
                        <a:t> темпу роста</a:t>
                      </a:r>
                      <a:endParaRPr lang="ru-RU" sz="20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96144">
                <a:tc>
                  <a:txBody>
                    <a:bodyPr/>
                    <a:lstStyle/>
                    <a:p>
                      <a:pPr algn="ctr">
                        <a:lnSpc>
                          <a:spcPct val="115000"/>
                        </a:lnSpc>
                        <a:spcAft>
                          <a:spcPts val="0"/>
                        </a:spcAft>
                      </a:pPr>
                      <a:endParaRPr lang="ru-RU" sz="2000">
                        <a:latin typeface="Calibri"/>
                        <a:ea typeface="Times New Roman"/>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ru-RU" sz="2000" dirty="0">
                        <a:latin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pPr>
                      <a:endParaRPr lang="ru-RU" sz="2000" dirty="0">
                        <a:latin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80120">
                <a:tc>
                  <a:txBody>
                    <a:bodyPr/>
                    <a:lstStyle/>
                    <a:p>
                      <a:pPr algn="ctr">
                        <a:lnSpc>
                          <a:spcPct val="115000"/>
                        </a:lnSpc>
                      </a:pPr>
                      <a:r>
                        <a:rPr lang="en-US" sz="2000" dirty="0">
                          <a:latin typeface="Calibri"/>
                        </a:rPr>
                        <a:t>Yn+1</a:t>
                      </a:r>
                    </a:p>
                    <a:p>
                      <a:pPr algn="ctr">
                        <a:lnSpc>
                          <a:spcPct val="115000"/>
                        </a:lnSpc>
                      </a:pPr>
                      <a:r>
                        <a:rPr lang="en-US" sz="2000" dirty="0">
                          <a:latin typeface="Calibri"/>
                        </a:rPr>
                        <a:t>Yn+2</a:t>
                      </a:r>
                    </a:p>
                    <a:p>
                      <a:pPr algn="ctr">
                        <a:lnSpc>
                          <a:spcPct val="115000"/>
                        </a:lnSpc>
                      </a:pPr>
                      <a:r>
                        <a:rPr lang="en-US" sz="2000" dirty="0">
                          <a:latin typeface="Calibri"/>
                        </a:rPr>
                        <a:t>Yn+3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2000" dirty="0">
                        <a:latin typeface="Calibri"/>
                        <a:ea typeface="Times New Roman"/>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ru-RU" sz="2000" dirty="0">
                        <a:latin typeface="Calibri"/>
                        <a:ea typeface="Times New Roman"/>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5153" name="Picture 2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331640" y="3573016"/>
            <a:ext cx="333406" cy="1152128"/>
          </a:xfrm>
          <a:prstGeom prst="rect">
            <a:avLst/>
          </a:prstGeom>
          <a:noFill/>
          <a:ln w="9525">
            <a:noFill/>
            <a:miter lim="800000"/>
            <a:headEnd/>
            <a:tailEnd/>
          </a:ln>
        </p:spPr>
      </p:pic>
      <p:pic>
        <p:nvPicPr>
          <p:cNvPr id="5154" name="Picture 1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99792" y="5088206"/>
            <a:ext cx="2888689" cy="590813"/>
          </a:xfrm>
          <a:prstGeom prst="rect">
            <a:avLst/>
          </a:prstGeom>
          <a:noFill/>
          <a:ln w="9525">
            <a:noFill/>
            <a:miter lim="800000"/>
            <a:headEnd/>
            <a:tailEnd/>
          </a:ln>
        </p:spPr>
      </p:pic>
      <p:pic>
        <p:nvPicPr>
          <p:cNvPr id="5155" name="Picture 1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082818" y="4988165"/>
            <a:ext cx="1975266" cy="762001"/>
          </a:xfrm>
          <a:prstGeom prst="rect">
            <a:avLst/>
          </a:prstGeom>
          <a:noFill/>
          <a:ln w="9525">
            <a:noFill/>
            <a:miter lim="800000"/>
            <a:headEnd/>
            <a:tailEnd/>
          </a:ln>
        </p:spPr>
      </p:pic>
      <p:sp>
        <p:nvSpPr>
          <p:cNvPr id="5156" name="Прямоугольник 21"/>
          <p:cNvSpPr>
            <a:spLocks noChangeArrowheads="1"/>
          </p:cNvSpPr>
          <p:nvPr/>
        </p:nvSpPr>
        <p:spPr bwMode="auto">
          <a:xfrm>
            <a:off x="785276" y="6117392"/>
            <a:ext cx="7488238" cy="461962"/>
          </a:xfrm>
          <a:prstGeom prst="rect">
            <a:avLst/>
          </a:prstGeom>
          <a:noFill/>
          <a:ln w="9525">
            <a:noFill/>
            <a:miter lim="800000"/>
            <a:headEnd/>
            <a:tailEnd/>
          </a:ln>
        </p:spPr>
        <p:txBody>
          <a:bodyPr>
            <a:spAutoFit/>
          </a:bodyPr>
          <a:lstStyle/>
          <a:p>
            <a:r>
              <a:rPr lang="ru-RU" sz="2400" dirty="0"/>
              <a:t>По данной таблице построить график прогнозов </a:t>
            </a:r>
          </a:p>
        </p:txBody>
      </p:sp>
    </p:spTree>
    <p:extLst>
      <p:ext uri="{BB962C8B-B14F-4D97-AF65-F5344CB8AC3E}">
        <p14:creationId xmlns:p14="http://schemas.microsoft.com/office/powerpoint/2010/main" val="16483127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31493"/>
            <a:ext cx="8229600" cy="576064"/>
          </a:xfrm>
        </p:spPr>
        <p:txBody>
          <a:bodyPr/>
          <a:lstStyle/>
          <a:p>
            <a:r>
              <a:rPr lang="ru-RU" sz="2400" dirty="0"/>
              <a:t>Данные для построения графика</a:t>
            </a:r>
          </a:p>
        </p:txBody>
      </p:sp>
      <p:graphicFrame>
        <p:nvGraphicFramePr>
          <p:cNvPr id="3" name="Таблица 2"/>
          <p:cNvGraphicFramePr>
            <a:graphicFrameLocks noGrp="1"/>
          </p:cNvGraphicFramePr>
          <p:nvPr/>
        </p:nvGraphicFramePr>
        <p:xfrm>
          <a:off x="28268" y="428577"/>
          <a:ext cx="9144001" cy="6235392"/>
        </p:xfrm>
        <a:graphic>
          <a:graphicData uri="http://schemas.openxmlformats.org/drawingml/2006/table">
            <a:tbl>
              <a:tblPr/>
              <a:tblGrid>
                <a:gridCol w="882316">
                  <a:extLst>
                    <a:ext uri="{9D8B030D-6E8A-4147-A177-3AD203B41FA5}">
                      <a16:colId xmlns:a16="http://schemas.microsoft.com/office/drawing/2014/main" val="20000"/>
                    </a:ext>
                  </a:extLst>
                </a:gridCol>
                <a:gridCol w="3257636">
                  <a:extLst>
                    <a:ext uri="{9D8B030D-6E8A-4147-A177-3AD203B41FA5}">
                      <a16:colId xmlns:a16="http://schemas.microsoft.com/office/drawing/2014/main" val="20001"/>
                    </a:ext>
                  </a:extLst>
                </a:gridCol>
                <a:gridCol w="2357100">
                  <a:extLst>
                    <a:ext uri="{9D8B030D-6E8A-4147-A177-3AD203B41FA5}">
                      <a16:colId xmlns:a16="http://schemas.microsoft.com/office/drawing/2014/main" val="20002"/>
                    </a:ext>
                  </a:extLst>
                </a:gridCol>
                <a:gridCol w="2646949">
                  <a:extLst>
                    <a:ext uri="{9D8B030D-6E8A-4147-A177-3AD203B41FA5}">
                      <a16:colId xmlns:a16="http://schemas.microsoft.com/office/drawing/2014/main" val="20003"/>
                    </a:ext>
                  </a:extLst>
                </a:gridCol>
              </a:tblGrid>
              <a:tr h="553229">
                <a:tc>
                  <a:txBody>
                    <a:bodyPr/>
                    <a:lstStyle/>
                    <a:p>
                      <a:pPr marL="0" indent="0" algn="just">
                        <a:lnSpc>
                          <a:spcPct val="100000"/>
                        </a:lnSpc>
                        <a:spcAft>
                          <a:spcPts val="0"/>
                        </a:spcAft>
                      </a:pPr>
                      <a:r>
                        <a:rPr lang="ru-RU" sz="1600" dirty="0">
                          <a:solidFill>
                            <a:srgbClr val="000000"/>
                          </a:solidFill>
                          <a:latin typeface="Times New Roman"/>
                          <a:ea typeface="Times New Roman"/>
                          <a:cs typeface="Times New Roman"/>
                        </a:rPr>
                        <a:t> </a:t>
                      </a:r>
                      <a:endParaRPr lang="ru-RU" sz="1600" dirty="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600" dirty="0">
                          <a:latin typeface="Times New Roman"/>
                          <a:ea typeface="Times New Roman"/>
                          <a:cs typeface="Times New Roman"/>
                        </a:rPr>
                        <a:t>Покупка товаров и оплата услуг (%)</a:t>
                      </a:r>
                      <a:endParaRPr lang="ru-RU" sz="1600" dirty="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indent="0" algn="just">
                        <a:lnSpc>
                          <a:spcPct val="100000"/>
                        </a:lnSpc>
                        <a:spcAft>
                          <a:spcPts val="0"/>
                        </a:spcAft>
                      </a:pPr>
                      <a:r>
                        <a:rPr lang="ru-RU" sz="1600" dirty="0">
                          <a:solidFill>
                            <a:srgbClr val="000000"/>
                          </a:solidFill>
                          <a:latin typeface="Times New Roman"/>
                          <a:ea typeface="Times New Roman"/>
                          <a:cs typeface="Times New Roman"/>
                        </a:rPr>
                        <a:t>Прогноз</a:t>
                      </a:r>
                      <a:endParaRPr lang="ru-RU" sz="16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0000"/>
                  </a:ext>
                </a:extLst>
              </a:tr>
              <a:tr h="310867">
                <a:tc>
                  <a:txBody>
                    <a:bodyPr/>
                    <a:lstStyle/>
                    <a:p>
                      <a:pPr marL="0" indent="0" algn="just">
                        <a:lnSpc>
                          <a:spcPct val="100000"/>
                        </a:lnSpc>
                        <a:spcAft>
                          <a:spcPts val="0"/>
                        </a:spcAft>
                      </a:pPr>
                      <a:r>
                        <a:rPr lang="ru-RU" sz="1600">
                          <a:solidFill>
                            <a:srgbClr val="000000"/>
                          </a:solidFill>
                          <a:latin typeface="Times New Roman"/>
                          <a:ea typeface="Times New Roman"/>
                          <a:cs typeface="Times New Roman"/>
                        </a:rPr>
                        <a:t>год</a:t>
                      </a:r>
                      <a:endParaRPr lang="ru-RU" sz="16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600">
                          <a:solidFill>
                            <a:srgbClr val="000000"/>
                          </a:solidFill>
                          <a:latin typeface="Times New Roman"/>
                          <a:ea typeface="Times New Roman"/>
                          <a:cs typeface="Times New Roman"/>
                        </a:rPr>
                        <a:t>Уt</a:t>
                      </a:r>
                      <a:endParaRPr lang="ru-RU" sz="16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600" dirty="0">
                          <a:solidFill>
                            <a:srgbClr val="000000"/>
                          </a:solidFill>
                          <a:latin typeface="Times New Roman"/>
                          <a:ea typeface="Times New Roman"/>
                          <a:cs typeface="Times New Roman"/>
                        </a:rPr>
                        <a:t>по абсолютному приросту</a:t>
                      </a:r>
                      <a:endParaRPr lang="ru-RU" sz="16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600" dirty="0">
                          <a:solidFill>
                            <a:srgbClr val="000000"/>
                          </a:solidFill>
                          <a:latin typeface="Times New Roman"/>
                          <a:ea typeface="Times New Roman"/>
                          <a:cs typeface="Times New Roman"/>
                        </a:rPr>
                        <a:t>по среднему темпу роста</a:t>
                      </a:r>
                      <a:endParaRPr lang="ru-RU" sz="16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1992</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dirty="0">
                          <a:latin typeface="Times New Roman"/>
                          <a:ea typeface="Times New Roman"/>
                          <a:cs typeface="Times New Roman"/>
                        </a:rPr>
                        <a:t>75,3</a:t>
                      </a:r>
                      <a:endParaRPr lang="ru-RU" sz="1400" dirty="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1993</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dirty="0">
                          <a:latin typeface="Times New Roman"/>
                          <a:ea typeface="Times New Roman"/>
                          <a:cs typeface="Times New Roman"/>
                        </a:rPr>
                        <a:t>62,3</a:t>
                      </a:r>
                      <a:endParaRPr lang="ru-RU" sz="1400" dirty="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9237">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1994</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dirty="0">
                          <a:latin typeface="Times New Roman"/>
                          <a:ea typeface="Times New Roman"/>
                          <a:cs typeface="Times New Roman"/>
                        </a:rPr>
                        <a:t>72,9</a:t>
                      </a:r>
                      <a:endParaRPr lang="ru-RU" sz="1400" dirty="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1995</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68,9</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1996</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dirty="0">
                          <a:latin typeface="Times New Roman"/>
                          <a:ea typeface="Times New Roman"/>
                          <a:cs typeface="Times New Roman"/>
                        </a:rPr>
                        <a:t>64,5</a:t>
                      </a:r>
                      <a:endParaRPr lang="ru-RU" sz="1400" dirty="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1997</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70,4</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1998</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69,1</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1999</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68,4</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2000</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77,7</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2001</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78,5</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2002</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75,5</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2003</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74,6</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2004</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73,2</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2005</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69,1</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2006</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69,9</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2007</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69,5</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5065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2008</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69,0</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2009</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69,6</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8066">
                <a:tc>
                  <a:txBody>
                    <a:bodyPr/>
                    <a:lstStyle/>
                    <a:p>
                      <a:pPr marL="0" indent="0" algn="ctr">
                        <a:lnSpc>
                          <a:spcPct val="100000"/>
                        </a:lnSpc>
                        <a:spcAft>
                          <a:spcPts val="0"/>
                        </a:spcAft>
                      </a:pPr>
                      <a:r>
                        <a:rPr lang="ru-RU" sz="1400" dirty="0">
                          <a:solidFill>
                            <a:srgbClr val="000000"/>
                          </a:solidFill>
                          <a:latin typeface="Times New Roman"/>
                          <a:ea typeface="Times New Roman"/>
                          <a:cs typeface="Times New Roman"/>
                        </a:rPr>
                        <a:t>2010</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74,1</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58066">
                <a:tc>
                  <a:txBody>
                    <a:bodyPr/>
                    <a:lstStyle/>
                    <a:p>
                      <a:pPr algn="ctr"/>
                      <a:r>
                        <a:rPr lang="ru-RU" sz="1200" dirty="0">
                          <a:latin typeface="Times New Roman" pitchFamily="18" charset="0"/>
                          <a:cs typeface="Times New Roman" pitchFamily="18" charset="0"/>
                        </a:rPr>
                        <a:t>2011</a:t>
                      </a: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69,8</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58066">
                <a:tc>
                  <a:txBody>
                    <a:bodyPr/>
                    <a:lstStyle/>
                    <a:p>
                      <a:pPr algn="ctr"/>
                      <a:r>
                        <a:rPr lang="ru-RU" sz="1200" dirty="0">
                          <a:latin typeface="Times New Roman" pitchFamily="18" charset="0"/>
                          <a:cs typeface="Times New Roman" pitchFamily="18" charset="0"/>
                        </a:rPr>
                        <a:t>2012</a:t>
                      </a: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latin typeface="Times New Roman"/>
                          <a:ea typeface="Times New Roman"/>
                          <a:cs typeface="Times New Roman"/>
                        </a:rPr>
                        <a:t>69,6</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58066">
                <a:tc>
                  <a:txBody>
                    <a:bodyPr/>
                    <a:lstStyle/>
                    <a:p>
                      <a:pPr algn="ctr"/>
                      <a:r>
                        <a:rPr lang="ru-RU" sz="1200" dirty="0">
                          <a:latin typeface="Times New Roman" pitchFamily="18" charset="0"/>
                          <a:cs typeface="Times New Roman" pitchFamily="18" charset="0"/>
                        </a:rPr>
                        <a:t>2013</a:t>
                      </a: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r>
                        <a:rPr lang="ru-RU" sz="1400">
                          <a:latin typeface="Times New Roman"/>
                          <a:ea typeface="Times New Roman"/>
                          <a:cs typeface="Times New Roman"/>
                        </a:rPr>
                        <a:t>73,5</a:t>
                      </a:r>
                      <a:endParaRPr lang="ru-RU" sz="1400">
                        <a:latin typeface="Calibri"/>
                        <a:ea typeface="Calibri"/>
                        <a:cs typeface="Times New Roman"/>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pPr>
                      <a:endParaRPr lang="ru-RU" sz="1400" dirty="0">
                        <a:latin typeface="Calibri"/>
                      </a:endParaRPr>
                    </a:p>
                  </a:txBody>
                  <a:tcPr marL="16933" marR="1693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58066">
                <a:tc>
                  <a:txBody>
                    <a:bodyPr/>
                    <a:lstStyle/>
                    <a:p>
                      <a:pPr algn="ctr"/>
                      <a:r>
                        <a:rPr lang="ru-RU" sz="1200" dirty="0">
                          <a:latin typeface="Times New Roman" pitchFamily="18" charset="0"/>
                          <a:cs typeface="Times New Roman" pitchFamily="18" charset="0"/>
                        </a:rPr>
                        <a:t>2014</a:t>
                      </a: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endParaRPr lang="ru-RU" sz="1400">
                        <a:solidFill>
                          <a:srgbClr val="000000"/>
                        </a:solidFill>
                        <a:latin typeface="Times New Roman"/>
                        <a:ea typeface="Times New Roman"/>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solidFill>
                            <a:srgbClr val="000000"/>
                          </a:solidFill>
                          <a:latin typeface="Times New Roman"/>
                          <a:ea typeface="Times New Roman"/>
                          <a:cs typeface="Times New Roman"/>
                        </a:rPr>
                        <a:t>73,4</a:t>
                      </a:r>
                      <a:endParaRPr lang="ru-RU" sz="140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dirty="0">
                          <a:solidFill>
                            <a:srgbClr val="000000"/>
                          </a:solidFill>
                          <a:latin typeface="Times New Roman"/>
                          <a:ea typeface="Times New Roman"/>
                          <a:cs typeface="Times New Roman"/>
                        </a:rPr>
                        <a:t>74,40</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58066">
                <a:tc>
                  <a:txBody>
                    <a:bodyPr/>
                    <a:lstStyle/>
                    <a:p>
                      <a:pPr algn="ctr"/>
                      <a:r>
                        <a:rPr lang="ru-RU" sz="1200" dirty="0">
                          <a:latin typeface="Times New Roman" pitchFamily="18" charset="0"/>
                          <a:cs typeface="Times New Roman" pitchFamily="18" charset="0"/>
                        </a:rPr>
                        <a:t>2015</a:t>
                      </a: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endParaRPr lang="ru-RU" sz="1400">
                        <a:solidFill>
                          <a:srgbClr val="000000"/>
                        </a:solidFill>
                        <a:latin typeface="Times New Roman"/>
                        <a:ea typeface="Times New Roman"/>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solidFill>
                            <a:srgbClr val="000000"/>
                          </a:solidFill>
                          <a:latin typeface="Times New Roman"/>
                          <a:ea typeface="Times New Roman"/>
                          <a:cs typeface="Times New Roman"/>
                        </a:rPr>
                        <a:t>73,3</a:t>
                      </a:r>
                      <a:endParaRPr lang="ru-RU" sz="140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dirty="0">
                          <a:solidFill>
                            <a:srgbClr val="000000"/>
                          </a:solidFill>
                          <a:latin typeface="Times New Roman"/>
                          <a:ea typeface="Times New Roman"/>
                          <a:cs typeface="Times New Roman"/>
                        </a:rPr>
                        <a:t>75,32</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158066">
                <a:tc>
                  <a:txBody>
                    <a:bodyPr/>
                    <a:lstStyle/>
                    <a:p>
                      <a:pPr algn="ctr"/>
                      <a:r>
                        <a:rPr lang="ru-RU" sz="1200" dirty="0">
                          <a:latin typeface="Times New Roman" pitchFamily="18" charset="0"/>
                          <a:cs typeface="Times New Roman" pitchFamily="18" charset="0"/>
                        </a:rPr>
                        <a:t>2016</a:t>
                      </a: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endParaRPr lang="ru-RU" sz="1400" dirty="0">
                        <a:solidFill>
                          <a:srgbClr val="000000"/>
                        </a:solidFill>
                        <a:latin typeface="Times New Roman"/>
                        <a:ea typeface="Times New Roman"/>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a:solidFill>
                            <a:srgbClr val="000000"/>
                          </a:solidFill>
                          <a:latin typeface="Times New Roman"/>
                          <a:ea typeface="Times New Roman"/>
                          <a:cs typeface="Times New Roman"/>
                        </a:rPr>
                        <a:t>73,3</a:t>
                      </a:r>
                      <a:endParaRPr lang="ru-RU" sz="140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indent="0" algn="just">
                        <a:lnSpc>
                          <a:spcPct val="100000"/>
                        </a:lnSpc>
                        <a:spcAft>
                          <a:spcPts val="0"/>
                        </a:spcAft>
                      </a:pPr>
                      <a:r>
                        <a:rPr lang="ru-RU" sz="1400" dirty="0">
                          <a:solidFill>
                            <a:srgbClr val="000000"/>
                          </a:solidFill>
                          <a:latin typeface="Times New Roman"/>
                          <a:ea typeface="Times New Roman"/>
                          <a:cs typeface="Times New Roman"/>
                        </a:rPr>
                        <a:t>76,24</a:t>
                      </a:r>
                      <a:endParaRPr lang="ru-RU" sz="1400" dirty="0">
                        <a:latin typeface="Calibri"/>
                        <a:ea typeface="Calibri"/>
                        <a:cs typeface="Times New Roman"/>
                      </a:endParaRPr>
                    </a:p>
                  </a:txBody>
                  <a:tcPr marL="16933" marR="1693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bl>
          </a:graphicData>
        </a:graphic>
      </p:graphicFrame>
    </p:spTree>
    <p:extLst>
      <p:ext uri="{BB962C8B-B14F-4D97-AF65-F5344CB8AC3E}">
        <p14:creationId xmlns:p14="http://schemas.microsoft.com/office/powerpoint/2010/main" val="27060558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661" y="5517232"/>
            <a:ext cx="9144000" cy="1143000"/>
          </a:xfrm>
        </p:spPr>
        <p:txBody>
          <a:bodyPr/>
          <a:lstStyle/>
          <a:p>
            <a:r>
              <a:rPr lang="ru-RU" sz="3200" dirty="0"/>
              <a:t>Доля расходов на покупку товаров и оплату услуг в потребительских расходах, % в Российской Федерации</a:t>
            </a:r>
          </a:p>
        </p:txBody>
      </p:sp>
      <p:pic>
        <p:nvPicPr>
          <p:cNvPr id="1026" name="Picture 2"/>
          <p:cNvPicPr>
            <a:picLocks noChangeAspect="1" noChangeArrowheads="1"/>
          </p:cNvPicPr>
          <p:nvPr/>
        </p:nvPicPr>
        <p:blipFill>
          <a:blip r:embed="rId2" cstate="print"/>
          <a:srcRect/>
          <a:stretch>
            <a:fillRect/>
          </a:stretch>
        </p:blipFill>
        <p:spPr bwMode="auto">
          <a:xfrm>
            <a:off x="611560" y="692696"/>
            <a:ext cx="8480873" cy="4608512"/>
          </a:xfrm>
          <a:prstGeom prst="rect">
            <a:avLst/>
          </a:prstGeom>
          <a:noFill/>
          <a:ln w="9525">
            <a:noFill/>
            <a:miter lim="800000"/>
            <a:headEnd/>
            <a:tailEnd/>
          </a:ln>
          <a:effectLst/>
        </p:spPr>
      </p:pic>
    </p:spTree>
    <p:extLst>
      <p:ext uri="{BB962C8B-B14F-4D97-AF65-F5344CB8AC3E}">
        <p14:creationId xmlns:p14="http://schemas.microsoft.com/office/powerpoint/2010/main" val="8235003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2"/>
          <p:cNvSpPr>
            <a:spLocks noGrp="1"/>
          </p:cNvSpPr>
          <p:nvPr>
            <p:ph type="title"/>
          </p:nvPr>
        </p:nvSpPr>
        <p:spPr/>
        <p:txBody>
          <a:bodyPr/>
          <a:lstStyle/>
          <a:p>
            <a:pPr eaLnBrk="1" hangingPunct="1"/>
            <a:r>
              <a:rPr lang="ru-RU" dirty="0"/>
              <a:t>Результаты семинара 6</a:t>
            </a:r>
          </a:p>
        </p:txBody>
      </p:sp>
      <p:sp>
        <p:nvSpPr>
          <p:cNvPr id="6147" name="Содержимое 3"/>
          <p:cNvSpPr>
            <a:spLocks noGrp="1"/>
          </p:cNvSpPr>
          <p:nvPr>
            <p:ph idx="1"/>
          </p:nvPr>
        </p:nvSpPr>
        <p:spPr/>
        <p:txBody>
          <a:bodyPr/>
          <a:lstStyle/>
          <a:p>
            <a:pPr eaLnBrk="1" hangingPunct="1"/>
            <a:r>
              <a:rPr lang="ru-RU" i="1" dirty="0"/>
              <a:t>Построить 11 графиков по данным в статике</a:t>
            </a:r>
          </a:p>
          <a:p>
            <a:pPr eaLnBrk="1" hangingPunct="1"/>
            <a:r>
              <a:rPr lang="ru-RU" i="1" dirty="0"/>
              <a:t>Выполнить расчеты показателей и прогноз по данным в динамике. </a:t>
            </a:r>
          </a:p>
          <a:p>
            <a:pPr eaLnBrk="1" hangingPunct="1"/>
            <a:r>
              <a:rPr lang="ru-RU" i="1" dirty="0"/>
              <a:t>Проинтерпретировать полученные результаты</a:t>
            </a:r>
          </a:p>
          <a:p>
            <a:pPr eaLnBrk="1" hangingPunct="1"/>
            <a:r>
              <a:rPr lang="ru-RU" i="1" dirty="0"/>
              <a:t>Выполнить домашнее задание 1</a:t>
            </a:r>
            <a:endParaRPr lang="ru-RU" dirty="0"/>
          </a:p>
          <a:p>
            <a:pPr eaLnBrk="1" hangingPunct="1"/>
            <a:endParaRPr lang="ru-RU" dirty="0"/>
          </a:p>
        </p:txBody>
      </p:sp>
    </p:spTree>
    <p:extLst>
      <p:ext uri="{BB962C8B-B14F-4D97-AF65-F5344CB8AC3E}">
        <p14:creationId xmlns:p14="http://schemas.microsoft.com/office/powerpoint/2010/main" val="30397244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 следующему семинару (</a:t>
            </a:r>
            <a:r>
              <a:rPr lang="ru-RU"/>
              <a:t>2 модуль)</a:t>
            </a:r>
            <a:endParaRPr lang="ru-RU" dirty="0"/>
          </a:p>
        </p:txBody>
      </p:sp>
      <p:sp>
        <p:nvSpPr>
          <p:cNvPr id="3" name="Содержимое 2"/>
          <p:cNvSpPr>
            <a:spLocks noGrp="1"/>
          </p:cNvSpPr>
          <p:nvPr>
            <p:ph idx="1"/>
          </p:nvPr>
        </p:nvSpPr>
        <p:spPr/>
        <p:txBody>
          <a:bodyPr/>
          <a:lstStyle/>
          <a:p>
            <a:r>
              <a:rPr lang="ru-RU" dirty="0"/>
              <a:t>Подобрать 2 вида </a:t>
            </a:r>
            <a:r>
              <a:rPr lang="ru-RU" b="1" dirty="0"/>
              <a:t>пространственных данных</a:t>
            </a:r>
            <a:r>
              <a:rPr lang="ru-RU" dirty="0"/>
              <a:t>, характеризующих выбранную отрасль экономики (20-25 наблюдений по каждому виду переменных). </a:t>
            </a:r>
            <a:r>
              <a:rPr lang="ru-RU" i="1" dirty="0"/>
              <a:t>(</a:t>
            </a:r>
            <a:r>
              <a:rPr lang="en-US" i="1" dirty="0"/>
              <a:t>x, y)</a:t>
            </a:r>
            <a:endParaRPr lang="ru-RU" i="1" dirty="0"/>
          </a:p>
          <a:p>
            <a:r>
              <a:rPr lang="ru-RU" i="1" dirty="0"/>
              <a:t>Можно использовать уже проанализированные данные в качестве одной из переменных</a:t>
            </a:r>
            <a:endParaRPr lang="ru-RU" dirty="0"/>
          </a:p>
          <a:p>
            <a:endParaRPr lang="ru-RU" dirty="0"/>
          </a:p>
        </p:txBody>
      </p:sp>
    </p:spTree>
    <p:extLst>
      <p:ext uri="{BB962C8B-B14F-4D97-AF65-F5344CB8AC3E}">
        <p14:creationId xmlns:p14="http://schemas.microsoft.com/office/powerpoint/2010/main" val="28856318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p:txBody>
          <a:bodyPr/>
          <a:lstStyle/>
          <a:p>
            <a:r>
              <a:rPr lang="ru-RU"/>
              <a:t>Расчет</a:t>
            </a:r>
          </a:p>
        </p:txBody>
      </p:sp>
      <p:sp>
        <p:nvSpPr>
          <p:cNvPr id="10243" name="Содержимое 2"/>
          <p:cNvSpPr>
            <a:spLocks noGrp="1"/>
          </p:cNvSpPr>
          <p:nvPr>
            <p:ph idx="1"/>
          </p:nvPr>
        </p:nvSpPr>
        <p:spPr/>
        <p:txBody>
          <a:bodyPr/>
          <a:lstStyle/>
          <a:p>
            <a:r>
              <a:rPr lang="ru-RU" dirty="0"/>
              <a:t>Среднее арифметическое</a:t>
            </a:r>
          </a:p>
          <a:p>
            <a:r>
              <a:rPr lang="ru-RU" dirty="0"/>
              <a:t>Среднее гармоническое</a:t>
            </a:r>
          </a:p>
          <a:p>
            <a:r>
              <a:rPr lang="ru-RU" dirty="0"/>
              <a:t>Среднее геометрическое</a:t>
            </a:r>
          </a:p>
          <a:p>
            <a:r>
              <a:rPr lang="ru-RU" dirty="0"/>
              <a:t>Медиана</a:t>
            </a:r>
          </a:p>
          <a:p>
            <a:r>
              <a:rPr lang="ru-RU" dirty="0"/>
              <a:t>Мода</a:t>
            </a:r>
            <a:endParaRPr lang="en-US" dirty="0"/>
          </a:p>
          <a:p>
            <a:r>
              <a:rPr lang="ru-RU" dirty="0"/>
              <a:t>Квартили</a:t>
            </a:r>
          </a:p>
          <a:p>
            <a:r>
              <a:rPr lang="ru-RU" dirty="0"/>
              <a:t>Децили</a:t>
            </a:r>
          </a:p>
          <a:p>
            <a:pPr>
              <a:buFont typeface="Arial" charset="0"/>
              <a:buNone/>
            </a:pPr>
            <a:endParaRPr lang="ru-RU" dirty="0"/>
          </a:p>
        </p:txBody>
      </p:sp>
      <p:sp>
        <p:nvSpPr>
          <p:cNvPr id="2" name="Номер слайда 1"/>
          <p:cNvSpPr>
            <a:spLocks noGrp="1"/>
          </p:cNvSpPr>
          <p:nvPr>
            <p:ph type="sldNum" sz="quarter" idx="12"/>
          </p:nvPr>
        </p:nvSpPr>
        <p:spPr/>
        <p:txBody>
          <a:bodyPr/>
          <a:lstStyle/>
          <a:p>
            <a:pPr>
              <a:defRPr/>
            </a:pPr>
            <a:fld id="{41C221C6-CC26-4EC4-A940-B303B1B21B87}" type="slidenum">
              <a:rPr lang="ru-RU" smtClean="0"/>
              <a:pPr>
                <a:defRPr/>
              </a:pPr>
              <a:t>125</a:t>
            </a:fld>
            <a:endParaRPr lang="ru-RU"/>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Grp="1" noChangeArrowheads="1"/>
          </p:cNvSpPr>
          <p:nvPr>
            <p:ph type="body" idx="1"/>
          </p:nvPr>
        </p:nvSpPr>
        <p:spPr>
          <a:xfrm>
            <a:off x="250825" y="4006850"/>
            <a:ext cx="8458200" cy="1582738"/>
          </a:xfrm>
        </p:spPr>
        <p:txBody>
          <a:bodyPr rtlCol="0">
            <a:normAutofit fontScale="92500" lnSpcReduction="20000"/>
          </a:bodyPr>
          <a:lstStyle/>
          <a:p>
            <a:pPr lvl="2" eaLnBrk="1" fontAlgn="auto" hangingPunct="1">
              <a:spcAft>
                <a:spcPts val="0"/>
              </a:spcAft>
              <a:buFontTx/>
              <a:buNone/>
              <a:defRPr/>
            </a:pPr>
            <a:r>
              <a:rPr lang="ru-RU" b="1" dirty="0">
                <a:solidFill>
                  <a:srgbClr val="000000"/>
                </a:solidFill>
              </a:rPr>
              <a:t>где:</a:t>
            </a:r>
            <a:endParaRPr lang="en-US" b="1" dirty="0">
              <a:solidFill>
                <a:srgbClr val="000000"/>
              </a:solidFill>
            </a:endParaRPr>
          </a:p>
          <a:p>
            <a:pPr lvl="2" eaLnBrk="1" fontAlgn="auto" hangingPunct="1">
              <a:spcAft>
                <a:spcPts val="0"/>
              </a:spcAft>
              <a:buFontTx/>
              <a:buNone/>
              <a:defRPr/>
            </a:pPr>
            <a:r>
              <a:rPr lang="en-US" b="1" dirty="0">
                <a:solidFill>
                  <a:srgbClr val="000000"/>
                </a:solidFill>
              </a:rPr>
              <a:t>                  </a:t>
            </a:r>
            <a:r>
              <a:rPr lang="ru-RU" b="1" dirty="0">
                <a:solidFill>
                  <a:srgbClr val="000000"/>
                </a:solidFill>
              </a:rPr>
              <a:t>- значение признака </a:t>
            </a:r>
            <a:r>
              <a:rPr lang="en-US" b="1" dirty="0" err="1">
                <a:solidFill>
                  <a:srgbClr val="000000"/>
                </a:solidFill>
              </a:rPr>
              <a:t>i</a:t>
            </a:r>
            <a:r>
              <a:rPr lang="ru-RU" b="1" dirty="0">
                <a:solidFill>
                  <a:srgbClr val="000000"/>
                </a:solidFill>
              </a:rPr>
              <a:t>–й единицы</a:t>
            </a:r>
            <a:endParaRPr lang="en-US" b="1" dirty="0">
              <a:solidFill>
                <a:srgbClr val="000000"/>
              </a:solidFill>
            </a:endParaRPr>
          </a:p>
          <a:p>
            <a:pPr lvl="2" eaLnBrk="1" fontAlgn="auto" hangingPunct="1">
              <a:spcAft>
                <a:spcPts val="0"/>
              </a:spcAft>
              <a:buFontTx/>
              <a:buNone/>
              <a:defRPr/>
            </a:pPr>
            <a:r>
              <a:rPr lang="en-US" b="1" dirty="0">
                <a:solidFill>
                  <a:srgbClr val="000000"/>
                </a:solidFill>
              </a:rPr>
              <a:t>                     </a:t>
            </a:r>
            <a:r>
              <a:rPr lang="ru-RU" b="1" dirty="0">
                <a:solidFill>
                  <a:srgbClr val="000000"/>
                </a:solidFill>
              </a:rPr>
              <a:t>совокупности</a:t>
            </a:r>
            <a:endParaRPr lang="en-US" b="1" dirty="0">
              <a:solidFill>
                <a:srgbClr val="000000"/>
              </a:solidFill>
            </a:endParaRPr>
          </a:p>
          <a:p>
            <a:pPr lvl="2" eaLnBrk="1" fontAlgn="auto" hangingPunct="1">
              <a:spcAft>
                <a:spcPts val="0"/>
              </a:spcAft>
              <a:buFontTx/>
              <a:buNone/>
              <a:defRPr/>
            </a:pPr>
            <a:endParaRPr lang="ru-RU" b="1" dirty="0">
              <a:solidFill>
                <a:srgbClr val="000000"/>
              </a:solidFill>
            </a:endParaRPr>
          </a:p>
          <a:p>
            <a:pPr lvl="2" eaLnBrk="1" fontAlgn="auto" hangingPunct="1">
              <a:spcAft>
                <a:spcPts val="0"/>
              </a:spcAft>
              <a:buFontTx/>
              <a:buNone/>
              <a:defRPr/>
            </a:pPr>
            <a:r>
              <a:rPr lang="ru-RU" b="1" dirty="0">
                <a:solidFill>
                  <a:srgbClr val="000000"/>
                </a:solidFill>
              </a:rPr>
              <a:t>        	      - объем совокупности</a:t>
            </a:r>
          </a:p>
        </p:txBody>
      </p:sp>
      <p:sp>
        <p:nvSpPr>
          <p:cNvPr id="1030" name="Rectangle 6"/>
          <p:cNvSpPr>
            <a:spLocks noChangeArrowheads="1"/>
          </p:cNvSpPr>
          <p:nvPr/>
        </p:nvSpPr>
        <p:spPr bwMode="auto">
          <a:xfrm>
            <a:off x="4000500" y="3014663"/>
            <a:ext cx="9144000" cy="0"/>
          </a:xfrm>
          <a:prstGeom prst="rect">
            <a:avLst/>
          </a:prstGeom>
          <a:noFill/>
          <a:ln w="9525">
            <a:noFill/>
            <a:miter lim="800000"/>
            <a:headEnd/>
            <a:tailEnd/>
          </a:ln>
        </p:spPr>
        <p:txBody>
          <a:bodyPr>
            <a:spAutoFit/>
          </a:bodyPr>
          <a:lstStyle/>
          <a:p>
            <a:endParaRPr lang="ru-RU">
              <a:latin typeface="Calibri" pitchFamily="34" charset="0"/>
            </a:endParaRPr>
          </a:p>
        </p:txBody>
      </p:sp>
      <p:graphicFrame>
        <p:nvGraphicFramePr>
          <p:cNvPr id="7173" name="Object 2"/>
          <p:cNvGraphicFramePr>
            <a:graphicFrameLocks noChangeAspect="1"/>
          </p:cNvGraphicFramePr>
          <p:nvPr/>
        </p:nvGraphicFramePr>
        <p:xfrm>
          <a:off x="755650" y="1484313"/>
          <a:ext cx="3240088" cy="2160587"/>
        </p:xfrm>
        <a:graphic>
          <a:graphicData uri="http://schemas.openxmlformats.org/presentationml/2006/ole">
            <mc:AlternateContent xmlns:mc="http://schemas.openxmlformats.org/markup-compatibility/2006">
              <mc:Choice xmlns:v="urn:schemas-microsoft-com:vml" Requires="v">
                <p:oleObj spid="_x0000_s27665" name="Equation" r:id="rId4" imgW="1143000" imgH="825500" progId="Equation.3">
                  <p:embed/>
                </p:oleObj>
              </mc:Choice>
              <mc:Fallback>
                <p:oleObj name="Equation" r:id="rId4" imgW="1143000" imgH="825500" progId="Equation.3">
                  <p:embed/>
                  <p:pic>
                    <p:nvPicPr>
                      <p:cNvPr id="717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484313"/>
                        <a:ext cx="3240088" cy="216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5" name="Object 3"/>
          <p:cNvGraphicFramePr>
            <a:graphicFrameLocks noChangeAspect="1"/>
          </p:cNvGraphicFramePr>
          <p:nvPr/>
        </p:nvGraphicFramePr>
        <p:xfrm>
          <a:off x="1619250" y="3933825"/>
          <a:ext cx="650875" cy="1008063"/>
        </p:xfrm>
        <a:graphic>
          <a:graphicData uri="http://schemas.openxmlformats.org/presentationml/2006/ole">
            <mc:AlternateContent xmlns:mc="http://schemas.openxmlformats.org/markup-compatibility/2006">
              <mc:Choice xmlns:v="urn:schemas-microsoft-com:vml" Requires="v">
                <p:oleObj spid="_x0000_s27666" name="Equation" r:id="rId6" imgW="279279" imgH="431613" progId="Equation.3">
                  <p:embed/>
                </p:oleObj>
              </mc:Choice>
              <mc:Fallback>
                <p:oleObj name="Equation" r:id="rId6" imgW="279279" imgH="431613" progId="Equation.3">
                  <p:embed/>
                  <p:pic>
                    <p:nvPicPr>
                      <p:cNvPr id="717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3933825"/>
                        <a:ext cx="650875" cy="100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Rectangle 10"/>
          <p:cNvSpPr>
            <a:spLocks noChangeArrowheads="1"/>
          </p:cNvSpPr>
          <p:nvPr/>
        </p:nvSpPr>
        <p:spPr bwMode="auto">
          <a:xfrm>
            <a:off x="4462463" y="3314700"/>
            <a:ext cx="9144000" cy="0"/>
          </a:xfrm>
          <a:prstGeom prst="rect">
            <a:avLst/>
          </a:prstGeom>
          <a:noFill/>
          <a:ln w="9525">
            <a:noFill/>
            <a:miter lim="800000"/>
            <a:headEnd/>
            <a:tailEnd/>
          </a:ln>
        </p:spPr>
        <p:txBody>
          <a:bodyPr>
            <a:spAutoFit/>
          </a:bodyPr>
          <a:lstStyle/>
          <a:p>
            <a:endParaRPr lang="ru-RU">
              <a:latin typeface="Calibri" pitchFamily="34" charset="0"/>
            </a:endParaRPr>
          </a:p>
        </p:txBody>
      </p:sp>
      <p:graphicFrame>
        <p:nvGraphicFramePr>
          <p:cNvPr id="7177" name="Object 4"/>
          <p:cNvGraphicFramePr>
            <a:graphicFrameLocks noChangeAspect="1"/>
          </p:cNvGraphicFramePr>
          <p:nvPr/>
        </p:nvGraphicFramePr>
        <p:xfrm>
          <a:off x="1692275" y="5157788"/>
          <a:ext cx="620713" cy="647700"/>
        </p:xfrm>
        <a:graphic>
          <a:graphicData uri="http://schemas.openxmlformats.org/presentationml/2006/ole">
            <mc:AlternateContent xmlns:mc="http://schemas.openxmlformats.org/markup-compatibility/2006">
              <mc:Choice xmlns:v="urn:schemas-microsoft-com:vml" Requires="v">
                <p:oleObj spid="_x0000_s27667" name="Формула" r:id="rId8" imgW="215806" imgH="228501" progId="Equation.3">
                  <p:embed/>
                </p:oleObj>
              </mc:Choice>
              <mc:Fallback>
                <p:oleObj name="Формула" r:id="rId8" imgW="215806" imgH="228501" progId="Equation.3">
                  <p:embed/>
                  <p:pic>
                    <p:nvPicPr>
                      <p:cNvPr id="7177"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2275" y="5157788"/>
                        <a:ext cx="620713"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Rectangle 12"/>
          <p:cNvSpPr>
            <a:spLocks noChangeArrowheads="1"/>
          </p:cNvSpPr>
          <p:nvPr/>
        </p:nvSpPr>
        <p:spPr bwMode="auto">
          <a:xfrm>
            <a:off x="3867150" y="2971800"/>
            <a:ext cx="9144000" cy="0"/>
          </a:xfrm>
          <a:prstGeom prst="rect">
            <a:avLst/>
          </a:prstGeom>
          <a:noFill/>
          <a:ln w="9525">
            <a:noFill/>
            <a:miter lim="800000"/>
            <a:headEnd/>
            <a:tailEnd/>
          </a:ln>
        </p:spPr>
        <p:txBody>
          <a:bodyPr>
            <a:spAutoFit/>
          </a:bodyPr>
          <a:lstStyle/>
          <a:p>
            <a:endParaRPr lang="ru-RU">
              <a:latin typeface="Calibri" pitchFamily="34" charset="0"/>
            </a:endParaRPr>
          </a:p>
        </p:txBody>
      </p:sp>
      <p:sp>
        <p:nvSpPr>
          <p:cNvPr id="7186" name="Rectangle 18"/>
          <p:cNvSpPr>
            <a:spLocks noGrp="1" noChangeArrowheads="1"/>
          </p:cNvSpPr>
          <p:nvPr>
            <p:ph type="title"/>
          </p:nvPr>
        </p:nvSpPr>
        <p:spPr>
          <a:xfrm>
            <a:off x="1171575" y="44450"/>
            <a:ext cx="6845300" cy="1431925"/>
          </a:xfrm>
        </p:spPr>
        <p:txBody>
          <a:bodyPr wrap="none" rtlCol="0" anchor="t">
            <a:spAutoFit/>
          </a:bodyPr>
          <a:lstStyle/>
          <a:p>
            <a:pPr eaLnBrk="1" fontAlgn="auto" hangingPunct="1">
              <a:spcBef>
                <a:spcPct val="20000"/>
              </a:spcBef>
              <a:spcAft>
                <a:spcPts val="0"/>
              </a:spcAft>
              <a:defRPr/>
            </a:pPr>
            <a:r>
              <a:rPr lang="ru-RU" b="1">
                <a:effectLst>
                  <a:outerShdw blurRad="38100" dist="38100" dir="2700000" algn="tl">
                    <a:srgbClr val="FFFFFF"/>
                  </a:outerShdw>
                </a:effectLst>
              </a:rPr>
              <a:t>Формулы расчета</a:t>
            </a:r>
            <a:br>
              <a:rPr lang="en-US" b="1">
                <a:effectLst>
                  <a:outerShdw blurRad="38100" dist="38100" dir="2700000" algn="tl">
                    <a:srgbClr val="FFFFFF"/>
                  </a:outerShdw>
                </a:effectLst>
              </a:rPr>
            </a:br>
            <a:r>
              <a:rPr lang="ru-RU" b="1">
                <a:effectLst>
                  <a:outerShdw blurRad="38100" dist="38100" dir="2700000" algn="tl">
                    <a:srgbClr val="FFFFFF"/>
                  </a:outerShdw>
                </a:effectLst>
              </a:rPr>
              <a:t> средней арифметической </a:t>
            </a:r>
          </a:p>
        </p:txBody>
      </p:sp>
      <p:sp>
        <p:nvSpPr>
          <p:cNvPr id="7187" name="Text Box 19"/>
          <p:cNvSpPr txBox="1">
            <a:spLocks noChangeArrowheads="1"/>
          </p:cNvSpPr>
          <p:nvPr/>
        </p:nvSpPr>
        <p:spPr bwMode="auto">
          <a:xfrm>
            <a:off x="4135438" y="2205038"/>
            <a:ext cx="3532187" cy="641350"/>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ru-RU">
                <a:solidFill>
                  <a:schemeClr val="accent2"/>
                </a:solidFill>
                <a:effectLst>
                  <a:outerShdw blurRad="38100" dist="38100" dir="2700000" algn="tl">
                    <a:srgbClr val="000000"/>
                  </a:outerShdw>
                </a:effectLst>
                <a:latin typeface="+mn-lt"/>
              </a:rPr>
              <a:t>  -  </a:t>
            </a:r>
            <a:r>
              <a:rPr lang="ru-RU" sz="3600" b="1">
                <a:solidFill>
                  <a:schemeClr val="accent2"/>
                </a:solidFill>
                <a:effectLst>
                  <a:outerShdw blurRad="38100" dist="38100" dir="2700000" algn="tl">
                    <a:srgbClr val="000000"/>
                  </a:outerShdw>
                </a:effectLst>
                <a:latin typeface="+mn-lt"/>
              </a:rPr>
              <a:t>невзвешенная</a:t>
            </a:r>
          </a:p>
        </p:txBody>
      </p:sp>
      <p:sp>
        <p:nvSpPr>
          <p:cNvPr id="2" name="Номер слайда 1"/>
          <p:cNvSpPr>
            <a:spLocks noGrp="1"/>
          </p:cNvSpPr>
          <p:nvPr>
            <p:ph type="sldNum" sz="quarter" idx="12"/>
          </p:nvPr>
        </p:nvSpPr>
        <p:spPr/>
        <p:txBody>
          <a:bodyPr/>
          <a:lstStyle/>
          <a:p>
            <a:pPr>
              <a:defRPr/>
            </a:pPr>
            <a:fld id="{41C221C6-CC26-4EC4-A940-B303B1B21B87}" type="slidenum">
              <a:rPr lang="ru-RU" smtClean="0"/>
              <a:pPr>
                <a:defRPr/>
              </a:pPr>
              <a:t>126</a:t>
            </a:fld>
            <a:endParaRPr lang="ru-RU"/>
          </a:p>
        </p:txBody>
      </p:sp>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7186"/>
                                        </p:tgtEl>
                                        <p:attrNameLst>
                                          <p:attrName>style.visibility</p:attrName>
                                        </p:attrNameLst>
                                      </p:cBhvr>
                                      <p:to>
                                        <p:strVal val="visible"/>
                                      </p:to>
                                    </p:set>
                                    <p:animEffect transition="in" filter="strips(downRight)">
                                      <p:cBhvr>
                                        <p:cTn id="7" dur="500"/>
                                        <p:tgtEl>
                                          <p:spTgt spid="71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fade">
                                      <p:cBhvr>
                                        <p:cTn id="12" dur="1000"/>
                                        <p:tgtEl>
                                          <p:spTgt spid="71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7187"/>
                                        </p:tgtEl>
                                        <p:attrNameLst>
                                          <p:attrName>style.visibility</p:attrName>
                                        </p:attrNameLst>
                                      </p:cBhvr>
                                      <p:to>
                                        <p:strVal val="visible"/>
                                      </p:to>
                                    </p:set>
                                    <p:animEffect transition="in" filter="wipe(right)">
                                      <p:cBhvr>
                                        <p:cTn id="17" dur="500"/>
                                        <p:tgtEl>
                                          <p:spTgt spid="718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2">
                                            <p:txEl>
                                              <p:pRg st="0" end="0"/>
                                            </p:txEl>
                                          </p:spTgt>
                                        </p:tgtEl>
                                        <p:attrNameLst>
                                          <p:attrName>style.visibility</p:attrName>
                                        </p:attrNameLst>
                                      </p:cBhvr>
                                      <p:to>
                                        <p:strVal val="visible"/>
                                      </p:to>
                                    </p:set>
                                    <p:animEffect transition="in" filter="fade">
                                      <p:cBhvr>
                                        <p:cTn id="22" dur="1000"/>
                                        <p:tgtEl>
                                          <p:spTgt spid="7172">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172">
                                            <p:txEl>
                                              <p:pRg st="1" end="1"/>
                                            </p:txEl>
                                          </p:spTgt>
                                        </p:tgtEl>
                                        <p:attrNameLst>
                                          <p:attrName>style.visibility</p:attrName>
                                        </p:attrNameLst>
                                      </p:cBhvr>
                                      <p:to>
                                        <p:strVal val="visible"/>
                                      </p:to>
                                    </p:set>
                                    <p:animEffect transition="in" filter="fade">
                                      <p:cBhvr>
                                        <p:cTn id="25" dur="1000"/>
                                        <p:tgtEl>
                                          <p:spTgt spid="7172">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172">
                                            <p:txEl>
                                              <p:pRg st="2" end="2"/>
                                            </p:txEl>
                                          </p:spTgt>
                                        </p:tgtEl>
                                        <p:attrNameLst>
                                          <p:attrName>style.visibility</p:attrName>
                                        </p:attrNameLst>
                                      </p:cBhvr>
                                      <p:to>
                                        <p:strVal val="visible"/>
                                      </p:to>
                                    </p:set>
                                    <p:animEffect transition="in" filter="fade">
                                      <p:cBhvr>
                                        <p:cTn id="28" dur="1000"/>
                                        <p:tgtEl>
                                          <p:spTgt spid="7172">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175"/>
                                        </p:tgtEl>
                                        <p:attrNameLst>
                                          <p:attrName>style.visibility</p:attrName>
                                        </p:attrNameLst>
                                      </p:cBhvr>
                                      <p:to>
                                        <p:strVal val="visible"/>
                                      </p:to>
                                    </p:set>
                                    <p:animEffect transition="in" filter="fade">
                                      <p:cBhvr>
                                        <p:cTn id="31" dur="1000"/>
                                        <p:tgtEl>
                                          <p:spTgt spid="717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172">
                                            <p:txEl>
                                              <p:pRg st="4" end="4"/>
                                            </p:txEl>
                                          </p:spTgt>
                                        </p:tgtEl>
                                        <p:attrNameLst>
                                          <p:attrName>style.visibility</p:attrName>
                                        </p:attrNameLst>
                                      </p:cBhvr>
                                      <p:to>
                                        <p:strVal val="visible"/>
                                      </p:to>
                                    </p:set>
                                    <p:animEffect transition="in" filter="fade">
                                      <p:cBhvr>
                                        <p:cTn id="36" dur="1000"/>
                                        <p:tgtEl>
                                          <p:spTgt spid="7172">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177"/>
                                        </p:tgtEl>
                                        <p:attrNameLst>
                                          <p:attrName>style.visibility</p:attrName>
                                        </p:attrNameLst>
                                      </p:cBhvr>
                                      <p:to>
                                        <p:strVal val="visible"/>
                                      </p:to>
                                    </p:set>
                                    <p:animEffect transition="in" filter="fade">
                                      <p:cBhvr>
                                        <p:cTn id="39" dur="10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p:bldP spid="718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body" idx="1"/>
          </p:nvPr>
        </p:nvSpPr>
        <p:spPr>
          <a:xfrm>
            <a:off x="162781" y="1466850"/>
            <a:ext cx="8599363" cy="5010299"/>
          </a:xfrm>
          <a:noFill/>
        </p:spPr>
        <p:txBody>
          <a:bodyPr/>
          <a:lstStyle/>
          <a:p>
            <a:pPr marL="80963" lvl="2" indent="-80963" eaLnBrk="1" hangingPunct="1">
              <a:buFontTx/>
              <a:buNone/>
              <a:tabLst>
                <a:tab pos="80963" algn="l"/>
              </a:tabLst>
            </a:pPr>
            <a:r>
              <a:rPr lang="ru-RU" dirty="0"/>
              <a:t>Если данные сгруппированы, например, зарплату </a:t>
            </a:r>
            <a:r>
              <a:rPr lang="en-US" i="1" dirty="0"/>
              <a:t>x</a:t>
            </a:r>
            <a:r>
              <a:rPr lang="en-US" i="1" baseline="-25000" dirty="0"/>
              <a:t>i </a:t>
            </a:r>
            <a:r>
              <a:rPr lang="ru-RU" dirty="0"/>
              <a:t>получают </a:t>
            </a:r>
            <a:r>
              <a:rPr lang="en-US" i="1" dirty="0"/>
              <a:t>m</a:t>
            </a:r>
            <a:r>
              <a:rPr lang="en-US" i="1" baseline="-25000" dirty="0"/>
              <a:t>i</a:t>
            </a:r>
            <a:r>
              <a:rPr lang="en-US" i="1" dirty="0"/>
              <a:t> </a:t>
            </a:r>
            <a:r>
              <a:rPr lang="ru-RU" dirty="0"/>
              <a:t>работников,  где                  ,  т.е. </a:t>
            </a:r>
          </a:p>
          <a:p>
            <a:pPr marL="80963" lvl="2" indent="-80963" eaLnBrk="1" hangingPunct="1">
              <a:buFontTx/>
              <a:buNone/>
              <a:tabLst>
                <a:tab pos="80963" algn="l"/>
              </a:tabLst>
            </a:pPr>
            <a:r>
              <a:rPr lang="ru-RU" dirty="0"/>
              <a:t> </a:t>
            </a:r>
            <a:endParaRPr lang="ru-RU" b="1" dirty="0">
              <a:solidFill>
                <a:srgbClr val="000000"/>
              </a:solidFill>
            </a:endParaRPr>
          </a:p>
          <a:p>
            <a:pPr lvl="2" eaLnBrk="1" hangingPunct="1">
              <a:buFontTx/>
              <a:buNone/>
            </a:pPr>
            <a:endParaRPr lang="ru-RU" b="1" dirty="0">
              <a:solidFill>
                <a:srgbClr val="000000"/>
              </a:solidFill>
            </a:endParaRPr>
          </a:p>
          <a:p>
            <a:pPr lvl="2" eaLnBrk="1" hangingPunct="1">
              <a:buFontTx/>
              <a:buNone/>
            </a:pPr>
            <a:endParaRPr lang="ru-RU" b="1" dirty="0">
              <a:solidFill>
                <a:srgbClr val="000000"/>
              </a:solidFill>
            </a:endParaRPr>
          </a:p>
          <a:p>
            <a:pPr marL="441325" lvl="2" indent="0" eaLnBrk="1" hangingPunct="1">
              <a:buFontTx/>
              <a:buNone/>
            </a:pPr>
            <a:r>
              <a:rPr lang="ru-RU" dirty="0"/>
              <a:t>то получается </a:t>
            </a:r>
            <a:r>
              <a:rPr lang="ru-RU" i="1" dirty="0"/>
              <a:t>средняя арифметическая взвешенная:</a:t>
            </a:r>
          </a:p>
          <a:p>
            <a:pPr marL="441325" lvl="2" indent="0" eaLnBrk="1" hangingPunct="1">
              <a:buFontTx/>
              <a:buNone/>
            </a:pPr>
            <a:endParaRPr lang="ru-RU" b="1" dirty="0">
              <a:solidFill>
                <a:srgbClr val="000000"/>
              </a:solidFill>
            </a:endParaRPr>
          </a:p>
          <a:p>
            <a:pPr lvl="2" eaLnBrk="1" hangingPunct="1">
              <a:buFontTx/>
              <a:buNone/>
            </a:pPr>
            <a:endParaRPr lang="ru-RU" b="1" dirty="0">
              <a:solidFill>
                <a:srgbClr val="000000"/>
              </a:solidFill>
            </a:endParaRPr>
          </a:p>
          <a:p>
            <a:pPr lvl="2" eaLnBrk="1" hangingPunct="1">
              <a:buFontTx/>
              <a:buNone/>
            </a:pPr>
            <a:endParaRPr lang="ru-RU" b="1" dirty="0">
              <a:solidFill>
                <a:srgbClr val="000000"/>
              </a:solidFill>
            </a:endParaRPr>
          </a:p>
          <a:p>
            <a:pPr marL="441325" lvl="2" indent="-82550" eaLnBrk="1" hangingPunct="1">
              <a:buFontTx/>
              <a:buNone/>
              <a:tabLst>
                <a:tab pos="441325" algn="l"/>
              </a:tabLst>
            </a:pPr>
            <a:r>
              <a:rPr lang="ru-RU" b="1" dirty="0">
                <a:solidFill>
                  <a:srgbClr val="000000"/>
                </a:solidFill>
              </a:rPr>
              <a:t>где:        - </a:t>
            </a:r>
            <a:r>
              <a:rPr lang="en-US" b="1" dirty="0" err="1">
                <a:solidFill>
                  <a:srgbClr val="000000"/>
                </a:solidFill>
              </a:rPr>
              <a:t>i</a:t>
            </a:r>
            <a:r>
              <a:rPr lang="ru-RU" b="1" dirty="0">
                <a:solidFill>
                  <a:srgbClr val="000000"/>
                </a:solidFill>
              </a:rPr>
              <a:t>-й вариант признака </a:t>
            </a:r>
            <a:r>
              <a:rPr lang="en-US" b="1" dirty="0">
                <a:solidFill>
                  <a:srgbClr val="000000"/>
                </a:solidFill>
              </a:rPr>
              <a:t>(</a:t>
            </a:r>
            <a:r>
              <a:rPr lang="ru-RU" b="1" dirty="0">
                <a:solidFill>
                  <a:srgbClr val="000000"/>
                </a:solidFill>
              </a:rPr>
              <a:t>в интервальном ряду – середина интервала)</a:t>
            </a:r>
            <a:endParaRPr lang="en-US" b="1" dirty="0">
              <a:solidFill>
                <a:srgbClr val="000000"/>
              </a:solidFill>
            </a:endParaRPr>
          </a:p>
          <a:p>
            <a:pPr eaLnBrk="1" hangingPunct="1">
              <a:buNone/>
            </a:pPr>
            <a:r>
              <a:rPr lang="ru-RU" sz="2400" b="1" dirty="0">
                <a:solidFill>
                  <a:srgbClr val="000000"/>
                </a:solidFill>
              </a:rPr>
              <a:t>                   - вес </a:t>
            </a:r>
            <a:r>
              <a:rPr lang="en-US" sz="2400" b="1" dirty="0" err="1">
                <a:solidFill>
                  <a:srgbClr val="000000"/>
                </a:solidFill>
              </a:rPr>
              <a:t>i</a:t>
            </a:r>
            <a:r>
              <a:rPr lang="ru-RU" sz="2400" b="1" dirty="0">
                <a:solidFill>
                  <a:srgbClr val="000000"/>
                </a:solidFill>
              </a:rPr>
              <a:t>-го варианта признака (частота)</a:t>
            </a:r>
          </a:p>
          <a:p>
            <a:pPr eaLnBrk="1" hangingPunct="1">
              <a:buFontTx/>
              <a:buNone/>
            </a:pPr>
            <a:endParaRPr lang="en-US" sz="2400" b="1" dirty="0">
              <a:solidFill>
                <a:srgbClr val="000000"/>
              </a:solidFill>
            </a:endParaRPr>
          </a:p>
          <a:p>
            <a:pPr eaLnBrk="1" hangingPunct="1">
              <a:buFontTx/>
              <a:buNone/>
            </a:pPr>
            <a:r>
              <a:rPr lang="ru-RU" sz="2400" b="1" dirty="0">
                <a:solidFill>
                  <a:srgbClr val="000000"/>
                </a:solidFill>
              </a:rPr>
              <a:t>         	     	          	</a:t>
            </a:r>
          </a:p>
        </p:txBody>
      </p:sp>
      <p:sp>
        <p:nvSpPr>
          <p:cNvPr id="2054" name="Rectangle 3"/>
          <p:cNvSpPr>
            <a:spLocks noChangeArrowheads="1"/>
          </p:cNvSpPr>
          <p:nvPr/>
        </p:nvSpPr>
        <p:spPr bwMode="auto">
          <a:xfrm>
            <a:off x="4000500" y="3014663"/>
            <a:ext cx="9144000" cy="0"/>
          </a:xfrm>
          <a:prstGeom prst="rect">
            <a:avLst/>
          </a:prstGeom>
          <a:noFill/>
          <a:ln w="9525">
            <a:noFill/>
            <a:miter lim="800000"/>
            <a:headEnd/>
            <a:tailEnd/>
          </a:ln>
        </p:spPr>
        <p:txBody>
          <a:bodyPr>
            <a:spAutoFit/>
          </a:bodyPr>
          <a:lstStyle/>
          <a:p>
            <a:endParaRPr lang="ru-RU">
              <a:latin typeface="Calibri" pitchFamily="34" charset="0"/>
            </a:endParaRPr>
          </a:p>
        </p:txBody>
      </p:sp>
      <p:sp>
        <p:nvSpPr>
          <p:cNvPr id="2055" name="Rectangle 6"/>
          <p:cNvSpPr>
            <a:spLocks noChangeArrowheads="1"/>
          </p:cNvSpPr>
          <p:nvPr/>
        </p:nvSpPr>
        <p:spPr bwMode="auto">
          <a:xfrm>
            <a:off x="4462463" y="3314700"/>
            <a:ext cx="9144000" cy="0"/>
          </a:xfrm>
          <a:prstGeom prst="rect">
            <a:avLst/>
          </a:prstGeom>
          <a:noFill/>
          <a:ln w="9525">
            <a:noFill/>
            <a:miter lim="800000"/>
            <a:headEnd/>
            <a:tailEnd/>
          </a:ln>
        </p:spPr>
        <p:txBody>
          <a:bodyPr>
            <a:spAutoFit/>
          </a:bodyPr>
          <a:lstStyle/>
          <a:p>
            <a:endParaRPr lang="ru-RU">
              <a:latin typeface="Calibri" pitchFamily="34" charset="0"/>
            </a:endParaRPr>
          </a:p>
        </p:txBody>
      </p:sp>
      <p:graphicFrame>
        <p:nvGraphicFramePr>
          <p:cNvPr id="132106" name="Object 3"/>
          <p:cNvGraphicFramePr>
            <a:graphicFrameLocks noChangeAspect="1"/>
          </p:cNvGraphicFramePr>
          <p:nvPr/>
        </p:nvGraphicFramePr>
        <p:xfrm>
          <a:off x="1171575" y="5301208"/>
          <a:ext cx="360040" cy="558523"/>
        </p:xfrm>
        <a:graphic>
          <a:graphicData uri="http://schemas.openxmlformats.org/presentationml/2006/ole">
            <mc:AlternateContent xmlns:mc="http://schemas.openxmlformats.org/markup-compatibility/2006">
              <mc:Choice xmlns:v="urn:schemas-microsoft-com:vml" Requires="v">
                <p:oleObj spid="_x0000_s28694" name="Equation" r:id="rId3" imgW="279279" imgH="431613" progId="Equation.3">
                  <p:embed/>
                </p:oleObj>
              </mc:Choice>
              <mc:Fallback>
                <p:oleObj name="Equation" r:id="rId3" imgW="279279" imgH="431613" progId="Equation.3">
                  <p:embed/>
                  <p:pic>
                    <p:nvPicPr>
                      <p:cNvPr id="13210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575" y="5301208"/>
                        <a:ext cx="360040" cy="558523"/>
                      </a:xfrm>
                      <a:prstGeom prst="rect">
                        <a:avLst/>
                      </a:prstGeom>
                      <a:noFill/>
                    </p:spPr>
                  </p:pic>
                </p:oleObj>
              </mc:Fallback>
            </mc:AlternateContent>
          </a:graphicData>
        </a:graphic>
      </p:graphicFrame>
      <p:graphicFrame>
        <p:nvGraphicFramePr>
          <p:cNvPr id="132107" name="Object 4"/>
          <p:cNvGraphicFramePr>
            <a:graphicFrameLocks noChangeAspect="1"/>
          </p:cNvGraphicFramePr>
          <p:nvPr/>
        </p:nvGraphicFramePr>
        <p:xfrm>
          <a:off x="1108707" y="6036677"/>
          <a:ext cx="485775" cy="544273"/>
        </p:xfrm>
        <a:graphic>
          <a:graphicData uri="http://schemas.openxmlformats.org/presentationml/2006/ole">
            <mc:AlternateContent xmlns:mc="http://schemas.openxmlformats.org/markup-compatibility/2006">
              <mc:Choice xmlns:v="urn:schemas-microsoft-com:vml" Requires="v">
                <p:oleObj spid="_x0000_s28695" name="Формула" r:id="rId5" imgW="190500" imgH="228600" progId="Equation.3">
                  <p:embed/>
                </p:oleObj>
              </mc:Choice>
              <mc:Fallback>
                <p:oleObj name="Формула" r:id="rId5" imgW="190500" imgH="228600" progId="Equation.3">
                  <p:embed/>
                  <p:pic>
                    <p:nvPicPr>
                      <p:cNvPr id="13210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8707" y="6036677"/>
                        <a:ext cx="485775" cy="544273"/>
                      </a:xfrm>
                      <a:prstGeom prst="rect">
                        <a:avLst/>
                      </a:prstGeom>
                      <a:noFill/>
                    </p:spPr>
                  </p:pic>
                </p:oleObj>
              </mc:Fallback>
            </mc:AlternateContent>
          </a:graphicData>
        </a:graphic>
      </p:graphicFrame>
      <p:sp>
        <p:nvSpPr>
          <p:cNvPr id="132108" name="Rectangle 12"/>
          <p:cNvSpPr>
            <a:spLocks noGrp="1" noChangeArrowheads="1"/>
          </p:cNvSpPr>
          <p:nvPr>
            <p:ph type="title"/>
          </p:nvPr>
        </p:nvSpPr>
        <p:spPr>
          <a:xfrm>
            <a:off x="1171575" y="44450"/>
            <a:ext cx="6845300" cy="1431925"/>
          </a:xfrm>
        </p:spPr>
        <p:txBody>
          <a:bodyPr wrap="none" rtlCol="0" anchor="t">
            <a:spAutoFit/>
          </a:bodyPr>
          <a:lstStyle/>
          <a:p>
            <a:pPr eaLnBrk="1" fontAlgn="auto" hangingPunct="1">
              <a:spcBef>
                <a:spcPct val="20000"/>
              </a:spcBef>
              <a:spcAft>
                <a:spcPts val="0"/>
              </a:spcAft>
              <a:defRPr/>
            </a:pPr>
            <a:r>
              <a:rPr lang="ru-RU" b="1" dirty="0">
                <a:effectLst>
                  <a:outerShdw blurRad="38100" dist="38100" dir="2700000" algn="tl">
                    <a:srgbClr val="FFFFFF"/>
                  </a:outerShdw>
                </a:effectLst>
              </a:rPr>
              <a:t>Формулы расчета</a:t>
            </a:r>
            <a:br>
              <a:rPr lang="en-US" b="1" dirty="0">
                <a:effectLst>
                  <a:outerShdw blurRad="38100" dist="38100" dir="2700000" algn="tl">
                    <a:srgbClr val="FFFFFF"/>
                  </a:outerShdw>
                </a:effectLst>
              </a:rPr>
            </a:br>
            <a:r>
              <a:rPr lang="ru-RU" b="1" dirty="0">
                <a:effectLst>
                  <a:outerShdw blurRad="38100" dist="38100" dir="2700000" algn="tl">
                    <a:srgbClr val="FFFFFF"/>
                  </a:outerShdw>
                </a:effectLst>
              </a:rPr>
              <a:t> средней арифметической </a:t>
            </a:r>
          </a:p>
        </p:txBody>
      </p:sp>
      <p:graphicFrame>
        <p:nvGraphicFramePr>
          <p:cNvPr id="8" name="Таблица 7"/>
          <p:cNvGraphicFramePr>
            <a:graphicFrameLocks noGrp="1"/>
          </p:cNvGraphicFramePr>
          <p:nvPr/>
        </p:nvGraphicFramePr>
        <p:xfrm>
          <a:off x="2915816" y="2753960"/>
          <a:ext cx="2376265" cy="841248"/>
        </p:xfrm>
        <a:graphic>
          <a:graphicData uri="http://schemas.openxmlformats.org/drawingml/2006/table">
            <a:tbl>
              <a:tblPr firstRow="1" firstCol="1" bandRow="1">
                <a:tableStyleId>{5C22544A-7EE6-4342-B048-85BDC9FD1C3A}</a:tableStyleId>
              </a:tblPr>
              <a:tblGrid>
                <a:gridCol w="588482">
                  <a:extLst>
                    <a:ext uri="{9D8B030D-6E8A-4147-A177-3AD203B41FA5}">
                      <a16:colId xmlns:a16="http://schemas.microsoft.com/office/drawing/2014/main" val="724502954"/>
                    </a:ext>
                  </a:extLst>
                </a:gridCol>
                <a:gridCol w="655495">
                  <a:extLst>
                    <a:ext uri="{9D8B030D-6E8A-4147-A177-3AD203B41FA5}">
                      <a16:colId xmlns:a16="http://schemas.microsoft.com/office/drawing/2014/main" val="2004564964"/>
                    </a:ext>
                  </a:extLst>
                </a:gridCol>
                <a:gridCol w="546117">
                  <a:extLst>
                    <a:ext uri="{9D8B030D-6E8A-4147-A177-3AD203B41FA5}">
                      <a16:colId xmlns:a16="http://schemas.microsoft.com/office/drawing/2014/main" val="3875035877"/>
                    </a:ext>
                  </a:extLst>
                </a:gridCol>
                <a:gridCol w="586171">
                  <a:extLst>
                    <a:ext uri="{9D8B030D-6E8A-4147-A177-3AD203B41FA5}">
                      <a16:colId xmlns:a16="http://schemas.microsoft.com/office/drawing/2014/main" val="547555410"/>
                    </a:ext>
                  </a:extLst>
                </a:gridCol>
              </a:tblGrid>
              <a:tr h="343237">
                <a:tc>
                  <a:txBody>
                    <a:bodyPr/>
                    <a:lstStyle/>
                    <a:p>
                      <a:pPr algn="ctr">
                        <a:lnSpc>
                          <a:spcPct val="115000"/>
                        </a:lnSpc>
                        <a:spcAft>
                          <a:spcPts val="0"/>
                        </a:spcAft>
                      </a:pPr>
                      <a:r>
                        <a:rPr lang="en-US" sz="2400" dirty="0">
                          <a:effectLst/>
                        </a:rPr>
                        <a:t>x</a:t>
                      </a:r>
                      <a:r>
                        <a:rPr lang="en-US" sz="2400" baseline="-25000" dirty="0">
                          <a:effectLst/>
                        </a:rPr>
                        <a:t>1</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dirty="0">
                          <a:effectLst/>
                        </a:rPr>
                        <a:t>x</a:t>
                      </a:r>
                      <a:r>
                        <a:rPr lang="en-US" sz="2400" baseline="-25000" dirty="0">
                          <a:effectLst/>
                        </a:rPr>
                        <a:t>2</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a:effectLst/>
                        </a:rPr>
                        <a:t>…</a:t>
                      </a:r>
                      <a:endParaRPr lang="ru-RU"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a:effectLst/>
                        </a:rPr>
                        <a:t>x</a:t>
                      </a:r>
                      <a:r>
                        <a:rPr lang="en-US" sz="2400" baseline="-25000">
                          <a:effectLst/>
                        </a:rPr>
                        <a:t>k</a:t>
                      </a:r>
                      <a:endParaRPr lang="ru-RU"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99618510"/>
                  </a:ext>
                </a:extLst>
              </a:tr>
              <a:tr h="343237">
                <a:tc>
                  <a:txBody>
                    <a:bodyPr/>
                    <a:lstStyle/>
                    <a:p>
                      <a:pPr algn="ctr">
                        <a:lnSpc>
                          <a:spcPct val="115000"/>
                        </a:lnSpc>
                        <a:spcAft>
                          <a:spcPts val="0"/>
                        </a:spcAft>
                      </a:pPr>
                      <a:r>
                        <a:rPr lang="en-US" sz="2400">
                          <a:effectLst/>
                        </a:rPr>
                        <a:t>m</a:t>
                      </a:r>
                      <a:r>
                        <a:rPr lang="en-US" sz="2400" baseline="-25000">
                          <a:effectLst/>
                        </a:rPr>
                        <a:t>1</a:t>
                      </a:r>
                      <a:endParaRPr lang="ru-RU"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a:effectLst/>
                        </a:rPr>
                        <a:t>m</a:t>
                      </a:r>
                      <a:r>
                        <a:rPr lang="en-US" sz="2400" baseline="-25000">
                          <a:effectLst/>
                        </a:rPr>
                        <a:t>2</a:t>
                      </a:r>
                      <a:endParaRPr lang="ru-RU"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dirty="0">
                          <a:effectLst/>
                        </a:rPr>
                        <a:t>…</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400" dirty="0" err="1">
                          <a:effectLst/>
                        </a:rPr>
                        <a:t>m</a:t>
                      </a:r>
                      <a:r>
                        <a:rPr lang="en-US" sz="2400" baseline="-25000" dirty="0" err="1">
                          <a:effectLst/>
                        </a:rPr>
                        <a:t>k</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30070034"/>
                  </a:ext>
                </a:extLst>
              </a:tr>
            </a:tbl>
          </a:graphicData>
        </a:graphic>
      </p:graphicFrame>
      <p:graphicFrame>
        <p:nvGraphicFramePr>
          <p:cNvPr id="18" name="Object 2"/>
          <p:cNvGraphicFramePr>
            <a:graphicFrameLocks noChangeAspect="1"/>
          </p:cNvGraphicFramePr>
          <p:nvPr/>
        </p:nvGraphicFramePr>
        <p:xfrm>
          <a:off x="2827285" y="4036645"/>
          <a:ext cx="1635178" cy="1054168"/>
        </p:xfrm>
        <a:graphic>
          <a:graphicData uri="http://schemas.openxmlformats.org/presentationml/2006/ole">
            <mc:AlternateContent xmlns:mc="http://schemas.openxmlformats.org/markup-compatibility/2006">
              <mc:Choice xmlns:v="urn:schemas-microsoft-com:vml" Requires="v">
                <p:oleObj spid="_x0000_s28696" name="Формула" r:id="rId7" imgW="748975" imgH="482391" progId="Equation.3">
                  <p:embed/>
                </p:oleObj>
              </mc:Choice>
              <mc:Fallback>
                <p:oleObj name="Формула" r:id="rId7" imgW="748975" imgH="482391" progId="Equation.3">
                  <p:embed/>
                  <p:pic>
                    <p:nvPicPr>
                      <p:cNvPr id="18"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7285" y="4036645"/>
                        <a:ext cx="1635178" cy="1054168"/>
                      </a:xfrm>
                      <a:prstGeom prst="rect">
                        <a:avLst/>
                      </a:prstGeom>
                      <a:noFill/>
                    </p:spPr>
                  </p:pic>
                </p:oleObj>
              </mc:Fallback>
            </mc:AlternateContent>
          </a:graphicData>
        </a:graphic>
      </p:graphicFrame>
      <p:sp>
        <p:nvSpPr>
          <p:cNvPr id="9" name="Rectangle 133"/>
          <p:cNvSpPr>
            <a:spLocks noChangeArrowheads="1"/>
          </p:cNvSpPr>
          <p:nvPr/>
        </p:nvSpPr>
        <p:spPr bwMode="auto">
          <a:xfrm>
            <a:off x="2587202" y="1904214"/>
            <a:ext cx="135886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10" name="Объект 9"/>
          <p:cNvGraphicFramePr>
            <a:graphicFrameLocks noChangeAspect="1"/>
          </p:cNvGraphicFramePr>
          <p:nvPr/>
        </p:nvGraphicFramePr>
        <p:xfrm>
          <a:off x="2498561" y="1815175"/>
          <a:ext cx="1264717" cy="879803"/>
        </p:xfrm>
        <a:graphic>
          <a:graphicData uri="http://schemas.openxmlformats.org/presentationml/2006/ole">
            <mc:AlternateContent xmlns:mc="http://schemas.openxmlformats.org/markup-compatibility/2006">
              <mc:Choice xmlns:v="urn:schemas-microsoft-com:vml" Requires="v">
                <p:oleObj spid="_x0000_s28697" name="Уравнение" r:id="rId9" imgW="622030" imgH="431613" progId="Equation.3">
                  <p:embed/>
                </p:oleObj>
              </mc:Choice>
              <mc:Fallback>
                <p:oleObj name="Уравнение" r:id="rId9" imgW="622030" imgH="431613" progId="Equation.3">
                  <p:embed/>
                  <p:pic>
                    <p:nvPicPr>
                      <p:cNvPr id="10" name="Объект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98561" y="1815175"/>
                        <a:ext cx="1264717" cy="879803"/>
                      </a:xfrm>
                      <a:prstGeom prst="rect">
                        <a:avLst/>
                      </a:prstGeom>
                      <a:noFill/>
                    </p:spPr>
                  </p:pic>
                </p:oleObj>
              </mc:Fallback>
            </mc:AlternateContent>
          </a:graphicData>
        </a:graphic>
      </p:graphicFrame>
      <p:sp>
        <p:nvSpPr>
          <p:cNvPr id="21" name="Text Box 14"/>
          <p:cNvSpPr txBox="1">
            <a:spLocks noChangeArrowheads="1"/>
          </p:cNvSpPr>
          <p:nvPr/>
        </p:nvSpPr>
        <p:spPr bwMode="auto">
          <a:xfrm>
            <a:off x="4594225" y="4243054"/>
            <a:ext cx="2925762" cy="641350"/>
          </a:xfrm>
          <a:prstGeom prst="rect">
            <a:avLst/>
          </a:prstGeom>
          <a:noFill/>
          <a:ln w="9525" algn="ctr">
            <a:noFill/>
            <a:miter lim="800000"/>
            <a:headEnd/>
            <a:tailEnd/>
          </a:ln>
          <a:effectLst/>
        </p:spPr>
        <p:txBody>
          <a:bodyPr wrap="none">
            <a:spAutoFit/>
          </a:bodyPr>
          <a:lstStyle/>
          <a:p>
            <a:pPr fontAlgn="auto">
              <a:spcBef>
                <a:spcPts val="0"/>
              </a:spcBef>
              <a:spcAft>
                <a:spcPts val="0"/>
              </a:spcAft>
              <a:defRPr/>
            </a:pPr>
            <a:r>
              <a:rPr lang="ru-RU" sz="3600" b="1" dirty="0">
                <a:solidFill>
                  <a:schemeClr val="accent2"/>
                </a:solidFill>
                <a:effectLst>
                  <a:outerShdw blurRad="38100" dist="38100" dir="2700000" algn="tl">
                    <a:srgbClr val="000000"/>
                  </a:outerShdw>
                </a:effectLst>
                <a:latin typeface="+mn-lt"/>
              </a:rPr>
              <a:t>- взвешенная</a:t>
            </a:r>
          </a:p>
        </p:txBody>
      </p:sp>
      <p:sp>
        <p:nvSpPr>
          <p:cNvPr id="2" name="Номер слайда 1"/>
          <p:cNvSpPr>
            <a:spLocks noGrp="1"/>
          </p:cNvSpPr>
          <p:nvPr>
            <p:ph type="sldNum" sz="quarter" idx="12"/>
          </p:nvPr>
        </p:nvSpPr>
        <p:spPr/>
        <p:txBody>
          <a:bodyPr/>
          <a:lstStyle/>
          <a:p>
            <a:pPr>
              <a:defRPr/>
            </a:pPr>
            <a:fld id="{41C221C6-CC26-4EC4-A940-B303B1B21B87}" type="slidenum">
              <a:rPr lang="ru-RU" smtClean="0"/>
              <a:pPr>
                <a:defRPr/>
              </a:pPr>
              <a:t>127</a:t>
            </a:fld>
            <a:endParaRPr lang="ru-RU"/>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32108"/>
                                        </p:tgtEl>
                                        <p:attrNameLst>
                                          <p:attrName>style.visibility</p:attrName>
                                        </p:attrNameLst>
                                      </p:cBhvr>
                                      <p:to>
                                        <p:strVal val="visible"/>
                                      </p:to>
                                    </p:set>
                                    <p:anim calcmode="lin" valueType="num">
                                      <p:cBhvr>
                                        <p:cTn id="7" dur="500" fill="hold"/>
                                        <p:tgtEl>
                                          <p:spTgt spid="132108"/>
                                        </p:tgtEl>
                                        <p:attrNameLst>
                                          <p:attrName>ppt_w</p:attrName>
                                        </p:attrNameLst>
                                      </p:cBhvr>
                                      <p:tavLst>
                                        <p:tav tm="0">
                                          <p:val>
                                            <p:strVal val="#ppt_w*0.70"/>
                                          </p:val>
                                        </p:tav>
                                        <p:tav tm="100000">
                                          <p:val>
                                            <p:strVal val="#ppt_w"/>
                                          </p:val>
                                        </p:tav>
                                      </p:tavLst>
                                    </p:anim>
                                    <p:anim calcmode="lin" valueType="num">
                                      <p:cBhvr>
                                        <p:cTn id="8" dur="500" fill="hold"/>
                                        <p:tgtEl>
                                          <p:spTgt spid="132108"/>
                                        </p:tgtEl>
                                        <p:attrNameLst>
                                          <p:attrName>ppt_h</p:attrName>
                                        </p:attrNameLst>
                                      </p:cBhvr>
                                      <p:tavLst>
                                        <p:tav tm="0">
                                          <p:val>
                                            <p:strVal val="#ppt_h"/>
                                          </p:val>
                                        </p:tav>
                                        <p:tav tm="100000">
                                          <p:val>
                                            <p:strVal val="#ppt_h"/>
                                          </p:val>
                                        </p:tav>
                                      </p:tavLst>
                                    </p:anim>
                                    <p:animEffect transition="in" filter="fade">
                                      <p:cBhvr>
                                        <p:cTn id="9" dur="500"/>
                                        <p:tgtEl>
                                          <p:spTgt spid="132108"/>
                                        </p:tgtEl>
                                      </p:cBhvr>
                                    </p:animEffect>
                                  </p:childTnLst>
                                </p:cTn>
                              </p:par>
                            </p:childTnLst>
                          </p:cTn>
                        </p:par>
                      </p:childTnLst>
                    </p:cTn>
                  </p:par>
                  <p:par>
                    <p:cTn id="10" fill="hold">
                      <p:stCondLst>
                        <p:cond delay="indefinite"/>
                      </p:stCondLst>
                      <p:childTnLst>
                        <p:par>
                          <p:cTn id="11" fill="hold">
                            <p:stCondLst>
                              <p:cond delay="0"/>
                            </p:stCondLst>
                            <p:childTnLst>
                              <p:par>
                                <p:cTn id="12" presetID="34" presetClass="entr" presetSubtype="0" fill="hold" nodeType="clickEffect">
                                  <p:stCondLst>
                                    <p:cond delay="0"/>
                                  </p:stCondLst>
                                  <p:childTnLst>
                                    <p:set>
                                      <p:cBhvr>
                                        <p:cTn id="13" dur="1" fill="hold">
                                          <p:stCondLst>
                                            <p:cond delay="0"/>
                                          </p:stCondLst>
                                        </p:cTn>
                                        <p:tgtEl>
                                          <p:spTgt spid="132098">
                                            <p:txEl>
                                              <p:pRg st="8" end="8"/>
                                            </p:txEl>
                                          </p:spTgt>
                                        </p:tgtEl>
                                        <p:attrNameLst>
                                          <p:attrName>style.visibility</p:attrName>
                                        </p:attrNameLst>
                                      </p:cBhvr>
                                      <p:to>
                                        <p:strVal val="visible"/>
                                      </p:to>
                                    </p:set>
                                    <p:anim from="(-#ppt_w/2)" to="(#ppt_x)" calcmode="lin" valueType="num">
                                      <p:cBhvr>
                                        <p:cTn id="14" dur="600" fill="hold">
                                          <p:stCondLst>
                                            <p:cond delay="0"/>
                                          </p:stCondLst>
                                        </p:cTn>
                                        <p:tgtEl>
                                          <p:spTgt spid="132098">
                                            <p:txEl>
                                              <p:pRg st="8" end="8"/>
                                            </p:txEl>
                                          </p:spTgt>
                                        </p:tgtEl>
                                        <p:attrNameLst>
                                          <p:attrName>ppt_x</p:attrName>
                                        </p:attrNameLst>
                                      </p:cBhvr>
                                    </p:anim>
                                    <p:anim from="0" to="-1.0" calcmode="lin" valueType="num">
                                      <p:cBhvr>
                                        <p:cTn id="15" dur="200" decel="50000" autoRev="1" fill="hold">
                                          <p:stCondLst>
                                            <p:cond delay="600"/>
                                          </p:stCondLst>
                                        </p:cTn>
                                        <p:tgtEl>
                                          <p:spTgt spid="132098">
                                            <p:txEl>
                                              <p:pRg st="8" end="8"/>
                                            </p:txEl>
                                          </p:spTgt>
                                        </p:tgtEl>
                                        <p:attrNameLst>
                                          <p:attrName>xshear</p:attrName>
                                        </p:attrNameLst>
                                      </p:cBhvr>
                                    </p:anim>
                                    <p:animScale>
                                      <p:cBhvr>
                                        <p:cTn id="16" dur="200" decel="100000" autoRev="1" fill="hold">
                                          <p:stCondLst>
                                            <p:cond delay="600"/>
                                          </p:stCondLst>
                                        </p:cTn>
                                        <p:tgtEl>
                                          <p:spTgt spid="132098">
                                            <p:txEl>
                                              <p:pRg st="8" end="8"/>
                                            </p:txEl>
                                          </p:spTgt>
                                        </p:tgtEl>
                                      </p:cBhvr>
                                      <p:from x="100000" y="100000"/>
                                      <p:to x="80000" y="100000"/>
                                    </p:animScale>
                                    <p:anim by="(#ppt_h/3+#ppt_w*0.1)" calcmode="lin" valueType="num">
                                      <p:cBhvr additive="sum">
                                        <p:cTn id="17" dur="200" decel="100000" autoRev="1" fill="hold">
                                          <p:stCondLst>
                                            <p:cond delay="600"/>
                                          </p:stCondLst>
                                        </p:cTn>
                                        <p:tgtEl>
                                          <p:spTgt spid="132098">
                                            <p:txEl>
                                              <p:pRg st="8" end="8"/>
                                            </p:txEl>
                                          </p:spTgt>
                                        </p:tgtEl>
                                        <p:attrNameLst>
                                          <p:attrName>ppt_x</p:attrName>
                                        </p:attrNameLst>
                                      </p:cBhvr>
                                    </p:anim>
                                  </p:childTnLst>
                                </p:cTn>
                              </p:par>
                            </p:childTnLst>
                          </p:cTn>
                        </p:par>
                      </p:childTnLst>
                    </p:cTn>
                  </p:par>
                  <p:par>
                    <p:cTn id="18" fill="hold">
                      <p:stCondLst>
                        <p:cond delay="indefinite"/>
                      </p:stCondLst>
                      <p:childTnLst>
                        <p:par>
                          <p:cTn id="19" fill="hold">
                            <p:stCondLst>
                              <p:cond delay="0"/>
                            </p:stCondLst>
                            <p:childTnLst>
                              <p:par>
                                <p:cTn id="20" presetID="34" presetClass="entr" presetSubtype="0" fill="hold" nodeType="clickEffect">
                                  <p:stCondLst>
                                    <p:cond delay="0"/>
                                  </p:stCondLst>
                                  <p:childTnLst>
                                    <p:set>
                                      <p:cBhvr>
                                        <p:cTn id="21" dur="1" fill="hold">
                                          <p:stCondLst>
                                            <p:cond delay="0"/>
                                          </p:stCondLst>
                                        </p:cTn>
                                        <p:tgtEl>
                                          <p:spTgt spid="132098">
                                            <p:txEl>
                                              <p:pRg st="9" end="9"/>
                                            </p:txEl>
                                          </p:spTgt>
                                        </p:tgtEl>
                                        <p:attrNameLst>
                                          <p:attrName>style.visibility</p:attrName>
                                        </p:attrNameLst>
                                      </p:cBhvr>
                                      <p:to>
                                        <p:strVal val="visible"/>
                                      </p:to>
                                    </p:set>
                                    <p:anim from="(-#ppt_w/2)" to="(#ppt_x)" calcmode="lin" valueType="num">
                                      <p:cBhvr>
                                        <p:cTn id="22" dur="600" fill="hold">
                                          <p:stCondLst>
                                            <p:cond delay="0"/>
                                          </p:stCondLst>
                                        </p:cTn>
                                        <p:tgtEl>
                                          <p:spTgt spid="132098">
                                            <p:txEl>
                                              <p:pRg st="9" end="9"/>
                                            </p:txEl>
                                          </p:spTgt>
                                        </p:tgtEl>
                                        <p:attrNameLst>
                                          <p:attrName>ppt_x</p:attrName>
                                        </p:attrNameLst>
                                      </p:cBhvr>
                                    </p:anim>
                                    <p:anim from="0" to="-1.0" calcmode="lin" valueType="num">
                                      <p:cBhvr>
                                        <p:cTn id="23" dur="200" decel="50000" autoRev="1" fill="hold">
                                          <p:stCondLst>
                                            <p:cond delay="600"/>
                                          </p:stCondLst>
                                        </p:cTn>
                                        <p:tgtEl>
                                          <p:spTgt spid="132098">
                                            <p:txEl>
                                              <p:pRg st="9" end="9"/>
                                            </p:txEl>
                                          </p:spTgt>
                                        </p:tgtEl>
                                        <p:attrNameLst>
                                          <p:attrName>xshear</p:attrName>
                                        </p:attrNameLst>
                                      </p:cBhvr>
                                    </p:anim>
                                    <p:animScale>
                                      <p:cBhvr>
                                        <p:cTn id="24" dur="200" decel="100000" autoRev="1" fill="hold">
                                          <p:stCondLst>
                                            <p:cond delay="600"/>
                                          </p:stCondLst>
                                        </p:cTn>
                                        <p:tgtEl>
                                          <p:spTgt spid="132098">
                                            <p:txEl>
                                              <p:pRg st="9" end="9"/>
                                            </p:txEl>
                                          </p:spTgt>
                                        </p:tgtEl>
                                      </p:cBhvr>
                                      <p:from x="100000" y="100000"/>
                                      <p:to x="80000" y="100000"/>
                                    </p:animScale>
                                    <p:anim by="(#ppt_h/3+#ppt_w*0.1)" calcmode="lin" valueType="num">
                                      <p:cBhvr additive="sum">
                                        <p:cTn id="25" dur="200" decel="100000" autoRev="1" fill="hold">
                                          <p:stCondLst>
                                            <p:cond delay="600"/>
                                          </p:stCondLst>
                                        </p:cTn>
                                        <p:tgtEl>
                                          <p:spTgt spid="132098">
                                            <p:txEl>
                                              <p:pRg st="9" end="9"/>
                                            </p:txEl>
                                          </p:spTgt>
                                        </p:tgtEl>
                                        <p:attrNameLst>
                                          <p:attrName>ppt_x</p:attrName>
                                        </p:attrNameLst>
                                      </p:cBhvr>
                                    </p:anim>
                                  </p:childTnLst>
                                </p:cTn>
                              </p:par>
                            </p:childTnLst>
                          </p:cTn>
                        </p:par>
                      </p:childTnLst>
                    </p:cTn>
                  </p:par>
                  <p:par>
                    <p:cTn id="26" fill="hold">
                      <p:stCondLst>
                        <p:cond delay="indefinite"/>
                      </p:stCondLst>
                      <p:childTnLst>
                        <p:par>
                          <p:cTn id="27" fill="hold">
                            <p:stCondLst>
                              <p:cond delay="0"/>
                            </p:stCondLst>
                            <p:childTnLst>
                              <p:par>
                                <p:cTn id="28" presetID="34" presetClass="entr" presetSubtype="0" fill="hold" nodeType="clickEffect">
                                  <p:stCondLst>
                                    <p:cond delay="0"/>
                                  </p:stCondLst>
                                  <p:childTnLst>
                                    <p:set>
                                      <p:cBhvr>
                                        <p:cTn id="29" dur="1" fill="hold">
                                          <p:stCondLst>
                                            <p:cond delay="0"/>
                                          </p:stCondLst>
                                        </p:cTn>
                                        <p:tgtEl>
                                          <p:spTgt spid="132098">
                                            <p:txEl>
                                              <p:pRg st="0" end="0"/>
                                            </p:txEl>
                                          </p:spTgt>
                                        </p:tgtEl>
                                        <p:attrNameLst>
                                          <p:attrName>style.visibility</p:attrName>
                                        </p:attrNameLst>
                                      </p:cBhvr>
                                      <p:to>
                                        <p:strVal val="visible"/>
                                      </p:to>
                                    </p:set>
                                    <p:anim from="(-#ppt_w/2)" to="(#ppt_x)" calcmode="lin" valueType="num">
                                      <p:cBhvr>
                                        <p:cTn id="30" dur="600" fill="hold">
                                          <p:stCondLst>
                                            <p:cond delay="0"/>
                                          </p:stCondLst>
                                        </p:cTn>
                                        <p:tgtEl>
                                          <p:spTgt spid="132098">
                                            <p:txEl>
                                              <p:pRg st="0" end="0"/>
                                            </p:txEl>
                                          </p:spTgt>
                                        </p:tgtEl>
                                        <p:attrNameLst>
                                          <p:attrName>ppt_x</p:attrName>
                                        </p:attrNameLst>
                                      </p:cBhvr>
                                    </p:anim>
                                    <p:anim from="0" to="-1.0" calcmode="lin" valueType="num">
                                      <p:cBhvr>
                                        <p:cTn id="31" dur="200" decel="50000" autoRev="1" fill="hold">
                                          <p:stCondLst>
                                            <p:cond delay="600"/>
                                          </p:stCondLst>
                                        </p:cTn>
                                        <p:tgtEl>
                                          <p:spTgt spid="132098">
                                            <p:txEl>
                                              <p:pRg st="0" end="0"/>
                                            </p:txEl>
                                          </p:spTgt>
                                        </p:tgtEl>
                                        <p:attrNameLst>
                                          <p:attrName>xshear</p:attrName>
                                        </p:attrNameLst>
                                      </p:cBhvr>
                                    </p:anim>
                                    <p:animScale>
                                      <p:cBhvr>
                                        <p:cTn id="32" dur="200" decel="100000" autoRev="1" fill="hold">
                                          <p:stCondLst>
                                            <p:cond delay="600"/>
                                          </p:stCondLst>
                                        </p:cTn>
                                        <p:tgtEl>
                                          <p:spTgt spid="132098">
                                            <p:txEl>
                                              <p:pRg st="0" end="0"/>
                                            </p:txEl>
                                          </p:spTgt>
                                        </p:tgtEl>
                                      </p:cBhvr>
                                      <p:from x="100000" y="100000"/>
                                      <p:to x="80000" y="100000"/>
                                    </p:animScale>
                                    <p:anim by="(#ppt_h/3+#ppt_w*0.1)" calcmode="lin" valueType="num">
                                      <p:cBhvr additive="sum">
                                        <p:cTn id="33" dur="200" decel="100000" autoRev="1" fill="hold">
                                          <p:stCondLst>
                                            <p:cond delay="600"/>
                                          </p:stCondLst>
                                        </p:cTn>
                                        <p:tgtEl>
                                          <p:spTgt spid="132098">
                                            <p:txEl>
                                              <p:pRg st="0" end="0"/>
                                            </p:txEl>
                                          </p:spTgt>
                                        </p:tgtEl>
                                        <p:attrNameLst>
                                          <p:attrName>ppt_x</p:attrName>
                                        </p:attrNameLst>
                                      </p:cBhvr>
                                    </p:anim>
                                  </p:childTnLst>
                                </p:cTn>
                              </p:par>
                            </p:childTnLst>
                          </p:cTn>
                        </p:par>
                      </p:childTnLst>
                    </p:cTn>
                  </p:par>
                  <p:par>
                    <p:cTn id="34" fill="hold">
                      <p:stCondLst>
                        <p:cond delay="indefinite"/>
                      </p:stCondLst>
                      <p:childTnLst>
                        <p:par>
                          <p:cTn id="35" fill="hold">
                            <p:stCondLst>
                              <p:cond delay="0"/>
                            </p:stCondLst>
                            <p:childTnLst>
                              <p:par>
                                <p:cTn id="36" presetID="34" presetClass="entr" presetSubtype="0" fill="hold" nodeType="clickEffect">
                                  <p:stCondLst>
                                    <p:cond delay="0"/>
                                  </p:stCondLst>
                                  <p:childTnLst>
                                    <p:set>
                                      <p:cBhvr>
                                        <p:cTn id="37" dur="1" fill="hold">
                                          <p:stCondLst>
                                            <p:cond delay="0"/>
                                          </p:stCondLst>
                                        </p:cTn>
                                        <p:tgtEl>
                                          <p:spTgt spid="132098">
                                            <p:txEl>
                                              <p:pRg st="1" end="1"/>
                                            </p:txEl>
                                          </p:spTgt>
                                        </p:tgtEl>
                                        <p:attrNameLst>
                                          <p:attrName>style.visibility</p:attrName>
                                        </p:attrNameLst>
                                      </p:cBhvr>
                                      <p:to>
                                        <p:strVal val="visible"/>
                                      </p:to>
                                    </p:set>
                                    <p:anim from="(-#ppt_w/2)" to="(#ppt_x)" calcmode="lin" valueType="num">
                                      <p:cBhvr>
                                        <p:cTn id="38" dur="600" fill="hold">
                                          <p:stCondLst>
                                            <p:cond delay="0"/>
                                          </p:stCondLst>
                                        </p:cTn>
                                        <p:tgtEl>
                                          <p:spTgt spid="132098">
                                            <p:txEl>
                                              <p:pRg st="1" end="1"/>
                                            </p:txEl>
                                          </p:spTgt>
                                        </p:tgtEl>
                                        <p:attrNameLst>
                                          <p:attrName>ppt_x</p:attrName>
                                        </p:attrNameLst>
                                      </p:cBhvr>
                                    </p:anim>
                                    <p:anim from="0" to="-1.0" calcmode="lin" valueType="num">
                                      <p:cBhvr>
                                        <p:cTn id="39" dur="200" decel="50000" autoRev="1" fill="hold">
                                          <p:stCondLst>
                                            <p:cond delay="600"/>
                                          </p:stCondLst>
                                        </p:cTn>
                                        <p:tgtEl>
                                          <p:spTgt spid="132098">
                                            <p:txEl>
                                              <p:pRg st="1" end="1"/>
                                            </p:txEl>
                                          </p:spTgt>
                                        </p:tgtEl>
                                        <p:attrNameLst>
                                          <p:attrName>xshear</p:attrName>
                                        </p:attrNameLst>
                                      </p:cBhvr>
                                    </p:anim>
                                    <p:animScale>
                                      <p:cBhvr>
                                        <p:cTn id="40" dur="200" decel="100000" autoRev="1" fill="hold">
                                          <p:stCondLst>
                                            <p:cond delay="600"/>
                                          </p:stCondLst>
                                        </p:cTn>
                                        <p:tgtEl>
                                          <p:spTgt spid="132098">
                                            <p:txEl>
                                              <p:pRg st="1" end="1"/>
                                            </p:txEl>
                                          </p:spTgt>
                                        </p:tgtEl>
                                      </p:cBhvr>
                                      <p:from x="100000" y="100000"/>
                                      <p:to x="80000" y="100000"/>
                                    </p:animScale>
                                    <p:anim by="(#ppt_h/3+#ppt_w*0.1)" calcmode="lin" valueType="num">
                                      <p:cBhvr additive="sum">
                                        <p:cTn id="41" dur="200" decel="100000" autoRev="1" fill="hold">
                                          <p:stCondLst>
                                            <p:cond delay="600"/>
                                          </p:stCondLst>
                                        </p:cTn>
                                        <p:tgtEl>
                                          <p:spTgt spid="132098">
                                            <p:txEl>
                                              <p:pRg st="1" end="1"/>
                                            </p:txEl>
                                          </p:spTgt>
                                        </p:tgtEl>
                                        <p:attrNameLst>
                                          <p:attrName>ppt_x</p:attrName>
                                        </p:attrNameLst>
                                      </p:cBhvr>
                                    </p:anim>
                                  </p:childTnLst>
                                </p:cTn>
                              </p:par>
                            </p:childTnLst>
                          </p:cTn>
                        </p:par>
                      </p:childTnLst>
                    </p:cTn>
                  </p:par>
                  <p:par>
                    <p:cTn id="42" fill="hold">
                      <p:stCondLst>
                        <p:cond delay="indefinite"/>
                      </p:stCondLst>
                      <p:childTnLst>
                        <p:par>
                          <p:cTn id="43" fill="hold">
                            <p:stCondLst>
                              <p:cond delay="0"/>
                            </p:stCondLst>
                            <p:childTnLst>
                              <p:par>
                                <p:cTn id="44" presetID="34" presetClass="entr" presetSubtype="0" fill="hold" nodeType="clickEffect">
                                  <p:stCondLst>
                                    <p:cond delay="0"/>
                                  </p:stCondLst>
                                  <p:childTnLst>
                                    <p:set>
                                      <p:cBhvr>
                                        <p:cTn id="45" dur="1" fill="hold">
                                          <p:stCondLst>
                                            <p:cond delay="0"/>
                                          </p:stCondLst>
                                        </p:cTn>
                                        <p:tgtEl>
                                          <p:spTgt spid="132098">
                                            <p:txEl>
                                              <p:pRg st="4" end="4"/>
                                            </p:txEl>
                                          </p:spTgt>
                                        </p:tgtEl>
                                        <p:attrNameLst>
                                          <p:attrName>style.visibility</p:attrName>
                                        </p:attrNameLst>
                                      </p:cBhvr>
                                      <p:to>
                                        <p:strVal val="visible"/>
                                      </p:to>
                                    </p:set>
                                    <p:anim from="(-#ppt_w/2)" to="(#ppt_x)" calcmode="lin" valueType="num">
                                      <p:cBhvr>
                                        <p:cTn id="46" dur="600" fill="hold">
                                          <p:stCondLst>
                                            <p:cond delay="0"/>
                                          </p:stCondLst>
                                        </p:cTn>
                                        <p:tgtEl>
                                          <p:spTgt spid="132098">
                                            <p:txEl>
                                              <p:pRg st="4" end="4"/>
                                            </p:txEl>
                                          </p:spTgt>
                                        </p:tgtEl>
                                        <p:attrNameLst>
                                          <p:attrName>ppt_x</p:attrName>
                                        </p:attrNameLst>
                                      </p:cBhvr>
                                    </p:anim>
                                    <p:anim from="0" to="-1.0" calcmode="lin" valueType="num">
                                      <p:cBhvr>
                                        <p:cTn id="47" dur="200" decel="50000" autoRev="1" fill="hold">
                                          <p:stCondLst>
                                            <p:cond delay="600"/>
                                          </p:stCondLst>
                                        </p:cTn>
                                        <p:tgtEl>
                                          <p:spTgt spid="132098">
                                            <p:txEl>
                                              <p:pRg st="4" end="4"/>
                                            </p:txEl>
                                          </p:spTgt>
                                        </p:tgtEl>
                                        <p:attrNameLst>
                                          <p:attrName>xshear</p:attrName>
                                        </p:attrNameLst>
                                      </p:cBhvr>
                                    </p:anim>
                                    <p:animScale>
                                      <p:cBhvr>
                                        <p:cTn id="48" dur="200" decel="100000" autoRev="1" fill="hold">
                                          <p:stCondLst>
                                            <p:cond delay="600"/>
                                          </p:stCondLst>
                                        </p:cTn>
                                        <p:tgtEl>
                                          <p:spTgt spid="132098">
                                            <p:txEl>
                                              <p:pRg st="4" end="4"/>
                                            </p:txEl>
                                          </p:spTgt>
                                        </p:tgtEl>
                                      </p:cBhvr>
                                      <p:from x="100000" y="100000"/>
                                      <p:to x="80000" y="100000"/>
                                    </p:animScale>
                                    <p:anim by="(#ppt_h/3+#ppt_w*0.1)" calcmode="lin" valueType="num">
                                      <p:cBhvr additive="sum">
                                        <p:cTn id="49" dur="200" decel="100000" autoRev="1" fill="hold">
                                          <p:stCondLst>
                                            <p:cond delay="600"/>
                                          </p:stCondLst>
                                        </p:cTn>
                                        <p:tgtEl>
                                          <p:spTgt spid="132098">
                                            <p:txEl>
                                              <p:pRg st="4" end="4"/>
                                            </p:txEl>
                                          </p:spTgt>
                                        </p:tgtEl>
                                        <p:attrNameLst>
                                          <p:attrName>ppt_x</p:attrName>
                                        </p:attrNameLst>
                                      </p:cBhvr>
                                    </p:anim>
                                  </p:childTnLst>
                                </p:cTn>
                              </p:par>
                              <p:par>
                                <p:cTn id="50" presetID="34" presetClass="entr" presetSubtype="0" fill="hold" nodeType="withEffect">
                                  <p:stCondLst>
                                    <p:cond delay="0"/>
                                  </p:stCondLst>
                                  <p:childTnLst>
                                    <p:set>
                                      <p:cBhvr>
                                        <p:cTn id="51" dur="1" fill="hold">
                                          <p:stCondLst>
                                            <p:cond delay="0"/>
                                          </p:stCondLst>
                                        </p:cTn>
                                        <p:tgtEl>
                                          <p:spTgt spid="132106"/>
                                        </p:tgtEl>
                                        <p:attrNameLst>
                                          <p:attrName>style.visibility</p:attrName>
                                        </p:attrNameLst>
                                      </p:cBhvr>
                                      <p:to>
                                        <p:strVal val="visible"/>
                                      </p:to>
                                    </p:set>
                                    <p:anim from="(-#ppt_w/2)" to="(#ppt_x)" calcmode="lin" valueType="num">
                                      <p:cBhvr>
                                        <p:cTn id="52" dur="600" fill="hold">
                                          <p:stCondLst>
                                            <p:cond delay="0"/>
                                          </p:stCondLst>
                                        </p:cTn>
                                        <p:tgtEl>
                                          <p:spTgt spid="132106"/>
                                        </p:tgtEl>
                                        <p:attrNameLst>
                                          <p:attrName>ppt_x</p:attrName>
                                        </p:attrNameLst>
                                      </p:cBhvr>
                                    </p:anim>
                                    <p:anim from="0" to="-1.0" calcmode="lin" valueType="num">
                                      <p:cBhvr>
                                        <p:cTn id="53" dur="200" decel="50000" autoRev="1" fill="hold">
                                          <p:stCondLst>
                                            <p:cond delay="600"/>
                                          </p:stCondLst>
                                        </p:cTn>
                                        <p:tgtEl>
                                          <p:spTgt spid="132106"/>
                                        </p:tgtEl>
                                        <p:attrNameLst>
                                          <p:attrName>xshear</p:attrName>
                                        </p:attrNameLst>
                                      </p:cBhvr>
                                    </p:anim>
                                    <p:animScale>
                                      <p:cBhvr>
                                        <p:cTn id="54" dur="200" decel="100000" autoRev="1" fill="hold">
                                          <p:stCondLst>
                                            <p:cond delay="600"/>
                                          </p:stCondLst>
                                        </p:cTn>
                                        <p:tgtEl>
                                          <p:spTgt spid="132106"/>
                                        </p:tgtEl>
                                      </p:cBhvr>
                                      <p:from x="100000" y="100000"/>
                                      <p:to x="80000" y="100000"/>
                                    </p:animScale>
                                    <p:anim by="(#ppt_h/3+#ppt_w*0.1)" calcmode="lin" valueType="num">
                                      <p:cBhvr additive="sum">
                                        <p:cTn id="55" dur="200" decel="100000" autoRev="1" fill="hold">
                                          <p:stCondLst>
                                            <p:cond delay="600"/>
                                          </p:stCondLst>
                                        </p:cTn>
                                        <p:tgtEl>
                                          <p:spTgt spid="132106"/>
                                        </p:tgtEl>
                                        <p:attrNameLst>
                                          <p:attrName>ppt_x</p:attrName>
                                        </p:attrNameLst>
                                      </p:cBhvr>
                                    </p:anim>
                                  </p:childTnLst>
                                </p:cTn>
                              </p:par>
                            </p:childTnLst>
                          </p:cTn>
                        </p:par>
                      </p:childTnLst>
                    </p:cTn>
                  </p:par>
                  <p:par>
                    <p:cTn id="56" fill="hold">
                      <p:stCondLst>
                        <p:cond delay="indefinite"/>
                      </p:stCondLst>
                      <p:childTnLst>
                        <p:par>
                          <p:cTn id="57" fill="hold">
                            <p:stCondLst>
                              <p:cond delay="0"/>
                            </p:stCondLst>
                            <p:childTnLst>
                              <p:par>
                                <p:cTn id="58" presetID="34" presetClass="entr" presetSubtype="0" fill="hold" nodeType="clickEffect">
                                  <p:stCondLst>
                                    <p:cond delay="0"/>
                                  </p:stCondLst>
                                  <p:childTnLst>
                                    <p:set>
                                      <p:cBhvr>
                                        <p:cTn id="59" dur="1" fill="hold">
                                          <p:stCondLst>
                                            <p:cond delay="0"/>
                                          </p:stCondLst>
                                        </p:cTn>
                                        <p:tgtEl>
                                          <p:spTgt spid="132098">
                                            <p:txEl>
                                              <p:pRg st="11" end="11"/>
                                            </p:txEl>
                                          </p:spTgt>
                                        </p:tgtEl>
                                        <p:attrNameLst>
                                          <p:attrName>style.visibility</p:attrName>
                                        </p:attrNameLst>
                                      </p:cBhvr>
                                      <p:to>
                                        <p:strVal val="visible"/>
                                      </p:to>
                                    </p:set>
                                    <p:anim from="(-#ppt_w/2)" to="(#ppt_x)" calcmode="lin" valueType="num">
                                      <p:cBhvr>
                                        <p:cTn id="60" dur="600" fill="hold">
                                          <p:stCondLst>
                                            <p:cond delay="0"/>
                                          </p:stCondLst>
                                        </p:cTn>
                                        <p:tgtEl>
                                          <p:spTgt spid="132098">
                                            <p:txEl>
                                              <p:pRg st="11" end="11"/>
                                            </p:txEl>
                                          </p:spTgt>
                                        </p:tgtEl>
                                        <p:attrNameLst>
                                          <p:attrName>ppt_x</p:attrName>
                                        </p:attrNameLst>
                                      </p:cBhvr>
                                    </p:anim>
                                    <p:anim from="0" to="-1.0" calcmode="lin" valueType="num">
                                      <p:cBhvr>
                                        <p:cTn id="61" dur="200" decel="50000" autoRev="1" fill="hold">
                                          <p:stCondLst>
                                            <p:cond delay="600"/>
                                          </p:stCondLst>
                                        </p:cTn>
                                        <p:tgtEl>
                                          <p:spTgt spid="132098">
                                            <p:txEl>
                                              <p:pRg st="11" end="11"/>
                                            </p:txEl>
                                          </p:spTgt>
                                        </p:tgtEl>
                                        <p:attrNameLst>
                                          <p:attrName>xshear</p:attrName>
                                        </p:attrNameLst>
                                      </p:cBhvr>
                                    </p:anim>
                                    <p:animScale>
                                      <p:cBhvr>
                                        <p:cTn id="62" dur="200" decel="100000" autoRev="1" fill="hold">
                                          <p:stCondLst>
                                            <p:cond delay="600"/>
                                          </p:stCondLst>
                                        </p:cTn>
                                        <p:tgtEl>
                                          <p:spTgt spid="132098">
                                            <p:txEl>
                                              <p:pRg st="11" end="11"/>
                                            </p:txEl>
                                          </p:spTgt>
                                        </p:tgtEl>
                                      </p:cBhvr>
                                      <p:from x="100000" y="100000"/>
                                      <p:to x="80000" y="100000"/>
                                    </p:animScale>
                                    <p:anim by="(#ppt_h/3+#ppt_w*0.1)" calcmode="lin" valueType="num">
                                      <p:cBhvr additive="sum">
                                        <p:cTn id="63" dur="200" decel="100000" autoRev="1" fill="hold">
                                          <p:stCondLst>
                                            <p:cond delay="600"/>
                                          </p:stCondLst>
                                        </p:cTn>
                                        <p:tgtEl>
                                          <p:spTgt spid="132098">
                                            <p:txEl>
                                              <p:pRg st="11" end="11"/>
                                            </p:txEl>
                                          </p:spTgt>
                                        </p:tgtEl>
                                        <p:attrNameLst>
                                          <p:attrName>ppt_x</p:attrName>
                                        </p:attrNameLst>
                                      </p:cBhvr>
                                    </p:anim>
                                  </p:childTnLst>
                                </p:cTn>
                              </p:par>
                              <p:par>
                                <p:cTn id="64" presetID="34" presetClass="entr" presetSubtype="0" fill="hold" nodeType="withEffect">
                                  <p:stCondLst>
                                    <p:cond delay="0"/>
                                  </p:stCondLst>
                                  <p:childTnLst>
                                    <p:set>
                                      <p:cBhvr>
                                        <p:cTn id="65" dur="1" fill="hold">
                                          <p:stCondLst>
                                            <p:cond delay="0"/>
                                          </p:stCondLst>
                                        </p:cTn>
                                        <p:tgtEl>
                                          <p:spTgt spid="132107"/>
                                        </p:tgtEl>
                                        <p:attrNameLst>
                                          <p:attrName>style.visibility</p:attrName>
                                        </p:attrNameLst>
                                      </p:cBhvr>
                                      <p:to>
                                        <p:strVal val="visible"/>
                                      </p:to>
                                    </p:set>
                                    <p:anim from="(-#ppt_w/2)" to="(#ppt_x)" calcmode="lin" valueType="num">
                                      <p:cBhvr>
                                        <p:cTn id="66" dur="600" fill="hold">
                                          <p:stCondLst>
                                            <p:cond delay="0"/>
                                          </p:stCondLst>
                                        </p:cTn>
                                        <p:tgtEl>
                                          <p:spTgt spid="132107"/>
                                        </p:tgtEl>
                                        <p:attrNameLst>
                                          <p:attrName>ppt_x</p:attrName>
                                        </p:attrNameLst>
                                      </p:cBhvr>
                                    </p:anim>
                                    <p:anim from="0" to="-1.0" calcmode="lin" valueType="num">
                                      <p:cBhvr>
                                        <p:cTn id="67" dur="200" decel="50000" autoRev="1" fill="hold">
                                          <p:stCondLst>
                                            <p:cond delay="600"/>
                                          </p:stCondLst>
                                        </p:cTn>
                                        <p:tgtEl>
                                          <p:spTgt spid="132107"/>
                                        </p:tgtEl>
                                        <p:attrNameLst>
                                          <p:attrName>xshear</p:attrName>
                                        </p:attrNameLst>
                                      </p:cBhvr>
                                    </p:anim>
                                    <p:animScale>
                                      <p:cBhvr>
                                        <p:cTn id="68" dur="200" decel="100000" autoRev="1" fill="hold">
                                          <p:stCondLst>
                                            <p:cond delay="600"/>
                                          </p:stCondLst>
                                        </p:cTn>
                                        <p:tgtEl>
                                          <p:spTgt spid="132107"/>
                                        </p:tgtEl>
                                      </p:cBhvr>
                                      <p:from x="100000" y="100000"/>
                                      <p:to x="80000" y="100000"/>
                                    </p:animScale>
                                    <p:anim by="(#ppt_h/3+#ppt_w*0.1)" calcmode="lin" valueType="num">
                                      <p:cBhvr additive="sum">
                                        <p:cTn id="69" dur="200" decel="100000" autoRev="1" fill="hold">
                                          <p:stCondLst>
                                            <p:cond delay="600"/>
                                          </p:stCondLst>
                                        </p:cTn>
                                        <p:tgtEl>
                                          <p:spTgt spid="132107"/>
                                        </p:tgtEl>
                                        <p:attrNameLst>
                                          <p:attrName>ppt_x</p:attrName>
                                        </p:attrNameLst>
                                      </p:cBhvr>
                                    </p:anim>
                                  </p:childTnLst>
                                </p:cTn>
                              </p:par>
                            </p:childTnLst>
                          </p:cTn>
                        </p:par>
                      </p:childTnLst>
                    </p:cTn>
                  </p:par>
                  <p:par>
                    <p:cTn id="70" fill="hold">
                      <p:stCondLst>
                        <p:cond delay="indefinite"/>
                      </p:stCondLst>
                      <p:childTnLst>
                        <p:par>
                          <p:cTn id="71" fill="hold">
                            <p:stCondLst>
                              <p:cond delay="0"/>
                            </p:stCondLst>
                            <p:childTnLst>
                              <p:par>
                                <p:cTn id="72" presetID="35"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anim calcmode="lin" valueType="num">
                                      <p:cBhvr>
                                        <p:cTn id="75" dur="500" fill="hold"/>
                                        <p:tgtEl>
                                          <p:spTgt spid="18"/>
                                        </p:tgtEl>
                                        <p:attrNameLst>
                                          <p:attrName>style.rotation</p:attrName>
                                        </p:attrNameLst>
                                      </p:cBhvr>
                                      <p:tavLst>
                                        <p:tav tm="0">
                                          <p:val>
                                            <p:fltVal val="720"/>
                                          </p:val>
                                        </p:tav>
                                        <p:tav tm="100000">
                                          <p:val>
                                            <p:fltVal val="0"/>
                                          </p:val>
                                        </p:tav>
                                      </p:tavLst>
                                    </p:anim>
                                    <p:anim calcmode="lin" valueType="num">
                                      <p:cBhvr>
                                        <p:cTn id="76" dur="500" fill="hold"/>
                                        <p:tgtEl>
                                          <p:spTgt spid="18"/>
                                        </p:tgtEl>
                                        <p:attrNameLst>
                                          <p:attrName>ppt_h</p:attrName>
                                        </p:attrNameLst>
                                      </p:cBhvr>
                                      <p:tavLst>
                                        <p:tav tm="0">
                                          <p:val>
                                            <p:fltVal val="0"/>
                                          </p:val>
                                        </p:tav>
                                        <p:tav tm="100000">
                                          <p:val>
                                            <p:strVal val="#ppt_h"/>
                                          </p:val>
                                        </p:tav>
                                      </p:tavLst>
                                    </p:anim>
                                    <p:anim calcmode="lin" valueType="num">
                                      <p:cBhvr>
                                        <p:cTn id="77" dur="500" fill="hold"/>
                                        <p:tgtEl>
                                          <p:spTgt spid="18"/>
                                        </p:tgtEl>
                                        <p:attrNameLst>
                                          <p:attrName>ppt_w</p:attrName>
                                        </p:attrNameLst>
                                      </p:cBhvr>
                                      <p:tavLst>
                                        <p:tav tm="0">
                                          <p:val>
                                            <p:fltVal val="0"/>
                                          </p:val>
                                        </p:tav>
                                        <p:tav tm="100000">
                                          <p:val>
                                            <p:strVal val="#ppt_w"/>
                                          </p:val>
                                        </p:tav>
                                      </p:tavLst>
                                    </p:anim>
                                  </p:childTnLst>
                                </p:cTn>
                              </p:par>
                              <p:par>
                                <p:cTn id="78" presetID="22" presetClass="entr" presetSubtype="2"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right)">
                                      <p:cBhvr>
                                        <p:cTn id="8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8" grpId="0"/>
      <p:bldP spid="2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9" name="Rectangle 9"/>
          <p:cNvSpPr>
            <a:spLocks noGrp="1" noChangeArrowheads="1"/>
          </p:cNvSpPr>
          <p:nvPr>
            <p:ph type="title"/>
          </p:nvPr>
        </p:nvSpPr>
        <p:spPr>
          <a:xfrm>
            <a:off x="1114425" y="44450"/>
            <a:ext cx="6918325" cy="1555750"/>
          </a:xfrm>
        </p:spPr>
        <p:txBody>
          <a:bodyPr wrap="none" rtlCol="0" anchor="t">
            <a:spAutoFit/>
          </a:bodyPr>
          <a:lstStyle/>
          <a:p>
            <a:pPr eaLnBrk="1" fontAlgn="auto" hangingPunct="1">
              <a:spcBef>
                <a:spcPct val="20000"/>
              </a:spcBef>
              <a:spcAft>
                <a:spcPts val="0"/>
              </a:spcAft>
              <a:defRPr/>
            </a:pPr>
            <a:r>
              <a:rPr lang="ru-RU" sz="4800" b="1" dirty="0">
                <a:effectLst>
                  <a:outerShdw blurRad="38100" dist="38100" dir="2700000" algn="tl">
                    <a:srgbClr val="FFFFFF"/>
                  </a:outerShdw>
                </a:effectLst>
              </a:rPr>
              <a:t>Средняя гармоническая</a:t>
            </a:r>
            <a:br>
              <a:rPr lang="en-US" sz="4800" b="1" dirty="0">
                <a:effectLst>
                  <a:outerShdw blurRad="38100" dist="38100" dir="2700000" algn="tl">
                    <a:srgbClr val="FFFFFF"/>
                  </a:outerShdw>
                </a:effectLst>
              </a:rPr>
            </a:br>
            <a:r>
              <a:rPr lang="ru-RU" sz="4800" b="1" dirty="0">
                <a:effectLst>
                  <a:outerShdw blurRad="38100" dist="38100" dir="2700000" algn="tl">
                    <a:srgbClr val="FFFFFF"/>
                  </a:outerShdw>
                </a:effectLst>
              </a:rPr>
              <a:t> и способы ее расчета</a:t>
            </a:r>
          </a:p>
        </p:txBody>
      </p:sp>
      <p:sp>
        <p:nvSpPr>
          <p:cNvPr id="97282" name="Rectangle 2"/>
          <p:cNvSpPr>
            <a:spLocks noGrp="1" noChangeArrowheads="1"/>
          </p:cNvSpPr>
          <p:nvPr>
            <p:ph type="body" sz="half" idx="1"/>
          </p:nvPr>
        </p:nvSpPr>
        <p:spPr>
          <a:xfrm>
            <a:off x="34925" y="4221163"/>
            <a:ext cx="9144000" cy="2089150"/>
          </a:xfrm>
        </p:spPr>
        <p:txBody>
          <a:bodyPr/>
          <a:lstStyle/>
          <a:p>
            <a:pPr lvl="2" eaLnBrk="1" hangingPunct="1">
              <a:lnSpc>
                <a:spcPct val="90000"/>
              </a:lnSpc>
              <a:buFontTx/>
              <a:buNone/>
            </a:pPr>
            <a:r>
              <a:rPr lang="ru-RU" sz="2800" b="1" dirty="0">
                <a:solidFill>
                  <a:srgbClr val="000000"/>
                </a:solidFill>
              </a:rPr>
              <a:t>где:   х</a:t>
            </a:r>
            <a:r>
              <a:rPr lang="en-US" sz="2800" b="1" baseline="-25000" dirty="0" err="1">
                <a:solidFill>
                  <a:srgbClr val="000000"/>
                </a:solidFill>
              </a:rPr>
              <a:t>i</a:t>
            </a:r>
            <a:r>
              <a:rPr lang="ru-RU" sz="2800" b="1" dirty="0">
                <a:solidFill>
                  <a:srgbClr val="000000"/>
                </a:solidFill>
              </a:rPr>
              <a:t>    - </a:t>
            </a:r>
            <a:r>
              <a:rPr lang="en-US" sz="2800" b="1" dirty="0">
                <a:solidFill>
                  <a:srgbClr val="000000"/>
                </a:solidFill>
              </a:rPr>
              <a:t> </a:t>
            </a:r>
            <a:r>
              <a:rPr lang="en-US" sz="2800" b="1" dirty="0" err="1">
                <a:solidFill>
                  <a:srgbClr val="000000"/>
                </a:solidFill>
              </a:rPr>
              <a:t>i</a:t>
            </a:r>
            <a:r>
              <a:rPr lang="ru-RU" sz="2800" b="1" dirty="0">
                <a:solidFill>
                  <a:srgbClr val="000000"/>
                </a:solidFill>
              </a:rPr>
              <a:t>-й вариант </a:t>
            </a:r>
            <a:r>
              <a:rPr lang="ru-RU" sz="2800" b="1" dirty="0" err="1">
                <a:solidFill>
                  <a:srgbClr val="000000"/>
                </a:solidFill>
              </a:rPr>
              <a:t>осредняемого</a:t>
            </a:r>
            <a:r>
              <a:rPr lang="ru-RU" sz="2800" b="1" dirty="0">
                <a:solidFill>
                  <a:srgbClr val="000000"/>
                </a:solidFill>
              </a:rPr>
              <a:t> признака (в интервальном ряду – середина интервала);</a:t>
            </a:r>
          </a:p>
          <a:p>
            <a:pPr lvl="2" eaLnBrk="1" hangingPunct="1">
              <a:lnSpc>
                <a:spcPct val="90000"/>
              </a:lnSpc>
              <a:buFontTx/>
              <a:buNone/>
            </a:pPr>
            <a:r>
              <a:rPr lang="ru-RU" sz="2800" b="1" dirty="0">
                <a:solidFill>
                  <a:srgbClr val="000000"/>
                </a:solidFill>
              </a:rPr>
              <a:t>         </a:t>
            </a:r>
            <a:r>
              <a:rPr lang="en-US" sz="2800" b="1" dirty="0">
                <a:solidFill>
                  <a:srgbClr val="000000"/>
                </a:solidFill>
              </a:rPr>
              <a:t> n     </a:t>
            </a:r>
            <a:r>
              <a:rPr lang="ru-RU" sz="2800" b="1" dirty="0">
                <a:solidFill>
                  <a:srgbClr val="000000"/>
                </a:solidFill>
              </a:rPr>
              <a:t>- объем совокупности;</a:t>
            </a:r>
          </a:p>
          <a:p>
            <a:pPr lvl="2" eaLnBrk="1" hangingPunct="1">
              <a:lnSpc>
                <a:spcPct val="90000"/>
              </a:lnSpc>
              <a:buFontTx/>
              <a:buNone/>
            </a:pPr>
            <a:r>
              <a:rPr lang="ru-RU" sz="2800" b="1" dirty="0">
                <a:solidFill>
                  <a:srgbClr val="000000"/>
                </a:solidFill>
              </a:rPr>
              <a:t>         </a:t>
            </a:r>
            <a:r>
              <a:rPr lang="en-US" sz="2800" b="1" dirty="0">
                <a:solidFill>
                  <a:srgbClr val="000000"/>
                </a:solidFill>
              </a:rPr>
              <a:t> m</a:t>
            </a:r>
            <a:r>
              <a:rPr lang="en-US" sz="2800" b="1" baseline="-25000" dirty="0">
                <a:solidFill>
                  <a:srgbClr val="000000"/>
                </a:solidFill>
              </a:rPr>
              <a:t>i </a:t>
            </a:r>
            <a:r>
              <a:rPr lang="ru-RU" sz="2800" b="1" dirty="0">
                <a:solidFill>
                  <a:srgbClr val="000000"/>
                </a:solidFill>
              </a:rPr>
              <a:t> </a:t>
            </a:r>
            <a:r>
              <a:rPr lang="en-US" sz="2800" b="1" dirty="0">
                <a:solidFill>
                  <a:srgbClr val="000000"/>
                </a:solidFill>
              </a:rPr>
              <a:t> </a:t>
            </a:r>
            <a:r>
              <a:rPr lang="ru-RU" sz="2800" b="1" dirty="0">
                <a:solidFill>
                  <a:srgbClr val="000000"/>
                </a:solidFill>
              </a:rPr>
              <a:t>- </a:t>
            </a:r>
            <a:r>
              <a:rPr lang="en-US" sz="2800" b="1" dirty="0">
                <a:solidFill>
                  <a:srgbClr val="000000"/>
                </a:solidFill>
              </a:rPr>
              <a:t> </a:t>
            </a:r>
            <a:r>
              <a:rPr lang="ru-RU" sz="2800" b="1" dirty="0">
                <a:solidFill>
                  <a:srgbClr val="000000"/>
                </a:solidFill>
              </a:rPr>
              <a:t>вес </a:t>
            </a:r>
            <a:r>
              <a:rPr lang="en-US" sz="2800" b="1" dirty="0" err="1">
                <a:solidFill>
                  <a:srgbClr val="000000"/>
                </a:solidFill>
              </a:rPr>
              <a:t>i</a:t>
            </a:r>
            <a:r>
              <a:rPr lang="ru-RU" sz="2800" b="1" dirty="0">
                <a:solidFill>
                  <a:srgbClr val="000000"/>
                </a:solidFill>
              </a:rPr>
              <a:t>-го варианта (частота). </a:t>
            </a:r>
            <a:endParaRPr lang="ru-RU" sz="1400" b="1" dirty="0">
              <a:solidFill>
                <a:srgbClr val="000000"/>
              </a:solidFill>
            </a:endParaRPr>
          </a:p>
        </p:txBody>
      </p:sp>
      <p:graphicFrame>
        <p:nvGraphicFramePr>
          <p:cNvPr id="97290" name="Object 2"/>
          <p:cNvGraphicFramePr>
            <a:graphicFrameLocks noGrp="1" noChangeAspect="1"/>
          </p:cNvGraphicFramePr>
          <p:nvPr>
            <p:ph sz="quarter" idx="2"/>
          </p:nvPr>
        </p:nvGraphicFramePr>
        <p:xfrm>
          <a:off x="250825" y="2060575"/>
          <a:ext cx="4105275" cy="1558925"/>
        </p:xfrm>
        <a:graphic>
          <a:graphicData uri="http://schemas.openxmlformats.org/presentationml/2006/ole">
            <mc:AlternateContent xmlns:mc="http://schemas.openxmlformats.org/markup-compatibility/2006">
              <mc:Choice xmlns:v="urn:schemas-microsoft-com:vml" Requires="v">
                <p:oleObj spid="_x0000_s29708" name="Формула" r:id="rId4" imgW="1637589" imgH="622030" progId="Equation.3">
                  <p:embed/>
                </p:oleObj>
              </mc:Choice>
              <mc:Fallback>
                <p:oleObj name="Формула" r:id="rId4" imgW="1637589" imgH="622030" progId="Equation.3">
                  <p:embed/>
                  <p:pic>
                    <p:nvPicPr>
                      <p:cNvPr id="97290" name="Object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060575"/>
                        <a:ext cx="4105275"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7292" name="Object 3"/>
          <p:cNvGraphicFramePr>
            <a:graphicFrameLocks noGrp="1" noChangeAspect="1"/>
          </p:cNvGraphicFramePr>
          <p:nvPr>
            <p:ph sz="quarter" idx="3"/>
          </p:nvPr>
        </p:nvGraphicFramePr>
        <p:xfrm>
          <a:off x="4859338" y="1989138"/>
          <a:ext cx="4067175" cy="1762125"/>
        </p:xfrm>
        <a:graphic>
          <a:graphicData uri="http://schemas.openxmlformats.org/presentationml/2006/ole">
            <mc:AlternateContent xmlns:mc="http://schemas.openxmlformats.org/markup-compatibility/2006">
              <mc:Choice xmlns:v="urn:schemas-microsoft-com:vml" Requires="v">
                <p:oleObj spid="_x0000_s29709" name="Формула" r:id="rId6" imgW="1524000" imgH="660400" progId="Equation.3">
                  <p:embed/>
                </p:oleObj>
              </mc:Choice>
              <mc:Fallback>
                <p:oleObj name="Формула" r:id="rId6" imgW="1524000" imgH="660400" progId="Equation.3">
                  <p:embed/>
                  <p:pic>
                    <p:nvPicPr>
                      <p:cNvPr id="97292" name="Object 3"/>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9338" y="1989138"/>
                        <a:ext cx="40671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6003214A-2EA9-4C1F-8776-774C1083A66C}" type="slidenum">
              <a:rPr lang="ru-RU" smtClean="0"/>
              <a:pPr>
                <a:defRPr/>
              </a:pPr>
              <a:t>128</a:t>
            </a:fld>
            <a:endParaRPr lang="ru-RU"/>
          </a:p>
        </p:txBody>
      </p:sp>
    </p:spTree>
    <p:extLst>
      <p:ext uri="{BB962C8B-B14F-4D97-AF65-F5344CB8AC3E}">
        <p14:creationId xmlns:p14="http://schemas.microsoft.com/office/powerpoint/2010/main" val="619942495"/>
      </p:ext>
    </p:extLst>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97289"/>
                                        </p:tgtEl>
                                        <p:attrNameLst>
                                          <p:attrName>style.visibility</p:attrName>
                                        </p:attrNameLst>
                                      </p:cBhvr>
                                      <p:to>
                                        <p:strVal val="visible"/>
                                      </p:to>
                                    </p:set>
                                    <p:anim calcmode="lin" valueType="num">
                                      <p:cBhvr>
                                        <p:cTn id="7" dur="500" fill="hold"/>
                                        <p:tgtEl>
                                          <p:spTgt spid="97289"/>
                                        </p:tgtEl>
                                        <p:attrNameLst>
                                          <p:attrName>ppt_w</p:attrName>
                                        </p:attrNameLst>
                                      </p:cBhvr>
                                      <p:tavLst>
                                        <p:tav tm="0">
                                          <p:val>
                                            <p:fltVal val="0"/>
                                          </p:val>
                                        </p:tav>
                                        <p:tav tm="100000">
                                          <p:val>
                                            <p:strVal val="#ppt_w"/>
                                          </p:val>
                                        </p:tav>
                                      </p:tavLst>
                                    </p:anim>
                                    <p:anim calcmode="lin" valueType="num">
                                      <p:cBhvr>
                                        <p:cTn id="8" dur="500" fill="hold"/>
                                        <p:tgtEl>
                                          <p:spTgt spid="9728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7290"/>
                                        </p:tgtEl>
                                        <p:attrNameLst>
                                          <p:attrName>style.visibility</p:attrName>
                                        </p:attrNameLst>
                                      </p:cBhvr>
                                      <p:to>
                                        <p:strVal val="visible"/>
                                      </p:to>
                                    </p:set>
                                    <p:animEffect transition="in" filter="fade">
                                      <p:cBhvr>
                                        <p:cTn id="13" dur="1000"/>
                                        <p:tgtEl>
                                          <p:spTgt spid="972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7292"/>
                                        </p:tgtEl>
                                        <p:attrNameLst>
                                          <p:attrName>style.visibility</p:attrName>
                                        </p:attrNameLst>
                                      </p:cBhvr>
                                      <p:to>
                                        <p:strVal val="visible"/>
                                      </p:to>
                                    </p:set>
                                    <p:animEffect transition="in" filter="fade">
                                      <p:cBhvr>
                                        <p:cTn id="18" dur="1000"/>
                                        <p:tgtEl>
                                          <p:spTgt spid="97292"/>
                                        </p:tgtEl>
                                      </p:cBhvr>
                                    </p:animEffect>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grpId="0" nodeType="clickEffect">
                                  <p:stCondLst>
                                    <p:cond delay="0"/>
                                  </p:stCondLst>
                                  <p:childTnLst>
                                    <p:set>
                                      <p:cBhvr>
                                        <p:cTn id="22" dur="1" fill="hold">
                                          <p:stCondLst>
                                            <p:cond delay="0"/>
                                          </p:stCondLst>
                                        </p:cTn>
                                        <p:tgtEl>
                                          <p:spTgt spid="97282">
                                            <p:txEl>
                                              <p:pRg st="0" end="0"/>
                                            </p:txEl>
                                          </p:spTgt>
                                        </p:tgtEl>
                                        <p:attrNameLst>
                                          <p:attrName>style.visibility</p:attrName>
                                        </p:attrNameLst>
                                      </p:cBhvr>
                                      <p:to>
                                        <p:strVal val="visible"/>
                                      </p:to>
                                    </p:set>
                                    <p:anim from="(-#ppt_w/2)" to="(#ppt_x)" calcmode="lin" valueType="num">
                                      <p:cBhvr>
                                        <p:cTn id="23" dur="300" fill="hold">
                                          <p:stCondLst>
                                            <p:cond delay="0"/>
                                          </p:stCondLst>
                                        </p:cTn>
                                        <p:tgtEl>
                                          <p:spTgt spid="97282">
                                            <p:txEl>
                                              <p:pRg st="0" end="0"/>
                                            </p:txEl>
                                          </p:spTgt>
                                        </p:tgtEl>
                                        <p:attrNameLst>
                                          <p:attrName>ppt_x</p:attrName>
                                        </p:attrNameLst>
                                      </p:cBhvr>
                                    </p:anim>
                                    <p:anim from="0" to="-1.0" calcmode="lin" valueType="num">
                                      <p:cBhvr>
                                        <p:cTn id="24" dur="100" decel="50000" autoRev="1" fill="hold">
                                          <p:stCondLst>
                                            <p:cond delay="300"/>
                                          </p:stCondLst>
                                        </p:cTn>
                                        <p:tgtEl>
                                          <p:spTgt spid="97282">
                                            <p:txEl>
                                              <p:pRg st="0" end="0"/>
                                            </p:txEl>
                                          </p:spTgt>
                                        </p:tgtEl>
                                        <p:attrNameLst>
                                          <p:attrName>xshear</p:attrName>
                                        </p:attrNameLst>
                                      </p:cBhvr>
                                    </p:anim>
                                    <p:animScale>
                                      <p:cBhvr>
                                        <p:cTn id="25" dur="100" decel="100000" autoRev="1" fill="hold">
                                          <p:stCondLst>
                                            <p:cond delay="300"/>
                                          </p:stCondLst>
                                        </p:cTn>
                                        <p:tgtEl>
                                          <p:spTgt spid="97282">
                                            <p:txEl>
                                              <p:pRg st="0" end="0"/>
                                            </p:txEl>
                                          </p:spTgt>
                                        </p:tgtEl>
                                      </p:cBhvr>
                                      <p:from x="100000" y="100000"/>
                                      <p:to x="80000" y="100000"/>
                                    </p:animScale>
                                    <p:anim by="(#ppt_h/3+#ppt_w*0.1)" calcmode="lin" valueType="num">
                                      <p:cBhvr additive="sum">
                                        <p:cTn id="26" dur="100" decel="100000" autoRev="1" fill="hold">
                                          <p:stCondLst>
                                            <p:cond delay="300"/>
                                          </p:stCondLst>
                                        </p:cTn>
                                        <p:tgtEl>
                                          <p:spTgt spid="97282">
                                            <p:txEl>
                                              <p:pRg st="0" end="0"/>
                                            </p:txEl>
                                          </p:spTgt>
                                        </p:tgtEl>
                                        <p:attrNameLst>
                                          <p:attrName>ppt_x</p:attrName>
                                        </p:attrNameLst>
                                      </p:cBhvr>
                                    </p:anim>
                                  </p:childTnLst>
                                </p:cTn>
                              </p:par>
                              <p:par>
                                <p:cTn id="27" presetID="34" presetClass="entr" presetSubtype="0" fill="hold" grpId="0" nodeType="withEffect">
                                  <p:stCondLst>
                                    <p:cond delay="0"/>
                                  </p:stCondLst>
                                  <p:childTnLst>
                                    <p:set>
                                      <p:cBhvr>
                                        <p:cTn id="28" dur="1" fill="hold">
                                          <p:stCondLst>
                                            <p:cond delay="0"/>
                                          </p:stCondLst>
                                        </p:cTn>
                                        <p:tgtEl>
                                          <p:spTgt spid="97282">
                                            <p:txEl>
                                              <p:pRg st="1" end="1"/>
                                            </p:txEl>
                                          </p:spTgt>
                                        </p:tgtEl>
                                        <p:attrNameLst>
                                          <p:attrName>style.visibility</p:attrName>
                                        </p:attrNameLst>
                                      </p:cBhvr>
                                      <p:to>
                                        <p:strVal val="visible"/>
                                      </p:to>
                                    </p:set>
                                    <p:anim from="(-#ppt_w/2)" to="(#ppt_x)" calcmode="lin" valueType="num">
                                      <p:cBhvr>
                                        <p:cTn id="29" dur="300" fill="hold">
                                          <p:stCondLst>
                                            <p:cond delay="0"/>
                                          </p:stCondLst>
                                        </p:cTn>
                                        <p:tgtEl>
                                          <p:spTgt spid="97282">
                                            <p:txEl>
                                              <p:pRg st="1" end="1"/>
                                            </p:txEl>
                                          </p:spTgt>
                                        </p:tgtEl>
                                        <p:attrNameLst>
                                          <p:attrName>ppt_x</p:attrName>
                                        </p:attrNameLst>
                                      </p:cBhvr>
                                    </p:anim>
                                    <p:anim from="0" to="-1.0" calcmode="lin" valueType="num">
                                      <p:cBhvr>
                                        <p:cTn id="30" dur="100" decel="50000" autoRev="1" fill="hold">
                                          <p:stCondLst>
                                            <p:cond delay="300"/>
                                          </p:stCondLst>
                                        </p:cTn>
                                        <p:tgtEl>
                                          <p:spTgt spid="97282">
                                            <p:txEl>
                                              <p:pRg st="1" end="1"/>
                                            </p:txEl>
                                          </p:spTgt>
                                        </p:tgtEl>
                                        <p:attrNameLst>
                                          <p:attrName>xshear</p:attrName>
                                        </p:attrNameLst>
                                      </p:cBhvr>
                                    </p:anim>
                                    <p:animScale>
                                      <p:cBhvr>
                                        <p:cTn id="31" dur="100" decel="100000" autoRev="1" fill="hold">
                                          <p:stCondLst>
                                            <p:cond delay="300"/>
                                          </p:stCondLst>
                                        </p:cTn>
                                        <p:tgtEl>
                                          <p:spTgt spid="97282">
                                            <p:txEl>
                                              <p:pRg st="1" end="1"/>
                                            </p:txEl>
                                          </p:spTgt>
                                        </p:tgtEl>
                                      </p:cBhvr>
                                      <p:from x="100000" y="100000"/>
                                      <p:to x="80000" y="100000"/>
                                    </p:animScale>
                                    <p:anim by="(#ppt_h/3+#ppt_w*0.1)" calcmode="lin" valueType="num">
                                      <p:cBhvr additive="sum">
                                        <p:cTn id="32" dur="100" decel="100000" autoRev="1" fill="hold">
                                          <p:stCondLst>
                                            <p:cond delay="300"/>
                                          </p:stCondLst>
                                        </p:cTn>
                                        <p:tgtEl>
                                          <p:spTgt spid="97282">
                                            <p:txEl>
                                              <p:pRg st="1" end="1"/>
                                            </p:txEl>
                                          </p:spTgt>
                                        </p:tgtEl>
                                        <p:attrNameLst>
                                          <p:attrName>ppt_x</p:attrName>
                                        </p:attrNameLst>
                                      </p:cBhvr>
                                    </p:anim>
                                  </p:childTnLst>
                                </p:cTn>
                              </p:par>
                              <p:par>
                                <p:cTn id="33" presetID="34" presetClass="entr" presetSubtype="0" fill="hold" grpId="0" nodeType="withEffect">
                                  <p:stCondLst>
                                    <p:cond delay="0"/>
                                  </p:stCondLst>
                                  <p:childTnLst>
                                    <p:set>
                                      <p:cBhvr>
                                        <p:cTn id="34" dur="1" fill="hold">
                                          <p:stCondLst>
                                            <p:cond delay="0"/>
                                          </p:stCondLst>
                                        </p:cTn>
                                        <p:tgtEl>
                                          <p:spTgt spid="97282">
                                            <p:txEl>
                                              <p:pRg st="2" end="2"/>
                                            </p:txEl>
                                          </p:spTgt>
                                        </p:tgtEl>
                                        <p:attrNameLst>
                                          <p:attrName>style.visibility</p:attrName>
                                        </p:attrNameLst>
                                      </p:cBhvr>
                                      <p:to>
                                        <p:strVal val="visible"/>
                                      </p:to>
                                    </p:set>
                                    <p:anim from="(-#ppt_w/2)" to="(#ppt_x)" calcmode="lin" valueType="num">
                                      <p:cBhvr>
                                        <p:cTn id="35" dur="300" fill="hold">
                                          <p:stCondLst>
                                            <p:cond delay="0"/>
                                          </p:stCondLst>
                                        </p:cTn>
                                        <p:tgtEl>
                                          <p:spTgt spid="97282">
                                            <p:txEl>
                                              <p:pRg st="2" end="2"/>
                                            </p:txEl>
                                          </p:spTgt>
                                        </p:tgtEl>
                                        <p:attrNameLst>
                                          <p:attrName>ppt_x</p:attrName>
                                        </p:attrNameLst>
                                      </p:cBhvr>
                                    </p:anim>
                                    <p:anim from="0" to="-1.0" calcmode="lin" valueType="num">
                                      <p:cBhvr>
                                        <p:cTn id="36" dur="100" decel="50000" autoRev="1" fill="hold">
                                          <p:stCondLst>
                                            <p:cond delay="300"/>
                                          </p:stCondLst>
                                        </p:cTn>
                                        <p:tgtEl>
                                          <p:spTgt spid="97282">
                                            <p:txEl>
                                              <p:pRg st="2" end="2"/>
                                            </p:txEl>
                                          </p:spTgt>
                                        </p:tgtEl>
                                        <p:attrNameLst>
                                          <p:attrName>xshear</p:attrName>
                                        </p:attrNameLst>
                                      </p:cBhvr>
                                    </p:anim>
                                    <p:animScale>
                                      <p:cBhvr>
                                        <p:cTn id="37" dur="100" decel="100000" autoRev="1" fill="hold">
                                          <p:stCondLst>
                                            <p:cond delay="300"/>
                                          </p:stCondLst>
                                        </p:cTn>
                                        <p:tgtEl>
                                          <p:spTgt spid="97282">
                                            <p:txEl>
                                              <p:pRg st="2" end="2"/>
                                            </p:txEl>
                                          </p:spTgt>
                                        </p:tgtEl>
                                      </p:cBhvr>
                                      <p:from x="100000" y="100000"/>
                                      <p:to x="80000" y="100000"/>
                                    </p:animScale>
                                    <p:anim by="(#ppt_h/3+#ppt_w*0.1)" calcmode="lin" valueType="num">
                                      <p:cBhvr additive="sum">
                                        <p:cTn id="38" dur="100" decel="100000" autoRev="1" fill="hold">
                                          <p:stCondLst>
                                            <p:cond delay="300"/>
                                          </p:stCondLst>
                                        </p:cTn>
                                        <p:tgtEl>
                                          <p:spTgt spid="97282">
                                            <p:txEl>
                                              <p:pRg st="2" end="2"/>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9" grpId="0"/>
      <p:bldP spid="97282"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9" name="Rectangle 9"/>
          <p:cNvSpPr>
            <a:spLocks noGrp="1" noChangeArrowheads="1"/>
          </p:cNvSpPr>
          <p:nvPr>
            <p:ph type="title"/>
          </p:nvPr>
        </p:nvSpPr>
        <p:spPr>
          <a:xfrm>
            <a:off x="1114425" y="44450"/>
            <a:ext cx="6918325" cy="1555750"/>
          </a:xfrm>
        </p:spPr>
        <p:txBody>
          <a:bodyPr wrap="none" rtlCol="0" anchor="t">
            <a:spAutoFit/>
          </a:bodyPr>
          <a:lstStyle/>
          <a:p>
            <a:pPr eaLnBrk="1" fontAlgn="auto" hangingPunct="1">
              <a:spcBef>
                <a:spcPct val="20000"/>
              </a:spcBef>
              <a:spcAft>
                <a:spcPts val="0"/>
              </a:spcAft>
              <a:defRPr/>
            </a:pPr>
            <a:r>
              <a:rPr lang="ru-RU" sz="4800" b="1" dirty="0">
                <a:effectLst>
                  <a:outerShdw blurRad="38100" dist="38100" dir="2700000" algn="tl">
                    <a:srgbClr val="FFFFFF"/>
                  </a:outerShdw>
                </a:effectLst>
              </a:rPr>
              <a:t>Средняя гармоническая</a:t>
            </a:r>
            <a:br>
              <a:rPr lang="en-US" sz="4800" b="1" dirty="0">
                <a:effectLst>
                  <a:outerShdw blurRad="38100" dist="38100" dir="2700000" algn="tl">
                    <a:srgbClr val="FFFFFF"/>
                  </a:outerShdw>
                </a:effectLst>
              </a:rPr>
            </a:br>
            <a:r>
              <a:rPr lang="ru-RU" sz="4800" b="1" dirty="0">
                <a:effectLst>
                  <a:outerShdw blurRad="38100" dist="38100" dir="2700000" algn="tl">
                    <a:srgbClr val="FFFFFF"/>
                  </a:outerShdw>
                </a:effectLst>
              </a:rPr>
              <a:t> и способы ее расчета</a:t>
            </a:r>
          </a:p>
        </p:txBody>
      </p:sp>
      <p:sp>
        <p:nvSpPr>
          <p:cNvPr id="4" name="Текст 3"/>
          <p:cNvSpPr>
            <a:spLocks noGrp="1"/>
          </p:cNvSpPr>
          <p:nvPr>
            <p:ph type="body" sz="half" idx="1"/>
          </p:nvPr>
        </p:nvSpPr>
        <p:spPr>
          <a:xfrm>
            <a:off x="217103" y="1509573"/>
            <a:ext cx="8712968" cy="5069160"/>
          </a:xfrm>
        </p:spPr>
        <p:txBody>
          <a:bodyPr/>
          <a:lstStyle/>
          <a:p>
            <a:pPr marL="0" indent="0">
              <a:buNone/>
            </a:pPr>
            <a:r>
              <a:rPr lang="ru-RU" dirty="0"/>
              <a:t>Пусть за время пути автомобиль </a:t>
            </a:r>
            <a:r>
              <a:rPr lang="en-US" i="1" dirty="0"/>
              <a:t>m</a:t>
            </a:r>
            <a:r>
              <a:rPr lang="en-US" i="1" baseline="-25000" dirty="0"/>
              <a:t>i </a:t>
            </a:r>
            <a:r>
              <a:rPr lang="ru-RU" dirty="0"/>
              <a:t>километров проехал со скоростью </a:t>
            </a:r>
            <a:r>
              <a:rPr lang="en-US" i="1" dirty="0"/>
              <a:t>x</a:t>
            </a:r>
            <a:r>
              <a:rPr lang="en-US" i="1" baseline="-25000" dirty="0"/>
              <a:t>i</a:t>
            </a:r>
            <a:r>
              <a:rPr lang="ru-RU" i="1" dirty="0"/>
              <a:t>,</a:t>
            </a:r>
            <a:r>
              <a:rPr lang="ru-RU" dirty="0"/>
              <a:t> где </a:t>
            </a:r>
          </a:p>
          <a:p>
            <a:pPr marL="0" indent="0">
              <a:buNone/>
            </a:pPr>
            <a:r>
              <a:rPr lang="ru-RU" dirty="0"/>
              <a:t>Требуется определить среднюю скорость автомобиля за все время пути. </a:t>
            </a:r>
          </a:p>
          <a:p>
            <a:pPr marL="0" indent="0">
              <a:buNone/>
            </a:pPr>
            <a:r>
              <a:rPr lang="ru-RU" dirty="0"/>
              <a:t>Суммарное время равно: </a:t>
            </a:r>
          </a:p>
          <a:p>
            <a:pPr marL="0" indent="0">
              <a:buNone/>
            </a:pPr>
            <a:r>
              <a:rPr lang="ru-RU" dirty="0"/>
              <a:t>Тогда получается </a:t>
            </a:r>
            <a:r>
              <a:rPr lang="ru-RU" i="1" dirty="0"/>
              <a:t>средняя</a:t>
            </a:r>
          </a:p>
          <a:p>
            <a:pPr marL="0" indent="0">
              <a:buNone/>
            </a:pPr>
            <a:r>
              <a:rPr lang="ru-RU" i="1" dirty="0"/>
              <a:t> гармоническая взвешенная:</a:t>
            </a:r>
            <a:endParaRPr lang="ru-RU" dirty="0"/>
          </a:p>
          <a:p>
            <a:pPr marL="0" indent="0">
              <a:buNone/>
            </a:pPr>
            <a:endParaRPr lang="ru-RU" dirty="0"/>
          </a:p>
          <a:p>
            <a:pPr marL="0" indent="0">
              <a:buNone/>
            </a:pPr>
            <a:endParaRPr lang="ru-RU" dirty="0"/>
          </a:p>
        </p:txBody>
      </p:sp>
      <p:sp>
        <p:nvSpPr>
          <p:cNvPr id="24" name="Rectangle 110"/>
          <p:cNvSpPr>
            <a:spLocks noChangeArrowheads="1"/>
          </p:cNvSpPr>
          <p:nvPr/>
        </p:nvSpPr>
        <p:spPr bwMode="auto">
          <a:xfrm>
            <a:off x="5220071" y="1599787"/>
            <a:ext cx="21038859" cy="8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5" name="Объект 24"/>
          <p:cNvGraphicFramePr>
            <a:graphicFrameLocks noChangeAspect="1"/>
          </p:cNvGraphicFramePr>
          <p:nvPr/>
        </p:nvGraphicFramePr>
        <p:xfrm>
          <a:off x="5220071" y="1897885"/>
          <a:ext cx="1512168" cy="1051943"/>
        </p:xfrm>
        <a:graphic>
          <a:graphicData uri="http://schemas.openxmlformats.org/presentationml/2006/ole">
            <mc:AlternateContent xmlns:mc="http://schemas.openxmlformats.org/markup-compatibility/2006">
              <mc:Choice xmlns:v="urn:schemas-microsoft-com:vml" Requires="v">
                <p:oleObj spid="_x0000_s30737" name="Уравнение" r:id="rId4" imgW="622030" imgH="431613" progId="Equation.3">
                  <p:embed/>
                </p:oleObj>
              </mc:Choice>
              <mc:Fallback>
                <p:oleObj name="Уравнение" r:id="rId4" imgW="622030" imgH="431613" progId="Equation.3">
                  <p:embed/>
                  <p:pic>
                    <p:nvPicPr>
                      <p:cNvPr id="25" name="Объект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071" y="1897885"/>
                        <a:ext cx="1512168" cy="1051943"/>
                      </a:xfrm>
                      <a:prstGeom prst="rect">
                        <a:avLst/>
                      </a:prstGeom>
                      <a:noFill/>
                    </p:spPr>
                  </p:pic>
                </p:oleObj>
              </mc:Fallback>
            </mc:AlternateContent>
          </a:graphicData>
        </a:graphic>
      </p:graphicFrame>
      <p:sp>
        <p:nvSpPr>
          <p:cNvPr id="28" name="Rectangle 114"/>
          <p:cNvSpPr>
            <a:spLocks noChangeArrowheads="1"/>
          </p:cNvSpPr>
          <p:nvPr/>
        </p:nvSpPr>
        <p:spPr bwMode="auto">
          <a:xfrm>
            <a:off x="4825673" y="2992210"/>
            <a:ext cx="14377336" cy="100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9" name="Объект 28"/>
          <p:cNvGraphicFramePr>
            <a:graphicFrameLocks noChangeAspect="1"/>
          </p:cNvGraphicFramePr>
          <p:nvPr/>
        </p:nvGraphicFramePr>
        <p:xfrm>
          <a:off x="4825673" y="3118933"/>
          <a:ext cx="4318327" cy="1446430"/>
        </p:xfrm>
        <a:graphic>
          <a:graphicData uri="http://schemas.openxmlformats.org/presentationml/2006/ole">
            <mc:AlternateContent xmlns:mc="http://schemas.openxmlformats.org/markup-compatibility/2006">
              <mc:Choice xmlns:v="urn:schemas-microsoft-com:vml" Requires="v">
                <p:oleObj spid="_x0000_s30738" name="Уравнение" r:id="rId6" imgW="1993900" imgH="660400" progId="Equation.3">
                  <p:embed/>
                </p:oleObj>
              </mc:Choice>
              <mc:Fallback>
                <p:oleObj name="Уравнение" r:id="rId6" imgW="1993900" imgH="660400" progId="Equation.3">
                  <p:embed/>
                  <p:pic>
                    <p:nvPicPr>
                      <p:cNvPr id="29" name="Объект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5673" y="3118933"/>
                        <a:ext cx="4318327" cy="1446430"/>
                      </a:xfrm>
                      <a:prstGeom prst="rect">
                        <a:avLst/>
                      </a:prstGeom>
                      <a:noFill/>
                    </p:spPr>
                  </p:pic>
                </p:oleObj>
              </mc:Fallback>
            </mc:AlternateContent>
          </a:graphicData>
        </a:graphic>
      </p:graphicFrame>
      <p:sp>
        <p:nvSpPr>
          <p:cNvPr id="30" name="Rectangle 116"/>
          <p:cNvSpPr>
            <a:spLocks noChangeArrowheads="1"/>
          </p:cNvSpPr>
          <p:nvPr/>
        </p:nvSpPr>
        <p:spPr bwMode="auto">
          <a:xfrm>
            <a:off x="5364087" y="4446373"/>
            <a:ext cx="24854897" cy="763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31" name="Объект 30"/>
          <p:cNvGraphicFramePr>
            <a:graphicFrameLocks noChangeAspect="1"/>
          </p:cNvGraphicFramePr>
          <p:nvPr/>
        </p:nvGraphicFramePr>
        <p:xfrm>
          <a:off x="5364088" y="4903573"/>
          <a:ext cx="2304256" cy="1786445"/>
        </p:xfrm>
        <a:graphic>
          <a:graphicData uri="http://schemas.openxmlformats.org/presentationml/2006/ole">
            <mc:AlternateContent xmlns:mc="http://schemas.openxmlformats.org/markup-compatibility/2006">
              <mc:Choice xmlns:v="urn:schemas-microsoft-com:vml" Requires="v">
                <p:oleObj spid="_x0000_s30739" name="Уравнение" r:id="rId8" imgW="850531" imgH="634725" progId="Equation.3">
                  <p:embed/>
                </p:oleObj>
              </mc:Choice>
              <mc:Fallback>
                <p:oleObj name="Уравнение" r:id="rId8" imgW="850531" imgH="634725" progId="Equation.3">
                  <p:embed/>
                  <p:pic>
                    <p:nvPicPr>
                      <p:cNvPr id="31" name="Объект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64088" y="4903573"/>
                        <a:ext cx="2304256" cy="1786445"/>
                      </a:xfrm>
                      <a:prstGeom prst="rect">
                        <a:avLst/>
                      </a:prstGeom>
                      <a:noFill/>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6003214A-2EA9-4C1F-8776-774C1083A66C}" type="slidenum">
              <a:rPr lang="ru-RU" smtClean="0"/>
              <a:pPr>
                <a:defRPr/>
              </a:pPr>
              <a:t>129</a:t>
            </a:fld>
            <a:endParaRPr lang="ru-RU"/>
          </a:p>
        </p:txBody>
      </p:sp>
    </p:spTree>
  </p:cSld>
  <p:clrMapOvr>
    <a:masterClrMapping/>
  </p:clrMapOvr>
  <p:transition>
    <p:wheel spokes="3"/>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97289"/>
                                        </p:tgtEl>
                                        <p:attrNameLst>
                                          <p:attrName>style.visibility</p:attrName>
                                        </p:attrNameLst>
                                      </p:cBhvr>
                                      <p:to>
                                        <p:strVal val="visible"/>
                                      </p:to>
                                    </p:set>
                                    <p:anim calcmode="lin" valueType="num">
                                      <p:cBhvr>
                                        <p:cTn id="7" dur="500" fill="hold"/>
                                        <p:tgtEl>
                                          <p:spTgt spid="97289"/>
                                        </p:tgtEl>
                                        <p:attrNameLst>
                                          <p:attrName>ppt_w</p:attrName>
                                        </p:attrNameLst>
                                      </p:cBhvr>
                                      <p:tavLst>
                                        <p:tav tm="0">
                                          <p:val>
                                            <p:fltVal val="0"/>
                                          </p:val>
                                        </p:tav>
                                        <p:tav tm="100000">
                                          <p:val>
                                            <p:strVal val="#ppt_w"/>
                                          </p:val>
                                        </p:tav>
                                      </p:tavLst>
                                    </p:anim>
                                    <p:anim calcmode="lin" valueType="num">
                                      <p:cBhvr>
                                        <p:cTn id="8" dur="500" fill="hold"/>
                                        <p:tgtEl>
                                          <p:spTgt spid="972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8635E0C-B3F8-42AB-9229-F9523872E165}"/>
              </a:ext>
            </a:extLst>
          </p:cNvPr>
          <p:cNvSpPr>
            <a:spLocks noGrp="1" noChangeArrowheads="1"/>
          </p:cNvSpPr>
          <p:nvPr>
            <p:ph type="title"/>
          </p:nvPr>
        </p:nvSpPr>
        <p:spPr>
          <a:xfrm>
            <a:off x="1657350" y="998935"/>
            <a:ext cx="5829300" cy="8572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ormAutofit fontScale="90000"/>
          </a:bodyPr>
          <a:lstStyle/>
          <a:p>
            <a:r>
              <a:rPr lang="ru-RU" altLang="ru-RU" sz="3750" b="1" dirty="0">
                <a:solidFill>
                  <a:schemeClr val="accent2"/>
                </a:solidFill>
                <a:effectLst>
                  <a:outerShdw blurRad="38100" dist="38100" dir="2700000" algn="tl">
                    <a:srgbClr val="000000"/>
                  </a:outerShdw>
                </a:effectLst>
              </a:rPr>
              <a:t>Правило сложения трех видов дисперсий</a:t>
            </a:r>
          </a:p>
        </p:txBody>
      </p:sp>
      <p:graphicFrame>
        <p:nvGraphicFramePr>
          <p:cNvPr id="15363" name="Object 3">
            <a:extLst>
              <a:ext uri="{FF2B5EF4-FFF2-40B4-BE49-F238E27FC236}">
                <a16:creationId xmlns:a16="http://schemas.microsoft.com/office/drawing/2014/main" id="{C087A933-C982-48FE-89D5-DFD455C31057}"/>
              </a:ext>
            </a:extLst>
          </p:cNvPr>
          <p:cNvGraphicFramePr>
            <a:graphicFrameLocks noChangeAspect="1"/>
          </p:cNvGraphicFramePr>
          <p:nvPr/>
        </p:nvGraphicFramePr>
        <p:xfrm>
          <a:off x="2707481" y="2203847"/>
          <a:ext cx="3782616" cy="1009650"/>
        </p:xfrm>
        <a:graphic>
          <a:graphicData uri="http://schemas.openxmlformats.org/presentationml/2006/ole">
            <mc:AlternateContent xmlns:mc="http://schemas.openxmlformats.org/markup-compatibility/2006">
              <mc:Choice xmlns:v="urn:schemas-microsoft-com:vml" Requires="v">
                <p:oleObj spid="_x0000_s72710" name="Equation" r:id="rId4" imgW="914400" imgH="304560" progId="Equation.DSMT4">
                  <p:embed/>
                </p:oleObj>
              </mc:Choice>
              <mc:Fallback>
                <p:oleObj name="Equation" r:id="rId4" imgW="914400" imgH="304560" progId="Equation.DSMT4">
                  <p:embed/>
                  <p:pic>
                    <p:nvPicPr>
                      <p:cNvPr id="15363" name="Object 3">
                        <a:extLst>
                          <a:ext uri="{FF2B5EF4-FFF2-40B4-BE49-F238E27FC236}">
                            <a16:creationId xmlns:a16="http://schemas.microsoft.com/office/drawing/2014/main" id="{C087A933-C982-48FE-89D5-DFD455C31057}"/>
                          </a:ext>
                        </a:extLst>
                      </p:cNvPr>
                      <p:cNvPicPr>
                        <a:picLocks noChangeAspect="1" noChangeArrowheads="1"/>
                      </p:cNvPicPr>
                      <p:nvPr/>
                    </p:nvPicPr>
                    <p:blipFill>
                      <a:blip r:embed="rId5"/>
                      <a:srcRect/>
                      <a:stretch>
                        <a:fillRect/>
                      </a:stretch>
                    </p:blipFill>
                    <p:spPr bwMode="auto">
                      <a:xfrm>
                        <a:off x="2707481" y="2203847"/>
                        <a:ext cx="3782616"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 name="Text Box 6">
            <a:extLst>
              <a:ext uri="{FF2B5EF4-FFF2-40B4-BE49-F238E27FC236}">
                <a16:creationId xmlns:a16="http://schemas.microsoft.com/office/drawing/2014/main" id="{52D8DD5D-2F02-4C12-993F-EF0E60DB9C6E}"/>
              </a:ext>
            </a:extLst>
          </p:cNvPr>
          <p:cNvSpPr txBox="1">
            <a:spLocks noChangeArrowheads="1"/>
          </p:cNvSpPr>
          <p:nvPr/>
        </p:nvSpPr>
        <p:spPr bwMode="auto">
          <a:xfrm>
            <a:off x="1657350" y="3429000"/>
            <a:ext cx="60579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ru-RU" sz="2400" b="1"/>
              <a:t>Общая дисперсия, возникающая под действием всех факторов,равна сумме</a:t>
            </a:r>
          </a:p>
          <a:p>
            <a:r>
              <a:rPr lang="ru-RU" altLang="ru-RU" sz="2400" b="1"/>
              <a:t>дисперсии, появляющейся под воздействием всех прочих факторов, и дисперсии, возникающей за счет группировочного признака.</a:t>
            </a:r>
          </a:p>
        </p:txBody>
      </p:sp>
    </p:spTree>
    <p:extLst>
      <p:ext uri="{BB962C8B-B14F-4D97-AF65-F5344CB8AC3E}">
        <p14:creationId xmlns:p14="http://schemas.microsoft.com/office/powerpoint/2010/main" val="3954839465"/>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grpId="0" nodeType="with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style.rotation</p:attrName>
                                        </p:attrNameLst>
                                      </p:cBhvr>
                                      <p:tavLst>
                                        <p:tav tm="0">
                                          <p:val>
                                            <p:fltVal val="720"/>
                                          </p:val>
                                        </p:tav>
                                        <p:tav tm="100000">
                                          <p:val>
                                            <p:fltVal val="0"/>
                                          </p:val>
                                        </p:tav>
                                      </p:tavLst>
                                    </p:anim>
                                    <p:anim calcmode="lin" valueType="num">
                                      <p:cBhvr>
                                        <p:cTn id="9" dur="1000" fill="hold"/>
                                        <p:tgtEl>
                                          <p:spTgt spid="15362"/>
                                        </p:tgtEl>
                                        <p:attrNameLst>
                                          <p:attrName>ppt_h</p:attrName>
                                        </p:attrNameLst>
                                      </p:cBhvr>
                                      <p:tavLst>
                                        <p:tav tm="0">
                                          <p:val>
                                            <p:fltVal val="0"/>
                                          </p:val>
                                        </p:tav>
                                        <p:tav tm="100000">
                                          <p:val>
                                            <p:strVal val="#ppt_h"/>
                                          </p:val>
                                        </p:tav>
                                      </p:tavLst>
                                    </p:anim>
                                    <p:anim calcmode="lin" valueType="num">
                                      <p:cBhvr>
                                        <p:cTn id="10" dur="1000" fill="hold"/>
                                        <p:tgtEl>
                                          <p:spTgt spid="15362"/>
                                        </p:tgtEl>
                                        <p:attrNameLst>
                                          <p:attrName>ppt_w</p:attrName>
                                        </p:attrNameLst>
                                      </p:cBhvr>
                                      <p:tavLst>
                                        <p:tav tm="0">
                                          <p:val>
                                            <p:fltVal val="0"/>
                                          </p:val>
                                        </p:tav>
                                        <p:tav tm="100000">
                                          <p:val>
                                            <p:strVal val="#ppt_w"/>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0" presetClass="entr" presetSubtype="0" fill="hold" nodeType="clickEffect">
                                  <p:stCondLst>
                                    <p:cond delay="0"/>
                                  </p:stCondLst>
                                  <p:childTnLst>
                                    <p:set>
                                      <p:cBhvr>
                                        <p:cTn id="14" dur="1" fill="hold">
                                          <p:stCondLst>
                                            <p:cond delay="0"/>
                                          </p:stCondLst>
                                        </p:cTn>
                                        <p:tgtEl>
                                          <p:spTgt spid="15363"/>
                                        </p:tgtEl>
                                        <p:attrNameLst>
                                          <p:attrName>style.visibility</p:attrName>
                                        </p:attrNameLst>
                                      </p:cBhvr>
                                      <p:to>
                                        <p:strVal val="visible"/>
                                      </p:to>
                                    </p:set>
                                    <p:animEffect transition="in" filter="fade">
                                      <p:cBhvr>
                                        <p:cTn id="15" dur="800" decel="100000"/>
                                        <p:tgtEl>
                                          <p:spTgt spid="15363"/>
                                        </p:tgtEl>
                                      </p:cBhvr>
                                    </p:animEffect>
                                    <p:anim calcmode="lin" valueType="num">
                                      <p:cBhvr>
                                        <p:cTn id="16" dur="800" decel="100000" fill="hold"/>
                                        <p:tgtEl>
                                          <p:spTgt spid="15363"/>
                                        </p:tgtEl>
                                        <p:attrNameLst>
                                          <p:attrName>style.rotation</p:attrName>
                                        </p:attrNameLst>
                                      </p:cBhvr>
                                      <p:tavLst>
                                        <p:tav tm="0">
                                          <p:val>
                                            <p:fltVal val="-90"/>
                                          </p:val>
                                        </p:tav>
                                        <p:tav tm="100000">
                                          <p:val>
                                            <p:fltVal val="0"/>
                                          </p:val>
                                        </p:tav>
                                      </p:tavLst>
                                    </p:anim>
                                    <p:anim calcmode="lin" valueType="num">
                                      <p:cBhvr>
                                        <p:cTn id="17" dur="800" decel="100000" fill="hold"/>
                                        <p:tgtEl>
                                          <p:spTgt spid="15363"/>
                                        </p:tgtEl>
                                        <p:attrNameLst>
                                          <p:attrName>ppt_x</p:attrName>
                                        </p:attrNameLst>
                                      </p:cBhvr>
                                      <p:tavLst>
                                        <p:tav tm="0">
                                          <p:val>
                                            <p:strVal val="#ppt_x+0.4"/>
                                          </p:val>
                                        </p:tav>
                                        <p:tav tm="100000">
                                          <p:val>
                                            <p:strVal val="#ppt_x-0.05"/>
                                          </p:val>
                                        </p:tav>
                                      </p:tavLst>
                                    </p:anim>
                                    <p:anim calcmode="lin" valueType="num">
                                      <p:cBhvr>
                                        <p:cTn id="18" dur="800" decel="100000" fill="hold"/>
                                        <p:tgtEl>
                                          <p:spTgt spid="15363"/>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5363"/>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5363"/>
                                        </p:tgtEl>
                                        <p:attrNameLst>
                                          <p:attrName>ppt_y</p:attrName>
                                        </p:attrNameLst>
                                      </p:cBhvr>
                                      <p:tavLst>
                                        <p:tav tm="0">
                                          <p:val>
                                            <p:strVal val="#ppt_y+0.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5366"/>
                                        </p:tgtEl>
                                        <p:attrNameLst>
                                          <p:attrName>style.visibility</p:attrName>
                                        </p:attrNameLst>
                                      </p:cBhvr>
                                      <p:to>
                                        <p:strVal val="visible"/>
                                      </p:to>
                                    </p:set>
                                    <p:animEffect transition="in" filter="strips(downRight)">
                                      <p:cBhvr>
                                        <p:cTn id="25" dur="10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body" idx="1"/>
          </p:nvPr>
        </p:nvSpPr>
        <p:spPr>
          <a:xfrm>
            <a:off x="323850" y="1052513"/>
            <a:ext cx="8820150" cy="5616575"/>
          </a:xfrm>
        </p:spPr>
        <p:txBody>
          <a:bodyPr/>
          <a:lstStyle/>
          <a:p>
            <a:pPr marL="358775" lvl="2" indent="0" eaLnBrk="1" hangingPunct="1">
              <a:lnSpc>
                <a:spcPct val="70000"/>
              </a:lnSpc>
              <a:spcBef>
                <a:spcPct val="0"/>
              </a:spcBef>
              <a:buFontTx/>
              <a:buNone/>
            </a:pPr>
            <a:endParaRPr lang="en-US" dirty="0">
              <a:solidFill>
                <a:srgbClr val="000000"/>
              </a:solidFill>
            </a:endParaRPr>
          </a:p>
          <a:p>
            <a:pPr marL="358775" lvl="2" indent="0" eaLnBrk="1" hangingPunct="1">
              <a:lnSpc>
                <a:spcPct val="70000"/>
              </a:lnSpc>
              <a:spcBef>
                <a:spcPct val="0"/>
              </a:spcBef>
              <a:buFontTx/>
              <a:buNone/>
            </a:pPr>
            <a:endParaRPr lang="ru-RU" dirty="0">
              <a:solidFill>
                <a:srgbClr val="000000"/>
              </a:solidFill>
            </a:endParaRPr>
          </a:p>
          <a:p>
            <a:pPr marL="358775" lvl="2" indent="0" eaLnBrk="1" hangingPunct="1">
              <a:lnSpc>
                <a:spcPct val="70000"/>
              </a:lnSpc>
              <a:buFontTx/>
              <a:buNone/>
            </a:pPr>
            <a:r>
              <a:rPr lang="ru-RU" b="1" dirty="0">
                <a:solidFill>
                  <a:srgbClr val="000000"/>
                </a:solidFill>
              </a:rPr>
              <a:t>Невзвешенная:</a:t>
            </a:r>
            <a:r>
              <a:rPr lang="ru-RU" dirty="0">
                <a:solidFill>
                  <a:srgbClr val="000000"/>
                </a:solidFill>
              </a:rPr>
              <a:t> </a:t>
            </a:r>
          </a:p>
          <a:p>
            <a:pPr marL="358775" lvl="2" indent="0" eaLnBrk="1" hangingPunct="1">
              <a:lnSpc>
                <a:spcPct val="70000"/>
              </a:lnSpc>
              <a:buFontTx/>
              <a:buNone/>
            </a:pPr>
            <a:r>
              <a:rPr lang="ru-RU" dirty="0">
                <a:solidFill>
                  <a:srgbClr val="000000"/>
                </a:solidFill>
              </a:rPr>
              <a:t> </a:t>
            </a:r>
          </a:p>
          <a:p>
            <a:pPr marL="358775" lvl="2" indent="0" eaLnBrk="1" hangingPunct="1">
              <a:lnSpc>
                <a:spcPct val="70000"/>
              </a:lnSpc>
              <a:buFontTx/>
              <a:buNone/>
            </a:pPr>
            <a:endParaRPr lang="ru-RU" dirty="0">
              <a:solidFill>
                <a:srgbClr val="000000"/>
              </a:solidFill>
            </a:endParaRPr>
          </a:p>
          <a:p>
            <a:pPr marL="358775" lvl="2" indent="0" eaLnBrk="1" hangingPunct="1">
              <a:lnSpc>
                <a:spcPct val="70000"/>
              </a:lnSpc>
              <a:buFontTx/>
              <a:buNone/>
            </a:pPr>
            <a:r>
              <a:rPr lang="ru-RU" b="1" dirty="0">
                <a:solidFill>
                  <a:srgbClr val="000000"/>
                </a:solidFill>
              </a:rPr>
              <a:t>Взвешенная</a:t>
            </a:r>
          </a:p>
          <a:p>
            <a:pPr marL="358775" lvl="2" indent="0" eaLnBrk="1" hangingPunct="1">
              <a:lnSpc>
                <a:spcPct val="70000"/>
              </a:lnSpc>
              <a:buFontTx/>
              <a:buNone/>
            </a:pPr>
            <a:r>
              <a:rPr lang="ru-RU" sz="2000" b="1" dirty="0">
                <a:solidFill>
                  <a:srgbClr val="000000"/>
                </a:solidFill>
              </a:rPr>
              <a:t>(если данные сгруппированы):</a:t>
            </a:r>
            <a:endParaRPr lang="ru-RU" b="1" dirty="0">
              <a:solidFill>
                <a:srgbClr val="000000"/>
              </a:solidFill>
            </a:endParaRPr>
          </a:p>
          <a:p>
            <a:pPr marL="358775" lvl="2" indent="0" eaLnBrk="1" hangingPunct="1">
              <a:lnSpc>
                <a:spcPct val="70000"/>
              </a:lnSpc>
              <a:buFontTx/>
              <a:buNone/>
            </a:pPr>
            <a:r>
              <a:rPr lang="ru-RU" dirty="0">
                <a:solidFill>
                  <a:srgbClr val="000000"/>
                </a:solidFill>
              </a:rPr>
              <a:t> </a:t>
            </a:r>
          </a:p>
          <a:p>
            <a:pPr marL="358775" lvl="2" indent="0" eaLnBrk="1" hangingPunct="1">
              <a:spcBef>
                <a:spcPts val="0"/>
              </a:spcBef>
              <a:buFontTx/>
              <a:buNone/>
            </a:pPr>
            <a:r>
              <a:rPr lang="ru-RU" dirty="0">
                <a:solidFill>
                  <a:srgbClr val="000000"/>
                </a:solidFill>
              </a:rPr>
              <a:t>где:  	</a:t>
            </a:r>
            <a:r>
              <a:rPr lang="ru-RU" b="1" dirty="0">
                <a:solidFill>
                  <a:srgbClr val="000000"/>
                </a:solidFill>
              </a:rPr>
              <a:t>- </a:t>
            </a:r>
            <a:r>
              <a:rPr lang="en-US" b="1" dirty="0" err="1">
                <a:solidFill>
                  <a:srgbClr val="000000"/>
                </a:solidFill>
              </a:rPr>
              <a:t>i</a:t>
            </a:r>
            <a:r>
              <a:rPr lang="ru-RU" b="1" dirty="0">
                <a:solidFill>
                  <a:srgbClr val="000000"/>
                </a:solidFill>
              </a:rPr>
              <a:t>-й вариант </a:t>
            </a:r>
            <a:r>
              <a:rPr lang="ru-RU" b="1" dirty="0" err="1">
                <a:solidFill>
                  <a:srgbClr val="000000"/>
                </a:solidFill>
              </a:rPr>
              <a:t>осредняемого</a:t>
            </a:r>
            <a:r>
              <a:rPr lang="ru-RU" b="1" dirty="0">
                <a:solidFill>
                  <a:srgbClr val="000000"/>
                </a:solidFill>
              </a:rPr>
              <a:t> признака (в интервальном ряду – середина интервала)</a:t>
            </a:r>
            <a:r>
              <a:rPr lang="ru-RU" dirty="0">
                <a:solidFill>
                  <a:srgbClr val="000000"/>
                </a:solidFill>
              </a:rPr>
              <a:t>;</a:t>
            </a:r>
          </a:p>
          <a:p>
            <a:pPr marL="358775" lvl="2" indent="0" eaLnBrk="1" hangingPunct="1">
              <a:lnSpc>
                <a:spcPct val="70000"/>
              </a:lnSpc>
              <a:buFontTx/>
              <a:buNone/>
            </a:pPr>
            <a:r>
              <a:rPr lang="ru-RU" dirty="0">
                <a:solidFill>
                  <a:srgbClr val="000000"/>
                </a:solidFill>
              </a:rPr>
              <a:t>	 </a:t>
            </a:r>
            <a:r>
              <a:rPr lang="en-US" dirty="0">
                <a:solidFill>
                  <a:srgbClr val="000000"/>
                </a:solidFill>
              </a:rPr>
              <a:t>    </a:t>
            </a:r>
            <a:r>
              <a:rPr lang="ru-RU" dirty="0">
                <a:solidFill>
                  <a:srgbClr val="000000"/>
                </a:solidFill>
              </a:rPr>
              <a:t> </a:t>
            </a:r>
            <a:r>
              <a:rPr lang="en-US" sz="3600" dirty="0">
                <a:solidFill>
                  <a:srgbClr val="000000"/>
                </a:solidFill>
              </a:rPr>
              <a:t>n</a:t>
            </a:r>
            <a:r>
              <a:rPr lang="ru-RU" dirty="0">
                <a:solidFill>
                  <a:srgbClr val="000000"/>
                </a:solidFill>
              </a:rPr>
              <a:t>     - объем совокупности;</a:t>
            </a:r>
          </a:p>
          <a:p>
            <a:pPr marL="358775" lvl="2" indent="0" eaLnBrk="1" hangingPunct="1">
              <a:lnSpc>
                <a:spcPct val="70000"/>
              </a:lnSpc>
              <a:buFontTx/>
              <a:buNone/>
            </a:pPr>
            <a:r>
              <a:rPr lang="ru-RU" dirty="0">
                <a:solidFill>
                  <a:srgbClr val="000000"/>
                </a:solidFill>
              </a:rPr>
              <a:t>		</a:t>
            </a:r>
          </a:p>
          <a:p>
            <a:pPr marL="358775" lvl="2" indent="0" eaLnBrk="1" hangingPunct="1">
              <a:lnSpc>
                <a:spcPct val="70000"/>
              </a:lnSpc>
              <a:buFontTx/>
              <a:buNone/>
            </a:pPr>
            <a:r>
              <a:rPr lang="ru-RU" dirty="0">
                <a:solidFill>
                  <a:srgbClr val="000000"/>
                </a:solidFill>
              </a:rPr>
              <a:t>                   - вес </a:t>
            </a:r>
            <a:r>
              <a:rPr lang="en-US" dirty="0" err="1">
                <a:solidFill>
                  <a:srgbClr val="000000"/>
                </a:solidFill>
              </a:rPr>
              <a:t>i</a:t>
            </a:r>
            <a:r>
              <a:rPr lang="ru-RU" dirty="0">
                <a:solidFill>
                  <a:srgbClr val="000000"/>
                </a:solidFill>
              </a:rPr>
              <a:t>-го варианта (частота)</a:t>
            </a:r>
            <a:r>
              <a:rPr lang="ru-RU" dirty="0">
                <a:solidFill>
                  <a:srgbClr val="000000"/>
                </a:solidFill>
                <a:latin typeface="Arial" charset="0"/>
              </a:rPr>
              <a:t>.</a:t>
            </a:r>
          </a:p>
          <a:p>
            <a:pPr marL="358775" lvl="2" indent="0" eaLnBrk="1" hangingPunct="1">
              <a:lnSpc>
                <a:spcPct val="70000"/>
              </a:lnSpc>
              <a:buFontTx/>
              <a:buNone/>
            </a:pPr>
            <a:r>
              <a:rPr lang="ru-RU" dirty="0">
                <a:solidFill>
                  <a:srgbClr val="000000"/>
                </a:solidFill>
              </a:rPr>
              <a:t>		</a:t>
            </a:r>
            <a:endParaRPr lang="en-US" dirty="0">
              <a:solidFill>
                <a:srgbClr val="000000"/>
              </a:solidFill>
            </a:endParaRPr>
          </a:p>
          <a:p>
            <a:pPr marL="358775" lvl="2" indent="0" eaLnBrk="1" hangingPunct="1">
              <a:lnSpc>
                <a:spcPct val="70000"/>
              </a:lnSpc>
              <a:buFontTx/>
              <a:buNone/>
            </a:pPr>
            <a:r>
              <a:rPr lang="ru-RU" sz="2400" b="1" dirty="0">
                <a:solidFill>
                  <a:srgbClr val="000000"/>
                </a:solidFill>
              </a:rPr>
              <a:t> Основная область применения средней геометрической – осреднение индивидуальных показателей в динамике</a:t>
            </a:r>
            <a:r>
              <a:rPr lang="en-US" sz="2400" b="1" dirty="0">
                <a:solidFill>
                  <a:srgbClr val="000000"/>
                </a:solidFill>
              </a:rPr>
              <a:t> </a:t>
            </a:r>
            <a:r>
              <a:rPr lang="en-US" sz="2400" dirty="0">
                <a:solidFill>
                  <a:srgbClr val="000000"/>
                </a:solidFill>
              </a:rPr>
              <a:t>(</a:t>
            </a:r>
            <a:r>
              <a:rPr lang="ru-RU" sz="2400" dirty="0">
                <a:solidFill>
                  <a:srgbClr val="000000"/>
                </a:solidFill>
              </a:rPr>
              <a:t>часто </a:t>
            </a:r>
            <a:r>
              <a:rPr lang="ru-RU" dirty="0"/>
              <a:t>используют при анализе временных данных)</a:t>
            </a:r>
            <a:r>
              <a:rPr lang="ru-RU" sz="2400" b="1" dirty="0">
                <a:solidFill>
                  <a:srgbClr val="000000"/>
                </a:solidFill>
              </a:rPr>
              <a:t>.</a:t>
            </a:r>
            <a:endParaRPr lang="ru-RU" sz="2400" b="1" dirty="0">
              <a:cs typeface="Times New Roman" pitchFamily="18" charset="0"/>
            </a:endParaRPr>
          </a:p>
        </p:txBody>
      </p:sp>
      <p:graphicFrame>
        <p:nvGraphicFramePr>
          <p:cNvPr id="108547" name="Object 2"/>
          <p:cNvGraphicFramePr>
            <a:graphicFrameLocks noChangeAspect="1"/>
          </p:cNvGraphicFramePr>
          <p:nvPr/>
        </p:nvGraphicFramePr>
        <p:xfrm>
          <a:off x="2987675" y="1196975"/>
          <a:ext cx="5184775" cy="1017588"/>
        </p:xfrm>
        <a:graphic>
          <a:graphicData uri="http://schemas.openxmlformats.org/presentationml/2006/ole">
            <mc:AlternateContent xmlns:mc="http://schemas.openxmlformats.org/markup-compatibility/2006">
              <mc:Choice xmlns:v="urn:schemas-microsoft-com:vml" Requires="v">
                <p:oleObj spid="_x0000_s31766" name="Equation" r:id="rId4" imgW="4127500" imgH="812800" progId="Equation.3">
                  <p:embed/>
                </p:oleObj>
              </mc:Choice>
              <mc:Fallback>
                <p:oleObj name="Equation" r:id="rId4" imgW="4127500" imgH="812800" progId="Equation.3">
                  <p:embed/>
                  <p:pic>
                    <p:nvPicPr>
                      <p:cNvPr id="10854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96975"/>
                        <a:ext cx="5184775" cy="101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3"/>
          <p:cNvGraphicFramePr>
            <a:graphicFrameLocks noChangeAspect="1"/>
          </p:cNvGraphicFramePr>
          <p:nvPr/>
        </p:nvGraphicFramePr>
        <p:xfrm>
          <a:off x="4283968" y="2389188"/>
          <a:ext cx="4558511" cy="952922"/>
        </p:xfrm>
        <a:graphic>
          <a:graphicData uri="http://schemas.openxmlformats.org/presentationml/2006/ole">
            <mc:AlternateContent xmlns:mc="http://schemas.openxmlformats.org/markup-compatibility/2006">
              <mc:Choice xmlns:v="urn:schemas-microsoft-com:vml" Requires="v">
                <p:oleObj spid="_x0000_s31767" name="Формула" r:id="rId6" imgW="2425700" imgH="508000" progId="Equation.3">
                  <p:embed/>
                </p:oleObj>
              </mc:Choice>
              <mc:Fallback>
                <p:oleObj name="Формула" r:id="rId6" imgW="2425700" imgH="508000" progId="Equation.3">
                  <p:embed/>
                  <p:pic>
                    <p:nvPicPr>
                      <p:cNvPr id="10854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2389188"/>
                        <a:ext cx="4558511" cy="952922"/>
                      </a:xfrm>
                      <a:prstGeom prst="rect">
                        <a:avLst/>
                      </a:prstGeom>
                      <a:noFill/>
                    </p:spPr>
                  </p:pic>
                </p:oleObj>
              </mc:Fallback>
            </mc:AlternateContent>
          </a:graphicData>
        </a:graphic>
      </p:graphicFrame>
      <p:graphicFrame>
        <p:nvGraphicFramePr>
          <p:cNvPr id="108549" name="Object 4"/>
          <p:cNvGraphicFramePr>
            <a:graphicFrameLocks noChangeAspect="1"/>
          </p:cNvGraphicFramePr>
          <p:nvPr/>
        </p:nvGraphicFramePr>
        <p:xfrm>
          <a:off x="1720168" y="3296570"/>
          <a:ext cx="319088" cy="647700"/>
        </p:xfrm>
        <a:graphic>
          <a:graphicData uri="http://schemas.openxmlformats.org/presentationml/2006/ole">
            <mc:AlternateContent xmlns:mc="http://schemas.openxmlformats.org/markup-compatibility/2006">
              <mc:Choice xmlns:v="urn:schemas-microsoft-com:vml" Requires="v">
                <p:oleObj spid="_x0000_s31768" name="Equation" r:id="rId8" imgW="279279" imgH="431613" progId="Equation.3">
                  <p:embed/>
                </p:oleObj>
              </mc:Choice>
              <mc:Fallback>
                <p:oleObj name="Equation" r:id="rId8" imgW="279279" imgH="431613" progId="Equation.3">
                  <p:embed/>
                  <p:pic>
                    <p:nvPicPr>
                      <p:cNvPr id="108549"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0168" y="3296570"/>
                        <a:ext cx="31908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1" name="Object 6"/>
          <p:cNvGraphicFramePr>
            <a:graphicFrameLocks noChangeAspect="1"/>
          </p:cNvGraphicFramePr>
          <p:nvPr/>
        </p:nvGraphicFramePr>
        <p:xfrm>
          <a:off x="1541460" y="4970923"/>
          <a:ext cx="438150" cy="671512"/>
        </p:xfrm>
        <a:graphic>
          <a:graphicData uri="http://schemas.openxmlformats.org/presentationml/2006/ole">
            <mc:AlternateContent xmlns:mc="http://schemas.openxmlformats.org/markup-compatibility/2006">
              <mc:Choice xmlns:v="urn:schemas-microsoft-com:vml" Requires="v">
                <p:oleObj spid="_x0000_s31769" name="Формула" r:id="rId10" imgW="190500" imgH="228600" progId="Equation.3">
                  <p:embed/>
                </p:oleObj>
              </mc:Choice>
              <mc:Fallback>
                <p:oleObj name="Формула" r:id="rId10" imgW="190500" imgH="228600" progId="Equation.3">
                  <p:embed/>
                  <p:pic>
                    <p:nvPicPr>
                      <p:cNvPr id="108551"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1460" y="4970923"/>
                        <a:ext cx="438150" cy="671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5" name="Rectangle 11"/>
          <p:cNvSpPr>
            <a:spLocks noChangeArrowheads="1"/>
          </p:cNvSpPr>
          <p:nvPr/>
        </p:nvSpPr>
        <p:spPr bwMode="auto">
          <a:xfrm>
            <a:off x="1187450" y="115888"/>
            <a:ext cx="6665913" cy="762000"/>
          </a:xfrm>
          <a:prstGeom prst="rect">
            <a:avLst/>
          </a:prstGeom>
          <a:noFill/>
          <a:ln w="9525" algn="ctr">
            <a:noFill/>
            <a:miter lim="800000"/>
            <a:headEnd/>
            <a:tailEnd/>
          </a:ln>
          <a:effectLst/>
        </p:spPr>
        <p:txBody>
          <a:bodyPr wrap="none">
            <a:spAutoFit/>
          </a:bodyPr>
          <a:lstStyle/>
          <a:p>
            <a:pPr marL="0" lvl="2" algn="ctr" fontAlgn="auto">
              <a:spcBef>
                <a:spcPct val="20000"/>
              </a:spcBef>
              <a:spcAft>
                <a:spcPts val="0"/>
              </a:spcAft>
              <a:defRPr/>
            </a:pPr>
            <a:r>
              <a:rPr lang="ru-RU" sz="4400" b="1">
                <a:effectLst>
                  <a:outerShdw blurRad="38100" dist="38100" dir="2700000" algn="tl">
                    <a:srgbClr val="FFFFFF"/>
                  </a:outerShdw>
                </a:effectLst>
                <a:latin typeface="+mn-lt"/>
              </a:rPr>
              <a:t>Средняя геометрическая </a:t>
            </a:r>
          </a:p>
        </p:txBody>
      </p:sp>
      <p:sp>
        <p:nvSpPr>
          <p:cNvPr id="2" name="Номер слайда 1"/>
          <p:cNvSpPr>
            <a:spLocks noGrp="1"/>
          </p:cNvSpPr>
          <p:nvPr>
            <p:ph type="sldNum" sz="quarter" idx="12"/>
          </p:nvPr>
        </p:nvSpPr>
        <p:spPr/>
        <p:txBody>
          <a:bodyPr/>
          <a:lstStyle/>
          <a:p>
            <a:pPr>
              <a:defRPr/>
            </a:pPr>
            <a:fld id="{41C221C6-CC26-4EC4-A940-B303B1B21B87}" type="slidenum">
              <a:rPr lang="ru-RU" smtClean="0"/>
              <a:pPr>
                <a:defRPr/>
              </a:pPr>
              <a:t>130</a:t>
            </a:fld>
            <a:endParaRPr lang="ru-RU"/>
          </a:p>
        </p:txBody>
      </p:sp>
    </p:spTree>
  </p:cSld>
  <p:clrMapOvr>
    <a:masterClrMapping/>
  </p:clrMapOvr>
  <p:transition>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08555"/>
                                        </p:tgtEl>
                                        <p:attrNameLst>
                                          <p:attrName>style.visibility</p:attrName>
                                        </p:attrNameLst>
                                      </p:cBhvr>
                                      <p:to>
                                        <p:strVal val="visible"/>
                                      </p:to>
                                    </p:set>
                                    <p:anim calcmode="discrete" valueType="clr">
                                      <p:cBhvr override="childStyle">
                                        <p:cTn id="7" dur="80"/>
                                        <p:tgtEl>
                                          <p:spTgt spid="10855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8555"/>
                                        </p:tgtEl>
                                        <p:attrNameLst>
                                          <p:attrName>fillcolor</p:attrName>
                                        </p:attrNameLst>
                                      </p:cBhvr>
                                      <p:tavLst>
                                        <p:tav tm="0">
                                          <p:val>
                                            <p:clrVal>
                                              <a:schemeClr val="accent2"/>
                                            </p:clrVal>
                                          </p:val>
                                        </p:tav>
                                        <p:tav tm="50000">
                                          <p:val>
                                            <p:clrVal>
                                              <a:schemeClr val="hlink"/>
                                            </p:clrVal>
                                          </p:val>
                                        </p:tav>
                                      </p:tavLst>
                                    </p:anim>
                                    <p:set>
                                      <p:cBhvr>
                                        <p:cTn id="9" dur="80"/>
                                        <p:tgtEl>
                                          <p:spTgt spid="10855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8546">
                                            <p:txEl>
                                              <p:pRg st="2" end="2"/>
                                            </p:txEl>
                                          </p:spTgt>
                                        </p:tgtEl>
                                        <p:attrNameLst>
                                          <p:attrName>style.visibility</p:attrName>
                                        </p:attrNameLst>
                                      </p:cBhvr>
                                      <p:to>
                                        <p:strVal val="visible"/>
                                      </p:to>
                                    </p:set>
                                    <p:animEffect transition="in" filter="wipe(left)">
                                      <p:cBhvr>
                                        <p:cTn id="14" dur="500"/>
                                        <p:tgtEl>
                                          <p:spTgt spid="108546">
                                            <p:txEl>
                                              <p:pRg st="2" end="2"/>
                                            </p:txEl>
                                          </p:spTgt>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08547"/>
                                        </p:tgtEl>
                                        <p:attrNameLst>
                                          <p:attrName>style.visibility</p:attrName>
                                        </p:attrNameLst>
                                      </p:cBhvr>
                                      <p:to>
                                        <p:strVal val="visible"/>
                                      </p:to>
                                    </p:set>
                                    <p:animEffect transition="in" filter="wipe(left)">
                                      <p:cBhvr>
                                        <p:cTn id="18" dur="500"/>
                                        <p:tgtEl>
                                          <p:spTgt spid="10854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8546">
                                            <p:txEl>
                                              <p:pRg st="5" end="5"/>
                                            </p:txEl>
                                          </p:spTgt>
                                        </p:tgtEl>
                                        <p:attrNameLst>
                                          <p:attrName>style.visibility</p:attrName>
                                        </p:attrNameLst>
                                      </p:cBhvr>
                                      <p:to>
                                        <p:strVal val="visible"/>
                                      </p:to>
                                    </p:set>
                                    <p:animEffect transition="in" filter="wipe(left)">
                                      <p:cBhvr>
                                        <p:cTn id="23" dur="500"/>
                                        <p:tgtEl>
                                          <p:spTgt spid="10854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8546">
                                            <p:txEl>
                                              <p:pRg st="6" end="6"/>
                                            </p:txEl>
                                          </p:spTgt>
                                        </p:tgtEl>
                                        <p:attrNameLst>
                                          <p:attrName>style.visibility</p:attrName>
                                        </p:attrNameLst>
                                      </p:cBhvr>
                                      <p:to>
                                        <p:strVal val="visible"/>
                                      </p:to>
                                    </p:set>
                                    <p:animEffect transition="in" filter="wipe(left)">
                                      <p:cBhvr>
                                        <p:cTn id="28" dur="500"/>
                                        <p:tgtEl>
                                          <p:spTgt spid="108546">
                                            <p:txEl>
                                              <p:pRg st="6" end="6"/>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08548"/>
                                        </p:tgtEl>
                                        <p:attrNameLst>
                                          <p:attrName>style.visibility</p:attrName>
                                        </p:attrNameLst>
                                      </p:cBhvr>
                                      <p:to>
                                        <p:strVal val="visible"/>
                                      </p:to>
                                    </p:set>
                                    <p:animEffect transition="in" filter="wipe(left)">
                                      <p:cBhvr>
                                        <p:cTn id="32" dur="500"/>
                                        <p:tgtEl>
                                          <p:spTgt spid="108548"/>
                                        </p:tgtEl>
                                      </p:cBhvr>
                                    </p:animEffect>
                                  </p:childTnLst>
                                </p:cTn>
                              </p:par>
                            </p:childTnLst>
                          </p:cTn>
                        </p:par>
                      </p:childTnLst>
                    </p:cTn>
                  </p:par>
                  <p:par>
                    <p:cTn id="33" fill="hold">
                      <p:stCondLst>
                        <p:cond delay="indefinite"/>
                      </p:stCondLst>
                      <p:childTnLst>
                        <p:par>
                          <p:cTn id="34" fill="hold">
                            <p:stCondLst>
                              <p:cond delay="0"/>
                            </p:stCondLst>
                            <p:childTnLst>
                              <p:par>
                                <p:cTn id="35" presetID="34" presetClass="entr" presetSubtype="0" fill="hold" nodeType="clickEffect">
                                  <p:stCondLst>
                                    <p:cond delay="0"/>
                                  </p:stCondLst>
                                  <p:childTnLst>
                                    <p:set>
                                      <p:cBhvr>
                                        <p:cTn id="36" dur="1" fill="hold">
                                          <p:stCondLst>
                                            <p:cond delay="0"/>
                                          </p:stCondLst>
                                        </p:cTn>
                                        <p:tgtEl>
                                          <p:spTgt spid="108546">
                                            <p:txEl>
                                              <p:pRg st="8" end="8"/>
                                            </p:txEl>
                                          </p:spTgt>
                                        </p:tgtEl>
                                        <p:attrNameLst>
                                          <p:attrName>style.visibility</p:attrName>
                                        </p:attrNameLst>
                                      </p:cBhvr>
                                      <p:to>
                                        <p:strVal val="visible"/>
                                      </p:to>
                                    </p:set>
                                    <p:anim from="(-#ppt_w/2)" to="(#ppt_x)" calcmode="lin" valueType="num">
                                      <p:cBhvr>
                                        <p:cTn id="37" dur="600" fill="hold">
                                          <p:stCondLst>
                                            <p:cond delay="0"/>
                                          </p:stCondLst>
                                        </p:cTn>
                                        <p:tgtEl>
                                          <p:spTgt spid="108546">
                                            <p:txEl>
                                              <p:pRg st="8" end="8"/>
                                            </p:txEl>
                                          </p:spTgt>
                                        </p:tgtEl>
                                        <p:attrNameLst>
                                          <p:attrName>ppt_x</p:attrName>
                                        </p:attrNameLst>
                                      </p:cBhvr>
                                    </p:anim>
                                    <p:anim from="0" to="-1.0" calcmode="lin" valueType="num">
                                      <p:cBhvr>
                                        <p:cTn id="38" dur="200" decel="50000" autoRev="1" fill="hold">
                                          <p:stCondLst>
                                            <p:cond delay="600"/>
                                          </p:stCondLst>
                                        </p:cTn>
                                        <p:tgtEl>
                                          <p:spTgt spid="108546">
                                            <p:txEl>
                                              <p:pRg st="8" end="8"/>
                                            </p:txEl>
                                          </p:spTgt>
                                        </p:tgtEl>
                                        <p:attrNameLst>
                                          <p:attrName>xshear</p:attrName>
                                        </p:attrNameLst>
                                      </p:cBhvr>
                                    </p:anim>
                                    <p:animScale>
                                      <p:cBhvr>
                                        <p:cTn id="39" dur="200" decel="100000" autoRev="1" fill="hold">
                                          <p:stCondLst>
                                            <p:cond delay="600"/>
                                          </p:stCondLst>
                                        </p:cTn>
                                        <p:tgtEl>
                                          <p:spTgt spid="108546">
                                            <p:txEl>
                                              <p:pRg st="8" end="8"/>
                                            </p:txEl>
                                          </p:spTgt>
                                        </p:tgtEl>
                                      </p:cBhvr>
                                      <p:from x="100000" y="100000"/>
                                      <p:to x="80000" y="100000"/>
                                    </p:animScale>
                                    <p:anim by="(#ppt_h/3+#ppt_w*0.1)" calcmode="lin" valueType="num">
                                      <p:cBhvr additive="sum">
                                        <p:cTn id="40" dur="200" decel="100000" autoRev="1" fill="hold">
                                          <p:stCondLst>
                                            <p:cond delay="600"/>
                                          </p:stCondLst>
                                        </p:cTn>
                                        <p:tgtEl>
                                          <p:spTgt spid="108546">
                                            <p:txEl>
                                              <p:pRg st="8" end="8"/>
                                            </p:txEl>
                                          </p:spTgt>
                                        </p:tgtEl>
                                        <p:attrNameLst>
                                          <p:attrName>ppt_x</p:attrName>
                                        </p:attrNameLst>
                                      </p:cBhvr>
                                    </p:anim>
                                  </p:childTnLst>
                                </p:cTn>
                              </p:par>
                              <p:par>
                                <p:cTn id="41" presetID="34" presetClass="entr" presetSubtype="0" fill="hold" nodeType="withEffect">
                                  <p:stCondLst>
                                    <p:cond delay="0"/>
                                  </p:stCondLst>
                                  <p:childTnLst>
                                    <p:set>
                                      <p:cBhvr>
                                        <p:cTn id="42" dur="1" fill="hold">
                                          <p:stCondLst>
                                            <p:cond delay="0"/>
                                          </p:stCondLst>
                                        </p:cTn>
                                        <p:tgtEl>
                                          <p:spTgt spid="108546">
                                            <p:txEl>
                                              <p:pRg st="9" end="9"/>
                                            </p:txEl>
                                          </p:spTgt>
                                        </p:tgtEl>
                                        <p:attrNameLst>
                                          <p:attrName>style.visibility</p:attrName>
                                        </p:attrNameLst>
                                      </p:cBhvr>
                                      <p:to>
                                        <p:strVal val="visible"/>
                                      </p:to>
                                    </p:set>
                                    <p:anim from="(-#ppt_w/2)" to="(#ppt_x)" calcmode="lin" valueType="num">
                                      <p:cBhvr>
                                        <p:cTn id="43" dur="600" fill="hold">
                                          <p:stCondLst>
                                            <p:cond delay="0"/>
                                          </p:stCondLst>
                                        </p:cTn>
                                        <p:tgtEl>
                                          <p:spTgt spid="108546">
                                            <p:txEl>
                                              <p:pRg st="9" end="9"/>
                                            </p:txEl>
                                          </p:spTgt>
                                        </p:tgtEl>
                                        <p:attrNameLst>
                                          <p:attrName>ppt_x</p:attrName>
                                        </p:attrNameLst>
                                      </p:cBhvr>
                                    </p:anim>
                                    <p:anim from="0" to="-1.0" calcmode="lin" valueType="num">
                                      <p:cBhvr>
                                        <p:cTn id="44" dur="200" decel="50000" autoRev="1" fill="hold">
                                          <p:stCondLst>
                                            <p:cond delay="600"/>
                                          </p:stCondLst>
                                        </p:cTn>
                                        <p:tgtEl>
                                          <p:spTgt spid="108546">
                                            <p:txEl>
                                              <p:pRg st="9" end="9"/>
                                            </p:txEl>
                                          </p:spTgt>
                                        </p:tgtEl>
                                        <p:attrNameLst>
                                          <p:attrName>xshear</p:attrName>
                                        </p:attrNameLst>
                                      </p:cBhvr>
                                    </p:anim>
                                    <p:animScale>
                                      <p:cBhvr>
                                        <p:cTn id="45" dur="200" decel="100000" autoRev="1" fill="hold">
                                          <p:stCondLst>
                                            <p:cond delay="600"/>
                                          </p:stCondLst>
                                        </p:cTn>
                                        <p:tgtEl>
                                          <p:spTgt spid="108546">
                                            <p:txEl>
                                              <p:pRg st="9" end="9"/>
                                            </p:txEl>
                                          </p:spTgt>
                                        </p:tgtEl>
                                      </p:cBhvr>
                                      <p:from x="100000" y="100000"/>
                                      <p:to x="80000" y="100000"/>
                                    </p:animScale>
                                    <p:anim by="(#ppt_h/3+#ppt_w*0.1)" calcmode="lin" valueType="num">
                                      <p:cBhvr additive="sum">
                                        <p:cTn id="46" dur="200" decel="100000" autoRev="1" fill="hold">
                                          <p:stCondLst>
                                            <p:cond delay="600"/>
                                          </p:stCondLst>
                                        </p:cTn>
                                        <p:tgtEl>
                                          <p:spTgt spid="108546">
                                            <p:txEl>
                                              <p:pRg st="9" end="9"/>
                                            </p:txEl>
                                          </p:spTgt>
                                        </p:tgtEl>
                                        <p:attrNameLst>
                                          <p:attrName>ppt_x</p:attrName>
                                        </p:attrNameLst>
                                      </p:cBhvr>
                                    </p:anim>
                                  </p:childTnLst>
                                </p:cTn>
                              </p:par>
                              <p:par>
                                <p:cTn id="47" presetID="34" presetClass="entr" presetSubtype="0" fill="hold" nodeType="withEffect">
                                  <p:stCondLst>
                                    <p:cond delay="0"/>
                                  </p:stCondLst>
                                  <p:childTnLst>
                                    <p:set>
                                      <p:cBhvr>
                                        <p:cTn id="48" dur="1" fill="hold">
                                          <p:stCondLst>
                                            <p:cond delay="0"/>
                                          </p:stCondLst>
                                        </p:cTn>
                                        <p:tgtEl>
                                          <p:spTgt spid="108546">
                                            <p:txEl>
                                              <p:pRg st="10" end="10"/>
                                            </p:txEl>
                                          </p:spTgt>
                                        </p:tgtEl>
                                        <p:attrNameLst>
                                          <p:attrName>style.visibility</p:attrName>
                                        </p:attrNameLst>
                                      </p:cBhvr>
                                      <p:to>
                                        <p:strVal val="visible"/>
                                      </p:to>
                                    </p:set>
                                    <p:anim from="(-#ppt_w/2)" to="(#ppt_x)" calcmode="lin" valueType="num">
                                      <p:cBhvr>
                                        <p:cTn id="49" dur="600" fill="hold">
                                          <p:stCondLst>
                                            <p:cond delay="0"/>
                                          </p:stCondLst>
                                        </p:cTn>
                                        <p:tgtEl>
                                          <p:spTgt spid="108546">
                                            <p:txEl>
                                              <p:pRg st="10" end="10"/>
                                            </p:txEl>
                                          </p:spTgt>
                                        </p:tgtEl>
                                        <p:attrNameLst>
                                          <p:attrName>ppt_x</p:attrName>
                                        </p:attrNameLst>
                                      </p:cBhvr>
                                    </p:anim>
                                    <p:anim from="0" to="-1.0" calcmode="lin" valueType="num">
                                      <p:cBhvr>
                                        <p:cTn id="50" dur="200" decel="50000" autoRev="1" fill="hold">
                                          <p:stCondLst>
                                            <p:cond delay="600"/>
                                          </p:stCondLst>
                                        </p:cTn>
                                        <p:tgtEl>
                                          <p:spTgt spid="108546">
                                            <p:txEl>
                                              <p:pRg st="10" end="10"/>
                                            </p:txEl>
                                          </p:spTgt>
                                        </p:tgtEl>
                                        <p:attrNameLst>
                                          <p:attrName>xshear</p:attrName>
                                        </p:attrNameLst>
                                      </p:cBhvr>
                                    </p:anim>
                                    <p:animScale>
                                      <p:cBhvr>
                                        <p:cTn id="51" dur="200" decel="100000" autoRev="1" fill="hold">
                                          <p:stCondLst>
                                            <p:cond delay="600"/>
                                          </p:stCondLst>
                                        </p:cTn>
                                        <p:tgtEl>
                                          <p:spTgt spid="108546">
                                            <p:txEl>
                                              <p:pRg st="10" end="10"/>
                                            </p:txEl>
                                          </p:spTgt>
                                        </p:tgtEl>
                                      </p:cBhvr>
                                      <p:from x="100000" y="100000"/>
                                      <p:to x="80000" y="100000"/>
                                    </p:animScale>
                                    <p:anim by="(#ppt_h/3+#ppt_w*0.1)" calcmode="lin" valueType="num">
                                      <p:cBhvr additive="sum">
                                        <p:cTn id="52" dur="200" decel="100000" autoRev="1" fill="hold">
                                          <p:stCondLst>
                                            <p:cond delay="600"/>
                                          </p:stCondLst>
                                        </p:cTn>
                                        <p:tgtEl>
                                          <p:spTgt spid="108546">
                                            <p:txEl>
                                              <p:pRg st="10" end="10"/>
                                            </p:txEl>
                                          </p:spTgt>
                                        </p:tgtEl>
                                        <p:attrNameLst>
                                          <p:attrName>ppt_x</p:attrName>
                                        </p:attrNameLst>
                                      </p:cBhvr>
                                    </p:anim>
                                  </p:childTnLst>
                                </p:cTn>
                              </p:par>
                              <p:par>
                                <p:cTn id="53" presetID="34" presetClass="entr" presetSubtype="0" fill="hold" nodeType="withEffect">
                                  <p:stCondLst>
                                    <p:cond delay="0"/>
                                  </p:stCondLst>
                                  <p:childTnLst>
                                    <p:set>
                                      <p:cBhvr>
                                        <p:cTn id="54" dur="1" fill="hold">
                                          <p:stCondLst>
                                            <p:cond delay="0"/>
                                          </p:stCondLst>
                                        </p:cTn>
                                        <p:tgtEl>
                                          <p:spTgt spid="108546">
                                            <p:txEl>
                                              <p:pRg st="11" end="11"/>
                                            </p:txEl>
                                          </p:spTgt>
                                        </p:tgtEl>
                                        <p:attrNameLst>
                                          <p:attrName>style.visibility</p:attrName>
                                        </p:attrNameLst>
                                      </p:cBhvr>
                                      <p:to>
                                        <p:strVal val="visible"/>
                                      </p:to>
                                    </p:set>
                                    <p:anim from="(-#ppt_w/2)" to="(#ppt_x)" calcmode="lin" valueType="num">
                                      <p:cBhvr>
                                        <p:cTn id="55" dur="600" fill="hold">
                                          <p:stCondLst>
                                            <p:cond delay="0"/>
                                          </p:stCondLst>
                                        </p:cTn>
                                        <p:tgtEl>
                                          <p:spTgt spid="108546">
                                            <p:txEl>
                                              <p:pRg st="11" end="11"/>
                                            </p:txEl>
                                          </p:spTgt>
                                        </p:tgtEl>
                                        <p:attrNameLst>
                                          <p:attrName>ppt_x</p:attrName>
                                        </p:attrNameLst>
                                      </p:cBhvr>
                                    </p:anim>
                                    <p:anim from="0" to="-1.0" calcmode="lin" valueType="num">
                                      <p:cBhvr>
                                        <p:cTn id="56" dur="200" decel="50000" autoRev="1" fill="hold">
                                          <p:stCondLst>
                                            <p:cond delay="600"/>
                                          </p:stCondLst>
                                        </p:cTn>
                                        <p:tgtEl>
                                          <p:spTgt spid="108546">
                                            <p:txEl>
                                              <p:pRg st="11" end="11"/>
                                            </p:txEl>
                                          </p:spTgt>
                                        </p:tgtEl>
                                        <p:attrNameLst>
                                          <p:attrName>xshear</p:attrName>
                                        </p:attrNameLst>
                                      </p:cBhvr>
                                    </p:anim>
                                    <p:animScale>
                                      <p:cBhvr>
                                        <p:cTn id="57" dur="200" decel="100000" autoRev="1" fill="hold">
                                          <p:stCondLst>
                                            <p:cond delay="600"/>
                                          </p:stCondLst>
                                        </p:cTn>
                                        <p:tgtEl>
                                          <p:spTgt spid="108546">
                                            <p:txEl>
                                              <p:pRg st="11" end="11"/>
                                            </p:txEl>
                                          </p:spTgt>
                                        </p:tgtEl>
                                      </p:cBhvr>
                                      <p:from x="100000" y="100000"/>
                                      <p:to x="80000" y="100000"/>
                                    </p:animScale>
                                    <p:anim by="(#ppt_h/3+#ppt_w*0.1)" calcmode="lin" valueType="num">
                                      <p:cBhvr additive="sum">
                                        <p:cTn id="58" dur="200" decel="100000" autoRev="1" fill="hold">
                                          <p:stCondLst>
                                            <p:cond delay="600"/>
                                          </p:stCondLst>
                                        </p:cTn>
                                        <p:tgtEl>
                                          <p:spTgt spid="108546">
                                            <p:txEl>
                                              <p:pRg st="11" end="11"/>
                                            </p:txEl>
                                          </p:spTgt>
                                        </p:tgtEl>
                                        <p:attrNameLst>
                                          <p:attrName>ppt_x</p:attrName>
                                        </p:attrNameLst>
                                      </p:cBhvr>
                                    </p:anim>
                                  </p:childTnLst>
                                </p:cTn>
                              </p:par>
                              <p:par>
                                <p:cTn id="59" presetID="34" presetClass="entr" presetSubtype="0" fill="hold" nodeType="withEffect">
                                  <p:stCondLst>
                                    <p:cond delay="0"/>
                                  </p:stCondLst>
                                  <p:childTnLst>
                                    <p:set>
                                      <p:cBhvr>
                                        <p:cTn id="60" dur="1" fill="hold">
                                          <p:stCondLst>
                                            <p:cond delay="0"/>
                                          </p:stCondLst>
                                        </p:cTn>
                                        <p:tgtEl>
                                          <p:spTgt spid="108546">
                                            <p:txEl>
                                              <p:pRg st="12" end="12"/>
                                            </p:txEl>
                                          </p:spTgt>
                                        </p:tgtEl>
                                        <p:attrNameLst>
                                          <p:attrName>style.visibility</p:attrName>
                                        </p:attrNameLst>
                                      </p:cBhvr>
                                      <p:to>
                                        <p:strVal val="visible"/>
                                      </p:to>
                                    </p:set>
                                    <p:anim from="(-#ppt_w/2)" to="(#ppt_x)" calcmode="lin" valueType="num">
                                      <p:cBhvr>
                                        <p:cTn id="61" dur="600" fill="hold">
                                          <p:stCondLst>
                                            <p:cond delay="0"/>
                                          </p:stCondLst>
                                        </p:cTn>
                                        <p:tgtEl>
                                          <p:spTgt spid="108546">
                                            <p:txEl>
                                              <p:pRg st="12" end="12"/>
                                            </p:txEl>
                                          </p:spTgt>
                                        </p:tgtEl>
                                        <p:attrNameLst>
                                          <p:attrName>ppt_x</p:attrName>
                                        </p:attrNameLst>
                                      </p:cBhvr>
                                    </p:anim>
                                    <p:anim from="0" to="-1.0" calcmode="lin" valueType="num">
                                      <p:cBhvr>
                                        <p:cTn id="62" dur="200" decel="50000" autoRev="1" fill="hold">
                                          <p:stCondLst>
                                            <p:cond delay="600"/>
                                          </p:stCondLst>
                                        </p:cTn>
                                        <p:tgtEl>
                                          <p:spTgt spid="108546">
                                            <p:txEl>
                                              <p:pRg st="12" end="12"/>
                                            </p:txEl>
                                          </p:spTgt>
                                        </p:tgtEl>
                                        <p:attrNameLst>
                                          <p:attrName>xshear</p:attrName>
                                        </p:attrNameLst>
                                      </p:cBhvr>
                                    </p:anim>
                                    <p:animScale>
                                      <p:cBhvr>
                                        <p:cTn id="63" dur="200" decel="100000" autoRev="1" fill="hold">
                                          <p:stCondLst>
                                            <p:cond delay="600"/>
                                          </p:stCondLst>
                                        </p:cTn>
                                        <p:tgtEl>
                                          <p:spTgt spid="108546">
                                            <p:txEl>
                                              <p:pRg st="12" end="12"/>
                                            </p:txEl>
                                          </p:spTgt>
                                        </p:tgtEl>
                                      </p:cBhvr>
                                      <p:from x="100000" y="100000"/>
                                      <p:to x="80000" y="100000"/>
                                    </p:animScale>
                                    <p:anim by="(#ppt_h/3+#ppt_w*0.1)" calcmode="lin" valueType="num">
                                      <p:cBhvr additive="sum">
                                        <p:cTn id="64" dur="200" decel="100000" autoRev="1" fill="hold">
                                          <p:stCondLst>
                                            <p:cond delay="600"/>
                                          </p:stCondLst>
                                        </p:cTn>
                                        <p:tgtEl>
                                          <p:spTgt spid="108546">
                                            <p:txEl>
                                              <p:pRg st="12" end="12"/>
                                            </p:txEl>
                                          </p:spTgt>
                                        </p:tgtEl>
                                        <p:attrNameLst>
                                          <p:attrName>ppt_x</p:attrName>
                                        </p:attrNameLst>
                                      </p:cBhvr>
                                    </p:anim>
                                  </p:childTnLst>
                                </p:cTn>
                              </p:par>
                              <p:par>
                                <p:cTn id="65" presetID="34" presetClass="entr" presetSubtype="0" fill="hold" nodeType="withEffect">
                                  <p:stCondLst>
                                    <p:cond delay="0"/>
                                  </p:stCondLst>
                                  <p:childTnLst>
                                    <p:set>
                                      <p:cBhvr>
                                        <p:cTn id="66" dur="1" fill="hold">
                                          <p:stCondLst>
                                            <p:cond delay="0"/>
                                          </p:stCondLst>
                                        </p:cTn>
                                        <p:tgtEl>
                                          <p:spTgt spid="108546">
                                            <p:txEl>
                                              <p:pRg st="13" end="13"/>
                                            </p:txEl>
                                          </p:spTgt>
                                        </p:tgtEl>
                                        <p:attrNameLst>
                                          <p:attrName>style.visibility</p:attrName>
                                        </p:attrNameLst>
                                      </p:cBhvr>
                                      <p:to>
                                        <p:strVal val="visible"/>
                                      </p:to>
                                    </p:set>
                                    <p:anim from="(-#ppt_w/2)" to="(#ppt_x)" calcmode="lin" valueType="num">
                                      <p:cBhvr>
                                        <p:cTn id="67" dur="600" fill="hold">
                                          <p:stCondLst>
                                            <p:cond delay="0"/>
                                          </p:stCondLst>
                                        </p:cTn>
                                        <p:tgtEl>
                                          <p:spTgt spid="108546">
                                            <p:txEl>
                                              <p:pRg st="13" end="13"/>
                                            </p:txEl>
                                          </p:spTgt>
                                        </p:tgtEl>
                                        <p:attrNameLst>
                                          <p:attrName>ppt_x</p:attrName>
                                        </p:attrNameLst>
                                      </p:cBhvr>
                                    </p:anim>
                                    <p:anim from="0" to="-1.0" calcmode="lin" valueType="num">
                                      <p:cBhvr>
                                        <p:cTn id="68" dur="200" decel="50000" autoRev="1" fill="hold">
                                          <p:stCondLst>
                                            <p:cond delay="600"/>
                                          </p:stCondLst>
                                        </p:cTn>
                                        <p:tgtEl>
                                          <p:spTgt spid="108546">
                                            <p:txEl>
                                              <p:pRg st="13" end="13"/>
                                            </p:txEl>
                                          </p:spTgt>
                                        </p:tgtEl>
                                        <p:attrNameLst>
                                          <p:attrName>xshear</p:attrName>
                                        </p:attrNameLst>
                                      </p:cBhvr>
                                    </p:anim>
                                    <p:animScale>
                                      <p:cBhvr>
                                        <p:cTn id="69" dur="200" decel="100000" autoRev="1" fill="hold">
                                          <p:stCondLst>
                                            <p:cond delay="600"/>
                                          </p:stCondLst>
                                        </p:cTn>
                                        <p:tgtEl>
                                          <p:spTgt spid="108546">
                                            <p:txEl>
                                              <p:pRg st="13" end="13"/>
                                            </p:txEl>
                                          </p:spTgt>
                                        </p:tgtEl>
                                      </p:cBhvr>
                                      <p:from x="100000" y="100000"/>
                                      <p:to x="80000" y="100000"/>
                                    </p:animScale>
                                    <p:anim by="(#ppt_h/3+#ppt_w*0.1)" calcmode="lin" valueType="num">
                                      <p:cBhvr additive="sum">
                                        <p:cTn id="70" dur="200" decel="100000" autoRev="1" fill="hold">
                                          <p:stCondLst>
                                            <p:cond delay="600"/>
                                          </p:stCondLst>
                                        </p:cTn>
                                        <p:tgtEl>
                                          <p:spTgt spid="108546">
                                            <p:txEl>
                                              <p:pRg st="13" end="13"/>
                                            </p:txEl>
                                          </p:spTgt>
                                        </p:tgtEl>
                                        <p:attrNameLst>
                                          <p:attrName>ppt_x</p:attrName>
                                        </p:attrNameLst>
                                      </p:cBhvr>
                                    </p:anim>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108549"/>
                                        </p:tgtEl>
                                        <p:attrNameLst>
                                          <p:attrName>style.visibility</p:attrName>
                                        </p:attrNameLst>
                                      </p:cBhvr>
                                      <p:to>
                                        <p:strVal val="visible"/>
                                      </p:to>
                                    </p:set>
                                    <p:animEffect transition="in" filter="fade">
                                      <p:cBhvr>
                                        <p:cTn id="74" dur="500"/>
                                        <p:tgtEl>
                                          <p:spTgt spid="108549"/>
                                        </p:tgtEl>
                                      </p:cBhvr>
                                    </p:animEffect>
                                  </p:childTnLst>
                                </p:cTn>
                              </p:par>
                              <p:par>
                                <p:cTn id="75" presetID="10" presetClass="entr" presetSubtype="0" fill="hold" nodeType="withEffect">
                                  <p:stCondLst>
                                    <p:cond delay="0"/>
                                  </p:stCondLst>
                                  <p:childTnLst>
                                    <p:set>
                                      <p:cBhvr>
                                        <p:cTn id="76" dur="1" fill="hold">
                                          <p:stCondLst>
                                            <p:cond delay="0"/>
                                          </p:stCondLst>
                                        </p:cTn>
                                        <p:tgtEl>
                                          <p:spTgt spid="108551"/>
                                        </p:tgtEl>
                                        <p:attrNameLst>
                                          <p:attrName>style.visibility</p:attrName>
                                        </p:attrNameLst>
                                      </p:cBhvr>
                                      <p:to>
                                        <p:strVal val="visible"/>
                                      </p:to>
                                    </p:set>
                                    <p:animEffect transition="in" filter="fade">
                                      <p:cBhvr>
                                        <p:cTn id="77" dur="500"/>
                                        <p:tgtEl>
                                          <p:spTgt spid="108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16632"/>
            <a:ext cx="8229600" cy="1143000"/>
          </a:xfrm>
        </p:spPr>
        <p:txBody>
          <a:bodyPr/>
          <a:lstStyle/>
          <a:p>
            <a:r>
              <a:rPr lang="ru-RU" sz="3600" b="1" i="1" dirty="0"/>
              <a:t>Другие характеристики центра группирования</a:t>
            </a:r>
            <a:endParaRPr lang="ru-RU" sz="3600"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a:xfrm>
                <a:off x="427179" y="1259632"/>
                <a:ext cx="8229600" cy="4525963"/>
              </a:xfrm>
            </p:spPr>
            <p:txBody>
              <a:bodyPr/>
              <a:lstStyle/>
              <a:p>
                <a:r>
                  <a:rPr lang="ru-RU" b="1" i="1" dirty="0"/>
                  <a:t>Медиана (</a:t>
                </a:r>
                <a:r>
                  <a:rPr lang="en-US" b="1" i="1" dirty="0"/>
                  <a:t>median</a:t>
                </a:r>
                <a:r>
                  <a:rPr lang="ru-RU" b="1" i="1" dirty="0"/>
                  <a:t>)</a:t>
                </a:r>
                <a:r>
                  <a:rPr lang="ru-RU" dirty="0"/>
                  <a:t> – значение признака, приходящего на середину вариационного (ранжированного) ряда наблюдений.</a:t>
                </a:r>
              </a:p>
              <a:p>
                <a:r>
                  <a:rPr lang="ru-RU" i="1" dirty="0"/>
                  <a:t>Для </a:t>
                </a:r>
                <a:r>
                  <a:rPr lang="ru-RU" i="1" dirty="0" err="1"/>
                  <a:t>несгруппированных</a:t>
                </a:r>
                <a:r>
                  <a:rPr lang="ru-RU" i="1" dirty="0"/>
                  <a:t> данных </a:t>
                </a:r>
                <a:endParaRPr lang="ru-RU" dirty="0"/>
              </a:p>
              <a:p>
                <a:r>
                  <a:rPr lang="ru-RU" dirty="0"/>
                  <a:t>Если число наблюдений нечетное, </a:t>
                </a:r>
                <a:r>
                  <a:rPr lang="en-US" i="1" dirty="0"/>
                  <a:t>n</a:t>
                </a:r>
                <a:r>
                  <a:rPr lang="ru-RU" dirty="0"/>
                  <a:t>=2</a:t>
                </a:r>
                <a:r>
                  <a:rPr lang="en-US" i="1" dirty="0"/>
                  <a:t>p</a:t>
                </a:r>
                <a:r>
                  <a:rPr lang="ru-RU" dirty="0"/>
                  <a:t>+1, где </a:t>
                </a:r>
                <a:r>
                  <a:rPr lang="en-US" i="1" dirty="0"/>
                  <a:t>p</a:t>
                </a:r>
                <a:r>
                  <a:rPr lang="ru-RU" dirty="0"/>
                  <a:t>=1,2,…, то  </a:t>
                </a:r>
                <a:r>
                  <a:rPr lang="en-US" i="1" dirty="0"/>
                  <a:t>M</a:t>
                </a:r>
                <a:r>
                  <a:rPr lang="en-US" i="1" baseline="-25000" dirty="0"/>
                  <a:t>e</a:t>
                </a:r>
                <a:r>
                  <a:rPr lang="ru-RU" i="1" dirty="0"/>
                  <a:t>=</a:t>
                </a:r>
                <a:r>
                  <a:rPr lang="en-US" i="1" dirty="0" err="1"/>
                  <a:t>x</a:t>
                </a:r>
                <a:r>
                  <a:rPr lang="en-US" i="1" baseline="-25000" dirty="0" err="1"/>
                  <a:t>me</a:t>
                </a:r>
                <a:r>
                  <a:rPr lang="ru-RU" i="1" dirty="0"/>
                  <a:t>=</a:t>
                </a:r>
                <a:r>
                  <a:rPr lang="en-US" i="1" dirty="0"/>
                  <a:t>x</a:t>
                </a:r>
                <a:r>
                  <a:rPr lang="ru-RU" baseline="-25000" dirty="0"/>
                  <a:t>(</a:t>
                </a:r>
                <a:r>
                  <a:rPr lang="en-US" i="1" baseline="-25000" dirty="0"/>
                  <a:t>p</a:t>
                </a:r>
                <a:r>
                  <a:rPr lang="ru-RU" i="1" baseline="-25000" dirty="0"/>
                  <a:t>+</a:t>
                </a:r>
                <a:r>
                  <a:rPr lang="ru-RU" baseline="-25000" dirty="0"/>
                  <a:t>1). </a:t>
                </a:r>
                <a:endParaRPr lang="ru-RU" dirty="0"/>
              </a:p>
              <a:p>
                <a:r>
                  <a:rPr lang="ru-RU" dirty="0"/>
                  <a:t>Если число наблюдений четное, </a:t>
                </a:r>
                <a:r>
                  <a:rPr lang="en-US" i="1" dirty="0"/>
                  <a:t>n</a:t>
                </a:r>
                <a:r>
                  <a:rPr lang="ru-RU" dirty="0"/>
                  <a:t>=2</a:t>
                </a:r>
                <a:r>
                  <a:rPr lang="en-US" i="1" dirty="0"/>
                  <a:t>p</a:t>
                </a:r>
                <a:r>
                  <a:rPr lang="ru-RU" dirty="0"/>
                  <a:t>, то  </a:t>
                </a:r>
                <a:r>
                  <a:rPr lang="en-US" i="1" dirty="0"/>
                  <a:t>M</a:t>
                </a:r>
                <a:r>
                  <a:rPr lang="en-US" i="1" baseline="-25000" dirty="0"/>
                  <a:t>e</a:t>
                </a:r>
                <a:r>
                  <a:rPr lang="ru-RU" i="1" dirty="0"/>
                  <a:t>=</a:t>
                </a:r>
                <a:r>
                  <a:rPr lang="ru-RU" dirty="0"/>
                  <a:t>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𝑚𝑒</m:t>
                        </m:r>
                      </m:sub>
                    </m:sSub>
                    <m:r>
                      <a:rPr lang="ru-RU"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en-US" i="1">
                                <a:latin typeface="Cambria Math" panose="02040503050406030204" pitchFamily="18" charset="0"/>
                              </a:rPr>
                              <m:t>𝑥</m:t>
                            </m:r>
                          </m:e>
                          <m:sub>
                            <m:r>
                              <a:rPr lang="ru-RU" i="1">
                                <a:latin typeface="Cambria Math" panose="02040503050406030204" pitchFamily="18" charset="0"/>
                              </a:rPr>
                              <m:t>(</m:t>
                            </m:r>
                            <m:r>
                              <a:rPr lang="en-US" i="1">
                                <a:latin typeface="Cambria Math" panose="02040503050406030204" pitchFamily="18" charset="0"/>
                              </a:rPr>
                              <m:t>𝑝</m:t>
                            </m:r>
                            <m:r>
                              <a:rPr lang="ru-RU" i="1">
                                <a:latin typeface="Cambria Math" panose="02040503050406030204" pitchFamily="18" charset="0"/>
                              </a:rPr>
                              <m:t>)</m:t>
                            </m:r>
                          </m:sub>
                        </m:sSub>
                        <m:r>
                          <a:rPr lang="ru-RU"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𝑥</m:t>
                            </m:r>
                          </m:e>
                          <m:sub>
                            <m:r>
                              <a:rPr lang="ru-RU" i="1">
                                <a:latin typeface="Cambria Math" panose="02040503050406030204" pitchFamily="18" charset="0"/>
                              </a:rPr>
                              <m:t>(</m:t>
                            </m:r>
                            <m:r>
                              <a:rPr lang="en-US" i="1">
                                <a:latin typeface="Cambria Math" panose="02040503050406030204" pitchFamily="18" charset="0"/>
                              </a:rPr>
                              <m:t>𝑝</m:t>
                            </m:r>
                            <m:r>
                              <a:rPr lang="ru-RU" i="1">
                                <a:latin typeface="Cambria Math" panose="02040503050406030204" pitchFamily="18" charset="0"/>
                              </a:rPr>
                              <m:t>+1)</m:t>
                            </m:r>
                          </m:sub>
                        </m:sSub>
                      </m:num>
                      <m:den>
                        <m:r>
                          <a:rPr lang="ru-RU" i="1">
                            <a:latin typeface="Cambria Math" panose="02040503050406030204" pitchFamily="18" charset="0"/>
                          </a:rPr>
                          <m:t>2</m:t>
                        </m:r>
                      </m:den>
                    </m:f>
                  </m:oMath>
                </a14:m>
                <a:r>
                  <a:rPr lang="ru-RU" dirty="0"/>
                  <a:t>. </a:t>
                </a:r>
              </a:p>
              <a:p>
                <a:r>
                  <a:rPr lang="ru-RU" dirty="0"/>
                  <a:t>Например, при </a:t>
                </a:r>
                <a:r>
                  <a:rPr lang="en-US" i="1" dirty="0"/>
                  <a:t>n</a:t>
                </a:r>
                <a:r>
                  <a:rPr lang="ru-RU" dirty="0"/>
                  <a:t>=5 имеем </a:t>
                </a:r>
                <a:r>
                  <a:rPr lang="ru-RU" i="1" dirty="0"/>
                  <a:t>х</a:t>
                </a:r>
                <a:r>
                  <a:rPr lang="ru-RU" baseline="-25000" dirty="0"/>
                  <a:t>(1)</a:t>
                </a:r>
                <a:r>
                  <a:rPr lang="ru-RU" dirty="0"/>
                  <a:t>≤</a:t>
                </a:r>
                <a:r>
                  <a:rPr lang="ru-RU" i="1" dirty="0"/>
                  <a:t>х</a:t>
                </a:r>
                <a:r>
                  <a:rPr lang="ru-RU" baseline="-25000" dirty="0"/>
                  <a:t>(2)</a:t>
                </a:r>
                <a:r>
                  <a:rPr lang="ru-RU" dirty="0"/>
                  <a:t>≤</a:t>
                </a:r>
                <a:r>
                  <a:rPr lang="ru-RU" i="1" dirty="0"/>
                  <a:t>х</a:t>
                </a:r>
                <a:r>
                  <a:rPr lang="ru-RU" baseline="-25000" dirty="0"/>
                  <a:t>(3)</a:t>
                </a:r>
                <a:r>
                  <a:rPr lang="ru-RU" dirty="0"/>
                  <a:t>≤</a:t>
                </a:r>
                <a:r>
                  <a:rPr lang="ru-RU" i="1" dirty="0"/>
                  <a:t>х</a:t>
                </a:r>
                <a:r>
                  <a:rPr lang="ru-RU" baseline="-25000" dirty="0"/>
                  <a:t>(4)</a:t>
                </a:r>
                <a:r>
                  <a:rPr lang="ru-RU" dirty="0"/>
                  <a:t>≤</a:t>
                </a:r>
                <a:r>
                  <a:rPr lang="ru-RU" i="1" dirty="0"/>
                  <a:t>х</a:t>
                </a:r>
                <a:r>
                  <a:rPr lang="ru-RU" baseline="-25000" dirty="0"/>
                  <a:t>(5)</a:t>
                </a:r>
                <a:r>
                  <a:rPr lang="ru-RU" dirty="0"/>
                  <a:t> и </a:t>
                </a:r>
                <a:r>
                  <a:rPr lang="en-US" i="1" dirty="0"/>
                  <a:t>M</a:t>
                </a:r>
                <a:r>
                  <a:rPr lang="en-US" i="1" baseline="-25000" dirty="0"/>
                  <a:t>e</a:t>
                </a:r>
                <a:r>
                  <a:rPr lang="ru-RU" i="1" dirty="0"/>
                  <a:t>=</a:t>
                </a:r>
                <a:r>
                  <a:rPr lang="en-US" i="1" dirty="0" err="1"/>
                  <a:t>x</a:t>
                </a:r>
                <a:r>
                  <a:rPr lang="en-US" i="1" baseline="-25000" dirty="0" err="1"/>
                  <a:t>Me</a:t>
                </a:r>
                <a:r>
                  <a:rPr lang="ru-RU" i="1" dirty="0"/>
                  <a:t>=х</a:t>
                </a:r>
                <a:r>
                  <a:rPr lang="ru-RU" i="1" baseline="-25000" dirty="0"/>
                  <a:t>(3)</a:t>
                </a:r>
                <a:endParaRPr lang="ru-RU" dirty="0"/>
              </a:p>
              <a:p>
                <a:r>
                  <a:rPr lang="ru-RU" dirty="0"/>
                  <a:t>                   при </a:t>
                </a:r>
                <a:r>
                  <a:rPr lang="en-US" i="1" dirty="0"/>
                  <a:t>n</a:t>
                </a:r>
                <a:r>
                  <a:rPr lang="ru-RU" dirty="0"/>
                  <a:t>=6    </a:t>
                </a:r>
                <a14:m>
                  <m:oMath xmlns:m="http://schemas.openxmlformats.org/officeDocument/2006/math">
                    <m:r>
                      <a:rPr lang="ru-RU" i="1">
                        <a:latin typeface="Cambria Math" panose="02040503050406030204" pitchFamily="18" charset="0"/>
                      </a:rPr>
                      <m:t>𝑀𝑒</m:t>
                    </m:r>
                    <m:r>
                      <a:rPr lang="ru-RU"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𝑚𝑒</m:t>
                        </m:r>
                      </m:sub>
                    </m:sSub>
                    <m:r>
                      <a:rPr lang="ru-RU" i="1">
                        <a:latin typeface="Cambria Math" panose="02040503050406030204" pitchFamily="18" charset="0"/>
                      </a:rPr>
                      <m:t>=</m:t>
                    </m:r>
                    <m:f>
                      <m:fPr>
                        <m:ctrlPr>
                          <a:rPr lang="ru-RU" i="1">
                            <a:latin typeface="Cambria Math" panose="02040503050406030204" pitchFamily="18" charset="0"/>
                          </a:rPr>
                        </m:ctrlPr>
                      </m:fPr>
                      <m:num>
                        <m:sSub>
                          <m:sSubPr>
                            <m:ctrlPr>
                              <a:rPr lang="ru-RU" i="1">
                                <a:latin typeface="Cambria Math" panose="02040503050406030204" pitchFamily="18" charset="0"/>
                              </a:rPr>
                            </m:ctrlPr>
                          </m:sSubPr>
                          <m:e>
                            <m:r>
                              <a:rPr lang="en-US" i="1">
                                <a:latin typeface="Cambria Math" panose="02040503050406030204" pitchFamily="18" charset="0"/>
                              </a:rPr>
                              <m:t>𝑥</m:t>
                            </m:r>
                          </m:e>
                          <m:sub>
                            <m:d>
                              <m:dPr>
                                <m:ctrlPr>
                                  <a:rPr lang="ru-RU" i="1">
                                    <a:latin typeface="Cambria Math" panose="02040503050406030204" pitchFamily="18" charset="0"/>
                                  </a:rPr>
                                </m:ctrlPr>
                              </m:dPr>
                              <m:e>
                                <m:r>
                                  <a:rPr lang="ru-RU" i="1">
                                    <a:latin typeface="Cambria Math" panose="02040503050406030204" pitchFamily="18" charset="0"/>
                                  </a:rPr>
                                  <m:t>3</m:t>
                                </m:r>
                              </m:e>
                            </m:d>
                          </m:sub>
                        </m:sSub>
                        <m:r>
                          <a:rPr lang="ru-RU" i="1">
                            <a:latin typeface="Cambria Math" panose="02040503050406030204" pitchFamily="18" charset="0"/>
                          </a:rPr>
                          <m:t>+</m:t>
                        </m:r>
                        <m:sSub>
                          <m:sSubPr>
                            <m:ctrlPr>
                              <a:rPr lang="ru-RU" i="1">
                                <a:latin typeface="Cambria Math" panose="02040503050406030204" pitchFamily="18" charset="0"/>
                              </a:rPr>
                            </m:ctrlPr>
                          </m:sSubPr>
                          <m:e>
                            <m:r>
                              <a:rPr lang="en-US" i="1">
                                <a:latin typeface="Cambria Math" panose="02040503050406030204" pitchFamily="18" charset="0"/>
                              </a:rPr>
                              <m:t>𝑥</m:t>
                            </m:r>
                          </m:e>
                          <m:sub>
                            <m:d>
                              <m:dPr>
                                <m:ctrlPr>
                                  <a:rPr lang="ru-RU" i="1">
                                    <a:latin typeface="Cambria Math" panose="02040503050406030204" pitchFamily="18" charset="0"/>
                                  </a:rPr>
                                </m:ctrlPr>
                              </m:dPr>
                              <m:e>
                                <m:r>
                                  <a:rPr lang="ru-RU" i="1">
                                    <a:latin typeface="Cambria Math" panose="02040503050406030204" pitchFamily="18" charset="0"/>
                                  </a:rPr>
                                  <m:t>4</m:t>
                                </m:r>
                              </m:e>
                            </m:d>
                          </m:sub>
                        </m:sSub>
                      </m:num>
                      <m:den>
                        <m:r>
                          <a:rPr lang="ru-RU" i="1">
                            <a:latin typeface="Cambria Math" panose="02040503050406030204" pitchFamily="18" charset="0"/>
                          </a:rPr>
                          <m:t>2</m:t>
                        </m:r>
                      </m:den>
                    </m:f>
                  </m:oMath>
                </a14:m>
                <a:r>
                  <a:rPr lang="ru-RU" dirty="0"/>
                  <a:t>.</a:t>
                </a:r>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xfrm>
                <a:off x="427179" y="1259632"/>
                <a:ext cx="8229600" cy="4525963"/>
              </a:xfrm>
              <a:blipFill>
                <a:blip r:embed="rId3"/>
                <a:stretch>
                  <a:fillRect l="-1704" t="-1752" b="-44744"/>
                </a:stretch>
              </a:blipFill>
            </p:spPr>
            <p:txBody>
              <a:bodyPr/>
              <a:lstStyle/>
              <a:p>
                <a:r>
                  <a:rPr lang="ru-RU">
                    <a:noFill/>
                  </a:rPr>
                  <a:t> </a:t>
                </a:r>
              </a:p>
            </p:txBody>
          </p:sp>
        </mc:Fallback>
      </mc:AlternateContent>
      <p:sp>
        <p:nvSpPr>
          <p:cNvPr id="4" name="Номер слайда 3"/>
          <p:cNvSpPr>
            <a:spLocks noGrp="1"/>
          </p:cNvSpPr>
          <p:nvPr>
            <p:ph type="sldNum" sz="quarter" idx="12"/>
          </p:nvPr>
        </p:nvSpPr>
        <p:spPr/>
        <p:txBody>
          <a:bodyPr/>
          <a:lstStyle/>
          <a:p>
            <a:pPr>
              <a:defRPr/>
            </a:pPr>
            <a:fld id="{41C221C6-CC26-4EC4-A940-B303B1B21B87}" type="slidenum">
              <a:rPr lang="ru-RU" smtClean="0"/>
              <a:pPr>
                <a:defRPr/>
              </a:pPr>
              <a:t>131</a:t>
            </a:fld>
            <a:endParaRPr lang="ru-RU"/>
          </a:p>
        </p:txBody>
      </p:sp>
    </p:spTree>
    <p:extLst>
      <p:ext uri="{BB962C8B-B14F-4D97-AF65-F5344CB8AC3E}">
        <p14:creationId xmlns:p14="http://schemas.microsoft.com/office/powerpoint/2010/main" val="38033753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Rectangle 2"/>
          <p:cNvSpPr>
            <a:spLocks noGrp="1" noChangeArrowheads="1"/>
          </p:cNvSpPr>
          <p:nvPr>
            <p:ph type="body" idx="1"/>
          </p:nvPr>
        </p:nvSpPr>
        <p:spPr>
          <a:xfrm>
            <a:off x="217488" y="5373688"/>
            <a:ext cx="8675687" cy="1152525"/>
          </a:xfrm>
        </p:spPr>
        <p:txBody>
          <a:bodyPr rtlCol="0">
            <a:normAutofit fontScale="92500" lnSpcReduction="10000"/>
          </a:bodyPr>
          <a:lstStyle/>
          <a:p>
            <a:pPr marL="361950" lvl="2" indent="0" algn="ctr" eaLnBrk="1" fontAlgn="auto" hangingPunct="1">
              <a:spcAft>
                <a:spcPts val="0"/>
              </a:spcAft>
              <a:buFontTx/>
              <a:buNone/>
              <a:defRPr/>
            </a:pPr>
            <a:r>
              <a:rPr lang="ru-RU" sz="2600" b="1">
                <a:solidFill>
                  <a:srgbClr val="000000"/>
                </a:solidFill>
              </a:rPr>
              <a:t>Медианным вариантом или медианой будет являться вариант, накопленная частота которого </a:t>
            </a:r>
            <a:r>
              <a:rPr lang="ru-RU" sz="2600" b="1" u="sng">
                <a:solidFill>
                  <a:srgbClr val="000000"/>
                </a:solidFill>
              </a:rPr>
              <a:t>первой</a:t>
            </a:r>
            <a:r>
              <a:rPr lang="ru-RU" sz="2600" b="1">
                <a:solidFill>
                  <a:srgbClr val="000000"/>
                </a:solidFill>
              </a:rPr>
              <a:t> превышает половину сумм всех частот. </a:t>
            </a:r>
          </a:p>
        </p:txBody>
      </p:sp>
      <p:sp>
        <p:nvSpPr>
          <p:cNvPr id="117763" name="Rectangle 3"/>
          <p:cNvSpPr>
            <a:spLocks noGrp="1" noChangeArrowheads="1"/>
          </p:cNvSpPr>
          <p:nvPr>
            <p:ph type="title"/>
          </p:nvPr>
        </p:nvSpPr>
        <p:spPr>
          <a:xfrm>
            <a:off x="550863" y="-50800"/>
            <a:ext cx="8018462" cy="1311275"/>
          </a:xfrm>
        </p:spPr>
        <p:txBody>
          <a:bodyPr wrap="none" rtlCol="0" anchor="t">
            <a:spAutoFit/>
          </a:bodyPr>
          <a:lstStyle/>
          <a:p>
            <a:pPr eaLnBrk="1" fontAlgn="auto" hangingPunct="1">
              <a:spcBef>
                <a:spcPct val="20000"/>
              </a:spcBef>
              <a:spcAft>
                <a:spcPts val="0"/>
              </a:spcAft>
              <a:defRPr/>
            </a:pPr>
            <a:r>
              <a:rPr lang="ru-RU" sz="4000" b="1">
                <a:effectLst>
                  <a:outerShdw blurRad="38100" dist="38100" dir="2700000" algn="tl">
                    <a:srgbClr val="FFFFFF"/>
                  </a:outerShdw>
                </a:effectLst>
              </a:rPr>
              <a:t>Определение медианы по</a:t>
            </a:r>
            <a:br>
              <a:rPr lang="en-US" sz="4000" b="1">
                <a:effectLst>
                  <a:outerShdw blurRad="38100" dist="38100" dir="2700000" algn="tl">
                    <a:srgbClr val="FFFFFF"/>
                  </a:outerShdw>
                </a:effectLst>
              </a:rPr>
            </a:br>
            <a:r>
              <a:rPr lang="ru-RU" sz="4000" b="1">
                <a:effectLst>
                  <a:outerShdw blurRad="38100" dist="38100" dir="2700000" algn="tl">
                    <a:srgbClr val="FFFFFF"/>
                  </a:outerShdw>
                </a:effectLst>
              </a:rPr>
              <a:t> дискретному ряду распределения</a:t>
            </a:r>
          </a:p>
        </p:txBody>
      </p:sp>
      <p:graphicFrame>
        <p:nvGraphicFramePr>
          <p:cNvPr id="117764" name="Object 2"/>
          <p:cNvGraphicFramePr>
            <a:graphicFrameLocks noChangeAspect="1"/>
          </p:cNvGraphicFramePr>
          <p:nvPr/>
        </p:nvGraphicFramePr>
        <p:xfrm>
          <a:off x="1116013" y="1268413"/>
          <a:ext cx="6769100" cy="4884737"/>
        </p:xfrm>
        <a:graphic>
          <a:graphicData uri="http://schemas.openxmlformats.org/presentationml/2006/ole">
            <mc:AlternateContent xmlns:mc="http://schemas.openxmlformats.org/markup-compatibility/2006">
              <mc:Choice xmlns:v="urn:schemas-microsoft-com:vml" Requires="v">
                <p:oleObj spid="_x0000_s32775" name="Рисунок" r:id="rId3" imgW="5269832" imgH="5053263" progId="Word.Picture.8">
                  <p:embed/>
                </p:oleObj>
              </mc:Choice>
              <mc:Fallback>
                <p:oleObj name="Рисунок" r:id="rId3" imgW="5269832" imgH="5053263" progId="Word.Picture.8">
                  <p:embed/>
                  <p:pic>
                    <p:nvPicPr>
                      <p:cNvPr id="11776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268413"/>
                        <a:ext cx="6769100" cy="4884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41C221C6-CC26-4EC4-A940-B303B1B21B87}" type="slidenum">
              <a:rPr lang="ru-RU" smtClean="0"/>
              <a:pPr>
                <a:defRPr/>
              </a:pPr>
              <a:t>132</a:t>
            </a:fld>
            <a:endParaRPr lang="ru-RU"/>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7763"/>
                                        </p:tgtEl>
                                        <p:attrNameLst>
                                          <p:attrName>style.visibility</p:attrName>
                                        </p:attrNameLst>
                                      </p:cBhvr>
                                      <p:to>
                                        <p:strVal val="visible"/>
                                      </p:to>
                                    </p:set>
                                    <p:anim calcmode="discrete" valueType="clr">
                                      <p:cBhvr override="childStyle">
                                        <p:cTn id="7" dur="80"/>
                                        <p:tgtEl>
                                          <p:spTgt spid="11776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7763"/>
                                        </p:tgtEl>
                                        <p:attrNameLst>
                                          <p:attrName>fillcolor</p:attrName>
                                        </p:attrNameLst>
                                      </p:cBhvr>
                                      <p:tavLst>
                                        <p:tav tm="0">
                                          <p:val>
                                            <p:clrVal>
                                              <a:schemeClr val="accent2"/>
                                            </p:clrVal>
                                          </p:val>
                                        </p:tav>
                                        <p:tav tm="50000">
                                          <p:val>
                                            <p:clrVal>
                                              <a:schemeClr val="hlink"/>
                                            </p:clrVal>
                                          </p:val>
                                        </p:tav>
                                      </p:tavLst>
                                    </p:anim>
                                    <p:set>
                                      <p:cBhvr>
                                        <p:cTn id="9" dur="80"/>
                                        <p:tgtEl>
                                          <p:spTgt spid="11776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117764"/>
                                        </p:tgtEl>
                                        <p:attrNameLst>
                                          <p:attrName>style.visibility</p:attrName>
                                        </p:attrNameLst>
                                      </p:cBhvr>
                                      <p:to>
                                        <p:strVal val="visible"/>
                                      </p:to>
                                    </p:set>
                                    <p:anim calcmode="lin" valueType="num">
                                      <p:cBhvr>
                                        <p:cTn id="14" dur="500" fill="hold"/>
                                        <p:tgtEl>
                                          <p:spTgt spid="117764"/>
                                        </p:tgtEl>
                                        <p:attrNameLst>
                                          <p:attrName>ppt_w</p:attrName>
                                        </p:attrNameLst>
                                      </p:cBhvr>
                                      <p:tavLst>
                                        <p:tav tm="0">
                                          <p:val>
                                            <p:fltVal val="0"/>
                                          </p:val>
                                        </p:tav>
                                        <p:tav tm="100000">
                                          <p:val>
                                            <p:strVal val="#ppt_w"/>
                                          </p:val>
                                        </p:tav>
                                      </p:tavLst>
                                    </p:anim>
                                    <p:anim calcmode="lin" valueType="num">
                                      <p:cBhvr>
                                        <p:cTn id="15" dur="500" fill="hold"/>
                                        <p:tgtEl>
                                          <p:spTgt spid="117764"/>
                                        </p:tgtEl>
                                        <p:attrNameLst>
                                          <p:attrName>ppt_h</p:attrName>
                                        </p:attrNameLst>
                                      </p:cBhvr>
                                      <p:tavLst>
                                        <p:tav tm="0">
                                          <p:val>
                                            <p:fltVal val="0"/>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17762">
                                            <p:txEl>
                                              <p:pRg st="0" end="0"/>
                                            </p:txEl>
                                          </p:spTgt>
                                        </p:tgtEl>
                                        <p:attrNameLst>
                                          <p:attrName>style.visibility</p:attrName>
                                        </p:attrNameLst>
                                      </p:cBhvr>
                                      <p:to>
                                        <p:strVal val="visible"/>
                                      </p:to>
                                    </p:set>
                                    <p:animEffect transition="in" filter="circle(in)">
                                      <p:cBhvr>
                                        <p:cTn id="20" dur="1000"/>
                                        <p:tgtEl>
                                          <p:spTgt spid="1177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2" grpId="0" build="p"/>
      <p:bldP spid="117763"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871538" y="487363"/>
            <a:ext cx="7402512" cy="1754187"/>
          </a:xfrm>
        </p:spPr>
        <p:txBody>
          <a:bodyPr wrap="none" rtlCol="0" anchor="t">
            <a:spAutoFit/>
          </a:bodyPr>
          <a:lstStyle/>
          <a:p>
            <a:pPr eaLnBrk="1" fontAlgn="auto" hangingPunct="1">
              <a:spcBef>
                <a:spcPct val="20000"/>
              </a:spcBef>
              <a:spcAft>
                <a:spcPts val="0"/>
              </a:spcAft>
              <a:defRPr/>
            </a:pPr>
            <a:r>
              <a:rPr lang="ru-RU" sz="5400" b="1" dirty="0">
                <a:effectLst>
                  <a:outerShdw blurRad="38100" dist="38100" dir="2700000" algn="tl">
                    <a:srgbClr val="FFFFFF"/>
                  </a:outerShdw>
                </a:effectLst>
              </a:rPr>
              <a:t>Расчет медианы</a:t>
            </a:r>
            <a:br>
              <a:rPr lang="en-US" sz="5400" b="1" dirty="0">
                <a:effectLst>
                  <a:outerShdw blurRad="38100" dist="38100" dir="2700000" algn="tl">
                    <a:srgbClr val="FFFFFF"/>
                  </a:outerShdw>
                </a:effectLst>
              </a:rPr>
            </a:br>
            <a:r>
              <a:rPr lang="ru-RU" sz="5400" b="1" dirty="0"/>
              <a:t> по исходным данным </a:t>
            </a:r>
            <a:r>
              <a:rPr lang="ru-RU" sz="5400" b="1" dirty="0">
                <a:effectLst>
                  <a:outerShdw blurRad="38100" dist="38100" dir="2700000" algn="tl">
                    <a:srgbClr val="FFFFFF"/>
                  </a:outerShdw>
                </a:effectLst>
              </a:rPr>
              <a:t>:</a:t>
            </a:r>
          </a:p>
        </p:txBody>
      </p:sp>
      <p:sp>
        <p:nvSpPr>
          <p:cNvPr id="11267"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1268"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11269"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00338" y="3213100"/>
            <a:ext cx="4121150" cy="1427163"/>
          </a:xfrm>
          <a:prstGeom prst="rect">
            <a:avLst/>
          </a:prstGeom>
          <a:noFill/>
          <a:ln w="9525">
            <a:noFill/>
            <a:miter lim="800000"/>
            <a:headEnd/>
            <a:tailEnd/>
          </a:ln>
        </p:spPr>
      </p:pic>
      <p:sp>
        <p:nvSpPr>
          <p:cNvPr id="2" name="TextBox 1"/>
          <p:cNvSpPr txBox="1"/>
          <p:nvPr/>
        </p:nvSpPr>
        <p:spPr>
          <a:xfrm>
            <a:off x="3770714" y="2564904"/>
            <a:ext cx="3429850" cy="369332"/>
          </a:xfrm>
          <a:prstGeom prst="rect">
            <a:avLst/>
          </a:prstGeom>
          <a:noFill/>
        </p:spPr>
        <p:txBody>
          <a:bodyPr wrap="none" rtlCol="0">
            <a:spAutoFit/>
          </a:bodyPr>
          <a:lstStyle/>
          <a:p>
            <a:r>
              <a:rPr lang="ru-RU" dirty="0"/>
              <a:t>Четное число элементов ряда</a:t>
            </a:r>
          </a:p>
        </p:txBody>
      </p:sp>
      <p:sp>
        <p:nvSpPr>
          <p:cNvPr id="3" name="TextBox 2"/>
          <p:cNvSpPr txBox="1"/>
          <p:nvPr/>
        </p:nvSpPr>
        <p:spPr>
          <a:xfrm>
            <a:off x="2700338" y="4638379"/>
            <a:ext cx="3960440" cy="369332"/>
          </a:xfrm>
          <a:prstGeom prst="rect">
            <a:avLst/>
          </a:prstGeom>
          <a:noFill/>
        </p:spPr>
        <p:txBody>
          <a:bodyPr wrap="square" rtlCol="0">
            <a:spAutoFit/>
          </a:bodyPr>
          <a:lstStyle/>
          <a:p>
            <a:r>
              <a:rPr lang="ru-RU" dirty="0"/>
              <a:t>Нечетное число элементов ряда</a:t>
            </a:r>
          </a:p>
        </p:txBody>
      </p:sp>
      <p:graphicFrame>
        <p:nvGraphicFramePr>
          <p:cNvPr id="5" name="Объект 4"/>
          <p:cNvGraphicFramePr>
            <a:graphicFrameLocks noChangeAspect="1"/>
          </p:cNvGraphicFramePr>
          <p:nvPr/>
        </p:nvGraphicFramePr>
        <p:xfrm>
          <a:off x="3059832" y="5445224"/>
          <a:ext cx="2831437" cy="609848"/>
        </p:xfrm>
        <a:graphic>
          <a:graphicData uri="http://schemas.openxmlformats.org/presentationml/2006/ole">
            <mc:AlternateContent xmlns:mc="http://schemas.openxmlformats.org/markup-compatibility/2006">
              <mc:Choice xmlns:v="urn:schemas-microsoft-com:vml" Requires="v">
                <p:oleObj spid="_x0000_s33799" name="Формула" r:id="rId4" imgW="825480" imgH="177480" progId="Equation.3">
                  <p:embed/>
                </p:oleObj>
              </mc:Choice>
              <mc:Fallback>
                <p:oleObj name="Формула" r:id="rId4" imgW="825480" imgH="177480" progId="Equation.3">
                  <p:embed/>
                  <p:pic>
                    <p:nvPicPr>
                      <p:cNvPr id="5" name="Объект 4"/>
                      <p:cNvPicPr/>
                      <p:nvPr/>
                    </p:nvPicPr>
                    <p:blipFill>
                      <a:blip r:embed="rId5"/>
                      <a:stretch>
                        <a:fillRect/>
                      </a:stretch>
                    </p:blipFill>
                    <p:spPr>
                      <a:xfrm>
                        <a:off x="3059832" y="5445224"/>
                        <a:ext cx="2831437" cy="609848"/>
                      </a:xfrm>
                      <a:prstGeom prst="rect">
                        <a:avLst/>
                      </a:prstGeom>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41C221C6-CC26-4EC4-A940-B303B1B21B87}" type="slidenum">
              <a:rPr lang="ru-RU" smtClean="0"/>
              <a:pPr>
                <a:defRPr/>
              </a:pPr>
              <a:t>133</a:t>
            </a:fld>
            <a:endParaRPr lang="ru-RU"/>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up)">
                                      <p:cBhvr>
                                        <p:cTn id="7" dur="500"/>
                                        <p:tgtEl>
                                          <p:spTgt spid="115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4" grpId="0"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body" idx="1"/>
          </p:nvPr>
        </p:nvSpPr>
        <p:spPr>
          <a:xfrm>
            <a:off x="-126207" y="2961673"/>
            <a:ext cx="9396413" cy="3384550"/>
          </a:xfrm>
        </p:spPr>
        <p:txBody>
          <a:bodyPr/>
          <a:lstStyle/>
          <a:p>
            <a:pPr marL="358775" lvl="2" indent="0" eaLnBrk="1" hangingPunct="1">
              <a:buFontTx/>
              <a:buNone/>
            </a:pPr>
            <a:r>
              <a:rPr lang="ru-RU" dirty="0">
                <a:solidFill>
                  <a:srgbClr val="000000"/>
                </a:solidFill>
              </a:rPr>
              <a:t>где: </a:t>
            </a:r>
            <a:r>
              <a:rPr lang="en-US" dirty="0" err="1">
                <a:solidFill>
                  <a:srgbClr val="000000"/>
                </a:solidFill>
              </a:rPr>
              <a:t>a</a:t>
            </a:r>
            <a:r>
              <a:rPr lang="en-US" baseline="-25000" dirty="0" err="1">
                <a:solidFill>
                  <a:srgbClr val="000000"/>
                </a:solidFill>
              </a:rPr>
              <a:t>Me</a:t>
            </a:r>
            <a:r>
              <a:rPr lang="ru-RU" dirty="0">
                <a:solidFill>
                  <a:srgbClr val="000000"/>
                </a:solidFill>
              </a:rPr>
              <a:t>-</a:t>
            </a:r>
            <a:r>
              <a:rPr lang="en-US" dirty="0">
                <a:solidFill>
                  <a:srgbClr val="000000"/>
                </a:solidFill>
              </a:rPr>
              <a:t> </a:t>
            </a:r>
            <a:r>
              <a:rPr lang="ru-RU" dirty="0">
                <a:solidFill>
                  <a:srgbClr val="000000"/>
                </a:solidFill>
              </a:rPr>
              <a:t>нижняя граница медианного интервала (</a:t>
            </a:r>
            <a:r>
              <a:rPr lang="ru-RU" b="1" i="1" dirty="0">
                <a:solidFill>
                  <a:srgbClr val="000000"/>
                </a:solidFill>
              </a:rPr>
              <a:t>медианным</a:t>
            </a:r>
            <a:r>
              <a:rPr lang="ru-RU" dirty="0">
                <a:solidFill>
                  <a:srgbClr val="000000"/>
                </a:solidFill>
              </a:rPr>
              <a:t> </a:t>
            </a:r>
            <a:r>
              <a:rPr lang="en-US" dirty="0">
                <a:solidFill>
                  <a:srgbClr val="000000"/>
                </a:solidFill>
              </a:rPr>
              <a:t> </a:t>
            </a:r>
            <a:r>
              <a:rPr lang="ru-RU" dirty="0">
                <a:solidFill>
                  <a:srgbClr val="000000"/>
                </a:solidFill>
              </a:rPr>
              <a:t>называется </a:t>
            </a:r>
            <a:r>
              <a:rPr lang="ru-RU" b="1" i="1" dirty="0">
                <a:solidFill>
                  <a:srgbClr val="000000"/>
                </a:solidFill>
              </a:rPr>
              <a:t>первый</a:t>
            </a:r>
            <a:r>
              <a:rPr lang="ru-RU" i="1" dirty="0">
                <a:solidFill>
                  <a:srgbClr val="000000"/>
                </a:solidFill>
              </a:rPr>
              <a:t> </a:t>
            </a:r>
            <a:r>
              <a:rPr lang="ru-RU" b="1" i="1" dirty="0">
                <a:solidFill>
                  <a:srgbClr val="000000"/>
                </a:solidFill>
              </a:rPr>
              <a:t>интервал</a:t>
            </a:r>
            <a:r>
              <a:rPr lang="ru-RU" dirty="0">
                <a:solidFill>
                  <a:srgbClr val="000000"/>
                </a:solidFill>
              </a:rPr>
              <a:t>, накопленная</a:t>
            </a:r>
            <a:r>
              <a:rPr lang="en-US" dirty="0">
                <a:solidFill>
                  <a:srgbClr val="000000"/>
                </a:solidFill>
              </a:rPr>
              <a:t> </a:t>
            </a:r>
            <a:r>
              <a:rPr lang="ru-RU" dirty="0">
                <a:solidFill>
                  <a:srgbClr val="000000"/>
                </a:solidFill>
              </a:rPr>
              <a:t>частота</a:t>
            </a:r>
            <a:r>
              <a:rPr lang="en-US" dirty="0">
                <a:solidFill>
                  <a:srgbClr val="000000"/>
                </a:solidFill>
              </a:rPr>
              <a:t> </a:t>
            </a:r>
            <a:r>
              <a:rPr lang="ru-RU" dirty="0">
                <a:solidFill>
                  <a:srgbClr val="000000"/>
                </a:solidFill>
              </a:rPr>
              <a:t>которого превышает половину общей суммы</a:t>
            </a:r>
            <a:r>
              <a:rPr lang="en-US" dirty="0">
                <a:solidFill>
                  <a:srgbClr val="000000"/>
                </a:solidFill>
              </a:rPr>
              <a:t> </a:t>
            </a:r>
            <a:r>
              <a:rPr lang="ru-RU" dirty="0">
                <a:solidFill>
                  <a:srgbClr val="000000"/>
                </a:solidFill>
              </a:rPr>
              <a:t>частот, т.е.                );</a:t>
            </a:r>
          </a:p>
          <a:p>
            <a:pPr marL="358775" lvl="2" indent="0" eaLnBrk="1" hangingPunct="1">
              <a:buFontTx/>
              <a:buNone/>
            </a:pPr>
            <a:r>
              <a:rPr lang="ru-RU" dirty="0">
                <a:solidFill>
                  <a:srgbClr val="000000"/>
                </a:solidFill>
              </a:rPr>
              <a:t> </a:t>
            </a:r>
            <a:r>
              <a:rPr lang="en-US" dirty="0">
                <a:solidFill>
                  <a:srgbClr val="000000"/>
                </a:solidFill>
              </a:rPr>
              <a:t>        </a:t>
            </a:r>
            <a:r>
              <a:rPr lang="en-US" b="1" i="1" dirty="0">
                <a:solidFill>
                  <a:srgbClr val="000000"/>
                </a:solidFill>
              </a:rPr>
              <a:t>h</a:t>
            </a:r>
            <a:r>
              <a:rPr lang="en-US" dirty="0">
                <a:solidFill>
                  <a:srgbClr val="000000"/>
                </a:solidFill>
              </a:rPr>
              <a:t>      </a:t>
            </a:r>
            <a:r>
              <a:rPr lang="ru-RU" dirty="0">
                <a:solidFill>
                  <a:srgbClr val="000000"/>
                </a:solidFill>
              </a:rPr>
              <a:t>- величина интервала; </a:t>
            </a:r>
          </a:p>
          <a:p>
            <a:pPr marL="358775" lvl="2" indent="0" eaLnBrk="1" hangingPunct="1">
              <a:buFontTx/>
              <a:buNone/>
            </a:pPr>
            <a:r>
              <a:rPr lang="ru-RU" dirty="0">
                <a:solidFill>
                  <a:srgbClr val="000000"/>
                </a:solidFill>
              </a:rPr>
              <a:t>	</a:t>
            </a:r>
            <a:r>
              <a:rPr lang="en-US" b="1" i="1" dirty="0">
                <a:solidFill>
                  <a:srgbClr val="000000"/>
                </a:solidFill>
              </a:rPr>
              <a:t>n</a:t>
            </a:r>
            <a:r>
              <a:rPr lang="en-US" dirty="0">
                <a:solidFill>
                  <a:srgbClr val="000000"/>
                </a:solidFill>
              </a:rPr>
              <a:t> – </a:t>
            </a:r>
            <a:r>
              <a:rPr lang="ru-RU" dirty="0">
                <a:solidFill>
                  <a:srgbClr val="000000"/>
                </a:solidFill>
              </a:rPr>
              <a:t>число единиц совокупности;</a:t>
            </a:r>
          </a:p>
          <a:p>
            <a:pPr marL="358775" lvl="2" indent="0" eaLnBrk="1" hangingPunct="1">
              <a:buFontTx/>
              <a:buNone/>
            </a:pPr>
            <a:r>
              <a:rPr lang="en-US" dirty="0">
                <a:solidFill>
                  <a:srgbClr val="000000"/>
                </a:solidFill>
              </a:rPr>
              <a:t>        </a:t>
            </a:r>
            <a:r>
              <a:rPr lang="ru-RU" dirty="0">
                <a:solidFill>
                  <a:srgbClr val="000000"/>
                </a:solidFill>
              </a:rPr>
              <a:t> </a:t>
            </a:r>
            <a:r>
              <a:rPr lang="en-US" b="1" i="1" dirty="0" err="1">
                <a:solidFill>
                  <a:srgbClr val="000000"/>
                </a:solidFill>
              </a:rPr>
              <a:t>m</a:t>
            </a:r>
            <a:r>
              <a:rPr lang="en-US" b="1" i="1" baseline="-25000" dirty="0" err="1">
                <a:solidFill>
                  <a:srgbClr val="000000"/>
                </a:solidFill>
              </a:rPr>
              <a:t>Me</a:t>
            </a:r>
            <a:r>
              <a:rPr lang="en-US" b="1" i="1" baseline="-25000" dirty="0">
                <a:solidFill>
                  <a:srgbClr val="000000"/>
                </a:solidFill>
              </a:rPr>
              <a:t>  </a:t>
            </a:r>
            <a:r>
              <a:rPr lang="ru-RU" b="1" i="1" dirty="0">
                <a:solidFill>
                  <a:srgbClr val="000000"/>
                </a:solidFill>
              </a:rPr>
              <a:t> </a:t>
            </a:r>
            <a:r>
              <a:rPr lang="ru-RU" dirty="0">
                <a:solidFill>
                  <a:srgbClr val="000000"/>
                </a:solidFill>
              </a:rPr>
              <a:t>- частота медианного интервала;</a:t>
            </a:r>
          </a:p>
          <a:p>
            <a:pPr marL="358775" lvl="2" indent="0" eaLnBrk="1" hangingPunct="1">
              <a:buFontTx/>
              <a:buNone/>
            </a:pPr>
            <a:r>
              <a:rPr lang="en-US" dirty="0">
                <a:solidFill>
                  <a:srgbClr val="000000"/>
                </a:solidFill>
              </a:rPr>
              <a:t>       </a:t>
            </a:r>
            <a:r>
              <a:rPr lang="ru-RU" dirty="0">
                <a:solidFill>
                  <a:srgbClr val="000000"/>
                </a:solidFill>
              </a:rPr>
              <a:t> </a:t>
            </a:r>
            <a:r>
              <a:rPr lang="en-US" b="1" i="1" dirty="0">
                <a:solidFill>
                  <a:srgbClr val="000000"/>
                </a:solidFill>
              </a:rPr>
              <a:t>m</a:t>
            </a:r>
            <a:r>
              <a:rPr lang="ru-RU" b="1" i="1" baseline="30000" dirty="0">
                <a:solidFill>
                  <a:srgbClr val="000000"/>
                </a:solidFill>
              </a:rPr>
              <a:t>н</a:t>
            </a:r>
            <a:r>
              <a:rPr lang="en-US" b="1" i="1" baseline="-25000" dirty="0">
                <a:solidFill>
                  <a:srgbClr val="000000"/>
                </a:solidFill>
              </a:rPr>
              <a:t>Me-1</a:t>
            </a:r>
            <a:r>
              <a:rPr lang="ru-RU" dirty="0">
                <a:solidFill>
                  <a:srgbClr val="000000"/>
                </a:solidFill>
              </a:rPr>
              <a:t> -</a:t>
            </a:r>
            <a:r>
              <a:rPr lang="en-US" dirty="0">
                <a:solidFill>
                  <a:srgbClr val="000000"/>
                </a:solidFill>
              </a:rPr>
              <a:t> </a:t>
            </a:r>
            <a:r>
              <a:rPr lang="ru-RU" dirty="0">
                <a:solidFill>
                  <a:srgbClr val="000000"/>
                </a:solidFill>
              </a:rPr>
              <a:t>накопленная частота интервала, </a:t>
            </a:r>
            <a:r>
              <a:rPr lang="en-US" dirty="0">
                <a:solidFill>
                  <a:srgbClr val="000000"/>
                </a:solidFill>
              </a:rPr>
              <a:t> </a:t>
            </a:r>
            <a:r>
              <a:rPr lang="ru-RU" dirty="0">
                <a:solidFill>
                  <a:srgbClr val="000000"/>
                </a:solidFill>
              </a:rPr>
              <a:t>предшествующего</a:t>
            </a:r>
            <a:r>
              <a:rPr lang="en-US" dirty="0">
                <a:solidFill>
                  <a:srgbClr val="000000"/>
                </a:solidFill>
              </a:rPr>
              <a:t>  </a:t>
            </a:r>
          </a:p>
          <a:p>
            <a:pPr marL="358775" lvl="2" indent="0" eaLnBrk="1" hangingPunct="1">
              <a:buFontTx/>
              <a:buNone/>
            </a:pPr>
            <a:r>
              <a:rPr lang="en-US" dirty="0">
                <a:solidFill>
                  <a:srgbClr val="000000"/>
                </a:solidFill>
              </a:rPr>
              <a:t>                  </a:t>
            </a:r>
            <a:r>
              <a:rPr lang="ru-RU" dirty="0">
                <a:solidFill>
                  <a:srgbClr val="000000"/>
                </a:solidFill>
              </a:rPr>
              <a:t>медианному.</a:t>
            </a:r>
          </a:p>
        </p:txBody>
      </p:sp>
      <p:sp>
        <p:nvSpPr>
          <p:cNvPr id="120841" name="Rectangle 9"/>
          <p:cNvSpPr>
            <a:spLocks noGrp="1" noChangeArrowheads="1"/>
          </p:cNvSpPr>
          <p:nvPr>
            <p:ph type="title"/>
          </p:nvPr>
        </p:nvSpPr>
        <p:spPr>
          <a:xfrm>
            <a:off x="314325" y="115888"/>
            <a:ext cx="8491538" cy="1311275"/>
          </a:xfrm>
        </p:spPr>
        <p:txBody>
          <a:bodyPr wrap="none" rtlCol="0" anchor="t">
            <a:spAutoFit/>
          </a:bodyPr>
          <a:lstStyle/>
          <a:p>
            <a:pPr eaLnBrk="1" fontAlgn="auto" hangingPunct="1">
              <a:spcBef>
                <a:spcPct val="20000"/>
              </a:spcBef>
              <a:spcAft>
                <a:spcPts val="0"/>
              </a:spcAft>
              <a:defRPr/>
            </a:pPr>
            <a:r>
              <a:rPr lang="ru-RU" sz="4000" b="1" dirty="0">
                <a:effectLst>
                  <a:outerShdw blurRad="38100" dist="38100" dir="2700000" algn="tl">
                    <a:srgbClr val="FFFFFF"/>
                  </a:outerShdw>
                </a:effectLst>
              </a:rPr>
              <a:t>Определение медианы по</a:t>
            </a:r>
            <a:br>
              <a:rPr lang="en-US" sz="4000" b="1" dirty="0">
                <a:effectLst>
                  <a:outerShdw blurRad="38100" dist="38100" dir="2700000" algn="tl">
                    <a:srgbClr val="FFFFFF"/>
                  </a:outerShdw>
                </a:effectLst>
              </a:rPr>
            </a:br>
            <a:r>
              <a:rPr lang="ru-RU" sz="4000" b="1" dirty="0">
                <a:effectLst>
                  <a:outerShdw blurRad="38100" dist="38100" dir="2700000" algn="tl">
                    <a:srgbClr val="FFFFFF"/>
                  </a:outerShdw>
                </a:effectLst>
              </a:rPr>
              <a:t>интервальному ряду распределения</a:t>
            </a:r>
          </a:p>
        </p:txBody>
      </p:sp>
      <p:sp>
        <p:nvSpPr>
          <p:cNvPr id="12292"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1229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55560" y="1622918"/>
            <a:ext cx="4067175" cy="1143000"/>
          </a:xfrm>
          <a:prstGeom prst="rect">
            <a:avLst/>
          </a:prstGeom>
          <a:noFill/>
          <a:ln w="9525">
            <a:noFill/>
            <a:miter lim="800000"/>
            <a:headEnd/>
            <a:tailEnd/>
          </a:ln>
        </p:spPr>
      </p:pic>
      <p:sp>
        <p:nvSpPr>
          <p:cNvPr id="12294" name="Rectangle 7"/>
          <p:cNvSpPr>
            <a:spLocks noChangeArrowheads="1"/>
          </p:cNvSpPr>
          <p:nvPr/>
        </p:nvSpPr>
        <p:spPr bwMode="auto">
          <a:xfrm>
            <a:off x="0" y="1143000"/>
            <a:ext cx="9144000" cy="0"/>
          </a:xfrm>
          <a:prstGeom prst="rect">
            <a:avLst/>
          </a:prstGeom>
          <a:noFill/>
          <a:ln w="9525">
            <a:noFill/>
            <a:miter lim="800000"/>
            <a:headEnd/>
            <a:tailEnd/>
          </a:ln>
        </p:spPr>
        <p:txBody>
          <a:bodyPr wrap="none" anchor="ctr">
            <a:spAutoFit/>
          </a:bodyPr>
          <a:lstStyle/>
          <a:p>
            <a:br>
              <a:rPr lang="ru-RU">
                <a:latin typeface="Calibri" pitchFamily="34" charset="0"/>
              </a:rPr>
            </a:br>
            <a:endParaRPr lang="ru-RU">
              <a:latin typeface="Calibri" pitchFamily="34" charset="0"/>
            </a:endParaRPr>
          </a:p>
        </p:txBody>
      </p:sp>
      <mc:AlternateContent xmlns:mc="http://schemas.openxmlformats.org/markup-compatibility/2006" xmlns:a14="http://schemas.microsoft.com/office/drawing/2010/main">
        <mc:Choice Requires="a14">
          <p:sp>
            <p:nvSpPr>
              <p:cNvPr id="2" name="Прямоугольник 1"/>
              <p:cNvSpPr/>
              <p:nvPr/>
            </p:nvSpPr>
            <p:spPr>
              <a:xfrm>
                <a:off x="6372200" y="3645024"/>
                <a:ext cx="1165704" cy="564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ru-RU" i="1">
                              <a:latin typeface="Cambria Math" panose="02040503050406030204" pitchFamily="18" charset="0"/>
                            </a:rPr>
                          </m:ctrlPr>
                        </m:sSubSupPr>
                        <m:e>
                          <m:r>
                            <a:rPr lang="ru-RU" i="1">
                              <a:latin typeface="Cambria Math" panose="02040503050406030204" pitchFamily="18" charset="0"/>
                            </a:rPr>
                            <m:t>𝑚</m:t>
                          </m:r>
                        </m:e>
                        <m:sub>
                          <m:sSub>
                            <m:sSubPr>
                              <m:ctrlPr>
                                <a:rPr lang="ru-RU" i="1">
                                  <a:latin typeface="Cambria Math" panose="02040503050406030204" pitchFamily="18" charset="0"/>
                                </a:rPr>
                              </m:ctrlPr>
                            </m:sSubPr>
                            <m:e>
                              <m:r>
                                <a:rPr lang="ru-RU" i="1">
                                  <a:latin typeface="Cambria Math" panose="02040503050406030204" pitchFamily="18" charset="0"/>
                                </a:rPr>
                                <m:t>𝑀</m:t>
                              </m:r>
                            </m:e>
                            <m:sub>
                              <m:r>
                                <a:rPr lang="ru-RU" i="1">
                                  <a:latin typeface="Cambria Math" panose="02040503050406030204" pitchFamily="18" charset="0"/>
                                </a:rPr>
                                <m:t>𝑒</m:t>
                              </m:r>
                            </m:sub>
                          </m:sSub>
                        </m:sub>
                        <m:sup>
                          <m:d>
                            <m:dPr>
                              <m:ctrlPr>
                                <a:rPr lang="ru-RU" i="1">
                                  <a:latin typeface="Cambria Math" panose="02040503050406030204" pitchFamily="18" charset="0"/>
                                </a:rPr>
                              </m:ctrlPr>
                            </m:dPr>
                            <m:e>
                              <m:r>
                                <a:rPr lang="ru-RU" i="1">
                                  <a:latin typeface="Cambria Math" panose="02040503050406030204" pitchFamily="18" charset="0"/>
                                </a:rPr>
                                <m:t>𝐻</m:t>
                              </m:r>
                            </m:e>
                          </m:d>
                        </m:sup>
                      </m:sSubSup>
                      <m:r>
                        <a:rPr lang="ru-RU" i="0">
                          <a:latin typeface="Cambria Math" panose="02040503050406030204" pitchFamily="18" charset="0"/>
                        </a:rPr>
                        <m:t>&gt;</m:t>
                      </m:r>
                      <m:f>
                        <m:fPr>
                          <m:ctrlPr>
                            <a:rPr lang="ru-RU" i="1">
                              <a:latin typeface="Cambria Math" panose="02040503050406030204" pitchFamily="18" charset="0"/>
                            </a:rPr>
                          </m:ctrlPr>
                        </m:fPr>
                        <m:num>
                          <m:r>
                            <a:rPr lang="ru-RU" i="1">
                              <a:latin typeface="Cambria Math" panose="02040503050406030204" pitchFamily="18" charset="0"/>
                            </a:rPr>
                            <m:t>𝑛</m:t>
                          </m:r>
                        </m:num>
                        <m:den>
                          <m:r>
                            <a:rPr lang="ru-RU" i="0">
                              <a:latin typeface="Cambria Math" panose="02040503050406030204" pitchFamily="18" charset="0"/>
                            </a:rPr>
                            <m:t>2</m:t>
                          </m:r>
                        </m:den>
                      </m:f>
                    </m:oMath>
                  </m:oMathPara>
                </a14:m>
                <a:endParaRPr lang="ru-RU" dirty="0"/>
              </a:p>
            </p:txBody>
          </p:sp>
        </mc:Choice>
        <mc:Fallback xmlns="">
          <p:sp>
            <p:nvSpPr>
              <p:cNvPr id="2" name="Прямоугольник 1"/>
              <p:cNvSpPr>
                <a:spLocks noRot="1" noChangeAspect="1" noMove="1" noResize="1" noEditPoints="1" noAdjustHandles="1" noChangeArrowheads="1" noChangeShapeType="1" noTextEdit="1"/>
              </p:cNvSpPr>
              <p:nvPr/>
            </p:nvSpPr>
            <p:spPr>
              <a:xfrm>
                <a:off x="6372200" y="3645024"/>
                <a:ext cx="1165704" cy="564898"/>
              </a:xfrm>
              <a:prstGeom prst="rect">
                <a:avLst/>
              </a:prstGeom>
              <a:blipFill>
                <a:blip r:embed="rId4"/>
                <a:stretch>
                  <a:fillRect/>
                </a:stretch>
              </a:blipFill>
            </p:spPr>
            <p:txBody>
              <a:bodyPr/>
              <a:lstStyle/>
              <a:p>
                <a:r>
                  <a:rPr lang="ru-RU">
                    <a:noFill/>
                  </a:rPr>
                  <a:t> </a:t>
                </a:r>
              </a:p>
            </p:txBody>
          </p:sp>
        </mc:Fallback>
      </mc:AlternateContent>
      <p:sp>
        <p:nvSpPr>
          <p:cNvPr id="3" name="Номер слайда 2"/>
          <p:cNvSpPr>
            <a:spLocks noGrp="1"/>
          </p:cNvSpPr>
          <p:nvPr>
            <p:ph type="sldNum" sz="quarter" idx="12"/>
          </p:nvPr>
        </p:nvSpPr>
        <p:spPr/>
        <p:txBody>
          <a:bodyPr/>
          <a:lstStyle/>
          <a:p>
            <a:pPr>
              <a:defRPr/>
            </a:pPr>
            <a:fld id="{41C221C6-CC26-4EC4-A940-B303B1B21B87}" type="slidenum">
              <a:rPr lang="ru-RU" smtClean="0"/>
              <a:pPr>
                <a:defRPr/>
              </a:pPr>
              <a:t>134</a:t>
            </a:fld>
            <a:endParaRPr lang="ru-RU"/>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08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083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083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08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083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083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208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build="p" autoUpdateAnimBg="0"/>
      <p:bldP spid="120841" grpId="0" autoUpdateAnimBg="0"/>
    </p:bld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body" idx="1"/>
          </p:nvPr>
        </p:nvSpPr>
        <p:spPr>
          <a:xfrm>
            <a:off x="228600" y="3101202"/>
            <a:ext cx="8915400" cy="3750653"/>
          </a:xfrm>
        </p:spPr>
        <p:txBody>
          <a:bodyPr rtlCol="0">
            <a:normAutofit/>
          </a:bodyPr>
          <a:lstStyle/>
          <a:p>
            <a:pPr marL="358775" lvl="2" indent="0" eaLnBrk="1" fontAlgn="auto" hangingPunct="1">
              <a:lnSpc>
                <a:spcPct val="90000"/>
              </a:lnSpc>
              <a:spcAft>
                <a:spcPts val="0"/>
              </a:spcAft>
              <a:buFontTx/>
              <a:buNone/>
              <a:defRPr/>
            </a:pPr>
            <a:r>
              <a:rPr lang="ru-RU" dirty="0">
                <a:solidFill>
                  <a:srgbClr val="000000"/>
                </a:solidFill>
              </a:rPr>
              <a:t>где:</a:t>
            </a:r>
            <a:endParaRPr lang="en-US" dirty="0">
              <a:solidFill>
                <a:srgbClr val="000000"/>
              </a:solidFill>
            </a:endParaRPr>
          </a:p>
          <a:p>
            <a:pPr marL="358775" lvl="2" indent="0" eaLnBrk="1" fontAlgn="auto" hangingPunct="1">
              <a:lnSpc>
                <a:spcPct val="90000"/>
              </a:lnSpc>
              <a:spcAft>
                <a:spcPts val="0"/>
              </a:spcAft>
              <a:buFontTx/>
              <a:buNone/>
              <a:defRPr/>
            </a:pPr>
            <a:r>
              <a:rPr lang="en-US" dirty="0">
                <a:solidFill>
                  <a:srgbClr val="000000"/>
                </a:solidFill>
              </a:rPr>
              <a:t>          </a:t>
            </a:r>
            <a:r>
              <a:rPr lang="en-US" b="1" i="1" dirty="0" err="1">
                <a:solidFill>
                  <a:srgbClr val="000000"/>
                </a:solidFill>
              </a:rPr>
              <a:t>a</a:t>
            </a:r>
            <a:r>
              <a:rPr lang="en-US" b="1" i="1" baseline="-25000" dirty="0" err="1">
                <a:solidFill>
                  <a:srgbClr val="000000"/>
                </a:solidFill>
              </a:rPr>
              <a:t>Mo</a:t>
            </a:r>
            <a:r>
              <a:rPr lang="en-US" b="1" i="1" baseline="-25000" dirty="0">
                <a:solidFill>
                  <a:srgbClr val="000000"/>
                </a:solidFill>
              </a:rPr>
              <a:t> </a:t>
            </a:r>
            <a:r>
              <a:rPr lang="en-US" b="1" i="1" dirty="0">
                <a:solidFill>
                  <a:srgbClr val="000000"/>
                </a:solidFill>
              </a:rPr>
              <a:t>  </a:t>
            </a:r>
            <a:r>
              <a:rPr lang="ru-RU" dirty="0">
                <a:solidFill>
                  <a:srgbClr val="000000"/>
                </a:solidFill>
              </a:rPr>
              <a:t>- </a:t>
            </a:r>
            <a:r>
              <a:rPr lang="en-US" dirty="0">
                <a:solidFill>
                  <a:srgbClr val="000000"/>
                </a:solidFill>
              </a:rPr>
              <a:t> </a:t>
            </a:r>
            <a:r>
              <a:rPr lang="ru-RU" dirty="0">
                <a:solidFill>
                  <a:srgbClr val="000000"/>
                </a:solidFill>
              </a:rPr>
              <a:t>нижняя граница модального интервала     </a:t>
            </a:r>
          </a:p>
          <a:p>
            <a:pPr marL="358775" lvl="2" indent="0" eaLnBrk="1" fontAlgn="auto" hangingPunct="1">
              <a:lnSpc>
                <a:spcPct val="90000"/>
              </a:lnSpc>
              <a:spcAft>
                <a:spcPts val="0"/>
              </a:spcAft>
              <a:buFontTx/>
              <a:buNone/>
              <a:defRPr/>
            </a:pPr>
            <a:r>
              <a:rPr lang="ru-RU" dirty="0">
                <a:solidFill>
                  <a:srgbClr val="000000"/>
                </a:solidFill>
              </a:rPr>
              <a:t>              </a:t>
            </a:r>
            <a:r>
              <a:rPr lang="en-US" dirty="0">
                <a:solidFill>
                  <a:srgbClr val="000000"/>
                </a:solidFill>
              </a:rPr>
              <a:t>      </a:t>
            </a:r>
            <a:r>
              <a:rPr lang="ru-RU" dirty="0">
                <a:solidFill>
                  <a:srgbClr val="000000"/>
                </a:solidFill>
              </a:rPr>
              <a:t>(</a:t>
            </a:r>
            <a:r>
              <a:rPr lang="ru-RU" b="1" i="1" dirty="0">
                <a:solidFill>
                  <a:srgbClr val="000000"/>
                </a:solidFill>
              </a:rPr>
              <a:t>модальным</a:t>
            </a:r>
            <a:r>
              <a:rPr lang="ru-RU" dirty="0">
                <a:solidFill>
                  <a:srgbClr val="000000"/>
                </a:solidFill>
              </a:rPr>
              <a:t> называется </a:t>
            </a:r>
            <a:r>
              <a:rPr lang="ru-RU" b="1" i="1" dirty="0">
                <a:solidFill>
                  <a:srgbClr val="000000"/>
                </a:solidFill>
              </a:rPr>
              <a:t>интервал</a:t>
            </a:r>
            <a:r>
              <a:rPr lang="ru-RU" dirty="0">
                <a:solidFill>
                  <a:srgbClr val="000000"/>
                </a:solidFill>
              </a:rPr>
              <a:t>, имеющий  </a:t>
            </a:r>
          </a:p>
          <a:p>
            <a:pPr marL="358775" lvl="2" indent="0" eaLnBrk="1" fontAlgn="auto" hangingPunct="1">
              <a:lnSpc>
                <a:spcPct val="90000"/>
              </a:lnSpc>
              <a:spcAft>
                <a:spcPts val="0"/>
              </a:spcAft>
              <a:buFontTx/>
              <a:buNone/>
              <a:defRPr/>
            </a:pPr>
            <a:r>
              <a:rPr lang="ru-RU" dirty="0">
                <a:solidFill>
                  <a:srgbClr val="000000"/>
                </a:solidFill>
              </a:rPr>
              <a:t>               </a:t>
            </a:r>
            <a:r>
              <a:rPr lang="en-US" dirty="0">
                <a:solidFill>
                  <a:srgbClr val="000000"/>
                </a:solidFill>
              </a:rPr>
              <a:t>     </a:t>
            </a:r>
            <a:r>
              <a:rPr lang="ru-RU" dirty="0">
                <a:solidFill>
                  <a:srgbClr val="000000"/>
                </a:solidFill>
              </a:rPr>
              <a:t>наибольшую частоту);</a:t>
            </a:r>
          </a:p>
          <a:p>
            <a:pPr marL="358775" lvl="2" indent="0" eaLnBrk="1" fontAlgn="auto" hangingPunct="1">
              <a:lnSpc>
                <a:spcPct val="90000"/>
              </a:lnSpc>
              <a:spcAft>
                <a:spcPts val="0"/>
              </a:spcAft>
              <a:buFontTx/>
              <a:buNone/>
              <a:defRPr/>
            </a:pPr>
            <a:r>
              <a:rPr lang="en-US" b="1" i="1" dirty="0">
                <a:solidFill>
                  <a:srgbClr val="000000"/>
                </a:solidFill>
              </a:rPr>
              <a:t>          h</a:t>
            </a:r>
            <a:r>
              <a:rPr lang="en-US" dirty="0">
                <a:solidFill>
                  <a:srgbClr val="000000"/>
                </a:solidFill>
              </a:rPr>
              <a:t>     </a:t>
            </a:r>
            <a:r>
              <a:rPr lang="ru-RU" dirty="0">
                <a:solidFill>
                  <a:srgbClr val="000000"/>
                </a:solidFill>
              </a:rPr>
              <a:t>- </a:t>
            </a:r>
            <a:r>
              <a:rPr lang="en-US" dirty="0">
                <a:solidFill>
                  <a:srgbClr val="000000"/>
                </a:solidFill>
              </a:rPr>
              <a:t> </a:t>
            </a:r>
            <a:r>
              <a:rPr lang="ru-RU" dirty="0">
                <a:solidFill>
                  <a:srgbClr val="000000"/>
                </a:solidFill>
              </a:rPr>
              <a:t>величина интервала; </a:t>
            </a:r>
          </a:p>
          <a:p>
            <a:pPr marL="358775" lvl="2" indent="0" eaLnBrk="1" fontAlgn="auto" hangingPunct="1">
              <a:lnSpc>
                <a:spcPct val="90000"/>
              </a:lnSpc>
              <a:spcAft>
                <a:spcPts val="0"/>
              </a:spcAft>
              <a:buFontTx/>
              <a:buNone/>
              <a:defRPr/>
            </a:pPr>
            <a:r>
              <a:rPr lang="ru-RU" dirty="0">
                <a:solidFill>
                  <a:srgbClr val="000000"/>
                </a:solidFill>
              </a:rPr>
              <a:t>	</a:t>
            </a:r>
            <a:r>
              <a:rPr lang="en-US" dirty="0">
                <a:solidFill>
                  <a:srgbClr val="000000"/>
                </a:solidFill>
              </a:rPr>
              <a:t>   </a:t>
            </a:r>
            <a:r>
              <a:rPr lang="en-US" b="1" i="1" dirty="0">
                <a:solidFill>
                  <a:srgbClr val="000000"/>
                </a:solidFill>
              </a:rPr>
              <a:t>m</a:t>
            </a:r>
            <a:r>
              <a:rPr lang="ru-RU" b="1" i="1" dirty="0">
                <a:solidFill>
                  <a:srgbClr val="000000"/>
                </a:solidFill>
              </a:rPr>
              <a:t> </a:t>
            </a:r>
            <a:r>
              <a:rPr lang="en-US" b="1" i="1" baseline="-25000" dirty="0">
                <a:solidFill>
                  <a:srgbClr val="000000"/>
                </a:solidFill>
              </a:rPr>
              <a:t>Mo</a:t>
            </a:r>
            <a:r>
              <a:rPr lang="en-US" dirty="0">
                <a:solidFill>
                  <a:srgbClr val="000000"/>
                </a:solidFill>
              </a:rPr>
              <a:t> </a:t>
            </a:r>
            <a:r>
              <a:rPr lang="ru-RU" dirty="0">
                <a:solidFill>
                  <a:srgbClr val="000000"/>
                </a:solidFill>
              </a:rPr>
              <a:t>-</a:t>
            </a:r>
            <a:r>
              <a:rPr lang="en-US" dirty="0">
                <a:solidFill>
                  <a:srgbClr val="000000"/>
                </a:solidFill>
              </a:rPr>
              <a:t>  </a:t>
            </a:r>
            <a:r>
              <a:rPr lang="ru-RU" dirty="0">
                <a:solidFill>
                  <a:srgbClr val="000000"/>
                </a:solidFill>
              </a:rPr>
              <a:t>частота модального интервала; </a:t>
            </a:r>
            <a:r>
              <a:rPr lang="en-US" dirty="0">
                <a:solidFill>
                  <a:srgbClr val="000000"/>
                </a:solidFill>
              </a:rPr>
              <a:t>  </a:t>
            </a:r>
            <a:endParaRPr lang="ru-RU" dirty="0">
              <a:solidFill>
                <a:srgbClr val="000000"/>
              </a:solidFill>
            </a:endParaRPr>
          </a:p>
          <a:p>
            <a:pPr marL="358775" lvl="2" indent="0" eaLnBrk="1" fontAlgn="auto" hangingPunct="1">
              <a:lnSpc>
                <a:spcPct val="90000"/>
              </a:lnSpc>
              <a:spcAft>
                <a:spcPts val="0"/>
              </a:spcAft>
              <a:buFontTx/>
              <a:buNone/>
              <a:defRPr/>
            </a:pPr>
            <a:r>
              <a:rPr lang="en-US" dirty="0">
                <a:solidFill>
                  <a:srgbClr val="000000"/>
                </a:solidFill>
              </a:rPr>
              <a:t>         </a:t>
            </a:r>
            <a:r>
              <a:rPr lang="en-US" b="1" i="1" dirty="0">
                <a:solidFill>
                  <a:srgbClr val="000000"/>
                </a:solidFill>
              </a:rPr>
              <a:t>m</a:t>
            </a:r>
            <a:r>
              <a:rPr lang="en-US" b="1" i="1" baseline="-25000" dirty="0">
                <a:solidFill>
                  <a:srgbClr val="000000"/>
                </a:solidFill>
              </a:rPr>
              <a:t>Mo-1</a:t>
            </a:r>
            <a:r>
              <a:rPr lang="ru-RU" dirty="0">
                <a:solidFill>
                  <a:srgbClr val="000000"/>
                </a:solidFill>
              </a:rPr>
              <a:t> - </a:t>
            </a:r>
            <a:r>
              <a:rPr lang="en-US" dirty="0">
                <a:solidFill>
                  <a:srgbClr val="000000"/>
                </a:solidFill>
              </a:rPr>
              <a:t> </a:t>
            </a:r>
            <a:r>
              <a:rPr lang="ru-RU" dirty="0">
                <a:solidFill>
                  <a:srgbClr val="000000"/>
                </a:solidFill>
              </a:rPr>
              <a:t>частота интервала, предшествующего 			             модальному; </a:t>
            </a:r>
          </a:p>
          <a:p>
            <a:pPr marL="358775" lvl="2" indent="0" eaLnBrk="1" fontAlgn="auto" hangingPunct="1">
              <a:lnSpc>
                <a:spcPct val="90000"/>
              </a:lnSpc>
              <a:spcAft>
                <a:spcPts val="0"/>
              </a:spcAft>
              <a:buFontTx/>
              <a:buNone/>
              <a:defRPr/>
            </a:pPr>
            <a:r>
              <a:rPr lang="en-US" dirty="0">
                <a:solidFill>
                  <a:srgbClr val="000000"/>
                </a:solidFill>
              </a:rPr>
              <a:t>         </a:t>
            </a:r>
            <a:r>
              <a:rPr lang="en-US" b="1" i="1" dirty="0">
                <a:solidFill>
                  <a:srgbClr val="000000"/>
                </a:solidFill>
              </a:rPr>
              <a:t>m</a:t>
            </a:r>
            <a:r>
              <a:rPr lang="en-US" b="1" i="1" baseline="-25000" dirty="0">
                <a:solidFill>
                  <a:srgbClr val="000000"/>
                </a:solidFill>
              </a:rPr>
              <a:t>Mo+</a:t>
            </a:r>
            <a:r>
              <a:rPr lang="en-US" baseline="-25000" dirty="0">
                <a:solidFill>
                  <a:srgbClr val="000000"/>
                </a:solidFill>
              </a:rPr>
              <a:t>1</a:t>
            </a:r>
            <a:r>
              <a:rPr lang="en-US" dirty="0">
                <a:solidFill>
                  <a:srgbClr val="000000"/>
                </a:solidFill>
              </a:rPr>
              <a:t> - </a:t>
            </a:r>
            <a:r>
              <a:rPr lang="ru-RU" dirty="0">
                <a:solidFill>
                  <a:srgbClr val="000000"/>
                </a:solidFill>
              </a:rPr>
              <a:t>частота интервала, следующего за 				 модальным.</a:t>
            </a:r>
          </a:p>
        </p:txBody>
      </p:sp>
      <p:sp>
        <p:nvSpPr>
          <p:cNvPr id="118787" name="Rectangle 3"/>
          <p:cNvSpPr>
            <a:spLocks noGrp="1" noChangeArrowheads="1"/>
          </p:cNvSpPr>
          <p:nvPr>
            <p:ph type="title"/>
          </p:nvPr>
        </p:nvSpPr>
        <p:spPr>
          <a:xfrm>
            <a:off x="228600" y="115888"/>
            <a:ext cx="8663880" cy="2185214"/>
          </a:xfrm>
        </p:spPr>
        <p:txBody>
          <a:bodyPr wrap="square" rtlCol="0" anchor="t">
            <a:spAutoFit/>
          </a:bodyPr>
          <a:lstStyle/>
          <a:p>
            <a:pPr eaLnBrk="1" fontAlgn="auto" hangingPunct="1">
              <a:spcBef>
                <a:spcPct val="20000"/>
              </a:spcBef>
              <a:spcAft>
                <a:spcPts val="0"/>
              </a:spcAft>
              <a:defRPr/>
            </a:pPr>
            <a:r>
              <a:rPr lang="ru-RU" sz="4000" b="1" dirty="0">
                <a:effectLst>
                  <a:outerShdw blurRad="38100" dist="38100" dir="2700000" algn="tl">
                    <a:srgbClr val="FFFFFF"/>
                  </a:outerShdw>
                </a:effectLst>
              </a:rPr>
              <a:t>М</a:t>
            </a:r>
            <a:r>
              <a:rPr lang="ru-RU" sz="3200" b="1" dirty="0">
                <a:effectLst>
                  <a:outerShdw blurRad="38100" dist="38100" dir="2700000" algn="tl">
                    <a:srgbClr val="FFFFFF"/>
                  </a:outerShdw>
                </a:effectLst>
              </a:rPr>
              <a:t>ода – наиболее часто встречающееся значение ряда.</a:t>
            </a:r>
            <a:br>
              <a:rPr lang="ru-RU" sz="3200" b="1" dirty="0">
                <a:effectLst>
                  <a:outerShdw blurRad="38100" dist="38100" dir="2700000" algn="tl">
                    <a:srgbClr val="FFFFFF"/>
                  </a:outerShdw>
                </a:effectLst>
              </a:rPr>
            </a:br>
            <a:r>
              <a:rPr lang="ru-RU" sz="3200" b="1" dirty="0">
                <a:effectLst>
                  <a:outerShdw blurRad="38100" dist="38100" dir="2700000" algn="tl">
                    <a:srgbClr val="FFFFFF"/>
                  </a:outerShdw>
                </a:effectLst>
              </a:rPr>
              <a:t>Определение моды по</a:t>
            </a:r>
            <a:br>
              <a:rPr lang="en-US" sz="3200" b="1" dirty="0">
                <a:effectLst>
                  <a:outerShdw blurRad="38100" dist="38100" dir="2700000" algn="tl">
                    <a:srgbClr val="FFFFFF"/>
                  </a:outerShdw>
                </a:effectLst>
              </a:rPr>
            </a:br>
            <a:r>
              <a:rPr lang="ru-RU" sz="3200" b="1" dirty="0">
                <a:effectLst>
                  <a:outerShdw blurRad="38100" dist="38100" dir="2700000" algn="tl">
                    <a:srgbClr val="FFFFFF"/>
                  </a:outerShdw>
                </a:effectLst>
              </a:rPr>
              <a:t>интервальному ряду распределения</a:t>
            </a:r>
          </a:p>
        </p:txBody>
      </p:sp>
      <p:sp>
        <p:nvSpPr>
          <p:cNvPr id="13316"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13317"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800225" y="2301102"/>
            <a:ext cx="5772150" cy="800100"/>
          </a:xfrm>
          <a:prstGeom prst="rect">
            <a:avLst/>
          </a:prstGeom>
          <a:noFill/>
          <a:ln w="9525">
            <a:noFill/>
            <a:miter lim="800000"/>
            <a:headEnd/>
            <a:tailEnd/>
          </a:ln>
        </p:spPr>
      </p:pic>
      <p:sp>
        <p:nvSpPr>
          <p:cNvPr id="2" name="Номер слайда 1"/>
          <p:cNvSpPr>
            <a:spLocks noGrp="1"/>
          </p:cNvSpPr>
          <p:nvPr>
            <p:ph type="sldNum" sz="quarter" idx="12"/>
          </p:nvPr>
        </p:nvSpPr>
        <p:spPr/>
        <p:txBody>
          <a:bodyPr/>
          <a:lstStyle/>
          <a:p>
            <a:pPr>
              <a:defRPr/>
            </a:pPr>
            <a:fld id="{41C221C6-CC26-4EC4-A940-B303B1B21B87}" type="slidenum">
              <a:rPr lang="ru-RU" smtClean="0"/>
              <a:pPr>
                <a:defRPr/>
              </a:pPr>
              <a:t>135</a:t>
            </a:fld>
            <a:endParaRPr lang="ru-RU"/>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87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utoUpdateAnimBg="0"/>
      <p:bldP spid="118787"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76672"/>
            <a:ext cx="8229600" cy="850106"/>
          </a:xfrm>
        </p:spPr>
        <p:txBody>
          <a:bodyPr/>
          <a:lstStyle/>
          <a:p>
            <a:r>
              <a:rPr lang="ru-RU" sz="4000" b="1" dirty="0"/>
              <a:t>Вычисление моды интервального ряда на графике</a:t>
            </a:r>
            <a:br>
              <a:rPr lang="ru-RU" sz="4000" b="1" dirty="0"/>
            </a:br>
            <a:endParaRPr lang="ru-RU" sz="4000" dirty="0"/>
          </a:p>
        </p:txBody>
      </p:sp>
      <p:sp>
        <p:nvSpPr>
          <p:cNvPr id="3" name="Объект 2"/>
          <p:cNvSpPr>
            <a:spLocks noGrp="1"/>
          </p:cNvSpPr>
          <p:nvPr>
            <p:ph idx="1"/>
          </p:nvPr>
        </p:nvSpPr>
        <p:spPr>
          <a:xfrm>
            <a:off x="272920" y="1326778"/>
            <a:ext cx="8229600" cy="4525963"/>
          </a:xfrm>
        </p:spPr>
        <p:txBody>
          <a:bodyPr/>
          <a:lstStyle/>
          <a:p>
            <a:r>
              <a:rPr lang="ru-RU" sz="2800" b="1" dirty="0"/>
              <a:t>Выбирается самый высокий прямоугольник, который в данном случае является модальным.</a:t>
            </a:r>
          </a:p>
          <a:p>
            <a:r>
              <a:rPr lang="ru-RU" sz="2800" b="1" dirty="0"/>
              <a:t>Абсцисса точки пересечения прямых и будет модой распределения</a:t>
            </a:r>
          </a:p>
        </p:txBody>
      </p:sp>
      <p:pic>
        <p:nvPicPr>
          <p:cNvPr id="8" name="Рисунок 7"/>
          <p:cNvPicPr>
            <a:picLocks noChangeAspect="1"/>
          </p:cNvPicPr>
          <p:nvPr/>
        </p:nvPicPr>
        <p:blipFill>
          <a:blip r:embed="rId3"/>
          <a:stretch>
            <a:fillRect/>
          </a:stretch>
        </p:blipFill>
        <p:spPr>
          <a:xfrm>
            <a:off x="1003006" y="3134879"/>
            <a:ext cx="7517465" cy="3745636"/>
          </a:xfrm>
          <a:prstGeom prst="rect">
            <a:avLst/>
          </a:prstGeom>
        </p:spPr>
      </p:pic>
      <p:sp>
        <p:nvSpPr>
          <p:cNvPr id="4" name="Номер слайда 3"/>
          <p:cNvSpPr>
            <a:spLocks noGrp="1"/>
          </p:cNvSpPr>
          <p:nvPr>
            <p:ph type="sldNum" sz="quarter" idx="12"/>
          </p:nvPr>
        </p:nvSpPr>
        <p:spPr/>
        <p:txBody>
          <a:bodyPr/>
          <a:lstStyle/>
          <a:p>
            <a:pPr>
              <a:defRPr/>
            </a:pPr>
            <a:fld id="{41C221C6-CC26-4EC4-A940-B303B1B21B87}" type="slidenum">
              <a:rPr lang="ru-RU" smtClean="0"/>
              <a:pPr>
                <a:defRPr/>
              </a:pPr>
              <a:t>136</a:t>
            </a:fld>
            <a:endParaRPr lang="ru-RU"/>
          </a:p>
        </p:txBody>
      </p:sp>
    </p:spTree>
    <p:extLst>
      <p:ext uri="{BB962C8B-B14F-4D97-AF65-F5344CB8AC3E}">
        <p14:creationId xmlns:p14="http://schemas.microsoft.com/office/powerpoint/2010/main" val="36531754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3"/>
          <p:cNvSpPr>
            <a:spLocks noGrp="1"/>
          </p:cNvSpPr>
          <p:nvPr>
            <p:ph type="title"/>
          </p:nvPr>
        </p:nvSpPr>
        <p:spPr>
          <a:xfrm>
            <a:off x="395288" y="692150"/>
            <a:ext cx="8229600" cy="1143000"/>
          </a:xfrm>
        </p:spPr>
        <p:txBody>
          <a:bodyPr/>
          <a:lstStyle/>
          <a:p>
            <a:r>
              <a:rPr lang="ru-RU" sz="3600" i="1" dirty="0"/>
              <a:t>Основные характеристики одномерных данных</a:t>
            </a:r>
            <a:br>
              <a:rPr lang="ru-RU" sz="3600" dirty="0"/>
            </a:br>
            <a:endParaRPr lang="ru-RU" sz="3600" dirty="0"/>
          </a:p>
        </p:txBody>
      </p:sp>
      <p:graphicFrame>
        <p:nvGraphicFramePr>
          <p:cNvPr id="14397" name="Group 61"/>
          <p:cNvGraphicFramePr>
            <a:graphicFrameLocks noGrp="1"/>
          </p:cNvGraphicFramePr>
          <p:nvPr/>
        </p:nvGraphicFramePr>
        <p:xfrm>
          <a:off x="531004" y="1652778"/>
          <a:ext cx="7958167" cy="4486656"/>
        </p:xfrm>
        <a:graphic>
          <a:graphicData uri="http://schemas.openxmlformats.org/drawingml/2006/table">
            <a:tbl>
              <a:tblPr/>
              <a:tblGrid>
                <a:gridCol w="624339">
                  <a:extLst>
                    <a:ext uri="{9D8B030D-6E8A-4147-A177-3AD203B41FA5}">
                      <a16:colId xmlns:a16="http://schemas.microsoft.com/office/drawing/2014/main" val="20000"/>
                    </a:ext>
                  </a:extLst>
                </a:gridCol>
                <a:gridCol w="1950413">
                  <a:extLst>
                    <a:ext uri="{9D8B030D-6E8A-4147-A177-3AD203B41FA5}">
                      <a16:colId xmlns:a16="http://schemas.microsoft.com/office/drawing/2014/main" val="20001"/>
                    </a:ext>
                  </a:extLst>
                </a:gridCol>
                <a:gridCol w="1405191">
                  <a:extLst>
                    <a:ext uri="{9D8B030D-6E8A-4147-A177-3AD203B41FA5}">
                      <a16:colId xmlns:a16="http://schemas.microsoft.com/office/drawing/2014/main" val="20002"/>
                    </a:ext>
                  </a:extLst>
                </a:gridCol>
                <a:gridCol w="1285189">
                  <a:extLst>
                    <a:ext uri="{9D8B030D-6E8A-4147-A177-3AD203B41FA5}">
                      <a16:colId xmlns:a16="http://schemas.microsoft.com/office/drawing/2014/main" val="20003"/>
                    </a:ext>
                  </a:extLst>
                </a:gridCol>
                <a:gridCol w="2693035">
                  <a:extLst>
                    <a:ext uri="{9D8B030D-6E8A-4147-A177-3AD203B41FA5}">
                      <a16:colId xmlns:a16="http://schemas.microsoft.com/office/drawing/2014/main" val="20004"/>
                    </a:ext>
                  </a:extLst>
                </a:gridCol>
              </a:tblGrid>
              <a:tr h="200025">
                <a:tc rowSpan="2"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Arial CYR" pitchFamily="34" charset="0"/>
                          <a:cs typeface="Times New Roman" pitchFamily="18" charset="0"/>
                        </a:rPr>
                        <a:t>Характеристика</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ru-RU"/>
                    </a:p>
                  </a:txBody>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По исходным данным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Arial CYR" pitchFamily="34" charset="0"/>
                          <a:cs typeface="Times New Roman" pitchFamily="18" charset="0"/>
                        </a:rPr>
                        <a:t>По интервальному ряду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4375">
                <a:tc gridSpan="2" vMerge="1">
                  <a:txBody>
                    <a:bodyPr/>
                    <a:lstStyle/>
                    <a:p>
                      <a:endParaRPr lang="ru-RU"/>
                    </a:p>
                  </a:txBody>
                  <a:tcPr/>
                </a:tc>
                <a:tc hMerge="1"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по формуле</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с помощью встроенных функций Excel</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extLst>
                  <a:ext uri="{0D108BD9-81ED-4DB2-BD59-A6C34878D82A}">
                    <a16:rowId xmlns:a16="http://schemas.microsoft.com/office/drawing/2014/main" val="10001"/>
                  </a:ext>
                </a:extLst>
              </a:tr>
              <a:tr h="52387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1</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Среднее арифметическое</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YR"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YR" pitchFamily="34" charset="0"/>
                          <a:cs typeface="Times New Roman" pitchFamily="18" charset="0"/>
                        </a:rPr>
                        <a:t>=</a:t>
                      </a:r>
                      <a:r>
                        <a:rPr kumimoji="0" lang="ru-RU" sz="1600" b="0" i="0" u="none" strike="noStrike" cap="none" normalizeH="0" baseline="0">
                          <a:ln>
                            <a:noFill/>
                          </a:ln>
                          <a:solidFill>
                            <a:schemeClr val="tx1"/>
                          </a:solidFill>
                          <a:effectLst/>
                          <a:latin typeface="Arial CYR" pitchFamily="34" charset="0"/>
                          <a:cs typeface="Times New Roman" pitchFamily="18" charset="0"/>
                        </a:rPr>
                        <a:t>СРЗНАЧ(</a:t>
                      </a:r>
                      <a:r>
                        <a:rPr kumimoji="0" lang="en-US" sz="1600" b="0" i="0" u="none" strike="noStrike" cap="none" normalizeH="0" baseline="0">
                          <a:ln>
                            <a:noFill/>
                          </a:ln>
                          <a:solidFill>
                            <a:schemeClr val="tx1"/>
                          </a:solidFill>
                          <a:effectLst/>
                          <a:latin typeface="Arial CYR" pitchFamily="34" charset="0"/>
                          <a:cs typeface="Times New Roman" pitchFamily="18" charset="0"/>
                        </a:rPr>
                        <a:t>[x</a:t>
                      </a:r>
                      <a:r>
                        <a:rPr kumimoji="0" lang="en-US" sz="1600" b="0" i="0" u="none" strike="noStrike" cap="none" normalizeH="0" baseline="-25000">
                          <a:ln>
                            <a:noFill/>
                          </a:ln>
                          <a:solidFill>
                            <a:schemeClr val="tx1"/>
                          </a:solidFill>
                          <a:effectLst/>
                          <a:latin typeface="Arial CYR" pitchFamily="34" charset="0"/>
                          <a:cs typeface="Times New Roman" pitchFamily="18" charset="0"/>
                        </a:rPr>
                        <a:t>i</a:t>
                      </a:r>
                      <a:r>
                        <a:rPr kumimoji="0" lang="en-US" sz="1600" b="0" i="0" u="none" strike="noStrike" cap="none" normalizeH="0" baseline="0">
                          <a:ln>
                            <a:noFill/>
                          </a:ln>
                          <a:solidFill>
                            <a:schemeClr val="tx1"/>
                          </a:solidFill>
                          <a:effectLst/>
                          <a:latin typeface="Arial CYR" pitchFamily="34" charset="0"/>
                          <a:cs typeface="Times New Roman" pitchFamily="18" charset="0"/>
                        </a:rPr>
                        <a:t>])</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YR"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387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2</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Среднее гармоническое</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Arial CYR"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=СРГАРМ(</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r>
                        <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r>
                        <a:rPr kumimoji="0" lang="en-US" sz="1600" b="0" i="0" u="none" strike="noStrike" cap="none" normalizeH="0" baseline="-25000">
                          <a:ln>
                            <a:noFill/>
                          </a:ln>
                          <a:solidFill>
                            <a:schemeClr val="tx1"/>
                          </a:solidFill>
                          <a:effectLst/>
                          <a:latin typeface="Calibri" pitchFamily="34" charset="0"/>
                          <a:ea typeface="Calibri" pitchFamily="34" charset="0"/>
                          <a:cs typeface="Times New Roman" pitchFamily="18" charset="0"/>
                        </a:rPr>
                        <a:t>i</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YR"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387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3</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Среднее геометрическое</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a:ln>
                          <a:noFill/>
                        </a:ln>
                        <a:solidFill>
                          <a:schemeClr val="tx1"/>
                        </a:solidFill>
                        <a:effectLst/>
                        <a:latin typeface="Arial CYR"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Arial CYR" pitchFamily="34" charset="0"/>
                          <a:cs typeface="Times New Roman" pitchFamily="18" charset="0"/>
                        </a:rPr>
                        <a:t>=СРГЕОМ(</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r>
                        <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r>
                        <a:rPr kumimoji="0" lang="en-US" sz="1600" b="0" i="0" u="none" strike="noStrike" cap="none" normalizeH="0" baseline="-25000">
                          <a:ln>
                            <a:noFill/>
                          </a:ln>
                          <a:solidFill>
                            <a:schemeClr val="tx1"/>
                          </a:solidFill>
                          <a:effectLst/>
                          <a:latin typeface="Calibri" pitchFamily="34" charset="0"/>
                          <a:ea typeface="Calibri" pitchFamily="34" charset="0"/>
                          <a:cs typeface="Times New Roman" pitchFamily="18" charset="0"/>
                        </a:rPr>
                        <a:t>i</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Arial CYR"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387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4</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Медиана</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Arial CYR"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=МЕДИАНА</a:t>
                      </a:r>
                      <a:r>
                        <a:rPr kumimoji="0" lang="en-US" sz="1600" b="0" i="0" u="none" strike="noStrike" cap="none" normalizeH="0" baseline="0">
                          <a:ln>
                            <a:noFill/>
                          </a:ln>
                          <a:solidFill>
                            <a:schemeClr val="tx1"/>
                          </a:solidFill>
                          <a:effectLst/>
                          <a:latin typeface="Arial CYR" pitchFamily="34" charset="0"/>
                          <a:cs typeface="Times New Roman" pitchFamily="18" charset="0"/>
                        </a:rPr>
                        <a:t>(</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r>
                        <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r>
                        <a:rPr kumimoji="0" lang="en-US" sz="1600" b="0" i="0" u="none" strike="noStrike" cap="none" normalizeH="0" baseline="-25000">
                          <a:ln>
                            <a:noFill/>
                          </a:ln>
                          <a:solidFill>
                            <a:schemeClr val="tx1"/>
                          </a:solidFill>
                          <a:effectLst/>
                          <a:latin typeface="Calibri" pitchFamily="34" charset="0"/>
                          <a:ea typeface="Calibri" pitchFamily="34" charset="0"/>
                          <a:cs typeface="Times New Roman" pitchFamily="18" charset="0"/>
                        </a:rPr>
                        <a:t>i</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YR"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387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5</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Мода</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cs typeface="Times New Roman" pitchFamily="18" charset="0"/>
                        </a:rPr>
                        <a:t> находится вручную</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cs typeface="Times New Roman" pitchFamily="18" charset="0"/>
                        </a:rPr>
                        <a:t>=МОДА</a:t>
                      </a:r>
                      <a:r>
                        <a:rPr kumimoji="0" lang="en-US" sz="1600" b="0" i="0" u="none" strike="noStrike" cap="none" normalizeH="0" baseline="0" dirty="0">
                          <a:ln>
                            <a:noFill/>
                          </a:ln>
                          <a:solidFill>
                            <a:schemeClr val="tx1"/>
                          </a:solidFill>
                          <a:effectLst/>
                          <a:latin typeface="Arial CYR" pitchFamily="34" charset="0"/>
                          <a:cs typeface="Times New Roman" pitchFamily="18" charset="0"/>
                        </a:rPr>
                        <a:t>(</a:t>
                      </a: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a:t>
                      </a: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x</a:t>
                      </a:r>
                      <a:r>
                        <a:rPr kumimoji="0" lang="en-US" sz="1600" b="0" i="0" u="none" strike="noStrike" cap="none" normalizeH="0" baseline="-25000" dirty="0">
                          <a:ln>
                            <a:noFill/>
                          </a:ln>
                          <a:solidFill>
                            <a:schemeClr val="tx1"/>
                          </a:solidFill>
                          <a:effectLst/>
                          <a:latin typeface="Calibri" pitchFamily="34" charset="0"/>
                          <a:ea typeface="Calibri" pitchFamily="34" charset="0"/>
                          <a:cs typeface="Times New Roman" pitchFamily="18" charset="0"/>
                        </a:rPr>
                        <a:t>i</a:t>
                      </a: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YR" pitchFamily="34" charset="0"/>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14384" name="Picture 1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3444" y="3430968"/>
            <a:ext cx="858837" cy="422275"/>
          </a:xfrm>
          <a:prstGeom prst="rect">
            <a:avLst/>
          </a:prstGeom>
          <a:noFill/>
          <a:ln w="9525">
            <a:noFill/>
            <a:miter lim="800000"/>
            <a:headEnd/>
            <a:tailEnd/>
          </a:ln>
        </p:spPr>
      </p:pic>
      <p:pic>
        <p:nvPicPr>
          <p:cNvPr id="14385" name="Picture 9"/>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372200" y="3421856"/>
            <a:ext cx="1288123" cy="512541"/>
          </a:xfrm>
          <a:prstGeom prst="rect">
            <a:avLst/>
          </a:prstGeom>
          <a:noFill/>
          <a:ln w="9525">
            <a:noFill/>
            <a:miter lim="800000"/>
            <a:headEnd/>
            <a:tailEnd/>
          </a:ln>
        </p:spPr>
      </p:pic>
      <p:pic>
        <p:nvPicPr>
          <p:cNvPr id="14386"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491706" y="3959453"/>
            <a:ext cx="576263" cy="549275"/>
          </a:xfrm>
          <a:prstGeom prst="rect">
            <a:avLst/>
          </a:prstGeom>
          <a:noFill/>
          <a:ln w="9525">
            <a:noFill/>
            <a:miter lim="800000"/>
            <a:headEnd/>
            <a:tailEnd/>
          </a:ln>
        </p:spPr>
      </p:pic>
      <p:pic>
        <p:nvPicPr>
          <p:cNvPr id="14387"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667805" y="3989387"/>
            <a:ext cx="696912" cy="577850"/>
          </a:xfrm>
          <a:prstGeom prst="rect">
            <a:avLst/>
          </a:prstGeom>
          <a:noFill/>
          <a:ln w="9525">
            <a:noFill/>
            <a:miter lim="800000"/>
            <a:headEnd/>
            <a:tailEnd/>
          </a:ln>
        </p:spPr>
      </p:pic>
      <p:pic>
        <p:nvPicPr>
          <p:cNvPr id="14388"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408363" y="4539285"/>
            <a:ext cx="849312" cy="417512"/>
          </a:xfrm>
          <a:prstGeom prst="rect">
            <a:avLst/>
          </a:prstGeom>
          <a:noFill/>
          <a:ln w="9525">
            <a:noFill/>
            <a:miter lim="800000"/>
            <a:headEnd/>
            <a:tailEnd/>
          </a:ln>
        </p:spPr>
      </p:pic>
      <p:pic>
        <p:nvPicPr>
          <p:cNvPr id="14389"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341588" y="4567237"/>
            <a:ext cx="984250" cy="406400"/>
          </a:xfrm>
          <a:prstGeom prst="rect">
            <a:avLst/>
          </a:prstGeom>
          <a:noFill/>
          <a:ln w="9525">
            <a:noFill/>
            <a:miter lim="800000"/>
            <a:headEnd/>
            <a:tailEnd/>
          </a:ln>
        </p:spPr>
      </p:pic>
      <p:pic>
        <p:nvPicPr>
          <p:cNvPr id="14390" name="Picture 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205955" y="5135561"/>
            <a:ext cx="1293813" cy="373063"/>
          </a:xfrm>
          <a:prstGeom prst="rect">
            <a:avLst/>
          </a:prstGeom>
          <a:noFill/>
          <a:ln w="9525">
            <a:noFill/>
            <a:miter lim="800000"/>
            <a:headEnd/>
            <a:tailEnd/>
          </a:ln>
        </p:spPr>
      </p:pic>
      <p:pic>
        <p:nvPicPr>
          <p:cNvPr id="14391" name="Picture 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172747" y="5092700"/>
            <a:ext cx="2000250" cy="458787"/>
          </a:xfrm>
          <a:prstGeom prst="rect">
            <a:avLst/>
          </a:prstGeom>
          <a:noFill/>
          <a:ln w="9525">
            <a:noFill/>
            <a:miter lim="800000"/>
            <a:headEnd/>
            <a:tailEnd/>
          </a:ln>
        </p:spPr>
      </p:pic>
      <p:pic>
        <p:nvPicPr>
          <p:cNvPr id="14393" name="Picture 1"/>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872709" y="5657850"/>
            <a:ext cx="2600325" cy="419100"/>
          </a:xfrm>
          <a:prstGeom prst="rect">
            <a:avLst/>
          </a:prstGeom>
          <a:noFill/>
          <a:ln w="9525">
            <a:noFill/>
            <a:miter lim="800000"/>
            <a:headEnd/>
            <a:tailEnd/>
          </a:ln>
        </p:spPr>
      </p:pic>
      <p:sp>
        <p:nvSpPr>
          <p:cNvPr id="2" name="Номер слайда 1"/>
          <p:cNvSpPr>
            <a:spLocks noGrp="1"/>
          </p:cNvSpPr>
          <p:nvPr>
            <p:ph type="sldNum" sz="quarter" idx="12"/>
          </p:nvPr>
        </p:nvSpPr>
        <p:spPr/>
        <p:txBody>
          <a:bodyPr/>
          <a:lstStyle/>
          <a:p>
            <a:pPr>
              <a:defRPr/>
            </a:pPr>
            <a:fld id="{14B38B5A-11D2-4C31-B664-A60A1147E67C}" type="slidenum">
              <a:rPr lang="ru-RU" smtClean="0"/>
              <a:pPr>
                <a:defRPr/>
              </a:pPr>
              <a:t>137</a:t>
            </a:fld>
            <a:endParaRPr lang="ru-RU"/>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p:txBody>
          <a:bodyPr/>
          <a:lstStyle/>
          <a:p>
            <a:r>
              <a:rPr lang="ru-RU"/>
              <a:t>Промежуточные расчеты</a:t>
            </a:r>
          </a:p>
        </p:txBody>
      </p:sp>
      <p:sp>
        <p:nvSpPr>
          <p:cNvPr id="15363" name="TextBox 2"/>
          <p:cNvSpPr txBox="1">
            <a:spLocks noChangeArrowheads="1"/>
          </p:cNvSpPr>
          <p:nvPr/>
        </p:nvSpPr>
        <p:spPr bwMode="auto">
          <a:xfrm>
            <a:off x="1331913" y="1989138"/>
            <a:ext cx="6321026" cy="369332"/>
          </a:xfrm>
          <a:prstGeom prst="rect">
            <a:avLst/>
          </a:prstGeom>
          <a:noFill/>
          <a:ln w="9525">
            <a:noFill/>
            <a:miter lim="800000"/>
            <a:headEnd/>
            <a:tailEnd/>
          </a:ln>
        </p:spPr>
        <p:txBody>
          <a:bodyPr wrap="none">
            <a:spAutoFit/>
          </a:bodyPr>
          <a:lstStyle/>
          <a:p>
            <a:r>
              <a:rPr lang="ru-RU" dirty="0"/>
              <a:t>Дополнительные столбцы в таблицу по второму занятию</a:t>
            </a:r>
          </a:p>
        </p:txBody>
      </p:sp>
      <p:sp>
        <p:nvSpPr>
          <p:cNvPr id="1536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15365"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71625" y="3429000"/>
            <a:ext cx="5568950" cy="1276350"/>
          </a:xfrm>
          <a:prstGeom prst="rect">
            <a:avLst/>
          </a:prstGeom>
          <a:noFill/>
          <a:ln w="9525">
            <a:noFill/>
            <a:miter lim="800000"/>
            <a:headEnd/>
            <a:tailEnd/>
          </a:ln>
        </p:spPr>
      </p:pic>
      <p:sp>
        <p:nvSpPr>
          <p:cNvPr id="2" name="Номер слайда 1"/>
          <p:cNvSpPr>
            <a:spLocks noGrp="1"/>
          </p:cNvSpPr>
          <p:nvPr>
            <p:ph type="sldNum" sz="quarter" idx="12"/>
          </p:nvPr>
        </p:nvSpPr>
        <p:spPr/>
        <p:txBody>
          <a:bodyPr/>
          <a:lstStyle/>
          <a:p>
            <a:pPr>
              <a:defRPr/>
            </a:pPr>
            <a:fld id="{14B38B5A-11D2-4C31-B664-A60A1147E67C}" type="slidenum">
              <a:rPr lang="ru-RU" smtClean="0"/>
              <a:pPr>
                <a:defRPr/>
              </a:pPr>
              <a:t>138</a:t>
            </a:fld>
            <a:endParaRPr lang="ru-RU"/>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endParaRPr lang="ru-RU" dirty="0"/>
          </a:p>
        </p:txBody>
      </p:sp>
      <p:sp>
        <p:nvSpPr>
          <p:cNvPr id="4" name="Содержимое 3"/>
          <p:cNvSpPr>
            <a:spLocks noGrp="1"/>
          </p:cNvSpPr>
          <p:nvPr>
            <p:ph idx="1"/>
          </p:nvPr>
        </p:nvSpPr>
        <p:spPr/>
        <p:txBody>
          <a:bodyPr/>
          <a:lstStyle/>
          <a:p>
            <a:r>
              <a:rPr lang="ru-RU" sz="2400" i="1" dirty="0"/>
              <a:t>Симметричный вариационный ряд</a:t>
            </a:r>
            <a:r>
              <a:rPr lang="ru-RU" sz="2400" dirty="0"/>
              <a:t> — это ряд, в котором частоты вариант, равностоящих от средней влево и вправо, равны между собой.</a:t>
            </a:r>
          </a:p>
          <a:p>
            <a:r>
              <a:rPr lang="ru-RU" sz="2400" dirty="0"/>
              <a:t>Необходимым, но недостаточным условием симметричности является равенство трех характеристик: средней арифметической, моды и медианы:      = </a:t>
            </a:r>
            <a:r>
              <a:rPr lang="ru-RU" sz="2400" dirty="0" err="1"/>
              <a:t>Ме</a:t>
            </a:r>
            <a:r>
              <a:rPr lang="ru-RU" sz="2400" dirty="0"/>
              <a:t> = </a:t>
            </a:r>
            <a:r>
              <a:rPr lang="ru-RU" sz="2400" dirty="0" err="1"/>
              <a:t>Mо</a:t>
            </a:r>
            <a:endParaRPr lang="ru-RU" sz="2400" dirty="0"/>
          </a:p>
          <a:p>
            <a:r>
              <a:rPr lang="ru-RU" sz="2400" dirty="0"/>
              <a:t>При левосторонней асимметрии относительно центра распределения наблюдается длинная левая ветвь кривой распределения,  тогда как при правосторонней асимметрии - правая ветвь этой кривой.</a:t>
            </a:r>
          </a:p>
        </p:txBody>
      </p:sp>
      <p:graphicFrame>
        <p:nvGraphicFramePr>
          <p:cNvPr id="29698" name="Object 2"/>
          <p:cNvGraphicFramePr>
            <a:graphicFrameLocks noChangeAspect="1"/>
          </p:cNvGraphicFramePr>
          <p:nvPr/>
        </p:nvGraphicFramePr>
        <p:xfrm>
          <a:off x="6732240" y="3429000"/>
          <a:ext cx="288032" cy="518458"/>
        </p:xfrm>
        <a:graphic>
          <a:graphicData uri="http://schemas.openxmlformats.org/presentationml/2006/ole">
            <mc:AlternateContent xmlns:mc="http://schemas.openxmlformats.org/markup-compatibility/2006">
              <mc:Choice xmlns:v="urn:schemas-microsoft-com:vml" Requires="v">
                <p:oleObj spid="_x0000_s34823" name="Формула" r:id="rId4" imgW="126720" imgH="215640" progId="Equation.3">
                  <p:embed/>
                </p:oleObj>
              </mc:Choice>
              <mc:Fallback>
                <p:oleObj name="Формула" r:id="rId4" imgW="126720" imgH="215640" progId="Equation.3">
                  <p:embed/>
                  <p:pic>
                    <p:nvPicPr>
                      <p:cNvPr id="296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40" y="3429000"/>
                        <a:ext cx="288032" cy="51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41C221C6-CC26-4EC4-A940-B303B1B21B87}" type="slidenum">
              <a:rPr lang="ru-RU" smtClean="0"/>
              <a:pPr>
                <a:defRPr/>
              </a:pPr>
              <a:t>139</a:t>
            </a:fld>
            <a:endParaRPr lang="ru-RU"/>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539750" y="2130425"/>
            <a:ext cx="7918450" cy="1470025"/>
          </a:xfrm>
        </p:spPr>
        <p:txBody>
          <a:bodyPr rtlCol="0">
            <a:normAutofit fontScale="90000"/>
          </a:bodyPr>
          <a:lstStyle/>
          <a:p>
            <a:pPr eaLnBrk="1" fontAlgn="auto" hangingPunct="1">
              <a:spcAft>
                <a:spcPts val="0"/>
              </a:spcAft>
              <a:defRPr/>
            </a:pPr>
            <a:r>
              <a:rPr lang="ru-RU" i="1" dirty="0"/>
              <a:t>Показатели вариации (характеристики рассеивания) изучаемого признака.</a:t>
            </a:r>
            <a:br>
              <a:rPr lang="ru-RU" dirty="0"/>
            </a:br>
            <a:endParaRPr lang="ru-RU" dirty="0"/>
          </a:p>
        </p:txBody>
      </p:sp>
      <p:sp>
        <p:nvSpPr>
          <p:cNvPr id="3" name="Подзаголовок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r>
              <a:rPr lang="ru-RU" dirty="0"/>
              <a:t>Занятие 4</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4CDFCAB9-566F-4E32-9F77-77A686315809}"/>
              </a:ext>
            </a:extLst>
          </p:cNvPr>
          <p:cNvSpPr>
            <a:spLocks noChangeArrowheads="1"/>
          </p:cNvSpPr>
          <p:nvPr/>
        </p:nvSpPr>
        <p:spPr bwMode="auto">
          <a:xfrm>
            <a:off x="395288" y="44450"/>
            <a:ext cx="8366125"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ru-RU" altLang="ru-RU" sz="4000" b="1">
                <a:effectLst>
                  <a:outerShdw blurRad="38100" dist="38100" dir="2700000" algn="tl">
                    <a:srgbClr val="FFFFFF"/>
                  </a:outerShdw>
                </a:effectLst>
              </a:rPr>
              <a:t>Средняя, мода и медиана в</a:t>
            </a:r>
            <a:endParaRPr lang="en-US" altLang="ru-RU" sz="4000" b="1">
              <a:effectLst>
                <a:outerShdw blurRad="38100" dist="38100" dir="2700000" algn="tl">
                  <a:srgbClr val="FFFFFF"/>
                </a:outerShdw>
              </a:effectLst>
            </a:endParaRPr>
          </a:p>
          <a:p>
            <a:pPr algn="ctr">
              <a:spcBef>
                <a:spcPct val="20000"/>
              </a:spcBef>
            </a:pPr>
            <a:r>
              <a:rPr lang="ru-RU" altLang="ru-RU" sz="4000" b="1">
                <a:effectLst>
                  <a:outerShdw blurRad="38100" dist="38100" dir="2700000" algn="tl">
                    <a:srgbClr val="FFFFFF"/>
                  </a:outerShdw>
                </a:effectLst>
              </a:rPr>
              <a:t>оценке асимметрии распределения </a:t>
            </a:r>
          </a:p>
        </p:txBody>
      </p:sp>
      <p:sp>
        <p:nvSpPr>
          <p:cNvPr id="20485" name="Rectangle 5">
            <a:extLst>
              <a:ext uri="{FF2B5EF4-FFF2-40B4-BE49-F238E27FC236}">
                <a16:creationId xmlns:a16="http://schemas.microsoft.com/office/drawing/2014/main" id="{E7F5BC76-9BDB-4753-B101-B1D6BC8180D7}"/>
              </a:ext>
            </a:extLst>
          </p:cNvPr>
          <p:cNvSpPr>
            <a:spLocks noChangeArrowheads="1"/>
          </p:cNvSpPr>
          <p:nvPr/>
        </p:nvSpPr>
        <p:spPr bwMode="auto">
          <a:xfrm>
            <a:off x="1331913" y="1557338"/>
            <a:ext cx="640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ru-RU" altLang="ru-RU" b="1">
                <a:solidFill>
                  <a:srgbClr val="000000"/>
                </a:solidFill>
              </a:rPr>
              <a:t>Симметричное распределение </a:t>
            </a:r>
          </a:p>
        </p:txBody>
      </p:sp>
      <p:graphicFrame>
        <p:nvGraphicFramePr>
          <p:cNvPr id="20486" name="Object 6">
            <a:extLst>
              <a:ext uri="{FF2B5EF4-FFF2-40B4-BE49-F238E27FC236}">
                <a16:creationId xmlns:a16="http://schemas.microsoft.com/office/drawing/2014/main" id="{D00B98A5-9BE7-49B9-9A63-83EA6C4B5FE1}"/>
              </a:ext>
            </a:extLst>
          </p:cNvPr>
          <p:cNvGraphicFramePr>
            <a:graphicFrameLocks noChangeAspect="1"/>
          </p:cNvGraphicFramePr>
          <p:nvPr/>
        </p:nvGraphicFramePr>
        <p:xfrm>
          <a:off x="611188" y="2525713"/>
          <a:ext cx="8640762" cy="4432300"/>
        </p:xfrm>
        <a:graphic>
          <a:graphicData uri="http://schemas.openxmlformats.org/presentationml/2006/ole">
            <mc:AlternateContent xmlns:mc="http://schemas.openxmlformats.org/markup-compatibility/2006">
              <mc:Choice xmlns:v="urn:schemas-microsoft-com:vml" Requires="v">
                <p:oleObj spid="_x0000_s35847" name="Рисунок" r:id="rId4" imgW="5257800" imgH="2988360" progId="Word.Picture.8">
                  <p:embed/>
                </p:oleObj>
              </mc:Choice>
              <mc:Fallback>
                <p:oleObj name="Рисунок" r:id="rId4" imgW="5257800" imgH="2988360" progId="Word.Picture.8">
                  <p:embed/>
                  <p:pic>
                    <p:nvPicPr>
                      <p:cNvPr id="20486" name="Object 6">
                        <a:extLst>
                          <a:ext uri="{FF2B5EF4-FFF2-40B4-BE49-F238E27FC236}">
                            <a16:creationId xmlns:a16="http://schemas.microsoft.com/office/drawing/2014/main" id="{D00B98A5-9BE7-49B9-9A63-83EA6C4B5F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88" y="2525713"/>
                        <a:ext cx="8640762" cy="443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14B38B5A-11D2-4C31-B664-A60A1147E67C}" type="slidenum">
              <a:rPr lang="ru-RU" smtClean="0"/>
              <a:pPr>
                <a:defRPr/>
              </a:pPr>
              <a:t>140</a:t>
            </a:fld>
            <a:endParaRPr lang="ru-RU"/>
          </a:p>
        </p:txBody>
      </p:sp>
    </p:spTree>
    <p:extLst>
      <p:ext uri="{BB962C8B-B14F-4D97-AF65-F5344CB8AC3E}">
        <p14:creationId xmlns:p14="http://schemas.microsoft.com/office/powerpoint/2010/main" val="3101167600"/>
      </p:ext>
    </p:extLst>
  </p:cSld>
  <p:clrMapOvr>
    <a:masterClrMapping/>
  </p:clrMapOvr>
  <p:transition>
    <p:cover dir="l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p:cTn id="7" dur="500" fill="hold"/>
                                        <p:tgtEl>
                                          <p:spTgt spid="20484"/>
                                        </p:tgtEl>
                                        <p:attrNameLst>
                                          <p:attrName>ppt_w</p:attrName>
                                        </p:attrNameLst>
                                      </p:cBhvr>
                                      <p:tavLst>
                                        <p:tav tm="0">
                                          <p:val>
                                            <p:fltVal val="0"/>
                                          </p:val>
                                        </p:tav>
                                        <p:tav tm="100000">
                                          <p:val>
                                            <p:strVal val="#ppt_w"/>
                                          </p:val>
                                        </p:tav>
                                      </p:tavLst>
                                    </p:anim>
                                    <p:anim calcmode="lin" valueType="num">
                                      <p:cBhvr>
                                        <p:cTn id="8" dur="500" fill="hold"/>
                                        <p:tgtEl>
                                          <p:spTgt spid="20484"/>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0485"/>
                                        </p:tgtEl>
                                        <p:attrNameLst>
                                          <p:attrName>style.visibility</p:attrName>
                                        </p:attrNameLst>
                                      </p:cBhvr>
                                      <p:to>
                                        <p:strVal val="visible"/>
                                      </p:to>
                                    </p:set>
                                    <p:animEffect transition="in" filter="fade">
                                      <p:cBhvr>
                                        <p:cTn id="13" dur="500"/>
                                        <p:tgtEl>
                                          <p:spTgt spid="2048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20486"/>
                                        </p:tgtEl>
                                        <p:attrNameLst>
                                          <p:attrName>style.visibility</p:attrName>
                                        </p:attrNameLst>
                                      </p:cBhvr>
                                      <p:to>
                                        <p:strVal val="visible"/>
                                      </p:to>
                                    </p:set>
                                    <p:animEffect transition="in" filter="wipe(left)">
                                      <p:cBhvr>
                                        <p:cTn id="18" dur="2000"/>
                                        <p:tgtEl>
                                          <p:spTgt spid="20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2048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Заголовок 1"/>
          <p:cNvSpPr>
            <a:spLocks noGrp="1"/>
          </p:cNvSpPr>
          <p:nvPr>
            <p:ph type="title"/>
          </p:nvPr>
        </p:nvSpPr>
        <p:spPr/>
        <p:txBody>
          <a:bodyPr/>
          <a:lstStyle/>
          <a:p>
            <a:r>
              <a:rPr lang="ru-RU" dirty="0"/>
              <a:t>Правосторонняя или левосторонняя асимметрия</a:t>
            </a:r>
          </a:p>
        </p:txBody>
      </p:sp>
      <p:graphicFrame>
        <p:nvGraphicFramePr>
          <p:cNvPr id="6146" name="Object 2"/>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36881" name="Формула" r:id="rId4" imgW="114151" imgH="215619" progId="Equation.3">
                  <p:embed/>
                </p:oleObj>
              </mc:Choice>
              <mc:Fallback>
                <p:oleObj name="Формула" r:id="rId4" imgW="114151" imgH="215619" progId="Equation.3">
                  <p:embed/>
                  <p:pic>
                    <p:nvPicPr>
                      <p:cNvPr id="61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4"/>
          <p:cNvGraphicFramePr>
            <a:graphicFrameLocks noChangeAspect="1"/>
          </p:cNvGraphicFramePr>
          <p:nvPr/>
        </p:nvGraphicFramePr>
        <p:xfrm>
          <a:off x="971600" y="1803656"/>
          <a:ext cx="2773362" cy="889000"/>
        </p:xfrm>
        <a:graphic>
          <a:graphicData uri="http://schemas.openxmlformats.org/presentationml/2006/ole">
            <mc:AlternateContent xmlns:mc="http://schemas.openxmlformats.org/markup-compatibility/2006">
              <mc:Choice xmlns:v="urn:schemas-microsoft-com:vml" Requires="v">
                <p:oleObj spid="_x0000_s36882" name="Формула" r:id="rId6" imgW="825480" imgH="266400" progId="Equation.3">
                  <p:embed/>
                </p:oleObj>
              </mc:Choice>
              <mc:Fallback>
                <p:oleObj name="Формула" r:id="rId6" imgW="825480" imgH="266400" progId="Equation.3">
                  <p:embed/>
                  <p:pic>
                    <p:nvPicPr>
                      <p:cNvPr id="6147"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1803656"/>
                        <a:ext cx="2773362"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3"/>
          <p:cNvGraphicFramePr>
            <a:graphicFrameLocks noChangeAspect="1"/>
          </p:cNvGraphicFramePr>
          <p:nvPr/>
        </p:nvGraphicFramePr>
        <p:xfrm>
          <a:off x="5292080" y="1904876"/>
          <a:ext cx="2478088" cy="825500"/>
        </p:xfrm>
        <a:graphic>
          <a:graphicData uri="http://schemas.openxmlformats.org/presentationml/2006/ole">
            <mc:AlternateContent xmlns:mc="http://schemas.openxmlformats.org/markup-compatibility/2006">
              <mc:Choice xmlns:v="urn:schemas-microsoft-com:vml" Requires="v">
                <p:oleObj spid="_x0000_s36883" name="Формула" r:id="rId8" imgW="799753" imgH="266584" progId="Equation.3">
                  <p:embed/>
                </p:oleObj>
              </mc:Choice>
              <mc:Fallback>
                <p:oleObj name="Формула" r:id="rId8" imgW="799753" imgH="266584" progId="Equation.3">
                  <p:embed/>
                  <p:pic>
                    <p:nvPicPr>
                      <p:cNvPr id="6148"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080" y="1904876"/>
                        <a:ext cx="2478088"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6151" name="Rectangle 6"/>
          <p:cNvSpPr>
            <a:spLocks noChangeArrowheads="1"/>
          </p:cNvSpPr>
          <p:nvPr/>
        </p:nvSpPr>
        <p:spPr bwMode="auto">
          <a:xfrm>
            <a:off x="0" y="1066800"/>
            <a:ext cx="9144000" cy="457200"/>
          </a:xfrm>
          <a:prstGeom prst="rect">
            <a:avLst/>
          </a:prstGeom>
          <a:noFill/>
          <a:ln w="9525">
            <a:noFill/>
            <a:miter lim="800000"/>
            <a:headEnd/>
            <a:tailEnd/>
          </a:ln>
        </p:spPr>
        <p:txBody>
          <a:bodyPr wrap="none" anchor="ctr">
            <a:spAutoFit/>
          </a:bodyPr>
          <a:lstStyle/>
          <a:p>
            <a:endParaRPr lang="ru-RU"/>
          </a:p>
        </p:txBody>
      </p:sp>
      <p:pic>
        <p:nvPicPr>
          <p:cNvPr id="6274" name="Picture 130" descr="https://studfiles.net/html/2706/813/html_bNH4CUTJaJ.YSz8/img-XkYWJ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592" y="2730376"/>
            <a:ext cx="7344816" cy="2448272"/>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971600" y="5445224"/>
            <a:ext cx="3328155" cy="369332"/>
          </a:xfrm>
          <a:prstGeom prst="rect">
            <a:avLst/>
          </a:prstGeom>
        </p:spPr>
        <p:txBody>
          <a:bodyPr wrap="none">
            <a:spAutoFit/>
          </a:bodyPr>
          <a:lstStyle/>
          <a:p>
            <a:r>
              <a:rPr lang="ru-RU" dirty="0"/>
              <a:t>Правосторонняя асимметрия</a:t>
            </a:r>
          </a:p>
        </p:txBody>
      </p:sp>
      <p:sp>
        <p:nvSpPr>
          <p:cNvPr id="3" name="Прямоугольник 2"/>
          <p:cNvSpPr/>
          <p:nvPr/>
        </p:nvSpPr>
        <p:spPr>
          <a:xfrm>
            <a:off x="5004048" y="5456624"/>
            <a:ext cx="3240360" cy="369332"/>
          </a:xfrm>
          <a:prstGeom prst="rect">
            <a:avLst/>
          </a:prstGeom>
        </p:spPr>
        <p:txBody>
          <a:bodyPr wrap="square">
            <a:spAutoFit/>
          </a:bodyPr>
          <a:lstStyle/>
          <a:p>
            <a:r>
              <a:rPr lang="ru-RU" dirty="0"/>
              <a:t>Левосторонняя асимметрия</a:t>
            </a:r>
          </a:p>
        </p:txBody>
      </p:sp>
      <p:sp>
        <p:nvSpPr>
          <p:cNvPr id="4" name="Номер слайда 3"/>
          <p:cNvSpPr>
            <a:spLocks noGrp="1"/>
          </p:cNvSpPr>
          <p:nvPr>
            <p:ph type="sldNum" sz="quarter" idx="12"/>
          </p:nvPr>
        </p:nvSpPr>
        <p:spPr/>
        <p:txBody>
          <a:bodyPr/>
          <a:lstStyle/>
          <a:p>
            <a:pPr>
              <a:defRPr/>
            </a:pPr>
            <a:fld id="{14B38B5A-11D2-4C31-B664-A60A1147E67C}" type="slidenum">
              <a:rPr lang="ru-RU" smtClean="0"/>
              <a:pPr>
                <a:defRPr/>
              </a:pPr>
              <a:t>141</a:t>
            </a:fld>
            <a:endParaRPr lang="ru-RU"/>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b="1" i="1" dirty="0"/>
              <a:t>Гистограммы симметричного распределения (а), и распределений с правосторонней (б) и левосторонней (в) асимметрией</a:t>
            </a:r>
            <a:endParaRPr lang="ru-RU" b="1" dirty="0"/>
          </a:p>
        </p:txBody>
      </p:sp>
      <p:pic>
        <p:nvPicPr>
          <p:cNvPr id="3" name="Рисунок 2"/>
          <p:cNvPicPr>
            <a:picLocks noChangeAspect="1"/>
          </p:cNvPicPr>
          <p:nvPr/>
        </p:nvPicPr>
        <p:blipFill>
          <a:blip r:embed="rId3"/>
          <a:stretch>
            <a:fillRect/>
          </a:stretch>
        </p:blipFill>
        <p:spPr>
          <a:xfrm>
            <a:off x="105961" y="2348880"/>
            <a:ext cx="8932078" cy="3240360"/>
          </a:xfrm>
          <a:prstGeom prst="rect">
            <a:avLst/>
          </a:prstGeom>
        </p:spPr>
      </p:pic>
      <p:sp>
        <p:nvSpPr>
          <p:cNvPr id="4" name="Номер слайда 3"/>
          <p:cNvSpPr>
            <a:spLocks noGrp="1"/>
          </p:cNvSpPr>
          <p:nvPr>
            <p:ph type="sldNum" sz="quarter" idx="12"/>
          </p:nvPr>
        </p:nvSpPr>
        <p:spPr/>
        <p:txBody>
          <a:bodyPr/>
          <a:lstStyle/>
          <a:p>
            <a:pPr>
              <a:defRPr/>
            </a:pPr>
            <a:fld id="{14B38B5A-11D2-4C31-B664-A60A1147E67C}" type="slidenum">
              <a:rPr lang="ru-RU" smtClean="0"/>
              <a:pPr>
                <a:defRPr/>
              </a:pPr>
              <a:t>142</a:t>
            </a:fld>
            <a:endParaRPr lang="ru-RU"/>
          </a:p>
        </p:txBody>
      </p:sp>
    </p:spTree>
    <p:extLst>
      <p:ext uri="{BB962C8B-B14F-4D97-AF65-F5344CB8AC3E}">
        <p14:creationId xmlns:p14="http://schemas.microsoft.com/office/powerpoint/2010/main" val="2745935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97E6A283-F82A-4EAD-A79C-F26BDEF28D9D}"/>
              </a:ext>
            </a:extLst>
          </p:cNvPr>
          <p:cNvSpPr>
            <a:spLocks noGrp="1" noChangeArrowheads="1"/>
          </p:cNvSpPr>
          <p:nvPr>
            <p:ph type="title"/>
          </p:nvPr>
        </p:nvSpPr>
        <p:spPr>
          <a:xfrm>
            <a:off x="841375" y="438150"/>
            <a:ext cx="7461250" cy="1736725"/>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wrap="none" anchor="t">
            <a:spAutoFit/>
          </a:bodyPr>
          <a:lstStyle/>
          <a:p>
            <a:pPr>
              <a:spcBef>
                <a:spcPct val="20000"/>
              </a:spcBef>
            </a:pPr>
            <a:r>
              <a:rPr lang="ru-RU" altLang="ru-RU" sz="5400" b="1" dirty="0">
                <a:solidFill>
                  <a:schemeClr val="tx1"/>
                </a:solidFill>
                <a:effectLst>
                  <a:outerShdw blurRad="38100" dist="38100" dir="2700000" algn="tl">
                    <a:srgbClr val="FFFFFF"/>
                  </a:outerShdw>
                </a:effectLst>
              </a:rPr>
              <a:t>Для умеренно</a:t>
            </a:r>
            <a:br>
              <a:rPr lang="en-US" altLang="ru-RU" sz="5400" b="1" dirty="0">
                <a:solidFill>
                  <a:schemeClr val="tx1"/>
                </a:solidFill>
                <a:effectLst>
                  <a:outerShdw blurRad="38100" dist="38100" dir="2700000" algn="tl">
                    <a:srgbClr val="FFFFFF"/>
                  </a:outerShdw>
                </a:effectLst>
              </a:rPr>
            </a:br>
            <a:r>
              <a:rPr lang="ru-RU" altLang="ru-RU" sz="5400" b="1" dirty="0">
                <a:solidFill>
                  <a:schemeClr val="tx1"/>
                </a:solidFill>
                <a:effectLst>
                  <a:outerShdw blurRad="38100" dist="38100" dir="2700000" algn="tl">
                    <a:srgbClr val="FFFFFF"/>
                  </a:outerShdw>
                </a:effectLst>
              </a:rPr>
              <a:t> ассиметричных</a:t>
            </a:r>
            <a:r>
              <a:rPr lang="en-US" altLang="ru-RU" sz="5400" b="1" dirty="0">
                <a:solidFill>
                  <a:schemeClr val="tx1"/>
                </a:solidFill>
                <a:effectLst>
                  <a:outerShdw blurRad="38100" dist="38100" dir="2700000" algn="tl">
                    <a:srgbClr val="FFFFFF"/>
                  </a:outerShdw>
                </a:effectLst>
              </a:rPr>
              <a:t> </a:t>
            </a:r>
            <a:r>
              <a:rPr lang="ru-RU" altLang="ru-RU" sz="5400" b="1" dirty="0">
                <a:solidFill>
                  <a:schemeClr val="tx1"/>
                </a:solidFill>
                <a:effectLst>
                  <a:outerShdw blurRad="38100" dist="38100" dir="2700000" algn="tl">
                    <a:srgbClr val="FFFFFF"/>
                  </a:outerShdw>
                </a:effectLst>
              </a:rPr>
              <a:t>рядов:</a:t>
            </a:r>
          </a:p>
        </p:txBody>
      </p:sp>
      <p:graphicFrame>
        <p:nvGraphicFramePr>
          <p:cNvPr id="121860" name="Object 4">
            <a:extLst>
              <a:ext uri="{FF2B5EF4-FFF2-40B4-BE49-F238E27FC236}">
                <a16:creationId xmlns:a16="http://schemas.microsoft.com/office/drawing/2014/main" id="{9761EE5F-8B0C-41CF-8AA9-DD0CEA15007A}"/>
              </a:ext>
            </a:extLst>
          </p:cNvPr>
          <p:cNvGraphicFramePr>
            <a:graphicFrameLocks noGrp="1" noChangeAspect="1"/>
          </p:cNvGraphicFramePr>
          <p:nvPr>
            <p:ph idx="1"/>
          </p:nvPr>
        </p:nvGraphicFramePr>
        <p:xfrm>
          <a:off x="1163638" y="3141663"/>
          <a:ext cx="7224712" cy="1604962"/>
        </p:xfrm>
        <a:graphic>
          <a:graphicData uri="http://schemas.openxmlformats.org/presentationml/2006/ole">
            <mc:AlternateContent xmlns:mc="http://schemas.openxmlformats.org/markup-compatibility/2006">
              <mc:Choice xmlns:v="urn:schemas-microsoft-com:vml" Requires="v">
                <p:oleObj spid="_x0000_s37895" name="Формула" r:id="rId4" imgW="1143000" imgH="253800" progId="Equation.3">
                  <p:embed/>
                </p:oleObj>
              </mc:Choice>
              <mc:Fallback>
                <p:oleObj name="Формула" r:id="rId4" imgW="1143000" imgH="253800" progId="Equation.3">
                  <p:embed/>
                  <p:pic>
                    <p:nvPicPr>
                      <p:cNvPr id="121860" name="Object 4">
                        <a:extLst>
                          <a:ext uri="{FF2B5EF4-FFF2-40B4-BE49-F238E27FC236}">
                            <a16:creationId xmlns:a16="http://schemas.microsoft.com/office/drawing/2014/main" id="{9761EE5F-8B0C-41CF-8AA9-DD0CEA150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638" y="3141663"/>
                        <a:ext cx="7224712" cy="160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41C221C6-CC26-4EC4-A940-B303B1B21B87}" type="slidenum">
              <a:rPr lang="ru-RU" smtClean="0"/>
              <a:pPr>
                <a:defRPr/>
              </a:pPr>
              <a:t>143</a:t>
            </a:fld>
            <a:endParaRPr lang="ru-RU"/>
          </a:p>
        </p:txBody>
      </p:sp>
    </p:spTree>
    <p:extLst>
      <p:ext uri="{BB962C8B-B14F-4D97-AF65-F5344CB8AC3E}">
        <p14:creationId xmlns:p14="http://schemas.microsoft.com/office/powerpoint/2010/main" val="188451231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1858"/>
                                        </p:tgtEl>
                                        <p:attrNameLst>
                                          <p:attrName>style.visibility</p:attrName>
                                        </p:attrNameLst>
                                      </p:cBhvr>
                                      <p:to>
                                        <p:strVal val="visible"/>
                                      </p:to>
                                    </p:set>
                                    <p:animEffect transition="in" filter="wipe(up)">
                                      <p:cBhvr>
                                        <p:cTn id="7" dur="1000"/>
                                        <p:tgtEl>
                                          <p:spTgt spid="1218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 calcmode="lin" valueType="num">
                                      <p:cBhvr>
                                        <p:cTn id="12" dur="1000" fill="hold"/>
                                        <p:tgtEl>
                                          <p:spTgt spid="121860"/>
                                        </p:tgtEl>
                                        <p:attrNameLst>
                                          <p:attrName>ppt_w</p:attrName>
                                        </p:attrNameLst>
                                      </p:cBhvr>
                                      <p:tavLst>
                                        <p:tav tm="0">
                                          <p:val>
                                            <p:fltVal val="0"/>
                                          </p:val>
                                        </p:tav>
                                        <p:tav tm="100000">
                                          <p:val>
                                            <p:strVal val="#ppt_w"/>
                                          </p:val>
                                        </p:tav>
                                      </p:tavLst>
                                    </p:anim>
                                    <p:anim calcmode="lin" valueType="num">
                                      <p:cBhvr>
                                        <p:cTn id="13" dur="1000" fill="hold"/>
                                        <p:tgtEl>
                                          <p:spTgt spid="1218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70" name="Object 6">
            <a:extLst>
              <a:ext uri="{FF2B5EF4-FFF2-40B4-BE49-F238E27FC236}">
                <a16:creationId xmlns:a16="http://schemas.microsoft.com/office/drawing/2014/main" id="{BE9C7D1E-E95F-4CB2-A8BB-2AF0CDF02809}"/>
              </a:ext>
            </a:extLst>
          </p:cNvPr>
          <p:cNvGraphicFramePr>
            <a:graphicFrameLocks noChangeAspect="1"/>
          </p:cNvGraphicFramePr>
          <p:nvPr/>
        </p:nvGraphicFramePr>
        <p:xfrm>
          <a:off x="250825" y="1808163"/>
          <a:ext cx="8856663" cy="3852862"/>
        </p:xfrm>
        <a:graphic>
          <a:graphicData uri="http://schemas.openxmlformats.org/presentationml/2006/ole">
            <mc:AlternateContent xmlns:mc="http://schemas.openxmlformats.org/markup-compatibility/2006">
              <mc:Choice xmlns:v="urn:schemas-microsoft-com:vml" Requires="v">
                <p:oleObj spid="_x0000_s38929" name="Рисунок" r:id="rId3" imgW="5029200" imgH="2532240" progId="Word.Picture.8">
                  <p:embed/>
                </p:oleObj>
              </mc:Choice>
              <mc:Fallback>
                <p:oleObj name="Рисунок" r:id="rId3" imgW="5029200" imgH="2532240" progId="Word.Picture.8">
                  <p:embed/>
                  <p:pic>
                    <p:nvPicPr>
                      <p:cNvPr id="62470" name="Object 6">
                        <a:extLst>
                          <a:ext uri="{FF2B5EF4-FFF2-40B4-BE49-F238E27FC236}">
                            <a16:creationId xmlns:a16="http://schemas.microsoft.com/office/drawing/2014/main" id="{BE9C7D1E-E95F-4CB2-A8BB-2AF0CDF02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808163"/>
                        <a:ext cx="8856663" cy="3852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67" name="Rectangle 3">
            <a:extLst>
              <a:ext uri="{FF2B5EF4-FFF2-40B4-BE49-F238E27FC236}">
                <a16:creationId xmlns:a16="http://schemas.microsoft.com/office/drawing/2014/main" id="{EFFF3797-76BB-49A6-9028-48D9BAF42FA7}"/>
              </a:ext>
            </a:extLst>
          </p:cNvPr>
          <p:cNvSpPr>
            <a:spLocks noChangeArrowheads="1"/>
          </p:cNvSpPr>
          <p:nvPr/>
        </p:nvSpPr>
        <p:spPr bwMode="auto">
          <a:xfrm>
            <a:off x="422275" y="30163"/>
            <a:ext cx="82264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ru-RU" altLang="ru-RU" sz="4000" b="1">
                <a:effectLst>
                  <a:outerShdw blurRad="38100" dist="38100" dir="2700000" algn="tl">
                    <a:srgbClr val="FFFFFF"/>
                  </a:outerShdw>
                </a:effectLst>
              </a:rPr>
              <a:t>Средняя, мода и медиана в оценке </a:t>
            </a:r>
            <a:br>
              <a:rPr lang="ru-RU" altLang="ru-RU" sz="4000" b="1">
                <a:effectLst>
                  <a:outerShdw blurRad="38100" dist="38100" dir="2700000" algn="tl">
                    <a:srgbClr val="FFFFFF"/>
                  </a:outerShdw>
                </a:effectLst>
              </a:rPr>
            </a:br>
            <a:r>
              <a:rPr lang="ru-RU" altLang="ru-RU" sz="4000" b="1">
                <a:effectLst>
                  <a:outerShdw blurRad="38100" dist="38100" dir="2700000" algn="tl">
                    <a:srgbClr val="FFFFFF"/>
                  </a:outerShdw>
                </a:effectLst>
              </a:rPr>
              <a:t>симметрии распределения </a:t>
            </a:r>
          </a:p>
        </p:txBody>
      </p:sp>
      <p:sp>
        <p:nvSpPr>
          <p:cNvPr id="62468" name="Rectangle 4">
            <a:extLst>
              <a:ext uri="{FF2B5EF4-FFF2-40B4-BE49-F238E27FC236}">
                <a16:creationId xmlns:a16="http://schemas.microsoft.com/office/drawing/2014/main" id="{41D42AD4-4264-4574-8498-08E4CAC573AF}"/>
              </a:ext>
            </a:extLst>
          </p:cNvPr>
          <p:cNvSpPr>
            <a:spLocks noChangeArrowheads="1"/>
          </p:cNvSpPr>
          <p:nvPr/>
        </p:nvSpPr>
        <p:spPr bwMode="auto">
          <a:xfrm>
            <a:off x="1447800" y="1254125"/>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ru-RU" altLang="ru-RU" sz="3200" b="1" i="1">
                <a:solidFill>
                  <a:schemeClr val="accent2"/>
                </a:solidFill>
              </a:rPr>
              <a:t>Правосторонняя асимметрия</a:t>
            </a:r>
            <a:r>
              <a:rPr lang="ru-RU" altLang="ru-RU" sz="3200"/>
              <a:t> </a:t>
            </a:r>
          </a:p>
        </p:txBody>
      </p:sp>
      <p:sp>
        <p:nvSpPr>
          <p:cNvPr id="62469" name="Rectangle 5">
            <a:extLst>
              <a:ext uri="{FF2B5EF4-FFF2-40B4-BE49-F238E27FC236}">
                <a16:creationId xmlns:a16="http://schemas.microsoft.com/office/drawing/2014/main" id="{F18F6238-92A5-48B7-B9B9-F7ED3024F718}"/>
              </a:ext>
            </a:extLst>
          </p:cNvPr>
          <p:cNvSpPr>
            <a:spLocks noChangeArrowheads="1"/>
          </p:cNvSpPr>
          <p:nvPr/>
        </p:nvSpPr>
        <p:spPr bwMode="auto">
          <a:xfrm>
            <a:off x="1476375" y="5154613"/>
            <a:ext cx="6400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ru-RU" altLang="ru-RU" sz="3200" b="1" i="1">
                <a:solidFill>
                  <a:schemeClr val="accent2"/>
                </a:solidFill>
              </a:rPr>
              <a:t>Левосторонняя асимметрия</a:t>
            </a:r>
            <a:r>
              <a:rPr lang="ru-RU" altLang="ru-RU" sz="3200" b="1"/>
              <a:t> </a:t>
            </a:r>
          </a:p>
        </p:txBody>
      </p:sp>
      <p:graphicFrame>
        <p:nvGraphicFramePr>
          <p:cNvPr id="62472" name="Object 8">
            <a:extLst>
              <a:ext uri="{FF2B5EF4-FFF2-40B4-BE49-F238E27FC236}">
                <a16:creationId xmlns:a16="http://schemas.microsoft.com/office/drawing/2014/main" id="{6AA8CC79-FEDB-4B43-B1D6-DE4E4F3465DC}"/>
              </a:ext>
            </a:extLst>
          </p:cNvPr>
          <p:cNvGraphicFramePr>
            <a:graphicFrameLocks noChangeAspect="1"/>
          </p:cNvGraphicFramePr>
          <p:nvPr/>
        </p:nvGraphicFramePr>
        <p:xfrm>
          <a:off x="4832350" y="2208153"/>
          <a:ext cx="3816350" cy="1000125"/>
        </p:xfrm>
        <a:graphic>
          <a:graphicData uri="http://schemas.openxmlformats.org/presentationml/2006/ole">
            <mc:AlternateContent xmlns:mc="http://schemas.openxmlformats.org/markup-compatibility/2006">
              <mc:Choice xmlns:v="urn:schemas-microsoft-com:vml" Requires="v">
                <p:oleObj spid="_x0000_s38930" name="Уравнение" r:id="rId5" imgW="838080" imgH="228600" progId="Equation.3">
                  <p:embed/>
                </p:oleObj>
              </mc:Choice>
              <mc:Fallback>
                <p:oleObj name="Уравнение" r:id="rId5" imgW="838080" imgH="228600" progId="Equation.3">
                  <p:embed/>
                  <p:pic>
                    <p:nvPicPr>
                      <p:cNvPr id="62472" name="Object 8">
                        <a:extLst>
                          <a:ext uri="{FF2B5EF4-FFF2-40B4-BE49-F238E27FC236}">
                            <a16:creationId xmlns:a16="http://schemas.microsoft.com/office/drawing/2014/main" id="{6AA8CC79-FEDB-4B43-B1D6-DE4E4F3465DC}"/>
                          </a:ext>
                        </a:extLst>
                      </p:cNvPr>
                      <p:cNvPicPr>
                        <a:picLocks noChangeAspect="1" noChangeArrowheads="1"/>
                      </p:cNvPicPr>
                      <p:nvPr/>
                    </p:nvPicPr>
                    <p:blipFill>
                      <a:blip r:embed="rId6"/>
                      <a:srcRect/>
                      <a:stretch>
                        <a:fillRect/>
                      </a:stretch>
                    </p:blipFill>
                    <p:spPr bwMode="auto">
                      <a:xfrm>
                        <a:off x="4832350" y="2208153"/>
                        <a:ext cx="3816350"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3"/>
          <p:cNvGraphicFramePr>
            <a:graphicFrameLocks noChangeAspect="1"/>
          </p:cNvGraphicFramePr>
          <p:nvPr/>
        </p:nvGraphicFramePr>
        <p:xfrm>
          <a:off x="2843808" y="5808692"/>
          <a:ext cx="2478088" cy="825500"/>
        </p:xfrm>
        <a:graphic>
          <a:graphicData uri="http://schemas.openxmlformats.org/presentationml/2006/ole">
            <mc:AlternateContent xmlns:mc="http://schemas.openxmlformats.org/markup-compatibility/2006">
              <mc:Choice xmlns:v="urn:schemas-microsoft-com:vml" Requires="v">
                <p:oleObj spid="_x0000_s38931" name="Уравнение" r:id="rId7" imgW="799920" imgH="266400" progId="Equation.3">
                  <p:embed/>
                </p:oleObj>
              </mc:Choice>
              <mc:Fallback>
                <p:oleObj name="Уравнение" r:id="rId7" imgW="799920" imgH="266400" progId="Equation.3">
                  <p:embed/>
                  <p:pic>
                    <p:nvPicPr>
                      <p:cNvPr id="7" name="Object 3"/>
                      <p:cNvPicPr>
                        <a:picLocks noChangeAspect="1" noChangeArrowheads="1"/>
                      </p:cNvPicPr>
                      <p:nvPr/>
                    </p:nvPicPr>
                    <p:blipFill>
                      <a:blip r:embed="rId8"/>
                      <a:srcRect/>
                      <a:stretch>
                        <a:fillRect/>
                      </a:stretch>
                    </p:blipFill>
                    <p:spPr bwMode="auto">
                      <a:xfrm>
                        <a:off x="2843808" y="5808692"/>
                        <a:ext cx="2478088" cy="825500"/>
                      </a:xfrm>
                      <a:prstGeom prst="rect">
                        <a:avLst/>
                      </a:prstGeom>
                      <a:noFill/>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773E51B0-3A6A-4DB0-B9AB-BB5F6A62243A}" type="slidenum">
              <a:rPr lang="ru-RU" smtClean="0"/>
              <a:pPr>
                <a:defRPr/>
              </a:pPr>
              <a:t>144</a:t>
            </a:fld>
            <a:endParaRPr lang="ru-RU"/>
          </a:p>
        </p:txBody>
      </p:sp>
    </p:spTree>
    <p:extLst>
      <p:ext uri="{BB962C8B-B14F-4D97-AF65-F5344CB8AC3E}">
        <p14:creationId xmlns:p14="http://schemas.microsoft.com/office/powerpoint/2010/main" val="347214521"/>
      </p:ext>
    </p:extLst>
  </p:cSld>
  <p:clrMapOvr>
    <a:masterClrMapping/>
  </p:clrMapOvr>
  <p:transition>
    <p:plus/>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2467"/>
                                        </p:tgtEl>
                                        <p:attrNameLst>
                                          <p:attrName>style.visibility</p:attrName>
                                        </p:attrNameLst>
                                      </p:cBhvr>
                                      <p:to>
                                        <p:strVal val="visible"/>
                                      </p:to>
                                    </p:set>
                                    <p:animEffect transition="in" filter="circle(in)">
                                      <p:cBhvr>
                                        <p:cTn id="7" dur="1000"/>
                                        <p:tgtEl>
                                          <p:spTgt spid="62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468"/>
                                        </p:tgtEl>
                                        <p:attrNameLst>
                                          <p:attrName>style.visibility</p:attrName>
                                        </p:attrNameLst>
                                      </p:cBhvr>
                                      <p:to>
                                        <p:strVal val="visible"/>
                                      </p:to>
                                    </p:set>
                                    <p:animEffect transition="in" filter="fade">
                                      <p:cBhvr>
                                        <p:cTn id="12" dur="500"/>
                                        <p:tgtEl>
                                          <p:spTgt spid="62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2470"/>
                                        </p:tgtEl>
                                        <p:attrNameLst>
                                          <p:attrName>style.visibility</p:attrName>
                                        </p:attrNameLst>
                                      </p:cBhvr>
                                      <p:to>
                                        <p:strVal val="visible"/>
                                      </p:to>
                                    </p:set>
                                    <p:animEffect transition="in" filter="wipe(left)">
                                      <p:cBhvr>
                                        <p:cTn id="17" dur="2000"/>
                                        <p:tgtEl>
                                          <p:spTgt spid="624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2469"/>
                                        </p:tgtEl>
                                        <p:attrNameLst>
                                          <p:attrName>style.visibility</p:attrName>
                                        </p:attrNameLst>
                                      </p:cBhvr>
                                      <p:to>
                                        <p:strVal val="visible"/>
                                      </p:to>
                                    </p:set>
                                    <p:animEffect transition="in" filter="fade">
                                      <p:cBhvr>
                                        <p:cTn id="22" dur="500"/>
                                        <p:tgtEl>
                                          <p:spTgt spid="624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16" fill="hold" nodeType="clickEffect">
                                  <p:stCondLst>
                                    <p:cond delay="0"/>
                                  </p:stCondLst>
                                  <p:childTnLst>
                                    <p:set>
                                      <p:cBhvr>
                                        <p:cTn id="26" dur="1" fill="hold">
                                          <p:stCondLst>
                                            <p:cond delay="0"/>
                                          </p:stCondLst>
                                        </p:cTn>
                                        <p:tgtEl>
                                          <p:spTgt spid="62472"/>
                                        </p:tgtEl>
                                        <p:attrNameLst>
                                          <p:attrName>style.visibility</p:attrName>
                                        </p:attrNameLst>
                                      </p:cBhvr>
                                      <p:to>
                                        <p:strVal val="visible"/>
                                      </p:to>
                                    </p:set>
                                    <p:anim calcmode="lin" valueType="num">
                                      <p:cBhvr>
                                        <p:cTn id="27" dur="500" fill="hold"/>
                                        <p:tgtEl>
                                          <p:spTgt spid="62472"/>
                                        </p:tgtEl>
                                        <p:attrNameLst>
                                          <p:attrName>ppt_w</p:attrName>
                                        </p:attrNameLst>
                                      </p:cBhvr>
                                      <p:tavLst>
                                        <p:tav tm="0">
                                          <p:val>
                                            <p:fltVal val="0"/>
                                          </p:val>
                                        </p:tav>
                                        <p:tav tm="100000">
                                          <p:val>
                                            <p:strVal val="#ppt_w"/>
                                          </p:val>
                                        </p:tav>
                                      </p:tavLst>
                                    </p:anim>
                                    <p:anim calcmode="lin" valueType="num">
                                      <p:cBhvr>
                                        <p:cTn id="28" dur="500" fill="hold"/>
                                        <p:tgtEl>
                                          <p:spTgt spid="624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62468" grpId="0"/>
      <p:bldP spid="62469"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80C8A5-2C51-4B0C-9DE7-4B828813E852}"/>
              </a:ext>
            </a:extLst>
          </p:cNvPr>
          <p:cNvSpPr>
            <a:spLocks noGrp="1"/>
          </p:cNvSpPr>
          <p:nvPr>
            <p:ph type="title"/>
          </p:nvPr>
        </p:nvSpPr>
        <p:spPr/>
        <p:txBody>
          <a:bodyPr/>
          <a:lstStyle/>
          <a:p>
            <a:r>
              <a:rPr lang="ru-RU" dirty="0"/>
              <a:t>Квартили по исходным данным</a:t>
            </a:r>
          </a:p>
        </p:txBody>
      </p:sp>
      <p:sp>
        <p:nvSpPr>
          <p:cNvPr id="9" name="Объект 2"/>
          <p:cNvSpPr>
            <a:spLocks noGrp="1"/>
          </p:cNvSpPr>
          <p:nvPr>
            <p:ph idx="1"/>
          </p:nvPr>
        </p:nvSpPr>
        <p:spPr/>
        <p:txBody>
          <a:bodyPr/>
          <a:lstStyle/>
          <a:p>
            <a:pPr marL="457200" algn="just">
              <a:lnSpc>
                <a:spcPct val="150000"/>
              </a:lnSpc>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Q</a:t>
            </a:r>
            <a:r>
              <a:rPr lang="ru-RU" sz="2400"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это </a:t>
            </a:r>
            <a:r>
              <a:rPr lang="ru-RU" sz="2400" baseline="-25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aseline="-25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ранжированное наблюдение</a:t>
            </a:r>
            <a:r>
              <a:rPr lang="ru-RU"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b="1" i="1" dirty="0">
                <a:latin typeface="Times New Roman" panose="02020603050405020304" pitchFamily="18" charset="0"/>
                <a:ea typeface="Times New Roman" panose="02020603050405020304" pitchFamily="18" charset="0"/>
                <a:cs typeface="Times New Roman" panose="02020603050405020304" pitchFamily="18" charset="0"/>
              </a:rPr>
              <a:t>первый (нижний) квартиль</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значение ранжированного ряда данных, левее которого находится четверть, 25% всех наблюдений.</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ru-RU" sz="2400" dirty="0">
              <a:ea typeface="Times New Roman" panose="02020603050405020304" pitchFamily="18" charset="0"/>
              <a:cs typeface="Times New Roman" panose="02020603050405020304" pitchFamily="18" charset="0"/>
            </a:endParaRPr>
          </a:p>
          <a:p>
            <a:pPr marL="457200" algn="just">
              <a:lnSpc>
                <a:spcPct val="150000"/>
              </a:lnSpc>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Q</a:t>
            </a:r>
            <a:r>
              <a:rPr lang="ru-RU" sz="2400" baseline="-25000" dirty="0">
                <a:latin typeface="Times New Roman" panose="02020603050405020304" pitchFamily="18" charset="0"/>
                <a:ea typeface="Times New Roman" panose="02020603050405020304" pitchFamily="18" charset="0"/>
                <a:cs typeface="Times New Roman" panose="02020603050405020304" pitchFamily="18" charset="0"/>
              </a:rPr>
              <a:t>3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это </a:t>
            </a:r>
            <a:r>
              <a:rPr lang="ru-RU" sz="2400" baseline="-250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ранжированное наблюдение</a:t>
            </a:r>
            <a:r>
              <a:rPr lang="ru-RU"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b="1" i="1" dirty="0">
                <a:latin typeface="Times New Roman" panose="02020603050405020304" pitchFamily="18" charset="0"/>
                <a:ea typeface="Times New Roman" panose="02020603050405020304" pitchFamily="18" charset="0"/>
                <a:cs typeface="Times New Roman" panose="02020603050405020304" pitchFamily="18" charset="0"/>
              </a:rPr>
              <a:t>третий (верхний)  квартиль</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значение ранжированного ряда данных, правее которого находится четверть, 25% всех наблюдений.</a:t>
            </a:r>
            <a:endParaRPr lang="ru-RU" sz="2400" dirty="0">
              <a:ea typeface="Times New Roman" panose="02020603050405020304" pitchFamily="18" charset="0"/>
              <a:cs typeface="Times New Roman" panose="02020603050405020304" pitchFamily="18" charset="0"/>
            </a:endParaRPr>
          </a:p>
          <a:p>
            <a:endParaRPr lang="ru-RU" dirty="0"/>
          </a:p>
          <a:p>
            <a:endParaRPr lang="ru-RU" dirty="0"/>
          </a:p>
          <a:p>
            <a:endParaRPr lang="ru-RU" dirty="0"/>
          </a:p>
          <a:p>
            <a:endParaRPr lang="ru-RU" dirty="0"/>
          </a:p>
        </p:txBody>
      </p:sp>
      <p:graphicFrame>
        <p:nvGraphicFramePr>
          <p:cNvPr id="10" name="Объект 9"/>
          <p:cNvGraphicFramePr>
            <a:graphicFrameLocks noChangeAspect="1"/>
          </p:cNvGraphicFramePr>
          <p:nvPr/>
        </p:nvGraphicFramePr>
        <p:xfrm>
          <a:off x="2267744" y="1450295"/>
          <a:ext cx="752919" cy="849549"/>
        </p:xfrm>
        <a:graphic>
          <a:graphicData uri="http://schemas.openxmlformats.org/presentationml/2006/ole">
            <mc:AlternateContent xmlns:mc="http://schemas.openxmlformats.org/markup-compatibility/2006">
              <mc:Choice xmlns:v="urn:schemas-microsoft-com:vml" Requires="v">
                <p:oleObj spid="_x0000_s39948" name="Уравнение" r:id="rId4" imgW="291960" imgH="342720" progId="Equation.3">
                  <p:embed/>
                </p:oleObj>
              </mc:Choice>
              <mc:Fallback>
                <p:oleObj name="Уравнение" r:id="rId4" imgW="291960" imgH="342720" progId="Equation.3">
                  <p:embed/>
                  <p:pic>
                    <p:nvPicPr>
                      <p:cNvPr id="10" name="Объект 9"/>
                      <p:cNvPicPr>
                        <a:picLocks noChangeAspect="1" noChangeArrowheads="1"/>
                      </p:cNvPicPr>
                      <p:nvPr/>
                    </p:nvPicPr>
                    <p:blipFill>
                      <a:blip r:embed="rId5"/>
                      <a:srcRect/>
                      <a:stretch>
                        <a:fillRect/>
                      </a:stretch>
                    </p:blipFill>
                    <p:spPr bwMode="auto">
                      <a:xfrm>
                        <a:off x="2267744" y="1450295"/>
                        <a:ext cx="752919" cy="849549"/>
                      </a:xfrm>
                      <a:prstGeom prst="rect">
                        <a:avLst/>
                      </a:prstGeom>
                      <a:noFill/>
                    </p:spPr>
                  </p:pic>
                </p:oleObj>
              </mc:Fallback>
            </mc:AlternateContent>
          </a:graphicData>
        </a:graphic>
      </p:graphicFrame>
      <p:graphicFrame>
        <p:nvGraphicFramePr>
          <p:cNvPr id="11" name="Объект 10"/>
          <p:cNvGraphicFramePr>
            <a:graphicFrameLocks noChangeAspect="1"/>
          </p:cNvGraphicFramePr>
          <p:nvPr/>
        </p:nvGraphicFramePr>
        <p:xfrm>
          <a:off x="2071115" y="3829848"/>
          <a:ext cx="1146175" cy="850900"/>
        </p:xfrm>
        <a:graphic>
          <a:graphicData uri="http://schemas.openxmlformats.org/presentationml/2006/ole">
            <mc:AlternateContent xmlns:mc="http://schemas.openxmlformats.org/markup-compatibility/2006">
              <mc:Choice xmlns:v="urn:schemas-microsoft-com:vml" Requires="v">
                <p:oleObj spid="_x0000_s39949" name="Уравнение" r:id="rId6" imgW="444240" imgH="342720" progId="Equation.3">
                  <p:embed/>
                </p:oleObj>
              </mc:Choice>
              <mc:Fallback>
                <p:oleObj name="Уравнение" r:id="rId6" imgW="444240" imgH="342720" progId="Equation.3">
                  <p:embed/>
                  <p:pic>
                    <p:nvPicPr>
                      <p:cNvPr id="11" name="Объект 10"/>
                      <p:cNvPicPr>
                        <a:picLocks noChangeAspect="1" noChangeArrowheads="1"/>
                      </p:cNvPicPr>
                      <p:nvPr/>
                    </p:nvPicPr>
                    <p:blipFill>
                      <a:blip r:embed="rId7"/>
                      <a:srcRect/>
                      <a:stretch>
                        <a:fillRect/>
                      </a:stretch>
                    </p:blipFill>
                    <p:spPr bwMode="auto">
                      <a:xfrm>
                        <a:off x="2071115" y="3829848"/>
                        <a:ext cx="1146175" cy="850900"/>
                      </a:xfrm>
                      <a:prstGeom prst="rect">
                        <a:avLst/>
                      </a:prstGeom>
                      <a:noFill/>
                    </p:spPr>
                  </p:pic>
                </p:oleObj>
              </mc:Fallback>
            </mc:AlternateContent>
          </a:graphicData>
        </a:graphic>
      </p:graphicFrame>
      <p:sp>
        <p:nvSpPr>
          <p:cNvPr id="3" name="Номер слайда 2"/>
          <p:cNvSpPr>
            <a:spLocks noGrp="1"/>
          </p:cNvSpPr>
          <p:nvPr>
            <p:ph type="sldNum" sz="quarter" idx="12"/>
          </p:nvPr>
        </p:nvSpPr>
        <p:spPr/>
        <p:txBody>
          <a:bodyPr/>
          <a:lstStyle/>
          <a:p>
            <a:pPr>
              <a:defRPr/>
            </a:pPr>
            <a:fld id="{41C221C6-CC26-4EC4-A940-B303B1B21B87}" type="slidenum">
              <a:rPr lang="ru-RU" smtClean="0"/>
              <a:pPr>
                <a:defRPr/>
              </a:pPr>
              <a:t>145</a:t>
            </a:fld>
            <a:endParaRPr lang="ru-RU"/>
          </a:p>
        </p:txBody>
      </p:sp>
    </p:spTree>
    <p:extLst>
      <p:ext uri="{BB962C8B-B14F-4D97-AF65-F5344CB8AC3E}">
        <p14:creationId xmlns:p14="http://schemas.microsoft.com/office/powerpoint/2010/main" val="398656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6" name="Rectangle 24">
            <a:extLst>
              <a:ext uri="{FF2B5EF4-FFF2-40B4-BE49-F238E27FC236}">
                <a16:creationId xmlns:a16="http://schemas.microsoft.com/office/drawing/2014/main" id="{EFD9C385-C8F7-4965-8005-59716243AF23}"/>
              </a:ext>
            </a:extLst>
          </p:cNvPr>
          <p:cNvSpPr>
            <a:spLocks noGrp="1" noChangeArrowheads="1"/>
          </p:cNvSpPr>
          <p:nvPr>
            <p:ph type="body" idx="1"/>
          </p:nvPr>
        </p:nvSpPr>
        <p:spPr>
          <a:xfrm>
            <a:off x="250825" y="2565400"/>
            <a:ext cx="8893175" cy="4076700"/>
          </a:xfrm>
        </p:spPr>
        <p:txBody>
          <a:bodyPr/>
          <a:lstStyle/>
          <a:p>
            <a:pPr marL="365125" lvl="2" indent="0">
              <a:lnSpc>
                <a:spcPct val="80000"/>
              </a:lnSpc>
              <a:buFontTx/>
              <a:buNone/>
            </a:pPr>
            <a:r>
              <a:rPr lang="ru-RU" altLang="ru-RU" sz="1600" dirty="0">
                <a:solidFill>
                  <a:srgbClr val="000000"/>
                </a:solidFill>
              </a:rPr>
              <a:t>Где	</a:t>
            </a:r>
            <a:r>
              <a:rPr lang="en-US" altLang="ru-RU" sz="1600" dirty="0">
                <a:solidFill>
                  <a:srgbClr val="000000"/>
                </a:solidFill>
              </a:rPr>
              <a:t>         </a:t>
            </a:r>
            <a:r>
              <a:rPr lang="ru-RU" altLang="ru-RU" sz="1600" dirty="0">
                <a:solidFill>
                  <a:srgbClr val="000000"/>
                </a:solidFill>
              </a:rPr>
              <a:t>- нижняя граница интервала, содержащего нижний квартиль</a:t>
            </a:r>
            <a:r>
              <a:rPr lang="en-US" altLang="ru-RU" sz="1600" dirty="0">
                <a:solidFill>
                  <a:srgbClr val="000000"/>
                </a:solidFill>
              </a:rPr>
              <a:t> </a:t>
            </a:r>
            <a:r>
              <a:rPr lang="ru-RU" altLang="ru-RU" sz="1600" dirty="0">
                <a:solidFill>
                  <a:srgbClr val="000000"/>
                </a:solidFill>
              </a:rPr>
              <a:t>(данный </a:t>
            </a:r>
            <a:endParaRPr lang="en-US" altLang="ru-RU" sz="1600" dirty="0">
              <a:solidFill>
                <a:srgbClr val="000000"/>
              </a:solidFill>
            </a:endParaRPr>
          </a:p>
          <a:p>
            <a:pPr marL="365125" lvl="2" indent="0">
              <a:lnSpc>
                <a:spcPct val="80000"/>
              </a:lnSpc>
              <a:buFontTx/>
              <a:buNone/>
            </a:pPr>
            <a:r>
              <a:rPr lang="en-US" altLang="ru-RU" sz="1600" dirty="0">
                <a:solidFill>
                  <a:srgbClr val="000000"/>
                </a:solidFill>
              </a:rPr>
              <a:t>                      </a:t>
            </a:r>
            <a:r>
              <a:rPr lang="ru-RU" altLang="ru-RU" sz="1600" dirty="0">
                <a:solidFill>
                  <a:srgbClr val="000000"/>
                </a:solidFill>
              </a:rPr>
              <a:t>интервал определяется  по накопленной частоте, первой превышающей</a:t>
            </a:r>
            <a:endParaRPr lang="en-US" altLang="ru-RU" sz="1600" dirty="0">
              <a:solidFill>
                <a:srgbClr val="000000"/>
              </a:solidFill>
            </a:endParaRPr>
          </a:p>
          <a:p>
            <a:pPr marL="365125" lvl="2" indent="0">
              <a:lnSpc>
                <a:spcPct val="80000"/>
              </a:lnSpc>
              <a:buFontTx/>
              <a:buNone/>
            </a:pPr>
            <a:r>
              <a:rPr lang="en-US" altLang="ru-RU" sz="1600" dirty="0">
                <a:solidFill>
                  <a:srgbClr val="000000"/>
                </a:solidFill>
              </a:rPr>
              <a:t>                      </a:t>
            </a:r>
            <a:r>
              <a:rPr lang="ru-RU" altLang="ru-RU" sz="1600" dirty="0">
                <a:solidFill>
                  <a:srgbClr val="000000"/>
                </a:solidFill>
              </a:rPr>
              <a:t>25% от общей суммы частот);</a:t>
            </a:r>
          </a:p>
          <a:p>
            <a:pPr marL="365125" lvl="2" indent="0">
              <a:lnSpc>
                <a:spcPct val="80000"/>
              </a:lnSpc>
              <a:buFontTx/>
              <a:buNone/>
            </a:pPr>
            <a:r>
              <a:rPr lang="ru-RU" altLang="ru-RU" sz="1600" dirty="0">
                <a:solidFill>
                  <a:srgbClr val="000000"/>
                </a:solidFill>
              </a:rPr>
              <a:t>	</a:t>
            </a:r>
            <a:r>
              <a:rPr lang="en-US" altLang="ru-RU" sz="1600" dirty="0">
                <a:solidFill>
                  <a:srgbClr val="000000"/>
                </a:solidFill>
              </a:rPr>
              <a:t>         </a:t>
            </a:r>
            <a:r>
              <a:rPr lang="ru-RU" altLang="ru-RU" sz="1600" dirty="0">
                <a:solidFill>
                  <a:srgbClr val="000000"/>
                </a:solidFill>
              </a:rPr>
              <a:t>- нижняя граница интервала, содержащего верхний квартиль (данный </a:t>
            </a:r>
            <a:endParaRPr lang="en-US" altLang="ru-RU" sz="1600" dirty="0">
              <a:solidFill>
                <a:srgbClr val="000000"/>
              </a:solidFill>
            </a:endParaRPr>
          </a:p>
          <a:p>
            <a:pPr marL="365125" lvl="2" indent="0">
              <a:lnSpc>
                <a:spcPct val="80000"/>
              </a:lnSpc>
              <a:buFontTx/>
              <a:buNone/>
            </a:pPr>
            <a:r>
              <a:rPr lang="en-US" altLang="ru-RU" sz="1600" dirty="0">
                <a:solidFill>
                  <a:srgbClr val="000000"/>
                </a:solidFill>
              </a:rPr>
              <a:t>                      </a:t>
            </a:r>
            <a:r>
              <a:rPr lang="ru-RU" altLang="ru-RU" sz="1600" dirty="0">
                <a:solidFill>
                  <a:srgbClr val="000000"/>
                </a:solidFill>
              </a:rPr>
              <a:t>интервал определяется по накопленной частоте, первой превышающей </a:t>
            </a:r>
            <a:endParaRPr lang="en-US" altLang="ru-RU" sz="1600" dirty="0">
              <a:solidFill>
                <a:srgbClr val="000000"/>
              </a:solidFill>
            </a:endParaRPr>
          </a:p>
          <a:p>
            <a:pPr marL="365125" lvl="2" indent="0">
              <a:lnSpc>
                <a:spcPct val="80000"/>
              </a:lnSpc>
              <a:buFontTx/>
              <a:buNone/>
            </a:pPr>
            <a:r>
              <a:rPr lang="en-US" altLang="ru-RU" sz="1600" dirty="0">
                <a:solidFill>
                  <a:srgbClr val="000000"/>
                </a:solidFill>
              </a:rPr>
              <a:t>                      </a:t>
            </a:r>
            <a:r>
              <a:rPr lang="ru-RU" altLang="ru-RU" sz="1600" dirty="0">
                <a:solidFill>
                  <a:srgbClr val="000000"/>
                </a:solidFill>
              </a:rPr>
              <a:t>75% от общей суммы частот); </a:t>
            </a:r>
          </a:p>
          <a:p>
            <a:pPr marL="365125" lvl="2" indent="0">
              <a:lnSpc>
                <a:spcPct val="80000"/>
              </a:lnSpc>
              <a:buFontTx/>
              <a:buNone/>
            </a:pPr>
            <a:r>
              <a:rPr lang="ru-RU" altLang="ru-RU" sz="1600" dirty="0">
                <a:solidFill>
                  <a:srgbClr val="000000"/>
                </a:solidFill>
              </a:rPr>
              <a:t>	</a:t>
            </a:r>
            <a:r>
              <a:rPr lang="en-US" altLang="ru-RU" sz="1600" dirty="0">
                <a:solidFill>
                  <a:srgbClr val="000000"/>
                </a:solidFill>
              </a:rPr>
              <a:t>        </a:t>
            </a:r>
            <a:r>
              <a:rPr lang="ru-RU" altLang="ru-RU" sz="1600" dirty="0">
                <a:solidFill>
                  <a:srgbClr val="000000"/>
                </a:solidFill>
              </a:rPr>
              <a:t>-  величина интервала; </a:t>
            </a:r>
            <a:endParaRPr lang="en-US" altLang="ru-RU" sz="1600" dirty="0">
              <a:solidFill>
                <a:srgbClr val="000000"/>
              </a:solidFill>
            </a:endParaRPr>
          </a:p>
          <a:p>
            <a:pPr marL="365125" lvl="2" indent="0">
              <a:lnSpc>
                <a:spcPct val="80000"/>
              </a:lnSpc>
              <a:buFontTx/>
              <a:buNone/>
            </a:pPr>
            <a:endParaRPr lang="ru-RU" altLang="ru-RU" sz="1600" dirty="0">
              <a:solidFill>
                <a:srgbClr val="000000"/>
              </a:solidFill>
            </a:endParaRPr>
          </a:p>
          <a:p>
            <a:pPr marL="365125" lvl="2" indent="0">
              <a:lnSpc>
                <a:spcPct val="80000"/>
              </a:lnSpc>
              <a:buFontTx/>
              <a:buNone/>
            </a:pPr>
            <a:r>
              <a:rPr lang="ru-RU" altLang="ru-RU" sz="1600" dirty="0">
                <a:solidFill>
                  <a:srgbClr val="000000"/>
                </a:solidFill>
              </a:rPr>
              <a:t> </a:t>
            </a:r>
            <a:r>
              <a:rPr lang="en-US" altLang="ru-RU" sz="1600" dirty="0">
                <a:solidFill>
                  <a:srgbClr val="000000"/>
                </a:solidFill>
              </a:rPr>
              <a:t>        </a:t>
            </a:r>
            <a:r>
              <a:rPr lang="en-US" altLang="ru-RU" sz="1600" b="1" i="1" dirty="0">
                <a:solidFill>
                  <a:srgbClr val="000000"/>
                </a:solidFill>
              </a:rPr>
              <a:t>          </a:t>
            </a:r>
            <a:r>
              <a:rPr lang="en-US" altLang="ru-RU" sz="1600" dirty="0">
                <a:solidFill>
                  <a:srgbClr val="000000"/>
                </a:solidFill>
              </a:rPr>
              <a:t>-</a:t>
            </a:r>
            <a:r>
              <a:rPr lang="en-US" altLang="ru-RU" sz="1600" b="1" i="1" dirty="0">
                <a:solidFill>
                  <a:srgbClr val="000000"/>
                </a:solidFill>
              </a:rPr>
              <a:t> </a:t>
            </a:r>
            <a:r>
              <a:rPr lang="ru-RU" altLang="ru-RU" sz="1600" dirty="0">
                <a:solidFill>
                  <a:srgbClr val="000000"/>
                </a:solidFill>
              </a:rPr>
              <a:t>частота интервала, содержащего нижний квартиль;</a:t>
            </a:r>
            <a:endParaRPr lang="en-US" altLang="ru-RU" sz="1600" dirty="0">
              <a:solidFill>
                <a:srgbClr val="000000"/>
              </a:solidFill>
            </a:endParaRPr>
          </a:p>
          <a:p>
            <a:pPr marL="365125" lvl="2" indent="0">
              <a:lnSpc>
                <a:spcPct val="80000"/>
              </a:lnSpc>
              <a:buFontTx/>
              <a:buNone/>
            </a:pPr>
            <a:endParaRPr lang="ru-RU" altLang="ru-RU" sz="1600" dirty="0">
              <a:solidFill>
                <a:srgbClr val="000000"/>
              </a:solidFill>
            </a:endParaRPr>
          </a:p>
          <a:p>
            <a:pPr marL="365125" lvl="2" indent="0">
              <a:lnSpc>
                <a:spcPct val="80000"/>
              </a:lnSpc>
              <a:buFontTx/>
              <a:buNone/>
            </a:pPr>
            <a:r>
              <a:rPr lang="ru-RU" altLang="ru-RU" sz="1600" dirty="0">
                <a:solidFill>
                  <a:srgbClr val="000000"/>
                </a:solidFill>
              </a:rPr>
              <a:t>	 </a:t>
            </a:r>
            <a:r>
              <a:rPr lang="en-US" altLang="ru-RU" sz="1600" dirty="0">
                <a:solidFill>
                  <a:srgbClr val="000000"/>
                </a:solidFill>
              </a:rPr>
              <a:t>       </a:t>
            </a:r>
            <a:r>
              <a:rPr lang="ru-RU" altLang="ru-RU" sz="1600" dirty="0">
                <a:solidFill>
                  <a:srgbClr val="000000"/>
                </a:solidFill>
              </a:rPr>
              <a:t>- то же для верхнего квартиля; </a:t>
            </a:r>
            <a:endParaRPr lang="en-US" altLang="ru-RU" sz="1600" dirty="0">
              <a:solidFill>
                <a:srgbClr val="000000"/>
              </a:solidFill>
            </a:endParaRPr>
          </a:p>
          <a:p>
            <a:pPr marL="365125" lvl="2" indent="0">
              <a:lnSpc>
                <a:spcPct val="80000"/>
              </a:lnSpc>
              <a:buFontTx/>
              <a:buNone/>
            </a:pPr>
            <a:endParaRPr lang="en-US" altLang="ru-RU" sz="1600" dirty="0">
              <a:solidFill>
                <a:srgbClr val="000000"/>
              </a:solidFill>
            </a:endParaRPr>
          </a:p>
          <a:p>
            <a:pPr marL="365125" lvl="2" indent="0">
              <a:lnSpc>
                <a:spcPct val="80000"/>
              </a:lnSpc>
              <a:buFontTx/>
              <a:buNone/>
            </a:pPr>
            <a:r>
              <a:rPr lang="ru-RU" altLang="ru-RU" sz="1600" dirty="0">
                <a:solidFill>
                  <a:srgbClr val="000000"/>
                </a:solidFill>
              </a:rPr>
              <a:t>	 </a:t>
            </a:r>
            <a:r>
              <a:rPr lang="en-US" altLang="ru-RU" sz="1600" dirty="0">
                <a:solidFill>
                  <a:srgbClr val="000000"/>
                </a:solidFill>
              </a:rPr>
              <a:t>       </a:t>
            </a:r>
            <a:r>
              <a:rPr lang="ru-RU" altLang="ru-RU" sz="1600" dirty="0">
                <a:solidFill>
                  <a:srgbClr val="000000"/>
                </a:solidFill>
              </a:rPr>
              <a:t>- накопленная частота интервала, предшествующего интервалу, 	</a:t>
            </a:r>
            <a:endParaRPr lang="en-US" altLang="ru-RU" sz="1600" dirty="0">
              <a:solidFill>
                <a:srgbClr val="000000"/>
              </a:solidFill>
            </a:endParaRPr>
          </a:p>
          <a:p>
            <a:pPr marL="365125" lvl="2" indent="0">
              <a:lnSpc>
                <a:spcPct val="80000"/>
              </a:lnSpc>
              <a:buFontTx/>
              <a:buNone/>
            </a:pPr>
            <a:r>
              <a:rPr lang="en-US" altLang="ru-RU" sz="1600" dirty="0">
                <a:solidFill>
                  <a:srgbClr val="000000"/>
                </a:solidFill>
              </a:rPr>
              <a:t>                 </a:t>
            </a:r>
            <a:r>
              <a:rPr lang="ru-RU" altLang="ru-RU" sz="1600" dirty="0">
                <a:solidFill>
                  <a:srgbClr val="000000"/>
                </a:solidFill>
              </a:rPr>
              <a:t>  </a:t>
            </a:r>
            <a:r>
              <a:rPr lang="en-US" altLang="ru-RU" sz="1600" dirty="0">
                <a:solidFill>
                  <a:srgbClr val="000000"/>
                </a:solidFill>
              </a:rPr>
              <a:t>  </a:t>
            </a:r>
            <a:r>
              <a:rPr lang="ru-RU" altLang="ru-RU" sz="1600" dirty="0">
                <a:solidFill>
                  <a:srgbClr val="000000"/>
                </a:solidFill>
              </a:rPr>
              <a:t>содержащему нижний квартиль;</a:t>
            </a:r>
            <a:endParaRPr lang="en-US" altLang="ru-RU" sz="1600" dirty="0">
              <a:solidFill>
                <a:srgbClr val="000000"/>
              </a:solidFill>
            </a:endParaRPr>
          </a:p>
          <a:p>
            <a:pPr marL="365125" lvl="2" indent="0">
              <a:lnSpc>
                <a:spcPct val="80000"/>
              </a:lnSpc>
              <a:buFontTx/>
              <a:buNone/>
            </a:pPr>
            <a:endParaRPr lang="en-US" altLang="ru-RU" sz="1600" dirty="0">
              <a:solidFill>
                <a:srgbClr val="000000"/>
              </a:solidFill>
            </a:endParaRPr>
          </a:p>
          <a:p>
            <a:pPr marL="365125" lvl="2" indent="0">
              <a:lnSpc>
                <a:spcPct val="80000"/>
              </a:lnSpc>
              <a:buFontTx/>
              <a:buNone/>
            </a:pPr>
            <a:r>
              <a:rPr lang="en-US" altLang="ru-RU" sz="1600" dirty="0">
                <a:solidFill>
                  <a:srgbClr val="000000"/>
                </a:solidFill>
              </a:rPr>
              <a:t>                   </a:t>
            </a:r>
            <a:r>
              <a:rPr lang="ru-RU" altLang="ru-RU" sz="1600" dirty="0">
                <a:solidFill>
                  <a:srgbClr val="000000"/>
                </a:solidFill>
              </a:rPr>
              <a:t>- то же для верхнего квартиля.  </a:t>
            </a:r>
          </a:p>
        </p:txBody>
      </p:sp>
      <p:graphicFrame>
        <p:nvGraphicFramePr>
          <p:cNvPr id="23563" name="Object 11">
            <a:extLst>
              <a:ext uri="{FF2B5EF4-FFF2-40B4-BE49-F238E27FC236}">
                <a16:creationId xmlns:a16="http://schemas.microsoft.com/office/drawing/2014/main" id="{E473A8DE-AEB3-4A6B-91E9-BFE7C9A26469}"/>
              </a:ext>
            </a:extLst>
          </p:cNvPr>
          <p:cNvGraphicFramePr>
            <a:graphicFrameLocks noChangeAspect="1"/>
          </p:cNvGraphicFramePr>
          <p:nvPr/>
        </p:nvGraphicFramePr>
        <p:xfrm>
          <a:off x="1420812" y="1338392"/>
          <a:ext cx="2482523" cy="931365"/>
        </p:xfrm>
        <a:graphic>
          <a:graphicData uri="http://schemas.openxmlformats.org/presentationml/2006/ole">
            <mc:AlternateContent xmlns:mc="http://schemas.openxmlformats.org/markup-compatibility/2006">
              <mc:Choice xmlns:v="urn:schemas-microsoft-com:vml" Requires="v">
                <p:oleObj spid="_x0000_s41007" name="Формула" r:id="rId3" imgW="1688760" imgH="634680" progId="Equation.3">
                  <p:embed/>
                </p:oleObj>
              </mc:Choice>
              <mc:Fallback>
                <p:oleObj name="Формула" r:id="rId3" imgW="1688760" imgH="634680" progId="Equation.3">
                  <p:embed/>
                  <p:pic>
                    <p:nvPicPr>
                      <p:cNvPr id="23563" name="Object 11">
                        <a:extLst>
                          <a:ext uri="{FF2B5EF4-FFF2-40B4-BE49-F238E27FC236}">
                            <a16:creationId xmlns:a16="http://schemas.microsoft.com/office/drawing/2014/main" id="{E473A8DE-AEB3-4A6B-91E9-BFE7C9A26469}"/>
                          </a:ext>
                        </a:extLst>
                      </p:cNvPr>
                      <p:cNvPicPr>
                        <a:picLocks noChangeAspect="1" noChangeArrowheads="1"/>
                      </p:cNvPicPr>
                      <p:nvPr/>
                    </p:nvPicPr>
                    <p:blipFill>
                      <a:blip r:embed="rId4"/>
                      <a:srcRect/>
                      <a:stretch>
                        <a:fillRect/>
                      </a:stretch>
                    </p:blipFill>
                    <p:spPr bwMode="auto">
                      <a:xfrm>
                        <a:off x="1420812" y="1338392"/>
                        <a:ext cx="2482523" cy="931365"/>
                      </a:xfrm>
                      <a:prstGeom prst="rect">
                        <a:avLst/>
                      </a:prstGeom>
                      <a:noFill/>
                    </p:spPr>
                  </p:pic>
                </p:oleObj>
              </mc:Fallback>
            </mc:AlternateContent>
          </a:graphicData>
        </a:graphic>
      </p:graphicFrame>
      <p:graphicFrame>
        <p:nvGraphicFramePr>
          <p:cNvPr id="23562" name="Object 10">
            <a:extLst>
              <a:ext uri="{FF2B5EF4-FFF2-40B4-BE49-F238E27FC236}">
                <a16:creationId xmlns:a16="http://schemas.microsoft.com/office/drawing/2014/main" id="{61C7892F-0C9D-416A-90A0-DB87DB932905}"/>
              </a:ext>
            </a:extLst>
          </p:cNvPr>
          <p:cNvGraphicFramePr>
            <a:graphicFrameLocks noChangeAspect="1"/>
          </p:cNvGraphicFramePr>
          <p:nvPr/>
        </p:nvGraphicFramePr>
        <p:xfrm>
          <a:off x="5651475" y="1149350"/>
          <a:ext cx="2325713" cy="855663"/>
        </p:xfrm>
        <a:graphic>
          <a:graphicData uri="http://schemas.openxmlformats.org/presentationml/2006/ole">
            <mc:AlternateContent xmlns:mc="http://schemas.openxmlformats.org/markup-compatibility/2006">
              <mc:Choice xmlns:v="urn:schemas-microsoft-com:vml" Requires="v">
                <p:oleObj spid="_x0000_s41008" name="Формула" r:id="rId5" imgW="1714320" imgH="634680" progId="Equation.3">
                  <p:embed/>
                </p:oleObj>
              </mc:Choice>
              <mc:Fallback>
                <p:oleObj name="Формула" r:id="rId5" imgW="1714320" imgH="634680" progId="Equation.3">
                  <p:embed/>
                  <p:pic>
                    <p:nvPicPr>
                      <p:cNvPr id="23562" name="Object 10">
                        <a:extLst>
                          <a:ext uri="{FF2B5EF4-FFF2-40B4-BE49-F238E27FC236}">
                            <a16:creationId xmlns:a16="http://schemas.microsoft.com/office/drawing/2014/main" id="{61C7892F-0C9D-416A-90A0-DB87DB932905}"/>
                          </a:ext>
                        </a:extLst>
                      </p:cNvPr>
                      <p:cNvPicPr>
                        <a:picLocks noChangeAspect="1" noChangeArrowheads="1"/>
                      </p:cNvPicPr>
                      <p:nvPr/>
                    </p:nvPicPr>
                    <p:blipFill>
                      <a:blip r:embed="rId6"/>
                      <a:srcRect/>
                      <a:stretch>
                        <a:fillRect/>
                      </a:stretch>
                    </p:blipFill>
                    <p:spPr bwMode="auto">
                      <a:xfrm>
                        <a:off x="5651475" y="1149350"/>
                        <a:ext cx="2325713" cy="855663"/>
                      </a:xfrm>
                      <a:prstGeom prst="rect">
                        <a:avLst/>
                      </a:prstGeom>
                      <a:noFill/>
                    </p:spPr>
                  </p:pic>
                </p:oleObj>
              </mc:Fallback>
            </mc:AlternateContent>
          </a:graphicData>
        </a:graphic>
      </p:graphicFrame>
      <p:graphicFrame>
        <p:nvGraphicFramePr>
          <p:cNvPr id="23561" name="Object 9">
            <a:extLst>
              <a:ext uri="{FF2B5EF4-FFF2-40B4-BE49-F238E27FC236}">
                <a16:creationId xmlns:a16="http://schemas.microsoft.com/office/drawing/2014/main" id="{E6DC994D-CB4C-487C-88F8-5BDED06247D2}"/>
              </a:ext>
            </a:extLst>
          </p:cNvPr>
          <p:cNvGraphicFramePr>
            <a:graphicFrameLocks noChangeAspect="1"/>
          </p:cNvGraphicFramePr>
          <p:nvPr/>
        </p:nvGraphicFramePr>
        <p:xfrm>
          <a:off x="1258888" y="2361336"/>
          <a:ext cx="411162" cy="461239"/>
        </p:xfrm>
        <a:graphic>
          <a:graphicData uri="http://schemas.openxmlformats.org/presentationml/2006/ole">
            <mc:AlternateContent xmlns:mc="http://schemas.openxmlformats.org/markup-compatibility/2006">
              <mc:Choice xmlns:v="urn:schemas-microsoft-com:vml" Requires="v">
                <p:oleObj spid="_x0000_s41009" name="Уравнение" r:id="rId7" imgW="215640" imgH="241200" progId="Equation.3">
                  <p:embed/>
                </p:oleObj>
              </mc:Choice>
              <mc:Fallback>
                <p:oleObj name="Уравнение" r:id="rId7" imgW="215640" imgH="241200" progId="Equation.3">
                  <p:embed/>
                  <p:pic>
                    <p:nvPicPr>
                      <p:cNvPr id="23561" name="Object 9">
                        <a:extLst>
                          <a:ext uri="{FF2B5EF4-FFF2-40B4-BE49-F238E27FC236}">
                            <a16:creationId xmlns:a16="http://schemas.microsoft.com/office/drawing/2014/main" id="{E6DC994D-CB4C-487C-88F8-5BDED06247D2}"/>
                          </a:ext>
                        </a:extLst>
                      </p:cNvPr>
                      <p:cNvPicPr>
                        <a:picLocks noChangeAspect="1" noChangeArrowheads="1"/>
                      </p:cNvPicPr>
                      <p:nvPr/>
                    </p:nvPicPr>
                    <p:blipFill>
                      <a:blip r:embed="rId8"/>
                      <a:srcRect/>
                      <a:stretch>
                        <a:fillRect/>
                      </a:stretch>
                    </p:blipFill>
                    <p:spPr bwMode="auto">
                      <a:xfrm>
                        <a:off x="1258888" y="2361336"/>
                        <a:ext cx="411162" cy="461239"/>
                      </a:xfrm>
                      <a:prstGeom prst="rect">
                        <a:avLst/>
                      </a:prstGeom>
                      <a:noFill/>
                    </p:spPr>
                  </p:pic>
                </p:oleObj>
              </mc:Fallback>
            </mc:AlternateContent>
          </a:graphicData>
        </a:graphic>
      </p:graphicFrame>
      <p:graphicFrame>
        <p:nvGraphicFramePr>
          <p:cNvPr id="23560" name="Object 8">
            <a:extLst>
              <a:ext uri="{FF2B5EF4-FFF2-40B4-BE49-F238E27FC236}">
                <a16:creationId xmlns:a16="http://schemas.microsoft.com/office/drawing/2014/main" id="{BDCA7931-EC9F-4643-B57C-5449975C9367}"/>
              </a:ext>
            </a:extLst>
          </p:cNvPr>
          <p:cNvGraphicFramePr>
            <a:graphicFrameLocks noChangeAspect="1"/>
          </p:cNvGraphicFramePr>
          <p:nvPr/>
        </p:nvGraphicFramePr>
        <p:xfrm>
          <a:off x="1258888" y="3168366"/>
          <a:ext cx="409575" cy="419384"/>
        </p:xfrm>
        <a:graphic>
          <a:graphicData uri="http://schemas.openxmlformats.org/presentationml/2006/ole">
            <mc:AlternateContent xmlns:mc="http://schemas.openxmlformats.org/markup-compatibility/2006">
              <mc:Choice xmlns:v="urn:schemas-microsoft-com:vml" Requires="v">
                <p:oleObj spid="_x0000_s41010" name="Уравнение" r:id="rId9" imgW="228600" imgH="241200" progId="Equation.3">
                  <p:embed/>
                </p:oleObj>
              </mc:Choice>
              <mc:Fallback>
                <p:oleObj name="Уравнение" r:id="rId9" imgW="228600" imgH="241200" progId="Equation.3">
                  <p:embed/>
                  <p:pic>
                    <p:nvPicPr>
                      <p:cNvPr id="23560" name="Object 8">
                        <a:extLst>
                          <a:ext uri="{FF2B5EF4-FFF2-40B4-BE49-F238E27FC236}">
                            <a16:creationId xmlns:a16="http://schemas.microsoft.com/office/drawing/2014/main" id="{BDCA7931-EC9F-4643-B57C-5449975C9367}"/>
                          </a:ext>
                        </a:extLst>
                      </p:cNvPr>
                      <p:cNvPicPr>
                        <a:picLocks noChangeAspect="1" noChangeArrowheads="1"/>
                      </p:cNvPicPr>
                      <p:nvPr/>
                    </p:nvPicPr>
                    <p:blipFill>
                      <a:blip r:embed="rId10"/>
                      <a:srcRect/>
                      <a:stretch>
                        <a:fillRect/>
                      </a:stretch>
                    </p:blipFill>
                    <p:spPr bwMode="auto">
                      <a:xfrm>
                        <a:off x="1258888" y="3168366"/>
                        <a:ext cx="409575" cy="419384"/>
                      </a:xfrm>
                      <a:prstGeom prst="rect">
                        <a:avLst/>
                      </a:prstGeom>
                      <a:noFill/>
                    </p:spPr>
                  </p:pic>
                </p:oleObj>
              </mc:Fallback>
            </mc:AlternateContent>
          </a:graphicData>
        </a:graphic>
      </p:graphicFrame>
      <p:graphicFrame>
        <p:nvGraphicFramePr>
          <p:cNvPr id="23559" name="Object 7">
            <a:extLst>
              <a:ext uri="{FF2B5EF4-FFF2-40B4-BE49-F238E27FC236}">
                <a16:creationId xmlns:a16="http://schemas.microsoft.com/office/drawing/2014/main" id="{ACED6C1E-4CAE-4AB6-9391-0519E9973676}"/>
              </a:ext>
            </a:extLst>
          </p:cNvPr>
          <p:cNvGraphicFramePr>
            <a:graphicFrameLocks noChangeAspect="1"/>
          </p:cNvGraphicFramePr>
          <p:nvPr/>
        </p:nvGraphicFramePr>
        <p:xfrm>
          <a:off x="1162051" y="3813556"/>
          <a:ext cx="490538" cy="477457"/>
        </p:xfrm>
        <a:graphic>
          <a:graphicData uri="http://schemas.openxmlformats.org/presentationml/2006/ole">
            <mc:AlternateContent xmlns:mc="http://schemas.openxmlformats.org/markup-compatibility/2006">
              <mc:Choice xmlns:v="urn:schemas-microsoft-com:vml" Requires="v">
                <p:oleObj spid="_x0000_s41011" name="Уравнение" r:id="rId11" imgW="126720" imgH="177480" progId="Equation.3">
                  <p:embed/>
                </p:oleObj>
              </mc:Choice>
              <mc:Fallback>
                <p:oleObj name="Уравнение" r:id="rId11" imgW="126720" imgH="177480" progId="Equation.3">
                  <p:embed/>
                  <p:pic>
                    <p:nvPicPr>
                      <p:cNvPr id="23559" name="Object 7">
                        <a:extLst>
                          <a:ext uri="{FF2B5EF4-FFF2-40B4-BE49-F238E27FC236}">
                            <a16:creationId xmlns:a16="http://schemas.microsoft.com/office/drawing/2014/main" id="{ACED6C1E-4CAE-4AB6-9391-0519E9973676}"/>
                          </a:ext>
                        </a:extLst>
                      </p:cNvPr>
                      <p:cNvPicPr>
                        <a:picLocks noChangeAspect="1" noChangeArrowheads="1"/>
                      </p:cNvPicPr>
                      <p:nvPr/>
                    </p:nvPicPr>
                    <p:blipFill>
                      <a:blip r:embed="rId12"/>
                      <a:srcRect/>
                      <a:stretch>
                        <a:fillRect/>
                      </a:stretch>
                    </p:blipFill>
                    <p:spPr bwMode="auto">
                      <a:xfrm>
                        <a:off x="1162051" y="3813556"/>
                        <a:ext cx="490538" cy="477457"/>
                      </a:xfrm>
                      <a:prstGeom prst="rect">
                        <a:avLst/>
                      </a:prstGeom>
                      <a:noFill/>
                    </p:spPr>
                  </p:pic>
                </p:oleObj>
              </mc:Fallback>
            </mc:AlternateContent>
          </a:graphicData>
        </a:graphic>
      </p:graphicFrame>
      <p:graphicFrame>
        <p:nvGraphicFramePr>
          <p:cNvPr id="23558" name="Object 6">
            <a:extLst>
              <a:ext uri="{FF2B5EF4-FFF2-40B4-BE49-F238E27FC236}">
                <a16:creationId xmlns:a16="http://schemas.microsoft.com/office/drawing/2014/main" id="{F8D2CE2D-FCE9-42C1-A6D8-D60913B925B3}"/>
              </a:ext>
            </a:extLst>
          </p:cNvPr>
          <p:cNvGraphicFramePr>
            <a:graphicFrameLocks noChangeAspect="1"/>
          </p:cNvGraphicFramePr>
          <p:nvPr/>
        </p:nvGraphicFramePr>
        <p:xfrm>
          <a:off x="1042988" y="4336894"/>
          <a:ext cx="504825" cy="492281"/>
        </p:xfrm>
        <a:graphic>
          <a:graphicData uri="http://schemas.openxmlformats.org/presentationml/2006/ole">
            <mc:AlternateContent xmlns:mc="http://schemas.openxmlformats.org/markup-compatibility/2006">
              <mc:Choice xmlns:v="urn:schemas-microsoft-com:vml" Requires="v">
                <p:oleObj spid="_x0000_s41012" name="Уравнение" r:id="rId13" imgW="253800" imgH="241200" progId="Equation.3">
                  <p:embed/>
                </p:oleObj>
              </mc:Choice>
              <mc:Fallback>
                <p:oleObj name="Уравнение" r:id="rId13" imgW="253800" imgH="241200" progId="Equation.3">
                  <p:embed/>
                  <p:pic>
                    <p:nvPicPr>
                      <p:cNvPr id="23558" name="Object 6">
                        <a:extLst>
                          <a:ext uri="{FF2B5EF4-FFF2-40B4-BE49-F238E27FC236}">
                            <a16:creationId xmlns:a16="http://schemas.microsoft.com/office/drawing/2014/main" id="{F8D2CE2D-FCE9-42C1-A6D8-D60913B925B3}"/>
                          </a:ext>
                        </a:extLst>
                      </p:cNvPr>
                      <p:cNvPicPr>
                        <a:picLocks noChangeAspect="1" noChangeArrowheads="1"/>
                      </p:cNvPicPr>
                      <p:nvPr/>
                    </p:nvPicPr>
                    <p:blipFill>
                      <a:blip r:embed="rId14"/>
                      <a:srcRect/>
                      <a:stretch>
                        <a:fillRect/>
                      </a:stretch>
                    </p:blipFill>
                    <p:spPr bwMode="auto">
                      <a:xfrm>
                        <a:off x="1042988" y="4336894"/>
                        <a:ext cx="504825" cy="492281"/>
                      </a:xfrm>
                      <a:prstGeom prst="rect">
                        <a:avLst/>
                      </a:prstGeom>
                      <a:noFill/>
                    </p:spPr>
                  </p:pic>
                </p:oleObj>
              </mc:Fallback>
            </mc:AlternateContent>
          </a:graphicData>
        </a:graphic>
      </p:graphicFrame>
      <p:graphicFrame>
        <p:nvGraphicFramePr>
          <p:cNvPr id="23557" name="Object 5">
            <a:extLst>
              <a:ext uri="{FF2B5EF4-FFF2-40B4-BE49-F238E27FC236}">
                <a16:creationId xmlns:a16="http://schemas.microsoft.com/office/drawing/2014/main" id="{A4FA6138-29DD-4DA7-96BC-511D0CFAAB38}"/>
              </a:ext>
            </a:extLst>
          </p:cNvPr>
          <p:cNvGraphicFramePr>
            <a:graphicFrameLocks noChangeAspect="1"/>
          </p:cNvGraphicFramePr>
          <p:nvPr/>
        </p:nvGraphicFramePr>
        <p:xfrm>
          <a:off x="1042988" y="4787992"/>
          <a:ext cx="536475" cy="499897"/>
        </p:xfrm>
        <a:graphic>
          <a:graphicData uri="http://schemas.openxmlformats.org/presentationml/2006/ole">
            <mc:AlternateContent xmlns:mc="http://schemas.openxmlformats.org/markup-compatibility/2006">
              <mc:Choice xmlns:v="urn:schemas-microsoft-com:vml" Requires="v">
                <p:oleObj spid="_x0000_s41013" name="Уравнение" r:id="rId15" imgW="253800" imgH="241200" progId="Equation.3">
                  <p:embed/>
                </p:oleObj>
              </mc:Choice>
              <mc:Fallback>
                <p:oleObj name="Уравнение" r:id="rId15" imgW="253800" imgH="241200" progId="Equation.3">
                  <p:embed/>
                  <p:pic>
                    <p:nvPicPr>
                      <p:cNvPr id="23557" name="Object 5">
                        <a:extLst>
                          <a:ext uri="{FF2B5EF4-FFF2-40B4-BE49-F238E27FC236}">
                            <a16:creationId xmlns:a16="http://schemas.microsoft.com/office/drawing/2014/main" id="{A4FA6138-29DD-4DA7-96BC-511D0CFAAB38}"/>
                          </a:ext>
                        </a:extLst>
                      </p:cNvPr>
                      <p:cNvPicPr>
                        <a:picLocks noChangeAspect="1" noChangeArrowheads="1"/>
                      </p:cNvPicPr>
                      <p:nvPr/>
                    </p:nvPicPr>
                    <p:blipFill>
                      <a:blip r:embed="rId16"/>
                      <a:srcRect/>
                      <a:stretch>
                        <a:fillRect/>
                      </a:stretch>
                    </p:blipFill>
                    <p:spPr bwMode="auto">
                      <a:xfrm>
                        <a:off x="1042988" y="4787992"/>
                        <a:ext cx="536475" cy="499897"/>
                      </a:xfrm>
                      <a:prstGeom prst="rect">
                        <a:avLst/>
                      </a:prstGeom>
                      <a:noFill/>
                    </p:spPr>
                  </p:pic>
                </p:oleObj>
              </mc:Fallback>
            </mc:AlternateContent>
          </a:graphicData>
        </a:graphic>
      </p:graphicFrame>
      <p:graphicFrame>
        <p:nvGraphicFramePr>
          <p:cNvPr id="23556" name="Object 4">
            <a:extLst>
              <a:ext uri="{FF2B5EF4-FFF2-40B4-BE49-F238E27FC236}">
                <a16:creationId xmlns:a16="http://schemas.microsoft.com/office/drawing/2014/main" id="{286C951D-5170-442B-9388-9B0BF9E19FC2}"/>
              </a:ext>
            </a:extLst>
          </p:cNvPr>
          <p:cNvGraphicFramePr>
            <a:graphicFrameLocks noChangeAspect="1"/>
          </p:cNvGraphicFramePr>
          <p:nvPr/>
        </p:nvGraphicFramePr>
        <p:xfrm>
          <a:off x="979262" y="5352939"/>
          <a:ext cx="637301" cy="560387"/>
        </p:xfrm>
        <a:graphic>
          <a:graphicData uri="http://schemas.openxmlformats.org/presentationml/2006/ole">
            <mc:AlternateContent xmlns:mc="http://schemas.openxmlformats.org/markup-compatibility/2006">
              <mc:Choice xmlns:v="urn:schemas-microsoft-com:vml" Requires="v">
                <p:oleObj spid="_x0000_s41014" name="Уравнение" r:id="rId17" imgW="330120" imgH="253800" progId="Equation.3">
                  <p:embed/>
                </p:oleObj>
              </mc:Choice>
              <mc:Fallback>
                <p:oleObj name="Уравнение" r:id="rId17" imgW="330120" imgH="253800" progId="Equation.3">
                  <p:embed/>
                  <p:pic>
                    <p:nvPicPr>
                      <p:cNvPr id="23556" name="Object 4">
                        <a:extLst>
                          <a:ext uri="{FF2B5EF4-FFF2-40B4-BE49-F238E27FC236}">
                            <a16:creationId xmlns:a16="http://schemas.microsoft.com/office/drawing/2014/main" id="{286C951D-5170-442B-9388-9B0BF9E19FC2}"/>
                          </a:ext>
                        </a:extLst>
                      </p:cNvPr>
                      <p:cNvPicPr>
                        <a:picLocks noChangeAspect="1" noChangeArrowheads="1"/>
                      </p:cNvPicPr>
                      <p:nvPr/>
                    </p:nvPicPr>
                    <p:blipFill>
                      <a:blip r:embed="rId18"/>
                      <a:srcRect/>
                      <a:stretch>
                        <a:fillRect/>
                      </a:stretch>
                    </p:blipFill>
                    <p:spPr bwMode="auto">
                      <a:xfrm>
                        <a:off x="979262" y="5352939"/>
                        <a:ext cx="637301" cy="560387"/>
                      </a:xfrm>
                      <a:prstGeom prst="rect">
                        <a:avLst/>
                      </a:prstGeom>
                      <a:noFill/>
                    </p:spPr>
                  </p:pic>
                </p:oleObj>
              </mc:Fallback>
            </mc:AlternateContent>
          </a:graphicData>
        </a:graphic>
      </p:graphicFrame>
      <p:graphicFrame>
        <p:nvGraphicFramePr>
          <p:cNvPr id="23555" name="Object 3">
            <a:extLst>
              <a:ext uri="{FF2B5EF4-FFF2-40B4-BE49-F238E27FC236}">
                <a16:creationId xmlns:a16="http://schemas.microsoft.com/office/drawing/2014/main" id="{C145D34A-77F8-43B6-BC42-E30DB9698524}"/>
              </a:ext>
            </a:extLst>
          </p:cNvPr>
          <p:cNvGraphicFramePr>
            <a:graphicFrameLocks noChangeAspect="1"/>
          </p:cNvGraphicFramePr>
          <p:nvPr/>
        </p:nvGraphicFramePr>
        <p:xfrm>
          <a:off x="857973" y="6075731"/>
          <a:ext cx="750627" cy="590299"/>
        </p:xfrm>
        <a:graphic>
          <a:graphicData uri="http://schemas.openxmlformats.org/presentationml/2006/ole">
            <mc:AlternateContent xmlns:mc="http://schemas.openxmlformats.org/markup-compatibility/2006">
              <mc:Choice xmlns:v="urn:schemas-microsoft-com:vml" Requires="v">
                <p:oleObj spid="_x0000_s41015" name="Уравнение" r:id="rId19" imgW="342720" imgH="253800" progId="Equation.3">
                  <p:embed/>
                </p:oleObj>
              </mc:Choice>
              <mc:Fallback>
                <p:oleObj name="Уравнение" r:id="rId19" imgW="342720" imgH="253800" progId="Equation.3">
                  <p:embed/>
                  <p:pic>
                    <p:nvPicPr>
                      <p:cNvPr id="23555" name="Object 3">
                        <a:extLst>
                          <a:ext uri="{FF2B5EF4-FFF2-40B4-BE49-F238E27FC236}">
                            <a16:creationId xmlns:a16="http://schemas.microsoft.com/office/drawing/2014/main" id="{C145D34A-77F8-43B6-BC42-E30DB9698524}"/>
                          </a:ext>
                        </a:extLst>
                      </p:cNvPr>
                      <p:cNvPicPr>
                        <a:picLocks noChangeAspect="1" noChangeArrowheads="1"/>
                      </p:cNvPicPr>
                      <p:nvPr/>
                    </p:nvPicPr>
                    <p:blipFill>
                      <a:blip r:embed="rId20"/>
                      <a:srcRect/>
                      <a:stretch>
                        <a:fillRect/>
                      </a:stretch>
                    </p:blipFill>
                    <p:spPr bwMode="auto">
                      <a:xfrm>
                        <a:off x="857973" y="6075731"/>
                        <a:ext cx="750627" cy="590299"/>
                      </a:xfrm>
                      <a:prstGeom prst="rect">
                        <a:avLst/>
                      </a:prstGeom>
                      <a:noFill/>
                    </p:spPr>
                  </p:pic>
                </p:oleObj>
              </mc:Fallback>
            </mc:AlternateContent>
          </a:graphicData>
        </a:graphic>
      </p:graphicFrame>
      <p:sp>
        <p:nvSpPr>
          <p:cNvPr id="23565" name="Rectangle 13">
            <a:extLst>
              <a:ext uri="{FF2B5EF4-FFF2-40B4-BE49-F238E27FC236}">
                <a16:creationId xmlns:a16="http://schemas.microsoft.com/office/drawing/2014/main" id="{270CC6A4-5C41-4649-9BFA-EA76A1B64166}"/>
              </a:ext>
            </a:extLst>
          </p:cNvPr>
          <p:cNvSpPr>
            <a:spLocks noChangeArrowheads="1"/>
          </p:cNvSpPr>
          <p:nvPr/>
        </p:nvSpPr>
        <p:spPr bwMode="auto">
          <a:xfrm>
            <a:off x="1387475" y="-26988"/>
            <a:ext cx="6176963" cy="103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ru-RU" altLang="ru-RU" sz="2800" b="1" dirty="0">
                <a:effectLst>
                  <a:outerShdw blurRad="38100" dist="38100" dir="2700000" algn="tl">
                    <a:srgbClr val="FFFFFF"/>
                  </a:outerShdw>
                </a:effectLst>
              </a:rPr>
              <a:t>Определение квартилей по</a:t>
            </a:r>
            <a:endParaRPr lang="en-US" altLang="ru-RU" sz="2800" b="1" dirty="0">
              <a:effectLst>
                <a:outerShdw blurRad="38100" dist="38100" dir="2700000" algn="tl">
                  <a:srgbClr val="FFFFFF"/>
                </a:outerShdw>
              </a:effectLst>
            </a:endParaRPr>
          </a:p>
          <a:p>
            <a:pPr algn="ctr">
              <a:spcBef>
                <a:spcPct val="20000"/>
              </a:spcBef>
            </a:pPr>
            <a:r>
              <a:rPr lang="ru-RU" altLang="ru-RU" sz="2800" b="1" dirty="0">
                <a:effectLst>
                  <a:outerShdw blurRad="38100" dist="38100" dir="2700000" algn="tl">
                    <a:srgbClr val="FFFFFF"/>
                  </a:outerShdw>
                </a:effectLst>
              </a:rPr>
              <a:t> интервальному ряду распределения </a:t>
            </a:r>
          </a:p>
        </p:txBody>
      </p:sp>
      <p:sp>
        <p:nvSpPr>
          <p:cNvPr id="2" name="Номер слайда 1"/>
          <p:cNvSpPr>
            <a:spLocks noGrp="1"/>
          </p:cNvSpPr>
          <p:nvPr>
            <p:ph type="sldNum" sz="quarter" idx="12"/>
          </p:nvPr>
        </p:nvSpPr>
        <p:spPr/>
        <p:txBody>
          <a:bodyPr/>
          <a:lstStyle/>
          <a:p>
            <a:pPr>
              <a:defRPr/>
            </a:pPr>
            <a:fld id="{41C221C6-CC26-4EC4-A940-B303B1B21B87}" type="slidenum">
              <a:rPr lang="ru-RU" smtClean="0"/>
              <a:pPr>
                <a:defRPr/>
              </a:pPr>
              <a:t>146</a:t>
            </a:fld>
            <a:endParaRPr lang="ru-RU"/>
          </a:p>
        </p:txBody>
      </p:sp>
    </p:spTree>
    <p:extLst>
      <p:ext uri="{BB962C8B-B14F-4D97-AF65-F5344CB8AC3E}">
        <p14:creationId xmlns:p14="http://schemas.microsoft.com/office/powerpoint/2010/main" val="558572627"/>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23565"/>
                                        </p:tgtEl>
                                        <p:attrNameLst>
                                          <p:attrName>style.visibility</p:attrName>
                                        </p:attrNameLst>
                                      </p:cBhvr>
                                      <p:to>
                                        <p:strVal val="visible"/>
                                      </p:to>
                                    </p:set>
                                    <p:anim calcmode="lin" valueType="num">
                                      <p:cBhvr additive="base">
                                        <p:cTn id="7" dur="500" fill="hold"/>
                                        <p:tgtEl>
                                          <p:spTgt spid="23565"/>
                                        </p:tgtEl>
                                        <p:attrNameLst>
                                          <p:attrName>ppt_x</p:attrName>
                                        </p:attrNameLst>
                                      </p:cBhvr>
                                      <p:tavLst>
                                        <p:tav tm="0">
                                          <p:val>
                                            <p:strVal val="1+#ppt_w/2"/>
                                          </p:val>
                                        </p:tav>
                                        <p:tav tm="100000">
                                          <p:val>
                                            <p:strVal val="#ppt_x"/>
                                          </p:val>
                                        </p:tav>
                                      </p:tavLst>
                                    </p:anim>
                                    <p:anim calcmode="lin" valueType="num">
                                      <p:cBhvr additive="base">
                                        <p:cTn id="8" dur="500" fill="hold"/>
                                        <p:tgtEl>
                                          <p:spTgt spid="2356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3563"/>
                                        </p:tgtEl>
                                        <p:attrNameLst>
                                          <p:attrName>style.visibility</p:attrName>
                                        </p:attrNameLst>
                                      </p:cBhvr>
                                      <p:to>
                                        <p:strVal val="visible"/>
                                      </p:to>
                                    </p:set>
                                    <p:anim calcmode="lin" valueType="num">
                                      <p:cBhvr additive="base">
                                        <p:cTn id="13" dur="500" fill="hold"/>
                                        <p:tgtEl>
                                          <p:spTgt spid="23563"/>
                                        </p:tgtEl>
                                        <p:attrNameLst>
                                          <p:attrName>ppt_x</p:attrName>
                                        </p:attrNameLst>
                                      </p:cBhvr>
                                      <p:tavLst>
                                        <p:tav tm="0">
                                          <p:val>
                                            <p:strVal val="0-#ppt_w/2"/>
                                          </p:val>
                                        </p:tav>
                                        <p:tav tm="100000">
                                          <p:val>
                                            <p:strVal val="#ppt_x"/>
                                          </p:val>
                                        </p:tav>
                                      </p:tavLst>
                                    </p:anim>
                                    <p:anim calcmode="lin" valueType="num">
                                      <p:cBhvr additive="base">
                                        <p:cTn id="14" dur="500" fill="hold"/>
                                        <p:tgtEl>
                                          <p:spTgt spid="2356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3562"/>
                                        </p:tgtEl>
                                        <p:attrNameLst>
                                          <p:attrName>style.visibility</p:attrName>
                                        </p:attrNameLst>
                                      </p:cBhvr>
                                      <p:to>
                                        <p:strVal val="visible"/>
                                      </p:to>
                                    </p:set>
                                    <p:anim calcmode="lin" valueType="num">
                                      <p:cBhvr additive="base">
                                        <p:cTn id="19" dur="500" fill="hold"/>
                                        <p:tgtEl>
                                          <p:spTgt spid="23562"/>
                                        </p:tgtEl>
                                        <p:attrNameLst>
                                          <p:attrName>ppt_x</p:attrName>
                                        </p:attrNameLst>
                                      </p:cBhvr>
                                      <p:tavLst>
                                        <p:tav tm="0">
                                          <p:val>
                                            <p:strVal val="1+#ppt_w/2"/>
                                          </p:val>
                                        </p:tav>
                                        <p:tav tm="100000">
                                          <p:val>
                                            <p:strVal val="#ppt_x"/>
                                          </p:val>
                                        </p:tav>
                                      </p:tavLst>
                                    </p:anim>
                                    <p:anim calcmode="lin" valueType="num">
                                      <p:cBhvr additive="base">
                                        <p:cTn id="20" dur="500" fill="hold"/>
                                        <p:tgtEl>
                                          <p:spTgt spid="2356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576">
                                            <p:txEl>
                                              <p:pRg st="0" end="0"/>
                                            </p:txEl>
                                          </p:spTgt>
                                        </p:tgtEl>
                                        <p:attrNameLst>
                                          <p:attrName>style.visibility</p:attrName>
                                        </p:attrNameLst>
                                      </p:cBhvr>
                                      <p:to>
                                        <p:strVal val="visible"/>
                                      </p:to>
                                    </p:set>
                                    <p:animEffect transition="in" filter="fade">
                                      <p:cBhvr>
                                        <p:cTn id="25" dur="1000"/>
                                        <p:tgtEl>
                                          <p:spTgt spid="23576">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576">
                                            <p:txEl>
                                              <p:pRg st="1" end="1"/>
                                            </p:txEl>
                                          </p:spTgt>
                                        </p:tgtEl>
                                        <p:attrNameLst>
                                          <p:attrName>style.visibility</p:attrName>
                                        </p:attrNameLst>
                                      </p:cBhvr>
                                      <p:to>
                                        <p:strVal val="visible"/>
                                      </p:to>
                                    </p:set>
                                    <p:animEffect transition="in" filter="fade">
                                      <p:cBhvr>
                                        <p:cTn id="28" dur="1000"/>
                                        <p:tgtEl>
                                          <p:spTgt spid="23576">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576">
                                            <p:txEl>
                                              <p:pRg st="2" end="2"/>
                                            </p:txEl>
                                          </p:spTgt>
                                        </p:tgtEl>
                                        <p:attrNameLst>
                                          <p:attrName>style.visibility</p:attrName>
                                        </p:attrNameLst>
                                      </p:cBhvr>
                                      <p:to>
                                        <p:strVal val="visible"/>
                                      </p:to>
                                    </p:set>
                                    <p:animEffect transition="in" filter="fade">
                                      <p:cBhvr>
                                        <p:cTn id="31" dur="1000"/>
                                        <p:tgtEl>
                                          <p:spTgt spid="23576">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576">
                                            <p:txEl>
                                              <p:pRg st="3" end="3"/>
                                            </p:txEl>
                                          </p:spTgt>
                                        </p:tgtEl>
                                        <p:attrNameLst>
                                          <p:attrName>style.visibility</p:attrName>
                                        </p:attrNameLst>
                                      </p:cBhvr>
                                      <p:to>
                                        <p:strVal val="visible"/>
                                      </p:to>
                                    </p:set>
                                    <p:animEffect transition="in" filter="fade">
                                      <p:cBhvr>
                                        <p:cTn id="34" dur="1000"/>
                                        <p:tgtEl>
                                          <p:spTgt spid="23576">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576">
                                            <p:txEl>
                                              <p:pRg st="4" end="4"/>
                                            </p:txEl>
                                          </p:spTgt>
                                        </p:tgtEl>
                                        <p:attrNameLst>
                                          <p:attrName>style.visibility</p:attrName>
                                        </p:attrNameLst>
                                      </p:cBhvr>
                                      <p:to>
                                        <p:strVal val="visible"/>
                                      </p:to>
                                    </p:set>
                                    <p:animEffect transition="in" filter="fade">
                                      <p:cBhvr>
                                        <p:cTn id="37" dur="1000"/>
                                        <p:tgtEl>
                                          <p:spTgt spid="23576">
                                            <p:txEl>
                                              <p:pRg st="4" end="4"/>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576">
                                            <p:txEl>
                                              <p:pRg st="5" end="5"/>
                                            </p:txEl>
                                          </p:spTgt>
                                        </p:tgtEl>
                                        <p:attrNameLst>
                                          <p:attrName>style.visibility</p:attrName>
                                        </p:attrNameLst>
                                      </p:cBhvr>
                                      <p:to>
                                        <p:strVal val="visible"/>
                                      </p:to>
                                    </p:set>
                                    <p:animEffect transition="in" filter="fade">
                                      <p:cBhvr>
                                        <p:cTn id="40" dur="1000"/>
                                        <p:tgtEl>
                                          <p:spTgt spid="23576">
                                            <p:txEl>
                                              <p:pRg st="5" end="5"/>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576">
                                            <p:txEl>
                                              <p:pRg st="6" end="6"/>
                                            </p:txEl>
                                          </p:spTgt>
                                        </p:tgtEl>
                                        <p:attrNameLst>
                                          <p:attrName>style.visibility</p:attrName>
                                        </p:attrNameLst>
                                      </p:cBhvr>
                                      <p:to>
                                        <p:strVal val="visible"/>
                                      </p:to>
                                    </p:set>
                                    <p:animEffect transition="in" filter="fade">
                                      <p:cBhvr>
                                        <p:cTn id="43" dur="1000"/>
                                        <p:tgtEl>
                                          <p:spTgt spid="23576">
                                            <p:txEl>
                                              <p:pRg st="6" end="6"/>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576">
                                            <p:txEl>
                                              <p:pRg st="8" end="8"/>
                                            </p:txEl>
                                          </p:spTgt>
                                        </p:tgtEl>
                                        <p:attrNameLst>
                                          <p:attrName>style.visibility</p:attrName>
                                        </p:attrNameLst>
                                      </p:cBhvr>
                                      <p:to>
                                        <p:strVal val="visible"/>
                                      </p:to>
                                    </p:set>
                                    <p:animEffect transition="in" filter="fade">
                                      <p:cBhvr>
                                        <p:cTn id="46" dur="1000"/>
                                        <p:tgtEl>
                                          <p:spTgt spid="23576">
                                            <p:txEl>
                                              <p:pRg st="8" end="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576">
                                            <p:txEl>
                                              <p:pRg st="10" end="10"/>
                                            </p:txEl>
                                          </p:spTgt>
                                        </p:tgtEl>
                                        <p:attrNameLst>
                                          <p:attrName>style.visibility</p:attrName>
                                        </p:attrNameLst>
                                      </p:cBhvr>
                                      <p:to>
                                        <p:strVal val="visible"/>
                                      </p:to>
                                    </p:set>
                                    <p:animEffect transition="in" filter="fade">
                                      <p:cBhvr>
                                        <p:cTn id="49" dur="1000"/>
                                        <p:tgtEl>
                                          <p:spTgt spid="23576">
                                            <p:txEl>
                                              <p:pRg st="10" end="1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576">
                                            <p:txEl>
                                              <p:pRg st="12" end="12"/>
                                            </p:txEl>
                                          </p:spTgt>
                                        </p:tgtEl>
                                        <p:attrNameLst>
                                          <p:attrName>style.visibility</p:attrName>
                                        </p:attrNameLst>
                                      </p:cBhvr>
                                      <p:to>
                                        <p:strVal val="visible"/>
                                      </p:to>
                                    </p:set>
                                    <p:animEffect transition="in" filter="fade">
                                      <p:cBhvr>
                                        <p:cTn id="52" dur="1000"/>
                                        <p:tgtEl>
                                          <p:spTgt spid="23576">
                                            <p:txEl>
                                              <p:pRg st="12" end="12"/>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576">
                                            <p:txEl>
                                              <p:pRg st="13" end="13"/>
                                            </p:txEl>
                                          </p:spTgt>
                                        </p:tgtEl>
                                        <p:attrNameLst>
                                          <p:attrName>style.visibility</p:attrName>
                                        </p:attrNameLst>
                                      </p:cBhvr>
                                      <p:to>
                                        <p:strVal val="visible"/>
                                      </p:to>
                                    </p:set>
                                    <p:animEffect transition="in" filter="fade">
                                      <p:cBhvr>
                                        <p:cTn id="55" dur="1000"/>
                                        <p:tgtEl>
                                          <p:spTgt spid="23576">
                                            <p:txEl>
                                              <p:pRg st="13" end="13"/>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576">
                                            <p:txEl>
                                              <p:pRg st="15" end="15"/>
                                            </p:txEl>
                                          </p:spTgt>
                                        </p:tgtEl>
                                        <p:attrNameLst>
                                          <p:attrName>style.visibility</p:attrName>
                                        </p:attrNameLst>
                                      </p:cBhvr>
                                      <p:to>
                                        <p:strVal val="visible"/>
                                      </p:to>
                                    </p:set>
                                    <p:animEffect transition="in" filter="fade">
                                      <p:cBhvr>
                                        <p:cTn id="58" dur="1000"/>
                                        <p:tgtEl>
                                          <p:spTgt spid="23576">
                                            <p:txEl>
                                              <p:pRg st="15" end="1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3561"/>
                                        </p:tgtEl>
                                        <p:attrNameLst>
                                          <p:attrName>style.visibility</p:attrName>
                                        </p:attrNameLst>
                                      </p:cBhvr>
                                      <p:to>
                                        <p:strVal val="visible"/>
                                      </p:to>
                                    </p:set>
                                    <p:animEffect transition="in" filter="fade">
                                      <p:cBhvr>
                                        <p:cTn id="61" dur="1000"/>
                                        <p:tgtEl>
                                          <p:spTgt spid="23561"/>
                                        </p:tgtEl>
                                      </p:cBhvr>
                                    </p:animEffect>
                                  </p:childTnLst>
                                </p:cTn>
                              </p:par>
                              <p:par>
                                <p:cTn id="62" presetID="10" presetClass="entr" presetSubtype="0" fill="hold" nodeType="withEffect">
                                  <p:stCondLst>
                                    <p:cond delay="0"/>
                                  </p:stCondLst>
                                  <p:childTnLst>
                                    <p:set>
                                      <p:cBhvr>
                                        <p:cTn id="63" dur="1" fill="hold">
                                          <p:stCondLst>
                                            <p:cond delay="0"/>
                                          </p:stCondLst>
                                        </p:cTn>
                                        <p:tgtEl>
                                          <p:spTgt spid="23560"/>
                                        </p:tgtEl>
                                        <p:attrNameLst>
                                          <p:attrName>style.visibility</p:attrName>
                                        </p:attrNameLst>
                                      </p:cBhvr>
                                      <p:to>
                                        <p:strVal val="visible"/>
                                      </p:to>
                                    </p:set>
                                    <p:animEffect transition="in" filter="fade">
                                      <p:cBhvr>
                                        <p:cTn id="64" dur="1000"/>
                                        <p:tgtEl>
                                          <p:spTgt spid="23560"/>
                                        </p:tgtEl>
                                      </p:cBhvr>
                                    </p:animEffect>
                                  </p:childTnLst>
                                </p:cTn>
                              </p:par>
                              <p:par>
                                <p:cTn id="65" presetID="10" presetClass="entr" presetSubtype="0" fill="hold" nodeType="withEffect">
                                  <p:stCondLst>
                                    <p:cond delay="0"/>
                                  </p:stCondLst>
                                  <p:childTnLst>
                                    <p:set>
                                      <p:cBhvr>
                                        <p:cTn id="66" dur="1" fill="hold">
                                          <p:stCondLst>
                                            <p:cond delay="0"/>
                                          </p:stCondLst>
                                        </p:cTn>
                                        <p:tgtEl>
                                          <p:spTgt spid="23559"/>
                                        </p:tgtEl>
                                        <p:attrNameLst>
                                          <p:attrName>style.visibility</p:attrName>
                                        </p:attrNameLst>
                                      </p:cBhvr>
                                      <p:to>
                                        <p:strVal val="visible"/>
                                      </p:to>
                                    </p:set>
                                    <p:animEffect transition="in" filter="fade">
                                      <p:cBhvr>
                                        <p:cTn id="67" dur="1000"/>
                                        <p:tgtEl>
                                          <p:spTgt spid="23559"/>
                                        </p:tgtEl>
                                      </p:cBhvr>
                                    </p:animEffect>
                                  </p:childTnLst>
                                </p:cTn>
                              </p:par>
                              <p:par>
                                <p:cTn id="68" presetID="10" presetClass="entr" presetSubtype="0" fill="hold" nodeType="withEffect">
                                  <p:stCondLst>
                                    <p:cond delay="0"/>
                                  </p:stCondLst>
                                  <p:childTnLst>
                                    <p:set>
                                      <p:cBhvr>
                                        <p:cTn id="69" dur="1" fill="hold">
                                          <p:stCondLst>
                                            <p:cond delay="0"/>
                                          </p:stCondLst>
                                        </p:cTn>
                                        <p:tgtEl>
                                          <p:spTgt spid="23558"/>
                                        </p:tgtEl>
                                        <p:attrNameLst>
                                          <p:attrName>style.visibility</p:attrName>
                                        </p:attrNameLst>
                                      </p:cBhvr>
                                      <p:to>
                                        <p:strVal val="visible"/>
                                      </p:to>
                                    </p:set>
                                    <p:animEffect transition="in" filter="fade">
                                      <p:cBhvr>
                                        <p:cTn id="70" dur="1000"/>
                                        <p:tgtEl>
                                          <p:spTgt spid="23558"/>
                                        </p:tgtEl>
                                      </p:cBhvr>
                                    </p:animEffect>
                                  </p:childTnLst>
                                </p:cTn>
                              </p:par>
                              <p:par>
                                <p:cTn id="71" presetID="10" presetClass="entr" presetSubtype="0" fill="hold" nodeType="withEffect">
                                  <p:stCondLst>
                                    <p:cond delay="0"/>
                                  </p:stCondLst>
                                  <p:childTnLst>
                                    <p:set>
                                      <p:cBhvr>
                                        <p:cTn id="72" dur="1" fill="hold">
                                          <p:stCondLst>
                                            <p:cond delay="0"/>
                                          </p:stCondLst>
                                        </p:cTn>
                                        <p:tgtEl>
                                          <p:spTgt spid="23557"/>
                                        </p:tgtEl>
                                        <p:attrNameLst>
                                          <p:attrName>style.visibility</p:attrName>
                                        </p:attrNameLst>
                                      </p:cBhvr>
                                      <p:to>
                                        <p:strVal val="visible"/>
                                      </p:to>
                                    </p:set>
                                    <p:animEffect transition="in" filter="fade">
                                      <p:cBhvr>
                                        <p:cTn id="73" dur="1000"/>
                                        <p:tgtEl>
                                          <p:spTgt spid="23557"/>
                                        </p:tgtEl>
                                      </p:cBhvr>
                                    </p:animEffect>
                                  </p:childTnLst>
                                </p:cTn>
                              </p:par>
                              <p:par>
                                <p:cTn id="74" presetID="10" presetClass="entr" presetSubtype="0" fill="hold" nodeType="withEffect">
                                  <p:stCondLst>
                                    <p:cond delay="0"/>
                                  </p:stCondLst>
                                  <p:childTnLst>
                                    <p:set>
                                      <p:cBhvr>
                                        <p:cTn id="75" dur="1" fill="hold">
                                          <p:stCondLst>
                                            <p:cond delay="0"/>
                                          </p:stCondLst>
                                        </p:cTn>
                                        <p:tgtEl>
                                          <p:spTgt spid="23556"/>
                                        </p:tgtEl>
                                        <p:attrNameLst>
                                          <p:attrName>style.visibility</p:attrName>
                                        </p:attrNameLst>
                                      </p:cBhvr>
                                      <p:to>
                                        <p:strVal val="visible"/>
                                      </p:to>
                                    </p:set>
                                    <p:animEffect transition="in" filter="fade">
                                      <p:cBhvr>
                                        <p:cTn id="76" dur="1000"/>
                                        <p:tgtEl>
                                          <p:spTgt spid="23556"/>
                                        </p:tgtEl>
                                      </p:cBhvr>
                                    </p:animEffect>
                                  </p:childTnLst>
                                </p:cTn>
                              </p:par>
                              <p:par>
                                <p:cTn id="77" presetID="10" presetClass="entr" presetSubtype="0" fill="hold" nodeType="withEffect">
                                  <p:stCondLst>
                                    <p:cond delay="0"/>
                                  </p:stCondLst>
                                  <p:childTnLst>
                                    <p:set>
                                      <p:cBhvr>
                                        <p:cTn id="78" dur="1" fill="hold">
                                          <p:stCondLst>
                                            <p:cond delay="0"/>
                                          </p:stCondLst>
                                        </p:cTn>
                                        <p:tgtEl>
                                          <p:spTgt spid="23555"/>
                                        </p:tgtEl>
                                        <p:attrNameLst>
                                          <p:attrName>style.visibility</p:attrName>
                                        </p:attrNameLst>
                                      </p:cBhvr>
                                      <p:to>
                                        <p:strVal val="visible"/>
                                      </p:to>
                                    </p:set>
                                    <p:animEffect transition="in" filter="fade">
                                      <p:cBhvr>
                                        <p:cTn id="79" dur="10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6" grpId="0" build="p"/>
      <p:bldP spid="23565"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21FD1E-0213-4C5D-87E4-B0921D2D3B7A}"/>
              </a:ext>
            </a:extLst>
          </p:cNvPr>
          <p:cNvSpPr>
            <a:spLocks noGrp="1"/>
          </p:cNvSpPr>
          <p:nvPr>
            <p:ph type="title"/>
          </p:nvPr>
        </p:nvSpPr>
        <p:spPr>
          <a:xfrm>
            <a:off x="1158226" y="116632"/>
            <a:ext cx="6874663" cy="476250"/>
          </a:xfrm>
        </p:spPr>
        <p:txBody>
          <a:bodyPr/>
          <a:lstStyle/>
          <a:p>
            <a:r>
              <a:rPr lang="ru-RU" dirty="0"/>
              <a:t>Децили</a:t>
            </a:r>
          </a:p>
        </p:txBody>
      </p:sp>
      <p:sp>
        <p:nvSpPr>
          <p:cNvPr id="5" name="TextBox 4">
            <a:extLst>
              <a:ext uri="{FF2B5EF4-FFF2-40B4-BE49-F238E27FC236}">
                <a16:creationId xmlns:a16="http://schemas.microsoft.com/office/drawing/2014/main" id="{0A1D1EA8-348B-4A05-A23C-FEC74ED16982}"/>
              </a:ext>
            </a:extLst>
          </p:cNvPr>
          <p:cNvSpPr txBox="1"/>
          <p:nvPr/>
        </p:nvSpPr>
        <p:spPr>
          <a:xfrm>
            <a:off x="-28339" y="767408"/>
            <a:ext cx="9480096" cy="369332"/>
          </a:xfrm>
          <a:prstGeom prst="rect">
            <a:avLst/>
          </a:prstGeom>
          <a:noFill/>
        </p:spPr>
        <p:txBody>
          <a:bodyPr wrap="none" rtlCol="0">
            <a:spAutoFit/>
          </a:bodyPr>
          <a:lstStyle/>
          <a:p>
            <a:r>
              <a:rPr lang="en-US" b="1" dirty="0"/>
              <a:t>– </a:t>
            </a:r>
            <a:r>
              <a:rPr lang="ru-RU" b="1" dirty="0"/>
              <a:t>значения признака, делящие ранжированный ряд на десять равных частей.</a:t>
            </a:r>
            <a:endParaRPr lang="ru-RU" dirty="0"/>
          </a:p>
        </p:txBody>
      </p:sp>
      <p:sp>
        <p:nvSpPr>
          <p:cNvPr id="9" name="Прямоугольник 8"/>
          <p:cNvSpPr/>
          <p:nvPr/>
        </p:nvSpPr>
        <p:spPr>
          <a:xfrm>
            <a:off x="53430" y="1196752"/>
            <a:ext cx="9036496" cy="2031325"/>
          </a:xfrm>
          <a:prstGeom prst="rect">
            <a:avLst/>
          </a:prstGeom>
        </p:spPr>
        <p:txBody>
          <a:bodyPr wrap="square">
            <a:spAutoFit/>
          </a:bodyPr>
          <a:lstStyle/>
          <a:p>
            <a:pPr lvl="0"/>
            <a:r>
              <a:rPr lang="ru-RU" dirty="0"/>
              <a:t>Децилей 9, а </a:t>
            </a:r>
            <a:r>
              <a:rPr lang="ru-RU" dirty="0" err="1"/>
              <a:t>децильных</a:t>
            </a:r>
            <a:r>
              <a:rPr lang="ru-RU" dirty="0"/>
              <a:t> групп 10</a:t>
            </a:r>
            <a:endParaRPr lang="en-US" dirty="0"/>
          </a:p>
          <a:p>
            <a:pPr lvl="0"/>
            <a:endParaRPr lang="en-US" dirty="0"/>
          </a:p>
          <a:p>
            <a:pPr lvl="0"/>
            <a:r>
              <a:rPr lang="ru-RU" b="1" dirty="0"/>
              <a:t>Децили</a:t>
            </a:r>
            <a:r>
              <a:rPr lang="ru-RU" dirty="0"/>
              <a:t> – это значения признака в ранжированном ряду распределения, выбранные таким образом, что 10% единиц совокупности будут меньше по величине D</a:t>
            </a:r>
            <a:r>
              <a:rPr lang="ru-RU" baseline="-25000" dirty="0"/>
              <a:t>1</a:t>
            </a:r>
            <a:r>
              <a:rPr lang="ru-RU" dirty="0"/>
              <a:t>; 80% будут заключены между D</a:t>
            </a:r>
            <a:r>
              <a:rPr lang="ru-RU" baseline="-25000" dirty="0"/>
              <a:t>1</a:t>
            </a:r>
            <a:r>
              <a:rPr lang="ru-RU" dirty="0"/>
              <a:t> и D</a:t>
            </a:r>
            <a:r>
              <a:rPr lang="ru-RU" baseline="-25000" dirty="0"/>
              <a:t>9</a:t>
            </a:r>
            <a:r>
              <a:rPr lang="ru-RU" dirty="0"/>
              <a:t>; остальные 10% превосходят D</a:t>
            </a:r>
            <a:r>
              <a:rPr lang="ru-RU" baseline="-25000" dirty="0"/>
              <a:t>9</a:t>
            </a:r>
            <a:r>
              <a:rPr lang="ru-RU" dirty="0"/>
              <a:t>.</a:t>
            </a:r>
            <a:r>
              <a:rPr lang="en-US" dirty="0"/>
              <a:t> </a:t>
            </a:r>
            <a:r>
              <a:rPr lang="ru-RU" dirty="0"/>
              <a:t>При этом пятый дециль совпадает с медианой и вторым квартилем.</a:t>
            </a:r>
          </a:p>
          <a:p>
            <a:pPr lvl="0"/>
            <a:endParaRPr lang="ru-RU" dirty="0"/>
          </a:p>
        </p:txBody>
      </p:sp>
      <p:sp>
        <p:nvSpPr>
          <p:cNvPr id="11" name="TextBox 10">
            <a:extLst>
              <a:ext uri="{FF2B5EF4-FFF2-40B4-BE49-F238E27FC236}">
                <a16:creationId xmlns:a16="http://schemas.microsoft.com/office/drawing/2014/main" id="{0A1D1EA8-348B-4A05-A23C-FEC74ED16982}"/>
              </a:ext>
            </a:extLst>
          </p:cNvPr>
          <p:cNvSpPr txBox="1"/>
          <p:nvPr/>
        </p:nvSpPr>
        <p:spPr>
          <a:xfrm>
            <a:off x="1305755" y="4581128"/>
            <a:ext cx="5852051" cy="369332"/>
          </a:xfrm>
          <a:prstGeom prst="rect">
            <a:avLst/>
          </a:prstGeom>
          <a:noFill/>
        </p:spPr>
        <p:txBody>
          <a:bodyPr wrap="none" rtlCol="0">
            <a:spAutoFit/>
          </a:bodyPr>
          <a:lstStyle/>
          <a:p>
            <a:r>
              <a:rPr lang="ru-RU" dirty="0"/>
              <a:t>Номер дециля для дискретного ряда распределения</a:t>
            </a:r>
          </a:p>
        </p:txBody>
      </p:sp>
      <p:graphicFrame>
        <p:nvGraphicFramePr>
          <p:cNvPr id="10" name="Объект 9"/>
          <p:cNvGraphicFramePr>
            <a:graphicFrameLocks noChangeAspect="1"/>
          </p:cNvGraphicFramePr>
          <p:nvPr/>
        </p:nvGraphicFramePr>
        <p:xfrm>
          <a:off x="3131840" y="5070695"/>
          <a:ext cx="2378075" cy="895350"/>
        </p:xfrm>
        <a:graphic>
          <a:graphicData uri="http://schemas.openxmlformats.org/presentationml/2006/ole">
            <mc:AlternateContent xmlns:mc="http://schemas.openxmlformats.org/markup-compatibility/2006">
              <mc:Choice xmlns:v="urn:schemas-microsoft-com:vml" Requires="v">
                <p:oleObj spid="_x0000_s41991" name="Формула" r:id="rId3" imgW="1041120" imgH="393480" progId="Equation.3">
                  <p:embed/>
                </p:oleObj>
              </mc:Choice>
              <mc:Fallback>
                <p:oleObj name="Формула" r:id="rId3" imgW="1041120" imgH="393480" progId="Equation.3">
                  <p:embed/>
                  <p:pic>
                    <p:nvPicPr>
                      <p:cNvPr id="10" name="Объект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5070695"/>
                        <a:ext cx="23780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3" name="TextBox 12"/>
              <p:cNvSpPr txBox="1"/>
              <p:nvPr/>
            </p:nvSpPr>
            <p:spPr>
              <a:xfrm>
                <a:off x="1305755" y="5805264"/>
                <a:ext cx="728853" cy="6908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ru-RU" sz="3600" i="1" smtClean="0">
                              <a:latin typeface="Cambria Math" panose="02040503050406030204" pitchFamily="18" charset="0"/>
                            </a:rPr>
                          </m:ctrlPr>
                        </m:sSubPr>
                        <m:e>
                          <m:r>
                            <a:rPr lang="en-US" sz="3600" b="0" i="1" smtClean="0">
                              <a:latin typeface="Cambria Math"/>
                            </a:rPr>
                            <m:t>𝑑</m:t>
                          </m:r>
                        </m:e>
                        <m:sub>
                          <m:r>
                            <a:rPr lang="en-US" sz="3600" b="0" i="1" smtClean="0">
                              <a:latin typeface="Cambria Math"/>
                            </a:rPr>
                            <m:t>𝑗</m:t>
                          </m:r>
                        </m:sub>
                      </m:sSub>
                    </m:oMath>
                  </m:oMathPara>
                </a14:m>
                <a:endParaRPr lang="ru-RU" dirty="0"/>
              </a:p>
            </p:txBody>
          </p:sp>
        </mc:Choice>
        <mc:Fallback xmlns="">
          <p:sp>
            <p:nvSpPr>
              <p:cNvPr id="13" name="TextBox 12"/>
              <p:cNvSpPr txBox="1">
                <a:spLocks noRot="1" noChangeAspect="1" noMove="1" noResize="1" noEditPoints="1" noAdjustHandles="1" noChangeArrowheads="1" noChangeShapeType="1" noTextEdit="1"/>
              </p:cNvSpPr>
              <p:nvPr/>
            </p:nvSpPr>
            <p:spPr>
              <a:xfrm>
                <a:off x="1305755" y="5805264"/>
                <a:ext cx="728853" cy="690895"/>
              </a:xfrm>
              <a:prstGeom prst="rect">
                <a:avLst/>
              </a:prstGeom>
              <a:blipFill rotWithShape="1">
                <a:blip r:embed="rId5"/>
                <a:stretch>
                  <a:fillRect/>
                </a:stretch>
              </a:blipFill>
            </p:spPr>
            <p:txBody>
              <a:bodyPr/>
              <a:lstStyle/>
              <a:p>
                <a:r>
                  <a:rPr lang="ru-RU">
                    <a:noFill/>
                  </a:rPr>
                  <a:t> </a:t>
                </a:r>
              </a:p>
            </p:txBody>
          </p:sp>
        </mc:Fallback>
      </mc:AlternateContent>
      <p:sp>
        <p:nvSpPr>
          <p:cNvPr id="12" name="Прямоугольник 11"/>
          <p:cNvSpPr/>
          <p:nvPr/>
        </p:nvSpPr>
        <p:spPr>
          <a:xfrm>
            <a:off x="783669" y="6021288"/>
            <a:ext cx="547971" cy="369332"/>
          </a:xfrm>
          <a:prstGeom prst="rect">
            <a:avLst/>
          </a:prstGeom>
        </p:spPr>
        <p:txBody>
          <a:bodyPr wrap="none">
            <a:spAutoFit/>
          </a:bodyPr>
          <a:lstStyle/>
          <a:p>
            <a:pPr lvl="0"/>
            <a:r>
              <a:rPr lang="ru-RU" altLang="ru-RU" dirty="0">
                <a:latin typeface="Calibri" pitchFamily="34" charset="0"/>
                <a:ea typeface="Times New Roman" pitchFamily="18" charset="0"/>
                <a:cs typeface="Times New Roman" pitchFamily="18" charset="0"/>
              </a:rPr>
              <a:t>где </a:t>
            </a:r>
            <a:endParaRPr lang="ru-RU" altLang="ru-RU" dirty="0">
              <a:latin typeface="Arial" pitchFamily="34" charset="0"/>
              <a:cs typeface="Arial" pitchFamily="34" charset="0"/>
            </a:endParaRPr>
          </a:p>
        </p:txBody>
      </p:sp>
      <p:sp>
        <p:nvSpPr>
          <p:cNvPr id="14" name="Прямоугольник 13"/>
          <p:cNvSpPr/>
          <p:nvPr/>
        </p:nvSpPr>
        <p:spPr>
          <a:xfrm>
            <a:off x="2034608" y="5966045"/>
            <a:ext cx="2799539" cy="369332"/>
          </a:xfrm>
          <a:prstGeom prst="rect">
            <a:avLst/>
          </a:prstGeom>
        </p:spPr>
        <p:txBody>
          <a:bodyPr wrap="square">
            <a:spAutoFit/>
          </a:bodyPr>
          <a:lstStyle/>
          <a:p>
            <a:pPr lvl="0"/>
            <a:r>
              <a:rPr lang="ru-RU" altLang="ru-RU" dirty="0">
                <a:latin typeface="Calibri" pitchFamily="34" charset="0"/>
                <a:ea typeface="Times New Roman" pitchFamily="18" charset="0"/>
                <a:cs typeface="Times New Roman" pitchFamily="18" charset="0"/>
              </a:rPr>
              <a:t>– значение j-</a:t>
            </a:r>
            <a:r>
              <a:rPr lang="ru-RU" altLang="ru-RU" dirty="0" err="1">
                <a:latin typeface="Calibri" pitchFamily="34" charset="0"/>
                <a:ea typeface="Times New Roman" pitchFamily="18" charset="0"/>
                <a:cs typeface="Times New Roman" pitchFamily="18" charset="0"/>
              </a:rPr>
              <a:t>го</a:t>
            </a:r>
            <a:r>
              <a:rPr lang="ru-RU" altLang="ru-RU" dirty="0">
                <a:latin typeface="Calibri" pitchFamily="34" charset="0"/>
                <a:ea typeface="Times New Roman" pitchFamily="18" charset="0"/>
                <a:cs typeface="Times New Roman" pitchFamily="18" charset="0"/>
              </a:rPr>
              <a:t> дециля,</a:t>
            </a:r>
            <a:endParaRPr lang="ru-RU" altLang="ru-RU" dirty="0">
              <a:latin typeface="Arial" pitchFamily="34" charset="0"/>
              <a:cs typeface="Arial" pitchFamily="34" charset="0"/>
            </a:endParaRPr>
          </a:p>
        </p:txBody>
      </p:sp>
      <p:pic>
        <p:nvPicPr>
          <p:cNvPr id="36938" name="Picture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2933269"/>
            <a:ext cx="8166513" cy="2017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Прямоугольник 14"/>
          <p:cNvSpPr/>
          <p:nvPr/>
        </p:nvSpPr>
        <p:spPr>
          <a:xfrm>
            <a:off x="899592" y="5301208"/>
            <a:ext cx="2129109" cy="369332"/>
          </a:xfrm>
          <a:prstGeom prst="rect">
            <a:avLst/>
          </a:prstGeom>
        </p:spPr>
        <p:txBody>
          <a:bodyPr wrap="none">
            <a:spAutoFit/>
          </a:bodyPr>
          <a:lstStyle/>
          <a:p>
            <a:r>
              <a:rPr lang="ru-RU" dirty="0"/>
              <a:t>Номера децилей: </a:t>
            </a:r>
          </a:p>
        </p:txBody>
      </p:sp>
      <p:sp>
        <p:nvSpPr>
          <p:cNvPr id="3" name="Номер слайда 2"/>
          <p:cNvSpPr>
            <a:spLocks noGrp="1"/>
          </p:cNvSpPr>
          <p:nvPr>
            <p:ph type="sldNum" sz="quarter" idx="12"/>
          </p:nvPr>
        </p:nvSpPr>
        <p:spPr/>
        <p:txBody>
          <a:bodyPr/>
          <a:lstStyle/>
          <a:p>
            <a:pPr>
              <a:defRPr/>
            </a:pPr>
            <a:fld id="{41C221C6-CC26-4EC4-A940-B303B1B21B87}" type="slidenum">
              <a:rPr lang="ru-RU" smtClean="0"/>
              <a:pPr>
                <a:defRPr/>
              </a:pPr>
              <a:t>147</a:t>
            </a:fld>
            <a:endParaRPr lang="ru-RU"/>
          </a:p>
        </p:txBody>
      </p:sp>
    </p:spTree>
    <p:extLst>
      <p:ext uri="{BB962C8B-B14F-4D97-AF65-F5344CB8AC3E}">
        <p14:creationId xmlns:p14="http://schemas.microsoft.com/office/powerpoint/2010/main" val="329948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21FD1E-0213-4C5D-87E4-B0921D2D3B7A}"/>
              </a:ext>
            </a:extLst>
          </p:cNvPr>
          <p:cNvSpPr>
            <a:spLocks noGrp="1"/>
          </p:cNvSpPr>
          <p:nvPr>
            <p:ph type="title"/>
          </p:nvPr>
        </p:nvSpPr>
        <p:spPr>
          <a:xfrm>
            <a:off x="1158226" y="116632"/>
            <a:ext cx="6874663" cy="476250"/>
          </a:xfrm>
        </p:spPr>
        <p:txBody>
          <a:bodyPr/>
          <a:lstStyle/>
          <a:p>
            <a:r>
              <a:rPr lang="ru-RU" dirty="0"/>
              <a:t>Децили</a:t>
            </a:r>
          </a:p>
        </p:txBody>
      </p:sp>
      <p:sp>
        <p:nvSpPr>
          <p:cNvPr id="9" name="Прямоугольник 8"/>
          <p:cNvSpPr/>
          <p:nvPr/>
        </p:nvSpPr>
        <p:spPr>
          <a:xfrm>
            <a:off x="107504" y="1628800"/>
            <a:ext cx="9036496" cy="3693319"/>
          </a:xfrm>
          <a:prstGeom prst="rect">
            <a:avLst/>
          </a:prstGeom>
        </p:spPr>
        <p:txBody>
          <a:bodyPr wrap="square">
            <a:spAutoFit/>
          </a:bodyPr>
          <a:lstStyle/>
          <a:p>
            <a:pPr lvl="0"/>
            <a:r>
              <a:rPr lang="ru-RU" u="sng" dirty="0"/>
              <a:t>Если номер дециля – целое число</a:t>
            </a:r>
            <a:r>
              <a:rPr lang="ru-RU" dirty="0"/>
              <a:t>, то значение дециля будет равно величине элемента ряда, которое обладает накопленной частотой равной номеру дециля. Например, если номер дециля равен 20, его значение будет равно значению признака с S =20 (накопленной частотой равной 20).</a:t>
            </a:r>
          </a:p>
          <a:p>
            <a:r>
              <a:rPr lang="ru-RU" u="sng" dirty="0"/>
              <a:t>Если номер дециля – нецелое число</a:t>
            </a:r>
            <a:r>
              <a:rPr lang="ru-RU" dirty="0"/>
              <a:t>, то дециль попадает между двумя наблюдениями. Значением дециля будет сумма, состоящая из значения элемента, для которого накопленная частота равна целому значению номера дециля, и указанной части (нецелая часть номера дециля) разности между значением этого элемента и значением следующего элемента. </a:t>
            </a:r>
          </a:p>
          <a:p>
            <a:endParaRPr lang="en-US" dirty="0"/>
          </a:p>
          <a:p>
            <a:r>
              <a:rPr lang="ru-RU" dirty="0"/>
              <a:t>Например, если номер дециля равен 20,25, дециль попадает между 20-м и 21-м наблюдениями, и его значение будет равно значению 20-го наблюдения плюс 1/4 разности между значением 20-го и 21-го наблюдений.</a:t>
            </a:r>
          </a:p>
        </p:txBody>
      </p:sp>
      <p:sp>
        <p:nvSpPr>
          <p:cNvPr id="3" name="Номер слайда 2"/>
          <p:cNvSpPr>
            <a:spLocks noGrp="1"/>
          </p:cNvSpPr>
          <p:nvPr>
            <p:ph type="sldNum" sz="quarter" idx="12"/>
          </p:nvPr>
        </p:nvSpPr>
        <p:spPr/>
        <p:txBody>
          <a:bodyPr/>
          <a:lstStyle/>
          <a:p>
            <a:pPr>
              <a:defRPr/>
            </a:pPr>
            <a:fld id="{41C221C6-CC26-4EC4-A940-B303B1B21B87}" type="slidenum">
              <a:rPr lang="ru-RU" smtClean="0"/>
              <a:pPr>
                <a:defRPr/>
              </a:pPr>
              <a:t>148</a:t>
            </a:fld>
            <a:endParaRPr lang="ru-RU"/>
          </a:p>
        </p:txBody>
      </p:sp>
    </p:spTree>
    <p:extLst>
      <p:ext uri="{BB962C8B-B14F-4D97-AF65-F5344CB8AC3E}">
        <p14:creationId xmlns:p14="http://schemas.microsoft.com/office/powerpoint/2010/main" val="37241407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7B55EB00-3F4C-43AA-8C83-81FE49E09D1C}"/>
              </a:ext>
            </a:extLst>
          </p:cNvPr>
          <p:cNvSpPr>
            <a:spLocks noChangeArrowheads="1"/>
          </p:cNvSpPr>
          <p:nvPr/>
        </p:nvSpPr>
        <p:spPr bwMode="auto">
          <a:xfrm>
            <a:off x="1238250" y="44450"/>
            <a:ext cx="655955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ru-RU" altLang="ru-RU" sz="2800" b="1" dirty="0">
                <a:effectLst>
                  <a:outerShdw blurRad="38100" dist="38100" dir="2700000" algn="tl">
                    <a:srgbClr val="FFFFFF"/>
                  </a:outerShdw>
                </a:effectLst>
              </a:rPr>
              <a:t>Определение децилей</a:t>
            </a:r>
            <a:endParaRPr lang="en-US" altLang="ru-RU" sz="2800" b="1" dirty="0">
              <a:effectLst>
                <a:outerShdw blurRad="38100" dist="38100" dir="2700000" algn="tl">
                  <a:srgbClr val="FFFFFF"/>
                </a:outerShdw>
              </a:effectLst>
            </a:endParaRPr>
          </a:p>
          <a:p>
            <a:pPr algn="ctr">
              <a:spcBef>
                <a:spcPct val="20000"/>
              </a:spcBef>
            </a:pPr>
            <a:r>
              <a:rPr lang="ru-RU" altLang="ru-RU" sz="2800" b="1" dirty="0">
                <a:effectLst>
                  <a:outerShdw blurRad="38100" dist="38100" dir="2700000" algn="tl">
                    <a:srgbClr val="FFFFFF"/>
                  </a:outerShdw>
                </a:effectLst>
              </a:rPr>
              <a:t> по интервальному ряду распределения</a:t>
            </a:r>
          </a:p>
        </p:txBody>
      </p:sp>
      <p:graphicFrame>
        <p:nvGraphicFramePr>
          <p:cNvPr id="24582" name="Object 6">
            <a:extLst>
              <a:ext uri="{FF2B5EF4-FFF2-40B4-BE49-F238E27FC236}">
                <a16:creationId xmlns:a16="http://schemas.microsoft.com/office/drawing/2014/main" id="{56292CC5-D533-4D88-B2C8-E138C26A7A4A}"/>
              </a:ext>
            </a:extLst>
          </p:cNvPr>
          <p:cNvGraphicFramePr>
            <a:graphicFrameLocks noChangeAspect="1"/>
          </p:cNvGraphicFramePr>
          <p:nvPr/>
        </p:nvGraphicFramePr>
        <p:xfrm>
          <a:off x="400501" y="908720"/>
          <a:ext cx="3095174" cy="1152127"/>
        </p:xfrm>
        <a:graphic>
          <a:graphicData uri="http://schemas.openxmlformats.org/presentationml/2006/ole">
            <mc:AlternateContent xmlns:mc="http://schemas.openxmlformats.org/markup-compatibility/2006">
              <mc:Choice xmlns:v="urn:schemas-microsoft-com:vml" Requires="v">
                <p:oleObj spid="_x0000_s43055" name="Формула" r:id="rId3" imgW="1701720" imgH="634680" progId="Equation.3">
                  <p:embed/>
                </p:oleObj>
              </mc:Choice>
              <mc:Fallback>
                <p:oleObj name="Формула" r:id="rId3" imgW="1701720" imgH="634680" progId="Equation.3">
                  <p:embed/>
                  <p:pic>
                    <p:nvPicPr>
                      <p:cNvPr id="24582" name="Object 6">
                        <a:extLst>
                          <a:ext uri="{FF2B5EF4-FFF2-40B4-BE49-F238E27FC236}">
                            <a16:creationId xmlns:a16="http://schemas.microsoft.com/office/drawing/2014/main" id="{56292CC5-D533-4D88-B2C8-E138C26A7A4A}"/>
                          </a:ext>
                        </a:extLst>
                      </p:cNvPr>
                      <p:cNvPicPr>
                        <a:picLocks noChangeAspect="1" noChangeArrowheads="1"/>
                      </p:cNvPicPr>
                      <p:nvPr/>
                    </p:nvPicPr>
                    <p:blipFill>
                      <a:blip r:embed="rId4"/>
                      <a:srcRect/>
                      <a:stretch>
                        <a:fillRect/>
                      </a:stretch>
                    </p:blipFill>
                    <p:spPr bwMode="auto">
                      <a:xfrm>
                        <a:off x="400501" y="908720"/>
                        <a:ext cx="3095174" cy="1152127"/>
                      </a:xfrm>
                      <a:prstGeom prst="rect">
                        <a:avLst/>
                      </a:prstGeom>
                      <a:noFill/>
                    </p:spPr>
                  </p:pic>
                </p:oleObj>
              </mc:Fallback>
            </mc:AlternateContent>
          </a:graphicData>
        </a:graphic>
      </p:graphicFrame>
      <p:graphicFrame>
        <p:nvGraphicFramePr>
          <p:cNvPr id="24580" name="Object 4">
            <a:extLst>
              <a:ext uri="{FF2B5EF4-FFF2-40B4-BE49-F238E27FC236}">
                <a16:creationId xmlns:a16="http://schemas.microsoft.com/office/drawing/2014/main" id="{AA7C7039-D93C-4635-AE3A-696DC05D3874}"/>
              </a:ext>
            </a:extLst>
          </p:cNvPr>
          <p:cNvGraphicFramePr>
            <a:graphicFrameLocks noChangeAspect="1"/>
          </p:cNvGraphicFramePr>
          <p:nvPr/>
        </p:nvGraphicFramePr>
        <p:xfrm>
          <a:off x="5080000" y="836613"/>
          <a:ext cx="3736975" cy="1355725"/>
        </p:xfrm>
        <a:graphic>
          <a:graphicData uri="http://schemas.openxmlformats.org/presentationml/2006/ole">
            <mc:AlternateContent xmlns:mc="http://schemas.openxmlformats.org/markup-compatibility/2006">
              <mc:Choice xmlns:v="urn:schemas-microsoft-com:vml" Requires="v">
                <p:oleObj spid="_x0000_s43056" name="Формула" r:id="rId5" imgW="1739880" imgH="634680" progId="Equation.3">
                  <p:embed/>
                </p:oleObj>
              </mc:Choice>
              <mc:Fallback>
                <p:oleObj name="Формула" r:id="rId5" imgW="1739880" imgH="634680" progId="Equation.3">
                  <p:embed/>
                  <p:pic>
                    <p:nvPicPr>
                      <p:cNvPr id="24580" name="Object 4">
                        <a:extLst>
                          <a:ext uri="{FF2B5EF4-FFF2-40B4-BE49-F238E27FC236}">
                            <a16:creationId xmlns:a16="http://schemas.microsoft.com/office/drawing/2014/main" id="{AA7C7039-D93C-4635-AE3A-696DC05D3874}"/>
                          </a:ext>
                        </a:extLst>
                      </p:cNvPr>
                      <p:cNvPicPr>
                        <a:picLocks noChangeAspect="1" noChangeArrowheads="1"/>
                      </p:cNvPicPr>
                      <p:nvPr/>
                    </p:nvPicPr>
                    <p:blipFill>
                      <a:blip r:embed="rId6"/>
                      <a:srcRect/>
                      <a:stretch>
                        <a:fillRect/>
                      </a:stretch>
                    </p:blipFill>
                    <p:spPr bwMode="auto">
                      <a:xfrm>
                        <a:off x="5080000" y="836613"/>
                        <a:ext cx="3736975" cy="1355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4" name="Rectangle 8">
            <a:extLst>
              <a:ext uri="{FF2B5EF4-FFF2-40B4-BE49-F238E27FC236}">
                <a16:creationId xmlns:a16="http://schemas.microsoft.com/office/drawing/2014/main" id="{4449983E-C987-4A04-BDDF-40FB4351ECDD}"/>
              </a:ext>
            </a:extLst>
          </p:cNvPr>
          <p:cNvSpPr>
            <a:spLocks noChangeArrowheads="1"/>
          </p:cNvSpPr>
          <p:nvPr/>
        </p:nvSpPr>
        <p:spPr bwMode="auto">
          <a:xfrm>
            <a:off x="179388" y="2205038"/>
            <a:ext cx="8713787"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ru-RU" sz="1700" dirty="0">
                <a:solidFill>
                  <a:srgbClr val="000000"/>
                </a:solidFill>
              </a:rPr>
              <a:t>где  </a:t>
            </a:r>
            <a:r>
              <a:rPr lang="en-US" altLang="ru-RU" sz="1700" dirty="0">
                <a:solidFill>
                  <a:srgbClr val="000000"/>
                </a:solidFill>
              </a:rPr>
              <a:t>         </a:t>
            </a:r>
            <a:r>
              <a:rPr lang="ru-RU" altLang="ru-RU" sz="1700" dirty="0">
                <a:solidFill>
                  <a:srgbClr val="000000"/>
                </a:solidFill>
              </a:rPr>
              <a:t> - нижняя граница интервала, содержащего первый дециль (данный интервал </a:t>
            </a:r>
            <a:r>
              <a:rPr lang="en-US" altLang="ru-RU" sz="1700" dirty="0">
                <a:solidFill>
                  <a:srgbClr val="000000"/>
                </a:solidFill>
              </a:rPr>
              <a:t> </a:t>
            </a:r>
            <a:r>
              <a:rPr lang="ru-RU" altLang="ru-RU" sz="1700" dirty="0">
                <a:solidFill>
                  <a:srgbClr val="000000"/>
                </a:solidFill>
              </a:rPr>
              <a:t>определяется по накопленной частоте, первой превышающей 10% от общей суммы частот);</a:t>
            </a:r>
          </a:p>
          <a:p>
            <a:r>
              <a:rPr lang="ru-RU" altLang="ru-RU" sz="1700" dirty="0">
                <a:solidFill>
                  <a:srgbClr val="000000"/>
                </a:solidFill>
              </a:rPr>
              <a:t>      </a:t>
            </a:r>
            <a:r>
              <a:rPr lang="en-US" altLang="ru-RU" sz="1700" dirty="0">
                <a:solidFill>
                  <a:srgbClr val="000000"/>
                </a:solidFill>
              </a:rPr>
              <a:t>          </a:t>
            </a:r>
            <a:r>
              <a:rPr lang="ru-RU" altLang="ru-RU" sz="1700" dirty="0">
                <a:solidFill>
                  <a:srgbClr val="000000"/>
                </a:solidFill>
              </a:rPr>
              <a:t> </a:t>
            </a:r>
            <a:r>
              <a:rPr lang="en-US" altLang="ru-RU" sz="1700" dirty="0">
                <a:solidFill>
                  <a:srgbClr val="000000"/>
                </a:solidFill>
              </a:rPr>
              <a:t> </a:t>
            </a:r>
            <a:r>
              <a:rPr lang="ru-RU" altLang="ru-RU" sz="1700" dirty="0">
                <a:solidFill>
                  <a:srgbClr val="000000"/>
                </a:solidFill>
              </a:rPr>
              <a:t>- нижняя граница интервала, содержащего девятый дециль (данный </a:t>
            </a:r>
            <a:endParaRPr lang="en-US" altLang="ru-RU" sz="1700" dirty="0">
              <a:solidFill>
                <a:srgbClr val="000000"/>
              </a:solidFill>
            </a:endParaRPr>
          </a:p>
          <a:p>
            <a:r>
              <a:rPr lang="en-US" altLang="ru-RU" sz="1700" dirty="0">
                <a:solidFill>
                  <a:srgbClr val="000000"/>
                </a:solidFill>
              </a:rPr>
              <a:t>                    </a:t>
            </a:r>
            <a:r>
              <a:rPr lang="ru-RU" altLang="ru-RU" sz="1700" dirty="0">
                <a:solidFill>
                  <a:srgbClr val="000000"/>
                </a:solidFill>
              </a:rPr>
              <a:t>интервал определяется по накопленной частоте, первой превышающей </a:t>
            </a:r>
            <a:endParaRPr lang="en-US" altLang="ru-RU" sz="1700" dirty="0">
              <a:solidFill>
                <a:srgbClr val="000000"/>
              </a:solidFill>
            </a:endParaRPr>
          </a:p>
          <a:p>
            <a:r>
              <a:rPr lang="en-US" altLang="ru-RU" sz="1700" dirty="0">
                <a:solidFill>
                  <a:srgbClr val="000000"/>
                </a:solidFill>
              </a:rPr>
              <a:t>                    </a:t>
            </a:r>
            <a:r>
              <a:rPr lang="ru-RU" altLang="ru-RU" sz="1700" dirty="0">
                <a:solidFill>
                  <a:srgbClr val="000000"/>
                </a:solidFill>
              </a:rPr>
              <a:t>90% от общей суммы частот); </a:t>
            </a:r>
          </a:p>
          <a:p>
            <a:r>
              <a:rPr lang="ru-RU" altLang="ru-RU" sz="1700" dirty="0">
                <a:solidFill>
                  <a:srgbClr val="000000"/>
                </a:solidFill>
              </a:rPr>
              <a:t>      </a:t>
            </a:r>
            <a:r>
              <a:rPr lang="en-US" altLang="ru-RU" sz="1700" dirty="0">
                <a:solidFill>
                  <a:srgbClr val="000000"/>
                </a:solidFill>
              </a:rPr>
              <a:t>            </a:t>
            </a:r>
            <a:r>
              <a:rPr lang="ru-RU" altLang="ru-RU" sz="1700" dirty="0">
                <a:solidFill>
                  <a:srgbClr val="000000"/>
                </a:solidFill>
              </a:rPr>
              <a:t>- величина интервала;</a:t>
            </a:r>
            <a:endParaRPr lang="en-US" altLang="ru-RU" sz="1700" dirty="0">
              <a:solidFill>
                <a:srgbClr val="000000"/>
              </a:solidFill>
            </a:endParaRPr>
          </a:p>
          <a:p>
            <a:endParaRPr lang="ru-RU" altLang="ru-RU" sz="1700" dirty="0">
              <a:solidFill>
                <a:srgbClr val="000000"/>
              </a:solidFill>
            </a:endParaRPr>
          </a:p>
          <a:p>
            <a:r>
              <a:rPr lang="en-US" altLang="ru-RU" sz="1700" dirty="0">
                <a:solidFill>
                  <a:srgbClr val="000000"/>
                </a:solidFill>
              </a:rPr>
              <a:t>          </a:t>
            </a:r>
            <a:r>
              <a:rPr lang="ru-RU" altLang="ru-RU" sz="1700" dirty="0">
                <a:solidFill>
                  <a:srgbClr val="000000"/>
                </a:solidFill>
              </a:rPr>
              <a:t>       </a:t>
            </a:r>
            <a:r>
              <a:rPr lang="en-US" altLang="ru-RU" sz="1700" dirty="0">
                <a:solidFill>
                  <a:srgbClr val="000000"/>
                </a:solidFill>
              </a:rPr>
              <a:t> </a:t>
            </a:r>
            <a:r>
              <a:rPr lang="ru-RU" altLang="ru-RU" sz="1700" dirty="0">
                <a:solidFill>
                  <a:srgbClr val="000000"/>
                </a:solidFill>
              </a:rPr>
              <a:t>- частота интервала, содержащего первый дециль;  </a:t>
            </a:r>
            <a:endParaRPr lang="en-US" altLang="ru-RU" sz="1700" dirty="0">
              <a:solidFill>
                <a:srgbClr val="000000"/>
              </a:solidFill>
            </a:endParaRPr>
          </a:p>
          <a:p>
            <a:endParaRPr lang="ru-RU" altLang="ru-RU" sz="1700" dirty="0">
              <a:solidFill>
                <a:srgbClr val="000000"/>
              </a:solidFill>
            </a:endParaRPr>
          </a:p>
          <a:p>
            <a:r>
              <a:rPr lang="ru-RU" altLang="ru-RU" sz="1700" dirty="0">
                <a:solidFill>
                  <a:srgbClr val="000000"/>
                </a:solidFill>
              </a:rPr>
              <a:t>      </a:t>
            </a:r>
            <a:r>
              <a:rPr lang="en-US" altLang="ru-RU" sz="1700" dirty="0">
                <a:solidFill>
                  <a:srgbClr val="000000"/>
                </a:solidFill>
              </a:rPr>
              <a:t>          </a:t>
            </a:r>
            <a:r>
              <a:rPr lang="ru-RU" altLang="ru-RU" sz="1700" dirty="0">
                <a:solidFill>
                  <a:srgbClr val="000000"/>
                </a:solidFill>
              </a:rPr>
              <a:t> </a:t>
            </a:r>
            <a:r>
              <a:rPr lang="en-US" altLang="ru-RU" sz="1700" dirty="0">
                <a:solidFill>
                  <a:srgbClr val="000000"/>
                </a:solidFill>
              </a:rPr>
              <a:t> </a:t>
            </a:r>
            <a:r>
              <a:rPr lang="ru-RU" altLang="ru-RU" sz="1700" dirty="0">
                <a:solidFill>
                  <a:srgbClr val="000000"/>
                </a:solidFill>
              </a:rPr>
              <a:t>- то же для девятого дециля;       </a:t>
            </a:r>
            <a:endParaRPr lang="en-US" altLang="ru-RU" sz="1700" dirty="0">
              <a:solidFill>
                <a:srgbClr val="000000"/>
              </a:solidFill>
            </a:endParaRPr>
          </a:p>
          <a:p>
            <a:endParaRPr lang="ru-RU" altLang="ru-RU" sz="1700" dirty="0">
              <a:solidFill>
                <a:srgbClr val="000000"/>
              </a:solidFill>
            </a:endParaRPr>
          </a:p>
          <a:p>
            <a:r>
              <a:rPr lang="ru-RU" altLang="ru-RU" sz="1700" dirty="0">
                <a:solidFill>
                  <a:srgbClr val="000000"/>
                </a:solidFill>
              </a:rPr>
              <a:t>      </a:t>
            </a:r>
            <a:r>
              <a:rPr lang="en-US" altLang="ru-RU" sz="1700" dirty="0">
                <a:solidFill>
                  <a:srgbClr val="000000"/>
                </a:solidFill>
              </a:rPr>
              <a:t>            </a:t>
            </a:r>
            <a:r>
              <a:rPr lang="ru-RU" altLang="ru-RU" sz="1700" dirty="0">
                <a:solidFill>
                  <a:srgbClr val="000000"/>
                </a:solidFill>
              </a:rPr>
              <a:t>- накопленная частота интервала, предшествующего интервалу, </a:t>
            </a:r>
            <a:endParaRPr lang="en-US" altLang="ru-RU" sz="1700" dirty="0">
              <a:solidFill>
                <a:srgbClr val="000000"/>
              </a:solidFill>
            </a:endParaRPr>
          </a:p>
          <a:p>
            <a:r>
              <a:rPr lang="en-US" altLang="ru-RU" sz="1700" dirty="0">
                <a:solidFill>
                  <a:srgbClr val="000000"/>
                </a:solidFill>
              </a:rPr>
              <a:t>                    </a:t>
            </a:r>
            <a:r>
              <a:rPr lang="ru-RU" altLang="ru-RU" sz="1700" dirty="0">
                <a:solidFill>
                  <a:srgbClr val="000000"/>
                </a:solidFill>
              </a:rPr>
              <a:t>содержащему</a:t>
            </a:r>
            <a:r>
              <a:rPr lang="en-US" altLang="ru-RU" sz="1700" dirty="0">
                <a:solidFill>
                  <a:srgbClr val="000000"/>
                </a:solidFill>
              </a:rPr>
              <a:t> </a:t>
            </a:r>
            <a:r>
              <a:rPr lang="ru-RU" altLang="ru-RU" sz="1700" dirty="0">
                <a:solidFill>
                  <a:srgbClr val="000000"/>
                </a:solidFill>
              </a:rPr>
              <a:t>первый дециль; </a:t>
            </a:r>
            <a:endParaRPr lang="en-US" altLang="ru-RU" sz="1700" dirty="0">
              <a:solidFill>
                <a:srgbClr val="000000"/>
              </a:solidFill>
            </a:endParaRPr>
          </a:p>
          <a:p>
            <a:endParaRPr lang="ru-RU" altLang="ru-RU" sz="1700" dirty="0">
              <a:solidFill>
                <a:srgbClr val="000000"/>
              </a:solidFill>
            </a:endParaRPr>
          </a:p>
          <a:p>
            <a:r>
              <a:rPr lang="ru-RU" altLang="ru-RU" sz="1700" dirty="0">
                <a:solidFill>
                  <a:srgbClr val="000000"/>
                </a:solidFill>
              </a:rPr>
              <a:t>       </a:t>
            </a:r>
            <a:r>
              <a:rPr lang="en-US" altLang="ru-RU" sz="1700" dirty="0">
                <a:solidFill>
                  <a:srgbClr val="000000"/>
                </a:solidFill>
              </a:rPr>
              <a:t>           - </a:t>
            </a:r>
            <a:r>
              <a:rPr lang="ru-RU" altLang="ru-RU" sz="1700" dirty="0">
                <a:solidFill>
                  <a:srgbClr val="000000"/>
                </a:solidFill>
              </a:rPr>
              <a:t>то же для девятого дециля. </a:t>
            </a:r>
          </a:p>
          <a:p>
            <a:endParaRPr lang="ru-RU" altLang="ru-RU" sz="1800" dirty="0"/>
          </a:p>
        </p:txBody>
      </p:sp>
      <p:graphicFrame>
        <p:nvGraphicFramePr>
          <p:cNvPr id="24585" name="Object 9">
            <a:extLst>
              <a:ext uri="{FF2B5EF4-FFF2-40B4-BE49-F238E27FC236}">
                <a16:creationId xmlns:a16="http://schemas.microsoft.com/office/drawing/2014/main" id="{86C6EDDA-BF85-442A-98AA-9B1C5398D255}"/>
              </a:ext>
            </a:extLst>
          </p:cNvPr>
          <p:cNvGraphicFramePr>
            <a:graphicFrameLocks noChangeAspect="1"/>
          </p:cNvGraphicFramePr>
          <p:nvPr/>
        </p:nvGraphicFramePr>
        <p:xfrm>
          <a:off x="776042" y="1916907"/>
          <a:ext cx="466725" cy="576262"/>
        </p:xfrm>
        <a:graphic>
          <a:graphicData uri="http://schemas.openxmlformats.org/presentationml/2006/ole">
            <mc:AlternateContent xmlns:mc="http://schemas.openxmlformats.org/markup-compatibility/2006">
              <mc:Choice xmlns:v="urn:schemas-microsoft-com:vml" Requires="v">
                <p:oleObj spid="_x0000_s43057" name="Equation" r:id="rId7" imgW="368300" imgH="457200" progId="Equation.3">
                  <p:embed/>
                </p:oleObj>
              </mc:Choice>
              <mc:Fallback>
                <p:oleObj name="Equation" r:id="rId7" imgW="368300" imgH="457200" progId="Equation.3">
                  <p:embed/>
                  <p:pic>
                    <p:nvPicPr>
                      <p:cNvPr id="24585" name="Object 9">
                        <a:extLst>
                          <a:ext uri="{FF2B5EF4-FFF2-40B4-BE49-F238E27FC236}">
                            <a16:creationId xmlns:a16="http://schemas.microsoft.com/office/drawing/2014/main" id="{86C6EDDA-BF85-442A-98AA-9B1C5398D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042" y="1916907"/>
                        <a:ext cx="466725"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7" name="Object 11">
            <a:extLst>
              <a:ext uri="{FF2B5EF4-FFF2-40B4-BE49-F238E27FC236}">
                <a16:creationId xmlns:a16="http://schemas.microsoft.com/office/drawing/2014/main" id="{301F2851-38F2-428F-81E8-487FA59A7EB5}"/>
              </a:ext>
            </a:extLst>
          </p:cNvPr>
          <p:cNvGraphicFramePr>
            <a:graphicFrameLocks noChangeAspect="1"/>
          </p:cNvGraphicFramePr>
          <p:nvPr/>
        </p:nvGraphicFramePr>
        <p:xfrm>
          <a:off x="803275" y="2951163"/>
          <a:ext cx="455613" cy="549275"/>
        </p:xfrm>
        <a:graphic>
          <a:graphicData uri="http://schemas.openxmlformats.org/presentationml/2006/ole">
            <mc:AlternateContent xmlns:mc="http://schemas.openxmlformats.org/markup-compatibility/2006">
              <mc:Choice xmlns:v="urn:schemas-microsoft-com:vml" Requires="v">
                <p:oleObj spid="_x0000_s43058" name="Equation" r:id="rId9" imgW="380835" imgH="469696" progId="Equation.3">
                  <p:embed/>
                </p:oleObj>
              </mc:Choice>
              <mc:Fallback>
                <p:oleObj name="Equation" r:id="rId9" imgW="380835" imgH="469696" progId="Equation.3">
                  <p:embed/>
                  <p:pic>
                    <p:nvPicPr>
                      <p:cNvPr id="24587" name="Object 11">
                        <a:extLst>
                          <a:ext uri="{FF2B5EF4-FFF2-40B4-BE49-F238E27FC236}">
                            <a16:creationId xmlns:a16="http://schemas.microsoft.com/office/drawing/2014/main" id="{301F2851-38F2-428F-81E8-487FA59A7EB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275" y="2951163"/>
                        <a:ext cx="455613"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589" name="Object 13">
            <a:extLst>
              <a:ext uri="{FF2B5EF4-FFF2-40B4-BE49-F238E27FC236}">
                <a16:creationId xmlns:a16="http://schemas.microsoft.com/office/drawing/2014/main" id="{BEB31147-C4D2-40CA-B325-8E86C22940F6}"/>
              </a:ext>
            </a:extLst>
          </p:cNvPr>
          <p:cNvGraphicFramePr>
            <a:graphicFrameLocks noChangeAspect="1"/>
          </p:cNvGraphicFramePr>
          <p:nvPr/>
        </p:nvGraphicFramePr>
        <p:xfrm>
          <a:off x="827584" y="3717032"/>
          <a:ext cx="332879" cy="381893"/>
        </p:xfrm>
        <a:graphic>
          <a:graphicData uri="http://schemas.openxmlformats.org/presentationml/2006/ole">
            <mc:AlternateContent xmlns:mc="http://schemas.openxmlformats.org/markup-compatibility/2006">
              <mc:Choice xmlns:v="urn:schemas-microsoft-com:vml" Requires="v">
                <p:oleObj spid="_x0000_s43059" name="Формула" r:id="rId11" imgW="126720" imgH="177480" progId="Equation.3">
                  <p:embed/>
                </p:oleObj>
              </mc:Choice>
              <mc:Fallback>
                <p:oleObj name="Формула" r:id="rId11" imgW="126720" imgH="177480" progId="Equation.3">
                  <p:embed/>
                  <p:pic>
                    <p:nvPicPr>
                      <p:cNvPr id="24589" name="Object 13">
                        <a:extLst>
                          <a:ext uri="{FF2B5EF4-FFF2-40B4-BE49-F238E27FC236}">
                            <a16:creationId xmlns:a16="http://schemas.microsoft.com/office/drawing/2014/main" id="{BEB31147-C4D2-40CA-B325-8E86C22940F6}"/>
                          </a:ext>
                        </a:extLst>
                      </p:cNvPr>
                      <p:cNvPicPr>
                        <a:picLocks noChangeAspect="1" noChangeArrowheads="1"/>
                      </p:cNvPicPr>
                      <p:nvPr/>
                    </p:nvPicPr>
                    <p:blipFill>
                      <a:blip r:embed="rId12"/>
                      <a:srcRect/>
                      <a:stretch>
                        <a:fillRect/>
                      </a:stretch>
                    </p:blipFill>
                    <p:spPr bwMode="auto">
                      <a:xfrm>
                        <a:off x="827584" y="3717032"/>
                        <a:ext cx="332879" cy="381893"/>
                      </a:xfrm>
                      <a:prstGeom prst="rect">
                        <a:avLst/>
                      </a:prstGeom>
                      <a:noFill/>
                    </p:spPr>
                  </p:pic>
                </p:oleObj>
              </mc:Fallback>
            </mc:AlternateContent>
          </a:graphicData>
        </a:graphic>
      </p:graphicFrame>
      <p:graphicFrame>
        <p:nvGraphicFramePr>
          <p:cNvPr id="24591" name="Object 15">
            <a:extLst>
              <a:ext uri="{FF2B5EF4-FFF2-40B4-BE49-F238E27FC236}">
                <a16:creationId xmlns:a16="http://schemas.microsoft.com/office/drawing/2014/main" id="{B62FA371-D4F3-431A-8F0E-2570EDC9530D}"/>
              </a:ext>
            </a:extLst>
          </p:cNvPr>
          <p:cNvGraphicFramePr>
            <a:graphicFrameLocks noChangeAspect="1"/>
          </p:cNvGraphicFramePr>
          <p:nvPr/>
        </p:nvGraphicFramePr>
        <p:xfrm>
          <a:off x="630866" y="4293097"/>
          <a:ext cx="475622" cy="456704"/>
        </p:xfrm>
        <a:graphic>
          <a:graphicData uri="http://schemas.openxmlformats.org/presentationml/2006/ole">
            <mc:AlternateContent xmlns:mc="http://schemas.openxmlformats.org/markup-compatibility/2006">
              <mc:Choice xmlns:v="urn:schemas-microsoft-com:vml" Requires="v">
                <p:oleObj spid="_x0000_s43060" name="Формула" r:id="rId13" imgW="241200" imgH="241200" progId="Equation.3">
                  <p:embed/>
                </p:oleObj>
              </mc:Choice>
              <mc:Fallback>
                <p:oleObj name="Формула" r:id="rId13" imgW="241200" imgH="241200" progId="Equation.3">
                  <p:embed/>
                  <p:pic>
                    <p:nvPicPr>
                      <p:cNvPr id="24591" name="Object 15">
                        <a:extLst>
                          <a:ext uri="{FF2B5EF4-FFF2-40B4-BE49-F238E27FC236}">
                            <a16:creationId xmlns:a16="http://schemas.microsoft.com/office/drawing/2014/main" id="{B62FA371-D4F3-431A-8F0E-2570EDC9530D}"/>
                          </a:ext>
                        </a:extLst>
                      </p:cNvPr>
                      <p:cNvPicPr>
                        <a:picLocks noChangeAspect="1" noChangeArrowheads="1"/>
                      </p:cNvPicPr>
                      <p:nvPr/>
                    </p:nvPicPr>
                    <p:blipFill>
                      <a:blip r:embed="rId14"/>
                      <a:srcRect/>
                      <a:stretch>
                        <a:fillRect/>
                      </a:stretch>
                    </p:blipFill>
                    <p:spPr bwMode="auto">
                      <a:xfrm>
                        <a:off x="630866" y="4293097"/>
                        <a:ext cx="475622" cy="456704"/>
                      </a:xfrm>
                      <a:prstGeom prst="rect">
                        <a:avLst/>
                      </a:prstGeom>
                      <a:noFill/>
                    </p:spPr>
                  </p:pic>
                </p:oleObj>
              </mc:Fallback>
            </mc:AlternateContent>
          </a:graphicData>
        </a:graphic>
      </p:graphicFrame>
      <p:graphicFrame>
        <p:nvGraphicFramePr>
          <p:cNvPr id="24593" name="Object 17">
            <a:extLst>
              <a:ext uri="{FF2B5EF4-FFF2-40B4-BE49-F238E27FC236}">
                <a16:creationId xmlns:a16="http://schemas.microsoft.com/office/drawing/2014/main" id="{D6176037-2C0C-4C6E-92B7-C11CEC4F83F3}"/>
              </a:ext>
            </a:extLst>
          </p:cNvPr>
          <p:cNvGraphicFramePr>
            <a:graphicFrameLocks noChangeAspect="1"/>
          </p:cNvGraphicFramePr>
          <p:nvPr/>
        </p:nvGraphicFramePr>
        <p:xfrm>
          <a:off x="628409" y="4869160"/>
          <a:ext cx="482841" cy="452141"/>
        </p:xfrm>
        <a:graphic>
          <a:graphicData uri="http://schemas.openxmlformats.org/presentationml/2006/ole">
            <mc:AlternateContent xmlns:mc="http://schemas.openxmlformats.org/markup-compatibility/2006">
              <mc:Choice xmlns:v="urn:schemas-microsoft-com:vml" Requires="v">
                <p:oleObj spid="_x0000_s43061" name="Формула" r:id="rId15" imgW="253800" imgH="241200" progId="Equation.3">
                  <p:embed/>
                </p:oleObj>
              </mc:Choice>
              <mc:Fallback>
                <p:oleObj name="Формула" r:id="rId15" imgW="253800" imgH="241200" progId="Equation.3">
                  <p:embed/>
                  <p:pic>
                    <p:nvPicPr>
                      <p:cNvPr id="24593" name="Object 17">
                        <a:extLst>
                          <a:ext uri="{FF2B5EF4-FFF2-40B4-BE49-F238E27FC236}">
                            <a16:creationId xmlns:a16="http://schemas.microsoft.com/office/drawing/2014/main" id="{D6176037-2C0C-4C6E-92B7-C11CEC4F83F3}"/>
                          </a:ext>
                        </a:extLst>
                      </p:cNvPr>
                      <p:cNvPicPr>
                        <a:picLocks noChangeAspect="1" noChangeArrowheads="1"/>
                      </p:cNvPicPr>
                      <p:nvPr/>
                    </p:nvPicPr>
                    <p:blipFill>
                      <a:blip r:embed="rId16"/>
                      <a:srcRect/>
                      <a:stretch>
                        <a:fillRect/>
                      </a:stretch>
                    </p:blipFill>
                    <p:spPr bwMode="auto">
                      <a:xfrm>
                        <a:off x="628409" y="4869160"/>
                        <a:ext cx="482841" cy="452141"/>
                      </a:xfrm>
                      <a:prstGeom prst="rect">
                        <a:avLst/>
                      </a:prstGeom>
                      <a:noFill/>
                    </p:spPr>
                  </p:pic>
                </p:oleObj>
              </mc:Fallback>
            </mc:AlternateContent>
          </a:graphicData>
        </a:graphic>
      </p:graphicFrame>
      <p:graphicFrame>
        <p:nvGraphicFramePr>
          <p:cNvPr id="24595" name="Object 19">
            <a:extLst>
              <a:ext uri="{FF2B5EF4-FFF2-40B4-BE49-F238E27FC236}">
                <a16:creationId xmlns:a16="http://schemas.microsoft.com/office/drawing/2014/main" id="{CCECF6D0-FA5A-459E-96E2-DD16A167D18F}"/>
              </a:ext>
            </a:extLst>
          </p:cNvPr>
          <p:cNvGraphicFramePr>
            <a:graphicFrameLocks noChangeAspect="1"/>
          </p:cNvGraphicFramePr>
          <p:nvPr/>
        </p:nvGraphicFramePr>
        <p:xfrm>
          <a:off x="456115" y="5373217"/>
          <a:ext cx="623385" cy="470372"/>
        </p:xfrm>
        <a:graphic>
          <a:graphicData uri="http://schemas.openxmlformats.org/presentationml/2006/ole">
            <mc:AlternateContent xmlns:mc="http://schemas.openxmlformats.org/markup-compatibility/2006">
              <mc:Choice xmlns:v="urn:schemas-microsoft-com:vml" Requires="v">
                <p:oleObj spid="_x0000_s43062" name="Формула" r:id="rId17" imgW="330120" imgH="253800" progId="Equation.3">
                  <p:embed/>
                </p:oleObj>
              </mc:Choice>
              <mc:Fallback>
                <p:oleObj name="Формула" r:id="rId17" imgW="330120" imgH="253800" progId="Equation.3">
                  <p:embed/>
                  <p:pic>
                    <p:nvPicPr>
                      <p:cNvPr id="24595" name="Object 19">
                        <a:extLst>
                          <a:ext uri="{FF2B5EF4-FFF2-40B4-BE49-F238E27FC236}">
                            <a16:creationId xmlns:a16="http://schemas.microsoft.com/office/drawing/2014/main" id="{CCECF6D0-FA5A-459E-96E2-DD16A167D18F}"/>
                          </a:ext>
                        </a:extLst>
                      </p:cNvPr>
                      <p:cNvPicPr>
                        <a:picLocks noChangeAspect="1" noChangeArrowheads="1"/>
                      </p:cNvPicPr>
                      <p:nvPr/>
                    </p:nvPicPr>
                    <p:blipFill>
                      <a:blip r:embed="rId18"/>
                      <a:srcRect/>
                      <a:stretch>
                        <a:fillRect/>
                      </a:stretch>
                    </p:blipFill>
                    <p:spPr bwMode="auto">
                      <a:xfrm>
                        <a:off x="456115" y="5373217"/>
                        <a:ext cx="623385" cy="470372"/>
                      </a:xfrm>
                      <a:prstGeom prst="rect">
                        <a:avLst/>
                      </a:prstGeom>
                      <a:noFill/>
                    </p:spPr>
                  </p:pic>
                </p:oleObj>
              </mc:Fallback>
            </mc:AlternateContent>
          </a:graphicData>
        </a:graphic>
      </p:graphicFrame>
      <p:graphicFrame>
        <p:nvGraphicFramePr>
          <p:cNvPr id="24597" name="Object 21">
            <a:extLst>
              <a:ext uri="{FF2B5EF4-FFF2-40B4-BE49-F238E27FC236}">
                <a16:creationId xmlns:a16="http://schemas.microsoft.com/office/drawing/2014/main" id="{BB47E51A-AB6B-4B61-BAA7-2E0FFB7D2DD3}"/>
              </a:ext>
            </a:extLst>
          </p:cNvPr>
          <p:cNvGraphicFramePr>
            <a:graphicFrameLocks noChangeAspect="1"/>
          </p:cNvGraphicFramePr>
          <p:nvPr/>
        </p:nvGraphicFramePr>
        <p:xfrm>
          <a:off x="381282" y="6093297"/>
          <a:ext cx="690282" cy="517054"/>
        </p:xfrm>
        <a:graphic>
          <a:graphicData uri="http://schemas.openxmlformats.org/presentationml/2006/ole">
            <mc:AlternateContent xmlns:mc="http://schemas.openxmlformats.org/markup-compatibility/2006">
              <mc:Choice xmlns:v="urn:schemas-microsoft-com:vml" Requires="v">
                <p:oleObj spid="_x0000_s43063" name="Формула" r:id="rId19" imgW="342720" imgH="253800" progId="Equation.3">
                  <p:embed/>
                </p:oleObj>
              </mc:Choice>
              <mc:Fallback>
                <p:oleObj name="Формула" r:id="rId19" imgW="342720" imgH="253800" progId="Equation.3">
                  <p:embed/>
                  <p:pic>
                    <p:nvPicPr>
                      <p:cNvPr id="24597" name="Object 21">
                        <a:extLst>
                          <a:ext uri="{FF2B5EF4-FFF2-40B4-BE49-F238E27FC236}">
                            <a16:creationId xmlns:a16="http://schemas.microsoft.com/office/drawing/2014/main" id="{BB47E51A-AB6B-4B61-BAA7-2E0FFB7D2DD3}"/>
                          </a:ext>
                        </a:extLst>
                      </p:cNvPr>
                      <p:cNvPicPr>
                        <a:picLocks noChangeAspect="1" noChangeArrowheads="1"/>
                      </p:cNvPicPr>
                      <p:nvPr/>
                    </p:nvPicPr>
                    <p:blipFill>
                      <a:blip r:embed="rId20"/>
                      <a:srcRect/>
                      <a:stretch>
                        <a:fillRect/>
                      </a:stretch>
                    </p:blipFill>
                    <p:spPr bwMode="auto">
                      <a:xfrm>
                        <a:off x="381282" y="6093297"/>
                        <a:ext cx="690282" cy="517054"/>
                      </a:xfrm>
                      <a:prstGeom prst="rect">
                        <a:avLst/>
                      </a:prstGeom>
                      <a:noFill/>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773E51B0-3A6A-4DB0-B9AB-BB5F6A62243A}" type="slidenum">
              <a:rPr lang="ru-RU" smtClean="0"/>
              <a:pPr>
                <a:defRPr/>
              </a:pPr>
              <a:t>149</a:t>
            </a:fld>
            <a:endParaRPr lang="ru-RU"/>
          </a:p>
        </p:txBody>
      </p:sp>
    </p:spTree>
    <p:extLst>
      <p:ext uri="{BB962C8B-B14F-4D97-AF65-F5344CB8AC3E}">
        <p14:creationId xmlns:p14="http://schemas.microsoft.com/office/powerpoint/2010/main" val="1766902854"/>
      </p:ext>
    </p:extLst>
  </p:cSld>
  <p:clrMapOvr>
    <a:masterClrMapping/>
  </p:clrMapOvr>
  <p:transition>
    <p:pull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24579"/>
                                        </p:tgtEl>
                                        <p:attrNameLst>
                                          <p:attrName>style.visibility</p:attrName>
                                        </p:attrNameLst>
                                      </p:cBhvr>
                                      <p:to>
                                        <p:strVal val="visible"/>
                                      </p:to>
                                    </p:set>
                                    <p:anim calcmode="lin" valueType="num">
                                      <p:cBhvr additive="base">
                                        <p:cTn id="7" dur="500" fill="hold"/>
                                        <p:tgtEl>
                                          <p:spTgt spid="24579"/>
                                        </p:tgtEl>
                                        <p:attrNameLst>
                                          <p:attrName>ppt_x</p:attrName>
                                        </p:attrNameLst>
                                      </p:cBhvr>
                                      <p:tavLst>
                                        <p:tav tm="0">
                                          <p:val>
                                            <p:strVal val="1+#ppt_w/2"/>
                                          </p:val>
                                        </p:tav>
                                        <p:tav tm="100000">
                                          <p:val>
                                            <p:strVal val="#ppt_x"/>
                                          </p:val>
                                        </p:tav>
                                      </p:tavLst>
                                    </p:anim>
                                    <p:anim calcmode="lin" valueType="num">
                                      <p:cBhvr additive="base">
                                        <p:cTn id="8" dur="500" fill="hold"/>
                                        <p:tgtEl>
                                          <p:spTgt spid="2457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4582"/>
                                        </p:tgtEl>
                                        <p:attrNameLst>
                                          <p:attrName>style.visibility</p:attrName>
                                        </p:attrNameLst>
                                      </p:cBhvr>
                                      <p:to>
                                        <p:strVal val="visible"/>
                                      </p:to>
                                    </p:set>
                                    <p:anim calcmode="lin" valueType="num">
                                      <p:cBhvr additive="base">
                                        <p:cTn id="13" dur="500" fill="hold"/>
                                        <p:tgtEl>
                                          <p:spTgt spid="24582"/>
                                        </p:tgtEl>
                                        <p:attrNameLst>
                                          <p:attrName>ppt_x</p:attrName>
                                        </p:attrNameLst>
                                      </p:cBhvr>
                                      <p:tavLst>
                                        <p:tav tm="0">
                                          <p:val>
                                            <p:strVal val="0-#ppt_w/2"/>
                                          </p:val>
                                        </p:tav>
                                        <p:tav tm="100000">
                                          <p:val>
                                            <p:strVal val="#ppt_x"/>
                                          </p:val>
                                        </p:tav>
                                      </p:tavLst>
                                    </p:anim>
                                    <p:anim calcmode="lin" valueType="num">
                                      <p:cBhvr additive="base">
                                        <p:cTn id="14" dur="500" fill="hold"/>
                                        <p:tgtEl>
                                          <p:spTgt spid="2458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4580"/>
                                        </p:tgtEl>
                                        <p:attrNameLst>
                                          <p:attrName>style.visibility</p:attrName>
                                        </p:attrNameLst>
                                      </p:cBhvr>
                                      <p:to>
                                        <p:strVal val="visible"/>
                                      </p:to>
                                    </p:set>
                                    <p:anim calcmode="lin" valueType="num">
                                      <p:cBhvr additive="base">
                                        <p:cTn id="19" dur="500" fill="hold"/>
                                        <p:tgtEl>
                                          <p:spTgt spid="24580"/>
                                        </p:tgtEl>
                                        <p:attrNameLst>
                                          <p:attrName>ppt_x</p:attrName>
                                        </p:attrNameLst>
                                      </p:cBhvr>
                                      <p:tavLst>
                                        <p:tav tm="0">
                                          <p:val>
                                            <p:strVal val="1+#ppt_w/2"/>
                                          </p:val>
                                        </p:tav>
                                        <p:tav tm="100000">
                                          <p:val>
                                            <p:strVal val="#ppt_x"/>
                                          </p:val>
                                        </p:tav>
                                      </p:tavLst>
                                    </p:anim>
                                    <p:anim calcmode="lin" valueType="num">
                                      <p:cBhvr additive="base">
                                        <p:cTn id="20" dur="500" fill="hold"/>
                                        <p:tgtEl>
                                          <p:spTgt spid="2458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584"/>
                                        </p:tgtEl>
                                        <p:attrNameLst>
                                          <p:attrName>style.visibility</p:attrName>
                                        </p:attrNameLst>
                                      </p:cBhvr>
                                      <p:to>
                                        <p:strVal val="visible"/>
                                      </p:to>
                                    </p:set>
                                    <p:animEffect transition="in" filter="fade">
                                      <p:cBhvr>
                                        <p:cTn id="25" dur="1000"/>
                                        <p:tgtEl>
                                          <p:spTgt spid="24584"/>
                                        </p:tgtEl>
                                      </p:cBhvr>
                                    </p:animEffect>
                                  </p:childTnLst>
                                </p:cTn>
                              </p:par>
                              <p:par>
                                <p:cTn id="26" presetID="10" presetClass="entr" presetSubtype="0" fill="hold" nodeType="withEffect">
                                  <p:stCondLst>
                                    <p:cond delay="0"/>
                                  </p:stCondLst>
                                  <p:childTnLst>
                                    <p:set>
                                      <p:cBhvr>
                                        <p:cTn id="27" dur="1" fill="hold">
                                          <p:stCondLst>
                                            <p:cond delay="0"/>
                                          </p:stCondLst>
                                        </p:cTn>
                                        <p:tgtEl>
                                          <p:spTgt spid="24585"/>
                                        </p:tgtEl>
                                        <p:attrNameLst>
                                          <p:attrName>style.visibility</p:attrName>
                                        </p:attrNameLst>
                                      </p:cBhvr>
                                      <p:to>
                                        <p:strVal val="visible"/>
                                      </p:to>
                                    </p:set>
                                    <p:animEffect transition="in" filter="fade">
                                      <p:cBhvr>
                                        <p:cTn id="28" dur="1000"/>
                                        <p:tgtEl>
                                          <p:spTgt spid="24585"/>
                                        </p:tgtEl>
                                      </p:cBhvr>
                                    </p:animEffect>
                                  </p:childTnLst>
                                </p:cTn>
                              </p:par>
                              <p:par>
                                <p:cTn id="29" presetID="10" presetClass="entr" presetSubtype="0" fill="hold" nodeType="withEffect">
                                  <p:stCondLst>
                                    <p:cond delay="0"/>
                                  </p:stCondLst>
                                  <p:childTnLst>
                                    <p:set>
                                      <p:cBhvr>
                                        <p:cTn id="30" dur="1" fill="hold">
                                          <p:stCondLst>
                                            <p:cond delay="0"/>
                                          </p:stCondLst>
                                        </p:cTn>
                                        <p:tgtEl>
                                          <p:spTgt spid="24587"/>
                                        </p:tgtEl>
                                        <p:attrNameLst>
                                          <p:attrName>style.visibility</p:attrName>
                                        </p:attrNameLst>
                                      </p:cBhvr>
                                      <p:to>
                                        <p:strVal val="visible"/>
                                      </p:to>
                                    </p:set>
                                    <p:animEffect transition="in" filter="fade">
                                      <p:cBhvr>
                                        <p:cTn id="31" dur="1000"/>
                                        <p:tgtEl>
                                          <p:spTgt spid="24587"/>
                                        </p:tgtEl>
                                      </p:cBhvr>
                                    </p:animEffect>
                                  </p:childTnLst>
                                </p:cTn>
                              </p:par>
                              <p:par>
                                <p:cTn id="32" presetID="10" presetClass="entr" presetSubtype="0" fill="hold" nodeType="withEffect">
                                  <p:stCondLst>
                                    <p:cond delay="0"/>
                                  </p:stCondLst>
                                  <p:childTnLst>
                                    <p:set>
                                      <p:cBhvr>
                                        <p:cTn id="33" dur="1" fill="hold">
                                          <p:stCondLst>
                                            <p:cond delay="0"/>
                                          </p:stCondLst>
                                        </p:cTn>
                                        <p:tgtEl>
                                          <p:spTgt spid="24589"/>
                                        </p:tgtEl>
                                        <p:attrNameLst>
                                          <p:attrName>style.visibility</p:attrName>
                                        </p:attrNameLst>
                                      </p:cBhvr>
                                      <p:to>
                                        <p:strVal val="visible"/>
                                      </p:to>
                                    </p:set>
                                    <p:animEffect transition="in" filter="fade">
                                      <p:cBhvr>
                                        <p:cTn id="34" dur="1000"/>
                                        <p:tgtEl>
                                          <p:spTgt spid="24589"/>
                                        </p:tgtEl>
                                      </p:cBhvr>
                                    </p:animEffect>
                                  </p:childTnLst>
                                </p:cTn>
                              </p:par>
                              <p:par>
                                <p:cTn id="35" presetID="10" presetClass="entr" presetSubtype="0" fill="hold" nodeType="withEffect">
                                  <p:stCondLst>
                                    <p:cond delay="0"/>
                                  </p:stCondLst>
                                  <p:childTnLst>
                                    <p:set>
                                      <p:cBhvr>
                                        <p:cTn id="36" dur="1" fill="hold">
                                          <p:stCondLst>
                                            <p:cond delay="0"/>
                                          </p:stCondLst>
                                        </p:cTn>
                                        <p:tgtEl>
                                          <p:spTgt spid="24591"/>
                                        </p:tgtEl>
                                        <p:attrNameLst>
                                          <p:attrName>style.visibility</p:attrName>
                                        </p:attrNameLst>
                                      </p:cBhvr>
                                      <p:to>
                                        <p:strVal val="visible"/>
                                      </p:to>
                                    </p:set>
                                    <p:animEffect transition="in" filter="fade">
                                      <p:cBhvr>
                                        <p:cTn id="37" dur="1000"/>
                                        <p:tgtEl>
                                          <p:spTgt spid="24591"/>
                                        </p:tgtEl>
                                      </p:cBhvr>
                                    </p:animEffect>
                                  </p:childTnLst>
                                </p:cTn>
                              </p:par>
                              <p:par>
                                <p:cTn id="38" presetID="10" presetClass="entr" presetSubtype="0" fill="hold" nodeType="withEffect">
                                  <p:stCondLst>
                                    <p:cond delay="0"/>
                                  </p:stCondLst>
                                  <p:childTnLst>
                                    <p:set>
                                      <p:cBhvr>
                                        <p:cTn id="39" dur="1" fill="hold">
                                          <p:stCondLst>
                                            <p:cond delay="0"/>
                                          </p:stCondLst>
                                        </p:cTn>
                                        <p:tgtEl>
                                          <p:spTgt spid="24593"/>
                                        </p:tgtEl>
                                        <p:attrNameLst>
                                          <p:attrName>style.visibility</p:attrName>
                                        </p:attrNameLst>
                                      </p:cBhvr>
                                      <p:to>
                                        <p:strVal val="visible"/>
                                      </p:to>
                                    </p:set>
                                    <p:animEffect transition="in" filter="fade">
                                      <p:cBhvr>
                                        <p:cTn id="40" dur="1000"/>
                                        <p:tgtEl>
                                          <p:spTgt spid="24593"/>
                                        </p:tgtEl>
                                      </p:cBhvr>
                                    </p:animEffect>
                                  </p:childTnLst>
                                </p:cTn>
                              </p:par>
                              <p:par>
                                <p:cTn id="41" presetID="10" presetClass="entr" presetSubtype="0" fill="hold" nodeType="withEffect">
                                  <p:stCondLst>
                                    <p:cond delay="0"/>
                                  </p:stCondLst>
                                  <p:childTnLst>
                                    <p:set>
                                      <p:cBhvr>
                                        <p:cTn id="42" dur="1" fill="hold">
                                          <p:stCondLst>
                                            <p:cond delay="0"/>
                                          </p:stCondLst>
                                        </p:cTn>
                                        <p:tgtEl>
                                          <p:spTgt spid="24595"/>
                                        </p:tgtEl>
                                        <p:attrNameLst>
                                          <p:attrName>style.visibility</p:attrName>
                                        </p:attrNameLst>
                                      </p:cBhvr>
                                      <p:to>
                                        <p:strVal val="visible"/>
                                      </p:to>
                                    </p:set>
                                    <p:animEffect transition="in" filter="fade">
                                      <p:cBhvr>
                                        <p:cTn id="43" dur="1000"/>
                                        <p:tgtEl>
                                          <p:spTgt spid="24595"/>
                                        </p:tgtEl>
                                      </p:cBhvr>
                                    </p:animEffect>
                                  </p:childTnLst>
                                </p:cTn>
                              </p:par>
                              <p:par>
                                <p:cTn id="44" presetID="10" presetClass="entr" presetSubtype="0" fill="hold" nodeType="withEffect">
                                  <p:stCondLst>
                                    <p:cond delay="0"/>
                                  </p:stCondLst>
                                  <p:childTnLst>
                                    <p:set>
                                      <p:cBhvr>
                                        <p:cTn id="45" dur="1" fill="hold">
                                          <p:stCondLst>
                                            <p:cond delay="0"/>
                                          </p:stCondLst>
                                        </p:cTn>
                                        <p:tgtEl>
                                          <p:spTgt spid="24597"/>
                                        </p:tgtEl>
                                        <p:attrNameLst>
                                          <p:attrName>style.visibility</p:attrName>
                                        </p:attrNameLst>
                                      </p:cBhvr>
                                      <p:to>
                                        <p:strVal val="visible"/>
                                      </p:to>
                                    </p:set>
                                    <p:animEffect transition="in" filter="fade">
                                      <p:cBhvr>
                                        <p:cTn id="46" dur="1000"/>
                                        <p:tgtEl>
                                          <p:spTgt spid="24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P spid="2458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r>
              <a:rPr lang="ru-RU" dirty="0"/>
              <a:t>Показатели вариации характеризуют величину разброса  наблюдаемых  значений </a:t>
            </a:r>
            <a:r>
              <a:rPr lang="ru-RU" i="1" dirty="0"/>
              <a:t>х</a:t>
            </a:r>
            <a:r>
              <a:rPr lang="ru-RU" i="1" baseline="-25000" dirty="0"/>
              <a:t>1</a:t>
            </a:r>
            <a:r>
              <a:rPr lang="ru-RU" i="1" dirty="0"/>
              <a:t>,х</a:t>
            </a:r>
            <a:r>
              <a:rPr lang="ru-RU" i="1" baseline="-25000" dirty="0"/>
              <a:t>2</a:t>
            </a:r>
            <a:r>
              <a:rPr lang="ru-RU" i="1" dirty="0"/>
              <a:t>,…,х</a:t>
            </a:r>
            <a:r>
              <a:rPr lang="en-US" i="1" baseline="-25000" dirty="0"/>
              <a:t>n</a:t>
            </a:r>
            <a:r>
              <a:rPr lang="ru-RU" dirty="0"/>
              <a:t> относительно среднего значения.</a:t>
            </a:r>
            <a:endParaRPr lang="en-US" dirty="0"/>
          </a:p>
          <a:p>
            <a:r>
              <a:rPr lang="ru-RU" dirty="0"/>
              <a:t>Изменение вариации признака в совокупности осуществляется с помощью </a:t>
            </a:r>
            <a:r>
              <a:rPr lang="ru-RU" b="1" dirty="0"/>
              <a:t>абсолютных и относительных </a:t>
            </a:r>
            <a:r>
              <a:rPr lang="ru-RU" dirty="0"/>
              <a:t>показателей.</a:t>
            </a:r>
          </a:p>
        </p:txBody>
      </p:sp>
      <p:sp>
        <p:nvSpPr>
          <p:cNvPr id="4" name="Номер слайда 3"/>
          <p:cNvSpPr>
            <a:spLocks noGrp="1"/>
          </p:cNvSpPr>
          <p:nvPr>
            <p:ph type="sldNum" sz="quarter" idx="12"/>
          </p:nvPr>
        </p:nvSpPr>
        <p:spPr/>
        <p:txBody>
          <a:bodyPr/>
          <a:lstStyle/>
          <a:p>
            <a:pPr>
              <a:defRPr/>
            </a:pPr>
            <a:fld id="{523969EA-BC2F-4A27-9798-9DDF96C9C503}" type="slidenum">
              <a:rPr lang="ru-RU" smtClean="0"/>
              <a:pPr>
                <a:defRPr/>
              </a:pPr>
              <a:t>15</a:t>
            </a:fld>
            <a:endParaRPr lang="ru-RU"/>
          </a:p>
        </p:txBody>
      </p:sp>
    </p:spTree>
    <p:extLst>
      <p:ext uri="{BB962C8B-B14F-4D97-AF65-F5344CB8AC3E}">
        <p14:creationId xmlns:p14="http://schemas.microsoft.com/office/powerpoint/2010/main" val="82674427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a:extLst>
              <a:ext uri="{FF2B5EF4-FFF2-40B4-BE49-F238E27FC236}">
                <a16:creationId xmlns:a16="http://schemas.microsoft.com/office/drawing/2014/main" id="{14DFD997-95AF-4710-8087-CCD03F286492}"/>
              </a:ext>
            </a:extLst>
          </p:cNvPr>
          <p:cNvSpPr>
            <a:spLocks noChangeArrowheads="1"/>
          </p:cNvSpPr>
          <p:nvPr/>
        </p:nvSpPr>
        <p:spPr bwMode="auto">
          <a:xfrm>
            <a:off x="179388" y="44450"/>
            <a:ext cx="873918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marL="457200" fontAlgn="base">
              <a:spcBef>
                <a:spcPct val="0"/>
              </a:spcBef>
              <a:spcAft>
                <a:spcPct val="0"/>
              </a:spcAft>
              <a:defRPr sz="2400">
                <a:solidFill>
                  <a:schemeClr val="tx1"/>
                </a:solidFill>
                <a:latin typeface="Times New Roman" panose="02020603050405020304" pitchFamily="18" charset="0"/>
              </a:defRPr>
            </a:lvl6pPr>
            <a:lvl7pPr marL="914400" fontAlgn="base">
              <a:spcBef>
                <a:spcPct val="0"/>
              </a:spcBef>
              <a:spcAft>
                <a:spcPct val="0"/>
              </a:spcAft>
              <a:defRPr sz="2400">
                <a:solidFill>
                  <a:schemeClr val="tx1"/>
                </a:solidFill>
                <a:latin typeface="Times New Roman" panose="02020603050405020304" pitchFamily="18" charset="0"/>
              </a:defRPr>
            </a:lvl7pPr>
            <a:lvl8pPr marL="1371600" fontAlgn="base">
              <a:spcBef>
                <a:spcPct val="0"/>
              </a:spcBef>
              <a:spcAft>
                <a:spcPct val="0"/>
              </a:spcAft>
              <a:defRPr sz="2400">
                <a:solidFill>
                  <a:schemeClr val="tx1"/>
                </a:solidFill>
                <a:latin typeface="Times New Roman" panose="02020603050405020304" pitchFamily="18" charset="0"/>
              </a:defRPr>
            </a:lvl8pPr>
            <a:lvl9pPr marL="1828800" fontAlgn="base">
              <a:spcBef>
                <a:spcPct val="0"/>
              </a:spcBef>
              <a:spcAft>
                <a:spcPct val="0"/>
              </a:spcAft>
              <a:defRPr sz="2400">
                <a:solidFill>
                  <a:schemeClr val="tx1"/>
                </a:solidFill>
                <a:latin typeface="Times New Roman" panose="02020603050405020304" pitchFamily="18" charset="0"/>
              </a:defRPr>
            </a:lvl9pPr>
          </a:lstStyle>
          <a:p>
            <a:pPr algn="ctr">
              <a:spcBef>
                <a:spcPct val="20000"/>
              </a:spcBef>
            </a:pPr>
            <a:r>
              <a:rPr lang="ru-RU" altLang="ru-RU" sz="3600" b="1">
                <a:effectLst>
                  <a:outerShdw blurRad="38100" dist="38100" dir="2700000" algn="tl">
                    <a:srgbClr val="FFFFFF"/>
                  </a:outerShdw>
                </a:effectLst>
              </a:rPr>
              <a:t>Мода, медиана и другие характеристики </a:t>
            </a:r>
            <a:br>
              <a:rPr lang="ru-RU" altLang="ru-RU" sz="3600" b="1">
                <a:effectLst>
                  <a:outerShdw blurRad="38100" dist="38100" dir="2700000" algn="tl">
                    <a:srgbClr val="FFFFFF"/>
                  </a:outerShdw>
                </a:effectLst>
              </a:rPr>
            </a:br>
            <a:r>
              <a:rPr lang="ru-RU" altLang="ru-RU" sz="3600" b="1">
                <a:effectLst>
                  <a:outerShdw blurRad="38100" dist="38100" dir="2700000" algn="tl">
                    <a:srgbClr val="FFFFFF"/>
                  </a:outerShdw>
                </a:effectLst>
              </a:rPr>
              <a:t>рядов распределения </a:t>
            </a:r>
          </a:p>
        </p:txBody>
      </p:sp>
      <p:graphicFrame>
        <p:nvGraphicFramePr>
          <p:cNvPr id="125956" name="Object 4">
            <a:extLst>
              <a:ext uri="{FF2B5EF4-FFF2-40B4-BE49-F238E27FC236}">
                <a16:creationId xmlns:a16="http://schemas.microsoft.com/office/drawing/2014/main" id="{D3F91B66-CEEF-4B20-9F00-6D659F4EB5D6}"/>
              </a:ext>
            </a:extLst>
          </p:cNvPr>
          <p:cNvGraphicFramePr>
            <a:graphicFrameLocks noChangeAspect="1"/>
          </p:cNvGraphicFramePr>
          <p:nvPr/>
        </p:nvGraphicFramePr>
        <p:xfrm>
          <a:off x="180975" y="1412875"/>
          <a:ext cx="8783638" cy="5381625"/>
        </p:xfrm>
        <a:graphic>
          <a:graphicData uri="http://schemas.openxmlformats.org/presentationml/2006/ole">
            <mc:AlternateContent xmlns:mc="http://schemas.openxmlformats.org/markup-compatibility/2006">
              <mc:Choice xmlns:v="urn:schemas-microsoft-com:vml" Requires="v">
                <p:oleObj spid="_x0000_s44039" name="Рисунок" r:id="rId3" imgW="5940360" imgH="3901320" progId="Word.Picture.8">
                  <p:embed/>
                </p:oleObj>
              </mc:Choice>
              <mc:Fallback>
                <p:oleObj name="Рисунок" r:id="rId3" imgW="5940360" imgH="3901320" progId="Word.Picture.8">
                  <p:embed/>
                  <p:pic>
                    <p:nvPicPr>
                      <p:cNvPr id="125956" name="Object 4">
                        <a:extLst>
                          <a:ext uri="{FF2B5EF4-FFF2-40B4-BE49-F238E27FC236}">
                            <a16:creationId xmlns:a16="http://schemas.microsoft.com/office/drawing/2014/main" id="{D3F91B66-CEEF-4B20-9F00-6D659F4EB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 y="1412875"/>
                        <a:ext cx="8783638" cy="538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773E51B0-3A6A-4DB0-B9AB-BB5F6A62243A}" type="slidenum">
              <a:rPr lang="ru-RU" smtClean="0"/>
              <a:pPr>
                <a:defRPr/>
              </a:pPr>
              <a:t>150</a:t>
            </a:fld>
            <a:endParaRPr lang="ru-RU"/>
          </a:p>
        </p:txBody>
      </p:sp>
    </p:spTree>
    <p:extLst>
      <p:ext uri="{BB962C8B-B14F-4D97-AF65-F5344CB8AC3E}">
        <p14:creationId xmlns:p14="http://schemas.microsoft.com/office/powerpoint/2010/main" val="358878254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25955"/>
                                        </p:tgtEl>
                                        <p:attrNameLst>
                                          <p:attrName>style.visibility</p:attrName>
                                        </p:attrNameLst>
                                      </p:cBhvr>
                                      <p:to>
                                        <p:strVal val="visible"/>
                                      </p:to>
                                    </p:set>
                                    <p:anim calcmode="lin" valueType="num">
                                      <p:cBhvr additive="base">
                                        <p:cTn id="7" dur="500" fill="hold"/>
                                        <p:tgtEl>
                                          <p:spTgt spid="125955"/>
                                        </p:tgtEl>
                                        <p:attrNameLst>
                                          <p:attrName>ppt_x</p:attrName>
                                        </p:attrNameLst>
                                      </p:cBhvr>
                                      <p:tavLst>
                                        <p:tav tm="0">
                                          <p:val>
                                            <p:strVal val="0-#ppt_w/2"/>
                                          </p:val>
                                        </p:tav>
                                        <p:tav tm="100000">
                                          <p:val>
                                            <p:strVal val="#ppt_x"/>
                                          </p:val>
                                        </p:tav>
                                      </p:tavLst>
                                    </p:anim>
                                    <p:anim calcmode="lin" valueType="num">
                                      <p:cBhvr additive="base">
                                        <p:cTn id="8" dur="500" fill="hold"/>
                                        <p:tgtEl>
                                          <p:spTgt spid="12595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nodeType="clickEffect">
                                  <p:stCondLst>
                                    <p:cond delay="0"/>
                                  </p:stCondLst>
                                  <p:childTnLst>
                                    <p:set>
                                      <p:cBhvr>
                                        <p:cTn id="12" dur="1" fill="hold">
                                          <p:stCondLst>
                                            <p:cond delay="0"/>
                                          </p:stCondLst>
                                        </p:cTn>
                                        <p:tgtEl>
                                          <p:spTgt spid="125956"/>
                                        </p:tgtEl>
                                        <p:attrNameLst>
                                          <p:attrName>style.visibility</p:attrName>
                                        </p:attrNameLst>
                                      </p:cBhvr>
                                      <p:to>
                                        <p:strVal val="visible"/>
                                      </p:to>
                                    </p:set>
                                    <p:animEffect transition="in" filter="barn(inHorizontal)">
                                      <p:cBhvr>
                                        <p:cTn id="13" dur="10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Построить </a:t>
            </a:r>
            <a:r>
              <a:rPr lang="ru-RU" dirty="0" err="1"/>
              <a:t>квартильное</a:t>
            </a:r>
            <a:r>
              <a:rPr lang="ru-RU" dirty="0"/>
              <a:t> распределение</a:t>
            </a:r>
            <a:r>
              <a:rPr lang="en-US" dirty="0"/>
              <a:t> (</a:t>
            </a:r>
            <a:r>
              <a:rPr lang="ru-RU" dirty="0"/>
              <a:t>по исходным данным)</a:t>
            </a:r>
          </a:p>
        </p:txBody>
      </p:sp>
      <p:graphicFrame>
        <p:nvGraphicFramePr>
          <p:cNvPr id="4" name="Таблица 3">
            <a:extLst>
              <a:ext uri="{FF2B5EF4-FFF2-40B4-BE49-F238E27FC236}">
                <a16:creationId xmlns:a16="http://schemas.microsoft.com/office/drawing/2014/main" id="{7470F76C-7014-497C-B0F3-0856D914E73A}"/>
              </a:ext>
            </a:extLst>
          </p:cNvPr>
          <p:cNvGraphicFramePr>
            <a:graphicFrameLocks noGrp="1"/>
          </p:cNvGraphicFramePr>
          <p:nvPr/>
        </p:nvGraphicFramePr>
        <p:xfrm>
          <a:off x="1403648" y="2780928"/>
          <a:ext cx="6096000" cy="2392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8820146"/>
                    </a:ext>
                  </a:extLst>
                </a:gridCol>
                <a:gridCol w="2032000">
                  <a:extLst>
                    <a:ext uri="{9D8B030D-6E8A-4147-A177-3AD203B41FA5}">
                      <a16:colId xmlns:a16="http://schemas.microsoft.com/office/drawing/2014/main" val="1546737854"/>
                    </a:ext>
                  </a:extLst>
                </a:gridCol>
                <a:gridCol w="2032000">
                  <a:extLst>
                    <a:ext uri="{9D8B030D-6E8A-4147-A177-3AD203B41FA5}">
                      <a16:colId xmlns:a16="http://schemas.microsoft.com/office/drawing/2014/main" val="2851681043"/>
                    </a:ext>
                  </a:extLst>
                </a:gridCol>
              </a:tblGrid>
              <a:tr h="370840">
                <a:tc>
                  <a:txBody>
                    <a:bodyPr/>
                    <a:lstStyle/>
                    <a:p>
                      <a:r>
                        <a:rPr lang="ru-RU" dirty="0"/>
                        <a:t>Нижняя граница</a:t>
                      </a:r>
                    </a:p>
                  </a:txBody>
                  <a:tcPr/>
                </a:tc>
                <a:tc>
                  <a:txBody>
                    <a:bodyPr/>
                    <a:lstStyle/>
                    <a:p>
                      <a:r>
                        <a:rPr lang="ru-RU" dirty="0"/>
                        <a:t>Верхняя граница</a:t>
                      </a:r>
                    </a:p>
                  </a:txBody>
                  <a:tcPr/>
                </a:tc>
                <a:tc>
                  <a:txBody>
                    <a:bodyPr/>
                    <a:lstStyle/>
                    <a:p>
                      <a:r>
                        <a:rPr lang="ru-RU" dirty="0"/>
                        <a:t>Частота, </a:t>
                      </a:r>
                      <a:r>
                        <a:rPr lang="en-US" dirty="0"/>
                        <a:t>mi</a:t>
                      </a:r>
                      <a:endParaRPr lang="ru-RU" dirty="0"/>
                    </a:p>
                  </a:txBody>
                  <a:tcPr/>
                </a:tc>
                <a:extLst>
                  <a:ext uri="{0D108BD9-81ED-4DB2-BD59-A6C34878D82A}">
                    <a16:rowId xmlns:a16="http://schemas.microsoft.com/office/drawing/2014/main" val="3481753986"/>
                  </a:ext>
                </a:extLst>
              </a:tr>
              <a:tr h="370840">
                <a:tc>
                  <a:txBody>
                    <a:bodyPr/>
                    <a:lstStyle/>
                    <a:p>
                      <a:r>
                        <a:rPr lang="en-US" dirty="0" err="1"/>
                        <a:t>xmin</a:t>
                      </a:r>
                      <a:endParaRPr lang="ru-RU" dirty="0"/>
                    </a:p>
                  </a:txBody>
                  <a:tcPr/>
                </a:tc>
                <a:tc>
                  <a:txBody>
                    <a:bodyPr/>
                    <a:lstStyle/>
                    <a:p>
                      <a:r>
                        <a:rPr lang="en-US" dirty="0"/>
                        <a:t>Q1</a:t>
                      </a:r>
                      <a:endParaRPr lang="ru-RU" dirty="0"/>
                    </a:p>
                  </a:txBody>
                  <a:tcPr/>
                </a:tc>
                <a:tc>
                  <a:txBody>
                    <a:bodyPr/>
                    <a:lstStyle/>
                    <a:p>
                      <a:endParaRPr lang="ru-RU"/>
                    </a:p>
                  </a:txBody>
                  <a:tcPr/>
                </a:tc>
                <a:extLst>
                  <a:ext uri="{0D108BD9-81ED-4DB2-BD59-A6C34878D82A}">
                    <a16:rowId xmlns:a16="http://schemas.microsoft.com/office/drawing/2014/main" val="46749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Q1</a:t>
                      </a:r>
                      <a:endParaRPr lang="ru-RU" dirty="0"/>
                    </a:p>
                    <a:p>
                      <a:endParaRPr lang="ru-RU" dirty="0"/>
                    </a:p>
                  </a:txBody>
                  <a:tcPr/>
                </a:tc>
                <a:tc>
                  <a:txBody>
                    <a:bodyPr/>
                    <a:lstStyle/>
                    <a:p>
                      <a:r>
                        <a:rPr lang="en-US" dirty="0"/>
                        <a:t>Q2=</a:t>
                      </a:r>
                      <a:r>
                        <a:rPr lang="ru-RU" dirty="0"/>
                        <a:t>медиана</a:t>
                      </a:r>
                    </a:p>
                  </a:txBody>
                  <a:tcPr/>
                </a:tc>
                <a:tc>
                  <a:txBody>
                    <a:bodyPr/>
                    <a:lstStyle/>
                    <a:p>
                      <a:endParaRPr lang="ru-RU"/>
                    </a:p>
                  </a:txBody>
                  <a:tcPr/>
                </a:tc>
                <a:extLst>
                  <a:ext uri="{0D108BD9-81ED-4DB2-BD59-A6C34878D82A}">
                    <a16:rowId xmlns:a16="http://schemas.microsoft.com/office/drawing/2014/main" val="2245182539"/>
                  </a:ext>
                </a:extLst>
              </a:tr>
              <a:tr h="370840">
                <a:tc>
                  <a:txBody>
                    <a:bodyPr/>
                    <a:lstStyle/>
                    <a:p>
                      <a:r>
                        <a:rPr lang="en-US"/>
                        <a:t>Q2</a:t>
                      </a:r>
                      <a:endParaRPr lang="ru-RU"/>
                    </a:p>
                  </a:txBody>
                  <a:tcPr/>
                </a:tc>
                <a:tc>
                  <a:txBody>
                    <a:bodyPr/>
                    <a:lstStyle/>
                    <a:p>
                      <a:r>
                        <a:rPr lang="en-US" dirty="0"/>
                        <a:t>Q3</a:t>
                      </a:r>
                      <a:endParaRPr lang="ru-RU" dirty="0"/>
                    </a:p>
                  </a:txBody>
                  <a:tcPr/>
                </a:tc>
                <a:tc>
                  <a:txBody>
                    <a:bodyPr/>
                    <a:lstStyle/>
                    <a:p>
                      <a:endParaRPr lang="ru-RU"/>
                    </a:p>
                  </a:txBody>
                  <a:tcPr/>
                </a:tc>
                <a:extLst>
                  <a:ext uri="{0D108BD9-81ED-4DB2-BD59-A6C34878D82A}">
                    <a16:rowId xmlns:a16="http://schemas.microsoft.com/office/drawing/2014/main" val="14249672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Q3</a:t>
                      </a:r>
                      <a:endParaRPr lang="ru-RU" dirty="0"/>
                    </a:p>
                    <a:p>
                      <a:endParaRPr lang="ru-RU" dirty="0"/>
                    </a:p>
                  </a:txBody>
                  <a:tcPr/>
                </a:tc>
                <a:tc>
                  <a:txBody>
                    <a:bodyPr/>
                    <a:lstStyle/>
                    <a:p>
                      <a:r>
                        <a:rPr lang="en-US" dirty="0"/>
                        <a:t>Q4</a:t>
                      </a:r>
                      <a:endParaRPr lang="ru-RU" dirty="0"/>
                    </a:p>
                  </a:txBody>
                  <a:tcPr/>
                </a:tc>
                <a:tc>
                  <a:txBody>
                    <a:bodyPr/>
                    <a:lstStyle/>
                    <a:p>
                      <a:endParaRPr lang="ru-RU" dirty="0"/>
                    </a:p>
                  </a:txBody>
                  <a:tcPr/>
                </a:tc>
                <a:extLst>
                  <a:ext uri="{0D108BD9-81ED-4DB2-BD59-A6C34878D82A}">
                    <a16:rowId xmlns:a16="http://schemas.microsoft.com/office/drawing/2014/main" val="2884451175"/>
                  </a:ext>
                </a:extLst>
              </a:tr>
            </a:tbl>
          </a:graphicData>
        </a:graphic>
      </p:graphicFrame>
      <p:sp>
        <p:nvSpPr>
          <p:cNvPr id="5" name="TextBox 4">
            <a:extLst>
              <a:ext uri="{FF2B5EF4-FFF2-40B4-BE49-F238E27FC236}">
                <a16:creationId xmlns:a16="http://schemas.microsoft.com/office/drawing/2014/main" id="{4C8EDD0A-040B-455D-8E65-AB94B4AD3929}"/>
              </a:ext>
            </a:extLst>
          </p:cNvPr>
          <p:cNvSpPr txBox="1"/>
          <p:nvPr/>
        </p:nvSpPr>
        <p:spPr>
          <a:xfrm>
            <a:off x="2771800" y="2132856"/>
            <a:ext cx="1188530" cy="369332"/>
          </a:xfrm>
          <a:prstGeom prst="rect">
            <a:avLst/>
          </a:prstGeom>
          <a:noFill/>
        </p:spPr>
        <p:txBody>
          <a:bodyPr wrap="none" rtlCol="0">
            <a:spAutoFit/>
          </a:bodyPr>
          <a:lstStyle/>
          <a:p>
            <a:r>
              <a:rPr lang="ru-RU" dirty="0"/>
              <a:t>Квартили</a:t>
            </a:r>
          </a:p>
        </p:txBody>
      </p:sp>
      <p:sp>
        <p:nvSpPr>
          <p:cNvPr id="3" name="Номер слайда 2"/>
          <p:cNvSpPr>
            <a:spLocks noGrp="1"/>
          </p:cNvSpPr>
          <p:nvPr>
            <p:ph type="sldNum" sz="quarter" idx="12"/>
          </p:nvPr>
        </p:nvSpPr>
        <p:spPr/>
        <p:txBody>
          <a:bodyPr/>
          <a:lstStyle/>
          <a:p>
            <a:pPr>
              <a:defRPr/>
            </a:pPr>
            <a:fld id="{14B38B5A-11D2-4C31-B664-A60A1147E67C}" type="slidenum">
              <a:rPr lang="ru-RU" smtClean="0"/>
              <a:pPr>
                <a:defRPr/>
              </a:pPr>
              <a:t>151</a:t>
            </a:fld>
            <a:endParaRPr lang="ru-RU"/>
          </a:p>
        </p:txBody>
      </p:sp>
    </p:spTree>
    <p:extLst>
      <p:ext uri="{BB962C8B-B14F-4D97-AF65-F5344CB8AC3E}">
        <p14:creationId xmlns:p14="http://schemas.microsoft.com/office/powerpoint/2010/main" val="126747839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81AEB9-15DE-4DE0-8E52-269415467C30}"/>
              </a:ext>
            </a:extLst>
          </p:cNvPr>
          <p:cNvSpPr>
            <a:spLocks noGrp="1"/>
          </p:cNvSpPr>
          <p:nvPr>
            <p:ph type="title"/>
          </p:nvPr>
        </p:nvSpPr>
        <p:spPr>
          <a:xfrm>
            <a:off x="107504" y="2060848"/>
            <a:ext cx="8229600" cy="1143000"/>
          </a:xfrm>
        </p:spPr>
        <p:txBody>
          <a:bodyPr/>
          <a:lstStyle/>
          <a:p>
            <a:r>
              <a:rPr lang="ru-RU" dirty="0"/>
              <a:t>Рассчитать первый и девятый децили (</a:t>
            </a:r>
            <a:r>
              <a:rPr lang="en-US" dirty="0"/>
              <a:t>d1 </a:t>
            </a:r>
            <a:r>
              <a:rPr lang="ru-RU" dirty="0"/>
              <a:t>и</a:t>
            </a:r>
            <a:r>
              <a:rPr lang="en-US" dirty="0"/>
              <a:t> d9)</a:t>
            </a:r>
            <a:r>
              <a:rPr lang="ru-RU" dirty="0"/>
              <a:t> – по исходным данным</a:t>
            </a:r>
          </a:p>
        </p:txBody>
      </p:sp>
      <p:sp>
        <p:nvSpPr>
          <p:cNvPr id="3" name="Номер слайда 2"/>
          <p:cNvSpPr>
            <a:spLocks noGrp="1"/>
          </p:cNvSpPr>
          <p:nvPr>
            <p:ph type="sldNum" sz="quarter" idx="12"/>
          </p:nvPr>
        </p:nvSpPr>
        <p:spPr/>
        <p:txBody>
          <a:bodyPr/>
          <a:lstStyle/>
          <a:p>
            <a:pPr>
              <a:defRPr/>
            </a:pPr>
            <a:fld id="{14B38B5A-11D2-4C31-B664-A60A1147E67C}" type="slidenum">
              <a:rPr lang="ru-RU" smtClean="0"/>
              <a:pPr>
                <a:defRPr/>
              </a:pPr>
              <a:t>152</a:t>
            </a:fld>
            <a:endParaRPr lang="ru-RU"/>
          </a:p>
        </p:txBody>
      </p:sp>
    </p:spTree>
    <p:extLst>
      <p:ext uri="{BB962C8B-B14F-4D97-AF65-F5344CB8AC3E}">
        <p14:creationId xmlns:p14="http://schemas.microsoft.com/office/powerpoint/2010/main" val="2476243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Не забыть проинтерпретировать </a:t>
            </a:r>
            <a:r>
              <a:rPr lang="ru-RU"/>
              <a:t>полученные результаты!</a:t>
            </a:r>
          </a:p>
        </p:txBody>
      </p:sp>
      <p:sp>
        <p:nvSpPr>
          <p:cNvPr id="3" name="Номер слайда 2"/>
          <p:cNvSpPr>
            <a:spLocks noGrp="1"/>
          </p:cNvSpPr>
          <p:nvPr>
            <p:ph type="sldNum" sz="quarter" idx="12"/>
          </p:nvPr>
        </p:nvSpPr>
        <p:spPr/>
        <p:txBody>
          <a:bodyPr/>
          <a:lstStyle/>
          <a:p>
            <a:pPr>
              <a:defRPr/>
            </a:pPr>
            <a:fld id="{14B38B5A-11D2-4C31-B664-A60A1147E67C}" type="slidenum">
              <a:rPr lang="ru-RU" smtClean="0"/>
              <a:pPr>
                <a:defRPr/>
              </a:pPr>
              <a:t>153</a:t>
            </a:fld>
            <a:endParaRPr lang="ru-RU"/>
          </a:p>
        </p:txBody>
      </p:sp>
    </p:spTree>
    <p:extLst>
      <p:ext uri="{BB962C8B-B14F-4D97-AF65-F5344CB8AC3E}">
        <p14:creationId xmlns:p14="http://schemas.microsoft.com/office/powerpoint/2010/main" val="13065876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title"/>
          </p:nvPr>
        </p:nvSpPr>
        <p:spPr/>
        <p:txBody>
          <a:bodyPr/>
          <a:lstStyle/>
          <a:p>
            <a:endParaRPr lang="ru-RU"/>
          </a:p>
        </p:txBody>
      </p:sp>
      <p:sp>
        <p:nvSpPr>
          <p:cNvPr id="3075" name="Rectangle 3"/>
          <p:cNvSpPr>
            <a:spLocks noGrp="1"/>
          </p:cNvSpPr>
          <p:nvPr>
            <p:ph type="body" idx="1"/>
          </p:nvPr>
        </p:nvSpPr>
        <p:spPr/>
        <p:txBody>
          <a:bodyPr/>
          <a:lstStyle/>
          <a:p>
            <a:r>
              <a:rPr lang="ru-RU" dirty="0">
                <a:latin typeface="+mj-lt"/>
              </a:rPr>
              <a:t>Расчеты строятся на основании подобранных по конкретной отрасли, сфере деятельности наблюдений (25-30 пространственных наблюдений по каждому виду переменных). </a:t>
            </a:r>
            <a:r>
              <a:rPr lang="ru-RU" i="1" dirty="0">
                <a:latin typeface="+mj-lt"/>
              </a:rPr>
              <a:t>(</a:t>
            </a:r>
            <a:r>
              <a:rPr lang="en-US" i="1" dirty="0">
                <a:latin typeface="+mj-lt"/>
              </a:rPr>
              <a:t>x, y)</a:t>
            </a:r>
            <a:endParaRPr lang="ru-RU" dirty="0">
              <a:latin typeface="+mj-lt"/>
            </a:endParaRPr>
          </a:p>
          <a:p>
            <a:endParaRPr lang="ru-RU" dirty="0">
              <a:latin typeface="Arial Unicode MS" pitchFamily="34" charset="-128"/>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Корреляционный анализ</a:t>
            </a:r>
          </a:p>
        </p:txBody>
      </p:sp>
      <p:sp>
        <p:nvSpPr>
          <p:cNvPr id="3" name="Объект 2"/>
          <p:cNvSpPr>
            <a:spLocks noGrp="1"/>
          </p:cNvSpPr>
          <p:nvPr>
            <p:ph idx="1"/>
          </p:nvPr>
        </p:nvSpPr>
        <p:spPr/>
        <p:txBody>
          <a:bodyPr/>
          <a:lstStyle/>
          <a:p>
            <a:r>
              <a:rPr lang="ru-RU" b="1" dirty="0"/>
              <a:t>Корреляционный анализ</a:t>
            </a:r>
            <a:r>
              <a:rPr lang="ru-RU" dirty="0"/>
              <a:t> является одним из методов статистического анализа взаимозависимости нескольких признаков. В настоящее время он определяется как метод, применяемый тогда, когда данные наблюдений можно считать случайными и выбранными из генеральной совокупности, распределенной по многомерному закону.</a:t>
            </a:r>
          </a:p>
        </p:txBody>
      </p:sp>
    </p:spTree>
    <p:extLst>
      <p:ext uri="{BB962C8B-B14F-4D97-AF65-F5344CB8AC3E}">
        <p14:creationId xmlns:p14="http://schemas.microsoft.com/office/powerpoint/2010/main" val="26823697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Корреляционный анализ</a:t>
            </a:r>
          </a:p>
        </p:txBody>
      </p:sp>
      <p:sp>
        <p:nvSpPr>
          <p:cNvPr id="3" name="Объект 2"/>
          <p:cNvSpPr>
            <a:spLocks noGrp="1"/>
          </p:cNvSpPr>
          <p:nvPr>
            <p:ph idx="1"/>
          </p:nvPr>
        </p:nvSpPr>
        <p:spPr>
          <a:xfrm>
            <a:off x="215516" y="1417638"/>
            <a:ext cx="8712968" cy="5179714"/>
          </a:xfrm>
        </p:spPr>
        <p:txBody>
          <a:bodyPr/>
          <a:lstStyle/>
          <a:p>
            <a:r>
              <a:rPr lang="ru-RU" b="1" i="1" dirty="0"/>
              <a:t>Основная задача корреляционного анализа</a:t>
            </a:r>
            <a:r>
              <a:rPr lang="ru-RU" b="1" dirty="0"/>
              <a:t> </a:t>
            </a:r>
            <a:r>
              <a:rPr lang="ru-RU" dirty="0"/>
              <a:t>состоит в выявлении связи между случайными переменными путем точечной и интервальной оценок различных (парных, множественных, частных) коэффициентов корреляции. Дополнительная задача корреляционного анализа (являющаяся основной в регрессионном анализе) заключается в оценке уравнений регрессии одной переменной по другой</a:t>
            </a:r>
          </a:p>
        </p:txBody>
      </p:sp>
    </p:spTree>
    <p:extLst>
      <p:ext uri="{BB962C8B-B14F-4D97-AF65-F5344CB8AC3E}">
        <p14:creationId xmlns:p14="http://schemas.microsoft.com/office/powerpoint/2010/main" val="42079209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778098"/>
          </a:xfrm>
        </p:spPr>
        <p:txBody>
          <a:bodyPr/>
          <a:lstStyle/>
          <a:p>
            <a:r>
              <a:rPr lang="ru-RU" i="1" dirty="0"/>
              <a:t>Двумерная модель</a:t>
            </a:r>
            <a:endParaRPr lang="ru-RU" dirty="0"/>
          </a:p>
        </p:txBody>
      </p:sp>
      <p:sp>
        <p:nvSpPr>
          <p:cNvPr id="3" name="Объект 2"/>
          <p:cNvSpPr>
            <a:spLocks noGrp="1"/>
          </p:cNvSpPr>
          <p:nvPr>
            <p:ph idx="1"/>
          </p:nvPr>
        </p:nvSpPr>
        <p:spPr>
          <a:xfrm>
            <a:off x="215516" y="1095746"/>
            <a:ext cx="8712968" cy="5179714"/>
          </a:xfrm>
        </p:spPr>
        <p:txBody>
          <a:bodyPr/>
          <a:lstStyle/>
          <a:p>
            <a:r>
              <a:rPr lang="ru-RU" dirty="0"/>
              <a:t>Рассмотрим генеральную совокупность с двумя признаками </a:t>
            </a:r>
            <a:r>
              <a:rPr lang="en-US" i="1" dirty="0"/>
              <a:t>X</a:t>
            </a:r>
            <a:r>
              <a:rPr lang="ru-RU" dirty="0"/>
              <a:t> и </a:t>
            </a:r>
            <a:r>
              <a:rPr lang="en-US" i="1" dirty="0"/>
              <a:t>Y</a:t>
            </a:r>
            <a:r>
              <a:rPr lang="ru-RU" dirty="0"/>
              <a:t>, совместное распределение которых задано плотностью двумерного нормального закона распределения:</a:t>
            </a:r>
          </a:p>
        </p:txBody>
      </p:sp>
      <p:pic>
        <p:nvPicPr>
          <p:cNvPr id="1028" name="Picture 4" descr="http://www.e-biblio.ru/book/bib/10_statistika/tv_i_ms/book/docs/piece045.files/image0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48" y="3474299"/>
            <a:ext cx="8974304" cy="8616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Таблица 3"/>
          <p:cNvGraphicFramePr>
            <a:graphicFrameLocks noGrp="1"/>
          </p:cNvGraphicFramePr>
          <p:nvPr/>
        </p:nvGraphicFramePr>
        <p:xfrm>
          <a:off x="457200" y="4565095"/>
          <a:ext cx="8601952" cy="2286000"/>
        </p:xfrm>
        <a:graphic>
          <a:graphicData uri="http://schemas.openxmlformats.org/drawingml/2006/table">
            <a:tbl>
              <a:tblPr/>
              <a:tblGrid>
                <a:gridCol w="2645923">
                  <a:extLst>
                    <a:ext uri="{9D8B030D-6E8A-4147-A177-3AD203B41FA5}">
                      <a16:colId xmlns:a16="http://schemas.microsoft.com/office/drawing/2014/main" val="1379463695"/>
                    </a:ext>
                  </a:extLst>
                </a:gridCol>
                <a:gridCol w="5956029">
                  <a:extLst>
                    <a:ext uri="{9D8B030D-6E8A-4147-A177-3AD203B41FA5}">
                      <a16:colId xmlns:a16="http://schemas.microsoft.com/office/drawing/2014/main" val="1050975488"/>
                    </a:ext>
                  </a:extLst>
                </a:gridCol>
              </a:tblGrid>
              <a:tr h="0">
                <a:tc>
                  <a:txBody>
                    <a:bodyPr/>
                    <a:lstStyle/>
                    <a:p>
                      <a:pPr algn="ctr"/>
                      <a:r>
                        <a:rPr lang="ru-RU" sz="2000" dirty="0">
                          <a:solidFill>
                            <a:srgbClr val="000000"/>
                          </a:solidFill>
                          <a:effectLst/>
                          <a:latin typeface="Times New Roman CYR" panose="02020603050405020304" pitchFamily="18" charset="0"/>
                        </a:rPr>
                        <a:t>где</a:t>
                      </a:r>
                      <a:r>
                        <a:rPr lang="ru-RU" sz="2000" baseline="0" dirty="0">
                          <a:solidFill>
                            <a:srgbClr val="000000"/>
                          </a:solidFill>
                          <a:effectLst/>
                          <a:latin typeface="Times New Roman CYR" panose="02020603050405020304" pitchFamily="18" charset="0"/>
                        </a:rPr>
                        <a:t> </a:t>
                      </a:r>
                      <a:r>
                        <a:rPr lang="ru-RU" sz="2000" dirty="0">
                          <a:solidFill>
                            <a:srgbClr val="000000"/>
                          </a:solidFill>
                          <a:effectLst/>
                          <a:latin typeface="Times New Roman CYR" panose="02020603050405020304" pitchFamily="18" charset="0"/>
                        </a:rPr>
                        <a:t>МХ=</a:t>
                      </a:r>
                      <a:r>
                        <a:rPr lang="en-US" sz="2000" dirty="0">
                          <a:solidFill>
                            <a:srgbClr val="000000"/>
                          </a:solidFill>
                          <a:effectLst/>
                          <a:latin typeface="Symbol" panose="05050102010706020507" pitchFamily="18" charset="2"/>
                        </a:rPr>
                        <a:t>m</a:t>
                      </a:r>
                      <a:r>
                        <a:rPr lang="ru-RU" sz="2000" baseline="-25000" dirty="0">
                          <a:solidFill>
                            <a:srgbClr val="000000"/>
                          </a:solidFill>
                          <a:effectLst/>
                          <a:latin typeface="Times New Roman CYR" panose="02020603050405020304" pitchFamily="18" charset="0"/>
                        </a:rPr>
                        <a:t>х</a:t>
                      </a:r>
                      <a:endParaRPr lang="ru-RU" sz="1800" dirty="0">
                        <a:solidFill>
                          <a:srgbClr val="000000"/>
                        </a:solidFill>
                        <a:effectLst/>
                        <a:latin typeface="verdana" panose="020B0604030504040204" pitchFamily="34" charset="0"/>
                      </a:endParaRPr>
                    </a:p>
                  </a:txBody>
                  <a:tcPr marL="68580" marR="68580">
                    <a:lnL>
                      <a:noFill/>
                    </a:lnL>
                    <a:lnR>
                      <a:noFill/>
                    </a:lnR>
                    <a:lnT>
                      <a:noFill/>
                    </a:lnT>
                    <a:lnB>
                      <a:noFill/>
                    </a:lnB>
                  </a:tcPr>
                </a:tc>
                <a:tc>
                  <a:txBody>
                    <a:bodyPr/>
                    <a:lstStyle/>
                    <a:p>
                      <a:r>
                        <a:rPr lang="ru-RU" sz="2000" dirty="0">
                          <a:solidFill>
                            <a:srgbClr val="000000"/>
                          </a:solidFill>
                          <a:effectLst/>
                          <a:latin typeface="Times New Roman CYR" panose="02020603050405020304" pitchFamily="18" charset="0"/>
                        </a:rPr>
                        <a:t>- математическое ожидание Х;</a:t>
                      </a:r>
                      <a:endParaRPr lang="ru-RU" sz="1800" dirty="0">
                        <a:solidFill>
                          <a:srgbClr val="000000"/>
                        </a:solidFill>
                        <a:effectLst/>
                        <a:latin typeface="verdana" panose="020B0604030504040204" pitchFamily="34" charset="0"/>
                      </a:endParaRPr>
                    </a:p>
                  </a:txBody>
                  <a:tcPr marL="68580" marR="68580">
                    <a:lnL>
                      <a:noFill/>
                    </a:lnL>
                    <a:lnR>
                      <a:noFill/>
                    </a:lnR>
                    <a:lnT>
                      <a:noFill/>
                    </a:lnT>
                    <a:lnB>
                      <a:noFill/>
                    </a:lnB>
                  </a:tcPr>
                </a:tc>
                <a:extLst>
                  <a:ext uri="{0D108BD9-81ED-4DB2-BD59-A6C34878D82A}">
                    <a16:rowId xmlns:a16="http://schemas.microsoft.com/office/drawing/2014/main" val="1471462722"/>
                  </a:ext>
                </a:extLst>
              </a:tr>
              <a:tr h="0">
                <a:tc>
                  <a:txBody>
                    <a:bodyPr/>
                    <a:lstStyle/>
                    <a:p>
                      <a:pPr algn="ctr"/>
                      <a:r>
                        <a:rPr lang="ru-RU" sz="2000">
                          <a:solidFill>
                            <a:srgbClr val="000000"/>
                          </a:solidFill>
                          <a:effectLst/>
                          <a:latin typeface="Times New Roman CYR" panose="02020603050405020304" pitchFamily="18" charset="0"/>
                        </a:rPr>
                        <a:t>М</a:t>
                      </a:r>
                      <a:r>
                        <a:rPr lang="en-US" sz="2000">
                          <a:solidFill>
                            <a:srgbClr val="000000"/>
                          </a:solidFill>
                          <a:effectLst/>
                          <a:latin typeface="verdana" panose="020B0604030504040204" pitchFamily="34" charset="0"/>
                        </a:rPr>
                        <a:t>Y=</a:t>
                      </a:r>
                      <a:r>
                        <a:rPr lang="en-US" sz="2000">
                          <a:solidFill>
                            <a:srgbClr val="000000"/>
                          </a:solidFill>
                          <a:effectLst/>
                          <a:latin typeface="Symbol" panose="05050102010706020507" pitchFamily="18" charset="2"/>
                        </a:rPr>
                        <a:t>m</a:t>
                      </a:r>
                      <a:r>
                        <a:rPr lang="en-US" sz="2000" baseline="-25000">
                          <a:solidFill>
                            <a:srgbClr val="000000"/>
                          </a:solidFill>
                          <a:effectLst/>
                          <a:latin typeface="verdana" panose="020B0604030504040204" pitchFamily="34" charset="0"/>
                        </a:rPr>
                        <a:t>y</a:t>
                      </a:r>
                      <a:endParaRPr lang="en-US" sz="1800">
                        <a:solidFill>
                          <a:srgbClr val="000000"/>
                        </a:solidFill>
                        <a:effectLst/>
                        <a:latin typeface="verdana" panose="020B0604030504040204" pitchFamily="34" charset="0"/>
                      </a:endParaRPr>
                    </a:p>
                  </a:txBody>
                  <a:tcPr marL="68580" marR="68580">
                    <a:lnL>
                      <a:noFill/>
                    </a:lnL>
                    <a:lnR>
                      <a:noFill/>
                    </a:lnR>
                    <a:lnT>
                      <a:noFill/>
                    </a:lnT>
                    <a:lnB>
                      <a:noFill/>
                    </a:lnB>
                  </a:tcPr>
                </a:tc>
                <a:tc>
                  <a:txBody>
                    <a:bodyPr/>
                    <a:lstStyle/>
                    <a:p>
                      <a:r>
                        <a:rPr lang="ru-RU" sz="2000" dirty="0">
                          <a:solidFill>
                            <a:srgbClr val="000000"/>
                          </a:solidFill>
                          <a:effectLst/>
                          <a:latin typeface="verdana" panose="020B0604030504040204" pitchFamily="34" charset="0"/>
                        </a:rPr>
                        <a:t>- </a:t>
                      </a:r>
                      <a:r>
                        <a:rPr lang="ru-RU" sz="2000" dirty="0">
                          <a:solidFill>
                            <a:srgbClr val="000000"/>
                          </a:solidFill>
                          <a:effectLst/>
                          <a:latin typeface="Times New Roman CYR" panose="02020603050405020304" pitchFamily="18" charset="0"/>
                        </a:rPr>
                        <a:t>математическое ожидание </a:t>
                      </a:r>
                      <a:r>
                        <a:rPr lang="en-US" sz="2000" dirty="0">
                          <a:solidFill>
                            <a:srgbClr val="000000"/>
                          </a:solidFill>
                          <a:effectLst/>
                          <a:latin typeface="verdana" panose="020B0604030504040204" pitchFamily="34" charset="0"/>
                        </a:rPr>
                        <a:t>Y;</a:t>
                      </a:r>
                      <a:endParaRPr lang="en-US" sz="1800" dirty="0">
                        <a:solidFill>
                          <a:srgbClr val="000000"/>
                        </a:solidFill>
                        <a:effectLst/>
                        <a:latin typeface="verdana" panose="020B0604030504040204" pitchFamily="34" charset="0"/>
                      </a:endParaRPr>
                    </a:p>
                  </a:txBody>
                  <a:tcPr marL="68580" marR="68580">
                    <a:lnL>
                      <a:noFill/>
                    </a:lnL>
                    <a:lnR>
                      <a:noFill/>
                    </a:lnR>
                    <a:lnT>
                      <a:noFill/>
                    </a:lnT>
                    <a:lnB>
                      <a:noFill/>
                    </a:lnB>
                  </a:tcPr>
                </a:tc>
                <a:extLst>
                  <a:ext uri="{0D108BD9-81ED-4DB2-BD59-A6C34878D82A}">
                    <a16:rowId xmlns:a16="http://schemas.microsoft.com/office/drawing/2014/main" val="2585921984"/>
                  </a:ext>
                </a:extLst>
              </a:tr>
              <a:tr h="0">
                <a:tc>
                  <a:txBody>
                    <a:bodyPr/>
                    <a:lstStyle/>
                    <a:p>
                      <a:pPr algn="ctr"/>
                      <a:r>
                        <a:rPr lang="en-US" sz="2000">
                          <a:solidFill>
                            <a:srgbClr val="000000"/>
                          </a:solidFill>
                          <a:effectLst/>
                          <a:latin typeface="verdana" panose="020B0604030504040204" pitchFamily="34" charset="0"/>
                        </a:rPr>
                        <a:t>DX=</a:t>
                      </a:r>
                      <a:r>
                        <a:rPr lang="en-US" sz="2000">
                          <a:solidFill>
                            <a:srgbClr val="000000"/>
                          </a:solidFill>
                          <a:effectLst/>
                          <a:latin typeface="Symbol" panose="05050102010706020507" pitchFamily="18" charset="2"/>
                        </a:rPr>
                        <a:t>s</a:t>
                      </a:r>
                      <a:r>
                        <a:rPr lang="en-US" sz="2000" baseline="30000">
                          <a:solidFill>
                            <a:srgbClr val="000000"/>
                          </a:solidFill>
                          <a:effectLst/>
                          <a:latin typeface="verdana" panose="020B0604030504040204" pitchFamily="34" charset="0"/>
                        </a:rPr>
                        <a:t>2</a:t>
                      </a:r>
                      <a:r>
                        <a:rPr lang="en-US" sz="2000" baseline="-25000">
                          <a:solidFill>
                            <a:srgbClr val="000000"/>
                          </a:solidFill>
                          <a:effectLst/>
                          <a:latin typeface="verdana" panose="020B0604030504040204" pitchFamily="34" charset="0"/>
                        </a:rPr>
                        <a:t>x</a:t>
                      </a:r>
                      <a:endParaRPr lang="en-US" sz="1800">
                        <a:solidFill>
                          <a:srgbClr val="000000"/>
                        </a:solidFill>
                        <a:effectLst/>
                        <a:latin typeface="verdana" panose="020B0604030504040204" pitchFamily="34" charset="0"/>
                      </a:endParaRPr>
                    </a:p>
                  </a:txBody>
                  <a:tcPr marL="68580" marR="68580">
                    <a:lnL>
                      <a:noFill/>
                    </a:lnL>
                    <a:lnR>
                      <a:noFill/>
                    </a:lnR>
                    <a:lnT>
                      <a:noFill/>
                    </a:lnT>
                    <a:lnB>
                      <a:noFill/>
                    </a:lnB>
                  </a:tcPr>
                </a:tc>
                <a:tc>
                  <a:txBody>
                    <a:bodyPr/>
                    <a:lstStyle/>
                    <a:p>
                      <a:r>
                        <a:rPr lang="ru-RU" sz="2000" dirty="0">
                          <a:solidFill>
                            <a:srgbClr val="000000"/>
                          </a:solidFill>
                          <a:effectLst/>
                          <a:latin typeface="verdana" panose="020B0604030504040204" pitchFamily="34" charset="0"/>
                        </a:rPr>
                        <a:t>- </a:t>
                      </a:r>
                      <a:r>
                        <a:rPr lang="ru-RU" sz="2000" dirty="0">
                          <a:solidFill>
                            <a:srgbClr val="000000"/>
                          </a:solidFill>
                          <a:effectLst/>
                          <a:latin typeface="Times New Roman CYR" panose="02020603050405020304" pitchFamily="18" charset="0"/>
                        </a:rPr>
                        <a:t>дисперсия Х;</a:t>
                      </a:r>
                      <a:endParaRPr lang="ru-RU" sz="1800" dirty="0">
                        <a:solidFill>
                          <a:srgbClr val="000000"/>
                        </a:solidFill>
                        <a:effectLst/>
                        <a:latin typeface="verdana" panose="020B0604030504040204" pitchFamily="34" charset="0"/>
                      </a:endParaRPr>
                    </a:p>
                  </a:txBody>
                  <a:tcPr marL="68580" marR="68580">
                    <a:lnL>
                      <a:noFill/>
                    </a:lnL>
                    <a:lnR>
                      <a:noFill/>
                    </a:lnR>
                    <a:lnT>
                      <a:noFill/>
                    </a:lnT>
                    <a:lnB>
                      <a:noFill/>
                    </a:lnB>
                  </a:tcPr>
                </a:tc>
                <a:extLst>
                  <a:ext uri="{0D108BD9-81ED-4DB2-BD59-A6C34878D82A}">
                    <a16:rowId xmlns:a16="http://schemas.microsoft.com/office/drawing/2014/main" val="2264441516"/>
                  </a:ext>
                </a:extLst>
              </a:tr>
              <a:tr h="0">
                <a:tc>
                  <a:txBody>
                    <a:bodyPr/>
                    <a:lstStyle/>
                    <a:p>
                      <a:pPr algn="ctr"/>
                      <a:r>
                        <a:rPr lang="en-US" sz="2000">
                          <a:solidFill>
                            <a:srgbClr val="000000"/>
                          </a:solidFill>
                          <a:effectLst/>
                          <a:latin typeface="verdana" panose="020B0604030504040204" pitchFamily="34" charset="0"/>
                        </a:rPr>
                        <a:t>DY=</a:t>
                      </a:r>
                      <a:r>
                        <a:rPr lang="en-US" sz="2000">
                          <a:solidFill>
                            <a:srgbClr val="000000"/>
                          </a:solidFill>
                          <a:effectLst/>
                          <a:latin typeface="Symbol" panose="05050102010706020507" pitchFamily="18" charset="2"/>
                        </a:rPr>
                        <a:t>s</a:t>
                      </a:r>
                      <a:r>
                        <a:rPr lang="en-US" sz="2000" baseline="30000">
                          <a:solidFill>
                            <a:srgbClr val="000000"/>
                          </a:solidFill>
                          <a:effectLst/>
                          <a:latin typeface="verdana" panose="020B0604030504040204" pitchFamily="34" charset="0"/>
                        </a:rPr>
                        <a:t>2</a:t>
                      </a:r>
                      <a:r>
                        <a:rPr lang="en-US" sz="2000" baseline="-25000">
                          <a:solidFill>
                            <a:srgbClr val="000000"/>
                          </a:solidFill>
                          <a:effectLst/>
                          <a:latin typeface="verdana" panose="020B0604030504040204" pitchFamily="34" charset="0"/>
                        </a:rPr>
                        <a:t>y</a:t>
                      </a:r>
                      <a:endParaRPr lang="en-US" sz="1800">
                        <a:solidFill>
                          <a:srgbClr val="000000"/>
                        </a:solidFill>
                        <a:effectLst/>
                        <a:latin typeface="verdana" panose="020B0604030504040204" pitchFamily="34" charset="0"/>
                      </a:endParaRPr>
                    </a:p>
                  </a:txBody>
                  <a:tcPr marL="68580" marR="68580">
                    <a:lnL>
                      <a:noFill/>
                    </a:lnL>
                    <a:lnR>
                      <a:noFill/>
                    </a:lnR>
                    <a:lnT>
                      <a:noFill/>
                    </a:lnT>
                    <a:lnB>
                      <a:noFill/>
                    </a:lnB>
                  </a:tcPr>
                </a:tc>
                <a:tc>
                  <a:txBody>
                    <a:bodyPr/>
                    <a:lstStyle/>
                    <a:p>
                      <a:r>
                        <a:rPr lang="ru-RU" sz="2000" dirty="0">
                          <a:solidFill>
                            <a:srgbClr val="000000"/>
                          </a:solidFill>
                          <a:effectLst/>
                          <a:latin typeface="verdana" panose="020B0604030504040204" pitchFamily="34" charset="0"/>
                        </a:rPr>
                        <a:t>- </a:t>
                      </a:r>
                      <a:r>
                        <a:rPr lang="ru-RU" sz="2000" dirty="0">
                          <a:solidFill>
                            <a:srgbClr val="000000"/>
                          </a:solidFill>
                          <a:effectLst/>
                          <a:latin typeface="Times New Roman CYR" panose="02020603050405020304" pitchFamily="18" charset="0"/>
                        </a:rPr>
                        <a:t>дисперсия </a:t>
                      </a:r>
                      <a:r>
                        <a:rPr lang="en-US" sz="2000" dirty="0">
                          <a:solidFill>
                            <a:srgbClr val="000000"/>
                          </a:solidFill>
                          <a:effectLst/>
                          <a:latin typeface="verdana" panose="020B0604030504040204" pitchFamily="34" charset="0"/>
                        </a:rPr>
                        <a:t>Y</a:t>
                      </a:r>
                      <a:r>
                        <a:rPr lang="en-US" sz="2000" dirty="0">
                          <a:solidFill>
                            <a:srgbClr val="000000"/>
                          </a:solidFill>
                          <a:effectLst/>
                          <a:latin typeface="Times New Roman CYR" panose="02020603050405020304" pitchFamily="18" charset="0"/>
                        </a:rPr>
                        <a:t>;</a:t>
                      </a:r>
                      <a:endParaRPr lang="en-US" sz="1800" dirty="0">
                        <a:solidFill>
                          <a:srgbClr val="000000"/>
                        </a:solidFill>
                        <a:effectLst/>
                        <a:latin typeface="verdana" panose="020B0604030504040204" pitchFamily="34" charset="0"/>
                      </a:endParaRPr>
                    </a:p>
                  </a:txBody>
                  <a:tcPr marL="68580" marR="68580">
                    <a:lnL>
                      <a:noFill/>
                    </a:lnL>
                    <a:lnR>
                      <a:noFill/>
                    </a:lnR>
                    <a:lnT>
                      <a:noFill/>
                    </a:lnT>
                    <a:lnB>
                      <a:noFill/>
                    </a:lnB>
                  </a:tcPr>
                </a:tc>
                <a:extLst>
                  <a:ext uri="{0D108BD9-81ED-4DB2-BD59-A6C34878D82A}">
                    <a16:rowId xmlns:a16="http://schemas.microsoft.com/office/drawing/2014/main" val="2025833413"/>
                  </a:ext>
                </a:extLst>
              </a:tr>
              <a:tr h="0">
                <a:tc>
                  <a:txBody>
                    <a:bodyPr/>
                    <a:lstStyle/>
                    <a:p>
                      <a:pPr algn="ctr"/>
                      <a:endParaRPr lang="ru-RU" sz="2000">
                        <a:solidFill>
                          <a:srgbClr val="000000"/>
                        </a:solidFill>
                        <a:effectLst/>
                        <a:latin typeface="verdana" panose="020B0604030504040204" pitchFamily="34" charset="0"/>
                      </a:endParaRPr>
                    </a:p>
                  </a:txBody>
                  <a:tcPr marL="68580" marR="68580">
                    <a:lnL>
                      <a:noFill/>
                    </a:lnL>
                    <a:lnR>
                      <a:noFill/>
                    </a:lnR>
                    <a:lnT>
                      <a:noFill/>
                    </a:lnT>
                    <a:lnB>
                      <a:noFill/>
                    </a:lnB>
                  </a:tcPr>
                </a:tc>
                <a:tc>
                  <a:txBody>
                    <a:bodyPr/>
                    <a:lstStyle/>
                    <a:p>
                      <a:r>
                        <a:rPr lang="ru-RU" sz="2000" dirty="0">
                          <a:solidFill>
                            <a:srgbClr val="000000"/>
                          </a:solidFill>
                          <a:effectLst/>
                          <a:latin typeface="verdana" panose="020B0604030504040204" pitchFamily="34" charset="0"/>
                        </a:rPr>
                        <a:t>- </a:t>
                      </a:r>
                      <a:r>
                        <a:rPr lang="ru-RU" sz="2000" dirty="0">
                          <a:solidFill>
                            <a:srgbClr val="000000"/>
                          </a:solidFill>
                          <a:effectLst/>
                          <a:latin typeface="Times New Roman CYR" panose="02020603050405020304" pitchFamily="18" charset="0"/>
                        </a:rPr>
                        <a:t>парный коэффициент корреляции, характеризует тесноту линейной связи между величинами Х и </a:t>
                      </a:r>
                      <a:r>
                        <a:rPr lang="ru-RU" sz="2000" dirty="0">
                          <a:solidFill>
                            <a:srgbClr val="000000"/>
                          </a:solidFill>
                          <a:effectLst/>
                          <a:latin typeface="verdana" panose="020B0604030504040204" pitchFamily="34" charset="0"/>
                        </a:rPr>
                        <a:t>Y</a:t>
                      </a:r>
                      <a:r>
                        <a:rPr lang="ru-RU" sz="2000" dirty="0">
                          <a:solidFill>
                            <a:srgbClr val="000000"/>
                          </a:solidFill>
                          <a:effectLst/>
                          <a:latin typeface="Times New Roman CYR" panose="02020603050405020304" pitchFamily="18" charset="0"/>
                        </a:rPr>
                        <a:t>.</a:t>
                      </a:r>
                      <a:endParaRPr lang="ru-RU" sz="1800" dirty="0">
                        <a:solidFill>
                          <a:srgbClr val="000000"/>
                        </a:solidFill>
                        <a:effectLst/>
                        <a:latin typeface="verdana" panose="020B0604030504040204" pitchFamily="34" charset="0"/>
                      </a:endParaRPr>
                    </a:p>
                  </a:txBody>
                  <a:tcPr marL="68580" marR="68580">
                    <a:lnL>
                      <a:noFill/>
                    </a:lnL>
                    <a:lnR>
                      <a:noFill/>
                    </a:lnR>
                    <a:lnT>
                      <a:noFill/>
                    </a:lnT>
                    <a:lnB>
                      <a:noFill/>
                    </a:lnB>
                  </a:tcPr>
                </a:tc>
                <a:extLst>
                  <a:ext uri="{0D108BD9-81ED-4DB2-BD59-A6C34878D82A}">
                    <a16:rowId xmlns:a16="http://schemas.microsoft.com/office/drawing/2014/main" val="1454879020"/>
                  </a:ext>
                </a:extLst>
              </a:tr>
            </a:tbl>
          </a:graphicData>
        </a:graphic>
      </p:graphicFrame>
      <p:pic>
        <p:nvPicPr>
          <p:cNvPr id="1029" name="Picture 5" descr="http://www.e-biblio.ru/book/bib/10_statistika/tv_i_ms/book/docs/piece045.files/image00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6205352"/>
            <a:ext cx="1897059" cy="59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75227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88640"/>
            <a:ext cx="8229600" cy="864096"/>
          </a:xfrm>
        </p:spPr>
        <p:txBody>
          <a:bodyPr/>
          <a:lstStyle/>
          <a:p>
            <a:r>
              <a:rPr lang="ru-RU" sz="3200" b="1" dirty="0"/>
              <a:t>ТОЧЕЧНАЯ ОЦЕНКА</a:t>
            </a:r>
            <a:r>
              <a:rPr lang="ru-RU" sz="3200" dirty="0"/>
              <a:t> - оценка имеющая конкретное числовое значение. </a:t>
            </a:r>
          </a:p>
        </p:txBody>
      </p:sp>
      <p:graphicFrame>
        <p:nvGraphicFramePr>
          <p:cNvPr id="4" name="Объект 3"/>
          <p:cNvGraphicFramePr>
            <a:graphicFrameLocks noGrp="1"/>
          </p:cNvGraphicFramePr>
          <p:nvPr>
            <p:ph idx="1"/>
          </p:nvPr>
        </p:nvGraphicFramePr>
        <p:xfrm>
          <a:off x="323528" y="1552322"/>
          <a:ext cx="8208911" cy="4999176"/>
        </p:xfrm>
        <a:graphic>
          <a:graphicData uri="http://schemas.openxmlformats.org/drawingml/2006/table">
            <a:tbl>
              <a:tblPr firstRow="1" firstCol="1" lastRow="1" lastCol="1" bandRow="1" bandCol="1">
                <a:tableStyleId>{B301B821-A1FF-4177-AEE7-76D212191A09}</a:tableStyleId>
              </a:tblPr>
              <a:tblGrid>
                <a:gridCol w="2455509">
                  <a:extLst>
                    <a:ext uri="{9D8B030D-6E8A-4147-A177-3AD203B41FA5}">
                      <a16:colId xmlns:a16="http://schemas.microsoft.com/office/drawing/2014/main" val="3551836011"/>
                    </a:ext>
                  </a:extLst>
                </a:gridCol>
                <a:gridCol w="2876701">
                  <a:extLst>
                    <a:ext uri="{9D8B030D-6E8A-4147-A177-3AD203B41FA5}">
                      <a16:colId xmlns:a16="http://schemas.microsoft.com/office/drawing/2014/main" val="2173898613"/>
                    </a:ext>
                  </a:extLst>
                </a:gridCol>
                <a:gridCol w="2876701">
                  <a:extLst>
                    <a:ext uri="{9D8B030D-6E8A-4147-A177-3AD203B41FA5}">
                      <a16:colId xmlns:a16="http://schemas.microsoft.com/office/drawing/2014/main" val="3044261124"/>
                    </a:ext>
                  </a:extLst>
                </a:gridCol>
              </a:tblGrid>
              <a:tr h="373268">
                <a:tc rowSpan="2">
                  <a:txBody>
                    <a:bodyPr/>
                    <a:lstStyle/>
                    <a:p>
                      <a:pPr marR="1270" algn="ctr">
                        <a:spcBef>
                          <a:spcPts val="300"/>
                        </a:spcBef>
                        <a:spcAft>
                          <a:spcPts val="0"/>
                        </a:spcAft>
                      </a:pPr>
                      <a:r>
                        <a:rPr lang="ru-RU" sz="1600" dirty="0">
                          <a:effectLst/>
                        </a:rPr>
                        <a:t>Оцениваемый параметр  генеральной совокупности</a:t>
                      </a:r>
                      <a:endParaRPr lang="ru-RU" sz="1600" dirty="0">
                        <a:effectLst/>
                        <a:latin typeface="Arial" panose="020B0604020202020204" pitchFamily="34" charset="0"/>
                        <a:ea typeface="Times New Roman" panose="02020603050405020304" pitchFamily="18" charset="0"/>
                      </a:endParaRPr>
                    </a:p>
                  </a:txBody>
                  <a:tcPr marL="68580" marR="68580" marT="0" marB="0" anchor="ctr"/>
                </a:tc>
                <a:tc gridSpan="2">
                  <a:txBody>
                    <a:bodyPr/>
                    <a:lstStyle/>
                    <a:p>
                      <a:pPr marR="1270" algn="ctr">
                        <a:lnSpc>
                          <a:spcPct val="150000"/>
                        </a:lnSpc>
                        <a:spcBef>
                          <a:spcPts val="300"/>
                        </a:spcBef>
                        <a:spcAft>
                          <a:spcPts val="0"/>
                        </a:spcAft>
                      </a:pPr>
                      <a:r>
                        <a:rPr lang="ru-RU" sz="1800" dirty="0">
                          <a:effectLst/>
                        </a:rPr>
                        <a:t>Его выборочная точечная оценка</a:t>
                      </a:r>
                      <a:endParaRPr lang="ru-RU" sz="1200" dirty="0">
                        <a:effectLst/>
                        <a:latin typeface="Arial" panose="020B0604020202020204" pitchFamily="34" charset="0"/>
                        <a:ea typeface="Times New Roman" panose="02020603050405020304" pitchFamily="18" charset="0"/>
                      </a:endParaRPr>
                    </a:p>
                  </a:txBody>
                  <a:tcPr marL="68580" marR="68580" marT="0" marB="0" anchor="ctr"/>
                </a:tc>
                <a:tc hMerge="1">
                  <a:txBody>
                    <a:bodyPr/>
                    <a:lstStyle/>
                    <a:p>
                      <a:endParaRPr lang="ru-RU"/>
                    </a:p>
                  </a:txBody>
                  <a:tcPr/>
                </a:tc>
                <a:extLst>
                  <a:ext uri="{0D108BD9-81ED-4DB2-BD59-A6C34878D82A}">
                    <a16:rowId xmlns:a16="http://schemas.microsoft.com/office/drawing/2014/main" val="2083913055"/>
                  </a:ext>
                </a:extLst>
              </a:tr>
              <a:tr h="711322">
                <a:tc vMerge="1">
                  <a:txBody>
                    <a:bodyPr/>
                    <a:lstStyle/>
                    <a:p>
                      <a:endParaRPr lang="ru-RU"/>
                    </a:p>
                  </a:txBody>
                  <a:tcPr/>
                </a:tc>
                <a:tc>
                  <a:txBody>
                    <a:bodyPr/>
                    <a:lstStyle/>
                    <a:p>
                      <a:pPr marR="1270" algn="ctr">
                        <a:spcBef>
                          <a:spcPts val="300"/>
                        </a:spcBef>
                        <a:spcAft>
                          <a:spcPts val="0"/>
                        </a:spcAft>
                      </a:pPr>
                      <a:r>
                        <a:rPr lang="ru-RU" sz="1400" b="1" dirty="0">
                          <a:effectLst/>
                        </a:rPr>
                        <a:t>По простым выборкам</a:t>
                      </a:r>
                    </a:p>
                    <a:p>
                      <a:pPr marR="1270" algn="ctr">
                        <a:spcBef>
                          <a:spcPts val="300"/>
                        </a:spcBef>
                        <a:spcAft>
                          <a:spcPts val="0"/>
                        </a:spcAft>
                      </a:pPr>
                      <a:r>
                        <a:rPr lang="ru-RU" sz="1400" b="1" dirty="0">
                          <a:effectLst/>
                        </a:rPr>
                        <a:t>(</a:t>
                      </a:r>
                      <a:r>
                        <a:rPr lang="en-US" sz="1400" b="1" dirty="0">
                          <a:effectLst/>
                        </a:rPr>
                        <a:t>n</a:t>
                      </a:r>
                      <a:r>
                        <a:rPr lang="ru-RU" sz="1400" b="1" dirty="0">
                          <a:effectLst/>
                        </a:rPr>
                        <a:t> мало, данные не сгруппированы)</a:t>
                      </a:r>
                      <a:endParaRPr lang="ru-RU" sz="1400" b="1" dirty="0">
                        <a:effectLst/>
                        <a:latin typeface="Arial" panose="020B0604020202020204" pitchFamily="34"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r>
                        <a:rPr lang="ru-RU" sz="1400" dirty="0">
                          <a:effectLst/>
                        </a:rPr>
                        <a:t>По сгруппированным данным</a:t>
                      </a:r>
                    </a:p>
                    <a:p>
                      <a:pPr marR="1270" algn="ctr">
                        <a:spcBef>
                          <a:spcPts val="300"/>
                        </a:spcBef>
                        <a:spcAft>
                          <a:spcPts val="0"/>
                        </a:spcAft>
                      </a:pPr>
                      <a:r>
                        <a:rPr lang="ru-RU" sz="1400" dirty="0">
                          <a:effectLst/>
                        </a:rPr>
                        <a:t>(</a:t>
                      </a:r>
                      <a:r>
                        <a:rPr lang="en-US" sz="1400" dirty="0">
                          <a:effectLst/>
                        </a:rPr>
                        <a:t>n </a:t>
                      </a:r>
                      <a:r>
                        <a:rPr lang="ru-RU" sz="1400" dirty="0">
                          <a:effectLst/>
                        </a:rPr>
                        <a:t>велико, данные сгруппированы)</a:t>
                      </a:r>
                      <a:endParaRPr lang="ru-RU" sz="1400" dirty="0">
                        <a:effectLst/>
                        <a:latin typeface="Arial" panose="020B0604020202020204" pitchFamily="34" charset="0"/>
                        <a:ea typeface="Times New Roman" panose="02020603050405020304" pitchFamily="18" charset="0"/>
                      </a:endParaRPr>
                    </a:p>
                  </a:txBody>
                  <a:tcPr marL="68580" marR="68580" marT="0" marB="0" anchor="ctr"/>
                </a:tc>
                <a:extLst>
                  <a:ext uri="{0D108BD9-81ED-4DB2-BD59-A6C34878D82A}">
                    <a16:rowId xmlns:a16="http://schemas.microsoft.com/office/drawing/2014/main" val="221600964"/>
                  </a:ext>
                </a:extLst>
              </a:tr>
              <a:tr h="557723">
                <a:tc>
                  <a:txBody>
                    <a:bodyPr/>
                    <a:lstStyle/>
                    <a:p>
                      <a:pPr marR="1270" algn="ctr">
                        <a:spcBef>
                          <a:spcPts val="300"/>
                        </a:spcBef>
                        <a:spcAft>
                          <a:spcPts val="0"/>
                        </a:spcAft>
                      </a:pPr>
                      <a:r>
                        <a:rPr lang="ru-RU" sz="1600" dirty="0">
                          <a:effectLst/>
                        </a:rPr>
                        <a:t>Генеральная средняя Х  µ</a:t>
                      </a:r>
                      <a:r>
                        <a:rPr lang="ru-RU" sz="1600" baseline="-25000" dirty="0">
                          <a:effectLst/>
                        </a:rPr>
                        <a:t>х</a:t>
                      </a:r>
                      <a:endParaRPr lang="ru-RU" sz="1600" dirty="0">
                        <a:effectLst/>
                        <a:latin typeface="Arial" panose="020B0604020202020204" pitchFamily="34"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ru-RU" sz="1400" dirty="0">
                        <a:effectLst/>
                        <a:latin typeface="Arial" panose="020B0604020202020204" pitchFamily="34"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ru-RU" sz="140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312352337"/>
                  </a:ext>
                </a:extLst>
              </a:tr>
              <a:tr h="557723">
                <a:tc>
                  <a:txBody>
                    <a:bodyPr/>
                    <a:lstStyle/>
                    <a:p>
                      <a:pPr marR="1270" algn="ctr">
                        <a:spcBef>
                          <a:spcPts val="300"/>
                        </a:spcBef>
                        <a:spcAft>
                          <a:spcPts val="0"/>
                        </a:spcAft>
                      </a:pPr>
                      <a:r>
                        <a:rPr lang="ru-RU" sz="1600" dirty="0">
                          <a:effectLst/>
                        </a:rPr>
                        <a:t>Генеральная средняя </a:t>
                      </a:r>
                      <a:r>
                        <a:rPr lang="en-US" sz="1600" dirty="0">
                          <a:effectLst/>
                        </a:rPr>
                        <a:t>Y</a:t>
                      </a:r>
                      <a:r>
                        <a:rPr lang="ru-RU" sz="1600" dirty="0">
                          <a:effectLst/>
                        </a:rPr>
                        <a:t>  µ</a:t>
                      </a:r>
                      <a:r>
                        <a:rPr lang="en-US" sz="1600" baseline="-25000" dirty="0">
                          <a:effectLst/>
                        </a:rPr>
                        <a:t>y</a:t>
                      </a:r>
                      <a:endParaRPr lang="ru-RU" sz="1600" dirty="0">
                        <a:effectLst/>
                        <a:latin typeface="Arial" panose="020B0604020202020204" pitchFamily="34"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ru-RU" sz="1400" dirty="0">
                        <a:effectLst/>
                        <a:latin typeface="Arial" panose="020B0604020202020204" pitchFamily="34"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ru-RU" sz="14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867106712"/>
                  </a:ext>
                </a:extLst>
              </a:tr>
              <a:tr h="468730">
                <a:tc>
                  <a:txBody>
                    <a:bodyPr/>
                    <a:lstStyle/>
                    <a:p>
                      <a:pPr marR="1270" algn="ctr">
                        <a:spcBef>
                          <a:spcPts val="300"/>
                        </a:spcBef>
                        <a:spcAft>
                          <a:spcPts val="0"/>
                        </a:spcAft>
                      </a:pPr>
                      <a:r>
                        <a:rPr lang="en-US" sz="1600" dirty="0">
                          <a:effectLst/>
                        </a:rPr>
                        <a:t>M(X</a:t>
                      </a:r>
                      <a:r>
                        <a:rPr lang="en-US" sz="1600" baseline="30000" dirty="0">
                          <a:effectLst/>
                        </a:rPr>
                        <a:t>2</a:t>
                      </a:r>
                      <a:r>
                        <a:rPr lang="en-US" sz="1600" dirty="0">
                          <a:effectLst/>
                        </a:rPr>
                        <a:t>)</a:t>
                      </a:r>
                      <a:endParaRPr lang="ru-RU" sz="1600" dirty="0">
                        <a:effectLst/>
                        <a:latin typeface="Arial" panose="020B0604020202020204" pitchFamily="34"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ru-RU" sz="14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en-US" sz="14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36753533"/>
                  </a:ext>
                </a:extLst>
              </a:tr>
              <a:tr h="504056">
                <a:tc>
                  <a:txBody>
                    <a:bodyPr/>
                    <a:lstStyle/>
                    <a:p>
                      <a:pPr marR="1270" algn="ctr">
                        <a:spcBef>
                          <a:spcPts val="300"/>
                        </a:spcBef>
                        <a:spcAft>
                          <a:spcPts val="0"/>
                        </a:spcAft>
                      </a:pPr>
                      <a:r>
                        <a:rPr lang="en-US" sz="1600" dirty="0">
                          <a:effectLst/>
                        </a:rPr>
                        <a:t>M(Y</a:t>
                      </a:r>
                      <a:r>
                        <a:rPr lang="en-US" sz="1600" baseline="30000" dirty="0">
                          <a:effectLst/>
                        </a:rPr>
                        <a:t>2</a:t>
                      </a:r>
                      <a:r>
                        <a:rPr lang="en-US" sz="1600" dirty="0">
                          <a:effectLst/>
                        </a:rPr>
                        <a:t>)</a:t>
                      </a:r>
                      <a:endParaRPr lang="ru-RU" sz="1600" dirty="0">
                        <a:effectLst/>
                        <a:latin typeface="Arial" panose="020B0604020202020204" pitchFamily="34"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ru-RU" sz="14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ru-RU" sz="14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95470455"/>
                  </a:ext>
                </a:extLst>
              </a:tr>
              <a:tr h="432048">
                <a:tc>
                  <a:txBody>
                    <a:bodyPr/>
                    <a:lstStyle/>
                    <a:p>
                      <a:pPr marR="1270" algn="ctr">
                        <a:spcBef>
                          <a:spcPts val="300"/>
                        </a:spcBef>
                        <a:spcAft>
                          <a:spcPts val="0"/>
                        </a:spcAft>
                      </a:pPr>
                      <a:r>
                        <a:rPr lang="en-US" sz="1600" dirty="0">
                          <a:effectLst/>
                        </a:rPr>
                        <a:t>M(XY)</a:t>
                      </a:r>
                      <a:endParaRPr lang="ru-RU" sz="1600" dirty="0">
                        <a:effectLst/>
                        <a:latin typeface="Arial" panose="020B0604020202020204" pitchFamily="34"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ru-RU" sz="14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R="1270" algn="ctr">
                        <a:spcBef>
                          <a:spcPts val="300"/>
                        </a:spcBef>
                        <a:spcAft>
                          <a:spcPts val="0"/>
                        </a:spcAft>
                      </a:pPr>
                      <a:endParaRPr lang="ru-RU" sz="14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203637050"/>
                  </a:ext>
                </a:extLst>
              </a:tr>
              <a:tr h="557723">
                <a:tc>
                  <a:txBody>
                    <a:bodyPr/>
                    <a:lstStyle/>
                    <a:p>
                      <a:pPr marR="1270" algn="ctr">
                        <a:spcBef>
                          <a:spcPts val="300"/>
                        </a:spcBef>
                        <a:spcAft>
                          <a:spcPts val="0"/>
                        </a:spcAft>
                      </a:pPr>
                      <a:r>
                        <a:rPr lang="ru-RU" sz="1600" dirty="0">
                          <a:effectLst/>
                        </a:rPr>
                        <a:t>Генеральные дисперсии Х и </a:t>
                      </a:r>
                      <a:r>
                        <a:rPr lang="en-US" sz="1600" dirty="0">
                          <a:effectLst/>
                        </a:rPr>
                        <a:t>Y</a:t>
                      </a:r>
                      <a:r>
                        <a:rPr lang="ru-RU" sz="1600" dirty="0">
                          <a:effectLst/>
                        </a:rPr>
                        <a:t> σ</a:t>
                      </a:r>
                      <a:r>
                        <a:rPr lang="en-US" sz="1600" baseline="-25000" dirty="0">
                          <a:effectLst/>
                        </a:rPr>
                        <a:t>x</a:t>
                      </a:r>
                      <a:r>
                        <a:rPr lang="ru-RU" sz="1600" baseline="30000" dirty="0">
                          <a:effectLst/>
                        </a:rPr>
                        <a:t>2  </a:t>
                      </a:r>
                      <a:r>
                        <a:rPr lang="ru-RU" sz="1600" dirty="0">
                          <a:effectLst/>
                        </a:rPr>
                        <a:t>и</a:t>
                      </a:r>
                      <a:r>
                        <a:rPr lang="ru-RU" sz="1600" baseline="30000" dirty="0">
                          <a:effectLst/>
                        </a:rPr>
                        <a:t> </a:t>
                      </a:r>
                      <a:r>
                        <a:rPr lang="ru-RU" sz="1600" dirty="0">
                          <a:effectLst/>
                        </a:rPr>
                        <a:t> σ</a:t>
                      </a:r>
                      <a:r>
                        <a:rPr lang="en-US" sz="1600" baseline="-25000" dirty="0">
                          <a:effectLst/>
                        </a:rPr>
                        <a:t>y</a:t>
                      </a:r>
                      <a:r>
                        <a:rPr lang="ru-RU" sz="1600" baseline="30000" dirty="0">
                          <a:effectLst/>
                        </a:rPr>
                        <a:t>2</a:t>
                      </a:r>
                      <a:endParaRPr lang="ru-RU" sz="1600" dirty="0">
                        <a:effectLst/>
                        <a:latin typeface="Arial" panose="020B0604020202020204" pitchFamily="34" charset="0"/>
                        <a:ea typeface="Times New Roman" panose="02020603050405020304" pitchFamily="18" charset="0"/>
                      </a:endParaRPr>
                    </a:p>
                  </a:txBody>
                  <a:tcPr marL="68580" marR="68580" marT="0" marB="0" anchor="ctr"/>
                </a:tc>
                <a:tc gridSpan="2">
                  <a:txBody>
                    <a:bodyPr/>
                    <a:lstStyle/>
                    <a:p>
                      <a:pPr marR="1270" algn="ctr">
                        <a:spcBef>
                          <a:spcPts val="300"/>
                        </a:spcBef>
                        <a:spcAft>
                          <a:spcPts val="0"/>
                        </a:spcAft>
                      </a:pPr>
                      <a:r>
                        <a:rPr lang="ru-RU" sz="1400" dirty="0">
                          <a:effectLst/>
                        </a:rPr>
                        <a:t>;       </a:t>
                      </a:r>
                      <a:endParaRPr lang="ru-RU" sz="1400" dirty="0">
                        <a:effectLst/>
                        <a:latin typeface="Arial" panose="020B0604020202020204" pitchFamily="34" charset="0"/>
                        <a:ea typeface="Times New Roman" panose="02020603050405020304" pitchFamily="18" charset="0"/>
                      </a:endParaRPr>
                    </a:p>
                  </a:txBody>
                  <a:tcPr marL="68580" marR="68580" marT="0" marB="0" anchor="ctr"/>
                </a:tc>
                <a:tc hMerge="1">
                  <a:txBody>
                    <a:bodyPr/>
                    <a:lstStyle/>
                    <a:p>
                      <a:endParaRPr lang="ru-RU"/>
                    </a:p>
                  </a:txBody>
                  <a:tcPr/>
                </a:tc>
                <a:extLst>
                  <a:ext uri="{0D108BD9-81ED-4DB2-BD59-A6C34878D82A}">
                    <a16:rowId xmlns:a16="http://schemas.microsoft.com/office/drawing/2014/main" val="168334947"/>
                  </a:ext>
                </a:extLst>
              </a:tr>
              <a:tr h="836583">
                <a:tc>
                  <a:txBody>
                    <a:bodyPr/>
                    <a:lstStyle/>
                    <a:p>
                      <a:pPr marR="1270" algn="ctr">
                        <a:spcBef>
                          <a:spcPts val="300"/>
                        </a:spcBef>
                        <a:spcAft>
                          <a:spcPts val="0"/>
                        </a:spcAft>
                      </a:pPr>
                      <a:r>
                        <a:rPr lang="ru-RU" sz="1600" dirty="0">
                          <a:effectLst/>
                        </a:rPr>
                        <a:t>Генеральный коэффициент корреляции ρ</a:t>
                      </a:r>
                      <a:endParaRPr lang="ru-RU" sz="1600" dirty="0">
                        <a:effectLst/>
                        <a:latin typeface="Arial" panose="020B0604020202020204" pitchFamily="34" charset="0"/>
                        <a:ea typeface="Times New Roman" panose="02020603050405020304" pitchFamily="18" charset="0"/>
                      </a:endParaRPr>
                    </a:p>
                  </a:txBody>
                  <a:tcPr marL="68580" marR="68580" marT="0" marB="0" anchor="ctr"/>
                </a:tc>
                <a:tc gridSpan="2">
                  <a:txBody>
                    <a:bodyPr/>
                    <a:lstStyle/>
                    <a:p>
                      <a:pPr marL="0" marR="1270" indent="0" algn="r" defTabSz="914400" rtl="0" eaLnBrk="1" fontAlgn="auto" latinLnBrk="0" hangingPunct="1">
                        <a:lnSpc>
                          <a:spcPct val="100000"/>
                        </a:lnSpc>
                        <a:spcBef>
                          <a:spcPts val="0"/>
                        </a:spcBef>
                        <a:spcAft>
                          <a:spcPts val="0"/>
                        </a:spcAft>
                        <a:buClrTx/>
                        <a:buSzTx/>
                        <a:buFontTx/>
                        <a:buNone/>
                        <a:tabLst/>
                        <a:defRPr/>
                      </a:pPr>
                      <a:r>
                        <a:rPr lang="ru-RU" sz="1400" dirty="0">
                          <a:effectLst/>
                        </a:rPr>
                        <a:t>Выборочный коэффициент корреляции</a:t>
                      </a:r>
                    </a:p>
                    <a:p>
                      <a:pPr marR="1270" algn="r">
                        <a:lnSpc>
                          <a:spcPct val="100000"/>
                        </a:lnSpc>
                        <a:spcAft>
                          <a:spcPts val="0"/>
                        </a:spcAft>
                      </a:pPr>
                      <a:r>
                        <a:rPr lang="ru-RU" sz="1400" dirty="0">
                          <a:effectLst/>
                          <a:latin typeface="Arial" panose="020B0604020202020204" pitchFamily="34" charset="0"/>
                          <a:ea typeface="Times New Roman" panose="02020603050405020304" pitchFamily="18" charset="0"/>
                        </a:rPr>
                        <a:t> </a:t>
                      </a:r>
                    </a:p>
                    <a:p>
                      <a:pPr marR="1270" algn="r">
                        <a:lnSpc>
                          <a:spcPct val="100000"/>
                        </a:lnSpc>
                        <a:spcAft>
                          <a:spcPts val="0"/>
                        </a:spcAft>
                      </a:pPr>
                      <a:endParaRPr lang="ru-RU" sz="1400" dirty="0">
                        <a:effectLst/>
                        <a:latin typeface="Arial" panose="020B0604020202020204" pitchFamily="34" charset="0"/>
                        <a:ea typeface="Times New Roman" panose="02020603050405020304" pitchFamily="18" charset="0"/>
                      </a:endParaRPr>
                    </a:p>
                  </a:txBody>
                  <a:tcPr marL="68580" marR="68580" marT="0" marB="0" anchor="ctr"/>
                </a:tc>
                <a:tc hMerge="1">
                  <a:txBody>
                    <a:bodyPr/>
                    <a:lstStyle/>
                    <a:p>
                      <a:endParaRPr lang="ru-RU"/>
                    </a:p>
                  </a:txBody>
                  <a:tcPr/>
                </a:tc>
                <a:extLst>
                  <a:ext uri="{0D108BD9-81ED-4DB2-BD59-A6C34878D82A}">
                    <a16:rowId xmlns:a16="http://schemas.microsoft.com/office/drawing/2014/main" val="2178990125"/>
                  </a:ext>
                </a:extLst>
              </a:tr>
            </a:tbl>
          </a:graphicData>
        </a:graphic>
      </p:graphicFrame>
      <p:sp>
        <p:nvSpPr>
          <p:cNvPr id="18" name="Rectangle 14"/>
          <p:cNvSpPr>
            <a:spLocks noChangeArrowheads="1"/>
          </p:cNvSpPr>
          <p:nvPr/>
        </p:nvSpPr>
        <p:spPr bwMode="auto">
          <a:xfrm>
            <a:off x="457200" y="1040919"/>
            <a:ext cx="7715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60363" algn="ctr" defTabSz="914400" rtl="0" eaLnBrk="0" fontAlgn="base" latinLnBrk="0" hangingPunct="0">
              <a:lnSpc>
                <a:spcPct val="100000"/>
              </a:lnSpc>
              <a:spcBef>
                <a:spcPct val="0"/>
              </a:spcBef>
              <a:spcAft>
                <a:spcPct val="0"/>
              </a:spcAft>
              <a:buClrTx/>
              <a:buSzTx/>
              <a:buFontTx/>
              <a:buNone/>
              <a:tabLst/>
            </a:pPr>
            <a:r>
              <a:rPr kumimoji="0" lang="ru-RU" altLang="ru-RU"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Точечные оценки параметров двумерной корреляционной модели</a:t>
            </a:r>
            <a:endParaRPr kumimoji="0" lang="ru-RU" altLang="ru-RU" sz="2800" b="0" i="0" u="none" strike="noStrike" cap="none" normalizeH="0" baseline="0" dirty="0">
              <a:ln>
                <a:noFill/>
              </a:ln>
              <a:solidFill>
                <a:schemeClr val="tx1"/>
              </a:solidFill>
              <a:effectLst/>
              <a:latin typeface="Arial" panose="020B0604020202020204" pitchFamily="34" charset="0"/>
            </a:endParaRPr>
          </a:p>
        </p:txBody>
      </p:sp>
      <p:sp>
        <p:nvSpPr>
          <p:cNvPr id="19" name="Rectangle 16"/>
          <p:cNvSpPr>
            <a:spLocks noChangeArrowheads="1"/>
          </p:cNvSpPr>
          <p:nvPr/>
        </p:nvSpPr>
        <p:spPr bwMode="auto">
          <a:xfrm>
            <a:off x="3491880" y="2179711"/>
            <a:ext cx="11824472" cy="573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0" name="Объект 19"/>
          <p:cNvGraphicFramePr>
            <a:graphicFrameLocks noChangeAspect="1"/>
          </p:cNvGraphicFramePr>
          <p:nvPr/>
        </p:nvGraphicFramePr>
        <p:xfrm>
          <a:off x="3491880" y="2636912"/>
          <a:ext cx="1008112" cy="596908"/>
        </p:xfrm>
        <a:graphic>
          <a:graphicData uri="http://schemas.openxmlformats.org/presentationml/2006/ole">
            <mc:AlternateContent xmlns:mc="http://schemas.openxmlformats.org/markup-compatibility/2006">
              <mc:Choice xmlns:v="urn:schemas-microsoft-com:vml" Requires="v">
                <p:oleObj spid="_x0000_s45123" name="Уравнение" r:id="rId3" imgW="723586" imgH="431613" progId="Equation.3">
                  <p:embed/>
                </p:oleObj>
              </mc:Choice>
              <mc:Fallback>
                <p:oleObj name="Уравнение" r:id="rId3" imgW="723586" imgH="431613" progId="Equation.3">
                  <p:embed/>
                  <p:pic>
                    <p:nvPicPr>
                      <p:cNvPr id="20" name="Объект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2636912"/>
                        <a:ext cx="1008112" cy="596908"/>
                      </a:xfrm>
                      <a:prstGeom prst="rect">
                        <a:avLst/>
                      </a:prstGeom>
                      <a:noFill/>
                    </p:spPr>
                  </p:pic>
                </p:oleObj>
              </mc:Fallback>
            </mc:AlternateContent>
          </a:graphicData>
        </a:graphic>
      </p:graphicFrame>
      <p:sp>
        <p:nvSpPr>
          <p:cNvPr id="21" name="Rectangle 18"/>
          <p:cNvSpPr>
            <a:spLocks noChangeArrowheads="1"/>
          </p:cNvSpPr>
          <p:nvPr/>
        </p:nvSpPr>
        <p:spPr bwMode="auto">
          <a:xfrm>
            <a:off x="6534636" y="2681594"/>
            <a:ext cx="114564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2" name="Объект 21"/>
          <p:cNvGraphicFramePr>
            <a:graphicFrameLocks noChangeAspect="1"/>
          </p:cNvGraphicFramePr>
          <p:nvPr/>
        </p:nvGraphicFramePr>
        <p:xfrm>
          <a:off x="6498788" y="2636912"/>
          <a:ext cx="1288778" cy="596908"/>
        </p:xfrm>
        <a:graphic>
          <a:graphicData uri="http://schemas.openxmlformats.org/presentationml/2006/ole">
            <mc:AlternateContent xmlns:mc="http://schemas.openxmlformats.org/markup-compatibility/2006">
              <mc:Choice xmlns:v="urn:schemas-microsoft-com:vml" Requires="v">
                <p:oleObj spid="_x0000_s45124" name="Уравнение" r:id="rId5" imgW="914400" imgH="431800" progId="Equation.3">
                  <p:embed/>
                </p:oleObj>
              </mc:Choice>
              <mc:Fallback>
                <p:oleObj name="Уравнение" r:id="rId5" imgW="914400" imgH="431800" progId="Equation.3">
                  <p:embed/>
                  <p:pic>
                    <p:nvPicPr>
                      <p:cNvPr id="22" name="Объект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8788" y="2636912"/>
                        <a:ext cx="1288778" cy="596908"/>
                      </a:xfrm>
                      <a:prstGeom prst="rect">
                        <a:avLst/>
                      </a:prstGeom>
                      <a:noFill/>
                    </p:spPr>
                  </p:pic>
                </p:oleObj>
              </mc:Fallback>
            </mc:AlternateContent>
          </a:graphicData>
        </a:graphic>
      </p:graphicFrame>
      <p:sp>
        <p:nvSpPr>
          <p:cNvPr id="23" name="Rectangle 20"/>
          <p:cNvSpPr>
            <a:spLocks noChangeArrowheads="1"/>
          </p:cNvSpPr>
          <p:nvPr/>
        </p:nvSpPr>
        <p:spPr bwMode="auto">
          <a:xfrm>
            <a:off x="3491880" y="284758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24" name="Объект 23"/>
          <p:cNvGraphicFramePr>
            <a:graphicFrameLocks noChangeAspect="1"/>
          </p:cNvGraphicFramePr>
          <p:nvPr/>
        </p:nvGraphicFramePr>
        <p:xfrm>
          <a:off x="3501439" y="3210883"/>
          <a:ext cx="1008112" cy="596908"/>
        </p:xfrm>
        <a:graphic>
          <a:graphicData uri="http://schemas.openxmlformats.org/presentationml/2006/ole">
            <mc:AlternateContent xmlns:mc="http://schemas.openxmlformats.org/markup-compatibility/2006">
              <mc:Choice xmlns:v="urn:schemas-microsoft-com:vml" Requires="v">
                <p:oleObj spid="_x0000_s45125" name="Уравнение" r:id="rId7" imgW="723586" imgH="431613" progId="Equation.3">
                  <p:embed/>
                </p:oleObj>
              </mc:Choice>
              <mc:Fallback>
                <p:oleObj name="Уравнение" r:id="rId7" imgW="723586" imgH="431613" progId="Equation.3">
                  <p:embed/>
                  <p:pic>
                    <p:nvPicPr>
                      <p:cNvPr id="24" name="Объект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1439" y="3210883"/>
                        <a:ext cx="1008112" cy="596908"/>
                      </a:xfrm>
                      <a:prstGeom prst="rect">
                        <a:avLst/>
                      </a:prstGeom>
                      <a:noFill/>
                    </p:spPr>
                  </p:pic>
                </p:oleObj>
              </mc:Fallback>
            </mc:AlternateContent>
          </a:graphicData>
        </a:graphic>
      </p:graphicFrame>
      <p:sp>
        <p:nvSpPr>
          <p:cNvPr id="27" name="Rectangle 27"/>
          <p:cNvSpPr>
            <a:spLocks noChangeArrowheads="1"/>
          </p:cNvSpPr>
          <p:nvPr/>
        </p:nvSpPr>
        <p:spPr bwMode="auto">
          <a:xfrm>
            <a:off x="6489228" y="3146409"/>
            <a:ext cx="13343333" cy="53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8" name="Объект 27"/>
          <p:cNvGraphicFramePr>
            <a:graphicFrameLocks noChangeAspect="1"/>
          </p:cNvGraphicFramePr>
          <p:nvPr/>
        </p:nvGraphicFramePr>
        <p:xfrm>
          <a:off x="6489229" y="3146410"/>
          <a:ext cx="1479735" cy="669774"/>
        </p:xfrm>
        <a:graphic>
          <a:graphicData uri="http://schemas.openxmlformats.org/presentationml/2006/ole">
            <mc:AlternateContent xmlns:mc="http://schemas.openxmlformats.org/markup-compatibility/2006">
              <mc:Choice xmlns:v="urn:schemas-microsoft-com:vml" Requires="v">
                <p:oleObj spid="_x0000_s45126" name="Уравнение" r:id="rId9" imgW="977476" imgH="444307" progId="Equation.3">
                  <p:embed/>
                </p:oleObj>
              </mc:Choice>
              <mc:Fallback>
                <p:oleObj name="Уравнение" r:id="rId9" imgW="977476" imgH="444307" progId="Equation.3">
                  <p:embed/>
                  <p:pic>
                    <p:nvPicPr>
                      <p:cNvPr id="28" name="Объект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9229" y="3146410"/>
                        <a:ext cx="1479735" cy="669774"/>
                      </a:xfrm>
                      <a:prstGeom prst="rect">
                        <a:avLst/>
                      </a:prstGeom>
                      <a:noFill/>
                    </p:spPr>
                  </p:pic>
                </p:oleObj>
              </mc:Fallback>
            </mc:AlternateContent>
          </a:graphicData>
        </a:graphic>
      </p:graphicFrame>
      <p:sp>
        <p:nvSpPr>
          <p:cNvPr id="29" name="Rectangle 29"/>
          <p:cNvSpPr>
            <a:spLocks noChangeArrowheads="1"/>
          </p:cNvSpPr>
          <p:nvPr/>
        </p:nvSpPr>
        <p:spPr bwMode="auto">
          <a:xfrm>
            <a:off x="3491880" y="3722265"/>
            <a:ext cx="11047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30" name="Объект 29"/>
          <p:cNvGraphicFramePr>
            <a:graphicFrameLocks noChangeAspect="1"/>
          </p:cNvGraphicFramePr>
          <p:nvPr/>
        </p:nvGraphicFramePr>
        <p:xfrm>
          <a:off x="3491880" y="3722266"/>
          <a:ext cx="943664" cy="506356"/>
        </p:xfrm>
        <a:graphic>
          <a:graphicData uri="http://schemas.openxmlformats.org/presentationml/2006/ole">
            <mc:AlternateContent xmlns:mc="http://schemas.openxmlformats.org/markup-compatibility/2006">
              <mc:Choice xmlns:v="urn:schemas-microsoft-com:vml" Requires="v">
                <p:oleObj spid="_x0000_s45127" name="Уравнение" r:id="rId11" imgW="799753" imgH="431613" progId="Equation.3">
                  <p:embed/>
                </p:oleObj>
              </mc:Choice>
              <mc:Fallback>
                <p:oleObj name="Уравнение" r:id="rId11" imgW="799753" imgH="431613" progId="Equation.3">
                  <p:embed/>
                  <p:pic>
                    <p:nvPicPr>
                      <p:cNvPr id="30" name="Объект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91880" y="3722266"/>
                        <a:ext cx="943664" cy="506356"/>
                      </a:xfrm>
                      <a:prstGeom prst="rect">
                        <a:avLst/>
                      </a:prstGeom>
                      <a:noFill/>
                    </p:spPr>
                  </p:pic>
                </p:oleObj>
              </mc:Fallback>
            </mc:AlternateContent>
          </a:graphicData>
        </a:graphic>
      </p:graphicFrame>
      <p:sp>
        <p:nvSpPr>
          <p:cNvPr id="31" name="Rectangle 31"/>
          <p:cNvSpPr>
            <a:spLocks noChangeArrowheads="1"/>
          </p:cNvSpPr>
          <p:nvPr/>
        </p:nvSpPr>
        <p:spPr bwMode="auto">
          <a:xfrm>
            <a:off x="6489228" y="3721972"/>
            <a:ext cx="111680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32" name="Объект 31"/>
          <p:cNvGraphicFramePr>
            <a:graphicFrameLocks noChangeAspect="1"/>
          </p:cNvGraphicFramePr>
          <p:nvPr/>
        </p:nvGraphicFramePr>
        <p:xfrm>
          <a:off x="6489228" y="3721973"/>
          <a:ext cx="1213601" cy="506649"/>
        </p:xfrm>
        <a:graphic>
          <a:graphicData uri="http://schemas.openxmlformats.org/presentationml/2006/ole">
            <mc:AlternateContent xmlns:mc="http://schemas.openxmlformats.org/markup-compatibility/2006">
              <mc:Choice xmlns:v="urn:schemas-microsoft-com:vml" Requires="v">
                <p:oleObj spid="_x0000_s45128" name="Уравнение" r:id="rId13" imgW="1016000" imgH="431800" progId="Equation.3">
                  <p:embed/>
                </p:oleObj>
              </mc:Choice>
              <mc:Fallback>
                <p:oleObj name="Уравнение" r:id="rId13" imgW="1016000" imgH="431800" progId="Equation.3">
                  <p:embed/>
                  <p:pic>
                    <p:nvPicPr>
                      <p:cNvPr id="32" name="Объект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89228" y="3721973"/>
                        <a:ext cx="1213601" cy="506649"/>
                      </a:xfrm>
                      <a:prstGeom prst="rect">
                        <a:avLst/>
                      </a:prstGeom>
                      <a:noFill/>
                    </p:spPr>
                  </p:pic>
                </p:oleObj>
              </mc:Fallback>
            </mc:AlternateContent>
          </a:graphicData>
        </a:graphic>
      </p:graphicFrame>
      <p:sp>
        <p:nvSpPr>
          <p:cNvPr id="33" name="Rectangle 33"/>
          <p:cNvSpPr>
            <a:spLocks noChangeArrowheads="1"/>
          </p:cNvSpPr>
          <p:nvPr/>
        </p:nvSpPr>
        <p:spPr bwMode="auto">
          <a:xfrm>
            <a:off x="3491879" y="4207836"/>
            <a:ext cx="113431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34" name="Объект 33"/>
          <p:cNvGraphicFramePr>
            <a:graphicFrameLocks noChangeAspect="1"/>
          </p:cNvGraphicFramePr>
          <p:nvPr/>
        </p:nvGraphicFramePr>
        <p:xfrm>
          <a:off x="3491880" y="4207836"/>
          <a:ext cx="1075239" cy="567159"/>
        </p:xfrm>
        <a:graphic>
          <a:graphicData uri="http://schemas.openxmlformats.org/presentationml/2006/ole">
            <mc:AlternateContent xmlns:mc="http://schemas.openxmlformats.org/markup-compatibility/2006">
              <mc:Choice xmlns:v="urn:schemas-microsoft-com:vml" Requires="v">
                <p:oleObj spid="_x0000_s45129" name="Уравнение" r:id="rId15" imgW="812447" imgH="431613" progId="Equation.3">
                  <p:embed/>
                </p:oleObj>
              </mc:Choice>
              <mc:Fallback>
                <p:oleObj name="Уравнение" r:id="rId15" imgW="812447" imgH="431613" progId="Equation.3">
                  <p:embed/>
                  <p:pic>
                    <p:nvPicPr>
                      <p:cNvPr id="34" name="Объект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1880" y="4207836"/>
                        <a:ext cx="1075239" cy="567159"/>
                      </a:xfrm>
                      <a:prstGeom prst="rect">
                        <a:avLst/>
                      </a:prstGeom>
                      <a:noFill/>
                    </p:spPr>
                  </p:pic>
                </p:oleObj>
              </mc:Fallback>
            </mc:AlternateContent>
          </a:graphicData>
        </a:graphic>
      </p:graphicFrame>
      <p:sp>
        <p:nvSpPr>
          <p:cNvPr id="35" name="Rectangle 35"/>
          <p:cNvSpPr>
            <a:spLocks noChangeArrowheads="1"/>
          </p:cNvSpPr>
          <p:nvPr/>
        </p:nvSpPr>
        <p:spPr bwMode="auto">
          <a:xfrm>
            <a:off x="6383541" y="4173903"/>
            <a:ext cx="116923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36" name="Объект 35"/>
          <p:cNvGraphicFramePr>
            <a:graphicFrameLocks noChangeAspect="1"/>
          </p:cNvGraphicFramePr>
          <p:nvPr/>
        </p:nvGraphicFramePr>
        <p:xfrm>
          <a:off x="6383541" y="4173904"/>
          <a:ext cx="1351930" cy="596798"/>
        </p:xfrm>
        <a:graphic>
          <a:graphicData uri="http://schemas.openxmlformats.org/presentationml/2006/ole">
            <mc:AlternateContent xmlns:mc="http://schemas.openxmlformats.org/markup-compatibility/2006">
              <mc:Choice xmlns:v="urn:schemas-microsoft-com:vml" Requires="v">
                <p:oleObj spid="_x0000_s45130" name="Уравнение" r:id="rId17" imgW="1015559" imgH="444307" progId="Equation.3">
                  <p:embed/>
                </p:oleObj>
              </mc:Choice>
              <mc:Fallback>
                <p:oleObj name="Уравнение" r:id="rId17" imgW="1015559" imgH="444307" progId="Equation.3">
                  <p:embed/>
                  <p:pic>
                    <p:nvPicPr>
                      <p:cNvPr id="36" name="Объект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83541" y="4173904"/>
                        <a:ext cx="1351930" cy="596798"/>
                      </a:xfrm>
                      <a:prstGeom prst="rect">
                        <a:avLst/>
                      </a:prstGeom>
                      <a:noFill/>
                    </p:spPr>
                  </p:pic>
                </p:oleObj>
              </mc:Fallback>
            </mc:AlternateContent>
          </a:graphicData>
        </a:graphic>
      </p:graphicFrame>
      <p:sp>
        <p:nvSpPr>
          <p:cNvPr id="37" name="Rectangle 37"/>
          <p:cNvSpPr>
            <a:spLocks noChangeArrowheads="1"/>
          </p:cNvSpPr>
          <p:nvPr/>
        </p:nvSpPr>
        <p:spPr bwMode="auto">
          <a:xfrm>
            <a:off x="3702878" y="4705191"/>
            <a:ext cx="111116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38" name="Объект 37"/>
          <p:cNvGraphicFramePr>
            <a:graphicFrameLocks noChangeAspect="1"/>
          </p:cNvGraphicFramePr>
          <p:nvPr/>
        </p:nvGraphicFramePr>
        <p:xfrm>
          <a:off x="3702877" y="4705192"/>
          <a:ext cx="1064863" cy="532432"/>
        </p:xfrm>
        <a:graphic>
          <a:graphicData uri="http://schemas.openxmlformats.org/presentationml/2006/ole">
            <mc:AlternateContent xmlns:mc="http://schemas.openxmlformats.org/markup-compatibility/2006">
              <mc:Choice xmlns:v="urn:schemas-microsoft-com:vml" Requires="v">
                <p:oleObj spid="_x0000_s45131" name="Уравнение" r:id="rId19" imgW="876300" imgH="431800" progId="Equation.3">
                  <p:embed/>
                </p:oleObj>
              </mc:Choice>
              <mc:Fallback>
                <p:oleObj name="Уравнение" r:id="rId19" imgW="876300" imgH="431800" progId="Equation.3">
                  <p:embed/>
                  <p:pic>
                    <p:nvPicPr>
                      <p:cNvPr id="38" name="Объект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02877" y="4705192"/>
                        <a:ext cx="1064863" cy="532432"/>
                      </a:xfrm>
                      <a:prstGeom prst="rect">
                        <a:avLst/>
                      </a:prstGeom>
                      <a:noFill/>
                    </p:spPr>
                  </p:pic>
                </p:oleObj>
              </mc:Fallback>
            </mc:AlternateContent>
          </a:graphicData>
        </a:graphic>
      </p:graphicFrame>
      <p:sp>
        <p:nvSpPr>
          <p:cNvPr id="39" name="Rectangle 39"/>
          <p:cNvSpPr>
            <a:spLocks noChangeArrowheads="1"/>
          </p:cNvSpPr>
          <p:nvPr/>
        </p:nvSpPr>
        <p:spPr bwMode="auto">
          <a:xfrm>
            <a:off x="6383540" y="4707434"/>
            <a:ext cx="111712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40" name="Объект 39"/>
          <p:cNvGraphicFramePr>
            <a:graphicFrameLocks noChangeAspect="1"/>
          </p:cNvGraphicFramePr>
          <p:nvPr/>
        </p:nvGraphicFramePr>
        <p:xfrm>
          <a:off x="6383541" y="4707435"/>
          <a:ext cx="1547687" cy="546927"/>
        </p:xfrm>
        <a:graphic>
          <a:graphicData uri="http://schemas.openxmlformats.org/presentationml/2006/ole">
            <mc:AlternateContent xmlns:mc="http://schemas.openxmlformats.org/markup-compatibility/2006">
              <mc:Choice xmlns:v="urn:schemas-microsoft-com:vml" Requires="v">
                <p:oleObj spid="_x0000_s45132" name="Уравнение" r:id="rId21" imgW="1244600" imgH="444500" progId="Equation.3">
                  <p:embed/>
                </p:oleObj>
              </mc:Choice>
              <mc:Fallback>
                <p:oleObj name="Уравнение" r:id="rId21" imgW="1244600" imgH="444500" progId="Equation.3">
                  <p:embed/>
                  <p:pic>
                    <p:nvPicPr>
                      <p:cNvPr id="40" name="Объект 3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383541" y="4707435"/>
                        <a:ext cx="1547687" cy="546927"/>
                      </a:xfrm>
                      <a:prstGeom prst="rect">
                        <a:avLst/>
                      </a:prstGeom>
                      <a:noFill/>
                    </p:spPr>
                  </p:pic>
                </p:oleObj>
              </mc:Fallback>
            </mc:AlternateContent>
          </a:graphicData>
        </a:graphic>
      </p:graphicFrame>
      <p:sp>
        <p:nvSpPr>
          <p:cNvPr id="41" name="Rectangle 41"/>
          <p:cNvSpPr>
            <a:spLocks noChangeArrowheads="1"/>
          </p:cNvSpPr>
          <p:nvPr/>
        </p:nvSpPr>
        <p:spPr bwMode="auto">
          <a:xfrm>
            <a:off x="3464456" y="5207496"/>
            <a:ext cx="14233968" cy="52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42" name="Объект 41"/>
          <p:cNvGraphicFramePr>
            <a:graphicFrameLocks noChangeAspect="1"/>
          </p:cNvGraphicFramePr>
          <p:nvPr/>
        </p:nvGraphicFramePr>
        <p:xfrm>
          <a:off x="3464454" y="5207496"/>
          <a:ext cx="1611601" cy="483480"/>
        </p:xfrm>
        <a:graphic>
          <a:graphicData uri="http://schemas.openxmlformats.org/presentationml/2006/ole">
            <mc:AlternateContent xmlns:mc="http://schemas.openxmlformats.org/markup-compatibility/2006">
              <mc:Choice xmlns:v="urn:schemas-microsoft-com:vml" Requires="v">
                <p:oleObj spid="_x0000_s45133" name="Уравнение" r:id="rId23" imgW="875920" imgH="266584" progId="Equation.3">
                  <p:embed/>
                </p:oleObj>
              </mc:Choice>
              <mc:Fallback>
                <p:oleObj name="Уравнение" r:id="rId23" imgW="875920" imgH="266584" progId="Equation.3">
                  <p:embed/>
                  <p:pic>
                    <p:nvPicPr>
                      <p:cNvPr id="42" name="Объект 4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64454" y="5207496"/>
                        <a:ext cx="1611601" cy="483480"/>
                      </a:xfrm>
                      <a:prstGeom prst="rect">
                        <a:avLst/>
                      </a:prstGeom>
                      <a:noFill/>
                    </p:spPr>
                  </p:pic>
                </p:oleObj>
              </mc:Fallback>
            </mc:AlternateContent>
          </a:graphicData>
        </a:graphic>
      </p:graphicFrame>
      <p:sp>
        <p:nvSpPr>
          <p:cNvPr id="43" name="Rectangle 43"/>
          <p:cNvSpPr>
            <a:spLocks noChangeArrowheads="1"/>
          </p:cNvSpPr>
          <p:nvPr/>
        </p:nvSpPr>
        <p:spPr bwMode="auto">
          <a:xfrm>
            <a:off x="6216188" y="5187153"/>
            <a:ext cx="15265824" cy="5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44" name="Объект 43"/>
          <p:cNvGraphicFramePr>
            <a:graphicFrameLocks noChangeAspect="1"/>
          </p:cNvGraphicFramePr>
          <p:nvPr/>
        </p:nvGraphicFramePr>
        <p:xfrm>
          <a:off x="6216187" y="5187154"/>
          <a:ext cx="1752777" cy="537981"/>
        </p:xfrm>
        <a:graphic>
          <a:graphicData uri="http://schemas.openxmlformats.org/presentationml/2006/ole">
            <mc:AlternateContent xmlns:mc="http://schemas.openxmlformats.org/markup-compatibility/2006">
              <mc:Choice xmlns:v="urn:schemas-microsoft-com:vml" Requires="v">
                <p:oleObj spid="_x0000_s45134" name="Уравнение" r:id="rId25" imgW="901309" imgH="279279" progId="Equation.3">
                  <p:embed/>
                </p:oleObj>
              </mc:Choice>
              <mc:Fallback>
                <p:oleObj name="Уравнение" r:id="rId25" imgW="901309" imgH="279279" progId="Equation.3">
                  <p:embed/>
                  <p:pic>
                    <p:nvPicPr>
                      <p:cNvPr id="44" name="Объект 4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16187" y="5187154"/>
                        <a:ext cx="1752777" cy="537981"/>
                      </a:xfrm>
                      <a:prstGeom prst="rect">
                        <a:avLst/>
                      </a:prstGeom>
                      <a:noFill/>
                    </p:spPr>
                  </p:pic>
                </p:oleObj>
              </mc:Fallback>
            </mc:AlternateContent>
          </a:graphicData>
        </a:graphic>
      </p:graphicFrame>
      <p:sp>
        <p:nvSpPr>
          <p:cNvPr id="45" name="Rectangle 4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46" name="Объект 45"/>
          <p:cNvGraphicFramePr>
            <a:graphicFrameLocks noChangeAspect="1"/>
          </p:cNvGraphicFramePr>
          <p:nvPr/>
        </p:nvGraphicFramePr>
        <p:xfrm>
          <a:off x="3757460" y="5705928"/>
          <a:ext cx="1485064" cy="859774"/>
        </p:xfrm>
        <a:graphic>
          <a:graphicData uri="http://schemas.openxmlformats.org/presentationml/2006/ole">
            <mc:AlternateContent xmlns:mc="http://schemas.openxmlformats.org/markup-compatibility/2006">
              <mc:Choice xmlns:v="urn:schemas-microsoft-com:vml" Requires="v">
                <p:oleObj spid="_x0000_s45135" name="Уравнение" r:id="rId27" imgW="825500" imgH="482600" progId="Equation.3">
                  <p:embed/>
                </p:oleObj>
              </mc:Choice>
              <mc:Fallback>
                <p:oleObj name="Уравнение" r:id="rId27" imgW="825500" imgH="482600" progId="Equation.3">
                  <p:embed/>
                  <p:pic>
                    <p:nvPicPr>
                      <p:cNvPr id="46" name="Объект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57460" y="5705928"/>
                        <a:ext cx="1485064" cy="859774"/>
                      </a:xfrm>
                      <a:prstGeom prst="rect">
                        <a:avLst/>
                      </a:prstGeom>
                      <a:noFill/>
                    </p:spPr>
                  </p:pic>
                </p:oleObj>
              </mc:Fallback>
            </mc:AlternateContent>
          </a:graphicData>
        </a:graphic>
      </p:graphicFrame>
    </p:spTree>
    <p:extLst>
      <p:ext uri="{BB962C8B-B14F-4D97-AF65-F5344CB8AC3E}">
        <p14:creationId xmlns:p14="http://schemas.microsoft.com/office/powerpoint/2010/main" val="33977367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p:cNvSpPr>
            <a:spLocks noGrp="1"/>
          </p:cNvSpPr>
          <p:nvPr>
            <p:ph type="title"/>
          </p:nvPr>
        </p:nvSpPr>
        <p:spPr>
          <a:xfrm>
            <a:off x="179512" y="341314"/>
            <a:ext cx="8750176" cy="1382711"/>
          </a:xfrm>
        </p:spPr>
        <p:txBody>
          <a:bodyPr/>
          <a:lstStyle/>
          <a:p>
            <a:r>
              <a:rPr lang="ru-RU" sz="2800" b="1" dirty="0"/>
              <a:t>Парный коэффициент корреляции </a:t>
            </a:r>
            <a:r>
              <a:rPr lang="ru-RU" sz="2800" b="1" i="1" dirty="0"/>
              <a:t>ρ</a:t>
            </a:r>
            <a:r>
              <a:rPr lang="ru-RU" sz="2800" i="1" dirty="0"/>
              <a:t> - </a:t>
            </a:r>
            <a:r>
              <a:rPr lang="ru-RU" sz="2800" dirty="0"/>
              <a:t>показатель, который характеризует тесноту линейной связи между случайными величинами </a:t>
            </a:r>
            <a:r>
              <a:rPr lang="en-US" sz="2800" i="1" dirty="0"/>
              <a:t>X</a:t>
            </a:r>
            <a:r>
              <a:rPr lang="ru-RU" sz="2800" dirty="0"/>
              <a:t> и </a:t>
            </a:r>
            <a:r>
              <a:rPr lang="en-US" sz="2800" i="1" dirty="0"/>
              <a:t>Y</a:t>
            </a:r>
            <a:r>
              <a:rPr lang="ru-RU" sz="2800" dirty="0"/>
              <a:t>:</a:t>
            </a:r>
          </a:p>
        </p:txBody>
      </p:sp>
      <p:sp>
        <p:nvSpPr>
          <p:cNvPr id="4099" name="TextBox 4"/>
          <p:cNvSpPr txBox="1">
            <a:spLocks noChangeArrowheads="1"/>
          </p:cNvSpPr>
          <p:nvPr/>
        </p:nvSpPr>
        <p:spPr bwMode="auto">
          <a:xfrm>
            <a:off x="2259806" y="1772816"/>
            <a:ext cx="4337050" cy="369888"/>
          </a:xfrm>
          <a:prstGeom prst="rect">
            <a:avLst/>
          </a:prstGeom>
          <a:noFill/>
          <a:ln w="9525">
            <a:noFill/>
            <a:miter lim="800000"/>
            <a:headEnd/>
            <a:tailEnd/>
          </a:ln>
        </p:spPr>
        <p:txBody>
          <a:bodyPr wrap="none">
            <a:spAutoFit/>
          </a:bodyPr>
          <a:lstStyle/>
          <a:p>
            <a:r>
              <a:rPr lang="ru-RU" dirty="0"/>
              <a:t>Расчет по данным конкретной отрасли</a:t>
            </a:r>
          </a:p>
        </p:txBody>
      </p:sp>
      <p:sp>
        <p:nvSpPr>
          <p:cNvPr id="4100" name="Rectangle 6"/>
          <p:cNvSpPr>
            <a:spLocks noChangeArrowheads="1"/>
          </p:cNvSpPr>
          <p:nvPr/>
        </p:nvSpPr>
        <p:spPr bwMode="auto">
          <a:xfrm>
            <a:off x="178594" y="2099230"/>
            <a:ext cx="8929239" cy="1354217"/>
          </a:xfrm>
          <a:prstGeom prst="rect">
            <a:avLst/>
          </a:prstGeom>
          <a:noFill/>
          <a:ln w="9525">
            <a:noFill/>
            <a:miter lim="800000"/>
            <a:headEnd/>
            <a:tailEnd/>
          </a:ln>
        </p:spPr>
        <p:txBody>
          <a:bodyPr wrap="none" anchor="ctr">
            <a:spAutoFit/>
          </a:bodyPr>
          <a:lstStyle/>
          <a:p>
            <a:pPr eaLnBrk="0" hangingPunct="0">
              <a:buFontTx/>
              <a:buChar char="•"/>
            </a:pPr>
            <a:r>
              <a:rPr lang="ru-RU" sz="2800" b="1" dirty="0">
                <a:latin typeface="Calibri" pitchFamily="34" charset="0"/>
                <a:ea typeface="Calibri" pitchFamily="34" charset="0"/>
                <a:cs typeface="Times New Roman" pitchFamily="18" charset="0"/>
              </a:rPr>
              <a:t>Расчет парного коэффициента корреляции</a:t>
            </a:r>
            <a:endParaRPr lang="en-US" sz="2800" b="1" dirty="0">
              <a:latin typeface="Calibri" pitchFamily="34" charset="0"/>
              <a:ea typeface="Calibri" pitchFamily="34" charset="0"/>
              <a:cs typeface="Times New Roman" pitchFamily="18" charset="0"/>
            </a:endParaRPr>
          </a:p>
          <a:p>
            <a:pPr eaLnBrk="0" hangingPunct="0">
              <a:buFontTx/>
              <a:buChar char="•"/>
            </a:pPr>
            <a:endParaRPr lang="en-US" dirty="0">
              <a:latin typeface="Calibri" pitchFamily="34" charset="0"/>
              <a:ea typeface="Calibri" pitchFamily="34" charset="0"/>
              <a:cs typeface="Times New Roman" pitchFamily="18" charset="0"/>
            </a:endParaRPr>
          </a:p>
          <a:p>
            <a:pPr eaLnBrk="0" hangingPunct="0">
              <a:buFontTx/>
              <a:buChar char="•"/>
            </a:pPr>
            <a:r>
              <a:rPr lang="ru-RU" dirty="0">
                <a:latin typeface="Calibri" pitchFamily="34" charset="0"/>
                <a:ea typeface="Calibri" pitchFamily="34" charset="0"/>
                <a:cs typeface="Times New Roman" pitchFamily="18" charset="0"/>
              </a:rPr>
              <a:t>Определить тесноту связи и ее направленность с помощью коэффициента корреляции:</a:t>
            </a:r>
            <a:endParaRPr lang="ru-RU" dirty="0">
              <a:ea typeface="Calibri" pitchFamily="34" charset="0"/>
              <a:cs typeface="Times New Roman" pitchFamily="18" charset="0"/>
            </a:endParaRPr>
          </a:p>
          <a:p>
            <a:pPr eaLnBrk="0" hangingPunct="0"/>
            <a:endParaRPr lang="ru-RU" dirty="0">
              <a:ea typeface="Calibri" pitchFamily="34" charset="0"/>
              <a:cs typeface="Times New Roman" pitchFamily="18" charset="0"/>
            </a:endParaRPr>
          </a:p>
        </p:txBody>
      </p:sp>
      <p:sp>
        <p:nvSpPr>
          <p:cNvPr id="4101" name="Rectangle 7"/>
          <p:cNvSpPr>
            <a:spLocks noChangeArrowheads="1"/>
          </p:cNvSpPr>
          <p:nvPr/>
        </p:nvSpPr>
        <p:spPr bwMode="auto">
          <a:xfrm>
            <a:off x="3132138" y="3860800"/>
            <a:ext cx="776287" cy="368300"/>
          </a:xfrm>
          <a:prstGeom prst="rect">
            <a:avLst/>
          </a:prstGeom>
          <a:noFill/>
          <a:ln w="9525">
            <a:noFill/>
            <a:miter lim="800000"/>
            <a:headEnd/>
            <a:tailEnd/>
          </a:ln>
        </p:spPr>
        <p:txBody>
          <a:bodyPr wrap="none" anchor="ctr">
            <a:spAutoFit/>
          </a:bodyPr>
          <a:lstStyle/>
          <a:p>
            <a:pPr eaLnBrk="0" hangingPunct="0"/>
            <a:r>
              <a:rPr lang="ru-RU" sz="1100">
                <a:latin typeface="Calibri" pitchFamily="34" charset="0"/>
                <a:cs typeface="Times New Roman" pitchFamily="18" charset="0"/>
              </a:rPr>
              <a:t>  </a:t>
            </a:r>
            <a:r>
              <a:rPr lang="ru-RU">
                <a:latin typeface="Calibri" pitchFamily="34" charset="0"/>
                <a:cs typeface="Times New Roman" pitchFamily="18" charset="0"/>
              </a:rPr>
              <a:t>, где  </a:t>
            </a:r>
            <a:endParaRPr lang="ru-RU"/>
          </a:p>
        </p:txBody>
      </p:sp>
      <p:sp>
        <p:nvSpPr>
          <p:cNvPr id="4102" name="Rectangle 8"/>
          <p:cNvSpPr>
            <a:spLocks noChangeArrowheads="1"/>
          </p:cNvSpPr>
          <p:nvPr/>
        </p:nvSpPr>
        <p:spPr bwMode="auto">
          <a:xfrm>
            <a:off x="395288" y="4900613"/>
            <a:ext cx="5364162" cy="369887"/>
          </a:xfrm>
          <a:prstGeom prst="rect">
            <a:avLst/>
          </a:prstGeom>
          <a:noFill/>
          <a:ln w="9525">
            <a:noFill/>
            <a:miter lim="800000"/>
            <a:headEnd/>
            <a:tailEnd/>
          </a:ln>
        </p:spPr>
        <p:txBody>
          <a:bodyPr wrap="none" anchor="ctr">
            <a:spAutoFit/>
          </a:bodyPr>
          <a:lstStyle/>
          <a:p>
            <a:pPr eaLnBrk="0" hangingPunct="0"/>
            <a:r>
              <a:rPr lang="ru-RU">
                <a:latin typeface="Calibri" pitchFamily="34" charset="0"/>
                <a:cs typeface="Times New Roman" pitchFamily="18" charset="0"/>
              </a:rPr>
              <a:t>   (можно рассчитать с помощью функции КОРРЕЛ().</a:t>
            </a:r>
            <a:endParaRPr lang="ru-RU"/>
          </a:p>
        </p:txBody>
      </p:sp>
      <p:sp>
        <p:nvSpPr>
          <p:cNvPr id="4103"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4104" name="Picture 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17538" y="3552825"/>
            <a:ext cx="2411412" cy="1100138"/>
          </a:xfrm>
          <a:prstGeom prst="rect">
            <a:avLst/>
          </a:prstGeom>
          <a:noFill/>
          <a:ln w="9525">
            <a:noFill/>
            <a:miter lim="800000"/>
            <a:headEnd/>
            <a:tailEnd/>
          </a:ln>
        </p:spPr>
      </p:pic>
      <p:sp>
        <p:nvSpPr>
          <p:cNvPr id="4105"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4106"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331170" y="3240881"/>
            <a:ext cx="2257586" cy="832485"/>
          </a:xfrm>
          <a:prstGeom prst="rect">
            <a:avLst/>
          </a:prstGeom>
          <a:noFill/>
          <a:ln w="9525">
            <a:noFill/>
            <a:miter lim="800000"/>
            <a:headEnd/>
            <a:tailEnd/>
          </a:ln>
        </p:spPr>
      </p:pic>
      <p:sp>
        <p:nvSpPr>
          <p:cNvPr id="4107" name="Прямоугольник 14"/>
          <p:cNvSpPr>
            <a:spLocks noChangeArrowheads="1"/>
          </p:cNvSpPr>
          <p:nvPr/>
        </p:nvSpPr>
        <p:spPr bwMode="auto">
          <a:xfrm>
            <a:off x="468313" y="5300663"/>
            <a:ext cx="7920037" cy="1200150"/>
          </a:xfrm>
          <a:prstGeom prst="rect">
            <a:avLst/>
          </a:prstGeom>
          <a:noFill/>
          <a:ln w="9525">
            <a:noFill/>
            <a:miter lim="800000"/>
            <a:headEnd/>
            <a:tailEnd/>
          </a:ln>
        </p:spPr>
        <p:txBody>
          <a:bodyPr>
            <a:spAutoFit/>
          </a:bodyPr>
          <a:lstStyle/>
          <a:p>
            <a:r>
              <a:rPr lang="ru-RU" dirty="0"/>
              <a:t>Желательно подобрать такие данные, чтобы модуль коэффициента корреляции лежал от 0,6 </a:t>
            </a:r>
            <a:r>
              <a:rPr lang="ru-RU"/>
              <a:t>до 0,9 </a:t>
            </a:r>
            <a:r>
              <a:rPr lang="ru-RU" dirty="0"/>
              <a:t>включительно.</a:t>
            </a:r>
          </a:p>
          <a:p>
            <a:r>
              <a:rPr lang="ru-RU" dirty="0"/>
              <a:t>При положительном коэффициенте корреляции наблюдается прямая связь между данными, при отрицательном – обратная.</a:t>
            </a:r>
          </a:p>
        </p:txBody>
      </p:sp>
      <p:pic>
        <p:nvPicPr>
          <p:cNvPr id="4" name="Рисунок 3"/>
          <p:cNvPicPr>
            <a:picLocks noChangeAspect="1"/>
          </p:cNvPicPr>
          <p:nvPr/>
        </p:nvPicPr>
        <p:blipFill>
          <a:blip r:embed="rId5"/>
          <a:stretch>
            <a:fillRect/>
          </a:stretch>
        </p:blipFill>
        <p:spPr>
          <a:xfrm>
            <a:off x="4293438" y="4073366"/>
            <a:ext cx="2295318" cy="8900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ctrTitle"/>
          </p:nvPr>
        </p:nvSpPr>
        <p:spPr/>
        <p:txBody>
          <a:bodyPr/>
          <a:lstStyle/>
          <a:p>
            <a:pPr eaLnBrk="1" hangingPunct="1"/>
            <a:r>
              <a:rPr lang="ru-RU" dirty="0"/>
              <a:t>Занятие 2</a:t>
            </a:r>
          </a:p>
        </p:txBody>
      </p:sp>
      <p:sp>
        <p:nvSpPr>
          <p:cNvPr id="3" name="Подзаголовок 2"/>
          <p:cNvSpPr>
            <a:spLocks noGrp="1"/>
          </p:cNvSpPr>
          <p:nvPr>
            <p:ph type="subTitle" idx="1"/>
          </p:nvPr>
        </p:nvSpPr>
        <p:spPr/>
        <p:txBody>
          <a:bodyPr>
            <a:normAutofit/>
          </a:bodyPr>
          <a:lstStyle/>
          <a:p>
            <a:pPr eaLnBrk="1" hangingPunct="1">
              <a:defRPr/>
            </a:pPr>
            <a:r>
              <a:rPr lang="ru-RU" dirty="0"/>
              <a:t>Построение интервального ряда</a:t>
            </a:r>
          </a:p>
        </p:txBody>
      </p:sp>
      <p:sp>
        <p:nvSpPr>
          <p:cNvPr id="2" name="Номер слайда 1"/>
          <p:cNvSpPr>
            <a:spLocks noGrp="1"/>
          </p:cNvSpPr>
          <p:nvPr>
            <p:ph type="sldNum" sz="quarter" idx="12"/>
          </p:nvPr>
        </p:nvSpPr>
        <p:spPr/>
        <p:txBody>
          <a:bodyPr/>
          <a:lstStyle/>
          <a:p>
            <a:pPr>
              <a:defRPr/>
            </a:pPr>
            <a:fld id="{2A3BC886-36BB-46D0-8BED-428D9C5E9A6A}" type="slidenum">
              <a:rPr lang="ru-RU" smtClean="0"/>
              <a:pPr>
                <a:defRPr/>
              </a:pPr>
              <a:t>16</a:t>
            </a:fld>
            <a:endParaRPr lang="ru-RU"/>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a:xfrm>
            <a:off x="457200" y="16133"/>
            <a:ext cx="8229600" cy="1143000"/>
          </a:xfrm>
        </p:spPr>
        <p:txBody>
          <a:bodyPr/>
          <a:lstStyle/>
          <a:p>
            <a:pPr fontAlgn="auto">
              <a:spcAft>
                <a:spcPts val="0"/>
              </a:spcAft>
              <a:defRPr/>
            </a:pPr>
            <a:r>
              <a:rPr lang="ru-RU" altLang="ru-RU" sz="4000" dirty="0"/>
              <a:t>Парный коэффициент корреляции</a:t>
            </a:r>
          </a:p>
        </p:txBody>
      </p:sp>
      <p:sp>
        <p:nvSpPr>
          <p:cNvPr id="4" name="Rectangle 4"/>
          <p:cNvSpPr txBox="1">
            <a:spLocks noChangeArrowheads="1"/>
          </p:cNvSpPr>
          <p:nvPr/>
        </p:nvSpPr>
        <p:spPr bwMode="auto">
          <a:xfrm>
            <a:off x="179512" y="1159133"/>
            <a:ext cx="8964488" cy="529420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fontAlgn="auto">
              <a:spcAft>
                <a:spcPts val="0"/>
              </a:spcAft>
              <a:defRPr/>
            </a:pPr>
            <a:r>
              <a:rPr lang="ru-RU" altLang="ru-RU" sz="2200" b="1" dirty="0"/>
              <a:t>Величина его лежит в пределах (-1 до +1). </a:t>
            </a:r>
          </a:p>
          <a:p>
            <a:pPr algn="l" fontAlgn="auto">
              <a:spcAft>
                <a:spcPts val="0"/>
              </a:spcAft>
              <a:defRPr/>
            </a:pPr>
            <a:r>
              <a:rPr lang="ru-RU" altLang="ru-RU" sz="2200" b="1" dirty="0"/>
              <a:t>Значение ρ=±1 свидетельствует о наличии функциональной зависимости между рассматриваемыми признаками.</a:t>
            </a:r>
          </a:p>
          <a:p>
            <a:pPr algn="l" fontAlgn="auto">
              <a:spcAft>
                <a:spcPts val="0"/>
              </a:spcAft>
              <a:defRPr/>
            </a:pPr>
            <a:r>
              <a:rPr lang="ru-RU" altLang="ru-RU" sz="2200" b="1" dirty="0"/>
              <a:t>Если ρ=0, можно сделать вывод, что линейная связь между х и у отсутствует (но это не означает невозможность наличия между ними нелинейной связи)</a:t>
            </a:r>
          </a:p>
          <a:p>
            <a:pPr algn="l" fontAlgn="auto">
              <a:spcAft>
                <a:spcPts val="0"/>
              </a:spcAft>
              <a:defRPr/>
            </a:pPr>
            <a:r>
              <a:rPr lang="ru-RU" altLang="ru-RU" sz="2200" b="1" dirty="0"/>
              <a:t>Положительный знак коэффициента корреляции указывает на положительную корреляцию, т.е. все данные наблюдения лежат вблизи прямой с положительным углом наклона в плоскости </a:t>
            </a:r>
            <a:r>
              <a:rPr lang="ru-RU" altLang="ru-RU" sz="2200" b="1" dirty="0" err="1"/>
              <a:t>ху</a:t>
            </a:r>
            <a:r>
              <a:rPr lang="ru-RU" altLang="ru-RU" sz="2200" b="1" dirty="0"/>
              <a:t> и с увеличением х растет у. Когда х уменьшается, то у уменьшается. </a:t>
            </a:r>
          </a:p>
          <a:p>
            <a:pPr algn="l" fontAlgn="auto">
              <a:spcAft>
                <a:spcPts val="0"/>
              </a:spcAft>
              <a:defRPr/>
            </a:pPr>
            <a:r>
              <a:rPr lang="ru-RU" altLang="ru-RU" sz="2200" b="1" dirty="0"/>
              <a:t>Отрицательный знак коэффициента свидетельствует об отрицательной корреляции. </a:t>
            </a:r>
          </a:p>
          <a:p>
            <a:pPr algn="l" fontAlgn="auto">
              <a:spcAft>
                <a:spcPts val="0"/>
              </a:spcAft>
              <a:defRPr/>
            </a:pPr>
            <a:r>
              <a:rPr lang="ru-RU" altLang="ru-RU" sz="2200" b="1" dirty="0"/>
              <a:t>Чем ближе значение |r| к единице, тем связь теснее, приближение |r| к нулю означает ослабление линейной зависимости между переменными. </a:t>
            </a:r>
          </a:p>
          <a:p>
            <a:pPr algn="l" fontAlgn="auto">
              <a:spcAft>
                <a:spcPts val="0"/>
              </a:spcAft>
              <a:defRPr/>
            </a:pPr>
            <a:r>
              <a:rPr lang="ru-RU" altLang="ru-RU" sz="2200" b="1" dirty="0"/>
              <a:t>При |r|=1 корреляционная связь перерождается в функциональную. </a:t>
            </a:r>
          </a:p>
        </p:txBody>
      </p:sp>
    </p:spTree>
    <p:extLst>
      <p:ext uri="{BB962C8B-B14F-4D97-AF65-F5344CB8AC3E}">
        <p14:creationId xmlns:p14="http://schemas.microsoft.com/office/powerpoint/2010/main" val="32972854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a:xfrm>
            <a:off x="457200" y="16133"/>
            <a:ext cx="8229600" cy="1143000"/>
          </a:xfrm>
        </p:spPr>
        <p:txBody>
          <a:bodyPr/>
          <a:lstStyle/>
          <a:p>
            <a:pPr fontAlgn="auto">
              <a:spcAft>
                <a:spcPts val="0"/>
              </a:spcAft>
              <a:defRPr/>
            </a:pPr>
            <a:r>
              <a:rPr lang="ru-RU" altLang="ru-RU" sz="4000" dirty="0"/>
              <a:t>Парный коэффициент корреляции</a:t>
            </a:r>
          </a:p>
        </p:txBody>
      </p:sp>
      <p:sp>
        <p:nvSpPr>
          <p:cNvPr id="4" name="Rectangle 4"/>
          <p:cNvSpPr txBox="1">
            <a:spLocks noChangeArrowheads="1"/>
          </p:cNvSpPr>
          <p:nvPr/>
        </p:nvSpPr>
        <p:spPr bwMode="auto">
          <a:xfrm>
            <a:off x="179512" y="1556792"/>
            <a:ext cx="8784976" cy="41420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fontAlgn="auto">
              <a:spcAft>
                <a:spcPts val="0"/>
              </a:spcAft>
              <a:defRPr/>
            </a:pPr>
            <a:endParaRPr lang="ru-RU" altLang="ru-RU" sz="2200" b="1" dirty="0"/>
          </a:p>
        </p:txBody>
      </p:sp>
      <p:pic>
        <p:nvPicPr>
          <p:cNvPr id="2" name="Рисунок 1"/>
          <p:cNvPicPr>
            <a:picLocks noChangeAspect="1"/>
          </p:cNvPicPr>
          <p:nvPr/>
        </p:nvPicPr>
        <p:blipFill>
          <a:blip r:embed="rId3"/>
          <a:stretch>
            <a:fillRect/>
          </a:stretch>
        </p:blipFill>
        <p:spPr>
          <a:xfrm>
            <a:off x="-1" y="1700808"/>
            <a:ext cx="9144001" cy="3744416"/>
          </a:xfrm>
          <a:prstGeom prst="rect">
            <a:avLst/>
          </a:prstGeom>
        </p:spPr>
      </p:pic>
    </p:spTree>
    <p:extLst>
      <p:ext uri="{BB962C8B-B14F-4D97-AF65-F5344CB8AC3E}">
        <p14:creationId xmlns:p14="http://schemas.microsoft.com/office/powerpoint/2010/main" val="264526786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p:txBody>
          <a:bodyPr/>
          <a:lstStyle/>
          <a:p>
            <a:pPr fontAlgn="auto">
              <a:spcAft>
                <a:spcPts val="0"/>
              </a:spcAft>
              <a:defRPr/>
            </a:pPr>
            <a:r>
              <a:rPr lang="ru-RU" altLang="ru-RU"/>
              <a:t>Интерпретация коэффициентов</a:t>
            </a:r>
          </a:p>
        </p:txBody>
      </p:sp>
      <p:graphicFrame>
        <p:nvGraphicFramePr>
          <p:cNvPr id="69682" name="Group 50"/>
          <p:cNvGraphicFramePr>
            <a:graphicFrameLocks noGrp="1"/>
          </p:cNvGraphicFramePr>
          <p:nvPr/>
        </p:nvGraphicFramePr>
        <p:xfrm>
          <a:off x="179512" y="2204864"/>
          <a:ext cx="8856984" cy="2952328"/>
        </p:xfrm>
        <a:graphic>
          <a:graphicData uri="http://schemas.openxmlformats.org/drawingml/2006/table">
            <a:tbl>
              <a:tblPr/>
              <a:tblGrid>
                <a:gridCol w="4428492">
                  <a:extLst>
                    <a:ext uri="{9D8B030D-6E8A-4147-A177-3AD203B41FA5}">
                      <a16:colId xmlns:a16="http://schemas.microsoft.com/office/drawing/2014/main" val="20000"/>
                    </a:ext>
                  </a:extLst>
                </a:gridCol>
                <a:gridCol w="4428492">
                  <a:extLst>
                    <a:ext uri="{9D8B030D-6E8A-4147-A177-3AD203B41FA5}">
                      <a16:colId xmlns:a16="http://schemas.microsoft.com/office/drawing/2014/main" val="20001"/>
                    </a:ext>
                  </a:extLst>
                </a:gridCol>
              </a:tblGrid>
              <a:tr h="1132865">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Verdana"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Verdana" pitchFamily="34" charset="0"/>
                        </a:rPr>
                        <a:t>Значение</a:t>
                      </a:r>
                      <a:r>
                        <a:rPr kumimoji="0" lang="en-US" sz="2000" b="1" i="0" u="none" strike="noStrike" cap="none" normalizeH="0" baseline="0" dirty="0">
                          <a:ln>
                            <a:noFill/>
                          </a:ln>
                          <a:solidFill>
                            <a:schemeClr val="tx1"/>
                          </a:solidFill>
                          <a:effectLst/>
                          <a:latin typeface="Verdana" pitchFamily="34" charset="0"/>
                        </a:rPr>
                        <a:t> </a:t>
                      </a:r>
                      <a:r>
                        <a:rPr kumimoji="0" lang="en-US" sz="2000" b="1" i="0" u="none" strike="noStrike" cap="none" normalizeH="0" baseline="0" dirty="0" err="1">
                          <a:ln>
                            <a:noFill/>
                          </a:ln>
                          <a:solidFill>
                            <a:schemeClr val="tx1"/>
                          </a:solidFill>
                          <a:effectLst/>
                          <a:latin typeface="Verdana" pitchFamily="34" charset="0"/>
                        </a:rPr>
                        <a:t>коэффициента</a:t>
                      </a:r>
                      <a:r>
                        <a:rPr kumimoji="0" lang="ru-RU" sz="2000" b="1" i="0" u="none" strike="noStrike" cap="none" normalizeH="0" baseline="0" dirty="0">
                          <a:ln>
                            <a:noFill/>
                          </a:ln>
                          <a:solidFill>
                            <a:schemeClr val="tx1"/>
                          </a:solidFill>
                          <a:effectLst/>
                          <a:latin typeface="Verdana" pitchFamily="34" charset="0"/>
                        </a:rPr>
                        <a:t> (по модулю)</a:t>
                      </a:r>
                      <a:endParaRPr kumimoji="0" lang="en-US" sz="2000" b="0" i="0" u="none" strike="noStrike" cap="none" normalizeH="0" baseline="0" dirty="0">
                        <a:ln>
                          <a:noFill/>
                        </a:ln>
                        <a:solidFill>
                          <a:schemeClr val="tx1"/>
                        </a:solidFill>
                        <a:effectLst/>
                        <a:latin typeface="Times New Roman" pitchFamily="18"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Verdana" pitchFamily="34" charset="0"/>
                        </a:rPr>
                        <a:t>Интерпретация</a:t>
                      </a:r>
                      <a:r>
                        <a:rPr kumimoji="0" lang="en-US" sz="2000" b="0" i="0" u="none" strike="noStrike" cap="none" normalizeH="0" baseline="0">
                          <a:ln>
                            <a:noFill/>
                          </a:ln>
                          <a:solidFill>
                            <a:schemeClr val="tx1"/>
                          </a:solidFill>
                          <a:effectLst/>
                          <a:latin typeface="Verdana" pitchFamily="34" charset="0"/>
                        </a:rPr>
                        <a:t> </a:t>
                      </a:r>
                      <a:endParaRPr kumimoji="0" lang="en-US" sz="2000" b="0" i="0" u="none" strike="noStrike" cap="none" normalizeH="0" baseline="0">
                        <a:ln>
                          <a:noFill/>
                        </a:ln>
                        <a:solidFill>
                          <a:schemeClr val="tx1"/>
                        </a:solidFill>
                        <a:effectLst/>
                        <a:latin typeface="Times New Roman" pitchFamily="18"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1946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Verdana" pitchFamily="34" charset="0"/>
                        </a:rPr>
                        <a:t>0 &lt; г &lt;= 0,2 </a:t>
                      </a:r>
                      <a:endParaRPr kumimoji="0" lang="en-US" sz="2000" b="0"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Verdana" pitchFamily="34" charset="0"/>
                        </a:rPr>
                        <a:t>0,2 &lt; г &lt;= 0,5</a:t>
                      </a:r>
                      <a:r>
                        <a:rPr kumimoji="0" lang="en-US" sz="2000" b="0" i="0" u="none" strike="noStrike" cap="none" normalizeH="0" baseline="0" dirty="0">
                          <a:ln>
                            <a:noFill/>
                          </a:ln>
                          <a:solidFill>
                            <a:schemeClr val="tx1"/>
                          </a:solidFill>
                          <a:effectLst/>
                          <a:latin typeface="Times New Roman"/>
                        </a:rPr>
                        <a:t> </a:t>
                      </a:r>
                      <a:r>
                        <a:rPr kumimoji="0" lang="en-US" sz="2000" b="0" i="0" u="none" strike="noStrike" cap="none" normalizeH="0" baseline="0" dirty="0">
                          <a:ln>
                            <a:noFill/>
                          </a:ln>
                          <a:solidFill>
                            <a:schemeClr val="tx1"/>
                          </a:solidFill>
                          <a:effectLst/>
                          <a:latin typeface="Verdana" pitchFamily="34" charset="0"/>
                        </a:rPr>
                        <a:t> </a:t>
                      </a:r>
                      <a:endParaRPr kumimoji="0" lang="en-US" sz="2000" b="0"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Verdana" pitchFamily="34" charset="0"/>
                        </a:rPr>
                        <a:t>0,5 &lt; г &lt;= 0,7</a:t>
                      </a:r>
                      <a:r>
                        <a:rPr kumimoji="0" lang="en-US" sz="2000" b="0" i="0" u="none" strike="noStrike" cap="none" normalizeH="0" baseline="0" dirty="0">
                          <a:ln>
                            <a:noFill/>
                          </a:ln>
                          <a:solidFill>
                            <a:schemeClr val="tx1"/>
                          </a:solidFill>
                          <a:effectLst/>
                          <a:latin typeface="Times New Roman"/>
                        </a:rPr>
                        <a:t> </a:t>
                      </a:r>
                      <a:r>
                        <a:rPr kumimoji="0" lang="en-US" sz="2000" b="0" i="0" u="none" strike="noStrike" cap="none" normalizeH="0" baseline="0" dirty="0">
                          <a:ln>
                            <a:noFill/>
                          </a:ln>
                          <a:solidFill>
                            <a:schemeClr val="tx1"/>
                          </a:solidFill>
                          <a:effectLst/>
                          <a:latin typeface="Verdana" pitchFamily="34" charset="0"/>
                        </a:rPr>
                        <a:t> </a:t>
                      </a:r>
                      <a:endParaRPr kumimoji="0" lang="en-US" sz="2000" b="0"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Verdana" pitchFamily="34" charset="0"/>
                        </a:rPr>
                        <a:t>0,7 &lt; г &lt;= 0,9 </a:t>
                      </a:r>
                      <a:endParaRPr kumimoji="0" lang="en-US" sz="2000" b="0"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Verdana" pitchFamily="34" charset="0"/>
                        </a:rPr>
                        <a:t>0,9 &lt; г &lt;= 1 </a:t>
                      </a:r>
                      <a:endParaRPr kumimoji="0" lang="en-US" sz="2000" b="0" i="0" u="none" strike="noStrike" cap="none" normalizeH="0" baseline="0" dirty="0">
                        <a:ln>
                          <a:noFill/>
                        </a:ln>
                        <a:solidFill>
                          <a:schemeClr val="tx1"/>
                        </a:solidFill>
                        <a:effectLst/>
                        <a:latin typeface="Times New Roman" pitchFamily="18"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a:ln>
                            <a:noFill/>
                          </a:ln>
                          <a:solidFill>
                            <a:schemeClr val="tx1"/>
                          </a:solidFill>
                          <a:effectLst/>
                          <a:latin typeface="Verdana" pitchFamily="34" charset="0"/>
                        </a:rPr>
                        <a:t>Очень</a:t>
                      </a:r>
                      <a:r>
                        <a:rPr kumimoji="0" lang="en-US" sz="2000" b="0" i="0" u="none" strike="noStrike" cap="none" normalizeH="0" baseline="0" dirty="0">
                          <a:ln>
                            <a:noFill/>
                          </a:ln>
                          <a:solidFill>
                            <a:schemeClr val="tx1"/>
                          </a:solidFill>
                          <a:effectLst/>
                          <a:latin typeface="Verdana" pitchFamily="34" charset="0"/>
                        </a:rPr>
                        <a:t> </a:t>
                      </a:r>
                      <a:r>
                        <a:rPr kumimoji="0" lang="en-US" sz="2000" b="0" i="0" u="none" strike="noStrike" cap="none" normalizeH="0" baseline="0" dirty="0" err="1">
                          <a:ln>
                            <a:noFill/>
                          </a:ln>
                          <a:solidFill>
                            <a:schemeClr val="tx1"/>
                          </a:solidFill>
                          <a:effectLst/>
                          <a:latin typeface="Verdana" pitchFamily="34" charset="0"/>
                        </a:rPr>
                        <a:t>слабая</a:t>
                      </a:r>
                      <a:r>
                        <a:rPr kumimoji="0" lang="en-US" sz="2000" b="0" i="0" u="none" strike="noStrike" cap="none" normalizeH="0" baseline="0" dirty="0">
                          <a:ln>
                            <a:noFill/>
                          </a:ln>
                          <a:solidFill>
                            <a:schemeClr val="tx1"/>
                          </a:solidFill>
                          <a:effectLst/>
                          <a:latin typeface="Verdana" pitchFamily="34" charset="0"/>
                        </a:rPr>
                        <a:t> </a:t>
                      </a:r>
                      <a:r>
                        <a:rPr kumimoji="0" lang="en-US" sz="2000" b="0" i="0" u="none" strike="noStrike" cap="none" normalizeH="0" baseline="0" dirty="0" err="1">
                          <a:ln>
                            <a:noFill/>
                          </a:ln>
                          <a:solidFill>
                            <a:schemeClr val="tx1"/>
                          </a:solidFill>
                          <a:effectLst/>
                          <a:latin typeface="Verdana" pitchFamily="34" charset="0"/>
                        </a:rPr>
                        <a:t>корреляция</a:t>
                      </a:r>
                      <a:r>
                        <a:rPr kumimoji="0" lang="en-US" sz="2000" b="0" i="0" u="none" strike="noStrike" cap="none" normalizeH="0" baseline="0" dirty="0">
                          <a:ln>
                            <a:noFill/>
                          </a:ln>
                          <a:solidFill>
                            <a:schemeClr val="tx1"/>
                          </a:solidFill>
                          <a:effectLst/>
                          <a:latin typeface="Verdana" pitchFamily="34" charset="0"/>
                        </a:rPr>
                        <a:t> </a:t>
                      </a:r>
                      <a:endParaRPr kumimoji="0" lang="en-US" sz="2000" b="0"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a:rPr>
                        <a:t> </a:t>
                      </a:r>
                      <a:r>
                        <a:rPr kumimoji="0" lang="en-US" sz="2000" b="0" i="0" u="none" strike="noStrike" cap="none" normalizeH="0" baseline="0" dirty="0" err="1">
                          <a:ln>
                            <a:noFill/>
                          </a:ln>
                          <a:solidFill>
                            <a:schemeClr val="tx1"/>
                          </a:solidFill>
                          <a:effectLst/>
                          <a:latin typeface="Verdana" pitchFamily="34" charset="0"/>
                        </a:rPr>
                        <a:t>Слабая</a:t>
                      </a:r>
                      <a:r>
                        <a:rPr kumimoji="0" lang="en-US" sz="2000" b="0" i="0" u="none" strike="noStrike" cap="none" normalizeH="0" baseline="0" dirty="0">
                          <a:ln>
                            <a:noFill/>
                          </a:ln>
                          <a:solidFill>
                            <a:schemeClr val="tx1"/>
                          </a:solidFill>
                          <a:effectLst/>
                          <a:latin typeface="Verdana" pitchFamily="34" charset="0"/>
                        </a:rPr>
                        <a:t> </a:t>
                      </a:r>
                      <a:r>
                        <a:rPr kumimoji="0" lang="en-US" sz="2000" b="0" i="0" u="none" strike="noStrike" cap="none" normalizeH="0" baseline="0" dirty="0" err="1">
                          <a:ln>
                            <a:noFill/>
                          </a:ln>
                          <a:solidFill>
                            <a:schemeClr val="tx1"/>
                          </a:solidFill>
                          <a:effectLst/>
                          <a:latin typeface="Verdana" pitchFamily="34" charset="0"/>
                        </a:rPr>
                        <a:t>корреляция</a:t>
                      </a:r>
                      <a:r>
                        <a:rPr kumimoji="0" lang="en-US" sz="2000" b="0" i="0" u="none" strike="noStrike" cap="none" normalizeH="0" baseline="0" dirty="0">
                          <a:ln>
                            <a:noFill/>
                          </a:ln>
                          <a:solidFill>
                            <a:schemeClr val="tx1"/>
                          </a:solidFill>
                          <a:effectLst/>
                          <a:latin typeface="Verdana" pitchFamily="34" charset="0"/>
                        </a:rPr>
                        <a:t> </a:t>
                      </a:r>
                      <a:endParaRPr kumimoji="0" lang="en-US" sz="2000" b="0"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a:rPr>
                        <a:t> </a:t>
                      </a:r>
                      <a:r>
                        <a:rPr kumimoji="0" lang="en-US" sz="2000" b="0" i="0" u="none" strike="noStrike" cap="none" normalizeH="0" baseline="0" dirty="0" err="1">
                          <a:ln>
                            <a:noFill/>
                          </a:ln>
                          <a:solidFill>
                            <a:schemeClr val="tx1"/>
                          </a:solidFill>
                          <a:effectLst/>
                          <a:latin typeface="Verdana" pitchFamily="34" charset="0"/>
                        </a:rPr>
                        <a:t>Средняя</a:t>
                      </a:r>
                      <a:r>
                        <a:rPr kumimoji="0" lang="en-US" sz="2000" b="0" i="0" u="none" strike="noStrike" cap="none" normalizeH="0" baseline="0" dirty="0">
                          <a:ln>
                            <a:noFill/>
                          </a:ln>
                          <a:solidFill>
                            <a:schemeClr val="tx1"/>
                          </a:solidFill>
                          <a:effectLst/>
                          <a:latin typeface="Verdana" pitchFamily="34" charset="0"/>
                        </a:rPr>
                        <a:t> </a:t>
                      </a:r>
                      <a:r>
                        <a:rPr kumimoji="0" lang="en-US" sz="2000" b="0" i="0" u="none" strike="noStrike" cap="none" normalizeH="0" baseline="0" dirty="0" err="1">
                          <a:ln>
                            <a:noFill/>
                          </a:ln>
                          <a:solidFill>
                            <a:schemeClr val="tx1"/>
                          </a:solidFill>
                          <a:effectLst/>
                          <a:latin typeface="Verdana" pitchFamily="34" charset="0"/>
                        </a:rPr>
                        <a:t>корреляция</a:t>
                      </a:r>
                      <a:r>
                        <a:rPr kumimoji="0" lang="en-US" sz="2000" b="0" i="0" u="none" strike="noStrike" cap="none" normalizeH="0" baseline="0" dirty="0">
                          <a:ln>
                            <a:noFill/>
                          </a:ln>
                          <a:solidFill>
                            <a:schemeClr val="tx1"/>
                          </a:solidFill>
                          <a:effectLst/>
                          <a:latin typeface="Verdana" pitchFamily="34" charset="0"/>
                        </a:rPr>
                        <a:t> </a:t>
                      </a:r>
                      <a:endParaRPr kumimoji="0" lang="en-US" sz="2000" b="0"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a:rPr>
                        <a:t> </a:t>
                      </a:r>
                      <a:r>
                        <a:rPr kumimoji="0" lang="en-US" sz="2000" b="0" i="0" u="none" strike="noStrike" cap="none" normalizeH="0" baseline="0" dirty="0" err="1">
                          <a:ln>
                            <a:noFill/>
                          </a:ln>
                          <a:solidFill>
                            <a:schemeClr val="tx1"/>
                          </a:solidFill>
                          <a:effectLst/>
                          <a:latin typeface="Verdana" pitchFamily="34" charset="0"/>
                        </a:rPr>
                        <a:t>Сильная</a:t>
                      </a:r>
                      <a:r>
                        <a:rPr kumimoji="0" lang="en-US" sz="2000" b="0" i="0" u="none" strike="noStrike" cap="none" normalizeH="0" baseline="0" dirty="0">
                          <a:ln>
                            <a:noFill/>
                          </a:ln>
                          <a:solidFill>
                            <a:schemeClr val="tx1"/>
                          </a:solidFill>
                          <a:effectLst/>
                          <a:latin typeface="Verdana" pitchFamily="34" charset="0"/>
                        </a:rPr>
                        <a:t> </a:t>
                      </a:r>
                      <a:r>
                        <a:rPr kumimoji="0" lang="en-US" sz="2000" b="0" i="0" u="none" strike="noStrike" cap="none" normalizeH="0" baseline="0" dirty="0" err="1">
                          <a:ln>
                            <a:noFill/>
                          </a:ln>
                          <a:solidFill>
                            <a:schemeClr val="tx1"/>
                          </a:solidFill>
                          <a:effectLst/>
                          <a:latin typeface="Verdana" pitchFamily="34" charset="0"/>
                        </a:rPr>
                        <a:t>корреляция</a:t>
                      </a:r>
                      <a:r>
                        <a:rPr kumimoji="0" lang="en-US" sz="2000" b="0" i="0" u="none" strike="noStrike" cap="none" normalizeH="0" baseline="0" dirty="0">
                          <a:ln>
                            <a:noFill/>
                          </a:ln>
                          <a:solidFill>
                            <a:schemeClr val="tx1"/>
                          </a:solidFill>
                          <a:effectLst/>
                          <a:latin typeface="Verdana" pitchFamily="34" charset="0"/>
                        </a:rPr>
                        <a:t> </a:t>
                      </a:r>
                      <a:endParaRPr kumimoji="0" lang="en-US" sz="2000" b="0" i="0" u="none" strike="noStrike" cap="none" normalizeH="0" baseline="0" dirty="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a:rPr>
                        <a:t> </a:t>
                      </a:r>
                      <a:r>
                        <a:rPr kumimoji="0" lang="en-US" sz="2000" b="0" i="0" u="none" strike="noStrike" cap="none" normalizeH="0" baseline="0" dirty="0" err="1">
                          <a:ln>
                            <a:noFill/>
                          </a:ln>
                          <a:solidFill>
                            <a:schemeClr val="tx1"/>
                          </a:solidFill>
                          <a:effectLst/>
                          <a:latin typeface="Verdana" pitchFamily="34" charset="0"/>
                        </a:rPr>
                        <a:t>Очень</a:t>
                      </a:r>
                      <a:r>
                        <a:rPr kumimoji="0" lang="en-US" sz="2000" b="0" i="0" u="none" strike="noStrike" cap="none" normalizeH="0" baseline="0" dirty="0">
                          <a:ln>
                            <a:noFill/>
                          </a:ln>
                          <a:solidFill>
                            <a:schemeClr val="tx1"/>
                          </a:solidFill>
                          <a:effectLst/>
                          <a:latin typeface="Verdana" pitchFamily="34" charset="0"/>
                        </a:rPr>
                        <a:t> </a:t>
                      </a:r>
                      <a:r>
                        <a:rPr kumimoji="0" lang="en-US" sz="2000" b="0" i="0" u="none" strike="noStrike" cap="none" normalizeH="0" baseline="0" dirty="0" err="1">
                          <a:ln>
                            <a:noFill/>
                          </a:ln>
                          <a:solidFill>
                            <a:schemeClr val="tx1"/>
                          </a:solidFill>
                          <a:effectLst/>
                          <a:latin typeface="Verdana" pitchFamily="34" charset="0"/>
                        </a:rPr>
                        <a:t>сильная</a:t>
                      </a:r>
                      <a:r>
                        <a:rPr kumimoji="0" lang="en-US" sz="2000" b="0" i="0" u="none" strike="noStrike" cap="none" normalizeH="0" baseline="0" dirty="0">
                          <a:ln>
                            <a:noFill/>
                          </a:ln>
                          <a:solidFill>
                            <a:schemeClr val="tx1"/>
                          </a:solidFill>
                          <a:effectLst/>
                          <a:latin typeface="Verdana" pitchFamily="34" charset="0"/>
                        </a:rPr>
                        <a:t> </a:t>
                      </a:r>
                      <a:r>
                        <a:rPr kumimoji="0" lang="en-US" sz="2000" b="0" i="0" u="none" strike="noStrike" cap="none" normalizeH="0" baseline="0" dirty="0" err="1">
                          <a:ln>
                            <a:noFill/>
                          </a:ln>
                          <a:solidFill>
                            <a:schemeClr val="tx1"/>
                          </a:solidFill>
                          <a:effectLst/>
                          <a:latin typeface="Verdana" pitchFamily="34" charset="0"/>
                        </a:rPr>
                        <a:t>корреляция</a:t>
                      </a:r>
                      <a:r>
                        <a:rPr kumimoji="0" lang="en-US" sz="2000" b="0" i="0" u="none" strike="noStrike" cap="none" normalizeH="0" baseline="0" dirty="0">
                          <a:ln>
                            <a:noFill/>
                          </a:ln>
                          <a:solidFill>
                            <a:schemeClr val="tx1"/>
                          </a:solidFill>
                          <a:effectLst/>
                          <a:latin typeface="Verdana" pitchFamily="34" charset="0"/>
                        </a:rPr>
                        <a:t> </a:t>
                      </a:r>
                      <a:endParaRPr kumimoji="0" lang="en-US" sz="2000" b="0" i="0" u="none" strike="noStrike" cap="none" normalizeH="0" baseline="0" dirty="0">
                        <a:ln>
                          <a:noFill/>
                        </a:ln>
                        <a:solidFill>
                          <a:schemeClr val="tx1"/>
                        </a:solidFill>
                        <a:effectLst/>
                        <a:latin typeface="Times New Roman" pitchFamily="18"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666083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58614"/>
            <a:ext cx="8229600" cy="850106"/>
          </a:xfrm>
        </p:spPr>
        <p:txBody>
          <a:bodyPr/>
          <a:lstStyle/>
          <a:p>
            <a:r>
              <a:rPr lang="ru-RU" dirty="0"/>
              <a:t>Регрессионный анализ</a:t>
            </a:r>
          </a:p>
        </p:txBody>
      </p:sp>
      <p:sp>
        <p:nvSpPr>
          <p:cNvPr id="3" name="Прямоугольник 2"/>
          <p:cNvSpPr/>
          <p:nvPr/>
        </p:nvSpPr>
        <p:spPr>
          <a:xfrm>
            <a:off x="359532" y="671691"/>
            <a:ext cx="8424936" cy="6001643"/>
          </a:xfrm>
          <a:prstGeom prst="rect">
            <a:avLst/>
          </a:prstGeom>
        </p:spPr>
        <p:txBody>
          <a:bodyPr wrap="square">
            <a:spAutoFit/>
          </a:bodyPr>
          <a:lstStyle/>
          <a:p>
            <a:pPr marR="1270" algn="just">
              <a:lnSpc>
                <a:spcPct val="150000"/>
              </a:lnSpc>
              <a:spcAft>
                <a:spcPts val="0"/>
              </a:spcAft>
            </a:pPr>
            <a:r>
              <a:rPr lang="ru-RU" sz="2200" b="1" dirty="0">
                <a:latin typeface="Times New Roman" panose="02020603050405020304" pitchFamily="18" charset="0"/>
                <a:ea typeface="Times New Roman" panose="02020603050405020304" pitchFamily="18" charset="0"/>
                <a:cs typeface="Times New Roman" panose="02020603050405020304" pitchFamily="18" charset="0"/>
              </a:rPr>
              <a:t>Регрессионный анализ</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 метод исследования зависимости результативного признака </a:t>
            </a:r>
            <a:r>
              <a:rPr lang="ru-RU" sz="2200" i="1" dirty="0">
                <a:latin typeface="Times New Roman" panose="02020603050405020304" pitchFamily="18" charset="0"/>
                <a:ea typeface="Times New Roman" panose="02020603050405020304" pitchFamily="18" charset="0"/>
                <a:cs typeface="Times New Roman" panose="02020603050405020304" pitchFamily="18" charset="0"/>
              </a:rPr>
              <a:t>Y</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(случайной величины) от нескольких случайных величин </a:t>
            </a:r>
            <a:r>
              <a:rPr lang="en-US"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ru-RU" sz="2200"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ru-RU" sz="2200"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ea typeface="Times New Roman" panose="02020603050405020304" pitchFamily="18" charset="0"/>
                <a:cs typeface="Times New Roman" panose="02020603050405020304" pitchFamily="18" charset="0"/>
              </a:rPr>
              <a:t>X</a:t>
            </a:r>
            <a:r>
              <a:rPr lang="ru-RU" sz="2200" i="1" baseline="-25000" dirty="0">
                <a:latin typeface="Times New Roman" panose="02020603050405020304" pitchFamily="18" charset="0"/>
                <a:ea typeface="Times New Roman" panose="02020603050405020304" pitchFamily="18" charset="0"/>
                <a:cs typeface="Times New Roman" panose="02020603050405020304" pitchFamily="18" charset="0"/>
              </a:rPr>
              <a:t>k</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называемых </a:t>
            </a:r>
            <a:r>
              <a:rPr lang="ru-RU" sz="2200" i="1" dirty="0">
                <a:latin typeface="Times New Roman" panose="02020603050405020304" pitchFamily="18" charset="0"/>
                <a:ea typeface="Times New Roman" panose="02020603050405020304" pitchFamily="18" charset="0"/>
                <a:cs typeface="Times New Roman" panose="02020603050405020304" pitchFamily="18" charset="0"/>
              </a:rPr>
              <a:t>факторами</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или </a:t>
            </a:r>
            <a:r>
              <a:rPr lang="ru-RU" sz="2200" i="1" dirty="0">
                <a:latin typeface="Times New Roman" panose="02020603050405020304" pitchFamily="18" charset="0"/>
                <a:ea typeface="Times New Roman" panose="02020603050405020304" pitchFamily="18" charset="0"/>
                <a:cs typeface="Times New Roman" panose="02020603050405020304" pitchFamily="18" charset="0"/>
              </a:rPr>
              <a:t>регрессорами</a:t>
            </a:r>
            <a:r>
              <a:rPr lang="ru-RU" sz="2200" dirty="0">
                <a:latin typeface="Times New Roman" panose="02020603050405020304" pitchFamily="18" charset="0"/>
                <a:ea typeface="Times New Roman" panose="02020603050405020304" pitchFamily="18" charset="0"/>
                <a:cs typeface="Times New Roman" panose="02020603050405020304" pitchFamily="18" charset="0"/>
              </a:rPr>
              <a:t>. </a:t>
            </a:r>
          </a:p>
          <a:p>
            <a:pPr marR="1270" algn="just">
              <a:lnSpc>
                <a:spcPct val="150000"/>
              </a:lnSpc>
              <a:spcAft>
                <a:spcPts val="0"/>
              </a:spcAft>
            </a:pPr>
            <a:r>
              <a:rPr lang="ru-RU" sz="2200" dirty="0">
                <a:latin typeface="Times New Roman" panose="02020603050405020304" pitchFamily="18" charset="0"/>
                <a:cs typeface="Times New Roman" panose="02020603050405020304" pitchFamily="18" charset="0"/>
              </a:rPr>
              <a:t>Регрессия бывает двух видов: </a:t>
            </a:r>
            <a:r>
              <a:rPr lang="ru-RU" sz="2200" b="1" dirty="0">
                <a:latin typeface="Times New Roman" panose="02020603050405020304" pitchFamily="18" charset="0"/>
                <a:cs typeface="Times New Roman" panose="02020603050405020304" pitchFamily="18" charset="0"/>
              </a:rPr>
              <a:t>парная</a:t>
            </a:r>
            <a:r>
              <a:rPr lang="ru-RU" sz="2200" dirty="0">
                <a:latin typeface="Times New Roman" panose="02020603050405020304" pitchFamily="18" charset="0"/>
                <a:cs typeface="Times New Roman" panose="02020603050405020304" pitchFamily="18" charset="0"/>
              </a:rPr>
              <a:t> (или </a:t>
            </a:r>
            <a:r>
              <a:rPr lang="ru-RU" sz="2200" b="1" dirty="0">
                <a:latin typeface="Times New Roman" panose="02020603050405020304" pitchFamily="18" charset="0"/>
                <a:cs typeface="Times New Roman" panose="02020603050405020304" pitchFamily="18" charset="0"/>
              </a:rPr>
              <a:t>двухфакторная</a:t>
            </a:r>
            <a:r>
              <a:rPr lang="ru-RU" sz="2200" dirty="0">
                <a:latin typeface="Times New Roman" panose="02020603050405020304" pitchFamily="18" charset="0"/>
                <a:cs typeface="Times New Roman" panose="02020603050405020304" pitchFamily="18" charset="0"/>
              </a:rPr>
              <a:t>) и </a:t>
            </a:r>
            <a:r>
              <a:rPr lang="ru-RU" sz="2200" b="1" dirty="0">
                <a:latin typeface="Times New Roman" panose="02020603050405020304" pitchFamily="18" charset="0"/>
                <a:cs typeface="Times New Roman" panose="02020603050405020304" pitchFamily="18" charset="0"/>
              </a:rPr>
              <a:t>множественная</a:t>
            </a:r>
            <a:r>
              <a:rPr lang="ru-RU" sz="2200" dirty="0">
                <a:latin typeface="Times New Roman" panose="02020603050405020304" pitchFamily="18" charset="0"/>
                <a:cs typeface="Times New Roman" panose="02020603050405020304" pitchFamily="18" charset="0"/>
              </a:rPr>
              <a:t> (или </a:t>
            </a:r>
            <a:r>
              <a:rPr lang="ru-RU" sz="2200" b="1" dirty="0">
                <a:latin typeface="Times New Roman" panose="02020603050405020304" pitchFamily="18" charset="0"/>
                <a:cs typeface="Times New Roman" panose="02020603050405020304" pitchFamily="18" charset="0"/>
              </a:rPr>
              <a:t>многофакторная</a:t>
            </a:r>
            <a:r>
              <a:rPr lang="ru-RU" sz="2200" dirty="0">
                <a:latin typeface="Times New Roman" panose="02020603050405020304" pitchFamily="18" charset="0"/>
                <a:cs typeface="Times New Roman" panose="02020603050405020304" pitchFamily="18" charset="0"/>
              </a:rPr>
              <a:t>). Такие регрессии отличаются друг от друга видом уравнения и количестве независимых переменных. Уравнения парной регрессии относятся к уравнениям регрессии первого порядка, а уравнения множественной регрессии — к нелинейным уравнениям регрессии.</a:t>
            </a:r>
            <a:endParaRPr lang="en-US" sz="2200" dirty="0">
              <a:latin typeface="Times New Roman" panose="02020603050405020304" pitchFamily="18" charset="0"/>
              <a:cs typeface="Times New Roman" panose="02020603050405020304" pitchFamily="18" charset="0"/>
            </a:endParaRPr>
          </a:p>
          <a:p>
            <a:pPr marR="1270" algn="just">
              <a:spcAft>
                <a:spcPts val="0"/>
              </a:spcAft>
            </a:pPr>
            <a:r>
              <a:rPr lang="ru-RU" sz="2200" dirty="0">
                <a:latin typeface="Times New Roman" panose="02020603050405020304" pitchFamily="18" charset="0"/>
                <a:cs typeface="Times New Roman" panose="02020603050405020304" pitchFamily="18" charset="0"/>
              </a:rPr>
              <a:t>Линейная парная регрессионная модель имеет вид: </a:t>
            </a:r>
            <a:endParaRPr lang="en-US" sz="2200" dirty="0">
              <a:latin typeface="Times New Roman" panose="02020603050405020304" pitchFamily="18" charset="0"/>
              <a:cs typeface="Times New Roman" panose="02020603050405020304" pitchFamily="18" charset="0"/>
            </a:endParaRPr>
          </a:p>
          <a:p>
            <a:pPr marR="1270" algn="ctr">
              <a:spcAft>
                <a:spcPts val="0"/>
              </a:spcAft>
            </a:pPr>
            <a:r>
              <a:rPr lang="en-US" sz="3200" b="1" i="1" dirty="0" err="1">
                <a:latin typeface="Times New Roman" panose="02020603050405020304" pitchFamily="18" charset="0"/>
                <a:cs typeface="Times New Roman" panose="02020603050405020304" pitchFamily="18" charset="0"/>
              </a:rPr>
              <a:t>y</a:t>
            </a:r>
            <a:r>
              <a:rPr lang="en-US" sz="3200" b="1" i="1" baseline="-25000" dirty="0" err="1">
                <a:latin typeface="Times New Roman" panose="02020603050405020304" pitchFamily="18" charset="0"/>
                <a:cs typeface="Times New Roman" panose="02020603050405020304" pitchFamily="18" charset="0"/>
              </a:rPr>
              <a:t>i</a:t>
            </a:r>
            <a:r>
              <a:rPr lang="ru-RU" sz="3200" b="1" dirty="0">
                <a:latin typeface="Times New Roman" panose="02020603050405020304" pitchFamily="18" charset="0"/>
                <a:cs typeface="Times New Roman" panose="02020603050405020304" pitchFamily="18" charset="0"/>
              </a:rPr>
              <a:t> = </a:t>
            </a:r>
            <a:r>
              <a:rPr lang="ru-RU" sz="3200" b="1" i="1" dirty="0">
                <a:latin typeface="Times New Roman" panose="02020603050405020304" pitchFamily="18" charset="0"/>
                <a:cs typeface="Times New Roman" panose="02020603050405020304" pitchFamily="18" charset="0"/>
              </a:rPr>
              <a:t>β</a:t>
            </a:r>
            <a:r>
              <a:rPr lang="ru-RU" sz="3200" b="1" baseline="-25000" dirty="0">
                <a:latin typeface="Times New Roman" panose="02020603050405020304" pitchFamily="18" charset="0"/>
                <a:cs typeface="Times New Roman" panose="02020603050405020304" pitchFamily="18" charset="0"/>
              </a:rPr>
              <a:t>0</a:t>
            </a:r>
            <a:r>
              <a:rPr lang="ru-RU" sz="3200" b="1" dirty="0">
                <a:latin typeface="Times New Roman" panose="02020603050405020304" pitchFamily="18" charset="0"/>
                <a:cs typeface="Times New Roman" panose="02020603050405020304" pitchFamily="18" charset="0"/>
              </a:rPr>
              <a:t> + </a:t>
            </a:r>
            <a:r>
              <a:rPr lang="ru-RU" sz="3200" b="1" i="1" dirty="0">
                <a:latin typeface="Times New Roman" panose="02020603050405020304" pitchFamily="18" charset="0"/>
                <a:cs typeface="Times New Roman" panose="02020603050405020304" pitchFamily="18" charset="0"/>
              </a:rPr>
              <a:t>β</a:t>
            </a:r>
            <a:r>
              <a:rPr lang="ru-RU" sz="3200" b="1" baseline="-25000" dirty="0">
                <a:latin typeface="Times New Roman" panose="02020603050405020304" pitchFamily="18" charset="0"/>
                <a:cs typeface="Times New Roman" panose="02020603050405020304" pitchFamily="18" charset="0"/>
              </a:rPr>
              <a:t>1</a:t>
            </a:r>
            <a:r>
              <a:rPr lang="en-US" sz="3200" b="1" i="1" dirty="0">
                <a:latin typeface="Times New Roman" panose="02020603050405020304" pitchFamily="18" charset="0"/>
                <a:cs typeface="Times New Roman" panose="02020603050405020304" pitchFamily="18" charset="0"/>
              </a:rPr>
              <a:t>x</a:t>
            </a:r>
            <a:r>
              <a:rPr lang="en-US" sz="3200" b="1" i="1" baseline="-25000" dirty="0">
                <a:latin typeface="Times New Roman" panose="02020603050405020304" pitchFamily="18" charset="0"/>
                <a:cs typeface="Times New Roman" panose="02020603050405020304" pitchFamily="18" charset="0"/>
              </a:rPr>
              <a:t>i</a:t>
            </a:r>
            <a:r>
              <a:rPr lang="ru-RU" sz="3200" b="1" dirty="0">
                <a:latin typeface="Times New Roman" panose="02020603050405020304" pitchFamily="18" charset="0"/>
                <a:cs typeface="Times New Roman" panose="02020603050405020304" pitchFamily="18" charset="0"/>
              </a:rPr>
              <a:t> + </a:t>
            </a:r>
            <a:r>
              <a:rPr lang="ru-RU" sz="3200" b="1" i="1" dirty="0">
                <a:latin typeface="Times New Roman" panose="02020603050405020304" pitchFamily="18" charset="0"/>
                <a:cs typeface="Times New Roman" panose="02020603050405020304" pitchFamily="18" charset="0"/>
              </a:rPr>
              <a:t>ε</a:t>
            </a:r>
            <a:r>
              <a:rPr lang="en-US" sz="3200" b="1" i="1" baseline="-25000" dirty="0" err="1">
                <a:latin typeface="Times New Roman" panose="02020603050405020304" pitchFamily="18" charset="0"/>
                <a:cs typeface="Times New Roman" panose="02020603050405020304" pitchFamily="18" charset="0"/>
              </a:rPr>
              <a:t>i</a:t>
            </a:r>
            <a:r>
              <a:rPr lang="ru-RU" sz="3200" b="1" dirty="0">
                <a:latin typeface="Times New Roman" panose="02020603050405020304" pitchFamily="18" charset="0"/>
                <a:cs typeface="Times New Roman" panose="02020603050405020304" pitchFamily="18" charset="0"/>
              </a:rPr>
              <a:t>, </a:t>
            </a:r>
            <a:r>
              <a:rPr lang="en-US" sz="2200" i="1" dirty="0" err="1">
                <a:latin typeface="Times New Roman" panose="02020603050405020304" pitchFamily="18" charset="0"/>
                <a:cs typeface="Times New Roman" panose="02020603050405020304" pitchFamily="18" charset="0"/>
              </a:rPr>
              <a:t>i</a:t>
            </a:r>
            <a:r>
              <a:rPr lang="ru-RU" sz="2200" dirty="0">
                <a:latin typeface="Times New Roman" panose="02020603050405020304" pitchFamily="18" charset="0"/>
                <a:cs typeface="Times New Roman" panose="02020603050405020304" pitchFamily="18" charset="0"/>
              </a:rPr>
              <a:t> = 1,2,…,</a:t>
            </a:r>
            <a:r>
              <a:rPr lang="en-US" sz="2200" i="1" dirty="0">
                <a:latin typeface="Times New Roman" panose="02020603050405020304" pitchFamily="18" charset="0"/>
                <a:cs typeface="Times New Roman" panose="02020603050405020304" pitchFamily="18" charset="0"/>
              </a:rPr>
              <a:t>n</a:t>
            </a:r>
            <a:r>
              <a:rPr lang="ru-RU" sz="2200" dirty="0">
                <a:latin typeface="Times New Roman" panose="02020603050405020304" pitchFamily="18" charset="0"/>
                <a:cs typeface="Times New Roman" panose="02020603050405020304" pitchFamily="18" charset="0"/>
              </a:rPr>
              <a:t>.</a:t>
            </a:r>
            <a:endParaRPr lang="ru-RU" sz="2200"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6274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58614"/>
            <a:ext cx="8229600" cy="850106"/>
          </a:xfrm>
        </p:spPr>
        <p:txBody>
          <a:bodyPr/>
          <a:lstStyle/>
          <a:p>
            <a:r>
              <a:rPr lang="ru-RU" dirty="0"/>
              <a:t>Регрессионный анализ</a:t>
            </a:r>
          </a:p>
        </p:txBody>
      </p:sp>
      <p:sp>
        <p:nvSpPr>
          <p:cNvPr id="3" name="Прямоугольник 2"/>
          <p:cNvSpPr/>
          <p:nvPr/>
        </p:nvSpPr>
        <p:spPr>
          <a:xfrm>
            <a:off x="359532" y="671691"/>
            <a:ext cx="8604956" cy="4339650"/>
          </a:xfrm>
          <a:prstGeom prst="rect">
            <a:avLst/>
          </a:prstGeom>
        </p:spPr>
        <p:txBody>
          <a:bodyPr wrap="square">
            <a:spAutoFit/>
          </a:bodyPr>
          <a:lstStyle/>
          <a:p>
            <a:pPr marR="1270" algn="just">
              <a:lnSpc>
                <a:spcPct val="150000"/>
              </a:lnSpc>
              <a:spcAft>
                <a:spcPts val="0"/>
              </a:spcAft>
            </a:pPr>
            <a:r>
              <a:rPr lang="ru-RU" sz="2300" dirty="0">
                <a:latin typeface="Times New Roman" panose="02020603050405020304" pitchFamily="18" charset="0"/>
                <a:ea typeface="Times New Roman" panose="02020603050405020304" pitchFamily="18" charset="0"/>
                <a:cs typeface="Times New Roman" panose="02020603050405020304" pitchFamily="18" charset="0"/>
              </a:rPr>
              <a:t>Согласно методу наименьших квадратов,  в качестве оценок неизвестных параметров β</a:t>
            </a:r>
            <a:r>
              <a:rPr lang="ru-RU" dirty="0">
                <a:latin typeface="Times New Roman" panose="02020603050405020304" pitchFamily="18" charset="0"/>
                <a:ea typeface="Times New Roman" panose="02020603050405020304" pitchFamily="18" charset="0"/>
                <a:cs typeface="Times New Roman" panose="02020603050405020304" pitchFamily="18" charset="0"/>
              </a:rPr>
              <a:t>0</a:t>
            </a:r>
            <a:r>
              <a:rPr lang="ru-RU" sz="2300" dirty="0">
                <a:latin typeface="Times New Roman" panose="02020603050405020304" pitchFamily="18" charset="0"/>
                <a:ea typeface="Times New Roman" panose="02020603050405020304" pitchFamily="18" charset="0"/>
                <a:cs typeface="Times New Roman" panose="02020603050405020304" pitchFamily="18" charset="0"/>
              </a:rPr>
              <a:t> и β</a:t>
            </a:r>
            <a:r>
              <a:rPr lang="ru-RU" dirty="0">
                <a:latin typeface="Times New Roman" panose="02020603050405020304" pitchFamily="18" charset="0"/>
                <a:ea typeface="Times New Roman" panose="02020603050405020304" pitchFamily="18" charset="0"/>
                <a:cs typeface="Times New Roman" panose="02020603050405020304" pitchFamily="18" charset="0"/>
              </a:rPr>
              <a:t>1</a:t>
            </a:r>
            <a:r>
              <a:rPr lang="ru-RU" sz="2300" dirty="0">
                <a:latin typeface="Times New Roman" panose="02020603050405020304" pitchFamily="18" charset="0"/>
                <a:ea typeface="Times New Roman" panose="02020603050405020304" pitchFamily="18" charset="0"/>
                <a:cs typeface="Times New Roman" panose="02020603050405020304" pitchFamily="18" charset="0"/>
              </a:rPr>
              <a:t> следует брать такие значения выборочных характеристик  b</a:t>
            </a:r>
            <a:r>
              <a:rPr lang="ru-RU" dirty="0">
                <a:latin typeface="Times New Roman" panose="02020603050405020304" pitchFamily="18" charset="0"/>
                <a:ea typeface="Times New Roman" panose="02020603050405020304" pitchFamily="18" charset="0"/>
                <a:cs typeface="Times New Roman" panose="02020603050405020304" pitchFamily="18" charset="0"/>
              </a:rPr>
              <a:t>0</a:t>
            </a:r>
            <a:r>
              <a:rPr lang="ru-RU" sz="2300" dirty="0">
                <a:latin typeface="Times New Roman" panose="02020603050405020304" pitchFamily="18" charset="0"/>
                <a:ea typeface="Times New Roman" panose="02020603050405020304" pitchFamily="18" charset="0"/>
                <a:cs typeface="Times New Roman" panose="02020603050405020304" pitchFamily="18" charset="0"/>
              </a:rPr>
              <a:t> и b</a:t>
            </a:r>
            <a:r>
              <a:rPr lang="ru-RU" dirty="0">
                <a:latin typeface="Times New Roman" panose="02020603050405020304" pitchFamily="18" charset="0"/>
                <a:ea typeface="Times New Roman" panose="02020603050405020304" pitchFamily="18" charset="0"/>
                <a:cs typeface="Times New Roman" panose="02020603050405020304" pitchFamily="18" charset="0"/>
              </a:rPr>
              <a:t>1</a:t>
            </a:r>
            <a:r>
              <a:rPr lang="ru-RU" sz="2300" dirty="0">
                <a:latin typeface="Times New Roman" panose="02020603050405020304" pitchFamily="18" charset="0"/>
                <a:ea typeface="Times New Roman" panose="02020603050405020304" pitchFamily="18" charset="0"/>
                <a:cs typeface="Times New Roman" panose="02020603050405020304" pitchFamily="18" charset="0"/>
              </a:rPr>
              <a:t>, которые минимизируют сумму квадратов отклонений наблюдаемых значений зависимой переменной от оцененных значений, т.е.  </a:t>
            </a:r>
          </a:p>
          <a:p>
            <a:pPr marR="1270" algn="just">
              <a:lnSpc>
                <a:spcPct val="150000"/>
              </a:lnSpc>
              <a:spcAft>
                <a:spcPts val="0"/>
              </a:spcAft>
            </a:pPr>
            <a:r>
              <a:rPr lang="ru-RU" sz="2300" dirty="0">
                <a:latin typeface="Times New Roman" panose="02020603050405020304" pitchFamily="18" charset="0"/>
                <a:ea typeface="Times New Roman" panose="02020603050405020304" pitchFamily="18" charset="0"/>
                <a:cs typeface="Times New Roman" panose="02020603050405020304" pitchFamily="18" charset="0"/>
              </a:rPr>
              <a:t>Дифференцируя Q по β</a:t>
            </a:r>
            <a:r>
              <a:rPr lang="ru-RU" dirty="0">
                <a:latin typeface="Times New Roman" panose="02020603050405020304" pitchFamily="18" charset="0"/>
                <a:ea typeface="Times New Roman" panose="02020603050405020304" pitchFamily="18" charset="0"/>
                <a:cs typeface="Times New Roman" panose="02020603050405020304" pitchFamily="18" charset="0"/>
              </a:rPr>
              <a:t>0</a:t>
            </a:r>
            <a:r>
              <a:rPr lang="ru-RU" sz="2300" dirty="0">
                <a:latin typeface="Times New Roman" panose="02020603050405020304" pitchFamily="18" charset="0"/>
                <a:ea typeface="Times New Roman" panose="02020603050405020304" pitchFamily="18" charset="0"/>
                <a:cs typeface="Times New Roman" panose="02020603050405020304" pitchFamily="18" charset="0"/>
              </a:rPr>
              <a:t> и β</a:t>
            </a:r>
            <a:r>
              <a:rPr lang="ru-RU" dirty="0">
                <a:latin typeface="Times New Roman" panose="02020603050405020304" pitchFamily="18" charset="0"/>
                <a:ea typeface="Times New Roman" panose="02020603050405020304" pitchFamily="18" charset="0"/>
                <a:cs typeface="Times New Roman" panose="02020603050405020304" pitchFamily="18" charset="0"/>
              </a:rPr>
              <a:t>1</a:t>
            </a:r>
            <a:r>
              <a:rPr lang="ru-RU" sz="2300" dirty="0">
                <a:latin typeface="Times New Roman" panose="02020603050405020304" pitchFamily="18" charset="0"/>
                <a:ea typeface="Times New Roman" panose="02020603050405020304" pitchFamily="18" charset="0"/>
                <a:cs typeface="Times New Roman" panose="02020603050405020304" pitchFamily="18" charset="0"/>
              </a:rPr>
              <a:t> , и приравнивая производные нулю, получаем систему нормальных уравнений, решая которую относительно b</a:t>
            </a:r>
            <a:r>
              <a:rPr lang="ru-RU" dirty="0">
                <a:latin typeface="Times New Roman" panose="02020603050405020304" pitchFamily="18" charset="0"/>
                <a:ea typeface="Times New Roman" panose="02020603050405020304" pitchFamily="18" charset="0"/>
                <a:cs typeface="Times New Roman" panose="02020603050405020304" pitchFamily="18" charset="0"/>
              </a:rPr>
              <a:t>0</a:t>
            </a:r>
            <a:r>
              <a:rPr lang="ru-RU" sz="2300" dirty="0">
                <a:latin typeface="Times New Roman" panose="02020603050405020304" pitchFamily="18" charset="0"/>
                <a:ea typeface="Times New Roman" panose="02020603050405020304" pitchFamily="18" charset="0"/>
                <a:cs typeface="Times New Roman" panose="02020603050405020304" pitchFamily="18" charset="0"/>
              </a:rPr>
              <a:t> и b</a:t>
            </a:r>
            <a:r>
              <a:rPr lang="ru-RU" dirty="0">
                <a:latin typeface="Times New Roman" panose="02020603050405020304" pitchFamily="18" charset="0"/>
                <a:ea typeface="Times New Roman" panose="02020603050405020304" pitchFamily="18" charset="0"/>
                <a:cs typeface="Times New Roman" panose="02020603050405020304" pitchFamily="18" charset="0"/>
              </a:rPr>
              <a:t>1</a:t>
            </a:r>
            <a:r>
              <a:rPr lang="ru-RU" sz="2300" dirty="0">
                <a:latin typeface="Times New Roman" panose="02020603050405020304" pitchFamily="18" charset="0"/>
                <a:ea typeface="Times New Roman" panose="02020603050405020304" pitchFamily="18" charset="0"/>
                <a:cs typeface="Times New Roman" panose="02020603050405020304" pitchFamily="18" charset="0"/>
              </a:rPr>
              <a:t>, получаем: </a:t>
            </a:r>
            <a:endParaRPr lang="en-US" sz="23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8" name="Rectangle 14"/>
          <p:cNvSpPr>
            <a:spLocks noChangeArrowheads="1"/>
          </p:cNvSpPr>
          <p:nvPr/>
        </p:nvSpPr>
        <p:spPr bwMode="auto">
          <a:xfrm>
            <a:off x="6012160" y="266291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9" name="Объект 18"/>
          <p:cNvGraphicFramePr>
            <a:graphicFrameLocks noChangeAspect="1"/>
          </p:cNvGraphicFramePr>
          <p:nvPr/>
        </p:nvGraphicFramePr>
        <p:xfrm>
          <a:off x="5491245" y="2809712"/>
          <a:ext cx="3492388" cy="633639"/>
        </p:xfrm>
        <a:graphic>
          <a:graphicData uri="http://schemas.openxmlformats.org/presentationml/2006/ole">
            <mc:AlternateContent xmlns:mc="http://schemas.openxmlformats.org/markup-compatibility/2006">
              <mc:Choice xmlns:v="urn:schemas-microsoft-com:vml" Requires="v">
                <p:oleObj spid="_x0000_s46087" name="Уравнение" r:id="rId4" imgW="2349500" imgH="431800" progId="Equation.3">
                  <p:embed/>
                </p:oleObj>
              </mc:Choice>
              <mc:Fallback>
                <p:oleObj name="Уравнение" r:id="rId4" imgW="2349500" imgH="431800" progId="Equation.3">
                  <p:embed/>
                  <p:pic>
                    <p:nvPicPr>
                      <p:cNvPr id="19" name="Объект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1245" y="2809712"/>
                        <a:ext cx="3492388" cy="63363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 name="TextBox 3"/>
              <p:cNvSpPr txBox="1"/>
              <p:nvPr/>
            </p:nvSpPr>
            <p:spPr>
              <a:xfrm>
                <a:off x="4918805" y="5461002"/>
                <a:ext cx="318158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sz="4000" i="1" smtClean="0">
                              <a:latin typeface="Cambria Math" panose="02040503050406030204" pitchFamily="18" charset="0"/>
                            </a:rPr>
                          </m:ctrlPr>
                        </m:sSubPr>
                        <m:e>
                          <m:r>
                            <a:rPr lang="en-US" sz="4000" b="0" i="1" smtClean="0">
                              <a:latin typeface="Cambria Math"/>
                            </a:rPr>
                            <m:t>𝑏</m:t>
                          </m:r>
                        </m:e>
                        <m:sub>
                          <m:r>
                            <a:rPr lang="en-US" sz="4000" b="0" i="1" smtClean="0">
                              <a:latin typeface="Cambria Math"/>
                            </a:rPr>
                            <m:t>0</m:t>
                          </m:r>
                        </m:sub>
                      </m:sSub>
                      <m:r>
                        <a:rPr lang="en-US" sz="4000" b="0" i="1" smtClean="0">
                          <a:latin typeface="Cambria Math"/>
                        </a:rPr>
                        <m:t>=</m:t>
                      </m:r>
                      <m:acc>
                        <m:accPr>
                          <m:chr m:val="̅"/>
                          <m:ctrlPr>
                            <a:rPr lang="en-US" sz="4000" b="0" i="1" smtClean="0">
                              <a:latin typeface="Cambria Math" panose="02040503050406030204" pitchFamily="18" charset="0"/>
                            </a:rPr>
                          </m:ctrlPr>
                        </m:accPr>
                        <m:e>
                          <m:r>
                            <a:rPr lang="en-US" sz="4000" b="0" i="1" smtClean="0">
                              <a:latin typeface="Cambria Math"/>
                            </a:rPr>
                            <m:t>𝑦</m:t>
                          </m:r>
                        </m:e>
                      </m:acc>
                      <m:r>
                        <a:rPr lang="en-US" sz="4000" b="0" i="1" smtClean="0">
                          <a:latin typeface="Cambria Math"/>
                        </a:rPr>
                        <m:t>−</m:t>
                      </m:r>
                      <m:sSub>
                        <m:sSubPr>
                          <m:ctrlPr>
                            <a:rPr lang="en-US" sz="4000" b="0" i="1" smtClean="0">
                              <a:latin typeface="Cambria Math" panose="02040503050406030204" pitchFamily="18" charset="0"/>
                            </a:rPr>
                          </m:ctrlPr>
                        </m:sSubPr>
                        <m:e>
                          <m:r>
                            <a:rPr lang="en-US" sz="4000" b="0" i="1" smtClean="0">
                              <a:latin typeface="Cambria Math"/>
                            </a:rPr>
                            <m:t>𝑏</m:t>
                          </m:r>
                        </m:e>
                        <m:sub>
                          <m:r>
                            <a:rPr lang="en-US" sz="4000" b="0" i="1" smtClean="0">
                              <a:latin typeface="Cambria Math"/>
                            </a:rPr>
                            <m:t>1</m:t>
                          </m:r>
                        </m:sub>
                      </m:sSub>
                      <m:acc>
                        <m:accPr>
                          <m:chr m:val="̅"/>
                          <m:ctrlPr>
                            <a:rPr lang="en-US" sz="4000" b="0" i="1" smtClean="0">
                              <a:latin typeface="Cambria Math" panose="02040503050406030204" pitchFamily="18" charset="0"/>
                            </a:rPr>
                          </m:ctrlPr>
                        </m:accPr>
                        <m:e>
                          <m:r>
                            <a:rPr lang="en-US" sz="4000" b="0" i="1" smtClean="0">
                              <a:latin typeface="Cambria Math"/>
                            </a:rPr>
                            <m:t>𝑥</m:t>
                          </m:r>
                        </m:e>
                      </m:acc>
                    </m:oMath>
                  </m:oMathPara>
                </a14:m>
                <a:endParaRPr lang="ru-RU"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4918805" y="5461002"/>
                <a:ext cx="3181587" cy="707886"/>
              </a:xfrm>
              <a:prstGeom prst="rect">
                <a:avLst/>
              </a:prstGeom>
              <a:blipFill rotWithShape="1">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104054" y="5229832"/>
                <a:ext cx="3181587" cy="13946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sz="4000" i="1" smtClean="0">
                              <a:latin typeface="Cambria Math" panose="02040503050406030204" pitchFamily="18" charset="0"/>
                            </a:rPr>
                          </m:ctrlPr>
                        </m:sSubPr>
                        <m:e>
                          <m:r>
                            <a:rPr lang="en-US" sz="4000" b="0" i="1" smtClean="0">
                              <a:latin typeface="Cambria Math"/>
                            </a:rPr>
                            <m:t>𝑏</m:t>
                          </m:r>
                        </m:e>
                        <m:sub>
                          <m:r>
                            <a:rPr lang="en-US" sz="4000" b="0" i="1" smtClean="0">
                              <a:latin typeface="Cambria Math"/>
                            </a:rPr>
                            <m:t>1</m:t>
                          </m:r>
                        </m:sub>
                      </m:sSub>
                      <m:r>
                        <a:rPr lang="en-US" sz="4000" b="0" i="1" smtClean="0">
                          <a:latin typeface="Cambria Math"/>
                        </a:rPr>
                        <m:t>=</m:t>
                      </m:r>
                      <m:f>
                        <m:fPr>
                          <m:ctrlPr>
                            <a:rPr lang="en-US" sz="4000" b="0" i="1" smtClean="0">
                              <a:latin typeface="Cambria Math" panose="02040503050406030204" pitchFamily="18" charset="0"/>
                            </a:rPr>
                          </m:ctrlPr>
                        </m:fPr>
                        <m:num>
                          <m:acc>
                            <m:accPr>
                              <m:chr m:val="̅"/>
                              <m:ctrlPr>
                                <a:rPr lang="en-US" sz="4000" b="0" i="1" smtClean="0">
                                  <a:latin typeface="Cambria Math" panose="02040503050406030204" pitchFamily="18" charset="0"/>
                                </a:rPr>
                              </m:ctrlPr>
                            </m:accPr>
                            <m:e>
                              <m:r>
                                <a:rPr lang="en-US" sz="4000" b="0" i="1" smtClean="0">
                                  <a:latin typeface="Cambria Math"/>
                                </a:rPr>
                                <m:t>𝑥𝑦</m:t>
                              </m:r>
                            </m:e>
                          </m:acc>
                          <m:r>
                            <a:rPr lang="en-US" sz="4000" b="0" i="1" smtClean="0">
                              <a:latin typeface="Cambria Math"/>
                            </a:rPr>
                            <m:t>−</m:t>
                          </m:r>
                          <m:acc>
                            <m:accPr>
                              <m:chr m:val="̅"/>
                              <m:ctrlPr>
                                <a:rPr lang="en-US" sz="4000" b="0" i="1" smtClean="0">
                                  <a:latin typeface="Cambria Math" panose="02040503050406030204" pitchFamily="18" charset="0"/>
                                </a:rPr>
                              </m:ctrlPr>
                            </m:accPr>
                            <m:e>
                              <m:r>
                                <a:rPr lang="en-US" sz="4000" b="0" i="1" smtClean="0">
                                  <a:latin typeface="Cambria Math"/>
                                </a:rPr>
                                <m:t>𝑥</m:t>
                              </m:r>
                            </m:e>
                          </m:acc>
                          <m:acc>
                            <m:accPr>
                              <m:chr m:val="̅"/>
                              <m:ctrlPr>
                                <a:rPr lang="ru-RU" sz="4000" i="1" smtClean="0">
                                  <a:latin typeface="Cambria Math" panose="02040503050406030204" pitchFamily="18" charset="0"/>
                                </a:rPr>
                              </m:ctrlPr>
                            </m:accPr>
                            <m:e>
                              <m:r>
                                <a:rPr lang="en-US" sz="4000" b="0" i="1" smtClean="0">
                                  <a:latin typeface="Cambria Math"/>
                                </a:rPr>
                                <m:t>𝑦</m:t>
                              </m:r>
                            </m:e>
                          </m:acc>
                        </m:num>
                        <m:den>
                          <m:sSup>
                            <m:sSupPr>
                              <m:ctrlPr>
                                <a:rPr lang="en-US" sz="4000" b="0" i="1" smtClean="0">
                                  <a:latin typeface="Cambria Math" panose="02040503050406030204" pitchFamily="18" charset="0"/>
                                </a:rPr>
                              </m:ctrlPr>
                            </m:sSupPr>
                            <m:e>
                              <m:sSubSup>
                                <m:sSubSupPr>
                                  <m:ctrlPr>
                                    <a:rPr lang="en-US" sz="4000" i="1">
                                      <a:latin typeface="Cambria Math" panose="02040503050406030204" pitchFamily="18" charset="0"/>
                                    </a:rPr>
                                  </m:ctrlPr>
                                </m:sSubSupPr>
                                <m:e>
                                  <m:r>
                                    <a:rPr lang="en-US" sz="4000" i="1">
                                      <a:latin typeface="Cambria Math"/>
                                    </a:rPr>
                                    <m:t>𝑆</m:t>
                                  </m:r>
                                </m:e>
                                <m:sub>
                                  <m:r>
                                    <a:rPr lang="en-US" sz="4000" i="1">
                                      <a:latin typeface="Cambria Math"/>
                                    </a:rPr>
                                    <m:t>𝑥</m:t>
                                  </m:r>
                                </m:sub>
                                <m:sup/>
                              </m:sSubSup>
                            </m:e>
                            <m:sup>
                              <m:r>
                                <a:rPr lang="en-US" sz="4000" b="0" i="1" smtClean="0">
                                  <a:latin typeface="Cambria Math"/>
                                </a:rPr>
                                <m:t>2</m:t>
                              </m:r>
                            </m:sup>
                          </m:sSup>
                        </m:den>
                      </m:f>
                    </m:oMath>
                  </m:oMathPara>
                </a14:m>
                <a:endParaRPr lang="ru-RU"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1104054" y="5229832"/>
                <a:ext cx="3181587" cy="1394613"/>
              </a:xfrm>
              <a:prstGeom prst="rect">
                <a:avLst/>
              </a:prstGeom>
              <a:blipFill rotWithShape="1">
                <a:blip r:embed="rId7"/>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7174937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p:txBody>
          <a:bodyPr/>
          <a:lstStyle/>
          <a:p>
            <a:r>
              <a:rPr lang="ru-RU" dirty="0"/>
              <a:t>Построение линейной регрессионной модели</a:t>
            </a:r>
          </a:p>
        </p:txBody>
      </p:sp>
      <p:sp>
        <p:nvSpPr>
          <p:cNvPr id="512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5124"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483768" y="4161397"/>
            <a:ext cx="3760788" cy="852487"/>
          </a:xfrm>
          <a:prstGeom prst="rect">
            <a:avLst/>
          </a:prstGeom>
          <a:noFill/>
          <a:ln w="9525">
            <a:noFill/>
            <a:miter lim="800000"/>
            <a:headEnd/>
            <a:tailEnd/>
          </a:ln>
        </p:spPr>
      </p:pic>
      <p:sp>
        <p:nvSpPr>
          <p:cNvPr id="512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5127" name="Rectangle 5"/>
          <p:cNvSpPr>
            <a:spLocks noChangeArrowheads="1"/>
          </p:cNvSpPr>
          <p:nvPr/>
        </p:nvSpPr>
        <p:spPr bwMode="auto">
          <a:xfrm>
            <a:off x="0" y="419100"/>
            <a:ext cx="9144000" cy="0"/>
          </a:xfrm>
          <a:prstGeom prst="rect">
            <a:avLst/>
          </a:prstGeom>
          <a:noFill/>
          <a:ln w="9525">
            <a:noFill/>
            <a:miter lim="800000"/>
            <a:headEnd/>
            <a:tailEnd/>
          </a:ln>
        </p:spPr>
        <p:txBody>
          <a:bodyPr wrap="none" anchor="ctr">
            <a:spAutoFit/>
          </a:bodyPr>
          <a:lstStyle/>
          <a:p>
            <a:pPr eaLnBrk="0" hangingPunct="0"/>
            <a:r>
              <a:rPr lang="ru-RU" sz="1600">
                <a:latin typeface="Calibri" pitchFamily="34" charset="0"/>
                <a:cs typeface="Times New Roman" pitchFamily="18" charset="0"/>
              </a:rPr>
              <a:t> </a:t>
            </a:r>
            <a:r>
              <a:rPr lang="ru-RU" sz="1100">
                <a:latin typeface="Calibri" pitchFamily="34" charset="0"/>
                <a:cs typeface="Times New Roman" pitchFamily="18" charset="0"/>
              </a:rPr>
              <a:t> </a:t>
            </a:r>
            <a:r>
              <a:rPr lang="ru-RU" sz="1100"/>
              <a:t> </a:t>
            </a:r>
            <a:endParaRPr lang="ru-RU"/>
          </a:p>
        </p:txBody>
      </p:sp>
      <p:sp>
        <p:nvSpPr>
          <p:cNvPr id="5128" name="Прямоугольник 7"/>
          <p:cNvSpPr>
            <a:spLocks noChangeArrowheads="1"/>
          </p:cNvSpPr>
          <p:nvPr/>
        </p:nvSpPr>
        <p:spPr bwMode="auto">
          <a:xfrm>
            <a:off x="557895" y="4767012"/>
            <a:ext cx="837729" cy="461665"/>
          </a:xfrm>
          <a:prstGeom prst="rect">
            <a:avLst/>
          </a:prstGeom>
          <a:noFill/>
          <a:ln w="9525">
            <a:noFill/>
            <a:miter lim="800000"/>
            <a:headEnd/>
            <a:tailEnd/>
          </a:ln>
        </p:spPr>
        <p:txBody>
          <a:bodyPr wrap="square">
            <a:spAutoFit/>
          </a:bodyPr>
          <a:lstStyle/>
          <a:p>
            <a:r>
              <a:rPr lang="ru-RU" sz="2400" dirty="0"/>
              <a:t>Где</a:t>
            </a:r>
            <a:r>
              <a:rPr lang="ru-RU" sz="2000" dirty="0"/>
              <a:t> </a:t>
            </a:r>
          </a:p>
        </p:txBody>
      </p:sp>
      <p:sp>
        <p:nvSpPr>
          <p:cNvPr id="5129"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5131" name="Text Box 12"/>
          <p:cNvSpPr txBox="1">
            <a:spLocks noChangeArrowheads="1"/>
          </p:cNvSpPr>
          <p:nvPr/>
        </p:nvSpPr>
        <p:spPr bwMode="auto">
          <a:xfrm>
            <a:off x="5364163" y="4292600"/>
            <a:ext cx="311150" cy="366713"/>
          </a:xfrm>
          <a:prstGeom prst="rect">
            <a:avLst/>
          </a:prstGeom>
          <a:noFill/>
          <a:ln w="9525">
            <a:noFill/>
            <a:miter lim="800000"/>
            <a:headEnd/>
            <a:tailEnd/>
          </a:ln>
        </p:spPr>
        <p:txBody>
          <a:bodyPr wrap="none">
            <a:spAutoFit/>
          </a:bodyPr>
          <a:lstStyle/>
          <a:p>
            <a:r>
              <a:rPr lang="ru-RU"/>
              <a:t>_</a:t>
            </a:r>
          </a:p>
        </p:txBody>
      </p:sp>
      <p:sp>
        <p:nvSpPr>
          <p:cNvPr id="22" name="Заголовок 1"/>
          <p:cNvSpPr txBox="1">
            <a:spLocks/>
          </p:cNvSpPr>
          <p:nvPr/>
        </p:nvSpPr>
        <p:spPr bwMode="auto">
          <a:xfrm>
            <a:off x="-161131" y="2202053"/>
            <a:ext cx="9305131" cy="151765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ru-RU" sz="2400" dirty="0"/>
              <a:t>Значения параметров   </a:t>
            </a:r>
            <a:r>
              <a:rPr lang="en-US" sz="2400" dirty="0"/>
              <a:t>b</a:t>
            </a:r>
            <a:r>
              <a:rPr lang="en-US" sz="1800" dirty="0"/>
              <a:t>0 </a:t>
            </a:r>
            <a:r>
              <a:rPr lang="ru-RU" sz="2400" dirty="0"/>
              <a:t>и </a:t>
            </a:r>
            <a:r>
              <a:rPr lang="en-US" sz="2400" dirty="0"/>
              <a:t>b</a:t>
            </a:r>
            <a:r>
              <a:rPr lang="en-US" sz="1800" dirty="0"/>
              <a:t>1</a:t>
            </a:r>
            <a:r>
              <a:rPr lang="ru-RU" sz="2400" dirty="0"/>
              <a:t> подставляют в уравнение регрессии и находят теоретические значения результативного признака, которые показывают, каким теоретически должен быть средний размер результативного признака при данном размере факторного признака</a:t>
            </a:r>
            <a:endParaRPr lang="en-US" sz="2400" dirty="0"/>
          </a:p>
          <a:p>
            <a:endParaRPr lang="ru-RU" sz="2400" b="1" dirty="0"/>
          </a:p>
          <a:p>
            <a:endParaRPr lang="ru-RU" sz="2400" b="1" dirty="0"/>
          </a:p>
          <a:p>
            <a:r>
              <a:rPr lang="ru-RU" sz="2400" b="1" dirty="0"/>
              <a:t>Построить линейную регрессионную модель</a:t>
            </a:r>
          </a:p>
        </p:txBody>
      </p:sp>
      <p:pic>
        <p:nvPicPr>
          <p:cNvPr id="4118" name="Picture 22" descr="https://konspekta.net/poisk-ruru/baza3/2798882356138.files/image0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190" y="3139801"/>
            <a:ext cx="1895943" cy="5277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p:cNvSpPr txBox="1"/>
              <p:nvPr/>
            </p:nvSpPr>
            <p:spPr>
              <a:xfrm>
                <a:off x="1182574" y="5578476"/>
                <a:ext cx="3181587"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sz="4000" i="1" smtClean="0">
                              <a:latin typeface="Cambria Math" panose="02040503050406030204" pitchFamily="18" charset="0"/>
                            </a:rPr>
                          </m:ctrlPr>
                        </m:sSubPr>
                        <m:e>
                          <m:r>
                            <a:rPr lang="en-US" sz="4000" b="0" i="1" smtClean="0">
                              <a:latin typeface="Cambria Math"/>
                            </a:rPr>
                            <m:t>𝑏</m:t>
                          </m:r>
                        </m:e>
                        <m:sub>
                          <m:r>
                            <a:rPr lang="en-US" sz="4000" b="0" i="1" smtClean="0">
                              <a:latin typeface="Cambria Math"/>
                            </a:rPr>
                            <m:t>0</m:t>
                          </m:r>
                        </m:sub>
                      </m:sSub>
                      <m:r>
                        <a:rPr lang="en-US" sz="4000" b="0" i="1" smtClean="0">
                          <a:latin typeface="Cambria Math"/>
                        </a:rPr>
                        <m:t>=</m:t>
                      </m:r>
                      <m:acc>
                        <m:accPr>
                          <m:chr m:val="̅"/>
                          <m:ctrlPr>
                            <a:rPr lang="en-US" sz="4000" b="0" i="1" smtClean="0">
                              <a:latin typeface="Cambria Math" panose="02040503050406030204" pitchFamily="18" charset="0"/>
                            </a:rPr>
                          </m:ctrlPr>
                        </m:accPr>
                        <m:e>
                          <m:r>
                            <a:rPr lang="en-US" sz="4000" b="0" i="1" smtClean="0">
                              <a:latin typeface="Cambria Math"/>
                            </a:rPr>
                            <m:t>𝑦</m:t>
                          </m:r>
                        </m:e>
                      </m:acc>
                      <m:r>
                        <a:rPr lang="en-US" sz="4000" b="0" i="1" smtClean="0">
                          <a:latin typeface="Cambria Math"/>
                        </a:rPr>
                        <m:t>−</m:t>
                      </m:r>
                      <m:sSub>
                        <m:sSubPr>
                          <m:ctrlPr>
                            <a:rPr lang="en-US" sz="4000" b="0" i="1" smtClean="0">
                              <a:latin typeface="Cambria Math" panose="02040503050406030204" pitchFamily="18" charset="0"/>
                            </a:rPr>
                          </m:ctrlPr>
                        </m:sSubPr>
                        <m:e>
                          <m:r>
                            <a:rPr lang="en-US" sz="4000" b="0" i="1" smtClean="0">
                              <a:latin typeface="Cambria Math"/>
                            </a:rPr>
                            <m:t>𝑏</m:t>
                          </m:r>
                        </m:e>
                        <m:sub>
                          <m:r>
                            <a:rPr lang="en-US" sz="4000" b="0" i="1" smtClean="0">
                              <a:latin typeface="Cambria Math"/>
                            </a:rPr>
                            <m:t>1</m:t>
                          </m:r>
                        </m:sub>
                      </m:sSub>
                      <m:acc>
                        <m:accPr>
                          <m:chr m:val="̅"/>
                          <m:ctrlPr>
                            <a:rPr lang="en-US" sz="4000" b="0" i="1" smtClean="0">
                              <a:latin typeface="Cambria Math" panose="02040503050406030204" pitchFamily="18" charset="0"/>
                            </a:rPr>
                          </m:ctrlPr>
                        </m:accPr>
                        <m:e>
                          <m:r>
                            <a:rPr lang="en-US" sz="4000" b="0" i="1" smtClean="0">
                              <a:latin typeface="Cambria Math"/>
                            </a:rPr>
                            <m:t>𝑥</m:t>
                          </m:r>
                        </m:e>
                      </m:acc>
                    </m:oMath>
                  </m:oMathPara>
                </a14:m>
                <a:endParaRPr lang="ru-RU" sz="3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82574" y="5578476"/>
                <a:ext cx="3181587" cy="707886"/>
              </a:xfrm>
              <a:prstGeom prst="rect">
                <a:avLst/>
              </a:prstGeom>
              <a:blipFill rotWithShape="1">
                <a:blip r:embed="rId4"/>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148064" y="5228677"/>
                <a:ext cx="3181587" cy="13946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ru-RU" sz="4000" i="1" smtClean="0">
                              <a:latin typeface="Cambria Math" panose="02040503050406030204" pitchFamily="18" charset="0"/>
                            </a:rPr>
                          </m:ctrlPr>
                        </m:sSubPr>
                        <m:e>
                          <m:r>
                            <a:rPr lang="en-US" sz="4000" b="0" i="1" smtClean="0">
                              <a:latin typeface="Cambria Math"/>
                            </a:rPr>
                            <m:t>𝑏</m:t>
                          </m:r>
                        </m:e>
                        <m:sub>
                          <m:r>
                            <a:rPr lang="en-US" sz="4000" b="0" i="1" smtClean="0">
                              <a:latin typeface="Cambria Math"/>
                            </a:rPr>
                            <m:t>1</m:t>
                          </m:r>
                        </m:sub>
                      </m:sSub>
                      <m:r>
                        <a:rPr lang="en-US" sz="4000" b="0" i="1" smtClean="0">
                          <a:latin typeface="Cambria Math"/>
                        </a:rPr>
                        <m:t>=</m:t>
                      </m:r>
                      <m:f>
                        <m:fPr>
                          <m:ctrlPr>
                            <a:rPr lang="en-US" sz="4000" b="0" i="1" smtClean="0">
                              <a:latin typeface="Cambria Math" panose="02040503050406030204" pitchFamily="18" charset="0"/>
                            </a:rPr>
                          </m:ctrlPr>
                        </m:fPr>
                        <m:num>
                          <m:acc>
                            <m:accPr>
                              <m:chr m:val="̅"/>
                              <m:ctrlPr>
                                <a:rPr lang="en-US" sz="4000" b="0" i="1" smtClean="0">
                                  <a:latin typeface="Cambria Math" panose="02040503050406030204" pitchFamily="18" charset="0"/>
                                </a:rPr>
                              </m:ctrlPr>
                            </m:accPr>
                            <m:e>
                              <m:r>
                                <a:rPr lang="en-US" sz="4000" b="0" i="1" smtClean="0">
                                  <a:latin typeface="Cambria Math"/>
                                </a:rPr>
                                <m:t>𝑥𝑦</m:t>
                              </m:r>
                            </m:e>
                          </m:acc>
                          <m:r>
                            <a:rPr lang="en-US" sz="4000" b="0" i="1" smtClean="0">
                              <a:latin typeface="Cambria Math"/>
                            </a:rPr>
                            <m:t>−</m:t>
                          </m:r>
                          <m:acc>
                            <m:accPr>
                              <m:chr m:val="̅"/>
                              <m:ctrlPr>
                                <a:rPr lang="en-US" sz="4000" b="0" i="1" smtClean="0">
                                  <a:latin typeface="Cambria Math" panose="02040503050406030204" pitchFamily="18" charset="0"/>
                                </a:rPr>
                              </m:ctrlPr>
                            </m:accPr>
                            <m:e>
                              <m:r>
                                <a:rPr lang="en-US" sz="4000" b="0" i="1" smtClean="0">
                                  <a:latin typeface="Cambria Math"/>
                                </a:rPr>
                                <m:t>𝑥</m:t>
                              </m:r>
                            </m:e>
                          </m:acc>
                          <m:acc>
                            <m:accPr>
                              <m:chr m:val="̅"/>
                              <m:ctrlPr>
                                <a:rPr lang="ru-RU" sz="4000" i="1" smtClean="0">
                                  <a:latin typeface="Cambria Math" panose="02040503050406030204" pitchFamily="18" charset="0"/>
                                </a:rPr>
                              </m:ctrlPr>
                            </m:accPr>
                            <m:e>
                              <m:r>
                                <a:rPr lang="en-US" sz="4000" b="0" i="1" smtClean="0">
                                  <a:latin typeface="Cambria Math"/>
                                </a:rPr>
                                <m:t>𝑦</m:t>
                              </m:r>
                            </m:e>
                          </m:acc>
                        </m:num>
                        <m:den>
                          <m:sSup>
                            <m:sSupPr>
                              <m:ctrlPr>
                                <a:rPr lang="en-US" sz="4000" b="0" i="1" smtClean="0">
                                  <a:latin typeface="Cambria Math" panose="02040503050406030204" pitchFamily="18" charset="0"/>
                                </a:rPr>
                              </m:ctrlPr>
                            </m:sSupPr>
                            <m:e>
                              <m:sSubSup>
                                <m:sSubSupPr>
                                  <m:ctrlPr>
                                    <a:rPr lang="en-US" sz="4000" i="1">
                                      <a:latin typeface="Cambria Math" panose="02040503050406030204" pitchFamily="18" charset="0"/>
                                    </a:rPr>
                                  </m:ctrlPr>
                                </m:sSubSupPr>
                                <m:e>
                                  <m:r>
                                    <a:rPr lang="en-US" sz="4000" i="1">
                                      <a:latin typeface="Cambria Math"/>
                                    </a:rPr>
                                    <m:t>𝑆</m:t>
                                  </m:r>
                                </m:e>
                                <m:sub>
                                  <m:r>
                                    <a:rPr lang="en-US" sz="4000" i="1">
                                      <a:latin typeface="Cambria Math"/>
                                    </a:rPr>
                                    <m:t>𝑥</m:t>
                                  </m:r>
                                </m:sub>
                                <m:sup/>
                              </m:sSubSup>
                            </m:e>
                            <m:sup>
                              <m:r>
                                <a:rPr lang="en-US" sz="4000" b="0" i="1" smtClean="0">
                                  <a:latin typeface="Cambria Math"/>
                                </a:rPr>
                                <m:t>2</m:t>
                              </m:r>
                            </m:sup>
                          </m:sSup>
                        </m:den>
                      </m:f>
                    </m:oMath>
                  </m:oMathPara>
                </a14:m>
                <a:endParaRPr lang="ru-RU" sz="3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148064" y="5228677"/>
                <a:ext cx="3181587" cy="1394613"/>
              </a:xfrm>
              <a:prstGeom prst="rect">
                <a:avLst/>
              </a:prstGeom>
              <a:blipFill rotWithShape="1">
                <a:blip r:embed="rId5"/>
                <a:stretch>
                  <a:fillRect/>
                </a:stretch>
              </a:blipFill>
            </p:spPr>
            <p:txBody>
              <a:bodyPr/>
              <a:lstStyle/>
              <a:p>
                <a:r>
                  <a:rPr lang="ru-RU">
                    <a:noFill/>
                  </a:rPr>
                  <a:t> </a:t>
                </a:r>
              </a:p>
            </p:txBody>
          </p:sp>
        </mc:Fallback>
      </mc:AlternateContent>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269777" y="692696"/>
            <a:ext cx="8532440" cy="2400657"/>
          </a:xfrm>
          <a:prstGeom prst="rect">
            <a:avLst/>
          </a:prstGeom>
        </p:spPr>
        <p:txBody>
          <a:bodyPr wrap="square">
            <a:spAutoFit/>
          </a:bodyPr>
          <a:lstStyle/>
          <a:p>
            <a:pPr marR="1270" algn="just">
              <a:lnSpc>
                <a:spcPct val="150000"/>
              </a:lnSpc>
              <a:spcAft>
                <a:spcPts val="0"/>
              </a:spcAft>
            </a:pPr>
            <a:r>
              <a:rPr lang="ru-RU" sz="2000" dirty="0">
                <a:latin typeface="Times New Roman" panose="02020603050405020304" pitchFamily="18" charset="0"/>
                <a:ea typeface="Times New Roman" panose="02020603050405020304" pitchFamily="18" charset="0"/>
              </a:rPr>
              <a:t>Коэффициент </a:t>
            </a:r>
            <a:r>
              <a:rPr lang="en-US" sz="2000" i="1" dirty="0">
                <a:latin typeface="Times New Roman" panose="02020603050405020304" pitchFamily="18" charset="0"/>
                <a:ea typeface="Times New Roman" panose="02020603050405020304" pitchFamily="18" charset="0"/>
              </a:rPr>
              <a:t>b</a:t>
            </a:r>
            <a:r>
              <a:rPr lang="ru-RU" sz="2000" baseline="-25000" dirty="0">
                <a:latin typeface="Times New Roman" panose="02020603050405020304" pitchFamily="18" charset="0"/>
                <a:ea typeface="Times New Roman" panose="02020603050405020304" pitchFamily="18" charset="0"/>
              </a:rPr>
              <a:t>0</a:t>
            </a:r>
            <a:r>
              <a:rPr lang="ru-RU" sz="2000" dirty="0">
                <a:latin typeface="Times New Roman" panose="02020603050405020304" pitchFamily="18" charset="0"/>
                <a:ea typeface="Times New Roman" panose="02020603050405020304" pitchFamily="18" charset="0"/>
              </a:rPr>
              <a:t> определяет точку пересечения линии регрессии с осью </a:t>
            </a:r>
            <a:r>
              <a:rPr lang="en-US" sz="2000" i="1" dirty="0">
                <a:latin typeface="Times New Roman" panose="02020603050405020304" pitchFamily="18" charset="0"/>
                <a:ea typeface="Times New Roman" panose="02020603050405020304" pitchFamily="18" charset="0"/>
              </a:rPr>
              <a:t>OY</a:t>
            </a:r>
            <a:r>
              <a:rPr lang="ru-RU" sz="2000" dirty="0">
                <a:latin typeface="Times New Roman" panose="02020603050405020304" pitchFamily="18" charset="0"/>
                <a:ea typeface="Times New Roman" panose="02020603050405020304" pitchFamily="18" charset="0"/>
              </a:rPr>
              <a:t> и представляет собой среднее значение зависимой переменной в точке </a:t>
            </a:r>
            <a:r>
              <a:rPr lang="en-US" sz="2000" i="1" dirty="0">
                <a:latin typeface="Times New Roman" panose="02020603050405020304" pitchFamily="18" charset="0"/>
                <a:ea typeface="Times New Roman" panose="02020603050405020304" pitchFamily="18" charset="0"/>
              </a:rPr>
              <a:t>x</a:t>
            </a:r>
            <a:r>
              <a:rPr lang="ru-RU" sz="2000" dirty="0">
                <a:latin typeface="Times New Roman" panose="02020603050405020304" pitchFamily="18" charset="0"/>
                <a:ea typeface="Times New Roman" panose="02020603050405020304" pitchFamily="18" charset="0"/>
              </a:rPr>
              <a:t> = 0. </a:t>
            </a:r>
          </a:p>
          <a:p>
            <a:pPr marR="1270" algn="just">
              <a:lnSpc>
                <a:spcPct val="150000"/>
              </a:lnSpc>
              <a:spcAft>
                <a:spcPts val="0"/>
              </a:spcAft>
            </a:pPr>
            <a:r>
              <a:rPr lang="ru-RU" sz="2000" dirty="0">
                <a:latin typeface="Times New Roman" panose="02020603050405020304" pitchFamily="18" charset="0"/>
                <a:ea typeface="Times New Roman" panose="02020603050405020304" pitchFamily="18" charset="0"/>
              </a:rPr>
              <a:t>Коэффициент </a:t>
            </a:r>
            <a:r>
              <a:rPr lang="en-US" sz="2000" i="1" dirty="0">
                <a:latin typeface="Times New Roman" panose="02020603050405020304" pitchFamily="18" charset="0"/>
                <a:ea typeface="Times New Roman" panose="02020603050405020304" pitchFamily="18" charset="0"/>
              </a:rPr>
              <a:t>b</a:t>
            </a:r>
            <a:r>
              <a:rPr lang="ru-RU" sz="2000" baseline="-25000" dirty="0">
                <a:latin typeface="Times New Roman" panose="02020603050405020304" pitchFamily="18" charset="0"/>
                <a:ea typeface="Times New Roman" panose="02020603050405020304" pitchFamily="18" charset="0"/>
              </a:rPr>
              <a:t>1</a:t>
            </a:r>
            <a:r>
              <a:rPr lang="ru-RU" sz="2000" dirty="0">
                <a:latin typeface="Times New Roman" panose="02020603050405020304" pitchFamily="18" charset="0"/>
                <a:ea typeface="Times New Roman" panose="02020603050405020304" pitchFamily="18" charset="0"/>
              </a:rPr>
              <a:t> характеризует угол наклона линии регрессии к оси </a:t>
            </a:r>
            <a:r>
              <a:rPr lang="en-US" sz="2000" i="1" dirty="0">
                <a:latin typeface="Times New Roman" panose="02020603050405020304" pitchFamily="18" charset="0"/>
                <a:ea typeface="Times New Roman" panose="02020603050405020304" pitchFamily="18" charset="0"/>
              </a:rPr>
              <a:t>OX</a:t>
            </a:r>
            <a:r>
              <a:rPr lang="ru-RU" sz="2000" i="1" dirty="0">
                <a:latin typeface="Times New Roman" panose="02020603050405020304" pitchFamily="18" charset="0"/>
                <a:ea typeface="Times New Roman" panose="02020603050405020304" pitchFamily="18" charset="0"/>
              </a:rPr>
              <a:t>, </a:t>
            </a:r>
            <a:r>
              <a:rPr lang="ru-RU" sz="2000" dirty="0">
                <a:latin typeface="Times New Roman" panose="02020603050405020304" pitchFamily="18" charset="0"/>
                <a:ea typeface="Times New Roman" panose="02020603050405020304" pitchFamily="18" charset="0"/>
              </a:rPr>
              <a:t>и показывает среднюю величину изменения зависимой переменной при увеличении объясняющей переменной на единицу своего измерения. </a:t>
            </a:r>
            <a:endParaRPr lang="ru-RU" sz="1400" dirty="0">
              <a:effectLst/>
              <a:latin typeface="Arial" panose="020B0604020202020204" pitchFamily="34" charset="0"/>
              <a:ea typeface="Times New Roman" panose="02020603050405020304" pitchFamily="18" charset="0"/>
            </a:endParaRPr>
          </a:p>
        </p:txBody>
      </p:sp>
      <p:sp>
        <p:nvSpPr>
          <p:cNvPr id="4" name="Заголовок 1"/>
          <p:cNvSpPr>
            <a:spLocks noGrp="1"/>
          </p:cNvSpPr>
          <p:nvPr>
            <p:ph type="title"/>
          </p:nvPr>
        </p:nvSpPr>
        <p:spPr>
          <a:xfrm>
            <a:off x="314948" y="106229"/>
            <a:ext cx="8838220" cy="778098"/>
          </a:xfrm>
        </p:spPr>
        <p:txBody>
          <a:bodyPr/>
          <a:lstStyle/>
          <a:p>
            <a:r>
              <a:rPr lang="ru-RU" sz="3200" dirty="0"/>
              <a:t>Построение линейной регрессионной модели</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986690"/>
            <a:ext cx="7542200" cy="3871310"/>
          </a:xfrm>
          <a:prstGeom prst="rect">
            <a:avLst/>
          </a:prstGeom>
        </p:spPr>
      </p:pic>
    </p:spTree>
    <p:extLst>
      <p:ext uri="{BB962C8B-B14F-4D97-AF65-F5344CB8AC3E}">
        <p14:creationId xmlns:p14="http://schemas.microsoft.com/office/powerpoint/2010/main" val="48925539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2"/>
          <p:cNvSpPr>
            <a:spLocks noGrp="1"/>
          </p:cNvSpPr>
          <p:nvPr>
            <p:ph type="title"/>
          </p:nvPr>
        </p:nvSpPr>
        <p:spPr/>
        <p:txBody>
          <a:bodyPr/>
          <a:lstStyle/>
          <a:p>
            <a:r>
              <a:rPr lang="ru-RU" dirty="0"/>
              <a:t>К </a:t>
            </a:r>
            <a:r>
              <a:rPr lang="ru-RU"/>
              <a:t>следующему занятию</a:t>
            </a:r>
          </a:p>
        </p:txBody>
      </p:sp>
      <p:sp>
        <p:nvSpPr>
          <p:cNvPr id="6147" name="Содержимое 3"/>
          <p:cNvSpPr>
            <a:spLocks noGrp="1"/>
          </p:cNvSpPr>
          <p:nvPr>
            <p:ph idx="1"/>
          </p:nvPr>
        </p:nvSpPr>
        <p:spPr>
          <a:xfrm>
            <a:off x="251520" y="1196752"/>
            <a:ext cx="8892480" cy="5661248"/>
          </a:xfrm>
        </p:spPr>
        <p:txBody>
          <a:bodyPr/>
          <a:lstStyle/>
          <a:p>
            <a:r>
              <a:rPr lang="ru-RU" dirty="0"/>
              <a:t>Построить график – корреляционное облако, или облако рассеивания в координатах </a:t>
            </a:r>
            <a:r>
              <a:rPr lang="ru-RU" i="1" dirty="0"/>
              <a:t>(</a:t>
            </a:r>
            <a:r>
              <a:rPr lang="en-US" i="1" dirty="0"/>
              <a:t>x</a:t>
            </a:r>
            <a:r>
              <a:rPr lang="ru-RU" i="1" dirty="0"/>
              <a:t>, </a:t>
            </a:r>
            <a:r>
              <a:rPr lang="en-US" i="1" dirty="0"/>
              <a:t>y</a:t>
            </a:r>
            <a:r>
              <a:rPr lang="ru-RU" i="1" dirty="0"/>
              <a:t>) – точечный график</a:t>
            </a:r>
            <a:endParaRPr lang="ru-RU" dirty="0"/>
          </a:p>
          <a:p>
            <a:r>
              <a:rPr lang="ru-RU" dirty="0"/>
              <a:t>Построить (добавить)  на том же графике линию тренда (линейную) в координатах </a:t>
            </a:r>
            <a:r>
              <a:rPr lang="ru-RU" i="1" dirty="0"/>
              <a:t>(</a:t>
            </a:r>
            <a:r>
              <a:rPr lang="en-US" i="1" dirty="0"/>
              <a:t>x</a:t>
            </a:r>
            <a:r>
              <a:rPr lang="ru-RU" i="1" dirty="0"/>
              <a:t>, </a:t>
            </a:r>
            <a:r>
              <a:rPr lang="en-US" i="1" dirty="0"/>
              <a:t>y</a:t>
            </a:r>
            <a:r>
              <a:rPr lang="ru-RU" i="1" dirty="0"/>
              <a:t>)</a:t>
            </a:r>
            <a:endParaRPr lang="ru-RU" dirty="0"/>
          </a:p>
          <a:p>
            <a:r>
              <a:rPr lang="ru-RU" dirty="0"/>
              <a:t>Проверить, что уравнение линии тренда (в </a:t>
            </a:r>
            <a:r>
              <a:rPr lang="en-US" dirty="0"/>
              <a:t>Excel</a:t>
            </a:r>
            <a:r>
              <a:rPr lang="ru-RU" dirty="0"/>
              <a:t>) совпало с найденным уравнением линейной регрессионной модели.</a:t>
            </a:r>
          </a:p>
          <a:p>
            <a:r>
              <a:rPr lang="ru-RU" dirty="0"/>
              <a:t>Сформулировать выводы – о величине и характере зависимости для своих данных, для конкретного примера.</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5E9CC72-A5CF-42B0-A2D6-9241AECA0574}"/>
              </a:ext>
            </a:extLst>
          </p:cNvPr>
          <p:cNvSpPr>
            <a:spLocks noGrp="1"/>
          </p:cNvSpPr>
          <p:nvPr>
            <p:ph type="title"/>
          </p:nvPr>
        </p:nvSpPr>
        <p:spPr>
          <a:xfrm>
            <a:off x="467544" y="48986"/>
            <a:ext cx="8229600" cy="499694"/>
          </a:xfrm>
        </p:spPr>
        <p:txBody>
          <a:bodyPr/>
          <a:lstStyle/>
          <a:p>
            <a:r>
              <a:rPr lang="ru-RU" dirty="0"/>
              <a:t>Отчет 1</a:t>
            </a:r>
          </a:p>
        </p:txBody>
      </p:sp>
      <p:sp>
        <p:nvSpPr>
          <p:cNvPr id="3" name="Объект 2">
            <a:extLst>
              <a:ext uri="{FF2B5EF4-FFF2-40B4-BE49-F238E27FC236}">
                <a16:creationId xmlns:a16="http://schemas.microsoft.com/office/drawing/2014/main" id="{7C89EAA2-2467-46E7-A036-6E330D5600D5}"/>
              </a:ext>
            </a:extLst>
          </p:cNvPr>
          <p:cNvSpPr>
            <a:spLocks noGrp="1"/>
          </p:cNvSpPr>
          <p:nvPr>
            <p:ph idx="1"/>
          </p:nvPr>
        </p:nvSpPr>
        <p:spPr>
          <a:xfrm>
            <a:off x="395536" y="404664"/>
            <a:ext cx="8579296" cy="6336704"/>
          </a:xfrm>
        </p:spPr>
        <p:txBody>
          <a:bodyPr/>
          <a:lstStyle/>
          <a:p>
            <a:r>
              <a:rPr lang="ru-RU" sz="1800" b="1" dirty="0"/>
              <a:t>Выводы! По своим расчетам.</a:t>
            </a:r>
          </a:p>
          <a:p>
            <a:r>
              <a:rPr lang="ru-RU" sz="1800" b="1" dirty="0"/>
              <a:t>Сроки!</a:t>
            </a:r>
          </a:p>
          <a:p>
            <a:r>
              <a:rPr lang="ru-RU" sz="1800" b="1" dirty="0"/>
              <a:t>Содержание, авторство, введение.</a:t>
            </a:r>
          </a:p>
          <a:p>
            <a:r>
              <a:rPr lang="ru-RU" sz="1800" b="1" dirty="0"/>
              <a:t>Оформление таблиц и графиков.</a:t>
            </a:r>
          </a:p>
          <a:p>
            <a:r>
              <a:rPr lang="ru-RU" sz="1800" b="1" dirty="0"/>
              <a:t>Не все расчеты</a:t>
            </a:r>
            <a:r>
              <a:rPr lang="en-US" sz="1800" b="1" dirty="0"/>
              <a:t> (</a:t>
            </a:r>
            <a:r>
              <a:rPr lang="ru-RU" sz="1800" b="1" dirty="0"/>
              <a:t>нет расчетов показателей вариации по исходным данным и по ИВР, ЦМ 1-4 порядков, дисперсий, средних, квартилей, децилей), не все графики.</a:t>
            </a:r>
          </a:p>
          <a:p>
            <a:r>
              <a:rPr lang="ru-RU" sz="1800" b="1" dirty="0"/>
              <a:t>Ошибки в расчетах: данные для интервального ряда и исходного перепутаны; нет постоянной адресации в ячейках; расчет только на основе встроенных функций </a:t>
            </a:r>
            <a:r>
              <a:rPr lang="ru-RU" sz="1800" b="1" dirty="0" err="1"/>
              <a:t>Ексель</a:t>
            </a:r>
            <a:r>
              <a:rPr lang="ru-RU" sz="1800" b="1" dirty="0"/>
              <a:t>; дисперсионный анализ (расчет дисперсий), неверный расчет средних, квартилей, децилей по исходным данным и по ИВР, показателей вариации и </a:t>
            </a:r>
            <a:r>
              <a:rPr lang="ru-RU" sz="1800" b="1" dirty="0" err="1"/>
              <a:t>тп</a:t>
            </a:r>
            <a:r>
              <a:rPr lang="ru-RU" sz="1800" b="1" dirty="0"/>
              <a:t>. </a:t>
            </a:r>
          </a:p>
          <a:p>
            <a:r>
              <a:rPr lang="ru-RU" sz="1800" b="1" dirty="0"/>
              <a:t>Не использован метод </a:t>
            </a:r>
            <a:r>
              <a:rPr lang="ru-RU" sz="1800" b="1" dirty="0" err="1"/>
              <a:t>Стерджесса</a:t>
            </a:r>
            <a:r>
              <a:rPr lang="ru-RU" sz="1800" b="1" dirty="0"/>
              <a:t> (любые иные методы могут быть рассчитаны лишь по желанию, но вдобавок к методу </a:t>
            </a:r>
            <a:r>
              <a:rPr lang="ru-RU" sz="1800" b="1" dirty="0" err="1"/>
              <a:t>Стерджесса</a:t>
            </a:r>
            <a:r>
              <a:rPr lang="ru-RU" sz="1800" b="1" dirty="0"/>
              <a:t>)</a:t>
            </a:r>
          </a:p>
          <a:p>
            <a:r>
              <a:rPr lang="ru-RU" sz="1800" b="1" dirty="0"/>
              <a:t>Отчет должен быть в </a:t>
            </a:r>
            <a:r>
              <a:rPr lang="en-US" sz="1800" b="1" dirty="0"/>
              <a:t>WORD</a:t>
            </a:r>
            <a:r>
              <a:rPr lang="ru-RU" sz="1800" b="1" dirty="0"/>
              <a:t>, а не </a:t>
            </a:r>
            <a:r>
              <a:rPr lang="en-US" sz="1800" b="1" dirty="0"/>
              <a:t>PDF</a:t>
            </a:r>
            <a:endParaRPr lang="ru-RU" sz="1800" b="1" dirty="0"/>
          </a:p>
          <a:p>
            <a:r>
              <a:rPr lang="ru-RU" sz="1800" b="1" u="sng" dirty="0"/>
              <a:t>По данным в динамике:</a:t>
            </a:r>
          </a:p>
          <a:p>
            <a:r>
              <a:rPr lang="ru-RU" sz="1800" b="1" dirty="0"/>
              <a:t>У многих отсутствует отчет в </a:t>
            </a:r>
            <a:r>
              <a:rPr lang="en-US" sz="1800" b="1" dirty="0"/>
              <a:t>WORD</a:t>
            </a:r>
          </a:p>
          <a:p>
            <a:r>
              <a:rPr lang="ru-RU" sz="1800" b="1" dirty="0"/>
              <a:t>Неправильный расчет средних,  прогнозов (прогнозы должны быть построены на 3 шага вперед, т.е. если данные по месяцам, строится прогноз на 3 месяца вперед, а не на 3 года)</a:t>
            </a:r>
          </a:p>
          <a:p>
            <a:r>
              <a:rPr lang="ru-RU" sz="1800" b="1" dirty="0"/>
              <a:t>Отсутствие прогнозирования, графиков, отсутствие выводов </a:t>
            </a:r>
            <a:endParaRPr lang="ru-RU" sz="1800" dirty="0"/>
          </a:p>
        </p:txBody>
      </p:sp>
    </p:spTree>
    <p:extLst>
      <p:ext uri="{BB962C8B-B14F-4D97-AF65-F5344CB8AC3E}">
        <p14:creationId xmlns:p14="http://schemas.microsoft.com/office/powerpoint/2010/main" val="220115701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Отчет 2 по проекту (домашняя работа 2)</a:t>
            </a:r>
          </a:p>
        </p:txBody>
      </p:sp>
      <p:sp>
        <p:nvSpPr>
          <p:cNvPr id="3" name="Объект 2"/>
          <p:cNvSpPr>
            <a:spLocks noGrp="1"/>
          </p:cNvSpPr>
          <p:nvPr>
            <p:ph idx="1"/>
          </p:nvPr>
        </p:nvSpPr>
        <p:spPr>
          <a:xfrm>
            <a:off x="457200" y="1600200"/>
            <a:ext cx="8579296" cy="5141168"/>
          </a:xfrm>
        </p:spPr>
        <p:txBody>
          <a:bodyPr/>
          <a:lstStyle/>
          <a:p>
            <a:r>
              <a:rPr lang="ru-RU" sz="1800" dirty="0"/>
              <a:t>Подробно требования – в презентации к занятию 1</a:t>
            </a:r>
          </a:p>
          <a:p>
            <a:r>
              <a:rPr lang="ru-RU" sz="1800" u="sng" dirty="0"/>
              <a:t>Выполненные задания:</a:t>
            </a:r>
            <a:endParaRPr lang="ru-RU" sz="1800" dirty="0"/>
          </a:p>
          <a:p>
            <a:r>
              <a:rPr lang="ru-RU" sz="2000" dirty="0"/>
              <a:t>линейный коэффициент корреляции и линейная модель;</a:t>
            </a:r>
          </a:p>
          <a:p>
            <a:r>
              <a:rPr lang="ru-RU" sz="2000" dirty="0"/>
              <a:t>нелинейные модели;</a:t>
            </a:r>
          </a:p>
          <a:p>
            <a:r>
              <a:rPr lang="ru-RU" sz="2000" dirty="0"/>
              <a:t>показатели и индексы структурных различий.</a:t>
            </a:r>
          </a:p>
          <a:p>
            <a:r>
              <a:rPr lang="ru-RU" sz="2000" dirty="0"/>
              <a:t>коэффициенты ассоциации и контингенции;</a:t>
            </a:r>
          </a:p>
          <a:p>
            <a:r>
              <a:rPr lang="ru-RU" sz="2000" dirty="0"/>
              <a:t>ранговые коэффициенты корреляции, показатели взаимосвязи;</a:t>
            </a:r>
          </a:p>
          <a:p>
            <a:r>
              <a:rPr lang="ru-RU" sz="2000" dirty="0"/>
              <a:t>интервальные оценки</a:t>
            </a:r>
          </a:p>
          <a:p>
            <a:r>
              <a:rPr lang="ru-RU" sz="2000" dirty="0"/>
              <a:t>проверка гипотез; однофакторный дисперсионный анализ.</a:t>
            </a:r>
          </a:p>
          <a:p>
            <a:pPr marL="0" indent="0">
              <a:buNone/>
            </a:pPr>
            <a:endParaRPr lang="ru-RU" dirty="0"/>
          </a:p>
        </p:txBody>
      </p:sp>
    </p:spTree>
    <p:extLst>
      <p:ext uri="{BB962C8B-B14F-4D97-AF65-F5344CB8AC3E}">
        <p14:creationId xmlns:p14="http://schemas.microsoft.com/office/powerpoint/2010/main" val="3073708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p:txBody>
          <a:bodyPr/>
          <a:lstStyle/>
          <a:p>
            <a:pPr eaLnBrk="1" hangingPunct="1"/>
            <a:r>
              <a:rPr lang="ru-RU" sz="2400" i="1" dirty="0"/>
              <a:t>Представление одномерных данных в виде вариационного ряда в интервальном (сгруппированном) виде.</a:t>
            </a:r>
            <a:endParaRPr lang="ru-RU" sz="2400" dirty="0"/>
          </a:p>
        </p:txBody>
      </p:sp>
      <p:sp>
        <p:nvSpPr>
          <p:cNvPr id="3" name="Содержимое 2"/>
          <p:cNvSpPr>
            <a:spLocks noGrp="1"/>
          </p:cNvSpPr>
          <p:nvPr>
            <p:ph sz="quarter" idx="1"/>
          </p:nvPr>
        </p:nvSpPr>
        <p:spPr>
          <a:xfrm>
            <a:off x="457200" y="1219200"/>
            <a:ext cx="8229600" cy="4937125"/>
          </a:xfrm>
        </p:spPr>
        <p:txBody>
          <a:bodyPr>
            <a:normAutofit fontScale="92500" lnSpcReduction="20000"/>
          </a:bodyPr>
          <a:lstStyle/>
          <a:p>
            <a:pPr marL="274320" indent="-274320" eaLnBrk="1" fontAlgn="auto" hangingPunct="1">
              <a:spcAft>
                <a:spcPts val="0"/>
              </a:spcAft>
              <a:buFont typeface="Wingdings 3"/>
              <a:buChar char=""/>
              <a:defRPr/>
            </a:pPr>
            <a:r>
              <a:rPr lang="ru-RU" dirty="0"/>
              <a:t>1. Найденные  данные ранжировать в порядке возрастания (в столбик)</a:t>
            </a:r>
          </a:p>
          <a:p>
            <a:pPr marL="274320" indent="-274320" eaLnBrk="1" fontAlgn="auto" hangingPunct="1">
              <a:spcAft>
                <a:spcPts val="0"/>
              </a:spcAft>
              <a:buFont typeface="Wingdings 3"/>
              <a:buChar char=""/>
              <a:defRPr/>
            </a:pPr>
            <a:r>
              <a:rPr lang="ru-RU" dirty="0"/>
              <a:t>2. Построение интервально-вариационного ряда</a:t>
            </a:r>
          </a:p>
          <a:p>
            <a:pPr marL="274320" indent="-274320" eaLnBrk="1" fontAlgn="auto" hangingPunct="1">
              <a:spcAft>
                <a:spcPts val="0"/>
              </a:spcAft>
              <a:buFont typeface="Wingdings 3"/>
              <a:buChar char=""/>
              <a:defRPr/>
            </a:pPr>
            <a:r>
              <a:rPr lang="ru-RU" dirty="0"/>
              <a:t>Определение минимального и максимального значений данных</a:t>
            </a:r>
          </a:p>
          <a:p>
            <a:pPr marL="274320" indent="-274320" eaLnBrk="1" fontAlgn="auto" hangingPunct="1">
              <a:spcAft>
                <a:spcPts val="0"/>
              </a:spcAft>
              <a:buFont typeface="Wingdings 3"/>
              <a:buChar char=""/>
              <a:defRPr/>
            </a:pPr>
            <a:r>
              <a:rPr lang="ru-RU" dirty="0"/>
              <a:t>Определение размаха в.р.:  </a:t>
            </a:r>
            <a:r>
              <a:rPr lang="en-US" i="1" dirty="0"/>
              <a:t>R</a:t>
            </a:r>
            <a:r>
              <a:rPr lang="ru-RU" i="1" dirty="0"/>
              <a:t>=</a:t>
            </a:r>
            <a:r>
              <a:rPr lang="en-US" i="1" dirty="0" err="1"/>
              <a:t>x</a:t>
            </a:r>
            <a:r>
              <a:rPr lang="en-US" i="1" baseline="-25000" dirty="0" err="1"/>
              <a:t>max</a:t>
            </a:r>
            <a:r>
              <a:rPr lang="ru-RU" i="1" dirty="0"/>
              <a:t>-</a:t>
            </a:r>
            <a:r>
              <a:rPr lang="en-US" i="1" dirty="0" err="1"/>
              <a:t>x</a:t>
            </a:r>
            <a:r>
              <a:rPr lang="en-US" i="1" baseline="-25000" dirty="0" err="1"/>
              <a:t>min</a:t>
            </a:r>
            <a:endParaRPr lang="ru-RU" dirty="0"/>
          </a:p>
          <a:p>
            <a:pPr marL="274320" indent="-274320" eaLnBrk="1" fontAlgn="auto" hangingPunct="1">
              <a:spcAft>
                <a:spcPts val="0"/>
              </a:spcAft>
              <a:buFont typeface="Wingdings 3"/>
              <a:buChar char=""/>
              <a:defRPr/>
            </a:pPr>
            <a:r>
              <a:rPr lang="ru-RU" dirty="0"/>
              <a:t>Определение ширины интервала (шага </a:t>
            </a:r>
            <a:r>
              <a:rPr lang="en-US" i="1" dirty="0"/>
              <a:t>h</a:t>
            </a:r>
            <a:r>
              <a:rPr lang="ru-RU" dirty="0"/>
              <a:t>) по формуле </a:t>
            </a:r>
            <a:r>
              <a:rPr lang="ru-RU" dirty="0" err="1"/>
              <a:t>Стерджеса</a:t>
            </a:r>
            <a:endParaRPr lang="ru-RU" dirty="0"/>
          </a:p>
          <a:p>
            <a:pPr marL="274320" indent="-274320" eaLnBrk="1" fontAlgn="auto" hangingPunct="1">
              <a:spcAft>
                <a:spcPts val="0"/>
              </a:spcAft>
              <a:buFont typeface="Wingdings 3"/>
              <a:buChar char=""/>
              <a:defRPr/>
            </a:pPr>
            <a:r>
              <a:rPr lang="ru-RU" dirty="0"/>
              <a:t>Определение границ интервального ряда</a:t>
            </a:r>
          </a:p>
          <a:p>
            <a:pPr marL="274320" indent="-274320" eaLnBrk="1" fontAlgn="auto" hangingPunct="1">
              <a:spcAft>
                <a:spcPts val="0"/>
              </a:spcAft>
              <a:buFont typeface="Wingdings 3"/>
              <a:buChar char=""/>
              <a:defRPr/>
            </a:pPr>
            <a:r>
              <a:rPr lang="ru-RU" dirty="0"/>
              <a:t>Определение середины интервала  </a:t>
            </a:r>
          </a:p>
          <a:p>
            <a:pPr marL="274320" indent="-274320" eaLnBrk="1" fontAlgn="auto" hangingPunct="1">
              <a:spcAft>
                <a:spcPts val="0"/>
              </a:spcAft>
              <a:buFont typeface="Wingdings 3"/>
              <a:buChar char=""/>
              <a:defRPr/>
            </a:pPr>
            <a:r>
              <a:rPr lang="ru-RU" dirty="0"/>
              <a:t>Определение частоты встречаемости  </a:t>
            </a:r>
            <a:r>
              <a:rPr lang="en-US" i="1" dirty="0"/>
              <a:t>m</a:t>
            </a:r>
            <a:r>
              <a:rPr lang="en-US" i="1" baseline="-25000" dirty="0"/>
              <a:t>i</a:t>
            </a:r>
            <a:r>
              <a:rPr lang="en-US" baseline="-25000" dirty="0"/>
              <a:t> </a:t>
            </a:r>
            <a:r>
              <a:rPr lang="en-US" dirty="0"/>
              <a:t> </a:t>
            </a:r>
            <a:endParaRPr lang="ru-RU" dirty="0"/>
          </a:p>
          <a:p>
            <a:pPr marL="274320" indent="-274320" eaLnBrk="1" fontAlgn="auto" hangingPunct="1">
              <a:spcAft>
                <a:spcPts val="0"/>
              </a:spcAft>
              <a:buFont typeface="Wingdings 3"/>
              <a:buChar char=""/>
              <a:defRPr/>
            </a:pPr>
            <a:r>
              <a:rPr lang="ru-RU" dirty="0"/>
              <a:t>Определение накопленной частоты встречаемости  </a:t>
            </a:r>
            <a:r>
              <a:rPr lang="en-US" i="1" dirty="0"/>
              <a:t>m</a:t>
            </a:r>
            <a:r>
              <a:rPr lang="en-US" i="1" baseline="-25000" dirty="0"/>
              <a:t>i</a:t>
            </a:r>
            <a:r>
              <a:rPr lang="ru-RU" i="1" baseline="30000" dirty="0" err="1"/>
              <a:t>н</a:t>
            </a:r>
            <a:r>
              <a:rPr lang="ru-RU" dirty="0"/>
              <a:t>, суммируя частоту на каждом шаге</a:t>
            </a:r>
          </a:p>
          <a:p>
            <a:pPr marL="274320" indent="-274320" eaLnBrk="1" fontAlgn="auto" hangingPunct="1">
              <a:spcAft>
                <a:spcPts val="0"/>
              </a:spcAft>
              <a:buFont typeface="Wingdings 3"/>
              <a:buChar char=""/>
              <a:defRPr/>
            </a:pPr>
            <a:endParaRPr lang="ru-RU" dirty="0"/>
          </a:p>
        </p:txBody>
      </p:sp>
      <p:sp>
        <p:nvSpPr>
          <p:cNvPr id="2" name="Номер слайда 1"/>
          <p:cNvSpPr>
            <a:spLocks noGrp="1"/>
          </p:cNvSpPr>
          <p:nvPr>
            <p:ph type="sldNum" sz="quarter" idx="12"/>
          </p:nvPr>
        </p:nvSpPr>
        <p:spPr/>
        <p:txBody>
          <a:bodyPr/>
          <a:lstStyle/>
          <a:p>
            <a:pPr>
              <a:defRPr/>
            </a:pPr>
            <a:fld id="{6859925B-7AB1-4910-A995-863FEA31FA9D}" type="slidenum">
              <a:rPr lang="ru-RU" smtClean="0"/>
              <a:pPr>
                <a:defRPr/>
              </a:pPr>
              <a:t>17</a:t>
            </a:fld>
            <a:endParaRPr lang="ru-RU"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64BC39A-A4F9-4B29-811E-8576086B3672}"/>
              </a:ext>
            </a:extLst>
          </p:cNvPr>
          <p:cNvSpPr>
            <a:spLocks noGrp="1" noChangeArrowheads="1"/>
          </p:cNvSpPr>
          <p:nvPr>
            <p:ph type="title"/>
          </p:nvPr>
        </p:nvSpPr>
        <p:spPr/>
        <p:txBody>
          <a:bodyPr/>
          <a:lstStyle/>
          <a:p>
            <a:pPr eaLnBrk="1" hangingPunct="1"/>
            <a:endParaRPr lang="ru-RU" altLang="ru-RU"/>
          </a:p>
        </p:txBody>
      </p:sp>
      <p:sp>
        <p:nvSpPr>
          <p:cNvPr id="5123" name="Rectangle 3">
            <a:extLst>
              <a:ext uri="{FF2B5EF4-FFF2-40B4-BE49-F238E27FC236}">
                <a16:creationId xmlns:a16="http://schemas.microsoft.com/office/drawing/2014/main" id="{73D4D74A-DB28-436F-8E14-E8C170D97311}"/>
              </a:ext>
            </a:extLst>
          </p:cNvPr>
          <p:cNvSpPr>
            <a:spLocks noGrp="1" noChangeArrowheads="1"/>
          </p:cNvSpPr>
          <p:nvPr>
            <p:ph type="body" idx="1"/>
          </p:nvPr>
        </p:nvSpPr>
        <p:spPr/>
        <p:txBody>
          <a:bodyPr/>
          <a:lstStyle/>
          <a:p>
            <a:pPr eaLnBrk="1" hangingPunct="1"/>
            <a:r>
              <a:rPr lang="ru-RU" altLang="ru-RU"/>
              <a:t>Модели строятся методом линеаризации нелинейных моделей путем замены переменных и логарифмированием.</a:t>
            </a:r>
          </a:p>
          <a:p>
            <a:pPr eaLnBrk="1" hangingPunct="1"/>
            <a:r>
              <a:rPr lang="ru-RU" altLang="ru-RU"/>
              <a:t>Необходимо проверить совпадение результатов при построении моделей нематричным способом</a:t>
            </a:r>
            <a:r>
              <a:rPr lang="en-US" altLang="ru-RU"/>
              <a:t> </a:t>
            </a:r>
            <a:r>
              <a:rPr lang="ru-RU" altLang="ru-RU"/>
              <a:t>вручную и с помощью </a:t>
            </a:r>
            <a:r>
              <a:rPr lang="en-US" altLang="ru-RU"/>
              <a:t>Excel</a:t>
            </a:r>
            <a:endParaRPr lang="ru-RU" altLang="ru-RU"/>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3">
            <a:extLst>
              <a:ext uri="{FF2B5EF4-FFF2-40B4-BE49-F238E27FC236}">
                <a16:creationId xmlns:a16="http://schemas.microsoft.com/office/drawing/2014/main" id="{9A63096D-24A5-4FFC-8752-3482285BA5E4}"/>
              </a:ext>
            </a:extLst>
          </p:cNvPr>
          <p:cNvSpPr>
            <a:spLocks noGrp="1" noChangeArrowheads="1"/>
          </p:cNvSpPr>
          <p:nvPr>
            <p:ph type="title"/>
          </p:nvPr>
        </p:nvSpPr>
        <p:spPr/>
        <p:txBody>
          <a:bodyPr/>
          <a:lstStyle/>
          <a:p>
            <a:pPr eaLnBrk="1" hangingPunct="1"/>
            <a:r>
              <a:rPr lang="ru-RU" altLang="ru-RU"/>
              <a:t>Гиперболическая модель </a:t>
            </a:r>
          </a:p>
        </p:txBody>
      </p:sp>
      <p:sp>
        <p:nvSpPr>
          <p:cNvPr id="6147" name="Rectangle 2">
            <a:extLst>
              <a:ext uri="{FF2B5EF4-FFF2-40B4-BE49-F238E27FC236}">
                <a16:creationId xmlns:a16="http://schemas.microsoft.com/office/drawing/2014/main" id="{69FF6347-24B8-449D-9393-681D2F5F130A}"/>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6148" name="Rectangle 3">
            <a:extLst>
              <a:ext uri="{FF2B5EF4-FFF2-40B4-BE49-F238E27FC236}">
                <a16:creationId xmlns:a16="http://schemas.microsoft.com/office/drawing/2014/main" id="{7EAC847B-EF7F-4969-B6AB-C273C0071EF7}"/>
              </a:ext>
            </a:extLst>
          </p:cNvPr>
          <p:cNvSpPr>
            <a:spLocks noChangeArrowheads="1"/>
          </p:cNvSpPr>
          <p:nvPr/>
        </p:nvSpPr>
        <p:spPr bwMode="auto">
          <a:xfrm>
            <a:off x="685800" y="714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6149" name="Rectangle 5">
            <a:extLst>
              <a:ext uri="{FF2B5EF4-FFF2-40B4-BE49-F238E27FC236}">
                <a16:creationId xmlns:a16="http://schemas.microsoft.com/office/drawing/2014/main" id="{C1DDB895-5083-4B34-8875-705077227E24}"/>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6150" name="Picture 4">
            <a:extLst>
              <a:ext uri="{FF2B5EF4-FFF2-40B4-BE49-F238E27FC236}">
                <a16:creationId xmlns:a16="http://schemas.microsoft.com/office/drawing/2014/main" id="{0C0A990C-C35B-49A8-A852-ADA98AB1F63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1300" y="1139825"/>
            <a:ext cx="3014663"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6">
            <a:extLst>
              <a:ext uri="{FF2B5EF4-FFF2-40B4-BE49-F238E27FC236}">
                <a16:creationId xmlns:a16="http://schemas.microsoft.com/office/drawing/2014/main" id="{E7A9DD69-855E-48F8-A478-1712634D44AA}"/>
              </a:ext>
            </a:extLst>
          </p:cNvPr>
          <p:cNvSpPr>
            <a:spLocks noChangeArrowheads="1"/>
          </p:cNvSpPr>
          <p:nvPr/>
        </p:nvSpPr>
        <p:spPr bwMode="auto">
          <a:xfrm>
            <a:off x="685800" y="838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6152" name="Picture 9">
            <a:extLst>
              <a:ext uri="{FF2B5EF4-FFF2-40B4-BE49-F238E27FC236}">
                <a16:creationId xmlns:a16="http://schemas.microsoft.com/office/drawing/2014/main" id="{13B91BF4-0E7F-43A1-90CB-0BED89A89E1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5875" y="2276475"/>
            <a:ext cx="12954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8">
            <a:extLst>
              <a:ext uri="{FF2B5EF4-FFF2-40B4-BE49-F238E27FC236}">
                <a16:creationId xmlns:a16="http://schemas.microsoft.com/office/drawing/2014/main" id="{5137F16E-87A9-4FE7-8123-D4A0B9812A2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688" y="3100388"/>
            <a:ext cx="4270375"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7">
            <a:extLst>
              <a:ext uri="{FF2B5EF4-FFF2-40B4-BE49-F238E27FC236}">
                <a16:creationId xmlns:a16="http://schemas.microsoft.com/office/drawing/2014/main" id="{937D9C04-DD17-4C19-9E14-5925F73B886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05425" y="3270250"/>
            <a:ext cx="27781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5" name="Rectangle 10">
            <a:extLst>
              <a:ext uri="{FF2B5EF4-FFF2-40B4-BE49-F238E27FC236}">
                <a16:creationId xmlns:a16="http://schemas.microsoft.com/office/drawing/2014/main" id="{44C19CF7-18A8-4BDF-99AC-A285A3230326}"/>
              </a:ext>
            </a:extLst>
          </p:cNvPr>
          <p:cNvSpPr>
            <a:spLocks noChangeArrowheads="1"/>
          </p:cNvSpPr>
          <p:nvPr/>
        </p:nvSpPr>
        <p:spPr bwMode="auto">
          <a:xfrm>
            <a:off x="755650" y="2378075"/>
            <a:ext cx="3600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ru-RU" altLang="ru-RU" sz="2000">
                <a:latin typeface="Calibri" panose="020F0502020204030204" pitchFamily="34" charset="0"/>
                <a:cs typeface="Times New Roman" panose="02020603050405020304" pitchFamily="18" charset="0"/>
              </a:rPr>
              <a:t>Замена</a:t>
            </a:r>
            <a:r>
              <a:rPr lang="ru-RU" altLang="ru-RU" sz="1100">
                <a:latin typeface="Calibri" panose="020F0502020204030204" pitchFamily="34" charset="0"/>
                <a:cs typeface="Times New Roman" panose="02020603050405020304" pitchFamily="18" charset="0"/>
              </a:rPr>
              <a:t>  </a:t>
            </a:r>
            <a:endParaRPr lang="ru-RU" altLang="ru-RU" sz="1800"/>
          </a:p>
        </p:txBody>
      </p:sp>
      <p:sp>
        <p:nvSpPr>
          <p:cNvPr id="6156" name="Rectangle 11">
            <a:extLst>
              <a:ext uri="{FF2B5EF4-FFF2-40B4-BE49-F238E27FC236}">
                <a16:creationId xmlns:a16="http://schemas.microsoft.com/office/drawing/2014/main" id="{6421A420-2FE3-4554-883A-1817A304821A}"/>
              </a:ext>
            </a:extLst>
          </p:cNvPr>
          <p:cNvSpPr>
            <a:spLocks noChangeArrowheads="1"/>
          </p:cNvSpPr>
          <p:nvPr/>
        </p:nvSpPr>
        <p:spPr bwMode="auto">
          <a:xfrm>
            <a:off x="914400" y="676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6157" name="Rectangle 12">
            <a:extLst>
              <a:ext uri="{FF2B5EF4-FFF2-40B4-BE49-F238E27FC236}">
                <a16:creationId xmlns:a16="http://schemas.microsoft.com/office/drawing/2014/main" id="{4EDD9835-3B46-4306-A7D9-3DFF87CA2BCF}"/>
              </a:ext>
            </a:extLst>
          </p:cNvPr>
          <p:cNvSpPr>
            <a:spLocks noChangeArrowheads="1"/>
          </p:cNvSpPr>
          <p:nvPr/>
        </p:nvSpPr>
        <p:spPr bwMode="auto">
          <a:xfrm>
            <a:off x="914400" y="962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100">
                <a:latin typeface="Calibri" panose="020F0502020204030204" pitchFamily="34" charset="0"/>
                <a:cs typeface="Times New Roman" panose="02020603050405020304" pitchFamily="18" charset="0"/>
              </a:rPr>
              <a:t> ,  </a:t>
            </a:r>
            <a:endParaRPr lang="ru-RU" altLang="ru-RU" sz="1800"/>
          </a:p>
        </p:txBody>
      </p:sp>
      <p:sp>
        <p:nvSpPr>
          <p:cNvPr id="6158" name="Rectangle 13">
            <a:extLst>
              <a:ext uri="{FF2B5EF4-FFF2-40B4-BE49-F238E27FC236}">
                <a16:creationId xmlns:a16="http://schemas.microsoft.com/office/drawing/2014/main" id="{E21D30FF-E787-4D98-A093-E69281FDDC51}"/>
              </a:ext>
            </a:extLst>
          </p:cNvPr>
          <p:cNvSpPr>
            <a:spLocks noChangeArrowheads="1"/>
          </p:cNvSpPr>
          <p:nvPr/>
        </p:nvSpPr>
        <p:spPr bwMode="auto">
          <a:xfrm>
            <a:off x="539750" y="4165600"/>
            <a:ext cx="3460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ru-RU" altLang="ru-RU" sz="2000">
                <a:latin typeface="Calibri" panose="020F0502020204030204" pitchFamily="34" charset="0"/>
                <a:cs typeface="Times New Roman" panose="02020603050405020304" pitchFamily="18" charset="0"/>
              </a:rPr>
              <a:t>Записать уравнение модели</a:t>
            </a:r>
            <a:endParaRPr lang="ru-RU" altLang="ru-RU" sz="20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a:extLst>
              <a:ext uri="{FF2B5EF4-FFF2-40B4-BE49-F238E27FC236}">
                <a16:creationId xmlns:a16="http://schemas.microsoft.com/office/drawing/2014/main" id="{F739F8B0-6C3D-4364-B123-5E9B9F429CEF}"/>
              </a:ext>
            </a:extLst>
          </p:cNvPr>
          <p:cNvSpPr>
            <a:spLocks noGrp="1" noChangeArrowheads="1"/>
          </p:cNvSpPr>
          <p:nvPr>
            <p:ph type="title"/>
          </p:nvPr>
        </p:nvSpPr>
        <p:spPr/>
        <p:txBody>
          <a:bodyPr/>
          <a:lstStyle/>
          <a:p>
            <a:pPr eaLnBrk="1" hangingPunct="1"/>
            <a:r>
              <a:rPr lang="ru-RU" altLang="ru-RU"/>
              <a:t>Степенная модель</a:t>
            </a:r>
          </a:p>
        </p:txBody>
      </p:sp>
      <p:pic>
        <p:nvPicPr>
          <p:cNvPr id="7171" name="Picture 1">
            <a:extLst>
              <a:ext uri="{FF2B5EF4-FFF2-40B4-BE49-F238E27FC236}">
                <a16:creationId xmlns:a16="http://schemas.microsoft.com/office/drawing/2014/main" id="{BBED06AF-F2F3-4E90-B6D3-3B0FDBA80EA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7675" y="1196975"/>
            <a:ext cx="26066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4">
            <a:extLst>
              <a:ext uri="{FF2B5EF4-FFF2-40B4-BE49-F238E27FC236}">
                <a16:creationId xmlns:a16="http://schemas.microsoft.com/office/drawing/2014/main" id="{0BA0991A-F544-425B-97CD-0F36EEF8C165}"/>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7173" name="Picture 3">
            <a:extLst>
              <a:ext uri="{FF2B5EF4-FFF2-40B4-BE49-F238E27FC236}">
                <a16:creationId xmlns:a16="http://schemas.microsoft.com/office/drawing/2014/main" id="{BD9AFE46-9EDA-4BE6-8187-50C1A96C23D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0" y="2857500"/>
            <a:ext cx="52673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Rectangle 5">
            <a:extLst>
              <a:ext uri="{FF2B5EF4-FFF2-40B4-BE49-F238E27FC236}">
                <a16:creationId xmlns:a16="http://schemas.microsoft.com/office/drawing/2014/main" id="{B6B33C6B-8438-4EA8-A086-C39FD42452D9}"/>
              </a:ext>
            </a:extLst>
          </p:cNvPr>
          <p:cNvSpPr>
            <a:spLocks noChangeArrowheads="1"/>
          </p:cNvSpPr>
          <p:nvPr/>
        </p:nvSpPr>
        <p:spPr bwMode="auto">
          <a:xfrm>
            <a:off x="914400" y="647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75" name="Rectangle 7">
            <a:extLst>
              <a:ext uri="{FF2B5EF4-FFF2-40B4-BE49-F238E27FC236}">
                <a16:creationId xmlns:a16="http://schemas.microsoft.com/office/drawing/2014/main" id="{0FC7A5F3-72F8-4064-8D7E-60A2E3CA0391}"/>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76" name="Rectangle 8">
            <a:extLst>
              <a:ext uri="{FF2B5EF4-FFF2-40B4-BE49-F238E27FC236}">
                <a16:creationId xmlns:a16="http://schemas.microsoft.com/office/drawing/2014/main" id="{A37E81EE-3E19-4AEF-ACFA-38D9F1CB173B}"/>
              </a:ext>
            </a:extLst>
          </p:cNvPr>
          <p:cNvSpPr>
            <a:spLocks noChangeArrowheads="1"/>
          </p:cNvSpPr>
          <p:nvPr/>
        </p:nvSpPr>
        <p:spPr bwMode="auto">
          <a:xfrm>
            <a:off x="914400" y="1219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77" name="Rectangle 10">
            <a:extLst>
              <a:ext uri="{FF2B5EF4-FFF2-40B4-BE49-F238E27FC236}">
                <a16:creationId xmlns:a16="http://schemas.microsoft.com/office/drawing/2014/main" id="{8A7A3E8A-D50A-4877-9556-3E5E582AF30C}"/>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78" name="Rectangle 11">
            <a:extLst>
              <a:ext uri="{FF2B5EF4-FFF2-40B4-BE49-F238E27FC236}">
                <a16:creationId xmlns:a16="http://schemas.microsoft.com/office/drawing/2014/main" id="{12A199F6-4964-4854-9CFF-B02112F80ED1}"/>
              </a:ext>
            </a:extLst>
          </p:cNvPr>
          <p:cNvSpPr>
            <a:spLocks noChangeArrowheads="1"/>
          </p:cNvSpPr>
          <p:nvPr/>
        </p:nvSpPr>
        <p:spPr bwMode="auto">
          <a:xfrm>
            <a:off x="914400" y="1219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79" name="Rectangle 13">
            <a:extLst>
              <a:ext uri="{FF2B5EF4-FFF2-40B4-BE49-F238E27FC236}">
                <a16:creationId xmlns:a16="http://schemas.microsoft.com/office/drawing/2014/main" id="{23661F6B-F4A3-4D7B-A346-0CB89A1176B8}"/>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80" name="Rectangle 14">
            <a:extLst>
              <a:ext uri="{FF2B5EF4-FFF2-40B4-BE49-F238E27FC236}">
                <a16:creationId xmlns:a16="http://schemas.microsoft.com/office/drawing/2014/main" id="{5E45E828-E74F-4B9F-8643-B5AD9AC942B5}"/>
              </a:ext>
            </a:extLst>
          </p:cNvPr>
          <p:cNvSpPr>
            <a:spLocks noChangeArrowheads="1"/>
          </p:cNvSpPr>
          <p:nvPr/>
        </p:nvSpPr>
        <p:spPr bwMode="auto">
          <a:xfrm>
            <a:off x="914400" y="1219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81" name="Rectangle 16">
            <a:extLst>
              <a:ext uri="{FF2B5EF4-FFF2-40B4-BE49-F238E27FC236}">
                <a16:creationId xmlns:a16="http://schemas.microsoft.com/office/drawing/2014/main" id="{D3167FA3-D108-483A-BF06-3310E68A7CB5}"/>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82" name="Rectangle 17">
            <a:extLst>
              <a:ext uri="{FF2B5EF4-FFF2-40B4-BE49-F238E27FC236}">
                <a16:creationId xmlns:a16="http://schemas.microsoft.com/office/drawing/2014/main" id="{4B7E8AC2-DE6A-47BD-BC57-8C0F308DB58B}"/>
              </a:ext>
            </a:extLst>
          </p:cNvPr>
          <p:cNvSpPr>
            <a:spLocks noChangeArrowheads="1"/>
          </p:cNvSpPr>
          <p:nvPr/>
        </p:nvSpPr>
        <p:spPr bwMode="auto">
          <a:xfrm>
            <a:off x="914400" y="1219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7183" name="Rectangle 18">
            <a:extLst>
              <a:ext uri="{FF2B5EF4-FFF2-40B4-BE49-F238E27FC236}">
                <a16:creationId xmlns:a16="http://schemas.microsoft.com/office/drawing/2014/main" id="{23D5C1F0-AD92-4EA6-9274-740AA0A3762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graphicFrame>
        <p:nvGraphicFramePr>
          <p:cNvPr id="7184" name="Объект 2">
            <a:extLst>
              <a:ext uri="{FF2B5EF4-FFF2-40B4-BE49-F238E27FC236}">
                <a16:creationId xmlns:a16="http://schemas.microsoft.com/office/drawing/2014/main" id="{7CB2C90A-6CFA-4C42-97C1-FAEC8D6828E1}"/>
              </a:ext>
            </a:extLst>
          </p:cNvPr>
          <p:cNvGraphicFramePr>
            <a:graphicFrameLocks noChangeAspect="1"/>
          </p:cNvGraphicFramePr>
          <p:nvPr/>
        </p:nvGraphicFramePr>
        <p:xfrm>
          <a:off x="830263" y="5508625"/>
          <a:ext cx="3670300" cy="784225"/>
        </p:xfrm>
        <a:graphic>
          <a:graphicData uri="http://schemas.openxmlformats.org/presentationml/2006/ole">
            <mc:AlternateContent xmlns:mc="http://schemas.openxmlformats.org/markup-compatibility/2006">
              <mc:Choice xmlns:v="urn:schemas-microsoft-com:vml" Requires="v">
                <p:oleObj spid="_x0000_s47111" name="Уравнение" r:id="rId5" imgW="1244060" imgH="266584" progId="Equation.3">
                  <p:embed/>
                </p:oleObj>
              </mc:Choice>
              <mc:Fallback>
                <p:oleObj name="Уравнение" r:id="rId5" imgW="1244060" imgH="266584" progId="Equation.3">
                  <p:embed/>
                  <p:pic>
                    <p:nvPicPr>
                      <p:cNvPr id="7184" name="Объект 2">
                        <a:extLst>
                          <a:ext uri="{FF2B5EF4-FFF2-40B4-BE49-F238E27FC236}">
                            <a16:creationId xmlns:a16="http://schemas.microsoft.com/office/drawing/2014/main" id="{7CB2C90A-6CFA-4C42-97C1-FAEC8D6828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263" y="5508625"/>
                        <a:ext cx="36703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85" name="Прямоугольник 1">
            <a:extLst>
              <a:ext uri="{FF2B5EF4-FFF2-40B4-BE49-F238E27FC236}">
                <a16:creationId xmlns:a16="http://schemas.microsoft.com/office/drawing/2014/main" id="{A2789082-DC76-476C-B172-E7A8E54C9A42}"/>
              </a:ext>
            </a:extLst>
          </p:cNvPr>
          <p:cNvSpPr>
            <a:spLocks noChangeArrowheads="1"/>
          </p:cNvSpPr>
          <p:nvPr/>
        </p:nvSpPr>
        <p:spPr bwMode="auto">
          <a:xfrm>
            <a:off x="612775" y="1978025"/>
            <a:ext cx="82073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2400">
                <a:solidFill>
                  <a:srgbClr val="333333"/>
                </a:solidFill>
                <a:latin typeface="Times New Roman" panose="02020603050405020304" pitchFamily="18" charset="0"/>
                <a:cs typeface="Times New Roman" panose="02020603050405020304" pitchFamily="18" charset="0"/>
              </a:rPr>
              <a:t>Для определения параметров производят логарифмиро­вание степенной функции:</a:t>
            </a:r>
            <a:endParaRPr lang="ru-RU" altLang="ru-RU" sz="240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5846EE1-943E-431A-B25B-3F3ECAE5C342}"/>
              </a:ext>
            </a:extLst>
          </p:cNvPr>
          <p:cNvSpPr txBox="1">
            <a:spLocks noRot="1" noChangeAspect="1" noMove="1" noResize="1" noEditPoints="1" noAdjustHandles="1" noChangeArrowheads="1" noChangeShapeType="1" noTextEdit="1"/>
          </p:cNvSpPr>
          <p:nvPr/>
        </p:nvSpPr>
        <p:spPr>
          <a:xfrm>
            <a:off x="457200" y="4052033"/>
            <a:ext cx="4042792" cy="1034707"/>
          </a:xfrm>
          <a:prstGeom prst="rect">
            <a:avLst/>
          </a:prstGeom>
          <a:blipFill>
            <a:blip r:embed="rId7"/>
            <a:stretch>
              <a:fillRect/>
            </a:stretch>
          </a:blipFill>
        </p:spPr>
        <p:txBody>
          <a:bodyPr/>
          <a:lstStyle/>
          <a:p>
            <a:pPr>
              <a:defRPr/>
            </a:pPr>
            <a:r>
              <a:rPr lang="ru-RU">
                <a:noFill/>
              </a:rPr>
              <a:t> </a:t>
            </a:r>
          </a:p>
        </p:txBody>
      </p:sp>
      <p:sp>
        <p:nvSpPr>
          <p:cNvPr id="3" name="TextBox 2">
            <a:extLst>
              <a:ext uri="{FF2B5EF4-FFF2-40B4-BE49-F238E27FC236}">
                <a16:creationId xmlns:a16="http://schemas.microsoft.com/office/drawing/2014/main" id="{7D35B222-7682-4963-BEDC-F906DDC33ED1}"/>
              </a:ext>
            </a:extLst>
          </p:cNvPr>
          <p:cNvSpPr txBox="1">
            <a:spLocks noRot="1" noChangeAspect="1" noMove="1" noResize="1" noEditPoints="1" noAdjustHandles="1" noChangeArrowheads="1" noChangeShapeType="1" noTextEdit="1"/>
          </p:cNvSpPr>
          <p:nvPr/>
        </p:nvSpPr>
        <p:spPr>
          <a:xfrm>
            <a:off x="4716462" y="4253512"/>
            <a:ext cx="3321166" cy="519501"/>
          </a:xfrm>
          <a:prstGeom prst="rect">
            <a:avLst/>
          </a:prstGeom>
          <a:blipFill>
            <a:blip r:embed="rId8"/>
            <a:stretch>
              <a:fillRect/>
            </a:stretch>
          </a:blipFill>
        </p:spPr>
        <p:txBody>
          <a:bodyPr/>
          <a:lstStyle/>
          <a:p>
            <a:pPr>
              <a:defRPr/>
            </a:pPr>
            <a:r>
              <a:rPr lang="ru-RU">
                <a:noFill/>
              </a:rPr>
              <a:t> </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a:extLst>
              <a:ext uri="{FF2B5EF4-FFF2-40B4-BE49-F238E27FC236}">
                <a16:creationId xmlns:a16="http://schemas.microsoft.com/office/drawing/2014/main" id="{C660DABA-7D17-4621-904E-6B9EFC2D77E4}"/>
              </a:ext>
            </a:extLst>
          </p:cNvPr>
          <p:cNvSpPr>
            <a:spLocks noGrp="1" noChangeArrowheads="1"/>
          </p:cNvSpPr>
          <p:nvPr>
            <p:ph type="title"/>
          </p:nvPr>
        </p:nvSpPr>
        <p:spPr/>
        <p:txBody>
          <a:bodyPr/>
          <a:lstStyle/>
          <a:p>
            <a:pPr eaLnBrk="1" hangingPunct="1"/>
            <a:r>
              <a:rPr lang="ru-RU" altLang="ru-RU"/>
              <a:t>Показательная модель </a:t>
            </a:r>
          </a:p>
        </p:txBody>
      </p:sp>
      <p:sp>
        <p:nvSpPr>
          <p:cNvPr id="8195" name="Rectangle 2">
            <a:extLst>
              <a:ext uri="{FF2B5EF4-FFF2-40B4-BE49-F238E27FC236}">
                <a16:creationId xmlns:a16="http://schemas.microsoft.com/office/drawing/2014/main" id="{EE432FDC-2A68-44EA-B942-A0FD55A2FBB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8196" name="Picture 1">
            <a:extLst>
              <a:ext uri="{FF2B5EF4-FFF2-40B4-BE49-F238E27FC236}">
                <a16:creationId xmlns:a16="http://schemas.microsoft.com/office/drawing/2014/main" id="{00A3632B-7ABC-4D5A-99C5-83CBC61E88A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95588" y="1292225"/>
            <a:ext cx="256857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4">
            <a:extLst>
              <a:ext uri="{FF2B5EF4-FFF2-40B4-BE49-F238E27FC236}">
                <a16:creationId xmlns:a16="http://schemas.microsoft.com/office/drawing/2014/main" id="{9B22EFE6-DCBD-4F8F-AEC9-3AA8DB57A8A9}"/>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pic>
        <p:nvPicPr>
          <p:cNvPr id="8198" name="Picture 3">
            <a:extLst>
              <a:ext uri="{FF2B5EF4-FFF2-40B4-BE49-F238E27FC236}">
                <a16:creationId xmlns:a16="http://schemas.microsoft.com/office/drawing/2014/main" id="{C5309697-5E17-464F-ADC4-B3AB6201A24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8888" y="2401888"/>
            <a:ext cx="4738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 name="Rectangle 5">
            <a:extLst>
              <a:ext uri="{FF2B5EF4-FFF2-40B4-BE49-F238E27FC236}">
                <a16:creationId xmlns:a16="http://schemas.microsoft.com/office/drawing/2014/main" id="{2159B4CF-DAB5-44D2-9A6A-EC8ED25A5E64}"/>
              </a:ext>
            </a:extLst>
          </p:cNvPr>
          <p:cNvSpPr>
            <a:spLocks noChangeArrowheads="1"/>
          </p:cNvSpPr>
          <p:nvPr/>
        </p:nvSpPr>
        <p:spPr bwMode="auto">
          <a:xfrm>
            <a:off x="914400" y="733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8200" name="Rectangle 7">
            <a:extLst>
              <a:ext uri="{FF2B5EF4-FFF2-40B4-BE49-F238E27FC236}">
                <a16:creationId xmlns:a16="http://schemas.microsoft.com/office/drawing/2014/main" id="{91AADBC7-63E2-4BF9-9F9E-0A46F7B457FE}"/>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8201" name="Rectangle 8">
            <a:extLst>
              <a:ext uri="{FF2B5EF4-FFF2-40B4-BE49-F238E27FC236}">
                <a16:creationId xmlns:a16="http://schemas.microsoft.com/office/drawing/2014/main" id="{BF179EB6-9971-4172-8AE6-AD913FDB2872}"/>
              </a:ext>
            </a:extLst>
          </p:cNvPr>
          <p:cNvSpPr>
            <a:spLocks noChangeArrowheads="1"/>
          </p:cNvSpPr>
          <p:nvPr/>
        </p:nvSpPr>
        <p:spPr bwMode="auto">
          <a:xfrm>
            <a:off x="914400" y="1181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ru-RU" altLang="ru-RU" sz="1800"/>
          </a:p>
        </p:txBody>
      </p:sp>
      <p:sp>
        <p:nvSpPr>
          <p:cNvPr id="8202" name="Rectangle 12">
            <a:extLst>
              <a:ext uri="{FF2B5EF4-FFF2-40B4-BE49-F238E27FC236}">
                <a16:creationId xmlns:a16="http://schemas.microsoft.com/office/drawing/2014/main" id="{5A0D06D5-3B87-451C-9512-FC5D7D18D87E}"/>
              </a:ext>
            </a:extLst>
          </p:cNvPr>
          <p:cNvSpPr>
            <a:spLocks noChangeArrowheads="1"/>
          </p:cNvSpPr>
          <p:nvPr/>
        </p:nvSpPr>
        <p:spPr bwMode="auto">
          <a:xfrm flipV="1">
            <a:off x="1290638" y="5661025"/>
            <a:ext cx="10004425"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graphicFrame>
        <p:nvGraphicFramePr>
          <p:cNvPr id="8203" name="Объект 2">
            <a:extLst>
              <a:ext uri="{FF2B5EF4-FFF2-40B4-BE49-F238E27FC236}">
                <a16:creationId xmlns:a16="http://schemas.microsoft.com/office/drawing/2014/main" id="{7BA0C3FD-ADA7-4F17-9A94-2809A66A0376}"/>
              </a:ext>
            </a:extLst>
          </p:cNvPr>
          <p:cNvGraphicFramePr>
            <a:graphicFrameLocks noChangeAspect="1"/>
          </p:cNvGraphicFramePr>
          <p:nvPr/>
        </p:nvGraphicFramePr>
        <p:xfrm>
          <a:off x="755650" y="4521200"/>
          <a:ext cx="3195638" cy="1152525"/>
        </p:xfrm>
        <a:graphic>
          <a:graphicData uri="http://schemas.openxmlformats.org/presentationml/2006/ole">
            <mc:AlternateContent xmlns:mc="http://schemas.openxmlformats.org/markup-compatibility/2006">
              <mc:Choice xmlns:v="urn:schemas-microsoft-com:vml" Requires="v">
                <p:oleObj spid="_x0000_s48145" name="Уравнение" r:id="rId5" imgW="1371600" imgH="495300" progId="Equation.3">
                  <p:embed/>
                </p:oleObj>
              </mc:Choice>
              <mc:Fallback>
                <p:oleObj name="Уравнение" r:id="rId5" imgW="1371600" imgH="495300" progId="Equation.3">
                  <p:embed/>
                  <p:pic>
                    <p:nvPicPr>
                      <p:cNvPr id="8203" name="Объект 2">
                        <a:extLst>
                          <a:ext uri="{FF2B5EF4-FFF2-40B4-BE49-F238E27FC236}">
                            <a16:creationId xmlns:a16="http://schemas.microsoft.com/office/drawing/2014/main" id="{7BA0C3FD-ADA7-4F17-9A94-2809A66A03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4521200"/>
                        <a:ext cx="31956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4" name="Rectangle 14">
            <a:extLst>
              <a:ext uri="{FF2B5EF4-FFF2-40B4-BE49-F238E27FC236}">
                <a16:creationId xmlns:a16="http://schemas.microsoft.com/office/drawing/2014/main" id="{D7774420-DEB9-4E55-892A-71CB665AC22C}"/>
              </a:ext>
            </a:extLst>
          </p:cNvPr>
          <p:cNvSpPr>
            <a:spLocks noChangeArrowheads="1"/>
          </p:cNvSpPr>
          <p:nvPr/>
        </p:nvSpPr>
        <p:spPr bwMode="auto">
          <a:xfrm>
            <a:off x="4427538" y="5483225"/>
            <a:ext cx="12063412" cy="4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endParaRPr lang="ru-RU" altLang="ru-RU" sz="1800"/>
          </a:p>
        </p:txBody>
      </p:sp>
      <p:graphicFrame>
        <p:nvGraphicFramePr>
          <p:cNvPr id="8205" name="Объект 4">
            <a:extLst>
              <a:ext uri="{FF2B5EF4-FFF2-40B4-BE49-F238E27FC236}">
                <a16:creationId xmlns:a16="http://schemas.microsoft.com/office/drawing/2014/main" id="{80AB7DA8-C36C-4FED-9A45-67CFD38A3CEC}"/>
              </a:ext>
            </a:extLst>
          </p:cNvPr>
          <p:cNvGraphicFramePr>
            <a:graphicFrameLocks noChangeAspect="1"/>
          </p:cNvGraphicFramePr>
          <p:nvPr/>
        </p:nvGraphicFramePr>
        <p:xfrm>
          <a:off x="4540250" y="4765675"/>
          <a:ext cx="3560763" cy="728663"/>
        </p:xfrm>
        <a:graphic>
          <a:graphicData uri="http://schemas.openxmlformats.org/presentationml/2006/ole">
            <mc:AlternateContent xmlns:mc="http://schemas.openxmlformats.org/markup-compatibility/2006">
              <mc:Choice xmlns:v="urn:schemas-microsoft-com:vml" Requires="v">
                <p:oleObj spid="_x0000_s48146" name="Уравнение" r:id="rId7" imgW="1307532" imgH="266584" progId="Equation.3">
                  <p:embed/>
                </p:oleObj>
              </mc:Choice>
              <mc:Fallback>
                <p:oleObj name="Уравнение" r:id="rId7" imgW="1307532" imgH="266584" progId="Equation.3">
                  <p:embed/>
                  <p:pic>
                    <p:nvPicPr>
                      <p:cNvPr id="8205" name="Объект 4">
                        <a:extLst>
                          <a:ext uri="{FF2B5EF4-FFF2-40B4-BE49-F238E27FC236}">
                            <a16:creationId xmlns:a16="http://schemas.microsoft.com/office/drawing/2014/main" id="{80AB7DA8-C36C-4FED-9A45-67CFD38A3C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40250" y="4765675"/>
                        <a:ext cx="3560763"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06" name="Объект 14">
            <a:extLst>
              <a:ext uri="{FF2B5EF4-FFF2-40B4-BE49-F238E27FC236}">
                <a16:creationId xmlns:a16="http://schemas.microsoft.com/office/drawing/2014/main" id="{8B3C89EE-1D4E-4471-8638-88C95B9C6A4E}"/>
              </a:ext>
            </a:extLst>
          </p:cNvPr>
          <p:cNvGraphicFramePr>
            <a:graphicFrameLocks noChangeAspect="1"/>
          </p:cNvGraphicFramePr>
          <p:nvPr/>
        </p:nvGraphicFramePr>
        <p:xfrm>
          <a:off x="3113088" y="3414713"/>
          <a:ext cx="2628900" cy="788987"/>
        </p:xfrm>
        <a:graphic>
          <a:graphicData uri="http://schemas.openxmlformats.org/presentationml/2006/ole">
            <mc:AlternateContent xmlns:mc="http://schemas.openxmlformats.org/markup-compatibility/2006">
              <mc:Choice xmlns:v="urn:schemas-microsoft-com:vml" Requires="v">
                <p:oleObj spid="_x0000_s48147" name="Уравнение" r:id="rId9" imgW="875920" imgH="266584" progId="Equation.3">
                  <p:embed/>
                </p:oleObj>
              </mc:Choice>
              <mc:Fallback>
                <p:oleObj name="Уравнение" r:id="rId9" imgW="875920" imgH="266584" progId="Equation.3">
                  <p:embed/>
                  <p:pic>
                    <p:nvPicPr>
                      <p:cNvPr id="8206" name="Объект 14">
                        <a:extLst>
                          <a:ext uri="{FF2B5EF4-FFF2-40B4-BE49-F238E27FC236}">
                            <a16:creationId xmlns:a16="http://schemas.microsoft.com/office/drawing/2014/main" id="{8B3C89EE-1D4E-4471-8638-88C95B9C6A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13088" y="3414713"/>
                        <a:ext cx="2628900"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a:extLst>
              <a:ext uri="{FF2B5EF4-FFF2-40B4-BE49-F238E27FC236}">
                <a16:creationId xmlns:a16="http://schemas.microsoft.com/office/drawing/2014/main" id="{3E7F582B-1287-430F-BAEA-27BFE0569F08}"/>
              </a:ext>
            </a:extLst>
          </p:cNvPr>
          <p:cNvSpPr>
            <a:spLocks noGrp="1" noChangeArrowheads="1"/>
          </p:cNvSpPr>
          <p:nvPr>
            <p:ph type="title"/>
          </p:nvPr>
        </p:nvSpPr>
        <p:spPr/>
        <p:txBody>
          <a:bodyPr/>
          <a:lstStyle/>
          <a:p>
            <a:pPr eaLnBrk="1" hangingPunct="1"/>
            <a:r>
              <a:rPr lang="ru-RU" altLang="ru-RU"/>
              <a:t>подведите ИТОГИ по моделям</a:t>
            </a:r>
          </a:p>
        </p:txBody>
      </p:sp>
      <p:pic>
        <p:nvPicPr>
          <p:cNvPr id="9219" name="Picture 7">
            <a:extLst>
              <a:ext uri="{FF2B5EF4-FFF2-40B4-BE49-F238E27FC236}">
                <a16:creationId xmlns:a16="http://schemas.microsoft.com/office/drawing/2014/main" id="{BD87AE9A-9ED8-4036-A220-0F2C4B2AFB3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5463" y="2060575"/>
            <a:ext cx="14446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8">
            <a:extLst>
              <a:ext uri="{FF2B5EF4-FFF2-40B4-BE49-F238E27FC236}">
                <a16:creationId xmlns:a16="http://schemas.microsoft.com/office/drawing/2014/main" id="{119BF2D2-7B55-4D0E-8A9E-5B7D204751FC}"/>
              </a:ext>
            </a:extLst>
          </p:cNvPr>
          <p:cNvSpPr>
            <a:spLocks noChangeArrowheads="1"/>
          </p:cNvSpPr>
          <p:nvPr/>
        </p:nvSpPr>
        <p:spPr bwMode="auto">
          <a:xfrm>
            <a:off x="611188" y="2060575"/>
            <a:ext cx="7056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ru-RU" altLang="ru-RU" sz="2000">
                <a:latin typeface="Calibri" panose="020F0502020204030204" pitchFamily="34" charset="0"/>
                <a:cs typeface="Times New Roman" panose="02020603050405020304" pitchFamily="18" charset="0"/>
              </a:rPr>
              <a:t>Скопируйте на отдельный лист </a:t>
            </a:r>
            <a:r>
              <a:rPr lang="en-US" altLang="ru-RU" sz="2000">
                <a:latin typeface="Calibri" panose="020F0502020204030204" pitchFamily="34" charset="0"/>
                <a:cs typeface="Times New Roman" panose="02020603050405020304" pitchFamily="18" charset="0"/>
              </a:rPr>
              <a:t>Excel </a:t>
            </a:r>
            <a:r>
              <a:rPr lang="ru-RU" altLang="ru-RU" sz="2000">
                <a:latin typeface="Calibri" panose="020F0502020204030204" pitchFamily="34" charset="0"/>
                <a:cs typeface="Times New Roman" panose="02020603050405020304" pitchFamily="18" charset="0"/>
              </a:rPr>
              <a:t> значения по </a:t>
            </a:r>
            <a:r>
              <a:rPr lang="en-US" altLang="ru-RU" sz="2000" i="1">
                <a:latin typeface="Calibri" panose="020F0502020204030204" pitchFamily="34" charset="0"/>
                <a:cs typeface="Times New Roman" panose="02020603050405020304" pitchFamily="18" charset="0"/>
              </a:rPr>
              <a:t>x</a:t>
            </a:r>
            <a:r>
              <a:rPr lang="ru-RU" altLang="ru-RU" sz="2000">
                <a:latin typeface="Calibri" panose="020F0502020204030204" pitchFamily="34" charset="0"/>
                <a:cs typeface="Times New Roman" panose="02020603050405020304" pitchFamily="18" charset="0"/>
              </a:rPr>
              <a:t>, </a:t>
            </a:r>
            <a:r>
              <a:rPr lang="en-US" altLang="ru-RU" sz="2000" i="1">
                <a:latin typeface="Calibri" panose="020F0502020204030204" pitchFamily="34" charset="0"/>
                <a:cs typeface="Times New Roman" panose="02020603050405020304" pitchFamily="18" charset="0"/>
              </a:rPr>
              <a:t>y</a:t>
            </a:r>
            <a:r>
              <a:rPr lang="en-US" altLang="ru-RU" sz="2000">
                <a:latin typeface="Calibri" panose="020F0502020204030204" pitchFamily="34" charset="0"/>
                <a:cs typeface="Times New Roman" panose="02020603050405020304" pitchFamily="18" charset="0"/>
              </a:rPr>
              <a:t> </a:t>
            </a:r>
            <a:r>
              <a:rPr lang="ru-RU" altLang="ru-RU" sz="2000">
                <a:latin typeface="Calibri" panose="020F0502020204030204" pitchFamily="34" charset="0"/>
                <a:cs typeface="Times New Roman" panose="02020603050405020304" pitchFamily="18" charset="0"/>
              </a:rPr>
              <a:t>и   </a:t>
            </a:r>
            <a:endParaRPr lang="ru-RU" altLang="ru-RU" sz="2000">
              <a:latin typeface="Calibri" panose="020F0502020204030204" pitchFamily="34" charset="0"/>
            </a:endParaRPr>
          </a:p>
        </p:txBody>
      </p:sp>
      <p:sp>
        <p:nvSpPr>
          <p:cNvPr id="9221" name="Rectangle 9">
            <a:extLst>
              <a:ext uri="{FF2B5EF4-FFF2-40B4-BE49-F238E27FC236}">
                <a16:creationId xmlns:a16="http://schemas.microsoft.com/office/drawing/2014/main" id="{2685D984-3352-4213-A3FB-6596E45FA973}"/>
              </a:ext>
            </a:extLst>
          </p:cNvPr>
          <p:cNvSpPr>
            <a:spLocks noChangeArrowheads="1"/>
          </p:cNvSpPr>
          <p:nvPr/>
        </p:nvSpPr>
        <p:spPr bwMode="auto">
          <a:xfrm>
            <a:off x="611188" y="1558925"/>
            <a:ext cx="77009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100">
                <a:latin typeface="Calibri" panose="020F0502020204030204" pitchFamily="34" charset="0"/>
                <a:cs typeface="Times New Roman" panose="02020603050405020304" pitchFamily="18" charset="0"/>
              </a:rPr>
              <a:t> </a:t>
            </a:r>
            <a:endParaRPr lang="ru-RU" altLang="ru-RU" sz="2000"/>
          </a:p>
          <a:p>
            <a:pPr>
              <a:spcBef>
                <a:spcPct val="0"/>
              </a:spcBef>
              <a:buFontTx/>
              <a:buNone/>
            </a:pPr>
            <a:endParaRPr lang="ru-RU" altLang="ru-RU" sz="2000">
              <a:latin typeface="Calibri" panose="020F0502020204030204" pitchFamily="34" charset="0"/>
              <a:cs typeface="Times New Roman" panose="02020603050405020304" pitchFamily="18" charset="0"/>
            </a:endParaRPr>
          </a:p>
          <a:p>
            <a:pPr>
              <a:lnSpc>
                <a:spcPct val="200000"/>
              </a:lnSpc>
              <a:spcBef>
                <a:spcPct val="0"/>
              </a:spcBef>
              <a:buFontTx/>
              <a:buNone/>
            </a:pPr>
            <a:r>
              <a:rPr lang="ru-RU" altLang="ru-RU" sz="2000">
                <a:latin typeface="Calibri" panose="020F0502020204030204" pitchFamily="34" charset="0"/>
                <a:cs typeface="Times New Roman" panose="02020603050405020304" pitchFamily="18" charset="0"/>
              </a:rPr>
              <a:t>по всем моделям</a:t>
            </a:r>
          </a:p>
          <a:p>
            <a:pPr>
              <a:spcBef>
                <a:spcPct val="0"/>
              </a:spcBef>
            </a:pPr>
            <a:r>
              <a:rPr lang="ru-RU" altLang="ru-RU" sz="2000">
                <a:latin typeface="Calibri" panose="020F0502020204030204" pitchFamily="34" charset="0"/>
                <a:cs typeface="Times New Roman" panose="02020603050405020304" pitchFamily="18" charset="0"/>
              </a:rPr>
              <a:t>Определите наилучшую модель с помощью метода наименьших </a:t>
            </a:r>
          </a:p>
          <a:p>
            <a:pPr>
              <a:spcBef>
                <a:spcPct val="0"/>
              </a:spcBef>
              <a:buFontTx/>
              <a:buNone/>
            </a:pPr>
            <a:r>
              <a:rPr lang="ru-RU" altLang="ru-RU" sz="2000">
                <a:latin typeface="Calibri" panose="020F0502020204030204" pitchFamily="34" charset="0"/>
                <a:cs typeface="Times New Roman" panose="02020603050405020304" pitchFamily="18" charset="0"/>
              </a:rPr>
              <a:t>квадратов: для каждой модели рассчитайте значение отклонения   </a:t>
            </a:r>
            <a:endParaRPr lang="ru-RU" altLang="ru-RU" sz="2000">
              <a:latin typeface="Calibri" panose="020F0502020204030204" pitchFamily="34" charset="0"/>
            </a:endParaRPr>
          </a:p>
        </p:txBody>
      </p:sp>
      <p:sp>
        <p:nvSpPr>
          <p:cNvPr id="9222" name="Rectangle 10">
            <a:extLst>
              <a:ext uri="{FF2B5EF4-FFF2-40B4-BE49-F238E27FC236}">
                <a16:creationId xmlns:a16="http://schemas.microsoft.com/office/drawing/2014/main" id="{630F9E1E-AE68-45A3-8D73-2A95C892B261}"/>
              </a:ext>
            </a:extLst>
          </p:cNvPr>
          <p:cNvSpPr>
            <a:spLocks noChangeArrowheads="1"/>
          </p:cNvSpPr>
          <p:nvPr/>
        </p:nvSpPr>
        <p:spPr bwMode="auto">
          <a:xfrm>
            <a:off x="684213" y="4508500"/>
            <a:ext cx="79057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100">
                <a:latin typeface="Calibri" panose="020F0502020204030204" pitchFamily="34" charset="0"/>
                <a:cs typeface="Times New Roman" panose="02020603050405020304" pitchFamily="18" charset="0"/>
              </a:rPr>
              <a:t> , </a:t>
            </a:r>
            <a:r>
              <a:rPr lang="ru-RU" altLang="ru-RU" sz="2000">
                <a:latin typeface="Calibri" panose="020F0502020204030204" pitchFamily="34" charset="0"/>
                <a:cs typeface="Times New Roman" panose="02020603050405020304" pitchFamily="18" charset="0"/>
              </a:rPr>
              <a:t>выделите цветом наименьшее значение и сделайте вывод о том, что </a:t>
            </a:r>
          </a:p>
          <a:p>
            <a:pPr eaLnBrk="1" hangingPunct="1">
              <a:spcBef>
                <a:spcPct val="0"/>
              </a:spcBef>
              <a:buFontTx/>
              <a:buNone/>
            </a:pPr>
            <a:r>
              <a:rPr lang="ru-RU" altLang="ru-RU" sz="2000">
                <a:latin typeface="Calibri" panose="020F0502020204030204" pitchFamily="34" charset="0"/>
                <a:cs typeface="Times New Roman" panose="02020603050405020304" pitchFamily="18" charset="0"/>
              </a:rPr>
              <a:t>выбранная модель – наилучшая</a:t>
            </a:r>
            <a:endParaRPr lang="ru-RU" altLang="ru-RU" sz="2000"/>
          </a:p>
          <a:p>
            <a:pPr>
              <a:spcBef>
                <a:spcPct val="0"/>
              </a:spcBef>
            </a:pPr>
            <a:r>
              <a:rPr lang="ru-RU" altLang="ru-RU" sz="2000">
                <a:latin typeface="Calibri" panose="020F0502020204030204" pitchFamily="34" charset="0"/>
                <a:cs typeface="Times New Roman" panose="02020603050405020304" pitchFamily="18" charset="0"/>
              </a:rPr>
              <a:t>Постройте график, совместив облако распыления и все </a:t>
            </a:r>
          </a:p>
          <a:p>
            <a:pPr>
              <a:spcBef>
                <a:spcPct val="0"/>
              </a:spcBef>
              <a:buFontTx/>
              <a:buNone/>
            </a:pPr>
            <a:r>
              <a:rPr lang="ru-RU" altLang="ru-RU" sz="2000">
                <a:latin typeface="Calibri" panose="020F0502020204030204" pitchFamily="34" charset="0"/>
                <a:cs typeface="Times New Roman" panose="02020603050405020304" pitchFamily="18" charset="0"/>
              </a:rPr>
              <a:t>построенные модели</a:t>
            </a:r>
          </a:p>
          <a:p>
            <a:pPr>
              <a:spcBef>
                <a:spcPct val="0"/>
              </a:spcBef>
              <a:buFontTx/>
              <a:buNone/>
            </a:pPr>
            <a:r>
              <a:rPr lang="ru-RU" altLang="ru-RU" sz="2000">
                <a:latin typeface="Calibri" panose="020F0502020204030204" pitchFamily="34" charset="0"/>
                <a:cs typeface="Times New Roman" panose="02020603050405020304" pitchFamily="18" charset="0"/>
              </a:rPr>
              <a:t>Сделайте выводы о состоянии анализируемого явления,</a:t>
            </a:r>
          </a:p>
          <a:p>
            <a:pPr>
              <a:spcBef>
                <a:spcPct val="0"/>
              </a:spcBef>
              <a:buFontTx/>
              <a:buNone/>
            </a:pPr>
            <a:r>
              <a:rPr lang="ru-RU" altLang="ru-RU" sz="2000">
                <a:latin typeface="Calibri" panose="020F0502020204030204" pitchFamily="34" charset="0"/>
                <a:cs typeface="Times New Roman" panose="02020603050405020304" pitchFamily="18" charset="0"/>
              </a:rPr>
              <a:t> характере зависимости</a:t>
            </a:r>
            <a:endParaRPr lang="ru-RU" altLang="ru-RU" sz="2000">
              <a:latin typeface="Calibri" panose="020F0502020204030204" pitchFamily="34" charset="0"/>
            </a:endParaRPr>
          </a:p>
        </p:txBody>
      </p:sp>
      <p:sp>
        <p:nvSpPr>
          <p:cNvPr id="2" name="TextBox 1">
            <a:extLst>
              <a:ext uri="{FF2B5EF4-FFF2-40B4-BE49-F238E27FC236}">
                <a16:creationId xmlns:a16="http://schemas.microsoft.com/office/drawing/2014/main" id="{69A32902-281B-4200-B7B6-370DCD14AA53}"/>
              </a:ext>
            </a:extLst>
          </p:cNvPr>
          <p:cNvSpPr txBox="1">
            <a:spLocks noRot="1" noChangeAspect="1" noMove="1" noResize="1" noEditPoints="1" noAdjustHandles="1" noChangeArrowheads="1" noChangeShapeType="1" noTextEdit="1"/>
          </p:cNvSpPr>
          <p:nvPr/>
        </p:nvSpPr>
        <p:spPr>
          <a:xfrm>
            <a:off x="2267744" y="3359150"/>
            <a:ext cx="3238515" cy="1273041"/>
          </a:xfrm>
          <a:prstGeom prst="rect">
            <a:avLst/>
          </a:prstGeom>
          <a:blipFill>
            <a:blip r:embed="rId3"/>
            <a:stretch>
              <a:fillRect/>
            </a:stretch>
          </a:blipFill>
        </p:spPr>
        <p:txBody>
          <a:bodyPr/>
          <a:lstStyle/>
          <a:p>
            <a:pPr>
              <a:defRPr/>
            </a:pPr>
            <a:r>
              <a:rPr lang="ru-RU">
                <a:noFill/>
              </a:rPr>
              <a:t>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2">
            <a:extLst>
              <a:ext uri="{FF2B5EF4-FFF2-40B4-BE49-F238E27FC236}">
                <a16:creationId xmlns:a16="http://schemas.microsoft.com/office/drawing/2014/main" id="{B2D394E1-98AA-417D-8B4D-026CF733296F}"/>
              </a:ext>
            </a:extLst>
          </p:cNvPr>
          <p:cNvSpPr>
            <a:spLocks noGrp="1" noChangeArrowheads="1"/>
          </p:cNvSpPr>
          <p:nvPr>
            <p:ph type="title"/>
          </p:nvPr>
        </p:nvSpPr>
        <p:spPr/>
        <p:txBody>
          <a:bodyPr/>
          <a:lstStyle/>
          <a:p>
            <a:pPr eaLnBrk="1" hangingPunct="1"/>
            <a:r>
              <a:rPr lang="ru-RU" altLang="ru-RU"/>
              <a:t>Результаты</a:t>
            </a:r>
          </a:p>
        </p:txBody>
      </p:sp>
      <p:sp>
        <p:nvSpPr>
          <p:cNvPr id="10243" name="Содержимое 3">
            <a:extLst>
              <a:ext uri="{FF2B5EF4-FFF2-40B4-BE49-F238E27FC236}">
                <a16:creationId xmlns:a16="http://schemas.microsoft.com/office/drawing/2014/main" id="{221F15EF-35F1-41AC-A14D-B3A278CB9FEF}"/>
              </a:ext>
            </a:extLst>
          </p:cNvPr>
          <p:cNvSpPr>
            <a:spLocks noGrp="1" noChangeArrowheads="1"/>
          </p:cNvSpPr>
          <p:nvPr>
            <p:ph idx="1"/>
          </p:nvPr>
        </p:nvSpPr>
        <p:spPr/>
        <p:txBody>
          <a:bodyPr/>
          <a:lstStyle/>
          <a:p>
            <a:pPr eaLnBrk="1" hangingPunct="1"/>
            <a:r>
              <a:rPr lang="ru-RU" altLang="ru-RU" i="1"/>
              <a:t>Достроить модели, сформулировать выводы. </a:t>
            </a:r>
          </a:p>
          <a:p>
            <a:pPr eaLnBrk="1" hangingPunct="1"/>
            <a:r>
              <a:rPr lang="ru-RU" altLang="ru-RU" i="1"/>
              <a:t>Подобрать данные для работы на следующем семинаре: </a:t>
            </a:r>
            <a:r>
              <a:rPr lang="en-US" altLang="ru-RU" i="1"/>
              <a:t>2 </a:t>
            </a:r>
            <a:r>
              <a:rPr lang="ru-RU" altLang="ru-RU" i="1"/>
              <a:t>дихотомические переменные, </a:t>
            </a:r>
            <a:r>
              <a:rPr lang="en-US" altLang="ru-RU" i="1"/>
              <a:t>2 </a:t>
            </a:r>
            <a:r>
              <a:rPr lang="ru-RU" altLang="ru-RU" i="1"/>
              <a:t>ранговые переменные </a:t>
            </a:r>
            <a:endParaRPr lang="ru-RU" altLang="ru-RU"/>
          </a:p>
          <a:p>
            <a:pPr eaLnBrk="1" hangingPunct="1"/>
            <a:endParaRPr lang="ru-RU" altLang="ru-RU"/>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3">
            <a:extLst>
              <a:ext uri="{FF2B5EF4-FFF2-40B4-BE49-F238E27FC236}">
                <a16:creationId xmlns:a16="http://schemas.microsoft.com/office/drawing/2014/main" id="{E9604BCB-1E0A-4F2B-BDE9-015695014E32}"/>
              </a:ext>
            </a:extLst>
          </p:cNvPr>
          <p:cNvSpPr>
            <a:spLocks noGrp="1" noChangeArrowheads="1"/>
          </p:cNvSpPr>
          <p:nvPr>
            <p:ph type="title"/>
          </p:nvPr>
        </p:nvSpPr>
        <p:spPr/>
        <p:txBody>
          <a:bodyPr/>
          <a:lstStyle/>
          <a:p>
            <a:r>
              <a:rPr lang="ru-RU" altLang="ru-RU" sz="3200" b="1"/>
              <a:t>Отношение к правилам дорожного движения</a:t>
            </a:r>
            <a:r>
              <a:rPr lang="ru-RU" altLang="ru-RU" sz="3200"/>
              <a:t> </a:t>
            </a:r>
            <a:endParaRPr lang="ru-RU" altLang="ru-RU"/>
          </a:p>
        </p:txBody>
      </p:sp>
      <p:graphicFrame>
        <p:nvGraphicFramePr>
          <p:cNvPr id="7" name="Таблица 6">
            <a:extLst>
              <a:ext uri="{FF2B5EF4-FFF2-40B4-BE49-F238E27FC236}">
                <a16:creationId xmlns:a16="http://schemas.microsoft.com/office/drawing/2014/main" id="{2A2D1901-7D6C-4C3E-8BBA-98D34BB4D6D4}"/>
              </a:ext>
            </a:extLst>
          </p:cNvPr>
          <p:cNvGraphicFramePr>
            <a:graphicFrameLocks noGrp="1"/>
          </p:cNvGraphicFramePr>
          <p:nvPr/>
        </p:nvGraphicFramePr>
        <p:xfrm>
          <a:off x="755650" y="2952750"/>
          <a:ext cx="7931150" cy="1371600"/>
        </p:xfrm>
        <a:graphic>
          <a:graphicData uri="http://schemas.openxmlformats.org/drawingml/2006/table">
            <a:tbl>
              <a:tblPr>
                <a:tableStyleId>{5C22544A-7EE6-4342-B048-85BDC9FD1C3A}</a:tableStyleId>
              </a:tblPr>
              <a:tblGrid>
                <a:gridCol w="3917533">
                  <a:extLst>
                    <a:ext uri="{9D8B030D-6E8A-4147-A177-3AD203B41FA5}">
                      <a16:colId xmlns:a16="http://schemas.microsoft.com/office/drawing/2014/main" val="20000"/>
                    </a:ext>
                  </a:extLst>
                </a:gridCol>
                <a:gridCol w="2006808">
                  <a:extLst>
                    <a:ext uri="{9D8B030D-6E8A-4147-A177-3AD203B41FA5}">
                      <a16:colId xmlns:a16="http://schemas.microsoft.com/office/drawing/2014/main" val="20001"/>
                    </a:ext>
                  </a:extLst>
                </a:gridCol>
                <a:gridCol w="2006808">
                  <a:extLst>
                    <a:ext uri="{9D8B030D-6E8A-4147-A177-3AD203B41FA5}">
                      <a16:colId xmlns:a16="http://schemas.microsoft.com/office/drawing/2014/main" val="20002"/>
                    </a:ext>
                  </a:extLst>
                </a:gridCol>
              </a:tblGrid>
              <a:tr h="336549">
                <a:tc rowSpan="2">
                  <a:txBody>
                    <a:bodyPr/>
                    <a:lstStyle/>
                    <a:p>
                      <a:pPr algn="ctr">
                        <a:lnSpc>
                          <a:spcPct val="92000"/>
                        </a:lnSpc>
                        <a:spcBef>
                          <a:spcPts val="50"/>
                        </a:spcBef>
                        <a:spcAft>
                          <a:spcPts val="50"/>
                        </a:spcAft>
                      </a:pPr>
                      <a:r>
                        <a:rPr lang="ru-RU" sz="2400">
                          <a:effectLst/>
                        </a:rPr>
                        <a:t>Отношение к правилам </a:t>
                      </a:r>
                    </a:p>
                    <a:p>
                      <a:pPr algn="ctr">
                        <a:lnSpc>
                          <a:spcPct val="92000"/>
                        </a:lnSpc>
                        <a:spcBef>
                          <a:spcPts val="50"/>
                        </a:spcBef>
                        <a:spcAft>
                          <a:spcPts val="50"/>
                        </a:spcAft>
                      </a:pPr>
                      <a:r>
                        <a:rPr lang="ru-RU" sz="2400">
                          <a:effectLst/>
                        </a:rPr>
                        <a:t>дорожного движения</a:t>
                      </a:r>
                      <a:endParaRPr lang="ru-RU" sz="240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92000"/>
                        </a:lnSpc>
                        <a:spcBef>
                          <a:spcPts val="50"/>
                        </a:spcBef>
                        <a:spcAft>
                          <a:spcPts val="50"/>
                        </a:spcAft>
                      </a:pPr>
                      <a:r>
                        <a:rPr lang="ru-RU" sz="2400">
                          <a:effectLst/>
                        </a:rPr>
                        <a:t>Пол пешеходов</a:t>
                      </a:r>
                      <a:endParaRPr lang="ru-RU" sz="240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0000"/>
                  </a:ext>
                </a:extLst>
              </a:tr>
              <a:tr h="361953">
                <a:tc vMerge="1">
                  <a:txBody>
                    <a:bodyPr/>
                    <a:lstStyle/>
                    <a:p>
                      <a:endParaRPr lang="ru-RU"/>
                    </a:p>
                  </a:txBody>
                  <a:tcPr/>
                </a:tc>
                <a:tc>
                  <a:txBody>
                    <a:bodyPr/>
                    <a:lstStyle/>
                    <a:p>
                      <a:pPr algn="ctr">
                        <a:lnSpc>
                          <a:spcPct val="92000"/>
                        </a:lnSpc>
                        <a:spcBef>
                          <a:spcPts val="50"/>
                        </a:spcBef>
                        <a:spcAft>
                          <a:spcPts val="50"/>
                        </a:spcAft>
                      </a:pPr>
                      <a:r>
                        <a:rPr lang="ru-RU" sz="2400">
                          <a:effectLst/>
                        </a:rPr>
                        <a:t>мужчины</a:t>
                      </a:r>
                      <a:endParaRPr lang="ru-RU" sz="240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50"/>
                        </a:spcBef>
                        <a:spcAft>
                          <a:spcPts val="50"/>
                        </a:spcAft>
                      </a:pPr>
                      <a:r>
                        <a:rPr lang="ru-RU" sz="2400">
                          <a:effectLst/>
                        </a:rPr>
                        <a:t>женщины</a:t>
                      </a:r>
                      <a:endParaRPr lang="ru-RU" sz="240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36549">
                <a:tc>
                  <a:txBody>
                    <a:bodyPr/>
                    <a:lstStyle/>
                    <a:p>
                      <a:pPr algn="ctr">
                        <a:lnSpc>
                          <a:spcPct val="92000"/>
                        </a:lnSpc>
                        <a:spcBef>
                          <a:spcPts val="50"/>
                        </a:spcBef>
                        <a:spcAft>
                          <a:spcPts val="50"/>
                        </a:spcAft>
                      </a:pPr>
                      <a:r>
                        <a:rPr lang="ru-RU" sz="2400">
                          <a:effectLst/>
                        </a:rPr>
                        <a:t>Нарушают</a:t>
                      </a:r>
                      <a:endParaRPr lang="ru-RU" sz="240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50"/>
                        </a:spcBef>
                        <a:spcAft>
                          <a:spcPts val="50"/>
                        </a:spcAft>
                      </a:pPr>
                      <a:r>
                        <a:rPr lang="ru-RU" sz="2400">
                          <a:effectLst/>
                        </a:rPr>
                        <a:t>40</a:t>
                      </a:r>
                      <a:endParaRPr lang="ru-RU" sz="240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50"/>
                        </a:spcBef>
                        <a:spcAft>
                          <a:spcPts val="50"/>
                        </a:spcAft>
                      </a:pPr>
                      <a:r>
                        <a:rPr lang="ru-RU" sz="2400">
                          <a:effectLst/>
                        </a:rPr>
                        <a:t>20</a:t>
                      </a:r>
                      <a:endParaRPr lang="ru-RU" sz="240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6549">
                <a:tc>
                  <a:txBody>
                    <a:bodyPr/>
                    <a:lstStyle/>
                    <a:p>
                      <a:pPr algn="ctr">
                        <a:lnSpc>
                          <a:spcPct val="92000"/>
                        </a:lnSpc>
                        <a:spcBef>
                          <a:spcPts val="50"/>
                        </a:spcBef>
                        <a:spcAft>
                          <a:spcPts val="50"/>
                        </a:spcAft>
                      </a:pPr>
                      <a:r>
                        <a:rPr lang="ru-RU" sz="2400" dirty="0">
                          <a:effectLst/>
                        </a:rPr>
                        <a:t>Соблюдают</a:t>
                      </a:r>
                      <a:endParaRPr lang="ru-RU" sz="2400" dirty="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50"/>
                        </a:spcBef>
                        <a:spcAft>
                          <a:spcPts val="50"/>
                        </a:spcAft>
                      </a:pPr>
                      <a:r>
                        <a:rPr lang="ru-RU" sz="2400" dirty="0">
                          <a:effectLst/>
                        </a:rPr>
                        <a:t>10</a:t>
                      </a:r>
                      <a:endParaRPr lang="ru-RU" sz="2400" dirty="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50"/>
                        </a:spcBef>
                        <a:spcAft>
                          <a:spcPts val="50"/>
                        </a:spcAft>
                      </a:pPr>
                      <a:r>
                        <a:rPr lang="ru-RU" sz="2400" dirty="0">
                          <a:effectLst/>
                        </a:rPr>
                        <a:t>30</a:t>
                      </a:r>
                      <a:endParaRPr lang="ru-RU" sz="2400" dirty="0">
                        <a:effectLst/>
                        <a:latin typeface="Times New Roman" panose="02020603050405020304" pitchFamily="18" charset="0"/>
                        <a:ea typeface="Times New Roman" panose="02020603050405020304" pitchFamily="18" charset="0"/>
                      </a:endParaRPr>
                    </a:p>
                  </a:txBody>
                  <a:tcPr marL="68579" marR="6857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a:extLst>
              <a:ext uri="{FF2B5EF4-FFF2-40B4-BE49-F238E27FC236}">
                <a16:creationId xmlns:a16="http://schemas.microsoft.com/office/drawing/2014/main" id="{266D7C00-F79D-4B13-BEA5-BD724B22C991}"/>
              </a:ext>
            </a:extLst>
          </p:cNvPr>
          <p:cNvSpPr>
            <a:spLocks noGrp="1" noChangeArrowheads="1"/>
          </p:cNvSpPr>
          <p:nvPr>
            <p:ph type="title"/>
          </p:nvPr>
        </p:nvSpPr>
        <p:spPr>
          <a:xfrm>
            <a:off x="457200" y="692150"/>
            <a:ext cx="8229600" cy="1143000"/>
          </a:xfrm>
        </p:spPr>
        <p:txBody>
          <a:bodyPr/>
          <a:lstStyle/>
          <a:p>
            <a:r>
              <a:rPr lang="ru-RU" altLang="ru-RU" sz="2400" b="1"/>
              <a:t>Распределение ответов респондентов на вопрос : «Какое из приведенных ниже высказываний больше соответствует экономическому положению Вашей семьи?» </a:t>
            </a:r>
            <a:br>
              <a:rPr lang="ru-RU" altLang="ru-RU"/>
            </a:br>
            <a:endParaRPr lang="ru-RU" altLang="ru-RU"/>
          </a:p>
        </p:txBody>
      </p:sp>
      <p:graphicFrame>
        <p:nvGraphicFramePr>
          <p:cNvPr id="3" name="Таблица 2">
            <a:extLst>
              <a:ext uri="{FF2B5EF4-FFF2-40B4-BE49-F238E27FC236}">
                <a16:creationId xmlns:a16="http://schemas.microsoft.com/office/drawing/2014/main" id="{6AF13083-FA99-4E04-9CA0-5F952BF1720A}"/>
              </a:ext>
            </a:extLst>
          </p:cNvPr>
          <p:cNvGraphicFramePr>
            <a:graphicFrameLocks noGrp="1"/>
          </p:cNvGraphicFramePr>
          <p:nvPr/>
        </p:nvGraphicFramePr>
        <p:xfrm>
          <a:off x="457200" y="1700213"/>
          <a:ext cx="8229600" cy="4697412"/>
        </p:xfrm>
        <a:graphic>
          <a:graphicData uri="http://schemas.openxmlformats.org/drawingml/2006/table">
            <a:tbl>
              <a:tblPr firstRow="1" firstCol="1" bandRow="1">
                <a:tableStyleId>{5C22544A-7EE6-4342-B048-85BDC9FD1C3A}</a:tableStyleId>
              </a:tblPr>
              <a:tblGrid>
                <a:gridCol w="2859428">
                  <a:extLst>
                    <a:ext uri="{9D8B030D-6E8A-4147-A177-3AD203B41FA5}">
                      <a16:colId xmlns:a16="http://schemas.microsoft.com/office/drawing/2014/main" val="20000"/>
                    </a:ext>
                  </a:extLst>
                </a:gridCol>
                <a:gridCol w="2859428">
                  <a:extLst>
                    <a:ext uri="{9D8B030D-6E8A-4147-A177-3AD203B41FA5}">
                      <a16:colId xmlns:a16="http://schemas.microsoft.com/office/drawing/2014/main" val="20001"/>
                    </a:ext>
                  </a:extLst>
                </a:gridCol>
                <a:gridCol w="2510744">
                  <a:extLst>
                    <a:ext uri="{9D8B030D-6E8A-4147-A177-3AD203B41FA5}">
                      <a16:colId xmlns:a16="http://schemas.microsoft.com/office/drawing/2014/main" val="20002"/>
                    </a:ext>
                  </a:extLst>
                </a:gridCol>
              </a:tblGrid>
              <a:tr h="260968">
                <a:tc rowSpan="2">
                  <a:txBody>
                    <a:bodyPr/>
                    <a:lstStyle/>
                    <a:p>
                      <a:pPr algn="ctr">
                        <a:lnSpc>
                          <a:spcPct val="107000"/>
                        </a:lnSpc>
                        <a:spcAft>
                          <a:spcPts val="0"/>
                        </a:spcAft>
                      </a:pPr>
                      <a:r>
                        <a:rPr lang="ru-RU" sz="1600" dirty="0">
                          <a:solidFill>
                            <a:schemeClr val="tx1"/>
                          </a:solidFill>
                          <a:effectLst/>
                        </a:rPr>
                        <a:t>Варианты ответов</a:t>
                      </a:r>
                      <a:endParaRPr lang="ru-RU"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lnSpc>
                          <a:spcPct val="107000"/>
                        </a:lnSpc>
                        <a:spcAft>
                          <a:spcPts val="0"/>
                        </a:spcAft>
                      </a:pPr>
                      <a:r>
                        <a:rPr lang="ru-RU" sz="1600" dirty="0">
                          <a:solidFill>
                            <a:schemeClr val="tx1"/>
                          </a:solidFill>
                          <a:effectLst/>
                        </a:rPr>
                        <a:t>Доля ответивших респондентов,%</a:t>
                      </a:r>
                      <a:endParaRPr lang="ru-RU"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0000"/>
                  </a:ext>
                </a:extLst>
              </a:tr>
              <a:tr h="782902">
                <a:tc vMerge="1">
                  <a:txBody>
                    <a:bodyPr/>
                    <a:lstStyle/>
                    <a:p>
                      <a:endParaRPr lang="ru-RU"/>
                    </a:p>
                  </a:txBody>
                  <a:tcPr/>
                </a:tc>
                <a:tc>
                  <a:txBody>
                    <a:bodyPr/>
                    <a:lstStyle/>
                    <a:p>
                      <a:pPr algn="ctr">
                        <a:lnSpc>
                          <a:spcPct val="107000"/>
                        </a:lnSpc>
                        <a:spcAft>
                          <a:spcPts val="0"/>
                        </a:spcAft>
                      </a:pPr>
                      <a:r>
                        <a:rPr lang="ru-RU" sz="1600">
                          <a:effectLst/>
                        </a:rPr>
                        <a:t>Взрослые респонденты с инвалидностью</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dirty="0">
                          <a:effectLst/>
                        </a:rPr>
                        <a:t>Респонденты, воспитывающие ребенка-инвалида</a:t>
                      </a:r>
                      <a:endParaRPr lang="ru-RU"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21934">
                <a:tc>
                  <a:txBody>
                    <a:bodyPr/>
                    <a:lstStyle/>
                    <a:p>
                      <a:pPr algn="ctr">
                        <a:lnSpc>
                          <a:spcPct val="107000"/>
                        </a:lnSpc>
                        <a:spcAft>
                          <a:spcPts val="0"/>
                        </a:spcAft>
                      </a:pPr>
                      <a:r>
                        <a:rPr lang="ru-RU" sz="1600" dirty="0">
                          <a:solidFill>
                            <a:schemeClr val="tx1"/>
                          </a:solidFill>
                          <a:effectLst/>
                        </a:rPr>
                        <a:t>Живем в достатке, ни в чем себе не отказываем</a:t>
                      </a:r>
                      <a:endParaRPr lang="ru-RU"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2,3</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3,6</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043869">
                <a:tc>
                  <a:txBody>
                    <a:bodyPr/>
                    <a:lstStyle/>
                    <a:p>
                      <a:pPr algn="ctr">
                        <a:lnSpc>
                          <a:spcPct val="107000"/>
                        </a:lnSpc>
                        <a:spcAft>
                          <a:spcPts val="0"/>
                        </a:spcAft>
                      </a:pPr>
                      <a:r>
                        <a:rPr lang="ru-RU" sz="1600" dirty="0">
                          <a:solidFill>
                            <a:schemeClr val="tx1"/>
                          </a:solidFill>
                          <a:effectLst/>
                        </a:rPr>
                        <a:t>Хватает денег на все необходимое, но серьезные покупки вызывают трудности</a:t>
                      </a:r>
                      <a:endParaRPr lang="ru-RU"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30,3</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31,2</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1934">
                <a:tc>
                  <a:txBody>
                    <a:bodyPr/>
                    <a:lstStyle/>
                    <a:p>
                      <a:pPr algn="ctr">
                        <a:lnSpc>
                          <a:spcPct val="107000"/>
                        </a:lnSpc>
                        <a:spcAft>
                          <a:spcPts val="0"/>
                        </a:spcAft>
                      </a:pPr>
                      <a:r>
                        <a:rPr lang="ru-RU" sz="1600" dirty="0">
                          <a:solidFill>
                            <a:schemeClr val="tx1"/>
                          </a:solidFill>
                          <a:effectLst/>
                        </a:rPr>
                        <a:t>Живем прилично, но скромно</a:t>
                      </a:r>
                      <a:endParaRPr lang="ru-RU"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39,3</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38,0</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82902">
                <a:tc>
                  <a:txBody>
                    <a:bodyPr/>
                    <a:lstStyle/>
                    <a:p>
                      <a:pPr algn="ctr">
                        <a:lnSpc>
                          <a:spcPct val="107000"/>
                        </a:lnSpc>
                        <a:spcAft>
                          <a:spcPts val="0"/>
                        </a:spcAft>
                      </a:pPr>
                      <a:r>
                        <a:rPr lang="ru-RU" sz="1600" dirty="0">
                          <a:solidFill>
                            <a:schemeClr val="tx1"/>
                          </a:solidFill>
                          <a:effectLst/>
                        </a:rPr>
                        <a:t>Отказались почти от всего, все средства уходят на еду</a:t>
                      </a:r>
                      <a:endParaRPr lang="ru-RU"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17,0</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14,5</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60968">
                <a:tc>
                  <a:txBody>
                    <a:bodyPr/>
                    <a:lstStyle/>
                    <a:p>
                      <a:pPr algn="ctr">
                        <a:lnSpc>
                          <a:spcPct val="107000"/>
                        </a:lnSpc>
                        <a:spcAft>
                          <a:spcPts val="0"/>
                        </a:spcAft>
                      </a:pPr>
                      <a:r>
                        <a:rPr lang="ru-RU" sz="1600" dirty="0">
                          <a:solidFill>
                            <a:schemeClr val="tx1"/>
                          </a:solidFill>
                          <a:effectLst/>
                        </a:rPr>
                        <a:t>Бедствуем, недоедаем</a:t>
                      </a:r>
                      <a:endParaRPr lang="ru-RU"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1,4</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effectLst/>
                        </a:rPr>
                        <a:t>1,8</a:t>
                      </a:r>
                      <a:endParaRPr lang="ru-RU"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60968">
                <a:tc>
                  <a:txBody>
                    <a:bodyPr/>
                    <a:lstStyle/>
                    <a:p>
                      <a:pPr algn="ctr">
                        <a:lnSpc>
                          <a:spcPct val="107000"/>
                        </a:lnSpc>
                        <a:spcAft>
                          <a:spcPts val="0"/>
                        </a:spcAft>
                      </a:pPr>
                      <a:r>
                        <a:rPr lang="ru-RU" sz="1600" dirty="0">
                          <a:solidFill>
                            <a:srgbClr val="FF0000"/>
                          </a:solidFill>
                          <a:effectLst/>
                        </a:rPr>
                        <a:t>Затрудняюсь ответить</a:t>
                      </a:r>
                      <a:endParaRPr lang="ru-RU"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a:solidFill>
                            <a:srgbClr val="FF0000"/>
                          </a:solidFill>
                          <a:effectLst/>
                        </a:rPr>
                        <a:t>4,9</a:t>
                      </a:r>
                      <a:endParaRPr lang="ru-RU" sz="16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dirty="0">
                          <a:solidFill>
                            <a:srgbClr val="FF0000"/>
                          </a:solidFill>
                          <a:effectLst/>
                        </a:rPr>
                        <a:t>4,3</a:t>
                      </a:r>
                      <a:endParaRPr lang="ru-RU"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60968">
                <a:tc>
                  <a:txBody>
                    <a:bodyPr/>
                    <a:lstStyle/>
                    <a:p>
                      <a:pPr algn="ctr">
                        <a:lnSpc>
                          <a:spcPct val="107000"/>
                        </a:lnSpc>
                        <a:spcAft>
                          <a:spcPts val="0"/>
                        </a:spcAft>
                      </a:pPr>
                      <a:r>
                        <a:rPr lang="ru-RU" sz="1600" dirty="0">
                          <a:solidFill>
                            <a:srgbClr val="FF0000"/>
                          </a:solidFill>
                          <a:effectLst/>
                        </a:rPr>
                        <a:t>Нет ответа</a:t>
                      </a:r>
                      <a:endParaRPr lang="ru-RU"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dirty="0">
                          <a:solidFill>
                            <a:srgbClr val="FF0000"/>
                          </a:solidFill>
                          <a:effectLst/>
                        </a:rPr>
                        <a:t>4,2</a:t>
                      </a:r>
                      <a:endParaRPr lang="ru-RU"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0"/>
                        </a:spcAft>
                      </a:pPr>
                      <a:r>
                        <a:rPr lang="ru-RU" sz="1600" dirty="0">
                          <a:solidFill>
                            <a:srgbClr val="FF0000"/>
                          </a:solidFill>
                          <a:effectLst/>
                        </a:rPr>
                        <a:t>6,5</a:t>
                      </a:r>
                      <a:endParaRPr lang="ru-RU"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DEDAB825-0FE6-47E9-AB4F-14C2535FC7DA}"/>
              </a:ext>
            </a:extLst>
          </p:cNvPr>
          <p:cNvSpPr>
            <a:spLocks noGrp="1" noChangeArrowheads="1"/>
          </p:cNvSpPr>
          <p:nvPr>
            <p:ph type="title"/>
          </p:nvPr>
        </p:nvSpPr>
        <p:spPr>
          <a:xfrm>
            <a:off x="628650" y="1018500"/>
            <a:ext cx="7886700" cy="650957"/>
          </a:xfrm>
        </p:spPr>
        <p:txBody>
          <a:bodyPr/>
          <a:lstStyle/>
          <a:p>
            <a:r>
              <a:rPr lang="ru-RU" altLang="ru-RU" sz="3000" b="1" dirty="0"/>
              <a:t>Критерий хи-квадрат по Пирсону</a:t>
            </a:r>
            <a:r>
              <a:rPr lang="ru-RU" altLang="ru-RU" sz="3000" dirty="0"/>
              <a:t> </a:t>
            </a:r>
          </a:p>
        </p:txBody>
      </p:sp>
      <p:sp>
        <p:nvSpPr>
          <p:cNvPr id="18436" name="Rectangle 6">
            <a:extLst>
              <a:ext uri="{FF2B5EF4-FFF2-40B4-BE49-F238E27FC236}">
                <a16:creationId xmlns:a16="http://schemas.microsoft.com/office/drawing/2014/main" id="{79D04744-4CCF-41F8-8F93-20E4BB372FFF}"/>
              </a:ext>
            </a:extLst>
          </p:cNvPr>
          <p:cNvSpPr>
            <a:spLocks noChangeArrowheads="1"/>
          </p:cNvSpPr>
          <p:nvPr/>
        </p:nvSpPr>
        <p:spPr bwMode="auto">
          <a:xfrm>
            <a:off x="393051" y="1499870"/>
            <a:ext cx="8122300" cy="429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lgn="just">
              <a:spcBef>
                <a:spcPct val="0"/>
              </a:spcBef>
              <a:buFontTx/>
              <a:buNone/>
            </a:pPr>
            <a:r>
              <a:rPr kumimoji="0" lang="ru-RU" altLang="ru-RU" sz="2100" dirty="0"/>
              <a:t>Это непараметрический метод, который позволяет оценить значимость различий между фактическим (выявленным в результате исследования) количеством качественных характеристик выборки, попадающих в каждую категорию, и теоретическим количеством, которое можно ожидать в изучаемых группах при справедливости нулевой гипотезы. То есть данный критерий позволяет выяснить, насколько согласуются между собой наблюдаемые частоты и ожидаемые, иными словами, существенны ли различия между ними.</a:t>
            </a:r>
          </a:p>
          <a:p>
            <a:pPr algn="just">
              <a:spcBef>
                <a:spcPct val="0"/>
              </a:spcBef>
              <a:buFontTx/>
              <a:buNone/>
            </a:pPr>
            <a:endParaRPr kumimoji="0" lang="ru-RU" altLang="ru-RU" sz="2100" dirty="0"/>
          </a:p>
          <a:p>
            <a:pPr algn="just">
              <a:spcBef>
                <a:spcPct val="0"/>
              </a:spcBef>
              <a:buFontTx/>
              <a:buNone/>
            </a:pPr>
            <a:r>
              <a:rPr kumimoji="0" lang="ru-RU" altLang="ru-RU" sz="2100" b="1" dirty="0"/>
              <a:t>Наблюдаемые частоты </a:t>
            </a:r>
            <a:r>
              <a:rPr kumimoji="0" lang="ru-RU" altLang="ru-RU" sz="2100" dirty="0"/>
              <a:t>– частоты, полученные по выборке</a:t>
            </a:r>
          </a:p>
          <a:p>
            <a:pPr algn="just">
              <a:spcBef>
                <a:spcPct val="0"/>
              </a:spcBef>
              <a:buFontTx/>
              <a:buNone/>
            </a:pPr>
            <a:r>
              <a:rPr kumimoji="0" lang="ru-RU" altLang="ru-RU" sz="2100" b="1" dirty="0"/>
              <a:t>Ожидаемые частоты </a:t>
            </a:r>
            <a:r>
              <a:rPr kumimoji="0" lang="ru-RU" altLang="ru-RU" sz="2100" dirty="0"/>
              <a:t>– частоты, полученные путем вычисления на основе теоретических представлений о предполагаемом распределении</a:t>
            </a:r>
            <a:endParaRPr kumimoji="0" lang="en-US" altLang="ru-RU" sz="2100" dirty="0"/>
          </a:p>
        </p:txBody>
      </p:sp>
    </p:spTree>
    <p:extLst>
      <p:ext uri="{BB962C8B-B14F-4D97-AF65-F5344CB8AC3E}">
        <p14:creationId xmlns:p14="http://schemas.microsoft.com/office/powerpoint/2010/main" val="41395708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a:extLst>
              <a:ext uri="{FF2B5EF4-FFF2-40B4-BE49-F238E27FC236}">
                <a16:creationId xmlns:a16="http://schemas.microsoft.com/office/drawing/2014/main" id="{DEDAB825-0FE6-47E9-AB4F-14C2535FC7DA}"/>
              </a:ext>
            </a:extLst>
          </p:cNvPr>
          <p:cNvSpPr>
            <a:spLocks noGrp="1" noChangeArrowheads="1"/>
          </p:cNvSpPr>
          <p:nvPr>
            <p:ph type="title"/>
          </p:nvPr>
        </p:nvSpPr>
        <p:spPr>
          <a:xfrm>
            <a:off x="628650" y="1131094"/>
            <a:ext cx="7886700" cy="626909"/>
          </a:xfrm>
        </p:spPr>
        <p:txBody>
          <a:bodyPr/>
          <a:lstStyle/>
          <a:p>
            <a:r>
              <a:rPr lang="ru-RU" altLang="ru-RU" sz="3000" b="1" dirty="0"/>
              <a:t>Критерий хи-квадрат по Пирсону</a:t>
            </a:r>
            <a:r>
              <a:rPr lang="ru-RU" altLang="ru-RU" sz="3000" dirty="0"/>
              <a:t> </a:t>
            </a:r>
          </a:p>
        </p:txBody>
      </p:sp>
      <p:sp>
        <p:nvSpPr>
          <p:cNvPr id="18436" name="Rectangle 6">
            <a:extLst>
              <a:ext uri="{FF2B5EF4-FFF2-40B4-BE49-F238E27FC236}">
                <a16:creationId xmlns:a16="http://schemas.microsoft.com/office/drawing/2014/main" id="{79D04744-4CCF-41F8-8F93-20E4BB372FFF}"/>
              </a:ext>
            </a:extLst>
          </p:cNvPr>
          <p:cNvSpPr>
            <a:spLocks noChangeArrowheads="1"/>
          </p:cNvSpPr>
          <p:nvPr/>
        </p:nvSpPr>
        <p:spPr bwMode="auto">
          <a:xfrm>
            <a:off x="1335598" y="4497695"/>
            <a:ext cx="6679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FontTx/>
              <a:buNone/>
            </a:pPr>
            <a:r>
              <a:rPr kumimoji="0" lang="en-US" altLang="ru-RU" sz="1800" dirty="0" err="1"/>
              <a:t>наблюдаемые</a:t>
            </a:r>
            <a:r>
              <a:rPr kumimoji="0" lang="en-US" altLang="ru-RU" sz="1800" dirty="0"/>
              <a:t> </a:t>
            </a:r>
            <a:r>
              <a:rPr kumimoji="0" lang="en-US" altLang="ru-RU" sz="1800" dirty="0" err="1"/>
              <a:t>частоты</a:t>
            </a:r>
            <a:r>
              <a:rPr kumimoji="0" lang="en-US" altLang="ru-RU" sz="1800" dirty="0"/>
              <a:t> (f</a:t>
            </a:r>
            <a:r>
              <a:rPr kumimoji="0" lang="ru-RU" altLang="ru-RU" sz="1800" baseline="-25000" dirty="0"/>
              <a:t>0</a:t>
            </a:r>
            <a:r>
              <a:rPr kumimoji="0" lang="en-US" altLang="ru-RU" sz="1800" dirty="0"/>
              <a:t>)</a:t>
            </a:r>
            <a:r>
              <a:rPr kumimoji="0" lang="ru-RU" altLang="ru-RU" sz="1800" dirty="0"/>
              <a:t> или частоты 1-го распределения</a:t>
            </a:r>
            <a:r>
              <a:rPr kumimoji="0" lang="en-US" altLang="ru-RU" sz="1800" dirty="0"/>
              <a:t> </a:t>
            </a:r>
            <a:endParaRPr kumimoji="0" lang="ru-RU" altLang="ru-RU" sz="1800" dirty="0"/>
          </a:p>
          <a:p>
            <a:pPr>
              <a:spcBef>
                <a:spcPct val="0"/>
              </a:spcBef>
              <a:buFontTx/>
              <a:buNone/>
            </a:pPr>
            <a:r>
              <a:rPr kumimoji="0" lang="en-US" altLang="ru-RU" sz="1800" dirty="0" err="1"/>
              <a:t>ожидаемы</a:t>
            </a:r>
            <a:r>
              <a:rPr kumimoji="0" lang="ru-RU" altLang="ru-RU" sz="1800" dirty="0"/>
              <a:t>е</a:t>
            </a:r>
            <a:r>
              <a:rPr kumimoji="0" lang="en-US" altLang="ru-RU" sz="1800" dirty="0"/>
              <a:t> </a:t>
            </a:r>
            <a:r>
              <a:rPr kumimoji="0" lang="en-US" altLang="ru-RU" sz="1800" dirty="0" err="1"/>
              <a:t>частот</a:t>
            </a:r>
            <a:r>
              <a:rPr kumimoji="0" lang="ru-RU" altLang="ru-RU" sz="1800" dirty="0"/>
              <a:t>ы</a:t>
            </a:r>
            <a:r>
              <a:rPr kumimoji="0" lang="en-US" altLang="ru-RU" sz="1800" dirty="0"/>
              <a:t> (</a:t>
            </a:r>
            <a:r>
              <a:rPr kumimoji="0" lang="en-US" altLang="ru-RU" sz="1800" dirty="0" err="1"/>
              <a:t>fe</a:t>
            </a:r>
            <a:r>
              <a:rPr kumimoji="0" lang="en-US" altLang="ru-RU" sz="1800" dirty="0"/>
              <a:t>) </a:t>
            </a:r>
            <a:r>
              <a:rPr kumimoji="0" lang="ru-RU" altLang="ru-RU" sz="1800" dirty="0"/>
              <a:t>или частоты 2-го распределения</a:t>
            </a:r>
            <a:endParaRPr kumimoji="0" lang="en-US" altLang="ru-RU" sz="1800" dirty="0"/>
          </a:p>
        </p:txBody>
      </p:sp>
      <mc:AlternateContent xmlns:mc="http://schemas.openxmlformats.org/markup-compatibility/2006">
        <mc:Choice xmlns:a14="http://schemas.microsoft.com/office/drawing/2010/main" Requires="a14">
          <p:sp>
            <p:nvSpPr>
              <p:cNvPr id="2" name="TextBox 1"/>
              <p:cNvSpPr txBox="1"/>
              <p:nvPr/>
            </p:nvSpPr>
            <p:spPr>
              <a:xfrm>
                <a:off x="2110154" y="2384726"/>
                <a:ext cx="4740310" cy="25174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ru-RU" sz="4500" i="1">
                              <a:latin typeface="Cambria Math" panose="02040503050406030204" pitchFamily="18" charset="0"/>
                            </a:rPr>
                          </m:ctrlPr>
                        </m:sSupPr>
                        <m:e>
                          <m:r>
                            <a:rPr lang="ru-RU" sz="4500" i="1">
                              <a:latin typeface="Cambria Math"/>
                              <a:ea typeface="Cambria Math"/>
                            </a:rPr>
                            <m:t>𝜒</m:t>
                          </m:r>
                        </m:e>
                        <m:sup>
                          <m:r>
                            <a:rPr lang="en-US" sz="4500" i="1">
                              <a:latin typeface="Cambria Math"/>
                            </a:rPr>
                            <m:t>2</m:t>
                          </m:r>
                        </m:sup>
                      </m:sSup>
                      <m:r>
                        <a:rPr lang="en-US" sz="4500" i="1">
                          <a:latin typeface="Cambria Math"/>
                        </a:rPr>
                        <m:t>=</m:t>
                      </m:r>
                      <m:nary>
                        <m:naryPr>
                          <m:chr m:val="∑"/>
                          <m:subHide m:val="on"/>
                          <m:supHide m:val="on"/>
                          <m:ctrlPr>
                            <a:rPr lang="en-US" sz="4500" i="1">
                              <a:latin typeface="Cambria Math" panose="02040503050406030204" pitchFamily="18" charset="0"/>
                            </a:rPr>
                          </m:ctrlPr>
                        </m:naryPr>
                        <m:sub/>
                        <m:sup/>
                        <m:e>
                          <m:f>
                            <m:fPr>
                              <m:ctrlPr>
                                <a:rPr lang="en-US" sz="4500" i="1">
                                  <a:latin typeface="Cambria Math" panose="02040503050406030204" pitchFamily="18" charset="0"/>
                                </a:rPr>
                              </m:ctrlPr>
                            </m:fPr>
                            <m:num>
                              <m:sSup>
                                <m:sSupPr>
                                  <m:ctrlPr>
                                    <a:rPr lang="en-US" sz="4500" i="1">
                                      <a:latin typeface="Cambria Math" panose="02040503050406030204" pitchFamily="18" charset="0"/>
                                    </a:rPr>
                                  </m:ctrlPr>
                                </m:sSupPr>
                                <m:e>
                                  <m:r>
                                    <a:rPr lang="en-US" sz="4500" i="1">
                                      <a:latin typeface="Cambria Math"/>
                                    </a:rPr>
                                    <m:t>(</m:t>
                                  </m:r>
                                  <m:sSub>
                                    <m:sSubPr>
                                      <m:ctrlPr>
                                        <a:rPr lang="en-US" sz="4500" i="1">
                                          <a:latin typeface="Cambria Math" panose="02040503050406030204" pitchFamily="18" charset="0"/>
                                        </a:rPr>
                                      </m:ctrlPr>
                                    </m:sSubPr>
                                    <m:e>
                                      <m:r>
                                        <a:rPr lang="en-US" sz="4500" i="1">
                                          <a:latin typeface="Cambria Math"/>
                                        </a:rPr>
                                        <m:t>𝑓</m:t>
                                      </m:r>
                                    </m:e>
                                    <m:sub>
                                      <m:r>
                                        <a:rPr lang="en-US" sz="4500" i="1">
                                          <a:latin typeface="Cambria Math"/>
                                        </a:rPr>
                                        <m:t>𝑜</m:t>
                                      </m:r>
                                    </m:sub>
                                  </m:sSub>
                                  <m:r>
                                    <a:rPr lang="en-US" sz="4500" i="1">
                                      <a:latin typeface="Cambria Math"/>
                                    </a:rPr>
                                    <m:t>−</m:t>
                                  </m:r>
                                  <m:sSub>
                                    <m:sSubPr>
                                      <m:ctrlPr>
                                        <a:rPr lang="en-US" sz="4500" i="1">
                                          <a:latin typeface="Cambria Math" panose="02040503050406030204" pitchFamily="18" charset="0"/>
                                        </a:rPr>
                                      </m:ctrlPr>
                                    </m:sSubPr>
                                    <m:e>
                                      <m:r>
                                        <a:rPr lang="en-US" sz="4500" i="1">
                                          <a:latin typeface="Cambria Math"/>
                                        </a:rPr>
                                        <m:t>𝑓</m:t>
                                      </m:r>
                                    </m:e>
                                    <m:sub>
                                      <m:r>
                                        <a:rPr lang="en-US" sz="4500" i="1">
                                          <a:latin typeface="Cambria Math"/>
                                        </a:rPr>
                                        <m:t>𝑒</m:t>
                                      </m:r>
                                    </m:sub>
                                  </m:sSub>
                                  <m:r>
                                    <a:rPr lang="en-US" sz="4500" i="1">
                                      <a:latin typeface="Cambria Math"/>
                                    </a:rPr>
                                    <m:t>)</m:t>
                                  </m:r>
                                </m:e>
                                <m:sup>
                                  <m:r>
                                    <a:rPr lang="en-US" sz="4500" i="1">
                                      <a:latin typeface="Cambria Math"/>
                                    </a:rPr>
                                    <m:t>2</m:t>
                                  </m:r>
                                </m:sup>
                              </m:sSup>
                            </m:num>
                            <m:den>
                              <m:sSub>
                                <m:sSubPr>
                                  <m:ctrlPr>
                                    <a:rPr lang="en-US" sz="4500" i="1">
                                      <a:latin typeface="Cambria Math" panose="02040503050406030204" pitchFamily="18" charset="0"/>
                                    </a:rPr>
                                  </m:ctrlPr>
                                </m:sSubPr>
                                <m:e>
                                  <m:r>
                                    <a:rPr lang="en-US" sz="4500" i="1">
                                      <a:latin typeface="Cambria Math"/>
                                    </a:rPr>
                                    <m:t>𝑓</m:t>
                                  </m:r>
                                </m:e>
                                <m:sub>
                                  <m:r>
                                    <a:rPr lang="en-US" sz="4500" i="1">
                                      <a:latin typeface="Cambria Math"/>
                                    </a:rPr>
                                    <m:t>𝑒</m:t>
                                  </m:r>
                                </m:sub>
                              </m:sSub>
                            </m:den>
                          </m:f>
                        </m:e>
                      </m:nary>
                    </m:oMath>
                  </m:oMathPara>
                </a14:m>
                <a:endParaRPr lang="ru-RU" sz="3600" dirty="0"/>
              </a:p>
            </p:txBody>
          </p:sp>
        </mc:Choice>
        <mc:Fallback>
          <p:sp>
            <p:nvSpPr>
              <p:cNvPr id="2" name="TextBox 1"/>
              <p:cNvSpPr txBox="1">
                <a:spLocks noRot="1" noChangeAspect="1" noMove="1" noResize="1" noEditPoints="1" noAdjustHandles="1" noChangeArrowheads="1" noChangeShapeType="1" noTextEdit="1"/>
              </p:cNvSpPr>
              <p:nvPr/>
            </p:nvSpPr>
            <p:spPr>
              <a:xfrm>
                <a:off x="2110154" y="2384726"/>
                <a:ext cx="4740310" cy="2517420"/>
              </a:xfrm>
              <a:prstGeom prst="rect">
                <a:avLst/>
              </a:prstGeom>
              <a:blipFill>
                <a:blip r:embed="rId3"/>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109539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i="1" dirty="0"/>
              <a:t>Вариационный ряд</a:t>
            </a:r>
            <a:r>
              <a:rPr lang="ru-RU" i="1" dirty="0"/>
              <a:t> </a:t>
            </a:r>
            <a:endParaRPr lang="ru-RU" dirty="0"/>
          </a:p>
        </p:txBody>
      </p:sp>
      <p:sp>
        <p:nvSpPr>
          <p:cNvPr id="3" name="Объект 2"/>
          <p:cNvSpPr>
            <a:spLocks noGrp="1"/>
          </p:cNvSpPr>
          <p:nvPr>
            <p:ph sz="quarter" idx="1"/>
          </p:nvPr>
        </p:nvSpPr>
        <p:spPr/>
        <p:txBody>
          <a:bodyPr/>
          <a:lstStyle/>
          <a:p>
            <a:r>
              <a:rPr lang="ru-RU" i="1" dirty="0"/>
              <a:t>– значения </a:t>
            </a:r>
            <a:r>
              <a:rPr lang="en-US" i="1" dirty="0"/>
              <a:t>n</a:t>
            </a:r>
            <a:r>
              <a:rPr lang="ru-RU" i="1" dirty="0"/>
              <a:t> независимых наблюдений </a:t>
            </a:r>
            <a:r>
              <a:rPr lang="en-US" i="1" dirty="0"/>
              <a:t>x</a:t>
            </a:r>
            <a:r>
              <a:rPr lang="ru-RU" baseline="-25000" dirty="0"/>
              <a:t>1</a:t>
            </a:r>
            <a:r>
              <a:rPr lang="ru-RU" i="1" dirty="0"/>
              <a:t>, </a:t>
            </a:r>
            <a:r>
              <a:rPr lang="en-US" i="1" dirty="0"/>
              <a:t>x</a:t>
            </a:r>
            <a:r>
              <a:rPr lang="ru-RU" baseline="-25000" dirty="0"/>
              <a:t>2</a:t>
            </a:r>
            <a:r>
              <a:rPr lang="ru-RU" i="1" dirty="0"/>
              <a:t>,…, </a:t>
            </a:r>
            <a:r>
              <a:rPr lang="en-US" i="1" dirty="0" err="1"/>
              <a:t>x</a:t>
            </a:r>
            <a:r>
              <a:rPr lang="en-US" i="1" baseline="-25000" dirty="0" err="1"/>
              <a:t>n</a:t>
            </a:r>
            <a:r>
              <a:rPr lang="en-US" dirty="0"/>
              <a:t> </a:t>
            </a:r>
            <a:r>
              <a:rPr lang="ru-RU" i="1" dirty="0"/>
              <a:t>количественного признака Х, расположенные в порядке возрастания (</a:t>
            </a:r>
            <a:r>
              <a:rPr lang="ru-RU" i="1" dirty="0" err="1"/>
              <a:t>неубывания</a:t>
            </a:r>
            <a:r>
              <a:rPr lang="ru-RU" i="1" dirty="0"/>
              <a:t>)  значений:  </a:t>
            </a:r>
            <a:endParaRPr lang="ru-RU" dirty="0"/>
          </a:p>
          <a:p>
            <a:r>
              <a:rPr lang="en-US" i="1" dirty="0"/>
              <a:t>             x</a:t>
            </a:r>
            <a:r>
              <a:rPr lang="ru-RU" baseline="-25000" dirty="0"/>
              <a:t>(1)</a:t>
            </a:r>
            <a:r>
              <a:rPr lang="ru-RU" i="1" dirty="0"/>
              <a:t>≤ </a:t>
            </a:r>
            <a:r>
              <a:rPr lang="en-US" i="1" dirty="0"/>
              <a:t>x</a:t>
            </a:r>
            <a:r>
              <a:rPr lang="ru-RU" baseline="-25000" dirty="0"/>
              <a:t>(2)</a:t>
            </a:r>
            <a:r>
              <a:rPr lang="ru-RU" i="1" dirty="0"/>
              <a:t> ≤ … ≤</a:t>
            </a:r>
            <a:r>
              <a:rPr lang="en-US" i="1" dirty="0"/>
              <a:t>x</a:t>
            </a:r>
            <a:r>
              <a:rPr lang="ru-RU" baseline="-25000" dirty="0"/>
              <a:t>(</a:t>
            </a:r>
            <a:r>
              <a:rPr lang="en-US" i="1" baseline="-25000" dirty="0" err="1"/>
              <a:t>i</a:t>
            </a:r>
            <a:r>
              <a:rPr lang="ru-RU" baseline="-25000" dirty="0"/>
              <a:t>)</a:t>
            </a:r>
            <a:r>
              <a:rPr lang="ru-RU" dirty="0"/>
              <a:t> </a:t>
            </a:r>
            <a:r>
              <a:rPr lang="ru-RU" i="1" dirty="0"/>
              <a:t>≤ </a:t>
            </a:r>
            <a:r>
              <a:rPr lang="en-US" i="1" dirty="0"/>
              <a:t>x</a:t>
            </a:r>
            <a:r>
              <a:rPr lang="ru-RU" baseline="-25000" dirty="0"/>
              <a:t>(</a:t>
            </a:r>
            <a:r>
              <a:rPr lang="en-US" i="1" baseline="-25000" dirty="0" err="1"/>
              <a:t>i</a:t>
            </a:r>
            <a:r>
              <a:rPr lang="ru-RU" baseline="-25000" dirty="0"/>
              <a:t>+1)</a:t>
            </a:r>
            <a:r>
              <a:rPr lang="ru-RU" dirty="0"/>
              <a:t> </a:t>
            </a:r>
            <a:r>
              <a:rPr lang="ru-RU" i="1" dirty="0"/>
              <a:t>≤ …≤  </a:t>
            </a:r>
            <a:r>
              <a:rPr lang="en-US" i="1" dirty="0"/>
              <a:t>x</a:t>
            </a:r>
            <a:r>
              <a:rPr lang="ru-RU" baseline="-25000" dirty="0"/>
              <a:t>(</a:t>
            </a:r>
            <a:r>
              <a:rPr lang="en-US" i="1" baseline="-25000" dirty="0"/>
              <a:t>n</a:t>
            </a:r>
            <a:r>
              <a:rPr lang="ru-RU" baseline="-25000" dirty="0"/>
              <a:t>)</a:t>
            </a:r>
            <a:r>
              <a:rPr lang="ru-RU" dirty="0"/>
              <a:t>.</a:t>
            </a:r>
          </a:p>
          <a:p>
            <a:r>
              <a:rPr lang="en-US" i="1" dirty="0"/>
              <a:t>x</a:t>
            </a:r>
            <a:r>
              <a:rPr lang="ru-RU" baseline="-25000" dirty="0"/>
              <a:t>(1)</a:t>
            </a:r>
            <a:r>
              <a:rPr lang="ru-RU" dirty="0"/>
              <a:t>=</a:t>
            </a:r>
            <a:r>
              <a:rPr lang="en-US" i="1" dirty="0"/>
              <a:t>min</a:t>
            </a:r>
            <a:r>
              <a:rPr lang="ru-RU" dirty="0"/>
              <a:t>{</a:t>
            </a:r>
            <a:r>
              <a:rPr lang="en-US" i="1" dirty="0"/>
              <a:t>x</a:t>
            </a:r>
            <a:r>
              <a:rPr lang="ru-RU" baseline="-25000" dirty="0"/>
              <a:t>(</a:t>
            </a:r>
            <a:r>
              <a:rPr lang="en-US" i="1" baseline="-25000" dirty="0" err="1"/>
              <a:t>i</a:t>
            </a:r>
            <a:r>
              <a:rPr lang="ru-RU" baseline="-25000" dirty="0"/>
              <a:t>)</a:t>
            </a:r>
            <a:r>
              <a:rPr lang="ru-RU" dirty="0"/>
              <a:t>}</a:t>
            </a:r>
            <a:r>
              <a:rPr lang="ru-RU" i="1" dirty="0"/>
              <a:t> </a:t>
            </a:r>
            <a:r>
              <a:rPr lang="ru-RU" dirty="0"/>
              <a:t>– наименьшее значение и </a:t>
            </a:r>
            <a:r>
              <a:rPr lang="en-US" i="1" dirty="0"/>
              <a:t>x</a:t>
            </a:r>
            <a:r>
              <a:rPr lang="ru-RU" baseline="-25000" dirty="0"/>
              <a:t>(</a:t>
            </a:r>
            <a:r>
              <a:rPr lang="en-US" i="1" baseline="-25000" dirty="0"/>
              <a:t>n</a:t>
            </a:r>
            <a:r>
              <a:rPr lang="ru-RU" baseline="-25000" dirty="0"/>
              <a:t>)</a:t>
            </a:r>
            <a:r>
              <a:rPr lang="ru-RU" dirty="0"/>
              <a:t>=</a:t>
            </a:r>
            <a:r>
              <a:rPr lang="en-US" i="1" dirty="0"/>
              <a:t>max</a:t>
            </a:r>
            <a:r>
              <a:rPr lang="ru-RU" dirty="0"/>
              <a:t>{</a:t>
            </a:r>
            <a:r>
              <a:rPr lang="en-US" i="1" dirty="0"/>
              <a:t>x</a:t>
            </a:r>
            <a:r>
              <a:rPr lang="ru-RU" baseline="-25000" dirty="0"/>
              <a:t>(</a:t>
            </a:r>
            <a:r>
              <a:rPr lang="en-US" i="1" baseline="-25000" dirty="0" err="1"/>
              <a:t>i</a:t>
            </a:r>
            <a:r>
              <a:rPr lang="ru-RU" baseline="-25000" dirty="0"/>
              <a:t>)</a:t>
            </a:r>
            <a:r>
              <a:rPr lang="ru-RU" dirty="0"/>
              <a:t>}</a:t>
            </a:r>
            <a:r>
              <a:rPr lang="ru-RU" i="1" dirty="0"/>
              <a:t> </a:t>
            </a:r>
            <a:r>
              <a:rPr lang="ru-RU" dirty="0"/>
              <a:t>– наибольшее значение. </a:t>
            </a:r>
          </a:p>
          <a:p>
            <a:r>
              <a:rPr lang="ru-RU" dirty="0"/>
              <a:t>Разность наибольшего и наименьшего значений признака называется </a:t>
            </a:r>
            <a:r>
              <a:rPr lang="ru-RU" i="1" dirty="0"/>
              <a:t>размахом</a:t>
            </a:r>
            <a:r>
              <a:rPr lang="ru-RU" dirty="0"/>
              <a:t> вариационного ряда: </a:t>
            </a:r>
          </a:p>
          <a:p>
            <a:r>
              <a:rPr lang="en-US" i="1" dirty="0"/>
              <a:t>R=x</a:t>
            </a:r>
            <a:r>
              <a:rPr lang="en-US" baseline="-25000" dirty="0"/>
              <a:t>(</a:t>
            </a:r>
            <a:r>
              <a:rPr lang="en-US" i="1" baseline="-25000" dirty="0"/>
              <a:t>n</a:t>
            </a:r>
            <a:r>
              <a:rPr lang="en-US" baseline="-25000" dirty="0"/>
              <a:t>)</a:t>
            </a:r>
            <a:r>
              <a:rPr lang="en-US" i="1" dirty="0"/>
              <a:t>-x</a:t>
            </a:r>
            <a:r>
              <a:rPr lang="en-US" baseline="-25000" dirty="0"/>
              <a:t>(1)</a:t>
            </a:r>
            <a:r>
              <a:rPr lang="en-US" i="1" dirty="0"/>
              <a:t>= </a:t>
            </a:r>
            <a:r>
              <a:rPr lang="en-US" i="1" dirty="0" err="1"/>
              <a:t>x</a:t>
            </a:r>
            <a:r>
              <a:rPr lang="en-US" i="1" baseline="-25000" dirty="0" err="1"/>
              <a:t>max</a:t>
            </a:r>
            <a:r>
              <a:rPr lang="en-US" i="1" baseline="-25000" dirty="0"/>
              <a:t> </a:t>
            </a:r>
            <a:r>
              <a:rPr lang="en-US" i="1" dirty="0"/>
              <a:t>- </a:t>
            </a:r>
            <a:r>
              <a:rPr lang="en-US" i="1" dirty="0" err="1"/>
              <a:t>x</a:t>
            </a:r>
            <a:r>
              <a:rPr lang="en-US" i="1" baseline="-25000" dirty="0" err="1"/>
              <a:t>min</a:t>
            </a:r>
            <a:r>
              <a:rPr lang="en-US" baseline="-25000" dirty="0"/>
              <a:t>.</a:t>
            </a:r>
            <a:endParaRPr lang="ru-RU" dirty="0"/>
          </a:p>
          <a:p>
            <a:endParaRPr lang="ru-RU" dirty="0"/>
          </a:p>
        </p:txBody>
      </p:sp>
      <p:sp>
        <p:nvSpPr>
          <p:cNvPr id="4" name="Номер слайда 3"/>
          <p:cNvSpPr>
            <a:spLocks noGrp="1"/>
          </p:cNvSpPr>
          <p:nvPr>
            <p:ph type="sldNum" sz="quarter" idx="12"/>
          </p:nvPr>
        </p:nvSpPr>
        <p:spPr/>
        <p:txBody>
          <a:bodyPr/>
          <a:lstStyle/>
          <a:p>
            <a:pPr>
              <a:defRPr/>
            </a:pPr>
            <a:fld id="{6859925B-7AB1-4910-A995-863FEA31FA9D}" type="slidenum">
              <a:rPr lang="ru-RU" smtClean="0"/>
              <a:pPr>
                <a:defRPr/>
              </a:pPr>
              <a:t>18</a:t>
            </a:fld>
            <a:endParaRPr lang="ru-RU"/>
          </a:p>
        </p:txBody>
      </p:sp>
    </p:spTree>
    <p:extLst>
      <p:ext uri="{BB962C8B-B14F-4D97-AF65-F5344CB8AC3E}">
        <p14:creationId xmlns:p14="http://schemas.microsoft.com/office/powerpoint/2010/main" val="1657675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4"/>
            <a:ext cx="7886700" cy="504079"/>
          </a:xfrm>
        </p:spPr>
        <p:txBody>
          <a:bodyPr>
            <a:normAutofit fontScale="90000"/>
          </a:bodyPr>
          <a:lstStyle/>
          <a:p>
            <a:r>
              <a:rPr lang="ru-RU" dirty="0"/>
              <a:t>Пример</a:t>
            </a:r>
          </a:p>
        </p:txBody>
      </p:sp>
      <p:sp>
        <p:nvSpPr>
          <p:cNvPr id="3" name="Прямоугольник 2"/>
          <p:cNvSpPr/>
          <p:nvPr/>
        </p:nvSpPr>
        <p:spPr>
          <a:xfrm>
            <a:off x="628651" y="1655645"/>
            <a:ext cx="8362867" cy="323165"/>
          </a:xfrm>
          <a:prstGeom prst="rect">
            <a:avLst/>
          </a:prstGeom>
        </p:spPr>
        <p:txBody>
          <a:bodyPr wrap="none">
            <a:spAutoFit/>
          </a:bodyPr>
          <a:lstStyle/>
          <a:p>
            <a:r>
              <a:rPr lang="ru-RU" sz="1500" dirty="0">
                <a:solidFill>
                  <a:srgbClr val="000000"/>
                </a:solidFill>
                <a:latin typeface="Open Sans"/>
              </a:rPr>
              <a:t>Маркетолог хочет узнать, какому из пяти видов напитков отдают предпочтение покупатели:</a:t>
            </a:r>
          </a:p>
        </p:txBody>
      </p:sp>
      <p:graphicFrame>
        <p:nvGraphicFramePr>
          <p:cNvPr id="4" name="Таблица 3"/>
          <p:cNvGraphicFramePr>
            <a:graphicFrameLocks noGrp="1"/>
          </p:cNvGraphicFramePr>
          <p:nvPr/>
        </p:nvGraphicFramePr>
        <p:xfrm>
          <a:off x="1524000" y="2133978"/>
          <a:ext cx="6096000" cy="6858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1064802823"/>
                    </a:ext>
                  </a:extLst>
                </a:gridCol>
                <a:gridCol w="1219200">
                  <a:extLst>
                    <a:ext uri="{9D8B030D-6E8A-4147-A177-3AD203B41FA5}">
                      <a16:colId xmlns:a16="http://schemas.microsoft.com/office/drawing/2014/main" val="20765903"/>
                    </a:ext>
                  </a:extLst>
                </a:gridCol>
                <a:gridCol w="1219200">
                  <a:extLst>
                    <a:ext uri="{9D8B030D-6E8A-4147-A177-3AD203B41FA5}">
                      <a16:colId xmlns:a16="http://schemas.microsoft.com/office/drawing/2014/main" val="2878725298"/>
                    </a:ext>
                  </a:extLst>
                </a:gridCol>
                <a:gridCol w="1219200">
                  <a:extLst>
                    <a:ext uri="{9D8B030D-6E8A-4147-A177-3AD203B41FA5}">
                      <a16:colId xmlns:a16="http://schemas.microsoft.com/office/drawing/2014/main" val="204466268"/>
                    </a:ext>
                  </a:extLst>
                </a:gridCol>
                <a:gridCol w="1219200">
                  <a:extLst>
                    <a:ext uri="{9D8B030D-6E8A-4147-A177-3AD203B41FA5}">
                      <a16:colId xmlns:a16="http://schemas.microsoft.com/office/drawing/2014/main" val="911637115"/>
                    </a:ext>
                  </a:extLst>
                </a:gridCol>
              </a:tblGrid>
              <a:tr h="342900">
                <a:tc>
                  <a:txBody>
                    <a:bodyPr/>
                    <a:lstStyle/>
                    <a:p>
                      <a:pPr algn="ctr"/>
                      <a:r>
                        <a:rPr lang="ru-RU" sz="1800" dirty="0"/>
                        <a:t>ЧАЙ</a:t>
                      </a:r>
                    </a:p>
                  </a:txBody>
                  <a:tcPr marL="68580" marR="68580" marT="34290" marB="34290"/>
                </a:tc>
                <a:tc>
                  <a:txBody>
                    <a:bodyPr/>
                    <a:lstStyle/>
                    <a:p>
                      <a:pPr algn="ctr"/>
                      <a:r>
                        <a:rPr lang="ru-RU" sz="1800" dirty="0"/>
                        <a:t>КОФЕ</a:t>
                      </a:r>
                    </a:p>
                  </a:txBody>
                  <a:tcPr marL="68580" marR="68580" marT="34290" marB="34290"/>
                </a:tc>
                <a:tc>
                  <a:txBody>
                    <a:bodyPr/>
                    <a:lstStyle/>
                    <a:p>
                      <a:pPr algn="ctr"/>
                      <a:r>
                        <a:rPr lang="ru-RU" sz="1800" dirty="0"/>
                        <a:t>СОК</a:t>
                      </a:r>
                    </a:p>
                  </a:txBody>
                  <a:tcPr marL="68580" marR="68580" marT="34290" marB="34290"/>
                </a:tc>
                <a:tc>
                  <a:txBody>
                    <a:bodyPr/>
                    <a:lstStyle/>
                    <a:p>
                      <a:pPr algn="ctr"/>
                      <a:r>
                        <a:rPr lang="ru-RU" sz="1800" dirty="0"/>
                        <a:t>КЕФИР</a:t>
                      </a:r>
                    </a:p>
                  </a:txBody>
                  <a:tcPr marL="68580" marR="68580" marT="34290" marB="34290"/>
                </a:tc>
                <a:tc>
                  <a:txBody>
                    <a:bodyPr/>
                    <a:lstStyle/>
                    <a:p>
                      <a:pPr algn="ctr"/>
                      <a:r>
                        <a:rPr lang="ru-RU" sz="1800" dirty="0"/>
                        <a:t>КВАС</a:t>
                      </a:r>
                    </a:p>
                  </a:txBody>
                  <a:tcPr marL="68580" marR="68580" marT="34290" marB="34290"/>
                </a:tc>
                <a:extLst>
                  <a:ext uri="{0D108BD9-81ED-4DB2-BD59-A6C34878D82A}">
                    <a16:rowId xmlns:a16="http://schemas.microsoft.com/office/drawing/2014/main" val="3967351295"/>
                  </a:ext>
                </a:extLst>
              </a:tr>
              <a:tr h="342900">
                <a:tc>
                  <a:txBody>
                    <a:bodyPr/>
                    <a:lstStyle/>
                    <a:p>
                      <a:pPr algn="ctr"/>
                      <a:r>
                        <a:rPr lang="ru-RU" sz="1800" dirty="0"/>
                        <a:t>32</a:t>
                      </a:r>
                    </a:p>
                  </a:txBody>
                  <a:tcPr marL="68580" marR="68580" marT="34290" marB="34290"/>
                </a:tc>
                <a:tc>
                  <a:txBody>
                    <a:bodyPr/>
                    <a:lstStyle/>
                    <a:p>
                      <a:pPr algn="ctr"/>
                      <a:r>
                        <a:rPr lang="ru-RU" sz="1800" dirty="0"/>
                        <a:t>28</a:t>
                      </a:r>
                    </a:p>
                  </a:txBody>
                  <a:tcPr marL="68580" marR="68580" marT="34290" marB="34290"/>
                </a:tc>
                <a:tc>
                  <a:txBody>
                    <a:bodyPr/>
                    <a:lstStyle/>
                    <a:p>
                      <a:pPr algn="ctr"/>
                      <a:r>
                        <a:rPr lang="ru-RU" sz="1800" dirty="0"/>
                        <a:t>16</a:t>
                      </a:r>
                    </a:p>
                  </a:txBody>
                  <a:tcPr marL="68580" marR="68580" marT="34290" marB="34290"/>
                </a:tc>
                <a:tc>
                  <a:txBody>
                    <a:bodyPr/>
                    <a:lstStyle/>
                    <a:p>
                      <a:pPr algn="ctr"/>
                      <a:r>
                        <a:rPr lang="ru-RU" sz="1800" dirty="0"/>
                        <a:t>14</a:t>
                      </a:r>
                    </a:p>
                  </a:txBody>
                  <a:tcPr marL="68580" marR="68580" marT="34290" marB="34290"/>
                </a:tc>
                <a:tc>
                  <a:txBody>
                    <a:bodyPr/>
                    <a:lstStyle/>
                    <a:p>
                      <a:pPr algn="ctr"/>
                      <a:r>
                        <a:rPr lang="ru-RU" sz="1800" dirty="0"/>
                        <a:t>10</a:t>
                      </a:r>
                    </a:p>
                  </a:txBody>
                  <a:tcPr marL="68580" marR="68580" marT="34290" marB="34290"/>
                </a:tc>
                <a:extLst>
                  <a:ext uri="{0D108BD9-81ED-4DB2-BD59-A6C34878D82A}">
                    <a16:rowId xmlns:a16="http://schemas.microsoft.com/office/drawing/2014/main" val="1208510376"/>
                  </a:ext>
                </a:extLst>
              </a:tr>
            </a:tbl>
          </a:graphicData>
        </a:graphic>
      </p:graphicFrame>
      <p:sp>
        <p:nvSpPr>
          <p:cNvPr id="5" name="Прямоугольник 4"/>
          <p:cNvSpPr/>
          <p:nvPr/>
        </p:nvSpPr>
        <p:spPr>
          <a:xfrm>
            <a:off x="628649" y="2998029"/>
            <a:ext cx="8319201" cy="784830"/>
          </a:xfrm>
          <a:prstGeom prst="rect">
            <a:avLst/>
          </a:prstGeom>
        </p:spPr>
        <p:txBody>
          <a:bodyPr wrap="square">
            <a:spAutoFit/>
          </a:bodyPr>
          <a:lstStyle/>
          <a:p>
            <a:r>
              <a:rPr lang="ru-RU" sz="1500" dirty="0">
                <a:solidFill>
                  <a:srgbClr val="000000"/>
                </a:solidFill>
                <a:latin typeface="Open Sans"/>
              </a:rPr>
              <a:t>Если нет каких-либо особых вкусовых предпочтений, то каждый вид напитка покупают с одинаковой  частотой. В таком случае каждая частота должна быть равна 100/5 = 20, то есть приблизительно по 20 человек выберут вид напитка</a:t>
            </a:r>
          </a:p>
        </p:txBody>
      </p:sp>
      <p:graphicFrame>
        <p:nvGraphicFramePr>
          <p:cNvPr id="9" name="Таблица 8"/>
          <p:cNvGraphicFramePr>
            <a:graphicFrameLocks noGrp="1"/>
          </p:cNvGraphicFramePr>
          <p:nvPr/>
        </p:nvGraphicFramePr>
        <p:xfrm>
          <a:off x="1524000" y="4044627"/>
          <a:ext cx="6096000" cy="10287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71421702"/>
                    </a:ext>
                  </a:extLst>
                </a:gridCol>
                <a:gridCol w="1219200">
                  <a:extLst>
                    <a:ext uri="{9D8B030D-6E8A-4147-A177-3AD203B41FA5}">
                      <a16:colId xmlns:a16="http://schemas.microsoft.com/office/drawing/2014/main" val="4283886493"/>
                    </a:ext>
                  </a:extLst>
                </a:gridCol>
                <a:gridCol w="1219200">
                  <a:extLst>
                    <a:ext uri="{9D8B030D-6E8A-4147-A177-3AD203B41FA5}">
                      <a16:colId xmlns:a16="http://schemas.microsoft.com/office/drawing/2014/main" val="3730913455"/>
                    </a:ext>
                  </a:extLst>
                </a:gridCol>
                <a:gridCol w="1219200">
                  <a:extLst>
                    <a:ext uri="{9D8B030D-6E8A-4147-A177-3AD203B41FA5}">
                      <a16:colId xmlns:a16="http://schemas.microsoft.com/office/drawing/2014/main" val="1210053676"/>
                    </a:ext>
                  </a:extLst>
                </a:gridCol>
                <a:gridCol w="1219200">
                  <a:extLst>
                    <a:ext uri="{9D8B030D-6E8A-4147-A177-3AD203B41FA5}">
                      <a16:colId xmlns:a16="http://schemas.microsoft.com/office/drawing/2014/main" val="1945476059"/>
                    </a:ext>
                  </a:extLst>
                </a:gridCol>
              </a:tblGrid>
              <a:tr h="342900">
                <a:tc>
                  <a:txBody>
                    <a:bodyPr/>
                    <a:lstStyle/>
                    <a:p>
                      <a:pPr algn="ctr"/>
                      <a:r>
                        <a:rPr lang="ru-RU" sz="1800" dirty="0"/>
                        <a:t>ЧАЙ</a:t>
                      </a:r>
                    </a:p>
                  </a:txBody>
                  <a:tcPr marL="68580" marR="68580" marT="34290" marB="34290"/>
                </a:tc>
                <a:tc>
                  <a:txBody>
                    <a:bodyPr/>
                    <a:lstStyle/>
                    <a:p>
                      <a:pPr algn="ctr"/>
                      <a:r>
                        <a:rPr lang="ru-RU" sz="1800" dirty="0"/>
                        <a:t>КОФЕ</a:t>
                      </a:r>
                    </a:p>
                  </a:txBody>
                  <a:tcPr marL="68580" marR="68580" marT="34290" marB="34290"/>
                </a:tc>
                <a:tc>
                  <a:txBody>
                    <a:bodyPr/>
                    <a:lstStyle/>
                    <a:p>
                      <a:pPr algn="ctr"/>
                      <a:r>
                        <a:rPr lang="ru-RU" sz="1800" dirty="0"/>
                        <a:t>СОК</a:t>
                      </a:r>
                    </a:p>
                  </a:txBody>
                  <a:tcPr marL="68580" marR="68580" marT="34290" marB="34290"/>
                </a:tc>
                <a:tc>
                  <a:txBody>
                    <a:bodyPr/>
                    <a:lstStyle/>
                    <a:p>
                      <a:pPr algn="ctr"/>
                      <a:r>
                        <a:rPr lang="ru-RU" sz="1800" dirty="0"/>
                        <a:t>КЕФИР</a:t>
                      </a:r>
                    </a:p>
                  </a:txBody>
                  <a:tcPr marL="68580" marR="68580" marT="34290" marB="34290"/>
                </a:tc>
                <a:tc>
                  <a:txBody>
                    <a:bodyPr/>
                    <a:lstStyle/>
                    <a:p>
                      <a:pPr algn="ctr"/>
                      <a:r>
                        <a:rPr lang="ru-RU" sz="1800" dirty="0"/>
                        <a:t>КВАС</a:t>
                      </a:r>
                    </a:p>
                  </a:txBody>
                  <a:tcPr marL="68580" marR="68580" marT="34290" marB="34290"/>
                </a:tc>
                <a:extLst>
                  <a:ext uri="{0D108BD9-81ED-4DB2-BD59-A6C34878D82A}">
                    <a16:rowId xmlns:a16="http://schemas.microsoft.com/office/drawing/2014/main" val="1681751630"/>
                  </a:ext>
                </a:extLst>
              </a:tr>
              <a:tr h="342900">
                <a:tc>
                  <a:txBody>
                    <a:bodyPr/>
                    <a:lstStyle/>
                    <a:p>
                      <a:pPr algn="ctr"/>
                      <a:r>
                        <a:rPr lang="ru-RU" sz="1800" dirty="0"/>
                        <a:t>32</a:t>
                      </a:r>
                    </a:p>
                  </a:txBody>
                  <a:tcPr marL="68580" marR="68580" marT="34290" marB="34290"/>
                </a:tc>
                <a:tc>
                  <a:txBody>
                    <a:bodyPr/>
                    <a:lstStyle/>
                    <a:p>
                      <a:pPr algn="ctr"/>
                      <a:r>
                        <a:rPr lang="ru-RU" sz="1800" dirty="0"/>
                        <a:t>28</a:t>
                      </a:r>
                    </a:p>
                  </a:txBody>
                  <a:tcPr marL="68580" marR="68580" marT="34290" marB="34290"/>
                </a:tc>
                <a:tc>
                  <a:txBody>
                    <a:bodyPr/>
                    <a:lstStyle/>
                    <a:p>
                      <a:pPr algn="ctr"/>
                      <a:r>
                        <a:rPr lang="ru-RU" sz="1800" dirty="0"/>
                        <a:t>16</a:t>
                      </a:r>
                    </a:p>
                  </a:txBody>
                  <a:tcPr marL="68580" marR="68580" marT="34290" marB="34290"/>
                </a:tc>
                <a:tc>
                  <a:txBody>
                    <a:bodyPr/>
                    <a:lstStyle/>
                    <a:p>
                      <a:pPr algn="ctr"/>
                      <a:r>
                        <a:rPr lang="ru-RU" sz="1800" dirty="0"/>
                        <a:t>14</a:t>
                      </a:r>
                    </a:p>
                  </a:txBody>
                  <a:tcPr marL="68580" marR="68580" marT="34290" marB="34290"/>
                </a:tc>
                <a:tc>
                  <a:txBody>
                    <a:bodyPr/>
                    <a:lstStyle/>
                    <a:p>
                      <a:pPr algn="ctr"/>
                      <a:r>
                        <a:rPr lang="ru-RU" sz="1800" dirty="0"/>
                        <a:t>10</a:t>
                      </a:r>
                    </a:p>
                  </a:txBody>
                  <a:tcPr marL="68580" marR="68580" marT="34290" marB="34290"/>
                </a:tc>
                <a:extLst>
                  <a:ext uri="{0D108BD9-81ED-4DB2-BD59-A6C34878D82A}">
                    <a16:rowId xmlns:a16="http://schemas.microsoft.com/office/drawing/2014/main" val="3470315346"/>
                  </a:ext>
                </a:extLst>
              </a:tr>
              <a:tr h="3429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20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20</a:t>
                      </a:r>
                      <a:endParaRPr kumimoji="0" lang="ru-RU" sz="18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20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a:ln>
                            <a:noFill/>
                          </a:ln>
                          <a:solidFill>
                            <a:prstClr val="black"/>
                          </a:solidFill>
                          <a:effectLst/>
                          <a:uLnTx/>
                          <a:uFillTx/>
                          <a:latin typeface="Calibri"/>
                          <a:ea typeface="+mn-ea"/>
                          <a:cs typeface="+mn-cs"/>
                        </a:rPr>
                        <a:t>20</a:t>
                      </a:r>
                      <a:endParaRPr kumimoji="0" lang="ru-RU" sz="1800" b="0" i="0" u="none" strike="noStrike" kern="1200" cap="none" spc="0" normalizeH="0" baseline="0" noProof="0" dirty="0">
                        <a:ln>
                          <a:noFill/>
                        </a:ln>
                        <a:solidFill>
                          <a:prstClr val="black"/>
                        </a:solidFill>
                        <a:effectLst/>
                        <a:uLnTx/>
                        <a:uFillTx/>
                        <a:latin typeface="Calibri"/>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ru-RU" sz="1800" b="0" i="0" u="none" strike="noStrike" kern="1200" cap="none" spc="0" normalizeH="0" baseline="0" noProof="0" dirty="0">
                          <a:ln>
                            <a:noFill/>
                          </a:ln>
                          <a:solidFill>
                            <a:prstClr val="black"/>
                          </a:solidFill>
                          <a:effectLst/>
                          <a:uLnTx/>
                          <a:uFillTx/>
                          <a:latin typeface="Calibri"/>
                          <a:ea typeface="+mn-ea"/>
                          <a:cs typeface="+mn-cs"/>
                        </a:rPr>
                        <a:t>20</a:t>
                      </a:r>
                    </a:p>
                  </a:txBody>
                  <a:tcPr marL="68580" marR="68580" marT="34290" marB="34290"/>
                </a:tc>
                <a:extLst>
                  <a:ext uri="{0D108BD9-81ED-4DB2-BD59-A6C34878D82A}">
                    <a16:rowId xmlns:a16="http://schemas.microsoft.com/office/drawing/2014/main" val="758651812"/>
                  </a:ext>
                </a:extLst>
              </a:tr>
            </a:tbl>
          </a:graphicData>
        </a:graphic>
      </p:graphicFrame>
      <p:sp>
        <p:nvSpPr>
          <p:cNvPr id="10" name="Прямоугольник 9"/>
          <p:cNvSpPr/>
          <p:nvPr/>
        </p:nvSpPr>
        <p:spPr>
          <a:xfrm>
            <a:off x="7620000" y="4795880"/>
            <a:ext cx="1191352" cy="369332"/>
          </a:xfrm>
          <a:prstGeom prst="rect">
            <a:avLst/>
          </a:prstGeom>
        </p:spPr>
        <p:txBody>
          <a:bodyPr wrap="none">
            <a:spAutoFit/>
          </a:bodyPr>
          <a:lstStyle/>
          <a:p>
            <a:r>
              <a:rPr lang="ru-RU" dirty="0">
                <a:solidFill>
                  <a:srgbClr val="FF0000"/>
                </a:solidFill>
                <a:latin typeface="Open Sans"/>
              </a:rPr>
              <a:t>Ожидаем</a:t>
            </a:r>
            <a:endParaRPr lang="ru-RU" sz="1500" dirty="0">
              <a:solidFill>
                <a:srgbClr val="FF0000"/>
              </a:solidFill>
              <a:latin typeface="Open Sans"/>
            </a:endParaRPr>
          </a:p>
        </p:txBody>
      </p:sp>
      <p:sp>
        <p:nvSpPr>
          <p:cNvPr id="11" name="Прямоугольник 10"/>
          <p:cNvSpPr/>
          <p:nvPr/>
        </p:nvSpPr>
        <p:spPr>
          <a:xfrm>
            <a:off x="7620000" y="4460093"/>
            <a:ext cx="1430584" cy="369332"/>
          </a:xfrm>
          <a:prstGeom prst="rect">
            <a:avLst/>
          </a:prstGeom>
        </p:spPr>
        <p:txBody>
          <a:bodyPr wrap="none">
            <a:spAutoFit/>
          </a:bodyPr>
          <a:lstStyle/>
          <a:p>
            <a:r>
              <a:rPr lang="ru-RU" dirty="0">
                <a:solidFill>
                  <a:srgbClr val="FF0000"/>
                </a:solidFill>
                <a:latin typeface="Open Sans"/>
              </a:rPr>
              <a:t>Наблюдаем</a:t>
            </a:r>
            <a:endParaRPr lang="ru-RU" sz="1500" dirty="0">
              <a:solidFill>
                <a:srgbClr val="FF0000"/>
              </a:solidFill>
              <a:latin typeface="Open Sans"/>
            </a:endParaRPr>
          </a:p>
        </p:txBody>
      </p:sp>
    </p:spTree>
    <p:extLst>
      <p:ext uri="{BB962C8B-B14F-4D97-AF65-F5344CB8AC3E}">
        <p14:creationId xmlns:p14="http://schemas.microsoft.com/office/powerpoint/2010/main" val="166916308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31DD06AA-17DC-4EF6-A4D0-36848B10D5A2}"/>
              </a:ext>
            </a:extLst>
          </p:cNvPr>
          <p:cNvSpPr>
            <a:spLocks noGrp="1" noChangeArrowheads="1"/>
          </p:cNvSpPr>
          <p:nvPr>
            <p:ph type="title"/>
          </p:nvPr>
        </p:nvSpPr>
        <p:spPr>
          <a:xfrm>
            <a:off x="1257300" y="971550"/>
            <a:ext cx="6229350" cy="857250"/>
          </a:xfrm>
        </p:spPr>
        <p:txBody>
          <a:bodyPr>
            <a:normAutofit fontScale="90000"/>
          </a:bodyPr>
          <a:lstStyle/>
          <a:p>
            <a:r>
              <a:rPr kumimoji="0" lang="ru-RU" altLang="ru-RU" dirty="0">
                <a:solidFill>
                  <a:schemeClr val="tx1"/>
                </a:solidFill>
              </a:rPr>
              <a:t>критерий </a:t>
            </a:r>
            <a:r>
              <a:rPr kumimoji="0" lang="ru-RU" altLang="ru-RU" dirty="0">
                <a:solidFill>
                  <a:schemeClr val="tx1"/>
                </a:solidFill>
                <a:sym typeface="Symbol" panose="05050102010706020507" pitchFamily="18" charset="2"/>
              </a:rPr>
              <a:t></a:t>
            </a:r>
            <a:r>
              <a:rPr kumimoji="0" lang="ru-RU" altLang="ru-RU" baseline="30000" dirty="0">
                <a:solidFill>
                  <a:schemeClr val="tx1"/>
                </a:solidFill>
                <a:sym typeface="Symbol" panose="05050102010706020507" pitchFamily="18" charset="2"/>
              </a:rPr>
              <a:t>2</a:t>
            </a:r>
            <a:r>
              <a:rPr kumimoji="0" lang="ru-RU" altLang="ru-RU" dirty="0">
                <a:solidFill>
                  <a:schemeClr val="tx1"/>
                </a:solidFill>
              </a:rPr>
              <a:t> (для вторичных, сгруппированных данных) </a:t>
            </a:r>
          </a:p>
        </p:txBody>
      </p:sp>
      <p:graphicFrame>
        <p:nvGraphicFramePr>
          <p:cNvPr id="15363" name="Object 3">
            <a:extLst>
              <a:ext uri="{FF2B5EF4-FFF2-40B4-BE49-F238E27FC236}">
                <a16:creationId xmlns:a16="http://schemas.microsoft.com/office/drawing/2014/main" id="{3D1950AD-B4AA-4144-8965-B2CBAD1CDA87}"/>
              </a:ext>
            </a:extLst>
          </p:cNvPr>
          <p:cNvGraphicFramePr>
            <a:graphicFrameLocks noChangeAspect="1"/>
          </p:cNvGraphicFramePr>
          <p:nvPr/>
        </p:nvGraphicFramePr>
        <p:xfrm>
          <a:off x="2228850" y="1828800"/>
          <a:ext cx="4229100" cy="1606154"/>
        </p:xfrm>
        <a:graphic>
          <a:graphicData uri="http://schemas.openxmlformats.org/presentationml/2006/ole">
            <mc:AlternateContent xmlns:mc="http://schemas.openxmlformats.org/markup-compatibility/2006">
              <mc:Choice xmlns:v="urn:schemas-microsoft-com:vml" Requires="v">
                <p:oleObj spid="_x0000_s49164" name="Equation" r:id="rId3" imgW="3644900" imgH="1384300" progId="Equation.3">
                  <p:embed/>
                </p:oleObj>
              </mc:Choice>
              <mc:Fallback>
                <p:oleObj name="Equation" r:id="rId3" imgW="3644900" imgH="1384300" progId="Equation.3">
                  <p:embed/>
                  <p:pic>
                    <p:nvPicPr>
                      <p:cNvPr id="15363" name="Object 3">
                        <a:extLst>
                          <a:ext uri="{FF2B5EF4-FFF2-40B4-BE49-F238E27FC236}">
                            <a16:creationId xmlns:a16="http://schemas.microsoft.com/office/drawing/2014/main" id="{3D1950AD-B4AA-4144-8965-B2CBAD1CD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8850" y="1828800"/>
                        <a:ext cx="4229100" cy="1606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4" name="Object 4">
            <a:extLst>
              <a:ext uri="{FF2B5EF4-FFF2-40B4-BE49-F238E27FC236}">
                <a16:creationId xmlns:a16="http://schemas.microsoft.com/office/drawing/2014/main" id="{27AD8AC3-8774-43B3-84E0-24F997C4FF2A}"/>
              </a:ext>
            </a:extLst>
          </p:cNvPr>
          <p:cNvGraphicFramePr>
            <a:graphicFrameLocks noChangeAspect="1"/>
          </p:cNvGraphicFramePr>
          <p:nvPr/>
        </p:nvGraphicFramePr>
        <p:xfrm>
          <a:off x="2075975" y="3021094"/>
          <a:ext cx="5061347" cy="2793206"/>
        </p:xfrm>
        <a:graphic>
          <a:graphicData uri="http://schemas.openxmlformats.org/presentationml/2006/ole">
            <mc:AlternateContent xmlns:mc="http://schemas.openxmlformats.org/markup-compatibility/2006">
              <mc:Choice xmlns:v="urn:schemas-microsoft-com:vml" Requires="v">
                <p:oleObj spid="_x0000_s49165" name="Документ" r:id="rId5" imgW="6848856" imgH="4081272" progId="Word.Document.8">
                  <p:embed/>
                </p:oleObj>
              </mc:Choice>
              <mc:Fallback>
                <p:oleObj name="Документ" r:id="rId5" imgW="6848856" imgH="4081272" progId="Word.Document.8">
                  <p:embed/>
                  <p:pic>
                    <p:nvPicPr>
                      <p:cNvPr id="15364" name="Object 4">
                        <a:extLst>
                          <a:ext uri="{FF2B5EF4-FFF2-40B4-BE49-F238E27FC236}">
                            <a16:creationId xmlns:a16="http://schemas.microsoft.com/office/drawing/2014/main" id="{27AD8AC3-8774-43B3-84E0-24F997C4FF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5975" y="3021094"/>
                        <a:ext cx="5061347" cy="279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829859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Объект 1"/>
          <p:cNvGraphicFramePr>
            <a:graphicFrameLocks noChangeAspect="1"/>
          </p:cNvGraphicFramePr>
          <p:nvPr/>
        </p:nvGraphicFramePr>
        <p:xfrm>
          <a:off x="0" y="1200151"/>
          <a:ext cx="85725" cy="164306"/>
        </p:xfrm>
        <a:graphic>
          <a:graphicData uri="http://schemas.openxmlformats.org/presentationml/2006/ole">
            <mc:AlternateContent xmlns:mc="http://schemas.openxmlformats.org/markup-compatibility/2006">
              <mc:Choice xmlns:v="urn:schemas-microsoft-com:vml" Requires="v">
                <p:oleObj spid="_x0000_s50188" name="Уравнение" r:id="rId4" imgW="114151" imgH="215619" progId="Equation.3">
                  <p:embed/>
                </p:oleObj>
              </mc:Choice>
              <mc:Fallback>
                <p:oleObj name="Уравнение" r:id="rId4" imgW="114151" imgH="215619" progId="Equation.3">
                  <p:embed/>
                  <p:pic>
                    <p:nvPicPr>
                      <p:cNvPr id="2" name="Объект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00151"/>
                        <a:ext cx="85725" cy="164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Объект 3"/>
          <p:cNvGraphicFramePr>
            <a:graphicFrameLocks noChangeAspect="1"/>
          </p:cNvGraphicFramePr>
          <p:nvPr/>
        </p:nvGraphicFramePr>
        <p:xfrm>
          <a:off x="0" y="1678782"/>
          <a:ext cx="85725" cy="164306"/>
        </p:xfrm>
        <a:graphic>
          <a:graphicData uri="http://schemas.openxmlformats.org/presentationml/2006/ole">
            <mc:AlternateContent xmlns:mc="http://schemas.openxmlformats.org/markup-compatibility/2006">
              <mc:Choice xmlns:v="urn:schemas-microsoft-com:vml" Requires="v">
                <p:oleObj spid="_x0000_s50189" name="Уравнение" r:id="rId6" imgW="114151" imgH="215619" progId="Equation.3">
                  <p:embed/>
                </p:oleObj>
              </mc:Choice>
              <mc:Fallback>
                <p:oleObj name="Уравнение" r:id="rId6" imgW="114151" imgH="215619" progId="Equation.3">
                  <p:embed/>
                  <p:pic>
                    <p:nvPicPr>
                      <p:cNvPr id="4" name="Объект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78782"/>
                        <a:ext cx="85725" cy="164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46"/>
          <p:cNvSpPr>
            <a:spLocks noChangeArrowheads="1"/>
          </p:cNvSpPr>
          <p:nvPr/>
        </p:nvSpPr>
        <p:spPr bwMode="auto">
          <a:xfrm>
            <a:off x="439948" y="941656"/>
            <a:ext cx="7676866" cy="99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hangingPunct="0"/>
            <a:r>
              <a:rPr lang="ru-RU" altLang="ru-RU" sz="3000" dirty="0">
                <a:latin typeface="Arial" panose="020B0604020202020204" pitchFamily="34" charset="0"/>
              </a:rPr>
              <a:t>Распределение хи-квадрат зависит от параметра степеней свободы</a:t>
            </a:r>
            <a:endParaRPr lang="ru-RU" altLang="ru-RU" sz="825" dirty="0">
              <a:latin typeface="Arial" panose="020B0604020202020204" pitchFamily="34" charset="0"/>
            </a:endParaRPr>
          </a:p>
        </p:txBody>
      </p:sp>
      <p:sp>
        <p:nvSpPr>
          <p:cNvPr id="8" name="Rectangle 48"/>
          <p:cNvSpPr>
            <a:spLocks noChangeArrowheads="1"/>
          </p:cNvSpPr>
          <p:nvPr/>
        </p:nvSpPr>
        <p:spPr bwMode="auto">
          <a:xfrm>
            <a:off x="0" y="1505657"/>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9" name="Rectangle 49"/>
          <p:cNvSpPr>
            <a:spLocks noChangeArrowheads="1"/>
          </p:cNvSpPr>
          <p:nvPr/>
        </p:nvSpPr>
        <p:spPr bwMode="auto">
          <a:xfrm>
            <a:off x="244005" y="2095817"/>
            <a:ext cx="8488392"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just" eaLnBrk="0" fontAlgn="base" hangingPunct="0">
              <a:spcBef>
                <a:spcPct val="0"/>
              </a:spcBef>
              <a:spcAft>
                <a:spcPct val="0"/>
              </a:spcAft>
            </a:pPr>
            <a:r>
              <a:rPr lang="ru-RU" altLang="ru-RU" sz="2100" dirty="0">
                <a:latin typeface="Arial" panose="020B0604020202020204" pitchFamily="34" charset="0"/>
                <a:ea typeface="Times New Roman" panose="02020603050405020304" pitchFamily="18" charset="0"/>
              </a:rPr>
              <a:t>- При сопоставлении двух распределений </a:t>
            </a:r>
            <a:r>
              <a:rPr lang="ru-RU" altLang="ru-RU" sz="2100" b="1" dirty="0">
                <a:latin typeface="Arial" panose="020B0604020202020204" pitchFamily="34" charset="0"/>
                <a:ea typeface="Times New Roman" panose="02020603050405020304" pitchFamily="18" charset="0"/>
              </a:rPr>
              <a:t>число степеней свободы </a:t>
            </a:r>
            <a:r>
              <a:rPr lang="ru-RU" altLang="ru-RU" sz="2100" dirty="0">
                <a:latin typeface="Arial" panose="020B0604020202020204" pitchFamily="34" charset="0"/>
                <a:ea typeface="Times New Roman" panose="02020603050405020304" pitchFamily="18" charset="0"/>
              </a:rPr>
              <a:t>определяется но формуле: </a:t>
            </a:r>
            <a:r>
              <a:rPr lang="ru-RU" altLang="ru-RU" sz="2100" dirty="0">
                <a:latin typeface="Arial" panose="020B0604020202020204" pitchFamily="34" charset="0"/>
              </a:rPr>
              <a:t> </a:t>
            </a:r>
          </a:p>
          <a:p>
            <a:pPr algn="just" eaLnBrk="0" fontAlgn="base" hangingPunct="0">
              <a:spcBef>
                <a:spcPct val="0"/>
              </a:spcBef>
              <a:spcAft>
                <a:spcPct val="0"/>
              </a:spcAft>
            </a:pPr>
            <a:r>
              <a:rPr lang="ru-RU" altLang="ru-RU" sz="2100" b="1" i="1" dirty="0">
                <a:latin typeface="Arial" panose="020B0604020202020204" pitchFamily="34" charset="0"/>
                <a:ea typeface="Times New Roman" panose="02020603050405020304" pitchFamily="18" charset="0"/>
              </a:rPr>
              <a:t>                              </a:t>
            </a:r>
            <a:r>
              <a:rPr lang="el-GR" altLang="ru-RU" sz="2100" b="1" i="1" dirty="0">
                <a:latin typeface="Arial" panose="020B0604020202020204" pitchFamily="34" charset="0"/>
                <a:ea typeface="Times New Roman" panose="02020603050405020304" pitchFamily="18" charset="0"/>
              </a:rPr>
              <a:t>ν</a:t>
            </a:r>
            <a:r>
              <a:rPr lang="en-US" altLang="ru-RU" sz="2100" b="1" i="1" dirty="0">
                <a:latin typeface="Arial" panose="020B0604020202020204" pitchFamily="34" charset="0"/>
                <a:ea typeface="Times New Roman" panose="02020603050405020304" pitchFamily="18" charset="0"/>
              </a:rPr>
              <a:t> </a:t>
            </a:r>
            <a:r>
              <a:rPr lang="ru-RU" altLang="ru-RU" sz="2100" b="1" dirty="0">
                <a:latin typeface="Arial" panose="020B0604020202020204" pitchFamily="34" charset="0"/>
                <a:ea typeface="Times New Roman" panose="02020603050405020304" pitchFamily="18" charset="0"/>
              </a:rPr>
              <a:t>= (r- 1) (c - 1)</a:t>
            </a:r>
            <a:endParaRPr lang="ru-RU" altLang="ru-RU" sz="2100" b="1" dirty="0">
              <a:latin typeface="Arial" panose="020B0604020202020204" pitchFamily="34" charset="0"/>
            </a:endParaRPr>
          </a:p>
          <a:p>
            <a:pPr algn="just" defTabSz="685800" eaLnBrk="0" hangingPunct="0"/>
            <a:r>
              <a:rPr lang="en-US" altLang="ru-RU" sz="2100" dirty="0">
                <a:latin typeface="Arial" panose="020B0604020202020204" pitchFamily="34" charset="0"/>
                <a:ea typeface="Times New Roman" panose="02020603050405020304" pitchFamily="18" charset="0"/>
              </a:rPr>
              <a:t>r</a:t>
            </a:r>
            <a:r>
              <a:rPr lang="ru-RU" altLang="ru-RU" sz="2100" dirty="0">
                <a:latin typeface="Arial" panose="020B0604020202020204" pitchFamily="34" charset="0"/>
                <a:ea typeface="Times New Roman" panose="02020603050405020304" pitchFamily="18" charset="0"/>
              </a:rPr>
              <a:t> – число градаций признака 1 (число строк) </a:t>
            </a:r>
            <a:endParaRPr lang="ru-RU" altLang="ru-RU" sz="2100" dirty="0">
              <a:latin typeface="Arial" panose="020B0604020202020204" pitchFamily="34" charset="0"/>
            </a:endParaRPr>
          </a:p>
          <a:p>
            <a:pPr lvl="0" algn="just" eaLnBrk="0" fontAlgn="base" hangingPunct="0">
              <a:spcBef>
                <a:spcPct val="0"/>
              </a:spcBef>
              <a:spcAft>
                <a:spcPct val="0"/>
              </a:spcAft>
            </a:pPr>
            <a:r>
              <a:rPr lang="en-US" altLang="ru-RU" sz="2100" dirty="0">
                <a:latin typeface="Arial" panose="020B0604020202020204" pitchFamily="34" charset="0"/>
                <a:ea typeface="Times New Roman" panose="02020603050405020304" pitchFamily="18" charset="0"/>
              </a:rPr>
              <a:t>c</a:t>
            </a:r>
            <a:r>
              <a:rPr lang="ru-RU" altLang="ru-RU" sz="2100" dirty="0">
                <a:latin typeface="Arial" panose="020B0604020202020204" pitchFamily="34" charset="0"/>
                <a:ea typeface="Times New Roman" panose="02020603050405020304" pitchFamily="18" charset="0"/>
              </a:rPr>
              <a:t> – число градаций признака 2 (число столбцов)</a:t>
            </a:r>
          </a:p>
          <a:p>
            <a:pPr lvl="0" algn="just" eaLnBrk="0" fontAlgn="base" hangingPunct="0">
              <a:spcBef>
                <a:spcPct val="0"/>
              </a:spcBef>
              <a:spcAft>
                <a:spcPct val="0"/>
              </a:spcAft>
            </a:pPr>
            <a:r>
              <a:rPr lang="ru-RU" altLang="ru-RU" sz="2100" dirty="0">
                <a:latin typeface="Arial" panose="020B0604020202020204" pitchFamily="34" charset="0"/>
                <a:ea typeface="Times New Roman" panose="02020603050405020304" pitchFamily="18" charset="0"/>
              </a:rPr>
              <a:t>- </a:t>
            </a:r>
            <a:r>
              <a:rPr lang="ru-RU" altLang="ru-RU" sz="2100" b="1" dirty="0">
                <a:latin typeface="Arial" panose="020B0604020202020204" pitchFamily="34" charset="0"/>
                <a:ea typeface="Times New Roman" panose="02020603050405020304" pitchFamily="18" charset="0"/>
              </a:rPr>
              <a:t>уровень значимости</a:t>
            </a:r>
            <a:r>
              <a:rPr lang="en-US" altLang="ru-RU" sz="2100" b="1" dirty="0">
                <a:latin typeface="Arial" panose="020B0604020202020204" pitchFamily="34" charset="0"/>
                <a:ea typeface="Times New Roman" panose="02020603050405020304" pitchFamily="18" charset="0"/>
              </a:rPr>
              <a:t> </a:t>
            </a:r>
            <a:r>
              <a:rPr lang="el-GR" altLang="ru-RU" sz="2100" b="1" i="1" dirty="0">
                <a:latin typeface="Arial" panose="020B0604020202020204" pitchFamily="34" charset="0"/>
                <a:ea typeface="Times New Roman" panose="02020603050405020304" pitchFamily="18" charset="0"/>
              </a:rPr>
              <a:t>α</a:t>
            </a:r>
            <a:r>
              <a:rPr lang="ru-RU" altLang="ru-RU" sz="2100" b="1" dirty="0">
                <a:latin typeface="Arial" panose="020B0604020202020204" pitchFamily="34" charset="0"/>
                <a:ea typeface="Times New Roman" panose="02020603050405020304" pitchFamily="18" charset="0"/>
              </a:rPr>
              <a:t> </a:t>
            </a:r>
            <a:r>
              <a:rPr lang="en-US" altLang="ru-RU" sz="2100" b="1" dirty="0">
                <a:latin typeface="Arial" panose="020B0604020202020204" pitchFamily="34" charset="0"/>
                <a:ea typeface="Times New Roman" panose="02020603050405020304" pitchFamily="18" charset="0"/>
              </a:rPr>
              <a:t>- </a:t>
            </a:r>
            <a:r>
              <a:rPr lang="ru-RU" altLang="ru-RU" sz="2100" dirty="0">
                <a:latin typeface="Arial" panose="020B0604020202020204" pitchFamily="34" charset="0"/>
                <a:ea typeface="Times New Roman" panose="02020603050405020304" pitchFamily="18" charset="0"/>
              </a:rPr>
              <a:t>вероятность получить для данной вероятностной модели распределения значений случайной величины такое же или более экстремальное значение статистики, по сравнению с ранее наблюдаемым, при условии, что нулевая гипотеза верна</a:t>
            </a:r>
            <a:r>
              <a:rPr lang="en-US" altLang="ru-RU" sz="2100" dirty="0">
                <a:latin typeface="Arial" panose="020B0604020202020204" pitchFamily="34" charset="0"/>
                <a:ea typeface="Times New Roman" panose="02020603050405020304" pitchFamily="18" charset="0"/>
              </a:rPr>
              <a:t> </a:t>
            </a:r>
            <a:r>
              <a:rPr lang="ru-RU" altLang="ru-RU" sz="2100" dirty="0">
                <a:latin typeface="Arial" panose="020B0604020202020204" pitchFamily="34" charset="0"/>
                <a:ea typeface="Times New Roman" panose="02020603050405020304" pitchFamily="18" charset="0"/>
              </a:rPr>
              <a:t>(</a:t>
            </a:r>
            <a:r>
              <a:rPr lang="ru-RU" sz="2100" dirty="0">
                <a:latin typeface="Arial" panose="020B0604020202020204" pitchFamily="34" charset="0"/>
                <a:ea typeface="Times New Roman" panose="02020603050405020304" pitchFamily="18" charset="0"/>
              </a:rPr>
              <a:t>сравниваем значение критерия χ2 с критическим значением при числе степеней свободы </a:t>
            </a:r>
            <a:r>
              <a:rPr lang="el-GR" altLang="ru-RU" sz="2100" i="1" dirty="0">
                <a:latin typeface="Arial" panose="020B0604020202020204" pitchFamily="34" charset="0"/>
                <a:ea typeface="Times New Roman" panose="02020603050405020304" pitchFamily="18" charset="0"/>
              </a:rPr>
              <a:t>ν</a:t>
            </a:r>
            <a:r>
              <a:rPr lang="ru-RU" altLang="ru-RU" sz="2100" i="1" dirty="0">
                <a:latin typeface="Arial" panose="020B0604020202020204" pitchFamily="34" charset="0"/>
                <a:ea typeface="Times New Roman" panose="02020603050405020304" pitchFamily="18" charset="0"/>
              </a:rPr>
              <a:t>, по таблице</a:t>
            </a:r>
            <a:r>
              <a:rPr lang="ru-RU" sz="2100" dirty="0">
                <a:latin typeface="Arial" panose="020B0604020202020204" pitchFamily="34" charset="0"/>
                <a:ea typeface="Times New Roman" panose="02020603050405020304" pitchFamily="18" charset="0"/>
              </a:rPr>
              <a:t>)</a:t>
            </a:r>
            <a:endParaRPr lang="ru-RU" altLang="ru-RU" sz="2100" dirty="0">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41147968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18552" y="1305040"/>
            <a:ext cx="8757138" cy="5355312"/>
          </a:xfrm>
          <a:prstGeom prst="rect">
            <a:avLst/>
          </a:prstGeom>
        </p:spPr>
        <p:txBody>
          <a:bodyPr wrap="square">
            <a:spAutoFit/>
          </a:bodyPr>
          <a:lstStyle/>
          <a:p>
            <a:pPr fontAlgn="base"/>
            <a:r>
              <a:rPr lang="ru-RU" b="1" dirty="0"/>
              <a:t>Выдвигается нулевая гипотеза</a:t>
            </a:r>
            <a:r>
              <a:rPr lang="en-US" b="1" dirty="0"/>
              <a:t> H</a:t>
            </a:r>
            <a:r>
              <a:rPr lang="ru-RU" b="1" dirty="0"/>
              <a:t>0 о том, что наблюдаемые частоты соответствуют ожидаемым (т.е. между ними нет разницы). Если этот так, то разброс будет относительно небольшим, в пределах случайных колебаний. Меру разброса определяют по критерию хи-квадрат. Далее либо сам критерий сравнивают с критическим значением (для соответствующего уровня значимости и степеней свободы), либо</a:t>
            </a:r>
            <a:r>
              <a:rPr lang="en-US" b="1" dirty="0"/>
              <a:t> </a:t>
            </a:r>
            <a:r>
              <a:rPr lang="ru-RU" b="1" dirty="0"/>
              <a:t>рассчитывают</a:t>
            </a:r>
            <a:r>
              <a:rPr lang="en-US" b="1" dirty="0"/>
              <a:t> </a:t>
            </a:r>
            <a:r>
              <a:rPr lang="ru-RU" b="1" dirty="0"/>
              <a:t>уровень значимости (наблюдаемый p-</a:t>
            </a:r>
            <a:r>
              <a:rPr lang="ru-RU" b="1" dirty="0" err="1"/>
              <a:t>value</a:t>
            </a:r>
            <a:r>
              <a:rPr lang="ru-RU" b="1" dirty="0"/>
              <a:t>), т.е. вероятность получить такое или еще больше значение критерия при справедливости нулевой гипотезы. </a:t>
            </a:r>
            <a:endParaRPr lang="en-US" b="1" dirty="0"/>
          </a:p>
          <a:p>
            <a:pPr fontAlgn="base"/>
            <a:r>
              <a:rPr lang="ru-RU" b="1" dirty="0"/>
              <a:t>Отклонение гипотезы произойдет, когда критерий окажется больше критического уровня.</a:t>
            </a:r>
            <a:r>
              <a:rPr lang="ru-RU" dirty="0"/>
              <a:t> </a:t>
            </a:r>
          </a:p>
          <a:p>
            <a:pPr fontAlgn="base"/>
            <a:r>
              <a:rPr lang="en-US" b="1" dirty="0"/>
              <a:t>P</a:t>
            </a:r>
            <a:r>
              <a:rPr lang="ru-RU" b="1" dirty="0"/>
              <a:t>-значение (p-</a:t>
            </a:r>
            <a:r>
              <a:rPr lang="ru-RU" b="1" dirty="0" err="1"/>
              <a:t>value</a:t>
            </a:r>
            <a:r>
              <a:rPr lang="ru-RU" b="1" dirty="0"/>
              <a:t>) -вероятность того, что полученные в исследовании результаты имеют случайный характер.  Величина p может изменяться от 1 (результат точно случаен) до 0 (результат точно неслучаен). Если p-значение равно или меньше определенного заданного уровня (уровня значимости α, например, 0,05), </a:t>
            </a:r>
            <a:endParaRPr lang="en-US" b="1" dirty="0"/>
          </a:p>
          <a:p>
            <a:pPr fontAlgn="base"/>
            <a:r>
              <a:rPr lang="ru-RU" b="1" dirty="0"/>
              <a:t>это свидетельствует о статистической значимости полученного различия, например между эффектами лечения в двух сравниваемых группах.</a:t>
            </a:r>
          </a:p>
        </p:txBody>
      </p:sp>
      <p:sp>
        <p:nvSpPr>
          <p:cNvPr id="3" name="Заголовок 1">
            <a:extLst>
              <a:ext uri="{FF2B5EF4-FFF2-40B4-BE49-F238E27FC236}">
                <a16:creationId xmlns:a16="http://schemas.microsoft.com/office/drawing/2014/main" id="{570E15DC-2CB9-4646-ABD9-1B9C0A901658}"/>
              </a:ext>
            </a:extLst>
          </p:cNvPr>
          <p:cNvSpPr txBox="1">
            <a:spLocks/>
          </p:cNvSpPr>
          <p:nvPr/>
        </p:nvSpPr>
        <p:spPr>
          <a:xfrm>
            <a:off x="589832" y="942980"/>
            <a:ext cx="7886700" cy="381249"/>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altLang="ru-RU" sz="3300" dirty="0"/>
              <a:t>Проверка гипотезы</a:t>
            </a:r>
          </a:p>
        </p:txBody>
      </p:sp>
      <p:pic>
        <p:nvPicPr>
          <p:cNvPr id="14338" name="Picture 2" descr="Схема проверки гипотезы по методу хи-квадра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972" y="3496933"/>
            <a:ext cx="4030029" cy="2503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2234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421028" y="934200"/>
          <a:ext cx="7524871" cy="5066551"/>
        </p:xfrm>
        <a:graphic>
          <a:graphicData uri="http://schemas.openxmlformats.org/drawingml/2006/table">
            <a:tbl>
              <a:tblPr/>
              <a:tblGrid>
                <a:gridCol w="2508290">
                  <a:extLst>
                    <a:ext uri="{9D8B030D-6E8A-4147-A177-3AD203B41FA5}">
                      <a16:colId xmlns:a16="http://schemas.microsoft.com/office/drawing/2014/main" val="20000"/>
                    </a:ext>
                  </a:extLst>
                </a:gridCol>
                <a:gridCol w="2508290">
                  <a:extLst>
                    <a:ext uri="{9D8B030D-6E8A-4147-A177-3AD203B41FA5}">
                      <a16:colId xmlns:a16="http://schemas.microsoft.com/office/drawing/2014/main" val="20001"/>
                    </a:ext>
                  </a:extLst>
                </a:gridCol>
                <a:gridCol w="2508290">
                  <a:extLst>
                    <a:ext uri="{9D8B030D-6E8A-4147-A177-3AD203B41FA5}">
                      <a16:colId xmlns:a16="http://schemas.microsoft.com/office/drawing/2014/main" val="20002"/>
                    </a:ext>
                  </a:extLst>
                </a:gridCol>
              </a:tblGrid>
              <a:tr h="273900">
                <a:tc>
                  <a:txBody>
                    <a:bodyPr/>
                    <a:lstStyle/>
                    <a:p>
                      <a:pPr algn="ctr"/>
                      <a:r>
                        <a:rPr lang="ru-RU" sz="1400" dirty="0">
                          <a:solidFill>
                            <a:srgbClr val="123456"/>
                          </a:solidFill>
                          <a:effectLst/>
                          <a:latin typeface="Times New Roman" panose="02020603050405020304" pitchFamily="18" charset="0"/>
                          <a:cs typeface="Times New Roman" panose="02020603050405020304" pitchFamily="18" charset="0"/>
                        </a:rPr>
                        <a:t>Число степеней свободы, </a:t>
                      </a:r>
                      <a:r>
                        <a:rPr lang="en-US" sz="1400" dirty="0">
                          <a:solidFill>
                            <a:srgbClr val="123456"/>
                          </a:solidFill>
                          <a:effectLst/>
                          <a:latin typeface="Times New Roman" panose="02020603050405020304" pitchFamily="18" charset="0"/>
                          <a:cs typeface="Times New Roman" panose="02020603050405020304" pitchFamily="18" charset="0"/>
                        </a:rPr>
                        <a:t>f</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a:r>
                        <a:rPr lang="el-GR" sz="1400" dirty="0">
                          <a:solidFill>
                            <a:srgbClr val="123456"/>
                          </a:solidFill>
                          <a:effectLst/>
                          <a:latin typeface="Times New Roman" panose="02020603050405020304" pitchFamily="18" charset="0"/>
                          <a:cs typeface="Times New Roman" panose="02020603050405020304" pitchFamily="18" charset="0"/>
                        </a:rPr>
                        <a:t>χ</a:t>
                      </a:r>
                      <a:r>
                        <a:rPr lang="el-GR" sz="1400" baseline="30000" dirty="0">
                          <a:solidFill>
                            <a:srgbClr val="123456"/>
                          </a:solidFill>
                          <a:effectLst/>
                          <a:latin typeface="Times New Roman" panose="02020603050405020304" pitchFamily="18" charset="0"/>
                          <a:cs typeface="Times New Roman" panose="02020603050405020304" pitchFamily="18" charset="0"/>
                        </a:rPr>
                        <a:t>2</a:t>
                      </a:r>
                      <a:r>
                        <a:rPr lang="el-GR" sz="1400" dirty="0">
                          <a:solidFill>
                            <a:srgbClr val="123456"/>
                          </a:solidFill>
                          <a:effectLst/>
                          <a:latin typeface="Times New Roman" panose="02020603050405020304" pitchFamily="18" charset="0"/>
                          <a:cs typeface="Times New Roman" panose="02020603050405020304" pitchFamily="18" charset="0"/>
                        </a:rPr>
                        <a:t> </a:t>
                      </a:r>
                      <a:r>
                        <a:rPr lang="ru-RU" sz="1400" dirty="0">
                          <a:solidFill>
                            <a:srgbClr val="123456"/>
                          </a:solidFill>
                          <a:effectLst/>
                          <a:latin typeface="Times New Roman" panose="02020603050405020304" pitchFamily="18" charset="0"/>
                          <a:cs typeface="Times New Roman" panose="02020603050405020304" pitchFamily="18" charset="0"/>
                        </a:rPr>
                        <a:t>при </a:t>
                      </a:r>
                      <a:r>
                        <a:rPr lang="el-GR" altLang="ru-RU" sz="1400" kern="1200" dirty="0">
                          <a:solidFill>
                            <a:srgbClr val="123456"/>
                          </a:solidFill>
                          <a:effectLst/>
                          <a:latin typeface="Times New Roman" panose="02020603050405020304" pitchFamily="18" charset="0"/>
                          <a:ea typeface="+mn-ea"/>
                          <a:cs typeface="Times New Roman" panose="02020603050405020304" pitchFamily="18" charset="0"/>
                        </a:rPr>
                        <a:t>α</a:t>
                      </a:r>
                      <a:r>
                        <a:rPr lang="en-US" sz="1400" dirty="0">
                          <a:solidFill>
                            <a:srgbClr val="123456"/>
                          </a:solidFill>
                          <a:effectLst/>
                          <a:latin typeface="Times New Roman" panose="02020603050405020304" pitchFamily="18" charset="0"/>
                          <a:cs typeface="Times New Roman" panose="02020603050405020304" pitchFamily="18" charset="0"/>
                        </a:rPr>
                        <a:t>=0.05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a:r>
                        <a:rPr lang="el-GR" sz="1400" dirty="0">
                          <a:solidFill>
                            <a:srgbClr val="123456"/>
                          </a:solidFill>
                          <a:effectLst/>
                          <a:latin typeface="Times New Roman" panose="02020603050405020304" pitchFamily="18" charset="0"/>
                          <a:cs typeface="Times New Roman" panose="02020603050405020304" pitchFamily="18" charset="0"/>
                        </a:rPr>
                        <a:t>χ</a:t>
                      </a:r>
                      <a:r>
                        <a:rPr lang="el-GR" sz="1400" baseline="30000" dirty="0">
                          <a:solidFill>
                            <a:srgbClr val="123456"/>
                          </a:solidFill>
                          <a:effectLst/>
                          <a:latin typeface="Times New Roman" panose="02020603050405020304" pitchFamily="18" charset="0"/>
                          <a:cs typeface="Times New Roman" panose="02020603050405020304" pitchFamily="18" charset="0"/>
                        </a:rPr>
                        <a:t>2</a:t>
                      </a:r>
                      <a:r>
                        <a:rPr lang="el-GR" sz="1400" dirty="0">
                          <a:solidFill>
                            <a:srgbClr val="123456"/>
                          </a:solidFill>
                          <a:effectLst/>
                          <a:latin typeface="Times New Roman" panose="02020603050405020304" pitchFamily="18" charset="0"/>
                          <a:cs typeface="Times New Roman" panose="02020603050405020304" pitchFamily="18" charset="0"/>
                        </a:rPr>
                        <a:t> </a:t>
                      </a:r>
                      <a:r>
                        <a:rPr lang="ru-RU" sz="1400" dirty="0">
                          <a:solidFill>
                            <a:srgbClr val="123456"/>
                          </a:solidFill>
                          <a:effectLst/>
                          <a:latin typeface="Times New Roman" panose="02020603050405020304" pitchFamily="18" charset="0"/>
                          <a:cs typeface="Times New Roman" panose="02020603050405020304" pitchFamily="18" charset="0"/>
                        </a:rPr>
                        <a:t>при </a:t>
                      </a:r>
                      <a:r>
                        <a:rPr lang="el-GR" altLang="ru-RU" sz="1400" kern="1200" dirty="0">
                          <a:solidFill>
                            <a:srgbClr val="123456"/>
                          </a:solidFill>
                          <a:effectLst/>
                          <a:latin typeface="Times New Roman" panose="02020603050405020304" pitchFamily="18" charset="0"/>
                          <a:ea typeface="+mn-ea"/>
                          <a:cs typeface="Times New Roman" panose="02020603050405020304" pitchFamily="18" charset="0"/>
                        </a:rPr>
                        <a:t>α</a:t>
                      </a:r>
                      <a:r>
                        <a:rPr lang="en-US" sz="1400" dirty="0">
                          <a:solidFill>
                            <a:srgbClr val="123456"/>
                          </a:solidFill>
                          <a:effectLst/>
                          <a:latin typeface="Times New Roman" panose="02020603050405020304" pitchFamily="18" charset="0"/>
                          <a:cs typeface="Times New Roman" panose="02020603050405020304" pitchFamily="18" charset="0"/>
                        </a:rPr>
                        <a:t>=0.01</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39610">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3.841</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6.635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9610">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5.991</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9.21</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39610">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7.815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11.345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39610">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4</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9.488</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13.277</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39610">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11.07</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15.086</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6</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12.592</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16.812</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7</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14.067</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18.475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8</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15.507</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20.09</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9</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16.919</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21.666</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10</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18.307</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23.209</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11</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19.675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24.725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12</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21.026</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26.217</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40061">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13</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22.362</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27.688</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14</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23.685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29.141</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24.996</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30.578</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16</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26.296</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32</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17</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27.587</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33.409</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18</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28.869</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34.805</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8"/>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19</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30.144</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36.191</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19"/>
                  </a:ext>
                </a:extLst>
              </a:tr>
              <a:tr h="239610">
                <a:tc>
                  <a:txBody>
                    <a:bodyPr/>
                    <a:lstStyle/>
                    <a:p>
                      <a:pPr algn="ctr" defTabSz="720000"/>
                      <a:r>
                        <a:rPr lang="ru-RU" sz="1100" b="1">
                          <a:solidFill>
                            <a:srgbClr val="123456"/>
                          </a:solidFill>
                          <a:effectLst/>
                          <a:latin typeface="Times New Roman" panose="02020603050405020304" pitchFamily="18" charset="0"/>
                          <a:cs typeface="Times New Roman" panose="02020603050405020304" pitchFamily="18" charset="0"/>
                        </a:rPr>
                        <a:t>20</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31.41</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tc>
                  <a:txBody>
                    <a:bodyPr/>
                    <a:lstStyle/>
                    <a:p>
                      <a:pPr algn="ctr" defTabSz="720000"/>
                      <a:r>
                        <a:rPr lang="ru-RU" sz="1100" b="1" dirty="0">
                          <a:solidFill>
                            <a:srgbClr val="123456"/>
                          </a:solidFill>
                          <a:effectLst/>
                          <a:latin typeface="Times New Roman" panose="02020603050405020304" pitchFamily="18" charset="0"/>
                          <a:cs typeface="Times New Roman" panose="02020603050405020304" pitchFamily="18" charset="0"/>
                        </a:rPr>
                        <a:t>37.566</a:t>
                      </a:r>
                    </a:p>
                  </a:txBody>
                  <a:tcPr marL="34080" marR="34080" marT="34080" marB="34080" anchor="ctr">
                    <a:lnL w="9525" cap="flat" cmpd="sng" algn="ctr">
                      <a:solidFill>
                        <a:srgbClr val="123456"/>
                      </a:solidFill>
                      <a:prstDash val="solid"/>
                      <a:round/>
                      <a:headEnd type="none" w="med" len="med"/>
                      <a:tailEnd type="none" w="med" len="med"/>
                    </a:lnL>
                    <a:lnR w="9525" cap="flat" cmpd="sng" algn="ctr">
                      <a:solidFill>
                        <a:srgbClr val="123456"/>
                      </a:solidFill>
                      <a:prstDash val="solid"/>
                      <a:round/>
                      <a:headEnd type="none" w="med" len="med"/>
                      <a:tailEnd type="none" w="med" len="med"/>
                    </a:lnR>
                    <a:lnT w="9525" cap="flat" cmpd="sng" algn="ctr">
                      <a:solidFill>
                        <a:srgbClr val="123456"/>
                      </a:solidFill>
                      <a:prstDash val="solid"/>
                      <a:round/>
                      <a:headEnd type="none" w="med" len="med"/>
                      <a:tailEnd type="none" w="med" len="med"/>
                    </a:lnT>
                    <a:lnB w="9525" cap="flat" cmpd="sng" algn="ctr">
                      <a:solidFill>
                        <a:srgbClr val="123456"/>
                      </a:solidFill>
                      <a:prstDash val="solid"/>
                      <a:round/>
                      <a:headEnd type="none" w="med" len="med"/>
                      <a:tailEnd type="none" w="med" len="med"/>
                    </a:lnB>
                    <a:solidFill>
                      <a:srgbClr val="FFFFFF"/>
                    </a:solidFill>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38708340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a:extLst>
              <a:ext uri="{FF2B5EF4-FFF2-40B4-BE49-F238E27FC236}">
                <a16:creationId xmlns:a16="http://schemas.microsoft.com/office/drawing/2014/main" id="{570E15DC-2CB9-4646-ABD9-1B9C0A901658}"/>
              </a:ext>
            </a:extLst>
          </p:cNvPr>
          <p:cNvSpPr>
            <a:spLocks noGrp="1"/>
          </p:cNvSpPr>
          <p:nvPr>
            <p:ph type="title"/>
          </p:nvPr>
        </p:nvSpPr>
        <p:spPr>
          <a:xfrm>
            <a:off x="589832" y="1014638"/>
            <a:ext cx="7886700" cy="381249"/>
          </a:xfrm>
        </p:spPr>
        <p:txBody>
          <a:bodyPr>
            <a:normAutofit fontScale="90000"/>
          </a:bodyPr>
          <a:lstStyle/>
          <a:p>
            <a:r>
              <a:rPr lang="ru-RU" altLang="ru-RU" dirty="0"/>
              <a:t>Проверка гипотезы</a:t>
            </a:r>
          </a:p>
        </p:txBody>
      </p:sp>
      <p:sp>
        <p:nvSpPr>
          <p:cNvPr id="17411" name="Содержимое 2">
            <a:extLst>
              <a:ext uri="{FF2B5EF4-FFF2-40B4-BE49-F238E27FC236}">
                <a16:creationId xmlns:a16="http://schemas.microsoft.com/office/drawing/2014/main" id="{90DB2C07-D266-4A3E-8BAB-81ACD1662990}"/>
              </a:ext>
            </a:extLst>
          </p:cNvPr>
          <p:cNvSpPr>
            <a:spLocks noGrp="1"/>
          </p:cNvSpPr>
          <p:nvPr>
            <p:ph idx="1"/>
          </p:nvPr>
        </p:nvSpPr>
        <p:spPr>
          <a:xfrm>
            <a:off x="94891" y="1628801"/>
            <a:ext cx="8876581" cy="4171385"/>
          </a:xfrm>
        </p:spPr>
        <p:txBody>
          <a:bodyPr>
            <a:normAutofit fontScale="92500" lnSpcReduction="20000"/>
          </a:bodyPr>
          <a:lstStyle/>
          <a:p>
            <a:r>
              <a:rPr lang="ru-RU" altLang="ru-RU" sz="1950" b="1" dirty="0"/>
              <a:t>Но: нет различий в распределениях</a:t>
            </a:r>
          </a:p>
          <a:p>
            <a:r>
              <a:rPr lang="ru-RU" altLang="ru-RU" sz="1950" b="1" dirty="0"/>
              <a:t>Н1: есть различия в распределениях </a:t>
            </a:r>
          </a:p>
          <a:p>
            <a:pPr marL="0" indent="0" algn="just">
              <a:buNone/>
            </a:pPr>
            <a:r>
              <a:rPr lang="ru-RU" altLang="ru-RU" sz="1950" dirty="0"/>
              <a:t>При сравнении показателей с помощью критерия хи-квадрат </a:t>
            </a:r>
            <a:r>
              <a:rPr lang="ru-RU" altLang="ru-RU" sz="1950" b="1" dirty="0"/>
              <a:t>нулевая гипотеза H0 </a:t>
            </a:r>
            <a:r>
              <a:rPr lang="ru-RU" altLang="ru-RU" sz="1950" dirty="0"/>
              <a:t>звучит так: сравниваемые признаки не влияют друг на друга. В терминах корреляционных отношений: между признаками связи нет, корреляция не отличается от нуля.</a:t>
            </a:r>
          </a:p>
          <a:p>
            <a:pPr marL="0" indent="0" algn="just">
              <a:buNone/>
            </a:pPr>
            <a:r>
              <a:rPr lang="ru-RU" altLang="ru-RU" sz="1950" dirty="0"/>
              <a:t>Соответственно </a:t>
            </a:r>
            <a:r>
              <a:rPr lang="ru-RU" altLang="ru-RU" sz="1950" b="1" dirty="0"/>
              <a:t>альтернативная гипотеза Н1 </a:t>
            </a:r>
            <a:r>
              <a:rPr lang="ru-RU" altLang="ru-RU" sz="1950" dirty="0"/>
              <a:t>звучит следующим образом: сравниваемые признаки влияют друг на друга. В терминах корреляционных отношений: между признаками связь есть, корреляция значимо отличается от нуля.</a:t>
            </a:r>
            <a:endParaRPr lang="en-US" altLang="ru-RU" sz="1950" dirty="0"/>
          </a:p>
          <a:p>
            <a:pPr marL="0" indent="0" algn="just">
              <a:buNone/>
            </a:pPr>
            <a:r>
              <a:rPr lang="ru-RU" altLang="ru-RU" sz="1950" dirty="0"/>
              <a:t>Чем больше теоретические числа, рассчитанные на основе Но-гипотезы, будут отличаться от фактических, тем более «хи-квадрат» будет отличаться от 0, тем с большей вероятностью можно отклонить Но-гипотезу и говорить о статистической достоверности имеющихся различий в сравниваемых совокупностях.</a:t>
            </a:r>
          </a:p>
          <a:p>
            <a:pPr marL="0" indent="0" algn="just">
              <a:buNone/>
            </a:pPr>
            <a:r>
              <a:rPr lang="ru-RU" altLang="ru-RU" sz="1950" dirty="0">
                <a:solidFill>
                  <a:schemeClr val="accent1">
                    <a:lumMod val="50000"/>
                  </a:schemeClr>
                </a:solidFill>
              </a:rPr>
              <a:t>Гипотезы для примера с предпочтениями запишутся так:</a:t>
            </a:r>
          </a:p>
          <a:p>
            <a:pPr marL="0" indent="0" algn="just">
              <a:buNone/>
            </a:pPr>
            <a:r>
              <a:rPr lang="ru-RU" altLang="ru-RU" sz="1950" b="1" dirty="0">
                <a:solidFill>
                  <a:schemeClr val="accent1">
                    <a:lumMod val="50000"/>
                  </a:schemeClr>
                </a:solidFill>
              </a:rPr>
              <a:t>H</a:t>
            </a:r>
            <a:r>
              <a:rPr lang="ru-RU" altLang="ru-RU" sz="1500" b="1" dirty="0">
                <a:solidFill>
                  <a:schemeClr val="accent1">
                    <a:lumMod val="50000"/>
                  </a:schemeClr>
                </a:solidFill>
              </a:rPr>
              <a:t>0</a:t>
            </a:r>
            <a:r>
              <a:rPr lang="ru-RU" altLang="ru-RU" sz="1950" b="1" dirty="0">
                <a:solidFill>
                  <a:schemeClr val="accent1">
                    <a:lumMod val="50000"/>
                  </a:schemeClr>
                </a:solidFill>
              </a:rPr>
              <a:t>: </a:t>
            </a:r>
            <a:r>
              <a:rPr lang="ru-RU" altLang="ru-RU" sz="1950" dirty="0">
                <a:solidFill>
                  <a:schemeClr val="accent1">
                    <a:lumMod val="50000"/>
                  </a:schemeClr>
                </a:solidFill>
              </a:rPr>
              <a:t>у покупателей нет предпочтений по поводу  желаемых видов напитков</a:t>
            </a:r>
          </a:p>
          <a:p>
            <a:pPr marL="0" indent="0" algn="just">
              <a:buNone/>
            </a:pPr>
            <a:r>
              <a:rPr lang="ru-RU" altLang="ru-RU" sz="1950" b="1" dirty="0">
                <a:solidFill>
                  <a:schemeClr val="accent1">
                    <a:lumMod val="50000"/>
                  </a:schemeClr>
                </a:solidFill>
              </a:rPr>
              <a:t>H</a:t>
            </a:r>
            <a:r>
              <a:rPr lang="ru-RU" altLang="ru-RU" sz="1500" b="1" dirty="0">
                <a:solidFill>
                  <a:schemeClr val="accent1">
                    <a:lumMod val="50000"/>
                  </a:schemeClr>
                </a:solidFill>
              </a:rPr>
              <a:t>1</a:t>
            </a:r>
            <a:r>
              <a:rPr lang="ru-RU" altLang="ru-RU" sz="1950" b="1" dirty="0">
                <a:solidFill>
                  <a:schemeClr val="accent1">
                    <a:lumMod val="50000"/>
                  </a:schemeClr>
                </a:solidFill>
              </a:rPr>
              <a:t>: </a:t>
            </a:r>
            <a:r>
              <a:rPr lang="ru-RU" altLang="ru-RU" sz="1950" dirty="0">
                <a:solidFill>
                  <a:schemeClr val="accent1">
                    <a:lumMod val="50000"/>
                  </a:schemeClr>
                </a:solidFill>
              </a:rPr>
              <a:t>у покупателей есть предпочтения</a:t>
            </a:r>
          </a:p>
        </p:txBody>
      </p:sp>
    </p:spTree>
    <p:extLst>
      <p:ext uri="{BB962C8B-B14F-4D97-AF65-F5344CB8AC3E}">
        <p14:creationId xmlns:p14="http://schemas.microsoft.com/office/powerpoint/2010/main" val="27240733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a:extLst>
              <a:ext uri="{FF2B5EF4-FFF2-40B4-BE49-F238E27FC236}">
                <a16:creationId xmlns:a16="http://schemas.microsoft.com/office/drawing/2014/main" id="{570E15DC-2CB9-4646-ABD9-1B9C0A901658}"/>
              </a:ext>
            </a:extLst>
          </p:cNvPr>
          <p:cNvSpPr>
            <a:spLocks noGrp="1"/>
          </p:cNvSpPr>
          <p:nvPr>
            <p:ph type="title"/>
          </p:nvPr>
        </p:nvSpPr>
        <p:spPr>
          <a:xfrm>
            <a:off x="589832" y="1014638"/>
            <a:ext cx="7886700" cy="381249"/>
          </a:xfrm>
        </p:spPr>
        <p:txBody>
          <a:bodyPr>
            <a:normAutofit fontScale="90000"/>
          </a:bodyPr>
          <a:lstStyle/>
          <a:p>
            <a:r>
              <a:rPr lang="ru-RU" altLang="ru-RU" dirty="0"/>
              <a:t>Критерий хи-квадрат</a:t>
            </a:r>
          </a:p>
        </p:txBody>
      </p:sp>
      <p:sp>
        <p:nvSpPr>
          <p:cNvPr id="17411" name="Содержимое 2">
            <a:extLst>
              <a:ext uri="{FF2B5EF4-FFF2-40B4-BE49-F238E27FC236}">
                <a16:creationId xmlns:a16="http://schemas.microsoft.com/office/drawing/2014/main" id="{90DB2C07-D266-4A3E-8BAB-81ACD1662990}"/>
              </a:ext>
            </a:extLst>
          </p:cNvPr>
          <p:cNvSpPr>
            <a:spLocks noGrp="1"/>
          </p:cNvSpPr>
          <p:nvPr>
            <p:ph idx="1"/>
          </p:nvPr>
        </p:nvSpPr>
        <p:spPr>
          <a:xfrm>
            <a:off x="94891" y="1512343"/>
            <a:ext cx="8876581" cy="4488407"/>
          </a:xfrm>
        </p:spPr>
        <p:txBody>
          <a:bodyPr>
            <a:normAutofit/>
          </a:bodyPr>
          <a:lstStyle/>
          <a:p>
            <a:pPr marL="0" indent="0" algn="just">
              <a:buNone/>
            </a:pPr>
            <a:r>
              <a:rPr lang="ru-RU" altLang="ru-RU" sz="1800" dirty="0"/>
              <a:t>В этих случаях применение критерия хи-квадрат основывается на использовании так называемых многопольных таблиц или таблиц сопряженности, т.е. таких таблиц, эмпирические данные в которых представлены размерностью равной или большей чем 2x2</a:t>
            </a:r>
          </a:p>
        </p:txBody>
      </p:sp>
      <p:graphicFrame>
        <p:nvGraphicFramePr>
          <p:cNvPr id="2" name="Таблица 1"/>
          <p:cNvGraphicFramePr>
            <a:graphicFrameLocks noGrp="1"/>
          </p:cNvGraphicFramePr>
          <p:nvPr/>
        </p:nvGraphicFramePr>
        <p:xfrm>
          <a:off x="1048109" y="2988573"/>
          <a:ext cx="6856563" cy="1657350"/>
        </p:xfrm>
        <a:graphic>
          <a:graphicData uri="http://schemas.openxmlformats.org/drawingml/2006/table">
            <a:tbl>
              <a:tblPr firstRow="1" bandRow="1">
                <a:tableStyleId>{5FD0F851-EC5A-4D38-B0AD-8093EC10F338}</a:tableStyleId>
              </a:tblPr>
              <a:tblGrid>
                <a:gridCol w="1714141">
                  <a:extLst>
                    <a:ext uri="{9D8B030D-6E8A-4147-A177-3AD203B41FA5}">
                      <a16:colId xmlns:a16="http://schemas.microsoft.com/office/drawing/2014/main" val="1474606055"/>
                    </a:ext>
                  </a:extLst>
                </a:gridCol>
                <a:gridCol w="1714141">
                  <a:extLst>
                    <a:ext uri="{9D8B030D-6E8A-4147-A177-3AD203B41FA5}">
                      <a16:colId xmlns:a16="http://schemas.microsoft.com/office/drawing/2014/main" val="3286940960"/>
                    </a:ext>
                  </a:extLst>
                </a:gridCol>
                <a:gridCol w="1714141">
                  <a:extLst>
                    <a:ext uri="{9D8B030D-6E8A-4147-A177-3AD203B41FA5}">
                      <a16:colId xmlns:a16="http://schemas.microsoft.com/office/drawing/2014/main" val="2044800481"/>
                    </a:ext>
                  </a:extLst>
                </a:gridCol>
                <a:gridCol w="1714141">
                  <a:extLst>
                    <a:ext uri="{9D8B030D-6E8A-4147-A177-3AD203B41FA5}">
                      <a16:colId xmlns:a16="http://schemas.microsoft.com/office/drawing/2014/main" val="1821832785"/>
                    </a:ext>
                  </a:extLst>
                </a:gridCol>
              </a:tblGrid>
              <a:tr h="300038">
                <a:tc>
                  <a:txBody>
                    <a:bodyPr/>
                    <a:lstStyle/>
                    <a:p>
                      <a:pPr algn="ctr"/>
                      <a:r>
                        <a:rPr lang="ru-RU" sz="1500" dirty="0">
                          <a:solidFill>
                            <a:srgbClr val="123456"/>
                          </a:solidFill>
                          <a:effectLst/>
                          <a:latin typeface="Verdana" panose="020B0604030504040204" pitchFamily="34" charset="0"/>
                        </a:rPr>
                        <a:t> </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500">
                          <a:solidFill>
                            <a:srgbClr val="123456"/>
                          </a:solidFill>
                          <a:effectLst/>
                          <a:latin typeface="Verdana" panose="020B0604030504040204" pitchFamily="34" charset="0"/>
                        </a:rPr>
                        <a:t>Исход есть (1)</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500" dirty="0">
                          <a:solidFill>
                            <a:srgbClr val="123456"/>
                          </a:solidFill>
                          <a:effectLst/>
                          <a:latin typeface="Verdana" panose="020B0604030504040204" pitchFamily="34" charset="0"/>
                        </a:rPr>
                        <a:t>Исхода нет (0)</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500" b="1">
                          <a:solidFill>
                            <a:srgbClr val="123456"/>
                          </a:solidFill>
                          <a:effectLst/>
                          <a:latin typeface="Verdana" panose="020B0604030504040204" pitchFamily="34" charset="0"/>
                        </a:rPr>
                        <a:t>Всего</a:t>
                      </a:r>
                      <a:endParaRPr lang="ru-RU" sz="150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5034247"/>
                  </a:ext>
                </a:extLst>
              </a:tr>
              <a:tr h="528638">
                <a:tc>
                  <a:txBody>
                    <a:bodyPr/>
                    <a:lstStyle/>
                    <a:p>
                      <a:pPr algn="ctr"/>
                      <a:r>
                        <a:rPr lang="ru-RU" sz="1500" dirty="0">
                          <a:solidFill>
                            <a:srgbClr val="123456"/>
                          </a:solidFill>
                          <a:effectLst/>
                          <a:latin typeface="Verdana" panose="020B0604030504040204" pitchFamily="34" charset="0"/>
                        </a:rPr>
                        <a:t>Фактор риска есть (1)</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solidFill>
                            <a:srgbClr val="123456"/>
                          </a:solidFill>
                          <a:effectLst/>
                          <a:latin typeface="Verdana" panose="020B0604030504040204" pitchFamily="34" charset="0"/>
                        </a:rPr>
                        <a:t>A</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solidFill>
                            <a:srgbClr val="123456"/>
                          </a:solidFill>
                          <a:effectLst/>
                          <a:latin typeface="Verdana" panose="020B0604030504040204" pitchFamily="34" charset="0"/>
                        </a:rPr>
                        <a:t>B</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solidFill>
                            <a:srgbClr val="123456"/>
                          </a:solidFill>
                          <a:effectLst/>
                          <a:latin typeface="Verdana" panose="020B0604030504040204" pitchFamily="34" charset="0"/>
                        </a:rPr>
                        <a:t>A + B</a:t>
                      </a:r>
                      <a:endParaRPr lang="en-US" sz="1500" dirty="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1853672"/>
                  </a:ext>
                </a:extLst>
              </a:tr>
              <a:tr h="528638">
                <a:tc>
                  <a:txBody>
                    <a:bodyPr/>
                    <a:lstStyle/>
                    <a:p>
                      <a:pPr algn="ctr"/>
                      <a:r>
                        <a:rPr lang="ru-RU" sz="1500">
                          <a:solidFill>
                            <a:srgbClr val="123456"/>
                          </a:solidFill>
                          <a:effectLst/>
                          <a:latin typeface="Verdana" panose="020B0604030504040204" pitchFamily="34" charset="0"/>
                        </a:rPr>
                        <a:t>Фактор риска отсутствует (0)</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a:solidFill>
                            <a:srgbClr val="123456"/>
                          </a:solidFill>
                          <a:effectLst/>
                          <a:latin typeface="Verdana" panose="020B0604030504040204" pitchFamily="34" charset="0"/>
                        </a:rPr>
                        <a:t>C</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solidFill>
                            <a:srgbClr val="123456"/>
                          </a:solidFill>
                          <a:effectLst/>
                          <a:latin typeface="Verdana" panose="020B0604030504040204" pitchFamily="34" charset="0"/>
                        </a:rPr>
                        <a:t>D</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solidFill>
                            <a:srgbClr val="123456"/>
                          </a:solidFill>
                          <a:effectLst/>
                          <a:latin typeface="Verdana" panose="020B0604030504040204" pitchFamily="34" charset="0"/>
                        </a:rPr>
                        <a:t>C + D</a:t>
                      </a:r>
                      <a:endParaRPr lang="en-US" sz="1500" dirty="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83206"/>
                  </a:ext>
                </a:extLst>
              </a:tr>
              <a:tr h="300038">
                <a:tc>
                  <a:txBody>
                    <a:bodyPr/>
                    <a:lstStyle/>
                    <a:p>
                      <a:pPr algn="ctr"/>
                      <a:r>
                        <a:rPr lang="ru-RU" sz="1500" b="1">
                          <a:solidFill>
                            <a:srgbClr val="123456"/>
                          </a:solidFill>
                          <a:effectLst/>
                          <a:latin typeface="Verdana" panose="020B0604030504040204" pitchFamily="34" charset="0"/>
                        </a:rPr>
                        <a:t>Всего</a:t>
                      </a:r>
                      <a:endParaRPr lang="ru-RU" sz="150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a:solidFill>
                            <a:srgbClr val="123456"/>
                          </a:solidFill>
                          <a:effectLst/>
                          <a:latin typeface="Verdana" panose="020B0604030504040204" pitchFamily="34" charset="0"/>
                        </a:rPr>
                        <a:t>A + C</a:t>
                      </a:r>
                      <a:endParaRPr lang="en-US" sz="150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a:solidFill>
                            <a:srgbClr val="123456"/>
                          </a:solidFill>
                          <a:effectLst/>
                          <a:latin typeface="Verdana" panose="020B0604030504040204" pitchFamily="34" charset="0"/>
                        </a:rPr>
                        <a:t>B + D</a:t>
                      </a:r>
                      <a:endParaRPr lang="en-US" sz="150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solidFill>
                            <a:srgbClr val="123456"/>
                          </a:solidFill>
                          <a:effectLst/>
                          <a:latin typeface="Verdana" panose="020B0604030504040204" pitchFamily="34" charset="0"/>
                        </a:rPr>
                        <a:t>A + B + C + D</a:t>
                      </a:r>
                      <a:endParaRPr lang="en-US" sz="1500" dirty="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7458399"/>
                  </a:ext>
                </a:extLst>
              </a:tr>
            </a:tbl>
          </a:graphicData>
        </a:graphic>
      </p:graphicFrame>
    </p:spTree>
    <p:extLst>
      <p:ext uri="{BB962C8B-B14F-4D97-AF65-F5344CB8AC3E}">
        <p14:creationId xmlns:p14="http://schemas.microsoft.com/office/powerpoint/2010/main" val="65496724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a:extLst>
              <a:ext uri="{FF2B5EF4-FFF2-40B4-BE49-F238E27FC236}">
                <a16:creationId xmlns:a16="http://schemas.microsoft.com/office/drawing/2014/main" id="{570E15DC-2CB9-4646-ABD9-1B9C0A901658}"/>
              </a:ext>
            </a:extLst>
          </p:cNvPr>
          <p:cNvSpPr>
            <a:spLocks noGrp="1"/>
          </p:cNvSpPr>
          <p:nvPr>
            <p:ph type="title"/>
          </p:nvPr>
        </p:nvSpPr>
        <p:spPr>
          <a:xfrm>
            <a:off x="589832" y="1014638"/>
            <a:ext cx="7886700" cy="381249"/>
          </a:xfrm>
        </p:spPr>
        <p:txBody>
          <a:bodyPr>
            <a:normAutofit fontScale="90000"/>
          </a:bodyPr>
          <a:lstStyle/>
          <a:p>
            <a:r>
              <a:rPr lang="ru-RU" altLang="ru-RU" dirty="0"/>
              <a:t>Критерий хи-квадрат</a:t>
            </a:r>
          </a:p>
        </p:txBody>
      </p:sp>
      <p:sp>
        <p:nvSpPr>
          <p:cNvPr id="17411" name="Содержимое 2">
            <a:extLst>
              <a:ext uri="{FF2B5EF4-FFF2-40B4-BE49-F238E27FC236}">
                <a16:creationId xmlns:a16="http://schemas.microsoft.com/office/drawing/2014/main" id="{90DB2C07-D266-4A3E-8BAB-81ACD1662990}"/>
              </a:ext>
            </a:extLst>
          </p:cNvPr>
          <p:cNvSpPr>
            <a:spLocks noGrp="1"/>
          </p:cNvSpPr>
          <p:nvPr>
            <p:ph idx="1"/>
          </p:nvPr>
        </p:nvSpPr>
        <p:spPr>
          <a:xfrm>
            <a:off x="94891" y="1512343"/>
            <a:ext cx="8876581" cy="4488407"/>
          </a:xfrm>
        </p:spPr>
        <p:txBody>
          <a:bodyPr>
            <a:normAutofit/>
          </a:bodyPr>
          <a:lstStyle/>
          <a:p>
            <a:pPr marL="0" indent="0" algn="just">
              <a:buNone/>
            </a:pPr>
            <a:r>
              <a:rPr lang="ru-RU" sz="1800" b="1" dirty="0"/>
              <a:t>Рассчитываем ожидаемое количество наблюдений </a:t>
            </a:r>
            <a:r>
              <a:rPr lang="ru-RU" sz="1800" dirty="0"/>
              <a:t>для каждой из ячеек таблицы сопряженности (при условии справедливости нулевой гипотезы об отсутствии взаимосвязи)</a:t>
            </a:r>
            <a:endParaRPr lang="ru-RU" altLang="ru-RU" sz="1800" dirty="0"/>
          </a:p>
        </p:txBody>
      </p:sp>
      <p:graphicFrame>
        <p:nvGraphicFramePr>
          <p:cNvPr id="2" name="Таблица 1"/>
          <p:cNvGraphicFramePr>
            <a:graphicFrameLocks noGrp="1"/>
          </p:cNvGraphicFramePr>
          <p:nvPr/>
        </p:nvGraphicFramePr>
        <p:xfrm>
          <a:off x="1040573" y="2491180"/>
          <a:ext cx="6856563" cy="1885950"/>
        </p:xfrm>
        <a:graphic>
          <a:graphicData uri="http://schemas.openxmlformats.org/drawingml/2006/table">
            <a:tbl>
              <a:tblPr firstRow="1" bandRow="1">
                <a:tableStyleId>{5FD0F851-EC5A-4D38-B0AD-8093EC10F338}</a:tableStyleId>
              </a:tblPr>
              <a:tblGrid>
                <a:gridCol w="1714141">
                  <a:extLst>
                    <a:ext uri="{9D8B030D-6E8A-4147-A177-3AD203B41FA5}">
                      <a16:colId xmlns:a16="http://schemas.microsoft.com/office/drawing/2014/main" val="1474606055"/>
                    </a:ext>
                  </a:extLst>
                </a:gridCol>
                <a:gridCol w="1714141">
                  <a:extLst>
                    <a:ext uri="{9D8B030D-6E8A-4147-A177-3AD203B41FA5}">
                      <a16:colId xmlns:a16="http://schemas.microsoft.com/office/drawing/2014/main" val="3286940960"/>
                    </a:ext>
                  </a:extLst>
                </a:gridCol>
                <a:gridCol w="1714141">
                  <a:extLst>
                    <a:ext uri="{9D8B030D-6E8A-4147-A177-3AD203B41FA5}">
                      <a16:colId xmlns:a16="http://schemas.microsoft.com/office/drawing/2014/main" val="2044800481"/>
                    </a:ext>
                  </a:extLst>
                </a:gridCol>
                <a:gridCol w="1714141">
                  <a:extLst>
                    <a:ext uri="{9D8B030D-6E8A-4147-A177-3AD203B41FA5}">
                      <a16:colId xmlns:a16="http://schemas.microsoft.com/office/drawing/2014/main" val="1821832785"/>
                    </a:ext>
                  </a:extLst>
                </a:gridCol>
              </a:tblGrid>
              <a:tr h="300038">
                <a:tc>
                  <a:txBody>
                    <a:bodyPr/>
                    <a:lstStyle/>
                    <a:p>
                      <a:pPr algn="ctr"/>
                      <a:r>
                        <a:rPr lang="ru-RU" sz="1500" dirty="0">
                          <a:solidFill>
                            <a:srgbClr val="123456"/>
                          </a:solidFill>
                          <a:effectLst/>
                          <a:latin typeface="Verdana" panose="020B0604030504040204" pitchFamily="34" charset="0"/>
                        </a:rPr>
                        <a:t> </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500">
                          <a:solidFill>
                            <a:srgbClr val="123456"/>
                          </a:solidFill>
                          <a:effectLst/>
                          <a:latin typeface="Verdana" panose="020B0604030504040204" pitchFamily="34" charset="0"/>
                        </a:rPr>
                        <a:t>Исход есть (1)</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500" dirty="0">
                          <a:solidFill>
                            <a:srgbClr val="123456"/>
                          </a:solidFill>
                          <a:effectLst/>
                          <a:latin typeface="Verdana" panose="020B0604030504040204" pitchFamily="34" charset="0"/>
                        </a:rPr>
                        <a:t>Исхода нет (0)</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sz="1500" b="1">
                          <a:solidFill>
                            <a:srgbClr val="123456"/>
                          </a:solidFill>
                          <a:effectLst/>
                          <a:latin typeface="Verdana" panose="020B0604030504040204" pitchFamily="34" charset="0"/>
                        </a:rPr>
                        <a:t>Всего</a:t>
                      </a:r>
                      <a:endParaRPr lang="ru-RU" sz="150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5034247"/>
                  </a:ext>
                </a:extLst>
              </a:tr>
              <a:tr h="528638">
                <a:tc>
                  <a:txBody>
                    <a:bodyPr/>
                    <a:lstStyle/>
                    <a:p>
                      <a:pPr algn="ctr"/>
                      <a:r>
                        <a:rPr lang="ru-RU" sz="1500" b="1" kern="1200" dirty="0">
                          <a:solidFill>
                            <a:srgbClr val="123456"/>
                          </a:solidFill>
                          <a:effectLst/>
                          <a:latin typeface="Verdana" panose="020B0604030504040204" pitchFamily="34" charset="0"/>
                          <a:ea typeface="+mn-ea"/>
                          <a:cs typeface="+mn-cs"/>
                        </a:rPr>
                        <a:t>Фактор риска есть (1)</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kern="1200" dirty="0">
                          <a:solidFill>
                            <a:srgbClr val="123456"/>
                          </a:solidFill>
                          <a:effectLst/>
                          <a:latin typeface="Verdana" panose="020B0604030504040204" pitchFamily="34" charset="0"/>
                          <a:ea typeface="+mn-ea"/>
                          <a:cs typeface="+mn-cs"/>
                        </a:rPr>
                        <a:t>(A+B)*(A+C) / (A+B+C+D)</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kern="1200" dirty="0">
                          <a:solidFill>
                            <a:srgbClr val="123456"/>
                          </a:solidFill>
                          <a:effectLst/>
                          <a:latin typeface="Verdana" panose="020B0604030504040204" pitchFamily="34" charset="0"/>
                          <a:ea typeface="+mn-ea"/>
                          <a:cs typeface="+mn-cs"/>
                        </a:rPr>
                        <a:t>(A+B)*(B+D)/ (A+B+C+D)</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kern="1200" dirty="0">
                          <a:solidFill>
                            <a:srgbClr val="123456"/>
                          </a:solidFill>
                          <a:effectLst/>
                          <a:latin typeface="Verdana" panose="020B0604030504040204" pitchFamily="34" charset="0"/>
                          <a:ea typeface="+mn-ea"/>
                          <a:cs typeface="+mn-cs"/>
                        </a:rPr>
                        <a:t>A + B</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1853672"/>
                  </a:ext>
                </a:extLst>
              </a:tr>
              <a:tr h="757238">
                <a:tc>
                  <a:txBody>
                    <a:bodyPr/>
                    <a:lstStyle/>
                    <a:p>
                      <a:pPr algn="ctr"/>
                      <a:r>
                        <a:rPr lang="ru-RU" sz="1500" b="1" kern="1200" dirty="0">
                          <a:solidFill>
                            <a:srgbClr val="123456"/>
                          </a:solidFill>
                          <a:effectLst/>
                          <a:latin typeface="Verdana" panose="020B0604030504040204" pitchFamily="34" charset="0"/>
                          <a:ea typeface="+mn-ea"/>
                          <a:cs typeface="+mn-cs"/>
                        </a:rPr>
                        <a:t>Фактор риска отсутствует (0)</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kern="1200" dirty="0">
                          <a:solidFill>
                            <a:srgbClr val="123456"/>
                          </a:solidFill>
                          <a:effectLst/>
                          <a:latin typeface="Verdana" panose="020B0604030504040204" pitchFamily="34" charset="0"/>
                          <a:ea typeface="+mn-ea"/>
                          <a:cs typeface="+mn-cs"/>
                        </a:rPr>
                        <a:t>(C+D)*(A+C)/ (A+B+C+D)</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kern="1200" dirty="0">
                          <a:solidFill>
                            <a:srgbClr val="123456"/>
                          </a:solidFill>
                          <a:effectLst/>
                          <a:latin typeface="Verdana" panose="020B0604030504040204" pitchFamily="34" charset="0"/>
                          <a:ea typeface="+mn-ea"/>
                          <a:cs typeface="+mn-cs"/>
                        </a:rPr>
                        <a:t>(C+D)*(B+D)/ (A+B+C+D)</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kern="1200" dirty="0">
                          <a:solidFill>
                            <a:srgbClr val="123456"/>
                          </a:solidFill>
                          <a:effectLst/>
                          <a:latin typeface="Verdana" panose="020B0604030504040204" pitchFamily="34" charset="0"/>
                          <a:ea typeface="+mn-ea"/>
                          <a:cs typeface="+mn-cs"/>
                        </a:rPr>
                        <a:t>C + D</a:t>
                      </a: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483206"/>
                  </a:ext>
                </a:extLst>
              </a:tr>
              <a:tr h="300038">
                <a:tc>
                  <a:txBody>
                    <a:bodyPr/>
                    <a:lstStyle/>
                    <a:p>
                      <a:pPr algn="ctr"/>
                      <a:r>
                        <a:rPr lang="ru-RU" sz="1500" b="1">
                          <a:solidFill>
                            <a:srgbClr val="123456"/>
                          </a:solidFill>
                          <a:effectLst/>
                          <a:latin typeface="Verdana" panose="020B0604030504040204" pitchFamily="34" charset="0"/>
                        </a:rPr>
                        <a:t>Всего</a:t>
                      </a:r>
                      <a:endParaRPr lang="ru-RU" sz="150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solidFill>
                            <a:srgbClr val="123456"/>
                          </a:solidFill>
                          <a:effectLst/>
                          <a:latin typeface="Verdana" panose="020B0604030504040204" pitchFamily="34" charset="0"/>
                        </a:rPr>
                        <a:t>A + C</a:t>
                      </a:r>
                      <a:endParaRPr lang="en-US" sz="1500" dirty="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a:solidFill>
                            <a:srgbClr val="123456"/>
                          </a:solidFill>
                          <a:effectLst/>
                          <a:latin typeface="Verdana" panose="020B0604030504040204" pitchFamily="34" charset="0"/>
                        </a:rPr>
                        <a:t>B + D</a:t>
                      </a:r>
                      <a:endParaRPr lang="en-US" sz="150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dirty="0">
                          <a:solidFill>
                            <a:srgbClr val="123456"/>
                          </a:solidFill>
                          <a:effectLst/>
                          <a:latin typeface="Verdana" panose="020B0604030504040204" pitchFamily="34" charset="0"/>
                        </a:rPr>
                        <a:t>A + B + C + D</a:t>
                      </a:r>
                      <a:endParaRPr lang="en-US" sz="1500" dirty="0">
                        <a:solidFill>
                          <a:srgbClr val="123456"/>
                        </a:solidFill>
                        <a:effectLst/>
                        <a:latin typeface="Verdana" panose="020B0604030504040204" pitchFamily="34" charset="0"/>
                      </a:endParaRPr>
                    </a:p>
                  </a:txBody>
                  <a:tcPr marL="35719" marR="35719" marT="35719" marB="35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7458399"/>
                  </a:ext>
                </a:extLst>
              </a:tr>
            </a:tbl>
          </a:graphicData>
        </a:graphic>
      </p:graphicFrame>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656" y="4735667"/>
            <a:ext cx="5200475" cy="1025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658025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191D3087-1DB4-4C78-985B-3C25322BF719}"/>
              </a:ext>
            </a:extLst>
          </p:cNvPr>
          <p:cNvSpPr>
            <a:spLocks noChangeArrowheads="1"/>
          </p:cNvSpPr>
          <p:nvPr/>
        </p:nvSpPr>
        <p:spPr bwMode="auto">
          <a:xfrm>
            <a:off x="1143001" y="3076458"/>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FontTx/>
              <a:buNone/>
            </a:pPr>
            <a:endParaRPr kumimoji="0" lang="ru-RU" altLang="ru-RU" sz="1800"/>
          </a:p>
        </p:txBody>
      </p:sp>
      <p:graphicFrame>
        <p:nvGraphicFramePr>
          <p:cNvPr id="19459" name="Object 4">
            <a:extLst>
              <a:ext uri="{FF2B5EF4-FFF2-40B4-BE49-F238E27FC236}">
                <a16:creationId xmlns:a16="http://schemas.microsoft.com/office/drawing/2014/main" id="{3CE46B60-43B6-4EE1-839C-90016C361297}"/>
              </a:ext>
            </a:extLst>
          </p:cNvPr>
          <p:cNvGraphicFramePr>
            <a:graphicFrameLocks noChangeAspect="1"/>
          </p:cNvGraphicFramePr>
          <p:nvPr/>
        </p:nvGraphicFramePr>
        <p:xfrm>
          <a:off x="2115643" y="2790793"/>
          <a:ext cx="2298912" cy="1279763"/>
        </p:xfrm>
        <a:graphic>
          <a:graphicData uri="http://schemas.openxmlformats.org/presentationml/2006/ole">
            <mc:AlternateContent xmlns:mc="http://schemas.openxmlformats.org/markup-compatibility/2006">
              <mc:Choice xmlns:v="urn:schemas-microsoft-com:vml" Requires="v">
                <p:oleObj spid="_x0000_s51212" name="Уравнение" r:id="rId3" imgW="876240" imgH="482400" progId="Equation.3">
                  <p:embed/>
                </p:oleObj>
              </mc:Choice>
              <mc:Fallback>
                <p:oleObj name="Уравнение" r:id="rId3" imgW="876240" imgH="482400" progId="Equation.3">
                  <p:embed/>
                  <p:pic>
                    <p:nvPicPr>
                      <p:cNvPr id="19459" name="Object 4">
                        <a:extLst>
                          <a:ext uri="{FF2B5EF4-FFF2-40B4-BE49-F238E27FC236}">
                            <a16:creationId xmlns:a16="http://schemas.microsoft.com/office/drawing/2014/main" id="{3CE46B60-43B6-4EE1-839C-90016C361297}"/>
                          </a:ext>
                        </a:extLst>
                      </p:cNvPr>
                      <p:cNvPicPr>
                        <a:picLocks noChangeAspect="1" noChangeArrowheads="1"/>
                      </p:cNvPicPr>
                      <p:nvPr/>
                    </p:nvPicPr>
                    <p:blipFill>
                      <a:blip r:embed="rId4"/>
                      <a:srcRect/>
                      <a:stretch>
                        <a:fillRect/>
                      </a:stretch>
                    </p:blipFill>
                    <p:spPr bwMode="auto">
                      <a:xfrm>
                        <a:off x="2115643" y="2790793"/>
                        <a:ext cx="2298912" cy="1279763"/>
                      </a:xfrm>
                      <a:prstGeom prst="rect">
                        <a:avLst/>
                      </a:prstGeom>
                      <a:noFill/>
                      <a:ln>
                        <a:noFill/>
                      </a:ln>
                    </p:spPr>
                  </p:pic>
                </p:oleObj>
              </mc:Fallback>
            </mc:AlternateContent>
          </a:graphicData>
        </a:graphic>
      </p:graphicFrame>
      <p:sp>
        <p:nvSpPr>
          <p:cNvPr id="19460" name="Rectangle 7">
            <a:extLst>
              <a:ext uri="{FF2B5EF4-FFF2-40B4-BE49-F238E27FC236}">
                <a16:creationId xmlns:a16="http://schemas.microsoft.com/office/drawing/2014/main" id="{9AA7664F-1A60-43A1-B54C-7AB58589FA3B}"/>
              </a:ext>
            </a:extLst>
          </p:cNvPr>
          <p:cNvSpPr>
            <a:spLocks noChangeArrowheads="1"/>
          </p:cNvSpPr>
          <p:nvPr/>
        </p:nvSpPr>
        <p:spPr bwMode="auto">
          <a:xfrm>
            <a:off x="1143001" y="3072885"/>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FontTx/>
              <a:buNone/>
            </a:pPr>
            <a:endParaRPr kumimoji="0" lang="ru-RU" altLang="ru-RU" sz="1800"/>
          </a:p>
        </p:txBody>
      </p:sp>
      <p:graphicFrame>
        <p:nvGraphicFramePr>
          <p:cNvPr id="19461" name="Object 6">
            <a:extLst>
              <a:ext uri="{FF2B5EF4-FFF2-40B4-BE49-F238E27FC236}">
                <a16:creationId xmlns:a16="http://schemas.microsoft.com/office/drawing/2014/main" id="{1663C8C7-DEA5-4743-A023-88B1540848D0}"/>
              </a:ext>
            </a:extLst>
          </p:cNvPr>
          <p:cNvGraphicFramePr>
            <a:graphicFrameLocks noChangeAspect="1"/>
          </p:cNvGraphicFramePr>
          <p:nvPr/>
        </p:nvGraphicFramePr>
        <p:xfrm>
          <a:off x="1692920" y="4283505"/>
          <a:ext cx="3398936" cy="1246123"/>
        </p:xfrm>
        <a:graphic>
          <a:graphicData uri="http://schemas.openxmlformats.org/presentationml/2006/ole">
            <mc:AlternateContent xmlns:mc="http://schemas.openxmlformats.org/markup-compatibility/2006">
              <mc:Choice xmlns:v="urn:schemas-microsoft-com:vml" Requires="v">
                <p:oleObj spid="_x0000_s51213" name="Формула" r:id="rId5" imgW="1244600" imgH="457200" progId="Equation.3">
                  <p:embed/>
                </p:oleObj>
              </mc:Choice>
              <mc:Fallback>
                <p:oleObj name="Формула" r:id="rId5" imgW="1244600" imgH="457200" progId="Equation.3">
                  <p:embed/>
                  <p:pic>
                    <p:nvPicPr>
                      <p:cNvPr id="19461" name="Object 6">
                        <a:extLst>
                          <a:ext uri="{FF2B5EF4-FFF2-40B4-BE49-F238E27FC236}">
                            <a16:creationId xmlns:a16="http://schemas.microsoft.com/office/drawing/2014/main" id="{1663C8C7-DEA5-4743-A023-88B1540848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920" y="4283505"/>
                        <a:ext cx="3398936" cy="1246123"/>
                      </a:xfrm>
                      <a:prstGeom prst="rect">
                        <a:avLst/>
                      </a:prstGeom>
                      <a:noFill/>
                      <a:ln>
                        <a:noFill/>
                      </a:ln>
                    </p:spPr>
                  </p:pic>
                </p:oleObj>
              </mc:Fallback>
            </mc:AlternateContent>
          </a:graphicData>
        </a:graphic>
      </p:graphicFrame>
      <p:sp>
        <p:nvSpPr>
          <p:cNvPr id="19462" name="Rectangle 8">
            <a:extLst>
              <a:ext uri="{FF2B5EF4-FFF2-40B4-BE49-F238E27FC236}">
                <a16:creationId xmlns:a16="http://schemas.microsoft.com/office/drawing/2014/main" id="{521EE580-A59D-4D47-A29E-1006547F6FDC}"/>
              </a:ext>
            </a:extLst>
          </p:cNvPr>
          <p:cNvSpPr>
            <a:spLocks noChangeArrowheads="1"/>
          </p:cNvSpPr>
          <p:nvPr/>
        </p:nvSpPr>
        <p:spPr bwMode="auto">
          <a:xfrm>
            <a:off x="5331619" y="3417459"/>
            <a:ext cx="27032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FontTx/>
              <a:buNone/>
            </a:pPr>
            <a:r>
              <a:rPr kumimoji="0" lang="ru-RU" altLang="ru-RU" sz="1800" dirty="0"/>
              <a:t>- </a:t>
            </a:r>
            <a:r>
              <a:rPr kumimoji="0" lang="ru-RU" altLang="ru-RU" sz="1800" i="1" dirty="0"/>
              <a:t>коэффициент Пирсона</a:t>
            </a:r>
            <a:r>
              <a:rPr kumimoji="0" lang="ru-RU" altLang="ru-RU" sz="1800" dirty="0"/>
              <a:t>; </a:t>
            </a:r>
          </a:p>
        </p:txBody>
      </p:sp>
      <p:sp>
        <p:nvSpPr>
          <p:cNvPr id="19463" name="Rectangle 9">
            <a:extLst>
              <a:ext uri="{FF2B5EF4-FFF2-40B4-BE49-F238E27FC236}">
                <a16:creationId xmlns:a16="http://schemas.microsoft.com/office/drawing/2014/main" id="{A0226A3B-434E-426F-915C-A930F562F982}"/>
              </a:ext>
            </a:extLst>
          </p:cNvPr>
          <p:cNvSpPr>
            <a:spLocks noChangeArrowheads="1"/>
          </p:cNvSpPr>
          <p:nvPr/>
        </p:nvSpPr>
        <p:spPr bwMode="auto">
          <a:xfrm>
            <a:off x="5331619" y="4893350"/>
            <a:ext cx="26224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defRPr>
            </a:lvl1pPr>
            <a:lvl2pPr marL="742950" indent="-285750">
              <a:spcBef>
                <a:spcPct val="20000"/>
              </a:spcBef>
              <a:buChar char="–"/>
              <a:defRPr kumimoji="1" sz="2800">
                <a:solidFill>
                  <a:schemeClr val="tx1"/>
                </a:solidFill>
                <a:latin typeface="Times New Roman" panose="02020603050405020304" pitchFamily="18" charset="0"/>
              </a:defRPr>
            </a:lvl2pPr>
            <a:lvl3pPr marL="1143000" indent="-228600">
              <a:spcBef>
                <a:spcPct val="20000"/>
              </a:spcBef>
              <a:buChar char="•"/>
              <a:defRPr kumimoji="1" sz="2400">
                <a:solidFill>
                  <a:schemeClr val="tx1"/>
                </a:solidFill>
                <a:latin typeface="Times New Roman" panose="02020603050405020304" pitchFamily="18" charset="0"/>
              </a:defRPr>
            </a:lvl3pPr>
            <a:lvl4pPr marL="1600200" indent="-228600">
              <a:spcBef>
                <a:spcPct val="20000"/>
              </a:spcBef>
              <a:buChar char="–"/>
              <a:defRPr kumimoji="1" sz="2000">
                <a:solidFill>
                  <a:schemeClr val="tx1"/>
                </a:solidFill>
                <a:latin typeface="Times New Roman" panose="02020603050405020304" pitchFamily="18" charset="0"/>
              </a:defRPr>
            </a:lvl4pPr>
            <a:lvl5pPr marL="2057400" indent="-228600">
              <a:spcBef>
                <a:spcPct val="20000"/>
              </a:spcBef>
              <a:buChar char="»"/>
              <a:defRPr kumimoji="1"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defRPr>
            </a:lvl9pPr>
          </a:lstStyle>
          <a:p>
            <a:pPr>
              <a:spcBef>
                <a:spcPct val="0"/>
              </a:spcBef>
              <a:buFontTx/>
              <a:buNone/>
            </a:pPr>
            <a:r>
              <a:rPr kumimoji="0" lang="ru-RU" altLang="ru-RU" sz="1800" dirty="0"/>
              <a:t>- </a:t>
            </a:r>
            <a:r>
              <a:rPr kumimoji="0" lang="ru-RU" altLang="ru-RU" sz="1800" i="1" dirty="0"/>
              <a:t>коэффициент Чупрова</a:t>
            </a:r>
            <a:r>
              <a:rPr kumimoji="0" lang="ru-RU" altLang="ru-RU" sz="1800" dirty="0"/>
              <a:t> </a:t>
            </a:r>
          </a:p>
        </p:txBody>
      </p:sp>
      <p:sp>
        <p:nvSpPr>
          <p:cNvPr id="2" name="Прямоугольник 1"/>
          <p:cNvSpPr/>
          <p:nvPr/>
        </p:nvSpPr>
        <p:spPr>
          <a:xfrm>
            <a:off x="388189" y="1120440"/>
            <a:ext cx="8566031" cy="1200329"/>
          </a:xfrm>
          <a:prstGeom prst="rect">
            <a:avLst/>
          </a:prstGeom>
        </p:spPr>
        <p:txBody>
          <a:bodyPr wrap="square">
            <a:spAutoFit/>
          </a:bodyPr>
          <a:lstStyle/>
          <a:p>
            <a:r>
              <a:rPr lang="ru-RU" sz="2400" dirty="0">
                <a:solidFill>
                  <a:srgbClr val="000000"/>
                </a:solidFill>
                <a:latin typeface="Times New Roman" panose="02020603050405020304" pitchFamily="18" charset="0"/>
                <a:cs typeface="Times New Roman" panose="02020603050405020304" pitchFamily="18" charset="0"/>
              </a:rPr>
              <a:t>На основе критерия хи-квадрат определяются показатели степени тесноты связи: коэффициенты взаимной сопряженности Пирсона и Чупрова.</a:t>
            </a:r>
            <a:endParaRPr lang="ru-R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10779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79D82D1-6667-4DA2-ACF3-A0A6B90F3745}"/>
              </a:ext>
            </a:extLst>
          </p:cNvPr>
          <p:cNvSpPr>
            <a:spLocks noGrp="1"/>
          </p:cNvSpPr>
          <p:nvPr>
            <p:ph type="title"/>
          </p:nvPr>
        </p:nvSpPr>
        <p:spPr/>
        <p:txBody>
          <a:bodyPr/>
          <a:lstStyle/>
          <a:p>
            <a:r>
              <a:rPr lang="ru-RU" dirty="0"/>
              <a:t>Коэффициенты Пирсона и Чупрова</a:t>
            </a:r>
          </a:p>
        </p:txBody>
      </p:sp>
      <p:sp>
        <p:nvSpPr>
          <p:cNvPr id="3" name="Объект 2">
            <a:extLst>
              <a:ext uri="{FF2B5EF4-FFF2-40B4-BE49-F238E27FC236}">
                <a16:creationId xmlns:a16="http://schemas.microsoft.com/office/drawing/2014/main" id="{B807F9A1-9CB6-4F69-93AB-63F842ACECD1}"/>
              </a:ext>
            </a:extLst>
          </p:cNvPr>
          <p:cNvSpPr>
            <a:spLocks noGrp="1"/>
          </p:cNvSpPr>
          <p:nvPr>
            <p:ph idx="1"/>
          </p:nvPr>
        </p:nvSpPr>
        <p:spPr/>
        <p:txBody>
          <a:bodyPr/>
          <a:lstStyle/>
          <a:p>
            <a:r>
              <a:rPr lang="ru-RU" dirty="0"/>
              <a:t>Оба коэффициента изменяются от 0 до 1.</a:t>
            </a:r>
          </a:p>
          <a:p>
            <a:r>
              <a:rPr lang="ru-RU" dirty="0"/>
              <a:t>При значении </a:t>
            </a:r>
            <a:r>
              <a:rPr lang="en-US" dirty="0"/>
              <a:t>C1  </a:t>
            </a:r>
            <a:r>
              <a:rPr lang="ru-RU" dirty="0"/>
              <a:t>и </a:t>
            </a:r>
            <a:r>
              <a:rPr lang="en-US" dirty="0"/>
              <a:t>C2 ≥</a:t>
            </a:r>
            <a:r>
              <a:rPr lang="ru-RU" dirty="0"/>
              <a:t>  0,3 можно говорить о наличии связи между признаками.</a:t>
            </a:r>
          </a:p>
          <a:p>
            <a:r>
              <a:rPr lang="ru-RU" dirty="0"/>
              <a:t> &lt; 0,3 – связь практически отсутствует.</a:t>
            </a:r>
          </a:p>
          <a:p>
            <a:r>
              <a:rPr lang="ru-RU" dirty="0"/>
              <a:t>Если </a:t>
            </a:r>
            <a:r>
              <a:rPr lang="en-US" dirty="0"/>
              <a:t>C1</a:t>
            </a:r>
            <a:r>
              <a:rPr lang="ru-RU" dirty="0"/>
              <a:t> &gt; 0,3, а  </a:t>
            </a:r>
            <a:r>
              <a:rPr lang="en-US" dirty="0"/>
              <a:t>C2</a:t>
            </a:r>
            <a:r>
              <a:rPr lang="ru-RU" dirty="0"/>
              <a:t> &lt; 0,3, то ориентируемся на значение </a:t>
            </a:r>
            <a:r>
              <a:rPr lang="ru-RU" dirty="0" err="1"/>
              <a:t>коэффи-циента</a:t>
            </a:r>
            <a:r>
              <a:rPr lang="ru-RU" dirty="0"/>
              <a:t> Чупрова, т.к. он учитывает размерность таблицы и более точен (обычно значение   </a:t>
            </a:r>
            <a:r>
              <a:rPr lang="en-US" dirty="0"/>
              <a:t>C1 </a:t>
            </a:r>
            <a:r>
              <a:rPr lang="ru-RU" dirty="0"/>
              <a:t>оказывается больше  ).</a:t>
            </a:r>
          </a:p>
          <a:p>
            <a:endParaRPr lang="ru-RU" dirty="0"/>
          </a:p>
        </p:txBody>
      </p:sp>
    </p:spTree>
    <p:extLst>
      <p:ext uri="{BB962C8B-B14F-4D97-AF65-F5344CB8AC3E}">
        <p14:creationId xmlns:p14="http://schemas.microsoft.com/office/powerpoint/2010/main" val="2653094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Линия"/>
          <p:cNvSpPr/>
          <p:nvPr/>
        </p:nvSpPr>
        <p:spPr>
          <a:xfrm flipV="1">
            <a:off x="3661209" y="802190"/>
            <a:ext cx="1" cy="1388618"/>
          </a:xfrm>
          <a:prstGeom prst="line">
            <a:avLst/>
          </a:prstGeom>
          <a:ln w="12700">
            <a:solidFill>
              <a:srgbClr val="FFFFFF"/>
            </a:solidFill>
            <a:miter lim="400000"/>
          </a:ln>
        </p:spPr>
        <p:txBody>
          <a:bodyPr lIns="35717" tIns="35717" rIns="35717" bIns="35717" anchor="ctr"/>
          <a:lstStyle/>
          <a:p>
            <a:pPr>
              <a:defRPr sz="2400"/>
            </a:pPr>
            <a:endParaRPr sz="1688"/>
          </a:p>
        </p:txBody>
      </p:sp>
      <p:sp>
        <p:nvSpPr>
          <p:cNvPr id="117" name="Очень крутой…"/>
          <p:cNvSpPr txBox="1"/>
          <p:nvPr/>
        </p:nvSpPr>
        <p:spPr>
          <a:xfrm>
            <a:off x="3652279" y="1967392"/>
            <a:ext cx="4721521" cy="2077961"/>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p>
            <a:pPr algn="l">
              <a:defRPr sz="5000" b="1" cap="all">
                <a:solidFill>
                  <a:srgbClr val="253957"/>
                </a:solidFill>
                <a:latin typeface="+mn-lt"/>
                <a:ea typeface="+mn-ea"/>
                <a:cs typeface="+mn-cs"/>
                <a:sym typeface="Arial Narrow"/>
              </a:defRPr>
            </a:pPr>
            <a:r>
              <a:rPr lang="ru-RU" sz="3515" dirty="0">
                <a:latin typeface="Arial Narrow" charset="0"/>
                <a:ea typeface="Arial Narrow" charset="0"/>
                <a:cs typeface="Arial Narrow" charset="0"/>
              </a:rPr>
              <a:t>Тема 1.</a:t>
            </a:r>
          </a:p>
          <a:p>
            <a:pPr algn="l">
              <a:defRPr sz="5000" b="1" cap="all">
                <a:solidFill>
                  <a:srgbClr val="253957"/>
                </a:solidFill>
                <a:latin typeface="+mn-lt"/>
                <a:ea typeface="+mn-ea"/>
                <a:cs typeface="+mn-cs"/>
                <a:sym typeface="Arial Narrow"/>
              </a:defRPr>
            </a:pPr>
            <a:r>
              <a:rPr lang="ru-RU" sz="3515" dirty="0">
                <a:latin typeface="Arial Narrow" charset="0"/>
                <a:ea typeface="Arial Narrow" charset="0"/>
                <a:cs typeface="Arial Narrow" charset="0"/>
              </a:rPr>
              <a:t>Первичный анализ данных</a:t>
            </a:r>
            <a:endParaRPr sz="3515" dirty="0">
              <a:latin typeface="Arial Narrow" charset="0"/>
              <a:ea typeface="Arial Narrow" charset="0"/>
              <a:cs typeface="Arial Narrow" charset="0"/>
            </a:endParaRPr>
          </a:p>
        </p:txBody>
      </p:sp>
      <p:sp>
        <p:nvSpPr>
          <p:cNvPr id="118" name="Очень крутой подзаголовок презентации"/>
          <p:cNvSpPr txBox="1"/>
          <p:nvPr/>
        </p:nvSpPr>
        <p:spPr>
          <a:xfrm>
            <a:off x="3652280" y="4464740"/>
            <a:ext cx="4721520" cy="586597"/>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lstStyle>
            <a:lvl1pPr algn="l">
              <a:defRPr sz="3000">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Практические занятия</a:t>
            </a:r>
            <a:endParaRPr sz="2109" dirty="0">
              <a:latin typeface="Arial Narrow" charset="0"/>
              <a:ea typeface="Arial Narrow" charset="0"/>
              <a:cs typeface="Arial Narrow" charset="0"/>
            </a:endParaRPr>
          </a:p>
        </p:txBody>
      </p:sp>
      <p:sp>
        <p:nvSpPr>
          <p:cNvPr id="119" name="Название подразделения,  лаборатории, факультета и т.д."/>
          <p:cNvSpPr txBox="1"/>
          <p:nvPr/>
        </p:nvSpPr>
        <p:spPr>
          <a:xfrm>
            <a:off x="3652280" y="923114"/>
            <a:ext cx="4721519" cy="39670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p>
            <a:pPr algn="l">
              <a:defRPr sz="3000">
                <a:solidFill>
                  <a:srgbClr val="253957"/>
                </a:solidFill>
                <a:latin typeface="+mn-lt"/>
                <a:ea typeface="+mn-ea"/>
                <a:cs typeface="+mn-cs"/>
                <a:sym typeface="Arial Narrow"/>
              </a:defRPr>
            </a:pPr>
            <a:r>
              <a:rPr lang="ru-RU" sz="2109" dirty="0">
                <a:latin typeface="Arial Narrow" charset="0"/>
                <a:ea typeface="Arial Narrow" charset="0"/>
                <a:cs typeface="Arial Narrow" charset="0"/>
              </a:rPr>
              <a:t>Департамент статистики и анализа данных</a:t>
            </a:r>
            <a:r>
              <a:rPr sz="2109" dirty="0">
                <a:latin typeface="Arial Narrow" charset="0"/>
                <a:ea typeface="Arial Narrow" charset="0"/>
                <a:cs typeface="Arial Narrow" charset="0"/>
              </a:rPr>
              <a:t> </a:t>
            </a:r>
          </a:p>
        </p:txBody>
      </p:sp>
      <p:sp>
        <p:nvSpPr>
          <p:cNvPr id="120" name="Москва, 2017"/>
          <p:cNvSpPr txBox="1"/>
          <p:nvPr/>
        </p:nvSpPr>
        <p:spPr>
          <a:xfrm>
            <a:off x="3652280" y="5940221"/>
            <a:ext cx="4721520" cy="29943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algn="l" defTabSz="457200">
              <a:defRPr sz="2100">
                <a:solidFill>
                  <a:srgbClr val="253957"/>
                </a:solidFill>
                <a:latin typeface="+mn-lt"/>
                <a:ea typeface="+mn-ea"/>
                <a:cs typeface="+mn-cs"/>
                <a:sym typeface="Arial Narrow"/>
              </a:defRPr>
            </a:lvl1pPr>
          </a:lstStyle>
          <a:p>
            <a:r>
              <a:rPr sz="1477" dirty="0">
                <a:latin typeface="Arial Narrow" charset="0"/>
                <a:ea typeface="Arial Narrow" charset="0"/>
                <a:cs typeface="Arial Narrow" charset="0"/>
              </a:rPr>
              <a:t>Москва, 20</a:t>
            </a:r>
            <a:r>
              <a:rPr lang="ru-RU" sz="1477">
                <a:latin typeface="Arial Narrow" charset="0"/>
                <a:ea typeface="Arial Narrow" charset="0"/>
                <a:cs typeface="Arial Narrow" charset="0"/>
              </a:rPr>
              <a:t>20</a:t>
            </a:r>
            <a:endParaRPr sz="1477" dirty="0">
              <a:latin typeface="Arial Narrow" charset="0"/>
              <a:ea typeface="Arial Narrow" charset="0"/>
              <a:cs typeface="Arial Narrow" charset="0"/>
            </a:endParaRPr>
          </a:p>
        </p:txBody>
      </p:sp>
      <p:pic>
        <p:nvPicPr>
          <p:cNvPr id="121" name="Изображение" descr="Изображение"/>
          <p:cNvPicPr>
            <a:picLocks noChangeAspect="1"/>
          </p:cNvPicPr>
          <p:nvPr/>
        </p:nvPicPr>
        <p:blipFill>
          <a:blip r:embed="rId2"/>
          <a:stretch>
            <a:fillRect/>
          </a:stretch>
        </p:blipFill>
        <p:spPr>
          <a:xfrm>
            <a:off x="680993" y="665482"/>
            <a:ext cx="1368005" cy="1322720"/>
          </a:xfrm>
          <a:prstGeom prst="rect">
            <a:avLst/>
          </a:prstGeom>
          <a:ln w="12700">
            <a:miter lim="400000"/>
          </a:ln>
        </p:spPr>
      </p:pic>
    </p:spTree>
    <p:extLst>
      <p:ext uri="{BB962C8B-B14F-4D97-AF65-F5344CB8AC3E}">
        <p14:creationId xmlns:p14="http://schemas.microsoft.com/office/powerpoint/2010/main" val="2662755752"/>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F96CC1-63C9-4307-9EF7-BFCAF5A8E1E8}"/>
              </a:ext>
            </a:extLst>
          </p:cNvPr>
          <p:cNvSpPr>
            <a:spLocks noGrp="1"/>
          </p:cNvSpPr>
          <p:nvPr>
            <p:ph type="title"/>
          </p:nvPr>
        </p:nvSpPr>
        <p:spPr/>
        <p:txBody>
          <a:bodyPr/>
          <a:lstStyle/>
          <a:p>
            <a:r>
              <a:rPr lang="en-US" dirty="0"/>
              <a:t>Ex</a:t>
            </a:r>
            <a:r>
              <a:rPr lang="ru-RU"/>
              <a:t>с</a:t>
            </a:r>
            <a:r>
              <a:rPr lang="en-US"/>
              <a:t>el</a:t>
            </a:r>
            <a:endParaRPr lang="ru-RU" dirty="0"/>
          </a:p>
        </p:txBody>
      </p:sp>
      <p:sp>
        <p:nvSpPr>
          <p:cNvPr id="3" name="Объект 2">
            <a:extLst>
              <a:ext uri="{FF2B5EF4-FFF2-40B4-BE49-F238E27FC236}">
                <a16:creationId xmlns:a16="http://schemas.microsoft.com/office/drawing/2014/main" id="{059E3D98-923F-46B3-8556-F2812D2EA156}"/>
              </a:ext>
            </a:extLst>
          </p:cNvPr>
          <p:cNvSpPr>
            <a:spLocks noGrp="1"/>
          </p:cNvSpPr>
          <p:nvPr>
            <p:ph idx="1"/>
          </p:nvPr>
        </p:nvSpPr>
        <p:spPr>
          <a:xfrm>
            <a:off x="797873" y="2208655"/>
            <a:ext cx="7886700" cy="3263504"/>
          </a:xfrm>
        </p:spPr>
        <p:txBody>
          <a:bodyPr/>
          <a:lstStyle/>
          <a:p>
            <a:r>
              <a:rPr lang="ru-RU" dirty="0"/>
              <a:t>Хи2.ТЕСТ</a:t>
            </a:r>
          </a:p>
          <a:p>
            <a:r>
              <a:rPr lang="ru-RU" dirty="0"/>
              <a:t>Хи2.ОБР.ПХ – табличное (критическое) значение </a:t>
            </a:r>
            <a:r>
              <a:rPr lang="ru-RU" sz="1350" dirty="0"/>
              <a:t>(указывается значение </a:t>
            </a:r>
            <a:r>
              <a:rPr lang="el-GR" altLang="ru-RU" sz="1350" dirty="0"/>
              <a:t>α</a:t>
            </a:r>
            <a:r>
              <a:rPr lang="ru-RU" altLang="ru-RU" sz="1350" dirty="0"/>
              <a:t>)</a:t>
            </a:r>
            <a:endParaRPr lang="ru-RU" dirty="0"/>
          </a:p>
          <a:p>
            <a:r>
              <a:rPr lang="ru-RU" dirty="0"/>
              <a:t>Хи2.РАСПР.ПХ</a:t>
            </a:r>
          </a:p>
        </p:txBody>
      </p:sp>
    </p:spTree>
    <p:extLst>
      <p:ext uri="{BB962C8B-B14F-4D97-AF65-F5344CB8AC3E}">
        <p14:creationId xmlns:p14="http://schemas.microsoft.com/office/powerpoint/2010/main" val="30059165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C737E9-07A3-4290-9088-C8DC5962470E}"/>
              </a:ext>
            </a:extLst>
          </p:cNvPr>
          <p:cNvSpPr>
            <a:spLocks noGrp="1"/>
          </p:cNvSpPr>
          <p:nvPr>
            <p:ph type="title"/>
          </p:nvPr>
        </p:nvSpPr>
        <p:spPr>
          <a:xfrm>
            <a:off x="615711" y="1001698"/>
            <a:ext cx="7886700" cy="787205"/>
          </a:xfrm>
        </p:spPr>
        <p:txBody>
          <a:bodyPr/>
          <a:lstStyle/>
          <a:p>
            <a:r>
              <a:rPr lang="ru-RU" dirty="0"/>
              <a:t>Коэффициенты ассоциации и контингенции</a:t>
            </a:r>
          </a:p>
        </p:txBody>
      </p:sp>
      <p:graphicFrame>
        <p:nvGraphicFramePr>
          <p:cNvPr id="4" name="Таблица 3">
            <a:extLst>
              <a:ext uri="{FF2B5EF4-FFF2-40B4-BE49-F238E27FC236}">
                <a16:creationId xmlns:a16="http://schemas.microsoft.com/office/drawing/2014/main" id="{6F204A07-3C95-4310-ADD6-410DD8CEE1FB}"/>
              </a:ext>
            </a:extLst>
          </p:cNvPr>
          <p:cNvGraphicFramePr>
            <a:graphicFrameLocks noGrp="1"/>
          </p:cNvGraphicFramePr>
          <p:nvPr/>
        </p:nvGraphicFramePr>
        <p:xfrm>
          <a:off x="1361662" y="2984224"/>
          <a:ext cx="5496338" cy="2018921"/>
        </p:xfrm>
        <a:graphic>
          <a:graphicData uri="http://schemas.openxmlformats.org/drawingml/2006/table">
            <a:tbl>
              <a:tblPr>
                <a:tableStyleId>{5C22544A-7EE6-4342-B048-85BDC9FD1C3A}</a:tableStyleId>
              </a:tblPr>
              <a:tblGrid>
                <a:gridCol w="1568577">
                  <a:extLst>
                    <a:ext uri="{9D8B030D-6E8A-4147-A177-3AD203B41FA5}">
                      <a16:colId xmlns:a16="http://schemas.microsoft.com/office/drawing/2014/main" val="3810229096"/>
                    </a:ext>
                  </a:extLst>
                </a:gridCol>
                <a:gridCol w="1057799">
                  <a:extLst>
                    <a:ext uri="{9D8B030D-6E8A-4147-A177-3AD203B41FA5}">
                      <a16:colId xmlns:a16="http://schemas.microsoft.com/office/drawing/2014/main" val="2305184675"/>
                    </a:ext>
                  </a:extLst>
                </a:gridCol>
                <a:gridCol w="1057799">
                  <a:extLst>
                    <a:ext uri="{9D8B030D-6E8A-4147-A177-3AD203B41FA5}">
                      <a16:colId xmlns:a16="http://schemas.microsoft.com/office/drawing/2014/main" val="2547639186"/>
                    </a:ext>
                  </a:extLst>
                </a:gridCol>
                <a:gridCol w="1812164">
                  <a:extLst>
                    <a:ext uri="{9D8B030D-6E8A-4147-A177-3AD203B41FA5}">
                      <a16:colId xmlns:a16="http://schemas.microsoft.com/office/drawing/2014/main" val="1762632022"/>
                    </a:ext>
                  </a:extLst>
                </a:gridCol>
              </a:tblGrid>
              <a:tr h="757095">
                <a:tc>
                  <a:txBody>
                    <a:bodyPr/>
                    <a:lstStyle/>
                    <a:p>
                      <a:pPr algn="r">
                        <a:lnSpc>
                          <a:spcPct val="92000"/>
                        </a:lnSpc>
                        <a:spcBef>
                          <a:spcPts val="20"/>
                        </a:spcBef>
                        <a:spcAft>
                          <a:spcPts val="20"/>
                        </a:spcAft>
                      </a:pPr>
                      <a:r>
                        <a:rPr lang="ru-RU" sz="1800" dirty="0">
                          <a:effectLst/>
                        </a:rPr>
                        <a:t>II</a:t>
                      </a:r>
                    </a:p>
                    <a:p>
                      <a:pPr algn="just">
                        <a:lnSpc>
                          <a:spcPct val="92000"/>
                        </a:lnSpc>
                        <a:spcBef>
                          <a:spcPts val="20"/>
                        </a:spcBef>
                        <a:spcAft>
                          <a:spcPts val="20"/>
                        </a:spcAft>
                      </a:pPr>
                      <a:r>
                        <a:rPr lang="ru-RU" sz="1800" dirty="0">
                          <a:effectLst/>
                        </a:rPr>
                        <a:t> I</a:t>
                      </a:r>
                      <a:endParaRPr lang="ru-RU" sz="1800" dirty="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dirty="0">
                          <a:effectLst/>
                        </a:rPr>
                        <a:t>II’</a:t>
                      </a:r>
                      <a:endParaRPr lang="ru-RU" sz="1800" dirty="0">
                        <a:effectLst/>
                        <a:latin typeface="Times New Roman" panose="02020603050405020304" pitchFamily="18" charset="0"/>
                        <a:ea typeface="Times New Roman" panose="02020603050405020304" pitchFamily="18" charset="0"/>
                      </a:endParaRPr>
                    </a:p>
                  </a:txBody>
                  <a:tcPr marL="33338" marR="333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dirty="0">
                          <a:effectLst/>
                        </a:rPr>
                        <a:t>II’’</a:t>
                      </a:r>
                      <a:endParaRPr lang="ru-RU" sz="1800" dirty="0">
                        <a:effectLst/>
                        <a:latin typeface="Times New Roman" panose="02020603050405020304" pitchFamily="18" charset="0"/>
                        <a:ea typeface="Times New Roman" panose="02020603050405020304" pitchFamily="18" charset="0"/>
                      </a:endParaRPr>
                    </a:p>
                  </a:txBody>
                  <a:tcPr marL="33338" marR="333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dirty="0">
                          <a:effectLst/>
                        </a:rPr>
                        <a:t>Сумма показателей</a:t>
                      </a:r>
                    </a:p>
                    <a:p>
                      <a:pPr algn="ctr">
                        <a:lnSpc>
                          <a:spcPct val="92000"/>
                        </a:lnSpc>
                        <a:spcBef>
                          <a:spcPts val="20"/>
                        </a:spcBef>
                        <a:spcAft>
                          <a:spcPts val="20"/>
                        </a:spcAft>
                      </a:pPr>
                      <a:r>
                        <a:rPr lang="ru-RU" sz="1800" dirty="0">
                          <a:effectLst/>
                        </a:rPr>
                        <a:t>по строкам</a:t>
                      </a:r>
                      <a:endParaRPr lang="ru-RU" sz="1800" dirty="0">
                        <a:effectLst/>
                        <a:latin typeface="Times New Roman" panose="02020603050405020304" pitchFamily="18" charset="0"/>
                        <a:ea typeface="Times New Roman" panose="02020603050405020304" pitchFamily="18" charset="0"/>
                      </a:endParaRPr>
                    </a:p>
                  </a:txBody>
                  <a:tcPr marL="33338" marR="3333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3534236"/>
                  </a:ext>
                </a:extLst>
              </a:tr>
              <a:tr h="252365">
                <a:tc>
                  <a:txBody>
                    <a:bodyPr/>
                    <a:lstStyle/>
                    <a:p>
                      <a:pPr algn="ctr">
                        <a:lnSpc>
                          <a:spcPct val="92000"/>
                        </a:lnSpc>
                        <a:spcBef>
                          <a:spcPts val="20"/>
                        </a:spcBef>
                        <a:spcAft>
                          <a:spcPts val="20"/>
                        </a:spcAft>
                      </a:pPr>
                      <a:r>
                        <a:rPr lang="ru-RU" sz="1800">
                          <a:effectLst/>
                        </a:rPr>
                        <a:t>I’</a:t>
                      </a:r>
                      <a:endParaRPr lang="ru-RU" sz="180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a:effectLst/>
                        </a:rPr>
                        <a:t>a</a:t>
                      </a:r>
                      <a:endParaRPr lang="ru-RU" sz="180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a:effectLst/>
                        </a:rPr>
                        <a:t>b</a:t>
                      </a:r>
                      <a:endParaRPr lang="ru-RU" sz="180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dirty="0">
                          <a:effectLst/>
                        </a:rPr>
                        <a:t>a + b</a:t>
                      </a:r>
                      <a:endParaRPr lang="ru-RU" sz="1800" dirty="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1802430"/>
                  </a:ext>
                </a:extLst>
              </a:tr>
              <a:tr h="252365">
                <a:tc>
                  <a:txBody>
                    <a:bodyPr/>
                    <a:lstStyle/>
                    <a:p>
                      <a:pPr algn="ctr">
                        <a:lnSpc>
                          <a:spcPct val="92000"/>
                        </a:lnSpc>
                        <a:spcBef>
                          <a:spcPts val="20"/>
                        </a:spcBef>
                        <a:spcAft>
                          <a:spcPts val="20"/>
                        </a:spcAft>
                      </a:pPr>
                      <a:r>
                        <a:rPr lang="ru-RU" sz="1800">
                          <a:effectLst/>
                        </a:rPr>
                        <a:t>I’’</a:t>
                      </a:r>
                      <a:endParaRPr lang="ru-RU" sz="180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a:effectLst/>
                        </a:rPr>
                        <a:t>c</a:t>
                      </a:r>
                      <a:endParaRPr lang="ru-RU" sz="180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a:effectLst/>
                        </a:rPr>
                        <a:t>d</a:t>
                      </a:r>
                      <a:endParaRPr lang="ru-RU" sz="180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dirty="0">
                          <a:effectLst/>
                        </a:rPr>
                        <a:t>c + d</a:t>
                      </a:r>
                      <a:endParaRPr lang="ru-RU" sz="1800" dirty="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8656820"/>
                  </a:ext>
                </a:extLst>
              </a:tr>
              <a:tr h="757095">
                <a:tc>
                  <a:txBody>
                    <a:bodyPr/>
                    <a:lstStyle/>
                    <a:p>
                      <a:pPr algn="just">
                        <a:lnSpc>
                          <a:spcPct val="92000"/>
                        </a:lnSpc>
                        <a:spcBef>
                          <a:spcPts val="20"/>
                        </a:spcBef>
                        <a:spcAft>
                          <a:spcPts val="20"/>
                        </a:spcAft>
                      </a:pPr>
                      <a:r>
                        <a:rPr lang="ru-RU" sz="1800">
                          <a:effectLst/>
                        </a:rPr>
                        <a:t>Сумма показателей по столбцам</a:t>
                      </a:r>
                      <a:endParaRPr lang="ru-RU" sz="180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a:effectLst/>
                        </a:rPr>
                        <a:t>a + c</a:t>
                      </a:r>
                      <a:endParaRPr lang="ru-RU" sz="180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a:effectLst/>
                        </a:rPr>
                        <a:t>b + d</a:t>
                      </a:r>
                      <a:endParaRPr lang="ru-RU" sz="180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92000"/>
                        </a:lnSpc>
                        <a:spcBef>
                          <a:spcPts val="20"/>
                        </a:spcBef>
                        <a:spcAft>
                          <a:spcPts val="20"/>
                        </a:spcAft>
                      </a:pPr>
                      <a:r>
                        <a:rPr lang="ru-RU" sz="1800" dirty="0">
                          <a:effectLst/>
                        </a:rPr>
                        <a:t>n</a:t>
                      </a:r>
                      <a:endParaRPr lang="ru-RU" sz="1800" dirty="0">
                        <a:effectLst/>
                        <a:latin typeface="Times New Roman" panose="02020603050405020304" pitchFamily="18" charset="0"/>
                        <a:ea typeface="Times New Roman" panose="02020603050405020304" pitchFamily="18" charset="0"/>
                      </a:endParaRPr>
                    </a:p>
                  </a:txBody>
                  <a:tcPr marL="33338" marR="3333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581578"/>
                  </a:ext>
                </a:extLst>
              </a:tr>
            </a:tbl>
          </a:graphicData>
        </a:graphic>
      </p:graphicFrame>
      <p:sp>
        <p:nvSpPr>
          <p:cNvPr id="5" name="Заголовок 1">
            <a:extLst>
              <a:ext uri="{FF2B5EF4-FFF2-40B4-BE49-F238E27FC236}">
                <a16:creationId xmlns:a16="http://schemas.microsoft.com/office/drawing/2014/main" id="{D6C737E9-07A3-4290-9088-C8DC5962470E}"/>
              </a:ext>
            </a:extLst>
          </p:cNvPr>
          <p:cNvSpPr txBox="1">
            <a:spLocks/>
          </p:cNvSpPr>
          <p:nvPr/>
        </p:nvSpPr>
        <p:spPr>
          <a:xfrm>
            <a:off x="453427" y="1788904"/>
            <a:ext cx="8211269" cy="787205"/>
          </a:xfrm>
          <a:prstGeom prst="rect">
            <a:avLst/>
          </a:prstGeom>
        </p:spPr>
        <p:txBody>
          <a:bodyPr vert="horz" lIns="68580" tIns="34290" rIns="68580" bIns="3429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2700" dirty="0"/>
              <a:t>Для вычисления коэффициентов ассоциации и контингенции строится таблица, которая показывает связь между двумя явлениями, каждое из которых является альтернативным</a:t>
            </a:r>
          </a:p>
        </p:txBody>
      </p:sp>
    </p:spTree>
    <p:extLst>
      <p:ext uri="{BB962C8B-B14F-4D97-AF65-F5344CB8AC3E}">
        <p14:creationId xmlns:p14="http://schemas.microsoft.com/office/powerpoint/2010/main" val="335958151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0688D8-F763-4193-BA7C-BB44EB07D270}"/>
              </a:ext>
            </a:extLst>
          </p:cNvPr>
          <p:cNvSpPr>
            <a:spLocks noGrp="1"/>
          </p:cNvSpPr>
          <p:nvPr>
            <p:ph type="title"/>
          </p:nvPr>
        </p:nvSpPr>
        <p:spPr>
          <a:xfrm>
            <a:off x="591671" y="1131094"/>
            <a:ext cx="8296836" cy="1400402"/>
          </a:xfrm>
        </p:spPr>
        <p:txBody>
          <a:bodyPr>
            <a:normAutofit fontScale="90000"/>
          </a:bodyPr>
          <a:lstStyle/>
          <a:p>
            <a:r>
              <a:rPr lang="ru-RU" b="1" u="sng" dirty="0"/>
              <a:t>Коэффициент ассоциации </a:t>
            </a:r>
            <a:r>
              <a:rPr lang="ru-RU" dirty="0"/>
              <a:t>– оценка степени тесноты связи между качественными признаками, каждый из которых представлен в виде альтернативного признака.</a:t>
            </a:r>
          </a:p>
        </p:txBody>
      </p:sp>
      <p:sp>
        <p:nvSpPr>
          <p:cNvPr id="4" name="Rectangle 2">
            <a:extLst>
              <a:ext uri="{FF2B5EF4-FFF2-40B4-BE49-F238E27FC236}">
                <a16:creationId xmlns:a16="http://schemas.microsoft.com/office/drawing/2014/main" id="{4497E03C-FA76-4F8C-B2C0-23D0154D3172}"/>
              </a:ext>
            </a:extLst>
          </p:cNvPr>
          <p:cNvSpPr>
            <a:spLocks noChangeArrowheads="1"/>
          </p:cNvSpPr>
          <p:nvPr/>
        </p:nvSpPr>
        <p:spPr bwMode="auto">
          <a:xfrm>
            <a:off x="2166731" y="2341227"/>
            <a:ext cx="32010288"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ru-RU"/>
          </a:p>
        </p:txBody>
      </p:sp>
      <p:graphicFrame>
        <p:nvGraphicFramePr>
          <p:cNvPr id="5" name="Объект 4">
            <a:extLst>
              <a:ext uri="{FF2B5EF4-FFF2-40B4-BE49-F238E27FC236}">
                <a16:creationId xmlns:a16="http://schemas.microsoft.com/office/drawing/2014/main" id="{647ADA5A-5E45-452D-BED7-1A30AFD5289A}"/>
              </a:ext>
            </a:extLst>
          </p:cNvPr>
          <p:cNvGraphicFramePr>
            <a:graphicFrameLocks noChangeAspect="1"/>
          </p:cNvGraphicFramePr>
          <p:nvPr/>
        </p:nvGraphicFramePr>
        <p:xfrm>
          <a:off x="2166730" y="2903435"/>
          <a:ext cx="3588209" cy="1829987"/>
        </p:xfrm>
        <a:graphic>
          <a:graphicData uri="http://schemas.openxmlformats.org/presentationml/2006/ole">
            <mc:AlternateContent xmlns:mc="http://schemas.openxmlformats.org/markup-compatibility/2006">
              <mc:Choice xmlns:v="urn:schemas-microsoft-com:vml" Requires="v">
                <p:oleObj spid="_x0000_s52231" name="Уравнение" r:id="rId3" imgW="660113" imgH="342751" progId="Equation.3">
                  <p:embed/>
                </p:oleObj>
              </mc:Choice>
              <mc:Fallback>
                <p:oleObj name="Уравнение" r:id="rId3" imgW="660113" imgH="342751" progId="Equation.3">
                  <p:embed/>
                  <p:pic>
                    <p:nvPicPr>
                      <p:cNvPr id="5" name="Объект 4">
                        <a:extLst>
                          <a:ext uri="{FF2B5EF4-FFF2-40B4-BE49-F238E27FC236}">
                            <a16:creationId xmlns:a16="http://schemas.microsoft.com/office/drawing/2014/main" id="{647ADA5A-5E45-452D-BED7-1A30AFD52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730" y="2903435"/>
                        <a:ext cx="3588209" cy="1829987"/>
                      </a:xfrm>
                      <a:prstGeom prst="rect">
                        <a:avLst/>
                      </a:prstGeom>
                      <a:noFill/>
                    </p:spPr>
                  </p:pic>
                </p:oleObj>
              </mc:Fallback>
            </mc:AlternateContent>
          </a:graphicData>
        </a:graphic>
      </p:graphicFrame>
    </p:spTree>
    <p:extLst>
      <p:ext uri="{BB962C8B-B14F-4D97-AF65-F5344CB8AC3E}">
        <p14:creationId xmlns:p14="http://schemas.microsoft.com/office/powerpoint/2010/main" val="6605081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BBC488-E28F-4DD9-BB20-3267B5BE831D}"/>
              </a:ext>
            </a:extLst>
          </p:cNvPr>
          <p:cNvSpPr>
            <a:spLocks noGrp="1"/>
          </p:cNvSpPr>
          <p:nvPr>
            <p:ph type="title"/>
          </p:nvPr>
        </p:nvSpPr>
        <p:spPr>
          <a:xfrm>
            <a:off x="628650" y="1131094"/>
            <a:ext cx="7886700" cy="994172"/>
          </a:xfrm>
        </p:spPr>
        <p:txBody>
          <a:bodyPr>
            <a:normAutofit fontScale="90000"/>
          </a:bodyPr>
          <a:lstStyle/>
          <a:p>
            <a:r>
              <a:rPr lang="ru-RU" u="sng" dirty="0"/>
              <a:t>Коэффициент контингенции</a:t>
            </a:r>
            <a:r>
              <a:rPr lang="en-US" u="sng" dirty="0"/>
              <a:t> </a:t>
            </a:r>
            <a:r>
              <a:rPr lang="ru-RU" dirty="0"/>
              <a:t>всегда меньше коэффициента ассоциации. </a:t>
            </a:r>
          </a:p>
        </p:txBody>
      </p:sp>
      <p:sp>
        <p:nvSpPr>
          <p:cNvPr id="6" name="Rectangle 4">
            <a:extLst>
              <a:ext uri="{FF2B5EF4-FFF2-40B4-BE49-F238E27FC236}">
                <a16:creationId xmlns:a16="http://schemas.microsoft.com/office/drawing/2014/main" id="{E5C1F398-DB47-445B-AFCF-1224071A8C37}"/>
              </a:ext>
            </a:extLst>
          </p:cNvPr>
          <p:cNvSpPr>
            <a:spLocks noChangeArrowheads="1"/>
          </p:cNvSpPr>
          <p:nvPr/>
        </p:nvSpPr>
        <p:spPr bwMode="auto">
          <a:xfrm>
            <a:off x="1503924" y="2615664"/>
            <a:ext cx="1196430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ru-RU"/>
          </a:p>
        </p:txBody>
      </p:sp>
      <p:graphicFrame>
        <p:nvGraphicFramePr>
          <p:cNvPr id="7" name="Объект 6">
            <a:extLst>
              <a:ext uri="{FF2B5EF4-FFF2-40B4-BE49-F238E27FC236}">
                <a16:creationId xmlns:a16="http://schemas.microsoft.com/office/drawing/2014/main" id="{CA73D421-A916-4974-9378-4EAEEA8FF60C}"/>
              </a:ext>
            </a:extLst>
          </p:cNvPr>
          <p:cNvGraphicFramePr>
            <a:graphicFrameLocks noChangeAspect="1"/>
          </p:cNvGraphicFramePr>
          <p:nvPr/>
        </p:nvGraphicFramePr>
        <p:xfrm>
          <a:off x="1503924" y="2771644"/>
          <a:ext cx="6782192" cy="1555549"/>
        </p:xfrm>
        <a:graphic>
          <a:graphicData uri="http://schemas.openxmlformats.org/presentationml/2006/ole">
            <mc:AlternateContent xmlns:mc="http://schemas.openxmlformats.org/markup-compatibility/2006">
              <mc:Choice xmlns:v="urn:schemas-microsoft-com:vml" Requires="v">
                <p:oleObj spid="_x0000_s53255" name="Уравнение" r:id="rId3" imgW="1701800" imgH="393700" progId="Equation.3">
                  <p:embed/>
                </p:oleObj>
              </mc:Choice>
              <mc:Fallback>
                <p:oleObj name="Уравнение" r:id="rId3" imgW="1701800" imgH="393700" progId="Equation.3">
                  <p:embed/>
                  <p:pic>
                    <p:nvPicPr>
                      <p:cNvPr id="7" name="Объект 6">
                        <a:extLst>
                          <a:ext uri="{FF2B5EF4-FFF2-40B4-BE49-F238E27FC236}">
                            <a16:creationId xmlns:a16="http://schemas.microsoft.com/office/drawing/2014/main" id="{CA73D421-A916-4974-9378-4EAEEA8FF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3924" y="2771644"/>
                        <a:ext cx="6782192" cy="1555549"/>
                      </a:xfrm>
                      <a:prstGeom prst="rect">
                        <a:avLst/>
                      </a:prstGeom>
                      <a:noFill/>
                    </p:spPr>
                  </p:pic>
                </p:oleObj>
              </mc:Fallback>
            </mc:AlternateContent>
          </a:graphicData>
        </a:graphic>
      </p:graphicFrame>
    </p:spTree>
    <p:extLst>
      <p:ext uri="{BB962C8B-B14F-4D97-AF65-F5344CB8AC3E}">
        <p14:creationId xmlns:p14="http://schemas.microsoft.com/office/powerpoint/2010/main" val="17432831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CD8528-CA7D-4037-8D8F-EE18A8B8429F}"/>
              </a:ext>
            </a:extLst>
          </p:cNvPr>
          <p:cNvSpPr>
            <a:spLocks noGrp="1"/>
          </p:cNvSpPr>
          <p:nvPr>
            <p:ph type="title"/>
          </p:nvPr>
        </p:nvSpPr>
        <p:spPr/>
        <p:txBody>
          <a:bodyPr/>
          <a:lstStyle/>
          <a:p>
            <a:r>
              <a:rPr lang="ru-RU" dirty="0"/>
              <a:t>Коэффициенты ассоциации и контингенции</a:t>
            </a:r>
          </a:p>
        </p:txBody>
      </p:sp>
      <p:pic>
        <p:nvPicPr>
          <p:cNvPr id="4" name="Объект 3">
            <a:extLst>
              <a:ext uri="{FF2B5EF4-FFF2-40B4-BE49-F238E27FC236}">
                <a16:creationId xmlns:a16="http://schemas.microsoft.com/office/drawing/2014/main" id="{08682F53-B6F4-4699-B1F2-FCE927E55E7D}"/>
              </a:ext>
            </a:extLst>
          </p:cNvPr>
          <p:cNvPicPr>
            <a:picLocks noGrp="1" noChangeAspect="1"/>
          </p:cNvPicPr>
          <p:nvPr>
            <p:ph idx="1"/>
          </p:nvPr>
        </p:nvPicPr>
        <p:blipFill>
          <a:blip r:embed="rId2"/>
          <a:stretch>
            <a:fillRect/>
          </a:stretch>
        </p:blipFill>
        <p:spPr>
          <a:xfrm>
            <a:off x="425062" y="2787978"/>
            <a:ext cx="8090288" cy="1477170"/>
          </a:xfrm>
          <a:prstGeom prst="rect">
            <a:avLst/>
          </a:prstGeom>
        </p:spPr>
      </p:pic>
    </p:spTree>
    <p:extLst>
      <p:ext uri="{BB962C8B-B14F-4D97-AF65-F5344CB8AC3E}">
        <p14:creationId xmlns:p14="http://schemas.microsoft.com/office/powerpoint/2010/main" val="13412080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CD8528-CA7D-4037-8D8F-EE18A8B8429F}"/>
              </a:ext>
            </a:extLst>
          </p:cNvPr>
          <p:cNvSpPr>
            <a:spLocks noGrp="1"/>
          </p:cNvSpPr>
          <p:nvPr>
            <p:ph type="title"/>
          </p:nvPr>
        </p:nvSpPr>
        <p:spPr>
          <a:xfrm>
            <a:off x="615711" y="990219"/>
            <a:ext cx="7886700" cy="631930"/>
          </a:xfrm>
        </p:spPr>
        <p:txBody>
          <a:bodyPr/>
          <a:lstStyle/>
          <a:p>
            <a:r>
              <a:rPr lang="ru-RU" dirty="0"/>
              <a:t>Коэффициенты ассоциации и контингенции</a:t>
            </a:r>
          </a:p>
        </p:txBody>
      </p:sp>
      <p:graphicFrame>
        <p:nvGraphicFramePr>
          <p:cNvPr id="10" name="Таблица 9"/>
          <p:cNvGraphicFramePr>
            <a:graphicFrameLocks noGrp="1"/>
          </p:cNvGraphicFramePr>
          <p:nvPr/>
        </p:nvGraphicFramePr>
        <p:xfrm>
          <a:off x="1318897" y="1692856"/>
          <a:ext cx="6615023" cy="2377440"/>
        </p:xfrm>
        <a:graphic>
          <a:graphicData uri="http://schemas.openxmlformats.org/drawingml/2006/table">
            <a:tbl>
              <a:tblPr firstRow="1" bandRow="1">
                <a:tableStyleId>{5C22544A-7EE6-4342-B048-85BDC9FD1C3A}</a:tableStyleId>
              </a:tblPr>
              <a:tblGrid>
                <a:gridCol w="1653756">
                  <a:extLst>
                    <a:ext uri="{9D8B030D-6E8A-4147-A177-3AD203B41FA5}">
                      <a16:colId xmlns:a16="http://schemas.microsoft.com/office/drawing/2014/main" val="3954949533"/>
                    </a:ext>
                  </a:extLst>
                </a:gridCol>
                <a:gridCol w="2036912">
                  <a:extLst>
                    <a:ext uri="{9D8B030D-6E8A-4147-A177-3AD203B41FA5}">
                      <a16:colId xmlns:a16="http://schemas.microsoft.com/office/drawing/2014/main" val="4158377040"/>
                    </a:ext>
                  </a:extLst>
                </a:gridCol>
                <a:gridCol w="1811547">
                  <a:extLst>
                    <a:ext uri="{9D8B030D-6E8A-4147-A177-3AD203B41FA5}">
                      <a16:colId xmlns:a16="http://schemas.microsoft.com/office/drawing/2014/main" val="2206150208"/>
                    </a:ext>
                  </a:extLst>
                </a:gridCol>
                <a:gridCol w="1112808">
                  <a:extLst>
                    <a:ext uri="{9D8B030D-6E8A-4147-A177-3AD203B41FA5}">
                      <a16:colId xmlns:a16="http://schemas.microsoft.com/office/drawing/2014/main" val="3088372245"/>
                    </a:ext>
                  </a:extLst>
                </a:gridCol>
              </a:tblGrid>
              <a:tr h="434340">
                <a:tc rowSpan="2">
                  <a:txBody>
                    <a:bodyPr/>
                    <a:lstStyle/>
                    <a:p>
                      <a:pPr algn="ctr"/>
                      <a:r>
                        <a:rPr lang="ru-RU" sz="2400" dirty="0"/>
                        <a:t>Пол</a:t>
                      </a:r>
                    </a:p>
                  </a:txBody>
                  <a:tcPr marL="68580" marR="68580" marT="34290" marB="34290" anchor="ctr"/>
                </a:tc>
                <a:tc gridSpan="2">
                  <a:txBody>
                    <a:bodyPr/>
                    <a:lstStyle/>
                    <a:p>
                      <a:pPr algn="ctr"/>
                      <a:r>
                        <a:rPr lang="ru-RU" sz="2400" dirty="0"/>
                        <a:t>Образование</a:t>
                      </a:r>
                    </a:p>
                  </a:txBody>
                  <a:tcPr marL="68580" marR="68580" marT="34290" marB="34290"/>
                </a:tc>
                <a:tc hMerge="1">
                  <a:txBody>
                    <a:bodyPr/>
                    <a:lstStyle/>
                    <a:p>
                      <a:endParaRPr lang="ru-RU" dirty="0"/>
                    </a:p>
                  </a:txBody>
                  <a:tcPr/>
                </a:tc>
                <a:tc>
                  <a:txBody>
                    <a:bodyPr/>
                    <a:lstStyle/>
                    <a:p>
                      <a:endParaRPr lang="ru-RU" sz="1400" dirty="0"/>
                    </a:p>
                  </a:txBody>
                  <a:tcPr marL="68580" marR="68580" marT="34290" marB="34290"/>
                </a:tc>
                <a:extLst>
                  <a:ext uri="{0D108BD9-81ED-4DB2-BD59-A6C34878D82A}">
                    <a16:rowId xmlns:a16="http://schemas.microsoft.com/office/drawing/2014/main" val="2699065826"/>
                  </a:ext>
                </a:extLst>
              </a:tr>
              <a:tr h="640080">
                <a:tc vMerge="1">
                  <a:txBody>
                    <a:bodyPr/>
                    <a:lstStyle/>
                    <a:p>
                      <a:endParaRPr lang="ru-RU" sz="3200" dirty="0"/>
                    </a:p>
                  </a:txBody>
                  <a:tcPr/>
                </a:tc>
                <a:tc>
                  <a:txBody>
                    <a:bodyPr/>
                    <a:lstStyle/>
                    <a:p>
                      <a:r>
                        <a:rPr lang="ru-RU" sz="2400" dirty="0"/>
                        <a:t>Гуманитарное</a:t>
                      </a:r>
                    </a:p>
                  </a:txBody>
                  <a:tcPr marL="68580" marR="68580" marT="34290" marB="34290"/>
                </a:tc>
                <a:tc>
                  <a:txBody>
                    <a:bodyPr/>
                    <a:lstStyle/>
                    <a:p>
                      <a:r>
                        <a:rPr lang="ru-RU" sz="2400" dirty="0"/>
                        <a:t>Техническое</a:t>
                      </a:r>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u-RU" sz="2400" kern="1200" dirty="0">
                          <a:solidFill>
                            <a:schemeClr val="dk1"/>
                          </a:solidFill>
                          <a:latin typeface="+mn-lt"/>
                          <a:ea typeface="+mn-ea"/>
                          <a:cs typeface="+mn-cs"/>
                        </a:rPr>
                        <a:t>∑</a:t>
                      </a:r>
                    </a:p>
                    <a:p>
                      <a:endParaRPr lang="ru-RU" sz="1400" dirty="0"/>
                    </a:p>
                  </a:txBody>
                  <a:tcPr marL="68580" marR="68580" marT="34290" marB="34290"/>
                </a:tc>
                <a:extLst>
                  <a:ext uri="{0D108BD9-81ED-4DB2-BD59-A6C34878D82A}">
                    <a16:rowId xmlns:a16="http://schemas.microsoft.com/office/drawing/2014/main" val="1826972672"/>
                  </a:ext>
                </a:extLst>
              </a:tr>
              <a:tr h="434340">
                <a:tc>
                  <a:txBody>
                    <a:bodyPr/>
                    <a:lstStyle/>
                    <a:p>
                      <a:r>
                        <a:rPr lang="ru-RU" sz="2400" dirty="0"/>
                        <a:t>Мужской</a:t>
                      </a:r>
                    </a:p>
                  </a:txBody>
                  <a:tcPr marL="68580" marR="68580" marT="34290" marB="34290"/>
                </a:tc>
                <a:tc>
                  <a:txBody>
                    <a:bodyPr/>
                    <a:lstStyle/>
                    <a:p>
                      <a:pPr algn="ctr"/>
                      <a:r>
                        <a:rPr lang="ru-RU" sz="2400" dirty="0"/>
                        <a:t>9</a:t>
                      </a:r>
                    </a:p>
                  </a:txBody>
                  <a:tcPr marL="68580" marR="68580" marT="34290" marB="34290"/>
                </a:tc>
                <a:tc>
                  <a:txBody>
                    <a:bodyPr/>
                    <a:lstStyle/>
                    <a:p>
                      <a:pPr algn="ctr"/>
                      <a:r>
                        <a:rPr lang="ru-RU" sz="2400" dirty="0"/>
                        <a:t>3</a:t>
                      </a:r>
                    </a:p>
                  </a:txBody>
                  <a:tcPr marL="68580" marR="68580" marT="34290" marB="34290"/>
                </a:tc>
                <a:tc>
                  <a:txBody>
                    <a:bodyPr/>
                    <a:lstStyle/>
                    <a:p>
                      <a:pPr algn="ctr"/>
                      <a:r>
                        <a:rPr lang="ru-RU" sz="2400" kern="1200" dirty="0">
                          <a:solidFill>
                            <a:schemeClr val="dk1"/>
                          </a:solidFill>
                          <a:latin typeface="+mn-lt"/>
                          <a:ea typeface="+mn-ea"/>
                          <a:cs typeface="+mn-cs"/>
                        </a:rPr>
                        <a:t>12</a:t>
                      </a:r>
                    </a:p>
                  </a:txBody>
                  <a:tcPr marL="68580" marR="68580" marT="34290" marB="34290"/>
                </a:tc>
                <a:extLst>
                  <a:ext uri="{0D108BD9-81ED-4DB2-BD59-A6C34878D82A}">
                    <a16:rowId xmlns:a16="http://schemas.microsoft.com/office/drawing/2014/main" val="383926616"/>
                  </a:ext>
                </a:extLst>
              </a:tr>
              <a:tr h="434340">
                <a:tc>
                  <a:txBody>
                    <a:bodyPr/>
                    <a:lstStyle/>
                    <a:p>
                      <a:r>
                        <a:rPr lang="ru-RU" sz="2400" dirty="0"/>
                        <a:t>Женский</a:t>
                      </a:r>
                    </a:p>
                  </a:txBody>
                  <a:tcPr marL="68580" marR="68580" marT="34290" marB="34290"/>
                </a:tc>
                <a:tc>
                  <a:txBody>
                    <a:bodyPr/>
                    <a:lstStyle/>
                    <a:p>
                      <a:pPr algn="ctr"/>
                      <a:r>
                        <a:rPr lang="ru-RU" sz="2400" kern="1200" dirty="0">
                          <a:solidFill>
                            <a:schemeClr val="dk1"/>
                          </a:solidFill>
                          <a:latin typeface="+mn-lt"/>
                          <a:ea typeface="+mn-ea"/>
                          <a:cs typeface="+mn-cs"/>
                        </a:rPr>
                        <a:t>3</a:t>
                      </a:r>
                    </a:p>
                  </a:txBody>
                  <a:tcPr marL="68580" marR="68580" marT="34290" marB="34290"/>
                </a:tc>
                <a:tc>
                  <a:txBody>
                    <a:bodyPr/>
                    <a:lstStyle/>
                    <a:p>
                      <a:pPr algn="ctr"/>
                      <a:r>
                        <a:rPr lang="ru-RU" sz="2400" kern="1200" dirty="0">
                          <a:solidFill>
                            <a:schemeClr val="dk1"/>
                          </a:solidFill>
                          <a:latin typeface="+mn-lt"/>
                          <a:ea typeface="+mn-ea"/>
                          <a:cs typeface="+mn-cs"/>
                        </a:rPr>
                        <a:t>8</a:t>
                      </a:r>
                    </a:p>
                  </a:txBody>
                  <a:tcPr marL="68580" marR="68580" marT="34290" marB="34290"/>
                </a:tc>
                <a:tc>
                  <a:txBody>
                    <a:bodyPr/>
                    <a:lstStyle/>
                    <a:p>
                      <a:pPr algn="ctr"/>
                      <a:r>
                        <a:rPr lang="ru-RU" sz="2400" kern="1200" dirty="0">
                          <a:solidFill>
                            <a:schemeClr val="dk1"/>
                          </a:solidFill>
                          <a:latin typeface="+mn-lt"/>
                          <a:ea typeface="+mn-ea"/>
                          <a:cs typeface="+mn-cs"/>
                        </a:rPr>
                        <a:t>11</a:t>
                      </a:r>
                    </a:p>
                  </a:txBody>
                  <a:tcPr marL="68580" marR="68580" marT="34290" marB="34290"/>
                </a:tc>
                <a:extLst>
                  <a:ext uri="{0D108BD9-81ED-4DB2-BD59-A6C34878D82A}">
                    <a16:rowId xmlns:a16="http://schemas.microsoft.com/office/drawing/2014/main" val="3744386535"/>
                  </a:ext>
                </a:extLst>
              </a:tr>
              <a:tr h="434340">
                <a:tc>
                  <a:txBody>
                    <a:bodyPr/>
                    <a:lstStyle/>
                    <a:p>
                      <a:pPr algn="ctr"/>
                      <a:r>
                        <a:rPr lang="ru-RU" sz="2400" kern="1200" dirty="0">
                          <a:solidFill>
                            <a:schemeClr val="dk1"/>
                          </a:solidFill>
                          <a:latin typeface="+mn-lt"/>
                          <a:ea typeface="+mn-ea"/>
                          <a:cs typeface="+mn-cs"/>
                        </a:rPr>
                        <a:t>∑</a:t>
                      </a:r>
                    </a:p>
                  </a:txBody>
                  <a:tcPr marL="68580" marR="68580" marT="34290" marB="34290"/>
                </a:tc>
                <a:tc>
                  <a:txBody>
                    <a:bodyPr/>
                    <a:lstStyle/>
                    <a:p>
                      <a:pPr algn="ctr"/>
                      <a:r>
                        <a:rPr lang="ru-RU" sz="2400" kern="1200" dirty="0">
                          <a:solidFill>
                            <a:schemeClr val="dk1"/>
                          </a:solidFill>
                          <a:latin typeface="+mn-lt"/>
                          <a:ea typeface="+mn-ea"/>
                          <a:cs typeface="+mn-cs"/>
                        </a:rPr>
                        <a:t>12</a:t>
                      </a:r>
                    </a:p>
                  </a:txBody>
                  <a:tcPr marL="68580" marR="68580" marT="34290" marB="34290"/>
                </a:tc>
                <a:tc>
                  <a:txBody>
                    <a:bodyPr/>
                    <a:lstStyle/>
                    <a:p>
                      <a:pPr algn="ctr"/>
                      <a:r>
                        <a:rPr lang="ru-RU" sz="2400" kern="1200" dirty="0">
                          <a:solidFill>
                            <a:schemeClr val="dk1"/>
                          </a:solidFill>
                          <a:latin typeface="+mn-lt"/>
                          <a:ea typeface="+mn-ea"/>
                          <a:cs typeface="+mn-cs"/>
                        </a:rPr>
                        <a:t>11</a:t>
                      </a:r>
                    </a:p>
                  </a:txBody>
                  <a:tcPr marL="68580" marR="68580" marT="34290" marB="34290"/>
                </a:tc>
                <a:tc>
                  <a:txBody>
                    <a:bodyPr/>
                    <a:lstStyle/>
                    <a:p>
                      <a:pPr algn="ctr"/>
                      <a:endParaRPr lang="ru-RU" sz="2400"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937191636"/>
                  </a:ext>
                </a:extLst>
              </a:tr>
            </a:tbl>
          </a:graphicData>
        </a:graphic>
      </p:graphicFrame>
      <p:sp>
        <p:nvSpPr>
          <p:cNvPr id="12" name="Заголовок 1">
            <a:extLst>
              <a:ext uri="{FF2B5EF4-FFF2-40B4-BE49-F238E27FC236}">
                <a16:creationId xmlns:a16="http://schemas.microsoft.com/office/drawing/2014/main" id="{4FCD8528-CA7D-4037-8D8F-EE18A8B8429F}"/>
              </a:ext>
            </a:extLst>
          </p:cNvPr>
          <p:cNvSpPr txBox="1">
            <a:spLocks/>
          </p:cNvSpPr>
          <p:nvPr/>
        </p:nvSpPr>
        <p:spPr>
          <a:xfrm>
            <a:off x="4968816" y="4302308"/>
            <a:ext cx="4175184" cy="6319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t>Коэффициент ассоциации достаточно высок, что говорит о сильной связи между полом и образованием</a:t>
            </a:r>
          </a:p>
        </p:txBody>
      </p:sp>
      <p:sp>
        <p:nvSpPr>
          <p:cNvPr id="13" name="Заголовок 1">
            <a:extLst>
              <a:ext uri="{FF2B5EF4-FFF2-40B4-BE49-F238E27FC236}">
                <a16:creationId xmlns:a16="http://schemas.microsoft.com/office/drawing/2014/main" id="{4FCD8528-CA7D-4037-8D8F-EE18A8B8429F}"/>
              </a:ext>
            </a:extLst>
          </p:cNvPr>
          <p:cNvSpPr txBox="1">
            <a:spLocks/>
          </p:cNvSpPr>
          <p:nvPr/>
        </p:nvSpPr>
        <p:spPr>
          <a:xfrm>
            <a:off x="5098212" y="5151529"/>
            <a:ext cx="4045788" cy="63193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z="1800" b="1" dirty="0"/>
              <a:t>Как видно,</a:t>
            </a:r>
            <a:r>
              <a:rPr lang="en-US" sz="1800" b="1" dirty="0"/>
              <a:t> A ≥ 0,5, K ≥ 0,3</a:t>
            </a:r>
            <a:r>
              <a:rPr lang="ru-RU" sz="1800" b="1" dirty="0"/>
              <a:t>, то есть связь есть </a:t>
            </a:r>
          </a:p>
        </p:txBody>
      </p:sp>
      <mc:AlternateContent xmlns:mc="http://schemas.openxmlformats.org/markup-compatibility/2006">
        <mc:Choice xmlns:a14="http://schemas.microsoft.com/office/drawing/2010/main" Requires="a14">
          <p:sp>
            <p:nvSpPr>
              <p:cNvPr id="11" name="TextBox 10"/>
              <p:cNvSpPr txBox="1"/>
              <p:nvPr/>
            </p:nvSpPr>
            <p:spPr>
              <a:xfrm>
                <a:off x="1318897" y="4302307"/>
                <a:ext cx="3235850" cy="6125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rPr>
                        <m:t>𝑨</m:t>
                      </m:r>
                      <m:r>
                        <a:rPr lang="en-US" sz="2100" b="1" i="1">
                          <a:latin typeface="Cambria Math" panose="02040503050406030204" pitchFamily="18" charset="0"/>
                        </a:rPr>
                        <m:t>=</m:t>
                      </m:r>
                      <m:f>
                        <m:fPr>
                          <m:ctrlPr>
                            <a:rPr lang="en-US" sz="2100" b="1" i="1">
                              <a:latin typeface="Cambria Math" panose="02040503050406030204" pitchFamily="18" charset="0"/>
                            </a:rPr>
                          </m:ctrlPr>
                        </m:fPr>
                        <m:num>
                          <m:r>
                            <a:rPr lang="en-US" sz="2100" b="1" i="1">
                              <a:latin typeface="Cambria Math" panose="02040503050406030204" pitchFamily="18" charset="0"/>
                            </a:rPr>
                            <m:t>𝟗</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𝟖</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𝟑</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𝟑</m:t>
                          </m:r>
                        </m:num>
                        <m:den>
                          <m:r>
                            <a:rPr lang="en-US" sz="2100" b="1" i="1">
                              <a:latin typeface="Cambria Math" panose="02040503050406030204" pitchFamily="18" charset="0"/>
                            </a:rPr>
                            <m:t>𝟗</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𝟖</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𝟑</m:t>
                          </m:r>
                          <m:r>
                            <a:rPr lang="en-US" sz="2100" b="1" i="1">
                              <a:latin typeface="Cambria Math" panose="02040503050406030204" pitchFamily="18" charset="0"/>
                              <a:ea typeface="Cambria Math" panose="02040503050406030204" pitchFamily="18" charset="0"/>
                            </a:rPr>
                            <m:t>∙</m:t>
                          </m:r>
                          <m:r>
                            <a:rPr lang="en-US" sz="2100" b="1" i="1">
                              <a:latin typeface="Cambria Math" panose="02040503050406030204" pitchFamily="18" charset="0"/>
                              <a:ea typeface="Cambria Math" panose="02040503050406030204" pitchFamily="18" charset="0"/>
                            </a:rPr>
                            <m:t>𝟑</m:t>
                          </m:r>
                        </m:den>
                      </m:f>
                      <m:r>
                        <a:rPr lang="en-US" sz="2100" b="1" i="1">
                          <a:latin typeface="Cambria Math" panose="02040503050406030204" pitchFamily="18" charset="0"/>
                        </a:rPr>
                        <m:t>=</m:t>
                      </m:r>
                      <m:r>
                        <a:rPr lang="en-US" sz="2100" b="1" i="1">
                          <a:latin typeface="Cambria Math" panose="02040503050406030204" pitchFamily="18" charset="0"/>
                        </a:rPr>
                        <m:t>𝟎</m:t>
                      </m:r>
                      <m:r>
                        <a:rPr lang="en-US" sz="2100" b="1" i="1">
                          <a:latin typeface="Cambria Math" panose="02040503050406030204" pitchFamily="18" charset="0"/>
                        </a:rPr>
                        <m:t>,</m:t>
                      </m:r>
                      <m:r>
                        <a:rPr lang="en-US" sz="2100" b="1" i="1">
                          <a:latin typeface="Cambria Math" panose="02040503050406030204" pitchFamily="18" charset="0"/>
                        </a:rPr>
                        <m:t>𝟕𝟕𝟖</m:t>
                      </m:r>
                    </m:oMath>
                  </m:oMathPara>
                </a14:m>
                <a:endParaRPr lang="ru-RU" sz="2100" b="1" dirty="0"/>
              </a:p>
            </p:txBody>
          </p:sp>
        </mc:Choice>
        <mc:Fallback>
          <p:sp>
            <p:nvSpPr>
              <p:cNvPr id="11" name="TextBox 10"/>
              <p:cNvSpPr txBox="1">
                <a:spLocks noRot="1" noChangeAspect="1" noMove="1" noResize="1" noEditPoints="1" noAdjustHandles="1" noChangeArrowheads="1" noChangeShapeType="1" noTextEdit="1"/>
              </p:cNvSpPr>
              <p:nvPr/>
            </p:nvSpPr>
            <p:spPr>
              <a:xfrm>
                <a:off x="1318897" y="4302307"/>
                <a:ext cx="3235850" cy="612540"/>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356592" y="5146794"/>
                <a:ext cx="4627805" cy="636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𝑲</m:t>
                      </m:r>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𝟗</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𝟖</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𝟑</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𝟑</m:t>
                          </m:r>
                        </m:num>
                        <m:den>
                          <m:rad>
                            <m:radPr>
                              <m:degHide m:val="on"/>
                              <m:ctrlPr>
                                <a:rPr lang="en-US" b="1" i="1">
                                  <a:latin typeface="Cambria Math" panose="02040503050406030204" pitchFamily="18" charset="0"/>
                                </a:rPr>
                              </m:ctrlPr>
                            </m:radPr>
                            <m:deg/>
                            <m:e>
                              <m:r>
                                <a:rPr lang="en-US" b="1" i="1">
                                  <a:latin typeface="Cambria Math" panose="02040503050406030204" pitchFamily="18" charset="0"/>
                                </a:rPr>
                                <m:t>(</m:t>
                              </m:r>
                              <m:r>
                                <a:rPr lang="en-US" b="1" i="1">
                                  <a:latin typeface="Cambria Math" panose="02040503050406030204" pitchFamily="18" charset="0"/>
                                </a:rPr>
                                <m:t>𝟗</m:t>
                              </m:r>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𝟖</m:t>
                              </m:r>
                              <m:r>
                                <a:rPr lang="en-US" b="1" i="1">
                                  <a:latin typeface="Cambria Math" panose="02040503050406030204" pitchFamily="18" charset="0"/>
                                </a:rPr>
                                <m:t>)(</m:t>
                              </m:r>
                              <m:r>
                                <a:rPr lang="en-US" b="1" i="1">
                                  <a:latin typeface="Cambria Math" panose="02040503050406030204" pitchFamily="18" charset="0"/>
                                </a:rPr>
                                <m:t>𝟗</m:t>
                              </m:r>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𝟖</m:t>
                              </m:r>
                              <m:r>
                                <a:rPr lang="en-US" b="1" i="1">
                                  <a:latin typeface="Cambria Math" panose="02040503050406030204" pitchFamily="18" charset="0"/>
                                </a:rPr>
                                <m:t>)</m:t>
                              </m:r>
                            </m:e>
                          </m:rad>
                        </m:den>
                      </m:f>
                      <m:r>
                        <a:rPr lang="en-US" b="1" i="1">
                          <a:latin typeface="Cambria Math" panose="02040503050406030204" pitchFamily="18" charset="0"/>
                        </a:rPr>
                        <m:t>=</m:t>
                      </m:r>
                      <m:r>
                        <a:rPr lang="en-US" b="1" i="1">
                          <a:latin typeface="Cambria Math" panose="02040503050406030204" pitchFamily="18" charset="0"/>
                        </a:rPr>
                        <m:t>𝟎</m:t>
                      </m:r>
                      <m:r>
                        <a:rPr lang="en-US" b="1" i="1">
                          <a:latin typeface="Cambria Math" panose="02040503050406030204" pitchFamily="18" charset="0"/>
                        </a:rPr>
                        <m:t>,</m:t>
                      </m:r>
                      <m:r>
                        <a:rPr lang="en-US" b="1" i="1">
                          <a:latin typeface="Cambria Math" panose="02040503050406030204" pitchFamily="18" charset="0"/>
                        </a:rPr>
                        <m:t>𝟒𝟕𝟕</m:t>
                      </m:r>
                    </m:oMath>
                  </m:oMathPara>
                </a14:m>
                <a:endParaRPr lang="ru-RU" b="1" dirty="0"/>
              </a:p>
            </p:txBody>
          </p:sp>
        </mc:Choice>
        <mc:Fallback>
          <p:sp>
            <p:nvSpPr>
              <p:cNvPr id="15" name="TextBox 14"/>
              <p:cNvSpPr txBox="1">
                <a:spLocks noRot="1" noChangeAspect="1" noMove="1" noResize="1" noEditPoints="1" noAdjustHandles="1" noChangeArrowheads="1" noChangeShapeType="1" noTextEdit="1"/>
              </p:cNvSpPr>
              <p:nvPr/>
            </p:nvSpPr>
            <p:spPr>
              <a:xfrm>
                <a:off x="356592" y="5146794"/>
                <a:ext cx="4627805" cy="636713"/>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341832476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B013DF6-8E84-43B4-B0E1-DACAE5979263}"/>
              </a:ext>
            </a:extLst>
          </p:cNvPr>
          <p:cNvSpPr>
            <a:spLocks noGrp="1" noChangeArrowheads="1"/>
          </p:cNvSpPr>
          <p:nvPr>
            <p:ph type="ctrTitle"/>
          </p:nvPr>
        </p:nvSpPr>
        <p:spPr>
          <a:xfrm>
            <a:off x="562266" y="857250"/>
            <a:ext cx="7377320" cy="1257300"/>
          </a:xfrm>
        </p:spPr>
        <p:txBody>
          <a:bodyPr>
            <a:normAutofit/>
          </a:bodyPr>
          <a:lstStyle/>
          <a:p>
            <a:r>
              <a:rPr kumimoji="0" lang="ru-RU" altLang="ru-RU" b="1" i="1" dirty="0">
                <a:solidFill>
                  <a:schemeClr val="tx1"/>
                </a:solidFill>
              </a:rPr>
              <a:t>Коэффициенты парной ранговой корреляции </a:t>
            </a:r>
            <a:r>
              <a:rPr kumimoji="0" lang="ru-RU" altLang="ru-RU" b="1" i="1" dirty="0" err="1">
                <a:solidFill>
                  <a:schemeClr val="tx1"/>
                </a:solidFill>
              </a:rPr>
              <a:t>Кендела</a:t>
            </a:r>
            <a:r>
              <a:rPr kumimoji="0" lang="ru-RU" altLang="ru-RU" b="1" i="1" dirty="0">
                <a:solidFill>
                  <a:schemeClr val="tx1"/>
                </a:solidFill>
              </a:rPr>
              <a:t> </a:t>
            </a:r>
            <a:r>
              <a:rPr kumimoji="0" lang="ru-RU" altLang="ru-RU" b="1" dirty="0">
                <a:solidFill>
                  <a:schemeClr val="tx1"/>
                </a:solidFill>
              </a:rPr>
              <a:t> </a:t>
            </a:r>
            <a:r>
              <a:rPr kumimoji="0" lang="ru-RU" altLang="ru-RU" b="1" i="1" dirty="0">
                <a:solidFill>
                  <a:schemeClr val="tx1"/>
                </a:solidFill>
              </a:rPr>
              <a:t>и</a:t>
            </a:r>
            <a:r>
              <a:rPr kumimoji="0" lang="ru-RU" altLang="ru-RU" b="1" dirty="0">
                <a:solidFill>
                  <a:schemeClr val="tx1"/>
                </a:solidFill>
              </a:rPr>
              <a:t> </a:t>
            </a:r>
            <a:r>
              <a:rPr kumimoji="0" lang="ru-RU" altLang="ru-RU" b="1" i="1" dirty="0" err="1">
                <a:solidFill>
                  <a:schemeClr val="tx1"/>
                </a:solidFill>
              </a:rPr>
              <a:t>Спирмена</a:t>
            </a:r>
            <a:r>
              <a:rPr kumimoji="0" lang="ru-RU" altLang="ru-RU" i="1" u="sng" dirty="0">
                <a:solidFill>
                  <a:schemeClr val="tx1"/>
                </a:solidFill>
              </a:rPr>
              <a:t> </a:t>
            </a:r>
            <a:endParaRPr kumimoji="0" lang="ru-RU" altLang="ru-RU" u="sng" dirty="0">
              <a:solidFill>
                <a:schemeClr val="tx1"/>
              </a:solidFill>
            </a:endParaRPr>
          </a:p>
        </p:txBody>
      </p:sp>
      <p:sp>
        <p:nvSpPr>
          <p:cNvPr id="22531" name="Rectangle 3">
            <a:extLst>
              <a:ext uri="{FF2B5EF4-FFF2-40B4-BE49-F238E27FC236}">
                <a16:creationId xmlns:a16="http://schemas.microsoft.com/office/drawing/2014/main" id="{2A429114-E522-4781-8233-1D0BE95D318F}"/>
              </a:ext>
            </a:extLst>
          </p:cNvPr>
          <p:cNvSpPr>
            <a:spLocks noGrp="1" noChangeArrowheads="1"/>
          </p:cNvSpPr>
          <p:nvPr>
            <p:ph type="subTitle" idx="1"/>
          </p:nvPr>
        </p:nvSpPr>
        <p:spPr>
          <a:xfrm>
            <a:off x="286603" y="2114551"/>
            <a:ext cx="8475260" cy="3112418"/>
          </a:xfrm>
        </p:spPr>
        <p:txBody>
          <a:bodyPr>
            <a:noAutofit/>
          </a:bodyPr>
          <a:lstStyle/>
          <a:p>
            <a:pPr algn="just"/>
            <a:r>
              <a:rPr lang="ru-RU" altLang="ru-RU" sz="2400" dirty="0">
                <a:latin typeface="Times New Roman" panose="02020603050405020304" pitchFamily="18" charset="0"/>
                <a:cs typeface="Times New Roman" panose="02020603050405020304" pitchFamily="18" charset="0"/>
              </a:rPr>
              <a:t>Порядковые шкалы отражает порядок следования элементов, т.е. они упорядочены, таким  образом, </a:t>
            </a:r>
            <a:r>
              <a:rPr lang="ru-RU" sz="2400" dirty="0">
                <a:latin typeface="Times New Roman" panose="02020603050405020304" pitchFamily="18" charset="0"/>
                <a:cs typeface="Times New Roman" panose="02020603050405020304" pitchFamily="18" charset="0"/>
              </a:rPr>
              <a:t>положен принцип нумерации значений статистического ряда.</a:t>
            </a:r>
            <a:endParaRPr lang="en-US" altLang="ru-RU" sz="2400" dirty="0">
              <a:latin typeface="Times New Roman" panose="02020603050405020304" pitchFamily="18" charset="0"/>
              <a:cs typeface="Times New Roman" panose="02020603050405020304" pitchFamily="18" charset="0"/>
            </a:endParaRPr>
          </a:p>
          <a:p>
            <a:pPr algn="just"/>
            <a:r>
              <a:rPr lang="ru-RU" altLang="ru-RU" sz="2400" dirty="0">
                <a:latin typeface="Times New Roman" panose="02020603050405020304" pitchFamily="18" charset="0"/>
                <a:cs typeface="Times New Roman" panose="02020603050405020304" pitchFamily="18" charset="0"/>
              </a:rPr>
              <a:t>Для определения тесноты связи между двумя величинами, измеренными в порядковых</a:t>
            </a:r>
            <a:r>
              <a:rPr lang="en-US" altLang="ru-RU" sz="2400" dirty="0">
                <a:latin typeface="Times New Roman" panose="02020603050405020304" pitchFamily="18" charset="0"/>
                <a:cs typeface="Times New Roman" panose="02020603050405020304" pitchFamily="18" charset="0"/>
              </a:rPr>
              <a:t> </a:t>
            </a:r>
            <a:r>
              <a:rPr lang="ru-RU" altLang="ru-RU" sz="2400" dirty="0">
                <a:latin typeface="Times New Roman" panose="02020603050405020304" pitchFamily="18" charset="0"/>
                <a:cs typeface="Times New Roman" panose="02020603050405020304" pitchFamily="18" charset="0"/>
              </a:rPr>
              <a:t>шкалах, применяются методы ранговой корреляции, к которым относятся коэффициенты ранговой корреляции </a:t>
            </a:r>
            <a:r>
              <a:rPr lang="ru-RU" altLang="ru-RU" sz="2400" dirty="0" err="1">
                <a:latin typeface="Times New Roman" panose="02020603050405020304" pitchFamily="18" charset="0"/>
                <a:cs typeface="Times New Roman" panose="02020603050405020304" pitchFamily="18" charset="0"/>
              </a:rPr>
              <a:t>Кендела</a:t>
            </a:r>
            <a:r>
              <a:rPr lang="ru-RU" altLang="ru-RU" sz="2400" dirty="0">
                <a:latin typeface="Times New Roman" panose="02020603050405020304" pitchFamily="18" charset="0"/>
                <a:cs typeface="Times New Roman" panose="02020603050405020304" pitchFamily="18" charset="0"/>
              </a:rPr>
              <a:t> и </a:t>
            </a:r>
            <a:r>
              <a:rPr lang="ru-RU" altLang="ru-RU" sz="2400" dirty="0" err="1">
                <a:latin typeface="Times New Roman" panose="02020603050405020304" pitchFamily="18" charset="0"/>
                <a:cs typeface="Times New Roman" panose="02020603050405020304" pitchFamily="18" charset="0"/>
              </a:rPr>
              <a:t>Спирмена</a:t>
            </a:r>
            <a:r>
              <a:rPr lang="ru-RU" altLang="ru-RU" sz="2400" dirty="0">
                <a:latin typeface="Times New Roman" panose="02020603050405020304" pitchFamily="18" charset="0"/>
                <a:cs typeface="Times New Roman" panose="02020603050405020304" pitchFamily="18" charset="0"/>
              </a:rPr>
              <a:t>. </a:t>
            </a:r>
          </a:p>
          <a:p>
            <a:pPr algn="just"/>
            <a:r>
              <a:rPr lang="ru-RU" altLang="ru-RU" sz="2400" dirty="0">
                <a:latin typeface="Times New Roman" panose="02020603050405020304" pitchFamily="18" charset="0"/>
                <a:cs typeface="Times New Roman" panose="02020603050405020304" pitchFamily="18" charset="0"/>
              </a:rPr>
              <a:t>Данные коэффициенты изменяются в пределах </a:t>
            </a:r>
            <a:r>
              <a:rPr lang="ru-RU" altLang="ru-RU" sz="2700" b="1" dirty="0">
                <a:latin typeface="Times New Roman" panose="02020603050405020304" pitchFamily="18" charset="0"/>
                <a:cs typeface="Times New Roman" panose="02020603050405020304" pitchFamily="18" charset="0"/>
              </a:rPr>
              <a:t>от -1 до +1 </a:t>
            </a:r>
          </a:p>
        </p:txBody>
      </p:sp>
    </p:spTree>
    <p:extLst>
      <p:ext uri="{BB962C8B-B14F-4D97-AF65-F5344CB8AC3E}">
        <p14:creationId xmlns:p14="http://schemas.microsoft.com/office/powerpoint/2010/main" val="68379734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EC838E3-22A9-4B1B-8EAB-E0AA68EA6297}"/>
              </a:ext>
            </a:extLst>
          </p:cNvPr>
          <p:cNvSpPr>
            <a:spLocks noGrp="1" noChangeArrowheads="1"/>
          </p:cNvSpPr>
          <p:nvPr>
            <p:ph type="title"/>
          </p:nvPr>
        </p:nvSpPr>
        <p:spPr>
          <a:xfrm>
            <a:off x="628650" y="1019160"/>
            <a:ext cx="7886700" cy="463135"/>
          </a:xfrm>
        </p:spPr>
        <p:txBody>
          <a:bodyPr>
            <a:normAutofit fontScale="90000"/>
          </a:bodyPr>
          <a:lstStyle/>
          <a:p>
            <a:r>
              <a:rPr lang="ru-RU" i="1" dirty="0"/>
              <a:t>Правила ранжирования</a:t>
            </a:r>
            <a:endParaRPr kumimoji="0" lang="ru-RU" altLang="ru-RU" i="1" dirty="0">
              <a:solidFill>
                <a:schemeClr val="tx1"/>
              </a:solidFill>
            </a:endParaRPr>
          </a:p>
        </p:txBody>
      </p:sp>
      <p:sp>
        <p:nvSpPr>
          <p:cNvPr id="3" name="Прямоугольник 2"/>
          <p:cNvSpPr/>
          <p:nvPr/>
        </p:nvSpPr>
        <p:spPr>
          <a:xfrm>
            <a:off x="460613" y="1594890"/>
            <a:ext cx="8417257" cy="3416320"/>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В процессе ранжирования следует придерживаться двух правил:</a:t>
            </a:r>
          </a:p>
          <a:p>
            <a:pPr algn="just"/>
            <a:r>
              <a:rPr lang="ru-RU" b="1" dirty="0">
                <a:latin typeface="Times New Roman" panose="02020603050405020304" pitchFamily="18" charset="0"/>
                <a:cs typeface="Times New Roman" panose="02020603050405020304" pitchFamily="18" charset="0"/>
              </a:rPr>
              <a:t>Правило порядка ранжирования</a:t>
            </a:r>
          </a:p>
          <a:p>
            <a:pPr algn="just"/>
            <a:r>
              <a:rPr lang="ru-RU" dirty="0">
                <a:latin typeface="Times New Roman" panose="02020603050405020304" pitchFamily="18" charset="0"/>
                <a:cs typeface="Times New Roman" panose="02020603050405020304" pitchFamily="18" charset="0"/>
              </a:rPr>
              <a:t>Надо решить, кто получает первый ранг: объект с самой большей степенью выраженности какого-либо качества или наоборот. Традиционно принято первый ранг приписывать объектам с большей степенью выраженности качества (большему значению — меньший ранг). Например, чемпиону присуждают первое место, а не наоборот.</a:t>
            </a:r>
          </a:p>
          <a:p>
            <a:pPr algn="just"/>
            <a:r>
              <a:rPr lang="ru-RU" b="1" dirty="0">
                <a:latin typeface="Times New Roman" panose="02020603050405020304" pitchFamily="18" charset="0"/>
                <a:cs typeface="Times New Roman" panose="02020603050405020304" pitchFamily="18" charset="0"/>
              </a:rPr>
              <a:t>Правило связанных рангов</a:t>
            </a:r>
          </a:p>
          <a:p>
            <a:pPr algn="just"/>
            <a:r>
              <a:rPr lang="ru-RU" dirty="0">
                <a:latin typeface="Times New Roman" panose="02020603050405020304" pitchFamily="18" charset="0"/>
                <a:cs typeface="Times New Roman" panose="02020603050405020304" pitchFamily="18" charset="0"/>
              </a:rPr>
              <a:t>Поскольку одинаковым значениям признака нельзя присвоить разные ранги, то каждому совпадающему значению присваивается ранг, равный среднему арифметическому из тех рангов, которые имели бы эти элементы, будь они различны.</a:t>
            </a:r>
            <a:endParaRPr lang="ru-RU"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308830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EC838E3-22A9-4B1B-8EAB-E0AA68EA6297}"/>
              </a:ext>
            </a:extLst>
          </p:cNvPr>
          <p:cNvSpPr>
            <a:spLocks noGrp="1" noChangeArrowheads="1"/>
          </p:cNvSpPr>
          <p:nvPr>
            <p:ph type="title"/>
          </p:nvPr>
        </p:nvSpPr>
        <p:spPr>
          <a:xfrm>
            <a:off x="628650" y="1019160"/>
            <a:ext cx="7886700" cy="463135"/>
          </a:xfrm>
        </p:spPr>
        <p:txBody>
          <a:bodyPr>
            <a:normAutofit fontScale="90000"/>
          </a:bodyPr>
          <a:lstStyle/>
          <a:p>
            <a:r>
              <a:rPr lang="ru-RU" i="1" dirty="0"/>
              <a:t>Техника расчета связанных рангов</a:t>
            </a:r>
            <a:endParaRPr kumimoji="0" lang="ru-RU" altLang="ru-RU" i="1" dirty="0">
              <a:solidFill>
                <a:schemeClr val="tx1"/>
              </a:solidFill>
            </a:endParaRPr>
          </a:p>
        </p:txBody>
      </p:sp>
      <p:sp>
        <p:nvSpPr>
          <p:cNvPr id="3" name="Прямоугольник 2"/>
          <p:cNvSpPr/>
          <p:nvPr/>
        </p:nvSpPr>
        <p:spPr>
          <a:xfrm>
            <a:off x="505821" y="2651702"/>
            <a:ext cx="8417257" cy="3693319"/>
          </a:xfrm>
          <a:prstGeom prst="rect">
            <a:avLst/>
          </a:prstGeom>
        </p:spPr>
        <p:txBody>
          <a:bodyPr wrap="square">
            <a:spAutoFit/>
          </a:bodyPr>
          <a:lstStyle/>
          <a:p>
            <a:pPr algn="just"/>
            <a:r>
              <a:rPr lang="ru-RU" dirty="0">
                <a:latin typeface="Times New Roman" panose="02020603050405020304" pitchFamily="18" charset="0"/>
                <a:cs typeface="Times New Roman" panose="02020603050405020304" pitchFamily="18" charset="0"/>
              </a:rPr>
              <a:t>Наименьшему значению (</a:t>
            </a:r>
            <a:r>
              <a:rPr lang="ru-RU" dirty="0" err="1">
                <a:latin typeface="Times New Roman" panose="02020603050405020304" pitchFamily="18" charset="0"/>
                <a:cs typeface="Times New Roman" panose="02020603050405020304" pitchFamily="18" charset="0"/>
              </a:rPr>
              <a:t>xi</a:t>
            </a:r>
            <a:r>
              <a:rPr lang="ru-RU" dirty="0">
                <a:latin typeface="Times New Roman" panose="02020603050405020304" pitchFamily="18" charset="0"/>
                <a:cs typeface="Times New Roman" panose="02020603050405020304" pitchFamily="18" charset="0"/>
              </a:rPr>
              <a:t> = 9) присвоим наименьший ранг, т. е. 1. Далее идут два одинаковых значения 10. В случае если бы значения были разные (например, 10 и 11), им присвоили бы ранги 2 и 3 соответственно. Но поскольку значения одинаковые, то им присваивается средний из двух этих рангов, а именно (2 + 3)/ 2 = 2,5.</a:t>
            </a:r>
          </a:p>
          <a:p>
            <a:pPr algn="just"/>
            <a:r>
              <a:rPr lang="ru-RU" dirty="0">
                <a:latin typeface="Times New Roman" panose="02020603050405020304" pitchFamily="18" charset="0"/>
                <a:cs typeface="Times New Roman" panose="02020603050405020304" pitchFamily="18" charset="0"/>
              </a:rPr>
              <a:t>Далее идут три одинаковых значения </a:t>
            </a:r>
            <a:r>
              <a:rPr lang="ru-RU" dirty="0" err="1">
                <a:latin typeface="Times New Roman" panose="02020603050405020304" pitchFamily="18" charset="0"/>
                <a:cs typeface="Times New Roman" panose="02020603050405020304" pitchFamily="18" charset="0"/>
              </a:rPr>
              <a:t>xi</a:t>
            </a:r>
            <a:r>
              <a:rPr lang="ru-RU" dirty="0">
                <a:latin typeface="Times New Roman" panose="02020603050405020304" pitchFamily="18" charset="0"/>
                <a:cs typeface="Times New Roman" panose="02020603050405020304" pitchFamily="18" charset="0"/>
              </a:rPr>
              <a:t>, равные 12. В случае если бы значения были разные (например, 12, 13 и 14), им присвоили бы ранги 4, 5 и 6 соответственно. Но поскольку значения одинаковые, то им присваивается средний из этих трех рангов, а именно (4 + 5 + 6)/ 3 = 5. В результате получаем последовательность значений признака </a:t>
            </a:r>
            <a:r>
              <a:rPr lang="ru-RU" dirty="0" err="1">
                <a:latin typeface="Times New Roman" panose="02020603050405020304" pitchFamily="18" charset="0"/>
                <a:cs typeface="Times New Roman" panose="02020603050405020304" pitchFamily="18" charset="0"/>
              </a:rPr>
              <a:t>xi</a:t>
            </a:r>
            <a:r>
              <a:rPr lang="ru-RU" dirty="0">
                <a:latin typeface="Times New Roman" panose="02020603050405020304" pitchFamily="18" charset="0"/>
                <a:cs typeface="Times New Roman" panose="02020603050405020304" pitchFamily="18" charset="0"/>
              </a:rPr>
              <a:t> и соответствующих рангов</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ru-RU" dirty="0">
                <a:latin typeface="Times New Roman" panose="02020603050405020304" pitchFamily="18" charset="0"/>
                <a:cs typeface="Times New Roman" panose="02020603050405020304" pitchFamily="18" charset="0"/>
              </a:rPr>
              <a:t>Описанная процедура может быть выполнена в </a:t>
            </a:r>
            <a:r>
              <a:rPr lang="ru-RU" dirty="0" err="1">
                <a:latin typeface="Times New Roman" panose="02020603050405020304" pitchFamily="18" charset="0"/>
                <a:cs typeface="Times New Roman" panose="02020603050405020304" pitchFamily="18" charset="0"/>
              </a:rPr>
              <a:t>Excel</a:t>
            </a:r>
            <a:r>
              <a:rPr lang="ru-RU" dirty="0">
                <a:latin typeface="Times New Roman" panose="02020603050405020304" pitchFamily="18" charset="0"/>
                <a:cs typeface="Times New Roman" panose="02020603050405020304" pitchFamily="18" charset="0"/>
              </a:rPr>
              <a:t> с помощью функции РАНГ.СВ(число; ссылка; порядок).</a:t>
            </a:r>
          </a:p>
        </p:txBody>
      </p:sp>
      <p:graphicFrame>
        <p:nvGraphicFramePr>
          <p:cNvPr id="2" name="Таблица 1"/>
          <p:cNvGraphicFramePr>
            <a:graphicFrameLocks noGrp="1"/>
          </p:cNvGraphicFramePr>
          <p:nvPr/>
        </p:nvGraphicFramePr>
        <p:xfrm>
          <a:off x="1789562" y="1777666"/>
          <a:ext cx="5564877" cy="731520"/>
        </p:xfrm>
        <a:graphic>
          <a:graphicData uri="http://schemas.openxmlformats.org/drawingml/2006/table">
            <a:tbl>
              <a:tblPr>
                <a:tableStyleId>{BC89EF96-8CEA-46FF-86C4-4CE0E7609802}</a:tableStyleId>
              </a:tblPr>
              <a:tblGrid>
                <a:gridCol w="784895">
                  <a:extLst>
                    <a:ext uri="{9D8B030D-6E8A-4147-A177-3AD203B41FA5}">
                      <a16:colId xmlns:a16="http://schemas.microsoft.com/office/drawing/2014/main" val="2805339093"/>
                    </a:ext>
                  </a:extLst>
                </a:gridCol>
                <a:gridCol w="451746">
                  <a:extLst>
                    <a:ext uri="{9D8B030D-6E8A-4147-A177-3AD203B41FA5}">
                      <a16:colId xmlns:a16="http://schemas.microsoft.com/office/drawing/2014/main" val="2540067408"/>
                    </a:ext>
                  </a:extLst>
                </a:gridCol>
                <a:gridCol w="618320">
                  <a:extLst>
                    <a:ext uri="{9D8B030D-6E8A-4147-A177-3AD203B41FA5}">
                      <a16:colId xmlns:a16="http://schemas.microsoft.com/office/drawing/2014/main" val="3332286788"/>
                    </a:ext>
                  </a:extLst>
                </a:gridCol>
                <a:gridCol w="618320">
                  <a:extLst>
                    <a:ext uri="{9D8B030D-6E8A-4147-A177-3AD203B41FA5}">
                      <a16:colId xmlns:a16="http://schemas.microsoft.com/office/drawing/2014/main" val="501516458"/>
                    </a:ext>
                  </a:extLst>
                </a:gridCol>
                <a:gridCol w="618320">
                  <a:extLst>
                    <a:ext uri="{9D8B030D-6E8A-4147-A177-3AD203B41FA5}">
                      <a16:colId xmlns:a16="http://schemas.microsoft.com/office/drawing/2014/main" val="3096988584"/>
                    </a:ext>
                  </a:extLst>
                </a:gridCol>
                <a:gridCol w="618320">
                  <a:extLst>
                    <a:ext uri="{9D8B030D-6E8A-4147-A177-3AD203B41FA5}">
                      <a16:colId xmlns:a16="http://schemas.microsoft.com/office/drawing/2014/main" val="3463132592"/>
                    </a:ext>
                  </a:extLst>
                </a:gridCol>
                <a:gridCol w="618320">
                  <a:extLst>
                    <a:ext uri="{9D8B030D-6E8A-4147-A177-3AD203B41FA5}">
                      <a16:colId xmlns:a16="http://schemas.microsoft.com/office/drawing/2014/main" val="1211429865"/>
                    </a:ext>
                  </a:extLst>
                </a:gridCol>
                <a:gridCol w="618320">
                  <a:extLst>
                    <a:ext uri="{9D8B030D-6E8A-4147-A177-3AD203B41FA5}">
                      <a16:colId xmlns:a16="http://schemas.microsoft.com/office/drawing/2014/main" val="603093325"/>
                    </a:ext>
                  </a:extLst>
                </a:gridCol>
                <a:gridCol w="618320">
                  <a:extLst>
                    <a:ext uri="{9D8B030D-6E8A-4147-A177-3AD203B41FA5}">
                      <a16:colId xmlns:a16="http://schemas.microsoft.com/office/drawing/2014/main" val="1471701439"/>
                    </a:ext>
                  </a:extLst>
                </a:gridCol>
              </a:tblGrid>
              <a:tr h="365760">
                <a:tc>
                  <a:txBody>
                    <a:bodyPr/>
                    <a:lstStyle/>
                    <a:p>
                      <a:pPr algn="ctr" fontAlgn="b"/>
                      <a:r>
                        <a:rPr lang="en-US" sz="2100" b="1" u="none" strike="noStrike" dirty="0">
                          <a:effectLst/>
                        </a:rPr>
                        <a:t>xi</a:t>
                      </a:r>
                      <a:endParaRPr lang="en-US" sz="2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9</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10</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10</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12</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12</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12</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15</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17</a:t>
                      </a:r>
                      <a:endParaRPr lang="ru-RU" sz="24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14149134"/>
                  </a:ext>
                </a:extLst>
              </a:tr>
              <a:tr h="640080">
                <a:tc>
                  <a:txBody>
                    <a:bodyPr/>
                    <a:lstStyle/>
                    <a:p>
                      <a:pPr algn="ctr" fontAlgn="b"/>
                      <a:r>
                        <a:rPr lang="ru-RU" sz="2100" b="1" u="none" strike="noStrike" dirty="0">
                          <a:effectLst/>
                        </a:rPr>
                        <a:t>Ранг </a:t>
                      </a:r>
                      <a:r>
                        <a:rPr lang="en-US" sz="2100" b="1" u="none" strike="noStrike" dirty="0">
                          <a:effectLst/>
                        </a:rPr>
                        <a:t>xi</a:t>
                      </a:r>
                      <a:endParaRPr lang="en-US" sz="21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1</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a:effectLst/>
                        </a:rPr>
                        <a:t>2,5</a:t>
                      </a:r>
                      <a:endParaRPr lang="ru-RU" sz="2400" b="1" i="0" u="none" strike="noStrike">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2,5</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5</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5</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5</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7</a:t>
                      </a:r>
                      <a:endParaRPr lang="ru-RU" sz="2400" b="1" i="0" u="none" strike="noStrike" dirty="0">
                        <a:solidFill>
                          <a:srgbClr val="000000"/>
                        </a:solidFill>
                        <a:effectLst/>
                        <a:latin typeface="Calibri" panose="020F0502020204030204" pitchFamily="34" charset="0"/>
                      </a:endParaRPr>
                    </a:p>
                  </a:txBody>
                  <a:tcPr marL="0" marR="0" marT="0" marB="0" anchor="b"/>
                </a:tc>
                <a:tc>
                  <a:txBody>
                    <a:bodyPr/>
                    <a:lstStyle/>
                    <a:p>
                      <a:pPr algn="ctr" fontAlgn="b"/>
                      <a:r>
                        <a:rPr lang="ru-RU" sz="2400" b="1" u="none" strike="noStrike" dirty="0">
                          <a:effectLst/>
                        </a:rPr>
                        <a:t>8</a:t>
                      </a:r>
                      <a:endParaRPr lang="ru-RU" sz="2400" b="1"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66643272"/>
                  </a:ext>
                </a:extLst>
              </a:tr>
            </a:tbl>
          </a:graphicData>
        </a:graphic>
      </p:graphicFrame>
    </p:spTree>
    <p:extLst>
      <p:ext uri="{BB962C8B-B14F-4D97-AF65-F5344CB8AC3E}">
        <p14:creationId xmlns:p14="http://schemas.microsoft.com/office/powerpoint/2010/main" val="12238339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EC838E3-22A9-4B1B-8EAB-E0AA68EA6297}"/>
              </a:ext>
            </a:extLst>
          </p:cNvPr>
          <p:cNvSpPr>
            <a:spLocks noGrp="1" noChangeArrowheads="1"/>
          </p:cNvSpPr>
          <p:nvPr>
            <p:ph type="title"/>
          </p:nvPr>
        </p:nvSpPr>
        <p:spPr>
          <a:xfrm>
            <a:off x="628650" y="1019160"/>
            <a:ext cx="7886700" cy="463135"/>
          </a:xfrm>
        </p:spPr>
        <p:txBody>
          <a:bodyPr>
            <a:normAutofit fontScale="90000"/>
          </a:bodyPr>
          <a:lstStyle/>
          <a:p>
            <a:r>
              <a:rPr kumimoji="0" lang="ru-RU" altLang="ru-RU" i="1" dirty="0">
                <a:solidFill>
                  <a:schemeClr val="tx1"/>
                </a:solidFill>
              </a:rPr>
              <a:t>Коэффициент ранговой корреляции </a:t>
            </a:r>
            <a:r>
              <a:rPr kumimoji="0" lang="ru-RU" altLang="ru-RU" i="1" dirty="0" err="1">
                <a:solidFill>
                  <a:schemeClr val="tx1"/>
                </a:solidFill>
              </a:rPr>
              <a:t>Спирмена</a:t>
            </a:r>
            <a:r>
              <a:rPr kumimoji="0" lang="ru-RU" altLang="ru-RU" dirty="0">
                <a:solidFill>
                  <a:schemeClr val="tx1"/>
                </a:solidFill>
              </a:rPr>
              <a:t> </a:t>
            </a:r>
          </a:p>
        </p:txBody>
      </p:sp>
      <p:graphicFrame>
        <p:nvGraphicFramePr>
          <p:cNvPr id="23555" name="Object 3">
            <a:extLst>
              <a:ext uri="{FF2B5EF4-FFF2-40B4-BE49-F238E27FC236}">
                <a16:creationId xmlns:a16="http://schemas.microsoft.com/office/drawing/2014/main" id="{4F6F0E89-D228-4A28-B0C3-00CBC480E5AC}"/>
              </a:ext>
            </a:extLst>
          </p:cNvPr>
          <p:cNvGraphicFramePr>
            <a:graphicFrameLocks noGrp="1" noChangeAspect="1"/>
          </p:cNvGraphicFramePr>
          <p:nvPr>
            <p:ph type="body" idx="1"/>
          </p:nvPr>
        </p:nvGraphicFramePr>
        <p:xfrm>
          <a:off x="4665828" y="4056584"/>
          <a:ext cx="2181937" cy="1589101"/>
        </p:xfrm>
        <a:graphic>
          <a:graphicData uri="http://schemas.openxmlformats.org/presentationml/2006/ole">
            <mc:AlternateContent xmlns:mc="http://schemas.openxmlformats.org/markup-compatibility/2006">
              <mc:Choice xmlns:v="urn:schemas-microsoft-com:vml" Requires="v">
                <p:oleObj spid="_x0000_s54279" name="Формула" r:id="rId3" imgW="1028700" imgH="749300" progId="Equation.3">
                  <p:embed/>
                </p:oleObj>
              </mc:Choice>
              <mc:Fallback>
                <p:oleObj name="Формула" r:id="rId3" imgW="1028700" imgH="749300" progId="Equation.3">
                  <p:embed/>
                  <p:pic>
                    <p:nvPicPr>
                      <p:cNvPr id="23555" name="Object 3">
                        <a:extLst>
                          <a:ext uri="{FF2B5EF4-FFF2-40B4-BE49-F238E27FC236}">
                            <a16:creationId xmlns:a16="http://schemas.microsoft.com/office/drawing/2014/main" id="{4F6F0E89-D228-4A28-B0C3-00CBC480E5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828" y="4056584"/>
                        <a:ext cx="2181937" cy="1589101"/>
                      </a:xfrm>
                      <a:prstGeom prst="rect">
                        <a:avLst/>
                      </a:prstGeom>
                      <a:noFill/>
                      <a:ln>
                        <a:noFill/>
                      </a:ln>
                    </p:spPr>
                  </p:pic>
                </p:oleObj>
              </mc:Fallback>
            </mc:AlternateContent>
          </a:graphicData>
        </a:graphic>
      </p:graphicFrame>
      <p:sp>
        <p:nvSpPr>
          <p:cNvPr id="2" name="Прямоугольник 1"/>
          <p:cNvSpPr/>
          <p:nvPr/>
        </p:nvSpPr>
        <p:spPr>
          <a:xfrm>
            <a:off x="628650" y="5229945"/>
            <a:ext cx="8761863" cy="646331"/>
          </a:xfrm>
          <a:prstGeom prst="rect">
            <a:avLst/>
          </a:prstGeom>
        </p:spPr>
        <p:txBody>
          <a:bodyPr wrap="square">
            <a:spAutoFit/>
          </a:bodyPr>
          <a:lstStyle/>
          <a:p>
            <a:pPr algn="just">
              <a:spcAft>
                <a:spcPts val="0"/>
              </a:spcAft>
            </a:pPr>
            <a:r>
              <a:rPr lang="ru-RU" dirty="0" err="1">
                <a:latin typeface="Times New Roman" panose="02020603050405020304" pitchFamily="18" charset="0"/>
                <a:cs typeface="Times New Roman" panose="02020603050405020304" pitchFamily="18" charset="0"/>
              </a:rPr>
              <a:t>di</a:t>
            </a:r>
            <a:r>
              <a:rPr lang="ru-RU" dirty="0">
                <a:latin typeface="Times New Roman" panose="02020603050405020304" pitchFamily="18" charset="0"/>
                <a:cs typeface="Times New Roman" panose="02020603050405020304" pitchFamily="18" charset="0"/>
              </a:rPr>
              <a:t> - разность между i-ми парами рангов</a:t>
            </a:r>
          </a:p>
          <a:p>
            <a:pPr algn="just">
              <a:spcAft>
                <a:spcPts val="0"/>
              </a:spcAft>
            </a:pPr>
            <a:r>
              <a:rPr lang="ru-RU" dirty="0">
                <a:latin typeface="Times New Roman" panose="02020603050405020304" pitchFamily="18" charset="0"/>
                <a:cs typeface="Times New Roman" panose="02020603050405020304" pitchFamily="18" charset="0"/>
              </a:rPr>
              <a:t>n - число ранжируемых значений переменной, то есть сопоставляемых пар  рангов.</a:t>
            </a:r>
          </a:p>
        </p:txBody>
      </p:sp>
      <p:sp>
        <p:nvSpPr>
          <p:cNvPr id="3" name="Прямоугольник 2"/>
          <p:cNvSpPr/>
          <p:nvPr/>
        </p:nvSpPr>
        <p:spPr>
          <a:xfrm>
            <a:off x="433317" y="1435010"/>
            <a:ext cx="8710683" cy="2862322"/>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Каждая из двух совокупностей располагается в виде вариационного</a:t>
            </a:r>
          </a:p>
          <a:p>
            <a:r>
              <a:rPr lang="ru-RU" dirty="0">
                <a:latin typeface="Times New Roman" panose="02020603050405020304" pitchFamily="18" charset="0"/>
                <a:cs typeface="Times New Roman" panose="02020603050405020304" pitchFamily="18" charset="0"/>
              </a:rPr>
              <a:t>ряда с присвоением каждому члену ряда соответствующего порядкового</a:t>
            </a:r>
          </a:p>
          <a:p>
            <a:r>
              <a:rPr lang="ru-RU" dirty="0">
                <a:latin typeface="Times New Roman" panose="02020603050405020304" pitchFamily="18" charset="0"/>
                <a:cs typeface="Times New Roman" panose="02020603050405020304" pitchFamily="18" charset="0"/>
              </a:rPr>
              <a:t>номера (ранга), выраженного натуральным числом. Таким образом, ряд значений признака ранжируется, а номер каждой отдельной единицы будет ее рангом.</a:t>
            </a:r>
            <a:endParaRPr lang="en-US" dirty="0">
              <a:latin typeface="Times New Roman" panose="02020603050405020304" pitchFamily="18" charset="0"/>
              <a:cs typeface="Times New Roman" panose="02020603050405020304" pitchFamily="18" charset="0"/>
            </a:endParaRPr>
          </a:p>
          <a:p>
            <a:r>
              <a:rPr lang="ru-RU" u="sng" dirty="0">
                <a:latin typeface="Times New Roman" panose="02020603050405020304" pitchFamily="18" charset="0"/>
                <a:cs typeface="Times New Roman" panose="02020603050405020304" pitchFamily="18" charset="0"/>
              </a:rPr>
              <a:t>Одинаковым значениям ряда присваивают среднее ранговое число.</a:t>
            </a:r>
          </a:p>
          <a:p>
            <a:r>
              <a:rPr lang="ru-RU" dirty="0">
                <a:latin typeface="Times New Roman" panose="02020603050405020304" pitchFamily="18" charset="0"/>
                <a:cs typeface="Times New Roman" panose="02020603050405020304" pitchFamily="18" charset="0"/>
              </a:rPr>
              <a:t>Сравниваемые признаки можно ранжировать в любом направлении:</a:t>
            </a:r>
          </a:p>
          <a:p>
            <a:r>
              <a:rPr lang="ru-RU" dirty="0">
                <a:latin typeface="Times New Roman" panose="02020603050405020304" pitchFamily="18" charset="0"/>
                <a:cs typeface="Times New Roman" panose="02020603050405020304" pitchFamily="18" charset="0"/>
              </a:rPr>
              <a:t>как в сторону ухудшения качества (ранг 1 получает самый большой, быстрый, умный и т. д. испытуемый), так и наоборот. Главное, чтобы обе переменные были </a:t>
            </a:r>
            <a:r>
              <a:rPr lang="ru-RU" dirty="0" err="1">
                <a:latin typeface="Times New Roman" panose="02020603050405020304" pitchFamily="18" charset="0"/>
                <a:cs typeface="Times New Roman" panose="02020603050405020304" pitchFamily="18" charset="0"/>
              </a:rPr>
              <a:t>проранжированы</a:t>
            </a:r>
            <a:r>
              <a:rPr lang="ru-RU" dirty="0">
                <a:latin typeface="Times New Roman" panose="02020603050405020304" pitchFamily="18" charset="0"/>
                <a:cs typeface="Times New Roman" panose="02020603050405020304" pitchFamily="18" charset="0"/>
              </a:rPr>
              <a:t> одинаковым способом.</a:t>
            </a:r>
            <a:endParaRPr lang="en-US" dirty="0">
              <a:latin typeface="Times New Roman" panose="02020603050405020304" pitchFamily="18" charset="0"/>
              <a:cs typeface="Times New Roman" panose="02020603050405020304" pitchFamily="18" charset="0"/>
            </a:endParaRPr>
          </a:p>
          <a:p>
            <a:r>
              <a:rPr lang="ru-RU" b="1" dirty="0">
                <a:latin typeface="Times New Roman" panose="02020603050405020304" pitchFamily="18" charset="0"/>
                <a:cs typeface="Times New Roman" panose="02020603050405020304" pitchFamily="18" charset="0"/>
              </a:rPr>
              <a:t>Коэффициент ранговой корреляции </a:t>
            </a:r>
            <a:r>
              <a:rPr lang="ru-RU" b="1" dirty="0" err="1">
                <a:latin typeface="Times New Roman" panose="02020603050405020304" pitchFamily="18" charset="0"/>
                <a:cs typeface="Times New Roman" panose="02020603050405020304" pitchFamily="18" charset="0"/>
              </a:rPr>
              <a:t>Спирмена</a:t>
            </a:r>
            <a:r>
              <a:rPr lang="ru-RU" b="1" dirty="0">
                <a:latin typeface="Times New Roman" panose="02020603050405020304" pitchFamily="18" charset="0"/>
                <a:cs typeface="Times New Roman" panose="02020603050405020304" pitchFamily="18" charset="0"/>
              </a:rPr>
              <a:t> находится по формуле</a:t>
            </a:r>
          </a:p>
        </p:txBody>
      </p:sp>
    </p:spTree>
    <p:extLst>
      <p:ext uri="{BB962C8B-B14F-4D97-AF65-F5344CB8AC3E}">
        <p14:creationId xmlns:p14="http://schemas.microsoft.com/office/powerpoint/2010/main" val="2000189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3">
            <a:extLst>
              <a:ext uri="{FF2B5EF4-FFF2-40B4-BE49-F238E27FC236}">
                <a16:creationId xmlns:a16="http://schemas.microsoft.com/office/drawing/2014/main" id="{F7914F41-FA82-469A-9096-DB8115D25ACB}"/>
              </a:ext>
            </a:extLst>
          </p:cNvPr>
          <p:cNvSpPr>
            <a:spLocks noGrp="1"/>
          </p:cNvSpPr>
          <p:nvPr>
            <p:ph type="ctrTitle"/>
          </p:nvPr>
        </p:nvSpPr>
        <p:spPr/>
        <p:txBody>
          <a:bodyPr/>
          <a:lstStyle/>
          <a:p>
            <a:pPr eaLnBrk="1" hangingPunct="1"/>
            <a:r>
              <a:rPr lang="ru-RU" altLang="ru-RU" b="1"/>
              <a:t>Статистический анализ структуры явлений.</a:t>
            </a:r>
            <a:br>
              <a:rPr lang="ru-RU" altLang="ru-RU" b="1"/>
            </a:br>
            <a:r>
              <a:rPr lang="ru-RU" altLang="ru-RU" b="1"/>
              <a:t>Индексный метод</a:t>
            </a:r>
            <a:endParaRPr lang="ru-RU" altLang="ru-RU"/>
          </a:p>
        </p:txBody>
      </p:sp>
      <p:sp>
        <p:nvSpPr>
          <p:cNvPr id="5" name="Подзаголовок 4">
            <a:extLst>
              <a:ext uri="{FF2B5EF4-FFF2-40B4-BE49-F238E27FC236}">
                <a16:creationId xmlns:a16="http://schemas.microsoft.com/office/drawing/2014/main" id="{180E995F-1E05-491D-8B0D-EFBB5488C851}"/>
              </a:ext>
            </a:extLst>
          </p:cNvPr>
          <p:cNvSpPr>
            <a:spLocks noGrp="1"/>
          </p:cNvSpPr>
          <p:nvPr>
            <p:ph type="subTitle" idx="1"/>
          </p:nvPr>
        </p:nvSpPr>
        <p:spPr/>
        <p:txBody>
          <a:bodyPr rtlCol="0">
            <a:normAutofit/>
          </a:bodyPr>
          <a:lstStyle/>
          <a:p>
            <a:pPr eaLnBrk="1" fontAlgn="auto" hangingPunct="1">
              <a:spcAft>
                <a:spcPts val="0"/>
              </a:spcAft>
              <a:defRPr/>
            </a:pPr>
            <a:r>
              <a:rPr lang="ru-RU" dirty="0"/>
              <a:t>Занятие 12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53804" y="1895200"/>
            <a:ext cx="8036393" cy="4366486"/>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lstStyle/>
          <a:p>
            <a:pPr marL="164068" indent="-164068">
              <a:buFont typeface="+mj-lt"/>
              <a:buAutoNum type="arabicPeriod"/>
              <a:defRPr/>
            </a:pPr>
            <a:r>
              <a:rPr lang="ru-RU" sz="1477" dirty="0">
                <a:solidFill>
                  <a:srgbClr val="253957"/>
                </a:solidFill>
                <a:latin typeface="Arial Narrow" charset="0"/>
                <a:cs typeface="Arial Narrow" charset="0"/>
              </a:rPr>
              <a:t>Определение минимального и максимального значений данных</a:t>
            </a:r>
          </a:p>
          <a:p>
            <a:pPr marL="160719" indent="-160719">
              <a:spcBef>
                <a:spcPts val="1406"/>
              </a:spcBef>
              <a:buSzPct val="100000"/>
              <a:buFontTx/>
              <a:buAutoNum type="arabicPeriod"/>
              <a:defRPr sz="2100">
                <a:solidFill>
                  <a:srgbClr val="253957"/>
                </a:solidFill>
                <a:latin typeface="+mn-lt"/>
                <a:ea typeface="+mn-ea"/>
                <a:cs typeface="+mn-cs"/>
                <a:sym typeface="Arial Narrow"/>
              </a:defRPr>
            </a:pPr>
            <a:r>
              <a:rPr lang="ru-RU" sz="1477" dirty="0">
                <a:solidFill>
                  <a:srgbClr val="253957"/>
                </a:solidFill>
                <a:latin typeface="Arial Narrow" charset="0"/>
                <a:cs typeface="Arial Narrow" charset="0"/>
                <a:sym typeface="Arial Narrow"/>
              </a:rPr>
              <a:t>Определение размаха вариационного ряда</a:t>
            </a:r>
          </a:p>
          <a:p>
            <a:pPr marL="160719" indent="-160719">
              <a:spcBef>
                <a:spcPts val="1406"/>
              </a:spcBef>
              <a:buSzPct val="100000"/>
              <a:buFontTx/>
              <a:buAutoNum type="arabicPeriod"/>
              <a:defRPr sz="2100">
                <a:solidFill>
                  <a:srgbClr val="253957"/>
                </a:solidFill>
                <a:latin typeface="+mn-lt"/>
                <a:ea typeface="+mn-ea"/>
                <a:cs typeface="+mn-cs"/>
                <a:sym typeface="Arial Narrow"/>
              </a:defRPr>
            </a:pPr>
            <a:r>
              <a:rPr lang="ru-RU" sz="1477" dirty="0">
                <a:solidFill>
                  <a:srgbClr val="253957"/>
                </a:solidFill>
                <a:latin typeface="Arial Narrow" charset="0"/>
                <a:cs typeface="Arial Narrow" charset="0"/>
                <a:sym typeface="Arial Narrow"/>
              </a:rPr>
              <a:t>Определение ширины интервала по формуле </a:t>
            </a:r>
            <a:r>
              <a:rPr lang="ru-RU" sz="1477" dirty="0" err="1">
                <a:solidFill>
                  <a:srgbClr val="253957"/>
                </a:solidFill>
                <a:latin typeface="Arial Narrow" charset="0"/>
                <a:cs typeface="Arial Narrow" charset="0"/>
                <a:sym typeface="Arial Narrow"/>
              </a:rPr>
              <a:t>Стерджеса</a:t>
            </a:r>
            <a:endParaRPr lang="ru-RU" sz="1477" dirty="0">
              <a:solidFill>
                <a:srgbClr val="253957"/>
              </a:solidFill>
              <a:latin typeface="Arial Narrow" charset="0"/>
              <a:cs typeface="Arial Narrow" charset="0"/>
              <a:sym typeface="Arial Narrow"/>
            </a:endParaRPr>
          </a:p>
          <a:p>
            <a:pPr marL="160719" indent="-160719">
              <a:spcBef>
                <a:spcPts val="1406"/>
              </a:spcBef>
              <a:buSzPct val="100000"/>
              <a:buFontTx/>
              <a:buAutoNum type="arabicPeriod"/>
              <a:defRPr sz="2100">
                <a:solidFill>
                  <a:srgbClr val="253957"/>
                </a:solidFill>
                <a:latin typeface="+mn-lt"/>
                <a:ea typeface="+mn-ea"/>
                <a:cs typeface="+mn-cs"/>
                <a:sym typeface="Arial Narrow"/>
              </a:defRPr>
            </a:pPr>
            <a:r>
              <a:rPr lang="ru-RU" sz="1477" dirty="0">
                <a:solidFill>
                  <a:srgbClr val="253957"/>
                </a:solidFill>
                <a:latin typeface="Arial Narrow" charset="0"/>
                <a:cs typeface="Arial Narrow" charset="0"/>
                <a:sym typeface="Arial Narrow"/>
              </a:rPr>
              <a:t>Определение границ интервального ряда</a:t>
            </a:r>
          </a:p>
          <a:p>
            <a:pPr marL="160719" indent="-160719">
              <a:spcBef>
                <a:spcPts val="1406"/>
              </a:spcBef>
              <a:buSzPct val="100000"/>
              <a:buFontTx/>
              <a:buAutoNum type="arabicPeriod"/>
              <a:defRPr sz="2100">
                <a:solidFill>
                  <a:srgbClr val="253957"/>
                </a:solidFill>
                <a:latin typeface="+mn-lt"/>
                <a:ea typeface="+mn-ea"/>
                <a:cs typeface="+mn-cs"/>
                <a:sym typeface="Arial Narrow"/>
              </a:defRPr>
            </a:pPr>
            <a:r>
              <a:rPr lang="ru-RU" sz="1477" dirty="0">
                <a:solidFill>
                  <a:srgbClr val="253957"/>
                </a:solidFill>
                <a:latin typeface="Arial Narrow" charset="0"/>
                <a:cs typeface="Arial Narrow" charset="0"/>
                <a:sym typeface="Arial Narrow"/>
              </a:rPr>
              <a:t>Определение середины интервала</a:t>
            </a:r>
          </a:p>
          <a:p>
            <a:pPr marL="160719" indent="-160719">
              <a:spcBef>
                <a:spcPts val="1406"/>
              </a:spcBef>
              <a:buSzPct val="100000"/>
              <a:buFontTx/>
              <a:buAutoNum type="arabicPeriod"/>
              <a:defRPr sz="2100">
                <a:solidFill>
                  <a:srgbClr val="253957"/>
                </a:solidFill>
                <a:latin typeface="+mn-lt"/>
                <a:ea typeface="+mn-ea"/>
                <a:cs typeface="+mn-cs"/>
                <a:sym typeface="Arial Narrow"/>
              </a:defRPr>
            </a:pPr>
            <a:r>
              <a:rPr lang="ru-RU" sz="1477" dirty="0">
                <a:solidFill>
                  <a:srgbClr val="253957"/>
                </a:solidFill>
                <a:latin typeface="Arial Narrow" charset="0"/>
                <a:cs typeface="Arial Narrow" charset="0"/>
                <a:sym typeface="Arial Narrow"/>
              </a:rPr>
              <a:t>Определение частоты встречаемости</a:t>
            </a:r>
          </a:p>
          <a:p>
            <a:pPr marL="160719" indent="-160719">
              <a:spcBef>
                <a:spcPts val="1406"/>
              </a:spcBef>
              <a:buSzPct val="100000"/>
              <a:buFontTx/>
              <a:buAutoNum type="arabicPeriod"/>
              <a:defRPr sz="2100">
                <a:solidFill>
                  <a:srgbClr val="253957"/>
                </a:solidFill>
                <a:latin typeface="+mn-lt"/>
                <a:ea typeface="+mn-ea"/>
                <a:cs typeface="+mn-cs"/>
                <a:sym typeface="Arial Narrow"/>
              </a:defRPr>
            </a:pPr>
            <a:r>
              <a:rPr lang="ru-RU" sz="1477" dirty="0">
                <a:solidFill>
                  <a:srgbClr val="253957"/>
                </a:solidFill>
                <a:latin typeface="Arial Narrow" charset="0"/>
                <a:cs typeface="Arial Narrow" charset="0"/>
                <a:sym typeface="Arial Narrow"/>
              </a:rPr>
              <a:t>Определение накопленной частоты встречаемости</a:t>
            </a:r>
            <a:endParaRPr sz="1477" dirty="0">
              <a:solidFill>
                <a:srgbClr val="253957"/>
              </a:solidFill>
              <a:latin typeface="Arial Narrow" charset="0"/>
              <a:cs typeface="Arial Narrow" charset="0"/>
            </a:endParaRP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Этапы:</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217383"/>
            <a:ext cx="6255515" cy="764629"/>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Построение интервального вариационного ряда для непрерывных количественных данных</a:t>
            </a:r>
            <a:endParaRPr sz="2250" b="1" dirty="0">
              <a:latin typeface="Arial Narrow" charset="0"/>
              <a:ea typeface="Arial Narrow" charset="0"/>
              <a:cs typeface="Arial Narrow" charset="0"/>
            </a:endParaRPr>
          </a:p>
        </p:txBody>
      </p:sp>
    </p:spTree>
    <p:extLst>
      <p:ext uri="{BB962C8B-B14F-4D97-AF65-F5344CB8AC3E}">
        <p14:creationId xmlns:p14="http://schemas.microsoft.com/office/powerpoint/2010/main" val="100746003"/>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17655E0-ED9B-440A-B1C1-77263F58E3FD}"/>
              </a:ext>
            </a:extLst>
          </p:cNvPr>
          <p:cNvSpPr>
            <a:spLocks noGrp="1" noChangeArrowheads="1"/>
          </p:cNvSpPr>
          <p:nvPr>
            <p:ph type="title"/>
          </p:nvPr>
        </p:nvSpPr>
        <p:spPr>
          <a:xfrm>
            <a:off x="618414" y="1069679"/>
            <a:ext cx="7886700" cy="422192"/>
          </a:xfrm>
        </p:spPr>
        <p:txBody>
          <a:bodyPr>
            <a:normAutofit fontScale="90000"/>
          </a:bodyPr>
          <a:lstStyle/>
          <a:p>
            <a:r>
              <a:rPr lang="ru-RU" altLang="ru-RU" i="1" dirty="0"/>
              <a:t>Коэффициент ранговой корреляции </a:t>
            </a:r>
            <a:r>
              <a:rPr lang="ru-RU" altLang="ru-RU" i="1" dirty="0" err="1"/>
              <a:t>Кендела</a:t>
            </a:r>
            <a:endParaRPr kumimoji="0" lang="ru-RU" altLang="ru-RU" i="1" dirty="0">
              <a:solidFill>
                <a:schemeClr val="tx1"/>
              </a:solidFill>
            </a:endParaRPr>
          </a:p>
        </p:txBody>
      </p:sp>
      <p:graphicFrame>
        <p:nvGraphicFramePr>
          <p:cNvPr id="24579" name="Object 3">
            <a:extLst>
              <a:ext uri="{FF2B5EF4-FFF2-40B4-BE49-F238E27FC236}">
                <a16:creationId xmlns:a16="http://schemas.microsoft.com/office/drawing/2014/main" id="{B7C6B162-C968-4D0E-8721-4C1B9E28CCCD}"/>
              </a:ext>
            </a:extLst>
          </p:cNvPr>
          <p:cNvGraphicFramePr>
            <a:graphicFrameLocks noGrp="1" noChangeAspect="1"/>
          </p:cNvGraphicFramePr>
          <p:nvPr>
            <p:ph type="body" idx="1"/>
          </p:nvPr>
        </p:nvGraphicFramePr>
        <p:xfrm>
          <a:off x="3068880" y="2689642"/>
          <a:ext cx="2590905" cy="1424998"/>
        </p:xfrm>
        <a:graphic>
          <a:graphicData uri="http://schemas.openxmlformats.org/presentationml/2006/ole">
            <mc:AlternateContent xmlns:mc="http://schemas.openxmlformats.org/markup-compatibility/2006">
              <mc:Choice xmlns:v="urn:schemas-microsoft-com:vml" Requires="v">
                <p:oleObj spid="_x0000_s55303" name="Equation" r:id="rId3" imgW="2286000" imgH="1257300" progId="Equation.3">
                  <p:embed/>
                </p:oleObj>
              </mc:Choice>
              <mc:Fallback>
                <p:oleObj name="Equation" r:id="rId3" imgW="2286000" imgH="1257300" progId="Equation.3">
                  <p:embed/>
                  <p:pic>
                    <p:nvPicPr>
                      <p:cNvPr id="24579" name="Object 3">
                        <a:extLst>
                          <a:ext uri="{FF2B5EF4-FFF2-40B4-BE49-F238E27FC236}">
                            <a16:creationId xmlns:a16="http://schemas.microsoft.com/office/drawing/2014/main" id="{B7C6B162-C968-4D0E-8721-4C1B9E28CC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8880" y="2689642"/>
                        <a:ext cx="2590905" cy="1424998"/>
                      </a:xfrm>
                      <a:prstGeom prst="rect">
                        <a:avLst/>
                      </a:prstGeom>
                      <a:noFill/>
                      <a:ln>
                        <a:noFill/>
                      </a:ln>
                    </p:spPr>
                  </p:pic>
                </p:oleObj>
              </mc:Fallback>
            </mc:AlternateContent>
          </a:graphicData>
        </a:graphic>
      </p:graphicFrame>
      <p:sp>
        <p:nvSpPr>
          <p:cNvPr id="2" name="Прямоугольник 1"/>
          <p:cNvSpPr/>
          <p:nvPr/>
        </p:nvSpPr>
        <p:spPr>
          <a:xfrm>
            <a:off x="618414" y="1529311"/>
            <a:ext cx="8270543" cy="1200329"/>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Первым этапом расчета коэффициента «тау» </a:t>
            </a:r>
            <a:r>
              <a:rPr lang="ru-RU" dirty="0" err="1">
                <a:latin typeface="Times New Roman" panose="02020603050405020304" pitchFamily="18" charset="0"/>
                <a:cs typeface="Times New Roman" panose="02020603050405020304" pitchFamily="18" charset="0"/>
              </a:rPr>
              <a:t>Кендела</a:t>
            </a:r>
            <a:r>
              <a:rPr lang="ru-RU" dirty="0">
                <a:latin typeface="Times New Roman" panose="02020603050405020304" pitchFamily="18" charset="0"/>
                <a:cs typeface="Times New Roman" panose="02020603050405020304" pitchFamily="18" charset="0"/>
              </a:rPr>
              <a:t> является ранжирование рядов переменных (одинаковым значениям ряда присваивают среднее ранговое число). </a:t>
            </a:r>
            <a:r>
              <a:rPr lang="ru-RU" u="sng" dirty="0">
                <a:latin typeface="Times New Roman" panose="02020603050405020304" pitchFamily="18" charset="0"/>
                <a:cs typeface="Times New Roman" panose="02020603050405020304" pitchFamily="18" charset="0"/>
              </a:rPr>
              <a:t>Первая переменная должна быть упорядочена по возрастанию рангов. </a:t>
            </a:r>
          </a:p>
          <a:p>
            <a:r>
              <a:rPr lang="ru-RU" b="1" dirty="0">
                <a:latin typeface="Times New Roman" panose="02020603050405020304" pitchFamily="18" charset="0"/>
                <a:cs typeface="Times New Roman" panose="02020603050405020304" pitchFamily="18" charset="0"/>
              </a:rPr>
              <a:t>Коэффициент корреляции </a:t>
            </a:r>
            <a:r>
              <a:rPr lang="ru-RU" b="1" dirty="0" err="1">
                <a:latin typeface="Times New Roman" panose="02020603050405020304" pitchFamily="18" charset="0"/>
                <a:cs typeface="Times New Roman" panose="02020603050405020304" pitchFamily="18" charset="0"/>
              </a:rPr>
              <a:t>Кендела</a:t>
            </a:r>
            <a:r>
              <a:rPr lang="ru-RU" b="1" dirty="0">
                <a:latin typeface="Times New Roman" panose="02020603050405020304" pitchFamily="18" charset="0"/>
                <a:cs typeface="Times New Roman" panose="02020603050405020304" pitchFamily="18" charset="0"/>
              </a:rPr>
              <a:t> определяется по формуле</a:t>
            </a:r>
          </a:p>
        </p:txBody>
      </p:sp>
      <p:sp>
        <p:nvSpPr>
          <p:cNvPr id="3" name="Прямоугольник 2"/>
          <p:cNvSpPr/>
          <p:nvPr/>
        </p:nvSpPr>
        <p:spPr>
          <a:xfrm>
            <a:off x="618414" y="4264620"/>
            <a:ext cx="8355905" cy="561949"/>
          </a:xfrm>
          <a:prstGeom prst="rect">
            <a:avLst/>
          </a:prstGeom>
        </p:spPr>
        <p:txBody>
          <a:bodyPr wrap="square">
            <a:spAutoFit/>
          </a:bodyPr>
          <a:lstStyle/>
          <a:p>
            <a:pPr algn="just">
              <a:lnSpc>
                <a:spcPct val="200000"/>
              </a:lnSpc>
              <a:spcAft>
                <a:spcPts val="0"/>
              </a:spcAft>
            </a:pPr>
            <a:r>
              <a:rPr lang="ru-RU" b="1" dirty="0">
                <a:latin typeface="Times New Roman" panose="02020603050405020304" pitchFamily="18" charset="0"/>
                <a:ea typeface="Times New Roman" panose="02020603050405020304" pitchFamily="18" charset="0"/>
              </a:rPr>
              <a:t>где </a:t>
            </a:r>
            <a:r>
              <a:rPr lang="ru-RU" b="1" i="1" dirty="0">
                <a:latin typeface="Times New Roman" panose="02020603050405020304" pitchFamily="18" charset="0"/>
                <a:ea typeface="Times New Roman" panose="02020603050405020304" pitchFamily="18" charset="0"/>
              </a:rPr>
              <a:t>S = R</a:t>
            </a:r>
            <a:r>
              <a:rPr lang="ru-RU" b="1" i="1" baseline="30000" dirty="0">
                <a:latin typeface="Times New Roman" panose="02020603050405020304" pitchFamily="18" charset="0"/>
                <a:ea typeface="Times New Roman" panose="02020603050405020304" pitchFamily="18" charset="0"/>
              </a:rPr>
              <a:t>+</a:t>
            </a:r>
            <a:r>
              <a:rPr lang="ru-RU" b="1" i="1" dirty="0">
                <a:latin typeface="Times New Roman" panose="02020603050405020304" pitchFamily="18" charset="0"/>
                <a:ea typeface="Times New Roman" panose="02020603050405020304" pitchFamily="18" charset="0"/>
              </a:rPr>
              <a:t> + R</a:t>
            </a:r>
            <a:r>
              <a:rPr lang="ru-RU" b="1" i="1" baseline="3000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 причем </a:t>
            </a:r>
            <a:r>
              <a:rPr lang="ru-RU" i="1" dirty="0">
                <a:latin typeface="Times New Roman" panose="02020603050405020304" pitchFamily="18" charset="0"/>
                <a:ea typeface="Times New Roman" panose="02020603050405020304" pitchFamily="18" charset="0"/>
              </a:rPr>
              <a:t>R</a:t>
            </a:r>
            <a:r>
              <a:rPr lang="ru-RU" sz="2100" i="1" baseline="3000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  - положительное число, </a:t>
            </a:r>
            <a:r>
              <a:rPr lang="ru-RU" i="1" dirty="0">
                <a:latin typeface="Times New Roman" panose="02020603050405020304" pitchFamily="18" charset="0"/>
                <a:ea typeface="Times New Roman" panose="02020603050405020304" pitchFamily="18" charset="0"/>
              </a:rPr>
              <a:t>R</a:t>
            </a:r>
            <a:r>
              <a:rPr lang="ru-RU" sz="2700" i="1" baseline="30000" dirty="0">
                <a:latin typeface="Times New Roman" panose="02020603050405020304" pitchFamily="18" charset="0"/>
                <a:ea typeface="Times New Roman" panose="02020603050405020304" pitchFamily="18" charset="0"/>
              </a:rPr>
              <a:t>-</a:t>
            </a:r>
            <a:r>
              <a:rPr lang="ru-RU" dirty="0">
                <a:latin typeface="Times New Roman" panose="02020603050405020304" pitchFamily="18" charset="0"/>
                <a:ea typeface="Times New Roman" panose="02020603050405020304" pitchFamily="18" charset="0"/>
              </a:rPr>
              <a:t>  - отрицательное число.</a:t>
            </a:r>
          </a:p>
        </p:txBody>
      </p:sp>
    </p:spTree>
    <p:extLst>
      <p:ext uri="{BB962C8B-B14F-4D97-AF65-F5344CB8AC3E}">
        <p14:creationId xmlns:p14="http://schemas.microsoft.com/office/powerpoint/2010/main" val="266509052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17655E0-ED9B-440A-B1C1-77263F58E3FD}"/>
              </a:ext>
            </a:extLst>
          </p:cNvPr>
          <p:cNvSpPr>
            <a:spLocks noGrp="1" noChangeArrowheads="1"/>
          </p:cNvSpPr>
          <p:nvPr>
            <p:ph type="title"/>
          </p:nvPr>
        </p:nvSpPr>
        <p:spPr>
          <a:xfrm>
            <a:off x="618414" y="1069679"/>
            <a:ext cx="7886700" cy="422192"/>
          </a:xfrm>
        </p:spPr>
        <p:txBody>
          <a:bodyPr>
            <a:normAutofit fontScale="90000"/>
          </a:bodyPr>
          <a:lstStyle/>
          <a:p>
            <a:r>
              <a:rPr lang="ru-RU" altLang="ru-RU" i="1" dirty="0"/>
              <a:t>Коэффициент ранговой корреляции </a:t>
            </a:r>
            <a:r>
              <a:rPr lang="ru-RU" altLang="ru-RU" i="1" dirty="0" err="1"/>
              <a:t>Кендела</a:t>
            </a:r>
            <a:endParaRPr kumimoji="0" lang="ru-RU" altLang="ru-RU" i="1" dirty="0">
              <a:solidFill>
                <a:schemeClr val="tx1"/>
              </a:solidFill>
            </a:endParaRPr>
          </a:p>
        </p:txBody>
      </p:sp>
      <p:sp>
        <p:nvSpPr>
          <p:cNvPr id="2" name="Прямоугольник 1"/>
          <p:cNvSpPr/>
          <p:nvPr/>
        </p:nvSpPr>
        <p:spPr>
          <a:xfrm>
            <a:off x="478767" y="1870374"/>
            <a:ext cx="8410190" cy="3647152"/>
          </a:xfrm>
          <a:prstGeom prst="rect">
            <a:avLst/>
          </a:prstGeom>
        </p:spPr>
        <p:txBody>
          <a:bodyPr wrap="square">
            <a:spAutoFit/>
          </a:bodyPr>
          <a:lstStyle/>
          <a:p>
            <a:pPr algn="just">
              <a:spcAft>
                <a:spcPts val="0"/>
              </a:spcAft>
            </a:pPr>
            <a:r>
              <a:rPr lang="ru-RU" sz="2100" dirty="0">
                <a:latin typeface="Times New Roman" panose="02020603050405020304" pitchFamily="18" charset="0"/>
                <a:ea typeface="Times New Roman" panose="02020603050405020304" pitchFamily="18" charset="0"/>
              </a:rPr>
              <a:t>При определении слагаемого </a:t>
            </a:r>
            <a:r>
              <a:rPr lang="ru-RU" sz="2100" b="1" i="1" dirty="0">
                <a:latin typeface="Times New Roman" panose="02020603050405020304" pitchFamily="18" charset="0"/>
                <a:ea typeface="Times New Roman" panose="02020603050405020304" pitchFamily="18" charset="0"/>
              </a:rPr>
              <a:t>R</a:t>
            </a:r>
            <a:r>
              <a:rPr lang="ru-RU" sz="2400" b="1" i="1" baseline="30000" dirty="0">
                <a:latin typeface="Times New Roman" panose="02020603050405020304" pitchFamily="18" charset="0"/>
                <a:ea typeface="Times New Roman" panose="02020603050405020304" pitchFamily="18" charset="0"/>
              </a:rPr>
              <a:t>+</a:t>
            </a:r>
            <a:r>
              <a:rPr lang="ru-RU" sz="2100" dirty="0">
                <a:latin typeface="Times New Roman" panose="02020603050405020304" pitchFamily="18" charset="0"/>
                <a:ea typeface="Times New Roman" panose="02020603050405020304" pitchFamily="18" charset="0"/>
              </a:rPr>
              <a:t> нужно установить, сколько чисел, находящихся справа (или ниже) от каждого из элементов последовательности рангов переменной у, имеют величину ранга, </a:t>
            </a:r>
            <a:r>
              <a:rPr lang="ru-RU" sz="2100" b="1" dirty="0">
                <a:latin typeface="Times New Roman" panose="02020603050405020304" pitchFamily="18" charset="0"/>
                <a:ea typeface="Times New Roman" panose="02020603050405020304" pitchFamily="18" charset="0"/>
              </a:rPr>
              <a:t>превышающую</a:t>
            </a:r>
            <a:r>
              <a:rPr lang="ru-RU" sz="2100" dirty="0">
                <a:latin typeface="Times New Roman" panose="02020603050405020304" pitchFamily="18" charset="0"/>
                <a:ea typeface="Times New Roman" panose="02020603050405020304" pitchFamily="18" charset="0"/>
              </a:rPr>
              <a:t> ранг рассматриваемого элемента</a:t>
            </a:r>
          </a:p>
          <a:p>
            <a:pPr algn="just">
              <a:spcAft>
                <a:spcPts val="0"/>
              </a:spcAft>
            </a:pPr>
            <a:endParaRPr lang="ru-RU" sz="2100" dirty="0">
              <a:latin typeface="Times New Roman" panose="02020603050405020304" pitchFamily="18" charset="0"/>
              <a:ea typeface="Times New Roman" panose="02020603050405020304" pitchFamily="18" charset="0"/>
            </a:endParaRPr>
          </a:p>
          <a:p>
            <a:pPr algn="just">
              <a:spcAft>
                <a:spcPts val="0"/>
              </a:spcAft>
            </a:pPr>
            <a:r>
              <a:rPr lang="ru-RU" sz="2100" dirty="0">
                <a:latin typeface="Times New Roman" panose="02020603050405020304" pitchFamily="18" charset="0"/>
                <a:ea typeface="Times New Roman" panose="02020603050405020304" pitchFamily="18" charset="0"/>
              </a:rPr>
              <a:t>Второе слагаемое </a:t>
            </a:r>
            <a:r>
              <a:rPr lang="ru-RU" sz="2100" b="1" i="1" dirty="0">
                <a:latin typeface="Times New Roman" panose="02020603050405020304" pitchFamily="18" charset="0"/>
                <a:ea typeface="Times New Roman" panose="02020603050405020304" pitchFamily="18" charset="0"/>
              </a:rPr>
              <a:t>R</a:t>
            </a:r>
            <a:r>
              <a:rPr lang="ru-RU" sz="3000" b="1" i="1" baseline="30000" dirty="0">
                <a:latin typeface="Times New Roman" panose="02020603050405020304" pitchFamily="18" charset="0"/>
                <a:ea typeface="Times New Roman" panose="02020603050405020304" pitchFamily="18" charset="0"/>
              </a:rPr>
              <a:t>-</a:t>
            </a:r>
            <a:r>
              <a:rPr lang="ru-RU" sz="2100" dirty="0">
                <a:latin typeface="Times New Roman" panose="02020603050405020304" pitchFamily="18" charset="0"/>
                <a:ea typeface="Times New Roman" panose="02020603050405020304" pitchFamily="18" charset="0"/>
              </a:rPr>
              <a:t> характеризует степень несоответствия последовательности рангов переменной у последовательности рангов переменной х. Чтобы определить </a:t>
            </a:r>
            <a:r>
              <a:rPr lang="ru-RU" sz="2100" b="1" i="1" dirty="0">
                <a:latin typeface="Times New Roman" panose="02020603050405020304" pitchFamily="18" charset="0"/>
                <a:ea typeface="Times New Roman" panose="02020603050405020304" pitchFamily="18" charset="0"/>
              </a:rPr>
              <a:t>R</a:t>
            </a:r>
            <a:r>
              <a:rPr lang="ru-RU" sz="3000" b="1" i="1" baseline="30000" dirty="0">
                <a:latin typeface="Times New Roman" panose="02020603050405020304" pitchFamily="18" charset="0"/>
                <a:ea typeface="Times New Roman" panose="02020603050405020304" pitchFamily="18" charset="0"/>
              </a:rPr>
              <a:t>-</a:t>
            </a:r>
            <a:r>
              <a:rPr lang="ru-RU" sz="2100" dirty="0">
                <a:latin typeface="Times New Roman" panose="02020603050405020304" pitchFamily="18" charset="0"/>
                <a:ea typeface="Times New Roman" panose="02020603050405020304" pitchFamily="18" charset="0"/>
              </a:rPr>
              <a:t> необходимо посчитать сколько чисел, находящихся справа (или ниже) от каждого из членов последовательности рангов переменной у имеет ранг </a:t>
            </a:r>
            <a:r>
              <a:rPr lang="ru-RU" sz="2100" b="1" dirty="0">
                <a:latin typeface="Times New Roman" panose="02020603050405020304" pitchFamily="18" charset="0"/>
                <a:ea typeface="Times New Roman" panose="02020603050405020304" pitchFamily="18" charset="0"/>
              </a:rPr>
              <a:t>меньше</a:t>
            </a:r>
            <a:r>
              <a:rPr lang="ru-RU" sz="2100" dirty="0">
                <a:latin typeface="Times New Roman" panose="02020603050405020304" pitchFamily="18" charset="0"/>
                <a:ea typeface="Times New Roman" panose="02020603050405020304" pitchFamily="18" charset="0"/>
              </a:rPr>
              <a:t>, чем эта единица. Такие величины берутся </a:t>
            </a:r>
            <a:r>
              <a:rPr lang="ru-RU" sz="2100" b="1" dirty="0">
                <a:latin typeface="Times New Roman" panose="02020603050405020304" pitchFamily="18" charset="0"/>
                <a:ea typeface="Times New Roman" panose="02020603050405020304" pitchFamily="18" charset="0"/>
              </a:rPr>
              <a:t>со знаком минус</a:t>
            </a:r>
          </a:p>
        </p:txBody>
      </p:sp>
    </p:spTree>
    <p:extLst>
      <p:ext uri="{BB962C8B-B14F-4D97-AF65-F5344CB8AC3E}">
        <p14:creationId xmlns:p14="http://schemas.microsoft.com/office/powerpoint/2010/main" val="27364153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0C7B68-B7ED-467A-AF12-91F7E33A118C}"/>
              </a:ext>
            </a:extLst>
          </p:cNvPr>
          <p:cNvSpPr>
            <a:spLocks noGrp="1"/>
          </p:cNvSpPr>
          <p:nvPr>
            <p:ph type="title"/>
          </p:nvPr>
        </p:nvSpPr>
        <p:spPr/>
        <p:txBody>
          <a:bodyPr/>
          <a:lstStyle/>
          <a:p>
            <a:r>
              <a:rPr kumimoji="0" lang="ru-RU" altLang="ru-RU" i="1" dirty="0">
                <a:solidFill>
                  <a:schemeClr val="tx1"/>
                </a:solidFill>
              </a:rPr>
              <a:t>коэффициент </a:t>
            </a:r>
            <a:r>
              <a:rPr kumimoji="0" lang="ru-RU" altLang="ru-RU" i="1" dirty="0" err="1">
                <a:solidFill>
                  <a:schemeClr val="tx1"/>
                </a:solidFill>
              </a:rPr>
              <a:t>Кендела</a:t>
            </a:r>
            <a:endParaRPr lang="ru-RU" dirty="0"/>
          </a:p>
        </p:txBody>
      </p:sp>
      <p:sp>
        <p:nvSpPr>
          <p:cNvPr id="3" name="Объект 2">
            <a:extLst>
              <a:ext uri="{FF2B5EF4-FFF2-40B4-BE49-F238E27FC236}">
                <a16:creationId xmlns:a16="http://schemas.microsoft.com/office/drawing/2014/main" id="{77F768E9-5FA7-4EF6-BDF4-9F708CD741B0}"/>
              </a:ext>
            </a:extLst>
          </p:cNvPr>
          <p:cNvSpPr>
            <a:spLocks noGrp="1"/>
          </p:cNvSpPr>
          <p:nvPr>
            <p:ph idx="1"/>
          </p:nvPr>
        </p:nvSpPr>
        <p:spPr/>
        <p:txBody>
          <a:bodyPr>
            <a:normAutofit fontScale="92500" lnSpcReduction="10000"/>
          </a:bodyPr>
          <a:lstStyle/>
          <a:p>
            <a:r>
              <a:rPr lang="ru-RU" dirty="0"/>
              <a:t>1. В колонки </a:t>
            </a:r>
            <a:r>
              <a:rPr lang="en-US" dirty="0"/>
              <a:t>R</a:t>
            </a:r>
            <a:r>
              <a:rPr lang="en-US" sz="1800" dirty="0"/>
              <a:t>1</a:t>
            </a:r>
            <a:r>
              <a:rPr lang="en-US" dirty="0"/>
              <a:t> </a:t>
            </a:r>
            <a:r>
              <a:rPr lang="ru-RU" dirty="0"/>
              <a:t>и </a:t>
            </a:r>
            <a:r>
              <a:rPr lang="en-US" dirty="0"/>
              <a:t>R</a:t>
            </a:r>
            <a:r>
              <a:rPr lang="en-US" sz="1800" dirty="0"/>
              <a:t>2</a:t>
            </a:r>
            <a:r>
              <a:rPr lang="ru-RU" dirty="0"/>
              <a:t> ,   заносятся результаты ранжирования по каждому из 2 сравниваемых признаков. </a:t>
            </a:r>
          </a:p>
          <a:p>
            <a:r>
              <a:rPr lang="ru-RU" dirty="0"/>
              <a:t>2. Далее в колонке Х происходит </a:t>
            </a:r>
            <a:r>
              <a:rPr lang="ru-RU" dirty="0" err="1"/>
              <a:t>переранжирование</a:t>
            </a:r>
            <a:r>
              <a:rPr lang="ru-RU" dirty="0"/>
              <a:t> рангов по их возрастанию. </a:t>
            </a:r>
          </a:p>
          <a:p>
            <a:r>
              <a:rPr lang="ru-RU" dirty="0"/>
              <a:t>3. В колонке У восстанавливается значение строк, т.е. проставляем ранги, которые первоначально соответствовали рангам колонки</a:t>
            </a:r>
            <a:r>
              <a:rPr lang="en-US" dirty="0"/>
              <a:t> X</a:t>
            </a:r>
            <a:r>
              <a:rPr lang="ru-RU" dirty="0"/>
              <a:t>   для колонки </a:t>
            </a:r>
            <a:r>
              <a:rPr lang="en-US" dirty="0"/>
              <a:t>R</a:t>
            </a:r>
            <a:r>
              <a:rPr lang="en-US" sz="1800" dirty="0"/>
              <a:t>1</a:t>
            </a:r>
            <a:r>
              <a:rPr lang="en-US" dirty="0"/>
              <a:t> </a:t>
            </a:r>
            <a:r>
              <a:rPr lang="ru-RU" dirty="0"/>
              <a:t>и </a:t>
            </a:r>
            <a:r>
              <a:rPr lang="en-US" dirty="0"/>
              <a:t>R</a:t>
            </a:r>
            <a:r>
              <a:rPr lang="en-US" sz="1800" dirty="0"/>
              <a:t>2</a:t>
            </a:r>
            <a:r>
              <a:rPr lang="ru-RU" dirty="0"/>
              <a:t> . </a:t>
            </a:r>
          </a:p>
          <a:p>
            <a:r>
              <a:rPr lang="ru-RU" dirty="0"/>
              <a:t>4. Порядок заполнения колонки  </a:t>
            </a:r>
            <a:r>
              <a:rPr lang="en-US" dirty="0"/>
              <a:t>R-</a:t>
            </a:r>
            <a:r>
              <a:rPr lang="ru-RU" dirty="0"/>
              <a:t>: в i-ю строку проставляется число рангов, </a:t>
            </a:r>
            <a:r>
              <a:rPr lang="ru-RU" u="sng" dirty="0"/>
              <a:t>предшествующих i-</a:t>
            </a:r>
            <a:r>
              <a:rPr lang="ru-RU" u="sng" dirty="0" err="1"/>
              <a:t>му</a:t>
            </a:r>
            <a:r>
              <a:rPr lang="ru-RU" u="sng" dirty="0"/>
              <a:t> </a:t>
            </a:r>
            <a:r>
              <a:rPr lang="ru-RU" dirty="0"/>
              <a:t>рангу в колонке </a:t>
            </a:r>
            <a:r>
              <a:rPr lang="en-US" dirty="0">
                <a:solidFill>
                  <a:srgbClr val="FF0000"/>
                </a:solidFill>
              </a:rPr>
              <a:t>Y</a:t>
            </a:r>
            <a:r>
              <a:rPr lang="ru-RU" dirty="0"/>
              <a:t> и </a:t>
            </a:r>
            <a:r>
              <a:rPr lang="ru-RU" u="sng" dirty="0"/>
              <a:t>превышающих</a:t>
            </a:r>
            <a:r>
              <a:rPr lang="ru-RU" dirty="0"/>
              <a:t> его по значению. </a:t>
            </a:r>
          </a:p>
          <a:p>
            <a:r>
              <a:rPr lang="ru-RU" dirty="0"/>
              <a:t>5. Порядок заполнения колонки  </a:t>
            </a:r>
            <a:r>
              <a:rPr lang="en-US" dirty="0"/>
              <a:t>R+</a:t>
            </a:r>
            <a:r>
              <a:rPr lang="ru-RU" dirty="0"/>
              <a:t>: в i-ю строку проставляется число рангов, </a:t>
            </a:r>
            <a:r>
              <a:rPr lang="ru-RU" u="sng" dirty="0"/>
              <a:t>последующих i-</a:t>
            </a:r>
            <a:r>
              <a:rPr lang="ru-RU" u="sng" dirty="0" err="1"/>
              <a:t>му</a:t>
            </a:r>
            <a:r>
              <a:rPr lang="ru-RU" dirty="0"/>
              <a:t> рангу в колонке </a:t>
            </a:r>
            <a:r>
              <a:rPr lang="en-US" dirty="0">
                <a:solidFill>
                  <a:srgbClr val="FF0000"/>
                </a:solidFill>
              </a:rPr>
              <a:t>Y</a:t>
            </a:r>
            <a:r>
              <a:rPr lang="ru-RU" dirty="0"/>
              <a:t> и </a:t>
            </a:r>
            <a:r>
              <a:rPr lang="ru-RU" u="sng" dirty="0"/>
              <a:t>превышающих</a:t>
            </a:r>
            <a:r>
              <a:rPr lang="ru-RU" dirty="0"/>
              <a:t> его по значению.</a:t>
            </a:r>
          </a:p>
          <a:p>
            <a:endParaRPr lang="ru-RU" dirty="0"/>
          </a:p>
        </p:txBody>
      </p:sp>
    </p:spTree>
    <p:extLst>
      <p:ext uri="{BB962C8B-B14F-4D97-AF65-F5344CB8AC3E}">
        <p14:creationId xmlns:p14="http://schemas.microsoft.com/office/powerpoint/2010/main" val="223972991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4BC365-9BD3-427E-964D-FB89170C9193}"/>
              </a:ext>
            </a:extLst>
          </p:cNvPr>
          <p:cNvSpPr>
            <a:spLocks noGrp="1"/>
          </p:cNvSpPr>
          <p:nvPr>
            <p:ph type="title"/>
          </p:nvPr>
        </p:nvSpPr>
        <p:spPr/>
        <p:txBody>
          <a:bodyPr/>
          <a:lstStyle/>
          <a:p>
            <a:r>
              <a:rPr lang="ru-RU" dirty="0"/>
              <a:t>Результаты занятия</a:t>
            </a:r>
          </a:p>
        </p:txBody>
      </p:sp>
      <p:sp>
        <p:nvSpPr>
          <p:cNvPr id="3" name="Объект 2">
            <a:extLst>
              <a:ext uri="{FF2B5EF4-FFF2-40B4-BE49-F238E27FC236}">
                <a16:creationId xmlns:a16="http://schemas.microsoft.com/office/drawing/2014/main" id="{B60CBAA2-3180-422C-8E9F-AD0E2696CA20}"/>
              </a:ext>
            </a:extLst>
          </p:cNvPr>
          <p:cNvSpPr>
            <a:spLocks noGrp="1"/>
          </p:cNvSpPr>
          <p:nvPr>
            <p:ph idx="1"/>
          </p:nvPr>
        </p:nvSpPr>
        <p:spPr/>
        <p:txBody>
          <a:bodyPr/>
          <a:lstStyle/>
          <a:p>
            <a:r>
              <a:rPr lang="ru-RU" dirty="0"/>
              <a:t>По своим данным рассчитать  представленные в презентации показатели</a:t>
            </a:r>
          </a:p>
          <a:p>
            <a:r>
              <a:rPr lang="ru-RU" dirty="0"/>
              <a:t>Проверить значимость критерия Хи квадрат</a:t>
            </a:r>
          </a:p>
          <a:p>
            <a:r>
              <a:rPr lang="ru-RU" dirty="0"/>
              <a:t>Коэффициенты Пирсона, Чупрова, ассоциации, контингенции, </a:t>
            </a:r>
            <a:r>
              <a:rPr lang="ru-RU" dirty="0" err="1"/>
              <a:t>Спирмена</a:t>
            </a:r>
            <a:r>
              <a:rPr lang="ru-RU" dirty="0"/>
              <a:t>, </a:t>
            </a:r>
            <a:r>
              <a:rPr lang="ru-RU" dirty="0" err="1"/>
              <a:t>Кенделла</a:t>
            </a:r>
            <a:endParaRPr lang="ru-RU" dirty="0"/>
          </a:p>
          <a:p>
            <a:r>
              <a:rPr lang="ru-RU" dirty="0"/>
              <a:t>Сделать выводы</a:t>
            </a:r>
          </a:p>
        </p:txBody>
      </p:sp>
    </p:spTree>
    <p:extLst>
      <p:ext uri="{BB962C8B-B14F-4D97-AF65-F5344CB8AC3E}">
        <p14:creationId xmlns:p14="http://schemas.microsoft.com/office/powerpoint/2010/main" val="30112585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p:txBody>
          <a:bodyPr/>
          <a:lstStyle/>
          <a:p>
            <a:r>
              <a:rPr lang="ru-RU" altLang="ru-RU"/>
              <a:t>Не забыть!</a:t>
            </a:r>
          </a:p>
        </p:txBody>
      </p:sp>
      <p:sp>
        <p:nvSpPr>
          <p:cNvPr id="15363" name="Объект 2"/>
          <p:cNvSpPr>
            <a:spLocks noGrp="1"/>
          </p:cNvSpPr>
          <p:nvPr>
            <p:ph idx="1"/>
          </p:nvPr>
        </p:nvSpPr>
        <p:spPr/>
        <p:txBody>
          <a:bodyPr/>
          <a:lstStyle/>
          <a:p>
            <a:r>
              <a:rPr lang="ru-RU" altLang="ru-RU" dirty="0"/>
              <a:t>К следующему занятию подобрать данные:</a:t>
            </a:r>
          </a:p>
          <a:p>
            <a:r>
              <a:rPr lang="ru-RU" altLang="ru-RU" dirty="0"/>
              <a:t>2 выборки по одному и тому же количественному показателю (15 и 25 наблюдений) – например, по регионам России; по </a:t>
            </a:r>
            <a:r>
              <a:rPr lang="ru-RU" altLang="ru-RU"/>
              <a:t>странам мира.</a:t>
            </a:r>
            <a:endParaRPr lang="ru-RU" altLang="ru-RU" dirty="0"/>
          </a:p>
          <a:p>
            <a:r>
              <a:rPr lang="ru-RU" altLang="ru-RU" dirty="0"/>
              <a:t>2 выборки по одному и тому же качественному показателю (доля) – 15 и 25 наблюдений.</a:t>
            </a:r>
          </a:p>
        </p:txBody>
      </p:sp>
    </p:spTree>
    <p:extLst>
      <p:ext uri="{BB962C8B-B14F-4D97-AF65-F5344CB8AC3E}">
        <p14:creationId xmlns:p14="http://schemas.microsoft.com/office/powerpoint/2010/main" val="27973185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p:txBody>
          <a:bodyPr/>
          <a:lstStyle/>
          <a:p>
            <a:pPr algn="ctr"/>
            <a:r>
              <a:rPr lang="ru-RU" b="1" dirty="0"/>
              <a:t>Отчет 2</a:t>
            </a:r>
          </a:p>
        </p:txBody>
      </p:sp>
      <p:sp>
        <p:nvSpPr>
          <p:cNvPr id="5" name="Объект 2"/>
          <p:cNvSpPr>
            <a:spLocks noGrp="1"/>
          </p:cNvSpPr>
          <p:nvPr>
            <p:ph idx="1"/>
          </p:nvPr>
        </p:nvSpPr>
        <p:spPr>
          <a:xfrm>
            <a:off x="459712" y="2226469"/>
            <a:ext cx="8055638" cy="3263504"/>
          </a:xfrm>
        </p:spPr>
        <p:txBody>
          <a:bodyPr/>
          <a:lstStyle/>
          <a:p>
            <a:r>
              <a:rPr lang="ru-RU" b="1" dirty="0"/>
              <a:t>Выслать на почту до 23.00   15 декабря– текст отчета и файл </a:t>
            </a:r>
            <a:r>
              <a:rPr lang="en-US" b="1" dirty="0"/>
              <a:t>Excel</a:t>
            </a:r>
            <a:endParaRPr lang="ru-RU" b="1" dirty="0"/>
          </a:p>
          <a:p>
            <a:r>
              <a:rPr lang="ru-RU" b="1" dirty="0"/>
              <a:t>1</a:t>
            </a:r>
            <a:r>
              <a:rPr lang="en-US" b="1" dirty="0"/>
              <a:t>8</a:t>
            </a:r>
            <a:r>
              <a:rPr lang="ru-RU" b="1" dirty="0"/>
              <a:t> декабря – экзамен, начало в 10.30 (на 2 астрономических часа)</a:t>
            </a:r>
            <a:endParaRPr lang="en-US" b="1" dirty="0"/>
          </a:p>
          <a:p>
            <a:r>
              <a:rPr lang="en-US" b="1" dirty="0"/>
              <a:t>11 </a:t>
            </a:r>
            <a:r>
              <a:rPr lang="ru-RU" b="1" dirty="0"/>
              <a:t>декабря – консультация перед экзаменом</a:t>
            </a:r>
          </a:p>
          <a:p>
            <a:endParaRPr lang="en-US" dirty="0"/>
          </a:p>
          <a:p>
            <a:endParaRPr lang="ru-RU" dirty="0"/>
          </a:p>
        </p:txBody>
      </p:sp>
    </p:spTree>
    <p:extLst>
      <p:ext uri="{BB962C8B-B14F-4D97-AF65-F5344CB8AC3E}">
        <p14:creationId xmlns:p14="http://schemas.microsoft.com/office/powerpoint/2010/main" val="30238932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49" y="916141"/>
            <a:ext cx="7886700" cy="524550"/>
          </a:xfrm>
        </p:spPr>
        <p:txBody>
          <a:bodyPr/>
          <a:lstStyle/>
          <a:p>
            <a:r>
              <a:rPr lang="ru-RU" b="1" i="1" dirty="0"/>
              <a:t>Генеральная совокупность</a:t>
            </a:r>
          </a:p>
        </p:txBody>
      </p:sp>
      <p:sp>
        <p:nvSpPr>
          <p:cNvPr id="3" name="Объект 2"/>
          <p:cNvSpPr>
            <a:spLocks noGrp="1"/>
          </p:cNvSpPr>
          <p:nvPr>
            <p:ph idx="1"/>
          </p:nvPr>
        </p:nvSpPr>
        <p:spPr>
          <a:xfrm>
            <a:off x="220924" y="1440691"/>
            <a:ext cx="8702153" cy="4401403"/>
          </a:xfrm>
        </p:spPr>
        <p:txBody>
          <a:bodyPr>
            <a:noAutofit/>
          </a:bodyPr>
          <a:lstStyle/>
          <a:p>
            <a:r>
              <a:rPr lang="ru-RU" sz="1950" dirty="0"/>
              <a:t>Значительная часть задач статистики связана с необходимостью описать большую совокупность объектов. Как правило, эту совокупность называют </a:t>
            </a:r>
            <a:r>
              <a:rPr lang="ru-RU" sz="1950" b="1" i="1" dirty="0"/>
              <a:t>генеральной</a:t>
            </a:r>
            <a:r>
              <a:rPr lang="ru-RU" sz="1950" dirty="0"/>
              <a:t>. Генеральной совокупностью, например, могут быть все жители Москвы, месячная продукция завода, производящего компьютеры, популяция рыб, живущих в озере. </a:t>
            </a:r>
          </a:p>
          <a:p>
            <a:r>
              <a:rPr lang="ru-RU" sz="1950" dirty="0"/>
              <a:t>Если интересующая совокупность объектов слишком многочисленна или ее объекты труднодоступны, или имеются иные причины, не позволяющие изучить все объекты, прибегают к изучению какой-то части объектов. Выбранная для полного исследования часть называется </a:t>
            </a:r>
            <a:r>
              <a:rPr lang="ru-RU" sz="1950" b="1" i="1" dirty="0"/>
              <a:t>выборкой</a:t>
            </a:r>
            <a:r>
              <a:rPr lang="ru-RU" sz="1950" b="1" dirty="0"/>
              <a:t>.</a:t>
            </a:r>
          </a:p>
          <a:p>
            <a:r>
              <a:rPr lang="ru-RU" sz="1950" dirty="0"/>
              <a:t>Достоверность выводов, получаемых в результате статистического анализа данных, во многом зависит от успешного решения вопроса репрезентативности </a:t>
            </a:r>
            <a:r>
              <a:rPr lang="ru-RU" sz="1950" b="1" dirty="0"/>
              <a:t>выборки</a:t>
            </a:r>
            <a:r>
              <a:rPr lang="ru-RU" sz="1950" dirty="0"/>
              <a:t>, т.е. выбрать ее так, чтобы она наилучшим образом представляла целое, была репрезентативной или представительной. Таким образом, при оценке репрезентативности выборки учитывается то, насколько распределение показателей в выборке согласуется с анализируемой генеральной совокупностью</a:t>
            </a:r>
          </a:p>
        </p:txBody>
      </p:sp>
    </p:spTree>
    <p:extLst>
      <p:ext uri="{BB962C8B-B14F-4D97-AF65-F5344CB8AC3E}">
        <p14:creationId xmlns:p14="http://schemas.microsoft.com/office/powerpoint/2010/main" val="128250037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49" y="916141"/>
            <a:ext cx="7886700" cy="524550"/>
          </a:xfrm>
        </p:spPr>
        <p:txBody>
          <a:bodyPr/>
          <a:lstStyle/>
          <a:p>
            <a:r>
              <a:rPr lang="ru-RU" b="1" i="1" dirty="0"/>
              <a:t>Генеральная и выборочная совокупности</a:t>
            </a: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220924" y="1440691"/>
                <a:ext cx="8702153" cy="4401403"/>
              </a:xfrm>
            </p:spPr>
            <p:txBody>
              <a:bodyPr>
                <a:noAutofit/>
              </a:bodyPr>
              <a:lstStyle/>
              <a:p>
                <a:r>
                  <a:rPr lang="ru-RU" b="1" dirty="0"/>
                  <a:t>Генеральной совокупностью </a:t>
                </a:r>
                <a:r>
                  <a:rPr lang="ru-RU" dirty="0"/>
                  <a:t>называют множество результатов всех мыслимых наблюдений, которые могли бы быть произведены при данном комплексе условий. Синонимом генеральной совокупности в статистике является случайная величина </a:t>
                </a:r>
                <a:r>
                  <a:rPr lang="ru-RU" i="1" dirty="0"/>
                  <a:t>Х</a:t>
                </a:r>
                <a:r>
                  <a:rPr lang="ru-RU" dirty="0"/>
                  <a:t>.</a:t>
                </a:r>
              </a:p>
              <a:p>
                <a:r>
                  <a:rPr lang="ru-RU" b="1" dirty="0"/>
                  <a:t>Выборочной совокупностью</a:t>
                </a:r>
                <a:r>
                  <a:rPr lang="ru-RU" dirty="0"/>
                  <a:t> (выборкой) </a:t>
                </a:r>
                <a:r>
                  <a:rPr lang="ru-RU" i="1" dirty="0"/>
                  <a:t>х</a:t>
                </a:r>
                <a:r>
                  <a:rPr lang="ru-RU" baseline="-25000" dirty="0"/>
                  <a:t>1</a:t>
                </a:r>
                <a:r>
                  <a:rPr lang="ru-RU" dirty="0"/>
                  <a:t>, </a:t>
                </a:r>
                <a:r>
                  <a:rPr lang="ru-RU" i="1" dirty="0"/>
                  <a:t>х</a:t>
                </a:r>
                <a:r>
                  <a:rPr lang="ru-RU" baseline="-25000" dirty="0"/>
                  <a:t>2</a:t>
                </a:r>
                <a:r>
                  <a:rPr lang="ru-RU" dirty="0"/>
                  <a:t>, …, </a:t>
                </a:r>
                <a:r>
                  <a:rPr lang="ru-RU" i="1" dirty="0" err="1"/>
                  <a:t>х</a:t>
                </a:r>
                <a:r>
                  <a:rPr lang="ru-RU" i="1" baseline="-25000" dirty="0" err="1"/>
                  <a:t>n</a:t>
                </a:r>
                <a:r>
                  <a:rPr lang="en-US" dirty="0"/>
                  <a:t>  </a:t>
                </a:r>
                <a:r>
                  <a:rPr lang="ru-RU" dirty="0"/>
                  <a:t>называют множество резуль­татов, случайно отобранных из генеральной совокупности.</a:t>
                </a:r>
                <a:r>
                  <a:rPr lang="en-US" dirty="0"/>
                  <a:t> </a:t>
                </a:r>
                <a:r>
                  <a:rPr lang="ru-RU" dirty="0"/>
                  <a:t>Выборочной характеристикой (статистикой) называют функцию, зависящую только от результатов наблюдения</a:t>
                </a:r>
                <a:r>
                  <a:rPr lang="ru-RU" i="1" dirty="0"/>
                  <a:t> х</a:t>
                </a:r>
                <a:r>
                  <a:rPr lang="ru-RU" baseline="-25000" dirty="0"/>
                  <a:t>1</a:t>
                </a:r>
                <a:r>
                  <a:rPr lang="ru-RU" dirty="0"/>
                  <a:t>, </a:t>
                </a:r>
                <a:r>
                  <a:rPr lang="ru-RU" i="1" dirty="0"/>
                  <a:t>х</a:t>
                </a:r>
                <a:r>
                  <a:rPr lang="ru-RU" baseline="-25000" dirty="0"/>
                  <a:t>2</a:t>
                </a:r>
                <a:r>
                  <a:rPr lang="ru-RU" dirty="0"/>
                  <a:t>, …, </a:t>
                </a:r>
                <a:r>
                  <a:rPr lang="ru-RU" i="1" dirty="0" err="1"/>
                  <a:t>х</a:t>
                </a:r>
                <a:r>
                  <a:rPr lang="ru-RU" i="1" baseline="-25000" dirty="0" err="1"/>
                  <a:t>n</a:t>
                </a:r>
                <a:r>
                  <a:rPr lang="ru-RU" dirty="0"/>
                  <a:t>:</a:t>
                </a:r>
                <a:endParaRPr lang="en-US" dirty="0"/>
              </a:p>
              <a:p>
                <a:pPr marL="0" indent="0">
                  <a:buNone/>
                </a:pPr>
                <a:r>
                  <a:rPr lang="en-US" dirty="0"/>
                  <a:t>                                       </a:t>
                </a:r>
                <a:r>
                  <a:rPr lang="ru-RU" dirty="0"/>
                  <a:t> </a:t>
                </a:r>
                <a14:m>
                  <m:oMath xmlns:m="http://schemas.openxmlformats.org/officeDocument/2006/math">
                    <m:sSubSup>
                      <m:sSubSupPr>
                        <m:ctrlPr>
                          <a:rPr lang="ru-RU" i="1" smtClean="0">
                            <a:latin typeface="Cambria Math" panose="02040503050406030204" pitchFamily="18" charset="0"/>
                          </a:rPr>
                        </m:ctrlPr>
                      </m:sSubSupPr>
                      <m:e>
                        <m:r>
                          <a:rPr lang="ru-RU"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𝑛</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ru-RU" i="1">
                            <a:latin typeface="Cambria Math" panose="02040503050406030204" pitchFamily="18" charset="0"/>
                          </a:rPr>
                        </m:ctrlPr>
                      </m:sSubSupPr>
                      <m:e>
                        <m:r>
                          <a:rPr lang="ru-RU"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b="0" i="1" smtClean="0">
                        <a:latin typeface="Cambria Math" panose="02040503050406030204" pitchFamily="18" charset="0"/>
                      </a:rPr>
                      <m:t>(</m:t>
                    </m:r>
                    <m:r>
                      <m:rPr>
                        <m:nor/>
                      </m:rPr>
                      <a:rPr lang="ru-RU" i="1" dirty="0"/>
                      <m:t>х</m:t>
                    </m:r>
                    <m:r>
                      <m:rPr>
                        <m:nor/>
                      </m:rPr>
                      <a:rPr lang="ru-RU" baseline="-25000" dirty="0"/>
                      <m:t>1</m:t>
                    </m:r>
                    <m:r>
                      <m:rPr>
                        <m:nor/>
                      </m:rPr>
                      <a:rPr lang="ru-RU" dirty="0"/>
                      <m:t>, </m:t>
                    </m:r>
                    <m:r>
                      <m:rPr>
                        <m:nor/>
                      </m:rPr>
                      <a:rPr lang="ru-RU" i="1" dirty="0"/>
                      <m:t>х</m:t>
                    </m:r>
                    <m:r>
                      <m:rPr>
                        <m:nor/>
                      </m:rPr>
                      <a:rPr lang="ru-RU" baseline="-25000" dirty="0"/>
                      <m:t>2</m:t>
                    </m:r>
                    <m:r>
                      <m:rPr>
                        <m:nor/>
                      </m:rPr>
                      <a:rPr lang="ru-RU" dirty="0"/>
                      <m:t>, …, </m:t>
                    </m:r>
                    <m:r>
                      <m:rPr>
                        <m:nor/>
                      </m:rPr>
                      <a:rPr lang="ru-RU" i="1" dirty="0"/>
                      <m:t>х</m:t>
                    </m:r>
                    <m:r>
                      <m:rPr>
                        <m:nor/>
                      </m:rPr>
                      <a:rPr lang="ru-RU" i="1" baseline="-25000" dirty="0"/>
                      <m:t>n</m:t>
                    </m:r>
                  </m:oMath>
                </a14:m>
                <a:r>
                  <a:rPr lang="en-US" dirty="0"/>
                  <a:t>)</a:t>
                </a:r>
                <a:endParaRPr lang="ru-RU" dirty="0"/>
              </a:p>
              <a:p>
                <a:pPr marL="0" indent="0">
                  <a:buNone/>
                </a:pPr>
                <a:r>
                  <a:rPr lang="ru-RU" dirty="0"/>
                  <a:t>Законы распределения выборочных характеристик лежат в основе теории статистического оценивания, представляющей собой совокупность методов, позволяющих делать обоснованные выводы о числовых параметрах генеральной совокупности по случайной выборке из нее. </a:t>
                </a:r>
              </a:p>
              <a:p>
                <a:endParaRPr lang="ru-RU" dirty="0"/>
              </a:p>
              <a:p>
                <a:endParaRPr lang="ru-RU" dirty="0"/>
              </a:p>
              <a:p>
                <a:endParaRPr lang="ru-RU" sz="195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220924" y="1440691"/>
                <a:ext cx="8702153" cy="4401403"/>
              </a:xfrm>
              <a:blipFill>
                <a:blip r:embed="rId2"/>
                <a:stretch>
                  <a:fillRect l="-1261" t="-1108" r="-210" b="-63989"/>
                </a:stretch>
              </a:blipFill>
            </p:spPr>
            <p:txBody>
              <a:bodyPr/>
              <a:lstStyle/>
              <a:p>
                <a:r>
                  <a:rPr lang="ru-RU">
                    <a:noFill/>
                  </a:rPr>
                  <a:t> </a:t>
                </a:r>
              </a:p>
            </p:txBody>
          </p:sp>
        </mc:Fallback>
      </mc:AlternateContent>
    </p:spTree>
    <p:extLst>
      <p:ext uri="{BB962C8B-B14F-4D97-AF65-F5344CB8AC3E}">
        <p14:creationId xmlns:p14="http://schemas.microsoft.com/office/powerpoint/2010/main" val="76646043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49" y="1144741"/>
            <a:ext cx="7886700" cy="524550"/>
          </a:xfrm>
        </p:spPr>
        <p:txBody>
          <a:bodyPr/>
          <a:lstStyle/>
          <a:p>
            <a:r>
              <a:rPr lang="ru-RU" b="1" i="1" dirty="0"/>
              <a:t>Точечная оценка</a:t>
            </a: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220922" y="1758246"/>
                <a:ext cx="8702153" cy="4401403"/>
              </a:xfrm>
            </p:spPr>
            <p:txBody>
              <a:bodyPr>
                <a:noAutofit/>
              </a:bodyPr>
              <a:lstStyle/>
              <a:p>
                <a:r>
                  <a:rPr lang="ru-RU" sz="2400" dirty="0"/>
                  <a:t>Для оценки </a:t>
                </a:r>
                <a14:m>
                  <m:oMath xmlns:m="http://schemas.openxmlformats.org/officeDocument/2006/math">
                    <m:r>
                      <a:rPr lang="ru-RU" sz="2400" i="1">
                        <a:latin typeface="Cambria Math" panose="02040503050406030204" pitchFamily="18" charset="0"/>
                        <a:ea typeface="Cambria Math" panose="02040503050406030204" pitchFamily="18" charset="0"/>
                      </a:rPr>
                      <m:t>𝜃</m:t>
                    </m:r>
                  </m:oMath>
                </a14:m>
                <a:r>
                  <a:rPr lang="ru-RU" sz="2400" dirty="0"/>
                  <a:t> обычно выбирают некоторую функцию от результатов наблюдений </a:t>
                </a:r>
                <a14:m>
                  <m:oMath xmlns:m="http://schemas.openxmlformats.org/officeDocument/2006/math">
                    <m:sSubSup>
                      <m:sSubSupPr>
                        <m:ctrlPr>
                          <a:rPr lang="ru-RU" sz="2400" i="1">
                            <a:latin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𝑛</m:t>
                        </m:r>
                      </m:sub>
                      <m:sup>
                        <m:r>
                          <a:rPr lang="en-US" sz="2400" i="1">
                            <a:latin typeface="Cambria Math" panose="02040503050406030204" pitchFamily="18" charset="0"/>
                          </a:rPr>
                          <m:t>∗</m:t>
                        </m:r>
                      </m:sup>
                    </m:sSubSup>
                    <m:r>
                      <a:rPr lang="en-US" sz="2400" i="1">
                        <a:latin typeface="Cambria Math" panose="02040503050406030204" pitchFamily="18" charset="0"/>
                      </a:rPr>
                      <m:t>=</m:t>
                    </m:r>
                    <m:sSubSup>
                      <m:sSubSupPr>
                        <m:ctrlPr>
                          <a:rPr lang="ru-RU" sz="2400" i="1">
                            <a:latin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𝑛</m:t>
                        </m:r>
                      </m:sub>
                      <m:sup>
                        <m:r>
                          <a:rPr lang="en-US" sz="2400" i="1">
                            <a:latin typeface="Cambria Math" panose="02040503050406030204" pitchFamily="18" charset="0"/>
                          </a:rPr>
                          <m:t>∗</m:t>
                        </m:r>
                      </m:sup>
                    </m:sSubSup>
                    <m:r>
                      <a:rPr lang="en-US" sz="2400" i="1">
                        <a:latin typeface="Cambria Math" panose="02040503050406030204" pitchFamily="18" charset="0"/>
                      </a:rPr>
                      <m:t>(</m:t>
                    </m:r>
                    <m:r>
                      <m:rPr>
                        <m:nor/>
                      </m:rPr>
                      <a:rPr lang="ru-RU" sz="2400" i="1" dirty="0"/>
                      <m:t>х</m:t>
                    </m:r>
                    <m:r>
                      <m:rPr>
                        <m:nor/>
                      </m:rPr>
                      <a:rPr lang="ru-RU" sz="2400" baseline="-25000" dirty="0"/>
                      <m:t>1</m:t>
                    </m:r>
                    <m:r>
                      <m:rPr>
                        <m:nor/>
                      </m:rPr>
                      <a:rPr lang="ru-RU" sz="2400" dirty="0"/>
                      <m:t>, </m:t>
                    </m:r>
                    <m:r>
                      <m:rPr>
                        <m:nor/>
                      </m:rPr>
                      <a:rPr lang="ru-RU" sz="2400" i="1" dirty="0"/>
                      <m:t>х</m:t>
                    </m:r>
                    <m:r>
                      <m:rPr>
                        <m:nor/>
                      </m:rPr>
                      <a:rPr lang="ru-RU" sz="2400" baseline="-25000" dirty="0"/>
                      <m:t>2</m:t>
                    </m:r>
                    <m:r>
                      <m:rPr>
                        <m:nor/>
                      </m:rPr>
                      <a:rPr lang="ru-RU" sz="2400" dirty="0"/>
                      <m:t>, …, </m:t>
                    </m:r>
                    <m:r>
                      <m:rPr>
                        <m:nor/>
                      </m:rPr>
                      <a:rPr lang="ru-RU" sz="2400" i="1" dirty="0"/>
                      <m:t>х</m:t>
                    </m:r>
                    <m:r>
                      <m:rPr>
                        <m:nor/>
                      </m:rPr>
                      <a:rPr lang="ru-RU" sz="2400" i="1" baseline="-25000" dirty="0"/>
                      <m:t>n</m:t>
                    </m:r>
                  </m:oMath>
                </a14:m>
                <a:r>
                  <a:rPr lang="en-US" sz="2400" dirty="0"/>
                  <a:t>)</a:t>
                </a:r>
                <a:r>
                  <a:rPr lang="ru-RU" sz="2400" dirty="0"/>
                  <a:t>, с помощью которой судят о значении параметра </a:t>
                </a:r>
                <a14:m>
                  <m:oMath xmlns:m="http://schemas.openxmlformats.org/officeDocument/2006/math">
                    <m:r>
                      <a:rPr lang="ru-RU" sz="2400" i="1">
                        <a:latin typeface="Cambria Math" panose="02040503050406030204" pitchFamily="18" charset="0"/>
                        <a:ea typeface="Cambria Math" panose="02040503050406030204" pitchFamily="18" charset="0"/>
                      </a:rPr>
                      <m:t>𝜃</m:t>
                    </m:r>
                  </m:oMath>
                </a14:m>
                <a:r>
                  <a:rPr lang="ru-RU" sz="2400" dirty="0"/>
                  <a:t>. Основная задача теории оценивания состоит в выборе оценки </a:t>
                </a:r>
                <a14:m>
                  <m:oMath xmlns:m="http://schemas.openxmlformats.org/officeDocument/2006/math">
                    <m:sSubSup>
                      <m:sSubSupPr>
                        <m:ctrlPr>
                          <a:rPr lang="ru-RU" sz="2400" i="1">
                            <a:latin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𝑛</m:t>
                        </m:r>
                      </m:sub>
                      <m:sup>
                        <m:r>
                          <a:rPr lang="en-US" sz="2400" i="1">
                            <a:latin typeface="Cambria Math" panose="02040503050406030204" pitchFamily="18" charset="0"/>
                          </a:rPr>
                          <m:t>∗</m:t>
                        </m:r>
                      </m:sup>
                    </m:sSubSup>
                  </m:oMath>
                </a14:m>
                <a:r>
                  <a:rPr lang="ru-RU" sz="2400" dirty="0"/>
                  <a:t> параметра </a:t>
                </a:r>
                <a14:m>
                  <m:oMath xmlns:m="http://schemas.openxmlformats.org/officeDocument/2006/math">
                    <m:r>
                      <a:rPr lang="ru-RU" sz="2400" i="1">
                        <a:latin typeface="Cambria Math" panose="02040503050406030204" pitchFamily="18" charset="0"/>
                        <a:ea typeface="Cambria Math" panose="02040503050406030204" pitchFamily="18" charset="0"/>
                      </a:rPr>
                      <m:t>𝜃</m:t>
                    </m:r>
                  </m:oMath>
                </a14:m>
                <a:r>
                  <a:rPr lang="ru-RU" sz="2400" dirty="0"/>
                  <a:t>, позволяющей получить наилучшее приближение к оцениваемому параметру.  </a:t>
                </a:r>
              </a:p>
              <a:p>
                <a:r>
                  <a:rPr lang="ru-RU" sz="2400" b="1" i="1" dirty="0"/>
                  <a:t>Точечной оценкой </a:t>
                </a:r>
                <a:r>
                  <a:rPr lang="ru-RU" sz="2400" dirty="0"/>
                  <a:t>называют некоторую функцию результатов наблюдений </a:t>
                </a:r>
                <a14:m>
                  <m:oMath xmlns:m="http://schemas.openxmlformats.org/officeDocument/2006/math">
                    <m:sSubSup>
                      <m:sSubSupPr>
                        <m:ctrlPr>
                          <a:rPr lang="ru-RU" sz="2400" i="1">
                            <a:latin typeface="Cambria Math" panose="02040503050406030204" pitchFamily="18" charset="0"/>
                          </a:rPr>
                        </m:ctrlPr>
                      </m:sSubSupPr>
                      <m:e>
                        <m:r>
                          <a:rPr lang="ru-RU"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𝑛</m:t>
                        </m:r>
                      </m:sub>
                      <m:sup>
                        <m:r>
                          <a:rPr lang="en-US" sz="2400" i="1">
                            <a:latin typeface="Cambria Math" panose="02040503050406030204" pitchFamily="18" charset="0"/>
                          </a:rPr>
                          <m:t>∗</m:t>
                        </m:r>
                      </m:sup>
                    </m:sSubSup>
                    <m:r>
                      <a:rPr lang="en-US" sz="2400" i="1">
                        <a:latin typeface="Cambria Math" panose="02040503050406030204" pitchFamily="18" charset="0"/>
                      </a:rPr>
                      <m:t>(</m:t>
                    </m:r>
                    <m:r>
                      <m:rPr>
                        <m:nor/>
                      </m:rPr>
                      <a:rPr lang="ru-RU" sz="2400" i="1" dirty="0"/>
                      <m:t>х</m:t>
                    </m:r>
                    <m:r>
                      <m:rPr>
                        <m:nor/>
                      </m:rPr>
                      <a:rPr lang="ru-RU" sz="2400" baseline="-25000" dirty="0"/>
                      <m:t>1</m:t>
                    </m:r>
                    <m:r>
                      <m:rPr>
                        <m:nor/>
                      </m:rPr>
                      <a:rPr lang="ru-RU" sz="2400" dirty="0"/>
                      <m:t>, </m:t>
                    </m:r>
                    <m:r>
                      <m:rPr>
                        <m:nor/>
                      </m:rPr>
                      <a:rPr lang="ru-RU" sz="2400" i="1" dirty="0"/>
                      <m:t>х</m:t>
                    </m:r>
                    <m:r>
                      <m:rPr>
                        <m:nor/>
                      </m:rPr>
                      <a:rPr lang="ru-RU" sz="2400" baseline="-25000" dirty="0"/>
                      <m:t>2</m:t>
                    </m:r>
                    <m:r>
                      <m:rPr>
                        <m:nor/>
                      </m:rPr>
                      <a:rPr lang="ru-RU" sz="2400" dirty="0"/>
                      <m:t>, …, </m:t>
                    </m:r>
                    <m:r>
                      <m:rPr>
                        <m:nor/>
                      </m:rPr>
                      <a:rPr lang="ru-RU" sz="2400" i="1" dirty="0"/>
                      <m:t>х</m:t>
                    </m:r>
                    <m:r>
                      <m:rPr>
                        <m:nor/>
                      </m:rPr>
                      <a:rPr lang="ru-RU" sz="2400" i="1" baseline="-25000" dirty="0"/>
                      <m:t>n</m:t>
                    </m:r>
                  </m:oMath>
                </a14:m>
                <a:r>
                  <a:rPr lang="en-US" sz="2400" dirty="0"/>
                  <a:t>)</a:t>
                </a:r>
                <a:r>
                  <a:rPr lang="ru-RU" sz="2400" dirty="0"/>
                  <a:t>, значение которой принимают за наилучшее приближение в данных условиях к значению параметра </a:t>
                </a:r>
                <a14:m>
                  <m:oMath xmlns:m="http://schemas.openxmlformats.org/officeDocument/2006/math">
                    <m:r>
                      <a:rPr lang="ru-RU" sz="2400" i="1">
                        <a:latin typeface="Cambria Math" panose="02040503050406030204" pitchFamily="18" charset="0"/>
                        <a:ea typeface="Cambria Math" panose="02040503050406030204" pitchFamily="18" charset="0"/>
                      </a:rPr>
                      <m:t>𝜃</m:t>
                    </m:r>
                  </m:oMath>
                </a14:m>
                <a:r>
                  <a:rPr lang="ru-RU" sz="2400" dirty="0"/>
                  <a:t> генеральной совокупности </a:t>
                </a:r>
                <a:r>
                  <a:rPr lang="ru-RU" sz="2400" i="1" dirty="0"/>
                  <a:t>Х</a:t>
                </a:r>
              </a:p>
              <a:p>
                <a:endParaRPr lang="ru-RU" dirty="0"/>
              </a:p>
              <a:p>
                <a:endParaRPr lang="ru-RU" sz="195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220922" y="1758246"/>
                <a:ext cx="8702153" cy="4401403"/>
              </a:xfrm>
              <a:blipFill>
                <a:blip r:embed="rId3"/>
                <a:stretch>
                  <a:fillRect l="-490" t="-1108"/>
                </a:stretch>
              </a:blipFill>
            </p:spPr>
            <p:txBody>
              <a:bodyPr/>
              <a:lstStyle/>
              <a:p>
                <a:r>
                  <a:rPr lang="ru-RU">
                    <a:noFill/>
                  </a:rPr>
                  <a:t> </a:t>
                </a:r>
              </a:p>
            </p:txBody>
          </p:sp>
        </mc:Fallback>
      </mc:AlternateContent>
    </p:spTree>
    <p:extLst>
      <p:ext uri="{BB962C8B-B14F-4D97-AF65-F5344CB8AC3E}">
        <p14:creationId xmlns:p14="http://schemas.microsoft.com/office/powerpoint/2010/main" val="395030858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49" y="1144741"/>
            <a:ext cx="7886700" cy="524550"/>
          </a:xfrm>
        </p:spPr>
        <p:txBody>
          <a:bodyPr>
            <a:noAutofit/>
          </a:bodyPr>
          <a:lstStyle/>
          <a:p>
            <a:r>
              <a:rPr lang="ru-RU" sz="4050" b="1" i="1" dirty="0"/>
              <a:t>Интервальные оценки</a:t>
            </a: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220922" y="1758246"/>
                <a:ext cx="8702153" cy="3954033"/>
              </a:xfrm>
            </p:spPr>
            <p:txBody>
              <a:bodyPr>
                <a:noAutofit/>
              </a:bodyPr>
              <a:lstStyle/>
              <a:p>
                <a:r>
                  <a:rPr lang="ru-RU" sz="2400" dirty="0"/>
                  <a:t>Пусть найденная по данным выборки статистическая характерис­тика </a:t>
                </a:r>
                <a14:m>
                  <m:oMath xmlns:m="http://schemas.openxmlformats.org/officeDocument/2006/math">
                    <m:sSup>
                      <m:sSupPr>
                        <m:ctrlPr>
                          <a:rPr lang="ru-RU" sz="2400" i="1">
                            <a:latin typeface="Cambria Math" panose="02040503050406030204" pitchFamily="18" charset="0"/>
                          </a:rPr>
                        </m:ctrlPr>
                      </m:sSupPr>
                      <m:e>
                        <m:r>
                          <a:rPr lang="ru-RU" sz="2400">
                            <a:latin typeface="Cambria Math" panose="02040503050406030204" pitchFamily="18" charset="0"/>
                          </a:rPr>
                          <m:t>𝜃</m:t>
                        </m:r>
                      </m:e>
                      <m:sup>
                        <m:r>
                          <a:rPr lang="ru-RU" sz="2400">
                            <a:latin typeface="Cambria Math" panose="02040503050406030204" pitchFamily="18" charset="0"/>
                          </a:rPr>
                          <m:t>∗</m:t>
                        </m:r>
                      </m:sup>
                    </m:sSup>
                  </m:oMath>
                </a14:m>
                <a:r>
                  <a:rPr lang="ru-RU" sz="2400" dirty="0"/>
                  <a:t> служит точечной оценкой неизвестного параметра </a:t>
                </a:r>
                <a14:m>
                  <m:oMath xmlns:m="http://schemas.openxmlformats.org/officeDocument/2006/math">
                    <m:r>
                      <a:rPr lang="ru-RU" sz="2400">
                        <a:latin typeface="Cambria Math" panose="02040503050406030204" pitchFamily="18" charset="0"/>
                      </a:rPr>
                      <m:t>𝜃</m:t>
                    </m:r>
                  </m:oMath>
                </a14:m>
                <a:r>
                  <a:rPr lang="ru-RU" sz="2400" dirty="0"/>
                  <a:t> генеральной совокупности. При малых объемах выборок точечные оценки могут достаточно далеко отклоняться от оцениваемых параметров, поэтому наряду с ними </a:t>
                </a:r>
                <a:r>
                  <a:rPr lang="ru-RU" sz="2400" b="1" dirty="0"/>
                  <a:t>используют интервальные оценки</a:t>
                </a:r>
                <a:r>
                  <a:rPr lang="ru-RU" sz="2400" dirty="0"/>
                  <a:t> параметров генеральной совокупности.</a:t>
                </a:r>
              </a:p>
              <a:p>
                <a:r>
                  <a:rPr lang="ru-RU" sz="2400" dirty="0"/>
                  <a:t>Интервальной оценкой параметра </a:t>
                </a:r>
                <a14:m>
                  <m:oMath xmlns:m="http://schemas.openxmlformats.org/officeDocument/2006/math">
                    <m:r>
                      <a:rPr lang="ru-RU" sz="2400">
                        <a:latin typeface="Cambria Math" panose="02040503050406030204" pitchFamily="18" charset="0"/>
                      </a:rPr>
                      <m:t>𝜃</m:t>
                    </m:r>
                  </m:oMath>
                </a14:m>
                <a:r>
                  <a:rPr lang="ru-RU" sz="2400" dirty="0"/>
                  <a:t> называют такой </a:t>
                </a:r>
                <a:r>
                  <a:rPr lang="ru-RU" sz="2400" b="1" dirty="0"/>
                  <a:t>доверительный интервал</a:t>
                </a:r>
                <a:r>
                  <a:rPr lang="ru-RU" sz="2400" dirty="0"/>
                  <a:t> </a:t>
                </a:r>
                <a14:m>
                  <m:oMath xmlns:m="http://schemas.openxmlformats.org/officeDocument/2006/math">
                    <m:r>
                      <a:rPr lang="ru-RU" sz="2400" b="1" i="1">
                        <a:latin typeface="Cambria Math" panose="02040503050406030204" pitchFamily="18" charset="0"/>
                        <a:ea typeface="Cambria Math" panose="02040503050406030204" pitchFamily="18" charset="0"/>
                      </a:rPr>
                      <m:t>∆</m:t>
                    </m:r>
                    <m:r>
                      <a:rPr lang="ru-RU" sz="2400" b="1" i="1">
                        <a:latin typeface="Cambria Math" panose="02040503050406030204" pitchFamily="18" charset="0"/>
                        <a:ea typeface="Cambria Math" panose="02040503050406030204" pitchFamily="18" charset="0"/>
                      </a:rPr>
                      <m:t>𝜸</m:t>
                    </m:r>
                    <m:r>
                      <a:rPr lang="ru-RU" sz="2400" b="1" i="1">
                        <a:latin typeface="Cambria Math" panose="02040503050406030204" pitchFamily="18" charset="0"/>
                        <a:ea typeface="Cambria Math" panose="02040503050406030204" pitchFamily="18" charset="0"/>
                      </a:rPr>
                      <m:t>=</m:t>
                    </m:r>
                    <m:d>
                      <m:dPr>
                        <m:begChr m:val="["/>
                        <m:endChr m:val="]"/>
                        <m:ctrlPr>
                          <a:rPr lang="ru-RU" sz="2400" b="1" i="1">
                            <a:latin typeface="Cambria Math" panose="02040503050406030204" pitchFamily="18" charset="0"/>
                            <a:ea typeface="Cambria Math" panose="02040503050406030204" pitchFamily="18" charset="0"/>
                          </a:rPr>
                        </m:ctrlPr>
                      </m:dPr>
                      <m:e>
                        <m:sSup>
                          <m:sSupPr>
                            <m:ctrlPr>
                              <a:rPr lang="ru-RU" sz="2400" b="1" i="1">
                                <a:latin typeface="Cambria Math" panose="02040503050406030204" pitchFamily="18" charset="0"/>
                                <a:ea typeface="Cambria Math" panose="02040503050406030204" pitchFamily="18" charset="0"/>
                              </a:rPr>
                            </m:ctrlPr>
                          </m:sSupPr>
                          <m:e>
                            <m:r>
                              <a:rPr lang="ru-RU" sz="2400" b="1" i="1">
                                <a:latin typeface="Cambria Math" panose="02040503050406030204" pitchFamily="18" charset="0"/>
                              </a:rPr>
                              <m:t>𝜽</m:t>
                            </m:r>
                          </m:e>
                          <m:sup>
                            <m:r>
                              <a:rPr lang="ru-RU" sz="2400" b="1" i="1">
                                <a:latin typeface="Cambria Math" panose="02040503050406030204" pitchFamily="18" charset="0"/>
                                <a:ea typeface="Cambria Math" panose="02040503050406030204" pitchFamily="18" charset="0"/>
                              </a:rPr>
                              <m:t>∗</m:t>
                            </m:r>
                          </m:sup>
                        </m:sSup>
                        <m:r>
                          <a:rPr lang="ru-RU" sz="2400" b="1" i="1">
                            <a:latin typeface="Cambria Math" panose="02040503050406030204" pitchFamily="18" charset="0"/>
                            <a:ea typeface="Cambria Math" panose="02040503050406030204" pitchFamily="18" charset="0"/>
                          </a:rPr>
                          <m:t>−</m:t>
                        </m:r>
                        <m:r>
                          <a:rPr lang="ru-RU" sz="2400" b="1" i="1">
                            <a:latin typeface="Cambria Math" panose="02040503050406030204" pitchFamily="18" charset="0"/>
                            <a:ea typeface="Cambria Math" panose="02040503050406030204" pitchFamily="18" charset="0"/>
                          </a:rPr>
                          <m:t>𝜹</m:t>
                        </m:r>
                        <m:r>
                          <a:rPr lang="ru-RU" sz="2400" b="1" i="1">
                            <a:latin typeface="Cambria Math" panose="02040503050406030204" pitchFamily="18" charset="0"/>
                            <a:ea typeface="Cambria Math" panose="02040503050406030204" pitchFamily="18" charset="0"/>
                          </a:rPr>
                          <m:t>;</m:t>
                        </m:r>
                        <m:sSup>
                          <m:sSupPr>
                            <m:ctrlPr>
                              <a:rPr lang="ru-RU" sz="2400" b="1" i="1">
                                <a:latin typeface="Cambria Math" panose="02040503050406030204" pitchFamily="18" charset="0"/>
                                <a:ea typeface="Cambria Math" panose="02040503050406030204" pitchFamily="18" charset="0"/>
                              </a:rPr>
                            </m:ctrlPr>
                          </m:sSupPr>
                          <m:e>
                            <m:r>
                              <a:rPr lang="ru-RU" sz="2400" b="1" i="1">
                                <a:latin typeface="Cambria Math" panose="02040503050406030204" pitchFamily="18" charset="0"/>
                              </a:rPr>
                              <m:t>𝜽</m:t>
                            </m:r>
                          </m:e>
                          <m:sup>
                            <m:r>
                              <a:rPr lang="ru-RU" sz="2400" b="1" i="1">
                                <a:latin typeface="Cambria Math" panose="02040503050406030204" pitchFamily="18" charset="0"/>
                                <a:ea typeface="Cambria Math" panose="02040503050406030204" pitchFamily="18" charset="0"/>
                              </a:rPr>
                              <m:t>∗</m:t>
                            </m:r>
                          </m:sup>
                        </m:sSup>
                        <m:r>
                          <a:rPr lang="ru-RU" sz="2400" b="1" i="1">
                            <a:latin typeface="Cambria Math" panose="02040503050406030204" pitchFamily="18" charset="0"/>
                            <a:ea typeface="Cambria Math" panose="02040503050406030204" pitchFamily="18" charset="0"/>
                          </a:rPr>
                          <m:t>+</m:t>
                        </m:r>
                        <m:r>
                          <a:rPr lang="ru-RU" sz="2400" b="1" i="1">
                            <a:latin typeface="Cambria Math" panose="02040503050406030204" pitchFamily="18" charset="0"/>
                            <a:ea typeface="Cambria Math" panose="02040503050406030204" pitchFamily="18" charset="0"/>
                          </a:rPr>
                          <m:t>𝜹</m:t>
                        </m:r>
                      </m:e>
                    </m:d>
                  </m:oMath>
                </a14:m>
                <a:r>
                  <a:rPr lang="ru-RU" sz="2400" dirty="0"/>
                  <a:t>, относительно которого можно утверждать с определенной, близкой к единице, вероятностью </a:t>
                </a:r>
                <a14:m>
                  <m:oMath xmlns:m="http://schemas.openxmlformats.org/officeDocument/2006/math">
                    <m:r>
                      <a:rPr lang="ru-RU" sz="2400" i="1">
                        <a:latin typeface="Cambria Math" panose="02040503050406030204" pitchFamily="18" charset="0"/>
                        <a:ea typeface="Cambria Math" panose="02040503050406030204" pitchFamily="18" charset="0"/>
                      </a:rPr>
                      <m:t>𝛾</m:t>
                    </m:r>
                  </m:oMath>
                </a14:m>
                <a:r>
                  <a:rPr lang="ru-RU" sz="2400" dirty="0"/>
                  <a:t>, что он содержит неизвестное значение параметра </a:t>
                </a:r>
                <a14:m>
                  <m:oMath xmlns:m="http://schemas.openxmlformats.org/officeDocument/2006/math">
                    <m:r>
                      <a:rPr lang="ru-RU" sz="2400">
                        <a:latin typeface="Cambria Math" panose="02040503050406030204" pitchFamily="18" charset="0"/>
                      </a:rPr>
                      <m:t>𝜃</m:t>
                    </m:r>
                  </m:oMath>
                </a14:m>
                <a:endParaRPr lang="ru-RU" sz="2400" dirty="0"/>
              </a:p>
              <a:p>
                <a:endParaRPr lang="ru-RU" sz="2400" dirty="0"/>
              </a:p>
              <a:p>
                <a:endParaRPr lang="ru-RU" sz="240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220922" y="1758246"/>
                <a:ext cx="8702153" cy="3954033"/>
              </a:xfrm>
              <a:blipFill>
                <a:blip r:embed="rId3"/>
                <a:stretch>
                  <a:fillRect l="-490" t="-1233" r="-1401" b="-18644"/>
                </a:stretch>
              </a:blipFill>
            </p:spPr>
            <p:txBody>
              <a:bodyPr/>
              <a:lstStyle/>
              <a:p>
                <a:r>
                  <a:rPr lang="ru-RU">
                    <a:noFill/>
                  </a:rPr>
                  <a:t> </a:t>
                </a:r>
              </a:p>
            </p:txBody>
          </p:sp>
        </mc:Fallback>
      </mc:AlternateContent>
    </p:spTree>
    <p:extLst>
      <p:ext uri="{BB962C8B-B14F-4D97-AF65-F5344CB8AC3E}">
        <p14:creationId xmlns:p14="http://schemas.microsoft.com/office/powerpoint/2010/main" val="420309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2A338B-8F5A-4BF6-B324-0597146F4755}"/>
              </a:ext>
            </a:extLst>
          </p:cNvPr>
          <p:cNvSpPr>
            <a:spLocks noGrp="1"/>
          </p:cNvSpPr>
          <p:nvPr>
            <p:ph type="ctrTitle"/>
          </p:nvPr>
        </p:nvSpPr>
        <p:spPr/>
        <p:txBody>
          <a:bodyPr>
            <a:normAutofit fontScale="90000"/>
          </a:bodyPr>
          <a:lstStyle/>
          <a:p>
            <a:r>
              <a:rPr lang="ru-RU" sz="4050" b="1" dirty="0"/>
              <a:t>Коэффициенты корреляции</a:t>
            </a:r>
          </a:p>
        </p:txBody>
      </p:sp>
    </p:spTree>
    <p:extLst>
      <p:ext uri="{BB962C8B-B14F-4D97-AF65-F5344CB8AC3E}">
        <p14:creationId xmlns:p14="http://schemas.microsoft.com/office/powerpoint/2010/main" val="25571695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7763" y="1014112"/>
            <a:ext cx="7886700" cy="524550"/>
          </a:xfrm>
        </p:spPr>
        <p:txBody>
          <a:bodyPr>
            <a:noAutofit/>
          </a:bodyPr>
          <a:lstStyle/>
          <a:p>
            <a:r>
              <a:rPr lang="ru-RU" sz="4050" b="1" i="1" dirty="0"/>
              <a:t>Интервальные оценки</a:t>
            </a: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154002" y="1538662"/>
                <a:ext cx="8835993" cy="4293360"/>
              </a:xfrm>
            </p:spPr>
            <p:txBody>
              <a:bodyPr>
                <a:noAutofit/>
              </a:bodyPr>
              <a:lstStyle/>
              <a:p>
                <a:r>
                  <a:rPr lang="ru-RU" sz="2250" dirty="0"/>
                  <a:t>Величину </a:t>
                </a:r>
                <a14:m>
                  <m:oMath xmlns:m="http://schemas.openxmlformats.org/officeDocument/2006/math">
                    <m:r>
                      <a:rPr lang="ru-RU" sz="2250">
                        <a:latin typeface="Cambria Math" panose="02040503050406030204" pitchFamily="18" charset="0"/>
                      </a:rPr>
                      <m:t>𝛾</m:t>
                    </m:r>
                  </m:oMath>
                </a14:m>
                <a:r>
                  <a:rPr lang="ru-RU" sz="2250" dirty="0"/>
                  <a:t> называют </a:t>
                </a:r>
                <a:r>
                  <a:rPr lang="ru-RU" sz="2250" b="1" dirty="0"/>
                  <a:t>доверительной вероятностью </a:t>
                </a:r>
                <a:r>
                  <a:rPr lang="ru-RU" sz="2250" dirty="0"/>
                  <a:t>(надежностью) оценки параметра </a:t>
                </a:r>
                <a14:m>
                  <m:oMath xmlns:m="http://schemas.openxmlformats.org/officeDocument/2006/math">
                    <m:r>
                      <a:rPr lang="ru-RU" sz="2250">
                        <a:latin typeface="Cambria Math" panose="02040503050406030204" pitchFamily="18" charset="0"/>
                      </a:rPr>
                      <m:t>𝜃</m:t>
                    </m:r>
                  </m:oMath>
                </a14:m>
                <a:r>
                  <a:rPr lang="ru-RU" sz="2250" dirty="0"/>
                  <a:t>.</a:t>
                </a:r>
              </a:p>
              <a:p>
                <a:r>
                  <a:rPr lang="ru-RU" sz="2250" dirty="0"/>
                  <a:t>Величину δ называют точностью оценки.</a:t>
                </a:r>
              </a:p>
              <a:p>
                <a:r>
                  <a:rPr lang="ru-RU" sz="2250" dirty="0"/>
                  <a:t>Нижняя и верхняя границы интервала равны: </a:t>
                </a:r>
              </a:p>
              <a:p>
                <a:pPr marL="0" indent="0">
                  <a:buNone/>
                </a:pPr>
                <a:r>
                  <a:rPr lang="ru-RU" sz="2250" dirty="0"/>
                  <a:t>                               θ</a:t>
                </a:r>
                <a:r>
                  <a:rPr lang="en-US" sz="2250" dirty="0"/>
                  <a:t>min</a:t>
                </a:r>
                <a:r>
                  <a:rPr lang="ru-RU" sz="2250" dirty="0"/>
                  <a:t> = θ* - δ,  θ</a:t>
                </a:r>
                <a:r>
                  <a:rPr lang="en-US" sz="2250" dirty="0"/>
                  <a:t>max</a:t>
                </a:r>
                <a:r>
                  <a:rPr lang="ru-RU" sz="2250" dirty="0"/>
                  <a:t> = θ* + δ. </a:t>
                </a:r>
              </a:p>
              <a:p>
                <a:r>
                  <a:rPr lang="ru-RU" sz="2250" dirty="0"/>
                  <a:t>Ширина доверительного интервала равна </a:t>
                </a:r>
                <a:r>
                  <a:rPr lang="en-US" sz="2250" dirty="0"/>
                  <a:t>h</a:t>
                </a:r>
                <a:r>
                  <a:rPr lang="ru-RU" sz="2250" dirty="0"/>
                  <a:t> = θ</a:t>
                </a:r>
                <a:r>
                  <a:rPr lang="en-US" sz="2250" dirty="0"/>
                  <a:t>max </a:t>
                </a:r>
                <a:r>
                  <a:rPr lang="ru-RU" sz="2250" dirty="0"/>
                  <a:t>– θ</a:t>
                </a:r>
                <a:r>
                  <a:rPr lang="en-US" sz="2250" dirty="0"/>
                  <a:t>min</a:t>
                </a:r>
                <a:endParaRPr lang="ru-RU" sz="2250" dirty="0"/>
              </a:p>
              <a:p>
                <a:endParaRPr lang="ru-RU" sz="2400" dirty="0"/>
              </a:p>
              <a:p>
                <a:endParaRPr lang="ru-RU" sz="2400" dirty="0"/>
              </a:p>
              <a:p>
                <a:endParaRPr lang="ru-RU" sz="2400" dirty="0"/>
              </a:p>
              <a:p>
                <a:pPr marL="0" indent="0">
                  <a:spcBef>
                    <a:spcPts val="2250"/>
                  </a:spcBef>
                  <a:buNone/>
                </a:pPr>
                <a:r>
                  <a:rPr lang="ru-RU" sz="1800" dirty="0"/>
                  <a:t>Рассмотрим правила построения доверительных интервалов для параметров нормальной совокупности </a:t>
                </a:r>
                <a:r>
                  <a:rPr lang="ru-RU" sz="1800" i="1" dirty="0"/>
                  <a:t>Х </a:t>
                </a:r>
                <a:r>
                  <a:rPr lang="ru-RU" sz="1800" dirty="0"/>
                  <a:t>на основании случайной выборки </a:t>
                </a:r>
                <a:r>
                  <a:rPr lang="ru-RU" sz="1800" i="1" dirty="0"/>
                  <a:t>х</a:t>
                </a:r>
                <a:r>
                  <a:rPr lang="ru-RU" sz="1800" baseline="-25000" dirty="0"/>
                  <a:t>1</a:t>
                </a:r>
                <a:r>
                  <a:rPr lang="ru-RU" sz="1800" dirty="0"/>
                  <a:t>, </a:t>
                </a:r>
                <a:r>
                  <a:rPr lang="ru-RU" sz="1800" i="1" dirty="0"/>
                  <a:t>х</a:t>
                </a:r>
                <a:r>
                  <a:rPr lang="ru-RU" sz="1800" baseline="-25000" dirty="0"/>
                  <a:t>2</a:t>
                </a:r>
                <a:r>
                  <a:rPr lang="ru-RU" sz="1800" dirty="0"/>
                  <a:t>, …, </a:t>
                </a:r>
                <a:r>
                  <a:rPr lang="ru-RU" sz="1800" i="1" dirty="0" err="1"/>
                  <a:t>х</a:t>
                </a:r>
                <a:r>
                  <a:rPr lang="ru-RU" sz="1800" i="1" baseline="-25000" dirty="0" err="1"/>
                  <a:t>n</a:t>
                </a:r>
                <a:r>
                  <a:rPr lang="en-US" sz="1800" dirty="0"/>
                  <a:t> </a:t>
                </a:r>
                <a:endParaRPr lang="ru-RU" sz="2400" dirty="0"/>
              </a:p>
              <a:p>
                <a:endParaRPr lang="ru-RU" sz="2400" dirty="0"/>
              </a:p>
              <a:p>
                <a:endParaRPr lang="ru-RU" sz="2400" dirty="0"/>
              </a:p>
              <a:p>
                <a:endParaRPr lang="ru-RU" sz="2700" dirty="0"/>
              </a:p>
              <a:p>
                <a:endParaRPr lang="ru-RU" sz="240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154002" y="1538662"/>
                <a:ext cx="8835993" cy="4293360"/>
              </a:xfrm>
              <a:blipFill>
                <a:blip r:embed="rId3"/>
                <a:stretch>
                  <a:fillRect l="-552" t="-851" r="-1172" b="-9787"/>
                </a:stretch>
              </a:blipFill>
            </p:spPr>
            <p:txBody>
              <a:bodyPr/>
              <a:lstStyle/>
              <a:p>
                <a:r>
                  <a:rPr lang="ru-RU">
                    <a:noFill/>
                  </a:rPr>
                  <a:t> </a:t>
                </a:r>
              </a:p>
            </p:txBody>
          </p:sp>
        </mc:Fallback>
      </mc:AlternateContent>
      <p:pic>
        <p:nvPicPr>
          <p:cNvPr id="6" name="Рисунок 5"/>
          <p:cNvPicPr>
            <a:picLocks noChangeAspect="1"/>
          </p:cNvPicPr>
          <p:nvPr/>
        </p:nvPicPr>
        <p:blipFill>
          <a:blip r:embed="rId4"/>
          <a:stretch>
            <a:fillRect/>
          </a:stretch>
        </p:blipFill>
        <p:spPr>
          <a:xfrm>
            <a:off x="1320573" y="3860857"/>
            <a:ext cx="6419169" cy="1447680"/>
          </a:xfrm>
          <a:prstGeom prst="rect">
            <a:avLst/>
          </a:prstGeom>
        </p:spPr>
      </p:pic>
    </p:spTree>
    <p:extLst>
      <p:ext uri="{BB962C8B-B14F-4D97-AF65-F5344CB8AC3E}">
        <p14:creationId xmlns:p14="http://schemas.microsoft.com/office/powerpoint/2010/main" val="204210088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46314" y="1014112"/>
            <a:ext cx="8058149" cy="524550"/>
          </a:xfrm>
        </p:spPr>
        <p:txBody>
          <a:bodyPr>
            <a:noAutofit/>
          </a:bodyPr>
          <a:lstStyle/>
          <a:p>
            <a:r>
              <a:rPr lang="ru-RU" sz="3000" b="1" i="1" dirty="0"/>
              <a:t>Интервальная оценка математического ожидания (генеральной средней)</a:t>
            </a: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154002" y="1706335"/>
                <a:ext cx="8835993" cy="4125686"/>
              </a:xfrm>
            </p:spPr>
            <p:txBody>
              <a:bodyPr>
                <a:noAutofit/>
              </a:bodyPr>
              <a:lstStyle/>
              <a:p>
                <a:r>
                  <a:rPr lang="ru-RU" sz="2400" dirty="0"/>
                  <a:t>Пусть из генеральной совокупности X, имеющей нормальный закон распределения </a:t>
                </a:r>
                <a:r>
                  <a:rPr lang="ru-RU" sz="2400" b="1" dirty="0"/>
                  <a:t>с математическим ожиданием </a:t>
                </a:r>
                <a:r>
                  <a:rPr lang="ru-RU" sz="2400" b="1" i="1" dirty="0"/>
                  <a:t>μ</a:t>
                </a:r>
                <a:r>
                  <a:rPr lang="ru-RU" sz="2400" b="1" dirty="0"/>
                  <a:t> и дисперсией </a:t>
                </a:r>
                <a14:m>
                  <m:oMath xmlns:m="http://schemas.openxmlformats.org/officeDocument/2006/math">
                    <m:sSup>
                      <m:sSupPr>
                        <m:ctrlPr>
                          <a:rPr lang="ru-RU" sz="2400" b="1" i="1">
                            <a:latin typeface="Cambria Math" panose="02040503050406030204" pitchFamily="18" charset="0"/>
                          </a:rPr>
                        </m:ctrlPr>
                      </m:sSupPr>
                      <m:e>
                        <m:r>
                          <a:rPr lang="ru-RU" sz="2400" b="1" i="1">
                            <a:latin typeface="Cambria Math" panose="02040503050406030204" pitchFamily="18" charset="0"/>
                            <a:ea typeface="Cambria Math" panose="02040503050406030204" pitchFamily="18" charset="0"/>
                          </a:rPr>
                          <m:t>𝝈</m:t>
                        </m:r>
                      </m:e>
                      <m:sup>
                        <m:r>
                          <a:rPr lang="ru-RU" sz="2400" b="1" i="1">
                            <a:latin typeface="Cambria Math" panose="02040503050406030204" pitchFamily="18" charset="0"/>
                          </a:rPr>
                          <m:t>𝟐</m:t>
                        </m:r>
                      </m:sup>
                    </m:sSup>
                  </m:oMath>
                </a14:m>
                <a:r>
                  <a:rPr lang="ru-RU" sz="2400" dirty="0"/>
                  <a:t> взята случайная выборка объемом n. В качестве основы интервальной оценки математического ожидания используется точечная оценка µ - </a:t>
                </a:r>
                <a:r>
                  <a:rPr lang="ru-RU" sz="2400" b="1" dirty="0"/>
                  <a:t>среднее арифметическое </a:t>
                </a:r>
                <a14:m>
                  <m:oMath xmlns:m="http://schemas.openxmlformats.org/officeDocument/2006/math">
                    <m:acc>
                      <m:accPr>
                        <m:chr m:val="̅"/>
                        <m:ctrlPr>
                          <a:rPr lang="ru-RU" sz="2400" b="1" i="1" dirty="0">
                            <a:latin typeface="Cambria Math" panose="02040503050406030204" pitchFamily="18" charset="0"/>
                          </a:rPr>
                        </m:ctrlPr>
                      </m:accPr>
                      <m:e>
                        <m:r>
                          <a:rPr lang="en-US" sz="2400" b="1" i="1" dirty="0">
                            <a:latin typeface="Cambria Math" panose="02040503050406030204" pitchFamily="18" charset="0"/>
                          </a:rPr>
                          <m:t>𝒙</m:t>
                        </m:r>
                      </m:e>
                    </m:acc>
                  </m:oMath>
                </a14:m>
                <a:r>
                  <a:rPr lang="ru-RU" sz="2400" dirty="0"/>
                  <a:t>, относительно которого строится симметричный интервал</a:t>
                </a:r>
              </a:p>
              <a:p>
                <a:endParaRPr lang="ru-RU" sz="2400" dirty="0"/>
              </a:p>
              <a:p>
                <a:endParaRPr lang="ru-RU" sz="2400" dirty="0"/>
              </a:p>
              <a:p>
                <a:pPr marL="0" indent="0">
                  <a:spcBef>
                    <a:spcPts val="900"/>
                  </a:spcBef>
                  <a:buNone/>
                </a:pPr>
                <a:endParaRPr lang="en-US" sz="1800" dirty="0"/>
              </a:p>
              <a:p>
                <a:pPr marL="0" indent="0">
                  <a:spcBef>
                    <a:spcPts val="900"/>
                  </a:spcBef>
                  <a:buNone/>
                </a:pPr>
                <a:r>
                  <a:rPr lang="ru-RU" sz="2400" dirty="0"/>
                  <a:t>При этом правила построения доверительного интервала для математического ожидания зависят от того, </a:t>
                </a:r>
                <a:r>
                  <a:rPr lang="ru-RU" sz="2400" b="1" dirty="0"/>
                  <a:t>известна или неизвестна дисперсия генеральной совокупности</a:t>
                </a:r>
              </a:p>
              <a:p>
                <a:endParaRPr lang="ru-RU" sz="2400" dirty="0"/>
              </a:p>
              <a:p>
                <a:endParaRPr lang="ru-RU" sz="2700" dirty="0"/>
              </a:p>
              <a:p>
                <a:endParaRPr lang="ru-RU" sz="2400" dirty="0"/>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154002" y="1706335"/>
                <a:ext cx="8835993" cy="4125686"/>
              </a:xfrm>
              <a:blipFill>
                <a:blip r:embed="rId3"/>
                <a:stretch>
                  <a:fillRect l="-1034" t="-1182" r="-1655" b="-19202"/>
                </a:stretch>
              </a:blipFill>
            </p:spPr>
            <p:txBody>
              <a:bodyPr/>
              <a:lstStyle/>
              <a:p>
                <a:r>
                  <a:rPr lang="ru-RU">
                    <a:noFill/>
                  </a:rPr>
                  <a:t> </a:t>
                </a:r>
              </a:p>
            </p:txBody>
          </p:sp>
        </mc:Fallback>
      </mc:AlternateContent>
      <p:pic>
        <p:nvPicPr>
          <p:cNvPr id="11" name="Рисунок 10"/>
          <p:cNvPicPr>
            <a:picLocks noChangeAspect="1"/>
          </p:cNvPicPr>
          <p:nvPr/>
        </p:nvPicPr>
        <p:blipFill>
          <a:blip r:embed="rId4"/>
          <a:stretch>
            <a:fillRect/>
          </a:stretch>
        </p:blipFill>
        <p:spPr>
          <a:xfrm>
            <a:off x="298809" y="3872762"/>
            <a:ext cx="8186074" cy="1066631"/>
          </a:xfrm>
          <a:prstGeom prst="rect">
            <a:avLst/>
          </a:prstGeom>
        </p:spPr>
      </p:pic>
    </p:spTree>
    <p:extLst>
      <p:ext uri="{BB962C8B-B14F-4D97-AF65-F5344CB8AC3E}">
        <p14:creationId xmlns:p14="http://schemas.microsoft.com/office/powerpoint/2010/main" val="401833832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CA5C3C-3352-478B-B780-47382186DC34}"/>
              </a:ext>
            </a:extLst>
          </p:cNvPr>
          <p:cNvSpPr>
            <a:spLocks noGrp="1"/>
          </p:cNvSpPr>
          <p:nvPr>
            <p:ph type="title"/>
          </p:nvPr>
        </p:nvSpPr>
        <p:spPr>
          <a:xfrm>
            <a:off x="407879" y="984378"/>
            <a:ext cx="8355121" cy="754615"/>
          </a:xfrm>
        </p:spPr>
        <p:txBody>
          <a:bodyPr>
            <a:noAutofit/>
          </a:bodyPr>
          <a:lstStyle/>
          <a:p>
            <a:r>
              <a:rPr lang="ru-RU" sz="2700" b="1" i="1" dirty="0"/>
              <a:t>Доверительный интервал μ при </a:t>
            </a:r>
            <a:r>
              <a:rPr lang="ru-RU" sz="2700" b="1" i="1" u="sng" dirty="0"/>
              <a:t>известной дисперсии </a:t>
            </a:r>
            <a:r>
              <a:rPr lang="ru-RU" sz="2700" b="1" i="1" dirty="0"/>
              <a:t>для генеральной средней (математического ожидания)</a:t>
            </a:r>
          </a:p>
        </p:txBody>
      </p:sp>
      <mc:AlternateContent xmlns:mc="http://schemas.openxmlformats.org/markup-compatibility/2006">
        <mc:Choice xmlns:a14="http://schemas.microsoft.com/office/drawing/2010/main" Requires="a14">
          <p:sp>
            <p:nvSpPr>
              <p:cNvPr id="3" name="Прямоугольник 2"/>
              <p:cNvSpPr/>
              <p:nvPr/>
            </p:nvSpPr>
            <p:spPr>
              <a:xfrm>
                <a:off x="483974" y="1746392"/>
                <a:ext cx="8638150" cy="2146742"/>
              </a:xfrm>
              <a:prstGeom prst="rect">
                <a:avLst/>
              </a:prstGeom>
            </p:spPr>
            <p:txBody>
              <a:bodyPr wrap="square">
                <a:spAutoFit/>
              </a:bodyPr>
              <a:lstStyle/>
              <a:p>
                <a:r>
                  <a:rPr lang="ru-RU" dirty="0"/>
                  <a:t>Генеральная совокупность Х, имеющая нормальный закон распределения с математическим ожиданием  </a:t>
                </a:r>
                <a:r>
                  <a:rPr lang="ru-RU" i="1" dirty="0"/>
                  <a:t>μ</a:t>
                </a:r>
                <a:r>
                  <a:rPr lang="ru-RU" dirty="0"/>
                  <a:t> и дисперсией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ea typeface="Cambria Math" panose="02040503050406030204" pitchFamily="18" charset="0"/>
                          </a:rPr>
                          <m:t>𝜎</m:t>
                        </m:r>
                      </m:e>
                      <m:sup>
                        <m:r>
                          <a:rPr lang="ru-RU" i="1">
                            <a:latin typeface="Cambria Math" panose="02040503050406030204" pitchFamily="18" charset="0"/>
                          </a:rPr>
                          <m:t>2</m:t>
                        </m:r>
                      </m:sup>
                    </m:sSup>
                  </m:oMath>
                </a14:m>
                <a:endParaRPr lang="ru-RU" dirty="0"/>
              </a:p>
              <a:p>
                <a:r>
                  <a:rPr lang="ru-RU" dirty="0"/>
                  <a:t>Случайная выборка </a:t>
                </a:r>
                <a:r>
                  <a:rPr lang="en-US" dirty="0"/>
                  <a:t>n</a:t>
                </a:r>
                <a:r>
                  <a:rPr lang="ru-RU" dirty="0"/>
                  <a:t> с точечной оценкой </a:t>
                </a:r>
                <a14:m>
                  <m:oMath xmlns:m="http://schemas.openxmlformats.org/officeDocument/2006/math">
                    <m:acc>
                      <m:accPr>
                        <m:chr m:val="̅"/>
                        <m:ctrlPr>
                          <a:rPr lang="ru-RU" i="1">
                            <a:latin typeface="Cambria Math" panose="02040503050406030204" pitchFamily="18" charset="0"/>
                          </a:rPr>
                        </m:ctrlPr>
                      </m:accPr>
                      <m:e>
                        <m:r>
                          <a:rPr lang="en-US" i="1">
                            <a:latin typeface="Cambria Math" panose="02040503050406030204" pitchFamily="18" charset="0"/>
                          </a:rPr>
                          <m:t>𝑥</m:t>
                        </m:r>
                      </m:e>
                    </m:acc>
                  </m:oMath>
                </a14:m>
                <a:r>
                  <a:rPr lang="ru-RU" dirty="0"/>
                  <a:t> математического ожидания </a:t>
                </a:r>
                <a14:m>
                  <m:oMath xmlns:m="http://schemas.openxmlformats.org/officeDocument/2006/math">
                    <m:r>
                      <a:rPr lang="ru-RU" i="1">
                        <a:latin typeface="Cambria Math" panose="02040503050406030204" pitchFamily="18" charset="0"/>
                        <a:ea typeface="Cambria Math" panose="02040503050406030204" pitchFamily="18" charset="0"/>
                      </a:rPr>
                      <m:t>𝜇</m:t>
                    </m:r>
                    <m:r>
                      <a:rPr lang="ru-RU" i="1">
                        <a:latin typeface="Cambria Math" panose="02040503050406030204" pitchFamily="18" charset="0"/>
                        <a:ea typeface="Cambria Math" panose="02040503050406030204" pitchFamily="18" charset="0"/>
                      </a:rPr>
                      <m:t>=</m:t>
                    </m:r>
                    <m:acc>
                      <m:accPr>
                        <m:chr m:val="̅"/>
                        <m:ctrlPr>
                          <a:rPr lang="ru-RU"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𝑥</m:t>
                        </m:r>
                      </m:e>
                    </m:acc>
                    <m:r>
                      <a:rPr lang="ru-RU" i="1">
                        <a:latin typeface="Cambria Math" panose="02040503050406030204" pitchFamily="18" charset="0"/>
                        <a:ea typeface="Cambria Math" panose="02040503050406030204" pitchFamily="18" charset="0"/>
                      </a:rPr>
                      <m:t>±</m:t>
                    </m:r>
                    <m:r>
                      <a:rPr lang="ru-RU" i="1">
                        <a:latin typeface="Cambria Math" panose="02040503050406030204" pitchFamily="18" charset="0"/>
                        <a:ea typeface="Cambria Math" panose="02040503050406030204" pitchFamily="18" charset="0"/>
                      </a:rPr>
                      <m:t>𝛿</m:t>
                    </m:r>
                  </m:oMath>
                </a14:m>
                <a:endParaRPr lang="ru-RU" dirty="0"/>
              </a:p>
              <a:p>
                <a:pPr>
                  <a:spcBef>
                    <a:spcPts val="900"/>
                  </a:spcBef>
                </a:pPr>
                <a:r>
                  <a:rPr lang="ru-RU" dirty="0"/>
                  <a:t>Построение доверительного интервала с заданной надёжностью </a:t>
                </a:r>
                <a:r>
                  <a:rPr lang="el-GR" dirty="0"/>
                  <a:t>γ</a:t>
                </a:r>
                <a:r>
                  <a:rPr lang="ru-RU" dirty="0"/>
                  <a:t> для генеральной средней </a:t>
                </a:r>
                <a:r>
                  <a:rPr lang="ru-RU" b="1" dirty="0"/>
                  <a:t>при известной генеральной дисперсии </a:t>
                </a:r>
                <a:r>
                  <a:rPr lang="ru-RU" dirty="0"/>
                  <a:t>осуществляется по формуле:</a:t>
                </a:r>
              </a:p>
            </p:txBody>
          </p:sp>
        </mc:Choice>
        <mc:Fallback>
          <p:sp>
            <p:nvSpPr>
              <p:cNvPr id="3" name="Прямоугольник 2"/>
              <p:cNvSpPr>
                <a:spLocks noRot="1" noChangeAspect="1" noMove="1" noResize="1" noEditPoints="1" noAdjustHandles="1" noChangeArrowheads="1" noChangeShapeType="1" noTextEdit="1"/>
              </p:cNvSpPr>
              <p:nvPr/>
            </p:nvSpPr>
            <p:spPr>
              <a:xfrm>
                <a:off x="483974" y="1746392"/>
                <a:ext cx="8638150" cy="2146742"/>
              </a:xfrm>
              <a:prstGeom prst="rect">
                <a:avLst/>
              </a:prstGeom>
              <a:blipFill>
                <a:blip r:embed="rId3"/>
                <a:stretch>
                  <a:fillRect l="-565" t="-1416" b="-3399"/>
                </a:stretch>
              </a:blipFill>
            </p:spPr>
            <p:txBody>
              <a:bodyPr/>
              <a:lstStyle/>
              <a:p>
                <a:r>
                  <a:rPr lang="ru-RU">
                    <a:noFill/>
                  </a:rPr>
                  <a:t> </a:t>
                </a:r>
              </a:p>
            </p:txBody>
          </p:sp>
        </mc:Fallback>
      </mc:AlternateContent>
      <p:sp>
        <p:nvSpPr>
          <p:cNvPr id="12" name="Rectangle 10"/>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13" name="Объект 12"/>
          <p:cNvGraphicFramePr>
            <a:graphicFrameLocks noChangeAspect="1"/>
          </p:cNvGraphicFramePr>
          <p:nvPr/>
        </p:nvGraphicFramePr>
        <p:xfrm>
          <a:off x="2087403" y="3316053"/>
          <a:ext cx="4734140" cy="786046"/>
        </p:xfrm>
        <a:graphic>
          <a:graphicData uri="http://schemas.openxmlformats.org/presentationml/2006/ole">
            <mc:AlternateContent xmlns:mc="http://schemas.openxmlformats.org/markup-compatibility/2006">
              <mc:Choice xmlns:v="urn:schemas-microsoft-com:vml" Requires="v">
                <p:oleObj spid="_x0000_s56327" name="Уравнение" r:id="rId4" imgW="2578100" imgH="419100" progId="Equation.3">
                  <p:embed/>
                </p:oleObj>
              </mc:Choice>
              <mc:Fallback>
                <p:oleObj name="Уравнение" r:id="rId4" imgW="2578100" imgH="419100" progId="Equation.3">
                  <p:embed/>
                  <p:pic>
                    <p:nvPicPr>
                      <p:cNvPr id="13" name="Объект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7403" y="3316053"/>
                        <a:ext cx="4734140" cy="786046"/>
                      </a:xfrm>
                      <a:prstGeom prst="rect">
                        <a:avLst/>
                      </a:prstGeom>
                      <a:noFill/>
                    </p:spPr>
                  </p:pic>
                </p:oleObj>
              </mc:Fallback>
            </mc:AlternateContent>
          </a:graphicData>
        </a:graphic>
      </p:graphicFrame>
      <p:sp>
        <p:nvSpPr>
          <p:cNvPr id="15" name="Прямоугольник 14"/>
          <p:cNvSpPr/>
          <p:nvPr/>
        </p:nvSpPr>
        <p:spPr>
          <a:xfrm>
            <a:off x="483974" y="4102099"/>
            <a:ext cx="8485959" cy="1882567"/>
          </a:xfrm>
          <a:prstGeom prst="rect">
            <a:avLst/>
          </a:prstGeom>
        </p:spPr>
        <p:txBody>
          <a:bodyPr wrap="square">
            <a:spAutoFit/>
          </a:bodyPr>
          <a:lstStyle/>
          <a:p>
            <a:pPr marR="953">
              <a:spcAft>
                <a:spcPts val="0"/>
              </a:spcAft>
            </a:pPr>
            <a:r>
              <a:rPr lang="ru-RU" dirty="0">
                <a:solidFill>
                  <a:srgbClr val="000000"/>
                </a:solidFill>
                <a:ea typeface="Times New Roman" panose="02020603050405020304" pitchFamily="18" charset="0"/>
              </a:rPr>
              <a:t>где </a:t>
            </a:r>
            <a:r>
              <a:rPr lang="en-US" b="1" i="1" dirty="0" err="1">
                <a:solidFill>
                  <a:srgbClr val="000000"/>
                </a:solidFill>
                <a:ea typeface="Times New Roman" panose="02020603050405020304" pitchFamily="18" charset="0"/>
              </a:rPr>
              <a:t>t</a:t>
            </a:r>
            <a:r>
              <a:rPr lang="en-US" b="1" i="1" baseline="-25000" dirty="0" err="1">
                <a:solidFill>
                  <a:srgbClr val="000000"/>
                </a:solidFill>
                <a:ea typeface="Times New Roman" panose="02020603050405020304" pitchFamily="18" charset="0"/>
              </a:rPr>
              <a:t>γ</a:t>
            </a:r>
            <a:r>
              <a:rPr lang="ru-RU" b="1" dirty="0">
                <a:solidFill>
                  <a:srgbClr val="000000"/>
                </a:solidFill>
                <a:ea typeface="Times New Roman" panose="02020603050405020304" pitchFamily="18" charset="0"/>
              </a:rPr>
              <a:t> =</a:t>
            </a:r>
            <a:r>
              <a:rPr lang="ru-RU" b="1" dirty="0">
                <a:ea typeface="Times New Roman" panose="02020603050405020304" pitchFamily="18" charset="0"/>
              </a:rPr>
              <a:t>Φ</a:t>
            </a:r>
            <a:r>
              <a:rPr lang="ru-RU" b="1" baseline="30000" dirty="0">
                <a:ea typeface="Times New Roman" panose="02020603050405020304" pitchFamily="18" charset="0"/>
              </a:rPr>
              <a:t>-1</a:t>
            </a:r>
            <a:r>
              <a:rPr lang="ru-RU" b="1" dirty="0">
                <a:ea typeface="Times New Roman" panose="02020603050405020304" pitchFamily="18" charset="0"/>
              </a:rPr>
              <a:t>(</a:t>
            </a:r>
            <a:r>
              <a:rPr lang="en-US" b="1" i="1" dirty="0">
                <a:ea typeface="Times New Roman" panose="02020603050405020304" pitchFamily="18" charset="0"/>
              </a:rPr>
              <a:t>γ</a:t>
            </a:r>
            <a:r>
              <a:rPr lang="ru-RU" b="1" dirty="0">
                <a:ea typeface="Times New Roman" panose="02020603050405020304" pitchFamily="18" charset="0"/>
              </a:rPr>
              <a:t>)</a:t>
            </a:r>
            <a:r>
              <a:rPr lang="ru-RU" b="1" dirty="0">
                <a:solidFill>
                  <a:srgbClr val="000000"/>
                </a:solidFill>
                <a:ea typeface="Times New Roman" panose="02020603050405020304" pitchFamily="18" charset="0"/>
              </a:rPr>
              <a:t> - значение стандартной нормальной величины</a:t>
            </a:r>
            <a:r>
              <a:rPr lang="ru-RU" dirty="0">
                <a:solidFill>
                  <a:srgbClr val="000000"/>
                </a:solidFill>
                <a:ea typeface="Times New Roman" panose="02020603050405020304" pitchFamily="18" charset="0"/>
              </a:rPr>
              <a:t>, </a:t>
            </a:r>
            <a:r>
              <a:rPr lang="ru-RU" b="1" dirty="0">
                <a:solidFill>
                  <a:srgbClr val="000000"/>
                </a:solidFill>
                <a:ea typeface="Times New Roman" panose="02020603050405020304" pitchFamily="18" charset="0"/>
              </a:rPr>
              <a:t>соответствующее доверительной вероятности (надежности) γ=</a:t>
            </a:r>
            <a:r>
              <a:rPr lang="ru-RU" b="1" dirty="0">
                <a:ea typeface="Times New Roman" panose="02020603050405020304" pitchFamily="18" charset="0"/>
              </a:rPr>
              <a:t> Φ(</a:t>
            </a:r>
            <a:r>
              <a:rPr lang="en-US" b="1" dirty="0">
                <a:ea typeface="Times New Roman" panose="02020603050405020304" pitchFamily="18" charset="0"/>
              </a:rPr>
              <a:t>t</a:t>
            </a:r>
            <a:r>
              <a:rPr lang="ru-RU" b="1" dirty="0">
                <a:ea typeface="Times New Roman" panose="02020603050405020304" pitchFamily="18" charset="0"/>
              </a:rPr>
              <a:t>)</a:t>
            </a:r>
            <a:r>
              <a:rPr lang="ru-RU" b="1" dirty="0">
                <a:solidFill>
                  <a:srgbClr val="000000"/>
                </a:solidFill>
                <a:ea typeface="Times New Roman" panose="02020603050405020304" pitchFamily="18" charset="0"/>
              </a:rPr>
              <a:t>; </a:t>
            </a:r>
          </a:p>
          <a:p>
            <a:pPr marR="953">
              <a:spcAft>
                <a:spcPts val="0"/>
              </a:spcAft>
            </a:pPr>
            <a:r>
              <a:rPr lang="ru-RU" b="1" dirty="0">
                <a:ea typeface="Times New Roman" panose="02020603050405020304" pitchFamily="18" charset="0"/>
              </a:rPr>
              <a:t>Φ(</a:t>
            </a:r>
            <a:r>
              <a:rPr lang="en-US" b="1" i="1" dirty="0">
                <a:ea typeface="Times New Roman" panose="02020603050405020304" pitchFamily="18" charset="0"/>
              </a:rPr>
              <a:t>t</a:t>
            </a:r>
            <a:r>
              <a:rPr lang="ru-RU" b="1" dirty="0">
                <a:ea typeface="Times New Roman" panose="02020603050405020304" pitchFamily="18" charset="0"/>
              </a:rPr>
              <a:t>)</a:t>
            </a:r>
            <a:r>
              <a:rPr lang="ru-RU" b="1" dirty="0">
                <a:solidFill>
                  <a:srgbClr val="000000"/>
                </a:solidFill>
                <a:ea typeface="Times New Roman" panose="02020603050405020304" pitchFamily="18" charset="0"/>
              </a:rPr>
              <a:t> - интегральная функция Лапласа </a:t>
            </a:r>
            <a:r>
              <a:rPr lang="ru-RU" dirty="0">
                <a:solidFill>
                  <a:srgbClr val="000000"/>
                </a:solidFill>
                <a:ea typeface="Times New Roman" panose="02020603050405020304" pitchFamily="18" charset="0"/>
              </a:rPr>
              <a:t>(таблица приложений);</a:t>
            </a:r>
          </a:p>
          <a:p>
            <a:pPr marR="953"/>
            <a:r>
              <a:rPr lang="ru-RU" b="1" dirty="0">
                <a:ea typeface="Times New Roman" panose="02020603050405020304" pitchFamily="18" charset="0"/>
              </a:rPr>
              <a:t>Φ</a:t>
            </a:r>
            <a:r>
              <a:rPr lang="ru-RU" b="1" baseline="30000" dirty="0">
                <a:ea typeface="Times New Roman" panose="02020603050405020304" pitchFamily="18" charset="0"/>
              </a:rPr>
              <a:t>-1 </a:t>
            </a:r>
            <a:r>
              <a:rPr lang="ru-RU" b="1" dirty="0">
                <a:ea typeface="Times New Roman" panose="02020603050405020304" pitchFamily="18" charset="0"/>
              </a:rPr>
              <a:t>– обратное преобразование</a:t>
            </a:r>
          </a:p>
          <a:p>
            <a:pPr marR="953">
              <a:spcBef>
                <a:spcPts val="450"/>
              </a:spcBef>
            </a:pPr>
            <a:r>
              <a:rPr lang="ru-RU" dirty="0">
                <a:ea typeface="Times New Roman" panose="02020603050405020304" pitchFamily="18" charset="0"/>
              </a:rPr>
              <a:t>     </a:t>
            </a:r>
            <a:r>
              <a:rPr lang="en-US" dirty="0">
                <a:ea typeface="Times New Roman" panose="02020603050405020304" pitchFamily="18" charset="0"/>
              </a:rPr>
              <a:t>   </a:t>
            </a:r>
            <a:r>
              <a:rPr lang="ru-RU" b="1" dirty="0">
                <a:ea typeface="Times New Roman" panose="02020603050405020304" pitchFamily="18" charset="0"/>
              </a:rPr>
              <a:t>Точность оценки генеральной средней </a:t>
            </a:r>
            <a:r>
              <a:rPr lang="ru-RU" dirty="0">
                <a:ea typeface="Times New Roman" panose="02020603050405020304" pitchFamily="18" charset="0"/>
              </a:rPr>
              <a:t>равна: </a:t>
            </a:r>
          </a:p>
          <a:p>
            <a:pPr marR="953">
              <a:spcBef>
                <a:spcPts val="450"/>
              </a:spcBef>
            </a:pPr>
            <a:r>
              <a:rPr lang="en-US" b="1" dirty="0">
                <a:ea typeface="Times New Roman" panose="02020603050405020304" pitchFamily="18" charset="0"/>
              </a:rPr>
              <a:t>   </a:t>
            </a:r>
            <a:r>
              <a:rPr lang="ru-RU" b="1" dirty="0">
                <a:ea typeface="Times New Roman" panose="02020603050405020304" pitchFamily="18" charset="0"/>
              </a:rPr>
              <a:t>Ширина доверительного интервала</a:t>
            </a:r>
            <a:r>
              <a:rPr lang="ru-RU" dirty="0">
                <a:ea typeface="Times New Roman" panose="02020603050405020304" pitchFamily="18" charset="0"/>
              </a:rPr>
              <a:t> равна: </a:t>
            </a:r>
            <a:r>
              <a:rPr lang="en-US" b="1" dirty="0">
                <a:ea typeface="Times New Roman" panose="02020603050405020304" pitchFamily="18" charset="0"/>
              </a:rPr>
              <a:t>h = 2</a:t>
            </a:r>
            <a:r>
              <a:rPr lang="el-GR" b="1" dirty="0">
                <a:ea typeface="Times New Roman" panose="02020603050405020304" pitchFamily="18" charset="0"/>
              </a:rPr>
              <a:t>δ</a:t>
            </a:r>
            <a:endParaRPr lang="ru-RU" b="1" dirty="0">
              <a:ea typeface="Times New Roman" panose="02020603050405020304" pitchFamily="18" charset="0"/>
            </a:endParaRPr>
          </a:p>
        </p:txBody>
      </p:sp>
      <p:pic>
        <p:nvPicPr>
          <p:cNvPr id="16" name="Рисунок 15"/>
          <p:cNvPicPr>
            <a:picLocks noChangeAspect="1"/>
          </p:cNvPicPr>
          <p:nvPr/>
        </p:nvPicPr>
        <p:blipFill>
          <a:blip r:embed="rId6"/>
          <a:stretch>
            <a:fillRect/>
          </a:stretch>
        </p:blipFill>
        <p:spPr>
          <a:xfrm>
            <a:off x="5602843" y="5182082"/>
            <a:ext cx="1218700" cy="731220"/>
          </a:xfrm>
          <a:prstGeom prst="rect">
            <a:avLst/>
          </a:prstGeom>
        </p:spPr>
      </p:pic>
    </p:spTree>
    <p:extLst>
      <p:ext uri="{BB962C8B-B14F-4D97-AF65-F5344CB8AC3E}">
        <p14:creationId xmlns:p14="http://schemas.microsoft.com/office/powerpoint/2010/main" val="381934086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CA5C3C-3352-478B-B780-47382186DC34}"/>
              </a:ext>
            </a:extLst>
          </p:cNvPr>
          <p:cNvSpPr>
            <a:spLocks noGrp="1"/>
          </p:cNvSpPr>
          <p:nvPr>
            <p:ph type="title"/>
          </p:nvPr>
        </p:nvSpPr>
        <p:spPr>
          <a:xfrm>
            <a:off x="407879" y="984378"/>
            <a:ext cx="8355121" cy="754615"/>
          </a:xfrm>
        </p:spPr>
        <p:txBody>
          <a:bodyPr>
            <a:noAutofit/>
          </a:bodyPr>
          <a:lstStyle/>
          <a:p>
            <a:r>
              <a:rPr lang="ru-RU" sz="2700" b="1" i="1" dirty="0"/>
              <a:t>Доверительный интервал μ при </a:t>
            </a:r>
            <a:r>
              <a:rPr lang="ru-RU" sz="2700" b="1" i="1" u="sng" dirty="0"/>
              <a:t>неизвестной дисперсии </a:t>
            </a:r>
            <a:r>
              <a:rPr lang="ru-RU" sz="2700" b="1" i="1" dirty="0"/>
              <a:t>для генеральной средней (математического ожидания)</a:t>
            </a:r>
          </a:p>
        </p:txBody>
      </p:sp>
      <p:sp>
        <p:nvSpPr>
          <p:cNvPr id="3" name="Прямоугольник 2"/>
          <p:cNvSpPr/>
          <p:nvPr/>
        </p:nvSpPr>
        <p:spPr>
          <a:xfrm>
            <a:off x="276394" y="1689044"/>
            <a:ext cx="8849981" cy="2146742"/>
          </a:xfrm>
          <a:prstGeom prst="rect">
            <a:avLst/>
          </a:prstGeom>
        </p:spPr>
        <p:txBody>
          <a:bodyPr wrap="square">
            <a:spAutoFit/>
          </a:bodyPr>
          <a:lstStyle/>
          <a:p>
            <a:r>
              <a:rPr lang="ru-RU" dirty="0"/>
              <a:t>Согласно статистике, имеющей распределение Стьюдента (</a:t>
            </a:r>
            <a:r>
              <a:rPr lang="en-US" dirty="0"/>
              <a:t>t</a:t>
            </a:r>
            <a:r>
              <a:rPr lang="ru-RU" dirty="0"/>
              <a:t>-распределение) с ν=</a:t>
            </a:r>
            <a:r>
              <a:rPr lang="en-US" dirty="0"/>
              <a:t>n</a:t>
            </a:r>
            <a:r>
              <a:rPr lang="ru-RU" dirty="0"/>
              <a:t>-1 степенями свободы:</a:t>
            </a:r>
          </a:p>
          <a:p>
            <a:endParaRPr lang="ru-RU" dirty="0"/>
          </a:p>
          <a:p>
            <a:endParaRPr lang="ru-RU" dirty="0"/>
          </a:p>
          <a:p>
            <a:pPr>
              <a:spcBef>
                <a:spcPts val="900"/>
              </a:spcBef>
            </a:pPr>
            <a:r>
              <a:rPr lang="ru-RU" dirty="0"/>
              <a:t>Построение доверительного интервала с заданной надёжностью </a:t>
            </a:r>
            <a:r>
              <a:rPr lang="el-GR" dirty="0"/>
              <a:t>γ</a:t>
            </a:r>
            <a:r>
              <a:rPr lang="ru-RU" dirty="0"/>
              <a:t> для генеральной средней </a:t>
            </a:r>
            <a:r>
              <a:rPr lang="ru-RU" b="1" dirty="0"/>
              <a:t>при неизвестной генеральной дисперсии </a:t>
            </a:r>
            <a:r>
              <a:rPr lang="ru-RU" dirty="0"/>
              <a:t>осуществляется по формуле:</a:t>
            </a:r>
          </a:p>
        </p:txBody>
      </p:sp>
      <p:sp>
        <p:nvSpPr>
          <p:cNvPr id="12" name="Rectangle 10"/>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15" name="Прямоугольник 14"/>
          <p:cNvSpPr/>
          <p:nvPr/>
        </p:nvSpPr>
        <p:spPr>
          <a:xfrm>
            <a:off x="407878" y="4220432"/>
            <a:ext cx="8689286" cy="1541448"/>
          </a:xfrm>
          <a:prstGeom prst="rect">
            <a:avLst/>
          </a:prstGeom>
        </p:spPr>
        <p:txBody>
          <a:bodyPr wrap="square">
            <a:spAutoFit/>
          </a:bodyPr>
          <a:lstStyle/>
          <a:p>
            <a:pPr marR="953">
              <a:spcAft>
                <a:spcPts val="0"/>
              </a:spcAft>
            </a:pPr>
            <a:r>
              <a:rPr lang="ru-RU" dirty="0">
                <a:solidFill>
                  <a:srgbClr val="000000"/>
                </a:solidFill>
                <a:ea typeface="Times New Roman" panose="02020603050405020304" pitchFamily="18" charset="0"/>
              </a:rPr>
              <a:t>где </a:t>
            </a:r>
            <a:r>
              <a:rPr lang="en-US" b="1" i="1" dirty="0">
                <a:solidFill>
                  <a:srgbClr val="000000"/>
                </a:solidFill>
                <a:ea typeface="Times New Roman" panose="02020603050405020304" pitchFamily="18" charset="0"/>
              </a:rPr>
              <a:t>t</a:t>
            </a:r>
            <a:r>
              <a:rPr lang="el-GR" b="1" i="1" baseline="-25000" dirty="0">
                <a:solidFill>
                  <a:srgbClr val="000000"/>
                </a:solidFill>
                <a:ea typeface="Times New Roman" panose="02020603050405020304" pitchFamily="18" charset="0"/>
              </a:rPr>
              <a:t>α</a:t>
            </a:r>
            <a:r>
              <a:rPr lang="ru-RU" b="1" dirty="0">
                <a:solidFill>
                  <a:srgbClr val="000000"/>
                </a:solidFill>
                <a:ea typeface="Times New Roman" panose="02020603050405020304" pitchFamily="18" charset="0"/>
              </a:rPr>
              <a:t> - значение функции распределения Стьюдента (</a:t>
            </a:r>
            <a:r>
              <a:rPr lang="en-US" b="1" i="1" dirty="0">
                <a:solidFill>
                  <a:srgbClr val="000000"/>
                </a:solidFill>
                <a:ea typeface="Times New Roman" panose="02020603050405020304" pitchFamily="18" charset="0"/>
              </a:rPr>
              <a:t>t</a:t>
            </a:r>
            <a:r>
              <a:rPr lang="ru-RU" b="1" dirty="0">
                <a:solidFill>
                  <a:srgbClr val="000000"/>
                </a:solidFill>
                <a:ea typeface="Times New Roman" panose="02020603050405020304" pitchFamily="18" charset="0"/>
              </a:rPr>
              <a:t>-распределения)</a:t>
            </a:r>
            <a:r>
              <a:rPr lang="en-US" b="1" dirty="0">
                <a:solidFill>
                  <a:srgbClr val="000000"/>
                </a:solidFill>
                <a:ea typeface="Times New Roman" panose="02020603050405020304" pitchFamily="18" charset="0"/>
              </a:rPr>
              <a:t> </a:t>
            </a:r>
            <a:r>
              <a:rPr lang="ru-RU" dirty="0">
                <a:solidFill>
                  <a:srgbClr val="000000"/>
                </a:solidFill>
                <a:ea typeface="Times New Roman" panose="02020603050405020304" pitchFamily="18" charset="0"/>
              </a:rPr>
              <a:t>(таблица приложений)</a:t>
            </a:r>
            <a:r>
              <a:rPr lang="ru-RU" b="1" dirty="0">
                <a:solidFill>
                  <a:srgbClr val="000000"/>
                </a:solidFill>
                <a:ea typeface="Times New Roman" panose="02020603050405020304" pitchFamily="18" charset="0"/>
              </a:rPr>
              <a:t>, </a:t>
            </a:r>
            <a:r>
              <a:rPr lang="ru-RU" dirty="0"/>
              <a:t>соответствующее: </a:t>
            </a:r>
            <a:r>
              <a:rPr lang="ru-RU" b="1" i="1" dirty="0"/>
              <a:t> ν=</a:t>
            </a:r>
            <a:r>
              <a:rPr lang="en-US" b="1" i="1" dirty="0"/>
              <a:t>n</a:t>
            </a:r>
            <a:r>
              <a:rPr lang="ru-RU" b="1" i="1" dirty="0"/>
              <a:t>-</a:t>
            </a:r>
            <a:r>
              <a:rPr lang="ru-RU" b="1" dirty="0"/>
              <a:t>1 степеням свободы </a:t>
            </a:r>
            <a:r>
              <a:rPr lang="ru-RU" dirty="0"/>
              <a:t>и </a:t>
            </a:r>
            <a:r>
              <a:rPr lang="ru-RU" b="1" dirty="0"/>
              <a:t>вероятности </a:t>
            </a:r>
            <a:r>
              <a:rPr lang="ru-RU" b="1" i="1" dirty="0"/>
              <a:t>α=1-γ</a:t>
            </a:r>
            <a:r>
              <a:rPr lang="ru-RU" b="1" dirty="0"/>
              <a:t>;   </a:t>
            </a:r>
          </a:p>
          <a:p>
            <a:pPr marR="953"/>
            <a:r>
              <a:rPr lang="en-US" b="1" i="1" dirty="0"/>
              <a:t>t</a:t>
            </a:r>
            <a:r>
              <a:rPr lang="en-US" b="1" i="1" baseline="-25000" dirty="0"/>
              <a:t>α</a:t>
            </a:r>
            <a:r>
              <a:rPr lang="ru-RU" b="1" i="1" dirty="0"/>
              <a:t>=</a:t>
            </a:r>
            <a:r>
              <a:rPr lang="en-US" b="1" i="1" dirty="0"/>
              <a:t>St</a:t>
            </a:r>
            <a:r>
              <a:rPr lang="ru-RU" b="1" i="1" baseline="30000" dirty="0"/>
              <a:t>-1 </a:t>
            </a:r>
            <a:r>
              <a:rPr lang="ru-RU" b="1" i="1" dirty="0"/>
              <a:t>(α=1-γ; ν=</a:t>
            </a:r>
            <a:r>
              <a:rPr lang="en-US" b="1" i="1" dirty="0"/>
              <a:t>n</a:t>
            </a:r>
            <a:r>
              <a:rPr lang="ru-RU" b="1" i="1" dirty="0"/>
              <a:t>-1); </a:t>
            </a:r>
            <a:r>
              <a:rPr lang="en-US" b="1" dirty="0"/>
              <a:t>S – </a:t>
            </a:r>
            <a:r>
              <a:rPr lang="ru-RU" b="1" dirty="0"/>
              <a:t>среднее </a:t>
            </a:r>
            <a:r>
              <a:rPr lang="ru-RU" b="1" dirty="0" err="1"/>
              <a:t>квадратическое</a:t>
            </a:r>
            <a:r>
              <a:rPr lang="ru-RU" b="1" dirty="0"/>
              <a:t> отклонение для выборки</a:t>
            </a:r>
          </a:p>
          <a:p>
            <a:pPr marR="953">
              <a:spcBef>
                <a:spcPts val="450"/>
              </a:spcBef>
              <a:spcAft>
                <a:spcPts val="0"/>
              </a:spcAft>
            </a:pPr>
            <a:r>
              <a:rPr lang="ru-RU" b="1" dirty="0">
                <a:ea typeface="Times New Roman" panose="02020603050405020304" pitchFamily="18" charset="0"/>
              </a:rPr>
              <a:t> Точность оценки генеральной средней </a:t>
            </a:r>
            <a:r>
              <a:rPr lang="ru-RU" dirty="0">
                <a:ea typeface="Times New Roman" panose="02020603050405020304" pitchFamily="18" charset="0"/>
              </a:rPr>
              <a:t>равна: </a:t>
            </a:r>
          </a:p>
        </p:txBody>
      </p:sp>
      <p:pic>
        <p:nvPicPr>
          <p:cNvPr id="8" name="Рисунок 7"/>
          <p:cNvPicPr>
            <a:picLocks noChangeAspect="1"/>
          </p:cNvPicPr>
          <p:nvPr/>
        </p:nvPicPr>
        <p:blipFill>
          <a:blip r:embed="rId3"/>
          <a:stretch>
            <a:fillRect/>
          </a:stretch>
        </p:blipFill>
        <p:spPr>
          <a:xfrm>
            <a:off x="407879" y="2232653"/>
            <a:ext cx="8406257" cy="689472"/>
          </a:xfrm>
          <a:prstGeom prst="rect">
            <a:avLst/>
          </a:prstGeom>
        </p:spPr>
      </p:pic>
      <p:pic>
        <p:nvPicPr>
          <p:cNvPr id="4" name="Рисунок 3"/>
          <p:cNvPicPr>
            <a:picLocks noChangeAspect="1"/>
          </p:cNvPicPr>
          <p:nvPr/>
        </p:nvPicPr>
        <p:blipFill>
          <a:blip r:embed="rId4"/>
          <a:stretch>
            <a:fillRect/>
          </a:stretch>
        </p:blipFill>
        <p:spPr>
          <a:xfrm>
            <a:off x="2022197" y="3496270"/>
            <a:ext cx="5584187" cy="754316"/>
          </a:xfrm>
          <a:prstGeom prst="rect">
            <a:avLst/>
          </a:prstGeom>
        </p:spPr>
      </p:pic>
      <p:sp>
        <p:nvSpPr>
          <p:cNvPr id="5" name="Прямоугольник 4"/>
          <p:cNvSpPr/>
          <p:nvPr/>
        </p:nvSpPr>
        <p:spPr>
          <a:xfrm>
            <a:off x="563887" y="5515186"/>
            <a:ext cx="4212756" cy="340734"/>
          </a:xfrm>
          <a:prstGeom prst="rect">
            <a:avLst/>
          </a:prstGeom>
        </p:spPr>
        <p:txBody>
          <a:bodyPr wrap="none">
            <a:spAutoFit/>
          </a:bodyPr>
          <a:lstStyle/>
          <a:p>
            <a:pPr>
              <a:lnSpc>
                <a:spcPct val="115000"/>
              </a:lnSpc>
              <a:spcAft>
                <a:spcPts val="750"/>
              </a:spcAft>
            </a:pPr>
            <a:r>
              <a:rPr lang="en-US" sz="1500" b="1" dirty="0">
                <a:latin typeface="Calibri" panose="020F0502020204030204" pitchFamily="34" charset="0"/>
                <a:ea typeface="Calibri" panose="020F0502020204030204" pitchFamily="34" charset="0"/>
                <a:cs typeface="Times New Roman" panose="02020603050405020304" pitchFamily="18" charset="0"/>
              </a:rPr>
              <a:t>Excel</a:t>
            </a:r>
            <a:r>
              <a:rPr lang="ru-RU" sz="1500" b="1" dirty="0">
                <a:latin typeface="Calibri" panose="020F0502020204030204" pitchFamily="34" charset="0"/>
                <a:ea typeface="Calibri" panose="020F0502020204030204" pitchFamily="34" charset="0"/>
                <a:cs typeface="Times New Roman" panose="02020603050405020304" pitchFamily="18" charset="0"/>
              </a:rPr>
              <a:t>  СТЬЮДЕНТ.РАСП. 2Х</a:t>
            </a:r>
            <a:r>
              <a:rPr lang="en-US" sz="1500" b="1" dirty="0">
                <a:latin typeface="Calibri" panose="020F0502020204030204" pitchFamily="34" charset="0"/>
                <a:ea typeface="Calibri" panose="020F0502020204030204" pitchFamily="34" charset="0"/>
                <a:cs typeface="Times New Roman" panose="02020603050405020304" pitchFamily="18" charset="0"/>
              </a:rPr>
              <a:t>; </a:t>
            </a:r>
            <a:r>
              <a:rPr lang="ru-RU" sz="1500" dirty="0"/>
              <a:t>СТЬЮДЕНТ.ОБР.2Х</a:t>
            </a:r>
            <a:endParaRPr lang="ru-RU" sz="15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Рисунок 5"/>
          <p:cNvPicPr>
            <a:picLocks noChangeAspect="1"/>
          </p:cNvPicPr>
          <p:nvPr/>
        </p:nvPicPr>
        <p:blipFill>
          <a:blip r:embed="rId5"/>
          <a:stretch>
            <a:fillRect/>
          </a:stretch>
        </p:blipFill>
        <p:spPr>
          <a:xfrm>
            <a:off x="5151757" y="5064794"/>
            <a:ext cx="1642405" cy="769518"/>
          </a:xfrm>
          <a:prstGeom prst="rect">
            <a:avLst/>
          </a:prstGeom>
        </p:spPr>
      </p:pic>
    </p:spTree>
    <p:extLst>
      <p:ext uri="{BB962C8B-B14F-4D97-AF65-F5344CB8AC3E}">
        <p14:creationId xmlns:p14="http://schemas.microsoft.com/office/powerpoint/2010/main" val="9926750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CA5C3C-3352-478B-B780-47382186DC34}"/>
              </a:ext>
            </a:extLst>
          </p:cNvPr>
          <p:cNvSpPr>
            <a:spLocks noGrp="1"/>
          </p:cNvSpPr>
          <p:nvPr>
            <p:ph type="title"/>
          </p:nvPr>
        </p:nvSpPr>
        <p:spPr>
          <a:xfrm>
            <a:off x="407879" y="984378"/>
            <a:ext cx="8355121" cy="754615"/>
          </a:xfrm>
        </p:spPr>
        <p:txBody>
          <a:bodyPr>
            <a:noAutofit/>
          </a:bodyPr>
          <a:lstStyle/>
          <a:p>
            <a:r>
              <a:rPr lang="ru-RU" sz="2400" b="1" i="1" dirty="0"/>
              <a:t>Доверительный интервал для оценки генеральной дисперсии и генерального среднего </a:t>
            </a:r>
            <a:r>
              <a:rPr lang="ru-RU" sz="2400" b="1" i="1" dirty="0" err="1"/>
              <a:t>квадратического</a:t>
            </a:r>
            <a:r>
              <a:rPr lang="ru-RU" sz="2400" b="1" i="1" dirty="0"/>
              <a:t> отклонения (при заданном уровне надежности и числе степеней свободы)</a:t>
            </a:r>
          </a:p>
        </p:txBody>
      </p:sp>
      <mc:AlternateContent xmlns:mc="http://schemas.openxmlformats.org/markup-compatibility/2006">
        <mc:Choice xmlns:a14="http://schemas.microsoft.com/office/drawing/2010/main" Requires="a14">
          <p:sp>
            <p:nvSpPr>
              <p:cNvPr id="3" name="Прямоугольник 2"/>
              <p:cNvSpPr/>
              <p:nvPr/>
            </p:nvSpPr>
            <p:spPr>
              <a:xfrm>
                <a:off x="294019" y="1904666"/>
                <a:ext cx="8849981" cy="2053383"/>
              </a:xfrm>
              <a:prstGeom prst="rect">
                <a:avLst/>
              </a:prstGeom>
            </p:spPr>
            <p:txBody>
              <a:bodyPr wrap="square">
                <a:spAutoFit/>
              </a:bodyPr>
              <a:lstStyle/>
              <a:p>
                <a:r>
                  <a:rPr lang="ru-RU" dirty="0"/>
                  <a:t>Из генеральной совокупности Х, имеющей нормальный закон распределения с математическим ожиданием  </a:t>
                </a:r>
                <a:r>
                  <a:rPr lang="ru-RU" i="1" dirty="0"/>
                  <a:t>μ</a:t>
                </a:r>
                <a:r>
                  <a:rPr lang="ru-RU" dirty="0"/>
                  <a:t> и дисперсией </a:t>
                </a:r>
                <a14:m>
                  <m:oMath xmlns:m="http://schemas.openxmlformats.org/officeDocument/2006/math">
                    <m:sSup>
                      <m:sSupPr>
                        <m:ctrlPr>
                          <a:rPr lang="ru-RU" i="1">
                            <a:latin typeface="Cambria Math" panose="02040503050406030204" pitchFamily="18" charset="0"/>
                          </a:rPr>
                        </m:ctrlPr>
                      </m:sSupPr>
                      <m:e>
                        <m:r>
                          <a:rPr lang="ru-RU" i="1">
                            <a:latin typeface="Cambria Math" panose="02040503050406030204" pitchFamily="18" charset="0"/>
                            <a:ea typeface="Cambria Math" panose="02040503050406030204" pitchFamily="18" charset="0"/>
                          </a:rPr>
                          <m:t>𝜎</m:t>
                        </m:r>
                      </m:e>
                      <m:sup>
                        <m:r>
                          <a:rPr lang="ru-RU" i="1">
                            <a:latin typeface="Cambria Math" panose="02040503050406030204" pitchFamily="18" charset="0"/>
                          </a:rPr>
                          <m:t>2</m:t>
                        </m:r>
                      </m:sup>
                    </m:sSup>
                  </m:oMath>
                </a14:m>
                <a:r>
                  <a:rPr lang="ru-RU" dirty="0"/>
                  <a:t> взята случайная выборка объемом </a:t>
                </a:r>
                <a:r>
                  <a:rPr lang="en-US" i="1" dirty="0"/>
                  <a:t>n</a:t>
                </a:r>
                <a:r>
                  <a:rPr lang="ru-RU" dirty="0"/>
                  <a:t>. В качестве основы интервальной оценки дисперсии используется статистика </a:t>
                </a:r>
                <a:r>
                  <a:rPr lang="en-US" i="1" dirty="0"/>
                  <a:t>S</a:t>
                </a:r>
                <a:r>
                  <a:rPr lang="ru-RU" baseline="30000" dirty="0"/>
                  <a:t>2</a:t>
                </a:r>
                <a:endParaRPr lang="ru-RU" dirty="0"/>
              </a:p>
              <a:p>
                <a:r>
                  <a:rPr lang="ru-RU" dirty="0"/>
                  <a:t>Согласно статистике </a:t>
                </a:r>
                <a14:m>
                  <m:oMath xmlns:m="http://schemas.openxmlformats.org/officeDocument/2006/math">
                    <m:f>
                      <m:fPr>
                        <m:ctrlPr>
                          <a:rPr lang="ru-RU" sz="2400" i="1">
                            <a:latin typeface="Cambria Math" panose="02040503050406030204" pitchFamily="18" charset="0"/>
                          </a:rPr>
                        </m:ctrlPr>
                      </m:fPr>
                      <m:num>
                        <m:r>
                          <a:rPr lang="en-US" sz="2400" i="1">
                            <a:latin typeface="Cambria Math" panose="02040503050406030204" pitchFamily="18" charset="0"/>
                          </a:rPr>
                          <m:t>𝑛</m:t>
                        </m:r>
                        <m:sSup>
                          <m:sSupPr>
                            <m:ctrlPr>
                              <a:rPr lang="en-US" sz="2400" i="1">
                                <a:latin typeface="Cambria Math" panose="02040503050406030204" pitchFamily="18" charset="0"/>
                              </a:rPr>
                            </m:ctrlPr>
                          </m:sSupPr>
                          <m:e>
                            <m:r>
                              <a:rPr lang="en-US" sz="2400" i="1">
                                <a:latin typeface="Cambria Math" panose="02040503050406030204" pitchFamily="18" charset="0"/>
                              </a:rPr>
                              <m:t>𝑆</m:t>
                            </m:r>
                          </m:e>
                          <m:sup>
                            <m:r>
                              <a:rPr lang="en-US" sz="2400" i="1">
                                <a:latin typeface="Cambria Math" panose="02040503050406030204" pitchFamily="18" charset="0"/>
                              </a:rPr>
                              <m:t>2</m:t>
                            </m:r>
                          </m:sup>
                        </m:sSup>
                      </m:num>
                      <m:den>
                        <m:sSup>
                          <m:sSupPr>
                            <m:ctrlPr>
                              <a:rPr lang="ru-RU" sz="2400" i="1">
                                <a:latin typeface="Cambria Math" panose="02040503050406030204" pitchFamily="18" charset="0"/>
                              </a:rPr>
                            </m:ctrlPr>
                          </m:sSupPr>
                          <m:e>
                            <m:r>
                              <a:rPr lang="ru-RU"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rPr>
                              <m:t>2</m:t>
                            </m:r>
                          </m:sup>
                        </m:sSup>
                      </m:den>
                    </m:f>
                  </m:oMath>
                </a14:m>
                <a:r>
                  <a:rPr lang="en-US" sz="2400" dirty="0"/>
                  <a:t> </a:t>
                </a:r>
                <a:r>
                  <a:rPr lang="ru-RU" dirty="0"/>
                  <a:t>, имеющей </a:t>
                </a:r>
                <a:r>
                  <a:rPr lang="ru-RU" i="1" dirty="0"/>
                  <a:t>χ</a:t>
                </a:r>
                <a:r>
                  <a:rPr lang="ru-RU" baseline="30000" dirty="0"/>
                  <a:t>2</a:t>
                </a:r>
                <a:r>
                  <a:rPr lang="ru-RU" i="1" dirty="0"/>
                  <a:t>-</a:t>
                </a:r>
                <a:r>
                  <a:rPr lang="ru-RU" dirty="0"/>
                  <a:t>распределение Пирсона  с </a:t>
                </a:r>
                <a:r>
                  <a:rPr lang="ru-RU" i="1" dirty="0"/>
                  <a:t>ν=</a:t>
                </a:r>
                <a:r>
                  <a:rPr lang="en-US" i="1" dirty="0"/>
                  <a:t>n</a:t>
                </a:r>
                <a:r>
                  <a:rPr lang="ru-RU" i="1" dirty="0"/>
                  <a:t>-</a:t>
                </a:r>
                <a:r>
                  <a:rPr lang="ru-RU" dirty="0"/>
                  <a:t>1 степенями свободы, для заданной надёжности γ:</a:t>
                </a:r>
              </a:p>
            </p:txBody>
          </p:sp>
        </mc:Choice>
        <mc:Fallback>
          <p:sp>
            <p:nvSpPr>
              <p:cNvPr id="3" name="Прямоугольник 2"/>
              <p:cNvSpPr>
                <a:spLocks noRot="1" noChangeAspect="1" noMove="1" noResize="1" noEditPoints="1" noAdjustHandles="1" noChangeArrowheads="1" noChangeShapeType="1" noTextEdit="1"/>
              </p:cNvSpPr>
              <p:nvPr/>
            </p:nvSpPr>
            <p:spPr>
              <a:xfrm>
                <a:off x="294019" y="1904666"/>
                <a:ext cx="8849981" cy="2053383"/>
              </a:xfrm>
              <a:prstGeom prst="rect">
                <a:avLst/>
              </a:prstGeom>
              <a:blipFill>
                <a:blip r:embed="rId3"/>
                <a:stretch>
                  <a:fillRect l="-551" t="-1484" b="-3858"/>
                </a:stretch>
              </a:blipFill>
            </p:spPr>
            <p:txBody>
              <a:bodyPr/>
              <a:lstStyle/>
              <a:p>
                <a:r>
                  <a:rPr lang="ru-RU">
                    <a:noFill/>
                  </a:rPr>
                  <a:t> </a:t>
                </a:r>
              </a:p>
            </p:txBody>
          </p:sp>
        </mc:Fallback>
      </mc:AlternateContent>
      <p:sp>
        <p:nvSpPr>
          <p:cNvPr id="12" name="Rectangle 10"/>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15" name="Прямоугольник 14"/>
          <p:cNvSpPr/>
          <p:nvPr/>
        </p:nvSpPr>
        <p:spPr>
          <a:xfrm>
            <a:off x="407878" y="4064135"/>
            <a:ext cx="8736122" cy="1477328"/>
          </a:xfrm>
          <a:prstGeom prst="rect">
            <a:avLst/>
          </a:prstGeom>
        </p:spPr>
        <p:txBody>
          <a:bodyPr wrap="square">
            <a:spAutoFit/>
          </a:bodyPr>
          <a:lstStyle/>
          <a:p>
            <a:pPr marR="953">
              <a:spcAft>
                <a:spcPts val="0"/>
              </a:spcAft>
            </a:pPr>
            <a:r>
              <a:rPr lang="ru-RU" dirty="0"/>
              <a:t>    Преобразовывая, получаем надежность: </a:t>
            </a:r>
          </a:p>
          <a:p>
            <a:pPr marR="953">
              <a:spcAft>
                <a:spcPts val="0"/>
              </a:spcAft>
            </a:pPr>
            <a:endParaRPr lang="ru-RU" dirty="0">
              <a:ea typeface="Times New Roman" panose="02020603050405020304" pitchFamily="18" charset="0"/>
            </a:endParaRPr>
          </a:p>
          <a:p>
            <a:pPr marR="953"/>
            <a:r>
              <a:rPr lang="ru-RU" dirty="0"/>
              <a:t>Построение доверительного интервала с заданной надёжностью γ для генеральной дисперсии  </a:t>
            </a:r>
            <a:r>
              <a:rPr lang="ru-RU" i="1" dirty="0"/>
              <a:t>σ</a:t>
            </a:r>
            <a:r>
              <a:rPr lang="ru-RU" baseline="30000" dirty="0"/>
              <a:t>2</a:t>
            </a:r>
            <a:r>
              <a:rPr lang="ru-RU" dirty="0"/>
              <a:t> осуществляется по формуле:         </a:t>
            </a:r>
          </a:p>
          <a:p>
            <a:pPr marR="953">
              <a:spcAft>
                <a:spcPts val="0"/>
              </a:spcAft>
            </a:pPr>
            <a:endParaRPr lang="ru-RU" dirty="0">
              <a:ea typeface="Times New Roman" panose="02020603050405020304" pitchFamily="18" charset="0"/>
            </a:endParaRPr>
          </a:p>
        </p:txBody>
      </p:sp>
      <p:pic>
        <p:nvPicPr>
          <p:cNvPr id="10" name="Рисунок 9"/>
          <p:cNvPicPr>
            <a:picLocks noChangeAspect="1"/>
          </p:cNvPicPr>
          <p:nvPr/>
        </p:nvPicPr>
        <p:blipFill>
          <a:blip r:embed="rId4"/>
          <a:stretch>
            <a:fillRect/>
          </a:stretch>
        </p:blipFill>
        <p:spPr>
          <a:xfrm>
            <a:off x="4217506" y="3220113"/>
            <a:ext cx="2179547" cy="812303"/>
          </a:xfrm>
          <a:prstGeom prst="rect">
            <a:avLst/>
          </a:prstGeom>
        </p:spPr>
      </p:pic>
      <p:pic>
        <p:nvPicPr>
          <p:cNvPr id="33" name="Рисунок 32"/>
          <p:cNvPicPr>
            <a:picLocks noChangeAspect="1"/>
          </p:cNvPicPr>
          <p:nvPr/>
        </p:nvPicPr>
        <p:blipFill>
          <a:blip r:embed="rId5"/>
          <a:stretch>
            <a:fillRect/>
          </a:stretch>
        </p:blipFill>
        <p:spPr>
          <a:xfrm>
            <a:off x="4724472" y="4000698"/>
            <a:ext cx="2223469" cy="558502"/>
          </a:xfrm>
          <a:prstGeom prst="rect">
            <a:avLst/>
          </a:prstGeom>
        </p:spPr>
      </p:pic>
      <p:pic>
        <p:nvPicPr>
          <p:cNvPr id="35" name="Рисунок 34"/>
          <p:cNvPicPr>
            <a:picLocks noChangeAspect="1"/>
          </p:cNvPicPr>
          <p:nvPr/>
        </p:nvPicPr>
        <p:blipFill>
          <a:blip r:embed="rId6"/>
          <a:stretch>
            <a:fillRect/>
          </a:stretch>
        </p:blipFill>
        <p:spPr>
          <a:xfrm>
            <a:off x="2970622" y="5171794"/>
            <a:ext cx="2719093" cy="820044"/>
          </a:xfrm>
          <a:prstGeom prst="rect">
            <a:avLst/>
          </a:prstGeom>
        </p:spPr>
      </p:pic>
    </p:spTree>
    <p:extLst>
      <p:ext uri="{BB962C8B-B14F-4D97-AF65-F5344CB8AC3E}">
        <p14:creationId xmlns:p14="http://schemas.microsoft.com/office/powerpoint/2010/main" val="334421635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CA5C3C-3352-478B-B780-47382186DC34}"/>
              </a:ext>
            </a:extLst>
          </p:cNvPr>
          <p:cNvSpPr>
            <a:spLocks noGrp="1"/>
          </p:cNvSpPr>
          <p:nvPr>
            <p:ph type="title"/>
          </p:nvPr>
        </p:nvSpPr>
        <p:spPr>
          <a:xfrm>
            <a:off x="407879" y="984378"/>
            <a:ext cx="8355121" cy="754615"/>
          </a:xfrm>
        </p:spPr>
        <p:txBody>
          <a:bodyPr>
            <a:noAutofit/>
          </a:bodyPr>
          <a:lstStyle/>
          <a:p>
            <a:r>
              <a:rPr lang="ru-RU" sz="2400" b="1" i="1" dirty="0"/>
              <a:t>Доверительный интервал для оценки генеральной дисперсии и генерального среднего </a:t>
            </a:r>
            <a:r>
              <a:rPr lang="ru-RU" sz="2400" b="1" i="1" dirty="0" err="1"/>
              <a:t>квадратического</a:t>
            </a:r>
            <a:r>
              <a:rPr lang="ru-RU" sz="2400" b="1" i="1" dirty="0"/>
              <a:t> отклонения (при заданном уровне надежности и числе степеней свободы)</a:t>
            </a:r>
          </a:p>
        </p:txBody>
      </p:sp>
      <p:sp>
        <p:nvSpPr>
          <p:cNvPr id="3" name="Прямоугольник 2"/>
          <p:cNvSpPr/>
          <p:nvPr/>
        </p:nvSpPr>
        <p:spPr>
          <a:xfrm>
            <a:off x="294019" y="1951543"/>
            <a:ext cx="8849981" cy="738664"/>
          </a:xfrm>
          <a:prstGeom prst="rect">
            <a:avLst/>
          </a:prstGeom>
        </p:spPr>
        <p:txBody>
          <a:bodyPr wrap="square">
            <a:spAutoFit/>
          </a:bodyPr>
          <a:lstStyle/>
          <a:p>
            <a:r>
              <a:rPr lang="ru-RU" dirty="0"/>
              <a:t>Границы интервала (</a:t>
            </a:r>
            <a:r>
              <a:rPr lang="ru-RU" i="1" dirty="0"/>
              <a:t>χ</a:t>
            </a:r>
            <a:r>
              <a:rPr lang="ru-RU" baseline="-25000" dirty="0"/>
              <a:t>1</a:t>
            </a:r>
            <a:r>
              <a:rPr lang="ru-RU" baseline="30000" dirty="0"/>
              <a:t>2</a:t>
            </a:r>
            <a:r>
              <a:rPr lang="ru-RU" dirty="0"/>
              <a:t>; </a:t>
            </a:r>
            <a:r>
              <a:rPr lang="ru-RU" i="1" dirty="0"/>
              <a:t>χ</a:t>
            </a:r>
            <a:r>
              <a:rPr lang="ru-RU" baseline="-25000" dirty="0"/>
              <a:t>2</a:t>
            </a:r>
            <a:r>
              <a:rPr lang="ru-RU" baseline="30000" dirty="0"/>
              <a:t>2</a:t>
            </a:r>
            <a:r>
              <a:rPr lang="ru-RU" dirty="0"/>
              <a:t>) выбирают так, чтобы одинаковыми были вероятности:</a:t>
            </a:r>
            <a:endParaRPr lang="ru-RU" sz="2400" dirty="0"/>
          </a:p>
        </p:txBody>
      </p:sp>
      <p:sp>
        <p:nvSpPr>
          <p:cNvPr id="12" name="Rectangle 10"/>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pic>
        <p:nvPicPr>
          <p:cNvPr id="4" name="Рисунок 3"/>
          <p:cNvPicPr>
            <a:picLocks noChangeAspect="1"/>
          </p:cNvPicPr>
          <p:nvPr/>
        </p:nvPicPr>
        <p:blipFill>
          <a:blip r:embed="rId3"/>
          <a:stretch>
            <a:fillRect/>
          </a:stretch>
        </p:blipFill>
        <p:spPr>
          <a:xfrm>
            <a:off x="2061314" y="2388895"/>
            <a:ext cx="4122128" cy="715949"/>
          </a:xfrm>
          <a:prstGeom prst="rect">
            <a:avLst/>
          </a:prstGeom>
        </p:spPr>
      </p:pic>
      <p:sp>
        <p:nvSpPr>
          <p:cNvPr id="5" name="Прямоугольник 4"/>
          <p:cNvSpPr/>
          <p:nvPr/>
        </p:nvSpPr>
        <p:spPr>
          <a:xfrm>
            <a:off x="407879" y="2941960"/>
            <a:ext cx="8355121" cy="872034"/>
          </a:xfrm>
          <a:prstGeom prst="rect">
            <a:avLst/>
          </a:prstGeom>
        </p:spPr>
        <p:txBody>
          <a:bodyPr wrap="square">
            <a:spAutoFit/>
          </a:bodyPr>
          <a:lstStyle/>
          <a:p>
            <a:pPr marR="953" algn="just">
              <a:lnSpc>
                <a:spcPct val="150000"/>
              </a:lnSpc>
              <a:spcAft>
                <a:spcPts val="0"/>
              </a:spcAft>
            </a:pPr>
            <a:r>
              <a:rPr lang="ru-RU" dirty="0"/>
              <a:t>Таким образом, нижнюю и верхнюю границы интервала (</a:t>
            </a:r>
            <a:r>
              <a:rPr lang="ru-RU" i="1" dirty="0"/>
              <a:t>χ</a:t>
            </a:r>
            <a:r>
              <a:rPr lang="ru-RU" baseline="-25000" dirty="0"/>
              <a:t>1</a:t>
            </a:r>
            <a:r>
              <a:rPr lang="ru-RU" baseline="30000" dirty="0"/>
              <a:t>2</a:t>
            </a:r>
            <a:r>
              <a:rPr lang="ru-RU" dirty="0"/>
              <a:t>; </a:t>
            </a:r>
            <a:r>
              <a:rPr lang="ru-RU" i="1" dirty="0"/>
              <a:t>χ</a:t>
            </a:r>
            <a:r>
              <a:rPr lang="ru-RU" baseline="-25000" dirty="0"/>
              <a:t>2</a:t>
            </a:r>
            <a:r>
              <a:rPr lang="ru-RU" baseline="30000" dirty="0"/>
              <a:t>2</a:t>
            </a:r>
            <a:r>
              <a:rPr lang="ru-RU" dirty="0"/>
              <a:t>) находят по таблицам χ2-распределения Пирсона для условий:</a:t>
            </a:r>
          </a:p>
        </p:txBody>
      </p:sp>
      <p:pic>
        <p:nvPicPr>
          <p:cNvPr id="6" name="Рисунок 5"/>
          <p:cNvPicPr>
            <a:picLocks noChangeAspect="1"/>
          </p:cNvPicPr>
          <p:nvPr/>
        </p:nvPicPr>
        <p:blipFill>
          <a:blip r:embed="rId4"/>
          <a:stretch>
            <a:fillRect/>
          </a:stretch>
        </p:blipFill>
        <p:spPr>
          <a:xfrm>
            <a:off x="2614425" y="3868478"/>
            <a:ext cx="3915151" cy="1461365"/>
          </a:xfrm>
          <a:prstGeom prst="rect">
            <a:avLst/>
          </a:prstGeom>
        </p:spPr>
      </p:pic>
      <p:sp>
        <p:nvSpPr>
          <p:cNvPr id="13" name="Прямоугольник 12"/>
          <p:cNvSpPr/>
          <p:nvPr/>
        </p:nvSpPr>
        <p:spPr>
          <a:xfrm>
            <a:off x="1674409" y="5491027"/>
            <a:ext cx="1923604" cy="392159"/>
          </a:xfrm>
          <a:prstGeom prst="rect">
            <a:avLst/>
          </a:prstGeom>
        </p:spPr>
        <p:txBody>
          <a:bodyPr wrap="none">
            <a:spAutoFit/>
          </a:bodyPr>
          <a:lstStyle/>
          <a:p>
            <a:pPr>
              <a:lnSpc>
                <a:spcPct val="115000"/>
              </a:lnSpc>
              <a:spcAft>
                <a:spcPts val="750"/>
              </a:spcAft>
            </a:pPr>
            <a:r>
              <a:rPr lang="en-US" b="1" dirty="0">
                <a:latin typeface="Calibri" panose="020F0502020204030204" pitchFamily="34" charset="0"/>
                <a:ea typeface="Calibri" panose="020F0502020204030204" pitchFamily="34" charset="0"/>
                <a:cs typeface="Times New Roman" panose="02020603050405020304" pitchFamily="18" charset="0"/>
              </a:rPr>
              <a:t>Excel</a:t>
            </a:r>
            <a:r>
              <a:rPr lang="ru-RU" b="1" dirty="0">
                <a:latin typeface="Calibri" panose="020F0502020204030204" pitchFamily="34" charset="0"/>
                <a:ea typeface="Calibri" panose="020F0502020204030204" pitchFamily="34" charset="0"/>
                <a:cs typeface="Times New Roman" panose="02020603050405020304" pitchFamily="18" charset="0"/>
              </a:rPr>
              <a:t>  Хи2.ОБР.ПХ</a:t>
            </a:r>
            <a:endParaRPr lang="ru-RU"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852969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CA5C3C-3352-478B-B780-47382186DC34}"/>
              </a:ext>
            </a:extLst>
          </p:cNvPr>
          <p:cNvSpPr>
            <a:spLocks noGrp="1"/>
          </p:cNvSpPr>
          <p:nvPr>
            <p:ph type="title"/>
          </p:nvPr>
        </p:nvSpPr>
        <p:spPr>
          <a:xfrm>
            <a:off x="143051" y="989681"/>
            <a:ext cx="8619948" cy="517040"/>
          </a:xfrm>
        </p:spPr>
        <p:txBody>
          <a:bodyPr>
            <a:noAutofit/>
          </a:bodyPr>
          <a:lstStyle/>
          <a:p>
            <a:r>
              <a:rPr lang="ru-RU" sz="2700" b="1" i="1" dirty="0"/>
              <a:t>Интервальные оценки генеральной доли и вероятности </a:t>
            </a:r>
            <a:r>
              <a:rPr lang="en-US" sz="2700" b="1" i="1" dirty="0"/>
              <a:t>P</a:t>
            </a:r>
            <a:r>
              <a:rPr lang="ru-RU" sz="2700" b="1" i="1" dirty="0"/>
              <a:t> </a:t>
            </a:r>
          </a:p>
        </p:txBody>
      </p:sp>
      <p:sp>
        <p:nvSpPr>
          <p:cNvPr id="3" name="Прямоугольник 2"/>
          <p:cNvSpPr/>
          <p:nvPr/>
        </p:nvSpPr>
        <p:spPr>
          <a:xfrm>
            <a:off x="384805" y="1506721"/>
            <a:ext cx="8552492" cy="2031325"/>
          </a:xfrm>
          <a:prstGeom prst="rect">
            <a:avLst/>
          </a:prstGeom>
        </p:spPr>
        <p:txBody>
          <a:bodyPr wrap="square">
            <a:spAutoFit/>
          </a:bodyPr>
          <a:lstStyle/>
          <a:p>
            <a:r>
              <a:rPr lang="ru-RU" dirty="0"/>
              <a:t>Пусть в </a:t>
            </a:r>
            <a:r>
              <a:rPr lang="en-US" dirty="0"/>
              <a:t>n</a:t>
            </a:r>
            <a:r>
              <a:rPr lang="ru-RU" dirty="0"/>
              <a:t> независимых испытаниях некоторое событие А, вероятность появления которого в каждом испытании равна </a:t>
            </a:r>
            <a:r>
              <a:rPr lang="en-US" dirty="0"/>
              <a:t>p</a:t>
            </a:r>
            <a:r>
              <a:rPr lang="ru-RU" dirty="0"/>
              <a:t>, наступило </a:t>
            </a:r>
            <a:r>
              <a:rPr lang="en-US" dirty="0"/>
              <a:t>m</a:t>
            </a:r>
            <a:r>
              <a:rPr lang="ru-RU" dirty="0"/>
              <a:t> раз, где 0≤</a:t>
            </a:r>
            <a:r>
              <a:rPr lang="en-US" dirty="0"/>
              <a:t>m</a:t>
            </a:r>
            <a:r>
              <a:rPr lang="ru-RU" dirty="0"/>
              <a:t>≤</a:t>
            </a:r>
            <a:r>
              <a:rPr lang="en-US" dirty="0"/>
              <a:t>n</a:t>
            </a:r>
            <a:r>
              <a:rPr lang="ru-RU" dirty="0"/>
              <a:t>. </a:t>
            </a:r>
          </a:p>
          <a:p>
            <a:r>
              <a:rPr lang="ru-RU" dirty="0"/>
              <a:t>В качестве основы интервальной оценки генеральной доли используется </a:t>
            </a:r>
            <a:r>
              <a:rPr lang="ru-RU" b="1" dirty="0"/>
              <a:t>точечная оценка вероятности  - </a:t>
            </a:r>
            <a:r>
              <a:rPr lang="ru-RU" b="1" dirty="0" err="1"/>
              <a:t>частость</a:t>
            </a:r>
            <a:r>
              <a:rPr lang="ru-RU" b="1" dirty="0"/>
              <a:t> </a:t>
            </a:r>
            <a:r>
              <a:rPr lang="en-US" b="1" dirty="0"/>
              <a:t>m</a:t>
            </a:r>
            <a:r>
              <a:rPr lang="ru-RU" b="1" dirty="0"/>
              <a:t>/</a:t>
            </a:r>
            <a:r>
              <a:rPr lang="en-US" b="1" dirty="0"/>
              <a:t>n</a:t>
            </a:r>
            <a:r>
              <a:rPr lang="ru-RU" b="1" dirty="0"/>
              <a:t>.</a:t>
            </a:r>
          </a:p>
          <a:p>
            <a:r>
              <a:rPr lang="ru-RU" b="1" dirty="0"/>
              <a:t>Построение доверительного интервала </a:t>
            </a:r>
            <a:r>
              <a:rPr lang="ru-RU" dirty="0"/>
              <a:t>с заданной надёжностью γ для генеральной доли или вероятности </a:t>
            </a:r>
            <a:r>
              <a:rPr lang="en-US" dirty="0"/>
              <a:t>p </a:t>
            </a:r>
            <a:r>
              <a:rPr lang="ru-RU" b="1" dirty="0"/>
              <a:t>осуществляется по формуле</a:t>
            </a:r>
            <a:r>
              <a:rPr lang="ru-RU" dirty="0"/>
              <a:t>:</a:t>
            </a:r>
          </a:p>
        </p:txBody>
      </p:sp>
      <p:sp>
        <p:nvSpPr>
          <p:cNvPr id="12" name="Rectangle 10"/>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pic>
        <p:nvPicPr>
          <p:cNvPr id="7" name="Рисунок 6"/>
          <p:cNvPicPr>
            <a:picLocks noChangeAspect="1"/>
          </p:cNvPicPr>
          <p:nvPr/>
        </p:nvPicPr>
        <p:blipFill>
          <a:blip r:embed="rId3"/>
          <a:stretch>
            <a:fillRect/>
          </a:stretch>
        </p:blipFill>
        <p:spPr>
          <a:xfrm>
            <a:off x="2281140" y="3178586"/>
            <a:ext cx="3789877" cy="807368"/>
          </a:xfrm>
          <a:prstGeom prst="rect">
            <a:avLst/>
          </a:prstGeom>
        </p:spPr>
      </p:pic>
      <p:sp>
        <p:nvSpPr>
          <p:cNvPr id="8" name="Прямоугольник 7"/>
          <p:cNvSpPr/>
          <p:nvPr/>
        </p:nvSpPr>
        <p:spPr>
          <a:xfrm>
            <a:off x="158041" y="4265315"/>
            <a:ext cx="9006019" cy="2031325"/>
          </a:xfrm>
          <a:prstGeom prst="rect">
            <a:avLst/>
          </a:prstGeom>
        </p:spPr>
        <p:txBody>
          <a:bodyPr wrap="square">
            <a:spAutoFit/>
          </a:bodyPr>
          <a:lstStyle/>
          <a:p>
            <a:r>
              <a:rPr lang="ru-RU" dirty="0"/>
              <a:t>    где </a:t>
            </a:r>
            <a:r>
              <a:rPr lang="ru-RU" b="1" dirty="0"/>
              <a:t>точность оценки вероятности</a:t>
            </a:r>
            <a:r>
              <a:rPr lang="ru-RU" dirty="0"/>
              <a:t>:</a:t>
            </a:r>
          </a:p>
          <a:p>
            <a:endParaRPr lang="ru-RU" dirty="0">
              <a:latin typeface="Arial" panose="020B0604020202020204" pitchFamily="34" charset="0"/>
              <a:ea typeface="Times New Roman" panose="02020603050405020304" pitchFamily="18" charset="0"/>
            </a:endParaRPr>
          </a:p>
          <a:p>
            <a:r>
              <a:rPr lang="ru-RU" dirty="0">
                <a:latin typeface="Arial" panose="020B0604020202020204" pitchFamily="34" charset="0"/>
                <a:ea typeface="Times New Roman" panose="02020603050405020304" pitchFamily="18" charset="0"/>
              </a:rPr>
              <a:t> </a:t>
            </a:r>
            <a:r>
              <a:rPr lang="en-US" b="1" dirty="0"/>
              <a:t>m</a:t>
            </a:r>
            <a:r>
              <a:rPr lang="en-US" dirty="0"/>
              <a:t> –</a:t>
            </a:r>
            <a:r>
              <a:rPr lang="ru-RU" dirty="0"/>
              <a:t> количество, число событий (численность лиц, обладающих тем или иным признаком)</a:t>
            </a:r>
          </a:p>
          <a:p>
            <a:r>
              <a:rPr lang="en-US" b="1" i="1" dirty="0" err="1"/>
              <a:t>t</a:t>
            </a:r>
            <a:r>
              <a:rPr lang="en-US" b="1" i="1" baseline="-25000" dirty="0" err="1"/>
              <a:t>γ</a:t>
            </a:r>
            <a:r>
              <a:rPr lang="en-US" b="1" i="1" dirty="0"/>
              <a:t> </a:t>
            </a:r>
            <a:r>
              <a:rPr lang="en-US" dirty="0"/>
              <a:t>–</a:t>
            </a:r>
            <a:r>
              <a:rPr lang="ru-RU" b="1" dirty="0"/>
              <a:t> </a:t>
            </a:r>
            <a:r>
              <a:rPr lang="ru-RU" dirty="0"/>
              <a:t>значение стандартной нормальной случайной величины, соответствующее надежности </a:t>
            </a:r>
            <a:r>
              <a:rPr lang="ru-RU" i="1" dirty="0"/>
              <a:t>γ</a:t>
            </a:r>
            <a:r>
              <a:rPr lang="ru-RU" dirty="0"/>
              <a:t>: </a:t>
            </a:r>
            <a:r>
              <a:rPr lang="en-US" i="1" dirty="0" err="1"/>
              <a:t>t</a:t>
            </a:r>
            <a:r>
              <a:rPr lang="en-US" i="1" baseline="-25000" dirty="0" err="1"/>
              <a:t>γ</a:t>
            </a:r>
            <a:r>
              <a:rPr lang="ru-RU" dirty="0"/>
              <a:t>=Φ</a:t>
            </a:r>
            <a:r>
              <a:rPr lang="ru-RU" baseline="30000" dirty="0"/>
              <a:t>-1</a:t>
            </a:r>
            <a:r>
              <a:rPr lang="ru-RU" dirty="0"/>
              <a:t>(</a:t>
            </a:r>
            <a:r>
              <a:rPr lang="en-US" i="1" dirty="0"/>
              <a:t>γ</a:t>
            </a:r>
            <a:r>
              <a:rPr lang="ru-RU" dirty="0"/>
              <a:t>)</a:t>
            </a:r>
            <a:r>
              <a:rPr lang="en-US" dirty="0"/>
              <a:t> </a:t>
            </a:r>
          </a:p>
          <a:p>
            <a:r>
              <a:rPr lang="ru-RU" b="1" dirty="0"/>
              <a:t>Φ(t) – </a:t>
            </a:r>
            <a:r>
              <a:rPr lang="ru-RU" dirty="0"/>
              <a:t>интегральная функция Лапласа, таблица приложений</a:t>
            </a:r>
          </a:p>
        </p:txBody>
      </p:sp>
      <p:pic>
        <p:nvPicPr>
          <p:cNvPr id="10" name="Рисунок 9"/>
          <p:cNvPicPr>
            <a:picLocks noChangeAspect="1"/>
          </p:cNvPicPr>
          <p:nvPr/>
        </p:nvPicPr>
        <p:blipFill>
          <a:blip r:embed="rId4"/>
          <a:stretch>
            <a:fillRect/>
          </a:stretch>
        </p:blipFill>
        <p:spPr>
          <a:xfrm>
            <a:off x="3871662" y="3985954"/>
            <a:ext cx="1578776" cy="905031"/>
          </a:xfrm>
          <a:prstGeom prst="rect">
            <a:avLst/>
          </a:prstGeom>
        </p:spPr>
      </p:pic>
    </p:spTree>
    <p:extLst>
      <p:ext uri="{BB962C8B-B14F-4D97-AF65-F5344CB8AC3E}">
        <p14:creationId xmlns:p14="http://schemas.microsoft.com/office/powerpoint/2010/main" val="39687163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CA5C3C-3352-478B-B780-47382186DC34}"/>
              </a:ext>
            </a:extLst>
          </p:cNvPr>
          <p:cNvSpPr>
            <a:spLocks noGrp="1"/>
          </p:cNvSpPr>
          <p:nvPr>
            <p:ph type="title"/>
          </p:nvPr>
        </p:nvSpPr>
        <p:spPr>
          <a:xfrm>
            <a:off x="262026" y="989681"/>
            <a:ext cx="8619948" cy="517040"/>
          </a:xfrm>
        </p:spPr>
        <p:txBody>
          <a:bodyPr>
            <a:noAutofit/>
          </a:bodyPr>
          <a:lstStyle/>
          <a:p>
            <a:r>
              <a:rPr lang="ru-RU" sz="2700" b="1" i="1" dirty="0"/>
              <a:t>Интервальные оценки генеральной доли и вероятности </a:t>
            </a:r>
            <a:r>
              <a:rPr lang="en-US" sz="2700" b="1" i="1" dirty="0"/>
              <a:t>P</a:t>
            </a:r>
            <a:r>
              <a:rPr lang="ru-RU" sz="2700" b="1" i="1" dirty="0"/>
              <a:t> </a:t>
            </a:r>
          </a:p>
        </p:txBody>
      </p:sp>
      <mc:AlternateContent xmlns:mc="http://schemas.openxmlformats.org/markup-compatibility/2006">
        <mc:Choice xmlns:a14="http://schemas.microsoft.com/office/drawing/2010/main" Requires="a14">
          <p:sp>
            <p:nvSpPr>
              <p:cNvPr id="3" name="Прямоугольник 2"/>
              <p:cNvSpPr/>
              <p:nvPr/>
            </p:nvSpPr>
            <p:spPr>
              <a:xfrm>
                <a:off x="384805" y="1506721"/>
                <a:ext cx="8552492" cy="1061829"/>
              </a:xfrm>
              <a:prstGeom prst="rect">
                <a:avLst/>
              </a:prstGeom>
            </p:spPr>
            <p:txBody>
              <a:bodyPr wrap="square">
                <a:spAutoFit/>
              </a:bodyPr>
              <a:lstStyle/>
              <a:p>
                <a:r>
                  <a:rPr lang="ru-RU" sz="2100" dirty="0"/>
                  <a:t>Если задан доверительный интервал для оценки генеральной доли </a:t>
                </a:r>
                <a14:m>
                  <m:oMath xmlns:m="http://schemas.openxmlformats.org/officeDocument/2006/math">
                    <m:r>
                      <a:rPr lang="en-US" sz="2100" i="1">
                        <a:latin typeface="Cambria Math" panose="02040503050406030204" pitchFamily="18" charset="0"/>
                      </a:rPr>
                      <m:t>𝑝</m:t>
                    </m:r>
                    <m:r>
                      <a:rPr lang="en-US" sz="2100" i="1">
                        <a:latin typeface="Cambria Math" panose="02040503050406030204" pitchFamily="18" charset="0"/>
                        <a:ea typeface="Cambria Math" panose="02040503050406030204" pitchFamily="18" charset="0"/>
                      </a:rPr>
                      <m:t>∈</m:t>
                    </m:r>
                    <m:d>
                      <m:dPr>
                        <m:begChr m:val="["/>
                        <m:endChr m:val="]"/>
                        <m:ctrlPr>
                          <a:rPr lang="en-US" sz="2100" i="1">
                            <a:latin typeface="Cambria Math" panose="02040503050406030204" pitchFamily="18" charset="0"/>
                            <a:ea typeface="Cambria Math" panose="02040503050406030204" pitchFamily="18" charset="0"/>
                          </a:rPr>
                        </m:ctrlPr>
                      </m:dPr>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𝑝</m:t>
                            </m:r>
                          </m:e>
                          <m:sub>
                            <m:r>
                              <a:rPr lang="en-US" sz="2100" i="1">
                                <a:latin typeface="Cambria Math" panose="02040503050406030204" pitchFamily="18" charset="0"/>
                                <a:ea typeface="Cambria Math" panose="02040503050406030204" pitchFamily="18" charset="0"/>
                              </a:rPr>
                              <m:t>𝑚𝑖𝑛</m:t>
                            </m:r>
                          </m:sub>
                        </m:sSub>
                        <m:r>
                          <a:rPr lang="en-US" sz="2100" i="1">
                            <a:latin typeface="Cambria Math" panose="02040503050406030204" pitchFamily="18" charset="0"/>
                            <a:ea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𝑝</m:t>
                            </m:r>
                          </m:e>
                          <m:sub>
                            <m:r>
                              <a:rPr lang="en-US" sz="2100" i="1">
                                <a:latin typeface="Cambria Math" panose="02040503050406030204" pitchFamily="18" charset="0"/>
                                <a:ea typeface="Cambria Math" panose="02040503050406030204" pitchFamily="18" charset="0"/>
                              </a:rPr>
                              <m:t>𝑚𝑎𝑥</m:t>
                            </m:r>
                          </m:sub>
                        </m:sSub>
                      </m:e>
                    </m:d>
                  </m:oMath>
                </a14:m>
                <a:r>
                  <a:rPr lang="en-US" sz="2100" dirty="0"/>
                  <a:t> </a:t>
                </a:r>
                <a:r>
                  <a:rPr lang="ru-RU" sz="2100" dirty="0"/>
                  <a:t>или вероятности, то </a:t>
                </a:r>
                <a:r>
                  <a:rPr lang="ru-RU" sz="2100" b="1" dirty="0"/>
                  <a:t>надёжность попадания p в заданный интервал  </a:t>
                </a:r>
                <a:r>
                  <a:rPr lang="ru-RU" sz="2100" dirty="0"/>
                  <a:t>определяется из условия </a:t>
                </a:r>
                <a:r>
                  <a:rPr lang="ru-RU" sz="2100" b="1" dirty="0"/>
                  <a:t>по формуле</a:t>
                </a:r>
                <a:r>
                  <a:rPr lang="ru-RU" sz="2100" dirty="0"/>
                  <a:t>:</a:t>
                </a:r>
              </a:p>
            </p:txBody>
          </p:sp>
        </mc:Choice>
        <mc:Fallback>
          <p:sp>
            <p:nvSpPr>
              <p:cNvPr id="3" name="Прямоугольник 2"/>
              <p:cNvSpPr>
                <a:spLocks noRot="1" noChangeAspect="1" noMove="1" noResize="1" noEditPoints="1" noAdjustHandles="1" noChangeArrowheads="1" noChangeShapeType="1" noTextEdit="1"/>
              </p:cNvSpPr>
              <p:nvPr/>
            </p:nvSpPr>
            <p:spPr>
              <a:xfrm>
                <a:off x="384805" y="1506721"/>
                <a:ext cx="8552492" cy="1061829"/>
              </a:xfrm>
              <a:prstGeom prst="rect">
                <a:avLst/>
              </a:prstGeom>
              <a:blipFill>
                <a:blip r:embed="rId4"/>
                <a:stretch>
                  <a:fillRect l="-855" t="-3448" r="-641" b="-10920"/>
                </a:stretch>
              </a:blipFill>
            </p:spPr>
            <p:txBody>
              <a:bodyPr/>
              <a:lstStyle/>
              <a:p>
                <a:r>
                  <a:rPr lang="ru-RU">
                    <a:noFill/>
                  </a:rPr>
                  <a:t> </a:t>
                </a:r>
              </a:p>
            </p:txBody>
          </p:sp>
        </mc:Fallback>
      </mc:AlternateContent>
      <p:sp>
        <p:nvSpPr>
          <p:cNvPr id="12" name="Rectangle 10"/>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8" name="Прямоугольник 7"/>
          <p:cNvSpPr/>
          <p:nvPr/>
        </p:nvSpPr>
        <p:spPr>
          <a:xfrm>
            <a:off x="384805" y="4157796"/>
            <a:ext cx="8682995" cy="692497"/>
          </a:xfrm>
          <a:prstGeom prst="rect">
            <a:avLst/>
          </a:prstGeom>
        </p:spPr>
        <p:txBody>
          <a:bodyPr wrap="square">
            <a:spAutoFit/>
          </a:bodyPr>
          <a:lstStyle/>
          <a:p>
            <a:r>
              <a:rPr lang="ru-RU" dirty="0"/>
              <a:t>На основе значений границ доверительного интервала определим соответствующие </a:t>
            </a:r>
            <a:r>
              <a:rPr lang="ru-RU" sz="2100" b="1" dirty="0"/>
              <a:t>значения </a:t>
            </a:r>
            <a:r>
              <a:rPr lang="en-US" sz="2100" b="1" dirty="0">
                <a:latin typeface="Calibri (основной)"/>
              </a:rPr>
              <a:t>t</a:t>
            </a:r>
            <a:r>
              <a:rPr lang="ru-RU" sz="2100" b="1" baseline="-25000" dirty="0">
                <a:latin typeface="Calibri (основной)"/>
              </a:rPr>
              <a:t>1</a:t>
            </a:r>
            <a:r>
              <a:rPr lang="ru-RU" sz="2100" b="1" dirty="0">
                <a:latin typeface="Calibri (основной)"/>
              </a:rPr>
              <a:t> и </a:t>
            </a:r>
            <a:r>
              <a:rPr lang="en-US" sz="2100" b="1" dirty="0">
                <a:latin typeface="Calibri (основной)"/>
              </a:rPr>
              <a:t>t</a:t>
            </a:r>
            <a:r>
              <a:rPr lang="ru-RU" sz="2100" b="1" baseline="-25000" dirty="0">
                <a:latin typeface="Calibri (основной)"/>
              </a:rPr>
              <a:t>2</a:t>
            </a:r>
            <a:r>
              <a:rPr lang="ru-RU" sz="2100" b="1" dirty="0">
                <a:latin typeface="Calibri (основной)"/>
              </a:rPr>
              <a:t>:</a:t>
            </a:r>
            <a:endParaRPr lang="ru-RU" sz="2100" b="1" dirty="0">
              <a:latin typeface="Calibri (основной)"/>
              <a:ea typeface="Times New Roman" panose="02020603050405020304" pitchFamily="18" charset="0"/>
            </a:endParaRPr>
          </a:p>
        </p:txBody>
      </p:sp>
      <p:pic>
        <p:nvPicPr>
          <p:cNvPr id="16" name="Рисунок 15"/>
          <p:cNvPicPr>
            <a:picLocks noChangeAspect="1"/>
          </p:cNvPicPr>
          <p:nvPr/>
        </p:nvPicPr>
        <p:blipFill>
          <a:blip r:embed="rId5"/>
          <a:stretch>
            <a:fillRect/>
          </a:stretch>
        </p:blipFill>
        <p:spPr>
          <a:xfrm>
            <a:off x="839391" y="2535175"/>
            <a:ext cx="7695010" cy="1622621"/>
          </a:xfrm>
          <a:prstGeom prst="rect">
            <a:avLst/>
          </a:prstGeom>
        </p:spPr>
      </p:pic>
      <p:sp>
        <p:nvSpPr>
          <p:cNvPr id="17" name="Rectangle 10"/>
          <p:cNvSpPr>
            <a:spLocks noChangeArrowheads="1"/>
          </p:cNvSpPr>
          <p:nvPr/>
        </p:nvSpPr>
        <p:spPr bwMode="auto">
          <a:xfrm>
            <a:off x="0" y="85557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18" name="Объект 17"/>
          <p:cNvGraphicFramePr>
            <a:graphicFrameLocks noChangeAspect="1"/>
          </p:cNvGraphicFramePr>
          <p:nvPr/>
        </p:nvGraphicFramePr>
        <p:xfrm>
          <a:off x="500745" y="4995314"/>
          <a:ext cx="4103914" cy="686320"/>
        </p:xfrm>
        <a:graphic>
          <a:graphicData uri="http://schemas.openxmlformats.org/presentationml/2006/ole">
            <mc:AlternateContent xmlns:mc="http://schemas.openxmlformats.org/markup-compatibility/2006">
              <mc:Choice xmlns:v="urn:schemas-microsoft-com:vml" Requires="v">
                <p:oleObj spid="_x0000_s57356" name="Уравнение" r:id="rId6" imgW="2679700" imgH="444500" progId="Equation.3">
                  <p:embed/>
                </p:oleObj>
              </mc:Choice>
              <mc:Fallback>
                <p:oleObj name="Уравнение" r:id="rId6" imgW="2679700" imgH="444500" progId="Equation.3">
                  <p:embed/>
                  <p:pic>
                    <p:nvPicPr>
                      <p:cNvPr id="18" name="Объект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745" y="4995314"/>
                        <a:ext cx="4103914" cy="686320"/>
                      </a:xfrm>
                      <a:prstGeom prst="rect">
                        <a:avLst/>
                      </a:prstGeom>
                      <a:noFill/>
                    </p:spPr>
                  </p:pic>
                </p:oleObj>
              </mc:Fallback>
            </mc:AlternateContent>
          </a:graphicData>
        </a:graphic>
      </p:graphicFrame>
      <p:sp>
        <p:nvSpPr>
          <p:cNvPr id="24" name="Rectangle 16"/>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25" name="Объект 24"/>
          <p:cNvGraphicFramePr>
            <a:graphicFrameLocks noChangeAspect="1"/>
          </p:cNvGraphicFramePr>
          <p:nvPr/>
        </p:nvGraphicFramePr>
        <p:xfrm>
          <a:off x="4604658" y="4464367"/>
          <a:ext cx="3211286" cy="1431537"/>
        </p:xfrm>
        <a:graphic>
          <a:graphicData uri="http://schemas.openxmlformats.org/presentationml/2006/ole">
            <mc:AlternateContent xmlns:mc="http://schemas.openxmlformats.org/markup-compatibility/2006">
              <mc:Choice xmlns:v="urn:schemas-microsoft-com:vml" Requires="v">
                <p:oleObj spid="_x0000_s57357" name="Уравнение" r:id="rId8" imgW="2374900" imgH="1054100" progId="Equation.3">
                  <p:embed/>
                </p:oleObj>
              </mc:Choice>
              <mc:Fallback>
                <p:oleObj name="Уравнение" r:id="rId8" imgW="2374900" imgH="1054100" progId="Equation.3">
                  <p:embed/>
                  <p:pic>
                    <p:nvPicPr>
                      <p:cNvPr id="25" name="Объект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4658" y="4464367"/>
                        <a:ext cx="3211286" cy="1431537"/>
                      </a:xfrm>
                      <a:prstGeom prst="rect">
                        <a:avLst/>
                      </a:prstGeom>
                      <a:noFill/>
                    </p:spPr>
                  </p:pic>
                </p:oleObj>
              </mc:Fallback>
            </mc:AlternateContent>
          </a:graphicData>
        </a:graphic>
      </p:graphicFrame>
    </p:spTree>
    <p:extLst>
      <p:ext uri="{BB962C8B-B14F-4D97-AF65-F5344CB8AC3E}">
        <p14:creationId xmlns:p14="http://schemas.microsoft.com/office/powerpoint/2010/main" val="19483250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682B7EED-E971-4C58-A38A-D2ABF5D33792}"/>
              </a:ext>
            </a:extLst>
          </p:cNvPr>
          <p:cNvSpPr>
            <a:spLocks noGrp="1"/>
          </p:cNvSpPr>
          <p:nvPr>
            <p:ph type="title"/>
          </p:nvPr>
        </p:nvSpPr>
        <p:spPr/>
        <p:txBody>
          <a:bodyPr/>
          <a:lstStyle/>
          <a:p>
            <a:r>
              <a:rPr lang="ru-RU" dirty="0"/>
              <a:t>Задание</a:t>
            </a:r>
          </a:p>
        </p:txBody>
      </p:sp>
      <p:pic>
        <p:nvPicPr>
          <p:cNvPr id="10" name="Рисунок 9">
            <a:extLst>
              <a:ext uri="{FF2B5EF4-FFF2-40B4-BE49-F238E27FC236}">
                <a16:creationId xmlns:a16="http://schemas.microsoft.com/office/drawing/2014/main" id="{26B23193-78AF-4C97-8035-A7C506BE432E}"/>
              </a:ext>
            </a:extLst>
          </p:cNvPr>
          <p:cNvPicPr>
            <a:picLocks noChangeAspect="1"/>
          </p:cNvPicPr>
          <p:nvPr/>
        </p:nvPicPr>
        <p:blipFill>
          <a:blip r:embed="rId2"/>
          <a:stretch>
            <a:fillRect/>
          </a:stretch>
        </p:blipFill>
        <p:spPr>
          <a:xfrm>
            <a:off x="2343995" y="1145349"/>
            <a:ext cx="6455347" cy="4567303"/>
          </a:xfrm>
          <a:prstGeom prst="rect">
            <a:avLst/>
          </a:prstGeom>
        </p:spPr>
      </p:pic>
    </p:spTree>
    <p:extLst>
      <p:ext uri="{BB962C8B-B14F-4D97-AF65-F5344CB8AC3E}">
        <p14:creationId xmlns:p14="http://schemas.microsoft.com/office/powerpoint/2010/main" val="27950725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9BE9A6A0-24AE-4393-B4CA-ECCDBA3F4D62}"/>
              </a:ext>
            </a:extLst>
          </p:cNvPr>
          <p:cNvSpPr>
            <a:spLocks noGrp="1"/>
          </p:cNvSpPr>
          <p:nvPr>
            <p:ph type="title"/>
          </p:nvPr>
        </p:nvSpPr>
        <p:spPr>
          <a:xfrm>
            <a:off x="628650" y="1131094"/>
            <a:ext cx="7886700" cy="618785"/>
          </a:xfrm>
        </p:spPr>
        <p:txBody>
          <a:bodyPr>
            <a:normAutofit fontScale="90000"/>
          </a:bodyPr>
          <a:lstStyle/>
          <a:p>
            <a:r>
              <a:rPr lang="ru-RU" dirty="0"/>
              <a:t>Нижняя и верхняя оценки генеральной средней</a:t>
            </a:r>
          </a:p>
        </p:txBody>
      </p:sp>
      <p:graphicFrame>
        <p:nvGraphicFramePr>
          <p:cNvPr id="7" name="Таблица 6">
            <a:extLst>
              <a:ext uri="{FF2B5EF4-FFF2-40B4-BE49-F238E27FC236}">
                <a16:creationId xmlns:a16="http://schemas.microsoft.com/office/drawing/2014/main" id="{3EC33C0D-290C-40AA-8D0C-81AC2A15A656}"/>
              </a:ext>
            </a:extLst>
          </p:cNvPr>
          <p:cNvGraphicFramePr>
            <a:graphicFrameLocks noGrp="1"/>
          </p:cNvGraphicFramePr>
          <p:nvPr/>
        </p:nvGraphicFramePr>
        <p:xfrm>
          <a:off x="487018" y="2125266"/>
          <a:ext cx="8028332" cy="3253265"/>
        </p:xfrm>
        <a:graphic>
          <a:graphicData uri="http://schemas.openxmlformats.org/drawingml/2006/table">
            <a:tbl>
              <a:tblPr firstRow="1" firstCol="1" bandRow="1">
                <a:tableStyleId>{5C22544A-7EE6-4342-B048-85BDC9FD1C3A}</a:tableStyleId>
              </a:tblPr>
              <a:tblGrid>
                <a:gridCol w="2675552">
                  <a:extLst>
                    <a:ext uri="{9D8B030D-6E8A-4147-A177-3AD203B41FA5}">
                      <a16:colId xmlns:a16="http://schemas.microsoft.com/office/drawing/2014/main" val="3246654196"/>
                    </a:ext>
                  </a:extLst>
                </a:gridCol>
                <a:gridCol w="1337776">
                  <a:extLst>
                    <a:ext uri="{9D8B030D-6E8A-4147-A177-3AD203B41FA5}">
                      <a16:colId xmlns:a16="http://schemas.microsoft.com/office/drawing/2014/main" val="3495174260"/>
                    </a:ext>
                  </a:extLst>
                </a:gridCol>
                <a:gridCol w="1337776">
                  <a:extLst>
                    <a:ext uri="{9D8B030D-6E8A-4147-A177-3AD203B41FA5}">
                      <a16:colId xmlns:a16="http://schemas.microsoft.com/office/drawing/2014/main" val="4004462058"/>
                    </a:ext>
                  </a:extLst>
                </a:gridCol>
                <a:gridCol w="1338614">
                  <a:extLst>
                    <a:ext uri="{9D8B030D-6E8A-4147-A177-3AD203B41FA5}">
                      <a16:colId xmlns:a16="http://schemas.microsoft.com/office/drawing/2014/main" val="1755480037"/>
                    </a:ext>
                  </a:extLst>
                </a:gridCol>
                <a:gridCol w="1338614">
                  <a:extLst>
                    <a:ext uri="{9D8B030D-6E8A-4147-A177-3AD203B41FA5}">
                      <a16:colId xmlns:a16="http://schemas.microsoft.com/office/drawing/2014/main" val="2211638129"/>
                    </a:ext>
                  </a:extLst>
                </a:gridCol>
              </a:tblGrid>
              <a:tr h="222695">
                <a:tc rowSpan="2">
                  <a:txBody>
                    <a:bodyPr/>
                    <a:lstStyle/>
                    <a:p>
                      <a:pPr>
                        <a:lnSpc>
                          <a:spcPct val="115000"/>
                        </a:lnSpc>
                        <a:spcAft>
                          <a:spcPts val="0"/>
                        </a:spcAft>
                      </a:pP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gridSpan="2">
                  <a:txBody>
                    <a:bodyPr/>
                    <a:lstStyle/>
                    <a:p>
                      <a:pPr>
                        <a:lnSpc>
                          <a:spcPct val="115000"/>
                        </a:lnSpc>
                        <a:spcAft>
                          <a:spcPts val="0"/>
                        </a:spcAft>
                      </a:pPr>
                      <a:r>
                        <a:rPr lang="ru-RU" sz="1400" dirty="0">
                          <a:effectLst/>
                        </a:rPr>
                        <a:t>При известной дисперсии</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hMerge="1">
                  <a:txBody>
                    <a:bodyPr/>
                    <a:lstStyle/>
                    <a:p>
                      <a:endParaRPr lang="ru-RU"/>
                    </a:p>
                  </a:txBody>
                  <a:tcPr/>
                </a:tc>
                <a:tc gridSpan="2">
                  <a:txBody>
                    <a:bodyPr/>
                    <a:lstStyle/>
                    <a:p>
                      <a:pPr>
                        <a:lnSpc>
                          <a:spcPct val="115000"/>
                        </a:lnSpc>
                        <a:spcAft>
                          <a:spcPts val="0"/>
                        </a:spcAft>
                      </a:pPr>
                      <a:r>
                        <a:rPr lang="ru-RU" sz="1400" dirty="0">
                          <a:effectLst/>
                        </a:rPr>
                        <a:t>При неизвестной дисперсии</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hMerge="1">
                  <a:txBody>
                    <a:bodyPr/>
                    <a:lstStyle/>
                    <a:p>
                      <a:endParaRPr lang="ru-RU"/>
                    </a:p>
                  </a:txBody>
                  <a:tcPr/>
                </a:tc>
                <a:extLst>
                  <a:ext uri="{0D108BD9-81ED-4DB2-BD59-A6C34878D82A}">
                    <a16:rowId xmlns:a16="http://schemas.microsoft.com/office/drawing/2014/main" val="360815484"/>
                  </a:ext>
                </a:extLst>
              </a:tr>
              <a:tr h="694944">
                <a:tc vMerge="1">
                  <a:txBody>
                    <a:bodyPr/>
                    <a:lstStyle/>
                    <a:p>
                      <a:endParaRPr lang="ru-RU"/>
                    </a:p>
                  </a:txBody>
                  <a:tcPr/>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1 (</a:t>
                      </a:r>
                      <a:r>
                        <a:rPr lang="en-US" sz="1400" dirty="0">
                          <a:effectLst/>
                        </a:rPr>
                        <a:t>n=15)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a:t>
                      </a:r>
                      <a:r>
                        <a:rPr lang="en-US" sz="1400" dirty="0">
                          <a:effectLst/>
                        </a:rPr>
                        <a:t>2</a:t>
                      </a:r>
                      <a:r>
                        <a:rPr lang="ru-RU" sz="1400" dirty="0">
                          <a:effectLst/>
                        </a:rPr>
                        <a:t> (</a:t>
                      </a:r>
                      <a:r>
                        <a:rPr lang="en-US" sz="1400" dirty="0">
                          <a:effectLst/>
                        </a:rPr>
                        <a:t>n=25)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1 (</a:t>
                      </a:r>
                      <a:r>
                        <a:rPr lang="en-US" sz="1400" dirty="0">
                          <a:effectLst/>
                        </a:rPr>
                        <a:t>n=15)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a:t>
                      </a:r>
                      <a:r>
                        <a:rPr lang="en-US" sz="1400" dirty="0">
                          <a:effectLst/>
                        </a:rPr>
                        <a:t>2</a:t>
                      </a:r>
                      <a:r>
                        <a:rPr lang="ru-RU" sz="1400" dirty="0">
                          <a:effectLst/>
                        </a:rPr>
                        <a:t> (</a:t>
                      </a:r>
                      <a:r>
                        <a:rPr lang="en-US" sz="1400" dirty="0">
                          <a:effectLst/>
                        </a:rPr>
                        <a:t>n=25)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627175574"/>
                  </a:ext>
                </a:extLst>
              </a:tr>
              <a:tr h="1167337">
                <a:tc>
                  <a:txBody>
                    <a:bodyPr/>
                    <a:lstStyle/>
                    <a:p>
                      <a:pPr>
                        <a:lnSpc>
                          <a:spcPct val="115000"/>
                        </a:lnSpc>
                        <a:spcAft>
                          <a:spcPts val="0"/>
                        </a:spcAft>
                      </a:pPr>
                      <a:r>
                        <a:rPr lang="ru-RU" sz="1400">
                          <a:effectLst/>
                        </a:rPr>
                        <a:t>интервальные оценки математического ожидания генеральной совокупности (генерального среднего) при </a:t>
                      </a:r>
                      <a:r>
                        <a:rPr lang="ru-RU" sz="1400">
                          <a:effectLst/>
                          <a:sym typeface="Symbol" panose="05050102010706020507" pitchFamily="18" charset="2"/>
                        </a:rPr>
                        <a:t></a:t>
                      </a:r>
                      <a:r>
                        <a:rPr lang="ru-RU" sz="1400">
                          <a:effectLst/>
                        </a:rPr>
                        <a:t>=0,97</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425074894"/>
                  </a:ext>
                </a:extLst>
              </a:tr>
              <a:tr h="1167337">
                <a:tc>
                  <a:txBody>
                    <a:bodyPr/>
                    <a:lstStyle/>
                    <a:p>
                      <a:pPr>
                        <a:lnSpc>
                          <a:spcPct val="115000"/>
                        </a:lnSpc>
                        <a:spcAft>
                          <a:spcPts val="0"/>
                        </a:spcAft>
                      </a:pPr>
                      <a:r>
                        <a:rPr lang="ru-RU" sz="1400">
                          <a:effectLst/>
                        </a:rPr>
                        <a:t>интервальные оценки математического ожидания генеральной совокупности (генерального среднего) при </a:t>
                      </a:r>
                      <a:r>
                        <a:rPr lang="ru-RU" sz="1400">
                          <a:effectLst/>
                          <a:sym typeface="Symbol" panose="05050102010706020507" pitchFamily="18" charset="2"/>
                        </a:rPr>
                        <a:t></a:t>
                      </a:r>
                      <a:r>
                        <a:rPr lang="ru-RU" sz="1400">
                          <a:effectLst/>
                        </a:rPr>
                        <a:t>=0,90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664847569"/>
                  </a:ext>
                </a:extLst>
              </a:tr>
            </a:tbl>
          </a:graphicData>
        </a:graphic>
      </p:graphicFrame>
    </p:spTree>
    <p:extLst>
      <p:ext uri="{BB962C8B-B14F-4D97-AF65-F5344CB8AC3E}">
        <p14:creationId xmlns:p14="http://schemas.microsoft.com/office/powerpoint/2010/main" val="153181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76DF4A-9E52-4234-8B00-706C2C681B80}"/>
              </a:ext>
            </a:extLst>
          </p:cNvPr>
          <p:cNvSpPr>
            <a:spLocks noGrp="1"/>
          </p:cNvSpPr>
          <p:nvPr>
            <p:ph type="title"/>
          </p:nvPr>
        </p:nvSpPr>
        <p:spPr/>
        <p:txBody>
          <a:bodyPr/>
          <a:lstStyle/>
          <a:p>
            <a:r>
              <a:rPr lang="ru-RU" sz="4050" i="1" dirty="0"/>
              <a:t>Корреляционный</a:t>
            </a:r>
            <a:r>
              <a:rPr lang="ru-RU" i="1" dirty="0"/>
              <a:t> анализ </a:t>
            </a:r>
            <a:endParaRPr lang="ru-RU" dirty="0"/>
          </a:p>
        </p:txBody>
      </p:sp>
      <p:sp>
        <p:nvSpPr>
          <p:cNvPr id="3" name="Объект 2">
            <a:extLst>
              <a:ext uri="{FF2B5EF4-FFF2-40B4-BE49-F238E27FC236}">
                <a16:creationId xmlns:a16="http://schemas.microsoft.com/office/drawing/2014/main" id="{7D3D879A-3ED9-4B5A-8CA0-30B7D1217322}"/>
              </a:ext>
            </a:extLst>
          </p:cNvPr>
          <p:cNvSpPr>
            <a:spLocks noGrp="1"/>
          </p:cNvSpPr>
          <p:nvPr>
            <p:ph idx="1"/>
          </p:nvPr>
        </p:nvSpPr>
        <p:spPr/>
        <p:txBody>
          <a:bodyPr>
            <a:normAutofit/>
          </a:bodyPr>
          <a:lstStyle/>
          <a:p>
            <a:r>
              <a:rPr lang="ru-RU" sz="2400" dirty="0"/>
              <a:t>метод математической статистики, используемый для изучения, исследования взаимосвязи между (генеральными) экономическими показателями на основе их наблюдаемых статистических (выборочных) аналогов </a:t>
            </a:r>
          </a:p>
        </p:txBody>
      </p:sp>
    </p:spTree>
    <p:extLst>
      <p:ext uri="{BB962C8B-B14F-4D97-AF65-F5344CB8AC3E}">
        <p14:creationId xmlns:p14="http://schemas.microsoft.com/office/powerpoint/2010/main" val="10226641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82414F8-1EE1-4B86-BDAA-BC364877A171}"/>
              </a:ext>
            </a:extLst>
          </p:cNvPr>
          <p:cNvSpPr>
            <a:spLocks noGrp="1"/>
          </p:cNvSpPr>
          <p:nvPr>
            <p:ph type="title"/>
          </p:nvPr>
        </p:nvSpPr>
        <p:spPr>
          <a:xfrm>
            <a:off x="478972" y="1131094"/>
            <a:ext cx="8381999" cy="994172"/>
          </a:xfrm>
        </p:spPr>
        <p:txBody>
          <a:bodyPr/>
          <a:lstStyle/>
          <a:p>
            <a:r>
              <a:rPr lang="ru-RU" dirty="0"/>
              <a:t>Нижняя и верхняя оценки генеральной дисперсии</a:t>
            </a:r>
          </a:p>
        </p:txBody>
      </p:sp>
      <p:graphicFrame>
        <p:nvGraphicFramePr>
          <p:cNvPr id="3" name="Таблица 2">
            <a:extLst>
              <a:ext uri="{FF2B5EF4-FFF2-40B4-BE49-F238E27FC236}">
                <a16:creationId xmlns:a16="http://schemas.microsoft.com/office/drawing/2014/main" id="{BF59A6FC-CCA2-40AF-9991-A5D7ED929FF2}"/>
              </a:ext>
            </a:extLst>
          </p:cNvPr>
          <p:cNvGraphicFramePr>
            <a:graphicFrameLocks noGrp="1"/>
          </p:cNvGraphicFramePr>
          <p:nvPr/>
        </p:nvGraphicFramePr>
        <p:xfrm>
          <a:off x="886002" y="2718707"/>
          <a:ext cx="6321287" cy="2126712"/>
        </p:xfrm>
        <a:graphic>
          <a:graphicData uri="http://schemas.openxmlformats.org/drawingml/2006/table">
            <a:tbl>
              <a:tblPr firstRow="1" firstCol="1" bandRow="1">
                <a:tableStyleId>{5C22544A-7EE6-4342-B048-85BDC9FD1C3A}</a:tableStyleId>
              </a:tblPr>
              <a:tblGrid>
                <a:gridCol w="2239317">
                  <a:extLst>
                    <a:ext uri="{9D8B030D-6E8A-4147-A177-3AD203B41FA5}">
                      <a16:colId xmlns:a16="http://schemas.microsoft.com/office/drawing/2014/main" val="1143061899"/>
                    </a:ext>
                  </a:extLst>
                </a:gridCol>
                <a:gridCol w="2040985">
                  <a:extLst>
                    <a:ext uri="{9D8B030D-6E8A-4147-A177-3AD203B41FA5}">
                      <a16:colId xmlns:a16="http://schemas.microsoft.com/office/drawing/2014/main" val="2760628347"/>
                    </a:ext>
                  </a:extLst>
                </a:gridCol>
                <a:gridCol w="2040985">
                  <a:extLst>
                    <a:ext uri="{9D8B030D-6E8A-4147-A177-3AD203B41FA5}">
                      <a16:colId xmlns:a16="http://schemas.microsoft.com/office/drawing/2014/main" val="2728959341"/>
                    </a:ext>
                  </a:extLst>
                </a:gridCol>
              </a:tblGrid>
              <a:tr h="515748">
                <a:tc rowSpan="2">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1 (</a:t>
                      </a:r>
                      <a:r>
                        <a:rPr lang="en-US" sz="1400" dirty="0">
                          <a:effectLst/>
                        </a:rPr>
                        <a:t>n=15)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a:t>
                      </a:r>
                      <a:r>
                        <a:rPr lang="en-US" sz="1400" dirty="0">
                          <a:effectLst/>
                        </a:rPr>
                        <a:t>2</a:t>
                      </a:r>
                      <a:r>
                        <a:rPr lang="ru-RU" sz="1400" dirty="0">
                          <a:effectLst/>
                        </a:rPr>
                        <a:t> (</a:t>
                      </a:r>
                      <a:r>
                        <a:rPr lang="en-US" sz="1400" dirty="0">
                          <a:effectLst/>
                        </a:rPr>
                        <a:t>n=25)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659342616"/>
                  </a:ext>
                </a:extLst>
              </a:tr>
              <a:tr h="222695">
                <a:tc vMerge="1">
                  <a:txBody>
                    <a:bodyPr/>
                    <a:lstStyle/>
                    <a:p>
                      <a:endParaRPr lang="ru-RU"/>
                    </a:p>
                  </a:txBody>
                  <a:tcPr/>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4263149028"/>
                  </a:ext>
                </a:extLst>
              </a:tr>
              <a:tr h="694135">
                <a:tc>
                  <a:txBody>
                    <a:bodyPr/>
                    <a:lstStyle/>
                    <a:p>
                      <a:pPr>
                        <a:lnSpc>
                          <a:spcPct val="115000"/>
                        </a:lnSpc>
                        <a:spcAft>
                          <a:spcPts val="0"/>
                        </a:spcAft>
                      </a:pPr>
                      <a:r>
                        <a:rPr lang="ru-RU" sz="1400">
                          <a:effectLst/>
                        </a:rPr>
                        <a:t>интервальные оценки генеральной дисперсии при </a:t>
                      </a:r>
                      <a:r>
                        <a:rPr lang="ru-RU" sz="1400">
                          <a:effectLst/>
                          <a:sym typeface="Symbol" panose="05050102010706020507" pitchFamily="18" charset="2"/>
                        </a:rPr>
                        <a:t></a:t>
                      </a:r>
                      <a:r>
                        <a:rPr lang="ru-RU" sz="1400">
                          <a:effectLst/>
                        </a:rPr>
                        <a:t>=0,97</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333073691"/>
                  </a:ext>
                </a:extLst>
              </a:tr>
              <a:tr h="694135">
                <a:tc>
                  <a:txBody>
                    <a:bodyPr/>
                    <a:lstStyle/>
                    <a:p>
                      <a:pPr>
                        <a:lnSpc>
                          <a:spcPct val="115000"/>
                        </a:lnSpc>
                        <a:spcAft>
                          <a:spcPts val="0"/>
                        </a:spcAft>
                      </a:pPr>
                      <a:r>
                        <a:rPr lang="ru-RU" sz="1400">
                          <a:effectLst/>
                        </a:rPr>
                        <a:t>интервальные оценки генеральной дисперсии  при </a:t>
                      </a:r>
                      <a:r>
                        <a:rPr lang="ru-RU" sz="1400">
                          <a:effectLst/>
                          <a:sym typeface="Symbol" panose="05050102010706020507" pitchFamily="18" charset="2"/>
                        </a:rPr>
                        <a:t></a:t>
                      </a:r>
                      <a:r>
                        <a:rPr lang="ru-RU" sz="1400">
                          <a:effectLst/>
                        </a:rPr>
                        <a:t>=0,90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760178255"/>
                  </a:ext>
                </a:extLst>
              </a:tr>
            </a:tbl>
          </a:graphicData>
        </a:graphic>
      </p:graphicFrame>
    </p:spTree>
    <p:extLst>
      <p:ext uri="{BB962C8B-B14F-4D97-AF65-F5344CB8AC3E}">
        <p14:creationId xmlns:p14="http://schemas.microsoft.com/office/powerpoint/2010/main" val="28251576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56E43B-7D12-4ACC-8883-17635AFF7206}"/>
              </a:ext>
            </a:extLst>
          </p:cNvPr>
          <p:cNvSpPr>
            <a:spLocks noGrp="1"/>
          </p:cNvSpPr>
          <p:nvPr>
            <p:ph type="title"/>
          </p:nvPr>
        </p:nvSpPr>
        <p:spPr>
          <a:xfrm>
            <a:off x="628650" y="1131094"/>
            <a:ext cx="8286750" cy="994172"/>
          </a:xfrm>
        </p:spPr>
        <p:txBody>
          <a:bodyPr/>
          <a:lstStyle/>
          <a:p>
            <a:r>
              <a:rPr lang="ru-RU" dirty="0"/>
              <a:t>Нижняя и верхняя оценки генеральной доли</a:t>
            </a:r>
          </a:p>
        </p:txBody>
      </p:sp>
      <p:graphicFrame>
        <p:nvGraphicFramePr>
          <p:cNvPr id="3" name="Таблица 2">
            <a:extLst>
              <a:ext uri="{FF2B5EF4-FFF2-40B4-BE49-F238E27FC236}">
                <a16:creationId xmlns:a16="http://schemas.microsoft.com/office/drawing/2014/main" id="{E078BAD8-0283-4880-995F-436035811E03}"/>
              </a:ext>
            </a:extLst>
          </p:cNvPr>
          <p:cNvGraphicFramePr>
            <a:graphicFrameLocks noGrp="1"/>
          </p:cNvGraphicFramePr>
          <p:nvPr/>
        </p:nvGraphicFramePr>
        <p:xfrm>
          <a:off x="1960494" y="3147933"/>
          <a:ext cx="5666185" cy="2070260"/>
        </p:xfrm>
        <a:graphic>
          <a:graphicData uri="http://schemas.openxmlformats.org/drawingml/2006/table">
            <a:tbl>
              <a:tblPr firstRow="1" firstCol="1" bandRow="1">
                <a:tableStyleId>{5C22544A-7EE6-4342-B048-85BDC9FD1C3A}</a:tableStyleId>
              </a:tblPr>
              <a:tblGrid>
                <a:gridCol w="2007247">
                  <a:extLst>
                    <a:ext uri="{9D8B030D-6E8A-4147-A177-3AD203B41FA5}">
                      <a16:colId xmlns:a16="http://schemas.microsoft.com/office/drawing/2014/main" val="1023508239"/>
                    </a:ext>
                  </a:extLst>
                </a:gridCol>
                <a:gridCol w="1829469">
                  <a:extLst>
                    <a:ext uri="{9D8B030D-6E8A-4147-A177-3AD203B41FA5}">
                      <a16:colId xmlns:a16="http://schemas.microsoft.com/office/drawing/2014/main" val="1892682530"/>
                    </a:ext>
                  </a:extLst>
                </a:gridCol>
                <a:gridCol w="1829469">
                  <a:extLst>
                    <a:ext uri="{9D8B030D-6E8A-4147-A177-3AD203B41FA5}">
                      <a16:colId xmlns:a16="http://schemas.microsoft.com/office/drawing/2014/main" val="1943522431"/>
                    </a:ext>
                  </a:extLst>
                </a:gridCol>
              </a:tblGrid>
              <a:tr h="458343">
                <a:tc rowSpan="2">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1 (</a:t>
                      </a:r>
                      <a:r>
                        <a:rPr lang="en-US" sz="1400" dirty="0">
                          <a:effectLst/>
                        </a:rPr>
                        <a:t>n=15)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a:t>
                      </a:r>
                      <a:r>
                        <a:rPr lang="en-US" sz="1400" dirty="0">
                          <a:effectLst/>
                        </a:rPr>
                        <a:t>2</a:t>
                      </a:r>
                      <a:r>
                        <a:rPr lang="ru-RU" sz="1400" dirty="0">
                          <a:effectLst/>
                        </a:rPr>
                        <a:t> (</a:t>
                      </a:r>
                      <a:r>
                        <a:rPr lang="en-US" sz="1400" dirty="0">
                          <a:effectLst/>
                        </a:rPr>
                        <a:t>n=25)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638572966"/>
                  </a:ext>
                </a:extLst>
              </a:tr>
              <a:tr h="222695">
                <a:tc vMerge="1">
                  <a:txBody>
                    <a:bodyPr/>
                    <a:lstStyle/>
                    <a:p>
                      <a:endParaRPr lang="ru-RU"/>
                    </a:p>
                  </a:txBody>
                  <a:tcPr/>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784090123"/>
                  </a:ext>
                </a:extLst>
              </a:tr>
              <a:tr h="694135">
                <a:tc>
                  <a:txBody>
                    <a:bodyPr/>
                    <a:lstStyle/>
                    <a:p>
                      <a:pPr>
                        <a:lnSpc>
                          <a:spcPct val="115000"/>
                        </a:lnSpc>
                        <a:spcAft>
                          <a:spcPts val="0"/>
                        </a:spcAft>
                      </a:pPr>
                      <a:r>
                        <a:rPr lang="ru-RU" sz="1400" dirty="0">
                          <a:effectLst/>
                        </a:rPr>
                        <a:t>интервальные оценки генеральной доли при </a:t>
                      </a:r>
                      <a:r>
                        <a:rPr lang="ru-RU" sz="1400" dirty="0">
                          <a:effectLst/>
                          <a:sym typeface="Symbol" panose="05050102010706020507" pitchFamily="18" charset="2"/>
                        </a:rPr>
                        <a:t></a:t>
                      </a:r>
                      <a:r>
                        <a:rPr lang="ru-RU" sz="1400" dirty="0">
                          <a:effectLst/>
                        </a:rPr>
                        <a:t>=0,97</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278544944"/>
                  </a:ext>
                </a:extLst>
              </a:tr>
              <a:tr h="694135">
                <a:tc>
                  <a:txBody>
                    <a:bodyPr/>
                    <a:lstStyle/>
                    <a:p>
                      <a:pPr>
                        <a:lnSpc>
                          <a:spcPct val="115000"/>
                        </a:lnSpc>
                        <a:spcAft>
                          <a:spcPts val="0"/>
                        </a:spcAft>
                      </a:pPr>
                      <a:r>
                        <a:rPr lang="ru-RU" sz="1400">
                          <a:effectLst/>
                        </a:rPr>
                        <a:t>интервальные оценки генеральной доли  при </a:t>
                      </a:r>
                      <a:r>
                        <a:rPr lang="ru-RU" sz="1400">
                          <a:effectLst/>
                          <a:sym typeface="Symbol" panose="05050102010706020507" pitchFamily="18" charset="2"/>
                        </a:rPr>
                        <a:t></a:t>
                      </a:r>
                      <a:r>
                        <a:rPr lang="ru-RU" sz="1400">
                          <a:effectLst/>
                        </a:rPr>
                        <a:t>=0,90</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810303989"/>
                  </a:ext>
                </a:extLst>
              </a:tr>
            </a:tbl>
          </a:graphicData>
        </a:graphic>
      </p:graphicFrame>
    </p:spTree>
    <p:extLst>
      <p:ext uri="{BB962C8B-B14F-4D97-AF65-F5344CB8AC3E}">
        <p14:creationId xmlns:p14="http://schemas.microsoft.com/office/powerpoint/2010/main" val="12530922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t>Выводы</a:t>
            </a:r>
          </a:p>
        </p:txBody>
      </p:sp>
      <p:sp>
        <p:nvSpPr>
          <p:cNvPr id="4" name="Объект 3"/>
          <p:cNvSpPr>
            <a:spLocks noGrp="1"/>
          </p:cNvSpPr>
          <p:nvPr>
            <p:ph idx="1"/>
          </p:nvPr>
        </p:nvSpPr>
        <p:spPr/>
        <p:txBody>
          <a:bodyPr/>
          <a:lstStyle/>
          <a:p>
            <a:r>
              <a:rPr lang="ru-RU" dirty="0"/>
              <a:t>Сравнить точечные оценки (выборочные), интервальные оценки, полученные  с разной надежностью и при разных </a:t>
            </a:r>
            <a:r>
              <a:rPr lang="ru-RU"/>
              <a:t>объемах выборки </a:t>
            </a:r>
            <a:endParaRPr lang="ru-RU" dirty="0"/>
          </a:p>
        </p:txBody>
      </p:sp>
    </p:spTree>
    <p:extLst>
      <p:ext uri="{BB962C8B-B14F-4D97-AF65-F5344CB8AC3E}">
        <p14:creationId xmlns:p14="http://schemas.microsoft.com/office/powerpoint/2010/main" val="344854534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5"/>
            <a:ext cx="7886700" cy="371013"/>
          </a:xfrm>
        </p:spPr>
        <p:txBody>
          <a:bodyPr>
            <a:normAutofit fontScale="90000"/>
          </a:bodyPr>
          <a:lstStyle/>
          <a:p>
            <a:r>
              <a:rPr lang="ru-RU" dirty="0"/>
              <a:t>Статистическая проверка гипотез</a:t>
            </a:r>
          </a:p>
        </p:txBody>
      </p:sp>
      <p:sp>
        <p:nvSpPr>
          <p:cNvPr id="3" name="Объект 2"/>
          <p:cNvSpPr>
            <a:spLocks noGrp="1"/>
          </p:cNvSpPr>
          <p:nvPr>
            <p:ph idx="1"/>
          </p:nvPr>
        </p:nvSpPr>
        <p:spPr>
          <a:xfrm>
            <a:off x="628650" y="1706824"/>
            <a:ext cx="7886700" cy="4155743"/>
          </a:xfrm>
        </p:spPr>
        <p:txBody>
          <a:bodyPr>
            <a:normAutofit fontScale="77500" lnSpcReduction="20000"/>
          </a:bodyPr>
          <a:lstStyle/>
          <a:p>
            <a:r>
              <a:rPr lang="ru-RU" b="1" dirty="0"/>
              <a:t>Статистической гипотезой</a:t>
            </a:r>
            <a:r>
              <a:rPr lang="ru-RU" dirty="0"/>
              <a:t> называют непротиворечивое множество предположений, о виде или параметрах неизвестных законов распределения генеральных или выборочных совокупностей. </a:t>
            </a:r>
          </a:p>
          <a:p>
            <a:r>
              <a:rPr lang="ru-RU" b="1" dirty="0"/>
              <a:t>Нулевой</a:t>
            </a:r>
            <a:r>
              <a:rPr lang="ru-RU" dirty="0"/>
              <a:t> гипотезой (</a:t>
            </a:r>
            <a:r>
              <a:rPr lang="en-US" i="1" dirty="0"/>
              <a:t>H</a:t>
            </a:r>
            <a:r>
              <a:rPr lang="ru-RU" i="1" baseline="-25000" dirty="0"/>
              <a:t>0</a:t>
            </a:r>
            <a:r>
              <a:rPr lang="ru-RU" dirty="0"/>
              <a:t>) называют выдвинутую гипотезу, которую нужно проверить. </a:t>
            </a:r>
          </a:p>
          <a:p>
            <a:r>
              <a:rPr lang="ru-RU" b="1" dirty="0"/>
              <a:t>Конкурирующей</a:t>
            </a:r>
            <a:r>
              <a:rPr lang="ru-RU" dirty="0"/>
              <a:t> (альтернативной) гипотезой (</a:t>
            </a:r>
            <a:r>
              <a:rPr lang="en-US" i="1" dirty="0"/>
              <a:t>H</a:t>
            </a:r>
            <a:r>
              <a:rPr lang="ru-RU" i="1" baseline="-25000" dirty="0"/>
              <a:t>1</a:t>
            </a:r>
            <a:r>
              <a:rPr lang="ru-RU" dirty="0"/>
              <a:t>) называют гипо­тезу, противоположную нулевой.</a:t>
            </a:r>
          </a:p>
          <a:p>
            <a:r>
              <a:rPr lang="ru-RU" b="1" dirty="0"/>
              <a:t>Статистическим критерием</a:t>
            </a:r>
            <a:r>
              <a:rPr lang="ru-RU" dirty="0"/>
              <a:t> называют однозначно определенное пра­вило, устанавливающее условия, при которых проверяемую гипотезу (</a:t>
            </a:r>
            <a:r>
              <a:rPr lang="en-US" i="1" dirty="0"/>
              <a:t>H</a:t>
            </a:r>
            <a:r>
              <a:rPr lang="ru-RU" i="1" baseline="-25000" dirty="0"/>
              <a:t>0</a:t>
            </a:r>
            <a:r>
              <a:rPr lang="ru-RU" dirty="0"/>
              <a:t>) следует либо отвергнуть, либо не отвергнуть.</a:t>
            </a:r>
          </a:p>
          <a:p>
            <a:r>
              <a:rPr lang="ru-RU" b="1" dirty="0"/>
              <a:t>Основной принцип проверки гипотезы:</a:t>
            </a:r>
            <a:r>
              <a:rPr lang="ru-RU" dirty="0"/>
              <a:t> если наблюденные значения статистики критерия попадают в критическую область, то гипотезу отвергают. В противном случае гипотезу не отвергают.</a:t>
            </a:r>
          </a:p>
          <a:p>
            <a:endParaRPr lang="ru-RU" dirty="0"/>
          </a:p>
        </p:txBody>
      </p:sp>
    </p:spTree>
    <p:extLst>
      <p:ext uri="{BB962C8B-B14F-4D97-AF65-F5344CB8AC3E}">
        <p14:creationId xmlns:p14="http://schemas.microsoft.com/office/powerpoint/2010/main" val="14680416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5"/>
            <a:ext cx="7886700" cy="371013"/>
          </a:xfrm>
        </p:spPr>
        <p:txBody>
          <a:bodyPr>
            <a:normAutofit fontScale="90000"/>
          </a:bodyPr>
          <a:lstStyle/>
          <a:p>
            <a:r>
              <a:rPr lang="ru-RU" dirty="0"/>
              <a:t>Статистическая проверка гипотез</a:t>
            </a:r>
          </a:p>
        </p:txBody>
      </p:sp>
      <p:sp>
        <p:nvSpPr>
          <p:cNvPr id="3" name="Объект 2"/>
          <p:cNvSpPr>
            <a:spLocks noGrp="1"/>
          </p:cNvSpPr>
          <p:nvPr>
            <p:ph idx="1"/>
          </p:nvPr>
        </p:nvSpPr>
        <p:spPr>
          <a:xfrm>
            <a:off x="628650" y="1706824"/>
            <a:ext cx="7886700" cy="4155743"/>
          </a:xfrm>
        </p:spPr>
        <p:txBody>
          <a:bodyPr>
            <a:normAutofit lnSpcReduction="10000"/>
          </a:bodyPr>
          <a:lstStyle/>
          <a:p>
            <a:r>
              <a:rPr lang="ru-RU" b="1" dirty="0"/>
              <a:t>Например:</a:t>
            </a:r>
          </a:p>
          <a:p>
            <a:pPr marL="0" indent="0">
              <a:buNone/>
            </a:pPr>
            <a:r>
              <a:rPr lang="ru-RU" sz="1800" dirty="0"/>
              <a:t>При сравнении показателей курения у мужчин и женщин в популяции нулевая гипотеза Н</a:t>
            </a:r>
            <a:r>
              <a:rPr lang="ru-RU" sz="1350" dirty="0"/>
              <a:t>0</a:t>
            </a:r>
            <a:r>
              <a:rPr lang="ru-RU" sz="1800" dirty="0"/>
              <a:t> означала бы, что показатели курения одинаковые у женщин и мужчин в популяции.</a:t>
            </a:r>
          </a:p>
          <a:p>
            <a:pPr marL="0" indent="0">
              <a:buNone/>
            </a:pPr>
            <a:r>
              <a:rPr lang="ru-RU" sz="1800" dirty="0"/>
              <a:t>Затем определяют альтернативную гипотезу Н</a:t>
            </a:r>
            <a:r>
              <a:rPr lang="ru-RU" sz="1350" dirty="0"/>
              <a:t>1</a:t>
            </a:r>
            <a:r>
              <a:rPr lang="ru-RU" sz="1800" dirty="0"/>
              <a:t>, которая принимается, если нулевая гипотеза Н</a:t>
            </a:r>
            <a:r>
              <a:rPr lang="ru-RU" sz="1350" dirty="0"/>
              <a:t>0</a:t>
            </a:r>
            <a:r>
              <a:rPr lang="ru-RU" sz="1800" dirty="0"/>
              <a:t> неверна. Альтернативная гипотеза больше относится к той теории, которую собираются исследовать. Итак, на этом примере альтернативная гипотеза заключается в утверждении, что показатели курения различны у женщин и мужчин в популяции.</a:t>
            </a:r>
          </a:p>
          <a:p>
            <a:pPr marL="0" indent="0">
              <a:buNone/>
            </a:pPr>
            <a:r>
              <a:rPr lang="ru-RU" sz="1800" dirty="0"/>
              <a:t>Если разницу в показателях курения не уточнили, т.е. не установили, имеют ли в популяции мужчины более высокие или более низкие показатели, чем женщины, то такой подход известен как двусторонний критерий, потому что учитывает любую возможность. Он рекомендуется, когда нет уверенности заранее в направлении какого-либо различия, если таковое существует.</a:t>
            </a:r>
          </a:p>
          <a:p>
            <a:endParaRPr lang="ru-RU" dirty="0"/>
          </a:p>
          <a:p>
            <a:endParaRPr lang="ru-RU" dirty="0"/>
          </a:p>
        </p:txBody>
      </p:sp>
    </p:spTree>
    <p:extLst>
      <p:ext uri="{BB962C8B-B14F-4D97-AF65-F5344CB8AC3E}">
        <p14:creationId xmlns:p14="http://schemas.microsoft.com/office/powerpoint/2010/main" val="56206427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5"/>
            <a:ext cx="7886700" cy="371013"/>
          </a:xfrm>
        </p:spPr>
        <p:txBody>
          <a:bodyPr>
            <a:normAutofit fontScale="90000"/>
          </a:bodyPr>
          <a:lstStyle/>
          <a:p>
            <a:r>
              <a:rPr lang="ru-RU" dirty="0"/>
              <a:t>Двустороння критическая область</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819" y="2151190"/>
            <a:ext cx="5760358" cy="2584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8349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5"/>
            <a:ext cx="7886700" cy="371013"/>
          </a:xfrm>
        </p:spPr>
        <p:txBody>
          <a:bodyPr>
            <a:normAutofit fontScale="90000"/>
          </a:bodyPr>
          <a:lstStyle/>
          <a:p>
            <a:r>
              <a:rPr lang="ru-RU" dirty="0"/>
              <a:t>Статистическая проверка гипотез</a:t>
            </a:r>
          </a:p>
        </p:txBody>
      </p:sp>
      <p:sp>
        <p:nvSpPr>
          <p:cNvPr id="3" name="Объект 2"/>
          <p:cNvSpPr>
            <a:spLocks noGrp="1"/>
          </p:cNvSpPr>
          <p:nvPr>
            <p:ph idx="1"/>
          </p:nvPr>
        </p:nvSpPr>
        <p:spPr>
          <a:xfrm>
            <a:off x="628650" y="1706824"/>
            <a:ext cx="7886700" cy="4155743"/>
          </a:xfrm>
        </p:spPr>
        <p:txBody>
          <a:bodyPr>
            <a:normAutofit/>
          </a:bodyPr>
          <a:lstStyle/>
          <a:p>
            <a:r>
              <a:rPr lang="ru-RU" dirty="0"/>
              <a:t>В некоторых случаях можно использовать односторонний критерий для гипотезы, в котором направление эффекта задано. Его можно применить, например, если рассмотреть заболевание, от которого умерли все пациенты, не получившие лечения; новый препарат не мог бы ухудшить положение дел</a:t>
            </a:r>
          </a:p>
          <a:p>
            <a:pPr marL="0" indent="0">
              <a:buNone/>
            </a:pPr>
            <a:r>
              <a:rPr lang="ru-RU" sz="1800" b="1" dirty="0"/>
              <a:t> Левостороння критическая область      Правостороння критическая область</a:t>
            </a:r>
          </a:p>
          <a:p>
            <a:endParaRPr lang="ru-RU" sz="1800" b="1" dirty="0"/>
          </a:p>
          <a:p>
            <a:endParaRPr lang="ru-RU" dirty="0"/>
          </a:p>
          <a:p>
            <a:endParaRPr lang="ru-RU"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15" y="3532002"/>
            <a:ext cx="3345695" cy="2281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636" y="3605289"/>
            <a:ext cx="3707606" cy="2243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59839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5"/>
            <a:ext cx="7886700" cy="371013"/>
          </a:xfrm>
        </p:spPr>
        <p:txBody>
          <a:bodyPr>
            <a:normAutofit fontScale="90000"/>
          </a:bodyPr>
          <a:lstStyle/>
          <a:p>
            <a:r>
              <a:rPr lang="ru-RU" dirty="0"/>
              <a:t>Статистическая проверка гипотез</a:t>
            </a:r>
          </a:p>
        </p:txBody>
      </p:sp>
      <p:sp>
        <p:nvSpPr>
          <p:cNvPr id="3" name="Объект 2"/>
          <p:cNvSpPr>
            <a:spLocks noGrp="1"/>
          </p:cNvSpPr>
          <p:nvPr>
            <p:ph idx="1"/>
          </p:nvPr>
        </p:nvSpPr>
        <p:spPr>
          <a:xfrm>
            <a:off x="628650" y="1706824"/>
            <a:ext cx="7886700" cy="3783149"/>
          </a:xfrm>
        </p:spPr>
        <p:txBody>
          <a:bodyPr/>
          <a:lstStyle/>
          <a:p>
            <a:r>
              <a:rPr lang="ru-RU" dirty="0"/>
              <a:t>При использовании этого прин­ципа возможны </a:t>
            </a:r>
            <a:r>
              <a:rPr lang="ru-RU" b="1" dirty="0"/>
              <a:t>четыре случая</a:t>
            </a:r>
            <a:r>
              <a:rPr lang="ru-RU" dirty="0"/>
              <a:t>:</a:t>
            </a:r>
          </a:p>
          <a:p>
            <a:pPr>
              <a:spcBef>
                <a:spcPts val="450"/>
              </a:spcBef>
              <a:buFont typeface="Wingdings" panose="05000000000000000000" pitchFamily="2" charset="2"/>
              <a:buChar char="ü"/>
            </a:pPr>
            <a:r>
              <a:rPr lang="ru-RU" dirty="0"/>
              <a:t>гипотеза </a:t>
            </a:r>
            <a:r>
              <a:rPr lang="en-US" i="1" dirty="0"/>
              <a:t>H</a:t>
            </a:r>
            <a:r>
              <a:rPr lang="ru-RU" i="1" baseline="-25000" dirty="0"/>
              <a:t>0</a:t>
            </a:r>
            <a:r>
              <a:rPr lang="ru-RU" dirty="0"/>
              <a:t> верна и ее принимают согласно критерию; </a:t>
            </a:r>
          </a:p>
          <a:p>
            <a:pPr>
              <a:spcBef>
                <a:spcPts val="450"/>
              </a:spcBef>
              <a:buFont typeface="Wingdings" panose="05000000000000000000" pitchFamily="2" charset="2"/>
              <a:buChar char="ü"/>
            </a:pPr>
            <a:r>
              <a:rPr lang="ru-RU" dirty="0"/>
              <a:t>гипотеза </a:t>
            </a:r>
            <a:r>
              <a:rPr lang="en-US" i="1" dirty="0"/>
              <a:t>H</a:t>
            </a:r>
            <a:r>
              <a:rPr lang="ru-RU" i="1" baseline="-25000" dirty="0"/>
              <a:t>0</a:t>
            </a:r>
            <a:r>
              <a:rPr lang="ru-RU" dirty="0"/>
              <a:t> не верна и ее отвергают согласно критерию;</a:t>
            </a:r>
          </a:p>
          <a:p>
            <a:pPr>
              <a:spcBef>
                <a:spcPts val="450"/>
              </a:spcBef>
              <a:buFont typeface="Wingdings" panose="05000000000000000000" pitchFamily="2" charset="2"/>
              <a:buChar char="ü"/>
            </a:pPr>
            <a:r>
              <a:rPr lang="ru-RU" dirty="0"/>
              <a:t>гипотеза верна </a:t>
            </a:r>
            <a:r>
              <a:rPr lang="en-US" i="1" dirty="0"/>
              <a:t>H</a:t>
            </a:r>
            <a:r>
              <a:rPr lang="ru-RU" i="1" baseline="-25000" dirty="0"/>
              <a:t>0</a:t>
            </a:r>
            <a:r>
              <a:rPr lang="ru-RU" dirty="0"/>
              <a:t>, но ее отвергают согласно критерию (</a:t>
            </a:r>
            <a:r>
              <a:rPr lang="ru-RU" b="1" dirty="0"/>
              <a:t>ошибка первого рода</a:t>
            </a:r>
            <a:r>
              <a:rPr lang="ru-RU" dirty="0"/>
              <a:t>);</a:t>
            </a:r>
          </a:p>
          <a:p>
            <a:pPr>
              <a:spcBef>
                <a:spcPts val="450"/>
              </a:spcBef>
              <a:buFont typeface="Wingdings" panose="05000000000000000000" pitchFamily="2" charset="2"/>
              <a:buChar char="ü"/>
            </a:pPr>
            <a:r>
              <a:rPr lang="ru-RU" dirty="0"/>
              <a:t>гипотеза </a:t>
            </a:r>
            <a:r>
              <a:rPr lang="en-US" i="1" dirty="0"/>
              <a:t>H</a:t>
            </a:r>
            <a:r>
              <a:rPr lang="ru-RU" i="1" baseline="-25000" dirty="0"/>
              <a:t>0</a:t>
            </a:r>
            <a:r>
              <a:rPr lang="ru-RU" dirty="0"/>
              <a:t> не верна, но ее принимают согласно критерию (</a:t>
            </a:r>
            <a:r>
              <a:rPr lang="ru-RU" b="1" dirty="0"/>
              <a:t>ошибка второго рода</a:t>
            </a:r>
            <a:r>
              <a:rPr lang="ru-RU" dirty="0"/>
              <a:t>).</a:t>
            </a:r>
          </a:p>
          <a:p>
            <a:endParaRPr lang="ru-RU" dirty="0"/>
          </a:p>
          <a:p>
            <a:endParaRPr lang="ru-RU" dirty="0"/>
          </a:p>
        </p:txBody>
      </p:sp>
      <p:graphicFrame>
        <p:nvGraphicFramePr>
          <p:cNvPr id="4" name="Таблица 3"/>
          <p:cNvGraphicFramePr>
            <a:graphicFrameLocks noGrp="1"/>
          </p:cNvGraphicFramePr>
          <p:nvPr/>
        </p:nvGraphicFramePr>
        <p:xfrm>
          <a:off x="290441" y="4080510"/>
          <a:ext cx="8563118" cy="1920240"/>
        </p:xfrm>
        <a:graphic>
          <a:graphicData uri="http://schemas.openxmlformats.org/drawingml/2006/table">
            <a:tbl>
              <a:tblPr/>
              <a:tblGrid>
                <a:gridCol w="1739462">
                  <a:extLst>
                    <a:ext uri="{9D8B030D-6E8A-4147-A177-3AD203B41FA5}">
                      <a16:colId xmlns:a16="http://schemas.microsoft.com/office/drawing/2014/main" val="1655735628"/>
                    </a:ext>
                  </a:extLst>
                </a:gridCol>
                <a:gridCol w="1110153">
                  <a:extLst>
                    <a:ext uri="{9D8B030D-6E8A-4147-A177-3AD203B41FA5}">
                      <a16:colId xmlns:a16="http://schemas.microsoft.com/office/drawing/2014/main" val="3589835429"/>
                    </a:ext>
                  </a:extLst>
                </a:gridCol>
                <a:gridCol w="2786485">
                  <a:extLst>
                    <a:ext uri="{9D8B030D-6E8A-4147-A177-3AD203B41FA5}">
                      <a16:colId xmlns:a16="http://schemas.microsoft.com/office/drawing/2014/main" val="1484781541"/>
                    </a:ext>
                  </a:extLst>
                </a:gridCol>
                <a:gridCol w="2927018">
                  <a:extLst>
                    <a:ext uri="{9D8B030D-6E8A-4147-A177-3AD203B41FA5}">
                      <a16:colId xmlns:a16="http://schemas.microsoft.com/office/drawing/2014/main" val="888751786"/>
                    </a:ext>
                  </a:extLst>
                </a:gridCol>
              </a:tblGrid>
              <a:tr h="342900">
                <a:tc rowSpan="2" gridSpan="2">
                  <a:txBody>
                    <a:bodyPr/>
                    <a:lstStyle/>
                    <a:p>
                      <a:pPr algn="ctr"/>
                      <a:r>
                        <a:rPr lang="ru-RU" sz="1800" b="1" dirty="0">
                          <a:effectLst/>
                        </a:rPr>
                        <a:t> </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rowSpan="2" hMerge="1">
                  <a:txBody>
                    <a:bodyPr/>
                    <a:lstStyle/>
                    <a:p>
                      <a:endParaRPr lang="ru-RU"/>
                    </a:p>
                  </a:txBody>
                  <a:tcPr/>
                </a:tc>
                <a:tc gridSpan="2">
                  <a:txBody>
                    <a:bodyPr/>
                    <a:lstStyle/>
                    <a:p>
                      <a:pPr algn="ctr"/>
                      <a:r>
                        <a:rPr lang="ru-RU" sz="1800" b="1" dirty="0">
                          <a:effectLst/>
                        </a:rPr>
                        <a:t>Верная гипотеза </a:t>
                      </a:r>
                      <a:r>
                        <a:rPr lang="ru-RU" sz="1100" b="1" dirty="0">
                          <a:effectLst/>
                        </a:rPr>
                        <a:t>(</a:t>
                      </a:r>
                      <a:r>
                        <a:rPr lang="ru-RU" sz="1100" b="1" kern="1200" dirty="0">
                          <a:solidFill>
                            <a:schemeClr val="tx1"/>
                          </a:solidFill>
                          <a:effectLst/>
                          <a:latin typeface="+mn-lt"/>
                          <a:ea typeface="+mn-ea"/>
                          <a:cs typeface="+mn-cs"/>
                        </a:rPr>
                        <a:t>Гипотеза </a:t>
                      </a:r>
                      <a:r>
                        <a:rPr lang="en-US" sz="1100" b="1" i="1" kern="1200" dirty="0">
                          <a:solidFill>
                            <a:schemeClr val="tx1"/>
                          </a:solidFill>
                          <a:effectLst/>
                          <a:latin typeface="+mn-lt"/>
                          <a:ea typeface="+mn-ea"/>
                          <a:cs typeface="+mn-cs"/>
                        </a:rPr>
                        <a:t>H</a:t>
                      </a:r>
                      <a:r>
                        <a:rPr lang="ru-RU" sz="1100" b="1" i="1" kern="1200" baseline="-25000" dirty="0">
                          <a:solidFill>
                            <a:schemeClr val="tx1"/>
                          </a:solidFill>
                          <a:effectLst/>
                          <a:latin typeface="+mn-lt"/>
                          <a:ea typeface="+mn-ea"/>
                          <a:cs typeface="+mn-cs"/>
                        </a:rPr>
                        <a:t>0  </a:t>
                      </a:r>
                      <a:r>
                        <a:rPr lang="ru-RU" sz="1100" b="1" kern="1200" dirty="0">
                          <a:solidFill>
                            <a:schemeClr val="tx1"/>
                          </a:solidFill>
                          <a:effectLst/>
                          <a:latin typeface="+mn-lt"/>
                          <a:ea typeface="+mn-ea"/>
                          <a:cs typeface="+mn-cs"/>
                        </a:rPr>
                        <a:t>на самом деле</a:t>
                      </a:r>
                      <a:r>
                        <a:rPr lang="ru-RU" sz="1100" b="1" dirty="0">
                          <a:effectLst/>
                        </a:rPr>
                        <a:t>)</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hMerge="1">
                  <a:txBody>
                    <a:bodyPr/>
                    <a:lstStyle/>
                    <a:p>
                      <a:endParaRPr lang="ru-RU"/>
                    </a:p>
                  </a:txBody>
                  <a:tcPr/>
                </a:tc>
                <a:extLst>
                  <a:ext uri="{0D108BD9-81ED-4DB2-BD59-A6C34878D82A}">
                    <a16:rowId xmlns:a16="http://schemas.microsoft.com/office/drawing/2014/main" val="461211898"/>
                  </a:ext>
                </a:extLst>
              </a:tr>
              <a:tr h="342900">
                <a:tc gridSpan="2" vMerge="1">
                  <a:txBody>
                    <a:bodyPr/>
                    <a:lstStyle/>
                    <a:p>
                      <a:endParaRPr lang="ru-RU"/>
                    </a:p>
                  </a:txBody>
                  <a:tcPr/>
                </a:tc>
                <a:tc hMerge="1" vMerge="1">
                  <a:txBody>
                    <a:bodyPr/>
                    <a:lstStyle/>
                    <a:p>
                      <a:endParaRPr lang="ru-RU"/>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i="1" dirty="0"/>
                        <a:t>H</a:t>
                      </a:r>
                      <a:r>
                        <a:rPr lang="ru-RU" sz="1800" b="1" i="1" baseline="-25000" dirty="0"/>
                        <a:t>0 </a:t>
                      </a:r>
                      <a:r>
                        <a:rPr lang="ru-RU" sz="1200" b="1" i="1" dirty="0"/>
                        <a:t>(</a:t>
                      </a:r>
                      <a:r>
                        <a:rPr lang="ru-RU" sz="1200" b="1" i="1" baseline="0" dirty="0"/>
                        <a:t>верна)</a:t>
                      </a:r>
                      <a:endParaRPr lang="en-US" sz="2100" b="1" dirty="0">
                        <a:effectLst/>
                      </a:endParaRP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800" b="1" i="1" dirty="0"/>
                        <a:t>H</a:t>
                      </a:r>
                      <a:r>
                        <a:rPr lang="ru-RU" sz="1800" b="1" i="1" baseline="-25000" dirty="0"/>
                        <a:t>1</a:t>
                      </a:r>
                      <a:r>
                        <a:rPr lang="en-US" sz="1800" b="1" i="1" baseline="-25000" dirty="0"/>
                        <a:t> </a:t>
                      </a:r>
                      <a:r>
                        <a:rPr lang="ru-RU" sz="1200" b="1" i="1" dirty="0"/>
                        <a:t>(</a:t>
                      </a:r>
                      <a:r>
                        <a:rPr lang="en-US" sz="1200" b="1" i="1" dirty="0"/>
                        <a:t>H</a:t>
                      </a:r>
                      <a:r>
                        <a:rPr lang="ru-RU" sz="1200" b="1" i="1" baseline="-25000" dirty="0"/>
                        <a:t>0</a:t>
                      </a:r>
                      <a:r>
                        <a:rPr lang="ru-RU" sz="1200" b="1" i="1" baseline="0" dirty="0"/>
                        <a:t> неверна)</a:t>
                      </a:r>
                      <a:endParaRPr lang="en-US" sz="2100" b="1" dirty="0">
                        <a:effectLst/>
                      </a:endParaRP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9816340"/>
                  </a:ext>
                </a:extLst>
              </a:tr>
              <a:tr h="617220">
                <a:tc rowSpan="2">
                  <a:txBody>
                    <a:bodyPr/>
                    <a:lstStyle/>
                    <a:p>
                      <a:pPr algn="ctr"/>
                      <a:r>
                        <a:rPr lang="ru-RU" sz="1800" b="1" dirty="0">
                          <a:effectLst/>
                        </a:rPr>
                        <a:t>Результат</a:t>
                      </a:r>
                      <a:br>
                        <a:rPr lang="ru-RU" sz="1800" b="1" dirty="0">
                          <a:effectLst/>
                        </a:rPr>
                      </a:br>
                      <a:r>
                        <a:rPr lang="ru-RU" sz="1800" b="1" dirty="0">
                          <a:effectLst/>
                        </a:rPr>
                        <a:t> применения</a:t>
                      </a:r>
                      <a:br>
                        <a:rPr lang="ru-RU" sz="1800" b="1" dirty="0">
                          <a:effectLst/>
                        </a:rPr>
                      </a:br>
                      <a:r>
                        <a:rPr lang="ru-RU" sz="1800" b="1" dirty="0">
                          <a:effectLst/>
                        </a:rPr>
                        <a:t>критерия</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800" b="1" dirty="0">
                          <a:effectLst/>
                        </a:rPr>
                        <a:t> </a:t>
                      </a:r>
                      <a:r>
                        <a:rPr lang="en-US" sz="1800" b="1" i="1" dirty="0"/>
                        <a:t>H</a:t>
                      </a:r>
                      <a:r>
                        <a:rPr lang="ru-RU" sz="1800" b="1" i="1" baseline="-25000" dirty="0"/>
                        <a:t>0</a:t>
                      </a:r>
                      <a:r>
                        <a:rPr lang="ru-RU" sz="1800" b="1" i="1" baseline="0" dirty="0"/>
                        <a:t> </a:t>
                      </a:r>
                      <a:r>
                        <a:rPr lang="ru-RU" sz="1100" b="1" i="1" baseline="0" dirty="0"/>
                        <a:t>принимается</a:t>
                      </a:r>
                      <a:r>
                        <a:rPr lang="ru-RU" sz="1800" b="1" i="1" baseline="-25000" dirty="0"/>
                        <a:t>  </a:t>
                      </a:r>
                      <a:endParaRPr lang="en-US" sz="1800" b="1" dirty="0">
                        <a:effectLst/>
                      </a:endParaRP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1" dirty="0"/>
                        <a:t>H</a:t>
                      </a:r>
                      <a:r>
                        <a:rPr lang="ru-RU" sz="1800" b="1" i="1" baseline="-25000" dirty="0"/>
                        <a:t>0</a:t>
                      </a:r>
                      <a:r>
                        <a:rPr lang="ru-RU" sz="1800" b="1" i="0" baseline="0" dirty="0">
                          <a:effectLst/>
                        </a:rPr>
                        <a:t> </a:t>
                      </a:r>
                      <a:r>
                        <a:rPr lang="ru-RU" sz="1800" b="1" dirty="0">
                          <a:effectLst/>
                        </a:rPr>
                        <a:t>верно принята</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US" sz="1800" b="1" i="1" dirty="0"/>
                        <a:t>H</a:t>
                      </a:r>
                      <a:r>
                        <a:rPr lang="ru-RU" sz="1800" b="1" i="1" baseline="-25000" dirty="0"/>
                        <a:t>0</a:t>
                      </a:r>
                      <a:r>
                        <a:rPr lang="ru-RU" sz="1800" b="1" dirty="0">
                          <a:effectLst/>
                        </a:rPr>
                        <a:t> неверно принята </a:t>
                      </a:r>
                      <a:br>
                        <a:rPr lang="ru-RU" sz="1800" b="1" dirty="0">
                          <a:effectLst/>
                        </a:rPr>
                      </a:br>
                      <a:r>
                        <a:rPr lang="ru-RU" sz="1800" b="1" dirty="0">
                          <a:effectLst/>
                        </a:rPr>
                        <a:t>(Ошибка </a:t>
                      </a:r>
                      <a:r>
                        <a:rPr lang="ru-RU" sz="1800" b="1" i="1" dirty="0">
                          <a:effectLst/>
                        </a:rPr>
                        <a:t>второго</a:t>
                      </a:r>
                      <a:r>
                        <a:rPr lang="ru-RU" sz="1800" b="1" dirty="0">
                          <a:effectLst/>
                        </a:rPr>
                        <a:t> рода</a:t>
                      </a:r>
                      <a:r>
                        <a:rPr lang="en-US" sz="1800" b="1" dirty="0">
                          <a:effectLst/>
                        </a:rPr>
                        <a:t> </a:t>
                      </a:r>
                      <a:r>
                        <a:rPr lang="el-GR" sz="1800" b="1" dirty="0">
                          <a:effectLst/>
                        </a:rPr>
                        <a:t>β</a:t>
                      </a:r>
                      <a:r>
                        <a:rPr lang="ru-RU" sz="1800" b="1" dirty="0">
                          <a:effectLst/>
                        </a:rPr>
                        <a:t>)</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DDD"/>
                    </a:solidFill>
                  </a:tcPr>
                </a:tc>
                <a:extLst>
                  <a:ext uri="{0D108BD9-81ED-4DB2-BD59-A6C34878D82A}">
                    <a16:rowId xmlns:a16="http://schemas.microsoft.com/office/drawing/2014/main" val="1059070913"/>
                  </a:ext>
                </a:extLst>
              </a:tr>
              <a:tr h="617220">
                <a:tc vMerge="1">
                  <a:txBody>
                    <a:bodyPr/>
                    <a:lstStyle/>
                    <a:p>
                      <a:endParaRPr lang="ru-RU"/>
                    </a:p>
                  </a:txBody>
                  <a:tcPr/>
                </a:tc>
                <a:tc>
                  <a:txBody>
                    <a:bodyPr/>
                    <a:lstStyle/>
                    <a:p>
                      <a:pPr algn="ctr"/>
                      <a:r>
                        <a:rPr lang="en-US" sz="1800" b="1" dirty="0">
                          <a:effectLst/>
                        </a:rPr>
                        <a:t> </a:t>
                      </a:r>
                      <a:r>
                        <a:rPr lang="en-US" sz="1800" b="1" i="1" dirty="0"/>
                        <a:t>H</a:t>
                      </a:r>
                      <a:r>
                        <a:rPr lang="ru-RU" sz="1800" b="1" i="1" baseline="-25000" dirty="0"/>
                        <a:t>1 </a:t>
                      </a:r>
                      <a:r>
                        <a:rPr lang="ru-RU" sz="1100" b="1" i="1" dirty="0"/>
                        <a:t>(</a:t>
                      </a:r>
                      <a:r>
                        <a:rPr lang="en-US" sz="1100" b="1" i="1" dirty="0"/>
                        <a:t>H</a:t>
                      </a:r>
                      <a:r>
                        <a:rPr lang="ru-RU" sz="1100" b="1" i="1" baseline="-25000" dirty="0"/>
                        <a:t>0</a:t>
                      </a:r>
                      <a:r>
                        <a:rPr lang="ru-RU" sz="1100" b="1" i="1" baseline="0" dirty="0"/>
                        <a:t>  отклоняется)</a:t>
                      </a:r>
                      <a:endParaRPr lang="en-US" sz="1100" b="1" dirty="0">
                        <a:effectLst/>
                      </a:endParaRP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1" dirty="0"/>
                        <a:t>H</a:t>
                      </a:r>
                      <a:r>
                        <a:rPr lang="ru-RU" sz="1800" b="1" i="1" baseline="-25000" dirty="0"/>
                        <a:t>0</a:t>
                      </a:r>
                      <a:r>
                        <a:rPr lang="ru-RU" sz="1800" b="1" i="0" baseline="0" dirty="0">
                          <a:effectLst/>
                        </a:rPr>
                        <a:t> </a:t>
                      </a:r>
                      <a:r>
                        <a:rPr lang="ru-RU" sz="1800" b="1" dirty="0">
                          <a:effectLst/>
                        </a:rPr>
                        <a:t>неверно отвергнута </a:t>
                      </a:r>
                      <a:br>
                        <a:rPr lang="ru-RU" sz="1800" b="1" dirty="0">
                          <a:effectLst/>
                        </a:rPr>
                      </a:br>
                      <a:r>
                        <a:rPr lang="ru-RU" sz="1800" b="1" dirty="0">
                          <a:effectLst/>
                        </a:rPr>
                        <a:t>(Ошибка </a:t>
                      </a:r>
                      <a:r>
                        <a:rPr lang="ru-RU" sz="1800" b="1" i="1" dirty="0">
                          <a:effectLst/>
                        </a:rPr>
                        <a:t>первого</a:t>
                      </a:r>
                      <a:r>
                        <a:rPr lang="ru-RU" sz="1800" b="1" dirty="0">
                          <a:effectLst/>
                        </a:rPr>
                        <a:t> рода </a:t>
                      </a:r>
                      <a:r>
                        <a:rPr lang="en-US" sz="1800" b="1" dirty="0">
                          <a:effectLst/>
                        </a:rPr>
                        <a:t>α</a:t>
                      </a:r>
                      <a:r>
                        <a:rPr lang="ru-RU" sz="1800" b="1" dirty="0">
                          <a:effectLst/>
                        </a:rPr>
                        <a:t>)</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FDDDD"/>
                    </a:solidFill>
                  </a:tcPr>
                </a:tc>
                <a:tc>
                  <a:txBody>
                    <a:bodyPr/>
                    <a:lstStyle/>
                    <a:p>
                      <a:r>
                        <a:rPr lang="en-US" sz="1800" b="1" i="1" dirty="0"/>
                        <a:t>H</a:t>
                      </a:r>
                      <a:r>
                        <a:rPr lang="ru-RU" sz="1800" b="1" i="1" baseline="-25000" dirty="0"/>
                        <a:t>0 </a:t>
                      </a:r>
                      <a:r>
                        <a:rPr lang="ru-RU" sz="1800" b="1" dirty="0">
                          <a:effectLst/>
                        </a:rPr>
                        <a:t>верно отвергнута</a:t>
                      </a:r>
                    </a:p>
                  </a:txBody>
                  <a:tcPr marL="68580" marR="68580" marT="34290" marB="34290"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995094715"/>
                  </a:ext>
                </a:extLst>
              </a:tr>
            </a:tbl>
          </a:graphicData>
        </a:graphic>
      </p:graphicFrame>
      <p:sp>
        <p:nvSpPr>
          <p:cNvPr id="5" name="AutoShape 1"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6" name="AutoShape 2"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7" name="AutoShape 3"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8" name="AutoShape 4"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9" name="AutoShape 5"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0" name="AutoShape 6"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1" name="AutoShape 7"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2" name="AutoShape 8"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Tree>
    <p:extLst>
      <p:ext uri="{BB962C8B-B14F-4D97-AF65-F5344CB8AC3E}">
        <p14:creationId xmlns:p14="http://schemas.microsoft.com/office/powerpoint/2010/main" val="131966633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5"/>
            <a:ext cx="7886700" cy="371013"/>
          </a:xfrm>
        </p:spPr>
        <p:txBody>
          <a:bodyPr>
            <a:normAutofit fontScale="90000"/>
          </a:bodyPr>
          <a:lstStyle/>
          <a:p>
            <a:r>
              <a:rPr lang="ru-RU" dirty="0"/>
              <a:t>О смысле ошибок первого и второго рода</a:t>
            </a:r>
          </a:p>
        </p:txBody>
      </p:sp>
      <p:sp>
        <p:nvSpPr>
          <p:cNvPr id="3" name="Объект 2"/>
          <p:cNvSpPr>
            <a:spLocks noGrp="1"/>
          </p:cNvSpPr>
          <p:nvPr>
            <p:ph idx="1"/>
          </p:nvPr>
        </p:nvSpPr>
        <p:spPr>
          <a:xfrm>
            <a:off x="301104" y="1706824"/>
            <a:ext cx="8487201" cy="4155743"/>
          </a:xfrm>
        </p:spPr>
        <p:txBody>
          <a:bodyPr>
            <a:normAutofit fontScale="70000" lnSpcReduction="20000"/>
          </a:bodyPr>
          <a:lstStyle/>
          <a:p>
            <a:r>
              <a:rPr lang="ru-RU" b="1" i="1" dirty="0"/>
              <a:t>Ошибку первого рода</a:t>
            </a:r>
            <a:r>
              <a:rPr lang="ru-RU" dirty="0"/>
              <a:t> еще называют ложной тревогой. Если, например, анализ крови показал наличие заболевания, хотя на самом деле человек здоров, или </a:t>
            </a:r>
            <a:r>
              <a:rPr lang="ru-RU" dirty="0" err="1"/>
              <a:t>металлодетектор</a:t>
            </a:r>
            <a:r>
              <a:rPr lang="ru-RU" dirty="0"/>
              <a:t> выдал сигнал тревоги, то принятая гипотеза не верна, а следовательно совершена ошибка первого рода. Термин широко используется в медицине. Например, тесты, предназначенные для диагностики заболеваний, иногда дают положительный результат (т.е. показывают наличие заболевания у пациента), когда на самом деле пациент этим заболеванием не страдает.</a:t>
            </a:r>
          </a:p>
          <a:p>
            <a:r>
              <a:rPr lang="ru-RU" b="1" i="1" dirty="0"/>
              <a:t>Ошибку второго рода</a:t>
            </a:r>
            <a:r>
              <a:rPr lang="ru-RU" dirty="0"/>
              <a:t> иногда называют пропуском события. Человек болен, но анализ крови этого не показал, или у пассажира имеется холодное оружие, но рамка </a:t>
            </a:r>
            <a:r>
              <a:rPr lang="ru-RU" dirty="0" err="1"/>
              <a:t>металлодетектора</a:t>
            </a:r>
            <a:r>
              <a:rPr lang="ru-RU" dirty="0"/>
              <a:t> его не обнаружила (например, из-за того, что чувствительность рамки отрегулирована на обнаружение только очень массивных металлических предметов). Данные примеры указывают на совершение ошибки второго рода. Термин широко используется в медицине. Например, тесты, предназначенные для диагностики заболеваний, иногда дают отрицательный результат (т.е. показывают отсутствие заболевания у пациента), когда на самом деле пациент страдает этим заболеванием.</a:t>
            </a:r>
          </a:p>
          <a:p>
            <a:endParaRPr lang="ru-RU" dirty="0"/>
          </a:p>
          <a:p>
            <a:endParaRPr lang="ru-RU" dirty="0"/>
          </a:p>
        </p:txBody>
      </p:sp>
      <p:sp>
        <p:nvSpPr>
          <p:cNvPr id="5" name="AutoShape 1"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6" name="AutoShape 2"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7" name="AutoShape 3"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8" name="AutoShape 4"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9" name="AutoShape 5"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0" name="AutoShape 6"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1" name="AutoShape 7"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2" name="AutoShape 8"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Tree>
    <p:extLst>
      <p:ext uri="{BB962C8B-B14F-4D97-AF65-F5344CB8AC3E}">
        <p14:creationId xmlns:p14="http://schemas.microsoft.com/office/powerpoint/2010/main" val="18521213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5"/>
            <a:ext cx="7886700" cy="371013"/>
          </a:xfrm>
        </p:spPr>
        <p:txBody>
          <a:bodyPr>
            <a:normAutofit fontScale="90000"/>
          </a:bodyPr>
          <a:lstStyle/>
          <a:p>
            <a:r>
              <a:rPr lang="ru-RU" dirty="0"/>
              <a:t>О смысле ошибок первого и второго рода</a:t>
            </a:r>
          </a:p>
        </p:txBody>
      </p:sp>
      <p:sp>
        <p:nvSpPr>
          <p:cNvPr id="3" name="Объект 2"/>
          <p:cNvSpPr>
            <a:spLocks noGrp="1"/>
          </p:cNvSpPr>
          <p:nvPr>
            <p:ph idx="1"/>
          </p:nvPr>
        </p:nvSpPr>
        <p:spPr>
          <a:xfrm>
            <a:off x="301103" y="1610959"/>
            <a:ext cx="8487201" cy="4155743"/>
          </a:xfrm>
        </p:spPr>
        <p:txBody>
          <a:bodyPr>
            <a:normAutofit fontScale="92500" lnSpcReduction="20000"/>
          </a:bodyPr>
          <a:lstStyle/>
          <a:p>
            <a:r>
              <a:rPr lang="ru-RU" sz="1800" dirty="0"/>
              <a:t>Во время производства некоего лекарства от учёных требуется чрезвычайная осторожность, т.к. превышение дозы одного из компонентов провоцирует высокий уровень токсичности готового препарата, от которого пациенты, принимающие его, могут умереть. Однако на химическом уровне выявить передозировку невозможно. Из-за этого перед тем, как выпустить лекарство в продажу, небольшую его дозу проверяют на крысах или кроликах, вводя им препарат. Если большая часть испытуемых умирает, то лекарство в продажу не допускается; если подопытные живы, то лекарство разрешают продавать в аптеках</a:t>
            </a:r>
          </a:p>
          <a:p>
            <a:r>
              <a:rPr lang="ru-RU" sz="1800" b="1" dirty="0"/>
              <a:t>Первый случай</a:t>
            </a:r>
            <a:r>
              <a:rPr lang="ru-RU" sz="1800" dirty="0"/>
              <a:t>: на самом деле лекарство было не токсично, но во время эксперимента была допущена оплошность и препарат классифицировали как токсичный, и не допустили в продажу (ошибка первого рода)</a:t>
            </a:r>
          </a:p>
          <a:p>
            <a:r>
              <a:rPr lang="ru-RU" sz="1800" b="1" dirty="0"/>
              <a:t>Второй случай</a:t>
            </a:r>
            <a:r>
              <a:rPr lang="ru-RU" sz="1800" dirty="0"/>
              <a:t>: в ходе другого эксперимента при проверке другой партии лекарства решено, что препарат не токсичен, и в продажу его допустили, хотя на самом деле препарат был ядовит (ошибка второго рода)</a:t>
            </a:r>
          </a:p>
          <a:p>
            <a:r>
              <a:rPr lang="ru-RU" sz="1800" dirty="0"/>
              <a:t>Первый вариант влечет за собой крупные финансовые затраты поставщика-предпринимателя, т.к. придётся уничтожить всю партию лекарства и начинать с нуля.</a:t>
            </a:r>
          </a:p>
          <a:p>
            <a:r>
              <a:rPr lang="ru-RU" sz="1800" dirty="0"/>
              <a:t> Вторая ситуация спровоцирует смерть пациентов, купивших и употреблявших его лекарство</a:t>
            </a:r>
          </a:p>
          <a:p>
            <a:endParaRPr lang="ru-RU" sz="1800" dirty="0"/>
          </a:p>
        </p:txBody>
      </p:sp>
      <p:sp>
        <p:nvSpPr>
          <p:cNvPr id="5" name="AutoShape 1"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6" name="AutoShape 2"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7" name="AutoShape 3"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8" name="AutoShape 4"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9" name="AutoShape 5"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0" name="AutoShape 6"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1" name="AutoShape 7"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2" name="AutoShape 8"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Tree>
    <p:extLst>
      <p:ext uri="{BB962C8B-B14F-4D97-AF65-F5344CB8AC3E}">
        <p14:creationId xmlns:p14="http://schemas.microsoft.com/office/powerpoint/2010/main" val="3645625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F0EA5B5-E3C1-402B-84A8-1D736A88C47A}"/>
              </a:ext>
            </a:extLst>
          </p:cNvPr>
          <p:cNvSpPr>
            <a:spLocks noGrp="1"/>
          </p:cNvSpPr>
          <p:nvPr>
            <p:ph type="title"/>
          </p:nvPr>
        </p:nvSpPr>
        <p:spPr/>
        <p:txBody>
          <a:bodyPr>
            <a:normAutofit/>
          </a:bodyPr>
          <a:lstStyle/>
          <a:p>
            <a:r>
              <a:rPr lang="ru-RU" sz="4050" i="1" dirty="0"/>
              <a:t>Задача корреляционного анализа </a:t>
            </a:r>
          </a:p>
        </p:txBody>
      </p:sp>
      <p:sp>
        <p:nvSpPr>
          <p:cNvPr id="3" name="Объект 2">
            <a:extLst>
              <a:ext uri="{FF2B5EF4-FFF2-40B4-BE49-F238E27FC236}">
                <a16:creationId xmlns:a16="http://schemas.microsoft.com/office/drawing/2014/main" id="{2E4B686A-88C3-4178-B945-8F5BEFE52224}"/>
              </a:ext>
            </a:extLst>
          </p:cNvPr>
          <p:cNvSpPr>
            <a:spLocks noGrp="1"/>
          </p:cNvSpPr>
          <p:nvPr>
            <p:ph idx="1"/>
          </p:nvPr>
        </p:nvSpPr>
        <p:spPr/>
        <p:txBody>
          <a:bodyPr>
            <a:normAutofit/>
          </a:bodyPr>
          <a:lstStyle/>
          <a:p>
            <a:r>
              <a:rPr lang="ru-RU" sz="2700" dirty="0"/>
              <a:t>выявление характера и степени взаимосвязи между экономическими показателями, являющимися случайными величинами </a:t>
            </a:r>
          </a:p>
        </p:txBody>
      </p:sp>
    </p:spTree>
    <p:extLst>
      <p:ext uri="{BB962C8B-B14F-4D97-AF65-F5344CB8AC3E}">
        <p14:creationId xmlns:p14="http://schemas.microsoft.com/office/powerpoint/2010/main" val="41538608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1355" y="967322"/>
            <a:ext cx="7886700" cy="371013"/>
          </a:xfrm>
        </p:spPr>
        <p:txBody>
          <a:bodyPr>
            <a:normAutofit fontScale="90000"/>
          </a:bodyPr>
          <a:lstStyle/>
          <a:p>
            <a:r>
              <a:rPr lang="ru-RU" dirty="0"/>
              <a:t>Уровень значимости и мощность критерия</a:t>
            </a:r>
          </a:p>
        </p:txBody>
      </p:sp>
      <p:sp>
        <p:nvSpPr>
          <p:cNvPr id="3" name="Объект 2"/>
          <p:cNvSpPr>
            <a:spLocks noGrp="1"/>
          </p:cNvSpPr>
          <p:nvPr>
            <p:ph idx="1"/>
          </p:nvPr>
        </p:nvSpPr>
        <p:spPr>
          <a:xfrm>
            <a:off x="301104" y="1440692"/>
            <a:ext cx="8593824" cy="4155743"/>
          </a:xfrm>
        </p:spPr>
        <p:txBody>
          <a:bodyPr>
            <a:normAutofit/>
          </a:bodyPr>
          <a:lstStyle/>
          <a:p>
            <a:r>
              <a:rPr lang="ru-RU" sz="1950" dirty="0"/>
              <a:t> </a:t>
            </a:r>
            <a:r>
              <a:rPr lang="ru-RU" sz="1950" b="1" dirty="0"/>
              <a:t>Уровнем значимости </a:t>
            </a:r>
            <a:r>
              <a:rPr lang="ru-RU" sz="1950" b="1" i="1" dirty="0"/>
              <a:t>α</a:t>
            </a:r>
            <a:r>
              <a:rPr lang="ru-RU" sz="1950" dirty="0"/>
              <a:t> называют вероятность совершить ошибку первого рода, т.е. ошибку, заключающуюся в том, что проверяемая статистическая гипотеза </a:t>
            </a:r>
            <a:r>
              <a:rPr lang="ru-RU" sz="1950" i="1" dirty="0"/>
              <a:t>H</a:t>
            </a:r>
            <a:r>
              <a:rPr lang="ru-RU" sz="1950" baseline="-25000" dirty="0"/>
              <a:t>0</a:t>
            </a:r>
            <a:r>
              <a:rPr lang="ru-RU" sz="1950" dirty="0"/>
              <a:t> отклоняется в то время, как она верна, т.е. ошибка I рода равна вероятности того, что выборочная характеристика (статистика) критерия попадет в критическую область, когда </a:t>
            </a:r>
            <a:r>
              <a:rPr lang="ru-RU" sz="1950" i="1" dirty="0"/>
              <a:t>H</a:t>
            </a:r>
            <a:r>
              <a:rPr lang="ru-RU" sz="1950" baseline="-25000" dirty="0"/>
              <a:t>0</a:t>
            </a:r>
            <a:r>
              <a:rPr lang="ru-RU" sz="1950" dirty="0"/>
              <a:t> верна</a:t>
            </a:r>
          </a:p>
          <a:p>
            <a:r>
              <a:rPr lang="ru-RU" sz="1950" b="1" dirty="0"/>
              <a:t>Мощностью критерия</a:t>
            </a:r>
            <a:r>
              <a:rPr lang="ru-RU" sz="1950" dirty="0"/>
              <a:t> называют вероятность правильного отклонения неверной нулевой гипотезы </a:t>
            </a:r>
            <a:r>
              <a:rPr lang="en-US" sz="1950" i="1" dirty="0"/>
              <a:t>H</a:t>
            </a:r>
            <a:r>
              <a:rPr lang="ru-RU" sz="1950" i="1" baseline="-25000" dirty="0"/>
              <a:t>0</a:t>
            </a:r>
            <a:r>
              <a:rPr lang="ru-RU" sz="1950" dirty="0"/>
              <a:t>, т.е. вероятность 1</a:t>
            </a:r>
            <a:r>
              <a:rPr lang="ru-RU" sz="1950" i="1" dirty="0"/>
              <a:t>-</a:t>
            </a:r>
            <a:r>
              <a:rPr lang="el-GR" sz="1950" dirty="0"/>
              <a:t>β</a:t>
            </a:r>
            <a:r>
              <a:rPr lang="ru-RU" sz="1950" dirty="0"/>
              <a:t> не совершить ошибку II рода (вероятность принятия правильного решения при истинной альтернативной гипотезе). Таким образом, чем выше мощность, тем меньше вероятность совершить ошибку второго рода </a:t>
            </a:r>
            <a:r>
              <a:rPr lang="el-GR" sz="1950" dirty="0"/>
              <a:t>β</a:t>
            </a:r>
            <a:r>
              <a:rPr lang="ru-RU" sz="1950" dirty="0"/>
              <a:t>.</a:t>
            </a:r>
          </a:p>
          <a:p>
            <a:endParaRPr lang="ru-RU" sz="1950" dirty="0"/>
          </a:p>
          <a:p>
            <a:endParaRPr lang="ru-RU" dirty="0"/>
          </a:p>
        </p:txBody>
      </p:sp>
      <p:sp>
        <p:nvSpPr>
          <p:cNvPr id="5" name="AutoShape 1"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6" name="AutoShape 2"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7" name="AutoShape 3"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8" name="AutoShape 4"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9" name="AutoShape 5"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0" name="AutoShape 6"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1" name="AutoShape 7"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2" name="AutoShape 8"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pic>
        <p:nvPicPr>
          <p:cNvPr id="13" name="Picture 2" descr="https://upload.wikimedia.org/wikipedia/commons/0/07/Statistical_Power.JPG?uselang=r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854" y="4259691"/>
            <a:ext cx="4083347" cy="1741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43179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5403" y="1223217"/>
            <a:ext cx="7886700" cy="371013"/>
          </a:xfrm>
        </p:spPr>
        <p:txBody>
          <a:bodyPr>
            <a:noAutofit/>
          </a:bodyPr>
          <a:lstStyle/>
          <a:p>
            <a:r>
              <a:rPr lang="ru-RU" sz="2400" dirty="0"/>
              <a:t>ПРОВЕРКА ГИПОТЕЗЫ О ЗНАЧЕНИИ ГЕНЕРАЛЬНОЙ СРЕДНЕЙ  ПРИ ИЗВЕСТНОЙ ГЕНЕРАЛЬНОЙ ДИСПЕРСИИ</a:t>
            </a: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328400" y="1834771"/>
                <a:ext cx="8487201" cy="4165979"/>
              </a:xfrm>
            </p:spPr>
            <p:txBody>
              <a:bodyPr>
                <a:normAutofit fontScale="77500" lnSpcReduction="20000"/>
              </a:bodyPr>
              <a:lstStyle/>
              <a:p>
                <a:r>
                  <a:rPr lang="ru-RU" b="1" i="1" dirty="0"/>
                  <a:t> </a:t>
                </a:r>
                <a:r>
                  <a:rPr lang="ru-RU" dirty="0"/>
                  <a:t>Пусть из генеральной совокупности, значения признака которой имеют нормальный закон распределения </a:t>
                </a:r>
                <a:r>
                  <a:rPr lang="en-US" i="1" dirty="0"/>
                  <a:t>N</a:t>
                </a:r>
                <a:r>
                  <a:rPr lang="ru-RU" dirty="0"/>
                  <a:t>(</a:t>
                </a:r>
                <a:r>
                  <a:rPr lang="ru-RU" i="1" dirty="0" err="1"/>
                  <a:t>μ</a:t>
                </a:r>
                <a:r>
                  <a:rPr lang="ru-RU" dirty="0" err="1"/>
                  <a:t>,</a:t>
                </a:r>
                <a:r>
                  <a:rPr lang="ru-RU" i="1" dirty="0" err="1"/>
                  <a:t>σ</a:t>
                </a:r>
                <a:r>
                  <a:rPr lang="ru-RU" dirty="0"/>
                  <a:t>) с неизвестным математическим ожиданием </a:t>
                </a:r>
                <a:r>
                  <a:rPr lang="ru-RU" i="1" dirty="0"/>
                  <a:t>μ</a:t>
                </a:r>
                <a:r>
                  <a:rPr lang="ru-RU" dirty="0"/>
                  <a:t> и известной дисперсией </a:t>
                </a:r>
                <a:r>
                  <a:rPr lang="ru-RU" i="1" dirty="0"/>
                  <a:t>σ</a:t>
                </a:r>
                <a:r>
                  <a:rPr lang="ru-RU" baseline="30000" dirty="0"/>
                  <a:t>2</a:t>
                </a:r>
                <a:r>
                  <a:rPr lang="ru-RU" dirty="0"/>
                  <a:t>, взята случайная выборка объемом </a:t>
                </a:r>
                <a:r>
                  <a:rPr lang="en-US" i="1" dirty="0"/>
                  <a:t>n</a:t>
                </a:r>
                <a:r>
                  <a:rPr lang="ru-RU" dirty="0"/>
                  <a:t> и пусть </a:t>
                </a:r>
                <a14:m>
                  <m:oMath xmlns:m="http://schemas.openxmlformats.org/officeDocument/2006/math">
                    <m:acc>
                      <m:accPr>
                        <m:chr m:val="̅"/>
                        <m:ctrlPr>
                          <a:rPr lang="ru-RU" i="1" smtClean="0">
                            <a:latin typeface="Cambria Math" panose="02040503050406030204" pitchFamily="18" charset="0"/>
                          </a:rPr>
                        </m:ctrlPr>
                      </m:accPr>
                      <m:e>
                        <m:r>
                          <a:rPr lang="en-US" b="0" i="1" smtClean="0">
                            <a:latin typeface="Cambria Math" panose="02040503050406030204" pitchFamily="18" charset="0"/>
                          </a:rPr>
                          <m:t>𝑋</m:t>
                        </m:r>
                      </m:e>
                    </m:acc>
                  </m:oMath>
                </a14:m>
                <a:r>
                  <a:rPr lang="ru-RU" dirty="0"/>
                  <a:t> - выборочная средняя арифметическая, </a:t>
                </a:r>
                <a:r>
                  <a:rPr lang="ru-RU" i="1" dirty="0"/>
                  <a:t>μ</a:t>
                </a:r>
                <a:r>
                  <a:rPr lang="ru-RU" baseline="-25000" dirty="0"/>
                  <a:t>0</a:t>
                </a:r>
                <a:r>
                  <a:rPr lang="ru-RU" dirty="0"/>
                  <a:t> и </a:t>
                </a:r>
                <a:r>
                  <a:rPr lang="ru-RU" i="1" dirty="0"/>
                  <a:t>μ</a:t>
                </a:r>
                <a:r>
                  <a:rPr lang="ru-RU" baseline="-25000" dirty="0"/>
                  <a:t>1</a:t>
                </a:r>
                <a:r>
                  <a:rPr lang="ru-RU" dirty="0"/>
                  <a:t> - определенные значения параметра </a:t>
                </a:r>
                <a:r>
                  <a:rPr lang="ru-RU" i="1" dirty="0"/>
                  <a:t>μ </a:t>
                </a:r>
                <a:r>
                  <a:rPr lang="ru-RU" sz="1800" dirty="0"/>
                  <a:t>(</a:t>
                </a:r>
                <a:r>
                  <a:rPr lang="ru-RU" sz="1800" i="1" dirty="0"/>
                  <a:t>μ</a:t>
                </a:r>
                <a:r>
                  <a:rPr lang="ru-RU" sz="1800" baseline="-25000" dirty="0"/>
                  <a:t>0</a:t>
                </a:r>
                <a:r>
                  <a:rPr lang="ru-RU" sz="1800" dirty="0"/>
                  <a:t> – среднее при гипотезе </a:t>
                </a:r>
                <a:r>
                  <a:rPr lang="en-US" sz="1800" i="1" dirty="0"/>
                  <a:t>H</a:t>
                </a:r>
                <a:r>
                  <a:rPr lang="ru-RU" sz="1800" baseline="-25000" dirty="0"/>
                  <a:t>0</a:t>
                </a:r>
                <a:r>
                  <a:rPr lang="ru-RU" sz="1800" dirty="0"/>
                  <a:t>, и </a:t>
                </a:r>
                <a:r>
                  <a:rPr lang="ru-RU" sz="1800" i="1" dirty="0"/>
                  <a:t>μ</a:t>
                </a:r>
                <a:r>
                  <a:rPr lang="ru-RU" sz="1800" baseline="-25000" dirty="0"/>
                  <a:t>1</a:t>
                </a:r>
                <a:r>
                  <a:rPr lang="ru-RU" sz="1800" dirty="0"/>
                  <a:t> – среднее при гипотезе </a:t>
                </a:r>
                <a:r>
                  <a:rPr lang="en-US" sz="1800" i="1" dirty="0"/>
                  <a:t>H</a:t>
                </a:r>
                <a:r>
                  <a:rPr lang="ru-RU" sz="1800" baseline="-25000" dirty="0"/>
                  <a:t>1</a:t>
                </a:r>
                <a:r>
                  <a:rPr lang="ru-RU" sz="1800" dirty="0"/>
                  <a:t>)</a:t>
                </a:r>
                <a:r>
                  <a:rPr lang="ru-RU" dirty="0"/>
                  <a:t>. </a:t>
                </a:r>
              </a:p>
              <a:p>
                <a:r>
                  <a:rPr lang="ru-RU" dirty="0"/>
                  <a:t>Для проверки нулевой гипотезы </a:t>
                </a:r>
                <a:r>
                  <a:rPr lang="en-US" i="1" dirty="0"/>
                  <a:t>H</a:t>
                </a:r>
                <a:r>
                  <a:rPr lang="ru-RU" baseline="-25000" dirty="0"/>
                  <a:t>0</a:t>
                </a:r>
                <a:r>
                  <a:rPr lang="ru-RU" dirty="0"/>
                  <a:t>: </a:t>
                </a:r>
                <a:r>
                  <a:rPr lang="ru-RU" i="1" dirty="0"/>
                  <a:t>μ</a:t>
                </a:r>
                <a:r>
                  <a:rPr lang="ru-RU" dirty="0"/>
                  <a:t>=</a:t>
                </a:r>
                <a:r>
                  <a:rPr lang="ru-RU" i="1" dirty="0"/>
                  <a:t>μ</a:t>
                </a:r>
                <a:r>
                  <a:rPr lang="ru-RU" baseline="-25000" dirty="0"/>
                  <a:t>0</a:t>
                </a:r>
                <a:r>
                  <a:rPr lang="ru-RU" dirty="0"/>
                  <a:t>, при альтернативной гипотезе </a:t>
                </a:r>
                <a:r>
                  <a:rPr lang="en-US" i="1" dirty="0"/>
                  <a:t>H</a:t>
                </a:r>
                <a:r>
                  <a:rPr lang="ru-RU" baseline="-25000" dirty="0"/>
                  <a:t>1</a:t>
                </a:r>
                <a:r>
                  <a:rPr lang="ru-RU" dirty="0"/>
                  <a:t>: </a:t>
                </a:r>
                <a:r>
                  <a:rPr lang="ru-RU" i="1" dirty="0"/>
                  <a:t>μ</a:t>
                </a:r>
                <a:r>
                  <a:rPr lang="ru-RU" dirty="0"/>
                  <a:t>=</a:t>
                </a:r>
                <a:r>
                  <a:rPr lang="ru-RU" i="1" dirty="0"/>
                  <a:t>μ</a:t>
                </a:r>
                <a:r>
                  <a:rPr lang="ru-RU" baseline="-25000" dirty="0"/>
                  <a:t>1</a:t>
                </a:r>
                <a:r>
                  <a:rPr lang="ru-RU" dirty="0"/>
                  <a:t> используют статистику</a:t>
                </a:r>
              </a:p>
              <a:p>
                <a:endParaRPr lang="ru-RU" dirty="0"/>
              </a:p>
              <a:p>
                <a:endParaRPr lang="ru-RU" dirty="0"/>
              </a:p>
              <a:p>
                <a:r>
                  <a:rPr lang="ru-RU" dirty="0"/>
                  <a:t>При </a:t>
                </a:r>
                <a:r>
                  <a:rPr lang="ru-RU" i="1" dirty="0"/>
                  <a:t>μ</a:t>
                </a:r>
                <a:r>
                  <a:rPr lang="ru-RU" baseline="-25000" dirty="0"/>
                  <a:t>1</a:t>
                </a:r>
                <a:r>
                  <a:rPr lang="ru-RU" dirty="0"/>
                  <a:t>&gt;</a:t>
                </a:r>
                <a:r>
                  <a:rPr lang="ru-RU" i="1" dirty="0"/>
                  <a:t>μ</a:t>
                </a:r>
                <a:r>
                  <a:rPr lang="ru-RU" baseline="-25000" dirty="0"/>
                  <a:t>0</a:t>
                </a:r>
                <a:r>
                  <a:rPr lang="ru-RU" dirty="0"/>
                  <a:t> выбирают правостороннюю критическую область, </a:t>
                </a:r>
              </a:p>
              <a:p>
                <a:r>
                  <a:rPr lang="ru-RU" dirty="0"/>
                  <a:t>при </a:t>
                </a:r>
                <a:r>
                  <a:rPr lang="ru-RU" i="1" dirty="0"/>
                  <a:t>μ</a:t>
                </a:r>
                <a:r>
                  <a:rPr lang="ru-RU" baseline="-25000" dirty="0"/>
                  <a:t>1</a:t>
                </a:r>
                <a:r>
                  <a:rPr lang="ru-RU" dirty="0"/>
                  <a:t>&lt;</a:t>
                </a:r>
                <a:r>
                  <a:rPr lang="ru-RU" i="1" dirty="0"/>
                  <a:t>μ</a:t>
                </a:r>
                <a:r>
                  <a:rPr lang="ru-RU" baseline="-25000" dirty="0"/>
                  <a:t>0</a:t>
                </a:r>
                <a:r>
                  <a:rPr lang="ru-RU" dirty="0"/>
                  <a:t> - левостороннюю, </a:t>
                </a:r>
              </a:p>
              <a:p>
                <a:r>
                  <a:rPr lang="ru-RU" dirty="0"/>
                  <a:t>при конкурирующей гипотезе </a:t>
                </a:r>
                <a:r>
                  <a:rPr lang="en-US" i="1" dirty="0"/>
                  <a:t>H</a:t>
                </a:r>
                <a:r>
                  <a:rPr lang="ru-RU" baseline="-25000" dirty="0"/>
                  <a:t>1</a:t>
                </a:r>
                <a:r>
                  <a:rPr lang="ru-RU" dirty="0"/>
                  <a:t>: </a:t>
                </a:r>
                <a:r>
                  <a:rPr lang="ru-RU" i="1" dirty="0"/>
                  <a:t>μ</a:t>
                </a:r>
                <a:r>
                  <a:rPr lang="ru-RU" dirty="0"/>
                  <a:t>=</a:t>
                </a:r>
                <a:r>
                  <a:rPr lang="ru-RU" i="1" dirty="0"/>
                  <a:t>μ</a:t>
                </a:r>
                <a:r>
                  <a:rPr lang="ru-RU" baseline="-25000" dirty="0"/>
                  <a:t>1</a:t>
                </a:r>
                <a:r>
                  <a:rPr lang="ru-RU" dirty="0"/>
                  <a:t>≠</a:t>
                </a:r>
                <a:r>
                  <a:rPr lang="ru-RU" i="1" dirty="0"/>
                  <a:t>μ</a:t>
                </a:r>
                <a:r>
                  <a:rPr lang="ru-RU" baseline="-25000" dirty="0"/>
                  <a:t>0</a:t>
                </a:r>
                <a:r>
                  <a:rPr lang="ru-RU" dirty="0"/>
                  <a:t> выбирают двусторон­нюю критическую область.</a:t>
                </a:r>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328400" y="1834771"/>
                <a:ext cx="8487201" cy="4165979"/>
              </a:xfrm>
              <a:blipFill>
                <a:blip r:embed="rId3"/>
                <a:stretch>
                  <a:fillRect l="-287" t="-2196"/>
                </a:stretch>
              </a:blipFill>
            </p:spPr>
            <p:txBody>
              <a:bodyPr/>
              <a:lstStyle/>
              <a:p>
                <a:r>
                  <a:rPr lang="ru-RU">
                    <a:noFill/>
                  </a:rPr>
                  <a:t> </a:t>
                </a:r>
              </a:p>
            </p:txBody>
          </p:sp>
        </mc:Fallback>
      </mc:AlternateContent>
      <p:sp>
        <p:nvSpPr>
          <p:cNvPr id="5" name="AutoShape 1"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6" name="AutoShape 2"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7" name="AutoShape 3"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8" name="AutoShape 4"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9" name="AutoShape 5"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0" name="AutoShape 6"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1" name="AutoShape 7"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2" name="AutoShape 8"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33" name="Rectangle 23"/>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34" name="Объект 33"/>
          <p:cNvGraphicFramePr>
            <a:graphicFrameLocks noChangeAspect="1"/>
          </p:cNvGraphicFramePr>
          <p:nvPr/>
        </p:nvGraphicFramePr>
        <p:xfrm>
          <a:off x="3539674" y="3766084"/>
          <a:ext cx="2265956" cy="829502"/>
        </p:xfrm>
        <a:graphic>
          <a:graphicData uri="http://schemas.openxmlformats.org/presentationml/2006/ole">
            <mc:AlternateContent xmlns:mc="http://schemas.openxmlformats.org/markup-compatibility/2006">
              <mc:Choice xmlns:v="urn:schemas-microsoft-com:vml" Requires="v">
                <p:oleObj spid="_x0000_s58375" name="Уравнение" r:id="rId4" imgW="1066337" imgH="393529" progId="Equation.3">
                  <p:embed/>
                </p:oleObj>
              </mc:Choice>
              <mc:Fallback>
                <p:oleObj name="Уравнение" r:id="rId4" imgW="1066337" imgH="393529" progId="Equation.3">
                  <p:embed/>
                  <p:pic>
                    <p:nvPicPr>
                      <p:cNvPr id="34" name="Объект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674" y="3766084"/>
                        <a:ext cx="2265956" cy="829502"/>
                      </a:xfrm>
                      <a:prstGeom prst="rect">
                        <a:avLst/>
                      </a:prstGeom>
                      <a:noFill/>
                    </p:spPr>
                  </p:pic>
                </p:oleObj>
              </mc:Fallback>
            </mc:AlternateContent>
          </a:graphicData>
        </a:graphic>
      </p:graphicFrame>
    </p:spTree>
    <p:extLst>
      <p:ext uri="{BB962C8B-B14F-4D97-AF65-F5344CB8AC3E}">
        <p14:creationId xmlns:p14="http://schemas.microsoft.com/office/powerpoint/2010/main" val="35160524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4"/>
            <a:ext cx="7886700" cy="514315"/>
          </a:xfrm>
        </p:spPr>
        <p:txBody>
          <a:bodyPr>
            <a:normAutofit fontScale="90000"/>
          </a:bodyPr>
          <a:lstStyle/>
          <a:p>
            <a:r>
              <a:rPr lang="ru-RU" dirty="0"/>
              <a:t>Границы критической области</a:t>
            </a:r>
          </a:p>
        </p:txBody>
      </p:sp>
      <p:sp>
        <p:nvSpPr>
          <p:cNvPr id="3" name="Прямоугольник 2"/>
          <p:cNvSpPr/>
          <p:nvPr/>
        </p:nvSpPr>
        <p:spPr>
          <a:xfrm>
            <a:off x="276368" y="1760296"/>
            <a:ext cx="8679975" cy="3757439"/>
          </a:xfrm>
          <a:prstGeom prst="rect">
            <a:avLst/>
          </a:prstGeom>
        </p:spPr>
        <p:txBody>
          <a:bodyPr wrap="square">
            <a:spAutoFit/>
          </a:bodyPr>
          <a:lstStyle/>
          <a:p>
            <a:r>
              <a:rPr lang="ru-RU" sz="1950" dirty="0"/>
              <a:t> Границы критической области </a:t>
            </a:r>
            <a:r>
              <a:rPr lang="en-US" sz="1950" dirty="0"/>
              <a:t>t</a:t>
            </a:r>
            <a:r>
              <a:rPr lang="ru-RU" sz="1950" dirty="0" err="1"/>
              <a:t>кр</a:t>
            </a:r>
            <a:r>
              <a:rPr lang="ru-RU" sz="1950" dirty="0"/>
              <a:t> находят до таблице интег­ральной функции Лапласа Φ(</a:t>
            </a:r>
            <a:r>
              <a:rPr lang="en-US" sz="1950" dirty="0"/>
              <a:t>t</a:t>
            </a:r>
            <a:r>
              <a:rPr lang="ru-RU" sz="1950" dirty="0"/>
              <a:t>) из условий: </a:t>
            </a:r>
          </a:p>
          <a:p>
            <a:pPr>
              <a:spcBef>
                <a:spcPts val="450"/>
              </a:spcBef>
            </a:pPr>
            <a:r>
              <a:rPr lang="ru-RU" sz="1950" dirty="0"/>
              <a:t>- в случае правосторонней и левосторонней критических областей</a:t>
            </a:r>
          </a:p>
          <a:p>
            <a:r>
              <a:rPr lang="ru-RU" sz="1950" dirty="0"/>
              <a:t>                         Φ(</a:t>
            </a:r>
            <a:r>
              <a:rPr lang="en-US" sz="1950" dirty="0"/>
              <a:t>t</a:t>
            </a:r>
            <a:r>
              <a:rPr lang="ru-RU" sz="1950" dirty="0" err="1"/>
              <a:t>кр</a:t>
            </a:r>
            <a:r>
              <a:rPr lang="ru-RU" sz="1950" dirty="0"/>
              <a:t>)=1-2</a:t>
            </a:r>
            <a:r>
              <a:rPr lang="en-US" sz="1950" dirty="0"/>
              <a:t>α</a:t>
            </a:r>
            <a:r>
              <a:rPr lang="ru-RU" sz="1950" dirty="0"/>
              <a:t>,	</a:t>
            </a:r>
          </a:p>
          <a:p>
            <a:r>
              <a:rPr lang="ru-RU" sz="1950" dirty="0"/>
              <a:t>     где Φ(</a:t>
            </a:r>
            <a:r>
              <a:rPr lang="en-US" sz="1950" dirty="0"/>
              <a:t>t</a:t>
            </a:r>
            <a:r>
              <a:rPr lang="ru-RU" sz="1950" dirty="0"/>
              <a:t>)   - интегральная функция Лапласа </a:t>
            </a:r>
            <a:r>
              <a:rPr lang="ru-RU" sz="1500" dirty="0"/>
              <a:t>(таблица приложений)</a:t>
            </a:r>
            <a:r>
              <a:rPr lang="ru-RU" sz="1950" dirty="0"/>
              <a:t>; </a:t>
            </a:r>
          </a:p>
          <a:p>
            <a:pPr lvl="0"/>
            <a:r>
              <a:rPr lang="ru-RU" sz="1950" dirty="0"/>
              <a:t>- при двусторонней критической области</a:t>
            </a:r>
          </a:p>
          <a:p>
            <a:r>
              <a:rPr lang="ru-RU" sz="1950" dirty="0"/>
              <a:t>                       Φ(</a:t>
            </a:r>
            <a:r>
              <a:rPr lang="en-US" sz="1950" dirty="0"/>
              <a:t>t</a:t>
            </a:r>
            <a:r>
              <a:rPr lang="ru-RU" sz="1950" dirty="0" err="1"/>
              <a:t>кр</a:t>
            </a:r>
            <a:r>
              <a:rPr lang="ru-RU" sz="1950" dirty="0"/>
              <a:t>)=1-</a:t>
            </a:r>
            <a:r>
              <a:rPr lang="en-US" sz="1950" dirty="0"/>
              <a:t>α</a:t>
            </a:r>
            <a:endParaRPr lang="ru-RU" sz="1950" dirty="0"/>
          </a:p>
          <a:p>
            <a:endParaRPr lang="ru-RU" sz="1950" dirty="0"/>
          </a:p>
          <a:p>
            <a:r>
              <a:rPr lang="ru-RU" sz="1950" dirty="0"/>
              <a:t>Тогда проверка гипотезы сводится к следующему:</a:t>
            </a:r>
          </a:p>
          <a:p>
            <a:pPr marL="214313" indent="-214313">
              <a:buFont typeface="Arial" panose="020B0604020202020204" pitchFamily="34" charset="0"/>
              <a:buChar char="•"/>
            </a:pPr>
            <a:r>
              <a:rPr lang="ru-RU" sz="1950" dirty="0"/>
              <a:t>если |</a:t>
            </a:r>
            <a:r>
              <a:rPr lang="en-US" sz="1950" i="1" dirty="0"/>
              <a:t>t</a:t>
            </a:r>
            <a:r>
              <a:rPr lang="ru-RU" sz="1950" i="1" baseline="-25000" dirty="0"/>
              <a:t>набл</a:t>
            </a:r>
            <a:r>
              <a:rPr lang="ru-RU" sz="1950" dirty="0"/>
              <a:t>|&gt;</a:t>
            </a:r>
            <a:r>
              <a:rPr lang="en-US" sz="1950" i="1" dirty="0"/>
              <a:t>t</a:t>
            </a:r>
            <a:r>
              <a:rPr lang="ru-RU" sz="1950" i="1" baseline="-25000" dirty="0" err="1"/>
              <a:t>кр</a:t>
            </a:r>
            <a:r>
              <a:rPr lang="ru-RU" sz="1950" dirty="0"/>
              <a:t>, то гипотеза отвергается с вероят­ностью ошибки </a:t>
            </a:r>
            <a:r>
              <a:rPr lang="en-US" sz="1950" i="1" dirty="0"/>
              <a:t>α</a:t>
            </a:r>
            <a:r>
              <a:rPr lang="ru-RU" sz="1950" dirty="0"/>
              <a:t>, </a:t>
            </a:r>
          </a:p>
          <a:p>
            <a:pPr marL="214313" indent="-214313">
              <a:buFont typeface="Arial" panose="020B0604020202020204" pitchFamily="34" charset="0"/>
              <a:buChar char="•"/>
            </a:pPr>
            <a:r>
              <a:rPr lang="ru-RU" sz="1950" dirty="0"/>
              <a:t>если |</a:t>
            </a:r>
            <a:r>
              <a:rPr lang="en-US" sz="1950" i="1" dirty="0"/>
              <a:t>t</a:t>
            </a:r>
            <a:r>
              <a:rPr lang="ru-RU" sz="1950" i="1" baseline="-25000" dirty="0"/>
              <a:t>набл</a:t>
            </a:r>
            <a:r>
              <a:rPr lang="ru-RU" sz="1950" dirty="0"/>
              <a:t>|≤</a:t>
            </a:r>
            <a:r>
              <a:rPr lang="en-US" sz="1950" i="1" dirty="0"/>
              <a:t>t</a:t>
            </a:r>
            <a:r>
              <a:rPr lang="ru-RU" sz="1950" i="1" baseline="-25000" dirty="0" err="1"/>
              <a:t>кр</a:t>
            </a:r>
            <a:r>
              <a:rPr lang="ru-RU" sz="1950" dirty="0"/>
              <a:t>, то делают вывод, что гипотеза не противоречит опытным данным</a:t>
            </a:r>
          </a:p>
        </p:txBody>
      </p:sp>
    </p:spTree>
    <p:extLst>
      <p:ext uri="{BB962C8B-B14F-4D97-AF65-F5344CB8AC3E}">
        <p14:creationId xmlns:p14="http://schemas.microsoft.com/office/powerpoint/2010/main" val="301900545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Мощность критерия</a:t>
            </a:r>
          </a:p>
        </p:txBody>
      </p:sp>
      <p:sp>
        <p:nvSpPr>
          <p:cNvPr id="3" name="Прямоугольник 2"/>
          <p:cNvSpPr/>
          <p:nvPr/>
        </p:nvSpPr>
        <p:spPr>
          <a:xfrm>
            <a:off x="628650" y="2127426"/>
            <a:ext cx="8184391" cy="2492990"/>
          </a:xfrm>
          <a:prstGeom prst="rect">
            <a:avLst/>
          </a:prstGeom>
        </p:spPr>
        <p:txBody>
          <a:bodyPr wrap="square">
            <a:spAutoFit/>
          </a:bodyPr>
          <a:lstStyle/>
          <a:p>
            <a:r>
              <a:rPr lang="ru-RU" sz="1950" dirty="0"/>
              <a:t>Для вычисления мощности критерия при </a:t>
            </a:r>
            <a:r>
              <a:rPr lang="en-US" sz="1950" dirty="0"/>
              <a:t>H</a:t>
            </a:r>
            <a:r>
              <a:rPr lang="ru-RU" sz="1950" dirty="0"/>
              <a:t>1: μ=μ1&gt;μ0 или </a:t>
            </a:r>
            <a:r>
              <a:rPr lang="en-US" sz="1950" dirty="0"/>
              <a:t>H</a:t>
            </a:r>
            <a:r>
              <a:rPr lang="ru-RU" sz="1950" dirty="0"/>
              <a:t>1: μ=μ1&lt;μ0 можно воспользоваться формулой</a:t>
            </a:r>
          </a:p>
          <a:p>
            <a:endParaRPr lang="ru-RU" sz="1950" dirty="0"/>
          </a:p>
          <a:p>
            <a:endParaRPr lang="ru-RU" sz="1950" dirty="0"/>
          </a:p>
          <a:p>
            <a:endParaRPr lang="ru-RU" sz="1950" dirty="0"/>
          </a:p>
          <a:p>
            <a:endParaRPr lang="ru-RU" sz="1950" dirty="0"/>
          </a:p>
          <a:p>
            <a:endParaRPr lang="ru-RU" sz="1950" dirty="0"/>
          </a:p>
          <a:p>
            <a:r>
              <a:rPr lang="ru-RU" sz="1950" dirty="0"/>
              <a:t>где </a:t>
            </a:r>
            <a:r>
              <a:rPr lang="en-US" sz="1950" i="1" dirty="0"/>
              <a:t>t</a:t>
            </a:r>
            <a:r>
              <a:rPr lang="ru-RU" sz="1950" i="1" baseline="-25000" dirty="0" err="1"/>
              <a:t>кр</a:t>
            </a:r>
            <a:r>
              <a:rPr lang="ru-RU" sz="1950" dirty="0"/>
              <a:t> = Φ</a:t>
            </a:r>
            <a:r>
              <a:rPr lang="ru-RU" sz="1950" baseline="30000" dirty="0"/>
              <a:t>-1</a:t>
            </a:r>
            <a:r>
              <a:rPr lang="ru-RU" sz="1950" dirty="0"/>
              <a:t>(1-2</a:t>
            </a:r>
            <a:r>
              <a:rPr lang="en-US" sz="1950" i="1" dirty="0"/>
              <a:t>α</a:t>
            </a:r>
            <a:r>
              <a:rPr lang="ru-RU" sz="1950" dirty="0"/>
              <a:t>)</a:t>
            </a:r>
          </a:p>
        </p:txBody>
      </p:sp>
      <p:sp>
        <p:nvSpPr>
          <p:cNvPr id="10" name="Rectangle 8"/>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11" name="Объект 10"/>
          <p:cNvGraphicFramePr>
            <a:graphicFrameLocks noChangeAspect="1"/>
          </p:cNvGraphicFramePr>
          <p:nvPr/>
        </p:nvGraphicFramePr>
        <p:xfrm>
          <a:off x="2748290" y="3160908"/>
          <a:ext cx="3647420" cy="812380"/>
        </p:xfrm>
        <a:graphic>
          <a:graphicData uri="http://schemas.openxmlformats.org/presentationml/2006/ole">
            <mc:AlternateContent xmlns:mc="http://schemas.openxmlformats.org/markup-compatibility/2006">
              <mc:Choice xmlns:v="urn:schemas-microsoft-com:vml" Requires="v">
                <p:oleObj spid="_x0000_s59399" name="Уравнение" r:id="rId3" imgW="2273300" imgH="508000" progId="Equation.3">
                  <p:embed/>
                </p:oleObj>
              </mc:Choice>
              <mc:Fallback>
                <p:oleObj name="Уравнение" r:id="rId3" imgW="2273300" imgH="508000" progId="Equation.3">
                  <p:embed/>
                  <p:pic>
                    <p:nvPicPr>
                      <p:cNvPr id="11" name="Объект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8290" y="3160908"/>
                        <a:ext cx="3647420" cy="812380"/>
                      </a:xfrm>
                      <a:prstGeom prst="rect">
                        <a:avLst/>
                      </a:prstGeom>
                      <a:noFill/>
                    </p:spPr>
                  </p:pic>
                </p:oleObj>
              </mc:Fallback>
            </mc:AlternateContent>
          </a:graphicData>
        </a:graphic>
      </p:graphicFrame>
    </p:spTree>
    <p:extLst>
      <p:ext uri="{BB962C8B-B14F-4D97-AF65-F5344CB8AC3E}">
        <p14:creationId xmlns:p14="http://schemas.microsoft.com/office/powerpoint/2010/main" val="159691209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5403" y="1223217"/>
            <a:ext cx="7886700" cy="371013"/>
          </a:xfrm>
        </p:spPr>
        <p:txBody>
          <a:bodyPr>
            <a:noAutofit/>
          </a:bodyPr>
          <a:lstStyle/>
          <a:p>
            <a:r>
              <a:rPr lang="ru-RU" sz="2400" dirty="0"/>
              <a:t>ПРОВЕРКА ГИПОТЕЗЫ О ЗНАЧЕНИИ ГЕНЕРАЛЬНОЙ СРЕДНЕЙ  ПРИ НЕИЗВЕСТНОЙ ГЕНЕРАЛЬНОЙ ДИСПЕРСИИ</a:t>
            </a:r>
          </a:p>
        </p:txBody>
      </p:sp>
      <mc:AlternateContent xmlns:mc="http://schemas.openxmlformats.org/markup-compatibility/2006">
        <mc:Choice xmlns:a14="http://schemas.microsoft.com/office/drawing/2010/main" Requires="a14">
          <p:sp>
            <p:nvSpPr>
              <p:cNvPr id="3" name="Объект 2"/>
              <p:cNvSpPr>
                <a:spLocks noGrp="1"/>
              </p:cNvSpPr>
              <p:nvPr>
                <p:ph idx="1"/>
              </p:nvPr>
            </p:nvSpPr>
            <p:spPr>
              <a:xfrm>
                <a:off x="328400" y="1834771"/>
                <a:ext cx="8487201" cy="4165979"/>
              </a:xfrm>
            </p:spPr>
            <p:txBody>
              <a:bodyPr>
                <a:normAutofit fontScale="92500" lnSpcReduction="20000"/>
              </a:bodyPr>
              <a:lstStyle/>
              <a:p>
                <a:r>
                  <a:rPr lang="ru-RU" b="1" i="1" dirty="0"/>
                  <a:t> </a:t>
                </a:r>
                <a:r>
                  <a:rPr lang="ru-RU" dirty="0"/>
                  <a:t>Пусть </a:t>
                </a:r>
                <a14:m>
                  <m:oMath xmlns:m="http://schemas.openxmlformats.org/officeDocument/2006/math">
                    <m:acc>
                      <m:accPr>
                        <m:chr m:val="̅"/>
                        <m:ctrlPr>
                          <a:rPr lang="ru-RU" i="1">
                            <a:latin typeface="Cambria Math" panose="02040503050406030204" pitchFamily="18" charset="0"/>
                          </a:rPr>
                        </m:ctrlPr>
                      </m:accPr>
                      <m:e>
                        <m:r>
                          <a:rPr lang="en-US" i="1">
                            <a:latin typeface="Cambria Math" panose="02040503050406030204" pitchFamily="18" charset="0"/>
                          </a:rPr>
                          <m:t>𝑋</m:t>
                        </m:r>
                      </m:e>
                    </m:acc>
                  </m:oMath>
                </a14:m>
                <a:r>
                  <a:rPr lang="ru-RU" dirty="0"/>
                  <a:t> и </a:t>
                </a:r>
                <a:r>
                  <a:rPr lang="en-US" i="1" dirty="0"/>
                  <a:t>S</a:t>
                </a:r>
                <a:r>
                  <a:rPr lang="ru-RU" baseline="30000" dirty="0"/>
                  <a:t>2 </a:t>
                </a:r>
                <a:r>
                  <a:rPr lang="ru-RU" dirty="0"/>
                  <a:t>- среднее арифметическое и дисперсия выборки объемом </a:t>
                </a:r>
                <a:r>
                  <a:rPr lang="en-US" i="1" dirty="0"/>
                  <a:t>n</a:t>
                </a:r>
                <a:r>
                  <a:rPr lang="ru-RU" dirty="0"/>
                  <a:t> из нормальной генеральной совокупности </a:t>
                </a:r>
                <a:r>
                  <a:rPr lang="en-US" i="1" dirty="0"/>
                  <a:t>X</a:t>
                </a:r>
                <a:r>
                  <a:rPr lang="ru-RU" dirty="0"/>
                  <a:t> с неизвест­ными параметрами </a:t>
                </a:r>
                <a:r>
                  <a:rPr lang="ru-RU" i="1" dirty="0"/>
                  <a:t>μ</a:t>
                </a:r>
                <a:r>
                  <a:rPr lang="ru-RU" dirty="0"/>
                  <a:t> и </a:t>
                </a:r>
                <a:r>
                  <a:rPr lang="ru-RU" i="1" dirty="0"/>
                  <a:t>σ</a:t>
                </a:r>
                <a:r>
                  <a:rPr lang="ru-RU" baseline="30000" dirty="0"/>
                  <a:t>2</a:t>
                </a:r>
                <a:r>
                  <a:rPr lang="ru-RU" dirty="0"/>
                  <a:t>. Тогда для проверки нулевой гипоте­зы </a:t>
                </a:r>
                <a:r>
                  <a:rPr lang="en-US" i="1" dirty="0"/>
                  <a:t>H</a:t>
                </a:r>
                <a:r>
                  <a:rPr lang="ru-RU" baseline="-25000" dirty="0"/>
                  <a:t>0</a:t>
                </a:r>
                <a:r>
                  <a:rPr lang="ru-RU" dirty="0"/>
                  <a:t>: </a:t>
                </a:r>
                <a:r>
                  <a:rPr lang="ru-RU" i="1" dirty="0"/>
                  <a:t>μ</a:t>
                </a:r>
                <a:r>
                  <a:rPr lang="ru-RU" dirty="0"/>
                  <a:t>=</a:t>
                </a:r>
                <a:r>
                  <a:rPr lang="ru-RU" i="1" dirty="0"/>
                  <a:t>μ</a:t>
                </a:r>
                <a:r>
                  <a:rPr lang="ru-RU" baseline="-25000" dirty="0"/>
                  <a:t>0</a:t>
                </a:r>
                <a:r>
                  <a:rPr lang="ru-RU" dirty="0"/>
                  <a:t> при альтернативной гипотезе </a:t>
                </a:r>
                <a:r>
                  <a:rPr lang="en-US" i="1" dirty="0"/>
                  <a:t>H</a:t>
                </a:r>
                <a:r>
                  <a:rPr lang="ru-RU" baseline="-25000" dirty="0"/>
                  <a:t>1</a:t>
                </a:r>
                <a:r>
                  <a:rPr lang="ru-RU" dirty="0"/>
                  <a:t>: </a:t>
                </a:r>
                <a:r>
                  <a:rPr lang="ru-RU" i="1" dirty="0"/>
                  <a:t>μ</a:t>
                </a:r>
                <a:r>
                  <a:rPr lang="ru-RU" dirty="0"/>
                  <a:t>=</a:t>
                </a:r>
                <a:r>
                  <a:rPr lang="ru-RU" i="1" dirty="0"/>
                  <a:t>μ</a:t>
                </a:r>
                <a:r>
                  <a:rPr lang="ru-RU" baseline="-25000" dirty="0"/>
                  <a:t>1</a:t>
                </a:r>
                <a:r>
                  <a:rPr lang="ru-RU" dirty="0"/>
                  <a:t> используют статистику:</a:t>
                </a:r>
              </a:p>
              <a:p>
                <a:endParaRPr lang="ru-RU" dirty="0"/>
              </a:p>
              <a:p>
                <a:pPr marL="0" indent="0">
                  <a:buNone/>
                </a:pPr>
                <a:endParaRPr lang="ru-RU" dirty="0"/>
              </a:p>
              <a:p>
                <a:pPr marL="0" indent="0">
                  <a:buNone/>
                </a:pPr>
                <a:r>
                  <a:rPr lang="ru-RU" dirty="0"/>
                  <a:t>которая при выполнении гипотезы </a:t>
                </a:r>
                <a:r>
                  <a:rPr lang="en-US" i="1" dirty="0"/>
                  <a:t>H</a:t>
                </a:r>
                <a:r>
                  <a:rPr lang="ru-RU" i="1" baseline="-25000" dirty="0"/>
                  <a:t>0</a:t>
                </a:r>
                <a:r>
                  <a:rPr lang="ru-RU" dirty="0"/>
                  <a:t> имеет распределение Стьюдента (</a:t>
                </a:r>
                <a:r>
                  <a:rPr lang="en-US" i="1" dirty="0"/>
                  <a:t>t</a:t>
                </a:r>
                <a:r>
                  <a:rPr lang="ru-RU" dirty="0"/>
                  <a:t>-распределение) с  </a:t>
                </a:r>
                <a:r>
                  <a:rPr lang="en-US" i="1" dirty="0"/>
                  <a:t>n</a:t>
                </a:r>
                <a:r>
                  <a:rPr lang="ru-RU" i="1" dirty="0"/>
                  <a:t>-</a:t>
                </a:r>
                <a:r>
                  <a:rPr lang="ru-RU" dirty="0"/>
                  <a:t>1 степенями свободы</a:t>
                </a:r>
              </a:p>
              <a:p>
                <a:pPr marL="0" indent="0">
                  <a:buNone/>
                </a:pPr>
                <a:r>
                  <a:rPr lang="ru-RU" dirty="0"/>
                  <a:t>При </a:t>
                </a:r>
                <a:r>
                  <a:rPr lang="ru-RU" i="1" dirty="0"/>
                  <a:t>μ</a:t>
                </a:r>
                <a:r>
                  <a:rPr lang="ru-RU" baseline="-25000" dirty="0"/>
                  <a:t>1</a:t>
                </a:r>
                <a:r>
                  <a:rPr lang="ru-RU" dirty="0"/>
                  <a:t>&gt;</a:t>
                </a:r>
                <a:r>
                  <a:rPr lang="ru-RU" i="1" dirty="0"/>
                  <a:t>μ</a:t>
                </a:r>
                <a:r>
                  <a:rPr lang="ru-RU" baseline="-25000" dirty="0"/>
                  <a:t>0</a:t>
                </a:r>
                <a:r>
                  <a:rPr lang="ru-RU" dirty="0"/>
                  <a:t> выбирают правостороннюю критическую область, при </a:t>
                </a:r>
                <a:r>
                  <a:rPr lang="ru-RU" i="1" dirty="0"/>
                  <a:t>μ</a:t>
                </a:r>
                <a:r>
                  <a:rPr lang="ru-RU" baseline="-25000" dirty="0"/>
                  <a:t>1</a:t>
                </a:r>
                <a:r>
                  <a:rPr lang="ru-RU" dirty="0"/>
                  <a:t>&lt;</a:t>
                </a:r>
                <a:r>
                  <a:rPr lang="ru-RU" i="1" dirty="0"/>
                  <a:t>μ</a:t>
                </a:r>
                <a:r>
                  <a:rPr lang="ru-RU" baseline="-25000" dirty="0"/>
                  <a:t>0</a:t>
                </a:r>
                <a:r>
                  <a:rPr lang="ru-RU" dirty="0"/>
                  <a:t> - левостороннюю, а при конкурирующей гипотезе </a:t>
                </a:r>
                <a:r>
                  <a:rPr lang="en-US" i="1" dirty="0"/>
                  <a:t>H</a:t>
                </a:r>
                <a:r>
                  <a:rPr lang="ru-RU" baseline="-25000" dirty="0"/>
                  <a:t>1</a:t>
                </a:r>
                <a:r>
                  <a:rPr lang="ru-RU" dirty="0"/>
                  <a:t>: </a:t>
                </a:r>
                <a:r>
                  <a:rPr lang="ru-RU" i="1" dirty="0"/>
                  <a:t>μ</a:t>
                </a:r>
                <a:r>
                  <a:rPr lang="ru-RU" dirty="0"/>
                  <a:t>=</a:t>
                </a:r>
                <a:r>
                  <a:rPr lang="ru-RU" i="1" dirty="0"/>
                  <a:t>μ</a:t>
                </a:r>
                <a:r>
                  <a:rPr lang="ru-RU" baseline="-25000" dirty="0"/>
                  <a:t>1</a:t>
                </a:r>
                <a:r>
                  <a:rPr lang="ru-RU" dirty="0"/>
                  <a:t>≠</a:t>
                </a:r>
                <a:r>
                  <a:rPr lang="ru-RU" i="1" dirty="0"/>
                  <a:t>μ</a:t>
                </a:r>
                <a:r>
                  <a:rPr lang="ru-RU" baseline="-25000" dirty="0"/>
                  <a:t>0</a:t>
                </a:r>
                <a:r>
                  <a:rPr lang="ru-RU" dirty="0"/>
                  <a:t>  - двустороннюю критическую область</a:t>
                </a:r>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328400" y="1834771"/>
                <a:ext cx="8487201" cy="4165979"/>
              </a:xfrm>
              <a:blipFill>
                <a:blip r:embed="rId3"/>
                <a:stretch>
                  <a:fillRect l="-1149" t="-2928" r="-1652"/>
                </a:stretch>
              </a:blipFill>
            </p:spPr>
            <p:txBody>
              <a:bodyPr/>
              <a:lstStyle/>
              <a:p>
                <a:r>
                  <a:rPr lang="ru-RU">
                    <a:noFill/>
                  </a:rPr>
                  <a:t> </a:t>
                </a:r>
              </a:p>
            </p:txBody>
          </p:sp>
        </mc:Fallback>
      </mc:AlternateContent>
      <p:sp>
        <p:nvSpPr>
          <p:cNvPr id="5" name="AutoShape 1"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6" name="AutoShape 2"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7" name="AutoShape 3"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8" name="AutoShape 4"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9" name="AutoShape 5"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0" name="AutoShape 6" descr="H_1"/>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1" name="AutoShape 7"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12" name="AutoShape 8" descr="H_{0}"/>
          <p:cNvSpPr>
            <a:spLocks noChangeAspect="1" noChangeArrowheads="1"/>
          </p:cNvSpPr>
          <p:nvPr/>
        </p:nvSpPr>
        <p:spPr bwMode="auto">
          <a:xfrm>
            <a:off x="301103" y="3952235"/>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ru-RU"/>
          </a:p>
        </p:txBody>
      </p:sp>
      <p:sp>
        <p:nvSpPr>
          <p:cNvPr id="33" name="Rectangle 23"/>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40" name="Rectangle 30"/>
          <p:cNvSpPr>
            <a:spLocks noChangeArrowheads="1"/>
          </p:cNvSpPr>
          <p:nvPr/>
        </p:nvSpPr>
        <p:spPr bwMode="auto">
          <a:xfrm>
            <a:off x="3290579" y="3039555"/>
            <a:ext cx="2000363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ru-RU"/>
          </a:p>
        </p:txBody>
      </p:sp>
      <p:graphicFrame>
        <p:nvGraphicFramePr>
          <p:cNvPr id="41" name="Объект 40"/>
          <p:cNvGraphicFramePr>
            <a:graphicFrameLocks noChangeAspect="1"/>
          </p:cNvGraphicFramePr>
          <p:nvPr/>
        </p:nvGraphicFramePr>
        <p:xfrm>
          <a:off x="2819336" y="3099813"/>
          <a:ext cx="2477150" cy="763633"/>
        </p:xfrm>
        <a:graphic>
          <a:graphicData uri="http://schemas.openxmlformats.org/presentationml/2006/ole">
            <mc:AlternateContent xmlns:mc="http://schemas.openxmlformats.org/markup-compatibility/2006">
              <mc:Choice xmlns:v="urn:schemas-microsoft-com:vml" Requires="v">
                <p:oleObj spid="_x0000_s60423" name="Уравнение" r:id="rId4" imgW="1269449" imgH="393529" progId="Equation.3">
                  <p:embed/>
                </p:oleObj>
              </mc:Choice>
              <mc:Fallback>
                <p:oleObj name="Уравнение" r:id="rId4" imgW="1269449" imgH="393529" progId="Equation.3">
                  <p:embed/>
                  <p:pic>
                    <p:nvPicPr>
                      <p:cNvPr id="41" name="Объект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336" y="3099813"/>
                        <a:ext cx="2477150" cy="763633"/>
                      </a:xfrm>
                      <a:prstGeom prst="rect">
                        <a:avLst/>
                      </a:prstGeom>
                      <a:noFill/>
                    </p:spPr>
                  </p:pic>
                </p:oleObj>
              </mc:Fallback>
            </mc:AlternateContent>
          </a:graphicData>
        </a:graphic>
      </p:graphicFrame>
    </p:spTree>
    <p:extLst>
      <p:ext uri="{BB962C8B-B14F-4D97-AF65-F5344CB8AC3E}">
        <p14:creationId xmlns:p14="http://schemas.microsoft.com/office/powerpoint/2010/main" val="344919831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4"/>
            <a:ext cx="7886700" cy="514315"/>
          </a:xfrm>
        </p:spPr>
        <p:txBody>
          <a:bodyPr>
            <a:normAutofit fontScale="90000"/>
          </a:bodyPr>
          <a:lstStyle/>
          <a:p>
            <a:r>
              <a:rPr lang="ru-RU" dirty="0"/>
              <a:t>Границы критической области</a:t>
            </a:r>
          </a:p>
        </p:txBody>
      </p:sp>
      <p:sp>
        <p:nvSpPr>
          <p:cNvPr id="3" name="Прямоугольник 2"/>
          <p:cNvSpPr/>
          <p:nvPr/>
        </p:nvSpPr>
        <p:spPr>
          <a:xfrm>
            <a:off x="276368" y="1760296"/>
            <a:ext cx="8679975" cy="4121641"/>
          </a:xfrm>
          <a:prstGeom prst="rect">
            <a:avLst/>
          </a:prstGeom>
        </p:spPr>
        <p:txBody>
          <a:bodyPr wrap="square">
            <a:spAutoFit/>
          </a:bodyPr>
          <a:lstStyle/>
          <a:p>
            <a:r>
              <a:rPr lang="ru-RU" sz="1950" dirty="0"/>
              <a:t> Границы критической области </a:t>
            </a:r>
            <a:r>
              <a:rPr lang="en-US" sz="1950" i="1" dirty="0"/>
              <a:t>t</a:t>
            </a:r>
            <a:r>
              <a:rPr lang="ru-RU" sz="1950" i="1" baseline="-25000" dirty="0" err="1"/>
              <a:t>кр</a:t>
            </a:r>
            <a:r>
              <a:rPr lang="ru-RU" sz="1950" dirty="0"/>
              <a:t> находят до таблице функция </a:t>
            </a:r>
            <a:r>
              <a:rPr lang="en-US" sz="1950" i="1" dirty="0"/>
              <a:t>t</a:t>
            </a:r>
            <a:r>
              <a:rPr lang="ru-RU" sz="1950" i="1" dirty="0"/>
              <a:t> </a:t>
            </a:r>
            <a:r>
              <a:rPr lang="ru-RU" sz="1950" dirty="0"/>
              <a:t>– распределения </a:t>
            </a:r>
            <a:r>
              <a:rPr lang="ru-RU" sz="1950" dirty="0" err="1"/>
              <a:t>Стъюдента</a:t>
            </a:r>
            <a:endParaRPr lang="ru-RU" sz="1950" dirty="0"/>
          </a:p>
          <a:p>
            <a:pPr>
              <a:spcBef>
                <a:spcPts val="450"/>
              </a:spcBef>
            </a:pPr>
            <a:endParaRPr lang="ru-RU" sz="1950" dirty="0"/>
          </a:p>
          <a:p>
            <a:pPr>
              <a:spcBef>
                <a:spcPts val="450"/>
              </a:spcBef>
            </a:pPr>
            <a:r>
              <a:rPr lang="ru-RU" sz="1950" i="1" dirty="0"/>
              <a:t>где </a:t>
            </a:r>
            <a:r>
              <a:rPr lang="el-GR" sz="1950" i="1" dirty="0"/>
              <a:t>ν</a:t>
            </a:r>
            <a:r>
              <a:rPr lang="ru-RU" sz="1950" dirty="0"/>
              <a:t> - число степеней свободы, из условий:</a:t>
            </a:r>
          </a:p>
          <a:p>
            <a:r>
              <a:rPr lang="ru-RU" sz="1950" dirty="0"/>
              <a:t>- в случае односторонней критической области используется условие:</a:t>
            </a:r>
          </a:p>
          <a:p>
            <a:r>
              <a:rPr lang="ru-RU" sz="1950" i="1" dirty="0"/>
              <a:t>                          </a:t>
            </a:r>
            <a:r>
              <a:rPr lang="en-US" sz="1950" i="1" dirty="0"/>
              <a:t>St</a:t>
            </a:r>
            <a:r>
              <a:rPr lang="ru-RU" sz="1950" dirty="0"/>
              <a:t>(</a:t>
            </a:r>
            <a:r>
              <a:rPr lang="en-US" sz="1950" i="1" dirty="0"/>
              <a:t>t</a:t>
            </a:r>
            <a:r>
              <a:rPr lang="ru-RU" sz="1950" i="1" baseline="-25000" dirty="0" err="1"/>
              <a:t>кр</a:t>
            </a:r>
            <a:r>
              <a:rPr lang="ru-RU" sz="1950" dirty="0"/>
              <a:t>; </a:t>
            </a:r>
            <a:r>
              <a:rPr lang="en-US" sz="1950" i="1" dirty="0"/>
              <a:t>n</a:t>
            </a:r>
            <a:r>
              <a:rPr lang="en-US" sz="1950" dirty="0"/>
              <a:t> </a:t>
            </a:r>
            <a:r>
              <a:rPr lang="ru-RU" sz="1950" i="1" dirty="0"/>
              <a:t>-</a:t>
            </a:r>
            <a:r>
              <a:rPr lang="ru-RU" sz="1950" dirty="0"/>
              <a:t> 1)=2</a:t>
            </a:r>
            <a:r>
              <a:rPr lang="en-US" sz="1950" i="1" dirty="0"/>
              <a:t>α</a:t>
            </a:r>
            <a:r>
              <a:rPr lang="ru-RU" sz="1950" dirty="0"/>
              <a:t>, 							</a:t>
            </a:r>
          </a:p>
          <a:p>
            <a:r>
              <a:rPr lang="ru-RU" sz="1950" dirty="0"/>
              <a:t>- в случае двусторонней критической области:</a:t>
            </a:r>
          </a:p>
          <a:p>
            <a:r>
              <a:rPr lang="ru-RU" sz="1950" i="1" dirty="0"/>
              <a:t>                          </a:t>
            </a:r>
            <a:r>
              <a:rPr lang="en-US" sz="1950" i="1" dirty="0"/>
              <a:t>St</a:t>
            </a:r>
            <a:r>
              <a:rPr lang="ru-RU" sz="1950" dirty="0"/>
              <a:t>(</a:t>
            </a:r>
            <a:r>
              <a:rPr lang="en-US" sz="1950" i="1" dirty="0"/>
              <a:t>t</a:t>
            </a:r>
            <a:r>
              <a:rPr lang="ru-RU" sz="1950" i="1" baseline="-25000" dirty="0" err="1"/>
              <a:t>кр</a:t>
            </a:r>
            <a:r>
              <a:rPr lang="ru-RU" sz="1950" dirty="0"/>
              <a:t>; </a:t>
            </a:r>
            <a:r>
              <a:rPr lang="en-US" sz="1950" i="1" dirty="0"/>
              <a:t>n</a:t>
            </a:r>
            <a:r>
              <a:rPr lang="en-US" sz="1950" dirty="0"/>
              <a:t> </a:t>
            </a:r>
            <a:r>
              <a:rPr lang="ru-RU" sz="1950" i="1" dirty="0"/>
              <a:t>-</a:t>
            </a:r>
            <a:r>
              <a:rPr lang="ru-RU" sz="1950" dirty="0"/>
              <a:t> 1)=</a:t>
            </a:r>
            <a:r>
              <a:rPr lang="en-US" sz="1950" i="1" dirty="0"/>
              <a:t>α</a:t>
            </a:r>
            <a:endParaRPr lang="ru-RU" sz="1950" dirty="0"/>
          </a:p>
          <a:p>
            <a:r>
              <a:rPr lang="ru-RU" sz="1950" dirty="0"/>
              <a:t>Тогда проверка гипотезы сводится к следующему:</a:t>
            </a:r>
          </a:p>
          <a:p>
            <a:pPr marL="214313" indent="-214313">
              <a:buFont typeface="Arial" panose="020B0604020202020204" pitchFamily="34" charset="0"/>
              <a:buChar char="•"/>
            </a:pPr>
            <a:r>
              <a:rPr lang="ru-RU" sz="1950" dirty="0"/>
              <a:t>если |</a:t>
            </a:r>
            <a:r>
              <a:rPr lang="en-US" sz="1950" i="1" dirty="0"/>
              <a:t>t</a:t>
            </a:r>
            <a:r>
              <a:rPr lang="ru-RU" sz="1950" i="1" baseline="-25000" dirty="0"/>
              <a:t>набл</a:t>
            </a:r>
            <a:r>
              <a:rPr lang="ru-RU" sz="1950" dirty="0"/>
              <a:t>|&gt;</a:t>
            </a:r>
            <a:r>
              <a:rPr lang="en-US" sz="1950" i="1" dirty="0"/>
              <a:t>t</a:t>
            </a:r>
            <a:r>
              <a:rPr lang="ru-RU" sz="1950" i="1" baseline="-25000" dirty="0" err="1"/>
              <a:t>кр</a:t>
            </a:r>
            <a:r>
              <a:rPr lang="ru-RU" sz="1950" dirty="0"/>
              <a:t>, то гипотеза отвергается с вероят­ностью ошибки </a:t>
            </a:r>
            <a:r>
              <a:rPr lang="en-US" sz="1950" i="1" dirty="0"/>
              <a:t>α</a:t>
            </a:r>
            <a:r>
              <a:rPr lang="ru-RU" sz="1950" dirty="0"/>
              <a:t>, </a:t>
            </a:r>
          </a:p>
          <a:p>
            <a:pPr marL="214313" indent="-214313">
              <a:buFont typeface="Arial" panose="020B0604020202020204" pitchFamily="34" charset="0"/>
              <a:buChar char="•"/>
            </a:pPr>
            <a:r>
              <a:rPr lang="ru-RU" sz="1950" dirty="0"/>
              <a:t>если |</a:t>
            </a:r>
            <a:r>
              <a:rPr lang="en-US" sz="1950" i="1" dirty="0"/>
              <a:t>t</a:t>
            </a:r>
            <a:r>
              <a:rPr lang="ru-RU" sz="1950" i="1" baseline="-25000" dirty="0"/>
              <a:t>набл</a:t>
            </a:r>
            <a:r>
              <a:rPr lang="ru-RU" sz="1950" dirty="0"/>
              <a:t>|≤</a:t>
            </a:r>
            <a:r>
              <a:rPr lang="en-US" sz="1950" i="1" dirty="0"/>
              <a:t>t</a:t>
            </a:r>
            <a:r>
              <a:rPr lang="ru-RU" sz="1950" i="1" baseline="-25000" dirty="0" err="1"/>
              <a:t>кр</a:t>
            </a:r>
            <a:r>
              <a:rPr lang="ru-RU" sz="1950" dirty="0"/>
              <a:t>, то делают вывод, что гипотеза не противоречит опытным данным</a:t>
            </a:r>
          </a:p>
        </p:txBody>
      </p:sp>
      <p:sp>
        <p:nvSpPr>
          <p:cNvPr id="4" name="Rectangle 2"/>
          <p:cNvSpPr>
            <a:spLocks noChangeArrowheads="1"/>
          </p:cNvSpPr>
          <p:nvPr/>
        </p:nvSpPr>
        <p:spPr bwMode="auto">
          <a:xfrm>
            <a:off x="3654188" y="1929568"/>
            <a:ext cx="1074092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nvGraphicFramePr>
        <p:xfrm>
          <a:off x="2599445" y="2371233"/>
          <a:ext cx="3256233" cy="467479"/>
        </p:xfrm>
        <a:graphic>
          <a:graphicData uri="http://schemas.openxmlformats.org/presentationml/2006/ole">
            <mc:AlternateContent xmlns:mc="http://schemas.openxmlformats.org/markup-compatibility/2006">
              <mc:Choice xmlns:v="urn:schemas-microsoft-com:vml" Requires="v">
                <p:oleObj spid="_x0000_s61447" name="Уравнение" r:id="rId3" imgW="1803400" imgH="254000" progId="Equation.3">
                  <p:embed/>
                </p:oleObj>
              </mc:Choice>
              <mc:Fallback>
                <p:oleObj name="Уравнение" r:id="rId3" imgW="1803400" imgH="254000" progId="Equation.3">
                  <p:embed/>
                  <p:pic>
                    <p:nvPicPr>
                      <p:cNvPr id="5" name="Объект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9445" y="2371233"/>
                        <a:ext cx="3256233" cy="467479"/>
                      </a:xfrm>
                      <a:prstGeom prst="rect">
                        <a:avLst/>
                      </a:prstGeom>
                      <a:noFill/>
                    </p:spPr>
                  </p:pic>
                </p:oleObj>
              </mc:Fallback>
            </mc:AlternateContent>
          </a:graphicData>
        </a:graphic>
      </p:graphicFrame>
    </p:spTree>
    <p:extLst>
      <p:ext uri="{BB962C8B-B14F-4D97-AF65-F5344CB8AC3E}">
        <p14:creationId xmlns:p14="http://schemas.microsoft.com/office/powerpoint/2010/main" val="40250369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Мощность критерия</a:t>
            </a:r>
          </a:p>
        </p:txBody>
      </p:sp>
      <p:sp>
        <p:nvSpPr>
          <p:cNvPr id="3" name="Прямоугольник 2"/>
          <p:cNvSpPr/>
          <p:nvPr/>
        </p:nvSpPr>
        <p:spPr>
          <a:xfrm>
            <a:off x="628650" y="2127426"/>
            <a:ext cx="8184391" cy="2793072"/>
          </a:xfrm>
          <a:prstGeom prst="rect">
            <a:avLst/>
          </a:prstGeom>
        </p:spPr>
        <p:txBody>
          <a:bodyPr wrap="square">
            <a:spAutoFit/>
          </a:bodyPr>
          <a:lstStyle/>
          <a:p>
            <a:r>
              <a:rPr lang="ru-RU" sz="1950" dirty="0"/>
              <a:t>Мощность критерия в случае односторонней критической области можно определить по формуле:</a:t>
            </a:r>
          </a:p>
          <a:p>
            <a:endParaRPr lang="ru-RU" sz="1950" dirty="0"/>
          </a:p>
          <a:p>
            <a:endParaRPr lang="ru-RU" sz="1950" dirty="0"/>
          </a:p>
          <a:p>
            <a:endParaRPr lang="ru-RU" sz="1950" dirty="0"/>
          </a:p>
          <a:p>
            <a:endParaRPr lang="ru-RU" sz="1950" dirty="0"/>
          </a:p>
          <a:p>
            <a:r>
              <a:rPr lang="ru-RU" sz="1950" dirty="0"/>
              <a:t>где </a:t>
            </a:r>
            <a:r>
              <a:rPr lang="en-US" sz="1950" i="1" dirty="0"/>
              <a:t>t</a:t>
            </a:r>
            <a:r>
              <a:rPr lang="ru-RU" sz="1950" i="1" baseline="-25000" dirty="0" err="1"/>
              <a:t>кр</a:t>
            </a:r>
            <a:r>
              <a:rPr lang="ru-RU" sz="1950" dirty="0"/>
              <a:t> = </a:t>
            </a:r>
            <a:r>
              <a:rPr lang="en-US" sz="1950" i="1" dirty="0"/>
              <a:t>St</a:t>
            </a:r>
            <a:r>
              <a:rPr lang="ru-RU" sz="1950" baseline="30000" dirty="0"/>
              <a:t>-1</a:t>
            </a:r>
            <a:r>
              <a:rPr lang="ru-RU" sz="1950" dirty="0"/>
              <a:t>(2</a:t>
            </a:r>
            <a:r>
              <a:rPr lang="en-US" sz="1950" i="1" dirty="0"/>
              <a:t>α; n-1</a:t>
            </a:r>
            <a:r>
              <a:rPr lang="ru-RU" sz="1950" dirty="0"/>
              <a:t>) определяется  по таблице </a:t>
            </a:r>
            <a:r>
              <a:rPr lang="en-US" sz="1950" dirty="0"/>
              <a:t>t</a:t>
            </a:r>
            <a:r>
              <a:rPr lang="ru-RU" sz="1950" dirty="0"/>
              <a:t>-распределения Стьюдента (таблица приложений) для вероятности 2</a:t>
            </a:r>
            <a:r>
              <a:rPr lang="en-US" sz="1950" dirty="0"/>
              <a:t>α</a:t>
            </a:r>
            <a:r>
              <a:rPr lang="ru-RU" sz="1950" dirty="0"/>
              <a:t> и числа степеней свободы ν=</a:t>
            </a:r>
            <a:r>
              <a:rPr lang="en-US" sz="1950" dirty="0"/>
              <a:t>n</a:t>
            </a:r>
            <a:r>
              <a:rPr lang="ru-RU" sz="1950" dirty="0"/>
              <a:t>-1</a:t>
            </a:r>
          </a:p>
        </p:txBody>
      </p:sp>
      <p:sp>
        <p:nvSpPr>
          <p:cNvPr id="10" name="Rectangle 8"/>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4" name="Rectangle 2"/>
          <p:cNvSpPr>
            <a:spLocks noChangeArrowheads="1"/>
          </p:cNvSpPr>
          <p:nvPr/>
        </p:nvSpPr>
        <p:spPr bwMode="auto">
          <a:xfrm>
            <a:off x="319829" y="4124127"/>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5" name="Объект 4"/>
          <p:cNvGraphicFramePr>
            <a:graphicFrameLocks noChangeAspect="1"/>
          </p:cNvGraphicFramePr>
          <p:nvPr/>
        </p:nvGraphicFramePr>
        <p:xfrm>
          <a:off x="2053550" y="2910795"/>
          <a:ext cx="5036900" cy="903168"/>
        </p:xfrm>
        <a:graphic>
          <a:graphicData uri="http://schemas.openxmlformats.org/presentationml/2006/ole">
            <mc:AlternateContent xmlns:mc="http://schemas.openxmlformats.org/markup-compatibility/2006">
              <mc:Choice xmlns:v="urn:schemas-microsoft-com:vml" Requires="v">
                <p:oleObj spid="_x0000_s62471" name="Уравнение" r:id="rId3" imgW="2692400" imgH="482600" progId="Equation.3">
                  <p:embed/>
                </p:oleObj>
              </mc:Choice>
              <mc:Fallback>
                <p:oleObj name="Уравнение" r:id="rId3" imgW="2692400" imgH="482600" progId="Equation.3">
                  <p:embed/>
                  <p:pic>
                    <p:nvPicPr>
                      <p:cNvPr id="5" name="Объект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3550" y="2910795"/>
                        <a:ext cx="5036900" cy="903168"/>
                      </a:xfrm>
                      <a:prstGeom prst="rect">
                        <a:avLst/>
                      </a:prstGeom>
                      <a:noFill/>
                    </p:spPr>
                  </p:pic>
                </p:oleObj>
              </mc:Fallback>
            </mc:AlternateContent>
          </a:graphicData>
        </a:graphic>
      </p:graphicFrame>
    </p:spTree>
    <p:extLst>
      <p:ext uri="{BB962C8B-B14F-4D97-AF65-F5344CB8AC3E}">
        <p14:creationId xmlns:p14="http://schemas.microsoft.com/office/powerpoint/2010/main" val="181983839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Дисперсионный анализ</a:t>
            </a:r>
          </a:p>
        </p:txBody>
      </p:sp>
      <p:sp>
        <p:nvSpPr>
          <p:cNvPr id="3" name="Прямоугольник 2"/>
          <p:cNvSpPr/>
          <p:nvPr/>
        </p:nvSpPr>
        <p:spPr>
          <a:xfrm>
            <a:off x="628650" y="2125266"/>
            <a:ext cx="8224405" cy="3947234"/>
          </a:xfrm>
          <a:prstGeom prst="rect">
            <a:avLst/>
          </a:prstGeom>
        </p:spPr>
        <p:txBody>
          <a:bodyPr wrap="square">
            <a:spAutoFit/>
          </a:bodyPr>
          <a:lstStyle/>
          <a:p>
            <a:r>
              <a:rPr lang="ru-RU" sz="2100" dirty="0"/>
              <a:t>Дисперсионный анализ предназначен для проверки зависимости нормально распределенной случайной величины </a:t>
            </a:r>
            <a:r>
              <a:rPr lang="en-US" sz="2100" dirty="0"/>
              <a:t>Y</a:t>
            </a:r>
            <a:r>
              <a:rPr lang="ru-RU" sz="2100" dirty="0"/>
              <a:t>, называемой результативным признаком, от нескольких величин, называемых факторными признаками, или факторами. При этом, среди факторов могут быть как случайные, так и неслучайные величины, измеряемые в любой из шкал: интервальной, порядковой или номинальной.</a:t>
            </a:r>
          </a:p>
          <a:p>
            <a:endParaRPr lang="ru-RU" sz="2100" dirty="0"/>
          </a:p>
          <a:p>
            <a:r>
              <a:rPr lang="ru-RU" sz="2100" dirty="0"/>
              <a:t>Модели дисперсионного анализа классифицируются в зависимости от числа факторов на однофакторные, двухфакторные и т.д. комплексы.</a:t>
            </a:r>
          </a:p>
          <a:p>
            <a:endParaRPr lang="ru-RU" sz="1950" dirty="0"/>
          </a:p>
        </p:txBody>
      </p:sp>
    </p:spTree>
    <p:extLst>
      <p:ext uri="{BB962C8B-B14F-4D97-AF65-F5344CB8AC3E}">
        <p14:creationId xmlns:p14="http://schemas.microsoft.com/office/powerpoint/2010/main" val="35115849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6A941E9E-3470-493A-B64E-0E6431E24FE4}"/>
              </a:ext>
            </a:extLst>
          </p:cNvPr>
          <p:cNvSpPr>
            <a:spLocks noGrp="1" noChangeArrowheads="1"/>
          </p:cNvSpPr>
          <p:nvPr>
            <p:ph type="title"/>
          </p:nvPr>
        </p:nvSpPr>
        <p:spPr>
          <a:xfrm>
            <a:off x="1331120" y="837009"/>
            <a:ext cx="6426994" cy="540545"/>
          </a:xfrm>
        </p:spPr>
        <p:txBody>
          <a:bodyPr>
            <a:normAutofit fontScale="90000"/>
          </a:bodyPr>
          <a:lstStyle/>
          <a:p>
            <a:r>
              <a:rPr lang="ru-RU" altLang="ru-RU" sz="4050" b="1">
                <a:solidFill>
                  <a:srgbClr val="FF0000"/>
                </a:solidFill>
                <a:effectLst>
                  <a:outerShdw blurRad="38100" dist="38100" dir="2700000" algn="tl">
                    <a:srgbClr val="000000"/>
                  </a:outerShdw>
                </a:effectLst>
              </a:rPr>
              <a:t>Виды дисперсии</a:t>
            </a:r>
            <a:endParaRPr lang="ru-RU" altLang="ru-RU" sz="4050" b="1">
              <a:effectLst>
                <a:outerShdw blurRad="38100" dist="38100" dir="2700000" algn="tl">
                  <a:srgbClr val="FFFFFF"/>
                </a:outerShdw>
              </a:effectLst>
            </a:endParaRPr>
          </a:p>
        </p:txBody>
      </p:sp>
      <p:graphicFrame>
        <p:nvGraphicFramePr>
          <p:cNvPr id="67588" name="Object 4">
            <a:extLst>
              <a:ext uri="{FF2B5EF4-FFF2-40B4-BE49-F238E27FC236}">
                <a16:creationId xmlns:a16="http://schemas.microsoft.com/office/drawing/2014/main" id="{836226C9-3D81-446F-9857-454479DC0467}"/>
              </a:ext>
            </a:extLst>
          </p:cNvPr>
          <p:cNvGraphicFramePr>
            <a:graphicFrameLocks noChangeAspect="1"/>
          </p:cNvGraphicFramePr>
          <p:nvPr/>
        </p:nvGraphicFramePr>
        <p:xfrm>
          <a:off x="4125516" y="1653779"/>
          <a:ext cx="2228850" cy="857250"/>
        </p:xfrm>
        <a:graphic>
          <a:graphicData uri="http://schemas.openxmlformats.org/presentationml/2006/ole">
            <mc:AlternateContent xmlns:mc="http://schemas.openxmlformats.org/markup-compatibility/2006">
              <mc:Choice xmlns:v="urn:schemas-microsoft-com:vml" Requires="v">
                <p:oleObj spid="_x0000_s63510" name="Equation" r:id="rId4" imgW="1168200" imgH="533160" progId="Equation.3">
                  <p:embed/>
                </p:oleObj>
              </mc:Choice>
              <mc:Fallback>
                <p:oleObj name="Equation" r:id="rId4" imgW="1168200" imgH="533160" progId="Equation.3">
                  <p:embed/>
                  <p:pic>
                    <p:nvPicPr>
                      <p:cNvPr id="67588" name="Object 4">
                        <a:extLst>
                          <a:ext uri="{FF2B5EF4-FFF2-40B4-BE49-F238E27FC236}">
                            <a16:creationId xmlns:a16="http://schemas.microsoft.com/office/drawing/2014/main" id="{836226C9-3D81-446F-9857-454479DC0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5516" y="1653779"/>
                        <a:ext cx="2228850"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89" name="Object 5">
            <a:extLst>
              <a:ext uri="{FF2B5EF4-FFF2-40B4-BE49-F238E27FC236}">
                <a16:creationId xmlns:a16="http://schemas.microsoft.com/office/drawing/2014/main" id="{A9D927CA-D533-4336-ACAA-636C9123C383}"/>
              </a:ext>
            </a:extLst>
          </p:cNvPr>
          <p:cNvGraphicFramePr>
            <a:graphicFrameLocks noChangeAspect="1"/>
          </p:cNvGraphicFramePr>
          <p:nvPr/>
        </p:nvGraphicFramePr>
        <p:xfrm>
          <a:off x="4099323" y="2627710"/>
          <a:ext cx="2659856" cy="923925"/>
        </p:xfrm>
        <a:graphic>
          <a:graphicData uri="http://schemas.openxmlformats.org/presentationml/2006/ole">
            <mc:AlternateContent xmlns:mc="http://schemas.openxmlformats.org/markup-compatibility/2006">
              <mc:Choice xmlns:v="urn:schemas-microsoft-com:vml" Requires="v">
                <p:oleObj spid="_x0000_s63511" name="Уравнение" r:id="rId6" imgW="1307880" imgH="558720" progId="Equation.3">
                  <p:embed/>
                </p:oleObj>
              </mc:Choice>
              <mc:Fallback>
                <p:oleObj name="Уравнение" r:id="rId6" imgW="1307880" imgH="558720" progId="Equation.3">
                  <p:embed/>
                  <p:pic>
                    <p:nvPicPr>
                      <p:cNvPr id="67589" name="Object 5">
                        <a:extLst>
                          <a:ext uri="{FF2B5EF4-FFF2-40B4-BE49-F238E27FC236}">
                            <a16:creationId xmlns:a16="http://schemas.microsoft.com/office/drawing/2014/main" id="{A9D927CA-D533-4336-ACAA-636C9123C383}"/>
                          </a:ext>
                        </a:extLst>
                      </p:cNvPr>
                      <p:cNvPicPr>
                        <a:picLocks noChangeAspect="1" noChangeArrowheads="1"/>
                      </p:cNvPicPr>
                      <p:nvPr/>
                    </p:nvPicPr>
                    <p:blipFill>
                      <a:blip r:embed="rId7"/>
                      <a:srcRect/>
                      <a:stretch>
                        <a:fillRect/>
                      </a:stretch>
                    </p:blipFill>
                    <p:spPr bwMode="auto">
                      <a:xfrm>
                        <a:off x="4099323" y="2627710"/>
                        <a:ext cx="2659856"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0" name="Object 6">
            <a:extLst>
              <a:ext uri="{FF2B5EF4-FFF2-40B4-BE49-F238E27FC236}">
                <a16:creationId xmlns:a16="http://schemas.microsoft.com/office/drawing/2014/main" id="{F5870FB3-770A-44F1-B0A1-50682C5B73E2}"/>
              </a:ext>
            </a:extLst>
          </p:cNvPr>
          <p:cNvGraphicFramePr>
            <a:graphicFrameLocks noChangeAspect="1"/>
          </p:cNvGraphicFramePr>
          <p:nvPr/>
        </p:nvGraphicFramePr>
        <p:xfrm>
          <a:off x="4051698" y="3826670"/>
          <a:ext cx="3417094" cy="908447"/>
        </p:xfrm>
        <a:graphic>
          <a:graphicData uri="http://schemas.openxmlformats.org/presentationml/2006/ole">
            <mc:AlternateContent xmlns:mc="http://schemas.openxmlformats.org/markup-compatibility/2006">
              <mc:Choice xmlns:v="urn:schemas-microsoft-com:vml" Requires="v">
                <p:oleObj spid="_x0000_s63512" name="Формула" r:id="rId8" imgW="1231560" imgH="609480" progId="Equation.3">
                  <p:embed/>
                </p:oleObj>
              </mc:Choice>
              <mc:Fallback>
                <p:oleObj name="Формула" r:id="rId8" imgW="1231560" imgH="609480" progId="Equation.3">
                  <p:embed/>
                  <p:pic>
                    <p:nvPicPr>
                      <p:cNvPr id="67590" name="Object 6">
                        <a:extLst>
                          <a:ext uri="{FF2B5EF4-FFF2-40B4-BE49-F238E27FC236}">
                            <a16:creationId xmlns:a16="http://schemas.microsoft.com/office/drawing/2014/main" id="{F5870FB3-770A-44F1-B0A1-50682C5B73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1698" y="3826670"/>
                        <a:ext cx="3417094" cy="908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3" name="Rectangle 9">
            <a:extLst>
              <a:ext uri="{FF2B5EF4-FFF2-40B4-BE49-F238E27FC236}">
                <a16:creationId xmlns:a16="http://schemas.microsoft.com/office/drawing/2014/main" id="{DDBAF724-2B3B-4B51-B8FA-D3071FECA003}"/>
              </a:ext>
            </a:extLst>
          </p:cNvPr>
          <p:cNvSpPr>
            <a:spLocks noChangeArrowheads="1"/>
          </p:cNvSpPr>
          <p:nvPr/>
        </p:nvSpPr>
        <p:spPr bwMode="auto">
          <a:xfrm>
            <a:off x="1439467" y="1927622"/>
            <a:ext cx="1350169"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2400" b="1" i="1">
                <a:solidFill>
                  <a:schemeClr val="accent2"/>
                </a:solidFill>
              </a:rPr>
              <a:t>Общая</a:t>
            </a:r>
          </a:p>
        </p:txBody>
      </p:sp>
      <p:sp>
        <p:nvSpPr>
          <p:cNvPr id="67595" name="Rectangle 11">
            <a:extLst>
              <a:ext uri="{FF2B5EF4-FFF2-40B4-BE49-F238E27FC236}">
                <a16:creationId xmlns:a16="http://schemas.microsoft.com/office/drawing/2014/main" id="{C18C765E-5768-4D2E-A8E5-55DA4E084172}"/>
              </a:ext>
            </a:extLst>
          </p:cNvPr>
          <p:cNvSpPr>
            <a:spLocks noChangeArrowheads="1"/>
          </p:cNvSpPr>
          <p:nvPr/>
        </p:nvSpPr>
        <p:spPr bwMode="auto">
          <a:xfrm>
            <a:off x="1385889" y="4033838"/>
            <a:ext cx="2645569"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2400" b="1" i="1">
                <a:solidFill>
                  <a:schemeClr val="accent2"/>
                </a:solidFill>
              </a:rPr>
              <a:t>Внутригрупповая</a:t>
            </a:r>
          </a:p>
        </p:txBody>
      </p:sp>
      <p:sp>
        <p:nvSpPr>
          <p:cNvPr id="67596" name="Rectangle 12">
            <a:extLst>
              <a:ext uri="{FF2B5EF4-FFF2-40B4-BE49-F238E27FC236}">
                <a16:creationId xmlns:a16="http://schemas.microsoft.com/office/drawing/2014/main" id="{CFFB5825-4069-47E5-9505-59EB22A0782A}"/>
              </a:ext>
            </a:extLst>
          </p:cNvPr>
          <p:cNvSpPr>
            <a:spLocks noChangeArrowheads="1"/>
          </p:cNvSpPr>
          <p:nvPr/>
        </p:nvSpPr>
        <p:spPr bwMode="auto">
          <a:xfrm>
            <a:off x="1385889" y="2955131"/>
            <a:ext cx="2646760" cy="53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2400" b="1" i="1">
                <a:solidFill>
                  <a:schemeClr val="accent2"/>
                </a:solidFill>
              </a:rPr>
              <a:t>Межгрупповая</a:t>
            </a:r>
          </a:p>
        </p:txBody>
      </p:sp>
      <p:sp>
        <p:nvSpPr>
          <p:cNvPr id="67597" name="Rectangle 13">
            <a:extLst>
              <a:ext uri="{FF2B5EF4-FFF2-40B4-BE49-F238E27FC236}">
                <a16:creationId xmlns:a16="http://schemas.microsoft.com/office/drawing/2014/main" id="{7B866AEA-99C7-4EFC-8226-74EEDD40C65D}"/>
              </a:ext>
            </a:extLst>
          </p:cNvPr>
          <p:cNvSpPr>
            <a:spLocks noChangeArrowheads="1"/>
          </p:cNvSpPr>
          <p:nvPr/>
        </p:nvSpPr>
        <p:spPr bwMode="auto">
          <a:xfrm>
            <a:off x="1385889" y="4833938"/>
            <a:ext cx="3131344"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2400" b="1" i="1">
                <a:solidFill>
                  <a:schemeClr val="accent2"/>
                </a:solidFill>
              </a:rPr>
              <a:t>Средняя из внутригрупповых</a:t>
            </a:r>
          </a:p>
        </p:txBody>
      </p:sp>
      <p:graphicFrame>
        <p:nvGraphicFramePr>
          <p:cNvPr id="67599" name="Object 15">
            <a:extLst>
              <a:ext uri="{FF2B5EF4-FFF2-40B4-BE49-F238E27FC236}">
                <a16:creationId xmlns:a16="http://schemas.microsoft.com/office/drawing/2014/main" id="{87CDF6BA-20AD-4ED9-A096-43D90A538DC8}"/>
              </a:ext>
            </a:extLst>
          </p:cNvPr>
          <p:cNvGraphicFramePr>
            <a:graphicFrameLocks noGrp="1" noChangeAspect="1"/>
          </p:cNvGraphicFramePr>
          <p:nvPr>
            <p:ph idx="1"/>
          </p:nvPr>
        </p:nvGraphicFramePr>
        <p:xfrm>
          <a:off x="4139804" y="4783932"/>
          <a:ext cx="1997869" cy="998935"/>
        </p:xfrm>
        <a:graphic>
          <a:graphicData uri="http://schemas.openxmlformats.org/presentationml/2006/ole">
            <mc:AlternateContent xmlns:mc="http://schemas.openxmlformats.org/markup-compatibility/2006">
              <mc:Choice xmlns:v="urn:schemas-microsoft-com:vml" Requires="v">
                <p:oleObj spid="_x0000_s63513" name="Уравнение" r:id="rId10" imgW="863280" imgH="431640" progId="Equation.3">
                  <p:embed/>
                </p:oleObj>
              </mc:Choice>
              <mc:Fallback>
                <p:oleObj name="Уравнение" r:id="rId10" imgW="863280" imgH="431640" progId="Equation.3">
                  <p:embed/>
                  <p:pic>
                    <p:nvPicPr>
                      <p:cNvPr id="67599" name="Object 15">
                        <a:extLst>
                          <a:ext uri="{FF2B5EF4-FFF2-40B4-BE49-F238E27FC236}">
                            <a16:creationId xmlns:a16="http://schemas.microsoft.com/office/drawing/2014/main" id="{87CDF6BA-20AD-4ED9-A096-43D90A538DC8}"/>
                          </a:ext>
                        </a:extLst>
                      </p:cNvPr>
                      <p:cNvPicPr>
                        <a:picLocks noChangeAspect="1" noChangeArrowheads="1"/>
                      </p:cNvPicPr>
                      <p:nvPr/>
                    </p:nvPicPr>
                    <p:blipFill>
                      <a:blip r:embed="rId11"/>
                      <a:srcRect/>
                      <a:stretch>
                        <a:fillRect/>
                      </a:stretch>
                    </p:blipFill>
                    <p:spPr bwMode="auto">
                      <a:xfrm>
                        <a:off x="4139804" y="4783932"/>
                        <a:ext cx="1997869" cy="998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14713011"/>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67586"/>
                                        </p:tgtEl>
                                        <p:attrNameLst>
                                          <p:attrName>style.visibility</p:attrName>
                                        </p:attrNameLst>
                                      </p:cBhvr>
                                      <p:to>
                                        <p:strVal val="visible"/>
                                      </p:to>
                                    </p:set>
                                    <p:anim calcmode="lin" valueType="num">
                                      <p:cBhvr>
                                        <p:cTn id="7" dur="500" fill="hold"/>
                                        <p:tgtEl>
                                          <p:spTgt spid="6758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7586"/>
                                        </p:tgtEl>
                                        <p:attrNameLst>
                                          <p:attrName>ppt_y</p:attrName>
                                        </p:attrNameLst>
                                      </p:cBhvr>
                                      <p:tavLst>
                                        <p:tav tm="0">
                                          <p:val>
                                            <p:strVal val="#ppt_y"/>
                                          </p:val>
                                        </p:tav>
                                        <p:tav tm="100000">
                                          <p:val>
                                            <p:strVal val="#ppt_y"/>
                                          </p:val>
                                        </p:tav>
                                      </p:tavLst>
                                    </p:anim>
                                    <p:anim calcmode="lin" valueType="num">
                                      <p:cBhvr>
                                        <p:cTn id="9" dur="500" fill="hold"/>
                                        <p:tgtEl>
                                          <p:spTgt spid="6758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758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75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7593"/>
                                        </p:tgtEl>
                                        <p:attrNameLst>
                                          <p:attrName>style.visibility</p:attrName>
                                        </p:attrNameLst>
                                      </p:cBhvr>
                                      <p:to>
                                        <p:strVal val="visible"/>
                                      </p:to>
                                    </p:set>
                                    <p:animEffect transition="in" filter="wipe(left)">
                                      <p:cBhvr>
                                        <p:cTn id="16" dur="500"/>
                                        <p:tgtEl>
                                          <p:spTgt spid="67593"/>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67588"/>
                                        </p:tgtEl>
                                        <p:attrNameLst>
                                          <p:attrName>style.visibility</p:attrName>
                                        </p:attrNameLst>
                                      </p:cBhvr>
                                      <p:to>
                                        <p:strVal val="visible"/>
                                      </p:to>
                                    </p:set>
                                    <p:animEffect transition="in" filter="wipe(left)">
                                      <p:cBhvr>
                                        <p:cTn id="20" dur="500"/>
                                        <p:tgtEl>
                                          <p:spTgt spid="6758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7596"/>
                                        </p:tgtEl>
                                        <p:attrNameLst>
                                          <p:attrName>style.visibility</p:attrName>
                                        </p:attrNameLst>
                                      </p:cBhvr>
                                      <p:to>
                                        <p:strVal val="visible"/>
                                      </p:to>
                                    </p:set>
                                    <p:animEffect transition="in" filter="wipe(left)">
                                      <p:cBhvr>
                                        <p:cTn id="25" dur="500"/>
                                        <p:tgtEl>
                                          <p:spTgt spid="67596"/>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67589"/>
                                        </p:tgtEl>
                                        <p:attrNameLst>
                                          <p:attrName>style.visibility</p:attrName>
                                        </p:attrNameLst>
                                      </p:cBhvr>
                                      <p:to>
                                        <p:strVal val="visible"/>
                                      </p:to>
                                    </p:set>
                                    <p:animEffect transition="in" filter="wipe(left)">
                                      <p:cBhvr>
                                        <p:cTn id="29" dur="500"/>
                                        <p:tgtEl>
                                          <p:spTgt spid="6758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7595"/>
                                        </p:tgtEl>
                                        <p:attrNameLst>
                                          <p:attrName>style.visibility</p:attrName>
                                        </p:attrNameLst>
                                      </p:cBhvr>
                                      <p:to>
                                        <p:strVal val="visible"/>
                                      </p:to>
                                    </p:set>
                                    <p:animEffect transition="in" filter="wipe(left)">
                                      <p:cBhvr>
                                        <p:cTn id="34" dur="500"/>
                                        <p:tgtEl>
                                          <p:spTgt spid="67595"/>
                                        </p:tgtEl>
                                      </p:cBhvr>
                                    </p:animEffect>
                                  </p:childTnLst>
                                </p:cTn>
                              </p:par>
                            </p:childTnLst>
                          </p:cTn>
                        </p:par>
                        <p:par>
                          <p:cTn id="35" fill="hold" nodeType="afterGroup">
                            <p:stCondLst>
                              <p:cond delay="500"/>
                            </p:stCondLst>
                            <p:childTnLst>
                              <p:par>
                                <p:cTn id="36" presetID="22" presetClass="entr" presetSubtype="8" fill="hold" nodeType="afterEffect">
                                  <p:stCondLst>
                                    <p:cond delay="0"/>
                                  </p:stCondLst>
                                  <p:childTnLst>
                                    <p:set>
                                      <p:cBhvr>
                                        <p:cTn id="37" dur="1" fill="hold">
                                          <p:stCondLst>
                                            <p:cond delay="0"/>
                                          </p:stCondLst>
                                        </p:cTn>
                                        <p:tgtEl>
                                          <p:spTgt spid="67590"/>
                                        </p:tgtEl>
                                        <p:attrNameLst>
                                          <p:attrName>style.visibility</p:attrName>
                                        </p:attrNameLst>
                                      </p:cBhvr>
                                      <p:to>
                                        <p:strVal val="visible"/>
                                      </p:to>
                                    </p:set>
                                    <p:animEffect transition="in" filter="wipe(left)">
                                      <p:cBhvr>
                                        <p:cTn id="38" dur="500"/>
                                        <p:tgtEl>
                                          <p:spTgt spid="6759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7597"/>
                                        </p:tgtEl>
                                        <p:attrNameLst>
                                          <p:attrName>style.visibility</p:attrName>
                                        </p:attrNameLst>
                                      </p:cBhvr>
                                      <p:to>
                                        <p:strVal val="visible"/>
                                      </p:to>
                                    </p:set>
                                    <p:animEffect transition="in" filter="wipe(left)">
                                      <p:cBhvr>
                                        <p:cTn id="43" dur="500"/>
                                        <p:tgtEl>
                                          <p:spTgt spid="67597"/>
                                        </p:tgtEl>
                                      </p:cBhvr>
                                    </p:animEffect>
                                  </p:childTnLst>
                                </p:cTn>
                              </p:par>
                            </p:childTnLst>
                          </p:cTn>
                        </p:par>
                        <p:par>
                          <p:cTn id="44" fill="hold" nodeType="after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67599"/>
                                        </p:tgtEl>
                                        <p:attrNameLst>
                                          <p:attrName>style.visibility</p:attrName>
                                        </p:attrNameLst>
                                      </p:cBhvr>
                                      <p:to>
                                        <p:strVal val="visible"/>
                                      </p:to>
                                    </p:set>
                                    <p:animEffect transition="in" filter="wipe(left)">
                                      <p:cBhvr>
                                        <p:cTn id="47" dur="500"/>
                                        <p:tgtEl>
                                          <p:spTgt spid="675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93" grpId="0"/>
      <p:bldP spid="67595" grpId="0"/>
      <p:bldP spid="67596" grpId="0"/>
      <p:bldP spid="67597"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08635E0C-B3F8-42AB-9229-F9523872E165}"/>
              </a:ext>
            </a:extLst>
          </p:cNvPr>
          <p:cNvSpPr>
            <a:spLocks noGrp="1" noChangeArrowheads="1"/>
          </p:cNvSpPr>
          <p:nvPr>
            <p:ph type="title"/>
          </p:nvPr>
        </p:nvSpPr>
        <p:spPr>
          <a:xfrm>
            <a:off x="1657350" y="998935"/>
            <a:ext cx="5829300" cy="857250"/>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normAutofit fontScale="90000"/>
          </a:bodyPr>
          <a:lstStyle/>
          <a:p>
            <a:r>
              <a:rPr lang="ru-RU" altLang="ru-RU" sz="3750" b="1" dirty="0">
                <a:solidFill>
                  <a:schemeClr val="accent2"/>
                </a:solidFill>
                <a:effectLst>
                  <a:outerShdw blurRad="38100" dist="38100" dir="2700000" algn="tl">
                    <a:srgbClr val="000000"/>
                  </a:outerShdw>
                </a:effectLst>
              </a:rPr>
              <a:t>Правило сложения дисперсий</a:t>
            </a:r>
          </a:p>
        </p:txBody>
      </p:sp>
      <p:graphicFrame>
        <p:nvGraphicFramePr>
          <p:cNvPr id="15363" name="Object 3">
            <a:extLst>
              <a:ext uri="{FF2B5EF4-FFF2-40B4-BE49-F238E27FC236}">
                <a16:creationId xmlns:a16="http://schemas.microsoft.com/office/drawing/2014/main" id="{C087A933-C982-48FE-89D5-DFD455C31057}"/>
              </a:ext>
            </a:extLst>
          </p:cNvPr>
          <p:cNvGraphicFramePr>
            <a:graphicFrameLocks noChangeAspect="1"/>
          </p:cNvGraphicFramePr>
          <p:nvPr/>
        </p:nvGraphicFramePr>
        <p:xfrm>
          <a:off x="2681287" y="2203847"/>
          <a:ext cx="3835004" cy="1009650"/>
        </p:xfrm>
        <a:graphic>
          <a:graphicData uri="http://schemas.openxmlformats.org/presentationml/2006/ole">
            <mc:AlternateContent xmlns:mc="http://schemas.openxmlformats.org/markup-compatibility/2006">
              <mc:Choice xmlns:v="urn:schemas-microsoft-com:vml" Requires="v">
                <p:oleObj spid="_x0000_s64519" name="Equation" r:id="rId4" imgW="927000" imgH="304560" progId="Equation.3">
                  <p:embed/>
                </p:oleObj>
              </mc:Choice>
              <mc:Fallback>
                <p:oleObj name="Equation" r:id="rId4" imgW="927000" imgH="304560" progId="Equation.3">
                  <p:embed/>
                  <p:pic>
                    <p:nvPicPr>
                      <p:cNvPr id="15363" name="Object 3">
                        <a:extLst>
                          <a:ext uri="{FF2B5EF4-FFF2-40B4-BE49-F238E27FC236}">
                            <a16:creationId xmlns:a16="http://schemas.microsoft.com/office/drawing/2014/main" id="{C087A933-C982-48FE-89D5-DFD455C31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1287" y="2203847"/>
                        <a:ext cx="3835004" cy="100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6" name="Text Box 6">
            <a:extLst>
              <a:ext uri="{FF2B5EF4-FFF2-40B4-BE49-F238E27FC236}">
                <a16:creationId xmlns:a16="http://schemas.microsoft.com/office/drawing/2014/main" id="{52D8DD5D-2F02-4C12-993F-EF0E60DB9C6E}"/>
              </a:ext>
            </a:extLst>
          </p:cNvPr>
          <p:cNvSpPr txBox="1">
            <a:spLocks noChangeArrowheads="1"/>
          </p:cNvSpPr>
          <p:nvPr/>
        </p:nvSpPr>
        <p:spPr bwMode="auto">
          <a:xfrm>
            <a:off x="1657350" y="3429000"/>
            <a:ext cx="60579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ru-RU" sz="2400" b="1" dirty="0"/>
              <a:t>Общая дисперсия, возникающая под действием всех факторов, равна сумме</a:t>
            </a:r>
          </a:p>
          <a:p>
            <a:r>
              <a:rPr lang="ru-RU" altLang="ru-RU" sz="2400" b="1" dirty="0"/>
              <a:t>дисперсии, появляющейся под воздействием всех прочих факторов, и дисперсии, возникающей за счет группировочного признака.</a:t>
            </a:r>
          </a:p>
        </p:txBody>
      </p:sp>
    </p:spTree>
    <p:extLst>
      <p:ext uri="{BB962C8B-B14F-4D97-AF65-F5344CB8AC3E}">
        <p14:creationId xmlns:p14="http://schemas.microsoft.com/office/powerpoint/2010/main" val="1310281344"/>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grpId="0" nodeType="with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fade">
                                      <p:cBhvr>
                                        <p:cTn id="7" dur="1000"/>
                                        <p:tgtEl>
                                          <p:spTgt spid="15362"/>
                                        </p:tgtEl>
                                      </p:cBhvr>
                                    </p:animEffect>
                                    <p:anim calcmode="lin" valueType="num">
                                      <p:cBhvr>
                                        <p:cTn id="8" dur="1000" fill="hold"/>
                                        <p:tgtEl>
                                          <p:spTgt spid="15362"/>
                                        </p:tgtEl>
                                        <p:attrNameLst>
                                          <p:attrName>style.rotation</p:attrName>
                                        </p:attrNameLst>
                                      </p:cBhvr>
                                      <p:tavLst>
                                        <p:tav tm="0">
                                          <p:val>
                                            <p:fltVal val="720"/>
                                          </p:val>
                                        </p:tav>
                                        <p:tav tm="100000">
                                          <p:val>
                                            <p:fltVal val="0"/>
                                          </p:val>
                                        </p:tav>
                                      </p:tavLst>
                                    </p:anim>
                                    <p:anim calcmode="lin" valueType="num">
                                      <p:cBhvr>
                                        <p:cTn id="9" dur="1000" fill="hold"/>
                                        <p:tgtEl>
                                          <p:spTgt spid="15362"/>
                                        </p:tgtEl>
                                        <p:attrNameLst>
                                          <p:attrName>ppt_h</p:attrName>
                                        </p:attrNameLst>
                                      </p:cBhvr>
                                      <p:tavLst>
                                        <p:tav tm="0">
                                          <p:val>
                                            <p:fltVal val="0"/>
                                          </p:val>
                                        </p:tav>
                                        <p:tav tm="100000">
                                          <p:val>
                                            <p:strVal val="#ppt_h"/>
                                          </p:val>
                                        </p:tav>
                                      </p:tavLst>
                                    </p:anim>
                                    <p:anim calcmode="lin" valueType="num">
                                      <p:cBhvr>
                                        <p:cTn id="10" dur="1000" fill="hold"/>
                                        <p:tgtEl>
                                          <p:spTgt spid="15362"/>
                                        </p:tgtEl>
                                        <p:attrNameLst>
                                          <p:attrName>ppt_w</p:attrName>
                                        </p:attrNameLst>
                                      </p:cBhvr>
                                      <p:tavLst>
                                        <p:tav tm="0">
                                          <p:val>
                                            <p:fltVal val="0"/>
                                          </p:val>
                                        </p:tav>
                                        <p:tav tm="100000">
                                          <p:val>
                                            <p:strVal val="#ppt_w"/>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0" presetClass="entr" presetSubtype="0" fill="hold" nodeType="clickEffect">
                                  <p:stCondLst>
                                    <p:cond delay="0"/>
                                  </p:stCondLst>
                                  <p:childTnLst>
                                    <p:set>
                                      <p:cBhvr>
                                        <p:cTn id="14" dur="1" fill="hold">
                                          <p:stCondLst>
                                            <p:cond delay="0"/>
                                          </p:stCondLst>
                                        </p:cTn>
                                        <p:tgtEl>
                                          <p:spTgt spid="15363"/>
                                        </p:tgtEl>
                                        <p:attrNameLst>
                                          <p:attrName>style.visibility</p:attrName>
                                        </p:attrNameLst>
                                      </p:cBhvr>
                                      <p:to>
                                        <p:strVal val="visible"/>
                                      </p:to>
                                    </p:set>
                                    <p:animEffect transition="in" filter="fade">
                                      <p:cBhvr>
                                        <p:cTn id="15" dur="800" decel="100000"/>
                                        <p:tgtEl>
                                          <p:spTgt spid="15363"/>
                                        </p:tgtEl>
                                      </p:cBhvr>
                                    </p:animEffect>
                                    <p:anim calcmode="lin" valueType="num">
                                      <p:cBhvr>
                                        <p:cTn id="16" dur="800" decel="100000" fill="hold"/>
                                        <p:tgtEl>
                                          <p:spTgt spid="15363"/>
                                        </p:tgtEl>
                                        <p:attrNameLst>
                                          <p:attrName>style.rotation</p:attrName>
                                        </p:attrNameLst>
                                      </p:cBhvr>
                                      <p:tavLst>
                                        <p:tav tm="0">
                                          <p:val>
                                            <p:fltVal val="-90"/>
                                          </p:val>
                                        </p:tav>
                                        <p:tav tm="100000">
                                          <p:val>
                                            <p:fltVal val="0"/>
                                          </p:val>
                                        </p:tav>
                                      </p:tavLst>
                                    </p:anim>
                                    <p:anim calcmode="lin" valueType="num">
                                      <p:cBhvr>
                                        <p:cTn id="17" dur="800" decel="100000" fill="hold"/>
                                        <p:tgtEl>
                                          <p:spTgt spid="15363"/>
                                        </p:tgtEl>
                                        <p:attrNameLst>
                                          <p:attrName>ppt_x</p:attrName>
                                        </p:attrNameLst>
                                      </p:cBhvr>
                                      <p:tavLst>
                                        <p:tav tm="0">
                                          <p:val>
                                            <p:strVal val="#ppt_x+0.4"/>
                                          </p:val>
                                        </p:tav>
                                        <p:tav tm="100000">
                                          <p:val>
                                            <p:strVal val="#ppt_x-0.05"/>
                                          </p:val>
                                        </p:tav>
                                      </p:tavLst>
                                    </p:anim>
                                    <p:anim calcmode="lin" valueType="num">
                                      <p:cBhvr>
                                        <p:cTn id="18" dur="800" decel="100000" fill="hold"/>
                                        <p:tgtEl>
                                          <p:spTgt spid="15363"/>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5363"/>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5363"/>
                                        </p:tgtEl>
                                        <p:attrNameLst>
                                          <p:attrName>ppt_y</p:attrName>
                                        </p:attrNameLst>
                                      </p:cBhvr>
                                      <p:tavLst>
                                        <p:tav tm="0">
                                          <p:val>
                                            <p:strVal val="#ppt_y+0.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5366"/>
                                        </p:tgtEl>
                                        <p:attrNameLst>
                                          <p:attrName>style.visibility</p:attrName>
                                        </p:attrNameLst>
                                      </p:cBhvr>
                                      <p:to>
                                        <p:strVal val="visible"/>
                                      </p:to>
                                    </p:set>
                                    <p:animEffect transition="in" filter="strips(downRight)">
                                      <p:cBhvr>
                                        <p:cTn id="25" dur="1000"/>
                                        <p:tgtEl>
                                          <p:spTgt spid="15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Кластерный анализ: понятие и назначение</a:t>
            </a:r>
          </a:p>
        </p:txBody>
      </p:sp>
      <p:sp>
        <p:nvSpPr>
          <p:cNvPr id="3" name="Объект 2"/>
          <p:cNvSpPr>
            <a:spLocks noGrp="1"/>
          </p:cNvSpPr>
          <p:nvPr>
            <p:ph idx="1"/>
          </p:nvPr>
        </p:nvSpPr>
        <p:spPr>
          <a:xfrm>
            <a:off x="1792138" y="2457450"/>
            <a:ext cx="7045624" cy="2833217"/>
          </a:xfrm>
        </p:spPr>
        <p:txBody>
          <a:bodyPr>
            <a:normAutofit/>
          </a:bodyPr>
          <a:lstStyle/>
          <a:p>
            <a:r>
              <a:rPr lang="ru-RU" sz="1500" dirty="0"/>
              <a:t>В статистических исследованиях группировка первичных данных является </a:t>
            </a:r>
            <a:r>
              <a:rPr lang="ru-RU" sz="1500" b="1" dirty="0"/>
              <a:t>основным приемом решения задачи классификации</a:t>
            </a:r>
            <a:r>
              <a:rPr lang="ru-RU" sz="1500" dirty="0"/>
              <a:t>, а поэтому и основой всей дальнейшей работы с собранной информацией.</a:t>
            </a:r>
            <a:endParaRPr lang="en-US" sz="1500" dirty="0"/>
          </a:p>
          <a:p>
            <a:r>
              <a:rPr lang="ru-RU" sz="1500" dirty="0"/>
              <a:t>Свое название кластерный анализ получил от английского слова «</a:t>
            </a:r>
            <a:r>
              <a:rPr lang="en-US" sz="1500" dirty="0"/>
              <a:t>cluster</a:t>
            </a:r>
            <a:r>
              <a:rPr lang="ru-RU" sz="1500" dirty="0"/>
              <a:t>»</a:t>
            </a:r>
          </a:p>
          <a:p>
            <a:r>
              <a:rPr lang="ru-RU" sz="1500" b="1" dirty="0"/>
              <a:t>Основная цель кластерного анализа </a:t>
            </a:r>
            <a:r>
              <a:rPr lang="ru-RU" sz="1500" dirty="0"/>
              <a:t>– разбиение множества исследуемых объектов или признаков на однородные в определенном смысле группы или кластеры.</a:t>
            </a:r>
          </a:p>
          <a:p>
            <a:r>
              <a:rPr lang="ru-RU" sz="1500" b="1" dirty="0"/>
              <a:t>Достоинством кластерного анализа </a:t>
            </a:r>
            <a:r>
              <a:rPr lang="ru-RU" sz="1500" dirty="0"/>
              <a:t>является то, что он позволяет производить разбиение объектов не по одному параметру, а по целому набору признаков </a:t>
            </a:r>
          </a:p>
        </p:txBody>
      </p:sp>
    </p:spTree>
    <p:extLst>
      <p:ext uri="{BB962C8B-B14F-4D97-AF65-F5344CB8AC3E}">
        <p14:creationId xmlns:p14="http://schemas.microsoft.com/office/powerpoint/2010/main" val="375864631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Однофакторный дисперсионный анализ</a:t>
            </a:r>
          </a:p>
        </p:txBody>
      </p:sp>
      <p:sp>
        <p:nvSpPr>
          <p:cNvPr id="3" name="Прямоугольник 2"/>
          <p:cNvSpPr/>
          <p:nvPr/>
        </p:nvSpPr>
        <p:spPr>
          <a:xfrm>
            <a:off x="436419" y="2125267"/>
            <a:ext cx="8416636" cy="3416320"/>
          </a:xfrm>
          <a:prstGeom prst="rect">
            <a:avLst/>
          </a:prstGeom>
        </p:spPr>
        <p:txBody>
          <a:bodyPr wrap="square">
            <a:spAutoFit/>
          </a:bodyPr>
          <a:lstStyle/>
          <a:p>
            <a:r>
              <a:rPr lang="ru-RU" sz="2700" dirty="0"/>
              <a:t>Пусть требуется проверить влияние на результативный признак одного контролирующего фактора </a:t>
            </a:r>
            <a:r>
              <a:rPr lang="en-US" sz="2700" i="1" dirty="0"/>
              <a:t>A</a:t>
            </a:r>
            <a:r>
              <a:rPr lang="ru-RU" sz="2700" dirty="0"/>
              <a:t>, имеющего </a:t>
            </a:r>
            <a:r>
              <a:rPr lang="en-US" sz="2700" i="1" dirty="0"/>
              <a:t>m</a:t>
            </a:r>
            <a:r>
              <a:rPr lang="ru-RU" sz="2700" dirty="0"/>
              <a:t> уровней </a:t>
            </a:r>
            <a:r>
              <a:rPr lang="en-US" sz="2700" i="1" dirty="0" err="1"/>
              <a:t>A</a:t>
            </a:r>
            <a:r>
              <a:rPr lang="en-US" sz="2700" i="1" baseline="-25000" dirty="0" err="1"/>
              <a:t>j</a:t>
            </a:r>
            <a:r>
              <a:rPr lang="ru-RU" sz="2700" dirty="0"/>
              <a:t>, </a:t>
            </a:r>
            <a:r>
              <a:rPr lang="en-US" sz="2700" i="1" dirty="0"/>
              <a:t>j</a:t>
            </a:r>
            <a:r>
              <a:rPr lang="ru-RU" sz="2700" i="1" dirty="0"/>
              <a:t>=</a:t>
            </a:r>
            <a:r>
              <a:rPr lang="ru-RU" sz="2700" dirty="0"/>
              <a:t>1,2,…</a:t>
            </a:r>
            <a:r>
              <a:rPr lang="en-US" sz="2700" i="1" dirty="0"/>
              <a:t>m</a:t>
            </a:r>
            <a:r>
              <a:rPr lang="ru-RU" sz="2700" dirty="0"/>
              <a:t>. Под уровнем фактора понимается некоторая его мера или состояние. Наблюдаемые значения результативного признака </a:t>
            </a:r>
            <a:r>
              <a:rPr lang="en-US" sz="2700" i="1" dirty="0"/>
              <a:t>Y</a:t>
            </a:r>
            <a:r>
              <a:rPr lang="ru-RU" sz="2700" dirty="0"/>
              <a:t> на каждом из уровней </a:t>
            </a:r>
            <a:r>
              <a:rPr lang="en-US" sz="2700" i="1" dirty="0" err="1"/>
              <a:t>A</a:t>
            </a:r>
            <a:r>
              <a:rPr lang="en-US" sz="2700" i="1" baseline="-25000" dirty="0" err="1"/>
              <a:t>j</a:t>
            </a:r>
            <a:r>
              <a:rPr lang="ru-RU" sz="2700" dirty="0"/>
              <a:t> обозначим через </a:t>
            </a:r>
            <a:r>
              <a:rPr lang="en-US" sz="2700" i="1" dirty="0" err="1"/>
              <a:t>y</a:t>
            </a:r>
            <a:r>
              <a:rPr lang="en-US" sz="2700" i="1" baseline="-25000" dirty="0" err="1"/>
              <a:t>ij</a:t>
            </a:r>
            <a:r>
              <a:rPr lang="ru-RU" sz="2700" dirty="0"/>
              <a:t>, где </a:t>
            </a:r>
            <a:r>
              <a:rPr lang="en-US" sz="2700" i="1" dirty="0" err="1"/>
              <a:t>i</a:t>
            </a:r>
            <a:r>
              <a:rPr lang="ru-RU" sz="2700" i="1" dirty="0"/>
              <a:t>=</a:t>
            </a:r>
            <a:r>
              <a:rPr lang="ru-RU" sz="2700" dirty="0"/>
              <a:t>1,2,…</a:t>
            </a:r>
            <a:r>
              <a:rPr lang="en-US" sz="2700" i="1" dirty="0" err="1"/>
              <a:t>n</a:t>
            </a:r>
            <a:r>
              <a:rPr lang="en-US" sz="2700" i="1" baseline="-25000" dirty="0" err="1"/>
              <a:t>j</a:t>
            </a:r>
            <a:r>
              <a:rPr lang="ru-RU" sz="2700" dirty="0"/>
              <a:t> - число наблюдений </a:t>
            </a:r>
            <a:r>
              <a:rPr lang="en-US" sz="2700" i="1" dirty="0"/>
              <a:t>Y</a:t>
            </a:r>
            <a:r>
              <a:rPr lang="ru-RU" sz="2700" dirty="0"/>
              <a:t> на уровне </a:t>
            </a:r>
            <a:r>
              <a:rPr lang="en-US" sz="2700" i="1" dirty="0" err="1"/>
              <a:t>A</a:t>
            </a:r>
            <a:r>
              <a:rPr lang="en-US" sz="2700" i="1" baseline="-25000" dirty="0" err="1"/>
              <a:t>j</a:t>
            </a:r>
            <a:r>
              <a:rPr lang="ru-RU" sz="2700" dirty="0"/>
              <a:t>. </a:t>
            </a:r>
            <a:endParaRPr lang="ru-RU" sz="3300" dirty="0"/>
          </a:p>
        </p:txBody>
      </p:sp>
    </p:spTree>
    <p:extLst>
      <p:ext uri="{BB962C8B-B14F-4D97-AF65-F5344CB8AC3E}">
        <p14:creationId xmlns:p14="http://schemas.microsoft.com/office/powerpoint/2010/main" val="32834560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49" y="946691"/>
            <a:ext cx="7886700" cy="486771"/>
          </a:xfrm>
        </p:spPr>
        <p:txBody>
          <a:bodyPr>
            <a:normAutofit fontScale="90000"/>
          </a:bodyPr>
          <a:lstStyle/>
          <a:p>
            <a:r>
              <a:rPr lang="ru-RU" dirty="0"/>
              <a:t>Однофакторный дисперсионный анализ</a:t>
            </a:r>
          </a:p>
        </p:txBody>
      </p:sp>
      <p:sp>
        <p:nvSpPr>
          <p:cNvPr id="3" name="Прямоугольник 2"/>
          <p:cNvSpPr/>
          <p:nvPr/>
        </p:nvSpPr>
        <p:spPr>
          <a:xfrm>
            <a:off x="133002" y="1558932"/>
            <a:ext cx="8877994" cy="4697440"/>
          </a:xfrm>
          <a:prstGeom prst="rect">
            <a:avLst/>
          </a:prstGeom>
        </p:spPr>
        <p:txBody>
          <a:bodyPr wrap="square">
            <a:spAutoFit/>
          </a:bodyPr>
          <a:lstStyle/>
          <a:p>
            <a:r>
              <a:rPr lang="ru-RU" sz="1575" dirty="0"/>
              <a:t>Факторы разделяют на два типа: </a:t>
            </a:r>
            <a:r>
              <a:rPr lang="ru-RU" sz="1575" b="1" dirty="0"/>
              <a:t>фиксированные</a:t>
            </a:r>
            <a:r>
              <a:rPr lang="ru-RU" sz="1575" dirty="0"/>
              <a:t> (модель М1) и </a:t>
            </a:r>
            <a:r>
              <a:rPr lang="ru-RU" sz="1575" b="1" dirty="0"/>
              <a:t>случайные </a:t>
            </a:r>
            <a:r>
              <a:rPr lang="ru-RU" sz="1575" dirty="0"/>
              <a:t>(модель М2) . </a:t>
            </a:r>
          </a:p>
          <a:p>
            <a:r>
              <a:rPr lang="ru-RU" sz="1575" dirty="0"/>
              <a:t>Фактор называют </a:t>
            </a:r>
            <a:r>
              <a:rPr lang="ru-RU" sz="1575" b="1" i="1" dirty="0"/>
              <a:t>фиксированным</a:t>
            </a:r>
            <a:r>
              <a:rPr lang="ru-RU" sz="1575" dirty="0"/>
              <a:t>, если между его отдельными значениями (уровнями) предполагаются некоторые систематические различия. Как правило, эти уровни представляют собой всю совокупность значений фактора, которая полностью включается в исследование. Обычно такая совокупность не может быть очень большой. </a:t>
            </a:r>
          </a:p>
          <a:p>
            <a:r>
              <a:rPr lang="ru-RU" sz="1575" dirty="0"/>
              <a:t>Если генеральная совокупность уровней фактора велика или даже бесконечна, то из нее формируется случайная выборка, которая включается в исследование. При этом выводы, полученные по его результатам, распространяются на всю совокупность. Такие факторы называются </a:t>
            </a:r>
            <a:r>
              <a:rPr lang="ru-RU" sz="1575" b="1" i="1" dirty="0"/>
              <a:t>случайными</a:t>
            </a:r>
            <a:r>
              <a:rPr lang="ru-RU" sz="1575" i="1" dirty="0"/>
              <a:t>.</a:t>
            </a:r>
            <a:endParaRPr lang="ru-RU" sz="1575" dirty="0"/>
          </a:p>
          <a:p>
            <a:r>
              <a:rPr lang="ru-RU" sz="1575" dirty="0"/>
              <a:t>Понятие малого или большого объема генеральной совокупности относительно, поэтому в качестве основного критерия для определения типа фактора решающую роль может сыграть цель исследования.</a:t>
            </a:r>
          </a:p>
          <a:p>
            <a:r>
              <a:rPr lang="ru-RU" sz="1575" dirty="0"/>
              <a:t>Если исследователя интересуют </a:t>
            </a:r>
            <a:r>
              <a:rPr lang="ru-RU" sz="1575" b="1" dirty="0"/>
              <a:t>эффекты конкретных уровней</a:t>
            </a:r>
            <a:r>
              <a:rPr lang="ru-RU" sz="1575" dirty="0"/>
              <a:t>, то следует использовать </a:t>
            </a:r>
            <a:r>
              <a:rPr lang="ru-RU" sz="1575" b="1" i="1" dirty="0"/>
              <a:t>фиксированные</a:t>
            </a:r>
            <a:r>
              <a:rPr lang="ru-RU" sz="1575" dirty="0"/>
              <a:t> факторы. В случае, когда интерес представляет </a:t>
            </a:r>
            <a:r>
              <a:rPr lang="ru-RU" sz="1575" b="1" dirty="0"/>
              <a:t>поведение всей совокупности</a:t>
            </a:r>
            <a:r>
              <a:rPr lang="ru-RU" sz="1575" dirty="0"/>
              <a:t>, целесообразно обратиться к </a:t>
            </a:r>
            <a:r>
              <a:rPr lang="ru-RU" sz="1575" b="1" i="1" dirty="0"/>
              <a:t>случайным</a:t>
            </a:r>
            <a:r>
              <a:rPr lang="ru-RU" sz="1575" dirty="0"/>
              <a:t> факторам.</a:t>
            </a:r>
          </a:p>
          <a:p>
            <a:r>
              <a:rPr lang="ru-RU" sz="1575" dirty="0"/>
              <a:t>Например, если нас интересует влияние только тех объектов, которые выбраны для анализа, то необходимо рассматривать фактор объекта как фиксированный фактор; если же хотим получить более общие выводы о влиянии объектов вообще, то нужно рассматривать этот фактор как случайный</a:t>
            </a:r>
            <a:r>
              <a:rPr lang="ru-RU" sz="1500" dirty="0"/>
              <a:t>.</a:t>
            </a:r>
          </a:p>
        </p:txBody>
      </p:sp>
    </p:spTree>
    <p:extLst>
      <p:ext uri="{BB962C8B-B14F-4D97-AF65-F5344CB8AC3E}">
        <p14:creationId xmlns:p14="http://schemas.microsoft.com/office/powerpoint/2010/main" val="350918209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Однофакторный дисперсионный анализ</a:t>
            </a:r>
          </a:p>
        </p:txBody>
      </p:sp>
      <p:sp>
        <p:nvSpPr>
          <p:cNvPr id="3" name="Прямоугольник 2"/>
          <p:cNvSpPr/>
          <p:nvPr/>
        </p:nvSpPr>
        <p:spPr>
          <a:xfrm>
            <a:off x="436419" y="2125267"/>
            <a:ext cx="8416636" cy="3831818"/>
          </a:xfrm>
          <a:prstGeom prst="rect">
            <a:avLst/>
          </a:prstGeom>
        </p:spPr>
        <p:txBody>
          <a:bodyPr wrap="square">
            <a:spAutoFit/>
          </a:bodyPr>
          <a:lstStyle/>
          <a:p>
            <a:r>
              <a:rPr lang="ru-RU" sz="2700" dirty="0"/>
              <a:t>В дисперсионном анализе анализируются не сами суммы квадратов отклонений, а средние квадраты, которые получаются делением суммы квадратов отклонений на соответствующее число степеней свободы. Число степеней свободы в общем случае равно числу независимых наблюдений, уменьшенному на число параметров, оцениваемых по этим наблюдениям при вычислении статистики. </a:t>
            </a:r>
          </a:p>
        </p:txBody>
      </p:sp>
    </p:spTree>
    <p:extLst>
      <p:ext uri="{BB962C8B-B14F-4D97-AF65-F5344CB8AC3E}">
        <p14:creationId xmlns:p14="http://schemas.microsoft.com/office/powerpoint/2010/main" val="316436402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4"/>
            <a:ext cx="7886700" cy="511709"/>
          </a:xfrm>
        </p:spPr>
        <p:txBody>
          <a:bodyPr>
            <a:normAutofit fontScale="90000"/>
          </a:bodyPr>
          <a:lstStyle/>
          <a:p>
            <a:r>
              <a:rPr lang="ru-RU" dirty="0"/>
              <a:t>ОДНОФАКТОРНЫЙ ДИСПЕРСИОННЫЙ АНАЛИЗ</a:t>
            </a:r>
          </a:p>
        </p:txBody>
      </p:sp>
      <p:graphicFrame>
        <p:nvGraphicFramePr>
          <p:cNvPr id="3" name="Объект 2"/>
          <p:cNvGraphicFramePr>
            <a:graphicFrameLocks noChangeAspect="1"/>
          </p:cNvGraphicFramePr>
          <p:nvPr/>
        </p:nvGraphicFramePr>
        <p:xfrm>
          <a:off x="346472" y="1829053"/>
          <a:ext cx="8211935" cy="4171697"/>
        </p:xfrm>
        <a:graphic>
          <a:graphicData uri="http://schemas.openxmlformats.org/presentationml/2006/ole">
            <mc:AlternateContent xmlns:mc="http://schemas.openxmlformats.org/markup-compatibility/2006">
              <mc:Choice xmlns:v="urn:schemas-microsoft-com:vml" Requires="v">
                <p:oleObj spid="_x0000_s65543" name="Документ" r:id="rId3" imgW="6069141" imgH="3092818" progId="Word.Document.12">
                  <p:embed/>
                </p:oleObj>
              </mc:Choice>
              <mc:Fallback>
                <p:oleObj name="Документ" r:id="rId3" imgW="6069141" imgH="3092818" progId="Word.Document.12">
                  <p:embed/>
                  <p:pic>
                    <p:nvPicPr>
                      <p:cNvPr id="3" name="Объект 2"/>
                      <p:cNvPicPr/>
                      <p:nvPr/>
                    </p:nvPicPr>
                    <p:blipFill>
                      <a:blip r:embed="rId4"/>
                      <a:stretch>
                        <a:fillRect/>
                      </a:stretch>
                    </p:blipFill>
                    <p:spPr>
                      <a:xfrm>
                        <a:off x="346472" y="1829053"/>
                        <a:ext cx="8211935" cy="4171697"/>
                      </a:xfrm>
                      <a:prstGeom prst="rect">
                        <a:avLst/>
                      </a:prstGeom>
                    </p:spPr>
                  </p:pic>
                </p:oleObj>
              </mc:Fallback>
            </mc:AlternateContent>
          </a:graphicData>
        </a:graphic>
      </p:graphicFrame>
      <p:pic>
        <p:nvPicPr>
          <p:cNvPr id="9260" name="Picture 4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857250"/>
            <a:ext cx="550069" cy="314325"/>
          </a:xfrm>
          <a:prstGeom prst="rect">
            <a:avLst/>
          </a:prstGeom>
          <a:noFill/>
          <a:extLst>
            <a:ext uri="{909E8E84-426E-40DD-AFC4-6F175D3DCCD1}">
              <a14:hiddenFill xmlns:a14="http://schemas.microsoft.com/office/drawing/2010/main">
                <a:solidFill>
                  <a:srgbClr val="FFFFFF"/>
                </a:solidFill>
              </a14:hiddenFill>
            </a:ext>
          </a:extLst>
        </p:spPr>
      </p:pic>
      <p:pic>
        <p:nvPicPr>
          <p:cNvPr id="9259" name="Picture 4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857250"/>
            <a:ext cx="692944" cy="314325"/>
          </a:xfrm>
          <a:prstGeom prst="rect">
            <a:avLst/>
          </a:prstGeom>
          <a:noFill/>
          <a:extLst>
            <a:ext uri="{909E8E84-426E-40DD-AFC4-6F175D3DCCD1}">
              <a14:hiddenFill xmlns:a14="http://schemas.microsoft.com/office/drawing/2010/main">
                <a:solidFill>
                  <a:srgbClr val="FFFFFF"/>
                </a:solidFill>
              </a14:hiddenFill>
            </a:ext>
          </a:extLst>
        </p:spPr>
      </p:pic>
      <p:pic>
        <p:nvPicPr>
          <p:cNvPr id="9258" name="Picture 4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857250"/>
            <a:ext cx="692944" cy="350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36904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131094"/>
            <a:ext cx="7886700" cy="636400"/>
          </a:xfrm>
        </p:spPr>
        <p:txBody>
          <a:bodyPr/>
          <a:lstStyle/>
          <a:p>
            <a:r>
              <a:rPr lang="ru-RU" dirty="0"/>
              <a:t>Однофакторный дисперсионный анализ</a:t>
            </a:r>
          </a:p>
        </p:txBody>
      </p:sp>
      <p:sp>
        <p:nvSpPr>
          <p:cNvPr id="3" name="Прямоугольник 2"/>
          <p:cNvSpPr/>
          <p:nvPr/>
        </p:nvSpPr>
        <p:spPr>
          <a:xfrm>
            <a:off x="363682" y="1767494"/>
            <a:ext cx="8416636" cy="1708160"/>
          </a:xfrm>
          <a:prstGeom prst="rect">
            <a:avLst/>
          </a:prstGeom>
        </p:spPr>
        <p:txBody>
          <a:bodyPr wrap="square">
            <a:spAutoFit/>
          </a:bodyPr>
          <a:lstStyle/>
          <a:p>
            <a:r>
              <a:rPr lang="ru-RU" sz="2100" dirty="0"/>
              <a:t>Общая вариация результативного признака </a:t>
            </a:r>
            <a:r>
              <a:rPr lang="en-US" sz="2100" i="1" dirty="0"/>
              <a:t>Q</a:t>
            </a:r>
            <a:r>
              <a:rPr lang="ru-RU" sz="2100" i="1" baseline="-25000" dirty="0"/>
              <a:t>общ </a:t>
            </a:r>
            <a:r>
              <a:rPr lang="ru-RU" sz="2100" dirty="0"/>
              <a:t>складывается из двух компонент: </a:t>
            </a:r>
            <a:r>
              <a:rPr lang="en-US" sz="2100" i="1" dirty="0"/>
              <a:t>Q</a:t>
            </a:r>
            <a:r>
              <a:rPr lang="en-US" sz="2100" i="1" baseline="-25000" dirty="0"/>
              <a:t>A</a:t>
            </a:r>
            <a:r>
              <a:rPr lang="ru-RU" sz="2100" dirty="0"/>
              <a:t>, характеризующей изменчивость, обусловленную различиями между уровнями фактора, и </a:t>
            </a:r>
            <a:r>
              <a:rPr lang="en-US" sz="2100" i="1" dirty="0"/>
              <a:t>Q</a:t>
            </a:r>
            <a:r>
              <a:rPr lang="ru-RU" sz="2100" i="1" baseline="-25000" dirty="0"/>
              <a:t>ост</a:t>
            </a:r>
            <a:r>
              <a:rPr lang="ru-RU" sz="2100" dirty="0"/>
              <a:t>, характеризующей одинаковую для всех уровней вариацию под воздействием неучтенных факторов.</a:t>
            </a:r>
          </a:p>
        </p:txBody>
      </p:sp>
      <p:graphicFrame>
        <p:nvGraphicFramePr>
          <p:cNvPr id="5" name="Объект 4"/>
          <p:cNvGraphicFramePr>
            <a:graphicFrameLocks noChangeAspect="1"/>
          </p:cNvGraphicFramePr>
          <p:nvPr/>
        </p:nvGraphicFramePr>
        <p:xfrm>
          <a:off x="363682" y="3471457"/>
          <a:ext cx="3651781" cy="697793"/>
        </p:xfrm>
        <a:graphic>
          <a:graphicData uri="http://schemas.openxmlformats.org/presentationml/2006/ole">
            <mc:AlternateContent xmlns:mc="http://schemas.openxmlformats.org/markup-compatibility/2006">
              <mc:Choice xmlns:v="urn:schemas-microsoft-com:vml" Requires="v">
                <p:oleObj spid="_x0000_s66577" name="Уравнение" r:id="rId3" imgW="2616200" imgH="495300" progId="Equation.3">
                  <p:embed/>
                </p:oleObj>
              </mc:Choice>
              <mc:Fallback>
                <p:oleObj name="Уравнение" r:id="rId3" imgW="2616200" imgH="495300" progId="Equation.3">
                  <p:embed/>
                  <p:pic>
                    <p:nvPicPr>
                      <p:cNvPr id="5" name="Объект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682" y="3471457"/>
                        <a:ext cx="3651781" cy="697793"/>
                      </a:xfrm>
                      <a:prstGeom prst="rect">
                        <a:avLst/>
                      </a:prstGeom>
                      <a:noFill/>
                    </p:spPr>
                  </p:pic>
                </p:oleObj>
              </mc:Fallback>
            </mc:AlternateContent>
          </a:graphicData>
        </a:graphic>
      </p:graphicFrame>
      <p:sp>
        <p:nvSpPr>
          <p:cNvPr id="6" name="Прямоугольник 5"/>
          <p:cNvSpPr/>
          <p:nvPr/>
        </p:nvSpPr>
        <p:spPr>
          <a:xfrm>
            <a:off x="4015463" y="3476203"/>
            <a:ext cx="4947112" cy="923330"/>
          </a:xfrm>
          <a:prstGeom prst="rect">
            <a:avLst/>
          </a:prstGeom>
        </p:spPr>
        <p:txBody>
          <a:bodyPr wrap="square">
            <a:spAutoFit/>
          </a:bodyPr>
          <a:lstStyle/>
          <a:p>
            <a:r>
              <a:rPr lang="ru-RU" dirty="0">
                <a:latin typeface="Times New Roman" panose="02020603050405020304" pitchFamily="18" charset="0"/>
                <a:ea typeface="Times New Roman" panose="02020603050405020304" pitchFamily="18" charset="0"/>
              </a:rPr>
              <a:t>- факторная сумма квадратов отклонений (сумма квадратов отклонений групповых средних от общей средней)</a:t>
            </a:r>
            <a:endParaRPr lang="ru-RU" dirty="0"/>
          </a:p>
        </p:txBody>
      </p:sp>
      <p:graphicFrame>
        <p:nvGraphicFramePr>
          <p:cNvPr id="8" name="Объект 7"/>
          <p:cNvGraphicFramePr>
            <a:graphicFrameLocks noChangeAspect="1"/>
          </p:cNvGraphicFramePr>
          <p:nvPr/>
        </p:nvGraphicFramePr>
        <p:xfrm>
          <a:off x="1533061" y="4376449"/>
          <a:ext cx="2370866" cy="757700"/>
        </p:xfrm>
        <a:graphic>
          <a:graphicData uri="http://schemas.openxmlformats.org/presentationml/2006/ole">
            <mc:AlternateContent xmlns:mc="http://schemas.openxmlformats.org/markup-compatibility/2006">
              <mc:Choice xmlns:v="urn:schemas-microsoft-com:vml" Requires="v">
                <p:oleObj spid="_x0000_s66578" name="Уравнение" r:id="rId5" imgW="1937693" imgH="635042" progId="Equation.3">
                  <p:embed/>
                </p:oleObj>
              </mc:Choice>
              <mc:Fallback>
                <p:oleObj name="Уравнение" r:id="rId5" imgW="1937693" imgH="635042" progId="Equation.3">
                  <p:embed/>
                  <p:pic>
                    <p:nvPicPr>
                      <p:cNvPr id="8" name="Объект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3061" y="4376449"/>
                        <a:ext cx="2370866" cy="757700"/>
                      </a:xfrm>
                      <a:prstGeom prst="rect">
                        <a:avLst/>
                      </a:prstGeom>
                      <a:noFill/>
                    </p:spPr>
                  </p:pic>
                </p:oleObj>
              </mc:Fallback>
            </mc:AlternateContent>
          </a:graphicData>
        </a:graphic>
      </p:graphicFrame>
      <p:sp>
        <p:nvSpPr>
          <p:cNvPr id="11" name="Прямоугольник 10"/>
          <p:cNvSpPr/>
          <p:nvPr/>
        </p:nvSpPr>
        <p:spPr>
          <a:xfrm>
            <a:off x="4015462" y="4400081"/>
            <a:ext cx="4947112" cy="923330"/>
          </a:xfrm>
          <a:prstGeom prst="rect">
            <a:avLst/>
          </a:prstGeom>
        </p:spPr>
        <p:txBody>
          <a:bodyPr wrap="square">
            <a:spAutoFit/>
          </a:bodyPr>
          <a:lstStyle/>
          <a:p>
            <a:r>
              <a:rPr lang="ru-RU" dirty="0">
                <a:latin typeface="Times New Roman" panose="02020603050405020304" pitchFamily="18" charset="0"/>
                <a:ea typeface="Times New Roman" panose="02020603050405020304" pitchFamily="18" charset="0"/>
              </a:rPr>
              <a:t>- остаточная сумма квадратов отклонений (сумма квадратов отклонений наблюдений от групповых средней)</a:t>
            </a:r>
          </a:p>
        </p:txBody>
      </p:sp>
      <p:graphicFrame>
        <p:nvGraphicFramePr>
          <p:cNvPr id="13" name="Объект 12"/>
          <p:cNvGraphicFramePr>
            <a:graphicFrameLocks noChangeAspect="1"/>
          </p:cNvGraphicFramePr>
          <p:nvPr/>
        </p:nvGraphicFramePr>
        <p:xfrm>
          <a:off x="1632994" y="5288755"/>
          <a:ext cx="2171000" cy="711995"/>
        </p:xfrm>
        <a:graphic>
          <a:graphicData uri="http://schemas.openxmlformats.org/presentationml/2006/ole">
            <mc:AlternateContent xmlns:mc="http://schemas.openxmlformats.org/markup-compatibility/2006">
              <mc:Choice xmlns:v="urn:schemas-microsoft-com:vml" Requires="v">
                <p:oleObj spid="_x0000_s66579" name="Уравнение" r:id="rId7" imgW="1511300" imgH="495300" progId="Equation.3">
                  <p:embed/>
                </p:oleObj>
              </mc:Choice>
              <mc:Fallback>
                <p:oleObj name="Уравнение" r:id="rId7" imgW="1511300" imgH="495300" progId="Equation.3">
                  <p:embed/>
                  <p:pic>
                    <p:nvPicPr>
                      <p:cNvPr id="13" name="Объект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2994" y="5288755"/>
                        <a:ext cx="2171000" cy="711995"/>
                      </a:xfrm>
                      <a:prstGeom prst="rect">
                        <a:avLst/>
                      </a:prstGeom>
                      <a:noFill/>
                    </p:spPr>
                  </p:pic>
                </p:oleObj>
              </mc:Fallback>
            </mc:AlternateContent>
          </a:graphicData>
        </a:graphic>
      </p:graphicFrame>
      <p:sp>
        <p:nvSpPr>
          <p:cNvPr id="14" name="Прямоугольник 13"/>
          <p:cNvSpPr/>
          <p:nvPr/>
        </p:nvSpPr>
        <p:spPr>
          <a:xfrm>
            <a:off x="3993388" y="5427265"/>
            <a:ext cx="3899914" cy="458074"/>
          </a:xfrm>
          <a:prstGeom prst="rect">
            <a:avLst/>
          </a:prstGeom>
        </p:spPr>
        <p:txBody>
          <a:bodyPr wrap="none">
            <a:spAutoFit/>
          </a:bodyPr>
          <a:lstStyle/>
          <a:p>
            <a:pPr marR="953" algn="just">
              <a:lnSpc>
                <a:spcPct val="150000"/>
              </a:lnSpc>
              <a:spcAft>
                <a:spcPts val="0"/>
              </a:spcAft>
            </a:pPr>
            <a:r>
              <a:rPr lang="ru-RU" dirty="0">
                <a:latin typeface="Times New Roman" panose="02020603050405020304" pitchFamily="18" charset="0"/>
                <a:ea typeface="Times New Roman" panose="02020603050405020304" pitchFamily="18" charset="0"/>
              </a:rPr>
              <a:t>- общая сумма квадратов отклонений.</a:t>
            </a:r>
          </a:p>
        </p:txBody>
      </p:sp>
    </p:spTree>
    <p:extLst>
      <p:ext uri="{BB962C8B-B14F-4D97-AF65-F5344CB8AC3E}">
        <p14:creationId xmlns:p14="http://schemas.microsoft.com/office/powerpoint/2010/main" val="103742966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994410"/>
            <a:ext cx="7886700" cy="1496768"/>
          </a:xfrm>
        </p:spPr>
        <p:txBody>
          <a:bodyPr>
            <a:normAutofit fontScale="90000"/>
          </a:bodyPr>
          <a:lstStyle/>
          <a:p>
            <a:r>
              <a:rPr lang="ru-RU" dirty="0"/>
              <a:t>Основная гипотеза дисперсионного анализа состоит в утверждении, что уровни фактора А не влияют на изменение результативного признака У. </a:t>
            </a:r>
          </a:p>
        </p:txBody>
      </p:sp>
      <p:sp>
        <p:nvSpPr>
          <p:cNvPr id="3" name="Rectangle 2"/>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5" name="Прямоугольник 4"/>
          <p:cNvSpPr/>
          <p:nvPr/>
        </p:nvSpPr>
        <p:spPr>
          <a:xfrm>
            <a:off x="197640" y="2716922"/>
            <a:ext cx="6336164" cy="4167808"/>
          </a:xfrm>
          <a:prstGeom prst="rect">
            <a:avLst/>
          </a:prstGeom>
        </p:spPr>
        <p:txBody>
          <a:bodyPr wrap="square">
            <a:spAutoFit/>
          </a:bodyPr>
          <a:lstStyle/>
          <a:p>
            <a:r>
              <a:rPr lang="ru-RU" sz="2100" dirty="0"/>
              <a:t>              Для проверки нулевой гипотезы вычисляется:</a:t>
            </a:r>
          </a:p>
          <a:p>
            <a:pPr algn="just">
              <a:spcBef>
                <a:spcPts val="450"/>
              </a:spcBef>
            </a:pPr>
            <a:r>
              <a:rPr lang="ru-RU" sz="1950" dirty="0"/>
              <a:t>Если </a:t>
            </a:r>
            <a:r>
              <a:rPr lang="en-US" sz="1950" i="1" dirty="0"/>
              <a:t>F</a:t>
            </a:r>
            <a:r>
              <a:rPr lang="ru-RU" sz="1950" i="1" baseline="-25000" dirty="0"/>
              <a:t>набл</a:t>
            </a:r>
            <a:r>
              <a:rPr lang="ru-RU" sz="1950" i="1" dirty="0"/>
              <a:t> </a:t>
            </a:r>
            <a:r>
              <a:rPr lang="ru-RU" sz="1950" dirty="0"/>
              <a:t>≤</a:t>
            </a:r>
            <a:r>
              <a:rPr lang="en-US" sz="1950" i="1" dirty="0"/>
              <a:t>F</a:t>
            </a:r>
            <a:r>
              <a:rPr lang="ru-RU" sz="1950" i="1" baseline="-25000" dirty="0" err="1"/>
              <a:t>кр</a:t>
            </a:r>
            <a:r>
              <a:rPr lang="ru-RU" sz="1950" i="1" baseline="-25000" dirty="0"/>
              <a:t> </a:t>
            </a:r>
            <a:r>
              <a:rPr lang="ru-RU" sz="1950" dirty="0"/>
              <a:t>(</a:t>
            </a:r>
            <a:r>
              <a:rPr lang="en-US" sz="1950" i="1" dirty="0"/>
              <a:t>α</a:t>
            </a:r>
            <a:r>
              <a:rPr lang="ru-RU" sz="1950" dirty="0"/>
              <a:t>;</a:t>
            </a:r>
            <a:r>
              <a:rPr lang="ru-RU" sz="1950" i="1" dirty="0"/>
              <a:t> </a:t>
            </a:r>
            <a:r>
              <a:rPr lang="en-US" sz="1950" i="1" dirty="0"/>
              <a:t>m</a:t>
            </a:r>
            <a:r>
              <a:rPr lang="ru-RU" sz="1950" i="1" dirty="0"/>
              <a:t> - </a:t>
            </a:r>
            <a:r>
              <a:rPr lang="ru-RU" sz="1950" dirty="0"/>
              <a:t>1;</a:t>
            </a:r>
            <a:r>
              <a:rPr lang="ru-RU" sz="1950" i="1" dirty="0"/>
              <a:t> </a:t>
            </a:r>
            <a:r>
              <a:rPr lang="en-US" sz="1950" i="1" dirty="0"/>
              <a:t>N</a:t>
            </a:r>
            <a:r>
              <a:rPr lang="ru-RU" sz="1950" i="1" dirty="0"/>
              <a:t> - </a:t>
            </a:r>
            <a:r>
              <a:rPr lang="en-US" sz="1950" i="1" dirty="0"/>
              <a:t>m</a:t>
            </a:r>
            <a:r>
              <a:rPr lang="ru-RU" sz="1950" dirty="0"/>
              <a:t>), , где </a:t>
            </a:r>
            <a:r>
              <a:rPr lang="en-US" sz="1950" i="1" dirty="0"/>
              <a:t>F</a:t>
            </a:r>
            <a:r>
              <a:rPr lang="ru-RU" sz="1950" i="1" baseline="-25000" dirty="0" err="1"/>
              <a:t>кр</a:t>
            </a:r>
            <a:r>
              <a:rPr lang="ru-RU" sz="1950" i="1" baseline="-25000" dirty="0"/>
              <a:t> </a:t>
            </a:r>
            <a:r>
              <a:rPr lang="ru-RU" sz="1950" dirty="0"/>
              <a:t>(</a:t>
            </a:r>
            <a:r>
              <a:rPr lang="en-US" sz="1950" i="1" dirty="0"/>
              <a:t>α</a:t>
            </a:r>
            <a:r>
              <a:rPr lang="ru-RU" sz="1950" dirty="0"/>
              <a:t>;</a:t>
            </a:r>
            <a:r>
              <a:rPr lang="ru-RU" sz="1950" i="1" dirty="0"/>
              <a:t> </a:t>
            </a:r>
            <a:r>
              <a:rPr lang="en-US" sz="1950" i="1" dirty="0"/>
              <a:t>m</a:t>
            </a:r>
            <a:r>
              <a:rPr lang="ru-RU" sz="1950" i="1" dirty="0"/>
              <a:t> - </a:t>
            </a:r>
            <a:r>
              <a:rPr lang="ru-RU" sz="1950" dirty="0"/>
              <a:t>1;</a:t>
            </a:r>
            <a:r>
              <a:rPr lang="ru-RU" sz="1950" i="1" dirty="0"/>
              <a:t> </a:t>
            </a:r>
            <a:r>
              <a:rPr lang="en-US" sz="1950" i="1" dirty="0"/>
              <a:t>N</a:t>
            </a:r>
            <a:r>
              <a:rPr lang="ru-RU" sz="1950" i="1" dirty="0"/>
              <a:t> - </a:t>
            </a:r>
            <a:r>
              <a:rPr lang="en-US" sz="1950" i="1" dirty="0"/>
              <a:t>m</a:t>
            </a:r>
            <a:r>
              <a:rPr lang="ru-RU" sz="1950" dirty="0"/>
              <a:t>) находится по таблицам </a:t>
            </a:r>
            <a:r>
              <a:rPr lang="en-US" sz="1950" i="1" dirty="0"/>
              <a:t>F</a:t>
            </a:r>
            <a:r>
              <a:rPr lang="ru-RU" sz="1950" dirty="0"/>
              <a:t>-распределения для уровня значимости </a:t>
            </a:r>
            <a:r>
              <a:rPr lang="en-US" sz="1950" i="1" dirty="0"/>
              <a:t>α</a:t>
            </a:r>
            <a:r>
              <a:rPr lang="ru-RU" sz="1950" dirty="0"/>
              <a:t>, числа степеней свободы числителя </a:t>
            </a:r>
            <a:r>
              <a:rPr lang="ru-RU" sz="1950" i="1" dirty="0"/>
              <a:t>ν</a:t>
            </a:r>
            <a:r>
              <a:rPr lang="ru-RU" sz="1950" baseline="-25000" dirty="0"/>
              <a:t>1</a:t>
            </a:r>
            <a:r>
              <a:rPr lang="ru-RU" sz="1950" i="1" dirty="0"/>
              <a:t> = </a:t>
            </a:r>
            <a:r>
              <a:rPr lang="en-US" sz="1950" i="1" dirty="0"/>
              <a:t>m</a:t>
            </a:r>
            <a:r>
              <a:rPr lang="ru-RU" sz="1950" i="1" dirty="0"/>
              <a:t> - </a:t>
            </a:r>
            <a:r>
              <a:rPr lang="ru-RU" sz="1950" dirty="0"/>
              <a:t>1 и числа степеней свободы знаменателя </a:t>
            </a:r>
            <a:r>
              <a:rPr lang="ru-RU" sz="1950" i="1" dirty="0"/>
              <a:t>ν</a:t>
            </a:r>
            <a:r>
              <a:rPr lang="ru-RU" sz="1950" baseline="-25000" dirty="0"/>
              <a:t>2</a:t>
            </a:r>
            <a:r>
              <a:rPr lang="ru-RU" sz="1950" i="1" dirty="0"/>
              <a:t> = </a:t>
            </a:r>
            <a:r>
              <a:rPr lang="en-US" sz="1950" i="1" dirty="0"/>
              <a:t>N</a:t>
            </a:r>
            <a:r>
              <a:rPr lang="ru-RU" sz="1950" i="1" dirty="0"/>
              <a:t> - </a:t>
            </a:r>
            <a:r>
              <a:rPr lang="en-US" sz="1950" i="1" dirty="0"/>
              <a:t>m</a:t>
            </a:r>
            <a:r>
              <a:rPr lang="ru-RU" sz="1950" dirty="0"/>
              <a:t>, то гипотеза не отвергается. Из этого следует, что влияние фактора </a:t>
            </a:r>
            <a:r>
              <a:rPr lang="en-US" sz="1950" i="1" dirty="0"/>
              <a:t>A</a:t>
            </a:r>
            <a:r>
              <a:rPr lang="ru-RU" sz="1950" dirty="0"/>
              <a:t> на результативный признак не доказано.</a:t>
            </a:r>
          </a:p>
          <a:p>
            <a:pPr algn="just">
              <a:spcBef>
                <a:spcPts val="450"/>
              </a:spcBef>
            </a:pPr>
            <a:r>
              <a:rPr lang="ru-RU" sz="1950" dirty="0"/>
              <a:t>Если </a:t>
            </a:r>
            <a:r>
              <a:rPr lang="en-US" sz="1950" i="1" dirty="0"/>
              <a:t>F</a:t>
            </a:r>
            <a:r>
              <a:rPr lang="ru-RU" sz="1950" i="1" baseline="-25000" dirty="0"/>
              <a:t>набл</a:t>
            </a:r>
            <a:r>
              <a:rPr lang="ru-RU" sz="1950" i="1" dirty="0"/>
              <a:t> </a:t>
            </a:r>
            <a:r>
              <a:rPr lang="ru-RU" sz="1950" dirty="0"/>
              <a:t>&gt; </a:t>
            </a:r>
            <a:r>
              <a:rPr lang="en-US" sz="1950" i="1" dirty="0"/>
              <a:t>F</a:t>
            </a:r>
            <a:r>
              <a:rPr lang="ru-RU" sz="1950" i="1" baseline="-25000" dirty="0" err="1"/>
              <a:t>кр</a:t>
            </a:r>
            <a:r>
              <a:rPr lang="ru-RU" sz="1950" i="1" baseline="-25000" dirty="0"/>
              <a:t> </a:t>
            </a:r>
            <a:r>
              <a:rPr lang="ru-RU" sz="1950" dirty="0"/>
              <a:t>(</a:t>
            </a:r>
            <a:r>
              <a:rPr lang="en-US" sz="1950" i="1" dirty="0"/>
              <a:t>α</a:t>
            </a:r>
            <a:r>
              <a:rPr lang="ru-RU" sz="1950" dirty="0"/>
              <a:t>;</a:t>
            </a:r>
            <a:r>
              <a:rPr lang="ru-RU" sz="1950" i="1" dirty="0"/>
              <a:t> </a:t>
            </a:r>
            <a:r>
              <a:rPr lang="en-US" sz="1950" i="1" dirty="0"/>
              <a:t>m</a:t>
            </a:r>
            <a:r>
              <a:rPr lang="ru-RU" sz="1950" i="1" dirty="0"/>
              <a:t> - </a:t>
            </a:r>
            <a:r>
              <a:rPr lang="ru-RU" sz="1950" dirty="0"/>
              <a:t>1;</a:t>
            </a:r>
            <a:r>
              <a:rPr lang="ru-RU" sz="1950" i="1" dirty="0"/>
              <a:t> </a:t>
            </a:r>
            <a:r>
              <a:rPr lang="en-US" sz="1950" i="1" dirty="0"/>
              <a:t>N</a:t>
            </a:r>
            <a:r>
              <a:rPr lang="ru-RU" sz="1950" i="1" dirty="0"/>
              <a:t> - </a:t>
            </a:r>
            <a:r>
              <a:rPr lang="en-US" sz="1950" i="1" dirty="0"/>
              <a:t>m</a:t>
            </a:r>
            <a:r>
              <a:rPr lang="ru-RU" sz="1950" dirty="0"/>
              <a:t>), то гипотеза отвергается с вероятностью ошибки, равной </a:t>
            </a:r>
            <a:r>
              <a:rPr lang="en-US" sz="1950" i="1" dirty="0"/>
              <a:t>α</a:t>
            </a:r>
            <a:r>
              <a:rPr lang="ru-RU" sz="1950" dirty="0"/>
              <a:t>: фактор </a:t>
            </a:r>
            <a:r>
              <a:rPr lang="en-US" sz="1950" i="1" dirty="0"/>
              <a:t>A</a:t>
            </a:r>
            <a:r>
              <a:rPr lang="ru-RU" sz="1950" dirty="0"/>
              <a:t> существенно (значимо) влияет на результативный признак </a:t>
            </a:r>
            <a:r>
              <a:rPr lang="en-US" sz="1950" i="1" dirty="0"/>
              <a:t>Y</a:t>
            </a:r>
            <a:r>
              <a:rPr lang="ru-RU" sz="1950" dirty="0"/>
              <a:t>.</a:t>
            </a:r>
          </a:p>
        </p:txBody>
      </p:sp>
      <p:graphicFrame>
        <p:nvGraphicFramePr>
          <p:cNvPr id="7" name="Объект 6"/>
          <p:cNvGraphicFramePr>
            <a:graphicFrameLocks noChangeAspect="1"/>
          </p:cNvGraphicFramePr>
          <p:nvPr/>
        </p:nvGraphicFramePr>
        <p:xfrm>
          <a:off x="6533804" y="2270224"/>
          <a:ext cx="1530626" cy="1426603"/>
        </p:xfrm>
        <a:graphic>
          <a:graphicData uri="http://schemas.openxmlformats.org/presentationml/2006/ole">
            <mc:AlternateContent xmlns:mc="http://schemas.openxmlformats.org/markup-compatibility/2006">
              <mc:Choice xmlns:v="urn:schemas-microsoft-com:vml" Requires="v">
                <p:oleObj spid="_x0000_s67591" name="Формула" r:id="rId3" imgW="990600" imgH="914400" progId="Equation.3">
                  <p:embed/>
                </p:oleObj>
              </mc:Choice>
              <mc:Fallback>
                <p:oleObj name="Формула" r:id="rId3" imgW="990600" imgH="914400" progId="Equation.3">
                  <p:embed/>
                  <p:pic>
                    <p:nvPicPr>
                      <p:cNvPr id="7" name="Объект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804" y="2270224"/>
                        <a:ext cx="1530626" cy="1426603"/>
                      </a:xfrm>
                      <a:prstGeom prst="rect">
                        <a:avLst/>
                      </a:prstGeom>
                      <a:noFill/>
                    </p:spPr>
                  </p:pic>
                </p:oleObj>
              </mc:Fallback>
            </mc:AlternateContent>
          </a:graphicData>
        </a:graphic>
      </p:graphicFrame>
    </p:spTree>
    <p:extLst>
      <p:ext uri="{BB962C8B-B14F-4D97-AF65-F5344CB8AC3E}">
        <p14:creationId xmlns:p14="http://schemas.microsoft.com/office/powerpoint/2010/main" val="38504449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1070228"/>
            <a:ext cx="7886700" cy="994172"/>
          </a:xfrm>
        </p:spPr>
        <p:txBody>
          <a:bodyPr/>
          <a:lstStyle/>
          <a:p>
            <a:r>
              <a:rPr lang="ru-RU" dirty="0"/>
              <a:t>Проверка гипотез о равенстве двух средних отдельных уровней </a:t>
            </a:r>
          </a:p>
        </p:txBody>
      </p:sp>
      <p:sp>
        <p:nvSpPr>
          <p:cNvPr id="3" name="Rectangle 2"/>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4" name="Объект 3"/>
          <p:cNvGraphicFramePr>
            <a:graphicFrameLocks noChangeAspect="1"/>
          </p:cNvGraphicFramePr>
          <p:nvPr/>
        </p:nvGraphicFramePr>
        <p:xfrm>
          <a:off x="2352546" y="3428109"/>
          <a:ext cx="3124271" cy="1277411"/>
        </p:xfrm>
        <a:graphic>
          <a:graphicData uri="http://schemas.openxmlformats.org/presentationml/2006/ole">
            <mc:AlternateContent xmlns:mc="http://schemas.openxmlformats.org/markup-compatibility/2006">
              <mc:Choice xmlns:v="urn:schemas-microsoft-com:vml" Requires="v">
                <p:oleObj spid="_x0000_s68615" name="Формула" r:id="rId3" imgW="1930400" imgH="800100" progId="Equation.3">
                  <p:embed/>
                </p:oleObj>
              </mc:Choice>
              <mc:Fallback>
                <p:oleObj name="Формула" r:id="rId3" imgW="1930400" imgH="800100" progId="Equation.3">
                  <p:embed/>
                  <p:pic>
                    <p:nvPicPr>
                      <p:cNvPr id="4" name="Объект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2546" y="3428109"/>
                        <a:ext cx="3124271" cy="1277411"/>
                      </a:xfrm>
                      <a:prstGeom prst="rect">
                        <a:avLst/>
                      </a:prstGeom>
                      <a:noFill/>
                    </p:spPr>
                  </p:pic>
                </p:oleObj>
              </mc:Fallback>
            </mc:AlternateContent>
          </a:graphicData>
        </a:graphic>
      </p:graphicFrame>
      <p:sp>
        <p:nvSpPr>
          <p:cNvPr id="5" name="Прямоугольник 4"/>
          <p:cNvSpPr/>
          <p:nvPr/>
        </p:nvSpPr>
        <p:spPr>
          <a:xfrm>
            <a:off x="451507" y="2111925"/>
            <a:ext cx="8240987" cy="4293483"/>
          </a:xfrm>
          <a:prstGeom prst="rect">
            <a:avLst/>
          </a:prstGeom>
        </p:spPr>
        <p:txBody>
          <a:bodyPr wrap="square">
            <a:spAutoFit/>
          </a:bodyPr>
          <a:lstStyle/>
          <a:p>
            <a:pPr marR="953" indent="342900" algn="just">
              <a:spcAft>
                <a:spcPts val="0"/>
              </a:spcAft>
            </a:pPr>
            <a:r>
              <a:rPr lang="ru-RU" sz="1950" dirty="0">
                <a:ea typeface="Times New Roman" panose="02020603050405020304" pitchFamily="18" charset="0"/>
              </a:rPr>
              <a:t>В случае отклонения гипотезы о несущественности влияния фактора </a:t>
            </a:r>
            <a:r>
              <a:rPr lang="en-US" sz="1950" i="1" dirty="0">
                <a:ea typeface="Times New Roman" panose="02020603050405020304" pitchFamily="18" charset="0"/>
              </a:rPr>
              <a:t>A</a:t>
            </a:r>
            <a:r>
              <a:rPr lang="ru-RU" sz="1950" dirty="0">
                <a:ea typeface="Times New Roman" panose="02020603050405020304" pitchFamily="18" charset="0"/>
              </a:rPr>
              <a:t> на результативный признак </a:t>
            </a:r>
            <a:r>
              <a:rPr lang="en-US" sz="1950" i="1" dirty="0">
                <a:ea typeface="Times New Roman" panose="02020603050405020304" pitchFamily="18" charset="0"/>
              </a:rPr>
              <a:t>Y</a:t>
            </a:r>
            <a:r>
              <a:rPr lang="ru-RU" sz="1950" dirty="0">
                <a:ea typeface="Times New Roman" panose="02020603050405020304" pitchFamily="18" charset="0"/>
              </a:rPr>
              <a:t> </a:t>
            </a:r>
            <a:r>
              <a:rPr lang="ru-RU" sz="1950" b="1" dirty="0">
                <a:ea typeface="Times New Roman" panose="02020603050405020304" pitchFamily="18" charset="0"/>
              </a:rPr>
              <a:t>переходят к проверке </a:t>
            </a:r>
            <a:r>
              <a:rPr lang="ru-RU" sz="1950" b="1" dirty="0"/>
              <a:t>гипотез</a:t>
            </a:r>
            <a:r>
              <a:rPr lang="ru-RU" sz="1950" b="1" dirty="0">
                <a:ea typeface="Times New Roman" panose="02020603050405020304" pitchFamily="18" charset="0"/>
              </a:rPr>
              <a:t> о равенстве двух средних отдельных уровней</a:t>
            </a:r>
            <a:r>
              <a:rPr lang="ru-RU" sz="1950" dirty="0">
                <a:ea typeface="Times New Roman" panose="02020603050405020304" pitchFamily="18" charset="0"/>
              </a:rPr>
              <a:t>, формулируемых в виде: </a:t>
            </a:r>
            <a:r>
              <a:rPr lang="en-US" sz="1950" i="1" dirty="0">
                <a:ea typeface="Times New Roman" panose="02020603050405020304" pitchFamily="18" charset="0"/>
              </a:rPr>
              <a:t>H</a:t>
            </a:r>
            <a:r>
              <a:rPr lang="ru-RU" sz="1950" baseline="-25000" dirty="0">
                <a:ea typeface="Times New Roman" panose="02020603050405020304" pitchFamily="18" charset="0"/>
              </a:rPr>
              <a:t>0</a:t>
            </a:r>
            <a:r>
              <a:rPr lang="ru-RU" sz="1950" dirty="0">
                <a:ea typeface="Times New Roman" panose="02020603050405020304" pitchFamily="18" charset="0"/>
              </a:rPr>
              <a:t>:</a:t>
            </a:r>
            <a:r>
              <a:rPr lang="ru-RU" sz="1950" i="1" dirty="0">
                <a:ea typeface="Times New Roman" panose="02020603050405020304" pitchFamily="18" charset="0"/>
              </a:rPr>
              <a:t> </a:t>
            </a:r>
            <a:r>
              <a:rPr lang="en-US" sz="1950" i="1" dirty="0" err="1">
                <a:ea typeface="Times New Roman" panose="02020603050405020304" pitchFamily="18" charset="0"/>
              </a:rPr>
              <a:t>μ</a:t>
            </a:r>
            <a:r>
              <a:rPr lang="en-US" sz="1950" i="1" baseline="-25000" dirty="0" err="1">
                <a:ea typeface="Times New Roman" panose="02020603050405020304" pitchFamily="18" charset="0"/>
              </a:rPr>
              <a:t>j</a:t>
            </a:r>
            <a:r>
              <a:rPr lang="ru-RU" sz="1950" baseline="-25000" dirty="0">
                <a:ea typeface="Times New Roman" panose="02020603050405020304" pitchFamily="18" charset="0"/>
              </a:rPr>
              <a:t>1</a:t>
            </a:r>
            <a:r>
              <a:rPr lang="ru-RU" sz="1950" i="1" baseline="-25000" dirty="0">
                <a:ea typeface="Times New Roman" panose="02020603050405020304" pitchFamily="18" charset="0"/>
              </a:rPr>
              <a:t> </a:t>
            </a:r>
            <a:r>
              <a:rPr lang="ru-RU" sz="1950" dirty="0">
                <a:ea typeface="Times New Roman" panose="02020603050405020304" pitchFamily="18" charset="0"/>
              </a:rPr>
              <a:t>= </a:t>
            </a:r>
            <a:r>
              <a:rPr lang="en-US" sz="1950" i="1" dirty="0" err="1">
                <a:ea typeface="Times New Roman" panose="02020603050405020304" pitchFamily="18" charset="0"/>
              </a:rPr>
              <a:t>μ</a:t>
            </a:r>
            <a:r>
              <a:rPr lang="en-US" sz="1950" i="1" baseline="-25000" dirty="0" err="1">
                <a:ea typeface="Times New Roman" panose="02020603050405020304" pitchFamily="18" charset="0"/>
              </a:rPr>
              <a:t>j</a:t>
            </a:r>
            <a:r>
              <a:rPr lang="ru-RU" sz="1950" baseline="-25000" dirty="0">
                <a:ea typeface="Times New Roman" panose="02020603050405020304" pitchFamily="18" charset="0"/>
              </a:rPr>
              <a:t>2</a:t>
            </a:r>
            <a:r>
              <a:rPr lang="ru-RU" sz="1950" dirty="0">
                <a:ea typeface="Times New Roman" panose="02020603050405020304" pitchFamily="18" charset="0"/>
              </a:rPr>
              <a:t>.</a:t>
            </a:r>
            <a:r>
              <a:rPr lang="ru-RU" sz="1950" baseline="-25000" dirty="0">
                <a:ea typeface="Times New Roman" panose="02020603050405020304" pitchFamily="18" charset="0"/>
              </a:rPr>
              <a:t> </a:t>
            </a:r>
            <a:endParaRPr lang="en-US" sz="1950" baseline="-25000" dirty="0">
              <a:ea typeface="Times New Roman" panose="02020603050405020304" pitchFamily="18" charset="0"/>
            </a:endParaRPr>
          </a:p>
          <a:p>
            <a:pPr marR="953" indent="342900" algn="just">
              <a:spcAft>
                <a:spcPts val="0"/>
              </a:spcAft>
            </a:pPr>
            <a:r>
              <a:rPr lang="ru-RU" sz="1950" dirty="0">
                <a:ea typeface="Times New Roman" panose="02020603050405020304" pitchFamily="18" charset="0"/>
              </a:rPr>
              <a:t>При проверке  используется статистика:</a:t>
            </a:r>
          </a:p>
          <a:p>
            <a:pPr marR="953" indent="342900" algn="just">
              <a:spcAft>
                <a:spcPts val="0"/>
              </a:spcAft>
            </a:pPr>
            <a:endParaRPr lang="ru-RU" sz="1950" dirty="0">
              <a:ea typeface="Times New Roman" panose="02020603050405020304" pitchFamily="18" charset="0"/>
            </a:endParaRPr>
          </a:p>
          <a:p>
            <a:pPr marR="953" indent="342900" algn="just">
              <a:spcAft>
                <a:spcPts val="0"/>
              </a:spcAft>
            </a:pPr>
            <a:endParaRPr lang="ru-RU" sz="1950" dirty="0">
              <a:ea typeface="Times New Roman" panose="02020603050405020304" pitchFamily="18" charset="0"/>
            </a:endParaRPr>
          </a:p>
          <a:p>
            <a:pPr marR="953" indent="342900" algn="just">
              <a:spcAft>
                <a:spcPts val="0"/>
              </a:spcAft>
            </a:pPr>
            <a:endParaRPr lang="ru-RU" sz="1950" dirty="0">
              <a:ea typeface="Times New Roman" panose="02020603050405020304" pitchFamily="18" charset="0"/>
            </a:endParaRPr>
          </a:p>
          <a:p>
            <a:pPr marR="953" indent="342900" algn="just">
              <a:spcAft>
                <a:spcPts val="0"/>
              </a:spcAft>
            </a:pPr>
            <a:endParaRPr lang="ru-RU" sz="1950" dirty="0">
              <a:ea typeface="Times New Roman" panose="02020603050405020304" pitchFamily="18" charset="0"/>
            </a:endParaRPr>
          </a:p>
          <a:p>
            <a:pPr marR="953" indent="342900" algn="just">
              <a:spcAft>
                <a:spcPts val="0"/>
              </a:spcAft>
            </a:pPr>
            <a:endParaRPr lang="ru-RU" sz="1950" dirty="0">
              <a:ea typeface="Times New Roman" panose="02020603050405020304" pitchFamily="18" charset="0"/>
            </a:endParaRPr>
          </a:p>
          <a:p>
            <a:pPr marR="953" indent="342900" algn="just">
              <a:spcAft>
                <a:spcPts val="0"/>
              </a:spcAft>
            </a:pPr>
            <a:r>
              <a:rPr lang="ru-RU" sz="1950" dirty="0"/>
              <a:t>которая при истинности гипотезы </a:t>
            </a:r>
            <a:r>
              <a:rPr lang="en-US" sz="1950" i="1" dirty="0"/>
              <a:t>H</a:t>
            </a:r>
            <a:r>
              <a:rPr lang="ru-RU" sz="1950" baseline="-25000" dirty="0"/>
              <a:t>0 </a:t>
            </a:r>
            <a:r>
              <a:rPr lang="ru-RU" sz="1950" dirty="0"/>
              <a:t>имеет распределение Стьюдента с числом степеней свободы </a:t>
            </a:r>
            <a:r>
              <a:rPr lang="ru-RU" sz="1950" i="1" dirty="0"/>
              <a:t>ν = </a:t>
            </a:r>
            <a:r>
              <a:rPr lang="en-US" sz="1950" i="1" dirty="0"/>
              <a:t>N</a:t>
            </a:r>
            <a:r>
              <a:rPr lang="ru-RU" sz="1950" i="1" dirty="0"/>
              <a:t> - </a:t>
            </a:r>
            <a:r>
              <a:rPr lang="en-US" sz="1950" i="1" dirty="0"/>
              <a:t>m</a:t>
            </a:r>
            <a:r>
              <a:rPr lang="ru-RU" sz="1950" dirty="0"/>
              <a:t>. </a:t>
            </a:r>
          </a:p>
          <a:p>
            <a:pPr marR="953" indent="342900" algn="just">
              <a:spcAft>
                <a:spcPts val="0"/>
              </a:spcAft>
            </a:pPr>
            <a:r>
              <a:rPr lang="ru-RU" sz="1950" dirty="0"/>
              <a:t>Гипотеза отвергается при выполнении неравенства |</a:t>
            </a:r>
            <a:r>
              <a:rPr lang="en-US" sz="1950" i="1" dirty="0"/>
              <a:t>t</a:t>
            </a:r>
            <a:r>
              <a:rPr lang="ru-RU" sz="1950" i="1" baseline="-25000" dirty="0"/>
              <a:t>набл</a:t>
            </a:r>
            <a:r>
              <a:rPr lang="ru-RU" sz="1950" dirty="0"/>
              <a:t>| &gt; </a:t>
            </a:r>
            <a:r>
              <a:rPr lang="en-US" sz="1950" i="1" dirty="0"/>
              <a:t>t</a:t>
            </a:r>
            <a:r>
              <a:rPr lang="ru-RU" sz="1950" i="1" baseline="-25000" dirty="0" err="1"/>
              <a:t>кр</a:t>
            </a:r>
            <a:r>
              <a:rPr lang="ru-RU" sz="1950" dirty="0"/>
              <a:t> (</a:t>
            </a:r>
            <a:r>
              <a:rPr lang="en-US" sz="1950" i="1" dirty="0"/>
              <a:t>α</a:t>
            </a:r>
            <a:r>
              <a:rPr lang="ru-RU" sz="1950" dirty="0"/>
              <a:t>; </a:t>
            </a:r>
            <a:r>
              <a:rPr lang="en-US" sz="1950" i="1" dirty="0"/>
              <a:t>N</a:t>
            </a:r>
            <a:r>
              <a:rPr lang="ru-RU" sz="1950" i="1" dirty="0"/>
              <a:t> - </a:t>
            </a:r>
            <a:r>
              <a:rPr lang="en-US" sz="1950" i="1" dirty="0"/>
              <a:t>m</a:t>
            </a:r>
            <a:r>
              <a:rPr lang="ru-RU" sz="1950" dirty="0"/>
              <a:t>).</a:t>
            </a:r>
            <a:endParaRPr lang="ru-RU" sz="1950" dirty="0">
              <a:ea typeface="Times New Roman" panose="02020603050405020304" pitchFamily="18" charset="0"/>
            </a:endParaRPr>
          </a:p>
        </p:txBody>
      </p:sp>
    </p:spTree>
    <p:extLst>
      <p:ext uri="{BB962C8B-B14F-4D97-AF65-F5344CB8AC3E}">
        <p14:creationId xmlns:p14="http://schemas.microsoft.com/office/powerpoint/2010/main" val="25447474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434BE1-C855-4955-A260-8B6F4B47A1EA}"/>
              </a:ext>
            </a:extLst>
          </p:cNvPr>
          <p:cNvSpPr>
            <a:spLocks noGrp="1"/>
          </p:cNvSpPr>
          <p:nvPr>
            <p:ph type="title"/>
          </p:nvPr>
        </p:nvSpPr>
        <p:spPr/>
        <p:txBody>
          <a:bodyPr/>
          <a:lstStyle/>
          <a:p>
            <a:r>
              <a:rPr lang="ru-RU" dirty="0"/>
              <a:t>Несмещенная точечная оценка</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115CE7C2-69AD-412D-917C-0A23E1E99858}"/>
                  </a:ext>
                </a:extLst>
              </p:cNvPr>
              <p:cNvSpPr>
                <a:spLocks noChangeArrowheads="1"/>
              </p:cNvSpPr>
              <p:nvPr/>
            </p:nvSpPr>
            <p:spPr bwMode="auto">
              <a:xfrm>
                <a:off x="4572000" y="2831626"/>
                <a:ext cx="3541995" cy="4385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hangingPunct="0"/>
                <a:r>
                  <a:rPr lang="ru-RU" altLang="ru-RU" dirty="0">
                    <a:latin typeface="Book Antiqua" panose="02040602050305030304" pitchFamily="18" charset="0"/>
                    <a:ea typeface="Calibri" panose="020F0502020204030204" pitchFamily="34" charset="0"/>
                    <a:cs typeface="Times New Roman" panose="02020603050405020304" pitchFamily="18" charset="0"/>
                  </a:rPr>
                  <a:t>Для остаточной дисперсии  </a:t>
                </a:r>
                <a14:m>
                  <m:oMath xmlns:m="http://schemas.openxmlformats.org/officeDocument/2006/math">
                    <m:sSup>
                      <m:sSupPr>
                        <m:ctrlPr>
                          <a:rPr lang="ru-RU" altLang="ru-RU" sz="2400" i="1">
                            <a:latin typeface="Cambria Math" panose="02040503050406030204" pitchFamily="18" charset="0"/>
                            <a:cs typeface="Times New Roman" panose="02020603050405020304" pitchFamily="18" charset="0"/>
                          </a:rPr>
                        </m:ctrlPr>
                      </m:sSupPr>
                      <m:e>
                        <m:r>
                          <a:rPr lang="ru-RU" altLang="ru-RU" sz="2400" i="1">
                            <a:latin typeface="Cambria Math" panose="02040503050406030204" pitchFamily="18" charset="0"/>
                            <a:ea typeface="Cambria Math" panose="02040503050406030204" pitchFamily="18" charset="0"/>
                            <a:cs typeface="Times New Roman" panose="02020603050405020304" pitchFamily="18" charset="0"/>
                          </a:rPr>
                          <m:t>𝜎</m:t>
                        </m:r>
                      </m:e>
                      <m:sup>
                        <m:r>
                          <a:rPr lang="ru-RU" altLang="ru-RU" sz="2400" i="1">
                            <a:latin typeface="Cambria Math" panose="02040503050406030204" pitchFamily="18" charset="0"/>
                            <a:cs typeface="Times New Roman" panose="02020603050405020304" pitchFamily="18" charset="0"/>
                          </a:rPr>
                          <m:t>2</m:t>
                        </m:r>
                      </m:sup>
                    </m:sSup>
                  </m:oMath>
                </a14:m>
                <a:endParaRPr lang="ru-RU" altLang="ru-RU" dirty="0">
                  <a:latin typeface="Arial" panose="020B0604020202020204" pitchFamily="34" charset="0"/>
                </a:endParaRPr>
              </a:p>
            </p:txBody>
          </p:sp>
        </mc:Choice>
        <mc:Fallback>
          <p:sp>
            <p:nvSpPr>
              <p:cNvPr id="9" name="Rectangle 8">
                <a:extLst>
                  <a:ext uri="{FF2B5EF4-FFF2-40B4-BE49-F238E27FC236}">
                    <a16:creationId xmlns:a16="http://schemas.microsoft.com/office/drawing/2014/main" id="{115CE7C2-69AD-412D-917C-0A23E1E99858}"/>
                  </a:ext>
                </a:extLst>
              </p:cNvPr>
              <p:cNvSpPr>
                <a:spLocks noRot="1" noChangeAspect="1" noMove="1" noResize="1" noEditPoints="1" noAdjustHandles="1" noChangeArrowheads="1" noChangeShapeType="1" noTextEdit="1"/>
              </p:cNvSpPr>
              <p:nvPr/>
            </p:nvSpPr>
            <p:spPr bwMode="auto">
              <a:xfrm>
                <a:off x="4572000" y="2831626"/>
                <a:ext cx="3541995" cy="438582"/>
              </a:xfrm>
              <a:prstGeom prst="rect">
                <a:avLst/>
              </a:prstGeom>
              <a:blipFill>
                <a:blip r:embed="rId4"/>
                <a:stretch>
                  <a:fillRect l="-2065" b="-2535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sp>
        <p:nvSpPr>
          <p:cNvPr id="11" name="Rectangle 12">
            <a:extLst>
              <a:ext uri="{FF2B5EF4-FFF2-40B4-BE49-F238E27FC236}">
                <a16:creationId xmlns:a16="http://schemas.microsoft.com/office/drawing/2014/main" id="{289F09EB-B292-46E6-8C5E-6788773C8966}"/>
              </a:ext>
            </a:extLst>
          </p:cNvPr>
          <p:cNvSpPr>
            <a:spLocks noChangeArrowheads="1"/>
          </p:cNvSpPr>
          <p:nvPr/>
        </p:nvSpPr>
        <p:spPr bwMode="auto">
          <a:xfrm flipV="1">
            <a:off x="3266278" y="4415757"/>
            <a:ext cx="791403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ru-RU"/>
          </a:p>
        </p:txBody>
      </p:sp>
      <mc:AlternateContent xmlns:mc="http://schemas.openxmlformats.org/markup-compatibility/2006">
        <mc:Choice xmlns:a14="http://schemas.microsoft.com/office/drawing/2010/main" Requires="a14">
          <p:sp>
            <p:nvSpPr>
              <p:cNvPr id="13" name="Rectangle 14">
                <a:extLst>
                  <a:ext uri="{FF2B5EF4-FFF2-40B4-BE49-F238E27FC236}">
                    <a16:creationId xmlns:a16="http://schemas.microsoft.com/office/drawing/2014/main" id="{30B60191-06DB-48D7-9DCA-2C10A874D9A0}"/>
                  </a:ext>
                </a:extLst>
              </p:cNvPr>
              <p:cNvSpPr>
                <a:spLocks noChangeArrowheads="1"/>
              </p:cNvSpPr>
              <p:nvPr/>
            </p:nvSpPr>
            <p:spPr bwMode="auto">
              <a:xfrm>
                <a:off x="4572001" y="3976566"/>
                <a:ext cx="3604513" cy="4385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hangingPunct="0"/>
                <a:r>
                  <a:rPr lang="ru-RU" altLang="ru-RU" dirty="0">
                    <a:latin typeface="Book Antiqua" panose="02040602050305030304" pitchFamily="18" charset="0"/>
                    <a:ea typeface="Calibri" panose="020F0502020204030204" pitchFamily="34" charset="0"/>
                    <a:cs typeface="Times New Roman" panose="02020603050405020304" pitchFamily="18" charset="0"/>
                  </a:rPr>
                  <a:t>Для факторной дисперсии  </a:t>
                </a:r>
                <a14:m>
                  <m:oMath xmlns:m="http://schemas.openxmlformats.org/officeDocument/2006/math">
                    <m:sSubSup>
                      <m:sSubSupPr>
                        <m:ctrlPr>
                          <a:rPr lang="ru-RU" altLang="ru-RU" sz="2400" i="1">
                            <a:latin typeface="Cambria Math" panose="02040503050406030204" pitchFamily="18" charset="0"/>
                            <a:cs typeface="Times New Roman" panose="02020603050405020304" pitchFamily="18" charset="0"/>
                          </a:rPr>
                        </m:ctrlPr>
                      </m:sSubSupPr>
                      <m:e>
                        <m:r>
                          <a:rPr lang="ru-RU" altLang="ru-RU" sz="2400" i="1">
                            <a:latin typeface="Cambria Math" panose="02040503050406030204" pitchFamily="18" charset="0"/>
                            <a:ea typeface="Cambria Math" panose="02040503050406030204" pitchFamily="18" charset="0"/>
                            <a:cs typeface="Times New Roman" panose="02020603050405020304" pitchFamily="18" charset="0"/>
                          </a:rPr>
                          <m:t>𝜎</m:t>
                        </m:r>
                      </m:e>
                      <m:sub>
                        <m:r>
                          <a:rPr lang="ru-RU" altLang="ru-RU" sz="2400" i="1">
                            <a:latin typeface="Cambria Math" panose="02040503050406030204" pitchFamily="18" charset="0"/>
                            <a:ea typeface="Cambria Math" panose="02040503050406030204" pitchFamily="18" charset="0"/>
                            <a:cs typeface="Times New Roman" panose="02020603050405020304" pitchFamily="18" charset="0"/>
                          </a:rPr>
                          <m:t>𝛼</m:t>
                        </m:r>
                      </m:sub>
                      <m:sup>
                        <m:r>
                          <a:rPr lang="ru-RU" altLang="ru-RU" sz="2400" i="1">
                            <a:latin typeface="Cambria Math" panose="02040503050406030204" pitchFamily="18" charset="0"/>
                            <a:cs typeface="Times New Roman" panose="02020603050405020304" pitchFamily="18" charset="0"/>
                          </a:rPr>
                          <m:t>2</m:t>
                        </m:r>
                      </m:sup>
                    </m:sSubSup>
                  </m:oMath>
                </a14:m>
                <a:r>
                  <a:rPr lang="ru-RU" altLang="ru-RU" sz="2400" dirty="0">
                    <a:latin typeface="Book Antiqua" panose="02040602050305030304" pitchFamily="18" charset="0"/>
                    <a:ea typeface="Calibri" panose="020F0502020204030204" pitchFamily="34" charset="0"/>
                    <a:cs typeface="Times New Roman" panose="02020603050405020304" pitchFamily="18" charset="0"/>
                  </a:rPr>
                  <a:t> </a:t>
                </a:r>
                <a:endParaRPr lang="ru-RU" altLang="ru-RU" sz="2400" dirty="0">
                  <a:latin typeface="Arial" panose="020B0604020202020204" pitchFamily="34" charset="0"/>
                </a:endParaRPr>
              </a:p>
            </p:txBody>
          </p:sp>
        </mc:Choice>
        <mc:Fallback>
          <p:sp>
            <p:nvSpPr>
              <p:cNvPr id="13" name="Rectangle 14">
                <a:extLst>
                  <a:ext uri="{FF2B5EF4-FFF2-40B4-BE49-F238E27FC236}">
                    <a16:creationId xmlns:a16="http://schemas.microsoft.com/office/drawing/2014/main" id="{30B60191-06DB-48D7-9DCA-2C10A874D9A0}"/>
                  </a:ext>
                </a:extLst>
              </p:cNvPr>
              <p:cNvSpPr>
                <a:spLocks noRot="1" noChangeAspect="1" noMove="1" noResize="1" noEditPoints="1" noAdjustHandles="1" noChangeArrowheads="1" noChangeShapeType="1" noTextEdit="1"/>
              </p:cNvSpPr>
              <p:nvPr/>
            </p:nvSpPr>
            <p:spPr bwMode="auto">
              <a:xfrm>
                <a:off x="4572001" y="3976566"/>
                <a:ext cx="3604513" cy="438582"/>
              </a:xfrm>
              <a:prstGeom prst="rect">
                <a:avLst/>
              </a:prstGeom>
              <a:blipFill>
                <a:blip r:embed="rId5"/>
                <a:stretch>
                  <a:fillRect l="-2030" b="-222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ru-RU">
                    <a:noFill/>
                  </a:rPr>
                  <a:t> </a:t>
                </a:r>
              </a:p>
            </p:txBody>
          </p:sp>
        </mc:Fallback>
      </mc:AlternateContent>
      <p:graphicFrame>
        <p:nvGraphicFramePr>
          <p:cNvPr id="6" name="Объект 5"/>
          <p:cNvGraphicFramePr>
            <a:graphicFrameLocks noChangeAspect="1"/>
          </p:cNvGraphicFramePr>
          <p:nvPr/>
        </p:nvGraphicFramePr>
        <p:xfrm>
          <a:off x="764800" y="2265157"/>
          <a:ext cx="3030128" cy="1389967"/>
        </p:xfrm>
        <a:graphic>
          <a:graphicData uri="http://schemas.openxmlformats.org/presentationml/2006/ole">
            <mc:AlternateContent xmlns:mc="http://schemas.openxmlformats.org/markup-compatibility/2006">
              <mc:Choice xmlns:v="urn:schemas-microsoft-com:vml" Requires="v">
                <p:oleObj spid="_x0000_s69644" name="Уравнение" r:id="rId6" imgW="888614" imgH="406224" progId="Equation.3">
                  <p:embed/>
                </p:oleObj>
              </mc:Choice>
              <mc:Fallback>
                <p:oleObj name="Уравнение" r:id="rId6" imgW="888614" imgH="406224" progId="Equation.3">
                  <p:embed/>
                  <p:pic>
                    <p:nvPicPr>
                      <p:cNvPr id="6" name="Объект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800" y="2265157"/>
                        <a:ext cx="3030128" cy="1389967"/>
                      </a:xfrm>
                      <a:prstGeom prst="rect">
                        <a:avLst/>
                      </a:prstGeom>
                      <a:noFill/>
                    </p:spPr>
                  </p:pic>
                </p:oleObj>
              </mc:Fallback>
            </mc:AlternateContent>
          </a:graphicData>
        </a:graphic>
      </p:graphicFrame>
      <p:graphicFrame>
        <p:nvGraphicFramePr>
          <p:cNvPr id="8" name="Объект 7"/>
          <p:cNvGraphicFramePr>
            <a:graphicFrameLocks noChangeAspect="1"/>
          </p:cNvGraphicFramePr>
          <p:nvPr/>
        </p:nvGraphicFramePr>
        <p:xfrm>
          <a:off x="178189" y="4100673"/>
          <a:ext cx="4203347" cy="1112170"/>
        </p:xfrm>
        <a:graphic>
          <a:graphicData uri="http://schemas.openxmlformats.org/presentationml/2006/ole">
            <mc:AlternateContent xmlns:mc="http://schemas.openxmlformats.org/markup-compatibility/2006">
              <mc:Choice xmlns:v="urn:schemas-microsoft-com:vml" Requires="v">
                <p:oleObj spid="_x0000_s69645" name="Уравнение" r:id="rId8" imgW="2197100" imgH="584200" progId="Equation.3">
                  <p:embed/>
                </p:oleObj>
              </mc:Choice>
              <mc:Fallback>
                <p:oleObj name="Уравнение" r:id="rId8" imgW="2197100" imgH="584200" progId="Equation.3">
                  <p:embed/>
                  <p:pic>
                    <p:nvPicPr>
                      <p:cNvPr id="8" name="Объект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189" y="4100673"/>
                        <a:ext cx="4203347" cy="1112170"/>
                      </a:xfrm>
                      <a:prstGeom prst="rect">
                        <a:avLst/>
                      </a:prstGeom>
                      <a:noFill/>
                    </p:spPr>
                  </p:pic>
                </p:oleObj>
              </mc:Fallback>
            </mc:AlternateContent>
          </a:graphicData>
        </a:graphic>
      </p:graphicFrame>
    </p:spTree>
    <p:extLst>
      <p:ext uri="{BB962C8B-B14F-4D97-AF65-F5344CB8AC3E}">
        <p14:creationId xmlns:p14="http://schemas.microsoft.com/office/powerpoint/2010/main" val="48088296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7E3108D-0FD1-4442-997D-2010779F4306}"/>
              </a:ext>
            </a:extLst>
          </p:cNvPr>
          <p:cNvSpPr>
            <a:spLocks noGrp="1"/>
          </p:cNvSpPr>
          <p:nvPr>
            <p:ph type="title"/>
          </p:nvPr>
        </p:nvSpPr>
        <p:spPr>
          <a:xfrm>
            <a:off x="418710" y="1131094"/>
            <a:ext cx="7985458" cy="994172"/>
          </a:xfrm>
        </p:spPr>
        <p:txBody>
          <a:bodyPr>
            <a:normAutofit fontScale="90000"/>
          </a:bodyPr>
          <a:lstStyle/>
          <a:p>
            <a:r>
              <a:rPr lang="ru-RU" dirty="0"/>
              <a:t>Для проверки гипотезы о значении генеральной средней комплекса, формулируемой в виде </a:t>
            </a:r>
            <a:br>
              <a:rPr lang="ru-RU" dirty="0"/>
            </a:br>
            <a:r>
              <a:rPr lang="ru-RU" dirty="0"/>
              <a:t>Но: µ=µ</a:t>
            </a:r>
            <a:r>
              <a:rPr lang="ru-RU" sz="2025" dirty="0"/>
              <a:t>0</a:t>
            </a:r>
            <a:r>
              <a:rPr lang="ru-RU" dirty="0"/>
              <a:t> используется статистика</a:t>
            </a:r>
          </a:p>
        </p:txBody>
      </p:sp>
      <p:sp>
        <p:nvSpPr>
          <p:cNvPr id="3" name="Прямоугольник 2">
            <a:extLst>
              <a:ext uri="{FF2B5EF4-FFF2-40B4-BE49-F238E27FC236}">
                <a16:creationId xmlns:a16="http://schemas.microsoft.com/office/drawing/2014/main" id="{8612B456-5146-44E5-B314-DD6D6B012E36}"/>
              </a:ext>
            </a:extLst>
          </p:cNvPr>
          <p:cNvSpPr/>
          <p:nvPr/>
        </p:nvSpPr>
        <p:spPr>
          <a:xfrm>
            <a:off x="418709" y="2295812"/>
            <a:ext cx="7364037" cy="369332"/>
          </a:xfrm>
          <a:prstGeom prst="rect">
            <a:avLst/>
          </a:prstGeom>
        </p:spPr>
        <p:txBody>
          <a:bodyPr wrap="square">
            <a:spAutoFit/>
          </a:bodyPr>
          <a:lstStyle/>
          <a:p>
            <a:pPr marL="257175" indent="-257175">
              <a:buFont typeface="Arial" panose="020B0604020202020204" pitchFamily="34" charset="0"/>
              <a:buChar char="•"/>
            </a:pPr>
            <a:r>
              <a:rPr lang="ru-RU" dirty="0">
                <a:latin typeface="Calibri" panose="020F0502020204030204" pitchFamily="34" charset="0"/>
                <a:ea typeface="Calibri" panose="020F0502020204030204" pitchFamily="34" charset="0"/>
                <a:cs typeface="Times New Roman" panose="02020603050405020304" pitchFamily="18" charset="0"/>
              </a:rPr>
              <a:t>в случае </a:t>
            </a:r>
            <a:r>
              <a:rPr lang="ru-RU" b="1" dirty="0">
                <a:latin typeface="Calibri" panose="020F0502020204030204" pitchFamily="34" charset="0"/>
                <a:ea typeface="Calibri" panose="020F0502020204030204" pitchFamily="34" charset="0"/>
                <a:cs typeface="Times New Roman" panose="02020603050405020304" pitchFamily="18" charset="0"/>
              </a:rPr>
              <a:t>фиксированных</a:t>
            </a:r>
            <a:r>
              <a:rPr lang="ru-RU" dirty="0">
                <a:latin typeface="Calibri" panose="020F0502020204030204" pitchFamily="34" charset="0"/>
                <a:ea typeface="Calibri" panose="020F0502020204030204" pitchFamily="34" charset="0"/>
                <a:cs typeface="Times New Roman" panose="02020603050405020304" pitchFamily="18" charset="0"/>
              </a:rPr>
              <a:t> значений факторного признака (модель М1):</a:t>
            </a:r>
            <a:endParaRPr lang="ru-RU" dirty="0"/>
          </a:p>
        </p:txBody>
      </p:sp>
      <p:sp>
        <p:nvSpPr>
          <p:cNvPr id="4" name="Rectangle 2">
            <a:extLst>
              <a:ext uri="{FF2B5EF4-FFF2-40B4-BE49-F238E27FC236}">
                <a16:creationId xmlns:a16="http://schemas.microsoft.com/office/drawing/2014/main" id="{5D044DBA-7911-44BC-875A-0DF2329FD120}"/>
              </a:ext>
            </a:extLst>
          </p:cNvPr>
          <p:cNvSpPr>
            <a:spLocks noChangeArrowheads="1"/>
          </p:cNvSpPr>
          <p:nvPr/>
        </p:nvSpPr>
        <p:spPr bwMode="auto">
          <a:xfrm flipV="1">
            <a:off x="-1217479" y="3015942"/>
            <a:ext cx="11387695"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ru-RU"/>
          </a:p>
        </p:txBody>
      </p:sp>
      <p:graphicFrame>
        <p:nvGraphicFramePr>
          <p:cNvPr id="5" name="Объект 4">
            <a:extLst>
              <a:ext uri="{FF2B5EF4-FFF2-40B4-BE49-F238E27FC236}">
                <a16:creationId xmlns:a16="http://schemas.microsoft.com/office/drawing/2014/main" id="{71D9096E-3C69-4662-8FE2-738F899A3BA4}"/>
              </a:ext>
            </a:extLst>
          </p:cNvPr>
          <p:cNvGraphicFramePr>
            <a:graphicFrameLocks noChangeAspect="1"/>
          </p:cNvGraphicFramePr>
          <p:nvPr/>
        </p:nvGraphicFramePr>
        <p:xfrm>
          <a:off x="418708" y="2800906"/>
          <a:ext cx="1780712" cy="1230097"/>
        </p:xfrm>
        <a:graphic>
          <a:graphicData uri="http://schemas.openxmlformats.org/presentationml/2006/ole">
            <mc:AlternateContent xmlns:mc="http://schemas.openxmlformats.org/markup-compatibility/2006">
              <mc:Choice xmlns:v="urn:schemas-microsoft-com:vml" Requires="v">
                <p:oleObj spid="_x0000_s70668" name="Уравнение" r:id="rId3" imgW="1447172" imgH="1002865" progId="Equation.3">
                  <p:embed/>
                </p:oleObj>
              </mc:Choice>
              <mc:Fallback>
                <p:oleObj name="Уравнение" r:id="rId3" imgW="1447172" imgH="1002865" progId="Equation.3">
                  <p:embed/>
                  <p:pic>
                    <p:nvPicPr>
                      <p:cNvPr id="5" name="Объект 4">
                        <a:extLst>
                          <a:ext uri="{FF2B5EF4-FFF2-40B4-BE49-F238E27FC236}">
                            <a16:creationId xmlns:a16="http://schemas.microsoft.com/office/drawing/2014/main" id="{71D9096E-3C69-4662-8FE2-738F899A3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708" y="2800906"/>
                        <a:ext cx="1780712" cy="1230097"/>
                      </a:xfrm>
                      <a:prstGeom prst="rect">
                        <a:avLst/>
                      </a:prstGeom>
                      <a:noFill/>
                    </p:spPr>
                  </p:pic>
                </p:oleObj>
              </mc:Fallback>
            </mc:AlternateContent>
          </a:graphicData>
        </a:graphic>
      </p:graphicFrame>
      <p:sp>
        <p:nvSpPr>
          <p:cNvPr id="23" name="Прямоугольник 22">
            <a:extLst>
              <a:ext uri="{FF2B5EF4-FFF2-40B4-BE49-F238E27FC236}">
                <a16:creationId xmlns:a16="http://schemas.microsoft.com/office/drawing/2014/main" id="{3FDF6429-1C47-46A3-ACF3-7DE18FA3BD56}"/>
              </a:ext>
            </a:extLst>
          </p:cNvPr>
          <p:cNvSpPr/>
          <p:nvPr/>
        </p:nvSpPr>
        <p:spPr>
          <a:xfrm>
            <a:off x="418709" y="4267486"/>
            <a:ext cx="5483681" cy="390363"/>
          </a:xfrm>
          <a:prstGeom prst="rect">
            <a:avLst/>
          </a:prstGeom>
        </p:spPr>
        <p:txBody>
          <a:bodyPr wrap="none">
            <a:spAutoFit/>
          </a:bodyPr>
          <a:lstStyle/>
          <a:p>
            <a:pPr marL="257175" indent="-257175">
              <a:lnSpc>
                <a:spcPct val="115000"/>
              </a:lnSpc>
              <a:spcAft>
                <a:spcPts val="750"/>
              </a:spcAft>
              <a:buFont typeface="Arial" panose="020B0604020202020204" pitchFamily="34" charset="0"/>
              <a:buChar char="•"/>
            </a:pPr>
            <a:r>
              <a:rPr lang="ru-RU" dirty="0">
                <a:latin typeface="Calibri" panose="020F0502020204030204" pitchFamily="34" charset="0"/>
                <a:ea typeface="Calibri" panose="020F0502020204030204" pitchFamily="34" charset="0"/>
                <a:cs typeface="Times New Roman" panose="02020603050405020304" pitchFamily="18" charset="0"/>
              </a:rPr>
              <a:t>в случае </a:t>
            </a:r>
            <a:r>
              <a:rPr lang="ru-RU" b="1" dirty="0">
                <a:latin typeface="Calibri" panose="020F0502020204030204" pitchFamily="34" charset="0"/>
                <a:ea typeface="Calibri" panose="020F0502020204030204" pitchFamily="34" charset="0"/>
                <a:cs typeface="Times New Roman" panose="02020603050405020304" pitchFamily="18" charset="0"/>
              </a:rPr>
              <a:t>случайных</a:t>
            </a:r>
            <a:r>
              <a:rPr lang="ru-RU" dirty="0">
                <a:latin typeface="Calibri" panose="020F0502020204030204" pitchFamily="34" charset="0"/>
                <a:ea typeface="Calibri" panose="020F0502020204030204" pitchFamily="34" charset="0"/>
                <a:cs typeface="Times New Roman" panose="02020603050405020304" pitchFamily="18" charset="0"/>
              </a:rPr>
              <a:t> уровней фактора (модель М2):</a:t>
            </a:r>
            <a:endParaRPr lang="ru-RU" dirty="0"/>
          </a:p>
        </p:txBody>
      </p:sp>
      <p:sp>
        <p:nvSpPr>
          <p:cNvPr id="24" name="Rectangle 20">
            <a:extLst>
              <a:ext uri="{FF2B5EF4-FFF2-40B4-BE49-F238E27FC236}">
                <a16:creationId xmlns:a16="http://schemas.microsoft.com/office/drawing/2014/main" id="{C36388C3-5A0F-4374-B1FA-1CD5D5E713A6}"/>
              </a:ext>
            </a:extLst>
          </p:cNvPr>
          <p:cNvSpPr>
            <a:spLocks noChangeArrowheads="1"/>
          </p:cNvSpPr>
          <p:nvPr/>
        </p:nvSpPr>
        <p:spPr bwMode="auto">
          <a:xfrm flipV="1">
            <a:off x="-858913" y="4743734"/>
            <a:ext cx="11418651"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ru-RU"/>
          </a:p>
        </p:txBody>
      </p:sp>
      <p:graphicFrame>
        <p:nvGraphicFramePr>
          <p:cNvPr id="25" name="Объект 24">
            <a:extLst>
              <a:ext uri="{FF2B5EF4-FFF2-40B4-BE49-F238E27FC236}">
                <a16:creationId xmlns:a16="http://schemas.microsoft.com/office/drawing/2014/main" id="{156444AE-9550-4A9E-A8C4-A848C5378ACF}"/>
              </a:ext>
            </a:extLst>
          </p:cNvPr>
          <p:cNvGraphicFramePr>
            <a:graphicFrameLocks noChangeAspect="1"/>
          </p:cNvGraphicFramePr>
          <p:nvPr/>
        </p:nvGraphicFramePr>
        <p:xfrm>
          <a:off x="418708" y="4636578"/>
          <a:ext cx="1780712" cy="1230097"/>
        </p:xfrm>
        <a:graphic>
          <a:graphicData uri="http://schemas.openxmlformats.org/presentationml/2006/ole">
            <mc:AlternateContent xmlns:mc="http://schemas.openxmlformats.org/markup-compatibility/2006">
              <mc:Choice xmlns:v="urn:schemas-microsoft-com:vml" Requires="v">
                <p:oleObj spid="_x0000_s70669" name="Уравнение" r:id="rId5" imgW="1447172" imgH="1002865" progId="Equation.3">
                  <p:embed/>
                </p:oleObj>
              </mc:Choice>
              <mc:Fallback>
                <p:oleObj name="Уравнение" r:id="rId5" imgW="1447172" imgH="1002865" progId="Equation.3">
                  <p:embed/>
                  <p:pic>
                    <p:nvPicPr>
                      <p:cNvPr id="25" name="Объект 24">
                        <a:extLst>
                          <a:ext uri="{FF2B5EF4-FFF2-40B4-BE49-F238E27FC236}">
                            <a16:creationId xmlns:a16="http://schemas.microsoft.com/office/drawing/2014/main" id="{156444AE-9550-4A9E-A8C4-A848C5378A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08" y="4636578"/>
                        <a:ext cx="1780712" cy="1230097"/>
                      </a:xfrm>
                      <a:prstGeom prst="rect">
                        <a:avLst/>
                      </a:prstGeom>
                      <a:noFill/>
                    </p:spPr>
                  </p:pic>
                </p:oleObj>
              </mc:Fallback>
            </mc:AlternateContent>
          </a:graphicData>
        </a:graphic>
      </p:graphicFrame>
      <p:sp>
        <p:nvSpPr>
          <p:cNvPr id="9" name="Прямоугольник 8"/>
          <p:cNvSpPr/>
          <p:nvPr/>
        </p:nvSpPr>
        <p:spPr>
          <a:xfrm>
            <a:off x="2156517" y="2711482"/>
            <a:ext cx="6851177" cy="1949636"/>
          </a:xfrm>
          <a:prstGeom prst="rect">
            <a:avLst/>
          </a:prstGeom>
        </p:spPr>
        <p:txBody>
          <a:bodyPr wrap="square">
            <a:spAutoFit/>
          </a:bodyPr>
          <a:lstStyle/>
          <a:p>
            <a:pPr marL="202883" marR="953" algn="just">
              <a:lnSpc>
                <a:spcPct val="150000"/>
              </a:lnSpc>
              <a:spcAft>
                <a:spcPts val="0"/>
              </a:spcAft>
            </a:pPr>
            <a:r>
              <a:rPr lang="ru-RU" sz="1650" dirty="0">
                <a:ea typeface="Times New Roman" panose="02020603050405020304" pitchFamily="18" charset="0"/>
              </a:rPr>
              <a:t>которая при истинности гипотезы </a:t>
            </a:r>
            <a:r>
              <a:rPr lang="en-US" sz="1650" i="1" dirty="0">
                <a:ea typeface="Times New Roman" panose="02020603050405020304" pitchFamily="18" charset="0"/>
              </a:rPr>
              <a:t>H</a:t>
            </a:r>
            <a:r>
              <a:rPr lang="ru-RU" sz="1650" baseline="-25000" dirty="0">
                <a:ea typeface="Times New Roman" panose="02020603050405020304" pitchFamily="18" charset="0"/>
              </a:rPr>
              <a:t>0 </a:t>
            </a:r>
            <a:r>
              <a:rPr lang="ru-RU" sz="1650" dirty="0">
                <a:ea typeface="Times New Roman" panose="02020603050405020304" pitchFamily="18" charset="0"/>
              </a:rPr>
              <a:t>имеет</a:t>
            </a:r>
            <a:r>
              <a:rPr lang="ru-RU" sz="1650" i="1" dirty="0">
                <a:ea typeface="Times New Roman" panose="02020603050405020304" pitchFamily="18" charset="0"/>
              </a:rPr>
              <a:t> </a:t>
            </a:r>
            <a:r>
              <a:rPr lang="en-US" sz="1650" i="1" dirty="0">
                <a:ea typeface="Times New Roman" panose="02020603050405020304" pitchFamily="18" charset="0"/>
              </a:rPr>
              <a:t>F</a:t>
            </a:r>
            <a:r>
              <a:rPr lang="ru-RU" sz="1650" dirty="0">
                <a:ea typeface="Times New Roman" panose="02020603050405020304" pitchFamily="18" charset="0"/>
              </a:rPr>
              <a:t>-распределение с числом степеней свободы числителя </a:t>
            </a:r>
            <a:r>
              <a:rPr lang="ru-RU" sz="1650" i="1" dirty="0">
                <a:ea typeface="Times New Roman" panose="02020603050405020304" pitchFamily="18" charset="0"/>
              </a:rPr>
              <a:t>ν</a:t>
            </a:r>
            <a:r>
              <a:rPr lang="ru-RU" sz="1650" baseline="-25000" dirty="0">
                <a:ea typeface="Times New Roman" panose="02020603050405020304" pitchFamily="18" charset="0"/>
              </a:rPr>
              <a:t>1</a:t>
            </a:r>
            <a:r>
              <a:rPr lang="ru-RU" sz="1650" i="1" dirty="0">
                <a:solidFill>
                  <a:srgbClr val="000000"/>
                </a:solidFill>
                <a:ea typeface="Times New Roman" panose="02020603050405020304" pitchFamily="18" charset="0"/>
              </a:rPr>
              <a:t> = </a:t>
            </a:r>
            <a:r>
              <a:rPr lang="ru-RU" sz="1650" dirty="0">
                <a:solidFill>
                  <a:srgbClr val="000000"/>
                </a:solidFill>
                <a:ea typeface="Times New Roman" panose="02020603050405020304" pitchFamily="18" charset="0"/>
              </a:rPr>
              <a:t>1</a:t>
            </a:r>
            <a:r>
              <a:rPr lang="ru-RU" sz="1650" dirty="0">
                <a:ea typeface="Times New Roman" panose="02020603050405020304" pitchFamily="18" charset="0"/>
              </a:rPr>
              <a:t>  и знаменателя </a:t>
            </a:r>
            <a:r>
              <a:rPr lang="ru-RU" sz="1650" i="1" dirty="0">
                <a:ea typeface="Times New Roman" panose="02020603050405020304" pitchFamily="18" charset="0"/>
              </a:rPr>
              <a:t>ν</a:t>
            </a:r>
            <a:r>
              <a:rPr lang="ru-RU" sz="1650" baseline="-25000" dirty="0">
                <a:ea typeface="Times New Roman" panose="02020603050405020304" pitchFamily="18" charset="0"/>
              </a:rPr>
              <a:t>2</a:t>
            </a:r>
            <a:r>
              <a:rPr lang="ru-RU" sz="1650" i="1" dirty="0">
                <a:solidFill>
                  <a:srgbClr val="000000"/>
                </a:solidFill>
                <a:ea typeface="Times New Roman" panose="02020603050405020304" pitchFamily="18" charset="0"/>
              </a:rPr>
              <a:t> = </a:t>
            </a:r>
            <a:r>
              <a:rPr lang="en-US" sz="1650" i="1" dirty="0">
                <a:solidFill>
                  <a:srgbClr val="000000"/>
                </a:solidFill>
                <a:ea typeface="Times New Roman" panose="02020603050405020304" pitchFamily="18" charset="0"/>
              </a:rPr>
              <a:t>N</a:t>
            </a:r>
            <a:r>
              <a:rPr lang="ru-RU" sz="1650" i="1" dirty="0">
                <a:solidFill>
                  <a:srgbClr val="000000"/>
                </a:solidFill>
                <a:ea typeface="Times New Roman" panose="02020603050405020304" pitchFamily="18" charset="0"/>
              </a:rPr>
              <a:t> - </a:t>
            </a:r>
            <a:r>
              <a:rPr lang="en-US" sz="1650" i="1" dirty="0">
                <a:solidFill>
                  <a:srgbClr val="000000"/>
                </a:solidFill>
                <a:ea typeface="Times New Roman" panose="02020603050405020304" pitchFamily="18" charset="0"/>
              </a:rPr>
              <a:t>m</a:t>
            </a:r>
            <a:r>
              <a:rPr lang="ru-RU" sz="1650" dirty="0">
                <a:ea typeface="Times New Roman" panose="02020603050405020304" pitchFamily="18" charset="0"/>
              </a:rPr>
              <a:t>;</a:t>
            </a:r>
            <a:r>
              <a:rPr lang="en-US" sz="1650" dirty="0">
                <a:ea typeface="Times New Roman" panose="02020603050405020304" pitchFamily="18" charset="0"/>
              </a:rPr>
              <a:t> </a:t>
            </a:r>
          </a:p>
          <a:p>
            <a:pPr marL="202883" marR="953" algn="just">
              <a:lnSpc>
                <a:spcPct val="150000"/>
              </a:lnSpc>
              <a:spcAft>
                <a:spcPts val="0"/>
              </a:spcAft>
            </a:pPr>
            <a:r>
              <a:rPr lang="en-US" sz="1650" dirty="0">
                <a:ea typeface="Times New Roman" panose="02020603050405020304" pitchFamily="18" charset="0"/>
              </a:rPr>
              <a:t>m – </a:t>
            </a:r>
            <a:r>
              <a:rPr lang="ru-RU" sz="1650" dirty="0">
                <a:ea typeface="Times New Roman" panose="02020603050405020304" pitchFamily="18" charset="0"/>
              </a:rPr>
              <a:t>количество уровней факторного признака</a:t>
            </a:r>
          </a:p>
          <a:p>
            <a:pPr marL="202883" marR="953" algn="just">
              <a:lnSpc>
                <a:spcPct val="150000"/>
              </a:lnSpc>
              <a:spcAft>
                <a:spcPts val="0"/>
              </a:spcAft>
            </a:pPr>
            <a:r>
              <a:rPr lang="en-US" sz="1650" dirty="0">
                <a:ea typeface="Times New Roman" panose="02020603050405020304" pitchFamily="18" charset="0"/>
              </a:rPr>
              <a:t>N – </a:t>
            </a:r>
            <a:r>
              <a:rPr lang="ru-RU" sz="1650" dirty="0">
                <a:ea typeface="Times New Roman" panose="02020603050405020304" pitchFamily="18" charset="0"/>
              </a:rPr>
              <a:t>количество групп</a:t>
            </a:r>
          </a:p>
        </p:txBody>
      </p:sp>
      <p:sp>
        <p:nvSpPr>
          <p:cNvPr id="16" name="Прямоугольник 15"/>
          <p:cNvSpPr/>
          <p:nvPr/>
        </p:nvSpPr>
        <p:spPr>
          <a:xfrm>
            <a:off x="2156517" y="4616840"/>
            <a:ext cx="6851177" cy="1187889"/>
          </a:xfrm>
          <a:prstGeom prst="rect">
            <a:avLst/>
          </a:prstGeom>
        </p:spPr>
        <p:txBody>
          <a:bodyPr wrap="square">
            <a:spAutoFit/>
          </a:bodyPr>
          <a:lstStyle/>
          <a:p>
            <a:pPr marL="202883" marR="953" algn="just">
              <a:lnSpc>
                <a:spcPct val="150000"/>
              </a:lnSpc>
              <a:spcAft>
                <a:spcPts val="0"/>
              </a:spcAft>
            </a:pPr>
            <a:r>
              <a:rPr lang="ru-RU" sz="1650" dirty="0"/>
              <a:t>которая при истинности гипотезы </a:t>
            </a:r>
            <a:r>
              <a:rPr lang="en-US" sz="1650" i="1" dirty="0"/>
              <a:t>H</a:t>
            </a:r>
            <a:r>
              <a:rPr lang="ru-RU" sz="1650" baseline="-25000" dirty="0"/>
              <a:t>0 </a:t>
            </a:r>
            <a:r>
              <a:rPr lang="ru-RU" sz="1650" dirty="0"/>
              <a:t>имеет</a:t>
            </a:r>
            <a:r>
              <a:rPr lang="ru-RU" sz="1650" i="1" dirty="0"/>
              <a:t> </a:t>
            </a:r>
            <a:r>
              <a:rPr lang="en-US" sz="1650" i="1" dirty="0"/>
              <a:t>F</a:t>
            </a:r>
            <a:r>
              <a:rPr lang="ru-RU" sz="1650" dirty="0"/>
              <a:t>-распределение с числом степеней свободы числителя </a:t>
            </a:r>
            <a:r>
              <a:rPr lang="ru-RU" sz="1650" i="1" dirty="0"/>
              <a:t>ν</a:t>
            </a:r>
            <a:r>
              <a:rPr lang="ru-RU" sz="1650" baseline="-25000" dirty="0"/>
              <a:t>1</a:t>
            </a:r>
            <a:r>
              <a:rPr lang="ru-RU" sz="1650" i="1" dirty="0"/>
              <a:t> = </a:t>
            </a:r>
            <a:r>
              <a:rPr lang="ru-RU" sz="1650" dirty="0"/>
              <a:t>1   и знаменателя </a:t>
            </a:r>
            <a:r>
              <a:rPr lang="ru-RU" sz="1650" i="1" dirty="0"/>
              <a:t>ν</a:t>
            </a:r>
            <a:r>
              <a:rPr lang="ru-RU" sz="1650" baseline="-25000" dirty="0"/>
              <a:t>2</a:t>
            </a:r>
            <a:r>
              <a:rPr lang="ru-RU" sz="1650" i="1" dirty="0"/>
              <a:t> = </a:t>
            </a:r>
            <a:r>
              <a:rPr lang="en-US" sz="1650" i="1" dirty="0"/>
              <a:t>m</a:t>
            </a:r>
            <a:r>
              <a:rPr lang="en-US" sz="1650" dirty="0"/>
              <a:t> </a:t>
            </a:r>
            <a:r>
              <a:rPr lang="ru-RU" sz="1650" i="1" dirty="0"/>
              <a:t>–</a:t>
            </a:r>
            <a:r>
              <a:rPr lang="ru-RU" sz="1650" dirty="0"/>
              <a:t> 1</a:t>
            </a:r>
          </a:p>
        </p:txBody>
      </p:sp>
      <p:sp>
        <p:nvSpPr>
          <p:cNvPr id="10" name="Прямоугольник 9"/>
          <p:cNvSpPr/>
          <p:nvPr/>
        </p:nvSpPr>
        <p:spPr>
          <a:xfrm>
            <a:off x="2272399" y="5496345"/>
            <a:ext cx="6851177" cy="553998"/>
          </a:xfrm>
          <a:prstGeom prst="rect">
            <a:avLst/>
          </a:prstGeom>
        </p:spPr>
        <p:txBody>
          <a:bodyPr wrap="square">
            <a:spAutoFit/>
          </a:bodyPr>
          <a:lstStyle/>
          <a:p>
            <a:r>
              <a:rPr lang="ru-RU" sz="1500" dirty="0">
                <a:ea typeface="Times New Roman" panose="02020603050405020304" pitchFamily="18" charset="0"/>
              </a:rPr>
              <a:t>Если </a:t>
            </a:r>
            <a:r>
              <a:rPr lang="en-US" sz="1500" i="1" dirty="0">
                <a:solidFill>
                  <a:srgbClr val="000000"/>
                </a:solidFill>
                <a:ea typeface="Times New Roman" panose="02020603050405020304" pitchFamily="18" charset="0"/>
              </a:rPr>
              <a:t>F</a:t>
            </a:r>
            <a:r>
              <a:rPr lang="ru-RU" sz="1500" i="1" baseline="-25000" dirty="0">
                <a:solidFill>
                  <a:srgbClr val="000000"/>
                </a:solidFill>
                <a:ea typeface="Times New Roman" panose="02020603050405020304" pitchFamily="18" charset="0"/>
              </a:rPr>
              <a:t>набл</a:t>
            </a:r>
            <a:r>
              <a:rPr lang="ru-RU" sz="1500" i="1" dirty="0">
                <a:solidFill>
                  <a:srgbClr val="000000"/>
                </a:solidFill>
                <a:ea typeface="Times New Roman" panose="02020603050405020304" pitchFamily="18" charset="0"/>
              </a:rPr>
              <a:t> </a:t>
            </a:r>
            <a:r>
              <a:rPr lang="ru-RU" sz="1500" dirty="0">
                <a:solidFill>
                  <a:srgbClr val="000000"/>
                </a:solidFill>
                <a:ea typeface="Times New Roman" panose="02020603050405020304" pitchFamily="18" charset="0"/>
              </a:rPr>
              <a:t>&gt; </a:t>
            </a:r>
            <a:r>
              <a:rPr lang="en-US" sz="1500" i="1" dirty="0">
                <a:solidFill>
                  <a:srgbClr val="000000"/>
                </a:solidFill>
                <a:ea typeface="Times New Roman" panose="02020603050405020304" pitchFamily="18" charset="0"/>
              </a:rPr>
              <a:t>F</a:t>
            </a:r>
            <a:r>
              <a:rPr lang="ru-RU" sz="1500" i="1" baseline="-25000" dirty="0" err="1">
                <a:solidFill>
                  <a:srgbClr val="000000"/>
                </a:solidFill>
                <a:ea typeface="Times New Roman" panose="02020603050405020304" pitchFamily="18" charset="0"/>
              </a:rPr>
              <a:t>кр</a:t>
            </a:r>
            <a:r>
              <a:rPr lang="ru-RU" sz="1500" i="1" baseline="-25000" dirty="0">
                <a:solidFill>
                  <a:srgbClr val="000000"/>
                </a:solidFill>
                <a:ea typeface="Times New Roman" panose="02020603050405020304" pitchFamily="18" charset="0"/>
              </a:rPr>
              <a:t> </a:t>
            </a:r>
            <a:r>
              <a:rPr lang="ru-RU" sz="1500" dirty="0">
                <a:solidFill>
                  <a:srgbClr val="000000"/>
                </a:solidFill>
                <a:ea typeface="Times New Roman" panose="02020603050405020304" pitchFamily="18" charset="0"/>
              </a:rPr>
              <a:t>(</a:t>
            </a:r>
            <a:r>
              <a:rPr lang="en-US" sz="1500" i="1" dirty="0">
                <a:solidFill>
                  <a:srgbClr val="000000"/>
                </a:solidFill>
                <a:ea typeface="Times New Roman" panose="02020603050405020304" pitchFamily="18" charset="0"/>
              </a:rPr>
              <a:t>α</a:t>
            </a:r>
            <a:r>
              <a:rPr lang="ru-RU" sz="1500" dirty="0">
                <a:solidFill>
                  <a:srgbClr val="000000"/>
                </a:solidFill>
                <a:ea typeface="Times New Roman" panose="02020603050405020304" pitchFamily="18" charset="0"/>
              </a:rPr>
              <a:t>;</a:t>
            </a:r>
            <a:r>
              <a:rPr lang="ru-RU" sz="1500" i="1" dirty="0">
                <a:solidFill>
                  <a:srgbClr val="000000"/>
                </a:solidFill>
                <a:ea typeface="Times New Roman" panose="02020603050405020304" pitchFamily="18" charset="0"/>
              </a:rPr>
              <a:t> </a:t>
            </a:r>
            <a:r>
              <a:rPr lang="ru-RU" sz="1500" i="1" dirty="0">
                <a:ea typeface="Times New Roman" panose="02020603050405020304" pitchFamily="18" charset="0"/>
              </a:rPr>
              <a:t>ν</a:t>
            </a:r>
            <a:r>
              <a:rPr lang="ru-RU" sz="1500" baseline="-25000" dirty="0">
                <a:ea typeface="Times New Roman" panose="02020603050405020304" pitchFamily="18" charset="0"/>
              </a:rPr>
              <a:t>1</a:t>
            </a:r>
            <a:r>
              <a:rPr lang="ru-RU" sz="1500" dirty="0">
                <a:solidFill>
                  <a:srgbClr val="000000"/>
                </a:solidFill>
                <a:ea typeface="Times New Roman" panose="02020603050405020304" pitchFamily="18" charset="0"/>
              </a:rPr>
              <a:t>;</a:t>
            </a:r>
            <a:r>
              <a:rPr lang="ru-RU" sz="1500" i="1" dirty="0">
                <a:solidFill>
                  <a:srgbClr val="000000"/>
                </a:solidFill>
                <a:ea typeface="Times New Roman" panose="02020603050405020304" pitchFamily="18" charset="0"/>
              </a:rPr>
              <a:t> </a:t>
            </a:r>
            <a:r>
              <a:rPr lang="ru-RU" sz="1500" i="1" dirty="0">
                <a:ea typeface="Times New Roman" panose="02020603050405020304" pitchFamily="18" charset="0"/>
              </a:rPr>
              <a:t>ν</a:t>
            </a:r>
            <a:r>
              <a:rPr lang="ru-RU" sz="1500" baseline="-25000" dirty="0">
                <a:ea typeface="Times New Roman" panose="02020603050405020304" pitchFamily="18" charset="0"/>
              </a:rPr>
              <a:t>2</a:t>
            </a:r>
            <a:r>
              <a:rPr lang="ru-RU" sz="1500" dirty="0">
                <a:solidFill>
                  <a:srgbClr val="000000"/>
                </a:solidFill>
                <a:ea typeface="Times New Roman" panose="02020603050405020304" pitchFamily="18" charset="0"/>
              </a:rPr>
              <a:t>)</a:t>
            </a:r>
            <a:r>
              <a:rPr lang="ru-RU" sz="1500" dirty="0">
                <a:ea typeface="Times New Roman" panose="02020603050405020304" pitchFamily="18" charset="0"/>
              </a:rPr>
              <a:t>, то гипотеза отвергается с вероятностью ошибки, равной </a:t>
            </a:r>
            <a:r>
              <a:rPr lang="en-US" sz="1500" i="1" dirty="0">
                <a:solidFill>
                  <a:srgbClr val="000000"/>
                </a:solidFill>
                <a:ea typeface="Times New Roman" panose="02020603050405020304" pitchFamily="18" charset="0"/>
              </a:rPr>
              <a:t>α</a:t>
            </a:r>
            <a:endParaRPr lang="ru-RU" sz="1500" dirty="0"/>
          </a:p>
        </p:txBody>
      </p:sp>
    </p:spTree>
    <p:extLst>
      <p:ext uri="{BB962C8B-B14F-4D97-AF65-F5344CB8AC3E}">
        <p14:creationId xmlns:p14="http://schemas.microsoft.com/office/powerpoint/2010/main" val="19912774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6B42BFB5-A31B-4552-AE43-704FFDBF998C}"/>
              </a:ext>
            </a:extLst>
          </p:cNvPr>
          <p:cNvSpPr>
            <a:spLocks noGrp="1"/>
          </p:cNvSpPr>
          <p:nvPr>
            <p:ph type="title"/>
          </p:nvPr>
        </p:nvSpPr>
        <p:spPr/>
        <p:txBody>
          <a:bodyPr/>
          <a:lstStyle/>
          <a:p>
            <a:r>
              <a:rPr lang="ru-RU" dirty="0"/>
              <a:t>ЗАДАНИЕ</a:t>
            </a:r>
            <a:br>
              <a:rPr lang="ru-RU" dirty="0"/>
            </a:br>
            <a:endParaRPr lang="ru-RU" dirty="0"/>
          </a:p>
        </p:txBody>
      </p:sp>
      <p:sp>
        <p:nvSpPr>
          <p:cNvPr id="4" name="Объект 3">
            <a:extLst>
              <a:ext uri="{FF2B5EF4-FFF2-40B4-BE49-F238E27FC236}">
                <a16:creationId xmlns:a16="http://schemas.microsoft.com/office/drawing/2014/main" id="{51E7BA9E-1D2B-4FFC-BA40-AC439F4C87EA}"/>
              </a:ext>
            </a:extLst>
          </p:cNvPr>
          <p:cNvSpPr>
            <a:spLocks noGrp="1"/>
          </p:cNvSpPr>
          <p:nvPr>
            <p:ph idx="1"/>
          </p:nvPr>
        </p:nvSpPr>
        <p:spPr/>
        <p:txBody>
          <a:bodyPr/>
          <a:lstStyle/>
          <a:p>
            <a:r>
              <a:rPr lang="ru-RU" dirty="0"/>
              <a:t>- проверить на уровне значимости  </a:t>
            </a:r>
            <a:r>
              <a:rPr lang="ru-RU" dirty="0">
                <a:latin typeface="Book Antiqua" panose="02040602050305030304" pitchFamily="18" charset="0"/>
              </a:rPr>
              <a:t></a:t>
            </a:r>
            <a:r>
              <a:rPr lang="ru-RU" dirty="0"/>
              <a:t>=0,01 гипотезу Н0: о значении генеральной средней (по </a:t>
            </a:r>
            <a:r>
              <a:rPr lang="ru-RU" dirty="0" err="1"/>
              <a:t>подвыборке</a:t>
            </a:r>
            <a:r>
              <a:rPr lang="ru-RU" dirty="0"/>
              <a:t> 1 и </a:t>
            </a:r>
            <a:r>
              <a:rPr lang="ru-RU" dirty="0" err="1"/>
              <a:t>подвыборке</a:t>
            </a:r>
            <a:r>
              <a:rPr lang="ru-RU" dirty="0"/>
              <a:t> 2) при известной и неизвестной генеральной дисперсии. </a:t>
            </a:r>
          </a:p>
          <a:p>
            <a:r>
              <a:rPr lang="ru-RU" dirty="0"/>
              <a:t>- проверить на уровне значимости </a:t>
            </a:r>
            <a:r>
              <a:rPr lang="ru-RU" dirty="0">
                <a:latin typeface="Book Antiqua" panose="02040602050305030304" pitchFamily="18" charset="0"/>
              </a:rPr>
              <a:t></a:t>
            </a:r>
            <a:r>
              <a:rPr lang="ru-RU" dirty="0"/>
              <a:t>=0,05 существенность влияния фактора на дисперсию результативного признака (типологическая группировка двух признаков)</a:t>
            </a:r>
          </a:p>
          <a:p>
            <a:endParaRPr lang="ru-RU" dirty="0"/>
          </a:p>
        </p:txBody>
      </p:sp>
    </p:spTree>
    <p:extLst>
      <p:ext uri="{BB962C8B-B14F-4D97-AF65-F5344CB8AC3E}">
        <p14:creationId xmlns:p14="http://schemas.microsoft.com/office/powerpoint/2010/main" val="531240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691855" y="2140428"/>
            <a:ext cx="7191196" cy="3413906"/>
          </a:xfrm>
        </p:spPr>
        <p:txBody>
          <a:bodyPr>
            <a:normAutofit/>
          </a:bodyPr>
          <a:lstStyle/>
          <a:p>
            <a:r>
              <a:rPr lang="ru-RU" sz="1500" dirty="0"/>
              <a:t>Решение </a:t>
            </a:r>
            <a:r>
              <a:rPr lang="ru-RU" sz="1500" b="1" dirty="0"/>
              <a:t>задачи классификации </a:t>
            </a:r>
            <a:r>
              <a:rPr lang="ru-RU" sz="1500" dirty="0"/>
              <a:t>заключается в определении естественного расслоения исходных наблюдений на четко выраженные кластеры, лежащие друг от друга на некотором расстоянии</a:t>
            </a:r>
          </a:p>
          <a:p>
            <a:pPr marL="0" indent="0">
              <a:buNone/>
            </a:pPr>
            <a:endParaRPr lang="ru-RU" sz="1500" dirty="0"/>
          </a:p>
          <a:p>
            <a:r>
              <a:rPr lang="ru-RU" sz="1500" b="1" dirty="0"/>
              <a:t>Проведение кластерного анализа включает следующие этапы:</a:t>
            </a:r>
          </a:p>
          <a:p>
            <a:pPr>
              <a:buFont typeface="+mj-lt"/>
              <a:buAutoNum type="arabicPeriod"/>
            </a:pPr>
            <a:r>
              <a:rPr lang="ru-RU" sz="1500" dirty="0"/>
              <a:t>Отбор выборки для классификации</a:t>
            </a:r>
          </a:p>
          <a:p>
            <a:pPr>
              <a:buFont typeface="+mj-lt"/>
              <a:buAutoNum type="arabicPeriod"/>
            </a:pPr>
            <a:r>
              <a:rPr lang="ru-RU" sz="1500" dirty="0"/>
              <a:t>Определение множества переменных, по которым будет проводиться классификация (</a:t>
            </a:r>
            <a:r>
              <a:rPr lang="en-US" sz="1500" i="1" dirty="0"/>
              <a:t>k </a:t>
            </a:r>
            <a:r>
              <a:rPr lang="ru-RU" sz="1500" dirty="0"/>
              <a:t>наиболее характерных факторов)</a:t>
            </a:r>
          </a:p>
          <a:p>
            <a:pPr>
              <a:buFont typeface="+mj-lt"/>
              <a:buAutoNum type="arabicPeriod"/>
            </a:pPr>
            <a:r>
              <a:rPr lang="ru-RU" sz="1500" dirty="0"/>
              <a:t>Вычисление расстояния (сходства) между объектами</a:t>
            </a:r>
          </a:p>
          <a:p>
            <a:pPr>
              <a:buFont typeface="+mj-lt"/>
              <a:buAutoNum type="arabicPeriod"/>
            </a:pPr>
            <a:r>
              <a:rPr lang="ru-RU" sz="1500" dirty="0"/>
              <a:t>Создание с помощью методов кластерного анализа групп сходных объектов</a:t>
            </a:r>
          </a:p>
          <a:p>
            <a:pPr>
              <a:buFont typeface="+mj-lt"/>
              <a:buAutoNum type="arabicPeriod"/>
            </a:pPr>
            <a:r>
              <a:rPr lang="ru-RU" sz="1500" dirty="0"/>
              <a:t>Проверка достоверности результатов кластерного анализа</a:t>
            </a:r>
          </a:p>
        </p:txBody>
      </p:sp>
      <p:sp>
        <p:nvSpPr>
          <p:cNvPr id="10" name="Заголовок 1">
            <a:extLst>
              <a:ext uri="{FF2B5EF4-FFF2-40B4-BE49-F238E27FC236}">
                <a16:creationId xmlns:a16="http://schemas.microsoft.com/office/drawing/2014/main" id="{F8B20C4F-B361-4D19-AFA2-6D97E0E7E434}"/>
              </a:ext>
            </a:extLst>
          </p:cNvPr>
          <p:cNvSpPr txBox="1">
            <a:spLocks/>
          </p:cNvSpPr>
          <p:nvPr/>
        </p:nvSpPr>
        <p:spPr>
          <a:xfrm>
            <a:off x="1911604" y="1078174"/>
            <a:ext cx="6683765" cy="960668"/>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2700" dirty="0"/>
              <a:t>Кластерный анализ: понятие и назначение</a:t>
            </a:r>
          </a:p>
        </p:txBody>
      </p:sp>
    </p:spTree>
    <p:extLst>
      <p:ext uri="{BB962C8B-B14F-4D97-AF65-F5344CB8AC3E}">
        <p14:creationId xmlns:p14="http://schemas.microsoft.com/office/powerpoint/2010/main" val="3544309307"/>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9BE9A6A0-24AE-4393-B4CA-ECCDBA3F4D62}"/>
              </a:ext>
            </a:extLst>
          </p:cNvPr>
          <p:cNvSpPr>
            <a:spLocks noGrp="1"/>
          </p:cNvSpPr>
          <p:nvPr>
            <p:ph type="title"/>
          </p:nvPr>
        </p:nvSpPr>
        <p:spPr>
          <a:xfrm>
            <a:off x="557834" y="1001029"/>
            <a:ext cx="7886700" cy="994172"/>
          </a:xfrm>
        </p:spPr>
        <p:txBody>
          <a:bodyPr>
            <a:normAutofit fontScale="90000"/>
          </a:bodyPr>
          <a:lstStyle/>
          <a:p>
            <a:r>
              <a:rPr lang="ru-RU" sz="2025" dirty="0"/>
              <a:t>Проверка гипотезы Н0: </a:t>
            </a:r>
            <a:r>
              <a:rPr lang="ru-RU" sz="2100" dirty="0"/>
              <a:t>проверить на уровне значимости  </a:t>
            </a:r>
            <a:r>
              <a:rPr lang="ru-RU" sz="2100" dirty="0">
                <a:latin typeface="Book Antiqua" panose="02040602050305030304" pitchFamily="18" charset="0"/>
              </a:rPr>
              <a:t></a:t>
            </a:r>
            <a:r>
              <a:rPr lang="ru-RU" sz="2100" dirty="0"/>
              <a:t>=0,01 гипотезу Н0: о значении генеральной средней (по </a:t>
            </a:r>
            <a:r>
              <a:rPr lang="ru-RU" sz="2100" dirty="0" err="1"/>
              <a:t>подвыборке</a:t>
            </a:r>
            <a:r>
              <a:rPr lang="ru-RU" sz="2100" dirty="0"/>
              <a:t> 1 и </a:t>
            </a:r>
            <a:r>
              <a:rPr lang="ru-RU" sz="2100" dirty="0" err="1"/>
              <a:t>подвыборке</a:t>
            </a:r>
            <a:r>
              <a:rPr lang="ru-RU" sz="2100" dirty="0"/>
              <a:t> 2) при известной и неизвестной генеральной дисперсии</a:t>
            </a:r>
            <a:endParaRPr lang="ru-RU" dirty="0"/>
          </a:p>
        </p:txBody>
      </p:sp>
      <p:graphicFrame>
        <p:nvGraphicFramePr>
          <p:cNvPr id="7" name="Таблица 6">
            <a:extLst>
              <a:ext uri="{FF2B5EF4-FFF2-40B4-BE49-F238E27FC236}">
                <a16:creationId xmlns:a16="http://schemas.microsoft.com/office/drawing/2014/main" id="{3EC33C0D-290C-40AA-8D0C-81AC2A15A656}"/>
              </a:ext>
            </a:extLst>
          </p:cNvPr>
          <p:cNvGraphicFramePr>
            <a:graphicFrameLocks noGrp="1"/>
          </p:cNvGraphicFramePr>
          <p:nvPr/>
        </p:nvGraphicFramePr>
        <p:xfrm>
          <a:off x="487018" y="2125266"/>
          <a:ext cx="8028332" cy="1377887"/>
        </p:xfrm>
        <a:graphic>
          <a:graphicData uri="http://schemas.openxmlformats.org/drawingml/2006/table">
            <a:tbl>
              <a:tblPr firstRow="1" firstCol="1" bandRow="1">
                <a:tableStyleId>{5C22544A-7EE6-4342-B048-85BDC9FD1C3A}</a:tableStyleId>
              </a:tblPr>
              <a:tblGrid>
                <a:gridCol w="2675552">
                  <a:extLst>
                    <a:ext uri="{9D8B030D-6E8A-4147-A177-3AD203B41FA5}">
                      <a16:colId xmlns:a16="http://schemas.microsoft.com/office/drawing/2014/main" val="3246654196"/>
                    </a:ext>
                  </a:extLst>
                </a:gridCol>
                <a:gridCol w="1337776">
                  <a:extLst>
                    <a:ext uri="{9D8B030D-6E8A-4147-A177-3AD203B41FA5}">
                      <a16:colId xmlns:a16="http://schemas.microsoft.com/office/drawing/2014/main" val="3495174260"/>
                    </a:ext>
                  </a:extLst>
                </a:gridCol>
                <a:gridCol w="1337776">
                  <a:extLst>
                    <a:ext uri="{9D8B030D-6E8A-4147-A177-3AD203B41FA5}">
                      <a16:colId xmlns:a16="http://schemas.microsoft.com/office/drawing/2014/main" val="4004462058"/>
                    </a:ext>
                  </a:extLst>
                </a:gridCol>
                <a:gridCol w="1338614">
                  <a:extLst>
                    <a:ext uri="{9D8B030D-6E8A-4147-A177-3AD203B41FA5}">
                      <a16:colId xmlns:a16="http://schemas.microsoft.com/office/drawing/2014/main" val="1755480037"/>
                    </a:ext>
                  </a:extLst>
                </a:gridCol>
                <a:gridCol w="1338614">
                  <a:extLst>
                    <a:ext uri="{9D8B030D-6E8A-4147-A177-3AD203B41FA5}">
                      <a16:colId xmlns:a16="http://schemas.microsoft.com/office/drawing/2014/main" val="2211638129"/>
                    </a:ext>
                  </a:extLst>
                </a:gridCol>
              </a:tblGrid>
              <a:tr h="222695">
                <a:tc rowSpan="2">
                  <a:txBody>
                    <a:bodyPr/>
                    <a:lstStyle/>
                    <a:p>
                      <a:pPr>
                        <a:lnSpc>
                          <a:spcPct val="115000"/>
                        </a:lnSpc>
                        <a:spcAft>
                          <a:spcPts val="0"/>
                        </a:spcAft>
                      </a:pP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gridSpan="2">
                  <a:txBody>
                    <a:bodyPr/>
                    <a:lstStyle/>
                    <a:p>
                      <a:pPr>
                        <a:lnSpc>
                          <a:spcPct val="115000"/>
                        </a:lnSpc>
                        <a:spcAft>
                          <a:spcPts val="0"/>
                        </a:spcAft>
                      </a:pPr>
                      <a:r>
                        <a:rPr lang="ru-RU" sz="1400">
                          <a:effectLst/>
                        </a:rPr>
                        <a:t>При известной дисперсии</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hMerge="1">
                  <a:txBody>
                    <a:bodyPr/>
                    <a:lstStyle/>
                    <a:p>
                      <a:endParaRPr lang="ru-RU"/>
                    </a:p>
                  </a:txBody>
                  <a:tcPr/>
                </a:tc>
                <a:tc gridSpan="2">
                  <a:txBody>
                    <a:bodyPr/>
                    <a:lstStyle/>
                    <a:p>
                      <a:pPr>
                        <a:lnSpc>
                          <a:spcPct val="115000"/>
                        </a:lnSpc>
                        <a:spcAft>
                          <a:spcPts val="0"/>
                        </a:spcAft>
                      </a:pPr>
                      <a:r>
                        <a:rPr lang="ru-RU" sz="1400" dirty="0">
                          <a:effectLst/>
                        </a:rPr>
                        <a:t>При неизвестной дисперсии</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hMerge="1">
                  <a:txBody>
                    <a:bodyPr/>
                    <a:lstStyle/>
                    <a:p>
                      <a:endParaRPr lang="ru-RU"/>
                    </a:p>
                  </a:txBody>
                  <a:tcPr/>
                </a:tc>
                <a:extLst>
                  <a:ext uri="{0D108BD9-81ED-4DB2-BD59-A6C34878D82A}">
                    <a16:rowId xmlns:a16="http://schemas.microsoft.com/office/drawing/2014/main" val="360815484"/>
                  </a:ext>
                </a:extLst>
              </a:tr>
              <a:tr h="694944">
                <a:tc vMerge="1">
                  <a:txBody>
                    <a:bodyPr/>
                    <a:lstStyle/>
                    <a:p>
                      <a:endParaRPr lang="ru-RU"/>
                    </a:p>
                  </a:txBody>
                  <a:tcPr/>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1 (</a:t>
                      </a:r>
                      <a:r>
                        <a:rPr lang="en-US" sz="1400" dirty="0">
                          <a:effectLst/>
                        </a:rPr>
                        <a:t>n=15)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a:t>
                      </a:r>
                      <a:r>
                        <a:rPr lang="en-US" sz="1400" dirty="0">
                          <a:effectLst/>
                        </a:rPr>
                        <a:t>2</a:t>
                      </a:r>
                      <a:r>
                        <a:rPr lang="ru-RU" sz="1400" dirty="0">
                          <a:effectLst/>
                        </a:rPr>
                        <a:t> (</a:t>
                      </a:r>
                      <a:r>
                        <a:rPr lang="en-US" sz="1400" dirty="0">
                          <a:effectLst/>
                        </a:rPr>
                        <a:t>n=25)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1 (</a:t>
                      </a:r>
                      <a:r>
                        <a:rPr lang="en-US" sz="1400" dirty="0">
                          <a:effectLst/>
                        </a:rPr>
                        <a:t>n=15)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По данным </a:t>
                      </a:r>
                      <a:r>
                        <a:rPr lang="ru-RU" sz="1400" dirty="0" err="1">
                          <a:effectLst/>
                        </a:rPr>
                        <a:t>подвыборки</a:t>
                      </a:r>
                      <a:r>
                        <a:rPr lang="ru-RU" sz="1400" dirty="0">
                          <a:effectLst/>
                        </a:rPr>
                        <a:t> </a:t>
                      </a:r>
                      <a:r>
                        <a:rPr lang="en-US" sz="1400" dirty="0">
                          <a:effectLst/>
                        </a:rPr>
                        <a:t>2</a:t>
                      </a:r>
                      <a:r>
                        <a:rPr lang="ru-RU" sz="1400" dirty="0">
                          <a:effectLst/>
                        </a:rPr>
                        <a:t> (</a:t>
                      </a:r>
                      <a:r>
                        <a:rPr lang="en-US" sz="1400" dirty="0">
                          <a:effectLst/>
                        </a:rPr>
                        <a:t>n=25)</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627175574"/>
                  </a:ext>
                </a:extLst>
              </a:tr>
              <a:tr h="459296">
                <a:tc>
                  <a:txBody>
                    <a:bodyPr/>
                    <a:lstStyle/>
                    <a:p>
                      <a:pPr>
                        <a:lnSpc>
                          <a:spcPct val="115000"/>
                        </a:lnSpc>
                        <a:spcAft>
                          <a:spcPts val="0"/>
                        </a:spcAft>
                      </a:pPr>
                      <a:r>
                        <a:rPr lang="ru-RU" sz="1400" dirty="0">
                          <a:effectLst/>
                        </a:rPr>
                        <a:t>при </a:t>
                      </a:r>
                      <a:r>
                        <a:rPr lang="ru-RU" sz="1400" dirty="0">
                          <a:latin typeface="Book Antiqua" panose="02040602050305030304" pitchFamily="18" charset="0"/>
                        </a:rPr>
                        <a:t></a:t>
                      </a:r>
                      <a:r>
                        <a:rPr lang="ru-RU" sz="1400" dirty="0"/>
                        <a:t>=0,01 </a:t>
                      </a:r>
                    </a:p>
                    <a:p>
                      <a:pPr>
                        <a:lnSpc>
                          <a:spcPct val="115000"/>
                        </a:lnSpc>
                        <a:spcAft>
                          <a:spcPts val="0"/>
                        </a:spcAft>
                      </a:pP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a:effectLst/>
                        </a:rPr>
                        <a:t> </a:t>
                      </a:r>
                      <a:endParaRPr lang="ru-RU" sz="14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a:lnSpc>
                          <a:spcPct val="115000"/>
                        </a:lnSpc>
                        <a:spcAft>
                          <a:spcPts val="0"/>
                        </a:spcAft>
                      </a:pPr>
                      <a:r>
                        <a:rPr lang="ru-RU" sz="1400" dirty="0">
                          <a:effectLst/>
                        </a:rPr>
                        <a:t> </a:t>
                      </a:r>
                      <a:endParaRPr lang="ru-RU"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425074894"/>
                  </a:ext>
                </a:extLst>
              </a:tr>
            </a:tbl>
          </a:graphicData>
        </a:graphic>
      </p:graphicFrame>
    </p:spTree>
    <p:extLst>
      <p:ext uri="{BB962C8B-B14F-4D97-AF65-F5344CB8AC3E}">
        <p14:creationId xmlns:p14="http://schemas.microsoft.com/office/powerpoint/2010/main" val="426569648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2506D7-F87F-45CC-901F-AEAB2AEC4C3D}"/>
              </a:ext>
            </a:extLst>
          </p:cNvPr>
          <p:cNvSpPr>
            <a:spLocks noGrp="1"/>
          </p:cNvSpPr>
          <p:nvPr>
            <p:ph type="title"/>
          </p:nvPr>
        </p:nvSpPr>
        <p:spPr/>
        <p:txBody>
          <a:bodyPr>
            <a:normAutofit fontScale="90000"/>
          </a:bodyPr>
          <a:lstStyle/>
          <a:p>
            <a:r>
              <a:rPr lang="ru-RU" dirty="0"/>
              <a:t>проверить на уровне значимости </a:t>
            </a:r>
            <a:r>
              <a:rPr lang="ru-RU" dirty="0">
                <a:latin typeface="Book Antiqua" panose="02040602050305030304" pitchFamily="18" charset="0"/>
              </a:rPr>
              <a:t></a:t>
            </a:r>
            <a:r>
              <a:rPr lang="ru-RU" dirty="0"/>
              <a:t>=0,05 существенность влияния фактора на дисперсию результативного признака</a:t>
            </a:r>
          </a:p>
        </p:txBody>
      </p:sp>
      <p:sp>
        <p:nvSpPr>
          <p:cNvPr id="3" name="Объект 2">
            <a:extLst>
              <a:ext uri="{FF2B5EF4-FFF2-40B4-BE49-F238E27FC236}">
                <a16:creationId xmlns:a16="http://schemas.microsoft.com/office/drawing/2014/main" id="{F5FD22C0-1DB9-4823-A1A7-12638CF22AA2}"/>
              </a:ext>
            </a:extLst>
          </p:cNvPr>
          <p:cNvSpPr>
            <a:spLocks noGrp="1"/>
          </p:cNvSpPr>
          <p:nvPr>
            <p:ph idx="1"/>
          </p:nvPr>
        </p:nvSpPr>
        <p:spPr/>
        <p:txBody>
          <a:bodyPr/>
          <a:lstStyle/>
          <a:p>
            <a:r>
              <a:rPr lang="ru-RU" dirty="0"/>
              <a:t>Факторная дисперсия, остаточная дисперсия, результаты проверки, выводы</a:t>
            </a:r>
          </a:p>
        </p:txBody>
      </p:sp>
    </p:spTree>
    <p:extLst>
      <p:ext uri="{BB962C8B-B14F-4D97-AF65-F5344CB8AC3E}">
        <p14:creationId xmlns:p14="http://schemas.microsoft.com/office/powerpoint/2010/main" val="410518574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AEBF0B-22B8-4C4F-AD47-70AFDC5406DE}"/>
              </a:ext>
            </a:extLst>
          </p:cNvPr>
          <p:cNvSpPr>
            <a:spLocks noGrp="1"/>
          </p:cNvSpPr>
          <p:nvPr>
            <p:ph type="title"/>
          </p:nvPr>
        </p:nvSpPr>
        <p:spPr/>
        <p:txBody>
          <a:bodyPr/>
          <a:lstStyle/>
          <a:p>
            <a:r>
              <a:rPr lang="ru-RU" dirty="0"/>
              <a:t>Отчет по проекту 2 (2 модуль)</a:t>
            </a:r>
          </a:p>
        </p:txBody>
      </p:sp>
      <p:sp>
        <p:nvSpPr>
          <p:cNvPr id="3" name="Объект 2">
            <a:extLst>
              <a:ext uri="{FF2B5EF4-FFF2-40B4-BE49-F238E27FC236}">
                <a16:creationId xmlns:a16="http://schemas.microsoft.com/office/drawing/2014/main" id="{E8C544EE-32FD-415B-BFC3-6504C4FA44E5}"/>
              </a:ext>
            </a:extLst>
          </p:cNvPr>
          <p:cNvSpPr>
            <a:spLocks noGrp="1"/>
          </p:cNvSpPr>
          <p:nvPr>
            <p:ph idx="1"/>
          </p:nvPr>
        </p:nvSpPr>
        <p:spPr/>
        <p:txBody>
          <a:bodyPr>
            <a:normAutofit/>
          </a:bodyPr>
          <a:lstStyle/>
          <a:p>
            <a:r>
              <a:rPr lang="ru-RU" sz="1800" u="sng" dirty="0"/>
              <a:t>Выполненные задания:</a:t>
            </a:r>
            <a:endParaRPr lang="ru-RU" sz="1800" dirty="0"/>
          </a:p>
          <a:p>
            <a:r>
              <a:rPr lang="ru-RU" dirty="0"/>
              <a:t>линейный коэффициент корреляции и линейная модель;</a:t>
            </a:r>
          </a:p>
          <a:p>
            <a:r>
              <a:rPr lang="ru-RU" dirty="0"/>
              <a:t>нелинейные модели;</a:t>
            </a:r>
          </a:p>
          <a:p>
            <a:r>
              <a:rPr lang="ru-RU" dirty="0"/>
              <a:t>показатели и индексы структурных различий.</a:t>
            </a:r>
          </a:p>
          <a:p>
            <a:r>
              <a:rPr lang="ru-RU" dirty="0"/>
              <a:t>коэффициенты Пирсона и Чупрова;</a:t>
            </a:r>
          </a:p>
          <a:p>
            <a:r>
              <a:rPr lang="ru-RU" dirty="0"/>
              <a:t>коэффициенты ассоциации и контингенции;</a:t>
            </a:r>
          </a:p>
          <a:p>
            <a:r>
              <a:rPr lang="ru-RU" dirty="0"/>
              <a:t>ранговые коэффициенты корреляции; </a:t>
            </a:r>
          </a:p>
          <a:p>
            <a:r>
              <a:rPr lang="ru-RU"/>
              <a:t>интервальные оценки;</a:t>
            </a:r>
            <a:endParaRPr lang="ru-RU" dirty="0"/>
          </a:p>
          <a:p>
            <a:r>
              <a:rPr lang="ru-RU" dirty="0"/>
              <a:t>дисперсионный анализ, проверка гипотез.</a:t>
            </a:r>
          </a:p>
          <a:p>
            <a:endParaRPr lang="ru-RU" dirty="0"/>
          </a:p>
          <a:p>
            <a:endParaRPr lang="ru-RU" dirty="0"/>
          </a:p>
        </p:txBody>
      </p:sp>
    </p:spTree>
    <p:extLst>
      <p:ext uri="{BB962C8B-B14F-4D97-AF65-F5344CB8AC3E}">
        <p14:creationId xmlns:p14="http://schemas.microsoft.com/office/powerpoint/2010/main" val="8752579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p:cNvSpPr>
            <a:spLocks noGrp="1"/>
          </p:cNvSpPr>
          <p:nvPr>
            <p:ph type="title"/>
          </p:nvPr>
        </p:nvSpPr>
        <p:spPr>
          <a:xfrm>
            <a:off x="628650" y="1131094"/>
            <a:ext cx="7886700" cy="588937"/>
          </a:xfrm>
        </p:spPr>
        <p:txBody>
          <a:bodyPr/>
          <a:lstStyle/>
          <a:p>
            <a:pPr eaLnBrk="1" hangingPunct="1"/>
            <a:r>
              <a:rPr lang="ru-RU" sz="2100" b="1" dirty="0">
                <a:latin typeface="Arial" charset="0"/>
              </a:rPr>
              <a:t>К следующему занятию</a:t>
            </a:r>
          </a:p>
        </p:txBody>
      </p:sp>
      <p:sp>
        <p:nvSpPr>
          <p:cNvPr id="7171" name="Содержимое 2"/>
          <p:cNvSpPr>
            <a:spLocks noGrp="1"/>
          </p:cNvSpPr>
          <p:nvPr>
            <p:ph idx="1"/>
          </p:nvPr>
        </p:nvSpPr>
        <p:spPr>
          <a:xfrm>
            <a:off x="540159" y="1599662"/>
            <a:ext cx="7886700" cy="3263504"/>
          </a:xfrm>
        </p:spPr>
        <p:txBody>
          <a:bodyPr/>
          <a:lstStyle/>
          <a:p>
            <a:pPr eaLnBrk="1" hangingPunct="1"/>
            <a:endParaRPr lang="ru-RU" sz="1500" dirty="0"/>
          </a:p>
          <a:p>
            <a:pPr eaLnBrk="1" hangingPunct="1"/>
            <a:r>
              <a:rPr lang="ru-RU" dirty="0"/>
              <a:t>Подобрать 2 структуры для анализа различий (пространственных или временных)- данные, которые в сумме дают 100%</a:t>
            </a:r>
          </a:p>
          <a:p>
            <a:pPr eaLnBrk="1" hangingPunct="1"/>
            <a:r>
              <a:rPr lang="ru-RU" dirty="0"/>
              <a:t>Количество градаций </a:t>
            </a:r>
            <a:r>
              <a:rPr lang="en-US" dirty="0"/>
              <a:t> (</a:t>
            </a:r>
            <a:r>
              <a:rPr lang="ru-RU" dirty="0"/>
              <a:t>не менее 5) в структурах должно совпадать</a:t>
            </a:r>
            <a:endParaRPr lang="en-US" dirty="0"/>
          </a:p>
          <a:p>
            <a:pPr marL="0" indent="0" eaLnBrk="1" hangingPunct="1">
              <a:buNone/>
            </a:pPr>
            <a:r>
              <a:rPr lang="ru-RU" dirty="0"/>
              <a:t>Например:</a:t>
            </a:r>
          </a:p>
          <a:p>
            <a:pPr marL="0" indent="0" eaLnBrk="1" hangingPunct="1">
              <a:buNone/>
            </a:pPr>
            <a:endParaRPr lang="ru-RU" dirty="0"/>
          </a:p>
          <a:p>
            <a:pPr eaLnBrk="1" hangingPunct="1"/>
            <a:endParaRPr lang="ru-RU" dirty="0"/>
          </a:p>
        </p:txBody>
      </p:sp>
      <p:graphicFrame>
        <p:nvGraphicFramePr>
          <p:cNvPr id="5" name="Таблица 4"/>
          <p:cNvGraphicFramePr>
            <a:graphicFrameLocks noGrp="1"/>
          </p:cNvGraphicFramePr>
          <p:nvPr/>
        </p:nvGraphicFramePr>
        <p:xfrm>
          <a:off x="2278626" y="3224366"/>
          <a:ext cx="3709219" cy="2593181"/>
        </p:xfrm>
        <a:graphic>
          <a:graphicData uri="http://schemas.openxmlformats.org/drawingml/2006/table">
            <a:tbl>
              <a:tblPr>
                <a:tableStyleId>{5C22544A-7EE6-4342-B048-85BDC9FD1C3A}</a:tableStyleId>
              </a:tblPr>
              <a:tblGrid>
                <a:gridCol w="1367454">
                  <a:extLst>
                    <a:ext uri="{9D8B030D-6E8A-4147-A177-3AD203B41FA5}">
                      <a16:colId xmlns:a16="http://schemas.microsoft.com/office/drawing/2014/main" val="20000"/>
                    </a:ext>
                  </a:extLst>
                </a:gridCol>
                <a:gridCol w="1111056">
                  <a:extLst>
                    <a:ext uri="{9D8B030D-6E8A-4147-A177-3AD203B41FA5}">
                      <a16:colId xmlns:a16="http://schemas.microsoft.com/office/drawing/2014/main" val="20001"/>
                    </a:ext>
                  </a:extLst>
                </a:gridCol>
                <a:gridCol w="1230709">
                  <a:extLst>
                    <a:ext uri="{9D8B030D-6E8A-4147-A177-3AD203B41FA5}">
                      <a16:colId xmlns:a16="http://schemas.microsoft.com/office/drawing/2014/main" val="20002"/>
                    </a:ext>
                  </a:extLst>
                </a:gridCol>
              </a:tblGrid>
              <a:tr h="327184">
                <a:tc>
                  <a:txBody>
                    <a:bodyPr/>
                    <a:lstStyle/>
                    <a:p>
                      <a:pPr algn="l" rtl="0" fontAlgn="ctr"/>
                      <a:r>
                        <a:rPr lang="ru-RU" sz="1100" b="1" u="none" strike="noStrike" kern="1200" dirty="0">
                          <a:solidFill>
                            <a:schemeClr val="dk1"/>
                          </a:solidFill>
                          <a:effectLst/>
                          <a:latin typeface="+mn-lt"/>
                          <a:ea typeface="+mn-ea"/>
                          <a:cs typeface="+mn-cs"/>
                        </a:rPr>
                        <a:t>Рекламные агентства со</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just" rtl="0" fontAlgn="ctr"/>
                      <a:r>
                        <a:rPr lang="ru-RU" sz="1100" b="1" u="none" strike="noStrike" kern="1200">
                          <a:solidFill>
                            <a:schemeClr val="dk1"/>
                          </a:solidFill>
                          <a:effectLst/>
                          <a:latin typeface="+mn-lt"/>
                          <a:ea typeface="+mn-ea"/>
                          <a:cs typeface="+mn-cs"/>
                        </a:rPr>
                        <a:t>В % к  итогу по</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extLst>
                  <a:ext uri="{0D108BD9-81ED-4DB2-BD59-A6C34878D82A}">
                    <a16:rowId xmlns:a16="http://schemas.microsoft.com/office/drawing/2014/main" val="10000"/>
                  </a:ext>
                </a:extLst>
              </a:tr>
              <a:tr h="928688">
                <a:tc>
                  <a:txBody>
                    <a:bodyPr/>
                    <a:lstStyle/>
                    <a:p>
                      <a:pPr algn="just" rtl="0" fontAlgn="ctr"/>
                      <a:r>
                        <a:rPr lang="ru-RU" sz="1100" b="1" u="none" strike="noStrike" kern="1200" dirty="0">
                          <a:solidFill>
                            <a:schemeClr val="dk1"/>
                          </a:solidFill>
                          <a:effectLst/>
                          <a:latin typeface="+mn-lt"/>
                          <a:ea typeface="+mn-ea"/>
                          <a:cs typeface="+mn-cs"/>
                        </a:rPr>
                        <a:t>среднесписочной численностью работников, человек:</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ctr"/>
                      <a:r>
                        <a:rPr lang="ru-RU" sz="1100" b="1" u="none" strike="noStrike" kern="1200" dirty="0">
                          <a:solidFill>
                            <a:schemeClr val="dk1"/>
                          </a:solidFill>
                          <a:effectLst/>
                          <a:latin typeface="+mn-lt"/>
                          <a:ea typeface="+mn-ea"/>
                          <a:cs typeface="+mn-cs"/>
                        </a:rPr>
                        <a:t>числу организаций </a:t>
                      </a:r>
                      <a:r>
                        <a:rPr lang="en-US" sz="1100" b="1" u="none" strike="noStrike" kern="1200" dirty="0">
                          <a:solidFill>
                            <a:schemeClr val="dk1"/>
                          </a:solidFill>
                          <a:effectLst/>
                          <a:latin typeface="+mn-lt"/>
                          <a:ea typeface="+mn-ea"/>
                          <a:cs typeface="+mn-cs"/>
                        </a:rPr>
                        <a:t>V1 </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rtl="0" fontAlgn="ctr"/>
                      <a:r>
                        <a:rPr lang="ru-RU" sz="1100" b="1" u="none" strike="noStrike" kern="1200">
                          <a:solidFill>
                            <a:schemeClr val="dk1"/>
                          </a:solidFill>
                          <a:effectLst/>
                          <a:latin typeface="+mn-lt"/>
                          <a:ea typeface="+mn-ea"/>
                          <a:cs typeface="+mn-cs"/>
                        </a:rPr>
                        <a:t>объему услуг   </a:t>
                      </a:r>
                      <a:r>
                        <a:rPr lang="en-US" sz="1100" b="1" u="none" strike="noStrike" kern="1200">
                          <a:solidFill>
                            <a:schemeClr val="dk1"/>
                          </a:solidFill>
                          <a:effectLst/>
                          <a:latin typeface="+mn-lt"/>
                          <a:ea typeface="+mn-ea"/>
                          <a:cs typeface="+mn-cs"/>
                        </a:rPr>
                        <a:t>V2</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7164">
                <a:tc>
                  <a:txBody>
                    <a:bodyPr/>
                    <a:lstStyle/>
                    <a:p>
                      <a:pPr algn="just" rtl="0" fontAlgn="ctr"/>
                      <a:r>
                        <a:rPr lang="ru-RU" sz="1100" b="1" u="none" strike="noStrike" kern="1200" dirty="0">
                          <a:solidFill>
                            <a:schemeClr val="dk1"/>
                          </a:solidFill>
                          <a:effectLst/>
                          <a:latin typeface="+mn-lt"/>
                          <a:ea typeface="+mn-ea"/>
                          <a:cs typeface="+mn-cs"/>
                        </a:rPr>
                        <a:t>до 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dirty="0">
                          <a:solidFill>
                            <a:schemeClr val="dk1"/>
                          </a:solidFill>
                          <a:effectLst/>
                          <a:latin typeface="+mn-lt"/>
                          <a:ea typeface="+mn-ea"/>
                          <a:cs typeface="+mn-cs"/>
                        </a:rPr>
                        <a:t>39,5</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a:solidFill>
                            <a:schemeClr val="dk1"/>
                          </a:solidFill>
                          <a:effectLst/>
                          <a:latin typeface="+mn-lt"/>
                          <a:ea typeface="+mn-ea"/>
                          <a:cs typeface="+mn-cs"/>
                        </a:rPr>
                        <a:t>11,3</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7164">
                <a:tc>
                  <a:txBody>
                    <a:bodyPr/>
                    <a:lstStyle/>
                    <a:p>
                      <a:pPr algn="just" rtl="0" fontAlgn="ctr"/>
                      <a:r>
                        <a:rPr lang="ru-RU" sz="1100" b="1" u="none" strike="noStrike" kern="1200" dirty="0">
                          <a:solidFill>
                            <a:schemeClr val="dk1"/>
                          </a:solidFill>
                          <a:effectLst/>
                          <a:latin typeface="+mn-lt"/>
                          <a:ea typeface="+mn-ea"/>
                          <a:cs typeface="+mn-cs"/>
                        </a:rPr>
                        <a:t>6-10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dirty="0">
                          <a:solidFill>
                            <a:schemeClr val="dk1"/>
                          </a:solidFill>
                          <a:effectLst/>
                          <a:latin typeface="+mn-lt"/>
                          <a:ea typeface="+mn-ea"/>
                          <a:cs typeface="+mn-cs"/>
                        </a:rPr>
                        <a:t>29,6</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a:solidFill>
                            <a:schemeClr val="dk1"/>
                          </a:solidFill>
                          <a:effectLst/>
                          <a:latin typeface="+mn-lt"/>
                          <a:ea typeface="+mn-ea"/>
                          <a:cs typeface="+mn-cs"/>
                        </a:rPr>
                        <a:t>12,8</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67164">
                <a:tc>
                  <a:txBody>
                    <a:bodyPr/>
                    <a:lstStyle/>
                    <a:p>
                      <a:pPr algn="just" rtl="0" fontAlgn="ctr"/>
                      <a:r>
                        <a:rPr lang="ru-RU" sz="1100" b="1" u="none" strike="noStrike" kern="1200" dirty="0">
                          <a:solidFill>
                            <a:schemeClr val="dk1"/>
                          </a:solidFill>
                          <a:effectLst/>
                          <a:latin typeface="+mn-lt"/>
                          <a:ea typeface="+mn-ea"/>
                          <a:cs typeface="+mn-cs"/>
                        </a:rPr>
                        <a:t>11-15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dirty="0">
                          <a:solidFill>
                            <a:schemeClr val="dk1"/>
                          </a:solidFill>
                          <a:effectLst/>
                          <a:latin typeface="+mn-lt"/>
                          <a:ea typeface="+mn-ea"/>
                          <a:cs typeface="+mn-cs"/>
                        </a:rPr>
                        <a:t>12,6</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a:solidFill>
                            <a:schemeClr val="dk1"/>
                          </a:solidFill>
                          <a:effectLst/>
                          <a:latin typeface="+mn-lt"/>
                          <a:ea typeface="+mn-ea"/>
                          <a:cs typeface="+mn-cs"/>
                        </a:rPr>
                        <a:t>11,6</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67164">
                <a:tc>
                  <a:txBody>
                    <a:bodyPr/>
                    <a:lstStyle/>
                    <a:p>
                      <a:pPr algn="just" rtl="0" fontAlgn="ctr"/>
                      <a:r>
                        <a:rPr lang="ru-RU" sz="1100" b="1" u="none" strike="noStrike" kern="1200" dirty="0">
                          <a:solidFill>
                            <a:schemeClr val="dk1"/>
                          </a:solidFill>
                          <a:effectLst/>
                          <a:latin typeface="+mn-lt"/>
                          <a:ea typeface="+mn-ea"/>
                          <a:cs typeface="+mn-cs"/>
                        </a:rPr>
                        <a:t>16-25</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dirty="0">
                          <a:solidFill>
                            <a:schemeClr val="dk1"/>
                          </a:solidFill>
                          <a:effectLst/>
                          <a:latin typeface="+mn-lt"/>
                          <a:ea typeface="+mn-ea"/>
                          <a:cs typeface="+mn-cs"/>
                        </a:rPr>
                        <a:t>9,5</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a:solidFill>
                            <a:schemeClr val="dk1"/>
                          </a:solidFill>
                          <a:effectLst/>
                          <a:latin typeface="+mn-lt"/>
                          <a:ea typeface="+mn-ea"/>
                          <a:cs typeface="+mn-cs"/>
                        </a:rPr>
                        <a:t>12,3</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67164">
                <a:tc>
                  <a:txBody>
                    <a:bodyPr/>
                    <a:lstStyle/>
                    <a:p>
                      <a:pPr algn="just" rtl="0" fontAlgn="ctr"/>
                      <a:r>
                        <a:rPr lang="ru-RU" sz="1100" b="1" u="none" strike="noStrike" kern="1200" dirty="0">
                          <a:solidFill>
                            <a:schemeClr val="dk1"/>
                          </a:solidFill>
                          <a:effectLst/>
                          <a:latin typeface="+mn-lt"/>
                          <a:ea typeface="+mn-ea"/>
                          <a:cs typeface="+mn-cs"/>
                        </a:rPr>
                        <a:t>26-30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dirty="0">
                          <a:solidFill>
                            <a:schemeClr val="dk1"/>
                          </a:solidFill>
                          <a:effectLst/>
                          <a:latin typeface="+mn-lt"/>
                          <a:ea typeface="+mn-ea"/>
                          <a:cs typeface="+mn-cs"/>
                        </a:rPr>
                        <a:t>2</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dirty="0">
                          <a:solidFill>
                            <a:schemeClr val="dk1"/>
                          </a:solidFill>
                          <a:effectLst/>
                          <a:latin typeface="+mn-lt"/>
                          <a:ea typeface="+mn-ea"/>
                          <a:cs typeface="+mn-cs"/>
                        </a:rPr>
                        <a:t>4,7</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67164">
                <a:tc>
                  <a:txBody>
                    <a:bodyPr/>
                    <a:lstStyle/>
                    <a:p>
                      <a:pPr algn="just" rtl="0" fontAlgn="ctr"/>
                      <a:r>
                        <a:rPr lang="ru-RU" sz="1100" b="1" u="none" strike="noStrike" kern="1200" dirty="0">
                          <a:solidFill>
                            <a:schemeClr val="dk1"/>
                          </a:solidFill>
                          <a:effectLst/>
                          <a:latin typeface="+mn-lt"/>
                          <a:ea typeface="+mn-ea"/>
                          <a:cs typeface="+mn-cs"/>
                        </a:rPr>
                        <a:t>31-50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a:solidFill>
                            <a:schemeClr val="dk1"/>
                          </a:solidFill>
                          <a:effectLst/>
                          <a:latin typeface="+mn-lt"/>
                          <a:ea typeface="+mn-ea"/>
                          <a:cs typeface="+mn-cs"/>
                        </a:rPr>
                        <a:t>4,8</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dirty="0">
                          <a:solidFill>
                            <a:schemeClr val="dk1"/>
                          </a:solidFill>
                          <a:effectLst/>
                          <a:latin typeface="+mn-lt"/>
                          <a:ea typeface="+mn-ea"/>
                          <a:cs typeface="+mn-cs"/>
                        </a:rPr>
                        <a:t>16,6</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67164">
                <a:tc>
                  <a:txBody>
                    <a:bodyPr/>
                    <a:lstStyle/>
                    <a:p>
                      <a:pPr algn="just" rtl="0" fontAlgn="ctr"/>
                      <a:r>
                        <a:rPr lang="ru-RU" sz="1100" b="1" u="none" strike="noStrike" kern="1200" dirty="0">
                          <a:solidFill>
                            <a:schemeClr val="dk1"/>
                          </a:solidFill>
                          <a:effectLst/>
                          <a:latin typeface="+mn-lt"/>
                          <a:ea typeface="+mn-ea"/>
                          <a:cs typeface="+mn-cs"/>
                        </a:rPr>
                        <a:t>более 50</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a:solidFill>
                            <a:schemeClr val="dk1"/>
                          </a:solidFill>
                          <a:effectLst/>
                          <a:latin typeface="+mn-lt"/>
                          <a:ea typeface="+mn-ea"/>
                          <a:cs typeface="+mn-cs"/>
                        </a:rPr>
                        <a:t>2</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dirty="0">
                          <a:solidFill>
                            <a:schemeClr val="dk1"/>
                          </a:solidFill>
                          <a:effectLst/>
                          <a:latin typeface="+mn-lt"/>
                          <a:ea typeface="+mn-ea"/>
                          <a:cs typeface="+mn-cs"/>
                        </a:rPr>
                        <a:t>30,7</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67164">
                <a:tc>
                  <a:txBody>
                    <a:bodyPr/>
                    <a:lstStyle/>
                    <a:p>
                      <a:pPr algn="just" rtl="0" fontAlgn="ctr"/>
                      <a:r>
                        <a:rPr lang="ru-RU" sz="1100" b="1" u="none" strike="noStrike" kern="1200">
                          <a:solidFill>
                            <a:schemeClr val="dk1"/>
                          </a:solidFill>
                          <a:effectLst/>
                          <a:latin typeface="+mn-lt"/>
                          <a:ea typeface="+mn-ea"/>
                          <a:cs typeface="+mn-cs"/>
                        </a:rPr>
                        <a:t>Итого</a:t>
                      </a:r>
                    </a:p>
                  </a:txBody>
                  <a:tcPr marL="7144" marR="714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a:solidFill>
                            <a:schemeClr val="dk1"/>
                          </a:solidFill>
                          <a:effectLst/>
                          <a:latin typeface="+mn-lt"/>
                          <a:ea typeface="+mn-ea"/>
                          <a:cs typeface="+mn-cs"/>
                        </a:rPr>
                        <a:t>100</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rtl="0" fontAlgn="ctr"/>
                      <a:r>
                        <a:rPr lang="ru-RU" sz="1100" b="1" u="none" strike="noStrike" kern="1200" dirty="0">
                          <a:solidFill>
                            <a:schemeClr val="dk1"/>
                          </a:solidFill>
                          <a:effectLst/>
                          <a:latin typeface="+mn-lt"/>
                          <a:ea typeface="+mn-ea"/>
                          <a:cs typeface="+mn-cs"/>
                        </a:rPr>
                        <a:t>100</a:t>
                      </a:r>
                    </a:p>
                  </a:txBody>
                  <a:tcPr marL="7144" marR="64294" marT="714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890399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Line 578">
            <a:extLst>
              <a:ext uri="{FF2B5EF4-FFF2-40B4-BE49-F238E27FC236}">
                <a16:creationId xmlns:a16="http://schemas.microsoft.com/office/drawing/2014/main" id="{E20D8499-BC90-410F-928A-2ED55BA31846}"/>
              </a:ext>
            </a:extLst>
          </p:cNvPr>
          <p:cNvSpPr>
            <a:spLocks noChangeShapeType="1"/>
          </p:cNvSpPr>
          <p:nvPr/>
        </p:nvSpPr>
        <p:spPr bwMode="auto">
          <a:xfrm>
            <a:off x="5259388" y="1700213"/>
            <a:ext cx="0" cy="0"/>
          </a:xfrm>
          <a:prstGeom prst="line">
            <a:avLst/>
          </a:prstGeom>
          <a:noFill/>
          <a:ln w="9525"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ru-RU"/>
          </a:p>
        </p:txBody>
      </p:sp>
      <p:graphicFrame>
        <p:nvGraphicFramePr>
          <p:cNvPr id="258116" name="Group 1092">
            <a:extLst>
              <a:ext uri="{FF2B5EF4-FFF2-40B4-BE49-F238E27FC236}">
                <a16:creationId xmlns:a16="http://schemas.microsoft.com/office/drawing/2014/main" id="{1C8912EB-DC8A-4B43-B02E-F528334925CB}"/>
              </a:ext>
            </a:extLst>
          </p:cNvPr>
          <p:cNvGraphicFramePr>
            <a:graphicFrameLocks noGrp="1"/>
          </p:cNvGraphicFramePr>
          <p:nvPr/>
        </p:nvGraphicFramePr>
        <p:xfrm>
          <a:off x="179388" y="973138"/>
          <a:ext cx="8785225" cy="5791200"/>
        </p:xfrm>
        <a:graphic>
          <a:graphicData uri="http://schemas.openxmlformats.org/drawingml/2006/table">
            <a:tbl>
              <a:tblPr/>
              <a:tblGrid>
                <a:gridCol w="2305050">
                  <a:extLst>
                    <a:ext uri="{9D8B030D-6E8A-4147-A177-3AD203B41FA5}">
                      <a16:colId xmlns:a16="http://schemas.microsoft.com/office/drawing/2014/main" val="20000"/>
                    </a:ext>
                  </a:extLst>
                </a:gridCol>
                <a:gridCol w="863600">
                  <a:extLst>
                    <a:ext uri="{9D8B030D-6E8A-4147-A177-3AD203B41FA5}">
                      <a16:colId xmlns:a16="http://schemas.microsoft.com/office/drawing/2014/main" val="20001"/>
                    </a:ext>
                  </a:extLst>
                </a:gridCol>
                <a:gridCol w="723896">
                  <a:extLst>
                    <a:ext uri="{9D8B030D-6E8A-4147-A177-3AD203B41FA5}">
                      <a16:colId xmlns:a16="http://schemas.microsoft.com/office/drawing/2014/main" val="20002"/>
                    </a:ext>
                  </a:extLst>
                </a:gridCol>
                <a:gridCol w="1290641">
                  <a:extLst>
                    <a:ext uri="{9D8B030D-6E8A-4147-A177-3AD203B41FA5}">
                      <a16:colId xmlns:a16="http://schemas.microsoft.com/office/drawing/2014/main" val="20003"/>
                    </a:ext>
                  </a:extLst>
                </a:gridCol>
                <a:gridCol w="822325">
                  <a:extLst>
                    <a:ext uri="{9D8B030D-6E8A-4147-A177-3AD203B41FA5}">
                      <a16:colId xmlns:a16="http://schemas.microsoft.com/office/drawing/2014/main" val="20004"/>
                    </a:ext>
                  </a:extLst>
                </a:gridCol>
                <a:gridCol w="822325">
                  <a:extLst>
                    <a:ext uri="{9D8B030D-6E8A-4147-A177-3AD203B41FA5}">
                      <a16:colId xmlns:a16="http://schemas.microsoft.com/office/drawing/2014/main" val="20005"/>
                    </a:ext>
                  </a:extLst>
                </a:gridCol>
                <a:gridCol w="822325">
                  <a:extLst>
                    <a:ext uri="{9D8B030D-6E8A-4147-A177-3AD203B41FA5}">
                      <a16:colId xmlns:a16="http://schemas.microsoft.com/office/drawing/2014/main" val="20006"/>
                    </a:ext>
                  </a:extLst>
                </a:gridCol>
                <a:gridCol w="1135063">
                  <a:extLst>
                    <a:ext uri="{9D8B030D-6E8A-4147-A177-3AD203B41FA5}">
                      <a16:colId xmlns:a16="http://schemas.microsoft.com/office/drawing/2014/main" val="20007"/>
                    </a:ext>
                  </a:extLst>
                </a:gridCol>
              </a:tblGrid>
              <a:tr h="198438">
                <a:tc rowSpan="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dirty="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всего</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в том числе</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98438">
                <a:tc vMerge="1">
                  <a:txBody>
                    <a:bodyPr/>
                    <a:lstStyle/>
                    <a:p>
                      <a:endParaRPr lang="ru-RU"/>
                    </a:p>
                  </a:txBody>
                  <a:tcPr/>
                </a:tc>
                <a:tc vMerge="1">
                  <a:txBody>
                    <a:bodyPr/>
                    <a:lstStyle/>
                    <a:p>
                      <a:endParaRPr lang="ru-RU"/>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расходы на</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стоимость услуг, оказаных работода-телем бесплатно или по льготным ценам</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98438">
                <a:tc vMerge="1">
                  <a:txBody>
                    <a:bodyPr/>
                    <a:lstStyle/>
                    <a:p>
                      <a:endParaRPr lang="ru-RU"/>
                    </a:p>
                  </a:txBody>
                  <a:tcPr/>
                </a:tc>
                <a:tc vMerge="1">
                  <a:txBody>
                    <a:bodyPr/>
                    <a:lstStyle/>
                    <a:p>
                      <a:endParaRPr lang="ru-RU"/>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питание</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в том числе стоимость натураль-ных пос-туплений продуктов питания</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Непро</a:t>
                      </a:r>
                      <a:r>
                        <a:rPr kumimoji="0" lang="en-US" sz="1600" b="0" i="0" u="none" strike="noStrike" cap="none" normalizeH="0" baseline="0">
                          <a:ln>
                            <a:noFill/>
                          </a:ln>
                          <a:solidFill>
                            <a:schemeClr val="tx1"/>
                          </a:solidFill>
                          <a:effectLst/>
                          <a:latin typeface="Arial" charset="0"/>
                          <a:ea typeface="Times New Roman" pitchFamily="18" charset="0"/>
                          <a:cs typeface="Arial" charset="0"/>
                        </a:rPr>
                        <a:t>-</a:t>
                      </a:r>
                      <a:r>
                        <a:rPr kumimoji="0" lang="ru-RU" sz="1600" b="0" i="0" u="none" strike="noStrike" cap="none" normalizeH="0" baseline="0">
                          <a:ln>
                            <a:noFill/>
                          </a:ln>
                          <a:solidFill>
                            <a:schemeClr val="tx1"/>
                          </a:solidFill>
                          <a:effectLst/>
                          <a:latin typeface="Arial" charset="0"/>
                          <a:ea typeface="Times New Roman" pitchFamily="18" charset="0"/>
                          <a:cs typeface="Arial" charset="0"/>
                        </a:rPr>
                        <a:t>до-вольствен-ные товары</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алкоголь-ные напитки</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оплату услуг</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extLst>
                  <a:ext uri="{0D108BD9-81ED-4DB2-BD59-A6C34878D82A}">
                    <a16:rowId xmlns:a16="http://schemas.microsoft.com/office/drawing/2014/main" val="10002"/>
                  </a:ext>
                </a:extLst>
              </a:tr>
              <a:tr h="1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Все домашние хозяйства</a:t>
                      </a: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sz="1600" b="0" dirty="0"/>
                        <a:t>100</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sz="1600" b="0" dirty="0"/>
                        <a:t>36,2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sz="1600" b="0" dirty="0"/>
                        <a:t>4,1</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sz="1600" b="0" dirty="0"/>
                        <a:t>36,3</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sz="1600" b="0" dirty="0"/>
                        <a:t>1,6</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sz="1600" b="0" dirty="0"/>
                        <a:t>25,7</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sz="1600" b="0" dirty="0"/>
                        <a:t>0,2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из них:</a:t>
                      </a: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638">
                <a:tc gridSpan="8">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harset="0"/>
                          <a:ea typeface="Times New Roman" pitchFamily="18" charset="0"/>
                          <a:cs typeface="Arial" charset="0"/>
                        </a:rPr>
                        <a:t>домашние хозяйства, состоящие из:</a:t>
                      </a:r>
                      <a:r>
                        <a:rPr kumimoji="0" lang="ru-RU" sz="1600" b="0" i="0" u="none" strike="noStrike" cap="none" normalizeH="0" baseline="0" dirty="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dirty="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Arial" charset="0"/>
                      </a:endParaRPr>
                    </a:p>
                  </a:txBody>
                  <a:tcPr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1 человека</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100</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42,5</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4,6</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28,5</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1,7</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27,2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dirty="0"/>
                        <a:t>0,1</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2 человек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100</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36,4</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4,1</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37,2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1,9</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24,4</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dirty="0"/>
                        <a:t>0,1</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3 человек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100</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33,8</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3,2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37,9</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1,6</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26,5</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dirty="0"/>
                        <a:t>0,2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4 человек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100</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34,2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3,9</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37,7</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1,5</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26,4</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dirty="0"/>
                        <a:t>0,2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984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5 и более человек</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100</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40,7</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6,3</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33,7</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1,4</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a:t>24,0</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a:r>
                        <a:rPr lang="ru-RU" dirty="0"/>
                        <a:t>0,2</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4195" name="Rectangle 1083">
            <a:extLst>
              <a:ext uri="{FF2B5EF4-FFF2-40B4-BE49-F238E27FC236}">
                <a16:creationId xmlns:a16="http://schemas.microsoft.com/office/drawing/2014/main" id="{A4A2A067-91C7-41EA-BC96-FE6AB6E0099A}"/>
              </a:ext>
            </a:extLst>
          </p:cNvPr>
          <p:cNvSpPr>
            <a:spLocks noChangeArrowheads="1"/>
          </p:cNvSpPr>
          <p:nvPr/>
        </p:nvSpPr>
        <p:spPr bwMode="auto">
          <a:xfrm>
            <a:off x="-79375" y="150813"/>
            <a:ext cx="900271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1700" b="1">
                <a:latin typeface="Arial" panose="020B0604020202020204" pitchFamily="34" charset="0"/>
              </a:rPr>
              <a:t>СТРУКТУРА РАСХОДОВ НА КОНЕЧНОЕ ПОТРЕБЛЕНИЕ ДОМАШНИХ ХОЗЯЙСТВ </a:t>
            </a:r>
            <a:br>
              <a:rPr lang="ru-RU" altLang="ru-RU" sz="1700" b="1">
                <a:latin typeface="Arial" panose="020B0604020202020204" pitchFamily="34" charset="0"/>
              </a:rPr>
            </a:br>
            <a:r>
              <a:rPr lang="ru-RU" altLang="ru-RU" sz="1700" b="1">
                <a:latin typeface="Arial" panose="020B0604020202020204" pitchFamily="34" charset="0"/>
              </a:rPr>
              <a:t>РАЗЛИЧНЫХ СОЦИАЛЬНО-ЭКОНОМИЧЕСКИХ КАТЕГОРИЙ в 2012г. </a:t>
            </a:r>
            <a:r>
              <a:rPr lang="ru-RU" altLang="ru-RU" sz="1700">
                <a:latin typeface="Arial" panose="020B0604020202020204" pitchFamily="34" charset="0"/>
              </a:rPr>
              <a:t>(в %)</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558" name="Group 110">
            <a:extLst>
              <a:ext uri="{FF2B5EF4-FFF2-40B4-BE49-F238E27FC236}">
                <a16:creationId xmlns:a16="http://schemas.microsoft.com/office/drawing/2014/main" id="{1DD41697-CFE0-4506-808C-ED806C57B4E8}"/>
              </a:ext>
            </a:extLst>
          </p:cNvPr>
          <p:cNvGraphicFramePr>
            <a:graphicFrameLocks noGrp="1"/>
          </p:cNvGraphicFramePr>
          <p:nvPr/>
        </p:nvGraphicFramePr>
        <p:xfrm>
          <a:off x="349250" y="1125538"/>
          <a:ext cx="8543925" cy="3946525"/>
        </p:xfrm>
        <a:graphic>
          <a:graphicData uri="http://schemas.openxmlformats.org/drawingml/2006/table">
            <a:tbl>
              <a:tblPr/>
              <a:tblGrid>
                <a:gridCol w="3214688">
                  <a:extLst>
                    <a:ext uri="{9D8B030D-6E8A-4147-A177-3AD203B41FA5}">
                      <a16:colId xmlns:a16="http://schemas.microsoft.com/office/drawing/2014/main" val="20000"/>
                    </a:ext>
                  </a:extLst>
                </a:gridCol>
                <a:gridCol w="887412">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gridCol w="887413">
                  <a:extLst>
                    <a:ext uri="{9D8B030D-6E8A-4147-A177-3AD203B41FA5}">
                      <a16:colId xmlns:a16="http://schemas.microsoft.com/office/drawing/2014/main" val="20003"/>
                    </a:ext>
                  </a:extLst>
                </a:gridCol>
                <a:gridCol w="889000">
                  <a:extLst>
                    <a:ext uri="{9D8B030D-6E8A-4147-A177-3AD203B41FA5}">
                      <a16:colId xmlns:a16="http://schemas.microsoft.com/office/drawing/2014/main" val="20004"/>
                    </a:ext>
                  </a:extLst>
                </a:gridCol>
                <a:gridCol w="887412">
                  <a:extLst>
                    <a:ext uri="{9D8B030D-6E8A-4147-A177-3AD203B41FA5}">
                      <a16:colId xmlns:a16="http://schemas.microsoft.com/office/drawing/2014/main" val="20005"/>
                    </a:ext>
                  </a:extLst>
                </a:gridCol>
                <a:gridCol w="889000">
                  <a:extLst>
                    <a:ext uri="{9D8B030D-6E8A-4147-A177-3AD203B41FA5}">
                      <a16:colId xmlns:a16="http://schemas.microsoft.com/office/drawing/2014/main" val="20006"/>
                    </a:ext>
                  </a:extLst>
                </a:gridCol>
              </a:tblGrid>
              <a:tr h="37941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Times New Roman" pitchFamily="18" charset="0"/>
                          <a:cs typeface="Times New Roman" pitchFamily="18" charset="0"/>
                        </a:rPr>
                        <a:t> </a:t>
                      </a:r>
                      <a:endParaRPr kumimoji="0" lang="ru-RU" sz="1600" b="0" i="0" u="none" strike="noStrike" cap="none" normalizeH="0" baseline="0" dirty="0">
                        <a:ln>
                          <a:noFill/>
                        </a:ln>
                        <a:solidFill>
                          <a:schemeClr val="tx1"/>
                        </a:solidFill>
                        <a:effectLst/>
                        <a:latin typeface="Arial" charset="0"/>
                      </a:endParaRPr>
                    </a:p>
                  </a:txBody>
                  <a:tcPr marL="91447" marR="91447"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harset="0"/>
                          <a:ea typeface="Times New Roman" pitchFamily="18" charset="0"/>
                          <a:cs typeface="Arial" charset="0"/>
                        </a:rPr>
                        <a:t>2007</a:t>
                      </a:r>
                    </a:p>
                  </a:txBody>
                  <a:tcPr marL="91447" marR="91447"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harset="0"/>
                          <a:ea typeface="Times New Roman" pitchFamily="18" charset="0"/>
                          <a:cs typeface="Arial" charset="0"/>
                        </a:rPr>
                        <a:t>2008</a:t>
                      </a:r>
                    </a:p>
                  </a:txBody>
                  <a:tcPr marL="91447" marR="91447"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harset="0"/>
                          <a:ea typeface="Times New Roman" pitchFamily="18" charset="0"/>
                          <a:cs typeface="Arial" charset="0"/>
                        </a:rPr>
                        <a:t>2009</a:t>
                      </a:r>
                    </a:p>
                  </a:txBody>
                  <a:tcPr marL="91447" marR="91447"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harset="0"/>
                          <a:ea typeface="Times New Roman" pitchFamily="18" charset="0"/>
                          <a:cs typeface="Arial" charset="0"/>
                        </a:rPr>
                        <a:t>2010</a:t>
                      </a:r>
                    </a:p>
                  </a:txBody>
                  <a:tcPr marL="91447" marR="91447"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harset="0"/>
                          <a:ea typeface="Times New Roman" pitchFamily="18" charset="0"/>
                          <a:cs typeface="Arial" charset="0"/>
                        </a:rPr>
                        <a:t>2011</a:t>
                      </a:r>
                    </a:p>
                  </a:txBody>
                  <a:tcPr marL="91447" marR="91447"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harset="0"/>
                          <a:ea typeface="Times New Roman" pitchFamily="18" charset="0"/>
                          <a:cs typeface="Arial" charset="0"/>
                        </a:rPr>
                        <a:t>2012</a:t>
                      </a:r>
                    </a:p>
                  </a:txBody>
                  <a:tcPr marL="91447" marR="91447" marT="45715" marB="45715"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harset="0"/>
                          <a:ea typeface="Times New Roman" pitchFamily="18" charset="0"/>
                          <a:cs typeface="Arial" charset="0"/>
                        </a:rPr>
                        <a:t>Денежные доходы </a:t>
                      </a:r>
                      <a:r>
                        <a:rPr kumimoji="0" lang="ru-RU" sz="1600" b="0" i="0" u="none" strike="noStrike" cap="none" normalizeH="0" baseline="0">
                          <a:ln>
                            <a:noFill/>
                          </a:ln>
                          <a:solidFill>
                            <a:schemeClr val="tx1"/>
                          </a:solidFill>
                          <a:effectLst/>
                          <a:latin typeface="Arial" charset="0"/>
                          <a:ea typeface="Times New Roman" pitchFamily="18" charset="0"/>
                          <a:cs typeface="Arial" charset="0"/>
                        </a:rPr>
                        <a:t>- всего, процентов</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Arial" charset="0"/>
                          <a:ea typeface="Times New Roman" pitchFamily="18" charset="0"/>
                          <a:cs typeface="Arial" charset="0"/>
                        </a:rPr>
                        <a:t>100</a:t>
                      </a:r>
                      <a:endParaRPr kumimoji="0" lang="ru-RU" sz="1600" b="0" i="0" u="none" strike="noStrike" cap="none" normalizeH="0" baseline="0" dirty="0">
                        <a:ln>
                          <a:noFill/>
                        </a:ln>
                        <a:solidFill>
                          <a:schemeClr val="tx1"/>
                        </a:solidFill>
                        <a:effectLst/>
                        <a:latin typeface="Arial" charset="0"/>
                        <a:ea typeface="Times New Roman" pitchFamily="18" charset="0"/>
                        <a:cs typeface="Arial" charset="0"/>
                      </a:endParaRP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harset="0"/>
                          <a:ea typeface="Times New Roman" pitchFamily="18" charset="0"/>
                          <a:cs typeface="Arial" charset="0"/>
                        </a:rPr>
                        <a:t>100</a:t>
                      </a:r>
                      <a:endParaRPr kumimoji="0" lang="ru-RU" sz="1600" b="0" i="0" u="none" strike="noStrike" cap="none" normalizeH="0" baseline="0">
                        <a:ln>
                          <a:noFill/>
                        </a:ln>
                        <a:solidFill>
                          <a:schemeClr val="tx1"/>
                        </a:solidFill>
                        <a:effectLst/>
                        <a:latin typeface="Arial" charset="0"/>
                        <a:ea typeface="Times New Roman" pitchFamily="18" charset="0"/>
                        <a:cs typeface="Arial" charset="0"/>
                      </a:endParaRP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harset="0"/>
                          <a:ea typeface="Times New Roman" pitchFamily="18" charset="0"/>
                          <a:cs typeface="Arial" charset="0"/>
                        </a:rPr>
                        <a:t>100</a:t>
                      </a:r>
                      <a:endParaRPr kumimoji="0" lang="ru-RU" sz="1600" b="0" i="0" u="none" strike="noStrike" cap="none" normalizeH="0" baseline="0">
                        <a:ln>
                          <a:noFill/>
                        </a:ln>
                        <a:solidFill>
                          <a:schemeClr val="tx1"/>
                        </a:solidFill>
                        <a:effectLst/>
                        <a:latin typeface="Arial" charset="0"/>
                        <a:ea typeface="Times New Roman" pitchFamily="18" charset="0"/>
                        <a:cs typeface="Arial" charset="0"/>
                      </a:endParaRP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100</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100</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100</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295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в том числе по 20-процентным</a:t>
                      </a:r>
                      <a:br>
                        <a:rPr kumimoji="0" lang="ru-RU" sz="1600" b="0" i="0" u="none" strike="noStrike" cap="none" normalizeH="0" baseline="0">
                          <a:ln>
                            <a:noFill/>
                          </a:ln>
                          <a:solidFill>
                            <a:schemeClr val="tx1"/>
                          </a:solidFill>
                          <a:effectLst/>
                          <a:latin typeface="Arial" charset="0"/>
                          <a:ea typeface="Times New Roman" pitchFamily="18" charset="0"/>
                          <a:cs typeface="Arial" charset="0"/>
                        </a:rPr>
                      </a:br>
                      <a:r>
                        <a:rPr kumimoji="0" lang="ru-RU" sz="1600" b="0" i="0" u="none" strike="noStrike" cap="none" normalizeH="0" baseline="0">
                          <a:ln>
                            <a:noFill/>
                          </a:ln>
                          <a:solidFill>
                            <a:schemeClr val="tx1"/>
                          </a:solidFill>
                          <a:effectLst/>
                          <a:latin typeface="Arial" charset="0"/>
                          <a:ea typeface="Times New Roman" pitchFamily="18" charset="0"/>
                          <a:cs typeface="Arial" charset="0"/>
                        </a:rPr>
                        <a:t>     группам населения:</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 </a:t>
                      </a:r>
                      <a:endParaRPr kumimoji="0" lang="ru-RU" sz="1600" b="0" i="0" u="none" strike="noStrike" cap="none" normalizeH="0" baseline="0">
                        <a:ln>
                          <a:noFill/>
                        </a:ln>
                        <a:solidFill>
                          <a:schemeClr val="tx1"/>
                        </a:solidFill>
                        <a:effectLst/>
                        <a:latin typeface="Arial" charset="0"/>
                      </a:endParaRP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 </a:t>
                      </a:r>
                      <a:endParaRPr kumimoji="0" lang="ru-RU" sz="1600" b="0" i="0" u="none" strike="noStrike" cap="none" normalizeH="0" baseline="0">
                        <a:ln>
                          <a:noFill/>
                        </a:ln>
                        <a:solidFill>
                          <a:schemeClr val="tx1"/>
                        </a:solidFill>
                        <a:effectLst/>
                        <a:latin typeface="Arial" charset="0"/>
                      </a:endParaRP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 </a:t>
                      </a:r>
                      <a:endParaRPr kumimoji="0" lang="ru-RU" sz="1600" b="0" i="0" u="none" strike="noStrike" cap="none" normalizeH="0" baseline="0">
                        <a:ln>
                          <a:noFill/>
                        </a:ln>
                        <a:solidFill>
                          <a:schemeClr val="tx1"/>
                        </a:solidFill>
                        <a:effectLst/>
                        <a:latin typeface="Arial" charset="0"/>
                      </a:endParaRP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 </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 </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 </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79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первая (с наименьшими доходами)</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5,7</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5,4</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5,4</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5,1</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5,1</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5,1</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вторая </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10,4</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10,2</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10,1</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9,7</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9,8</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9,8</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третья</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15,4</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15,2</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15,1</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14,8</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14,8</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14,8</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7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четвертая</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22,8</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22,7</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22,6</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22,5</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22,5</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22,5</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7944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  пятая (с наибольшими доходами)</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45,7</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46,5</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harset="0"/>
                          <a:ea typeface="Times New Roman" pitchFamily="18" charset="0"/>
                          <a:cs typeface="Arial" charset="0"/>
                        </a:rPr>
                        <a:t>46,8</a:t>
                      </a:r>
                    </a:p>
                  </a:txBody>
                  <a:tcPr marL="91447" marR="91447" marT="45715" marB="45715"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47,9</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a:ln>
                            <a:noFill/>
                          </a:ln>
                          <a:solidFill>
                            <a:schemeClr val="tx1"/>
                          </a:solidFill>
                          <a:effectLst/>
                          <a:latin typeface="Arial" charset="0"/>
                          <a:cs typeface="Times New Roman" pitchFamily="18" charset="0"/>
                        </a:rPr>
                        <a:t>47,8</a:t>
                      </a:r>
                      <a:endParaRPr kumimoji="0" lang="ru-RU" sz="1600" b="0" i="0" u="none" strike="noStrike" cap="none" normalizeH="0" baseline="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5000"/>
                        </a:lnSpc>
                        <a:spcBef>
                          <a:spcPct val="0"/>
                        </a:spcBef>
                        <a:spcAft>
                          <a:spcPts val="1000"/>
                        </a:spcAft>
                        <a:buClrTx/>
                        <a:buSzTx/>
                        <a:buFontTx/>
                        <a:buNone/>
                        <a:tabLst/>
                      </a:pPr>
                      <a:r>
                        <a:rPr kumimoji="0" lang="ru-RU" sz="1600" b="0" i="0" u="none" strike="noStrike" cap="none" normalizeH="0" baseline="0" dirty="0">
                          <a:ln>
                            <a:noFill/>
                          </a:ln>
                          <a:solidFill>
                            <a:schemeClr val="tx1"/>
                          </a:solidFill>
                          <a:effectLst/>
                          <a:latin typeface="Arial" charset="0"/>
                          <a:cs typeface="Times New Roman" pitchFamily="18" charset="0"/>
                        </a:rPr>
                        <a:t>47,8</a:t>
                      </a:r>
                      <a:endParaRPr kumimoji="0" lang="ru-RU" sz="1600" b="0" i="0" u="none" strike="noStrike" cap="none" normalizeH="0" baseline="0" dirty="0">
                        <a:ln>
                          <a:noFill/>
                        </a:ln>
                        <a:solidFill>
                          <a:schemeClr val="tx1"/>
                        </a:solidFill>
                        <a:effectLst/>
                        <a:latin typeface="Arial" charset="0"/>
                        <a:ea typeface="Calibri" pitchFamily="34" charset="0"/>
                        <a:cs typeface="Times New Roman" pitchFamily="18" charset="0"/>
                      </a:endParaRPr>
                    </a:p>
                  </a:txBody>
                  <a:tcPr marL="9526" marR="9526" marT="9524" marB="9524"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196" name="Rectangle 563">
            <a:extLst>
              <a:ext uri="{FF2B5EF4-FFF2-40B4-BE49-F238E27FC236}">
                <a16:creationId xmlns:a16="http://schemas.microsoft.com/office/drawing/2014/main" id="{E0AAF256-0F96-4FA6-A607-0E1EF1B94E76}"/>
              </a:ext>
            </a:extLst>
          </p:cNvPr>
          <p:cNvSpPr>
            <a:spLocks noChangeArrowheads="1"/>
          </p:cNvSpPr>
          <p:nvPr/>
        </p:nvSpPr>
        <p:spPr bwMode="auto">
          <a:xfrm>
            <a:off x="928688" y="282575"/>
            <a:ext cx="7172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1800" b="1">
                <a:latin typeface="Arial" panose="020B0604020202020204" pitchFamily="34" charset="0"/>
              </a:rPr>
              <a:t>РАСПРЕДЕЛЕНИЕ ОБЩЕГО ОБЪЕМА ДЕНЕЖНЫХ ДОХОДОВ</a:t>
            </a:r>
            <a:br>
              <a:rPr lang="ru-RU" altLang="ru-RU" sz="1800">
                <a:latin typeface="Arial" panose="020B0604020202020204" pitchFamily="34" charset="0"/>
              </a:rPr>
            </a:br>
            <a:r>
              <a:rPr lang="ru-RU" altLang="ru-RU" sz="1800" b="1">
                <a:latin typeface="Arial" panose="020B0604020202020204" pitchFamily="34" charset="0"/>
              </a:rPr>
              <a:t>ПО 20-ПРОЦЕНТНЫМ ГРУППАМ НАСЕЛЕНИЯ</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18FFFA7-FE97-4389-82B4-D4015793B3BB}"/>
              </a:ext>
            </a:extLst>
          </p:cNvPr>
          <p:cNvSpPr>
            <a:spLocks noGrp="1"/>
          </p:cNvSpPr>
          <p:nvPr>
            <p:ph type="title"/>
          </p:nvPr>
        </p:nvSpPr>
        <p:spPr>
          <a:xfrm>
            <a:off x="257175" y="333375"/>
            <a:ext cx="8688388" cy="639763"/>
          </a:xfrm>
        </p:spPr>
        <p:txBody>
          <a:bodyPr/>
          <a:lstStyle/>
          <a:p>
            <a:pPr eaLnBrk="1" hangingPunct="1"/>
            <a:r>
              <a:rPr lang="ru-RU" altLang="ru-RU" sz="3200" b="1">
                <a:latin typeface="Times New Roman" panose="02020603050405020304" pitchFamily="18" charset="0"/>
                <a:cs typeface="Arial" panose="020B0604020202020204" pitchFamily="34" charset="0"/>
              </a:rPr>
              <a:t>Индексный метод. Основные задачи</a:t>
            </a:r>
            <a:endParaRPr lang="ru-RU" altLang="ru-RU" sz="3200" b="1">
              <a:latin typeface="Times New Roman" panose="02020603050405020304" pitchFamily="18" charset="0"/>
              <a:cs typeface="Times New Roman" panose="02020603050405020304" pitchFamily="18" charset="0"/>
            </a:endParaRPr>
          </a:p>
        </p:txBody>
      </p:sp>
      <p:sp>
        <p:nvSpPr>
          <p:cNvPr id="6147" name="Rectangle 3">
            <a:extLst>
              <a:ext uri="{FF2B5EF4-FFF2-40B4-BE49-F238E27FC236}">
                <a16:creationId xmlns:a16="http://schemas.microsoft.com/office/drawing/2014/main" id="{BF07BD58-A3C8-4142-AD30-9D01AF34DB34}"/>
              </a:ext>
            </a:extLst>
          </p:cNvPr>
          <p:cNvSpPr>
            <a:spLocks noGrp="1"/>
          </p:cNvSpPr>
          <p:nvPr>
            <p:ph idx="1"/>
          </p:nvPr>
        </p:nvSpPr>
        <p:spPr>
          <a:xfrm>
            <a:off x="257175" y="1268413"/>
            <a:ext cx="8412163" cy="4953000"/>
          </a:xfrm>
        </p:spPr>
        <p:txBody>
          <a:bodyPr/>
          <a:lstStyle/>
          <a:p>
            <a:pPr algn="just" eaLnBrk="1" hangingPunct="1">
              <a:buFont typeface="Wingdings" panose="05000000000000000000" pitchFamily="2" charset="2"/>
              <a:buNone/>
            </a:pPr>
            <a:r>
              <a:rPr lang="ru-RU" altLang="ru-RU"/>
              <a:t> </a:t>
            </a:r>
            <a:r>
              <a:rPr lang="ru-RU" altLang="ru-RU" sz="2400"/>
              <a:t>Разработка индексного метода исторически обусловлена потребностями общества в учете и анализе динамики цен, так как на потребительском рынке реализуются различные товары - продукты питания, одежда, мебель, транспортные средства, недвижимость. Если взять только продукты питания, то расчет средней цены будет затруднителен из-за различных единиц измерения (килограммы, десятки, штуки, литры). </a:t>
            </a:r>
          </a:p>
          <a:p>
            <a:pPr algn="just" eaLnBrk="1" hangingPunct="1">
              <a:buFont typeface="Wingdings" panose="05000000000000000000" pitchFamily="2" charset="2"/>
              <a:buNone/>
            </a:pPr>
            <a:r>
              <a:rPr lang="ru-RU" altLang="ru-RU" sz="2400"/>
              <a:t> Для решения задач построения обобщающих показателей, характеризующих разнородные совокупности, и используются индексы. При этом индексы позволяют исследовать как динамику процессов, так и влияние факторов, вызвавших их изменение.</a:t>
            </a:r>
            <a:endParaRPr lang="ru-RU" altLang="ru-RU" sz="2400">
              <a:latin typeface="Times New Roman" panose="02020603050405020304" pitchFamily="18" charset="0"/>
              <a:cs typeface="Arial" panose="020B0604020202020204" pitchFamily="34" charset="0"/>
            </a:endParaRPr>
          </a:p>
        </p:txBody>
      </p:sp>
    </p:spTree>
  </p:cSld>
  <p:clrMapOvr>
    <a:masterClrMapping/>
  </p:clrMapOvr>
  <p:transition spd="slow"/>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5A6F03A-97F4-4DCB-924D-7971D5482B38}"/>
              </a:ext>
            </a:extLst>
          </p:cNvPr>
          <p:cNvSpPr>
            <a:spLocks noGrp="1"/>
          </p:cNvSpPr>
          <p:nvPr>
            <p:ph type="title"/>
          </p:nvPr>
        </p:nvSpPr>
        <p:spPr>
          <a:xfrm>
            <a:off x="257175" y="333375"/>
            <a:ext cx="8688388" cy="639763"/>
          </a:xfrm>
        </p:spPr>
        <p:txBody>
          <a:bodyPr/>
          <a:lstStyle/>
          <a:p>
            <a:pPr eaLnBrk="1" hangingPunct="1"/>
            <a:r>
              <a:rPr lang="ru-RU" altLang="ru-RU" sz="3200" b="1">
                <a:latin typeface="Times New Roman" panose="02020603050405020304" pitchFamily="18" charset="0"/>
                <a:cs typeface="Arial" panose="020B0604020202020204" pitchFamily="34" charset="0"/>
              </a:rPr>
              <a:t>Индексный метод. Виды индексов</a:t>
            </a:r>
            <a:endParaRPr lang="ru-RU" altLang="ru-RU" sz="3200" b="1">
              <a:latin typeface="Times New Roman" panose="02020603050405020304" pitchFamily="18" charset="0"/>
              <a:cs typeface="Times New Roman" panose="02020603050405020304" pitchFamily="18" charset="0"/>
            </a:endParaRPr>
          </a:p>
        </p:txBody>
      </p:sp>
      <p:sp>
        <p:nvSpPr>
          <p:cNvPr id="7171" name="Rectangle 3">
            <a:extLst>
              <a:ext uri="{FF2B5EF4-FFF2-40B4-BE49-F238E27FC236}">
                <a16:creationId xmlns:a16="http://schemas.microsoft.com/office/drawing/2014/main" id="{BBD9AAF6-4329-4C58-B66D-A47511906B34}"/>
              </a:ext>
            </a:extLst>
          </p:cNvPr>
          <p:cNvSpPr>
            <a:spLocks noGrp="1"/>
          </p:cNvSpPr>
          <p:nvPr>
            <p:ph idx="1"/>
          </p:nvPr>
        </p:nvSpPr>
        <p:spPr>
          <a:xfrm>
            <a:off x="179388" y="1125538"/>
            <a:ext cx="8412162" cy="4953000"/>
          </a:xfrm>
        </p:spPr>
        <p:txBody>
          <a:bodyPr/>
          <a:lstStyle/>
          <a:p>
            <a:pPr algn="just" eaLnBrk="1" hangingPunct="1">
              <a:buFont typeface="Wingdings" panose="05000000000000000000" pitchFamily="2" charset="2"/>
              <a:buNone/>
            </a:pPr>
            <a:r>
              <a:rPr lang="ru-RU" altLang="ru-RU"/>
              <a:t> </a:t>
            </a:r>
            <a:r>
              <a:rPr lang="ru-RU" altLang="ru-RU" sz="2000" b="1" i="1"/>
              <a:t>Индексом</a:t>
            </a:r>
            <a:r>
              <a:rPr lang="ru-RU" altLang="ru-RU" sz="2000" i="1"/>
              <a:t> называют относительный показатель, который характеризует изменение исследуемого сложного экономического явления во времени, в пространстве, или по сравнению с эталоном</a:t>
            </a:r>
            <a:r>
              <a:rPr lang="ru-RU" altLang="ru-RU" sz="2000"/>
              <a:t> (например, планируемым или нормативным уровнем)</a:t>
            </a:r>
          </a:p>
          <a:p>
            <a:pPr algn="just" eaLnBrk="1" hangingPunct="1">
              <a:buFont typeface="Wingdings" panose="05000000000000000000" pitchFamily="2" charset="2"/>
              <a:buNone/>
            </a:pPr>
            <a:r>
              <a:rPr lang="ru-RU" altLang="ru-RU" sz="2000"/>
              <a:t>По охвату единиц совокупности индексы делятся на </a:t>
            </a:r>
            <a:r>
              <a:rPr lang="ru-RU" altLang="ru-RU" sz="2000" b="1"/>
              <a:t>индивидуальные и сводные</a:t>
            </a:r>
            <a:r>
              <a:rPr lang="ru-RU" altLang="ru-RU" sz="2000"/>
              <a:t>. </a:t>
            </a:r>
          </a:p>
          <a:p>
            <a:pPr algn="just" eaLnBrk="1" hangingPunct="1">
              <a:buFont typeface="Arial" panose="020B0604020202020204" pitchFamily="34" charset="0"/>
              <a:buNone/>
            </a:pPr>
            <a:r>
              <a:rPr lang="ru-RU" altLang="ru-RU" sz="2000" b="1" i="1"/>
              <a:t>Индивидуальные индексы</a:t>
            </a:r>
            <a:r>
              <a:rPr lang="ru-RU" altLang="ru-RU" sz="2000"/>
              <a:t> характеризуют динамику или территориальные изменения по одному товару, одному виду продукции, одной сельскохозяйственной культуре и т.п. Расчет и анализ этих индексов является начальным этапом анализа. Используя их значения еще нельзя сделать комплексные выводы по всей изучаемой совокупности, включающей несколько несоизмеримых элементов - товаров или видов продукции.</a:t>
            </a:r>
          </a:p>
          <a:p>
            <a:pPr algn="just" eaLnBrk="1" hangingPunct="1">
              <a:buFont typeface="Arial" panose="020B0604020202020204" pitchFamily="34" charset="0"/>
              <a:buNone/>
            </a:pPr>
            <a:r>
              <a:rPr lang="ru-RU" altLang="ru-RU" sz="2000" b="1" i="1"/>
              <a:t>Индивидуальный индекс товарооборота, </a:t>
            </a:r>
            <a:r>
              <a:rPr lang="ru-RU" altLang="ru-RU" sz="2000" i="1"/>
              <a:t>который</a:t>
            </a:r>
            <a:r>
              <a:rPr lang="ru-RU" altLang="ru-RU" sz="2000"/>
              <a:t> </a:t>
            </a:r>
          </a:p>
          <a:p>
            <a:pPr algn="just" eaLnBrk="1" hangingPunct="1">
              <a:buFont typeface="Arial" panose="020B0604020202020204" pitchFamily="34" charset="0"/>
              <a:buNone/>
            </a:pPr>
            <a:r>
              <a:rPr lang="ru-RU" altLang="ru-RU" sz="2000"/>
              <a:t>отражает изменение объема реализации товара </a:t>
            </a:r>
          </a:p>
          <a:p>
            <a:pPr algn="just" eaLnBrk="1" hangingPunct="1">
              <a:buFont typeface="Arial" panose="020B0604020202020204" pitchFamily="34" charset="0"/>
              <a:buNone/>
            </a:pPr>
            <a:r>
              <a:rPr lang="ru-RU" altLang="ru-RU" sz="2000"/>
              <a:t>в стоимостном выражении</a:t>
            </a:r>
            <a:endParaRPr lang="ru-RU" altLang="ru-RU" sz="2000" b="1"/>
          </a:p>
        </p:txBody>
      </p:sp>
      <p:sp>
        <p:nvSpPr>
          <p:cNvPr id="7172" name="Rectangle 2">
            <a:extLst>
              <a:ext uri="{FF2B5EF4-FFF2-40B4-BE49-F238E27FC236}">
                <a16:creationId xmlns:a16="http://schemas.microsoft.com/office/drawing/2014/main" id="{374F0BB6-3DE0-4349-B9E5-1087542B3CD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7173" name="Объект 3">
            <a:extLst>
              <a:ext uri="{FF2B5EF4-FFF2-40B4-BE49-F238E27FC236}">
                <a16:creationId xmlns:a16="http://schemas.microsoft.com/office/drawing/2014/main" id="{4827D059-9571-4E9A-8C88-9CCAA171E0FF}"/>
              </a:ext>
            </a:extLst>
          </p:cNvPr>
          <p:cNvGraphicFramePr>
            <a:graphicFrameLocks noChangeAspect="1"/>
          </p:cNvGraphicFramePr>
          <p:nvPr/>
        </p:nvGraphicFramePr>
        <p:xfrm>
          <a:off x="6156325" y="5445125"/>
          <a:ext cx="1800225" cy="1146175"/>
        </p:xfrm>
        <a:graphic>
          <a:graphicData uri="http://schemas.openxmlformats.org/presentationml/2006/ole">
            <mc:AlternateContent xmlns:mc="http://schemas.openxmlformats.org/markup-compatibility/2006">
              <mc:Choice xmlns:v="urn:schemas-microsoft-com:vml" Requires="v">
                <p:oleObj spid="_x0000_s21510" r:id="rId3" imgW="491416" imgH="491416" progId="Equation.3">
                  <p:embed/>
                </p:oleObj>
              </mc:Choice>
              <mc:Fallback>
                <p:oleObj r:id="rId3" imgW="491416" imgH="491416" progId="Equation.3">
                  <p:embed/>
                  <p:pic>
                    <p:nvPicPr>
                      <p:cNvPr id="7173" name="Объект 3">
                        <a:extLst>
                          <a:ext uri="{FF2B5EF4-FFF2-40B4-BE49-F238E27FC236}">
                            <a16:creationId xmlns:a16="http://schemas.microsoft.com/office/drawing/2014/main" id="{4827D059-9571-4E9A-8C88-9CCAA171E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5445125"/>
                        <a:ext cx="1800225" cy="1146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ACBC9E93-AEE9-4CF5-9521-EDD4C1403454}"/>
              </a:ext>
            </a:extLst>
          </p:cNvPr>
          <p:cNvSpPr>
            <a:spLocks noGrp="1"/>
          </p:cNvSpPr>
          <p:nvPr>
            <p:ph type="title"/>
          </p:nvPr>
        </p:nvSpPr>
        <p:spPr>
          <a:xfrm>
            <a:off x="257175" y="333375"/>
            <a:ext cx="8688388" cy="639763"/>
          </a:xfrm>
        </p:spPr>
        <p:txBody>
          <a:bodyPr/>
          <a:lstStyle/>
          <a:p>
            <a:pPr eaLnBrk="1" hangingPunct="1"/>
            <a:r>
              <a:rPr lang="ru-RU" altLang="ru-RU" sz="3200" b="1"/>
              <a:t>Условные обозначения, используемые в теории индексного метода:</a:t>
            </a:r>
            <a:endParaRPr lang="ru-RU" altLang="ru-RU" sz="3200" b="1">
              <a:latin typeface="Times New Roman" panose="02020603050405020304" pitchFamily="18" charset="0"/>
              <a:cs typeface="Times New Roman" panose="02020603050405020304" pitchFamily="18" charset="0"/>
            </a:endParaRPr>
          </a:p>
        </p:txBody>
      </p:sp>
      <p:sp>
        <p:nvSpPr>
          <p:cNvPr id="8195" name="Rectangle 3">
            <a:extLst>
              <a:ext uri="{FF2B5EF4-FFF2-40B4-BE49-F238E27FC236}">
                <a16:creationId xmlns:a16="http://schemas.microsoft.com/office/drawing/2014/main" id="{C5838AE1-0D4F-4F49-BEE3-92C80F56A526}"/>
              </a:ext>
            </a:extLst>
          </p:cNvPr>
          <p:cNvSpPr>
            <a:spLocks noGrp="1"/>
          </p:cNvSpPr>
          <p:nvPr>
            <p:ph idx="1"/>
          </p:nvPr>
        </p:nvSpPr>
        <p:spPr>
          <a:xfrm>
            <a:off x="179388" y="1341438"/>
            <a:ext cx="8412162" cy="4953000"/>
          </a:xfrm>
        </p:spPr>
        <p:txBody>
          <a:bodyPr/>
          <a:lstStyle/>
          <a:p>
            <a:r>
              <a:rPr lang="ru-RU" altLang="ru-RU"/>
              <a:t> </a:t>
            </a:r>
            <a:r>
              <a:rPr lang="en-US" altLang="ru-RU" sz="2400"/>
              <a:t>p</a:t>
            </a:r>
            <a:r>
              <a:rPr lang="ru-RU" altLang="ru-RU" sz="2400"/>
              <a:t> - цена (розничная или оптовая);</a:t>
            </a:r>
          </a:p>
          <a:p>
            <a:r>
              <a:rPr lang="en-US" altLang="ru-RU" sz="2400"/>
              <a:t>q</a:t>
            </a:r>
            <a:r>
              <a:rPr lang="ru-RU" altLang="ru-RU" sz="2400"/>
              <a:t> - количество (товара или выпущенной продукции);</a:t>
            </a:r>
          </a:p>
          <a:p>
            <a:r>
              <a:rPr lang="en-US" altLang="ru-RU" sz="2400"/>
              <a:t>z</a:t>
            </a:r>
            <a:r>
              <a:rPr lang="ru-RU" altLang="ru-RU" sz="2400"/>
              <a:t> - себестоимость продукции;</a:t>
            </a:r>
          </a:p>
          <a:p>
            <a:r>
              <a:rPr lang="en-US" altLang="ru-RU" sz="2400"/>
              <a:t>t</a:t>
            </a:r>
            <a:r>
              <a:rPr lang="ru-RU" altLang="ru-RU" sz="2400"/>
              <a:t> - трудоемкость единицы продукции;</a:t>
            </a:r>
          </a:p>
          <a:p>
            <a:r>
              <a:rPr lang="en-US" altLang="ru-RU" sz="2400"/>
              <a:t>T</a:t>
            </a:r>
            <a:r>
              <a:rPr lang="ru-RU" altLang="ru-RU" sz="2400"/>
              <a:t>- общие затраты времени на производство продукции или общая численность работников;</a:t>
            </a:r>
          </a:p>
          <a:p>
            <a:r>
              <a:rPr lang="ru-RU" altLang="ru-RU" sz="2400"/>
              <a:t>1 - подстрочный символ показателя текущего (отчетного) периода, а </a:t>
            </a:r>
          </a:p>
          <a:p>
            <a:r>
              <a:rPr lang="ru-RU" altLang="ru-RU" sz="2400"/>
              <a:t>0 - предшествующего (базисного) периода;</a:t>
            </a:r>
          </a:p>
          <a:p>
            <a:r>
              <a:rPr lang="en-US" altLang="ru-RU" sz="2400"/>
              <a:t>i</a:t>
            </a:r>
            <a:r>
              <a:rPr lang="ru-RU" altLang="ru-RU" sz="2400"/>
              <a:t> - индивидуальный индекс;</a:t>
            </a:r>
          </a:p>
          <a:p>
            <a:r>
              <a:rPr lang="en-US" altLang="ru-RU" sz="2400"/>
              <a:t>I</a:t>
            </a:r>
            <a:r>
              <a:rPr lang="ru-RU" altLang="ru-RU" sz="2400"/>
              <a:t> - сводный индекс.</a:t>
            </a:r>
          </a:p>
        </p:txBody>
      </p:sp>
    </p:spTree>
  </p:cSld>
  <p:clrMapOvr>
    <a:masterClrMapping/>
  </p:clrMapOvr>
  <p:transition spd="slow"/>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653A4B3-62E1-4870-9304-5A649B02739F}"/>
              </a:ext>
            </a:extLst>
          </p:cNvPr>
          <p:cNvSpPr>
            <a:spLocks noGrp="1"/>
          </p:cNvSpPr>
          <p:nvPr>
            <p:ph type="title"/>
          </p:nvPr>
        </p:nvSpPr>
        <p:spPr>
          <a:xfrm>
            <a:off x="227013" y="188913"/>
            <a:ext cx="8689975" cy="639762"/>
          </a:xfrm>
        </p:spPr>
        <p:txBody>
          <a:bodyPr/>
          <a:lstStyle/>
          <a:p>
            <a:pPr eaLnBrk="1" hangingPunct="1"/>
            <a:r>
              <a:rPr lang="ru-RU" altLang="ru-RU" sz="3200" b="1"/>
              <a:t>Пример:</a:t>
            </a:r>
            <a:endParaRPr lang="ru-RU" altLang="ru-RU" sz="3200" b="1">
              <a:latin typeface="Times New Roman" panose="02020603050405020304" pitchFamily="18" charset="0"/>
              <a:cs typeface="Times New Roman" panose="02020603050405020304" pitchFamily="18" charset="0"/>
            </a:endParaRPr>
          </a:p>
        </p:txBody>
      </p:sp>
      <p:sp>
        <p:nvSpPr>
          <p:cNvPr id="6147" name="Rectangle 3">
            <a:extLst>
              <a:ext uri="{FF2B5EF4-FFF2-40B4-BE49-F238E27FC236}">
                <a16:creationId xmlns:a16="http://schemas.microsoft.com/office/drawing/2014/main" id="{75455DD0-B712-49BB-A55F-447E61D0EED2}"/>
              </a:ext>
            </a:extLst>
          </p:cNvPr>
          <p:cNvSpPr>
            <a:spLocks noGrp="1" noRot="1" noChangeAspect="1" noMove="1" noResize="1" noEditPoints="1" noAdjustHandles="1" noChangeArrowheads="1" noChangeShapeType="1" noTextEdit="1"/>
          </p:cNvSpPr>
          <p:nvPr>
            <p:ph idx="1"/>
          </p:nvPr>
        </p:nvSpPr>
        <p:spPr>
          <a:xfrm>
            <a:off x="251520" y="908720"/>
            <a:ext cx="8412163" cy="4953000"/>
          </a:xfrm>
          <a:blipFill rotWithShape="1">
            <a:blip r:embed="rId3"/>
            <a:stretch>
              <a:fillRect l="-1087" t="-984" r="-1159" b="-16359"/>
            </a:stretch>
          </a:blipFill>
        </p:spPr>
        <p:txBody>
          <a:bodyPr/>
          <a:lstStyle/>
          <a:p>
            <a:r>
              <a:rPr lang="ru-RU">
                <a:noFill/>
              </a:rPr>
              <a:t> </a:t>
            </a:r>
          </a:p>
        </p:txBody>
      </p:sp>
      <p:sp>
        <p:nvSpPr>
          <p:cNvPr id="9220" name="Rectangle 2">
            <a:extLst>
              <a:ext uri="{FF2B5EF4-FFF2-40B4-BE49-F238E27FC236}">
                <a16:creationId xmlns:a16="http://schemas.microsoft.com/office/drawing/2014/main" id="{6659A1B6-BB9C-4C13-8DA3-AE7E61F3654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9221" name="Объект 2">
            <a:extLst>
              <a:ext uri="{FF2B5EF4-FFF2-40B4-BE49-F238E27FC236}">
                <a16:creationId xmlns:a16="http://schemas.microsoft.com/office/drawing/2014/main" id="{AF886CAD-1D34-4A3B-89AB-9BBDF412BBBE}"/>
              </a:ext>
            </a:extLst>
          </p:cNvPr>
          <p:cNvGraphicFramePr>
            <a:graphicFrameLocks noChangeAspect="1"/>
          </p:cNvGraphicFramePr>
          <p:nvPr/>
        </p:nvGraphicFramePr>
        <p:xfrm>
          <a:off x="468313" y="2636838"/>
          <a:ext cx="4500562" cy="1152525"/>
        </p:xfrm>
        <a:graphic>
          <a:graphicData uri="http://schemas.openxmlformats.org/presentationml/2006/ole">
            <mc:AlternateContent xmlns:mc="http://schemas.openxmlformats.org/markup-compatibility/2006">
              <mc:Choice xmlns:v="urn:schemas-microsoft-com:vml" Requires="v">
                <p:oleObj spid="_x0000_s19462" r:id="rId4" imgW="491384" imgH="431699" progId="Equation.3">
                  <p:embed/>
                </p:oleObj>
              </mc:Choice>
              <mc:Fallback>
                <p:oleObj r:id="rId4" imgW="491384" imgH="431699" progId="Equation.3">
                  <p:embed/>
                  <p:pic>
                    <p:nvPicPr>
                      <p:cNvPr id="9221" name="Объект 2">
                        <a:extLst>
                          <a:ext uri="{FF2B5EF4-FFF2-40B4-BE49-F238E27FC236}">
                            <a16:creationId xmlns:a16="http://schemas.microsoft.com/office/drawing/2014/main" id="{AF886CAD-1D34-4A3B-89AB-9BBDF412BB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636838"/>
                        <a:ext cx="4500562" cy="1152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691855" y="2140428"/>
            <a:ext cx="7191196" cy="3413906"/>
          </a:xfrm>
        </p:spPr>
        <p:txBody>
          <a:bodyPr>
            <a:normAutofit/>
          </a:bodyPr>
          <a:lstStyle/>
          <a:p>
            <a:r>
              <a:rPr lang="ru-RU" sz="1500" dirty="0"/>
              <a:t>Для проведения кластерного анализа исходные данные должны быть представлены в виде прямоугольной таблицы, каждая строка которой представляет результат измерений </a:t>
            </a:r>
            <a:r>
              <a:rPr lang="en-US" sz="1500" i="1" dirty="0"/>
              <a:t>k</a:t>
            </a:r>
            <a:r>
              <a:rPr lang="ru-RU" sz="1500" dirty="0"/>
              <a:t> рассматриваемых признаков на одном из обследованных объектов:</a:t>
            </a:r>
            <a:endParaRPr lang="en-US" sz="1500" dirty="0"/>
          </a:p>
          <a:p>
            <a:endParaRPr lang="en-US" sz="1500" dirty="0"/>
          </a:p>
          <a:p>
            <a:endParaRPr lang="en-US" sz="1500" dirty="0"/>
          </a:p>
          <a:p>
            <a:endParaRPr lang="en-US" sz="1500" dirty="0"/>
          </a:p>
          <a:p>
            <a:endParaRPr lang="en-US" sz="1500" dirty="0"/>
          </a:p>
          <a:p>
            <a:endParaRPr lang="en-US" sz="1500" dirty="0"/>
          </a:p>
          <a:p>
            <a:r>
              <a:rPr lang="ru-RU" sz="1500" dirty="0"/>
              <a:t>В конкретных ситуациях, может представлять интерес как группировка объектов, так и группировка признаков.</a:t>
            </a:r>
          </a:p>
        </p:txBody>
      </p:sp>
      <p:sp>
        <p:nvSpPr>
          <p:cNvPr id="10" name="Заголовок 1">
            <a:extLst>
              <a:ext uri="{FF2B5EF4-FFF2-40B4-BE49-F238E27FC236}">
                <a16:creationId xmlns:a16="http://schemas.microsoft.com/office/drawing/2014/main" id="{F8B20C4F-B361-4D19-AFA2-6D97E0E7E434}"/>
              </a:ext>
            </a:extLst>
          </p:cNvPr>
          <p:cNvSpPr txBox="1">
            <a:spLocks/>
          </p:cNvSpPr>
          <p:nvPr/>
        </p:nvSpPr>
        <p:spPr>
          <a:xfrm>
            <a:off x="1911604" y="1078174"/>
            <a:ext cx="6683765" cy="960668"/>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2700" dirty="0"/>
              <a:t>Кластерный анализ: понятие и назначение</a:t>
            </a:r>
          </a:p>
        </p:txBody>
      </p:sp>
      <p:sp>
        <p:nvSpPr>
          <p:cNvPr id="2" name="Rectangle 2">
            <a:extLst>
              <a:ext uri="{FF2B5EF4-FFF2-40B4-BE49-F238E27FC236}">
                <a16:creationId xmlns:a16="http://schemas.microsoft.com/office/drawing/2014/main" id="{DC17EA6E-A97A-40EE-821A-1DEA47DB441C}"/>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4" name="Объект 3">
            <a:extLst>
              <a:ext uri="{FF2B5EF4-FFF2-40B4-BE49-F238E27FC236}">
                <a16:creationId xmlns:a16="http://schemas.microsoft.com/office/drawing/2014/main" id="{9FCB7A73-8C3D-4481-A7E7-A07B81A49FD9}"/>
              </a:ext>
            </a:extLst>
          </p:cNvPr>
          <p:cNvGraphicFramePr>
            <a:graphicFrameLocks noChangeAspect="1"/>
          </p:cNvGraphicFramePr>
          <p:nvPr/>
        </p:nvGraphicFramePr>
        <p:xfrm>
          <a:off x="3504010" y="3263504"/>
          <a:ext cx="1801235" cy="1333312"/>
        </p:xfrm>
        <a:graphic>
          <a:graphicData uri="http://schemas.openxmlformats.org/presentationml/2006/ole">
            <mc:AlternateContent xmlns:mc="http://schemas.openxmlformats.org/markup-compatibility/2006">
              <mc:Choice xmlns:v="urn:schemas-microsoft-com:vml" Requires="v">
                <p:oleObj spid="_x0000_s93187" name="Формула" r:id="rId3" imgW="1587240" imgH="1168200" progId="Equation.3">
                  <p:embed/>
                </p:oleObj>
              </mc:Choice>
              <mc:Fallback>
                <p:oleObj name="Формула" r:id="rId3" imgW="1587240" imgH="1168200" progId="Equation.3">
                  <p:embed/>
                  <p:pic>
                    <p:nvPicPr>
                      <p:cNvPr id="4" name="Объект 3">
                        <a:extLst>
                          <a:ext uri="{FF2B5EF4-FFF2-40B4-BE49-F238E27FC236}">
                            <a16:creationId xmlns:a16="http://schemas.microsoft.com/office/drawing/2014/main" id="{9FCB7A73-8C3D-4481-A7E7-A07B81A49FD9}"/>
                          </a:ext>
                        </a:extLst>
                      </p:cNvPr>
                      <p:cNvPicPr>
                        <a:picLocks noChangeAspect="1" noChangeArrowheads="1"/>
                      </p:cNvPicPr>
                      <p:nvPr/>
                    </p:nvPicPr>
                    <p:blipFill>
                      <a:blip r:embed="rId4"/>
                      <a:srcRect/>
                      <a:stretch>
                        <a:fillRect/>
                      </a:stretch>
                    </p:blipFill>
                    <p:spPr bwMode="auto">
                      <a:xfrm>
                        <a:off x="3504010" y="3263504"/>
                        <a:ext cx="1801235" cy="1333312"/>
                      </a:xfrm>
                      <a:prstGeom prst="rect">
                        <a:avLst/>
                      </a:prstGeom>
                      <a:noFill/>
                    </p:spPr>
                  </p:pic>
                </p:oleObj>
              </mc:Fallback>
            </mc:AlternateContent>
          </a:graphicData>
        </a:graphic>
      </p:graphicFrame>
    </p:spTree>
    <p:extLst>
      <p:ext uri="{BB962C8B-B14F-4D97-AF65-F5344CB8AC3E}">
        <p14:creationId xmlns:p14="http://schemas.microsoft.com/office/powerpoint/2010/main" val="35040644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E3B363D-2F2E-4D04-B0EB-17DBD421AD06}"/>
              </a:ext>
            </a:extLst>
          </p:cNvPr>
          <p:cNvSpPr>
            <a:spLocks noGrp="1"/>
          </p:cNvSpPr>
          <p:nvPr>
            <p:ph type="title"/>
          </p:nvPr>
        </p:nvSpPr>
        <p:spPr>
          <a:xfrm>
            <a:off x="257175" y="333375"/>
            <a:ext cx="8688388" cy="639763"/>
          </a:xfrm>
        </p:spPr>
        <p:txBody>
          <a:bodyPr/>
          <a:lstStyle/>
          <a:p>
            <a:pPr eaLnBrk="1" hangingPunct="1"/>
            <a:r>
              <a:rPr lang="ru-RU" altLang="ru-RU" sz="3200" b="1">
                <a:latin typeface="Times New Roman" panose="02020603050405020304" pitchFamily="18" charset="0"/>
                <a:cs typeface="Arial" panose="020B0604020202020204" pitchFamily="34" charset="0"/>
              </a:rPr>
              <a:t>Индексный метод. Сводные индексы</a:t>
            </a:r>
            <a:endParaRPr lang="ru-RU" altLang="ru-RU" sz="3200" b="1">
              <a:latin typeface="Times New Roman" panose="02020603050405020304" pitchFamily="18" charset="0"/>
              <a:cs typeface="Times New Roman" panose="02020603050405020304" pitchFamily="18" charset="0"/>
            </a:endParaRPr>
          </a:p>
        </p:txBody>
      </p:sp>
      <p:sp>
        <p:nvSpPr>
          <p:cNvPr id="6147" name="Rectangle 3">
            <a:extLst>
              <a:ext uri="{FF2B5EF4-FFF2-40B4-BE49-F238E27FC236}">
                <a16:creationId xmlns:a16="http://schemas.microsoft.com/office/drawing/2014/main" id="{66DAF500-C511-47D2-953E-9FC3DBFCEAF5}"/>
              </a:ext>
            </a:extLst>
          </p:cNvPr>
          <p:cNvSpPr>
            <a:spLocks noGrp="1"/>
          </p:cNvSpPr>
          <p:nvPr>
            <p:ph idx="1"/>
          </p:nvPr>
        </p:nvSpPr>
        <p:spPr>
          <a:xfrm>
            <a:off x="179388" y="1125538"/>
            <a:ext cx="8412162" cy="4953000"/>
          </a:xfrm>
        </p:spPr>
        <p:txBody>
          <a:bodyPr/>
          <a:lstStyle/>
          <a:p>
            <a:pPr marL="0" indent="0">
              <a:buFont typeface="Arial" panose="020B0604020202020204" pitchFamily="34" charset="0"/>
              <a:buNone/>
              <a:defRPr/>
            </a:pPr>
            <a:r>
              <a:rPr lang="ru-RU" sz="2000" b="1" i="1" dirty="0"/>
              <a:t>Сводные индексы</a:t>
            </a:r>
            <a:r>
              <a:rPr lang="ru-RU" sz="2000" b="1" dirty="0"/>
              <a:t> </a:t>
            </a:r>
            <a:r>
              <a:rPr lang="ru-RU" sz="2000" dirty="0"/>
              <a:t>вычисляются по товарным группам или нескольким видам продукции, выпускаемым одним или всеми предприятиями отрасли, региона и т.п. </a:t>
            </a:r>
          </a:p>
          <a:p>
            <a:pPr marL="0" indent="0">
              <a:buFont typeface="Arial" panose="020B0604020202020204" pitchFamily="34" charset="0"/>
              <a:buNone/>
              <a:defRPr/>
            </a:pPr>
            <a:r>
              <a:rPr lang="ru-RU" sz="2000" dirty="0"/>
              <a:t>При расчете агрегатного индекса для разнородной совокупности находят такой общий показатель, в котором можно объединить все ее элементы.</a:t>
            </a:r>
          </a:p>
          <a:p>
            <a:pPr marL="0" indent="0">
              <a:buFont typeface="Arial" panose="020B0604020202020204" pitchFamily="34" charset="0"/>
              <a:buNone/>
              <a:defRPr/>
            </a:pPr>
            <a:r>
              <a:rPr lang="ru-RU" sz="2000" dirty="0"/>
              <a:t>Цены различных товаров, реализуемых в розничной торговле, складывать неправомерно,  но вполне    допустимо суммировать товарооборот по этим товарам. При таком подходе формула  </a:t>
            </a:r>
            <a:r>
              <a:rPr lang="ru-RU" sz="2000" b="1" i="1" dirty="0"/>
              <a:t>сводного индекса товарооборота</a:t>
            </a:r>
            <a:r>
              <a:rPr lang="ru-RU" sz="2000" b="1" dirty="0"/>
              <a:t> </a:t>
            </a:r>
            <a:r>
              <a:rPr lang="ru-RU" sz="2000" dirty="0"/>
              <a:t>принимает вид:</a:t>
            </a:r>
          </a:p>
          <a:p>
            <a:pPr marL="0" indent="0">
              <a:buFont typeface="Arial" panose="020B0604020202020204" pitchFamily="34" charset="0"/>
              <a:buNone/>
              <a:defRPr/>
            </a:pPr>
            <a:endParaRPr lang="ru-RU" sz="2000" dirty="0"/>
          </a:p>
          <a:p>
            <a:pPr marL="0" indent="0">
              <a:buFont typeface="Arial" panose="020B0604020202020204" pitchFamily="34" charset="0"/>
              <a:buNone/>
              <a:defRPr/>
            </a:pPr>
            <a:endParaRPr lang="ru-RU" sz="2000" dirty="0"/>
          </a:p>
          <a:p>
            <a:pPr marL="0" indent="0">
              <a:buFont typeface="Arial" panose="020B0604020202020204" pitchFamily="34" charset="0"/>
              <a:buNone/>
              <a:defRPr/>
            </a:pPr>
            <a:endParaRPr lang="ru-RU" sz="2000" dirty="0"/>
          </a:p>
          <a:p>
            <a:pPr marL="0" indent="0">
              <a:buFont typeface="Arial" panose="020B0604020202020204" pitchFamily="34" charset="0"/>
              <a:buNone/>
              <a:defRPr/>
            </a:pPr>
            <a:r>
              <a:rPr lang="ru-RU" sz="2000" dirty="0"/>
              <a:t> где </a:t>
            </a:r>
            <a:r>
              <a:rPr lang="en-US" sz="2000" i="1" dirty="0"/>
              <a:t>n</a:t>
            </a:r>
            <a:r>
              <a:rPr lang="ru-RU" sz="2000" dirty="0"/>
              <a:t> - число товаров, входящих в рассматриваемую товарную группу.</a:t>
            </a:r>
          </a:p>
          <a:p>
            <a:pPr>
              <a:defRPr/>
            </a:pPr>
            <a:r>
              <a:rPr lang="ru-RU" sz="2000" dirty="0"/>
              <a:t>Числитель данного индекса представляет собой товарооборот текущего периода (сумма цен различных товаров, умноженных на объемы их реализации), знаменатель - товарооборот предшествующего периода.</a:t>
            </a:r>
          </a:p>
          <a:p>
            <a:pPr marL="0" indent="0">
              <a:buFont typeface="Arial" panose="020B0604020202020204" pitchFamily="34" charset="0"/>
              <a:buNone/>
              <a:defRPr/>
            </a:pPr>
            <a:endParaRPr lang="ru-RU" sz="2000" b="1" dirty="0"/>
          </a:p>
        </p:txBody>
      </p:sp>
      <p:sp>
        <p:nvSpPr>
          <p:cNvPr id="10244" name="Rectangle 2">
            <a:extLst>
              <a:ext uri="{FF2B5EF4-FFF2-40B4-BE49-F238E27FC236}">
                <a16:creationId xmlns:a16="http://schemas.microsoft.com/office/drawing/2014/main" id="{450439D0-E1EC-4365-9887-4042629ACDB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0245" name="Rectangle 2">
            <a:extLst>
              <a:ext uri="{FF2B5EF4-FFF2-40B4-BE49-F238E27FC236}">
                <a16:creationId xmlns:a16="http://schemas.microsoft.com/office/drawing/2014/main" id="{5CB5D3F2-7A9B-4DBE-B765-EEBE7D2A793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0246" name="Объект 4">
            <a:extLst>
              <a:ext uri="{FF2B5EF4-FFF2-40B4-BE49-F238E27FC236}">
                <a16:creationId xmlns:a16="http://schemas.microsoft.com/office/drawing/2014/main" id="{4BB9BAAA-668E-4326-BA7A-5FD7D53A9861}"/>
              </a:ext>
            </a:extLst>
          </p:cNvPr>
          <p:cNvGraphicFramePr>
            <a:graphicFrameLocks noChangeAspect="1"/>
          </p:cNvGraphicFramePr>
          <p:nvPr/>
        </p:nvGraphicFramePr>
        <p:xfrm>
          <a:off x="2700338" y="3789363"/>
          <a:ext cx="1655762" cy="1414462"/>
        </p:xfrm>
        <a:graphic>
          <a:graphicData uri="http://schemas.openxmlformats.org/presentationml/2006/ole">
            <mc:AlternateContent xmlns:mc="http://schemas.openxmlformats.org/markup-compatibility/2006">
              <mc:Choice xmlns:v="urn:schemas-microsoft-com:vml" Requires="v">
                <p:oleObj spid="_x0000_s18438" r:id="rId3" imgW="491432" imgH="491432" progId="Equation.3">
                  <p:embed/>
                </p:oleObj>
              </mc:Choice>
              <mc:Fallback>
                <p:oleObj r:id="rId3" imgW="491432" imgH="491432" progId="Equation.3">
                  <p:embed/>
                  <p:pic>
                    <p:nvPicPr>
                      <p:cNvPr id="10246" name="Объект 4">
                        <a:extLst>
                          <a:ext uri="{FF2B5EF4-FFF2-40B4-BE49-F238E27FC236}">
                            <a16:creationId xmlns:a16="http://schemas.microsoft.com/office/drawing/2014/main" id="{4BB9BAAA-668E-4326-BA7A-5FD7D53A9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789363"/>
                        <a:ext cx="1655762" cy="14144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92353DE-CDCD-4B72-86B6-D6CACD05B56F}"/>
              </a:ext>
            </a:extLst>
          </p:cNvPr>
          <p:cNvSpPr>
            <a:spLocks noGrp="1"/>
          </p:cNvSpPr>
          <p:nvPr>
            <p:ph type="title"/>
          </p:nvPr>
        </p:nvSpPr>
        <p:spPr>
          <a:xfrm>
            <a:off x="227013" y="188913"/>
            <a:ext cx="8689975" cy="639762"/>
          </a:xfrm>
        </p:spPr>
        <p:txBody>
          <a:bodyPr/>
          <a:lstStyle/>
          <a:p>
            <a:pPr eaLnBrk="1" hangingPunct="1"/>
            <a:r>
              <a:rPr lang="ru-RU" altLang="ru-RU" sz="3200" b="1">
                <a:latin typeface="Times New Roman" panose="02020603050405020304" pitchFamily="18" charset="0"/>
                <a:cs typeface="Arial" panose="020B0604020202020204" pitchFamily="34" charset="0"/>
              </a:rPr>
              <a:t>Индексный метод. Сводные индексы</a:t>
            </a:r>
            <a:endParaRPr lang="ru-RU" altLang="ru-RU" sz="3200" b="1">
              <a:latin typeface="Times New Roman" panose="02020603050405020304" pitchFamily="18" charset="0"/>
              <a:cs typeface="Times New Roman" panose="02020603050405020304" pitchFamily="18" charset="0"/>
            </a:endParaRPr>
          </a:p>
        </p:txBody>
      </p:sp>
      <p:sp>
        <p:nvSpPr>
          <p:cNvPr id="11267" name="Rectangle 3">
            <a:extLst>
              <a:ext uri="{FF2B5EF4-FFF2-40B4-BE49-F238E27FC236}">
                <a16:creationId xmlns:a16="http://schemas.microsoft.com/office/drawing/2014/main" id="{B6146D01-8A72-467A-A304-53C431C3888A}"/>
              </a:ext>
            </a:extLst>
          </p:cNvPr>
          <p:cNvSpPr>
            <a:spLocks noGrp="1"/>
          </p:cNvSpPr>
          <p:nvPr>
            <p:ph idx="1"/>
          </p:nvPr>
        </p:nvSpPr>
        <p:spPr>
          <a:xfrm>
            <a:off x="179388" y="908050"/>
            <a:ext cx="8412162" cy="4953000"/>
          </a:xfrm>
        </p:spPr>
        <p:txBody>
          <a:bodyPr/>
          <a:lstStyle/>
          <a:p>
            <a:pPr marL="0" indent="0">
              <a:buFont typeface="Arial" panose="020B0604020202020204" pitchFamily="34" charset="0"/>
              <a:buNone/>
            </a:pPr>
            <a:r>
              <a:rPr lang="ru-RU" altLang="ru-RU" sz="1900"/>
              <a:t>      На величину индекса товарооборота оказывают влияние как изменение цен на товары, так и изменение объемов их реализации. Для того чтобы оценить изменение только цен (индексируемой величины), необходимо количество проданных товаров (веса индекса) зафиксировать на каком-либо постоянном уровне. </a:t>
            </a:r>
          </a:p>
          <a:p>
            <a:pPr marL="0" indent="0">
              <a:buFont typeface="Arial" panose="020B0604020202020204" pitchFamily="34" charset="0"/>
              <a:buNone/>
            </a:pPr>
            <a:r>
              <a:rPr lang="ru-RU" altLang="ru-RU" sz="1900"/>
              <a:t>       При исследовании динамики таких качественных показателей как цена, себестоимость, производительность труда, урожайность фиксируют на уровне текущего (отчетного) периода.  </a:t>
            </a:r>
          </a:p>
          <a:p>
            <a:pPr marL="0" indent="0">
              <a:buFont typeface="Arial" panose="020B0604020202020204" pitchFamily="34" charset="0"/>
              <a:buNone/>
            </a:pPr>
            <a:r>
              <a:rPr lang="ru-RU" altLang="ru-RU" sz="1900"/>
              <a:t>В результате чего получают </a:t>
            </a:r>
            <a:r>
              <a:rPr lang="ru-RU" altLang="ru-RU" sz="1900" b="1" i="1"/>
              <a:t>сводный индекс цен</a:t>
            </a:r>
            <a:r>
              <a:rPr lang="ru-RU" altLang="ru-RU" sz="1900"/>
              <a:t>:</a:t>
            </a:r>
          </a:p>
          <a:p>
            <a:pPr marL="0" indent="0">
              <a:buFont typeface="Arial" panose="020B0604020202020204" pitchFamily="34" charset="0"/>
              <a:buNone/>
            </a:pPr>
            <a:endParaRPr lang="ru-RU" altLang="ru-RU" sz="1900"/>
          </a:p>
          <a:p>
            <a:pPr marL="0" indent="0">
              <a:buFont typeface="Arial" panose="020B0604020202020204" pitchFamily="34" charset="0"/>
              <a:buNone/>
            </a:pPr>
            <a:r>
              <a:rPr lang="ru-RU" altLang="ru-RU" sz="1900"/>
              <a:t>Числитель данного индекса содержит фактический товарооборот текущего периода. Знаменатель же представляет собой условную величину товарооборота в текущем периоде, при условии, что цены сохранятся на базисном уровне. Поэтому соотношение этих двух категорий и отражает имевшее место изменение цен.</a:t>
            </a:r>
          </a:p>
          <a:p>
            <a:pPr marL="0" indent="0">
              <a:buFont typeface="Arial" panose="020B0604020202020204" pitchFamily="34" charset="0"/>
              <a:buNone/>
            </a:pPr>
            <a:r>
              <a:rPr lang="ru-RU" altLang="ru-RU" sz="1900"/>
              <a:t>Разность числителя и знаменателя, т.е. </a:t>
            </a:r>
            <a:r>
              <a:rPr lang="ru-RU" altLang="ru-RU" sz="1900" b="1"/>
              <a:t>абсолютное изменение по индексу цены</a:t>
            </a:r>
            <a:r>
              <a:rPr lang="ru-RU" altLang="ru-RU" sz="1900"/>
              <a:t>, будет  отражать величину экономии (при знаке “-”) или потерь (при знаке “+”) покупателей от изменения цен</a:t>
            </a:r>
            <a:endParaRPr lang="ru-RU" altLang="ru-RU" sz="1900" b="1"/>
          </a:p>
        </p:txBody>
      </p:sp>
      <p:sp>
        <p:nvSpPr>
          <p:cNvPr id="11268" name="Rectangle 2">
            <a:extLst>
              <a:ext uri="{FF2B5EF4-FFF2-40B4-BE49-F238E27FC236}">
                <a16:creationId xmlns:a16="http://schemas.microsoft.com/office/drawing/2014/main" id="{12F3F55F-5421-4A1A-9FC0-894ED6CB59C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1269" name="Rectangle 2">
            <a:extLst>
              <a:ext uri="{FF2B5EF4-FFF2-40B4-BE49-F238E27FC236}">
                <a16:creationId xmlns:a16="http://schemas.microsoft.com/office/drawing/2014/main" id="{F43FD30C-F886-4913-A372-6BCA3DC99B7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1270" name="Rectangle 4">
            <a:extLst>
              <a:ext uri="{FF2B5EF4-FFF2-40B4-BE49-F238E27FC236}">
                <a16:creationId xmlns:a16="http://schemas.microsoft.com/office/drawing/2014/main" id="{940640BD-51F1-4EAD-8396-0B21803C46E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1271" name="Объект 5">
            <a:extLst>
              <a:ext uri="{FF2B5EF4-FFF2-40B4-BE49-F238E27FC236}">
                <a16:creationId xmlns:a16="http://schemas.microsoft.com/office/drawing/2014/main" id="{2BF7DF48-798B-4EBB-81E9-4C2841C0EDF8}"/>
              </a:ext>
            </a:extLst>
          </p:cNvPr>
          <p:cNvGraphicFramePr>
            <a:graphicFrameLocks noChangeAspect="1"/>
          </p:cNvGraphicFramePr>
          <p:nvPr/>
        </p:nvGraphicFramePr>
        <p:xfrm>
          <a:off x="5580063" y="2997200"/>
          <a:ext cx="1368425" cy="1182688"/>
        </p:xfrm>
        <a:graphic>
          <a:graphicData uri="http://schemas.openxmlformats.org/presentationml/2006/ole">
            <mc:AlternateContent xmlns:mc="http://schemas.openxmlformats.org/markup-compatibility/2006">
              <mc:Choice xmlns:v="urn:schemas-microsoft-com:vml" Requires="v">
                <p:oleObj spid="_x0000_s17414" r:id="rId3" imgW="491473" imgH="491473" progId="Equation.3">
                  <p:embed/>
                </p:oleObj>
              </mc:Choice>
              <mc:Fallback>
                <p:oleObj r:id="rId3" imgW="491473" imgH="491473" progId="Equation.3">
                  <p:embed/>
                  <p:pic>
                    <p:nvPicPr>
                      <p:cNvPr id="11271" name="Объект 5">
                        <a:extLst>
                          <a:ext uri="{FF2B5EF4-FFF2-40B4-BE49-F238E27FC236}">
                            <a16:creationId xmlns:a16="http://schemas.microsoft.com/office/drawing/2014/main" id="{2BF7DF48-798B-4EBB-81E9-4C2841C0E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2997200"/>
                        <a:ext cx="1368425" cy="1182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272" name="Picture 7">
            <a:extLst>
              <a:ext uri="{FF2B5EF4-FFF2-40B4-BE49-F238E27FC236}">
                <a16:creationId xmlns:a16="http://schemas.microsoft.com/office/drawing/2014/main" id="{152726AA-3412-43D8-8C4C-013E3B8A8F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6175375"/>
            <a:ext cx="2400300"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1906C48-6943-451D-BBDE-C3FCE7B5C3C4}"/>
              </a:ext>
            </a:extLst>
          </p:cNvPr>
          <p:cNvSpPr>
            <a:spLocks noGrp="1"/>
          </p:cNvSpPr>
          <p:nvPr>
            <p:ph type="title"/>
          </p:nvPr>
        </p:nvSpPr>
        <p:spPr>
          <a:xfrm>
            <a:off x="227013" y="188913"/>
            <a:ext cx="8689975" cy="639762"/>
          </a:xfrm>
        </p:spPr>
        <p:txBody>
          <a:bodyPr/>
          <a:lstStyle/>
          <a:p>
            <a:pPr eaLnBrk="1" hangingPunct="1"/>
            <a:r>
              <a:rPr lang="ru-RU" altLang="ru-RU" sz="3200" b="1">
                <a:latin typeface="Times New Roman" panose="02020603050405020304" pitchFamily="18" charset="0"/>
                <a:cs typeface="Arial" panose="020B0604020202020204" pitchFamily="34" charset="0"/>
              </a:rPr>
              <a:t>Индексный метод. Сводные индексы</a:t>
            </a:r>
            <a:endParaRPr lang="ru-RU" altLang="ru-RU" sz="3200" b="1">
              <a:latin typeface="Times New Roman" panose="02020603050405020304" pitchFamily="18" charset="0"/>
              <a:cs typeface="Times New Roman" panose="02020603050405020304" pitchFamily="18" charset="0"/>
            </a:endParaRPr>
          </a:p>
        </p:txBody>
      </p:sp>
      <p:sp>
        <p:nvSpPr>
          <p:cNvPr id="12291" name="Rectangle 3">
            <a:extLst>
              <a:ext uri="{FF2B5EF4-FFF2-40B4-BE49-F238E27FC236}">
                <a16:creationId xmlns:a16="http://schemas.microsoft.com/office/drawing/2014/main" id="{C1F6DF71-1952-4C77-9971-943CF909B7F0}"/>
              </a:ext>
            </a:extLst>
          </p:cNvPr>
          <p:cNvSpPr>
            <a:spLocks noGrp="1"/>
          </p:cNvSpPr>
          <p:nvPr>
            <p:ph idx="1"/>
          </p:nvPr>
        </p:nvSpPr>
        <p:spPr>
          <a:xfrm>
            <a:off x="179388" y="836613"/>
            <a:ext cx="8412162" cy="4953000"/>
          </a:xfrm>
        </p:spPr>
        <p:txBody>
          <a:bodyPr/>
          <a:lstStyle/>
          <a:p>
            <a:pPr marL="0" indent="0">
              <a:buFont typeface="Arial" panose="020B0604020202020204" pitchFamily="34" charset="0"/>
              <a:buNone/>
            </a:pPr>
            <a:r>
              <a:rPr lang="ru-RU" altLang="ru-RU" sz="2000"/>
              <a:t>   </a:t>
            </a:r>
            <a:r>
              <a:rPr lang="ru-RU" altLang="ru-RU" sz="2400"/>
              <a:t>Третьим индексом в данной индексной системе является </a:t>
            </a:r>
            <a:r>
              <a:rPr lang="ru-RU" altLang="ru-RU" sz="2400" b="1" i="1"/>
              <a:t>сводный индекс физического объема реализации</a:t>
            </a:r>
            <a:r>
              <a:rPr lang="ru-RU" altLang="ru-RU" sz="2400" b="1"/>
              <a:t>.</a:t>
            </a:r>
            <a:r>
              <a:rPr lang="ru-RU" altLang="ru-RU" sz="2400"/>
              <a:t> Он характеризует изменение количества проданных товаров не в денежных, а в физических единицах измерения: </a:t>
            </a:r>
          </a:p>
          <a:p>
            <a:pPr marL="0" indent="0">
              <a:buFont typeface="Arial" panose="020B0604020202020204" pitchFamily="34" charset="0"/>
              <a:buNone/>
            </a:pPr>
            <a:endParaRPr lang="ru-RU" altLang="ru-RU" sz="2400"/>
          </a:p>
          <a:p>
            <a:pPr marL="0" indent="0">
              <a:buFont typeface="Arial" panose="020B0604020202020204" pitchFamily="34" charset="0"/>
              <a:buNone/>
            </a:pPr>
            <a:endParaRPr lang="ru-RU" altLang="ru-RU" sz="2400"/>
          </a:p>
          <a:p>
            <a:pPr marL="0" indent="0">
              <a:buFont typeface="Arial" panose="020B0604020202020204" pitchFamily="34" charset="0"/>
              <a:buNone/>
            </a:pPr>
            <a:endParaRPr lang="ru-RU" altLang="ru-RU" sz="2400"/>
          </a:p>
          <a:p>
            <a:pPr marL="0" indent="0">
              <a:buFont typeface="Arial" panose="020B0604020202020204" pitchFamily="34" charset="0"/>
              <a:buNone/>
            </a:pPr>
            <a:endParaRPr lang="ru-RU" altLang="ru-RU" sz="2400"/>
          </a:p>
          <a:p>
            <a:pPr marL="0" indent="0">
              <a:buFont typeface="Arial" panose="020B0604020202020204" pitchFamily="34" charset="0"/>
              <a:buNone/>
            </a:pPr>
            <a:r>
              <a:rPr lang="ru-RU" altLang="ru-RU" sz="2400"/>
              <a:t>В этом индексе индексируемой величиной является количество товара, которое и записывается на первом месте. Весами же в данном индексе выступают цены, фиксируемые на базисном уровне.</a:t>
            </a:r>
          </a:p>
          <a:p>
            <a:pPr marL="0" indent="0">
              <a:buFont typeface="Arial" panose="020B0604020202020204" pitchFamily="34" charset="0"/>
              <a:buNone/>
            </a:pPr>
            <a:r>
              <a:rPr lang="ru-RU" altLang="ru-RU" sz="2400"/>
              <a:t>Между рассчитанными индексами существует следующая взаимосвязь: </a:t>
            </a:r>
          </a:p>
        </p:txBody>
      </p:sp>
      <p:sp>
        <p:nvSpPr>
          <p:cNvPr id="12292" name="Rectangle 2">
            <a:extLst>
              <a:ext uri="{FF2B5EF4-FFF2-40B4-BE49-F238E27FC236}">
                <a16:creationId xmlns:a16="http://schemas.microsoft.com/office/drawing/2014/main" id="{0EA76717-6320-4AE3-8C97-EB273200670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2293" name="Rectangle 2">
            <a:extLst>
              <a:ext uri="{FF2B5EF4-FFF2-40B4-BE49-F238E27FC236}">
                <a16:creationId xmlns:a16="http://schemas.microsoft.com/office/drawing/2014/main" id="{900F3EE5-0FF3-456C-BAB1-1FBDD95A240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2294" name="Rectangle 4">
            <a:extLst>
              <a:ext uri="{FF2B5EF4-FFF2-40B4-BE49-F238E27FC236}">
                <a16:creationId xmlns:a16="http://schemas.microsoft.com/office/drawing/2014/main" id="{36A49BDD-8042-474D-880B-FC5DEF8E71C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sp>
        <p:nvSpPr>
          <p:cNvPr id="12295" name="Rectangle 2">
            <a:extLst>
              <a:ext uri="{FF2B5EF4-FFF2-40B4-BE49-F238E27FC236}">
                <a16:creationId xmlns:a16="http://schemas.microsoft.com/office/drawing/2014/main" id="{6D32CAAD-23E0-4573-A66E-8471D9280E5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2296" name="Объект 6">
            <a:extLst>
              <a:ext uri="{FF2B5EF4-FFF2-40B4-BE49-F238E27FC236}">
                <a16:creationId xmlns:a16="http://schemas.microsoft.com/office/drawing/2014/main" id="{7F0777C5-2A87-47C8-B0C6-E95762B441DF}"/>
              </a:ext>
            </a:extLst>
          </p:cNvPr>
          <p:cNvGraphicFramePr>
            <a:graphicFrameLocks noChangeAspect="1"/>
          </p:cNvGraphicFramePr>
          <p:nvPr/>
        </p:nvGraphicFramePr>
        <p:xfrm>
          <a:off x="3059113" y="2349500"/>
          <a:ext cx="1944687" cy="1681163"/>
        </p:xfrm>
        <a:graphic>
          <a:graphicData uri="http://schemas.openxmlformats.org/presentationml/2006/ole">
            <mc:AlternateContent xmlns:mc="http://schemas.openxmlformats.org/markup-compatibility/2006">
              <mc:Choice xmlns:v="urn:schemas-microsoft-com:vml" Requires="v">
                <p:oleObj spid="_x0000_s16395" r:id="rId3" imgW="491473" imgH="491473" progId="Equation.3">
                  <p:embed/>
                </p:oleObj>
              </mc:Choice>
              <mc:Fallback>
                <p:oleObj r:id="rId3" imgW="491473" imgH="491473" progId="Equation.3">
                  <p:embed/>
                  <p:pic>
                    <p:nvPicPr>
                      <p:cNvPr id="12296" name="Объект 6">
                        <a:extLst>
                          <a:ext uri="{FF2B5EF4-FFF2-40B4-BE49-F238E27FC236}">
                            <a16:creationId xmlns:a16="http://schemas.microsoft.com/office/drawing/2014/main" id="{7F0777C5-2A87-47C8-B0C6-E95762B44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2349500"/>
                        <a:ext cx="1944687" cy="1681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7" name="Rectangle 5">
            <a:extLst>
              <a:ext uri="{FF2B5EF4-FFF2-40B4-BE49-F238E27FC236}">
                <a16:creationId xmlns:a16="http://schemas.microsoft.com/office/drawing/2014/main" id="{D09613AA-39D6-4F64-A062-912126B1061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ru-RU" altLang="ru-RU"/>
          </a:p>
        </p:txBody>
      </p:sp>
      <p:graphicFrame>
        <p:nvGraphicFramePr>
          <p:cNvPr id="12298" name="Объект 8">
            <a:extLst>
              <a:ext uri="{FF2B5EF4-FFF2-40B4-BE49-F238E27FC236}">
                <a16:creationId xmlns:a16="http://schemas.microsoft.com/office/drawing/2014/main" id="{0932FD35-7DB5-41D7-BBB1-64C2BBE52C74}"/>
              </a:ext>
            </a:extLst>
          </p:cNvPr>
          <p:cNvGraphicFramePr>
            <a:graphicFrameLocks noChangeAspect="1"/>
          </p:cNvGraphicFramePr>
          <p:nvPr/>
        </p:nvGraphicFramePr>
        <p:xfrm>
          <a:off x="2843213" y="6165850"/>
          <a:ext cx="1728787" cy="576263"/>
        </p:xfrm>
        <a:graphic>
          <a:graphicData uri="http://schemas.openxmlformats.org/presentationml/2006/ole">
            <mc:AlternateContent xmlns:mc="http://schemas.openxmlformats.org/markup-compatibility/2006">
              <mc:Choice xmlns:v="urn:schemas-microsoft-com:vml" Requires="v">
                <p:oleObj spid="_x0000_s16396" r:id="rId5" imgW="883080" imgH="291240" progId="Equation.2">
                  <p:embed/>
                </p:oleObj>
              </mc:Choice>
              <mc:Fallback>
                <p:oleObj r:id="rId5" imgW="883080" imgH="291240" progId="Equation.2">
                  <p:embed/>
                  <p:pic>
                    <p:nvPicPr>
                      <p:cNvPr id="12298" name="Объект 8">
                        <a:extLst>
                          <a:ext uri="{FF2B5EF4-FFF2-40B4-BE49-F238E27FC236}">
                            <a16:creationId xmlns:a16="http://schemas.microsoft.com/office/drawing/2014/main" id="{0932FD35-7DB5-41D7-BBB1-64C2BBE52C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6165850"/>
                        <a:ext cx="1728787" cy="576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994D225-20A0-4554-A882-6DC0A8C35428}"/>
              </a:ext>
            </a:extLst>
          </p:cNvPr>
          <p:cNvSpPr>
            <a:spLocks noGrp="1"/>
          </p:cNvSpPr>
          <p:nvPr>
            <p:ph type="title"/>
          </p:nvPr>
        </p:nvSpPr>
        <p:spPr>
          <a:xfrm>
            <a:off x="257175" y="333375"/>
            <a:ext cx="8688388" cy="639763"/>
          </a:xfrm>
        </p:spPr>
        <p:txBody>
          <a:bodyPr/>
          <a:lstStyle/>
          <a:p>
            <a:pPr eaLnBrk="1" hangingPunct="1"/>
            <a:r>
              <a:rPr lang="ru-RU" altLang="ru-RU" sz="3200" b="1">
                <a:latin typeface="Times New Roman" panose="02020603050405020304" pitchFamily="18" charset="0"/>
                <a:cs typeface="Arial" panose="020B0604020202020204" pitchFamily="34" charset="0"/>
              </a:rPr>
              <a:t>Характеристика структурных сдвигов</a:t>
            </a:r>
            <a:endParaRPr lang="ru-RU" altLang="ru-RU" sz="3200" b="1">
              <a:latin typeface="Times New Roman" panose="02020603050405020304" pitchFamily="18" charset="0"/>
              <a:cs typeface="Times New Roman" panose="02020603050405020304" pitchFamily="18" charset="0"/>
            </a:endParaRPr>
          </a:p>
        </p:txBody>
      </p:sp>
      <p:sp>
        <p:nvSpPr>
          <p:cNvPr id="13315" name="Rectangle 3">
            <a:extLst>
              <a:ext uri="{FF2B5EF4-FFF2-40B4-BE49-F238E27FC236}">
                <a16:creationId xmlns:a16="http://schemas.microsoft.com/office/drawing/2014/main" id="{C786FBCC-82A6-4EC0-8F81-A1CC2EF5B101}"/>
              </a:ext>
            </a:extLst>
          </p:cNvPr>
          <p:cNvSpPr>
            <a:spLocks noGrp="1"/>
          </p:cNvSpPr>
          <p:nvPr>
            <p:ph idx="1"/>
          </p:nvPr>
        </p:nvSpPr>
        <p:spPr>
          <a:xfrm>
            <a:off x="257175" y="1268413"/>
            <a:ext cx="8412163" cy="4953000"/>
          </a:xfrm>
        </p:spPr>
        <p:txBody>
          <a:bodyPr/>
          <a:lstStyle/>
          <a:p>
            <a:pPr algn="just" eaLnBrk="1" hangingPunct="1">
              <a:buFont typeface="Wingdings" panose="05000000000000000000" pitchFamily="2" charset="2"/>
              <a:buNone/>
            </a:pPr>
            <a:r>
              <a:rPr lang="ru-RU" altLang="ru-RU"/>
              <a:t>  Структура социально-экономических явлений всегда обладает той или иной степенью подвижности, имеет свойство меняться с течением времени как в количественном, так и в качественном отношении. Поэтому большое практическое значение имеют изучение структуры в динамике, оценка структурных сдвигов, выявление и характеристика основных тенденций развития экономических процессов</a:t>
            </a:r>
            <a:endParaRPr lang="ru-RU" altLang="ru-RU">
              <a:latin typeface="Times New Roman" panose="02020603050405020304" pitchFamily="18" charset="0"/>
              <a:cs typeface="Arial" panose="020B0604020202020204" pitchFamily="34" charset="0"/>
            </a:endParaRPr>
          </a:p>
        </p:txBody>
      </p:sp>
      <p:graphicFrame>
        <p:nvGraphicFramePr>
          <p:cNvPr id="13316" name="Object 15">
            <a:extLst>
              <a:ext uri="{FF2B5EF4-FFF2-40B4-BE49-F238E27FC236}">
                <a16:creationId xmlns:a16="http://schemas.microsoft.com/office/drawing/2014/main" id="{D692A5C6-3B8A-4B83-9BB4-FD3A22AEB9C6}"/>
              </a:ext>
            </a:extLst>
          </p:cNvPr>
          <p:cNvGraphicFramePr>
            <a:graphicFrameLocks noChangeAspect="1"/>
          </p:cNvGraphicFramePr>
          <p:nvPr/>
        </p:nvGraphicFramePr>
        <p:xfrm>
          <a:off x="1919288" y="5286375"/>
          <a:ext cx="438150" cy="495300"/>
        </p:xfrm>
        <a:graphic>
          <a:graphicData uri="http://schemas.openxmlformats.org/presentationml/2006/ole">
            <mc:AlternateContent xmlns:mc="http://schemas.openxmlformats.org/markup-compatibility/2006">
              <mc:Choice xmlns:v="urn:schemas-microsoft-com:vml" Requires="v">
                <p:oleObj spid="_x0000_s15366" name="Уравнение" r:id="rId3" imgW="228600" imgH="330200" progId="Equation.3">
                  <p:embed/>
                </p:oleObj>
              </mc:Choice>
              <mc:Fallback>
                <p:oleObj name="Уравнение" r:id="rId3" imgW="228600" imgH="330200" progId="Equation.3">
                  <p:embed/>
                  <p:pic>
                    <p:nvPicPr>
                      <p:cNvPr id="13316" name="Object 15">
                        <a:extLst>
                          <a:ext uri="{FF2B5EF4-FFF2-40B4-BE49-F238E27FC236}">
                            <a16:creationId xmlns:a16="http://schemas.microsoft.com/office/drawing/2014/main" id="{D692A5C6-3B8A-4B83-9BB4-FD3A22AEB9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5286375"/>
                        <a:ext cx="4381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8E2CABA-3D91-41BD-8BDE-9304B58312FA}"/>
              </a:ext>
            </a:extLst>
          </p:cNvPr>
          <p:cNvSpPr>
            <a:spLocks noGrp="1"/>
          </p:cNvSpPr>
          <p:nvPr>
            <p:ph type="title"/>
          </p:nvPr>
        </p:nvSpPr>
        <p:spPr>
          <a:xfrm>
            <a:off x="257175" y="333375"/>
            <a:ext cx="8688388" cy="639763"/>
          </a:xfrm>
        </p:spPr>
        <p:txBody>
          <a:bodyPr/>
          <a:lstStyle/>
          <a:p>
            <a:pPr eaLnBrk="1" hangingPunct="1"/>
            <a:r>
              <a:rPr lang="ru-RU" altLang="ru-RU" sz="3200" b="1">
                <a:latin typeface="Times New Roman" panose="02020603050405020304" pitchFamily="18" charset="0"/>
                <a:cs typeface="Arial" panose="020B0604020202020204" pitchFamily="34" charset="0"/>
              </a:rPr>
              <a:t>Характеристика структурных сдвигов</a:t>
            </a:r>
            <a:endParaRPr lang="ru-RU" altLang="ru-RU" sz="3200" b="1">
              <a:latin typeface="Times New Roman" panose="02020603050405020304" pitchFamily="18" charset="0"/>
              <a:cs typeface="Times New Roman" panose="02020603050405020304" pitchFamily="18" charset="0"/>
            </a:endParaRPr>
          </a:p>
        </p:txBody>
      </p:sp>
      <p:sp>
        <p:nvSpPr>
          <p:cNvPr id="14339" name="Rectangle 3">
            <a:extLst>
              <a:ext uri="{FF2B5EF4-FFF2-40B4-BE49-F238E27FC236}">
                <a16:creationId xmlns:a16="http://schemas.microsoft.com/office/drawing/2014/main" id="{8551DFB1-0525-4BEF-A2A6-CE546F41DF76}"/>
              </a:ext>
            </a:extLst>
          </p:cNvPr>
          <p:cNvSpPr>
            <a:spLocks noGrp="1"/>
          </p:cNvSpPr>
          <p:nvPr>
            <p:ph idx="1"/>
          </p:nvPr>
        </p:nvSpPr>
        <p:spPr>
          <a:xfrm>
            <a:off x="254000" y="1268413"/>
            <a:ext cx="8691563" cy="4968875"/>
          </a:xfrm>
        </p:spPr>
        <p:txBody>
          <a:bodyPr/>
          <a:lstStyle/>
          <a:p>
            <a:pPr marL="0" indent="0" algn="just" eaLnBrk="1" hangingPunct="1">
              <a:buFont typeface="Wingdings" panose="05000000000000000000" pitchFamily="2" charset="2"/>
              <a:buNone/>
            </a:pPr>
            <a:r>
              <a:rPr lang="ru-RU" altLang="ru-RU" sz="2800"/>
              <a:t>  </a:t>
            </a:r>
            <a:r>
              <a:rPr lang="ru-RU" altLang="ru-RU" sz="2800" b="1"/>
              <a:t>Структура</a:t>
            </a:r>
            <a:r>
              <a:rPr lang="ru-RU" altLang="ru-RU" sz="2800"/>
              <a:t> (лат. </a:t>
            </a:r>
            <a:r>
              <a:rPr lang="en-US" altLang="ru-RU" sz="2800" i="1"/>
              <a:t>Structura</a:t>
            </a:r>
            <a:r>
              <a:rPr lang="ru-RU" altLang="ru-RU" sz="2800" i="1"/>
              <a:t> </a:t>
            </a:r>
            <a:r>
              <a:rPr lang="ru-RU" altLang="ru-RU" sz="2800"/>
              <a:t>– строение, расположение, порядок) представляет собой форму организации совокупности, состоящей из отдельных элементов, единиц или групп совокупности. </a:t>
            </a:r>
          </a:p>
          <a:p>
            <a:pPr marL="0" indent="0" algn="just" eaLnBrk="1" hangingPunct="1">
              <a:buFont typeface="Wingdings" panose="05000000000000000000" pitchFamily="2" charset="2"/>
              <a:buNone/>
            </a:pPr>
            <a:r>
              <a:rPr lang="ru-RU" altLang="ru-RU" sz="2800"/>
              <a:t>  </a:t>
            </a:r>
            <a:r>
              <a:rPr lang="ru-RU" altLang="ru-RU" sz="2800" b="1"/>
              <a:t>Структурные сдвиги</a:t>
            </a:r>
            <a:r>
              <a:rPr lang="ru-RU" altLang="ru-RU" sz="2800"/>
              <a:t> в экономике представляют собой изменения соотношений между частями и всей совокупности во времени и в пространстве. Они определяются путем расчета показателей динамики относительных величин структуры, показывающих соотношения между частями изучаемой совокупности и между ними и всей совокупностью.</a:t>
            </a:r>
            <a:endParaRPr lang="ru-RU" altLang="ru-RU" sz="2800">
              <a:latin typeface="Times New Roman" panose="02020603050405020304" pitchFamily="18" charset="0"/>
              <a:cs typeface="Arial" panose="020B0604020202020204" pitchFamily="34" charset="0"/>
            </a:endParaRPr>
          </a:p>
        </p:txBody>
      </p:sp>
      <p:graphicFrame>
        <p:nvGraphicFramePr>
          <p:cNvPr id="14340" name="Object 15">
            <a:extLst>
              <a:ext uri="{FF2B5EF4-FFF2-40B4-BE49-F238E27FC236}">
                <a16:creationId xmlns:a16="http://schemas.microsoft.com/office/drawing/2014/main" id="{71B9323D-76FA-4823-83DF-899923B5DAD9}"/>
              </a:ext>
            </a:extLst>
          </p:cNvPr>
          <p:cNvGraphicFramePr>
            <a:graphicFrameLocks noChangeAspect="1"/>
          </p:cNvGraphicFramePr>
          <p:nvPr/>
        </p:nvGraphicFramePr>
        <p:xfrm>
          <a:off x="1919288" y="5286375"/>
          <a:ext cx="438150" cy="495300"/>
        </p:xfrm>
        <a:graphic>
          <a:graphicData uri="http://schemas.openxmlformats.org/presentationml/2006/ole">
            <mc:AlternateContent xmlns:mc="http://schemas.openxmlformats.org/markup-compatibility/2006">
              <mc:Choice xmlns:v="urn:schemas-microsoft-com:vml" Requires="v">
                <p:oleObj spid="_x0000_s14342" name="Уравнение" r:id="rId3" imgW="228600" imgH="330200" progId="Equation.3">
                  <p:embed/>
                </p:oleObj>
              </mc:Choice>
              <mc:Fallback>
                <p:oleObj name="Уравнение" r:id="rId3" imgW="228600" imgH="330200" progId="Equation.3">
                  <p:embed/>
                  <p:pic>
                    <p:nvPicPr>
                      <p:cNvPr id="14340" name="Object 15">
                        <a:extLst>
                          <a:ext uri="{FF2B5EF4-FFF2-40B4-BE49-F238E27FC236}">
                            <a16:creationId xmlns:a16="http://schemas.microsoft.com/office/drawing/2014/main" id="{71B9323D-76FA-4823-83DF-899923B5D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288" y="5286375"/>
                        <a:ext cx="4381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95C6B07-2D22-4552-9678-C6F764EC65E5}"/>
              </a:ext>
            </a:extLst>
          </p:cNvPr>
          <p:cNvSpPr>
            <a:spLocks noGrp="1"/>
          </p:cNvSpPr>
          <p:nvPr>
            <p:ph type="title"/>
          </p:nvPr>
        </p:nvSpPr>
        <p:spPr>
          <a:xfrm>
            <a:off x="257175" y="333375"/>
            <a:ext cx="8688388" cy="639763"/>
          </a:xfrm>
        </p:spPr>
        <p:txBody>
          <a:bodyPr/>
          <a:lstStyle/>
          <a:p>
            <a:pPr eaLnBrk="1" hangingPunct="1"/>
            <a:r>
              <a:rPr lang="ru-RU" altLang="ru-RU" sz="3200" b="1">
                <a:latin typeface="Times New Roman" panose="02020603050405020304" pitchFamily="18" charset="0"/>
                <a:cs typeface="Arial" panose="020B0604020202020204" pitchFamily="34" charset="0"/>
              </a:rPr>
              <a:t>Характеристика структурных сдвигов</a:t>
            </a:r>
            <a:endParaRPr lang="ru-RU" altLang="ru-RU" sz="3200" b="1">
              <a:latin typeface="Times New Roman" panose="02020603050405020304" pitchFamily="18" charset="0"/>
              <a:cs typeface="Times New Roman" panose="02020603050405020304" pitchFamily="18" charset="0"/>
            </a:endParaRPr>
          </a:p>
        </p:txBody>
      </p:sp>
      <p:sp>
        <p:nvSpPr>
          <p:cNvPr id="7171" name="Rectangle 3">
            <a:extLst>
              <a:ext uri="{FF2B5EF4-FFF2-40B4-BE49-F238E27FC236}">
                <a16:creationId xmlns:a16="http://schemas.microsoft.com/office/drawing/2014/main" id="{F235196E-2A87-4936-B3BA-947492D39580}"/>
              </a:ext>
            </a:extLst>
          </p:cNvPr>
          <p:cNvSpPr>
            <a:spLocks noGrp="1"/>
          </p:cNvSpPr>
          <p:nvPr>
            <p:ph idx="1"/>
          </p:nvPr>
        </p:nvSpPr>
        <p:spPr>
          <a:xfrm>
            <a:off x="254000" y="1268413"/>
            <a:ext cx="8691563" cy="4968875"/>
          </a:xfrm>
        </p:spPr>
        <p:txBody>
          <a:bodyPr/>
          <a:lstStyle/>
          <a:p>
            <a:pPr marL="0" indent="0" algn="just" eaLnBrk="1" hangingPunct="1">
              <a:buFont typeface="Wingdings" panose="05000000000000000000" pitchFamily="2" charset="2"/>
              <a:buNone/>
              <a:defRPr/>
            </a:pPr>
            <a:r>
              <a:rPr lang="ru-RU" altLang="ru-RU" sz="2800" dirty="0"/>
              <a:t>  </a:t>
            </a:r>
            <a:r>
              <a:rPr lang="ru-RU" dirty="0"/>
              <a:t>Для статистической оценки структурных сдвигов за два или более периодов используются две группы показателей:</a:t>
            </a:r>
          </a:p>
          <a:p>
            <a:pPr algn="just" eaLnBrk="1" hangingPunct="1">
              <a:defRPr/>
            </a:pPr>
            <a:r>
              <a:rPr lang="ru-RU" dirty="0"/>
              <a:t>показатели, основывающиеся на разностях между удельными весами одноименных частей совокупности; </a:t>
            </a:r>
          </a:p>
          <a:p>
            <a:pPr algn="just" eaLnBrk="1" hangingPunct="1">
              <a:defRPr/>
            </a:pPr>
            <a:r>
              <a:rPr lang="ru-RU" dirty="0"/>
              <a:t>показатели, базирующиеся на отношениях удельных весов одноименных частей совокупности.</a:t>
            </a:r>
            <a:endParaRPr lang="ru-RU" altLang="ru-RU" sz="2800" dirty="0">
              <a:latin typeface="Times New Roman" panose="02020603050405020304" pitchFamily="18" charset="0"/>
              <a:cs typeface="Arial" panose="020B0604020202020204" pitchFamily="34" charset="0"/>
            </a:endParaRPr>
          </a:p>
        </p:txBody>
      </p:sp>
    </p:spTree>
  </p:cSld>
  <p:clrMapOvr>
    <a:masterClrMapping/>
  </p:clrMapOvr>
  <p:transition spd="slow"/>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5E814DB-FF88-42F1-BD69-6098A8C100F8}"/>
              </a:ext>
            </a:extLst>
          </p:cNvPr>
          <p:cNvSpPr>
            <a:spLocks noGrp="1"/>
          </p:cNvSpPr>
          <p:nvPr>
            <p:ph type="title"/>
          </p:nvPr>
        </p:nvSpPr>
        <p:spPr>
          <a:xfrm>
            <a:off x="250825" y="193675"/>
            <a:ext cx="8893175" cy="1143000"/>
          </a:xfrm>
        </p:spPr>
        <p:txBody>
          <a:bodyPr/>
          <a:lstStyle/>
          <a:p>
            <a:pPr eaLnBrk="1" hangingPunct="1"/>
            <a:r>
              <a:rPr lang="ru-RU" altLang="ru-RU" sz="3200">
                <a:latin typeface="Times New Roman" panose="02020603050405020304" pitchFamily="18" charset="0"/>
                <a:cs typeface="Arial" panose="020B0604020202020204" pitchFamily="34" charset="0"/>
              </a:rPr>
              <a:t>«Абсолютная» разница (прирост) удельного веса </a:t>
            </a:r>
            <a:r>
              <a:rPr lang="en-US" altLang="ru-RU" sz="3200">
                <a:latin typeface="Times New Roman" panose="02020603050405020304" pitchFamily="18" charset="0"/>
                <a:cs typeface="Arial" panose="020B0604020202020204" pitchFamily="34" charset="0"/>
              </a:rPr>
              <a:t>i</a:t>
            </a:r>
            <a:r>
              <a:rPr lang="ru-RU" altLang="ru-RU" sz="3200">
                <a:latin typeface="Times New Roman" panose="02020603050405020304" pitchFamily="18" charset="0"/>
                <a:cs typeface="Arial" panose="020B0604020202020204" pitchFamily="34" charset="0"/>
              </a:rPr>
              <a:t>-й части совокупности</a:t>
            </a:r>
            <a:endParaRPr lang="ru-RU" altLang="ru-RU" sz="3200">
              <a:latin typeface="Times New Roman" panose="02020603050405020304" pitchFamily="18" charset="0"/>
              <a:cs typeface="Times New Roman" panose="02020603050405020304" pitchFamily="18" charset="0"/>
            </a:endParaRPr>
          </a:p>
        </p:txBody>
      </p:sp>
      <p:sp>
        <p:nvSpPr>
          <p:cNvPr id="16387" name="Rectangle 3">
            <a:extLst>
              <a:ext uri="{FF2B5EF4-FFF2-40B4-BE49-F238E27FC236}">
                <a16:creationId xmlns:a16="http://schemas.microsoft.com/office/drawing/2014/main" id="{FD66D461-74B3-410C-ADEC-4673DAEF2089}"/>
              </a:ext>
            </a:extLst>
          </p:cNvPr>
          <p:cNvSpPr>
            <a:spLocks noGrp="1"/>
          </p:cNvSpPr>
          <p:nvPr>
            <p:ph idx="1"/>
          </p:nvPr>
        </p:nvSpPr>
        <p:spPr>
          <a:xfrm>
            <a:off x="490538" y="1557338"/>
            <a:ext cx="8412162" cy="4179887"/>
          </a:xfrm>
        </p:spPr>
        <p:txBody>
          <a:bodyPr/>
          <a:lstStyle/>
          <a:p>
            <a:pPr eaLnBrk="1" hangingPunct="1">
              <a:buFont typeface="Wingdings" panose="05000000000000000000" pitchFamily="2" charset="2"/>
              <a:buNone/>
            </a:pPr>
            <a:r>
              <a:rPr lang="ru-RU" altLang="ru-RU">
                <a:latin typeface="Times New Roman" panose="02020603050405020304" pitchFamily="18" charset="0"/>
                <a:cs typeface="Arial" panose="020B0604020202020204" pitchFamily="34" charset="0"/>
              </a:rPr>
              <a:t>позволяет определить, на какую величину в долях единицы или в процентах возросла или уменьшилась данная структурная часть в </a:t>
            </a:r>
            <a:r>
              <a:rPr lang="en-US" altLang="ru-RU">
                <a:latin typeface="Times New Roman" panose="02020603050405020304" pitchFamily="18" charset="0"/>
                <a:cs typeface="Arial" panose="020B0604020202020204" pitchFamily="34" charset="0"/>
              </a:rPr>
              <a:t>i</a:t>
            </a:r>
            <a:r>
              <a:rPr lang="ru-RU" altLang="ru-RU">
                <a:latin typeface="Times New Roman" panose="02020603050405020304" pitchFamily="18" charset="0"/>
                <a:cs typeface="Arial" panose="020B0604020202020204" pitchFamily="34" charset="0"/>
              </a:rPr>
              <a:t>-й совокупности по сравнению с </a:t>
            </a:r>
            <a:r>
              <a:rPr lang="en-US" altLang="ru-RU">
                <a:latin typeface="Times New Roman" panose="02020603050405020304" pitchFamily="18" charset="0"/>
                <a:cs typeface="Arial" panose="020B0604020202020204" pitchFamily="34" charset="0"/>
              </a:rPr>
              <a:t>j</a:t>
            </a:r>
            <a:r>
              <a:rPr lang="ru-RU" altLang="ru-RU">
                <a:latin typeface="Times New Roman" panose="02020603050405020304" pitchFamily="18" charset="0"/>
                <a:cs typeface="Arial" panose="020B0604020202020204" pitchFamily="34" charset="0"/>
              </a:rPr>
              <a:t> совокупностью. </a:t>
            </a:r>
          </a:p>
          <a:p>
            <a:pPr eaLnBrk="1" hangingPunct="1">
              <a:buFont typeface="Wingdings" panose="05000000000000000000" pitchFamily="2" charset="2"/>
              <a:buNone/>
            </a:pPr>
            <a:endParaRPr lang="ru-RU" altLang="ru-RU">
              <a:latin typeface="Times New Roman" panose="02020603050405020304" pitchFamily="18" charset="0"/>
              <a:cs typeface="Arial" panose="020B0604020202020204" pitchFamily="34" charset="0"/>
            </a:endParaRPr>
          </a:p>
          <a:p>
            <a:pPr eaLnBrk="1" hangingPunct="1">
              <a:buFont typeface="Wingdings" panose="05000000000000000000" pitchFamily="2" charset="2"/>
              <a:buNone/>
            </a:pPr>
            <a:r>
              <a:rPr lang="en-US" altLang="ru-RU">
                <a:latin typeface="TimesDL"/>
                <a:cs typeface="Times New Roman" panose="02020603050405020304" pitchFamily="18" charset="0"/>
              </a:rPr>
              <a:t>    </a:t>
            </a:r>
            <a:r>
              <a:rPr lang="en-US" altLang="ru-RU">
                <a:latin typeface="Times New Roman" panose="02020603050405020304" pitchFamily="18" charset="0"/>
                <a:cs typeface="Times New Roman" panose="02020603050405020304" pitchFamily="18" charset="0"/>
              </a:rPr>
              <a:t> </a:t>
            </a:r>
            <a:r>
              <a:rPr lang="ru-RU" altLang="ru-RU">
                <a:latin typeface="Times New Roman" panose="02020603050405020304" pitchFamily="18" charset="0"/>
                <a:cs typeface="Times New Roman" panose="02020603050405020304" pitchFamily="18" charset="0"/>
              </a:rPr>
              <a:t>где</a:t>
            </a:r>
            <a:r>
              <a:rPr lang="en-US" altLang="ru-RU">
                <a:latin typeface="Times New Roman" panose="02020603050405020304" pitchFamily="18" charset="0"/>
                <a:cs typeface="Times New Roman" panose="02020603050405020304" pitchFamily="18" charset="0"/>
              </a:rPr>
              <a:t> </a:t>
            </a:r>
            <a:r>
              <a:rPr lang="ru-RU" altLang="ru-RU">
                <a:latin typeface="Times New Roman" panose="02020603050405020304" pitchFamily="18" charset="0"/>
                <a:cs typeface="Times New Roman" panose="02020603050405020304" pitchFamily="18" charset="0"/>
              </a:rPr>
              <a:t>     </a:t>
            </a:r>
            <a:r>
              <a:rPr lang="en-US" altLang="ru-RU">
                <a:latin typeface="Times New Roman" panose="02020603050405020304" pitchFamily="18" charset="0"/>
                <a:cs typeface="Times New Roman" panose="02020603050405020304" pitchFamily="18" charset="0"/>
              </a:rPr>
              <a:t> - </a:t>
            </a:r>
            <a:r>
              <a:rPr lang="ru-RU" altLang="ru-RU">
                <a:latin typeface="Times New Roman" panose="02020603050405020304" pitchFamily="18" charset="0"/>
                <a:cs typeface="Times New Roman" panose="02020603050405020304" pitchFamily="18" charset="0"/>
              </a:rPr>
              <a:t>удельный вес </a:t>
            </a:r>
            <a:r>
              <a:rPr lang="en-US" altLang="ru-RU">
                <a:latin typeface="Times New Roman" panose="02020603050405020304" pitchFamily="18" charset="0"/>
                <a:cs typeface="Times New Roman" panose="02020603050405020304" pitchFamily="18" charset="0"/>
              </a:rPr>
              <a:t>n</a:t>
            </a:r>
            <a:r>
              <a:rPr lang="ru-RU" altLang="ru-RU">
                <a:latin typeface="Times New Roman" panose="02020603050405020304" pitchFamily="18" charset="0"/>
                <a:cs typeface="Times New Roman" panose="02020603050405020304" pitchFamily="18" charset="0"/>
              </a:rPr>
              <a:t>-й части совокупности в j</a:t>
            </a:r>
            <a:r>
              <a:rPr lang="en-US" altLang="ru-RU">
                <a:latin typeface="Times New Roman" panose="02020603050405020304" pitchFamily="18" charset="0"/>
                <a:cs typeface="Times New Roman" panose="02020603050405020304" pitchFamily="18" charset="0"/>
              </a:rPr>
              <a:t>-</a:t>
            </a:r>
            <a:r>
              <a:rPr lang="ru-RU" altLang="ru-RU">
                <a:latin typeface="Times New Roman" panose="02020603050405020304" pitchFamily="18" charset="0"/>
                <a:cs typeface="Times New Roman" panose="02020603050405020304" pitchFamily="18" charset="0"/>
              </a:rPr>
              <a:t>ый период. </a:t>
            </a:r>
          </a:p>
          <a:p>
            <a:pPr eaLnBrk="1" hangingPunct="1">
              <a:buFont typeface="Wingdings" panose="05000000000000000000" pitchFamily="2" charset="2"/>
              <a:buNone/>
            </a:pPr>
            <a:endParaRPr lang="ru-RU" altLang="ru-RU">
              <a:latin typeface="Times New Roman" panose="02020603050405020304" pitchFamily="18" charset="0"/>
              <a:cs typeface="Times New Roman" panose="02020603050405020304" pitchFamily="18" charset="0"/>
            </a:endParaRPr>
          </a:p>
        </p:txBody>
      </p:sp>
      <p:graphicFrame>
        <p:nvGraphicFramePr>
          <p:cNvPr id="16388" name="Object 14">
            <a:extLst>
              <a:ext uri="{FF2B5EF4-FFF2-40B4-BE49-F238E27FC236}">
                <a16:creationId xmlns:a16="http://schemas.microsoft.com/office/drawing/2014/main" id="{01EE7D31-B3F5-4A01-B851-09D794BAD830}"/>
              </a:ext>
            </a:extLst>
          </p:cNvPr>
          <p:cNvGraphicFramePr>
            <a:graphicFrameLocks noChangeAspect="1"/>
          </p:cNvGraphicFramePr>
          <p:nvPr/>
        </p:nvGraphicFramePr>
        <p:xfrm>
          <a:off x="2954338" y="4103688"/>
          <a:ext cx="2633662" cy="647700"/>
        </p:xfrm>
        <a:graphic>
          <a:graphicData uri="http://schemas.openxmlformats.org/presentationml/2006/ole">
            <mc:AlternateContent xmlns:mc="http://schemas.openxmlformats.org/markup-compatibility/2006">
              <mc:Choice xmlns:v="urn:schemas-microsoft-com:vml" Requires="v">
                <p:oleObj spid="_x0000_s12299" name="Уравнение" r:id="rId3" imgW="889000" imgH="330200" progId="Equation.3">
                  <p:embed/>
                </p:oleObj>
              </mc:Choice>
              <mc:Fallback>
                <p:oleObj name="Уравнение" r:id="rId3" imgW="889000" imgH="330200" progId="Equation.3">
                  <p:embed/>
                  <p:pic>
                    <p:nvPicPr>
                      <p:cNvPr id="16388" name="Object 14">
                        <a:extLst>
                          <a:ext uri="{FF2B5EF4-FFF2-40B4-BE49-F238E27FC236}">
                            <a16:creationId xmlns:a16="http://schemas.microsoft.com/office/drawing/2014/main" id="{01EE7D31-B3F5-4A01-B851-09D794BAD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4338" y="4103688"/>
                        <a:ext cx="26336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389" name="Object 15">
            <a:extLst>
              <a:ext uri="{FF2B5EF4-FFF2-40B4-BE49-F238E27FC236}">
                <a16:creationId xmlns:a16="http://schemas.microsoft.com/office/drawing/2014/main" id="{728711F4-B797-41E3-A63D-708FEA83924E}"/>
              </a:ext>
            </a:extLst>
          </p:cNvPr>
          <p:cNvGraphicFramePr>
            <a:graphicFrameLocks noChangeAspect="1"/>
          </p:cNvGraphicFramePr>
          <p:nvPr/>
        </p:nvGraphicFramePr>
        <p:xfrm>
          <a:off x="1835150" y="4751388"/>
          <a:ext cx="438150" cy="495300"/>
        </p:xfrm>
        <a:graphic>
          <a:graphicData uri="http://schemas.openxmlformats.org/presentationml/2006/ole">
            <mc:AlternateContent xmlns:mc="http://schemas.openxmlformats.org/markup-compatibility/2006">
              <mc:Choice xmlns:v="urn:schemas-microsoft-com:vml" Requires="v">
                <p:oleObj spid="_x0000_s12300" name="Уравнение" r:id="rId5" imgW="228600" imgH="330200" progId="Equation.3">
                  <p:embed/>
                </p:oleObj>
              </mc:Choice>
              <mc:Fallback>
                <p:oleObj name="Уравнение" r:id="rId5" imgW="228600" imgH="330200" progId="Equation.3">
                  <p:embed/>
                  <p:pic>
                    <p:nvPicPr>
                      <p:cNvPr id="16389" name="Object 15">
                        <a:extLst>
                          <a:ext uri="{FF2B5EF4-FFF2-40B4-BE49-F238E27FC236}">
                            <a16:creationId xmlns:a16="http://schemas.microsoft.com/office/drawing/2014/main" id="{728711F4-B797-41E3-A63D-708FEA8392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4751388"/>
                        <a:ext cx="4381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CF46DE7-2AF2-4027-A5C7-554A879E0C7B}"/>
              </a:ext>
            </a:extLst>
          </p:cNvPr>
          <p:cNvSpPr>
            <a:spLocks noGrp="1"/>
          </p:cNvSpPr>
          <p:nvPr>
            <p:ph type="title"/>
          </p:nvPr>
        </p:nvSpPr>
        <p:spPr>
          <a:xfrm>
            <a:off x="250825" y="193675"/>
            <a:ext cx="8893175" cy="1143000"/>
          </a:xfrm>
        </p:spPr>
        <p:txBody>
          <a:bodyPr/>
          <a:lstStyle/>
          <a:p>
            <a:pPr eaLnBrk="1" hangingPunct="1"/>
            <a:r>
              <a:rPr lang="ru-RU" altLang="ru-RU" sz="3200">
                <a:latin typeface="Times New Roman" panose="02020603050405020304" pitchFamily="18" charset="0"/>
                <a:cs typeface="Arial" panose="020B0604020202020204" pitchFamily="34" charset="0"/>
              </a:rPr>
              <a:t>«Абсолютная» разница (прирост) удельного веса </a:t>
            </a:r>
            <a:r>
              <a:rPr lang="en-US" altLang="ru-RU" sz="3200">
                <a:latin typeface="Times New Roman" panose="02020603050405020304" pitchFamily="18" charset="0"/>
                <a:cs typeface="Arial" panose="020B0604020202020204" pitchFamily="34" charset="0"/>
              </a:rPr>
              <a:t>i</a:t>
            </a:r>
            <a:r>
              <a:rPr lang="ru-RU" altLang="ru-RU" sz="3200">
                <a:latin typeface="Times New Roman" panose="02020603050405020304" pitchFamily="18" charset="0"/>
                <a:cs typeface="Arial" panose="020B0604020202020204" pitchFamily="34" charset="0"/>
              </a:rPr>
              <a:t>-й части совокупности</a:t>
            </a:r>
            <a:endParaRPr lang="ru-RU" altLang="ru-RU" sz="3200">
              <a:latin typeface="Times New Roman" panose="02020603050405020304" pitchFamily="18" charset="0"/>
              <a:cs typeface="Times New Roman" panose="02020603050405020304" pitchFamily="18" charset="0"/>
            </a:endParaRPr>
          </a:p>
        </p:txBody>
      </p:sp>
      <p:sp>
        <p:nvSpPr>
          <p:cNvPr id="17411" name="Rectangle 3">
            <a:extLst>
              <a:ext uri="{FF2B5EF4-FFF2-40B4-BE49-F238E27FC236}">
                <a16:creationId xmlns:a16="http://schemas.microsoft.com/office/drawing/2014/main" id="{A938771F-DA15-4AD2-8B15-3F54187C5C8C}"/>
              </a:ext>
            </a:extLst>
          </p:cNvPr>
          <p:cNvSpPr>
            <a:spLocks noGrp="1"/>
          </p:cNvSpPr>
          <p:nvPr>
            <p:ph idx="1"/>
          </p:nvPr>
        </p:nvSpPr>
        <p:spPr>
          <a:xfrm>
            <a:off x="490538" y="1557338"/>
            <a:ext cx="8412162" cy="4179887"/>
          </a:xfrm>
        </p:spPr>
        <p:txBody>
          <a:bodyPr/>
          <a:lstStyle/>
          <a:p>
            <a:pPr eaLnBrk="1" hangingPunct="1">
              <a:buFont typeface="Wingdings" panose="05000000000000000000" pitchFamily="2" charset="2"/>
              <a:buNone/>
            </a:pPr>
            <a:r>
              <a:rPr lang="ru-RU" altLang="ru-RU"/>
              <a:t>Так как сумма удельных весов всех частей совокупности в любой момент времени всегда равна строго 100%, то при каких-либо изменениях в структуре одна часть приростов удельных весов всегда будет иметь положительный знак, а другая - отрицательный. Сумма всех приростов для совокупности в целом всегда равна нулю</a:t>
            </a:r>
            <a:endParaRPr lang="ru-RU" altLang="ru-RU">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D942BC3-26CC-40C7-979C-A076AF337C35}"/>
              </a:ext>
            </a:extLst>
          </p:cNvPr>
          <p:cNvSpPr>
            <a:spLocks noGrp="1" noChangeArrowheads="1"/>
          </p:cNvSpPr>
          <p:nvPr>
            <p:ph type="body" sz="half" idx="1"/>
          </p:nvPr>
        </p:nvSpPr>
        <p:spPr>
          <a:xfrm>
            <a:off x="612775" y="182563"/>
            <a:ext cx="7847013" cy="1152525"/>
          </a:xfrm>
        </p:spPr>
        <p:txBody>
          <a:bodyPr rtlCol="0" anchor="ctr">
            <a:normAutofit fontScale="77500" lnSpcReduction="20000"/>
          </a:bodyPr>
          <a:lstStyle/>
          <a:p>
            <a:pPr marL="0" indent="0" algn="ctr" eaLnBrk="1" fontAlgn="auto" hangingPunct="1">
              <a:spcBef>
                <a:spcPct val="0"/>
              </a:spcBef>
              <a:spcAft>
                <a:spcPts val="0"/>
              </a:spcAft>
              <a:buFontTx/>
              <a:buNone/>
              <a:defRPr/>
            </a:pPr>
            <a:r>
              <a:rPr lang="ru-RU" sz="5400" b="1" dirty="0">
                <a:effectLst>
                  <a:outerShdw blurRad="38100" dist="38100" dir="2700000" algn="tl">
                    <a:srgbClr val="FFFFFF"/>
                  </a:outerShdw>
                </a:effectLst>
              </a:rPr>
              <a:t>Сводные показатели структурных изменений</a:t>
            </a:r>
          </a:p>
        </p:txBody>
      </p:sp>
      <p:graphicFrame>
        <p:nvGraphicFramePr>
          <p:cNvPr id="51203" name="Object 2">
            <a:extLst>
              <a:ext uri="{FF2B5EF4-FFF2-40B4-BE49-F238E27FC236}">
                <a16:creationId xmlns:a16="http://schemas.microsoft.com/office/drawing/2014/main" id="{AF04E5AB-4197-4BDC-9EB3-DBAE5BED48C8}"/>
              </a:ext>
            </a:extLst>
          </p:cNvPr>
          <p:cNvGraphicFramePr>
            <a:graphicFrameLocks noChangeAspect="1"/>
          </p:cNvGraphicFramePr>
          <p:nvPr>
            <p:ph sz="half" idx="2"/>
          </p:nvPr>
        </p:nvGraphicFramePr>
        <p:xfrm>
          <a:off x="2195513" y="4033838"/>
          <a:ext cx="4530725" cy="2824162"/>
        </p:xfrm>
        <a:graphic>
          <a:graphicData uri="http://schemas.openxmlformats.org/presentationml/2006/ole">
            <mc:AlternateContent xmlns:mc="http://schemas.openxmlformats.org/markup-compatibility/2006">
              <mc:Choice xmlns:v="urn:schemas-microsoft-com:vml" Requires="v">
                <p:oleObj spid="_x0000_s10246" name="Формула" r:id="rId3" imgW="977900" imgH="609600" progId="Equation.3">
                  <p:embed/>
                </p:oleObj>
              </mc:Choice>
              <mc:Fallback>
                <p:oleObj name="Формула" r:id="rId3" imgW="977900" imgH="609600" progId="Equation.3">
                  <p:embed/>
                  <p:pic>
                    <p:nvPicPr>
                      <p:cNvPr id="51203" name="Object 2">
                        <a:extLst>
                          <a:ext uri="{FF2B5EF4-FFF2-40B4-BE49-F238E27FC236}">
                            <a16:creationId xmlns:a16="http://schemas.microsoft.com/office/drawing/2014/main" id="{AF04E5AB-4197-4BDC-9EB3-DBAE5BED4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033838"/>
                        <a:ext cx="4530725"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4" name="Rectangle 4">
            <a:extLst>
              <a:ext uri="{FF2B5EF4-FFF2-40B4-BE49-F238E27FC236}">
                <a16:creationId xmlns:a16="http://schemas.microsoft.com/office/drawing/2014/main" id="{7C82A1B6-5BD2-4597-91E7-171ED591DAE9}"/>
              </a:ext>
            </a:extLst>
          </p:cNvPr>
          <p:cNvSpPr>
            <a:spLocks noChangeArrowheads="1"/>
          </p:cNvSpPr>
          <p:nvPr/>
        </p:nvSpPr>
        <p:spPr bwMode="auto">
          <a:xfrm>
            <a:off x="612775" y="1335088"/>
            <a:ext cx="82819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ru-RU" altLang="ru-RU" b="1"/>
              <a:t>Линейный коэффициент «абсолютных» структурных сдвигов»</a:t>
            </a:r>
          </a:p>
          <a:p>
            <a:pPr algn="ctr" eaLnBrk="1" hangingPunct="1">
              <a:lnSpc>
                <a:spcPct val="90000"/>
              </a:lnSpc>
              <a:buFontTx/>
              <a:buNone/>
            </a:pPr>
            <a:endParaRPr lang="ru-RU" altLang="ru-RU" b="1" i="1"/>
          </a:p>
        </p:txBody>
      </p:sp>
      <p:sp>
        <p:nvSpPr>
          <p:cNvPr id="18437" name="Прямоугольник 1">
            <a:extLst>
              <a:ext uri="{FF2B5EF4-FFF2-40B4-BE49-F238E27FC236}">
                <a16:creationId xmlns:a16="http://schemas.microsoft.com/office/drawing/2014/main" id="{076B1331-686C-4E23-B20C-1FD9C9C070AD}"/>
              </a:ext>
            </a:extLst>
          </p:cNvPr>
          <p:cNvSpPr>
            <a:spLocks noChangeArrowheads="1"/>
          </p:cNvSpPr>
          <p:nvPr/>
        </p:nvSpPr>
        <p:spPr bwMode="auto">
          <a:xfrm>
            <a:off x="395288" y="2254250"/>
            <a:ext cx="849947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ru-RU" altLang="ru-RU" sz="2400"/>
              <a:t>В качестве обобщающих характеристик структурных изменений, измеренных в шкале отношений и позволяющих получить сводную оценку скорости изменения удельных весов отдельных частей совокупности используется линейный коэффициент абсолютных структурных сдвигов</a:t>
            </a: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4" presetClass="entr" presetSubtype="0" fill="hold" grpId="0" nodeType="with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51202">
                                            <p:txEl>
                                              <p:pRg st="0" end="0"/>
                                            </p:txEl>
                                          </p:spTgt>
                                        </p:tgtEl>
                                        <p:attrNameLst>
                                          <p:attrName>ppt_x</p:attrName>
                                        </p:attrNameLst>
                                      </p:cBhvr>
                                    </p:anim>
                                    <p:anim from="0" to="-1.0" calcmode="lin" valueType="num">
                                      <p:cBhvr>
                                        <p:cTn id="8" dur="200" decel="50000" autoRev="1" fill="hold">
                                          <p:stCondLst>
                                            <p:cond delay="600"/>
                                          </p:stCondLst>
                                        </p:cTn>
                                        <p:tgtEl>
                                          <p:spTgt spid="51202">
                                            <p:txEl>
                                              <p:pRg st="0" end="0"/>
                                            </p:txEl>
                                          </p:spTgt>
                                        </p:tgtEl>
                                        <p:attrNameLst>
                                          <p:attrName>xshear</p:attrName>
                                        </p:attrNameLst>
                                      </p:cBhvr>
                                    </p:anim>
                                    <p:animScale>
                                      <p:cBhvr>
                                        <p:cTn id="9" dur="200" decel="100000" autoRev="1" fill="hold">
                                          <p:stCondLst>
                                            <p:cond delay="600"/>
                                          </p:stCondLst>
                                        </p:cTn>
                                        <p:tgtEl>
                                          <p:spTgt spid="51202">
                                            <p:txEl>
                                              <p:pRg st="0" end="0"/>
                                            </p:txEl>
                                          </p:spTgt>
                                        </p:tgtEl>
                                      </p:cBhvr>
                                      <p:from x="100000" y="100000"/>
                                      <p:to x="80000" y="100000"/>
                                    </p:animScale>
                                    <p:anim by="(#ppt_h/3+#ppt_w*0.1)" calcmode="lin" valueType="num">
                                      <p:cBhvr additive="sum">
                                        <p:cTn id="10" dur="200" decel="100000" autoRev="1" fill="hold">
                                          <p:stCondLst>
                                            <p:cond delay="600"/>
                                          </p:stCondLst>
                                        </p:cTn>
                                        <p:tgtEl>
                                          <p:spTgt spid="51202">
                                            <p:txEl>
                                              <p:pRg st="0" end="0"/>
                                            </p:txEl>
                                          </p:spTgt>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204">
                                            <p:txEl>
                                              <p:pRg st="0" end="0"/>
                                            </p:txEl>
                                          </p:spTgt>
                                        </p:tgtEl>
                                        <p:attrNameLst>
                                          <p:attrName>style.visibility</p:attrName>
                                        </p:attrNameLst>
                                      </p:cBhvr>
                                      <p:to>
                                        <p:strVal val="visible"/>
                                      </p:to>
                                    </p:set>
                                    <p:animEffect transition="in" filter="fade">
                                      <p:cBhvr>
                                        <p:cTn id="15" dur="1000"/>
                                        <p:tgtEl>
                                          <p:spTgt spid="51204">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51203"/>
                                        </p:tgtEl>
                                        <p:attrNameLst>
                                          <p:attrName>style.visibility</p:attrName>
                                        </p:attrNameLst>
                                      </p:cBhvr>
                                      <p:to>
                                        <p:strVal val="visible"/>
                                      </p:to>
                                    </p:set>
                                    <p:animEffect transition="in" filter="wipe(left)">
                                      <p:cBhvr>
                                        <p:cTn id="20" dur="1000"/>
                                        <p:tgtEl>
                                          <p:spTgt spid="51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build="p"/>
      <p:bldP spid="51204"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A28D3C53-68B7-4DAE-B1A3-0DB5B57C6F40}"/>
              </a:ext>
            </a:extLst>
          </p:cNvPr>
          <p:cNvSpPr>
            <a:spLocks noChangeArrowheads="1"/>
          </p:cNvSpPr>
          <p:nvPr/>
        </p:nvSpPr>
        <p:spPr bwMode="auto">
          <a:xfrm>
            <a:off x="900113" y="1682750"/>
            <a:ext cx="7564437"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ru-RU" sz="2400">
                <a:latin typeface="Arial" panose="020B0604020202020204" pitchFamily="34" charset="0"/>
                <a:cs typeface="Arial" panose="020B0604020202020204" pitchFamily="34" charset="0"/>
              </a:rPr>
              <a:t>V</a:t>
            </a:r>
            <a:r>
              <a:rPr lang="en-US" altLang="ru-RU" sz="2400" baseline="-25000">
                <a:latin typeface="Arial" panose="020B0604020202020204" pitchFamily="34" charset="0"/>
                <a:cs typeface="Arial" panose="020B0604020202020204" pitchFamily="34" charset="0"/>
              </a:rPr>
              <a:t>i</a:t>
            </a:r>
            <a:r>
              <a:rPr lang="ru-RU" altLang="ru-RU" sz="2400" baseline="-30000">
                <a:latin typeface="Arial" panose="020B0604020202020204" pitchFamily="34" charset="0"/>
                <a:cs typeface="Arial" panose="020B0604020202020204" pitchFamily="34" charset="0"/>
              </a:rPr>
              <a:t>1</a:t>
            </a:r>
            <a:r>
              <a:rPr lang="ru-RU" altLang="ru-RU" sz="2400">
                <a:latin typeface="Arial" panose="020B0604020202020204" pitchFamily="34" charset="0"/>
                <a:cs typeface="Arial" panose="020B0604020202020204" pitchFamily="34" charset="0"/>
              </a:rPr>
              <a:t>, </a:t>
            </a:r>
            <a:r>
              <a:rPr lang="en-US" altLang="ru-RU" sz="2400">
                <a:latin typeface="Arial" panose="020B0604020202020204" pitchFamily="34" charset="0"/>
                <a:cs typeface="Arial" panose="020B0604020202020204" pitchFamily="34" charset="0"/>
              </a:rPr>
              <a:t>V</a:t>
            </a:r>
            <a:r>
              <a:rPr lang="en-US" altLang="ru-RU" sz="2400" baseline="-25000">
                <a:latin typeface="Arial" panose="020B0604020202020204" pitchFamily="34" charset="0"/>
                <a:cs typeface="Arial" panose="020B0604020202020204" pitchFamily="34" charset="0"/>
              </a:rPr>
              <a:t>i</a:t>
            </a:r>
            <a:r>
              <a:rPr lang="ru-RU" altLang="ru-RU" sz="2400" baseline="-30000">
                <a:latin typeface="Arial" panose="020B0604020202020204" pitchFamily="34" charset="0"/>
                <a:cs typeface="Arial" panose="020B0604020202020204" pitchFamily="34" charset="0"/>
              </a:rPr>
              <a:t>2</a:t>
            </a:r>
            <a:r>
              <a:rPr lang="ru-RU" altLang="ru-RU" sz="2400">
                <a:latin typeface="Arial" panose="020B0604020202020204" pitchFamily="34" charset="0"/>
                <a:cs typeface="Arial" panose="020B0604020202020204" pitchFamily="34" charset="0"/>
              </a:rPr>
              <a:t> – значения сравниваемых структур</a:t>
            </a:r>
          </a:p>
          <a:p>
            <a:pPr algn="just">
              <a:spcBef>
                <a:spcPct val="0"/>
              </a:spcBef>
              <a:buFontTx/>
              <a:buNone/>
            </a:pPr>
            <a:r>
              <a:rPr lang="en-US" altLang="ru-RU" sz="2400">
                <a:latin typeface="Arial" panose="020B0604020202020204" pitchFamily="34" charset="0"/>
                <a:cs typeface="Arial" panose="020B0604020202020204" pitchFamily="34" charset="0"/>
              </a:rPr>
              <a:t>n</a:t>
            </a:r>
            <a:r>
              <a:rPr lang="ru-RU" altLang="ru-RU" sz="2400">
                <a:latin typeface="Arial" panose="020B0604020202020204" pitchFamily="34" charset="0"/>
                <a:cs typeface="Arial" panose="020B0604020202020204" pitchFamily="34" charset="0"/>
              </a:rPr>
              <a:t> – число вариантов значений</a:t>
            </a:r>
          </a:p>
          <a:p>
            <a:pPr algn="just">
              <a:spcBef>
                <a:spcPct val="0"/>
              </a:spcBef>
              <a:buFontTx/>
              <a:buNone/>
            </a:pPr>
            <a:endParaRPr lang="ru-RU" altLang="ru-RU" sz="2400">
              <a:latin typeface="Arial" panose="020B0604020202020204" pitchFamily="34" charset="0"/>
              <a:cs typeface="Arial" panose="020B0604020202020204" pitchFamily="34" charset="0"/>
            </a:endParaRPr>
          </a:p>
          <a:p>
            <a:pPr algn="just">
              <a:spcBef>
                <a:spcPct val="0"/>
              </a:spcBef>
              <a:buFontTx/>
              <a:buNone/>
            </a:pPr>
            <a:r>
              <a:rPr lang="ru-RU" altLang="ru-RU" sz="2400">
                <a:latin typeface="Arial" panose="020B0604020202020204" pitchFamily="34" charset="0"/>
                <a:cs typeface="Arial" panose="020B0604020202020204" pitchFamily="34" charset="0"/>
              </a:rPr>
              <a:t>в том случае, если данные измерены </a:t>
            </a:r>
          </a:p>
          <a:p>
            <a:pPr algn="just">
              <a:spcBef>
                <a:spcPct val="0"/>
              </a:spcBef>
              <a:buFontTx/>
              <a:buNone/>
            </a:pPr>
            <a:r>
              <a:rPr lang="ru-RU" altLang="ru-RU" sz="2400">
                <a:latin typeface="Arial" panose="020B0604020202020204" pitchFamily="34" charset="0"/>
                <a:cs typeface="Arial" panose="020B0604020202020204" pitchFamily="34" charset="0"/>
              </a:rPr>
              <a:t>в процентах.</a:t>
            </a:r>
          </a:p>
          <a:p>
            <a:pPr algn="just">
              <a:spcBef>
                <a:spcPct val="0"/>
              </a:spcBef>
              <a:buFontTx/>
              <a:buNone/>
            </a:pPr>
            <a:r>
              <a:rPr lang="ru-RU" altLang="ru-RU" sz="2400">
                <a:latin typeface="Arial" panose="020B0604020202020204" pitchFamily="34" charset="0"/>
                <a:cs typeface="Arial" panose="020B0604020202020204" pitchFamily="34" charset="0"/>
              </a:rPr>
              <a:t>Если значение коэффициентов равно 0, </a:t>
            </a:r>
          </a:p>
          <a:p>
            <a:pPr algn="just">
              <a:spcBef>
                <a:spcPct val="0"/>
              </a:spcBef>
              <a:buFontTx/>
              <a:buNone/>
            </a:pPr>
            <a:r>
              <a:rPr lang="ru-RU" altLang="ru-RU" sz="2400">
                <a:latin typeface="Arial" panose="020B0604020202020204" pitchFamily="34" charset="0"/>
                <a:cs typeface="Arial" panose="020B0604020202020204" pitchFamily="34" charset="0"/>
              </a:rPr>
              <a:t>то  наблюдается  полное сходство структур</a:t>
            </a:r>
            <a:r>
              <a:rPr lang="ru-RU" altLang="ru-RU" sz="2000">
                <a:latin typeface="Arial" panose="020B0604020202020204" pitchFamily="34" charset="0"/>
                <a:cs typeface="Times New Roman" panose="02020603050405020304" pitchFamily="18" charset="0"/>
              </a:rPr>
              <a:t>.</a:t>
            </a:r>
            <a:endParaRPr lang="ru-RU" altLang="ru-RU" sz="2000">
              <a:latin typeface="Arial" panose="020B0604020202020204" pitchFamily="34" charset="0"/>
            </a:endParaRPr>
          </a:p>
        </p:txBody>
      </p:sp>
      <p:sp>
        <p:nvSpPr>
          <p:cNvPr id="19459" name="Rectangle 3">
            <a:extLst>
              <a:ext uri="{FF2B5EF4-FFF2-40B4-BE49-F238E27FC236}">
                <a16:creationId xmlns:a16="http://schemas.microsoft.com/office/drawing/2014/main" id="{AD54A68A-4A6F-4127-BC3D-2456624662B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ru-RU" altLang="ru-RU" sz="1800"/>
          </a:p>
        </p:txBody>
      </p:sp>
      <p:graphicFrame>
        <p:nvGraphicFramePr>
          <p:cNvPr id="19460" name="Object 2">
            <a:extLst>
              <a:ext uri="{FF2B5EF4-FFF2-40B4-BE49-F238E27FC236}">
                <a16:creationId xmlns:a16="http://schemas.microsoft.com/office/drawing/2014/main" id="{312050D3-D5DE-4AD4-82EB-A228E106B7C2}"/>
              </a:ext>
            </a:extLst>
          </p:cNvPr>
          <p:cNvGraphicFramePr>
            <a:graphicFrameLocks noChangeAspect="1"/>
          </p:cNvGraphicFramePr>
          <p:nvPr/>
        </p:nvGraphicFramePr>
        <p:xfrm>
          <a:off x="2916238" y="2420938"/>
          <a:ext cx="2054225" cy="520700"/>
        </p:xfrm>
        <a:graphic>
          <a:graphicData uri="http://schemas.openxmlformats.org/presentationml/2006/ole">
            <mc:AlternateContent xmlns:mc="http://schemas.openxmlformats.org/markup-compatibility/2006">
              <mc:Choice xmlns:v="urn:schemas-microsoft-com:vml" Requires="v">
                <p:oleObj spid="_x0000_s9222" name="Формула" r:id="rId3" imgW="634449" imgH="164957" progId="Equation.3">
                  <p:embed/>
                </p:oleObj>
              </mc:Choice>
              <mc:Fallback>
                <p:oleObj name="Формула" r:id="rId3" imgW="634449" imgH="164957" progId="Equation.3">
                  <p:embed/>
                  <p:pic>
                    <p:nvPicPr>
                      <p:cNvPr id="19460" name="Object 2">
                        <a:extLst>
                          <a:ext uri="{FF2B5EF4-FFF2-40B4-BE49-F238E27FC236}">
                            <a16:creationId xmlns:a16="http://schemas.microsoft.com/office/drawing/2014/main" id="{312050D3-D5DE-4AD4-82EB-A228E106B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2420938"/>
                        <a:ext cx="205422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a:extLst>
              <a:ext uri="{FF2B5EF4-FFF2-40B4-BE49-F238E27FC236}">
                <a16:creationId xmlns:a16="http://schemas.microsoft.com/office/drawing/2014/main" id="{29152321-24ED-4CED-B46F-0D0AB38C4393}"/>
              </a:ext>
            </a:extLst>
          </p:cNvPr>
          <p:cNvSpPr>
            <a:spLocks noChangeArrowheads="1"/>
          </p:cNvSpPr>
          <p:nvPr/>
        </p:nvSpPr>
        <p:spPr bwMode="auto">
          <a:xfrm>
            <a:off x="430213" y="301625"/>
            <a:ext cx="828198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ru-RU" altLang="ru-RU" b="1"/>
              <a:t>Линейный коэффициент «абсолютных» структурных сдвигов»</a:t>
            </a:r>
          </a:p>
          <a:p>
            <a:pPr algn="ctr" eaLnBrk="1" hangingPunct="1">
              <a:lnSpc>
                <a:spcPct val="90000"/>
              </a:lnSpc>
              <a:buFontTx/>
              <a:buNone/>
            </a:pPr>
            <a:endParaRPr lang="ru-RU" altLang="ru-RU" b="1" i="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691855" y="2140428"/>
            <a:ext cx="7191196" cy="3413906"/>
          </a:xfrm>
        </p:spPr>
        <p:txBody>
          <a:bodyPr>
            <a:normAutofit/>
          </a:bodyPr>
          <a:lstStyle/>
          <a:p>
            <a:r>
              <a:rPr lang="ru-RU" sz="1800" dirty="0"/>
              <a:t>Пусть исследуется совокупность </a:t>
            </a:r>
            <a:r>
              <a:rPr lang="en-US" sz="1800" dirty="0"/>
              <a:t>n</a:t>
            </a:r>
            <a:r>
              <a:rPr lang="ru-RU" sz="1800" dirty="0"/>
              <a:t> объектов, каждый из которых характеризуется </a:t>
            </a:r>
            <a:r>
              <a:rPr lang="en-US" sz="1800" dirty="0"/>
              <a:t>k</a:t>
            </a:r>
            <a:r>
              <a:rPr lang="ru-RU" sz="1800" dirty="0"/>
              <a:t>-замеренными на нем признаками на определенный момент времени </a:t>
            </a:r>
            <a:r>
              <a:rPr lang="en-US" sz="1800" dirty="0"/>
              <a:t>(</a:t>
            </a:r>
            <a:r>
              <a:rPr lang="en-US" sz="1800" i="1" dirty="0"/>
              <a:t>t</a:t>
            </a:r>
            <a:r>
              <a:rPr lang="en-US" sz="1800" dirty="0"/>
              <a:t>=const)</a:t>
            </a:r>
          </a:p>
          <a:p>
            <a:r>
              <a:rPr lang="ru-RU" sz="1800" dirty="0"/>
              <a:t>Требуется разбить эту совокупность на </a:t>
            </a:r>
            <a:r>
              <a:rPr lang="en-US" sz="1800" dirty="0"/>
              <a:t>p</a:t>
            </a:r>
            <a:r>
              <a:rPr lang="ru-RU" sz="1800" dirty="0"/>
              <a:t> однородных групп (классов) так, чтобы каждый объект принадлежал только одному кластеру. Объекты одного кластера должны быть схожими (находиться на сравнительно небольших расстояниях друг от друга), а объекты, принадлежащие разным кластерам, - разнородными (несходными)</a:t>
            </a:r>
          </a:p>
          <a:p>
            <a:r>
              <a:rPr lang="ru-RU" sz="1800" dirty="0"/>
              <a:t>Априорная информация о количестве кластеров и их характеристиках отсутствует</a:t>
            </a:r>
          </a:p>
          <a:p>
            <a:endParaRPr lang="ru-RU" sz="1500" dirty="0"/>
          </a:p>
        </p:txBody>
      </p:sp>
      <p:sp>
        <p:nvSpPr>
          <p:cNvPr id="10" name="Заголовок 1">
            <a:extLst>
              <a:ext uri="{FF2B5EF4-FFF2-40B4-BE49-F238E27FC236}">
                <a16:creationId xmlns:a16="http://schemas.microsoft.com/office/drawing/2014/main" id="{F8B20C4F-B361-4D19-AFA2-6D97E0E7E434}"/>
              </a:ext>
            </a:extLst>
          </p:cNvPr>
          <p:cNvSpPr txBox="1">
            <a:spLocks/>
          </p:cNvSpPr>
          <p:nvPr/>
        </p:nvSpPr>
        <p:spPr>
          <a:xfrm>
            <a:off x="1911604" y="1078174"/>
            <a:ext cx="6683765" cy="960668"/>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2700" dirty="0"/>
              <a:t>Постановка задачи автоматической классификации</a:t>
            </a:r>
          </a:p>
        </p:txBody>
      </p:sp>
    </p:spTree>
    <p:extLst>
      <p:ext uri="{BB962C8B-B14F-4D97-AF65-F5344CB8AC3E}">
        <p14:creationId xmlns:p14="http://schemas.microsoft.com/office/powerpoint/2010/main" val="417086573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3251" name="Object 2">
            <a:extLst>
              <a:ext uri="{FF2B5EF4-FFF2-40B4-BE49-F238E27FC236}">
                <a16:creationId xmlns:a16="http://schemas.microsoft.com/office/drawing/2014/main" id="{E2B7184F-7D17-4ABD-9CA1-785F016D6043}"/>
              </a:ext>
            </a:extLst>
          </p:cNvPr>
          <p:cNvGraphicFramePr>
            <a:graphicFrameLocks noChangeAspect="1"/>
          </p:cNvGraphicFramePr>
          <p:nvPr>
            <p:ph sz="half" idx="2"/>
          </p:nvPr>
        </p:nvGraphicFramePr>
        <p:xfrm>
          <a:off x="2195513" y="4362450"/>
          <a:ext cx="4608512" cy="2495550"/>
        </p:xfrm>
        <a:graphic>
          <a:graphicData uri="http://schemas.openxmlformats.org/presentationml/2006/ole">
            <mc:AlternateContent xmlns:mc="http://schemas.openxmlformats.org/markup-compatibility/2006">
              <mc:Choice xmlns:v="urn:schemas-microsoft-com:vml" Requires="v">
                <p:oleObj spid="_x0000_s8198" name="Формула" r:id="rId3" imgW="1219200" imgH="660400" progId="Equation.3">
                  <p:embed/>
                </p:oleObj>
              </mc:Choice>
              <mc:Fallback>
                <p:oleObj name="Формула" r:id="rId3" imgW="1219200" imgH="660400" progId="Equation.3">
                  <p:embed/>
                  <p:pic>
                    <p:nvPicPr>
                      <p:cNvPr id="53251" name="Object 2">
                        <a:extLst>
                          <a:ext uri="{FF2B5EF4-FFF2-40B4-BE49-F238E27FC236}">
                            <a16:creationId xmlns:a16="http://schemas.microsoft.com/office/drawing/2014/main" id="{E2B7184F-7D17-4ABD-9CA1-785F016D6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362450"/>
                        <a:ext cx="4608512"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2" name="Rectangle 4">
            <a:extLst>
              <a:ext uri="{FF2B5EF4-FFF2-40B4-BE49-F238E27FC236}">
                <a16:creationId xmlns:a16="http://schemas.microsoft.com/office/drawing/2014/main" id="{21529221-F340-4E45-9967-B90E1F9AA8BC}"/>
              </a:ext>
            </a:extLst>
          </p:cNvPr>
          <p:cNvSpPr>
            <a:spLocks noChangeArrowheads="1"/>
          </p:cNvSpPr>
          <p:nvPr/>
        </p:nvSpPr>
        <p:spPr bwMode="auto">
          <a:xfrm>
            <a:off x="0" y="188913"/>
            <a:ext cx="9144000" cy="1584325"/>
          </a:xfrm>
          <a:prstGeom prst="rect">
            <a:avLst/>
          </a:prstGeom>
          <a:noFill/>
          <a:ln w="9525" algn="ctr">
            <a:noFill/>
            <a:miter lim="800000"/>
            <a:headEnd/>
            <a:tailEnd/>
          </a:ln>
          <a:effectLst/>
        </p:spPr>
        <p:txBody>
          <a:bodyPr anchor="ctr"/>
          <a:lstStyle/>
          <a:p>
            <a:pPr algn="ctr" eaLnBrk="1" fontAlgn="auto" hangingPunct="1">
              <a:spcBef>
                <a:spcPts val="0"/>
              </a:spcBef>
              <a:spcAft>
                <a:spcPts val="0"/>
              </a:spcAft>
              <a:defRPr/>
            </a:pPr>
            <a:r>
              <a:rPr lang="ru-RU" sz="4400" b="1" dirty="0" err="1">
                <a:effectLst>
                  <a:outerShdw blurRad="38100" dist="38100" dir="2700000" algn="tl">
                    <a:srgbClr val="FFFFFF"/>
                  </a:outerShdw>
                </a:effectLst>
                <a:latin typeface="+mn-lt"/>
              </a:rPr>
              <a:t>Квадратический</a:t>
            </a:r>
            <a:r>
              <a:rPr lang="ru-RU" sz="4400" b="1" dirty="0">
                <a:effectLst>
                  <a:outerShdw blurRad="38100" dist="38100" dir="2700000" algn="tl">
                    <a:srgbClr val="FFFFFF"/>
                  </a:outerShdw>
                </a:effectLst>
                <a:latin typeface="+mn-lt"/>
              </a:rPr>
              <a:t> коэффициент «абсолютных» структурных сдвигов»</a:t>
            </a:r>
          </a:p>
        </p:txBody>
      </p:sp>
      <p:sp>
        <p:nvSpPr>
          <p:cNvPr id="20484" name="Прямоугольник 1">
            <a:extLst>
              <a:ext uri="{FF2B5EF4-FFF2-40B4-BE49-F238E27FC236}">
                <a16:creationId xmlns:a16="http://schemas.microsoft.com/office/drawing/2014/main" id="{0474476C-4F5E-42D0-8030-C8D337F32CC1}"/>
              </a:ext>
            </a:extLst>
          </p:cNvPr>
          <p:cNvSpPr>
            <a:spLocks noChangeArrowheads="1"/>
          </p:cNvSpPr>
          <p:nvPr/>
        </p:nvSpPr>
        <p:spPr bwMode="auto">
          <a:xfrm>
            <a:off x="395288" y="2079625"/>
            <a:ext cx="84248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ru-RU" altLang="ru-RU" sz="2400"/>
              <a:t>Квадратичный</a:t>
            </a:r>
            <a:r>
              <a:rPr lang="ru-RU" altLang="ru-RU" sz="1800">
                <a:latin typeface="Times New Roman" panose="02020603050405020304" pitchFamily="18" charset="0"/>
                <a:cs typeface="Times New Roman" panose="02020603050405020304" pitchFamily="18" charset="0"/>
              </a:rPr>
              <a:t> </a:t>
            </a:r>
            <a:r>
              <a:rPr lang="ru-RU" altLang="ru-RU" sz="2400"/>
              <a:t>коэффициент структурных сдвигов в отличие от линейного коэффициента более чутко реагирует на изменение структуры и характеризует  среднюю величину отклонений от удельных весов, то есть показывает, на сколько процентных пунктов в среднем отклоняются друг от друга удельные веса частей в сравниваемых совокупностях</a:t>
            </a: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7" presetClass="entr" presetSubtype="4" fill="hold" grpId="0" nodeType="with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anim calcmode="lin" valueType="num">
                                      <p:cBhvr additive="base">
                                        <p:cTn id="7" dur="1000" fill="hold"/>
                                        <p:tgtEl>
                                          <p:spTgt spid="5325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532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53251"/>
                                        </p:tgtEl>
                                        <p:attrNameLst>
                                          <p:attrName>style.visibility</p:attrName>
                                        </p:attrNameLst>
                                      </p:cBhvr>
                                      <p:to>
                                        <p:strVal val="visible"/>
                                      </p:to>
                                    </p:set>
                                    <p:animEffect transition="in" filter="fade">
                                      <p:cBhvr>
                                        <p:cTn id="13" dur="1000"/>
                                        <p:tgtEl>
                                          <p:spTgt spid="53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build="p"/>
    </p:bldLst>
  </p:timing>
</p:sld>
</file>

<file path=ppt/slides/slide2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2" name="Rectangle 4">
            <a:extLst>
              <a:ext uri="{FF2B5EF4-FFF2-40B4-BE49-F238E27FC236}">
                <a16:creationId xmlns:a16="http://schemas.microsoft.com/office/drawing/2014/main" id="{B14AAEAC-067A-4EAD-B5E4-16326332BEC2}"/>
              </a:ext>
            </a:extLst>
          </p:cNvPr>
          <p:cNvSpPr>
            <a:spLocks noChangeArrowheads="1"/>
          </p:cNvSpPr>
          <p:nvPr/>
        </p:nvSpPr>
        <p:spPr bwMode="auto">
          <a:xfrm>
            <a:off x="403225" y="404813"/>
            <a:ext cx="85693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ru-RU" altLang="ru-RU" sz="3600" b="1"/>
              <a:t>Линейный и квадратические коэффициенты абсолютных структурных сдвигов</a:t>
            </a:r>
          </a:p>
        </p:txBody>
      </p:sp>
      <p:sp>
        <p:nvSpPr>
          <p:cNvPr id="21507" name="Прямоугольник 1">
            <a:extLst>
              <a:ext uri="{FF2B5EF4-FFF2-40B4-BE49-F238E27FC236}">
                <a16:creationId xmlns:a16="http://schemas.microsoft.com/office/drawing/2014/main" id="{93474628-F258-4CB3-A2DC-3627DC9BA1E0}"/>
              </a:ext>
            </a:extLst>
          </p:cNvPr>
          <p:cNvSpPr>
            <a:spLocks noChangeArrowheads="1"/>
          </p:cNvSpPr>
          <p:nvPr/>
        </p:nvSpPr>
        <p:spPr bwMode="auto">
          <a:xfrm>
            <a:off x="395288" y="2079625"/>
            <a:ext cx="8424862"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ru-RU" altLang="ru-RU" sz="2400">
                <a:latin typeface="Arial" panose="020B0604020202020204" pitchFamily="34" charset="0"/>
              </a:rPr>
              <a:t>Линейный и квадратические коэффициенты абсолютных структурных сдвигов показывают, на сколько процентных пунктов в среднем отклоняются друг от друга сравниваемые удельные веса. При отсутствии сдвигов в структуре совокупности эти показатели равны 0. Верхней границы изменения коэффициенты не имеют: чем больше изменения структуры, тем выше значения коэффициентов. </a:t>
            </a:r>
          </a:p>
          <a:p>
            <a:pPr>
              <a:spcBef>
                <a:spcPct val="0"/>
              </a:spcBef>
              <a:buFontTx/>
              <a:buNone/>
            </a:pPr>
            <a:r>
              <a:rPr lang="ru-RU" altLang="ru-RU" sz="2400">
                <a:latin typeface="Arial" panose="020B0604020202020204" pitchFamily="34" charset="0"/>
              </a:rPr>
              <a:t>Использование квадратического коэффициента предпочтительнее, так как он более чутко реагирует на сильные колебания структуры. </a:t>
            </a:r>
            <a:endParaRPr lang="ru-RU" altLang="ru-RU" sz="2400"/>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7" presetClass="entr" presetSubtype="4" fill="hold" grpId="0" nodeType="withEffect">
                                  <p:stCondLst>
                                    <p:cond delay="0"/>
                                  </p:stCondLst>
                                  <p:childTnLst>
                                    <p:set>
                                      <p:cBhvr>
                                        <p:cTn id="6" dur="1" fill="hold">
                                          <p:stCondLst>
                                            <p:cond delay="0"/>
                                          </p:stCondLst>
                                        </p:cTn>
                                        <p:tgtEl>
                                          <p:spTgt spid="53252">
                                            <p:txEl>
                                              <p:pRg st="0" end="0"/>
                                            </p:txEl>
                                          </p:spTgt>
                                        </p:tgtEl>
                                        <p:attrNameLst>
                                          <p:attrName>style.visibility</p:attrName>
                                        </p:attrNameLst>
                                      </p:cBhvr>
                                      <p:to>
                                        <p:strVal val="visible"/>
                                      </p:to>
                                    </p:set>
                                    <p:anim calcmode="lin" valueType="num">
                                      <p:cBhvr additive="base">
                                        <p:cTn id="7" dur="1000" fill="hold"/>
                                        <p:tgtEl>
                                          <p:spTgt spid="53252">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532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build="p"/>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a:extLst>
              <a:ext uri="{FF2B5EF4-FFF2-40B4-BE49-F238E27FC236}">
                <a16:creationId xmlns:a16="http://schemas.microsoft.com/office/drawing/2014/main" id="{396566CE-5AAD-4A38-9C00-13EF3996C345}"/>
              </a:ext>
            </a:extLst>
          </p:cNvPr>
          <p:cNvSpPr>
            <a:spLocks noGrp="1"/>
          </p:cNvSpPr>
          <p:nvPr>
            <p:ph type="title"/>
          </p:nvPr>
        </p:nvSpPr>
        <p:spPr>
          <a:xfrm>
            <a:off x="242888" y="549275"/>
            <a:ext cx="8658225" cy="2519363"/>
          </a:xfrm>
        </p:spPr>
        <p:txBody>
          <a:bodyPr/>
          <a:lstStyle/>
          <a:p>
            <a:r>
              <a:rPr lang="ru-RU" altLang="ru-RU" sz="3600" b="1"/>
              <a:t>Интегральные показатели структурных различий и сдвигов</a:t>
            </a:r>
            <a:br>
              <a:rPr lang="ru-RU" altLang="ru-RU" sz="3200"/>
            </a:br>
            <a:br>
              <a:rPr lang="ru-RU" altLang="ru-RU" sz="3200"/>
            </a:br>
            <a:r>
              <a:rPr lang="ru-RU" altLang="ru-RU" sz="3200"/>
              <a:t>Позволяют дать единую оценку изменениям в структуре: есть ли значимые различия в сравниваемых структурах </a:t>
            </a:r>
          </a:p>
        </p:txBody>
      </p:sp>
      <p:sp>
        <p:nvSpPr>
          <p:cNvPr id="22531" name="Объект 2">
            <a:extLst>
              <a:ext uri="{FF2B5EF4-FFF2-40B4-BE49-F238E27FC236}">
                <a16:creationId xmlns:a16="http://schemas.microsoft.com/office/drawing/2014/main" id="{E4EEC639-1630-4F63-95C0-5F795F214E3E}"/>
              </a:ext>
            </a:extLst>
          </p:cNvPr>
          <p:cNvSpPr>
            <a:spLocks noGrp="1"/>
          </p:cNvSpPr>
          <p:nvPr>
            <p:ph idx="1"/>
          </p:nvPr>
        </p:nvSpPr>
        <p:spPr>
          <a:xfrm>
            <a:off x="619125" y="3789363"/>
            <a:ext cx="8256588" cy="1655762"/>
          </a:xfrm>
        </p:spPr>
        <p:txBody>
          <a:bodyPr/>
          <a:lstStyle/>
          <a:p>
            <a:r>
              <a:rPr lang="ru-RU" altLang="ru-RU"/>
              <a:t>Изменяются от 0 до 1</a:t>
            </a:r>
          </a:p>
          <a:p>
            <a:r>
              <a:rPr lang="ru-RU" altLang="ru-RU"/>
              <a:t>О – нет различий, 1 – максимально возможные различия</a:t>
            </a:r>
          </a:p>
        </p:txBody>
      </p:sp>
    </p:spTree>
  </p:cSld>
  <p:clrMapOvr>
    <a:masterClrMapping/>
  </p:clrMapOvr>
  <p:transition spd="slow"/>
</p:sld>
</file>

<file path=ppt/slides/slide2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2466" name="Object 2">
            <a:extLst>
              <a:ext uri="{FF2B5EF4-FFF2-40B4-BE49-F238E27FC236}">
                <a16:creationId xmlns:a16="http://schemas.microsoft.com/office/drawing/2014/main" id="{E61C4CBB-0347-4818-A1ED-6507132BD312}"/>
              </a:ext>
            </a:extLst>
          </p:cNvPr>
          <p:cNvGraphicFramePr>
            <a:graphicFrameLocks noChangeAspect="1"/>
          </p:cNvGraphicFramePr>
          <p:nvPr>
            <p:ph sz="half" idx="2"/>
          </p:nvPr>
        </p:nvGraphicFramePr>
        <p:xfrm>
          <a:off x="1692275" y="2913063"/>
          <a:ext cx="5472113" cy="3040062"/>
        </p:xfrm>
        <a:graphic>
          <a:graphicData uri="http://schemas.openxmlformats.org/presentationml/2006/ole">
            <mc:AlternateContent xmlns:mc="http://schemas.openxmlformats.org/markup-compatibility/2006">
              <mc:Choice xmlns:v="urn:schemas-microsoft-com:vml" Requires="v">
                <p:oleObj spid="_x0000_s5126" name="Формула" r:id="rId3" imgW="1600200" imgH="889000" progId="Equation.3">
                  <p:embed/>
                </p:oleObj>
              </mc:Choice>
              <mc:Fallback>
                <p:oleObj name="Формула" r:id="rId3" imgW="1600200" imgH="889000" progId="Equation.3">
                  <p:embed/>
                  <p:pic>
                    <p:nvPicPr>
                      <p:cNvPr id="62466" name="Object 2">
                        <a:extLst>
                          <a:ext uri="{FF2B5EF4-FFF2-40B4-BE49-F238E27FC236}">
                            <a16:creationId xmlns:a16="http://schemas.microsoft.com/office/drawing/2014/main" id="{E61C4CBB-0347-4818-A1ED-6507132BD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913063"/>
                        <a:ext cx="5472113" cy="304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8" name="Rectangle 4">
            <a:extLst>
              <a:ext uri="{FF2B5EF4-FFF2-40B4-BE49-F238E27FC236}">
                <a16:creationId xmlns:a16="http://schemas.microsoft.com/office/drawing/2014/main" id="{E25AF196-56E5-41BE-B8A5-01B43CF8FB02}"/>
              </a:ext>
            </a:extLst>
          </p:cNvPr>
          <p:cNvSpPr>
            <a:spLocks noChangeArrowheads="1"/>
          </p:cNvSpPr>
          <p:nvPr/>
        </p:nvSpPr>
        <p:spPr bwMode="auto">
          <a:xfrm>
            <a:off x="2430463" y="6010275"/>
            <a:ext cx="42830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ru-RU" altLang="ru-RU" b="1" i="1"/>
              <a:t>Пределы от 0 до 1</a:t>
            </a:r>
            <a:endParaRPr lang="ru-RU" altLang="ru-RU" b="1" i="1" baseline="-25000"/>
          </a:p>
        </p:txBody>
      </p:sp>
      <p:sp>
        <p:nvSpPr>
          <p:cNvPr id="62469" name="Rectangle 5">
            <a:extLst>
              <a:ext uri="{FF2B5EF4-FFF2-40B4-BE49-F238E27FC236}">
                <a16:creationId xmlns:a16="http://schemas.microsoft.com/office/drawing/2014/main" id="{C5569696-6A68-4C5E-81BD-73DFA1112C0B}"/>
              </a:ext>
            </a:extLst>
          </p:cNvPr>
          <p:cNvSpPr>
            <a:spLocks noChangeArrowheads="1"/>
          </p:cNvSpPr>
          <p:nvPr/>
        </p:nvSpPr>
        <p:spPr bwMode="auto">
          <a:xfrm>
            <a:off x="0" y="-26988"/>
            <a:ext cx="9144000" cy="647701"/>
          </a:xfrm>
          <a:prstGeom prst="rect">
            <a:avLst/>
          </a:prstGeom>
          <a:noFill/>
          <a:ln w="9525">
            <a:noFill/>
            <a:miter lim="800000"/>
            <a:headEnd/>
            <a:tailEnd/>
          </a:ln>
          <a:effectLst/>
        </p:spPr>
        <p:txBody>
          <a:bodyPr/>
          <a:lstStyle/>
          <a:p>
            <a:pPr marL="342900" indent="-342900" algn="ctr" eaLnBrk="1" fontAlgn="auto" hangingPunct="1">
              <a:lnSpc>
                <a:spcPct val="90000"/>
              </a:lnSpc>
              <a:spcBef>
                <a:spcPct val="20000"/>
              </a:spcBef>
              <a:spcAft>
                <a:spcPts val="0"/>
              </a:spcAft>
              <a:defRPr/>
            </a:pPr>
            <a:r>
              <a:rPr lang="ru-RU" sz="5400" b="1" dirty="0">
                <a:effectLst>
                  <a:outerShdw blurRad="38100" dist="38100" dir="2700000" algn="tl">
                    <a:srgbClr val="FFFFFF"/>
                  </a:outerShdw>
                </a:effectLst>
                <a:latin typeface="+mn-lt"/>
              </a:rPr>
              <a:t>Интегральный коэффициент К. </a:t>
            </a:r>
            <a:r>
              <a:rPr lang="ru-RU" sz="5400" b="1" dirty="0" err="1">
                <a:effectLst>
                  <a:outerShdw blurRad="38100" dist="38100" dir="2700000" algn="tl">
                    <a:srgbClr val="FFFFFF"/>
                  </a:outerShdw>
                </a:effectLst>
                <a:latin typeface="+mn-lt"/>
              </a:rPr>
              <a:t>Гатева</a:t>
            </a:r>
            <a:endParaRPr lang="ru-RU" sz="5400" b="1" i="1" dirty="0">
              <a:effectLst>
                <a:outerShdw blurRad="38100" dist="38100" dir="2700000" algn="tl">
                  <a:srgbClr val="FFFFFF"/>
                </a:outerShdw>
              </a:effectLst>
              <a:latin typeface="+mn-lt"/>
            </a:endParaRPr>
          </a:p>
        </p:txBody>
      </p:sp>
      <p:sp>
        <p:nvSpPr>
          <p:cNvPr id="23557" name="Прямоугольник 1">
            <a:extLst>
              <a:ext uri="{FF2B5EF4-FFF2-40B4-BE49-F238E27FC236}">
                <a16:creationId xmlns:a16="http://schemas.microsoft.com/office/drawing/2014/main" id="{7F562FAE-FA32-45C3-8DC6-7B672596CB4C}"/>
              </a:ext>
            </a:extLst>
          </p:cNvPr>
          <p:cNvSpPr>
            <a:spLocks noChangeArrowheads="1"/>
          </p:cNvSpPr>
          <p:nvPr/>
        </p:nvSpPr>
        <p:spPr bwMode="auto">
          <a:xfrm>
            <a:off x="431800" y="1655763"/>
            <a:ext cx="8280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ru-RU" altLang="ru-RU" sz="2400"/>
              <a:t>Интегральный коэффициент структурных сдвигов К.Гатева учитывает интенсивность изменений по отдельным группам и удельный вес групп в сравниваемых структурах:</a:t>
            </a:r>
          </a:p>
        </p:txBody>
      </p:sp>
    </p:spTree>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2469">
                                            <p:txEl>
                                              <p:pRg st="0" end="0"/>
                                            </p:txEl>
                                          </p:spTgt>
                                        </p:tgtEl>
                                        <p:attrNameLst>
                                          <p:attrName>style.visibility</p:attrName>
                                        </p:attrNameLst>
                                      </p:cBhvr>
                                      <p:to>
                                        <p:strVal val="visible"/>
                                      </p:to>
                                    </p:set>
                                    <p:animEffect transition="in" filter="fade">
                                      <p:cBhvr>
                                        <p:cTn id="7" dur="1000"/>
                                        <p:tgtEl>
                                          <p:spTgt spid="6246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entr" presetSubtype="0" fill="hold" nodeType="clickEffect">
                                  <p:stCondLst>
                                    <p:cond delay="0"/>
                                  </p:stCondLst>
                                  <p:childTnLst>
                                    <p:set>
                                      <p:cBhvr>
                                        <p:cTn id="11" dur="1" fill="hold">
                                          <p:stCondLst>
                                            <p:cond delay="0"/>
                                          </p:stCondLst>
                                        </p:cTn>
                                        <p:tgtEl>
                                          <p:spTgt spid="62466"/>
                                        </p:tgtEl>
                                        <p:attrNameLst>
                                          <p:attrName>style.visibility</p:attrName>
                                        </p:attrNameLst>
                                      </p:cBhvr>
                                      <p:to>
                                        <p:strVal val="visible"/>
                                      </p:to>
                                    </p:set>
                                    <p:animEffect transition="in" filter="fade">
                                      <p:cBhvr>
                                        <p:cTn id="12" dur="1000"/>
                                        <p:tgtEl>
                                          <p:spTgt spid="62466"/>
                                        </p:tgtEl>
                                      </p:cBhvr>
                                    </p:animEffect>
                                    <p:anim calcmode="lin" valueType="num">
                                      <p:cBhvr>
                                        <p:cTn id="13" dur="1000" fill="hold"/>
                                        <p:tgtEl>
                                          <p:spTgt spid="62466"/>
                                        </p:tgtEl>
                                        <p:attrNameLst>
                                          <p:attrName>style.rotation</p:attrName>
                                        </p:attrNameLst>
                                      </p:cBhvr>
                                      <p:tavLst>
                                        <p:tav tm="0">
                                          <p:val>
                                            <p:fltVal val="720"/>
                                          </p:val>
                                        </p:tav>
                                        <p:tav tm="100000">
                                          <p:val>
                                            <p:fltVal val="0"/>
                                          </p:val>
                                        </p:tav>
                                      </p:tavLst>
                                    </p:anim>
                                    <p:anim calcmode="lin" valueType="num">
                                      <p:cBhvr>
                                        <p:cTn id="14" dur="1000" fill="hold"/>
                                        <p:tgtEl>
                                          <p:spTgt spid="62466"/>
                                        </p:tgtEl>
                                        <p:attrNameLst>
                                          <p:attrName>ppt_h</p:attrName>
                                        </p:attrNameLst>
                                      </p:cBhvr>
                                      <p:tavLst>
                                        <p:tav tm="0">
                                          <p:val>
                                            <p:fltVal val="0"/>
                                          </p:val>
                                        </p:tav>
                                        <p:tav tm="100000">
                                          <p:val>
                                            <p:strVal val="#ppt_h"/>
                                          </p:val>
                                        </p:tav>
                                      </p:tavLst>
                                    </p:anim>
                                    <p:anim calcmode="lin" valueType="num">
                                      <p:cBhvr>
                                        <p:cTn id="15" dur="1000" fill="hold"/>
                                        <p:tgtEl>
                                          <p:spTgt spid="62466"/>
                                        </p:tgtEl>
                                        <p:attrNameLst>
                                          <p:attrName>ppt_w</p:attrName>
                                        </p:attrNameLst>
                                      </p:cBhvr>
                                      <p:tavLst>
                                        <p:tav tm="0">
                                          <p:val>
                                            <p:fltVal val="0"/>
                                          </p:val>
                                        </p:tav>
                                        <p:tav tm="100000">
                                          <p:val>
                                            <p:strVal val="#ppt_w"/>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2468"/>
                                        </p:tgtEl>
                                        <p:attrNameLst>
                                          <p:attrName>style.visibility</p:attrName>
                                        </p:attrNameLst>
                                      </p:cBhvr>
                                      <p:to>
                                        <p:strVal val="visible"/>
                                      </p:to>
                                    </p:set>
                                    <p:animEffect transition="in" filter="dissolve">
                                      <p:cBhvr>
                                        <p:cTn id="20"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62469" grpId="0" build="p"/>
    </p:bldLst>
  </p:timing>
</p:sld>
</file>

<file path=ppt/slides/slide2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3490" name="Object 2">
            <a:extLst>
              <a:ext uri="{FF2B5EF4-FFF2-40B4-BE49-F238E27FC236}">
                <a16:creationId xmlns:a16="http://schemas.microsoft.com/office/drawing/2014/main" id="{8DF33B0E-8486-414E-A440-489E07A3828C}"/>
              </a:ext>
            </a:extLst>
          </p:cNvPr>
          <p:cNvGraphicFramePr>
            <a:graphicFrameLocks noChangeAspect="1"/>
          </p:cNvGraphicFramePr>
          <p:nvPr>
            <p:ph sz="half" idx="2"/>
          </p:nvPr>
        </p:nvGraphicFramePr>
        <p:xfrm>
          <a:off x="1831975" y="2349500"/>
          <a:ext cx="5476875" cy="3519488"/>
        </p:xfrm>
        <a:graphic>
          <a:graphicData uri="http://schemas.openxmlformats.org/presentationml/2006/ole">
            <mc:AlternateContent xmlns:mc="http://schemas.openxmlformats.org/markup-compatibility/2006">
              <mc:Choice xmlns:v="urn:schemas-microsoft-com:vml" Requires="v">
                <p:oleObj spid="_x0000_s4102" name="Формула" r:id="rId3" imgW="1231366" imgH="888614" progId="Equation.3">
                  <p:embed/>
                </p:oleObj>
              </mc:Choice>
              <mc:Fallback>
                <p:oleObj name="Формула" r:id="rId3" imgW="1231366" imgH="888614" progId="Equation.3">
                  <p:embed/>
                  <p:pic>
                    <p:nvPicPr>
                      <p:cNvPr id="63490" name="Object 2">
                        <a:extLst>
                          <a:ext uri="{FF2B5EF4-FFF2-40B4-BE49-F238E27FC236}">
                            <a16:creationId xmlns:a16="http://schemas.microsoft.com/office/drawing/2014/main" id="{8DF33B0E-8486-414E-A440-489E07A38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975" y="2349500"/>
                        <a:ext cx="5476875"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1" name="Rectangle 3">
            <a:extLst>
              <a:ext uri="{FF2B5EF4-FFF2-40B4-BE49-F238E27FC236}">
                <a16:creationId xmlns:a16="http://schemas.microsoft.com/office/drawing/2014/main" id="{AE9B5340-A37C-4E05-8F7A-5A2ECCD2FCC5}"/>
              </a:ext>
            </a:extLst>
          </p:cNvPr>
          <p:cNvSpPr>
            <a:spLocks noChangeArrowheads="1"/>
          </p:cNvSpPr>
          <p:nvPr/>
        </p:nvSpPr>
        <p:spPr bwMode="auto">
          <a:xfrm>
            <a:off x="2374900" y="5949950"/>
            <a:ext cx="428466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ru-RU" altLang="ru-RU" b="1" i="1"/>
              <a:t>Пределы от 0 до 1</a:t>
            </a:r>
            <a:endParaRPr lang="ru-RU" altLang="ru-RU" b="1" i="1" baseline="-25000"/>
          </a:p>
        </p:txBody>
      </p:sp>
      <p:sp>
        <p:nvSpPr>
          <p:cNvPr id="63492" name="Rectangle 4">
            <a:extLst>
              <a:ext uri="{FF2B5EF4-FFF2-40B4-BE49-F238E27FC236}">
                <a16:creationId xmlns:a16="http://schemas.microsoft.com/office/drawing/2014/main" id="{D337F8D0-B458-4732-837F-D9AFEBBC55CA}"/>
              </a:ext>
            </a:extLst>
          </p:cNvPr>
          <p:cNvSpPr>
            <a:spLocks noChangeArrowheads="1"/>
          </p:cNvSpPr>
          <p:nvPr/>
        </p:nvSpPr>
        <p:spPr bwMode="auto">
          <a:xfrm>
            <a:off x="0" y="115888"/>
            <a:ext cx="91440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ru-RU" altLang="ru-RU" b="1"/>
              <a:t>Интегральный коэффициент Рябцева, основанный на соотношении  фактической меры расхождения значений компонентов двух структур с их максимально возможным значением:</a:t>
            </a:r>
            <a:endParaRPr lang="ru-RU" altLang="ru-RU" b="1" i="1"/>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animEffect transition="in" filter="dissolve">
                                      <p:cBhvr>
                                        <p:cTn id="7" dur="1000"/>
                                        <p:tgtEl>
                                          <p:spTgt spid="634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5" presetClass="entr" presetSubtype="0" fill="hold" nodeType="clickEffect">
                                  <p:stCondLst>
                                    <p:cond delay="0"/>
                                  </p:stCondLst>
                                  <p:childTnLst>
                                    <p:set>
                                      <p:cBhvr>
                                        <p:cTn id="11" dur="1" fill="hold">
                                          <p:stCondLst>
                                            <p:cond delay="0"/>
                                          </p:stCondLst>
                                        </p:cTn>
                                        <p:tgtEl>
                                          <p:spTgt spid="63490"/>
                                        </p:tgtEl>
                                        <p:attrNameLst>
                                          <p:attrName>style.visibility</p:attrName>
                                        </p:attrNameLst>
                                      </p:cBhvr>
                                      <p:to>
                                        <p:strVal val="visible"/>
                                      </p:to>
                                    </p:set>
                                    <p:animEffect transition="in" filter="fade">
                                      <p:cBhvr>
                                        <p:cTn id="12" dur="1000"/>
                                        <p:tgtEl>
                                          <p:spTgt spid="63490"/>
                                        </p:tgtEl>
                                      </p:cBhvr>
                                    </p:animEffect>
                                    <p:anim calcmode="lin" valueType="num">
                                      <p:cBhvr>
                                        <p:cTn id="13" dur="1000" fill="hold"/>
                                        <p:tgtEl>
                                          <p:spTgt spid="63490"/>
                                        </p:tgtEl>
                                        <p:attrNameLst>
                                          <p:attrName>style.rotation</p:attrName>
                                        </p:attrNameLst>
                                      </p:cBhvr>
                                      <p:tavLst>
                                        <p:tav tm="0">
                                          <p:val>
                                            <p:fltVal val="720"/>
                                          </p:val>
                                        </p:tav>
                                        <p:tav tm="100000">
                                          <p:val>
                                            <p:fltVal val="0"/>
                                          </p:val>
                                        </p:tav>
                                      </p:tavLst>
                                    </p:anim>
                                    <p:anim calcmode="lin" valueType="num">
                                      <p:cBhvr>
                                        <p:cTn id="14" dur="1000" fill="hold"/>
                                        <p:tgtEl>
                                          <p:spTgt spid="63490"/>
                                        </p:tgtEl>
                                        <p:attrNameLst>
                                          <p:attrName>ppt_h</p:attrName>
                                        </p:attrNameLst>
                                      </p:cBhvr>
                                      <p:tavLst>
                                        <p:tav tm="0">
                                          <p:val>
                                            <p:fltVal val="0"/>
                                          </p:val>
                                        </p:tav>
                                        <p:tav tm="100000">
                                          <p:val>
                                            <p:strVal val="#ppt_h"/>
                                          </p:val>
                                        </p:tav>
                                      </p:tavLst>
                                    </p:anim>
                                    <p:anim calcmode="lin" valueType="num">
                                      <p:cBhvr>
                                        <p:cTn id="15" dur="1000" fill="hold"/>
                                        <p:tgtEl>
                                          <p:spTgt spid="63490"/>
                                        </p:tgtEl>
                                        <p:attrNameLst>
                                          <p:attrName>ppt_w</p:attrName>
                                        </p:attrNameLst>
                                      </p:cBhvr>
                                      <p:tavLst>
                                        <p:tav tm="0">
                                          <p:val>
                                            <p:fltVal val="0"/>
                                          </p:val>
                                        </p:tav>
                                        <p:tav tm="100000">
                                          <p:val>
                                            <p:strVal val="#ppt_w"/>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491">
                                            <p:txEl>
                                              <p:pRg st="0" end="0"/>
                                            </p:txEl>
                                          </p:spTgt>
                                        </p:tgtEl>
                                        <p:attrNameLst>
                                          <p:attrName>style.visibility</p:attrName>
                                        </p:attrNameLst>
                                      </p:cBhvr>
                                      <p:to>
                                        <p:strVal val="visible"/>
                                      </p:to>
                                    </p:set>
                                    <p:animEffect transition="in" filter="fade">
                                      <p:cBhvr>
                                        <p:cTn id="20" dur="1000"/>
                                        <p:tgtEl>
                                          <p:spTgt spid="634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63492" grpId="0" build="p"/>
    </p:bldLst>
  </p:timing>
</p:sld>
</file>

<file path=ppt/slides/slide2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4514" name="Object 2">
            <a:extLst>
              <a:ext uri="{FF2B5EF4-FFF2-40B4-BE49-F238E27FC236}">
                <a16:creationId xmlns:a16="http://schemas.microsoft.com/office/drawing/2014/main" id="{EA998D33-B49B-4E4D-AD52-26EDAE466CA3}"/>
              </a:ext>
            </a:extLst>
          </p:cNvPr>
          <p:cNvGraphicFramePr>
            <a:graphicFrameLocks noChangeAspect="1"/>
          </p:cNvGraphicFramePr>
          <p:nvPr>
            <p:ph sz="half" idx="2"/>
          </p:nvPr>
        </p:nvGraphicFramePr>
        <p:xfrm>
          <a:off x="1835150" y="2636838"/>
          <a:ext cx="5491163" cy="2924175"/>
        </p:xfrm>
        <a:graphic>
          <a:graphicData uri="http://schemas.openxmlformats.org/presentationml/2006/ole">
            <mc:AlternateContent xmlns:mc="http://schemas.openxmlformats.org/markup-compatibility/2006">
              <mc:Choice xmlns:v="urn:schemas-microsoft-com:vml" Requires="v">
                <p:oleObj spid="_x0000_s3078" name="Формула" r:id="rId3" imgW="1358310" imgH="723586" progId="Equation.3">
                  <p:embed/>
                </p:oleObj>
              </mc:Choice>
              <mc:Fallback>
                <p:oleObj name="Формула" r:id="rId3" imgW="1358310" imgH="723586" progId="Equation.3">
                  <p:embed/>
                  <p:pic>
                    <p:nvPicPr>
                      <p:cNvPr id="64514" name="Object 2">
                        <a:extLst>
                          <a:ext uri="{FF2B5EF4-FFF2-40B4-BE49-F238E27FC236}">
                            <a16:creationId xmlns:a16="http://schemas.microsoft.com/office/drawing/2014/main" id="{EA998D33-B49B-4E4D-AD52-26EDAE466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636838"/>
                        <a:ext cx="5491163"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5" name="Rectangle 3">
            <a:extLst>
              <a:ext uri="{FF2B5EF4-FFF2-40B4-BE49-F238E27FC236}">
                <a16:creationId xmlns:a16="http://schemas.microsoft.com/office/drawing/2014/main" id="{9A117E46-BEF9-4E88-B320-DEA9F3432C36}"/>
              </a:ext>
            </a:extLst>
          </p:cNvPr>
          <p:cNvSpPr>
            <a:spLocks noChangeArrowheads="1"/>
          </p:cNvSpPr>
          <p:nvPr/>
        </p:nvSpPr>
        <p:spPr bwMode="auto">
          <a:xfrm>
            <a:off x="2411413" y="5805488"/>
            <a:ext cx="42846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90000"/>
              </a:lnSpc>
              <a:buFontTx/>
              <a:buNone/>
            </a:pPr>
            <a:r>
              <a:rPr lang="ru-RU" altLang="ru-RU" b="1" i="1"/>
              <a:t>Пределы от 0 до 1</a:t>
            </a:r>
            <a:endParaRPr lang="ru-RU" altLang="ru-RU" b="1" i="1" baseline="-25000"/>
          </a:p>
        </p:txBody>
      </p:sp>
      <p:sp>
        <p:nvSpPr>
          <p:cNvPr id="64516" name="Rectangle 4">
            <a:extLst>
              <a:ext uri="{FF2B5EF4-FFF2-40B4-BE49-F238E27FC236}">
                <a16:creationId xmlns:a16="http://schemas.microsoft.com/office/drawing/2014/main" id="{F87DF333-CDF1-463D-9161-25B9920355D5}"/>
              </a:ext>
            </a:extLst>
          </p:cNvPr>
          <p:cNvSpPr>
            <a:spLocks noChangeArrowheads="1"/>
          </p:cNvSpPr>
          <p:nvPr/>
        </p:nvSpPr>
        <p:spPr bwMode="auto">
          <a:xfrm>
            <a:off x="1187450" y="188913"/>
            <a:ext cx="6769100" cy="649287"/>
          </a:xfrm>
          <a:prstGeom prst="rect">
            <a:avLst/>
          </a:prstGeom>
          <a:noFill/>
          <a:ln w="9525">
            <a:noFill/>
            <a:miter lim="800000"/>
            <a:headEnd/>
            <a:tailEnd/>
          </a:ln>
          <a:effectLst/>
        </p:spPr>
        <p:txBody>
          <a:bodyPr/>
          <a:lstStyle/>
          <a:p>
            <a:pPr algn="ctr" eaLnBrk="1" fontAlgn="auto" hangingPunct="1">
              <a:lnSpc>
                <a:spcPct val="90000"/>
              </a:lnSpc>
              <a:spcBef>
                <a:spcPct val="20000"/>
              </a:spcBef>
              <a:spcAft>
                <a:spcPts val="0"/>
              </a:spcAft>
              <a:defRPr/>
            </a:pPr>
            <a:r>
              <a:rPr lang="ru-RU" sz="5400" b="1" dirty="0">
                <a:effectLst>
                  <a:outerShdw blurRad="38100" dist="38100" dir="2700000" algn="tl">
                    <a:srgbClr val="FFFFFF"/>
                  </a:outerShdw>
                </a:effectLst>
                <a:latin typeface="+mn-lt"/>
              </a:rPr>
              <a:t>Индекс А. </a:t>
            </a:r>
            <a:r>
              <a:rPr lang="ru-RU" sz="5400" b="1" dirty="0" err="1">
                <a:effectLst>
                  <a:outerShdw blurRad="38100" dist="38100" dir="2700000" algn="tl">
                    <a:srgbClr val="FFFFFF"/>
                  </a:outerShdw>
                </a:effectLst>
                <a:latin typeface="+mn-lt"/>
              </a:rPr>
              <a:t>Салаи</a:t>
            </a:r>
            <a:r>
              <a:rPr lang="ru-RU" sz="5400" b="1" dirty="0">
                <a:effectLst>
                  <a:outerShdw blurRad="38100" dist="38100" dir="2700000" algn="tl">
                    <a:srgbClr val="FFFFFF"/>
                  </a:outerShdw>
                </a:effectLst>
                <a:latin typeface="+mn-lt"/>
              </a:rPr>
              <a:t>:</a:t>
            </a:r>
            <a:endParaRPr lang="ru-RU" sz="5400" b="1" i="1" dirty="0">
              <a:effectLst>
                <a:outerShdw blurRad="38100" dist="38100" dir="2700000" algn="tl">
                  <a:srgbClr val="FFFFFF"/>
                </a:outerShdw>
              </a:effectLst>
              <a:latin typeface="+mn-lt"/>
            </a:endParaRPr>
          </a:p>
        </p:txBody>
      </p:sp>
      <p:sp>
        <p:nvSpPr>
          <p:cNvPr id="25605" name="Прямоугольник 4">
            <a:extLst>
              <a:ext uri="{FF2B5EF4-FFF2-40B4-BE49-F238E27FC236}">
                <a16:creationId xmlns:a16="http://schemas.microsoft.com/office/drawing/2014/main" id="{6EC054AF-C7AE-4D41-A0CB-408BB1483431}"/>
              </a:ext>
            </a:extLst>
          </p:cNvPr>
          <p:cNvSpPr>
            <a:spLocks noChangeArrowheads="1"/>
          </p:cNvSpPr>
          <p:nvPr/>
        </p:nvSpPr>
        <p:spPr bwMode="auto">
          <a:xfrm>
            <a:off x="439738" y="1223963"/>
            <a:ext cx="828198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ru-RU" altLang="ru-RU" sz="2400"/>
              <a:t>Интегральный коэффициент структурных различий Салаи учитывает интенсивность изменений по отдельным группам и удельный вес групп в сравниваемых структурах, а также групп:</a:t>
            </a:r>
          </a:p>
        </p:txBody>
      </p:sp>
    </p:spTree>
  </p:cSld>
  <p:clrMapOvr>
    <a:masterClrMapping/>
  </p:clrMapOvr>
  <p:transition>
    <p:cover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1" presetClass="entr" presetSubtype="0" fill="hold" grpId="0" nodeType="withEffect">
                                  <p:stCondLst>
                                    <p:cond delay="0"/>
                                  </p:stCondLst>
                                  <p:childTnLst>
                                    <p:set>
                                      <p:cBhvr>
                                        <p:cTn id="6" dur="1" fill="hold">
                                          <p:stCondLst>
                                            <p:cond delay="0"/>
                                          </p:stCondLst>
                                        </p:cTn>
                                        <p:tgtEl>
                                          <p:spTgt spid="64516">
                                            <p:txEl>
                                              <p:pRg st="0" end="0"/>
                                            </p:txEl>
                                          </p:spTgt>
                                        </p:tgtEl>
                                        <p:attrNameLst>
                                          <p:attrName>style.visibility</p:attrName>
                                        </p:attrNameLst>
                                      </p:cBhvr>
                                      <p:to>
                                        <p:strVal val="visible"/>
                                      </p:to>
                                    </p:set>
                                    <p:animEffect transition="in" filter="fade">
                                      <p:cBhvr>
                                        <p:cTn id="7" dur="385" decel="100000"/>
                                        <p:tgtEl>
                                          <p:spTgt spid="64516">
                                            <p:txEl>
                                              <p:pRg st="0" end="0"/>
                                            </p:txEl>
                                          </p:spTgt>
                                        </p:tgtEl>
                                      </p:cBhvr>
                                    </p:animEffect>
                                    <p:animScale>
                                      <p:cBhvr>
                                        <p:cTn id="8" dur="385" decel="100000"/>
                                        <p:tgtEl>
                                          <p:spTgt spid="64516">
                                            <p:txEl>
                                              <p:pRg st="0" end="0"/>
                                            </p:txEl>
                                          </p:spTgt>
                                        </p:tgtEl>
                                      </p:cBhvr>
                                      <p:from x="10000" y="10000"/>
                                      <p:to x="200000" y="450000"/>
                                    </p:animScale>
                                    <p:animScale>
                                      <p:cBhvr>
                                        <p:cTn id="9" dur="615" accel="100000" fill="hold">
                                          <p:stCondLst>
                                            <p:cond delay="385"/>
                                          </p:stCondLst>
                                        </p:cTn>
                                        <p:tgtEl>
                                          <p:spTgt spid="64516">
                                            <p:txEl>
                                              <p:pRg st="0" end="0"/>
                                            </p:txEl>
                                          </p:spTgt>
                                        </p:tgtEl>
                                      </p:cBhvr>
                                      <p:from x="200000" y="450000"/>
                                      <p:to x="100000" y="100000"/>
                                    </p:animScale>
                                    <p:set>
                                      <p:cBhvr>
                                        <p:cTn id="10" dur="385" fill="hold"/>
                                        <p:tgtEl>
                                          <p:spTgt spid="64516">
                                            <p:txEl>
                                              <p:pRg st="0" end="0"/>
                                            </p:txEl>
                                          </p:spTgt>
                                        </p:tgtEl>
                                        <p:attrNameLst>
                                          <p:attrName>ppt_x</p:attrName>
                                        </p:attrNameLst>
                                      </p:cBhvr>
                                      <p:to>
                                        <p:strVal val="(0.5)"/>
                                      </p:to>
                                    </p:set>
                                    <p:anim from="(0.5)" to="(#ppt_x)" calcmode="lin" valueType="num">
                                      <p:cBhvr>
                                        <p:cTn id="11" dur="615" accel="100000" fill="hold">
                                          <p:stCondLst>
                                            <p:cond delay="385"/>
                                          </p:stCondLst>
                                        </p:cTn>
                                        <p:tgtEl>
                                          <p:spTgt spid="64516">
                                            <p:txEl>
                                              <p:pRg st="0" end="0"/>
                                            </p:txEl>
                                          </p:spTgt>
                                        </p:tgtEl>
                                        <p:attrNameLst>
                                          <p:attrName>ppt_x</p:attrName>
                                        </p:attrNameLst>
                                      </p:cBhvr>
                                    </p:anim>
                                    <p:set>
                                      <p:cBhvr>
                                        <p:cTn id="12" dur="385" fill="hold"/>
                                        <p:tgtEl>
                                          <p:spTgt spid="64516">
                                            <p:txEl>
                                              <p:pRg st="0" end="0"/>
                                            </p:txEl>
                                          </p:spTgt>
                                        </p:tgtEl>
                                        <p:attrNameLst>
                                          <p:attrName>ppt_y</p:attrName>
                                        </p:attrNameLst>
                                      </p:cBhvr>
                                      <p:to>
                                        <p:strVal val="(#ppt_y+0.4)"/>
                                      </p:to>
                                    </p:set>
                                    <p:anim from="(#ppt_y+0.4)" to="(#ppt_y)" calcmode="lin" valueType="num">
                                      <p:cBhvr>
                                        <p:cTn id="13" dur="615" accel="100000" fill="hold">
                                          <p:stCondLst>
                                            <p:cond delay="385"/>
                                          </p:stCondLst>
                                        </p:cTn>
                                        <p:tgtEl>
                                          <p:spTgt spid="64516">
                                            <p:txEl>
                                              <p:pRg st="0" end="0"/>
                                            </p:txEl>
                                          </p:spTgt>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64514"/>
                                        </p:tgtEl>
                                        <p:attrNameLst>
                                          <p:attrName>style.visibility</p:attrName>
                                        </p:attrNameLst>
                                      </p:cBhvr>
                                      <p:to>
                                        <p:strVal val="visible"/>
                                      </p:to>
                                    </p:set>
                                    <p:anim calcmode="lin" valueType="num">
                                      <p:cBhvr>
                                        <p:cTn id="18" dur="1000" fill="hold"/>
                                        <p:tgtEl>
                                          <p:spTgt spid="64514"/>
                                        </p:tgtEl>
                                        <p:attrNameLst>
                                          <p:attrName>ppt_w</p:attrName>
                                        </p:attrNameLst>
                                      </p:cBhvr>
                                      <p:tavLst>
                                        <p:tav tm="0">
                                          <p:val>
                                            <p:fltVal val="0"/>
                                          </p:val>
                                        </p:tav>
                                        <p:tav tm="100000">
                                          <p:val>
                                            <p:strVal val="#ppt_w"/>
                                          </p:val>
                                        </p:tav>
                                      </p:tavLst>
                                    </p:anim>
                                    <p:anim calcmode="lin" valueType="num">
                                      <p:cBhvr>
                                        <p:cTn id="19" dur="1000" fill="hold"/>
                                        <p:tgtEl>
                                          <p:spTgt spid="64514"/>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4515">
                                            <p:txEl>
                                              <p:pRg st="0" end="0"/>
                                            </p:txEl>
                                          </p:spTgt>
                                        </p:tgtEl>
                                        <p:attrNameLst>
                                          <p:attrName>style.visibility</p:attrName>
                                        </p:attrNameLst>
                                      </p:cBhvr>
                                      <p:to>
                                        <p:strVal val="visible"/>
                                      </p:to>
                                    </p:set>
                                    <p:animEffect transition="in" filter="fade">
                                      <p:cBhvr>
                                        <p:cTn id="24" dur="2000"/>
                                        <p:tgtEl>
                                          <p:spTgt spid="645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P spid="64516"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Заголовок 1">
            <a:extLst>
              <a:ext uri="{FF2B5EF4-FFF2-40B4-BE49-F238E27FC236}">
                <a16:creationId xmlns:a16="http://schemas.microsoft.com/office/drawing/2014/main" id="{795D3341-170D-4527-AA21-ACFDCDCA4BFF}"/>
              </a:ext>
            </a:extLst>
          </p:cNvPr>
          <p:cNvSpPr>
            <a:spLocks noGrp="1"/>
          </p:cNvSpPr>
          <p:nvPr>
            <p:ph type="title"/>
          </p:nvPr>
        </p:nvSpPr>
        <p:spPr/>
        <p:txBody>
          <a:bodyPr/>
          <a:lstStyle/>
          <a:p>
            <a:pPr eaLnBrk="1" hangingPunct="1"/>
            <a:r>
              <a:rPr lang="ru-RU" altLang="ru-RU"/>
              <a:t>Результаты занятия 12</a:t>
            </a:r>
          </a:p>
        </p:txBody>
      </p:sp>
      <p:sp>
        <p:nvSpPr>
          <p:cNvPr id="26627" name="Содержимое 2">
            <a:extLst>
              <a:ext uri="{FF2B5EF4-FFF2-40B4-BE49-F238E27FC236}">
                <a16:creationId xmlns:a16="http://schemas.microsoft.com/office/drawing/2014/main" id="{97A51A3C-2A37-4BD4-BFD6-3D672E5257F3}"/>
              </a:ext>
            </a:extLst>
          </p:cNvPr>
          <p:cNvSpPr>
            <a:spLocks noGrp="1"/>
          </p:cNvSpPr>
          <p:nvPr>
            <p:ph idx="1"/>
          </p:nvPr>
        </p:nvSpPr>
        <p:spPr/>
        <p:txBody>
          <a:bodyPr/>
          <a:lstStyle/>
          <a:p>
            <a:pPr eaLnBrk="1" hangingPunct="1"/>
            <a:r>
              <a:rPr lang="ru-RU" altLang="ru-RU"/>
              <a:t>Рассчитать показатели структурных  различий</a:t>
            </a:r>
          </a:p>
          <a:p>
            <a:pPr eaLnBrk="1" hangingPunct="1"/>
            <a:r>
              <a:rPr lang="ru-RU" altLang="ru-RU"/>
              <a:t>Построить 2 графика (структурные диаграммы)</a:t>
            </a:r>
          </a:p>
          <a:p>
            <a:pPr eaLnBrk="1" hangingPunct="1"/>
            <a:r>
              <a:rPr lang="ru-RU" altLang="ru-RU"/>
              <a:t>Оценить различия в структурах, точность полученных оценок на основании различных методов, сделать выводы</a:t>
            </a:r>
          </a:p>
          <a:p>
            <a:pPr eaLnBrk="1" hangingPunct="1"/>
            <a:endParaRPr lang="ru-RU" altLang="ru-RU"/>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1FE62D-E5C2-4659-BF4F-DC1773D586A0}"/>
              </a:ext>
            </a:extLst>
          </p:cNvPr>
          <p:cNvSpPr>
            <a:spLocks noGrp="1"/>
          </p:cNvSpPr>
          <p:nvPr>
            <p:ph type="title"/>
          </p:nvPr>
        </p:nvSpPr>
        <p:spPr/>
        <p:txBody>
          <a:bodyPr/>
          <a:lstStyle/>
          <a:p>
            <a:r>
              <a:rPr lang="ru-RU" dirty="0"/>
              <a:t>Темы занятий</a:t>
            </a:r>
          </a:p>
        </p:txBody>
      </p:sp>
      <p:sp>
        <p:nvSpPr>
          <p:cNvPr id="3" name="Объект 2">
            <a:extLst>
              <a:ext uri="{FF2B5EF4-FFF2-40B4-BE49-F238E27FC236}">
                <a16:creationId xmlns:a16="http://schemas.microsoft.com/office/drawing/2014/main" id="{44470A41-C43B-43E7-85EC-D60F7B2533AD}"/>
              </a:ext>
            </a:extLst>
          </p:cNvPr>
          <p:cNvSpPr>
            <a:spLocks noGrp="1"/>
          </p:cNvSpPr>
          <p:nvPr>
            <p:ph sz="quarter" idx="1"/>
          </p:nvPr>
        </p:nvSpPr>
        <p:spPr>
          <a:xfrm>
            <a:off x="251520" y="1124744"/>
            <a:ext cx="8892480" cy="5638800"/>
          </a:xfrm>
        </p:spPr>
        <p:txBody>
          <a:bodyPr/>
          <a:lstStyle/>
          <a:p>
            <a:pPr marL="514350" indent="-514350">
              <a:buFont typeface="+mj-lt"/>
              <a:buAutoNum type="arabicPeriod"/>
            </a:pPr>
            <a:r>
              <a:rPr lang="ru-RU" sz="2400" dirty="0"/>
              <a:t>Роль статистических методов в экономике и социальной сфере. Источники статистической информации.</a:t>
            </a:r>
          </a:p>
          <a:p>
            <a:pPr marL="514350" indent="-514350">
              <a:buFont typeface="+mj-lt"/>
              <a:buAutoNum type="arabicPeriod"/>
            </a:pPr>
            <a:r>
              <a:rPr lang="ru-RU" sz="2400" dirty="0"/>
              <a:t>Статистические данные, их классификация и структура, шкалы измерений, распределение данных. Представление данных.</a:t>
            </a:r>
          </a:p>
          <a:p>
            <a:pPr marL="514350" indent="-514350">
              <a:buFont typeface="+mj-lt"/>
              <a:buAutoNum type="arabicPeriod"/>
            </a:pPr>
            <a:r>
              <a:rPr lang="ru-RU" sz="2400" dirty="0"/>
              <a:t>Обобщающие показатели, характеризующие центр группирования, вариацию и другие параметры одномерных данных.</a:t>
            </a:r>
          </a:p>
          <a:p>
            <a:pPr marL="514350" indent="-514350">
              <a:buFont typeface="+mj-lt"/>
              <a:buAutoNum type="arabicPeriod"/>
            </a:pPr>
            <a:r>
              <a:rPr lang="ru-RU" sz="2400" dirty="0"/>
              <a:t>Показатели, характеризующие центр группирования, вариацию и связи двумерных данных. Интегральные обобщающие показатели, индексы</a:t>
            </a:r>
          </a:p>
          <a:p>
            <a:pPr marL="514350" indent="-514350">
              <a:buFont typeface="+mj-lt"/>
              <a:buAutoNum type="arabicPeriod"/>
            </a:pPr>
            <a:r>
              <a:rPr lang="ru-RU" sz="2400" dirty="0"/>
              <a:t>Показатели структуры</a:t>
            </a:r>
          </a:p>
          <a:p>
            <a:pPr marL="514350" indent="-514350">
              <a:buFont typeface="+mj-lt"/>
              <a:buAutoNum type="arabicPeriod"/>
            </a:pPr>
            <a:r>
              <a:rPr lang="ru-RU" sz="2400" dirty="0"/>
              <a:t>Анализ динамики показателей.</a:t>
            </a:r>
          </a:p>
          <a:p>
            <a:pPr marL="514350" indent="-514350">
              <a:buFont typeface="+mj-lt"/>
              <a:buAutoNum type="arabicPeriod"/>
            </a:pPr>
            <a:r>
              <a:rPr lang="ru-RU" sz="2400" dirty="0"/>
              <a:t>Некоторые сведения из теории вероятностей</a:t>
            </a:r>
          </a:p>
          <a:p>
            <a:pPr marL="514350" indent="-514350">
              <a:buFont typeface="+mj-lt"/>
              <a:buAutoNum type="arabicPeriod"/>
            </a:pPr>
            <a:r>
              <a:rPr lang="ru-RU" sz="2400" dirty="0"/>
              <a:t>Выборочные наблюдения</a:t>
            </a:r>
          </a:p>
          <a:p>
            <a:endParaRPr lang="ru-RU" dirty="0"/>
          </a:p>
        </p:txBody>
      </p:sp>
      <p:sp>
        <p:nvSpPr>
          <p:cNvPr id="4" name="Номер слайда 3">
            <a:extLst>
              <a:ext uri="{FF2B5EF4-FFF2-40B4-BE49-F238E27FC236}">
                <a16:creationId xmlns:a16="http://schemas.microsoft.com/office/drawing/2014/main" id="{73189A28-4E25-49B1-9B56-2AFF69634E47}"/>
              </a:ext>
            </a:extLst>
          </p:cNvPr>
          <p:cNvSpPr>
            <a:spLocks noGrp="1"/>
          </p:cNvSpPr>
          <p:nvPr>
            <p:ph type="sldNum" sz="quarter" idx="12"/>
          </p:nvPr>
        </p:nvSpPr>
        <p:spPr/>
        <p:txBody>
          <a:bodyPr/>
          <a:lstStyle/>
          <a:p>
            <a:pPr>
              <a:defRPr/>
            </a:pPr>
            <a:fld id="{4042308C-B479-4937-8BDB-0CF806D72C18}" type="slidenum">
              <a:rPr lang="ru-RU" smtClean="0"/>
              <a:pPr>
                <a:defRPr/>
              </a:pPr>
              <a:t>277</a:t>
            </a:fld>
            <a:endParaRPr lang="ru-RU"/>
          </a:p>
        </p:txBody>
      </p:sp>
    </p:spTree>
    <p:extLst>
      <p:ext uri="{BB962C8B-B14F-4D97-AF65-F5344CB8AC3E}">
        <p14:creationId xmlns:p14="http://schemas.microsoft.com/office/powerpoint/2010/main" val="40448713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60B2CE3E-87E3-49A7-8C3B-4D3872FED61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98B4148-35A5-4115-91B2-D4529BDB012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1A2F5933-61C2-4E00-B5A3-42E5C9A2C5F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EF811A9D-BBD2-4136-AFDC-BA330A64D2B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7BBFA70-CAC4-4E59-B3B3-5E84D7A626BB}" type="slidenum">
              <a:rPr lang="ru-RU" altLang="ru-RU" sz="1400"/>
              <a:pPr eaLnBrk="1" hangingPunct="1">
                <a:spcBef>
                  <a:spcPct val="0"/>
                </a:spcBef>
                <a:buFontTx/>
                <a:buNone/>
              </a:pPr>
              <a:t>278</a:t>
            </a:fld>
            <a:endParaRPr lang="ru-RU" altLang="ru-RU" sz="1400"/>
          </a:p>
        </p:txBody>
      </p:sp>
      <p:sp>
        <p:nvSpPr>
          <p:cNvPr id="2053" name="Rectangle 8">
            <a:extLst>
              <a:ext uri="{FF2B5EF4-FFF2-40B4-BE49-F238E27FC236}">
                <a16:creationId xmlns:a16="http://schemas.microsoft.com/office/drawing/2014/main" id="{92B794CA-34C2-486F-A68C-A0B907E84171}"/>
              </a:ext>
            </a:extLst>
          </p:cNvPr>
          <p:cNvSpPr>
            <a:spLocks noChangeArrowheads="1"/>
          </p:cNvSpPr>
          <p:nvPr/>
        </p:nvSpPr>
        <p:spPr bwMode="auto">
          <a:xfrm>
            <a:off x="917575" y="1484313"/>
            <a:ext cx="72199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endParaRPr lang="en-US" altLang="ru-RU" sz="2400" b="1"/>
          </a:p>
          <a:p>
            <a:pPr algn="ctr">
              <a:spcBef>
                <a:spcPct val="0"/>
              </a:spcBef>
              <a:buFontTx/>
              <a:buNone/>
            </a:pPr>
            <a:r>
              <a:rPr lang="en-US" altLang="ru-RU" sz="2400" b="1"/>
              <a:t>(2019 - 2020)</a:t>
            </a:r>
          </a:p>
        </p:txBody>
      </p:sp>
      <p:sp>
        <p:nvSpPr>
          <p:cNvPr id="2054" name="Rectangle 9">
            <a:extLst>
              <a:ext uri="{FF2B5EF4-FFF2-40B4-BE49-F238E27FC236}">
                <a16:creationId xmlns:a16="http://schemas.microsoft.com/office/drawing/2014/main" id="{CB883C13-AB76-49F0-BA65-E84332427863}"/>
              </a:ext>
            </a:extLst>
          </p:cNvPr>
          <p:cNvSpPr>
            <a:spLocks noChangeArrowheads="1"/>
          </p:cNvSpPr>
          <p:nvPr/>
        </p:nvSpPr>
        <p:spPr bwMode="auto">
          <a:xfrm>
            <a:off x="2024063" y="5156200"/>
            <a:ext cx="5006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71F4BBE2-2703-4EC7-A031-5B26973EFAFB}"/>
              </a:ext>
            </a:extLst>
          </p:cNvPr>
          <p:cNvSpPr>
            <a:spLocks noChangeArrowheads="1"/>
          </p:cNvSpPr>
          <p:nvPr/>
        </p:nvSpPr>
        <p:spPr bwMode="auto">
          <a:xfrm>
            <a:off x="423863" y="2924175"/>
            <a:ext cx="8207375"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 </a:t>
            </a:r>
            <a:r>
              <a:rPr lang="en-US" altLang="ru-RU" sz="2000" b="1"/>
              <a:t>13</a:t>
            </a:r>
            <a:r>
              <a:rPr lang="ru-RU" altLang="ru-RU" sz="2000" b="1"/>
              <a:t>. </a:t>
            </a:r>
            <a:endParaRPr lang="en-US" altLang="ru-RU" sz="2000" b="1"/>
          </a:p>
          <a:p>
            <a:pPr algn="ctr">
              <a:spcBef>
                <a:spcPct val="0"/>
              </a:spcBef>
              <a:buFontTx/>
              <a:buNone/>
            </a:pPr>
            <a:endParaRPr lang="ru-RU" altLang="ru-RU" sz="2000" b="1"/>
          </a:p>
          <a:p>
            <a:pPr algn="ctr">
              <a:spcBef>
                <a:spcPct val="0"/>
              </a:spcBef>
              <a:buFontTx/>
              <a:buNone/>
            </a:pPr>
            <a:r>
              <a:rPr lang="ru-RU" altLang="ru-RU" sz="2000" b="1"/>
              <a:t>Параллельное выполнение и средства синхронизации</a:t>
            </a:r>
            <a:endParaRPr lang="en-US" altLang="ru-RU" sz="2000" b="1"/>
          </a:p>
          <a:p>
            <a:pPr algn="ctr">
              <a:spcBef>
                <a:spcPct val="0"/>
              </a:spcBef>
              <a:buFontTx/>
              <a:buNone/>
            </a:pPr>
            <a:r>
              <a:rPr lang="en-US" altLang="ru-RU" sz="2000" b="1"/>
              <a:t>(</a:t>
            </a:r>
            <a:r>
              <a:rPr lang="ru-RU" altLang="ru-RU" sz="2000" b="1"/>
              <a:t>продолжение</a:t>
            </a:r>
            <a:r>
              <a:rPr lang="en-US" altLang="ru-RU" sz="2000" b="1"/>
              <a:t>: </a:t>
            </a:r>
            <a:r>
              <a:rPr lang="ru-RU" altLang="ru-RU" sz="2000" b="1"/>
              <a:t>атомарные операции и </a:t>
            </a:r>
            <a:r>
              <a:rPr lang="en-US" altLang="ru-RU" sz="2000" b="1"/>
              <a:t>Concurrency Utilities)</a:t>
            </a:r>
            <a:endParaRPr lang="ru-RU" altLang="ru-RU" sz="2000" b="1"/>
          </a:p>
          <a:p>
            <a:pPr algn="ctr">
              <a:spcBef>
                <a:spcPct val="0"/>
              </a:spcBef>
              <a:buFontTx/>
              <a:buNone/>
            </a:pPr>
            <a:endParaRPr lang="ru-RU" altLang="ru-RU" sz="2000" b="1"/>
          </a:p>
        </p:txBody>
      </p:sp>
    </p:spTree>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665D85DF-0CED-4AFC-9401-82884B184FA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2C952AE-5366-4C44-A7E5-52927A059F9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E7FB3D9D-5FBD-4C85-8F37-6F92318068F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D93F59F4-C682-41C5-A8B7-927062EAA99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D0FE433-AA1B-47FC-8092-1DCADE196A30}" type="slidenum">
              <a:rPr lang="ru-RU" altLang="ru-RU" sz="1400"/>
              <a:pPr eaLnBrk="1" hangingPunct="1">
                <a:spcBef>
                  <a:spcPct val="0"/>
                </a:spcBef>
                <a:buFontTx/>
                <a:buNone/>
              </a:pPr>
              <a:t>279</a:t>
            </a:fld>
            <a:endParaRPr lang="ru-RU" altLang="ru-RU" sz="1400"/>
          </a:p>
        </p:txBody>
      </p:sp>
      <p:sp>
        <p:nvSpPr>
          <p:cNvPr id="2053" name="Rectangle 8">
            <a:extLst>
              <a:ext uri="{FF2B5EF4-FFF2-40B4-BE49-F238E27FC236}">
                <a16:creationId xmlns:a16="http://schemas.microsoft.com/office/drawing/2014/main" id="{7F021932-D57A-4CDA-84AD-B3DD387B3742}"/>
              </a:ext>
            </a:extLst>
          </p:cNvPr>
          <p:cNvSpPr>
            <a:spLocks noChangeArrowheads="1"/>
          </p:cNvSpPr>
          <p:nvPr/>
        </p:nvSpPr>
        <p:spPr bwMode="auto">
          <a:xfrm>
            <a:off x="917575" y="2058988"/>
            <a:ext cx="72199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endParaRPr lang="en-US" altLang="ru-RU" sz="2400" b="1"/>
          </a:p>
          <a:p>
            <a:pPr algn="ctr">
              <a:spcBef>
                <a:spcPct val="0"/>
              </a:spcBef>
              <a:buFontTx/>
              <a:buNone/>
            </a:pPr>
            <a:r>
              <a:rPr lang="en-US" altLang="ru-RU" sz="2400" b="1"/>
              <a:t>(2019-2020)</a:t>
            </a:r>
            <a:endParaRPr lang="ru-RU" altLang="ru-RU" sz="2400" b="1"/>
          </a:p>
        </p:txBody>
      </p:sp>
      <p:sp>
        <p:nvSpPr>
          <p:cNvPr id="2054" name="Rectangle 9">
            <a:extLst>
              <a:ext uri="{FF2B5EF4-FFF2-40B4-BE49-F238E27FC236}">
                <a16:creationId xmlns:a16="http://schemas.microsoft.com/office/drawing/2014/main" id="{80615747-D61D-4586-AF88-70ACE871C6DF}"/>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77887245-F3F9-4BB8-AD8F-B6BC98AD66E6}"/>
              </a:ext>
            </a:extLst>
          </p:cNvPr>
          <p:cNvSpPr>
            <a:spLocks noChangeArrowheads="1"/>
          </p:cNvSpPr>
          <p:nvPr/>
        </p:nvSpPr>
        <p:spPr bwMode="auto">
          <a:xfrm>
            <a:off x="2119313" y="3429000"/>
            <a:ext cx="46815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 </a:t>
            </a:r>
            <a:r>
              <a:rPr lang="en-US" altLang="ru-RU" sz="2000" b="1"/>
              <a:t>4</a:t>
            </a:r>
            <a:r>
              <a:rPr lang="ru-RU" altLang="ru-RU" sz="2000" b="1"/>
              <a:t>. </a:t>
            </a:r>
          </a:p>
          <a:p>
            <a:pPr algn="ctr">
              <a:spcBef>
                <a:spcPct val="0"/>
              </a:spcBef>
              <a:buFontTx/>
              <a:buNone/>
            </a:pPr>
            <a:r>
              <a:rPr lang="ru-RU" altLang="ru-RU" sz="2000" b="1"/>
              <a:t>Повторное использование классов</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691855" y="2140428"/>
            <a:ext cx="7191196" cy="3413906"/>
          </a:xfrm>
        </p:spPr>
        <p:txBody>
          <a:bodyPr>
            <a:normAutofit/>
          </a:bodyPr>
          <a:lstStyle/>
          <a:p>
            <a:r>
              <a:rPr lang="ru-RU" sz="2100" b="1" i="1" dirty="0"/>
              <a:t>Предположение: </a:t>
            </a:r>
            <a:r>
              <a:rPr lang="ru-RU" sz="2100" dirty="0"/>
              <a:t>геометрическая близость двух или нескольких точек в пространстве означает близость физических состояний соответствующих объектов</a:t>
            </a:r>
          </a:p>
          <a:p>
            <a:r>
              <a:rPr lang="ru-RU" sz="2100" dirty="0"/>
              <a:t>Таким образом, </a:t>
            </a:r>
            <a:r>
              <a:rPr lang="ru-RU" sz="2100" b="1" dirty="0"/>
              <a:t>решение задачи классификации </a:t>
            </a:r>
            <a:r>
              <a:rPr lang="ru-RU" sz="2100" dirty="0"/>
              <a:t>заключается в определении естественного расслоения исходных наблюдений на </a:t>
            </a:r>
            <a:r>
              <a:rPr lang="ru-RU" sz="2100" b="1" dirty="0"/>
              <a:t>четко выраженные кластеры</a:t>
            </a:r>
            <a:r>
              <a:rPr lang="ru-RU" sz="2100" dirty="0"/>
              <a:t>, лежащие друг от друга на некотором расстоянии. </a:t>
            </a:r>
          </a:p>
          <a:p>
            <a:r>
              <a:rPr lang="ru-RU" sz="2100" dirty="0"/>
              <a:t>Данная задача может не иметь решения</a:t>
            </a:r>
          </a:p>
        </p:txBody>
      </p:sp>
      <p:sp>
        <p:nvSpPr>
          <p:cNvPr id="10" name="Заголовок 1">
            <a:extLst>
              <a:ext uri="{FF2B5EF4-FFF2-40B4-BE49-F238E27FC236}">
                <a16:creationId xmlns:a16="http://schemas.microsoft.com/office/drawing/2014/main" id="{F8B20C4F-B361-4D19-AFA2-6D97E0E7E434}"/>
              </a:ext>
            </a:extLst>
          </p:cNvPr>
          <p:cNvSpPr txBox="1">
            <a:spLocks/>
          </p:cNvSpPr>
          <p:nvPr/>
        </p:nvSpPr>
        <p:spPr>
          <a:xfrm>
            <a:off x="1911604" y="1078174"/>
            <a:ext cx="6683765" cy="960668"/>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2700" dirty="0"/>
              <a:t>Постановка задачи автоматической классификации</a:t>
            </a:r>
          </a:p>
        </p:txBody>
      </p:sp>
    </p:spTree>
    <p:extLst>
      <p:ext uri="{BB962C8B-B14F-4D97-AF65-F5344CB8AC3E}">
        <p14:creationId xmlns:p14="http://schemas.microsoft.com/office/powerpoint/2010/main" val="21449689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AA44F1E9-7A2A-4D3C-AA6C-069802711F3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F5FEC29-4978-4A09-8546-E7F2CBCDE0C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A38BA265-D916-4710-8B6B-9CED1D54F0B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C60400BF-2032-47B8-AEDF-67AA85DDB81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B3D8779-C6EA-46DB-B109-80CC60F19A5C}" type="slidenum">
              <a:rPr lang="ru-RU" altLang="ru-RU" sz="1400"/>
              <a:pPr eaLnBrk="1" hangingPunct="1">
                <a:spcBef>
                  <a:spcPct val="0"/>
                </a:spcBef>
                <a:buFontTx/>
                <a:buNone/>
              </a:pPr>
              <a:t>280</a:t>
            </a:fld>
            <a:endParaRPr lang="ru-RU" altLang="ru-RU" sz="1400"/>
          </a:p>
        </p:txBody>
      </p:sp>
      <p:sp>
        <p:nvSpPr>
          <p:cNvPr id="2053" name="Rectangle 8">
            <a:extLst>
              <a:ext uri="{FF2B5EF4-FFF2-40B4-BE49-F238E27FC236}">
                <a16:creationId xmlns:a16="http://schemas.microsoft.com/office/drawing/2014/main" id="{A1334253-849C-415E-8CD0-D4889FD33FED}"/>
              </a:ext>
            </a:extLst>
          </p:cNvPr>
          <p:cNvSpPr>
            <a:spLocks noChangeArrowheads="1"/>
          </p:cNvSpPr>
          <p:nvPr/>
        </p:nvSpPr>
        <p:spPr bwMode="auto">
          <a:xfrm>
            <a:off x="854075" y="1443038"/>
            <a:ext cx="722153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p>
          <a:p>
            <a:pPr algn="ctr">
              <a:spcBef>
                <a:spcPct val="0"/>
              </a:spcBef>
              <a:buFontTx/>
              <a:buNone/>
            </a:pPr>
            <a:r>
              <a:rPr lang="ru-RU" altLang="ru-RU" sz="2400" b="1"/>
              <a:t>(2019 - 2020)</a:t>
            </a:r>
          </a:p>
        </p:txBody>
      </p:sp>
      <p:sp>
        <p:nvSpPr>
          <p:cNvPr id="2054" name="Rectangle 9">
            <a:extLst>
              <a:ext uri="{FF2B5EF4-FFF2-40B4-BE49-F238E27FC236}">
                <a16:creationId xmlns:a16="http://schemas.microsoft.com/office/drawing/2014/main" id="{7FCE444A-3F06-4791-A884-9D4BAFF373D5}"/>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76349AA0-5D80-40CA-962B-B57B804D5162}"/>
              </a:ext>
            </a:extLst>
          </p:cNvPr>
          <p:cNvSpPr>
            <a:spLocks noChangeArrowheads="1"/>
          </p:cNvSpPr>
          <p:nvPr/>
        </p:nvSpPr>
        <p:spPr bwMode="auto">
          <a:xfrm>
            <a:off x="2033588" y="3078163"/>
            <a:ext cx="48625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 5. </a:t>
            </a:r>
          </a:p>
          <a:p>
            <a:pPr algn="ctr">
              <a:spcBef>
                <a:spcPct val="0"/>
              </a:spcBef>
              <a:buFontTx/>
              <a:buNone/>
            </a:pPr>
            <a:r>
              <a:rPr lang="ru-RU" altLang="ru-RU" sz="2000" b="1"/>
              <a:t>Абстрактные классы и интерфейсы.</a:t>
            </a:r>
          </a:p>
          <a:p>
            <a:pPr algn="ctr">
              <a:spcBef>
                <a:spcPct val="0"/>
              </a:spcBef>
              <a:buFontTx/>
              <a:buNone/>
            </a:pPr>
            <a:r>
              <a:rPr lang="ru-RU" altLang="ru-RU" sz="2000" b="1"/>
              <a:t>Вложенные интерфейсы и классы</a:t>
            </a:r>
          </a:p>
        </p:txBody>
      </p:sp>
    </p:spTree>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F9D55594-C265-401E-BE18-65D7F561AB9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3924C37-AAB6-46BB-9AB9-3BE350C9C81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1B6C494D-67C0-4657-9B09-15C29F8800C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46AB339A-34F7-42A5-8EF7-49A3E71FF9D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9AA0969-E1CE-467A-8049-25F050638C53}" type="slidenum">
              <a:rPr lang="ru-RU" altLang="ru-RU" sz="1400"/>
              <a:pPr eaLnBrk="1" hangingPunct="1">
                <a:spcBef>
                  <a:spcPct val="0"/>
                </a:spcBef>
                <a:buFontTx/>
                <a:buNone/>
              </a:pPr>
              <a:t>281</a:t>
            </a:fld>
            <a:endParaRPr lang="ru-RU" altLang="ru-RU" sz="1400"/>
          </a:p>
        </p:txBody>
      </p:sp>
      <p:sp>
        <p:nvSpPr>
          <p:cNvPr id="3077" name="Rectangle 2">
            <a:extLst>
              <a:ext uri="{FF2B5EF4-FFF2-40B4-BE49-F238E27FC236}">
                <a16:creationId xmlns:a16="http://schemas.microsoft.com/office/drawing/2014/main" id="{4CB4C7ED-9C2C-4A79-B61E-F3296A1362F9}"/>
              </a:ext>
            </a:extLst>
          </p:cNvPr>
          <p:cNvSpPr>
            <a:spLocks noGrp="1" noChangeArrowheads="1"/>
          </p:cNvSpPr>
          <p:nvPr>
            <p:ph type="title"/>
          </p:nvPr>
        </p:nvSpPr>
        <p:spPr>
          <a:xfrm>
            <a:off x="468313" y="1412875"/>
            <a:ext cx="8229600" cy="360363"/>
          </a:xfrm>
        </p:spPr>
        <p:txBody>
          <a:bodyPr/>
          <a:lstStyle/>
          <a:p>
            <a:pPr eaLnBrk="1" hangingPunct="1"/>
            <a:r>
              <a:rPr lang="ru-RU" altLang="ru-RU" sz="2400" b="1"/>
              <a:t>Абстрактные классы и методы</a:t>
            </a:r>
          </a:p>
        </p:txBody>
      </p:sp>
      <p:sp>
        <p:nvSpPr>
          <p:cNvPr id="586755" name="Rectangle 3">
            <a:extLst>
              <a:ext uri="{FF2B5EF4-FFF2-40B4-BE49-F238E27FC236}">
                <a16:creationId xmlns:a16="http://schemas.microsoft.com/office/drawing/2014/main" id="{4B125DE6-5A9A-4BB2-95C1-970C62FA9314}"/>
              </a:ext>
            </a:extLst>
          </p:cNvPr>
          <p:cNvSpPr>
            <a:spLocks noGrp="1" noChangeArrowheads="1"/>
          </p:cNvSpPr>
          <p:nvPr>
            <p:ph type="body" idx="1"/>
          </p:nvPr>
        </p:nvSpPr>
        <p:spPr>
          <a:xfrm>
            <a:off x="0" y="1773238"/>
            <a:ext cx="9144000" cy="4464050"/>
          </a:xfrm>
        </p:spPr>
        <p:txBody>
          <a:bodyPr/>
          <a:lstStyle/>
          <a:p>
            <a:pPr eaLnBrk="1" hangingPunct="1">
              <a:lnSpc>
                <a:spcPct val="90000"/>
              </a:lnSpc>
              <a:defRPr/>
            </a:pPr>
            <a:r>
              <a:rPr lang="ru-RU" altLang="ru-RU" sz="1800" dirty="0"/>
              <a:t>Если необходимо определить некоторую совокупность методов, которыми должны обладать все производные классы, </a:t>
            </a:r>
            <a:r>
              <a:rPr lang="ru-RU" altLang="ru-RU" sz="1800" b="1" dirty="0"/>
              <a:t>но не надо создавать объекты базового класса</a:t>
            </a:r>
            <a:r>
              <a:rPr lang="ru-RU" altLang="ru-RU" sz="1800" dirty="0"/>
              <a:t>, используют понятия абстрактного метода и абстрактного класса.</a:t>
            </a:r>
          </a:p>
          <a:p>
            <a:pPr eaLnBrk="1" hangingPunct="1">
              <a:lnSpc>
                <a:spcPct val="90000"/>
              </a:lnSpc>
              <a:defRPr/>
            </a:pPr>
            <a:r>
              <a:rPr lang="ru-RU" altLang="ru-RU" sz="1800" dirty="0"/>
              <a:t>Абстрактный метод состоит только из декларации и не имеет тела метода, например: </a:t>
            </a:r>
            <a:r>
              <a:rPr lang="en-US" altLang="ru-RU" sz="1800" dirty="0">
                <a:solidFill>
                  <a:srgbClr val="FF0000"/>
                </a:solidFill>
              </a:rPr>
              <a:t>abstract void f (int x);</a:t>
            </a:r>
          </a:p>
          <a:p>
            <a:pPr eaLnBrk="1" hangingPunct="1">
              <a:lnSpc>
                <a:spcPct val="90000"/>
              </a:lnSpc>
              <a:defRPr/>
            </a:pPr>
            <a:r>
              <a:rPr lang="ru-RU" altLang="ru-RU" sz="1800" dirty="0"/>
              <a:t>Класс, содержащий хоть один абстрактный метод, обязан быть абстрактным классом, что декларируется соответственно:</a:t>
            </a:r>
            <a:r>
              <a:rPr lang="en-US" altLang="ru-RU" sz="1800" dirty="0"/>
              <a:t>    </a:t>
            </a:r>
            <a:r>
              <a:rPr lang="en-US" altLang="ru-RU" sz="1800" dirty="0">
                <a:solidFill>
                  <a:srgbClr val="FF0000"/>
                </a:solidFill>
              </a:rPr>
              <a:t>abstract class C</a:t>
            </a:r>
            <a:r>
              <a:rPr lang="ru-RU" altLang="ru-RU" sz="1800" dirty="0">
                <a:solidFill>
                  <a:srgbClr val="FF0000"/>
                </a:solidFill>
              </a:rPr>
              <a:t> </a:t>
            </a:r>
            <a:r>
              <a:rPr lang="en-US" altLang="ru-RU" sz="1800" dirty="0">
                <a:solidFill>
                  <a:srgbClr val="FF0000"/>
                </a:solidFill>
              </a:rPr>
              <a:t>{ … }</a:t>
            </a:r>
            <a:r>
              <a:rPr lang="ru-RU" altLang="ru-RU" sz="1800" dirty="0">
                <a:solidFill>
                  <a:srgbClr val="FF0000"/>
                </a:solidFill>
              </a:rPr>
              <a:t>;</a:t>
            </a:r>
          </a:p>
          <a:p>
            <a:pPr eaLnBrk="1" hangingPunct="1">
              <a:lnSpc>
                <a:spcPct val="90000"/>
              </a:lnSpc>
              <a:defRPr/>
            </a:pPr>
            <a:r>
              <a:rPr lang="ru-RU" altLang="ru-RU" sz="1800" dirty="0"/>
              <a:t>Класс, производный от абстрактного, обязан предоставить реализации всех абстрактных методов абстрактного класса, иначе его самого придется сделать абстрактным;</a:t>
            </a:r>
          </a:p>
          <a:p>
            <a:pPr eaLnBrk="1" hangingPunct="1">
              <a:lnSpc>
                <a:spcPct val="90000"/>
              </a:lnSpc>
              <a:defRPr/>
            </a:pPr>
            <a:r>
              <a:rPr lang="ru-RU" altLang="ru-RU" sz="1800" dirty="0"/>
              <a:t>Класс можно объявить абстрактным и без абстрактных методов. </a:t>
            </a:r>
          </a:p>
          <a:p>
            <a:pPr eaLnBrk="1" hangingPunct="1">
              <a:lnSpc>
                <a:spcPct val="90000"/>
              </a:lnSpc>
              <a:defRPr/>
            </a:pPr>
            <a:r>
              <a:rPr lang="ru-RU" altLang="ru-RU" sz="1800" b="1" dirty="0"/>
              <a:t>Инстанциировать абстрактный класс нельзя</a:t>
            </a:r>
            <a:r>
              <a:rPr lang="ru-RU" altLang="ru-RU" sz="1800" dirty="0"/>
              <a:t> , что может быть полезно само по себе ...</a:t>
            </a:r>
          </a:p>
          <a:p>
            <a:pPr marL="0" indent="0" eaLnBrk="1" hangingPunct="1">
              <a:lnSpc>
                <a:spcPct val="90000"/>
              </a:lnSpc>
              <a:buFontTx/>
              <a:buNone/>
              <a:defRPr/>
            </a:pPr>
            <a:r>
              <a:rPr lang="ru-RU" altLang="ru-RU" sz="1800" dirty="0"/>
              <a:t>             </a:t>
            </a:r>
            <a:r>
              <a:rPr lang="ru-RU" altLang="ru-RU" sz="1800" i="1" dirty="0"/>
              <a:t>Как это можно сделать иначе?</a:t>
            </a:r>
            <a:r>
              <a:rPr lang="en-US" altLang="ru-RU" sz="1800" i="1" dirty="0"/>
              <a:t> </a:t>
            </a:r>
            <a:r>
              <a:rPr lang="ru-RU" altLang="ru-RU" sz="1800" i="1" dirty="0"/>
              <a:t>Зачем это может быть нужно?</a:t>
            </a:r>
            <a:r>
              <a:rPr lang="ru-RU" altLang="ru-RU" sz="1800" dirty="0"/>
              <a:t> </a:t>
            </a:r>
          </a:p>
          <a:p>
            <a:pPr eaLnBrk="1" hangingPunct="1">
              <a:lnSpc>
                <a:spcPct val="90000"/>
              </a:lnSpc>
              <a:defRPr/>
            </a:pPr>
            <a:endParaRPr lang="ru-RU" altLang="ru-RU" sz="1800"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FE673C9A-8139-4C5A-9603-255FC1B403D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DD71653-90BA-4B23-8EB9-14F589666AE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84DEA3AB-3BC9-4085-A1E6-B6BF1DA1C13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05C55613-046A-40F0-86B3-091A2ABF190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9DCD313-F0CD-4741-9D3F-FEEAD95041CE}" type="slidenum">
              <a:rPr lang="ru-RU" altLang="ru-RU" sz="1400"/>
              <a:pPr eaLnBrk="1" hangingPunct="1">
                <a:spcBef>
                  <a:spcPct val="0"/>
                </a:spcBef>
                <a:buFontTx/>
                <a:buNone/>
              </a:pPr>
              <a:t>282</a:t>
            </a:fld>
            <a:endParaRPr lang="ru-RU" altLang="ru-RU" sz="1400"/>
          </a:p>
        </p:txBody>
      </p:sp>
      <p:sp>
        <p:nvSpPr>
          <p:cNvPr id="2053" name="Rectangle 8">
            <a:extLst>
              <a:ext uri="{FF2B5EF4-FFF2-40B4-BE49-F238E27FC236}">
                <a16:creationId xmlns:a16="http://schemas.microsoft.com/office/drawing/2014/main" id="{821E789F-7FFF-4973-AA03-3D07622E2D31}"/>
              </a:ext>
            </a:extLst>
          </p:cNvPr>
          <p:cNvSpPr>
            <a:spLocks noChangeArrowheads="1"/>
          </p:cNvSpPr>
          <p:nvPr/>
        </p:nvSpPr>
        <p:spPr bwMode="auto">
          <a:xfrm>
            <a:off x="874713" y="1628775"/>
            <a:ext cx="7221537"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endParaRPr lang="en-US" altLang="ru-RU" sz="2400" b="1"/>
          </a:p>
          <a:p>
            <a:pPr algn="ctr">
              <a:spcBef>
                <a:spcPct val="0"/>
              </a:spcBef>
              <a:buFontTx/>
              <a:buNone/>
            </a:pPr>
            <a:r>
              <a:rPr lang="en-US" altLang="ru-RU" sz="2400" b="1"/>
              <a:t>(2019 - 2020)</a:t>
            </a:r>
            <a:endParaRPr lang="ru-RU" altLang="ru-RU" sz="2400" b="1"/>
          </a:p>
        </p:txBody>
      </p:sp>
      <p:sp>
        <p:nvSpPr>
          <p:cNvPr id="2054" name="Rectangle 9">
            <a:extLst>
              <a:ext uri="{FF2B5EF4-FFF2-40B4-BE49-F238E27FC236}">
                <a16:creationId xmlns:a16="http://schemas.microsoft.com/office/drawing/2014/main" id="{5841199C-E3ED-469D-8E0F-DCFFE8C105B9}"/>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6F25125E-FD80-4874-B37F-307C12C7D042}"/>
              </a:ext>
            </a:extLst>
          </p:cNvPr>
          <p:cNvSpPr>
            <a:spLocks noChangeArrowheads="1"/>
          </p:cNvSpPr>
          <p:nvPr/>
        </p:nvSpPr>
        <p:spPr bwMode="auto">
          <a:xfrm>
            <a:off x="2024063" y="3271838"/>
            <a:ext cx="4922837"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a:t>
            </a:r>
            <a:r>
              <a:rPr lang="en-US" altLang="ru-RU" sz="2000" b="1"/>
              <a:t> 6</a:t>
            </a:r>
            <a:r>
              <a:rPr lang="ru-RU" altLang="ru-RU" sz="2000" b="1"/>
              <a:t>. </a:t>
            </a:r>
            <a:endParaRPr lang="en-US" altLang="ru-RU" sz="2000" b="1"/>
          </a:p>
          <a:p>
            <a:pPr algn="ctr">
              <a:spcBef>
                <a:spcPct val="0"/>
              </a:spcBef>
              <a:buFontTx/>
              <a:buNone/>
            </a:pPr>
            <a:endParaRPr lang="ru-RU" altLang="ru-RU" sz="2000" b="1"/>
          </a:p>
          <a:p>
            <a:pPr algn="ctr">
              <a:spcBef>
                <a:spcPct val="0"/>
              </a:spcBef>
              <a:buFontTx/>
              <a:buNone/>
            </a:pPr>
            <a:r>
              <a:rPr lang="ru-RU" altLang="ru-RU" sz="2000" b="1"/>
              <a:t>Использование информации о типах</a:t>
            </a:r>
            <a:endParaRPr lang="en-US" altLang="ru-RU" sz="2000" b="1"/>
          </a:p>
        </p:txBody>
      </p:sp>
    </p:spTree>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A4FD2573-A894-439A-829F-377E508B87C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62CDD8B-6F64-4EEB-B27A-90A5CC92D0C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03224C2E-E471-449E-8EED-E47893209AA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498082AE-955F-4B31-86CC-B87776AC0D0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482BE59-1726-4904-91D3-71DD72A290BD}" type="slidenum">
              <a:rPr lang="ru-RU" altLang="ru-RU" sz="1400"/>
              <a:pPr eaLnBrk="1" hangingPunct="1">
                <a:spcBef>
                  <a:spcPct val="0"/>
                </a:spcBef>
                <a:buFontTx/>
                <a:buNone/>
              </a:pPr>
              <a:t>283</a:t>
            </a:fld>
            <a:endParaRPr lang="ru-RU" altLang="ru-RU" sz="1400"/>
          </a:p>
        </p:txBody>
      </p:sp>
      <p:sp>
        <p:nvSpPr>
          <p:cNvPr id="3077" name="Rectangle 2">
            <a:extLst>
              <a:ext uri="{FF2B5EF4-FFF2-40B4-BE49-F238E27FC236}">
                <a16:creationId xmlns:a16="http://schemas.microsoft.com/office/drawing/2014/main" id="{8DF51077-F81F-4374-AE64-A8AF37051F51}"/>
              </a:ext>
            </a:extLst>
          </p:cNvPr>
          <p:cNvSpPr>
            <a:spLocks noGrp="1" noChangeArrowheads="1"/>
          </p:cNvSpPr>
          <p:nvPr>
            <p:ph type="title"/>
          </p:nvPr>
        </p:nvSpPr>
        <p:spPr>
          <a:xfrm>
            <a:off x="468313" y="1557338"/>
            <a:ext cx="8229600" cy="358775"/>
          </a:xfrm>
        </p:spPr>
        <p:txBody>
          <a:bodyPr/>
          <a:lstStyle/>
          <a:p>
            <a:pPr eaLnBrk="1" hangingPunct="1"/>
            <a:r>
              <a:rPr lang="en-US" altLang="ru-RU" sz="2400" b="1"/>
              <a:t>Runtime Type Information</a:t>
            </a:r>
            <a:endParaRPr lang="ru-RU" altLang="ru-RU" sz="2400" b="1"/>
          </a:p>
        </p:txBody>
      </p:sp>
      <p:sp>
        <p:nvSpPr>
          <p:cNvPr id="3078" name="Rectangle 3">
            <a:extLst>
              <a:ext uri="{FF2B5EF4-FFF2-40B4-BE49-F238E27FC236}">
                <a16:creationId xmlns:a16="http://schemas.microsoft.com/office/drawing/2014/main" id="{3FCDAC74-8F6A-486D-9394-A659974395B1}"/>
              </a:ext>
            </a:extLst>
          </p:cNvPr>
          <p:cNvSpPr>
            <a:spLocks noGrp="1" noChangeArrowheads="1"/>
          </p:cNvSpPr>
          <p:nvPr>
            <p:ph type="body" idx="1"/>
          </p:nvPr>
        </p:nvSpPr>
        <p:spPr>
          <a:xfrm>
            <a:off x="0" y="2060575"/>
            <a:ext cx="9144000" cy="4065588"/>
          </a:xfrm>
        </p:spPr>
        <p:txBody>
          <a:bodyPr/>
          <a:lstStyle/>
          <a:p>
            <a:pPr eaLnBrk="1" hangingPunct="1"/>
            <a:r>
              <a:rPr lang="ru-RU" altLang="ru-RU" sz="2000"/>
              <a:t>Механизмы получения и использования информации о типах во время исполнения программы – важные средства объектно-ориентированного программирования.</a:t>
            </a:r>
          </a:p>
          <a:p>
            <a:pPr eaLnBrk="1" hangingPunct="1"/>
            <a:r>
              <a:rPr lang="ru-RU" altLang="ru-RU" sz="2000"/>
              <a:t>Рассмотрим пример:</a:t>
            </a:r>
          </a:p>
          <a:p>
            <a:pPr lvl="1" eaLnBrk="1" hangingPunct="1"/>
            <a:r>
              <a:rPr lang="ru-RU" altLang="ru-RU" sz="1800"/>
              <a:t>Абстрактный класс </a:t>
            </a:r>
            <a:r>
              <a:rPr lang="en-US" altLang="ru-RU" sz="1800"/>
              <a:t>Shape c </a:t>
            </a:r>
            <a:r>
              <a:rPr lang="ru-RU" altLang="ru-RU" sz="1800"/>
              <a:t>методом </a:t>
            </a:r>
            <a:r>
              <a:rPr lang="en-US" altLang="ru-RU" sz="1800"/>
              <a:t>draw()</a:t>
            </a:r>
            <a:r>
              <a:rPr lang="ru-RU" altLang="ru-RU" sz="1800"/>
              <a:t>;</a:t>
            </a:r>
          </a:p>
          <a:p>
            <a:pPr lvl="1" eaLnBrk="1" hangingPunct="1"/>
            <a:r>
              <a:rPr lang="ru-RU" altLang="ru-RU" sz="1800"/>
              <a:t>Три конкретных производных класса </a:t>
            </a:r>
            <a:r>
              <a:rPr lang="en-US" altLang="ru-RU" sz="1800"/>
              <a:t>(</a:t>
            </a:r>
            <a:r>
              <a:rPr lang="ru-RU" altLang="ru-RU" sz="1800"/>
              <a:t>м.б. и другие...</a:t>
            </a:r>
            <a:r>
              <a:rPr lang="en-US" altLang="ru-RU" sz="1800"/>
              <a:t>)</a:t>
            </a:r>
            <a:r>
              <a:rPr lang="ru-RU" altLang="ru-RU" sz="1800"/>
              <a:t>:</a:t>
            </a:r>
          </a:p>
          <a:p>
            <a:pPr eaLnBrk="1" hangingPunct="1"/>
            <a:endParaRPr lang="ru-RU" altLang="ru-RU" sz="2000"/>
          </a:p>
        </p:txBody>
      </p:sp>
      <p:pic>
        <p:nvPicPr>
          <p:cNvPr id="3079" name="Picture 6">
            <a:extLst>
              <a:ext uri="{FF2B5EF4-FFF2-40B4-BE49-F238E27FC236}">
                <a16:creationId xmlns:a16="http://schemas.microsoft.com/office/drawing/2014/main" id="{78B2AFD4-B7AB-480F-BBB5-6B40C50EA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4149725"/>
            <a:ext cx="3448050"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8F8CF24E-706D-4E1B-8C4D-3CCB69C7751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F1DF317-F689-42BF-858C-D51D98E8C77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E5675A9F-9B22-4C6D-BB25-41CB3812930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C40883A0-D890-4AFA-BC99-E54A433C9AE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8A69BC2-5A70-4120-A996-CC5E9F1FC14D}" type="slidenum">
              <a:rPr lang="ru-RU" altLang="ru-RU" sz="1400"/>
              <a:pPr eaLnBrk="1" hangingPunct="1">
                <a:spcBef>
                  <a:spcPct val="0"/>
                </a:spcBef>
                <a:buFontTx/>
                <a:buNone/>
              </a:pPr>
              <a:t>284</a:t>
            </a:fld>
            <a:endParaRPr lang="ru-RU" altLang="ru-RU" sz="1400"/>
          </a:p>
        </p:txBody>
      </p:sp>
      <p:sp>
        <p:nvSpPr>
          <p:cNvPr id="2053" name="Rectangle 8">
            <a:extLst>
              <a:ext uri="{FF2B5EF4-FFF2-40B4-BE49-F238E27FC236}">
                <a16:creationId xmlns:a16="http://schemas.microsoft.com/office/drawing/2014/main" id="{C299127E-B2DD-413D-B30E-1598FEE2081D}"/>
              </a:ext>
            </a:extLst>
          </p:cNvPr>
          <p:cNvSpPr>
            <a:spLocks noChangeArrowheads="1"/>
          </p:cNvSpPr>
          <p:nvPr/>
        </p:nvSpPr>
        <p:spPr bwMode="auto">
          <a:xfrm>
            <a:off x="936625" y="1619250"/>
            <a:ext cx="72199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endParaRPr lang="en-US" altLang="ru-RU" sz="2400" b="1"/>
          </a:p>
          <a:p>
            <a:pPr algn="ctr">
              <a:spcBef>
                <a:spcPct val="0"/>
              </a:spcBef>
              <a:buFontTx/>
              <a:buNone/>
            </a:pPr>
            <a:r>
              <a:rPr lang="en-US" altLang="ru-RU" sz="2400" b="1"/>
              <a:t>(2019 - 2020)</a:t>
            </a:r>
            <a:endParaRPr lang="ru-RU" altLang="ru-RU" sz="2400" b="1"/>
          </a:p>
        </p:txBody>
      </p:sp>
      <p:sp>
        <p:nvSpPr>
          <p:cNvPr id="2054" name="Rectangle 9">
            <a:extLst>
              <a:ext uri="{FF2B5EF4-FFF2-40B4-BE49-F238E27FC236}">
                <a16:creationId xmlns:a16="http://schemas.microsoft.com/office/drawing/2014/main" id="{FB660692-2C47-4A27-B988-32E245F89738}"/>
              </a:ext>
            </a:extLst>
          </p:cNvPr>
          <p:cNvSpPr>
            <a:spLocks noChangeArrowheads="1"/>
          </p:cNvSpPr>
          <p:nvPr/>
        </p:nvSpPr>
        <p:spPr bwMode="auto">
          <a:xfrm>
            <a:off x="1908175" y="54451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CE98E8DE-3ABC-470D-9D9F-EABCD033DB9A}"/>
              </a:ext>
            </a:extLst>
          </p:cNvPr>
          <p:cNvSpPr>
            <a:spLocks noChangeArrowheads="1"/>
          </p:cNvSpPr>
          <p:nvPr/>
        </p:nvSpPr>
        <p:spPr bwMode="auto">
          <a:xfrm>
            <a:off x="3090863" y="2963863"/>
            <a:ext cx="2765425"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a:t>
            </a:r>
            <a:r>
              <a:rPr lang="en-US" altLang="ru-RU" sz="2000" b="1"/>
              <a:t> 7</a:t>
            </a:r>
            <a:endParaRPr lang="ru-RU" altLang="ru-RU" sz="2000" b="1"/>
          </a:p>
          <a:p>
            <a:pPr algn="ctr">
              <a:spcBef>
                <a:spcPct val="0"/>
              </a:spcBef>
              <a:buFontTx/>
              <a:buNone/>
            </a:pPr>
            <a:endParaRPr lang="en-US" altLang="ru-RU" sz="2000" b="1"/>
          </a:p>
          <a:p>
            <a:pPr algn="ctr">
              <a:spcBef>
                <a:spcPct val="0"/>
              </a:spcBef>
              <a:buFontTx/>
              <a:buNone/>
            </a:pPr>
            <a:r>
              <a:rPr lang="ru-RU" altLang="ru-RU" sz="2000" b="1"/>
              <a:t>Лямбда-выражения</a:t>
            </a:r>
            <a:endParaRPr lang="en-US" altLang="ru-RU" sz="2000" b="1"/>
          </a:p>
          <a:p>
            <a:pPr algn="ctr">
              <a:spcBef>
                <a:spcPct val="0"/>
              </a:spcBef>
              <a:buFontTx/>
              <a:buNone/>
            </a:pPr>
            <a:endParaRPr lang="en-US" altLang="ru-RU" sz="2000" b="1"/>
          </a:p>
          <a:p>
            <a:pPr algn="ctr">
              <a:spcBef>
                <a:spcPct val="0"/>
              </a:spcBef>
              <a:buFontTx/>
              <a:buNone/>
            </a:pPr>
            <a:r>
              <a:rPr lang="en-US" altLang="ru-RU" sz="2000" b="1"/>
              <a:t>Enumeration </a:t>
            </a:r>
            <a:r>
              <a:rPr lang="ru-RU" altLang="ru-RU" sz="2000" b="1"/>
              <a:t>классы</a:t>
            </a:r>
            <a:endParaRPr lang="en-US" altLang="ru-RU" sz="2000" b="1"/>
          </a:p>
        </p:txBody>
      </p:sp>
    </p:spTree>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9AA0A43A-7C85-4FA3-96B1-133C0788C4D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0FA7B33-6DE8-4DEC-A7AE-C4C7A9AC499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7E921225-F40B-401D-8085-2599A2318D6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67F6A45B-0A02-4567-9AEF-D66C212B6B8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E914EB7-98EE-49D2-A997-19274E05DA22}" type="slidenum">
              <a:rPr lang="ru-RU" altLang="ru-RU" sz="1400"/>
              <a:pPr eaLnBrk="1" hangingPunct="1">
                <a:spcBef>
                  <a:spcPct val="0"/>
                </a:spcBef>
                <a:buFontTx/>
                <a:buNone/>
              </a:pPr>
              <a:t>285</a:t>
            </a:fld>
            <a:endParaRPr lang="ru-RU" altLang="ru-RU" sz="1400"/>
          </a:p>
        </p:txBody>
      </p:sp>
      <p:sp>
        <p:nvSpPr>
          <p:cNvPr id="2053" name="Title 1">
            <a:extLst>
              <a:ext uri="{FF2B5EF4-FFF2-40B4-BE49-F238E27FC236}">
                <a16:creationId xmlns:a16="http://schemas.microsoft.com/office/drawing/2014/main" id="{51A5A057-704D-4496-95B6-2AC720F166A8}"/>
              </a:ext>
            </a:extLst>
          </p:cNvPr>
          <p:cNvSpPr>
            <a:spLocks noGrp="1"/>
          </p:cNvSpPr>
          <p:nvPr>
            <p:ph type="title"/>
          </p:nvPr>
        </p:nvSpPr>
        <p:spPr/>
        <p:txBody>
          <a:bodyPr/>
          <a:lstStyle/>
          <a:p>
            <a:pPr eaLnBrk="1" hangingPunct="1"/>
            <a:r>
              <a:rPr lang="en-US" altLang="ru-RU"/>
              <a:t> </a:t>
            </a:r>
          </a:p>
        </p:txBody>
      </p:sp>
      <p:sp>
        <p:nvSpPr>
          <p:cNvPr id="2054" name="Rectangle 8">
            <a:extLst>
              <a:ext uri="{FF2B5EF4-FFF2-40B4-BE49-F238E27FC236}">
                <a16:creationId xmlns:a16="http://schemas.microsoft.com/office/drawing/2014/main" id="{D501AAD1-32E1-4870-852B-73AF4D1088BF}"/>
              </a:ext>
            </a:extLst>
          </p:cNvPr>
          <p:cNvSpPr>
            <a:spLocks noChangeArrowheads="1"/>
          </p:cNvSpPr>
          <p:nvPr/>
        </p:nvSpPr>
        <p:spPr bwMode="auto">
          <a:xfrm>
            <a:off x="917575" y="1874838"/>
            <a:ext cx="72199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a:t>Конструирование программного обеспечения</a:t>
            </a:r>
          </a:p>
          <a:p>
            <a:pPr algn="ctr">
              <a:spcBef>
                <a:spcPct val="0"/>
              </a:spcBef>
              <a:buFontTx/>
              <a:buNone/>
            </a:pPr>
            <a:r>
              <a:rPr lang="ru-RU" altLang="ru-RU" sz="2400"/>
              <a:t>(201</a:t>
            </a:r>
            <a:r>
              <a:rPr lang="en-US" altLang="ru-RU" sz="2400"/>
              <a:t>9 </a:t>
            </a:r>
            <a:r>
              <a:rPr lang="ru-RU" altLang="ru-RU" sz="2400"/>
              <a:t>-</a:t>
            </a:r>
            <a:r>
              <a:rPr lang="en-US" altLang="ru-RU" sz="2400"/>
              <a:t> </a:t>
            </a:r>
            <a:r>
              <a:rPr lang="ru-RU" altLang="ru-RU" sz="2400"/>
              <a:t>20</a:t>
            </a:r>
            <a:r>
              <a:rPr lang="en-US" altLang="ru-RU" sz="2400"/>
              <a:t>20</a:t>
            </a:r>
            <a:r>
              <a:rPr lang="ru-RU" altLang="ru-RU" sz="2400"/>
              <a:t>)</a:t>
            </a:r>
            <a:endParaRPr lang="en-US" altLang="ru-RU" sz="2400"/>
          </a:p>
          <a:p>
            <a:pPr algn="ctr">
              <a:spcBef>
                <a:spcPct val="0"/>
              </a:spcBef>
              <a:buFontTx/>
              <a:buNone/>
            </a:pPr>
            <a:endParaRPr lang="en-US" altLang="ru-RU" sz="2400"/>
          </a:p>
        </p:txBody>
      </p:sp>
      <p:sp>
        <p:nvSpPr>
          <p:cNvPr id="2055" name="Rectangle 9">
            <a:extLst>
              <a:ext uri="{FF2B5EF4-FFF2-40B4-BE49-F238E27FC236}">
                <a16:creationId xmlns:a16="http://schemas.microsoft.com/office/drawing/2014/main" id="{19B852DF-0638-4151-9FB7-4115AE29553E}"/>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b="0"/>
              <a:t>к.т.н. Гринкруг Е.М. (email: egrinkrug@hse.ru) </a:t>
            </a:r>
          </a:p>
        </p:txBody>
      </p:sp>
      <p:sp>
        <p:nvSpPr>
          <p:cNvPr id="2056" name="Rectangle 10">
            <a:extLst>
              <a:ext uri="{FF2B5EF4-FFF2-40B4-BE49-F238E27FC236}">
                <a16:creationId xmlns:a16="http://schemas.microsoft.com/office/drawing/2014/main" id="{21A9911C-85FD-4C17-BDED-DD2186CD460B}"/>
              </a:ext>
            </a:extLst>
          </p:cNvPr>
          <p:cNvSpPr>
            <a:spLocks noChangeArrowheads="1"/>
          </p:cNvSpPr>
          <p:nvPr/>
        </p:nvSpPr>
        <p:spPr bwMode="auto">
          <a:xfrm>
            <a:off x="2809875" y="3425825"/>
            <a:ext cx="32019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ru-RU" altLang="ru-RU" sz="2000"/>
          </a:p>
          <a:p>
            <a:pPr algn="ctr">
              <a:spcBef>
                <a:spcPct val="0"/>
              </a:spcBef>
              <a:buFontTx/>
              <a:buNone/>
            </a:pPr>
            <a:r>
              <a:rPr lang="en-US" altLang="ru-RU" sz="2000"/>
              <a:t>Unit Testing</a:t>
            </a:r>
            <a:endParaRPr lang="ru-RU" altLang="ru-RU" sz="2000"/>
          </a:p>
        </p:txBody>
      </p:sp>
    </p:spTree>
  </p:cSld>
  <p:clrMapOvr>
    <a:masterClrMapping/>
  </p:clrMapOvr>
  <p:transition advTm="2249"/>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B8DFDE72-164A-4BD6-ABE9-0C25FA30B20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B448923-7FD2-439E-8857-9474BAD04B2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A0079BF4-32A5-4C04-9CC2-03D417A9934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FE2EA391-4E80-4FFC-B427-C037D728372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678D264-2EDC-495B-90D1-7B2063783294}" type="slidenum">
              <a:rPr lang="ru-RU" altLang="ru-RU" sz="1400"/>
              <a:pPr eaLnBrk="1" hangingPunct="1">
                <a:spcBef>
                  <a:spcPct val="0"/>
                </a:spcBef>
                <a:buFontTx/>
                <a:buNone/>
              </a:pPr>
              <a:t>286</a:t>
            </a:fld>
            <a:endParaRPr lang="ru-RU" altLang="ru-RU" sz="1400"/>
          </a:p>
        </p:txBody>
      </p:sp>
      <p:sp>
        <p:nvSpPr>
          <p:cNvPr id="2053" name="Rectangle 8">
            <a:extLst>
              <a:ext uri="{FF2B5EF4-FFF2-40B4-BE49-F238E27FC236}">
                <a16:creationId xmlns:a16="http://schemas.microsoft.com/office/drawing/2014/main" id="{187CD8C6-5E8A-40BC-BE6D-C99BE060729E}"/>
              </a:ext>
            </a:extLst>
          </p:cNvPr>
          <p:cNvSpPr>
            <a:spLocks noChangeArrowheads="1"/>
          </p:cNvSpPr>
          <p:nvPr/>
        </p:nvSpPr>
        <p:spPr bwMode="auto">
          <a:xfrm>
            <a:off x="917575" y="1619250"/>
            <a:ext cx="721995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endParaRPr lang="en-US" altLang="ru-RU" sz="2400" b="1"/>
          </a:p>
          <a:p>
            <a:pPr algn="ctr">
              <a:spcBef>
                <a:spcPct val="0"/>
              </a:spcBef>
              <a:buFontTx/>
              <a:buNone/>
            </a:pPr>
            <a:r>
              <a:rPr lang="en-US" altLang="ru-RU" sz="2400" b="1"/>
              <a:t>(2019 - 2020)</a:t>
            </a:r>
            <a:endParaRPr lang="ru-RU" altLang="ru-RU" sz="2400" b="1"/>
          </a:p>
        </p:txBody>
      </p:sp>
      <p:sp>
        <p:nvSpPr>
          <p:cNvPr id="2054" name="Rectangle 9">
            <a:extLst>
              <a:ext uri="{FF2B5EF4-FFF2-40B4-BE49-F238E27FC236}">
                <a16:creationId xmlns:a16="http://schemas.microsoft.com/office/drawing/2014/main" id="{FB8DC3CD-E922-4A26-9C29-D9086B50F010}"/>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3730032B-6975-4400-ADED-4EF26ADAE9B1}"/>
              </a:ext>
            </a:extLst>
          </p:cNvPr>
          <p:cNvSpPr>
            <a:spLocks noChangeArrowheads="1"/>
          </p:cNvSpPr>
          <p:nvPr/>
        </p:nvSpPr>
        <p:spPr bwMode="auto">
          <a:xfrm>
            <a:off x="1568450" y="3117850"/>
            <a:ext cx="58674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 </a:t>
            </a:r>
            <a:r>
              <a:rPr lang="en-US" altLang="ru-RU" sz="2000" b="1"/>
              <a:t>9</a:t>
            </a:r>
            <a:r>
              <a:rPr lang="ru-RU" altLang="ru-RU" sz="2000" b="1"/>
              <a:t>. </a:t>
            </a:r>
            <a:endParaRPr lang="en-US" altLang="ru-RU" sz="2000" b="1"/>
          </a:p>
          <a:p>
            <a:pPr algn="ctr">
              <a:spcBef>
                <a:spcPct val="0"/>
              </a:spcBef>
              <a:buFontTx/>
              <a:buNone/>
            </a:pPr>
            <a:endParaRPr lang="ru-RU" altLang="ru-RU" sz="2000" b="1"/>
          </a:p>
          <a:p>
            <a:pPr algn="ctr">
              <a:spcBef>
                <a:spcPct val="0"/>
              </a:spcBef>
              <a:buFontTx/>
              <a:buNone/>
            </a:pPr>
            <a:r>
              <a:rPr lang="ru-RU" altLang="ru-RU" sz="2000" b="1"/>
              <a:t>Универсальные и параметризованные типы</a:t>
            </a:r>
            <a:endParaRPr lang="en-US" altLang="ru-RU" sz="2000" b="1"/>
          </a:p>
          <a:p>
            <a:pPr algn="ctr">
              <a:spcBef>
                <a:spcPct val="0"/>
              </a:spcBef>
              <a:buFontTx/>
              <a:buNone/>
            </a:pPr>
            <a:r>
              <a:rPr lang="en-US" altLang="ru-RU" sz="2000" b="1"/>
              <a:t>(Generic programming)</a:t>
            </a:r>
            <a:endParaRPr lang="ru-RU" altLang="ru-RU" sz="2000" b="1"/>
          </a:p>
        </p:txBody>
      </p:sp>
    </p:spTree>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E2CC5911-F662-4C12-9333-7EA1220E8EA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1420A18-EEB4-406F-AD7E-9EC072DAEB6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A9F10E9A-C45F-4A0A-A1E3-DC8C0015CFE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9828708D-3C6E-4CB0-97AB-92483825731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9A2C431-D0C3-4045-AA45-5E4B73D1E5F0}" type="slidenum">
              <a:rPr lang="ru-RU" altLang="ru-RU" sz="1400"/>
              <a:pPr eaLnBrk="1" hangingPunct="1">
                <a:spcBef>
                  <a:spcPct val="0"/>
                </a:spcBef>
                <a:buFontTx/>
                <a:buNone/>
              </a:pPr>
              <a:t>287</a:t>
            </a:fld>
            <a:endParaRPr lang="ru-RU" altLang="ru-RU" sz="1400"/>
          </a:p>
        </p:txBody>
      </p:sp>
      <p:sp>
        <p:nvSpPr>
          <p:cNvPr id="3077" name="Rectangle 2">
            <a:extLst>
              <a:ext uri="{FF2B5EF4-FFF2-40B4-BE49-F238E27FC236}">
                <a16:creationId xmlns:a16="http://schemas.microsoft.com/office/drawing/2014/main" id="{32EC4E21-889F-4BC5-833D-B4E48633CAF9}"/>
              </a:ext>
            </a:extLst>
          </p:cNvPr>
          <p:cNvSpPr>
            <a:spLocks noGrp="1" noChangeArrowheads="1"/>
          </p:cNvSpPr>
          <p:nvPr>
            <p:ph type="title"/>
          </p:nvPr>
        </p:nvSpPr>
        <p:spPr>
          <a:xfrm>
            <a:off x="468313" y="1412875"/>
            <a:ext cx="8229600" cy="346075"/>
          </a:xfrm>
        </p:spPr>
        <p:txBody>
          <a:bodyPr/>
          <a:lstStyle/>
          <a:p>
            <a:pPr eaLnBrk="1" hangingPunct="1"/>
            <a:r>
              <a:rPr lang="ru-RU" altLang="ru-RU" sz="2400" b="1"/>
              <a:t>Что такое </a:t>
            </a:r>
            <a:r>
              <a:rPr lang="en-US" altLang="ru-RU" sz="2400" b="1"/>
              <a:t>Generic programming?</a:t>
            </a:r>
            <a:endParaRPr lang="ru-RU" altLang="ru-RU" sz="2400" b="1"/>
          </a:p>
        </p:txBody>
      </p:sp>
      <p:sp>
        <p:nvSpPr>
          <p:cNvPr id="3078" name="Rectangle 3">
            <a:extLst>
              <a:ext uri="{FF2B5EF4-FFF2-40B4-BE49-F238E27FC236}">
                <a16:creationId xmlns:a16="http://schemas.microsoft.com/office/drawing/2014/main" id="{B0748AA6-BE00-41E3-8628-D4993FA767D6}"/>
              </a:ext>
            </a:extLst>
          </p:cNvPr>
          <p:cNvSpPr>
            <a:spLocks noGrp="1" noChangeArrowheads="1"/>
          </p:cNvSpPr>
          <p:nvPr>
            <p:ph type="body" idx="1"/>
          </p:nvPr>
        </p:nvSpPr>
        <p:spPr>
          <a:xfrm>
            <a:off x="0" y="1844675"/>
            <a:ext cx="9144000" cy="4537075"/>
          </a:xfrm>
        </p:spPr>
        <p:txBody>
          <a:bodyPr/>
          <a:lstStyle/>
          <a:p>
            <a:pPr eaLnBrk="1" hangingPunct="1">
              <a:lnSpc>
                <a:spcPct val="90000"/>
              </a:lnSpc>
            </a:pPr>
            <a:r>
              <a:rPr lang="ru-RU" altLang="ru-RU" sz="2000" i="1">
                <a:solidFill>
                  <a:srgbClr val="FF0000"/>
                </a:solidFill>
              </a:rPr>
              <a:t>Generic programming </a:t>
            </a:r>
            <a:r>
              <a:rPr lang="ru-RU" altLang="ru-RU" sz="2000">
                <a:solidFill>
                  <a:srgbClr val="FF0000"/>
                </a:solidFill>
              </a:rPr>
              <a:t>means to write code that can be reused for objects of many different</a:t>
            </a:r>
            <a:r>
              <a:rPr lang="en-US" altLang="ru-RU" sz="2000">
                <a:solidFill>
                  <a:srgbClr val="FF0000"/>
                </a:solidFill>
              </a:rPr>
              <a:t> </a:t>
            </a:r>
            <a:r>
              <a:rPr lang="ru-RU" altLang="ru-RU" sz="2000">
                <a:solidFill>
                  <a:srgbClr val="FF0000"/>
                </a:solidFill>
              </a:rPr>
              <a:t>types.</a:t>
            </a:r>
            <a:endParaRPr lang="en-US" altLang="ru-RU" sz="2000">
              <a:solidFill>
                <a:srgbClr val="FF0000"/>
              </a:solidFill>
            </a:endParaRPr>
          </a:p>
          <a:p>
            <a:pPr eaLnBrk="1" hangingPunct="1">
              <a:lnSpc>
                <a:spcPct val="90000"/>
              </a:lnSpc>
            </a:pPr>
            <a:r>
              <a:rPr lang="ru-RU" altLang="ru-RU" sz="2000"/>
              <a:t>В переводах на русский язык – </a:t>
            </a:r>
            <a:r>
              <a:rPr lang="ru-RU" altLang="ru-RU" sz="2000" i="1"/>
              <a:t>обобщенное</a:t>
            </a:r>
            <a:r>
              <a:rPr lang="en-US" altLang="ru-RU" sz="2000" i="1"/>
              <a:t>  </a:t>
            </a:r>
            <a:r>
              <a:rPr lang="ru-RU" altLang="ru-RU" sz="2000"/>
              <a:t>или </a:t>
            </a:r>
            <a:r>
              <a:rPr lang="ru-RU" altLang="ru-RU" sz="2000" i="1"/>
              <a:t>универсальное</a:t>
            </a:r>
            <a:r>
              <a:rPr lang="en-US" altLang="ru-RU" sz="2000" i="1"/>
              <a:t> </a:t>
            </a:r>
            <a:r>
              <a:rPr lang="ru-RU" altLang="ru-RU" sz="2000"/>
              <a:t>программирование (для использования с разными типами объектов)...</a:t>
            </a:r>
            <a:endParaRPr lang="en-US" altLang="ru-RU" sz="2000"/>
          </a:p>
          <a:p>
            <a:pPr eaLnBrk="1" hangingPunct="1">
              <a:lnSpc>
                <a:spcPct val="90000"/>
              </a:lnSpc>
            </a:pPr>
            <a:r>
              <a:rPr lang="ru-RU" altLang="ru-RU" sz="2000"/>
              <a:t>В </a:t>
            </a:r>
            <a:r>
              <a:rPr lang="en-US" altLang="ru-RU" sz="2000"/>
              <a:t>Smalltalk – </a:t>
            </a:r>
            <a:r>
              <a:rPr lang="ru-RU" altLang="ru-RU" sz="2000"/>
              <a:t>все программы </a:t>
            </a:r>
            <a:r>
              <a:rPr lang="en-US" altLang="ru-RU" sz="2000"/>
              <a:t>generic</a:t>
            </a:r>
            <a:r>
              <a:rPr lang="ru-RU" altLang="ru-RU" sz="2000"/>
              <a:t>:</a:t>
            </a:r>
            <a:endParaRPr lang="en-US" altLang="ru-RU" sz="2000"/>
          </a:p>
          <a:p>
            <a:pPr lvl="1" eaLnBrk="1" hangingPunct="1">
              <a:lnSpc>
                <a:spcPct val="90000"/>
              </a:lnSpc>
            </a:pPr>
            <a:r>
              <a:rPr lang="ru-RU" altLang="ru-RU" sz="1800" b="1"/>
              <a:t>Все объекты-данные имеют тип, определяющий операции</a:t>
            </a:r>
            <a:r>
              <a:rPr lang="en-US" altLang="ru-RU" sz="1800" b="1"/>
              <a:t> </a:t>
            </a:r>
            <a:r>
              <a:rPr lang="ru-RU" altLang="ru-RU" sz="1800" b="1"/>
              <a:t>с ними;</a:t>
            </a:r>
          </a:p>
          <a:p>
            <a:pPr lvl="1" eaLnBrk="1" hangingPunct="1">
              <a:lnSpc>
                <a:spcPct val="90000"/>
              </a:lnSpc>
            </a:pPr>
            <a:r>
              <a:rPr lang="ru-RU" altLang="ru-RU" sz="1800" b="1"/>
              <a:t>Переменные не сопоставляются с типом значений, и нет нужды писать разный код для разных типов данных; </a:t>
            </a:r>
          </a:p>
          <a:p>
            <a:pPr lvl="1" eaLnBrk="1" hangingPunct="1">
              <a:lnSpc>
                <a:spcPct val="90000"/>
              </a:lnSpc>
            </a:pPr>
            <a:r>
              <a:rPr lang="ru-RU" altLang="ru-RU" sz="1800" b="1"/>
              <a:t>Ловля ошибок откладывается до времени исполнения...</a:t>
            </a:r>
          </a:p>
          <a:p>
            <a:pPr eaLnBrk="1" hangingPunct="1">
              <a:lnSpc>
                <a:spcPct val="90000"/>
              </a:lnSpc>
            </a:pPr>
            <a:r>
              <a:rPr lang="ru-RU" altLang="ru-RU" sz="2000"/>
              <a:t>В </a:t>
            </a:r>
            <a:r>
              <a:rPr lang="en-US" altLang="ru-RU" sz="2000"/>
              <a:t>C++</a:t>
            </a:r>
            <a:r>
              <a:rPr lang="ru-RU" altLang="ru-RU" sz="2000"/>
              <a:t>  - нет ничего похожего на общий суперкласс </a:t>
            </a:r>
            <a:r>
              <a:rPr lang="en-US" altLang="ru-RU" sz="2000"/>
              <a:t>Object</a:t>
            </a:r>
            <a:r>
              <a:rPr lang="ru-RU" altLang="ru-RU" sz="2000"/>
              <a:t>, и все обобщенное программирование поддерживается с помощью </a:t>
            </a:r>
            <a:r>
              <a:rPr lang="en-US" altLang="ru-RU" sz="2000"/>
              <a:t>templates (</a:t>
            </a:r>
            <a:r>
              <a:rPr lang="ru-RU" altLang="ru-RU" sz="2000"/>
              <a:t>и </a:t>
            </a:r>
            <a:r>
              <a:rPr lang="en-US" altLang="ru-RU" sz="2000"/>
              <a:t>Standard Template Library by </a:t>
            </a:r>
            <a:r>
              <a:rPr lang="ru-RU" altLang="ru-RU" sz="2000"/>
              <a:t>Александр Степанов</a:t>
            </a:r>
            <a:r>
              <a:rPr lang="en-US" altLang="ru-RU" sz="2000"/>
              <a:t>)</a:t>
            </a:r>
            <a:endParaRPr lang="ru-RU" altLang="ru-RU" sz="2000"/>
          </a:p>
          <a:p>
            <a:pPr lvl="1" eaLnBrk="1" hangingPunct="1">
              <a:lnSpc>
                <a:spcPct val="90000"/>
              </a:lnSpc>
            </a:pPr>
            <a:r>
              <a:rPr lang="ru-RU" altLang="ru-RU" sz="1600" b="1"/>
              <a:t>В </a:t>
            </a:r>
            <a:r>
              <a:rPr lang="en-US" altLang="ru-RU" sz="1600" b="1"/>
              <a:t>Java</a:t>
            </a:r>
            <a:r>
              <a:rPr lang="ru-RU" altLang="ru-RU" sz="1600" b="1"/>
              <a:t>:</a:t>
            </a:r>
            <a:r>
              <a:rPr lang="en-US" altLang="ru-RU" sz="1600" b="1"/>
              <a:t>  </a:t>
            </a:r>
            <a:r>
              <a:rPr lang="ru-RU" altLang="ru-RU" sz="1600" b="1"/>
              <a:t>до </a:t>
            </a:r>
            <a:r>
              <a:rPr lang="en-US" altLang="ru-RU" sz="1600" b="1"/>
              <a:t>JDK 5</a:t>
            </a:r>
            <a:r>
              <a:rPr lang="ru-RU" altLang="ru-RU" sz="1600" b="1"/>
              <a:t> было больше похоже на </a:t>
            </a:r>
            <a:r>
              <a:rPr lang="en-US" altLang="ru-RU" sz="1600" b="1"/>
              <a:t>Smalltalk</a:t>
            </a:r>
            <a:r>
              <a:rPr lang="ru-RU" altLang="ru-RU" sz="1600" b="1"/>
              <a:t>, начиная с </a:t>
            </a:r>
            <a:r>
              <a:rPr lang="en-US" altLang="ru-RU" sz="1600" b="1"/>
              <a:t>JDK 5 – </a:t>
            </a:r>
            <a:r>
              <a:rPr lang="ru-RU" altLang="ru-RU" sz="1600" b="1"/>
              <a:t>с появлением параметризованных типов </a:t>
            </a:r>
            <a:r>
              <a:rPr lang="en-US" altLang="ru-RU" sz="1600" b="1"/>
              <a:t>- </a:t>
            </a:r>
            <a:r>
              <a:rPr lang="ru-RU" altLang="ru-RU" sz="1600" b="1"/>
              <a:t>стало больше похоже на </a:t>
            </a:r>
            <a:r>
              <a:rPr lang="en-US" altLang="ru-RU" sz="1600" b="1"/>
              <a:t>C++</a:t>
            </a:r>
            <a:r>
              <a:rPr lang="ru-RU" altLang="ru-RU" sz="1600" b="1"/>
              <a:t>...</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2">
            <a:extLst>
              <a:ext uri="{FF2B5EF4-FFF2-40B4-BE49-F238E27FC236}">
                <a16:creationId xmlns:a16="http://schemas.microsoft.com/office/drawing/2014/main" id="{B4A1DDDE-D55F-42B6-95A6-BA0938BAA54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0B42ACA-AF3E-4C9E-BAF7-9F50864700AB}"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4099" name="Footer Placeholder 3">
            <a:extLst>
              <a:ext uri="{FF2B5EF4-FFF2-40B4-BE49-F238E27FC236}">
                <a16:creationId xmlns:a16="http://schemas.microsoft.com/office/drawing/2014/main" id="{28D91EBC-05BD-4E4B-80FF-1BFAE537E6E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4100" name="Slide Number Placeholder 4">
            <a:extLst>
              <a:ext uri="{FF2B5EF4-FFF2-40B4-BE49-F238E27FC236}">
                <a16:creationId xmlns:a16="http://schemas.microsoft.com/office/drawing/2014/main" id="{2A9860F7-53A0-492A-A501-EE3459E494E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43D712E-867F-4056-A2F5-E475019EC58C}" type="slidenum">
              <a:rPr lang="ru-RU" altLang="ru-RU" sz="1400"/>
              <a:pPr>
                <a:spcBef>
                  <a:spcPct val="0"/>
                </a:spcBef>
                <a:buFontTx/>
                <a:buNone/>
              </a:pPr>
              <a:t>288</a:t>
            </a:fld>
            <a:endParaRPr lang="ru-RU" altLang="ru-RU" sz="1400"/>
          </a:p>
        </p:txBody>
      </p:sp>
      <p:sp>
        <p:nvSpPr>
          <p:cNvPr id="4101" name="Rectangle 8">
            <a:extLst>
              <a:ext uri="{FF2B5EF4-FFF2-40B4-BE49-F238E27FC236}">
                <a16:creationId xmlns:a16="http://schemas.microsoft.com/office/drawing/2014/main" id="{A84AE832-72C3-47F9-8CD0-65E1E1A27D1A}"/>
              </a:ext>
            </a:extLst>
          </p:cNvPr>
          <p:cNvSpPr>
            <a:spLocks noChangeArrowheads="1"/>
          </p:cNvSpPr>
          <p:nvPr/>
        </p:nvSpPr>
        <p:spPr bwMode="auto">
          <a:xfrm>
            <a:off x="917575" y="2058988"/>
            <a:ext cx="72199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endParaRPr lang="en-US" altLang="ru-RU" sz="2400" b="1"/>
          </a:p>
          <a:p>
            <a:pPr algn="ctr">
              <a:spcBef>
                <a:spcPct val="0"/>
              </a:spcBef>
              <a:buFontTx/>
              <a:buNone/>
            </a:pPr>
            <a:r>
              <a:rPr lang="en-US" altLang="ru-RU" sz="2400" b="1"/>
              <a:t>(2019 - 2020)</a:t>
            </a:r>
            <a:endParaRPr lang="ru-RU" altLang="ru-RU" sz="2400" b="1"/>
          </a:p>
        </p:txBody>
      </p:sp>
      <p:sp>
        <p:nvSpPr>
          <p:cNvPr id="4102" name="Rectangle 9">
            <a:extLst>
              <a:ext uri="{FF2B5EF4-FFF2-40B4-BE49-F238E27FC236}">
                <a16:creationId xmlns:a16="http://schemas.microsoft.com/office/drawing/2014/main" id="{514C238F-2241-4CDA-B385-0022C20D5A63}"/>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4103" name="Rectangle 10">
            <a:extLst>
              <a:ext uri="{FF2B5EF4-FFF2-40B4-BE49-F238E27FC236}">
                <a16:creationId xmlns:a16="http://schemas.microsoft.com/office/drawing/2014/main" id="{85B5F77B-9F14-4F6E-90C5-619F259C7B79}"/>
              </a:ext>
            </a:extLst>
          </p:cNvPr>
          <p:cNvSpPr>
            <a:spLocks noChangeArrowheads="1"/>
          </p:cNvSpPr>
          <p:nvPr/>
        </p:nvSpPr>
        <p:spPr bwMode="auto">
          <a:xfrm>
            <a:off x="2168525" y="3429000"/>
            <a:ext cx="46466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 </a:t>
            </a:r>
            <a:r>
              <a:rPr lang="en-US" altLang="ru-RU" sz="2000" b="1"/>
              <a:t>10</a:t>
            </a:r>
            <a:r>
              <a:rPr lang="ru-RU" altLang="ru-RU" sz="2000" b="1"/>
              <a:t>. </a:t>
            </a:r>
          </a:p>
          <a:p>
            <a:pPr algn="ctr">
              <a:spcBef>
                <a:spcPct val="0"/>
              </a:spcBef>
              <a:buFontTx/>
              <a:buNone/>
            </a:pPr>
            <a:r>
              <a:rPr lang="ru-RU" altLang="ru-RU" sz="2000" b="1"/>
              <a:t>Контейнеры и коллекции объектов</a:t>
            </a:r>
          </a:p>
        </p:txBody>
      </p:sp>
    </p:spTree>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6A8A3476-E36E-470D-BCE6-9B54FAA90E6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BAB9862-0E29-4260-9530-75CBD494B449}"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A30DA108-9CA4-4242-BEBB-C67329C147C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2A145D3C-174B-487A-AB12-9DE2A624F32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041455B-0CFC-4C64-921C-A4D40F3F3845}" type="slidenum">
              <a:rPr lang="ru-RU" altLang="ru-RU" sz="1400"/>
              <a:pPr>
                <a:spcBef>
                  <a:spcPct val="0"/>
                </a:spcBef>
                <a:buFontTx/>
                <a:buNone/>
              </a:pPr>
              <a:t>289</a:t>
            </a:fld>
            <a:endParaRPr lang="ru-RU" altLang="ru-RU" sz="1400"/>
          </a:p>
        </p:txBody>
      </p:sp>
      <p:sp>
        <p:nvSpPr>
          <p:cNvPr id="6149" name="Rectangle 2">
            <a:extLst>
              <a:ext uri="{FF2B5EF4-FFF2-40B4-BE49-F238E27FC236}">
                <a16:creationId xmlns:a16="http://schemas.microsoft.com/office/drawing/2014/main" id="{B17ADA87-F224-4EBA-BD32-D11A05E6AD30}"/>
              </a:ext>
            </a:extLst>
          </p:cNvPr>
          <p:cNvSpPr>
            <a:spLocks noGrp="1" noChangeArrowheads="1"/>
          </p:cNvSpPr>
          <p:nvPr>
            <p:ph type="title"/>
          </p:nvPr>
        </p:nvSpPr>
        <p:spPr>
          <a:xfrm>
            <a:off x="468313" y="1484313"/>
            <a:ext cx="8229600" cy="360362"/>
          </a:xfrm>
        </p:spPr>
        <p:txBody>
          <a:bodyPr/>
          <a:lstStyle/>
          <a:p>
            <a:pPr eaLnBrk="1" hangingPunct="1"/>
            <a:r>
              <a:rPr lang="ru-RU" altLang="ru-RU" sz="2400" b="1"/>
              <a:t>Структуры данных и коллекции</a:t>
            </a:r>
          </a:p>
        </p:txBody>
      </p:sp>
      <p:sp>
        <p:nvSpPr>
          <p:cNvPr id="4102" name="Rectangle 3">
            <a:extLst>
              <a:ext uri="{FF2B5EF4-FFF2-40B4-BE49-F238E27FC236}">
                <a16:creationId xmlns:a16="http://schemas.microsoft.com/office/drawing/2014/main" id="{786AB140-C189-40A7-B204-F5429765FD48}"/>
              </a:ext>
            </a:extLst>
          </p:cNvPr>
          <p:cNvSpPr>
            <a:spLocks noGrp="1" noChangeArrowheads="1"/>
          </p:cNvSpPr>
          <p:nvPr>
            <p:ph type="body" idx="1"/>
          </p:nvPr>
        </p:nvSpPr>
        <p:spPr>
          <a:xfrm>
            <a:off x="0" y="1844675"/>
            <a:ext cx="9144000" cy="4537075"/>
          </a:xfrm>
        </p:spPr>
        <p:txBody>
          <a:bodyPr/>
          <a:lstStyle/>
          <a:p>
            <a:pPr eaLnBrk="1" hangingPunct="1">
              <a:defRPr/>
            </a:pPr>
            <a:r>
              <a:rPr lang="ru-RU" altLang="ru-RU" sz="1800" dirty="0"/>
              <a:t>При программировании выбор используемых структур данных весьма важен. Он влияет: </a:t>
            </a:r>
          </a:p>
          <a:p>
            <a:pPr lvl="1" eaLnBrk="1" hangingPunct="1">
              <a:defRPr/>
            </a:pPr>
            <a:r>
              <a:rPr lang="ru-RU" altLang="ru-RU" sz="1600" b="1" dirty="0">
                <a:ea typeface="+mn-ea"/>
                <a:cs typeface="+mn-cs"/>
              </a:rPr>
              <a:t>на естественность реализации;</a:t>
            </a:r>
          </a:p>
          <a:p>
            <a:pPr lvl="1" eaLnBrk="1" hangingPunct="1">
              <a:defRPr/>
            </a:pPr>
            <a:r>
              <a:rPr lang="ru-RU" altLang="ru-RU" sz="1600" b="1" dirty="0">
                <a:ea typeface="+mn-ea"/>
                <a:cs typeface="+mn-cs"/>
              </a:rPr>
              <a:t>на эффективность использования памяти и производительность.</a:t>
            </a:r>
          </a:p>
          <a:p>
            <a:pPr eaLnBrk="1" hangingPunct="1">
              <a:defRPr/>
            </a:pPr>
            <a:r>
              <a:rPr lang="ru-RU" altLang="ru-RU" sz="1800" dirty="0"/>
              <a:t>Это особенно важно при обработке больших объемов данных (</a:t>
            </a:r>
            <a:r>
              <a:rPr lang="en-US" altLang="ru-RU" sz="1800" dirty="0"/>
              <a:t>“Big Data”…</a:t>
            </a:r>
            <a:r>
              <a:rPr lang="ru-RU" altLang="ru-RU" sz="1800" dirty="0"/>
              <a:t>).</a:t>
            </a:r>
          </a:p>
          <a:p>
            <a:pPr algn="just" eaLnBrk="1" hangingPunct="1">
              <a:defRPr/>
            </a:pPr>
            <a:r>
              <a:rPr lang="ru-RU" altLang="ru-RU" sz="1800" dirty="0"/>
              <a:t>В </a:t>
            </a:r>
            <a:r>
              <a:rPr lang="en-US" altLang="ru-RU" sz="1800" dirty="0"/>
              <a:t>JDK </a:t>
            </a:r>
            <a:r>
              <a:rPr lang="ru-RU" altLang="ru-RU" sz="1800" dirty="0"/>
              <a:t>с самого начала присутствовали стандартные реализации наиболее употребительных структур данных, причем </a:t>
            </a:r>
            <a:r>
              <a:rPr lang="ru-RU" altLang="ru-RU" sz="1800" b="1" dirty="0"/>
              <a:t>с учетом возможности их параллельной обработки</a:t>
            </a:r>
            <a:r>
              <a:rPr lang="ru-RU" altLang="ru-RU" sz="1800" dirty="0"/>
              <a:t>. В современном </a:t>
            </a:r>
            <a:r>
              <a:rPr lang="en-US" altLang="ru-RU" sz="1800" dirty="0"/>
              <a:t>JDK </a:t>
            </a:r>
            <a:r>
              <a:rPr lang="ru-RU" altLang="ru-RU" sz="1800" dirty="0"/>
              <a:t>эти возможности существенно расширены и согласованы с новыми средствами обработки потоков данных. </a:t>
            </a:r>
          </a:p>
          <a:p>
            <a:pPr algn="just" eaLnBrk="1" hangingPunct="1">
              <a:defRPr/>
            </a:pPr>
            <a:r>
              <a:rPr lang="ru-RU" altLang="ru-RU" sz="1800" dirty="0"/>
              <a:t>У вас параллельно проходит курс «Алгоритмы и структуры данных» с практикой их использования в языке </a:t>
            </a:r>
            <a:r>
              <a:rPr lang="en-US" altLang="ru-RU" sz="1800" dirty="0"/>
              <a:t>C++</a:t>
            </a:r>
            <a:r>
              <a:rPr lang="ru-RU" altLang="ru-RU" sz="1800" dirty="0"/>
              <a:t>. </a:t>
            </a:r>
            <a:endParaRPr lang="en-US" altLang="ru-RU" sz="1800" dirty="0"/>
          </a:p>
          <a:p>
            <a:pPr lvl="1" algn="just" eaLnBrk="1" hangingPunct="1">
              <a:defRPr/>
            </a:pPr>
            <a:r>
              <a:rPr lang="ru-RU" altLang="ru-RU" sz="1400" dirty="0"/>
              <a:t>Иногда такой курс базируется целиком на </a:t>
            </a:r>
            <a:r>
              <a:rPr lang="en-US" altLang="ru-RU" sz="1400" dirty="0"/>
              <a:t>Java (</a:t>
            </a:r>
            <a:r>
              <a:rPr lang="ru-RU" altLang="ru-RU" sz="1400" dirty="0"/>
              <a:t>см. </a:t>
            </a:r>
            <a:r>
              <a:rPr lang="en-US" altLang="ru-RU" sz="1400" dirty="0"/>
              <a:t>Moodle -&gt; Readings):</a:t>
            </a:r>
            <a:r>
              <a:rPr lang="ru-RU" altLang="ru-RU" sz="1400" dirty="0"/>
              <a:t> </a:t>
            </a:r>
            <a:r>
              <a:rPr lang="en-US" altLang="ru-RU" sz="1400" dirty="0"/>
              <a:t>Data Structures &amp; Algorithms in Java (</a:t>
            </a:r>
            <a:r>
              <a:rPr lang="ru-RU" altLang="ru-RU" sz="1400" dirty="0"/>
              <a:t>до и после использования </a:t>
            </a:r>
            <a:r>
              <a:rPr lang="en-US" altLang="ru-RU" sz="1400" dirty="0"/>
              <a:t>generics</a:t>
            </a:r>
            <a:r>
              <a:rPr lang="ru-RU" altLang="ru-RU" sz="1400" dirty="0"/>
              <a:t>; эти средства совершенствуются в </a:t>
            </a:r>
            <a:r>
              <a:rPr lang="en-US" altLang="ru-RU" sz="1400" dirty="0"/>
              <a:t>JDK (+))</a:t>
            </a:r>
            <a:r>
              <a:rPr lang="ru-RU" altLang="ru-RU" sz="1400" dirty="0"/>
              <a:t>.</a:t>
            </a:r>
          </a:p>
          <a:p>
            <a:pPr algn="just" eaLnBrk="1" hangingPunct="1">
              <a:defRPr/>
            </a:pPr>
            <a:r>
              <a:rPr lang="ru-RU" altLang="ru-RU" sz="1800" dirty="0"/>
              <a:t>Полезно сопоставить возможности </a:t>
            </a:r>
            <a:r>
              <a:rPr lang="en-US" altLang="ru-RU" sz="1800" dirty="0"/>
              <a:t>C++ </a:t>
            </a:r>
            <a:r>
              <a:rPr lang="ru-RU" altLang="ru-RU" sz="1800" dirty="0"/>
              <a:t>и </a:t>
            </a:r>
            <a:r>
              <a:rPr lang="en-US" altLang="ru-RU" sz="1800" dirty="0"/>
              <a:t>Java </a:t>
            </a:r>
            <a:r>
              <a:rPr lang="ru-RU" altLang="ru-RU" sz="1800" dirty="0"/>
              <a:t>при обработке структур данных.</a:t>
            </a:r>
            <a:endParaRPr lang="en-US" altLang="ru-RU" sz="1800" dirty="0"/>
          </a:p>
          <a:p>
            <a:pPr algn="just" eaLnBrk="1" hangingPunct="1">
              <a:defRPr/>
            </a:pPr>
            <a:r>
              <a:rPr lang="ru-RU" altLang="ru-RU" sz="1800" dirty="0"/>
              <a:t>Мы начнем (и позже - продолжим) обзор соответствующих средств </a:t>
            </a:r>
            <a:r>
              <a:rPr lang="en-US" altLang="ru-RU" sz="1800" dirty="0"/>
              <a:t>JDK</a:t>
            </a:r>
            <a:r>
              <a:rPr lang="ru-RU" altLang="ru-RU" sz="1800" dirty="0"/>
              <a:t>...  </a:t>
            </a:r>
            <a:endParaRPr lang="en-US" altLang="ru-RU" sz="1800" dirty="0"/>
          </a:p>
          <a:p>
            <a:pPr algn="just" eaLnBrk="1" hangingPunct="1">
              <a:defRPr/>
            </a:pPr>
            <a:endParaRPr lang="en-US" altLang="ru-RU" sz="1800" dirty="0"/>
          </a:p>
          <a:p>
            <a:pPr algn="just" eaLnBrk="1" hangingPunct="1">
              <a:defRPr/>
            </a:pPr>
            <a:endParaRPr lang="en-US" altLang="ru-RU" sz="1600" b="1" dirty="0"/>
          </a:p>
          <a:p>
            <a:pPr algn="just" eaLnBrk="1" hangingPunct="1">
              <a:defRPr/>
            </a:pPr>
            <a:endParaRPr lang="ru-RU" altLang="ru-RU" sz="16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691855" y="2140428"/>
            <a:ext cx="7191196" cy="3413906"/>
          </a:xfrm>
        </p:spPr>
        <p:txBody>
          <a:bodyPr>
            <a:normAutofit fontScale="70000" lnSpcReduction="20000"/>
          </a:bodyPr>
          <a:lstStyle/>
          <a:p>
            <a:r>
              <a:rPr lang="ru-RU" sz="1500" dirty="0"/>
              <a:t>Задача была бы решена, если </a:t>
            </a:r>
            <a:r>
              <a:rPr lang="en-US" sz="1500" dirty="0" err="1"/>
              <a:t>i</a:t>
            </a:r>
            <a:r>
              <a:rPr lang="ru-RU" sz="1500" dirty="0"/>
              <a:t>-й и </a:t>
            </a:r>
            <a:r>
              <a:rPr lang="en-US" sz="1500" dirty="0"/>
              <a:t>j</a:t>
            </a:r>
            <a:r>
              <a:rPr lang="ru-RU" sz="1500" dirty="0"/>
              <a:t>-й объекты  попадали в один кластер тогда и только тогда, когда расстояние между точками </a:t>
            </a:r>
            <a:r>
              <a:rPr lang="en-US" sz="1500" dirty="0"/>
              <a:t>X</a:t>
            </a:r>
            <a:r>
              <a:rPr lang="en-US" sz="1050" dirty="0"/>
              <a:t>i</a:t>
            </a:r>
            <a:r>
              <a:rPr lang="en-US" sz="1500" dirty="0"/>
              <a:t> </a:t>
            </a:r>
            <a:r>
              <a:rPr lang="ru-RU" sz="1500" dirty="0"/>
              <a:t>и </a:t>
            </a:r>
            <a:r>
              <a:rPr lang="en-US" sz="1500" dirty="0" err="1"/>
              <a:t>X</a:t>
            </a:r>
            <a:r>
              <a:rPr lang="en-US" sz="1050" dirty="0" err="1"/>
              <a:t>j</a:t>
            </a:r>
            <a:r>
              <a:rPr lang="ru-RU" sz="1500" dirty="0"/>
              <a:t> было бы достаточно малым, и наоборот, попадали бы в разные кластеры в случае достаточно большого расстояния между ними.</a:t>
            </a:r>
          </a:p>
          <a:p>
            <a:r>
              <a:rPr lang="ru-RU" sz="1500" dirty="0"/>
              <a:t>Понятие однородности объектов является наиболее трудным в задачах кластерного анализа. Для ее решения вводится понятие </a:t>
            </a:r>
            <a:r>
              <a:rPr lang="ru-RU" sz="1500" b="1" dirty="0"/>
              <a:t>расстояния между объектами</a:t>
            </a:r>
            <a:r>
              <a:rPr lang="ru-RU" sz="1500" dirty="0"/>
              <a:t>, которое обозначается </a:t>
            </a:r>
            <a:r>
              <a:rPr lang="en-US" sz="1500" b="1" i="1" dirty="0"/>
              <a:t>d(X</a:t>
            </a:r>
            <a:r>
              <a:rPr lang="en-US" sz="1050" b="1" i="1" dirty="0"/>
              <a:t>i</a:t>
            </a:r>
            <a:r>
              <a:rPr lang="ru-RU" sz="1500" b="1" i="1" dirty="0"/>
              <a:t>,</a:t>
            </a:r>
            <a:r>
              <a:rPr lang="en-US" sz="1500" b="1" i="1" dirty="0" err="1"/>
              <a:t>X</a:t>
            </a:r>
            <a:r>
              <a:rPr lang="en-US" sz="1050" b="1" i="1" dirty="0" err="1"/>
              <a:t>j</a:t>
            </a:r>
            <a:r>
              <a:rPr lang="ru-RU" sz="1500" b="1" i="1" dirty="0"/>
              <a:t>) </a:t>
            </a:r>
            <a:r>
              <a:rPr lang="ru-RU" sz="1500" b="1" dirty="0"/>
              <a:t>или</a:t>
            </a:r>
            <a:r>
              <a:rPr lang="en-US" sz="1500" b="1" i="1" dirty="0"/>
              <a:t> </a:t>
            </a:r>
            <a:r>
              <a:rPr lang="en-US" sz="1500" b="1" i="1" dirty="0" err="1"/>
              <a:t>d</a:t>
            </a:r>
            <a:r>
              <a:rPr lang="en-US" sz="1050" b="1" i="1" dirty="0" err="1"/>
              <a:t>ij</a:t>
            </a:r>
            <a:endParaRPr lang="ru-RU" sz="1050" b="1" i="1" dirty="0"/>
          </a:p>
          <a:p>
            <a:r>
              <a:rPr lang="ru-RU" dirty="0"/>
              <a:t>Если задана функция </a:t>
            </a:r>
            <a:r>
              <a:rPr lang="en-US" i="1" dirty="0"/>
              <a:t>d(X</a:t>
            </a:r>
            <a:r>
              <a:rPr lang="en-US" sz="900" i="1" dirty="0"/>
              <a:t>i</a:t>
            </a:r>
            <a:r>
              <a:rPr lang="ru-RU" i="1" dirty="0"/>
              <a:t>,</a:t>
            </a:r>
            <a:r>
              <a:rPr lang="en-US" i="1" dirty="0" err="1"/>
              <a:t>X</a:t>
            </a:r>
            <a:r>
              <a:rPr lang="en-US" sz="900" i="1" dirty="0" err="1"/>
              <a:t>j</a:t>
            </a:r>
            <a:r>
              <a:rPr lang="ru-RU" i="1" dirty="0"/>
              <a:t>)</a:t>
            </a:r>
            <a:r>
              <a:rPr lang="ru-RU" dirty="0"/>
              <a:t>, то близкие с точки зрения этой метрики объекты считаются </a:t>
            </a:r>
            <a:r>
              <a:rPr lang="ru-RU" b="1" dirty="0"/>
              <a:t>однородными, принадлежащими к одному классу</a:t>
            </a:r>
            <a:endParaRPr lang="en-US" sz="1050" b="1" i="1" dirty="0"/>
          </a:p>
          <a:p>
            <a:r>
              <a:rPr lang="ru-RU" dirty="0"/>
              <a:t>Большинство алгоритмов кластерного анализа полностью исходит из матрицы расстояний (или близостей), либо требует вычисления отдельных ее элементов, поэтому, если данные представлены в форме Х, то первым этапом решения задачи поиска кластеров будет </a:t>
            </a:r>
            <a:r>
              <a:rPr lang="ru-RU" b="1" dirty="0"/>
              <a:t>выбор способа вычисления расстояний, или близости, между объектами или признаками</a:t>
            </a:r>
            <a:r>
              <a:rPr lang="ru-RU" dirty="0"/>
              <a:t>.</a:t>
            </a:r>
            <a:endParaRPr lang="ru-RU" sz="1500" dirty="0"/>
          </a:p>
        </p:txBody>
      </p:sp>
      <p:sp>
        <p:nvSpPr>
          <p:cNvPr id="10" name="Заголовок 1">
            <a:extLst>
              <a:ext uri="{FF2B5EF4-FFF2-40B4-BE49-F238E27FC236}">
                <a16:creationId xmlns:a16="http://schemas.microsoft.com/office/drawing/2014/main" id="{F8B20C4F-B361-4D19-AFA2-6D97E0E7E434}"/>
              </a:ext>
            </a:extLst>
          </p:cNvPr>
          <p:cNvSpPr txBox="1">
            <a:spLocks/>
          </p:cNvSpPr>
          <p:nvPr/>
        </p:nvSpPr>
        <p:spPr>
          <a:xfrm>
            <a:off x="1911604" y="1078174"/>
            <a:ext cx="6683765" cy="960668"/>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2700" dirty="0"/>
              <a:t>Как можно определить, что </a:t>
            </a:r>
            <a:r>
              <a:rPr lang="en-US" sz="2700" dirty="0"/>
              <a:t>X</a:t>
            </a:r>
            <a:r>
              <a:rPr lang="en-US" sz="1800" dirty="0"/>
              <a:t>i </a:t>
            </a:r>
            <a:r>
              <a:rPr lang="ru-RU" sz="2700" dirty="0"/>
              <a:t>и </a:t>
            </a:r>
            <a:r>
              <a:rPr lang="en-US" sz="2700" dirty="0" err="1"/>
              <a:t>X</a:t>
            </a:r>
            <a:r>
              <a:rPr lang="en-US" sz="1800" dirty="0" err="1"/>
              <a:t>j</a:t>
            </a:r>
            <a:r>
              <a:rPr lang="ru-RU" sz="1800" dirty="0"/>
              <a:t> </a:t>
            </a:r>
            <a:r>
              <a:rPr lang="ru-RU" sz="2700" dirty="0"/>
              <a:t>сходны или различны? </a:t>
            </a:r>
          </a:p>
        </p:txBody>
      </p:sp>
    </p:spTree>
    <p:extLst>
      <p:ext uri="{BB962C8B-B14F-4D97-AF65-F5344CB8AC3E}">
        <p14:creationId xmlns:p14="http://schemas.microsoft.com/office/powerpoint/2010/main" val="71143329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46D42109-3159-44B0-9F7D-E39B64AF964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BCAD606-4377-4F04-A474-AC420DE0E10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6B802B53-D8C9-488F-BCBD-C291AFB4838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C094F283-7B47-4106-8B16-E82998A31DC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411D6D1-F09C-4BA2-BEE4-5F6ECC2D3A33}" type="slidenum">
              <a:rPr lang="ru-RU" altLang="ru-RU" sz="1400"/>
              <a:pPr eaLnBrk="1" hangingPunct="1">
                <a:spcBef>
                  <a:spcPct val="0"/>
                </a:spcBef>
                <a:buFontTx/>
                <a:buNone/>
              </a:pPr>
              <a:t>290</a:t>
            </a:fld>
            <a:endParaRPr lang="ru-RU" altLang="ru-RU" sz="1400"/>
          </a:p>
        </p:txBody>
      </p:sp>
      <p:sp>
        <p:nvSpPr>
          <p:cNvPr id="2053" name="Rectangle 8">
            <a:extLst>
              <a:ext uri="{FF2B5EF4-FFF2-40B4-BE49-F238E27FC236}">
                <a16:creationId xmlns:a16="http://schemas.microsoft.com/office/drawing/2014/main" id="{09C6209F-CDB9-4258-92DE-A313B3D3DDAE}"/>
              </a:ext>
            </a:extLst>
          </p:cNvPr>
          <p:cNvSpPr>
            <a:spLocks noChangeArrowheads="1"/>
          </p:cNvSpPr>
          <p:nvPr/>
        </p:nvSpPr>
        <p:spPr bwMode="auto">
          <a:xfrm>
            <a:off x="904875" y="1682750"/>
            <a:ext cx="72199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endParaRPr lang="en-US" altLang="ru-RU" sz="2400" b="1"/>
          </a:p>
          <a:p>
            <a:pPr algn="ctr">
              <a:spcBef>
                <a:spcPct val="0"/>
              </a:spcBef>
              <a:buFontTx/>
              <a:buNone/>
            </a:pPr>
            <a:r>
              <a:rPr lang="en-US" altLang="ru-RU" sz="2400" b="1"/>
              <a:t>(2019 - 2020)</a:t>
            </a:r>
            <a:endParaRPr lang="ru-RU" altLang="ru-RU" sz="2400" b="1"/>
          </a:p>
        </p:txBody>
      </p:sp>
      <p:sp>
        <p:nvSpPr>
          <p:cNvPr id="2054" name="Rectangle 9">
            <a:extLst>
              <a:ext uri="{FF2B5EF4-FFF2-40B4-BE49-F238E27FC236}">
                <a16:creationId xmlns:a16="http://schemas.microsoft.com/office/drawing/2014/main" id="{AEA1EEFE-40AA-41DB-900D-A75645871E26}"/>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3C83BE0C-38AF-42E9-8215-7A00BA2D1360}"/>
              </a:ext>
            </a:extLst>
          </p:cNvPr>
          <p:cNvSpPr>
            <a:spLocks noChangeArrowheads="1"/>
          </p:cNvSpPr>
          <p:nvPr/>
        </p:nvSpPr>
        <p:spPr bwMode="auto">
          <a:xfrm>
            <a:off x="904875" y="3271838"/>
            <a:ext cx="7221538"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 </a:t>
            </a:r>
            <a:r>
              <a:rPr lang="en-US" altLang="ru-RU" sz="2000" b="1"/>
              <a:t>11</a:t>
            </a:r>
            <a:r>
              <a:rPr lang="ru-RU" altLang="ru-RU" sz="2000" b="1"/>
              <a:t>. </a:t>
            </a:r>
          </a:p>
          <a:p>
            <a:pPr algn="ctr">
              <a:spcBef>
                <a:spcPct val="0"/>
              </a:spcBef>
              <a:buFontTx/>
              <a:buNone/>
            </a:pPr>
            <a:endParaRPr lang="ru-RU" altLang="ru-RU" sz="2000" b="1"/>
          </a:p>
          <a:p>
            <a:pPr algn="ctr">
              <a:spcBef>
                <a:spcPct val="0"/>
              </a:spcBef>
              <a:buFontTx/>
              <a:buNone/>
            </a:pPr>
            <a:r>
              <a:rPr lang="ru-RU" altLang="ru-RU" sz="2000" b="1"/>
              <a:t>Параллельное выполнение и средства синхронизации</a:t>
            </a:r>
          </a:p>
        </p:txBody>
      </p:sp>
    </p:spTree>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527C9348-5589-4791-94A6-EA71636BA56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17711C3-450F-4BF5-A280-60A208F1C11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169801EA-C4BE-4952-80AF-0B28EDDBBF8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AF7E63D8-1458-47E9-84B7-2B1E00F5B67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85586A6-88F4-47F8-9189-E95578ED9390}" type="slidenum">
              <a:rPr lang="ru-RU" altLang="ru-RU" sz="1400"/>
              <a:pPr eaLnBrk="1" hangingPunct="1">
                <a:spcBef>
                  <a:spcPct val="0"/>
                </a:spcBef>
                <a:buFontTx/>
                <a:buNone/>
              </a:pPr>
              <a:t>291</a:t>
            </a:fld>
            <a:endParaRPr lang="ru-RU" altLang="ru-RU" sz="1400"/>
          </a:p>
        </p:txBody>
      </p:sp>
      <p:sp>
        <p:nvSpPr>
          <p:cNvPr id="3077" name="Rectangle 2">
            <a:extLst>
              <a:ext uri="{FF2B5EF4-FFF2-40B4-BE49-F238E27FC236}">
                <a16:creationId xmlns:a16="http://schemas.microsoft.com/office/drawing/2014/main" id="{5B780E03-C36B-47D7-8A8B-60A3BECF7A8B}"/>
              </a:ext>
            </a:extLst>
          </p:cNvPr>
          <p:cNvSpPr>
            <a:spLocks noGrp="1" noChangeArrowheads="1"/>
          </p:cNvSpPr>
          <p:nvPr>
            <p:ph type="title"/>
          </p:nvPr>
        </p:nvSpPr>
        <p:spPr>
          <a:xfrm>
            <a:off x="468313" y="1484313"/>
            <a:ext cx="8229600" cy="292100"/>
          </a:xfrm>
        </p:spPr>
        <p:txBody>
          <a:bodyPr/>
          <a:lstStyle/>
          <a:p>
            <a:pPr eaLnBrk="1" hangingPunct="1"/>
            <a:r>
              <a:rPr lang="ru-RU" altLang="ru-RU" sz="2400" b="1"/>
              <a:t>Многопоточная архитектура</a:t>
            </a:r>
          </a:p>
        </p:txBody>
      </p:sp>
      <p:sp>
        <p:nvSpPr>
          <p:cNvPr id="3078" name="Rectangle 3">
            <a:extLst>
              <a:ext uri="{FF2B5EF4-FFF2-40B4-BE49-F238E27FC236}">
                <a16:creationId xmlns:a16="http://schemas.microsoft.com/office/drawing/2014/main" id="{F81068BC-640F-40D1-A418-F4082314BC0D}"/>
              </a:ext>
            </a:extLst>
          </p:cNvPr>
          <p:cNvSpPr>
            <a:spLocks noGrp="1" noChangeArrowheads="1"/>
          </p:cNvSpPr>
          <p:nvPr>
            <p:ph type="body" idx="1"/>
          </p:nvPr>
        </p:nvSpPr>
        <p:spPr>
          <a:xfrm>
            <a:off x="107950" y="1916113"/>
            <a:ext cx="9036050" cy="4392612"/>
          </a:xfrm>
        </p:spPr>
        <p:txBody>
          <a:bodyPr/>
          <a:lstStyle/>
          <a:p>
            <a:pPr eaLnBrk="1" hangingPunct="1">
              <a:lnSpc>
                <a:spcPct val="80000"/>
              </a:lnSpc>
            </a:pPr>
            <a:r>
              <a:rPr lang="ru-RU" altLang="ru-RU" sz="2000" b="1"/>
              <a:t>Многозадачность</a:t>
            </a:r>
            <a:r>
              <a:rPr lang="ru-RU" altLang="ru-RU" sz="2000"/>
              <a:t>  (</a:t>
            </a:r>
            <a:r>
              <a:rPr lang="en-US" altLang="ru-RU" sz="2000"/>
              <a:t>multitasking</a:t>
            </a:r>
            <a:r>
              <a:rPr lang="ru-RU" altLang="ru-RU" sz="2000"/>
              <a:t>)– возможность одновременно выполнять много задач (программ). </a:t>
            </a:r>
            <a:endParaRPr lang="en-US" altLang="ru-RU" sz="2000"/>
          </a:p>
          <a:p>
            <a:pPr eaLnBrk="1" hangingPunct="1">
              <a:lnSpc>
                <a:spcPct val="80000"/>
              </a:lnSpc>
            </a:pPr>
            <a:r>
              <a:rPr lang="ru-RU" altLang="ru-RU" sz="2000" b="1"/>
              <a:t>Задача</a:t>
            </a:r>
            <a:r>
              <a:rPr lang="ru-RU" altLang="ru-RU" sz="2000"/>
              <a:t> - единица работы машины, для которой выделяются ресурсы вычислительных устройств, памяти и др. </a:t>
            </a:r>
          </a:p>
          <a:p>
            <a:pPr lvl="1" eaLnBrk="1" hangingPunct="1">
              <a:lnSpc>
                <a:spcPct val="80000"/>
              </a:lnSpc>
            </a:pPr>
            <a:r>
              <a:rPr lang="ru-RU" altLang="ru-RU" sz="1800"/>
              <a:t>Многопроцессорность – использование более одного вычислительного устройства для организации решения задач;</a:t>
            </a:r>
          </a:p>
          <a:p>
            <a:pPr lvl="1" eaLnBrk="1" hangingPunct="1">
              <a:lnSpc>
                <a:spcPct val="80000"/>
              </a:lnSpc>
            </a:pPr>
            <a:r>
              <a:rPr lang="ru-RU" altLang="ru-RU" sz="1800"/>
              <a:t>Квантование времени – использование одного вычислительного устройства для попеременного выполнения разных программ;</a:t>
            </a:r>
          </a:p>
          <a:p>
            <a:pPr lvl="1" eaLnBrk="1" hangingPunct="1">
              <a:lnSpc>
                <a:spcPct val="80000"/>
              </a:lnSpc>
              <a:buFontTx/>
              <a:buNone/>
            </a:pPr>
            <a:r>
              <a:rPr lang="ru-RU" altLang="ru-RU" sz="1800" i="1"/>
              <a:t>В </a:t>
            </a:r>
            <a:r>
              <a:rPr lang="en-US" altLang="ru-RU" sz="1800" i="1"/>
              <a:t>Java VM </a:t>
            </a:r>
            <a:r>
              <a:rPr lang="ru-RU" altLang="ru-RU" sz="1800" i="1"/>
              <a:t>абстракцией понятия «задача» является </a:t>
            </a:r>
            <a:r>
              <a:rPr lang="en-US" altLang="ru-RU" sz="1800" i="1"/>
              <a:t>Process. </a:t>
            </a:r>
            <a:r>
              <a:rPr lang="ru-RU" altLang="ru-RU" sz="1800" i="1"/>
              <a:t>Это – абстракция одной виртуальной машины с одним адресным пространством памяти</a:t>
            </a:r>
            <a:r>
              <a:rPr lang="en-US" altLang="ru-RU" sz="1800" i="1"/>
              <a:t>. </a:t>
            </a:r>
            <a:r>
              <a:rPr lang="ru-RU" altLang="ru-RU" sz="1800" i="1"/>
              <a:t>Имеются средства взаимодействия процессов (</a:t>
            </a:r>
            <a:r>
              <a:rPr lang="en-US" altLang="ru-RU" sz="1800" i="1"/>
              <a:t>Inter Process Communications</a:t>
            </a:r>
            <a:r>
              <a:rPr lang="ru-RU" altLang="ru-RU" sz="1800" i="1"/>
              <a:t>)</a:t>
            </a:r>
          </a:p>
          <a:p>
            <a:pPr eaLnBrk="1" hangingPunct="1">
              <a:lnSpc>
                <a:spcPct val="80000"/>
              </a:lnSpc>
            </a:pPr>
            <a:r>
              <a:rPr lang="ru-RU" altLang="ru-RU" sz="2000" b="1"/>
              <a:t>Многопоточность</a:t>
            </a:r>
            <a:r>
              <a:rPr lang="en-US" altLang="ru-RU" sz="2000"/>
              <a:t> (multithreading)</a:t>
            </a:r>
            <a:r>
              <a:rPr lang="ru-RU" altLang="ru-RU" sz="2000"/>
              <a:t> – распараллеливание выполнения программы в рамках одной задачи (в одном процессе и его адресном пространстве памяти).</a:t>
            </a:r>
            <a:r>
              <a:rPr lang="en-US" altLang="ru-RU" sz="2000"/>
              <a:t> </a:t>
            </a:r>
            <a:r>
              <a:rPr lang="ru-RU" altLang="ru-RU" sz="2000"/>
              <a:t>Процесс начинает выполнение, имея один поток (</a:t>
            </a:r>
            <a:r>
              <a:rPr lang="en-US" altLang="ru-RU" sz="2000"/>
              <a:t>main thread</a:t>
            </a:r>
            <a:r>
              <a:rPr lang="ru-RU" altLang="ru-RU" sz="2000"/>
              <a:t>), который может породить другие потоки.</a:t>
            </a:r>
          </a:p>
          <a:p>
            <a:pPr lvl="1" eaLnBrk="1" hangingPunct="1">
              <a:lnSpc>
                <a:spcPct val="80000"/>
              </a:lnSpc>
              <a:buFontTx/>
              <a:buNone/>
            </a:pPr>
            <a:endParaRPr lang="ru-RU" altLang="ru-RU" sz="1800" i="1"/>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DB576314-577A-43E6-8347-17FD8BB2D15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0CBE560-30B6-43D6-BAD0-E99141989D2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4FCD7562-1A3D-47B9-810B-41A81401591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5AD9D756-B085-400E-8230-823AC6A9D9A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865FB34-DD5A-440B-B84D-8DC988807CCC}" type="slidenum">
              <a:rPr lang="ru-RU" altLang="ru-RU" sz="1400"/>
              <a:pPr eaLnBrk="1" hangingPunct="1">
                <a:spcBef>
                  <a:spcPct val="0"/>
                </a:spcBef>
                <a:buFontTx/>
                <a:buNone/>
              </a:pPr>
              <a:t>292</a:t>
            </a:fld>
            <a:endParaRPr lang="ru-RU" altLang="ru-RU" sz="1400"/>
          </a:p>
        </p:txBody>
      </p:sp>
      <p:sp>
        <p:nvSpPr>
          <p:cNvPr id="2053" name="Rectangle 8">
            <a:extLst>
              <a:ext uri="{FF2B5EF4-FFF2-40B4-BE49-F238E27FC236}">
                <a16:creationId xmlns:a16="http://schemas.microsoft.com/office/drawing/2014/main" id="{23DCC8F5-8089-4B60-9DEB-E6EBDD8028E0}"/>
              </a:ext>
            </a:extLst>
          </p:cNvPr>
          <p:cNvSpPr>
            <a:spLocks noChangeArrowheads="1"/>
          </p:cNvSpPr>
          <p:nvPr/>
        </p:nvSpPr>
        <p:spPr bwMode="auto">
          <a:xfrm>
            <a:off x="996950" y="1438275"/>
            <a:ext cx="72199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p>
          <a:p>
            <a:pPr algn="ctr">
              <a:spcBef>
                <a:spcPct val="0"/>
              </a:spcBef>
              <a:buFontTx/>
              <a:buNone/>
            </a:pPr>
            <a:r>
              <a:rPr lang="ru-RU" altLang="ru-RU" sz="2400" b="1"/>
              <a:t>(2019 - 2020)</a:t>
            </a:r>
          </a:p>
        </p:txBody>
      </p:sp>
      <p:sp>
        <p:nvSpPr>
          <p:cNvPr id="2054" name="Rectangle 9">
            <a:extLst>
              <a:ext uri="{FF2B5EF4-FFF2-40B4-BE49-F238E27FC236}">
                <a16:creationId xmlns:a16="http://schemas.microsoft.com/office/drawing/2014/main" id="{6B4349EF-C039-44EB-81E7-8871E34268D9}"/>
              </a:ext>
            </a:extLst>
          </p:cNvPr>
          <p:cNvSpPr>
            <a:spLocks noChangeArrowheads="1"/>
          </p:cNvSpPr>
          <p:nvPr/>
        </p:nvSpPr>
        <p:spPr bwMode="auto">
          <a:xfrm>
            <a:off x="1920875" y="5164138"/>
            <a:ext cx="50053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925FFF35-FBE2-4859-AE7A-1A2B4B99917C}"/>
              </a:ext>
            </a:extLst>
          </p:cNvPr>
          <p:cNvSpPr>
            <a:spLocks noChangeArrowheads="1"/>
          </p:cNvSpPr>
          <p:nvPr/>
        </p:nvSpPr>
        <p:spPr bwMode="auto">
          <a:xfrm>
            <a:off x="1328738" y="2808288"/>
            <a:ext cx="655637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 </a:t>
            </a:r>
            <a:r>
              <a:rPr lang="en-US" altLang="ru-RU" sz="2000" b="1"/>
              <a:t>8</a:t>
            </a:r>
            <a:r>
              <a:rPr lang="ru-RU" altLang="ru-RU" sz="2000" b="1"/>
              <a:t>. </a:t>
            </a:r>
            <a:endParaRPr lang="en-US" altLang="ru-RU" sz="2000" b="1"/>
          </a:p>
          <a:p>
            <a:pPr algn="ctr">
              <a:spcBef>
                <a:spcPct val="0"/>
              </a:spcBef>
              <a:buFontTx/>
              <a:buNone/>
            </a:pPr>
            <a:endParaRPr lang="ru-RU" altLang="ru-RU" sz="2000" b="1"/>
          </a:p>
          <a:p>
            <a:pPr algn="ctr">
              <a:spcBef>
                <a:spcPct val="0"/>
              </a:spcBef>
              <a:buFontTx/>
              <a:buNone/>
            </a:pPr>
            <a:r>
              <a:rPr lang="ru-RU" altLang="ru-RU" sz="2000" b="1"/>
              <a:t>Обработка ошибок и исключительных ситуаций</a:t>
            </a:r>
            <a:r>
              <a:rPr lang="en-US" altLang="ru-RU" sz="2000" b="1"/>
              <a:t>,</a:t>
            </a:r>
          </a:p>
          <a:p>
            <a:pPr algn="ctr">
              <a:spcBef>
                <a:spcPct val="0"/>
              </a:spcBef>
              <a:buFontTx/>
              <a:buNone/>
            </a:pPr>
            <a:r>
              <a:rPr lang="en-US" altLang="ru-RU" sz="2000" b="1"/>
              <a:t>Assertions</a:t>
            </a:r>
          </a:p>
          <a:p>
            <a:pPr algn="ctr">
              <a:spcBef>
                <a:spcPct val="0"/>
              </a:spcBef>
              <a:buFontTx/>
              <a:buNone/>
            </a:pPr>
            <a:endParaRPr lang="en-US" altLang="ru-RU" sz="2000" b="1"/>
          </a:p>
          <a:p>
            <a:pPr algn="ctr">
              <a:spcBef>
                <a:spcPct val="0"/>
              </a:spcBef>
              <a:buFontTx/>
              <a:buNone/>
            </a:pPr>
            <a:endParaRPr lang="ru-RU" altLang="ru-RU" sz="2000" b="1"/>
          </a:p>
          <a:p>
            <a:pPr algn="ctr">
              <a:spcBef>
                <a:spcPct val="0"/>
              </a:spcBef>
              <a:buFontTx/>
              <a:buNone/>
            </a:pPr>
            <a:endParaRPr lang="ru-RU" altLang="ru-RU" sz="2000" b="1"/>
          </a:p>
        </p:txBody>
      </p:sp>
    </p:spTree>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3DE57193-494F-48DC-9968-CC02B873F7C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90E5248-DCA3-4F1E-8A78-CF0387442BF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BD7AED82-9AD1-453D-B576-5CE207C1E7C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52B561A6-2E6A-4F48-BA9C-9E7A1528701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094C295-D0D1-425F-A8ED-CF6943AF7B0F}" type="slidenum">
              <a:rPr lang="ru-RU" altLang="ru-RU" sz="1400"/>
              <a:pPr eaLnBrk="1" hangingPunct="1">
                <a:spcBef>
                  <a:spcPct val="0"/>
                </a:spcBef>
                <a:buFontTx/>
                <a:buNone/>
              </a:pPr>
              <a:t>293</a:t>
            </a:fld>
            <a:endParaRPr lang="ru-RU" altLang="ru-RU" sz="1400"/>
          </a:p>
        </p:txBody>
      </p:sp>
      <p:sp>
        <p:nvSpPr>
          <p:cNvPr id="2053" name="Title 1">
            <a:extLst>
              <a:ext uri="{FF2B5EF4-FFF2-40B4-BE49-F238E27FC236}">
                <a16:creationId xmlns:a16="http://schemas.microsoft.com/office/drawing/2014/main" id="{3A39723D-E8C2-4D14-A20D-DEF856FB8AE8}"/>
              </a:ext>
            </a:extLst>
          </p:cNvPr>
          <p:cNvSpPr>
            <a:spLocks noGrp="1"/>
          </p:cNvSpPr>
          <p:nvPr>
            <p:ph type="title"/>
          </p:nvPr>
        </p:nvSpPr>
        <p:spPr/>
        <p:txBody>
          <a:bodyPr/>
          <a:lstStyle/>
          <a:p>
            <a:pPr eaLnBrk="1" hangingPunct="1"/>
            <a:r>
              <a:rPr lang="en-US" altLang="ru-RU"/>
              <a:t> </a:t>
            </a:r>
          </a:p>
        </p:txBody>
      </p:sp>
      <p:sp>
        <p:nvSpPr>
          <p:cNvPr id="2054" name="Rectangle 8">
            <a:extLst>
              <a:ext uri="{FF2B5EF4-FFF2-40B4-BE49-F238E27FC236}">
                <a16:creationId xmlns:a16="http://schemas.microsoft.com/office/drawing/2014/main" id="{E43EDC32-47CB-4595-926E-58EB1D4DD103}"/>
              </a:ext>
            </a:extLst>
          </p:cNvPr>
          <p:cNvSpPr>
            <a:spLocks noChangeArrowheads="1"/>
          </p:cNvSpPr>
          <p:nvPr/>
        </p:nvSpPr>
        <p:spPr bwMode="auto">
          <a:xfrm>
            <a:off x="917575" y="1874838"/>
            <a:ext cx="72199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a:t>Конструирование программного обеспечения</a:t>
            </a:r>
          </a:p>
          <a:p>
            <a:pPr algn="ctr">
              <a:spcBef>
                <a:spcPct val="0"/>
              </a:spcBef>
              <a:buFontTx/>
              <a:buNone/>
            </a:pPr>
            <a:r>
              <a:rPr lang="ru-RU" altLang="ru-RU" sz="2400"/>
              <a:t>(201</a:t>
            </a:r>
            <a:r>
              <a:rPr lang="en-US" altLang="ru-RU" sz="2400"/>
              <a:t>9</a:t>
            </a:r>
            <a:r>
              <a:rPr lang="ru-RU" altLang="ru-RU" sz="2400"/>
              <a:t>-20</a:t>
            </a:r>
            <a:r>
              <a:rPr lang="en-US" altLang="ru-RU" sz="2400"/>
              <a:t>20</a:t>
            </a:r>
            <a:r>
              <a:rPr lang="ru-RU" altLang="ru-RU" sz="2400"/>
              <a:t>)</a:t>
            </a:r>
            <a:endParaRPr lang="en-US" altLang="ru-RU" sz="2400"/>
          </a:p>
          <a:p>
            <a:pPr algn="ctr">
              <a:spcBef>
                <a:spcPct val="0"/>
              </a:spcBef>
              <a:buFontTx/>
              <a:buNone/>
            </a:pPr>
            <a:endParaRPr lang="en-US" altLang="ru-RU" sz="2400"/>
          </a:p>
        </p:txBody>
      </p:sp>
      <p:sp>
        <p:nvSpPr>
          <p:cNvPr id="2055" name="Rectangle 9">
            <a:extLst>
              <a:ext uri="{FF2B5EF4-FFF2-40B4-BE49-F238E27FC236}">
                <a16:creationId xmlns:a16="http://schemas.microsoft.com/office/drawing/2014/main" id="{2E86A8C4-6310-4E0F-AB85-0C67E368DE07}"/>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b="0"/>
              <a:t>к.т.н. Гринкруг Е.М. (email: egrinkrug@hse.ru) </a:t>
            </a:r>
          </a:p>
        </p:txBody>
      </p:sp>
      <p:sp>
        <p:nvSpPr>
          <p:cNvPr id="2056" name="Rectangle 10">
            <a:extLst>
              <a:ext uri="{FF2B5EF4-FFF2-40B4-BE49-F238E27FC236}">
                <a16:creationId xmlns:a16="http://schemas.microsoft.com/office/drawing/2014/main" id="{DF4CF319-9A8B-426B-827A-E5A6699022C7}"/>
              </a:ext>
            </a:extLst>
          </p:cNvPr>
          <p:cNvSpPr>
            <a:spLocks noChangeArrowheads="1"/>
          </p:cNvSpPr>
          <p:nvPr/>
        </p:nvSpPr>
        <p:spPr bwMode="auto">
          <a:xfrm>
            <a:off x="2809875" y="3271838"/>
            <a:ext cx="3201988"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a:t>Лекция 1</a:t>
            </a:r>
          </a:p>
          <a:p>
            <a:pPr algn="ctr">
              <a:spcBef>
                <a:spcPct val="0"/>
              </a:spcBef>
              <a:buFontTx/>
              <a:buNone/>
            </a:pPr>
            <a:r>
              <a:rPr lang="ru-RU" altLang="ru-RU" sz="2000"/>
              <a:t> </a:t>
            </a:r>
          </a:p>
          <a:p>
            <a:pPr algn="ctr">
              <a:spcBef>
                <a:spcPct val="0"/>
              </a:spcBef>
              <a:buFontTx/>
              <a:buNone/>
            </a:pPr>
            <a:r>
              <a:rPr lang="ru-RU" altLang="ru-RU" sz="2000"/>
              <a:t>Введение</a:t>
            </a:r>
          </a:p>
        </p:txBody>
      </p:sp>
    </p:spTree>
  </p:cSld>
  <p:clrMapOvr>
    <a:masterClrMapping/>
  </p:clrMapOvr>
  <p:transition advTm="2249"/>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484B8531-CC90-464B-974F-45C751D7CA8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7CBFF0B-FECA-47F3-A10E-002BD03B651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A23F4329-05CD-4E19-AC45-5177CDB993F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6E1B8A1B-C477-451F-8979-987D128DD82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A292BA9-D1D6-4449-916C-1EC049677C1F}" type="slidenum">
              <a:rPr lang="ru-RU" altLang="ru-RU" sz="1400"/>
              <a:pPr eaLnBrk="1" hangingPunct="1">
                <a:spcBef>
                  <a:spcPct val="0"/>
                </a:spcBef>
                <a:buFontTx/>
                <a:buNone/>
              </a:pPr>
              <a:t>294</a:t>
            </a:fld>
            <a:endParaRPr lang="ru-RU" altLang="ru-RU" sz="1400"/>
          </a:p>
        </p:txBody>
      </p:sp>
      <p:sp>
        <p:nvSpPr>
          <p:cNvPr id="2053" name="Rectangle 8">
            <a:extLst>
              <a:ext uri="{FF2B5EF4-FFF2-40B4-BE49-F238E27FC236}">
                <a16:creationId xmlns:a16="http://schemas.microsoft.com/office/drawing/2014/main" id="{0C77AB96-EFD2-41E1-9C02-7DC46009CAE5}"/>
              </a:ext>
            </a:extLst>
          </p:cNvPr>
          <p:cNvSpPr>
            <a:spLocks noChangeArrowheads="1"/>
          </p:cNvSpPr>
          <p:nvPr/>
        </p:nvSpPr>
        <p:spPr bwMode="auto">
          <a:xfrm>
            <a:off x="917575" y="2058988"/>
            <a:ext cx="72199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endParaRPr lang="en-US" altLang="ru-RU" sz="2400" b="1"/>
          </a:p>
          <a:p>
            <a:pPr algn="ctr">
              <a:spcBef>
                <a:spcPct val="0"/>
              </a:spcBef>
              <a:buFontTx/>
              <a:buNone/>
            </a:pPr>
            <a:r>
              <a:rPr lang="ru-RU" altLang="ru-RU" sz="2400" b="1"/>
              <a:t>(</a:t>
            </a:r>
            <a:r>
              <a:rPr lang="en-US" altLang="ru-RU" sz="2400" b="1"/>
              <a:t>2019–2020</a:t>
            </a:r>
            <a:r>
              <a:rPr lang="ru-RU" altLang="ru-RU" sz="2400" b="1"/>
              <a:t>)</a:t>
            </a:r>
            <a:r>
              <a:rPr lang="en-US" altLang="ru-RU" sz="2400" b="1"/>
              <a:t> </a:t>
            </a:r>
            <a:endParaRPr lang="ru-RU" altLang="ru-RU" sz="2400" b="1"/>
          </a:p>
        </p:txBody>
      </p:sp>
      <p:sp>
        <p:nvSpPr>
          <p:cNvPr id="2054" name="Rectangle 9">
            <a:extLst>
              <a:ext uri="{FF2B5EF4-FFF2-40B4-BE49-F238E27FC236}">
                <a16:creationId xmlns:a16="http://schemas.microsoft.com/office/drawing/2014/main" id="{E7AF1E96-0B23-4B37-A46A-523292DC9D37}"/>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7A5E57C9-A4B4-46D9-8120-A0621AA8E34E}"/>
              </a:ext>
            </a:extLst>
          </p:cNvPr>
          <p:cNvSpPr>
            <a:spLocks noChangeArrowheads="1"/>
          </p:cNvSpPr>
          <p:nvPr/>
        </p:nvSpPr>
        <p:spPr bwMode="auto">
          <a:xfrm>
            <a:off x="2305050" y="3271838"/>
            <a:ext cx="429101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 3. </a:t>
            </a:r>
            <a:endParaRPr lang="en-US" altLang="ru-RU" sz="2000" b="1"/>
          </a:p>
          <a:p>
            <a:pPr algn="ctr">
              <a:spcBef>
                <a:spcPct val="0"/>
              </a:spcBef>
              <a:buFontTx/>
              <a:buNone/>
            </a:pPr>
            <a:endParaRPr lang="ru-RU" altLang="ru-RU" sz="2000" b="1"/>
          </a:p>
          <a:p>
            <a:pPr algn="ctr">
              <a:spcBef>
                <a:spcPct val="0"/>
              </a:spcBef>
              <a:buFontTx/>
              <a:buNone/>
            </a:pPr>
            <a:r>
              <a:rPr lang="ru-RU" altLang="ru-RU" sz="2000" b="1"/>
              <a:t>Объекты и классы в языке </a:t>
            </a:r>
            <a:r>
              <a:rPr lang="en-US" altLang="ru-RU" sz="2000" b="1"/>
              <a:t>Java</a:t>
            </a:r>
            <a:endParaRPr lang="ru-RU" altLang="ru-RU" sz="2000" b="1"/>
          </a:p>
        </p:txBody>
      </p:sp>
    </p:spTree>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BD290EAD-F964-403C-8014-B3E81F06B4D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884FBDB-8D3D-42A1-9ADA-50B94AC35B7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24ABCA2D-EF24-4CD5-8AE3-8F1682D91C7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08E60C28-37DF-440B-ADB1-E75B6164B72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F2FBB85-DA5E-4D05-AAB2-180D46BA95CA}" type="slidenum">
              <a:rPr lang="ru-RU" altLang="ru-RU" sz="1400"/>
              <a:pPr eaLnBrk="1" hangingPunct="1">
                <a:spcBef>
                  <a:spcPct val="0"/>
                </a:spcBef>
                <a:buFontTx/>
                <a:buNone/>
              </a:pPr>
              <a:t>295</a:t>
            </a:fld>
            <a:endParaRPr lang="ru-RU" altLang="ru-RU" sz="1400"/>
          </a:p>
        </p:txBody>
      </p:sp>
      <p:sp>
        <p:nvSpPr>
          <p:cNvPr id="3077" name="Rectangle 2">
            <a:extLst>
              <a:ext uri="{FF2B5EF4-FFF2-40B4-BE49-F238E27FC236}">
                <a16:creationId xmlns:a16="http://schemas.microsoft.com/office/drawing/2014/main" id="{DF1B96EE-E00B-4B84-AF65-EAFE1CF26D8A}"/>
              </a:ext>
            </a:extLst>
          </p:cNvPr>
          <p:cNvSpPr>
            <a:spLocks noGrp="1" noChangeArrowheads="1"/>
          </p:cNvSpPr>
          <p:nvPr>
            <p:ph type="title"/>
          </p:nvPr>
        </p:nvSpPr>
        <p:spPr>
          <a:xfrm>
            <a:off x="468313" y="1412875"/>
            <a:ext cx="8229600" cy="358775"/>
          </a:xfrm>
        </p:spPr>
        <p:txBody>
          <a:bodyPr/>
          <a:lstStyle/>
          <a:p>
            <a:pPr eaLnBrk="1" hangingPunct="1"/>
            <a:r>
              <a:rPr lang="ru-RU" altLang="ru-RU" sz="2400" b="1"/>
              <a:t>Классы и объекты</a:t>
            </a:r>
          </a:p>
        </p:txBody>
      </p:sp>
      <p:sp>
        <p:nvSpPr>
          <p:cNvPr id="3078" name="Rectangle 3">
            <a:extLst>
              <a:ext uri="{FF2B5EF4-FFF2-40B4-BE49-F238E27FC236}">
                <a16:creationId xmlns:a16="http://schemas.microsoft.com/office/drawing/2014/main" id="{60E61E3E-8871-45ED-AF2D-459A28807CA2}"/>
              </a:ext>
            </a:extLst>
          </p:cNvPr>
          <p:cNvSpPr>
            <a:spLocks noGrp="1" noChangeArrowheads="1"/>
          </p:cNvSpPr>
          <p:nvPr>
            <p:ph type="body" idx="1"/>
          </p:nvPr>
        </p:nvSpPr>
        <p:spPr>
          <a:xfrm>
            <a:off x="250825" y="1844675"/>
            <a:ext cx="8497888" cy="4392613"/>
          </a:xfrm>
        </p:spPr>
        <p:txBody>
          <a:bodyPr/>
          <a:lstStyle/>
          <a:p>
            <a:pPr eaLnBrk="1" hangingPunct="1">
              <a:lnSpc>
                <a:spcPct val="80000"/>
              </a:lnSpc>
            </a:pPr>
            <a:r>
              <a:rPr lang="ru-RU" altLang="ru-RU" sz="1600" i="1"/>
              <a:t>Класс – это описание того, что умеют делать и из чего состоят объекты, созданные в соответствии с этим описанием </a:t>
            </a:r>
            <a:r>
              <a:rPr lang="en-US" altLang="ru-RU" sz="1600" i="1"/>
              <a:t>(</a:t>
            </a:r>
            <a:r>
              <a:rPr lang="ru-RU" altLang="ru-RU" sz="1600" i="1"/>
              <a:t>это описание типа объектов, их «геном» / «ДНК»</a:t>
            </a:r>
            <a:r>
              <a:rPr lang="en-US" altLang="ru-RU" sz="1600" i="1"/>
              <a:t>)</a:t>
            </a:r>
            <a:endParaRPr lang="ru-RU" altLang="ru-RU" sz="1600" i="1"/>
          </a:p>
          <a:p>
            <a:pPr lvl="1" eaLnBrk="1" hangingPunct="1">
              <a:lnSpc>
                <a:spcPct val="80000"/>
              </a:lnSpc>
            </a:pPr>
            <a:r>
              <a:rPr lang="ru-RU" altLang="ru-RU" sz="1200" i="1"/>
              <a:t>Карл Линней ввел классификацию животных (класс млекопитающих, рыб, ...) и мы можем говорить, что  этот хитрый мерзавец – кот, а эта плотва – рыба...  </a:t>
            </a:r>
            <a:endParaRPr lang="en-US" altLang="ru-RU" sz="1200" i="1"/>
          </a:p>
          <a:p>
            <a:pPr lvl="1" eaLnBrk="1" hangingPunct="1">
              <a:lnSpc>
                <a:spcPct val="80000"/>
              </a:lnSpc>
            </a:pPr>
            <a:r>
              <a:rPr lang="ru-RU" altLang="ru-RU" sz="1200" i="1"/>
              <a:t>Технически, в </a:t>
            </a:r>
            <a:r>
              <a:rPr lang="en-US" altLang="ru-RU" sz="1200" i="1"/>
              <a:t>Java</a:t>
            </a:r>
            <a:r>
              <a:rPr lang="ru-RU" altLang="ru-RU" sz="1200" i="1"/>
              <a:t>, класс компилируется в байткод и загружается в </a:t>
            </a:r>
            <a:r>
              <a:rPr lang="en-US" altLang="ru-RU" sz="1200" i="1"/>
              <a:t>JVM</a:t>
            </a:r>
            <a:r>
              <a:rPr lang="ru-RU" altLang="ru-RU" sz="1200" i="1"/>
              <a:t> (имеется </a:t>
            </a:r>
            <a:r>
              <a:rPr lang="en-US" altLang="ru-RU" sz="1200" i="1"/>
              <a:t>at runtime</a:t>
            </a:r>
            <a:r>
              <a:rPr lang="ru-RU" altLang="ru-RU" sz="1200" i="1"/>
              <a:t>)</a:t>
            </a:r>
            <a:r>
              <a:rPr lang="en-US" altLang="ru-RU" sz="1200" i="1"/>
              <a:t>;</a:t>
            </a:r>
          </a:p>
          <a:p>
            <a:pPr lvl="1" eaLnBrk="1" hangingPunct="1">
              <a:lnSpc>
                <a:spcPct val="80000"/>
              </a:lnSpc>
            </a:pPr>
            <a:r>
              <a:rPr lang="ru-RU" altLang="ru-RU" sz="1200" i="1"/>
              <a:t>Объект (экземпляр, инстанс) класса – то, что создается </a:t>
            </a:r>
            <a:r>
              <a:rPr lang="en-US" altLang="ru-RU" sz="1200" i="1"/>
              <a:t>at runtime </a:t>
            </a:r>
            <a:r>
              <a:rPr lang="ru-RU" altLang="ru-RU" sz="1200" i="1"/>
              <a:t>по имеющемуся описанию класса.</a:t>
            </a:r>
          </a:p>
          <a:p>
            <a:pPr eaLnBrk="1" hangingPunct="1">
              <a:lnSpc>
                <a:spcPct val="80000"/>
              </a:lnSpc>
            </a:pPr>
            <a:r>
              <a:rPr lang="ru-RU" altLang="ru-RU" sz="1600" i="1"/>
              <a:t>Как соотносятся объекты и классы? Объекты «порождаются» (инстанциируются) классами...</a:t>
            </a:r>
            <a:r>
              <a:rPr lang="en-US" altLang="ru-RU" sz="1600" i="1"/>
              <a:t>JVM </a:t>
            </a:r>
            <a:r>
              <a:rPr lang="ru-RU" altLang="ru-RU" sz="1600" i="1"/>
              <a:t>по конкретному «ДНК» может создать новый инстанс...</a:t>
            </a:r>
          </a:p>
          <a:p>
            <a:pPr eaLnBrk="1" hangingPunct="1">
              <a:lnSpc>
                <a:spcPct val="80000"/>
              </a:lnSpc>
            </a:pPr>
            <a:r>
              <a:rPr lang="ru-RU" altLang="ru-RU" sz="1600" i="1"/>
              <a:t>Но «ДНК» – это тоже объект (ибо все – суть объекты...). Как создать «новый ДНК»? Его кто-то должен «описать», определить, ...</a:t>
            </a:r>
          </a:p>
          <a:p>
            <a:pPr lvl="1" eaLnBrk="1" hangingPunct="1">
              <a:lnSpc>
                <a:spcPct val="80000"/>
              </a:lnSpc>
            </a:pPr>
            <a:r>
              <a:rPr lang="ru-RU" altLang="ru-RU" sz="1200" i="1"/>
              <a:t>Кто определил ДНК котов и зайцев??? </a:t>
            </a:r>
          </a:p>
          <a:p>
            <a:pPr lvl="1" eaLnBrk="1" hangingPunct="1">
              <a:lnSpc>
                <a:spcPct val="80000"/>
              </a:lnSpc>
            </a:pPr>
            <a:r>
              <a:rPr lang="ru-RU" altLang="ru-RU" sz="1200" i="1"/>
              <a:t>Если есть объект, у него можно взять ДНК... (и проделывать с ним всякие  операции, как на однгоименной дурацкой программе телевидения...)</a:t>
            </a:r>
          </a:p>
          <a:p>
            <a:pPr eaLnBrk="1" hangingPunct="1">
              <a:lnSpc>
                <a:spcPct val="80000"/>
              </a:lnSpc>
            </a:pPr>
            <a:r>
              <a:rPr lang="ru-RU" altLang="ru-RU" sz="1600" i="1"/>
              <a:t>Класс – это тоже объект... И у него есть класс... Как на эти вопросы отвечает наука (генетика, продажная девка имериализма?), религии (разные)? 	</a:t>
            </a:r>
          </a:p>
          <a:p>
            <a:pPr lvl="1" eaLnBrk="1" hangingPunct="1">
              <a:lnSpc>
                <a:spcPct val="80000"/>
              </a:lnSpc>
            </a:pPr>
            <a:r>
              <a:rPr lang="ru-RU" altLang="ru-RU" sz="1200" i="1"/>
              <a:t>Как создаются объектиы-классы?</a:t>
            </a:r>
          </a:p>
          <a:p>
            <a:pPr eaLnBrk="1" hangingPunct="1">
              <a:lnSpc>
                <a:spcPct val="80000"/>
              </a:lnSpc>
            </a:pPr>
            <a:r>
              <a:rPr lang="ru-RU" altLang="ru-RU" sz="1600" i="1"/>
              <a:t> - у всякого объекта есть метод </a:t>
            </a:r>
            <a:r>
              <a:rPr lang="en-US" altLang="ru-RU" sz="1600" i="1"/>
              <a:t>&lt;object&gt;.getClass()…</a:t>
            </a:r>
          </a:p>
          <a:p>
            <a:pPr eaLnBrk="1" hangingPunct="1">
              <a:lnSpc>
                <a:spcPct val="80000"/>
              </a:lnSpc>
            </a:pPr>
            <a:r>
              <a:rPr lang="ru-RU" altLang="ru-RU" sz="1600" i="1"/>
              <a:t>Мы увидим далее, как «появляются» классы </a:t>
            </a:r>
            <a:r>
              <a:rPr lang="en-US" altLang="ru-RU" sz="1600" i="1"/>
              <a:t>at-runtime</a:t>
            </a:r>
            <a:r>
              <a:rPr lang="ru-RU" altLang="ru-RU" sz="1600" i="1"/>
              <a:t> </a:t>
            </a:r>
            <a:r>
              <a:rPr lang="ru-RU" altLang="ru-RU" sz="1600" b="1" i="1"/>
              <a:t>(</a:t>
            </a:r>
            <a:r>
              <a:rPr lang="en-US" altLang="ru-RU" sz="1600" b="1" i="1"/>
              <a:t>Object</a:t>
            </a:r>
            <a:r>
              <a:rPr lang="ru-RU" altLang="ru-RU" sz="1600" b="1" i="1"/>
              <a:t>, </a:t>
            </a:r>
            <a:r>
              <a:rPr lang="en-US" altLang="ru-RU" sz="1600" b="1" i="1"/>
              <a:t>Class</a:t>
            </a:r>
            <a:r>
              <a:rPr lang="ru-RU" altLang="ru-RU" sz="1600" b="1" i="1"/>
              <a:t>, </a:t>
            </a:r>
            <a:r>
              <a:rPr lang="en-US" altLang="ru-RU" sz="1600" b="1" i="1"/>
              <a:t>ClassLoader (</a:t>
            </a:r>
            <a:r>
              <a:rPr lang="ru-RU" altLang="ru-RU" sz="1600" b="1" i="1"/>
              <a:t>их иерархия...</a:t>
            </a:r>
            <a:r>
              <a:rPr lang="en-US" altLang="ru-RU" sz="1600" b="1" i="1"/>
              <a:t>)</a:t>
            </a:r>
            <a:endParaRPr lang="ru-RU" altLang="ru-RU" sz="1600" b="1" i="1"/>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09D000EA-4563-44BA-A884-B30B6081BF4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4DAC800-F5E4-4CC4-8228-841A1B2F011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F1E680ED-70EF-4EAA-8575-C1DE016E432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7C19169A-1CEB-401F-BB09-E87BD0B848D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6C353FA-EA5F-42A7-977C-BC8D4394FBB9}" type="slidenum">
              <a:rPr lang="ru-RU" altLang="ru-RU" sz="1400"/>
              <a:pPr eaLnBrk="1" hangingPunct="1">
                <a:spcBef>
                  <a:spcPct val="0"/>
                </a:spcBef>
                <a:buFontTx/>
                <a:buNone/>
              </a:pPr>
              <a:t>296</a:t>
            </a:fld>
            <a:endParaRPr lang="ru-RU" altLang="ru-RU" sz="1400"/>
          </a:p>
        </p:txBody>
      </p:sp>
      <p:sp>
        <p:nvSpPr>
          <p:cNvPr id="2053" name="Title 1">
            <a:extLst>
              <a:ext uri="{FF2B5EF4-FFF2-40B4-BE49-F238E27FC236}">
                <a16:creationId xmlns:a16="http://schemas.microsoft.com/office/drawing/2014/main" id="{4D90096B-EA46-4DF4-99B6-B9DB4BFEEFBB}"/>
              </a:ext>
            </a:extLst>
          </p:cNvPr>
          <p:cNvSpPr>
            <a:spLocks noGrp="1"/>
          </p:cNvSpPr>
          <p:nvPr>
            <p:ph type="title"/>
          </p:nvPr>
        </p:nvSpPr>
        <p:spPr/>
        <p:txBody>
          <a:bodyPr/>
          <a:lstStyle/>
          <a:p>
            <a:pPr eaLnBrk="1" hangingPunct="1"/>
            <a:r>
              <a:rPr lang="en-US" altLang="ru-RU"/>
              <a:t> </a:t>
            </a:r>
          </a:p>
        </p:txBody>
      </p:sp>
      <p:sp>
        <p:nvSpPr>
          <p:cNvPr id="2054" name="Rectangle 8">
            <a:extLst>
              <a:ext uri="{FF2B5EF4-FFF2-40B4-BE49-F238E27FC236}">
                <a16:creationId xmlns:a16="http://schemas.microsoft.com/office/drawing/2014/main" id="{B18F3DA3-8281-4BA3-843F-4B6BFB2595E8}"/>
              </a:ext>
            </a:extLst>
          </p:cNvPr>
          <p:cNvSpPr>
            <a:spLocks noChangeArrowheads="1"/>
          </p:cNvSpPr>
          <p:nvPr/>
        </p:nvSpPr>
        <p:spPr bwMode="auto">
          <a:xfrm>
            <a:off x="917575" y="2058988"/>
            <a:ext cx="721995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a:t>Конструирование программного обеспечения</a:t>
            </a:r>
          </a:p>
          <a:p>
            <a:pPr algn="ctr">
              <a:spcBef>
                <a:spcPct val="0"/>
              </a:spcBef>
              <a:buFontTx/>
              <a:buNone/>
            </a:pPr>
            <a:r>
              <a:rPr lang="ru-RU" altLang="ru-RU" sz="2400"/>
              <a:t>(201</a:t>
            </a:r>
            <a:r>
              <a:rPr lang="en-US" altLang="ru-RU" sz="2400"/>
              <a:t>9</a:t>
            </a:r>
            <a:r>
              <a:rPr lang="ru-RU" altLang="ru-RU" sz="2400"/>
              <a:t>-20</a:t>
            </a:r>
            <a:r>
              <a:rPr lang="en-US" altLang="ru-RU" sz="2400"/>
              <a:t>20</a:t>
            </a:r>
            <a:r>
              <a:rPr lang="ru-RU" altLang="ru-RU" sz="2400"/>
              <a:t>)</a:t>
            </a:r>
          </a:p>
        </p:txBody>
      </p:sp>
      <p:sp>
        <p:nvSpPr>
          <p:cNvPr id="2055" name="Rectangle 9">
            <a:extLst>
              <a:ext uri="{FF2B5EF4-FFF2-40B4-BE49-F238E27FC236}">
                <a16:creationId xmlns:a16="http://schemas.microsoft.com/office/drawing/2014/main" id="{609C211A-8FA1-442E-9475-090A6E30FA3E}"/>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b="0"/>
              <a:t>к.т.н. Гринкруг Е.М. (email: egrinkrug@hse.ru) </a:t>
            </a:r>
          </a:p>
        </p:txBody>
      </p:sp>
      <p:sp>
        <p:nvSpPr>
          <p:cNvPr id="2056" name="Rectangle 10">
            <a:extLst>
              <a:ext uri="{FF2B5EF4-FFF2-40B4-BE49-F238E27FC236}">
                <a16:creationId xmlns:a16="http://schemas.microsoft.com/office/drawing/2014/main" id="{9589F6A9-3ED1-4D8B-B1E6-CA2257D72CD3}"/>
              </a:ext>
            </a:extLst>
          </p:cNvPr>
          <p:cNvSpPr>
            <a:spLocks noChangeArrowheads="1"/>
          </p:cNvSpPr>
          <p:nvPr/>
        </p:nvSpPr>
        <p:spPr bwMode="auto">
          <a:xfrm>
            <a:off x="1116013" y="3271838"/>
            <a:ext cx="6911975"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a:t>Лекция </a:t>
            </a:r>
            <a:r>
              <a:rPr lang="en-US" altLang="ru-RU" sz="2000"/>
              <a:t>2</a:t>
            </a:r>
            <a:r>
              <a:rPr lang="ru-RU" altLang="ru-RU" sz="2000"/>
              <a:t>. </a:t>
            </a:r>
            <a:endParaRPr lang="en-US" altLang="ru-RU" sz="2000"/>
          </a:p>
          <a:p>
            <a:pPr algn="ctr">
              <a:spcBef>
                <a:spcPct val="0"/>
              </a:spcBef>
              <a:buFontTx/>
              <a:buNone/>
            </a:pPr>
            <a:endParaRPr lang="ru-RU" altLang="ru-RU" sz="2000"/>
          </a:p>
          <a:p>
            <a:pPr algn="ctr">
              <a:spcBef>
                <a:spcPct val="0"/>
              </a:spcBef>
              <a:buFontTx/>
              <a:buNone/>
            </a:pPr>
            <a:r>
              <a:rPr lang="ru-RU" altLang="ru-RU" sz="2000"/>
              <a:t>Основные программные конструкции в </a:t>
            </a:r>
            <a:r>
              <a:rPr lang="en-US" altLang="ru-RU" sz="2000"/>
              <a:t>Java</a:t>
            </a:r>
            <a:endParaRPr lang="ru-RU" altLang="ru-RU" sz="2000"/>
          </a:p>
        </p:txBody>
      </p:sp>
    </p:spTree>
  </p:cSld>
  <p:clrMapOvr>
    <a:masterClrMapping/>
  </p:clrMapOvr>
  <p:transition advTm="2249"/>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ubtitle 2">
            <a:extLst>
              <a:ext uri="{FF2B5EF4-FFF2-40B4-BE49-F238E27FC236}">
                <a16:creationId xmlns:a16="http://schemas.microsoft.com/office/drawing/2014/main" id="{AD839E92-9371-4E40-9A2A-55215CE47CA0}"/>
              </a:ext>
            </a:extLst>
          </p:cNvPr>
          <p:cNvSpPr txBox="1">
            <a:spLocks/>
          </p:cNvSpPr>
          <p:nvPr/>
        </p:nvSpPr>
        <p:spPr bwMode="auto">
          <a:xfrm>
            <a:off x="255588" y="6415088"/>
            <a:ext cx="41433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ru-RU" altLang="ru-RU" sz="800">
                <a:solidFill>
                  <a:srgbClr val="FFFFFF"/>
                </a:solidFill>
                <a:ea typeface="ＭＳ Ｐゴシック" panose="020B0600070205080204" pitchFamily="34" charset="-128"/>
              </a:rPr>
              <a:t>Higher School of Economics , </a:t>
            </a:r>
            <a:r>
              <a:rPr lang="en-US" altLang="ru-RU" sz="800">
                <a:solidFill>
                  <a:srgbClr val="FFFFFF"/>
                </a:solidFill>
                <a:ea typeface="ＭＳ Ｐゴシック" panose="020B0600070205080204" pitchFamily="34" charset="-128"/>
              </a:rPr>
              <a:t>Moscow</a:t>
            </a:r>
            <a:r>
              <a:rPr lang="ru-RU" altLang="ru-RU" sz="800">
                <a:solidFill>
                  <a:srgbClr val="FFFFFF"/>
                </a:solidFill>
                <a:ea typeface="ＭＳ Ｐゴシック" panose="020B0600070205080204" pitchFamily="34" charset="-128"/>
              </a:rPr>
              <a:t>, 201</a:t>
            </a:r>
            <a:r>
              <a:rPr lang="en-US" altLang="ru-RU" sz="800">
                <a:solidFill>
                  <a:srgbClr val="FFFFFF"/>
                </a:solidFill>
                <a:ea typeface="ＭＳ Ｐゴシック" panose="020B0600070205080204" pitchFamily="34" charset="-128"/>
              </a:rPr>
              <a:t>5 – 2016</a:t>
            </a:r>
          </a:p>
          <a:p>
            <a:pPr eaLnBrk="1" hangingPunct="1">
              <a:buFontTx/>
              <a:buNone/>
            </a:pPr>
            <a:endParaRPr lang="ru-RU" altLang="ru-RU" sz="800">
              <a:solidFill>
                <a:srgbClr val="FFFFFF"/>
              </a:solidFill>
              <a:ea typeface="ＭＳ Ｐゴシック" panose="020B0600070205080204" pitchFamily="34" charset="-128"/>
            </a:endParaRPr>
          </a:p>
        </p:txBody>
      </p:sp>
      <p:sp>
        <p:nvSpPr>
          <p:cNvPr id="3075" name="Rectangle 9">
            <a:extLst>
              <a:ext uri="{FF2B5EF4-FFF2-40B4-BE49-F238E27FC236}">
                <a16:creationId xmlns:a16="http://schemas.microsoft.com/office/drawing/2014/main" id="{49B2B5E0-4E12-46A9-910B-D969F770677F}"/>
              </a:ext>
            </a:extLst>
          </p:cNvPr>
          <p:cNvSpPr>
            <a:spLocks noChangeArrowheads="1"/>
          </p:cNvSpPr>
          <p:nvPr/>
        </p:nvSpPr>
        <p:spPr bwMode="auto">
          <a:xfrm>
            <a:off x="7300913" y="2255838"/>
            <a:ext cx="773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a:solidFill>
                  <a:srgbClr val="FFFFFF"/>
                </a:solidFill>
                <a:latin typeface="Myriad Pro" charset="0"/>
                <a:ea typeface="ＭＳ Ｐゴシック" panose="020B0600070205080204" pitchFamily="34" charset="-128"/>
              </a:rPr>
              <a:t>photo</a:t>
            </a:r>
            <a:endParaRPr lang="en-US" altLang="ru-RU" sz="1800">
              <a:solidFill>
                <a:srgbClr val="FFFFFF"/>
              </a:solidFill>
              <a:ea typeface="ＭＳ Ｐゴシック" panose="020B0600070205080204" pitchFamily="34" charset="-128"/>
            </a:endParaRPr>
          </a:p>
        </p:txBody>
      </p:sp>
      <p:sp>
        <p:nvSpPr>
          <p:cNvPr id="3076" name="Rectangle 10">
            <a:extLst>
              <a:ext uri="{FF2B5EF4-FFF2-40B4-BE49-F238E27FC236}">
                <a16:creationId xmlns:a16="http://schemas.microsoft.com/office/drawing/2014/main" id="{22700659-16ED-4108-9059-515FE8DA78F9}"/>
              </a:ext>
            </a:extLst>
          </p:cNvPr>
          <p:cNvSpPr>
            <a:spLocks noChangeArrowheads="1"/>
          </p:cNvSpPr>
          <p:nvPr/>
        </p:nvSpPr>
        <p:spPr bwMode="auto">
          <a:xfrm>
            <a:off x="7300913" y="3967163"/>
            <a:ext cx="773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a:solidFill>
                  <a:srgbClr val="FFFFFF"/>
                </a:solidFill>
                <a:latin typeface="Myriad Pro" charset="0"/>
                <a:ea typeface="ＭＳ Ｐゴシック" panose="020B0600070205080204" pitchFamily="34" charset="-128"/>
              </a:rPr>
              <a:t>photo</a:t>
            </a:r>
            <a:endParaRPr lang="en-US" altLang="ru-RU" sz="1800">
              <a:solidFill>
                <a:srgbClr val="FFFFFF"/>
              </a:solidFill>
              <a:ea typeface="ＭＳ Ｐゴシック" panose="020B0600070205080204" pitchFamily="34" charset="-128"/>
            </a:endParaRPr>
          </a:p>
        </p:txBody>
      </p:sp>
      <p:sp>
        <p:nvSpPr>
          <p:cNvPr id="3077" name="Rectangle 11">
            <a:extLst>
              <a:ext uri="{FF2B5EF4-FFF2-40B4-BE49-F238E27FC236}">
                <a16:creationId xmlns:a16="http://schemas.microsoft.com/office/drawing/2014/main" id="{7FDEC2DA-02C4-4447-9DEF-884E22427220}"/>
              </a:ext>
            </a:extLst>
          </p:cNvPr>
          <p:cNvSpPr>
            <a:spLocks noChangeArrowheads="1"/>
          </p:cNvSpPr>
          <p:nvPr/>
        </p:nvSpPr>
        <p:spPr bwMode="auto">
          <a:xfrm>
            <a:off x="7300913" y="5591175"/>
            <a:ext cx="773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a:solidFill>
                  <a:srgbClr val="FFFFFF"/>
                </a:solidFill>
                <a:latin typeface="Myriad Pro" charset="0"/>
                <a:ea typeface="ＭＳ Ｐゴシック" panose="020B0600070205080204" pitchFamily="34" charset="-128"/>
              </a:rPr>
              <a:t>photo</a:t>
            </a:r>
            <a:endParaRPr lang="en-US" altLang="ru-RU" sz="1800">
              <a:solidFill>
                <a:srgbClr val="FFFFFF"/>
              </a:solidFill>
              <a:ea typeface="ＭＳ Ｐゴシック" panose="020B0600070205080204" pitchFamily="34" charset="-128"/>
            </a:endParaRPr>
          </a:p>
        </p:txBody>
      </p:sp>
      <p:sp>
        <p:nvSpPr>
          <p:cNvPr id="3078" name="Content Placeholder 1">
            <a:extLst>
              <a:ext uri="{FF2B5EF4-FFF2-40B4-BE49-F238E27FC236}">
                <a16:creationId xmlns:a16="http://schemas.microsoft.com/office/drawing/2014/main" id="{F1200D05-D712-4690-A273-F3D9109F4444}"/>
              </a:ext>
            </a:extLst>
          </p:cNvPr>
          <p:cNvSpPr>
            <a:spLocks noGrp="1"/>
          </p:cNvSpPr>
          <p:nvPr>
            <p:ph idx="1"/>
          </p:nvPr>
        </p:nvSpPr>
        <p:spPr>
          <a:xfrm>
            <a:off x="0" y="1403350"/>
            <a:ext cx="9144000" cy="4953000"/>
          </a:xfrm>
        </p:spPr>
        <p:txBody>
          <a:bodyPr/>
          <a:lstStyle/>
          <a:p>
            <a:pPr marL="285750" indent="-285750" eaLnBrk="1" hangingPunct="1">
              <a:spcBef>
                <a:spcPct val="0"/>
              </a:spcBef>
              <a:defRPr/>
            </a:pPr>
            <a:r>
              <a:rPr lang="ru-RU" altLang="ru-RU" sz="2000" b="1" dirty="0">
                <a:solidFill>
                  <a:srgbClr val="FF0000"/>
                </a:solidFill>
                <a:latin typeface="Myriad Pro" charset="0"/>
              </a:rPr>
              <a:t>Литература </a:t>
            </a:r>
            <a:r>
              <a:rPr lang="en-US" altLang="ru-RU" sz="2000" b="1" dirty="0">
                <a:solidFill>
                  <a:srgbClr val="FF0000"/>
                </a:solidFill>
                <a:latin typeface="Myriad Pro" charset="0"/>
              </a:rPr>
              <a:t>(</a:t>
            </a:r>
            <a:r>
              <a:rPr lang="ru-RU" altLang="ru-RU" sz="2000" b="1" dirty="0">
                <a:solidFill>
                  <a:srgbClr val="FF0000"/>
                </a:solidFill>
                <a:latin typeface="Myriad Pro" charset="0"/>
              </a:rPr>
              <a:t>учебники надо читать: на лекциях всего не успеть...</a:t>
            </a:r>
            <a:r>
              <a:rPr lang="en-US" altLang="ru-RU" sz="2000" b="1" dirty="0">
                <a:solidFill>
                  <a:srgbClr val="FF0000"/>
                </a:solidFill>
                <a:latin typeface="Myriad Pro" charset="0"/>
              </a:rPr>
              <a:t>):</a:t>
            </a:r>
          </a:p>
          <a:p>
            <a:pPr marL="400050" lvl="1" indent="0" eaLnBrk="1" hangingPunct="1">
              <a:spcBef>
                <a:spcPct val="0"/>
              </a:spcBef>
              <a:buFontTx/>
              <a:buNone/>
              <a:defRPr/>
            </a:pPr>
            <a:r>
              <a:rPr lang="en-US" altLang="ru-RU" sz="1600" b="1" dirty="0">
                <a:solidFill>
                  <a:srgbClr val="FF0000"/>
                </a:solidFill>
                <a:latin typeface="Myriad Pro" charset="0"/>
              </a:rPr>
              <a:t>- C.Horstmann</a:t>
            </a:r>
            <a:r>
              <a:rPr lang="ru-RU" altLang="ru-RU" sz="1600" b="1" dirty="0">
                <a:solidFill>
                  <a:srgbClr val="FF0000"/>
                </a:solidFill>
                <a:latin typeface="Myriad Pro" charset="0"/>
              </a:rPr>
              <a:t> </a:t>
            </a:r>
            <a:r>
              <a:rPr lang="en-US" altLang="ru-RU" sz="1600" b="1" dirty="0">
                <a:solidFill>
                  <a:srgbClr val="FF0000"/>
                </a:solidFill>
                <a:latin typeface="Myriad Pro" charset="0"/>
              </a:rPr>
              <a:t>..., Core Java v.1 (ch.1, 2, 3), 2019 (for JDK 11);</a:t>
            </a:r>
          </a:p>
          <a:p>
            <a:pPr marL="400050" lvl="1" indent="0" eaLnBrk="1" hangingPunct="1">
              <a:spcBef>
                <a:spcPct val="0"/>
              </a:spcBef>
              <a:buFontTx/>
              <a:buNone/>
              <a:defRPr/>
            </a:pPr>
            <a:r>
              <a:rPr lang="en-US" altLang="ru-RU" sz="1600" b="1" dirty="0">
                <a:solidFill>
                  <a:srgbClr val="FF0000"/>
                </a:solidFill>
                <a:latin typeface="Myriad Pro" charset="0"/>
              </a:rPr>
              <a:t>- Kishori Sharan, Beginning Java 9 Fundamentals (2017, 2</a:t>
            </a:r>
            <a:r>
              <a:rPr lang="en-US" altLang="ru-RU" sz="1600" b="1" baseline="30000" dirty="0">
                <a:solidFill>
                  <a:srgbClr val="FF0000"/>
                </a:solidFill>
                <a:latin typeface="Myriad Pro" charset="0"/>
              </a:rPr>
              <a:t>nd</a:t>
            </a:r>
            <a:r>
              <a:rPr lang="en-US" altLang="ru-RU" sz="1600" b="1" dirty="0">
                <a:solidFill>
                  <a:srgbClr val="FF0000"/>
                </a:solidFill>
                <a:latin typeface="Myriad Pro" charset="0"/>
              </a:rPr>
              <a:t> ed.) </a:t>
            </a:r>
          </a:p>
          <a:p>
            <a:pPr marL="285750" indent="-285750" eaLnBrk="1" hangingPunct="1">
              <a:spcBef>
                <a:spcPct val="0"/>
              </a:spcBef>
              <a:defRPr/>
            </a:pPr>
            <a:r>
              <a:rPr lang="ru-RU" altLang="ru-RU" sz="2000" b="1" dirty="0">
                <a:solidFill>
                  <a:srgbClr val="FF0000"/>
                </a:solidFill>
                <a:latin typeface="Myriad Pro" charset="0"/>
              </a:rPr>
              <a:t>При чтении надо использовать </a:t>
            </a:r>
            <a:r>
              <a:rPr lang="en-US" altLang="ru-RU" sz="2000" b="1" dirty="0">
                <a:solidFill>
                  <a:srgbClr val="FF0000"/>
                </a:solidFill>
                <a:latin typeface="Myriad Pro" charset="0"/>
              </a:rPr>
              <a:t>IntelliJ Idea </a:t>
            </a:r>
            <a:r>
              <a:rPr lang="ru-RU" altLang="ru-RU" sz="2000" b="1" dirty="0">
                <a:solidFill>
                  <a:srgbClr val="FF0000"/>
                </a:solidFill>
                <a:latin typeface="Myriad Pro" charset="0"/>
              </a:rPr>
              <a:t>и делать там примеры.</a:t>
            </a:r>
            <a:endParaRPr lang="en-US" altLang="ru-RU" sz="2000" b="1" dirty="0">
              <a:solidFill>
                <a:srgbClr val="FF0000"/>
              </a:solidFill>
              <a:latin typeface="Myriad Pro" charset="0"/>
            </a:endParaRPr>
          </a:p>
          <a:p>
            <a:pPr marL="285750" indent="-285750" eaLnBrk="1" hangingPunct="1">
              <a:spcBef>
                <a:spcPct val="0"/>
              </a:spcBef>
              <a:defRPr/>
            </a:pPr>
            <a:r>
              <a:rPr lang="ru-RU" altLang="ru-RU" sz="2000" b="1" dirty="0">
                <a:solidFill>
                  <a:srgbClr val="FF0000"/>
                </a:solidFill>
                <a:latin typeface="Myriad Pro" charset="0"/>
              </a:rPr>
              <a:t>Все матералы будут в </a:t>
            </a:r>
            <a:r>
              <a:rPr lang="en-US" altLang="ru-RU" sz="2000" b="1" dirty="0">
                <a:solidFill>
                  <a:srgbClr val="FF0000"/>
                </a:solidFill>
                <a:latin typeface="Myriad Pro" charset="0"/>
              </a:rPr>
              <a:t>moodle -&gt; </a:t>
            </a:r>
            <a:r>
              <a:rPr lang="ru-RU" altLang="ru-RU" sz="2000" b="1" dirty="0">
                <a:solidFill>
                  <a:srgbClr val="FF0000"/>
                </a:solidFill>
                <a:latin typeface="Myriad Pro" charset="0"/>
              </a:rPr>
              <a:t>надо там зарегистрироваться... </a:t>
            </a:r>
            <a:endParaRPr lang="en-US" altLang="ru-RU" sz="2000" b="1" dirty="0">
              <a:solidFill>
                <a:srgbClr val="FF0000"/>
              </a:solidFill>
              <a:latin typeface="Myriad Pro" charset="0"/>
            </a:endParaRPr>
          </a:p>
          <a:p>
            <a:pPr marL="285750" indent="-285750" eaLnBrk="1" hangingPunct="1">
              <a:spcBef>
                <a:spcPct val="0"/>
              </a:spcBef>
              <a:defRPr/>
            </a:pPr>
            <a:endParaRPr lang="ru-RU" altLang="ru-RU" sz="2000" b="1" dirty="0">
              <a:solidFill>
                <a:srgbClr val="FF0000"/>
              </a:solidFill>
              <a:latin typeface="Myriad Pro" charset="0"/>
            </a:endParaRPr>
          </a:p>
          <a:p>
            <a:pPr marL="285750" indent="-285750" eaLnBrk="1" hangingPunct="1">
              <a:spcBef>
                <a:spcPct val="0"/>
              </a:spcBef>
              <a:defRPr/>
            </a:pPr>
            <a:r>
              <a:rPr lang="ru-RU" altLang="ru-RU" sz="2000" b="1" dirty="0">
                <a:latin typeface="Myriad Pro" charset="0"/>
              </a:rPr>
              <a:t>Мы обсудим основные понятия языка, включая современные нововведения, но подробности – постепенно, при чтении / практике </a:t>
            </a:r>
          </a:p>
          <a:p>
            <a:pPr marL="285750" indent="-285750" eaLnBrk="1" hangingPunct="1">
              <a:spcBef>
                <a:spcPct val="0"/>
              </a:spcBef>
              <a:defRPr/>
            </a:pPr>
            <a:endParaRPr lang="ru-RU" altLang="ru-RU" sz="2000" dirty="0">
              <a:latin typeface="Myriad Pro" charset="0"/>
            </a:endParaRPr>
          </a:p>
          <a:p>
            <a:pPr marL="285750" indent="-285750" eaLnBrk="1" hangingPunct="1">
              <a:spcBef>
                <a:spcPct val="0"/>
              </a:spcBef>
              <a:defRPr/>
            </a:pPr>
            <a:r>
              <a:rPr lang="ru-RU" altLang="ru-RU" sz="2000" dirty="0">
                <a:latin typeface="Myriad Pro" charset="0"/>
              </a:rPr>
              <a:t>Читать соответствующие разделы в книгах – обязательно! </a:t>
            </a:r>
          </a:p>
          <a:p>
            <a:pPr marL="685800" lvl="1" eaLnBrk="1" hangingPunct="1">
              <a:spcBef>
                <a:spcPct val="0"/>
              </a:spcBef>
              <a:defRPr/>
            </a:pPr>
            <a:r>
              <a:rPr lang="ru-RU" altLang="ru-RU" sz="1600" b="1" dirty="0">
                <a:latin typeface="Myriad Pro" charset="0"/>
              </a:rPr>
              <a:t>Одних лекций мало...</a:t>
            </a:r>
          </a:p>
          <a:p>
            <a:pPr marL="285750" indent="-285750" eaLnBrk="1" hangingPunct="1">
              <a:spcBef>
                <a:spcPct val="0"/>
              </a:spcBef>
              <a:defRPr/>
            </a:pPr>
            <a:r>
              <a:rPr lang="ru-RU" altLang="ru-RU" sz="2000" dirty="0">
                <a:latin typeface="Myriad Pro" charset="0"/>
              </a:rPr>
              <a:t>Многое совпадает с </a:t>
            </a:r>
            <a:r>
              <a:rPr lang="en-US" altLang="ru-RU" sz="2000" dirty="0">
                <a:latin typeface="Myriad Pro" charset="0"/>
              </a:rPr>
              <a:t>C# (</a:t>
            </a:r>
            <a:r>
              <a:rPr lang="ru-RU" altLang="ru-RU" sz="2000" i="1" dirty="0">
                <a:latin typeface="Myriad Pro" charset="0"/>
              </a:rPr>
              <a:t>почему, как вы думаете?</a:t>
            </a:r>
            <a:r>
              <a:rPr lang="en-US" altLang="ru-RU" sz="2000" dirty="0">
                <a:latin typeface="Myriad Pro" charset="0"/>
              </a:rPr>
              <a:t>)</a:t>
            </a:r>
          </a:p>
          <a:p>
            <a:pPr marL="285750" indent="-285750" eaLnBrk="1" hangingPunct="1">
              <a:spcBef>
                <a:spcPct val="0"/>
              </a:spcBef>
              <a:defRPr/>
            </a:pPr>
            <a:r>
              <a:rPr lang="ru-RU" altLang="ru-RU" sz="2000" dirty="0">
                <a:latin typeface="Myriad Pro" charset="0"/>
              </a:rPr>
              <a:t>Полезно сравнивать </a:t>
            </a:r>
            <a:r>
              <a:rPr lang="en-US" altLang="ru-RU" sz="2000" dirty="0">
                <a:latin typeface="Myriad Pro" charset="0"/>
              </a:rPr>
              <a:t>Java (JVM) </a:t>
            </a:r>
            <a:r>
              <a:rPr lang="ru-RU" altLang="ru-RU" sz="2000" dirty="0">
                <a:latin typeface="Myriad Pro" charset="0"/>
              </a:rPr>
              <a:t>с</a:t>
            </a:r>
            <a:r>
              <a:rPr lang="en-US" altLang="ru-RU" sz="2000" dirty="0">
                <a:latin typeface="Myriad Pro" charset="0"/>
              </a:rPr>
              <a:t> C# (.Net)</a:t>
            </a:r>
            <a:r>
              <a:rPr lang="ru-RU" altLang="ru-RU" sz="2000" dirty="0">
                <a:latin typeface="Myriad Pro" charset="0"/>
              </a:rPr>
              <a:t>, чтобы проследить их взаимное влияние (сходства/различия</a:t>
            </a:r>
            <a:r>
              <a:rPr lang="en-US" altLang="ru-RU" sz="2000" dirty="0">
                <a:latin typeface="Myriad Pro" charset="0"/>
              </a:rPr>
              <a:t> – </a:t>
            </a:r>
            <a:r>
              <a:rPr lang="ru-RU" altLang="ru-RU" sz="1600" dirty="0">
                <a:latin typeface="Myriad Pro" charset="0"/>
              </a:rPr>
              <a:t>раз уж зачем-то начали обучение с С</a:t>
            </a:r>
            <a:r>
              <a:rPr lang="en-US" altLang="ru-RU" sz="1600" dirty="0">
                <a:latin typeface="Myriad Pro" charset="0"/>
              </a:rPr>
              <a:t>#</a:t>
            </a:r>
            <a:r>
              <a:rPr lang="ru-RU" altLang="ru-RU" sz="2000" dirty="0">
                <a:latin typeface="Myriad Pro" charset="0"/>
              </a:rPr>
              <a:t>)</a:t>
            </a:r>
            <a:r>
              <a:rPr lang="en-US" altLang="ru-RU" sz="2000" dirty="0">
                <a:latin typeface="Myriad Pro" charset="0"/>
              </a:rPr>
              <a:t> </a:t>
            </a:r>
            <a:endParaRPr lang="ru-RU" altLang="ru-RU" sz="2000" dirty="0">
              <a:latin typeface="Myriad Pro" charset="0"/>
            </a:endParaRPr>
          </a:p>
          <a:p>
            <a:pPr marL="285750" indent="-285750" eaLnBrk="1" hangingPunct="1">
              <a:spcBef>
                <a:spcPct val="0"/>
              </a:spcBef>
              <a:defRPr/>
            </a:pPr>
            <a:endParaRPr lang="ru-RU" altLang="ru-RU" sz="2000" i="1" dirty="0">
              <a:latin typeface="Myriad Pro" charset="0"/>
            </a:endParaRPr>
          </a:p>
          <a:p>
            <a:pPr marL="285750" indent="-285750" eaLnBrk="1" hangingPunct="1">
              <a:spcBef>
                <a:spcPct val="0"/>
              </a:spcBef>
              <a:defRPr/>
            </a:pPr>
            <a:r>
              <a:rPr lang="en-US" altLang="ru-RU" sz="2000" i="1" dirty="0">
                <a:latin typeface="Myriad Pro" charset="0"/>
              </a:rPr>
              <a:t>Guess: whose influence on the other was bigger? – to say diplomatically…</a:t>
            </a:r>
          </a:p>
          <a:p>
            <a:pPr marL="285750" indent="-285750" eaLnBrk="1" hangingPunct="1">
              <a:spcBef>
                <a:spcPct val="0"/>
              </a:spcBef>
              <a:defRPr/>
            </a:pPr>
            <a:endParaRPr lang="en-US" altLang="ru-RU" sz="2000" dirty="0">
              <a:latin typeface="Myriad Pro" charset="0"/>
            </a:endParaRPr>
          </a:p>
          <a:p>
            <a:pPr marL="285750" indent="-285750" eaLnBrk="1" hangingPunct="1">
              <a:spcBef>
                <a:spcPct val="0"/>
              </a:spcBef>
              <a:defRPr/>
            </a:pPr>
            <a:endParaRPr lang="en-US" altLang="ru-RU" sz="2000" dirty="0">
              <a:latin typeface="Myriad Pro" charset="0"/>
            </a:endParaRPr>
          </a:p>
          <a:p>
            <a:pPr marL="285750" indent="-285750" eaLnBrk="1" hangingPunct="1">
              <a:spcBef>
                <a:spcPct val="0"/>
              </a:spcBef>
              <a:defRPr/>
            </a:pPr>
            <a:endParaRPr lang="en-US" altLang="ru-RU" sz="2000" dirty="0">
              <a:latin typeface="Myriad Pro" charset="0"/>
            </a:endParaRPr>
          </a:p>
          <a:p>
            <a:pPr marL="285750" indent="-285750" eaLnBrk="1" hangingPunct="1">
              <a:spcBef>
                <a:spcPct val="0"/>
              </a:spcBef>
              <a:defRPr/>
            </a:pPr>
            <a:endParaRPr lang="en-US" altLang="ru-RU" sz="2000" dirty="0">
              <a:latin typeface="Myriad Pro" charset="0"/>
            </a:endParaRPr>
          </a:p>
          <a:p>
            <a:pPr marL="285750" indent="-285750" eaLnBrk="1" hangingPunct="1">
              <a:spcBef>
                <a:spcPct val="0"/>
              </a:spcBef>
              <a:defRPr/>
            </a:pPr>
            <a:endParaRPr lang="en-US" altLang="ru-RU" sz="2000" dirty="0">
              <a:latin typeface="Myriad Pro" charset="0"/>
            </a:endParaRPr>
          </a:p>
          <a:p>
            <a:pPr marL="285750" indent="-285750" eaLnBrk="1" hangingPunct="1">
              <a:spcBef>
                <a:spcPct val="0"/>
              </a:spcBef>
              <a:defRPr/>
            </a:pPr>
            <a:endParaRPr lang="en-US" altLang="ru-RU" sz="2000" dirty="0">
              <a:latin typeface="Myriad Pro" charset="0"/>
            </a:endParaRPr>
          </a:p>
          <a:p>
            <a:pPr marL="285750" indent="-285750" eaLnBrk="1" hangingPunct="1">
              <a:spcBef>
                <a:spcPct val="0"/>
              </a:spcBef>
              <a:defRPr/>
            </a:pPr>
            <a:endParaRPr lang="en-US" altLang="ru-RU" sz="2000" dirty="0">
              <a:latin typeface="Myriad Pro" charset="0"/>
            </a:endParaRPr>
          </a:p>
          <a:p>
            <a:pPr marL="285750" indent="-285750" eaLnBrk="1" hangingPunct="1">
              <a:spcBef>
                <a:spcPct val="0"/>
              </a:spcBef>
              <a:defRPr/>
            </a:pPr>
            <a:endParaRPr lang="en-US" altLang="ru-RU" sz="2000" dirty="0">
              <a:latin typeface="Myriad Pro" charset="0"/>
            </a:endParaRPr>
          </a:p>
          <a:p>
            <a:pPr marL="285750" indent="-285750" eaLnBrk="1" hangingPunct="1">
              <a:spcBef>
                <a:spcPct val="0"/>
              </a:spcBef>
              <a:defRPr/>
            </a:pPr>
            <a:r>
              <a:rPr lang="en-US" altLang="ru-RU" sz="2000" dirty="0">
                <a:solidFill>
                  <a:srgbClr val="FFFFFF"/>
                </a:solidFill>
                <a:latin typeface="Myriad Pro" charset="0"/>
              </a:rPr>
              <a:t>Brief “history” of the course &amp; its organization</a:t>
            </a:r>
          </a:p>
          <a:p>
            <a:pPr marL="285750" indent="-285750" eaLnBrk="1" hangingPunct="1">
              <a:spcBef>
                <a:spcPct val="0"/>
              </a:spcBef>
              <a:defRPr/>
            </a:pPr>
            <a:endParaRPr lang="en-US" altLang="ru-RU" sz="2000" dirty="0"/>
          </a:p>
          <a:p>
            <a:pPr marL="285750" indent="-285750" eaLnBrk="1" hangingPunct="1">
              <a:spcBef>
                <a:spcPct val="0"/>
              </a:spcBef>
              <a:defRPr/>
            </a:pPr>
            <a:endParaRPr lang="en-US" altLang="ru-RU" sz="2000" dirty="0"/>
          </a:p>
          <a:p>
            <a:pPr marL="285750" indent="-285750" eaLnBrk="1" hangingPunct="1">
              <a:spcBef>
                <a:spcPct val="0"/>
              </a:spcBef>
              <a:defRPr/>
            </a:pPr>
            <a:endParaRPr lang="en-US" altLang="ru-RU" sz="2000" dirty="0"/>
          </a:p>
          <a:p>
            <a:pPr marL="285750" indent="-285750" eaLnBrk="1" hangingPunct="1">
              <a:spcBef>
                <a:spcPct val="0"/>
              </a:spcBef>
              <a:defRPr/>
            </a:pPr>
            <a:endParaRPr lang="en-US" altLang="ru-RU" sz="2000" b="1" dirty="0">
              <a:solidFill>
                <a:srgbClr val="003F82"/>
              </a:solidFill>
            </a:endParaRPr>
          </a:p>
        </p:txBody>
      </p:sp>
      <p:sp>
        <p:nvSpPr>
          <p:cNvPr id="3079" name="Slide Number Placeholder 2">
            <a:extLst>
              <a:ext uri="{FF2B5EF4-FFF2-40B4-BE49-F238E27FC236}">
                <a16:creationId xmlns:a16="http://schemas.microsoft.com/office/drawing/2014/main" id="{C42BC3C9-65F7-4258-89B2-B3089525AE21}"/>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3EA1992-A1CB-4AFF-AF67-8E050C8422D9}" type="slidenum">
              <a:rPr lang="en-US" altLang="ru-RU" sz="1200">
                <a:solidFill>
                  <a:srgbClr val="898989"/>
                </a:solidFill>
                <a:latin typeface="Calibri" panose="020F0502020204030204" pitchFamily="34" charset="0"/>
                <a:ea typeface="ＭＳ Ｐゴシック" panose="020B0600070205080204" pitchFamily="34" charset="-128"/>
              </a:rPr>
              <a:pPr eaLnBrk="1" hangingPunct="1">
                <a:spcBef>
                  <a:spcPct val="0"/>
                </a:spcBef>
                <a:buFontTx/>
                <a:buNone/>
              </a:pPr>
              <a:t>297</a:t>
            </a:fld>
            <a:endParaRPr lang="en-US" altLang="ru-RU" sz="1200">
              <a:solidFill>
                <a:srgbClr val="898989"/>
              </a:solidFill>
              <a:latin typeface="Calibri" panose="020F0502020204030204" pitchFamily="34" charset="0"/>
              <a:ea typeface="ＭＳ Ｐゴシック" panose="020B0600070205080204" pitchFamily="34" charset="-128"/>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B2C9F148-C5B7-46AA-B6D4-574378CBFA60}"/>
              </a:ext>
            </a:extLst>
          </p:cNvPr>
          <p:cNvSpPr>
            <a:spLocks noGrp="1"/>
          </p:cNvSpPr>
          <p:nvPr>
            <p:ph type="title"/>
          </p:nvPr>
        </p:nvSpPr>
        <p:spPr>
          <a:xfrm>
            <a:off x="395288" y="1557338"/>
            <a:ext cx="8229600" cy="287337"/>
          </a:xfrm>
        </p:spPr>
        <p:txBody>
          <a:bodyPr/>
          <a:lstStyle/>
          <a:p>
            <a:r>
              <a:rPr lang="ru-RU" altLang="ru-RU" sz="2400" b="1"/>
              <a:t>Написание исходного кода</a:t>
            </a:r>
            <a:r>
              <a:rPr lang="en-US" altLang="ru-RU" sz="2400" b="1"/>
              <a:t> Java</a:t>
            </a:r>
            <a:endParaRPr lang="ru-RU" altLang="ru-RU" sz="2400" b="1"/>
          </a:p>
        </p:txBody>
      </p:sp>
      <p:sp>
        <p:nvSpPr>
          <p:cNvPr id="4099" name="Content Placeholder 2">
            <a:extLst>
              <a:ext uri="{FF2B5EF4-FFF2-40B4-BE49-F238E27FC236}">
                <a16:creationId xmlns:a16="http://schemas.microsoft.com/office/drawing/2014/main" id="{C11772FB-93B3-4A31-96FE-C75E20D20826}"/>
              </a:ext>
            </a:extLst>
          </p:cNvPr>
          <p:cNvSpPr>
            <a:spLocks noGrp="1"/>
          </p:cNvSpPr>
          <p:nvPr>
            <p:ph idx="1"/>
          </p:nvPr>
        </p:nvSpPr>
        <p:spPr>
          <a:xfrm>
            <a:off x="107950" y="1989138"/>
            <a:ext cx="8785225" cy="4248150"/>
          </a:xfrm>
        </p:spPr>
        <p:txBody>
          <a:bodyPr/>
          <a:lstStyle/>
          <a:p>
            <a:r>
              <a:rPr lang="ru-RU" altLang="ru-RU" sz="2000"/>
              <a:t>Исходный код представляет собой один или несколько текстовых файлов, написанных по правилам языка </a:t>
            </a:r>
            <a:r>
              <a:rPr lang="en-US" altLang="ru-RU" sz="2000"/>
              <a:t>Java </a:t>
            </a:r>
            <a:r>
              <a:rPr lang="ru-RU" altLang="ru-RU" sz="2000"/>
              <a:t>и сохраненных в файлах с расширением </a:t>
            </a:r>
            <a:r>
              <a:rPr lang="en-US" altLang="ru-RU" sz="2000" b="1"/>
              <a:t>.java</a:t>
            </a:r>
            <a:r>
              <a:rPr lang="ru-RU" altLang="ru-RU" sz="2000" b="1"/>
              <a:t> </a:t>
            </a:r>
          </a:p>
          <a:p>
            <a:pPr lvl="1"/>
            <a:r>
              <a:rPr lang="ru-RU" altLang="ru-RU" sz="1600"/>
              <a:t>они являются единицами компиляции;</a:t>
            </a:r>
            <a:endParaRPr lang="en-US" altLang="ru-RU" sz="1600"/>
          </a:p>
          <a:p>
            <a:pPr lvl="1"/>
            <a:r>
              <a:rPr lang="ru-RU" altLang="ru-RU" sz="1600"/>
              <a:t>Другие расширения (</a:t>
            </a:r>
            <a:r>
              <a:rPr lang="en-US" altLang="ru-RU" sz="1600" b="1"/>
              <a:t>.txt </a:t>
            </a:r>
            <a:r>
              <a:rPr lang="ru-RU" altLang="ru-RU" sz="1600"/>
              <a:t>или </a:t>
            </a:r>
            <a:r>
              <a:rPr lang="en-US" altLang="ru-RU" sz="1600" b="1"/>
              <a:t>.doc</a:t>
            </a:r>
            <a:r>
              <a:rPr lang="en-US" altLang="ru-RU" sz="1600"/>
              <a:t> </a:t>
            </a:r>
            <a:r>
              <a:rPr lang="ru-RU" altLang="ru-RU" sz="1600"/>
              <a:t>и т.п.) запрещены. </a:t>
            </a:r>
            <a:endParaRPr lang="en-US" altLang="ru-RU" sz="1600"/>
          </a:p>
          <a:p>
            <a:r>
              <a:rPr lang="ru-RU" altLang="ru-RU" sz="2000"/>
              <a:t>Сам файл кодируется в символах </a:t>
            </a:r>
            <a:r>
              <a:rPr lang="en-US" altLang="ru-RU" sz="2000"/>
              <a:t>Unicode (</a:t>
            </a:r>
            <a:r>
              <a:rPr lang="ru-RU" altLang="ru-RU" sz="2000"/>
              <a:t>желательно с кодировкой </a:t>
            </a:r>
            <a:r>
              <a:rPr lang="en-US" altLang="ru-RU" sz="2000"/>
              <a:t>UTF-8</a:t>
            </a:r>
            <a:r>
              <a:rPr lang="ru-RU" altLang="ru-RU" sz="2000"/>
              <a:t>, чтобы правильно работалось с русскими буквами</a:t>
            </a:r>
            <a:r>
              <a:rPr lang="en-US" altLang="ru-RU" sz="2000"/>
              <a:t>)</a:t>
            </a:r>
            <a:r>
              <a:rPr lang="ru-RU" altLang="ru-RU" sz="2000"/>
              <a:t>...</a:t>
            </a:r>
          </a:p>
          <a:p>
            <a:r>
              <a:rPr lang="en-US" altLang="ru-RU" sz="2000"/>
              <a:t>Java-</a:t>
            </a:r>
            <a:r>
              <a:rPr lang="ru-RU" altLang="ru-RU" sz="2000"/>
              <a:t>программа состоит из одного или более модулей (с </a:t>
            </a:r>
            <a:r>
              <a:rPr lang="en-US" altLang="ru-RU" sz="2000"/>
              <a:t>JDK 9</a:t>
            </a:r>
            <a:r>
              <a:rPr lang="ru-RU" altLang="ru-RU" sz="2000"/>
              <a:t>);</a:t>
            </a:r>
            <a:endParaRPr lang="en-US" altLang="ru-RU" sz="2000"/>
          </a:p>
          <a:p>
            <a:r>
              <a:rPr lang="ru-RU" altLang="ru-RU" sz="2000"/>
              <a:t>Модуль содержит ноль или более пакетов;</a:t>
            </a:r>
          </a:p>
          <a:p>
            <a:r>
              <a:rPr lang="ru-RU" altLang="ru-RU" sz="2000"/>
              <a:t>Пакет содержит ноль или более определяемых пользователем типов;</a:t>
            </a:r>
          </a:p>
          <a:p>
            <a:pPr lvl="1"/>
            <a:r>
              <a:rPr lang="ru-RU" altLang="ru-RU" sz="1600"/>
              <a:t>Ими могут быть классы и интерфейсы ( и </a:t>
            </a:r>
            <a:r>
              <a:rPr lang="en-US" altLang="ru-RU" sz="1600"/>
              <a:t>enums </a:t>
            </a:r>
            <a:r>
              <a:rPr lang="ru-RU" altLang="ru-RU" sz="1600"/>
              <a:t>и аннотации, как их разновидности, соответственно)</a:t>
            </a:r>
            <a:endParaRPr lang="en-US" altLang="ru-RU" sz="2000"/>
          </a:p>
          <a:p>
            <a:endParaRPr lang="ru-RU" altLang="ru-RU" sz="2000" b="1"/>
          </a:p>
        </p:txBody>
      </p:sp>
      <p:sp>
        <p:nvSpPr>
          <p:cNvPr id="4100" name="Date Placeholder 3">
            <a:extLst>
              <a:ext uri="{FF2B5EF4-FFF2-40B4-BE49-F238E27FC236}">
                <a16:creationId xmlns:a16="http://schemas.microsoft.com/office/drawing/2014/main" id="{B4EE306D-6643-4EF0-9D84-D013A4BC977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F528106-D9D4-4B7A-9525-58AD3B9301E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101" name="Footer Placeholder 4">
            <a:extLst>
              <a:ext uri="{FF2B5EF4-FFF2-40B4-BE49-F238E27FC236}">
                <a16:creationId xmlns:a16="http://schemas.microsoft.com/office/drawing/2014/main" id="{789D90DE-7562-4C4C-80DC-AE6DE2C72FD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2" name="Slide Number Placeholder 5">
            <a:extLst>
              <a:ext uri="{FF2B5EF4-FFF2-40B4-BE49-F238E27FC236}">
                <a16:creationId xmlns:a16="http://schemas.microsoft.com/office/drawing/2014/main" id="{4003FACD-1BF3-44AF-A958-DC1B27750AE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982C7CD-5E3B-49DE-A4E4-1FFF3E1DE19A}" type="slidenum">
              <a:rPr lang="ru-RU" altLang="ru-RU" sz="1400"/>
              <a:pPr eaLnBrk="1" hangingPunct="1">
                <a:spcBef>
                  <a:spcPct val="0"/>
                </a:spcBef>
                <a:buFontTx/>
                <a:buNone/>
              </a:pPr>
              <a:t>298</a:t>
            </a:fld>
            <a:endParaRPr lang="ru-RU" altLang="ru-RU" sz="1400"/>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A94EF75-F243-41CA-A04C-C0DC4FAD77BA}"/>
              </a:ext>
            </a:extLst>
          </p:cNvPr>
          <p:cNvSpPr>
            <a:spLocks noGrp="1"/>
          </p:cNvSpPr>
          <p:nvPr>
            <p:ph type="title"/>
          </p:nvPr>
        </p:nvSpPr>
        <p:spPr>
          <a:xfrm>
            <a:off x="400050" y="1484313"/>
            <a:ext cx="8229600" cy="287337"/>
          </a:xfrm>
        </p:spPr>
        <p:txBody>
          <a:bodyPr/>
          <a:lstStyle/>
          <a:p>
            <a:r>
              <a:rPr lang="ru-RU" altLang="ru-RU" sz="2400" b="1"/>
              <a:t>Декларация модулей</a:t>
            </a:r>
          </a:p>
        </p:txBody>
      </p:sp>
      <p:sp>
        <p:nvSpPr>
          <p:cNvPr id="5123" name="Content Placeholder 2">
            <a:extLst>
              <a:ext uri="{FF2B5EF4-FFF2-40B4-BE49-F238E27FC236}">
                <a16:creationId xmlns:a16="http://schemas.microsoft.com/office/drawing/2014/main" id="{ADBCBE40-509D-409B-8B8B-85F146706553}"/>
              </a:ext>
            </a:extLst>
          </p:cNvPr>
          <p:cNvSpPr>
            <a:spLocks noGrp="1"/>
          </p:cNvSpPr>
          <p:nvPr>
            <p:ph idx="1"/>
          </p:nvPr>
        </p:nvSpPr>
        <p:spPr>
          <a:xfrm>
            <a:off x="-22225" y="1852613"/>
            <a:ext cx="4927600" cy="4391025"/>
          </a:xfrm>
        </p:spPr>
        <p:txBody>
          <a:bodyPr/>
          <a:lstStyle/>
          <a:p>
            <a:r>
              <a:rPr lang="ru-RU" altLang="ru-RU" sz="1800"/>
              <a:t>Модуль содержит пакеты, используемые в нем или в других модулях, и контролирует их доступность, экспортируя их другим модулям.</a:t>
            </a:r>
          </a:p>
          <a:p>
            <a:r>
              <a:rPr lang="ru-RU" altLang="ru-RU" sz="1800"/>
              <a:t>Для использования пакетов другого модуля наш модуль должен указать зависимость от него, а тот модуль должен экспортировать пакеты для нас. </a:t>
            </a:r>
          </a:p>
          <a:p>
            <a:r>
              <a:rPr lang="ru-RU" altLang="ru-RU" sz="1800"/>
              <a:t>Декларация модуля в файле </a:t>
            </a:r>
            <a:r>
              <a:rPr lang="en-US" altLang="ru-RU" sz="1800" b="1"/>
              <a:t>module-info.java</a:t>
            </a:r>
            <a:r>
              <a:rPr lang="ru-RU" altLang="ru-RU" sz="1800"/>
              <a:t> именует моуль и содержит его операторы...</a:t>
            </a:r>
          </a:p>
          <a:p>
            <a:r>
              <a:rPr lang="ru-RU" altLang="ru-RU" sz="1800"/>
              <a:t>Модуль </a:t>
            </a:r>
            <a:r>
              <a:rPr lang="en-US" altLang="ru-RU" sz="1800" b="1"/>
              <a:t>java.base</a:t>
            </a:r>
            <a:r>
              <a:rPr lang="en-US" altLang="ru-RU" sz="1800"/>
              <a:t> </a:t>
            </a:r>
            <a:r>
              <a:rPr lang="ru-RU" altLang="ru-RU" sz="1800"/>
              <a:t>ни от кого не зависит, все модули неявно зависят от него.</a:t>
            </a:r>
          </a:p>
          <a:p>
            <a:r>
              <a:rPr lang="ru-RU" altLang="ru-RU" sz="1800"/>
              <a:t>Мы обсудим все это позже подробнее...</a:t>
            </a:r>
          </a:p>
        </p:txBody>
      </p:sp>
      <p:sp>
        <p:nvSpPr>
          <p:cNvPr id="5124" name="Date Placeholder 3">
            <a:extLst>
              <a:ext uri="{FF2B5EF4-FFF2-40B4-BE49-F238E27FC236}">
                <a16:creationId xmlns:a16="http://schemas.microsoft.com/office/drawing/2014/main" id="{5B9816A8-2594-4111-814F-8842D55846A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7C389CE-92CD-4785-9420-11FAF8C6F35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5" name="Footer Placeholder 4">
            <a:extLst>
              <a:ext uri="{FF2B5EF4-FFF2-40B4-BE49-F238E27FC236}">
                <a16:creationId xmlns:a16="http://schemas.microsoft.com/office/drawing/2014/main" id="{F8609533-A723-4419-8821-C92D98ECFD3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6" name="Slide Number Placeholder 5">
            <a:extLst>
              <a:ext uri="{FF2B5EF4-FFF2-40B4-BE49-F238E27FC236}">
                <a16:creationId xmlns:a16="http://schemas.microsoft.com/office/drawing/2014/main" id="{527E1033-26FB-4766-BC73-806DC6BB4FA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AC4AB31-62D9-48B2-8296-81093B68AE5A}" type="slidenum">
              <a:rPr lang="ru-RU" altLang="ru-RU" sz="1400"/>
              <a:pPr eaLnBrk="1" hangingPunct="1">
                <a:spcBef>
                  <a:spcPct val="0"/>
                </a:spcBef>
                <a:buFontTx/>
                <a:buNone/>
              </a:pPr>
              <a:t>299</a:t>
            </a:fld>
            <a:endParaRPr lang="ru-RU" altLang="ru-RU" sz="1400"/>
          </a:p>
        </p:txBody>
      </p:sp>
      <p:pic>
        <p:nvPicPr>
          <p:cNvPr id="5127" name="Picture 7">
            <a:extLst>
              <a:ext uri="{FF2B5EF4-FFF2-40B4-BE49-F238E27FC236}">
                <a16:creationId xmlns:a16="http://schemas.microsoft.com/office/drawing/2014/main" id="{AC41C810-4613-4A65-B338-928D1E28A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75" y="1916113"/>
            <a:ext cx="4238625" cy="2665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90816428-C970-4647-9E65-9AB8C3D20342}"/>
              </a:ext>
            </a:extLst>
          </p:cNvPr>
          <p:cNvSpPr txBox="1">
            <a:spLocks/>
          </p:cNvSpPr>
          <p:nvPr/>
        </p:nvSpPr>
        <p:spPr bwMode="auto">
          <a:xfrm>
            <a:off x="5259388" y="4581525"/>
            <a:ext cx="3370262"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defRPr/>
            </a:pPr>
            <a:r>
              <a:rPr lang="en-US" sz="1400" dirty="0">
                <a:latin typeface="Courier New" panose="02070309020205020404" pitchFamily="49" charset="0"/>
                <a:cs typeface="Courier New" panose="02070309020205020404" pitchFamily="49" charset="0"/>
              </a:rPr>
              <a:t>module &lt;module-name&gt; {</a:t>
            </a:r>
          </a:p>
          <a:p>
            <a:pPr marL="0" indent="0">
              <a:buFontTx/>
              <a:buNone/>
              <a:defRPr/>
            </a:pPr>
            <a:r>
              <a:rPr lang="ru-RU"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&lt;module-statement-1&gt;</a:t>
            </a:r>
          </a:p>
          <a:p>
            <a:pPr marL="0" indent="0">
              <a:buFontTx/>
              <a:buNone/>
              <a:defRPr/>
            </a:pPr>
            <a:r>
              <a:rPr lang="ru-RU"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&lt;module-statement-2&gt;</a:t>
            </a:r>
            <a:endParaRPr lang="ru-RU" sz="1400" dirty="0">
              <a:latin typeface="Courier New" panose="02070309020205020404" pitchFamily="49" charset="0"/>
              <a:cs typeface="Courier New" panose="02070309020205020404" pitchFamily="49" charset="0"/>
            </a:endParaRPr>
          </a:p>
          <a:p>
            <a:pPr marL="0" indent="0">
              <a:buFontTx/>
              <a:buNone/>
              <a:defRPr/>
            </a:pPr>
            <a:r>
              <a:rPr lang="ru-RU" sz="1400"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a:t>
            </a:r>
          </a:p>
          <a:p>
            <a:pPr marL="0" indent="0">
              <a:buFontTx/>
              <a:buNone/>
              <a:defRPr/>
            </a:pPr>
            <a:r>
              <a:rPr lang="ru-RU" sz="1400" dirty="0">
                <a:latin typeface="Courier New" panose="02070309020205020404" pitchFamily="49" charset="0"/>
                <a:cs typeface="Courier New" panose="02070309020205020404" pitchFamily="49" charset="0"/>
              </a:rPr>
              <a:t>}</a:t>
            </a:r>
            <a:endParaRPr lang="ru-RU" altLang="ru-RU" sz="1400" kern="0" dirty="0">
              <a:latin typeface="Courier New" panose="02070309020205020404" pitchFamily="49" charset="0"/>
              <a:cs typeface="Courier New" panose="02070309020205020404" pitchFamily="49"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6AA7811-B2CE-4BBB-91CB-7034A4E99997}"/>
              </a:ext>
            </a:extLst>
          </p:cNvPr>
          <p:cNvSpPr>
            <a:spLocks noGrp="1"/>
          </p:cNvSpPr>
          <p:nvPr>
            <p:ph type="ctrTitle"/>
          </p:nvPr>
        </p:nvSpPr>
        <p:spPr/>
        <p:txBody>
          <a:bodyPr>
            <a:normAutofit fontScale="90000"/>
          </a:bodyPr>
          <a:lstStyle/>
          <a:p>
            <a:r>
              <a:rPr lang="ru-RU" dirty="0"/>
              <a:t>Проверка гипотез. Однофакторный дисперсионный анализ</a:t>
            </a:r>
          </a:p>
        </p:txBody>
      </p:sp>
      <p:sp>
        <p:nvSpPr>
          <p:cNvPr id="3" name="Подзаголовок 2">
            <a:extLst>
              <a:ext uri="{FF2B5EF4-FFF2-40B4-BE49-F238E27FC236}">
                <a16:creationId xmlns:a16="http://schemas.microsoft.com/office/drawing/2014/main" id="{30443F6F-788C-4CAF-9A5E-EDB6A8682005}"/>
              </a:ext>
            </a:extLst>
          </p:cNvPr>
          <p:cNvSpPr>
            <a:spLocks noGrp="1"/>
          </p:cNvSpPr>
          <p:nvPr>
            <p:ph type="subTitle" idx="1"/>
          </p:nvPr>
        </p:nvSpPr>
        <p:spPr/>
        <p:txBody>
          <a:bodyPr/>
          <a:lstStyle/>
          <a:p>
            <a:r>
              <a:rPr lang="ru-RU" dirty="0"/>
              <a:t>Занятие 11</a:t>
            </a:r>
          </a:p>
        </p:txBody>
      </p:sp>
    </p:spTree>
    <p:extLst>
      <p:ext uri="{BB962C8B-B14F-4D97-AF65-F5344CB8AC3E}">
        <p14:creationId xmlns:p14="http://schemas.microsoft.com/office/powerpoint/2010/main" val="2682897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548442" y="1937708"/>
            <a:ext cx="7451066" cy="3842114"/>
          </a:xfrm>
        </p:spPr>
        <p:txBody>
          <a:bodyPr>
            <a:normAutofit fontScale="62500" lnSpcReduction="20000"/>
          </a:bodyPr>
          <a:lstStyle/>
          <a:p>
            <a:r>
              <a:rPr lang="ru-RU" dirty="0"/>
              <a:t>Наиболее широко используемые в задачах кластерного анализа расстояния и меры близости.</a:t>
            </a:r>
          </a:p>
          <a:p>
            <a:r>
              <a:rPr lang="ru-RU" sz="1500" b="1" u="sng" dirty="0"/>
              <a:t>Обычное Евклидово расстояние:</a:t>
            </a:r>
          </a:p>
          <a:p>
            <a:r>
              <a:rPr lang="ru-RU" dirty="0"/>
              <a:t>где </a:t>
            </a:r>
            <a:r>
              <a:rPr lang="ru-RU" dirty="0" err="1"/>
              <a:t>х</a:t>
            </a:r>
            <a:r>
              <a:rPr lang="ru-RU" baseline="-25000" dirty="0" err="1"/>
              <a:t>ie</a:t>
            </a:r>
            <a:r>
              <a:rPr lang="ru-RU" baseline="-25000" dirty="0"/>
              <a:t>,</a:t>
            </a:r>
            <a:r>
              <a:rPr lang="ru-RU" dirty="0"/>
              <a:t>, </a:t>
            </a:r>
            <a:r>
              <a:rPr lang="ru-RU" dirty="0" err="1"/>
              <a:t>x</a:t>
            </a:r>
            <a:r>
              <a:rPr lang="ru-RU" baseline="-25000" dirty="0" err="1"/>
              <a:t>je</a:t>
            </a:r>
            <a:r>
              <a:rPr lang="ru-RU" dirty="0"/>
              <a:t> – величина е-ой компоненты у i-</a:t>
            </a:r>
            <a:r>
              <a:rPr lang="ru-RU" dirty="0" err="1"/>
              <a:t>го</a:t>
            </a:r>
            <a:r>
              <a:rPr lang="ru-RU" dirty="0"/>
              <a:t> (j-</a:t>
            </a:r>
            <a:r>
              <a:rPr lang="ru-RU" dirty="0" err="1"/>
              <a:t>го</a:t>
            </a:r>
            <a:r>
              <a:rPr lang="ru-RU" dirty="0"/>
              <a:t>) объекта (е=1,2,...,к, </a:t>
            </a:r>
            <a:r>
              <a:rPr lang="ru-RU" dirty="0" err="1"/>
              <a:t>i,j</a:t>
            </a:r>
            <a:r>
              <a:rPr lang="ru-RU" dirty="0"/>
              <a:t>=1,2,...,n)</a:t>
            </a:r>
          </a:p>
          <a:p>
            <a:r>
              <a:rPr lang="ru-RU" dirty="0"/>
              <a:t>Согласно Евклидову расстоянию сходство или различие между классифицируемыми объектами устанавливается в зависимости от метрического расстояния между ними </a:t>
            </a:r>
          </a:p>
          <a:p>
            <a:r>
              <a:rPr lang="ru-RU" sz="1500" b="1" u="sng" dirty="0"/>
              <a:t>Взвешенное Евклидово расстояние:</a:t>
            </a:r>
          </a:p>
          <a:p>
            <a:r>
              <a:rPr lang="ru-RU" dirty="0"/>
              <a:t>применяется в тех случаях, когда каждой компоненте </a:t>
            </a:r>
            <a:r>
              <a:rPr lang="ru-RU" dirty="0" err="1"/>
              <a:t>x</a:t>
            </a:r>
            <a:r>
              <a:rPr lang="ru-RU" baseline="-25000" dirty="0" err="1"/>
              <a:t>l</a:t>
            </a:r>
            <a:r>
              <a:rPr lang="ru-RU" dirty="0"/>
              <a:t> вектора наблюдений X, удается приписать некоторый “вес” </a:t>
            </a:r>
            <a:r>
              <a:rPr lang="ru-RU" dirty="0">
                <a:sym typeface="Symbol" panose="05050102010706020507" pitchFamily="18" charset="2"/>
              </a:rPr>
              <a:t></a:t>
            </a:r>
            <a:r>
              <a:rPr lang="ru-RU" baseline="-25000" dirty="0"/>
              <a:t>l</a:t>
            </a:r>
            <a:r>
              <a:rPr lang="ru-RU" dirty="0"/>
              <a:t>, пропорциональный степени важности признака в задаче классификации. Обычно принимают 0</a:t>
            </a:r>
            <a:r>
              <a:rPr lang="ru-RU" dirty="0">
                <a:sym typeface="Symbol" panose="05050102010706020507" pitchFamily="18" charset="2"/>
              </a:rPr>
              <a:t></a:t>
            </a:r>
            <a:r>
              <a:rPr lang="ru-RU" baseline="-25000" dirty="0"/>
              <a:t>e</a:t>
            </a:r>
            <a:r>
              <a:rPr lang="ru-RU" dirty="0">
                <a:sym typeface="Symbol" panose="05050102010706020507" pitchFamily="18" charset="2"/>
              </a:rPr>
              <a:t></a:t>
            </a:r>
            <a:r>
              <a:rPr lang="ru-RU" dirty="0"/>
              <a:t>1, где e=1,2,...k.</a:t>
            </a:r>
          </a:p>
          <a:p>
            <a:r>
              <a:rPr lang="ru-RU" dirty="0"/>
              <a:t>     Вопрос о выборе весов должен решаться после проведения дополнительных исследований, например, организации опроса экспертов и обработки их мнений. Определение весов </a:t>
            </a:r>
            <a:r>
              <a:rPr lang="ru-RU" dirty="0">
                <a:sym typeface="Symbol" panose="05050102010706020507" pitchFamily="18" charset="2"/>
              </a:rPr>
              <a:t></a:t>
            </a:r>
            <a:r>
              <a:rPr lang="ru-RU" baseline="-25000" dirty="0"/>
              <a:t>l</a:t>
            </a:r>
            <a:r>
              <a:rPr lang="ru-RU" dirty="0"/>
              <a:t>, только по данным выборки, может привести к ложным выводам.</a:t>
            </a:r>
            <a:endParaRPr lang="ru-RU" b="1" dirty="0"/>
          </a:p>
          <a:p>
            <a:endParaRPr lang="ru-RU" dirty="0"/>
          </a:p>
        </p:txBody>
      </p:sp>
      <p:sp>
        <p:nvSpPr>
          <p:cNvPr id="10" name="Заголовок 1">
            <a:extLst>
              <a:ext uri="{FF2B5EF4-FFF2-40B4-BE49-F238E27FC236}">
                <a16:creationId xmlns:a16="http://schemas.microsoft.com/office/drawing/2014/main" id="{F8B20C4F-B361-4D19-AFA2-6D97E0E7E434}"/>
              </a:ext>
            </a:extLst>
          </p:cNvPr>
          <p:cNvSpPr txBox="1">
            <a:spLocks/>
          </p:cNvSpPr>
          <p:nvPr/>
        </p:nvSpPr>
        <p:spPr>
          <a:xfrm>
            <a:off x="1911604" y="1078174"/>
            <a:ext cx="6683765" cy="859535"/>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2100" dirty="0"/>
              <a:t>Расстояния между объектами (кластерами) и меры близости групп объектов</a:t>
            </a:r>
          </a:p>
        </p:txBody>
      </p:sp>
      <p:sp>
        <p:nvSpPr>
          <p:cNvPr id="5" name="Rectangle 4">
            <a:extLst>
              <a:ext uri="{FF2B5EF4-FFF2-40B4-BE49-F238E27FC236}">
                <a16:creationId xmlns:a16="http://schemas.microsoft.com/office/drawing/2014/main" id="{0D25EE7C-EE45-4A32-A3E7-4AAACD762CD7}"/>
              </a:ext>
            </a:extLst>
          </p:cNvPr>
          <p:cNvSpPr>
            <a:spLocks noChangeArrowheads="1"/>
          </p:cNvSpPr>
          <p:nvPr/>
        </p:nvSpPr>
        <p:spPr bwMode="auto">
          <a:xfrm>
            <a:off x="2128568" y="2624119"/>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6" name="Объект 5">
            <a:extLst>
              <a:ext uri="{FF2B5EF4-FFF2-40B4-BE49-F238E27FC236}">
                <a16:creationId xmlns:a16="http://schemas.microsoft.com/office/drawing/2014/main" id="{21A8EB74-55DA-4C83-A012-46A9B2A2CD71}"/>
              </a:ext>
            </a:extLst>
          </p:cNvPr>
          <p:cNvGraphicFramePr>
            <a:graphicFrameLocks noChangeAspect="1"/>
          </p:cNvGraphicFramePr>
          <p:nvPr/>
        </p:nvGraphicFramePr>
        <p:xfrm>
          <a:off x="5326097" y="2155195"/>
          <a:ext cx="2618832" cy="695627"/>
        </p:xfrm>
        <a:graphic>
          <a:graphicData uri="http://schemas.openxmlformats.org/presentationml/2006/ole">
            <mc:AlternateContent xmlns:mc="http://schemas.openxmlformats.org/markup-compatibility/2006">
              <mc:Choice xmlns:v="urn:schemas-microsoft-com:vml" Requires="v">
                <p:oleObj spid="_x0000_s94212" name="Формула" r:id="rId3" imgW="1828800" imgH="482600" progId="Equation.3">
                  <p:embed/>
                </p:oleObj>
              </mc:Choice>
              <mc:Fallback>
                <p:oleObj name="Формула" r:id="rId3" imgW="1828800" imgH="482600" progId="Equation.3">
                  <p:embed/>
                  <p:pic>
                    <p:nvPicPr>
                      <p:cNvPr id="6" name="Объект 5">
                        <a:extLst>
                          <a:ext uri="{FF2B5EF4-FFF2-40B4-BE49-F238E27FC236}">
                            <a16:creationId xmlns:a16="http://schemas.microsoft.com/office/drawing/2014/main" id="{21A8EB74-55DA-4C83-A012-46A9B2A2CD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6097" y="2155195"/>
                        <a:ext cx="2618832" cy="695627"/>
                      </a:xfrm>
                      <a:prstGeom prst="rect">
                        <a:avLst/>
                      </a:prstGeom>
                      <a:noFill/>
                    </p:spPr>
                  </p:pic>
                </p:oleObj>
              </mc:Fallback>
            </mc:AlternateContent>
          </a:graphicData>
        </a:graphic>
      </p:graphicFrame>
      <p:sp>
        <p:nvSpPr>
          <p:cNvPr id="7" name="Rectangle 7">
            <a:extLst>
              <a:ext uri="{FF2B5EF4-FFF2-40B4-BE49-F238E27FC236}">
                <a16:creationId xmlns:a16="http://schemas.microsoft.com/office/drawing/2014/main" id="{D6C6F020-F1DC-4486-86C4-E4D7CAC15B66}"/>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8" name="Объект 7">
            <a:extLst>
              <a:ext uri="{FF2B5EF4-FFF2-40B4-BE49-F238E27FC236}">
                <a16:creationId xmlns:a16="http://schemas.microsoft.com/office/drawing/2014/main" id="{DECAAE14-6F80-4FB4-87CC-A5D54C981D76}"/>
              </a:ext>
            </a:extLst>
          </p:cNvPr>
          <p:cNvGraphicFramePr>
            <a:graphicFrameLocks noChangeAspect="1"/>
          </p:cNvGraphicFramePr>
          <p:nvPr/>
        </p:nvGraphicFramePr>
        <p:xfrm>
          <a:off x="5474900" y="3533594"/>
          <a:ext cx="2858217" cy="665613"/>
        </p:xfrm>
        <a:graphic>
          <a:graphicData uri="http://schemas.openxmlformats.org/presentationml/2006/ole">
            <mc:AlternateContent xmlns:mc="http://schemas.openxmlformats.org/markup-compatibility/2006">
              <mc:Choice xmlns:v="urn:schemas-microsoft-com:vml" Requires="v">
                <p:oleObj spid="_x0000_s94213" name="Формула" r:id="rId5" imgW="2082800" imgH="482600" progId="Equation.3">
                  <p:embed/>
                </p:oleObj>
              </mc:Choice>
              <mc:Fallback>
                <p:oleObj name="Формула" r:id="rId5" imgW="2082800" imgH="482600" progId="Equation.3">
                  <p:embed/>
                  <p:pic>
                    <p:nvPicPr>
                      <p:cNvPr id="8" name="Объект 7">
                        <a:extLst>
                          <a:ext uri="{FF2B5EF4-FFF2-40B4-BE49-F238E27FC236}">
                            <a16:creationId xmlns:a16="http://schemas.microsoft.com/office/drawing/2014/main" id="{DECAAE14-6F80-4FB4-87CC-A5D54C981D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4900" y="3533594"/>
                        <a:ext cx="2858217" cy="665613"/>
                      </a:xfrm>
                      <a:prstGeom prst="rect">
                        <a:avLst/>
                      </a:prstGeom>
                      <a:noFill/>
                    </p:spPr>
                  </p:pic>
                </p:oleObj>
              </mc:Fallback>
            </mc:AlternateContent>
          </a:graphicData>
        </a:graphic>
      </p:graphicFrame>
    </p:spTree>
    <p:extLst>
      <p:ext uri="{BB962C8B-B14F-4D97-AF65-F5344CB8AC3E}">
        <p14:creationId xmlns:p14="http://schemas.microsoft.com/office/powerpoint/2010/main" val="132081780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F86D53CA-8A02-45BA-80A5-F3F53DF1E377}"/>
              </a:ext>
            </a:extLst>
          </p:cNvPr>
          <p:cNvSpPr>
            <a:spLocks noGrp="1"/>
          </p:cNvSpPr>
          <p:nvPr>
            <p:ph type="title"/>
          </p:nvPr>
        </p:nvSpPr>
        <p:spPr>
          <a:xfrm>
            <a:off x="0" y="1412875"/>
            <a:ext cx="9144000" cy="358775"/>
          </a:xfrm>
        </p:spPr>
        <p:txBody>
          <a:bodyPr/>
          <a:lstStyle/>
          <a:p>
            <a:r>
              <a:rPr lang="en-US" altLang="ru-RU" sz="2400" b="1"/>
              <a:t>Java</a:t>
            </a:r>
            <a:r>
              <a:rPr lang="ru-RU" altLang="ru-RU" sz="2400" b="1"/>
              <a:t> и Объектно-Ориентированное Программирование</a:t>
            </a:r>
          </a:p>
        </p:txBody>
      </p:sp>
      <p:sp>
        <p:nvSpPr>
          <p:cNvPr id="4099" name="Content Placeholder 2">
            <a:extLst>
              <a:ext uri="{FF2B5EF4-FFF2-40B4-BE49-F238E27FC236}">
                <a16:creationId xmlns:a16="http://schemas.microsoft.com/office/drawing/2014/main" id="{EFD7F345-3A91-40FE-811B-8E6A93B1CCC7}"/>
              </a:ext>
            </a:extLst>
          </p:cNvPr>
          <p:cNvSpPr>
            <a:spLocks noGrp="1"/>
          </p:cNvSpPr>
          <p:nvPr>
            <p:ph idx="1"/>
          </p:nvPr>
        </p:nvSpPr>
        <p:spPr>
          <a:xfrm>
            <a:off x="0" y="1773238"/>
            <a:ext cx="9144000" cy="4464050"/>
          </a:xfrm>
        </p:spPr>
        <p:txBody>
          <a:bodyPr/>
          <a:lstStyle/>
          <a:p>
            <a:pPr marL="285750" indent="-285750" eaLnBrk="1" hangingPunct="1">
              <a:spcBef>
                <a:spcPct val="0"/>
              </a:spcBef>
              <a:defRPr/>
            </a:pPr>
            <a:r>
              <a:rPr lang="en-US" altLang="ru-RU" sz="2000" b="1" dirty="0">
                <a:latin typeface="Myriad Pro" charset="0"/>
                <a:ea typeface="ＭＳ Ｐゴシック" pitchFamily="34" charset="-128"/>
              </a:rPr>
              <a:t>Java – is a Class-based Object-Oriented Programming Language</a:t>
            </a:r>
          </a:p>
          <a:p>
            <a:pPr marL="685800" lvl="1" eaLnBrk="1" hangingPunct="1">
              <a:spcBef>
                <a:spcPct val="0"/>
              </a:spcBef>
              <a:defRPr/>
            </a:pPr>
            <a:r>
              <a:rPr lang="ru-RU" altLang="ru-RU" sz="2000" dirty="0">
                <a:latin typeface="Myriad Pro" charset="0"/>
                <a:ea typeface="ＭＳ Ｐゴシック" pitchFamily="34" charset="-128"/>
              </a:rPr>
              <a:t>за исключением примитивных типов данных </a:t>
            </a:r>
            <a:r>
              <a:rPr lang="en-US" altLang="ru-RU" sz="2000" dirty="0">
                <a:latin typeface="Myriad Pro" charset="0"/>
                <a:ea typeface="ＭＳ Ｐゴシック" pitchFamily="34" charset="-128"/>
              </a:rPr>
              <a:t>(primitive types)…</a:t>
            </a:r>
          </a:p>
          <a:p>
            <a:pPr>
              <a:defRPr/>
            </a:pPr>
            <a:r>
              <a:rPr lang="ru-RU" altLang="ru-RU" sz="2000" dirty="0"/>
              <a:t>Характеристики такого языка (</a:t>
            </a:r>
            <a:r>
              <a:rPr lang="ru-RU" altLang="ru-RU" sz="1600" b="1" i="1" dirty="0"/>
              <a:t>они были сформулированы для языка </a:t>
            </a:r>
            <a:r>
              <a:rPr lang="en-US" altLang="ru-RU" sz="1600" b="1" i="1" dirty="0"/>
              <a:t>Smalltalk</a:t>
            </a:r>
            <a:r>
              <a:rPr lang="ru-RU" altLang="ru-RU" sz="1600" b="1" i="1" dirty="0"/>
              <a:t>, одного из предшественников </a:t>
            </a:r>
            <a:r>
              <a:rPr lang="en-US" altLang="ru-RU" sz="1600" b="1" i="1" dirty="0"/>
              <a:t>Java</a:t>
            </a:r>
            <a:r>
              <a:rPr lang="ru-RU" altLang="ru-RU" sz="2000" dirty="0"/>
              <a:t>):</a:t>
            </a:r>
          </a:p>
          <a:p>
            <a:pPr lvl="1">
              <a:defRPr/>
            </a:pPr>
            <a:r>
              <a:rPr lang="ru-RU" altLang="ru-RU" sz="1600" b="1" dirty="0"/>
              <a:t>программа оперирует только объектами, имеющими присущие им операции;</a:t>
            </a:r>
          </a:p>
          <a:p>
            <a:pPr lvl="1">
              <a:defRPr/>
            </a:pPr>
            <a:r>
              <a:rPr lang="ru-RU" altLang="ru-RU" sz="1600" b="1" dirty="0"/>
              <a:t>программа «</a:t>
            </a:r>
            <a:r>
              <a:rPr lang="ru-RU" altLang="ru-RU" sz="1600" b="1" i="1" dirty="0"/>
              <a:t>представляет собой множество объектов»</a:t>
            </a:r>
            <a:r>
              <a:rPr lang="ru-RU" altLang="ru-RU" sz="1600" b="1" dirty="0"/>
              <a:t>, которые говорят друг другу, что делать, путем передачи сообщений (вызовов методов);</a:t>
            </a:r>
          </a:p>
          <a:p>
            <a:pPr lvl="1">
              <a:defRPr/>
            </a:pPr>
            <a:r>
              <a:rPr lang="ru-RU" altLang="ru-RU" sz="1600" b="1" dirty="0"/>
              <a:t>каждый объект имеет свою память, возможно содержащую другие объекты;</a:t>
            </a:r>
          </a:p>
          <a:p>
            <a:pPr lvl="1">
              <a:defRPr/>
            </a:pPr>
            <a:r>
              <a:rPr lang="ru-RU" altLang="ru-RU" sz="1600" b="1" dirty="0"/>
              <a:t>каждый объект имеет тип, который определяет множество принимаемых сообщений (вызываемых методов);</a:t>
            </a:r>
          </a:p>
          <a:p>
            <a:pPr lvl="1">
              <a:defRPr/>
            </a:pPr>
            <a:r>
              <a:rPr lang="ru-RU" altLang="ru-RU" sz="1600" b="1" dirty="0"/>
              <a:t>все объекты некоторого типа могут принимать все определенные этим типом сообщения. </a:t>
            </a:r>
          </a:p>
          <a:p>
            <a:pPr marL="457200" lvl="1" indent="0">
              <a:buFontTx/>
              <a:buNone/>
              <a:defRPr/>
            </a:pPr>
            <a:r>
              <a:rPr lang="ru-RU" altLang="ru-RU" sz="1600" b="1" dirty="0"/>
              <a:t>Когда появилась </a:t>
            </a:r>
            <a:r>
              <a:rPr lang="en-US" altLang="ru-RU" sz="1600" b="1" dirty="0"/>
              <a:t>Java</a:t>
            </a:r>
            <a:r>
              <a:rPr lang="ru-RU" altLang="ru-RU" sz="1600" b="1" dirty="0"/>
              <a:t>,</a:t>
            </a:r>
            <a:r>
              <a:rPr lang="en-US" altLang="ru-RU" sz="1600" b="1" dirty="0"/>
              <a:t> Smalltalk-</a:t>
            </a:r>
            <a:r>
              <a:rPr lang="ru-RU" altLang="ru-RU" sz="1600" b="1" dirty="0"/>
              <a:t>программисты говорили: «вперед  - к прошлому или назад – к будущему)». Первая мощная</a:t>
            </a:r>
            <a:r>
              <a:rPr lang="en-US" altLang="ru-RU" sz="1600" b="1" dirty="0"/>
              <a:t> </a:t>
            </a:r>
            <a:r>
              <a:rPr lang="ru-RU" altLang="ru-RU" sz="1600" b="1" dirty="0"/>
              <a:t>среда (</a:t>
            </a:r>
            <a:r>
              <a:rPr lang="en-US" altLang="ru-RU" sz="1600" b="1" dirty="0"/>
              <a:t>IDE</a:t>
            </a:r>
            <a:r>
              <a:rPr lang="ru-RU" altLang="ru-RU" sz="1600" b="1" dirty="0"/>
              <a:t>) </a:t>
            </a:r>
            <a:r>
              <a:rPr lang="en-US" altLang="ru-RU" sz="1600" b="1" dirty="0"/>
              <a:t>IBM Visual Age 4 Java </a:t>
            </a:r>
            <a:r>
              <a:rPr lang="ru-RU" altLang="ru-RU" sz="1600" b="1" dirty="0"/>
              <a:t>была реализована на </a:t>
            </a:r>
            <a:r>
              <a:rPr lang="en-US" altLang="ru-RU" sz="1600" b="1" dirty="0"/>
              <a:t>Smalltalk (</a:t>
            </a:r>
            <a:r>
              <a:rPr lang="ru-RU" altLang="ru-RU" sz="1600" b="1" dirty="0"/>
              <a:t>она была предшественницей </a:t>
            </a:r>
            <a:r>
              <a:rPr lang="en-US" altLang="ru-RU" sz="1600" b="1" dirty="0"/>
              <a:t>Eclipse</a:t>
            </a:r>
            <a:r>
              <a:rPr lang="ru-RU" altLang="ru-RU" sz="1600" b="1" dirty="0"/>
              <a:t>)</a:t>
            </a:r>
            <a:r>
              <a:rPr lang="en-US" altLang="ru-RU" sz="1600" b="1" dirty="0"/>
              <a:t>…</a:t>
            </a:r>
          </a:p>
        </p:txBody>
      </p:sp>
      <p:sp>
        <p:nvSpPr>
          <p:cNvPr id="6148" name="Date Placeholder 3">
            <a:extLst>
              <a:ext uri="{FF2B5EF4-FFF2-40B4-BE49-F238E27FC236}">
                <a16:creationId xmlns:a16="http://schemas.microsoft.com/office/drawing/2014/main" id="{0E101A2A-ABF7-47C3-A944-371336E8485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76A5230-11F5-4882-B7F2-5CE4BF586FB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9" name="Footer Placeholder 4">
            <a:extLst>
              <a:ext uri="{FF2B5EF4-FFF2-40B4-BE49-F238E27FC236}">
                <a16:creationId xmlns:a16="http://schemas.microsoft.com/office/drawing/2014/main" id="{1EE3F4EC-DD4C-46B5-B36D-DEB20358D83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50" name="Slide Number Placeholder 5">
            <a:extLst>
              <a:ext uri="{FF2B5EF4-FFF2-40B4-BE49-F238E27FC236}">
                <a16:creationId xmlns:a16="http://schemas.microsoft.com/office/drawing/2014/main" id="{A4F9DF8F-A80E-4CF0-8538-15B4EF9CC94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FDBA319-76F9-497D-B6C5-D8565431748A}" type="slidenum">
              <a:rPr lang="ru-RU" altLang="ru-RU" sz="1400"/>
              <a:pPr eaLnBrk="1" hangingPunct="1">
                <a:spcBef>
                  <a:spcPct val="0"/>
                </a:spcBef>
                <a:buFontTx/>
                <a:buNone/>
              </a:pPr>
              <a:t>300</a:t>
            </a:fld>
            <a:endParaRPr lang="ru-RU" altLang="ru-RU" sz="140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Content Placeholder 2">
            <a:extLst>
              <a:ext uri="{FF2B5EF4-FFF2-40B4-BE49-F238E27FC236}">
                <a16:creationId xmlns:a16="http://schemas.microsoft.com/office/drawing/2014/main" id="{0A9A4486-290F-4564-B45E-6662B76EA104}"/>
              </a:ext>
            </a:extLst>
          </p:cNvPr>
          <p:cNvSpPr>
            <a:spLocks noGrp="1"/>
          </p:cNvSpPr>
          <p:nvPr>
            <p:ph idx="1"/>
          </p:nvPr>
        </p:nvSpPr>
        <p:spPr>
          <a:xfrm>
            <a:off x="0" y="1484313"/>
            <a:ext cx="9144000" cy="4752975"/>
          </a:xfrm>
        </p:spPr>
        <p:txBody>
          <a:bodyPr/>
          <a:lstStyle/>
          <a:p>
            <a:pPr>
              <a:defRPr/>
            </a:pPr>
            <a:r>
              <a:rPr lang="en-US" altLang="ru-RU" sz="2000" dirty="0"/>
              <a:t>G.Booch </a:t>
            </a:r>
            <a:r>
              <a:rPr lang="ru-RU" altLang="ru-RU" sz="2000" dirty="0"/>
              <a:t>в книге </a:t>
            </a:r>
            <a:r>
              <a:rPr lang="en-US" altLang="ru-RU" sz="2000" dirty="0"/>
              <a:t>“Object-Oriented Analysis and Design” </a:t>
            </a:r>
            <a:r>
              <a:rPr lang="ru-RU" altLang="ru-RU" sz="2000" dirty="0"/>
              <a:t>определяет объект иначе: </a:t>
            </a:r>
            <a:r>
              <a:rPr lang="ru-RU" altLang="ru-RU" sz="2000" i="1" dirty="0"/>
              <a:t>Объект имеет состояние (</a:t>
            </a:r>
            <a:r>
              <a:rPr lang="en-US" altLang="ru-RU" sz="2000" i="1" dirty="0"/>
              <a:t>state</a:t>
            </a:r>
            <a:r>
              <a:rPr lang="ru-RU" altLang="ru-RU" sz="2000" i="1" dirty="0"/>
              <a:t>), поведение</a:t>
            </a:r>
            <a:r>
              <a:rPr lang="en-US" altLang="ru-RU" sz="2000" i="1" dirty="0"/>
              <a:t> (behavior)</a:t>
            </a:r>
            <a:r>
              <a:rPr lang="ru-RU" altLang="ru-RU" sz="2000" i="1" dirty="0"/>
              <a:t> и идентичность</a:t>
            </a:r>
            <a:r>
              <a:rPr lang="en-US" altLang="ru-RU" sz="2000" i="1" dirty="0"/>
              <a:t> (identity)</a:t>
            </a:r>
            <a:r>
              <a:rPr lang="ru-RU" altLang="ru-RU" sz="2000" i="1" dirty="0"/>
              <a:t>.</a:t>
            </a:r>
          </a:p>
          <a:p>
            <a:pPr lvl="1">
              <a:defRPr/>
            </a:pPr>
            <a:r>
              <a:rPr lang="ru-RU" altLang="ru-RU" sz="1600" b="1" dirty="0"/>
              <a:t>Это – более общее определение: тут у объекта нет типа.</a:t>
            </a:r>
          </a:p>
          <a:p>
            <a:pPr>
              <a:defRPr/>
            </a:pPr>
            <a:r>
              <a:rPr lang="ru-RU" altLang="ru-RU" sz="2000" dirty="0"/>
              <a:t>Иногда понятие </a:t>
            </a:r>
            <a:r>
              <a:rPr lang="en-US" altLang="ru-RU" sz="2000" dirty="0"/>
              <a:t>“</a:t>
            </a:r>
            <a:r>
              <a:rPr lang="en-US" altLang="ru-RU" sz="2000" b="1" i="1" dirty="0"/>
              <a:t>Object-Based” </a:t>
            </a:r>
            <a:r>
              <a:rPr lang="ru-RU" altLang="ru-RU" sz="2000" b="1" i="1" dirty="0"/>
              <a:t>языка </a:t>
            </a:r>
            <a:r>
              <a:rPr lang="ru-RU" altLang="ru-RU" sz="2000" dirty="0"/>
              <a:t>программирования характеризует язык, где: </a:t>
            </a:r>
            <a:endParaRPr lang="en-US" altLang="ru-RU" sz="2000" dirty="0"/>
          </a:p>
          <a:p>
            <a:pPr lvl="1">
              <a:defRPr/>
            </a:pPr>
            <a:r>
              <a:rPr lang="ru-RU" altLang="ru-RU" sz="1600" b="1" dirty="0"/>
              <a:t>не поддерживаются </a:t>
            </a:r>
            <a:r>
              <a:rPr lang="ru-RU" altLang="ru-RU" sz="1600" b="1" i="1" dirty="0"/>
              <a:t>все</a:t>
            </a:r>
            <a:r>
              <a:rPr lang="ru-RU" altLang="ru-RU" sz="1600" b="1" dirty="0"/>
              <a:t> характеристики </a:t>
            </a:r>
            <a:r>
              <a:rPr lang="en-US" altLang="ru-RU" sz="1600" b="1" dirty="0"/>
              <a:t>Object-Oriented </a:t>
            </a:r>
            <a:r>
              <a:rPr lang="ru-RU" altLang="ru-RU" sz="1600" b="1" dirty="0"/>
              <a:t>языка, т.е.</a:t>
            </a:r>
          </a:p>
          <a:p>
            <a:pPr lvl="1">
              <a:defRPr/>
            </a:pPr>
            <a:r>
              <a:rPr lang="ru-RU" altLang="ru-RU" sz="1600" b="1" dirty="0"/>
              <a:t>Нет наследования,</a:t>
            </a:r>
          </a:p>
          <a:p>
            <a:pPr lvl="1">
              <a:defRPr/>
            </a:pPr>
            <a:r>
              <a:rPr lang="ru-RU" altLang="ru-RU" sz="1600" b="1" dirty="0"/>
              <a:t>Нет полиморфизма,</a:t>
            </a:r>
          </a:p>
          <a:p>
            <a:pPr lvl="1">
              <a:defRPr/>
            </a:pPr>
            <a:r>
              <a:rPr lang="ru-RU" altLang="ru-RU" sz="1600" b="1" dirty="0"/>
              <a:t>Не все значения являются объектами </a:t>
            </a:r>
            <a:endParaRPr lang="en-US" altLang="ru-RU" sz="1600" b="1" dirty="0"/>
          </a:p>
          <a:p>
            <a:pPr marL="457200" lvl="1" indent="0">
              <a:buFontTx/>
              <a:buNone/>
              <a:defRPr/>
            </a:pPr>
            <a:r>
              <a:rPr lang="ru-RU" altLang="ru-RU" sz="1600" b="1" dirty="0"/>
              <a:t>	(пример такого языка – </a:t>
            </a:r>
            <a:r>
              <a:rPr lang="en-US" altLang="ru-RU" sz="1600" b="1" dirty="0"/>
              <a:t>Visual Basic</a:t>
            </a:r>
            <a:r>
              <a:rPr lang="ru-RU" altLang="ru-RU" sz="1600" b="1" dirty="0"/>
              <a:t>),</a:t>
            </a:r>
            <a:r>
              <a:rPr lang="ru-RU" altLang="ru-RU" sz="1600" dirty="0"/>
              <a:t> </a:t>
            </a:r>
          </a:p>
          <a:p>
            <a:pPr>
              <a:defRPr/>
            </a:pPr>
            <a:r>
              <a:rPr lang="ru-RU" altLang="ru-RU" sz="2000" dirty="0"/>
              <a:t>либо:</a:t>
            </a:r>
          </a:p>
          <a:p>
            <a:pPr lvl="1">
              <a:defRPr/>
            </a:pPr>
            <a:r>
              <a:rPr lang="ru-RU" altLang="ru-RU" sz="1600" b="1" dirty="0"/>
              <a:t>Объекты не являются инстансами типа (класса). </a:t>
            </a:r>
          </a:p>
          <a:p>
            <a:pPr marL="457200" lvl="1" indent="0">
              <a:buFontTx/>
              <a:buNone/>
              <a:defRPr/>
            </a:pPr>
            <a:r>
              <a:rPr lang="ru-RU" altLang="ru-RU" sz="1600" b="1" dirty="0"/>
              <a:t>Такой язык называют </a:t>
            </a:r>
            <a:r>
              <a:rPr lang="en-US" altLang="ru-RU" sz="1600" b="1" dirty="0"/>
              <a:t>Prototype-Based</a:t>
            </a:r>
            <a:r>
              <a:rPr lang="ru-RU" altLang="ru-RU" sz="1600" b="1" dirty="0"/>
              <a:t>  (пример - </a:t>
            </a:r>
            <a:r>
              <a:rPr lang="en-US" altLang="ru-RU" sz="1600" b="1" dirty="0"/>
              <a:t>JavaScript</a:t>
            </a:r>
            <a:r>
              <a:rPr lang="ru-RU" altLang="ru-RU" sz="1600" b="1" dirty="0"/>
              <a:t>)</a:t>
            </a:r>
            <a:r>
              <a:rPr lang="en-US" altLang="ru-RU" sz="1600" b="1" dirty="0"/>
              <a:t>.</a:t>
            </a:r>
            <a:r>
              <a:rPr lang="ru-RU" altLang="ru-RU" sz="1600" b="1" dirty="0"/>
              <a:t>  </a:t>
            </a:r>
            <a:endParaRPr lang="en-US" altLang="ru-RU" sz="1600" b="1" dirty="0"/>
          </a:p>
        </p:txBody>
      </p:sp>
      <p:sp>
        <p:nvSpPr>
          <p:cNvPr id="7171" name="Date Placeholder 3">
            <a:extLst>
              <a:ext uri="{FF2B5EF4-FFF2-40B4-BE49-F238E27FC236}">
                <a16:creationId xmlns:a16="http://schemas.microsoft.com/office/drawing/2014/main" id="{6D8FD956-49B6-4E5A-807C-FE504D47C2B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C24EB60-398A-47CC-A7AC-562442DD035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2" name="Footer Placeholder 4">
            <a:extLst>
              <a:ext uri="{FF2B5EF4-FFF2-40B4-BE49-F238E27FC236}">
                <a16:creationId xmlns:a16="http://schemas.microsoft.com/office/drawing/2014/main" id="{1DB73C2F-263F-4775-8332-A8188892592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3" name="Slide Number Placeholder 5">
            <a:extLst>
              <a:ext uri="{FF2B5EF4-FFF2-40B4-BE49-F238E27FC236}">
                <a16:creationId xmlns:a16="http://schemas.microsoft.com/office/drawing/2014/main" id="{B2B27304-A49A-4EB3-A5DA-48C739060B9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857C422-3929-4C10-8D92-DCAEA1A07CA3}" type="slidenum">
              <a:rPr lang="ru-RU" altLang="ru-RU" sz="1400"/>
              <a:pPr eaLnBrk="1" hangingPunct="1">
                <a:spcBef>
                  <a:spcPct val="0"/>
                </a:spcBef>
                <a:buFontTx/>
                <a:buNone/>
              </a:pPr>
              <a:t>301</a:t>
            </a:fld>
            <a:endParaRPr lang="ru-RU" altLang="ru-RU" sz="140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D2889838-E060-4176-B3E4-3DC15BC14D7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1A90365-CE31-49C1-B23B-45990272532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34E2E929-2903-4290-8F53-F2BEEDA895B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A05F6315-2BCF-48AC-A175-68E36AF1D93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CC3D214-C3D8-4939-92D1-2420DBA8034A}" type="slidenum">
              <a:rPr lang="ru-RU" altLang="ru-RU" sz="1400"/>
              <a:pPr eaLnBrk="1" hangingPunct="1">
                <a:spcBef>
                  <a:spcPct val="0"/>
                </a:spcBef>
                <a:buFontTx/>
                <a:buNone/>
              </a:pPr>
              <a:t>302</a:t>
            </a:fld>
            <a:endParaRPr lang="ru-RU" altLang="ru-RU" sz="1400"/>
          </a:p>
        </p:txBody>
      </p:sp>
      <p:sp>
        <p:nvSpPr>
          <p:cNvPr id="8197" name="Rectangle 2">
            <a:extLst>
              <a:ext uri="{FF2B5EF4-FFF2-40B4-BE49-F238E27FC236}">
                <a16:creationId xmlns:a16="http://schemas.microsoft.com/office/drawing/2014/main" id="{0D8B3EB6-BBDF-445A-B4F5-FA93CEB7919F}"/>
              </a:ext>
            </a:extLst>
          </p:cNvPr>
          <p:cNvSpPr>
            <a:spLocks noGrp="1" noChangeArrowheads="1"/>
          </p:cNvSpPr>
          <p:nvPr>
            <p:ph type="title"/>
          </p:nvPr>
        </p:nvSpPr>
        <p:spPr>
          <a:xfrm>
            <a:off x="468313" y="1484313"/>
            <a:ext cx="8229600" cy="504825"/>
          </a:xfrm>
        </p:spPr>
        <p:txBody>
          <a:bodyPr/>
          <a:lstStyle/>
          <a:p>
            <a:pPr eaLnBrk="1" hangingPunct="1"/>
            <a:r>
              <a:rPr lang="ru-RU" altLang="ru-RU" sz="2400" b="1"/>
              <a:t>Объекты в языке </a:t>
            </a:r>
            <a:r>
              <a:rPr lang="en-US" altLang="ru-RU" sz="2400" b="1"/>
              <a:t>Java</a:t>
            </a:r>
            <a:endParaRPr lang="ru-RU" altLang="ru-RU" sz="2400" b="1"/>
          </a:p>
        </p:txBody>
      </p:sp>
      <p:sp>
        <p:nvSpPr>
          <p:cNvPr id="6150" name="Rectangle 3">
            <a:extLst>
              <a:ext uri="{FF2B5EF4-FFF2-40B4-BE49-F238E27FC236}">
                <a16:creationId xmlns:a16="http://schemas.microsoft.com/office/drawing/2014/main" id="{AD996BDF-3061-41B6-BA43-7B83EF9E904E}"/>
              </a:ext>
            </a:extLst>
          </p:cNvPr>
          <p:cNvSpPr>
            <a:spLocks noGrp="1" noChangeArrowheads="1"/>
          </p:cNvSpPr>
          <p:nvPr>
            <p:ph type="body" idx="1"/>
          </p:nvPr>
        </p:nvSpPr>
        <p:spPr>
          <a:xfrm>
            <a:off x="179388" y="2133600"/>
            <a:ext cx="8964612" cy="3992563"/>
          </a:xfrm>
        </p:spPr>
        <p:txBody>
          <a:bodyPr/>
          <a:lstStyle/>
          <a:p>
            <a:pPr eaLnBrk="1" hangingPunct="1">
              <a:lnSpc>
                <a:spcPct val="90000"/>
              </a:lnSpc>
              <a:defRPr/>
            </a:pPr>
            <a:r>
              <a:rPr lang="ru-RU" altLang="ru-RU" sz="2000" dirty="0"/>
              <a:t>Язык </a:t>
            </a:r>
            <a:r>
              <a:rPr lang="en-US" altLang="ru-RU" sz="2000" dirty="0"/>
              <a:t>Java </a:t>
            </a:r>
            <a:r>
              <a:rPr lang="ru-RU" altLang="ru-RU" sz="2000" dirty="0"/>
              <a:t>изначально подразумевает, что </a:t>
            </a:r>
            <a:r>
              <a:rPr lang="ru-RU" altLang="ru-RU" sz="2000" b="1" dirty="0"/>
              <a:t>вы занимаетесь объектно-ориентированным програмированием</a:t>
            </a:r>
            <a:r>
              <a:rPr lang="en-US" altLang="ru-RU" sz="2000" b="1" dirty="0"/>
              <a:t> </a:t>
            </a:r>
            <a:r>
              <a:rPr lang="en-US" altLang="ru-RU" sz="2000" dirty="0"/>
              <a:t>[class-based]</a:t>
            </a:r>
            <a:r>
              <a:rPr lang="ru-RU" altLang="ru-RU" sz="2000" dirty="0"/>
              <a:t>.</a:t>
            </a:r>
          </a:p>
          <a:p>
            <a:pPr eaLnBrk="1" hangingPunct="1">
              <a:lnSpc>
                <a:spcPct val="90000"/>
              </a:lnSpc>
              <a:defRPr/>
            </a:pPr>
            <a:r>
              <a:rPr lang="ru-RU" altLang="ru-RU" sz="2000" b="1" dirty="0"/>
              <a:t>В языке </a:t>
            </a:r>
            <a:r>
              <a:rPr lang="en-US" altLang="ru-RU" sz="2000" b="1" dirty="0"/>
              <a:t>Java </a:t>
            </a:r>
            <a:r>
              <a:rPr lang="ru-RU" altLang="ru-RU" sz="2000" b="1" dirty="0"/>
              <a:t>все </a:t>
            </a:r>
            <a:r>
              <a:rPr lang="ru-RU" altLang="ru-RU" sz="2000" i="1" dirty="0"/>
              <a:t>(почти все – об этом чуть позже)</a:t>
            </a:r>
            <a:r>
              <a:rPr lang="ru-RU" altLang="ru-RU" sz="2000" b="1" dirty="0"/>
              <a:t> является объектом.</a:t>
            </a:r>
            <a:r>
              <a:rPr lang="ru-RU" altLang="ru-RU" sz="2000" dirty="0"/>
              <a:t> Вы манипулируете объектом с помощью «ссылок» на объект.</a:t>
            </a:r>
          </a:p>
          <a:p>
            <a:pPr lvl="1" eaLnBrk="1" hangingPunct="1">
              <a:lnSpc>
                <a:spcPct val="90000"/>
              </a:lnSpc>
              <a:defRPr/>
            </a:pPr>
            <a:r>
              <a:rPr lang="ru-RU" altLang="ru-RU" sz="1600" i="1" dirty="0"/>
              <a:t>Аналогия:</a:t>
            </a:r>
            <a:r>
              <a:rPr lang="ru-RU" altLang="ru-RU" sz="1600" dirty="0"/>
              <a:t> вы манипулируете телевизором (объектом) с помощью дистанционного пульта (ссылки); во время владения пультом (ссылкой) есть связь с телевизором, и вы манипулируете телевизором (объектом), имея дело со ссылкой. Наличие телевизора не означает наличия пульта в руке (а наличие пульта не означает наличия телевизора)...</a:t>
            </a:r>
            <a:r>
              <a:rPr lang="en-US" altLang="ru-RU" sz="1600" dirty="0"/>
              <a:t> </a:t>
            </a:r>
          </a:p>
          <a:p>
            <a:pPr lvl="1" eaLnBrk="1" hangingPunct="1">
              <a:lnSpc>
                <a:spcPct val="90000"/>
              </a:lnSpc>
              <a:defRPr/>
            </a:pPr>
            <a:endParaRPr lang="en-US" altLang="ru-RU" sz="1600" b="1" dirty="0"/>
          </a:p>
          <a:p>
            <a:pPr marL="457200" lvl="1" indent="0" eaLnBrk="1" hangingPunct="1">
              <a:lnSpc>
                <a:spcPct val="90000"/>
              </a:lnSpc>
              <a:buFontTx/>
              <a:buNone/>
              <a:defRPr/>
            </a:pPr>
            <a:r>
              <a:rPr lang="ru-RU" altLang="ru-RU" sz="2000" b="1" dirty="0"/>
              <a:t>Все объекты должны создаваться явно, надо попросить класс </a:t>
            </a:r>
            <a:r>
              <a:rPr lang="en-US" altLang="ru-RU" sz="2000" b="1" dirty="0"/>
              <a:t>(</a:t>
            </a:r>
            <a:r>
              <a:rPr lang="ru-RU" altLang="ru-RU" sz="2000" b="1" dirty="0"/>
              <a:t>т.е. реализацию типа</a:t>
            </a:r>
            <a:r>
              <a:rPr lang="en-US" altLang="ru-RU" sz="2000" b="1" dirty="0"/>
              <a:t>) </a:t>
            </a:r>
            <a:r>
              <a:rPr lang="ru-RU" altLang="ru-RU" sz="2000" b="1" dirty="0"/>
              <a:t>создать экземпляр объекта</a:t>
            </a:r>
            <a:r>
              <a:rPr lang="en-US" altLang="ru-RU" sz="2000" b="1" dirty="0"/>
              <a:t>:</a:t>
            </a:r>
          </a:p>
          <a:p>
            <a:pPr algn="ctr" eaLnBrk="1" hangingPunct="1">
              <a:lnSpc>
                <a:spcPct val="90000"/>
              </a:lnSpc>
              <a:buFontTx/>
              <a:buNone/>
              <a:defRPr/>
            </a:pPr>
            <a:r>
              <a:rPr lang="en-US" altLang="ru-RU" sz="2000" dirty="0"/>
              <a:t>Object myObject = new Object();</a:t>
            </a:r>
          </a:p>
          <a:p>
            <a:pPr eaLnBrk="1" hangingPunct="1">
              <a:lnSpc>
                <a:spcPct val="90000"/>
              </a:lnSpc>
              <a:buFontTx/>
              <a:buNone/>
              <a:defRPr/>
            </a:pPr>
            <a:endParaRPr lang="ru-RU" altLang="ru-RU" sz="2000" dirty="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DDD00869-2F1E-4028-AC57-FD651AC6676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AA564F1-3B01-44F1-9204-05D58ED8159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4444676A-CA1F-4711-BDB8-6CFDF39ED44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A187E39E-0A97-41C0-BABA-0B5850D8246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6F5453A-F066-4CF2-B1B3-344AD247855F}" type="slidenum">
              <a:rPr lang="ru-RU" altLang="ru-RU" sz="1400"/>
              <a:pPr eaLnBrk="1" hangingPunct="1">
                <a:spcBef>
                  <a:spcPct val="0"/>
                </a:spcBef>
                <a:buFontTx/>
                <a:buNone/>
              </a:pPr>
              <a:t>303</a:t>
            </a:fld>
            <a:endParaRPr lang="ru-RU" altLang="ru-RU" sz="1400"/>
          </a:p>
        </p:txBody>
      </p:sp>
      <p:sp>
        <p:nvSpPr>
          <p:cNvPr id="9221" name="Rectangle 2">
            <a:extLst>
              <a:ext uri="{FF2B5EF4-FFF2-40B4-BE49-F238E27FC236}">
                <a16:creationId xmlns:a16="http://schemas.microsoft.com/office/drawing/2014/main" id="{6BB5188B-AF49-42B1-AC62-DD63484803FF}"/>
              </a:ext>
            </a:extLst>
          </p:cNvPr>
          <p:cNvSpPr>
            <a:spLocks noGrp="1" noChangeArrowheads="1"/>
          </p:cNvSpPr>
          <p:nvPr>
            <p:ph type="body" idx="1"/>
          </p:nvPr>
        </p:nvSpPr>
        <p:spPr>
          <a:xfrm>
            <a:off x="457200" y="2060575"/>
            <a:ext cx="8229600" cy="4065588"/>
          </a:xfrm>
        </p:spPr>
        <p:txBody>
          <a:bodyPr/>
          <a:lstStyle/>
          <a:p>
            <a:pPr eaLnBrk="1" hangingPunct="1"/>
            <a:r>
              <a:rPr lang="ru-RU" altLang="ru-RU" sz="2000" b="1" i="1"/>
              <a:t>Когда</a:t>
            </a:r>
            <a:r>
              <a:rPr lang="ru-RU" altLang="ru-RU" sz="2000"/>
              <a:t> и </a:t>
            </a:r>
            <a:r>
              <a:rPr lang="ru-RU" altLang="ru-RU" sz="2000" b="1" i="1"/>
              <a:t>где</a:t>
            </a:r>
            <a:r>
              <a:rPr lang="ru-RU" altLang="ru-RU" sz="2000"/>
              <a:t> надо попросить</a:t>
            </a:r>
            <a:r>
              <a:rPr lang="en-US" altLang="ru-RU" sz="2000"/>
              <a:t> </a:t>
            </a:r>
            <a:r>
              <a:rPr lang="ru-RU" altLang="ru-RU" sz="2000"/>
              <a:t>существующий тип создать свой экземпляр?</a:t>
            </a:r>
          </a:p>
          <a:p>
            <a:pPr lvl="1" eaLnBrk="1" hangingPunct="1"/>
            <a:r>
              <a:rPr lang="ru-RU" altLang="ru-RU" sz="1800"/>
              <a:t>Это надо попросить при определении реализации «нашего» типа, который мы сами определяем для решения нашей задачи;</a:t>
            </a:r>
          </a:p>
          <a:p>
            <a:pPr lvl="1" eaLnBrk="1" hangingPunct="1"/>
            <a:r>
              <a:rPr lang="ru-RU" altLang="ru-RU" sz="1800"/>
              <a:t>Это надо попросить там, где нам нужен такой экземпляр для реализации нашего типа.</a:t>
            </a:r>
            <a:endParaRPr lang="en-US" altLang="ru-RU" sz="1800"/>
          </a:p>
          <a:p>
            <a:pPr lvl="1" eaLnBrk="1" hangingPunct="1">
              <a:buFontTx/>
              <a:buNone/>
            </a:pPr>
            <a:endParaRPr lang="ru-RU" altLang="ru-RU" sz="1800"/>
          </a:p>
          <a:p>
            <a:pPr eaLnBrk="1" hangingPunct="1"/>
            <a:r>
              <a:rPr lang="ru-RU" altLang="ru-RU" sz="2000"/>
              <a:t>В </a:t>
            </a:r>
            <a:r>
              <a:rPr lang="en-US" altLang="ru-RU" sz="2000"/>
              <a:t>Java </a:t>
            </a:r>
            <a:r>
              <a:rPr lang="ru-RU" altLang="ru-RU" sz="2000"/>
              <a:t>мы вообще не можем ничего выразить вне определения нового типа (класса), </a:t>
            </a:r>
            <a:r>
              <a:rPr lang="ru-RU" altLang="ru-RU" sz="2000" i="1"/>
              <a:t>и только этим мы и занимаемся при программировании на </a:t>
            </a:r>
            <a:r>
              <a:rPr lang="en-US" altLang="ru-RU" sz="2000" i="1"/>
              <a:t>Java</a:t>
            </a:r>
            <a:r>
              <a:rPr lang="ru-RU" altLang="ru-RU" sz="2000" i="1"/>
              <a:t>, используя типы, которые </a:t>
            </a:r>
            <a:r>
              <a:rPr lang="en-US" altLang="ru-RU" sz="2000" i="1"/>
              <a:t>[</a:t>
            </a:r>
            <a:r>
              <a:rPr lang="ru-RU" altLang="ru-RU" sz="2000" i="1"/>
              <a:t>пред</a:t>
            </a:r>
            <a:r>
              <a:rPr lang="en-US" altLang="ru-RU" sz="2000" i="1"/>
              <a:t>]</a:t>
            </a:r>
            <a:r>
              <a:rPr lang="ru-RU" altLang="ru-RU" sz="2000" i="1"/>
              <a:t>определены до нас</a:t>
            </a:r>
            <a:r>
              <a:rPr lang="en-US" altLang="ru-RU" sz="2000" i="1"/>
              <a:t>…</a:t>
            </a:r>
            <a:r>
              <a:rPr lang="ru-RU" altLang="ru-RU" sz="2000" i="1"/>
              <a:t> (их – очень много!...и их надо постепенно узнавать...)</a:t>
            </a:r>
            <a:r>
              <a:rPr lang="ru-RU" altLang="ru-RU" sz="2000"/>
              <a:t>.</a:t>
            </a:r>
          </a:p>
          <a:p>
            <a:pPr lvl="1" eaLnBrk="1" hangingPunct="1"/>
            <a:endParaRPr lang="ru-RU" altLang="ru-RU" sz="180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F14D7C1A-089D-4FF3-9BFD-656119ECAA2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BB351DB-BD03-4FBA-91DE-35CA84DE69A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9EB66A1C-CF5F-4574-8871-F61C66284AB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024F734C-7545-4F39-9D01-66EC72A5D88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6664C06-9E4E-4702-B77D-49CE8E39F256}" type="slidenum">
              <a:rPr lang="ru-RU" altLang="ru-RU" sz="1400"/>
              <a:pPr eaLnBrk="1" hangingPunct="1">
                <a:spcBef>
                  <a:spcPct val="0"/>
                </a:spcBef>
                <a:buFontTx/>
                <a:buNone/>
              </a:pPr>
              <a:t>304</a:t>
            </a:fld>
            <a:endParaRPr lang="ru-RU" altLang="ru-RU" sz="1400"/>
          </a:p>
        </p:txBody>
      </p:sp>
      <p:sp>
        <p:nvSpPr>
          <p:cNvPr id="10245" name="Rectangle 2">
            <a:extLst>
              <a:ext uri="{FF2B5EF4-FFF2-40B4-BE49-F238E27FC236}">
                <a16:creationId xmlns:a16="http://schemas.microsoft.com/office/drawing/2014/main" id="{137FEFD3-F52F-4D35-9D88-5CDB3B12D2FD}"/>
              </a:ext>
            </a:extLst>
          </p:cNvPr>
          <p:cNvSpPr>
            <a:spLocks noGrp="1" noChangeArrowheads="1"/>
          </p:cNvSpPr>
          <p:nvPr>
            <p:ph type="title"/>
          </p:nvPr>
        </p:nvSpPr>
        <p:spPr>
          <a:xfrm>
            <a:off x="395288" y="1484313"/>
            <a:ext cx="8229600" cy="360362"/>
          </a:xfrm>
        </p:spPr>
        <p:txBody>
          <a:bodyPr/>
          <a:lstStyle/>
          <a:p>
            <a:pPr eaLnBrk="1" hangingPunct="1"/>
            <a:r>
              <a:rPr lang="ru-RU" altLang="ru-RU" sz="2400" b="1"/>
              <a:t>Где хранятся данные при работе программы</a:t>
            </a:r>
          </a:p>
        </p:txBody>
      </p:sp>
      <p:sp>
        <p:nvSpPr>
          <p:cNvPr id="10246" name="Rectangle 3">
            <a:extLst>
              <a:ext uri="{FF2B5EF4-FFF2-40B4-BE49-F238E27FC236}">
                <a16:creationId xmlns:a16="http://schemas.microsoft.com/office/drawing/2014/main" id="{5E892E8A-A506-4167-A835-49EE21F270D4}"/>
              </a:ext>
            </a:extLst>
          </p:cNvPr>
          <p:cNvSpPr>
            <a:spLocks noGrp="1" noChangeArrowheads="1"/>
          </p:cNvSpPr>
          <p:nvPr>
            <p:ph type="body" idx="1"/>
          </p:nvPr>
        </p:nvSpPr>
        <p:spPr>
          <a:xfrm>
            <a:off x="457200" y="1916113"/>
            <a:ext cx="8229600" cy="4210050"/>
          </a:xfrm>
        </p:spPr>
        <p:txBody>
          <a:bodyPr/>
          <a:lstStyle/>
          <a:p>
            <a:pPr eaLnBrk="1" hangingPunct="1">
              <a:lnSpc>
                <a:spcPct val="90000"/>
              </a:lnSpc>
            </a:pPr>
            <a:r>
              <a:rPr lang="ru-RU" altLang="ru-RU" sz="1600" b="1"/>
              <a:t>Регистры процессора</a:t>
            </a:r>
            <a:r>
              <a:rPr lang="en-US" altLang="ru-RU" sz="1600" b="1"/>
              <a:t> (“</a:t>
            </a:r>
            <a:r>
              <a:rPr lang="ru-RU" altLang="ru-RU" sz="1600" b="1"/>
              <a:t>регистровая память</a:t>
            </a:r>
            <a:r>
              <a:rPr lang="en-US" altLang="ru-RU" sz="1600" b="1"/>
              <a:t>”)</a:t>
            </a:r>
            <a:endParaRPr lang="ru-RU" altLang="ru-RU" sz="1600" b="1"/>
          </a:p>
          <a:p>
            <a:pPr lvl="1" eaLnBrk="1" hangingPunct="1">
              <a:lnSpc>
                <a:spcPct val="90000"/>
              </a:lnSpc>
            </a:pPr>
            <a:r>
              <a:rPr lang="ru-RU" altLang="ru-RU" sz="1400"/>
              <a:t>Самый быстрый способ; в </a:t>
            </a:r>
            <a:r>
              <a:rPr lang="en-US" altLang="ru-RU" sz="1400"/>
              <a:t>Java </a:t>
            </a:r>
            <a:r>
              <a:rPr lang="ru-RU" altLang="ru-RU" sz="1400"/>
              <a:t>нет средств прямого доступа к регистрам процессоров </a:t>
            </a:r>
            <a:r>
              <a:rPr lang="ru-RU" altLang="ru-RU" sz="1400">
                <a:solidFill>
                  <a:srgbClr val="FF0000"/>
                </a:solidFill>
              </a:rPr>
              <a:t>(как думаете – почему?)</a:t>
            </a:r>
          </a:p>
          <a:p>
            <a:pPr eaLnBrk="1" hangingPunct="1">
              <a:lnSpc>
                <a:spcPct val="90000"/>
              </a:lnSpc>
            </a:pPr>
            <a:r>
              <a:rPr lang="ru-RU" altLang="ru-RU" sz="1600" b="1"/>
              <a:t>Стек вызовов в оперативной памяти (</a:t>
            </a:r>
            <a:r>
              <a:rPr lang="en-US" altLang="ru-RU" sz="1600" b="1"/>
              <a:t>RAM</a:t>
            </a:r>
            <a:r>
              <a:rPr lang="ru-RU" altLang="ru-RU" sz="1600" b="1"/>
              <a:t>)</a:t>
            </a:r>
            <a:endParaRPr lang="en-US" altLang="ru-RU" sz="1600" b="1"/>
          </a:p>
          <a:p>
            <a:pPr lvl="1" eaLnBrk="1" hangingPunct="1">
              <a:lnSpc>
                <a:spcPct val="90000"/>
              </a:lnSpc>
            </a:pPr>
            <a:r>
              <a:rPr lang="ru-RU" altLang="ru-RU" sz="1400"/>
              <a:t>Там хранятся ссылки на объекты, сами объекты находятся в «куче»</a:t>
            </a:r>
          </a:p>
          <a:p>
            <a:pPr lvl="1" eaLnBrk="1" hangingPunct="1">
              <a:lnSpc>
                <a:spcPct val="90000"/>
              </a:lnSpc>
            </a:pPr>
            <a:r>
              <a:rPr lang="ru-RU" altLang="ru-RU" sz="1400"/>
              <a:t>В некоторых процессорах «верхушка» стека является регистровой памятью</a:t>
            </a:r>
            <a:endParaRPr lang="en-US" altLang="ru-RU" sz="1400"/>
          </a:p>
          <a:p>
            <a:pPr lvl="1" eaLnBrk="1" hangingPunct="1">
              <a:lnSpc>
                <a:spcPct val="90000"/>
              </a:lnSpc>
            </a:pPr>
            <a:r>
              <a:rPr lang="ru-RU" altLang="ru-RU" sz="1400"/>
              <a:t>Компилятор знает время жизни «записей активации» в стеке.</a:t>
            </a:r>
          </a:p>
          <a:p>
            <a:pPr eaLnBrk="1" hangingPunct="1">
              <a:lnSpc>
                <a:spcPct val="90000"/>
              </a:lnSpc>
            </a:pPr>
            <a:r>
              <a:rPr lang="ru-RU" altLang="ru-RU" sz="1600" b="1"/>
              <a:t>Куча (</a:t>
            </a:r>
            <a:r>
              <a:rPr lang="en-US" altLang="ru-RU" sz="1600" b="1"/>
              <a:t>heap</a:t>
            </a:r>
            <a:r>
              <a:rPr lang="ru-RU" altLang="ru-RU" sz="1600" b="1"/>
              <a:t>)</a:t>
            </a:r>
            <a:r>
              <a:rPr lang="en-US" altLang="ru-RU" sz="1600" b="1"/>
              <a:t> </a:t>
            </a:r>
            <a:r>
              <a:rPr lang="ru-RU" altLang="ru-RU" sz="1600" b="1"/>
              <a:t>в </a:t>
            </a:r>
            <a:r>
              <a:rPr lang="en-US" altLang="ru-RU" sz="1600" b="1"/>
              <a:t>RAM</a:t>
            </a:r>
          </a:p>
          <a:p>
            <a:pPr lvl="1" eaLnBrk="1" hangingPunct="1">
              <a:lnSpc>
                <a:spcPct val="90000"/>
              </a:lnSpc>
            </a:pPr>
            <a:r>
              <a:rPr lang="ru-RU" altLang="ru-RU" sz="1400"/>
              <a:t>Тут хранятся все объекты</a:t>
            </a:r>
          </a:p>
          <a:p>
            <a:pPr lvl="1" eaLnBrk="1" hangingPunct="1">
              <a:lnSpc>
                <a:spcPct val="90000"/>
              </a:lnSpc>
            </a:pPr>
            <a:r>
              <a:rPr lang="ru-RU" altLang="ru-RU" sz="1400"/>
              <a:t>Компилятору не надо знать, как долго они там просуществуют</a:t>
            </a:r>
          </a:p>
          <a:p>
            <a:pPr lvl="1" eaLnBrk="1" hangingPunct="1">
              <a:lnSpc>
                <a:spcPct val="90000"/>
              </a:lnSpc>
            </a:pPr>
            <a:r>
              <a:rPr lang="ru-RU" altLang="ru-RU" sz="1400"/>
              <a:t>Выделение памяти в куче занимает больше времени, чем в стеке</a:t>
            </a:r>
          </a:p>
          <a:p>
            <a:pPr eaLnBrk="1" hangingPunct="1">
              <a:lnSpc>
                <a:spcPct val="90000"/>
              </a:lnSpc>
            </a:pPr>
            <a:r>
              <a:rPr lang="ru-RU" altLang="ru-RU" sz="1600" b="1"/>
              <a:t>Постоянная память </a:t>
            </a:r>
            <a:r>
              <a:rPr lang="en-US" altLang="ru-RU" sz="1600" b="1"/>
              <a:t>(ROM)</a:t>
            </a:r>
          </a:p>
          <a:p>
            <a:pPr lvl="1" eaLnBrk="1" hangingPunct="1">
              <a:lnSpc>
                <a:spcPct val="90000"/>
              </a:lnSpc>
            </a:pPr>
            <a:r>
              <a:rPr lang="ru-RU" altLang="ru-RU" sz="1400"/>
              <a:t>Может хранить неизменяемые данные (код программы и константы, например - строки)</a:t>
            </a:r>
          </a:p>
          <a:p>
            <a:pPr lvl="1" eaLnBrk="1" hangingPunct="1">
              <a:lnSpc>
                <a:spcPct val="90000"/>
              </a:lnSpc>
            </a:pPr>
            <a:r>
              <a:rPr lang="ru-RU" altLang="ru-RU" sz="1400"/>
              <a:t>Применяется обычно во встраиваемых системах </a:t>
            </a:r>
            <a:r>
              <a:rPr lang="en-US" altLang="ru-RU" sz="1400"/>
              <a:t>(embedded software)</a:t>
            </a:r>
            <a:endParaRPr lang="ru-RU" altLang="ru-RU" sz="1400"/>
          </a:p>
          <a:p>
            <a:pPr eaLnBrk="1" hangingPunct="1">
              <a:lnSpc>
                <a:spcPct val="90000"/>
              </a:lnSpc>
            </a:pPr>
            <a:r>
              <a:rPr lang="ru-RU" altLang="ru-RU" sz="1600" b="1"/>
              <a:t>Не</a:t>
            </a:r>
            <a:r>
              <a:rPr lang="en-US" altLang="ru-RU" sz="1600" b="1"/>
              <a:t>-</a:t>
            </a:r>
            <a:r>
              <a:rPr lang="ru-RU" altLang="ru-RU" sz="1600" b="1"/>
              <a:t>оперативная память </a:t>
            </a:r>
          </a:p>
          <a:p>
            <a:pPr lvl="1" eaLnBrk="1" hangingPunct="1">
              <a:lnSpc>
                <a:spcPct val="90000"/>
              </a:lnSpc>
            </a:pPr>
            <a:r>
              <a:rPr lang="ru-RU" altLang="ru-RU" sz="1400"/>
              <a:t>Данные могут существовать вне программы и когда она не выполняется</a:t>
            </a:r>
          </a:p>
          <a:p>
            <a:pPr lvl="1" eaLnBrk="1" hangingPunct="1">
              <a:lnSpc>
                <a:spcPct val="90000"/>
              </a:lnSpc>
            </a:pPr>
            <a:r>
              <a:rPr lang="ru-RU" altLang="ru-RU" sz="1400"/>
              <a:t>Потоковые объекты (</a:t>
            </a:r>
            <a:r>
              <a:rPr lang="en-US" altLang="ru-RU" sz="1400"/>
              <a:t>streamed objects</a:t>
            </a:r>
            <a:r>
              <a:rPr lang="ru-RU" altLang="ru-RU" sz="1400"/>
              <a:t>)</a:t>
            </a:r>
            <a:r>
              <a:rPr lang="en-US" altLang="ru-RU" sz="1400"/>
              <a:t> / </a:t>
            </a:r>
            <a:r>
              <a:rPr lang="ru-RU" altLang="ru-RU" sz="1400"/>
              <a:t>хранимые объекты (</a:t>
            </a:r>
            <a:r>
              <a:rPr lang="en-US" altLang="ru-RU" sz="1400"/>
              <a:t>persistent objects</a:t>
            </a:r>
            <a:r>
              <a:rPr lang="ru-RU" altLang="ru-RU" sz="1400"/>
              <a:t>)</a:t>
            </a:r>
          </a:p>
          <a:p>
            <a:pPr eaLnBrk="1" hangingPunct="1">
              <a:lnSpc>
                <a:spcPct val="90000"/>
              </a:lnSpc>
              <a:buFontTx/>
              <a:buNone/>
            </a:pPr>
            <a:endParaRPr lang="ru-RU" altLang="ru-RU" sz="1600"/>
          </a:p>
          <a:p>
            <a:pPr eaLnBrk="1" hangingPunct="1">
              <a:lnSpc>
                <a:spcPct val="90000"/>
              </a:lnSpc>
              <a:buFontTx/>
              <a:buNone/>
            </a:pPr>
            <a:endParaRPr lang="ru-RU" altLang="ru-RU" sz="1600"/>
          </a:p>
          <a:p>
            <a:pPr lvl="1" eaLnBrk="1" hangingPunct="1">
              <a:lnSpc>
                <a:spcPct val="90000"/>
              </a:lnSpc>
            </a:pPr>
            <a:endParaRPr lang="ru-RU" altLang="ru-RU" sz="140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9C135BAE-01CD-4CFE-ACC7-E8D46F19752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7DBD522-EC45-4ED8-9669-E0FFA497ADF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1173E5B6-B605-4440-B471-7003046B5C5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B52CE066-E0D1-444A-8A50-68870AB8D4C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B538D34-D61B-4FB9-A681-DBBE293097A0}" type="slidenum">
              <a:rPr lang="ru-RU" altLang="ru-RU" sz="1400"/>
              <a:pPr eaLnBrk="1" hangingPunct="1">
                <a:spcBef>
                  <a:spcPct val="0"/>
                </a:spcBef>
                <a:buFontTx/>
                <a:buNone/>
              </a:pPr>
              <a:t>305</a:t>
            </a:fld>
            <a:endParaRPr lang="ru-RU" altLang="ru-RU" sz="1400"/>
          </a:p>
        </p:txBody>
      </p:sp>
      <p:sp>
        <p:nvSpPr>
          <p:cNvPr id="11269" name="Rectangle 2">
            <a:extLst>
              <a:ext uri="{FF2B5EF4-FFF2-40B4-BE49-F238E27FC236}">
                <a16:creationId xmlns:a16="http://schemas.microsoft.com/office/drawing/2014/main" id="{FDC5DD11-8AB6-4E36-BB0A-DE60CEEFBDAC}"/>
              </a:ext>
            </a:extLst>
          </p:cNvPr>
          <p:cNvSpPr>
            <a:spLocks noGrp="1" noChangeArrowheads="1"/>
          </p:cNvSpPr>
          <p:nvPr>
            <p:ph type="title"/>
          </p:nvPr>
        </p:nvSpPr>
        <p:spPr>
          <a:xfrm>
            <a:off x="468313" y="1412875"/>
            <a:ext cx="8229600" cy="503238"/>
          </a:xfrm>
        </p:spPr>
        <p:txBody>
          <a:bodyPr/>
          <a:lstStyle/>
          <a:p>
            <a:pPr eaLnBrk="1" hangingPunct="1"/>
            <a:r>
              <a:rPr lang="ru-RU" altLang="ru-RU" sz="2400" b="1"/>
              <a:t>Особый случай – примитивные типы</a:t>
            </a:r>
          </a:p>
        </p:txBody>
      </p:sp>
      <p:sp>
        <p:nvSpPr>
          <p:cNvPr id="9222" name="Rectangle 3">
            <a:extLst>
              <a:ext uri="{FF2B5EF4-FFF2-40B4-BE49-F238E27FC236}">
                <a16:creationId xmlns:a16="http://schemas.microsoft.com/office/drawing/2014/main" id="{75547D8C-42A8-4F69-8930-C7EB296F13E0}"/>
              </a:ext>
            </a:extLst>
          </p:cNvPr>
          <p:cNvSpPr>
            <a:spLocks noGrp="1" noChangeArrowheads="1"/>
          </p:cNvSpPr>
          <p:nvPr>
            <p:ph type="body" idx="1"/>
          </p:nvPr>
        </p:nvSpPr>
        <p:spPr>
          <a:xfrm>
            <a:off x="179388" y="1989138"/>
            <a:ext cx="8785225" cy="4137025"/>
          </a:xfrm>
        </p:spPr>
        <p:txBody>
          <a:bodyPr/>
          <a:lstStyle/>
          <a:p>
            <a:pPr eaLnBrk="1" hangingPunct="1">
              <a:defRPr/>
            </a:pPr>
            <a:r>
              <a:rPr lang="ru-RU" altLang="ru-RU" sz="2000" dirty="0"/>
              <a:t>Примитивные типы в </a:t>
            </a:r>
            <a:r>
              <a:rPr lang="en-US" altLang="ru-RU" sz="2000" dirty="0"/>
              <a:t>Java </a:t>
            </a:r>
            <a:r>
              <a:rPr lang="ru-RU" altLang="ru-RU" sz="2000" dirty="0"/>
              <a:t>не производят объектов:</a:t>
            </a:r>
          </a:p>
          <a:p>
            <a:pPr lvl="1" eaLnBrk="1" hangingPunct="1">
              <a:defRPr/>
            </a:pPr>
            <a:r>
              <a:rPr lang="ru-RU" altLang="ru-RU" sz="1800" dirty="0"/>
              <a:t>Вместо ссылок на объект в стеке и других хранилищах данных размещаются сами значения примитивных типов;</a:t>
            </a:r>
          </a:p>
          <a:p>
            <a:pPr lvl="1" eaLnBrk="1" hangingPunct="1">
              <a:defRPr/>
            </a:pPr>
            <a:r>
              <a:rPr lang="ru-RU" altLang="ru-RU" sz="1800" dirty="0"/>
              <a:t>Такой подход изначально был принят (вслед за С/С++) по соображениям эффективности вычислений;</a:t>
            </a:r>
          </a:p>
          <a:p>
            <a:pPr lvl="1" eaLnBrk="1" hangingPunct="1">
              <a:defRPr/>
            </a:pPr>
            <a:r>
              <a:rPr lang="ru-RU" altLang="ru-RU" sz="1800" dirty="0"/>
              <a:t>Все размеры/форматы примитивных типов жестко стандартизованы и </a:t>
            </a:r>
            <a:r>
              <a:rPr lang="ru-RU" altLang="ru-RU" sz="1800" b="1" i="1" dirty="0"/>
              <a:t>не являются машинно-зависимыми</a:t>
            </a:r>
            <a:r>
              <a:rPr lang="ru-RU" altLang="ru-RU" sz="1800" i="1" dirty="0"/>
              <a:t> (</a:t>
            </a:r>
            <a:r>
              <a:rPr lang="ru-RU" altLang="ru-RU" sz="1800" i="1" dirty="0">
                <a:solidFill>
                  <a:srgbClr val="FF0000"/>
                </a:solidFill>
              </a:rPr>
              <a:t>почему - как полагаете?);</a:t>
            </a:r>
          </a:p>
          <a:p>
            <a:pPr lvl="1" eaLnBrk="1" hangingPunct="1">
              <a:defRPr/>
            </a:pPr>
            <a:r>
              <a:rPr lang="ru-RU" altLang="ru-RU" sz="1800" dirty="0"/>
              <a:t>Все примитивные типы имеют соответствующие ссылочные типы-обертки (</a:t>
            </a:r>
            <a:r>
              <a:rPr lang="en-US" altLang="ru-RU" sz="1800" dirty="0"/>
              <a:t>wrapper’</a:t>
            </a:r>
            <a:r>
              <a:rPr lang="ru-RU" altLang="ru-RU" sz="1800" dirty="0"/>
              <a:t>ы), которые являются объектами.</a:t>
            </a:r>
          </a:p>
          <a:p>
            <a:pPr lvl="1" eaLnBrk="1" hangingPunct="1">
              <a:defRPr/>
            </a:pPr>
            <a:r>
              <a:rPr lang="ru-RU" altLang="ru-RU" sz="1800" dirty="0"/>
              <a:t>Начиная с </a:t>
            </a:r>
            <a:r>
              <a:rPr lang="en-US" altLang="ru-RU" sz="1800" dirty="0"/>
              <a:t>Java 5</a:t>
            </a:r>
            <a:r>
              <a:rPr lang="ru-RU" altLang="ru-RU" sz="1800" dirty="0"/>
              <a:t>, преобразование между примитивным типом и соответствующим типом-оберткой осуществляются автоматически </a:t>
            </a:r>
            <a:endParaRPr lang="en-US" altLang="ru-RU" sz="1800" dirty="0"/>
          </a:p>
          <a:p>
            <a:pPr marL="457200" lvl="1" indent="0" eaLnBrk="1" hangingPunct="1">
              <a:buFontTx/>
              <a:buNone/>
              <a:defRPr/>
            </a:pPr>
            <a:r>
              <a:rPr lang="en-US" altLang="ru-RU" sz="1800" i="1" dirty="0"/>
              <a:t>    </a:t>
            </a:r>
            <a:r>
              <a:rPr lang="en-US" altLang="ru-RU" sz="1600" b="1" i="1" dirty="0">
                <a:solidFill>
                  <a:srgbClr val="FF0000"/>
                </a:solidFill>
              </a:rPr>
              <a:t>(</a:t>
            </a:r>
            <a:r>
              <a:rPr lang="ru-RU" altLang="ru-RU" sz="1600" b="1" i="1" dirty="0">
                <a:solidFill>
                  <a:srgbClr val="FF0000"/>
                </a:solidFill>
              </a:rPr>
              <a:t>ср. </a:t>
            </a:r>
            <a:r>
              <a:rPr lang="en-US" altLang="ru-RU" sz="1600" b="1" i="1" dirty="0">
                <a:solidFill>
                  <a:srgbClr val="FF0000"/>
                </a:solidFill>
              </a:rPr>
              <a:t>Boxing </a:t>
            </a:r>
            <a:r>
              <a:rPr lang="ru-RU" altLang="ru-RU" sz="1600" b="1" i="1" dirty="0">
                <a:solidFill>
                  <a:srgbClr val="FF0000"/>
                </a:solidFill>
              </a:rPr>
              <a:t>и </a:t>
            </a:r>
            <a:r>
              <a:rPr lang="en-US" altLang="ru-RU" sz="1600" b="1" i="1" dirty="0">
                <a:solidFill>
                  <a:srgbClr val="FF0000"/>
                </a:solidFill>
              </a:rPr>
              <a:t>Unboxing </a:t>
            </a:r>
            <a:r>
              <a:rPr lang="ru-RU" altLang="ru-RU" sz="1600" b="1" i="1" dirty="0">
                <a:solidFill>
                  <a:srgbClr val="FF0000"/>
                </a:solidFill>
              </a:rPr>
              <a:t>в </a:t>
            </a:r>
            <a:r>
              <a:rPr lang="en-US" altLang="ru-RU" sz="1600" b="1" i="1" dirty="0">
                <a:solidFill>
                  <a:srgbClr val="FF0000"/>
                </a:solidFill>
              </a:rPr>
              <a:t>C#</a:t>
            </a:r>
            <a:r>
              <a:rPr lang="ru-RU" altLang="ru-RU" sz="1600" b="1" i="1" dirty="0">
                <a:solidFill>
                  <a:srgbClr val="FF0000"/>
                </a:solidFill>
              </a:rPr>
              <a:t> - первый пример обратного влияния </a:t>
            </a:r>
            <a:r>
              <a:rPr lang="en-US" altLang="ru-RU" sz="1600" b="1" i="1" dirty="0">
                <a:solidFill>
                  <a:srgbClr val="FF0000"/>
                </a:solidFill>
              </a:rPr>
              <a:t>C# </a:t>
            </a:r>
            <a:r>
              <a:rPr lang="ru-RU" altLang="ru-RU" sz="1600" b="1" i="1" dirty="0">
                <a:solidFill>
                  <a:srgbClr val="FF0000"/>
                </a:solidFill>
              </a:rPr>
              <a:t>на </a:t>
            </a:r>
            <a:r>
              <a:rPr lang="en-US" altLang="ru-RU" sz="1600" b="1" i="1" dirty="0">
                <a:solidFill>
                  <a:srgbClr val="FF0000"/>
                </a:solidFill>
              </a:rPr>
              <a:t>Java)</a:t>
            </a:r>
            <a:endParaRPr lang="ru-RU" altLang="ru-RU" sz="1600" b="1" i="1" dirty="0">
              <a:solidFill>
                <a:srgbClr val="FF0000"/>
              </a:solidFill>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A2062C95-22D9-4280-AB29-0B904FF989A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F4F7379-871B-4478-BA75-0AC5E1130B9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0D8F8479-D293-487D-BBAA-6611F29EC18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F583450D-54AC-4945-871E-1649B810A9D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F0E0DB6-3C56-4596-B9BD-CCDB89DE16BE}" type="slidenum">
              <a:rPr lang="ru-RU" altLang="ru-RU" sz="1400"/>
              <a:pPr eaLnBrk="1" hangingPunct="1">
                <a:spcBef>
                  <a:spcPct val="0"/>
                </a:spcBef>
                <a:buFontTx/>
                <a:buNone/>
              </a:pPr>
              <a:t>306</a:t>
            </a:fld>
            <a:endParaRPr lang="ru-RU" altLang="ru-RU" sz="1400"/>
          </a:p>
        </p:txBody>
      </p:sp>
      <p:sp>
        <p:nvSpPr>
          <p:cNvPr id="12293" name="Rectangle 2">
            <a:extLst>
              <a:ext uri="{FF2B5EF4-FFF2-40B4-BE49-F238E27FC236}">
                <a16:creationId xmlns:a16="http://schemas.microsoft.com/office/drawing/2014/main" id="{17728FE1-D7D9-4CAE-885B-BB2A202CF8A4}"/>
              </a:ext>
            </a:extLst>
          </p:cNvPr>
          <p:cNvSpPr>
            <a:spLocks noGrp="1" noChangeArrowheads="1"/>
          </p:cNvSpPr>
          <p:nvPr>
            <p:ph type="title"/>
          </p:nvPr>
        </p:nvSpPr>
        <p:spPr>
          <a:xfrm>
            <a:off x="395288" y="1484313"/>
            <a:ext cx="8229600" cy="360362"/>
          </a:xfrm>
        </p:spPr>
        <p:txBody>
          <a:bodyPr/>
          <a:lstStyle/>
          <a:p>
            <a:pPr eaLnBrk="1" hangingPunct="1"/>
            <a:r>
              <a:rPr lang="ru-RU" altLang="ru-RU" sz="2400" b="1"/>
              <a:t>Примитивные типы</a:t>
            </a:r>
          </a:p>
        </p:txBody>
      </p:sp>
      <p:pic>
        <p:nvPicPr>
          <p:cNvPr id="12294" name="Picture 3">
            <a:extLst>
              <a:ext uri="{FF2B5EF4-FFF2-40B4-BE49-F238E27FC236}">
                <a16:creationId xmlns:a16="http://schemas.microsoft.com/office/drawing/2014/main" id="{8C289AEA-66D6-4B3A-983A-6F690F29C305}"/>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116013" y="1916113"/>
            <a:ext cx="6975475" cy="3465512"/>
          </a:xfrm>
          <a:noFill/>
        </p:spPr>
      </p:pic>
      <p:sp>
        <p:nvSpPr>
          <p:cNvPr id="12295" name="Rectangle 4">
            <a:extLst>
              <a:ext uri="{FF2B5EF4-FFF2-40B4-BE49-F238E27FC236}">
                <a16:creationId xmlns:a16="http://schemas.microsoft.com/office/drawing/2014/main" id="{70879E3E-E6F0-4267-8007-3296CE4A0CC9}"/>
              </a:ext>
            </a:extLst>
          </p:cNvPr>
          <p:cNvSpPr>
            <a:spLocks noChangeArrowheads="1"/>
          </p:cNvSpPr>
          <p:nvPr/>
        </p:nvSpPr>
        <p:spPr bwMode="auto">
          <a:xfrm>
            <a:off x="395288" y="5445125"/>
            <a:ext cx="8497887"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600">
                <a:solidFill>
                  <a:srgbClr val="FF0000"/>
                </a:solidFill>
              </a:rPr>
              <a:t>Все числовые значения являются знаковыми – слова </a:t>
            </a:r>
            <a:r>
              <a:rPr lang="en-US" altLang="ru-RU" sz="1600">
                <a:solidFill>
                  <a:srgbClr val="FF0000"/>
                </a:solidFill>
              </a:rPr>
              <a:t>unsigned </a:t>
            </a:r>
            <a:r>
              <a:rPr lang="ru-RU" altLang="ru-RU" sz="1600">
                <a:solidFill>
                  <a:srgbClr val="FF0000"/>
                </a:solidFill>
              </a:rPr>
              <a:t>не бывает. </a:t>
            </a:r>
          </a:p>
          <a:p>
            <a:pPr algn="ctr" eaLnBrk="1" hangingPunct="1">
              <a:spcBef>
                <a:spcPct val="0"/>
              </a:spcBef>
              <a:buFontTx/>
              <a:buNone/>
            </a:pPr>
            <a:r>
              <a:rPr lang="ru-RU" altLang="ru-RU" sz="1400">
                <a:solidFill>
                  <a:schemeClr val="tx2"/>
                </a:solidFill>
              </a:rPr>
              <a:t>Для вычислений с большой точностью есть библиотечные классы </a:t>
            </a:r>
            <a:r>
              <a:rPr lang="en-US" altLang="ru-RU" sz="1400">
                <a:solidFill>
                  <a:schemeClr val="tx2"/>
                </a:solidFill>
              </a:rPr>
              <a:t>BigInteger </a:t>
            </a:r>
            <a:r>
              <a:rPr lang="ru-RU" altLang="ru-RU" sz="1400">
                <a:solidFill>
                  <a:schemeClr val="tx2"/>
                </a:solidFill>
              </a:rPr>
              <a:t>и </a:t>
            </a:r>
            <a:r>
              <a:rPr lang="en-US" altLang="ru-RU" sz="1400">
                <a:solidFill>
                  <a:schemeClr val="tx2"/>
                </a:solidFill>
              </a:rPr>
              <a:t>BigDecimal</a:t>
            </a:r>
            <a:r>
              <a:rPr lang="ru-RU" altLang="ru-RU" sz="1400">
                <a:solidFill>
                  <a:schemeClr val="tx2"/>
                </a:solidFill>
              </a:rPr>
              <a:t>.</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81739AC1-180F-4A4B-B77D-7E65ED8D5CC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D4C012D-041B-4A41-AD5D-E2DE06D894E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5" name="Footer Placeholder 4">
            <a:extLst>
              <a:ext uri="{FF2B5EF4-FFF2-40B4-BE49-F238E27FC236}">
                <a16:creationId xmlns:a16="http://schemas.microsoft.com/office/drawing/2014/main" id="{12B01A43-FC61-4D07-A108-D2E4F959B2B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6" name="Slide Number Placeholder 5">
            <a:extLst>
              <a:ext uri="{FF2B5EF4-FFF2-40B4-BE49-F238E27FC236}">
                <a16:creationId xmlns:a16="http://schemas.microsoft.com/office/drawing/2014/main" id="{45778F3B-E63A-45C8-8D4B-3C4DC4E7AF1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C3E9A1F-161E-4AB1-9C8A-A5C4ACFFCB83}" type="slidenum">
              <a:rPr lang="ru-RU" altLang="ru-RU" sz="1400"/>
              <a:pPr eaLnBrk="1" hangingPunct="1">
                <a:spcBef>
                  <a:spcPct val="0"/>
                </a:spcBef>
                <a:buFontTx/>
                <a:buNone/>
              </a:pPr>
              <a:t>307</a:t>
            </a:fld>
            <a:endParaRPr lang="ru-RU" altLang="ru-RU" sz="1400"/>
          </a:p>
        </p:txBody>
      </p:sp>
      <p:sp>
        <p:nvSpPr>
          <p:cNvPr id="13317" name="Rectangle 2">
            <a:extLst>
              <a:ext uri="{FF2B5EF4-FFF2-40B4-BE49-F238E27FC236}">
                <a16:creationId xmlns:a16="http://schemas.microsoft.com/office/drawing/2014/main" id="{6117B5E0-5683-4F6F-8994-AE8D340E2E1E}"/>
              </a:ext>
            </a:extLst>
          </p:cNvPr>
          <p:cNvSpPr>
            <a:spLocks noGrp="1" noChangeArrowheads="1"/>
          </p:cNvSpPr>
          <p:nvPr>
            <p:ph type="title"/>
          </p:nvPr>
        </p:nvSpPr>
        <p:spPr>
          <a:xfrm>
            <a:off x="468313" y="1484313"/>
            <a:ext cx="8229600" cy="360362"/>
          </a:xfrm>
        </p:spPr>
        <p:txBody>
          <a:bodyPr/>
          <a:lstStyle/>
          <a:p>
            <a:pPr eaLnBrk="1" hangingPunct="1"/>
            <a:r>
              <a:rPr lang="ru-RU" altLang="ru-RU" sz="2400" b="1"/>
              <a:t>Массивы в </a:t>
            </a:r>
            <a:r>
              <a:rPr lang="en-US" altLang="ru-RU" sz="2400" b="1"/>
              <a:t>Java</a:t>
            </a:r>
            <a:endParaRPr lang="ru-RU" altLang="ru-RU" sz="2400" b="1"/>
          </a:p>
        </p:txBody>
      </p:sp>
      <p:sp>
        <p:nvSpPr>
          <p:cNvPr id="11270" name="Rectangle 3">
            <a:extLst>
              <a:ext uri="{FF2B5EF4-FFF2-40B4-BE49-F238E27FC236}">
                <a16:creationId xmlns:a16="http://schemas.microsoft.com/office/drawing/2014/main" id="{C8765638-0D98-436A-83CF-CB8DE4CEF866}"/>
              </a:ext>
            </a:extLst>
          </p:cNvPr>
          <p:cNvSpPr>
            <a:spLocks noGrp="1" noChangeArrowheads="1"/>
          </p:cNvSpPr>
          <p:nvPr>
            <p:ph type="body" idx="1"/>
          </p:nvPr>
        </p:nvSpPr>
        <p:spPr>
          <a:xfrm>
            <a:off x="179388" y="1989138"/>
            <a:ext cx="8856662" cy="4137025"/>
          </a:xfrm>
        </p:spPr>
        <p:txBody>
          <a:bodyPr/>
          <a:lstStyle/>
          <a:p>
            <a:pPr eaLnBrk="1" hangingPunct="1">
              <a:lnSpc>
                <a:spcPct val="90000"/>
              </a:lnSpc>
              <a:defRPr/>
            </a:pPr>
            <a:r>
              <a:rPr lang="ru-RU" altLang="ru-RU" sz="1800" dirty="0"/>
              <a:t>Являются объектами ссылочных типов</a:t>
            </a:r>
          </a:p>
          <a:p>
            <a:pPr lvl="1" eaLnBrk="1" hangingPunct="1">
              <a:lnSpc>
                <a:spcPct val="90000"/>
              </a:lnSpc>
              <a:defRPr/>
            </a:pPr>
            <a:r>
              <a:rPr lang="ru-RU" altLang="ru-RU" sz="1600" dirty="0"/>
              <a:t>При создании массива задается тип элементов и размер (по каждому индексу, индексы отсчитываются от 0).</a:t>
            </a:r>
          </a:p>
          <a:p>
            <a:pPr eaLnBrk="1" hangingPunct="1">
              <a:lnSpc>
                <a:spcPct val="90000"/>
              </a:lnSpc>
              <a:defRPr/>
            </a:pPr>
            <a:r>
              <a:rPr lang="ru-RU" altLang="ru-RU" sz="1800" dirty="0"/>
              <a:t>Всегда инициализируются явно или автоматически по правилам:</a:t>
            </a:r>
          </a:p>
          <a:p>
            <a:pPr lvl="1" eaLnBrk="1" hangingPunct="1">
              <a:lnSpc>
                <a:spcPct val="90000"/>
              </a:lnSpc>
              <a:defRPr/>
            </a:pPr>
            <a:r>
              <a:rPr lang="ru-RU" altLang="ru-RU" sz="1600" dirty="0"/>
              <a:t>Элементы ссылочных типов автоматически инициализируются специальным значением</a:t>
            </a:r>
            <a:r>
              <a:rPr lang="ru-RU" altLang="ru-RU" sz="1600" b="1" dirty="0"/>
              <a:t> </a:t>
            </a:r>
            <a:r>
              <a:rPr lang="en-US" altLang="ru-RU" sz="1600" b="1" dirty="0"/>
              <a:t>null</a:t>
            </a:r>
            <a:r>
              <a:rPr lang="ru-RU" altLang="ru-RU" sz="1600" b="1" dirty="0"/>
              <a:t> </a:t>
            </a:r>
            <a:r>
              <a:rPr lang="ru-RU" altLang="ru-RU" sz="1600" dirty="0"/>
              <a:t>(отсутствие ссылки)</a:t>
            </a:r>
            <a:r>
              <a:rPr lang="en-US" altLang="ru-RU" sz="1600" dirty="0"/>
              <a:t>;</a:t>
            </a:r>
          </a:p>
          <a:p>
            <a:pPr lvl="1" eaLnBrk="1" hangingPunct="1">
              <a:lnSpc>
                <a:spcPct val="90000"/>
              </a:lnSpc>
              <a:defRPr/>
            </a:pPr>
            <a:r>
              <a:rPr lang="ru-RU" altLang="ru-RU" sz="1600" dirty="0"/>
              <a:t>Элементы числовых примитивных типов автоматически инициализируются соответствующими значениями </a:t>
            </a:r>
            <a:r>
              <a:rPr lang="ru-RU" altLang="ru-RU" sz="1600" b="1" dirty="0"/>
              <a:t>0</a:t>
            </a:r>
            <a:r>
              <a:rPr lang="ru-RU" altLang="ru-RU" sz="1600" dirty="0"/>
              <a:t>,  булевские – значением </a:t>
            </a:r>
            <a:r>
              <a:rPr lang="en-US" altLang="ru-RU" sz="1600" b="1" dirty="0"/>
              <a:t>false</a:t>
            </a:r>
            <a:r>
              <a:rPr lang="ru-RU" altLang="ru-RU" sz="1600" dirty="0"/>
              <a:t>;</a:t>
            </a:r>
          </a:p>
          <a:p>
            <a:pPr eaLnBrk="1" hangingPunct="1">
              <a:lnSpc>
                <a:spcPct val="90000"/>
              </a:lnSpc>
              <a:defRPr/>
            </a:pPr>
            <a:r>
              <a:rPr lang="ru-RU" altLang="ru-RU" sz="1800" dirty="0"/>
              <a:t>Всегда контролируют выход индексов за границы;</a:t>
            </a:r>
          </a:p>
          <a:p>
            <a:pPr eaLnBrk="1" hangingPunct="1">
              <a:lnSpc>
                <a:spcPct val="90000"/>
              </a:lnSpc>
              <a:defRPr/>
            </a:pPr>
            <a:r>
              <a:rPr lang="ru-RU" altLang="ru-RU" sz="1800" dirty="0"/>
              <a:t>Типы массивов именуются специальным образом;</a:t>
            </a:r>
          </a:p>
          <a:p>
            <a:pPr eaLnBrk="1" hangingPunct="1">
              <a:lnSpc>
                <a:spcPct val="90000"/>
              </a:lnSpc>
              <a:defRPr/>
            </a:pPr>
            <a:r>
              <a:rPr lang="ru-RU" altLang="ru-RU" sz="1800" dirty="0"/>
              <a:t>Любой массив реализует два предопределенных интерфейса</a:t>
            </a:r>
          </a:p>
          <a:p>
            <a:pPr lvl="1" eaLnBrk="1" hangingPunct="1">
              <a:lnSpc>
                <a:spcPct val="90000"/>
              </a:lnSpc>
              <a:defRPr/>
            </a:pPr>
            <a:r>
              <a:rPr lang="en-US" altLang="ru-RU" sz="1600" b="1" dirty="0"/>
              <a:t>Cloneable</a:t>
            </a:r>
            <a:r>
              <a:rPr lang="en-US" altLang="ru-RU" sz="1600" dirty="0"/>
              <a:t> (</a:t>
            </a:r>
            <a:r>
              <a:rPr lang="ru-RU" altLang="ru-RU" sz="1600" dirty="0"/>
              <a:t>все массивы клонируются по определению</a:t>
            </a:r>
            <a:r>
              <a:rPr lang="en-US" altLang="ru-RU" sz="1600" dirty="0"/>
              <a:t>)</a:t>
            </a:r>
          </a:p>
          <a:p>
            <a:pPr lvl="1" eaLnBrk="1" hangingPunct="1">
              <a:lnSpc>
                <a:spcPct val="90000"/>
              </a:lnSpc>
              <a:defRPr/>
            </a:pPr>
            <a:r>
              <a:rPr lang="en-US" altLang="ru-RU" sz="1600" b="1" dirty="0"/>
              <a:t>Serializable</a:t>
            </a:r>
            <a:r>
              <a:rPr lang="ru-RU" altLang="ru-RU" sz="1600" dirty="0"/>
              <a:t> (все массивы сериализуются по определению). </a:t>
            </a:r>
          </a:p>
          <a:p>
            <a:pPr lvl="1" eaLnBrk="1" hangingPunct="1">
              <a:lnSpc>
                <a:spcPct val="90000"/>
              </a:lnSpc>
              <a:buFontTx/>
              <a:buNone/>
              <a:defRPr/>
            </a:pPr>
            <a:r>
              <a:rPr lang="ru-RU" altLang="ru-RU" sz="1600" dirty="0"/>
              <a:t>      Об этом – позже... </a:t>
            </a:r>
          </a:p>
          <a:p>
            <a:pPr marL="342900" lvl="1" indent="-342900" eaLnBrk="1" hangingPunct="1">
              <a:lnSpc>
                <a:spcPct val="90000"/>
              </a:lnSpc>
              <a:buFontTx/>
              <a:buChar char="•"/>
              <a:defRPr/>
            </a:pPr>
            <a:r>
              <a:rPr lang="ru-RU" altLang="ru-RU" sz="1800" dirty="0">
                <a:ea typeface="+mn-ea"/>
                <a:cs typeface="+mn-cs"/>
              </a:rPr>
              <a:t>Более подробное рассмотрение массивов в </a:t>
            </a:r>
            <a:r>
              <a:rPr lang="en-US" altLang="ru-RU" sz="1800" dirty="0">
                <a:ea typeface="+mn-ea"/>
                <a:cs typeface="+mn-cs"/>
              </a:rPr>
              <a:t>Java – </a:t>
            </a:r>
            <a:r>
              <a:rPr lang="ru-RU" altLang="ru-RU" sz="1800" dirty="0">
                <a:ea typeface="+mn-ea"/>
                <a:cs typeface="+mn-cs"/>
              </a:rPr>
              <a:t>в следующих лекциях...</a:t>
            </a:r>
          </a:p>
          <a:p>
            <a:pPr lvl="1" eaLnBrk="1" hangingPunct="1">
              <a:lnSpc>
                <a:spcPct val="90000"/>
              </a:lnSpc>
              <a:buFontTx/>
              <a:buNone/>
              <a:defRPr/>
            </a:pPr>
            <a:endParaRPr lang="ru-RU" altLang="ru-RU" sz="1600" i="1" dirty="0"/>
          </a:p>
          <a:p>
            <a:pPr eaLnBrk="1" hangingPunct="1">
              <a:lnSpc>
                <a:spcPct val="90000"/>
              </a:lnSpc>
              <a:defRPr/>
            </a:pPr>
            <a:endParaRPr lang="ru-RU" altLang="ru-RU" sz="1800" dirty="0"/>
          </a:p>
          <a:p>
            <a:pPr eaLnBrk="1" hangingPunct="1">
              <a:lnSpc>
                <a:spcPct val="90000"/>
              </a:lnSpc>
              <a:buFontTx/>
              <a:buNone/>
              <a:defRPr/>
            </a:pPr>
            <a:endParaRPr lang="ru-RU" altLang="ru-RU" sz="1800" dirty="0"/>
          </a:p>
          <a:p>
            <a:pPr eaLnBrk="1" hangingPunct="1">
              <a:lnSpc>
                <a:spcPct val="90000"/>
              </a:lnSpc>
              <a:defRPr/>
            </a:pPr>
            <a:endParaRPr lang="ru-RU" altLang="ru-RU" sz="1800"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CEAE8DE2-248A-4C85-9680-0EFDEAF0E01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3F4BDAE-B0C7-4D4C-B88C-BA7E254DC9B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26380590-6006-420C-B416-51FD8A862F1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06791A15-FE03-4CD9-B170-F4D7A6C2DC2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FE5092B-D7D8-4B13-B053-341997E262B4}" type="slidenum">
              <a:rPr lang="ru-RU" altLang="ru-RU" sz="1400"/>
              <a:pPr eaLnBrk="1" hangingPunct="1">
                <a:spcBef>
                  <a:spcPct val="0"/>
                </a:spcBef>
                <a:buFontTx/>
                <a:buNone/>
              </a:pPr>
              <a:t>308</a:t>
            </a:fld>
            <a:endParaRPr lang="ru-RU" altLang="ru-RU" sz="1400"/>
          </a:p>
        </p:txBody>
      </p:sp>
      <p:sp>
        <p:nvSpPr>
          <p:cNvPr id="14341" name="Rectangle 2">
            <a:extLst>
              <a:ext uri="{FF2B5EF4-FFF2-40B4-BE49-F238E27FC236}">
                <a16:creationId xmlns:a16="http://schemas.microsoft.com/office/drawing/2014/main" id="{5714EE7F-3164-46D3-B44D-37BDF02C171B}"/>
              </a:ext>
            </a:extLst>
          </p:cNvPr>
          <p:cNvSpPr>
            <a:spLocks noGrp="1" noChangeArrowheads="1"/>
          </p:cNvSpPr>
          <p:nvPr>
            <p:ph type="title"/>
          </p:nvPr>
        </p:nvSpPr>
        <p:spPr>
          <a:xfrm>
            <a:off x="395288" y="1412875"/>
            <a:ext cx="8229600" cy="431800"/>
          </a:xfrm>
        </p:spPr>
        <p:txBody>
          <a:bodyPr/>
          <a:lstStyle/>
          <a:p>
            <a:pPr eaLnBrk="1" hangingPunct="1"/>
            <a:r>
              <a:rPr lang="ru-RU" altLang="ru-RU" sz="2400" b="1">
                <a:solidFill>
                  <a:schemeClr val="tx1"/>
                </a:solidFill>
              </a:rPr>
              <a:t>Области действия имен</a:t>
            </a:r>
          </a:p>
        </p:txBody>
      </p:sp>
      <p:sp>
        <p:nvSpPr>
          <p:cNvPr id="14342" name="Rectangle 3">
            <a:extLst>
              <a:ext uri="{FF2B5EF4-FFF2-40B4-BE49-F238E27FC236}">
                <a16:creationId xmlns:a16="http://schemas.microsoft.com/office/drawing/2014/main" id="{501ABB67-80C3-4160-806D-AC27730FBB9D}"/>
              </a:ext>
            </a:extLst>
          </p:cNvPr>
          <p:cNvSpPr>
            <a:spLocks noGrp="1" noChangeArrowheads="1"/>
          </p:cNvSpPr>
          <p:nvPr>
            <p:ph type="body" idx="1"/>
          </p:nvPr>
        </p:nvSpPr>
        <p:spPr>
          <a:xfrm>
            <a:off x="457200" y="1916113"/>
            <a:ext cx="8229600" cy="4210050"/>
          </a:xfrm>
        </p:spPr>
        <p:txBody>
          <a:bodyPr/>
          <a:lstStyle/>
          <a:p>
            <a:pPr eaLnBrk="1" hangingPunct="1"/>
            <a:r>
              <a:rPr lang="ru-RU" altLang="ru-RU" sz="2000"/>
              <a:t>Область действия имен определяется блоком декларации</a:t>
            </a:r>
          </a:p>
          <a:p>
            <a:pPr eaLnBrk="1" hangingPunct="1"/>
            <a:r>
              <a:rPr lang="ru-RU" altLang="ru-RU" sz="2000"/>
              <a:t>Сокрытие имен внешнего блока запрещено (для простоты):</a:t>
            </a:r>
          </a:p>
          <a:p>
            <a:pPr eaLnBrk="1" hangingPunct="1"/>
            <a:endParaRPr lang="ru-RU" altLang="ru-RU" sz="2000"/>
          </a:p>
        </p:txBody>
      </p:sp>
      <p:pic>
        <p:nvPicPr>
          <p:cNvPr id="14343" name="Picture 4">
            <a:extLst>
              <a:ext uri="{FF2B5EF4-FFF2-40B4-BE49-F238E27FC236}">
                <a16:creationId xmlns:a16="http://schemas.microsoft.com/office/drawing/2014/main" id="{306BD17A-CFEE-4FA9-B137-346E3CFB2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708275"/>
            <a:ext cx="358140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4" name="Picture 5">
            <a:extLst>
              <a:ext uri="{FF2B5EF4-FFF2-40B4-BE49-F238E27FC236}">
                <a16:creationId xmlns:a16="http://schemas.microsoft.com/office/drawing/2014/main" id="{4AA6567E-DE3C-40A3-A069-B1FA7D1CB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797425"/>
            <a:ext cx="30861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5" name="Rectangle 6">
            <a:extLst>
              <a:ext uri="{FF2B5EF4-FFF2-40B4-BE49-F238E27FC236}">
                <a16:creationId xmlns:a16="http://schemas.microsoft.com/office/drawing/2014/main" id="{F8BC5088-60E0-445D-A30E-F7439A7BDBE6}"/>
              </a:ext>
            </a:extLst>
          </p:cNvPr>
          <p:cNvSpPr>
            <a:spLocks noChangeArrowheads="1"/>
          </p:cNvSpPr>
          <p:nvPr/>
        </p:nvSpPr>
        <p:spPr bwMode="auto">
          <a:xfrm>
            <a:off x="5219700" y="3284538"/>
            <a:ext cx="3765550"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800" i="1">
                <a:solidFill>
                  <a:schemeClr val="tx2"/>
                </a:solidFill>
              </a:rPr>
              <a:t>В этих примерах мы имеем дело с примитивами в стеке, которые пропадают при выходе из области действия имен.</a:t>
            </a:r>
            <a:br>
              <a:rPr lang="ru-RU" altLang="ru-RU" sz="1800" i="1">
                <a:solidFill>
                  <a:schemeClr val="tx2"/>
                </a:solidFill>
              </a:rPr>
            </a:br>
            <a:br>
              <a:rPr lang="ru-RU" altLang="ru-RU" sz="1800" i="1">
                <a:solidFill>
                  <a:schemeClr val="tx2"/>
                </a:solidFill>
              </a:rPr>
            </a:br>
            <a:r>
              <a:rPr lang="ru-RU" altLang="ru-RU" sz="1800" i="1">
                <a:solidFill>
                  <a:schemeClr val="tx2"/>
                </a:solidFill>
              </a:rPr>
              <a:t>Кто знает, как будет в С</a:t>
            </a:r>
            <a:r>
              <a:rPr lang="en-US" altLang="ru-RU" sz="1800" i="1">
                <a:solidFill>
                  <a:schemeClr val="tx2"/>
                </a:solidFill>
              </a:rPr>
              <a:t># ?</a:t>
            </a:r>
            <a:endParaRPr lang="ru-RU" altLang="ru-RU" sz="1800" i="1">
              <a:solidFill>
                <a:schemeClr val="tx2"/>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30946846-E1D8-44F2-A628-7E6ADDFE9A7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2954E62-000E-4959-B1C6-979D4467925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A2824ED0-F5A4-4172-B6EA-8DFBBEBDF6D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6D8A6F7B-B6CE-450D-AD18-A38A937502F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314DB2E-F31D-4ACF-971E-746A216E1CB9}" type="slidenum">
              <a:rPr lang="ru-RU" altLang="ru-RU" sz="1400"/>
              <a:pPr eaLnBrk="1" hangingPunct="1">
                <a:spcBef>
                  <a:spcPct val="0"/>
                </a:spcBef>
                <a:buFontTx/>
                <a:buNone/>
              </a:pPr>
              <a:t>309</a:t>
            </a:fld>
            <a:endParaRPr lang="ru-RU" altLang="ru-RU" sz="1400"/>
          </a:p>
        </p:txBody>
      </p:sp>
      <p:sp>
        <p:nvSpPr>
          <p:cNvPr id="15365" name="Rectangle 2">
            <a:extLst>
              <a:ext uri="{FF2B5EF4-FFF2-40B4-BE49-F238E27FC236}">
                <a16:creationId xmlns:a16="http://schemas.microsoft.com/office/drawing/2014/main" id="{72254515-A311-4BA8-A54A-18720AC4513F}"/>
              </a:ext>
            </a:extLst>
          </p:cNvPr>
          <p:cNvSpPr>
            <a:spLocks noGrp="1" noChangeArrowheads="1"/>
          </p:cNvSpPr>
          <p:nvPr>
            <p:ph type="title"/>
          </p:nvPr>
        </p:nvSpPr>
        <p:spPr>
          <a:xfrm>
            <a:off x="468313" y="1484313"/>
            <a:ext cx="8229600" cy="504825"/>
          </a:xfrm>
        </p:spPr>
        <p:txBody>
          <a:bodyPr/>
          <a:lstStyle/>
          <a:p>
            <a:pPr eaLnBrk="1" hangingPunct="1"/>
            <a:r>
              <a:rPr lang="ru-RU" altLang="ru-RU" sz="2400" b="1"/>
              <a:t>Области действия имен и время жизни объектов</a:t>
            </a:r>
          </a:p>
        </p:txBody>
      </p:sp>
      <p:sp>
        <p:nvSpPr>
          <p:cNvPr id="15366" name="Rectangle 3">
            <a:extLst>
              <a:ext uri="{FF2B5EF4-FFF2-40B4-BE49-F238E27FC236}">
                <a16:creationId xmlns:a16="http://schemas.microsoft.com/office/drawing/2014/main" id="{CF3C834D-3003-41E2-B825-EF349A1BA387}"/>
              </a:ext>
            </a:extLst>
          </p:cNvPr>
          <p:cNvSpPr>
            <a:spLocks noGrp="1" noChangeArrowheads="1"/>
          </p:cNvSpPr>
          <p:nvPr>
            <p:ph type="body" idx="1"/>
          </p:nvPr>
        </p:nvSpPr>
        <p:spPr>
          <a:xfrm>
            <a:off x="457200" y="2060575"/>
            <a:ext cx="8229600" cy="4065588"/>
          </a:xfrm>
        </p:spPr>
        <p:txBody>
          <a:bodyPr/>
          <a:lstStyle/>
          <a:p>
            <a:pPr eaLnBrk="1" hangingPunct="1"/>
            <a:r>
              <a:rPr lang="ru-RU" altLang="ru-RU" sz="2000"/>
              <a:t>Области действия имен определяют не время жизни объектов, а только время жизни ссылок на них:</a:t>
            </a:r>
          </a:p>
        </p:txBody>
      </p:sp>
      <p:pic>
        <p:nvPicPr>
          <p:cNvPr id="15367" name="Picture 4">
            <a:extLst>
              <a:ext uri="{FF2B5EF4-FFF2-40B4-BE49-F238E27FC236}">
                <a16:creationId xmlns:a16="http://schemas.microsoft.com/office/drawing/2014/main" id="{48849F3D-1A91-4FC6-A9B0-9973158E9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997200"/>
            <a:ext cx="3313113"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8" name="Rectangle 5">
            <a:extLst>
              <a:ext uri="{FF2B5EF4-FFF2-40B4-BE49-F238E27FC236}">
                <a16:creationId xmlns:a16="http://schemas.microsoft.com/office/drawing/2014/main" id="{409B6511-E5BC-471E-873A-34EFD156496F}"/>
              </a:ext>
            </a:extLst>
          </p:cNvPr>
          <p:cNvSpPr>
            <a:spLocks noChangeArrowheads="1"/>
          </p:cNvSpPr>
          <p:nvPr/>
        </p:nvSpPr>
        <p:spPr bwMode="auto">
          <a:xfrm>
            <a:off x="4427538" y="2997200"/>
            <a:ext cx="41052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600" i="1">
                <a:solidFill>
                  <a:schemeClr val="tx2"/>
                </a:solidFill>
              </a:rPr>
              <a:t>Ссылка </a:t>
            </a:r>
            <a:r>
              <a:rPr lang="en-US" altLang="ru-RU" sz="1600" i="1">
                <a:solidFill>
                  <a:schemeClr val="tx2"/>
                </a:solidFill>
              </a:rPr>
              <a:t>s </a:t>
            </a:r>
            <a:r>
              <a:rPr lang="ru-RU" altLang="ru-RU" sz="1600" i="1">
                <a:solidFill>
                  <a:schemeClr val="tx2"/>
                </a:solidFill>
              </a:rPr>
              <a:t>пропадает вне области действия, но объект («строка») продолжает существовать до тех пор, пока не уничтожится сборкой мусора (если компилятор не разместит ее в области констант – кто знает, как это проверить?) </a:t>
            </a:r>
          </a:p>
        </p:txBody>
      </p:sp>
      <p:sp>
        <p:nvSpPr>
          <p:cNvPr id="15369" name="Rectangle 6">
            <a:extLst>
              <a:ext uri="{FF2B5EF4-FFF2-40B4-BE49-F238E27FC236}">
                <a16:creationId xmlns:a16="http://schemas.microsoft.com/office/drawing/2014/main" id="{49C18B73-7031-4D29-964E-0836A892B055}"/>
              </a:ext>
            </a:extLst>
          </p:cNvPr>
          <p:cNvSpPr>
            <a:spLocks noChangeArrowheads="1"/>
          </p:cNvSpPr>
          <p:nvPr/>
        </p:nvSpPr>
        <p:spPr bwMode="auto">
          <a:xfrm>
            <a:off x="684213" y="4941888"/>
            <a:ext cx="82296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000" i="1">
                <a:solidFill>
                  <a:schemeClr val="tx2"/>
                </a:solidFill>
              </a:rPr>
              <a:t>В дальнейшем мы обсудим </a:t>
            </a:r>
            <a:r>
              <a:rPr lang="en-US" altLang="ru-RU" sz="2000" i="1">
                <a:solidFill>
                  <a:schemeClr val="tx2"/>
                </a:solidFill>
              </a:rPr>
              <a:t>garbage collection </a:t>
            </a:r>
            <a:r>
              <a:rPr lang="ru-RU" altLang="ru-RU" sz="2000" i="1">
                <a:solidFill>
                  <a:schemeClr val="tx2"/>
                </a:solidFill>
              </a:rPr>
              <a:t>подробнее...</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378069" y="1620687"/>
            <a:ext cx="7647317" cy="3842114"/>
          </a:xfrm>
        </p:spPr>
        <p:txBody>
          <a:bodyPr>
            <a:normAutofit fontScale="62500" lnSpcReduction="20000"/>
          </a:bodyPr>
          <a:lstStyle/>
          <a:p>
            <a:r>
              <a:rPr lang="ru-RU" dirty="0"/>
              <a:t>После того, как найдено расстояние между объектами и построена матрица расстояний </a:t>
            </a:r>
            <a:r>
              <a:rPr lang="en-US" dirty="0"/>
              <a:t>D</a:t>
            </a:r>
            <a:r>
              <a:rPr lang="ru-RU" dirty="0"/>
              <a:t>, встает вопрос объединения объектов в кластеры. </a:t>
            </a:r>
          </a:p>
          <a:p>
            <a:r>
              <a:rPr lang="ru-RU" dirty="0"/>
              <a:t>Наиболее часто </a:t>
            </a:r>
            <a:r>
              <a:rPr lang="ru-RU" b="1" dirty="0"/>
              <a:t>для вычисления расстояния между классами объектов (кластерами) используют следующие виды расстояний:</a:t>
            </a:r>
          </a:p>
          <a:p>
            <a:pPr indent="14288">
              <a:buFont typeface="Wingdings" panose="05000000000000000000" pitchFamily="2" charset="2"/>
              <a:buChar char="Ø"/>
            </a:pPr>
            <a:r>
              <a:rPr lang="ru-RU" b="1" dirty="0"/>
              <a:t> </a:t>
            </a:r>
            <a:r>
              <a:rPr lang="ru-RU" dirty="0"/>
              <a:t>расстояние, измеряемое по </a:t>
            </a:r>
            <a:r>
              <a:rPr lang="ru-RU" b="1" i="1" u="sng" dirty="0"/>
              <a:t>методу «ближнего соседа» (наименьшее значение из значений объектов </a:t>
            </a:r>
            <a:r>
              <a:rPr lang="en-US" b="1" i="1" u="sng" dirty="0"/>
              <a:t>X</a:t>
            </a:r>
            <a:r>
              <a:rPr lang="en-US" sz="1050" b="1" i="1" u="sng" dirty="0"/>
              <a:t>i</a:t>
            </a:r>
            <a:r>
              <a:rPr lang="ru-RU" b="1" i="1" u="sng" dirty="0"/>
              <a:t>, </a:t>
            </a:r>
            <a:r>
              <a:rPr lang="en-US" b="1" i="1" u="sng" dirty="0" err="1"/>
              <a:t>X</a:t>
            </a:r>
            <a:r>
              <a:rPr lang="en-US" sz="1050" b="1" i="1" u="sng" dirty="0" err="1"/>
              <a:t>j</a:t>
            </a:r>
            <a:r>
              <a:rPr lang="en-US" b="1" i="1" u="sng" dirty="0"/>
              <a:t>)</a:t>
            </a:r>
            <a:r>
              <a:rPr lang="ru-RU" b="1" i="1" u="sng" dirty="0"/>
              <a:t>: </a:t>
            </a:r>
          </a:p>
          <a:p>
            <a:pPr indent="14288">
              <a:buFont typeface="Wingdings" panose="05000000000000000000" pitchFamily="2" charset="2"/>
              <a:buChar char="Ø"/>
            </a:pPr>
            <a:endParaRPr lang="ru-RU" b="1" i="1" u="sng" dirty="0"/>
          </a:p>
          <a:p>
            <a:pPr indent="14288">
              <a:buFont typeface="Wingdings" panose="05000000000000000000" pitchFamily="2" charset="2"/>
              <a:buChar char="Ø"/>
            </a:pPr>
            <a:r>
              <a:rPr lang="ru-RU" dirty="0"/>
              <a:t>расстояние, измеряемое по </a:t>
            </a:r>
            <a:r>
              <a:rPr lang="ru-RU" b="1" i="1" u="sng" dirty="0"/>
              <a:t>методу «дальнего соседа» </a:t>
            </a:r>
            <a:r>
              <a:rPr lang="en-US" b="1" i="1" u="sng" dirty="0"/>
              <a:t>(</a:t>
            </a:r>
            <a:r>
              <a:rPr lang="ru-RU" b="1" i="1" u="sng" dirty="0"/>
              <a:t>наибольшее значение из значений объектов </a:t>
            </a:r>
            <a:r>
              <a:rPr lang="en-US" b="1" i="1" u="sng" dirty="0"/>
              <a:t>X</a:t>
            </a:r>
            <a:r>
              <a:rPr lang="en-US" sz="1050" b="1" i="1" u="sng" dirty="0"/>
              <a:t>i</a:t>
            </a:r>
            <a:r>
              <a:rPr lang="ru-RU" b="1" i="1" u="sng" dirty="0"/>
              <a:t>, </a:t>
            </a:r>
            <a:r>
              <a:rPr lang="en-US" b="1" i="1" u="sng" dirty="0" err="1"/>
              <a:t>X</a:t>
            </a:r>
            <a:r>
              <a:rPr lang="en-US" sz="1050" b="1" i="1" u="sng" dirty="0" err="1"/>
              <a:t>j</a:t>
            </a:r>
            <a:r>
              <a:rPr lang="en-US" b="1" i="1" u="sng" dirty="0"/>
              <a:t>)</a:t>
            </a:r>
            <a:r>
              <a:rPr lang="ru-RU" b="1" i="1" u="sng" dirty="0"/>
              <a:t>:</a:t>
            </a:r>
          </a:p>
          <a:p>
            <a:pPr indent="0">
              <a:buNone/>
            </a:pPr>
            <a:endParaRPr lang="ru-RU" b="1" i="1" u="sng" dirty="0"/>
          </a:p>
          <a:p>
            <a:pPr indent="14288">
              <a:buFont typeface="Wingdings" panose="05000000000000000000" pitchFamily="2" charset="2"/>
              <a:buChar char="Ø"/>
            </a:pPr>
            <a:r>
              <a:rPr lang="ru-RU" dirty="0"/>
              <a:t>расстояние, измеряемое по </a:t>
            </a:r>
            <a:r>
              <a:rPr lang="ru-RU" b="1" i="1" u="sng" dirty="0"/>
              <a:t>«центрам тяжести»</a:t>
            </a:r>
            <a:r>
              <a:rPr lang="ru-RU" u="sng" dirty="0"/>
              <a:t> </a:t>
            </a:r>
            <a:r>
              <a:rPr lang="ru-RU" b="1" u="sng" dirty="0"/>
              <a:t>групп</a:t>
            </a:r>
            <a:r>
              <a:rPr lang="ru-RU" b="1" dirty="0"/>
              <a:t> </a:t>
            </a:r>
            <a:r>
              <a:rPr lang="ru-RU" b="1" u="sng" dirty="0"/>
              <a:t>(</a:t>
            </a:r>
            <a:r>
              <a:rPr lang="ru-RU" b="1" dirty="0"/>
              <a:t>определяемые вектором средних):</a:t>
            </a:r>
          </a:p>
          <a:p>
            <a:pPr indent="14288">
              <a:buFont typeface="Wingdings" panose="05000000000000000000" pitchFamily="2" charset="2"/>
              <a:buChar char="Ø"/>
            </a:pPr>
            <a:endParaRPr lang="ru-RU" b="1" i="1" u="sng" dirty="0"/>
          </a:p>
          <a:p>
            <a:pPr indent="14288">
              <a:buFont typeface="Wingdings" panose="05000000000000000000" pitchFamily="2" charset="2"/>
              <a:buChar char="Ø"/>
            </a:pPr>
            <a:r>
              <a:rPr lang="ru-RU" dirty="0"/>
              <a:t>расстояние, измеряемое  по </a:t>
            </a:r>
            <a:r>
              <a:rPr lang="ru-RU" b="1" i="1" u="sng" dirty="0"/>
              <a:t>методу “средней связи”</a:t>
            </a:r>
            <a:r>
              <a:rPr lang="ru-RU" dirty="0"/>
              <a:t>, </a:t>
            </a:r>
            <a:r>
              <a:rPr lang="ru-RU" b="1" dirty="0"/>
              <a:t>определяется как среднее арифметическое всех попарных расстояний между представителями рассматриваемых групп</a:t>
            </a:r>
          </a:p>
        </p:txBody>
      </p:sp>
      <p:sp>
        <p:nvSpPr>
          <p:cNvPr id="10" name="Заголовок 1">
            <a:extLst>
              <a:ext uri="{FF2B5EF4-FFF2-40B4-BE49-F238E27FC236}">
                <a16:creationId xmlns:a16="http://schemas.microsoft.com/office/drawing/2014/main" id="{F8B20C4F-B361-4D19-AFA2-6D97E0E7E434}"/>
              </a:ext>
            </a:extLst>
          </p:cNvPr>
          <p:cNvSpPr txBox="1">
            <a:spLocks/>
          </p:cNvSpPr>
          <p:nvPr/>
        </p:nvSpPr>
        <p:spPr>
          <a:xfrm>
            <a:off x="1931014" y="910908"/>
            <a:ext cx="6683765" cy="859535"/>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2100" dirty="0"/>
              <a:t>Расстояния между группами объектов и меры близости двух групп объектов</a:t>
            </a:r>
          </a:p>
        </p:txBody>
      </p:sp>
      <p:sp>
        <p:nvSpPr>
          <p:cNvPr id="5" name="Rectangle 4">
            <a:extLst>
              <a:ext uri="{FF2B5EF4-FFF2-40B4-BE49-F238E27FC236}">
                <a16:creationId xmlns:a16="http://schemas.microsoft.com/office/drawing/2014/main" id="{0D25EE7C-EE45-4A32-A3E7-4AAACD762CD7}"/>
              </a:ext>
            </a:extLst>
          </p:cNvPr>
          <p:cNvSpPr>
            <a:spLocks noChangeArrowheads="1"/>
          </p:cNvSpPr>
          <p:nvPr/>
        </p:nvSpPr>
        <p:spPr bwMode="auto">
          <a:xfrm>
            <a:off x="2128568" y="2624119"/>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7" name="Rectangle 7">
            <a:extLst>
              <a:ext uri="{FF2B5EF4-FFF2-40B4-BE49-F238E27FC236}">
                <a16:creationId xmlns:a16="http://schemas.microsoft.com/office/drawing/2014/main" id="{D6C6F020-F1DC-4486-86C4-E4D7CAC15B66}"/>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2" name="Rectangle 2">
            <a:extLst>
              <a:ext uri="{FF2B5EF4-FFF2-40B4-BE49-F238E27FC236}">
                <a16:creationId xmlns:a16="http://schemas.microsoft.com/office/drawing/2014/main" id="{3CE75992-7C10-437D-A371-6357B9A1CBE6}"/>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4" name="Объект 3">
            <a:extLst>
              <a:ext uri="{FF2B5EF4-FFF2-40B4-BE49-F238E27FC236}">
                <a16:creationId xmlns:a16="http://schemas.microsoft.com/office/drawing/2014/main" id="{7E67015D-E6D8-400A-BCD0-15D7FA2C86F5}"/>
              </a:ext>
            </a:extLst>
          </p:cNvPr>
          <p:cNvGraphicFramePr>
            <a:graphicFrameLocks noChangeAspect="1"/>
          </p:cNvGraphicFramePr>
          <p:nvPr/>
        </p:nvGraphicFramePr>
        <p:xfrm>
          <a:off x="3695880" y="2979439"/>
          <a:ext cx="2569774" cy="380708"/>
        </p:xfrm>
        <a:graphic>
          <a:graphicData uri="http://schemas.openxmlformats.org/presentationml/2006/ole">
            <mc:AlternateContent xmlns:mc="http://schemas.openxmlformats.org/markup-compatibility/2006">
              <mc:Choice xmlns:v="urn:schemas-microsoft-com:vml" Requires="v">
                <p:oleObj spid="_x0000_s95238" name="Формула" r:id="rId3" imgW="2057400" imgH="304800" progId="Equation.3">
                  <p:embed/>
                </p:oleObj>
              </mc:Choice>
              <mc:Fallback>
                <p:oleObj name="Формула" r:id="rId3" imgW="2057400" imgH="304800" progId="Equation.3">
                  <p:embed/>
                  <p:pic>
                    <p:nvPicPr>
                      <p:cNvPr id="4" name="Объект 3">
                        <a:extLst>
                          <a:ext uri="{FF2B5EF4-FFF2-40B4-BE49-F238E27FC236}">
                            <a16:creationId xmlns:a16="http://schemas.microsoft.com/office/drawing/2014/main" id="{7E67015D-E6D8-400A-BCD0-15D7FA2C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880" y="2979439"/>
                        <a:ext cx="2569774" cy="380708"/>
                      </a:xfrm>
                      <a:prstGeom prst="rect">
                        <a:avLst/>
                      </a:prstGeom>
                      <a:noFill/>
                    </p:spPr>
                  </p:pic>
                </p:oleObj>
              </mc:Fallback>
            </mc:AlternateContent>
          </a:graphicData>
        </a:graphic>
      </p:graphicFrame>
      <p:sp>
        <p:nvSpPr>
          <p:cNvPr id="9" name="Rectangle 4">
            <a:extLst>
              <a:ext uri="{FF2B5EF4-FFF2-40B4-BE49-F238E27FC236}">
                <a16:creationId xmlns:a16="http://schemas.microsoft.com/office/drawing/2014/main" id="{926C5C0D-0E17-420C-9F67-BA8CFBFFAD5A}"/>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11" name="Объект 10">
            <a:extLst>
              <a:ext uri="{FF2B5EF4-FFF2-40B4-BE49-F238E27FC236}">
                <a16:creationId xmlns:a16="http://schemas.microsoft.com/office/drawing/2014/main" id="{E18435C6-6EF0-4561-9DAD-33CFFA3AA9CE}"/>
              </a:ext>
            </a:extLst>
          </p:cNvPr>
          <p:cNvGraphicFramePr>
            <a:graphicFrameLocks noChangeAspect="1"/>
          </p:cNvGraphicFramePr>
          <p:nvPr/>
        </p:nvGraphicFramePr>
        <p:xfrm>
          <a:off x="3695880" y="3710435"/>
          <a:ext cx="2569773" cy="375492"/>
        </p:xfrm>
        <a:graphic>
          <a:graphicData uri="http://schemas.openxmlformats.org/presentationml/2006/ole">
            <mc:AlternateContent xmlns:mc="http://schemas.openxmlformats.org/markup-compatibility/2006">
              <mc:Choice xmlns:v="urn:schemas-microsoft-com:vml" Requires="v">
                <p:oleObj spid="_x0000_s95239" name="Формула" r:id="rId5" imgW="2082800" imgH="304800" progId="Equation.3">
                  <p:embed/>
                </p:oleObj>
              </mc:Choice>
              <mc:Fallback>
                <p:oleObj name="Формула" r:id="rId5" imgW="2082800" imgH="304800" progId="Equation.3">
                  <p:embed/>
                  <p:pic>
                    <p:nvPicPr>
                      <p:cNvPr id="11" name="Объект 10">
                        <a:extLst>
                          <a:ext uri="{FF2B5EF4-FFF2-40B4-BE49-F238E27FC236}">
                            <a16:creationId xmlns:a16="http://schemas.microsoft.com/office/drawing/2014/main" id="{E18435C6-6EF0-4561-9DAD-33CFFA3AA9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5880" y="3710435"/>
                        <a:ext cx="2569773" cy="375492"/>
                      </a:xfrm>
                      <a:prstGeom prst="rect">
                        <a:avLst/>
                      </a:prstGeom>
                      <a:noFill/>
                    </p:spPr>
                  </p:pic>
                </p:oleObj>
              </mc:Fallback>
            </mc:AlternateContent>
          </a:graphicData>
        </a:graphic>
      </p:graphicFrame>
      <p:sp>
        <p:nvSpPr>
          <p:cNvPr id="12" name="Rectangle 6">
            <a:extLst>
              <a:ext uri="{FF2B5EF4-FFF2-40B4-BE49-F238E27FC236}">
                <a16:creationId xmlns:a16="http://schemas.microsoft.com/office/drawing/2014/main" id="{D6D96623-A0D2-4C2D-8FCF-1C2101697D97}"/>
              </a:ext>
            </a:extLst>
          </p:cNvPr>
          <p:cNvSpPr>
            <a:spLocks noChangeArrowheads="1"/>
          </p:cNvSpPr>
          <p:nvPr/>
        </p:nvSpPr>
        <p:spPr bwMode="auto">
          <a:xfrm>
            <a:off x="1766258" y="4915384"/>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13" name="Объект 12">
            <a:extLst>
              <a:ext uri="{FF2B5EF4-FFF2-40B4-BE49-F238E27FC236}">
                <a16:creationId xmlns:a16="http://schemas.microsoft.com/office/drawing/2014/main" id="{13ECC9A2-D317-4E17-9164-19BB09AFDF5E}"/>
              </a:ext>
            </a:extLst>
          </p:cNvPr>
          <p:cNvGraphicFramePr>
            <a:graphicFrameLocks noChangeAspect="1"/>
          </p:cNvGraphicFramePr>
          <p:nvPr/>
        </p:nvGraphicFramePr>
        <p:xfrm>
          <a:off x="3695880" y="4429235"/>
          <a:ext cx="2036373" cy="296201"/>
        </p:xfrm>
        <a:graphic>
          <a:graphicData uri="http://schemas.openxmlformats.org/presentationml/2006/ole">
            <mc:AlternateContent xmlns:mc="http://schemas.openxmlformats.org/markup-compatibility/2006">
              <mc:Choice xmlns:v="urn:schemas-microsoft-com:vml" Requires="v">
                <p:oleObj spid="_x0000_s95240" name="Формула" r:id="rId7" imgW="1574800" imgH="228600" progId="Equation.3">
                  <p:embed/>
                </p:oleObj>
              </mc:Choice>
              <mc:Fallback>
                <p:oleObj name="Формула" r:id="rId7" imgW="1574800" imgH="228600" progId="Equation.3">
                  <p:embed/>
                  <p:pic>
                    <p:nvPicPr>
                      <p:cNvPr id="13" name="Объект 12">
                        <a:extLst>
                          <a:ext uri="{FF2B5EF4-FFF2-40B4-BE49-F238E27FC236}">
                            <a16:creationId xmlns:a16="http://schemas.microsoft.com/office/drawing/2014/main" id="{13ECC9A2-D317-4E17-9164-19BB09AFDF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5880" y="4429235"/>
                        <a:ext cx="2036373" cy="296201"/>
                      </a:xfrm>
                      <a:prstGeom prst="rect">
                        <a:avLst/>
                      </a:prstGeom>
                      <a:noFill/>
                    </p:spPr>
                  </p:pic>
                </p:oleObj>
              </mc:Fallback>
            </mc:AlternateContent>
          </a:graphicData>
        </a:graphic>
      </p:graphicFrame>
      <p:sp>
        <p:nvSpPr>
          <p:cNvPr id="14" name="Rectangle 14">
            <a:extLst>
              <a:ext uri="{FF2B5EF4-FFF2-40B4-BE49-F238E27FC236}">
                <a16:creationId xmlns:a16="http://schemas.microsoft.com/office/drawing/2014/main" id="{185F8BCD-3A2C-466E-BE4C-BD35F28EC572}"/>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15" name="Объект 14">
            <a:extLst>
              <a:ext uri="{FF2B5EF4-FFF2-40B4-BE49-F238E27FC236}">
                <a16:creationId xmlns:a16="http://schemas.microsoft.com/office/drawing/2014/main" id="{C0E70066-AE22-4680-9225-6D68D9F575C9}"/>
              </a:ext>
            </a:extLst>
          </p:cNvPr>
          <p:cNvGraphicFramePr>
            <a:graphicFrameLocks noChangeAspect="1"/>
          </p:cNvGraphicFramePr>
          <p:nvPr/>
        </p:nvGraphicFramePr>
        <p:xfrm>
          <a:off x="3695880" y="5350295"/>
          <a:ext cx="2569773" cy="499389"/>
        </p:xfrm>
        <a:graphic>
          <a:graphicData uri="http://schemas.openxmlformats.org/presentationml/2006/ole">
            <mc:AlternateContent xmlns:mc="http://schemas.openxmlformats.org/markup-compatibility/2006">
              <mc:Choice xmlns:v="urn:schemas-microsoft-com:vml" Requires="v">
                <p:oleObj spid="_x0000_s95241" name="Формула" r:id="rId9" imgW="2349500" imgH="457200" progId="Equation.3">
                  <p:embed/>
                </p:oleObj>
              </mc:Choice>
              <mc:Fallback>
                <p:oleObj name="Формула" r:id="rId9" imgW="2349500" imgH="457200" progId="Equation.3">
                  <p:embed/>
                  <p:pic>
                    <p:nvPicPr>
                      <p:cNvPr id="15" name="Объект 14">
                        <a:extLst>
                          <a:ext uri="{FF2B5EF4-FFF2-40B4-BE49-F238E27FC236}">
                            <a16:creationId xmlns:a16="http://schemas.microsoft.com/office/drawing/2014/main" id="{C0E70066-AE22-4680-9225-6D68D9F575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5880" y="5350295"/>
                        <a:ext cx="2569773" cy="499389"/>
                      </a:xfrm>
                      <a:prstGeom prst="rect">
                        <a:avLst/>
                      </a:prstGeom>
                      <a:noFill/>
                    </p:spPr>
                  </p:pic>
                </p:oleObj>
              </mc:Fallback>
            </mc:AlternateContent>
          </a:graphicData>
        </a:graphic>
      </p:graphicFrame>
    </p:spTree>
    <p:extLst>
      <p:ext uri="{BB962C8B-B14F-4D97-AF65-F5344CB8AC3E}">
        <p14:creationId xmlns:p14="http://schemas.microsoft.com/office/powerpoint/2010/main" val="45583434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9D32F97A-AE71-4F2B-B5BC-866E41D5163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EEC9E5E-FED2-4AD7-B7C4-036659250E7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351427EE-70B3-40AF-8509-D7B607A3913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7FEDCCBD-DB1C-4521-9010-F28D2F24932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354176F-92F0-4B69-98B1-1249D5A98326}" type="slidenum">
              <a:rPr lang="ru-RU" altLang="ru-RU" sz="1400"/>
              <a:pPr eaLnBrk="1" hangingPunct="1">
                <a:spcBef>
                  <a:spcPct val="0"/>
                </a:spcBef>
                <a:buFontTx/>
                <a:buNone/>
              </a:pPr>
              <a:t>310</a:t>
            </a:fld>
            <a:endParaRPr lang="ru-RU" altLang="ru-RU" sz="1400"/>
          </a:p>
        </p:txBody>
      </p:sp>
      <p:sp>
        <p:nvSpPr>
          <p:cNvPr id="16389" name="Rectangle 2">
            <a:extLst>
              <a:ext uri="{FF2B5EF4-FFF2-40B4-BE49-F238E27FC236}">
                <a16:creationId xmlns:a16="http://schemas.microsoft.com/office/drawing/2014/main" id="{A8FDFDBB-61A9-4ACA-A8F3-860B5C1859BD}"/>
              </a:ext>
            </a:extLst>
          </p:cNvPr>
          <p:cNvSpPr>
            <a:spLocks noGrp="1" noChangeArrowheads="1"/>
          </p:cNvSpPr>
          <p:nvPr>
            <p:ph type="title"/>
          </p:nvPr>
        </p:nvSpPr>
        <p:spPr>
          <a:xfrm>
            <a:off x="468313" y="1484313"/>
            <a:ext cx="8229600" cy="504825"/>
          </a:xfrm>
        </p:spPr>
        <p:txBody>
          <a:bodyPr/>
          <a:lstStyle/>
          <a:p>
            <a:pPr eaLnBrk="1" hangingPunct="1"/>
            <a:r>
              <a:rPr lang="ru-RU" altLang="ru-RU" sz="2400" b="1"/>
              <a:t>Создание новых типов данных</a:t>
            </a:r>
          </a:p>
        </p:txBody>
      </p:sp>
      <p:sp>
        <p:nvSpPr>
          <p:cNvPr id="16390" name="Rectangle 3">
            <a:extLst>
              <a:ext uri="{FF2B5EF4-FFF2-40B4-BE49-F238E27FC236}">
                <a16:creationId xmlns:a16="http://schemas.microsoft.com/office/drawing/2014/main" id="{0C3D1847-9874-4952-A74D-F52038240041}"/>
              </a:ext>
            </a:extLst>
          </p:cNvPr>
          <p:cNvSpPr>
            <a:spLocks noGrp="1" noChangeArrowheads="1"/>
          </p:cNvSpPr>
          <p:nvPr>
            <p:ph type="body" idx="1"/>
          </p:nvPr>
        </p:nvSpPr>
        <p:spPr>
          <a:xfrm>
            <a:off x="457200" y="1989138"/>
            <a:ext cx="8229600" cy="4137025"/>
          </a:xfrm>
        </p:spPr>
        <p:txBody>
          <a:bodyPr/>
          <a:lstStyle/>
          <a:p>
            <a:pPr eaLnBrk="1" hangingPunct="1"/>
            <a:r>
              <a:rPr lang="ru-RU" altLang="ru-RU" sz="2000"/>
              <a:t>Все программирование на </a:t>
            </a:r>
            <a:r>
              <a:rPr lang="en-US" altLang="ru-RU" sz="2000"/>
              <a:t>Java </a:t>
            </a:r>
            <a:r>
              <a:rPr lang="ru-RU" altLang="ru-RU" sz="2000"/>
              <a:t>является определением новых типов посредством указаний о:</a:t>
            </a:r>
          </a:p>
          <a:p>
            <a:pPr lvl="1" eaLnBrk="1" hangingPunct="1"/>
            <a:r>
              <a:rPr lang="ru-RU" altLang="ru-RU" sz="1800"/>
              <a:t>создании объектов (инстансов) уже имеющихся типов,</a:t>
            </a:r>
          </a:p>
          <a:p>
            <a:pPr lvl="1" eaLnBrk="1" hangingPunct="1"/>
            <a:r>
              <a:rPr lang="ru-RU" altLang="ru-RU" sz="1800"/>
              <a:t>посылке «сообщений» таким объектам (т.е. вызовов методов объектов этих типов).</a:t>
            </a:r>
          </a:p>
          <a:p>
            <a:pPr eaLnBrk="1" hangingPunct="1"/>
            <a:r>
              <a:rPr lang="ru-RU" altLang="ru-RU" sz="2000"/>
              <a:t>По историческим причинам новый тип описывается с помощью ключевого слова </a:t>
            </a:r>
            <a:r>
              <a:rPr lang="en-US" altLang="ru-RU" sz="2000" b="1"/>
              <a:t>class</a:t>
            </a:r>
            <a:r>
              <a:rPr lang="ru-RU" altLang="ru-RU" sz="2000"/>
              <a:t>:</a:t>
            </a:r>
          </a:p>
          <a:p>
            <a:pPr eaLnBrk="1" hangingPunct="1"/>
            <a:endParaRPr lang="ru-RU" altLang="ru-RU" sz="2000"/>
          </a:p>
          <a:p>
            <a:pPr eaLnBrk="1" hangingPunct="1"/>
            <a:endParaRPr lang="ru-RU" altLang="ru-RU" sz="2000"/>
          </a:p>
          <a:p>
            <a:pPr eaLnBrk="1" hangingPunct="1"/>
            <a:r>
              <a:rPr lang="ru-RU" altLang="ru-RU" sz="2000"/>
              <a:t>Если новый тип описан, можно создавать объект этого типа, например, с помощью ключевого слова </a:t>
            </a:r>
            <a:r>
              <a:rPr lang="en-US" altLang="ru-RU" sz="2000" b="1"/>
              <a:t>new</a:t>
            </a:r>
            <a:r>
              <a:rPr lang="ru-RU" altLang="ru-RU" sz="2000"/>
              <a:t>:</a:t>
            </a:r>
          </a:p>
          <a:p>
            <a:pPr eaLnBrk="1" hangingPunct="1"/>
            <a:endParaRPr lang="ru-RU" altLang="ru-RU" sz="2000"/>
          </a:p>
        </p:txBody>
      </p:sp>
      <p:pic>
        <p:nvPicPr>
          <p:cNvPr id="16391" name="Picture 4">
            <a:extLst>
              <a:ext uri="{FF2B5EF4-FFF2-40B4-BE49-F238E27FC236}">
                <a16:creationId xmlns:a16="http://schemas.microsoft.com/office/drawing/2014/main" id="{738F1FFE-4A01-4AE3-8F69-438F8EF1D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4365625"/>
            <a:ext cx="4968875"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2" name="Picture 5">
            <a:extLst>
              <a:ext uri="{FF2B5EF4-FFF2-40B4-BE49-F238E27FC236}">
                <a16:creationId xmlns:a16="http://schemas.microsoft.com/office/drawing/2014/main" id="{BAC48058-AE3A-41E3-8371-62E1A5691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5661025"/>
            <a:ext cx="48260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4198954E-DD39-46A8-9E11-1A809541896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921E8F7-0BFA-4FDC-BC6D-2F45E2790FD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63B2018B-6321-4CF3-84B0-06E20DCBEB9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0092FCE9-8783-4B65-923A-6BB26950F6F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9EF2D1A-74A2-45B4-A62B-5C1E8787B4FB}" type="slidenum">
              <a:rPr lang="ru-RU" altLang="ru-RU" sz="1400"/>
              <a:pPr eaLnBrk="1" hangingPunct="1">
                <a:spcBef>
                  <a:spcPct val="0"/>
                </a:spcBef>
                <a:buFontTx/>
                <a:buNone/>
              </a:pPr>
              <a:t>311</a:t>
            </a:fld>
            <a:endParaRPr lang="ru-RU" altLang="ru-RU" sz="1400"/>
          </a:p>
        </p:txBody>
      </p:sp>
      <p:sp>
        <p:nvSpPr>
          <p:cNvPr id="17413" name="Rectangle 2">
            <a:extLst>
              <a:ext uri="{FF2B5EF4-FFF2-40B4-BE49-F238E27FC236}">
                <a16:creationId xmlns:a16="http://schemas.microsoft.com/office/drawing/2014/main" id="{A4077AD3-BADD-4B2A-8F1B-71FDDC9E0B17}"/>
              </a:ext>
            </a:extLst>
          </p:cNvPr>
          <p:cNvSpPr>
            <a:spLocks noGrp="1" noChangeArrowheads="1"/>
          </p:cNvSpPr>
          <p:nvPr>
            <p:ph type="title"/>
          </p:nvPr>
        </p:nvSpPr>
        <p:spPr>
          <a:xfrm>
            <a:off x="468313" y="1484313"/>
            <a:ext cx="8229600" cy="431800"/>
          </a:xfrm>
        </p:spPr>
        <p:txBody>
          <a:bodyPr/>
          <a:lstStyle/>
          <a:p>
            <a:pPr eaLnBrk="1" hangingPunct="1"/>
            <a:r>
              <a:rPr lang="ru-RU" altLang="ru-RU" sz="2400" b="1">
                <a:solidFill>
                  <a:schemeClr val="tx1"/>
                </a:solidFill>
              </a:rPr>
              <a:t>Определение класса </a:t>
            </a:r>
            <a:r>
              <a:rPr lang="ru-RU" altLang="ru-RU" sz="2400">
                <a:solidFill>
                  <a:schemeClr val="tx1"/>
                </a:solidFill>
              </a:rPr>
              <a:t>(начальное...)</a:t>
            </a:r>
          </a:p>
        </p:txBody>
      </p:sp>
      <p:sp>
        <p:nvSpPr>
          <p:cNvPr id="17414" name="Rectangle 3">
            <a:extLst>
              <a:ext uri="{FF2B5EF4-FFF2-40B4-BE49-F238E27FC236}">
                <a16:creationId xmlns:a16="http://schemas.microsoft.com/office/drawing/2014/main" id="{221BBB30-C301-4FE9-A03A-A782CA23EE31}"/>
              </a:ext>
            </a:extLst>
          </p:cNvPr>
          <p:cNvSpPr>
            <a:spLocks noGrp="1" noChangeArrowheads="1"/>
          </p:cNvSpPr>
          <p:nvPr>
            <p:ph type="body" idx="1"/>
          </p:nvPr>
        </p:nvSpPr>
        <p:spPr>
          <a:xfrm>
            <a:off x="457200" y="1989138"/>
            <a:ext cx="8229600" cy="4137025"/>
          </a:xfrm>
        </p:spPr>
        <p:txBody>
          <a:bodyPr/>
          <a:lstStyle/>
          <a:p>
            <a:pPr eaLnBrk="1" hangingPunct="1"/>
            <a:r>
              <a:rPr lang="ru-RU" altLang="ru-RU" sz="1800"/>
              <a:t>Определение класса может включать статические и/или не статические:</a:t>
            </a:r>
          </a:p>
          <a:p>
            <a:pPr lvl="1" eaLnBrk="1" hangingPunct="1"/>
            <a:r>
              <a:rPr lang="ru-RU" altLang="ru-RU" sz="1600"/>
              <a:t>Поля</a:t>
            </a:r>
          </a:p>
          <a:p>
            <a:pPr lvl="1" eaLnBrk="1" hangingPunct="1"/>
            <a:r>
              <a:rPr lang="ru-RU" altLang="ru-RU" sz="1600"/>
              <a:t>Методы</a:t>
            </a:r>
          </a:p>
          <a:p>
            <a:pPr lvl="1" eaLnBrk="1" hangingPunct="1"/>
            <a:r>
              <a:rPr lang="ru-RU" altLang="ru-RU" sz="1600" i="1"/>
              <a:t>Вложенные интерфейсы и классы (появились в </a:t>
            </a:r>
            <a:r>
              <a:rPr lang="en-US" altLang="ru-RU" sz="1600" i="1"/>
              <a:t>Java1.1</a:t>
            </a:r>
            <a:r>
              <a:rPr lang="ru-RU" altLang="ru-RU" sz="1600" i="1"/>
              <a:t>;</a:t>
            </a:r>
            <a:r>
              <a:rPr lang="en-US" altLang="ru-RU" sz="1600" i="1"/>
              <a:t>  </a:t>
            </a:r>
            <a:r>
              <a:rPr lang="ru-RU" altLang="ru-RU" sz="1600" i="1"/>
              <a:t>об этом - позже)</a:t>
            </a:r>
          </a:p>
          <a:p>
            <a:pPr lvl="1" eaLnBrk="1" hangingPunct="1"/>
            <a:r>
              <a:rPr lang="ru-RU" altLang="ru-RU" sz="1600" i="1"/>
              <a:t>Некоторые другие элементы добавлены и в последующих версиях языка...</a:t>
            </a:r>
          </a:p>
          <a:p>
            <a:pPr eaLnBrk="1" hangingPunct="1"/>
            <a:r>
              <a:rPr lang="ru-RU" altLang="ru-RU" sz="1800"/>
              <a:t>Статические элементы класса описываются с помощью ключевого слова </a:t>
            </a:r>
            <a:r>
              <a:rPr lang="en-US" altLang="ru-RU" sz="1800" b="1"/>
              <a:t>static</a:t>
            </a:r>
            <a:r>
              <a:rPr lang="ru-RU" altLang="ru-RU" sz="1800"/>
              <a:t>, при этом они </a:t>
            </a:r>
            <a:r>
              <a:rPr lang="ru-RU" altLang="ru-RU" sz="1800" i="1"/>
              <a:t>относятся к самому классу, а не его конкретному объекту</a:t>
            </a:r>
            <a:r>
              <a:rPr lang="en-US" altLang="ru-RU" sz="1800" i="1"/>
              <a:t> (</a:t>
            </a:r>
            <a:r>
              <a:rPr lang="ru-RU" altLang="ru-RU" sz="1800" i="1"/>
              <a:t>что характерно для не статических элементов классов</a:t>
            </a:r>
            <a:r>
              <a:rPr lang="en-US" altLang="ru-RU" sz="1800" i="1"/>
              <a:t>)</a:t>
            </a:r>
            <a:r>
              <a:rPr lang="ru-RU" altLang="ru-RU" sz="1800" i="1"/>
              <a:t>.</a:t>
            </a:r>
          </a:p>
          <a:p>
            <a:pPr eaLnBrk="1" hangingPunct="1"/>
            <a:r>
              <a:rPr lang="ru-RU" altLang="ru-RU" sz="1800"/>
              <a:t>Все поля автоматически инициализируются по правилам иниициализации </a:t>
            </a:r>
            <a:r>
              <a:rPr lang="ru-RU" altLang="ru-RU" sz="1800" i="1"/>
              <a:t>(в отличие от локальных переменных, которые не инициализируются автоматически, но проверяются на наличие инициализации перед использованием)</a:t>
            </a:r>
            <a:r>
              <a:rPr lang="ru-RU" altLang="ru-RU" sz="1800"/>
              <a:t>.</a:t>
            </a:r>
          </a:p>
          <a:p>
            <a:pPr eaLnBrk="1" hangingPunct="1"/>
            <a:endParaRPr lang="ru-RU" altLang="ru-RU" sz="1800"/>
          </a:p>
          <a:p>
            <a:pPr eaLnBrk="1" hangingPunct="1"/>
            <a:endParaRPr lang="ru-RU" altLang="ru-RU" sz="1800"/>
          </a:p>
          <a:p>
            <a:pPr eaLnBrk="1" hangingPunct="1"/>
            <a:endParaRPr lang="ru-RU" altLang="ru-RU" sz="1800"/>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6902162D-6FDB-42FA-BE6A-F2E97441D61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C9993AF-001F-43B1-979B-C9A9B147E34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1AE90E38-7435-49D0-A621-9175B7C6CB7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618FE7D6-9BB4-4A22-9F1F-A0D50BBE654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619FC8C-CCEE-4560-AC51-6758C722DD28}" type="slidenum">
              <a:rPr lang="ru-RU" altLang="ru-RU" sz="1400"/>
              <a:pPr eaLnBrk="1" hangingPunct="1">
                <a:spcBef>
                  <a:spcPct val="0"/>
                </a:spcBef>
                <a:buFontTx/>
                <a:buNone/>
              </a:pPr>
              <a:t>312</a:t>
            </a:fld>
            <a:endParaRPr lang="ru-RU" altLang="ru-RU" sz="1400"/>
          </a:p>
        </p:txBody>
      </p:sp>
      <p:sp>
        <p:nvSpPr>
          <p:cNvPr id="18437" name="Rectangle 2">
            <a:extLst>
              <a:ext uri="{FF2B5EF4-FFF2-40B4-BE49-F238E27FC236}">
                <a16:creationId xmlns:a16="http://schemas.microsoft.com/office/drawing/2014/main" id="{4A3D12FB-A772-42BC-8D98-DB66F81FFD51}"/>
              </a:ext>
            </a:extLst>
          </p:cNvPr>
          <p:cNvSpPr>
            <a:spLocks noGrp="1" noChangeArrowheads="1"/>
          </p:cNvSpPr>
          <p:nvPr>
            <p:ph type="body" idx="1"/>
          </p:nvPr>
        </p:nvSpPr>
        <p:spPr>
          <a:xfrm>
            <a:off x="457200" y="1484313"/>
            <a:ext cx="8229600" cy="4641850"/>
          </a:xfrm>
        </p:spPr>
        <p:txBody>
          <a:bodyPr/>
          <a:lstStyle/>
          <a:p>
            <a:pPr eaLnBrk="1" hangingPunct="1"/>
            <a:r>
              <a:rPr lang="ru-RU" altLang="ru-RU" sz="2000"/>
              <a:t>Поля</a:t>
            </a:r>
          </a:p>
          <a:p>
            <a:pPr eaLnBrk="1" hangingPunct="1"/>
            <a:endParaRPr lang="ru-RU" altLang="ru-RU" sz="2000"/>
          </a:p>
          <a:p>
            <a:pPr eaLnBrk="1" hangingPunct="1"/>
            <a:endParaRPr lang="ru-RU" altLang="ru-RU" sz="2000"/>
          </a:p>
          <a:p>
            <a:pPr eaLnBrk="1" hangingPunct="1"/>
            <a:endParaRPr lang="ru-RU" altLang="ru-RU" sz="2000"/>
          </a:p>
          <a:p>
            <a:pPr eaLnBrk="1" hangingPunct="1"/>
            <a:r>
              <a:rPr lang="ru-RU" altLang="ru-RU" sz="2000"/>
              <a:t>Методы</a:t>
            </a:r>
          </a:p>
          <a:p>
            <a:pPr eaLnBrk="1" hangingPunct="1"/>
            <a:endParaRPr lang="ru-RU" altLang="ru-RU" sz="2000"/>
          </a:p>
        </p:txBody>
      </p:sp>
      <p:pic>
        <p:nvPicPr>
          <p:cNvPr id="18438" name="Picture 3">
            <a:extLst>
              <a:ext uri="{FF2B5EF4-FFF2-40B4-BE49-F238E27FC236}">
                <a16:creationId xmlns:a16="http://schemas.microsoft.com/office/drawing/2014/main" id="{9DC08D89-9CF7-4722-8CC4-A90F2E4D4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916113"/>
            <a:ext cx="1485900"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4">
            <a:extLst>
              <a:ext uri="{FF2B5EF4-FFF2-40B4-BE49-F238E27FC236}">
                <a16:creationId xmlns:a16="http://schemas.microsoft.com/office/drawing/2014/main" id="{8029EF28-6E50-41EA-AD23-4DC44560F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844675"/>
            <a:ext cx="274320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0" name="Picture 5">
            <a:extLst>
              <a:ext uri="{FF2B5EF4-FFF2-40B4-BE49-F238E27FC236}">
                <a16:creationId xmlns:a16="http://schemas.microsoft.com/office/drawing/2014/main" id="{8A450C9D-794A-4702-8237-F68753880F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2060575"/>
            <a:ext cx="12192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1" name="Picture 6">
            <a:extLst>
              <a:ext uri="{FF2B5EF4-FFF2-40B4-BE49-F238E27FC236}">
                <a16:creationId xmlns:a16="http://schemas.microsoft.com/office/drawing/2014/main" id="{98A273DD-1DB7-4A4A-967D-307AC484FB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1773238"/>
            <a:ext cx="20193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2" name="Picture 7">
            <a:extLst>
              <a:ext uri="{FF2B5EF4-FFF2-40B4-BE49-F238E27FC236}">
                <a16:creationId xmlns:a16="http://schemas.microsoft.com/office/drawing/2014/main" id="{CCDD594D-DA06-4FB5-AEA1-A238B2EBE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325" y="2420938"/>
            <a:ext cx="27336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3" name="Picture 8">
            <a:extLst>
              <a:ext uri="{FF2B5EF4-FFF2-40B4-BE49-F238E27FC236}">
                <a16:creationId xmlns:a16="http://schemas.microsoft.com/office/drawing/2014/main" id="{0FB2993B-EF16-49AA-939F-6521F6282E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3500438"/>
            <a:ext cx="44196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4" name="Picture 9">
            <a:extLst>
              <a:ext uri="{FF2B5EF4-FFF2-40B4-BE49-F238E27FC236}">
                <a16:creationId xmlns:a16="http://schemas.microsoft.com/office/drawing/2014/main" id="{022A299F-3420-4362-A6E1-877AC50ABA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4365625"/>
            <a:ext cx="23622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5" name="Picture 10">
            <a:extLst>
              <a:ext uri="{FF2B5EF4-FFF2-40B4-BE49-F238E27FC236}">
                <a16:creationId xmlns:a16="http://schemas.microsoft.com/office/drawing/2014/main" id="{2417D321-A934-4F13-BBA2-B5E6CE6F41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6325" y="3500438"/>
            <a:ext cx="11334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6" name="Picture 11">
            <a:extLst>
              <a:ext uri="{FF2B5EF4-FFF2-40B4-BE49-F238E27FC236}">
                <a16:creationId xmlns:a16="http://schemas.microsoft.com/office/drawing/2014/main" id="{BB95653F-6915-45E5-B975-364181DE42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163" y="4292600"/>
            <a:ext cx="32956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840780F4-D0FA-42FB-B108-DDDDFC9F0B4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031C19E-F3D3-405F-9BEA-25AB5C4F1D0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8E3DB5B7-1253-4B3F-8316-C83A865F597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38DE87E4-7069-46CE-8DF0-875FBEB747C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9BA7C35-B414-46E9-B11F-342BFE6443D1}" type="slidenum">
              <a:rPr lang="ru-RU" altLang="ru-RU" sz="1400"/>
              <a:pPr eaLnBrk="1" hangingPunct="1">
                <a:spcBef>
                  <a:spcPct val="0"/>
                </a:spcBef>
                <a:buFontTx/>
                <a:buNone/>
              </a:pPr>
              <a:t>313</a:t>
            </a:fld>
            <a:endParaRPr lang="ru-RU" altLang="ru-RU" sz="1400"/>
          </a:p>
        </p:txBody>
      </p:sp>
      <p:sp>
        <p:nvSpPr>
          <p:cNvPr id="19461" name="Rectangle 2">
            <a:extLst>
              <a:ext uri="{FF2B5EF4-FFF2-40B4-BE49-F238E27FC236}">
                <a16:creationId xmlns:a16="http://schemas.microsoft.com/office/drawing/2014/main" id="{357F80C3-4EB2-4E9A-A580-65198822898A}"/>
              </a:ext>
            </a:extLst>
          </p:cNvPr>
          <p:cNvSpPr>
            <a:spLocks noGrp="1" noChangeArrowheads="1"/>
          </p:cNvSpPr>
          <p:nvPr>
            <p:ph type="title"/>
          </p:nvPr>
        </p:nvSpPr>
        <p:spPr>
          <a:xfrm>
            <a:off x="468313" y="1412875"/>
            <a:ext cx="8229600" cy="417513"/>
          </a:xfrm>
        </p:spPr>
        <p:txBody>
          <a:bodyPr/>
          <a:lstStyle/>
          <a:p>
            <a:pPr eaLnBrk="1" hangingPunct="1"/>
            <a:r>
              <a:rPr lang="ru-RU" altLang="ru-RU" sz="2400" b="1"/>
              <a:t>Ключевые слова </a:t>
            </a:r>
            <a:r>
              <a:rPr lang="en-US" altLang="ru-RU" sz="2400" b="1"/>
              <a:t>import </a:t>
            </a:r>
            <a:r>
              <a:rPr lang="ru-RU" altLang="ru-RU" sz="2400" b="1"/>
              <a:t>и </a:t>
            </a:r>
            <a:r>
              <a:rPr lang="en-US" altLang="ru-RU" sz="2400" b="1"/>
              <a:t>package</a:t>
            </a:r>
            <a:endParaRPr lang="ru-RU" altLang="ru-RU" sz="2400" b="1"/>
          </a:p>
        </p:txBody>
      </p:sp>
      <p:sp>
        <p:nvSpPr>
          <p:cNvPr id="19462" name="Rectangle 3">
            <a:extLst>
              <a:ext uri="{FF2B5EF4-FFF2-40B4-BE49-F238E27FC236}">
                <a16:creationId xmlns:a16="http://schemas.microsoft.com/office/drawing/2014/main" id="{44BFAA38-05C8-4670-9AA5-8716DA81FCE1}"/>
              </a:ext>
            </a:extLst>
          </p:cNvPr>
          <p:cNvSpPr>
            <a:spLocks noGrp="1" noChangeArrowheads="1"/>
          </p:cNvSpPr>
          <p:nvPr>
            <p:ph type="body" idx="1"/>
          </p:nvPr>
        </p:nvSpPr>
        <p:spPr>
          <a:xfrm>
            <a:off x="26988" y="1844675"/>
            <a:ext cx="8928100" cy="4392613"/>
          </a:xfrm>
        </p:spPr>
        <p:txBody>
          <a:bodyPr/>
          <a:lstStyle/>
          <a:p>
            <a:pPr eaLnBrk="1" hangingPunct="1">
              <a:lnSpc>
                <a:spcPct val="90000"/>
              </a:lnSpc>
            </a:pPr>
            <a:r>
              <a:rPr lang="ru-RU" altLang="ru-RU" sz="1800"/>
              <a:t>Пакет </a:t>
            </a:r>
            <a:r>
              <a:rPr lang="en-US" altLang="ru-RU" sz="1800"/>
              <a:t>(</a:t>
            </a:r>
            <a:r>
              <a:rPr lang="en-US" altLang="ru-RU" sz="1800" b="1"/>
              <a:t>package</a:t>
            </a:r>
            <a:r>
              <a:rPr lang="en-US" altLang="ru-RU" sz="1800"/>
              <a:t>) – </a:t>
            </a:r>
            <a:r>
              <a:rPr lang="ru-RU" altLang="ru-RU" sz="1800"/>
              <a:t>библиотека классов, имеющих «глобально уникальное имя»; </a:t>
            </a:r>
          </a:p>
          <a:p>
            <a:pPr lvl="1" eaLnBrk="1" hangingPunct="1">
              <a:lnSpc>
                <a:spcPct val="90000"/>
              </a:lnSpc>
            </a:pPr>
            <a:r>
              <a:rPr lang="ru-RU" altLang="ru-RU" sz="1400"/>
              <a:t>для уникальности пространства имен классов (в </a:t>
            </a:r>
            <a:r>
              <a:rPr lang="en-US" altLang="ru-RU" sz="1400"/>
              <a:t>Java </a:t>
            </a:r>
            <a:r>
              <a:rPr lang="ru-RU" altLang="ru-RU" sz="1400"/>
              <a:t>пространства имен содержат только «классы» – т.е. то, что представлено классами) часто используются </a:t>
            </a:r>
            <a:r>
              <a:rPr lang="en-US" altLang="ru-RU" sz="1400"/>
              <a:t>- </a:t>
            </a:r>
            <a:r>
              <a:rPr lang="ru-RU" altLang="ru-RU" sz="1400"/>
              <a:t>как преффиксы</a:t>
            </a:r>
            <a:r>
              <a:rPr lang="en-US" altLang="ru-RU" sz="1400"/>
              <a:t> -</a:t>
            </a:r>
            <a:r>
              <a:rPr lang="ru-RU" altLang="ru-RU" sz="1400"/>
              <a:t> перевернутые доменные имена; </a:t>
            </a:r>
          </a:p>
          <a:p>
            <a:pPr eaLnBrk="1" hangingPunct="1">
              <a:lnSpc>
                <a:spcPct val="90000"/>
              </a:lnSpc>
            </a:pPr>
            <a:r>
              <a:rPr lang="en-US" altLang="ru-RU" sz="1800" b="1"/>
              <a:t>impor</a:t>
            </a:r>
            <a:r>
              <a:rPr lang="en-US" altLang="ru-RU" sz="1800"/>
              <a:t>t – </a:t>
            </a:r>
            <a:r>
              <a:rPr lang="ru-RU" altLang="ru-RU" sz="1800"/>
              <a:t>говорит компилятору, какие пакеты и классы нужны для классов, расположенных в данном исходном файле;</a:t>
            </a:r>
          </a:p>
          <a:p>
            <a:pPr eaLnBrk="1" hangingPunct="1">
              <a:lnSpc>
                <a:spcPct val="90000"/>
              </a:lnSpc>
            </a:pPr>
            <a:r>
              <a:rPr lang="ru-RU" altLang="ru-RU" sz="1800"/>
              <a:t>Вы указываете: </a:t>
            </a:r>
          </a:p>
          <a:p>
            <a:pPr lvl="1" eaLnBrk="1" hangingPunct="1">
              <a:lnSpc>
                <a:spcPct val="90000"/>
              </a:lnSpc>
            </a:pPr>
            <a:r>
              <a:rPr lang="ru-RU" altLang="ru-RU" sz="1400"/>
              <a:t>какому пакету будут принадлежать классы, описываемые в вашем исходном файле (</a:t>
            </a:r>
            <a:r>
              <a:rPr lang="ru-RU" altLang="ru-RU" sz="1400" i="1"/>
              <a:t>это не  обязательно, но весьма желательно: </a:t>
            </a:r>
            <a:r>
              <a:rPr lang="en-US" altLang="ru-RU" sz="1400" i="1"/>
              <a:t>default package</a:t>
            </a:r>
            <a:r>
              <a:rPr lang="ru-RU" altLang="ru-RU" sz="1400" i="1"/>
              <a:t> – это плохо</a:t>
            </a:r>
            <a:r>
              <a:rPr lang="en-US" altLang="ru-RU" sz="1400" i="1"/>
              <a:t>…</a:t>
            </a:r>
            <a:r>
              <a:rPr lang="ru-RU" altLang="ru-RU" sz="1400" i="1"/>
              <a:t>);</a:t>
            </a:r>
          </a:p>
          <a:p>
            <a:pPr lvl="1" eaLnBrk="1" hangingPunct="1">
              <a:lnSpc>
                <a:spcPct val="90000"/>
              </a:lnSpc>
            </a:pPr>
            <a:r>
              <a:rPr lang="ru-RU" altLang="ru-RU" sz="1400"/>
              <a:t>какие классы внешних пакетов нужны для классов, описываемых в вашем исходном файле.</a:t>
            </a:r>
          </a:p>
          <a:p>
            <a:pPr eaLnBrk="1" hangingPunct="1">
              <a:lnSpc>
                <a:spcPct val="90000"/>
              </a:lnSpc>
            </a:pPr>
            <a:r>
              <a:rPr lang="ru-RU" altLang="ru-RU" sz="1800"/>
              <a:t>В одном исходном файле (с расширением .</a:t>
            </a:r>
            <a:r>
              <a:rPr lang="en-US" altLang="ru-RU" sz="1800"/>
              <a:t>java</a:t>
            </a:r>
            <a:r>
              <a:rPr lang="ru-RU" altLang="ru-RU" sz="1800"/>
              <a:t>)</a:t>
            </a:r>
            <a:r>
              <a:rPr lang="en-US" altLang="ru-RU" sz="1800"/>
              <a:t> </a:t>
            </a:r>
            <a:r>
              <a:rPr lang="ru-RU" altLang="ru-RU" sz="1800"/>
              <a:t>можно описать и более одного класса, один из которых, если он </a:t>
            </a:r>
            <a:r>
              <a:rPr lang="en-US" altLang="ru-RU" sz="1800"/>
              <a:t>public</a:t>
            </a:r>
            <a:r>
              <a:rPr lang="ru-RU" altLang="ru-RU" sz="1800"/>
              <a:t>, по имени обязан совпадать с именем файла </a:t>
            </a:r>
            <a:endParaRPr lang="ru-RU" altLang="ru-RU" sz="1800" i="1"/>
          </a:p>
          <a:p>
            <a:pPr lvl="1" eaLnBrk="1" hangingPunct="1">
              <a:lnSpc>
                <a:spcPct val="90000"/>
              </a:lnSpc>
            </a:pPr>
            <a:r>
              <a:rPr lang="ru-RU" altLang="ru-RU" sz="1400" i="1"/>
              <a:t>и из-вне вашего покета из них может быть доступен только один, объявленный как </a:t>
            </a:r>
            <a:r>
              <a:rPr lang="en-US" altLang="ru-RU" sz="1400" i="1"/>
              <a:t>public</a:t>
            </a:r>
            <a:r>
              <a:rPr lang="ru-RU" altLang="ru-RU" sz="1400" i="1"/>
              <a:t>).</a:t>
            </a:r>
          </a:p>
          <a:p>
            <a:pPr eaLnBrk="1" hangingPunct="1">
              <a:lnSpc>
                <a:spcPct val="90000"/>
              </a:lnSpc>
            </a:pPr>
            <a:r>
              <a:rPr lang="ru-RU" altLang="ru-RU" sz="1800"/>
              <a:t>Имена стандартных пакетов </a:t>
            </a:r>
            <a:r>
              <a:rPr lang="en-US" altLang="ru-RU" sz="1800"/>
              <a:t>java </a:t>
            </a:r>
            <a:r>
              <a:rPr lang="ru-RU" altLang="ru-RU" sz="1800"/>
              <a:t>начинаются с </a:t>
            </a:r>
            <a:r>
              <a:rPr lang="en-US" altLang="ru-RU" sz="1800"/>
              <a:t>java. (…).</a:t>
            </a:r>
            <a:r>
              <a:rPr lang="ru-RU" altLang="ru-RU" sz="1800"/>
              <a:t>Пакет </a:t>
            </a:r>
            <a:r>
              <a:rPr lang="en-US" altLang="ru-RU" sz="1800"/>
              <a:t>java.lang </a:t>
            </a:r>
            <a:r>
              <a:rPr lang="ru-RU" altLang="ru-RU" sz="1800"/>
              <a:t>импортируется автоматически.</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32672AD8-9B6B-41CE-ACB3-C151BD1585D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FEC44C3-4C2F-4C37-859D-B001C44EB04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3" name="Footer Placeholder 4">
            <a:extLst>
              <a:ext uri="{FF2B5EF4-FFF2-40B4-BE49-F238E27FC236}">
                <a16:creationId xmlns:a16="http://schemas.microsoft.com/office/drawing/2014/main" id="{F5C29470-8B34-40F1-8465-C43DDFC8A77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4" name="Slide Number Placeholder 5">
            <a:extLst>
              <a:ext uri="{FF2B5EF4-FFF2-40B4-BE49-F238E27FC236}">
                <a16:creationId xmlns:a16="http://schemas.microsoft.com/office/drawing/2014/main" id="{F6194CFB-39DB-4C2C-9449-4EEE84E4493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F536BED-2673-4D14-9AEF-F8A79C50B36A}" type="slidenum">
              <a:rPr lang="ru-RU" altLang="ru-RU" sz="1400"/>
              <a:pPr eaLnBrk="1" hangingPunct="1">
                <a:spcBef>
                  <a:spcPct val="0"/>
                </a:spcBef>
                <a:buFontTx/>
                <a:buNone/>
              </a:pPr>
              <a:t>314</a:t>
            </a:fld>
            <a:endParaRPr lang="ru-RU" altLang="ru-RU" sz="1400"/>
          </a:p>
        </p:txBody>
      </p:sp>
      <p:sp>
        <p:nvSpPr>
          <p:cNvPr id="20485" name="Rectangle 2">
            <a:extLst>
              <a:ext uri="{FF2B5EF4-FFF2-40B4-BE49-F238E27FC236}">
                <a16:creationId xmlns:a16="http://schemas.microsoft.com/office/drawing/2014/main" id="{F352CA86-4B82-4BD1-ADBB-A1942D810E5C}"/>
              </a:ext>
            </a:extLst>
          </p:cNvPr>
          <p:cNvSpPr>
            <a:spLocks noGrp="1" noChangeArrowheads="1"/>
          </p:cNvSpPr>
          <p:nvPr>
            <p:ph type="title"/>
          </p:nvPr>
        </p:nvSpPr>
        <p:spPr>
          <a:xfrm>
            <a:off x="395288" y="1557338"/>
            <a:ext cx="8229600" cy="490537"/>
          </a:xfrm>
        </p:spPr>
        <p:txBody>
          <a:bodyPr/>
          <a:lstStyle/>
          <a:p>
            <a:pPr eaLnBrk="1" hangingPunct="1"/>
            <a:r>
              <a:rPr lang="ru-RU" altLang="ru-RU" sz="2400" b="1"/>
              <a:t>Первая </a:t>
            </a:r>
            <a:r>
              <a:rPr lang="en-US" altLang="ru-RU" sz="2400" b="1"/>
              <a:t>java-</a:t>
            </a:r>
            <a:r>
              <a:rPr lang="ru-RU" altLang="ru-RU" sz="2400" b="1"/>
              <a:t>программа</a:t>
            </a:r>
          </a:p>
        </p:txBody>
      </p:sp>
      <p:pic>
        <p:nvPicPr>
          <p:cNvPr id="20486" name="Picture 3">
            <a:extLst>
              <a:ext uri="{FF2B5EF4-FFF2-40B4-BE49-F238E27FC236}">
                <a16:creationId xmlns:a16="http://schemas.microsoft.com/office/drawing/2014/main" id="{3CE9F83F-5DD9-43BD-B5A1-78F2C551BD57}"/>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57200" y="2205038"/>
            <a:ext cx="8229600" cy="3921125"/>
          </a:xfr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EF44536A-5D26-409A-9E04-AE8CD8AA4AD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53B525F-B65C-42A6-A4D2-41F324CB07A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552C1B94-E087-47A2-BB28-746AB2028C7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48F53DDD-1ABA-4BC4-BD0E-28586FD7839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EFECC5A-0289-4488-92A6-B0419E704E6B}" type="slidenum">
              <a:rPr lang="ru-RU" altLang="ru-RU" sz="1400"/>
              <a:pPr eaLnBrk="1" hangingPunct="1">
                <a:spcBef>
                  <a:spcPct val="0"/>
                </a:spcBef>
                <a:buFontTx/>
                <a:buNone/>
              </a:pPr>
              <a:t>315</a:t>
            </a:fld>
            <a:endParaRPr lang="ru-RU" altLang="ru-RU" sz="1400"/>
          </a:p>
        </p:txBody>
      </p:sp>
      <p:sp>
        <p:nvSpPr>
          <p:cNvPr id="21509" name="Rectangle 2">
            <a:extLst>
              <a:ext uri="{FF2B5EF4-FFF2-40B4-BE49-F238E27FC236}">
                <a16:creationId xmlns:a16="http://schemas.microsoft.com/office/drawing/2014/main" id="{F4E6EE70-A3A5-462C-ABA7-569403E6B9A8}"/>
              </a:ext>
            </a:extLst>
          </p:cNvPr>
          <p:cNvSpPr>
            <a:spLocks noGrp="1" noChangeArrowheads="1"/>
          </p:cNvSpPr>
          <p:nvPr>
            <p:ph type="title"/>
          </p:nvPr>
        </p:nvSpPr>
        <p:spPr>
          <a:xfrm>
            <a:off x="468313" y="1484313"/>
            <a:ext cx="8229600" cy="490537"/>
          </a:xfrm>
        </p:spPr>
        <p:txBody>
          <a:bodyPr/>
          <a:lstStyle/>
          <a:p>
            <a:pPr eaLnBrk="1" hangingPunct="1"/>
            <a:r>
              <a:rPr lang="ru-RU" altLang="ru-RU" sz="2400" b="1"/>
              <a:t>Комментарии</a:t>
            </a:r>
          </a:p>
        </p:txBody>
      </p:sp>
      <p:sp>
        <p:nvSpPr>
          <p:cNvPr id="21510" name="Rectangle 3">
            <a:extLst>
              <a:ext uri="{FF2B5EF4-FFF2-40B4-BE49-F238E27FC236}">
                <a16:creationId xmlns:a16="http://schemas.microsoft.com/office/drawing/2014/main" id="{C8861CF1-A18B-4DF7-A661-8BA73AF7D3E2}"/>
              </a:ext>
            </a:extLst>
          </p:cNvPr>
          <p:cNvSpPr>
            <a:spLocks noGrp="1" noChangeArrowheads="1"/>
          </p:cNvSpPr>
          <p:nvPr>
            <p:ph type="body" idx="1"/>
          </p:nvPr>
        </p:nvSpPr>
        <p:spPr>
          <a:xfrm>
            <a:off x="457200" y="2133600"/>
            <a:ext cx="8229600" cy="3992563"/>
          </a:xfrm>
        </p:spPr>
        <p:txBody>
          <a:bodyPr/>
          <a:lstStyle/>
          <a:p>
            <a:pPr eaLnBrk="1" hangingPunct="1"/>
            <a:r>
              <a:rPr lang="ru-RU" altLang="ru-RU" sz="2000"/>
              <a:t>Не являются программными конструкциями (не присутствуют в выполняемой программе);</a:t>
            </a:r>
          </a:p>
          <a:p>
            <a:pPr eaLnBrk="1" hangingPunct="1"/>
            <a:endParaRPr lang="ru-RU" altLang="ru-RU" sz="2000"/>
          </a:p>
          <a:p>
            <a:pPr eaLnBrk="1" hangingPunct="1"/>
            <a:r>
              <a:rPr lang="ru-RU" altLang="ru-RU" sz="2000"/>
              <a:t>Имеется три способа для указания комментариев:</a:t>
            </a:r>
          </a:p>
          <a:p>
            <a:pPr lvl="1" eaLnBrk="1" hangingPunct="1"/>
            <a:r>
              <a:rPr lang="en-US" altLang="ru-RU" sz="1800"/>
              <a:t>// </a:t>
            </a:r>
            <a:r>
              <a:rPr lang="ru-RU" altLang="ru-RU" sz="1800"/>
              <a:t>и до конца строки...</a:t>
            </a:r>
          </a:p>
          <a:p>
            <a:pPr lvl="1" eaLnBrk="1" hangingPunct="1"/>
            <a:r>
              <a:rPr lang="en-US" altLang="ru-RU" sz="1800"/>
              <a:t>/* … */ - </a:t>
            </a:r>
            <a:r>
              <a:rPr lang="ru-RU" altLang="ru-RU" sz="1800"/>
              <a:t>как в С/С++...  // комментарии не могут быть вложенными</a:t>
            </a:r>
          </a:p>
          <a:p>
            <a:pPr lvl="1" eaLnBrk="1" hangingPunct="1"/>
            <a:r>
              <a:rPr lang="en-US" altLang="ru-RU" sz="1800"/>
              <a:t>/** </a:t>
            </a:r>
            <a:r>
              <a:rPr lang="ru-RU" altLang="ru-RU" sz="1800"/>
              <a:t>для начала </a:t>
            </a:r>
            <a:r>
              <a:rPr lang="en-US" altLang="ru-RU" sz="1800"/>
              <a:t>…</a:t>
            </a:r>
            <a:r>
              <a:rPr lang="ru-RU" altLang="ru-RU" sz="1800"/>
              <a:t> и </a:t>
            </a:r>
            <a:r>
              <a:rPr lang="en-US" altLang="ru-RU" sz="1800"/>
              <a:t>*/ </a:t>
            </a:r>
            <a:r>
              <a:rPr lang="ru-RU" altLang="ru-RU" sz="1800"/>
              <a:t>- в конце – используется для автоматической генерации документации по исходному коду.</a:t>
            </a:r>
          </a:p>
          <a:p>
            <a:pPr lvl="1" eaLnBrk="1" hangingPunct="1">
              <a:buFontTx/>
              <a:buNone/>
            </a:pPr>
            <a:endParaRPr lang="ru-RU" altLang="ru-RU" sz="1800"/>
          </a:p>
          <a:p>
            <a:pPr eaLnBrk="1" hangingPunct="1"/>
            <a:r>
              <a:rPr lang="ru-RU" altLang="ru-RU" sz="2000"/>
              <a:t>Все остальное в исходном коде воспринимается компилятором.</a:t>
            </a:r>
          </a:p>
          <a:p>
            <a:pPr lvl="1" eaLnBrk="1" hangingPunct="1"/>
            <a:endParaRPr lang="ru-RU" altLang="ru-RU" sz="180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659E1FCA-07DC-48C2-93B3-70AF43C019D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7CB4E53-7801-41A7-A6CE-45EB1EDA1BC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5E1A4E2C-C794-4303-8645-1FE03E1C10E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12B86D41-52E4-4458-AC28-9DA264A93A1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53CA9A8-FE04-4708-9ED5-6C82CEE8C6D2}" type="slidenum">
              <a:rPr lang="ru-RU" altLang="ru-RU" sz="1400"/>
              <a:pPr eaLnBrk="1" hangingPunct="1">
                <a:spcBef>
                  <a:spcPct val="0"/>
                </a:spcBef>
                <a:buFontTx/>
                <a:buNone/>
              </a:pPr>
              <a:t>316</a:t>
            </a:fld>
            <a:endParaRPr lang="ru-RU" altLang="ru-RU" sz="1400"/>
          </a:p>
        </p:txBody>
      </p:sp>
      <p:sp>
        <p:nvSpPr>
          <p:cNvPr id="22533" name="Rectangle 2">
            <a:extLst>
              <a:ext uri="{FF2B5EF4-FFF2-40B4-BE49-F238E27FC236}">
                <a16:creationId xmlns:a16="http://schemas.microsoft.com/office/drawing/2014/main" id="{19DF129B-A96F-4EB5-A44E-EB97E361D6C2}"/>
              </a:ext>
            </a:extLst>
          </p:cNvPr>
          <p:cNvSpPr>
            <a:spLocks noGrp="1" noChangeArrowheads="1"/>
          </p:cNvSpPr>
          <p:nvPr>
            <p:ph type="title"/>
          </p:nvPr>
        </p:nvSpPr>
        <p:spPr>
          <a:xfrm>
            <a:off x="468313" y="1412875"/>
            <a:ext cx="8229600" cy="358775"/>
          </a:xfrm>
        </p:spPr>
        <p:txBody>
          <a:bodyPr/>
          <a:lstStyle/>
          <a:p>
            <a:pPr eaLnBrk="1" hangingPunct="1"/>
            <a:r>
              <a:rPr lang="ru-RU" altLang="ru-RU" sz="2400" b="1">
                <a:solidFill>
                  <a:schemeClr val="tx1"/>
                </a:solidFill>
              </a:rPr>
              <a:t>Типы данных</a:t>
            </a:r>
          </a:p>
        </p:txBody>
      </p:sp>
      <p:sp>
        <p:nvSpPr>
          <p:cNvPr id="22534" name="Rectangle 3">
            <a:extLst>
              <a:ext uri="{FF2B5EF4-FFF2-40B4-BE49-F238E27FC236}">
                <a16:creationId xmlns:a16="http://schemas.microsoft.com/office/drawing/2014/main" id="{CF4FC67D-F315-4C66-89D6-3AE9E93E6B51}"/>
              </a:ext>
            </a:extLst>
          </p:cNvPr>
          <p:cNvSpPr>
            <a:spLocks noGrp="1" noChangeArrowheads="1"/>
          </p:cNvSpPr>
          <p:nvPr>
            <p:ph type="body" idx="1"/>
          </p:nvPr>
        </p:nvSpPr>
        <p:spPr>
          <a:xfrm>
            <a:off x="0" y="1773238"/>
            <a:ext cx="9144000" cy="4210050"/>
          </a:xfrm>
        </p:spPr>
        <p:txBody>
          <a:bodyPr/>
          <a:lstStyle/>
          <a:p>
            <a:pPr eaLnBrk="1" hangingPunct="1">
              <a:lnSpc>
                <a:spcPct val="80000"/>
              </a:lnSpc>
            </a:pPr>
            <a:r>
              <a:rPr lang="en-US" altLang="ru-RU" sz="1800"/>
              <a:t>Java – </a:t>
            </a:r>
            <a:r>
              <a:rPr lang="ru-RU" altLang="ru-RU" sz="1800"/>
              <a:t>строго типизированный язык: тип каждой переменной должен быть объявлен, каждая переменная и каждое выражение имеют известный при компиляции тип </a:t>
            </a:r>
            <a:endParaRPr lang="en-US" altLang="ru-RU" sz="1800"/>
          </a:p>
          <a:p>
            <a:pPr lvl="1" eaLnBrk="1" hangingPunct="1">
              <a:lnSpc>
                <a:spcPct val="80000"/>
              </a:lnSpc>
            </a:pPr>
            <a:r>
              <a:rPr lang="ru-RU" altLang="ru-RU" sz="1400"/>
              <a:t>с </a:t>
            </a:r>
            <a:r>
              <a:rPr lang="en-US" altLang="ru-RU" sz="1400"/>
              <a:t>JDK 10 </a:t>
            </a:r>
            <a:r>
              <a:rPr lang="ru-RU" altLang="ru-RU" sz="1400"/>
              <a:t>вместо типа локальной переменной можно писать </a:t>
            </a:r>
            <a:r>
              <a:rPr lang="en-US" altLang="ru-RU" sz="1400" b="1"/>
              <a:t>var</a:t>
            </a:r>
            <a:r>
              <a:rPr lang="en-US" altLang="ru-RU" sz="1400"/>
              <a:t> </a:t>
            </a:r>
            <a:r>
              <a:rPr lang="ru-RU" altLang="ru-RU" sz="1400"/>
              <a:t> (специальный  идентификатор); тип локальной еременной определится ее инициализацией.</a:t>
            </a:r>
          </a:p>
          <a:p>
            <a:pPr eaLnBrk="1" hangingPunct="1">
              <a:lnSpc>
                <a:spcPct val="80000"/>
              </a:lnSpc>
            </a:pPr>
            <a:r>
              <a:rPr lang="ru-RU" altLang="ru-RU" sz="1800"/>
              <a:t>Существует восемь базовых (примитивных) типов (</a:t>
            </a:r>
            <a:r>
              <a:rPr lang="en-US" altLang="ru-RU" sz="1800"/>
              <a:t>primitive types</a:t>
            </a:r>
            <a:r>
              <a:rPr lang="ru-RU" altLang="ru-RU" sz="1800"/>
              <a:t>):</a:t>
            </a:r>
          </a:p>
          <a:p>
            <a:pPr lvl="1" eaLnBrk="1" hangingPunct="1">
              <a:lnSpc>
                <a:spcPct val="80000"/>
              </a:lnSpc>
            </a:pPr>
            <a:r>
              <a:rPr lang="ru-RU" altLang="ru-RU" sz="1600"/>
              <a:t>Четыре типа для представления целых чисел (</a:t>
            </a:r>
            <a:r>
              <a:rPr lang="en-US" altLang="ru-RU" sz="1600" b="1"/>
              <a:t>int, short, long, byte</a:t>
            </a:r>
            <a:r>
              <a:rPr lang="ru-RU" altLang="ru-RU" sz="1600"/>
              <a:t>);</a:t>
            </a:r>
          </a:p>
          <a:p>
            <a:pPr lvl="1" eaLnBrk="1" hangingPunct="1">
              <a:lnSpc>
                <a:spcPct val="80000"/>
              </a:lnSpc>
            </a:pPr>
            <a:r>
              <a:rPr lang="ru-RU" altLang="ru-RU" sz="1600"/>
              <a:t>Два типа для представления действительных чисел с плавающей точкой</a:t>
            </a:r>
            <a:r>
              <a:rPr lang="en-US" altLang="ru-RU" sz="1600"/>
              <a:t> (</a:t>
            </a:r>
            <a:r>
              <a:rPr lang="en-US" altLang="ru-RU" sz="1600" b="1"/>
              <a:t>float, double</a:t>
            </a:r>
            <a:r>
              <a:rPr lang="en-US" altLang="ru-RU" sz="1600"/>
              <a:t>)</a:t>
            </a:r>
            <a:r>
              <a:rPr lang="ru-RU" altLang="ru-RU" sz="1600"/>
              <a:t>;</a:t>
            </a:r>
          </a:p>
          <a:p>
            <a:pPr lvl="1" eaLnBrk="1" hangingPunct="1">
              <a:lnSpc>
                <a:spcPct val="80000"/>
              </a:lnSpc>
            </a:pPr>
            <a:r>
              <a:rPr lang="ru-RU" altLang="ru-RU" sz="1600"/>
              <a:t>Один тип для символов в формате </a:t>
            </a:r>
            <a:r>
              <a:rPr lang="en-US" altLang="ru-RU" sz="1600"/>
              <a:t>Unicode (</a:t>
            </a:r>
            <a:r>
              <a:rPr lang="en-US" altLang="ru-RU" sz="1600" b="1"/>
              <a:t>char</a:t>
            </a:r>
            <a:r>
              <a:rPr lang="en-US" altLang="ru-RU" sz="1600"/>
              <a:t>)</a:t>
            </a:r>
            <a:r>
              <a:rPr lang="ru-RU" altLang="ru-RU" sz="1600"/>
              <a:t>;</a:t>
            </a:r>
            <a:endParaRPr lang="en-US" altLang="ru-RU" sz="1600"/>
          </a:p>
          <a:p>
            <a:pPr lvl="1" eaLnBrk="1" hangingPunct="1">
              <a:lnSpc>
                <a:spcPct val="80000"/>
              </a:lnSpc>
            </a:pPr>
            <a:r>
              <a:rPr lang="ru-RU" altLang="ru-RU" sz="1600"/>
              <a:t>Один тип для логических значений</a:t>
            </a:r>
            <a:r>
              <a:rPr lang="en-US" altLang="ru-RU" sz="1600"/>
              <a:t> (</a:t>
            </a:r>
            <a:r>
              <a:rPr lang="en-US" altLang="ru-RU" sz="1600" b="1"/>
              <a:t>boolean</a:t>
            </a:r>
            <a:r>
              <a:rPr lang="en-US" altLang="ru-RU" sz="1600"/>
              <a:t>)</a:t>
            </a:r>
            <a:r>
              <a:rPr lang="ru-RU" altLang="ru-RU" sz="1600"/>
              <a:t>; есть два его значения</a:t>
            </a:r>
            <a:r>
              <a:rPr lang="ru-RU" altLang="ru-RU" sz="1600" b="1"/>
              <a:t>:</a:t>
            </a:r>
            <a:r>
              <a:rPr lang="en-US" altLang="ru-RU" sz="1600"/>
              <a:t> </a:t>
            </a:r>
            <a:r>
              <a:rPr lang="en-US" altLang="ru-RU" sz="1600" b="1"/>
              <a:t>false</a:t>
            </a:r>
            <a:r>
              <a:rPr lang="en-US" altLang="ru-RU" sz="1600"/>
              <a:t> </a:t>
            </a:r>
            <a:r>
              <a:rPr lang="ru-RU" altLang="ru-RU" sz="1600"/>
              <a:t>и </a:t>
            </a:r>
            <a:r>
              <a:rPr lang="en-US" altLang="ru-RU" sz="1600" b="1"/>
              <a:t>true</a:t>
            </a:r>
            <a:r>
              <a:rPr lang="ru-RU" altLang="ru-RU" sz="1600"/>
              <a:t>.</a:t>
            </a:r>
            <a:r>
              <a:rPr lang="en-US" altLang="ru-RU" sz="1600"/>
              <a:t> </a:t>
            </a:r>
            <a:r>
              <a:rPr lang="ru-RU" altLang="ru-RU" sz="1400" i="1">
                <a:solidFill>
                  <a:srgbClr val="FF0000"/>
                </a:solidFill>
              </a:rPr>
              <a:t>Числовые и булевские значения не приводятся друг к другу (в отличие от С/С++).</a:t>
            </a:r>
            <a:endParaRPr lang="en-US" altLang="ru-RU" sz="1400" i="1">
              <a:solidFill>
                <a:srgbClr val="FF0000"/>
              </a:solidFill>
            </a:endParaRPr>
          </a:p>
          <a:p>
            <a:pPr eaLnBrk="1" hangingPunct="1">
              <a:lnSpc>
                <a:spcPct val="80000"/>
              </a:lnSpc>
            </a:pPr>
            <a:r>
              <a:rPr lang="ru-RU" altLang="ru-RU" sz="1800"/>
              <a:t>Остальные типы – ссылочные (</a:t>
            </a:r>
            <a:r>
              <a:rPr lang="en-US" altLang="ru-RU" sz="1800"/>
              <a:t>reference types</a:t>
            </a:r>
            <a:r>
              <a:rPr lang="ru-RU" altLang="ru-RU" sz="1800"/>
              <a:t>):</a:t>
            </a:r>
          </a:p>
          <a:p>
            <a:pPr lvl="1" eaLnBrk="1" hangingPunct="1">
              <a:lnSpc>
                <a:spcPct val="80000"/>
              </a:lnSpc>
            </a:pPr>
            <a:r>
              <a:rPr lang="en-US" altLang="ru-RU" sz="1600"/>
              <a:t>Class types</a:t>
            </a:r>
            <a:r>
              <a:rPr lang="ru-RU" altLang="ru-RU" sz="1600"/>
              <a:t> (типы-классы)</a:t>
            </a:r>
            <a:r>
              <a:rPr lang="en-US" altLang="ru-RU" sz="1600"/>
              <a:t>,</a:t>
            </a:r>
            <a:r>
              <a:rPr lang="ru-RU" altLang="ru-RU" sz="1600"/>
              <a:t> </a:t>
            </a:r>
            <a:endParaRPr lang="en-US" altLang="ru-RU" sz="1600"/>
          </a:p>
          <a:p>
            <a:pPr lvl="1" eaLnBrk="1" hangingPunct="1">
              <a:lnSpc>
                <a:spcPct val="80000"/>
              </a:lnSpc>
            </a:pPr>
            <a:r>
              <a:rPr lang="en-US" altLang="ru-RU" sz="1600"/>
              <a:t>Interface types</a:t>
            </a:r>
            <a:r>
              <a:rPr lang="ru-RU" altLang="ru-RU" sz="1600"/>
              <a:t> (типы-интерфейсы)</a:t>
            </a:r>
            <a:r>
              <a:rPr lang="en-US" altLang="ru-RU" sz="1600"/>
              <a:t>,</a:t>
            </a:r>
          </a:p>
          <a:p>
            <a:pPr lvl="1" eaLnBrk="1" hangingPunct="1">
              <a:lnSpc>
                <a:spcPct val="80000"/>
              </a:lnSpc>
            </a:pPr>
            <a:r>
              <a:rPr lang="en-US" altLang="ru-RU" sz="1600"/>
              <a:t>Array types</a:t>
            </a:r>
            <a:r>
              <a:rPr lang="ru-RU" altLang="ru-RU" sz="1600"/>
              <a:t> (типы-массивы)</a:t>
            </a:r>
            <a:r>
              <a:rPr lang="en-US" altLang="ru-RU" sz="1600"/>
              <a:t>,</a:t>
            </a:r>
          </a:p>
          <a:p>
            <a:pPr lvl="1" eaLnBrk="1" hangingPunct="1">
              <a:lnSpc>
                <a:spcPct val="80000"/>
              </a:lnSpc>
            </a:pPr>
            <a:r>
              <a:rPr lang="ru-RU" altLang="ru-RU" sz="1600"/>
              <a:t>Специальный тип </a:t>
            </a:r>
            <a:r>
              <a:rPr lang="en-US" altLang="ru-RU" sz="1600"/>
              <a:t>null.</a:t>
            </a:r>
            <a:r>
              <a:rPr lang="ru-RU" altLang="ru-RU" sz="1600"/>
              <a:t> </a:t>
            </a:r>
            <a:endParaRPr lang="en-US" altLang="ru-RU" sz="1600"/>
          </a:p>
          <a:p>
            <a:pPr lvl="1" eaLnBrk="1" hangingPunct="1">
              <a:lnSpc>
                <a:spcPct val="80000"/>
              </a:lnSpc>
              <a:buFontTx/>
              <a:buNone/>
            </a:pPr>
            <a:r>
              <a:rPr lang="ru-RU" altLang="ru-RU" sz="1600" b="1"/>
              <a:t>Объект – это экземпляр типа-класса или типа-массива (т.е.ссылочного типа).</a:t>
            </a:r>
            <a:endParaRPr lang="en-US" altLang="ru-RU" sz="1600" b="1"/>
          </a:p>
          <a:p>
            <a:pPr lvl="1" eaLnBrk="1" hangingPunct="1">
              <a:lnSpc>
                <a:spcPct val="80000"/>
              </a:lnSpc>
              <a:buFontTx/>
              <a:buNone/>
            </a:pPr>
            <a:endParaRPr lang="en-US" altLang="ru-RU" sz="1600" b="1"/>
          </a:p>
          <a:p>
            <a:pPr lvl="1" eaLnBrk="1" hangingPunct="1">
              <a:lnSpc>
                <a:spcPct val="80000"/>
              </a:lnSpc>
            </a:pPr>
            <a:endParaRPr lang="ru-RU" altLang="ru-RU" sz="1600" b="1"/>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CA7C2664-505C-408F-AE8F-13DEBCE755F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A8C5D73-ED26-41F2-88F7-C26B22402F5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C7546667-8866-4EF0-A06B-68C4B927262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0C1F9BA4-6516-4527-AAAA-F98A0C0E613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08A9D05-34B0-4E6B-9B04-2CF9EF456AA7}" type="slidenum">
              <a:rPr lang="ru-RU" altLang="ru-RU" sz="1400"/>
              <a:pPr eaLnBrk="1" hangingPunct="1">
                <a:spcBef>
                  <a:spcPct val="0"/>
                </a:spcBef>
                <a:buFontTx/>
                <a:buNone/>
              </a:pPr>
              <a:t>317</a:t>
            </a:fld>
            <a:endParaRPr lang="ru-RU" altLang="ru-RU" sz="1400"/>
          </a:p>
        </p:txBody>
      </p:sp>
      <p:sp>
        <p:nvSpPr>
          <p:cNvPr id="23557" name="Rectangle 2">
            <a:extLst>
              <a:ext uri="{FF2B5EF4-FFF2-40B4-BE49-F238E27FC236}">
                <a16:creationId xmlns:a16="http://schemas.microsoft.com/office/drawing/2014/main" id="{70C1F4DF-8771-479B-BDFD-005948502C16}"/>
              </a:ext>
            </a:extLst>
          </p:cNvPr>
          <p:cNvSpPr>
            <a:spLocks noGrp="1" noChangeArrowheads="1"/>
          </p:cNvSpPr>
          <p:nvPr>
            <p:ph type="title"/>
          </p:nvPr>
        </p:nvSpPr>
        <p:spPr>
          <a:xfrm>
            <a:off x="303213" y="1484313"/>
            <a:ext cx="8229600" cy="417512"/>
          </a:xfrm>
        </p:spPr>
        <p:txBody>
          <a:bodyPr/>
          <a:lstStyle/>
          <a:p>
            <a:pPr eaLnBrk="1" hangingPunct="1"/>
            <a:r>
              <a:rPr lang="ru-RU" altLang="ru-RU" sz="2400" b="1">
                <a:solidFill>
                  <a:schemeClr val="tx1"/>
                </a:solidFill>
              </a:rPr>
              <a:t>Примитивные типы данных </a:t>
            </a:r>
            <a:r>
              <a:rPr lang="en-US" altLang="ru-RU" sz="2400" b="1">
                <a:solidFill>
                  <a:schemeClr val="tx1"/>
                </a:solidFill>
              </a:rPr>
              <a:t>Java</a:t>
            </a:r>
            <a:r>
              <a:rPr lang="ru-RU" altLang="ru-RU" sz="2400" b="1">
                <a:solidFill>
                  <a:schemeClr val="tx1"/>
                </a:solidFill>
              </a:rPr>
              <a:t> </a:t>
            </a:r>
            <a:r>
              <a:rPr lang="ru-RU" altLang="ru-RU" sz="2400">
                <a:solidFill>
                  <a:schemeClr val="tx1"/>
                </a:solidFill>
              </a:rPr>
              <a:t>(«классификация»)</a:t>
            </a:r>
          </a:p>
        </p:txBody>
      </p:sp>
      <p:pic>
        <p:nvPicPr>
          <p:cNvPr id="23558" name="Picture 4">
            <a:extLst>
              <a:ext uri="{FF2B5EF4-FFF2-40B4-BE49-F238E27FC236}">
                <a16:creationId xmlns:a16="http://schemas.microsoft.com/office/drawing/2014/main" id="{1B0F5073-E270-47EE-ADAE-8C598F073B40}"/>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84213" y="2133600"/>
            <a:ext cx="7934325" cy="3481388"/>
          </a:xfrm>
          <a:noFill/>
        </p:spPr>
      </p:pic>
      <p:sp>
        <p:nvSpPr>
          <p:cNvPr id="23559" name="Rectangle 5">
            <a:extLst>
              <a:ext uri="{FF2B5EF4-FFF2-40B4-BE49-F238E27FC236}">
                <a16:creationId xmlns:a16="http://schemas.microsoft.com/office/drawing/2014/main" id="{7130DA66-1E5A-4ED3-8F73-16F21CD4D172}"/>
              </a:ext>
            </a:extLst>
          </p:cNvPr>
          <p:cNvSpPr>
            <a:spLocks noChangeArrowheads="1"/>
          </p:cNvSpPr>
          <p:nvPr/>
        </p:nvSpPr>
        <p:spPr bwMode="auto">
          <a:xfrm>
            <a:off x="6084888" y="5661025"/>
            <a:ext cx="24479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a:t>Integral </a:t>
            </a:r>
            <a:r>
              <a:rPr lang="ru-RU" altLang="ru-RU" sz="1400"/>
              <a:t>– целые</a:t>
            </a:r>
          </a:p>
          <a:p>
            <a:pPr eaLnBrk="1" hangingPunct="1">
              <a:spcBef>
                <a:spcPct val="0"/>
              </a:spcBef>
              <a:buFontTx/>
              <a:buNone/>
            </a:pPr>
            <a:r>
              <a:rPr lang="en-US" altLang="ru-RU" sz="1400"/>
              <a:t>Integer </a:t>
            </a:r>
            <a:r>
              <a:rPr lang="ru-RU" altLang="ru-RU" sz="1400"/>
              <a:t> -  целочисленные</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EF0FE4C4-68D4-497D-878C-38EB4814966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24B232F-A361-4C0E-85CE-46090739E30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3464DF0E-ED78-45D0-99A6-99617A498C6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DF651721-05A6-4927-AD8F-E588C5231AA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B418E5C-CDCE-4DEC-89D7-9E97DD3D3D12}" type="slidenum">
              <a:rPr lang="ru-RU" altLang="ru-RU" sz="1400"/>
              <a:pPr eaLnBrk="1" hangingPunct="1">
                <a:spcBef>
                  <a:spcPct val="0"/>
                </a:spcBef>
                <a:buFontTx/>
                <a:buNone/>
              </a:pPr>
              <a:t>318</a:t>
            </a:fld>
            <a:endParaRPr lang="ru-RU" altLang="ru-RU" sz="1400"/>
          </a:p>
        </p:txBody>
      </p:sp>
      <p:sp>
        <p:nvSpPr>
          <p:cNvPr id="24581" name="Rectangle 2">
            <a:extLst>
              <a:ext uri="{FF2B5EF4-FFF2-40B4-BE49-F238E27FC236}">
                <a16:creationId xmlns:a16="http://schemas.microsoft.com/office/drawing/2014/main" id="{C731216E-E1DB-4041-A259-3C9AD94D33A9}"/>
              </a:ext>
            </a:extLst>
          </p:cNvPr>
          <p:cNvSpPr>
            <a:spLocks noGrp="1" noChangeArrowheads="1"/>
          </p:cNvSpPr>
          <p:nvPr>
            <p:ph type="title"/>
          </p:nvPr>
        </p:nvSpPr>
        <p:spPr>
          <a:xfrm>
            <a:off x="539750" y="1484313"/>
            <a:ext cx="8229600" cy="417512"/>
          </a:xfrm>
        </p:spPr>
        <p:txBody>
          <a:bodyPr/>
          <a:lstStyle/>
          <a:p>
            <a:pPr eaLnBrk="1" hangingPunct="1"/>
            <a:r>
              <a:rPr lang="ru-RU" altLang="ru-RU" sz="2400" b="1"/>
              <a:t>Целочисленные типы</a:t>
            </a:r>
          </a:p>
        </p:txBody>
      </p:sp>
      <p:pic>
        <p:nvPicPr>
          <p:cNvPr id="24582" name="Picture 4">
            <a:extLst>
              <a:ext uri="{FF2B5EF4-FFF2-40B4-BE49-F238E27FC236}">
                <a16:creationId xmlns:a16="http://schemas.microsoft.com/office/drawing/2014/main" id="{6DA51962-1A3B-4F5B-A947-C2FA58ABA130}"/>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539750" y="1844675"/>
            <a:ext cx="7993063" cy="2357438"/>
          </a:xfrm>
          <a:noFill/>
        </p:spPr>
      </p:pic>
      <p:sp>
        <p:nvSpPr>
          <p:cNvPr id="24583" name="Rectangle 5">
            <a:extLst>
              <a:ext uri="{FF2B5EF4-FFF2-40B4-BE49-F238E27FC236}">
                <a16:creationId xmlns:a16="http://schemas.microsoft.com/office/drawing/2014/main" id="{5EA5E483-5D42-4E36-AE38-F7B272616C16}"/>
              </a:ext>
            </a:extLst>
          </p:cNvPr>
          <p:cNvSpPr>
            <a:spLocks noChangeArrowheads="1"/>
          </p:cNvSpPr>
          <p:nvPr/>
        </p:nvSpPr>
        <p:spPr bwMode="auto">
          <a:xfrm>
            <a:off x="468313" y="4216400"/>
            <a:ext cx="8101012"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1400"/>
              <a:t>В </a:t>
            </a:r>
            <a:r>
              <a:rPr lang="en-US" altLang="ru-RU" sz="1400"/>
              <a:t>Java </a:t>
            </a:r>
            <a:r>
              <a:rPr lang="ru-RU" altLang="ru-RU" sz="1400"/>
              <a:t>(в отличие от С и С++) формат представления чисел не зависит от среды исполнения, и </a:t>
            </a:r>
            <a:r>
              <a:rPr lang="en-US" altLang="ru-RU" sz="1400">
                <a:solidFill>
                  <a:srgbClr val="FF0000"/>
                </a:solidFill>
              </a:rPr>
              <a:t>Java</a:t>
            </a:r>
            <a:r>
              <a:rPr lang="ru-RU" altLang="ru-RU" sz="1400">
                <a:solidFill>
                  <a:srgbClr val="FF0000"/>
                </a:solidFill>
              </a:rPr>
              <a:t>-программы обязаны работать с одинаковым результатом на всех машинах</a:t>
            </a:r>
          </a:p>
        </p:txBody>
      </p:sp>
      <p:sp>
        <p:nvSpPr>
          <p:cNvPr id="24584" name="Rectangle 6">
            <a:extLst>
              <a:ext uri="{FF2B5EF4-FFF2-40B4-BE49-F238E27FC236}">
                <a16:creationId xmlns:a16="http://schemas.microsoft.com/office/drawing/2014/main" id="{1DF661E8-B280-4451-9F17-DDF1A1331FE4}"/>
              </a:ext>
            </a:extLst>
          </p:cNvPr>
          <p:cNvSpPr>
            <a:spLocks noChangeArrowheads="1"/>
          </p:cNvSpPr>
          <p:nvPr/>
        </p:nvSpPr>
        <p:spPr bwMode="auto">
          <a:xfrm>
            <a:off x="1989138" y="5006975"/>
            <a:ext cx="4979987"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400"/>
              <a:t>Целые константы </a:t>
            </a:r>
            <a:r>
              <a:rPr lang="en-US" altLang="ru-RU" sz="1400" i="1">
                <a:solidFill>
                  <a:srgbClr val="FF0000"/>
                </a:solidFill>
              </a:rPr>
              <a:t>long</a:t>
            </a:r>
            <a:r>
              <a:rPr lang="en-US" altLang="ru-RU" sz="1400"/>
              <a:t> </a:t>
            </a:r>
            <a:r>
              <a:rPr lang="ru-RU" altLang="ru-RU" sz="1400"/>
              <a:t>имеют суффикс </a:t>
            </a:r>
            <a:r>
              <a:rPr lang="en-US" altLang="ru-RU" sz="1400">
                <a:solidFill>
                  <a:srgbClr val="FF0000"/>
                </a:solidFill>
              </a:rPr>
              <a:t>L</a:t>
            </a:r>
            <a:r>
              <a:rPr lang="ru-RU" altLang="ru-RU" sz="1400"/>
              <a:t> (40000000</a:t>
            </a:r>
            <a:r>
              <a:rPr lang="en-US" altLang="ru-RU" sz="1400">
                <a:solidFill>
                  <a:srgbClr val="FF0000"/>
                </a:solidFill>
              </a:rPr>
              <a:t>L</a:t>
            </a:r>
            <a:r>
              <a:rPr lang="ru-RU" altLang="ru-RU" sz="1400"/>
              <a:t>);</a:t>
            </a:r>
          </a:p>
          <a:p>
            <a:pPr algn="ctr" eaLnBrk="1" hangingPunct="1">
              <a:spcBef>
                <a:spcPct val="0"/>
              </a:spcBef>
              <a:buFontTx/>
              <a:buNone/>
            </a:pPr>
            <a:r>
              <a:rPr lang="ru-RU" altLang="ru-RU" sz="1400"/>
              <a:t>Шестнадцатеричные – имеют преффикс </a:t>
            </a:r>
            <a:r>
              <a:rPr lang="ru-RU" altLang="ru-RU" sz="1400">
                <a:solidFill>
                  <a:srgbClr val="FF0000"/>
                </a:solidFill>
              </a:rPr>
              <a:t>0</a:t>
            </a:r>
            <a:r>
              <a:rPr lang="en-US" altLang="ru-RU" sz="1400">
                <a:solidFill>
                  <a:srgbClr val="FF0000"/>
                </a:solidFill>
              </a:rPr>
              <a:t>x</a:t>
            </a:r>
            <a:r>
              <a:rPr lang="ru-RU" altLang="ru-RU" sz="1400"/>
              <a:t> (</a:t>
            </a:r>
            <a:r>
              <a:rPr lang="ru-RU" altLang="ru-RU" sz="1400">
                <a:solidFill>
                  <a:srgbClr val="FF0000"/>
                </a:solidFill>
              </a:rPr>
              <a:t>0</a:t>
            </a:r>
            <a:r>
              <a:rPr lang="en-US" altLang="ru-RU" sz="1400">
                <a:solidFill>
                  <a:srgbClr val="FF0000"/>
                </a:solidFill>
              </a:rPr>
              <a:t>x</a:t>
            </a:r>
            <a:r>
              <a:rPr lang="en-US" altLang="ru-RU" sz="1400"/>
              <a:t>CAFE</a:t>
            </a:r>
            <a:r>
              <a:rPr lang="ru-RU" altLang="ru-RU" sz="1400"/>
              <a:t>);</a:t>
            </a:r>
          </a:p>
          <a:p>
            <a:pPr algn="ctr" eaLnBrk="1" hangingPunct="1">
              <a:spcBef>
                <a:spcPct val="0"/>
              </a:spcBef>
              <a:buFontTx/>
              <a:buNone/>
            </a:pPr>
            <a:r>
              <a:rPr lang="ru-RU" altLang="ru-RU" sz="1400"/>
              <a:t>Восьмеричные – преффикс </a:t>
            </a:r>
            <a:r>
              <a:rPr lang="ru-RU" altLang="ru-RU" sz="1400">
                <a:solidFill>
                  <a:srgbClr val="FF0000"/>
                </a:solidFill>
              </a:rPr>
              <a:t>0</a:t>
            </a:r>
            <a:r>
              <a:rPr lang="ru-RU" altLang="ru-RU" sz="1400"/>
              <a:t> (</a:t>
            </a:r>
            <a:r>
              <a:rPr lang="ru-RU" altLang="ru-RU" sz="1400">
                <a:solidFill>
                  <a:srgbClr val="FF0000"/>
                </a:solidFill>
              </a:rPr>
              <a:t>0</a:t>
            </a:r>
            <a:r>
              <a:rPr lang="ru-RU" altLang="ru-RU" sz="1400"/>
              <a:t>10 – это число 8), </a:t>
            </a:r>
          </a:p>
          <a:p>
            <a:pPr algn="ctr" eaLnBrk="1" hangingPunct="1">
              <a:spcBef>
                <a:spcPct val="0"/>
              </a:spcBef>
              <a:buFontTx/>
              <a:buNone/>
            </a:pPr>
            <a:r>
              <a:rPr lang="ru-RU" altLang="ru-RU" sz="1400"/>
              <a:t>но их использование не рекомендуется</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F1D198F6-1903-4CFF-BF35-2C48BED052B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C56B214-E8E0-43B8-98B8-1F1F151B6EB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3" name="Footer Placeholder 4">
            <a:extLst>
              <a:ext uri="{FF2B5EF4-FFF2-40B4-BE49-F238E27FC236}">
                <a16:creationId xmlns:a16="http://schemas.microsoft.com/office/drawing/2014/main" id="{ECFE454F-263A-4D49-9C9E-ADB6E3AE12A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E40B7AC4-9EDA-4C13-BFDD-4FE0831CB94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81744BF-7660-4FAB-A947-9A00B585E438}" type="slidenum">
              <a:rPr lang="ru-RU" altLang="ru-RU" sz="1400"/>
              <a:pPr eaLnBrk="1" hangingPunct="1">
                <a:spcBef>
                  <a:spcPct val="0"/>
                </a:spcBef>
                <a:buFontTx/>
                <a:buNone/>
              </a:pPr>
              <a:t>319</a:t>
            </a:fld>
            <a:endParaRPr lang="ru-RU" altLang="ru-RU" sz="1400"/>
          </a:p>
        </p:txBody>
      </p:sp>
      <p:sp>
        <p:nvSpPr>
          <p:cNvPr id="25605" name="Rectangle 2">
            <a:extLst>
              <a:ext uri="{FF2B5EF4-FFF2-40B4-BE49-F238E27FC236}">
                <a16:creationId xmlns:a16="http://schemas.microsoft.com/office/drawing/2014/main" id="{970DFCCC-0E61-41FC-B4C4-0499BE5FADF1}"/>
              </a:ext>
            </a:extLst>
          </p:cNvPr>
          <p:cNvSpPr>
            <a:spLocks noGrp="1" noChangeArrowheads="1"/>
          </p:cNvSpPr>
          <p:nvPr>
            <p:ph type="title"/>
          </p:nvPr>
        </p:nvSpPr>
        <p:spPr>
          <a:xfrm>
            <a:off x="468313" y="1412875"/>
            <a:ext cx="8229600" cy="504825"/>
          </a:xfrm>
        </p:spPr>
        <p:txBody>
          <a:bodyPr/>
          <a:lstStyle/>
          <a:p>
            <a:pPr eaLnBrk="1" hangingPunct="1"/>
            <a:r>
              <a:rPr lang="ru-RU" altLang="ru-RU" sz="2400" b="1"/>
              <a:t>Числа с плавающей точкой</a:t>
            </a:r>
          </a:p>
        </p:txBody>
      </p:sp>
      <p:pic>
        <p:nvPicPr>
          <p:cNvPr id="25606" name="Picture 4">
            <a:extLst>
              <a:ext uri="{FF2B5EF4-FFF2-40B4-BE49-F238E27FC236}">
                <a16:creationId xmlns:a16="http://schemas.microsoft.com/office/drawing/2014/main" id="{47D0BAD0-34D9-446F-9834-84992979B1E3}"/>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1331913" y="2060575"/>
            <a:ext cx="6624637" cy="1368425"/>
          </a:xfrm>
          <a:noFill/>
        </p:spPr>
      </p:pic>
      <p:sp>
        <p:nvSpPr>
          <p:cNvPr id="25607" name="Rectangle 5">
            <a:extLst>
              <a:ext uri="{FF2B5EF4-FFF2-40B4-BE49-F238E27FC236}">
                <a16:creationId xmlns:a16="http://schemas.microsoft.com/office/drawing/2014/main" id="{42110CC2-6704-435A-B967-FD145E45BC66}"/>
              </a:ext>
            </a:extLst>
          </p:cNvPr>
          <p:cNvSpPr>
            <a:spLocks noChangeArrowheads="1"/>
          </p:cNvSpPr>
          <p:nvPr/>
        </p:nvSpPr>
        <p:spPr bwMode="auto">
          <a:xfrm>
            <a:off x="395288" y="3492500"/>
            <a:ext cx="84963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t>Константы </a:t>
            </a:r>
            <a:r>
              <a:rPr lang="en-US" altLang="ru-RU" sz="1400" i="1">
                <a:solidFill>
                  <a:srgbClr val="FF0000"/>
                </a:solidFill>
              </a:rPr>
              <a:t>float</a:t>
            </a:r>
            <a:r>
              <a:rPr lang="en-US" altLang="ru-RU" sz="1400" i="1"/>
              <a:t> </a:t>
            </a:r>
            <a:r>
              <a:rPr lang="ru-RU" altLang="ru-RU" sz="1400"/>
              <a:t>имеют суффикс </a:t>
            </a:r>
            <a:r>
              <a:rPr lang="en-US" altLang="ru-RU" sz="1400">
                <a:solidFill>
                  <a:srgbClr val="FF0000"/>
                </a:solidFill>
              </a:rPr>
              <a:t>F</a:t>
            </a:r>
            <a:r>
              <a:rPr lang="ru-RU" altLang="ru-RU" sz="1400"/>
              <a:t> </a:t>
            </a:r>
            <a:r>
              <a:rPr lang="en-US" altLang="ru-RU" sz="1400"/>
              <a:t>(</a:t>
            </a:r>
            <a:r>
              <a:rPr lang="ru-RU" altLang="ru-RU" sz="1400"/>
              <a:t>или </a:t>
            </a:r>
            <a:r>
              <a:rPr lang="en-US" altLang="ru-RU" sz="1400"/>
              <a:t>f)  </a:t>
            </a:r>
            <a:r>
              <a:rPr lang="ru-RU" altLang="ru-RU" sz="1400"/>
              <a:t>(3.402</a:t>
            </a:r>
            <a:r>
              <a:rPr lang="en-US" altLang="ru-RU" sz="1400">
                <a:solidFill>
                  <a:srgbClr val="FF0000"/>
                </a:solidFill>
              </a:rPr>
              <a:t>F</a:t>
            </a:r>
            <a:r>
              <a:rPr lang="ru-RU" altLang="ru-RU" sz="1400"/>
              <a:t>);</a:t>
            </a:r>
          </a:p>
          <a:p>
            <a:pPr eaLnBrk="1" hangingPunct="1">
              <a:spcBef>
                <a:spcPct val="0"/>
              </a:spcBef>
              <a:buFontTx/>
              <a:buNone/>
            </a:pPr>
            <a:r>
              <a:rPr lang="ru-RU" altLang="ru-RU" sz="1400"/>
              <a:t>числа с плавающей точкой без суффикса </a:t>
            </a:r>
            <a:r>
              <a:rPr lang="en-US" altLang="ru-RU" sz="1400"/>
              <a:t>F (</a:t>
            </a:r>
            <a:r>
              <a:rPr lang="ru-RU" altLang="ru-RU" sz="1400"/>
              <a:t>или </a:t>
            </a:r>
            <a:r>
              <a:rPr lang="en-US" altLang="ru-RU" sz="1400"/>
              <a:t>f) </a:t>
            </a:r>
            <a:r>
              <a:rPr lang="ru-RU" altLang="ru-RU" sz="1400"/>
              <a:t>считаются </a:t>
            </a:r>
            <a:r>
              <a:rPr lang="en-US" altLang="ru-RU" sz="1400" i="1">
                <a:solidFill>
                  <a:srgbClr val="FF0000"/>
                </a:solidFill>
              </a:rPr>
              <a:t>double</a:t>
            </a:r>
            <a:r>
              <a:rPr lang="ru-RU" altLang="ru-RU" sz="1400"/>
              <a:t>, но можно также явно использовать суффикс </a:t>
            </a:r>
            <a:r>
              <a:rPr lang="en-US" altLang="ru-RU" sz="1400">
                <a:solidFill>
                  <a:srgbClr val="FF0000"/>
                </a:solidFill>
              </a:rPr>
              <a:t>D</a:t>
            </a:r>
            <a:r>
              <a:rPr lang="ru-RU" altLang="ru-RU" sz="1400"/>
              <a:t> </a:t>
            </a:r>
            <a:r>
              <a:rPr lang="en-US" altLang="ru-RU" sz="1400"/>
              <a:t>(</a:t>
            </a:r>
            <a:r>
              <a:rPr lang="ru-RU" altLang="ru-RU" sz="1400"/>
              <a:t>или </a:t>
            </a:r>
            <a:r>
              <a:rPr lang="en-US" altLang="ru-RU" sz="1400">
                <a:solidFill>
                  <a:srgbClr val="FF0000"/>
                </a:solidFill>
              </a:rPr>
              <a:t>d</a:t>
            </a:r>
            <a:r>
              <a:rPr lang="en-US" altLang="ru-RU" sz="1400"/>
              <a:t>) </a:t>
            </a:r>
            <a:r>
              <a:rPr lang="ru-RU" altLang="ru-RU" sz="1400"/>
              <a:t>(3.402 и 3.402</a:t>
            </a:r>
            <a:r>
              <a:rPr lang="en-US" altLang="ru-RU" sz="1400"/>
              <a:t>D </a:t>
            </a:r>
            <a:r>
              <a:rPr lang="ru-RU" altLang="ru-RU" sz="1400"/>
              <a:t>– одно и то же)</a:t>
            </a:r>
          </a:p>
          <a:p>
            <a:pPr eaLnBrk="1" hangingPunct="1">
              <a:spcBef>
                <a:spcPct val="0"/>
              </a:spcBef>
              <a:buFontTx/>
              <a:buNone/>
            </a:pPr>
            <a:r>
              <a:rPr lang="ru-RU" altLang="ru-RU" sz="1400"/>
              <a:t>Начиная с </a:t>
            </a:r>
            <a:r>
              <a:rPr lang="en-US" altLang="ru-RU" sz="1400"/>
              <a:t>JDK</a:t>
            </a:r>
            <a:r>
              <a:rPr lang="ru-RU" altLang="ru-RU" sz="1400"/>
              <a:t>5 можно задавать  числа с плавающей точкой в шестнадцатеричном формате: 0.125 – это 0</a:t>
            </a:r>
            <a:r>
              <a:rPr lang="en-US" altLang="ru-RU" sz="1400"/>
              <a:t>x</a:t>
            </a:r>
            <a:r>
              <a:rPr lang="ru-RU" altLang="ru-RU" sz="1400"/>
              <a:t>1.0</a:t>
            </a:r>
            <a:r>
              <a:rPr lang="en-US" altLang="ru-RU" sz="1400"/>
              <a:t>p</a:t>
            </a:r>
            <a:r>
              <a:rPr lang="ru-RU" altLang="ru-RU" sz="1400"/>
              <a:t>-3 (тут для указания степени вместо е используется </a:t>
            </a:r>
            <a:r>
              <a:rPr lang="en-US" altLang="ru-RU" sz="1400"/>
              <a:t>p </a:t>
            </a:r>
            <a:r>
              <a:rPr lang="ru-RU" altLang="ru-RU" sz="1400"/>
              <a:t>и основанием степени считается 2, мантисса – в шестнадцатеричном, а степень – в десятичном виде).</a:t>
            </a:r>
          </a:p>
        </p:txBody>
      </p:sp>
      <p:sp>
        <p:nvSpPr>
          <p:cNvPr id="25608" name="Rectangle 6">
            <a:extLst>
              <a:ext uri="{FF2B5EF4-FFF2-40B4-BE49-F238E27FC236}">
                <a16:creationId xmlns:a16="http://schemas.microsoft.com/office/drawing/2014/main" id="{C43BFD00-FD4F-4B2E-A14C-CD984712E11C}"/>
              </a:ext>
            </a:extLst>
          </p:cNvPr>
          <p:cNvSpPr>
            <a:spLocks noChangeArrowheads="1"/>
          </p:cNvSpPr>
          <p:nvPr/>
        </p:nvSpPr>
        <p:spPr bwMode="auto">
          <a:xfrm>
            <a:off x="468313" y="4862513"/>
            <a:ext cx="8351837"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solidFill>
                  <a:srgbClr val="FF0000"/>
                </a:solidFill>
              </a:rPr>
              <a:t>Все вычисления с плавающей точкой соответствуют стандарту </a:t>
            </a:r>
            <a:r>
              <a:rPr lang="en-US" altLang="ru-RU" sz="1400">
                <a:solidFill>
                  <a:srgbClr val="FF0000"/>
                </a:solidFill>
              </a:rPr>
              <a:t>IEEE</a:t>
            </a:r>
            <a:r>
              <a:rPr lang="ru-RU" altLang="ru-RU" sz="1400">
                <a:solidFill>
                  <a:srgbClr val="FF0000"/>
                </a:solidFill>
              </a:rPr>
              <a:t> 754.</a:t>
            </a:r>
          </a:p>
          <a:p>
            <a:pPr eaLnBrk="1" hangingPunct="1">
              <a:spcBef>
                <a:spcPct val="0"/>
              </a:spcBef>
              <a:buFontTx/>
              <a:buNone/>
            </a:pPr>
            <a:r>
              <a:rPr lang="ru-RU" altLang="ru-RU" sz="1400"/>
              <a:t>Имеется три специальных значения для обозначения переполнений и ошибок:</a:t>
            </a:r>
          </a:p>
          <a:p>
            <a:pPr eaLnBrk="1" hangingPunct="1">
              <a:spcBef>
                <a:spcPct val="0"/>
              </a:spcBef>
              <a:buFontTx/>
              <a:buNone/>
            </a:pPr>
            <a:r>
              <a:rPr lang="ru-RU" altLang="ru-RU" sz="1400"/>
              <a:t>- положительная бесконечность;</a:t>
            </a:r>
          </a:p>
          <a:p>
            <a:pPr eaLnBrk="1" hangingPunct="1">
              <a:spcBef>
                <a:spcPct val="0"/>
              </a:spcBef>
              <a:buFontTx/>
              <a:buNone/>
            </a:pPr>
            <a:r>
              <a:rPr lang="ru-RU" altLang="ru-RU" sz="1400"/>
              <a:t>- отрицательная бесконечность;</a:t>
            </a:r>
          </a:p>
          <a:p>
            <a:pPr eaLnBrk="1" hangingPunct="1">
              <a:spcBef>
                <a:spcPct val="0"/>
              </a:spcBef>
              <a:buFontTx/>
              <a:buNone/>
            </a:pPr>
            <a:r>
              <a:rPr lang="ru-RU" altLang="ru-RU" sz="1400"/>
              <a:t>- </a:t>
            </a:r>
            <a:r>
              <a:rPr lang="en-US" altLang="ru-RU" sz="1400"/>
              <a:t>NaN</a:t>
            </a:r>
            <a:r>
              <a:rPr lang="ru-RU" altLang="ru-RU" sz="1400"/>
              <a:t> (</a:t>
            </a:r>
            <a:r>
              <a:rPr lang="en-US" altLang="ru-RU" sz="1400"/>
              <a:t>not a number </a:t>
            </a:r>
            <a:r>
              <a:rPr lang="ru-RU" altLang="ru-RU" sz="1400"/>
              <a:t>– не число)</a:t>
            </a:r>
          </a:p>
        </p:txBody>
      </p:sp>
      <p:sp>
        <p:nvSpPr>
          <p:cNvPr id="25609" name="Rectangle 7">
            <a:extLst>
              <a:ext uri="{FF2B5EF4-FFF2-40B4-BE49-F238E27FC236}">
                <a16:creationId xmlns:a16="http://schemas.microsoft.com/office/drawing/2014/main" id="{6C48A57E-8320-41ED-B5C3-5AAC648E8110}"/>
              </a:ext>
            </a:extLst>
          </p:cNvPr>
          <p:cNvSpPr>
            <a:spLocks noChangeArrowheads="1"/>
          </p:cNvSpPr>
          <p:nvPr/>
        </p:nvSpPr>
        <p:spPr bwMode="auto">
          <a:xfrm>
            <a:off x="4932363" y="5516563"/>
            <a:ext cx="3400425"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400">
                <a:solidFill>
                  <a:srgbClr val="FF0000"/>
                </a:solidFill>
              </a:rPr>
              <a:t>Проверьте, чему равно:  7/0, -5/0, 0/0? </a:t>
            </a:r>
          </a:p>
          <a:p>
            <a:pPr algn="ctr" eaLnBrk="1" hangingPunct="1">
              <a:spcBef>
                <a:spcPct val="0"/>
              </a:spcBef>
              <a:buFontTx/>
              <a:buNone/>
            </a:pPr>
            <a:r>
              <a:rPr lang="ru-RU" altLang="ru-RU" sz="1400">
                <a:solidFill>
                  <a:srgbClr val="FF0000"/>
                </a:solidFill>
              </a:rPr>
              <a:t>Равны ли значения:  7/0, 3/0, 0/0?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325316" y="1620686"/>
            <a:ext cx="7647317" cy="3991876"/>
          </a:xfrm>
        </p:spPr>
        <p:txBody>
          <a:bodyPr>
            <a:normAutofit fontScale="62500" lnSpcReduction="20000"/>
          </a:bodyPr>
          <a:lstStyle/>
          <a:p>
            <a:r>
              <a:rPr lang="ru-RU" b="1" dirty="0"/>
              <a:t>Расстояние между классами </a:t>
            </a:r>
            <a:r>
              <a:rPr lang="ru-RU" b="1" dirty="0" err="1"/>
              <a:t>s</a:t>
            </a:r>
            <a:r>
              <a:rPr lang="ru-RU" b="1" baseline="-25000" dirty="0" err="1"/>
              <a:t>l</a:t>
            </a:r>
            <a:r>
              <a:rPr lang="ru-RU" b="1" dirty="0"/>
              <a:t> и s</a:t>
            </a:r>
            <a:r>
              <a:rPr lang="ru-RU" b="1" baseline="-25000" dirty="0"/>
              <a:t>(</a:t>
            </a:r>
            <a:r>
              <a:rPr lang="ru-RU" b="1" baseline="-25000" dirty="0" err="1"/>
              <a:t>m,q</a:t>
            </a:r>
            <a:r>
              <a:rPr lang="ru-RU" b="1" baseline="-25000" dirty="0"/>
              <a:t>)</a:t>
            </a:r>
            <a:r>
              <a:rPr lang="ru-RU" dirty="0"/>
              <a:t>, являющиеся объединением двух других классов </a:t>
            </a:r>
            <a:r>
              <a:rPr lang="ru-RU" dirty="0" err="1"/>
              <a:t>s</a:t>
            </a:r>
            <a:r>
              <a:rPr lang="ru-RU" baseline="-25000" dirty="0" err="1"/>
              <a:t>m</a:t>
            </a:r>
            <a:r>
              <a:rPr lang="ru-RU" dirty="0"/>
              <a:t> и </a:t>
            </a:r>
            <a:r>
              <a:rPr lang="ru-RU" dirty="0" err="1"/>
              <a:t>s</a:t>
            </a:r>
            <a:r>
              <a:rPr lang="ru-RU" baseline="-25000" dirty="0" err="1"/>
              <a:t>q</a:t>
            </a:r>
            <a:r>
              <a:rPr lang="ru-RU" dirty="0"/>
              <a:t>, можно определить по формуле:</a:t>
            </a:r>
          </a:p>
          <a:p>
            <a:endParaRPr lang="ru-RU" dirty="0"/>
          </a:p>
          <a:p>
            <a:endParaRPr lang="ru-RU" dirty="0"/>
          </a:p>
          <a:p>
            <a:r>
              <a:rPr lang="ru-RU" dirty="0"/>
              <a:t>где                                                                     – расстояния между классами </a:t>
            </a:r>
            <a:r>
              <a:rPr lang="ru-RU" dirty="0" err="1"/>
              <a:t>s</a:t>
            </a:r>
            <a:r>
              <a:rPr lang="ru-RU" baseline="-25000" dirty="0" err="1"/>
              <a:t>l</a:t>
            </a:r>
            <a:r>
              <a:rPr lang="ru-RU" dirty="0"/>
              <a:t>,</a:t>
            </a:r>
            <a:r>
              <a:rPr lang="ru-RU" baseline="-25000" dirty="0"/>
              <a:t> </a:t>
            </a:r>
            <a:r>
              <a:rPr lang="ru-RU" dirty="0" err="1"/>
              <a:t>s</a:t>
            </a:r>
            <a:r>
              <a:rPr lang="ru-RU" baseline="-25000" dirty="0" err="1"/>
              <a:t>m</a:t>
            </a:r>
            <a:r>
              <a:rPr lang="ru-RU" dirty="0"/>
              <a:t> и </a:t>
            </a:r>
            <a:r>
              <a:rPr lang="ru-RU" dirty="0" err="1"/>
              <a:t>s</a:t>
            </a:r>
            <a:r>
              <a:rPr lang="ru-RU" baseline="-25000" dirty="0" err="1"/>
              <a:t>q</a:t>
            </a:r>
            <a:r>
              <a:rPr lang="ru-RU" dirty="0"/>
              <a:t>;</a:t>
            </a:r>
          </a:p>
          <a:p>
            <a:r>
              <a:rPr lang="ru-RU" dirty="0">
                <a:sym typeface="Symbol" panose="05050102010706020507" pitchFamily="18" charset="2"/>
              </a:rPr>
              <a:t></a:t>
            </a:r>
            <a:r>
              <a:rPr lang="ru-RU" dirty="0"/>
              <a:t>, </a:t>
            </a:r>
            <a:r>
              <a:rPr lang="ru-RU" dirty="0">
                <a:sym typeface="Symbol" panose="05050102010706020507" pitchFamily="18" charset="2"/>
              </a:rPr>
              <a:t></a:t>
            </a:r>
            <a:r>
              <a:rPr lang="ru-RU" dirty="0"/>
              <a:t>, </a:t>
            </a:r>
            <a:r>
              <a:rPr lang="ru-RU" dirty="0">
                <a:sym typeface="Symbol" panose="05050102010706020507" pitchFamily="18" charset="2"/>
              </a:rPr>
              <a:t></a:t>
            </a:r>
            <a:r>
              <a:rPr lang="ru-RU" dirty="0"/>
              <a:t> и </a:t>
            </a:r>
            <a:r>
              <a:rPr lang="ru-RU" dirty="0">
                <a:sym typeface="Symbol" panose="05050102010706020507" pitchFamily="18" charset="2"/>
              </a:rPr>
              <a:t></a:t>
            </a:r>
            <a:r>
              <a:rPr lang="ru-RU" dirty="0"/>
              <a:t> – числовые коэффициенты, значения которых определяют специфику процедуры, ее алгоритм</a:t>
            </a:r>
          </a:p>
          <a:p>
            <a:r>
              <a:rPr lang="ru-RU" dirty="0"/>
              <a:t>При </a:t>
            </a:r>
            <a:r>
              <a:rPr lang="ru-RU" b="1" dirty="0">
                <a:sym typeface="Symbol" panose="05050102010706020507" pitchFamily="18" charset="2"/>
              </a:rPr>
              <a:t></a:t>
            </a:r>
            <a:r>
              <a:rPr lang="ru-RU" b="1" dirty="0"/>
              <a:t>= </a:t>
            </a:r>
            <a:r>
              <a:rPr lang="ru-RU" b="1" dirty="0">
                <a:sym typeface="Symbol" panose="05050102010706020507" pitchFamily="18" charset="2"/>
              </a:rPr>
              <a:t></a:t>
            </a:r>
            <a:r>
              <a:rPr lang="ru-RU" b="1" dirty="0"/>
              <a:t>=-</a:t>
            </a:r>
            <a:r>
              <a:rPr lang="ru-RU" b="1" dirty="0">
                <a:sym typeface="Symbol" panose="05050102010706020507" pitchFamily="18" charset="2"/>
              </a:rPr>
              <a:t></a:t>
            </a:r>
            <a:r>
              <a:rPr lang="ru-RU" b="1" dirty="0"/>
              <a:t>=1/2 и </a:t>
            </a:r>
            <a:r>
              <a:rPr lang="ru-RU" b="1" dirty="0">
                <a:sym typeface="Symbol" panose="05050102010706020507" pitchFamily="18" charset="2"/>
              </a:rPr>
              <a:t></a:t>
            </a:r>
            <a:r>
              <a:rPr lang="ru-RU" b="1" dirty="0"/>
              <a:t>=0</a:t>
            </a:r>
            <a:r>
              <a:rPr lang="ru-RU" dirty="0"/>
              <a:t> приходим к расстоянию, построенному по принципу </a:t>
            </a:r>
            <a:r>
              <a:rPr lang="ru-RU" b="1" dirty="0"/>
              <a:t>“ближнего соседа”</a:t>
            </a:r>
            <a:r>
              <a:rPr lang="ru-RU" dirty="0"/>
              <a:t>. </a:t>
            </a:r>
          </a:p>
          <a:p>
            <a:r>
              <a:rPr lang="ru-RU" dirty="0"/>
              <a:t>При </a:t>
            </a:r>
            <a:r>
              <a:rPr lang="ru-RU" b="1" dirty="0">
                <a:sym typeface="Symbol" panose="05050102010706020507" pitchFamily="18" charset="2"/>
              </a:rPr>
              <a:t></a:t>
            </a:r>
            <a:r>
              <a:rPr lang="ru-RU" b="1" dirty="0"/>
              <a:t>= </a:t>
            </a:r>
            <a:r>
              <a:rPr lang="ru-RU" b="1" dirty="0">
                <a:sym typeface="Symbol" panose="05050102010706020507" pitchFamily="18" charset="2"/>
              </a:rPr>
              <a:t></a:t>
            </a:r>
            <a:r>
              <a:rPr lang="ru-RU" b="1" dirty="0"/>
              <a:t>=</a:t>
            </a:r>
            <a:r>
              <a:rPr lang="ru-RU" b="1" dirty="0">
                <a:sym typeface="Symbol" panose="05050102010706020507" pitchFamily="18" charset="2"/>
              </a:rPr>
              <a:t></a:t>
            </a:r>
            <a:r>
              <a:rPr lang="ru-RU" b="1" dirty="0"/>
              <a:t>=1/2 и </a:t>
            </a:r>
            <a:r>
              <a:rPr lang="ru-RU" b="1" dirty="0">
                <a:sym typeface="Symbol" panose="05050102010706020507" pitchFamily="18" charset="2"/>
              </a:rPr>
              <a:t></a:t>
            </a:r>
            <a:r>
              <a:rPr lang="ru-RU" b="1" dirty="0"/>
              <a:t>=0</a:t>
            </a:r>
            <a:r>
              <a:rPr lang="ru-RU" dirty="0"/>
              <a:t> – расстояние между классами определяется по принципу </a:t>
            </a:r>
            <a:r>
              <a:rPr lang="ru-RU" b="1" dirty="0"/>
              <a:t>“дальнего соседа”</a:t>
            </a:r>
            <a:r>
              <a:rPr lang="ru-RU" dirty="0"/>
              <a:t>, то есть как расстояние между двумя самыми дальними элементами этих классов</a:t>
            </a:r>
          </a:p>
          <a:p>
            <a:r>
              <a:rPr lang="ru-RU" dirty="0"/>
              <a:t>И                                      </a:t>
            </a:r>
            <a:r>
              <a:rPr lang="ru-RU" dirty="0">
                <a:sym typeface="Symbol" panose="05050102010706020507" pitchFamily="18" charset="2"/>
              </a:rPr>
              <a:t> </a:t>
            </a:r>
            <a:r>
              <a:rPr lang="ru-RU" dirty="0"/>
              <a:t>–</a:t>
            </a:r>
            <a:r>
              <a:rPr lang="ru-RU" dirty="0">
                <a:sym typeface="Symbol" panose="05050102010706020507" pitchFamily="18" charset="2"/>
              </a:rPr>
              <a:t> приводит </a:t>
            </a:r>
            <a:r>
              <a:rPr lang="ru-RU" dirty="0"/>
              <a:t>к расстоянию </a:t>
            </a:r>
            <a:r>
              <a:rPr lang="ru-RU" dirty="0">
                <a:sym typeface="Symbol" panose="05050102010706020507" pitchFamily="18" charset="2"/>
              </a:rPr>
              <a:t></a:t>
            </a:r>
            <a:r>
              <a:rPr lang="ru-RU" baseline="-25000" dirty="0"/>
              <a:t>ср</a:t>
            </a:r>
            <a:r>
              <a:rPr lang="ru-RU" dirty="0"/>
              <a:t> между классами (</a:t>
            </a:r>
            <a:r>
              <a:rPr lang="ru-RU" b="1" dirty="0"/>
              <a:t>метод</a:t>
            </a:r>
          </a:p>
          <a:p>
            <a:pPr marL="0" indent="0">
              <a:buNone/>
            </a:pPr>
            <a:r>
              <a:rPr lang="ru-RU" b="1" dirty="0"/>
              <a:t> «средней связи»</a:t>
            </a:r>
            <a:r>
              <a:rPr lang="ru-RU" dirty="0"/>
              <a:t>) вычисленному как среднее из расстояний между всеми парами элементов, один из которых берется из одного класса, а другой из другого.</a:t>
            </a:r>
          </a:p>
          <a:p>
            <a:endParaRPr lang="ru-RU" b="1" dirty="0"/>
          </a:p>
        </p:txBody>
      </p:sp>
      <p:sp>
        <p:nvSpPr>
          <p:cNvPr id="10" name="Заголовок 1">
            <a:extLst>
              <a:ext uri="{FF2B5EF4-FFF2-40B4-BE49-F238E27FC236}">
                <a16:creationId xmlns:a16="http://schemas.microsoft.com/office/drawing/2014/main" id="{F8B20C4F-B361-4D19-AFA2-6D97E0E7E434}"/>
              </a:ext>
            </a:extLst>
          </p:cNvPr>
          <p:cNvSpPr txBox="1">
            <a:spLocks/>
          </p:cNvSpPr>
          <p:nvPr/>
        </p:nvSpPr>
        <p:spPr>
          <a:xfrm>
            <a:off x="1931014" y="910908"/>
            <a:ext cx="6683765" cy="859535"/>
          </a:xfrm>
          <a:prstGeom prst="rect">
            <a:avLst/>
          </a:prstGeom>
        </p:spPr>
        <p:txBody>
          <a:bodyPr vert="horz" lIns="68580" tIns="34290" rIns="68580" bIns="3429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sz="2100" dirty="0"/>
              <a:t>Расстояния между группами объектов и меры близости двух групп объектов</a:t>
            </a:r>
          </a:p>
        </p:txBody>
      </p:sp>
      <p:sp>
        <p:nvSpPr>
          <p:cNvPr id="5" name="Rectangle 4">
            <a:extLst>
              <a:ext uri="{FF2B5EF4-FFF2-40B4-BE49-F238E27FC236}">
                <a16:creationId xmlns:a16="http://schemas.microsoft.com/office/drawing/2014/main" id="{0D25EE7C-EE45-4A32-A3E7-4AAACD762CD7}"/>
              </a:ext>
            </a:extLst>
          </p:cNvPr>
          <p:cNvSpPr>
            <a:spLocks noChangeArrowheads="1"/>
          </p:cNvSpPr>
          <p:nvPr/>
        </p:nvSpPr>
        <p:spPr bwMode="auto">
          <a:xfrm>
            <a:off x="2128568" y="2624119"/>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7" name="Rectangle 7">
            <a:extLst>
              <a:ext uri="{FF2B5EF4-FFF2-40B4-BE49-F238E27FC236}">
                <a16:creationId xmlns:a16="http://schemas.microsoft.com/office/drawing/2014/main" id="{D6C6F020-F1DC-4486-86C4-E4D7CAC15B66}"/>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2" name="Rectangle 2">
            <a:extLst>
              <a:ext uri="{FF2B5EF4-FFF2-40B4-BE49-F238E27FC236}">
                <a16:creationId xmlns:a16="http://schemas.microsoft.com/office/drawing/2014/main" id="{3CE75992-7C10-437D-A371-6357B9A1CBE6}"/>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9" name="Rectangle 4">
            <a:extLst>
              <a:ext uri="{FF2B5EF4-FFF2-40B4-BE49-F238E27FC236}">
                <a16:creationId xmlns:a16="http://schemas.microsoft.com/office/drawing/2014/main" id="{926C5C0D-0E17-420C-9F67-BA8CFBFFAD5A}"/>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12" name="Rectangle 6">
            <a:extLst>
              <a:ext uri="{FF2B5EF4-FFF2-40B4-BE49-F238E27FC236}">
                <a16:creationId xmlns:a16="http://schemas.microsoft.com/office/drawing/2014/main" id="{D6D96623-A0D2-4C2D-8FCF-1C2101697D97}"/>
              </a:ext>
            </a:extLst>
          </p:cNvPr>
          <p:cNvSpPr>
            <a:spLocks noChangeArrowheads="1"/>
          </p:cNvSpPr>
          <p:nvPr/>
        </p:nvSpPr>
        <p:spPr bwMode="auto">
          <a:xfrm>
            <a:off x="1766258" y="4915384"/>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14" name="Rectangle 14">
            <a:extLst>
              <a:ext uri="{FF2B5EF4-FFF2-40B4-BE49-F238E27FC236}">
                <a16:creationId xmlns:a16="http://schemas.microsoft.com/office/drawing/2014/main" id="{185F8BCD-3A2C-466E-BE4C-BD35F28EC572}"/>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sp>
        <p:nvSpPr>
          <p:cNvPr id="6" name="Rectangle 2">
            <a:extLst>
              <a:ext uri="{FF2B5EF4-FFF2-40B4-BE49-F238E27FC236}">
                <a16:creationId xmlns:a16="http://schemas.microsoft.com/office/drawing/2014/main" id="{6FCFA5BE-7D73-4667-B65F-6014C6A7FCAD}"/>
              </a:ext>
            </a:extLst>
          </p:cNvPr>
          <p:cNvSpPr>
            <a:spLocks noChangeArrowheads="1"/>
          </p:cNvSpPr>
          <p:nvPr/>
        </p:nvSpPr>
        <p:spPr bwMode="auto">
          <a:xfrm>
            <a:off x="2128568" y="2021422"/>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8" name="Объект 7">
            <a:extLst>
              <a:ext uri="{FF2B5EF4-FFF2-40B4-BE49-F238E27FC236}">
                <a16:creationId xmlns:a16="http://schemas.microsoft.com/office/drawing/2014/main" id="{16109F19-BF83-4B05-BF0E-003B73F8A932}"/>
              </a:ext>
            </a:extLst>
          </p:cNvPr>
          <p:cNvGraphicFramePr>
            <a:graphicFrameLocks noChangeAspect="1"/>
          </p:cNvGraphicFramePr>
          <p:nvPr/>
        </p:nvGraphicFramePr>
        <p:xfrm>
          <a:off x="2128568" y="2194546"/>
          <a:ext cx="5225682" cy="339330"/>
        </p:xfrm>
        <a:graphic>
          <a:graphicData uri="http://schemas.openxmlformats.org/presentationml/2006/ole">
            <mc:AlternateContent xmlns:mc="http://schemas.openxmlformats.org/markup-compatibility/2006">
              <mc:Choice xmlns:v="urn:schemas-microsoft-com:vml" Requires="v">
                <p:oleObj spid="_x0000_s96262" name="Формула" r:id="rId3" imgW="3670300" imgH="241300" progId="Equation.3">
                  <p:embed/>
                </p:oleObj>
              </mc:Choice>
              <mc:Fallback>
                <p:oleObj name="Формула" r:id="rId3" imgW="3670300" imgH="241300" progId="Equation.3">
                  <p:embed/>
                  <p:pic>
                    <p:nvPicPr>
                      <p:cNvPr id="8" name="Объект 7">
                        <a:extLst>
                          <a:ext uri="{FF2B5EF4-FFF2-40B4-BE49-F238E27FC236}">
                            <a16:creationId xmlns:a16="http://schemas.microsoft.com/office/drawing/2014/main" id="{16109F19-BF83-4B05-BF0E-003B73F8A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568" y="2194546"/>
                        <a:ext cx="5225682" cy="339330"/>
                      </a:xfrm>
                      <a:prstGeom prst="rect">
                        <a:avLst/>
                      </a:prstGeom>
                      <a:noFill/>
                    </p:spPr>
                  </p:pic>
                </p:oleObj>
              </mc:Fallback>
            </mc:AlternateContent>
          </a:graphicData>
        </a:graphic>
      </p:graphicFrame>
      <p:sp>
        <p:nvSpPr>
          <p:cNvPr id="16" name="Rectangle 4">
            <a:extLst>
              <a:ext uri="{FF2B5EF4-FFF2-40B4-BE49-F238E27FC236}">
                <a16:creationId xmlns:a16="http://schemas.microsoft.com/office/drawing/2014/main" id="{220DA026-4E8C-4CC0-9189-F71A38FFA8AC}"/>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17" name="Объект 16">
            <a:extLst>
              <a:ext uri="{FF2B5EF4-FFF2-40B4-BE49-F238E27FC236}">
                <a16:creationId xmlns:a16="http://schemas.microsoft.com/office/drawing/2014/main" id="{78F5F6B1-3555-4A16-B222-1D77C19EDA57}"/>
              </a:ext>
            </a:extLst>
          </p:cNvPr>
          <p:cNvGraphicFramePr>
            <a:graphicFrameLocks noChangeAspect="1"/>
          </p:cNvGraphicFramePr>
          <p:nvPr/>
        </p:nvGraphicFramePr>
        <p:xfrm>
          <a:off x="2043352" y="2734660"/>
          <a:ext cx="3158375" cy="339329"/>
        </p:xfrm>
        <a:graphic>
          <a:graphicData uri="http://schemas.openxmlformats.org/presentationml/2006/ole">
            <mc:AlternateContent xmlns:mc="http://schemas.openxmlformats.org/markup-compatibility/2006">
              <mc:Choice xmlns:v="urn:schemas-microsoft-com:vml" Requires="v">
                <p:oleObj spid="_x0000_s96263" name="Формула" r:id="rId5" imgW="3454400" imgH="368300" progId="Equation.3">
                  <p:embed/>
                </p:oleObj>
              </mc:Choice>
              <mc:Fallback>
                <p:oleObj name="Формула" r:id="rId5" imgW="3454400" imgH="368300" progId="Equation.3">
                  <p:embed/>
                  <p:pic>
                    <p:nvPicPr>
                      <p:cNvPr id="17" name="Объект 16">
                        <a:extLst>
                          <a:ext uri="{FF2B5EF4-FFF2-40B4-BE49-F238E27FC236}">
                            <a16:creationId xmlns:a16="http://schemas.microsoft.com/office/drawing/2014/main" id="{78F5F6B1-3555-4A16-B222-1D77C19ED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3352" y="2734660"/>
                        <a:ext cx="3158375" cy="339329"/>
                      </a:xfrm>
                      <a:prstGeom prst="rect">
                        <a:avLst/>
                      </a:prstGeom>
                      <a:noFill/>
                    </p:spPr>
                  </p:pic>
                </p:oleObj>
              </mc:Fallback>
            </mc:AlternateContent>
          </a:graphicData>
        </a:graphic>
      </p:graphicFrame>
      <p:sp>
        <p:nvSpPr>
          <p:cNvPr id="18" name="Rectangle 10">
            <a:extLst>
              <a:ext uri="{FF2B5EF4-FFF2-40B4-BE49-F238E27FC236}">
                <a16:creationId xmlns:a16="http://schemas.microsoft.com/office/drawing/2014/main" id="{FA487C42-3D24-44A1-A8B1-321E71498C51}"/>
              </a:ext>
            </a:extLst>
          </p:cNvPr>
          <p:cNvSpPr>
            <a:spLocks noChangeArrowheads="1"/>
          </p:cNvSpPr>
          <p:nvPr/>
        </p:nvSpPr>
        <p:spPr bwMode="auto">
          <a:xfrm>
            <a:off x="0" y="684126"/>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19" name="Объект 18">
            <a:extLst>
              <a:ext uri="{FF2B5EF4-FFF2-40B4-BE49-F238E27FC236}">
                <a16:creationId xmlns:a16="http://schemas.microsoft.com/office/drawing/2014/main" id="{32BB440C-9FD9-4457-ABAE-7598F87D1E66}"/>
              </a:ext>
            </a:extLst>
          </p:cNvPr>
          <p:cNvGraphicFramePr>
            <a:graphicFrameLocks noChangeAspect="1"/>
          </p:cNvGraphicFramePr>
          <p:nvPr/>
        </p:nvGraphicFramePr>
        <p:xfrm>
          <a:off x="1840995" y="4702901"/>
          <a:ext cx="844536" cy="422268"/>
        </p:xfrm>
        <a:graphic>
          <a:graphicData uri="http://schemas.openxmlformats.org/presentationml/2006/ole">
            <mc:AlternateContent xmlns:mc="http://schemas.openxmlformats.org/markup-compatibility/2006">
              <mc:Choice xmlns:v="urn:schemas-microsoft-com:vml" Requires="v">
                <p:oleObj spid="_x0000_s96264" name="Формула" r:id="rId7" imgW="914400" imgH="457200" progId="Equation.3">
                  <p:embed/>
                </p:oleObj>
              </mc:Choice>
              <mc:Fallback>
                <p:oleObj name="Формула" r:id="rId7" imgW="914400" imgH="457200" progId="Equation.3">
                  <p:embed/>
                  <p:pic>
                    <p:nvPicPr>
                      <p:cNvPr id="19" name="Объект 18">
                        <a:extLst>
                          <a:ext uri="{FF2B5EF4-FFF2-40B4-BE49-F238E27FC236}">
                            <a16:creationId xmlns:a16="http://schemas.microsoft.com/office/drawing/2014/main" id="{32BB440C-9FD9-4457-ABAE-7598F87D1E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0995" y="4702901"/>
                        <a:ext cx="844536" cy="422268"/>
                      </a:xfrm>
                      <a:prstGeom prst="rect">
                        <a:avLst/>
                      </a:prstGeom>
                      <a:noFill/>
                    </p:spPr>
                  </p:pic>
                </p:oleObj>
              </mc:Fallback>
            </mc:AlternateContent>
          </a:graphicData>
        </a:graphic>
      </p:graphicFrame>
      <p:sp>
        <p:nvSpPr>
          <p:cNvPr id="20" name="Rectangle 12">
            <a:extLst>
              <a:ext uri="{FF2B5EF4-FFF2-40B4-BE49-F238E27FC236}">
                <a16:creationId xmlns:a16="http://schemas.microsoft.com/office/drawing/2014/main" id="{9F870C64-6DC5-4C97-AAF9-CD57F6F0CC46}"/>
              </a:ext>
            </a:extLst>
          </p:cNvPr>
          <p:cNvSpPr>
            <a:spLocks noChangeArrowheads="1"/>
          </p:cNvSpPr>
          <p:nvPr/>
        </p:nvSpPr>
        <p:spPr bwMode="auto">
          <a:xfrm>
            <a:off x="3105510" y="4865003"/>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ru-RU"/>
          </a:p>
        </p:txBody>
      </p:sp>
      <p:graphicFrame>
        <p:nvGraphicFramePr>
          <p:cNvPr id="21" name="Объект 20">
            <a:extLst>
              <a:ext uri="{FF2B5EF4-FFF2-40B4-BE49-F238E27FC236}">
                <a16:creationId xmlns:a16="http://schemas.microsoft.com/office/drawing/2014/main" id="{C628D8C0-7754-49B7-A4E3-9948B475BD6B}"/>
              </a:ext>
            </a:extLst>
          </p:cNvPr>
          <p:cNvGraphicFramePr>
            <a:graphicFrameLocks noChangeAspect="1"/>
          </p:cNvGraphicFramePr>
          <p:nvPr/>
        </p:nvGraphicFramePr>
        <p:xfrm>
          <a:off x="2727967" y="4705237"/>
          <a:ext cx="797015" cy="419933"/>
        </p:xfrm>
        <a:graphic>
          <a:graphicData uri="http://schemas.openxmlformats.org/presentationml/2006/ole">
            <mc:AlternateContent xmlns:mc="http://schemas.openxmlformats.org/markup-compatibility/2006">
              <mc:Choice xmlns:v="urn:schemas-microsoft-com:vml" Requires="v">
                <p:oleObj spid="_x0000_s96265" name="Формула" r:id="rId9" imgW="889000" imgH="469900" progId="Equation.3">
                  <p:embed/>
                </p:oleObj>
              </mc:Choice>
              <mc:Fallback>
                <p:oleObj name="Формула" r:id="rId9" imgW="889000" imgH="469900" progId="Equation.3">
                  <p:embed/>
                  <p:pic>
                    <p:nvPicPr>
                      <p:cNvPr id="21" name="Объект 20">
                        <a:extLst>
                          <a:ext uri="{FF2B5EF4-FFF2-40B4-BE49-F238E27FC236}">
                            <a16:creationId xmlns:a16="http://schemas.microsoft.com/office/drawing/2014/main" id="{C628D8C0-7754-49B7-A4E3-9948B475BD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7967" y="4705237"/>
                        <a:ext cx="797015" cy="419933"/>
                      </a:xfrm>
                      <a:prstGeom prst="rect">
                        <a:avLst/>
                      </a:prstGeom>
                      <a:noFill/>
                    </p:spPr>
                  </p:pic>
                </p:oleObj>
              </mc:Fallback>
            </mc:AlternateContent>
          </a:graphicData>
        </a:graphic>
      </p:graphicFrame>
    </p:spTree>
    <p:extLst>
      <p:ext uri="{BB962C8B-B14F-4D97-AF65-F5344CB8AC3E}">
        <p14:creationId xmlns:p14="http://schemas.microsoft.com/office/powerpoint/2010/main" val="399966102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18ED328A-17DE-4761-9D88-02B155A111C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9548A5C-3D52-4B4A-99A4-3AAE304FECD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A02BCC5F-5D2F-48C8-828B-34A8B6BBF64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7452D4E3-5DBE-4A0D-8E88-1C17847815E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F93CF9D-5892-4745-8A45-13559B79D382}" type="slidenum">
              <a:rPr lang="ru-RU" altLang="ru-RU" sz="1400"/>
              <a:pPr eaLnBrk="1" hangingPunct="1">
                <a:spcBef>
                  <a:spcPct val="0"/>
                </a:spcBef>
                <a:buFontTx/>
                <a:buNone/>
              </a:pPr>
              <a:t>320</a:t>
            </a:fld>
            <a:endParaRPr lang="ru-RU" altLang="ru-RU" sz="1400"/>
          </a:p>
        </p:txBody>
      </p:sp>
      <p:sp>
        <p:nvSpPr>
          <p:cNvPr id="26629" name="Rectangle 2">
            <a:extLst>
              <a:ext uri="{FF2B5EF4-FFF2-40B4-BE49-F238E27FC236}">
                <a16:creationId xmlns:a16="http://schemas.microsoft.com/office/drawing/2014/main" id="{C75416E6-E27D-4F3E-B4BE-491628586889}"/>
              </a:ext>
            </a:extLst>
          </p:cNvPr>
          <p:cNvSpPr>
            <a:spLocks noGrp="1" noChangeArrowheads="1"/>
          </p:cNvSpPr>
          <p:nvPr>
            <p:ph type="title"/>
          </p:nvPr>
        </p:nvSpPr>
        <p:spPr>
          <a:xfrm>
            <a:off x="539750" y="1557338"/>
            <a:ext cx="8229600" cy="417512"/>
          </a:xfrm>
        </p:spPr>
        <p:txBody>
          <a:bodyPr/>
          <a:lstStyle/>
          <a:p>
            <a:pPr eaLnBrk="1" hangingPunct="1"/>
            <a:r>
              <a:rPr lang="ru-RU" altLang="ru-RU" sz="2400" b="1"/>
              <a:t>Тип </a:t>
            </a:r>
            <a:r>
              <a:rPr lang="en-US" altLang="ru-RU" sz="2400" b="1"/>
              <a:t>char</a:t>
            </a:r>
            <a:endParaRPr lang="ru-RU" altLang="ru-RU" sz="2400" b="1"/>
          </a:p>
        </p:txBody>
      </p:sp>
      <p:sp>
        <p:nvSpPr>
          <p:cNvPr id="26630" name="Rectangle 3">
            <a:extLst>
              <a:ext uri="{FF2B5EF4-FFF2-40B4-BE49-F238E27FC236}">
                <a16:creationId xmlns:a16="http://schemas.microsoft.com/office/drawing/2014/main" id="{020B8560-F02F-40EE-AD6A-6176D4008FF8}"/>
              </a:ext>
            </a:extLst>
          </p:cNvPr>
          <p:cNvSpPr>
            <a:spLocks noGrp="1" noChangeArrowheads="1"/>
          </p:cNvSpPr>
          <p:nvPr>
            <p:ph type="body" idx="1"/>
          </p:nvPr>
        </p:nvSpPr>
        <p:spPr>
          <a:xfrm>
            <a:off x="457200" y="2133600"/>
            <a:ext cx="8229600" cy="3992563"/>
          </a:xfrm>
        </p:spPr>
        <p:txBody>
          <a:bodyPr/>
          <a:lstStyle/>
          <a:p>
            <a:pPr eaLnBrk="1" hangingPunct="1"/>
            <a:r>
              <a:rPr lang="ru-RU" altLang="ru-RU" sz="2000"/>
              <a:t>Используется для описания отдельных символов, чьи шестнадцатеричные значения могут быть от \</a:t>
            </a:r>
            <a:r>
              <a:rPr lang="en-US" altLang="ru-RU" sz="2000"/>
              <a:t>u0000 </a:t>
            </a:r>
            <a:r>
              <a:rPr lang="ru-RU" altLang="ru-RU" sz="2000"/>
              <a:t>до </a:t>
            </a:r>
            <a:r>
              <a:rPr lang="en-US" altLang="ru-RU" sz="2000"/>
              <a:t>\uFFFF</a:t>
            </a:r>
            <a:r>
              <a:rPr lang="ru-RU" altLang="ru-RU" sz="2000"/>
              <a:t> (</a:t>
            </a:r>
            <a:r>
              <a:rPr lang="en-US" altLang="ru-RU" sz="2000"/>
              <a:t>Unicode 1.1</a:t>
            </a:r>
            <a:r>
              <a:rPr lang="ru-RU" altLang="ru-RU" sz="2000"/>
              <a:t>), </a:t>
            </a:r>
            <a:endParaRPr lang="en-US" altLang="ru-RU" sz="2000"/>
          </a:p>
          <a:p>
            <a:pPr eaLnBrk="1" hangingPunct="1">
              <a:buFontTx/>
              <a:buNone/>
            </a:pPr>
            <a:r>
              <a:rPr lang="en-US" altLang="ru-RU" sz="2000"/>
              <a:t>	</a:t>
            </a:r>
            <a:r>
              <a:rPr lang="ru-RU" altLang="ru-RU" sz="2000"/>
              <a:t>например:</a:t>
            </a:r>
          </a:p>
        </p:txBody>
      </p:sp>
      <p:pic>
        <p:nvPicPr>
          <p:cNvPr id="26631" name="Picture 4">
            <a:extLst>
              <a:ext uri="{FF2B5EF4-FFF2-40B4-BE49-F238E27FC236}">
                <a16:creationId xmlns:a16="http://schemas.microsoft.com/office/drawing/2014/main" id="{A130C403-F4ED-4CE1-99E8-05C062284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789363"/>
            <a:ext cx="242570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2" name="Picture 5">
            <a:extLst>
              <a:ext uri="{FF2B5EF4-FFF2-40B4-BE49-F238E27FC236}">
                <a16:creationId xmlns:a16="http://schemas.microsoft.com/office/drawing/2014/main" id="{775C163B-D859-4969-9E14-C0A243E59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149725"/>
            <a:ext cx="397510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3" name="Picture 6">
            <a:extLst>
              <a:ext uri="{FF2B5EF4-FFF2-40B4-BE49-F238E27FC236}">
                <a16:creationId xmlns:a16="http://schemas.microsoft.com/office/drawing/2014/main" id="{081C6621-B9B1-4901-8EA3-2788F269F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3068638"/>
            <a:ext cx="4562475"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4" name="Picture 8">
            <a:extLst>
              <a:ext uri="{FF2B5EF4-FFF2-40B4-BE49-F238E27FC236}">
                <a16:creationId xmlns:a16="http://schemas.microsoft.com/office/drawing/2014/main" id="{C0262E41-318C-4441-915C-7B7A68D942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4581525"/>
            <a:ext cx="4598987"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7AF97A2C-8AE9-417C-AADE-86E49581C77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F1D212D-B797-40AF-9F62-B71B59EC706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7651" name="Footer Placeholder 4">
            <a:extLst>
              <a:ext uri="{FF2B5EF4-FFF2-40B4-BE49-F238E27FC236}">
                <a16:creationId xmlns:a16="http://schemas.microsoft.com/office/drawing/2014/main" id="{5F9DC2FD-0DD7-4C4D-90A7-FCFCD5A9158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7652" name="Slide Number Placeholder 5">
            <a:extLst>
              <a:ext uri="{FF2B5EF4-FFF2-40B4-BE49-F238E27FC236}">
                <a16:creationId xmlns:a16="http://schemas.microsoft.com/office/drawing/2014/main" id="{4CB79644-7C25-4B91-8F0D-E35FBAC351B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8CCE179-744F-4F42-9163-9B0A2D3D2852}" type="slidenum">
              <a:rPr lang="ru-RU" altLang="ru-RU" sz="1400"/>
              <a:pPr eaLnBrk="1" hangingPunct="1">
                <a:spcBef>
                  <a:spcPct val="0"/>
                </a:spcBef>
                <a:buFontTx/>
                <a:buNone/>
              </a:pPr>
              <a:t>321</a:t>
            </a:fld>
            <a:endParaRPr lang="ru-RU" altLang="ru-RU" sz="1400"/>
          </a:p>
        </p:txBody>
      </p:sp>
      <p:sp>
        <p:nvSpPr>
          <p:cNvPr id="27653" name="Rectangle 2">
            <a:extLst>
              <a:ext uri="{FF2B5EF4-FFF2-40B4-BE49-F238E27FC236}">
                <a16:creationId xmlns:a16="http://schemas.microsoft.com/office/drawing/2014/main" id="{DC8F5955-386C-415F-9CC6-FE672F1052F2}"/>
              </a:ext>
            </a:extLst>
          </p:cNvPr>
          <p:cNvSpPr>
            <a:spLocks noGrp="1" noChangeArrowheads="1"/>
          </p:cNvSpPr>
          <p:nvPr>
            <p:ph type="title"/>
          </p:nvPr>
        </p:nvSpPr>
        <p:spPr>
          <a:xfrm>
            <a:off x="323850" y="1341438"/>
            <a:ext cx="8229600" cy="431800"/>
          </a:xfrm>
        </p:spPr>
        <p:txBody>
          <a:bodyPr/>
          <a:lstStyle/>
          <a:p>
            <a:pPr eaLnBrk="1" hangingPunct="1"/>
            <a:r>
              <a:rPr lang="ru-RU" altLang="ru-RU" sz="2400" b="1">
                <a:solidFill>
                  <a:schemeClr val="tx1"/>
                </a:solidFill>
              </a:rPr>
              <a:t>Переменные</a:t>
            </a:r>
          </a:p>
        </p:txBody>
      </p:sp>
      <p:sp>
        <p:nvSpPr>
          <p:cNvPr id="27654" name="Rectangle 3">
            <a:extLst>
              <a:ext uri="{FF2B5EF4-FFF2-40B4-BE49-F238E27FC236}">
                <a16:creationId xmlns:a16="http://schemas.microsoft.com/office/drawing/2014/main" id="{4740F7D4-A28E-4310-853D-447D8DB5FCBD}"/>
              </a:ext>
            </a:extLst>
          </p:cNvPr>
          <p:cNvSpPr>
            <a:spLocks noGrp="1" noChangeArrowheads="1"/>
          </p:cNvSpPr>
          <p:nvPr>
            <p:ph type="body" idx="1"/>
          </p:nvPr>
        </p:nvSpPr>
        <p:spPr>
          <a:xfrm>
            <a:off x="107950" y="1773238"/>
            <a:ext cx="8928100" cy="4464050"/>
          </a:xfrm>
        </p:spPr>
        <p:txBody>
          <a:bodyPr/>
          <a:lstStyle/>
          <a:p>
            <a:pPr eaLnBrk="1" hangingPunct="1">
              <a:lnSpc>
                <a:spcPct val="80000"/>
              </a:lnSpc>
            </a:pPr>
            <a:r>
              <a:rPr lang="ru-RU" altLang="ru-RU" sz="1600" b="1"/>
              <a:t>Декларация переменной – это оператор, который определяет тип декларируемых переменных</a:t>
            </a:r>
            <a:r>
              <a:rPr lang="en-US" altLang="ru-RU" sz="1600" b="1"/>
              <a:t> (</a:t>
            </a:r>
            <a:r>
              <a:rPr lang="ru-RU" altLang="ru-RU" sz="1600" b="1"/>
              <a:t>связывая имя типа с именем переменной</a:t>
            </a:r>
            <a:r>
              <a:rPr lang="en-US" altLang="ru-RU" sz="1600" b="1"/>
              <a:t>)</a:t>
            </a:r>
            <a:r>
              <a:rPr lang="ru-RU" altLang="ru-RU" sz="1600" b="1"/>
              <a:t> и заканчивается точкой с запятой, например:</a:t>
            </a:r>
          </a:p>
          <a:p>
            <a:pPr lvl="1" eaLnBrk="1" hangingPunct="1">
              <a:lnSpc>
                <a:spcPct val="80000"/>
              </a:lnSpc>
              <a:buFontTx/>
              <a:buNone/>
            </a:pPr>
            <a:r>
              <a:rPr lang="ru-RU" altLang="ru-RU" sz="1600" b="1"/>
              <a:t>			</a:t>
            </a:r>
            <a:r>
              <a:rPr lang="en-US" altLang="ru-RU" sz="1600" b="1"/>
              <a:t>int vocationDays; boolean isOk; Object myObject;</a:t>
            </a:r>
            <a:endParaRPr lang="ru-RU" altLang="ru-RU" sz="1600" b="1"/>
          </a:p>
          <a:p>
            <a:pPr lvl="1" eaLnBrk="1" hangingPunct="1">
              <a:lnSpc>
                <a:spcPct val="80000"/>
              </a:lnSpc>
              <a:buFontTx/>
              <a:buNone/>
            </a:pPr>
            <a:endParaRPr lang="en-US" altLang="ru-RU" sz="1600" b="1"/>
          </a:p>
          <a:p>
            <a:pPr eaLnBrk="1" hangingPunct="1">
              <a:lnSpc>
                <a:spcPct val="80000"/>
              </a:lnSpc>
            </a:pPr>
            <a:r>
              <a:rPr lang="ru-RU" altLang="ru-RU" sz="1600" b="1"/>
              <a:t>Имена переменных начинаются с «буквы» и являются </a:t>
            </a:r>
            <a:r>
              <a:rPr lang="en-US" altLang="ru-RU" sz="1600" b="1"/>
              <a:t>case-senstive </a:t>
            </a:r>
            <a:r>
              <a:rPr lang="ru-RU" altLang="ru-RU" sz="1600" b="1"/>
              <a:t>последовательностью букв и цифр. При этом «буквы и цифры» - это символы </a:t>
            </a:r>
            <a:r>
              <a:rPr lang="en-US" altLang="ru-RU" sz="1600" b="1"/>
              <a:t>Unicode</a:t>
            </a:r>
            <a:r>
              <a:rPr lang="ru-RU" altLang="ru-RU" sz="1600" b="1"/>
              <a:t>, для которых</a:t>
            </a:r>
            <a:r>
              <a:rPr lang="en-US" altLang="ru-RU" sz="1600" b="1"/>
              <a:t> </a:t>
            </a:r>
            <a:r>
              <a:rPr lang="ru-RU" altLang="ru-RU" sz="1600" b="1"/>
              <a:t>методы </a:t>
            </a:r>
          </a:p>
          <a:p>
            <a:pPr lvl="1" eaLnBrk="1" hangingPunct="1">
              <a:lnSpc>
                <a:spcPct val="80000"/>
              </a:lnSpc>
              <a:buFontTx/>
              <a:buNone/>
            </a:pPr>
            <a:r>
              <a:rPr lang="ru-RU" altLang="ru-RU" sz="1600" b="1">
                <a:solidFill>
                  <a:srgbClr val="FF0000"/>
                </a:solidFill>
              </a:rPr>
              <a:t> </a:t>
            </a:r>
            <a:r>
              <a:rPr lang="en-US" altLang="ru-RU" sz="1600" b="1">
                <a:solidFill>
                  <a:srgbClr val="FF0000"/>
                </a:solidFill>
              </a:rPr>
              <a:t>Character.isJavaIdentifierStart()</a:t>
            </a:r>
            <a:r>
              <a:rPr lang="en-US" altLang="ru-RU" sz="1600" b="1"/>
              <a:t> </a:t>
            </a:r>
            <a:r>
              <a:rPr lang="ru-RU" altLang="ru-RU" sz="1600" b="1"/>
              <a:t>и </a:t>
            </a:r>
            <a:r>
              <a:rPr lang="en-US" altLang="ru-RU" sz="1600" b="1">
                <a:solidFill>
                  <a:srgbClr val="FF0000"/>
                </a:solidFill>
              </a:rPr>
              <a:t>isJavaIdentifierPart()</a:t>
            </a:r>
            <a:r>
              <a:rPr lang="en-US" altLang="ru-RU" sz="1600" b="1"/>
              <a:t> </a:t>
            </a:r>
            <a:r>
              <a:rPr lang="ru-RU" altLang="ru-RU" sz="1600" b="1"/>
              <a:t>дают </a:t>
            </a:r>
            <a:r>
              <a:rPr lang="en-US" altLang="ru-RU" sz="1600" b="1"/>
              <a:t>true;</a:t>
            </a:r>
            <a:r>
              <a:rPr lang="ru-RU" altLang="ru-RU" sz="1600" b="1"/>
              <a:t> </a:t>
            </a:r>
          </a:p>
          <a:p>
            <a:pPr eaLnBrk="1" hangingPunct="1">
              <a:lnSpc>
                <a:spcPct val="80000"/>
              </a:lnSpc>
            </a:pPr>
            <a:r>
              <a:rPr lang="ru-RU" altLang="ru-RU" sz="1600" b="1"/>
              <a:t>Нельзя использовать в качестве имен переменных зарезервированные слова;</a:t>
            </a:r>
          </a:p>
          <a:p>
            <a:pPr eaLnBrk="1" hangingPunct="1">
              <a:lnSpc>
                <a:spcPct val="80000"/>
              </a:lnSpc>
            </a:pPr>
            <a:r>
              <a:rPr lang="ru-RU" altLang="ru-RU" sz="1600" b="1"/>
              <a:t>Хорошим тоном считается декларировать переменные рядом с их первым использованием;</a:t>
            </a:r>
          </a:p>
          <a:p>
            <a:pPr eaLnBrk="1" hangingPunct="1">
              <a:lnSpc>
                <a:spcPct val="80000"/>
              </a:lnSpc>
            </a:pPr>
            <a:r>
              <a:rPr lang="ru-RU" altLang="ru-RU" sz="1600" b="1"/>
              <a:t>Можно декларировать сразу несколько переменных, но это не есть хороший стиль с точки зрения читабельности;</a:t>
            </a:r>
          </a:p>
          <a:p>
            <a:pPr lvl="1" eaLnBrk="1" hangingPunct="1">
              <a:lnSpc>
                <a:spcPct val="80000"/>
              </a:lnSpc>
              <a:buFontTx/>
              <a:buNone/>
            </a:pPr>
            <a:r>
              <a:rPr lang="en-US" altLang="ru-RU" sz="1600" b="1"/>
              <a:t>	int i, j, k;</a:t>
            </a:r>
            <a:endParaRPr lang="ru-RU" altLang="ru-RU" sz="1600" b="1"/>
          </a:p>
          <a:p>
            <a:pPr eaLnBrk="1" hangingPunct="1">
              <a:lnSpc>
                <a:spcPct val="80000"/>
              </a:lnSpc>
            </a:pPr>
            <a:r>
              <a:rPr lang="ru-RU" altLang="ru-RU" sz="1600" b="1"/>
              <a:t>В </a:t>
            </a:r>
            <a:r>
              <a:rPr lang="en-US" altLang="ru-RU" sz="1600" b="1"/>
              <a:t>Java (</a:t>
            </a:r>
            <a:r>
              <a:rPr lang="ru-RU" altLang="ru-RU" sz="1600" b="1"/>
              <a:t>в отличие от С</a:t>
            </a:r>
            <a:r>
              <a:rPr lang="en-US" altLang="ru-RU" sz="1600" b="1"/>
              <a:t>)</a:t>
            </a:r>
            <a:r>
              <a:rPr lang="ru-RU" altLang="ru-RU" sz="1600" b="1"/>
              <a:t> не различают декларации и определения;</a:t>
            </a:r>
          </a:p>
          <a:p>
            <a:pPr lvl="1" eaLnBrk="1" hangingPunct="1">
              <a:lnSpc>
                <a:spcPct val="80000"/>
              </a:lnSpc>
              <a:buFontTx/>
              <a:buNone/>
            </a:pPr>
            <a:r>
              <a:rPr lang="en-US" altLang="ru-RU" sz="1600" b="1"/>
              <a:t>(</a:t>
            </a:r>
            <a:r>
              <a:rPr lang="ru-RU" altLang="ru-RU" sz="1600" b="1"/>
              <a:t>в С </a:t>
            </a:r>
            <a:r>
              <a:rPr lang="en-US" altLang="ru-RU" sz="1600" b="1"/>
              <a:t>int j = 10; // </a:t>
            </a:r>
            <a:r>
              <a:rPr lang="ru-RU" altLang="ru-RU" sz="1600" b="1"/>
              <a:t>это определение/</a:t>
            </a:r>
            <a:r>
              <a:rPr lang="en-US" altLang="ru-RU" sz="1600" b="1"/>
              <a:t>definition</a:t>
            </a:r>
            <a:r>
              <a:rPr lang="ru-RU" altLang="ru-RU" sz="1600" b="1"/>
              <a:t>, а </a:t>
            </a:r>
            <a:r>
              <a:rPr lang="en-US" altLang="ru-RU" sz="1600" b="1"/>
              <a:t>extern int j; // declaration…)</a:t>
            </a:r>
            <a:r>
              <a:rPr lang="ru-RU" altLang="ru-RU" sz="1600" b="1"/>
              <a:t>;</a:t>
            </a:r>
            <a:endParaRPr lang="en-US" altLang="ru-RU" sz="1600" b="1"/>
          </a:p>
          <a:p>
            <a:pPr eaLnBrk="1" hangingPunct="1">
              <a:lnSpc>
                <a:spcPct val="80000"/>
              </a:lnSpc>
            </a:pPr>
            <a:r>
              <a:rPr lang="ru-RU" altLang="ru-RU" sz="1600" b="1"/>
              <a:t>Нельзя использовать переменные, которые не инициализированы (хотя, тут есть тонкость, связанная с наследованием... – об этом позже)</a:t>
            </a:r>
            <a:r>
              <a:rPr lang="ru-RU" altLang="ru-RU" sz="1600"/>
              <a:t>; </a:t>
            </a:r>
            <a:endParaRPr lang="ru-RU" altLang="ru-RU" sz="180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a:extLst>
              <a:ext uri="{FF2B5EF4-FFF2-40B4-BE49-F238E27FC236}">
                <a16:creationId xmlns:a16="http://schemas.microsoft.com/office/drawing/2014/main" id="{15B013DA-4157-4E69-985F-0DD1C393E54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68DF712-67A0-451F-B7EC-AF1E218A999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8675" name="Footer Placeholder 4">
            <a:extLst>
              <a:ext uri="{FF2B5EF4-FFF2-40B4-BE49-F238E27FC236}">
                <a16:creationId xmlns:a16="http://schemas.microsoft.com/office/drawing/2014/main" id="{EBD48385-FB18-4413-BD45-CCB684AD01C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8676" name="Slide Number Placeholder 5">
            <a:extLst>
              <a:ext uri="{FF2B5EF4-FFF2-40B4-BE49-F238E27FC236}">
                <a16:creationId xmlns:a16="http://schemas.microsoft.com/office/drawing/2014/main" id="{2FB8594C-C6DC-4EFF-83B4-CF096CC3502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006B7C5-B42E-471B-9953-B4AF6964C8D4}" type="slidenum">
              <a:rPr lang="ru-RU" altLang="ru-RU" sz="1400"/>
              <a:pPr eaLnBrk="1" hangingPunct="1">
                <a:spcBef>
                  <a:spcPct val="0"/>
                </a:spcBef>
                <a:buFontTx/>
                <a:buNone/>
              </a:pPr>
              <a:t>322</a:t>
            </a:fld>
            <a:endParaRPr lang="ru-RU" altLang="ru-RU" sz="1400"/>
          </a:p>
        </p:txBody>
      </p:sp>
      <p:sp>
        <p:nvSpPr>
          <p:cNvPr id="28677" name="Rectangle 2">
            <a:extLst>
              <a:ext uri="{FF2B5EF4-FFF2-40B4-BE49-F238E27FC236}">
                <a16:creationId xmlns:a16="http://schemas.microsoft.com/office/drawing/2014/main" id="{9D2A346A-089B-4369-B638-40BFE3C7F8D3}"/>
              </a:ext>
            </a:extLst>
          </p:cNvPr>
          <p:cNvSpPr>
            <a:spLocks noGrp="1" noChangeArrowheads="1"/>
          </p:cNvSpPr>
          <p:nvPr>
            <p:ph type="title"/>
          </p:nvPr>
        </p:nvSpPr>
        <p:spPr>
          <a:xfrm>
            <a:off x="468313" y="1412875"/>
            <a:ext cx="8229600" cy="503238"/>
          </a:xfrm>
        </p:spPr>
        <p:txBody>
          <a:bodyPr/>
          <a:lstStyle/>
          <a:p>
            <a:pPr eaLnBrk="1" hangingPunct="1"/>
            <a:r>
              <a:rPr lang="ru-RU" altLang="ru-RU" sz="2400" b="1"/>
              <a:t>Константы</a:t>
            </a:r>
          </a:p>
        </p:txBody>
      </p:sp>
      <p:sp>
        <p:nvSpPr>
          <p:cNvPr id="28678" name="Rectangle 3">
            <a:extLst>
              <a:ext uri="{FF2B5EF4-FFF2-40B4-BE49-F238E27FC236}">
                <a16:creationId xmlns:a16="http://schemas.microsoft.com/office/drawing/2014/main" id="{FD890BA7-047F-49BF-9176-8715AA6DF82A}"/>
              </a:ext>
            </a:extLst>
          </p:cNvPr>
          <p:cNvSpPr>
            <a:spLocks noGrp="1" noChangeArrowheads="1"/>
          </p:cNvSpPr>
          <p:nvPr>
            <p:ph type="body" idx="1"/>
          </p:nvPr>
        </p:nvSpPr>
        <p:spPr>
          <a:xfrm>
            <a:off x="107950" y="1989138"/>
            <a:ext cx="8928100" cy="4137025"/>
          </a:xfrm>
        </p:spPr>
        <p:txBody>
          <a:bodyPr/>
          <a:lstStyle/>
          <a:p>
            <a:pPr eaLnBrk="1" hangingPunct="1">
              <a:lnSpc>
                <a:spcPct val="90000"/>
              </a:lnSpc>
            </a:pPr>
            <a:r>
              <a:rPr lang="ru-RU" altLang="ru-RU" sz="1800"/>
              <a:t>Ключевое слово </a:t>
            </a:r>
            <a:r>
              <a:rPr lang="en-US" altLang="ru-RU" sz="1800" b="1"/>
              <a:t>final</a:t>
            </a:r>
            <a:r>
              <a:rPr lang="en-US" altLang="ru-RU" sz="1800"/>
              <a:t> </a:t>
            </a:r>
            <a:r>
              <a:rPr lang="ru-RU" altLang="ru-RU" sz="1800"/>
              <a:t>указывает, что присваивание значения переменной может происходить только один раз:</a:t>
            </a:r>
          </a:p>
          <a:p>
            <a:pPr lvl="2" eaLnBrk="1" hangingPunct="1">
              <a:lnSpc>
                <a:spcPct val="90000"/>
              </a:lnSpc>
              <a:buFontTx/>
              <a:buNone/>
            </a:pPr>
            <a:r>
              <a:rPr lang="en-US" altLang="ru-RU" sz="1400" b="1"/>
              <a:t>public static final double</a:t>
            </a:r>
            <a:r>
              <a:rPr lang="en-US" altLang="ru-RU" sz="1400"/>
              <a:t> CM_PER_INCH = 2.54;</a:t>
            </a:r>
          </a:p>
          <a:p>
            <a:pPr lvl="2" eaLnBrk="1" hangingPunct="1">
              <a:lnSpc>
                <a:spcPct val="90000"/>
              </a:lnSpc>
              <a:buFontTx/>
              <a:buNone/>
            </a:pPr>
            <a:r>
              <a:rPr lang="en-US" altLang="ru-RU" sz="1400" b="1"/>
              <a:t>final</a:t>
            </a:r>
            <a:r>
              <a:rPr lang="en-US" altLang="ru-RU" sz="1400"/>
              <a:t> Object MY_FINAL_OBJECT = </a:t>
            </a:r>
            <a:r>
              <a:rPr lang="en-US" altLang="ru-RU" sz="1400" b="1"/>
              <a:t>new</a:t>
            </a:r>
            <a:r>
              <a:rPr lang="en-US" altLang="ru-RU" sz="1400"/>
              <a:t> Object();</a:t>
            </a:r>
          </a:p>
          <a:p>
            <a:pPr eaLnBrk="1" hangingPunct="1">
              <a:lnSpc>
                <a:spcPct val="90000"/>
              </a:lnSpc>
            </a:pPr>
            <a:r>
              <a:rPr lang="ru-RU" altLang="ru-RU" sz="1800"/>
              <a:t>Принято записывать имена констант заглавными буквами;</a:t>
            </a:r>
          </a:p>
          <a:p>
            <a:pPr eaLnBrk="1" hangingPunct="1">
              <a:lnSpc>
                <a:spcPct val="90000"/>
              </a:lnSpc>
            </a:pPr>
            <a:endParaRPr lang="ru-RU" altLang="ru-RU" sz="1800"/>
          </a:p>
          <a:p>
            <a:pPr eaLnBrk="1" hangingPunct="1">
              <a:lnSpc>
                <a:spcPct val="90000"/>
              </a:lnSpc>
            </a:pPr>
            <a:r>
              <a:rPr lang="ru-RU" altLang="ru-RU" sz="1800"/>
              <a:t>Как правило, константы декларируются на уровне класов</a:t>
            </a:r>
            <a:r>
              <a:rPr lang="en-US" altLang="ru-RU" sz="1800"/>
              <a:t> (</a:t>
            </a:r>
            <a:r>
              <a:rPr lang="en-US" altLang="ru-RU" sz="1800" i="1"/>
              <a:t>static</a:t>
            </a:r>
            <a:r>
              <a:rPr lang="en-US" altLang="ru-RU" sz="1800"/>
              <a:t>)</a:t>
            </a:r>
            <a:r>
              <a:rPr lang="ru-RU" altLang="ru-RU" sz="1800"/>
              <a:t> и делаются доступными из разных частей программы (</a:t>
            </a:r>
            <a:r>
              <a:rPr lang="en-US" altLang="ru-RU" sz="1800" i="1"/>
              <a:t>class constants</a:t>
            </a:r>
            <a:r>
              <a:rPr lang="ru-RU" altLang="ru-RU" sz="1800"/>
              <a:t>);</a:t>
            </a:r>
          </a:p>
          <a:p>
            <a:pPr eaLnBrk="1" hangingPunct="1">
              <a:lnSpc>
                <a:spcPct val="90000"/>
              </a:lnSpc>
            </a:pPr>
            <a:r>
              <a:rPr lang="ru-RU" altLang="ru-RU" sz="1800"/>
              <a:t>Как правило, объявления </a:t>
            </a:r>
            <a:r>
              <a:rPr lang="en-US" altLang="ru-RU" sz="1800"/>
              <a:t>static </a:t>
            </a:r>
            <a:r>
              <a:rPr lang="ru-RU" altLang="ru-RU" sz="1800"/>
              <a:t>полей всегда </a:t>
            </a:r>
            <a:r>
              <a:rPr lang="en-US" altLang="ru-RU" sz="1800" b="1"/>
              <a:t>final </a:t>
            </a:r>
            <a:r>
              <a:rPr lang="en-US" altLang="ru-RU" sz="1800"/>
              <a:t>(</a:t>
            </a:r>
            <a:r>
              <a:rPr lang="ru-RU" altLang="ru-RU" sz="1800">
                <a:solidFill>
                  <a:srgbClr val="FF0000"/>
                </a:solidFill>
              </a:rPr>
              <a:t>«</a:t>
            </a:r>
            <a:r>
              <a:rPr lang="ru-RU" altLang="ru-RU" sz="1800" i="1">
                <a:solidFill>
                  <a:srgbClr val="FF0000"/>
                </a:solidFill>
              </a:rPr>
              <a:t>ООП-стиль» –</a:t>
            </a:r>
            <a:r>
              <a:rPr lang="ru-RU" altLang="ru-RU" sz="1800" i="1"/>
              <a:t> </a:t>
            </a:r>
            <a:r>
              <a:rPr lang="ru-RU" altLang="ru-RU" sz="1800" i="1">
                <a:solidFill>
                  <a:srgbClr val="FF0000"/>
                </a:solidFill>
              </a:rPr>
              <a:t>почему?</a:t>
            </a:r>
            <a:r>
              <a:rPr lang="en-US" altLang="ru-RU" sz="1800"/>
              <a:t>)</a:t>
            </a:r>
            <a:r>
              <a:rPr lang="ru-RU" altLang="ru-RU" sz="1800"/>
              <a:t>;</a:t>
            </a:r>
          </a:p>
          <a:p>
            <a:pPr eaLnBrk="1" hangingPunct="1">
              <a:lnSpc>
                <a:spcPct val="90000"/>
              </a:lnSpc>
            </a:pPr>
            <a:r>
              <a:rPr lang="ru-RU" altLang="ru-RU" sz="1800"/>
              <a:t>Ключевое слово </a:t>
            </a:r>
            <a:r>
              <a:rPr lang="en-US" altLang="ru-RU" sz="1800" b="1"/>
              <a:t>final</a:t>
            </a:r>
            <a:r>
              <a:rPr lang="en-US" altLang="ru-RU" sz="1800"/>
              <a:t> </a:t>
            </a:r>
            <a:r>
              <a:rPr lang="ru-RU" altLang="ru-RU" sz="1800"/>
              <a:t>указывает только, что не меняется значение инициализированной переменной; это не означает, что не может изменяться объект, на который указывет это значение;</a:t>
            </a:r>
          </a:p>
          <a:p>
            <a:pPr eaLnBrk="1" hangingPunct="1">
              <a:lnSpc>
                <a:spcPct val="90000"/>
              </a:lnSpc>
            </a:pPr>
            <a:endParaRPr lang="ru-RU" altLang="ru-RU" sz="1800"/>
          </a:p>
          <a:p>
            <a:pPr eaLnBrk="1" hangingPunct="1">
              <a:lnSpc>
                <a:spcPct val="90000"/>
              </a:lnSpc>
            </a:pPr>
            <a:r>
              <a:rPr lang="ru-RU" altLang="ru-RU" sz="1800"/>
              <a:t>В </a:t>
            </a:r>
            <a:r>
              <a:rPr lang="en-US" altLang="ru-RU" sz="1800"/>
              <a:t>java </a:t>
            </a:r>
            <a:r>
              <a:rPr lang="ru-RU" altLang="ru-RU" sz="1800"/>
              <a:t>есть зарезервированное (ключевое) слово </a:t>
            </a:r>
            <a:r>
              <a:rPr lang="en-US" altLang="ru-RU" sz="1800" b="1"/>
              <a:t>const</a:t>
            </a:r>
            <a:r>
              <a:rPr lang="ru-RU" altLang="ru-RU" sz="1800"/>
              <a:t>, но оно никак не используется (как и ключевое слово </a:t>
            </a:r>
            <a:r>
              <a:rPr lang="en-US" altLang="ru-RU" sz="1800" b="1"/>
              <a:t>goto</a:t>
            </a:r>
            <a:r>
              <a:rPr lang="ru-RU" altLang="ru-RU" sz="1800"/>
              <a:t>).</a:t>
            </a:r>
          </a:p>
          <a:p>
            <a:pPr lvl="2" eaLnBrk="1" hangingPunct="1">
              <a:lnSpc>
                <a:spcPct val="90000"/>
              </a:lnSpc>
              <a:buFontTx/>
              <a:buNone/>
            </a:pPr>
            <a:endParaRPr lang="ru-RU" altLang="ru-RU" sz="140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a:extLst>
              <a:ext uri="{FF2B5EF4-FFF2-40B4-BE49-F238E27FC236}">
                <a16:creationId xmlns:a16="http://schemas.microsoft.com/office/drawing/2014/main" id="{6BBCDA33-326D-4485-B866-A7993306E0E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3E1FCCC-78BF-4CB1-BB87-234DEA6EF5E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9699" name="Footer Placeholder 4">
            <a:extLst>
              <a:ext uri="{FF2B5EF4-FFF2-40B4-BE49-F238E27FC236}">
                <a16:creationId xmlns:a16="http://schemas.microsoft.com/office/drawing/2014/main" id="{F5C856FD-9AFE-4F1D-9A28-EE47AEDFF64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9700" name="Slide Number Placeholder 5">
            <a:extLst>
              <a:ext uri="{FF2B5EF4-FFF2-40B4-BE49-F238E27FC236}">
                <a16:creationId xmlns:a16="http://schemas.microsoft.com/office/drawing/2014/main" id="{3F0DA8C9-09BB-4CAC-8638-32843DB487C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9A50F37-F97B-417A-A5E6-4B78A7AB118D}" type="slidenum">
              <a:rPr lang="ru-RU" altLang="ru-RU" sz="1400"/>
              <a:pPr eaLnBrk="1" hangingPunct="1">
                <a:spcBef>
                  <a:spcPct val="0"/>
                </a:spcBef>
                <a:buFontTx/>
                <a:buNone/>
              </a:pPr>
              <a:t>323</a:t>
            </a:fld>
            <a:endParaRPr lang="ru-RU" altLang="ru-RU" sz="1400"/>
          </a:p>
        </p:txBody>
      </p:sp>
      <p:sp>
        <p:nvSpPr>
          <p:cNvPr id="29701" name="Rectangle 2">
            <a:extLst>
              <a:ext uri="{FF2B5EF4-FFF2-40B4-BE49-F238E27FC236}">
                <a16:creationId xmlns:a16="http://schemas.microsoft.com/office/drawing/2014/main" id="{88B53BDC-904A-4B0F-95B8-06E63C5B8C66}"/>
              </a:ext>
            </a:extLst>
          </p:cNvPr>
          <p:cNvSpPr>
            <a:spLocks noGrp="1" noChangeArrowheads="1"/>
          </p:cNvSpPr>
          <p:nvPr>
            <p:ph type="title"/>
          </p:nvPr>
        </p:nvSpPr>
        <p:spPr>
          <a:xfrm>
            <a:off x="395288" y="1484313"/>
            <a:ext cx="8229600" cy="431800"/>
          </a:xfrm>
        </p:spPr>
        <p:txBody>
          <a:bodyPr/>
          <a:lstStyle/>
          <a:p>
            <a:pPr eaLnBrk="1" hangingPunct="1"/>
            <a:r>
              <a:rPr lang="ru-RU" altLang="ru-RU" sz="2400" b="1"/>
              <a:t>Операторы языка </a:t>
            </a:r>
            <a:r>
              <a:rPr lang="en-US" altLang="ru-RU" sz="2400" b="1"/>
              <a:t>Java</a:t>
            </a:r>
            <a:endParaRPr lang="ru-RU" altLang="ru-RU" sz="2400" b="1"/>
          </a:p>
        </p:txBody>
      </p:sp>
      <p:sp>
        <p:nvSpPr>
          <p:cNvPr id="29702" name="Rectangle 3">
            <a:extLst>
              <a:ext uri="{FF2B5EF4-FFF2-40B4-BE49-F238E27FC236}">
                <a16:creationId xmlns:a16="http://schemas.microsoft.com/office/drawing/2014/main" id="{62B4BB3C-46BF-44C9-8340-968DE8C626D8}"/>
              </a:ext>
            </a:extLst>
          </p:cNvPr>
          <p:cNvSpPr>
            <a:spLocks noGrp="1" noChangeArrowheads="1"/>
          </p:cNvSpPr>
          <p:nvPr>
            <p:ph type="body" idx="1"/>
          </p:nvPr>
        </p:nvSpPr>
        <p:spPr>
          <a:xfrm>
            <a:off x="468313" y="1989138"/>
            <a:ext cx="8229600" cy="4165600"/>
          </a:xfrm>
        </p:spPr>
        <p:txBody>
          <a:bodyPr/>
          <a:lstStyle/>
          <a:p>
            <a:pPr eaLnBrk="1" hangingPunct="1"/>
            <a:r>
              <a:rPr lang="ru-RU" altLang="ru-RU" sz="2000"/>
              <a:t>На нижнем уровне операции с данными в </a:t>
            </a:r>
            <a:r>
              <a:rPr lang="en-US" altLang="ru-RU" sz="2000"/>
              <a:t>Java </a:t>
            </a:r>
            <a:r>
              <a:rPr lang="ru-RU" altLang="ru-RU" sz="2000"/>
              <a:t>осуществляются с помощью операторов;</a:t>
            </a:r>
          </a:p>
          <a:p>
            <a:pPr eaLnBrk="1" hangingPunct="1"/>
            <a:r>
              <a:rPr lang="ru-RU" altLang="ru-RU" sz="2000"/>
              <a:t>Оператор получает один или несколько аргументов и создает на их основе новое значение; все операторы работают с операндами и выдают результат;</a:t>
            </a:r>
          </a:p>
          <a:p>
            <a:pPr eaLnBrk="1" hangingPunct="1"/>
            <a:r>
              <a:rPr lang="ru-RU" altLang="ru-RU" sz="2000"/>
              <a:t>Некоторые опреторы могут изменять значение аргумента </a:t>
            </a:r>
            <a:r>
              <a:rPr lang="ru-RU" altLang="ru-RU" sz="2000" i="1"/>
              <a:t>(что называется побочным эффектом)</a:t>
            </a:r>
            <a:r>
              <a:rPr lang="ru-RU" altLang="ru-RU" sz="2000"/>
              <a:t>;</a:t>
            </a:r>
          </a:p>
          <a:p>
            <a:pPr eaLnBrk="1" hangingPunct="1"/>
            <a:r>
              <a:rPr lang="ru-RU" altLang="ru-RU" sz="2000"/>
              <a:t>Почти все операторы работают с примитивными типами данных; исключениями являются =, == и !=, которые могут применяться к объектам; кроме того, класс </a:t>
            </a:r>
            <a:r>
              <a:rPr lang="en-US" altLang="ru-RU" sz="2000"/>
              <a:t>String </a:t>
            </a:r>
            <a:r>
              <a:rPr lang="ru-RU" altLang="ru-RU" sz="2000"/>
              <a:t>поддерживает операции </a:t>
            </a:r>
            <a:r>
              <a:rPr lang="en-US" altLang="ru-RU" sz="2000"/>
              <a:t>+ </a:t>
            </a:r>
            <a:r>
              <a:rPr lang="ru-RU" altLang="ru-RU" sz="2000"/>
              <a:t>и +=.  </a:t>
            </a:r>
            <a:endParaRPr lang="ru-RU" altLang="ru-RU" sz="2000" i="1"/>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80AB5E06-936F-4672-9674-D64912E279A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3B4DCAC-B3D7-4CF4-A843-8762130F0B0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23" name="Footer Placeholder 4">
            <a:extLst>
              <a:ext uri="{FF2B5EF4-FFF2-40B4-BE49-F238E27FC236}">
                <a16:creationId xmlns:a16="http://schemas.microsoft.com/office/drawing/2014/main" id="{72685B94-3EEE-4E13-9F9D-5F7EEA2ED18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24" name="Slide Number Placeholder 5">
            <a:extLst>
              <a:ext uri="{FF2B5EF4-FFF2-40B4-BE49-F238E27FC236}">
                <a16:creationId xmlns:a16="http://schemas.microsoft.com/office/drawing/2014/main" id="{660EEB30-E6C8-4A35-853E-48DC871146D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E7F5F52-FF53-41D8-96C8-5404E9BCB24C}" type="slidenum">
              <a:rPr lang="ru-RU" altLang="ru-RU" sz="1400"/>
              <a:pPr eaLnBrk="1" hangingPunct="1">
                <a:spcBef>
                  <a:spcPct val="0"/>
                </a:spcBef>
                <a:buFontTx/>
                <a:buNone/>
              </a:pPr>
              <a:t>324</a:t>
            </a:fld>
            <a:endParaRPr lang="ru-RU" altLang="ru-RU" sz="1400"/>
          </a:p>
        </p:txBody>
      </p:sp>
      <p:sp>
        <p:nvSpPr>
          <p:cNvPr id="30725" name="Rectangle 2">
            <a:extLst>
              <a:ext uri="{FF2B5EF4-FFF2-40B4-BE49-F238E27FC236}">
                <a16:creationId xmlns:a16="http://schemas.microsoft.com/office/drawing/2014/main" id="{CBE5677C-B27A-4202-BDF2-01C7446F8EAC}"/>
              </a:ext>
            </a:extLst>
          </p:cNvPr>
          <p:cNvSpPr>
            <a:spLocks noGrp="1" noChangeArrowheads="1"/>
          </p:cNvSpPr>
          <p:nvPr>
            <p:ph type="title"/>
          </p:nvPr>
        </p:nvSpPr>
        <p:spPr>
          <a:xfrm>
            <a:off x="468313" y="1484313"/>
            <a:ext cx="8229600" cy="417512"/>
          </a:xfrm>
        </p:spPr>
        <p:txBody>
          <a:bodyPr/>
          <a:lstStyle/>
          <a:p>
            <a:pPr eaLnBrk="1" hangingPunct="1"/>
            <a:r>
              <a:rPr lang="ru-RU" altLang="ru-RU" sz="2400" b="1"/>
              <a:t>Арифметические операторы</a:t>
            </a:r>
          </a:p>
        </p:txBody>
      </p:sp>
      <p:sp>
        <p:nvSpPr>
          <p:cNvPr id="30726" name="Rectangle 3">
            <a:extLst>
              <a:ext uri="{FF2B5EF4-FFF2-40B4-BE49-F238E27FC236}">
                <a16:creationId xmlns:a16="http://schemas.microsoft.com/office/drawing/2014/main" id="{43A22DC3-3C6B-4DE4-A467-795E0AD3AD33}"/>
              </a:ext>
            </a:extLst>
          </p:cNvPr>
          <p:cNvSpPr>
            <a:spLocks noGrp="1" noChangeArrowheads="1"/>
          </p:cNvSpPr>
          <p:nvPr>
            <p:ph type="body" idx="1"/>
          </p:nvPr>
        </p:nvSpPr>
        <p:spPr>
          <a:xfrm>
            <a:off x="107950" y="1989138"/>
            <a:ext cx="8928100" cy="4137025"/>
          </a:xfrm>
        </p:spPr>
        <p:txBody>
          <a:bodyPr/>
          <a:lstStyle/>
          <a:p>
            <a:pPr eaLnBrk="1" hangingPunct="1">
              <a:lnSpc>
                <a:spcPct val="90000"/>
              </a:lnSpc>
            </a:pPr>
            <a:r>
              <a:rPr lang="ru-RU" altLang="ru-RU" sz="1800"/>
              <a:t>Операторы +, -, *, /, % работают как в С(С++, С</a:t>
            </a:r>
            <a:r>
              <a:rPr lang="en-US" altLang="ru-RU" sz="1800"/>
              <a:t>#</a:t>
            </a:r>
            <a:r>
              <a:rPr lang="ru-RU" altLang="ru-RU" sz="1800"/>
              <a:t>);</a:t>
            </a:r>
          </a:p>
          <a:p>
            <a:pPr eaLnBrk="1" hangingPunct="1">
              <a:lnSpc>
                <a:spcPct val="90000"/>
              </a:lnSpc>
            </a:pPr>
            <a:r>
              <a:rPr lang="ru-RU" altLang="ru-RU" sz="1800"/>
              <a:t>Оператор / означает целочисленное деление, </a:t>
            </a:r>
            <a:r>
              <a:rPr lang="ru-RU" altLang="ru-RU" sz="1800">
                <a:solidFill>
                  <a:srgbClr val="FF0000"/>
                </a:solidFill>
              </a:rPr>
              <a:t>если оба операнда целые числа</a:t>
            </a:r>
            <a:r>
              <a:rPr lang="ru-RU" altLang="ru-RU" sz="1800"/>
              <a:t>, иначе – деление чисел с плавающей точкой, например: 15/2 есть 7, 15%2 есть 1, 15.0/2 есть 7.5.</a:t>
            </a:r>
          </a:p>
          <a:p>
            <a:pPr eaLnBrk="1" hangingPunct="1">
              <a:lnSpc>
                <a:spcPct val="90000"/>
              </a:lnSpc>
            </a:pPr>
            <a:r>
              <a:rPr lang="ru-RU" altLang="ru-RU" sz="1800">
                <a:solidFill>
                  <a:srgbClr val="FF0000"/>
                </a:solidFill>
              </a:rPr>
              <a:t>Целочисленное деление на 0 приводит к </a:t>
            </a:r>
            <a:r>
              <a:rPr lang="en-US" altLang="ru-RU" sz="1800" i="1">
                <a:solidFill>
                  <a:srgbClr val="FF0000"/>
                </a:solidFill>
              </a:rPr>
              <a:t>java.lang.ArithmeticException</a:t>
            </a:r>
            <a:r>
              <a:rPr lang="ru-RU" altLang="ru-RU" sz="1800"/>
              <a:t>, тогда как деление для плавающей запятой на 0 дает «бесконечность» или </a:t>
            </a:r>
            <a:r>
              <a:rPr lang="en-US" altLang="ru-RU" sz="1800"/>
              <a:t>NaN (</a:t>
            </a:r>
            <a:r>
              <a:rPr lang="ru-RU" altLang="ru-RU" sz="1800" i="1">
                <a:solidFill>
                  <a:srgbClr val="FF0000"/>
                </a:solidFill>
              </a:rPr>
              <a:t>проверьте!</a:t>
            </a:r>
            <a:r>
              <a:rPr lang="en-US" altLang="ru-RU" sz="1800" i="1">
                <a:solidFill>
                  <a:srgbClr val="FF0000"/>
                </a:solidFill>
              </a:rPr>
              <a:t> </a:t>
            </a:r>
            <a:r>
              <a:rPr lang="ru-RU" altLang="ru-RU" sz="1800" i="1">
                <a:solidFill>
                  <a:srgbClr val="FF0000"/>
                </a:solidFill>
              </a:rPr>
              <a:t>Почему так сделано, как Вы думаете?</a:t>
            </a:r>
            <a:r>
              <a:rPr lang="en-US" altLang="ru-RU" sz="1800"/>
              <a:t>)</a:t>
            </a:r>
            <a:r>
              <a:rPr lang="ru-RU" altLang="ru-RU" sz="1800"/>
              <a:t>;</a:t>
            </a:r>
            <a:endParaRPr lang="en-US" altLang="ru-RU" sz="1800"/>
          </a:p>
          <a:p>
            <a:pPr eaLnBrk="1" hangingPunct="1">
              <a:lnSpc>
                <a:spcPct val="90000"/>
              </a:lnSpc>
            </a:pPr>
            <a:endParaRPr lang="ru-RU" altLang="ru-RU" sz="1800"/>
          </a:p>
          <a:p>
            <a:pPr eaLnBrk="1" hangingPunct="1">
              <a:lnSpc>
                <a:spcPct val="90000"/>
              </a:lnSpc>
            </a:pPr>
            <a:r>
              <a:rPr lang="ru-RU" altLang="ru-RU" sz="1800"/>
              <a:t>Редко используемое ключевое слово </a:t>
            </a:r>
            <a:r>
              <a:rPr lang="en-US" altLang="ru-RU" sz="1800" b="1" i="1"/>
              <a:t>strictfp</a:t>
            </a:r>
            <a:r>
              <a:rPr lang="ru-RU" altLang="ru-RU" sz="1800" i="1"/>
              <a:t> (при декларации метода)</a:t>
            </a:r>
            <a:r>
              <a:rPr lang="ru-RU" altLang="ru-RU" sz="1800"/>
              <a:t>:</a:t>
            </a:r>
            <a:r>
              <a:rPr lang="en-US" altLang="ru-RU" sz="1800"/>
              <a:t> </a:t>
            </a:r>
            <a:r>
              <a:rPr lang="ru-RU" altLang="ru-RU" sz="1800"/>
              <a:t>позволяет требовать «одинаковости результатов на разных процессорах при </a:t>
            </a:r>
            <a:r>
              <a:rPr lang="en-US" altLang="ru-RU" sz="1800"/>
              <a:t>floating point </a:t>
            </a:r>
            <a:r>
              <a:rPr lang="ru-RU" altLang="ru-RU" sz="1800"/>
              <a:t>вычислениях» (иначе – «на совести реализации»);</a:t>
            </a:r>
          </a:p>
          <a:p>
            <a:pPr eaLnBrk="1" hangingPunct="1">
              <a:lnSpc>
                <a:spcPct val="90000"/>
              </a:lnSpc>
            </a:pPr>
            <a:r>
              <a:rPr lang="ru-RU" altLang="ru-RU" sz="1800"/>
              <a:t>Имеются операции </a:t>
            </a:r>
            <a:r>
              <a:rPr lang="en-US" altLang="ru-RU" sz="1800"/>
              <a:t>++k, k--, </a:t>
            </a:r>
            <a:r>
              <a:rPr lang="ru-RU" altLang="ru-RU" sz="1800"/>
              <a:t>и т.п </a:t>
            </a:r>
            <a:r>
              <a:rPr lang="ru-RU" altLang="ru-RU" sz="1800" i="1">
                <a:solidFill>
                  <a:schemeClr val="accent2"/>
                </a:solidFill>
              </a:rPr>
              <a:t>(Самая первая шутка про С++: оператор ++ дал название языку С++, но «уже само название языка содержит ошибку: надо-бы называть ++С, так как нам нужет язык после его улучшения, а не до того... »)</a:t>
            </a:r>
          </a:p>
          <a:p>
            <a:pPr lvl="1" eaLnBrk="1" hangingPunct="1">
              <a:lnSpc>
                <a:spcPct val="90000"/>
              </a:lnSpc>
            </a:pPr>
            <a:endParaRPr lang="ru-RU" altLang="ru-RU" sz="1600" i="1">
              <a:solidFill>
                <a:schemeClr val="accent2"/>
              </a:solidFill>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2CFCF402-4B69-4ECC-884E-20CC24BA95B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638517D-8694-4B24-93C6-8044E14A4EC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1747" name="Footer Placeholder 4">
            <a:extLst>
              <a:ext uri="{FF2B5EF4-FFF2-40B4-BE49-F238E27FC236}">
                <a16:creationId xmlns:a16="http://schemas.microsoft.com/office/drawing/2014/main" id="{47ABD7E2-17BC-4DE9-B598-AD5F6AE7A2F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1748" name="Slide Number Placeholder 5">
            <a:extLst>
              <a:ext uri="{FF2B5EF4-FFF2-40B4-BE49-F238E27FC236}">
                <a16:creationId xmlns:a16="http://schemas.microsoft.com/office/drawing/2014/main" id="{F0FBA073-7A2F-46D7-ADDC-E1493C201EF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24F8F5B-3255-4025-8049-891CF4F829A3}" type="slidenum">
              <a:rPr lang="ru-RU" altLang="ru-RU" sz="1400"/>
              <a:pPr eaLnBrk="1" hangingPunct="1">
                <a:spcBef>
                  <a:spcPct val="0"/>
                </a:spcBef>
                <a:buFontTx/>
                <a:buNone/>
              </a:pPr>
              <a:t>325</a:t>
            </a:fld>
            <a:endParaRPr lang="ru-RU" altLang="ru-RU" sz="1400"/>
          </a:p>
        </p:txBody>
      </p:sp>
      <p:sp>
        <p:nvSpPr>
          <p:cNvPr id="31749" name="Rectangle 2">
            <a:extLst>
              <a:ext uri="{FF2B5EF4-FFF2-40B4-BE49-F238E27FC236}">
                <a16:creationId xmlns:a16="http://schemas.microsoft.com/office/drawing/2014/main" id="{341EA690-C755-49AC-B246-F57812AA36A8}"/>
              </a:ext>
            </a:extLst>
          </p:cNvPr>
          <p:cNvSpPr>
            <a:spLocks noGrp="1" noChangeArrowheads="1"/>
          </p:cNvSpPr>
          <p:nvPr>
            <p:ph type="title"/>
          </p:nvPr>
        </p:nvSpPr>
        <p:spPr>
          <a:xfrm>
            <a:off x="468313" y="1557338"/>
            <a:ext cx="8229600" cy="490537"/>
          </a:xfrm>
        </p:spPr>
        <p:txBody>
          <a:bodyPr/>
          <a:lstStyle/>
          <a:p>
            <a:pPr eaLnBrk="1" hangingPunct="1"/>
            <a:r>
              <a:rPr lang="ru-RU" altLang="ru-RU" sz="2400" b="1"/>
              <a:t>Операторы отношения и булевские операторы</a:t>
            </a:r>
          </a:p>
        </p:txBody>
      </p:sp>
      <p:sp>
        <p:nvSpPr>
          <p:cNvPr id="31750" name="Rectangle 3">
            <a:extLst>
              <a:ext uri="{FF2B5EF4-FFF2-40B4-BE49-F238E27FC236}">
                <a16:creationId xmlns:a16="http://schemas.microsoft.com/office/drawing/2014/main" id="{EC38B98B-8B7C-4C7B-8CFA-1E3DCEC3C904}"/>
              </a:ext>
            </a:extLst>
          </p:cNvPr>
          <p:cNvSpPr>
            <a:spLocks noGrp="1" noChangeArrowheads="1"/>
          </p:cNvSpPr>
          <p:nvPr>
            <p:ph type="body" idx="1"/>
          </p:nvPr>
        </p:nvSpPr>
        <p:spPr>
          <a:xfrm>
            <a:off x="250825" y="2060575"/>
            <a:ext cx="8642350" cy="2376488"/>
          </a:xfrm>
        </p:spPr>
        <p:txBody>
          <a:bodyPr/>
          <a:lstStyle/>
          <a:p>
            <a:pPr eaLnBrk="1" hangingPunct="1"/>
            <a:r>
              <a:rPr lang="ru-RU" altLang="ru-RU" sz="1800"/>
              <a:t>Имеется полный набор операторов отношения (==, !=, </a:t>
            </a:r>
            <a:r>
              <a:rPr lang="en-US" altLang="ru-RU" sz="1800"/>
              <a:t>&lt;,&gt;,&lt;=,&gt;=</a:t>
            </a:r>
            <a:r>
              <a:rPr lang="ru-RU" altLang="ru-RU" sz="1800"/>
              <a:t>), которые имеют специфику для разных примитивных и ссылочных типов операндов;</a:t>
            </a:r>
          </a:p>
          <a:p>
            <a:pPr eaLnBrk="1" hangingPunct="1"/>
            <a:r>
              <a:rPr lang="ru-RU" altLang="ru-RU" sz="1800"/>
              <a:t>Как в С++, </a:t>
            </a:r>
            <a:r>
              <a:rPr lang="en-US" altLang="ru-RU" sz="1800"/>
              <a:t>&amp;&amp; - </a:t>
            </a:r>
            <a:r>
              <a:rPr lang="ru-RU" altLang="ru-RU" sz="1800"/>
              <a:t>логическое «и», </a:t>
            </a:r>
            <a:r>
              <a:rPr lang="en-US" altLang="ru-RU" sz="1800"/>
              <a:t>|| - </a:t>
            </a:r>
            <a:r>
              <a:rPr lang="ru-RU" altLang="ru-RU" sz="1800"/>
              <a:t>«или», ! – «не»; при вычислении для операторов </a:t>
            </a:r>
            <a:r>
              <a:rPr lang="en-US" altLang="ru-RU" sz="1800"/>
              <a:t>&amp;&amp;, || </a:t>
            </a:r>
            <a:r>
              <a:rPr lang="ru-RU" altLang="ru-RU" sz="1800"/>
              <a:t>применяется «оптимизация»</a:t>
            </a:r>
            <a:r>
              <a:rPr lang="en-US" altLang="ru-RU" sz="1800"/>
              <a:t> </a:t>
            </a:r>
            <a:r>
              <a:rPr lang="ru-RU" altLang="ru-RU" sz="1800" i="1"/>
              <a:t>(</a:t>
            </a:r>
            <a:r>
              <a:rPr lang="en-US" altLang="ru-RU" sz="1800" i="1"/>
              <a:t>short circuit fashion</a:t>
            </a:r>
            <a:r>
              <a:rPr lang="ru-RU" altLang="ru-RU" sz="1800" i="1"/>
              <a:t>):</a:t>
            </a:r>
            <a:r>
              <a:rPr lang="ru-RU" altLang="ru-RU" sz="1800"/>
              <a:t> </a:t>
            </a:r>
            <a:r>
              <a:rPr lang="ru-RU" altLang="ru-RU" sz="1800" b="1">
                <a:solidFill>
                  <a:srgbClr val="FF0000"/>
                </a:solidFill>
              </a:rPr>
              <a:t>следующий (слева-направо) аргумент не вычисляется, если значение всего выражения уже определено</a:t>
            </a:r>
            <a:r>
              <a:rPr lang="ru-RU" altLang="ru-RU" sz="1800"/>
              <a:t> </a:t>
            </a:r>
            <a:r>
              <a:rPr lang="ru-RU" altLang="ru-RU" sz="1800" i="1"/>
              <a:t>(когда это полезно использовать?);</a:t>
            </a:r>
          </a:p>
          <a:p>
            <a:pPr eaLnBrk="1" hangingPunct="1"/>
            <a:r>
              <a:rPr lang="ru-RU" altLang="ru-RU" sz="1800"/>
              <a:t>Есть тернарный оператор ?: (</a:t>
            </a:r>
            <a:r>
              <a:rPr lang="en-US" altLang="ru-RU" sz="1800"/>
              <a:t>x &lt; y ? x : y</a:t>
            </a:r>
            <a:r>
              <a:rPr lang="ru-RU" altLang="ru-RU" sz="1800"/>
              <a:t>)</a:t>
            </a:r>
            <a:endParaRPr lang="en-US" altLang="ru-RU" sz="1800"/>
          </a:p>
          <a:p>
            <a:pPr eaLnBrk="1" hangingPunct="1"/>
            <a:endParaRPr lang="ru-RU" altLang="ru-RU" sz="1800"/>
          </a:p>
        </p:txBody>
      </p:sp>
      <p:sp>
        <p:nvSpPr>
          <p:cNvPr id="31751" name="Rectangle 4">
            <a:extLst>
              <a:ext uri="{FF2B5EF4-FFF2-40B4-BE49-F238E27FC236}">
                <a16:creationId xmlns:a16="http://schemas.microsoft.com/office/drawing/2014/main" id="{0C0CD931-F56B-44B9-8069-EDA2FE9CD691}"/>
              </a:ext>
            </a:extLst>
          </p:cNvPr>
          <p:cNvSpPr>
            <a:spLocks noChangeArrowheads="1"/>
          </p:cNvSpPr>
          <p:nvPr/>
        </p:nvSpPr>
        <p:spPr bwMode="auto">
          <a:xfrm>
            <a:off x="395288" y="4437063"/>
            <a:ext cx="82296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a:solidFill>
                  <a:schemeClr val="tx2"/>
                </a:solidFill>
              </a:rPr>
              <a:t>Поразрядные операторы</a:t>
            </a:r>
          </a:p>
        </p:txBody>
      </p:sp>
      <p:sp>
        <p:nvSpPr>
          <p:cNvPr id="31752" name="Rectangle 5">
            <a:extLst>
              <a:ext uri="{FF2B5EF4-FFF2-40B4-BE49-F238E27FC236}">
                <a16:creationId xmlns:a16="http://schemas.microsoft.com/office/drawing/2014/main" id="{ECAB04D0-E88A-41F4-AEB5-25A9FBE98419}"/>
              </a:ext>
            </a:extLst>
          </p:cNvPr>
          <p:cNvSpPr>
            <a:spLocks noChangeArrowheads="1"/>
          </p:cNvSpPr>
          <p:nvPr/>
        </p:nvSpPr>
        <p:spPr bwMode="auto">
          <a:xfrm>
            <a:off x="250825" y="4868863"/>
            <a:ext cx="8642350" cy="108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en-US" altLang="ru-RU" sz="1800"/>
              <a:t>&amp; </a:t>
            </a:r>
            <a:r>
              <a:rPr lang="ru-RU" altLang="ru-RU" sz="1800"/>
              <a:t>(</a:t>
            </a:r>
            <a:r>
              <a:rPr lang="en-US" altLang="ru-RU" sz="1800"/>
              <a:t>“and”</a:t>
            </a:r>
            <a:r>
              <a:rPr lang="ru-RU" altLang="ru-RU" sz="1800"/>
              <a:t>)</a:t>
            </a:r>
            <a:r>
              <a:rPr lang="en-US" altLang="ru-RU" sz="1800"/>
              <a:t>, | (“or”), ^(“xor”), ~ (“not”) </a:t>
            </a:r>
            <a:r>
              <a:rPr lang="ru-RU" altLang="ru-RU" sz="1800"/>
              <a:t>для целочисленных типов;</a:t>
            </a:r>
          </a:p>
          <a:p>
            <a:pPr eaLnBrk="1" hangingPunct="1"/>
            <a:r>
              <a:rPr lang="ru-RU" altLang="ru-RU" sz="1800"/>
              <a:t>Для булевских значений </a:t>
            </a:r>
            <a:r>
              <a:rPr lang="en-US" altLang="ru-RU" sz="1800"/>
              <a:t>&amp; </a:t>
            </a:r>
            <a:r>
              <a:rPr lang="ru-RU" altLang="ru-RU" sz="1800"/>
              <a:t>и </a:t>
            </a:r>
            <a:r>
              <a:rPr lang="en-US" altLang="ru-RU" sz="1800"/>
              <a:t>| </a:t>
            </a:r>
            <a:r>
              <a:rPr lang="ru-RU" altLang="ru-RU" sz="1800"/>
              <a:t>дают булевский результат (аналогичны </a:t>
            </a:r>
            <a:r>
              <a:rPr lang="en-US" altLang="ru-RU" sz="1800"/>
              <a:t>&amp;&amp; </a:t>
            </a:r>
            <a:r>
              <a:rPr lang="ru-RU" altLang="ru-RU" sz="1800"/>
              <a:t>и </a:t>
            </a:r>
            <a:r>
              <a:rPr lang="en-US" altLang="ru-RU" sz="1800"/>
              <a:t>||</a:t>
            </a:r>
            <a:r>
              <a:rPr lang="ru-RU" altLang="ru-RU" sz="1800"/>
              <a:t>, но </a:t>
            </a:r>
            <a:r>
              <a:rPr lang="ru-RU" altLang="ru-RU" sz="1800">
                <a:solidFill>
                  <a:srgbClr val="FF0000"/>
                </a:solidFill>
              </a:rPr>
              <a:t>все аргументы всегда вычисляются</a:t>
            </a:r>
            <a:r>
              <a:rPr lang="ru-RU" altLang="ru-RU" sz="1800"/>
              <a: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a:extLst>
              <a:ext uri="{FF2B5EF4-FFF2-40B4-BE49-F238E27FC236}">
                <a16:creationId xmlns:a16="http://schemas.microsoft.com/office/drawing/2014/main" id="{3FAB1B76-2C68-425A-83F4-E2174481358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6015EC7-2840-4DE9-972A-05408AF440A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2771" name="Footer Placeholder 4">
            <a:extLst>
              <a:ext uri="{FF2B5EF4-FFF2-40B4-BE49-F238E27FC236}">
                <a16:creationId xmlns:a16="http://schemas.microsoft.com/office/drawing/2014/main" id="{DD60EAA8-25CF-4998-9CE3-1E2D83FAC18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2772" name="Slide Number Placeholder 5">
            <a:extLst>
              <a:ext uri="{FF2B5EF4-FFF2-40B4-BE49-F238E27FC236}">
                <a16:creationId xmlns:a16="http://schemas.microsoft.com/office/drawing/2014/main" id="{FB9447F5-CAE6-4CFC-8B70-0BBFF3C2E4B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C43B491-C8E3-434F-8003-0DFEA871B096}" type="slidenum">
              <a:rPr lang="ru-RU" altLang="ru-RU" sz="1400"/>
              <a:pPr eaLnBrk="1" hangingPunct="1">
                <a:spcBef>
                  <a:spcPct val="0"/>
                </a:spcBef>
                <a:buFontTx/>
                <a:buNone/>
              </a:pPr>
              <a:t>326</a:t>
            </a:fld>
            <a:endParaRPr lang="ru-RU" altLang="ru-RU" sz="1400"/>
          </a:p>
        </p:txBody>
      </p:sp>
      <p:sp>
        <p:nvSpPr>
          <p:cNvPr id="32773" name="Rectangle 2">
            <a:extLst>
              <a:ext uri="{FF2B5EF4-FFF2-40B4-BE49-F238E27FC236}">
                <a16:creationId xmlns:a16="http://schemas.microsoft.com/office/drawing/2014/main" id="{1030BEBB-6276-48FF-9B67-1748D91EB21B}"/>
              </a:ext>
            </a:extLst>
          </p:cNvPr>
          <p:cNvSpPr>
            <a:spLocks noGrp="1" noChangeArrowheads="1"/>
          </p:cNvSpPr>
          <p:nvPr>
            <p:ph type="title"/>
          </p:nvPr>
        </p:nvSpPr>
        <p:spPr>
          <a:xfrm>
            <a:off x="468313" y="1484313"/>
            <a:ext cx="8229600" cy="360362"/>
          </a:xfrm>
        </p:spPr>
        <p:txBody>
          <a:bodyPr/>
          <a:lstStyle/>
          <a:p>
            <a:pPr eaLnBrk="1" hangingPunct="1"/>
            <a:r>
              <a:rPr lang="ru-RU" altLang="ru-RU" sz="2400" b="1"/>
              <a:t>Операторы сдвига</a:t>
            </a:r>
          </a:p>
        </p:txBody>
      </p:sp>
      <p:sp>
        <p:nvSpPr>
          <p:cNvPr id="32774" name="Rectangle 3">
            <a:extLst>
              <a:ext uri="{FF2B5EF4-FFF2-40B4-BE49-F238E27FC236}">
                <a16:creationId xmlns:a16="http://schemas.microsoft.com/office/drawing/2014/main" id="{C05ABAAB-794A-4542-971A-ABCD57D5684D}"/>
              </a:ext>
            </a:extLst>
          </p:cNvPr>
          <p:cNvSpPr>
            <a:spLocks noGrp="1" noChangeArrowheads="1"/>
          </p:cNvSpPr>
          <p:nvPr>
            <p:ph type="body" idx="1"/>
          </p:nvPr>
        </p:nvSpPr>
        <p:spPr>
          <a:xfrm>
            <a:off x="107950" y="1989138"/>
            <a:ext cx="8928100" cy="4137025"/>
          </a:xfrm>
        </p:spPr>
        <p:txBody>
          <a:bodyPr/>
          <a:lstStyle/>
          <a:p>
            <a:pPr eaLnBrk="1" hangingPunct="1">
              <a:lnSpc>
                <a:spcPct val="90000"/>
              </a:lnSpc>
            </a:pPr>
            <a:r>
              <a:rPr lang="ru-RU" altLang="ru-RU" sz="1800"/>
              <a:t>Операторы </a:t>
            </a:r>
            <a:r>
              <a:rPr lang="en-US" altLang="ru-RU" sz="1800"/>
              <a:t>&gt;&gt; </a:t>
            </a:r>
            <a:r>
              <a:rPr lang="ru-RU" altLang="ru-RU" sz="1800"/>
              <a:t>и </a:t>
            </a:r>
            <a:r>
              <a:rPr lang="en-US" altLang="ru-RU" sz="1800"/>
              <a:t>&lt;&lt; </a:t>
            </a:r>
            <a:r>
              <a:rPr lang="ru-RU" altLang="ru-RU" sz="1800"/>
              <a:t>сдвигают биты вправо</a:t>
            </a:r>
            <a:r>
              <a:rPr lang="en-US" altLang="ru-RU" sz="1800"/>
              <a:t>/</a:t>
            </a:r>
            <a:r>
              <a:rPr lang="ru-RU" altLang="ru-RU" sz="1800"/>
              <a:t>влево</a:t>
            </a:r>
          </a:p>
          <a:p>
            <a:pPr lvl="1" eaLnBrk="1" hangingPunct="1">
              <a:lnSpc>
                <a:spcPct val="90000"/>
              </a:lnSpc>
              <a:buFontTx/>
              <a:buNone/>
            </a:pPr>
            <a:r>
              <a:rPr lang="ru-RU" altLang="ru-RU" sz="1600"/>
              <a:t>	</a:t>
            </a:r>
            <a:r>
              <a:rPr lang="en-US" altLang="ru-RU" sz="1600" b="1"/>
              <a:t>int fourthBitFromRight = (n &amp; (1 &lt;&lt; 3)) &gt;&gt; 3;</a:t>
            </a:r>
            <a:r>
              <a:rPr lang="en-US" altLang="ru-RU" sz="1600"/>
              <a:t> // </a:t>
            </a:r>
            <a:r>
              <a:rPr lang="ru-RU" altLang="ru-RU" sz="1600"/>
              <a:t>дает 4-й бит справа</a:t>
            </a:r>
          </a:p>
          <a:p>
            <a:pPr eaLnBrk="1" hangingPunct="1">
              <a:lnSpc>
                <a:spcPct val="90000"/>
              </a:lnSpc>
            </a:pPr>
            <a:r>
              <a:rPr lang="ru-RU" altLang="ru-RU" sz="1800"/>
              <a:t>Оператор </a:t>
            </a:r>
            <a:r>
              <a:rPr lang="en-US" altLang="ru-RU" sz="1800"/>
              <a:t>&gt;&gt; </a:t>
            </a:r>
            <a:r>
              <a:rPr lang="ru-RU" altLang="ru-RU" sz="1800"/>
              <a:t>заполняет старшие биты значением знакового разряда (арифметический сдвиг); </a:t>
            </a:r>
            <a:r>
              <a:rPr lang="ru-RU" altLang="ru-RU" sz="1800" i="1">
                <a:solidFill>
                  <a:srgbClr val="FF0000"/>
                </a:solidFill>
              </a:rPr>
              <a:t>проверьте!</a:t>
            </a:r>
          </a:p>
          <a:p>
            <a:pPr eaLnBrk="1" hangingPunct="1">
              <a:lnSpc>
                <a:spcPct val="90000"/>
              </a:lnSpc>
            </a:pPr>
            <a:r>
              <a:rPr lang="ru-RU" altLang="ru-RU" sz="1800"/>
              <a:t>Оператор </a:t>
            </a:r>
            <a:r>
              <a:rPr lang="en-US" altLang="ru-RU" sz="1800"/>
              <a:t>&gt;&gt;&gt; </a:t>
            </a:r>
            <a:r>
              <a:rPr lang="ru-RU" altLang="ru-RU" sz="1800"/>
              <a:t>заполняет старшие биты нулями (логический сдвиг); </a:t>
            </a:r>
            <a:r>
              <a:rPr lang="ru-RU" altLang="ru-RU" sz="1800" i="1">
                <a:solidFill>
                  <a:srgbClr val="FF0000"/>
                </a:solidFill>
              </a:rPr>
              <a:t>проверьте!</a:t>
            </a:r>
            <a:endParaRPr lang="ru-RU" altLang="ru-RU" sz="1800"/>
          </a:p>
          <a:p>
            <a:pPr eaLnBrk="1" hangingPunct="1">
              <a:lnSpc>
                <a:spcPct val="90000"/>
              </a:lnSpc>
            </a:pPr>
            <a:r>
              <a:rPr lang="ru-RU" altLang="ru-RU" sz="1800"/>
              <a:t>Оператора </a:t>
            </a:r>
            <a:r>
              <a:rPr lang="en-US" altLang="ru-RU" sz="1800"/>
              <a:t>&lt;&lt;&lt; </a:t>
            </a:r>
            <a:r>
              <a:rPr lang="ru-RU" altLang="ru-RU" sz="1800"/>
              <a:t>не существует;</a:t>
            </a:r>
          </a:p>
          <a:p>
            <a:pPr eaLnBrk="1" hangingPunct="1">
              <a:lnSpc>
                <a:spcPct val="90000"/>
              </a:lnSpc>
            </a:pPr>
            <a:r>
              <a:rPr lang="ru-RU" altLang="ru-RU" sz="1800"/>
              <a:t>Правый аргумент операторов сдвига берется по модулю 32 (64) в зависимости от того, </a:t>
            </a:r>
            <a:r>
              <a:rPr lang="en-US" altLang="ru-RU" sz="1800"/>
              <a:t>int </a:t>
            </a:r>
            <a:r>
              <a:rPr lang="ru-RU" altLang="ru-RU" sz="1800"/>
              <a:t>или </a:t>
            </a:r>
            <a:r>
              <a:rPr lang="en-US" altLang="ru-RU" sz="1800"/>
              <a:t>long </a:t>
            </a:r>
            <a:r>
              <a:rPr lang="ru-RU" altLang="ru-RU" sz="1800"/>
              <a:t>левый операнд: </a:t>
            </a:r>
          </a:p>
          <a:p>
            <a:pPr lvl="3" eaLnBrk="1" hangingPunct="1">
              <a:lnSpc>
                <a:spcPct val="90000"/>
              </a:lnSpc>
              <a:buFontTx/>
              <a:buNone/>
            </a:pPr>
            <a:r>
              <a:rPr lang="ru-RU" altLang="ru-RU" sz="1200"/>
              <a:t>			</a:t>
            </a:r>
            <a:r>
              <a:rPr lang="ru-RU" altLang="ru-RU" sz="1600" b="1"/>
              <a:t>1 </a:t>
            </a:r>
            <a:r>
              <a:rPr lang="en-US" altLang="ru-RU" sz="1600" b="1"/>
              <a:t>&lt;&lt;</a:t>
            </a:r>
            <a:r>
              <a:rPr lang="ru-RU" altLang="ru-RU" sz="1600" b="1"/>
              <a:t> </a:t>
            </a:r>
            <a:r>
              <a:rPr lang="en-US" altLang="ru-RU" sz="1600" b="1"/>
              <a:t>35</a:t>
            </a:r>
            <a:r>
              <a:rPr lang="en-US" altLang="ru-RU" sz="1600"/>
              <a:t> </a:t>
            </a:r>
            <a:r>
              <a:rPr lang="ru-RU" altLang="ru-RU" sz="1600"/>
              <a:t>и </a:t>
            </a:r>
            <a:r>
              <a:rPr lang="ru-RU" altLang="ru-RU" sz="1600" b="1"/>
              <a:t>1 </a:t>
            </a:r>
            <a:r>
              <a:rPr lang="en-US" altLang="ru-RU" sz="1600" b="1"/>
              <a:t>&lt;&lt; 3</a:t>
            </a:r>
            <a:r>
              <a:rPr lang="en-US" altLang="ru-RU" sz="1600"/>
              <a:t> </a:t>
            </a:r>
            <a:r>
              <a:rPr lang="ru-RU" altLang="ru-RU" sz="1600"/>
              <a:t> будет </a:t>
            </a:r>
            <a:r>
              <a:rPr lang="ru-RU" altLang="ru-RU" sz="1600" b="1"/>
              <a:t>8</a:t>
            </a:r>
            <a:r>
              <a:rPr lang="ru-RU" altLang="ru-RU" sz="1600"/>
              <a:t>; </a:t>
            </a:r>
            <a:r>
              <a:rPr lang="en-US" altLang="ru-RU" sz="1600"/>
              <a:t>// </a:t>
            </a:r>
            <a:r>
              <a:rPr lang="ru-RU" altLang="ru-RU" sz="1600" i="1">
                <a:solidFill>
                  <a:srgbClr val="FF0000"/>
                </a:solidFill>
              </a:rPr>
              <a:t>почему?</a:t>
            </a:r>
          </a:p>
          <a:p>
            <a:pPr eaLnBrk="1" hangingPunct="1">
              <a:lnSpc>
                <a:spcPct val="90000"/>
              </a:lnSpc>
            </a:pPr>
            <a:endParaRPr lang="en-US" altLang="ru-RU" sz="1800"/>
          </a:p>
          <a:p>
            <a:pPr eaLnBrk="1" hangingPunct="1">
              <a:lnSpc>
                <a:spcPct val="90000"/>
              </a:lnSpc>
            </a:pPr>
            <a:r>
              <a:rPr lang="ru-RU" altLang="ru-RU" sz="1800"/>
              <a:t>В С/С++ не определялось </a:t>
            </a:r>
            <a:r>
              <a:rPr lang="ru-RU" altLang="ru-RU" sz="1800" i="1"/>
              <a:t>(в самом языке!)</a:t>
            </a:r>
            <a:r>
              <a:rPr lang="ru-RU" altLang="ru-RU" sz="1800"/>
              <a:t> поведение сдвига </a:t>
            </a:r>
            <a:r>
              <a:rPr lang="en-US" altLang="ru-RU" sz="1800"/>
              <a:t>&gt;&gt; (</a:t>
            </a:r>
            <a:r>
              <a:rPr lang="ru-RU" altLang="ru-RU" sz="1800"/>
              <a:t>логический или арифметический</a:t>
            </a:r>
            <a:r>
              <a:rPr lang="en-US" altLang="ru-RU" sz="1800"/>
              <a:t>)</a:t>
            </a:r>
            <a:r>
              <a:rPr lang="ru-RU" altLang="ru-RU" sz="1800"/>
              <a:t>: все зависело от реализации, определенность была только для неотрицательных чисел. В </a:t>
            </a:r>
            <a:r>
              <a:rPr lang="en-US" altLang="ru-RU" sz="1800"/>
              <a:t>Java </a:t>
            </a:r>
            <a:r>
              <a:rPr lang="ru-RU" altLang="ru-RU" sz="1800"/>
              <a:t>все определено.</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4">
            <a:extLst>
              <a:ext uri="{FF2B5EF4-FFF2-40B4-BE49-F238E27FC236}">
                <a16:creationId xmlns:a16="http://schemas.microsoft.com/office/drawing/2014/main" id="{5605ED93-A4B8-42CC-8948-BC51063CBDB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6FD8D5C-2FE3-40BB-AEC2-6BF081073E0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3795" name="Footer Placeholder 5">
            <a:extLst>
              <a:ext uri="{FF2B5EF4-FFF2-40B4-BE49-F238E27FC236}">
                <a16:creationId xmlns:a16="http://schemas.microsoft.com/office/drawing/2014/main" id="{8DE8B38D-B333-442D-8A85-823F61946C5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3796" name="Slide Number Placeholder 6">
            <a:extLst>
              <a:ext uri="{FF2B5EF4-FFF2-40B4-BE49-F238E27FC236}">
                <a16:creationId xmlns:a16="http://schemas.microsoft.com/office/drawing/2014/main" id="{1DACABAC-5933-4042-98A5-60CB8E12BA2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B20E1B4-764F-4D2C-B8C3-E04864058620}" type="slidenum">
              <a:rPr lang="ru-RU" altLang="ru-RU" sz="1400"/>
              <a:pPr eaLnBrk="1" hangingPunct="1">
                <a:spcBef>
                  <a:spcPct val="0"/>
                </a:spcBef>
                <a:buFontTx/>
                <a:buNone/>
              </a:pPr>
              <a:t>327</a:t>
            </a:fld>
            <a:endParaRPr lang="ru-RU" altLang="ru-RU" sz="1400"/>
          </a:p>
        </p:txBody>
      </p:sp>
      <p:sp>
        <p:nvSpPr>
          <p:cNvPr id="33797" name="Rectangle 2">
            <a:extLst>
              <a:ext uri="{FF2B5EF4-FFF2-40B4-BE49-F238E27FC236}">
                <a16:creationId xmlns:a16="http://schemas.microsoft.com/office/drawing/2014/main" id="{19F6FEB1-4435-4828-B124-0441A7E0B3EA}"/>
              </a:ext>
            </a:extLst>
          </p:cNvPr>
          <p:cNvSpPr>
            <a:spLocks noGrp="1" noChangeArrowheads="1"/>
          </p:cNvSpPr>
          <p:nvPr>
            <p:ph type="title"/>
          </p:nvPr>
        </p:nvSpPr>
        <p:spPr>
          <a:xfrm>
            <a:off x="468313" y="1484313"/>
            <a:ext cx="8229600" cy="431800"/>
          </a:xfrm>
        </p:spPr>
        <p:txBody>
          <a:bodyPr/>
          <a:lstStyle/>
          <a:p>
            <a:pPr eaLnBrk="1" hangingPunct="1"/>
            <a:r>
              <a:rPr lang="ru-RU" altLang="ru-RU" sz="2400" b="1"/>
              <a:t>Преобразования числовых типов</a:t>
            </a:r>
          </a:p>
        </p:txBody>
      </p:sp>
      <p:sp>
        <p:nvSpPr>
          <p:cNvPr id="33798" name="Rectangle 3">
            <a:extLst>
              <a:ext uri="{FF2B5EF4-FFF2-40B4-BE49-F238E27FC236}">
                <a16:creationId xmlns:a16="http://schemas.microsoft.com/office/drawing/2014/main" id="{7EE1A53C-E743-4168-8BF4-315BF6A1D426}"/>
              </a:ext>
            </a:extLst>
          </p:cNvPr>
          <p:cNvSpPr>
            <a:spLocks noGrp="1" noChangeArrowheads="1"/>
          </p:cNvSpPr>
          <p:nvPr>
            <p:ph type="body" sz="half" idx="1"/>
          </p:nvPr>
        </p:nvSpPr>
        <p:spPr>
          <a:xfrm>
            <a:off x="250825" y="1989138"/>
            <a:ext cx="4465638" cy="4137025"/>
          </a:xfrm>
        </p:spPr>
        <p:txBody>
          <a:bodyPr/>
          <a:lstStyle/>
          <a:p>
            <a:pPr eaLnBrk="1" hangingPunct="1">
              <a:lnSpc>
                <a:spcPct val="90000"/>
              </a:lnSpc>
            </a:pPr>
            <a:r>
              <a:rPr lang="ru-RU" altLang="ru-RU" sz="1800"/>
              <a:t>Слошные стрелки обозначают  преобразования без потери информации;</a:t>
            </a:r>
          </a:p>
          <a:p>
            <a:pPr eaLnBrk="1" hangingPunct="1">
              <a:lnSpc>
                <a:spcPct val="90000"/>
              </a:lnSpc>
            </a:pPr>
            <a:r>
              <a:rPr lang="ru-RU" altLang="ru-RU" sz="1800"/>
              <a:t>Штриховые стрелки обозначают преобразования, где может быть потеря точности;</a:t>
            </a:r>
          </a:p>
          <a:p>
            <a:pPr eaLnBrk="1" hangingPunct="1">
              <a:lnSpc>
                <a:spcPct val="90000"/>
              </a:lnSpc>
            </a:pPr>
            <a:r>
              <a:rPr lang="ru-RU" altLang="ru-RU" sz="1800"/>
              <a:t>При выполнении бинарного оператора:</a:t>
            </a:r>
          </a:p>
          <a:p>
            <a:pPr lvl="1" eaLnBrk="1" hangingPunct="1">
              <a:lnSpc>
                <a:spcPct val="90000"/>
              </a:lnSpc>
            </a:pPr>
            <a:r>
              <a:rPr lang="ru-RU" altLang="ru-RU" sz="1600" b="1">
                <a:solidFill>
                  <a:srgbClr val="FF0000"/>
                </a:solidFill>
              </a:rPr>
              <a:t>Если один из операндов </a:t>
            </a:r>
            <a:r>
              <a:rPr lang="en-US" altLang="ru-RU" sz="1600" b="1">
                <a:solidFill>
                  <a:srgbClr val="FF0000"/>
                </a:solidFill>
              </a:rPr>
              <a:t>double</a:t>
            </a:r>
            <a:r>
              <a:rPr lang="ru-RU" altLang="ru-RU" sz="1600" b="1">
                <a:solidFill>
                  <a:srgbClr val="FF0000"/>
                </a:solidFill>
              </a:rPr>
              <a:t>, второй преобразуется в </a:t>
            </a:r>
            <a:r>
              <a:rPr lang="en-US" altLang="ru-RU" sz="1600" b="1">
                <a:solidFill>
                  <a:srgbClr val="FF0000"/>
                </a:solidFill>
              </a:rPr>
              <a:t>double</a:t>
            </a:r>
            <a:r>
              <a:rPr lang="ru-RU" altLang="ru-RU" sz="1600" b="1">
                <a:solidFill>
                  <a:srgbClr val="FF0000"/>
                </a:solidFill>
              </a:rPr>
              <a:t>;</a:t>
            </a:r>
          </a:p>
          <a:p>
            <a:pPr lvl="1" eaLnBrk="1" hangingPunct="1">
              <a:lnSpc>
                <a:spcPct val="90000"/>
              </a:lnSpc>
            </a:pPr>
            <a:r>
              <a:rPr lang="ru-RU" altLang="ru-RU" sz="1600" b="1">
                <a:solidFill>
                  <a:srgbClr val="FF0000"/>
                </a:solidFill>
              </a:rPr>
              <a:t>Иначе, если один </a:t>
            </a:r>
            <a:r>
              <a:rPr lang="en-US" altLang="ru-RU" sz="1600" b="1">
                <a:solidFill>
                  <a:srgbClr val="FF0000"/>
                </a:solidFill>
              </a:rPr>
              <a:t>float</a:t>
            </a:r>
            <a:r>
              <a:rPr lang="ru-RU" altLang="ru-RU" sz="1600" b="1">
                <a:solidFill>
                  <a:srgbClr val="FF0000"/>
                </a:solidFill>
              </a:rPr>
              <a:t>, второй преобразуется в </a:t>
            </a:r>
            <a:r>
              <a:rPr lang="en-US" altLang="ru-RU" sz="1600" b="1">
                <a:solidFill>
                  <a:srgbClr val="FF0000"/>
                </a:solidFill>
              </a:rPr>
              <a:t>float</a:t>
            </a:r>
            <a:r>
              <a:rPr lang="ru-RU" altLang="ru-RU" sz="1600" b="1">
                <a:solidFill>
                  <a:srgbClr val="FF0000"/>
                </a:solidFill>
              </a:rPr>
              <a:t>;</a:t>
            </a:r>
          </a:p>
          <a:p>
            <a:pPr lvl="1" eaLnBrk="1" hangingPunct="1">
              <a:lnSpc>
                <a:spcPct val="90000"/>
              </a:lnSpc>
            </a:pPr>
            <a:r>
              <a:rPr lang="ru-RU" altLang="ru-RU" sz="1600" b="1">
                <a:solidFill>
                  <a:srgbClr val="FF0000"/>
                </a:solidFill>
              </a:rPr>
              <a:t>Иначе, если один </a:t>
            </a:r>
            <a:r>
              <a:rPr lang="en-US" altLang="ru-RU" sz="1600" b="1">
                <a:solidFill>
                  <a:srgbClr val="FF0000"/>
                </a:solidFill>
              </a:rPr>
              <a:t>long</a:t>
            </a:r>
            <a:r>
              <a:rPr lang="ru-RU" altLang="ru-RU" sz="1600" b="1">
                <a:solidFill>
                  <a:srgbClr val="FF0000"/>
                </a:solidFill>
              </a:rPr>
              <a:t>, то второй преобразуется в </a:t>
            </a:r>
            <a:r>
              <a:rPr lang="en-US" altLang="ru-RU" sz="1600" b="1">
                <a:solidFill>
                  <a:srgbClr val="FF0000"/>
                </a:solidFill>
              </a:rPr>
              <a:t>long</a:t>
            </a:r>
            <a:r>
              <a:rPr lang="ru-RU" altLang="ru-RU" sz="1600" b="1">
                <a:solidFill>
                  <a:srgbClr val="FF0000"/>
                </a:solidFill>
              </a:rPr>
              <a:t>;</a:t>
            </a:r>
          </a:p>
          <a:p>
            <a:pPr lvl="1" eaLnBrk="1" hangingPunct="1">
              <a:lnSpc>
                <a:spcPct val="90000"/>
              </a:lnSpc>
            </a:pPr>
            <a:r>
              <a:rPr lang="ru-RU" altLang="ru-RU" sz="1600" b="1">
                <a:solidFill>
                  <a:srgbClr val="FF0000"/>
                </a:solidFill>
              </a:rPr>
              <a:t>Иначе оба преобразуются в </a:t>
            </a:r>
            <a:r>
              <a:rPr lang="en-US" altLang="ru-RU" sz="1600" b="1">
                <a:solidFill>
                  <a:srgbClr val="FF0000"/>
                </a:solidFill>
              </a:rPr>
              <a:t>int</a:t>
            </a:r>
            <a:r>
              <a:rPr lang="ru-RU" altLang="ru-RU" sz="1600" b="1">
                <a:solidFill>
                  <a:srgbClr val="FF0000"/>
                </a:solidFill>
              </a:rPr>
              <a:t>.</a:t>
            </a:r>
          </a:p>
        </p:txBody>
      </p:sp>
      <p:pic>
        <p:nvPicPr>
          <p:cNvPr id="33799" name="Picture 4">
            <a:extLst>
              <a:ext uri="{FF2B5EF4-FFF2-40B4-BE49-F238E27FC236}">
                <a16:creationId xmlns:a16="http://schemas.microsoft.com/office/drawing/2014/main" id="{435E0C08-437B-4226-BFAC-74EC05F26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781300"/>
            <a:ext cx="381635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a:extLst>
              <a:ext uri="{FF2B5EF4-FFF2-40B4-BE49-F238E27FC236}">
                <a16:creationId xmlns:a16="http://schemas.microsoft.com/office/drawing/2014/main" id="{AC7D52C5-E98F-48D6-97CB-7804A70FA5F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459AF36-A52C-4BF9-B3A6-CFAEB55BC4F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4819" name="Footer Placeholder 4">
            <a:extLst>
              <a:ext uri="{FF2B5EF4-FFF2-40B4-BE49-F238E27FC236}">
                <a16:creationId xmlns:a16="http://schemas.microsoft.com/office/drawing/2014/main" id="{3A173031-3161-4E35-9999-6FAD2CF7EFC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4820" name="Slide Number Placeholder 5">
            <a:extLst>
              <a:ext uri="{FF2B5EF4-FFF2-40B4-BE49-F238E27FC236}">
                <a16:creationId xmlns:a16="http://schemas.microsoft.com/office/drawing/2014/main" id="{BD5921C8-B90C-497A-A6BB-1213F984C67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96EA66B-3040-44E6-8CCE-035D44DE4CA9}" type="slidenum">
              <a:rPr lang="ru-RU" altLang="ru-RU" sz="1400"/>
              <a:pPr eaLnBrk="1" hangingPunct="1">
                <a:spcBef>
                  <a:spcPct val="0"/>
                </a:spcBef>
                <a:buFontTx/>
                <a:buNone/>
              </a:pPr>
              <a:t>328</a:t>
            </a:fld>
            <a:endParaRPr lang="ru-RU" altLang="ru-RU" sz="1400"/>
          </a:p>
        </p:txBody>
      </p:sp>
      <p:sp>
        <p:nvSpPr>
          <p:cNvPr id="34821" name="Rectangle 2">
            <a:extLst>
              <a:ext uri="{FF2B5EF4-FFF2-40B4-BE49-F238E27FC236}">
                <a16:creationId xmlns:a16="http://schemas.microsoft.com/office/drawing/2014/main" id="{78BE16CD-F3AD-4176-9A3D-BE535EA17766}"/>
              </a:ext>
            </a:extLst>
          </p:cNvPr>
          <p:cNvSpPr>
            <a:spLocks noGrp="1" noChangeArrowheads="1"/>
          </p:cNvSpPr>
          <p:nvPr>
            <p:ph type="title"/>
          </p:nvPr>
        </p:nvSpPr>
        <p:spPr>
          <a:xfrm>
            <a:off x="539750" y="1412875"/>
            <a:ext cx="8229600" cy="503238"/>
          </a:xfrm>
        </p:spPr>
        <p:txBody>
          <a:bodyPr/>
          <a:lstStyle/>
          <a:p>
            <a:pPr eaLnBrk="1" hangingPunct="1"/>
            <a:r>
              <a:rPr lang="ru-RU" altLang="ru-RU" sz="2400" b="1"/>
              <a:t>Приведение числовых типов </a:t>
            </a:r>
            <a:r>
              <a:rPr lang="en-US" altLang="ru-RU" sz="2400" b="1"/>
              <a:t>(cast)</a:t>
            </a:r>
            <a:endParaRPr lang="ru-RU" altLang="ru-RU" sz="2400" b="1"/>
          </a:p>
        </p:txBody>
      </p:sp>
      <p:sp>
        <p:nvSpPr>
          <p:cNvPr id="34822" name="Rectangle 3">
            <a:extLst>
              <a:ext uri="{FF2B5EF4-FFF2-40B4-BE49-F238E27FC236}">
                <a16:creationId xmlns:a16="http://schemas.microsoft.com/office/drawing/2014/main" id="{63F142DB-9ADA-4102-ABA8-A6AA27189DF1}"/>
              </a:ext>
            </a:extLst>
          </p:cNvPr>
          <p:cNvSpPr>
            <a:spLocks noGrp="1" noChangeArrowheads="1"/>
          </p:cNvSpPr>
          <p:nvPr>
            <p:ph type="body" idx="1"/>
          </p:nvPr>
        </p:nvSpPr>
        <p:spPr>
          <a:xfrm>
            <a:off x="107950" y="1916113"/>
            <a:ext cx="8928100" cy="4210050"/>
          </a:xfrm>
        </p:spPr>
        <p:txBody>
          <a:bodyPr/>
          <a:lstStyle/>
          <a:p>
            <a:pPr eaLnBrk="1" hangingPunct="1"/>
            <a:r>
              <a:rPr lang="ru-RU" altLang="ru-RU" sz="2000"/>
              <a:t>Явные преобразования одного числового типа к другому с возможной потерей информации производится операцией приведения типов (</a:t>
            </a:r>
            <a:r>
              <a:rPr lang="en-US" altLang="ru-RU" sz="2000"/>
              <a:t>cast</a:t>
            </a:r>
            <a:r>
              <a:rPr lang="ru-RU" altLang="ru-RU" sz="2000"/>
              <a:t>):</a:t>
            </a:r>
          </a:p>
          <a:p>
            <a:pPr lvl="1" eaLnBrk="1" hangingPunct="1">
              <a:buFontTx/>
              <a:buNone/>
            </a:pPr>
            <a:r>
              <a:rPr lang="ru-RU" altLang="ru-RU" sz="1800"/>
              <a:t>			</a:t>
            </a:r>
            <a:r>
              <a:rPr lang="en-US" altLang="ru-RU" sz="1800"/>
              <a:t>double x = 9.997; int nx = (int) x; // nx </a:t>
            </a:r>
            <a:r>
              <a:rPr lang="ru-RU" altLang="ru-RU" sz="1800"/>
              <a:t>равно 9</a:t>
            </a:r>
            <a:endParaRPr lang="en-US" altLang="ru-RU" sz="1800"/>
          </a:p>
          <a:p>
            <a:pPr eaLnBrk="1" hangingPunct="1">
              <a:buFontTx/>
              <a:buNone/>
            </a:pPr>
            <a:r>
              <a:rPr lang="ru-RU" altLang="ru-RU" sz="2000"/>
              <a:t>	</a:t>
            </a:r>
            <a:r>
              <a:rPr lang="ru-RU" altLang="ru-RU" sz="2000" i="1">
                <a:solidFill>
                  <a:srgbClr val="FF0000"/>
                </a:solidFill>
              </a:rPr>
              <a:t>(при приведении типа с плавающей точкой к целому дробная часть числа отбрасывается)</a:t>
            </a:r>
            <a:r>
              <a:rPr lang="ru-RU" altLang="ru-RU" sz="2000">
                <a:solidFill>
                  <a:srgbClr val="FF0000"/>
                </a:solidFill>
              </a:rPr>
              <a:t>;</a:t>
            </a:r>
          </a:p>
          <a:p>
            <a:pPr eaLnBrk="1" hangingPunct="1"/>
            <a:r>
              <a:rPr lang="ru-RU" altLang="ru-RU" sz="2000"/>
              <a:t>Если надо округлять, пользуйтесь библиотечными функциями:</a:t>
            </a:r>
          </a:p>
          <a:p>
            <a:pPr eaLnBrk="1" hangingPunct="1">
              <a:buFontTx/>
              <a:buNone/>
            </a:pPr>
            <a:r>
              <a:rPr lang="ru-RU" altLang="ru-RU" sz="2000"/>
              <a:t>			</a:t>
            </a:r>
            <a:r>
              <a:rPr lang="en-US" altLang="ru-RU" sz="2000"/>
              <a:t>nx = (int) Math.round(x); // </a:t>
            </a:r>
            <a:r>
              <a:rPr lang="ru-RU" altLang="ru-RU" sz="2000"/>
              <a:t>тогда </a:t>
            </a:r>
            <a:r>
              <a:rPr lang="en-US" altLang="ru-RU" sz="2000"/>
              <a:t>nx </a:t>
            </a:r>
            <a:r>
              <a:rPr lang="ru-RU" altLang="ru-RU" sz="2000"/>
              <a:t>будет 10</a:t>
            </a:r>
          </a:p>
          <a:p>
            <a:pPr eaLnBrk="1" hangingPunct="1"/>
            <a:endParaRPr lang="en-US" altLang="ru-RU" sz="2000">
              <a:solidFill>
                <a:srgbClr val="FF0000"/>
              </a:solidFill>
            </a:endParaRPr>
          </a:p>
          <a:p>
            <a:pPr eaLnBrk="1" hangingPunct="1"/>
            <a:r>
              <a:rPr lang="ru-RU" altLang="ru-RU" sz="2000">
                <a:solidFill>
                  <a:srgbClr val="FF0000"/>
                </a:solidFill>
              </a:rPr>
              <a:t>Если при приведении результат выходит из диапазона, лишнее отсекается: (</a:t>
            </a:r>
            <a:r>
              <a:rPr lang="en-US" altLang="ru-RU" sz="2000">
                <a:solidFill>
                  <a:srgbClr val="FF0000"/>
                </a:solidFill>
              </a:rPr>
              <a:t>byte</a:t>
            </a:r>
            <a:r>
              <a:rPr lang="ru-RU" altLang="ru-RU" sz="2000">
                <a:solidFill>
                  <a:srgbClr val="FF0000"/>
                </a:solidFill>
              </a:rPr>
              <a:t>)</a:t>
            </a:r>
            <a:r>
              <a:rPr lang="en-US" altLang="ru-RU" sz="2000">
                <a:solidFill>
                  <a:srgbClr val="FF0000"/>
                </a:solidFill>
              </a:rPr>
              <a:t>300 </a:t>
            </a:r>
            <a:r>
              <a:rPr lang="ru-RU" altLang="ru-RU" sz="2000">
                <a:solidFill>
                  <a:srgbClr val="FF0000"/>
                </a:solidFill>
              </a:rPr>
              <a:t>дает 44;</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a:extLst>
              <a:ext uri="{FF2B5EF4-FFF2-40B4-BE49-F238E27FC236}">
                <a16:creationId xmlns:a16="http://schemas.microsoft.com/office/drawing/2014/main" id="{13A17C97-FC4C-4C52-86E3-EF21703CBC9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451AEFD-1EA5-49B2-B23A-2751156298B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5843" name="Footer Placeholder 4">
            <a:extLst>
              <a:ext uri="{FF2B5EF4-FFF2-40B4-BE49-F238E27FC236}">
                <a16:creationId xmlns:a16="http://schemas.microsoft.com/office/drawing/2014/main" id="{0C2FBC2C-F85F-4002-BAD4-AC35C6FB17C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5844" name="Slide Number Placeholder 5">
            <a:extLst>
              <a:ext uri="{FF2B5EF4-FFF2-40B4-BE49-F238E27FC236}">
                <a16:creationId xmlns:a16="http://schemas.microsoft.com/office/drawing/2014/main" id="{46DC7B14-FC5B-4FFC-AAA4-4F84ABA200C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243CA84-7C1F-451C-9A4E-634578B0CC83}" type="slidenum">
              <a:rPr lang="ru-RU" altLang="ru-RU" sz="1400"/>
              <a:pPr eaLnBrk="1" hangingPunct="1">
                <a:spcBef>
                  <a:spcPct val="0"/>
                </a:spcBef>
                <a:buFontTx/>
                <a:buNone/>
              </a:pPr>
              <a:t>329</a:t>
            </a:fld>
            <a:endParaRPr lang="ru-RU" altLang="ru-RU" sz="1400"/>
          </a:p>
        </p:txBody>
      </p:sp>
      <p:sp>
        <p:nvSpPr>
          <p:cNvPr id="35845" name="Rectangle 2">
            <a:extLst>
              <a:ext uri="{FF2B5EF4-FFF2-40B4-BE49-F238E27FC236}">
                <a16:creationId xmlns:a16="http://schemas.microsoft.com/office/drawing/2014/main" id="{7D40590C-85A4-4E47-83BC-D42F78958703}"/>
              </a:ext>
            </a:extLst>
          </p:cNvPr>
          <p:cNvSpPr>
            <a:spLocks noGrp="1" noChangeArrowheads="1"/>
          </p:cNvSpPr>
          <p:nvPr>
            <p:ph type="title"/>
          </p:nvPr>
        </p:nvSpPr>
        <p:spPr>
          <a:xfrm>
            <a:off x="395288" y="1412875"/>
            <a:ext cx="8229600" cy="431800"/>
          </a:xfrm>
        </p:spPr>
        <p:txBody>
          <a:bodyPr/>
          <a:lstStyle/>
          <a:p>
            <a:pPr eaLnBrk="1" hangingPunct="1"/>
            <a:r>
              <a:rPr lang="ru-RU" altLang="ru-RU" sz="2400" b="1"/>
              <a:t>Оператор присваивания (=)</a:t>
            </a:r>
          </a:p>
        </p:txBody>
      </p:sp>
      <p:sp>
        <p:nvSpPr>
          <p:cNvPr id="35846" name="Rectangle 3">
            <a:extLst>
              <a:ext uri="{FF2B5EF4-FFF2-40B4-BE49-F238E27FC236}">
                <a16:creationId xmlns:a16="http://schemas.microsoft.com/office/drawing/2014/main" id="{8582CFD9-61C6-4274-AB9A-8ACC66CFBAB8}"/>
              </a:ext>
            </a:extLst>
          </p:cNvPr>
          <p:cNvSpPr>
            <a:spLocks noGrp="1" noChangeArrowheads="1"/>
          </p:cNvSpPr>
          <p:nvPr>
            <p:ph type="body" idx="1"/>
          </p:nvPr>
        </p:nvSpPr>
        <p:spPr>
          <a:xfrm>
            <a:off x="0" y="1844675"/>
            <a:ext cx="9144000" cy="4281488"/>
          </a:xfrm>
        </p:spPr>
        <p:txBody>
          <a:bodyPr/>
          <a:lstStyle/>
          <a:p>
            <a:pPr eaLnBrk="1" hangingPunct="1">
              <a:lnSpc>
                <a:spcPct val="80000"/>
              </a:lnSpc>
            </a:pPr>
            <a:r>
              <a:rPr lang="ru-RU" altLang="ru-RU" sz="2000"/>
              <a:t>Переменная левой части получает значение правой части:</a:t>
            </a:r>
          </a:p>
          <a:p>
            <a:pPr lvl="2" eaLnBrk="1" hangingPunct="1">
              <a:lnSpc>
                <a:spcPct val="80000"/>
              </a:lnSpc>
              <a:buFontTx/>
              <a:buNone/>
            </a:pPr>
            <a:r>
              <a:rPr lang="ru-RU" altLang="ru-RU" sz="1600"/>
              <a:t>			а = 4; в = </a:t>
            </a:r>
            <a:r>
              <a:rPr lang="en-US" altLang="ru-RU" sz="1600"/>
              <a:t>F(x)</a:t>
            </a:r>
            <a:r>
              <a:rPr lang="ru-RU" altLang="ru-RU" sz="1600"/>
              <a:t>; </a:t>
            </a:r>
            <a:r>
              <a:rPr lang="en-US" altLang="ru-RU" sz="1600"/>
              <a:t>c = d </a:t>
            </a:r>
            <a:r>
              <a:rPr lang="ru-RU" altLang="ru-RU" sz="1600"/>
              <a:t>...</a:t>
            </a:r>
          </a:p>
          <a:p>
            <a:pPr eaLnBrk="1" hangingPunct="1">
              <a:lnSpc>
                <a:spcPct val="80000"/>
              </a:lnSpc>
            </a:pPr>
            <a:endParaRPr lang="en-US" altLang="ru-RU" sz="2000"/>
          </a:p>
          <a:p>
            <a:pPr eaLnBrk="1" hangingPunct="1">
              <a:lnSpc>
                <a:spcPct val="80000"/>
              </a:lnSpc>
            </a:pPr>
            <a:r>
              <a:rPr lang="ru-RU" altLang="ru-RU" sz="2000"/>
              <a:t>Для примитивных типов копируется значение, для ссылочных типов копируется собственно ссылка (</a:t>
            </a:r>
            <a:r>
              <a:rPr lang="en-US" altLang="ru-RU" sz="2000"/>
              <a:t>aliasing</a:t>
            </a:r>
            <a:r>
              <a:rPr lang="ru-RU" altLang="ru-RU" sz="2000"/>
              <a:t>), а не сам объект: </a:t>
            </a:r>
            <a:r>
              <a:rPr lang="en-US" altLang="ru-RU" sz="1600"/>
              <a:t>c = d </a:t>
            </a:r>
            <a:r>
              <a:rPr lang="ru-RU" altLang="ru-RU" sz="1600"/>
              <a:t>для ссылочных типов означает, что с и </a:t>
            </a:r>
            <a:r>
              <a:rPr lang="en-US" altLang="ru-RU" sz="1600"/>
              <a:t>d </a:t>
            </a:r>
            <a:r>
              <a:rPr lang="ru-RU" altLang="ru-RU" sz="1600"/>
              <a:t>теперь ссылаются на один и тот же объект</a:t>
            </a:r>
            <a:endParaRPr lang="en-US" altLang="ru-RU" sz="1600"/>
          </a:p>
          <a:p>
            <a:pPr eaLnBrk="1" hangingPunct="1">
              <a:lnSpc>
                <a:spcPct val="80000"/>
              </a:lnSpc>
            </a:pPr>
            <a:r>
              <a:rPr lang="ru-RU" altLang="ru-RU" sz="2000"/>
              <a:t>Аналогично – для передачи параметров методу: для примитивных типов копируются значения, для ссылочных типов параметров копируются ссылки </a:t>
            </a:r>
            <a:r>
              <a:rPr lang="en-US" altLang="ru-RU" sz="2000"/>
              <a:t>(</a:t>
            </a:r>
            <a:r>
              <a:rPr lang="ru-RU" altLang="ru-RU" sz="2000"/>
              <a:t>а не сами объекты);</a:t>
            </a:r>
          </a:p>
          <a:p>
            <a:pPr eaLnBrk="1" hangingPunct="1">
              <a:lnSpc>
                <a:spcPct val="80000"/>
              </a:lnSpc>
            </a:pPr>
            <a:r>
              <a:rPr lang="ru-RU" altLang="ru-RU" sz="2000"/>
              <a:t>При присваиваниях (и передаче параметров) могут происходить допустимые (неявные) преобразования типов.</a:t>
            </a:r>
            <a:endParaRPr lang="en-US" altLang="ru-RU" sz="2000"/>
          </a:p>
          <a:p>
            <a:pPr eaLnBrk="1" hangingPunct="1">
              <a:lnSpc>
                <a:spcPct val="80000"/>
              </a:lnSpc>
            </a:pPr>
            <a:endParaRPr lang="en-US" altLang="ru-RU" sz="2000"/>
          </a:p>
          <a:p>
            <a:pPr eaLnBrk="1" hangingPunct="1">
              <a:lnSpc>
                <a:spcPct val="80000"/>
              </a:lnSpc>
            </a:pPr>
            <a:r>
              <a:rPr lang="ru-RU" altLang="ru-RU" sz="2000"/>
              <a:t>Для примитивных типов есть их «обертки» (</a:t>
            </a:r>
            <a:r>
              <a:rPr lang="en-US" altLang="ru-RU" sz="2000"/>
              <a:t>wrapper’</a:t>
            </a:r>
            <a:r>
              <a:rPr lang="ru-RU" altLang="ru-RU" sz="2000"/>
              <a:t>ы): </a:t>
            </a:r>
            <a:r>
              <a:rPr lang="en-US" altLang="ru-RU" sz="2000"/>
              <a:t>int / Integer, float / Float,…</a:t>
            </a:r>
            <a:r>
              <a:rPr lang="ru-RU" altLang="ru-RU" sz="2000"/>
              <a:t>Начиная с </a:t>
            </a:r>
            <a:r>
              <a:rPr lang="en-US" altLang="ru-RU" sz="2000"/>
              <a:t>JDK1.5</a:t>
            </a:r>
            <a:r>
              <a:rPr lang="ru-RU" altLang="ru-RU" sz="2000"/>
              <a:t>, автоматически происходит </a:t>
            </a:r>
            <a:r>
              <a:rPr lang="en-US" altLang="ru-RU" sz="2000"/>
              <a:t>boxing/unboxing </a:t>
            </a:r>
            <a:r>
              <a:rPr lang="ru-RU" altLang="ru-RU" sz="2000"/>
              <a:t>(аналогично </a:t>
            </a:r>
            <a:r>
              <a:rPr lang="en-US" altLang="ru-RU" sz="2000"/>
              <a:t>C#</a:t>
            </a:r>
            <a:r>
              <a:rPr lang="ru-RU" altLang="ru-RU" sz="2000"/>
              <a:t>); ранее это было делом программиста.</a:t>
            </a:r>
          </a:p>
          <a:p>
            <a:pPr eaLnBrk="1" hangingPunct="1">
              <a:lnSpc>
                <a:spcPct val="80000"/>
              </a:lnSpc>
            </a:pPr>
            <a:endParaRPr lang="ru-RU" altLang="ru-RU" sz="1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68A128-90F4-4A37-9544-0B06D828D564}"/>
              </a:ext>
            </a:extLst>
          </p:cNvPr>
          <p:cNvSpPr>
            <a:spLocks noGrp="1"/>
          </p:cNvSpPr>
          <p:nvPr>
            <p:ph type="title"/>
          </p:nvPr>
        </p:nvSpPr>
        <p:spPr>
          <a:xfrm>
            <a:off x="1944694" y="1325332"/>
            <a:ext cx="6683765" cy="592967"/>
          </a:xfrm>
        </p:spPr>
        <p:txBody>
          <a:bodyPr/>
          <a:lstStyle/>
          <a:p>
            <a:r>
              <a:rPr lang="ru-RU" dirty="0"/>
              <a:t>Иерархические кластер-процедуры</a:t>
            </a:r>
          </a:p>
        </p:txBody>
      </p:sp>
      <p:sp>
        <p:nvSpPr>
          <p:cNvPr id="3" name="Объект 2">
            <a:extLst>
              <a:ext uri="{FF2B5EF4-FFF2-40B4-BE49-F238E27FC236}">
                <a16:creationId xmlns:a16="http://schemas.microsoft.com/office/drawing/2014/main" id="{80093D5E-D531-4F62-9D7C-865D43447CBD}"/>
              </a:ext>
            </a:extLst>
          </p:cNvPr>
          <p:cNvSpPr>
            <a:spLocks noGrp="1"/>
          </p:cNvSpPr>
          <p:nvPr>
            <p:ph idx="1"/>
          </p:nvPr>
        </p:nvSpPr>
        <p:spPr>
          <a:xfrm>
            <a:off x="1720970" y="1918299"/>
            <a:ext cx="7155612" cy="3674853"/>
          </a:xfrm>
        </p:spPr>
        <p:txBody>
          <a:bodyPr>
            <a:normAutofit fontScale="62500" lnSpcReduction="20000"/>
          </a:bodyPr>
          <a:lstStyle/>
          <a:p>
            <a:r>
              <a:rPr lang="ru-RU" dirty="0"/>
              <a:t>Иерархические алгоритмы используются в задачах классификации небольшого числа объектов (в основном до 100-150), где основной интерес представляют не число кластеров, а </a:t>
            </a:r>
            <a:r>
              <a:rPr lang="ru-RU" b="1" dirty="0"/>
              <a:t>анализ структуры множества этих объектов</a:t>
            </a:r>
            <a:r>
              <a:rPr lang="ru-RU" dirty="0"/>
              <a:t> и наглядная </a:t>
            </a:r>
            <a:r>
              <a:rPr lang="ru-RU" b="1" dirty="0"/>
              <a:t>интерпретация</a:t>
            </a:r>
            <a:r>
              <a:rPr lang="ru-RU" dirty="0"/>
              <a:t> проведенного анализа </a:t>
            </a:r>
            <a:r>
              <a:rPr lang="ru-RU" b="1" dirty="0"/>
              <a:t>в виде </a:t>
            </a:r>
            <a:r>
              <a:rPr lang="ru-RU" b="1" dirty="0" err="1"/>
              <a:t>дендрограммы</a:t>
            </a:r>
            <a:r>
              <a:rPr lang="ru-RU" dirty="0"/>
              <a:t> (от греч. </a:t>
            </a:r>
            <a:r>
              <a:rPr lang="en-US" i="1" dirty="0"/>
              <a:t>dendron</a:t>
            </a:r>
            <a:r>
              <a:rPr lang="en-US" dirty="0"/>
              <a:t> </a:t>
            </a:r>
            <a:r>
              <a:rPr lang="ru-RU" dirty="0"/>
              <a:t>– «дерево»), которые являются результатом иерархического кластерного анализа, описывают близость отдельных точек и кластеров друг к другу, представляют в графическом виде последовательность объединения (разделения) кластеров</a:t>
            </a:r>
          </a:p>
          <a:p>
            <a:r>
              <a:rPr lang="ru-RU" b="1" dirty="0" err="1"/>
              <a:t>Дендрограмма</a:t>
            </a:r>
            <a:r>
              <a:rPr lang="ru-RU" dirty="0"/>
              <a:t> (</a:t>
            </a:r>
            <a:r>
              <a:rPr lang="en-US" i="1" dirty="0"/>
              <a:t>dendrogram) </a:t>
            </a:r>
            <a:r>
              <a:rPr lang="en-US" dirty="0"/>
              <a:t>– </a:t>
            </a:r>
            <a:r>
              <a:rPr lang="ru-RU" dirty="0"/>
              <a:t>древовидная диаграмма, содержащая </a:t>
            </a:r>
            <a:r>
              <a:rPr lang="en-US" dirty="0"/>
              <a:t>n</a:t>
            </a:r>
            <a:r>
              <a:rPr lang="ru-RU" dirty="0"/>
              <a:t> уровней, каждый из которых соответствует одному из шагов процесса последовательного укрупнения кластеров, т.е. представляет собой вложенную группировку объектов, которая изменяется на различных уровнях иерархии</a:t>
            </a:r>
          </a:p>
          <a:p>
            <a:r>
              <a:rPr lang="ru-RU" b="1" dirty="0"/>
              <a:t>По оси ординат </a:t>
            </a:r>
            <a:r>
              <a:rPr lang="ru-RU" dirty="0"/>
              <a:t>в </a:t>
            </a:r>
            <a:r>
              <a:rPr lang="ru-RU" dirty="0" err="1"/>
              <a:t>дендрограмме</a:t>
            </a:r>
            <a:r>
              <a:rPr lang="ru-RU" dirty="0"/>
              <a:t> откладываются </a:t>
            </a:r>
            <a:r>
              <a:rPr lang="ru-RU" b="1" dirty="0"/>
              <a:t>расстояния объединения объектов в кластеры</a:t>
            </a:r>
            <a:r>
              <a:rPr lang="ru-RU" dirty="0"/>
              <a:t>. Поэтому на основе анализа </a:t>
            </a:r>
            <a:r>
              <a:rPr lang="ru-RU" dirty="0" err="1"/>
              <a:t>дендрограмм</a:t>
            </a:r>
            <a:r>
              <a:rPr lang="ru-RU" dirty="0"/>
              <a:t> можно проследить порядок объединения в кластеры, изучить расстояние, на котором происходит объединение. </a:t>
            </a:r>
          </a:p>
        </p:txBody>
      </p:sp>
    </p:spTree>
    <p:extLst>
      <p:ext uri="{BB962C8B-B14F-4D97-AF65-F5344CB8AC3E}">
        <p14:creationId xmlns:p14="http://schemas.microsoft.com/office/powerpoint/2010/main" val="210312609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a:extLst>
              <a:ext uri="{FF2B5EF4-FFF2-40B4-BE49-F238E27FC236}">
                <a16:creationId xmlns:a16="http://schemas.microsoft.com/office/drawing/2014/main" id="{D7F29DF6-306E-4720-9B12-03EBC59AB27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875E0C5-DA06-4744-A46C-6041242A635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6867" name="Footer Placeholder 4">
            <a:extLst>
              <a:ext uri="{FF2B5EF4-FFF2-40B4-BE49-F238E27FC236}">
                <a16:creationId xmlns:a16="http://schemas.microsoft.com/office/drawing/2014/main" id="{807FCACD-9FD7-4E5C-B456-2180DDA85A5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6868" name="Slide Number Placeholder 5">
            <a:extLst>
              <a:ext uri="{FF2B5EF4-FFF2-40B4-BE49-F238E27FC236}">
                <a16:creationId xmlns:a16="http://schemas.microsoft.com/office/drawing/2014/main" id="{9370B6CB-1CF7-4739-849E-F47F0459325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FB0743C-CF41-47B9-8B12-19556D9D4D38}" type="slidenum">
              <a:rPr lang="ru-RU" altLang="ru-RU" sz="1400"/>
              <a:pPr eaLnBrk="1" hangingPunct="1">
                <a:spcBef>
                  <a:spcPct val="0"/>
                </a:spcBef>
                <a:buFontTx/>
                <a:buNone/>
              </a:pPr>
              <a:t>330</a:t>
            </a:fld>
            <a:endParaRPr lang="ru-RU" altLang="ru-RU" sz="1400"/>
          </a:p>
        </p:txBody>
      </p:sp>
      <p:sp>
        <p:nvSpPr>
          <p:cNvPr id="36869" name="Rectangle 2">
            <a:extLst>
              <a:ext uri="{FF2B5EF4-FFF2-40B4-BE49-F238E27FC236}">
                <a16:creationId xmlns:a16="http://schemas.microsoft.com/office/drawing/2014/main" id="{57317D06-BB8A-491C-A972-814CFF5A737C}"/>
              </a:ext>
            </a:extLst>
          </p:cNvPr>
          <p:cNvSpPr>
            <a:spLocks noGrp="1" noChangeArrowheads="1"/>
          </p:cNvSpPr>
          <p:nvPr>
            <p:ph type="title"/>
          </p:nvPr>
        </p:nvSpPr>
        <p:spPr>
          <a:xfrm>
            <a:off x="468313" y="1557338"/>
            <a:ext cx="8229600" cy="358775"/>
          </a:xfrm>
        </p:spPr>
        <p:txBody>
          <a:bodyPr/>
          <a:lstStyle/>
          <a:p>
            <a:pPr eaLnBrk="1" hangingPunct="1"/>
            <a:r>
              <a:rPr lang="ru-RU" altLang="ru-RU" sz="2400" b="1"/>
              <a:t>Управляющие конструкции</a:t>
            </a:r>
          </a:p>
        </p:txBody>
      </p:sp>
      <p:sp>
        <p:nvSpPr>
          <p:cNvPr id="36870" name="Rectangle 3">
            <a:extLst>
              <a:ext uri="{FF2B5EF4-FFF2-40B4-BE49-F238E27FC236}">
                <a16:creationId xmlns:a16="http://schemas.microsoft.com/office/drawing/2014/main" id="{5163756A-2378-45F5-A666-E58834584DA8}"/>
              </a:ext>
            </a:extLst>
          </p:cNvPr>
          <p:cNvSpPr>
            <a:spLocks noGrp="1" noChangeArrowheads="1"/>
          </p:cNvSpPr>
          <p:nvPr>
            <p:ph type="body" idx="1"/>
          </p:nvPr>
        </p:nvSpPr>
        <p:spPr>
          <a:xfrm>
            <a:off x="107950" y="1989138"/>
            <a:ext cx="9036050" cy="4137025"/>
          </a:xfrm>
        </p:spPr>
        <p:txBody>
          <a:bodyPr/>
          <a:lstStyle/>
          <a:p>
            <a:pPr eaLnBrk="1" hangingPunct="1"/>
            <a:r>
              <a:rPr lang="ru-RU" altLang="ru-RU" sz="2000"/>
              <a:t>Конструкции </a:t>
            </a:r>
            <a:r>
              <a:rPr lang="en-US" altLang="ru-RU" sz="2000"/>
              <a:t>if-else, while, do-while, for </a:t>
            </a:r>
            <a:r>
              <a:rPr lang="ru-RU" altLang="ru-RU" sz="2000"/>
              <a:t>имеют «традиционный смысл»;</a:t>
            </a:r>
          </a:p>
          <a:p>
            <a:pPr eaLnBrk="1" hangingPunct="1"/>
            <a:r>
              <a:rPr lang="ru-RU" altLang="ru-RU" sz="2000"/>
              <a:t>Цикл </a:t>
            </a:r>
            <a:r>
              <a:rPr lang="en-US" altLang="ru-RU" sz="2000"/>
              <a:t>for – </a:t>
            </a:r>
            <a:r>
              <a:rPr lang="ru-RU" altLang="ru-RU" sz="2000"/>
              <a:t>единственное место в </a:t>
            </a:r>
            <a:r>
              <a:rPr lang="en-US" altLang="ru-RU" sz="2000"/>
              <a:t>Java</a:t>
            </a:r>
            <a:r>
              <a:rPr lang="ru-RU" altLang="ru-RU" sz="2000"/>
              <a:t>, где допустим </a:t>
            </a:r>
            <a:r>
              <a:rPr lang="ru-RU" altLang="ru-RU" sz="2000" i="1"/>
              <a:t>оператор «запятая» (не «запятая»-разделитель)</a:t>
            </a:r>
            <a:r>
              <a:rPr lang="ru-RU" altLang="ru-RU" sz="2000"/>
              <a:t>;</a:t>
            </a:r>
          </a:p>
          <a:p>
            <a:pPr eaLnBrk="1" hangingPunct="1"/>
            <a:r>
              <a:rPr lang="ru-RU" altLang="ru-RU" sz="2000"/>
              <a:t>В </a:t>
            </a:r>
            <a:r>
              <a:rPr lang="en-US" altLang="ru-RU" sz="2000"/>
              <a:t>java 5 </a:t>
            </a:r>
            <a:r>
              <a:rPr lang="ru-RU" altLang="ru-RU" sz="2000"/>
              <a:t>появился цикл </a:t>
            </a:r>
            <a:r>
              <a:rPr lang="en-US" altLang="ru-RU" sz="2000"/>
              <a:t>“foreach”</a:t>
            </a:r>
            <a:r>
              <a:rPr lang="ru-RU" altLang="ru-RU" sz="2000"/>
              <a:t>(переменная цикла пробегает по </a:t>
            </a:r>
            <a:r>
              <a:rPr lang="en-US" altLang="ru-RU" sz="2000"/>
              <a:t>Iterable – </a:t>
            </a:r>
            <a:r>
              <a:rPr lang="ru-RU" altLang="ru-RU" sz="2000"/>
              <a:t>множеству значаений);</a:t>
            </a:r>
          </a:p>
          <a:p>
            <a:pPr eaLnBrk="1" hangingPunct="1"/>
            <a:r>
              <a:rPr lang="ru-RU" altLang="ru-RU" sz="2000"/>
              <a:t>Операторы </a:t>
            </a:r>
            <a:r>
              <a:rPr lang="en-US" altLang="ru-RU" sz="2000"/>
              <a:t>switch, return, continue, break </a:t>
            </a:r>
            <a:r>
              <a:rPr lang="ru-RU" altLang="ru-RU" sz="2000"/>
              <a:t>также «традиционные»;</a:t>
            </a:r>
          </a:p>
          <a:p>
            <a:pPr eaLnBrk="1" hangingPunct="1"/>
            <a:endParaRPr lang="en-US" altLang="ru-RU" sz="2000">
              <a:solidFill>
                <a:srgbClr val="FF0000"/>
              </a:solidFill>
            </a:endParaRPr>
          </a:p>
          <a:p>
            <a:pPr eaLnBrk="1" hangingPunct="1"/>
            <a:r>
              <a:rPr lang="ru-RU" altLang="ru-RU" sz="2000">
                <a:solidFill>
                  <a:srgbClr val="FF0000"/>
                </a:solidFill>
              </a:rPr>
              <a:t>Оператора «</a:t>
            </a:r>
            <a:r>
              <a:rPr lang="en-US" altLang="ru-RU" sz="2000">
                <a:solidFill>
                  <a:srgbClr val="FF0000"/>
                </a:solidFill>
              </a:rPr>
              <a:t>goto</a:t>
            </a:r>
            <a:r>
              <a:rPr lang="ru-RU" altLang="ru-RU" sz="2000">
                <a:solidFill>
                  <a:srgbClr val="FF0000"/>
                </a:solidFill>
              </a:rPr>
              <a:t>»</a:t>
            </a:r>
            <a:r>
              <a:rPr lang="en-US" altLang="ru-RU" sz="2000">
                <a:solidFill>
                  <a:srgbClr val="FF0000"/>
                </a:solidFill>
              </a:rPr>
              <a:t> </a:t>
            </a:r>
            <a:r>
              <a:rPr lang="ru-RU" altLang="ru-RU" sz="2000">
                <a:solidFill>
                  <a:srgbClr val="FF0000"/>
                </a:solidFill>
              </a:rPr>
              <a:t>в </a:t>
            </a:r>
            <a:r>
              <a:rPr lang="en-US" altLang="ru-RU" sz="2000">
                <a:solidFill>
                  <a:srgbClr val="FF0000"/>
                </a:solidFill>
              </a:rPr>
              <a:t>Java </a:t>
            </a:r>
            <a:r>
              <a:rPr lang="ru-RU" altLang="ru-RU" sz="2000">
                <a:solidFill>
                  <a:srgbClr val="FF0000"/>
                </a:solidFill>
              </a:rPr>
              <a:t>нет </a:t>
            </a:r>
            <a:r>
              <a:rPr lang="ru-RU" altLang="ru-RU" sz="2000" i="1">
                <a:solidFill>
                  <a:srgbClr val="FF0000"/>
                </a:solidFill>
              </a:rPr>
              <a:t>(хотя ключевое слово есть),</a:t>
            </a:r>
            <a:r>
              <a:rPr lang="ru-RU" altLang="ru-RU" sz="2000" i="1"/>
              <a:t> </a:t>
            </a:r>
            <a:r>
              <a:rPr lang="ru-RU" altLang="ru-RU" sz="2000"/>
              <a:t>но можно использовать метки при </a:t>
            </a:r>
            <a:r>
              <a:rPr lang="en-US" altLang="ru-RU" sz="2000"/>
              <a:t>break </a:t>
            </a:r>
            <a:r>
              <a:rPr lang="ru-RU" altLang="ru-RU" sz="2000"/>
              <a:t>и </a:t>
            </a:r>
            <a:r>
              <a:rPr lang="en-US" altLang="ru-RU" sz="2000"/>
              <a:t>continue</a:t>
            </a:r>
            <a:r>
              <a:rPr lang="ru-RU" altLang="ru-RU" sz="2000"/>
              <a:t>, и это единственное осмысленное применение меток в </a:t>
            </a:r>
            <a:r>
              <a:rPr lang="en-US" altLang="ru-RU" sz="2000"/>
              <a:t>Java </a:t>
            </a:r>
            <a:r>
              <a:rPr lang="ru-RU" altLang="ru-RU" sz="2000"/>
              <a:t>используется для управления поведением в циклах;</a:t>
            </a:r>
            <a:r>
              <a:rPr lang="en-US" altLang="ru-RU" sz="2000"/>
              <a:t> </a:t>
            </a:r>
            <a:endParaRPr lang="ru-RU" altLang="ru-RU" sz="2000" i="1"/>
          </a:p>
          <a:p>
            <a:pPr eaLnBrk="1" hangingPunct="1"/>
            <a:endParaRPr lang="ru-RU" altLang="ru-RU" sz="200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6">
            <a:extLst>
              <a:ext uri="{FF2B5EF4-FFF2-40B4-BE49-F238E27FC236}">
                <a16:creationId xmlns:a16="http://schemas.microsoft.com/office/drawing/2014/main" id="{9DC05FCC-31DE-46E8-BB8A-EB8B098116D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A00737F-63F1-4E39-8A41-A4A0BD1A3C8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7891" name="Footer Placeholder 7">
            <a:extLst>
              <a:ext uri="{FF2B5EF4-FFF2-40B4-BE49-F238E27FC236}">
                <a16:creationId xmlns:a16="http://schemas.microsoft.com/office/drawing/2014/main" id="{FC8383F2-B76F-4E59-B8E2-C8F8817280A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7892" name="Slide Number Placeholder 8">
            <a:extLst>
              <a:ext uri="{FF2B5EF4-FFF2-40B4-BE49-F238E27FC236}">
                <a16:creationId xmlns:a16="http://schemas.microsoft.com/office/drawing/2014/main" id="{E6FB715C-A4AB-4E6E-BAFF-5566644D7F9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8D54C1D-7305-4BFA-8A04-667EAE68FA9F}" type="slidenum">
              <a:rPr lang="ru-RU" altLang="ru-RU" sz="1400"/>
              <a:pPr eaLnBrk="1" hangingPunct="1">
                <a:spcBef>
                  <a:spcPct val="0"/>
                </a:spcBef>
                <a:buFontTx/>
                <a:buNone/>
              </a:pPr>
              <a:t>331</a:t>
            </a:fld>
            <a:endParaRPr lang="ru-RU" altLang="ru-RU" sz="1400"/>
          </a:p>
        </p:txBody>
      </p:sp>
      <p:sp>
        <p:nvSpPr>
          <p:cNvPr id="37893" name="Rectangle 2">
            <a:extLst>
              <a:ext uri="{FF2B5EF4-FFF2-40B4-BE49-F238E27FC236}">
                <a16:creationId xmlns:a16="http://schemas.microsoft.com/office/drawing/2014/main" id="{03561F8B-70CF-49FE-9D08-46333397509B}"/>
              </a:ext>
            </a:extLst>
          </p:cNvPr>
          <p:cNvSpPr>
            <a:spLocks noGrp="1" noChangeArrowheads="1"/>
          </p:cNvSpPr>
          <p:nvPr>
            <p:ph type="title" sz="quarter"/>
          </p:nvPr>
        </p:nvSpPr>
        <p:spPr>
          <a:xfrm>
            <a:off x="371475" y="1412875"/>
            <a:ext cx="8229600" cy="417513"/>
          </a:xfrm>
        </p:spPr>
        <p:txBody>
          <a:bodyPr/>
          <a:lstStyle/>
          <a:p>
            <a:pPr eaLnBrk="1" hangingPunct="1"/>
            <a:r>
              <a:rPr lang="ru-RU" altLang="ru-RU" sz="2400" b="1"/>
              <a:t>Использование меток </a:t>
            </a:r>
            <a:r>
              <a:rPr lang="ru-RU" altLang="ru-RU" sz="2400" b="1" i="1">
                <a:solidFill>
                  <a:srgbClr val="FF0000"/>
                </a:solidFill>
              </a:rPr>
              <a:t>(не рекомендуется...)</a:t>
            </a:r>
          </a:p>
        </p:txBody>
      </p:sp>
      <p:pic>
        <p:nvPicPr>
          <p:cNvPr id="37894" name="Picture 4">
            <a:extLst>
              <a:ext uri="{FF2B5EF4-FFF2-40B4-BE49-F238E27FC236}">
                <a16:creationId xmlns:a16="http://schemas.microsoft.com/office/drawing/2014/main" id="{5388315C-9D46-4024-A431-047C52EFE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3" y="2678113"/>
            <a:ext cx="3744912"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5" name="Rectangle 5">
            <a:extLst>
              <a:ext uri="{FF2B5EF4-FFF2-40B4-BE49-F238E27FC236}">
                <a16:creationId xmlns:a16="http://schemas.microsoft.com/office/drawing/2014/main" id="{A173E42B-678C-4442-9264-13F993225488}"/>
              </a:ext>
            </a:extLst>
          </p:cNvPr>
          <p:cNvSpPr>
            <a:spLocks noChangeArrowheads="1"/>
          </p:cNvSpPr>
          <p:nvPr/>
        </p:nvSpPr>
        <p:spPr bwMode="auto">
          <a:xfrm>
            <a:off x="4586288" y="2728913"/>
            <a:ext cx="428625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tabLst>
                <a:tab pos="457200" algn="l"/>
              </a:tabLst>
              <a:defRPr sz="3200">
                <a:solidFill>
                  <a:schemeClr val="tx1"/>
                </a:solidFill>
                <a:latin typeface="Arial" panose="020B0604020202020204" pitchFamily="34" charset="0"/>
              </a:defRPr>
            </a:lvl1pPr>
            <a:lvl2pPr eaLnBrk="0" hangingPunct="0">
              <a:spcBef>
                <a:spcPct val="20000"/>
              </a:spcBef>
              <a:buChar char="–"/>
              <a:tabLst>
                <a:tab pos="457200" algn="l"/>
              </a:tabLst>
              <a:defRPr sz="2800">
                <a:solidFill>
                  <a:schemeClr val="tx1"/>
                </a:solidFill>
                <a:latin typeface="Arial" panose="020B0604020202020204" pitchFamily="34" charset="0"/>
              </a:defRPr>
            </a:lvl2pPr>
            <a:lvl3pPr marL="1143000" indent="-228600" eaLnBrk="0" hangingPunct="0">
              <a:spcBef>
                <a:spcPct val="20000"/>
              </a:spcBef>
              <a:buChar char="•"/>
              <a:tabLst>
                <a:tab pos="457200" algn="l"/>
              </a:tabLst>
              <a:defRPr sz="2400">
                <a:solidFill>
                  <a:schemeClr val="tx1"/>
                </a:solidFill>
                <a:latin typeface="Arial" panose="020B0604020202020204" pitchFamily="34" charset="0"/>
              </a:defRPr>
            </a:lvl3pPr>
            <a:lvl4pPr marL="1600200" indent="-228600" eaLnBrk="0" hangingPunct="0">
              <a:spcBef>
                <a:spcPct val="20000"/>
              </a:spcBef>
              <a:buChar char="–"/>
              <a:tabLst>
                <a:tab pos="457200" algn="l"/>
              </a:tabLst>
              <a:defRPr sz="2000">
                <a:solidFill>
                  <a:schemeClr val="tx1"/>
                </a:solidFill>
                <a:latin typeface="Arial" panose="020B0604020202020204" pitchFamily="34" charset="0"/>
              </a:defRPr>
            </a:lvl4pPr>
            <a:lvl5pPr marL="2057400" indent="-228600" eaLnBrk="0" hangingPunct="0">
              <a:spcBef>
                <a:spcPct val="20000"/>
              </a:spcBef>
              <a:buChar char="»"/>
              <a:tabLst>
                <a:tab pos="4572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defRPr>
            </a:lvl9pPr>
          </a:lstStyle>
          <a:p>
            <a:pPr eaLnBrk="1" hangingPunct="1">
              <a:spcBef>
                <a:spcPct val="0"/>
              </a:spcBef>
            </a:pPr>
            <a:r>
              <a:rPr lang="en-US" altLang="ru-RU" sz="1600"/>
              <a:t> </a:t>
            </a:r>
            <a:r>
              <a:rPr lang="ru-RU" altLang="ru-RU" sz="1600"/>
              <a:t>Обычные версии </a:t>
            </a:r>
            <a:r>
              <a:rPr lang="en-US" altLang="ru-RU" sz="1600"/>
              <a:t>break </a:t>
            </a:r>
            <a:r>
              <a:rPr lang="ru-RU" altLang="ru-RU" sz="1600"/>
              <a:t>и </a:t>
            </a:r>
            <a:r>
              <a:rPr lang="en-US" altLang="ru-RU" sz="1600"/>
              <a:t>continue </a:t>
            </a:r>
            <a:r>
              <a:rPr lang="ru-RU" altLang="ru-RU" sz="1600"/>
              <a:t>прерывают только текущий цикл (1),(2);</a:t>
            </a:r>
          </a:p>
          <a:p>
            <a:pPr eaLnBrk="1" hangingPunct="1">
              <a:spcBef>
                <a:spcPct val="0"/>
              </a:spcBef>
            </a:pPr>
            <a:r>
              <a:rPr lang="en-US" altLang="ru-RU" sz="1600"/>
              <a:t> </a:t>
            </a:r>
            <a:r>
              <a:rPr lang="ru-RU" altLang="ru-RU" sz="1600"/>
              <a:t>Их версии с метками способны досрочно завершать циклы с передачей управления в помеченную точку: </a:t>
            </a:r>
          </a:p>
          <a:p>
            <a:pPr lvl="1" eaLnBrk="1" hangingPunct="1">
              <a:spcBef>
                <a:spcPct val="0"/>
              </a:spcBef>
              <a:buFontTx/>
              <a:buChar char="•"/>
            </a:pPr>
            <a:r>
              <a:rPr lang="en-US" altLang="ru-RU" sz="1600"/>
              <a:t> </a:t>
            </a:r>
            <a:r>
              <a:rPr lang="ru-RU" altLang="ru-RU" sz="1600"/>
              <a:t>(3) – выход из внутреннего и внешнего цикла в перезапуск внешней итерации, </a:t>
            </a:r>
          </a:p>
          <a:p>
            <a:pPr lvl="1" eaLnBrk="1" hangingPunct="1">
              <a:spcBef>
                <a:spcPct val="0"/>
              </a:spcBef>
              <a:buFontTx/>
              <a:buChar char="•"/>
            </a:pPr>
            <a:r>
              <a:rPr lang="en-US" altLang="ru-RU" sz="1600"/>
              <a:t> </a:t>
            </a:r>
            <a:r>
              <a:rPr lang="ru-RU" altLang="ru-RU" sz="1600"/>
              <a:t>(4) – то же, но без перезапуска внешней итерации (остановка выполнения вложенных циклов);</a:t>
            </a:r>
          </a:p>
        </p:txBody>
      </p:sp>
      <p:sp>
        <p:nvSpPr>
          <p:cNvPr id="37896" name="Rectangle 6">
            <a:extLst>
              <a:ext uri="{FF2B5EF4-FFF2-40B4-BE49-F238E27FC236}">
                <a16:creationId xmlns:a16="http://schemas.microsoft.com/office/drawing/2014/main" id="{F8B90BD8-47E2-489F-BB6B-355F5F5A9862}"/>
              </a:ext>
            </a:extLst>
          </p:cNvPr>
          <p:cNvSpPr>
            <a:spLocks noChangeArrowheads="1"/>
          </p:cNvSpPr>
          <p:nvPr/>
        </p:nvSpPr>
        <p:spPr bwMode="auto">
          <a:xfrm>
            <a:off x="107950" y="1773238"/>
            <a:ext cx="903605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tabLst>
                <a:tab pos="457200" algn="l"/>
              </a:tabLst>
              <a:defRPr sz="3200">
                <a:solidFill>
                  <a:schemeClr val="tx1"/>
                </a:solidFill>
                <a:latin typeface="Arial" panose="020B0604020202020204" pitchFamily="34" charset="0"/>
              </a:defRPr>
            </a:lvl1pPr>
            <a:lvl2pPr marL="742950" indent="-285750" eaLnBrk="0" hangingPunct="0">
              <a:spcBef>
                <a:spcPct val="20000"/>
              </a:spcBef>
              <a:buChar char="–"/>
              <a:tabLst>
                <a:tab pos="457200" algn="l"/>
              </a:tabLst>
              <a:defRPr sz="2800">
                <a:solidFill>
                  <a:schemeClr val="tx1"/>
                </a:solidFill>
                <a:latin typeface="Arial" panose="020B0604020202020204" pitchFamily="34" charset="0"/>
              </a:defRPr>
            </a:lvl2pPr>
            <a:lvl3pPr marL="1143000" indent="-228600" eaLnBrk="0" hangingPunct="0">
              <a:spcBef>
                <a:spcPct val="20000"/>
              </a:spcBef>
              <a:buChar char="•"/>
              <a:tabLst>
                <a:tab pos="457200" algn="l"/>
              </a:tabLst>
              <a:defRPr sz="2400">
                <a:solidFill>
                  <a:schemeClr val="tx1"/>
                </a:solidFill>
                <a:latin typeface="Arial" panose="020B0604020202020204" pitchFamily="34" charset="0"/>
              </a:defRPr>
            </a:lvl3pPr>
            <a:lvl4pPr marL="1600200" indent="-228600" eaLnBrk="0" hangingPunct="0">
              <a:spcBef>
                <a:spcPct val="20000"/>
              </a:spcBef>
              <a:buChar char="–"/>
              <a:tabLst>
                <a:tab pos="457200" algn="l"/>
              </a:tabLst>
              <a:defRPr sz="2000">
                <a:solidFill>
                  <a:schemeClr val="tx1"/>
                </a:solidFill>
                <a:latin typeface="Arial" panose="020B0604020202020204" pitchFamily="34" charset="0"/>
              </a:defRPr>
            </a:lvl4pPr>
            <a:lvl5pPr marL="2057400" indent="-228600" eaLnBrk="0" hangingPunct="0">
              <a:spcBef>
                <a:spcPct val="20000"/>
              </a:spcBef>
              <a:buChar char="»"/>
              <a:tabLst>
                <a:tab pos="45720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457200" algn="l"/>
              </a:tabLst>
              <a:defRPr sz="2000">
                <a:solidFill>
                  <a:schemeClr val="tx1"/>
                </a:solidFill>
                <a:latin typeface="Arial" panose="020B0604020202020204" pitchFamily="34" charset="0"/>
              </a:defRPr>
            </a:lvl9pPr>
          </a:lstStyle>
          <a:p>
            <a:pPr eaLnBrk="1" hangingPunct="1">
              <a:spcBef>
                <a:spcPct val="0"/>
              </a:spcBef>
            </a:pPr>
            <a:r>
              <a:rPr lang="en-US" altLang="ru-RU" sz="1600"/>
              <a:t> </a:t>
            </a:r>
            <a:r>
              <a:rPr lang="ru-RU" altLang="ru-RU" sz="1600"/>
              <a:t>Метка – это идентификатор с последующим двоеточием;</a:t>
            </a:r>
          </a:p>
          <a:p>
            <a:pPr eaLnBrk="1" hangingPunct="1">
              <a:spcBef>
                <a:spcPct val="0"/>
              </a:spcBef>
            </a:pPr>
            <a:r>
              <a:rPr lang="en-US" altLang="ru-RU" sz="1600"/>
              <a:t> </a:t>
            </a:r>
            <a:r>
              <a:rPr lang="ru-RU" altLang="ru-RU" sz="1600"/>
              <a:t>Единственное место в </a:t>
            </a:r>
            <a:r>
              <a:rPr lang="en-US" altLang="ru-RU" sz="1600"/>
              <a:t>Java</a:t>
            </a:r>
            <a:r>
              <a:rPr lang="ru-RU" altLang="ru-RU" sz="1600"/>
              <a:t>, где метка может быть полезна, это </a:t>
            </a:r>
            <a:r>
              <a:rPr lang="ru-RU" altLang="ru-RU" sz="1600" i="1"/>
              <a:t>непосредственно</a:t>
            </a:r>
            <a:r>
              <a:rPr lang="ru-RU" altLang="ru-RU" sz="1600"/>
              <a:t> перед телом цикла (и без этого можно обойтись...): </a:t>
            </a:r>
          </a:p>
        </p:txBody>
      </p:sp>
      <p:sp>
        <p:nvSpPr>
          <p:cNvPr id="37897" name="Rectangle 11">
            <a:extLst>
              <a:ext uri="{FF2B5EF4-FFF2-40B4-BE49-F238E27FC236}">
                <a16:creationId xmlns:a16="http://schemas.microsoft.com/office/drawing/2014/main" id="{3721EE3C-673B-4542-927B-540CABCB2DAA}"/>
              </a:ext>
            </a:extLst>
          </p:cNvPr>
          <p:cNvSpPr>
            <a:spLocks noChangeArrowheads="1"/>
          </p:cNvSpPr>
          <p:nvPr/>
        </p:nvSpPr>
        <p:spPr bwMode="auto">
          <a:xfrm>
            <a:off x="823913" y="5754688"/>
            <a:ext cx="71977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600" i="1">
                <a:solidFill>
                  <a:srgbClr val="FF0000"/>
                </a:solidFill>
              </a:rPr>
              <a:t>Проверьте, как это работает</a:t>
            </a:r>
            <a:r>
              <a:rPr lang="en-US" altLang="ru-RU" sz="1600" i="1">
                <a:solidFill>
                  <a:srgbClr val="FF0000"/>
                </a:solidFill>
              </a:rPr>
              <a:t> (</a:t>
            </a:r>
            <a:r>
              <a:rPr lang="ru-RU" altLang="ru-RU" sz="1600" i="1">
                <a:solidFill>
                  <a:srgbClr val="FF0000"/>
                </a:solidFill>
              </a:rPr>
              <a:t>и больше никогда так не делайте</a:t>
            </a:r>
            <a:r>
              <a:rPr lang="en-US" altLang="ru-RU" sz="1600" i="1">
                <a:solidFill>
                  <a:srgbClr val="FF0000"/>
                </a:solidFill>
              </a:rPr>
              <a:t>)</a:t>
            </a:r>
            <a:r>
              <a:rPr lang="ru-RU" altLang="ru-RU" sz="1600" i="1">
                <a:solidFill>
                  <a:srgbClr val="FF0000"/>
                </a:solidFill>
              </a:rPr>
              <a:t>!</a:t>
            </a:r>
            <a:endParaRPr lang="en-US" altLang="ru-RU" sz="1600" i="1">
              <a:solidFill>
                <a:srgbClr val="FF0000"/>
              </a:solidFill>
            </a:endParaRPr>
          </a:p>
          <a:p>
            <a:pPr>
              <a:spcBef>
                <a:spcPct val="0"/>
              </a:spcBef>
              <a:buFontTx/>
              <a:buNone/>
            </a:pPr>
            <a:r>
              <a:rPr lang="ru-RU" altLang="ru-RU" sz="1600" i="1">
                <a:solidFill>
                  <a:srgbClr val="FF0000"/>
                </a:solidFill>
              </a:rPr>
              <a:t>Тут имеются тонкости, связанные с </a:t>
            </a:r>
            <a:r>
              <a:rPr lang="en-US" altLang="ru-RU" sz="1600" i="1">
                <a:solidFill>
                  <a:srgbClr val="FF0000"/>
                </a:solidFill>
              </a:rPr>
              <a:t>try{</a:t>
            </a:r>
            <a:r>
              <a:rPr lang="ru-RU" altLang="ru-RU" sz="1600" i="1">
                <a:solidFill>
                  <a:srgbClr val="FF0000"/>
                </a:solidFill>
              </a:rPr>
              <a:t> </a:t>
            </a:r>
            <a:r>
              <a:rPr lang="en-US" altLang="ru-RU" sz="1600" i="1">
                <a:solidFill>
                  <a:srgbClr val="FF0000"/>
                </a:solidFill>
              </a:rPr>
              <a:t>}catch(){</a:t>
            </a:r>
            <a:r>
              <a:rPr lang="ru-RU" altLang="ru-RU" sz="1600" i="1">
                <a:solidFill>
                  <a:srgbClr val="FF0000"/>
                </a:solidFill>
              </a:rPr>
              <a:t> </a:t>
            </a:r>
            <a:r>
              <a:rPr lang="en-US" altLang="ru-RU" sz="1600" i="1">
                <a:solidFill>
                  <a:srgbClr val="FF0000"/>
                </a:solidFill>
              </a:rPr>
              <a:t>}finally{</a:t>
            </a:r>
            <a:r>
              <a:rPr lang="ru-RU" altLang="ru-RU" sz="1600" i="1">
                <a:solidFill>
                  <a:srgbClr val="FF0000"/>
                </a:solidFill>
              </a:rPr>
              <a:t> </a:t>
            </a:r>
            <a:r>
              <a:rPr lang="en-US" altLang="ru-RU" sz="1600" i="1">
                <a:solidFill>
                  <a:srgbClr val="FF0000"/>
                </a:solidFill>
              </a:rPr>
              <a:t>} </a:t>
            </a:r>
            <a:r>
              <a:rPr lang="ru-RU" altLang="ru-RU" sz="1600" i="1">
                <a:solidFill>
                  <a:srgbClr val="FF0000"/>
                </a:solidFill>
              </a:rPr>
              <a:t>и т.п. </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a:extLst>
              <a:ext uri="{FF2B5EF4-FFF2-40B4-BE49-F238E27FC236}">
                <a16:creationId xmlns:a16="http://schemas.microsoft.com/office/drawing/2014/main" id="{ED3EE5BA-F31B-402B-89C9-B03FB1F4032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1493CF7-B45D-40C0-901B-5472233648D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8915" name="Footer Placeholder 4">
            <a:extLst>
              <a:ext uri="{FF2B5EF4-FFF2-40B4-BE49-F238E27FC236}">
                <a16:creationId xmlns:a16="http://schemas.microsoft.com/office/drawing/2014/main" id="{550F6730-D025-45F7-AE6C-0A3A8235236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8916" name="Slide Number Placeholder 5">
            <a:extLst>
              <a:ext uri="{FF2B5EF4-FFF2-40B4-BE49-F238E27FC236}">
                <a16:creationId xmlns:a16="http://schemas.microsoft.com/office/drawing/2014/main" id="{79960D90-C8E0-4453-8FB9-5104B4CC010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E7DA2EA-6E9E-4597-ADA9-86F6A762EE41}" type="slidenum">
              <a:rPr lang="ru-RU" altLang="ru-RU" sz="1400"/>
              <a:pPr eaLnBrk="1" hangingPunct="1">
                <a:spcBef>
                  <a:spcPct val="0"/>
                </a:spcBef>
                <a:buFontTx/>
                <a:buNone/>
              </a:pPr>
              <a:t>332</a:t>
            </a:fld>
            <a:endParaRPr lang="ru-RU" altLang="ru-RU" sz="1400"/>
          </a:p>
        </p:txBody>
      </p:sp>
      <p:sp>
        <p:nvSpPr>
          <p:cNvPr id="38917" name="Rectangle 2">
            <a:extLst>
              <a:ext uri="{FF2B5EF4-FFF2-40B4-BE49-F238E27FC236}">
                <a16:creationId xmlns:a16="http://schemas.microsoft.com/office/drawing/2014/main" id="{7D9D8033-D2AF-4095-8880-AE77C8A9C61B}"/>
              </a:ext>
            </a:extLst>
          </p:cNvPr>
          <p:cNvSpPr>
            <a:spLocks noGrp="1" noChangeArrowheads="1"/>
          </p:cNvSpPr>
          <p:nvPr>
            <p:ph type="title"/>
          </p:nvPr>
        </p:nvSpPr>
        <p:spPr>
          <a:xfrm>
            <a:off x="457200" y="1484313"/>
            <a:ext cx="8229600" cy="576262"/>
          </a:xfrm>
        </p:spPr>
        <p:txBody>
          <a:bodyPr/>
          <a:lstStyle/>
          <a:p>
            <a:pPr eaLnBrk="1" hangingPunct="1"/>
            <a:r>
              <a:rPr lang="en-US" altLang="ru-RU" sz="4000"/>
              <a:t>Q&amp;A</a:t>
            </a:r>
            <a:endParaRPr lang="ru-RU" altLang="ru-RU" sz="4000"/>
          </a:p>
        </p:txBody>
      </p:sp>
      <p:sp>
        <p:nvSpPr>
          <p:cNvPr id="38918" name="Rectangle 3">
            <a:extLst>
              <a:ext uri="{FF2B5EF4-FFF2-40B4-BE49-F238E27FC236}">
                <a16:creationId xmlns:a16="http://schemas.microsoft.com/office/drawing/2014/main" id="{AD71A9C0-94E1-40AE-A780-77702FFFB9F3}"/>
              </a:ext>
            </a:extLst>
          </p:cNvPr>
          <p:cNvSpPr>
            <a:spLocks noChangeArrowheads="1"/>
          </p:cNvSpPr>
          <p:nvPr/>
        </p:nvSpPr>
        <p:spPr bwMode="auto">
          <a:xfrm>
            <a:off x="250825" y="2420938"/>
            <a:ext cx="8785225"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000">
                <a:solidFill>
                  <a:srgbClr val="FF0000"/>
                </a:solidFill>
              </a:rPr>
              <a:t>К следующей лекции – прочитать ОБЯЗАТЕЛЬНО и ВНИМАТЕЛЬНО:</a:t>
            </a:r>
            <a:br>
              <a:rPr lang="ru-RU" altLang="ru-RU" sz="2000">
                <a:solidFill>
                  <a:srgbClr val="FF0000"/>
                </a:solidFill>
              </a:rPr>
            </a:br>
            <a:r>
              <a:rPr lang="en-US" altLang="ru-RU" sz="2000">
                <a:solidFill>
                  <a:srgbClr val="FF0000"/>
                </a:solidFill>
              </a:rPr>
              <a:t> </a:t>
            </a:r>
            <a:r>
              <a:rPr lang="ru-RU" altLang="ru-RU" sz="2000">
                <a:solidFill>
                  <a:srgbClr val="FF0000"/>
                </a:solidFill>
              </a:rPr>
              <a:t>- первые три главы Хорстмана, том 1; </a:t>
            </a:r>
          </a:p>
          <a:p>
            <a:pPr eaLnBrk="1" hangingPunct="1">
              <a:spcBef>
                <a:spcPct val="0"/>
              </a:spcBef>
              <a:buFontTx/>
              <a:buNone/>
            </a:pPr>
            <a:r>
              <a:rPr lang="ru-RU" altLang="ru-RU" sz="2000">
                <a:solidFill>
                  <a:srgbClr val="FF0000"/>
                </a:solidFill>
              </a:rPr>
              <a:t> - дополнительно (опционально):</a:t>
            </a:r>
          </a:p>
          <a:p>
            <a:pPr eaLnBrk="1" hangingPunct="1">
              <a:spcBef>
                <a:spcPct val="0"/>
              </a:spcBef>
              <a:buFontTx/>
              <a:buNone/>
            </a:pPr>
            <a:r>
              <a:rPr lang="ru-RU" altLang="ru-RU" sz="2000">
                <a:solidFill>
                  <a:srgbClr val="FF0000"/>
                </a:solidFill>
              </a:rPr>
              <a:t>	</a:t>
            </a:r>
            <a:r>
              <a:rPr lang="en-US" altLang="ru-RU" sz="2000">
                <a:solidFill>
                  <a:srgbClr val="FF0000"/>
                </a:solidFill>
              </a:rPr>
              <a:t>Sharan</a:t>
            </a:r>
            <a:r>
              <a:rPr lang="ru-RU" altLang="ru-RU" sz="2000">
                <a:solidFill>
                  <a:srgbClr val="FF0000"/>
                </a:solidFill>
              </a:rPr>
              <a:t>, </a:t>
            </a:r>
            <a:r>
              <a:rPr lang="en-US" altLang="ru-RU" sz="2000">
                <a:solidFill>
                  <a:srgbClr val="FF0000"/>
                </a:solidFill>
              </a:rPr>
              <a:t>Beginning Java 9 Fundamentals (</a:t>
            </a:r>
            <a:r>
              <a:rPr lang="ru-RU" altLang="ru-RU" sz="2000">
                <a:solidFill>
                  <a:srgbClr val="FF0000"/>
                </a:solidFill>
              </a:rPr>
              <a:t>глава 3</a:t>
            </a:r>
            <a:r>
              <a:rPr lang="en-US" altLang="ru-RU" sz="2000">
                <a:solidFill>
                  <a:srgbClr val="FF0000"/>
                </a:solidFill>
              </a:rPr>
              <a:t>)</a:t>
            </a:r>
            <a:r>
              <a:rPr lang="ru-RU" altLang="ru-RU" sz="2000">
                <a:solidFill>
                  <a:srgbClr val="FF0000"/>
                </a:solidFill>
              </a:rPr>
              <a:t>	</a:t>
            </a:r>
          </a:p>
          <a:p>
            <a:pPr eaLnBrk="1" hangingPunct="1">
              <a:spcBef>
                <a:spcPct val="0"/>
              </a:spcBef>
              <a:buFontTx/>
              <a:buNone/>
            </a:pPr>
            <a:r>
              <a:rPr lang="ru-RU" altLang="ru-RU" sz="2000">
                <a:solidFill>
                  <a:srgbClr val="FF0000"/>
                </a:solidFill>
              </a:rPr>
              <a:t>   	или первые 5 глав Шилдтса, из части 1</a:t>
            </a:r>
            <a:br>
              <a:rPr lang="en-US" altLang="ru-RU" sz="2000">
                <a:solidFill>
                  <a:srgbClr val="FF0000"/>
                </a:solidFill>
              </a:rPr>
            </a:br>
            <a:br>
              <a:rPr lang="en-US" altLang="ru-RU" sz="2000">
                <a:solidFill>
                  <a:srgbClr val="FF0000"/>
                </a:solidFill>
              </a:rPr>
            </a:br>
            <a:br>
              <a:rPr lang="ru-RU" altLang="ru-RU" sz="2000">
                <a:solidFill>
                  <a:srgbClr val="FF0000"/>
                </a:solidFill>
              </a:rPr>
            </a:br>
            <a:r>
              <a:rPr lang="ru-RU" altLang="ru-RU" sz="2000"/>
              <a:t>Проверить примеры из лекции и указанных </a:t>
            </a:r>
            <a:r>
              <a:rPr lang="ru-RU" altLang="ru-RU" sz="2000">
                <a:solidFill>
                  <a:schemeClr val="tx2"/>
                </a:solidFill>
              </a:rPr>
              <a:t>глав учебника</a:t>
            </a:r>
            <a:r>
              <a:rPr lang="en-US" altLang="ru-RU" sz="2000">
                <a:solidFill>
                  <a:schemeClr val="tx2"/>
                </a:solidFill>
              </a:rPr>
              <a:t> </a:t>
            </a:r>
            <a:r>
              <a:rPr lang="ru-RU" altLang="ru-RU" sz="2000">
                <a:solidFill>
                  <a:schemeClr val="tx2"/>
                </a:solidFill>
              </a:rPr>
              <a:t>...</a:t>
            </a:r>
            <a:br>
              <a:rPr lang="ru-RU" altLang="ru-RU" sz="2000">
                <a:solidFill>
                  <a:schemeClr val="tx2"/>
                </a:solidFill>
              </a:rPr>
            </a:br>
            <a:r>
              <a:rPr lang="ru-RU" altLang="ru-RU" sz="2000">
                <a:solidFill>
                  <a:schemeClr val="tx2"/>
                </a:solidFill>
              </a:rPr>
              <a:t>(Примеры уметь компилировать и выполнять в </a:t>
            </a:r>
            <a:r>
              <a:rPr lang="en-US" altLang="ru-RU" sz="2000">
                <a:solidFill>
                  <a:schemeClr val="tx2"/>
                </a:solidFill>
              </a:rPr>
              <a:t>Idea </a:t>
            </a:r>
            <a:r>
              <a:rPr lang="ru-RU" altLang="ru-RU" sz="2000">
                <a:solidFill>
                  <a:schemeClr val="tx2"/>
                </a:solidFill>
              </a:rPr>
              <a:t>и/или с помощью командной строки).</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B89A986-E6F9-4591-BA10-E83DD145DFA5}"/>
              </a:ext>
            </a:extLst>
          </p:cNvPr>
          <p:cNvSpPr>
            <a:spLocks noGrp="1"/>
          </p:cNvSpPr>
          <p:nvPr>
            <p:ph type="title"/>
          </p:nvPr>
        </p:nvSpPr>
        <p:spPr>
          <a:xfrm>
            <a:off x="179388" y="1484313"/>
            <a:ext cx="8856662" cy="936625"/>
          </a:xfrm>
        </p:spPr>
        <p:txBody>
          <a:bodyPr/>
          <a:lstStyle/>
          <a:p>
            <a:r>
              <a:rPr lang="ru-RU" altLang="ru-RU" sz="2400" b="1"/>
              <a:t>Карл Линней </a:t>
            </a:r>
            <a:br>
              <a:rPr lang="ru-RU" altLang="ru-RU" sz="2400" b="1"/>
            </a:br>
            <a:r>
              <a:rPr lang="ru-RU" altLang="ru-RU" sz="1200" b="1"/>
              <a:t>(1707 – 1778) </a:t>
            </a:r>
            <a:br>
              <a:rPr lang="ru-RU" altLang="ru-RU" sz="1200" b="1"/>
            </a:br>
            <a:r>
              <a:rPr lang="ru-RU" altLang="ru-RU" sz="1600" b="1"/>
              <a:t>врач, натуралист, академик, автор классификации растительного и животного мира</a:t>
            </a:r>
          </a:p>
        </p:txBody>
      </p:sp>
      <p:sp>
        <p:nvSpPr>
          <p:cNvPr id="4099" name="Date Placeholder 3">
            <a:extLst>
              <a:ext uri="{FF2B5EF4-FFF2-40B4-BE49-F238E27FC236}">
                <a16:creationId xmlns:a16="http://schemas.microsoft.com/office/drawing/2014/main" id="{7972A80C-BBDC-4F79-AE85-0A5DB594C95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142AB29-C1B8-438A-8045-58694289716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100" name="Footer Placeholder 4">
            <a:extLst>
              <a:ext uri="{FF2B5EF4-FFF2-40B4-BE49-F238E27FC236}">
                <a16:creationId xmlns:a16="http://schemas.microsoft.com/office/drawing/2014/main" id="{0537402E-E117-429B-9B81-F0007F049B5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1" name="Slide Number Placeholder 5">
            <a:extLst>
              <a:ext uri="{FF2B5EF4-FFF2-40B4-BE49-F238E27FC236}">
                <a16:creationId xmlns:a16="http://schemas.microsoft.com/office/drawing/2014/main" id="{A40635A2-90AB-4AA5-A4C1-91C36ECD8C7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C43F739-CE8F-4EC5-9776-14014393E7D7}" type="slidenum">
              <a:rPr lang="ru-RU" altLang="ru-RU" sz="1400"/>
              <a:pPr eaLnBrk="1" hangingPunct="1">
                <a:spcBef>
                  <a:spcPct val="0"/>
                </a:spcBef>
                <a:buFontTx/>
                <a:buNone/>
              </a:pPr>
              <a:t>333</a:t>
            </a:fld>
            <a:endParaRPr lang="ru-RU" altLang="ru-RU" sz="1400"/>
          </a:p>
        </p:txBody>
      </p:sp>
      <p:pic>
        <p:nvPicPr>
          <p:cNvPr id="4102" name="Picture 2">
            <a:extLst>
              <a:ext uri="{FF2B5EF4-FFF2-40B4-BE49-F238E27FC236}">
                <a16:creationId xmlns:a16="http://schemas.microsoft.com/office/drawing/2014/main" id="{3C9F1992-31F6-4F0C-80E6-373DA1FFF4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27288" y="2481263"/>
            <a:ext cx="4376737" cy="3644900"/>
          </a:xfrm>
          <a:noFill/>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A2A3F25A-1A4A-4F9A-B9AE-C29D180E0A3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EAAD080-90B9-4303-A608-DF81C86486E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935CBAB6-E7AA-4F44-9D88-6AAFEFF9E56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3EC95AA2-7D30-4D0A-B8F7-5B32BCF713D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D97AB61-E833-461F-8D9A-FCF368E85E07}" type="slidenum">
              <a:rPr lang="ru-RU" altLang="ru-RU" sz="1400"/>
              <a:pPr eaLnBrk="1" hangingPunct="1">
                <a:spcBef>
                  <a:spcPct val="0"/>
                </a:spcBef>
                <a:buFontTx/>
                <a:buNone/>
              </a:pPr>
              <a:t>334</a:t>
            </a:fld>
            <a:endParaRPr lang="ru-RU" altLang="ru-RU" sz="1400"/>
          </a:p>
        </p:txBody>
      </p:sp>
      <p:sp>
        <p:nvSpPr>
          <p:cNvPr id="5125" name="Rectangle 2">
            <a:extLst>
              <a:ext uri="{FF2B5EF4-FFF2-40B4-BE49-F238E27FC236}">
                <a16:creationId xmlns:a16="http://schemas.microsoft.com/office/drawing/2014/main" id="{E29B5227-F91B-43A9-AFBB-49989613DE50}"/>
              </a:ext>
            </a:extLst>
          </p:cNvPr>
          <p:cNvSpPr>
            <a:spLocks noGrp="1" noChangeArrowheads="1"/>
          </p:cNvSpPr>
          <p:nvPr>
            <p:ph type="title"/>
          </p:nvPr>
        </p:nvSpPr>
        <p:spPr>
          <a:xfrm>
            <a:off x="468313" y="1412875"/>
            <a:ext cx="8229600" cy="358775"/>
          </a:xfrm>
        </p:spPr>
        <p:txBody>
          <a:bodyPr/>
          <a:lstStyle/>
          <a:p>
            <a:pPr eaLnBrk="1" hangingPunct="1"/>
            <a:r>
              <a:rPr lang="ru-RU" altLang="ru-RU" sz="2400" b="1"/>
              <a:t>Создание объектов</a:t>
            </a:r>
          </a:p>
        </p:txBody>
      </p:sp>
      <p:sp>
        <p:nvSpPr>
          <p:cNvPr id="5126" name="Rectangle 3">
            <a:extLst>
              <a:ext uri="{FF2B5EF4-FFF2-40B4-BE49-F238E27FC236}">
                <a16:creationId xmlns:a16="http://schemas.microsoft.com/office/drawing/2014/main" id="{A0E9793F-E3CF-4139-9374-8800E4106D2A}"/>
              </a:ext>
            </a:extLst>
          </p:cNvPr>
          <p:cNvSpPr>
            <a:spLocks noGrp="1" noChangeArrowheads="1"/>
          </p:cNvSpPr>
          <p:nvPr>
            <p:ph type="body" idx="1"/>
          </p:nvPr>
        </p:nvSpPr>
        <p:spPr>
          <a:xfrm>
            <a:off x="0" y="1844675"/>
            <a:ext cx="9144000" cy="4392613"/>
          </a:xfrm>
        </p:spPr>
        <p:txBody>
          <a:bodyPr/>
          <a:lstStyle/>
          <a:p>
            <a:pPr eaLnBrk="1" hangingPunct="1">
              <a:lnSpc>
                <a:spcPct val="80000"/>
              </a:lnSpc>
            </a:pPr>
            <a:r>
              <a:rPr lang="ru-RU" altLang="ru-RU" sz="1600" b="1"/>
              <a:t>Объект – это экземпляр ссылочного типа, реализованного классом;</a:t>
            </a:r>
          </a:p>
          <a:p>
            <a:pPr eaLnBrk="1" hangingPunct="1">
              <a:lnSpc>
                <a:spcPct val="80000"/>
              </a:lnSpc>
            </a:pPr>
            <a:r>
              <a:rPr lang="ru-RU" altLang="ru-RU" sz="1600" b="1"/>
              <a:t>Единственный способ создать объект – попросить об этом соответствующий класс. Это можно сделать с помощью вызова конструктора, имеющегося в классе; при этом:</a:t>
            </a:r>
          </a:p>
          <a:p>
            <a:pPr lvl="1" eaLnBrk="1" hangingPunct="1">
              <a:lnSpc>
                <a:spcPct val="80000"/>
              </a:lnSpc>
            </a:pPr>
            <a:r>
              <a:rPr lang="ru-RU" altLang="ru-RU" sz="1600" b="1"/>
              <a:t>Пользователь (тот, кто просит создать объект) получает готовый инициализированный объект;</a:t>
            </a:r>
          </a:p>
          <a:p>
            <a:pPr lvl="1" eaLnBrk="1" hangingPunct="1">
              <a:lnSpc>
                <a:spcPct val="80000"/>
              </a:lnSpc>
            </a:pPr>
            <a:r>
              <a:rPr lang="ru-RU" altLang="ru-RU" sz="1600" b="1"/>
              <a:t>Автор класса определяет, как это реализовано;</a:t>
            </a:r>
          </a:p>
          <a:p>
            <a:pPr eaLnBrk="1" hangingPunct="1">
              <a:lnSpc>
                <a:spcPct val="80000"/>
              </a:lnSpc>
            </a:pPr>
            <a:r>
              <a:rPr lang="ru-RU" altLang="ru-RU" sz="1600" b="1"/>
              <a:t>Имя конструктора совпадает с именем класса </a:t>
            </a:r>
            <a:r>
              <a:rPr lang="ru-RU" altLang="ru-RU" sz="1600" b="1" i="1"/>
              <a:t>(в соответствии с общепринятым стилем программирования – с большой буквы)</a:t>
            </a:r>
            <a:r>
              <a:rPr lang="ru-RU" altLang="ru-RU" sz="1600" b="1"/>
              <a:t>;</a:t>
            </a:r>
          </a:p>
          <a:p>
            <a:pPr eaLnBrk="1" hangingPunct="1">
              <a:lnSpc>
                <a:spcPct val="80000"/>
              </a:lnSpc>
            </a:pPr>
            <a:r>
              <a:rPr lang="ru-RU" altLang="ru-RU" sz="1600" b="1"/>
              <a:t>Класс может иметь более одного конструктора, которые отличиются списком параметров, используемых при инициализации объекта </a:t>
            </a:r>
            <a:r>
              <a:rPr lang="ru-RU" altLang="ru-RU" sz="1600" b="1" i="1"/>
              <a:t>(конструктор без параметров часто называют </a:t>
            </a:r>
            <a:r>
              <a:rPr lang="en-US" altLang="ru-RU" sz="1600" b="1" i="1"/>
              <a:t>default-</a:t>
            </a:r>
            <a:r>
              <a:rPr lang="ru-RU" altLang="ru-RU" sz="1600" b="1" i="1"/>
              <a:t>конструктором, использование одного имени для разных методов/конструкторов называют «перегрузкой»(</a:t>
            </a:r>
            <a:r>
              <a:rPr lang="en-US" altLang="ru-RU" sz="1600" b="1" i="1"/>
              <a:t>overloading</a:t>
            </a:r>
            <a:r>
              <a:rPr lang="ru-RU" altLang="ru-RU" sz="1600" b="1" i="1"/>
              <a:t>)</a:t>
            </a:r>
            <a:r>
              <a:rPr lang="en-US" altLang="ru-RU" sz="1600" b="1" i="1"/>
              <a:t>, - </a:t>
            </a:r>
            <a:r>
              <a:rPr lang="ru-RU" altLang="ru-RU" sz="1600" b="1" i="1">
                <a:solidFill>
                  <a:srgbClr val="FF0000"/>
                </a:solidFill>
              </a:rPr>
              <a:t>чем отличается </a:t>
            </a:r>
            <a:r>
              <a:rPr lang="en-US" altLang="ru-RU" sz="1600" b="1" i="1">
                <a:solidFill>
                  <a:srgbClr val="FF0000"/>
                </a:solidFill>
              </a:rPr>
              <a:t>overloading </a:t>
            </a:r>
            <a:r>
              <a:rPr lang="ru-RU" altLang="ru-RU" sz="1600" b="1" i="1">
                <a:solidFill>
                  <a:srgbClr val="FF0000"/>
                </a:solidFill>
              </a:rPr>
              <a:t>от </a:t>
            </a:r>
            <a:r>
              <a:rPr lang="en-US" altLang="ru-RU" sz="1600" b="1" i="1">
                <a:solidFill>
                  <a:srgbClr val="FF0000"/>
                </a:solidFill>
              </a:rPr>
              <a:t>overriding?</a:t>
            </a:r>
            <a:r>
              <a:rPr lang="ru-RU" altLang="ru-RU" sz="1600" b="1" i="1"/>
              <a:t>)</a:t>
            </a:r>
            <a:r>
              <a:rPr lang="ru-RU" altLang="ru-RU" sz="1600" b="1"/>
              <a:t>;</a:t>
            </a:r>
          </a:p>
          <a:p>
            <a:pPr eaLnBrk="1" hangingPunct="1">
              <a:lnSpc>
                <a:spcPct val="80000"/>
              </a:lnSpc>
            </a:pPr>
            <a:endParaRPr lang="ru-RU" altLang="ru-RU" sz="1600" b="1"/>
          </a:p>
          <a:p>
            <a:pPr eaLnBrk="1" hangingPunct="1">
              <a:lnSpc>
                <a:spcPct val="80000"/>
              </a:lnSpc>
            </a:pPr>
            <a:r>
              <a:rPr lang="ru-RU" altLang="ru-RU" sz="1600" b="1"/>
              <a:t>Конструктор никогда ничего не возвращает </a:t>
            </a:r>
            <a:r>
              <a:rPr lang="ru-RU" altLang="ru-RU" sz="1600" b="1" i="1"/>
              <a:t>(оператор </a:t>
            </a:r>
            <a:r>
              <a:rPr lang="en-US" altLang="ru-RU" sz="1600" b="1" i="1">
                <a:solidFill>
                  <a:srgbClr val="FF0000"/>
                </a:solidFill>
              </a:rPr>
              <a:t>new</a:t>
            </a:r>
            <a:r>
              <a:rPr lang="en-US" altLang="ru-RU" sz="1600" b="1" i="1"/>
              <a:t> </a:t>
            </a:r>
            <a:r>
              <a:rPr lang="ru-RU" altLang="ru-RU" sz="1600" b="1" i="1"/>
              <a:t>возвращает ссылку на новый объект, сами конструкторы не имеют выходного значения).</a:t>
            </a:r>
          </a:p>
          <a:p>
            <a:pPr eaLnBrk="1" hangingPunct="1">
              <a:lnSpc>
                <a:spcPct val="80000"/>
              </a:lnSpc>
            </a:pPr>
            <a:endParaRPr lang="ru-RU" altLang="ru-RU" sz="1600" b="1"/>
          </a:p>
          <a:p>
            <a:pPr eaLnBrk="1" hangingPunct="1">
              <a:lnSpc>
                <a:spcPct val="80000"/>
              </a:lnSpc>
            </a:pPr>
            <a:r>
              <a:rPr lang="ru-RU" altLang="ru-RU" sz="1600" b="1"/>
              <a:t>При отсутствии явно указанных конструкторов компилятор сам обеспечивает наличие </a:t>
            </a:r>
            <a:r>
              <a:rPr lang="en-US" altLang="ru-RU" sz="1600" b="1"/>
              <a:t>default-</a:t>
            </a:r>
            <a:r>
              <a:rPr lang="ru-RU" altLang="ru-RU" sz="1600" b="1"/>
              <a:t>конструктора.</a:t>
            </a:r>
          </a:p>
          <a:p>
            <a:pPr eaLnBrk="1" hangingPunct="1">
              <a:lnSpc>
                <a:spcPct val="80000"/>
              </a:lnSpc>
            </a:pPr>
            <a:endParaRPr lang="ru-RU" altLang="ru-RU" sz="1600" b="1" i="1"/>
          </a:p>
          <a:p>
            <a:pPr lvl="1" eaLnBrk="1" hangingPunct="1">
              <a:lnSpc>
                <a:spcPct val="80000"/>
              </a:lnSpc>
            </a:pPr>
            <a:endParaRPr lang="ru-RU" altLang="ru-RU" sz="1600" b="1" i="1"/>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A4F6A7E7-4BB4-4AC5-8D03-CA5FD856295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445DE32-EE41-47E5-A2F8-0E121A5B38F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993A5D38-E23C-4EC2-84D2-44D396C6FDC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1F5BFF43-E2C3-46B2-8685-C337E1218EA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8CA65C2-001D-4E13-A12C-9E43FEEC84F1}" type="slidenum">
              <a:rPr lang="ru-RU" altLang="ru-RU" sz="1400"/>
              <a:pPr eaLnBrk="1" hangingPunct="1">
                <a:spcBef>
                  <a:spcPct val="0"/>
                </a:spcBef>
                <a:buFontTx/>
                <a:buNone/>
              </a:pPr>
              <a:t>335</a:t>
            </a:fld>
            <a:endParaRPr lang="ru-RU" altLang="ru-RU" sz="1400"/>
          </a:p>
        </p:txBody>
      </p:sp>
      <p:sp>
        <p:nvSpPr>
          <p:cNvPr id="6149" name="Rectangle 2">
            <a:extLst>
              <a:ext uri="{FF2B5EF4-FFF2-40B4-BE49-F238E27FC236}">
                <a16:creationId xmlns:a16="http://schemas.microsoft.com/office/drawing/2014/main" id="{BEF862AB-5826-49FB-9168-6FD89F9BB91E}"/>
              </a:ext>
            </a:extLst>
          </p:cNvPr>
          <p:cNvSpPr>
            <a:spLocks noGrp="1" noChangeArrowheads="1"/>
          </p:cNvSpPr>
          <p:nvPr>
            <p:ph type="title"/>
          </p:nvPr>
        </p:nvSpPr>
        <p:spPr>
          <a:xfrm>
            <a:off x="468313" y="1484313"/>
            <a:ext cx="8229600" cy="288925"/>
          </a:xfrm>
        </p:spPr>
        <p:txBody>
          <a:bodyPr/>
          <a:lstStyle/>
          <a:p>
            <a:pPr eaLnBrk="1" hangingPunct="1"/>
            <a:r>
              <a:rPr lang="ru-RU" altLang="ru-RU" sz="2400" b="1"/>
              <a:t>Различение перегруженных методов/конструкторов</a:t>
            </a:r>
          </a:p>
        </p:txBody>
      </p:sp>
      <p:sp>
        <p:nvSpPr>
          <p:cNvPr id="6150" name="Rectangle 3">
            <a:extLst>
              <a:ext uri="{FF2B5EF4-FFF2-40B4-BE49-F238E27FC236}">
                <a16:creationId xmlns:a16="http://schemas.microsoft.com/office/drawing/2014/main" id="{FC43825E-F964-4D1C-81A8-0C94F4F38B5A}"/>
              </a:ext>
            </a:extLst>
          </p:cNvPr>
          <p:cNvSpPr>
            <a:spLocks noGrp="1" noChangeArrowheads="1"/>
          </p:cNvSpPr>
          <p:nvPr>
            <p:ph type="body" idx="1"/>
          </p:nvPr>
        </p:nvSpPr>
        <p:spPr>
          <a:xfrm>
            <a:off x="457200" y="1844675"/>
            <a:ext cx="8229600" cy="4281488"/>
          </a:xfrm>
        </p:spPr>
        <p:txBody>
          <a:bodyPr/>
          <a:lstStyle/>
          <a:p>
            <a:pPr eaLnBrk="1" hangingPunct="1">
              <a:lnSpc>
                <a:spcPct val="90000"/>
              </a:lnSpc>
            </a:pPr>
            <a:r>
              <a:rPr lang="ru-RU" altLang="ru-RU" sz="2000"/>
              <a:t>Каждый перегруженный метод/конструктор должен иметь </a:t>
            </a:r>
            <a:r>
              <a:rPr lang="ru-RU" altLang="ru-RU" sz="2000" i="1"/>
              <a:t>уникальный список типов аргументов</a:t>
            </a:r>
            <a:r>
              <a:rPr lang="ru-RU" altLang="ru-RU" sz="2000"/>
              <a:t> (сигнатуру); </a:t>
            </a:r>
          </a:p>
          <a:p>
            <a:pPr lvl="1" eaLnBrk="1" hangingPunct="1">
              <a:lnSpc>
                <a:spcPct val="90000"/>
              </a:lnSpc>
            </a:pPr>
            <a:r>
              <a:rPr lang="ru-RU" altLang="ru-RU" sz="1800"/>
              <a:t>для примитивных типов аргументов действуют правила автоматического преобразования, поэтому:</a:t>
            </a:r>
          </a:p>
          <a:p>
            <a:pPr lvl="2" eaLnBrk="1" hangingPunct="1">
              <a:lnSpc>
                <a:spcPct val="90000"/>
              </a:lnSpc>
            </a:pPr>
            <a:r>
              <a:rPr lang="ru-RU" altLang="ru-RU" sz="1600"/>
              <a:t>Если передается </a:t>
            </a:r>
            <a:r>
              <a:rPr lang="en-US" altLang="ru-RU" sz="1600" b="1"/>
              <a:t>int</a:t>
            </a:r>
            <a:r>
              <a:rPr lang="en-US" altLang="ru-RU" sz="1600"/>
              <a:t> </a:t>
            </a:r>
            <a:r>
              <a:rPr lang="ru-RU" altLang="ru-RU" sz="1600"/>
              <a:t>и есть такой метод, он используется;</a:t>
            </a:r>
          </a:p>
          <a:p>
            <a:pPr lvl="2" eaLnBrk="1" hangingPunct="1">
              <a:lnSpc>
                <a:spcPct val="90000"/>
              </a:lnSpc>
            </a:pPr>
            <a:r>
              <a:rPr lang="ru-RU" altLang="ru-RU" sz="1600"/>
              <a:t>Если передается параметр «меньшего», чем у аргумента, типа, параметр приводится к типу аргумента;</a:t>
            </a:r>
          </a:p>
          <a:p>
            <a:pPr lvl="2" eaLnBrk="1" hangingPunct="1">
              <a:lnSpc>
                <a:spcPct val="90000"/>
              </a:lnSpc>
            </a:pPr>
            <a:r>
              <a:rPr lang="ru-RU" altLang="ru-RU" sz="1600"/>
              <a:t>Если параметру </a:t>
            </a:r>
            <a:r>
              <a:rPr lang="en-US" altLang="ru-RU" sz="1600" b="1"/>
              <a:t>char</a:t>
            </a:r>
            <a:r>
              <a:rPr lang="en-US" altLang="ru-RU" sz="1600"/>
              <a:t> </a:t>
            </a:r>
            <a:r>
              <a:rPr lang="ru-RU" altLang="ru-RU" sz="1600"/>
              <a:t>не находится аргумент </a:t>
            </a:r>
            <a:r>
              <a:rPr lang="en-US" altLang="ru-RU" sz="1600" b="1"/>
              <a:t>char</a:t>
            </a:r>
            <a:r>
              <a:rPr lang="en-US" altLang="ru-RU" sz="1600"/>
              <a:t>, </a:t>
            </a:r>
            <a:r>
              <a:rPr lang="ru-RU" altLang="ru-RU" sz="1600"/>
              <a:t>он</a:t>
            </a:r>
            <a:r>
              <a:rPr lang="en-US" altLang="ru-RU" sz="1600"/>
              <a:t> </a:t>
            </a:r>
            <a:r>
              <a:rPr lang="ru-RU" altLang="ru-RU" sz="1600"/>
              <a:t>приводится к </a:t>
            </a:r>
            <a:r>
              <a:rPr lang="en-US" altLang="ru-RU" sz="1600" b="1"/>
              <a:t>int</a:t>
            </a:r>
            <a:r>
              <a:rPr lang="en-US" altLang="ru-RU" sz="1600"/>
              <a:t>.</a:t>
            </a:r>
            <a:endParaRPr lang="ru-RU" altLang="ru-RU" sz="1600"/>
          </a:p>
          <a:p>
            <a:pPr lvl="2" eaLnBrk="1" hangingPunct="1">
              <a:lnSpc>
                <a:spcPct val="90000"/>
              </a:lnSpc>
            </a:pPr>
            <a:r>
              <a:rPr lang="ru-RU" altLang="ru-RU" sz="1600"/>
              <a:t>Если фактический параметр «шире» формального, надо делать сужающее преобразование (</a:t>
            </a:r>
            <a:r>
              <a:rPr lang="en-US" altLang="ru-RU" sz="1600"/>
              <a:t>cast </a:t>
            </a:r>
            <a:r>
              <a:rPr lang="ru-RU" altLang="ru-RU" sz="1600"/>
              <a:t>при вызове);</a:t>
            </a:r>
          </a:p>
          <a:p>
            <a:pPr lvl="2" eaLnBrk="1" hangingPunct="1">
              <a:lnSpc>
                <a:spcPct val="90000"/>
              </a:lnSpc>
            </a:pPr>
            <a:r>
              <a:rPr lang="ru-RU" altLang="ru-RU" sz="1600" b="1">
                <a:solidFill>
                  <a:srgbClr val="FF0000"/>
                </a:solidFill>
              </a:rPr>
              <a:t>Вопрос: могут ли возникнуть «неоднозначности»? Как проверить - что при этом будет?</a:t>
            </a:r>
          </a:p>
          <a:p>
            <a:pPr lvl="1" eaLnBrk="1" hangingPunct="1">
              <a:lnSpc>
                <a:spcPct val="90000"/>
              </a:lnSpc>
            </a:pPr>
            <a:r>
              <a:rPr lang="ru-RU" altLang="ru-RU" sz="1800"/>
              <a:t>для ссылочных типов аргументов действуют свои правила, которые мы рассмотрим позднее, когда разберемся с тем, какие бывают ссылочные типы и как они соотносятся друг с другом </a:t>
            </a:r>
            <a:r>
              <a:rPr lang="ru-RU" altLang="ru-RU" sz="1800" i="1"/>
              <a:t>(</a:t>
            </a:r>
            <a:r>
              <a:rPr lang="en-US" altLang="ru-RU" sz="1800" i="1"/>
              <a:t>subtyping</a:t>
            </a:r>
            <a:r>
              <a:rPr lang="ru-RU" altLang="ru-RU" sz="1800" i="1"/>
              <a:t>)</a:t>
            </a:r>
            <a:r>
              <a:rPr lang="ru-RU" altLang="ru-RU" sz="1800"/>
              <a:t>.</a:t>
            </a:r>
            <a:r>
              <a:rPr lang="en-US" altLang="ru-RU" sz="1800"/>
              <a:t> </a:t>
            </a:r>
            <a:r>
              <a:rPr lang="ru-RU" altLang="ru-RU" sz="1800" i="1">
                <a:solidFill>
                  <a:srgbClr val="FF0000"/>
                </a:solidFill>
              </a:rPr>
              <a:t>Что вы можете сказать об этом про </a:t>
            </a:r>
            <a:r>
              <a:rPr lang="en-US" altLang="ru-RU" sz="1800" i="1">
                <a:solidFill>
                  <a:srgbClr val="FF0000"/>
                </a:solidFill>
              </a:rPr>
              <a:t>C#</a:t>
            </a:r>
            <a:r>
              <a:rPr lang="ru-RU" altLang="ru-RU" sz="1800" i="1">
                <a:solidFill>
                  <a:srgbClr val="FF0000"/>
                </a:solidFill>
              </a:rPr>
              <a:t>?</a:t>
            </a:r>
            <a:endParaRPr lang="en-US" altLang="ru-RU" sz="1800" i="1">
              <a:solidFill>
                <a:srgbClr val="FF0000"/>
              </a:solidFill>
            </a:endParaRPr>
          </a:p>
          <a:p>
            <a:pPr lvl="1" eaLnBrk="1" hangingPunct="1">
              <a:lnSpc>
                <a:spcPct val="90000"/>
              </a:lnSpc>
            </a:pPr>
            <a:endParaRPr lang="en-US" altLang="ru-RU" sz="1800" i="1">
              <a:solidFill>
                <a:srgbClr val="FF0000"/>
              </a:solidFill>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B47EEE4C-EDDB-4667-BDD1-23D7D68EF87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C684199-819C-4475-966C-B011D2904ED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748E3270-95E9-4765-956E-712106091A9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73CF794F-D342-4E45-97E6-6DC967F5391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99AF708-F1E7-4ED5-B0B7-B12416A54732}" type="slidenum">
              <a:rPr lang="ru-RU" altLang="ru-RU" sz="1400"/>
              <a:pPr eaLnBrk="1" hangingPunct="1">
                <a:spcBef>
                  <a:spcPct val="0"/>
                </a:spcBef>
                <a:buFontTx/>
                <a:buNone/>
              </a:pPr>
              <a:t>336</a:t>
            </a:fld>
            <a:endParaRPr lang="ru-RU" altLang="ru-RU" sz="1400"/>
          </a:p>
        </p:txBody>
      </p:sp>
      <p:sp>
        <p:nvSpPr>
          <p:cNvPr id="7173" name="Rectangle 2">
            <a:extLst>
              <a:ext uri="{FF2B5EF4-FFF2-40B4-BE49-F238E27FC236}">
                <a16:creationId xmlns:a16="http://schemas.microsoft.com/office/drawing/2014/main" id="{941285E5-C8AB-49AE-A69C-1D1FB95BAE8B}"/>
              </a:ext>
            </a:extLst>
          </p:cNvPr>
          <p:cNvSpPr>
            <a:spLocks noGrp="1" noChangeArrowheads="1"/>
          </p:cNvSpPr>
          <p:nvPr>
            <p:ph type="title"/>
          </p:nvPr>
        </p:nvSpPr>
        <p:spPr>
          <a:xfrm>
            <a:off x="468313" y="1412875"/>
            <a:ext cx="8229600" cy="358775"/>
          </a:xfrm>
        </p:spPr>
        <p:txBody>
          <a:bodyPr/>
          <a:lstStyle/>
          <a:p>
            <a:pPr eaLnBrk="1" hangingPunct="1"/>
            <a:r>
              <a:rPr lang="ru-RU" altLang="ru-RU" sz="2400" b="1"/>
              <a:t>Ключевые слова </a:t>
            </a:r>
            <a:r>
              <a:rPr lang="en-US" altLang="ru-RU" sz="2400" b="1">
                <a:solidFill>
                  <a:srgbClr val="FF0000"/>
                </a:solidFill>
              </a:rPr>
              <a:t>this</a:t>
            </a:r>
            <a:r>
              <a:rPr lang="ru-RU" altLang="ru-RU" sz="2400" b="1"/>
              <a:t> и </a:t>
            </a:r>
            <a:r>
              <a:rPr lang="en-US" altLang="ru-RU" sz="2400" b="1">
                <a:solidFill>
                  <a:srgbClr val="FF0000"/>
                </a:solidFill>
              </a:rPr>
              <a:t>static</a:t>
            </a:r>
            <a:endParaRPr lang="ru-RU" altLang="ru-RU" sz="2400" b="1">
              <a:solidFill>
                <a:srgbClr val="FF0000"/>
              </a:solidFill>
            </a:endParaRPr>
          </a:p>
        </p:txBody>
      </p:sp>
      <p:sp>
        <p:nvSpPr>
          <p:cNvPr id="7174" name="Rectangle 3">
            <a:extLst>
              <a:ext uri="{FF2B5EF4-FFF2-40B4-BE49-F238E27FC236}">
                <a16:creationId xmlns:a16="http://schemas.microsoft.com/office/drawing/2014/main" id="{0FA2E433-AB42-424B-9D97-BBF797E5DF41}"/>
              </a:ext>
            </a:extLst>
          </p:cNvPr>
          <p:cNvSpPr>
            <a:spLocks noGrp="1" noChangeArrowheads="1"/>
          </p:cNvSpPr>
          <p:nvPr>
            <p:ph type="body" idx="1"/>
          </p:nvPr>
        </p:nvSpPr>
        <p:spPr>
          <a:xfrm>
            <a:off x="0" y="1773238"/>
            <a:ext cx="9144000" cy="4210050"/>
          </a:xfrm>
        </p:spPr>
        <p:txBody>
          <a:bodyPr/>
          <a:lstStyle/>
          <a:p>
            <a:pPr eaLnBrk="1" hangingPunct="1">
              <a:lnSpc>
                <a:spcPct val="80000"/>
              </a:lnSpc>
            </a:pPr>
            <a:r>
              <a:rPr lang="ru-RU" altLang="ru-RU" sz="1800" b="1"/>
              <a:t>Методы, не являющиеся статическими, используют ссылку на текущий объект, для которого они были вызваны, с помощью ключевого слова </a:t>
            </a:r>
            <a:r>
              <a:rPr lang="en-US" altLang="ru-RU" sz="1800" b="1">
                <a:solidFill>
                  <a:srgbClr val="FF0000"/>
                </a:solidFill>
              </a:rPr>
              <a:t>this</a:t>
            </a:r>
            <a:r>
              <a:rPr lang="en-US" altLang="ru-RU" sz="1800" b="1"/>
              <a:t> </a:t>
            </a:r>
            <a:r>
              <a:rPr lang="en-US" altLang="ru-RU" sz="1800" i="1"/>
              <a:t>(</a:t>
            </a:r>
            <a:r>
              <a:rPr lang="ru-RU" altLang="ru-RU" sz="1800" i="1"/>
              <a:t>в некоторых языках – </a:t>
            </a:r>
            <a:r>
              <a:rPr lang="en-US" altLang="ru-RU" sz="1800" i="1"/>
              <a:t>self…</a:t>
            </a:r>
            <a:r>
              <a:rPr lang="ru-RU" altLang="ru-RU" sz="1800" i="1"/>
              <a:t>Был даже язык </a:t>
            </a:r>
            <a:r>
              <a:rPr lang="en-US" altLang="ru-RU" sz="1800" i="1"/>
              <a:t>Self – prototype based)</a:t>
            </a:r>
            <a:r>
              <a:rPr lang="ru-RU" altLang="ru-RU" sz="1800" i="1"/>
              <a:t>;</a:t>
            </a:r>
          </a:p>
          <a:p>
            <a:pPr eaLnBrk="1" hangingPunct="1">
              <a:lnSpc>
                <a:spcPct val="80000"/>
              </a:lnSpc>
            </a:pPr>
            <a:r>
              <a:rPr lang="ru-RU" altLang="ru-RU" sz="1800" b="1"/>
              <a:t>Если ключевое слово</a:t>
            </a:r>
            <a:r>
              <a:rPr lang="ru-RU" altLang="ru-RU" sz="1800" b="1">
                <a:solidFill>
                  <a:srgbClr val="FF0000"/>
                </a:solidFill>
              </a:rPr>
              <a:t> </a:t>
            </a:r>
            <a:r>
              <a:rPr lang="en-US" altLang="ru-RU" sz="1800" b="1">
                <a:solidFill>
                  <a:srgbClr val="FF0000"/>
                </a:solidFill>
              </a:rPr>
              <a:t>this </a:t>
            </a:r>
            <a:r>
              <a:rPr lang="ru-RU" altLang="ru-RU" sz="1800" b="1"/>
              <a:t>используется со списком параметров:  </a:t>
            </a:r>
            <a:r>
              <a:rPr lang="en-US" altLang="ru-RU" sz="1800" b="1">
                <a:solidFill>
                  <a:srgbClr val="FF0000"/>
                </a:solidFill>
              </a:rPr>
              <a:t>this(…)</a:t>
            </a:r>
            <a:r>
              <a:rPr lang="en-US" altLang="ru-RU" sz="1800" b="1"/>
              <a:t> </a:t>
            </a:r>
            <a:r>
              <a:rPr lang="ru-RU" altLang="ru-RU" sz="1800" b="1"/>
              <a:t>(возможно - пустым), то вызывается соответствующий конструктор, что используется только при вызове одного конструктора из другого, причем:</a:t>
            </a:r>
          </a:p>
          <a:p>
            <a:pPr lvl="1" eaLnBrk="1" hangingPunct="1">
              <a:lnSpc>
                <a:spcPct val="80000"/>
              </a:lnSpc>
            </a:pPr>
            <a:r>
              <a:rPr lang="ru-RU" altLang="ru-RU" sz="1800" b="1">
                <a:solidFill>
                  <a:srgbClr val="FF0000"/>
                </a:solidFill>
              </a:rPr>
              <a:t>Вызов другого конструктора из данного должен быть его первой выполняемой операцией и может происходить только один раз;</a:t>
            </a:r>
          </a:p>
          <a:p>
            <a:pPr lvl="1" eaLnBrk="1" hangingPunct="1">
              <a:lnSpc>
                <a:spcPct val="80000"/>
              </a:lnSpc>
            </a:pPr>
            <a:r>
              <a:rPr lang="ru-RU" altLang="ru-RU" sz="1800" b="1"/>
              <a:t>Если имя аргумента конструктора совпадает с именем поля, для указания поля используется </a:t>
            </a:r>
            <a:r>
              <a:rPr lang="en-US" altLang="ru-RU" sz="1800" b="1">
                <a:solidFill>
                  <a:srgbClr val="FF0000"/>
                </a:solidFill>
              </a:rPr>
              <a:t>this</a:t>
            </a:r>
            <a:r>
              <a:rPr lang="en-US" altLang="ru-RU" sz="1800" b="1"/>
              <a:t>, </a:t>
            </a:r>
            <a:r>
              <a:rPr lang="ru-RU" altLang="ru-RU" sz="1800" b="1"/>
              <a:t>например</a:t>
            </a:r>
            <a:r>
              <a:rPr lang="ru-RU" altLang="ru-RU" sz="1800" b="1">
                <a:solidFill>
                  <a:srgbClr val="FF0000"/>
                </a:solidFill>
              </a:rPr>
              <a:t>: </a:t>
            </a:r>
            <a:r>
              <a:rPr lang="en-US" altLang="ru-RU" sz="1800" b="1">
                <a:solidFill>
                  <a:srgbClr val="FF0000"/>
                </a:solidFill>
              </a:rPr>
              <a:t> this.a = a</a:t>
            </a:r>
            <a:r>
              <a:rPr lang="ru-RU" altLang="ru-RU" sz="1800" b="1">
                <a:solidFill>
                  <a:srgbClr val="FF0000"/>
                </a:solidFill>
              </a:rPr>
              <a:t>;</a:t>
            </a:r>
          </a:p>
          <a:p>
            <a:pPr eaLnBrk="1" hangingPunct="1">
              <a:lnSpc>
                <a:spcPct val="80000"/>
              </a:lnSpc>
            </a:pPr>
            <a:r>
              <a:rPr lang="ru-RU" altLang="ru-RU" sz="1800" b="1"/>
              <a:t>Метод, объявленный </a:t>
            </a:r>
            <a:r>
              <a:rPr lang="en-US" altLang="ru-RU" sz="1800" b="1">
                <a:solidFill>
                  <a:srgbClr val="FF0000"/>
                </a:solidFill>
              </a:rPr>
              <a:t>static</a:t>
            </a:r>
            <a:r>
              <a:rPr lang="ru-RU" altLang="ru-RU" sz="1800" b="1"/>
              <a:t>, не получает ссылки </a:t>
            </a:r>
            <a:r>
              <a:rPr lang="en-US" altLang="ru-RU" sz="1800" b="1">
                <a:solidFill>
                  <a:srgbClr val="FF0000"/>
                </a:solidFill>
              </a:rPr>
              <a:t>this</a:t>
            </a:r>
            <a:r>
              <a:rPr lang="ru-RU" altLang="ru-RU" sz="1800" b="1"/>
              <a:t>;</a:t>
            </a:r>
          </a:p>
          <a:p>
            <a:pPr eaLnBrk="1" hangingPunct="1">
              <a:lnSpc>
                <a:spcPct val="80000"/>
              </a:lnSpc>
            </a:pPr>
            <a:r>
              <a:rPr lang="ru-RU" altLang="ru-RU" sz="1800" b="1"/>
              <a:t>Статический метод не может вызывать нестатические методы (без явного использования конкретного объекта), но имеет доступ к другим статичесим методам и статиченским полям;</a:t>
            </a:r>
          </a:p>
          <a:p>
            <a:pPr eaLnBrk="1" hangingPunct="1">
              <a:lnSpc>
                <a:spcPct val="80000"/>
              </a:lnSpc>
            </a:pPr>
            <a:r>
              <a:rPr lang="ru-RU" altLang="ru-RU" sz="1800" b="1"/>
              <a:t>«Объектом, реагирующим на сообщение вызова статического метода» - с точки зрения ООП – является сам объект-класс.</a:t>
            </a:r>
            <a:endParaRPr lang="en-US" altLang="ru-RU" sz="1800" b="1"/>
          </a:p>
          <a:p>
            <a:pPr algn="ctr" eaLnBrk="1" hangingPunct="1">
              <a:lnSpc>
                <a:spcPct val="80000"/>
              </a:lnSpc>
              <a:buFontTx/>
              <a:buNone/>
            </a:pPr>
            <a:r>
              <a:rPr lang="en-US" altLang="ru-RU" sz="1800" i="1"/>
              <a:t>(</a:t>
            </a:r>
            <a:r>
              <a:rPr lang="ru-RU" altLang="ru-RU" sz="1800" i="1"/>
              <a:t>это – не единственные примеры использования слов </a:t>
            </a:r>
            <a:r>
              <a:rPr lang="en-US" altLang="ru-RU" sz="1800">
                <a:solidFill>
                  <a:srgbClr val="FF0000"/>
                </a:solidFill>
              </a:rPr>
              <a:t>this</a:t>
            </a:r>
            <a:r>
              <a:rPr lang="en-US" altLang="ru-RU" sz="1800" i="1"/>
              <a:t> </a:t>
            </a:r>
            <a:r>
              <a:rPr lang="ru-RU" altLang="ru-RU" sz="1800" i="1"/>
              <a:t>и </a:t>
            </a:r>
            <a:r>
              <a:rPr lang="en-US" altLang="ru-RU" sz="1800">
                <a:solidFill>
                  <a:srgbClr val="FF0000"/>
                </a:solidFill>
              </a:rPr>
              <a:t>static</a:t>
            </a:r>
            <a:r>
              <a:rPr lang="en-US" altLang="ru-RU" sz="1800" i="1"/>
              <a:t> - </a:t>
            </a:r>
            <a:r>
              <a:rPr lang="ru-RU" altLang="ru-RU" sz="1800" i="1"/>
              <a:t>...</a:t>
            </a:r>
            <a:r>
              <a:rPr lang="en-US" altLang="ru-RU" sz="1800" i="1"/>
              <a:t>)</a:t>
            </a:r>
          </a:p>
          <a:p>
            <a:pPr eaLnBrk="1" hangingPunct="1">
              <a:lnSpc>
                <a:spcPct val="80000"/>
              </a:lnSpc>
            </a:pPr>
            <a:endParaRPr lang="ru-RU" altLang="ru-RU" sz="180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C5E03C23-589E-4D2C-A47D-2993AE09C61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2DF3776-3974-4320-84EE-2AA40E1AF9D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166F7EE4-FED7-4EDB-955B-4406975AE14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B730EC6F-0C38-45BD-873F-56032CCC80B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9ED053A-B6FA-4FDF-8B1E-8ABEC0B29A93}" type="slidenum">
              <a:rPr lang="ru-RU" altLang="ru-RU" sz="1400"/>
              <a:pPr eaLnBrk="1" hangingPunct="1">
                <a:spcBef>
                  <a:spcPct val="0"/>
                </a:spcBef>
                <a:buFontTx/>
                <a:buNone/>
              </a:pPr>
              <a:t>337</a:t>
            </a:fld>
            <a:endParaRPr lang="ru-RU" altLang="ru-RU" sz="1400"/>
          </a:p>
        </p:txBody>
      </p:sp>
      <p:sp>
        <p:nvSpPr>
          <p:cNvPr id="8197" name="Rectangle 2">
            <a:extLst>
              <a:ext uri="{FF2B5EF4-FFF2-40B4-BE49-F238E27FC236}">
                <a16:creationId xmlns:a16="http://schemas.microsoft.com/office/drawing/2014/main" id="{FA7C0496-E73C-4992-9B78-EC69AAB3E039}"/>
              </a:ext>
            </a:extLst>
          </p:cNvPr>
          <p:cNvSpPr>
            <a:spLocks noGrp="1" noChangeArrowheads="1"/>
          </p:cNvSpPr>
          <p:nvPr>
            <p:ph type="title"/>
          </p:nvPr>
        </p:nvSpPr>
        <p:spPr>
          <a:xfrm>
            <a:off x="539750" y="1484313"/>
            <a:ext cx="8229600" cy="287337"/>
          </a:xfrm>
        </p:spPr>
        <p:txBody>
          <a:bodyPr/>
          <a:lstStyle/>
          <a:p>
            <a:pPr eaLnBrk="1" hangingPunct="1"/>
            <a:r>
              <a:rPr lang="ru-RU" altLang="ru-RU" sz="2400" b="1"/>
              <a:t>Финализация и сборка мусора</a:t>
            </a:r>
          </a:p>
        </p:txBody>
      </p:sp>
      <p:sp>
        <p:nvSpPr>
          <p:cNvPr id="8198" name="Rectangle 3">
            <a:extLst>
              <a:ext uri="{FF2B5EF4-FFF2-40B4-BE49-F238E27FC236}">
                <a16:creationId xmlns:a16="http://schemas.microsoft.com/office/drawing/2014/main" id="{B1994DC0-E988-400F-96C5-09009B768938}"/>
              </a:ext>
            </a:extLst>
          </p:cNvPr>
          <p:cNvSpPr>
            <a:spLocks noGrp="1" noChangeArrowheads="1"/>
          </p:cNvSpPr>
          <p:nvPr>
            <p:ph type="body" idx="1"/>
          </p:nvPr>
        </p:nvSpPr>
        <p:spPr>
          <a:xfrm>
            <a:off x="179388" y="1844675"/>
            <a:ext cx="8856662" cy="4535488"/>
          </a:xfrm>
        </p:spPr>
        <p:txBody>
          <a:bodyPr/>
          <a:lstStyle/>
          <a:p>
            <a:pPr eaLnBrk="1" hangingPunct="1">
              <a:lnSpc>
                <a:spcPct val="80000"/>
              </a:lnSpc>
            </a:pPr>
            <a:r>
              <a:rPr lang="ru-RU" altLang="ru-RU" sz="1800"/>
              <a:t>Сборщик мусора в </a:t>
            </a:r>
            <a:r>
              <a:rPr lang="en-US" altLang="ru-RU" sz="1800"/>
              <a:t>Java </a:t>
            </a:r>
            <a:r>
              <a:rPr lang="ru-RU" altLang="ru-RU" sz="1800"/>
              <a:t>занимается учетом и освобождением памяти ненужных объектов, если они были созданы в памяти самой </a:t>
            </a:r>
            <a:r>
              <a:rPr lang="en-US" altLang="ru-RU" sz="1800"/>
              <a:t>java-</a:t>
            </a:r>
            <a:r>
              <a:rPr lang="ru-RU" altLang="ru-RU" sz="1800"/>
              <a:t>машиной;</a:t>
            </a:r>
          </a:p>
          <a:p>
            <a:pPr eaLnBrk="1" hangingPunct="1">
              <a:lnSpc>
                <a:spcPct val="80000"/>
              </a:lnSpc>
            </a:pPr>
            <a:endParaRPr lang="ru-RU" altLang="ru-RU" sz="1800"/>
          </a:p>
          <a:p>
            <a:pPr eaLnBrk="1" hangingPunct="1">
              <a:lnSpc>
                <a:spcPct val="80000"/>
              </a:lnSpc>
            </a:pPr>
            <a:r>
              <a:rPr lang="ru-RU" altLang="ru-RU" sz="1800"/>
              <a:t>Бывают объекты, которые используют ресурсы, не полностью контролируемые </a:t>
            </a:r>
            <a:r>
              <a:rPr lang="en-US" altLang="ru-RU" sz="1800"/>
              <a:t>java-</a:t>
            </a:r>
            <a:r>
              <a:rPr lang="ru-RU" altLang="ru-RU" sz="1800"/>
              <a:t>машиной (например, файлы, </a:t>
            </a:r>
            <a:r>
              <a:rPr lang="en-US" altLang="ru-RU" sz="1800"/>
              <a:t>handles </a:t>
            </a:r>
            <a:r>
              <a:rPr lang="ru-RU" altLang="ru-RU" sz="1800"/>
              <a:t>для системных ресурсов, и т.п.), и такие ресурсы тоже надо освобождать;</a:t>
            </a:r>
          </a:p>
          <a:p>
            <a:pPr eaLnBrk="1" hangingPunct="1">
              <a:lnSpc>
                <a:spcPct val="80000"/>
              </a:lnSpc>
            </a:pPr>
            <a:endParaRPr lang="ru-RU" altLang="ru-RU" sz="1800"/>
          </a:p>
          <a:p>
            <a:pPr eaLnBrk="1" hangingPunct="1">
              <a:lnSpc>
                <a:spcPct val="80000"/>
              </a:lnSpc>
            </a:pPr>
            <a:r>
              <a:rPr lang="ru-RU" altLang="ru-RU" sz="1800"/>
              <a:t>В </a:t>
            </a:r>
            <a:r>
              <a:rPr lang="en-US" altLang="ru-RU" sz="1800"/>
              <a:t>Java </a:t>
            </a:r>
            <a:r>
              <a:rPr lang="ru-RU" altLang="ru-RU" sz="1800"/>
              <a:t>предусмотрен метод </a:t>
            </a:r>
            <a:r>
              <a:rPr lang="en-US" altLang="ru-RU" sz="1800"/>
              <a:t>finalize()</a:t>
            </a:r>
            <a:r>
              <a:rPr lang="ru-RU" altLang="ru-RU" sz="1800"/>
              <a:t>, которые может быть </a:t>
            </a:r>
            <a:r>
              <a:rPr lang="en-US" altLang="ru-RU" sz="1800"/>
              <a:t>[</a:t>
            </a:r>
            <a:r>
              <a:rPr lang="ru-RU" altLang="ru-RU" sz="1800"/>
              <a:t>пере</a:t>
            </a:r>
            <a:r>
              <a:rPr lang="en-US" altLang="ru-RU" sz="1800"/>
              <a:t>]</a:t>
            </a:r>
            <a:r>
              <a:rPr lang="ru-RU" altLang="ru-RU" sz="1800"/>
              <a:t>определен в вашем классе; когда сборщик мусора готов освободить память объекта, он для начала вызывает для этого объекта метод </a:t>
            </a:r>
            <a:r>
              <a:rPr lang="en-US" altLang="ru-RU" sz="1800"/>
              <a:t>finalize()</a:t>
            </a:r>
            <a:r>
              <a:rPr lang="ru-RU" altLang="ru-RU" sz="1800"/>
              <a:t>, что позволяет выполнить завершающие («предсмертные») действия</a:t>
            </a:r>
            <a:r>
              <a:rPr lang="en-US" altLang="ru-RU" sz="1800"/>
              <a:t> </a:t>
            </a:r>
            <a:r>
              <a:rPr lang="ru-RU" altLang="ru-RU" sz="1800"/>
              <a:t>для объекта;</a:t>
            </a:r>
          </a:p>
          <a:p>
            <a:pPr eaLnBrk="1" hangingPunct="1">
              <a:lnSpc>
                <a:spcPct val="80000"/>
              </a:lnSpc>
            </a:pPr>
            <a:r>
              <a:rPr lang="ru-RU" altLang="ru-RU" sz="1800"/>
              <a:t>Метод </a:t>
            </a:r>
            <a:r>
              <a:rPr lang="en-US" altLang="ru-RU" sz="1800"/>
              <a:t>finalize() </a:t>
            </a:r>
            <a:r>
              <a:rPr lang="ru-RU" altLang="ru-RU" sz="1800"/>
              <a:t>не является аналогом деструктора С++:</a:t>
            </a:r>
          </a:p>
          <a:p>
            <a:pPr lvl="1" eaLnBrk="1" hangingPunct="1">
              <a:lnSpc>
                <a:spcPct val="80000"/>
              </a:lnSpc>
            </a:pPr>
            <a:r>
              <a:rPr lang="ru-RU" altLang="ru-RU" sz="1600"/>
              <a:t>Метод </a:t>
            </a:r>
            <a:r>
              <a:rPr lang="en-US" altLang="ru-RU" sz="1600"/>
              <a:t>finalize() </a:t>
            </a:r>
            <a:r>
              <a:rPr lang="ru-RU" altLang="ru-RU" sz="1600"/>
              <a:t>вызывается не всегда; если перед тем, как объект станет ненужным, надо что-то сделать, это надо делать явно;</a:t>
            </a:r>
          </a:p>
          <a:p>
            <a:pPr lvl="1" eaLnBrk="1" hangingPunct="1">
              <a:lnSpc>
                <a:spcPct val="80000"/>
              </a:lnSpc>
            </a:pPr>
            <a:r>
              <a:rPr lang="ru-RU" altLang="ru-RU" sz="1600"/>
              <a:t>Память начинает чиститься, когда ее становится «мало», иначе (до того) она может вообще не освобождаться, и</a:t>
            </a:r>
            <a:r>
              <a:rPr lang="en-US" altLang="ru-RU" sz="1600"/>
              <a:t> finalize() </a:t>
            </a:r>
            <a:r>
              <a:rPr lang="ru-RU" altLang="ru-RU" sz="1600"/>
              <a:t>не будет вызван (ресурсы подвисают); </a:t>
            </a:r>
          </a:p>
          <a:p>
            <a:pPr eaLnBrk="1" hangingPunct="1">
              <a:lnSpc>
                <a:spcPct val="80000"/>
              </a:lnSpc>
            </a:pPr>
            <a:r>
              <a:rPr lang="ru-RU" altLang="ru-RU" sz="1800"/>
              <a:t>Метод </a:t>
            </a:r>
            <a:r>
              <a:rPr lang="en-US" altLang="ru-RU" sz="1800"/>
              <a:t>finalize()</a:t>
            </a:r>
            <a:r>
              <a:rPr lang="ru-RU" altLang="ru-RU" sz="1800"/>
              <a:t> определен в корневом классе </a:t>
            </a:r>
            <a:r>
              <a:rPr lang="en-US" altLang="ru-RU" sz="1800"/>
              <a:t>java.lang.Object</a:t>
            </a:r>
            <a:r>
              <a:rPr lang="ru-RU" altLang="ru-RU" sz="1800"/>
              <a:t>.</a:t>
            </a:r>
          </a:p>
          <a:p>
            <a:pPr lvl="1" eaLnBrk="1" hangingPunct="1">
              <a:lnSpc>
                <a:spcPct val="80000"/>
              </a:lnSpc>
              <a:buFontTx/>
              <a:buNone/>
            </a:pPr>
            <a:endParaRPr lang="ru-RU" altLang="ru-RU" sz="160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85A34E4D-683D-4CA8-84A8-42CA50251AE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00127E8-3CA8-4A8A-9360-1A0B704DA54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9E579F0A-DB57-4AC5-8605-5D8ADC6F09E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2281B36F-BD4B-4907-B25D-64F72D0A6CD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32CAAD4-48B0-4BC7-B989-309BFED28D4B}" type="slidenum">
              <a:rPr lang="ru-RU" altLang="ru-RU" sz="1400"/>
              <a:pPr eaLnBrk="1" hangingPunct="1">
                <a:spcBef>
                  <a:spcPct val="0"/>
                </a:spcBef>
                <a:buFontTx/>
                <a:buNone/>
              </a:pPr>
              <a:t>338</a:t>
            </a:fld>
            <a:endParaRPr lang="ru-RU" altLang="ru-RU" sz="1400"/>
          </a:p>
        </p:txBody>
      </p:sp>
      <p:sp>
        <p:nvSpPr>
          <p:cNvPr id="9221" name="Rectangle 2">
            <a:extLst>
              <a:ext uri="{FF2B5EF4-FFF2-40B4-BE49-F238E27FC236}">
                <a16:creationId xmlns:a16="http://schemas.microsoft.com/office/drawing/2014/main" id="{204BE4E6-8DF4-4D5E-901D-6CEFF4F4D244}"/>
              </a:ext>
            </a:extLst>
          </p:cNvPr>
          <p:cNvSpPr>
            <a:spLocks noGrp="1" noChangeArrowheads="1"/>
          </p:cNvSpPr>
          <p:nvPr>
            <p:ph type="title"/>
          </p:nvPr>
        </p:nvSpPr>
        <p:spPr>
          <a:xfrm>
            <a:off x="539750" y="1484313"/>
            <a:ext cx="8229600" cy="288925"/>
          </a:xfrm>
        </p:spPr>
        <p:txBody>
          <a:bodyPr/>
          <a:lstStyle/>
          <a:p>
            <a:pPr eaLnBrk="1" hangingPunct="1"/>
            <a:r>
              <a:rPr lang="ru-RU" altLang="ru-RU" sz="2400" b="1"/>
              <a:t>Правила работы с </a:t>
            </a:r>
            <a:r>
              <a:rPr lang="en-US" altLang="ru-RU" sz="2400" b="1"/>
              <a:t>finalize()</a:t>
            </a:r>
            <a:endParaRPr lang="ru-RU" altLang="ru-RU" sz="2400" b="1"/>
          </a:p>
        </p:txBody>
      </p:sp>
      <p:sp>
        <p:nvSpPr>
          <p:cNvPr id="9222" name="Rectangle 3">
            <a:extLst>
              <a:ext uri="{FF2B5EF4-FFF2-40B4-BE49-F238E27FC236}">
                <a16:creationId xmlns:a16="http://schemas.microsoft.com/office/drawing/2014/main" id="{E2490684-45C7-4C8B-9051-80F33FB7B0B5}"/>
              </a:ext>
            </a:extLst>
          </p:cNvPr>
          <p:cNvSpPr>
            <a:spLocks noGrp="1" noChangeArrowheads="1"/>
          </p:cNvSpPr>
          <p:nvPr>
            <p:ph type="body" idx="1"/>
          </p:nvPr>
        </p:nvSpPr>
        <p:spPr>
          <a:xfrm>
            <a:off x="107950" y="1916113"/>
            <a:ext cx="8928100" cy="4210050"/>
          </a:xfrm>
        </p:spPr>
        <p:txBody>
          <a:bodyPr/>
          <a:lstStyle/>
          <a:p>
            <a:pPr eaLnBrk="1" hangingPunct="1">
              <a:lnSpc>
                <a:spcPct val="80000"/>
              </a:lnSpc>
            </a:pPr>
            <a:r>
              <a:rPr lang="ru-RU" altLang="ru-RU" sz="1600" b="1"/>
              <a:t>Надо помнить, что:</a:t>
            </a:r>
          </a:p>
          <a:p>
            <a:pPr lvl="1" eaLnBrk="1" hangingPunct="1">
              <a:lnSpc>
                <a:spcPct val="80000"/>
              </a:lnSpc>
            </a:pPr>
            <a:r>
              <a:rPr lang="ru-RU" altLang="ru-RU" sz="1600" b="1"/>
              <a:t>Объекты могут не быть переданы сборщику мусора;</a:t>
            </a:r>
          </a:p>
          <a:p>
            <a:pPr lvl="1" eaLnBrk="1" hangingPunct="1">
              <a:lnSpc>
                <a:spcPct val="80000"/>
              </a:lnSpc>
            </a:pPr>
            <a:r>
              <a:rPr lang="ru-RU" altLang="ru-RU" sz="1600" b="1"/>
              <a:t>Сборка мусора не является удалением;</a:t>
            </a:r>
          </a:p>
          <a:p>
            <a:pPr lvl="1" eaLnBrk="1" hangingPunct="1">
              <a:lnSpc>
                <a:spcPct val="80000"/>
              </a:lnSpc>
            </a:pPr>
            <a:r>
              <a:rPr lang="ru-RU" altLang="ru-RU" sz="1600" b="1"/>
              <a:t>Процесс сборки мусора относится только к памяти </a:t>
            </a:r>
            <a:r>
              <a:rPr lang="en-US" altLang="ru-RU" sz="1600" b="1"/>
              <a:t>java-</a:t>
            </a:r>
            <a:r>
              <a:rPr lang="ru-RU" altLang="ru-RU" sz="1600" b="1"/>
              <a:t>машины.</a:t>
            </a:r>
          </a:p>
          <a:p>
            <a:pPr eaLnBrk="1" hangingPunct="1">
              <a:lnSpc>
                <a:spcPct val="80000"/>
              </a:lnSpc>
            </a:pPr>
            <a:r>
              <a:rPr lang="ru-RU" altLang="ru-RU" sz="1600" b="1"/>
              <a:t>Для возвращения ресурсов, отличных от памяти, обычно используют </a:t>
            </a:r>
            <a:r>
              <a:rPr lang="en-US" altLang="ru-RU" sz="1600" b="1">
                <a:solidFill>
                  <a:srgbClr val="FF0000"/>
                </a:solidFill>
              </a:rPr>
              <a:t>try-finally</a:t>
            </a:r>
            <a:r>
              <a:rPr lang="en-US" altLang="ru-RU" sz="1600" b="1"/>
              <a:t> </a:t>
            </a:r>
            <a:r>
              <a:rPr lang="ru-RU" altLang="ru-RU" sz="1600" b="1"/>
              <a:t>блок;</a:t>
            </a:r>
          </a:p>
          <a:p>
            <a:pPr eaLnBrk="1" hangingPunct="1">
              <a:lnSpc>
                <a:spcPct val="80000"/>
              </a:lnSpc>
            </a:pPr>
            <a:r>
              <a:rPr lang="ru-RU" altLang="ru-RU" sz="1600" b="1"/>
              <a:t>От момента, когда объект стал недоступен, до вызова его финализатора может пройти произвольно долгое время, в финализаторе нельзя делать ничего критичного ко времени;</a:t>
            </a:r>
          </a:p>
          <a:p>
            <a:pPr eaLnBrk="1" hangingPunct="1">
              <a:lnSpc>
                <a:spcPct val="80000"/>
              </a:lnSpc>
            </a:pPr>
            <a:r>
              <a:rPr lang="ru-RU" altLang="ru-RU" sz="1600" b="1"/>
              <a:t>Вызовы финализаторов зависят от реализации сборщика мусора (и полагаться на конкретную реализацию - нельзя);</a:t>
            </a:r>
          </a:p>
          <a:p>
            <a:pPr eaLnBrk="1" hangingPunct="1">
              <a:lnSpc>
                <a:spcPct val="80000"/>
              </a:lnSpc>
            </a:pPr>
            <a:r>
              <a:rPr lang="ru-RU" altLang="ru-RU" sz="1600" b="1"/>
              <a:t>Использование финализаторов сильно замедляет вычисления, есть проблемы при обработки исключительных ситуаций и синхронизациях </a:t>
            </a:r>
            <a:r>
              <a:rPr lang="en-US" altLang="ru-RU" sz="1600" b="1" i="1"/>
              <a:t>(</a:t>
            </a:r>
            <a:r>
              <a:rPr lang="ru-RU" altLang="ru-RU" sz="1600" b="1" i="1"/>
              <a:t>по крайней мере на предшествующих </a:t>
            </a:r>
            <a:r>
              <a:rPr lang="en-US" altLang="ru-RU" sz="1600" b="1" i="1"/>
              <a:t>JVM)</a:t>
            </a:r>
            <a:r>
              <a:rPr lang="ru-RU" altLang="ru-RU" sz="1600" b="1"/>
              <a:t>;</a:t>
            </a:r>
          </a:p>
          <a:p>
            <a:pPr eaLnBrk="1" hangingPunct="1">
              <a:lnSpc>
                <a:spcPct val="80000"/>
              </a:lnSpc>
            </a:pPr>
            <a:endParaRPr lang="ru-RU" altLang="ru-RU" sz="1600" b="1">
              <a:solidFill>
                <a:srgbClr val="FF0000"/>
              </a:solidFill>
            </a:endParaRPr>
          </a:p>
          <a:p>
            <a:pPr eaLnBrk="1" hangingPunct="1">
              <a:lnSpc>
                <a:spcPct val="80000"/>
              </a:lnSpc>
            </a:pPr>
            <a:r>
              <a:rPr lang="ru-RU" altLang="ru-RU" sz="1600" b="1">
                <a:solidFill>
                  <a:srgbClr val="FF0000"/>
                </a:solidFill>
              </a:rPr>
              <a:t>Избегайте переопределений метода </a:t>
            </a:r>
            <a:r>
              <a:rPr lang="en-US" altLang="ru-RU" sz="1600" b="1">
                <a:solidFill>
                  <a:srgbClr val="FF0000"/>
                </a:solidFill>
              </a:rPr>
              <a:t>finalize()</a:t>
            </a:r>
            <a:r>
              <a:rPr lang="ru-RU" altLang="ru-RU" sz="1600" b="1">
                <a:solidFill>
                  <a:srgbClr val="FF0000"/>
                </a:solidFill>
              </a:rPr>
              <a:t>. На практике это изредка может быть полезно только для отладки. Предусматривайте методы методы объектов для явного освобождения ресурсов (например, </a:t>
            </a:r>
            <a:r>
              <a:rPr lang="en-US" altLang="ru-RU" sz="1600" b="1">
                <a:solidFill>
                  <a:srgbClr val="FF0000"/>
                </a:solidFill>
              </a:rPr>
              <a:t>shutdown(), close() </a:t>
            </a:r>
            <a:r>
              <a:rPr lang="ru-RU" altLang="ru-RU" sz="1600" b="1">
                <a:solidFill>
                  <a:srgbClr val="FF0000"/>
                </a:solidFill>
              </a:rPr>
              <a:t>и т.п.) – см. </a:t>
            </a:r>
            <a:r>
              <a:rPr lang="en-US" altLang="ru-RU" sz="1600" b="1">
                <a:solidFill>
                  <a:srgbClr val="FF0000"/>
                </a:solidFill>
              </a:rPr>
              <a:t>Joshua Bloch. Effective Java </a:t>
            </a:r>
            <a:r>
              <a:rPr lang="en-US" altLang="ru-RU" sz="1600">
                <a:solidFill>
                  <a:srgbClr val="FF0000"/>
                </a:solidFill>
              </a:rPr>
              <a:t>(item 8, 3d Edition </a:t>
            </a:r>
            <a:r>
              <a:rPr lang="ru-RU" altLang="ru-RU" sz="1600">
                <a:solidFill>
                  <a:srgbClr val="FF0000"/>
                </a:solidFill>
              </a:rPr>
              <a:t>или </a:t>
            </a:r>
            <a:r>
              <a:rPr lang="en-US" altLang="ru-RU" sz="1600">
                <a:solidFill>
                  <a:srgbClr val="FF0000"/>
                </a:solidFill>
              </a:rPr>
              <a:t>item 7, 2d Edition)</a:t>
            </a:r>
            <a:endParaRPr lang="ru-RU" altLang="ru-RU" sz="1600">
              <a:solidFill>
                <a:srgbClr val="FF0000"/>
              </a:solidFill>
            </a:endParaRPr>
          </a:p>
          <a:p>
            <a:pPr eaLnBrk="1" hangingPunct="1">
              <a:lnSpc>
                <a:spcPct val="80000"/>
              </a:lnSpc>
            </a:pPr>
            <a:endParaRPr lang="ru-RU" altLang="ru-RU" sz="1600" b="1"/>
          </a:p>
          <a:p>
            <a:pPr lvl="1" eaLnBrk="1" hangingPunct="1">
              <a:lnSpc>
                <a:spcPct val="80000"/>
              </a:lnSpc>
            </a:pPr>
            <a:endParaRPr lang="ru-RU" altLang="ru-RU" sz="1600" b="1"/>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64AB9FB6-D7C2-4A78-B164-A824929C4EA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F0CD866-4539-4A89-A152-73766C47CB7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C54193FD-02FD-49C6-8A54-DF73E823610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92FF1713-63B3-4019-97C8-7A195A038BB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8B0B53C-63DA-475A-B7B9-AA321287414F}" type="slidenum">
              <a:rPr lang="ru-RU" altLang="ru-RU" sz="1400"/>
              <a:pPr eaLnBrk="1" hangingPunct="1">
                <a:spcBef>
                  <a:spcPct val="0"/>
                </a:spcBef>
                <a:buFontTx/>
                <a:buNone/>
              </a:pPr>
              <a:t>339</a:t>
            </a:fld>
            <a:endParaRPr lang="ru-RU" altLang="ru-RU" sz="1400"/>
          </a:p>
        </p:txBody>
      </p:sp>
      <p:sp>
        <p:nvSpPr>
          <p:cNvPr id="10245" name="Rectangle 2">
            <a:extLst>
              <a:ext uri="{FF2B5EF4-FFF2-40B4-BE49-F238E27FC236}">
                <a16:creationId xmlns:a16="http://schemas.microsoft.com/office/drawing/2014/main" id="{BE430623-01C2-46CB-B763-15AE8D397D44}"/>
              </a:ext>
            </a:extLst>
          </p:cNvPr>
          <p:cNvSpPr>
            <a:spLocks noGrp="1" noChangeArrowheads="1"/>
          </p:cNvSpPr>
          <p:nvPr>
            <p:ph type="title"/>
          </p:nvPr>
        </p:nvSpPr>
        <p:spPr>
          <a:xfrm>
            <a:off x="395288" y="1484313"/>
            <a:ext cx="8229600" cy="292100"/>
          </a:xfrm>
        </p:spPr>
        <p:txBody>
          <a:bodyPr/>
          <a:lstStyle/>
          <a:p>
            <a:pPr eaLnBrk="1" hangingPunct="1"/>
            <a:r>
              <a:rPr lang="ru-RU" altLang="ru-RU" sz="2400" b="1"/>
              <a:t>Принципы работы сборщика мусора</a:t>
            </a:r>
          </a:p>
        </p:txBody>
      </p:sp>
      <p:sp>
        <p:nvSpPr>
          <p:cNvPr id="10246" name="Rectangle 3">
            <a:extLst>
              <a:ext uri="{FF2B5EF4-FFF2-40B4-BE49-F238E27FC236}">
                <a16:creationId xmlns:a16="http://schemas.microsoft.com/office/drawing/2014/main" id="{360431B7-A0C4-45C0-8AAC-E046082325CD}"/>
              </a:ext>
            </a:extLst>
          </p:cNvPr>
          <p:cNvSpPr>
            <a:spLocks noGrp="1" noChangeArrowheads="1"/>
          </p:cNvSpPr>
          <p:nvPr>
            <p:ph type="body" idx="1"/>
          </p:nvPr>
        </p:nvSpPr>
        <p:spPr>
          <a:xfrm>
            <a:off x="107950" y="1916113"/>
            <a:ext cx="8928100" cy="4321175"/>
          </a:xfrm>
        </p:spPr>
        <p:txBody>
          <a:bodyPr/>
          <a:lstStyle/>
          <a:p>
            <a:pPr eaLnBrk="1" hangingPunct="1">
              <a:lnSpc>
                <a:spcPct val="80000"/>
              </a:lnSpc>
            </a:pPr>
            <a:r>
              <a:rPr lang="ru-RU" altLang="ru-RU" sz="1800" b="1"/>
              <a:t>Простая сборка мусора</a:t>
            </a:r>
            <a:r>
              <a:rPr lang="ru-RU" altLang="ru-RU" sz="1800"/>
              <a:t> – на основе подсчета ссылок (каждый объект хранит счетчик ссыло на него, который все время корректируется); сборщик мусора ищет объекты с нулевым счетчиком ссылок и освобождает их; при этом есть возня с циклическими ссылками у «группового мусора» (это – поиск «ненужных объектов»);</a:t>
            </a:r>
          </a:p>
          <a:p>
            <a:pPr eaLnBrk="1" hangingPunct="1">
              <a:lnSpc>
                <a:spcPct val="80000"/>
              </a:lnSpc>
            </a:pPr>
            <a:endParaRPr lang="ru-RU" altLang="ru-RU" sz="1800"/>
          </a:p>
          <a:p>
            <a:pPr eaLnBrk="1" hangingPunct="1">
              <a:lnSpc>
                <a:spcPct val="80000"/>
              </a:lnSpc>
            </a:pPr>
            <a:r>
              <a:rPr lang="ru-RU" altLang="ru-RU" sz="1800" b="1"/>
              <a:t>В более быстрых реализациях</a:t>
            </a:r>
            <a:r>
              <a:rPr lang="ru-RU" altLang="ru-RU" sz="1800"/>
              <a:t> явного подсчета ссылок нет, используется тот факт, что любой «живой» объект можно достичь, проходя по ссылкам из стека или статической памяти (это – поиск всех «нужных» объектов, не требующий отдельного поиска «группового мусора»);</a:t>
            </a:r>
          </a:p>
          <a:p>
            <a:pPr eaLnBrk="1" hangingPunct="1">
              <a:lnSpc>
                <a:spcPct val="80000"/>
              </a:lnSpc>
            </a:pPr>
            <a:endParaRPr lang="ru-RU" altLang="ru-RU" sz="1800"/>
          </a:p>
          <a:p>
            <a:pPr eaLnBrk="1" hangingPunct="1">
              <a:lnSpc>
                <a:spcPct val="80000"/>
              </a:lnSpc>
            </a:pPr>
            <a:r>
              <a:rPr lang="ru-RU" altLang="ru-RU" sz="1800"/>
              <a:t>Механизмы могут быть разными, </a:t>
            </a:r>
            <a:r>
              <a:rPr lang="ru-RU" altLang="ru-RU" sz="1800" i="1"/>
              <a:t>они не специфицированы полностью в языке </a:t>
            </a:r>
            <a:r>
              <a:rPr lang="en-US" altLang="ru-RU" sz="1800" i="1"/>
              <a:t>Java</a:t>
            </a:r>
            <a:r>
              <a:rPr lang="ru-RU" altLang="ru-RU" sz="1800" i="1"/>
              <a:t> и зависят от реализации:</a:t>
            </a:r>
            <a:r>
              <a:rPr lang="ru-RU" altLang="ru-RU" sz="1800"/>
              <a:t> </a:t>
            </a:r>
            <a:r>
              <a:rPr lang="ru-RU" altLang="ru-RU" sz="1800" i="1"/>
              <a:t>в разных </a:t>
            </a:r>
            <a:r>
              <a:rPr lang="en-US" altLang="ru-RU" sz="1800" i="1"/>
              <a:t>JVM </a:t>
            </a:r>
            <a:r>
              <a:rPr lang="ru-RU" altLang="ru-RU" sz="1800" i="1"/>
              <a:t>используются разные методы оптимизации. </a:t>
            </a:r>
          </a:p>
          <a:p>
            <a:pPr eaLnBrk="1" hangingPunct="1">
              <a:lnSpc>
                <a:spcPct val="80000"/>
              </a:lnSpc>
            </a:pPr>
            <a:endParaRPr lang="en-US" altLang="ru-RU" sz="1800" i="1"/>
          </a:p>
          <a:p>
            <a:pPr eaLnBrk="1" hangingPunct="1">
              <a:lnSpc>
                <a:spcPct val="80000"/>
              </a:lnSpc>
            </a:pPr>
            <a:r>
              <a:rPr lang="ru-RU" altLang="ru-RU" sz="1800" i="1"/>
              <a:t>Есть классическая статья Дейкстры (</a:t>
            </a:r>
            <a:r>
              <a:rPr lang="ru-RU" altLang="ru-RU" sz="1800" i="1">
                <a:solidFill>
                  <a:srgbClr val="FF0000"/>
                </a:solidFill>
              </a:rPr>
              <a:t>кто это?</a:t>
            </a:r>
            <a:r>
              <a:rPr lang="ru-RU" altLang="ru-RU" sz="1800" i="1"/>
              <a:t>) </a:t>
            </a:r>
            <a:r>
              <a:rPr lang="en-US" altLang="ru-RU" sz="1800" i="1"/>
              <a:t>“On the fly garbage collection” – </a:t>
            </a:r>
            <a:r>
              <a:rPr lang="ru-RU" altLang="ru-RU" sz="1800" i="1"/>
              <a:t>теория, связанная с задачей раскраски графа</a:t>
            </a:r>
            <a:r>
              <a:rPr lang="en-US" altLang="ru-RU" sz="1800" i="1"/>
              <a:t> </a:t>
            </a:r>
            <a:r>
              <a:rPr lang="ru-RU" altLang="ru-RU" sz="1800" i="1"/>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68A128-90F4-4A37-9544-0B06D828D564}"/>
              </a:ext>
            </a:extLst>
          </p:cNvPr>
          <p:cNvSpPr>
            <a:spLocks noGrp="1"/>
          </p:cNvSpPr>
          <p:nvPr>
            <p:ph type="title"/>
          </p:nvPr>
        </p:nvSpPr>
        <p:spPr>
          <a:xfrm>
            <a:off x="1782949" y="975964"/>
            <a:ext cx="6683765" cy="592967"/>
          </a:xfrm>
        </p:spPr>
        <p:txBody>
          <a:bodyPr/>
          <a:lstStyle/>
          <a:p>
            <a:r>
              <a:rPr lang="ru-RU" dirty="0" err="1"/>
              <a:t>Дендрограмма</a:t>
            </a:r>
            <a:r>
              <a:rPr lang="en-US" dirty="0"/>
              <a:t> (</a:t>
            </a:r>
            <a:r>
              <a:rPr lang="ru-RU" dirty="0"/>
              <a:t>пример)</a:t>
            </a:r>
          </a:p>
        </p:txBody>
      </p:sp>
      <p:pic>
        <p:nvPicPr>
          <p:cNvPr id="3" name="Рисунок 2">
            <a:extLst>
              <a:ext uri="{FF2B5EF4-FFF2-40B4-BE49-F238E27FC236}">
                <a16:creationId xmlns:a16="http://schemas.microsoft.com/office/drawing/2014/main" id="{391663A6-1000-4951-865E-E8AC492E5094}"/>
              </a:ext>
            </a:extLst>
          </p:cNvPr>
          <p:cNvPicPr>
            <a:picLocks noChangeAspect="1"/>
          </p:cNvPicPr>
          <p:nvPr/>
        </p:nvPicPr>
        <p:blipFill>
          <a:blip r:embed="rId2"/>
          <a:stretch>
            <a:fillRect/>
          </a:stretch>
        </p:blipFill>
        <p:spPr>
          <a:xfrm>
            <a:off x="2518643" y="1929486"/>
            <a:ext cx="5264540" cy="3622184"/>
          </a:xfrm>
          <a:prstGeom prst="rect">
            <a:avLst/>
          </a:prstGeom>
        </p:spPr>
      </p:pic>
    </p:spTree>
    <p:extLst>
      <p:ext uri="{BB962C8B-B14F-4D97-AF65-F5344CB8AC3E}">
        <p14:creationId xmlns:p14="http://schemas.microsoft.com/office/powerpoint/2010/main" val="337714117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D2E03863-E75C-4151-9DED-60853AE0E84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4D63B91-A22E-4CFE-BCDD-18A5F5BEA8F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0897D101-2AFD-47F8-B886-A0A2A5B686A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6F4E1434-BAEE-4C43-A2C0-0FC45E376D8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5E02A65-EA68-4663-A040-1B0ADEA490BE}" type="slidenum">
              <a:rPr lang="ru-RU" altLang="ru-RU" sz="1400"/>
              <a:pPr eaLnBrk="1" hangingPunct="1">
                <a:spcBef>
                  <a:spcPct val="0"/>
                </a:spcBef>
                <a:buFontTx/>
                <a:buNone/>
              </a:pPr>
              <a:t>340</a:t>
            </a:fld>
            <a:endParaRPr lang="ru-RU" altLang="ru-RU" sz="1400"/>
          </a:p>
        </p:txBody>
      </p:sp>
      <p:sp>
        <p:nvSpPr>
          <p:cNvPr id="11269" name="Rectangle 2">
            <a:extLst>
              <a:ext uri="{FF2B5EF4-FFF2-40B4-BE49-F238E27FC236}">
                <a16:creationId xmlns:a16="http://schemas.microsoft.com/office/drawing/2014/main" id="{CA6A072D-8637-40DA-8854-82EDD59085F4}"/>
              </a:ext>
            </a:extLst>
          </p:cNvPr>
          <p:cNvSpPr>
            <a:spLocks noGrp="1" noChangeArrowheads="1"/>
          </p:cNvSpPr>
          <p:nvPr>
            <p:ph type="title"/>
          </p:nvPr>
        </p:nvSpPr>
        <p:spPr>
          <a:xfrm>
            <a:off x="468313" y="1557338"/>
            <a:ext cx="8229600" cy="365125"/>
          </a:xfrm>
        </p:spPr>
        <p:txBody>
          <a:bodyPr/>
          <a:lstStyle/>
          <a:p>
            <a:pPr eaLnBrk="1" hangingPunct="1"/>
            <a:r>
              <a:rPr lang="ru-RU" altLang="ru-RU" sz="2400" b="1"/>
              <a:t>Инициализация </a:t>
            </a:r>
            <a:r>
              <a:rPr lang="ru-RU" altLang="ru-RU" sz="2400" b="1" i="1"/>
              <a:t>(предварительный обзор)</a:t>
            </a:r>
          </a:p>
        </p:txBody>
      </p:sp>
      <p:sp>
        <p:nvSpPr>
          <p:cNvPr id="11270" name="Rectangle 3">
            <a:extLst>
              <a:ext uri="{FF2B5EF4-FFF2-40B4-BE49-F238E27FC236}">
                <a16:creationId xmlns:a16="http://schemas.microsoft.com/office/drawing/2014/main" id="{60B9BE8A-DE72-4799-A1AC-3335CF6E3617}"/>
              </a:ext>
            </a:extLst>
          </p:cNvPr>
          <p:cNvSpPr>
            <a:spLocks noGrp="1" noChangeArrowheads="1"/>
          </p:cNvSpPr>
          <p:nvPr>
            <p:ph type="body" idx="1"/>
          </p:nvPr>
        </p:nvSpPr>
        <p:spPr>
          <a:xfrm>
            <a:off x="179388" y="1989138"/>
            <a:ext cx="8713787" cy="4137025"/>
          </a:xfrm>
        </p:spPr>
        <p:txBody>
          <a:bodyPr/>
          <a:lstStyle/>
          <a:p>
            <a:pPr eaLnBrk="1" hangingPunct="1">
              <a:lnSpc>
                <a:spcPct val="90000"/>
              </a:lnSpc>
            </a:pPr>
            <a:r>
              <a:rPr lang="ru-RU" altLang="ru-RU" sz="2000"/>
              <a:t>Способы и последовательность инициализации </a:t>
            </a:r>
            <a:r>
              <a:rPr lang="ru-RU" altLang="ru-RU" sz="2000" b="1"/>
              <a:t>нестатических</a:t>
            </a:r>
            <a:r>
              <a:rPr lang="ru-RU" altLang="ru-RU" sz="2000"/>
              <a:t> полей класса </a:t>
            </a:r>
            <a:r>
              <a:rPr lang="ru-RU" altLang="ru-RU" sz="2000" i="1"/>
              <a:t>(см. примеры)</a:t>
            </a:r>
            <a:r>
              <a:rPr lang="ru-RU" altLang="ru-RU" sz="2000"/>
              <a:t>:</a:t>
            </a:r>
          </a:p>
          <a:p>
            <a:pPr lvl="1" eaLnBrk="1" hangingPunct="1">
              <a:lnSpc>
                <a:spcPct val="90000"/>
              </a:lnSpc>
            </a:pPr>
            <a:r>
              <a:rPr lang="ru-RU" altLang="ru-RU" sz="1800"/>
              <a:t>Конструктор обеспечивает выделение памяти;</a:t>
            </a:r>
            <a:r>
              <a:rPr lang="en-US" altLang="ru-RU" sz="1800"/>
              <a:t> д</a:t>
            </a:r>
            <a:r>
              <a:rPr lang="ru-RU" altLang="ru-RU" sz="1800"/>
              <a:t>алее</a:t>
            </a:r>
          </a:p>
          <a:p>
            <a:pPr lvl="1" eaLnBrk="1" hangingPunct="1">
              <a:lnSpc>
                <a:spcPct val="90000"/>
              </a:lnSpc>
            </a:pPr>
            <a:r>
              <a:rPr lang="ru-RU" altLang="ru-RU" sz="1800"/>
              <a:t>Сперва в порядке следования выполняются инициализаторы переменных и инициализаторы экземпляра объекта (в неименованном блоке);</a:t>
            </a:r>
          </a:p>
          <a:p>
            <a:pPr lvl="1" eaLnBrk="1" hangingPunct="1">
              <a:lnSpc>
                <a:spcPct val="90000"/>
              </a:lnSpc>
            </a:pPr>
            <a:r>
              <a:rPr lang="ru-RU" altLang="ru-RU" sz="1800"/>
              <a:t>Потом дорабатывает сам конструктор; </a:t>
            </a:r>
          </a:p>
          <a:p>
            <a:pPr eaLnBrk="1" hangingPunct="1">
              <a:lnSpc>
                <a:spcPct val="90000"/>
              </a:lnSpc>
            </a:pPr>
            <a:r>
              <a:rPr lang="ru-RU" altLang="ru-RU" sz="2000"/>
              <a:t>Способы и последовательность инициализации </a:t>
            </a:r>
            <a:r>
              <a:rPr lang="ru-RU" altLang="ru-RU" sz="2000" b="1"/>
              <a:t>статических </a:t>
            </a:r>
            <a:r>
              <a:rPr lang="ru-RU" altLang="ru-RU" sz="2000"/>
              <a:t>полей класса </a:t>
            </a:r>
            <a:r>
              <a:rPr lang="ru-RU" altLang="ru-RU" sz="2000" i="1"/>
              <a:t>(см. Примеры: статический инициализатор</a:t>
            </a:r>
            <a:r>
              <a:rPr lang="en-US" altLang="ru-RU" sz="2000" i="1"/>
              <a:t> </a:t>
            </a:r>
            <a:r>
              <a:rPr lang="ru-RU" altLang="ru-RU" sz="2000" i="1"/>
              <a:t>–</a:t>
            </a:r>
            <a:r>
              <a:rPr lang="en-US" altLang="ru-RU" sz="2000" i="1"/>
              <a:t> </a:t>
            </a:r>
            <a:r>
              <a:rPr lang="ru-RU" altLang="ru-RU" sz="2000" i="1"/>
              <a:t>еще одно использование ключевого слова </a:t>
            </a:r>
            <a:r>
              <a:rPr lang="en-US" altLang="ru-RU" sz="2000" i="1"/>
              <a:t>static</a:t>
            </a:r>
            <a:r>
              <a:rPr lang="ru-RU" altLang="ru-RU" sz="2000" i="1"/>
              <a:t>; что есть его аналог в </a:t>
            </a:r>
            <a:r>
              <a:rPr lang="en-US" altLang="ru-RU" sz="2000" i="1"/>
              <a:t>C#?</a:t>
            </a:r>
            <a:r>
              <a:rPr lang="ru-RU" altLang="ru-RU" sz="2000" i="1"/>
              <a:t>)</a:t>
            </a:r>
            <a:r>
              <a:rPr lang="ru-RU" altLang="ru-RU" sz="2000"/>
              <a:t>:</a:t>
            </a:r>
          </a:p>
          <a:p>
            <a:pPr lvl="1" eaLnBrk="1" hangingPunct="1">
              <a:lnSpc>
                <a:spcPct val="90000"/>
              </a:lnSpc>
            </a:pPr>
            <a:r>
              <a:rPr lang="ru-RU" altLang="ru-RU" sz="1800"/>
              <a:t>При первом использовании класса А находится </a:t>
            </a:r>
            <a:r>
              <a:rPr lang="en-US" altLang="ru-RU" sz="1800"/>
              <a:t>A.class</a:t>
            </a:r>
            <a:r>
              <a:rPr lang="ru-RU" altLang="ru-RU" sz="1800"/>
              <a:t>, который загружается, и его статические члены инициализируются (единожды).</a:t>
            </a:r>
          </a:p>
          <a:p>
            <a:pPr lvl="1" eaLnBrk="1" hangingPunct="1">
              <a:lnSpc>
                <a:spcPct val="90000"/>
              </a:lnSpc>
              <a:buFontTx/>
              <a:buNone/>
            </a:pPr>
            <a:r>
              <a:rPr lang="ru-RU" altLang="ru-RU" sz="1800" i="1"/>
              <a:t>Загрузка классов управляется </a:t>
            </a:r>
            <a:r>
              <a:rPr lang="en-US" altLang="ru-RU" sz="1800" i="1"/>
              <a:t>ClassLoader’</a:t>
            </a:r>
            <a:r>
              <a:rPr lang="ru-RU" altLang="ru-RU" sz="1800" i="1"/>
              <a:t>ом, и последовательность инициализации учитывает наследование (об этом далее...)</a:t>
            </a:r>
            <a:endParaRPr lang="ru-RU" altLang="ru-RU" sz="1800" b="1" i="1"/>
          </a:p>
          <a:p>
            <a:pPr lvl="1" eaLnBrk="1" hangingPunct="1">
              <a:lnSpc>
                <a:spcPct val="90000"/>
              </a:lnSpc>
              <a:buFontTx/>
              <a:buNone/>
            </a:pPr>
            <a:endParaRPr lang="ru-RU" altLang="ru-RU" sz="1800"/>
          </a:p>
          <a:p>
            <a:pPr lvl="1" eaLnBrk="1" hangingPunct="1">
              <a:lnSpc>
                <a:spcPct val="90000"/>
              </a:lnSpc>
              <a:buFontTx/>
              <a:buNone/>
            </a:pPr>
            <a:endParaRPr lang="ru-RU" altLang="ru-RU" sz="1800"/>
          </a:p>
          <a:p>
            <a:pPr lvl="1" eaLnBrk="1" hangingPunct="1">
              <a:lnSpc>
                <a:spcPct val="90000"/>
              </a:lnSpc>
            </a:pPr>
            <a:endParaRPr lang="ru-RU" altLang="ru-RU" sz="180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D9315F92-D477-47ED-8CC2-3B36E4FEB40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87AD2D3-E99A-4CF7-B82F-9A7FD677131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D284782D-C8E3-4D5D-9DAA-82252E0CDC4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565F5ECB-EE79-4AFE-8968-FD87F1772FA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4EFE821-87E3-4987-A3DE-8F32690AE64B}" type="slidenum">
              <a:rPr lang="ru-RU" altLang="ru-RU" sz="1400"/>
              <a:pPr eaLnBrk="1" hangingPunct="1">
                <a:spcBef>
                  <a:spcPct val="0"/>
                </a:spcBef>
                <a:buFontTx/>
                <a:buNone/>
              </a:pPr>
              <a:t>341</a:t>
            </a:fld>
            <a:endParaRPr lang="ru-RU" altLang="ru-RU" sz="1400"/>
          </a:p>
        </p:txBody>
      </p:sp>
      <p:sp>
        <p:nvSpPr>
          <p:cNvPr id="12293" name="Rectangle 2">
            <a:extLst>
              <a:ext uri="{FF2B5EF4-FFF2-40B4-BE49-F238E27FC236}">
                <a16:creationId xmlns:a16="http://schemas.microsoft.com/office/drawing/2014/main" id="{EB10AE27-B5A8-495A-8472-F5F0072A99A8}"/>
              </a:ext>
            </a:extLst>
          </p:cNvPr>
          <p:cNvSpPr>
            <a:spLocks noGrp="1" noChangeArrowheads="1"/>
          </p:cNvSpPr>
          <p:nvPr>
            <p:ph type="title"/>
          </p:nvPr>
        </p:nvSpPr>
        <p:spPr>
          <a:xfrm>
            <a:off x="468313" y="1412875"/>
            <a:ext cx="8229600" cy="417513"/>
          </a:xfrm>
        </p:spPr>
        <p:txBody>
          <a:bodyPr/>
          <a:lstStyle/>
          <a:p>
            <a:pPr eaLnBrk="1" hangingPunct="1"/>
            <a:r>
              <a:rPr lang="ru-RU" altLang="ru-RU" sz="2400" b="1"/>
              <a:t>Инициализация массивов</a:t>
            </a:r>
          </a:p>
        </p:txBody>
      </p:sp>
      <p:sp>
        <p:nvSpPr>
          <p:cNvPr id="10246" name="Rectangle 3">
            <a:extLst>
              <a:ext uri="{FF2B5EF4-FFF2-40B4-BE49-F238E27FC236}">
                <a16:creationId xmlns:a16="http://schemas.microsoft.com/office/drawing/2014/main" id="{44734CB9-1742-4BA8-B154-83A6629E5989}"/>
              </a:ext>
            </a:extLst>
          </p:cNvPr>
          <p:cNvSpPr>
            <a:spLocks noGrp="1" noChangeArrowheads="1"/>
          </p:cNvSpPr>
          <p:nvPr>
            <p:ph type="body" idx="1"/>
          </p:nvPr>
        </p:nvSpPr>
        <p:spPr>
          <a:xfrm>
            <a:off x="107950" y="1844675"/>
            <a:ext cx="8928100" cy="4281488"/>
          </a:xfrm>
        </p:spPr>
        <p:txBody>
          <a:bodyPr/>
          <a:lstStyle/>
          <a:p>
            <a:pPr eaLnBrk="1" hangingPunct="1">
              <a:lnSpc>
                <a:spcPct val="80000"/>
              </a:lnSpc>
              <a:defRPr/>
            </a:pPr>
            <a:r>
              <a:rPr lang="ru-RU" altLang="ru-RU" sz="1800" dirty="0"/>
              <a:t>Массив – последовательность однотипных объектов или примитивов, обозначаемая одним идентификатором; </a:t>
            </a:r>
            <a:r>
              <a:rPr lang="ru-RU" altLang="ru-RU" sz="1800" dirty="0">
                <a:solidFill>
                  <a:srgbClr val="FF0000"/>
                </a:solidFill>
              </a:rPr>
              <a:t>любой массив – объект ссылочного типа.</a:t>
            </a:r>
          </a:p>
          <a:p>
            <a:pPr eaLnBrk="1" hangingPunct="1">
              <a:lnSpc>
                <a:spcPct val="80000"/>
              </a:lnSpc>
              <a:defRPr/>
            </a:pPr>
            <a:r>
              <a:rPr lang="ru-RU" altLang="ru-RU" sz="1800" dirty="0"/>
              <a:t>Массивы определяются и используются с помощью </a:t>
            </a:r>
            <a:r>
              <a:rPr lang="ru-RU" altLang="ru-RU" sz="1800" i="1" dirty="0"/>
              <a:t>оператора индексирования </a:t>
            </a:r>
            <a:r>
              <a:rPr lang="en-US" altLang="ru-RU" sz="1800" dirty="0"/>
              <a:t>[ ]</a:t>
            </a:r>
            <a:r>
              <a:rPr lang="ru-RU" altLang="ru-RU" sz="1800" dirty="0"/>
              <a:t>:</a:t>
            </a:r>
          </a:p>
          <a:p>
            <a:pPr lvl="2" eaLnBrk="1" hangingPunct="1">
              <a:lnSpc>
                <a:spcPct val="80000"/>
              </a:lnSpc>
              <a:buFontTx/>
              <a:buNone/>
              <a:defRPr/>
            </a:pPr>
            <a:r>
              <a:rPr lang="en-US" altLang="ru-RU" sz="1400" dirty="0"/>
              <a:t>	int [] a1; int a1[]; </a:t>
            </a:r>
            <a:r>
              <a:rPr lang="en-US" altLang="ru-RU" sz="1200" dirty="0"/>
              <a:t>// </a:t>
            </a:r>
            <a:r>
              <a:rPr lang="ru-RU" altLang="ru-RU" sz="1200" dirty="0"/>
              <a:t>это одно и то же, но первый способ предпочтительнее;</a:t>
            </a:r>
          </a:p>
          <a:p>
            <a:pPr eaLnBrk="1" hangingPunct="1">
              <a:lnSpc>
                <a:spcPct val="80000"/>
              </a:lnSpc>
              <a:defRPr/>
            </a:pPr>
            <a:r>
              <a:rPr lang="ru-RU" altLang="ru-RU" sz="1800" dirty="0"/>
              <a:t>Массив можно инициализировать разными способами, среди них:</a:t>
            </a:r>
          </a:p>
          <a:p>
            <a:pPr lvl="2" eaLnBrk="1" hangingPunct="1">
              <a:lnSpc>
                <a:spcPct val="80000"/>
              </a:lnSpc>
              <a:buFontTx/>
              <a:buNone/>
              <a:defRPr/>
            </a:pPr>
            <a:r>
              <a:rPr lang="en-US" altLang="ru-RU" sz="1400" b="1" dirty="0"/>
              <a:t>int[] a1 = {1, 2, 3, 4, 5};</a:t>
            </a:r>
            <a:r>
              <a:rPr lang="ru-RU" altLang="ru-RU" sz="1400" dirty="0"/>
              <a:t> </a:t>
            </a:r>
            <a:r>
              <a:rPr lang="en-US" altLang="ru-RU" sz="1400" dirty="0"/>
              <a:t>// </a:t>
            </a:r>
            <a:r>
              <a:rPr lang="ru-RU" altLang="ru-RU" sz="1400" dirty="0"/>
              <a:t>статически известный массив;</a:t>
            </a:r>
          </a:p>
          <a:p>
            <a:pPr lvl="2" eaLnBrk="1" hangingPunct="1">
              <a:lnSpc>
                <a:spcPct val="80000"/>
              </a:lnSpc>
              <a:buFontTx/>
              <a:buNone/>
              <a:defRPr/>
            </a:pPr>
            <a:r>
              <a:rPr lang="en-US" altLang="ru-RU" sz="1400" b="1" dirty="0"/>
              <a:t>float[] f1 = new float</a:t>
            </a:r>
            <a:r>
              <a:rPr lang="ru-RU" altLang="ru-RU" sz="1400" b="1" dirty="0"/>
              <a:t> </a:t>
            </a:r>
            <a:r>
              <a:rPr lang="en-US" altLang="ru-RU" sz="1400" b="1" dirty="0"/>
              <a:t>[</a:t>
            </a:r>
            <a:r>
              <a:rPr lang="ru-RU" altLang="ru-RU" sz="1400" b="1" dirty="0"/>
              <a:t> </a:t>
            </a:r>
            <a:r>
              <a:rPr lang="en-US" altLang="ru-RU" sz="1400" b="1" dirty="0"/>
              <a:t>getArrayLength()</a:t>
            </a:r>
            <a:r>
              <a:rPr lang="ru-RU" altLang="ru-RU" sz="1400" b="1" dirty="0"/>
              <a:t> </a:t>
            </a:r>
            <a:r>
              <a:rPr lang="en-US" altLang="ru-RU" sz="1400" b="1" dirty="0"/>
              <a:t>];</a:t>
            </a:r>
            <a:r>
              <a:rPr lang="en-US" altLang="ru-RU" sz="1400" dirty="0"/>
              <a:t> // </a:t>
            </a:r>
            <a:r>
              <a:rPr lang="ru-RU" altLang="ru-RU" sz="1400" dirty="0"/>
              <a:t>размер массива вычисляется...</a:t>
            </a:r>
          </a:p>
          <a:p>
            <a:pPr lvl="2" eaLnBrk="1" hangingPunct="1">
              <a:lnSpc>
                <a:spcPct val="80000"/>
              </a:lnSpc>
              <a:buFontTx/>
              <a:buNone/>
              <a:defRPr/>
            </a:pPr>
            <a:r>
              <a:rPr lang="en-US" altLang="ru-RU" sz="1400" b="1" dirty="0"/>
              <a:t>Integer[] array = {new Integer(1), new Integer(2), 3};</a:t>
            </a:r>
            <a:r>
              <a:rPr lang="en-US" altLang="ru-RU" sz="1400" dirty="0"/>
              <a:t> // </a:t>
            </a:r>
            <a:r>
              <a:rPr lang="ru-RU" altLang="ru-RU" sz="1400" dirty="0"/>
              <a:t>или</a:t>
            </a:r>
            <a:endParaRPr lang="en-US" altLang="ru-RU" sz="1400" dirty="0"/>
          </a:p>
          <a:p>
            <a:pPr lvl="2" eaLnBrk="1" hangingPunct="1">
              <a:lnSpc>
                <a:spcPct val="80000"/>
              </a:lnSpc>
              <a:buFontTx/>
              <a:buNone/>
              <a:defRPr/>
            </a:pPr>
            <a:r>
              <a:rPr lang="en-US" altLang="ru-RU" sz="1400" b="1" dirty="0"/>
              <a:t>Integer[] array = new Integer[]</a:t>
            </a:r>
            <a:r>
              <a:rPr lang="ru-RU" altLang="ru-RU" sz="1400" b="1" dirty="0"/>
              <a:t> </a:t>
            </a:r>
            <a:r>
              <a:rPr lang="en-US" altLang="ru-RU" sz="1400" b="1" dirty="0"/>
              <a:t>{new Integer(1), new Integer(2), 3};</a:t>
            </a:r>
            <a:r>
              <a:rPr lang="en-US" altLang="ru-RU" sz="1400" dirty="0"/>
              <a:t> </a:t>
            </a:r>
            <a:r>
              <a:rPr lang="ru-RU" altLang="ru-RU" sz="1400" dirty="0"/>
              <a:t> </a:t>
            </a:r>
            <a:r>
              <a:rPr lang="en-US" altLang="ru-RU" sz="1400" dirty="0"/>
              <a:t>// 3</a:t>
            </a:r>
            <a:r>
              <a:rPr lang="ru-RU" altLang="ru-RU" sz="1400" dirty="0"/>
              <a:t> </a:t>
            </a:r>
            <a:r>
              <a:rPr lang="en-US" altLang="ru-RU" sz="1400" dirty="0"/>
              <a:t>-</a:t>
            </a:r>
            <a:r>
              <a:rPr lang="ru-RU" altLang="ru-RU" sz="1400" dirty="0"/>
              <a:t> автобоксинг...</a:t>
            </a:r>
          </a:p>
          <a:p>
            <a:pPr marL="342900" lvl="2" indent="-342900" eaLnBrk="1" hangingPunct="1">
              <a:lnSpc>
                <a:spcPct val="80000"/>
              </a:lnSpc>
              <a:defRPr/>
            </a:pPr>
            <a:r>
              <a:rPr lang="ru-RU" altLang="ru-RU" sz="1800" dirty="0">
                <a:ea typeface="+mn-ea"/>
                <a:cs typeface="+mn-cs"/>
              </a:rPr>
              <a:t>Статическая форма инициализации может использоваться только при определении массива, динамическая – повсеместно.</a:t>
            </a:r>
          </a:p>
          <a:p>
            <a:pPr marL="342900" lvl="2" indent="-342900" eaLnBrk="1" hangingPunct="1">
              <a:lnSpc>
                <a:spcPct val="80000"/>
              </a:lnSpc>
              <a:defRPr/>
            </a:pPr>
            <a:r>
              <a:rPr lang="ru-RU" altLang="ru-RU" sz="1800" dirty="0">
                <a:ea typeface="+mn-ea"/>
                <a:cs typeface="+mn-cs"/>
              </a:rPr>
              <a:t>Размер массива не изменяется после его создания.</a:t>
            </a:r>
            <a:endParaRPr lang="en-US" altLang="ru-RU" sz="1800" dirty="0">
              <a:ea typeface="+mn-ea"/>
              <a:cs typeface="+mn-cs"/>
            </a:endParaRPr>
          </a:p>
          <a:p>
            <a:pPr algn="ctr" eaLnBrk="1" hangingPunct="1">
              <a:lnSpc>
                <a:spcPct val="80000"/>
              </a:lnSpc>
              <a:defRPr/>
            </a:pPr>
            <a:r>
              <a:rPr lang="ru-RU" altLang="ru-RU" sz="1800" dirty="0"/>
              <a:t>Любой массив имеет </a:t>
            </a:r>
            <a:r>
              <a:rPr lang="en-US" altLang="ru-RU" sz="1800" dirty="0"/>
              <a:t>read-only </a:t>
            </a:r>
            <a:r>
              <a:rPr lang="ru-RU" altLang="ru-RU" sz="1800" dirty="0"/>
              <a:t>поле с именем</a:t>
            </a:r>
            <a:r>
              <a:rPr lang="en-US" altLang="ru-RU" sz="1800" dirty="0"/>
              <a:t> </a:t>
            </a:r>
            <a:r>
              <a:rPr lang="en-US" altLang="ru-RU" sz="1800" b="1" dirty="0">
                <a:solidFill>
                  <a:srgbClr val="FF0000"/>
                </a:solidFill>
              </a:rPr>
              <a:t>length</a:t>
            </a:r>
            <a:r>
              <a:rPr lang="en-US" altLang="ru-RU" sz="1800" dirty="0"/>
              <a:t>, </a:t>
            </a:r>
            <a:r>
              <a:rPr lang="ru-RU" altLang="ru-RU" sz="1800" dirty="0"/>
              <a:t>нумерация элементов – от нуля. Выход индекса за границы всегда динамически контролируется.</a:t>
            </a:r>
          </a:p>
          <a:p>
            <a:pPr marL="342900" lvl="2" indent="-342900" eaLnBrk="1" hangingPunct="1">
              <a:lnSpc>
                <a:spcPct val="80000"/>
              </a:lnSpc>
              <a:defRPr/>
            </a:pPr>
            <a:r>
              <a:rPr lang="ru-RU" altLang="ru-RU" sz="1800" i="1" dirty="0">
                <a:ea typeface="+mn-ea"/>
                <a:cs typeface="+mn-cs"/>
              </a:rPr>
              <a:t>Мы еще продолжим обсуждение массивов в </a:t>
            </a:r>
            <a:r>
              <a:rPr lang="en-US" altLang="ru-RU" sz="1800" i="1" dirty="0">
                <a:ea typeface="+mn-ea"/>
                <a:cs typeface="+mn-cs"/>
              </a:rPr>
              <a:t>Java</a:t>
            </a:r>
            <a:r>
              <a:rPr lang="ru-RU" altLang="ru-RU" sz="1800" i="1" dirty="0">
                <a:ea typeface="+mn-ea"/>
                <a:cs typeface="+mn-cs"/>
              </a:rPr>
              <a:t>...</a:t>
            </a:r>
          </a:p>
          <a:p>
            <a:pPr marL="342900" lvl="2" indent="-342900" eaLnBrk="1" hangingPunct="1">
              <a:lnSpc>
                <a:spcPct val="80000"/>
              </a:lnSpc>
              <a:defRPr/>
            </a:pPr>
            <a:endParaRPr lang="ru-RU" altLang="ru-RU" sz="1800" i="1" dirty="0">
              <a:ea typeface="+mn-ea"/>
              <a:cs typeface="+mn-cs"/>
            </a:endParaRPr>
          </a:p>
          <a:p>
            <a:pPr lvl="2" eaLnBrk="1" hangingPunct="1">
              <a:lnSpc>
                <a:spcPct val="80000"/>
              </a:lnSpc>
              <a:buFontTx/>
              <a:buNone/>
              <a:defRPr/>
            </a:pPr>
            <a:endParaRPr lang="en-US" altLang="ru-RU" sz="1200" dirty="0"/>
          </a:p>
          <a:p>
            <a:pPr eaLnBrk="1" hangingPunct="1">
              <a:lnSpc>
                <a:spcPct val="80000"/>
              </a:lnSpc>
              <a:buFontTx/>
              <a:buNone/>
              <a:defRPr/>
            </a:pPr>
            <a:endParaRPr lang="ru-RU" altLang="ru-RU" sz="1800"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467DF4FB-7544-43B6-8952-81222378A34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5AEA738-7809-44F5-A19A-8DEFA0C60EC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5" name="Footer Placeholder 4">
            <a:extLst>
              <a:ext uri="{FF2B5EF4-FFF2-40B4-BE49-F238E27FC236}">
                <a16:creationId xmlns:a16="http://schemas.microsoft.com/office/drawing/2014/main" id="{20505295-7B1A-435D-A60C-6277EA0A62B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6" name="Slide Number Placeholder 5">
            <a:extLst>
              <a:ext uri="{FF2B5EF4-FFF2-40B4-BE49-F238E27FC236}">
                <a16:creationId xmlns:a16="http://schemas.microsoft.com/office/drawing/2014/main" id="{DEBA8F41-8B1B-429B-A155-44615186B48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9BD7F23-10E5-4F7D-B312-5AC043388BA5}" type="slidenum">
              <a:rPr lang="ru-RU" altLang="ru-RU" sz="1400"/>
              <a:pPr eaLnBrk="1" hangingPunct="1">
                <a:spcBef>
                  <a:spcPct val="0"/>
                </a:spcBef>
                <a:buFontTx/>
                <a:buNone/>
              </a:pPr>
              <a:t>342</a:t>
            </a:fld>
            <a:endParaRPr lang="ru-RU" altLang="ru-RU" sz="1400"/>
          </a:p>
        </p:txBody>
      </p:sp>
      <p:sp>
        <p:nvSpPr>
          <p:cNvPr id="13317" name="Rectangle 2">
            <a:extLst>
              <a:ext uri="{FF2B5EF4-FFF2-40B4-BE49-F238E27FC236}">
                <a16:creationId xmlns:a16="http://schemas.microsoft.com/office/drawing/2014/main" id="{821C2F68-AD15-4A19-9B55-C1317CEF50FD}"/>
              </a:ext>
            </a:extLst>
          </p:cNvPr>
          <p:cNvSpPr>
            <a:spLocks noGrp="1" noChangeArrowheads="1"/>
          </p:cNvSpPr>
          <p:nvPr>
            <p:ph type="title"/>
          </p:nvPr>
        </p:nvSpPr>
        <p:spPr>
          <a:xfrm>
            <a:off x="468313" y="1484313"/>
            <a:ext cx="8229600" cy="215900"/>
          </a:xfrm>
        </p:spPr>
        <p:txBody>
          <a:bodyPr/>
          <a:lstStyle/>
          <a:p>
            <a:pPr eaLnBrk="1" hangingPunct="1"/>
            <a:r>
              <a:rPr lang="ru-RU" altLang="ru-RU" sz="2400" b="1"/>
              <a:t>Управление доступом</a:t>
            </a:r>
          </a:p>
        </p:txBody>
      </p:sp>
      <p:sp>
        <p:nvSpPr>
          <p:cNvPr id="13318" name="Rectangle 3">
            <a:extLst>
              <a:ext uri="{FF2B5EF4-FFF2-40B4-BE49-F238E27FC236}">
                <a16:creationId xmlns:a16="http://schemas.microsoft.com/office/drawing/2014/main" id="{BF75E8C4-B648-4660-BDE6-BE35A2C97B5D}"/>
              </a:ext>
            </a:extLst>
          </p:cNvPr>
          <p:cNvSpPr>
            <a:spLocks noGrp="1" noChangeArrowheads="1"/>
          </p:cNvSpPr>
          <p:nvPr>
            <p:ph type="body" idx="1"/>
          </p:nvPr>
        </p:nvSpPr>
        <p:spPr>
          <a:xfrm>
            <a:off x="179388" y="1844675"/>
            <a:ext cx="8856662" cy="4281488"/>
          </a:xfrm>
        </p:spPr>
        <p:txBody>
          <a:bodyPr/>
          <a:lstStyle/>
          <a:p>
            <a:pPr eaLnBrk="1" hangingPunct="1"/>
            <a:r>
              <a:rPr lang="ru-RU" altLang="ru-RU" sz="2000" b="1"/>
              <a:t>Инкапсуляция – важнейшее свойство ООП.</a:t>
            </a:r>
            <a:r>
              <a:rPr lang="ru-RU" altLang="ru-RU" sz="2000"/>
              <a:t> </a:t>
            </a:r>
            <a:r>
              <a:rPr lang="ru-RU" altLang="ru-RU" sz="1600"/>
              <a:t>Надо уметь предоставить клиенту средства использования кода с сохранением возможности изменения кода реализации без влияния на работоспособность программы клиента</a:t>
            </a:r>
            <a:r>
              <a:rPr lang="en-US" altLang="ru-RU" sz="1600"/>
              <a:t> (</a:t>
            </a:r>
            <a:r>
              <a:rPr lang="ru-RU" altLang="ru-RU" sz="1600"/>
              <a:t>в частности, это – основа развития </a:t>
            </a:r>
            <a:r>
              <a:rPr lang="en-US" altLang="ru-RU" sz="1600"/>
              <a:t>Java-</a:t>
            </a:r>
            <a:r>
              <a:rPr lang="ru-RU" altLang="ru-RU" sz="1600"/>
              <a:t>библиотек</a:t>
            </a:r>
            <a:r>
              <a:rPr lang="en-US" altLang="ru-RU" sz="1600"/>
              <a:t>)</a:t>
            </a:r>
            <a:r>
              <a:rPr lang="ru-RU" altLang="ru-RU" sz="1600"/>
              <a:t>.</a:t>
            </a:r>
            <a:r>
              <a:rPr lang="en-US" altLang="ru-RU" sz="2000"/>
              <a:t> </a:t>
            </a:r>
            <a:r>
              <a:rPr lang="ru-RU" altLang="ru-RU" sz="1800" b="1"/>
              <a:t>Методы не должны непосредственно обращаться к полям не своего класса (но могут вызывать их методы).</a:t>
            </a:r>
            <a:r>
              <a:rPr lang="en-US" altLang="ru-RU" sz="2000"/>
              <a:t> </a:t>
            </a:r>
            <a:endParaRPr lang="ru-RU" altLang="ru-RU" sz="2000"/>
          </a:p>
          <a:p>
            <a:pPr eaLnBrk="1" hangingPunct="1"/>
            <a:r>
              <a:rPr lang="ru-RU" altLang="ru-RU" sz="2000" b="1"/>
              <a:t>Принцип наименьших привилегий</a:t>
            </a:r>
            <a:r>
              <a:rPr lang="ru-RU" altLang="ru-RU" sz="2000"/>
              <a:t> </a:t>
            </a:r>
            <a:r>
              <a:rPr lang="ru-RU" altLang="ru-RU" sz="2000" i="1"/>
              <a:t>(см. </a:t>
            </a:r>
            <a:r>
              <a:rPr lang="en-US" altLang="ru-RU" sz="2000" i="1"/>
              <a:t>Henry Levy, Capability-based computer systems, 1984</a:t>
            </a:r>
            <a:r>
              <a:rPr lang="ru-RU" altLang="ru-RU" sz="2000" i="1"/>
              <a:t>)</a:t>
            </a:r>
            <a:r>
              <a:rPr lang="ru-RU" altLang="ru-RU" sz="2000" b="1"/>
              <a:t>: </a:t>
            </a:r>
            <a:r>
              <a:rPr lang="ru-RU" altLang="ru-RU" sz="2000" b="1">
                <a:solidFill>
                  <a:srgbClr val="FF0000"/>
                </a:solidFill>
              </a:rPr>
              <a:t>клиент должен обладать минимальной совокупностью возможностей, достаточных для решения его задачи.</a:t>
            </a:r>
            <a:endParaRPr lang="ru-RU" altLang="ru-RU" sz="2000" b="1" i="1">
              <a:solidFill>
                <a:srgbClr val="FF0000"/>
              </a:solidFill>
            </a:endParaRPr>
          </a:p>
          <a:p>
            <a:pPr eaLnBrk="1" hangingPunct="1"/>
            <a:r>
              <a:rPr lang="ru-RU" altLang="ru-RU" sz="2000"/>
              <a:t>Для разграничения прав доступа в </a:t>
            </a:r>
            <a:r>
              <a:rPr lang="en-US" altLang="ru-RU" sz="2000"/>
              <a:t>Java </a:t>
            </a:r>
            <a:r>
              <a:rPr lang="ru-RU" altLang="ru-RU" sz="2000"/>
              <a:t>определены спецификаторы доступа (</a:t>
            </a:r>
            <a:r>
              <a:rPr lang="en-US" altLang="ru-RU" sz="2000"/>
              <a:t>access specifiers</a:t>
            </a:r>
            <a:r>
              <a:rPr lang="ru-RU" altLang="ru-RU" sz="2000"/>
              <a:t>), для которых есть ключевые слова: </a:t>
            </a:r>
            <a:r>
              <a:rPr lang="en-US" altLang="ru-RU" sz="2000" b="1"/>
              <a:t>public, protected, private</a:t>
            </a:r>
            <a:r>
              <a:rPr lang="ru-RU" altLang="ru-RU" sz="2000"/>
              <a:t>,</a:t>
            </a:r>
            <a:r>
              <a:rPr lang="en-US" altLang="ru-RU" sz="2000"/>
              <a:t> </a:t>
            </a:r>
            <a:r>
              <a:rPr lang="ru-RU" altLang="ru-RU" sz="2000"/>
              <a:t>и понятие пакета, позволяющее именовать и использовать совокупности классов как библиотечные модули.</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677E592E-D248-4C76-831D-1D57BA71B14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6AA595C-9B98-4B90-812B-730F43220F7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0EF27120-D3A4-4BF1-8850-3F28BA35D8F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B9BF2929-5BE2-4B54-8EF7-4DFF9076B10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A27B5BA-7FE8-4971-8267-F375CD97ACCB}" type="slidenum">
              <a:rPr lang="ru-RU" altLang="ru-RU" sz="1400"/>
              <a:pPr eaLnBrk="1" hangingPunct="1">
                <a:spcBef>
                  <a:spcPct val="0"/>
                </a:spcBef>
                <a:buFontTx/>
                <a:buNone/>
              </a:pPr>
              <a:t>343</a:t>
            </a:fld>
            <a:endParaRPr lang="ru-RU" altLang="ru-RU" sz="1400"/>
          </a:p>
        </p:txBody>
      </p:sp>
      <p:sp>
        <p:nvSpPr>
          <p:cNvPr id="14341" name="Rectangle 2">
            <a:extLst>
              <a:ext uri="{FF2B5EF4-FFF2-40B4-BE49-F238E27FC236}">
                <a16:creationId xmlns:a16="http://schemas.microsoft.com/office/drawing/2014/main" id="{6E89C01A-911A-4241-B7CD-3EDA612AF8A8}"/>
              </a:ext>
            </a:extLst>
          </p:cNvPr>
          <p:cNvSpPr>
            <a:spLocks noGrp="1" noChangeArrowheads="1"/>
          </p:cNvSpPr>
          <p:nvPr>
            <p:ph type="title"/>
          </p:nvPr>
        </p:nvSpPr>
        <p:spPr>
          <a:xfrm>
            <a:off x="539750" y="1412875"/>
            <a:ext cx="8229600" cy="288925"/>
          </a:xfrm>
        </p:spPr>
        <p:txBody>
          <a:bodyPr/>
          <a:lstStyle/>
          <a:p>
            <a:pPr eaLnBrk="1" hangingPunct="1"/>
            <a:r>
              <a:rPr lang="ru-RU" altLang="ru-RU" sz="2400" b="1">
                <a:solidFill>
                  <a:schemeClr val="tx1"/>
                </a:solidFill>
              </a:rPr>
              <a:t>Пакеты</a:t>
            </a:r>
          </a:p>
        </p:txBody>
      </p:sp>
      <p:sp>
        <p:nvSpPr>
          <p:cNvPr id="14342" name="Rectangle 3">
            <a:extLst>
              <a:ext uri="{FF2B5EF4-FFF2-40B4-BE49-F238E27FC236}">
                <a16:creationId xmlns:a16="http://schemas.microsoft.com/office/drawing/2014/main" id="{A2318A54-9A70-4F8C-AFE7-DC84DC9C6EFF}"/>
              </a:ext>
            </a:extLst>
          </p:cNvPr>
          <p:cNvSpPr>
            <a:spLocks noGrp="1" noChangeArrowheads="1"/>
          </p:cNvSpPr>
          <p:nvPr>
            <p:ph type="body" idx="1"/>
          </p:nvPr>
        </p:nvSpPr>
        <p:spPr>
          <a:xfrm>
            <a:off x="179388" y="1773238"/>
            <a:ext cx="8856662" cy="4352925"/>
          </a:xfrm>
        </p:spPr>
        <p:txBody>
          <a:bodyPr/>
          <a:lstStyle/>
          <a:p>
            <a:pPr eaLnBrk="1" hangingPunct="1">
              <a:lnSpc>
                <a:spcPct val="90000"/>
              </a:lnSpc>
            </a:pPr>
            <a:r>
              <a:rPr lang="ru-RU" altLang="ru-RU" sz="2000"/>
              <a:t>Программы организуются как совокупности пакетов. Каждый пакет определяет свое пространство имен для типов, что позволяет избегать конфликта имен.</a:t>
            </a:r>
          </a:p>
          <a:p>
            <a:pPr eaLnBrk="1" hangingPunct="1">
              <a:lnSpc>
                <a:spcPct val="90000"/>
              </a:lnSpc>
            </a:pPr>
            <a:r>
              <a:rPr lang="ru-RU" altLang="ru-RU" sz="2000"/>
              <a:t>Всякий исходный файл (</a:t>
            </a:r>
            <a:r>
              <a:rPr lang="en-US" altLang="ru-RU" sz="2000"/>
              <a:t>.java</a:t>
            </a:r>
            <a:r>
              <a:rPr lang="ru-RU" altLang="ru-RU" sz="2000"/>
              <a:t>)</a:t>
            </a:r>
            <a:r>
              <a:rPr lang="en-US" altLang="ru-RU" sz="2000"/>
              <a:t> </a:t>
            </a:r>
            <a:r>
              <a:rPr lang="ru-RU" altLang="ru-RU" sz="2000"/>
              <a:t>может содержать декларации типов (классов и интерфейсов) «верхнего уровня», но лишь один из них может быть помечен как </a:t>
            </a:r>
            <a:r>
              <a:rPr lang="en-US" altLang="ru-RU" sz="2000"/>
              <a:t>public</a:t>
            </a:r>
            <a:r>
              <a:rPr lang="ru-RU" altLang="ru-RU" sz="2000"/>
              <a:t>, что делает его доступным вне его пакета.</a:t>
            </a:r>
          </a:p>
          <a:p>
            <a:pPr eaLnBrk="1" hangingPunct="1">
              <a:lnSpc>
                <a:spcPct val="90000"/>
              </a:lnSpc>
            </a:pPr>
            <a:r>
              <a:rPr lang="ru-RU" altLang="ru-RU" sz="2000"/>
              <a:t>Сами пакеты именуются иерархически; членами пакета могут быть типы-классы, типы-интерфейсы и подпакеты (в свою очередь...). Пакеты могут храниться в файловой системе, в базе данных, в иной внешней памяти, позволяющей легко находить классы.</a:t>
            </a:r>
          </a:p>
          <a:p>
            <a:pPr eaLnBrk="1" hangingPunct="1">
              <a:lnSpc>
                <a:spcPct val="90000"/>
              </a:lnSpc>
            </a:pPr>
            <a:r>
              <a:rPr lang="ru-RU" altLang="ru-RU" sz="2000"/>
              <a:t>Пакет набирается из единиц компиляции (</a:t>
            </a:r>
            <a:r>
              <a:rPr lang="en-US" altLang="ru-RU" sz="2000"/>
              <a:t>compilation units</a:t>
            </a:r>
            <a:r>
              <a:rPr lang="ru-RU" altLang="ru-RU" sz="2000"/>
              <a:t>). Единица компиляции автоматически имеет доступ ко всем типам своего пакета и автоматически импортирует все типы, определенные в системном предопределенном пакете </a:t>
            </a:r>
            <a:r>
              <a:rPr lang="en-US" altLang="ru-RU" sz="2000"/>
              <a:t>java.lang.</a:t>
            </a:r>
          </a:p>
          <a:p>
            <a:pPr eaLnBrk="1" hangingPunct="1">
              <a:lnSpc>
                <a:spcPct val="90000"/>
              </a:lnSpc>
            </a:pPr>
            <a:endParaRPr lang="ru-RU" altLang="ru-RU" sz="180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178D9507-3243-4D43-9D47-C822799E2F4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B50BE76-B2C5-43F2-AE3D-16A1539794C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21D25FB9-3414-4A30-BB4D-C08E39B5283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918B087C-9B1B-486A-B4B0-9F438EA82C7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5C59A1B-F11F-49AA-A1AD-81E45CC6747D}" type="slidenum">
              <a:rPr lang="ru-RU" altLang="ru-RU" sz="1400"/>
              <a:pPr eaLnBrk="1" hangingPunct="1">
                <a:spcBef>
                  <a:spcPct val="0"/>
                </a:spcBef>
                <a:buFontTx/>
                <a:buNone/>
              </a:pPr>
              <a:t>344</a:t>
            </a:fld>
            <a:endParaRPr lang="ru-RU" altLang="ru-RU" sz="1400"/>
          </a:p>
        </p:txBody>
      </p:sp>
      <p:sp>
        <p:nvSpPr>
          <p:cNvPr id="13317" name="Rectangle 3">
            <a:extLst>
              <a:ext uri="{FF2B5EF4-FFF2-40B4-BE49-F238E27FC236}">
                <a16:creationId xmlns:a16="http://schemas.microsoft.com/office/drawing/2014/main" id="{33E67FF9-7333-49F5-93EC-3B992EF85FA9}"/>
              </a:ext>
            </a:extLst>
          </p:cNvPr>
          <p:cNvSpPr>
            <a:spLocks noGrp="1" noChangeArrowheads="1"/>
          </p:cNvSpPr>
          <p:nvPr>
            <p:ph type="body" idx="1"/>
          </p:nvPr>
        </p:nvSpPr>
        <p:spPr>
          <a:xfrm>
            <a:off x="107950" y="1484313"/>
            <a:ext cx="8928100" cy="4641850"/>
          </a:xfrm>
        </p:spPr>
        <p:txBody>
          <a:bodyPr/>
          <a:lstStyle/>
          <a:p>
            <a:pPr eaLnBrk="1" hangingPunct="1">
              <a:lnSpc>
                <a:spcPct val="80000"/>
              </a:lnSpc>
              <a:defRPr/>
            </a:pPr>
            <a:r>
              <a:rPr lang="ru-RU" altLang="ru-RU" sz="1600" dirty="0"/>
              <a:t>Для небольших/тривиальных программ пакет может быть неименованным (</a:t>
            </a:r>
            <a:r>
              <a:rPr lang="en-US" altLang="ru-RU" sz="1600" dirty="0"/>
              <a:t>default package</a:t>
            </a:r>
            <a:r>
              <a:rPr lang="ru-RU" altLang="ru-RU" sz="1600" dirty="0"/>
              <a:t>), или иметь простое имя, но для больших, распространяемых программ </a:t>
            </a:r>
            <a:r>
              <a:rPr lang="ru-RU" altLang="ru-RU" sz="1600" b="1" dirty="0"/>
              <a:t>следует задавать уникальное имя пакета</a:t>
            </a:r>
            <a:r>
              <a:rPr lang="ru-RU" altLang="ru-RU" sz="1600" dirty="0"/>
              <a:t> (цель - не допускать совпадения имен пакетов у разных групп разработчиков при объединении их в единую программу).</a:t>
            </a:r>
          </a:p>
          <a:p>
            <a:pPr eaLnBrk="1" hangingPunct="1">
              <a:lnSpc>
                <a:spcPct val="80000"/>
              </a:lnSpc>
              <a:defRPr/>
            </a:pPr>
            <a:endParaRPr lang="ru-RU" altLang="ru-RU" sz="1600" dirty="0"/>
          </a:p>
          <a:p>
            <a:pPr eaLnBrk="1" hangingPunct="1">
              <a:lnSpc>
                <a:spcPct val="80000"/>
              </a:lnSpc>
              <a:defRPr/>
            </a:pPr>
            <a:r>
              <a:rPr lang="ru-RU" altLang="ru-RU" sz="1600" b="1" dirty="0"/>
              <a:t>Имена пакетов принято назначать без заглавных букв; имена типов – начинать с заглавных букв </a:t>
            </a:r>
            <a:r>
              <a:rPr lang="ru-RU" altLang="ru-RU" sz="1600" b="1" i="1" dirty="0"/>
              <a:t>(</a:t>
            </a:r>
            <a:r>
              <a:rPr lang="en-US" altLang="ru-RU" sz="1600" b="1" i="1" dirty="0"/>
              <a:t>camel-style</a:t>
            </a:r>
            <a:r>
              <a:rPr lang="ru-RU" altLang="ru-RU" sz="1600" b="1" i="1" dirty="0"/>
              <a:t>).</a:t>
            </a:r>
          </a:p>
          <a:p>
            <a:pPr eaLnBrk="1" hangingPunct="1">
              <a:lnSpc>
                <a:spcPct val="80000"/>
              </a:lnSpc>
              <a:defRPr/>
            </a:pPr>
            <a:endParaRPr lang="ru-RU" altLang="ru-RU" sz="1600" b="1" i="1" dirty="0"/>
          </a:p>
          <a:p>
            <a:pPr eaLnBrk="1" hangingPunct="1">
              <a:lnSpc>
                <a:spcPct val="80000"/>
              </a:lnSpc>
              <a:defRPr/>
            </a:pPr>
            <a:r>
              <a:rPr lang="en-US" altLang="ru-RU" sz="1600" b="1" dirty="0"/>
              <a:t>Fully Qualified Names</a:t>
            </a:r>
            <a:r>
              <a:rPr lang="ru-RU" altLang="ru-RU" sz="1600" b="1" dirty="0"/>
              <a:t> («полные имена (типов)»):</a:t>
            </a:r>
          </a:p>
          <a:p>
            <a:pPr lvl="1" eaLnBrk="1" hangingPunct="1">
              <a:lnSpc>
                <a:spcPct val="80000"/>
              </a:lnSpc>
              <a:defRPr/>
            </a:pPr>
            <a:r>
              <a:rPr lang="ru-RU" altLang="ru-RU" sz="1600" dirty="0"/>
              <a:t>Полное имя примитивного типа – это его ключевое слово (</a:t>
            </a:r>
            <a:r>
              <a:rPr lang="en-US" altLang="ru-RU" sz="1600" dirty="0"/>
              <a:t>float, …</a:t>
            </a:r>
            <a:r>
              <a:rPr lang="ru-RU" altLang="ru-RU" sz="1600" dirty="0"/>
              <a:t>);</a:t>
            </a:r>
            <a:endParaRPr lang="en-US" altLang="ru-RU" sz="1600" dirty="0"/>
          </a:p>
          <a:p>
            <a:pPr lvl="1" eaLnBrk="1" hangingPunct="1">
              <a:lnSpc>
                <a:spcPct val="80000"/>
              </a:lnSpc>
              <a:defRPr/>
            </a:pPr>
            <a:r>
              <a:rPr lang="ru-RU" altLang="ru-RU" sz="1600" dirty="0"/>
              <a:t>Полное имя пакета – путь к нему по дереву пакетов (</a:t>
            </a:r>
            <a:r>
              <a:rPr lang="en-US" altLang="ru-RU" sz="1600" dirty="0"/>
              <a:t>java.lang</a:t>
            </a:r>
            <a:r>
              <a:rPr lang="ru-RU" altLang="ru-RU" sz="1600" dirty="0"/>
              <a:t>);</a:t>
            </a:r>
          </a:p>
          <a:p>
            <a:pPr lvl="1" eaLnBrk="1" hangingPunct="1">
              <a:lnSpc>
                <a:spcPct val="80000"/>
              </a:lnSpc>
              <a:defRPr/>
            </a:pPr>
            <a:r>
              <a:rPr lang="ru-RU" altLang="ru-RU" sz="1600" dirty="0"/>
              <a:t>Полное имя типа (класса или интерфейса) - это </a:t>
            </a:r>
          </a:p>
          <a:p>
            <a:pPr marL="457200" lvl="1" indent="0" eaLnBrk="1" hangingPunct="1">
              <a:lnSpc>
                <a:spcPct val="80000"/>
              </a:lnSpc>
              <a:buFontTx/>
              <a:buNone/>
              <a:defRPr/>
            </a:pPr>
            <a:r>
              <a:rPr lang="ru-RU" altLang="ru-RU" sz="1600" dirty="0"/>
              <a:t>		</a:t>
            </a:r>
            <a:r>
              <a:rPr lang="en-US" altLang="ru-RU" sz="1600" dirty="0"/>
              <a:t>&lt;</a:t>
            </a:r>
            <a:r>
              <a:rPr lang="ru-RU" altLang="ru-RU" sz="1600" dirty="0"/>
              <a:t>полное имя пакета</a:t>
            </a:r>
            <a:r>
              <a:rPr lang="en-US" altLang="ru-RU" sz="1600" dirty="0"/>
              <a:t>&gt;.&lt;</a:t>
            </a:r>
            <a:r>
              <a:rPr lang="ru-RU" altLang="ru-RU" sz="1600" dirty="0"/>
              <a:t>имя типа в пакете</a:t>
            </a:r>
            <a:r>
              <a:rPr lang="en-US" altLang="ru-RU" sz="1600" dirty="0"/>
              <a:t>&gt;</a:t>
            </a:r>
            <a:r>
              <a:rPr lang="ru-RU" altLang="ru-RU" sz="1600" dirty="0"/>
              <a:t>;</a:t>
            </a:r>
          </a:p>
          <a:p>
            <a:pPr lvl="1" eaLnBrk="1" hangingPunct="1">
              <a:lnSpc>
                <a:spcPct val="80000"/>
              </a:lnSpc>
              <a:defRPr/>
            </a:pPr>
            <a:r>
              <a:rPr lang="ru-RU" altLang="ru-RU" sz="1600" dirty="0"/>
              <a:t>Полное имя типа-массива – это </a:t>
            </a:r>
            <a:r>
              <a:rPr lang="en-US" altLang="ru-RU" sz="1600" dirty="0"/>
              <a:t>&lt;</a:t>
            </a:r>
            <a:r>
              <a:rPr lang="ru-RU" altLang="ru-RU" sz="1600" dirty="0"/>
              <a:t>полное имя типа его элементов</a:t>
            </a:r>
            <a:r>
              <a:rPr lang="en-US" altLang="ru-RU" sz="1600" dirty="0"/>
              <a:t>&gt;</a:t>
            </a:r>
            <a:r>
              <a:rPr lang="ru-RU" altLang="ru-RU" sz="1600" dirty="0"/>
              <a:t> и</a:t>
            </a:r>
            <a:r>
              <a:rPr lang="en-US" altLang="ru-RU" sz="1600" dirty="0"/>
              <a:t> “[ ]”.</a:t>
            </a:r>
          </a:p>
          <a:p>
            <a:pPr lvl="1" eaLnBrk="1" hangingPunct="1">
              <a:lnSpc>
                <a:spcPct val="80000"/>
              </a:lnSpc>
              <a:defRPr/>
            </a:pPr>
            <a:r>
              <a:rPr lang="ru-RU" altLang="ru-RU" sz="1600" dirty="0"/>
              <a:t>Полное имя типа элемента внутри типа-класса/интерфейса – через </a:t>
            </a:r>
            <a:r>
              <a:rPr lang="en-US" altLang="ru-RU" sz="1600" dirty="0"/>
              <a:t>“.”</a:t>
            </a:r>
            <a:endParaRPr lang="ru-RU" altLang="ru-RU" sz="1600" dirty="0"/>
          </a:p>
          <a:p>
            <a:pPr eaLnBrk="1" hangingPunct="1">
              <a:lnSpc>
                <a:spcPct val="80000"/>
              </a:lnSpc>
              <a:defRPr/>
            </a:pPr>
            <a:r>
              <a:rPr lang="ru-RU" altLang="ru-RU" sz="1600" b="1" dirty="0"/>
              <a:t>Елиница компиляции (файл </a:t>
            </a:r>
            <a:r>
              <a:rPr lang="en-US" altLang="ru-RU" sz="1600" b="1" dirty="0"/>
              <a:t>.java</a:t>
            </a:r>
            <a:r>
              <a:rPr lang="ru-RU" altLang="ru-RU" sz="1600" b="1" dirty="0"/>
              <a:t>) содержит три части (которых может не быть):</a:t>
            </a:r>
          </a:p>
          <a:p>
            <a:pPr lvl="1" eaLnBrk="1" hangingPunct="1">
              <a:lnSpc>
                <a:spcPct val="80000"/>
              </a:lnSpc>
              <a:defRPr/>
            </a:pPr>
            <a:r>
              <a:rPr lang="ru-RU" altLang="ru-RU" sz="1600" dirty="0"/>
              <a:t>Декларацию пакета;</a:t>
            </a:r>
          </a:p>
          <a:p>
            <a:pPr lvl="1" eaLnBrk="1" hangingPunct="1">
              <a:lnSpc>
                <a:spcPct val="80000"/>
              </a:lnSpc>
              <a:defRPr/>
            </a:pPr>
            <a:r>
              <a:rPr lang="ru-RU" altLang="ru-RU" sz="1600" dirty="0"/>
              <a:t>Декларации импорта;</a:t>
            </a:r>
          </a:p>
          <a:p>
            <a:pPr lvl="1" eaLnBrk="1" hangingPunct="1">
              <a:lnSpc>
                <a:spcPct val="80000"/>
              </a:lnSpc>
              <a:defRPr/>
            </a:pPr>
            <a:r>
              <a:rPr lang="ru-RU" altLang="ru-RU" sz="1600" dirty="0"/>
              <a:t>Декларации типов-классов и/или типов-интерфейсов.</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AD2D8E0B-C8E7-458D-969E-A3EDECB96AF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C66267D-2589-4CA2-AF2F-1D7D1ED75EC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4BE20881-4A90-432B-84B1-15CC2EFF470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F24B6EE6-F575-4D09-9DC8-BE431871161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A22C23A-7D20-4D2E-9132-D0FA188CB0EB}" type="slidenum">
              <a:rPr lang="ru-RU" altLang="ru-RU" sz="1400"/>
              <a:pPr eaLnBrk="1" hangingPunct="1">
                <a:spcBef>
                  <a:spcPct val="0"/>
                </a:spcBef>
                <a:buFontTx/>
                <a:buNone/>
              </a:pPr>
              <a:t>345</a:t>
            </a:fld>
            <a:endParaRPr lang="ru-RU" altLang="ru-RU" sz="1400"/>
          </a:p>
        </p:txBody>
      </p:sp>
      <p:sp>
        <p:nvSpPr>
          <p:cNvPr id="16389" name="Rectangle 3">
            <a:extLst>
              <a:ext uri="{FF2B5EF4-FFF2-40B4-BE49-F238E27FC236}">
                <a16:creationId xmlns:a16="http://schemas.microsoft.com/office/drawing/2014/main" id="{CC0A4BBE-4C75-4642-8804-3BEE2A6F2918}"/>
              </a:ext>
            </a:extLst>
          </p:cNvPr>
          <p:cNvSpPr>
            <a:spLocks noGrp="1" noChangeArrowheads="1"/>
          </p:cNvSpPr>
          <p:nvPr>
            <p:ph type="body" idx="1"/>
          </p:nvPr>
        </p:nvSpPr>
        <p:spPr>
          <a:xfrm>
            <a:off x="179388" y="1484313"/>
            <a:ext cx="8964612" cy="4641850"/>
          </a:xfrm>
        </p:spPr>
        <p:txBody>
          <a:bodyPr/>
          <a:lstStyle/>
          <a:p>
            <a:pPr eaLnBrk="1" hangingPunct="1">
              <a:lnSpc>
                <a:spcPct val="80000"/>
              </a:lnSpc>
            </a:pPr>
            <a:r>
              <a:rPr lang="ru-RU" altLang="ru-RU" sz="1800"/>
              <a:t>Директива </a:t>
            </a:r>
            <a:r>
              <a:rPr lang="en-US" altLang="ru-RU" sz="1800"/>
              <a:t>package </a:t>
            </a:r>
            <a:r>
              <a:rPr lang="ru-RU" altLang="ru-RU" sz="1800"/>
              <a:t>должна находиться в первой незакомментированной строке исходного файла </a:t>
            </a:r>
            <a:r>
              <a:rPr lang="ru-RU" altLang="ru-RU" sz="1400" i="1"/>
              <a:t>(Замечание: перед ней, начиная с </a:t>
            </a:r>
            <a:r>
              <a:rPr lang="en-US" altLang="ru-RU" sz="1400" i="1"/>
              <a:t>JDK1.5</a:t>
            </a:r>
            <a:r>
              <a:rPr lang="ru-RU" altLang="ru-RU" sz="1400" i="1"/>
              <a:t>, м.б. Аннотация пакета – об этом позже, когда будет разговор про аннотации...);</a:t>
            </a:r>
            <a:endParaRPr lang="en-US" altLang="ru-RU" sz="1400" i="1"/>
          </a:p>
          <a:p>
            <a:pPr lvl="3" eaLnBrk="1" hangingPunct="1">
              <a:lnSpc>
                <a:spcPct val="80000"/>
              </a:lnSpc>
              <a:buFontTx/>
              <a:buNone/>
            </a:pPr>
            <a:r>
              <a:rPr lang="ru-RU" altLang="ru-RU" sz="1600" i="1"/>
              <a:t>Например, файл </a:t>
            </a:r>
            <a:r>
              <a:rPr lang="en-US" altLang="ru-RU" sz="1600" i="1"/>
              <a:t>MySample.java</a:t>
            </a:r>
            <a:r>
              <a:rPr lang="ru-RU" altLang="ru-RU" sz="1600" i="1"/>
              <a:t>: </a:t>
            </a:r>
            <a:endParaRPr lang="en-US" altLang="ru-RU" sz="1600" i="1"/>
          </a:p>
          <a:p>
            <a:pPr lvl="3" eaLnBrk="1" hangingPunct="1">
              <a:lnSpc>
                <a:spcPct val="80000"/>
              </a:lnSpc>
              <a:buFontTx/>
              <a:buNone/>
            </a:pPr>
            <a:r>
              <a:rPr lang="en-US" altLang="ru-RU" sz="1600" b="1"/>
              <a:t>package</a:t>
            </a:r>
            <a:r>
              <a:rPr lang="en-US" altLang="ru-RU" sz="1600"/>
              <a:t> edu.hse.se.education;</a:t>
            </a:r>
          </a:p>
          <a:p>
            <a:pPr lvl="3" eaLnBrk="1" hangingPunct="1">
              <a:lnSpc>
                <a:spcPct val="80000"/>
              </a:lnSpc>
              <a:buFontTx/>
              <a:buNone/>
            </a:pPr>
            <a:r>
              <a:rPr lang="en-US" altLang="ru-RU" sz="1600" b="1"/>
              <a:t>public class</a:t>
            </a:r>
            <a:r>
              <a:rPr lang="en-US" altLang="ru-RU" sz="1600"/>
              <a:t> MySample { /*…*/ }</a:t>
            </a:r>
          </a:p>
          <a:p>
            <a:pPr eaLnBrk="1" hangingPunct="1">
              <a:lnSpc>
                <a:spcPct val="80000"/>
              </a:lnSpc>
            </a:pPr>
            <a:r>
              <a:rPr lang="ru-RU" altLang="ru-RU" sz="1800"/>
              <a:t>Если кто-то в фирме </a:t>
            </a:r>
            <a:r>
              <a:rPr lang="en-US" altLang="ru-RU" sz="1800"/>
              <a:t>Oracle </a:t>
            </a:r>
            <a:r>
              <a:rPr lang="ru-RU" altLang="ru-RU" sz="1800"/>
              <a:t>использует </a:t>
            </a:r>
            <a:r>
              <a:rPr lang="en-US" altLang="ru-RU" sz="1800"/>
              <a:t>MySample</a:t>
            </a:r>
            <a:r>
              <a:rPr lang="ru-RU" altLang="ru-RU" sz="1800"/>
              <a:t>, он/она пишет, например</a:t>
            </a:r>
            <a:r>
              <a:rPr lang="en-US" altLang="ru-RU" sz="1800"/>
              <a:t> (</a:t>
            </a:r>
            <a:r>
              <a:rPr lang="ru-RU" altLang="ru-RU" sz="1800"/>
              <a:t>в файле </a:t>
            </a:r>
            <a:r>
              <a:rPr lang="en-US" altLang="ru-RU" sz="1800"/>
              <a:t>SESampleFanatic.java)</a:t>
            </a:r>
            <a:r>
              <a:rPr lang="ru-RU" altLang="ru-RU" sz="1800"/>
              <a:t>:</a:t>
            </a:r>
          </a:p>
          <a:p>
            <a:pPr lvl="3" eaLnBrk="1" hangingPunct="1">
              <a:lnSpc>
                <a:spcPct val="80000"/>
              </a:lnSpc>
              <a:buFontTx/>
              <a:buNone/>
            </a:pPr>
            <a:r>
              <a:rPr lang="en-US" altLang="ru-RU" sz="1600" b="1"/>
              <a:t>package</a:t>
            </a:r>
            <a:r>
              <a:rPr lang="en-US" altLang="ru-RU" sz="1600"/>
              <a:t> com.oracle.hse.se.fellows;</a:t>
            </a:r>
          </a:p>
          <a:p>
            <a:pPr lvl="3" eaLnBrk="1" hangingPunct="1">
              <a:lnSpc>
                <a:spcPct val="80000"/>
              </a:lnSpc>
              <a:buFontTx/>
              <a:buNone/>
            </a:pPr>
            <a:r>
              <a:rPr lang="en-US" altLang="ru-RU" sz="1600" b="1"/>
              <a:t>import</a:t>
            </a:r>
            <a:r>
              <a:rPr lang="en-US" altLang="ru-RU" sz="1600"/>
              <a:t> edu.hse.se.education.MySample; // </a:t>
            </a:r>
            <a:r>
              <a:rPr lang="ru-RU" altLang="ru-RU" sz="1600"/>
              <a:t>или *...</a:t>
            </a:r>
            <a:endParaRPr lang="en-US" altLang="ru-RU" sz="1600"/>
          </a:p>
          <a:p>
            <a:pPr lvl="3" eaLnBrk="1" hangingPunct="1">
              <a:lnSpc>
                <a:spcPct val="80000"/>
              </a:lnSpc>
              <a:buFontTx/>
              <a:buNone/>
            </a:pPr>
            <a:r>
              <a:rPr lang="en-US" altLang="ru-RU" sz="1600" b="1"/>
              <a:t>public class</a:t>
            </a:r>
            <a:r>
              <a:rPr lang="en-US" altLang="ru-RU" sz="1600"/>
              <a:t> SESampleFanatic {</a:t>
            </a:r>
            <a:r>
              <a:rPr lang="ru-RU" altLang="ru-RU" sz="1600"/>
              <a:t> </a:t>
            </a:r>
            <a:r>
              <a:rPr lang="en-US" altLang="ru-RU" sz="1600"/>
              <a:t>Object s = </a:t>
            </a:r>
            <a:r>
              <a:rPr lang="en-US" altLang="ru-RU" sz="1600" b="1"/>
              <a:t>new</a:t>
            </a:r>
            <a:r>
              <a:rPr lang="en-US" altLang="ru-RU" sz="1600"/>
              <a:t> MySample(); }</a:t>
            </a:r>
          </a:p>
          <a:p>
            <a:pPr eaLnBrk="1" hangingPunct="1">
              <a:lnSpc>
                <a:spcPct val="80000"/>
              </a:lnSpc>
            </a:pPr>
            <a:r>
              <a:rPr lang="ru-RU" altLang="ru-RU" sz="1800"/>
              <a:t>Можно обойтись и без </a:t>
            </a:r>
            <a:r>
              <a:rPr lang="en-US" altLang="ru-RU" sz="1800"/>
              <a:t>import</a:t>
            </a:r>
            <a:r>
              <a:rPr lang="ru-RU" altLang="ru-RU" sz="1800"/>
              <a:t>, но это – утомительно:</a:t>
            </a:r>
            <a:endParaRPr lang="en-US" altLang="ru-RU" sz="1800"/>
          </a:p>
          <a:p>
            <a:pPr lvl="3" eaLnBrk="1" hangingPunct="1">
              <a:lnSpc>
                <a:spcPct val="80000"/>
              </a:lnSpc>
              <a:buFontTx/>
              <a:buNone/>
            </a:pPr>
            <a:r>
              <a:rPr lang="en-US" altLang="ru-RU" sz="1600" b="1"/>
              <a:t>package</a:t>
            </a:r>
            <a:r>
              <a:rPr lang="en-US" altLang="ru-RU" sz="1600"/>
              <a:t> com.oracle.hse.se.fellows;</a:t>
            </a:r>
          </a:p>
          <a:p>
            <a:pPr lvl="3" eaLnBrk="1" hangingPunct="1">
              <a:lnSpc>
                <a:spcPct val="80000"/>
              </a:lnSpc>
              <a:buFontTx/>
              <a:buNone/>
            </a:pPr>
            <a:r>
              <a:rPr lang="en-US" altLang="ru-RU" sz="1600" b="1"/>
              <a:t>public</a:t>
            </a:r>
            <a:r>
              <a:rPr lang="en-US" altLang="ru-RU" sz="1600"/>
              <a:t> class SESampleFanatic {</a:t>
            </a:r>
            <a:r>
              <a:rPr lang="ru-RU" altLang="ru-RU" sz="1600"/>
              <a:t> </a:t>
            </a:r>
            <a:endParaRPr lang="en-US" altLang="ru-RU" sz="1600"/>
          </a:p>
          <a:p>
            <a:pPr lvl="3" eaLnBrk="1" hangingPunct="1">
              <a:lnSpc>
                <a:spcPct val="80000"/>
              </a:lnSpc>
              <a:buFontTx/>
              <a:buNone/>
            </a:pPr>
            <a:r>
              <a:rPr lang="en-US" altLang="ru-RU" sz="1600"/>
              <a:t>Object s = </a:t>
            </a:r>
            <a:r>
              <a:rPr lang="en-US" altLang="ru-RU" sz="1600" b="1"/>
              <a:t>new</a:t>
            </a:r>
            <a:r>
              <a:rPr lang="en-US" altLang="ru-RU" sz="1600"/>
              <a:t> edu.hse.se.education.MySample(); }</a:t>
            </a:r>
            <a:endParaRPr lang="ru-RU" altLang="ru-RU" sz="1600"/>
          </a:p>
          <a:p>
            <a:pPr lvl="3" eaLnBrk="1" hangingPunct="1">
              <a:lnSpc>
                <a:spcPct val="80000"/>
              </a:lnSpc>
              <a:buFontTx/>
              <a:buNone/>
            </a:pPr>
            <a:endParaRPr lang="ru-RU" altLang="ru-RU" sz="1600"/>
          </a:p>
          <a:p>
            <a:pPr eaLnBrk="1" hangingPunct="1">
              <a:lnSpc>
                <a:spcPct val="80000"/>
              </a:lnSpc>
            </a:pPr>
            <a:r>
              <a:rPr lang="ru-RU" altLang="ru-RU" sz="1800" i="1"/>
              <a:t>Какие директивы </a:t>
            </a:r>
            <a:r>
              <a:rPr lang="en-US" altLang="ru-RU" sz="1800" i="1"/>
              <a:t>C# </a:t>
            </a:r>
            <a:r>
              <a:rPr lang="ru-RU" altLang="ru-RU" sz="1800" i="1"/>
              <a:t>можно считать эквивалентными директивам </a:t>
            </a:r>
            <a:r>
              <a:rPr lang="en-US" altLang="ru-RU" sz="1800" i="1"/>
              <a:t>import / package </a:t>
            </a:r>
            <a:r>
              <a:rPr lang="ru-RU" altLang="ru-RU" sz="1800" i="1"/>
              <a:t>в </a:t>
            </a:r>
            <a:r>
              <a:rPr lang="en-US" altLang="ru-RU" sz="1800" i="1"/>
              <a:t>Java?</a:t>
            </a:r>
            <a:r>
              <a:rPr lang="ru-RU" altLang="ru-RU" sz="1800" i="1"/>
              <a:t> (</a:t>
            </a:r>
            <a:r>
              <a:rPr lang="en-US" altLang="ru-RU" sz="1800" i="1"/>
              <a:t>Using / Namespace)</a:t>
            </a:r>
            <a:endParaRPr lang="ru-RU" altLang="ru-RU" sz="1800" i="1"/>
          </a:p>
          <a:p>
            <a:pPr lvl="3" eaLnBrk="1" hangingPunct="1">
              <a:lnSpc>
                <a:spcPct val="80000"/>
              </a:lnSpc>
              <a:buFontTx/>
              <a:buNone/>
            </a:pPr>
            <a:endParaRPr lang="ru-RU" altLang="ru-RU" sz="1800" i="1"/>
          </a:p>
          <a:p>
            <a:pPr eaLnBrk="1" hangingPunct="1">
              <a:lnSpc>
                <a:spcPct val="80000"/>
              </a:lnSpc>
            </a:pPr>
            <a:endParaRPr lang="ru-RU" altLang="ru-RU" sz="1800" i="1"/>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0DAA1898-A4C7-4BCB-8079-87FBA88246E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A2A2FC-CA83-42CE-98A3-640B287137B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4D1F174A-1CA0-4CB1-AF47-5227132270F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C154BB95-C327-4142-AF6B-2AD6BE63EA0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C64D9C4-5AAB-4040-AAF1-5D94EBF40E14}" type="slidenum">
              <a:rPr lang="ru-RU" altLang="ru-RU" sz="1400"/>
              <a:pPr eaLnBrk="1" hangingPunct="1">
                <a:spcBef>
                  <a:spcPct val="0"/>
                </a:spcBef>
                <a:buFontTx/>
                <a:buNone/>
              </a:pPr>
              <a:t>346</a:t>
            </a:fld>
            <a:endParaRPr lang="ru-RU" altLang="ru-RU" sz="1400"/>
          </a:p>
        </p:txBody>
      </p:sp>
      <p:sp>
        <p:nvSpPr>
          <p:cNvPr id="17413" name="Rectangle 3">
            <a:extLst>
              <a:ext uri="{FF2B5EF4-FFF2-40B4-BE49-F238E27FC236}">
                <a16:creationId xmlns:a16="http://schemas.microsoft.com/office/drawing/2014/main" id="{20AF8B09-8E3C-45E8-B23E-0CACE6A62618}"/>
              </a:ext>
            </a:extLst>
          </p:cNvPr>
          <p:cNvSpPr>
            <a:spLocks noGrp="1" noChangeArrowheads="1"/>
          </p:cNvSpPr>
          <p:nvPr>
            <p:ph type="body" idx="1"/>
          </p:nvPr>
        </p:nvSpPr>
        <p:spPr>
          <a:xfrm>
            <a:off x="107950" y="1484313"/>
            <a:ext cx="9002713" cy="4525962"/>
          </a:xfrm>
        </p:spPr>
        <p:txBody>
          <a:bodyPr/>
          <a:lstStyle/>
          <a:p>
            <a:pPr eaLnBrk="1" hangingPunct="1">
              <a:lnSpc>
                <a:spcPct val="80000"/>
              </a:lnSpc>
            </a:pPr>
            <a:r>
              <a:rPr lang="ru-RU" altLang="ru-RU" sz="1800"/>
              <a:t>Имена пакетов соответствуют именам каталогов файловой системы, где хранятся исходные и скомпилированные файлы; при динамической загрузке .</a:t>
            </a:r>
            <a:r>
              <a:rPr lang="en-US" altLang="ru-RU" sz="1800"/>
              <a:t>class-</a:t>
            </a:r>
            <a:r>
              <a:rPr lang="ru-RU" altLang="ru-RU" sz="1800"/>
              <a:t>файлов они находятся в каталоге, соответствующем имени пакета, объявленного в исходном файле.</a:t>
            </a:r>
          </a:p>
          <a:p>
            <a:pPr eaLnBrk="1" hangingPunct="1">
              <a:lnSpc>
                <a:spcPct val="80000"/>
              </a:lnSpc>
            </a:pPr>
            <a:r>
              <a:rPr lang="ru-RU" altLang="ru-RU" sz="1800"/>
              <a:t>При выполнении </a:t>
            </a:r>
            <a:r>
              <a:rPr lang="en-US" altLang="ru-RU" sz="1800"/>
              <a:t>java-</a:t>
            </a:r>
            <a:r>
              <a:rPr lang="ru-RU" altLang="ru-RU" sz="1800"/>
              <a:t>программ используется переменная окружения </a:t>
            </a:r>
            <a:r>
              <a:rPr lang="en-US" altLang="ru-RU" sz="1800" b="1"/>
              <a:t>CLASSPATH</a:t>
            </a:r>
            <a:r>
              <a:rPr lang="ru-RU" altLang="ru-RU" sz="1800"/>
              <a:t>, которая содержит список корневых каталогов для поиска </a:t>
            </a:r>
            <a:r>
              <a:rPr lang="en-US" altLang="ru-RU" sz="1800"/>
              <a:t>.class-</a:t>
            </a:r>
            <a:r>
              <a:rPr lang="ru-RU" altLang="ru-RU" sz="1800"/>
              <a:t>файлов; имена пакетов преобразуются в пути по каталогам (от этих корневых) заменой точек (разделителей имен пакетов) на разделители в файловой системе </a:t>
            </a:r>
            <a:r>
              <a:rPr lang="en-US" altLang="ru-RU" sz="1800"/>
              <a:t>(“\”)</a:t>
            </a:r>
            <a:r>
              <a:rPr lang="ru-RU" altLang="ru-RU" sz="1800"/>
              <a:t>; полученные полные пути используются для поиска нужных классов </a:t>
            </a:r>
            <a:r>
              <a:rPr lang="ru-RU" altLang="ru-RU" sz="1800" i="1"/>
              <a:t>(для стандартных пакетов используется стандартный способ поиска, определяемый местом нахождения самой </a:t>
            </a:r>
            <a:r>
              <a:rPr lang="en-US" altLang="ru-RU" sz="1800" i="1"/>
              <a:t>jvm</a:t>
            </a:r>
            <a:r>
              <a:rPr lang="ru-RU" altLang="ru-RU" sz="1800" i="1"/>
              <a:t>).</a:t>
            </a:r>
            <a:endParaRPr lang="en-US" altLang="ru-RU" sz="1800" i="1"/>
          </a:p>
          <a:p>
            <a:pPr eaLnBrk="1" hangingPunct="1">
              <a:lnSpc>
                <a:spcPct val="80000"/>
              </a:lnSpc>
            </a:pPr>
            <a:r>
              <a:rPr lang="ru-RU" altLang="ru-RU" sz="1800"/>
              <a:t>Если какие-то скомпилированные файлы упакованы в </a:t>
            </a:r>
            <a:r>
              <a:rPr lang="en-US" altLang="ru-RU" sz="1800"/>
              <a:t>.jar</a:t>
            </a:r>
            <a:r>
              <a:rPr lang="ru-RU" altLang="ru-RU" sz="1800"/>
              <a:t>(ы), в </a:t>
            </a:r>
            <a:r>
              <a:rPr lang="en-US" altLang="ru-RU" sz="1800" b="1"/>
              <a:t>CLASSPATH</a:t>
            </a:r>
            <a:r>
              <a:rPr lang="en-US" altLang="ru-RU" sz="1800"/>
              <a:t> </a:t>
            </a:r>
            <a:r>
              <a:rPr lang="ru-RU" altLang="ru-RU" sz="1800"/>
              <a:t>надо указать пути к этим архивам;</a:t>
            </a:r>
          </a:p>
          <a:p>
            <a:pPr eaLnBrk="1" hangingPunct="1">
              <a:lnSpc>
                <a:spcPct val="80000"/>
              </a:lnSpc>
            </a:pPr>
            <a:r>
              <a:rPr lang="ru-RU" altLang="ru-RU" sz="1800"/>
              <a:t>Если все-таки при импортировании разных пакетов встречаются совпадающие имена, компилятор заставит указать полные имена нужных типов (а </a:t>
            </a:r>
            <a:r>
              <a:rPr lang="en-US" altLang="ru-RU" sz="1800"/>
              <a:t>IDE </a:t>
            </a:r>
            <a:r>
              <a:rPr lang="ru-RU" altLang="ru-RU" sz="1800"/>
              <a:t>предложит выбрать нужную альтернативу).</a:t>
            </a:r>
          </a:p>
          <a:p>
            <a:pPr eaLnBrk="1" hangingPunct="1">
              <a:lnSpc>
                <a:spcPct val="80000"/>
              </a:lnSpc>
            </a:pPr>
            <a:endParaRPr lang="en-US" altLang="ru-RU" sz="1800"/>
          </a:p>
          <a:p>
            <a:pPr eaLnBrk="1" hangingPunct="1">
              <a:lnSpc>
                <a:spcPct val="80000"/>
              </a:lnSpc>
            </a:pPr>
            <a:r>
              <a:rPr lang="ru-RU" altLang="ru-RU" sz="1800"/>
              <a:t>Начиная с </a:t>
            </a:r>
            <a:r>
              <a:rPr lang="en-US" altLang="ru-RU" sz="1800"/>
              <a:t>JDK1.5 </a:t>
            </a:r>
            <a:r>
              <a:rPr lang="ru-RU" altLang="ru-RU" sz="1800"/>
              <a:t>можно пользоваться </a:t>
            </a:r>
            <a:r>
              <a:rPr lang="en-US" altLang="ru-RU" sz="1800" b="1"/>
              <a:t>static import</a:t>
            </a:r>
            <a:r>
              <a:rPr lang="en-US" altLang="ru-RU" sz="1800"/>
              <a:t> – </a:t>
            </a:r>
            <a:r>
              <a:rPr lang="ru-RU" altLang="ru-RU" sz="1800"/>
              <a:t>для сокращения имен статических методов</a:t>
            </a:r>
            <a:r>
              <a:rPr lang="en-US" altLang="ru-RU" sz="1800"/>
              <a:t> </a:t>
            </a:r>
            <a:r>
              <a:rPr lang="ru-RU" altLang="ru-RU" sz="1800"/>
              <a:t>и полей в клиентском коде.</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DBA5BC4B-F88D-4C29-AB4D-4FCAA9C7936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CF1C87A-95B0-4631-A40C-B0361A6CDA1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4C9CDF9A-8A23-44BD-9A98-648EC219156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777A1CB8-9B60-4AC1-9114-8B1958715CB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7EA4B96-C12D-4459-8E63-577316C3898D}" type="slidenum">
              <a:rPr lang="ru-RU" altLang="ru-RU" sz="1400"/>
              <a:pPr eaLnBrk="1" hangingPunct="1">
                <a:spcBef>
                  <a:spcPct val="0"/>
                </a:spcBef>
                <a:buFontTx/>
                <a:buNone/>
              </a:pPr>
              <a:t>347</a:t>
            </a:fld>
            <a:endParaRPr lang="ru-RU" altLang="ru-RU" sz="1400"/>
          </a:p>
        </p:txBody>
      </p:sp>
      <p:sp>
        <p:nvSpPr>
          <p:cNvPr id="18437" name="Rectangle 2">
            <a:extLst>
              <a:ext uri="{FF2B5EF4-FFF2-40B4-BE49-F238E27FC236}">
                <a16:creationId xmlns:a16="http://schemas.microsoft.com/office/drawing/2014/main" id="{75643505-D917-415E-B575-376AD692FA01}"/>
              </a:ext>
            </a:extLst>
          </p:cNvPr>
          <p:cNvSpPr>
            <a:spLocks noGrp="1" noChangeArrowheads="1"/>
          </p:cNvSpPr>
          <p:nvPr>
            <p:ph type="title"/>
          </p:nvPr>
        </p:nvSpPr>
        <p:spPr>
          <a:xfrm>
            <a:off x="395288" y="1557338"/>
            <a:ext cx="8229600" cy="346075"/>
          </a:xfrm>
        </p:spPr>
        <p:txBody>
          <a:bodyPr/>
          <a:lstStyle/>
          <a:p>
            <a:pPr eaLnBrk="1" hangingPunct="1"/>
            <a:r>
              <a:rPr lang="ru-RU" altLang="ru-RU" sz="2400" b="1">
                <a:solidFill>
                  <a:schemeClr val="tx1"/>
                </a:solidFill>
              </a:rPr>
              <a:t>Спецификаторы доступа</a:t>
            </a:r>
          </a:p>
        </p:txBody>
      </p:sp>
      <p:sp>
        <p:nvSpPr>
          <p:cNvPr id="18438" name="Rectangle 3">
            <a:extLst>
              <a:ext uri="{FF2B5EF4-FFF2-40B4-BE49-F238E27FC236}">
                <a16:creationId xmlns:a16="http://schemas.microsoft.com/office/drawing/2014/main" id="{D383C423-7263-4E95-9B4A-FB68494CB277}"/>
              </a:ext>
            </a:extLst>
          </p:cNvPr>
          <p:cNvSpPr>
            <a:spLocks noGrp="1" noChangeArrowheads="1"/>
          </p:cNvSpPr>
          <p:nvPr>
            <p:ph type="body" idx="1"/>
          </p:nvPr>
        </p:nvSpPr>
        <p:spPr>
          <a:xfrm>
            <a:off x="179388" y="1989138"/>
            <a:ext cx="8785225" cy="4137025"/>
          </a:xfrm>
        </p:spPr>
        <p:txBody>
          <a:bodyPr/>
          <a:lstStyle/>
          <a:p>
            <a:pPr eaLnBrk="1" hangingPunct="1"/>
            <a:r>
              <a:rPr lang="ru-RU" altLang="ru-RU" sz="2000"/>
              <a:t>Спецификаторы доступа управляют уровнями доступа к классам и их членам (полям, методам, и т.п.).</a:t>
            </a:r>
          </a:p>
          <a:p>
            <a:pPr eaLnBrk="1" hangingPunct="1"/>
            <a:r>
              <a:rPr lang="ru-RU" altLang="ru-RU" sz="2000"/>
              <a:t>Различают следующие уровни доступа:</a:t>
            </a:r>
          </a:p>
          <a:p>
            <a:pPr lvl="1" eaLnBrk="1" hangingPunct="1"/>
            <a:r>
              <a:rPr lang="ru-RU" altLang="ru-RU" sz="1800"/>
              <a:t>Пакетный, или «дружественный» (</a:t>
            </a:r>
            <a:r>
              <a:rPr lang="en-US" altLang="ru-RU" sz="1800"/>
              <a:t>package access</a:t>
            </a:r>
            <a:r>
              <a:rPr lang="ru-RU" altLang="ru-RU" sz="1800"/>
              <a:t>);</a:t>
            </a:r>
            <a:endParaRPr lang="en-US" altLang="ru-RU" sz="1800"/>
          </a:p>
          <a:p>
            <a:pPr lvl="1" eaLnBrk="1" hangingPunct="1"/>
            <a:r>
              <a:rPr lang="ru-RU" altLang="ru-RU" sz="1800"/>
              <a:t>Публичный, «открытый» (</a:t>
            </a:r>
            <a:r>
              <a:rPr lang="en-US" altLang="ru-RU" sz="1800"/>
              <a:t>public access</a:t>
            </a:r>
            <a:r>
              <a:rPr lang="ru-RU" altLang="ru-RU" sz="1800"/>
              <a:t>);</a:t>
            </a:r>
          </a:p>
          <a:p>
            <a:pPr lvl="1" eaLnBrk="1" hangingPunct="1"/>
            <a:r>
              <a:rPr lang="ru-RU" altLang="ru-RU" sz="1800"/>
              <a:t>Приватный, «закрытый» </a:t>
            </a:r>
            <a:r>
              <a:rPr lang="en-US" altLang="ru-RU" sz="1800"/>
              <a:t>(private access)</a:t>
            </a:r>
            <a:r>
              <a:rPr lang="ru-RU" altLang="ru-RU" sz="1800"/>
              <a:t>;</a:t>
            </a:r>
          </a:p>
          <a:p>
            <a:pPr lvl="1" eaLnBrk="1" hangingPunct="1"/>
            <a:r>
              <a:rPr lang="ru-RU" altLang="ru-RU" sz="1800"/>
              <a:t>Наследуемый </a:t>
            </a:r>
            <a:r>
              <a:rPr lang="en-US" altLang="ru-RU" sz="1800"/>
              <a:t>(protected access</a:t>
            </a:r>
            <a:r>
              <a:rPr lang="ru-RU" altLang="ru-RU" sz="1800"/>
              <a:t>)</a:t>
            </a:r>
            <a:r>
              <a:rPr lang="en-US" altLang="ru-RU" sz="1800"/>
              <a:t>;</a:t>
            </a:r>
            <a:endParaRPr lang="ru-RU" altLang="ru-RU" sz="1800"/>
          </a:p>
          <a:p>
            <a:pPr eaLnBrk="1" hangingPunct="1"/>
            <a:r>
              <a:rPr lang="ru-RU" altLang="ru-RU" sz="2000"/>
              <a:t>Автор класса сам определяет, кому и какой доступ к нему и его элементам предоставляется;</a:t>
            </a:r>
          </a:p>
          <a:p>
            <a:pPr eaLnBrk="1" hangingPunct="1"/>
            <a:r>
              <a:rPr lang="ru-RU" altLang="ru-RU" sz="2000"/>
              <a:t>Спецификаторы доступа являются основой защищенности самой </a:t>
            </a:r>
            <a:r>
              <a:rPr lang="en-US" altLang="ru-RU" sz="2000"/>
              <a:t>java-</a:t>
            </a:r>
            <a:r>
              <a:rPr lang="ru-RU" altLang="ru-RU" sz="2000"/>
              <a:t>машины</a:t>
            </a:r>
            <a:r>
              <a:rPr lang="en-US" altLang="ru-RU" sz="2000"/>
              <a:t> </a:t>
            </a:r>
            <a:r>
              <a:rPr lang="ru-RU" altLang="ru-RU" sz="2000"/>
              <a:t>и приладных систем пользователей </a:t>
            </a:r>
            <a:r>
              <a:rPr lang="ru-RU" altLang="ru-RU" sz="2000" i="1"/>
              <a:t>(хотя есть и другие средства поддержки защиты).</a:t>
            </a:r>
          </a:p>
          <a:p>
            <a:pPr lvl="1" eaLnBrk="1" hangingPunct="1"/>
            <a:endParaRPr lang="en-US" altLang="ru-RU" sz="1800" i="1"/>
          </a:p>
          <a:p>
            <a:pPr lvl="1" eaLnBrk="1" hangingPunct="1"/>
            <a:endParaRPr lang="ru-RU" altLang="ru-RU" sz="1800"/>
          </a:p>
          <a:p>
            <a:pPr lvl="1" eaLnBrk="1" hangingPunct="1"/>
            <a:endParaRPr lang="ru-RU" altLang="ru-RU" sz="1800"/>
          </a:p>
          <a:p>
            <a:pPr lvl="1" eaLnBrk="1" hangingPunct="1"/>
            <a:endParaRPr lang="ru-RU" altLang="ru-RU" sz="180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0682B73C-0386-4B50-AAD9-963D2275788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80CB9F5-8E90-43A2-83BE-359E584D49D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4752376B-CFA7-4DD8-BA67-C0B6F24851F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5749AE52-C50C-437E-9CEE-FFB061EE74B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C98443A-8450-449A-98A3-C84CA1D2B2E0}" type="slidenum">
              <a:rPr lang="ru-RU" altLang="ru-RU" sz="1400"/>
              <a:pPr eaLnBrk="1" hangingPunct="1">
                <a:spcBef>
                  <a:spcPct val="0"/>
                </a:spcBef>
                <a:buFontTx/>
                <a:buNone/>
              </a:pPr>
              <a:t>348</a:t>
            </a:fld>
            <a:endParaRPr lang="ru-RU" altLang="ru-RU" sz="1400"/>
          </a:p>
        </p:txBody>
      </p:sp>
      <p:sp>
        <p:nvSpPr>
          <p:cNvPr id="19461" name="Rectangle 2">
            <a:extLst>
              <a:ext uri="{FF2B5EF4-FFF2-40B4-BE49-F238E27FC236}">
                <a16:creationId xmlns:a16="http://schemas.microsoft.com/office/drawing/2014/main" id="{D2721890-9AE9-4FFF-A1C3-F624B814DE85}"/>
              </a:ext>
            </a:extLst>
          </p:cNvPr>
          <p:cNvSpPr>
            <a:spLocks noGrp="1" noChangeArrowheads="1"/>
          </p:cNvSpPr>
          <p:nvPr>
            <p:ph type="title"/>
          </p:nvPr>
        </p:nvSpPr>
        <p:spPr>
          <a:xfrm>
            <a:off x="395288" y="1484313"/>
            <a:ext cx="8229600" cy="365125"/>
          </a:xfrm>
        </p:spPr>
        <p:txBody>
          <a:bodyPr/>
          <a:lstStyle/>
          <a:p>
            <a:pPr eaLnBrk="1" hangingPunct="1"/>
            <a:r>
              <a:rPr lang="ru-RU" altLang="ru-RU" sz="2400" b="1"/>
              <a:t>Пакетный доступ</a:t>
            </a:r>
          </a:p>
        </p:txBody>
      </p:sp>
      <p:sp>
        <p:nvSpPr>
          <p:cNvPr id="19462" name="Rectangle 3">
            <a:extLst>
              <a:ext uri="{FF2B5EF4-FFF2-40B4-BE49-F238E27FC236}">
                <a16:creationId xmlns:a16="http://schemas.microsoft.com/office/drawing/2014/main" id="{6C817DF0-E0F8-4DF2-8C2D-0EB4774D5697}"/>
              </a:ext>
            </a:extLst>
          </p:cNvPr>
          <p:cNvSpPr>
            <a:spLocks noGrp="1" noChangeArrowheads="1"/>
          </p:cNvSpPr>
          <p:nvPr>
            <p:ph type="body" idx="1"/>
          </p:nvPr>
        </p:nvSpPr>
        <p:spPr>
          <a:xfrm>
            <a:off x="179388" y="1916113"/>
            <a:ext cx="8713787" cy="4210050"/>
          </a:xfrm>
        </p:spPr>
        <p:txBody>
          <a:bodyPr/>
          <a:lstStyle/>
          <a:p>
            <a:pPr eaLnBrk="1" hangingPunct="1"/>
            <a:r>
              <a:rPr lang="ru-RU" altLang="ru-RU" sz="2000"/>
              <a:t>Если спецификатор доступа отсутствует вообще (</a:t>
            </a:r>
            <a:r>
              <a:rPr lang="en-US" altLang="ru-RU" sz="2000"/>
              <a:t>default access</a:t>
            </a:r>
            <a:r>
              <a:rPr lang="ru-RU" altLang="ru-RU" sz="2000"/>
              <a:t>), подразумевается «пакетный доступ» (</a:t>
            </a:r>
            <a:r>
              <a:rPr lang="en-US" altLang="ru-RU" sz="2000"/>
              <a:t>package access</a:t>
            </a:r>
            <a:r>
              <a:rPr lang="ru-RU" altLang="ru-RU" sz="2000"/>
              <a:t>);</a:t>
            </a:r>
          </a:p>
          <a:p>
            <a:pPr eaLnBrk="1" hangingPunct="1"/>
            <a:r>
              <a:rPr lang="ru-RU" altLang="ru-RU" sz="2000"/>
              <a:t>Пакетный доступ означает доступность элемента пакета и/или класса в нем для всех остальных классов этого пакета; с позиций другого пакета они рассматриваются как приватные </a:t>
            </a:r>
            <a:r>
              <a:rPr lang="ru-RU" altLang="ru-RU" sz="2000" i="1"/>
              <a:t>(</a:t>
            </a:r>
            <a:r>
              <a:rPr lang="en-US" altLang="ru-RU" sz="2000" i="1"/>
              <a:t>package private access</a:t>
            </a:r>
            <a:r>
              <a:rPr lang="ru-RU" altLang="ru-RU" sz="2000" i="1"/>
              <a:t>)</a:t>
            </a:r>
            <a:r>
              <a:rPr lang="en-US" altLang="ru-RU" sz="2000"/>
              <a:t>.</a:t>
            </a:r>
            <a:r>
              <a:rPr lang="ru-RU" altLang="ru-RU" sz="2000"/>
              <a:t> Это справедливо и для </a:t>
            </a:r>
            <a:r>
              <a:rPr lang="en-US" altLang="ru-RU" sz="2000"/>
              <a:t>default package (</a:t>
            </a:r>
            <a:r>
              <a:rPr lang="ru-RU" altLang="ru-RU" sz="2000"/>
              <a:t>когда не указавается имя пакета</a:t>
            </a:r>
            <a:r>
              <a:rPr lang="en-US" altLang="ru-RU" sz="2000"/>
              <a:t>).</a:t>
            </a:r>
          </a:p>
          <a:p>
            <a:pPr eaLnBrk="1" hangingPunct="1"/>
            <a:r>
              <a:rPr lang="ru-RU" altLang="ru-RU" sz="2000"/>
              <a:t>Доступ в пределах пакета является основной причиной группировки классов в пакеты; классы не имеющие доступа к другим классам пакета, полезно помещать в другой пакет;</a:t>
            </a:r>
          </a:p>
          <a:p>
            <a:pPr eaLnBrk="1" hangingPunct="1"/>
            <a:r>
              <a:rPr lang="ru-RU" altLang="ru-RU" sz="2000"/>
              <a:t>Очевидно, добавляя свои классы в чужие пакеты, вы можете нарушать их функционирование; </a:t>
            </a:r>
            <a:r>
              <a:rPr lang="ru-RU" altLang="ru-RU" sz="2000" i="1"/>
              <a:t>например, - попробуйте добавить свой класс в пакет </a:t>
            </a:r>
            <a:r>
              <a:rPr lang="en-US" altLang="ru-RU" sz="2000" i="1"/>
              <a:t>java.lang…</a:t>
            </a:r>
            <a:endParaRPr lang="ru-RU" altLang="ru-RU" sz="2000" i="1"/>
          </a:p>
          <a:p>
            <a:pPr eaLnBrk="1" hangingPunct="1">
              <a:buFontTx/>
              <a:buNone/>
            </a:pPr>
            <a:endParaRPr lang="ru-RU" altLang="ru-RU" sz="2000" i="1"/>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3F021D2D-A5C3-4DF4-BE5A-D2F8A76A739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30D7B14-C7DC-4E62-BD2C-424EA02E2EA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3" name="Footer Placeholder 4">
            <a:extLst>
              <a:ext uri="{FF2B5EF4-FFF2-40B4-BE49-F238E27FC236}">
                <a16:creationId xmlns:a16="http://schemas.microsoft.com/office/drawing/2014/main" id="{8B57F88D-AACF-4AC7-9DB3-DFE053F4B0C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4" name="Slide Number Placeholder 5">
            <a:extLst>
              <a:ext uri="{FF2B5EF4-FFF2-40B4-BE49-F238E27FC236}">
                <a16:creationId xmlns:a16="http://schemas.microsoft.com/office/drawing/2014/main" id="{38620757-D07C-4C89-878B-C69B78BFCBE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77955B7-06AA-4B74-9A50-26A7AEAEC634}" type="slidenum">
              <a:rPr lang="ru-RU" altLang="ru-RU" sz="1400"/>
              <a:pPr eaLnBrk="1" hangingPunct="1">
                <a:spcBef>
                  <a:spcPct val="0"/>
                </a:spcBef>
                <a:buFontTx/>
                <a:buNone/>
              </a:pPr>
              <a:t>349</a:t>
            </a:fld>
            <a:endParaRPr lang="ru-RU" altLang="ru-RU" sz="1400"/>
          </a:p>
        </p:txBody>
      </p:sp>
      <p:sp>
        <p:nvSpPr>
          <p:cNvPr id="20485" name="Rectangle 2">
            <a:extLst>
              <a:ext uri="{FF2B5EF4-FFF2-40B4-BE49-F238E27FC236}">
                <a16:creationId xmlns:a16="http://schemas.microsoft.com/office/drawing/2014/main" id="{6A3910B8-FC68-4477-BBA5-A501353A7E3D}"/>
              </a:ext>
            </a:extLst>
          </p:cNvPr>
          <p:cNvSpPr>
            <a:spLocks noGrp="1" noChangeArrowheads="1"/>
          </p:cNvSpPr>
          <p:nvPr>
            <p:ph type="title"/>
          </p:nvPr>
        </p:nvSpPr>
        <p:spPr>
          <a:xfrm>
            <a:off x="468313" y="1557338"/>
            <a:ext cx="8229600" cy="287337"/>
          </a:xfrm>
        </p:spPr>
        <p:txBody>
          <a:bodyPr/>
          <a:lstStyle/>
          <a:p>
            <a:pPr eaLnBrk="1" hangingPunct="1"/>
            <a:r>
              <a:rPr lang="ru-RU" altLang="ru-RU" sz="2400" b="1"/>
              <a:t>Публичный доступ (</a:t>
            </a:r>
            <a:r>
              <a:rPr lang="en-US" altLang="ru-RU" sz="2400" b="1"/>
              <a:t>public</a:t>
            </a:r>
            <a:r>
              <a:rPr lang="ru-RU" altLang="ru-RU" sz="2400" b="1"/>
              <a:t>)</a:t>
            </a:r>
          </a:p>
        </p:txBody>
      </p:sp>
      <p:sp>
        <p:nvSpPr>
          <p:cNvPr id="20486" name="Rectangle 3">
            <a:extLst>
              <a:ext uri="{FF2B5EF4-FFF2-40B4-BE49-F238E27FC236}">
                <a16:creationId xmlns:a16="http://schemas.microsoft.com/office/drawing/2014/main" id="{8416AC97-1C15-41B8-AC3A-D9834A9BA4DC}"/>
              </a:ext>
            </a:extLst>
          </p:cNvPr>
          <p:cNvSpPr>
            <a:spLocks noGrp="1" noChangeArrowheads="1"/>
          </p:cNvSpPr>
          <p:nvPr>
            <p:ph type="body" idx="1"/>
          </p:nvPr>
        </p:nvSpPr>
        <p:spPr>
          <a:xfrm>
            <a:off x="457200" y="1916113"/>
            <a:ext cx="8229600" cy="720725"/>
          </a:xfrm>
        </p:spPr>
        <p:txBody>
          <a:bodyPr/>
          <a:lstStyle/>
          <a:p>
            <a:pPr eaLnBrk="1" hangingPunct="1"/>
            <a:r>
              <a:rPr lang="ru-RU" altLang="ru-RU" sz="2000"/>
              <a:t>Указание </a:t>
            </a:r>
            <a:r>
              <a:rPr lang="en-US" altLang="ru-RU" sz="2000"/>
              <a:t>public </a:t>
            </a:r>
            <a:r>
              <a:rPr lang="ru-RU" altLang="ru-RU" sz="2000"/>
              <a:t>означает, что следующее за ним объявление доступно всем;</a:t>
            </a:r>
          </a:p>
        </p:txBody>
      </p:sp>
      <p:sp>
        <p:nvSpPr>
          <p:cNvPr id="20487" name="Rectangle 4">
            <a:extLst>
              <a:ext uri="{FF2B5EF4-FFF2-40B4-BE49-F238E27FC236}">
                <a16:creationId xmlns:a16="http://schemas.microsoft.com/office/drawing/2014/main" id="{C3383758-F3AB-483A-A750-D04287F1E297}"/>
              </a:ext>
            </a:extLst>
          </p:cNvPr>
          <p:cNvSpPr>
            <a:spLocks noChangeArrowheads="1"/>
          </p:cNvSpPr>
          <p:nvPr/>
        </p:nvSpPr>
        <p:spPr bwMode="auto">
          <a:xfrm>
            <a:off x="539750" y="2781300"/>
            <a:ext cx="82296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b="1">
                <a:solidFill>
                  <a:schemeClr val="tx2"/>
                </a:solidFill>
              </a:rPr>
              <a:t>Приватный доступ (</a:t>
            </a:r>
            <a:r>
              <a:rPr lang="en-US" altLang="ru-RU" sz="2400" b="1">
                <a:solidFill>
                  <a:schemeClr val="tx2"/>
                </a:solidFill>
              </a:rPr>
              <a:t>private</a:t>
            </a:r>
            <a:r>
              <a:rPr lang="ru-RU" altLang="ru-RU" sz="2400" b="1">
                <a:solidFill>
                  <a:schemeClr val="tx2"/>
                </a:solidFill>
              </a:rPr>
              <a:t>)</a:t>
            </a:r>
          </a:p>
        </p:txBody>
      </p:sp>
      <p:sp>
        <p:nvSpPr>
          <p:cNvPr id="20488" name="Rectangle 5">
            <a:extLst>
              <a:ext uri="{FF2B5EF4-FFF2-40B4-BE49-F238E27FC236}">
                <a16:creationId xmlns:a16="http://schemas.microsoft.com/office/drawing/2014/main" id="{BFC21900-3B22-4591-9BDB-E378CB7B83A8}"/>
              </a:ext>
            </a:extLst>
          </p:cNvPr>
          <p:cNvSpPr>
            <a:spLocks noChangeArrowheads="1"/>
          </p:cNvSpPr>
          <p:nvPr/>
        </p:nvSpPr>
        <p:spPr bwMode="auto">
          <a:xfrm>
            <a:off x="323850" y="3213100"/>
            <a:ext cx="8569325"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ru-RU" altLang="ru-RU" sz="2000"/>
              <a:t>Указание </a:t>
            </a:r>
            <a:r>
              <a:rPr lang="en-US" altLang="ru-RU" sz="2000"/>
              <a:t>private </a:t>
            </a:r>
            <a:r>
              <a:rPr lang="ru-RU" altLang="ru-RU" sz="2000"/>
              <a:t>означает, что следующее за ним объявление доступно только методам данного класса;</a:t>
            </a:r>
          </a:p>
          <a:p>
            <a:pPr eaLnBrk="1" hangingPunct="1"/>
            <a:r>
              <a:rPr lang="ru-RU" altLang="ru-RU" sz="2000"/>
              <a:t>Поддерживает средства инкапсуляции внутри одного пакета;</a:t>
            </a:r>
          </a:p>
          <a:p>
            <a:pPr eaLnBrk="1" hangingPunct="1"/>
            <a:r>
              <a:rPr lang="ru-RU" altLang="ru-RU" sz="2000"/>
              <a:t>Рекомендуется все поля классов делать </a:t>
            </a:r>
            <a:r>
              <a:rPr lang="en-US" altLang="ru-RU" sz="2000"/>
              <a:t>private</a:t>
            </a:r>
            <a:r>
              <a:rPr lang="ru-RU" altLang="ru-RU" sz="2000"/>
              <a:t>;</a:t>
            </a:r>
          </a:p>
          <a:p>
            <a:pPr eaLnBrk="1" hangingPunct="1"/>
            <a:r>
              <a:rPr lang="ru-RU" altLang="ru-RU" sz="2000"/>
              <a:t>Объявление </a:t>
            </a:r>
            <a:r>
              <a:rPr lang="en-US" altLang="ru-RU" sz="2000"/>
              <a:t>private-</a:t>
            </a:r>
            <a:r>
              <a:rPr lang="ru-RU" altLang="ru-RU" sz="2000"/>
              <a:t>конструкторов позволяет запрещать неконтролируемое создание объектов из-вне класса; на этом основаны важные </a:t>
            </a:r>
            <a:r>
              <a:rPr lang="en-US" altLang="ru-RU" sz="2000"/>
              <a:t>design-pattern’</a:t>
            </a:r>
            <a:r>
              <a:rPr lang="ru-RU" altLang="ru-RU" sz="2000"/>
              <a:t>ы </a:t>
            </a:r>
            <a:r>
              <a:rPr lang="ru-RU" altLang="ru-RU" sz="2000" i="1">
                <a:solidFill>
                  <a:srgbClr val="FF0000"/>
                </a:solidFill>
              </a:rPr>
              <a:t>(</a:t>
            </a:r>
            <a:r>
              <a:rPr lang="en-US" altLang="ru-RU" sz="2000" i="1">
                <a:solidFill>
                  <a:srgbClr val="FF0000"/>
                </a:solidFill>
              </a:rPr>
              <a:t>factory, singleton – </a:t>
            </a:r>
            <a:r>
              <a:rPr lang="ru-RU" altLang="ru-RU" sz="2000" i="1">
                <a:solidFill>
                  <a:srgbClr val="FF0000"/>
                </a:solidFill>
              </a:rPr>
              <a:t>кто скажет, в чем их суть? Встречали их в </a:t>
            </a:r>
            <a:r>
              <a:rPr lang="en-US" altLang="ru-RU" sz="2000" i="1">
                <a:solidFill>
                  <a:srgbClr val="FF0000"/>
                </a:solidFill>
              </a:rPr>
              <a:t>C#</a:t>
            </a:r>
            <a:r>
              <a:rPr lang="ru-RU" altLang="ru-RU" sz="2000" i="1">
                <a:solidFill>
                  <a:srgbClr val="FF0000"/>
                </a:solidFill>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68A128-90F4-4A37-9544-0B06D828D564}"/>
              </a:ext>
            </a:extLst>
          </p:cNvPr>
          <p:cNvSpPr>
            <a:spLocks noGrp="1"/>
          </p:cNvSpPr>
          <p:nvPr>
            <p:ph type="title"/>
          </p:nvPr>
        </p:nvSpPr>
        <p:spPr>
          <a:xfrm>
            <a:off x="1782949" y="975964"/>
            <a:ext cx="6683765" cy="592967"/>
          </a:xfrm>
        </p:spPr>
        <p:txBody>
          <a:bodyPr/>
          <a:lstStyle/>
          <a:p>
            <a:r>
              <a:rPr lang="ru-RU" dirty="0" err="1"/>
              <a:t>Дендрограмма</a:t>
            </a:r>
            <a:r>
              <a:rPr lang="ru-RU" dirty="0"/>
              <a:t> </a:t>
            </a:r>
            <a:r>
              <a:rPr lang="en-US" dirty="0"/>
              <a:t>(</a:t>
            </a:r>
            <a:r>
              <a:rPr lang="ru-RU" dirty="0"/>
              <a:t>пример)</a:t>
            </a:r>
          </a:p>
        </p:txBody>
      </p:sp>
      <p:pic>
        <p:nvPicPr>
          <p:cNvPr id="4" name="Рисунок 3">
            <a:extLst>
              <a:ext uri="{FF2B5EF4-FFF2-40B4-BE49-F238E27FC236}">
                <a16:creationId xmlns:a16="http://schemas.microsoft.com/office/drawing/2014/main" id="{A871A851-401E-46D6-98E5-A8227D0EF8BD}"/>
              </a:ext>
            </a:extLst>
          </p:cNvPr>
          <p:cNvPicPr>
            <a:picLocks noChangeAspect="1"/>
          </p:cNvPicPr>
          <p:nvPr/>
        </p:nvPicPr>
        <p:blipFill>
          <a:blip r:embed="rId2"/>
          <a:stretch>
            <a:fillRect/>
          </a:stretch>
        </p:blipFill>
        <p:spPr>
          <a:xfrm>
            <a:off x="1123928" y="1656204"/>
            <a:ext cx="5966986" cy="4153781"/>
          </a:xfrm>
          <a:prstGeom prst="rect">
            <a:avLst/>
          </a:prstGeom>
        </p:spPr>
      </p:pic>
    </p:spTree>
    <p:extLst>
      <p:ext uri="{BB962C8B-B14F-4D97-AF65-F5344CB8AC3E}">
        <p14:creationId xmlns:p14="http://schemas.microsoft.com/office/powerpoint/2010/main" val="423566861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8B289A94-F736-4C2D-B124-2FA9C16A873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C341F74-1B6E-445F-B819-B47382A7428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2102237A-7FBE-4914-A43B-0122FE22DF1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1616DB90-1A29-4A7B-9E12-1F095D853D2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913FE61-FE4F-4466-A477-9B3FFBEB2BB3}" type="slidenum">
              <a:rPr lang="ru-RU" altLang="ru-RU" sz="1400"/>
              <a:pPr eaLnBrk="1" hangingPunct="1">
                <a:spcBef>
                  <a:spcPct val="0"/>
                </a:spcBef>
                <a:buFontTx/>
                <a:buNone/>
              </a:pPr>
              <a:t>350</a:t>
            </a:fld>
            <a:endParaRPr lang="ru-RU" altLang="ru-RU" sz="1400"/>
          </a:p>
        </p:txBody>
      </p:sp>
      <p:sp>
        <p:nvSpPr>
          <p:cNvPr id="21509" name="Rectangle 2">
            <a:extLst>
              <a:ext uri="{FF2B5EF4-FFF2-40B4-BE49-F238E27FC236}">
                <a16:creationId xmlns:a16="http://schemas.microsoft.com/office/drawing/2014/main" id="{223B58DD-9064-4385-9225-24AB1A94147F}"/>
              </a:ext>
            </a:extLst>
          </p:cNvPr>
          <p:cNvSpPr>
            <a:spLocks noGrp="1" noChangeArrowheads="1"/>
          </p:cNvSpPr>
          <p:nvPr>
            <p:ph type="title"/>
          </p:nvPr>
        </p:nvSpPr>
        <p:spPr>
          <a:xfrm>
            <a:off x="468313" y="1484313"/>
            <a:ext cx="8229600" cy="360362"/>
          </a:xfrm>
        </p:spPr>
        <p:txBody>
          <a:bodyPr/>
          <a:lstStyle/>
          <a:p>
            <a:pPr eaLnBrk="1" hangingPunct="1"/>
            <a:r>
              <a:rPr lang="ru-RU" altLang="ru-RU" sz="2400" b="1"/>
              <a:t>Наследуемый доступ </a:t>
            </a:r>
            <a:r>
              <a:rPr lang="en-US" altLang="ru-RU" sz="2400" b="1"/>
              <a:t>(protected)</a:t>
            </a:r>
            <a:endParaRPr lang="ru-RU" altLang="ru-RU" sz="2400" b="1"/>
          </a:p>
        </p:txBody>
      </p:sp>
      <p:sp>
        <p:nvSpPr>
          <p:cNvPr id="21510" name="Rectangle 3">
            <a:extLst>
              <a:ext uri="{FF2B5EF4-FFF2-40B4-BE49-F238E27FC236}">
                <a16:creationId xmlns:a16="http://schemas.microsoft.com/office/drawing/2014/main" id="{C776F5F8-E644-4D46-A162-0021B5636E19}"/>
              </a:ext>
            </a:extLst>
          </p:cNvPr>
          <p:cNvSpPr>
            <a:spLocks noGrp="1" noChangeArrowheads="1"/>
          </p:cNvSpPr>
          <p:nvPr>
            <p:ph type="body" idx="1"/>
          </p:nvPr>
        </p:nvSpPr>
        <p:spPr>
          <a:xfrm>
            <a:off x="457200" y="2060575"/>
            <a:ext cx="8229600" cy="4065588"/>
          </a:xfrm>
        </p:spPr>
        <p:txBody>
          <a:bodyPr/>
          <a:lstStyle/>
          <a:p>
            <a:pPr eaLnBrk="1" hangingPunct="1"/>
            <a:r>
              <a:rPr lang="ru-RU" altLang="ru-RU" sz="2000"/>
              <a:t>Спецификатор </a:t>
            </a:r>
            <a:r>
              <a:rPr lang="en-US" altLang="ru-RU" sz="2000"/>
              <a:t>protected </a:t>
            </a:r>
            <a:r>
              <a:rPr lang="ru-RU" altLang="ru-RU" sz="2000"/>
              <a:t>используется тогда, когда автор базового класса из некоторого пакета разрешает использовать за пределами пакета некоторые элементы своего класса не всем (как </a:t>
            </a:r>
            <a:r>
              <a:rPr lang="en-US" altLang="ru-RU" sz="2000"/>
              <a:t>public</a:t>
            </a:r>
            <a:r>
              <a:rPr lang="ru-RU" altLang="ru-RU" sz="2000"/>
              <a:t>), а только производным классам;</a:t>
            </a:r>
          </a:p>
          <a:p>
            <a:pPr eaLnBrk="1" hangingPunct="1"/>
            <a:r>
              <a:rPr lang="ru-RU" altLang="ru-RU" sz="2000"/>
              <a:t>Спецификатор </a:t>
            </a:r>
            <a:r>
              <a:rPr lang="en-US" altLang="ru-RU" sz="2000"/>
              <a:t>protected </a:t>
            </a:r>
            <a:r>
              <a:rPr lang="ru-RU" altLang="ru-RU" sz="2000"/>
              <a:t>также дает доступ всем членам данного пакета </a:t>
            </a:r>
            <a:r>
              <a:rPr lang="ru-RU" altLang="ru-RU" sz="2000" i="1"/>
              <a:t>(т.е. он «включает в себя», «расширяет» возможности пакетного </a:t>
            </a:r>
            <a:r>
              <a:rPr lang="en-US" altLang="ru-RU" sz="2000" i="1"/>
              <a:t>(default-)</a:t>
            </a:r>
            <a:r>
              <a:rPr lang="ru-RU" altLang="ru-RU" sz="2000" i="1"/>
              <a:t> доступа).</a:t>
            </a:r>
            <a:endParaRPr lang="en-US" altLang="ru-RU" sz="2000" i="1"/>
          </a:p>
          <a:p>
            <a:pPr eaLnBrk="1" hangingPunct="1"/>
            <a:endParaRPr lang="ru-RU" altLang="ru-RU" sz="2000" i="1"/>
          </a:p>
          <a:p>
            <a:pPr eaLnBrk="1" hangingPunct="1"/>
            <a:r>
              <a:rPr lang="ru-RU" altLang="ru-RU" sz="2000" i="1"/>
              <a:t>Мы вернемся к уточнению вопросов, связанных с использованием спецификатора </a:t>
            </a:r>
            <a:r>
              <a:rPr lang="en-US" altLang="ru-RU" sz="2000" i="1"/>
              <a:t>protected</a:t>
            </a:r>
            <a:r>
              <a:rPr lang="ru-RU" altLang="ru-RU" sz="2000" i="1"/>
              <a:t>,</a:t>
            </a:r>
            <a:r>
              <a:rPr lang="en-US" altLang="ru-RU" sz="2000" i="1"/>
              <a:t> </a:t>
            </a:r>
            <a:r>
              <a:rPr lang="ru-RU" altLang="ru-RU" sz="2000" i="1"/>
              <a:t>после обсуждения наследования.</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B4F079DB-5767-45C7-BDCC-C779B07BE18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07584BD-AB5F-4522-A44C-0953B648C85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D2D58A22-CD84-4A28-BC7B-FEEDC15F5A7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719161D4-8B95-4341-A89F-759DF0D7D3F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54282E6-9E29-44A1-BFCC-8B0D16111B0E}" type="slidenum">
              <a:rPr lang="ru-RU" altLang="ru-RU" sz="1400"/>
              <a:pPr eaLnBrk="1" hangingPunct="1">
                <a:spcBef>
                  <a:spcPct val="0"/>
                </a:spcBef>
                <a:buFontTx/>
                <a:buNone/>
              </a:pPr>
              <a:t>351</a:t>
            </a:fld>
            <a:endParaRPr lang="ru-RU" altLang="ru-RU" sz="1400"/>
          </a:p>
        </p:txBody>
      </p:sp>
      <p:sp>
        <p:nvSpPr>
          <p:cNvPr id="22533" name="Rectangle 2">
            <a:extLst>
              <a:ext uri="{FF2B5EF4-FFF2-40B4-BE49-F238E27FC236}">
                <a16:creationId xmlns:a16="http://schemas.microsoft.com/office/drawing/2014/main" id="{9AB3C2A5-DE6B-402C-92C9-7BD6CF1247E8}"/>
              </a:ext>
            </a:extLst>
          </p:cNvPr>
          <p:cNvSpPr>
            <a:spLocks noGrp="1" noChangeArrowheads="1"/>
          </p:cNvSpPr>
          <p:nvPr>
            <p:ph type="title"/>
          </p:nvPr>
        </p:nvSpPr>
        <p:spPr>
          <a:xfrm>
            <a:off x="395288" y="1484313"/>
            <a:ext cx="8229600" cy="288925"/>
          </a:xfrm>
        </p:spPr>
        <p:txBody>
          <a:bodyPr/>
          <a:lstStyle/>
          <a:p>
            <a:pPr eaLnBrk="1" hangingPunct="1"/>
            <a:r>
              <a:rPr lang="ru-RU" altLang="ru-RU" sz="2400" b="1"/>
              <a:t>Интерфейс и реализация</a:t>
            </a:r>
          </a:p>
        </p:txBody>
      </p:sp>
      <p:sp>
        <p:nvSpPr>
          <p:cNvPr id="22534" name="Rectangle 3">
            <a:extLst>
              <a:ext uri="{FF2B5EF4-FFF2-40B4-BE49-F238E27FC236}">
                <a16:creationId xmlns:a16="http://schemas.microsoft.com/office/drawing/2014/main" id="{14FE656E-CB51-4999-BCBA-4D63F321110F}"/>
              </a:ext>
            </a:extLst>
          </p:cNvPr>
          <p:cNvSpPr>
            <a:spLocks noGrp="1" noChangeArrowheads="1"/>
          </p:cNvSpPr>
          <p:nvPr>
            <p:ph type="body" idx="1"/>
          </p:nvPr>
        </p:nvSpPr>
        <p:spPr>
          <a:xfrm>
            <a:off x="457200" y="1844675"/>
            <a:ext cx="8218488" cy="1800225"/>
          </a:xfrm>
        </p:spPr>
        <p:txBody>
          <a:bodyPr/>
          <a:lstStyle/>
          <a:p>
            <a:pPr eaLnBrk="1" hangingPunct="1">
              <a:lnSpc>
                <a:spcPct val="90000"/>
              </a:lnSpc>
            </a:pPr>
            <a:r>
              <a:rPr lang="ru-RU" altLang="ru-RU" sz="1800"/>
              <a:t>Контроль доступа дает средства </a:t>
            </a:r>
            <a:r>
              <a:rPr lang="ru-RU" altLang="ru-RU" sz="1800" i="1"/>
              <a:t>«сокрытия реализации»;</a:t>
            </a:r>
          </a:p>
          <a:p>
            <a:pPr eaLnBrk="1" hangingPunct="1">
              <a:lnSpc>
                <a:spcPct val="90000"/>
              </a:lnSpc>
            </a:pPr>
            <a:r>
              <a:rPr lang="ru-RU" altLang="ru-RU" sz="1800"/>
              <a:t>Размещение данных и методов в классы с сокрытием реализации часто называют </a:t>
            </a:r>
            <a:r>
              <a:rPr lang="ru-RU" altLang="ru-RU" sz="1800" i="1"/>
              <a:t>инкапсуляцией</a:t>
            </a:r>
            <a:r>
              <a:rPr lang="ru-RU" altLang="ru-RU" sz="1800"/>
              <a:t>;</a:t>
            </a:r>
          </a:p>
          <a:p>
            <a:pPr eaLnBrk="1" hangingPunct="1">
              <a:lnSpc>
                <a:spcPct val="90000"/>
              </a:lnSpc>
            </a:pPr>
            <a:r>
              <a:rPr lang="ru-RU" altLang="ru-RU" sz="1800"/>
              <a:t>Программист-клиент знает, что он может использовать (и что нет); программист, реализующий класс, знает, что он может менять без нарушений работоспособности кода у клиента; </a:t>
            </a:r>
          </a:p>
          <a:p>
            <a:pPr algn="ctr" eaLnBrk="1" hangingPunct="1">
              <a:lnSpc>
                <a:spcPct val="90000"/>
              </a:lnSpc>
            </a:pPr>
            <a:endParaRPr lang="ru-RU" altLang="ru-RU" sz="1800" i="1"/>
          </a:p>
          <a:p>
            <a:pPr eaLnBrk="1" hangingPunct="1">
              <a:lnSpc>
                <a:spcPct val="90000"/>
              </a:lnSpc>
            </a:pPr>
            <a:endParaRPr lang="ru-RU" altLang="ru-RU" sz="1800" i="1"/>
          </a:p>
        </p:txBody>
      </p:sp>
      <p:sp>
        <p:nvSpPr>
          <p:cNvPr id="22535" name="Rectangle 4">
            <a:extLst>
              <a:ext uri="{FF2B5EF4-FFF2-40B4-BE49-F238E27FC236}">
                <a16:creationId xmlns:a16="http://schemas.microsoft.com/office/drawing/2014/main" id="{E4B5B90B-7A6A-4199-A1E5-A92FA0D0E51E}"/>
              </a:ext>
            </a:extLst>
          </p:cNvPr>
          <p:cNvSpPr>
            <a:spLocks noChangeArrowheads="1"/>
          </p:cNvSpPr>
          <p:nvPr/>
        </p:nvSpPr>
        <p:spPr bwMode="auto">
          <a:xfrm>
            <a:off x="468313" y="3644900"/>
            <a:ext cx="82296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b="1">
                <a:solidFill>
                  <a:schemeClr val="tx2"/>
                </a:solidFill>
              </a:rPr>
              <a:t>Доступ к классам</a:t>
            </a:r>
          </a:p>
        </p:txBody>
      </p:sp>
      <p:sp>
        <p:nvSpPr>
          <p:cNvPr id="22536" name="Rectangle 5">
            <a:extLst>
              <a:ext uri="{FF2B5EF4-FFF2-40B4-BE49-F238E27FC236}">
                <a16:creationId xmlns:a16="http://schemas.microsoft.com/office/drawing/2014/main" id="{BD52DEE5-C301-4095-957A-CC520E22ED53}"/>
              </a:ext>
            </a:extLst>
          </p:cNvPr>
          <p:cNvSpPr>
            <a:spLocks noChangeArrowheads="1"/>
          </p:cNvSpPr>
          <p:nvPr/>
        </p:nvSpPr>
        <p:spPr bwMode="auto">
          <a:xfrm>
            <a:off x="468313" y="4005263"/>
            <a:ext cx="8229600"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ru-RU" altLang="ru-RU" sz="1800"/>
              <a:t>Спецификаторы доступа указывают права доступа и к самим классам:</a:t>
            </a:r>
          </a:p>
          <a:p>
            <a:pPr lvl="1" eaLnBrk="1" hangingPunct="1"/>
            <a:r>
              <a:rPr lang="ru-RU" altLang="ru-RU" sz="1600" b="1"/>
              <a:t>Для доступности класса из-вне библиотеки (пакета) класс объявляется </a:t>
            </a:r>
            <a:r>
              <a:rPr lang="en-US" altLang="ru-RU" sz="1600" b="1"/>
              <a:t>public</a:t>
            </a:r>
            <a:r>
              <a:rPr lang="ru-RU" altLang="ru-RU" sz="1600" b="1"/>
              <a:t>: </a:t>
            </a:r>
            <a:r>
              <a:rPr lang="en-US" altLang="ru-RU" sz="1600" b="1"/>
              <a:t> public class MyClass{/* … */}</a:t>
            </a:r>
          </a:p>
          <a:p>
            <a:pPr lvl="1" eaLnBrk="1" hangingPunct="1"/>
            <a:r>
              <a:rPr lang="ru-RU" altLang="ru-RU" sz="1600" b="1"/>
              <a:t>Классы, декларируемые на «верхнем уровне» компилируемого модуля (исходного файла) не могут быть </a:t>
            </a:r>
            <a:r>
              <a:rPr lang="en-US" altLang="ru-RU" sz="1600" b="1"/>
              <a:t>protected </a:t>
            </a:r>
            <a:r>
              <a:rPr lang="ru-RU" altLang="ru-RU" sz="1600" b="1"/>
              <a:t>и </a:t>
            </a:r>
            <a:r>
              <a:rPr lang="en-US" altLang="ru-RU" sz="1600" b="1"/>
              <a:t>private</a:t>
            </a:r>
            <a:r>
              <a:rPr lang="ru-RU" altLang="ru-RU" sz="1600" b="1"/>
              <a:t>.</a:t>
            </a:r>
          </a:p>
          <a:p>
            <a:pPr lvl="1" algn="ctr" eaLnBrk="1" hangingPunct="1">
              <a:buFontTx/>
              <a:buNone/>
            </a:pPr>
            <a:r>
              <a:rPr lang="ru-RU" altLang="ru-RU" sz="1600" i="1">
                <a:solidFill>
                  <a:srgbClr val="FF0000"/>
                </a:solidFill>
              </a:rPr>
              <a:t>Проверьте: Можно ли создать экземпляр объекта не </a:t>
            </a:r>
            <a:r>
              <a:rPr lang="en-US" altLang="ru-RU" sz="1600" i="1">
                <a:solidFill>
                  <a:srgbClr val="FF0000"/>
                </a:solidFill>
              </a:rPr>
              <a:t>public </a:t>
            </a:r>
            <a:r>
              <a:rPr lang="ru-RU" altLang="ru-RU" sz="1600" i="1">
                <a:solidFill>
                  <a:srgbClr val="FF0000"/>
                </a:solidFill>
              </a:rPr>
              <a:t>класса, имеющего</a:t>
            </a:r>
            <a:r>
              <a:rPr lang="en-US" altLang="ru-RU" sz="1600" i="1">
                <a:solidFill>
                  <a:srgbClr val="FF0000"/>
                </a:solidFill>
              </a:rPr>
              <a:t> public – </a:t>
            </a:r>
            <a:r>
              <a:rPr lang="ru-RU" altLang="ru-RU" sz="1600" i="1">
                <a:solidFill>
                  <a:srgbClr val="FF0000"/>
                </a:solidFill>
              </a:rPr>
              <a:t>конструктор (в реализации класса из другого пакета)?</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00EA4742-D62C-4408-9F72-9D6D8FD5AC1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B7D9C60-0E2F-442E-AC6D-AC458BA88BF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E1CA37DE-F26E-40C3-8A50-5665CEC4427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AB70B810-0554-46FF-92C5-2D78B8F5C63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EA8B37E-B1EA-42E2-B5A1-45B820815D73}" type="slidenum">
              <a:rPr lang="ru-RU" altLang="ru-RU" sz="1400"/>
              <a:pPr eaLnBrk="1" hangingPunct="1">
                <a:spcBef>
                  <a:spcPct val="0"/>
                </a:spcBef>
                <a:buFontTx/>
                <a:buNone/>
              </a:pPr>
              <a:t>352</a:t>
            </a:fld>
            <a:endParaRPr lang="ru-RU" altLang="ru-RU" sz="1400"/>
          </a:p>
        </p:txBody>
      </p:sp>
      <p:sp>
        <p:nvSpPr>
          <p:cNvPr id="23557" name="Rectangle 2">
            <a:extLst>
              <a:ext uri="{FF2B5EF4-FFF2-40B4-BE49-F238E27FC236}">
                <a16:creationId xmlns:a16="http://schemas.microsoft.com/office/drawing/2014/main" id="{5615DC65-992A-4333-8548-2B3ADF18A68F}"/>
              </a:ext>
            </a:extLst>
          </p:cNvPr>
          <p:cNvSpPr>
            <a:spLocks noGrp="1" noChangeArrowheads="1"/>
          </p:cNvSpPr>
          <p:nvPr>
            <p:ph type="title"/>
          </p:nvPr>
        </p:nvSpPr>
        <p:spPr>
          <a:xfrm>
            <a:off x="468313" y="1484313"/>
            <a:ext cx="8229600" cy="288925"/>
          </a:xfrm>
        </p:spPr>
        <p:txBody>
          <a:bodyPr/>
          <a:lstStyle/>
          <a:p>
            <a:pPr eaLnBrk="1" hangingPunct="1"/>
            <a:r>
              <a:rPr lang="ru-RU" altLang="ru-RU" sz="2400" b="1"/>
              <a:t>Стиль программирования</a:t>
            </a:r>
          </a:p>
        </p:txBody>
      </p:sp>
      <p:sp>
        <p:nvSpPr>
          <p:cNvPr id="23558" name="Rectangle 3">
            <a:extLst>
              <a:ext uri="{FF2B5EF4-FFF2-40B4-BE49-F238E27FC236}">
                <a16:creationId xmlns:a16="http://schemas.microsoft.com/office/drawing/2014/main" id="{C83A8CED-4BA8-443D-BBC3-BDC23D3AB4DC}"/>
              </a:ext>
            </a:extLst>
          </p:cNvPr>
          <p:cNvSpPr>
            <a:spLocks noGrp="1" noChangeArrowheads="1"/>
          </p:cNvSpPr>
          <p:nvPr>
            <p:ph type="body" idx="1"/>
          </p:nvPr>
        </p:nvSpPr>
        <p:spPr>
          <a:xfrm>
            <a:off x="107950" y="1916113"/>
            <a:ext cx="8856663" cy="4210050"/>
          </a:xfrm>
        </p:spPr>
        <p:txBody>
          <a:bodyPr/>
          <a:lstStyle/>
          <a:p>
            <a:pPr eaLnBrk="1" hangingPunct="1">
              <a:lnSpc>
                <a:spcPct val="80000"/>
              </a:lnSpc>
            </a:pPr>
            <a:r>
              <a:rPr lang="ru-RU" altLang="ru-RU" sz="1600"/>
              <a:t>Для упрощения чтения и использования кода полезно использовать стиль кодирования, например:</a:t>
            </a:r>
          </a:p>
          <a:p>
            <a:pPr lvl="1" eaLnBrk="1" hangingPunct="1">
              <a:lnSpc>
                <a:spcPct val="80000"/>
              </a:lnSpc>
            </a:pPr>
            <a:r>
              <a:rPr lang="ru-RU" altLang="ru-RU" sz="1600"/>
              <a:t>Сперва открытые члены класса (</a:t>
            </a:r>
            <a:r>
              <a:rPr lang="en-US" altLang="ru-RU" sz="1600"/>
              <a:t>public</a:t>
            </a:r>
            <a:r>
              <a:rPr lang="ru-RU" altLang="ru-RU" sz="1600"/>
              <a:t>);</a:t>
            </a:r>
          </a:p>
          <a:p>
            <a:pPr lvl="1" eaLnBrk="1" hangingPunct="1">
              <a:lnSpc>
                <a:spcPct val="80000"/>
              </a:lnSpc>
            </a:pPr>
            <a:r>
              <a:rPr lang="ru-RU" altLang="ru-RU" sz="1600"/>
              <a:t>Потом – </a:t>
            </a:r>
            <a:r>
              <a:rPr lang="en-US" altLang="ru-RU" sz="1600"/>
              <a:t>protected</a:t>
            </a:r>
            <a:r>
              <a:rPr lang="ru-RU" altLang="ru-RU" sz="1600"/>
              <a:t>;</a:t>
            </a:r>
          </a:p>
          <a:p>
            <a:pPr lvl="1" eaLnBrk="1" hangingPunct="1">
              <a:lnSpc>
                <a:spcPct val="80000"/>
              </a:lnSpc>
            </a:pPr>
            <a:r>
              <a:rPr lang="ru-RU" altLang="ru-RU" sz="1600"/>
              <a:t>Потом – </a:t>
            </a:r>
            <a:r>
              <a:rPr lang="en-US" altLang="ru-RU" sz="1600"/>
              <a:t>package private </a:t>
            </a:r>
            <a:r>
              <a:rPr lang="ru-RU" altLang="ru-RU" sz="1600"/>
              <a:t>и </a:t>
            </a:r>
            <a:r>
              <a:rPr lang="en-US" altLang="ru-RU" sz="1600"/>
              <a:t>private (</a:t>
            </a:r>
            <a:r>
              <a:rPr lang="ru-RU" altLang="ru-RU" sz="1600"/>
              <a:t>соответственно</a:t>
            </a:r>
            <a:r>
              <a:rPr lang="en-US" altLang="ru-RU" sz="1600"/>
              <a:t>)</a:t>
            </a:r>
            <a:r>
              <a:rPr lang="ru-RU" altLang="ru-RU" sz="1600"/>
              <a:t>.</a:t>
            </a:r>
          </a:p>
          <a:p>
            <a:pPr lvl="1" algn="ctr" eaLnBrk="1" hangingPunct="1">
              <a:lnSpc>
                <a:spcPct val="80000"/>
              </a:lnSpc>
              <a:buFontTx/>
              <a:buNone/>
            </a:pPr>
            <a:r>
              <a:rPr lang="ru-RU" altLang="ru-RU" sz="1600" b="1" i="1"/>
              <a:t>При этом исходный код все еще виден целиком, хотя использоваться может лишь частично (видно только то, что положено...).</a:t>
            </a:r>
          </a:p>
          <a:p>
            <a:pPr lvl="1" algn="ctr" eaLnBrk="1" hangingPunct="1">
              <a:lnSpc>
                <a:spcPct val="80000"/>
              </a:lnSpc>
              <a:buFontTx/>
              <a:buNone/>
            </a:pPr>
            <a:r>
              <a:rPr lang="ru-RU" altLang="ru-RU" sz="1600" i="1"/>
              <a:t>(эталонным стилем можно считать и стиль исходников </a:t>
            </a:r>
            <a:r>
              <a:rPr lang="en-US" altLang="ru-RU" sz="1600" i="1"/>
              <a:t>JDK</a:t>
            </a:r>
            <a:r>
              <a:rPr lang="ru-RU" altLang="ru-RU" sz="1600" i="1"/>
              <a:t>)</a:t>
            </a:r>
          </a:p>
          <a:p>
            <a:pPr lvl="1" algn="ctr" eaLnBrk="1" hangingPunct="1">
              <a:lnSpc>
                <a:spcPct val="80000"/>
              </a:lnSpc>
              <a:buFontTx/>
              <a:buNone/>
            </a:pPr>
            <a:endParaRPr lang="ru-RU" altLang="ru-RU" sz="1600" b="1" i="1"/>
          </a:p>
          <a:p>
            <a:pPr eaLnBrk="1" hangingPunct="1">
              <a:lnSpc>
                <a:spcPct val="80000"/>
              </a:lnSpc>
            </a:pPr>
            <a:r>
              <a:rPr lang="ru-RU" altLang="ru-RU" sz="1600"/>
              <a:t>Всегда делать данные приватными;</a:t>
            </a:r>
          </a:p>
          <a:p>
            <a:pPr eaLnBrk="1" hangingPunct="1">
              <a:lnSpc>
                <a:spcPct val="80000"/>
              </a:lnSpc>
            </a:pPr>
            <a:r>
              <a:rPr lang="ru-RU" altLang="ru-RU" sz="1600"/>
              <a:t>Данные инициализировать явно;</a:t>
            </a:r>
          </a:p>
          <a:p>
            <a:pPr eaLnBrk="1" hangingPunct="1">
              <a:lnSpc>
                <a:spcPct val="80000"/>
              </a:lnSpc>
            </a:pPr>
            <a:r>
              <a:rPr lang="ru-RU" altLang="ru-RU" sz="1600"/>
              <a:t>Избегать множества деклараций базовых типов в одном классе;</a:t>
            </a:r>
          </a:p>
          <a:p>
            <a:pPr eaLnBrk="1" hangingPunct="1">
              <a:lnSpc>
                <a:spcPct val="80000"/>
              </a:lnSpc>
            </a:pPr>
            <a:r>
              <a:rPr lang="ru-RU" altLang="ru-RU" sz="1600"/>
              <a:t>Не все поля должны иметь </a:t>
            </a:r>
            <a:r>
              <a:rPr lang="en-US" altLang="ru-RU" sz="1600"/>
              <a:t>accessor’</a:t>
            </a:r>
            <a:r>
              <a:rPr lang="ru-RU" altLang="ru-RU" sz="1600"/>
              <a:t>ы и </a:t>
            </a:r>
            <a:r>
              <a:rPr lang="en-US" altLang="ru-RU" sz="1600"/>
              <a:t>mutator’</a:t>
            </a:r>
            <a:r>
              <a:rPr lang="ru-RU" altLang="ru-RU" sz="1600"/>
              <a:t>ы (</a:t>
            </a:r>
            <a:r>
              <a:rPr lang="en-US" altLang="ru-RU" sz="1600"/>
              <a:t>get, set</a:t>
            </a:r>
            <a:r>
              <a:rPr lang="ru-RU" altLang="ru-RU" sz="1600"/>
              <a:t>);</a:t>
            </a:r>
          </a:p>
          <a:p>
            <a:pPr eaLnBrk="1" hangingPunct="1">
              <a:lnSpc>
                <a:spcPct val="80000"/>
              </a:lnSpc>
            </a:pPr>
            <a:r>
              <a:rPr lang="ru-RU" altLang="ru-RU" sz="1600"/>
              <a:t>Разбивать «большие» классы;</a:t>
            </a:r>
          </a:p>
          <a:p>
            <a:pPr eaLnBrk="1" hangingPunct="1">
              <a:lnSpc>
                <a:spcPct val="80000"/>
              </a:lnSpc>
            </a:pPr>
            <a:r>
              <a:rPr lang="ru-RU" altLang="ru-RU" sz="1600"/>
              <a:t>Именовать классы, поля и методы осмысленно </a:t>
            </a:r>
            <a:r>
              <a:rPr lang="ru-RU" altLang="ru-RU" sz="1600" i="1"/>
              <a:t>(содержательные обозначения)</a:t>
            </a:r>
            <a:r>
              <a:rPr lang="ru-RU" altLang="ru-RU" sz="1600"/>
              <a:t>;</a:t>
            </a:r>
          </a:p>
          <a:p>
            <a:pPr eaLnBrk="1" hangingPunct="1">
              <a:lnSpc>
                <a:spcPct val="80000"/>
              </a:lnSpc>
            </a:pPr>
            <a:endParaRPr lang="ru-RU" altLang="ru-RU" sz="1600"/>
          </a:p>
          <a:p>
            <a:pPr eaLnBrk="1" hangingPunct="1">
              <a:lnSpc>
                <a:spcPct val="80000"/>
              </a:lnSpc>
            </a:pPr>
            <a:r>
              <a:rPr lang="ru-RU" altLang="ru-RU" sz="1600"/>
              <a:t>При хорошей организации проекта стиль программирования / кодирования контролируется автоматически... </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4554E6DA-C7F4-40AA-BC7B-86A4566FA54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771B5F2-143E-4558-80FD-61E11CD6458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ABF24BCE-D3DC-415E-A3A1-3E822EAC567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6C64C62D-DF04-4213-BDE8-B5DF91C5370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23973F9-D264-4B26-A01C-6AC344E33915}" type="slidenum">
              <a:rPr lang="ru-RU" altLang="ru-RU" sz="1400"/>
              <a:pPr eaLnBrk="1" hangingPunct="1">
                <a:spcBef>
                  <a:spcPct val="0"/>
                </a:spcBef>
                <a:buFontTx/>
                <a:buNone/>
              </a:pPr>
              <a:t>353</a:t>
            </a:fld>
            <a:endParaRPr lang="ru-RU" altLang="ru-RU" sz="1400"/>
          </a:p>
        </p:txBody>
      </p:sp>
      <p:sp>
        <p:nvSpPr>
          <p:cNvPr id="24581" name="Rectangle 2">
            <a:extLst>
              <a:ext uri="{FF2B5EF4-FFF2-40B4-BE49-F238E27FC236}">
                <a16:creationId xmlns:a16="http://schemas.microsoft.com/office/drawing/2014/main" id="{A2EC4977-8B60-44E4-B656-C17C344B2076}"/>
              </a:ext>
            </a:extLst>
          </p:cNvPr>
          <p:cNvSpPr>
            <a:spLocks noGrp="1" noChangeArrowheads="1"/>
          </p:cNvSpPr>
          <p:nvPr>
            <p:ph type="title"/>
          </p:nvPr>
        </p:nvSpPr>
        <p:spPr>
          <a:xfrm>
            <a:off x="539750" y="1484313"/>
            <a:ext cx="8229600" cy="288925"/>
          </a:xfrm>
        </p:spPr>
        <p:txBody>
          <a:bodyPr/>
          <a:lstStyle/>
          <a:p>
            <a:pPr eaLnBrk="1" hangingPunct="1"/>
            <a:r>
              <a:rPr lang="ru-RU" altLang="ru-RU" sz="2400" b="1"/>
              <a:t>Документирование кода</a:t>
            </a:r>
          </a:p>
        </p:txBody>
      </p:sp>
      <p:sp>
        <p:nvSpPr>
          <p:cNvPr id="24582" name="Rectangle 3">
            <a:extLst>
              <a:ext uri="{FF2B5EF4-FFF2-40B4-BE49-F238E27FC236}">
                <a16:creationId xmlns:a16="http://schemas.microsoft.com/office/drawing/2014/main" id="{EC8099FA-8BD2-423B-9E49-C89C718574CC}"/>
              </a:ext>
            </a:extLst>
          </p:cNvPr>
          <p:cNvSpPr>
            <a:spLocks noGrp="1" noChangeArrowheads="1"/>
          </p:cNvSpPr>
          <p:nvPr>
            <p:ph type="body" idx="1"/>
          </p:nvPr>
        </p:nvSpPr>
        <p:spPr>
          <a:xfrm>
            <a:off x="107950" y="1989138"/>
            <a:ext cx="9036050" cy="3921125"/>
          </a:xfrm>
        </p:spPr>
        <p:txBody>
          <a:bodyPr/>
          <a:lstStyle/>
          <a:p>
            <a:pPr eaLnBrk="1" hangingPunct="1">
              <a:lnSpc>
                <a:spcPct val="90000"/>
              </a:lnSpc>
            </a:pPr>
            <a:r>
              <a:rPr lang="ru-RU" altLang="ru-RU" sz="1400" b="1"/>
              <a:t>Код надо писать параллельно с его документацией; удобно это делать в одном файле.</a:t>
            </a:r>
            <a:r>
              <a:rPr lang="en-US" altLang="ru-RU" sz="1400" b="1"/>
              <a:t> </a:t>
            </a:r>
            <a:endParaRPr lang="ru-RU" altLang="ru-RU" sz="1400" b="1"/>
          </a:p>
          <a:p>
            <a:pPr eaLnBrk="1" hangingPunct="1">
              <a:lnSpc>
                <a:spcPct val="90000"/>
              </a:lnSpc>
            </a:pPr>
            <a:r>
              <a:rPr lang="ru-RU" altLang="ru-RU" sz="1400" b="1"/>
              <a:t>В</a:t>
            </a:r>
            <a:r>
              <a:rPr lang="en-US" altLang="ru-RU" sz="1400" b="1"/>
              <a:t> JDK </a:t>
            </a:r>
            <a:r>
              <a:rPr lang="ru-RU" altLang="ru-RU" sz="1400" b="1"/>
              <a:t>имеется </a:t>
            </a:r>
            <a:r>
              <a:rPr lang="en-US" altLang="ru-RU" sz="1400" b="1"/>
              <a:t>javadoc – </a:t>
            </a:r>
            <a:r>
              <a:rPr lang="ru-RU" altLang="ru-RU" sz="1400" b="1"/>
              <a:t>тул, который генерирует </a:t>
            </a:r>
            <a:r>
              <a:rPr lang="en-US" altLang="ru-RU" sz="1400" b="1"/>
              <a:t>html </a:t>
            </a:r>
            <a:r>
              <a:rPr lang="ru-RU" altLang="ru-RU" sz="1400" b="1"/>
              <a:t>документацию по исходным файлам.</a:t>
            </a:r>
          </a:p>
          <a:p>
            <a:pPr eaLnBrk="1" hangingPunct="1">
              <a:lnSpc>
                <a:spcPct val="90000"/>
              </a:lnSpc>
            </a:pPr>
            <a:endParaRPr lang="ru-RU" altLang="ru-RU" sz="1400" b="1"/>
          </a:p>
          <a:p>
            <a:pPr eaLnBrk="1" hangingPunct="1">
              <a:lnSpc>
                <a:spcPct val="90000"/>
              </a:lnSpc>
            </a:pPr>
            <a:r>
              <a:rPr lang="ru-RU" altLang="ru-RU" sz="1400" b="1"/>
              <a:t>Для профессиональной документации надо пользоваться комментариями вида </a:t>
            </a:r>
            <a:r>
              <a:rPr lang="en-US" altLang="ru-RU" sz="1400" b="1"/>
              <a:t>/** */</a:t>
            </a:r>
            <a:r>
              <a:rPr lang="ru-RU" altLang="ru-RU" sz="1400" b="1"/>
              <a:t>;</a:t>
            </a:r>
          </a:p>
          <a:p>
            <a:pPr eaLnBrk="1" hangingPunct="1">
              <a:lnSpc>
                <a:spcPct val="90000"/>
              </a:lnSpc>
            </a:pPr>
            <a:r>
              <a:rPr lang="ru-RU" altLang="ru-RU" sz="1400" b="1"/>
              <a:t>Каждый документируемый комментарий содержит текст и теги, начинающиеся с </a:t>
            </a:r>
            <a:r>
              <a:rPr lang="en-US" altLang="ru-RU" sz="1400" b="1"/>
              <a:t>@</a:t>
            </a:r>
            <a:r>
              <a:rPr lang="ru-RU" altLang="ru-RU" sz="1400" b="1"/>
              <a:t>;</a:t>
            </a:r>
          </a:p>
          <a:p>
            <a:pPr eaLnBrk="1" hangingPunct="1">
              <a:lnSpc>
                <a:spcPct val="90000"/>
              </a:lnSpc>
            </a:pPr>
            <a:r>
              <a:rPr lang="ru-RU" altLang="ru-RU" sz="1400" b="1"/>
              <a:t>Первой фразой текста должно быть краткое описание </a:t>
            </a:r>
            <a:r>
              <a:rPr lang="en-US" altLang="ru-RU" sz="1400" b="1"/>
              <a:t>(summary statement)</a:t>
            </a:r>
            <a:r>
              <a:rPr lang="ru-RU" altLang="ru-RU" sz="1400" b="1"/>
              <a:t>; оно автоматически попадают в </a:t>
            </a:r>
            <a:r>
              <a:rPr lang="en-US" altLang="ru-RU" sz="1400" b="1"/>
              <a:t>summary pages</a:t>
            </a:r>
            <a:r>
              <a:rPr lang="ru-RU" altLang="ru-RU" sz="1400" b="1"/>
              <a:t>;</a:t>
            </a:r>
          </a:p>
          <a:p>
            <a:pPr eaLnBrk="1" hangingPunct="1">
              <a:lnSpc>
                <a:spcPct val="90000"/>
              </a:lnSpc>
            </a:pPr>
            <a:endParaRPr lang="ru-RU" altLang="ru-RU" sz="1400" b="1"/>
          </a:p>
          <a:p>
            <a:pPr eaLnBrk="1" hangingPunct="1">
              <a:lnSpc>
                <a:spcPct val="90000"/>
              </a:lnSpc>
            </a:pPr>
            <a:r>
              <a:rPr lang="ru-RU" altLang="ru-RU" sz="1400" b="1"/>
              <a:t>Можно использовать средства </a:t>
            </a:r>
            <a:r>
              <a:rPr lang="en-US" altLang="ru-RU" sz="1400" b="1"/>
              <a:t>html </a:t>
            </a:r>
            <a:r>
              <a:rPr lang="ru-RU" altLang="ru-RU" sz="1400" b="1"/>
              <a:t>для подчеркиваний, выделений и т.п.; не следует использовать свое </a:t>
            </a:r>
            <a:r>
              <a:rPr lang="en-US" altLang="ru-RU" sz="1400" b="1"/>
              <a:t>html </a:t>
            </a:r>
            <a:r>
              <a:rPr lang="ru-RU" altLang="ru-RU" sz="1400" b="1"/>
              <a:t>форматирование (оно может сбить автоматическое);</a:t>
            </a:r>
          </a:p>
          <a:p>
            <a:pPr eaLnBrk="1" hangingPunct="1">
              <a:lnSpc>
                <a:spcPct val="90000"/>
              </a:lnSpc>
            </a:pPr>
            <a:r>
              <a:rPr lang="ru-RU" altLang="ru-RU" sz="1400" b="1"/>
              <a:t>Если комментарии содержат ссылки на файлы (например, </a:t>
            </a:r>
            <a:r>
              <a:rPr lang="en-US" altLang="ru-RU" sz="1400" b="1"/>
              <a:t>images</a:t>
            </a:r>
            <a:r>
              <a:rPr lang="ru-RU" altLang="ru-RU" sz="1400" b="1"/>
              <a:t>), помещайте эти ресурсы в поддиректорию с именем</a:t>
            </a:r>
            <a:r>
              <a:rPr lang="en-US" altLang="ru-RU" sz="1400" b="1"/>
              <a:t> doc-files (</a:t>
            </a:r>
            <a:r>
              <a:rPr lang="ru-RU" altLang="ru-RU" sz="1400" b="1"/>
              <a:t>относительно документируемого файла</a:t>
            </a:r>
            <a:r>
              <a:rPr lang="en-US" altLang="ru-RU" sz="1400" b="1"/>
              <a:t>)</a:t>
            </a:r>
            <a:r>
              <a:rPr lang="ru-RU" altLang="ru-RU" sz="1400" b="1"/>
              <a:t> и используйте ее в ссылке:</a:t>
            </a:r>
          </a:p>
          <a:p>
            <a:pPr eaLnBrk="1" hangingPunct="1">
              <a:lnSpc>
                <a:spcPct val="90000"/>
              </a:lnSpc>
              <a:buFontTx/>
              <a:buNone/>
            </a:pPr>
            <a:r>
              <a:rPr lang="ru-RU" altLang="ru-RU" sz="1400" b="1"/>
              <a:t>		 </a:t>
            </a:r>
            <a:r>
              <a:rPr lang="en-US" altLang="ru-RU" sz="1400" b="1"/>
              <a:t>&lt;img src</a:t>
            </a:r>
            <a:r>
              <a:rPr lang="ru-RU" altLang="ru-RU" sz="1400" b="1"/>
              <a:t>=</a:t>
            </a:r>
            <a:r>
              <a:rPr lang="en-US" altLang="ru-RU" sz="1400" b="1"/>
              <a:t>“doc-files/uml.png” alt=“UML diagram”/&gt;</a:t>
            </a:r>
          </a:p>
          <a:p>
            <a:pPr eaLnBrk="1" hangingPunct="1">
              <a:lnSpc>
                <a:spcPct val="90000"/>
              </a:lnSpc>
            </a:pPr>
            <a:r>
              <a:rPr lang="ru-RU" altLang="ru-RU" sz="1400" b="1"/>
              <a:t>Классические примеры документирования кода можно найти в исходных файлах</a:t>
            </a:r>
            <a:r>
              <a:rPr lang="en-US" altLang="ru-RU" sz="1400" b="1"/>
              <a:t> JDK. </a:t>
            </a:r>
            <a:endParaRPr lang="ru-RU" altLang="ru-RU" sz="1400" b="1"/>
          </a:p>
          <a:p>
            <a:pPr eaLnBrk="1" hangingPunct="1">
              <a:lnSpc>
                <a:spcPct val="90000"/>
              </a:lnSpc>
            </a:pPr>
            <a:endParaRPr lang="ru-RU" altLang="ru-RU" sz="1400" b="1"/>
          </a:p>
          <a:p>
            <a:pPr eaLnBrk="1" hangingPunct="1">
              <a:lnSpc>
                <a:spcPct val="90000"/>
              </a:lnSpc>
            </a:pPr>
            <a:r>
              <a:rPr lang="en-US" altLang="ru-RU" sz="1400" b="1"/>
              <a:t>IDE(s) </a:t>
            </a:r>
            <a:r>
              <a:rPr lang="ru-RU" altLang="ru-RU" sz="1400" b="1"/>
              <a:t>помогает</a:t>
            </a:r>
            <a:r>
              <a:rPr lang="en-US" altLang="ru-RU" sz="1400" b="1"/>
              <a:t> (</a:t>
            </a:r>
            <a:r>
              <a:rPr lang="ru-RU" altLang="ru-RU" sz="1400" b="1"/>
              <a:t>ют</a:t>
            </a:r>
            <a:r>
              <a:rPr lang="en-US" altLang="ru-RU" sz="1400" b="1"/>
              <a:t>)</a:t>
            </a:r>
            <a:r>
              <a:rPr lang="ru-RU" altLang="ru-RU" sz="1400" b="1"/>
              <a:t> обеспечивать код документацией. В частноти – </a:t>
            </a:r>
            <a:r>
              <a:rPr lang="en-US" altLang="ru-RU" sz="1400" b="1"/>
              <a:t>IDEA</a:t>
            </a:r>
            <a:r>
              <a:rPr lang="ru-RU" altLang="ru-RU" sz="1400" b="1"/>
              <a:t>...</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F62A06CF-469F-4B5E-BDBB-6A752518EAC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30BF7C7-C9D3-4611-B657-B19F4CBC4E8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3" name="Footer Placeholder 4">
            <a:extLst>
              <a:ext uri="{FF2B5EF4-FFF2-40B4-BE49-F238E27FC236}">
                <a16:creationId xmlns:a16="http://schemas.microsoft.com/office/drawing/2014/main" id="{25854D42-CC6D-4B2A-A836-99C8248FAAD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895FDCA5-A0CF-4ADF-A8D6-745EF2ACD2C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EA09FA7-65F3-4480-BF03-5E3FC77917A5}" type="slidenum">
              <a:rPr lang="ru-RU" altLang="ru-RU" sz="1400"/>
              <a:pPr eaLnBrk="1" hangingPunct="1">
                <a:spcBef>
                  <a:spcPct val="0"/>
                </a:spcBef>
                <a:buFontTx/>
                <a:buNone/>
              </a:pPr>
              <a:t>354</a:t>
            </a:fld>
            <a:endParaRPr lang="ru-RU" altLang="ru-RU" sz="1400"/>
          </a:p>
        </p:txBody>
      </p:sp>
      <p:sp>
        <p:nvSpPr>
          <p:cNvPr id="25605" name="Rectangle 2">
            <a:extLst>
              <a:ext uri="{FF2B5EF4-FFF2-40B4-BE49-F238E27FC236}">
                <a16:creationId xmlns:a16="http://schemas.microsoft.com/office/drawing/2014/main" id="{31884A3B-FE6B-4A3B-A82D-93CD4DC74E59}"/>
              </a:ext>
            </a:extLst>
          </p:cNvPr>
          <p:cNvSpPr>
            <a:spLocks noGrp="1" noChangeArrowheads="1"/>
          </p:cNvSpPr>
          <p:nvPr>
            <p:ph type="title"/>
          </p:nvPr>
        </p:nvSpPr>
        <p:spPr>
          <a:xfrm>
            <a:off x="468313" y="1484313"/>
            <a:ext cx="8229600" cy="431800"/>
          </a:xfrm>
        </p:spPr>
        <p:txBody>
          <a:bodyPr/>
          <a:lstStyle/>
          <a:p>
            <a:pPr eaLnBrk="1" hangingPunct="1"/>
            <a:r>
              <a:rPr lang="ru-RU" altLang="ru-RU" sz="2400" b="1"/>
              <a:t>Пример использования </a:t>
            </a:r>
            <a:r>
              <a:rPr lang="en-US" altLang="ru-RU" sz="2400" b="1"/>
              <a:t>javadoc</a:t>
            </a:r>
            <a:endParaRPr lang="ru-RU" altLang="ru-RU" sz="2400" b="1"/>
          </a:p>
        </p:txBody>
      </p:sp>
      <p:sp>
        <p:nvSpPr>
          <p:cNvPr id="25606" name="Rectangle 3">
            <a:extLst>
              <a:ext uri="{FF2B5EF4-FFF2-40B4-BE49-F238E27FC236}">
                <a16:creationId xmlns:a16="http://schemas.microsoft.com/office/drawing/2014/main" id="{25B91C63-70F6-453C-B0AC-D57A7A2A9745}"/>
              </a:ext>
            </a:extLst>
          </p:cNvPr>
          <p:cNvSpPr>
            <a:spLocks noGrp="1" noChangeArrowheads="1"/>
          </p:cNvSpPr>
          <p:nvPr>
            <p:ph type="body" idx="1"/>
          </p:nvPr>
        </p:nvSpPr>
        <p:spPr>
          <a:xfrm>
            <a:off x="107950" y="1844675"/>
            <a:ext cx="8928100" cy="4210050"/>
          </a:xfrm>
        </p:spPr>
        <p:txBody>
          <a:bodyPr/>
          <a:lstStyle/>
          <a:p>
            <a:pPr eaLnBrk="1" hangingPunct="1"/>
            <a:r>
              <a:rPr lang="ru-RU" altLang="ru-RU" sz="2000"/>
              <a:t>В </a:t>
            </a:r>
            <a:r>
              <a:rPr lang="en-US" altLang="ru-RU" sz="2000"/>
              <a:t>Idea</a:t>
            </a:r>
            <a:r>
              <a:rPr lang="ru-RU" altLang="ru-RU" sz="2000"/>
              <a:t>:</a:t>
            </a:r>
          </a:p>
          <a:p>
            <a:pPr lvl="1" eaLnBrk="1" hangingPunct="1"/>
            <a:r>
              <a:rPr lang="en-US" altLang="ru-RU" sz="1800"/>
              <a:t>Tools -&gt; Generate JavaDocs -&gt; </a:t>
            </a:r>
            <a:r>
              <a:rPr lang="ru-RU" altLang="ru-RU" sz="1800"/>
              <a:t>диалог с заданием параметров для генерации –</a:t>
            </a:r>
            <a:r>
              <a:rPr lang="en-US" altLang="ru-RU" sz="1800"/>
              <a:t>&gt; Start…</a:t>
            </a:r>
          </a:p>
          <a:p>
            <a:pPr lvl="1" eaLnBrk="1" hangingPunct="1"/>
            <a:r>
              <a:rPr lang="ru-RU" altLang="ru-RU" sz="1800"/>
              <a:t>В частности, </a:t>
            </a:r>
            <a:r>
              <a:rPr lang="en-US" altLang="ru-RU" sz="1800"/>
              <a:t>Idea </a:t>
            </a:r>
            <a:r>
              <a:rPr lang="ru-RU" altLang="ru-RU" sz="1800"/>
              <a:t>помогает писать комментарии к методам:</a:t>
            </a:r>
          </a:p>
          <a:p>
            <a:pPr lvl="2" eaLnBrk="1" hangingPunct="1"/>
            <a:r>
              <a:rPr lang="ru-RU" altLang="ru-RU" sz="1600"/>
              <a:t>При вставке комментария над методом автоматически вставляются теги </a:t>
            </a:r>
            <a:r>
              <a:rPr lang="en-US" altLang="ru-RU" sz="1600"/>
              <a:t>javadoc </a:t>
            </a:r>
            <a:r>
              <a:rPr lang="ru-RU" altLang="ru-RU" sz="1600"/>
              <a:t>для описания параметоров и/или возвращаемых значений метода.</a:t>
            </a:r>
            <a:endParaRPr lang="en-US" altLang="ru-RU" sz="1600"/>
          </a:p>
          <a:p>
            <a:pPr eaLnBrk="1" hangingPunct="1"/>
            <a:r>
              <a:rPr lang="ru-RU" altLang="ru-RU" sz="2000"/>
              <a:t>В командной строке:</a:t>
            </a:r>
          </a:p>
          <a:p>
            <a:pPr lvl="1" eaLnBrk="1" hangingPunct="1"/>
            <a:r>
              <a:rPr lang="en-US" altLang="ru-RU" sz="1800"/>
              <a:t>Javadoc.exe (</a:t>
            </a:r>
            <a:r>
              <a:rPr lang="ru-RU" altLang="ru-RU" sz="1800"/>
              <a:t>см.</a:t>
            </a:r>
            <a:r>
              <a:rPr lang="en-US" altLang="ru-RU" sz="1800"/>
              <a:t>)</a:t>
            </a:r>
            <a:endParaRPr lang="ru-RU" altLang="ru-RU" sz="1800"/>
          </a:p>
          <a:p>
            <a:pPr eaLnBrk="1" hangingPunct="1"/>
            <a:r>
              <a:rPr lang="ru-RU" altLang="ru-RU" sz="2000"/>
              <a:t>С использованием </a:t>
            </a:r>
            <a:r>
              <a:rPr lang="en-US" altLang="ru-RU" sz="2000"/>
              <a:t>ant </a:t>
            </a:r>
            <a:r>
              <a:rPr lang="ru-RU" altLang="ru-RU" sz="2000"/>
              <a:t>и/или других средств интеграционной сборки</a:t>
            </a:r>
          </a:p>
          <a:p>
            <a:pPr lvl="1" eaLnBrk="1" hangingPunct="1"/>
            <a:r>
              <a:rPr lang="ru-RU" altLang="ru-RU" sz="1600"/>
              <a:t>о них позже...</a:t>
            </a:r>
          </a:p>
          <a:p>
            <a:pPr eaLnBrk="1" hangingPunct="1"/>
            <a:r>
              <a:rPr lang="ru-RU" altLang="ru-RU" sz="2000"/>
              <a:t> </a:t>
            </a:r>
            <a:r>
              <a:rPr lang="ru-RU" altLang="ru-RU" sz="2000" i="1"/>
              <a:t>Привыкайте писать комментарии в коде. Средства командной разработки будут отвергать ваш плохо документированный код автоматически.</a:t>
            </a:r>
          </a:p>
          <a:p>
            <a:pPr lvl="1" eaLnBrk="1" hangingPunct="1"/>
            <a:endParaRPr lang="ru-RU" altLang="ru-RU" sz="1800" i="1"/>
          </a:p>
          <a:p>
            <a:pPr lvl="1" eaLnBrk="1" hangingPunct="1"/>
            <a:endParaRPr lang="ru-RU" altLang="ru-RU" sz="1800"/>
          </a:p>
          <a:p>
            <a:pPr lvl="1" eaLnBrk="1" hangingPunct="1"/>
            <a:endParaRPr lang="ru-RU" altLang="ru-RU" sz="1800"/>
          </a:p>
          <a:p>
            <a:pPr lvl="1" eaLnBrk="1" hangingPunct="1"/>
            <a:endParaRPr lang="en-US" altLang="ru-RU" sz="1800"/>
          </a:p>
          <a:p>
            <a:pPr lvl="2" eaLnBrk="1" hangingPunct="1">
              <a:buFontTx/>
              <a:buNone/>
            </a:pPr>
            <a:endParaRPr lang="ru-RU" altLang="ru-RU" sz="160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930585EC-DD48-4EEF-BCC5-53A3066EBB7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5A0A530-5017-46C5-99AB-58E9B8F6350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08AF5ACD-3855-432C-A7F8-26FCC548549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9C34DB52-2FC4-400D-B6C5-BACDAAD610B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0CD772F-FDB7-4372-85FC-0AC42D596537}" type="slidenum">
              <a:rPr lang="ru-RU" altLang="ru-RU" sz="1400"/>
              <a:pPr eaLnBrk="1" hangingPunct="1">
                <a:spcBef>
                  <a:spcPct val="0"/>
                </a:spcBef>
                <a:buFontTx/>
                <a:buNone/>
              </a:pPr>
              <a:t>355</a:t>
            </a:fld>
            <a:endParaRPr lang="ru-RU" altLang="ru-RU" sz="1400"/>
          </a:p>
        </p:txBody>
      </p:sp>
      <p:sp>
        <p:nvSpPr>
          <p:cNvPr id="26629" name="Rectangle 2">
            <a:extLst>
              <a:ext uri="{FF2B5EF4-FFF2-40B4-BE49-F238E27FC236}">
                <a16:creationId xmlns:a16="http://schemas.microsoft.com/office/drawing/2014/main" id="{61C364AE-3E1A-48AD-AD92-FECAEE06B134}"/>
              </a:ext>
            </a:extLst>
          </p:cNvPr>
          <p:cNvSpPr>
            <a:spLocks noGrp="1" noChangeArrowheads="1"/>
          </p:cNvSpPr>
          <p:nvPr>
            <p:ph type="title"/>
          </p:nvPr>
        </p:nvSpPr>
        <p:spPr>
          <a:xfrm>
            <a:off x="395288" y="1700213"/>
            <a:ext cx="8229600" cy="1143000"/>
          </a:xfrm>
        </p:spPr>
        <p:txBody>
          <a:bodyPr/>
          <a:lstStyle/>
          <a:p>
            <a:pPr eaLnBrk="1" hangingPunct="1"/>
            <a:r>
              <a:rPr lang="en-US" altLang="ru-RU"/>
              <a:t>Q&amp;A</a:t>
            </a:r>
            <a:endParaRPr lang="ru-RU" altLang="ru-RU"/>
          </a:p>
        </p:txBody>
      </p:sp>
      <p:sp>
        <p:nvSpPr>
          <p:cNvPr id="26630" name="Rectangle 3">
            <a:extLst>
              <a:ext uri="{FF2B5EF4-FFF2-40B4-BE49-F238E27FC236}">
                <a16:creationId xmlns:a16="http://schemas.microsoft.com/office/drawing/2014/main" id="{48F57C7C-62A9-436F-95E6-330DE138D9BE}"/>
              </a:ext>
            </a:extLst>
          </p:cNvPr>
          <p:cNvSpPr>
            <a:spLocks noChangeArrowheads="1"/>
          </p:cNvSpPr>
          <p:nvPr/>
        </p:nvSpPr>
        <p:spPr bwMode="auto">
          <a:xfrm>
            <a:off x="611188" y="34290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u-RU" altLang="ru-RU" sz="4400">
              <a:solidFill>
                <a:schemeClr val="tx2"/>
              </a:solidFill>
            </a:endParaRPr>
          </a:p>
        </p:txBody>
      </p:sp>
      <p:sp>
        <p:nvSpPr>
          <p:cNvPr id="7" name="Rectangle 2">
            <a:extLst>
              <a:ext uri="{FF2B5EF4-FFF2-40B4-BE49-F238E27FC236}">
                <a16:creationId xmlns:a16="http://schemas.microsoft.com/office/drawing/2014/main" id="{6DA7524E-C4BF-4C16-835B-B95BDE283476}"/>
              </a:ext>
            </a:extLst>
          </p:cNvPr>
          <p:cNvSpPr txBox="1">
            <a:spLocks noChangeArrowheads="1"/>
          </p:cNvSpPr>
          <p:nvPr/>
        </p:nvSpPr>
        <p:spPr bwMode="auto">
          <a:xfrm>
            <a:off x="179388" y="3400425"/>
            <a:ext cx="885666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lgn="l" eaLnBrk="1" hangingPunct="1">
              <a:defRPr/>
            </a:pPr>
            <a:r>
              <a:rPr lang="ru-RU" altLang="ru-RU" sz="2000" b="1" kern="0" dirty="0"/>
              <a:t>Читать:</a:t>
            </a:r>
            <a:r>
              <a:rPr lang="ru-RU" altLang="ru-RU" sz="2000" kern="0" dirty="0"/>
              <a:t>   С. </a:t>
            </a:r>
            <a:r>
              <a:rPr lang="en-US" altLang="ru-RU" sz="2000" kern="0" dirty="0"/>
              <a:t>Horstmann: </a:t>
            </a:r>
            <a:r>
              <a:rPr lang="ru-RU" altLang="ru-RU" sz="2000" kern="0" dirty="0"/>
              <a:t>первые 4 главы (т.1); </a:t>
            </a:r>
          </a:p>
          <a:p>
            <a:pPr algn="l" eaLnBrk="1" hangingPunct="1">
              <a:defRPr/>
            </a:pPr>
            <a:r>
              <a:rPr lang="ru-RU" altLang="ru-RU" sz="2000" kern="0" dirty="0"/>
              <a:t>	т.е. </a:t>
            </a:r>
            <a:r>
              <a:rPr lang="ru-RU" altLang="ru-RU" sz="1800" kern="0" dirty="0"/>
              <a:t>все – до наследования </a:t>
            </a:r>
            <a:r>
              <a:rPr lang="ru-RU" altLang="ru-RU" sz="1800" b="1" kern="0" dirty="0"/>
              <a:t>(это – тема следующей лекции)</a:t>
            </a:r>
            <a:r>
              <a:rPr lang="en-US" altLang="ru-RU" sz="2000" kern="0" dirty="0"/>
              <a:t> </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421D3253-EAA5-47E8-8E3D-5EE7C526AAE9}"/>
              </a:ext>
            </a:extLst>
          </p:cNvPr>
          <p:cNvSpPr>
            <a:spLocks noGrp="1"/>
          </p:cNvSpPr>
          <p:nvPr>
            <p:ph type="title"/>
          </p:nvPr>
        </p:nvSpPr>
        <p:spPr>
          <a:xfrm>
            <a:off x="395288" y="1557338"/>
            <a:ext cx="8229600" cy="287337"/>
          </a:xfrm>
        </p:spPr>
        <p:txBody>
          <a:bodyPr/>
          <a:lstStyle/>
          <a:p>
            <a:r>
              <a:rPr lang="ru-RU" altLang="ru-RU" sz="2400" b="1"/>
              <a:t>Первое знакомство</a:t>
            </a:r>
          </a:p>
        </p:txBody>
      </p:sp>
      <p:sp>
        <p:nvSpPr>
          <p:cNvPr id="3075" name="Content Placeholder 2">
            <a:extLst>
              <a:ext uri="{FF2B5EF4-FFF2-40B4-BE49-F238E27FC236}">
                <a16:creationId xmlns:a16="http://schemas.microsoft.com/office/drawing/2014/main" id="{13B2200B-D68B-4B39-913F-5F4DF898CCBC}"/>
              </a:ext>
            </a:extLst>
          </p:cNvPr>
          <p:cNvSpPr>
            <a:spLocks noGrp="1"/>
          </p:cNvSpPr>
          <p:nvPr>
            <p:ph idx="1"/>
          </p:nvPr>
        </p:nvSpPr>
        <p:spPr>
          <a:xfrm>
            <a:off x="179388" y="1916113"/>
            <a:ext cx="8785225" cy="4392612"/>
          </a:xfrm>
        </p:spPr>
        <p:txBody>
          <a:bodyPr/>
          <a:lstStyle/>
          <a:p>
            <a:pPr eaLnBrk="1" hangingPunct="1">
              <a:spcBef>
                <a:spcPct val="0"/>
              </a:spcBef>
              <a:buFontTx/>
              <a:buNone/>
            </a:pPr>
            <a:r>
              <a:rPr lang="ru-RU" altLang="ru-RU" sz="2000"/>
              <a:t>Курс: «</a:t>
            </a:r>
            <a:r>
              <a:rPr lang="ru-RU" altLang="ru-RU" sz="2000" b="1"/>
              <a:t>Конструирование программного обеспечения</a:t>
            </a:r>
            <a:r>
              <a:rPr lang="ru-RU" altLang="ru-RU" sz="2000"/>
              <a:t>» - годовой (два семестра).</a:t>
            </a:r>
          </a:p>
          <a:p>
            <a:pPr eaLnBrk="1" hangingPunct="1">
              <a:spcBef>
                <a:spcPct val="0"/>
              </a:spcBef>
              <a:buFontTx/>
              <a:buNone/>
            </a:pPr>
            <a:r>
              <a:rPr lang="ru-RU" altLang="ru-RU" sz="2000" b="1"/>
              <a:t>Лекции</a:t>
            </a:r>
            <a:r>
              <a:rPr lang="ru-RU" altLang="ru-RU" sz="2000"/>
              <a:t>: раз в неделю весь поток</a:t>
            </a:r>
          </a:p>
          <a:p>
            <a:pPr eaLnBrk="1" hangingPunct="1">
              <a:spcBef>
                <a:spcPct val="0"/>
              </a:spcBef>
              <a:buFontTx/>
              <a:buNone/>
            </a:pPr>
            <a:r>
              <a:rPr lang="ru-RU" altLang="ru-RU" sz="2000"/>
              <a:t>	 - </a:t>
            </a:r>
            <a:r>
              <a:rPr lang="ru-RU" altLang="ru-RU" sz="2000" b="1"/>
              <a:t>Гринкруг Ефим Михайлович </a:t>
            </a:r>
          </a:p>
          <a:p>
            <a:pPr eaLnBrk="1" hangingPunct="1">
              <a:spcBef>
                <a:spcPct val="0"/>
              </a:spcBef>
              <a:buFontTx/>
              <a:buNone/>
            </a:pPr>
            <a:endParaRPr lang="ru-RU" altLang="ru-RU" sz="2000" b="1"/>
          </a:p>
          <a:p>
            <a:pPr eaLnBrk="1" hangingPunct="1">
              <a:spcBef>
                <a:spcPct val="0"/>
              </a:spcBef>
              <a:buFontTx/>
              <a:buNone/>
            </a:pPr>
            <a:r>
              <a:rPr lang="ru-RU" altLang="ru-RU" sz="2000" b="1"/>
              <a:t>Практические занятия</a:t>
            </a:r>
            <a:r>
              <a:rPr lang="ru-RU" altLang="ru-RU" sz="2000"/>
              <a:t>: раз в неделю по подгрупам</a:t>
            </a:r>
          </a:p>
          <a:p>
            <a:pPr eaLnBrk="1" hangingPunct="1">
              <a:spcBef>
                <a:spcPct val="0"/>
              </a:spcBef>
              <a:buFontTx/>
              <a:buNone/>
            </a:pPr>
            <a:r>
              <a:rPr lang="ru-RU" altLang="ru-RU" sz="2000"/>
              <a:t>	 - </a:t>
            </a:r>
            <a:r>
              <a:rPr lang="ru-RU" altLang="ru-RU" sz="2000" b="1"/>
              <a:t>Гринкруг Ефим Михайлович </a:t>
            </a:r>
          </a:p>
          <a:p>
            <a:pPr eaLnBrk="1" hangingPunct="1">
              <a:spcBef>
                <a:spcPct val="0"/>
              </a:spcBef>
              <a:buFontTx/>
              <a:buNone/>
            </a:pPr>
            <a:r>
              <a:rPr lang="ru-RU" altLang="ru-RU" sz="2000"/>
              <a:t>		</a:t>
            </a:r>
            <a:r>
              <a:rPr lang="ru-RU" altLang="ru-RU" sz="1800"/>
              <a:t>профессор ДПИ ФКН, к.т.н., зам.заведующего базовой кафедрой 	«Системное программирование» ИСП РАН им. В.П.Иванникова, 	стаж профессионального программирования 50+ лет...</a:t>
            </a:r>
          </a:p>
          <a:p>
            <a:pPr eaLnBrk="1" hangingPunct="1">
              <a:spcBef>
                <a:spcPct val="0"/>
              </a:spcBef>
              <a:buFontTx/>
              <a:buNone/>
            </a:pPr>
            <a:r>
              <a:rPr lang="ru-RU" altLang="ru-RU" sz="2000"/>
              <a:t>	 - </a:t>
            </a:r>
            <a:r>
              <a:rPr lang="ru-RU" altLang="ru-RU" sz="2000" b="1"/>
              <a:t>Фомичев Михаил Игоревич</a:t>
            </a:r>
            <a:r>
              <a:rPr lang="ru-RU" altLang="ru-RU" sz="2000"/>
              <a:t> </a:t>
            </a:r>
          </a:p>
          <a:p>
            <a:pPr eaLnBrk="1" hangingPunct="1">
              <a:spcBef>
                <a:spcPct val="0"/>
              </a:spcBef>
              <a:buFontTx/>
              <a:buNone/>
            </a:pPr>
            <a:r>
              <a:rPr lang="ru-RU" altLang="ru-RU" sz="2000"/>
              <a:t>		</a:t>
            </a:r>
            <a:r>
              <a:rPr lang="ru-RU" altLang="ru-RU" sz="1800"/>
              <a:t>ведущий программист Яндекса, аспирант, в прошлом – стипендиат 	И.Сегаловича, выпускник бакалавриата и 	магистратуры ДПИ ФКН по 	специальности «Системная и программная инженерия».</a:t>
            </a:r>
          </a:p>
          <a:p>
            <a:endParaRPr lang="ru-RU" altLang="ru-RU" sz="2000"/>
          </a:p>
        </p:txBody>
      </p:sp>
      <p:sp>
        <p:nvSpPr>
          <p:cNvPr id="3076" name="Date Placeholder 3">
            <a:extLst>
              <a:ext uri="{FF2B5EF4-FFF2-40B4-BE49-F238E27FC236}">
                <a16:creationId xmlns:a16="http://schemas.microsoft.com/office/drawing/2014/main" id="{A30C0B4C-FF5D-4352-AE21-BE174D2FAAE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38C11B4-1589-4582-B1B5-B9A5E906930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7" name="Footer Placeholder 4">
            <a:extLst>
              <a:ext uri="{FF2B5EF4-FFF2-40B4-BE49-F238E27FC236}">
                <a16:creationId xmlns:a16="http://schemas.microsoft.com/office/drawing/2014/main" id="{E0230F6E-89CE-4725-90EE-07C9A467E95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8" name="Slide Number Placeholder 5">
            <a:extLst>
              <a:ext uri="{FF2B5EF4-FFF2-40B4-BE49-F238E27FC236}">
                <a16:creationId xmlns:a16="http://schemas.microsoft.com/office/drawing/2014/main" id="{3F534049-948C-40C5-ACE8-5B64053D1CF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C2BF1FC-B5A6-4CA6-8994-0C3AA536FC98}" type="slidenum">
              <a:rPr lang="ru-RU" altLang="ru-RU" sz="1400"/>
              <a:pPr eaLnBrk="1" hangingPunct="1">
                <a:spcBef>
                  <a:spcPct val="0"/>
                </a:spcBef>
                <a:buFontTx/>
                <a:buNone/>
              </a:pPr>
              <a:t>356</a:t>
            </a:fld>
            <a:endParaRPr lang="ru-RU" altLang="ru-RU" sz="140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9E4994C4-4D86-4CFD-866E-632637E70ADD}"/>
              </a:ext>
            </a:extLst>
          </p:cNvPr>
          <p:cNvSpPr>
            <a:spLocks noGrp="1"/>
          </p:cNvSpPr>
          <p:nvPr>
            <p:ph type="title"/>
          </p:nvPr>
        </p:nvSpPr>
        <p:spPr>
          <a:xfrm>
            <a:off x="468313" y="1557338"/>
            <a:ext cx="8229600" cy="358775"/>
          </a:xfrm>
        </p:spPr>
        <p:txBody>
          <a:bodyPr/>
          <a:lstStyle/>
          <a:p>
            <a:r>
              <a:rPr lang="ru-RU" altLang="ru-RU" sz="2400" b="1"/>
              <a:t>Контроль и оценивание знаний </a:t>
            </a:r>
          </a:p>
        </p:txBody>
      </p:sp>
      <p:sp>
        <p:nvSpPr>
          <p:cNvPr id="4099" name="Content Placeholder 2">
            <a:extLst>
              <a:ext uri="{FF2B5EF4-FFF2-40B4-BE49-F238E27FC236}">
                <a16:creationId xmlns:a16="http://schemas.microsoft.com/office/drawing/2014/main" id="{294AD993-E068-40F7-B679-5F653468D4E3}"/>
              </a:ext>
            </a:extLst>
          </p:cNvPr>
          <p:cNvSpPr>
            <a:spLocks noGrp="1"/>
          </p:cNvSpPr>
          <p:nvPr>
            <p:ph idx="1"/>
          </p:nvPr>
        </p:nvSpPr>
        <p:spPr>
          <a:xfrm>
            <a:off x="0" y="1989138"/>
            <a:ext cx="9144000" cy="4032250"/>
          </a:xfrm>
        </p:spPr>
        <p:txBody>
          <a:bodyPr/>
          <a:lstStyle/>
          <a:p>
            <a:pPr>
              <a:defRPr/>
            </a:pPr>
            <a:r>
              <a:rPr lang="ru-RU" altLang="ru-RU" sz="2000" dirty="0"/>
              <a:t>За весь курс выставляется итоговая оценка (с обычным округлением)</a:t>
            </a:r>
            <a:r>
              <a:rPr lang="en-US" altLang="ru-RU" sz="2000" dirty="0"/>
              <a:t>:</a:t>
            </a:r>
            <a:endParaRPr lang="ru-RU" altLang="ru-RU" sz="2000" dirty="0"/>
          </a:p>
          <a:p>
            <a:pPr marL="0" indent="0">
              <a:buFontTx/>
              <a:buNone/>
              <a:defRPr/>
            </a:pPr>
            <a:r>
              <a:rPr lang="en-US" altLang="ru-RU" sz="2000" b="1" dirty="0"/>
              <a:t>FinalGrade</a:t>
            </a:r>
            <a:r>
              <a:rPr lang="en-US" sz="1600" b="1" dirty="0"/>
              <a:t> </a:t>
            </a:r>
            <a:r>
              <a:rPr lang="en-US" sz="2000" b="1" dirty="0"/>
              <a:t>= min (0.5 * FinalExam + 0.5 * Accumulated; 10)</a:t>
            </a:r>
            <a:r>
              <a:rPr lang="en-US" sz="1600" b="1" dirty="0"/>
              <a:t>, </a:t>
            </a:r>
            <a:r>
              <a:rPr lang="ru-RU" sz="1600" dirty="0"/>
              <a:t>где:</a:t>
            </a:r>
            <a:r>
              <a:rPr lang="en-US" sz="1600" dirty="0"/>
              <a:t> </a:t>
            </a:r>
            <a:endParaRPr lang="ru-RU" sz="1600" dirty="0"/>
          </a:p>
          <a:p>
            <a:pPr lvl="1">
              <a:defRPr/>
            </a:pPr>
            <a:r>
              <a:rPr lang="en-US" sz="1600" b="1" dirty="0"/>
              <a:t>FinalExam</a:t>
            </a:r>
            <a:r>
              <a:rPr lang="ru-RU" sz="1600" b="1" dirty="0"/>
              <a:t> </a:t>
            </a:r>
            <a:r>
              <a:rPr lang="ru-RU" sz="1600" dirty="0"/>
              <a:t>– это оценка за экзамен (тест) в конце курса</a:t>
            </a:r>
            <a:r>
              <a:rPr lang="ru-RU" sz="1600" b="1" dirty="0"/>
              <a:t>;</a:t>
            </a:r>
            <a:endParaRPr lang="ru-RU" sz="1600" dirty="0"/>
          </a:p>
          <a:p>
            <a:pPr lvl="1">
              <a:defRPr/>
            </a:pPr>
            <a:r>
              <a:rPr lang="en-US" sz="1600" b="1" dirty="0"/>
              <a:t>Accumulated</a:t>
            </a:r>
            <a:r>
              <a:rPr lang="ru-RU" sz="1600" b="1" dirty="0"/>
              <a:t> </a:t>
            </a:r>
            <a:r>
              <a:rPr lang="ru-RU" sz="1600" dirty="0"/>
              <a:t>– это накопленная оценка за весь курс</a:t>
            </a:r>
            <a:r>
              <a:rPr lang="ru-RU" sz="1600" b="1" dirty="0"/>
              <a:t>.</a:t>
            </a:r>
            <a:endParaRPr lang="ru-RU" sz="1600" dirty="0"/>
          </a:p>
          <a:p>
            <a:pPr>
              <a:defRPr/>
            </a:pPr>
            <a:r>
              <a:rPr lang="en-US" sz="2000" b="1" dirty="0"/>
              <a:t>Accumulated = 0.3 * Semester1 + </a:t>
            </a:r>
            <a:endParaRPr lang="ru-RU" sz="2000" b="1" dirty="0"/>
          </a:p>
          <a:p>
            <a:pPr marL="0" indent="0">
              <a:buFontTx/>
              <a:buNone/>
              <a:defRPr/>
            </a:pPr>
            <a:r>
              <a:rPr lang="ru-RU" sz="2000" b="1" dirty="0"/>
              <a:t>		  </a:t>
            </a:r>
            <a:r>
              <a:rPr lang="en-US" sz="2000" b="1" dirty="0"/>
              <a:t>    0.2 * DPTest + </a:t>
            </a:r>
            <a:endParaRPr lang="ru-RU" sz="2000" b="1" dirty="0"/>
          </a:p>
          <a:p>
            <a:pPr marL="0" indent="0">
              <a:buFontTx/>
              <a:buNone/>
              <a:defRPr/>
            </a:pPr>
            <a:r>
              <a:rPr lang="ru-RU" sz="2000" b="1" dirty="0"/>
              <a:t>		</a:t>
            </a:r>
            <a:r>
              <a:rPr lang="en-US" sz="2000" b="1" dirty="0"/>
              <a:t>  </a:t>
            </a:r>
            <a:r>
              <a:rPr lang="ru-RU" sz="2000" b="1" dirty="0"/>
              <a:t>   </a:t>
            </a:r>
            <a:r>
              <a:rPr lang="en-US" sz="2000" b="1" dirty="0"/>
              <a:t> 0.5 * Semester2HW + </a:t>
            </a:r>
            <a:endParaRPr lang="ru-RU" sz="2000" b="1" dirty="0"/>
          </a:p>
          <a:p>
            <a:pPr marL="0" indent="0">
              <a:buFontTx/>
              <a:buNone/>
              <a:defRPr/>
            </a:pPr>
            <a:r>
              <a:rPr lang="ru-RU" sz="2000" b="1" dirty="0"/>
              <a:t>		   </a:t>
            </a:r>
            <a:r>
              <a:rPr lang="en-US" sz="2000" b="1" dirty="0"/>
              <a:t>   0.3 * Seminars, </a:t>
            </a:r>
            <a:r>
              <a:rPr lang="ru-RU" sz="2000" dirty="0"/>
              <a:t>где</a:t>
            </a:r>
            <a:r>
              <a:rPr lang="en-US" sz="2000" dirty="0"/>
              <a:t>:</a:t>
            </a:r>
            <a:endParaRPr lang="ru-RU" sz="2000" dirty="0"/>
          </a:p>
          <a:p>
            <a:pPr lvl="1">
              <a:defRPr/>
            </a:pPr>
            <a:r>
              <a:rPr lang="en-US" sz="1600" b="1" dirty="0"/>
              <a:t>Semester1</a:t>
            </a:r>
            <a:r>
              <a:rPr lang="ru-RU" sz="1600" b="1" dirty="0"/>
              <a:t> </a:t>
            </a:r>
            <a:r>
              <a:rPr lang="ru-RU" sz="1600" dirty="0"/>
              <a:t>– это оценка за первый семестр (округляется по обычным правилам);</a:t>
            </a:r>
          </a:p>
          <a:p>
            <a:pPr lvl="1">
              <a:defRPr/>
            </a:pPr>
            <a:r>
              <a:rPr lang="en-US" sz="1600" b="1" dirty="0"/>
              <a:t>DPTest</a:t>
            </a:r>
            <a:r>
              <a:rPr lang="en-US" sz="1600" dirty="0"/>
              <a:t> – </a:t>
            </a:r>
            <a:r>
              <a:rPr lang="ru-RU" sz="1600" dirty="0"/>
              <a:t>оценка за тест в третьем модуле по теме </a:t>
            </a:r>
            <a:r>
              <a:rPr lang="en-US" sz="1600" dirty="0"/>
              <a:t>Design Patterns;</a:t>
            </a:r>
          </a:p>
          <a:p>
            <a:pPr lvl="1">
              <a:defRPr/>
            </a:pPr>
            <a:r>
              <a:rPr lang="en-US" sz="1600" b="1" dirty="0"/>
              <a:t>Semester2HW </a:t>
            </a:r>
            <a:r>
              <a:rPr lang="en-US" sz="1600" dirty="0"/>
              <a:t>– </a:t>
            </a:r>
            <a:r>
              <a:rPr lang="ru-RU" sz="1600" dirty="0"/>
              <a:t>средняя оценка за домашние задания второго семестра;</a:t>
            </a:r>
            <a:endParaRPr lang="en-US" sz="1600" dirty="0"/>
          </a:p>
          <a:p>
            <a:pPr lvl="1">
              <a:defRPr/>
            </a:pPr>
            <a:r>
              <a:rPr lang="en-US" sz="1600" b="1" dirty="0"/>
              <a:t>Seminars</a:t>
            </a:r>
            <a:r>
              <a:rPr lang="en-US" sz="1600" dirty="0"/>
              <a:t> – </a:t>
            </a:r>
            <a:r>
              <a:rPr lang="ru-RU" sz="1600" dirty="0"/>
              <a:t>оценка работы студента на практических занятиях.</a:t>
            </a:r>
          </a:p>
          <a:p>
            <a:pPr marL="457200" lvl="1" indent="0">
              <a:buFontTx/>
              <a:buNone/>
              <a:defRPr/>
            </a:pPr>
            <a:endParaRPr lang="ru-RU" sz="1600" dirty="0"/>
          </a:p>
          <a:p>
            <a:pPr>
              <a:defRPr/>
            </a:pPr>
            <a:endParaRPr lang="en-US" altLang="ru-RU" sz="2000" b="1" dirty="0"/>
          </a:p>
          <a:p>
            <a:pPr>
              <a:defRPr/>
            </a:pPr>
            <a:endParaRPr lang="en-US" altLang="ru-RU" sz="2000" dirty="0"/>
          </a:p>
        </p:txBody>
      </p:sp>
      <p:sp>
        <p:nvSpPr>
          <p:cNvPr id="4100" name="Date Placeholder 3">
            <a:extLst>
              <a:ext uri="{FF2B5EF4-FFF2-40B4-BE49-F238E27FC236}">
                <a16:creationId xmlns:a16="http://schemas.microsoft.com/office/drawing/2014/main" id="{D07B25A5-2EB2-411D-9829-414069790A8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9489CE3-AE8B-44C4-BB8F-0759BFAB3E5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101" name="Footer Placeholder 4">
            <a:extLst>
              <a:ext uri="{FF2B5EF4-FFF2-40B4-BE49-F238E27FC236}">
                <a16:creationId xmlns:a16="http://schemas.microsoft.com/office/drawing/2014/main" id="{4FBC873E-3CE7-42A8-9F7A-ABCA9002D50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2" name="Slide Number Placeholder 5">
            <a:extLst>
              <a:ext uri="{FF2B5EF4-FFF2-40B4-BE49-F238E27FC236}">
                <a16:creationId xmlns:a16="http://schemas.microsoft.com/office/drawing/2014/main" id="{0416212C-9B76-4C30-8B0F-D33F336F918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04A4C5E-A2F3-405C-9F88-45AF76A29AD1}" type="slidenum">
              <a:rPr lang="ru-RU" altLang="ru-RU" sz="1400"/>
              <a:pPr eaLnBrk="1" hangingPunct="1">
                <a:spcBef>
                  <a:spcPct val="0"/>
                </a:spcBef>
                <a:buFontTx/>
                <a:buNone/>
              </a:pPr>
              <a:t>357</a:t>
            </a:fld>
            <a:endParaRPr lang="ru-RU" altLang="ru-RU" sz="140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5282C9-BBC3-4F4F-BBA6-161271528C94}"/>
              </a:ext>
            </a:extLst>
          </p:cNvPr>
          <p:cNvSpPr>
            <a:spLocks noGrp="1"/>
          </p:cNvSpPr>
          <p:nvPr>
            <p:ph idx="1"/>
          </p:nvPr>
        </p:nvSpPr>
        <p:spPr>
          <a:xfrm>
            <a:off x="30163" y="1484313"/>
            <a:ext cx="9113837" cy="5616575"/>
          </a:xfrm>
        </p:spPr>
        <p:txBody>
          <a:bodyPr/>
          <a:lstStyle/>
          <a:p>
            <a:pPr>
              <a:defRPr/>
            </a:pPr>
            <a:r>
              <a:rPr lang="en-US" sz="2000" b="1" dirty="0"/>
              <a:t>Seminars</a:t>
            </a:r>
            <a:r>
              <a:rPr lang="ru-RU" sz="2000" b="1" dirty="0"/>
              <a:t> </a:t>
            </a:r>
            <a:r>
              <a:rPr lang="ru-RU" sz="2000" dirty="0"/>
              <a:t>– оценка, выставляемая преподавателем семинаров в конце года и учитывающая активность работы студента на практических занятиях</a:t>
            </a:r>
          </a:p>
          <a:p>
            <a:pPr lvl="1">
              <a:defRPr/>
            </a:pPr>
            <a:r>
              <a:rPr lang="ru-RU" sz="1600" dirty="0"/>
              <a:t>присутствие на занятиях без активной практической работы не является основанием для высокой оценки;</a:t>
            </a:r>
          </a:p>
          <a:p>
            <a:pPr lvl="1">
              <a:defRPr/>
            </a:pPr>
            <a:r>
              <a:rPr lang="ru-RU" sz="1600" dirty="0"/>
              <a:t>при пассивном посещении всех практических занятий гарантируется оценка 1.</a:t>
            </a:r>
          </a:p>
          <a:p>
            <a:pPr>
              <a:defRPr/>
            </a:pPr>
            <a:r>
              <a:rPr lang="en-US" sz="2000" b="1" dirty="0"/>
              <a:t>Semester1 = </a:t>
            </a:r>
            <a:endParaRPr lang="ru-RU" sz="2000" b="1" dirty="0"/>
          </a:p>
          <a:p>
            <a:pPr marL="0" indent="0">
              <a:buFontTx/>
              <a:buNone/>
              <a:defRPr/>
            </a:pPr>
            <a:r>
              <a:rPr lang="ru-RU" sz="2000" b="1" dirty="0"/>
              <a:t>     </a:t>
            </a:r>
            <a:r>
              <a:rPr lang="en-US" sz="2000" b="1" dirty="0"/>
              <a:t>min (0.3 * Mod1Test + 0.5 * Exam1 + 0.4 * Semester1HW;</a:t>
            </a:r>
            <a:r>
              <a:rPr lang="ru-RU" sz="2000" b="1" dirty="0"/>
              <a:t> </a:t>
            </a:r>
            <a:r>
              <a:rPr lang="en-US" sz="2000" b="1" dirty="0"/>
              <a:t>10); </a:t>
            </a:r>
            <a:endParaRPr lang="ru-RU" sz="2000" dirty="0"/>
          </a:p>
          <a:p>
            <a:pPr lvl="1">
              <a:defRPr/>
            </a:pPr>
            <a:r>
              <a:rPr lang="en-US" sz="1600" b="1" dirty="0"/>
              <a:t>Mod</a:t>
            </a:r>
            <a:r>
              <a:rPr lang="ru-RU" sz="1600" b="1" dirty="0"/>
              <a:t>1</a:t>
            </a:r>
            <a:r>
              <a:rPr lang="en-US" sz="1600" b="1" dirty="0"/>
              <a:t>Test</a:t>
            </a:r>
            <a:r>
              <a:rPr lang="en-US" sz="1600" dirty="0"/>
              <a:t> </a:t>
            </a:r>
            <a:r>
              <a:rPr lang="ru-RU" sz="1600" dirty="0"/>
              <a:t>– это оценка за тест 1-го модуля</a:t>
            </a:r>
            <a:r>
              <a:rPr lang="ru-RU" sz="1600" b="1" dirty="0"/>
              <a:t>;</a:t>
            </a:r>
            <a:endParaRPr lang="ru-RU" sz="1600" dirty="0"/>
          </a:p>
          <a:p>
            <a:pPr lvl="1">
              <a:defRPr/>
            </a:pPr>
            <a:r>
              <a:rPr lang="en-US" sz="1600" b="1" dirty="0"/>
              <a:t>Exam</a:t>
            </a:r>
            <a:r>
              <a:rPr lang="ru-RU" sz="1600" b="1" dirty="0"/>
              <a:t>1 </a:t>
            </a:r>
            <a:r>
              <a:rPr lang="ru-RU" sz="1600" dirty="0"/>
              <a:t>–оценка за экзамен (тест) в конце 1-го семестра</a:t>
            </a:r>
            <a:r>
              <a:rPr lang="ru-RU" sz="1600" b="1" dirty="0"/>
              <a:t>;</a:t>
            </a:r>
            <a:endParaRPr lang="ru-RU" sz="1600" dirty="0"/>
          </a:p>
          <a:p>
            <a:pPr lvl="1">
              <a:defRPr/>
            </a:pPr>
            <a:r>
              <a:rPr lang="en-US" sz="1600" b="1" dirty="0"/>
              <a:t>Semester</a:t>
            </a:r>
            <a:r>
              <a:rPr lang="ru-RU" sz="1600" b="1" dirty="0"/>
              <a:t>1</a:t>
            </a:r>
            <a:r>
              <a:rPr lang="en-US" sz="1600" b="1" dirty="0"/>
              <a:t>HW</a:t>
            </a:r>
            <a:r>
              <a:rPr lang="ru-RU" sz="1600" b="1" dirty="0"/>
              <a:t> </a:t>
            </a:r>
            <a:r>
              <a:rPr lang="ru-RU" sz="1600" dirty="0"/>
              <a:t>– это оценка за домашние задания 1-го семестра</a:t>
            </a:r>
            <a:r>
              <a:rPr lang="ru-RU" sz="1600" b="1" dirty="0"/>
              <a:t>. </a:t>
            </a:r>
            <a:r>
              <a:rPr lang="ru-RU" sz="1600" dirty="0"/>
              <a:t>В первом семестре предусмотрены два домашних задания: одно в первом модуле (с оценкой</a:t>
            </a:r>
            <a:r>
              <a:rPr lang="ru-RU" sz="1600" b="1" dirty="0"/>
              <a:t> </a:t>
            </a:r>
            <a:r>
              <a:rPr lang="en-US" sz="1600" b="1" dirty="0"/>
              <a:t>HW</a:t>
            </a:r>
            <a:r>
              <a:rPr lang="ru-RU" sz="1600" b="1" dirty="0"/>
              <a:t>1</a:t>
            </a:r>
            <a:r>
              <a:rPr lang="ru-RU" sz="1600" dirty="0"/>
              <a:t>) и одно во втором модуле (с оценкой </a:t>
            </a:r>
            <a:r>
              <a:rPr lang="en-US" sz="1600" b="1" dirty="0"/>
              <a:t>HW</a:t>
            </a:r>
            <a:r>
              <a:rPr lang="ru-RU" sz="1600" b="1" dirty="0"/>
              <a:t>2</a:t>
            </a:r>
            <a:r>
              <a:rPr lang="ru-RU" sz="1600" dirty="0"/>
              <a:t>). Соответственно</a:t>
            </a:r>
            <a:r>
              <a:rPr lang="ru-RU" sz="1600" b="1" dirty="0"/>
              <a:t>: </a:t>
            </a:r>
            <a:endParaRPr lang="ru-RU" sz="1600" dirty="0"/>
          </a:p>
          <a:p>
            <a:pPr>
              <a:defRPr/>
            </a:pPr>
            <a:r>
              <a:rPr lang="en-US" sz="2000" b="1" dirty="0"/>
              <a:t>Semester</a:t>
            </a:r>
            <a:r>
              <a:rPr lang="ru-RU" sz="2000" b="1" dirty="0"/>
              <a:t>1</a:t>
            </a:r>
            <a:r>
              <a:rPr lang="en-US" sz="2000" b="1" dirty="0"/>
              <a:t>HW</a:t>
            </a:r>
            <a:r>
              <a:rPr lang="ru-RU" sz="2000" b="1" dirty="0"/>
              <a:t> = </a:t>
            </a:r>
          </a:p>
          <a:p>
            <a:pPr marL="0" indent="0">
              <a:buFontTx/>
              <a:buNone/>
              <a:defRPr/>
            </a:pPr>
            <a:r>
              <a:rPr lang="ru-RU" sz="2000" b="1" dirty="0"/>
              <a:t>       (</a:t>
            </a:r>
            <a:r>
              <a:rPr lang="en-US" sz="2000" b="1" dirty="0"/>
              <a:t>HW</a:t>
            </a:r>
            <a:r>
              <a:rPr lang="ru-RU" sz="2000" b="1" dirty="0"/>
              <a:t>1 &lt; </a:t>
            </a:r>
            <a:r>
              <a:rPr lang="en-US" sz="2000" b="1" dirty="0"/>
              <a:t>HW</a:t>
            </a:r>
            <a:r>
              <a:rPr lang="ru-RU" sz="2000" b="1" dirty="0"/>
              <a:t>2)? (0.6 * </a:t>
            </a:r>
            <a:r>
              <a:rPr lang="en-US" sz="2000" b="1" dirty="0"/>
              <a:t>HW</a:t>
            </a:r>
            <a:r>
              <a:rPr lang="ru-RU" sz="2000" b="1" dirty="0"/>
              <a:t>1 + 0.4 * </a:t>
            </a:r>
            <a:r>
              <a:rPr lang="en-US" sz="2000" b="1" dirty="0"/>
              <a:t>HW</a:t>
            </a:r>
            <a:r>
              <a:rPr lang="ru-RU" sz="2000" b="1" dirty="0"/>
              <a:t>2) : (0.4 * </a:t>
            </a:r>
            <a:r>
              <a:rPr lang="en-US" sz="2000" b="1" dirty="0"/>
              <a:t>HW</a:t>
            </a:r>
            <a:r>
              <a:rPr lang="ru-RU" sz="2000" b="1" dirty="0"/>
              <a:t>1 + 0.6 * </a:t>
            </a:r>
            <a:r>
              <a:rPr lang="en-US" sz="2000" b="1" dirty="0"/>
              <a:t>HW</a:t>
            </a:r>
            <a:r>
              <a:rPr lang="ru-RU" sz="2000" b="1" dirty="0"/>
              <a:t>2);</a:t>
            </a:r>
            <a:endParaRPr lang="ru-RU" sz="2000" dirty="0"/>
          </a:p>
          <a:p>
            <a:pPr>
              <a:defRPr/>
            </a:pPr>
            <a:endParaRPr lang="ru-RU" sz="2000" dirty="0"/>
          </a:p>
        </p:txBody>
      </p:sp>
      <p:sp>
        <p:nvSpPr>
          <p:cNvPr id="5123" name="Date Placeholder 3">
            <a:extLst>
              <a:ext uri="{FF2B5EF4-FFF2-40B4-BE49-F238E27FC236}">
                <a16:creationId xmlns:a16="http://schemas.microsoft.com/office/drawing/2014/main" id="{24C10AC3-1F23-4691-8B3B-03E98673A3E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0577507-EF68-4DFE-B363-05273F956F9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4" name="Footer Placeholder 4">
            <a:extLst>
              <a:ext uri="{FF2B5EF4-FFF2-40B4-BE49-F238E27FC236}">
                <a16:creationId xmlns:a16="http://schemas.microsoft.com/office/drawing/2014/main" id="{F885EDD5-26B2-456B-9206-536E677B426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5" name="Slide Number Placeholder 5">
            <a:extLst>
              <a:ext uri="{FF2B5EF4-FFF2-40B4-BE49-F238E27FC236}">
                <a16:creationId xmlns:a16="http://schemas.microsoft.com/office/drawing/2014/main" id="{3AE922E7-1551-4C00-82DC-64DD17F23A5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A1CE712-32B0-4377-80F4-44FD5ED07073}" type="slidenum">
              <a:rPr lang="ru-RU" altLang="ru-RU" sz="1400"/>
              <a:pPr eaLnBrk="1" hangingPunct="1">
                <a:spcBef>
                  <a:spcPct val="0"/>
                </a:spcBef>
                <a:buFontTx/>
                <a:buNone/>
              </a:pPr>
              <a:t>358</a:t>
            </a:fld>
            <a:endParaRPr lang="ru-RU" altLang="ru-RU" sz="140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01834BD8-7D01-43B6-9614-710C3E5B5EF0}"/>
              </a:ext>
            </a:extLst>
          </p:cNvPr>
          <p:cNvSpPr>
            <a:spLocks noGrp="1"/>
          </p:cNvSpPr>
          <p:nvPr>
            <p:ph idx="1"/>
          </p:nvPr>
        </p:nvSpPr>
        <p:spPr>
          <a:xfrm>
            <a:off x="107950" y="1484313"/>
            <a:ext cx="8928100" cy="4641850"/>
          </a:xfrm>
        </p:spPr>
        <p:txBody>
          <a:bodyPr/>
          <a:lstStyle/>
          <a:p>
            <a:r>
              <a:rPr lang="ru-RU" altLang="ru-RU" sz="2000"/>
              <a:t>Мы будем стараться обсуждать и использовать самые современные средства и технологии программирования; программа и содержание курса ежегодно соответственно корректируются. </a:t>
            </a:r>
          </a:p>
          <a:p>
            <a:r>
              <a:rPr lang="ru-RU" altLang="ru-RU" sz="2000"/>
              <a:t>Корректируются и правила оценивания – в целях стимулирования систематических занятий для успешного освоения курса.</a:t>
            </a:r>
          </a:p>
          <a:p>
            <a:endParaRPr lang="ru-RU" altLang="ru-RU" sz="2000"/>
          </a:p>
          <a:p>
            <a:r>
              <a:rPr lang="ru-RU" altLang="ru-RU" sz="2000"/>
              <a:t>Как заниматься:</a:t>
            </a:r>
          </a:p>
          <a:p>
            <a:pPr lvl="1"/>
            <a:r>
              <a:rPr lang="ru-RU" altLang="ru-RU" sz="1600" b="1"/>
              <a:t>Слушать лекции (активно);</a:t>
            </a:r>
          </a:p>
          <a:p>
            <a:pPr lvl="1"/>
            <a:r>
              <a:rPr lang="ru-RU" altLang="ru-RU" sz="1600" b="1"/>
              <a:t>Читать рекомендованную литературу (активно – с компьютером);</a:t>
            </a:r>
          </a:p>
          <a:p>
            <a:pPr lvl="1"/>
            <a:r>
              <a:rPr lang="ru-RU" altLang="ru-RU" sz="1600" b="1"/>
              <a:t>Прорабатывать метериалы семинаров (еженедельно, в классе и дома);</a:t>
            </a:r>
          </a:p>
          <a:p>
            <a:pPr lvl="1"/>
            <a:r>
              <a:rPr lang="ru-RU" altLang="ru-RU" sz="1600" b="1"/>
              <a:t>Выполнять практические задания;</a:t>
            </a:r>
          </a:p>
          <a:p>
            <a:pPr lvl="1"/>
            <a:r>
              <a:rPr lang="ru-RU" altLang="ru-RU" sz="1600" b="1"/>
              <a:t>Читать чужой (желательно - хороший) код;</a:t>
            </a:r>
          </a:p>
          <a:p>
            <a:pPr lvl="1"/>
            <a:r>
              <a:rPr lang="ru-RU" altLang="ru-RU" sz="1600" b="1"/>
              <a:t>Читать профессиональные форумы (они будут указаны);</a:t>
            </a:r>
          </a:p>
          <a:p>
            <a:pPr lvl="1"/>
            <a:r>
              <a:rPr lang="ru-RU" altLang="ru-RU" sz="1600" b="1"/>
              <a:t>Обращать внимание на «тонкости» и думать...</a:t>
            </a:r>
          </a:p>
          <a:p>
            <a:endParaRPr lang="ru-RU" altLang="ru-RU" sz="2000"/>
          </a:p>
        </p:txBody>
      </p:sp>
      <p:sp>
        <p:nvSpPr>
          <p:cNvPr id="6147" name="Date Placeholder 3">
            <a:extLst>
              <a:ext uri="{FF2B5EF4-FFF2-40B4-BE49-F238E27FC236}">
                <a16:creationId xmlns:a16="http://schemas.microsoft.com/office/drawing/2014/main" id="{6AAA9B86-F75B-4DF3-98BD-25BFF0D6936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912CD1-E515-4B07-A8FF-FB526FC6B7A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8" name="Footer Placeholder 4">
            <a:extLst>
              <a:ext uri="{FF2B5EF4-FFF2-40B4-BE49-F238E27FC236}">
                <a16:creationId xmlns:a16="http://schemas.microsoft.com/office/drawing/2014/main" id="{CD753A19-30B0-4D27-8FE8-2B9824E7D16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9" name="Slide Number Placeholder 5">
            <a:extLst>
              <a:ext uri="{FF2B5EF4-FFF2-40B4-BE49-F238E27FC236}">
                <a16:creationId xmlns:a16="http://schemas.microsoft.com/office/drawing/2014/main" id="{ECE7246E-188B-433F-851C-B8E441B2F22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93AFE35-9BBA-4424-9845-FE78C5974771}" type="slidenum">
              <a:rPr lang="ru-RU" altLang="ru-RU" sz="1400"/>
              <a:pPr eaLnBrk="1" hangingPunct="1">
                <a:spcBef>
                  <a:spcPct val="0"/>
                </a:spcBef>
                <a:buFontTx/>
                <a:buNone/>
              </a:pPr>
              <a:t>359</a:t>
            </a:fld>
            <a:endParaRPr lang="ru-RU" altLang="ru-RU"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A67AB2-30E9-44D9-8842-53D6E710C399}"/>
              </a:ext>
            </a:extLst>
          </p:cNvPr>
          <p:cNvSpPr>
            <a:spLocks noGrp="1"/>
          </p:cNvSpPr>
          <p:nvPr>
            <p:ph type="title"/>
          </p:nvPr>
        </p:nvSpPr>
        <p:spPr/>
        <p:txBody>
          <a:bodyPr>
            <a:normAutofit/>
          </a:bodyPr>
          <a:lstStyle/>
          <a:p>
            <a:r>
              <a:rPr lang="ru-RU" sz="3600" i="1" dirty="0"/>
              <a:t>Парный корреляционный анализ </a:t>
            </a:r>
            <a:endParaRPr lang="ru-RU" sz="3600" dirty="0"/>
          </a:p>
        </p:txBody>
      </p:sp>
      <p:sp>
        <p:nvSpPr>
          <p:cNvPr id="3" name="Объект 2">
            <a:extLst>
              <a:ext uri="{FF2B5EF4-FFF2-40B4-BE49-F238E27FC236}">
                <a16:creationId xmlns:a16="http://schemas.microsoft.com/office/drawing/2014/main" id="{A0B0CD5E-4138-4B8B-88E5-0CFA1404DCBB}"/>
              </a:ext>
            </a:extLst>
          </p:cNvPr>
          <p:cNvSpPr>
            <a:spLocks noGrp="1"/>
          </p:cNvSpPr>
          <p:nvPr>
            <p:ph idx="1"/>
          </p:nvPr>
        </p:nvSpPr>
        <p:spPr/>
        <p:txBody>
          <a:bodyPr>
            <a:normAutofit/>
          </a:bodyPr>
          <a:lstStyle/>
          <a:p>
            <a:r>
              <a:rPr lang="ru-RU" sz="2400" dirty="0"/>
              <a:t>изучение взаимосвязи между двумя экономическими показателями, описывающими свойства однотипных объектов из некоторой совокупности. </a:t>
            </a:r>
          </a:p>
        </p:txBody>
      </p:sp>
    </p:spTree>
    <p:extLst>
      <p:ext uri="{BB962C8B-B14F-4D97-AF65-F5344CB8AC3E}">
        <p14:creationId xmlns:p14="http://schemas.microsoft.com/office/powerpoint/2010/main" val="2703542580"/>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76F1F15-D5D6-4D43-A7DF-FF5460672158}"/>
              </a:ext>
            </a:extLst>
          </p:cNvPr>
          <p:cNvSpPr>
            <a:spLocks noGrp="1"/>
          </p:cNvSpPr>
          <p:nvPr>
            <p:ph type="title"/>
          </p:nvPr>
        </p:nvSpPr>
        <p:spPr>
          <a:xfrm>
            <a:off x="606425" y="1341438"/>
            <a:ext cx="7993063" cy="503237"/>
          </a:xfrm>
        </p:spPr>
        <p:txBody>
          <a:bodyPr/>
          <a:lstStyle/>
          <a:p>
            <a:r>
              <a:rPr lang="ru-RU" altLang="ru-RU" sz="2400" b="1"/>
              <a:t>О названии и содержании курса</a:t>
            </a:r>
          </a:p>
        </p:txBody>
      </p:sp>
      <p:sp>
        <p:nvSpPr>
          <p:cNvPr id="7171" name="Date Placeholder 2">
            <a:extLst>
              <a:ext uri="{FF2B5EF4-FFF2-40B4-BE49-F238E27FC236}">
                <a16:creationId xmlns:a16="http://schemas.microsoft.com/office/drawing/2014/main" id="{8CF966E5-5E55-4F03-BBD1-4D9CE54CEA8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CE6E235-E39E-4613-8DEF-8698FB4044A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2" name="Footer Placeholder 3">
            <a:extLst>
              <a:ext uri="{FF2B5EF4-FFF2-40B4-BE49-F238E27FC236}">
                <a16:creationId xmlns:a16="http://schemas.microsoft.com/office/drawing/2014/main" id="{AF9EC31C-2284-44D3-B936-90ECC7E0C24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3" name="Slide Number Placeholder 4">
            <a:extLst>
              <a:ext uri="{FF2B5EF4-FFF2-40B4-BE49-F238E27FC236}">
                <a16:creationId xmlns:a16="http://schemas.microsoft.com/office/drawing/2014/main" id="{D7CC92A0-15E1-4BAB-AE70-D4F502BDEF9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427C4BE-5C2B-4061-A5E3-709C5F3D1651}" type="slidenum">
              <a:rPr lang="ru-RU" altLang="ru-RU" sz="1400"/>
              <a:pPr eaLnBrk="1" hangingPunct="1">
                <a:spcBef>
                  <a:spcPct val="0"/>
                </a:spcBef>
                <a:buFontTx/>
                <a:buNone/>
              </a:pPr>
              <a:t>360</a:t>
            </a:fld>
            <a:endParaRPr lang="ru-RU" altLang="ru-RU" sz="1400"/>
          </a:p>
        </p:txBody>
      </p:sp>
      <p:sp>
        <p:nvSpPr>
          <p:cNvPr id="3078" name="Rectangle 5">
            <a:extLst>
              <a:ext uri="{FF2B5EF4-FFF2-40B4-BE49-F238E27FC236}">
                <a16:creationId xmlns:a16="http://schemas.microsoft.com/office/drawing/2014/main" id="{144D9C68-20CE-4319-8A9F-370DB06915C6}"/>
              </a:ext>
            </a:extLst>
          </p:cNvPr>
          <p:cNvSpPr>
            <a:spLocks noChangeArrowheads="1"/>
          </p:cNvSpPr>
          <p:nvPr/>
        </p:nvSpPr>
        <p:spPr bwMode="auto">
          <a:xfrm>
            <a:off x="138113" y="1844675"/>
            <a:ext cx="8856662" cy="445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42900" indent="-342900">
              <a:lnSpc>
                <a:spcPct val="80000"/>
              </a:lnSpc>
              <a:defRPr/>
            </a:pPr>
            <a:r>
              <a:rPr lang="ru-RU" altLang="ru-RU" sz="2000" dirty="0">
                <a:latin typeface="+mn-lt"/>
                <a:cs typeface="+mn-cs"/>
              </a:rPr>
              <a:t>Программная инженерия</a:t>
            </a:r>
            <a:r>
              <a:rPr lang="ru-RU" altLang="ru-RU" sz="2000" b="0" dirty="0">
                <a:latin typeface="+mn-lt"/>
                <a:cs typeface="+mn-cs"/>
              </a:rPr>
              <a:t>  - спектр деятельности по созданию и поддержанию в рабочем состоянии программного обеспечения, куда входят: </a:t>
            </a:r>
            <a:endParaRPr lang="en-US" altLang="ru-RU" sz="2000" b="0" dirty="0">
              <a:latin typeface="+mn-lt"/>
              <a:cs typeface="+mn-cs"/>
            </a:endParaRPr>
          </a:p>
          <a:p>
            <a:pPr marL="1085850" lvl="1" indent="-342900">
              <a:lnSpc>
                <a:spcPct val="80000"/>
              </a:lnSpc>
              <a:defRPr/>
            </a:pPr>
            <a:r>
              <a:rPr lang="ru-RU" altLang="ru-RU" sz="1600" b="0" dirty="0">
                <a:latin typeface="+mn-lt"/>
                <a:cs typeface="+mn-cs"/>
              </a:rPr>
              <a:t>анализ и постановка задачи, </a:t>
            </a:r>
            <a:endParaRPr lang="en-US" altLang="ru-RU" sz="1600" b="0" dirty="0">
              <a:latin typeface="+mn-lt"/>
              <a:cs typeface="+mn-cs"/>
            </a:endParaRPr>
          </a:p>
          <a:p>
            <a:pPr marL="1085850" lvl="1" indent="-342900">
              <a:lnSpc>
                <a:spcPct val="80000"/>
              </a:lnSpc>
              <a:defRPr/>
            </a:pPr>
            <a:r>
              <a:rPr lang="ru-RU" altLang="ru-RU" sz="1600" b="0" dirty="0">
                <a:latin typeface="+mn-lt"/>
                <a:cs typeface="+mn-cs"/>
              </a:rPr>
              <a:t>проектирование программы, </a:t>
            </a:r>
            <a:endParaRPr lang="en-US" altLang="ru-RU" sz="1600" b="0" dirty="0">
              <a:latin typeface="+mn-lt"/>
              <a:cs typeface="+mn-cs"/>
            </a:endParaRPr>
          </a:p>
          <a:p>
            <a:pPr marL="1085850" lvl="1" indent="-342900">
              <a:lnSpc>
                <a:spcPct val="80000"/>
              </a:lnSpc>
              <a:defRPr/>
            </a:pPr>
            <a:r>
              <a:rPr lang="ru-RU" altLang="ru-RU" sz="1600" b="0" i="1" dirty="0">
                <a:latin typeface="+mn-lt"/>
                <a:cs typeface="+mn-cs"/>
              </a:rPr>
              <a:t>конструирование программы</a:t>
            </a:r>
            <a:r>
              <a:rPr lang="ru-RU" altLang="ru-RU" sz="1600" b="0" dirty="0">
                <a:latin typeface="+mn-lt"/>
                <a:cs typeface="+mn-cs"/>
              </a:rPr>
              <a:t> (построение алгоритмов, разработка структур данных, написание текстов программ, отладка), </a:t>
            </a:r>
          </a:p>
          <a:p>
            <a:pPr marL="1085850" lvl="1" indent="-342900">
              <a:lnSpc>
                <a:spcPct val="80000"/>
              </a:lnSpc>
              <a:defRPr/>
            </a:pPr>
            <a:r>
              <a:rPr lang="ru-RU" altLang="ru-RU" sz="1600" b="0" dirty="0">
                <a:latin typeface="+mn-lt"/>
                <a:cs typeface="+mn-cs"/>
              </a:rPr>
              <a:t>тестирование, </a:t>
            </a:r>
          </a:p>
          <a:p>
            <a:pPr marL="1085850" lvl="1" indent="-342900">
              <a:lnSpc>
                <a:spcPct val="80000"/>
              </a:lnSpc>
              <a:defRPr/>
            </a:pPr>
            <a:r>
              <a:rPr lang="ru-RU" altLang="ru-RU" sz="1600" b="0" dirty="0">
                <a:latin typeface="+mn-lt"/>
                <a:cs typeface="+mn-cs"/>
              </a:rPr>
              <a:t>настройка (конфигурирование), </a:t>
            </a:r>
          </a:p>
          <a:p>
            <a:pPr marL="1085850" lvl="1" indent="-342900">
              <a:lnSpc>
                <a:spcPct val="80000"/>
              </a:lnSpc>
              <a:defRPr/>
            </a:pPr>
            <a:r>
              <a:rPr lang="ru-RU" altLang="ru-RU" sz="1600" b="0" dirty="0">
                <a:latin typeface="+mn-lt"/>
                <a:cs typeface="+mn-cs"/>
              </a:rPr>
              <a:t>доработка и сопровождение.</a:t>
            </a:r>
          </a:p>
          <a:p>
            <a:pPr marL="1085850" lvl="1" indent="-342900">
              <a:lnSpc>
                <a:spcPct val="80000"/>
              </a:lnSpc>
              <a:defRPr/>
            </a:pPr>
            <a:endParaRPr lang="ru-RU" altLang="ru-RU" sz="1800" dirty="0">
              <a:latin typeface="+mn-lt"/>
              <a:cs typeface="+mn-cs"/>
            </a:endParaRPr>
          </a:p>
          <a:p>
            <a:pPr marL="342900" indent="-342900" eaLnBrk="1" hangingPunct="1">
              <a:lnSpc>
                <a:spcPct val="80000"/>
              </a:lnSpc>
              <a:defRPr/>
            </a:pPr>
            <a:r>
              <a:rPr lang="ru-RU" altLang="ru-RU" sz="1800" dirty="0">
                <a:latin typeface="+mn-lt"/>
                <a:cs typeface="+mn-cs"/>
              </a:rPr>
              <a:t>Конструирование (от лат: </a:t>
            </a:r>
            <a:r>
              <a:rPr lang="ru-RU" altLang="ru-RU" sz="1800" i="1" dirty="0">
                <a:latin typeface="+mn-lt"/>
                <a:cs typeface="+mn-cs"/>
              </a:rPr>
              <a:t>construo</a:t>
            </a:r>
            <a:r>
              <a:rPr lang="ru-RU" altLang="ru-RU" sz="1800" dirty="0">
                <a:latin typeface="+mn-lt"/>
                <a:cs typeface="+mn-cs"/>
              </a:rPr>
              <a:t> - строю, создаю) – деятельность, связанная с созданием изделия (продукта).  Конструирование включает в себя анализ и синтез: </a:t>
            </a:r>
          </a:p>
          <a:p>
            <a:pPr marL="1085850" lvl="1" indent="-342900" eaLnBrk="1" hangingPunct="1">
              <a:lnSpc>
                <a:spcPct val="80000"/>
              </a:lnSpc>
              <a:defRPr/>
            </a:pPr>
            <a:r>
              <a:rPr lang="ru-RU" altLang="ru-RU" sz="1400" dirty="0">
                <a:latin typeface="+mn-lt"/>
                <a:cs typeface="+mn-cs"/>
              </a:rPr>
              <a:t>Анализ (др.-груч: ἀνάλυσις — разложение, расчленение) — метод исследования, характеризующийся выделением и изучением отдельных частей объектов (например, анализ крови, функциональный анализ).</a:t>
            </a:r>
          </a:p>
          <a:p>
            <a:pPr marL="1085850" lvl="1" indent="-342900" eaLnBrk="1" hangingPunct="1">
              <a:lnSpc>
                <a:spcPct val="80000"/>
              </a:lnSpc>
              <a:defRPr/>
            </a:pPr>
            <a:r>
              <a:rPr lang="ru-RU" altLang="ru-RU" sz="1400" dirty="0">
                <a:latin typeface="+mn-lt"/>
                <a:cs typeface="+mn-cs"/>
              </a:rPr>
              <a:t>Синтез (др.-греч: σύνθεσις; συν- совместно, θέσις - положение) – создание целого из частей.</a:t>
            </a:r>
            <a:endParaRPr lang="en-US" altLang="ru-RU" sz="1400" dirty="0">
              <a:latin typeface="+mn-lt"/>
              <a:cs typeface="+mn-cs"/>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id="{8F250217-D9C5-4499-9F8C-65E6A2BF43D6}"/>
              </a:ext>
            </a:extLst>
          </p:cNvPr>
          <p:cNvSpPr>
            <a:spLocks noGrp="1"/>
          </p:cNvSpPr>
          <p:nvPr>
            <p:ph idx="1"/>
          </p:nvPr>
        </p:nvSpPr>
        <p:spPr>
          <a:xfrm>
            <a:off x="0" y="1844675"/>
            <a:ext cx="9144000" cy="4281488"/>
          </a:xfrm>
        </p:spPr>
        <p:txBody>
          <a:bodyPr/>
          <a:lstStyle/>
          <a:p>
            <a:pPr eaLnBrk="1" hangingPunct="1">
              <a:lnSpc>
                <a:spcPct val="80000"/>
              </a:lnSpc>
            </a:pPr>
            <a:r>
              <a:rPr lang="ru-RU" altLang="ru-RU" sz="2000" b="1"/>
              <a:t>Конструирование программного обеспечения </a:t>
            </a:r>
            <a:r>
              <a:rPr lang="ru-RU" altLang="ru-RU" sz="2000"/>
              <a:t>(</a:t>
            </a:r>
            <a:r>
              <a:rPr lang="en-US" altLang="ru-RU" sz="2000"/>
              <a:t>Software Construction</a:t>
            </a:r>
            <a:r>
              <a:rPr lang="ru-RU" altLang="ru-RU" sz="2000"/>
              <a:t>)</a:t>
            </a:r>
            <a:r>
              <a:rPr lang="en-US" altLang="ru-RU" sz="2000"/>
              <a:t> </a:t>
            </a:r>
            <a:r>
              <a:rPr lang="ru-RU" altLang="ru-RU" sz="2000"/>
              <a:t>- это важная частью программной инженерии, тесно связанная со смежными понятиями -  </a:t>
            </a:r>
            <a:r>
              <a:rPr lang="ru-RU" altLang="ru-RU" sz="2000" b="1"/>
              <a:t>проектированием</a:t>
            </a:r>
            <a:r>
              <a:rPr lang="ru-RU" altLang="ru-RU" sz="2000"/>
              <a:t> (</a:t>
            </a:r>
            <a:r>
              <a:rPr lang="en-US" altLang="ru-RU" sz="2000"/>
              <a:t>Software Design</a:t>
            </a:r>
            <a:r>
              <a:rPr lang="ru-RU" altLang="ru-RU" sz="2000"/>
              <a:t>)</a:t>
            </a:r>
            <a:r>
              <a:rPr lang="en-US" altLang="ru-RU" sz="2000"/>
              <a:t> </a:t>
            </a:r>
            <a:r>
              <a:rPr lang="ru-RU" altLang="ru-RU" sz="2000"/>
              <a:t>и</a:t>
            </a:r>
            <a:r>
              <a:rPr lang="en-US" altLang="ru-RU" sz="2000"/>
              <a:t> </a:t>
            </a:r>
            <a:r>
              <a:rPr lang="ru-RU" altLang="ru-RU" sz="2000"/>
              <a:t> </a:t>
            </a:r>
            <a:r>
              <a:rPr lang="ru-RU" altLang="ru-RU" sz="2000" b="1"/>
              <a:t>тестированием</a:t>
            </a:r>
            <a:r>
              <a:rPr lang="ru-RU" altLang="ru-RU" sz="2000"/>
              <a:t> </a:t>
            </a:r>
            <a:r>
              <a:rPr lang="en-US" altLang="ru-RU" sz="2000"/>
              <a:t>(Software Testing</a:t>
            </a:r>
            <a:r>
              <a:rPr lang="ru-RU" altLang="ru-RU" sz="2000"/>
              <a:t>) программного обеспечения.</a:t>
            </a:r>
            <a:endParaRPr lang="en-US" altLang="ru-RU" sz="2000"/>
          </a:p>
          <a:p>
            <a:pPr lvl="1" eaLnBrk="1" hangingPunct="1">
              <a:lnSpc>
                <a:spcPct val="80000"/>
              </a:lnSpc>
            </a:pPr>
            <a:r>
              <a:rPr lang="ru-RU" altLang="ru-RU" sz="1600" b="1"/>
              <a:t>Проектирование</a:t>
            </a:r>
            <a:r>
              <a:rPr lang="ru-RU" altLang="ru-RU" sz="1600"/>
              <a:t> и </a:t>
            </a:r>
            <a:r>
              <a:rPr lang="ru-RU" altLang="ru-RU" sz="1600" b="1"/>
              <a:t>конструирование</a:t>
            </a:r>
            <a:r>
              <a:rPr lang="ru-RU" altLang="ru-RU" sz="1600"/>
              <a:t> – построение абстракций и их использование/реализация для получения результата (так происходит в любом инженерном деле).</a:t>
            </a:r>
          </a:p>
          <a:p>
            <a:pPr eaLnBrk="1" hangingPunct="1">
              <a:lnSpc>
                <a:spcPct val="80000"/>
              </a:lnSpc>
            </a:pPr>
            <a:r>
              <a:rPr lang="ru-RU" altLang="ru-RU" sz="2000"/>
              <a:t>Эти связанные друг с другом разделы программной инженерии составляют основу </a:t>
            </a:r>
            <a:r>
              <a:rPr lang="ru-RU" altLang="ru-RU" sz="2000" b="1"/>
              <a:t>программирования</a:t>
            </a:r>
            <a:r>
              <a:rPr lang="ru-RU" altLang="ru-RU" sz="2000"/>
              <a:t> – процесса создания компьютерных программ. </a:t>
            </a:r>
          </a:p>
          <a:p>
            <a:pPr lvl="1" eaLnBrk="1" hangingPunct="1">
              <a:lnSpc>
                <a:spcPct val="80000"/>
              </a:lnSpc>
            </a:pPr>
            <a:r>
              <a:rPr lang="ru-RU" altLang="ru-RU" sz="1600" b="1"/>
              <a:t>А бывают ли программирование и программы не для компьютеров? </a:t>
            </a:r>
          </a:p>
          <a:p>
            <a:pPr lvl="1" eaLnBrk="1" hangingPunct="1">
              <a:lnSpc>
                <a:spcPct val="80000"/>
              </a:lnSpc>
            </a:pPr>
            <a:r>
              <a:rPr lang="ru-RU" altLang="ru-RU" sz="1600" b="1"/>
              <a:t>Примеры?</a:t>
            </a:r>
          </a:p>
          <a:p>
            <a:pPr eaLnBrk="1" hangingPunct="1">
              <a:lnSpc>
                <a:spcPct val="80000"/>
              </a:lnSpc>
            </a:pPr>
            <a:r>
              <a:rPr lang="ru-RU" altLang="ru-RU" sz="2000"/>
              <a:t>Нас интересует подход к программированию в производственно-технологическом смысле: </a:t>
            </a:r>
          </a:p>
          <a:p>
            <a:pPr lvl="1" eaLnBrk="1" hangingPunct="1">
              <a:lnSpc>
                <a:spcPct val="80000"/>
              </a:lnSpc>
            </a:pPr>
            <a:r>
              <a:rPr lang="ru-RU" altLang="ru-RU" sz="1600" b="1"/>
              <a:t>каким образом можно создавать программы? </a:t>
            </a:r>
          </a:p>
          <a:p>
            <a:pPr lvl="1" eaLnBrk="1" hangingPunct="1">
              <a:lnSpc>
                <a:spcPct val="80000"/>
              </a:lnSpc>
            </a:pPr>
            <a:r>
              <a:rPr lang="ru-RU" altLang="ru-RU" sz="1600" b="1"/>
              <a:t>Какие </a:t>
            </a:r>
            <a:r>
              <a:rPr lang="ru-RU" altLang="ru-RU" sz="1600" b="1" i="1"/>
              <a:t>парадигмы программирования </a:t>
            </a:r>
            <a:r>
              <a:rPr lang="ru-RU" altLang="ru-RU" sz="1600" b="1"/>
              <a:t>надо/можно при этом применять?</a:t>
            </a:r>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endParaRPr lang="en-US" altLang="ru-RU" sz="2000"/>
          </a:p>
          <a:p>
            <a:pPr eaLnBrk="1" hangingPunct="1">
              <a:lnSpc>
                <a:spcPct val="80000"/>
              </a:lnSpc>
            </a:pPr>
            <a:endParaRPr lang="en-US" altLang="ru-RU" sz="2000"/>
          </a:p>
          <a:p>
            <a:pPr eaLnBrk="1" hangingPunct="1">
              <a:lnSpc>
                <a:spcPct val="80000"/>
              </a:lnSpc>
            </a:pPr>
            <a:endParaRPr lang="ru-RU" altLang="ru-RU" sz="2000"/>
          </a:p>
          <a:p>
            <a:pPr eaLnBrk="1" hangingPunct="1">
              <a:spcBef>
                <a:spcPct val="0"/>
              </a:spcBef>
              <a:buFontTx/>
              <a:buNone/>
            </a:pPr>
            <a:endParaRPr lang="ru-RU" altLang="ru-RU" sz="1800"/>
          </a:p>
          <a:p>
            <a:endParaRPr lang="ru-RU" altLang="ru-RU" sz="2000"/>
          </a:p>
        </p:txBody>
      </p:sp>
      <p:sp>
        <p:nvSpPr>
          <p:cNvPr id="8195" name="Date Placeholder 3">
            <a:extLst>
              <a:ext uri="{FF2B5EF4-FFF2-40B4-BE49-F238E27FC236}">
                <a16:creationId xmlns:a16="http://schemas.microsoft.com/office/drawing/2014/main" id="{97B1D400-623C-4A08-B5F3-BD5013E189F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D5529E3-EAC5-4BC0-96FB-0B451229F57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6" name="Footer Placeholder 4">
            <a:extLst>
              <a:ext uri="{FF2B5EF4-FFF2-40B4-BE49-F238E27FC236}">
                <a16:creationId xmlns:a16="http://schemas.microsoft.com/office/drawing/2014/main" id="{57CAC723-560B-4DA0-B37C-ABFDC626F18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7" name="Slide Number Placeholder 5">
            <a:extLst>
              <a:ext uri="{FF2B5EF4-FFF2-40B4-BE49-F238E27FC236}">
                <a16:creationId xmlns:a16="http://schemas.microsoft.com/office/drawing/2014/main" id="{48C0EF8B-F2DA-4046-A2DC-F4B4ABCCB2A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AD3D5C1-6DD4-4D4D-BB94-007493C377F1}" type="slidenum">
              <a:rPr lang="ru-RU" altLang="ru-RU" sz="1400"/>
              <a:pPr eaLnBrk="1" hangingPunct="1">
                <a:spcBef>
                  <a:spcPct val="0"/>
                </a:spcBef>
                <a:buFontTx/>
                <a:buNone/>
              </a:pPr>
              <a:t>361</a:t>
            </a:fld>
            <a:endParaRPr lang="ru-RU" altLang="ru-RU" sz="1400"/>
          </a:p>
        </p:txBody>
      </p:sp>
      <p:sp>
        <p:nvSpPr>
          <p:cNvPr id="8198" name="Title 1">
            <a:extLst>
              <a:ext uri="{FF2B5EF4-FFF2-40B4-BE49-F238E27FC236}">
                <a16:creationId xmlns:a16="http://schemas.microsoft.com/office/drawing/2014/main" id="{E472CD8D-BD49-4512-8976-4D8345A17AE5}"/>
              </a:ext>
            </a:extLst>
          </p:cNvPr>
          <p:cNvSpPr>
            <a:spLocks noGrp="1"/>
          </p:cNvSpPr>
          <p:nvPr>
            <p:ph type="title"/>
          </p:nvPr>
        </p:nvSpPr>
        <p:spPr>
          <a:xfrm>
            <a:off x="539750" y="1412875"/>
            <a:ext cx="8229600" cy="358775"/>
          </a:xfrm>
        </p:spPr>
        <p:txBody>
          <a:bodyPr/>
          <a:lstStyle/>
          <a:p>
            <a:r>
              <a:rPr lang="ru-RU" altLang="ru-RU" sz="2400" b="1"/>
              <a:t>Что такое программирование?</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0A1B9324-77FA-4EE4-B03E-924037B7573B}"/>
              </a:ext>
            </a:extLst>
          </p:cNvPr>
          <p:cNvSpPr>
            <a:spLocks noGrp="1"/>
          </p:cNvSpPr>
          <p:nvPr>
            <p:ph type="title"/>
          </p:nvPr>
        </p:nvSpPr>
        <p:spPr>
          <a:xfrm>
            <a:off x="468313" y="1412875"/>
            <a:ext cx="8229600" cy="503238"/>
          </a:xfrm>
        </p:spPr>
        <p:txBody>
          <a:bodyPr/>
          <a:lstStyle/>
          <a:p>
            <a:r>
              <a:rPr lang="ru-RU" altLang="ru-RU" sz="2400" b="1"/>
              <a:t>Парадигмы программирования</a:t>
            </a:r>
          </a:p>
        </p:txBody>
      </p:sp>
      <p:sp>
        <p:nvSpPr>
          <p:cNvPr id="9219" name="Content Placeholder 2">
            <a:extLst>
              <a:ext uri="{FF2B5EF4-FFF2-40B4-BE49-F238E27FC236}">
                <a16:creationId xmlns:a16="http://schemas.microsoft.com/office/drawing/2014/main" id="{DC08FF56-948F-43D8-9D21-2FD0BDE76688}"/>
              </a:ext>
            </a:extLst>
          </p:cNvPr>
          <p:cNvSpPr>
            <a:spLocks noGrp="1"/>
          </p:cNvSpPr>
          <p:nvPr>
            <p:ph idx="1"/>
          </p:nvPr>
        </p:nvSpPr>
        <p:spPr>
          <a:xfrm>
            <a:off x="0" y="1844675"/>
            <a:ext cx="9036050" cy="4321175"/>
          </a:xfrm>
        </p:spPr>
        <p:txBody>
          <a:bodyPr/>
          <a:lstStyle/>
          <a:p>
            <a:r>
              <a:rPr lang="ru-RU" altLang="ru-RU" sz="2000" b="1"/>
              <a:t>Парадигма программирования</a:t>
            </a:r>
            <a:r>
              <a:rPr lang="ru-RU" altLang="ru-RU" sz="2000"/>
              <a:t> — совокупность идей и понятий, определяющих стиль создания (</a:t>
            </a:r>
            <a:r>
              <a:rPr lang="ru-RU" altLang="ru-RU" sz="2000" i="1"/>
              <a:t>написания)</a:t>
            </a:r>
            <a:r>
              <a:rPr lang="ru-RU" altLang="ru-RU" sz="2000"/>
              <a:t> компьютерных программ (т.е. «подход» к программированию). Это способ концептуализации, определяющий организацию вычислений и структурирование работы, выполняемой компьютером. </a:t>
            </a:r>
          </a:p>
          <a:p>
            <a:pPr lvl="1"/>
            <a:r>
              <a:rPr lang="ru-RU" altLang="ru-RU" sz="1400" b="1" i="1"/>
              <a:t>«написание» – не надо понимать буквально: можно создавать программы и без написания их текста... Примеры?</a:t>
            </a:r>
            <a:endParaRPr lang="en-US" altLang="ru-RU" sz="1400" b="1" i="1"/>
          </a:p>
          <a:p>
            <a:r>
              <a:rPr lang="en-US" altLang="ru-RU" sz="1800" i="1"/>
              <a:t>“A paradigm is a theory or a group of ideas about how something should be done, made,</a:t>
            </a:r>
            <a:r>
              <a:rPr lang="ru-RU" altLang="ru-RU" sz="1800" i="1"/>
              <a:t> </a:t>
            </a:r>
            <a:r>
              <a:rPr lang="en-US" altLang="ru-RU" sz="1800" i="1"/>
              <a:t>or thought about.”</a:t>
            </a:r>
            <a:endParaRPr lang="ru-RU" altLang="ru-RU" sz="1800"/>
          </a:p>
          <a:p>
            <a:r>
              <a:rPr lang="ru-RU" altLang="ru-RU" sz="2000"/>
              <a:t>Парадигмы программирования определяют подходы к проектированию и конструированию программ. </a:t>
            </a:r>
          </a:p>
          <a:p>
            <a:r>
              <a:rPr lang="en-US" altLang="ru-RU" sz="1800" i="1"/>
              <a:t>“A programming paradigm is a way of conceptualizing what it means to perform</a:t>
            </a:r>
            <a:r>
              <a:rPr lang="ru-RU" altLang="ru-RU" sz="1800" i="1"/>
              <a:t> </a:t>
            </a:r>
            <a:r>
              <a:rPr lang="en-US" altLang="ru-RU" sz="1800" i="1"/>
              <a:t>computation, and how tasks that are to be carried out on a computer should be structured</a:t>
            </a:r>
            <a:r>
              <a:rPr lang="ru-RU" altLang="ru-RU" sz="1800" i="1"/>
              <a:t> </a:t>
            </a:r>
            <a:r>
              <a:rPr lang="en-US" altLang="ru-RU" sz="1800" i="1"/>
              <a:t>and organized.”</a:t>
            </a:r>
            <a:r>
              <a:rPr lang="ru-RU" altLang="ru-RU" sz="1800" i="1"/>
              <a:t> </a:t>
            </a:r>
            <a:r>
              <a:rPr lang="en-US" altLang="ru-RU" sz="1800"/>
              <a:t>Robert W. Floyd</a:t>
            </a:r>
            <a:r>
              <a:rPr lang="ru-RU" altLang="ru-RU" sz="1800"/>
              <a:t>, </a:t>
            </a:r>
            <a:r>
              <a:rPr lang="en-US" altLang="ru-RU" sz="1800"/>
              <a:t>1978 ACM Turing Award Lecture</a:t>
            </a:r>
            <a:r>
              <a:rPr lang="ru-RU" altLang="ru-RU" sz="1800"/>
              <a:t>.</a:t>
            </a:r>
          </a:p>
        </p:txBody>
      </p:sp>
      <p:sp>
        <p:nvSpPr>
          <p:cNvPr id="9220" name="Date Placeholder 3">
            <a:extLst>
              <a:ext uri="{FF2B5EF4-FFF2-40B4-BE49-F238E27FC236}">
                <a16:creationId xmlns:a16="http://schemas.microsoft.com/office/drawing/2014/main" id="{87EF990A-94B6-45AF-9215-64A0D1FA4A3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523D96-FC43-460E-A230-23621327BA9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21" name="Footer Placeholder 4">
            <a:extLst>
              <a:ext uri="{FF2B5EF4-FFF2-40B4-BE49-F238E27FC236}">
                <a16:creationId xmlns:a16="http://schemas.microsoft.com/office/drawing/2014/main" id="{2500D3C3-2A79-4440-A5FC-2CCE20B5185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2" name="Slide Number Placeholder 5">
            <a:extLst>
              <a:ext uri="{FF2B5EF4-FFF2-40B4-BE49-F238E27FC236}">
                <a16:creationId xmlns:a16="http://schemas.microsoft.com/office/drawing/2014/main" id="{D56B7C44-1A95-449C-8CFE-3A754E78D88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5BE6EFC-A4E1-45FA-9BA1-1FEF4E87B9B5}" type="slidenum">
              <a:rPr lang="ru-RU" altLang="ru-RU" sz="1400"/>
              <a:pPr eaLnBrk="1" hangingPunct="1">
                <a:spcBef>
                  <a:spcPct val="0"/>
                </a:spcBef>
                <a:buFontTx/>
                <a:buNone/>
              </a:pPr>
              <a:t>362</a:t>
            </a:fld>
            <a:endParaRPr lang="ru-RU" altLang="ru-RU" sz="140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id="{405D7356-EB1C-45F1-8FB8-74F77A1D2960}"/>
              </a:ext>
            </a:extLst>
          </p:cNvPr>
          <p:cNvSpPr>
            <a:spLocks noGrp="1"/>
          </p:cNvSpPr>
          <p:nvPr>
            <p:ph idx="1"/>
          </p:nvPr>
        </p:nvSpPr>
        <p:spPr>
          <a:xfrm>
            <a:off x="179388" y="1484313"/>
            <a:ext cx="8964612" cy="4641850"/>
          </a:xfrm>
        </p:spPr>
        <p:txBody>
          <a:bodyPr/>
          <a:lstStyle/>
          <a:p>
            <a:r>
              <a:rPr lang="ru-RU" altLang="ru-RU" sz="2000"/>
              <a:t>Парадигмы программирования важны  уже на самом раннем этапе разработки программ – уже на этапе анализа они формируют подход к решению проблемы.</a:t>
            </a:r>
          </a:p>
          <a:p>
            <a:r>
              <a:rPr lang="ru-RU" altLang="ru-RU" sz="2000"/>
              <a:t>Язык программирования предоставляет (или нет) средства для реализации решения в рамках выбранного подхода (парадигмы).</a:t>
            </a:r>
          </a:p>
          <a:p>
            <a:r>
              <a:rPr lang="ru-RU" altLang="ru-RU" sz="2000"/>
              <a:t>Программа состоит из двух частей: данных и алгоритма:</a:t>
            </a:r>
          </a:p>
          <a:p>
            <a:pPr lvl="1"/>
            <a:r>
              <a:rPr lang="ru-RU" altLang="ru-RU" sz="1600" b="1"/>
              <a:t>Данные используются для представления элементов информации.</a:t>
            </a:r>
          </a:p>
          <a:p>
            <a:pPr lvl="1"/>
            <a:r>
              <a:rPr lang="ru-RU" altLang="ru-RU" sz="1600" b="1"/>
              <a:t>Алгоритм - это набор шагов, которые работают с данными. </a:t>
            </a:r>
          </a:p>
          <a:p>
            <a:r>
              <a:rPr lang="ru-RU" altLang="ru-RU" sz="2000"/>
              <a:t>Различные парадигмы программирования рассматривают решения проблемы путем разного комбинирования данных и алгоритмов.</a:t>
            </a:r>
          </a:p>
          <a:p>
            <a:endParaRPr lang="ru-RU" altLang="ru-RU" sz="2000"/>
          </a:p>
          <a:p>
            <a:r>
              <a:rPr lang="ru-RU" altLang="ru-RU" sz="2000"/>
              <a:t>Существует много парадигм программироваания, и считается, что универсальные среды программирования (языки программирования) должны поддерживать много разных парадигм программирования.  </a:t>
            </a:r>
          </a:p>
        </p:txBody>
      </p:sp>
      <p:sp>
        <p:nvSpPr>
          <p:cNvPr id="10243" name="Date Placeholder 3">
            <a:extLst>
              <a:ext uri="{FF2B5EF4-FFF2-40B4-BE49-F238E27FC236}">
                <a16:creationId xmlns:a16="http://schemas.microsoft.com/office/drawing/2014/main" id="{29A1F98E-B6BC-4475-96CF-C14FD91BB16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11000DE-2E53-4801-A9FA-3ABF472DEF1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4" name="Footer Placeholder 4">
            <a:extLst>
              <a:ext uri="{FF2B5EF4-FFF2-40B4-BE49-F238E27FC236}">
                <a16:creationId xmlns:a16="http://schemas.microsoft.com/office/drawing/2014/main" id="{44AE5C94-31CF-4D58-822F-52F0C02A952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5" name="Slide Number Placeholder 5">
            <a:extLst>
              <a:ext uri="{FF2B5EF4-FFF2-40B4-BE49-F238E27FC236}">
                <a16:creationId xmlns:a16="http://schemas.microsoft.com/office/drawing/2014/main" id="{9EAACC15-5C17-4B16-AE57-30D01DB8CD9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5DF1EFA-FB84-481B-9F44-54EA246F4916}" type="slidenum">
              <a:rPr lang="ru-RU" altLang="ru-RU" sz="1400"/>
              <a:pPr eaLnBrk="1" hangingPunct="1">
                <a:spcBef>
                  <a:spcPct val="0"/>
                </a:spcBef>
                <a:buFontTx/>
                <a:buNone/>
              </a:pPr>
              <a:t>363</a:t>
            </a:fld>
            <a:endParaRPr lang="ru-RU" altLang="ru-RU" sz="140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384C23EB-85A1-47AF-A663-E21155EAC535}"/>
              </a:ext>
            </a:extLst>
          </p:cNvPr>
          <p:cNvSpPr>
            <a:spLocks noGrp="1"/>
          </p:cNvSpPr>
          <p:nvPr>
            <p:ph type="title"/>
          </p:nvPr>
        </p:nvSpPr>
        <p:spPr>
          <a:xfrm>
            <a:off x="395288" y="1412875"/>
            <a:ext cx="8229600" cy="417513"/>
          </a:xfrm>
        </p:spPr>
        <p:txBody>
          <a:bodyPr/>
          <a:lstStyle/>
          <a:p>
            <a:r>
              <a:rPr lang="ru-RU" altLang="ru-RU" sz="2400" b="1"/>
              <a:t>Популярные парадигмы программирования</a:t>
            </a:r>
          </a:p>
        </p:txBody>
      </p:sp>
      <p:sp>
        <p:nvSpPr>
          <p:cNvPr id="11267" name="Content Placeholder 2">
            <a:extLst>
              <a:ext uri="{FF2B5EF4-FFF2-40B4-BE49-F238E27FC236}">
                <a16:creationId xmlns:a16="http://schemas.microsoft.com/office/drawing/2014/main" id="{E1E2695C-F362-46A0-BBA0-8C2EB3906B3F}"/>
              </a:ext>
            </a:extLst>
          </p:cNvPr>
          <p:cNvSpPr>
            <a:spLocks noGrp="1"/>
          </p:cNvSpPr>
          <p:nvPr>
            <p:ph idx="1"/>
          </p:nvPr>
        </p:nvSpPr>
        <p:spPr>
          <a:xfrm>
            <a:off x="0" y="1844675"/>
            <a:ext cx="8929688" cy="4464050"/>
          </a:xfrm>
        </p:spPr>
        <p:txBody>
          <a:bodyPr/>
          <a:lstStyle/>
          <a:p>
            <a:pPr lvl="1"/>
            <a:r>
              <a:rPr lang="ru-RU" altLang="ru-RU" sz="1600" b="1"/>
              <a:t>Императивная</a:t>
            </a:r>
            <a:r>
              <a:rPr lang="ru-RU" altLang="ru-RU" sz="1600"/>
              <a:t> – программа состоит из данных и алгоритма (последовательности команд, манипулирующих данными); необходимо пошагово определить решение задачи. </a:t>
            </a:r>
          </a:p>
          <a:p>
            <a:pPr lvl="1"/>
            <a:r>
              <a:rPr lang="ru-RU" altLang="ru-RU" sz="1600" b="1"/>
              <a:t>Процедурная</a:t>
            </a:r>
            <a:r>
              <a:rPr lang="ru-RU" altLang="ru-RU" sz="1600"/>
              <a:t> – отличается от императивной тем, что комбинирует наборы команд в процедуры, которые выполняются при вызове; решение определяется вызовами процедур, которые могут иметь побочный эффект. </a:t>
            </a:r>
          </a:p>
          <a:p>
            <a:pPr lvl="1"/>
            <a:r>
              <a:rPr lang="ru-RU" altLang="ru-RU" sz="1600" b="1"/>
              <a:t>Декларативная </a:t>
            </a:r>
            <a:r>
              <a:rPr lang="ru-RU" altLang="ru-RU" sz="1600"/>
              <a:t>– программа состоит из описания проблемы, а компьютер находит ее решение: мы определяем, </a:t>
            </a:r>
            <a:r>
              <a:rPr lang="ru-RU" altLang="ru-RU" sz="1600" i="1"/>
              <a:t>что</a:t>
            </a:r>
            <a:r>
              <a:rPr lang="ru-RU" altLang="ru-RU" sz="1600"/>
              <a:t> надо получить, а не </a:t>
            </a:r>
            <a:r>
              <a:rPr lang="ru-RU" altLang="ru-RU" sz="1600" i="1"/>
              <a:t>как</a:t>
            </a:r>
            <a:r>
              <a:rPr lang="ru-RU" altLang="ru-RU" sz="1600"/>
              <a:t>. При этом отсутствует побочный эффект (как и у двух последующих, относящихся к этой категории).</a:t>
            </a:r>
          </a:p>
          <a:p>
            <a:pPr lvl="1"/>
            <a:r>
              <a:rPr lang="ru-RU" altLang="ru-RU" sz="1600" b="1"/>
              <a:t>Функциональная </a:t>
            </a:r>
            <a:r>
              <a:rPr lang="ru-RU" altLang="ru-RU" sz="1600"/>
              <a:t>– все сводится к функциям без побочных эффектов, возможно – рекурсивным, вычисляющим значения по входной информации;</a:t>
            </a:r>
          </a:p>
          <a:p>
            <a:pPr lvl="1"/>
            <a:r>
              <a:rPr lang="ru-RU" altLang="ru-RU" sz="1600" b="1"/>
              <a:t>Логическая</a:t>
            </a:r>
            <a:r>
              <a:rPr lang="ru-RU" altLang="ru-RU" sz="1600"/>
              <a:t> – необходимо указать, </a:t>
            </a:r>
            <a:r>
              <a:rPr lang="ru-RU" altLang="ru-RU" sz="1600" i="1"/>
              <a:t>что</a:t>
            </a:r>
            <a:r>
              <a:rPr lang="ru-RU" altLang="ru-RU" sz="1600"/>
              <a:t> надо решить, а не </a:t>
            </a:r>
            <a:r>
              <a:rPr lang="ru-RU" altLang="ru-RU" sz="1600" i="1"/>
              <a:t>как</a:t>
            </a:r>
            <a:r>
              <a:rPr lang="ru-RU" altLang="ru-RU" sz="1600"/>
              <a:t>.  Алгоритм решения будет найден автоматически. Программа состоит из набора аксиом и оператора цели – теоремы, которая доказывается с помощью аксиом.</a:t>
            </a:r>
          </a:p>
          <a:p>
            <a:pPr lvl="1"/>
            <a:r>
              <a:rPr lang="ru-RU" altLang="ru-RU" sz="1600" b="1"/>
              <a:t>Объектно-ориентированная</a:t>
            </a:r>
            <a:r>
              <a:rPr lang="ru-RU" altLang="ru-RU" sz="1600"/>
              <a:t> – программа это сеть взаимодействующих объектов.</a:t>
            </a:r>
          </a:p>
          <a:p>
            <a:pPr lvl="1"/>
            <a:r>
              <a:rPr lang="ru-RU" altLang="ru-RU" sz="1600"/>
              <a:t>Есть </a:t>
            </a:r>
            <a:r>
              <a:rPr lang="ru-RU" altLang="ru-RU" sz="1600" b="1"/>
              <a:t>и другие </a:t>
            </a:r>
            <a:r>
              <a:rPr lang="ru-RU" altLang="ru-RU" sz="1600"/>
              <a:t>(см., например, обзор </a:t>
            </a:r>
            <a:r>
              <a:rPr lang="en-US" altLang="ru-RU" sz="1600"/>
              <a:t>- Van Roy </a:t>
            </a:r>
            <a:r>
              <a:rPr lang="ru-RU" altLang="ru-RU" sz="1600"/>
              <a:t>в </a:t>
            </a:r>
            <a:r>
              <a:rPr lang="en-US" altLang="ru-RU" sz="1600"/>
              <a:t>References…</a:t>
            </a:r>
            <a:r>
              <a:rPr lang="ru-RU" altLang="ru-RU" sz="1600"/>
              <a:t>)   </a:t>
            </a:r>
          </a:p>
          <a:p>
            <a:endParaRPr lang="ru-RU" altLang="ru-RU" sz="2000"/>
          </a:p>
        </p:txBody>
      </p:sp>
      <p:sp>
        <p:nvSpPr>
          <p:cNvPr id="11268" name="Date Placeholder 3">
            <a:extLst>
              <a:ext uri="{FF2B5EF4-FFF2-40B4-BE49-F238E27FC236}">
                <a16:creationId xmlns:a16="http://schemas.microsoft.com/office/drawing/2014/main" id="{A77CDD1F-AE48-4BF1-BBA3-04C799E0C96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DB0D96E-F158-4E23-9248-77D6ACEE5FA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9" name="Footer Placeholder 4">
            <a:extLst>
              <a:ext uri="{FF2B5EF4-FFF2-40B4-BE49-F238E27FC236}">
                <a16:creationId xmlns:a16="http://schemas.microsoft.com/office/drawing/2014/main" id="{6878A8CC-6DCA-45EF-B259-766C5C3372B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70" name="Slide Number Placeholder 5">
            <a:extLst>
              <a:ext uri="{FF2B5EF4-FFF2-40B4-BE49-F238E27FC236}">
                <a16:creationId xmlns:a16="http://schemas.microsoft.com/office/drawing/2014/main" id="{14FC1B8C-DBAC-45BA-8AE4-F60E35A1E5E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5FD6A50-A9AA-42A0-9588-6289047123A2}" type="slidenum">
              <a:rPr lang="ru-RU" altLang="ru-RU" sz="1400"/>
              <a:pPr eaLnBrk="1" hangingPunct="1">
                <a:spcBef>
                  <a:spcPct val="0"/>
                </a:spcBef>
                <a:buFontTx/>
                <a:buNone/>
              </a:pPr>
              <a:t>364</a:t>
            </a:fld>
            <a:endParaRPr lang="ru-RU" altLang="ru-RU" sz="140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FE9864A8-10BE-4270-B7B1-7A96AF47388C}"/>
              </a:ext>
            </a:extLst>
          </p:cNvPr>
          <p:cNvSpPr>
            <a:spLocks noGrp="1"/>
          </p:cNvSpPr>
          <p:nvPr>
            <p:ph type="title"/>
          </p:nvPr>
        </p:nvSpPr>
        <p:spPr>
          <a:xfrm>
            <a:off x="539750" y="1412875"/>
            <a:ext cx="8229600" cy="358775"/>
          </a:xfrm>
        </p:spPr>
        <p:txBody>
          <a:bodyPr/>
          <a:lstStyle/>
          <a:p>
            <a:r>
              <a:rPr lang="ru-RU" altLang="ru-RU" sz="2400" b="1"/>
              <a:t>Что такое программа?</a:t>
            </a:r>
          </a:p>
        </p:txBody>
      </p:sp>
      <p:sp>
        <p:nvSpPr>
          <p:cNvPr id="58371" name="Content Placeholder 2">
            <a:extLst>
              <a:ext uri="{FF2B5EF4-FFF2-40B4-BE49-F238E27FC236}">
                <a16:creationId xmlns:a16="http://schemas.microsoft.com/office/drawing/2014/main" id="{BFD7DDBD-C457-4870-A244-CF12A9539C03}"/>
              </a:ext>
            </a:extLst>
          </p:cNvPr>
          <p:cNvSpPr>
            <a:spLocks noGrp="1"/>
          </p:cNvSpPr>
          <p:nvPr>
            <p:ph idx="1"/>
          </p:nvPr>
        </p:nvSpPr>
        <p:spPr>
          <a:xfrm>
            <a:off x="0" y="1844675"/>
            <a:ext cx="9144000" cy="4281488"/>
          </a:xfrm>
        </p:spPr>
        <p:txBody>
          <a:bodyPr/>
          <a:lstStyle/>
          <a:p>
            <a:pPr marL="0" indent="0">
              <a:buFontTx/>
              <a:buNone/>
              <a:defRPr/>
            </a:pPr>
            <a:r>
              <a:rPr lang="ru-RU" sz="1800" b="1" dirty="0"/>
              <a:t>Единая система программной документации        </a:t>
            </a:r>
            <a:r>
              <a:rPr lang="ru-RU" sz="1600" b="1" dirty="0"/>
              <a:t>ГОСТ 19.101-77(СТ СЭВ 1626-79)</a:t>
            </a:r>
          </a:p>
          <a:p>
            <a:pPr algn="ctr">
              <a:buFontTx/>
              <a:buAutoNum type="arabicPeriod"/>
              <a:defRPr/>
            </a:pPr>
            <a:r>
              <a:rPr lang="ru-RU" altLang="ru-RU" sz="1800" b="1" dirty="0"/>
              <a:t>ВИДЫ ПРОГРАММ</a:t>
            </a:r>
          </a:p>
          <a:p>
            <a:pPr marL="0" indent="0">
              <a:buFontTx/>
              <a:buNone/>
              <a:defRPr/>
            </a:pPr>
            <a:r>
              <a:rPr lang="ru-RU" altLang="ru-RU" sz="1800" b="1" dirty="0">
                <a:cs typeface="Arial" charset="0"/>
              </a:rPr>
              <a:t>1.1. Программу (по ГОСТ 19781-90) допускается идентифицировать и применять самостоятельно и (или) в составе других программ. </a:t>
            </a:r>
          </a:p>
          <a:p>
            <a:pPr marL="0" indent="0">
              <a:spcBef>
                <a:spcPct val="0"/>
              </a:spcBef>
              <a:buFontTx/>
              <a:buNone/>
              <a:defRPr/>
            </a:pPr>
            <a:r>
              <a:rPr lang="ru-RU" altLang="ru-RU" sz="1800" b="1" dirty="0">
                <a:cs typeface="Arial" charset="0"/>
              </a:rPr>
              <a:t>1.2. Программы подразделяют на виды, приведенные в табл. 1: </a:t>
            </a:r>
          </a:p>
          <a:p>
            <a:pPr>
              <a:defRPr/>
            </a:pPr>
            <a:endParaRPr lang="ru-RU" sz="1800" b="1" dirty="0"/>
          </a:p>
          <a:p>
            <a:pPr algn="ctr">
              <a:defRPr/>
            </a:pPr>
            <a:endParaRPr lang="ru-RU" sz="2000" b="1" dirty="0"/>
          </a:p>
          <a:p>
            <a:pPr>
              <a:defRPr/>
            </a:pPr>
            <a:endParaRPr lang="ru-RU" sz="2000" dirty="0"/>
          </a:p>
          <a:p>
            <a:pPr marL="0" indent="0">
              <a:buFontTx/>
              <a:buNone/>
              <a:defRPr/>
            </a:pPr>
            <a:endParaRPr lang="en-US" altLang="ru-RU" sz="2000" dirty="0"/>
          </a:p>
        </p:txBody>
      </p:sp>
      <p:sp>
        <p:nvSpPr>
          <p:cNvPr id="12292" name="Date Placeholder 3">
            <a:extLst>
              <a:ext uri="{FF2B5EF4-FFF2-40B4-BE49-F238E27FC236}">
                <a16:creationId xmlns:a16="http://schemas.microsoft.com/office/drawing/2014/main" id="{7A700803-CCD1-4019-945B-620AD78B08C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85FAA29-DDEC-4522-ADCC-0CF948E9CEB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3" name="Footer Placeholder 4">
            <a:extLst>
              <a:ext uri="{FF2B5EF4-FFF2-40B4-BE49-F238E27FC236}">
                <a16:creationId xmlns:a16="http://schemas.microsoft.com/office/drawing/2014/main" id="{73E79A23-5090-46F3-9BD5-945176598AB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4" name="Slide Number Placeholder 5">
            <a:extLst>
              <a:ext uri="{FF2B5EF4-FFF2-40B4-BE49-F238E27FC236}">
                <a16:creationId xmlns:a16="http://schemas.microsoft.com/office/drawing/2014/main" id="{B2FA496B-6B58-4759-B451-5AE69303005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7D70A9B-5A1D-4898-90A4-B4359C633953}" type="slidenum">
              <a:rPr lang="ru-RU" altLang="ru-RU" sz="1400"/>
              <a:pPr eaLnBrk="1" hangingPunct="1">
                <a:spcBef>
                  <a:spcPct val="0"/>
                </a:spcBef>
                <a:buFontTx/>
                <a:buNone/>
              </a:pPr>
              <a:t>365</a:t>
            </a:fld>
            <a:endParaRPr lang="ru-RU" altLang="ru-RU" sz="1400"/>
          </a:p>
        </p:txBody>
      </p:sp>
      <p:graphicFrame>
        <p:nvGraphicFramePr>
          <p:cNvPr id="7" name="Table 6">
            <a:extLst>
              <a:ext uri="{FF2B5EF4-FFF2-40B4-BE49-F238E27FC236}">
                <a16:creationId xmlns:a16="http://schemas.microsoft.com/office/drawing/2014/main" id="{2E17D691-9167-449C-9947-FC0BDB67236C}"/>
              </a:ext>
            </a:extLst>
          </p:cNvPr>
          <p:cNvGraphicFramePr>
            <a:graphicFrameLocks noGrp="1"/>
          </p:cNvGraphicFramePr>
          <p:nvPr/>
        </p:nvGraphicFramePr>
        <p:xfrm>
          <a:off x="107950" y="3573463"/>
          <a:ext cx="8928100" cy="2511425"/>
        </p:xfrm>
        <a:graphic>
          <a:graphicData uri="http://schemas.openxmlformats.org/drawingml/2006/table">
            <a:tbl>
              <a:tblPr/>
              <a:tblGrid>
                <a:gridCol w="1944022">
                  <a:extLst>
                    <a:ext uri="{9D8B030D-6E8A-4147-A177-3AD203B41FA5}">
                      <a16:colId xmlns:a16="http://schemas.microsoft.com/office/drawing/2014/main" val="20000"/>
                    </a:ext>
                  </a:extLst>
                </a:gridCol>
                <a:gridCol w="6984078">
                  <a:extLst>
                    <a:ext uri="{9D8B030D-6E8A-4147-A177-3AD203B41FA5}">
                      <a16:colId xmlns:a16="http://schemas.microsoft.com/office/drawing/2014/main" val="20001"/>
                    </a:ext>
                  </a:extLst>
                </a:gridCol>
              </a:tblGrid>
              <a:tr h="552027">
                <a:tc>
                  <a:txBody>
                    <a:bodyPr/>
                    <a:lstStyle/>
                    <a:p>
                      <a:pPr algn="ctr"/>
                      <a:r>
                        <a:rPr lang="ru-RU" sz="1800" dirty="0"/>
                        <a:t>Вид программы</a:t>
                      </a:r>
                    </a:p>
                  </a:txBody>
                  <a:tcPr marL="76192" marR="76192" marT="76196" marB="76196" anchor="ctr">
                    <a:lnL>
                      <a:noFill/>
                    </a:lnL>
                    <a:lnR>
                      <a:noFill/>
                    </a:lnR>
                    <a:lnT>
                      <a:noFill/>
                    </a:lnT>
                    <a:lnB>
                      <a:noFill/>
                    </a:lnB>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tc>
                  <a:txBody>
                    <a:bodyPr/>
                    <a:lstStyle/>
                    <a:p>
                      <a:pPr algn="ctr"/>
                      <a:r>
                        <a:rPr lang="ru-RU" sz="1800" dirty="0"/>
                        <a:t>Определение</a:t>
                      </a:r>
                    </a:p>
                  </a:txBody>
                  <a:tcPr marL="76192" marR="76192" marT="76196" marB="76196" anchor="ctr">
                    <a:lnL>
                      <a:noFill/>
                    </a:lnL>
                    <a:lnR>
                      <a:noFill/>
                    </a:lnR>
                    <a:lnT>
                      <a:noFill/>
                    </a:lnT>
                    <a:lnB>
                      <a:noFill/>
                    </a:lnB>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tcPr>
                </a:tc>
                <a:extLst>
                  <a:ext uri="{0D108BD9-81ED-4DB2-BD59-A6C34878D82A}">
                    <a16:rowId xmlns:a16="http://schemas.microsoft.com/office/drawing/2014/main" val="10000"/>
                  </a:ext>
                </a:extLst>
              </a:tr>
              <a:tr h="975352">
                <a:tc>
                  <a:txBody>
                    <a:bodyPr/>
                    <a:lstStyle/>
                    <a:p>
                      <a:pPr algn="ctr"/>
                      <a:r>
                        <a:rPr lang="ru-RU" sz="1800"/>
                        <a:t>Компонент</a:t>
                      </a:r>
                    </a:p>
                  </a:txBody>
                  <a:tcPr marL="76192" marR="76192" marT="76196" marB="76196" anchor="ctr">
                    <a:lnL>
                      <a:noFill/>
                    </a:lnL>
                    <a:lnR>
                      <a:noFill/>
                    </a:lnR>
                    <a:lnT>
                      <a:noFill/>
                    </a:lnT>
                    <a:lnB>
                      <a:noFill/>
                    </a:lnB>
                    <a:solidFill>
                      <a:schemeClr val="accent1"/>
                    </a:solidFill>
                  </a:tcPr>
                </a:tc>
                <a:tc>
                  <a:txBody>
                    <a:bodyPr/>
                    <a:lstStyle/>
                    <a:p>
                      <a:pPr algn="l"/>
                      <a:r>
                        <a:rPr lang="ru-RU" sz="1800" dirty="0"/>
                        <a:t>Программа, рассматриваемая как единое целое, выполняющая законченную функцию и применяемая самостоятельно или в составе комплекса</a:t>
                      </a:r>
                    </a:p>
                  </a:txBody>
                  <a:tcPr marL="76192" marR="76192" marT="76196" marB="76196" anchor="ctr">
                    <a:lnL>
                      <a:noFill/>
                    </a:lnL>
                    <a:lnR>
                      <a:noFill/>
                    </a:lnR>
                    <a:lnT>
                      <a:noFill/>
                    </a:lnT>
                    <a:lnB>
                      <a:noFill/>
                    </a:lnB>
                    <a:solidFill>
                      <a:schemeClr val="accent1"/>
                    </a:solidFill>
                  </a:tcPr>
                </a:tc>
                <a:extLst>
                  <a:ext uri="{0D108BD9-81ED-4DB2-BD59-A6C34878D82A}">
                    <a16:rowId xmlns:a16="http://schemas.microsoft.com/office/drawing/2014/main" val="10001"/>
                  </a:ext>
                </a:extLst>
              </a:tr>
              <a:tr h="984047">
                <a:tc>
                  <a:txBody>
                    <a:bodyPr/>
                    <a:lstStyle/>
                    <a:p>
                      <a:pPr algn="ctr"/>
                      <a:r>
                        <a:rPr lang="ru-RU" sz="1800" dirty="0"/>
                        <a:t>Комплекс</a:t>
                      </a:r>
                    </a:p>
                  </a:txBody>
                  <a:tcPr marL="76192" marR="76192" marT="76196" marB="76196" anchor="ctr">
                    <a:lnL>
                      <a:noFill/>
                    </a:lnL>
                    <a:lnR>
                      <a:noFill/>
                    </a:lnR>
                    <a:lnT>
                      <a:noFill/>
                    </a:lnT>
                    <a:lnB>
                      <a:noFill/>
                    </a:lnB>
                    <a:solidFill>
                      <a:schemeClr val="accent1"/>
                    </a:solidFill>
                  </a:tcPr>
                </a:tc>
                <a:tc>
                  <a:txBody>
                    <a:bodyPr/>
                    <a:lstStyle/>
                    <a:p>
                      <a:pPr algn="l"/>
                      <a:r>
                        <a:rPr lang="ru-RU" sz="1800" dirty="0"/>
                        <a:t>Программа, состоящая из двух или более компонентов и (или) комплексов, выполняющих взаимосвязанные функции, и применяемая самостоятельно или в составе другого комплекса</a:t>
                      </a:r>
                    </a:p>
                  </a:txBody>
                  <a:tcPr marL="76192" marR="76192" marT="76196" marB="76196" anchor="ctr">
                    <a:lnL>
                      <a:noFill/>
                    </a:lnL>
                    <a:lnR>
                      <a:noFill/>
                    </a:lnR>
                    <a:lnT>
                      <a:noFill/>
                    </a:lnT>
                    <a:lnB>
                      <a:noFill/>
                    </a:lnB>
                    <a:solidFill>
                      <a:schemeClr val="accent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a:extLst>
              <a:ext uri="{FF2B5EF4-FFF2-40B4-BE49-F238E27FC236}">
                <a16:creationId xmlns:a16="http://schemas.microsoft.com/office/drawing/2014/main" id="{01537395-F0D7-4C85-91A2-1917E6DEDB28}"/>
              </a:ext>
            </a:extLst>
          </p:cNvPr>
          <p:cNvSpPr>
            <a:spLocks noGrp="1"/>
          </p:cNvSpPr>
          <p:nvPr>
            <p:ph idx="1"/>
          </p:nvPr>
        </p:nvSpPr>
        <p:spPr>
          <a:xfrm>
            <a:off x="182563" y="2413000"/>
            <a:ext cx="5653087" cy="3600450"/>
          </a:xfrm>
        </p:spPr>
        <p:txBody>
          <a:bodyPr/>
          <a:lstStyle/>
          <a:p>
            <a:r>
              <a:rPr lang="ru-RU" altLang="ru-RU" sz="1800"/>
              <a:t>Компьютеры, однако, бывают разные:</a:t>
            </a:r>
          </a:p>
          <a:p>
            <a:pPr lvl="1"/>
            <a:r>
              <a:rPr lang="ru-RU" altLang="ru-RU" sz="1600" b="1"/>
              <a:t>Определение программы как последовательности инструкций – годится для традиционного цифрового компьютера;</a:t>
            </a:r>
          </a:p>
          <a:p>
            <a:pPr lvl="1"/>
            <a:r>
              <a:rPr lang="ru-RU" altLang="ru-RU" sz="1600" b="1"/>
              <a:t>Но аналоговый компьютер тоже программируется...Что в нем является «программой»? Кто из вас его видел? Использовал? </a:t>
            </a:r>
          </a:p>
          <a:p>
            <a:r>
              <a:rPr lang="ru-RU" altLang="ru-RU" sz="1800"/>
              <a:t>Инструкции в компьютерах могут быть разные:</a:t>
            </a:r>
          </a:p>
          <a:p>
            <a:pPr lvl="1"/>
            <a:r>
              <a:rPr lang="ru-RU" altLang="ru-RU" sz="1600" b="1"/>
              <a:t>Не все инструкции в компьютере обязательно выполняются последовательно; </a:t>
            </a:r>
            <a:endParaRPr lang="en-US" altLang="ru-RU" sz="1600" b="1"/>
          </a:p>
          <a:p>
            <a:pPr lvl="1"/>
            <a:r>
              <a:rPr lang="ru-RU" altLang="ru-RU" sz="1600" b="1"/>
              <a:t>Все современные компьютеры распараллеливают выполнение программы...</a:t>
            </a:r>
          </a:p>
        </p:txBody>
      </p:sp>
      <p:sp>
        <p:nvSpPr>
          <p:cNvPr id="13315" name="Date Placeholder 3">
            <a:extLst>
              <a:ext uri="{FF2B5EF4-FFF2-40B4-BE49-F238E27FC236}">
                <a16:creationId xmlns:a16="http://schemas.microsoft.com/office/drawing/2014/main" id="{6A1CA4D5-507F-4DC4-BBB8-A335353A2CF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8115566-388E-4E0E-8B08-1FBF8A1BCAB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6" name="Footer Placeholder 4">
            <a:extLst>
              <a:ext uri="{FF2B5EF4-FFF2-40B4-BE49-F238E27FC236}">
                <a16:creationId xmlns:a16="http://schemas.microsoft.com/office/drawing/2014/main" id="{26BEBC4C-B08B-463A-A88B-455B0D7A035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7" name="Slide Number Placeholder 5">
            <a:extLst>
              <a:ext uri="{FF2B5EF4-FFF2-40B4-BE49-F238E27FC236}">
                <a16:creationId xmlns:a16="http://schemas.microsoft.com/office/drawing/2014/main" id="{0BEAD1C8-5D71-4E85-9351-EB0D422FBE7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5C778A0-40FB-4888-A706-C6A6981EBC95}" type="slidenum">
              <a:rPr lang="ru-RU" altLang="ru-RU" sz="1400"/>
              <a:pPr eaLnBrk="1" hangingPunct="1">
                <a:spcBef>
                  <a:spcPct val="0"/>
                </a:spcBef>
                <a:buFontTx/>
                <a:buNone/>
              </a:pPr>
              <a:t>366</a:t>
            </a:fld>
            <a:endParaRPr lang="ru-RU" altLang="ru-RU" sz="1400"/>
          </a:p>
        </p:txBody>
      </p:sp>
      <p:pic>
        <p:nvPicPr>
          <p:cNvPr id="13318" name="Picture 8" descr="http://www.viva64.com/external-pictures/habr-09-2.png">
            <a:extLst>
              <a:ext uri="{FF2B5EF4-FFF2-40B4-BE49-F238E27FC236}">
                <a16:creationId xmlns:a16="http://schemas.microsoft.com/office/drawing/2014/main" id="{E31F41E6-0FBC-452F-8CA9-024878104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5650" y="2492375"/>
            <a:ext cx="3132138"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97FA5B13-E323-4D0D-AC43-2945615D5BE9}"/>
              </a:ext>
            </a:extLst>
          </p:cNvPr>
          <p:cNvSpPr txBox="1">
            <a:spLocks/>
          </p:cNvSpPr>
          <p:nvPr/>
        </p:nvSpPr>
        <p:spPr bwMode="auto">
          <a:xfrm>
            <a:off x="188913" y="1651000"/>
            <a:ext cx="8704262"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ru-RU" altLang="ru-RU" sz="1800" kern="0" dirty="0"/>
              <a:t>Компьютерная программа</a:t>
            </a:r>
            <a:r>
              <a:rPr lang="ru-RU" altLang="ru-RU" sz="1800" b="0" kern="0" dirty="0"/>
              <a:t> — совокупность (последовательность) </a:t>
            </a:r>
            <a:r>
              <a:rPr lang="ru-RU" altLang="ru-RU" sz="1800" kern="0" dirty="0"/>
              <a:t>инструкций</a:t>
            </a:r>
            <a:r>
              <a:rPr lang="ru-RU" altLang="ru-RU" sz="1800" b="0" kern="0" dirty="0"/>
              <a:t>, определяющих решение задачи </a:t>
            </a:r>
            <a:r>
              <a:rPr lang="ru-RU" altLang="ru-RU" sz="1800" kern="0" dirty="0"/>
              <a:t>компьютером</a:t>
            </a:r>
            <a:r>
              <a:rPr lang="ru-RU" altLang="ru-RU" sz="1800" b="0" kern="0" dirty="0"/>
              <a: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id="{C7A251EB-B438-4387-8D84-4C9040138C88}"/>
              </a:ext>
            </a:extLst>
          </p:cNvPr>
          <p:cNvSpPr>
            <a:spLocks noGrp="1"/>
          </p:cNvSpPr>
          <p:nvPr>
            <p:ph idx="1"/>
          </p:nvPr>
        </p:nvSpPr>
        <p:spPr>
          <a:xfrm>
            <a:off x="0" y="1412875"/>
            <a:ext cx="9144000" cy="4679950"/>
          </a:xfrm>
        </p:spPr>
        <p:txBody>
          <a:bodyPr/>
          <a:lstStyle/>
          <a:p>
            <a:r>
              <a:rPr lang="ru-RU" altLang="ru-RU" sz="2000" b="1"/>
              <a:t>Программа – это составная сущность:</a:t>
            </a:r>
            <a:r>
              <a:rPr lang="ru-RU" altLang="ru-RU" sz="1800"/>
              <a:t> </a:t>
            </a:r>
            <a:r>
              <a:rPr lang="ru-RU" altLang="ru-RU" sz="1800" b="1"/>
              <a:t>она является описанием использования множества элементов разных сортов (т.е. разнотипных), взаимодействующих по определенным правилам, в целях получения нужного результата.   См.: </a:t>
            </a:r>
            <a:r>
              <a:rPr lang="en-US" altLang="ru-RU" sz="1800" b="1">
                <a:hlinkClick r:id="rId2"/>
              </a:rPr>
              <a:t>https://www.youtube.com/watch?v=lo6x4eulY9g</a:t>
            </a:r>
            <a:r>
              <a:rPr lang="ru-RU" altLang="ru-RU" sz="1800" b="1"/>
              <a:t> </a:t>
            </a:r>
            <a:endParaRPr lang="ru-RU" altLang="ru-RU" sz="1400" b="1"/>
          </a:p>
          <a:p>
            <a:pPr lvl="1"/>
            <a:r>
              <a:rPr lang="ru-RU" altLang="ru-RU" sz="1800"/>
              <a:t>Компьютер </a:t>
            </a:r>
            <a:r>
              <a:rPr lang="en-US" altLang="ru-RU" sz="1800"/>
              <a:t>[</a:t>
            </a:r>
            <a:r>
              <a:rPr lang="ru-RU" altLang="ru-RU" sz="1800"/>
              <a:t>цифровой</a:t>
            </a:r>
            <a:r>
              <a:rPr lang="en-US" altLang="ru-RU" sz="1800"/>
              <a:t>]</a:t>
            </a:r>
            <a:r>
              <a:rPr lang="ru-RU" altLang="ru-RU" sz="1800"/>
              <a:t> предоставляет возможность использования различных инструкций, типы которых определяются его «системой команд» (архитектурой) и экземпляры которых (многочисленные) составляются в программу по правилам организации их совместного выполнения (взаимодействия) в определенных целях: </a:t>
            </a:r>
          </a:p>
          <a:p>
            <a:pPr lvl="2"/>
            <a:r>
              <a:rPr lang="ru-RU" altLang="ru-RU" sz="1600" b="1"/>
              <a:t>с соблюдением определенного порядка следования;</a:t>
            </a:r>
          </a:p>
          <a:p>
            <a:pPr lvl="2"/>
            <a:r>
              <a:rPr lang="ru-RU" altLang="ru-RU" sz="1600" b="1"/>
              <a:t>с определенным способом передачи данных между ними, и т.п.</a:t>
            </a:r>
          </a:p>
          <a:p>
            <a:pPr lvl="1"/>
            <a:r>
              <a:rPr lang="ru-RU" altLang="ru-RU" sz="1800" b="1"/>
              <a:t>Уже на нижнем уровне программирования программа создается из компонент (инструкций) и сама может рассматриваться как компонент.</a:t>
            </a:r>
          </a:p>
          <a:p>
            <a:pPr lvl="1"/>
            <a:r>
              <a:rPr lang="ru-RU" altLang="ru-RU" sz="1600" b="1"/>
              <a:t>Любое программирование – это конструирование из компонент!</a:t>
            </a:r>
            <a:r>
              <a:rPr lang="ru-RU" altLang="ru-RU" sz="1600"/>
              <a:t> </a:t>
            </a:r>
          </a:p>
          <a:p>
            <a:r>
              <a:rPr lang="ru-RU" altLang="ru-RU" sz="2000"/>
              <a:t>Современные программы конструируются с использованием языков программирования....</a:t>
            </a:r>
          </a:p>
        </p:txBody>
      </p:sp>
      <p:sp>
        <p:nvSpPr>
          <p:cNvPr id="14339" name="Date Placeholder 3">
            <a:extLst>
              <a:ext uri="{FF2B5EF4-FFF2-40B4-BE49-F238E27FC236}">
                <a16:creationId xmlns:a16="http://schemas.microsoft.com/office/drawing/2014/main" id="{A862ED2D-0C25-4812-A17C-E1E5C2B1C35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80120C9-44C6-456C-A2BD-E37DEEE0807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40" name="Footer Placeholder 4">
            <a:extLst>
              <a:ext uri="{FF2B5EF4-FFF2-40B4-BE49-F238E27FC236}">
                <a16:creationId xmlns:a16="http://schemas.microsoft.com/office/drawing/2014/main" id="{3EE1A212-B926-4B24-903B-48515E329D7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1" name="Slide Number Placeholder 5">
            <a:extLst>
              <a:ext uri="{FF2B5EF4-FFF2-40B4-BE49-F238E27FC236}">
                <a16:creationId xmlns:a16="http://schemas.microsoft.com/office/drawing/2014/main" id="{C8298515-4532-4E82-8291-0D11C6C468B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89298D1-C6FF-4B0A-94A4-9A37AC74F356}" type="slidenum">
              <a:rPr lang="ru-RU" altLang="ru-RU" sz="1400"/>
              <a:pPr eaLnBrk="1" hangingPunct="1">
                <a:spcBef>
                  <a:spcPct val="0"/>
                </a:spcBef>
                <a:buFontTx/>
                <a:buNone/>
              </a:pPr>
              <a:t>367</a:t>
            </a:fld>
            <a:endParaRPr lang="ru-RU" altLang="ru-RU" sz="140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27A56B91-A41C-443F-84C2-8DD6F0C8B3B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22ABDCF-D59F-4588-8CF7-B4D77EB9ACE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55371727-C89C-4556-958A-FC38C33C5F2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3EA935C8-74C1-4B57-AF8F-E36C1F67FA6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6E33E8B-0729-45A4-92AB-C5A98CC926AB}" type="slidenum">
              <a:rPr lang="ru-RU" altLang="ru-RU" sz="1400"/>
              <a:pPr eaLnBrk="1" hangingPunct="1">
                <a:spcBef>
                  <a:spcPct val="0"/>
                </a:spcBef>
                <a:buFontTx/>
                <a:buNone/>
              </a:pPr>
              <a:t>368</a:t>
            </a:fld>
            <a:endParaRPr lang="ru-RU" altLang="ru-RU" sz="1400"/>
          </a:p>
        </p:txBody>
      </p:sp>
      <p:sp>
        <p:nvSpPr>
          <p:cNvPr id="15365" name="Rectangle 2">
            <a:extLst>
              <a:ext uri="{FF2B5EF4-FFF2-40B4-BE49-F238E27FC236}">
                <a16:creationId xmlns:a16="http://schemas.microsoft.com/office/drawing/2014/main" id="{29BD6057-FA94-479D-858D-BDE6222EE8B7}"/>
              </a:ext>
            </a:extLst>
          </p:cNvPr>
          <p:cNvSpPr>
            <a:spLocks noGrp="1" noChangeArrowheads="1"/>
          </p:cNvSpPr>
          <p:nvPr>
            <p:ph type="title"/>
          </p:nvPr>
        </p:nvSpPr>
        <p:spPr>
          <a:xfrm>
            <a:off x="395288" y="1412875"/>
            <a:ext cx="8229600" cy="431800"/>
          </a:xfrm>
        </p:spPr>
        <p:txBody>
          <a:bodyPr/>
          <a:lstStyle/>
          <a:p>
            <a:pPr eaLnBrk="1" hangingPunct="1"/>
            <a:r>
              <a:rPr lang="ru-RU" altLang="ru-RU" sz="2400" b="1"/>
              <a:t>Языки программирования</a:t>
            </a:r>
          </a:p>
        </p:txBody>
      </p:sp>
      <p:sp>
        <p:nvSpPr>
          <p:cNvPr id="4102" name="Rectangle 3">
            <a:extLst>
              <a:ext uri="{FF2B5EF4-FFF2-40B4-BE49-F238E27FC236}">
                <a16:creationId xmlns:a16="http://schemas.microsoft.com/office/drawing/2014/main" id="{A67D85E3-D5D3-4722-9932-762EA92CA54A}"/>
              </a:ext>
            </a:extLst>
          </p:cNvPr>
          <p:cNvSpPr>
            <a:spLocks noGrp="1" noChangeArrowheads="1"/>
          </p:cNvSpPr>
          <p:nvPr>
            <p:ph type="body" idx="1"/>
          </p:nvPr>
        </p:nvSpPr>
        <p:spPr>
          <a:xfrm>
            <a:off x="147638" y="1844675"/>
            <a:ext cx="8964612" cy="4464050"/>
          </a:xfrm>
        </p:spPr>
        <p:txBody>
          <a:bodyPr/>
          <a:lstStyle/>
          <a:p>
            <a:pPr eaLnBrk="1" hangingPunct="1">
              <a:lnSpc>
                <a:spcPct val="80000"/>
              </a:lnSpc>
              <a:defRPr/>
            </a:pPr>
            <a:r>
              <a:rPr lang="ru-RU" altLang="ru-RU" sz="1800" dirty="0"/>
              <a:t>Машинные инструкции конкретного компьютера сразу позволяют создавать программы. Этот подход страдает недостатками. </a:t>
            </a:r>
            <a:r>
              <a:rPr lang="ru-RU" altLang="ru-RU" sz="1800" b="1" i="1" dirty="0"/>
              <a:t>Какими?    </a:t>
            </a:r>
          </a:p>
          <a:p>
            <a:pPr eaLnBrk="1" hangingPunct="1">
              <a:lnSpc>
                <a:spcPct val="80000"/>
              </a:lnSpc>
              <a:defRPr/>
            </a:pPr>
            <a:r>
              <a:rPr lang="ru-RU" altLang="ru-RU" sz="1800" dirty="0"/>
              <a:t>Все языки программирования обеспечивают некоторые абстракции (предоставляя «машину, сделанную с помощью машины»):</a:t>
            </a:r>
          </a:p>
          <a:p>
            <a:pPr lvl="1" eaLnBrk="1" hangingPunct="1">
              <a:lnSpc>
                <a:spcPct val="80000"/>
              </a:lnSpc>
              <a:defRPr/>
            </a:pPr>
            <a:r>
              <a:rPr lang="ru-RU" altLang="ru-RU" sz="1600" b="1" dirty="0"/>
              <a:t>Язык ассемблера</a:t>
            </a:r>
            <a:r>
              <a:rPr lang="ru-RU" altLang="ru-RU" sz="1600" dirty="0"/>
              <a:t> обеспечивает абстрацию физической машины;</a:t>
            </a:r>
          </a:p>
          <a:p>
            <a:pPr lvl="1" eaLnBrk="1" hangingPunct="1">
              <a:lnSpc>
                <a:spcPct val="80000"/>
              </a:lnSpc>
              <a:defRPr/>
            </a:pPr>
            <a:r>
              <a:rPr lang="ru-RU" altLang="ru-RU" sz="1600" b="1" dirty="0"/>
              <a:t>«Императивные» языки</a:t>
            </a:r>
            <a:r>
              <a:rPr lang="ru-RU" altLang="ru-RU" sz="1600" dirty="0"/>
              <a:t> (</a:t>
            </a:r>
            <a:r>
              <a:rPr lang="en-US" altLang="ru-RU" sz="1600" dirty="0"/>
              <a:t>Fortran, </a:t>
            </a:r>
            <a:r>
              <a:rPr lang="ru-RU" altLang="ru-RU" sz="1600" dirty="0"/>
              <a:t>С и др.) обеспечивают абстракции языков ассеблеров (и те, и другие требуют мышления в терминах компьютера, а не решаемой задачи: программист обеспечивает преобразование понятий предметной области в понятия машинно-ориентированного языка);</a:t>
            </a:r>
          </a:p>
          <a:p>
            <a:pPr lvl="1" eaLnBrk="1" hangingPunct="1">
              <a:lnSpc>
                <a:spcPct val="80000"/>
              </a:lnSpc>
              <a:defRPr/>
            </a:pPr>
            <a:r>
              <a:rPr lang="ru-RU" altLang="ru-RU" sz="1600" b="1" dirty="0"/>
              <a:t>«Проблемно-ориентированные» языки </a:t>
            </a:r>
            <a:r>
              <a:rPr lang="ru-RU" altLang="ru-RU" sz="1600" dirty="0"/>
              <a:t>сосредоточены на решении задач определенного класса, для которых они дают полезные абстракции, но они не всегда пригодны для задач других классов;</a:t>
            </a:r>
          </a:p>
          <a:p>
            <a:pPr lvl="1" eaLnBrk="1" hangingPunct="1">
              <a:lnSpc>
                <a:spcPct val="80000"/>
              </a:lnSpc>
              <a:defRPr/>
            </a:pPr>
            <a:r>
              <a:rPr lang="ru-RU" altLang="ru-RU" sz="1600" b="1" dirty="0"/>
              <a:t>Объектно-ориентированные языки </a:t>
            </a:r>
            <a:r>
              <a:rPr lang="ru-RU" altLang="ru-RU" sz="1600" dirty="0"/>
              <a:t>дают инструменты для представления элементов предметной области как объектов, реализуемых с помощью других объектов (объектов реализации). Проблема решается в терминах предметной области, а не в терминах компьютера, используемого при реализации. Такой подход имеет сравнительно адекватную аналогию в реальном мире.</a:t>
            </a:r>
          </a:p>
          <a:p>
            <a:pPr lvl="1" eaLnBrk="1" hangingPunct="1">
              <a:lnSpc>
                <a:spcPct val="80000"/>
              </a:lnSpc>
              <a:defRPr/>
            </a:pPr>
            <a:r>
              <a:rPr lang="ru-RU" altLang="ru-RU" sz="1600" b="1" dirty="0"/>
              <a:t>Функциональные языки</a:t>
            </a:r>
            <a:r>
              <a:rPr lang="ru-RU" altLang="ru-RU" sz="1600" dirty="0"/>
              <a:t> последнее время вновь набирают популярность...</a:t>
            </a:r>
          </a:p>
          <a:p>
            <a:pPr marL="342900" lvl="1" indent="-342900" eaLnBrk="1" hangingPunct="1">
              <a:lnSpc>
                <a:spcPct val="80000"/>
              </a:lnSpc>
              <a:buFontTx/>
              <a:buChar char="•"/>
              <a:defRPr/>
            </a:pPr>
            <a:r>
              <a:rPr lang="ru-RU" altLang="ru-RU" sz="1800" dirty="0">
                <a:ea typeface="+mn-ea"/>
                <a:cs typeface="+mn-cs"/>
              </a:rPr>
              <a:t>Эволюция средств программирования связана с новыми техническими возможностями железа и новыми задачами, которые ставит жизнь...</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488DB94F-1B72-44B3-9EA6-4B425DFE564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E036BD3-B3DE-449D-8DCD-0865ADF4DDB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30EDDFBD-8F2F-4619-A550-C85876945CE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64957139-DB93-4CFA-8540-19E42AD5F17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EBB09B9-0DBA-4B49-97E1-4D2950FF1C1B}" type="slidenum">
              <a:rPr lang="ru-RU" altLang="ru-RU" sz="1400"/>
              <a:pPr eaLnBrk="1" hangingPunct="1">
                <a:spcBef>
                  <a:spcPct val="0"/>
                </a:spcBef>
                <a:buFontTx/>
                <a:buNone/>
              </a:pPr>
              <a:t>369</a:t>
            </a:fld>
            <a:endParaRPr lang="ru-RU" altLang="ru-RU" sz="1400"/>
          </a:p>
        </p:txBody>
      </p:sp>
      <p:sp>
        <p:nvSpPr>
          <p:cNvPr id="16389" name="Rectangle 2">
            <a:extLst>
              <a:ext uri="{FF2B5EF4-FFF2-40B4-BE49-F238E27FC236}">
                <a16:creationId xmlns:a16="http://schemas.microsoft.com/office/drawing/2014/main" id="{EE6E94A7-9924-4B21-97C8-4616EAEEA32A}"/>
              </a:ext>
            </a:extLst>
          </p:cNvPr>
          <p:cNvSpPr>
            <a:spLocks noGrp="1" noChangeArrowheads="1"/>
          </p:cNvSpPr>
          <p:nvPr>
            <p:ph type="title"/>
          </p:nvPr>
        </p:nvSpPr>
        <p:spPr>
          <a:xfrm>
            <a:off x="468313" y="1412875"/>
            <a:ext cx="8229600" cy="360363"/>
          </a:xfrm>
        </p:spPr>
        <p:txBody>
          <a:bodyPr/>
          <a:lstStyle/>
          <a:p>
            <a:pPr eaLnBrk="1" hangingPunct="1"/>
            <a:r>
              <a:rPr lang="ru-RU" altLang="ru-RU" sz="2400" b="1"/>
              <a:t>Цели данного курса</a:t>
            </a:r>
          </a:p>
        </p:txBody>
      </p:sp>
      <p:sp>
        <p:nvSpPr>
          <p:cNvPr id="16390" name="Rectangle 3">
            <a:extLst>
              <a:ext uri="{FF2B5EF4-FFF2-40B4-BE49-F238E27FC236}">
                <a16:creationId xmlns:a16="http://schemas.microsoft.com/office/drawing/2014/main" id="{10F87408-5C63-479E-8AAE-6917B50E1BAF}"/>
              </a:ext>
            </a:extLst>
          </p:cNvPr>
          <p:cNvSpPr>
            <a:spLocks noGrp="1" noChangeArrowheads="1"/>
          </p:cNvSpPr>
          <p:nvPr>
            <p:ph type="body" idx="1"/>
          </p:nvPr>
        </p:nvSpPr>
        <p:spPr>
          <a:xfrm>
            <a:off x="0" y="1773238"/>
            <a:ext cx="9144000" cy="4319587"/>
          </a:xfrm>
        </p:spPr>
        <p:txBody>
          <a:bodyPr/>
          <a:lstStyle/>
          <a:p>
            <a:pPr eaLnBrk="1" hangingPunct="1"/>
            <a:r>
              <a:rPr lang="ru-RU" altLang="ru-RU" sz="1800"/>
              <a:t>Изучить и освоить практически современные принципы, приемы и технологии используемые при создании современного программного обеспечения; </a:t>
            </a:r>
          </a:p>
          <a:p>
            <a:pPr eaLnBrk="1" hangingPunct="1"/>
            <a:r>
              <a:rPr lang="ru-RU" altLang="ru-RU" sz="1800"/>
              <a:t>Узнать, как эти принципы, приемы и технологии воплощаются и развиваются в современных программных продуктах;</a:t>
            </a:r>
          </a:p>
          <a:p>
            <a:pPr eaLnBrk="1" hangingPunct="1"/>
            <a:r>
              <a:rPr lang="ru-RU" altLang="ru-RU" sz="1800"/>
              <a:t>Освоить наиболее популярную в настоящее время платформу создания программного обеспечения – </a:t>
            </a:r>
            <a:r>
              <a:rPr lang="en-US" altLang="ru-RU" sz="1800"/>
              <a:t>Java</a:t>
            </a:r>
            <a:r>
              <a:rPr lang="ru-RU" altLang="ru-RU" sz="1800"/>
              <a:t>-платформу, включая:</a:t>
            </a:r>
          </a:p>
          <a:p>
            <a:pPr lvl="1" eaLnBrk="1" hangingPunct="1"/>
            <a:r>
              <a:rPr lang="ru-RU" altLang="ru-RU" sz="1400" b="1"/>
              <a:t>Язык программирования;</a:t>
            </a:r>
          </a:p>
          <a:p>
            <a:pPr lvl="1" eaLnBrk="1" hangingPunct="1"/>
            <a:r>
              <a:rPr lang="ru-RU" altLang="ru-RU" sz="1400" b="1"/>
              <a:t>Его поддержку и окружение;</a:t>
            </a:r>
          </a:p>
          <a:p>
            <a:pPr lvl="1" eaLnBrk="1" hangingPunct="1"/>
            <a:r>
              <a:rPr lang="ru-RU" altLang="ru-RU" sz="1400" b="1"/>
              <a:t>Инструментальные средства;</a:t>
            </a:r>
          </a:p>
          <a:p>
            <a:pPr lvl="1" eaLnBrk="1" hangingPunct="1"/>
            <a:r>
              <a:rPr lang="ru-RU" altLang="ru-RU" sz="1400" b="1"/>
              <a:t>Основные технологии, и. т.п.</a:t>
            </a:r>
          </a:p>
          <a:p>
            <a:pPr eaLnBrk="1" hangingPunct="1"/>
            <a:r>
              <a:rPr lang="ru-RU" altLang="ru-RU" sz="1800"/>
              <a:t>Предоставить основу для дальнейшей деятельности, включая:</a:t>
            </a:r>
          </a:p>
          <a:p>
            <a:pPr lvl="1" eaLnBrk="1" hangingPunct="1"/>
            <a:r>
              <a:rPr lang="ru-RU" altLang="ru-RU" sz="1400" b="1"/>
              <a:t>Курсовые и дипломные работы (</a:t>
            </a:r>
            <a:r>
              <a:rPr lang="en-US" altLang="ru-RU" sz="1400" b="1"/>
              <a:t>BS, MS, PhD, …</a:t>
            </a:r>
            <a:r>
              <a:rPr lang="ru-RU" altLang="ru-RU" sz="1400" b="1"/>
              <a:t>);</a:t>
            </a:r>
          </a:p>
          <a:p>
            <a:pPr lvl="1" eaLnBrk="1" hangingPunct="1"/>
            <a:r>
              <a:rPr lang="ru-RU" altLang="ru-RU" sz="1400" b="1"/>
              <a:t>Исследовательские проекты в области </a:t>
            </a:r>
            <a:r>
              <a:rPr lang="en-US" altLang="ru-RU" sz="1400" b="1"/>
              <a:t>Computer Science &amp; Software Engineering</a:t>
            </a:r>
            <a:r>
              <a:rPr lang="ru-RU" altLang="ru-RU" sz="1400" b="1"/>
              <a:t>;</a:t>
            </a:r>
            <a:endParaRPr lang="en-US" altLang="ru-RU" sz="1400" b="1"/>
          </a:p>
          <a:p>
            <a:pPr lvl="1" eaLnBrk="1" hangingPunct="1"/>
            <a:r>
              <a:rPr lang="ru-RU" altLang="ru-RU" sz="1400" b="1"/>
              <a:t>Профессиональную работу в передовых современных компаниях;</a:t>
            </a:r>
            <a:endParaRPr lang="en-US" altLang="ru-RU" sz="1400" b="1"/>
          </a:p>
          <a:p>
            <a:pPr lvl="1" eaLnBrk="1" hangingPunct="1"/>
            <a:r>
              <a:rPr lang="ru-RU" altLang="ru-RU" sz="1400" b="1"/>
              <a:t>Прагматические соображения </a:t>
            </a:r>
            <a:r>
              <a:rPr lang="en-US" altLang="ru-RU" sz="1400" b="1"/>
              <a:t>(</a:t>
            </a:r>
            <a:r>
              <a:rPr lang="en-US" altLang="ru-RU" sz="1400" b="1" i="1">
                <a:solidFill>
                  <a:srgbClr val="FF0000"/>
                </a:solidFill>
              </a:rPr>
              <a:t>to get prepared for a  good salary…</a:t>
            </a:r>
            <a:r>
              <a:rPr lang="en-US" altLang="ru-RU" sz="1400" b="1"/>
              <a:t>)</a:t>
            </a:r>
          </a:p>
          <a:p>
            <a:pPr eaLnBrk="1" hangingPunct="1">
              <a:buFontTx/>
              <a:buNone/>
            </a:pPr>
            <a:endParaRPr lang="en-US" altLang="ru-RU" sz="1800"/>
          </a:p>
          <a:p>
            <a:pPr eaLnBrk="1" hangingPunct="1"/>
            <a:endParaRPr lang="ru-RU" altLang="ru-RU" sz="1400" b="1">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E2EE3-1A5A-43FD-9376-DF083A4985B3}"/>
              </a:ext>
            </a:extLst>
          </p:cNvPr>
          <p:cNvSpPr>
            <a:spLocks noGrp="1"/>
          </p:cNvSpPr>
          <p:nvPr>
            <p:ph type="title"/>
          </p:nvPr>
        </p:nvSpPr>
        <p:spPr/>
        <p:txBody>
          <a:bodyPr/>
          <a:lstStyle/>
          <a:p>
            <a:r>
              <a:rPr lang="ru-RU" i="1" dirty="0"/>
              <a:t>Парный</a:t>
            </a:r>
            <a:r>
              <a:rPr lang="ru-RU" dirty="0"/>
              <a:t> </a:t>
            </a:r>
            <a:r>
              <a:rPr lang="ru-RU" i="1" dirty="0"/>
              <a:t>коэффициент корреляции</a:t>
            </a:r>
          </a:p>
        </p:txBody>
      </p:sp>
      <p:sp>
        <p:nvSpPr>
          <p:cNvPr id="3" name="Объект 2">
            <a:extLst>
              <a:ext uri="{FF2B5EF4-FFF2-40B4-BE49-F238E27FC236}">
                <a16:creationId xmlns:a16="http://schemas.microsoft.com/office/drawing/2014/main" id="{08513D95-653C-4527-B838-33E3AB54B64D}"/>
              </a:ext>
            </a:extLst>
          </p:cNvPr>
          <p:cNvSpPr>
            <a:spLocks noGrp="1"/>
          </p:cNvSpPr>
          <p:nvPr>
            <p:ph idx="1"/>
          </p:nvPr>
        </p:nvSpPr>
        <p:spPr/>
        <p:txBody>
          <a:bodyPr>
            <a:normAutofit fontScale="92500" lnSpcReduction="10000"/>
          </a:bodyPr>
          <a:lstStyle/>
          <a:p>
            <a:r>
              <a:rPr lang="ru-RU" b="1" dirty="0"/>
              <a:t>Применяется для оценки тесноты связи между показателями</a:t>
            </a:r>
          </a:p>
          <a:p>
            <a:endParaRPr lang="ru-RU" dirty="0"/>
          </a:p>
          <a:p>
            <a:endParaRPr lang="ru-RU" dirty="0"/>
          </a:p>
          <a:p>
            <a:endParaRPr lang="ru-RU" dirty="0"/>
          </a:p>
          <a:p>
            <a:endParaRPr lang="ru-RU" sz="1950" dirty="0"/>
          </a:p>
          <a:p>
            <a:r>
              <a:rPr lang="ru-RU" sz="1950" dirty="0"/>
              <a:t>Границы измерения: – 1 ≤ r ≤ 1. </a:t>
            </a:r>
          </a:p>
          <a:p>
            <a:r>
              <a:rPr lang="ru-RU" sz="1950" dirty="0"/>
              <a:t>Если взаимосвязь между показателями обратная (отрицательная) то корреляционная связь отрицательная:    –1 &lt; r &lt; 0. </a:t>
            </a:r>
          </a:p>
          <a:p>
            <a:r>
              <a:rPr lang="ru-RU" sz="1950" dirty="0"/>
              <a:t>Если взаимосвязь между показателями прямая, то корреляционная зависимость положительная: 0 &lt; г &lt; 1. </a:t>
            </a:r>
          </a:p>
          <a:p>
            <a:r>
              <a:rPr lang="ru-RU" sz="1950" dirty="0"/>
              <a:t>Если г = 0, линейная корреляционная зависимость отсутствует. </a:t>
            </a:r>
          </a:p>
          <a:p>
            <a:r>
              <a:rPr lang="ru-RU" sz="1950" dirty="0"/>
              <a:t>В крайних случаях |r| = 1 имеется функциональная линейная зависимость между показателями х и y.</a:t>
            </a:r>
          </a:p>
        </p:txBody>
      </p:sp>
      <p:pic>
        <p:nvPicPr>
          <p:cNvPr id="4" name="Рисунок 3">
            <a:extLst>
              <a:ext uri="{FF2B5EF4-FFF2-40B4-BE49-F238E27FC236}">
                <a16:creationId xmlns:a16="http://schemas.microsoft.com/office/drawing/2014/main" id="{93DDC24D-72BC-43B5-BB20-E354840BB693}"/>
              </a:ext>
            </a:extLst>
          </p:cNvPr>
          <p:cNvPicPr>
            <a:picLocks noChangeAspect="1"/>
          </p:cNvPicPr>
          <p:nvPr/>
        </p:nvPicPr>
        <p:blipFill>
          <a:blip r:embed="rId2"/>
          <a:stretch>
            <a:fillRect/>
          </a:stretch>
        </p:blipFill>
        <p:spPr>
          <a:xfrm>
            <a:off x="3140959" y="3067002"/>
            <a:ext cx="2099589" cy="723996"/>
          </a:xfrm>
          <a:prstGeom prst="rect">
            <a:avLst/>
          </a:prstGeom>
        </p:spPr>
      </p:pic>
    </p:spTree>
    <p:extLst>
      <p:ext uri="{BB962C8B-B14F-4D97-AF65-F5344CB8AC3E}">
        <p14:creationId xmlns:p14="http://schemas.microsoft.com/office/powerpoint/2010/main" val="30083442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44C3FB8-8454-4946-A164-C922CF9FD144}"/>
              </a:ext>
            </a:extLst>
          </p:cNvPr>
          <p:cNvSpPr>
            <a:spLocks noGrp="1"/>
          </p:cNvSpPr>
          <p:nvPr>
            <p:ph type="title"/>
          </p:nvPr>
        </p:nvSpPr>
        <p:spPr>
          <a:xfrm>
            <a:off x="323850" y="1844675"/>
            <a:ext cx="8496300" cy="4032250"/>
          </a:xfrm>
        </p:spPr>
        <p:txBody>
          <a:bodyPr/>
          <a:lstStyle/>
          <a:p>
            <a:pPr eaLnBrk="1" hangingPunct="1"/>
            <a:r>
              <a:rPr lang="ru-RU" altLang="ru-RU" sz="2400" b="1" i="1">
                <a:solidFill>
                  <a:srgbClr val="FF0000"/>
                </a:solidFill>
              </a:rPr>
              <a:t>Изучение программирования предполагает программирование, как обучение игре на фортепиано немыслимо без музицирования...</a:t>
            </a:r>
            <a:br>
              <a:rPr lang="ru-RU" altLang="ru-RU" sz="2400" b="1" i="1">
                <a:solidFill>
                  <a:srgbClr val="FF0000"/>
                </a:solidFill>
              </a:rPr>
            </a:br>
            <a:br>
              <a:rPr lang="ru-RU" altLang="ru-RU" sz="2400" b="1" i="1">
                <a:solidFill>
                  <a:srgbClr val="FF0000"/>
                </a:solidFill>
              </a:rPr>
            </a:br>
            <a:br>
              <a:rPr lang="ru-RU" altLang="ru-RU" sz="2400" b="1" i="1">
                <a:solidFill>
                  <a:srgbClr val="FF0000"/>
                </a:solidFill>
              </a:rPr>
            </a:br>
            <a:r>
              <a:rPr lang="ru-RU" altLang="ru-RU" sz="2400" b="1" i="1">
                <a:solidFill>
                  <a:srgbClr val="FF0000"/>
                </a:solidFill>
              </a:rPr>
              <a:t>Нельзя научиться плавать, прослушав лекци тренеров и даже чемпионов по плаванию: </a:t>
            </a:r>
            <a:br>
              <a:rPr lang="en-US" altLang="ru-RU" sz="2400" b="1" i="1">
                <a:solidFill>
                  <a:srgbClr val="FF0000"/>
                </a:solidFill>
              </a:rPr>
            </a:br>
            <a:r>
              <a:rPr lang="ru-RU" altLang="ru-RU" sz="2400" b="1" i="1">
                <a:solidFill>
                  <a:srgbClr val="FF0000"/>
                </a:solidFill>
              </a:rPr>
              <a:t>надо залезать в воду...</a:t>
            </a:r>
            <a:br>
              <a:rPr lang="en-US" altLang="ru-RU" sz="2400" b="1" i="1">
                <a:solidFill>
                  <a:srgbClr val="FF0000"/>
                </a:solidFill>
              </a:rPr>
            </a:br>
            <a:endParaRPr lang="ru-RU" altLang="ru-RU" sz="2400" b="1"/>
          </a:p>
        </p:txBody>
      </p:sp>
      <p:sp>
        <p:nvSpPr>
          <p:cNvPr id="17411" name="Date Placeholder 2">
            <a:extLst>
              <a:ext uri="{FF2B5EF4-FFF2-40B4-BE49-F238E27FC236}">
                <a16:creationId xmlns:a16="http://schemas.microsoft.com/office/drawing/2014/main" id="{40633801-073E-4DBF-9F70-136E11613D4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43D4B48-1CE9-45C6-8EF9-3911679F0BB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2" name="Footer Placeholder 3">
            <a:extLst>
              <a:ext uri="{FF2B5EF4-FFF2-40B4-BE49-F238E27FC236}">
                <a16:creationId xmlns:a16="http://schemas.microsoft.com/office/drawing/2014/main" id="{CCD8C2DB-E9AA-4A54-B8FE-39ECE43DCD7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3" name="Slide Number Placeholder 4">
            <a:extLst>
              <a:ext uri="{FF2B5EF4-FFF2-40B4-BE49-F238E27FC236}">
                <a16:creationId xmlns:a16="http://schemas.microsoft.com/office/drawing/2014/main" id="{FF5645BF-BE96-4CEF-87B2-C570C70543D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57E01BB-5B51-460C-B619-1A0A128377E9}" type="slidenum">
              <a:rPr lang="ru-RU" altLang="ru-RU" sz="1400"/>
              <a:pPr eaLnBrk="1" hangingPunct="1">
                <a:spcBef>
                  <a:spcPct val="0"/>
                </a:spcBef>
                <a:buFontTx/>
                <a:buNone/>
              </a:pPr>
              <a:t>370</a:t>
            </a:fld>
            <a:endParaRPr lang="ru-RU" altLang="ru-RU" sz="140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14AE52E8-DB37-4279-ACEB-87522D4FC2F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F2F4180-A4E5-4E74-AD6D-25A56A24213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146B4F24-BC25-4850-8DCF-407306CE4BD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50E94F1F-E8EF-423A-AFCF-4D7CD3AACA2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0837D6-C38A-47B4-910C-2B4AAC382E41}" type="slidenum">
              <a:rPr lang="ru-RU" altLang="ru-RU" sz="1400"/>
              <a:pPr eaLnBrk="1" hangingPunct="1">
                <a:spcBef>
                  <a:spcPct val="0"/>
                </a:spcBef>
                <a:buFontTx/>
                <a:buNone/>
              </a:pPr>
              <a:t>371</a:t>
            </a:fld>
            <a:endParaRPr lang="ru-RU" altLang="ru-RU" sz="1400"/>
          </a:p>
        </p:txBody>
      </p:sp>
      <p:sp>
        <p:nvSpPr>
          <p:cNvPr id="18437" name="Rectangle 2">
            <a:extLst>
              <a:ext uri="{FF2B5EF4-FFF2-40B4-BE49-F238E27FC236}">
                <a16:creationId xmlns:a16="http://schemas.microsoft.com/office/drawing/2014/main" id="{A3658924-5A11-4E02-955B-4F9F7B17C804}"/>
              </a:ext>
            </a:extLst>
          </p:cNvPr>
          <p:cNvSpPr>
            <a:spLocks noGrp="1" noChangeArrowheads="1"/>
          </p:cNvSpPr>
          <p:nvPr>
            <p:ph type="title"/>
          </p:nvPr>
        </p:nvSpPr>
        <p:spPr>
          <a:xfrm>
            <a:off x="468313" y="1412875"/>
            <a:ext cx="8229600" cy="360363"/>
          </a:xfrm>
        </p:spPr>
        <p:txBody>
          <a:bodyPr/>
          <a:lstStyle/>
          <a:p>
            <a:pPr eaLnBrk="1" hangingPunct="1"/>
            <a:r>
              <a:rPr lang="ru-RU" altLang="ru-RU" sz="2400" b="1"/>
              <a:t>Языки, используемые в нашем курсе</a:t>
            </a:r>
          </a:p>
        </p:txBody>
      </p:sp>
      <p:sp>
        <p:nvSpPr>
          <p:cNvPr id="18438" name="Rectangle 3">
            <a:extLst>
              <a:ext uri="{FF2B5EF4-FFF2-40B4-BE49-F238E27FC236}">
                <a16:creationId xmlns:a16="http://schemas.microsoft.com/office/drawing/2014/main" id="{7A96EB1B-AED0-4A28-9AF7-CBF5FA971DC7}"/>
              </a:ext>
            </a:extLst>
          </p:cNvPr>
          <p:cNvSpPr>
            <a:spLocks noGrp="1" noChangeArrowheads="1"/>
          </p:cNvSpPr>
          <p:nvPr>
            <p:ph type="body" idx="1"/>
          </p:nvPr>
        </p:nvSpPr>
        <p:spPr>
          <a:xfrm>
            <a:off x="107950" y="1773238"/>
            <a:ext cx="8928100" cy="4535487"/>
          </a:xfrm>
        </p:spPr>
        <p:txBody>
          <a:bodyPr/>
          <a:lstStyle/>
          <a:p>
            <a:pPr marL="285750" indent="-285750" eaLnBrk="1" hangingPunct="1">
              <a:spcBef>
                <a:spcPct val="0"/>
              </a:spcBef>
            </a:pPr>
            <a:r>
              <a:rPr lang="ru-RU" altLang="ru-RU" sz="2000" b="1"/>
              <a:t>Программная инженерия </a:t>
            </a:r>
            <a:r>
              <a:rPr lang="en-US" altLang="ru-RU" sz="2000" b="1"/>
              <a:t>(SE)</a:t>
            </a:r>
            <a:r>
              <a:rPr lang="ru-RU" altLang="ru-RU" sz="2000" b="1"/>
              <a:t> предполагает взаимодействия:</a:t>
            </a:r>
            <a:endParaRPr lang="en-US" altLang="ru-RU" sz="2000" b="1"/>
          </a:p>
          <a:p>
            <a:pPr marL="685800" lvl="1" eaLnBrk="1" hangingPunct="1">
              <a:spcBef>
                <a:spcPct val="0"/>
              </a:spcBef>
            </a:pPr>
            <a:r>
              <a:rPr lang="ru-RU" altLang="ru-RU" sz="1600" b="1"/>
              <a:t>Человека с человеком (</a:t>
            </a:r>
            <a:r>
              <a:rPr lang="en-US" altLang="ru-RU" sz="1600" b="1"/>
              <a:t>human-2-human</a:t>
            </a:r>
            <a:r>
              <a:rPr lang="ru-RU" altLang="ru-RU" sz="1600" b="1"/>
              <a:t>): </a:t>
            </a:r>
            <a:r>
              <a:rPr lang="ru-RU" altLang="ru-RU" sz="1600" b="1" i="1"/>
              <a:t>для чего?</a:t>
            </a:r>
            <a:endParaRPr lang="en-US" altLang="ru-RU" sz="1600" b="1" i="1"/>
          </a:p>
          <a:p>
            <a:pPr marL="685800" lvl="1" eaLnBrk="1" hangingPunct="1">
              <a:spcBef>
                <a:spcPct val="0"/>
              </a:spcBef>
            </a:pPr>
            <a:r>
              <a:rPr lang="ru-RU" altLang="ru-RU" sz="1600" b="1"/>
              <a:t>Человека с компьютером (</a:t>
            </a:r>
            <a:r>
              <a:rPr lang="en-US" altLang="ru-RU" sz="1600" b="1"/>
              <a:t>human-2-computer</a:t>
            </a:r>
            <a:r>
              <a:rPr lang="ru-RU" altLang="ru-RU" sz="1600" b="1"/>
              <a:t>): </a:t>
            </a:r>
            <a:r>
              <a:rPr lang="ru-RU" altLang="ru-RU" sz="1600" b="1" i="1"/>
              <a:t>для чего?</a:t>
            </a:r>
            <a:endParaRPr lang="en-US" altLang="ru-RU" sz="1600" b="1" i="1"/>
          </a:p>
          <a:p>
            <a:pPr marL="685800" lvl="1" eaLnBrk="1" hangingPunct="1">
              <a:spcBef>
                <a:spcPct val="0"/>
              </a:spcBef>
            </a:pPr>
            <a:r>
              <a:rPr lang="ru-RU" altLang="ru-RU" sz="1600" b="1"/>
              <a:t>Компьютера с компьютером (</a:t>
            </a:r>
            <a:r>
              <a:rPr lang="en-US" altLang="ru-RU" sz="1600" b="1"/>
              <a:t>computer-2-computer</a:t>
            </a:r>
            <a:r>
              <a:rPr lang="ru-RU" altLang="ru-RU" sz="1600" b="1"/>
              <a:t>)</a:t>
            </a:r>
            <a:r>
              <a:rPr lang="en-US" altLang="ru-RU" sz="1600" b="1"/>
              <a:t>: </a:t>
            </a:r>
            <a:r>
              <a:rPr lang="ru-RU" altLang="ru-RU" sz="1600" b="1" i="1"/>
              <a:t>для чего?</a:t>
            </a:r>
            <a:endParaRPr lang="en-US" altLang="ru-RU" sz="1600" b="1" i="1"/>
          </a:p>
          <a:p>
            <a:pPr marL="285750" indent="-285750" eaLnBrk="1" hangingPunct="1">
              <a:spcBef>
                <a:spcPct val="0"/>
              </a:spcBef>
            </a:pPr>
            <a:r>
              <a:rPr lang="en-US" altLang="ru-RU" sz="2000" b="1"/>
              <a:t>Human-2-human</a:t>
            </a:r>
            <a:r>
              <a:rPr lang="ru-RU" altLang="ru-RU" sz="2000"/>
              <a:t>:</a:t>
            </a:r>
            <a:r>
              <a:rPr lang="en-US" altLang="ru-RU" sz="2000"/>
              <a:t> </a:t>
            </a:r>
            <a:r>
              <a:rPr lang="ru-RU" altLang="ru-RU" sz="2000"/>
              <a:t>исторически взаимодействия в </a:t>
            </a:r>
            <a:r>
              <a:rPr lang="en-US" altLang="ru-RU" sz="2000"/>
              <a:t>SE </a:t>
            </a:r>
            <a:r>
              <a:rPr lang="ru-RU" altLang="ru-RU" sz="2000"/>
              <a:t>происходят, в основном, по-английски. </a:t>
            </a:r>
            <a:r>
              <a:rPr lang="ru-RU" altLang="ru-RU" sz="2000" i="1"/>
              <a:t>Почему?</a:t>
            </a:r>
            <a:r>
              <a:rPr lang="ru-RU" altLang="ru-RU" sz="2000"/>
              <a:t> </a:t>
            </a:r>
          </a:p>
          <a:p>
            <a:pPr marL="685800" lvl="1" eaLnBrk="1" hangingPunct="1">
              <a:spcBef>
                <a:spcPct val="0"/>
              </a:spcBef>
            </a:pPr>
            <a:r>
              <a:rPr lang="ru-RU" altLang="ru-RU" sz="1600" b="1"/>
              <a:t>Программист должен знать английский язык: это язык общения ученых и разработчиков, язык учебников и документации ПО, язык професионального сертифицирования и т.д. У нас – это еще и язык контрольных тестов.</a:t>
            </a:r>
          </a:p>
          <a:p>
            <a:pPr marL="285750" indent="-285750" eaLnBrk="1" hangingPunct="1">
              <a:spcBef>
                <a:spcPct val="0"/>
              </a:spcBef>
            </a:pPr>
            <a:r>
              <a:rPr lang="en-US" altLang="ru-RU" sz="2000" b="1"/>
              <a:t>Human-2-computer</a:t>
            </a:r>
            <a:r>
              <a:rPr lang="en-US" altLang="ru-RU" sz="2000"/>
              <a:t>: </a:t>
            </a:r>
            <a:r>
              <a:rPr lang="ru-RU" altLang="ru-RU" sz="2000"/>
              <a:t>все инструменты программирования используют английский язык – язык профессионального общения программистов. Собственно программы мы будем писать на языке </a:t>
            </a:r>
            <a:r>
              <a:rPr lang="en-US" altLang="ru-RU" sz="2000"/>
              <a:t>Java</a:t>
            </a:r>
            <a:r>
              <a:rPr lang="ru-RU" altLang="ru-RU" sz="2000"/>
              <a:t>. </a:t>
            </a:r>
            <a:endParaRPr lang="en-US" altLang="ru-RU" sz="2000"/>
          </a:p>
          <a:p>
            <a:pPr marL="685800" lvl="1" eaLnBrk="1" hangingPunct="1">
              <a:spcBef>
                <a:spcPct val="0"/>
              </a:spcBef>
            </a:pPr>
            <a:r>
              <a:rPr lang="ru-RU" altLang="ru-RU" sz="1600" b="1"/>
              <a:t>Синтаксис языка </a:t>
            </a:r>
            <a:r>
              <a:rPr lang="en-US" altLang="ru-RU" sz="1600" b="1"/>
              <a:t>Java</a:t>
            </a:r>
            <a:r>
              <a:rPr lang="ru-RU" altLang="ru-RU" sz="1600" b="1"/>
              <a:t> связан с английским языком. </a:t>
            </a:r>
          </a:p>
          <a:p>
            <a:pPr marL="285750" indent="-285750" eaLnBrk="1" hangingPunct="1">
              <a:spcBef>
                <a:spcPct val="0"/>
              </a:spcBef>
            </a:pPr>
            <a:r>
              <a:rPr lang="en-US" altLang="ru-RU" sz="2000" b="1"/>
              <a:t>Computer-2-computer</a:t>
            </a:r>
            <a:r>
              <a:rPr lang="ru-RU" altLang="ru-RU" sz="2000"/>
              <a:t>: </a:t>
            </a:r>
            <a:r>
              <a:rPr lang="en-US" altLang="ru-RU" sz="2000"/>
              <a:t>Java –</a:t>
            </a:r>
            <a:r>
              <a:rPr lang="ru-RU" altLang="ru-RU" sz="2000"/>
              <a:t> это «платформонезависимый» язык для любых копьютеров  и основной язык для сетевого программирования. Его «понимают» все компьютеры...</a:t>
            </a:r>
            <a:endParaRPr lang="ru-RU" altLang="ru-RU" sz="1600" b="1" i="1"/>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6C110210-A8B2-4B2F-B7CA-6AA32420323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35B621A-3CBB-4EFB-B9CB-2A373EDA2E2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F0D7FC81-C709-4A12-9C2E-B539B943AE2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A6B60D2C-DD57-4478-B311-4B038ECCECD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E4FAA4F-98A6-4D64-BE5E-3994985791DF}" type="slidenum">
              <a:rPr lang="ru-RU" altLang="ru-RU" sz="1400"/>
              <a:pPr eaLnBrk="1" hangingPunct="1">
                <a:spcBef>
                  <a:spcPct val="0"/>
                </a:spcBef>
                <a:buFontTx/>
                <a:buNone/>
              </a:pPr>
              <a:t>372</a:t>
            </a:fld>
            <a:endParaRPr lang="ru-RU" altLang="ru-RU" sz="1400"/>
          </a:p>
        </p:txBody>
      </p:sp>
      <p:sp>
        <p:nvSpPr>
          <p:cNvPr id="19461" name="Rectangle 2">
            <a:extLst>
              <a:ext uri="{FF2B5EF4-FFF2-40B4-BE49-F238E27FC236}">
                <a16:creationId xmlns:a16="http://schemas.microsoft.com/office/drawing/2014/main" id="{B8F56D5D-EBDA-4D98-9885-15A206B237FD}"/>
              </a:ext>
            </a:extLst>
          </p:cNvPr>
          <p:cNvSpPr>
            <a:spLocks noGrp="1" noChangeArrowheads="1"/>
          </p:cNvSpPr>
          <p:nvPr>
            <p:ph type="title"/>
          </p:nvPr>
        </p:nvSpPr>
        <p:spPr>
          <a:xfrm>
            <a:off x="468313" y="1412875"/>
            <a:ext cx="8229600" cy="288925"/>
          </a:xfrm>
        </p:spPr>
        <p:txBody>
          <a:bodyPr/>
          <a:lstStyle/>
          <a:p>
            <a:pPr eaLnBrk="1" hangingPunct="1"/>
            <a:r>
              <a:rPr lang="ru-RU" altLang="ru-RU" sz="2400" b="1"/>
              <a:t>Почему именно </a:t>
            </a:r>
            <a:r>
              <a:rPr lang="en-US" altLang="ru-RU" sz="2400" b="1"/>
              <a:t>Java</a:t>
            </a:r>
            <a:r>
              <a:rPr lang="ru-RU" altLang="ru-RU" sz="2400" b="1"/>
              <a:t>?</a:t>
            </a:r>
          </a:p>
        </p:txBody>
      </p:sp>
      <p:sp>
        <p:nvSpPr>
          <p:cNvPr id="19462" name="Rectangle 3">
            <a:extLst>
              <a:ext uri="{FF2B5EF4-FFF2-40B4-BE49-F238E27FC236}">
                <a16:creationId xmlns:a16="http://schemas.microsoft.com/office/drawing/2014/main" id="{E71B9096-AE3C-43F1-876B-AD9D5C2F3AB5}"/>
              </a:ext>
            </a:extLst>
          </p:cNvPr>
          <p:cNvSpPr>
            <a:spLocks noGrp="1" noChangeArrowheads="1"/>
          </p:cNvSpPr>
          <p:nvPr>
            <p:ph type="body" idx="1"/>
          </p:nvPr>
        </p:nvSpPr>
        <p:spPr>
          <a:xfrm>
            <a:off x="0" y="1773238"/>
            <a:ext cx="9036050" cy="4352925"/>
          </a:xfrm>
        </p:spPr>
        <p:txBody>
          <a:bodyPr/>
          <a:lstStyle/>
          <a:p>
            <a:pPr marL="285750" indent="-285750" eaLnBrk="1" hangingPunct="1">
              <a:spcBef>
                <a:spcPct val="0"/>
              </a:spcBef>
            </a:pPr>
            <a:r>
              <a:rPr lang="ru-RU" altLang="ru-RU" sz="2000"/>
              <a:t>Потому, что экосистема </a:t>
            </a:r>
            <a:r>
              <a:rPr lang="en-US" altLang="ru-RU" sz="2000"/>
              <a:t>Java – </a:t>
            </a:r>
            <a:r>
              <a:rPr lang="ru-RU" altLang="ru-RU" sz="2000"/>
              <a:t>самая распространенная в мире и динамично развивается (с 1996 г.). </a:t>
            </a:r>
            <a:r>
              <a:rPr lang="en-US" altLang="ru-RU" sz="2000" i="1">
                <a:solidFill>
                  <a:srgbClr val="FF0000"/>
                </a:solidFill>
              </a:rPr>
              <a:t>Java is “the must know” for modern software developer</a:t>
            </a:r>
            <a:r>
              <a:rPr lang="ru-RU" altLang="ru-RU" sz="2000" i="1">
                <a:solidFill>
                  <a:srgbClr val="FF0000"/>
                </a:solidFill>
              </a:rPr>
              <a:t>/</a:t>
            </a:r>
            <a:r>
              <a:rPr lang="en-US" altLang="ru-RU" sz="2000" i="1">
                <a:solidFill>
                  <a:srgbClr val="FF0000"/>
                </a:solidFill>
              </a:rPr>
              <a:t>engineer</a:t>
            </a:r>
            <a:r>
              <a:rPr lang="ru-RU" altLang="ru-RU" sz="2000" i="1"/>
              <a:t>. </a:t>
            </a:r>
            <a:endParaRPr lang="en-US" altLang="ru-RU" sz="2000" i="1"/>
          </a:p>
          <a:p>
            <a:pPr marL="285750" indent="-285750" eaLnBrk="1" hangingPunct="1">
              <a:spcBef>
                <a:spcPct val="0"/>
              </a:spcBef>
            </a:pPr>
            <a:r>
              <a:rPr lang="en-US" altLang="ru-RU" sz="2000"/>
              <a:t>Java-</a:t>
            </a:r>
            <a:r>
              <a:rPr lang="ru-RU" altLang="ru-RU" sz="2000"/>
              <a:t>платформа специально разработана </a:t>
            </a:r>
            <a:r>
              <a:rPr lang="en-US" altLang="ru-RU" sz="2000"/>
              <a:t>(!)</a:t>
            </a:r>
            <a:r>
              <a:rPr lang="ru-RU" altLang="ru-RU" sz="2000"/>
              <a:t> для взаимодействия </a:t>
            </a:r>
            <a:r>
              <a:rPr lang="en-US" altLang="ru-RU" sz="2000"/>
              <a:t>human-2-computer and computer-2-computer </a:t>
            </a:r>
            <a:r>
              <a:rPr lang="ru-RU" altLang="ru-RU" sz="2000"/>
              <a:t>повсеместно, по принципу </a:t>
            </a:r>
            <a:r>
              <a:rPr lang="en-US" altLang="ru-RU" sz="2000" b="1"/>
              <a:t>“write once – run everywhere” </a:t>
            </a:r>
            <a:r>
              <a:rPr lang="en-US" altLang="ru-RU" sz="2000"/>
              <a:t>(</a:t>
            </a:r>
            <a:r>
              <a:rPr lang="ru-RU" altLang="ru-RU" sz="2000"/>
              <a:t>это – главный слоган </a:t>
            </a:r>
            <a:r>
              <a:rPr lang="en-US" altLang="ru-RU" sz="2000"/>
              <a:t>Java-</a:t>
            </a:r>
            <a:r>
              <a:rPr lang="ru-RU" altLang="ru-RU" sz="2000"/>
              <a:t>платформы).</a:t>
            </a:r>
            <a:endParaRPr lang="en-US" altLang="ru-RU" sz="2000"/>
          </a:p>
          <a:p>
            <a:pPr marL="285750" indent="-285750" eaLnBrk="1" hangingPunct="1">
              <a:spcBef>
                <a:spcPct val="0"/>
              </a:spcBef>
            </a:pPr>
            <a:r>
              <a:rPr lang="en-US" altLang="ru-RU" sz="2000"/>
              <a:t>Java </a:t>
            </a:r>
            <a:r>
              <a:rPr lang="ru-RU" altLang="ru-RU" sz="2000"/>
              <a:t>- </a:t>
            </a:r>
            <a:r>
              <a:rPr lang="en-US" altLang="ru-RU" sz="2000"/>
              <a:t> (de facto) </a:t>
            </a:r>
            <a:r>
              <a:rPr lang="ru-RU" altLang="ru-RU" sz="2000"/>
              <a:t>это </a:t>
            </a:r>
            <a:r>
              <a:rPr lang="en-US" altLang="ru-RU" sz="2000"/>
              <a:t>Esperanto </a:t>
            </a:r>
            <a:r>
              <a:rPr lang="en-US" altLang="ru-RU" sz="2000" i="1"/>
              <a:t>(</a:t>
            </a:r>
            <a:r>
              <a:rPr lang="ru-RU" altLang="ru-RU" sz="2000" i="1"/>
              <a:t>что это?</a:t>
            </a:r>
            <a:r>
              <a:rPr lang="en-US" altLang="ru-RU" sz="2000" i="1"/>
              <a:t>)</a:t>
            </a:r>
            <a:r>
              <a:rPr lang="en-US" altLang="ru-RU" sz="2000"/>
              <a:t> </a:t>
            </a:r>
            <a:r>
              <a:rPr lang="ru-RU" altLang="ru-RU" sz="2000"/>
              <a:t>для разработчиков ПО.</a:t>
            </a:r>
            <a:endParaRPr lang="en-US" altLang="ru-RU" sz="2000"/>
          </a:p>
          <a:p>
            <a:pPr marL="285750" indent="-285750" eaLnBrk="1" hangingPunct="1">
              <a:spcBef>
                <a:spcPct val="0"/>
              </a:spcBef>
            </a:pPr>
            <a:r>
              <a:rPr lang="ru-RU" altLang="ru-RU" sz="2000"/>
              <a:t>При особой (редкой) необходимости </a:t>
            </a:r>
            <a:r>
              <a:rPr lang="en-US" altLang="ru-RU" sz="2000"/>
              <a:t>Java </a:t>
            </a:r>
            <a:r>
              <a:rPr lang="ru-RU" altLang="ru-RU" sz="2000"/>
              <a:t>позволяет использовать средства для взаимодействия с более низкоуровневыми и платформозависимыми </a:t>
            </a:r>
            <a:r>
              <a:rPr lang="en-US" altLang="ru-RU" sz="2000"/>
              <a:t>C</a:t>
            </a:r>
            <a:r>
              <a:rPr lang="ru-RU" altLang="ru-RU" sz="2000"/>
              <a:t>-программами (и так реализована она сама).</a:t>
            </a:r>
            <a:endParaRPr lang="en-US" altLang="ru-RU" sz="2000"/>
          </a:p>
          <a:p>
            <a:pPr marL="285750" indent="-285750" eaLnBrk="1" hangingPunct="1">
              <a:spcBef>
                <a:spcPct val="0"/>
              </a:spcBef>
            </a:pPr>
            <a:r>
              <a:rPr lang="en-US" altLang="ru-RU" sz="2000"/>
              <a:t>Java-</a:t>
            </a:r>
            <a:r>
              <a:rPr lang="ru-RU" altLang="ru-RU" sz="2000"/>
              <a:t>платформа – это фундамент современного сетевого программирования и множества важнейших </a:t>
            </a:r>
            <a:r>
              <a:rPr lang="en-US" altLang="ru-RU" sz="2000"/>
              <a:t>web-</a:t>
            </a:r>
            <a:r>
              <a:rPr lang="ru-RU" altLang="ru-RU" sz="2000"/>
              <a:t>приложений.</a:t>
            </a:r>
          </a:p>
          <a:p>
            <a:pPr marL="285750" indent="-285750" eaLnBrk="1" hangingPunct="1">
              <a:spcBef>
                <a:spcPct val="0"/>
              </a:spcBef>
            </a:pPr>
            <a:r>
              <a:rPr lang="en-US" altLang="ru-RU" sz="2000"/>
              <a:t>Java</a:t>
            </a:r>
            <a:r>
              <a:rPr lang="ru-RU" altLang="ru-RU" sz="2000"/>
              <a:t> – основа развития новых языков (</a:t>
            </a:r>
            <a:r>
              <a:rPr lang="en-US" altLang="ru-RU" sz="2000"/>
              <a:t>Scala, Kotlin</a:t>
            </a:r>
            <a:r>
              <a:rPr lang="ru-RU" altLang="ru-RU" sz="2000"/>
              <a:t>, ...), которые опираются на </a:t>
            </a:r>
            <a:r>
              <a:rPr lang="en-US" altLang="ru-RU" sz="2000"/>
              <a:t>“</a:t>
            </a:r>
            <a:r>
              <a:rPr lang="ru-RU" altLang="ru-RU" sz="2000"/>
              <a:t>экосистему</a:t>
            </a:r>
            <a:r>
              <a:rPr lang="en-US" altLang="ru-RU" sz="2000"/>
              <a:t>”</a:t>
            </a:r>
            <a:r>
              <a:rPr lang="ru-RU" altLang="ru-RU" sz="2000"/>
              <a:t> </a:t>
            </a:r>
            <a:r>
              <a:rPr lang="en-US" altLang="ru-RU" sz="2000"/>
              <a:t>Java (JVM</a:t>
            </a:r>
            <a:r>
              <a:rPr lang="ru-RU" altLang="ru-RU" sz="2000"/>
              <a:t>, богатейшие библиотеки и т.п.</a:t>
            </a:r>
            <a:r>
              <a:rPr lang="en-US" altLang="ru-RU" sz="2000"/>
              <a:t>)</a:t>
            </a:r>
            <a:r>
              <a:rPr lang="ru-RU" altLang="ru-RU" sz="2000"/>
              <a:t> .</a:t>
            </a:r>
            <a:endParaRPr lang="en-US" altLang="ru-RU" sz="2000"/>
          </a:p>
          <a:p>
            <a:pPr marL="457200" lvl="1" indent="0" eaLnBrk="1" hangingPunct="1">
              <a:buFontTx/>
              <a:buNone/>
            </a:pPr>
            <a:endParaRPr lang="ru-RU" altLang="ru-RU" sz="1600" b="1" i="1"/>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ubtitle 2">
            <a:extLst>
              <a:ext uri="{FF2B5EF4-FFF2-40B4-BE49-F238E27FC236}">
                <a16:creationId xmlns:a16="http://schemas.microsoft.com/office/drawing/2014/main" id="{80E50887-68EC-4EE0-8538-B3F423E2556F}"/>
              </a:ext>
            </a:extLst>
          </p:cNvPr>
          <p:cNvSpPr txBox="1">
            <a:spLocks/>
          </p:cNvSpPr>
          <p:nvPr/>
        </p:nvSpPr>
        <p:spPr bwMode="auto">
          <a:xfrm>
            <a:off x="255588" y="6415088"/>
            <a:ext cx="41433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ru-RU" altLang="ru-RU" sz="800">
                <a:solidFill>
                  <a:srgbClr val="FFFFFF"/>
                </a:solidFill>
                <a:ea typeface="ＭＳ Ｐゴシック" panose="020B0600070205080204" pitchFamily="34" charset="-128"/>
              </a:rPr>
              <a:t>Higher School of Economics , </a:t>
            </a:r>
            <a:r>
              <a:rPr lang="en-US" altLang="ru-RU" sz="800">
                <a:solidFill>
                  <a:srgbClr val="FFFFFF"/>
                </a:solidFill>
                <a:ea typeface="ＭＳ Ｐゴシック" panose="020B0600070205080204" pitchFamily="34" charset="-128"/>
              </a:rPr>
              <a:t>Moscow</a:t>
            </a:r>
            <a:r>
              <a:rPr lang="ru-RU" altLang="ru-RU" sz="800">
                <a:solidFill>
                  <a:srgbClr val="FFFFFF"/>
                </a:solidFill>
                <a:ea typeface="ＭＳ Ｐゴシック" panose="020B0600070205080204" pitchFamily="34" charset="-128"/>
              </a:rPr>
              <a:t>, 201</a:t>
            </a:r>
            <a:r>
              <a:rPr lang="en-US" altLang="ru-RU" sz="800">
                <a:solidFill>
                  <a:srgbClr val="FFFFFF"/>
                </a:solidFill>
                <a:ea typeface="ＭＳ Ｐゴシック" panose="020B0600070205080204" pitchFamily="34" charset="-128"/>
              </a:rPr>
              <a:t>5 – 2016</a:t>
            </a:r>
          </a:p>
          <a:p>
            <a:pPr eaLnBrk="1" hangingPunct="1">
              <a:buFontTx/>
              <a:buNone/>
            </a:pPr>
            <a:endParaRPr lang="ru-RU" altLang="ru-RU" sz="800">
              <a:solidFill>
                <a:srgbClr val="FFFFFF"/>
              </a:solidFill>
              <a:ea typeface="ＭＳ Ｐゴシック" panose="020B0600070205080204" pitchFamily="34" charset="-128"/>
            </a:endParaRPr>
          </a:p>
        </p:txBody>
      </p:sp>
      <p:sp>
        <p:nvSpPr>
          <p:cNvPr id="20483" name="Rectangle 9">
            <a:extLst>
              <a:ext uri="{FF2B5EF4-FFF2-40B4-BE49-F238E27FC236}">
                <a16:creationId xmlns:a16="http://schemas.microsoft.com/office/drawing/2014/main" id="{507D8FD9-3CF7-4826-B009-5BB2930935E1}"/>
              </a:ext>
            </a:extLst>
          </p:cNvPr>
          <p:cNvSpPr>
            <a:spLocks noChangeArrowheads="1"/>
          </p:cNvSpPr>
          <p:nvPr/>
        </p:nvSpPr>
        <p:spPr bwMode="auto">
          <a:xfrm>
            <a:off x="7300913" y="2255838"/>
            <a:ext cx="773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a:solidFill>
                  <a:srgbClr val="FFFFFF"/>
                </a:solidFill>
                <a:latin typeface="Myriad Pro" charset="0"/>
                <a:ea typeface="ＭＳ Ｐゴシック" panose="020B0600070205080204" pitchFamily="34" charset="-128"/>
              </a:rPr>
              <a:t>photo</a:t>
            </a:r>
            <a:endParaRPr lang="en-US" altLang="ru-RU" sz="1800">
              <a:solidFill>
                <a:srgbClr val="FFFFFF"/>
              </a:solidFill>
              <a:ea typeface="ＭＳ Ｐゴシック" panose="020B0600070205080204" pitchFamily="34" charset="-128"/>
            </a:endParaRPr>
          </a:p>
        </p:txBody>
      </p:sp>
      <p:sp>
        <p:nvSpPr>
          <p:cNvPr id="20484" name="Rectangle 10">
            <a:extLst>
              <a:ext uri="{FF2B5EF4-FFF2-40B4-BE49-F238E27FC236}">
                <a16:creationId xmlns:a16="http://schemas.microsoft.com/office/drawing/2014/main" id="{4A102C5B-7638-4FA3-BE01-A20ED03E2FA2}"/>
              </a:ext>
            </a:extLst>
          </p:cNvPr>
          <p:cNvSpPr>
            <a:spLocks noChangeArrowheads="1"/>
          </p:cNvSpPr>
          <p:nvPr/>
        </p:nvSpPr>
        <p:spPr bwMode="auto">
          <a:xfrm>
            <a:off x="7300913" y="3967163"/>
            <a:ext cx="773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a:solidFill>
                  <a:srgbClr val="FFFFFF"/>
                </a:solidFill>
                <a:latin typeface="Myriad Pro" charset="0"/>
                <a:ea typeface="ＭＳ Ｐゴシック" panose="020B0600070205080204" pitchFamily="34" charset="-128"/>
              </a:rPr>
              <a:t>photo</a:t>
            </a:r>
            <a:endParaRPr lang="en-US" altLang="ru-RU" sz="1800">
              <a:solidFill>
                <a:srgbClr val="FFFFFF"/>
              </a:solidFill>
              <a:ea typeface="ＭＳ Ｐゴシック" panose="020B0600070205080204" pitchFamily="34" charset="-128"/>
            </a:endParaRPr>
          </a:p>
        </p:txBody>
      </p:sp>
      <p:sp>
        <p:nvSpPr>
          <p:cNvPr id="20485" name="Rectangle 11">
            <a:extLst>
              <a:ext uri="{FF2B5EF4-FFF2-40B4-BE49-F238E27FC236}">
                <a16:creationId xmlns:a16="http://schemas.microsoft.com/office/drawing/2014/main" id="{D5DE53EE-83AB-438A-A62C-854E1218C611}"/>
              </a:ext>
            </a:extLst>
          </p:cNvPr>
          <p:cNvSpPr>
            <a:spLocks noChangeArrowheads="1"/>
          </p:cNvSpPr>
          <p:nvPr/>
        </p:nvSpPr>
        <p:spPr bwMode="auto">
          <a:xfrm>
            <a:off x="7300913" y="5591175"/>
            <a:ext cx="773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800">
                <a:solidFill>
                  <a:srgbClr val="FFFFFF"/>
                </a:solidFill>
                <a:latin typeface="Myriad Pro" charset="0"/>
                <a:ea typeface="ＭＳ Ｐゴシック" panose="020B0600070205080204" pitchFamily="34" charset="-128"/>
              </a:rPr>
              <a:t>photo</a:t>
            </a:r>
            <a:endParaRPr lang="en-US" altLang="ru-RU" sz="1800">
              <a:solidFill>
                <a:srgbClr val="FFFFFF"/>
              </a:solidFill>
              <a:ea typeface="ＭＳ Ｐゴシック" panose="020B0600070205080204" pitchFamily="34" charset="-128"/>
            </a:endParaRPr>
          </a:p>
        </p:txBody>
      </p:sp>
      <p:sp>
        <p:nvSpPr>
          <p:cNvPr id="2" name="Content Placeholder 1">
            <a:extLst>
              <a:ext uri="{FF2B5EF4-FFF2-40B4-BE49-F238E27FC236}">
                <a16:creationId xmlns:a16="http://schemas.microsoft.com/office/drawing/2014/main" id="{11A28940-DC8B-4610-9A17-F3CD64D81C91}"/>
              </a:ext>
            </a:extLst>
          </p:cNvPr>
          <p:cNvSpPr>
            <a:spLocks noGrp="1"/>
          </p:cNvSpPr>
          <p:nvPr>
            <p:ph idx="1"/>
          </p:nvPr>
        </p:nvSpPr>
        <p:spPr>
          <a:xfrm>
            <a:off x="0" y="1773238"/>
            <a:ext cx="9144000" cy="4592637"/>
          </a:xfrm>
        </p:spPr>
        <p:txBody>
          <a:bodyPr/>
          <a:lstStyle/>
          <a:p>
            <a:pPr marL="285750" indent="-285750" eaLnBrk="1" hangingPunct="1">
              <a:spcBef>
                <a:spcPct val="0"/>
              </a:spcBef>
              <a:defRPr/>
            </a:pPr>
            <a:r>
              <a:rPr lang="en-US" sz="1800" dirty="0"/>
              <a:t>Java-</a:t>
            </a:r>
            <a:r>
              <a:rPr lang="ru-RU" sz="1800" dirty="0"/>
              <a:t>платформа опирается на очень мощную концепцию разработки ПО (используемую, в частности, и при разработках операционных систем) – концепцию </a:t>
            </a:r>
            <a:r>
              <a:rPr lang="ru-RU" sz="1800" b="1" dirty="0"/>
              <a:t>виртуальной машины </a:t>
            </a:r>
            <a:r>
              <a:rPr lang="ru-RU" sz="1800" dirty="0"/>
              <a:t>(</a:t>
            </a:r>
            <a:r>
              <a:rPr lang="en-US" sz="1800" dirty="0"/>
              <a:t>Java Virtual Machine</a:t>
            </a:r>
            <a:r>
              <a:rPr lang="ru-RU" sz="1800" dirty="0"/>
              <a:t>, </a:t>
            </a:r>
            <a:r>
              <a:rPr lang="en-US" sz="1800" dirty="0"/>
              <a:t>JVM</a:t>
            </a:r>
            <a:r>
              <a:rPr lang="ru-RU" sz="1800" dirty="0"/>
              <a:t>)</a:t>
            </a:r>
            <a:r>
              <a:rPr lang="ru-RU" sz="1800" b="1" dirty="0"/>
              <a:t>.</a:t>
            </a:r>
            <a:endParaRPr lang="en-US" sz="1800" dirty="0"/>
          </a:p>
          <a:p>
            <a:pPr marL="685800" lvl="1" eaLnBrk="1" hangingPunct="1">
              <a:spcBef>
                <a:spcPct val="0"/>
              </a:spcBef>
              <a:defRPr/>
            </a:pPr>
            <a:r>
              <a:rPr lang="en-US" sz="1800" dirty="0"/>
              <a:t>Java </a:t>
            </a:r>
            <a:r>
              <a:rPr lang="ru-RU" sz="1800" dirty="0"/>
              <a:t>была разработана </a:t>
            </a:r>
            <a:r>
              <a:rPr lang="en-US" sz="1800" dirty="0"/>
              <a:t>Unix-</a:t>
            </a:r>
            <a:r>
              <a:rPr lang="ru-RU" sz="1800" dirty="0"/>
              <a:t>программистами</a:t>
            </a:r>
            <a:r>
              <a:rPr lang="en-US" sz="1800" dirty="0"/>
              <a:t> </a:t>
            </a:r>
            <a:r>
              <a:rPr lang="ru-RU" sz="1800" dirty="0"/>
              <a:t>и под влиянием</a:t>
            </a:r>
            <a:r>
              <a:rPr lang="en-US" sz="1800" dirty="0"/>
              <a:t> Unix-ideology;</a:t>
            </a:r>
            <a:r>
              <a:rPr lang="ru-RU" sz="1800" dirty="0"/>
              <a:t> в </a:t>
            </a:r>
            <a:r>
              <a:rPr lang="en-US" sz="1800" dirty="0"/>
              <a:t>Java-</a:t>
            </a:r>
            <a:r>
              <a:rPr lang="ru-RU" sz="1800" dirty="0"/>
              <a:t>платформе естественно доступны средства операционных систем, абстракцией которых она, в частности, является.</a:t>
            </a:r>
            <a:endParaRPr lang="en-US" sz="1800" dirty="0"/>
          </a:p>
          <a:p>
            <a:pPr marL="1085850" lvl="2" eaLnBrk="1" hangingPunct="1">
              <a:spcBef>
                <a:spcPct val="0"/>
              </a:spcBef>
              <a:defRPr/>
            </a:pPr>
            <a:r>
              <a:rPr lang="ru-RU" sz="1400" dirty="0"/>
              <a:t>Концепция виртуальной машины помогает организовать разделение ресурсов ядром ОС реальной машины; когда-то я использовал этот прием в форме «самовиртуализации» </a:t>
            </a:r>
            <a:r>
              <a:rPr lang="en-US" sz="1400" u="sng" dirty="0">
                <a:hlinkClick r:id="rId2"/>
              </a:rPr>
              <a:t>http://www.computer-museum.ru/histsoft/m_10.htm</a:t>
            </a:r>
            <a:r>
              <a:rPr lang="ru-RU" sz="1400" dirty="0"/>
              <a:t>) </a:t>
            </a:r>
          </a:p>
          <a:p>
            <a:pPr marL="685800" lvl="1" eaLnBrk="1" hangingPunct="1">
              <a:spcBef>
                <a:spcPct val="0"/>
              </a:spcBef>
              <a:defRPr/>
            </a:pPr>
            <a:r>
              <a:rPr lang="ru-RU" sz="1800" dirty="0">
                <a:cs typeface="+mn-cs"/>
              </a:rPr>
              <a:t>Виртуальная машина </a:t>
            </a:r>
            <a:r>
              <a:rPr lang="en-US" sz="1800" dirty="0">
                <a:cs typeface="+mn-cs"/>
              </a:rPr>
              <a:t>Java </a:t>
            </a:r>
            <a:r>
              <a:rPr lang="ru-RU" sz="1800" dirty="0">
                <a:cs typeface="+mn-cs"/>
              </a:rPr>
              <a:t>постоянно развивается и поддерживает все современные тенденции развития программных архитектур и языков программирования, абстрагируясь при этом от конкретной аппаратуры компьютера и операционной системы в нем. При этом обеспечивается преемственность и совместимость: все новые версии </a:t>
            </a:r>
            <a:r>
              <a:rPr lang="en-US" sz="1800" dirty="0">
                <a:cs typeface="+mn-cs"/>
              </a:rPr>
              <a:t>Java </a:t>
            </a:r>
            <a:r>
              <a:rPr lang="ru-RU" sz="1800" dirty="0">
                <a:cs typeface="+mn-cs"/>
              </a:rPr>
              <a:t>позволяют выполнять старые программы (эти особенности развития очень важны и отличают </a:t>
            </a:r>
            <a:r>
              <a:rPr lang="en-US" sz="1800" dirty="0">
                <a:cs typeface="+mn-cs"/>
              </a:rPr>
              <a:t>Java </a:t>
            </a:r>
            <a:r>
              <a:rPr lang="ru-RU" sz="1800" dirty="0">
                <a:cs typeface="+mn-cs"/>
              </a:rPr>
              <a:t>от всех конкурирующих систем, хотя сложны в реализации).</a:t>
            </a:r>
          </a:p>
          <a:p>
            <a:pPr marL="685800" lvl="1" eaLnBrk="1" hangingPunct="1">
              <a:spcBef>
                <a:spcPct val="0"/>
              </a:spcBef>
              <a:defRPr/>
            </a:pPr>
            <a:r>
              <a:rPr lang="ru-RU" sz="1800" b="1" dirty="0">
                <a:cs typeface="+mn-cs"/>
              </a:rPr>
              <a:t>Это обеспечивает эволюцию программного обеспечения.</a:t>
            </a:r>
            <a:endParaRPr lang="en-US" sz="1800" b="1" dirty="0"/>
          </a:p>
          <a:p>
            <a:pPr marL="685800" lvl="1" eaLnBrk="1" hangingPunct="1">
              <a:spcBef>
                <a:spcPct val="0"/>
              </a:spcBef>
              <a:defRPr/>
            </a:pPr>
            <a:endParaRPr lang="en-US" sz="1600" b="1" dirty="0"/>
          </a:p>
        </p:txBody>
      </p:sp>
      <p:sp>
        <p:nvSpPr>
          <p:cNvPr id="20487" name="Slide Number Placeholder 2">
            <a:extLst>
              <a:ext uri="{FF2B5EF4-FFF2-40B4-BE49-F238E27FC236}">
                <a16:creationId xmlns:a16="http://schemas.microsoft.com/office/drawing/2014/main" id="{28BDD322-857E-4EBA-A183-955E596881F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C04F8FB-126C-4928-9FA1-558FD2580C76}" type="slidenum">
              <a:rPr lang="en-US" altLang="ru-RU" sz="1200">
                <a:solidFill>
                  <a:srgbClr val="898989"/>
                </a:solidFill>
                <a:latin typeface="Calibri" panose="020F0502020204030204" pitchFamily="34" charset="0"/>
                <a:ea typeface="ＭＳ Ｐゴシック" panose="020B0600070205080204" pitchFamily="34" charset="-128"/>
              </a:rPr>
              <a:pPr eaLnBrk="1" hangingPunct="1">
                <a:spcBef>
                  <a:spcPct val="0"/>
                </a:spcBef>
                <a:buFontTx/>
                <a:buNone/>
              </a:pPr>
              <a:t>373</a:t>
            </a:fld>
            <a:endParaRPr lang="en-US" altLang="ru-RU" sz="1200">
              <a:solidFill>
                <a:srgbClr val="898989"/>
              </a:solidFill>
              <a:latin typeface="Calibri" panose="020F0502020204030204" pitchFamily="34" charset="0"/>
              <a:ea typeface="ＭＳ Ｐゴシック" panose="020B0600070205080204" pitchFamily="34" charset="-128"/>
            </a:endParaRPr>
          </a:p>
        </p:txBody>
      </p:sp>
      <p:sp>
        <p:nvSpPr>
          <p:cNvPr id="20488" name="Rectangle 2">
            <a:extLst>
              <a:ext uri="{FF2B5EF4-FFF2-40B4-BE49-F238E27FC236}">
                <a16:creationId xmlns:a16="http://schemas.microsoft.com/office/drawing/2014/main" id="{120DFE96-AACF-47A7-9139-739B1E726B8E}"/>
              </a:ext>
            </a:extLst>
          </p:cNvPr>
          <p:cNvSpPr>
            <a:spLocks noGrp="1" noChangeArrowheads="1"/>
          </p:cNvSpPr>
          <p:nvPr>
            <p:ph type="title"/>
          </p:nvPr>
        </p:nvSpPr>
        <p:spPr>
          <a:xfrm>
            <a:off x="468313" y="1412875"/>
            <a:ext cx="8229600" cy="360363"/>
          </a:xfrm>
        </p:spPr>
        <p:txBody>
          <a:bodyPr/>
          <a:lstStyle/>
          <a:p>
            <a:pPr eaLnBrk="1" hangingPunct="1"/>
            <a:r>
              <a:rPr lang="en-US" altLang="ru-RU" sz="2400" b="1">
                <a:solidFill>
                  <a:schemeClr val="tx1"/>
                </a:solidFill>
              </a:rPr>
              <a:t>Java</a:t>
            </a:r>
            <a:r>
              <a:rPr lang="ru-RU" altLang="ru-RU" sz="2400" b="1">
                <a:solidFill>
                  <a:schemeClr val="tx1"/>
                </a:solidFill>
              </a:rPr>
              <a:t> – это не только язык программирования</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30BA1A75-E2CE-4247-B7C4-8DC86A66138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CC60323-B757-4AF1-970B-3CC1E8D4C6D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A2037715-B4F4-4B30-81C6-677552D6972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4FC578F3-23B6-47DA-A8B5-90184D33F25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5C739C0-96CA-4E74-B5B4-646AFF122CE8}" type="slidenum">
              <a:rPr lang="ru-RU" altLang="ru-RU" sz="1400"/>
              <a:pPr eaLnBrk="1" hangingPunct="1">
                <a:spcBef>
                  <a:spcPct val="0"/>
                </a:spcBef>
                <a:buFontTx/>
                <a:buNone/>
              </a:pPr>
              <a:t>374</a:t>
            </a:fld>
            <a:endParaRPr lang="ru-RU" altLang="ru-RU" sz="1400"/>
          </a:p>
        </p:txBody>
      </p:sp>
      <p:sp>
        <p:nvSpPr>
          <p:cNvPr id="21509" name="Rectangle 2">
            <a:extLst>
              <a:ext uri="{FF2B5EF4-FFF2-40B4-BE49-F238E27FC236}">
                <a16:creationId xmlns:a16="http://schemas.microsoft.com/office/drawing/2014/main" id="{9D2C4583-63A3-453C-A60B-7012CB0571BA}"/>
              </a:ext>
            </a:extLst>
          </p:cNvPr>
          <p:cNvSpPr>
            <a:spLocks noGrp="1" noChangeArrowheads="1"/>
          </p:cNvSpPr>
          <p:nvPr>
            <p:ph type="title"/>
          </p:nvPr>
        </p:nvSpPr>
        <p:spPr>
          <a:xfrm>
            <a:off x="468313" y="1484313"/>
            <a:ext cx="8229600" cy="360362"/>
          </a:xfrm>
        </p:spPr>
        <p:txBody>
          <a:bodyPr/>
          <a:lstStyle/>
          <a:p>
            <a:pPr eaLnBrk="1" hangingPunct="1"/>
            <a:r>
              <a:rPr lang="ru-RU" altLang="ru-RU" sz="2400" b="1">
                <a:solidFill>
                  <a:schemeClr val="tx1"/>
                </a:solidFill>
              </a:rPr>
              <a:t>Введение в </a:t>
            </a:r>
            <a:r>
              <a:rPr lang="en-US" altLang="ru-RU" sz="2400" b="1">
                <a:solidFill>
                  <a:schemeClr val="tx1"/>
                </a:solidFill>
              </a:rPr>
              <a:t>Java</a:t>
            </a:r>
            <a:endParaRPr lang="ru-RU" altLang="ru-RU" sz="2400" b="1">
              <a:solidFill>
                <a:schemeClr val="tx1"/>
              </a:solidFill>
            </a:endParaRPr>
          </a:p>
        </p:txBody>
      </p:sp>
      <p:sp>
        <p:nvSpPr>
          <p:cNvPr id="21510" name="Rectangle 3">
            <a:extLst>
              <a:ext uri="{FF2B5EF4-FFF2-40B4-BE49-F238E27FC236}">
                <a16:creationId xmlns:a16="http://schemas.microsoft.com/office/drawing/2014/main" id="{162FFFA0-B7CC-474F-A832-CD37B5A5CD12}"/>
              </a:ext>
            </a:extLst>
          </p:cNvPr>
          <p:cNvSpPr>
            <a:spLocks noGrp="1" noChangeArrowheads="1"/>
          </p:cNvSpPr>
          <p:nvPr>
            <p:ph type="body" idx="1"/>
          </p:nvPr>
        </p:nvSpPr>
        <p:spPr>
          <a:xfrm>
            <a:off x="107950" y="2060575"/>
            <a:ext cx="9036050" cy="4065588"/>
          </a:xfrm>
        </p:spPr>
        <p:txBody>
          <a:bodyPr/>
          <a:lstStyle/>
          <a:p>
            <a:pPr eaLnBrk="1" hangingPunct="1">
              <a:lnSpc>
                <a:spcPct val="80000"/>
              </a:lnSpc>
            </a:pPr>
            <a:r>
              <a:rPr lang="ru-RU" altLang="ru-RU" sz="1600" b="1"/>
              <a:t>История появления языка </a:t>
            </a:r>
            <a:r>
              <a:rPr lang="en-US" altLang="ru-RU" sz="1600" b="1"/>
              <a:t>Java</a:t>
            </a:r>
            <a:endParaRPr lang="ru-RU" altLang="ru-RU" sz="1600" b="1"/>
          </a:p>
          <a:p>
            <a:pPr lvl="1" eaLnBrk="1" hangingPunct="1">
              <a:lnSpc>
                <a:spcPct val="80000"/>
              </a:lnSpc>
            </a:pPr>
            <a:r>
              <a:rPr lang="ru-RU" altLang="ru-RU" sz="1400" b="1"/>
              <a:t>В 1991 г.</a:t>
            </a:r>
            <a:r>
              <a:rPr lang="ru-RU" altLang="ru-RU" sz="1400"/>
              <a:t> Патрик Нортон и Джеймс Гослинг из </a:t>
            </a:r>
            <a:r>
              <a:rPr lang="en-US" altLang="ru-RU" sz="1400"/>
              <a:t>Sun </a:t>
            </a:r>
            <a:r>
              <a:rPr lang="ru-RU" altLang="ru-RU" sz="1400"/>
              <a:t>приступили к разработке языка для программирования контроллеров переключения каналов кабельного </a:t>
            </a:r>
            <a:r>
              <a:rPr lang="en-US" altLang="ru-RU" sz="1400"/>
              <a:t>TV </a:t>
            </a:r>
            <a:r>
              <a:rPr lang="ru-RU" altLang="ru-RU" sz="1400"/>
              <a:t>(для </a:t>
            </a:r>
            <a:r>
              <a:rPr lang="en-US" altLang="ru-RU" sz="1400"/>
              <a:t>embedded software</a:t>
            </a:r>
            <a:r>
              <a:rPr lang="ru-RU" altLang="ru-RU" sz="1400"/>
              <a:t> - для различных микроконтроллеров с небольшой памятью), язык получил название </a:t>
            </a:r>
            <a:r>
              <a:rPr lang="en-US" altLang="ru-RU" sz="1400"/>
              <a:t>Green</a:t>
            </a:r>
            <a:r>
              <a:rPr lang="ru-RU" altLang="ru-RU" sz="1400"/>
              <a:t> (Дж.Гослинг называл его </a:t>
            </a:r>
            <a:r>
              <a:rPr lang="en-US" altLang="ru-RU" sz="1400"/>
              <a:t>Oak – </a:t>
            </a:r>
            <a:r>
              <a:rPr lang="ru-RU" altLang="ru-RU" sz="1400"/>
              <a:t>дуб, но потом выяснилось, что язык с таким названием уже есть, и его переименовали в </a:t>
            </a:r>
            <a:r>
              <a:rPr lang="en-US" altLang="ru-RU" sz="1400"/>
              <a:t>Java – </a:t>
            </a:r>
            <a:r>
              <a:rPr lang="ru-RU" altLang="ru-RU" sz="1400"/>
              <a:t>название Яванского кофе) ;</a:t>
            </a:r>
            <a:r>
              <a:rPr lang="en-US" altLang="ru-RU" sz="1400"/>
              <a:t> </a:t>
            </a:r>
            <a:endParaRPr lang="ru-RU" altLang="ru-RU" sz="1400"/>
          </a:p>
          <a:p>
            <a:pPr lvl="1" eaLnBrk="1" hangingPunct="1">
              <a:lnSpc>
                <a:spcPct val="80000"/>
              </a:lnSpc>
            </a:pPr>
            <a:r>
              <a:rPr lang="ru-RU" altLang="ru-RU" sz="1400"/>
              <a:t>Для независимости от конкретного микроконтроллера в основу была положена </a:t>
            </a:r>
            <a:r>
              <a:rPr lang="ru-RU" altLang="ru-RU" sz="1400" b="1"/>
              <a:t>концепция виртуальной машины</a:t>
            </a:r>
            <a:r>
              <a:rPr lang="ru-RU" altLang="ru-RU" sz="1400"/>
              <a:t>;</a:t>
            </a:r>
          </a:p>
          <a:p>
            <a:pPr lvl="1" eaLnBrk="1" hangingPunct="1">
              <a:lnSpc>
                <a:spcPct val="80000"/>
              </a:lnSpc>
            </a:pPr>
            <a:r>
              <a:rPr lang="ru-RU" altLang="ru-RU" sz="1400"/>
              <a:t>сперва этот проект не имел применения (вплоть до </a:t>
            </a:r>
            <a:r>
              <a:rPr lang="ru-RU" altLang="ru-RU" sz="1400" b="1"/>
              <a:t>1994 г</a:t>
            </a:r>
            <a:r>
              <a:rPr lang="ru-RU" altLang="ru-RU" sz="1400"/>
              <a:t>.); забавно, что руководителем одной из компаний, отказавшихся подписать контракт на использование проекта </a:t>
            </a:r>
            <a:r>
              <a:rPr lang="en-US" altLang="ru-RU" sz="1400"/>
              <a:t>Green</a:t>
            </a:r>
            <a:r>
              <a:rPr lang="ru-RU" altLang="ru-RU" sz="1400"/>
              <a:t>, был Джим Кларк (позже основатель компании </a:t>
            </a:r>
            <a:r>
              <a:rPr lang="en-US" altLang="ru-RU" sz="1400"/>
              <a:t>Netscape – </a:t>
            </a:r>
            <a:r>
              <a:rPr lang="ru-RU" altLang="ru-RU" sz="1400"/>
              <a:t>полностью опиравшейся на </a:t>
            </a:r>
            <a:r>
              <a:rPr lang="en-US" altLang="ru-RU" sz="1400"/>
              <a:t>Java</a:t>
            </a:r>
            <a:r>
              <a:rPr lang="ru-RU" altLang="ru-RU" sz="1400"/>
              <a:t>);</a:t>
            </a:r>
          </a:p>
          <a:p>
            <a:pPr lvl="1" eaLnBrk="1" hangingPunct="1">
              <a:lnSpc>
                <a:spcPct val="80000"/>
              </a:lnSpc>
            </a:pPr>
            <a:r>
              <a:rPr lang="ru-RU" altLang="ru-RU" sz="1400" b="1"/>
              <a:t>В 1994</a:t>
            </a:r>
            <a:r>
              <a:rPr lang="ru-RU" altLang="ru-RU" sz="1400"/>
              <a:t> с развитием </a:t>
            </a:r>
            <a:r>
              <a:rPr lang="en-US" altLang="ru-RU" sz="1400"/>
              <a:t>www </a:t>
            </a:r>
            <a:r>
              <a:rPr lang="ru-RU" altLang="ru-RU" sz="1400"/>
              <a:t>потребовался </a:t>
            </a:r>
            <a:r>
              <a:rPr lang="en-US" altLang="ru-RU" sz="1400"/>
              <a:t>web-browser (html –&gt; </a:t>
            </a:r>
            <a:r>
              <a:rPr lang="ru-RU" altLang="ru-RU" sz="1400"/>
              <a:t>в изображение на экране</a:t>
            </a:r>
            <a:r>
              <a:rPr lang="en-US" altLang="ru-RU" sz="1400"/>
              <a:t>)</a:t>
            </a:r>
            <a:r>
              <a:rPr lang="ru-RU" altLang="ru-RU" sz="1400"/>
              <a:t>;</a:t>
            </a:r>
            <a:r>
              <a:rPr lang="ru-RU" altLang="ru-RU" sz="1400" b="1"/>
              <a:t>большинство пользователей применяли </a:t>
            </a:r>
            <a:r>
              <a:rPr lang="en-US" altLang="ru-RU" sz="1400" b="1"/>
              <a:t>browser Mosaic </a:t>
            </a:r>
            <a:r>
              <a:rPr lang="ru-RU" altLang="ru-RU" sz="1400" b="1"/>
              <a:t>разработки Университета шт.Иллинойс (1993 – это была дипломная работа Марка Андреессена</a:t>
            </a:r>
            <a:r>
              <a:rPr lang="ru-RU" altLang="ru-RU" sz="1400"/>
              <a:t>, позднее - еще одного основателя </a:t>
            </a:r>
            <a:r>
              <a:rPr lang="en-US" altLang="ru-RU" sz="1400"/>
              <a:t>Netscape</a:t>
            </a:r>
            <a:r>
              <a:rPr lang="ru-RU" altLang="ru-RU" sz="1400"/>
              <a:t>);</a:t>
            </a:r>
          </a:p>
          <a:p>
            <a:pPr lvl="1" eaLnBrk="1" hangingPunct="1">
              <a:lnSpc>
                <a:spcPct val="80000"/>
              </a:lnSpc>
            </a:pPr>
            <a:r>
              <a:rPr lang="ru-RU" altLang="ru-RU" sz="1400" b="1"/>
              <a:t>В 199</a:t>
            </a:r>
            <a:r>
              <a:rPr lang="en-US" altLang="ru-RU" sz="1400" b="1"/>
              <a:t>5</a:t>
            </a:r>
            <a:r>
              <a:rPr lang="ru-RU" altLang="ru-RU" sz="1400"/>
              <a:t> году был разработан </a:t>
            </a:r>
            <a:r>
              <a:rPr lang="en-US" altLang="ru-RU" sz="1400"/>
              <a:t>browser HotJava</a:t>
            </a:r>
            <a:r>
              <a:rPr lang="ru-RU" altLang="ru-RU" sz="1400"/>
              <a:t>, привлекший к </a:t>
            </a:r>
            <a:r>
              <a:rPr lang="en-US" altLang="ru-RU" sz="1400"/>
              <a:t>Java </a:t>
            </a:r>
            <a:r>
              <a:rPr lang="ru-RU" altLang="ru-RU" sz="1400"/>
              <a:t>всеобщий интерес.</a:t>
            </a:r>
            <a:r>
              <a:rPr lang="en-US" altLang="ru-RU" sz="1400"/>
              <a:t> </a:t>
            </a:r>
            <a:endParaRPr lang="ru-RU" altLang="ru-RU" sz="1400"/>
          </a:p>
          <a:p>
            <a:pPr lvl="1" eaLnBrk="1" hangingPunct="1">
              <a:lnSpc>
                <a:spcPct val="80000"/>
              </a:lnSpc>
            </a:pPr>
            <a:r>
              <a:rPr lang="ru-RU" altLang="ru-RU" sz="1400" b="1"/>
              <a:t>Первая общедоступная версия языка </a:t>
            </a:r>
            <a:r>
              <a:rPr lang="en-US" altLang="ru-RU" sz="1400" b="1"/>
              <a:t>java </a:t>
            </a:r>
            <a:r>
              <a:rPr lang="ru-RU" altLang="ru-RU" sz="1400" b="1"/>
              <a:t>от фирмы </a:t>
            </a:r>
            <a:r>
              <a:rPr lang="en-US" altLang="ru-RU" sz="1400" b="1"/>
              <a:t>Sun </a:t>
            </a:r>
            <a:r>
              <a:rPr lang="ru-RU" altLang="ru-RU" sz="1400" b="1"/>
              <a:t>появилась в 1996 году </a:t>
            </a:r>
            <a:r>
              <a:rPr lang="en-US" altLang="ru-RU" sz="1400" b="1"/>
              <a:t>(Java 1.0)</a:t>
            </a:r>
            <a:endParaRPr lang="ru-RU" altLang="ru-RU" sz="1400" b="1"/>
          </a:p>
          <a:p>
            <a:pPr lvl="1" eaLnBrk="1" hangingPunct="1">
              <a:lnSpc>
                <a:spcPct val="80000"/>
              </a:lnSpc>
            </a:pPr>
            <a:endParaRPr lang="en-US" altLang="ru-RU" sz="1400" b="1"/>
          </a:p>
          <a:p>
            <a:pPr lvl="1" algn="ctr" eaLnBrk="1" hangingPunct="1">
              <a:lnSpc>
                <a:spcPct val="80000"/>
              </a:lnSpc>
              <a:buFontTx/>
              <a:buNone/>
            </a:pPr>
            <a:r>
              <a:rPr lang="ru-RU" altLang="ru-RU" sz="1400" b="1"/>
              <a:t>(</a:t>
            </a:r>
            <a:r>
              <a:rPr lang="en-US" altLang="ru-RU" sz="1400" b="1"/>
              <a:t>c 1 </a:t>
            </a:r>
            <a:r>
              <a:rPr lang="ru-RU" altLang="ru-RU" sz="1400" b="1"/>
              <a:t>сентября 1996 г. мне довелось начать программировать на </a:t>
            </a:r>
            <a:r>
              <a:rPr lang="en-US" altLang="ru-RU" sz="1400" b="1"/>
              <a:t>java </a:t>
            </a:r>
            <a:r>
              <a:rPr lang="ru-RU" altLang="ru-RU" sz="1400" b="1"/>
              <a:t>в компании </a:t>
            </a:r>
            <a:r>
              <a:rPr lang="en-US" altLang="ru-RU" sz="1400" b="1"/>
              <a:t>Paragraph</a:t>
            </a:r>
            <a:r>
              <a:rPr lang="ru-RU" altLang="ru-RU" sz="1400" b="1"/>
              <a:t>)</a:t>
            </a:r>
          </a:p>
          <a:p>
            <a:pPr lvl="1" eaLnBrk="1" hangingPunct="1">
              <a:lnSpc>
                <a:spcPct val="80000"/>
              </a:lnSpc>
            </a:pPr>
            <a:endParaRPr lang="ru-RU" altLang="ru-RU" sz="1400" b="1"/>
          </a:p>
          <a:p>
            <a:pPr lvl="1" eaLnBrk="1" hangingPunct="1">
              <a:lnSpc>
                <a:spcPct val="80000"/>
              </a:lnSpc>
              <a:buFontTx/>
              <a:buNone/>
            </a:pPr>
            <a:r>
              <a:rPr lang="ru-RU" altLang="ru-RU" sz="1400"/>
              <a:t>	</a:t>
            </a:r>
          </a:p>
          <a:p>
            <a:pPr lvl="1" eaLnBrk="1" hangingPunct="1">
              <a:lnSpc>
                <a:spcPct val="80000"/>
              </a:lnSpc>
            </a:pPr>
            <a:endParaRPr lang="en-US" altLang="ru-RU" sz="140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13853C48-B5A5-4842-92E7-4AFC98C710D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FFCA2B7-EFA9-4CF2-98C5-CE812E4C656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B4508BEB-1C08-42BF-9856-95D778F73EE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7F62D809-9DA3-462D-8715-A4B2FB8642F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ECBAF81-F4E7-433B-B43C-6A274AE1A44E}" type="slidenum">
              <a:rPr lang="ru-RU" altLang="ru-RU" sz="1400"/>
              <a:pPr eaLnBrk="1" hangingPunct="1">
                <a:spcBef>
                  <a:spcPct val="0"/>
                </a:spcBef>
                <a:buFontTx/>
                <a:buNone/>
              </a:pPr>
              <a:t>375</a:t>
            </a:fld>
            <a:endParaRPr lang="ru-RU" altLang="ru-RU" sz="1400"/>
          </a:p>
        </p:txBody>
      </p:sp>
      <p:sp>
        <p:nvSpPr>
          <p:cNvPr id="22533" name="Rectangle 2">
            <a:extLst>
              <a:ext uri="{FF2B5EF4-FFF2-40B4-BE49-F238E27FC236}">
                <a16:creationId xmlns:a16="http://schemas.microsoft.com/office/drawing/2014/main" id="{7B08E5E1-0A7D-4D61-B331-0711F863FE4D}"/>
              </a:ext>
            </a:extLst>
          </p:cNvPr>
          <p:cNvSpPr>
            <a:spLocks noGrp="1" noChangeArrowheads="1"/>
          </p:cNvSpPr>
          <p:nvPr>
            <p:ph type="title"/>
          </p:nvPr>
        </p:nvSpPr>
        <p:spPr>
          <a:xfrm>
            <a:off x="0" y="1484313"/>
            <a:ext cx="9144000" cy="431800"/>
          </a:xfrm>
        </p:spPr>
        <p:txBody>
          <a:bodyPr/>
          <a:lstStyle/>
          <a:p>
            <a:pPr eaLnBrk="1" hangingPunct="1"/>
            <a:r>
              <a:rPr lang="en-US" altLang="ru-RU" sz="2400" b="1"/>
              <a:t>Java – </a:t>
            </a:r>
            <a:r>
              <a:rPr lang="ru-RU" altLang="ru-RU" sz="2400" b="1"/>
              <a:t>самая используемая среда программирования</a:t>
            </a:r>
          </a:p>
        </p:txBody>
      </p:sp>
      <p:sp>
        <p:nvSpPr>
          <p:cNvPr id="18438" name="Rectangle 3">
            <a:extLst>
              <a:ext uri="{FF2B5EF4-FFF2-40B4-BE49-F238E27FC236}">
                <a16:creationId xmlns:a16="http://schemas.microsoft.com/office/drawing/2014/main" id="{D8F4099D-65B0-43C7-9305-8DFBCBDB0240}"/>
              </a:ext>
            </a:extLst>
          </p:cNvPr>
          <p:cNvSpPr>
            <a:spLocks noGrp="1" noChangeArrowheads="1"/>
          </p:cNvSpPr>
          <p:nvPr>
            <p:ph type="body" idx="1"/>
          </p:nvPr>
        </p:nvSpPr>
        <p:spPr>
          <a:xfrm>
            <a:off x="107950" y="1989138"/>
            <a:ext cx="8928100" cy="3816350"/>
          </a:xfrm>
        </p:spPr>
        <p:txBody>
          <a:bodyPr/>
          <a:lstStyle/>
          <a:p>
            <a:pPr marL="285750" indent="-285750" eaLnBrk="1" hangingPunct="1">
              <a:spcBef>
                <a:spcPct val="0"/>
              </a:spcBef>
              <a:defRPr/>
            </a:pPr>
            <a:r>
              <a:rPr lang="en-US" sz="2000" b="1" dirty="0"/>
              <a:t>Tiobe index:</a:t>
            </a:r>
            <a:r>
              <a:rPr lang="ru-RU" sz="2000" b="1" dirty="0"/>
              <a:t> </a:t>
            </a:r>
            <a:r>
              <a:rPr lang="en-US" sz="2000" b="1" dirty="0">
                <a:hlinkClick r:id="rId3"/>
              </a:rPr>
              <a:t>https://www.tiobe.com/tiobe-index/</a:t>
            </a:r>
            <a:r>
              <a:rPr lang="ru-RU" sz="2000" b="1" dirty="0"/>
              <a:t> </a:t>
            </a:r>
            <a:endParaRPr lang="ru-RU" sz="1600" b="1" dirty="0"/>
          </a:p>
          <a:p>
            <a:pPr marL="0" indent="0" eaLnBrk="1" hangingPunct="1">
              <a:spcBef>
                <a:spcPct val="0"/>
              </a:spcBef>
              <a:buFontTx/>
              <a:buNone/>
              <a:defRPr/>
            </a:pPr>
            <a:r>
              <a:rPr lang="en-US" sz="1600" dirty="0"/>
              <a:t> </a:t>
            </a:r>
            <a:endParaRPr lang="ru-RU" sz="1600"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1600" b="1" dirty="0"/>
          </a:p>
          <a:p>
            <a:pPr marL="285750" indent="-285750" eaLnBrk="1" hangingPunct="1">
              <a:spcBef>
                <a:spcPct val="0"/>
              </a:spcBef>
              <a:defRPr/>
            </a:pPr>
            <a:endParaRPr lang="ru-RU" sz="2000" b="1" dirty="0"/>
          </a:p>
          <a:p>
            <a:pPr marL="457200" lvl="1" indent="0" eaLnBrk="1" hangingPunct="1">
              <a:buFontTx/>
              <a:buNone/>
              <a:defRPr/>
            </a:pPr>
            <a:endParaRPr lang="ru-RU" altLang="ru-RU" sz="1600" b="1" i="1" dirty="0"/>
          </a:p>
        </p:txBody>
      </p:sp>
      <p:pic>
        <p:nvPicPr>
          <p:cNvPr id="22535" name="Picture 8">
            <a:extLst>
              <a:ext uri="{FF2B5EF4-FFF2-40B4-BE49-F238E27FC236}">
                <a16:creationId xmlns:a16="http://schemas.microsoft.com/office/drawing/2014/main" id="{CE9CB68F-9A0F-41F7-9A61-A6ACC8172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50" y="2420938"/>
            <a:ext cx="8362950"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8B8B7F79-C66F-4ECB-924E-91D98AEBC20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7E8E527-103C-43E0-86C6-B36F911FEE2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B72F08E6-03C4-4E61-847C-CF8D01848EB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684A2E60-8CC4-431C-AB67-A3B99FE3CDF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FD03CF1-FE19-4448-BBD6-AFC4B0FB601E}" type="slidenum">
              <a:rPr lang="ru-RU" altLang="ru-RU" sz="1400"/>
              <a:pPr eaLnBrk="1" hangingPunct="1">
                <a:spcBef>
                  <a:spcPct val="0"/>
                </a:spcBef>
                <a:buFontTx/>
                <a:buNone/>
              </a:pPr>
              <a:t>376</a:t>
            </a:fld>
            <a:endParaRPr lang="ru-RU" altLang="ru-RU" sz="1400"/>
          </a:p>
        </p:txBody>
      </p:sp>
      <p:pic>
        <p:nvPicPr>
          <p:cNvPr id="23557" name="Picture 6">
            <a:extLst>
              <a:ext uri="{FF2B5EF4-FFF2-40B4-BE49-F238E27FC236}">
                <a16:creationId xmlns:a16="http://schemas.microsoft.com/office/drawing/2014/main" id="{17A2C93E-9EE0-4435-A29D-EC3FC4485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628775"/>
            <a:ext cx="8629650"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645818C1-6754-47F6-9730-6C3501CA0DA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363752-E20E-4A8D-8611-9FB3BEC1094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5DB120D2-4424-49E9-8CB7-7AE3CDF9679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28FAB56B-8529-4F37-B766-ABE551560C7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B190A4F-0C9E-43FB-A515-DEEE7985E7ED}" type="slidenum">
              <a:rPr lang="ru-RU" altLang="ru-RU" sz="1400"/>
              <a:pPr eaLnBrk="1" hangingPunct="1">
                <a:spcBef>
                  <a:spcPct val="0"/>
                </a:spcBef>
                <a:buFontTx/>
                <a:buNone/>
              </a:pPr>
              <a:t>377</a:t>
            </a:fld>
            <a:endParaRPr lang="ru-RU" altLang="ru-RU" sz="1400"/>
          </a:p>
        </p:txBody>
      </p:sp>
      <p:sp>
        <p:nvSpPr>
          <p:cNvPr id="24581" name="Rectangle 2">
            <a:extLst>
              <a:ext uri="{FF2B5EF4-FFF2-40B4-BE49-F238E27FC236}">
                <a16:creationId xmlns:a16="http://schemas.microsoft.com/office/drawing/2014/main" id="{85A42098-404F-4635-83D3-9BA14381DEA0}"/>
              </a:ext>
            </a:extLst>
          </p:cNvPr>
          <p:cNvSpPr>
            <a:spLocks noGrp="1" noChangeArrowheads="1"/>
          </p:cNvSpPr>
          <p:nvPr>
            <p:ph type="title"/>
          </p:nvPr>
        </p:nvSpPr>
        <p:spPr>
          <a:xfrm>
            <a:off x="395288" y="1412875"/>
            <a:ext cx="8229600" cy="287338"/>
          </a:xfrm>
        </p:spPr>
        <p:txBody>
          <a:bodyPr/>
          <a:lstStyle/>
          <a:p>
            <a:pPr eaLnBrk="1" hangingPunct="1"/>
            <a:r>
              <a:rPr lang="ru-RU" altLang="ru-RU" sz="2400" b="1"/>
              <a:t>Основные этапы эволюции </a:t>
            </a:r>
            <a:r>
              <a:rPr lang="en-US" altLang="ru-RU" sz="2400" b="1"/>
              <a:t>Java</a:t>
            </a:r>
            <a:endParaRPr lang="ru-RU" altLang="ru-RU" sz="2400" b="1"/>
          </a:p>
        </p:txBody>
      </p:sp>
      <p:sp>
        <p:nvSpPr>
          <p:cNvPr id="18438" name="Rectangle 3">
            <a:extLst>
              <a:ext uri="{FF2B5EF4-FFF2-40B4-BE49-F238E27FC236}">
                <a16:creationId xmlns:a16="http://schemas.microsoft.com/office/drawing/2014/main" id="{921033E5-4BCC-4C83-8651-00FFE679F2EB}"/>
              </a:ext>
            </a:extLst>
          </p:cNvPr>
          <p:cNvSpPr>
            <a:spLocks noGrp="1" noChangeArrowheads="1"/>
          </p:cNvSpPr>
          <p:nvPr>
            <p:ph type="body" idx="1"/>
          </p:nvPr>
        </p:nvSpPr>
        <p:spPr>
          <a:xfrm>
            <a:off x="0" y="1773238"/>
            <a:ext cx="9144000" cy="4352925"/>
          </a:xfrm>
        </p:spPr>
        <p:txBody>
          <a:bodyPr/>
          <a:lstStyle/>
          <a:p>
            <a:pPr marL="285750" lvl="1" eaLnBrk="1" hangingPunct="1">
              <a:lnSpc>
                <a:spcPct val="90000"/>
              </a:lnSpc>
              <a:spcBef>
                <a:spcPct val="0"/>
              </a:spcBef>
              <a:buFont typeface="Arial" charset="0"/>
              <a:buChar char="•"/>
              <a:defRPr/>
            </a:pPr>
            <a:r>
              <a:rPr lang="en-US" altLang="ru-RU" sz="1800" dirty="0"/>
              <a:t>Java 1.0 (1996) – </a:t>
            </a:r>
            <a:r>
              <a:rPr lang="ru-RU" altLang="ru-RU" sz="1800" dirty="0"/>
              <a:t>первый выпуск </a:t>
            </a:r>
            <a:r>
              <a:rPr lang="en-US" altLang="ru-RU" sz="1800" dirty="0"/>
              <a:t>for free download (from Sun); </a:t>
            </a:r>
            <a:endParaRPr lang="ru-RU" altLang="ru-RU" sz="1800" dirty="0"/>
          </a:p>
          <a:p>
            <a:pPr marL="285750" lvl="1" eaLnBrk="1" hangingPunct="1">
              <a:lnSpc>
                <a:spcPct val="90000"/>
              </a:lnSpc>
              <a:spcBef>
                <a:spcPct val="0"/>
              </a:spcBef>
              <a:buFont typeface="Arial" charset="0"/>
              <a:buChar char="•"/>
              <a:defRPr/>
            </a:pPr>
            <a:r>
              <a:rPr lang="en-US" altLang="ru-RU" sz="1800" dirty="0"/>
              <a:t>Java 1.1 </a:t>
            </a:r>
            <a:r>
              <a:rPr lang="ru-RU" altLang="ru-RU" sz="1800" dirty="0"/>
              <a:t>(1996 -1997) </a:t>
            </a:r>
            <a:r>
              <a:rPr lang="en-US" altLang="ru-RU" sz="1800" dirty="0"/>
              <a:t>– </a:t>
            </a:r>
            <a:r>
              <a:rPr lang="ru-RU" altLang="ru-RU" sz="1800" dirty="0"/>
              <a:t>расширения языка и библиотек, </a:t>
            </a:r>
            <a:r>
              <a:rPr lang="en-US" altLang="ru-RU" sz="1800" dirty="0"/>
              <a:t>MS Java</a:t>
            </a:r>
            <a:r>
              <a:rPr lang="ru-RU" altLang="ru-RU" sz="1800" dirty="0"/>
              <a:t> </a:t>
            </a:r>
            <a:r>
              <a:rPr lang="en-US" altLang="ru-RU" sz="1800" dirty="0"/>
              <a:t>VM</a:t>
            </a:r>
            <a:r>
              <a:rPr lang="ru-RU" altLang="ru-RU" sz="1800" dirty="0"/>
              <a:t>, распространявшаяся вместе с </a:t>
            </a:r>
            <a:r>
              <a:rPr lang="en-US" altLang="ru-RU" sz="1800" dirty="0"/>
              <a:t>MS IE</a:t>
            </a:r>
            <a:r>
              <a:rPr lang="ru-RU" altLang="ru-RU" sz="1800" dirty="0"/>
              <a:t>;</a:t>
            </a:r>
            <a:endParaRPr lang="en-US" altLang="ru-RU" sz="1800" dirty="0"/>
          </a:p>
          <a:p>
            <a:pPr marL="285750" lvl="1" eaLnBrk="1" hangingPunct="1">
              <a:lnSpc>
                <a:spcPct val="90000"/>
              </a:lnSpc>
              <a:spcBef>
                <a:spcPct val="0"/>
              </a:spcBef>
              <a:buFont typeface="Arial" charset="0"/>
              <a:buChar char="•"/>
              <a:defRPr/>
            </a:pPr>
            <a:r>
              <a:rPr lang="en-US" altLang="ru-RU" sz="1800" dirty="0"/>
              <a:t>Java 1.2 (1998) – “Java 2 Standard Edition Software Development Kit Version 1.2” (J2SE SDK)</a:t>
            </a:r>
            <a:r>
              <a:rPr lang="ru-RU" altLang="ru-RU" sz="1800" dirty="0"/>
              <a:t>, выпуск </a:t>
            </a:r>
            <a:r>
              <a:rPr lang="en-US" altLang="ru-RU" sz="1800" dirty="0"/>
              <a:t>Micro Edition, Enterprise Edition</a:t>
            </a:r>
            <a:r>
              <a:rPr lang="ru-RU" altLang="ru-RU" sz="1800" dirty="0"/>
              <a:t>,</a:t>
            </a:r>
            <a:r>
              <a:rPr lang="en-US" altLang="ru-RU" sz="1800" dirty="0"/>
              <a:t> </a:t>
            </a:r>
            <a:r>
              <a:rPr lang="ru-RU" altLang="ru-RU" sz="1800" dirty="0"/>
              <a:t>слоган «</a:t>
            </a:r>
            <a:r>
              <a:rPr lang="en-US" altLang="ru-RU" sz="1800" dirty="0"/>
              <a:t>write once – run everywhere</a:t>
            </a:r>
            <a:r>
              <a:rPr lang="ru-RU" altLang="ru-RU" sz="1800" dirty="0"/>
              <a:t>»</a:t>
            </a:r>
            <a:r>
              <a:rPr lang="en-US" altLang="ru-RU" sz="1800" dirty="0"/>
              <a:t>;</a:t>
            </a:r>
          </a:p>
          <a:p>
            <a:pPr marL="285750" lvl="1" eaLnBrk="1" hangingPunct="1">
              <a:lnSpc>
                <a:spcPct val="90000"/>
              </a:lnSpc>
              <a:spcBef>
                <a:spcPct val="0"/>
              </a:spcBef>
              <a:buFont typeface="Arial" charset="0"/>
              <a:buChar char="•"/>
              <a:defRPr/>
            </a:pPr>
            <a:r>
              <a:rPr lang="en-US" altLang="ru-RU" sz="1800" dirty="0"/>
              <a:t>Java 1.3 </a:t>
            </a:r>
            <a:r>
              <a:rPr lang="ru-RU" altLang="ru-RU" sz="1800" dirty="0"/>
              <a:t>и 1.4 – расширение библиотек, серьезные серверные приложения;</a:t>
            </a:r>
            <a:endParaRPr lang="en-US" altLang="ru-RU" sz="1800" dirty="0"/>
          </a:p>
          <a:p>
            <a:pPr marL="285750" lvl="1" eaLnBrk="1" hangingPunct="1">
              <a:lnSpc>
                <a:spcPct val="90000"/>
              </a:lnSpc>
              <a:spcBef>
                <a:spcPct val="0"/>
              </a:spcBef>
              <a:buFont typeface="Arial" charset="0"/>
              <a:buChar char="•"/>
              <a:defRPr/>
            </a:pPr>
            <a:r>
              <a:rPr lang="en-US" altLang="ru-RU" sz="1800" dirty="0"/>
              <a:t>Versions </a:t>
            </a:r>
            <a:r>
              <a:rPr lang="ru-RU" altLang="ru-RU" sz="1800" dirty="0"/>
              <a:t>5 и 6 – расширения языка </a:t>
            </a:r>
            <a:r>
              <a:rPr lang="en-US" altLang="ru-RU" sz="1800" dirty="0"/>
              <a:t>Java (Generics)</a:t>
            </a:r>
            <a:r>
              <a:rPr lang="ru-RU" altLang="ru-RU" sz="1800" dirty="0"/>
              <a:t>,</a:t>
            </a:r>
            <a:r>
              <a:rPr lang="en-US" altLang="ru-RU" sz="1800" dirty="0"/>
              <a:t> JVM </a:t>
            </a:r>
            <a:r>
              <a:rPr lang="ru-RU" altLang="ru-RU" sz="1800" dirty="0"/>
              <a:t>и библиотек</a:t>
            </a:r>
            <a:r>
              <a:rPr lang="en-US" altLang="ru-RU" sz="1800" dirty="0"/>
              <a:t> (</a:t>
            </a:r>
            <a:r>
              <a:rPr lang="ru-RU" altLang="ru-RU" sz="1800" dirty="0"/>
              <a:t>нумерация версий изменилась: убрали спереди </a:t>
            </a:r>
            <a:r>
              <a:rPr lang="en-US" altLang="ru-RU" sz="1800" dirty="0"/>
              <a:t>“1.”)</a:t>
            </a:r>
            <a:r>
              <a:rPr lang="ru-RU" altLang="ru-RU" sz="1800" dirty="0"/>
              <a:t>;</a:t>
            </a:r>
          </a:p>
          <a:p>
            <a:pPr marL="285750" lvl="1" eaLnBrk="1" hangingPunct="1">
              <a:lnSpc>
                <a:spcPct val="90000"/>
              </a:lnSpc>
              <a:spcBef>
                <a:spcPct val="0"/>
              </a:spcBef>
              <a:buFont typeface="Arial" charset="0"/>
              <a:buChar char="•"/>
              <a:defRPr/>
            </a:pPr>
            <a:r>
              <a:rPr lang="en-US" altLang="ru-RU" sz="1800" dirty="0"/>
              <a:t>Java 7 (</a:t>
            </a:r>
            <a:r>
              <a:rPr lang="ru-RU" altLang="ru-RU" sz="1800" dirty="0"/>
              <a:t> 2011</a:t>
            </a:r>
            <a:r>
              <a:rPr lang="en-US" altLang="ru-RU" sz="1800" dirty="0"/>
              <a:t>) – Java VM </a:t>
            </a:r>
            <a:r>
              <a:rPr lang="ru-RU" altLang="ru-RU" sz="1800" dirty="0"/>
              <a:t>с языками, отличными от </a:t>
            </a:r>
            <a:r>
              <a:rPr lang="en-US" altLang="ru-RU" sz="1800" dirty="0"/>
              <a:t>Java (Scala, …);</a:t>
            </a:r>
          </a:p>
          <a:p>
            <a:pPr marL="285750" lvl="1" eaLnBrk="1" hangingPunct="1">
              <a:lnSpc>
                <a:spcPct val="90000"/>
              </a:lnSpc>
              <a:spcBef>
                <a:spcPct val="0"/>
              </a:spcBef>
              <a:buFont typeface="Arial" charset="0"/>
              <a:buChar char="•"/>
              <a:defRPr/>
            </a:pPr>
            <a:r>
              <a:rPr lang="en-US" sz="1800" dirty="0"/>
              <a:t>Java 8 (2014) – </a:t>
            </a:r>
            <a:r>
              <a:rPr lang="en-US" sz="1800" b="1" dirty="0">
                <a:solidFill>
                  <a:srgbClr val="FF0000"/>
                </a:solidFill>
              </a:rPr>
              <a:t>LTS</a:t>
            </a:r>
            <a:r>
              <a:rPr lang="en-US" sz="1800" dirty="0">
                <a:solidFill>
                  <a:srgbClr val="FF0000"/>
                </a:solidFill>
              </a:rPr>
              <a:t> </a:t>
            </a:r>
            <a:r>
              <a:rPr lang="en-US" sz="1800" dirty="0"/>
              <a:t>- Functional programming </a:t>
            </a:r>
            <a:r>
              <a:rPr lang="ru-RU" sz="1800" dirty="0"/>
              <a:t>в</a:t>
            </a:r>
            <a:r>
              <a:rPr lang="en-US" sz="1800" dirty="0"/>
              <a:t> Java, data parallelism, Lambdas…</a:t>
            </a:r>
          </a:p>
          <a:p>
            <a:pPr marL="285750" lvl="1" eaLnBrk="1" hangingPunct="1">
              <a:lnSpc>
                <a:spcPct val="90000"/>
              </a:lnSpc>
              <a:spcBef>
                <a:spcPct val="0"/>
              </a:spcBef>
              <a:buFont typeface="Arial" charset="0"/>
              <a:buChar char="•"/>
              <a:defRPr/>
            </a:pPr>
            <a:r>
              <a:rPr lang="en-US" sz="1800" dirty="0"/>
              <a:t>Java 9 (2017) –</a:t>
            </a:r>
            <a:r>
              <a:rPr lang="ru-RU" sz="1800" dirty="0"/>
              <a:t> Модульная (компонентная) организация всей платформы, ...</a:t>
            </a:r>
          </a:p>
          <a:p>
            <a:pPr marL="285750" lvl="1" eaLnBrk="1" hangingPunct="1">
              <a:lnSpc>
                <a:spcPct val="90000"/>
              </a:lnSpc>
              <a:spcBef>
                <a:spcPct val="0"/>
              </a:spcBef>
              <a:buFont typeface="Arial" charset="0"/>
              <a:buChar char="•"/>
              <a:defRPr/>
            </a:pPr>
            <a:r>
              <a:rPr lang="en-US" sz="1800" dirty="0"/>
              <a:t>Java 10</a:t>
            </a:r>
            <a:r>
              <a:rPr lang="ru-RU" sz="1800" dirty="0"/>
              <a:t> </a:t>
            </a:r>
            <a:r>
              <a:rPr lang="en-US" sz="1800" dirty="0"/>
              <a:t>(</a:t>
            </a:r>
            <a:r>
              <a:rPr lang="ru-RU" sz="1800" dirty="0"/>
              <a:t>март 2018</a:t>
            </a:r>
            <a:r>
              <a:rPr lang="en-US" sz="1800" dirty="0"/>
              <a:t>)</a:t>
            </a:r>
            <a:r>
              <a:rPr lang="ru-RU" sz="1800" dirty="0"/>
              <a:t> – </a:t>
            </a:r>
            <a:r>
              <a:rPr lang="en-US" sz="1800" dirty="0"/>
              <a:t>Local Variable Type Inference</a:t>
            </a:r>
            <a:r>
              <a:rPr lang="ru-RU" sz="1800" dirty="0"/>
              <a:t> и др. ...</a:t>
            </a:r>
          </a:p>
          <a:p>
            <a:pPr marL="285750" lvl="1" eaLnBrk="1" hangingPunct="1">
              <a:lnSpc>
                <a:spcPct val="90000"/>
              </a:lnSpc>
              <a:spcBef>
                <a:spcPct val="0"/>
              </a:spcBef>
              <a:buFont typeface="Arial" charset="0"/>
              <a:buChar char="•"/>
              <a:defRPr/>
            </a:pPr>
            <a:r>
              <a:rPr lang="en-US" sz="1800" dirty="0"/>
              <a:t>Java 11 (</a:t>
            </a:r>
            <a:r>
              <a:rPr lang="ru-RU" sz="1800" dirty="0"/>
              <a:t>сентябрь 2018</a:t>
            </a:r>
            <a:r>
              <a:rPr lang="en-US" sz="1800" dirty="0"/>
              <a:t>)</a:t>
            </a:r>
            <a:r>
              <a:rPr lang="ru-RU" sz="1800" dirty="0"/>
              <a:t> – </a:t>
            </a:r>
            <a:r>
              <a:rPr lang="en-US" sz="1800" b="1" dirty="0">
                <a:solidFill>
                  <a:srgbClr val="FF0000"/>
                </a:solidFill>
              </a:rPr>
              <a:t>LTS</a:t>
            </a:r>
            <a:r>
              <a:rPr lang="en-US" sz="1800" dirty="0"/>
              <a:t> – </a:t>
            </a:r>
            <a:r>
              <a:rPr lang="ru-RU" sz="1800" dirty="0"/>
              <a:t>убраны некоторые б-ки из </a:t>
            </a:r>
            <a:r>
              <a:rPr lang="en-US" sz="1800" dirty="0"/>
              <a:t>JDK</a:t>
            </a:r>
            <a:r>
              <a:rPr lang="ru-RU" sz="1800" dirty="0"/>
              <a:t>, изменения </a:t>
            </a:r>
            <a:r>
              <a:rPr lang="en-US" sz="1800" dirty="0"/>
              <a:t>GC</a:t>
            </a:r>
            <a:r>
              <a:rPr lang="ru-RU" sz="1800" dirty="0"/>
              <a:t>,..</a:t>
            </a:r>
          </a:p>
          <a:p>
            <a:pPr marL="285750" lvl="1" eaLnBrk="1" hangingPunct="1">
              <a:lnSpc>
                <a:spcPct val="90000"/>
              </a:lnSpc>
              <a:spcBef>
                <a:spcPct val="0"/>
              </a:spcBef>
              <a:buFont typeface="Arial" charset="0"/>
              <a:buChar char="•"/>
              <a:defRPr/>
            </a:pPr>
            <a:r>
              <a:rPr lang="en-US" sz="1800" dirty="0"/>
              <a:t>Java 12 (</a:t>
            </a:r>
            <a:r>
              <a:rPr lang="ru-RU" sz="1800" dirty="0"/>
              <a:t>март 2019</a:t>
            </a:r>
            <a:r>
              <a:rPr lang="en-US" sz="1800" dirty="0"/>
              <a:t>)</a:t>
            </a:r>
            <a:r>
              <a:rPr lang="ru-RU" sz="1800" dirty="0"/>
              <a:t> – </a:t>
            </a:r>
            <a:r>
              <a:rPr lang="en-US" sz="1800" dirty="0"/>
              <a:t>Switch Expressions </a:t>
            </a:r>
            <a:r>
              <a:rPr lang="ru-RU" sz="1800" dirty="0"/>
              <a:t>и др. ...</a:t>
            </a:r>
          </a:p>
          <a:p>
            <a:pPr marL="285750" lvl="1" eaLnBrk="1" hangingPunct="1">
              <a:lnSpc>
                <a:spcPct val="90000"/>
              </a:lnSpc>
              <a:spcBef>
                <a:spcPct val="0"/>
              </a:spcBef>
              <a:buFont typeface="Arial" charset="0"/>
              <a:buChar char="•"/>
              <a:defRPr/>
            </a:pPr>
            <a:r>
              <a:rPr lang="en-US" sz="1800" dirty="0"/>
              <a:t>Java 13 (</a:t>
            </a:r>
            <a:r>
              <a:rPr lang="ru-RU" sz="1800" dirty="0"/>
              <a:t>июнь 2019</a:t>
            </a:r>
            <a:r>
              <a:rPr lang="en-US" sz="1800" dirty="0"/>
              <a:t>)</a:t>
            </a:r>
            <a:r>
              <a:rPr lang="ru-RU" sz="1800" dirty="0"/>
              <a:t> – версия в </a:t>
            </a:r>
            <a:r>
              <a:rPr lang="en-US" sz="1800" dirty="0"/>
              <a:t>Open JDK</a:t>
            </a:r>
            <a:r>
              <a:rPr lang="ru-RU" sz="1800" dirty="0"/>
              <a:t> ...</a:t>
            </a:r>
          </a:p>
          <a:p>
            <a:pPr marL="285750" lvl="1" eaLnBrk="1" hangingPunct="1">
              <a:lnSpc>
                <a:spcPct val="90000"/>
              </a:lnSpc>
              <a:spcBef>
                <a:spcPct val="0"/>
              </a:spcBef>
              <a:buFont typeface="Arial" charset="0"/>
              <a:buChar char="•"/>
              <a:defRPr/>
            </a:pPr>
            <a:r>
              <a:rPr lang="en-US" sz="1800" dirty="0"/>
              <a:t>Java 14 (???) – </a:t>
            </a:r>
            <a:r>
              <a:rPr lang="en-US" sz="1800" b="1" dirty="0">
                <a:solidFill>
                  <a:srgbClr val="FF0000"/>
                </a:solidFill>
              </a:rPr>
              <a:t>LTS</a:t>
            </a:r>
            <a:r>
              <a:rPr lang="ru-RU" sz="1800" b="1" dirty="0">
                <a:solidFill>
                  <a:srgbClr val="FF0000"/>
                </a:solidFill>
              </a:rPr>
              <a:t> (?)</a:t>
            </a:r>
            <a:r>
              <a:rPr lang="en-US" sz="1800" dirty="0"/>
              <a:t> - </a:t>
            </a:r>
            <a:r>
              <a:rPr lang="ru-RU" sz="1800" dirty="0"/>
              <a:t>... не будем забегать вперед...</a:t>
            </a:r>
          </a:p>
          <a:p>
            <a:pPr marL="0" lvl="1" indent="0" eaLnBrk="1" hangingPunct="1">
              <a:lnSpc>
                <a:spcPct val="90000"/>
              </a:lnSpc>
              <a:spcBef>
                <a:spcPct val="0"/>
              </a:spcBef>
              <a:buFontTx/>
              <a:buNone/>
              <a:defRPr/>
            </a:pPr>
            <a:endParaRPr lang="en-US" sz="1800" dirty="0"/>
          </a:p>
          <a:p>
            <a:pPr marL="457200" lvl="1" indent="0" eaLnBrk="1" hangingPunct="1">
              <a:buFontTx/>
              <a:buNone/>
              <a:defRPr/>
            </a:pPr>
            <a:endParaRPr lang="ru-RU" altLang="ru-RU" sz="1600" b="1" i="1"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F770662A-F05C-4022-8795-3A94530D8D6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8CD369B-A978-4ACF-86F6-75EC8CC3EEE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3" name="Footer Placeholder 4">
            <a:extLst>
              <a:ext uri="{FF2B5EF4-FFF2-40B4-BE49-F238E27FC236}">
                <a16:creationId xmlns:a16="http://schemas.microsoft.com/office/drawing/2014/main" id="{ECB57E5A-F1B8-48E0-83FF-3B2D87EE471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D49C3C12-AA54-4171-B5C1-AF2A478FE1A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62F9D12-DC93-4E5A-8543-6088F34C4BB0}" type="slidenum">
              <a:rPr lang="ru-RU" altLang="ru-RU" sz="1400"/>
              <a:pPr eaLnBrk="1" hangingPunct="1">
                <a:spcBef>
                  <a:spcPct val="0"/>
                </a:spcBef>
                <a:buFontTx/>
                <a:buNone/>
              </a:pPr>
              <a:t>378</a:t>
            </a:fld>
            <a:endParaRPr lang="ru-RU" altLang="ru-RU" sz="1400"/>
          </a:p>
        </p:txBody>
      </p:sp>
      <p:pic>
        <p:nvPicPr>
          <p:cNvPr id="25605" name="Picture 2">
            <a:extLst>
              <a:ext uri="{FF2B5EF4-FFF2-40B4-BE49-F238E27FC236}">
                <a16:creationId xmlns:a16="http://schemas.microsoft.com/office/drawing/2014/main" id="{AF391382-3FFF-4B5E-8C5E-094ED9AE6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828675"/>
            <a:ext cx="9159875" cy="52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907D3288-DC03-4368-B641-D4052371FB1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9599BE7-A14E-463E-8FE6-6B2C6ABEB70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9A70DB8E-DC8E-4A5B-AA72-236FABBA7D3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7F06D8BD-891A-4779-8E97-01923AAD24D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E84AA04-BA94-453D-80D3-5370FAD26010}" type="slidenum">
              <a:rPr lang="ru-RU" altLang="ru-RU" sz="1400"/>
              <a:pPr eaLnBrk="1" hangingPunct="1">
                <a:spcBef>
                  <a:spcPct val="0"/>
                </a:spcBef>
                <a:buFontTx/>
                <a:buNone/>
              </a:pPr>
              <a:t>379</a:t>
            </a:fld>
            <a:endParaRPr lang="ru-RU" altLang="ru-RU" sz="1400"/>
          </a:p>
        </p:txBody>
      </p:sp>
      <p:sp>
        <p:nvSpPr>
          <p:cNvPr id="26629" name="Rectangle 2">
            <a:extLst>
              <a:ext uri="{FF2B5EF4-FFF2-40B4-BE49-F238E27FC236}">
                <a16:creationId xmlns:a16="http://schemas.microsoft.com/office/drawing/2014/main" id="{EB28A489-3325-4FC4-8A61-30051860B233}"/>
              </a:ext>
            </a:extLst>
          </p:cNvPr>
          <p:cNvSpPr>
            <a:spLocks noGrp="1" noChangeArrowheads="1"/>
          </p:cNvSpPr>
          <p:nvPr>
            <p:ph type="title"/>
          </p:nvPr>
        </p:nvSpPr>
        <p:spPr>
          <a:xfrm>
            <a:off x="468313" y="1341438"/>
            <a:ext cx="8229600" cy="431800"/>
          </a:xfrm>
        </p:spPr>
        <p:txBody>
          <a:bodyPr/>
          <a:lstStyle/>
          <a:p>
            <a:pPr eaLnBrk="1" hangingPunct="1"/>
            <a:r>
              <a:rPr lang="ru-RU" altLang="ru-RU" sz="2400" b="1"/>
              <a:t>Инструменты </a:t>
            </a:r>
            <a:r>
              <a:rPr lang="en-US" altLang="ru-RU" sz="2400" b="1"/>
              <a:t>Java-</a:t>
            </a:r>
            <a:r>
              <a:rPr lang="ru-RU" altLang="ru-RU" sz="2400" b="1"/>
              <a:t>программирования</a:t>
            </a:r>
          </a:p>
        </p:txBody>
      </p:sp>
      <p:sp>
        <p:nvSpPr>
          <p:cNvPr id="19462" name="Rectangle 3">
            <a:extLst>
              <a:ext uri="{FF2B5EF4-FFF2-40B4-BE49-F238E27FC236}">
                <a16:creationId xmlns:a16="http://schemas.microsoft.com/office/drawing/2014/main" id="{A215C4AD-8588-4AA0-9D5D-8B6E9B2594B1}"/>
              </a:ext>
            </a:extLst>
          </p:cNvPr>
          <p:cNvSpPr>
            <a:spLocks noGrp="1" noChangeArrowheads="1"/>
          </p:cNvSpPr>
          <p:nvPr>
            <p:ph type="body" idx="1"/>
          </p:nvPr>
        </p:nvSpPr>
        <p:spPr>
          <a:xfrm>
            <a:off x="0" y="1773238"/>
            <a:ext cx="9144000" cy="4352925"/>
          </a:xfrm>
        </p:spPr>
        <p:txBody>
          <a:bodyPr/>
          <a:lstStyle/>
          <a:p>
            <a:pPr marL="285750" lvl="1" eaLnBrk="1" hangingPunct="1">
              <a:lnSpc>
                <a:spcPct val="90000"/>
              </a:lnSpc>
              <a:spcBef>
                <a:spcPct val="0"/>
              </a:spcBef>
              <a:buFont typeface="Arial" charset="0"/>
              <a:buChar char="•"/>
              <a:defRPr/>
            </a:pPr>
            <a:r>
              <a:rPr lang="en-US" altLang="ru-RU" sz="1600" b="1" dirty="0">
                <a:ea typeface="ＭＳ Ｐゴシック" pitchFamily="34" charset="-128"/>
              </a:rPr>
              <a:t>Java – </a:t>
            </a:r>
            <a:r>
              <a:rPr lang="ru-RU" altLang="ru-RU" sz="1600" b="1" dirty="0">
                <a:ea typeface="ＭＳ Ｐゴシック" pitchFamily="34" charset="-128"/>
              </a:rPr>
              <a:t>программы выполняются виртуальной машиной </a:t>
            </a:r>
            <a:r>
              <a:rPr lang="en-US" altLang="ru-RU" sz="1600" b="1" dirty="0">
                <a:ea typeface="ＭＳ Ｐゴシック" pitchFamily="34" charset="-128"/>
              </a:rPr>
              <a:t>Java (JVM)</a:t>
            </a:r>
            <a:r>
              <a:rPr lang="ru-RU" altLang="ru-RU" sz="1600" b="1" dirty="0">
                <a:ea typeface="ＭＳ Ｐゴシック" pitchFamily="34" charset="-128"/>
              </a:rPr>
              <a:t>. Есть много реализаций </a:t>
            </a:r>
            <a:r>
              <a:rPr lang="en-US" altLang="ru-RU" sz="1600" b="1" dirty="0">
                <a:ea typeface="ＭＳ Ｐゴシック" pitchFamily="34" charset="-128"/>
              </a:rPr>
              <a:t>JVM </a:t>
            </a:r>
            <a:r>
              <a:rPr lang="ru-RU" altLang="ru-RU" sz="1600" b="1" dirty="0">
                <a:ea typeface="ＭＳ Ｐゴシック" pitchFamily="34" charset="-128"/>
              </a:rPr>
              <a:t> (от предназначенных для больших систем до малых – в маломощных телефонах), которые работают под управленением всех популярных операционных систем. </a:t>
            </a:r>
            <a:endParaRPr lang="en-US" altLang="ru-RU" sz="1600" b="1" dirty="0">
              <a:ea typeface="ＭＳ Ｐゴシック" pitchFamily="34" charset="-128"/>
            </a:endParaRPr>
          </a:p>
          <a:p>
            <a:pPr marL="285750" lvl="1" eaLnBrk="1" hangingPunct="1">
              <a:lnSpc>
                <a:spcPct val="90000"/>
              </a:lnSpc>
              <a:spcBef>
                <a:spcPct val="0"/>
              </a:spcBef>
              <a:buFont typeface="Arial" charset="0"/>
              <a:buChar char="•"/>
              <a:defRPr/>
            </a:pPr>
            <a:endParaRPr lang="en-US" altLang="ru-RU" sz="1600" b="1" dirty="0">
              <a:ea typeface="ＭＳ Ｐゴシック" pitchFamily="34" charset="-128"/>
            </a:endParaRPr>
          </a:p>
          <a:p>
            <a:pPr marL="285750" lvl="1" eaLnBrk="1" hangingPunct="1">
              <a:lnSpc>
                <a:spcPct val="90000"/>
              </a:lnSpc>
              <a:spcBef>
                <a:spcPct val="0"/>
              </a:spcBef>
              <a:buFont typeface="Arial" charset="0"/>
              <a:buChar char="•"/>
              <a:defRPr/>
            </a:pPr>
            <a:r>
              <a:rPr lang="ru-RU" altLang="ru-RU" sz="1600" b="1" dirty="0">
                <a:ea typeface="ＭＳ Ｐゴシック" pitchFamily="34" charset="-128"/>
              </a:rPr>
              <a:t>Мы будем пользоваться </a:t>
            </a:r>
            <a:r>
              <a:rPr lang="en-US" altLang="ru-RU" sz="1600" b="1" dirty="0">
                <a:ea typeface="ＭＳ Ｐゴシック" pitchFamily="34" charset="-128"/>
              </a:rPr>
              <a:t>Java Development Kit (JDK) 11 [+?]) for Windows (64 -bits). </a:t>
            </a:r>
            <a:r>
              <a:rPr lang="ru-RU" altLang="ru-RU" sz="1600" b="1" dirty="0">
                <a:ea typeface="ＭＳ Ｐゴシック" pitchFamily="34" charset="-128"/>
              </a:rPr>
              <a:t>Прежние версии назывались </a:t>
            </a:r>
            <a:r>
              <a:rPr lang="en-US" altLang="ru-RU" sz="1600" b="1" dirty="0">
                <a:ea typeface="ＭＳ Ｐゴシック" pitchFamily="34" charset="-128"/>
              </a:rPr>
              <a:t>Java Software Development Kit (Java SDK).</a:t>
            </a:r>
            <a:r>
              <a:rPr lang="ru-RU" altLang="ru-RU" sz="1600" b="1" dirty="0">
                <a:ea typeface="ＭＳ Ｐゴシック" pitchFamily="34" charset="-128"/>
              </a:rPr>
              <a:t> </a:t>
            </a:r>
          </a:p>
          <a:p>
            <a:pPr marL="685800" lvl="2" eaLnBrk="1" hangingPunct="1">
              <a:lnSpc>
                <a:spcPct val="90000"/>
              </a:lnSpc>
              <a:spcBef>
                <a:spcPct val="0"/>
              </a:spcBef>
              <a:buFont typeface="Arial" charset="0"/>
              <a:buChar char="•"/>
              <a:defRPr/>
            </a:pPr>
            <a:r>
              <a:rPr lang="ru-RU" altLang="ru-RU" sz="1200" b="1" dirty="0">
                <a:ea typeface="ＭＳ Ｐゴシック" pitchFamily="34" charset="-128"/>
              </a:rPr>
              <a:t>Счастливые обладатели </a:t>
            </a:r>
            <a:r>
              <a:rPr lang="en-US" altLang="ru-RU" sz="1200" b="1" dirty="0">
                <a:ea typeface="ＭＳ Ｐゴシック" pitchFamily="34" charset="-128"/>
              </a:rPr>
              <a:t>MAC’</a:t>
            </a:r>
            <a:r>
              <a:rPr lang="ru-RU" altLang="ru-RU" sz="1200" b="1" dirty="0">
                <a:ea typeface="ＭＳ Ｐゴシック" pitchFamily="34" charset="-128"/>
              </a:rPr>
              <a:t>ов или</a:t>
            </a:r>
            <a:r>
              <a:rPr lang="en-US" altLang="ru-RU" sz="1200" b="1" dirty="0">
                <a:ea typeface="ＭＳ Ｐゴシック" pitchFamily="34" charset="-128"/>
              </a:rPr>
              <a:t> Linux’</a:t>
            </a:r>
            <a:r>
              <a:rPr lang="ru-RU" altLang="ru-RU" sz="1200" b="1" dirty="0">
                <a:ea typeface="ＭＳ Ｐゴシック" pitchFamily="34" charset="-128"/>
              </a:rPr>
              <a:t>ов найдут аналоги самостоятельно.</a:t>
            </a:r>
            <a:r>
              <a:rPr lang="en-US" altLang="ru-RU" sz="1200" b="1" dirty="0">
                <a:ea typeface="ＭＳ Ｐゴシック" pitchFamily="34" charset="-128"/>
              </a:rPr>
              <a:t> </a:t>
            </a:r>
          </a:p>
          <a:p>
            <a:pPr marL="285750" lvl="1" eaLnBrk="1" hangingPunct="1">
              <a:lnSpc>
                <a:spcPct val="90000"/>
              </a:lnSpc>
              <a:spcBef>
                <a:spcPct val="0"/>
              </a:spcBef>
              <a:buFont typeface="Arial" charset="0"/>
              <a:buChar char="•"/>
              <a:defRPr/>
            </a:pPr>
            <a:endParaRPr lang="ru-RU" altLang="ru-RU" sz="1600" b="1" dirty="0">
              <a:ea typeface="ＭＳ Ｐゴシック" pitchFamily="34" charset="-128"/>
            </a:endParaRPr>
          </a:p>
          <a:p>
            <a:pPr marL="285750" lvl="1" eaLnBrk="1" hangingPunct="1">
              <a:lnSpc>
                <a:spcPct val="90000"/>
              </a:lnSpc>
              <a:spcBef>
                <a:spcPct val="0"/>
              </a:spcBef>
              <a:buFont typeface="Arial" charset="0"/>
              <a:buChar char="•"/>
              <a:defRPr/>
            </a:pPr>
            <a:r>
              <a:rPr lang="ru-RU" altLang="ru-RU" sz="1600" b="1" dirty="0">
                <a:ea typeface="ＭＳ Ｐゴシック" pitchFamily="34" charset="-128"/>
              </a:rPr>
              <a:t>Мы будем иметь дело с </a:t>
            </a:r>
            <a:r>
              <a:rPr lang="en-US" altLang="ru-RU" sz="1600" b="1" dirty="0">
                <a:ea typeface="ＭＳ Ｐゴシック" pitchFamily="34" charset="-128"/>
              </a:rPr>
              <a:t>Java Standard Edition (Java SE)</a:t>
            </a:r>
            <a:r>
              <a:rPr lang="ru-RU" altLang="ru-RU" sz="1600" b="1" dirty="0">
                <a:ea typeface="ＭＳ Ｐゴシック" pitchFamily="34" charset="-128"/>
              </a:rPr>
              <a:t>; свободно доступной на сайте </a:t>
            </a:r>
            <a:r>
              <a:rPr lang="en-US" altLang="ru-RU" sz="1600" b="1" dirty="0">
                <a:ea typeface="ＭＳ Ｐゴシック" pitchFamily="34" charset="-128"/>
              </a:rPr>
              <a:t>Oracle</a:t>
            </a:r>
            <a:r>
              <a:rPr lang="ru-RU" altLang="ru-RU" sz="1600" b="1" dirty="0">
                <a:ea typeface="ＭＳ Ｐゴシック" pitchFamily="34" charset="-128"/>
              </a:rPr>
              <a:t> </a:t>
            </a:r>
            <a:r>
              <a:rPr lang="en-US" altLang="ru-RU" sz="1600" b="1" dirty="0">
                <a:ea typeface="ＭＳ Ｐゴシック" pitchFamily="34" charset="-128"/>
              </a:rPr>
              <a:t>(</a:t>
            </a:r>
            <a:r>
              <a:rPr lang="ru-RU" altLang="ru-RU" sz="1600" b="1" dirty="0">
                <a:ea typeface="ＭＳ Ｐゴシック" pitchFamily="34" charset="-128"/>
              </a:rPr>
              <a:t>там же есть много полезных ресурсов)</a:t>
            </a:r>
            <a:r>
              <a:rPr lang="en-US" altLang="ru-RU" sz="1600" b="1" dirty="0">
                <a:ea typeface="ＭＳ Ｐゴシック" pitchFamily="34" charset="-128"/>
              </a:rPr>
              <a:t>:</a:t>
            </a:r>
          </a:p>
          <a:p>
            <a:pPr marL="0" lvl="1" indent="0" eaLnBrk="1" hangingPunct="1">
              <a:lnSpc>
                <a:spcPct val="90000"/>
              </a:lnSpc>
              <a:spcBef>
                <a:spcPct val="0"/>
              </a:spcBef>
              <a:buFontTx/>
              <a:buNone/>
              <a:defRPr/>
            </a:pPr>
            <a:r>
              <a:rPr lang="en-US" altLang="ru-RU" sz="1600" b="1" dirty="0">
                <a:ea typeface="ＭＳ Ｐゴシック" pitchFamily="34" charset="-128"/>
                <a:hlinkClick r:id="rId3"/>
              </a:rPr>
              <a:t>https://www.oracle.com/technetwork/java/javase/downloads/jdk11-downloads-5066655.html</a:t>
            </a:r>
            <a:r>
              <a:rPr lang="en-US" altLang="ru-RU" sz="1600" b="1" dirty="0">
                <a:ea typeface="ＭＳ Ｐゴシック" pitchFamily="34" charset="-128"/>
              </a:rPr>
              <a:t> </a:t>
            </a:r>
          </a:p>
          <a:p>
            <a:pPr marL="285750" lvl="1" eaLnBrk="1" hangingPunct="1">
              <a:lnSpc>
                <a:spcPct val="90000"/>
              </a:lnSpc>
              <a:spcBef>
                <a:spcPct val="0"/>
              </a:spcBef>
              <a:buFont typeface="Arial" charset="0"/>
              <a:buChar char="•"/>
              <a:defRPr/>
            </a:pPr>
            <a:r>
              <a:rPr lang="ru-RU" altLang="ru-RU" sz="1600" b="1" dirty="0">
                <a:ea typeface="ＭＳ Ｐゴシック" pitchFamily="34" charset="-128"/>
              </a:rPr>
              <a:t>Есть альтернативные источники получения </a:t>
            </a:r>
            <a:r>
              <a:rPr lang="en-US" altLang="ru-RU" sz="1600" b="1" dirty="0">
                <a:ea typeface="ＭＳ Ｐゴシック" pitchFamily="34" charset="-128"/>
              </a:rPr>
              <a:t>JDK 11</a:t>
            </a:r>
            <a:r>
              <a:rPr lang="ru-RU" altLang="ru-RU" sz="1600" b="1" dirty="0">
                <a:ea typeface="ＭＳ Ｐゴシック" pitchFamily="34" charset="-128"/>
              </a:rPr>
              <a:t>:</a:t>
            </a:r>
          </a:p>
          <a:p>
            <a:pPr marL="685800" lvl="2" eaLnBrk="1" hangingPunct="1">
              <a:lnSpc>
                <a:spcPct val="90000"/>
              </a:lnSpc>
              <a:spcBef>
                <a:spcPct val="0"/>
              </a:spcBef>
              <a:buFont typeface="Arial" charset="0"/>
              <a:buChar char="•"/>
              <a:defRPr/>
            </a:pPr>
            <a:r>
              <a:rPr lang="en-US" altLang="ru-RU" sz="1400" b="1" dirty="0">
                <a:ea typeface="ＭＳ Ｐゴシック" pitchFamily="34" charset="-128"/>
              </a:rPr>
              <a:t>OpenJDK – open source community</a:t>
            </a:r>
          </a:p>
          <a:p>
            <a:pPr marL="685800" lvl="2" eaLnBrk="1" hangingPunct="1">
              <a:lnSpc>
                <a:spcPct val="90000"/>
              </a:lnSpc>
              <a:spcBef>
                <a:spcPct val="0"/>
              </a:spcBef>
              <a:buFont typeface="Arial" charset="0"/>
              <a:buChar char="•"/>
              <a:defRPr/>
            </a:pPr>
            <a:r>
              <a:rPr lang="en-US" altLang="ru-RU" sz="1400" b="1" dirty="0">
                <a:ea typeface="ＭＳ Ｐゴシック" pitchFamily="34" charset="-128"/>
              </a:rPr>
              <a:t>Amazon Corretto – </a:t>
            </a:r>
            <a:r>
              <a:rPr lang="ru-RU" altLang="ru-RU" sz="1400" b="1" dirty="0">
                <a:ea typeface="ＭＳ Ｐゴシック" pitchFamily="34" charset="-128"/>
              </a:rPr>
              <a:t>свободно распространяемая реализация от </a:t>
            </a:r>
            <a:r>
              <a:rPr lang="en-US" altLang="ru-RU" sz="1400" b="1" dirty="0">
                <a:ea typeface="ＭＳ Ｐゴシック" pitchFamily="34" charset="-128"/>
              </a:rPr>
              <a:t>Amazon (</a:t>
            </a:r>
            <a:r>
              <a:rPr lang="ru-RU" altLang="ru-RU" sz="1400" b="1" dirty="0">
                <a:ea typeface="ＭＳ Ｐゴシック" pitchFamily="34" charset="-128"/>
              </a:rPr>
              <a:t>Дж. Гослинг</a:t>
            </a:r>
            <a:r>
              <a:rPr lang="en-US" altLang="ru-RU" sz="1400" b="1" dirty="0">
                <a:ea typeface="ＭＳ Ｐゴシック" pitchFamily="34" charset="-128"/>
              </a:rPr>
              <a:t>)</a:t>
            </a:r>
            <a:r>
              <a:rPr lang="ru-RU" altLang="ru-RU" sz="1400" b="1" dirty="0">
                <a:ea typeface="ＭＳ Ｐゴシック" pitchFamily="34" charset="-128"/>
              </a:rPr>
              <a:t>.</a:t>
            </a:r>
          </a:p>
          <a:p>
            <a:pPr marL="285750" lvl="1" eaLnBrk="1" hangingPunct="1">
              <a:lnSpc>
                <a:spcPct val="90000"/>
              </a:lnSpc>
              <a:spcBef>
                <a:spcPct val="0"/>
              </a:spcBef>
              <a:buFont typeface="Arial" charset="0"/>
              <a:buChar char="•"/>
              <a:defRPr/>
            </a:pPr>
            <a:endParaRPr lang="ru-RU" altLang="ru-RU" sz="1600" b="1" dirty="0">
              <a:ea typeface="ＭＳ Ｐゴシック" pitchFamily="34" charset="-128"/>
            </a:endParaRPr>
          </a:p>
          <a:p>
            <a:pPr marL="285750" lvl="1" eaLnBrk="1" hangingPunct="1">
              <a:lnSpc>
                <a:spcPct val="90000"/>
              </a:lnSpc>
              <a:spcBef>
                <a:spcPct val="0"/>
              </a:spcBef>
              <a:buFont typeface="Arial" charset="0"/>
              <a:buChar char="•"/>
              <a:defRPr/>
            </a:pPr>
            <a:r>
              <a:rPr lang="ru-RU" altLang="ru-RU" sz="1600" b="1" dirty="0">
                <a:ea typeface="ＭＳ Ｐゴシック" pitchFamily="34" charset="-128"/>
              </a:rPr>
              <a:t>Разработанные надлежащим образом </a:t>
            </a:r>
            <a:r>
              <a:rPr lang="en-US" altLang="ru-RU" sz="1600" b="1" dirty="0">
                <a:ea typeface="ＭＳ Ｐゴシック" pitchFamily="34" charset="-128"/>
              </a:rPr>
              <a:t>Java-</a:t>
            </a:r>
            <a:r>
              <a:rPr lang="ru-RU" altLang="ru-RU" sz="1600" b="1" dirty="0">
                <a:ea typeface="ＭＳ Ｐゴシック" pitchFamily="34" charset="-128"/>
              </a:rPr>
              <a:t>программы (почти) гарантированно будут работать под любой операционной системой без каких-либо исправлений.</a:t>
            </a:r>
            <a:endParaRPr lang="en-US" altLang="ru-RU" sz="1600" b="1" dirty="0">
              <a:ea typeface="ＭＳ Ｐゴシック" pitchFamily="34" charset="-128"/>
            </a:endParaRPr>
          </a:p>
          <a:p>
            <a:pPr marL="285750" lvl="1" eaLnBrk="1" hangingPunct="1">
              <a:lnSpc>
                <a:spcPct val="90000"/>
              </a:lnSpc>
              <a:spcBef>
                <a:spcPct val="0"/>
              </a:spcBef>
              <a:buFont typeface="Arial" charset="0"/>
              <a:buChar char="•"/>
              <a:defRPr/>
            </a:pPr>
            <a:endParaRPr lang="ru-RU" altLang="ru-RU" sz="1600" b="1" dirty="0">
              <a:ea typeface="ＭＳ Ｐゴシック" pitchFamily="34" charset="-128"/>
            </a:endParaRPr>
          </a:p>
          <a:p>
            <a:pPr marL="285750" lvl="1" eaLnBrk="1" hangingPunct="1">
              <a:lnSpc>
                <a:spcPct val="90000"/>
              </a:lnSpc>
              <a:spcBef>
                <a:spcPct val="0"/>
              </a:spcBef>
              <a:buFont typeface="Arial" charset="0"/>
              <a:buChar char="•"/>
              <a:defRPr/>
            </a:pPr>
            <a:r>
              <a:rPr lang="ru-RU" altLang="ru-RU" sz="1600" b="1" dirty="0">
                <a:ea typeface="ＭＳ Ｐゴシック" pitchFamily="34" charset="-128"/>
              </a:rPr>
              <a:t>Лучшим </a:t>
            </a:r>
            <a:r>
              <a:rPr lang="en-US" altLang="ru-RU" sz="1600" b="1" dirty="0">
                <a:ea typeface="ＭＳ Ｐゴシック" pitchFamily="34" charset="-128"/>
              </a:rPr>
              <a:t>IDE </a:t>
            </a:r>
            <a:r>
              <a:rPr lang="ru-RU" altLang="ru-RU" sz="1600" b="1" dirty="0">
                <a:ea typeface="ＭＳ Ｐゴシック" pitchFamily="34" charset="-128"/>
              </a:rPr>
              <a:t>является </a:t>
            </a:r>
            <a:r>
              <a:rPr lang="en-US" altLang="ru-RU" sz="1600" b="1" dirty="0">
                <a:ea typeface="ＭＳ Ｐゴシック" pitchFamily="34" charset="-128"/>
              </a:rPr>
              <a:t>IntelliJ IDEA </a:t>
            </a:r>
            <a:r>
              <a:rPr lang="ru-RU" altLang="ru-RU" sz="1600" b="1" dirty="0">
                <a:ea typeface="ＭＳ Ｐゴシック" pitchFamily="34" charset="-128"/>
              </a:rPr>
              <a:t>от</a:t>
            </a:r>
            <a:r>
              <a:rPr lang="en-US" altLang="ru-RU" sz="1600" b="1" dirty="0">
                <a:ea typeface="ＭＳ Ｐゴシック" pitchFamily="34" charset="-128"/>
              </a:rPr>
              <a:t> </a:t>
            </a:r>
            <a:r>
              <a:rPr lang="ru-RU" altLang="ru-RU" sz="1600" b="1" dirty="0">
                <a:ea typeface="ＭＳ Ｐゴシック" pitchFamily="34" charset="-128"/>
              </a:rPr>
              <a:t>компании </a:t>
            </a:r>
            <a:r>
              <a:rPr lang="en-US" altLang="ru-RU" sz="1600" b="1" dirty="0">
                <a:ea typeface="ＭＳ Ｐゴシック" pitchFamily="34" charset="-128"/>
              </a:rPr>
              <a:t>JetBrains</a:t>
            </a:r>
            <a:r>
              <a:rPr lang="ru-RU" altLang="ru-RU" sz="1600" b="1" dirty="0">
                <a:ea typeface="ＭＳ Ｐゴシック" pitchFamily="34" charset="-128"/>
              </a:rPr>
              <a:t>  (поставим на семинаре)...</a:t>
            </a:r>
            <a:r>
              <a:rPr lang="en-US" altLang="ru-RU" sz="1600" b="1" dirty="0">
                <a:ea typeface="ＭＳ Ｐゴシック" pitchFamily="34" charset="-128"/>
              </a:rPr>
              <a:t> </a:t>
            </a:r>
          </a:p>
          <a:p>
            <a:pPr marL="457200" lvl="1" indent="0" eaLnBrk="1" hangingPunct="1">
              <a:buFontTx/>
              <a:buNone/>
              <a:defRPr/>
            </a:pPr>
            <a:endParaRPr lang="ru-RU" altLang="ru-RU" sz="1600" b="1" i="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3E2EE3-1A5A-43FD-9376-DF083A4985B3}"/>
              </a:ext>
            </a:extLst>
          </p:cNvPr>
          <p:cNvSpPr>
            <a:spLocks noGrp="1"/>
          </p:cNvSpPr>
          <p:nvPr>
            <p:ph type="title"/>
          </p:nvPr>
        </p:nvSpPr>
        <p:spPr/>
        <p:txBody>
          <a:bodyPr/>
          <a:lstStyle/>
          <a:p>
            <a:r>
              <a:rPr lang="ru-RU" i="1" dirty="0"/>
              <a:t>Частный</a:t>
            </a:r>
            <a:r>
              <a:rPr lang="ru-RU" dirty="0"/>
              <a:t> </a:t>
            </a:r>
            <a:r>
              <a:rPr lang="ru-RU" i="1" dirty="0"/>
              <a:t>коэффициент корреляции</a:t>
            </a:r>
          </a:p>
        </p:txBody>
      </p:sp>
      <p:sp>
        <p:nvSpPr>
          <p:cNvPr id="3" name="Объект 2">
            <a:extLst>
              <a:ext uri="{FF2B5EF4-FFF2-40B4-BE49-F238E27FC236}">
                <a16:creationId xmlns:a16="http://schemas.microsoft.com/office/drawing/2014/main" id="{08513D95-653C-4527-B838-33E3AB54B64D}"/>
              </a:ext>
            </a:extLst>
          </p:cNvPr>
          <p:cNvSpPr>
            <a:spLocks noGrp="1"/>
          </p:cNvSpPr>
          <p:nvPr>
            <p:ph idx="1"/>
          </p:nvPr>
        </p:nvSpPr>
        <p:spPr>
          <a:xfrm>
            <a:off x="971552" y="2774949"/>
            <a:ext cx="7200897" cy="2489202"/>
          </a:xfrm>
        </p:spPr>
        <p:txBody>
          <a:bodyPr>
            <a:normAutofit lnSpcReduction="10000"/>
          </a:bodyPr>
          <a:lstStyle/>
          <a:p>
            <a:r>
              <a:rPr lang="ru-RU" sz="1200" dirty="0"/>
              <a:t>Частный коэффициент корреляции позволяет выявить «чистую» зависимость признака от одного из факторов и установить, каково было бы влияние этого фактора на величину признака при условии, что влияние других (другого) факторов на этот признак исключается.</a:t>
            </a:r>
          </a:p>
          <a:p>
            <a:r>
              <a:rPr lang="ru-RU" sz="1200" dirty="0"/>
              <a:t>Частные коэффициенты корреляции могут быть разных порядков. Порядок коэффициента определяется числом факторов, влияние которых исключается.</a:t>
            </a:r>
          </a:p>
          <a:p>
            <a:endParaRPr lang="ru-RU" sz="1200" dirty="0"/>
          </a:p>
          <a:p>
            <a:endParaRPr lang="ru-RU" sz="1200" dirty="0"/>
          </a:p>
          <a:p>
            <a:pPr>
              <a:spcBef>
                <a:spcPts val="0"/>
              </a:spcBef>
              <a:spcAft>
                <a:spcPts val="0"/>
              </a:spcAft>
            </a:pPr>
            <a:r>
              <a:rPr lang="ru-RU" sz="1200" dirty="0"/>
              <a:t>где </a:t>
            </a:r>
            <a:r>
              <a:rPr lang="en-US" sz="1200" dirty="0"/>
              <a:t>R</a:t>
            </a:r>
            <a:r>
              <a:rPr lang="en-US" sz="825" dirty="0"/>
              <a:t>11</a:t>
            </a:r>
            <a:r>
              <a:rPr lang="en-US" sz="1200" dirty="0"/>
              <a:t>, R</a:t>
            </a:r>
            <a:r>
              <a:rPr lang="en-US" sz="825" dirty="0"/>
              <a:t>12</a:t>
            </a:r>
            <a:r>
              <a:rPr lang="en-US" sz="1200" dirty="0"/>
              <a:t>, R</a:t>
            </a:r>
            <a:r>
              <a:rPr lang="en-US" sz="825" dirty="0"/>
              <a:t>22</a:t>
            </a:r>
            <a:r>
              <a:rPr lang="en-US" sz="1200" dirty="0"/>
              <a:t> – </a:t>
            </a:r>
            <a:r>
              <a:rPr lang="ru-RU" sz="1200" dirty="0"/>
              <a:t>алгебраические дополнения соответственно к элементам </a:t>
            </a:r>
            <a:r>
              <a:rPr lang="ru-RU" sz="1350" dirty="0"/>
              <a:t>r</a:t>
            </a:r>
            <a:r>
              <a:rPr lang="ru-RU" sz="825" dirty="0"/>
              <a:t>11</a:t>
            </a:r>
            <a:r>
              <a:rPr lang="ru-RU" sz="1200" dirty="0"/>
              <a:t>, </a:t>
            </a:r>
            <a:r>
              <a:rPr lang="ru-RU" sz="1350" dirty="0"/>
              <a:t>r</a:t>
            </a:r>
            <a:r>
              <a:rPr lang="ru-RU" sz="825" dirty="0"/>
              <a:t>12</a:t>
            </a:r>
            <a:r>
              <a:rPr lang="ru-RU" sz="1200" dirty="0"/>
              <a:t>, </a:t>
            </a:r>
            <a:r>
              <a:rPr lang="ru-RU" sz="1350" dirty="0"/>
              <a:t>r</a:t>
            </a:r>
            <a:r>
              <a:rPr lang="ru-RU" sz="825" dirty="0"/>
              <a:t>22</a:t>
            </a:r>
            <a:r>
              <a:rPr lang="ru-RU" sz="1200" dirty="0"/>
              <a:t> корреляционной матриц</a:t>
            </a:r>
            <a:r>
              <a:rPr lang="en-US" sz="1200" dirty="0"/>
              <a:t>. </a:t>
            </a:r>
            <a:r>
              <a:rPr lang="ru-RU" sz="1200" dirty="0"/>
              <a:t>При этом, </a:t>
            </a:r>
            <a:r>
              <a:rPr lang="ru-RU" sz="1200" dirty="0" err="1"/>
              <a:t>Rjl</a:t>
            </a:r>
            <a:r>
              <a:rPr lang="ru-RU" sz="1200" dirty="0"/>
              <a:t> =(-1) </a:t>
            </a:r>
            <a:r>
              <a:rPr lang="en-US" sz="1200" dirty="0"/>
              <a:t>    </a:t>
            </a:r>
            <a:r>
              <a:rPr lang="ru-RU" sz="1200" dirty="0" err="1"/>
              <a:t>М</a:t>
            </a:r>
            <a:r>
              <a:rPr lang="ru-RU" sz="900" dirty="0" err="1"/>
              <a:t>jl</a:t>
            </a:r>
            <a:r>
              <a:rPr lang="ru-RU" sz="1200" dirty="0"/>
              <a:t>, где </a:t>
            </a:r>
            <a:r>
              <a:rPr lang="ru-RU" sz="1200" dirty="0" err="1"/>
              <a:t>M</a:t>
            </a:r>
            <a:r>
              <a:rPr lang="ru-RU" sz="900" dirty="0" err="1"/>
              <a:t>jl</a:t>
            </a:r>
            <a:r>
              <a:rPr lang="ru-RU" sz="1200" dirty="0"/>
              <a:t> – минор, определитель матрицы, получаемой из матрицы R, путем вычеркивания j-й строки и l-</a:t>
            </a:r>
            <a:r>
              <a:rPr lang="ru-RU" sz="1200" dirty="0" err="1"/>
              <a:t>го</a:t>
            </a:r>
            <a:r>
              <a:rPr lang="ru-RU" sz="1200" dirty="0"/>
              <a:t> столбца.</a:t>
            </a:r>
            <a:r>
              <a:rPr lang="en-US" sz="1200" dirty="0"/>
              <a:t> </a:t>
            </a:r>
            <a:endParaRPr lang="ru-RU" sz="1200" dirty="0"/>
          </a:p>
          <a:p>
            <a:pPr>
              <a:spcBef>
                <a:spcPts val="0"/>
              </a:spcBef>
              <a:spcAft>
                <a:spcPts val="0"/>
              </a:spcAft>
            </a:pPr>
            <a:r>
              <a:rPr lang="ru-RU" sz="1200" dirty="0"/>
              <a:t>Пределы изменения частных коэффициентов корреляции –1 &lt; </a:t>
            </a:r>
            <a:r>
              <a:rPr lang="ru-RU" sz="1500" dirty="0" err="1"/>
              <a:t>r</a:t>
            </a:r>
            <a:r>
              <a:rPr lang="ru-RU" sz="1200" dirty="0" err="1"/>
              <a:t>част</a:t>
            </a:r>
            <a:r>
              <a:rPr lang="ru-RU" sz="1200" dirty="0"/>
              <a:t> &lt; 1 и их интерпретаций такая же, как и у парных коэффициентов корреляции.</a:t>
            </a:r>
          </a:p>
        </p:txBody>
      </p:sp>
      <p:pic>
        <p:nvPicPr>
          <p:cNvPr id="5" name="Рисунок 4">
            <a:extLst>
              <a:ext uri="{FF2B5EF4-FFF2-40B4-BE49-F238E27FC236}">
                <a16:creationId xmlns:a16="http://schemas.microsoft.com/office/drawing/2014/main" id="{9969EB11-DDF4-4F01-A627-F100A479818F}"/>
              </a:ext>
            </a:extLst>
          </p:cNvPr>
          <p:cNvPicPr>
            <a:picLocks noChangeAspect="1"/>
          </p:cNvPicPr>
          <p:nvPr/>
        </p:nvPicPr>
        <p:blipFill>
          <a:blip r:embed="rId3"/>
          <a:stretch>
            <a:fillRect/>
          </a:stretch>
        </p:blipFill>
        <p:spPr>
          <a:xfrm>
            <a:off x="3362348" y="3769355"/>
            <a:ext cx="1457662" cy="500391"/>
          </a:xfrm>
          <a:prstGeom prst="rect">
            <a:avLst/>
          </a:prstGeom>
        </p:spPr>
      </p:pic>
      <p:sp>
        <p:nvSpPr>
          <p:cNvPr id="14" name="Rectangle 10">
            <a:extLst>
              <a:ext uri="{FF2B5EF4-FFF2-40B4-BE49-F238E27FC236}">
                <a16:creationId xmlns:a16="http://schemas.microsoft.com/office/drawing/2014/main" id="{984685A6-9DC2-4774-8013-C27159515AA8}"/>
              </a:ext>
            </a:extLst>
          </p:cNvPr>
          <p:cNvSpPr>
            <a:spLocks noChangeArrowheads="1"/>
          </p:cNvSpPr>
          <p:nvPr/>
        </p:nvSpPr>
        <p:spPr bwMode="auto">
          <a:xfrm>
            <a:off x="601726" y="2207393"/>
            <a:ext cx="921542"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ru-RU"/>
          </a:p>
        </p:txBody>
      </p:sp>
      <p:graphicFrame>
        <p:nvGraphicFramePr>
          <p:cNvPr id="15" name="Объект 14">
            <a:extLst>
              <a:ext uri="{FF2B5EF4-FFF2-40B4-BE49-F238E27FC236}">
                <a16:creationId xmlns:a16="http://schemas.microsoft.com/office/drawing/2014/main" id="{603E4D52-AA80-49E8-AF38-3622D572E06A}"/>
              </a:ext>
            </a:extLst>
          </p:cNvPr>
          <p:cNvGraphicFramePr>
            <a:graphicFrameLocks noChangeAspect="1"/>
          </p:cNvGraphicFramePr>
          <p:nvPr/>
        </p:nvGraphicFramePr>
        <p:xfrm>
          <a:off x="2929490" y="4432123"/>
          <a:ext cx="237336" cy="237336"/>
        </p:xfrm>
        <a:graphic>
          <a:graphicData uri="http://schemas.openxmlformats.org/presentationml/2006/ole">
            <mc:AlternateContent xmlns:mc="http://schemas.openxmlformats.org/markup-compatibility/2006">
              <mc:Choice xmlns:v="urn:schemas-microsoft-com:vml" Requires="v">
                <p:oleObj spid="_x0000_s92164" name="Формула" r:id="rId4" imgW="177646" imgH="190335" progId="Equation.3">
                  <p:embed/>
                </p:oleObj>
              </mc:Choice>
              <mc:Fallback>
                <p:oleObj name="Формула" r:id="rId4" imgW="177646" imgH="190335" progId="Equation.3">
                  <p:embed/>
                  <p:pic>
                    <p:nvPicPr>
                      <p:cNvPr id="15" name="Объект 14">
                        <a:extLst>
                          <a:ext uri="{FF2B5EF4-FFF2-40B4-BE49-F238E27FC236}">
                            <a16:creationId xmlns:a16="http://schemas.microsoft.com/office/drawing/2014/main" id="{603E4D52-AA80-49E8-AF38-3622D572E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9490" y="4432123"/>
                        <a:ext cx="237336" cy="237336"/>
                      </a:xfrm>
                      <a:prstGeom prst="rect">
                        <a:avLst/>
                      </a:prstGeom>
                      <a:noFill/>
                    </p:spPr>
                  </p:pic>
                </p:oleObj>
              </mc:Fallback>
            </mc:AlternateContent>
          </a:graphicData>
        </a:graphic>
      </p:graphicFrame>
    </p:spTree>
    <p:extLst>
      <p:ext uri="{BB962C8B-B14F-4D97-AF65-F5344CB8AC3E}">
        <p14:creationId xmlns:p14="http://schemas.microsoft.com/office/powerpoint/2010/main" val="168326937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EC718A43-AEE2-4F26-8DE7-65C2605A7AF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B1664F6-6CF1-4759-AE9D-63110601319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7651" name="Footer Placeholder 4">
            <a:extLst>
              <a:ext uri="{FF2B5EF4-FFF2-40B4-BE49-F238E27FC236}">
                <a16:creationId xmlns:a16="http://schemas.microsoft.com/office/drawing/2014/main" id="{8B04456C-37AD-4437-90A5-DE549C85F98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7652" name="Slide Number Placeholder 5">
            <a:extLst>
              <a:ext uri="{FF2B5EF4-FFF2-40B4-BE49-F238E27FC236}">
                <a16:creationId xmlns:a16="http://schemas.microsoft.com/office/drawing/2014/main" id="{B82F5390-9E1A-4CBE-9AE7-96B581E60BD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5DFC079-9C2D-4DC7-8F2A-388E5AA6B77D}" type="slidenum">
              <a:rPr lang="ru-RU" altLang="ru-RU" sz="1400"/>
              <a:pPr eaLnBrk="1" hangingPunct="1">
                <a:spcBef>
                  <a:spcPct val="0"/>
                </a:spcBef>
                <a:buFontTx/>
                <a:buNone/>
              </a:pPr>
              <a:t>380</a:t>
            </a:fld>
            <a:endParaRPr lang="ru-RU" altLang="ru-RU" sz="1400"/>
          </a:p>
        </p:txBody>
      </p:sp>
      <p:sp>
        <p:nvSpPr>
          <p:cNvPr id="27653" name="Rectangle 3">
            <a:extLst>
              <a:ext uri="{FF2B5EF4-FFF2-40B4-BE49-F238E27FC236}">
                <a16:creationId xmlns:a16="http://schemas.microsoft.com/office/drawing/2014/main" id="{C026D9D0-6A52-4020-9E0D-738A619B7BC7}"/>
              </a:ext>
            </a:extLst>
          </p:cNvPr>
          <p:cNvSpPr>
            <a:spLocks noGrp="1" noChangeArrowheads="1"/>
          </p:cNvSpPr>
          <p:nvPr>
            <p:ph type="body" idx="1"/>
          </p:nvPr>
        </p:nvSpPr>
        <p:spPr>
          <a:xfrm>
            <a:off x="179388" y="1557338"/>
            <a:ext cx="8856662" cy="4568825"/>
          </a:xfrm>
        </p:spPr>
        <p:txBody>
          <a:bodyPr/>
          <a:lstStyle/>
          <a:p>
            <a:pPr eaLnBrk="1" hangingPunct="1"/>
            <a:endParaRPr lang="ru-RU" altLang="ru-RU" sz="1600" b="1"/>
          </a:p>
          <a:p>
            <a:pPr eaLnBrk="1" hangingPunct="1"/>
            <a:r>
              <a:rPr lang="ru-RU" altLang="ru-RU" sz="1600" b="1"/>
              <a:t>Вполне возможно, что </a:t>
            </a:r>
            <a:r>
              <a:rPr lang="en-US" altLang="ru-RU" sz="1600" b="1"/>
              <a:t>java-</a:t>
            </a:r>
            <a:r>
              <a:rPr lang="ru-RU" altLang="ru-RU" sz="1600" b="1"/>
              <a:t>машина и </a:t>
            </a:r>
            <a:r>
              <a:rPr lang="en-US" altLang="ru-RU" sz="1600" b="1"/>
              <a:t>java runtime environment (jre) </a:t>
            </a:r>
            <a:r>
              <a:rPr lang="ru-RU" altLang="ru-RU" sz="1600" b="1"/>
              <a:t>в вашей системе уже есть: многие программы, использующие </a:t>
            </a:r>
            <a:r>
              <a:rPr lang="en-US" altLang="ru-RU" sz="1600" b="1"/>
              <a:t>java</a:t>
            </a:r>
            <a:r>
              <a:rPr lang="ru-RU" altLang="ru-RU" sz="1600" b="1"/>
              <a:t>, «приносят» их с собой (на моей машине одновременно находятся несколько разных версий </a:t>
            </a:r>
            <a:r>
              <a:rPr lang="en-US" altLang="ru-RU" sz="1600" b="1"/>
              <a:t>java</a:t>
            </a:r>
            <a:r>
              <a:rPr lang="ru-RU" altLang="ru-RU" sz="1600" b="1"/>
              <a:t>);</a:t>
            </a:r>
            <a:endParaRPr lang="en-US" altLang="ru-RU" sz="1600" b="1"/>
          </a:p>
          <a:p>
            <a:pPr eaLnBrk="1" hangingPunct="1"/>
            <a:endParaRPr lang="ru-RU" altLang="ru-RU" sz="1600" b="1"/>
          </a:p>
          <a:p>
            <a:pPr eaLnBrk="1" hangingPunct="1"/>
            <a:r>
              <a:rPr lang="ru-RU" altLang="ru-RU" sz="1600" b="1"/>
              <a:t>После установки можно в консольном окне проверить, с какой </a:t>
            </a:r>
            <a:r>
              <a:rPr lang="en-US" altLang="ru-RU" sz="1600" b="1"/>
              <a:t>java </a:t>
            </a:r>
            <a:r>
              <a:rPr lang="ru-RU" altLang="ru-RU" sz="1600" b="1"/>
              <a:t>мы имеем дело:</a:t>
            </a:r>
          </a:p>
          <a:p>
            <a:pPr eaLnBrk="1" hangingPunct="1"/>
            <a:endParaRPr lang="ru-RU" altLang="ru-RU" sz="2000"/>
          </a:p>
          <a:p>
            <a:pPr eaLnBrk="1" hangingPunct="1"/>
            <a:endParaRPr lang="ru-RU" altLang="ru-RU" sz="2000" i="1"/>
          </a:p>
        </p:txBody>
      </p:sp>
      <p:pic>
        <p:nvPicPr>
          <p:cNvPr id="27654" name="Picture 2">
            <a:extLst>
              <a:ext uri="{FF2B5EF4-FFF2-40B4-BE49-F238E27FC236}">
                <a16:creationId xmlns:a16="http://schemas.microsoft.com/office/drawing/2014/main" id="{9C9F8D82-2281-45C6-94D5-09A51DFDC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4005263"/>
            <a:ext cx="7397750" cy="172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a:extLst>
              <a:ext uri="{FF2B5EF4-FFF2-40B4-BE49-F238E27FC236}">
                <a16:creationId xmlns:a16="http://schemas.microsoft.com/office/drawing/2014/main" id="{29D7E05A-C684-4632-8E54-904F8DD4FFC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E709E90-A6A6-4A48-9D28-CE450037B39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8675" name="Footer Placeholder 4">
            <a:extLst>
              <a:ext uri="{FF2B5EF4-FFF2-40B4-BE49-F238E27FC236}">
                <a16:creationId xmlns:a16="http://schemas.microsoft.com/office/drawing/2014/main" id="{7CA89F04-E036-418F-B805-4585286D84C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8676" name="Slide Number Placeholder 5">
            <a:extLst>
              <a:ext uri="{FF2B5EF4-FFF2-40B4-BE49-F238E27FC236}">
                <a16:creationId xmlns:a16="http://schemas.microsoft.com/office/drawing/2014/main" id="{7F0EE9C2-D6B3-445D-BE03-DE17A73F4CA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2EBD57D-AEF5-4F8E-8E1C-FE2C2C8DC23B}" type="slidenum">
              <a:rPr lang="ru-RU" altLang="ru-RU" sz="1400"/>
              <a:pPr eaLnBrk="1" hangingPunct="1">
                <a:spcBef>
                  <a:spcPct val="0"/>
                </a:spcBef>
                <a:buFontTx/>
                <a:buNone/>
              </a:pPr>
              <a:t>381</a:t>
            </a:fld>
            <a:endParaRPr lang="ru-RU" altLang="ru-RU" sz="1400"/>
          </a:p>
        </p:txBody>
      </p:sp>
      <p:sp>
        <p:nvSpPr>
          <p:cNvPr id="28677" name="Rectangle 3">
            <a:extLst>
              <a:ext uri="{FF2B5EF4-FFF2-40B4-BE49-F238E27FC236}">
                <a16:creationId xmlns:a16="http://schemas.microsoft.com/office/drawing/2014/main" id="{1AC33D06-B128-4EB8-8B5C-E32C74F6E72B}"/>
              </a:ext>
            </a:extLst>
          </p:cNvPr>
          <p:cNvSpPr>
            <a:spLocks noGrp="1" noChangeArrowheads="1"/>
          </p:cNvSpPr>
          <p:nvPr>
            <p:ph type="body" idx="1"/>
          </p:nvPr>
        </p:nvSpPr>
        <p:spPr>
          <a:xfrm>
            <a:off x="179388" y="1484313"/>
            <a:ext cx="8785225" cy="4681537"/>
          </a:xfrm>
        </p:spPr>
        <p:txBody>
          <a:bodyPr/>
          <a:lstStyle/>
          <a:p>
            <a:pPr eaLnBrk="1" hangingPunct="1">
              <a:lnSpc>
                <a:spcPct val="90000"/>
              </a:lnSpc>
            </a:pPr>
            <a:r>
              <a:rPr lang="ru-RU" altLang="ru-RU" sz="2000" b="1"/>
              <a:t>Если увидите другое, надо разбираться</a:t>
            </a:r>
            <a:r>
              <a:rPr lang="ru-RU" altLang="ru-RU" sz="2000"/>
              <a:t>:</a:t>
            </a:r>
          </a:p>
          <a:p>
            <a:pPr lvl="1" eaLnBrk="1" hangingPunct="1">
              <a:lnSpc>
                <a:spcPct val="90000"/>
              </a:lnSpc>
            </a:pPr>
            <a:r>
              <a:rPr lang="ru-RU" altLang="ru-RU" sz="1800"/>
              <a:t>Что-то не так установилось (повторить установку);</a:t>
            </a:r>
          </a:p>
          <a:p>
            <a:pPr lvl="1" eaLnBrk="1" hangingPunct="1">
              <a:lnSpc>
                <a:spcPct val="90000"/>
              </a:lnSpc>
            </a:pPr>
            <a:r>
              <a:rPr lang="ru-RU" altLang="ru-RU" sz="1800"/>
              <a:t>Уже были установки других </a:t>
            </a:r>
            <a:r>
              <a:rPr lang="en-US" altLang="ru-RU" sz="1800"/>
              <a:t>java </a:t>
            </a:r>
            <a:r>
              <a:rPr lang="ru-RU" altLang="ru-RU" sz="1800"/>
              <a:t>машин, что можно проверить/исправить с помощью манипуляций с переменными окружения (</a:t>
            </a:r>
            <a:r>
              <a:rPr lang="en-US" altLang="ru-RU" sz="1800"/>
              <a:t>PATH, JAVA_HOME</a:t>
            </a:r>
            <a:r>
              <a:rPr lang="ru-RU" altLang="ru-RU" sz="1800"/>
              <a:t>); эти переменные полезно посмотреть </a:t>
            </a:r>
            <a:r>
              <a:rPr lang="ru-RU" altLang="ru-RU" sz="1800" i="1"/>
              <a:t>(кто скажет, что такое переменные окружения, и как их смотреть?). Запуск </a:t>
            </a:r>
            <a:r>
              <a:rPr lang="en-US" altLang="ru-RU" sz="1800" i="1"/>
              <a:t>Java.exe – </a:t>
            </a:r>
            <a:r>
              <a:rPr lang="ru-RU" altLang="ru-RU" sz="1800" i="1"/>
              <a:t>это запуск программы реализации виртуальной машины (с соответствующими опциями).</a:t>
            </a:r>
          </a:p>
          <a:p>
            <a:pPr eaLnBrk="1" hangingPunct="1">
              <a:lnSpc>
                <a:spcPct val="90000"/>
              </a:lnSpc>
            </a:pPr>
            <a:r>
              <a:rPr lang="en-US" altLang="ru-RU" sz="2000" b="1"/>
              <a:t>Oracle (</a:t>
            </a:r>
            <a:r>
              <a:rPr lang="ru-RU" altLang="ru-RU" sz="2000" b="1"/>
              <a:t>ранее</a:t>
            </a:r>
            <a:r>
              <a:rPr lang="en-US" altLang="ru-RU" sz="2000" b="1"/>
              <a:t> Sun) </a:t>
            </a:r>
            <a:r>
              <a:rPr lang="ru-RU" altLang="ru-RU" sz="2000" b="1"/>
              <a:t>предоставляет все необходимые исходные файлы</a:t>
            </a:r>
            <a:r>
              <a:rPr lang="ru-RU" altLang="ru-RU" sz="2000"/>
              <a:t> </a:t>
            </a:r>
            <a:r>
              <a:rPr lang="ru-RU" altLang="ru-RU" sz="2000" i="1"/>
              <a:t>(и даже все файлы реализаций</a:t>
            </a:r>
            <a:r>
              <a:rPr lang="en-US" altLang="ru-RU" sz="2000" i="1"/>
              <a:t> jvm, </a:t>
            </a:r>
            <a:r>
              <a:rPr lang="ru-RU" altLang="ru-RU" sz="2000" i="1"/>
              <a:t>компилятора, и т.д. – за исключением некоторых коммерческих версий под конкретные процессоры); имеется </a:t>
            </a:r>
            <a:r>
              <a:rPr lang="en-US" altLang="ru-RU" sz="2000" i="1"/>
              <a:t>Open JDK </a:t>
            </a:r>
            <a:r>
              <a:rPr lang="ru-RU" altLang="ru-RU" sz="2000" i="1"/>
              <a:t>с открытым кодом. </a:t>
            </a:r>
          </a:p>
          <a:p>
            <a:pPr eaLnBrk="1" hangingPunct="1">
              <a:lnSpc>
                <a:spcPct val="90000"/>
              </a:lnSpc>
            </a:pPr>
            <a:endParaRPr lang="en-US" altLang="ru-RU" sz="2000" i="1"/>
          </a:p>
          <a:p>
            <a:pPr eaLnBrk="1" hangingPunct="1">
              <a:lnSpc>
                <a:spcPct val="90000"/>
              </a:lnSpc>
            </a:pPr>
            <a:r>
              <a:rPr lang="ru-RU" altLang="ru-RU" sz="2000" b="1"/>
              <a:t>Чтение исходных файлов – лучший способ овладения </a:t>
            </a:r>
            <a:r>
              <a:rPr lang="en-US" altLang="ru-RU" sz="2000" b="1"/>
              <a:t>java-</a:t>
            </a:r>
            <a:r>
              <a:rPr lang="ru-RU" altLang="ru-RU" sz="2000" b="1"/>
              <a:t>программированием (и не только) </a:t>
            </a:r>
            <a:r>
              <a:rPr lang="ru-RU" altLang="ru-RU" sz="2000"/>
              <a:t>и повседневная практика </a:t>
            </a:r>
            <a:r>
              <a:rPr lang="en-US" altLang="ru-RU" sz="2000"/>
              <a:t>java-</a:t>
            </a:r>
            <a:r>
              <a:rPr lang="ru-RU" altLang="ru-RU" sz="2000"/>
              <a:t>программиста.</a:t>
            </a:r>
            <a:r>
              <a:rPr lang="en-US" altLang="ru-RU" sz="2000"/>
              <a:t> </a:t>
            </a:r>
            <a:r>
              <a:rPr lang="ru-RU" altLang="ru-RU" sz="2000"/>
              <a:t>Исходники </a:t>
            </a:r>
            <a:r>
              <a:rPr lang="en-US" altLang="ru-RU" sz="2000"/>
              <a:t>Java-</a:t>
            </a:r>
            <a:r>
              <a:rPr lang="ru-RU" altLang="ru-RU" sz="2000"/>
              <a:t>библиотек – лучший учебник по </a:t>
            </a:r>
            <a:r>
              <a:rPr lang="en-US" altLang="ru-RU" sz="2000"/>
              <a:t>Java!</a:t>
            </a:r>
            <a:endParaRPr lang="ru-RU" altLang="ru-RU" sz="2000" b="1"/>
          </a:p>
          <a:p>
            <a:pPr lvl="1" eaLnBrk="1" hangingPunct="1">
              <a:lnSpc>
                <a:spcPct val="90000"/>
              </a:lnSpc>
            </a:pPr>
            <a:endParaRPr lang="ru-RU" altLang="ru-RU" sz="1800" b="1" i="1"/>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a:extLst>
              <a:ext uri="{FF2B5EF4-FFF2-40B4-BE49-F238E27FC236}">
                <a16:creationId xmlns:a16="http://schemas.microsoft.com/office/drawing/2014/main" id="{63FF1774-2E75-4CD1-AF01-854046E96F0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177778A-F462-4A82-85A4-BC35E019EBA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9699" name="Footer Placeholder 4">
            <a:extLst>
              <a:ext uri="{FF2B5EF4-FFF2-40B4-BE49-F238E27FC236}">
                <a16:creationId xmlns:a16="http://schemas.microsoft.com/office/drawing/2014/main" id="{D88EA9C2-24AA-4972-A190-02670B9AF52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9700" name="Slide Number Placeholder 5">
            <a:extLst>
              <a:ext uri="{FF2B5EF4-FFF2-40B4-BE49-F238E27FC236}">
                <a16:creationId xmlns:a16="http://schemas.microsoft.com/office/drawing/2014/main" id="{F1CB3850-9F41-4A9E-BF88-F722F4ED515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FFE2C42-3E6D-41A4-88B3-8F357BEA3AE5}" type="slidenum">
              <a:rPr lang="ru-RU" altLang="ru-RU" sz="1400"/>
              <a:pPr eaLnBrk="1" hangingPunct="1">
                <a:spcBef>
                  <a:spcPct val="0"/>
                </a:spcBef>
                <a:buFontTx/>
                <a:buNone/>
              </a:pPr>
              <a:t>382</a:t>
            </a:fld>
            <a:endParaRPr lang="ru-RU" altLang="ru-RU" sz="1400"/>
          </a:p>
        </p:txBody>
      </p:sp>
      <p:sp>
        <p:nvSpPr>
          <p:cNvPr id="29701" name="Rectangle 2">
            <a:extLst>
              <a:ext uri="{FF2B5EF4-FFF2-40B4-BE49-F238E27FC236}">
                <a16:creationId xmlns:a16="http://schemas.microsoft.com/office/drawing/2014/main" id="{FA09D3C3-BA8C-4367-9D93-B2ABDFCB0464}"/>
              </a:ext>
            </a:extLst>
          </p:cNvPr>
          <p:cNvSpPr>
            <a:spLocks noGrp="1" noChangeArrowheads="1"/>
          </p:cNvSpPr>
          <p:nvPr>
            <p:ph type="title"/>
          </p:nvPr>
        </p:nvSpPr>
        <p:spPr>
          <a:xfrm>
            <a:off x="395288" y="1484313"/>
            <a:ext cx="8229600" cy="358775"/>
          </a:xfrm>
        </p:spPr>
        <p:txBody>
          <a:bodyPr/>
          <a:lstStyle/>
          <a:p>
            <a:pPr eaLnBrk="1" hangingPunct="1"/>
            <a:r>
              <a:rPr lang="ru-RU" altLang="ru-RU" sz="2400" b="1"/>
              <a:t>Что установлено?</a:t>
            </a:r>
          </a:p>
        </p:txBody>
      </p:sp>
      <p:sp>
        <p:nvSpPr>
          <p:cNvPr id="29702" name="Content Placeholder 1">
            <a:extLst>
              <a:ext uri="{FF2B5EF4-FFF2-40B4-BE49-F238E27FC236}">
                <a16:creationId xmlns:a16="http://schemas.microsoft.com/office/drawing/2014/main" id="{97DD2CFD-D701-4B2F-BCC4-18B80DE26E68}"/>
              </a:ext>
            </a:extLst>
          </p:cNvPr>
          <p:cNvSpPr>
            <a:spLocks noGrp="1"/>
          </p:cNvSpPr>
          <p:nvPr>
            <p:ph idx="1"/>
          </p:nvPr>
        </p:nvSpPr>
        <p:spPr>
          <a:xfrm>
            <a:off x="107950" y="1989138"/>
            <a:ext cx="8928100" cy="4137025"/>
          </a:xfrm>
        </p:spPr>
        <p:txBody>
          <a:bodyPr/>
          <a:lstStyle/>
          <a:p>
            <a:r>
              <a:rPr lang="ru-RU" altLang="ru-RU" sz="2000"/>
              <a:t>После установки </a:t>
            </a:r>
            <a:r>
              <a:rPr lang="en-US" altLang="ru-RU" sz="2000"/>
              <a:t>JDK </a:t>
            </a:r>
            <a:r>
              <a:rPr lang="ru-RU" altLang="ru-RU" sz="2000"/>
              <a:t>полезно посмотреть содержимое директорий (в </a:t>
            </a:r>
            <a:r>
              <a:rPr lang="en-US" altLang="ru-RU" sz="2000"/>
              <a:t>Program Files – </a:t>
            </a:r>
            <a:r>
              <a:rPr lang="ru-RU" altLang="ru-RU" sz="2000"/>
              <a:t>под </a:t>
            </a:r>
            <a:r>
              <a:rPr lang="en-US" altLang="ru-RU" sz="2000"/>
              <a:t>Windows…</a:t>
            </a:r>
            <a:r>
              <a:rPr lang="ru-RU" altLang="ru-RU" sz="2000"/>
              <a:t>);</a:t>
            </a:r>
          </a:p>
          <a:p>
            <a:r>
              <a:rPr lang="ru-RU" altLang="ru-RU" sz="2000"/>
              <a:t>Файл </a:t>
            </a:r>
            <a:r>
              <a:rPr lang="en-US" altLang="ru-RU" sz="2000"/>
              <a:t>README </a:t>
            </a:r>
            <a:r>
              <a:rPr lang="ru-RU" altLang="ru-RU" sz="2000"/>
              <a:t>отсылает к сайту, где можно найти всю документацию, учебники – массу полезной информации...</a:t>
            </a:r>
          </a:p>
          <a:p>
            <a:r>
              <a:rPr lang="ru-RU" altLang="ru-RU" sz="2000"/>
              <a:t>Для нужного </a:t>
            </a:r>
            <a:r>
              <a:rPr lang="en-US" altLang="ru-RU" sz="2000"/>
              <a:t>JDK </a:t>
            </a:r>
            <a:r>
              <a:rPr lang="ru-RU" altLang="ru-RU" sz="2000"/>
              <a:t>все основные инструменты находятся в папке </a:t>
            </a:r>
            <a:r>
              <a:rPr lang="en-US" altLang="ru-RU" sz="2000"/>
              <a:t>/bin…</a:t>
            </a:r>
            <a:endParaRPr lang="ru-RU" altLang="ru-RU" sz="2000"/>
          </a:p>
          <a:p>
            <a:endParaRPr lang="ru-RU" altLang="ru-RU" sz="2000"/>
          </a:p>
          <a:p>
            <a:r>
              <a:rPr lang="en-US" altLang="ru-RU" sz="2000">
                <a:hlinkClick r:id="rId3"/>
              </a:rPr>
              <a:t>https://www.oracle.com/technetwork/java/javase/tech/index.html</a:t>
            </a:r>
            <a:r>
              <a:rPr lang="ru-RU" altLang="ru-RU" sz="2000"/>
              <a:t> - это можно считать входом ко всей информации по </a:t>
            </a:r>
            <a:r>
              <a:rPr lang="en-US" altLang="ru-RU" sz="2000"/>
              <a:t>Java-</a:t>
            </a:r>
            <a:r>
              <a:rPr lang="ru-RU" altLang="ru-RU" sz="2000"/>
              <a:t>платформе...</a:t>
            </a:r>
            <a:endParaRPr lang="en-US" altLang="ru-RU" sz="2000"/>
          </a:p>
          <a:p>
            <a:endParaRPr lang="ru-RU" altLang="ru-RU" sz="2000"/>
          </a:p>
          <a:p>
            <a:endParaRPr lang="ru-RU" altLang="ru-RU" sz="2000"/>
          </a:p>
          <a:p>
            <a:endParaRPr lang="ru-RU" altLang="ru-RU" sz="200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45B43C78-2DEE-47F7-BAB3-F5938E83F0F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35F50FD-1330-4645-84CB-18D38FF0EB5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23" name="Footer Placeholder 4">
            <a:extLst>
              <a:ext uri="{FF2B5EF4-FFF2-40B4-BE49-F238E27FC236}">
                <a16:creationId xmlns:a16="http://schemas.microsoft.com/office/drawing/2014/main" id="{2CE8B6FC-9EF0-4B54-A5D6-200A84832E1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24" name="Slide Number Placeholder 5">
            <a:extLst>
              <a:ext uri="{FF2B5EF4-FFF2-40B4-BE49-F238E27FC236}">
                <a16:creationId xmlns:a16="http://schemas.microsoft.com/office/drawing/2014/main" id="{226CB4B7-18AD-4CB8-8F68-1FB0808E84C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3C2E159-FAF7-4BB1-8D41-4E529BEB80E3}" type="slidenum">
              <a:rPr lang="ru-RU" altLang="ru-RU" sz="1400"/>
              <a:pPr eaLnBrk="1" hangingPunct="1">
                <a:spcBef>
                  <a:spcPct val="0"/>
                </a:spcBef>
                <a:buFontTx/>
                <a:buNone/>
              </a:pPr>
              <a:t>383</a:t>
            </a:fld>
            <a:endParaRPr lang="ru-RU" altLang="ru-RU" sz="1400"/>
          </a:p>
        </p:txBody>
      </p:sp>
      <p:pic>
        <p:nvPicPr>
          <p:cNvPr id="30725" name="Picture 6">
            <a:extLst>
              <a:ext uri="{FF2B5EF4-FFF2-40B4-BE49-F238E27FC236}">
                <a16:creationId xmlns:a16="http://schemas.microsoft.com/office/drawing/2014/main" id="{DE3D975B-090A-476A-86FE-39DA20DE9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412875"/>
            <a:ext cx="6421438"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253AAD3C-9842-47C7-A1C9-69EE962A760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6ACEA3A-286C-459F-A54A-F093C20627E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1747" name="Footer Placeholder 4">
            <a:extLst>
              <a:ext uri="{FF2B5EF4-FFF2-40B4-BE49-F238E27FC236}">
                <a16:creationId xmlns:a16="http://schemas.microsoft.com/office/drawing/2014/main" id="{5D2D6C82-8278-4CD2-9E9D-88C1E7D045F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1748" name="Slide Number Placeholder 5">
            <a:extLst>
              <a:ext uri="{FF2B5EF4-FFF2-40B4-BE49-F238E27FC236}">
                <a16:creationId xmlns:a16="http://schemas.microsoft.com/office/drawing/2014/main" id="{1A2A6B1D-9AC0-4E20-99B9-0FD9B8C837C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8FE0699-5F89-449B-9FCD-ED365CCBB852}" type="slidenum">
              <a:rPr lang="ru-RU" altLang="ru-RU" sz="1400"/>
              <a:pPr eaLnBrk="1" hangingPunct="1">
                <a:spcBef>
                  <a:spcPct val="0"/>
                </a:spcBef>
                <a:buFontTx/>
                <a:buNone/>
              </a:pPr>
              <a:t>384</a:t>
            </a:fld>
            <a:endParaRPr lang="ru-RU" altLang="ru-RU" sz="1400"/>
          </a:p>
        </p:txBody>
      </p:sp>
      <p:sp>
        <p:nvSpPr>
          <p:cNvPr id="31749" name="Rectangle 2">
            <a:extLst>
              <a:ext uri="{FF2B5EF4-FFF2-40B4-BE49-F238E27FC236}">
                <a16:creationId xmlns:a16="http://schemas.microsoft.com/office/drawing/2014/main" id="{4A0C2261-4961-4E48-B234-2E1101B2EEB7}"/>
              </a:ext>
            </a:extLst>
          </p:cNvPr>
          <p:cNvSpPr>
            <a:spLocks noGrp="1" noChangeArrowheads="1"/>
          </p:cNvSpPr>
          <p:nvPr>
            <p:ph type="title"/>
          </p:nvPr>
        </p:nvSpPr>
        <p:spPr>
          <a:xfrm>
            <a:off x="468313" y="1557338"/>
            <a:ext cx="8229600" cy="417512"/>
          </a:xfrm>
        </p:spPr>
        <p:txBody>
          <a:bodyPr/>
          <a:lstStyle/>
          <a:p>
            <a:pPr eaLnBrk="1" hangingPunct="1"/>
            <a:r>
              <a:rPr lang="en-US" altLang="ru-RU" sz="2400" b="1"/>
              <a:t>References</a:t>
            </a:r>
            <a:endParaRPr lang="ru-RU" altLang="ru-RU" sz="2400" b="1"/>
          </a:p>
        </p:txBody>
      </p:sp>
      <p:sp>
        <p:nvSpPr>
          <p:cNvPr id="25606" name="Rectangle 3">
            <a:extLst>
              <a:ext uri="{FF2B5EF4-FFF2-40B4-BE49-F238E27FC236}">
                <a16:creationId xmlns:a16="http://schemas.microsoft.com/office/drawing/2014/main" id="{D7278F37-0E03-4FBA-B4E0-3950A724DCAD}"/>
              </a:ext>
            </a:extLst>
          </p:cNvPr>
          <p:cNvSpPr>
            <a:spLocks noGrp="1" noChangeArrowheads="1"/>
          </p:cNvSpPr>
          <p:nvPr>
            <p:ph type="body" idx="1"/>
          </p:nvPr>
        </p:nvSpPr>
        <p:spPr>
          <a:xfrm>
            <a:off x="107950" y="1989138"/>
            <a:ext cx="9036050" cy="4137025"/>
          </a:xfrm>
        </p:spPr>
        <p:txBody>
          <a:bodyPr/>
          <a:lstStyle/>
          <a:p>
            <a:pPr eaLnBrk="1" hangingPunct="1">
              <a:defRPr/>
            </a:pPr>
            <a:r>
              <a:rPr lang="en-US" altLang="ru-RU" sz="1800" dirty="0">
                <a:hlinkClick r:id="rId3"/>
              </a:rPr>
              <a:t>http://www.oracle.com/technetwork/java/javase/downloads/index.html</a:t>
            </a:r>
            <a:r>
              <a:rPr lang="en-US" altLang="ru-RU" sz="1800" dirty="0"/>
              <a:t> </a:t>
            </a:r>
          </a:p>
          <a:p>
            <a:pPr eaLnBrk="1" hangingPunct="1">
              <a:defRPr/>
            </a:pPr>
            <a:r>
              <a:rPr lang="ru-RU" altLang="ru-RU" sz="1800" dirty="0">
                <a:hlinkClick r:id="rId4"/>
              </a:rPr>
              <a:t>http://www.oracle.com/technetwork/topics/newtojava/overview/index.html</a:t>
            </a:r>
            <a:r>
              <a:rPr lang="en-US" altLang="ru-RU" sz="1800" dirty="0"/>
              <a:t> </a:t>
            </a:r>
          </a:p>
          <a:p>
            <a:pPr eaLnBrk="1" hangingPunct="1">
              <a:defRPr/>
            </a:pPr>
            <a:r>
              <a:rPr lang="ru-RU" altLang="ru-RU" sz="1800" dirty="0">
                <a:hlinkClick r:id="rId5"/>
              </a:rPr>
              <a:t>http://www.oracle.com/technetwork/topics/newtojava/youngdevelopers/index.html</a:t>
            </a:r>
            <a:r>
              <a:rPr lang="en-US" altLang="ru-RU" sz="1800" dirty="0"/>
              <a:t> </a:t>
            </a:r>
          </a:p>
          <a:p>
            <a:pPr lvl="1" eaLnBrk="1" hangingPunct="1">
              <a:defRPr/>
            </a:pPr>
            <a:r>
              <a:rPr lang="ru-RU" altLang="ru-RU" sz="1400" dirty="0"/>
              <a:t>И очень многие другие</a:t>
            </a:r>
            <a:r>
              <a:rPr lang="en-US" altLang="ru-RU" sz="1400" dirty="0"/>
              <a:t>, </a:t>
            </a:r>
            <a:r>
              <a:rPr lang="ru-RU" altLang="ru-RU" sz="1400" dirty="0"/>
              <a:t>и не только от </a:t>
            </a:r>
            <a:r>
              <a:rPr lang="en-US" altLang="ru-RU" sz="1400" dirty="0"/>
              <a:t>Oracle </a:t>
            </a:r>
            <a:r>
              <a:rPr lang="ru-RU" altLang="ru-RU" sz="1400" dirty="0"/>
              <a:t>!</a:t>
            </a:r>
            <a:endParaRPr lang="en-US" altLang="ru-RU" sz="1800" dirty="0"/>
          </a:p>
          <a:p>
            <a:pPr eaLnBrk="1" hangingPunct="1">
              <a:defRPr/>
            </a:pPr>
            <a:r>
              <a:rPr lang="ru-RU" altLang="ru-RU" sz="1800" dirty="0"/>
              <a:t>Книги (для начала)</a:t>
            </a:r>
            <a:r>
              <a:rPr lang="en-US" altLang="ru-RU" sz="1800" dirty="0"/>
              <a:t> </a:t>
            </a:r>
            <a:r>
              <a:rPr lang="ru-RU" altLang="ru-RU" sz="1800" dirty="0"/>
              <a:t>будут выложены в локальной сети (потом в </a:t>
            </a:r>
            <a:r>
              <a:rPr lang="en-US" altLang="ru-RU" sz="1800" dirty="0" err="1"/>
              <a:t>moodle</a:t>
            </a:r>
            <a:r>
              <a:rPr lang="ru-RU" altLang="ru-RU" sz="1800" dirty="0"/>
              <a:t>): </a:t>
            </a:r>
          </a:p>
          <a:p>
            <a:pPr marL="0" indent="0" eaLnBrk="1" hangingPunct="1">
              <a:buFontTx/>
              <a:buNone/>
              <a:defRPr/>
            </a:pPr>
            <a:r>
              <a:rPr lang="en-US" altLang="ru-RU" sz="1800" b="1" dirty="0">
                <a:hlinkClick r:id="rId6" action="ppaction://hlinkfile"/>
              </a:rPr>
              <a:t>\\192.168.100.69\KOCH_Class_All\</a:t>
            </a:r>
            <a:r>
              <a:rPr lang="en-US" altLang="ru-RU" sz="1800" b="1" dirty="0"/>
              <a:t>... </a:t>
            </a:r>
            <a:r>
              <a:rPr lang="en-US" altLang="ru-RU" sz="1800" dirty="0"/>
              <a:t>(</a:t>
            </a:r>
            <a:r>
              <a:rPr lang="ru-RU" altLang="ru-RU" sz="1800" dirty="0"/>
              <a:t>займемся этим на семинарах</a:t>
            </a:r>
            <a:r>
              <a:rPr lang="en-US" altLang="ru-RU" sz="1800" dirty="0"/>
              <a:t>)</a:t>
            </a:r>
          </a:p>
          <a:p>
            <a:pPr eaLnBrk="1" hangingPunct="1">
              <a:defRPr/>
            </a:pPr>
            <a:r>
              <a:rPr lang="en-US" altLang="ru-RU" sz="1800" dirty="0"/>
              <a:t>Peter Van Roy, Programming Paradigms for Dummies: What Every Programmer Should Know.</a:t>
            </a:r>
            <a:endParaRPr lang="ru-RU" altLang="ru-RU" sz="1800" dirty="0"/>
          </a:p>
          <a:p>
            <a:pPr eaLnBrk="1" hangingPunct="1">
              <a:defRPr/>
            </a:pPr>
            <a:r>
              <a:rPr lang="ru-RU" altLang="ru-RU" sz="1800" dirty="0"/>
              <a:t>Аркадий Частиков, Архитекторы компьютерного мира.</a:t>
            </a:r>
            <a:endParaRPr lang="en-US" altLang="ru-RU" sz="1800" dirty="0"/>
          </a:p>
          <a:p>
            <a:pPr eaLnBrk="1" hangingPunct="1">
              <a:defRPr/>
            </a:pPr>
            <a:r>
              <a:rPr lang="en-US" altLang="ru-RU" sz="1800" dirty="0"/>
              <a:t>10 </a:t>
            </a:r>
            <a:r>
              <a:rPr lang="ru-RU" altLang="ru-RU" sz="1800" dirty="0"/>
              <a:t>причин изучать </a:t>
            </a:r>
            <a:r>
              <a:rPr lang="en-US" altLang="ru-RU" sz="1800" dirty="0"/>
              <a:t>Java:</a:t>
            </a:r>
          </a:p>
          <a:p>
            <a:pPr marL="0" indent="0" eaLnBrk="1" hangingPunct="1">
              <a:buFontTx/>
              <a:buNone/>
              <a:defRPr/>
            </a:pPr>
            <a:r>
              <a:rPr lang="en-US" altLang="ru-RU" sz="1800" dirty="0">
                <a:hlinkClick r:id="rId7"/>
              </a:rPr>
              <a:t>https://fossbytes.com/10-reasons-learn-java-programming-language/</a:t>
            </a:r>
            <a:r>
              <a:rPr lang="ru-RU" altLang="ru-RU" sz="1800" dirty="0"/>
              <a:t> </a:t>
            </a:r>
            <a:endParaRPr lang="en-US" altLang="ru-RU" sz="1800" dirty="0"/>
          </a:p>
          <a:p>
            <a:pPr eaLnBrk="1" hangingPunct="1">
              <a:defRPr/>
            </a:pPr>
            <a:r>
              <a:rPr lang="ru-RU" altLang="ru-RU" sz="1800" dirty="0"/>
              <a:t>Дебаты</a:t>
            </a:r>
            <a:r>
              <a:rPr lang="en-US" altLang="ru-RU" sz="1800" dirty="0"/>
              <a:t> (OOP vs. FP): </a:t>
            </a:r>
            <a:r>
              <a:rPr lang="en-US" altLang="ru-RU" sz="1800" dirty="0">
                <a:hlinkClick r:id="rId8"/>
              </a:rPr>
              <a:t>https://medium.com/@ilyasz</a:t>
            </a:r>
            <a:r>
              <a:rPr lang="en-US" altLang="ru-RU" sz="1800" dirty="0"/>
              <a:t> </a:t>
            </a:r>
          </a:p>
          <a:p>
            <a:pPr lvl="1" eaLnBrk="1" hangingPunct="1">
              <a:defRPr/>
            </a:pPr>
            <a:r>
              <a:rPr lang="en-US" sz="1400" dirty="0">
                <a:hlinkClick r:id="rId9"/>
              </a:rPr>
              <a:t>https://dev.to/rachelsoderberg/is-object-oriented-programming-dangerous-2f32</a:t>
            </a:r>
            <a:endParaRPr lang="ru-RU" altLang="ru-RU" sz="1400"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D1C81C1F-A908-4F16-92BB-F8BDFAF40A9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42CA4AD-68CA-4FF6-AAA8-94D6D78619A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FD4B5D4F-2EB8-4707-A8DA-A73FADB0424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926E0905-A6E6-44FC-909C-63FEF6B35D5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34655CC-85F5-4A1B-905E-DD5B81217BC2}" type="slidenum">
              <a:rPr lang="ru-RU" altLang="ru-RU" sz="1400"/>
              <a:pPr eaLnBrk="1" hangingPunct="1">
                <a:spcBef>
                  <a:spcPct val="0"/>
                </a:spcBef>
                <a:buFontTx/>
                <a:buNone/>
              </a:pPr>
              <a:t>385</a:t>
            </a:fld>
            <a:endParaRPr lang="ru-RU" altLang="ru-RU" sz="1400"/>
          </a:p>
        </p:txBody>
      </p:sp>
      <p:sp>
        <p:nvSpPr>
          <p:cNvPr id="3077" name="Rectangle 3">
            <a:extLst>
              <a:ext uri="{FF2B5EF4-FFF2-40B4-BE49-F238E27FC236}">
                <a16:creationId xmlns:a16="http://schemas.microsoft.com/office/drawing/2014/main" id="{533E25A3-7CA5-45A3-BE4B-B1EF9D4251C5}"/>
              </a:ext>
            </a:extLst>
          </p:cNvPr>
          <p:cNvSpPr>
            <a:spLocks noGrp="1" noChangeArrowheads="1"/>
          </p:cNvSpPr>
          <p:nvPr>
            <p:ph type="body" idx="1"/>
          </p:nvPr>
        </p:nvSpPr>
        <p:spPr>
          <a:xfrm>
            <a:off x="0" y="1412875"/>
            <a:ext cx="9144000" cy="4752975"/>
          </a:xfrm>
        </p:spPr>
        <p:txBody>
          <a:bodyPr/>
          <a:lstStyle/>
          <a:p>
            <a:pPr eaLnBrk="1" hangingPunct="1">
              <a:lnSpc>
                <a:spcPct val="80000"/>
              </a:lnSpc>
            </a:pPr>
            <a:r>
              <a:rPr lang="ru-RU" altLang="ru-RU" sz="1800" b="1">
                <a:solidFill>
                  <a:srgbClr val="00B050"/>
                </a:solidFill>
              </a:rPr>
              <a:t>«Плохо написанная программа не должна запускаться»</a:t>
            </a:r>
            <a:r>
              <a:rPr lang="en-US" altLang="ru-RU" sz="1800" b="1">
                <a:solidFill>
                  <a:srgbClr val="00B050"/>
                </a:solidFill>
              </a:rPr>
              <a:t> </a:t>
            </a:r>
            <a:r>
              <a:rPr lang="en-US" altLang="ru-RU" sz="1800" b="1" i="1">
                <a:solidFill>
                  <a:srgbClr val="00B050"/>
                </a:solidFill>
              </a:rPr>
              <a:t>(</a:t>
            </a:r>
            <a:r>
              <a:rPr lang="ru-RU" altLang="ru-RU" sz="1800" b="1" i="1">
                <a:solidFill>
                  <a:srgbClr val="00B050"/>
                </a:solidFill>
              </a:rPr>
              <a:t>верно ли это?</a:t>
            </a:r>
            <a:r>
              <a:rPr lang="en-US" altLang="ru-RU" sz="1800" b="1" i="1">
                <a:solidFill>
                  <a:srgbClr val="00B050"/>
                </a:solidFill>
              </a:rPr>
              <a:t>)</a:t>
            </a:r>
            <a:r>
              <a:rPr lang="ru-RU" altLang="ru-RU" sz="1800" b="1"/>
              <a:t>...</a:t>
            </a:r>
          </a:p>
          <a:p>
            <a:pPr eaLnBrk="1" hangingPunct="1">
              <a:lnSpc>
                <a:spcPct val="80000"/>
              </a:lnSpc>
            </a:pPr>
            <a:r>
              <a:rPr lang="ru-RU" altLang="ru-RU" sz="1800" b="1"/>
              <a:t>В идеале: чем раньше обнаружена ошибка, тем лучше. </a:t>
            </a:r>
          </a:p>
          <a:p>
            <a:pPr eaLnBrk="1" hangingPunct="1">
              <a:lnSpc>
                <a:spcPct val="80000"/>
              </a:lnSpc>
            </a:pPr>
            <a:r>
              <a:rPr lang="ru-RU" altLang="ru-RU" sz="1800" b="1"/>
              <a:t>Обнаружить ошибку можно: </a:t>
            </a:r>
          </a:p>
          <a:p>
            <a:pPr lvl="2" eaLnBrk="1" hangingPunct="1">
              <a:lnSpc>
                <a:spcPct val="80000"/>
              </a:lnSpc>
            </a:pPr>
            <a:r>
              <a:rPr lang="ru-RU" altLang="ru-RU" sz="1800" b="1"/>
              <a:t>На этапе компиляции (перед запуском программы);</a:t>
            </a:r>
          </a:p>
          <a:p>
            <a:pPr lvl="2" eaLnBrk="1" hangingPunct="1">
              <a:lnSpc>
                <a:spcPct val="80000"/>
              </a:lnSpc>
            </a:pPr>
            <a:r>
              <a:rPr lang="ru-RU" altLang="ru-RU" sz="1800" b="1"/>
              <a:t>На этапе загрузки классов на выполнение (может оказаться, что не все нужные классы имеются или могут сосуществовать вместе);</a:t>
            </a:r>
          </a:p>
          <a:p>
            <a:pPr lvl="2" eaLnBrk="1" hangingPunct="1">
              <a:lnSpc>
                <a:spcPct val="80000"/>
              </a:lnSpc>
            </a:pPr>
            <a:r>
              <a:rPr lang="ru-RU" altLang="ru-RU" sz="1800" b="1"/>
              <a:t>На этапе тестирования (при запуске программы в целях тестирования);</a:t>
            </a:r>
          </a:p>
          <a:p>
            <a:pPr lvl="2" eaLnBrk="1" hangingPunct="1">
              <a:lnSpc>
                <a:spcPct val="80000"/>
              </a:lnSpc>
            </a:pPr>
            <a:r>
              <a:rPr lang="ru-RU" altLang="ru-RU" sz="1800" b="1"/>
              <a:t>На этапе выполнения...</a:t>
            </a:r>
          </a:p>
          <a:p>
            <a:pPr eaLnBrk="1" hangingPunct="1">
              <a:lnSpc>
                <a:spcPct val="80000"/>
              </a:lnSpc>
            </a:pPr>
            <a:r>
              <a:rPr lang="ru-RU" altLang="ru-RU" sz="1800" b="1"/>
              <a:t>В </a:t>
            </a:r>
            <a:r>
              <a:rPr lang="en-US" altLang="ru-RU" sz="1800" b="1"/>
              <a:t>Java </a:t>
            </a:r>
            <a:r>
              <a:rPr lang="ru-RU" altLang="ru-RU" sz="1800" b="1"/>
              <a:t>всегда работает динамический контроль исполнения программы.</a:t>
            </a:r>
          </a:p>
          <a:p>
            <a:pPr eaLnBrk="1" hangingPunct="1">
              <a:lnSpc>
                <a:spcPct val="80000"/>
              </a:lnSpc>
            </a:pPr>
            <a:r>
              <a:rPr lang="ru-RU" altLang="ru-RU" sz="1800" b="1"/>
              <a:t>Система обработки ошибок и средства восстановления после ошибок – важные факторы надежности кода</a:t>
            </a:r>
            <a:r>
              <a:rPr lang="en-US" altLang="ru-RU" sz="1800" b="1"/>
              <a:t> </a:t>
            </a:r>
            <a:r>
              <a:rPr lang="ru-RU" altLang="ru-RU" sz="1800" b="1" i="1"/>
              <a:t>и «живучести программы».</a:t>
            </a:r>
            <a:endParaRPr lang="en-US" altLang="ru-RU" sz="1800" b="1">
              <a:solidFill>
                <a:srgbClr val="FF0000"/>
              </a:solidFill>
            </a:endParaRPr>
          </a:p>
          <a:p>
            <a:pPr eaLnBrk="1" hangingPunct="1">
              <a:lnSpc>
                <a:spcPct val="80000"/>
              </a:lnSpc>
            </a:pPr>
            <a:r>
              <a:rPr lang="ru-RU" altLang="ru-RU" sz="1800" b="1"/>
              <a:t>Надежная система должна строиться из надежных компонент.</a:t>
            </a:r>
          </a:p>
          <a:p>
            <a:pPr eaLnBrk="1" hangingPunct="1">
              <a:lnSpc>
                <a:spcPct val="80000"/>
              </a:lnSpc>
            </a:pPr>
            <a:endParaRPr lang="ru-RU" altLang="ru-RU" sz="1800" b="1"/>
          </a:p>
          <a:p>
            <a:pPr eaLnBrk="1" hangingPunct="1">
              <a:lnSpc>
                <a:spcPct val="80000"/>
              </a:lnSpc>
            </a:pPr>
            <a:r>
              <a:rPr lang="ru-RU" altLang="ru-RU" sz="1800" b="1"/>
              <a:t>В С-подобных языках схемы обработки ошибок устанавливались «соглашениями», а не являлись частью языка. Имеется долгая история развития средств реакции на ошибки и их обработки (проверки кода завершения метода, программные прерывания, и др.)</a:t>
            </a:r>
          </a:p>
          <a:p>
            <a:pPr eaLnBrk="1" hangingPunct="1">
              <a:lnSpc>
                <a:spcPct val="80000"/>
              </a:lnSpc>
            </a:pPr>
            <a:endParaRPr lang="ru-RU" altLang="ru-RU" sz="1800" b="1"/>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a:extLst>
              <a:ext uri="{FF2B5EF4-FFF2-40B4-BE49-F238E27FC236}">
                <a16:creationId xmlns:a16="http://schemas.microsoft.com/office/drawing/2014/main" id="{F899E764-3364-4812-896E-B138CF229AE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04FC1C0-AFB8-4C31-A4AD-E88032AAE85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9" name="Footer Placeholder 4">
            <a:extLst>
              <a:ext uri="{FF2B5EF4-FFF2-40B4-BE49-F238E27FC236}">
                <a16:creationId xmlns:a16="http://schemas.microsoft.com/office/drawing/2014/main" id="{261D8005-53EE-48F9-853D-1E681A45649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0" name="Slide Number Placeholder 5">
            <a:extLst>
              <a:ext uri="{FF2B5EF4-FFF2-40B4-BE49-F238E27FC236}">
                <a16:creationId xmlns:a16="http://schemas.microsoft.com/office/drawing/2014/main" id="{11145F06-2985-456E-8093-2A187BCB8B8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4A1C0A7-7E6A-46C4-BFC8-460B4F4D1AD6}" type="slidenum">
              <a:rPr lang="ru-RU" altLang="ru-RU" sz="1400"/>
              <a:pPr eaLnBrk="1" hangingPunct="1">
                <a:spcBef>
                  <a:spcPct val="0"/>
                </a:spcBef>
                <a:buFontTx/>
                <a:buNone/>
              </a:pPr>
              <a:t>386</a:t>
            </a:fld>
            <a:endParaRPr lang="ru-RU" altLang="ru-RU" sz="1400"/>
          </a:p>
        </p:txBody>
      </p:sp>
      <p:sp>
        <p:nvSpPr>
          <p:cNvPr id="4101" name="Rectangle 2">
            <a:extLst>
              <a:ext uri="{FF2B5EF4-FFF2-40B4-BE49-F238E27FC236}">
                <a16:creationId xmlns:a16="http://schemas.microsoft.com/office/drawing/2014/main" id="{DAA1B15C-8FC4-43C2-AB0E-DC3F265A0E21}"/>
              </a:ext>
            </a:extLst>
          </p:cNvPr>
          <p:cNvSpPr>
            <a:spLocks noGrp="1" noChangeArrowheads="1"/>
          </p:cNvSpPr>
          <p:nvPr>
            <p:ph type="title"/>
          </p:nvPr>
        </p:nvSpPr>
        <p:spPr>
          <a:xfrm>
            <a:off x="539750" y="1412875"/>
            <a:ext cx="8229600" cy="720725"/>
          </a:xfrm>
        </p:spPr>
        <p:txBody>
          <a:bodyPr/>
          <a:lstStyle/>
          <a:p>
            <a:pPr eaLnBrk="1" hangingPunct="1"/>
            <a:r>
              <a:rPr lang="en-US" altLang="ru-RU" sz="2400" b="1"/>
              <a:t>Exceptions – </a:t>
            </a:r>
            <a:r>
              <a:rPr lang="ru-RU" altLang="ru-RU" sz="2400" b="1"/>
              <a:t>отклонения от </a:t>
            </a:r>
            <a:r>
              <a:rPr lang="en-US" altLang="ru-RU" sz="2400" b="1"/>
              <a:t>(</a:t>
            </a:r>
            <a:r>
              <a:rPr lang="ru-RU" altLang="ru-RU" sz="2400" b="1"/>
              <a:t>исключения из</a:t>
            </a:r>
            <a:r>
              <a:rPr lang="en-US" altLang="ru-RU" sz="2400" b="1"/>
              <a:t>) </a:t>
            </a:r>
            <a:r>
              <a:rPr lang="ru-RU" altLang="ru-RU" sz="2400" b="1"/>
              <a:t>«нормального» поведения</a:t>
            </a:r>
          </a:p>
        </p:txBody>
      </p:sp>
      <p:sp>
        <p:nvSpPr>
          <p:cNvPr id="4102" name="Rectangle 3">
            <a:extLst>
              <a:ext uri="{FF2B5EF4-FFF2-40B4-BE49-F238E27FC236}">
                <a16:creationId xmlns:a16="http://schemas.microsoft.com/office/drawing/2014/main" id="{C09BE946-AB5F-47F2-8820-FCCCABB72DFD}"/>
              </a:ext>
            </a:extLst>
          </p:cNvPr>
          <p:cNvSpPr>
            <a:spLocks noGrp="1" noChangeArrowheads="1"/>
          </p:cNvSpPr>
          <p:nvPr>
            <p:ph type="body" idx="1"/>
          </p:nvPr>
        </p:nvSpPr>
        <p:spPr>
          <a:xfrm>
            <a:off x="0" y="2276475"/>
            <a:ext cx="9144000" cy="3889375"/>
          </a:xfrm>
        </p:spPr>
        <p:txBody>
          <a:bodyPr/>
          <a:lstStyle/>
          <a:p>
            <a:pPr eaLnBrk="1" hangingPunct="1">
              <a:lnSpc>
                <a:spcPct val="90000"/>
              </a:lnSpc>
            </a:pPr>
            <a:r>
              <a:rPr lang="en-US" altLang="ru-RU" sz="1800" b="1"/>
              <a:t>Exception – </a:t>
            </a:r>
            <a:r>
              <a:rPr lang="ru-RU" altLang="ru-RU" sz="1800" b="1"/>
              <a:t>это событие, происходящее во время выполнения программы и нарушающее «нормальную» последовательность ее выполнения (делающее «нормальное» продолжнение невозможным).</a:t>
            </a:r>
          </a:p>
          <a:p>
            <a:pPr eaLnBrk="1" hangingPunct="1">
              <a:lnSpc>
                <a:spcPct val="90000"/>
              </a:lnSpc>
            </a:pPr>
            <a:r>
              <a:rPr lang="ru-RU" altLang="ru-RU" sz="1800" b="1"/>
              <a:t>«</a:t>
            </a:r>
            <a:r>
              <a:rPr lang="ru-RU" altLang="ru-RU" sz="1800" b="1" i="1"/>
              <a:t>Исключительная ситуация</a:t>
            </a:r>
            <a:r>
              <a:rPr lang="ru-RU" altLang="ru-RU" sz="1800" b="1"/>
              <a:t>» (</a:t>
            </a:r>
            <a:r>
              <a:rPr lang="en-US" altLang="ru-RU" sz="1800" b="1"/>
              <a:t>Exception</a:t>
            </a:r>
            <a:r>
              <a:rPr lang="ru-RU" altLang="ru-RU" sz="1800" b="1"/>
              <a:t>) отличатся от «обычной» ошибки, при которой в текущем контексте есть достаточно информации для преодоления затруднений. При исключительной ситуации в текущем контексте нет возможности обработки, и требуется выйти из текущего контекста, передав проблему на более высокий уровень.</a:t>
            </a:r>
          </a:p>
          <a:p>
            <a:pPr eaLnBrk="1" hangingPunct="1">
              <a:lnSpc>
                <a:spcPct val="90000"/>
              </a:lnSpc>
            </a:pPr>
            <a:r>
              <a:rPr lang="ru-RU" altLang="ru-RU" sz="1800" b="1"/>
              <a:t>Когда внутри метода возникает исключительная ситуация, метод создает объект, представляющий исключение (</a:t>
            </a:r>
            <a:r>
              <a:rPr lang="en-US" altLang="ru-RU" sz="1800" b="1"/>
              <a:t>exception object</a:t>
            </a:r>
            <a:r>
              <a:rPr lang="ru-RU" altLang="ru-RU" sz="1800" b="1"/>
              <a:t>), и отдает его </a:t>
            </a:r>
            <a:r>
              <a:rPr lang="en-US" altLang="ru-RU" sz="1800" b="1"/>
              <a:t>runtime-</a:t>
            </a:r>
            <a:r>
              <a:rPr lang="ru-RU" altLang="ru-RU" sz="1800" b="1"/>
              <a:t>системе. Объект исключение создается «в куче», как и другие объекты, и содержит информацию об ошибочной ситуации и состоянии программы. Создание этого объекта и передача его системе называется «возбуждением исключения» (</a:t>
            </a:r>
            <a:r>
              <a:rPr lang="en-US" altLang="ru-RU" sz="1800" b="1"/>
              <a:t>throwing an exception</a:t>
            </a:r>
            <a:r>
              <a:rPr lang="ru-RU" altLang="ru-RU" sz="1800" b="1"/>
              <a:t>, «выкидывание исключения»)</a:t>
            </a:r>
            <a:r>
              <a:rPr lang="en-US" altLang="ru-RU" sz="1800" b="1"/>
              <a:t>.</a:t>
            </a:r>
            <a:endParaRPr lang="ru-RU" altLang="ru-RU" sz="1800" b="1"/>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4B8F6AAF-3AEC-45C0-92EB-AB5E7F944C0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0148F62-7161-4F89-BEF5-4DD8704ED73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29E3FF68-1149-4832-A358-3D067D8DB36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8BB8AEB3-794B-406D-BE64-3D998905EE8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397E30F-E06E-4AC9-B352-D3BDF77C354C}" type="slidenum">
              <a:rPr lang="ru-RU" altLang="ru-RU" sz="1400"/>
              <a:pPr eaLnBrk="1" hangingPunct="1">
                <a:spcBef>
                  <a:spcPct val="0"/>
                </a:spcBef>
                <a:buFontTx/>
                <a:buNone/>
              </a:pPr>
              <a:t>387</a:t>
            </a:fld>
            <a:endParaRPr lang="ru-RU" altLang="ru-RU" sz="1400"/>
          </a:p>
        </p:txBody>
      </p:sp>
      <p:sp>
        <p:nvSpPr>
          <p:cNvPr id="5125" name="AutoShape 4">
            <a:extLst>
              <a:ext uri="{FF2B5EF4-FFF2-40B4-BE49-F238E27FC236}">
                <a16:creationId xmlns:a16="http://schemas.microsoft.com/office/drawing/2014/main" id="{47AAABE7-A906-45B1-B389-7B009B0BEB87}"/>
              </a:ext>
            </a:extLst>
          </p:cNvPr>
          <p:cNvSpPr>
            <a:spLocks noGrp="1" noChangeAspect="1" noChangeArrowheads="1"/>
          </p:cNvSpPr>
          <p:nvPr>
            <p:ph type="body" idx="1"/>
          </p:nvPr>
        </p:nvSpPr>
        <p:spPr>
          <a:xfrm>
            <a:off x="0" y="1557338"/>
            <a:ext cx="9144000" cy="4568825"/>
          </a:xfrm>
        </p:spPr>
        <p:txBody>
          <a:bodyPr/>
          <a:lstStyle/>
          <a:p>
            <a:pPr algn="just" eaLnBrk="1" hangingPunct="1"/>
            <a:r>
              <a:rPr lang="ru-RU" altLang="ru-RU" sz="2000"/>
              <a:t>Система пытается найти то место в программе (блок кода - обработчика), которое обработает исключение (</a:t>
            </a:r>
            <a:r>
              <a:rPr lang="en-US" altLang="ru-RU" sz="2000"/>
              <a:t>exception handler</a:t>
            </a:r>
            <a:r>
              <a:rPr lang="ru-RU" altLang="ru-RU" sz="2000"/>
              <a:t>);</a:t>
            </a:r>
          </a:p>
          <a:p>
            <a:pPr algn="just" eaLnBrk="1" hangingPunct="1"/>
            <a:r>
              <a:rPr lang="ru-RU" altLang="ru-RU" sz="2000"/>
              <a:t>«Кандидаты» ищутся в стеке вызовов, начиная с текущего метода. Подходящий находится, если тип объекта исключения приводим к типу, заявленному обработчиком (т.е. «ловится» им); иначе – выполнение завершается. </a:t>
            </a:r>
          </a:p>
        </p:txBody>
      </p:sp>
      <p:pic>
        <p:nvPicPr>
          <p:cNvPr id="5126" name="Picture 6">
            <a:extLst>
              <a:ext uri="{FF2B5EF4-FFF2-40B4-BE49-F238E27FC236}">
                <a16:creationId xmlns:a16="http://schemas.microsoft.com/office/drawing/2014/main" id="{FF83C87E-03CB-480B-946F-B4B6FFF49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716338"/>
            <a:ext cx="221932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Picture 7">
            <a:extLst>
              <a:ext uri="{FF2B5EF4-FFF2-40B4-BE49-F238E27FC236}">
                <a16:creationId xmlns:a16="http://schemas.microsoft.com/office/drawing/2014/main" id="{CD953D40-2A28-4160-8313-7687A43EF4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3644900"/>
            <a:ext cx="34290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4C79FC77-DDB6-4F4B-8C4A-EDEC79270D5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8BF59C-294F-4538-BAD3-108B1268CD8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292BF8D5-D41B-4155-B0CD-9F72E1273AE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5B98B572-D345-4BF5-A7FE-41DAC510729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7A64CE5-E296-4ED9-90C1-0B30DD984EC3}" type="slidenum">
              <a:rPr lang="ru-RU" altLang="ru-RU" sz="1400"/>
              <a:pPr eaLnBrk="1" hangingPunct="1">
                <a:spcBef>
                  <a:spcPct val="0"/>
                </a:spcBef>
                <a:buFontTx/>
                <a:buNone/>
              </a:pPr>
              <a:t>388</a:t>
            </a:fld>
            <a:endParaRPr lang="ru-RU" altLang="ru-RU" sz="1400"/>
          </a:p>
        </p:txBody>
      </p:sp>
      <p:sp>
        <p:nvSpPr>
          <p:cNvPr id="6149" name="Rectangle 2">
            <a:extLst>
              <a:ext uri="{FF2B5EF4-FFF2-40B4-BE49-F238E27FC236}">
                <a16:creationId xmlns:a16="http://schemas.microsoft.com/office/drawing/2014/main" id="{24805964-7100-46C3-8A3E-937A4930326F}"/>
              </a:ext>
            </a:extLst>
          </p:cNvPr>
          <p:cNvSpPr>
            <a:spLocks noGrp="1" noChangeArrowheads="1"/>
          </p:cNvSpPr>
          <p:nvPr>
            <p:ph type="title"/>
          </p:nvPr>
        </p:nvSpPr>
        <p:spPr>
          <a:xfrm>
            <a:off x="395288" y="1557338"/>
            <a:ext cx="8229600" cy="431800"/>
          </a:xfrm>
        </p:spPr>
        <p:txBody>
          <a:bodyPr/>
          <a:lstStyle/>
          <a:p>
            <a:pPr eaLnBrk="1" hangingPunct="1"/>
            <a:r>
              <a:rPr lang="ru-RU" altLang="ru-RU" sz="2400" b="1"/>
              <a:t>Аргументы исключения</a:t>
            </a:r>
          </a:p>
        </p:txBody>
      </p:sp>
      <p:sp>
        <p:nvSpPr>
          <p:cNvPr id="6150" name="Rectangle 3">
            <a:extLst>
              <a:ext uri="{FF2B5EF4-FFF2-40B4-BE49-F238E27FC236}">
                <a16:creationId xmlns:a16="http://schemas.microsoft.com/office/drawing/2014/main" id="{ADFDAA18-6B28-4A2E-8855-C44BBA233284}"/>
              </a:ext>
            </a:extLst>
          </p:cNvPr>
          <p:cNvSpPr>
            <a:spLocks noGrp="1" noChangeArrowheads="1"/>
          </p:cNvSpPr>
          <p:nvPr>
            <p:ph type="body" idx="1"/>
          </p:nvPr>
        </p:nvSpPr>
        <p:spPr>
          <a:xfrm>
            <a:off x="0" y="2060575"/>
            <a:ext cx="9144000" cy="4065588"/>
          </a:xfrm>
        </p:spPr>
        <p:txBody>
          <a:bodyPr/>
          <a:lstStyle/>
          <a:p>
            <a:pPr eaLnBrk="1" hangingPunct="1">
              <a:lnSpc>
                <a:spcPct val="90000"/>
              </a:lnSpc>
            </a:pPr>
            <a:r>
              <a:rPr lang="ru-RU" altLang="ru-RU" sz="2000"/>
              <a:t>Исключения – это объекты, создаваемые с помощью оператора </a:t>
            </a:r>
            <a:r>
              <a:rPr lang="en-US" altLang="ru-RU" sz="2000" b="1"/>
              <a:t>new</a:t>
            </a:r>
            <a:r>
              <a:rPr lang="ru-RU" altLang="ru-RU" sz="2000"/>
              <a:t>, который выделяет память (кучи) и вызывает конструктор;</a:t>
            </a:r>
          </a:p>
          <a:p>
            <a:pPr eaLnBrk="1" hangingPunct="1">
              <a:lnSpc>
                <a:spcPct val="90000"/>
              </a:lnSpc>
            </a:pPr>
            <a:r>
              <a:rPr lang="ru-RU" altLang="ru-RU" sz="2000"/>
              <a:t>Все стандартные исключения имеют три конструктора:</a:t>
            </a:r>
          </a:p>
          <a:p>
            <a:pPr lvl="1" eaLnBrk="1" hangingPunct="1">
              <a:lnSpc>
                <a:spcPct val="90000"/>
              </a:lnSpc>
            </a:pPr>
            <a:r>
              <a:rPr lang="ru-RU" altLang="ru-RU" sz="1800"/>
              <a:t>Стандартный (без параметров);</a:t>
            </a:r>
          </a:p>
          <a:p>
            <a:pPr lvl="1" eaLnBrk="1" hangingPunct="1">
              <a:lnSpc>
                <a:spcPct val="90000"/>
              </a:lnSpc>
            </a:pPr>
            <a:r>
              <a:rPr lang="ru-RU" altLang="ru-RU" sz="1800"/>
              <a:t>С аргументом типа </a:t>
            </a:r>
            <a:r>
              <a:rPr lang="en-US" altLang="ru-RU" sz="1800"/>
              <a:t>String </a:t>
            </a:r>
            <a:r>
              <a:rPr lang="ru-RU" altLang="ru-RU" sz="1800"/>
              <a:t>(для описания исключения);</a:t>
            </a:r>
          </a:p>
          <a:p>
            <a:pPr lvl="1" eaLnBrk="1" hangingPunct="1">
              <a:lnSpc>
                <a:spcPct val="90000"/>
              </a:lnSpc>
            </a:pPr>
            <a:r>
              <a:rPr lang="ru-RU" altLang="ru-RU" sz="1800"/>
              <a:t>С аргументом типа </a:t>
            </a:r>
            <a:r>
              <a:rPr lang="en-US" altLang="ru-RU" sz="1800"/>
              <a:t>Throwable (</a:t>
            </a:r>
            <a:r>
              <a:rPr lang="ru-RU" altLang="ru-RU" sz="1800"/>
              <a:t>причина исключения</a:t>
            </a:r>
            <a:r>
              <a:rPr lang="en-US" altLang="ru-RU" sz="1800"/>
              <a:t>)</a:t>
            </a:r>
            <a:r>
              <a:rPr lang="ru-RU" altLang="ru-RU" sz="1800"/>
              <a:t>.</a:t>
            </a:r>
          </a:p>
          <a:p>
            <a:pPr eaLnBrk="1" hangingPunct="1">
              <a:lnSpc>
                <a:spcPct val="90000"/>
              </a:lnSpc>
            </a:pPr>
            <a:r>
              <a:rPr lang="ru-RU" altLang="ru-RU" sz="2000"/>
              <a:t>Корнем иерархии всех исключений является класс</a:t>
            </a:r>
            <a:r>
              <a:rPr lang="en-US" altLang="ru-RU" sz="2000"/>
              <a:t> java.lang.Throwable</a:t>
            </a:r>
            <a:r>
              <a:rPr lang="ru-RU" altLang="ru-RU" sz="2000"/>
              <a:t> – базовый класс для всех объектов, которых можно «кинуть» с помощью </a:t>
            </a:r>
            <a:r>
              <a:rPr lang="en-US" altLang="ru-RU" sz="2000" b="1"/>
              <a:t>throw</a:t>
            </a:r>
            <a:r>
              <a:rPr lang="en-US" altLang="ru-RU" sz="2000"/>
              <a:t>.</a:t>
            </a:r>
          </a:p>
          <a:p>
            <a:pPr eaLnBrk="1" hangingPunct="1">
              <a:lnSpc>
                <a:spcPct val="90000"/>
              </a:lnSpc>
            </a:pPr>
            <a:r>
              <a:rPr lang="ru-RU" altLang="ru-RU" sz="2000"/>
              <a:t>Ключевое слово </a:t>
            </a:r>
            <a:r>
              <a:rPr lang="en-US" altLang="ru-RU" sz="2000" b="1"/>
              <a:t>throw</a:t>
            </a:r>
            <a:r>
              <a:rPr lang="en-US" altLang="ru-RU" sz="2000"/>
              <a:t> </a:t>
            </a:r>
            <a:r>
              <a:rPr lang="ru-RU" altLang="ru-RU" sz="2000"/>
              <a:t>обеспечивает выход из текущего блока или метода. Этот выход отличается от того, который используется при нормальном выполнении. Например: </a:t>
            </a:r>
            <a:endParaRPr lang="en-US" altLang="ru-RU" sz="2000"/>
          </a:p>
          <a:p>
            <a:pPr lvl="1" eaLnBrk="1" hangingPunct="1">
              <a:lnSpc>
                <a:spcPct val="90000"/>
              </a:lnSpc>
              <a:buFontTx/>
              <a:buNone/>
            </a:pPr>
            <a:r>
              <a:rPr lang="en-US" altLang="ru-RU" sz="1800"/>
              <a:t>	</a:t>
            </a:r>
            <a:r>
              <a:rPr lang="en-US" altLang="ru-RU" sz="1800" b="1">
                <a:solidFill>
                  <a:srgbClr val="FF0000"/>
                </a:solidFill>
              </a:rPr>
              <a:t>if</a:t>
            </a:r>
            <a:r>
              <a:rPr lang="ru-RU" altLang="ru-RU" sz="1800" b="1">
                <a:solidFill>
                  <a:srgbClr val="FF0000"/>
                </a:solidFill>
              </a:rPr>
              <a:t> </a:t>
            </a:r>
            <a:r>
              <a:rPr lang="en-US" altLang="ru-RU" sz="1800" b="1">
                <a:solidFill>
                  <a:srgbClr val="FF0000"/>
                </a:solidFill>
              </a:rPr>
              <a:t>(t == null) throw new NullPointerException</a:t>
            </a:r>
            <a:r>
              <a:rPr lang="ru-RU" altLang="ru-RU" sz="1800" b="1">
                <a:solidFill>
                  <a:srgbClr val="FF0000"/>
                </a:solidFill>
              </a:rPr>
              <a:t> </a:t>
            </a:r>
            <a:r>
              <a:rPr lang="en-US" altLang="ru-RU" sz="1800" b="1">
                <a:solidFill>
                  <a:srgbClr val="FF0000"/>
                </a:solidFill>
              </a:rPr>
              <a:t>(“t happened to be null”);</a:t>
            </a:r>
            <a:endParaRPr lang="ru-RU" altLang="ru-RU" sz="1800">
              <a:solidFill>
                <a:srgbClr val="FF0000"/>
              </a:solidFill>
            </a:endParaRPr>
          </a:p>
          <a:p>
            <a:pPr lvl="1" eaLnBrk="1" hangingPunct="1">
              <a:lnSpc>
                <a:spcPct val="90000"/>
              </a:lnSpc>
              <a:buFontTx/>
              <a:buNone/>
            </a:pPr>
            <a:endParaRPr lang="ru-RU" altLang="ru-RU" sz="1800">
              <a:solidFill>
                <a:srgbClr val="FF0000"/>
              </a:solidFill>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A5CFE122-343B-4E12-989E-702C2ED9733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F3B8EA2-7010-4F46-AF70-DD61CAF9C70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D0A987A8-62BA-4C4C-AFCE-D22E97FAE8A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084B0E28-9F7F-43AA-9971-532D5F530BC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2AC57C8-D1D4-4C42-B95E-DED2CE57C5D5}" type="slidenum">
              <a:rPr lang="ru-RU" altLang="ru-RU" sz="1400"/>
              <a:pPr eaLnBrk="1" hangingPunct="1">
                <a:spcBef>
                  <a:spcPct val="0"/>
                </a:spcBef>
                <a:buFontTx/>
                <a:buNone/>
              </a:pPr>
              <a:t>389</a:t>
            </a:fld>
            <a:endParaRPr lang="ru-RU" altLang="ru-RU" sz="1400"/>
          </a:p>
        </p:txBody>
      </p:sp>
      <p:sp>
        <p:nvSpPr>
          <p:cNvPr id="7173" name="Rectangle 2">
            <a:extLst>
              <a:ext uri="{FF2B5EF4-FFF2-40B4-BE49-F238E27FC236}">
                <a16:creationId xmlns:a16="http://schemas.microsoft.com/office/drawing/2014/main" id="{15D69084-5C00-4E8A-B391-E2A61886E54A}"/>
              </a:ext>
            </a:extLst>
          </p:cNvPr>
          <p:cNvSpPr>
            <a:spLocks noGrp="1" noChangeArrowheads="1"/>
          </p:cNvSpPr>
          <p:nvPr>
            <p:ph type="title"/>
          </p:nvPr>
        </p:nvSpPr>
        <p:spPr>
          <a:xfrm>
            <a:off x="468313" y="1412875"/>
            <a:ext cx="8229600" cy="431800"/>
          </a:xfrm>
        </p:spPr>
        <p:txBody>
          <a:bodyPr/>
          <a:lstStyle/>
          <a:p>
            <a:pPr eaLnBrk="1" hangingPunct="1"/>
            <a:r>
              <a:rPr lang="ru-RU" altLang="ru-RU" sz="2400" b="1"/>
              <a:t>Блок </a:t>
            </a:r>
            <a:r>
              <a:rPr lang="en-US" altLang="ru-RU" sz="2400" b="1"/>
              <a:t>try</a:t>
            </a:r>
            <a:r>
              <a:rPr lang="ru-RU" altLang="ru-RU" sz="2400" b="1"/>
              <a:t> </a:t>
            </a:r>
            <a:r>
              <a:rPr lang="en-US" altLang="ru-RU" sz="2400" b="1"/>
              <a:t>{</a:t>
            </a:r>
            <a:r>
              <a:rPr lang="ru-RU" altLang="ru-RU" sz="2400" b="1"/>
              <a:t> </a:t>
            </a:r>
            <a:r>
              <a:rPr lang="en-US" altLang="ru-RU" sz="2400" b="1"/>
              <a:t>}</a:t>
            </a:r>
            <a:endParaRPr lang="ru-RU" altLang="ru-RU" sz="2400" b="1"/>
          </a:p>
        </p:txBody>
      </p:sp>
      <p:sp>
        <p:nvSpPr>
          <p:cNvPr id="7174" name="Rectangle 3">
            <a:extLst>
              <a:ext uri="{FF2B5EF4-FFF2-40B4-BE49-F238E27FC236}">
                <a16:creationId xmlns:a16="http://schemas.microsoft.com/office/drawing/2014/main" id="{696DDD2D-1A67-4B29-91CC-DD85B7E091A7}"/>
              </a:ext>
            </a:extLst>
          </p:cNvPr>
          <p:cNvSpPr>
            <a:spLocks noGrp="1" noChangeArrowheads="1"/>
          </p:cNvSpPr>
          <p:nvPr>
            <p:ph type="body" idx="1"/>
          </p:nvPr>
        </p:nvSpPr>
        <p:spPr>
          <a:xfrm>
            <a:off x="457200" y="1916113"/>
            <a:ext cx="8507413" cy="4210050"/>
          </a:xfrm>
        </p:spPr>
        <p:txBody>
          <a:bodyPr/>
          <a:lstStyle/>
          <a:p>
            <a:pPr eaLnBrk="1" hangingPunct="1"/>
            <a:r>
              <a:rPr lang="ru-RU" altLang="ru-RU" sz="2000"/>
              <a:t>Если внутри метода инициируется исключение (или это делает другой вызванный там метод), данный метод завершает работу оператором </a:t>
            </a:r>
            <a:r>
              <a:rPr lang="en-US" altLang="ru-RU" sz="2000" b="1"/>
              <a:t>throw</a:t>
            </a:r>
            <a:r>
              <a:rPr lang="ru-RU" altLang="ru-RU" sz="2000"/>
              <a:t>, если только не перехватывать исключения блоком </a:t>
            </a:r>
            <a:r>
              <a:rPr lang="en-US" altLang="ru-RU" sz="2000" b="1"/>
              <a:t>try</a:t>
            </a:r>
            <a:r>
              <a:rPr lang="ru-RU" altLang="ru-RU" sz="2000" b="1"/>
              <a:t> </a:t>
            </a:r>
            <a:r>
              <a:rPr lang="ru-RU" altLang="ru-RU" sz="2000"/>
              <a:t>и обрабатывать обработчиками исключений </a:t>
            </a:r>
            <a:r>
              <a:rPr lang="en-US" altLang="ru-RU" sz="2000" b="1"/>
              <a:t>catch</a:t>
            </a:r>
            <a:r>
              <a:rPr lang="ru-RU" altLang="ru-RU" sz="2000"/>
              <a:t>:</a:t>
            </a:r>
            <a:r>
              <a:rPr lang="en-US" altLang="ru-RU" sz="2000"/>
              <a:t> </a:t>
            </a:r>
          </a:p>
          <a:p>
            <a:pPr eaLnBrk="1" hangingPunct="1">
              <a:buFontTx/>
              <a:buNone/>
            </a:pPr>
            <a:r>
              <a:rPr lang="en-US" altLang="ru-RU" sz="2000"/>
              <a:t>  		try {</a:t>
            </a:r>
          </a:p>
          <a:p>
            <a:pPr eaLnBrk="1" hangingPunct="1">
              <a:buFontTx/>
              <a:buNone/>
            </a:pPr>
            <a:r>
              <a:rPr lang="en-US" altLang="ru-RU" sz="2000"/>
              <a:t>		</a:t>
            </a:r>
            <a:r>
              <a:rPr lang="ru-RU" altLang="ru-RU" sz="2000"/>
              <a:t>	</a:t>
            </a:r>
            <a:r>
              <a:rPr lang="en-US" altLang="ru-RU" sz="2000"/>
              <a:t>// </a:t>
            </a:r>
            <a:r>
              <a:rPr lang="ru-RU" altLang="ru-RU" sz="2000"/>
              <a:t>код, способный возбуждать исключения</a:t>
            </a:r>
            <a:endParaRPr lang="en-US" altLang="ru-RU" sz="2000"/>
          </a:p>
          <a:p>
            <a:pPr eaLnBrk="1" hangingPunct="1">
              <a:buFontTx/>
              <a:buNone/>
            </a:pPr>
            <a:r>
              <a:rPr lang="en-US" altLang="ru-RU" sz="2000"/>
              <a:t>		}</a:t>
            </a:r>
            <a:r>
              <a:rPr lang="ru-RU" altLang="ru-RU" sz="2000"/>
              <a:t> </a:t>
            </a:r>
            <a:r>
              <a:rPr lang="en-US" altLang="ru-RU" sz="2000"/>
              <a:t>catch ( ThrowableType1 id1) {</a:t>
            </a:r>
          </a:p>
          <a:p>
            <a:pPr eaLnBrk="1" hangingPunct="1">
              <a:buFontTx/>
              <a:buNone/>
            </a:pPr>
            <a:r>
              <a:rPr lang="en-US" altLang="ru-RU" sz="2000"/>
              <a:t>			// </a:t>
            </a:r>
            <a:r>
              <a:rPr lang="ru-RU" altLang="ru-RU" sz="2000"/>
              <a:t>обработка исключений первого типа...</a:t>
            </a:r>
            <a:endParaRPr lang="en-US" altLang="ru-RU" sz="2000"/>
          </a:p>
          <a:p>
            <a:pPr eaLnBrk="1" hangingPunct="1">
              <a:buFontTx/>
              <a:buNone/>
            </a:pPr>
            <a:r>
              <a:rPr lang="en-US" altLang="ru-RU" sz="2000"/>
              <a:t>		} catch ( ThrowableType2 id2) {</a:t>
            </a:r>
          </a:p>
          <a:p>
            <a:pPr eaLnBrk="1" hangingPunct="1">
              <a:buFontTx/>
              <a:buNone/>
            </a:pPr>
            <a:r>
              <a:rPr lang="en-US" altLang="ru-RU" sz="2000"/>
              <a:t>			// </a:t>
            </a:r>
            <a:r>
              <a:rPr lang="ru-RU" altLang="ru-RU" sz="2000"/>
              <a:t>обработка исключений второго типа...</a:t>
            </a:r>
            <a:endParaRPr lang="en-US" altLang="ru-RU" sz="2000"/>
          </a:p>
          <a:p>
            <a:pPr eaLnBrk="1" hangingPunct="1">
              <a:buFontTx/>
              <a:buNone/>
            </a:pPr>
            <a:r>
              <a:rPr lang="en-US" altLang="ru-RU" sz="2000"/>
              <a:t>		}</a:t>
            </a:r>
            <a:r>
              <a:rPr lang="ru-RU" altLang="ru-RU" sz="2000"/>
              <a:t> </a:t>
            </a:r>
            <a:r>
              <a:rPr lang="en-US" altLang="ru-RU" sz="2000"/>
              <a:t>// </a:t>
            </a:r>
            <a:r>
              <a:rPr lang="ru-RU" altLang="ru-RU" sz="2000"/>
              <a:t>...</a:t>
            </a:r>
          </a:p>
          <a:p>
            <a:pPr eaLnBrk="1" hangingPunct="1"/>
            <a:endParaRPr lang="ru-RU" altLang="ru-RU"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64D622-7C8F-4FD0-81BE-BEACF39F4005}"/>
              </a:ext>
            </a:extLst>
          </p:cNvPr>
          <p:cNvSpPr>
            <a:spLocks noGrp="1"/>
          </p:cNvSpPr>
          <p:nvPr>
            <p:ph type="title"/>
          </p:nvPr>
        </p:nvSpPr>
        <p:spPr/>
        <p:txBody>
          <a:bodyPr/>
          <a:lstStyle/>
          <a:p>
            <a:r>
              <a:rPr lang="ru-RU" i="1" dirty="0"/>
              <a:t>Множественный коэффициент корреляции</a:t>
            </a:r>
            <a:endParaRPr lang="ru-RU" dirty="0"/>
          </a:p>
        </p:txBody>
      </p:sp>
      <p:sp>
        <p:nvSpPr>
          <p:cNvPr id="3" name="Объект 2">
            <a:extLst>
              <a:ext uri="{FF2B5EF4-FFF2-40B4-BE49-F238E27FC236}">
                <a16:creationId xmlns:a16="http://schemas.microsoft.com/office/drawing/2014/main" id="{562D751D-95AF-49B2-AEA6-936F863E8F59}"/>
              </a:ext>
            </a:extLst>
          </p:cNvPr>
          <p:cNvSpPr>
            <a:spLocks noGrp="1"/>
          </p:cNvSpPr>
          <p:nvPr>
            <p:ph idx="1"/>
          </p:nvPr>
        </p:nvSpPr>
        <p:spPr/>
        <p:txBody>
          <a:bodyPr>
            <a:normAutofit/>
          </a:bodyPr>
          <a:lstStyle/>
          <a:p>
            <a:r>
              <a:rPr lang="ru-RU" sz="1500" dirty="0"/>
              <a:t>характеризует тесноту линейной связи между одной переменной (результативной) и остальными, входящими в модель</a:t>
            </a:r>
          </a:p>
          <a:p>
            <a:endParaRPr lang="en-US" sz="1500" dirty="0"/>
          </a:p>
          <a:p>
            <a:endParaRPr lang="ru-RU" sz="1500" dirty="0"/>
          </a:p>
          <a:p>
            <a:r>
              <a:rPr lang="ru-RU" sz="1500" dirty="0"/>
              <a:t>где </a:t>
            </a:r>
            <a:r>
              <a:rPr lang="en-US" sz="1500" dirty="0"/>
              <a:t>R</a:t>
            </a:r>
            <a:r>
              <a:rPr lang="ru-RU" sz="1500" dirty="0"/>
              <a:t> – определитель полной матрицы корреляции, </a:t>
            </a:r>
            <a:endParaRPr lang="en-US" sz="1500" dirty="0"/>
          </a:p>
          <a:p>
            <a:r>
              <a:rPr lang="en-US" sz="1500" dirty="0"/>
              <a:t>R</a:t>
            </a:r>
            <a:r>
              <a:rPr lang="ru-RU" sz="975" dirty="0"/>
              <a:t>11</a:t>
            </a:r>
            <a:r>
              <a:rPr lang="ru-RU" sz="1500" dirty="0"/>
              <a:t> – определитель подматрицы полной матрицы корреляции, содержащий все элементы за исключением элементов первой строки и первого столбца. </a:t>
            </a:r>
            <a:endParaRPr lang="en-US" sz="1500" dirty="0"/>
          </a:p>
          <a:p>
            <a:r>
              <a:rPr lang="ru-RU" sz="1500" dirty="0"/>
              <a:t>Границы измерения: 0 ≤ r ≤ 1. </a:t>
            </a:r>
            <a:endParaRPr lang="en-US" sz="1500" dirty="0"/>
          </a:p>
          <a:p>
            <a:r>
              <a:rPr lang="ru-RU" sz="1500" dirty="0"/>
              <a:t>Чем ближе его значение к 1, тем теснее связь изучаемого признака со всем набором факторов. </a:t>
            </a:r>
          </a:p>
          <a:p>
            <a:endParaRPr lang="ru-RU" dirty="0"/>
          </a:p>
        </p:txBody>
      </p:sp>
      <p:pic>
        <p:nvPicPr>
          <p:cNvPr id="4" name="Рисунок 3">
            <a:extLst>
              <a:ext uri="{FF2B5EF4-FFF2-40B4-BE49-F238E27FC236}">
                <a16:creationId xmlns:a16="http://schemas.microsoft.com/office/drawing/2014/main" id="{7A4130F6-C2AA-4468-BCEA-BE49CFA9CC90}"/>
              </a:ext>
            </a:extLst>
          </p:cNvPr>
          <p:cNvPicPr>
            <a:picLocks noChangeAspect="1"/>
          </p:cNvPicPr>
          <p:nvPr/>
        </p:nvPicPr>
        <p:blipFill>
          <a:blip r:embed="rId2"/>
          <a:stretch>
            <a:fillRect/>
          </a:stretch>
        </p:blipFill>
        <p:spPr>
          <a:xfrm>
            <a:off x="3372119" y="3145946"/>
            <a:ext cx="1754138" cy="566108"/>
          </a:xfrm>
          <a:prstGeom prst="rect">
            <a:avLst/>
          </a:prstGeom>
        </p:spPr>
      </p:pic>
    </p:spTree>
    <p:extLst>
      <p:ext uri="{BB962C8B-B14F-4D97-AF65-F5344CB8AC3E}">
        <p14:creationId xmlns:p14="http://schemas.microsoft.com/office/powerpoint/2010/main" val="706943497"/>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BD577AB4-4DED-4724-9453-D389E5D7215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F812CED-4C65-4EE5-A9CE-9DC6DFA0A76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1BAEF644-E447-4708-A16F-4C5494FDB14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1221E8A7-424F-42A5-B405-9D5C72DC61F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354F933-1C46-4CA8-91FD-D4DF1FD35D0F}" type="slidenum">
              <a:rPr lang="ru-RU" altLang="ru-RU" sz="1400"/>
              <a:pPr eaLnBrk="1" hangingPunct="1">
                <a:spcBef>
                  <a:spcPct val="0"/>
                </a:spcBef>
                <a:buFontTx/>
                <a:buNone/>
              </a:pPr>
              <a:t>390</a:t>
            </a:fld>
            <a:endParaRPr lang="ru-RU" altLang="ru-RU" sz="1400"/>
          </a:p>
        </p:txBody>
      </p:sp>
      <p:sp>
        <p:nvSpPr>
          <p:cNvPr id="8197" name="Rectangle 2">
            <a:extLst>
              <a:ext uri="{FF2B5EF4-FFF2-40B4-BE49-F238E27FC236}">
                <a16:creationId xmlns:a16="http://schemas.microsoft.com/office/drawing/2014/main" id="{35D4C643-4661-4697-8341-D7343FD0B44E}"/>
              </a:ext>
            </a:extLst>
          </p:cNvPr>
          <p:cNvSpPr>
            <a:spLocks noGrp="1" noChangeArrowheads="1"/>
          </p:cNvSpPr>
          <p:nvPr>
            <p:ph type="title"/>
          </p:nvPr>
        </p:nvSpPr>
        <p:spPr>
          <a:xfrm>
            <a:off x="323850" y="1412875"/>
            <a:ext cx="8229600" cy="431800"/>
          </a:xfrm>
        </p:spPr>
        <p:txBody>
          <a:bodyPr/>
          <a:lstStyle/>
          <a:p>
            <a:pPr eaLnBrk="1" hangingPunct="1"/>
            <a:r>
              <a:rPr lang="ru-RU" altLang="ru-RU" sz="2400" b="1"/>
              <a:t>Блок </a:t>
            </a:r>
            <a:r>
              <a:rPr lang="en-US" altLang="ru-RU" sz="2400" b="1"/>
              <a:t>catch (</a:t>
            </a:r>
            <a:r>
              <a:rPr lang="ru-RU" altLang="ru-RU" sz="2400" b="1"/>
              <a:t> </a:t>
            </a:r>
            <a:r>
              <a:rPr lang="en-US" altLang="ru-RU" sz="2400" b="1"/>
              <a:t>) {</a:t>
            </a:r>
            <a:r>
              <a:rPr lang="ru-RU" altLang="ru-RU" sz="2400" b="1"/>
              <a:t> </a:t>
            </a:r>
            <a:r>
              <a:rPr lang="en-US" altLang="ru-RU" sz="2400" b="1"/>
              <a:t>}</a:t>
            </a:r>
            <a:endParaRPr lang="ru-RU" altLang="ru-RU" sz="2400" b="1"/>
          </a:p>
        </p:txBody>
      </p:sp>
      <p:sp>
        <p:nvSpPr>
          <p:cNvPr id="8198" name="Rectangle 3">
            <a:extLst>
              <a:ext uri="{FF2B5EF4-FFF2-40B4-BE49-F238E27FC236}">
                <a16:creationId xmlns:a16="http://schemas.microsoft.com/office/drawing/2014/main" id="{6A43D863-A0F8-4F3D-ADC8-B49C0E33B1C5}"/>
              </a:ext>
            </a:extLst>
          </p:cNvPr>
          <p:cNvSpPr>
            <a:spLocks noGrp="1" noChangeArrowheads="1"/>
          </p:cNvSpPr>
          <p:nvPr>
            <p:ph type="body" idx="1"/>
          </p:nvPr>
        </p:nvSpPr>
        <p:spPr>
          <a:xfrm>
            <a:off x="179388" y="1916113"/>
            <a:ext cx="8785225" cy="4210050"/>
          </a:xfrm>
        </p:spPr>
        <p:txBody>
          <a:bodyPr/>
          <a:lstStyle/>
          <a:p>
            <a:pPr eaLnBrk="1" hangingPunct="1"/>
            <a:r>
              <a:rPr lang="ru-RU" altLang="ru-RU" sz="2000"/>
              <a:t>Каждый обработчик исключений </a:t>
            </a:r>
            <a:r>
              <a:rPr lang="en-US" altLang="ru-RU" sz="2000" b="1"/>
              <a:t>catch</a:t>
            </a:r>
            <a:r>
              <a:rPr lang="en-US" altLang="ru-RU" sz="2000"/>
              <a:t> </a:t>
            </a:r>
            <a:r>
              <a:rPr lang="en-US" altLang="ru-RU" sz="2000" i="1"/>
              <a:t>(</a:t>
            </a:r>
            <a:r>
              <a:rPr lang="ru-RU" altLang="ru-RU" sz="2000" i="1"/>
              <a:t>англ. - ловушка</a:t>
            </a:r>
            <a:r>
              <a:rPr lang="en-US" altLang="ru-RU" sz="2000" i="1"/>
              <a:t>)</a:t>
            </a:r>
            <a:r>
              <a:rPr lang="ru-RU" altLang="ru-RU" sz="2000"/>
              <a:t> похож на метод с одним аргументом заданного типа, который может быть использован внутри обработчика;</a:t>
            </a:r>
          </a:p>
          <a:p>
            <a:pPr eaLnBrk="1" hangingPunct="1"/>
            <a:r>
              <a:rPr lang="ru-RU" altLang="ru-RU" sz="2000"/>
              <a:t>Обработчики всегда следуют прямо за блоком </a:t>
            </a:r>
            <a:r>
              <a:rPr lang="en-US" altLang="ru-RU" sz="2000"/>
              <a:t>try;</a:t>
            </a:r>
            <a:endParaRPr lang="ru-RU" altLang="ru-RU" sz="2000"/>
          </a:p>
          <a:p>
            <a:pPr eaLnBrk="1" hangingPunct="1"/>
            <a:r>
              <a:rPr lang="ru-RU" altLang="ru-RU" sz="2000"/>
              <a:t>После выполнения найденного по типу исключения нужного блока </a:t>
            </a:r>
            <a:r>
              <a:rPr lang="en-US" altLang="ru-RU" sz="2000"/>
              <a:t>catch </a:t>
            </a:r>
            <a:r>
              <a:rPr lang="ru-RU" altLang="ru-RU" sz="2000"/>
              <a:t>поиск обработчиков-ловушек заканчивается; </a:t>
            </a:r>
          </a:p>
          <a:p>
            <a:pPr eaLnBrk="1" hangingPunct="1"/>
            <a:endParaRPr lang="ru-RU" altLang="ru-RU" sz="2000"/>
          </a:p>
          <a:p>
            <a:pPr eaLnBrk="1" hangingPunct="1"/>
            <a:r>
              <a:rPr lang="ru-RU" altLang="ru-RU" sz="2000" b="1" i="1"/>
              <a:t>Поиск нужной ловушки по типу исключения аналогичен поиску нужного перегруженного метода с одним аргументом:  </a:t>
            </a:r>
            <a:r>
              <a:rPr lang="ru-RU" altLang="ru-RU" sz="2000" b="1" i="1">
                <a:solidFill>
                  <a:srgbClr val="FF0000"/>
                </a:solidFill>
              </a:rPr>
              <a:t>ищется тот, кто «точнее/ближе» соответствует типу исключения /параметра.</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701D03D2-5DFA-4201-B2A2-13141E69F33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0577911-4F1E-4B29-861A-C6544C0450C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45BC4EA8-0B56-4289-9828-0858320837F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5B4AD098-C9DE-40F6-9425-34B0E522A4A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8C03DE4-4AFC-49E7-A795-02B23D33AB40}" type="slidenum">
              <a:rPr lang="ru-RU" altLang="ru-RU" sz="1400"/>
              <a:pPr eaLnBrk="1" hangingPunct="1">
                <a:spcBef>
                  <a:spcPct val="0"/>
                </a:spcBef>
                <a:buFontTx/>
                <a:buNone/>
              </a:pPr>
              <a:t>391</a:t>
            </a:fld>
            <a:endParaRPr lang="ru-RU" altLang="ru-RU" sz="1400"/>
          </a:p>
        </p:txBody>
      </p:sp>
      <p:sp>
        <p:nvSpPr>
          <p:cNvPr id="9221" name="Rectangle 2">
            <a:extLst>
              <a:ext uri="{FF2B5EF4-FFF2-40B4-BE49-F238E27FC236}">
                <a16:creationId xmlns:a16="http://schemas.microsoft.com/office/drawing/2014/main" id="{FC0FD3ED-F2CD-49BC-A61D-1546DC6A5A20}"/>
              </a:ext>
            </a:extLst>
          </p:cNvPr>
          <p:cNvSpPr>
            <a:spLocks noGrp="1" noChangeArrowheads="1"/>
          </p:cNvSpPr>
          <p:nvPr>
            <p:ph type="title"/>
          </p:nvPr>
        </p:nvSpPr>
        <p:spPr>
          <a:xfrm>
            <a:off x="179388" y="1557338"/>
            <a:ext cx="8964612" cy="433387"/>
          </a:xfrm>
        </p:spPr>
        <p:txBody>
          <a:bodyPr/>
          <a:lstStyle/>
          <a:p>
            <a:pPr eaLnBrk="1" hangingPunct="1"/>
            <a:r>
              <a:rPr lang="ru-RU" altLang="ru-RU" sz="2400" b="1"/>
              <a:t>Ловля более одного исключения в одном обработчике</a:t>
            </a:r>
          </a:p>
        </p:txBody>
      </p:sp>
      <p:sp>
        <p:nvSpPr>
          <p:cNvPr id="9222" name="Rectangle 3">
            <a:extLst>
              <a:ext uri="{FF2B5EF4-FFF2-40B4-BE49-F238E27FC236}">
                <a16:creationId xmlns:a16="http://schemas.microsoft.com/office/drawing/2014/main" id="{4A577678-95A6-439D-BE29-B3074B027A90}"/>
              </a:ext>
            </a:extLst>
          </p:cNvPr>
          <p:cNvSpPr>
            <a:spLocks noGrp="1" noChangeArrowheads="1"/>
          </p:cNvSpPr>
          <p:nvPr>
            <p:ph type="body" idx="1"/>
          </p:nvPr>
        </p:nvSpPr>
        <p:spPr>
          <a:xfrm>
            <a:off x="457200" y="2133600"/>
            <a:ext cx="8229600" cy="3992563"/>
          </a:xfrm>
        </p:spPr>
        <p:txBody>
          <a:bodyPr/>
          <a:lstStyle/>
          <a:p>
            <a:pPr eaLnBrk="1" hangingPunct="1"/>
            <a:r>
              <a:rPr lang="ru-RU" altLang="ru-RU" sz="2000"/>
              <a:t>Начиная с </a:t>
            </a:r>
            <a:r>
              <a:rPr lang="en-US" altLang="ru-RU" sz="2000"/>
              <a:t>Java SE 7</a:t>
            </a:r>
            <a:r>
              <a:rPr lang="ru-RU" altLang="ru-RU" sz="2000"/>
              <a:t>, один </a:t>
            </a:r>
            <a:r>
              <a:rPr lang="en-US" altLang="ru-RU" sz="2000"/>
              <a:t>catch() – </a:t>
            </a:r>
            <a:r>
              <a:rPr lang="ru-RU" altLang="ru-RU" sz="2000"/>
              <a:t>блок может ловить более одного типа исключений, что сокращает код;</a:t>
            </a:r>
          </a:p>
          <a:p>
            <a:pPr eaLnBrk="1" hangingPunct="1"/>
            <a:r>
              <a:rPr lang="ru-RU" altLang="ru-RU" sz="2000"/>
              <a:t>Типы отлавливаемых исключений при этом перечисляются через «или», например:</a:t>
            </a:r>
          </a:p>
          <a:p>
            <a:pPr eaLnBrk="1" hangingPunct="1">
              <a:buFontTx/>
              <a:buNone/>
            </a:pPr>
            <a:r>
              <a:rPr lang="ru-RU" altLang="ru-RU" sz="2000"/>
              <a:t>	</a:t>
            </a:r>
            <a:r>
              <a:rPr lang="en-US" altLang="ru-RU" sz="2000"/>
              <a:t>…	catch(</a:t>
            </a:r>
            <a:r>
              <a:rPr lang="ru-RU" altLang="ru-RU" sz="2000"/>
              <a:t> </a:t>
            </a:r>
            <a:r>
              <a:rPr lang="en-US" altLang="ru-RU" sz="2000"/>
              <a:t>IOException | SQLException ex</a:t>
            </a:r>
            <a:r>
              <a:rPr lang="ru-RU" altLang="ru-RU" sz="2000"/>
              <a:t> </a:t>
            </a:r>
            <a:r>
              <a:rPr lang="en-US" altLang="ru-RU" sz="2000"/>
              <a:t>) {</a:t>
            </a:r>
          </a:p>
          <a:p>
            <a:pPr eaLnBrk="1" hangingPunct="1">
              <a:buFontTx/>
              <a:buNone/>
            </a:pPr>
            <a:r>
              <a:rPr lang="en-US" altLang="ru-RU" sz="2000"/>
              <a:t>			logger.log(ex);</a:t>
            </a:r>
          </a:p>
          <a:p>
            <a:pPr eaLnBrk="1" hangingPunct="1">
              <a:buFontTx/>
              <a:buNone/>
            </a:pPr>
            <a:r>
              <a:rPr lang="en-US" altLang="ru-RU" sz="2000"/>
              <a:t>			throw ex;</a:t>
            </a:r>
          </a:p>
          <a:p>
            <a:pPr eaLnBrk="1" hangingPunct="1">
              <a:buFontTx/>
              <a:buNone/>
            </a:pPr>
            <a:r>
              <a:rPr lang="en-US" altLang="ru-RU" sz="2000"/>
              <a:t>		}</a:t>
            </a:r>
          </a:p>
          <a:p>
            <a:pPr eaLnBrk="1" hangingPunct="1">
              <a:buFontTx/>
              <a:buNone/>
            </a:pPr>
            <a:r>
              <a:rPr lang="ru-RU" altLang="ru-RU" sz="2000"/>
              <a:t>В этих случаях параметр</a:t>
            </a:r>
            <a:r>
              <a:rPr lang="en-US" altLang="ru-RU" sz="2000"/>
              <a:t> ex </a:t>
            </a:r>
            <a:r>
              <a:rPr lang="ru-RU" altLang="ru-RU" sz="2000"/>
              <a:t>в </a:t>
            </a:r>
            <a:r>
              <a:rPr lang="en-US" altLang="ru-RU" sz="2000"/>
              <a:t>catch() {…} - </a:t>
            </a:r>
            <a:r>
              <a:rPr lang="ru-RU" altLang="ru-RU" sz="2000">
                <a:solidFill>
                  <a:srgbClr val="FF0000"/>
                </a:solidFill>
              </a:rPr>
              <a:t>неявно является </a:t>
            </a:r>
            <a:r>
              <a:rPr lang="en-US" altLang="ru-RU" sz="2000">
                <a:solidFill>
                  <a:srgbClr val="FF0000"/>
                </a:solidFill>
              </a:rPr>
              <a:t>final </a:t>
            </a:r>
            <a:r>
              <a:rPr lang="en-US" altLang="ru-RU" sz="2000"/>
              <a:t>(</a:t>
            </a:r>
            <a:r>
              <a:rPr lang="ru-RU" altLang="ru-RU" sz="2000"/>
              <a:t>и ему ничего нельзя присвоить внутри блока </a:t>
            </a:r>
            <a:r>
              <a:rPr lang="en-US" altLang="ru-RU" sz="2000"/>
              <a:t>catch(</a:t>
            </a:r>
            <a:r>
              <a:rPr lang="ru-RU" altLang="ru-RU" sz="2000"/>
              <a:t> </a:t>
            </a:r>
            <a:r>
              <a:rPr lang="en-US" altLang="ru-RU" sz="2000"/>
              <a:t>)</a:t>
            </a:r>
            <a:r>
              <a:rPr lang="ru-RU" altLang="ru-RU" sz="2000"/>
              <a:t> </a:t>
            </a:r>
            <a:r>
              <a:rPr lang="en-US" altLang="ru-RU" sz="2000"/>
              <a:t>{…}</a:t>
            </a:r>
            <a:r>
              <a:rPr lang="ru-RU" altLang="ru-RU" sz="2000"/>
              <a:t> </a:t>
            </a:r>
            <a:r>
              <a:rPr lang="en-US" altLang="ru-RU" sz="2000"/>
              <a:t>)</a:t>
            </a:r>
            <a:endParaRPr lang="ru-RU" altLang="ru-RU" sz="200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6A2D8AD8-CE26-45C3-8AE1-6176E1C7987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0712E34-E358-4BC6-B5D3-E058A6909C8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E3A84583-9598-40AE-9EE5-94AA5EF178D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3020BB48-E1BE-47A7-AC27-9B4D4818996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754F97A-83D3-43D9-B265-3CC46DB71390}" type="slidenum">
              <a:rPr lang="ru-RU" altLang="ru-RU" sz="1400"/>
              <a:pPr eaLnBrk="1" hangingPunct="1">
                <a:spcBef>
                  <a:spcPct val="0"/>
                </a:spcBef>
                <a:buFontTx/>
                <a:buNone/>
              </a:pPr>
              <a:t>392</a:t>
            </a:fld>
            <a:endParaRPr lang="ru-RU" altLang="ru-RU" sz="1400"/>
          </a:p>
        </p:txBody>
      </p:sp>
      <p:sp>
        <p:nvSpPr>
          <p:cNvPr id="10245" name="Rectangle 2">
            <a:extLst>
              <a:ext uri="{FF2B5EF4-FFF2-40B4-BE49-F238E27FC236}">
                <a16:creationId xmlns:a16="http://schemas.microsoft.com/office/drawing/2014/main" id="{7182243D-C8FA-4426-8BEA-F461D6378DE1}"/>
              </a:ext>
            </a:extLst>
          </p:cNvPr>
          <p:cNvSpPr>
            <a:spLocks noGrp="1" noChangeArrowheads="1"/>
          </p:cNvSpPr>
          <p:nvPr>
            <p:ph type="title"/>
          </p:nvPr>
        </p:nvSpPr>
        <p:spPr>
          <a:xfrm>
            <a:off x="468313" y="1341438"/>
            <a:ext cx="8229600" cy="431800"/>
          </a:xfrm>
        </p:spPr>
        <p:txBody>
          <a:bodyPr/>
          <a:lstStyle/>
          <a:p>
            <a:pPr eaLnBrk="1" hangingPunct="1"/>
            <a:r>
              <a:rPr lang="ru-RU" altLang="ru-RU" sz="2400" b="1"/>
              <a:t>Блок </a:t>
            </a:r>
            <a:r>
              <a:rPr lang="en-US" altLang="ru-RU" sz="2400" b="1"/>
              <a:t>finally { }</a:t>
            </a:r>
            <a:endParaRPr lang="ru-RU" altLang="ru-RU" sz="2400" b="1"/>
          </a:p>
        </p:txBody>
      </p:sp>
      <p:sp>
        <p:nvSpPr>
          <p:cNvPr id="10246" name="Rectangle 3">
            <a:extLst>
              <a:ext uri="{FF2B5EF4-FFF2-40B4-BE49-F238E27FC236}">
                <a16:creationId xmlns:a16="http://schemas.microsoft.com/office/drawing/2014/main" id="{9B87499A-C860-4B74-930D-868AE81E9B27}"/>
              </a:ext>
            </a:extLst>
          </p:cNvPr>
          <p:cNvSpPr>
            <a:spLocks noGrp="1" noChangeArrowheads="1"/>
          </p:cNvSpPr>
          <p:nvPr>
            <p:ph type="body" idx="1"/>
          </p:nvPr>
        </p:nvSpPr>
        <p:spPr>
          <a:xfrm>
            <a:off x="0" y="1773238"/>
            <a:ext cx="9144000" cy="4352925"/>
          </a:xfrm>
        </p:spPr>
        <p:txBody>
          <a:bodyPr/>
          <a:lstStyle/>
          <a:p>
            <a:pPr eaLnBrk="1" hangingPunct="1"/>
            <a:r>
              <a:rPr lang="ru-RU" altLang="ru-RU" sz="2000"/>
              <a:t>Блок </a:t>
            </a:r>
            <a:r>
              <a:rPr lang="en-US" altLang="ru-RU" sz="2000"/>
              <a:t>finally {</a:t>
            </a:r>
            <a:r>
              <a:rPr lang="ru-RU" altLang="ru-RU" sz="2000"/>
              <a:t> </a:t>
            </a:r>
            <a:r>
              <a:rPr lang="en-US" altLang="ru-RU" sz="2000"/>
              <a:t>} – </a:t>
            </a:r>
            <a:r>
              <a:rPr lang="ru-RU" altLang="ru-RU" sz="2000"/>
              <a:t>если он есть – выполняется всегда после выхода из блока </a:t>
            </a:r>
            <a:r>
              <a:rPr lang="en-US" altLang="ru-RU" sz="2000"/>
              <a:t>try {</a:t>
            </a:r>
            <a:r>
              <a:rPr lang="ru-RU" altLang="ru-RU" sz="2000"/>
              <a:t> </a:t>
            </a:r>
            <a:r>
              <a:rPr lang="en-US" altLang="ru-RU" sz="2000"/>
              <a:t>}</a:t>
            </a:r>
            <a:r>
              <a:rPr lang="ru-RU" altLang="ru-RU" sz="2000"/>
              <a:t>. Это гарантирует, что </a:t>
            </a:r>
            <a:r>
              <a:rPr lang="en-US" altLang="ru-RU" sz="2000"/>
              <a:t>finally</a:t>
            </a:r>
            <a:r>
              <a:rPr lang="ru-RU" altLang="ru-RU" sz="2000"/>
              <a:t> </a:t>
            </a:r>
            <a:r>
              <a:rPr lang="en-US" altLang="ru-RU" sz="2000"/>
              <a:t>{</a:t>
            </a:r>
            <a:r>
              <a:rPr lang="ru-RU" altLang="ru-RU" sz="2000"/>
              <a:t> </a:t>
            </a:r>
            <a:r>
              <a:rPr lang="en-US" altLang="ru-RU" sz="2000"/>
              <a:t>} </a:t>
            </a:r>
            <a:r>
              <a:rPr lang="ru-RU" altLang="ru-RU" sz="2000"/>
              <a:t> блок выполняется даже при непредвиденных исключениях.</a:t>
            </a:r>
          </a:p>
          <a:p>
            <a:pPr eaLnBrk="1" hangingPunct="1"/>
            <a:r>
              <a:rPr lang="ru-RU" altLang="ru-RU" sz="2000"/>
              <a:t>Блок </a:t>
            </a:r>
            <a:r>
              <a:rPr lang="en-US" altLang="ru-RU" sz="2000"/>
              <a:t>finally {</a:t>
            </a:r>
            <a:r>
              <a:rPr lang="ru-RU" altLang="ru-RU" sz="2000"/>
              <a:t> </a:t>
            </a:r>
            <a:r>
              <a:rPr lang="en-US" altLang="ru-RU" sz="2000"/>
              <a:t>} </a:t>
            </a:r>
            <a:r>
              <a:rPr lang="ru-RU" altLang="ru-RU" sz="2000"/>
              <a:t>полезен и вне связи с исключениями – для гарантии выполнения завершающего</a:t>
            </a:r>
            <a:r>
              <a:rPr lang="en-US" altLang="ru-RU" sz="2000"/>
              <a:t> </a:t>
            </a:r>
            <a:r>
              <a:rPr lang="ru-RU" altLang="ru-RU" sz="2000"/>
              <a:t>(</a:t>
            </a:r>
            <a:r>
              <a:rPr lang="en-US" altLang="ru-RU" sz="2000"/>
              <a:t>cleanup</a:t>
            </a:r>
            <a:r>
              <a:rPr lang="ru-RU" altLang="ru-RU" sz="2000"/>
              <a:t>) кода</a:t>
            </a:r>
            <a:r>
              <a:rPr lang="en-US" altLang="ru-RU" sz="2000"/>
              <a:t>: </a:t>
            </a:r>
            <a:r>
              <a:rPr lang="ru-RU" altLang="ru-RU" sz="2000"/>
              <a:t>это - хороший стиль даже если не предвидится обработка исключений</a:t>
            </a:r>
            <a:r>
              <a:rPr lang="en-US" altLang="ru-RU" sz="2000"/>
              <a:t>;</a:t>
            </a:r>
            <a:r>
              <a:rPr lang="ru-RU" altLang="ru-RU" sz="2000"/>
              <a:t> возможно использование </a:t>
            </a:r>
            <a:r>
              <a:rPr lang="en-US" altLang="ru-RU" sz="2000"/>
              <a:t>try {</a:t>
            </a:r>
            <a:r>
              <a:rPr lang="ru-RU" altLang="ru-RU" sz="2000"/>
              <a:t> </a:t>
            </a:r>
            <a:r>
              <a:rPr lang="en-US" altLang="ru-RU" sz="2000"/>
              <a:t>} finally {</a:t>
            </a:r>
            <a:r>
              <a:rPr lang="ru-RU" altLang="ru-RU" sz="2000"/>
              <a:t> </a:t>
            </a:r>
            <a:r>
              <a:rPr lang="en-US" altLang="ru-RU" sz="2000"/>
              <a:t>} </a:t>
            </a:r>
            <a:r>
              <a:rPr lang="ru-RU" altLang="ru-RU" sz="2000"/>
              <a:t>без блоков </a:t>
            </a:r>
            <a:r>
              <a:rPr lang="en-US" altLang="ru-RU" sz="2000"/>
              <a:t>catch</a:t>
            </a:r>
            <a:r>
              <a:rPr lang="ru-RU" altLang="ru-RU" sz="2000"/>
              <a:t> </a:t>
            </a:r>
            <a:r>
              <a:rPr lang="en-US" altLang="ru-RU" sz="2000"/>
              <a:t>(</a:t>
            </a:r>
            <a:r>
              <a:rPr lang="ru-RU" altLang="ru-RU" sz="2000"/>
              <a:t> </a:t>
            </a:r>
            <a:r>
              <a:rPr lang="en-US" altLang="ru-RU" sz="2000"/>
              <a:t>)</a:t>
            </a:r>
            <a:r>
              <a:rPr lang="ru-RU" altLang="ru-RU" sz="2000"/>
              <a:t> </a:t>
            </a:r>
            <a:r>
              <a:rPr lang="en-US" altLang="ru-RU" sz="2000"/>
              <a:t>{</a:t>
            </a:r>
            <a:r>
              <a:rPr lang="ru-RU" altLang="ru-RU" sz="2000"/>
              <a:t> </a:t>
            </a:r>
            <a:r>
              <a:rPr lang="en-US" altLang="ru-RU" sz="2000"/>
              <a:t>}</a:t>
            </a:r>
            <a:r>
              <a:rPr lang="ru-RU" altLang="ru-RU" sz="2000"/>
              <a:t>.</a:t>
            </a:r>
          </a:p>
          <a:p>
            <a:pPr eaLnBrk="1" hangingPunct="1"/>
            <a:r>
              <a:rPr lang="ru-RU" altLang="ru-RU" sz="2000"/>
              <a:t>Полезно разделять </a:t>
            </a:r>
            <a:r>
              <a:rPr lang="en-US" altLang="ru-RU" sz="2000"/>
              <a:t>try</a:t>
            </a:r>
            <a:r>
              <a:rPr lang="ru-RU" altLang="ru-RU" sz="2000"/>
              <a:t> </a:t>
            </a:r>
            <a:r>
              <a:rPr lang="en-US" altLang="ru-RU" sz="2000"/>
              <a:t>/</a:t>
            </a:r>
            <a:r>
              <a:rPr lang="ru-RU" altLang="ru-RU" sz="2000"/>
              <a:t> </a:t>
            </a:r>
            <a:r>
              <a:rPr lang="en-US" altLang="ru-RU" sz="2000"/>
              <a:t>catch </a:t>
            </a:r>
            <a:r>
              <a:rPr lang="ru-RU" altLang="ru-RU" sz="2000"/>
              <a:t>и </a:t>
            </a:r>
            <a:r>
              <a:rPr lang="en-US" altLang="ru-RU" sz="2000"/>
              <a:t>try</a:t>
            </a:r>
            <a:r>
              <a:rPr lang="ru-RU" altLang="ru-RU" sz="2000"/>
              <a:t> </a:t>
            </a:r>
            <a:r>
              <a:rPr lang="en-US" altLang="ru-RU" sz="2000"/>
              <a:t>/</a:t>
            </a:r>
            <a:r>
              <a:rPr lang="ru-RU" altLang="ru-RU" sz="2000"/>
              <a:t> </a:t>
            </a:r>
            <a:r>
              <a:rPr lang="en-US" altLang="ru-RU" sz="2000"/>
              <a:t>finally:</a:t>
            </a:r>
          </a:p>
          <a:p>
            <a:pPr eaLnBrk="1" hangingPunct="1">
              <a:buFontTx/>
              <a:buNone/>
            </a:pPr>
            <a:r>
              <a:rPr lang="en-US" altLang="ru-RU" sz="2000"/>
              <a:t>		</a:t>
            </a:r>
            <a:r>
              <a:rPr lang="en-US" altLang="ru-RU" sz="1400" b="1">
                <a:solidFill>
                  <a:srgbClr val="FF0000"/>
                </a:solidFill>
              </a:rPr>
              <a:t>try{</a:t>
            </a:r>
          </a:p>
          <a:p>
            <a:pPr eaLnBrk="1" hangingPunct="1">
              <a:buFontTx/>
              <a:buNone/>
            </a:pPr>
            <a:r>
              <a:rPr lang="en-US" altLang="ru-RU" sz="1400" b="1">
                <a:solidFill>
                  <a:srgbClr val="FF0000"/>
                </a:solidFill>
              </a:rPr>
              <a:t>		         try{</a:t>
            </a:r>
          </a:p>
          <a:p>
            <a:pPr eaLnBrk="1" hangingPunct="1">
              <a:buFontTx/>
              <a:buNone/>
            </a:pPr>
            <a:r>
              <a:rPr lang="en-US" altLang="ru-RU" sz="1400" b="1">
                <a:solidFill>
                  <a:srgbClr val="FF0000"/>
                </a:solidFill>
              </a:rPr>
              <a:t>			// </a:t>
            </a:r>
            <a:r>
              <a:rPr lang="ru-RU" altLang="ru-RU" sz="1400" b="1">
                <a:solidFill>
                  <a:srgbClr val="FF0000"/>
                </a:solidFill>
              </a:rPr>
              <a:t>код, который может генерировать </a:t>
            </a:r>
            <a:r>
              <a:rPr lang="en-US" altLang="ru-RU" sz="1400" b="1">
                <a:solidFill>
                  <a:srgbClr val="FF0000"/>
                </a:solidFill>
              </a:rPr>
              <a:t>exception…	</a:t>
            </a:r>
          </a:p>
          <a:p>
            <a:pPr eaLnBrk="1" hangingPunct="1">
              <a:buFontTx/>
              <a:buNone/>
            </a:pPr>
            <a:r>
              <a:rPr lang="en-US" altLang="ru-RU" sz="1400" b="1">
                <a:solidFill>
                  <a:srgbClr val="FF0000"/>
                </a:solidFill>
              </a:rPr>
              <a:t>		         } finally { // close file …}</a:t>
            </a:r>
          </a:p>
          <a:p>
            <a:pPr eaLnBrk="1" hangingPunct="1">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catch (</a:t>
            </a:r>
            <a:r>
              <a:rPr lang="ru-RU" altLang="ru-RU" sz="1400" b="1">
                <a:solidFill>
                  <a:srgbClr val="FF0000"/>
                </a:solidFill>
              </a:rPr>
              <a:t> </a:t>
            </a:r>
            <a:r>
              <a:rPr lang="en-US" altLang="ru-RU" sz="1400" b="1">
                <a:solidFill>
                  <a:srgbClr val="FF0000"/>
                </a:solidFill>
              </a:rPr>
              <a:t>IOException e</a:t>
            </a:r>
            <a:r>
              <a:rPr lang="ru-RU" altLang="ru-RU" sz="1400" b="1">
                <a:solidFill>
                  <a:srgbClr val="FF0000"/>
                </a:solidFill>
              </a:rPr>
              <a:t> </a:t>
            </a:r>
            <a:r>
              <a:rPr lang="en-US" altLang="ru-RU" sz="1400" b="1">
                <a:solidFill>
                  <a:srgbClr val="FF0000"/>
                </a:solidFill>
              </a:rPr>
              <a:t>) </a:t>
            </a:r>
          </a:p>
          <a:p>
            <a:pPr eaLnBrk="1" hangingPunct="1">
              <a:buFontTx/>
              <a:buNone/>
            </a:pPr>
            <a:r>
              <a:rPr lang="en-US" altLang="ru-RU" sz="1400" b="1">
                <a:solidFill>
                  <a:srgbClr val="FF0000"/>
                </a:solidFill>
              </a:rPr>
              <a:t>		}</a:t>
            </a:r>
            <a:endParaRPr lang="ru-RU" altLang="ru-RU" sz="1400" b="1">
              <a:solidFill>
                <a:srgbClr val="FF0000"/>
              </a:solidFill>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B5063648-EA32-4C5A-9856-796E2BA071B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0877A7C-6EE3-420D-BAF9-14E000977B4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E71EC363-E89D-467B-85F0-4892FD7BA46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CA811AE8-79C3-48C7-93D1-7FCE180C87F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2EB84AC-5F36-4700-AFF0-CA95218DBDB5}" type="slidenum">
              <a:rPr lang="ru-RU" altLang="ru-RU" sz="1400"/>
              <a:pPr eaLnBrk="1" hangingPunct="1">
                <a:spcBef>
                  <a:spcPct val="0"/>
                </a:spcBef>
                <a:buFontTx/>
                <a:buNone/>
              </a:pPr>
              <a:t>393</a:t>
            </a:fld>
            <a:endParaRPr lang="ru-RU" altLang="ru-RU" sz="1400"/>
          </a:p>
        </p:txBody>
      </p:sp>
      <p:sp>
        <p:nvSpPr>
          <p:cNvPr id="11269" name="Rectangle 2">
            <a:extLst>
              <a:ext uri="{FF2B5EF4-FFF2-40B4-BE49-F238E27FC236}">
                <a16:creationId xmlns:a16="http://schemas.microsoft.com/office/drawing/2014/main" id="{8B892ECA-8D7F-4CE6-BB64-36298FBF2B95}"/>
              </a:ext>
            </a:extLst>
          </p:cNvPr>
          <p:cNvSpPr>
            <a:spLocks noGrp="1" noChangeArrowheads="1"/>
          </p:cNvSpPr>
          <p:nvPr>
            <p:ph type="title"/>
          </p:nvPr>
        </p:nvSpPr>
        <p:spPr>
          <a:xfrm>
            <a:off x="468313" y="1557338"/>
            <a:ext cx="8229600" cy="365125"/>
          </a:xfrm>
        </p:spPr>
        <p:txBody>
          <a:bodyPr/>
          <a:lstStyle/>
          <a:p>
            <a:pPr eaLnBrk="1" hangingPunct="1"/>
            <a:r>
              <a:rPr lang="ru-RU" altLang="ru-RU" sz="2400" b="1"/>
              <a:t>Особенности работы блока </a:t>
            </a:r>
            <a:r>
              <a:rPr lang="en-US" altLang="ru-RU" sz="2400" b="1"/>
              <a:t>finally{</a:t>
            </a:r>
            <a:r>
              <a:rPr lang="ru-RU" altLang="ru-RU" sz="2400" b="1"/>
              <a:t> </a:t>
            </a:r>
            <a:r>
              <a:rPr lang="en-US" altLang="ru-RU" sz="2400" b="1"/>
              <a:t>}</a:t>
            </a:r>
            <a:endParaRPr lang="ru-RU" altLang="ru-RU" sz="2400" b="1"/>
          </a:p>
        </p:txBody>
      </p:sp>
      <p:sp>
        <p:nvSpPr>
          <p:cNvPr id="11270" name="Rectangle 3">
            <a:extLst>
              <a:ext uri="{FF2B5EF4-FFF2-40B4-BE49-F238E27FC236}">
                <a16:creationId xmlns:a16="http://schemas.microsoft.com/office/drawing/2014/main" id="{215C917D-147A-49F9-B936-C3179B5DEACD}"/>
              </a:ext>
            </a:extLst>
          </p:cNvPr>
          <p:cNvSpPr>
            <a:spLocks noGrp="1" noChangeArrowheads="1"/>
          </p:cNvSpPr>
          <p:nvPr>
            <p:ph type="body" idx="1"/>
          </p:nvPr>
        </p:nvSpPr>
        <p:spPr>
          <a:xfrm>
            <a:off x="179388" y="2060575"/>
            <a:ext cx="8856662" cy="4065588"/>
          </a:xfrm>
        </p:spPr>
        <p:txBody>
          <a:bodyPr/>
          <a:lstStyle/>
          <a:p>
            <a:pPr eaLnBrk="1" hangingPunct="1">
              <a:lnSpc>
                <a:spcPct val="90000"/>
              </a:lnSpc>
            </a:pPr>
            <a:r>
              <a:rPr lang="ru-RU" altLang="ru-RU" sz="1800"/>
              <a:t>Если в блоке </a:t>
            </a:r>
            <a:r>
              <a:rPr lang="en-US" altLang="ru-RU" sz="1800" b="1"/>
              <a:t>finally</a:t>
            </a:r>
            <a:r>
              <a:rPr lang="en-US" altLang="ru-RU" sz="1800"/>
              <a:t> </a:t>
            </a:r>
            <a:r>
              <a:rPr lang="ru-RU" altLang="ru-RU" sz="1800"/>
              <a:t>есть </a:t>
            </a:r>
            <a:r>
              <a:rPr lang="en-US" altLang="ru-RU" sz="1800" b="1"/>
              <a:t>return</a:t>
            </a:r>
            <a:r>
              <a:rPr lang="ru-RU" altLang="ru-RU" sz="1800" i="1"/>
              <a:t>, </a:t>
            </a:r>
            <a:r>
              <a:rPr lang="ru-RU" altLang="ru-RU" sz="1800"/>
              <a:t>результат выполнения может быть «неожиданным»:</a:t>
            </a:r>
          </a:p>
          <a:p>
            <a:pPr lvl="1" eaLnBrk="1" hangingPunct="1">
              <a:lnSpc>
                <a:spcPct val="90000"/>
              </a:lnSpc>
            </a:pPr>
            <a:r>
              <a:rPr lang="ru-RU" altLang="ru-RU" sz="1600" b="1"/>
              <a:t>Если в середине </a:t>
            </a:r>
            <a:r>
              <a:rPr lang="en-US" altLang="ru-RU" sz="1600" b="1"/>
              <a:t>try{ </a:t>
            </a:r>
            <a:r>
              <a:rPr lang="ru-RU" altLang="ru-RU" sz="1600" b="1"/>
              <a:t>... </a:t>
            </a:r>
            <a:r>
              <a:rPr lang="en-US" altLang="ru-RU" sz="1600" b="1"/>
              <a:t>}</a:t>
            </a:r>
            <a:r>
              <a:rPr lang="ru-RU" altLang="ru-RU" sz="1600" b="1"/>
              <a:t> мы выходим по </a:t>
            </a:r>
            <a:r>
              <a:rPr lang="en-US" altLang="ru-RU" sz="1600" b="1"/>
              <a:t>return</a:t>
            </a:r>
            <a:r>
              <a:rPr lang="ru-RU" altLang="ru-RU" sz="1600" b="1"/>
              <a:t>, то будет выполнен блок </a:t>
            </a:r>
            <a:r>
              <a:rPr lang="en-US" altLang="ru-RU" sz="1600" b="1"/>
              <a:t>finally {…</a:t>
            </a:r>
            <a:r>
              <a:rPr lang="ru-RU" altLang="ru-RU" sz="1600" b="1"/>
              <a:t> </a:t>
            </a:r>
            <a:r>
              <a:rPr lang="en-US" altLang="ru-RU" sz="1600" b="1"/>
              <a:t>}</a:t>
            </a:r>
            <a:r>
              <a:rPr lang="ru-RU" altLang="ru-RU" sz="1600" b="1"/>
              <a:t>. При выходе по </a:t>
            </a:r>
            <a:r>
              <a:rPr lang="en-US" altLang="ru-RU" sz="1600" b="1"/>
              <a:t>return </a:t>
            </a:r>
            <a:r>
              <a:rPr lang="ru-RU" altLang="ru-RU" sz="1600" b="1"/>
              <a:t>из </a:t>
            </a:r>
            <a:r>
              <a:rPr lang="en-US" altLang="ru-RU" sz="1600" b="1"/>
              <a:t>finally</a:t>
            </a:r>
            <a:r>
              <a:rPr lang="ru-RU" altLang="ru-RU" sz="1600" b="1"/>
              <a:t> </a:t>
            </a:r>
            <a:r>
              <a:rPr lang="en-US" altLang="ru-RU" sz="1600" b="1"/>
              <a:t>{ </a:t>
            </a:r>
            <a:r>
              <a:rPr lang="ru-RU" altLang="ru-RU" sz="1600" b="1"/>
              <a:t>... </a:t>
            </a:r>
            <a:r>
              <a:rPr lang="en-US" altLang="ru-RU" sz="1600" b="1"/>
              <a:t>}</a:t>
            </a:r>
            <a:r>
              <a:rPr lang="ru-RU" altLang="ru-RU" sz="1600" b="1"/>
              <a:t> может измениться возвращаемое значение. Что выдает следующий метод?:</a:t>
            </a:r>
            <a:endParaRPr lang="en-US" altLang="ru-RU" sz="1600" b="1"/>
          </a:p>
          <a:p>
            <a:pPr lvl="1" eaLnBrk="1" hangingPunct="1">
              <a:lnSpc>
                <a:spcPct val="90000"/>
              </a:lnSpc>
              <a:buFontTx/>
              <a:buNone/>
            </a:pPr>
            <a:r>
              <a:rPr lang="en-US" altLang="ru-RU" sz="1600" b="1"/>
              <a:t>			</a:t>
            </a:r>
            <a:r>
              <a:rPr lang="en-US" altLang="ru-RU" sz="1600" b="1">
                <a:solidFill>
                  <a:srgbClr val="FF0000"/>
                </a:solidFill>
              </a:rPr>
              <a:t>public static int f (int n) {  </a:t>
            </a:r>
          </a:p>
          <a:p>
            <a:pPr lvl="1" eaLnBrk="1" hangingPunct="1">
              <a:lnSpc>
                <a:spcPct val="90000"/>
              </a:lnSpc>
              <a:buFontTx/>
              <a:buNone/>
            </a:pPr>
            <a:r>
              <a:rPr lang="en-US" altLang="ru-RU" sz="1600" b="1">
                <a:solidFill>
                  <a:srgbClr val="FF0000"/>
                </a:solidFill>
              </a:rPr>
              <a:t>				try { </a:t>
            </a:r>
          </a:p>
          <a:p>
            <a:pPr lvl="1" eaLnBrk="1" hangingPunct="1">
              <a:lnSpc>
                <a:spcPct val="90000"/>
              </a:lnSpc>
              <a:buFontTx/>
              <a:buNone/>
            </a:pPr>
            <a:r>
              <a:rPr lang="en-US" altLang="ru-RU" sz="1600" b="1">
                <a:solidFill>
                  <a:srgbClr val="FF0000"/>
                </a:solidFill>
              </a:rPr>
              <a:t>					return </a:t>
            </a:r>
            <a:r>
              <a:rPr lang="ru-RU" altLang="ru-RU" sz="1600" b="1">
                <a:solidFill>
                  <a:srgbClr val="FF0000"/>
                </a:solidFill>
              </a:rPr>
              <a:t>  </a:t>
            </a:r>
            <a:r>
              <a:rPr lang="en-US" altLang="ru-RU" sz="1600" b="1">
                <a:solidFill>
                  <a:srgbClr val="FF0000"/>
                </a:solidFill>
              </a:rPr>
              <a:t>n * n;</a:t>
            </a:r>
          </a:p>
          <a:p>
            <a:pPr lvl="1" eaLnBrk="1" hangingPunct="1">
              <a:lnSpc>
                <a:spcPct val="90000"/>
              </a:lnSpc>
              <a:buFontTx/>
              <a:buNone/>
            </a:pPr>
            <a:r>
              <a:rPr lang="en-US" altLang="ru-RU" sz="1600" b="1">
                <a:solidFill>
                  <a:srgbClr val="FF0000"/>
                </a:solidFill>
              </a:rPr>
              <a:t>				} finally {</a:t>
            </a:r>
          </a:p>
          <a:p>
            <a:pPr lvl="1" eaLnBrk="1" hangingPunct="1">
              <a:lnSpc>
                <a:spcPct val="90000"/>
              </a:lnSpc>
              <a:buFontTx/>
              <a:buNone/>
            </a:pPr>
            <a:r>
              <a:rPr lang="en-US" altLang="ru-RU" sz="1600" b="1">
                <a:solidFill>
                  <a:srgbClr val="FF0000"/>
                </a:solidFill>
              </a:rPr>
              <a:t>					return </a:t>
            </a:r>
            <a:r>
              <a:rPr lang="ru-RU" altLang="ru-RU" sz="1600" b="1">
                <a:solidFill>
                  <a:srgbClr val="FF0000"/>
                </a:solidFill>
              </a:rPr>
              <a:t> </a:t>
            </a:r>
            <a:r>
              <a:rPr lang="en-US" altLang="ru-RU" sz="1600" b="1">
                <a:solidFill>
                  <a:srgbClr val="FF0000"/>
                </a:solidFill>
              </a:rPr>
              <a:t>0;	</a:t>
            </a:r>
          </a:p>
          <a:p>
            <a:pPr lvl="1" eaLnBrk="1" hangingPunct="1">
              <a:lnSpc>
                <a:spcPct val="90000"/>
              </a:lnSpc>
              <a:buFontTx/>
              <a:buNone/>
            </a:pPr>
            <a:r>
              <a:rPr lang="en-US" altLang="ru-RU" sz="1600" b="1">
                <a:solidFill>
                  <a:srgbClr val="FF0000"/>
                </a:solidFill>
              </a:rPr>
              <a:t>				}</a:t>
            </a:r>
          </a:p>
          <a:p>
            <a:pPr lvl="1" eaLnBrk="1" hangingPunct="1">
              <a:lnSpc>
                <a:spcPct val="90000"/>
              </a:lnSpc>
              <a:buFontTx/>
              <a:buNone/>
            </a:pPr>
            <a:r>
              <a:rPr lang="en-US" altLang="ru-RU" sz="1600" b="1">
                <a:solidFill>
                  <a:srgbClr val="FF0000"/>
                </a:solidFill>
              </a:rPr>
              <a:t>			}</a:t>
            </a:r>
            <a:endParaRPr lang="ru-RU" altLang="ru-RU" sz="1600" b="1">
              <a:solidFill>
                <a:srgbClr val="FF0000"/>
              </a:solidFill>
            </a:endParaRPr>
          </a:p>
          <a:p>
            <a:pPr eaLnBrk="1" hangingPunct="1">
              <a:lnSpc>
                <a:spcPct val="90000"/>
              </a:lnSpc>
            </a:pPr>
            <a:endParaRPr lang="ru-RU" altLang="ru-RU" sz="1800"/>
          </a:p>
          <a:p>
            <a:pPr eaLnBrk="1" hangingPunct="1">
              <a:lnSpc>
                <a:spcPct val="90000"/>
              </a:lnSpc>
            </a:pPr>
            <a:r>
              <a:rPr lang="ru-RU" altLang="ru-RU" sz="1800"/>
              <a:t>Лучше избегать исключений в методах, помещаемых внутри блока </a:t>
            </a:r>
            <a:r>
              <a:rPr lang="en-US" altLang="ru-RU" sz="1800"/>
              <a:t>finally {…}</a:t>
            </a:r>
            <a:r>
              <a:rPr lang="ru-RU" altLang="ru-RU" sz="1800"/>
              <a:t> </a:t>
            </a:r>
            <a:r>
              <a:rPr lang="ru-RU" altLang="ru-RU" sz="1800" i="1"/>
              <a:t>(Почему?)</a:t>
            </a:r>
            <a:r>
              <a:rPr lang="ru-RU" altLang="ru-RU" sz="1800"/>
              <a:t>.</a:t>
            </a:r>
          </a:p>
          <a:p>
            <a:pPr lvl="1" eaLnBrk="1" hangingPunct="1">
              <a:lnSpc>
                <a:spcPct val="90000"/>
              </a:lnSpc>
              <a:buFontTx/>
              <a:buNone/>
            </a:pPr>
            <a:endParaRPr lang="ru-RU" altLang="ru-RU" sz="160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65117BEE-3CFC-41D9-B9E6-53DCAFD93D5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FC82F01-DF9E-45B9-878B-3BA3E05D37E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7084A316-3DBA-45F9-BDDB-4182E8E4AE9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EA21E825-DAF8-457C-BF6E-CD56AE5F4DB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44A42E6-5372-46B8-92F2-D0A1E6FA9ABB}" type="slidenum">
              <a:rPr lang="ru-RU" altLang="ru-RU" sz="1400"/>
              <a:pPr eaLnBrk="1" hangingPunct="1">
                <a:spcBef>
                  <a:spcPct val="0"/>
                </a:spcBef>
                <a:buFontTx/>
                <a:buNone/>
              </a:pPr>
              <a:t>394</a:t>
            </a:fld>
            <a:endParaRPr lang="ru-RU" altLang="ru-RU" sz="1400"/>
          </a:p>
        </p:txBody>
      </p:sp>
      <p:sp>
        <p:nvSpPr>
          <p:cNvPr id="12293" name="Rectangle 2">
            <a:extLst>
              <a:ext uri="{FF2B5EF4-FFF2-40B4-BE49-F238E27FC236}">
                <a16:creationId xmlns:a16="http://schemas.microsoft.com/office/drawing/2014/main" id="{D9370B1C-C05C-4216-863D-678B81857039}"/>
              </a:ext>
            </a:extLst>
          </p:cNvPr>
          <p:cNvSpPr>
            <a:spLocks noGrp="1" noChangeArrowheads="1"/>
          </p:cNvSpPr>
          <p:nvPr>
            <p:ph type="title"/>
          </p:nvPr>
        </p:nvSpPr>
        <p:spPr>
          <a:xfrm>
            <a:off x="323850" y="1412875"/>
            <a:ext cx="8229600" cy="417513"/>
          </a:xfrm>
        </p:spPr>
        <p:txBody>
          <a:bodyPr/>
          <a:lstStyle/>
          <a:p>
            <a:pPr eaLnBrk="1" hangingPunct="1"/>
            <a:r>
              <a:rPr lang="ru-RU" altLang="ru-RU" sz="2000" b="1"/>
              <a:t>The try-with-resources Statement</a:t>
            </a:r>
            <a:r>
              <a:rPr lang="en-US" altLang="ru-RU" sz="2000" b="1"/>
              <a:t> </a:t>
            </a:r>
            <a:r>
              <a:rPr lang="ru-RU" altLang="ru-RU" sz="2000" b="1"/>
              <a:t>(</a:t>
            </a:r>
            <a:r>
              <a:rPr lang="en-US" altLang="ru-RU" sz="2000" b="1"/>
              <a:t>Java SE 7 </a:t>
            </a:r>
            <a:r>
              <a:rPr lang="ru-RU" altLang="ru-RU" sz="2000" b="1"/>
              <a:t>и далее...)</a:t>
            </a:r>
          </a:p>
        </p:txBody>
      </p:sp>
      <p:sp>
        <p:nvSpPr>
          <p:cNvPr id="12294" name="Rectangle 3">
            <a:extLst>
              <a:ext uri="{FF2B5EF4-FFF2-40B4-BE49-F238E27FC236}">
                <a16:creationId xmlns:a16="http://schemas.microsoft.com/office/drawing/2014/main" id="{651C5C06-751D-4E68-B3AD-E3DC2ED22C82}"/>
              </a:ext>
            </a:extLst>
          </p:cNvPr>
          <p:cNvSpPr>
            <a:spLocks noGrp="1" noChangeArrowheads="1"/>
          </p:cNvSpPr>
          <p:nvPr>
            <p:ph type="body" idx="1"/>
          </p:nvPr>
        </p:nvSpPr>
        <p:spPr>
          <a:xfrm>
            <a:off x="250825" y="1916113"/>
            <a:ext cx="8642350" cy="4210050"/>
          </a:xfrm>
        </p:spPr>
        <p:txBody>
          <a:bodyPr/>
          <a:lstStyle/>
          <a:p>
            <a:pPr eaLnBrk="1" hangingPunct="1">
              <a:lnSpc>
                <a:spcPct val="90000"/>
              </a:lnSpc>
            </a:pPr>
            <a:r>
              <a:rPr lang="ru-RU" altLang="ru-RU" sz="2000"/>
              <a:t>Это  </a:t>
            </a:r>
            <a:r>
              <a:rPr lang="en-US" altLang="ru-RU" sz="2000"/>
              <a:t>try – </a:t>
            </a:r>
            <a:r>
              <a:rPr lang="ru-RU" altLang="ru-RU" sz="2000"/>
              <a:t>блок, который декларирует </a:t>
            </a:r>
            <a:r>
              <a:rPr lang="ru-RU" altLang="ru-RU" sz="2000" b="1" i="1"/>
              <a:t>ресурсы</a:t>
            </a:r>
            <a:r>
              <a:rPr lang="ru-RU" altLang="ru-RU" sz="2000"/>
              <a:t>, требующие закрытия после употребления;</a:t>
            </a:r>
          </a:p>
          <a:p>
            <a:pPr eaLnBrk="1" hangingPunct="1">
              <a:lnSpc>
                <a:spcPct val="90000"/>
              </a:lnSpc>
            </a:pPr>
            <a:r>
              <a:rPr lang="ru-RU" altLang="ru-RU" sz="2000"/>
              <a:t>Такой блок гарантирует, что после него все его ресурсы будут закрыты;</a:t>
            </a:r>
          </a:p>
          <a:p>
            <a:pPr eaLnBrk="1" hangingPunct="1">
              <a:lnSpc>
                <a:spcPct val="90000"/>
              </a:lnSpc>
            </a:pPr>
            <a:r>
              <a:rPr lang="ru-RU" altLang="ru-RU" sz="2000"/>
              <a:t>В качестве </a:t>
            </a:r>
            <a:r>
              <a:rPr lang="ru-RU" altLang="ru-RU" sz="2000" b="1" i="1"/>
              <a:t>ресурса</a:t>
            </a:r>
            <a:r>
              <a:rPr lang="ru-RU" altLang="ru-RU" sz="2000"/>
              <a:t> выступает любой объект, который реализует интерфейс </a:t>
            </a:r>
            <a:r>
              <a:rPr lang="en-US" altLang="ru-RU" sz="2000"/>
              <a:t>java.lang.AutoCloseable (</a:t>
            </a:r>
            <a:r>
              <a:rPr lang="ru-RU" altLang="ru-RU" sz="2000"/>
              <a:t>что включает все объекты, реализующие интерфейс </a:t>
            </a:r>
            <a:r>
              <a:rPr lang="en-US" altLang="ru-RU" sz="2000"/>
              <a:t>java.io.Closeable);</a:t>
            </a:r>
          </a:p>
          <a:p>
            <a:pPr eaLnBrk="1" hangingPunct="1">
              <a:lnSpc>
                <a:spcPct val="90000"/>
              </a:lnSpc>
            </a:pPr>
            <a:r>
              <a:rPr lang="ru-RU" altLang="ru-RU" sz="2000"/>
              <a:t>Например:</a:t>
            </a:r>
          </a:p>
          <a:p>
            <a:pPr eaLnBrk="1" hangingPunct="1">
              <a:lnSpc>
                <a:spcPct val="90000"/>
              </a:lnSpc>
              <a:buFontTx/>
              <a:buNone/>
            </a:pPr>
            <a:r>
              <a:rPr lang="en-US" altLang="ru-RU" sz="2000">
                <a:solidFill>
                  <a:srgbClr val="FF0000"/>
                </a:solidFill>
              </a:rPr>
              <a:t>static String readFirstLineFromFile</a:t>
            </a:r>
            <a:r>
              <a:rPr lang="ru-RU" altLang="ru-RU" sz="2000">
                <a:solidFill>
                  <a:srgbClr val="FF0000"/>
                </a:solidFill>
              </a:rPr>
              <a:t> </a:t>
            </a:r>
            <a:r>
              <a:rPr lang="en-US" altLang="ru-RU" sz="2000">
                <a:solidFill>
                  <a:srgbClr val="FF0000"/>
                </a:solidFill>
              </a:rPr>
              <a:t>(String path) throws IOException {</a:t>
            </a:r>
          </a:p>
          <a:p>
            <a:pPr eaLnBrk="1" hangingPunct="1">
              <a:lnSpc>
                <a:spcPct val="90000"/>
              </a:lnSpc>
              <a:buFontTx/>
              <a:buNone/>
            </a:pPr>
            <a:r>
              <a:rPr lang="en-US" altLang="ru-RU" sz="2000">
                <a:solidFill>
                  <a:srgbClr val="FF0000"/>
                </a:solidFill>
              </a:rPr>
              <a:t>	try (BufferedReader br = new BufferedReader(new FileReader</a:t>
            </a:r>
            <a:r>
              <a:rPr lang="ru-RU" altLang="ru-RU" sz="2000">
                <a:solidFill>
                  <a:srgbClr val="FF0000"/>
                </a:solidFill>
              </a:rPr>
              <a:t> </a:t>
            </a:r>
            <a:r>
              <a:rPr lang="en-US" altLang="ru-RU" sz="2000">
                <a:solidFill>
                  <a:srgbClr val="FF0000"/>
                </a:solidFill>
              </a:rPr>
              <a:t>(path))){</a:t>
            </a:r>
          </a:p>
          <a:p>
            <a:pPr eaLnBrk="1" hangingPunct="1">
              <a:lnSpc>
                <a:spcPct val="90000"/>
              </a:lnSpc>
              <a:buFontTx/>
              <a:buNone/>
            </a:pPr>
            <a:r>
              <a:rPr lang="en-US" altLang="ru-RU" sz="2000">
                <a:solidFill>
                  <a:srgbClr val="FF0000"/>
                </a:solidFill>
              </a:rPr>
              <a:t>		return br.readLine();</a:t>
            </a:r>
          </a:p>
          <a:p>
            <a:pPr eaLnBrk="1" hangingPunct="1">
              <a:lnSpc>
                <a:spcPct val="90000"/>
              </a:lnSpc>
              <a:buFontTx/>
              <a:buNone/>
            </a:pPr>
            <a:r>
              <a:rPr lang="en-US" altLang="ru-RU" sz="2000">
                <a:solidFill>
                  <a:srgbClr val="FF0000"/>
                </a:solidFill>
              </a:rPr>
              <a:t>	}</a:t>
            </a:r>
          </a:p>
          <a:p>
            <a:pPr eaLnBrk="1" hangingPunct="1">
              <a:lnSpc>
                <a:spcPct val="90000"/>
              </a:lnSpc>
              <a:buFontTx/>
              <a:buNone/>
            </a:pPr>
            <a:r>
              <a:rPr lang="en-US" altLang="ru-RU" sz="2000">
                <a:solidFill>
                  <a:srgbClr val="FF0000"/>
                </a:solidFill>
              </a:rPr>
              <a:t>} </a:t>
            </a:r>
            <a:endParaRPr lang="ru-RU" altLang="ru-RU" sz="2000">
              <a:solidFill>
                <a:srgbClr val="FF0000"/>
              </a:solidFill>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350CE686-ACB5-46D0-87C2-D9ED280C043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0CF1DFC-A7C1-47B1-AC6F-05A258F5918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5" name="Footer Placeholder 4">
            <a:extLst>
              <a:ext uri="{FF2B5EF4-FFF2-40B4-BE49-F238E27FC236}">
                <a16:creationId xmlns:a16="http://schemas.microsoft.com/office/drawing/2014/main" id="{B52D2418-CEA2-4569-A01C-43C8EE87C6B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6" name="Slide Number Placeholder 5">
            <a:extLst>
              <a:ext uri="{FF2B5EF4-FFF2-40B4-BE49-F238E27FC236}">
                <a16:creationId xmlns:a16="http://schemas.microsoft.com/office/drawing/2014/main" id="{7887CA76-0962-46CD-8856-222D162E601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657C13E-0FCB-42E3-8C39-D183B91144F1}" type="slidenum">
              <a:rPr lang="ru-RU" altLang="ru-RU" sz="1400"/>
              <a:pPr eaLnBrk="1" hangingPunct="1">
                <a:spcBef>
                  <a:spcPct val="0"/>
                </a:spcBef>
                <a:buFontTx/>
                <a:buNone/>
              </a:pPr>
              <a:t>395</a:t>
            </a:fld>
            <a:endParaRPr lang="ru-RU" altLang="ru-RU" sz="1400"/>
          </a:p>
        </p:txBody>
      </p:sp>
      <p:sp>
        <p:nvSpPr>
          <p:cNvPr id="13317" name="Rectangle 2">
            <a:extLst>
              <a:ext uri="{FF2B5EF4-FFF2-40B4-BE49-F238E27FC236}">
                <a16:creationId xmlns:a16="http://schemas.microsoft.com/office/drawing/2014/main" id="{C36FE4D5-BB24-42C1-B3F1-36F8D0FF477F}"/>
              </a:ext>
            </a:extLst>
          </p:cNvPr>
          <p:cNvSpPr>
            <a:spLocks noGrp="1" noChangeArrowheads="1"/>
          </p:cNvSpPr>
          <p:nvPr>
            <p:ph type="title"/>
          </p:nvPr>
        </p:nvSpPr>
        <p:spPr>
          <a:xfrm>
            <a:off x="468313" y="1341438"/>
            <a:ext cx="8229600" cy="417512"/>
          </a:xfrm>
        </p:spPr>
        <p:txBody>
          <a:bodyPr/>
          <a:lstStyle/>
          <a:p>
            <a:pPr eaLnBrk="1" hangingPunct="1"/>
            <a:r>
              <a:rPr lang="ru-RU" altLang="ru-RU" sz="2000" b="1"/>
              <a:t>...</a:t>
            </a:r>
            <a:r>
              <a:rPr lang="en-US" altLang="ru-RU" sz="2000" b="1"/>
              <a:t> </a:t>
            </a:r>
            <a:r>
              <a:rPr lang="ru-RU" altLang="ru-RU" sz="2000" b="1"/>
              <a:t>Раньше, до </a:t>
            </a:r>
            <a:r>
              <a:rPr lang="en-US" altLang="ru-RU" sz="2000" b="1"/>
              <a:t>Java SE 7</a:t>
            </a:r>
            <a:r>
              <a:rPr lang="ru-RU" altLang="ru-RU" sz="2000" b="1"/>
              <a:t>...</a:t>
            </a:r>
          </a:p>
        </p:txBody>
      </p:sp>
      <p:sp>
        <p:nvSpPr>
          <p:cNvPr id="13318" name="Rectangle 3">
            <a:extLst>
              <a:ext uri="{FF2B5EF4-FFF2-40B4-BE49-F238E27FC236}">
                <a16:creationId xmlns:a16="http://schemas.microsoft.com/office/drawing/2014/main" id="{BE43BE73-E59C-4BCD-816D-7FECB35CD75D}"/>
              </a:ext>
            </a:extLst>
          </p:cNvPr>
          <p:cNvSpPr>
            <a:spLocks noGrp="1" noChangeArrowheads="1"/>
          </p:cNvSpPr>
          <p:nvPr>
            <p:ph type="body" idx="1"/>
          </p:nvPr>
        </p:nvSpPr>
        <p:spPr>
          <a:xfrm>
            <a:off x="250825" y="1773238"/>
            <a:ext cx="8785225" cy="4208462"/>
          </a:xfrm>
        </p:spPr>
        <p:txBody>
          <a:bodyPr/>
          <a:lstStyle/>
          <a:p>
            <a:pPr eaLnBrk="1" hangingPunct="1"/>
            <a:r>
              <a:rPr lang="ru-RU" altLang="ru-RU" sz="2000"/>
              <a:t>Вместо </a:t>
            </a:r>
            <a:r>
              <a:rPr lang="en-US" altLang="ru-RU" sz="2000"/>
              <a:t>try-with-resource </a:t>
            </a:r>
            <a:r>
              <a:rPr lang="ru-RU" altLang="ru-RU" sz="2000"/>
              <a:t>использовали блок </a:t>
            </a:r>
            <a:r>
              <a:rPr lang="en-US" altLang="ru-RU" sz="2000"/>
              <a:t>finally{}</a:t>
            </a:r>
            <a:r>
              <a:rPr lang="ru-RU" altLang="ru-RU" sz="2000"/>
              <a:t>, например:</a:t>
            </a:r>
          </a:p>
          <a:p>
            <a:pPr eaLnBrk="1" hangingPunct="1">
              <a:buFontTx/>
              <a:buNone/>
            </a:pPr>
            <a:r>
              <a:rPr lang="en-US" altLang="ru-RU" sz="2000">
                <a:solidFill>
                  <a:srgbClr val="FF0000"/>
                </a:solidFill>
              </a:rPr>
              <a:t>static String readFirstLineFromFile (String path) throws IOException {</a:t>
            </a:r>
          </a:p>
          <a:p>
            <a:pPr eaLnBrk="1" hangingPunct="1">
              <a:buFontTx/>
              <a:buNone/>
            </a:pPr>
            <a:r>
              <a:rPr lang="en-US" altLang="ru-RU" sz="2000">
                <a:solidFill>
                  <a:srgbClr val="FF0000"/>
                </a:solidFill>
              </a:rPr>
              <a:t>	BufferedReader br = new BufferedReader(new FileReader(path));</a:t>
            </a:r>
          </a:p>
          <a:p>
            <a:pPr eaLnBrk="1" hangingPunct="1">
              <a:buFontTx/>
              <a:buNone/>
            </a:pPr>
            <a:r>
              <a:rPr lang="en-US" altLang="ru-RU" sz="2000">
                <a:solidFill>
                  <a:srgbClr val="FF0000"/>
                </a:solidFill>
              </a:rPr>
              <a:t>	try {</a:t>
            </a:r>
          </a:p>
          <a:p>
            <a:pPr eaLnBrk="1" hangingPunct="1">
              <a:buFontTx/>
              <a:buNone/>
            </a:pPr>
            <a:r>
              <a:rPr lang="en-US" altLang="ru-RU" sz="2000">
                <a:solidFill>
                  <a:srgbClr val="FF0000"/>
                </a:solidFill>
              </a:rPr>
              <a:t>		return br.readLine();</a:t>
            </a:r>
          </a:p>
          <a:p>
            <a:pPr eaLnBrk="1" hangingPunct="1">
              <a:buFontTx/>
              <a:buNone/>
            </a:pPr>
            <a:r>
              <a:rPr lang="en-US" altLang="ru-RU" sz="2000">
                <a:solidFill>
                  <a:srgbClr val="FF0000"/>
                </a:solidFill>
              </a:rPr>
              <a:t>	} finally {</a:t>
            </a:r>
          </a:p>
          <a:p>
            <a:pPr eaLnBrk="1" hangingPunct="1">
              <a:buFontTx/>
              <a:buNone/>
            </a:pPr>
            <a:r>
              <a:rPr lang="en-US" altLang="ru-RU" sz="2000">
                <a:solidFill>
                  <a:srgbClr val="FF0000"/>
                </a:solidFill>
              </a:rPr>
              <a:t>		if (br != null) br.close();</a:t>
            </a:r>
          </a:p>
          <a:p>
            <a:pPr eaLnBrk="1" hangingPunct="1">
              <a:buFontTx/>
              <a:buNone/>
            </a:pPr>
            <a:r>
              <a:rPr lang="en-US" altLang="ru-RU" sz="2000">
                <a:solidFill>
                  <a:srgbClr val="FF0000"/>
                </a:solidFill>
              </a:rPr>
              <a:t>	}</a:t>
            </a:r>
          </a:p>
          <a:p>
            <a:pPr eaLnBrk="1" hangingPunct="1">
              <a:buFontTx/>
              <a:buNone/>
            </a:pPr>
            <a:r>
              <a:rPr lang="en-US" altLang="ru-RU" sz="2000">
                <a:solidFill>
                  <a:srgbClr val="FF0000"/>
                </a:solidFill>
              </a:rPr>
              <a:t>}</a:t>
            </a:r>
            <a:endParaRPr lang="ru-RU" altLang="ru-RU" sz="2000">
              <a:solidFill>
                <a:srgbClr val="FF0000"/>
              </a:solidFill>
            </a:endParaRPr>
          </a:p>
          <a:p>
            <a:pPr eaLnBrk="1" hangingPunct="1"/>
            <a:r>
              <a:rPr lang="ru-RU" altLang="ru-RU" sz="2000"/>
              <a:t>Имеются различия в случае, когда и </a:t>
            </a:r>
            <a:r>
              <a:rPr lang="en-US" altLang="ru-RU" sz="2000">
                <a:solidFill>
                  <a:srgbClr val="FF0000"/>
                </a:solidFill>
              </a:rPr>
              <a:t>readLine()</a:t>
            </a:r>
            <a:r>
              <a:rPr lang="en-US" altLang="ru-RU" sz="2000"/>
              <a:t> </a:t>
            </a:r>
            <a:r>
              <a:rPr lang="ru-RU" altLang="ru-RU" sz="2000"/>
              <a:t>и </a:t>
            </a:r>
            <a:r>
              <a:rPr lang="en-US" altLang="ru-RU" sz="2000">
                <a:solidFill>
                  <a:srgbClr val="FF0000"/>
                </a:solidFill>
              </a:rPr>
              <a:t>close()</a:t>
            </a:r>
            <a:r>
              <a:rPr lang="en-US" altLang="ru-RU" sz="2000"/>
              <a:t> </a:t>
            </a:r>
            <a:r>
              <a:rPr lang="ru-RU" altLang="ru-RU" sz="2000"/>
              <a:t>кидают </a:t>
            </a:r>
            <a:r>
              <a:rPr lang="en-US" altLang="ru-RU" sz="2000"/>
              <a:t>exception </a:t>
            </a:r>
            <a:r>
              <a:rPr lang="ru-RU" altLang="ru-RU" sz="2000"/>
              <a:t>(различие – в том, какое их них «подавляется»</a:t>
            </a:r>
            <a:r>
              <a:rPr lang="en-US" altLang="ru-RU" sz="2000"/>
              <a:t> -&gt; </a:t>
            </a:r>
            <a:r>
              <a:rPr lang="ru-RU" altLang="ru-RU" sz="2000"/>
              <a:t>надо «подыграть» и проверить...Использовать это надо аккуратно…).</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21B77C44-22AD-48BD-B12C-FC91CE52583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880BB05-B5F9-405C-A11B-06A0EBFB5F0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A7E04E7D-D0E3-46EB-AEAD-476AF6FA9A3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7CDE33B9-029E-4D0F-B8C1-D6795DF61F1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97C9382-A63E-4B0E-BDCC-A7DAF4260DF8}" type="slidenum">
              <a:rPr lang="ru-RU" altLang="ru-RU" sz="1400"/>
              <a:pPr eaLnBrk="1" hangingPunct="1">
                <a:spcBef>
                  <a:spcPct val="0"/>
                </a:spcBef>
                <a:buFontTx/>
                <a:buNone/>
              </a:pPr>
              <a:t>396</a:t>
            </a:fld>
            <a:endParaRPr lang="ru-RU" altLang="ru-RU" sz="1400"/>
          </a:p>
        </p:txBody>
      </p:sp>
      <p:sp>
        <p:nvSpPr>
          <p:cNvPr id="14341" name="Rectangle 2">
            <a:extLst>
              <a:ext uri="{FF2B5EF4-FFF2-40B4-BE49-F238E27FC236}">
                <a16:creationId xmlns:a16="http://schemas.microsoft.com/office/drawing/2014/main" id="{97E736D8-FF59-4D8B-9105-2487F54119AB}"/>
              </a:ext>
            </a:extLst>
          </p:cNvPr>
          <p:cNvSpPr>
            <a:spLocks noGrp="1" noChangeArrowheads="1"/>
          </p:cNvSpPr>
          <p:nvPr>
            <p:ph type="title"/>
          </p:nvPr>
        </p:nvSpPr>
        <p:spPr>
          <a:xfrm>
            <a:off x="395288" y="1412875"/>
            <a:ext cx="8229600" cy="360363"/>
          </a:xfrm>
        </p:spPr>
        <p:txBody>
          <a:bodyPr/>
          <a:lstStyle/>
          <a:p>
            <a:pPr eaLnBrk="1" hangingPunct="1"/>
            <a:r>
              <a:rPr lang="ru-RU" altLang="ru-RU" sz="2400" b="1"/>
              <a:t>Требование: «лови или специфицируй»</a:t>
            </a:r>
          </a:p>
        </p:txBody>
      </p:sp>
      <p:sp>
        <p:nvSpPr>
          <p:cNvPr id="14342" name="Rectangle 3">
            <a:extLst>
              <a:ext uri="{FF2B5EF4-FFF2-40B4-BE49-F238E27FC236}">
                <a16:creationId xmlns:a16="http://schemas.microsoft.com/office/drawing/2014/main" id="{0FDBE8E1-D3FB-4C46-A917-9B56FFC914D4}"/>
              </a:ext>
            </a:extLst>
          </p:cNvPr>
          <p:cNvSpPr>
            <a:spLocks noGrp="1" noChangeArrowheads="1"/>
          </p:cNvSpPr>
          <p:nvPr>
            <p:ph type="body" idx="1"/>
          </p:nvPr>
        </p:nvSpPr>
        <p:spPr>
          <a:xfrm>
            <a:off x="0" y="1844675"/>
            <a:ext cx="9144000" cy="4281488"/>
          </a:xfrm>
        </p:spPr>
        <p:txBody>
          <a:bodyPr/>
          <a:lstStyle/>
          <a:p>
            <a:pPr eaLnBrk="1" hangingPunct="1"/>
            <a:r>
              <a:rPr lang="ru-RU" altLang="ru-RU" sz="2000"/>
              <a:t>Код, который может возбуждать некоторые исключения, обязан быть заключен в один из следующих контекстов выполнения:</a:t>
            </a:r>
          </a:p>
          <a:p>
            <a:pPr lvl="1" eaLnBrk="1" hangingPunct="1"/>
            <a:r>
              <a:rPr lang="ru-RU" altLang="ru-RU" sz="1800" b="1"/>
              <a:t>Оператор </a:t>
            </a:r>
            <a:r>
              <a:rPr lang="en-US" altLang="ru-RU" sz="1800" b="1"/>
              <a:t>try { }</a:t>
            </a:r>
            <a:r>
              <a:rPr lang="ru-RU" altLang="ru-RU" sz="1800" b="1"/>
              <a:t>, который ловит такое исключение</a:t>
            </a:r>
            <a:r>
              <a:rPr lang="ru-RU" altLang="ru-RU" sz="1800"/>
              <a:t>,  либо</a:t>
            </a:r>
          </a:p>
          <a:p>
            <a:pPr lvl="1" eaLnBrk="1" hangingPunct="1"/>
            <a:r>
              <a:rPr lang="ru-RU" altLang="ru-RU" sz="1800" b="1"/>
              <a:t>Метод, который указывает, что он выдает такое исключение.</a:t>
            </a:r>
          </a:p>
          <a:p>
            <a:pPr lvl="1" eaLnBrk="1" hangingPunct="1">
              <a:buFontTx/>
              <a:buNone/>
            </a:pPr>
            <a:r>
              <a:rPr lang="ru-RU" altLang="ru-RU" sz="2000"/>
              <a:t>Иначе, код не будет скомпилирован </a:t>
            </a:r>
            <a:r>
              <a:rPr lang="ru-RU" altLang="ru-RU" sz="2000" b="1" i="1"/>
              <a:t>для некоторых типов</a:t>
            </a:r>
            <a:r>
              <a:rPr lang="ru-RU" altLang="ru-RU" sz="2000"/>
              <a:t> </a:t>
            </a:r>
            <a:r>
              <a:rPr lang="ru-RU" altLang="ru-RU" sz="2000" b="1" i="1"/>
              <a:t>исключений, которые называются контролируемыми </a:t>
            </a:r>
            <a:r>
              <a:rPr lang="en-US" altLang="ru-RU" sz="2000" b="1" i="1"/>
              <a:t>(checked)</a:t>
            </a:r>
            <a:r>
              <a:rPr lang="ru-RU" altLang="ru-RU" sz="2000" b="1" i="1"/>
              <a:t>.</a:t>
            </a:r>
          </a:p>
          <a:p>
            <a:pPr lvl="1" eaLnBrk="1" hangingPunct="1">
              <a:buFontTx/>
              <a:buNone/>
            </a:pPr>
            <a:endParaRPr lang="ru-RU" altLang="ru-RU" sz="1800" b="1" i="1"/>
          </a:p>
          <a:p>
            <a:pPr lvl="1" algn="ctr" eaLnBrk="1" hangingPunct="1">
              <a:buFontTx/>
              <a:buNone/>
            </a:pPr>
            <a:r>
              <a:rPr lang="ru-RU" altLang="ru-RU" sz="1800"/>
              <a:t>Такое требование называется </a:t>
            </a:r>
            <a:r>
              <a:rPr lang="en-US" altLang="ru-RU" sz="1800" b="1" i="1"/>
              <a:t>Catch Or Specify</a:t>
            </a:r>
            <a:r>
              <a:rPr lang="en-US" altLang="ru-RU" sz="1800"/>
              <a:t> </a:t>
            </a:r>
            <a:endParaRPr lang="ru-RU" altLang="ru-RU" sz="1800"/>
          </a:p>
          <a:p>
            <a:pPr lvl="1" algn="ctr" eaLnBrk="1" hangingPunct="1">
              <a:buFontTx/>
              <a:buNone/>
            </a:pPr>
            <a:r>
              <a:rPr lang="en-US" altLang="ru-RU" sz="1800"/>
              <a:t>(</a:t>
            </a:r>
            <a:r>
              <a:rPr lang="ru-RU" altLang="ru-RU" sz="1800"/>
              <a:t>лови или специфицируй, «лови или кидай», </a:t>
            </a:r>
          </a:p>
          <a:p>
            <a:pPr lvl="1" algn="ctr" eaLnBrk="1" hangingPunct="1">
              <a:buFontTx/>
              <a:buNone/>
            </a:pPr>
            <a:r>
              <a:rPr lang="ru-RU" altLang="ru-RU" sz="1800"/>
              <a:t>«лови сам или предупреждай, чтобы ловили другие»...</a:t>
            </a:r>
            <a:r>
              <a:rPr lang="en-US" altLang="ru-RU" sz="1800"/>
              <a:t>)</a:t>
            </a:r>
            <a:endParaRPr lang="ru-RU" altLang="ru-RU" sz="180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F63EDC00-02FC-4246-89EB-A108E10592A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3598281-BBEF-4F87-B962-25AFC30FF82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688CDCB1-4BCF-48F7-83B7-91C3905AED6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5ED7097D-F42C-4FE8-A70C-B89730F0352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E328A14-8C24-4C34-98FB-1146F1278047}" type="slidenum">
              <a:rPr lang="ru-RU" altLang="ru-RU" sz="1400"/>
              <a:pPr eaLnBrk="1" hangingPunct="1">
                <a:spcBef>
                  <a:spcPct val="0"/>
                </a:spcBef>
                <a:buFontTx/>
                <a:buNone/>
              </a:pPr>
              <a:t>397</a:t>
            </a:fld>
            <a:endParaRPr lang="ru-RU" altLang="ru-RU" sz="1400"/>
          </a:p>
        </p:txBody>
      </p:sp>
      <p:sp>
        <p:nvSpPr>
          <p:cNvPr id="15365" name="Rectangle 2">
            <a:extLst>
              <a:ext uri="{FF2B5EF4-FFF2-40B4-BE49-F238E27FC236}">
                <a16:creationId xmlns:a16="http://schemas.microsoft.com/office/drawing/2014/main" id="{96A24CC6-622A-4A0D-AEAA-14583D612062}"/>
              </a:ext>
            </a:extLst>
          </p:cNvPr>
          <p:cNvSpPr>
            <a:spLocks noGrp="1" noChangeArrowheads="1"/>
          </p:cNvSpPr>
          <p:nvPr>
            <p:ph type="title"/>
          </p:nvPr>
        </p:nvSpPr>
        <p:spPr>
          <a:xfrm>
            <a:off x="468313" y="1484313"/>
            <a:ext cx="8229600" cy="360362"/>
          </a:xfrm>
        </p:spPr>
        <p:txBody>
          <a:bodyPr/>
          <a:lstStyle/>
          <a:p>
            <a:pPr eaLnBrk="1" hangingPunct="1"/>
            <a:r>
              <a:rPr lang="ru-RU" altLang="ru-RU" sz="2400" b="1"/>
              <a:t>Классификация исключений</a:t>
            </a:r>
          </a:p>
        </p:txBody>
      </p:sp>
      <p:sp>
        <p:nvSpPr>
          <p:cNvPr id="15366" name="Rectangle 3">
            <a:extLst>
              <a:ext uri="{FF2B5EF4-FFF2-40B4-BE49-F238E27FC236}">
                <a16:creationId xmlns:a16="http://schemas.microsoft.com/office/drawing/2014/main" id="{8F37F716-CDC5-4E00-8A27-33234152A7CB}"/>
              </a:ext>
            </a:extLst>
          </p:cNvPr>
          <p:cNvSpPr>
            <a:spLocks noGrp="1" noChangeArrowheads="1"/>
          </p:cNvSpPr>
          <p:nvPr>
            <p:ph type="body" idx="1"/>
          </p:nvPr>
        </p:nvSpPr>
        <p:spPr>
          <a:xfrm>
            <a:off x="179388" y="1916113"/>
            <a:ext cx="8785225" cy="4210050"/>
          </a:xfrm>
        </p:spPr>
        <p:txBody>
          <a:bodyPr/>
          <a:lstStyle/>
          <a:p>
            <a:pPr eaLnBrk="1" hangingPunct="1"/>
            <a:r>
              <a:rPr lang="en-US" altLang="ru-RU" sz="2000" b="1"/>
              <a:t>Checked exceptions</a:t>
            </a:r>
            <a:r>
              <a:rPr lang="en-US" altLang="ru-RU" sz="2000"/>
              <a:t> – </a:t>
            </a:r>
            <a:r>
              <a:rPr lang="ru-RU" altLang="ru-RU" sz="2000"/>
              <a:t>исключения, которые проверяются и обработка которых </a:t>
            </a:r>
            <a:r>
              <a:rPr lang="ru-RU" altLang="ru-RU" sz="2000" b="1" i="1">
                <a:solidFill>
                  <a:srgbClr val="FF0000"/>
                </a:solidFill>
              </a:rPr>
              <a:t>навязывается еще на этапе компиляции программы</a:t>
            </a:r>
            <a:r>
              <a:rPr lang="ru-RU" altLang="ru-RU" sz="2000">
                <a:solidFill>
                  <a:srgbClr val="FF0000"/>
                </a:solidFill>
              </a:rPr>
              <a:t> </a:t>
            </a:r>
            <a:r>
              <a:rPr lang="ru-RU" altLang="ru-RU" sz="2000"/>
              <a:t> - они обязаны соответствовать требованию </a:t>
            </a:r>
            <a:r>
              <a:rPr lang="en-US" altLang="ru-RU" sz="2000" i="1"/>
              <a:t>Catch Or Specify</a:t>
            </a:r>
            <a:r>
              <a:rPr lang="ru-RU" altLang="ru-RU" sz="2000"/>
              <a:t>. Пример: </a:t>
            </a:r>
            <a:r>
              <a:rPr lang="en-US" altLang="ru-RU" sz="2000"/>
              <a:t>java.io.FileNotFoundException</a:t>
            </a:r>
          </a:p>
          <a:p>
            <a:pPr eaLnBrk="1" hangingPunct="1"/>
            <a:endParaRPr lang="ru-RU" altLang="ru-RU" sz="2000"/>
          </a:p>
          <a:p>
            <a:pPr eaLnBrk="1" hangingPunct="1"/>
            <a:r>
              <a:rPr lang="en-US" altLang="ru-RU" sz="2000" b="1"/>
              <a:t>Unchecked exceptions</a:t>
            </a:r>
            <a:r>
              <a:rPr lang="ru-RU" altLang="ru-RU" sz="2000"/>
              <a:t> – </a:t>
            </a:r>
            <a:r>
              <a:rPr lang="ru-RU" altLang="ru-RU" sz="2000">
                <a:solidFill>
                  <a:srgbClr val="FF0000"/>
                </a:solidFill>
              </a:rPr>
              <a:t>не проверяются на этапе компиляции</a:t>
            </a:r>
            <a:r>
              <a:rPr lang="en-US" altLang="ru-RU" sz="2000">
                <a:solidFill>
                  <a:srgbClr val="FF0000"/>
                </a:solidFill>
              </a:rPr>
              <a:t> </a:t>
            </a:r>
            <a:r>
              <a:rPr lang="ru-RU" altLang="ru-RU" sz="2000"/>
              <a:t>и не подпадают под требование </a:t>
            </a:r>
            <a:r>
              <a:rPr lang="en-US" altLang="ru-RU" sz="2000" i="1"/>
              <a:t>Catch Or Specify </a:t>
            </a:r>
            <a:r>
              <a:rPr lang="ru-RU" altLang="ru-RU" sz="2000"/>
              <a:t>:</a:t>
            </a:r>
            <a:endParaRPr lang="en-US" altLang="ru-RU" sz="2000"/>
          </a:p>
          <a:p>
            <a:pPr lvl="1" eaLnBrk="1" hangingPunct="1"/>
            <a:r>
              <a:rPr lang="en-US" altLang="ru-RU" sz="1800" b="1"/>
              <a:t>Error</a:t>
            </a:r>
            <a:r>
              <a:rPr lang="en-US" altLang="ru-RU" sz="1800"/>
              <a:t> – </a:t>
            </a:r>
            <a:r>
              <a:rPr lang="ru-RU" altLang="ru-RU" sz="1800"/>
              <a:t>неустранимые ошибки, которые нельзя обойти программным образом, но надо выдать диагностику. Пример: </a:t>
            </a:r>
            <a:r>
              <a:rPr lang="en-US" altLang="ru-RU" sz="1800"/>
              <a:t>java.io.IOError, java.lang.ClassFormatError </a:t>
            </a:r>
            <a:r>
              <a:rPr lang="ru-RU" altLang="ru-RU" sz="1800"/>
              <a:t>и др. </a:t>
            </a:r>
            <a:r>
              <a:rPr lang="ru-RU" altLang="ru-RU" sz="1800" i="1"/>
              <a:t>(какие вы уже видели?)</a:t>
            </a:r>
          </a:p>
          <a:p>
            <a:pPr lvl="1" eaLnBrk="1" hangingPunct="1"/>
            <a:r>
              <a:rPr lang="en-US" altLang="ru-RU" sz="1800" b="1"/>
              <a:t>RuntimeException</a:t>
            </a:r>
            <a:r>
              <a:rPr lang="en-US" altLang="ru-RU" sz="1800"/>
              <a:t> – </a:t>
            </a:r>
            <a:r>
              <a:rPr lang="ru-RU" altLang="ru-RU" sz="1800"/>
              <a:t>ошибки, связанные с некорректным поведением самой программы приложения. Пример: </a:t>
            </a:r>
            <a:r>
              <a:rPr lang="en-US" altLang="ru-RU" sz="1800"/>
              <a:t>java.lang.NullPointerException.</a:t>
            </a:r>
            <a:endParaRPr lang="ru-RU" altLang="ru-RU" sz="1800"/>
          </a:p>
          <a:p>
            <a:pPr eaLnBrk="1" hangingPunct="1"/>
            <a:endParaRPr lang="ru-RU" altLang="ru-RU" sz="2000"/>
          </a:p>
          <a:p>
            <a:pPr eaLnBrk="1" hangingPunct="1"/>
            <a:endParaRPr lang="ru-RU" altLang="ru-RU" sz="2000"/>
          </a:p>
          <a:p>
            <a:pPr eaLnBrk="1" hangingPunct="1"/>
            <a:endParaRPr lang="ru-RU" altLang="ru-RU" sz="2000"/>
          </a:p>
          <a:p>
            <a:pPr eaLnBrk="1" hangingPunct="1"/>
            <a:endParaRPr lang="ru-RU" altLang="ru-RU" sz="200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7A12BD34-AA00-4022-BA04-102F61C8C2C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FF10235-DB71-4E41-9B8D-6873972E487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08B55F02-F1CA-43F8-8233-34AF1D0BA98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751840C1-C98E-4D02-AA4A-5EFAD2C0F10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4D21B54-56D5-4463-8BF6-97BEEC35A2FB}" type="slidenum">
              <a:rPr lang="ru-RU" altLang="ru-RU" sz="1400"/>
              <a:pPr eaLnBrk="1" hangingPunct="1">
                <a:spcBef>
                  <a:spcPct val="0"/>
                </a:spcBef>
                <a:buFontTx/>
                <a:buNone/>
              </a:pPr>
              <a:t>398</a:t>
            </a:fld>
            <a:endParaRPr lang="ru-RU" altLang="ru-RU" sz="1400"/>
          </a:p>
        </p:txBody>
      </p:sp>
      <p:sp>
        <p:nvSpPr>
          <p:cNvPr id="16389" name="Rectangle 2">
            <a:extLst>
              <a:ext uri="{FF2B5EF4-FFF2-40B4-BE49-F238E27FC236}">
                <a16:creationId xmlns:a16="http://schemas.microsoft.com/office/drawing/2014/main" id="{0E9C9591-0D2E-42D4-9752-0507531ED129}"/>
              </a:ext>
            </a:extLst>
          </p:cNvPr>
          <p:cNvSpPr>
            <a:spLocks noGrp="1" noChangeArrowheads="1"/>
          </p:cNvSpPr>
          <p:nvPr>
            <p:ph type="title"/>
          </p:nvPr>
        </p:nvSpPr>
        <p:spPr>
          <a:xfrm>
            <a:off x="468313" y="1412875"/>
            <a:ext cx="8229600" cy="358775"/>
          </a:xfrm>
        </p:spPr>
        <p:txBody>
          <a:bodyPr/>
          <a:lstStyle/>
          <a:p>
            <a:pPr eaLnBrk="1" hangingPunct="1"/>
            <a:r>
              <a:rPr lang="ru-RU" altLang="ru-RU" sz="2400" b="1"/>
              <a:t>Иерархия исключений</a:t>
            </a:r>
          </a:p>
        </p:txBody>
      </p:sp>
      <p:sp>
        <p:nvSpPr>
          <p:cNvPr id="16390" name="Rectangle 3">
            <a:extLst>
              <a:ext uri="{FF2B5EF4-FFF2-40B4-BE49-F238E27FC236}">
                <a16:creationId xmlns:a16="http://schemas.microsoft.com/office/drawing/2014/main" id="{7CC07415-C93A-4C6A-80AD-557BD1D5A63A}"/>
              </a:ext>
            </a:extLst>
          </p:cNvPr>
          <p:cNvSpPr>
            <a:spLocks noGrp="1" noChangeArrowheads="1"/>
          </p:cNvSpPr>
          <p:nvPr>
            <p:ph type="body" idx="1"/>
          </p:nvPr>
        </p:nvSpPr>
        <p:spPr>
          <a:xfrm>
            <a:off x="539750" y="1844675"/>
            <a:ext cx="8229600" cy="4248150"/>
          </a:xfrm>
        </p:spPr>
        <p:txBody>
          <a:bodyPr/>
          <a:lstStyle/>
          <a:p>
            <a:pPr eaLnBrk="1" hangingPunct="1">
              <a:lnSpc>
                <a:spcPct val="80000"/>
              </a:lnSpc>
            </a:pPr>
            <a:r>
              <a:rPr lang="en-US" altLang="ru-RU" sz="2000"/>
              <a:t>Throwable </a:t>
            </a:r>
            <a:r>
              <a:rPr lang="ru-RU" altLang="ru-RU" sz="2000"/>
              <a:t>имеет двух прямых потомков – </a:t>
            </a:r>
            <a:r>
              <a:rPr lang="en-US" altLang="ru-RU" sz="2000"/>
              <a:t>Error </a:t>
            </a:r>
            <a:r>
              <a:rPr lang="ru-RU" altLang="ru-RU" sz="2000"/>
              <a:t>и </a:t>
            </a:r>
            <a:r>
              <a:rPr lang="en-US" altLang="ru-RU" sz="2000"/>
              <a:t>Exception:</a:t>
            </a:r>
            <a:endParaRPr lang="ru-RU" altLang="ru-RU" sz="2000"/>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endParaRPr lang="ru-RU" altLang="ru-RU" sz="2000"/>
          </a:p>
          <a:p>
            <a:pPr eaLnBrk="1" hangingPunct="1">
              <a:lnSpc>
                <a:spcPct val="80000"/>
              </a:lnSpc>
            </a:pPr>
            <a:r>
              <a:rPr lang="ru-RU" altLang="ru-RU" sz="2000"/>
              <a:t>Если подходящих стандартных типов исключений нет, можно создать свой класс исключения. Он должен быть подклассом </a:t>
            </a:r>
            <a:r>
              <a:rPr lang="en-US" altLang="ru-RU" sz="2000"/>
              <a:t>Exception </a:t>
            </a:r>
            <a:r>
              <a:rPr lang="ru-RU" altLang="ru-RU" sz="2000"/>
              <a:t>(или его потомка).</a:t>
            </a:r>
          </a:p>
          <a:p>
            <a:pPr lvl="1" eaLnBrk="1" hangingPunct="1">
              <a:lnSpc>
                <a:spcPct val="80000"/>
              </a:lnSpc>
            </a:pPr>
            <a:endParaRPr lang="ru-RU" altLang="ru-RU" sz="2000"/>
          </a:p>
        </p:txBody>
      </p:sp>
      <p:pic>
        <p:nvPicPr>
          <p:cNvPr id="16391" name="Picture 5" descr="The Throwable class and its most significant subclasses.">
            <a:extLst>
              <a:ext uri="{FF2B5EF4-FFF2-40B4-BE49-F238E27FC236}">
                <a16:creationId xmlns:a16="http://schemas.microsoft.com/office/drawing/2014/main" id="{D88E6CF0-B901-4A37-91D3-D1ECF95FA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2420938"/>
            <a:ext cx="5184775"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F0F2970F-F955-4FA0-B567-4DB72449226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3FDF1B1-AC77-432A-96C9-A4733884619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B14D1914-50BE-4E13-8DEE-7CEE0F22BD6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BA1F56FF-8F8E-4737-9D90-562BA380B2A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44D26E7-5963-4F91-9221-C0FC4D079E3A}" type="slidenum">
              <a:rPr lang="ru-RU" altLang="ru-RU" sz="1400"/>
              <a:pPr eaLnBrk="1" hangingPunct="1">
                <a:spcBef>
                  <a:spcPct val="0"/>
                </a:spcBef>
                <a:buFontTx/>
                <a:buNone/>
              </a:pPr>
              <a:t>399</a:t>
            </a:fld>
            <a:endParaRPr lang="ru-RU" altLang="ru-RU" sz="1400"/>
          </a:p>
        </p:txBody>
      </p:sp>
      <p:sp>
        <p:nvSpPr>
          <p:cNvPr id="17413" name="Rectangle 2">
            <a:extLst>
              <a:ext uri="{FF2B5EF4-FFF2-40B4-BE49-F238E27FC236}">
                <a16:creationId xmlns:a16="http://schemas.microsoft.com/office/drawing/2014/main" id="{10CE7D0C-3DBA-4AD4-B672-FC33D2029275}"/>
              </a:ext>
            </a:extLst>
          </p:cNvPr>
          <p:cNvSpPr>
            <a:spLocks noGrp="1" noChangeArrowheads="1"/>
          </p:cNvSpPr>
          <p:nvPr>
            <p:ph type="title"/>
          </p:nvPr>
        </p:nvSpPr>
        <p:spPr>
          <a:xfrm>
            <a:off x="323850" y="1412875"/>
            <a:ext cx="8229600" cy="360363"/>
          </a:xfrm>
        </p:spPr>
        <p:txBody>
          <a:bodyPr/>
          <a:lstStyle/>
          <a:p>
            <a:pPr eaLnBrk="1" hangingPunct="1"/>
            <a:r>
              <a:rPr lang="ru-RU" altLang="ru-RU" sz="2400" b="1"/>
              <a:t>Классификация исключений - примеры</a:t>
            </a:r>
          </a:p>
        </p:txBody>
      </p:sp>
      <p:sp>
        <p:nvSpPr>
          <p:cNvPr id="17414" name="Rectangle 3">
            <a:extLst>
              <a:ext uri="{FF2B5EF4-FFF2-40B4-BE49-F238E27FC236}">
                <a16:creationId xmlns:a16="http://schemas.microsoft.com/office/drawing/2014/main" id="{A47B9447-04DE-4F4E-8350-BA5EB48EE341}"/>
              </a:ext>
            </a:extLst>
          </p:cNvPr>
          <p:cNvSpPr>
            <a:spLocks noGrp="1" noChangeArrowheads="1"/>
          </p:cNvSpPr>
          <p:nvPr>
            <p:ph type="body" idx="1"/>
          </p:nvPr>
        </p:nvSpPr>
        <p:spPr>
          <a:xfrm>
            <a:off x="0" y="1916113"/>
            <a:ext cx="9144000" cy="4210050"/>
          </a:xfrm>
        </p:spPr>
        <p:txBody>
          <a:bodyPr/>
          <a:lstStyle/>
          <a:p>
            <a:pPr eaLnBrk="1" hangingPunct="1">
              <a:lnSpc>
                <a:spcPct val="90000"/>
              </a:lnSpc>
            </a:pPr>
            <a:r>
              <a:rPr lang="en-US" altLang="ru-RU" sz="1800" b="1"/>
              <a:t>Error – </a:t>
            </a:r>
            <a:r>
              <a:rPr lang="ru-RU" altLang="ru-RU" sz="1800" b="1"/>
              <a:t>иерархия</a:t>
            </a:r>
            <a:r>
              <a:rPr lang="ru-RU" altLang="ru-RU" sz="1600" b="1"/>
              <a:t> (</a:t>
            </a:r>
            <a:r>
              <a:rPr lang="en-US" altLang="ru-RU" sz="1600" b="1"/>
              <a:t>unchecked</a:t>
            </a:r>
            <a:r>
              <a:rPr lang="ru-RU" altLang="ru-RU" sz="1600" b="1"/>
              <a:t> </a:t>
            </a:r>
            <a:r>
              <a:rPr lang="en-US" altLang="ru-RU" sz="1600" b="1"/>
              <a:t>/</a:t>
            </a:r>
            <a:r>
              <a:rPr lang="ru-RU" altLang="ru-RU" sz="1600" b="1"/>
              <a:t> не контролируемые компилятором</a:t>
            </a:r>
            <a:r>
              <a:rPr lang="en-US" altLang="ru-RU" sz="1600" b="1"/>
              <a:t>)</a:t>
            </a:r>
            <a:r>
              <a:rPr lang="ru-RU" altLang="ru-RU" sz="1600" b="1"/>
              <a:t>:</a:t>
            </a:r>
          </a:p>
          <a:p>
            <a:pPr lvl="1" eaLnBrk="1" hangingPunct="1">
              <a:lnSpc>
                <a:spcPct val="90000"/>
              </a:lnSpc>
            </a:pPr>
            <a:r>
              <a:rPr lang="ru-RU" altLang="ru-RU" sz="1400"/>
              <a:t>Внутренние ошибки, контролируемые средой исполнения и/или нехватка ресурсов</a:t>
            </a:r>
          </a:p>
          <a:p>
            <a:pPr lvl="2" eaLnBrk="1" hangingPunct="1">
              <a:lnSpc>
                <a:spcPct val="90000"/>
              </a:lnSpc>
            </a:pPr>
            <a:r>
              <a:rPr lang="ru-RU" altLang="ru-RU" sz="1400" b="1"/>
              <a:t>Продолжать «нормальную» работу программы при них затруднительно:</a:t>
            </a:r>
          </a:p>
          <a:p>
            <a:pPr lvl="3" eaLnBrk="1" hangingPunct="1">
              <a:lnSpc>
                <a:spcPct val="90000"/>
              </a:lnSpc>
            </a:pPr>
            <a:r>
              <a:rPr lang="ru-RU" altLang="ru-RU" sz="1200"/>
              <a:t>Неверный формат класс-файла;</a:t>
            </a:r>
          </a:p>
          <a:p>
            <a:pPr lvl="3" eaLnBrk="1" hangingPunct="1">
              <a:lnSpc>
                <a:spcPct val="90000"/>
              </a:lnSpc>
            </a:pPr>
            <a:r>
              <a:rPr lang="ru-RU" altLang="ru-RU" sz="1200"/>
              <a:t>Переполнение стека</a:t>
            </a:r>
          </a:p>
          <a:p>
            <a:pPr lvl="3" eaLnBrk="1" hangingPunct="1">
              <a:lnSpc>
                <a:spcPct val="90000"/>
              </a:lnSpc>
            </a:pPr>
            <a:r>
              <a:rPr lang="ru-RU" altLang="ru-RU" sz="1200"/>
              <a:t>Другие...</a:t>
            </a:r>
          </a:p>
          <a:p>
            <a:pPr eaLnBrk="1" hangingPunct="1">
              <a:lnSpc>
                <a:spcPct val="90000"/>
              </a:lnSpc>
            </a:pPr>
            <a:r>
              <a:rPr lang="en-US" altLang="ru-RU" sz="1800" b="1"/>
              <a:t>Exception – </a:t>
            </a:r>
            <a:r>
              <a:rPr lang="ru-RU" altLang="ru-RU" sz="1800" b="1"/>
              <a:t>иерархия</a:t>
            </a:r>
            <a:r>
              <a:rPr lang="ru-RU" altLang="ru-RU" sz="1800"/>
              <a:t>:</a:t>
            </a:r>
          </a:p>
          <a:p>
            <a:pPr lvl="1" eaLnBrk="1" hangingPunct="1">
              <a:lnSpc>
                <a:spcPct val="90000"/>
              </a:lnSpc>
            </a:pPr>
            <a:r>
              <a:rPr lang="en-US" altLang="ru-RU" sz="1600" b="1"/>
              <a:t>RuntimeException – </a:t>
            </a:r>
            <a:r>
              <a:rPr lang="ru-RU" altLang="ru-RU" sz="1600" b="1"/>
              <a:t>иерархия (</a:t>
            </a:r>
            <a:r>
              <a:rPr lang="en-US" altLang="ru-RU" sz="1600" b="1"/>
              <a:t>unchecked</a:t>
            </a:r>
            <a:r>
              <a:rPr lang="ru-RU" altLang="ru-RU" sz="1600" b="1"/>
              <a:t> </a:t>
            </a:r>
            <a:r>
              <a:rPr lang="en-US" altLang="ru-RU" sz="1600" b="1"/>
              <a:t>/</a:t>
            </a:r>
            <a:r>
              <a:rPr lang="ru-RU" altLang="ru-RU" sz="1600" b="1"/>
              <a:t> не контролируемые компилятором</a:t>
            </a:r>
            <a:r>
              <a:rPr lang="en-US" altLang="ru-RU" sz="1600" b="1"/>
              <a:t>)</a:t>
            </a:r>
            <a:r>
              <a:rPr lang="ru-RU" altLang="ru-RU" sz="1600" b="1"/>
              <a:t> </a:t>
            </a:r>
            <a:r>
              <a:rPr lang="ru-RU" altLang="ru-RU" sz="1600"/>
              <a:t>:</a:t>
            </a:r>
          </a:p>
          <a:p>
            <a:pPr lvl="2" eaLnBrk="1" hangingPunct="1">
              <a:lnSpc>
                <a:spcPct val="90000"/>
              </a:lnSpc>
            </a:pPr>
            <a:r>
              <a:rPr lang="ru-RU" altLang="ru-RU" sz="1400" b="1"/>
              <a:t>Возникают в результате ошибок программирования</a:t>
            </a:r>
            <a:r>
              <a:rPr lang="ru-RU" altLang="ru-RU" sz="1400"/>
              <a:t>, таких как:</a:t>
            </a:r>
          </a:p>
          <a:p>
            <a:pPr lvl="3" eaLnBrk="1" hangingPunct="1">
              <a:lnSpc>
                <a:spcPct val="90000"/>
              </a:lnSpc>
            </a:pPr>
            <a:r>
              <a:rPr lang="ru-RU" altLang="ru-RU" sz="1200"/>
              <a:t>Неверное приведение типов;</a:t>
            </a:r>
          </a:p>
          <a:p>
            <a:pPr lvl="3" eaLnBrk="1" hangingPunct="1">
              <a:lnSpc>
                <a:spcPct val="90000"/>
              </a:lnSpc>
            </a:pPr>
            <a:r>
              <a:rPr lang="ru-RU" altLang="ru-RU" sz="1200"/>
              <a:t>Выход за пределы массива;</a:t>
            </a:r>
          </a:p>
          <a:p>
            <a:pPr lvl="3" eaLnBrk="1" hangingPunct="1">
              <a:lnSpc>
                <a:spcPct val="90000"/>
              </a:lnSpc>
            </a:pPr>
            <a:r>
              <a:rPr lang="ru-RU" altLang="ru-RU" sz="1200"/>
              <a:t>Обращение к неинициализированной переменной (по ссылке </a:t>
            </a:r>
            <a:r>
              <a:rPr lang="en-US" altLang="ru-RU" sz="1200"/>
              <a:t>null</a:t>
            </a:r>
            <a:r>
              <a:rPr lang="ru-RU" altLang="ru-RU" sz="1200"/>
              <a:t>);</a:t>
            </a:r>
          </a:p>
          <a:p>
            <a:pPr lvl="3" eaLnBrk="1" hangingPunct="1">
              <a:lnSpc>
                <a:spcPct val="90000"/>
              </a:lnSpc>
            </a:pPr>
            <a:r>
              <a:rPr lang="ru-RU" altLang="ru-RU" sz="1200"/>
              <a:t>Другие...</a:t>
            </a:r>
          </a:p>
          <a:p>
            <a:pPr lvl="1" eaLnBrk="1" hangingPunct="1">
              <a:lnSpc>
                <a:spcPct val="90000"/>
              </a:lnSpc>
            </a:pPr>
            <a:r>
              <a:rPr lang="ru-RU" altLang="ru-RU" sz="1600" b="1"/>
              <a:t>Все остальные (</a:t>
            </a:r>
            <a:r>
              <a:rPr lang="en-US" altLang="ru-RU" sz="1600" b="1"/>
              <a:t>checked</a:t>
            </a:r>
            <a:r>
              <a:rPr lang="ru-RU" altLang="ru-RU" sz="1600" b="1"/>
              <a:t> </a:t>
            </a:r>
            <a:r>
              <a:rPr lang="en-US" altLang="ru-RU" sz="1600" b="1"/>
              <a:t>/</a:t>
            </a:r>
            <a:r>
              <a:rPr lang="ru-RU" altLang="ru-RU" sz="1600" b="1"/>
              <a:t> контролируемые</a:t>
            </a:r>
            <a:r>
              <a:rPr lang="en-US" altLang="ru-RU" sz="1600" b="1"/>
              <a:t> </a:t>
            </a:r>
            <a:r>
              <a:rPr lang="ru-RU" altLang="ru-RU" sz="1600" b="1"/>
              <a:t>компилятором</a:t>
            </a:r>
            <a:r>
              <a:rPr lang="en-US" altLang="ru-RU" sz="1600" b="1"/>
              <a:t>)</a:t>
            </a:r>
            <a:r>
              <a:rPr lang="ru-RU" altLang="ru-RU" sz="1600" b="1"/>
              <a:t> :</a:t>
            </a:r>
          </a:p>
          <a:p>
            <a:pPr lvl="2" eaLnBrk="1" hangingPunct="1">
              <a:lnSpc>
                <a:spcPct val="90000"/>
              </a:lnSpc>
            </a:pPr>
            <a:r>
              <a:rPr lang="ru-RU" altLang="ru-RU" sz="1400" b="1"/>
              <a:t>Возникают при корректной работе, но при непредвиденных обстоятельствах</a:t>
            </a:r>
            <a:r>
              <a:rPr lang="ru-RU" altLang="ru-RU" sz="1400"/>
              <a:t>:</a:t>
            </a:r>
          </a:p>
          <a:p>
            <a:pPr lvl="3" eaLnBrk="1" hangingPunct="1">
              <a:lnSpc>
                <a:spcPct val="90000"/>
              </a:lnSpc>
            </a:pPr>
            <a:r>
              <a:rPr lang="ru-RU" altLang="ru-RU" sz="1200"/>
              <a:t>Загрузчик классов не нашел нужный класс;</a:t>
            </a:r>
          </a:p>
          <a:p>
            <a:pPr lvl="3" eaLnBrk="1" hangingPunct="1">
              <a:lnSpc>
                <a:spcPct val="90000"/>
              </a:lnSpc>
            </a:pPr>
            <a:r>
              <a:rPr lang="ru-RU" altLang="ru-RU" sz="1200"/>
              <a:t>Нет поддержки клонирования;</a:t>
            </a:r>
          </a:p>
          <a:p>
            <a:pPr lvl="3" eaLnBrk="1" hangingPunct="1">
              <a:lnSpc>
                <a:spcPct val="90000"/>
              </a:lnSpc>
            </a:pPr>
            <a:r>
              <a:rPr lang="ru-RU" altLang="ru-RU" sz="1200"/>
              <a:t>Другие...(от файловой системы, сетевых программ, и пр.)</a:t>
            </a:r>
          </a:p>
          <a:p>
            <a:pPr lvl="3" eaLnBrk="1" hangingPunct="1">
              <a:lnSpc>
                <a:spcPct val="90000"/>
              </a:lnSpc>
            </a:pPr>
            <a:endParaRPr lang="en-US" altLang="ru-RU" sz="1200"/>
          </a:p>
          <a:p>
            <a:pPr lvl="1" eaLnBrk="1" hangingPunct="1">
              <a:lnSpc>
                <a:spcPct val="90000"/>
              </a:lnSpc>
            </a:pPr>
            <a:endParaRPr lang="ru-RU" altLang="ru-RU"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F95412-3088-4CDE-BCBA-FCBC0B242AA7}"/>
              </a:ext>
            </a:extLst>
          </p:cNvPr>
          <p:cNvSpPr>
            <a:spLocks noGrp="1"/>
          </p:cNvSpPr>
          <p:nvPr>
            <p:ph type="ctrTitle"/>
          </p:nvPr>
        </p:nvSpPr>
        <p:spPr/>
        <p:txBody>
          <a:bodyPr/>
          <a:lstStyle/>
          <a:p>
            <a:r>
              <a:rPr lang="ru-RU" dirty="0"/>
              <a:t>Интервальные оценки</a:t>
            </a:r>
          </a:p>
        </p:txBody>
      </p:sp>
      <p:sp>
        <p:nvSpPr>
          <p:cNvPr id="3" name="Подзаголовок 2">
            <a:extLst>
              <a:ext uri="{FF2B5EF4-FFF2-40B4-BE49-F238E27FC236}">
                <a16:creationId xmlns:a16="http://schemas.microsoft.com/office/drawing/2014/main" id="{BFC2F3C0-643A-45F2-B78C-9FAAACD17CF4}"/>
              </a:ext>
            </a:extLst>
          </p:cNvPr>
          <p:cNvSpPr>
            <a:spLocks noGrp="1"/>
          </p:cNvSpPr>
          <p:nvPr>
            <p:ph type="subTitle" idx="1"/>
          </p:nvPr>
        </p:nvSpPr>
        <p:spPr/>
        <p:txBody>
          <a:bodyPr/>
          <a:lstStyle/>
          <a:p>
            <a:r>
              <a:rPr lang="ru-RU" dirty="0"/>
              <a:t>Занятие </a:t>
            </a:r>
            <a:r>
              <a:rPr lang="en-US" dirty="0"/>
              <a:t>10</a:t>
            </a:r>
            <a:endParaRPr lang="ru-RU" dirty="0"/>
          </a:p>
        </p:txBody>
      </p:sp>
    </p:spTree>
    <p:extLst>
      <p:ext uri="{BB962C8B-B14F-4D97-AF65-F5344CB8AC3E}">
        <p14:creationId xmlns:p14="http://schemas.microsoft.com/office/powerpoint/2010/main" val="762051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64D622-7C8F-4FD0-81BE-BEACF39F4005}"/>
              </a:ext>
            </a:extLst>
          </p:cNvPr>
          <p:cNvSpPr>
            <a:spLocks noGrp="1"/>
          </p:cNvSpPr>
          <p:nvPr>
            <p:ph type="title"/>
          </p:nvPr>
        </p:nvSpPr>
        <p:spPr/>
        <p:txBody>
          <a:bodyPr/>
          <a:lstStyle/>
          <a:p>
            <a:r>
              <a:rPr lang="ru-RU" i="1" dirty="0"/>
              <a:t>Множественный коэффициент корреляции</a:t>
            </a:r>
            <a:endParaRPr lang="ru-RU" dirty="0"/>
          </a:p>
        </p:txBody>
      </p:sp>
      <p:sp>
        <p:nvSpPr>
          <p:cNvPr id="3" name="Объект 2">
            <a:extLst>
              <a:ext uri="{FF2B5EF4-FFF2-40B4-BE49-F238E27FC236}">
                <a16:creationId xmlns:a16="http://schemas.microsoft.com/office/drawing/2014/main" id="{562D751D-95AF-49B2-AEA6-936F863E8F59}"/>
              </a:ext>
            </a:extLst>
          </p:cNvPr>
          <p:cNvSpPr>
            <a:spLocks noGrp="1"/>
          </p:cNvSpPr>
          <p:nvPr>
            <p:ph idx="1"/>
          </p:nvPr>
        </p:nvSpPr>
        <p:spPr/>
        <p:txBody>
          <a:bodyPr>
            <a:normAutofit/>
          </a:bodyPr>
          <a:lstStyle/>
          <a:p>
            <a:r>
              <a:rPr lang="ru-RU" dirty="0"/>
              <a:t>Квадрат множественного коэффициент корреляции называется множественным коэффициентом детерминации. Он характеризует долю дисперсии одной переменной (результативной</a:t>
            </a:r>
            <a:r>
              <a:rPr lang="en-US" dirty="0"/>
              <a:t> Y</a:t>
            </a:r>
            <a:r>
              <a:rPr lang="ru-RU" dirty="0"/>
              <a:t>), обусловленной влиянием всех остальных (аргументов</a:t>
            </a:r>
            <a:r>
              <a:rPr lang="en-US" dirty="0"/>
              <a:t> X</a:t>
            </a:r>
            <a:r>
              <a:rPr lang="en-US" sz="1350" dirty="0"/>
              <a:t>1</a:t>
            </a:r>
            <a:r>
              <a:rPr lang="en-US" dirty="0"/>
              <a:t>, X</a:t>
            </a:r>
            <a:r>
              <a:rPr lang="en-US" sz="1350" dirty="0"/>
              <a:t>2</a:t>
            </a:r>
            <a:r>
              <a:rPr lang="en-US" dirty="0"/>
              <a:t>,…</a:t>
            </a:r>
            <a:r>
              <a:rPr lang="en-US" dirty="0" err="1"/>
              <a:t>X</a:t>
            </a:r>
            <a:r>
              <a:rPr lang="en-US" sz="1350" dirty="0" err="1"/>
              <a:t>k</a:t>
            </a:r>
            <a:r>
              <a:rPr lang="ru-RU" dirty="0"/>
              <a:t>), входящих в модель.</a:t>
            </a:r>
          </a:p>
          <a:p>
            <a:r>
              <a:rPr lang="ru-RU" dirty="0"/>
              <a:t>В регрессионных моделях равенство коэффициента детерминации единице говорит о полном соответствии модели данным, то есть точность подбора уравнения регрессии идеальная и все точки наблюдений лежат точно на линии регрессии</a:t>
            </a:r>
          </a:p>
          <a:p>
            <a:endParaRPr lang="ru-RU" dirty="0"/>
          </a:p>
        </p:txBody>
      </p:sp>
    </p:spTree>
    <p:extLst>
      <p:ext uri="{BB962C8B-B14F-4D97-AF65-F5344CB8AC3E}">
        <p14:creationId xmlns:p14="http://schemas.microsoft.com/office/powerpoint/2010/main" val="364979390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AA9FD38E-0F55-4898-813B-276B882EC4B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4C40E35-C9C3-4417-B37C-8F11E3685D8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40D8E37D-45F3-4BE9-A044-7BEDC3234EB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37D47BBD-8D88-4CDF-AA55-BDC0F85ED50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990A03D-293B-4135-974D-2D162F221123}" type="slidenum">
              <a:rPr lang="ru-RU" altLang="ru-RU" sz="1400"/>
              <a:pPr eaLnBrk="1" hangingPunct="1">
                <a:spcBef>
                  <a:spcPct val="0"/>
                </a:spcBef>
                <a:buFontTx/>
                <a:buNone/>
              </a:pPr>
              <a:t>400</a:t>
            </a:fld>
            <a:endParaRPr lang="ru-RU" altLang="ru-RU" sz="1400"/>
          </a:p>
        </p:txBody>
      </p:sp>
      <p:sp>
        <p:nvSpPr>
          <p:cNvPr id="18437" name="Rectangle 2">
            <a:extLst>
              <a:ext uri="{FF2B5EF4-FFF2-40B4-BE49-F238E27FC236}">
                <a16:creationId xmlns:a16="http://schemas.microsoft.com/office/drawing/2014/main" id="{94A8999E-7108-45DD-A2E5-C6EC5943CB38}"/>
              </a:ext>
            </a:extLst>
          </p:cNvPr>
          <p:cNvSpPr>
            <a:spLocks noGrp="1" noChangeArrowheads="1"/>
          </p:cNvSpPr>
          <p:nvPr>
            <p:ph type="title"/>
          </p:nvPr>
        </p:nvSpPr>
        <p:spPr>
          <a:xfrm>
            <a:off x="323850" y="1412875"/>
            <a:ext cx="8229600" cy="360363"/>
          </a:xfrm>
        </p:spPr>
        <p:txBody>
          <a:bodyPr/>
          <a:lstStyle/>
          <a:p>
            <a:pPr eaLnBrk="1" hangingPunct="1"/>
            <a:r>
              <a:rPr lang="ru-RU" altLang="ru-RU" sz="2400" b="1"/>
              <a:t>Классификация исключений</a:t>
            </a:r>
          </a:p>
        </p:txBody>
      </p:sp>
      <p:sp>
        <p:nvSpPr>
          <p:cNvPr id="18438" name="Rectangle 3">
            <a:extLst>
              <a:ext uri="{FF2B5EF4-FFF2-40B4-BE49-F238E27FC236}">
                <a16:creationId xmlns:a16="http://schemas.microsoft.com/office/drawing/2014/main" id="{3798A1BA-3AD5-472E-988E-269E66C560DF}"/>
              </a:ext>
            </a:extLst>
          </p:cNvPr>
          <p:cNvSpPr>
            <a:spLocks noGrp="1" noChangeArrowheads="1"/>
          </p:cNvSpPr>
          <p:nvPr>
            <p:ph type="body" idx="1"/>
          </p:nvPr>
        </p:nvSpPr>
        <p:spPr>
          <a:xfrm>
            <a:off x="0" y="1916113"/>
            <a:ext cx="9144000" cy="4210050"/>
          </a:xfrm>
        </p:spPr>
        <p:txBody>
          <a:bodyPr/>
          <a:lstStyle/>
          <a:p>
            <a:pPr eaLnBrk="1" hangingPunct="1">
              <a:lnSpc>
                <a:spcPct val="90000"/>
              </a:lnSpc>
            </a:pPr>
            <a:r>
              <a:rPr lang="en-US" altLang="ru-RU" sz="1600" b="1"/>
              <a:t>Error – </a:t>
            </a:r>
            <a:r>
              <a:rPr lang="ru-RU" altLang="ru-RU" sz="1600" b="1"/>
              <a:t>иерархия (</a:t>
            </a:r>
            <a:r>
              <a:rPr lang="en-US" altLang="ru-RU" sz="1600" b="1"/>
              <a:t>unchecked</a:t>
            </a:r>
            <a:r>
              <a:rPr lang="ru-RU" altLang="ru-RU" sz="1600" b="1"/>
              <a:t> </a:t>
            </a:r>
            <a:r>
              <a:rPr lang="en-US" altLang="ru-RU" sz="1600" b="1"/>
              <a:t>/</a:t>
            </a:r>
            <a:r>
              <a:rPr lang="ru-RU" altLang="ru-RU" sz="1600" b="1"/>
              <a:t> не контролируемые компилятором</a:t>
            </a:r>
            <a:r>
              <a:rPr lang="en-US" altLang="ru-RU" sz="1600" b="1"/>
              <a:t>)</a:t>
            </a:r>
            <a:r>
              <a:rPr lang="ru-RU" altLang="ru-RU" sz="1600" b="1"/>
              <a:t>:</a:t>
            </a:r>
          </a:p>
          <a:p>
            <a:pPr lvl="1" eaLnBrk="1" hangingPunct="1">
              <a:lnSpc>
                <a:spcPct val="90000"/>
              </a:lnSpc>
            </a:pPr>
            <a:r>
              <a:rPr lang="ru-RU" altLang="ru-RU" sz="1400"/>
              <a:t>Внутренние ошибки, контролируемые средой исполнения и/или нехватка ресурсов</a:t>
            </a:r>
          </a:p>
          <a:p>
            <a:pPr lvl="2" eaLnBrk="1" hangingPunct="1">
              <a:lnSpc>
                <a:spcPct val="90000"/>
              </a:lnSpc>
            </a:pPr>
            <a:r>
              <a:rPr lang="ru-RU" altLang="ru-RU" sz="1400" b="1"/>
              <a:t>Продолжать «нормальную» работу программы при них затруднительно:</a:t>
            </a:r>
          </a:p>
          <a:p>
            <a:pPr lvl="3" eaLnBrk="1" hangingPunct="1">
              <a:lnSpc>
                <a:spcPct val="90000"/>
              </a:lnSpc>
            </a:pPr>
            <a:r>
              <a:rPr lang="ru-RU" altLang="ru-RU" sz="1200"/>
              <a:t>Неверный формат класс-файла;</a:t>
            </a:r>
          </a:p>
          <a:p>
            <a:pPr lvl="3" eaLnBrk="1" hangingPunct="1">
              <a:lnSpc>
                <a:spcPct val="90000"/>
              </a:lnSpc>
            </a:pPr>
            <a:r>
              <a:rPr lang="ru-RU" altLang="ru-RU" sz="1200"/>
              <a:t>Переполнение стека</a:t>
            </a:r>
          </a:p>
          <a:p>
            <a:pPr lvl="3" eaLnBrk="1" hangingPunct="1">
              <a:lnSpc>
                <a:spcPct val="90000"/>
              </a:lnSpc>
            </a:pPr>
            <a:r>
              <a:rPr lang="ru-RU" altLang="ru-RU" sz="1200"/>
              <a:t>Другие...</a:t>
            </a:r>
          </a:p>
          <a:p>
            <a:pPr eaLnBrk="1" hangingPunct="1">
              <a:lnSpc>
                <a:spcPct val="90000"/>
              </a:lnSpc>
            </a:pPr>
            <a:r>
              <a:rPr lang="en-US" altLang="ru-RU" sz="1800"/>
              <a:t>Exception – </a:t>
            </a:r>
            <a:r>
              <a:rPr lang="ru-RU" altLang="ru-RU" sz="1800"/>
              <a:t>иерархия:</a:t>
            </a:r>
          </a:p>
          <a:p>
            <a:pPr lvl="1" eaLnBrk="1" hangingPunct="1">
              <a:lnSpc>
                <a:spcPct val="90000"/>
              </a:lnSpc>
            </a:pPr>
            <a:r>
              <a:rPr lang="en-US" altLang="ru-RU" sz="1600" b="1"/>
              <a:t>RuntimeException – </a:t>
            </a:r>
            <a:r>
              <a:rPr lang="ru-RU" altLang="ru-RU" sz="1600" b="1"/>
              <a:t>иерархия (</a:t>
            </a:r>
            <a:r>
              <a:rPr lang="en-US" altLang="ru-RU" sz="1600" b="1"/>
              <a:t>unchecked</a:t>
            </a:r>
            <a:r>
              <a:rPr lang="ru-RU" altLang="ru-RU" sz="1600" b="1"/>
              <a:t> </a:t>
            </a:r>
            <a:r>
              <a:rPr lang="en-US" altLang="ru-RU" sz="1600" b="1"/>
              <a:t>/</a:t>
            </a:r>
            <a:r>
              <a:rPr lang="ru-RU" altLang="ru-RU" sz="1600" b="1"/>
              <a:t> не контролируемые компилятором</a:t>
            </a:r>
            <a:r>
              <a:rPr lang="en-US" altLang="ru-RU" sz="1600" b="1"/>
              <a:t>)</a:t>
            </a:r>
            <a:r>
              <a:rPr lang="ru-RU" altLang="ru-RU" sz="1600" b="1"/>
              <a:t> </a:t>
            </a:r>
            <a:r>
              <a:rPr lang="ru-RU" altLang="ru-RU" sz="1600"/>
              <a:t>:</a:t>
            </a:r>
          </a:p>
          <a:p>
            <a:pPr lvl="2" eaLnBrk="1" hangingPunct="1">
              <a:lnSpc>
                <a:spcPct val="90000"/>
              </a:lnSpc>
            </a:pPr>
            <a:r>
              <a:rPr lang="ru-RU" altLang="ru-RU" sz="1400" b="1"/>
              <a:t>Возникают в результате ошибок программирования</a:t>
            </a:r>
            <a:r>
              <a:rPr lang="ru-RU" altLang="ru-RU" sz="1400"/>
              <a:t>, таких как:</a:t>
            </a:r>
          </a:p>
          <a:p>
            <a:pPr lvl="3" eaLnBrk="1" hangingPunct="1">
              <a:lnSpc>
                <a:spcPct val="90000"/>
              </a:lnSpc>
            </a:pPr>
            <a:r>
              <a:rPr lang="ru-RU" altLang="ru-RU" sz="1200"/>
              <a:t>Неверное приведение типов;</a:t>
            </a:r>
          </a:p>
          <a:p>
            <a:pPr lvl="3" eaLnBrk="1" hangingPunct="1">
              <a:lnSpc>
                <a:spcPct val="90000"/>
              </a:lnSpc>
            </a:pPr>
            <a:r>
              <a:rPr lang="ru-RU" altLang="ru-RU" sz="1200"/>
              <a:t>Выход за пределы массива;</a:t>
            </a:r>
          </a:p>
          <a:p>
            <a:pPr lvl="3" eaLnBrk="1" hangingPunct="1">
              <a:lnSpc>
                <a:spcPct val="90000"/>
              </a:lnSpc>
            </a:pPr>
            <a:r>
              <a:rPr lang="ru-RU" altLang="ru-RU" sz="1200"/>
              <a:t>Обращение к неинициализированной переменной (по ссылке </a:t>
            </a:r>
            <a:r>
              <a:rPr lang="en-US" altLang="ru-RU" sz="1200"/>
              <a:t>null</a:t>
            </a:r>
            <a:r>
              <a:rPr lang="ru-RU" altLang="ru-RU" sz="1200"/>
              <a:t>);</a:t>
            </a:r>
          </a:p>
          <a:p>
            <a:pPr lvl="3" eaLnBrk="1" hangingPunct="1">
              <a:lnSpc>
                <a:spcPct val="90000"/>
              </a:lnSpc>
            </a:pPr>
            <a:r>
              <a:rPr lang="ru-RU" altLang="ru-RU" sz="1200"/>
              <a:t>Другие...</a:t>
            </a:r>
          </a:p>
          <a:p>
            <a:pPr lvl="1" eaLnBrk="1" hangingPunct="1">
              <a:lnSpc>
                <a:spcPct val="90000"/>
              </a:lnSpc>
            </a:pPr>
            <a:r>
              <a:rPr lang="ru-RU" altLang="ru-RU" sz="1600" b="1"/>
              <a:t>Все остальные (</a:t>
            </a:r>
            <a:r>
              <a:rPr lang="en-US" altLang="ru-RU" sz="1600" b="1"/>
              <a:t>checked</a:t>
            </a:r>
            <a:r>
              <a:rPr lang="ru-RU" altLang="ru-RU" sz="1600" b="1"/>
              <a:t> </a:t>
            </a:r>
            <a:r>
              <a:rPr lang="en-US" altLang="ru-RU" sz="1600" b="1"/>
              <a:t>/</a:t>
            </a:r>
            <a:r>
              <a:rPr lang="ru-RU" altLang="ru-RU" sz="1600" b="1"/>
              <a:t> контролируемые</a:t>
            </a:r>
            <a:r>
              <a:rPr lang="en-US" altLang="ru-RU" sz="1600" b="1"/>
              <a:t> </a:t>
            </a:r>
            <a:r>
              <a:rPr lang="ru-RU" altLang="ru-RU" sz="1600" b="1"/>
              <a:t>компилятором</a:t>
            </a:r>
            <a:r>
              <a:rPr lang="en-US" altLang="ru-RU" sz="1600" b="1"/>
              <a:t>)</a:t>
            </a:r>
            <a:r>
              <a:rPr lang="ru-RU" altLang="ru-RU" sz="1600" b="1"/>
              <a:t> :</a:t>
            </a:r>
          </a:p>
          <a:p>
            <a:pPr lvl="2" eaLnBrk="1" hangingPunct="1">
              <a:lnSpc>
                <a:spcPct val="90000"/>
              </a:lnSpc>
            </a:pPr>
            <a:r>
              <a:rPr lang="ru-RU" altLang="ru-RU" sz="1400" b="1"/>
              <a:t>Возникают при корректной работе, но при непредвиденных обстоятельствах</a:t>
            </a:r>
            <a:r>
              <a:rPr lang="ru-RU" altLang="ru-RU" sz="1400"/>
              <a:t>:</a:t>
            </a:r>
          </a:p>
          <a:p>
            <a:pPr lvl="3" eaLnBrk="1" hangingPunct="1">
              <a:lnSpc>
                <a:spcPct val="90000"/>
              </a:lnSpc>
            </a:pPr>
            <a:r>
              <a:rPr lang="ru-RU" altLang="ru-RU" sz="1200"/>
              <a:t>Загрузчик классов не нашел нужный класс;</a:t>
            </a:r>
          </a:p>
          <a:p>
            <a:pPr lvl="3" eaLnBrk="1" hangingPunct="1">
              <a:lnSpc>
                <a:spcPct val="90000"/>
              </a:lnSpc>
            </a:pPr>
            <a:r>
              <a:rPr lang="ru-RU" altLang="ru-RU" sz="1200"/>
              <a:t>Нет поддержки клонирования;</a:t>
            </a:r>
          </a:p>
          <a:p>
            <a:pPr lvl="3" eaLnBrk="1" hangingPunct="1">
              <a:lnSpc>
                <a:spcPct val="90000"/>
              </a:lnSpc>
            </a:pPr>
            <a:r>
              <a:rPr lang="ru-RU" altLang="ru-RU" sz="1200"/>
              <a:t>Другие...(от файловой системы, сетевых программ, и пр.)</a:t>
            </a:r>
          </a:p>
          <a:p>
            <a:pPr lvl="3" eaLnBrk="1" hangingPunct="1">
              <a:lnSpc>
                <a:spcPct val="90000"/>
              </a:lnSpc>
            </a:pPr>
            <a:endParaRPr lang="en-US" altLang="ru-RU" sz="1200"/>
          </a:p>
          <a:p>
            <a:pPr lvl="1" eaLnBrk="1" hangingPunct="1">
              <a:lnSpc>
                <a:spcPct val="90000"/>
              </a:lnSpc>
            </a:pPr>
            <a:endParaRPr lang="ru-RU" altLang="ru-RU" sz="1600"/>
          </a:p>
        </p:txBody>
      </p:sp>
      <p:pic>
        <p:nvPicPr>
          <p:cNvPr id="18439" name="Picture 7">
            <a:extLst>
              <a:ext uri="{FF2B5EF4-FFF2-40B4-BE49-F238E27FC236}">
                <a16:creationId xmlns:a16="http://schemas.microsoft.com/office/drawing/2014/main" id="{BD02FBB9-C7B0-47A5-B1D1-A35BF45CE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2025"/>
            <a:ext cx="9144000" cy="520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5D31E61C-9654-4D9A-93F8-3D702814AFD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E2CA979-471C-4A0D-A73F-0D417BCF92B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0EF41DBB-DFF7-4572-992D-BFA1E3DD45D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9F8C7FFC-9EE3-4CD6-BE76-F5597750D33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214DD37-E9B7-4FC5-8144-E927F62E899C}" type="slidenum">
              <a:rPr lang="ru-RU" altLang="ru-RU" sz="1400"/>
              <a:pPr eaLnBrk="1" hangingPunct="1">
                <a:spcBef>
                  <a:spcPct val="0"/>
                </a:spcBef>
                <a:buFontTx/>
                <a:buNone/>
              </a:pPr>
              <a:t>401</a:t>
            </a:fld>
            <a:endParaRPr lang="ru-RU" altLang="ru-RU" sz="1400"/>
          </a:p>
        </p:txBody>
      </p:sp>
      <p:sp>
        <p:nvSpPr>
          <p:cNvPr id="19461" name="Rectangle 2">
            <a:extLst>
              <a:ext uri="{FF2B5EF4-FFF2-40B4-BE49-F238E27FC236}">
                <a16:creationId xmlns:a16="http://schemas.microsoft.com/office/drawing/2014/main" id="{A36B0758-3303-4362-805C-3A59065BE203}"/>
              </a:ext>
            </a:extLst>
          </p:cNvPr>
          <p:cNvSpPr>
            <a:spLocks noGrp="1" noChangeArrowheads="1"/>
          </p:cNvSpPr>
          <p:nvPr>
            <p:ph type="title"/>
          </p:nvPr>
        </p:nvSpPr>
        <p:spPr>
          <a:xfrm>
            <a:off x="395288" y="1484313"/>
            <a:ext cx="8229600" cy="360362"/>
          </a:xfrm>
        </p:spPr>
        <p:txBody>
          <a:bodyPr/>
          <a:lstStyle/>
          <a:p>
            <a:pPr eaLnBrk="1" hangingPunct="1"/>
            <a:r>
              <a:rPr lang="ru-RU" altLang="ru-RU" sz="2400" b="1"/>
              <a:t>Объявление контролируемых исключений</a:t>
            </a:r>
          </a:p>
        </p:txBody>
      </p:sp>
      <p:sp>
        <p:nvSpPr>
          <p:cNvPr id="19462" name="Rectangle 3">
            <a:extLst>
              <a:ext uri="{FF2B5EF4-FFF2-40B4-BE49-F238E27FC236}">
                <a16:creationId xmlns:a16="http://schemas.microsoft.com/office/drawing/2014/main" id="{3FD923D0-FDA8-4B3A-9002-69D90797BFEE}"/>
              </a:ext>
            </a:extLst>
          </p:cNvPr>
          <p:cNvSpPr>
            <a:spLocks noGrp="1" noChangeArrowheads="1"/>
          </p:cNvSpPr>
          <p:nvPr>
            <p:ph type="body" idx="1"/>
          </p:nvPr>
        </p:nvSpPr>
        <p:spPr>
          <a:xfrm>
            <a:off x="250825" y="1989138"/>
            <a:ext cx="8893175" cy="4137025"/>
          </a:xfrm>
        </p:spPr>
        <p:txBody>
          <a:bodyPr/>
          <a:lstStyle/>
          <a:p>
            <a:pPr eaLnBrk="1" hangingPunct="1"/>
            <a:r>
              <a:rPr lang="ru-RU" altLang="ru-RU" sz="2000"/>
              <a:t>Объявление о том, что метод может генерировать исключения:</a:t>
            </a:r>
            <a:endParaRPr lang="en-US" altLang="ru-RU" sz="2000"/>
          </a:p>
          <a:p>
            <a:pPr eaLnBrk="1" hangingPunct="1">
              <a:buFontTx/>
              <a:buNone/>
            </a:pPr>
            <a:r>
              <a:rPr lang="en-US" altLang="ru-RU" sz="2000"/>
              <a:t>     </a:t>
            </a:r>
            <a:r>
              <a:rPr lang="en-US" altLang="ru-RU" sz="1600" b="1">
                <a:solidFill>
                  <a:srgbClr val="FF0000"/>
                </a:solidFill>
              </a:rPr>
              <a:t>public Image loadImage(String s) throws EOFException, MalformedURLException {…}</a:t>
            </a:r>
          </a:p>
          <a:p>
            <a:pPr eaLnBrk="1" hangingPunct="1"/>
            <a:r>
              <a:rPr lang="ru-RU" altLang="ru-RU" sz="2000"/>
              <a:t>Метод подкласса не может генерировать более общие исключения, чем замещаемый им метод суперкласса (исключения могут только конкретизироваться или не возникать вовсе).</a:t>
            </a:r>
          </a:p>
          <a:p>
            <a:pPr eaLnBrk="1" hangingPunct="1"/>
            <a:r>
              <a:rPr lang="ru-RU" altLang="ru-RU" sz="2000"/>
              <a:t>Если метод суперкласса вообще не генерирует контролируемые исключения, то и переопределенный метод в подклассе этого сделать не может.</a:t>
            </a:r>
          </a:p>
          <a:p>
            <a:pPr eaLnBrk="1" hangingPunct="1"/>
            <a:r>
              <a:rPr lang="ru-RU" altLang="ru-RU" sz="2000"/>
              <a:t>Если метод объявляет, что может генерировать исключения определенного класса, то он может генерировать также исключения его подклассов («если ловим рыбу, то – и селедку словим...»</a:t>
            </a:r>
            <a:r>
              <a:rPr lang="en-US" altLang="ru-RU" sz="2000"/>
              <a:t> </a:t>
            </a:r>
            <a:r>
              <a:rPr lang="ru-RU" altLang="ru-RU" sz="2000"/>
              <a:t>или «если кидаемся рыбой, то можем и селедкой кидаться...»).</a:t>
            </a:r>
            <a:endParaRPr lang="en-US" altLang="ru-RU" sz="2000"/>
          </a:p>
          <a:p>
            <a:pPr eaLnBrk="1" hangingPunct="1">
              <a:buFontTx/>
              <a:buNone/>
            </a:pPr>
            <a:endParaRPr lang="ru-RU" altLang="ru-RU" sz="1600" b="1">
              <a:solidFill>
                <a:srgbClr val="FF0000"/>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2CE4D2ED-6FA9-412F-B418-00AB4359ECA9}"/>
              </a:ext>
            </a:extLst>
          </p:cNvPr>
          <p:cNvSpPr>
            <a:spLocks noGrp="1"/>
          </p:cNvSpPr>
          <p:nvPr>
            <p:ph type="title"/>
          </p:nvPr>
        </p:nvSpPr>
        <p:spPr>
          <a:xfrm>
            <a:off x="468313" y="1557338"/>
            <a:ext cx="8229600" cy="647700"/>
          </a:xfrm>
        </p:spPr>
        <p:txBody>
          <a:bodyPr/>
          <a:lstStyle/>
          <a:p>
            <a:r>
              <a:rPr lang="ru-RU" altLang="ru-RU" sz="2400" b="1"/>
              <a:t>Цепочки исключений (</a:t>
            </a:r>
            <a:r>
              <a:rPr lang="en-US" altLang="ru-RU" sz="2400" b="1"/>
              <a:t>Chained exceptions</a:t>
            </a:r>
            <a:r>
              <a:rPr lang="ru-RU" altLang="ru-RU" sz="2400" b="1"/>
              <a:t>)</a:t>
            </a:r>
            <a:r>
              <a:rPr lang="en-US" altLang="ru-RU" sz="2400" b="1"/>
              <a:t> – </a:t>
            </a:r>
            <a:r>
              <a:rPr lang="ru-RU" altLang="ru-RU" sz="2400" b="1" i="1"/>
              <a:t>добавлены </a:t>
            </a:r>
            <a:r>
              <a:rPr lang="en-US" altLang="ru-RU" sz="2400" b="1" i="1"/>
              <a:t>by Josh Bloch </a:t>
            </a:r>
            <a:r>
              <a:rPr lang="ru-RU" altLang="ru-RU" sz="2400" b="1" i="1"/>
              <a:t>в </a:t>
            </a:r>
            <a:r>
              <a:rPr lang="en-US" altLang="ru-RU" sz="2400" b="1" i="1"/>
              <a:t>JDK1.4</a:t>
            </a:r>
            <a:endParaRPr lang="ru-RU" altLang="ru-RU" sz="2400" b="1" i="1"/>
          </a:p>
        </p:txBody>
      </p:sp>
      <p:sp>
        <p:nvSpPr>
          <p:cNvPr id="3" name="Content Placeholder 2">
            <a:extLst>
              <a:ext uri="{FF2B5EF4-FFF2-40B4-BE49-F238E27FC236}">
                <a16:creationId xmlns:a16="http://schemas.microsoft.com/office/drawing/2014/main" id="{CB8DBB3F-F5B4-4FA2-9D59-A68FE3328437}"/>
              </a:ext>
            </a:extLst>
          </p:cNvPr>
          <p:cNvSpPr>
            <a:spLocks noGrp="1"/>
          </p:cNvSpPr>
          <p:nvPr>
            <p:ph idx="1"/>
          </p:nvPr>
        </p:nvSpPr>
        <p:spPr>
          <a:xfrm>
            <a:off x="0" y="2349500"/>
            <a:ext cx="9144000" cy="3776663"/>
          </a:xfrm>
        </p:spPr>
        <p:txBody>
          <a:bodyPr/>
          <a:lstStyle/>
          <a:p>
            <a:pPr>
              <a:defRPr/>
            </a:pPr>
            <a:r>
              <a:rPr lang="ru-RU" sz="2000" dirty="0"/>
              <a:t>Часто бывает так, что одно исключение является причиной другого.</a:t>
            </a:r>
          </a:p>
          <a:p>
            <a:pPr>
              <a:defRPr/>
            </a:pPr>
            <a:r>
              <a:rPr lang="ru-RU" sz="2000" dirty="0"/>
              <a:t>Полезно об этом знать...</a:t>
            </a:r>
          </a:p>
          <a:p>
            <a:pPr>
              <a:defRPr/>
            </a:pPr>
            <a:r>
              <a:rPr lang="ru-RU" sz="2000" dirty="0"/>
              <a:t>Следующие методы и конструкторы класса </a:t>
            </a:r>
            <a:r>
              <a:rPr lang="en-US" sz="2000" dirty="0"/>
              <a:t>Throwable </a:t>
            </a:r>
            <a:r>
              <a:rPr lang="ru-RU" sz="2000" dirty="0"/>
              <a:t>работают с </a:t>
            </a:r>
            <a:r>
              <a:rPr lang="en-US" sz="2000" dirty="0"/>
              <a:t>chained exceptions:</a:t>
            </a:r>
          </a:p>
          <a:p>
            <a:pPr lvl="1">
              <a:defRPr/>
            </a:pPr>
            <a:r>
              <a:rPr lang="en-US" sz="1600" b="1" dirty="0"/>
              <a:t>Throwable  getCause()  - </a:t>
            </a:r>
            <a:r>
              <a:rPr lang="ru-RU" sz="1600" b="1" dirty="0"/>
              <a:t>дает причину данного </a:t>
            </a:r>
            <a:r>
              <a:rPr lang="en-US" sz="1600" b="1" dirty="0" err="1"/>
              <a:t>throwable</a:t>
            </a:r>
            <a:r>
              <a:rPr lang="en-US" sz="1600" b="1" dirty="0"/>
              <a:t>;</a:t>
            </a:r>
          </a:p>
          <a:p>
            <a:pPr lvl="1">
              <a:defRPr/>
            </a:pPr>
            <a:r>
              <a:rPr lang="en-US" sz="1600" b="1" dirty="0"/>
              <a:t>Throwable  initCause(Throwable) –</a:t>
            </a:r>
            <a:r>
              <a:rPr lang="ru-RU" sz="1600" b="1" dirty="0"/>
              <a:t> задает причину данного </a:t>
            </a:r>
            <a:r>
              <a:rPr lang="en-US" sz="1600" b="1" dirty="0" err="1"/>
              <a:t>throwable</a:t>
            </a:r>
            <a:r>
              <a:rPr lang="en-US" sz="1600" b="1" dirty="0"/>
              <a:t>;</a:t>
            </a:r>
          </a:p>
          <a:p>
            <a:pPr lvl="1">
              <a:defRPr/>
            </a:pPr>
            <a:r>
              <a:rPr lang="en-US" sz="1600" b="1" dirty="0"/>
              <a:t>Throwable (String, Throwable)</a:t>
            </a:r>
            <a:r>
              <a:rPr lang="ru-RU" sz="1600" b="1" dirty="0"/>
              <a:t> и </a:t>
            </a:r>
            <a:r>
              <a:rPr lang="en-US" sz="1600" b="1" dirty="0"/>
              <a:t>Throwable (Throwable)  – </a:t>
            </a:r>
            <a:r>
              <a:rPr lang="ru-RU" sz="1600" b="1" dirty="0"/>
              <a:t>создают новый </a:t>
            </a:r>
            <a:r>
              <a:rPr lang="en-US" sz="1600" b="1" dirty="0" err="1"/>
              <a:t>throwable</a:t>
            </a:r>
            <a:r>
              <a:rPr lang="en-US" sz="1600" b="1" dirty="0"/>
              <a:t> </a:t>
            </a:r>
            <a:r>
              <a:rPr lang="ru-RU" sz="1600" b="1" dirty="0"/>
              <a:t>по указанному как параметр;</a:t>
            </a:r>
          </a:p>
          <a:p>
            <a:pPr marL="342900" lvl="1" indent="-342900">
              <a:buFontTx/>
              <a:buChar char="•"/>
              <a:defRPr/>
            </a:pPr>
            <a:r>
              <a:rPr lang="ru-RU" sz="2000" dirty="0">
                <a:ea typeface="+mn-ea"/>
                <a:cs typeface="+mn-cs"/>
              </a:rPr>
              <a:t>Например:  </a:t>
            </a:r>
          </a:p>
          <a:p>
            <a:pPr marL="0" lvl="1" indent="0">
              <a:buFontTx/>
              <a:buNone/>
              <a:defRPr/>
            </a:pPr>
            <a:r>
              <a:rPr lang="en-US" sz="2000" dirty="0">
                <a:ea typeface="+mn-ea"/>
                <a:cs typeface="+mn-cs"/>
              </a:rPr>
              <a:t>	</a:t>
            </a:r>
            <a:r>
              <a:rPr lang="en-US" sz="2000" dirty="0">
                <a:solidFill>
                  <a:srgbClr val="FF0000"/>
                </a:solidFill>
                <a:ea typeface="+mn-ea"/>
                <a:cs typeface="+mn-cs"/>
              </a:rPr>
              <a:t>try { </a:t>
            </a:r>
            <a:r>
              <a:rPr lang="en-US" sz="2000" dirty="0">
                <a:solidFill>
                  <a:srgbClr val="00B050"/>
                </a:solidFill>
                <a:ea typeface="+mn-ea"/>
                <a:cs typeface="+mn-cs"/>
              </a:rPr>
              <a:t>/* some code here…  */ </a:t>
            </a:r>
            <a:r>
              <a:rPr lang="en-US" sz="2000" dirty="0">
                <a:solidFill>
                  <a:srgbClr val="FF0000"/>
                </a:solidFill>
                <a:ea typeface="+mn-ea"/>
                <a:cs typeface="+mn-cs"/>
              </a:rPr>
              <a:t>} catch (IOException e) </a:t>
            </a:r>
          </a:p>
          <a:p>
            <a:pPr marL="0" lvl="1" indent="0">
              <a:buFontTx/>
              <a:buNone/>
              <a:defRPr/>
            </a:pPr>
            <a:r>
              <a:rPr lang="en-US" sz="2000" dirty="0">
                <a:solidFill>
                  <a:srgbClr val="FF0000"/>
                </a:solidFill>
                <a:ea typeface="+mn-ea"/>
                <a:cs typeface="+mn-cs"/>
              </a:rPr>
              <a:t>	{ throw new SampleException (“Other IOException”, e)}</a:t>
            </a:r>
            <a:endParaRPr lang="ru-RU" sz="2000" dirty="0">
              <a:solidFill>
                <a:srgbClr val="FF0000"/>
              </a:solidFill>
              <a:ea typeface="+mn-ea"/>
              <a:cs typeface="+mn-cs"/>
            </a:endParaRPr>
          </a:p>
        </p:txBody>
      </p:sp>
      <p:sp>
        <p:nvSpPr>
          <p:cNvPr id="20484" name="Date Placeholder 3">
            <a:extLst>
              <a:ext uri="{FF2B5EF4-FFF2-40B4-BE49-F238E27FC236}">
                <a16:creationId xmlns:a16="http://schemas.microsoft.com/office/drawing/2014/main" id="{E98DD5AD-CE6C-47A5-BCA8-9698DEC65A8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116A68A-ECCE-443D-B55D-4030A872486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5" name="Footer Placeholder 4">
            <a:extLst>
              <a:ext uri="{FF2B5EF4-FFF2-40B4-BE49-F238E27FC236}">
                <a16:creationId xmlns:a16="http://schemas.microsoft.com/office/drawing/2014/main" id="{6A132EBC-160B-488C-ADEA-B733436CEA6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6" name="Slide Number Placeholder 5">
            <a:extLst>
              <a:ext uri="{FF2B5EF4-FFF2-40B4-BE49-F238E27FC236}">
                <a16:creationId xmlns:a16="http://schemas.microsoft.com/office/drawing/2014/main" id="{931E796F-642E-4584-BEAE-A4E8D2BDEF6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C908487-BAC7-451B-BBE7-D54DEBE0A313}" type="slidenum">
              <a:rPr lang="ru-RU" altLang="ru-RU" sz="1400"/>
              <a:pPr eaLnBrk="1" hangingPunct="1">
                <a:spcBef>
                  <a:spcPct val="0"/>
                </a:spcBef>
                <a:buFontTx/>
                <a:buNone/>
              </a:pPr>
              <a:t>402</a:t>
            </a:fld>
            <a:endParaRPr lang="ru-RU" altLang="ru-RU" sz="1400"/>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6D9F01E6-C729-443E-83D0-91FFDA52B09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A7EE28A-4A09-4316-B9D4-2140D63BA0A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799C69F8-3F81-4A8C-A153-AC61970D156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2D61C374-7168-4DA5-8636-A323FA3554B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9FCE788-531F-402C-8491-0EBF298767A7}" type="slidenum">
              <a:rPr lang="ru-RU" altLang="ru-RU" sz="1400"/>
              <a:pPr eaLnBrk="1" hangingPunct="1">
                <a:spcBef>
                  <a:spcPct val="0"/>
                </a:spcBef>
                <a:buFontTx/>
                <a:buNone/>
              </a:pPr>
              <a:t>403</a:t>
            </a:fld>
            <a:endParaRPr lang="ru-RU" altLang="ru-RU" sz="1400"/>
          </a:p>
        </p:txBody>
      </p:sp>
      <p:sp>
        <p:nvSpPr>
          <p:cNvPr id="21509" name="Rectangle 2">
            <a:extLst>
              <a:ext uri="{FF2B5EF4-FFF2-40B4-BE49-F238E27FC236}">
                <a16:creationId xmlns:a16="http://schemas.microsoft.com/office/drawing/2014/main" id="{83FB19DA-AC35-4F64-91E7-A19B4E257A2A}"/>
              </a:ext>
            </a:extLst>
          </p:cNvPr>
          <p:cNvSpPr>
            <a:spLocks noGrp="1" noChangeArrowheads="1"/>
          </p:cNvSpPr>
          <p:nvPr>
            <p:ph type="title"/>
          </p:nvPr>
        </p:nvSpPr>
        <p:spPr>
          <a:xfrm>
            <a:off x="395288" y="1484313"/>
            <a:ext cx="8229600" cy="346075"/>
          </a:xfrm>
        </p:spPr>
        <p:txBody>
          <a:bodyPr/>
          <a:lstStyle/>
          <a:p>
            <a:pPr eaLnBrk="1" hangingPunct="1"/>
            <a:r>
              <a:rPr lang="ru-RU" altLang="ru-RU" sz="2400" b="1"/>
              <a:t>Использование </a:t>
            </a:r>
            <a:r>
              <a:rPr lang="en-US" altLang="ru-RU" sz="2400" b="1"/>
              <a:t>Throwable </a:t>
            </a:r>
            <a:r>
              <a:rPr lang="ru-RU" altLang="ru-RU" sz="2400" b="1"/>
              <a:t>для анализа стека</a:t>
            </a:r>
          </a:p>
        </p:txBody>
      </p:sp>
      <p:sp>
        <p:nvSpPr>
          <p:cNvPr id="21510" name="Rectangle 3">
            <a:extLst>
              <a:ext uri="{FF2B5EF4-FFF2-40B4-BE49-F238E27FC236}">
                <a16:creationId xmlns:a16="http://schemas.microsoft.com/office/drawing/2014/main" id="{CEB3F495-AB80-4396-8F15-3C94B33A2E11}"/>
              </a:ext>
            </a:extLst>
          </p:cNvPr>
          <p:cNvSpPr>
            <a:spLocks noGrp="1" noChangeArrowheads="1"/>
          </p:cNvSpPr>
          <p:nvPr>
            <p:ph type="body" idx="1"/>
          </p:nvPr>
        </p:nvSpPr>
        <p:spPr>
          <a:xfrm>
            <a:off x="107950" y="1916113"/>
            <a:ext cx="8928100" cy="4210050"/>
          </a:xfrm>
        </p:spPr>
        <p:txBody>
          <a:bodyPr/>
          <a:lstStyle/>
          <a:p>
            <a:pPr eaLnBrk="1" hangingPunct="1"/>
            <a:r>
              <a:rPr lang="ru-RU" altLang="ru-RU" sz="2000"/>
              <a:t>Трассировка стека – список вызовов методов до данной точки программы</a:t>
            </a:r>
            <a:r>
              <a:rPr lang="en-US" altLang="ru-RU" sz="2000"/>
              <a:t> – </a:t>
            </a:r>
            <a:r>
              <a:rPr lang="ru-RU" altLang="ru-RU" sz="2000"/>
              <a:t>полезный механизм отладки;</a:t>
            </a:r>
            <a:r>
              <a:rPr lang="en-US" altLang="ru-RU" sz="2000"/>
              <a:t> </a:t>
            </a:r>
          </a:p>
          <a:p>
            <a:pPr eaLnBrk="1" hangingPunct="1"/>
            <a:r>
              <a:rPr lang="ru-RU" altLang="ru-RU" sz="2000"/>
              <a:t>Доступен в классе </a:t>
            </a:r>
            <a:r>
              <a:rPr lang="en-US" altLang="ru-RU" sz="2000"/>
              <a:t>Throwable (</a:t>
            </a:r>
            <a:r>
              <a:rPr lang="ru-RU" altLang="ru-RU" sz="2000"/>
              <a:t>т.е.  - для всех исключений);</a:t>
            </a:r>
          </a:p>
          <a:p>
            <a:pPr eaLnBrk="1" hangingPunct="1"/>
            <a:r>
              <a:rPr lang="ru-RU" altLang="ru-RU" sz="2000"/>
              <a:t>До </a:t>
            </a:r>
            <a:r>
              <a:rPr lang="en-US" altLang="ru-RU" sz="2000"/>
              <a:t>JDK1.4 </a:t>
            </a:r>
            <a:r>
              <a:rPr lang="ru-RU" altLang="ru-RU" sz="2000"/>
              <a:t>применялся метод </a:t>
            </a:r>
            <a:r>
              <a:rPr lang="en-US" altLang="ru-RU" sz="2000"/>
              <a:t>printStackTrace()</a:t>
            </a:r>
            <a:r>
              <a:rPr lang="ru-RU" altLang="ru-RU" sz="2000"/>
              <a:t> - в консоль</a:t>
            </a:r>
            <a:r>
              <a:rPr lang="en-US" altLang="ru-RU" sz="2000"/>
              <a:t>;</a:t>
            </a:r>
          </a:p>
          <a:p>
            <a:pPr eaLnBrk="1" hangingPunct="1"/>
            <a:r>
              <a:rPr lang="ru-RU" altLang="ru-RU" sz="2000"/>
              <a:t>Начиная с</a:t>
            </a:r>
            <a:r>
              <a:rPr lang="en-US" altLang="ru-RU" sz="2000"/>
              <a:t> JDK1.4</a:t>
            </a:r>
            <a:r>
              <a:rPr lang="ru-RU" altLang="ru-RU" sz="2000"/>
              <a:t>,</a:t>
            </a:r>
            <a:r>
              <a:rPr lang="en-US" altLang="ru-RU" sz="2000"/>
              <a:t> </a:t>
            </a:r>
            <a:r>
              <a:rPr lang="ru-RU" altLang="ru-RU" sz="2000"/>
              <a:t>есть удобные методы программного доступа</a:t>
            </a:r>
          </a:p>
          <a:p>
            <a:pPr lvl="1" eaLnBrk="1" hangingPunct="1">
              <a:buFontTx/>
              <a:buNone/>
            </a:pPr>
            <a:r>
              <a:rPr lang="ru-RU" altLang="ru-RU" sz="1800"/>
              <a:t>			</a:t>
            </a:r>
            <a:r>
              <a:rPr lang="en-US" altLang="ru-RU" sz="1800" b="1">
                <a:solidFill>
                  <a:srgbClr val="FF0000"/>
                </a:solidFill>
              </a:rPr>
              <a:t>StackTraceElement [ ] getStackTrace();</a:t>
            </a:r>
          </a:p>
          <a:p>
            <a:pPr eaLnBrk="1" hangingPunct="1"/>
            <a:r>
              <a:rPr lang="en-US" altLang="ru-RU" sz="2000"/>
              <a:t>StackTraceElement </a:t>
            </a:r>
            <a:r>
              <a:rPr lang="ru-RU" altLang="ru-RU" sz="2000"/>
              <a:t>имеет методы, позволяющие получить имя файла, номер строки кода, имя класса и метода – информацию, полезную для отладки и отображаемую методом </a:t>
            </a:r>
            <a:r>
              <a:rPr lang="en-US" altLang="ru-RU" sz="2000"/>
              <a:t>toString()</a:t>
            </a:r>
            <a:r>
              <a:rPr lang="ru-RU" altLang="ru-RU" sz="2000"/>
              <a:t>.</a:t>
            </a:r>
          </a:p>
          <a:p>
            <a:pPr lvl="1" eaLnBrk="1" hangingPunct="1">
              <a:buFontTx/>
              <a:buNone/>
            </a:pPr>
            <a:endParaRPr lang="ru-RU" altLang="ru-RU" sz="180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EE90049D-3FFF-4DBA-B879-64DCC56AB17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803CF36-6462-4338-8C3D-4779F478D99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791FDD32-85CF-453A-8789-FCBE92A3585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2C769A63-A7B6-4938-A20F-166499E9F81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D3E3510-952C-4E09-A072-38D90EB6AD45}" type="slidenum">
              <a:rPr lang="ru-RU" altLang="ru-RU" sz="1400"/>
              <a:pPr eaLnBrk="1" hangingPunct="1">
                <a:spcBef>
                  <a:spcPct val="0"/>
                </a:spcBef>
                <a:buFontTx/>
                <a:buNone/>
              </a:pPr>
              <a:t>404</a:t>
            </a:fld>
            <a:endParaRPr lang="ru-RU" altLang="ru-RU" sz="1400"/>
          </a:p>
        </p:txBody>
      </p:sp>
      <p:sp>
        <p:nvSpPr>
          <p:cNvPr id="22533" name="Rectangle 2">
            <a:extLst>
              <a:ext uri="{FF2B5EF4-FFF2-40B4-BE49-F238E27FC236}">
                <a16:creationId xmlns:a16="http://schemas.microsoft.com/office/drawing/2014/main" id="{9C2D882C-A68D-41B9-ADDB-CD6799471ABE}"/>
              </a:ext>
            </a:extLst>
          </p:cNvPr>
          <p:cNvSpPr>
            <a:spLocks noGrp="1" noChangeArrowheads="1"/>
          </p:cNvSpPr>
          <p:nvPr>
            <p:ph type="title"/>
          </p:nvPr>
        </p:nvSpPr>
        <p:spPr>
          <a:xfrm>
            <a:off x="395288" y="1484313"/>
            <a:ext cx="8229600" cy="346075"/>
          </a:xfrm>
        </p:spPr>
        <p:txBody>
          <a:bodyPr/>
          <a:lstStyle/>
          <a:p>
            <a:pPr eaLnBrk="1" hangingPunct="1"/>
            <a:r>
              <a:rPr lang="ru-RU" altLang="ru-RU" sz="2400" b="1"/>
              <a:t>Рекомендации по работе с исключениями</a:t>
            </a:r>
          </a:p>
        </p:txBody>
      </p:sp>
      <p:sp>
        <p:nvSpPr>
          <p:cNvPr id="22534" name="Rectangle 3">
            <a:extLst>
              <a:ext uri="{FF2B5EF4-FFF2-40B4-BE49-F238E27FC236}">
                <a16:creationId xmlns:a16="http://schemas.microsoft.com/office/drawing/2014/main" id="{E4AE0682-9BAA-45BE-A86F-A0E06A05DD7F}"/>
              </a:ext>
            </a:extLst>
          </p:cNvPr>
          <p:cNvSpPr>
            <a:spLocks noGrp="1" noChangeArrowheads="1"/>
          </p:cNvSpPr>
          <p:nvPr>
            <p:ph type="body" idx="1"/>
          </p:nvPr>
        </p:nvSpPr>
        <p:spPr>
          <a:xfrm>
            <a:off x="0" y="1916113"/>
            <a:ext cx="9144000" cy="4210050"/>
          </a:xfrm>
        </p:spPr>
        <p:txBody>
          <a:bodyPr/>
          <a:lstStyle/>
          <a:p>
            <a:pPr eaLnBrk="1" hangingPunct="1">
              <a:lnSpc>
                <a:spcPct val="90000"/>
              </a:lnSpc>
            </a:pPr>
            <a:r>
              <a:rPr lang="ru-RU" altLang="ru-RU" sz="2000"/>
              <a:t>Обработка исключений не заменяет необходимости простой проверки; обработка исключения значительно уступает ей в производительности;</a:t>
            </a:r>
          </a:p>
          <a:p>
            <a:pPr eaLnBrk="1" hangingPunct="1">
              <a:lnSpc>
                <a:spcPct val="90000"/>
              </a:lnSpc>
            </a:pPr>
            <a:r>
              <a:rPr lang="ru-RU" altLang="ru-RU" sz="2000"/>
              <a:t>Не надо без надобности плодить блоки </a:t>
            </a:r>
            <a:r>
              <a:rPr lang="en-US" altLang="ru-RU" sz="2000"/>
              <a:t>try { }</a:t>
            </a:r>
            <a:r>
              <a:rPr lang="ru-RU" altLang="ru-RU" sz="2000"/>
              <a:t>, отдельные для каждой операции;</a:t>
            </a:r>
          </a:p>
          <a:p>
            <a:pPr eaLnBrk="1" hangingPunct="1">
              <a:lnSpc>
                <a:spcPct val="90000"/>
              </a:lnSpc>
            </a:pPr>
            <a:r>
              <a:rPr lang="ru-RU" altLang="ru-RU" sz="2000"/>
              <a:t>Используйте иерархию исключений, не перехватывайте сразу все (</a:t>
            </a:r>
            <a:r>
              <a:rPr lang="en-US" altLang="ru-RU" sz="2000"/>
              <a:t>catch(</a:t>
            </a:r>
            <a:r>
              <a:rPr lang="ru-RU" altLang="ru-RU" sz="2000"/>
              <a:t> </a:t>
            </a:r>
            <a:r>
              <a:rPr lang="en-US" altLang="ru-RU" sz="2000"/>
              <a:t>Throwable th)</a:t>
            </a:r>
            <a:r>
              <a:rPr lang="ru-RU" altLang="ru-RU" sz="2000"/>
              <a:t> )</a:t>
            </a:r>
            <a:r>
              <a:rPr lang="en-US" altLang="ru-RU" sz="2000"/>
              <a:t> </a:t>
            </a:r>
            <a:r>
              <a:rPr lang="ru-RU" altLang="ru-RU" sz="2000"/>
              <a:t>и не ограничивайтесь только </a:t>
            </a:r>
            <a:r>
              <a:rPr lang="en-US" altLang="ru-RU" sz="2000"/>
              <a:t>RuntimeException.</a:t>
            </a:r>
          </a:p>
          <a:p>
            <a:pPr eaLnBrk="1" hangingPunct="1">
              <a:lnSpc>
                <a:spcPct val="90000"/>
              </a:lnSpc>
            </a:pPr>
            <a:r>
              <a:rPr lang="ru-RU" altLang="ru-RU" sz="2000"/>
              <a:t>Не затыкайте исключения: </a:t>
            </a:r>
            <a:r>
              <a:rPr lang="en-US" altLang="ru-RU" sz="2000">
                <a:solidFill>
                  <a:srgbClr val="FF0000"/>
                </a:solidFill>
              </a:rPr>
              <a:t>…catch (Exception e) { /*</a:t>
            </a:r>
            <a:r>
              <a:rPr lang="ru-RU" altLang="ru-RU" sz="2000">
                <a:solidFill>
                  <a:srgbClr val="FF0000"/>
                </a:solidFill>
              </a:rPr>
              <a:t>«наглухо»</a:t>
            </a:r>
            <a:r>
              <a:rPr lang="en-US" altLang="ru-RU" sz="2000">
                <a:solidFill>
                  <a:srgbClr val="FF0000"/>
                </a:solidFill>
              </a:rPr>
              <a:t>*/</a:t>
            </a:r>
            <a:r>
              <a:rPr lang="en-US" altLang="ru-RU" sz="2000"/>
              <a:t>}</a:t>
            </a:r>
          </a:p>
          <a:p>
            <a:pPr eaLnBrk="1" hangingPunct="1">
              <a:lnSpc>
                <a:spcPct val="90000"/>
              </a:lnSpc>
            </a:pPr>
            <a:r>
              <a:rPr lang="ru-RU" altLang="ru-RU" sz="2000"/>
              <a:t>Лучше сгенерировать нужное исключение, чем вернуть </a:t>
            </a:r>
            <a:r>
              <a:rPr lang="en-US" altLang="ru-RU" sz="2000"/>
              <a:t>null </a:t>
            </a:r>
            <a:r>
              <a:rPr lang="ru-RU" altLang="ru-RU" sz="2000"/>
              <a:t>и разбираться с ним в дальнейшем;</a:t>
            </a:r>
          </a:p>
          <a:p>
            <a:pPr eaLnBrk="1" hangingPunct="1">
              <a:lnSpc>
                <a:spcPct val="90000"/>
              </a:lnSpc>
            </a:pPr>
            <a:r>
              <a:rPr lang="ru-RU" altLang="ru-RU" sz="2000"/>
              <a:t>Не обрабатывайте все исключения, делегируйте часть «наверх», указывая, что метод, например, </a:t>
            </a:r>
            <a:r>
              <a:rPr lang="en-US" altLang="ru-RU" sz="2000"/>
              <a:t>throws</a:t>
            </a:r>
            <a:r>
              <a:rPr lang="ru-RU" altLang="ru-RU" sz="2000"/>
              <a:t> </a:t>
            </a:r>
            <a:r>
              <a:rPr lang="en-US" altLang="ru-RU" sz="2000"/>
              <a:t>IOException </a:t>
            </a:r>
            <a:r>
              <a:rPr lang="ru-RU" altLang="ru-RU" sz="2000"/>
              <a:t>...</a:t>
            </a:r>
            <a:endParaRPr lang="en-US" altLang="ru-RU" sz="2000"/>
          </a:p>
          <a:p>
            <a:pPr eaLnBrk="1" hangingPunct="1">
              <a:lnSpc>
                <a:spcPct val="90000"/>
              </a:lnSpc>
            </a:pPr>
            <a:endParaRPr lang="ru-RU" altLang="ru-RU" sz="2000"/>
          </a:p>
          <a:p>
            <a:pPr eaLnBrk="1" hangingPunct="1">
              <a:lnSpc>
                <a:spcPct val="90000"/>
              </a:lnSpc>
            </a:pPr>
            <a:r>
              <a:rPr lang="ru-RU" altLang="ru-RU" sz="2000"/>
              <a:t>Для </a:t>
            </a:r>
            <a:r>
              <a:rPr lang="en-US" altLang="ru-RU" sz="2000"/>
              <a:t>Java 8(+) </a:t>
            </a:r>
            <a:r>
              <a:rPr lang="ru-RU" altLang="ru-RU" sz="2000"/>
              <a:t>есть нюансы при работе с потоками (</a:t>
            </a:r>
            <a:r>
              <a:rPr lang="en-US" altLang="ru-RU" sz="2000"/>
              <a:t>Java 8 streams…</a:t>
            </a:r>
            <a:r>
              <a:rPr lang="ru-RU" altLang="ru-RU" sz="2000"/>
              <a:t>)</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7EFEC4B7-034E-4EEC-A510-DA7FF162B6D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AD2B570-C2DB-401E-AB82-2970896ABCC4}" type="datetime5">
              <a:rPr lang="en-US" altLang="ru-RU" sz="1400" smtClean="0">
                <a:solidFill>
                  <a:srgbClr val="000000"/>
                </a:solidFill>
                <a:cs typeface="Arial" panose="020B0604020202020204" pitchFamily="34" charset="0"/>
              </a:rPr>
              <a:pPr eaLnBrk="1" hangingPunct="1">
                <a:spcBef>
                  <a:spcPct val="0"/>
                </a:spcBef>
                <a:buFontTx/>
                <a:buNone/>
              </a:pPr>
              <a:t>30-Mar-20</a:t>
            </a:fld>
            <a:endParaRPr lang="ru-RU" altLang="ru-RU" sz="1400">
              <a:solidFill>
                <a:srgbClr val="000000"/>
              </a:solidFill>
              <a:cs typeface="Arial" panose="020B0604020202020204" pitchFamily="34" charset="0"/>
            </a:endParaRPr>
          </a:p>
        </p:txBody>
      </p:sp>
      <p:sp>
        <p:nvSpPr>
          <p:cNvPr id="23555" name="Footer Placeholder 4">
            <a:extLst>
              <a:ext uri="{FF2B5EF4-FFF2-40B4-BE49-F238E27FC236}">
                <a16:creationId xmlns:a16="http://schemas.microsoft.com/office/drawing/2014/main" id="{A33C7C3D-9104-4AFA-A61D-562C0CECBDD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solidFill>
                  <a:srgbClr val="000000"/>
                </a:solidFill>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F5C174D6-0B73-4727-A25B-0D7682E6C97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B1F4280-1152-4A6E-AFE0-CA0C0BCB2958}" type="slidenum">
              <a:rPr lang="ru-RU" altLang="ru-RU" sz="1400">
                <a:solidFill>
                  <a:srgbClr val="000000"/>
                </a:solidFill>
              </a:rPr>
              <a:pPr eaLnBrk="1" hangingPunct="1">
                <a:spcBef>
                  <a:spcPct val="0"/>
                </a:spcBef>
                <a:buFontTx/>
                <a:buNone/>
              </a:pPr>
              <a:t>405</a:t>
            </a:fld>
            <a:endParaRPr lang="ru-RU" altLang="ru-RU" sz="1400">
              <a:solidFill>
                <a:srgbClr val="000000"/>
              </a:solidFill>
            </a:endParaRPr>
          </a:p>
        </p:txBody>
      </p:sp>
      <p:sp>
        <p:nvSpPr>
          <p:cNvPr id="23557" name="Rectangle 2">
            <a:extLst>
              <a:ext uri="{FF2B5EF4-FFF2-40B4-BE49-F238E27FC236}">
                <a16:creationId xmlns:a16="http://schemas.microsoft.com/office/drawing/2014/main" id="{79116FFE-5205-48AD-9520-847C6B100E52}"/>
              </a:ext>
            </a:extLst>
          </p:cNvPr>
          <p:cNvSpPr>
            <a:spLocks noGrp="1" noChangeArrowheads="1"/>
          </p:cNvSpPr>
          <p:nvPr>
            <p:ph type="title"/>
          </p:nvPr>
        </p:nvSpPr>
        <p:spPr>
          <a:xfrm>
            <a:off x="395288" y="1412875"/>
            <a:ext cx="8229600" cy="346075"/>
          </a:xfrm>
        </p:spPr>
        <p:txBody>
          <a:bodyPr/>
          <a:lstStyle/>
          <a:p>
            <a:pPr eaLnBrk="1" hangingPunct="1"/>
            <a:r>
              <a:rPr lang="en-US" altLang="ru-RU" sz="2400" b="1"/>
              <a:t>Assertions</a:t>
            </a:r>
            <a:endParaRPr lang="ru-RU" altLang="ru-RU" sz="2400" b="1"/>
          </a:p>
        </p:txBody>
      </p:sp>
      <p:sp>
        <p:nvSpPr>
          <p:cNvPr id="23558" name="Rectangle 3">
            <a:extLst>
              <a:ext uri="{FF2B5EF4-FFF2-40B4-BE49-F238E27FC236}">
                <a16:creationId xmlns:a16="http://schemas.microsoft.com/office/drawing/2014/main" id="{93449B4C-0AEE-4A99-A4B4-83DFA0323417}"/>
              </a:ext>
            </a:extLst>
          </p:cNvPr>
          <p:cNvSpPr>
            <a:spLocks noGrp="1" noChangeArrowheads="1"/>
          </p:cNvSpPr>
          <p:nvPr>
            <p:ph type="body" idx="1"/>
          </p:nvPr>
        </p:nvSpPr>
        <p:spPr>
          <a:xfrm>
            <a:off x="179388" y="1700213"/>
            <a:ext cx="8785225" cy="4425950"/>
          </a:xfrm>
        </p:spPr>
        <p:txBody>
          <a:bodyPr/>
          <a:lstStyle/>
          <a:p>
            <a:pPr eaLnBrk="1" hangingPunct="1"/>
            <a:r>
              <a:rPr lang="ru-RU" altLang="ru-RU" sz="2000"/>
              <a:t>Ключевое слово </a:t>
            </a:r>
            <a:r>
              <a:rPr lang="en-US" altLang="ru-RU" sz="2000">
                <a:solidFill>
                  <a:srgbClr val="FF0000"/>
                </a:solidFill>
              </a:rPr>
              <a:t>assert</a:t>
            </a:r>
            <a:r>
              <a:rPr lang="en-US" altLang="ru-RU" sz="2000"/>
              <a:t> </a:t>
            </a:r>
            <a:r>
              <a:rPr lang="ru-RU" altLang="ru-RU" sz="2000"/>
              <a:t>(</a:t>
            </a:r>
            <a:r>
              <a:rPr lang="ru-RU" altLang="ru-RU" sz="2000" i="1"/>
              <a:t>англ. - утверждение</a:t>
            </a:r>
            <a:r>
              <a:rPr lang="ru-RU" altLang="ru-RU" sz="2000"/>
              <a:t>) используется для логического контроля выполнения программы. Появилось с </a:t>
            </a:r>
            <a:r>
              <a:rPr lang="en-US" altLang="ru-RU" sz="2000"/>
              <a:t>JDK 1.</a:t>
            </a:r>
            <a:r>
              <a:rPr lang="ru-RU" altLang="ru-RU" sz="2000"/>
              <a:t>4</a:t>
            </a:r>
            <a:r>
              <a:rPr lang="en-US" altLang="ru-RU" sz="2000"/>
              <a:t>. </a:t>
            </a:r>
            <a:r>
              <a:rPr lang="ru-RU" altLang="ru-RU" sz="2000"/>
              <a:t>Употребляется в двух форматах:</a:t>
            </a:r>
          </a:p>
          <a:p>
            <a:pPr marL="457200" lvl="1" indent="0" eaLnBrk="1" hangingPunct="1">
              <a:buFontTx/>
              <a:buNone/>
            </a:pPr>
            <a:r>
              <a:rPr lang="en-US" altLang="ru-RU" sz="1600" b="1">
                <a:solidFill>
                  <a:srgbClr val="FF0000"/>
                </a:solidFill>
              </a:rPr>
              <a:t>assert</a:t>
            </a:r>
            <a:r>
              <a:rPr lang="en-US" altLang="ru-RU" sz="1600"/>
              <a:t> </a:t>
            </a:r>
            <a:r>
              <a:rPr lang="ru-RU" altLang="ru-RU" sz="1600"/>
              <a:t> </a:t>
            </a:r>
            <a:r>
              <a:rPr lang="en-US" altLang="ru-RU" sz="1600" b="1"/>
              <a:t>&lt;booleanExpression&gt;;</a:t>
            </a:r>
            <a:endParaRPr lang="ru-RU" altLang="ru-RU" sz="1600" b="1"/>
          </a:p>
          <a:p>
            <a:pPr marL="457200" lvl="1" indent="0" eaLnBrk="1" hangingPunct="1">
              <a:buFontTx/>
              <a:buNone/>
            </a:pPr>
            <a:r>
              <a:rPr lang="ru-RU" altLang="ru-RU" sz="1600"/>
              <a:t>	если </a:t>
            </a:r>
            <a:r>
              <a:rPr lang="en-US" altLang="ru-RU" sz="1600" b="1"/>
              <a:t>&lt;booleanExpression&gt; </a:t>
            </a:r>
            <a:r>
              <a:rPr lang="ru-RU" altLang="ru-RU" sz="1600"/>
              <a:t>дает </a:t>
            </a:r>
            <a:r>
              <a:rPr lang="en-US" altLang="ru-RU" sz="1600" b="1">
                <a:solidFill>
                  <a:srgbClr val="FF0000"/>
                </a:solidFill>
              </a:rPr>
              <a:t>false</a:t>
            </a:r>
            <a:r>
              <a:rPr lang="ru-RU" altLang="ru-RU" sz="1600"/>
              <a:t>, возникает </a:t>
            </a:r>
            <a:r>
              <a:rPr lang="en-US" altLang="ru-RU" sz="1600" b="1"/>
              <a:t>AssertionError</a:t>
            </a:r>
            <a:r>
              <a:rPr lang="ru-RU" altLang="ru-RU" sz="1600"/>
              <a:t>. </a:t>
            </a:r>
          </a:p>
          <a:p>
            <a:pPr marL="457200" lvl="1" indent="0" eaLnBrk="1" hangingPunct="1">
              <a:buFontTx/>
              <a:buNone/>
            </a:pPr>
            <a:r>
              <a:rPr lang="ru-RU" altLang="ru-RU" sz="1600"/>
              <a:t>	Не рекомендуется использовать это для проверки аргументов </a:t>
            </a:r>
            <a:r>
              <a:rPr lang="en-US" altLang="ru-RU" sz="1600"/>
              <a:t>public-</a:t>
            </a:r>
            <a:r>
              <a:rPr lang="ru-RU" altLang="ru-RU" sz="1600"/>
              <a:t>	методов: для этого есть </a:t>
            </a:r>
            <a:r>
              <a:rPr lang="en-US" altLang="ru-RU" sz="1600" b="1"/>
              <a:t>IllegalArgumentException</a:t>
            </a:r>
            <a:r>
              <a:rPr lang="en-US" altLang="ru-RU" sz="1600"/>
              <a:t>;</a:t>
            </a:r>
          </a:p>
          <a:p>
            <a:pPr marL="457200" lvl="1" indent="0" eaLnBrk="1" hangingPunct="1">
              <a:buFontTx/>
              <a:buNone/>
            </a:pPr>
            <a:endParaRPr lang="ru-RU" altLang="ru-RU" sz="1600" b="1">
              <a:solidFill>
                <a:srgbClr val="FF0000"/>
              </a:solidFill>
            </a:endParaRPr>
          </a:p>
          <a:p>
            <a:pPr marL="457200" lvl="1" indent="0" eaLnBrk="1" hangingPunct="1">
              <a:buFontTx/>
              <a:buNone/>
            </a:pPr>
            <a:r>
              <a:rPr lang="en-US" altLang="ru-RU" sz="1600" b="1">
                <a:solidFill>
                  <a:srgbClr val="FF0000"/>
                </a:solidFill>
              </a:rPr>
              <a:t>assert</a:t>
            </a:r>
            <a:r>
              <a:rPr lang="en-US" altLang="ru-RU" sz="1600"/>
              <a:t> </a:t>
            </a:r>
            <a:r>
              <a:rPr lang="en-US" altLang="ru-RU" sz="1600" b="1"/>
              <a:t>&lt;booleanExpression&gt; : &lt;errorMessageExpression&gt;; </a:t>
            </a:r>
            <a:endParaRPr lang="ru-RU" altLang="ru-RU" sz="1600" b="1"/>
          </a:p>
          <a:p>
            <a:pPr marL="457200" lvl="1" indent="0" eaLnBrk="1" hangingPunct="1">
              <a:buFontTx/>
              <a:buNone/>
            </a:pPr>
            <a:r>
              <a:rPr lang="en-US" altLang="ru-RU" sz="1600"/>
              <a:t>	</a:t>
            </a:r>
            <a:r>
              <a:rPr lang="ru-RU" altLang="ru-RU" sz="1600"/>
              <a:t>- Тут </a:t>
            </a:r>
            <a:r>
              <a:rPr lang="en-US" altLang="ru-RU" sz="1600" b="1"/>
              <a:t>errorMessageExpression</a:t>
            </a:r>
            <a:r>
              <a:rPr lang="en-US" altLang="ru-RU" sz="1600"/>
              <a:t> </a:t>
            </a:r>
            <a:r>
              <a:rPr lang="ru-RU" altLang="ru-RU" sz="1600"/>
              <a:t> не м.б. вызовом метода с типом возвращаемого </a:t>
            </a:r>
            <a:r>
              <a:rPr lang="en-US" altLang="ru-RU" sz="1600"/>
              <a:t>		   </a:t>
            </a:r>
            <a:r>
              <a:rPr lang="ru-RU" altLang="ru-RU" sz="1600"/>
              <a:t>значения</a:t>
            </a:r>
            <a:r>
              <a:rPr lang="en-US" altLang="ru-RU" sz="1600"/>
              <a:t> </a:t>
            </a:r>
            <a:r>
              <a:rPr lang="en-US" altLang="ru-RU" sz="1600" b="1">
                <a:solidFill>
                  <a:srgbClr val="FF0000"/>
                </a:solidFill>
              </a:rPr>
              <a:t>void</a:t>
            </a:r>
            <a:endParaRPr lang="ru-RU" altLang="ru-RU" sz="1600" b="1">
              <a:solidFill>
                <a:srgbClr val="FF0000"/>
              </a:solidFill>
            </a:endParaRPr>
          </a:p>
          <a:p>
            <a:pPr marL="457200" lvl="1" indent="0" eaLnBrk="1" hangingPunct="1">
              <a:buFontTx/>
              <a:buNone/>
            </a:pPr>
            <a:r>
              <a:rPr lang="ru-RU" altLang="ru-RU" sz="1600" b="1">
                <a:solidFill>
                  <a:srgbClr val="FF0000"/>
                </a:solidFill>
              </a:rPr>
              <a:t>	</a:t>
            </a:r>
            <a:r>
              <a:rPr lang="ru-RU" altLang="ru-RU" sz="1600"/>
              <a:t>- </a:t>
            </a:r>
            <a:r>
              <a:rPr lang="ru-RU" altLang="ru-RU" sz="1600" b="1">
                <a:solidFill>
                  <a:srgbClr val="FF0000"/>
                </a:solidFill>
              </a:rPr>
              <a:t> </a:t>
            </a:r>
            <a:r>
              <a:rPr lang="ru-RU" altLang="ru-RU" sz="1600"/>
              <a:t>Тут можно указать дополнительную информацию про </a:t>
            </a:r>
            <a:r>
              <a:rPr lang="en-US" altLang="ru-RU" sz="1600"/>
              <a:t>assertion. </a:t>
            </a:r>
            <a:r>
              <a:rPr lang="ru-RU" altLang="ru-RU" sz="1600"/>
              <a:t>Эта 	  	   информация будет получена с помощью метода </a:t>
            </a:r>
            <a:r>
              <a:rPr lang="en-US" altLang="ru-RU" sz="1600"/>
              <a:t>toString() </a:t>
            </a:r>
            <a:r>
              <a:rPr lang="ru-RU" altLang="ru-RU" sz="1600"/>
              <a:t>из любого 		   объекта, который может быть выдан как результат вызова метода с 	     	   параметрами… </a:t>
            </a:r>
            <a:endParaRPr lang="en-US" altLang="ru-RU" sz="1600"/>
          </a:p>
          <a:p>
            <a:pPr eaLnBrk="1" hangingPunct="1"/>
            <a:endParaRPr lang="ru-RU" altLang="ru-RU" sz="2000"/>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6C7416BC-8C2E-4664-A228-6BAC767472E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D1438C8-A77E-4994-9004-49E411C5DDA5}" type="datetime5">
              <a:rPr lang="en-US" altLang="ru-RU" sz="1400" smtClean="0">
                <a:solidFill>
                  <a:srgbClr val="000000"/>
                </a:solidFill>
                <a:cs typeface="Arial" panose="020B0604020202020204" pitchFamily="34" charset="0"/>
              </a:rPr>
              <a:pPr eaLnBrk="1" hangingPunct="1">
                <a:spcBef>
                  <a:spcPct val="0"/>
                </a:spcBef>
                <a:buFontTx/>
                <a:buNone/>
              </a:pPr>
              <a:t>30-Mar-20</a:t>
            </a:fld>
            <a:endParaRPr lang="ru-RU" altLang="ru-RU" sz="1400">
              <a:solidFill>
                <a:srgbClr val="000000"/>
              </a:solidFill>
              <a:cs typeface="Arial" panose="020B0604020202020204" pitchFamily="34" charset="0"/>
            </a:endParaRPr>
          </a:p>
        </p:txBody>
      </p:sp>
      <p:sp>
        <p:nvSpPr>
          <p:cNvPr id="24579" name="Footer Placeholder 4">
            <a:extLst>
              <a:ext uri="{FF2B5EF4-FFF2-40B4-BE49-F238E27FC236}">
                <a16:creationId xmlns:a16="http://schemas.microsoft.com/office/drawing/2014/main" id="{1CD7D318-B548-4E12-BDC1-906FB9202CD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solidFill>
                  <a:srgbClr val="000000"/>
                </a:solidFill>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84FF8DBE-D0E0-4755-B8DD-E37E841F689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0371F70-A8A2-4084-80F0-756407EFD79F}" type="slidenum">
              <a:rPr lang="ru-RU" altLang="ru-RU" sz="1400">
                <a:solidFill>
                  <a:srgbClr val="000000"/>
                </a:solidFill>
              </a:rPr>
              <a:pPr eaLnBrk="1" hangingPunct="1">
                <a:spcBef>
                  <a:spcPct val="0"/>
                </a:spcBef>
                <a:buFontTx/>
                <a:buNone/>
              </a:pPr>
              <a:t>406</a:t>
            </a:fld>
            <a:endParaRPr lang="ru-RU" altLang="ru-RU" sz="1400">
              <a:solidFill>
                <a:srgbClr val="000000"/>
              </a:solidFill>
            </a:endParaRPr>
          </a:p>
        </p:txBody>
      </p:sp>
      <p:sp>
        <p:nvSpPr>
          <p:cNvPr id="24581" name="Rectangle 2">
            <a:extLst>
              <a:ext uri="{FF2B5EF4-FFF2-40B4-BE49-F238E27FC236}">
                <a16:creationId xmlns:a16="http://schemas.microsoft.com/office/drawing/2014/main" id="{7CA3537F-90FF-4908-856A-70DEAE636FD5}"/>
              </a:ext>
            </a:extLst>
          </p:cNvPr>
          <p:cNvSpPr>
            <a:spLocks noGrp="1" noChangeArrowheads="1"/>
          </p:cNvSpPr>
          <p:nvPr>
            <p:ph type="title"/>
          </p:nvPr>
        </p:nvSpPr>
        <p:spPr>
          <a:xfrm>
            <a:off x="539750" y="1484313"/>
            <a:ext cx="8229600" cy="215900"/>
          </a:xfrm>
        </p:spPr>
        <p:txBody>
          <a:bodyPr/>
          <a:lstStyle/>
          <a:p>
            <a:pPr eaLnBrk="1" hangingPunct="1"/>
            <a:r>
              <a:rPr lang="ru-RU" altLang="ru-RU" sz="2400" b="1">
                <a:solidFill>
                  <a:schemeClr val="tx1"/>
                </a:solidFill>
              </a:rPr>
              <a:t>Преимущества использования </a:t>
            </a:r>
            <a:r>
              <a:rPr lang="en-US" altLang="ru-RU" sz="2400" b="1">
                <a:solidFill>
                  <a:schemeClr val="tx1"/>
                </a:solidFill>
              </a:rPr>
              <a:t>java assertions</a:t>
            </a:r>
            <a:endParaRPr lang="ru-RU" altLang="ru-RU" sz="2400" b="1">
              <a:solidFill>
                <a:schemeClr val="tx1"/>
              </a:solidFill>
            </a:endParaRPr>
          </a:p>
        </p:txBody>
      </p:sp>
      <p:sp>
        <p:nvSpPr>
          <p:cNvPr id="12294" name="Rectangle 3">
            <a:extLst>
              <a:ext uri="{FF2B5EF4-FFF2-40B4-BE49-F238E27FC236}">
                <a16:creationId xmlns:a16="http://schemas.microsoft.com/office/drawing/2014/main" id="{9B02B371-585D-4818-A9F8-5D9E4A086784}"/>
              </a:ext>
            </a:extLst>
          </p:cNvPr>
          <p:cNvSpPr>
            <a:spLocks noGrp="1" noChangeArrowheads="1"/>
          </p:cNvSpPr>
          <p:nvPr>
            <p:ph type="body" idx="1"/>
          </p:nvPr>
        </p:nvSpPr>
        <p:spPr>
          <a:xfrm>
            <a:off x="107950" y="1916113"/>
            <a:ext cx="8856663" cy="4281487"/>
          </a:xfrm>
        </p:spPr>
        <p:txBody>
          <a:bodyPr/>
          <a:lstStyle/>
          <a:p>
            <a:pPr eaLnBrk="1" hangingPunct="1">
              <a:lnSpc>
                <a:spcPct val="90000"/>
              </a:lnSpc>
              <a:defRPr/>
            </a:pPr>
            <a:r>
              <a:rPr lang="ru-RU" altLang="ru-RU" sz="2000" dirty="0"/>
              <a:t>Полезны для проверки данных (</a:t>
            </a:r>
            <a:r>
              <a:rPr lang="en-US" altLang="ru-RU" sz="2000" dirty="0"/>
              <a:t>data validation</a:t>
            </a:r>
            <a:r>
              <a:rPr lang="ru-RU" altLang="ru-RU" sz="2000" dirty="0"/>
              <a:t>);</a:t>
            </a:r>
          </a:p>
          <a:p>
            <a:pPr eaLnBrk="1" hangingPunct="1">
              <a:lnSpc>
                <a:spcPct val="90000"/>
              </a:lnSpc>
              <a:defRPr/>
            </a:pPr>
            <a:r>
              <a:rPr lang="ru-RU" altLang="ru-RU" sz="2000" dirty="0"/>
              <a:t>Облегчают отладку сложных программ;</a:t>
            </a:r>
          </a:p>
          <a:p>
            <a:pPr eaLnBrk="1" hangingPunct="1">
              <a:lnSpc>
                <a:spcPct val="90000"/>
              </a:lnSpc>
              <a:defRPr/>
            </a:pPr>
            <a:r>
              <a:rPr lang="ru-RU" altLang="ru-RU" sz="2000" dirty="0"/>
              <a:t>При надлежащем использовании </a:t>
            </a:r>
            <a:r>
              <a:rPr lang="en-US" altLang="ru-RU" sz="2000" dirty="0"/>
              <a:t>assertions </a:t>
            </a:r>
            <a:r>
              <a:rPr lang="ru-RU" altLang="ru-RU" sz="2000" dirty="0"/>
              <a:t>ошибка в программе или данных может проявляться ближе к ее источнику;</a:t>
            </a:r>
          </a:p>
          <a:p>
            <a:pPr eaLnBrk="1" hangingPunct="1">
              <a:lnSpc>
                <a:spcPct val="90000"/>
              </a:lnSpc>
              <a:defRPr/>
            </a:pPr>
            <a:r>
              <a:rPr lang="ru-RU" altLang="ru-RU" sz="2000" dirty="0"/>
              <a:t>Дополняют другие средства тестирования (</a:t>
            </a:r>
            <a:r>
              <a:rPr lang="en-US" altLang="ru-RU" sz="2000" dirty="0"/>
              <a:t>JUnit assertions</a:t>
            </a:r>
            <a:r>
              <a:rPr lang="ru-RU" altLang="ru-RU" sz="2000" dirty="0"/>
              <a:t>)</a:t>
            </a:r>
            <a:r>
              <a:rPr lang="en-US" altLang="ru-RU" sz="2000" dirty="0"/>
              <a:t> </a:t>
            </a:r>
            <a:r>
              <a:rPr lang="ru-RU" altLang="ru-RU" sz="2000" dirty="0"/>
              <a:t>возможностями проверки исполнения программы с реальными данными (в реальных, а не тестовых условиях);</a:t>
            </a:r>
          </a:p>
          <a:p>
            <a:pPr eaLnBrk="1" hangingPunct="1">
              <a:lnSpc>
                <a:spcPct val="90000"/>
              </a:lnSpc>
              <a:defRPr/>
            </a:pPr>
            <a:r>
              <a:rPr lang="ru-RU" altLang="ru-RU" sz="2000" dirty="0"/>
              <a:t>Дисциплинируют программиста и улучшают качество кода;</a:t>
            </a:r>
          </a:p>
          <a:p>
            <a:pPr eaLnBrk="1" hangingPunct="1">
              <a:lnSpc>
                <a:spcPct val="90000"/>
              </a:lnSpc>
              <a:defRPr/>
            </a:pPr>
            <a:r>
              <a:rPr lang="ru-RU" altLang="ru-RU" sz="2000" dirty="0"/>
              <a:t>Упрощают </a:t>
            </a:r>
            <a:r>
              <a:rPr lang="en-US" altLang="ru-RU" sz="2000" dirty="0"/>
              <a:t>refactoring </a:t>
            </a:r>
            <a:r>
              <a:rPr lang="ru-RU" altLang="ru-RU" sz="2000" dirty="0"/>
              <a:t>(переделку) кода при переходе на новую версию, например: </a:t>
            </a:r>
          </a:p>
          <a:p>
            <a:pPr lvl="1" eaLnBrk="1" hangingPunct="1">
              <a:lnSpc>
                <a:spcPct val="90000"/>
              </a:lnSpc>
              <a:defRPr/>
            </a:pPr>
            <a:r>
              <a:rPr lang="en-US" altLang="ru-RU" sz="1600" dirty="0"/>
              <a:t>assert &lt;oldMethodVersionResult&gt; == &lt;newOneResult&gt;;</a:t>
            </a:r>
          </a:p>
          <a:p>
            <a:pPr marL="400050" lvl="1" indent="0" eaLnBrk="1" hangingPunct="1">
              <a:lnSpc>
                <a:spcPct val="90000"/>
              </a:lnSpc>
              <a:buFontTx/>
              <a:buNone/>
              <a:defRPr/>
            </a:pPr>
            <a:r>
              <a:rPr lang="en-US" altLang="ru-RU" sz="1600" dirty="0"/>
              <a:t> </a:t>
            </a:r>
            <a:r>
              <a:rPr lang="ru-RU" altLang="ru-RU" sz="1600" dirty="0"/>
              <a:t> </a:t>
            </a:r>
            <a:endParaRPr lang="en-US" altLang="ru-RU" sz="1600" dirty="0"/>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5C4EDE55-70B0-483F-A743-5A1883E775A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16761BA-2D4A-4570-B2C7-135D10ADF848}" type="datetime5">
              <a:rPr lang="en-US" altLang="ru-RU" sz="1400" smtClean="0">
                <a:solidFill>
                  <a:srgbClr val="000000"/>
                </a:solidFill>
                <a:cs typeface="Arial" panose="020B0604020202020204" pitchFamily="34" charset="0"/>
              </a:rPr>
              <a:pPr eaLnBrk="1" hangingPunct="1">
                <a:spcBef>
                  <a:spcPct val="0"/>
                </a:spcBef>
                <a:buFontTx/>
                <a:buNone/>
              </a:pPr>
              <a:t>30-Mar-20</a:t>
            </a:fld>
            <a:endParaRPr lang="ru-RU" altLang="ru-RU" sz="1400">
              <a:solidFill>
                <a:srgbClr val="000000"/>
              </a:solidFill>
              <a:cs typeface="Arial" panose="020B0604020202020204" pitchFamily="34" charset="0"/>
            </a:endParaRPr>
          </a:p>
        </p:txBody>
      </p:sp>
      <p:sp>
        <p:nvSpPr>
          <p:cNvPr id="25603" name="Footer Placeholder 4">
            <a:extLst>
              <a:ext uri="{FF2B5EF4-FFF2-40B4-BE49-F238E27FC236}">
                <a16:creationId xmlns:a16="http://schemas.microsoft.com/office/drawing/2014/main" id="{822D3129-03C0-405F-96E3-BC8DC1F3F43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solidFill>
                  <a:srgbClr val="000000"/>
                </a:solidFill>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9DFFE0EB-6413-42F5-B022-25823B8A7AD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E17980A-ED9D-4C62-A4BB-21F8546BE5F7}" type="slidenum">
              <a:rPr lang="ru-RU" altLang="ru-RU" sz="1400">
                <a:solidFill>
                  <a:srgbClr val="000000"/>
                </a:solidFill>
              </a:rPr>
              <a:pPr eaLnBrk="1" hangingPunct="1">
                <a:spcBef>
                  <a:spcPct val="0"/>
                </a:spcBef>
                <a:buFontTx/>
                <a:buNone/>
              </a:pPr>
              <a:t>407</a:t>
            </a:fld>
            <a:endParaRPr lang="ru-RU" altLang="ru-RU" sz="1400">
              <a:solidFill>
                <a:srgbClr val="000000"/>
              </a:solidFill>
            </a:endParaRPr>
          </a:p>
        </p:txBody>
      </p:sp>
      <p:sp>
        <p:nvSpPr>
          <p:cNvPr id="25605" name="Rectangle 2">
            <a:extLst>
              <a:ext uri="{FF2B5EF4-FFF2-40B4-BE49-F238E27FC236}">
                <a16:creationId xmlns:a16="http://schemas.microsoft.com/office/drawing/2014/main" id="{7618C0F5-B9BA-4DFA-960D-1A55C0396351}"/>
              </a:ext>
            </a:extLst>
          </p:cNvPr>
          <p:cNvSpPr>
            <a:spLocks noGrp="1" noChangeArrowheads="1"/>
          </p:cNvSpPr>
          <p:nvPr>
            <p:ph type="title"/>
          </p:nvPr>
        </p:nvSpPr>
        <p:spPr>
          <a:xfrm>
            <a:off x="539750" y="1484313"/>
            <a:ext cx="8229600" cy="360362"/>
          </a:xfrm>
        </p:spPr>
        <p:txBody>
          <a:bodyPr/>
          <a:lstStyle/>
          <a:p>
            <a:pPr eaLnBrk="1" hangingPunct="1"/>
            <a:r>
              <a:rPr lang="ru-RU" altLang="ru-RU" sz="2400" b="1">
                <a:solidFill>
                  <a:schemeClr val="tx1"/>
                </a:solidFill>
              </a:rPr>
              <a:t>Замечания</a:t>
            </a:r>
            <a:r>
              <a:rPr lang="en-US" altLang="ru-RU" sz="2400" b="1">
                <a:solidFill>
                  <a:schemeClr val="tx1"/>
                </a:solidFill>
              </a:rPr>
              <a:t> </a:t>
            </a:r>
            <a:r>
              <a:rPr lang="ru-RU" altLang="ru-RU" sz="2400" b="1">
                <a:solidFill>
                  <a:schemeClr val="tx1"/>
                </a:solidFill>
              </a:rPr>
              <a:t>по использованию </a:t>
            </a:r>
            <a:r>
              <a:rPr lang="en-US" altLang="ru-RU" sz="2400" b="1">
                <a:solidFill>
                  <a:schemeClr val="tx1"/>
                </a:solidFill>
              </a:rPr>
              <a:t>Java Assertions</a:t>
            </a:r>
            <a:r>
              <a:rPr lang="ru-RU" altLang="ru-RU" sz="2400" b="1">
                <a:solidFill>
                  <a:schemeClr val="tx1"/>
                </a:solidFill>
              </a:rPr>
              <a:t> </a:t>
            </a:r>
          </a:p>
        </p:txBody>
      </p:sp>
      <p:sp>
        <p:nvSpPr>
          <p:cNvPr id="12294" name="Rectangle 3">
            <a:extLst>
              <a:ext uri="{FF2B5EF4-FFF2-40B4-BE49-F238E27FC236}">
                <a16:creationId xmlns:a16="http://schemas.microsoft.com/office/drawing/2014/main" id="{ECAC695A-4383-4607-98A6-A2BECDF5B1D6}"/>
              </a:ext>
            </a:extLst>
          </p:cNvPr>
          <p:cNvSpPr>
            <a:spLocks noGrp="1" noChangeArrowheads="1"/>
          </p:cNvSpPr>
          <p:nvPr>
            <p:ph type="body" idx="1"/>
          </p:nvPr>
        </p:nvSpPr>
        <p:spPr>
          <a:xfrm>
            <a:off x="250825" y="2060575"/>
            <a:ext cx="8713788" cy="4137025"/>
          </a:xfrm>
        </p:spPr>
        <p:txBody>
          <a:bodyPr/>
          <a:lstStyle/>
          <a:p>
            <a:pPr eaLnBrk="1" hangingPunct="1">
              <a:lnSpc>
                <a:spcPct val="90000"/>
              </a:lnSpc>
              <a:defRPr/>
            </a:pPr>
            <a:r>
              <a:rPr lang="en-US" altLang="ru-RU" sz="2000" dirty="0"/>
              <a:t>Assertions </a:t>
            </a:r>
            <a:r>
              <a:rPr lang="ru-RU" altLang="ru-RU" sz="2000" dirty="0"/>
              <a:t>разрешаются / запрещаются опциями запуска </a:t>
            </a:r>
            <a:r>
              <a:rPr lang="en-US" altLang="ru-RU" sz="2000" dirty="0"/>
              <a:t>Java VM:</a:t>
            </a:r>
          </a:p>
          <a:p>
            <a:pPr marL="457200" lvl="1" indent="0" eaLnBrk="1" hangingPunct="1">
              <a:lnSpc>
                <a:spcPct val="90000"/>
              </a:lnSpc>
              <a:buFontTx/>
              <a:buNone/>
              <a:defRPr/>
            </a:pPr>
            <a:r>
              <a:rPr lang="en-US" altLang="ru-RU" sz="1600" b="1" dirty="0"/>
              <a:t>-enableassertions</a:t>
            </a:r>
            <a:r>
              <a:rPr lang="en-US" altLang="ru-RU" sz="1600" dirty="0"/>
              <a:t> /</a:t>
            </a:r>
            <a:r>
              <a:rPr lang="en-US" altLang="ru-RU" sz="1600" b="1" dirty="0"/>
              <a:t> -disableassertions</a:t>
            </a:r>
            <a:r>
              <a:rPr lang="en-US" altLang="ru-RU" sz="1600" dirty="0"/>
              <a:t> </a:t>
            </a:r>
          </a:p>
          <a:p>
            <a:pPr marL="457200" lvl="1" indent="0" eaLnBrk="1" hangingPunct="1">
              <a:lnSpc>
                <a:spcPct val="90000"/>
              </a:lnSpc>
              <a:buFontTx/>
              <a:buNone/>
              <a:defRPr/>
            </a:pPr>
            <a:r>
              <a:rPr lang="en-US" altLang="ru-RU" sz="1600" b="1" dirty="0"/>
              <a:t>-ea / -da</a:t>
            </a:r>
            <a:endParaRPr lang="ru-RU" altLang="ru-RU" sz="1600" b="1" dirty="0"/>
          </a:p>
          <a:p>
            <a:pPr marL="457200" lvl="1" indent="0" eaLnBrk="1" hangingPunct="1">
              <a:lnSpc>
                <a:spcPct val="90000"/>
              </a:lnSpc>
              <a:buFontTx/>
              <a:buNone/>
              <a:defRPr/>
            </a:pPr>
            <a:r>
              <a:rPr lang="ru-RU" altLang="ru-RU" sz="1600" dirty="0"/>
              <a:t>или с точностью до указанных в опции пакетов (с подпакетами), например:</a:t>
            </a:r>
          </a:p>
          <a:p>
            <a:pPr marL="457200" lvl="1" indent="0" eaLnBrk="1" hangingPunct="1">
              <a:lnSpc>
                <a:spcPct val="90000"/>
              </a:lnSpc>
              <a:buFontTx/>
              <a:buNone/>
              <a:defRPr/>
            </a:pPr>
            <a:r>
              <a:rPr lang="ru-RU" altLang="ru-RU" sz="1600" b="1" dirty="0"/>
              <a:t>-</a:t>
            </a:r>
            <a:r>
              <a:rPr lang="en-US" altLang="ru-RU" sz="1600" b="1" dirty="0"/>
              <a:t>ea:myPackageName…</a:t>
            </a:r>
          </a:p>
          <a:p>
            <a:pPr marL="457200" lvl="1" indent="0" eaLnBrk="1" hangingPunct="1">
              <a:lnSpc>
                <a:spcPct val="90000"/>
              </a:lnSpc>
              <a:buFontTx/>
              <a:buNone/>
              <a:defRPr/>
            </a:pPr>
            <a:endParaRPr lang="en-US" altLang="ru-RU" sz="1600" b="1" dirty="0"/>
          </a:p>
          <a:p>
            <a:pPr marL="457200" lvl="1" indent="0" eaLnBrk="1" hangingPunct="1">
              <a:lnSpc>
                <a:spcPct val="90000"/>
              </a:lnSpc>
              <a:buFontTx/>
              <a:buNone/>
              <a:defRPr/>
            </a:pPr>
            <a:r>
              <a:rPr lang="ru-RU" altLang="ru-RU" sz="1600" b="1" dirty="0">
                <a:solidFill>
                  <a:srgbClr val="FF0000"/>
                </a:solidFill>
              </a:rPr>
              <a:t>По умолчанию (при запуске </a:t>
            </a:r>
            <a:r>
              <a:rPr lang="en-US" altLang="ru-RU" sz="1600" b="1" dirty="0">
                <a:solidFill>
                  <a:srgbClr val="FF0000"/>
                </a:solidFill>
              </a:rPr>
              <a:t>Java VM</a:t>
            </a:r>
            <a:r>
              <a:rPr lang="ru-RU" altLang="ru-RU" sz="1600" b="1" dirty="0">
                <a:solidFill>
                  <a:srgbClr val="FF0000"/>
                </a:solidFill>
              </a:rPr>
              <a:t>)</a:t>
            </a:r>
            <a:r>
              <a:rPr lang="en-US" altLang="ru-RU" sz="1600" b="1" dirty="0">
                <a:solidFill>
                  <a:srgbClr val="FF0000"/>
                </a:solidFill>
              </a:rPr>
              <a:t> </a:t>
            </a:r>
            <a:r>
              <a:rPr lang="ru-RU" altLang="ru-RU" sz="1600" b="1" dirty="0">
                <a:solidFill>
                  <a:srgbClr val="FF0000"/>
                </a:solidFill>
              </a:rPr>
              <a:t>– </a:t>
            </a:r>
            <a:r>
              <a:rPr lang="en-US" altLang="ru-RU" sz="1600" b="1" dirty="0">
                <a:solidFill>
                  <a:srgbClr val="FF0000"/>
                </a:solidFill>
              </a:rPr>
              <a:t>assertions </a:t>
            </a:r>
            <a:r>
              <a:rPr lang="ru-RU" altLang="ru-RU" sz="1600" b="1" dirty="0">
                <a:solidFill>
                  <a:srgbClr val="FF0000"/>
                </a:solidFill>
              </a:rPr>
              <a:t>не разрешены (</a:t>
            </a:r>
            <a:r>
              <a:rPr lang="en-US" altLang="ru-RU" sz="1600" b="1" dirty="0">
                <a:solidFill>
                  <a:srgbClr val="FF0000"/>
                </a:solidFill>
              </a:rPr>
              <a:t>disabled by default</a:t>
            </a:r>
            <a:r>
              <a:rPr lang="ru-RU" altLang="ru-RU" sz="1600" b="1" dirty="0">
                <a:solidFill>
                  <a:srgbClr val="FF0000"/>
                </a:solidFill>
              </a:rPr>
              <a:t>)</a:t>
            </a:r>
            <a:endParaRPr lang="en-US" altLang="ru-RU" sz="1600" b="1" dirty="0">
              <a:solidFill>
                <a:srgbClr val="FF0000"/>
              </a:solidFill>
            </a:endParaRPr>
          </a:p>
          <a:p>
            <a:pPr marL="457200" lvl="1" indent="0" eaLnBrk="1" hangingPunct="1">
              <a:lnSpc>
                <a:spcPct val="90000"/>
              </a:lnSpc>
              <a:buFontTx/>
              <a:buNone/>
              <a:defRPr/>
            </a:pPr>
            <a:endParaRPr lang="en-US" altLang="ru-RU" sz="1600" b="1" dirty="0">
              <a:solidFill>
                <a:srgbClr val="FF0000"/>
              </a:solidFill>
            </a:endParaRPr>
          </a:p>
          <a:p>
            <a:pPr eaLnBrk="1" hangingPunct="1">
              <a:lnSpc>
                <a:spcPct val="90000"/>
              </a:lnSpc>
              <a:defRPr/>
            </a:pPr>
            <a:r>
              <a:rPr lang="en-US" altLang="ru-RU" sz="2000" dirty="0"/>
              <a:t>Java Assertions </a:t>
            </a:r>
            <a:r>
              <a:rPr lang="ru-RU" altLang="ru-RU" sz="2000" dirty="0"/>
              <a:t>не заменяют </a:t>
            </a:r>
            <a:r>
              <a:rPr lang="en-US" altLang="ru-RU" sz="2000" dirty="0"/>
              <a:t>Exceptions</a:t>
            </a:r>
            <a:r>
              <a:rPr lang="ru-RU" altLang="ru-RU" sz="2000" dirty="0"/>
              <a:t>, а дополняют их;</a:t>
            </a:r>
          </a:p>
          <a:p>
            <a:pPr lvl="1" eaLnBrk="1" hangingPunct="1">
              <a:lnSpc>
                <a:spcPct val="90000"/>
              </a:lnSpc>
              <a:defRPr/>
            </a:pPr>
            <a:r>
              <a:rPr lang="ru-RU" altLang="ru-RU" sz="1800" dirty="0"/>
              <a:t>Не надо использовать </a:t>
            </a:r>
            <a:r>
              <a:rPr lang="en-US" altLang="ru-RU" sz="1800" dirty="0"/>
              <a:t>assertions </a:t>
            </a:r>
            <a:r>
              <a:rPr lang="ru-RU" altLang="ru-RU" sz="1800" dirty="0"/>
              <a:t>для проверки параметров </a:t>
            </a:r>
            <a:r>
              <a:rPr lang="en-US" altLang="ru-RU" sz="1800" dirty="0"/>
              <a:t>public-</a:t>
            </a:r>
            <a:r>
              <a:rPr lang="ru-RU" altLang="ru-RU" sz="1800" dirty="0"/>
              <a:t>методов (для этого есть </a:t>
            </a:r>
            <a:r>
              <a:rPr lang="en-US" altLang="ru-RU" sz="1800" b="1" dirty="0"/>
              <a:t>IllegalArgumentException</a:t>
            </a:r>
            <a:r>
              <a:rPr lang="ru-RU" altLang="ru-RU" sz="1800" dirty="0"/>
              <a:t>);</a:t>
            </a:r>
          </a:p>
          <a:p>
            <a:pPr eaLnBrk="1" hangingPunct="1">
              <a:lnSpc>
                <a:spcPct val="90000"/>
              </a:lnSpc>
              <a:defRPr/>
            </a:pPr>
            <a:r>
              <a:rPr lang="en-US" altLang="ru-RU" sz="2000" dirty="0"/>
              <a:t>Java Assertions </a:t>
            </a:r>
            <a:r>
              <a:rPr lang="ru-RU" altLang="ru-RU" sz="2000" dirty="0"/>
              <a:t>не заменяют </a:t>
            </a:r>
            <a:r>
              <a:rPr lang="en-US" altLang="ru-RU" sz="2000" dirty="0"/>
              <a:t>JUnit-assertions</a:t>
            </a:r>
            <a:r>
              <a:rPr lang="ru-RU" altLang="ru-RU" sz="2000" dirty="0"/>
              <a:t>, а дополняют их.</a:t>
            </a:r>
          </a:p>
          <a:p>
            <a:pPr eaLnBrk="1" hangingPunct="1">
              <a:lnSpc>
                <a:spcPct val="90000"/>
              </a:lnSpc>
              <a:defRPr/>
            </a:pPr>
            <a:endParaRPr lang="en-US" altLang="ru-RU" sz="2000"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A50FA597-A80E-49DA-818A-DC0A56590A6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1975ACF-8D4A-47E3-BB1E-B64EF698CE4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DDE4741C-7C49-47AF-98BF-EBEC59939F7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53CE5415-0790-4B15-B865-149855AB3EE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E0123D3-12B7-43C9-A39B-F16175F0411F}" type="slidenum">
              <a:rPr lang="ru-RU" altLang="ru-RU" sz="1400"/>
              <a:pPr eaLnBrk="1" hangingPunct="1">
                <a:spcBef>
                  <a:spcPct val="0"/>
                </a:spcBef>
                <a:buFontTx/>
                <a:buNone/>
              </a:pPr>
              <a:t>408</a:t>
            </a:fld>
            <a:endParaRPr lang="ru-RU" altLang="ru-RU" sz="1400"/>
          </a:p>
        </p:txBody>
      </p:sp>
      <p:sp>
        <p:nvSpPr>
          <p:cNvPr id="26629" name="Rectangle 2">
            <a:extLst>
              <a:ext uri="{FF2B5EF4-FFF2-40B4-BE49-F238E27FC236}">
                <a16:creationId xmlns:a16="http://schemas.microsoft.com/office/drawing/2014/main" id="{9593A1EE-9731-4293-9B58-957A25D64600}"/>
              </a:ext>
            </a:extLst>
          </p:cNvPr>
          <p:cNvSpPr>
            <a:spLocks noGrp="1" noChangeArrowheads="1"/>
          </p:cNvSpPr>
          <p:nvPr>
            <p:ph type="title"/>
          </p:nvPr>
        </p:nvSpPr>
        <p:spPr>
          <a:xfrm>
            <a:off x="468313" y="1628775"/>
            <a:ext cx="8229600" cy="360363"/>
          </a:xfrm>
        </p:spPr>
        <p:txBody>
          <a:bodyPr/>
          <a:lstStyle/>
          <a:p>
            <a:pPr eaLnBrk="1" hangingPunct="1"/>
            <a:r>
              <a:rPr lang="en-US" altLang="ru-RU" sz="4000"/>
              <a:t>Q&amp;A</a:t>
            </a:r>
            <a:endParaRPr lang="ru-RU" altLang="ru-RU" sz="4000"/>
          </a:p>
        </p:txBody>
      </p:sp>
      <p:sp>
        <p:nvSpPr>
          <p:cNvPr id="26630" name="Rectangle 3">
            <a:extLst>
              <a:ext uri="{FF2B5EF4-FFF2-40B4-BE49-F238E27FC236}">
                <a16:creationId xmlns:a16="http://schemas.microsoft.com/office/drawing/2014/main" id="{CDAF2443-3854-4645-9245-4F7FE4D974B9}"/>
              </a:ext>
            </a:extLst>
          </p:cNvPr>
          <p:cNvSpPr>
            <a:spLocks noChangeArrowheads="1"/>
          </p:cNvSpPr>
          <p:nvPr/>
        </p:nvSpPr>
        <p:spPr bwMode="auto">
          <a:xfrm>
            <a:off x="395288" y="3141663"/>
            <a:ext cx="82296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38200" indent="-838200" eaLnBrk="0" hangingPunct="0">
              <a:spcBef>
                <a:spcPct val="20000"/>
              </a:spcBef>
              <a:buChar char="•"/>
              <a:defRPr sz="3200">
                <a:solidFill>
                  <a:schemeClr val="tx1"/>
                </a:solidFill>
                <a:latin typeface="Arial" panose="020B0604020202020204" pitchFamily="34" charset="0"/>
              </a:defRPr>
            </a:lvl1pPr>
            <a:lvl2pPr marL="838200" indent="-838200" eaLnBrk="0" hangingPunct="0">
              <a:spcBef>
                <a:spcPct val="20000"/>
              </a:spcBef>
              <a:buChar char="–"/>
              <a:defRPr sz="2800">
                <a:solidFill>
                  <a:schemeClr val="tx1"/>
                </a:solidFill>
                <a:latin typeface="Arial" panose="020B0604020202020204" pitchFamily="34" charset="0"/>
              </a:defRPr>
            </a:lvl2pPr>
            <a:lvl3pPr marL="838200" indent="-838200" eaLnBrk="0" hangingPunct="0">
              <a:spcBef>
                <a:spcPct val="20000"/>
              </a:spcBef>
              <a:buChar char="•"/>
              <a:defRPr sz="2400">
                <a:solidFill>
                  <a:schemeClr val="tx1"/>
                </a:solidFill>
                <a:latin typeface="Arial" panose="020B0604020202020204" pitchFamily="34" charset="0"/>
              </a:defRPr>
            </a:lvl3pPr>
            <a:lvl4pPr marL="838200" indent="-838200" eaLnBrk="0" hangingPunct="0">
              <a:spcBef>
                <a:spcPct val="20000"/>
              </a:spcBef>
              <a:buChar char="–"/>
              <a:defRPr sz="2000">
                <a:solidFill>
                  <a:schemeClr val="tx1"/>
                </a:solidFill>
                <a:latin typeface="Arial" panose="020B0604020202020204" pitchFamily="34" charset="0"/>
              </a:defRPr>
            </a:lvl4pPr>
            <a:lvl5pPr marL="838200" indent="-838200" eaLnBrk="0" hangingPunct="0">
              <a:spcBef>
                <a:spcPct val="20000"/>
              </a:spcBef>
              <a:buChar char="»"/>
              <a:defRPr sz="2000">
                <a:solidFill>
                  <a:schemeClr val="tx1"/>
                </a:solidFill>
                <a:latin typeface="Arial" panose="020B0604020202020204" pitchFamily="34" charset="0"/>
              </a:defRPr>
            </a:lvl5pPr>
            <a:lvl6pPr marL="1295400" indent="-838200" eaLnBrk="0" fontAlgn="base" hangingPunct="0">
              <a:spcBef>
                <a:spcPct val="20000"/>
              </a:spcBef>
              <a:spcAft>
                <a:spcPct val="0"/>
              </a:spcAft>
              <a:buChar char="»"/>
              <a:defRPr sz="2000">
                <a:solidFill>
                  <a:schemeClr val="tx1"/>
                </a:solidFill>
                <a:latin typeface="Arial" panose="020B0604020202020204" pitchFamily="34" charset="0"/>
              </a:defRPr>
            </a:lvl6pPr>
            <a:lvl7pPr marL="1752600" indent="-838200" eaLnBrk="0" fontAlgn="base" hangingPunct="0">
              <a:spcBef>
                <a:spcPct val="20000"/>
              </a:spcBef>
              <a:spcAft>
                <a:spcPct val="0"/>
              </a:spcAft>
              <a:buChar char="»"/>
              <a:defRPr sz="2000">
                <a:solidFill>
                  <a:schemeClr val="tx1"/>
                </a:solidFill>
                <a:latin typeface="Arial" panose="020B0604020202020204" pitchFamily="34" charset="0"/>
              </a:defRPr>
            </a:lvl7pPr>
            <a:lvl8pPr marL="2209800" indent="-838200" eaLnBrk="0" fontAlgn="base" hangingPunct="0">
              <a:spcBef>
                <a:spcPct val="20000"/>
              </a:spcBef>
              <a:spcAft>
                <a:spcPct val="0"/>
              </a:spcAft>
              <a:buChar char="»"/>
              <a:defRPr sz="2000">
                <a:solidFill>
                  <a:schemeClr val="tx1"/>
                </a:solidFill>
                <a:latin typeface="Arial" panose="020B0604020202020204" pitchFamily="34" charset="0"/>
              </a:defRPr>
            </a:lvl8pPr>
            <a:lvl9pPr marL="2667000" indent="-838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br>
              <a:rPr lang="ru-RU" altLang="ru-RU" sz="2000">
                <a:solidFill>
                  <a:schemeClr val="tx2"/>
                </a:solidFill>
              </a:rPr>
            </a:br>
            <a:endParaRPr lang="ru-RU" altLang="ru-RU" sz="2000">
              <a:solidFill>
                <a:schemeClr val="tx2"/>
              </a:solidFill>
            </a:endParaRPr>
          </a:p>
        </p:txBody>
      </p:sp>
      <p:sp>
        <p:nvSpPr>
          <p:cNvPr id="27655" name="Rectangle 5">
            <a:extLst>
              <a:ext uri="{FF2B5EF4-FFF2-40B4-BE49-F238E27FC236}">
                <a16:creationId xmlns:a16="http://schemas.microsoft.com/office/drawing/2014/main" id="{5AEE0937-03F2-4F47-BCCF-4B8343E3A587}"/>
              </a:ext>
            </a:extLst>
          </p:cNvPr>
          <p:cNvSpPr>
            <a:spLocks noChangeArrowheads="1"/>
          </p:cNvSpPr>
          <p:nvPr/>
        </p:nvSpPr>
        <p:spPr bwMode="auto">
          <a:xfrm>
            <a:off x="250825" y="2133600"/>
            <a:ext cx="8713788"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r>
              <a:rPr lang="ru-RU" altLang="ru-RU" sz="1400" b="1" dirty="0">
                <a:solidFill>
                  <a:schemeClr val="tx2"/>
                </a:solidFill>
                <a:cs typeface="Arial" charset="0"/>
              </a:rPr>
              <a:t>Замечание по поводу литературы:</a:t>
            </a:r>
            <a:br>
              <a:rPr lang="ru-RU" altLang="ru-RU" sz="1400" b="1" dirty="0">
                <a:solidFill>
                  <a:schemeClr val="tx2"/>
                </a:solidFill>
                <a:cs typeface="Arial" charset="0"/>
              </a:rPr>
            </a:br>
            <a:endParaRPr lang="en-US" altLang="ru-RU" sz="1400" b="1" dirty="0">
              <a:solidFill>
                <a:schemeClr val="tx2"/>
              </a:solidFill>
              <a:cs typeface="Arial" charset="0"/>
            </a:endParaRPr>
          </a:p>
          <a:p>
            <a:pPr eaLnBrk="1" hangingPunct="1">
              <a:spcBef>
                <a:spcPct val="0"/>
              </a:spcBef>
              <a:buFontTx/>
              <a:buNone/>
              <a:defRPr/>
            </a:pPr>
            <a:r>
              <a:rPr lang="ru-RU" altLang="ru-RU" sz="1400" b="1" dirty="0">
                <a:solidFill>
                  <a:schemeClr val="tx2"/>
                </a:solidFill>
                <a:cs typeface="Arial" charset="0"/>
              </a:rPr>
              <a:t>Основная литература:</a:t>
            </a:r>
          </a:p>
          <a:p>
            <a:pPr eaLnBrk="1" hangingPunct="1">
              <a:spcBef>
                <a:spcPct val="0"/>
              </a:spcBef>
              <a:buFontTx/>
              <a:buNone/>
              <a:defRPr/>
            </a:pPr>
            <a:endParaRPr lang="en-US" altLang="ru-RU" sz="1400" b="1" dirty="0">
              <a:solidFill>
                <a:schemeClr val="tx2"/>
              </a:solidFill>
              <a:cs typeface="Arial" charset="0"/>
            </a:endParaRPr>
          </a:p>
          <a:p>
            <a:pPr eaLnBrk="1" hangingPunct="1">
              <a:spcBef>
                <a:spcPct val="0"/>
              </a:spcBef>
              <a:buFontTx/>
              <a:buNone/>
              <a:defRPr/>
            </a:pPr>
            <a:r>
              <a:rPr lang="en-US" altLang="ru-RU" sz="1400" b="1" dirty="0">
                <a:solidFill>
                  <a:schemeClr val="tx2"/>
                </a:solidFill>
                <a:cs typeface="Arial" charset="0"/>
              </a:rPr>
              <a:t>Exceptions - </a:t>
            </a:r>
          </a:p>
          <a:p>
            <a:pPr marL="285750" indent="-285750" eaLnBrk="1" hangingPunct="1">
              <a:spcBef>
                <a:spcPct val="0"/>
              </a:spcBef>
              <a:defRPr/>
            </a:pPr>
            <a:r>
              <a:rPr lang="en-US" altLang="ru-RU" sz="1400" b="1" dirty="0">
                <a:cs typeface="Arial" charset="0"/>
                <a:hlinkClick r:id="rId3"/>
              </a:rPr>
              <a:t>https://docs.oracle.com/javase/tutorial/essential/exceptions/</a:t>
            </a:r>
            <a:r>
              <a:rPr lang="en-US" altLang="ru-RU" sz="1400" b="1" dirty="0">
                <a:cs typeface="Arial" charset="0"/>
              </a:rPr>
              <a:t> </a:t>
            </a:r>
            <a:endParaRPr lang="ru-RU" altLang="ru-RU" sz="1400" b="1" dirty="0">
              <a:cs typeface="Arial" charset="0"/>
            </a:endParaRPr>
          </a:p>
          <a:p>
            <a:pPr eaLnBrk="1" hangingPunct="1">
              <a:spcBef>
                <a:spcPct val="0"/>
              </a:spcBef>
              <a:buFontTx/>
              <a:buNone/>
              <a:defRPr/>
            </a:pPr>
            <a:br>
              <a:rPr lang="ru-RU" altLang="ru-RU" sz="1400" b="1" dirty="0">
                <a:solidFill>
                  <a:schemeClr val="tx2"/>
                </a:solidFill>
                <a:cs typeface="Arial" charset="0"/>
              </a:rPr>
            </a:br>
            <a:br>
              <a:rPr lang="ru-RU" altLang="ru-RU" sz="1400" b="1" dirty="0">
                <a:solidFill>
                  <a:schemeClr val="tx2"/>
                </a:solidFill>
                <a:cs typeface="Arial" charset="0"/>
              </a:rPr>
            </a:br>
            <a:r>
              <a:rPr lang="ru-RU" altLang="ru-RU" sz="1400" b="1" dirty="0">
                <a:solidFill>
                  <a:schemeClr val="tx2"/>
                </a:solidFill>
                <a:cs typeface="Arial" charset="0"/>
              </a:rPr>
              <a:t>Дополнительная литература:</a:t>
            </a:r>
            <a:endParaRPr lang="en-US" altLang="ru-RU" sz="1400" b="1" dirty="0">
              <a:solidFill>
                <a:schemeClr val="tx2"/>
              </a:solidFill>
              <a:cs typeface="Arial" charset="0"/>
            </a:endParaRPr>
          </a:p>
          <a:p>
            <a:pPr marL="285750" indent="-285750" eaLnBrk="1" hangingPunct="1">
              <a:spcBef>
                <a:spcPct val="0"/>
              </a:spcBef>
              <a:defRPr/>
            </a:pPr>
            <a:r>
              <a:rPr lang="en-US" altLang="ru-RU" sz="1400" b="1" u="sng" dirty="0">
                <a:cs typeface="Arial" charset="0"/>
              </a:rPr>
              <a:t>J.Bloch.  Effective Java. </a:t>
            </a:r>
          </a:p>
          <a:p>
            <a:pPr marL="285750" indent="-285750" eaLnBrk="1" hangingPunct="1">
              <a:spcBef>
                <a:spcPct val="0"/>
              </a:spcBef>
              <a:defRPr/>
            </a:pPr>
            <a:r>
              <a:rPr lang="en-US" altLang="ru-RU" sz="1400" b="1" dirty="0">
                <a:cs typeface="Arial" charset="0"/>
                <a:hlinkClick r:id="rId4"/>
              </a:rPr>
              <a:t>https://www.oreilly.com/ideas/handling-checked-exceptions-in-java-streams?imm_mid=0f6a21&amp;cmp=em-prog-na-na-newsltr_20170923</a:t>
            </a:r>
            <a:endParaRPr lang="en-US" altLang="ru-RU" sz="1400" b="1" dirty="0">
              <a:cs typeface="Arial" charset="0"/>
            </a:endParaRPr>
          </a:p>
          <a:p>
            <a:pPr marL="285750" indent="-285750" eaLnBrk="1" hangingPunct="1">
              <a:spcBef>
                <a:spcPct val="0"/>
              </a:spcBef>
              <a:defRPr/>
            </a:pPr>
            <a:r>
              <a:rPr lang="en-US" altLang="ru-RU" sz="1400" b="1" dirty="0">
                <a:cs typeface="Arial" charset="0"/>
                <a:hlinkClick r:id="rId5"/>
              </a:rPr>
              <a:t>http://www.theserverside.com/tutorial/OCPJP-Use-more-precise-rethrow-in-exceptions-Objective-Java-7</a:t>
            </a:r>
            <a:r>
              <a:rPr lang="en-US" altLang="ru-RU" sz="1400" b="1" dirty="0">
                <a:cs typeface="Arial" charset="0"/>
              </a:rPr>
              <a:t>  </a:t>
            </a:r>
          </a:p>
          <a:p>
            <a:pPr marL="285750" indent="-285750" eaLnBrk="1" hangingPunct="1">
              <a:spcBef>
                <a:spcPct val="0"/>
              </a:spcBef>
              <a:defRPr/>
            </a:pPr>
            <a:r>
              <a:rPr lang="en-US" altLang="ru-RU" sz="1400" b="1" dirty="0">
                <a:solidFill>
                  <a:schemeClr val="tx2"/>
                </a:solidFill>
                <a:cs typeface="Arial" charset="0"/>
                <a:hlinkClick r:id="rId6"/>
              </a:rPr>
              <a:t>https://www.wisdomjobs.com/e-university/java-exception-handling-interview-questions.html</a:t>
            </a:r>
            <a:r>
              <a:rPr lang="en-US" altLang="ru-RU" sz="1400" b="1" dirty="0">
                <a:solidFill>
                  <a:schemeClr val="tx2"/>
                </a:solidFill>
                <a:cs typeface="Arial" charset="0"/>
              </a:rPr>
              <a:t> </a:t>
            </a:r>
            <a:endParaRPr lang="ru-RU" altLang="ru-RU" sz="1400" b="1" dirty="0">
              <a:solidFill>
                <a:schemeClr val="tx2"/>
              </a:solidFill>
              <a:cs typeface="Arial" charset="0"/>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a:extLst>
              <a:ext uri="{FF2B5EF4-FFF2-40B4-BE49-F238E27FC236}">
                <a16:creationId xmlns:a16="http://schemas.microsoft.com/office/drawing/2014/main" id="{4FED6EFC-8924-4E9F-8554-A7669E0C1E8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5CA46B9-EB70-4984-B1F3-E94BBD93EE4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9" name="Footer Placeholder 4">
            <a:extLst>
              <a:ext uri="{FF2B5EF4-FFF2-40B4-BE49-F238E27FC236}">
                <a16:creationId xmlns:a16="http://schemas.microsoft.com/office/drawing/2014/main" id="{E161801F-23A7-456F-A95F-77F761AC336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0" name="Slide Number Placeholder 5">
            <a:extLst>
              <a:ext uri="{FF2B5EF4-FFF2-40B4-BE49-F238E27FC236}">
                <a16:creationId xmlns:a16="http://schemas.microsoft.com/office/drawing/2014/main" id="{5B1598BE-3E97-49D1-97C2-7CDEF6E0EAF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284B025-8659-4EA2-BFA2-099E27528129}" type="slidenum">
              <a:rPr lang="ru-RU" altLang="ru-RU" sz="1400"/>
              <a:pPr eaLnBrk="1" hangingPunct="1">
                <a:spcBef>
                  <a:spcPct val="0"/>
                </a:spcBef>
                <a:buFontTx/>
                <a:buNone/>
              </a:pPr>
              <a:t>409</a:t>
            </a:fld>
            <a:endParaRPr lang="ru-RU" altLang="ru-RU" sz="1400"/>
          </a:p>
        </p:txBody>
      </p:sp>
      <p:sp useBgFill="1">
        <p:nvSpPr>
          <p:cNvPr id="4101" name="Rectangle 2">
            <a:extLst>
              <a:ext uri="{FF2B5EF4-FFF2-40B4-BE49-F238E27FC236}">
                <a16:creationId xmlns:a16="http://schemas.microsoft.com/office/drawing/2014/main" id="{4F6FE4EB-8A4E-46AA-BCA0-81C33A8FC31C}"/>
              </a:ext>
            </a:extLst>
          </p:cNvPr>
          <p:cNvSpPr>
            <a:spLocks noGrp="1" noChangeArrowheads="1"/>
          </p:cNvSpPr>
          <p:nvPr>
            <p:ph type="title"/>
          </p:nvPr>
        </p:nvSpPr>
        <p:spPr>
          <a:xfrm>
            <a:off x="468313" y="1484313"/>
            <a:ext cx="8229600" cy="215900"/>
          </a:xfrm>
        </p:spPr>
        <p:txBody>
          <a:bodyPr/>
          <a:lstStyle/>
          <a:p>
            <a:pPr eaLnBrk="1" hangingPunct="1"/>
            <a:r>
              <a:rPr lang="ru-RU" altLang="ru-RU" sz="2400" b="1"/>
              <a:t>Потоки</a:t>
            </a:r>
            <a:r>
              <a:rPr lang="ru-RU" altLang="ru-RU" sz="2400"/>
              <a:t> </a:t>
            </a:r>
          </a:p>
        </p:txBody>
      </p:sp>
      <p:sp>
        <p:nvSpPr>
          <p:cNvPr id="4102" name="Rectangle 3">
            <a:extLst>
              <a:ext uri="{FF2B5EF4-FFF2-40B4-BE49-F238E27FC236}">
                <a16:creationId xmlns:a16="http://schemas.microsoft.com/office/drawing/2014/main" id="{8653FA4A-D1E7-4CCA-B208-B65645A18ABC}"/>
              </a:ext>
            </a:extLst>
          </p:cNvPr>
          <p:cNvSpPr>
            <a:spLocks noGrp="1" noChangeArrowheads="1"/>
          </p:cNvSpPr>
          <p:nvPr>
            <p:ph type="body" idx="1"/>
          </p:nvPr>
        </p:nvSpPr>
        <p:spPr>
          <a:xfrm>
            <a:off x="0" y="1844675"/>
            <a:ext cx="9144000" cy="4281488"/>
          </a:xfrm>
          <a:solidFill>
            <a:schemeClr val="bg1"/>
          </a:solidFill>
        </p:spPr>
        <p:txBody>
          <a:bodyPr/>
          <a:lstStyle/>
          <a:p>
            <a:pPr eaLnBrk="1" hangingPunct="1">
              <a:lnSpc>
                <a:spcPct val="90000"/>
              </a:lnSpc>
            </a:pPr>
            <a:r>
              <a:rPr lang="en-US" altLang="ru-RU" sz="2000"/>
              <a:t>Thread  </a:t>
            </a:r>
            <a:r>
              <a:rPr lang="ru-RU" altLang="ru-RU" sz="2000"/>
              <a:t>(поток или нить управления, последовательность выполнения действий/команд):</a:t>
            </a:r>
          </a:p>
          <a:p>
            <a:pPr lvl="1" eaLnBrk="1" hangingPunct="1">
              <a:lnSpc>
                <a:spcPct val="90000"/>
              </a:lnSpc>
            </a:pPr>
            <a:r>
              <a:rPr lang="ru-RU" altLang="ru-RU" sz="1800"/>
              <a:t>представлен экземпляром класса </a:t>
            </a:r>
            <a:r>
              <a:rPr lang="en-US" altLang="ru-RU" sz="1800" b="1">
                <a:solidFill>
                  <a:srgbClr val="FF0000"/>
                </a:solidFill>
              </a:rPr>
              <a:t>java.lang.Thread</a:t>
            </a:r>
            <a:r>
              <a:rPr lang="en-US" altLang="ru-RU" sz="1800">
                <a:solidFill>
                  <a:srgbClr val="FF0000"/>
                </a:solidFill>
              </a:rPr>
              <a:t> </a:t>
            </a:r>
            <a:r>
              <a:rPr lang="ru-RU" altLang="ru-RU" sz="1800"/>
              <a:t>(или его наследников);</a:t>
            </a:r>
          </a:p>
          <a:p>
            <a:pPr lvl="1" eaLnBrk="1" hangingPunct="1">
              <a:lnSpc>
                <a:spcPct val="90000"/>
              </a:lnSpc>
            </a:pPr>
            <a:r>
              <a:rPr lang="ru-RU" altLang="ru-RU" sz="1800"/>
              <a:t>выполняет последовательность действий, определенную методом </a:t>
            </a:r>
            <a:r>
              <a:rPr lang="en-US" altLang="ru-RU" sz="1800" b="1">
                <a:solidFill>
                  <a:srgbClr val="FF0000"/>
                </a:solidFill>
              </a:rPr>
              <a:t>run()</a:t>
            </a:r>
            <a:r>
              <a:rPr lang="ru-RU" altLang="ru-RU" sz="1800" b="1"/>
              <a:t>:</a:t>
            </a:r>
            <a:r>
              <a:rPr lang="ru-RU" altLang="ru-RU" sz="1800"/>
              <a:t> </a:t>
            </a:r>
          </a:p>
          <a:p>
            <a:pPr lvl="2" eaLnBrk="1" hangingPunct="1">
              <a:lnSpc>
                <a:spcPct val="90000"/>
              </a:lnSpc>
            </a:pPr>
            <a:r>
              <a:rPr lang="ru-RU" altLang="ru-RU" sz="1600"/>
              <a:t>Начинает выполнение входом в метод </a:t>
            </a:r>
            <a:r>
              <a:rPr lang="en-US" altLang="ru-RU" sz="1600" b="1"/>
              <a:t>run();</a:t>
            </a:r>
          </a:p>
          <a:p>
            <a:pPr lvl="2" eaLnBrk="1" hangingPunct="1">
              <a:lnSpc>
                <a:spcPct val="90000"/>
              </a:lnSpc>
            </a:pPr>
            <a:r>
              <a:rPr lang="ru-RU" altLang="ru-RU" sz="1600"/>
              <a:t>Заканчивает выполнение выходом из </a:t>
            </a:r>
            <a:r>
              <a:rPr lang="en-US" altLang="ru-RU" sz="1600" b="1"/>
              <a:t>run().</a:t>
            </a:r>
            <a:endParaRPr lang="ru-RU" altLang="ru-RU" sz="1600" b="1"/>
          </a:p>
          <a:p>
            <a:pPr lvl="1" eaLnBrk="1" hangingPunct="1">
              <a:lnSpc>
                <a:spcPct val="90000"/>
              </a:lnSpc>
            </a:pPr>
            <a:r>
              <a:rPr lang="ru-RU" altLang="ru-RU" sz="1800"/>
              <a:t>запускается на </a:t>
            </a:r>
            <a:r>
              <a:rPr lang="ru-RU" altLang="ru-RU" sz="1800" b="1" i="1"/>
              <a:t>параллельное</a:t>
            </a:r>
            <a:r>
              <a:rPr lang="en-US" altLang="ru-RU" sz="1800" b="1"/>
              <a:t> </a:t>
            </a:r>
            <a:r>
              <a:rPr lang="ru-RU" altLang="ru-RU" sz="1800" b="1"/>
              <a:t>исполнение</a:t>
            </a:r>
            <a:r>
              <a:rPr lang="ru-RU" altLang="ru-RU" sz="1800"/>
              <a:t> операцией </a:t>
            </a:r>
            <a:r>
              <a:rPr lang="en-US" altLang="ru-RU" sz="1800" b="1">
                <a:solidFill>
                  <a:srgbClr val="FF0000"/>
                </a:solidFill>
              </a:rPr>
              <a:t>start()</a:t>
            </a:r>
            <a:r>
              <a:rPr lang="ru-RU" altLang="ru-RU" sz="1800" b="1"/>
              <a:t>;</a:t>
            </a:r>
          </a:p>
          <a:p>
            <a:pPr eaLnBrk="1" hangingPunct="1">
              <a:lnSpc>
                <a:spcPct val="90000"/>
              </a:lnSpc>
            </a:pPr>
            <a:r>
              <a:rPr lang="ru-RU" altLang="ru-RU" sz="2000"/>
              <a:t>Метод </a:t>
            </a:r>
            <a:r>
              <a:rPr lang="en-US" altLang="ru-RU" sz="2000"/>
              <a:t>run() </a:t>
            </a:r>
            <a:r>
              <a:rPr lang="ru-RU" altLang="ru-RU" sz="2000"/>
              <a:t>может быть предоставлен двумя способами; можно:</a:t>
            </a:r>
          </a:p>
          <a:p>
            <a:pPr lvl="1" eaLnBrk="1" hangingPunct="1">
              <a:lnSpc>
                <a:spcPct val="90000"/>
              </a:lnSpc>
            </a:pPr>
            <a:r>
              <a:rPr lang="ru-RU" altLang="ru-RU" sz="1800"/>
              <a:t>Наследовать из класса </a:t>
            </a:r>
            <a:r>
              <a:rPr lang="en-US" altLang="ru-RU" sz="1800" b="1"/>
              <a:t>Thread</a:t>
            </a:r>
            <a:r>
              <a:rPr lang="en-US" altLang="ru-RU" sz="1800"/>
              <a:t> </a:t>
            </a:r>
            <a:r>
              <a:rPr lang="ru-RU" altLang="ru-RU" sz="1800"/>
              <a:t>и определить свой метод </a:t>
            </a:r>
            <a:r>
              <a:rPr lang="en-US" altLang="ru-RU" sz="1800" b="1"/>
              <a:t>run()</a:t>
            </a:r>
            <a:r>
              <a:rPr lang="ru-RU" altLang="ru-RU" sz="1800"/>
              <a:t>;</a:t>
            </a:r>
          </a:p>
          <a:p>
            <a:pPr lvl="2" eaLnBrk="1" hangingPunct="1">
              <a:lnSpc>
                <a:spcPct val="90000"/>
              </a:lnSpc>
            </a:pPr>
            <a:r>
              <a:rPr lang="ru-RU" altLang="ru-RU" sz="1600"/>
              <a:t>Метод </a:t>
            </a:r>
            <a:r>
              <a:rPr lang="en-US" altLang="ru-RU" sz="1600" b="1"/>
              <a:t>run()</a:t>
            </a:r>
            <a:r>
              <a:rPr lang="en-US" altLang="ru-RU" sz="1600"/>
              <a:t> </a:t>
            </a:r>
            <a:r>
              <a:rPr lang="ru-RU" altLang="ru-RU" sz="1600"/>
              <a:t>класса </a:t>
            </a:r>
            <a:r>
              <a:rPr lang="en-US" altLang="ru-RU" sz="1600" b="1"/>
              <a:t>Thread </a:t>
            </a:r>
            <a:r>
              <a:rPr lang="en-US" altLang="ru-RU" sz="1600"/>
              <a:t>– </a:t>
            </a:r>
            <a:r>
              <a:rPr lang="ru-RU" altLang="ru-RU" sz="1600"/>
              <a:t>ничего не делает, если нет </a:t>
            </a:r>
            <a:r>
              <a:rPr lang="en-US" altLang="ru-RU" sz="1600"/>
              <a:t>runnable-</a:t>
            </a:r>
            <a:r>
              <a:rPr lang="ru-RU" altLang="ru-RU" sz="1600"/>
              <a:t>объекта.</a:t>
            </a:r>
          </a:p>
          <a:p>
            <a:pPr lvl="1" eaLnBrk="1" hangingPunct="1">
              <a:lnSpc>
                <a:spcPct val="90000"/>
              </a:lnSpc>
            </a:pPr>
            <a:r>
              <a:rPr lang="ru-RU" altLang="ru-RU" sz="1800"/>
              <a:t>Использовать конструктор </a:t>
            </a:r>
            <a:r>
              <a:rPr lang="en-US" altLang="ru-RU" sz="1800" b="1"/>
              <a:t>Thread</a:t>
            </a:r>
            <a:r>
              <a:rPr lang="ru-RU" altLang="ru-RU" sz="1800"/>
              <a:t>, принимающий параметр – </a:t>
            </a:r>
            <a:r>
              <a:rPr lang="en-US" altLang="ru-RU" sz="1800" b="1"/>
              <a:t>Runnable</a:t>
            </a:r>
            <a:r>
              <a:rPr lang="ru-RU" altLang="ru-RU" sz="1800"/>
              <a:t> объект, имеющий нужный метод </a:t>
            </a:r>
            <a:r>
              <a:rPr lang="en-US" altLang="ru-RU" sz="1800" b="1"/>
              <a:t>run()</a:t>
            </a:r>
            <a:r>
              <a:rPr lang="ru-RU" altLang="ru-RU" sz="1800"/>
              <a:t>:</a:t>
            </a:r>
          </a:p>
          <a:p>
            <a:pPr lvl="2" eaLnBrk="1" hangingPunct="1">
              <a:lnSpc>
                <a:spcPct val="90000"/>
              </a:lnSpc>
              <a:buFontTx/>
              <a:buNone/>
            </a:pPr>
            <a:r>
              <a:rPr lang="en-US" altLang="ru-RU" sz="1600"/>
              <a:t>        </a:t>
            </a:r>
            <a:r>
              <a:rPr lang="en-US" altLang="ru-RU" sz="1600" b="1" i="1">
                <a:solidFill>
                  <a:srgbClr val="FF0000"/>
                </a:solidFill>
              </a:rPr>
              <a:t>public interface Runnable { public abstract void run(); }</a:t>
            </a:r>
            <a:endParaRPr lang="ru-RU" altLang="ru-RU" sz="1600" b="1" i="1">
              <a:solidFill>
                <a:srgbClr val="FF0000"/>
              </a:solidFill>
            </a:endParaRPr>
          </a:p>
          <a:p>
            <a:pPr lvl="1" eaLnBrk="1" hangingPunct="1">
              <a:lnSpc>
                <a:spcPct val="90000"/>
              </a:lnSpc>
            </a:pPr>
            <a:r>
              <a:rPr lang="en-US" altLang="ru-RU" sz="1800" b="1"/>
              <a:t>Runnable</a:t>
            </a:r>
            <a:r>
              <a:rPr lang="en-US" altLang="ru-RU" sz="1800"/>
              <a:t> – </a:t>
            </a:r>
            <a:r>
              <a:rPr lang="ru-RU" altLang="ru-RU" sz="1800"/>
              <a:t>это функциональный интерфейс</a:t>
            </a:r>
            <a:r>
              <a:rPr lang="ru-RU" altLang="ru-RU" sz="1800" b="1"/>
              <a:t>: </a:t>
            </a:r>
            <a:r>
              <a:rPr lang="ru-RU" altLang="ru-RU" sz="1800" b="1">
                <a:solidFill>
                  <a:srgbClr val="FF0000"/>
                </a:solidFill>
              </a:rPr>
              <a:t> </a:t>
            </a:r>
            <a:r>
              <a:rPr lang="en-US" altLang="ru-RU" sz="1800" b="1">
                <a:solidFill>
                  <a:srgbClr val="FF0000"/>
                </a:solidFill>
              </a:rPr>
              <a:t>r = () -&gt; {</a:t>
            </a:r>
            <a:r>
              <a:rPr lang="ru-RU" altLang="ru-RU" sz="1800" b="1">
                <a:solidFill>
                  <a:srgbClr val="FF0000"/>
                </a:solidFill>
              </a:rPr>
              <a:t> </a:t>
            </a:r>
            <a:r>
              <a:rPr lang="en-US" altLang="ru-RU" sz="1800" b="1">
                <a:solidFill>
                  <a:srgbClr val="00B050"/>
                </a:solidFill>
              </a:rPr>
              <a:t>/* </a:t>
            </a:r>
            <a:r>
              <a:rPr lang="ru-RU" altLang="ru-RU" sz="1800" b="1">
                <a:solidFill>
                  <a:srgbClr val="00B050"/>
                </a:solidFill>
              </a:rPr>
              <a:t>код задачи *</a:t>
            </a:r>
            <a:r>
              <a:rPr lang="en-US" altLang="ru-RU" sz="1800" b="1">
                <a:solidFill>
                  <a:srgbClr val="00B050"/>
                </a:solidFill>
              </a:rPr>
              <a:t>/</a:t>
            </a:r>
            <a:r>
              <a:rPr lang="ru-RU" altLang="ru-RU" sz="1800" b="1">
                <a:solidFill>
                  <a:srgbClr val="FF0000"/>
                </a:solidFill>
              </a:rPr>
              <a:t> </a:t>
            </a:r>
            <a:r>
              <a:rPr lang="en-US" altLang="ru-RU" sz="1800" b="1">
                <a:solidFill>
                  <a:srgbClr val="FF0000"/>
                </a:solidFill>
              </a:rPr>
              <a:t>} </a:t>
            </a:r>
            <a:endParaRPr lang="ru-RU" altLang="ru-RU" sz="1800" b="1">
              <a:solidFill>
                <a:srgbClr val="FF0000"/>
              </a:solidFill>
            </a:endParaRPr>
          </a:p>
          <a:p>
            <a:pPr lvl="1" eaLnBrk="1" hangingPunct="1">
              <a:lnSpc>
                <a:spcPct val="90000"/>
              </a:lnSpc>
            </a:pPr>
            <a:endParaRPr lang="ru-RU" altLang="ru-RU" sz="1800" i="1"/>
          </a:p>
          <a:p>
            <a:pPr lvl="1" eaLnBrk="1" hangingPunct="1">
              <a:lnSpc>
                <a:spcPct val="90000"/>
              </a:lnSpc>
            </a:pPr>
            <a:endParaRPr lang="ru-RU" altLang="ru-RU"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64D622-7C8F-4FD0-81BE-BEACF39F4005}"/>
              </a:ext>
            </a:extLst>
          </p:cNvPr>
          <p:cNvSpPr>
            <a:spLocks noGrp="1"/>
          </p:cNvSpPr>
          <p:nvPr>
            <p:ph type="title"/>
          </p:nvPr>
        </p:nvSpPr>
        <p:spPr>
          <a:xfrm>
            <a:off x="971552" y="1367929"/>
            <a:ext cx="7200897" cy="977900"/>
          </a:xfrm>
        </p:spPr>
        <p:txBody>
          <a:bodyPr/>
          <a:lstStyle/>
          <a:p>
            <a:r>
              <a:rPr lang="ru-RU" i="1" dirty="0"/>
              <a:t>Определитель матрицы (3</a:t>
            </a:r>
            <a:r>
              <a:rPr lang="en-US" i="1" dirty="0"/>
              <a:t>x</a:t>
            </a:r>
            <a:r>
              <a:rPr lang="ru-RU" i="1" dirty="0"/>
              <a:t>3)</a:t>
            </a:r>
            <a:endParaRPr lang="ru-RU" dirty="0"/>
          </a:p>
        </p:txBody>
      </p:sp>
      <p:sp>
        <p:nvSpPr>
          <p:cNvPr id="3" name="Объект 2">
            <a:extLst>
              <a:ext uri="{FF2B5EF4-FFF2-40B4-BE49-F238E27FC236}">
                <a16:creationId xmlns:a16="http://schemas.microsoft.com/office/drawing/2014/main" id="{562D751D-95AF-49B2-AEA6-936F863E8F59}"/>
              </a:ext>
            </a:extLst>
          </p:cNvPr>
          <p:cNvSpPr>
            <a:spLocks noGrp="1"/>
          </p:cNvSpPr>
          <p:nvPr>
            <p:ph idx="1"/>
          </p:nvPr>
        </p:nvSpPr>
        <p:spPr>
          <a:xfrm>
            <a:off x="971552" y="2652023"/>
            <a:ext cx="7200897" cy="2489202"/>
          </a:xfrm>
        </p:spPr>
        <p:txBody>
          <a:bodyPr>
            <a:normAutofit/>
          </a:bodyPr>
          <a:lstStyle/>
          <a:p>
            <a:r>
              <a:rPr lang="ru-RU" sz="1650" dirty="0"/>
              <a:t>1. Перемножаем элементы главной диагонали и описываем два треугольника вокруг диагонали следующим образом:</a:t>
            </a:r>
          </a:p>
          <a:p>
            <a:endParaRPr lang="ru-RU" sz="1650" dirty="0"/>
          </a:p>
          <a:p>
            <a:endParaRPr lang="ru-RU" sz="1650" dirty="0"/>
          </a:p>
          <a:p>
            <a:pPr>
              <a:spcBef>
                <a:spcPts val="900"/>
              </a:spcBef>
            </a:pPr>
            <a:r>
              <a:rPr lang="ru-RU" sz="1650" dirty="0"/>
              <a:t>2. Далее ставим знак минус «-», перемножаем элементы побочной диагонали и описываем два треугольника вокруг побочной диагонали </a:t>
            </a:r>
          </a:p>
        </p:txBody>
      </p:sp>
      <p:pic>
        <p:nvPicPr>
          <p:cNvPr id="5" name="Рисунок 4">
            <a:extLst>
              <a:ext uri="{FF2B5EF4-FFF2-40B4-BE49-F238E27FC236}">
                <a16:creationId xmlns:a16="http://schemas.microsoft.com/office/drawing/2014/main" id="{6FA1330B-C73D-45BF-9B6B-73FA47B9A0AA}"/>
              </a:ext>
            </a:extLst>
          </p:cNvPr>
          <p:cNvPicPr>
            <a:picLocks noChangeAspect="1"/>
          </p:cNvPicPr>
          <p:nvPr/>
        </p:nvPicPr>
        <p:blipFill>
          <a:blip r:embed="rId2"/>
          <a:stretch>
            <a:fillRect/>
          </a:stretch>
        </p:blipFill>
        <p:spPr>
          <a:xfrm>
            <a:off x="1542985" y="3213408"/>
            <a:ext cx="5366774" cy="900188"/>
          </a:xfrm>
          <a:prstGeom prst="rect">
            <a:avLst/>
          </a:prstGeom>
        </p:spPr>
      </p:pic>
      <p:pic>
        <p:nvPicPr>
          <p:cNvPr id="6" name="Рисунок 5">
            <a:extLst>
              <a:ext uri="{FF2B5EF4-FFF2-40B4-BE49-F238E27FC236}">
                <a16:creationId xmlns:a16="http://schemas.microsoft.com/office/drawing/2014/main" id="{039C8107-0DD7-4BC8-9812-F62F04CFFF88}"/>
              </a:ext>
            </a:extLst>
          </p:cNvPr>
          <p:cNvPicPr>
            <a:picLocks noChangeAspect="1"/>
          </p:cNvPicPr>
          <p:nvPr/>
        </p:nvPicPr>
        <p:blipFill>
          <a:blip r:embed="rId3"/>
          <a:stretch>
            <a:fillRect/>
          </a:stretch>
        </p:blipFill>
        <p:spPr>
          <a:xfrm>
            <a:off x="1640031" y="4590989"/>
            <a:ext cx="5236812" cy="900188"/>
          </a:xfrm>
          <a:prstGeom prst="rect">
            <a:avLst/>
          </a:prstGeom>
        </p:spPr>
      </p:pic>
      <p:pic>
        <p:nvPicPr>
          <p:cNvPr id="7" name="Рисунок 6">
            <a:extLst>
              <a:ext uri="{FF2B5EF4-FFF2-40B4-BE49-F238E27FC236}">
                <a16:creationId xmlns:a16="http://schemas.microsoft.com/office/drawing/2014/main" id="{7D9A15BD-75FD-4A0D-A5CA-8842CB2BB537}"/>
              </a:ext>
            </a:extLst>
          </p:cNvPr>
          <p:cNvPicPr>
            <a:picLocks noChangeAspect="1"/>
          </p:cNvPicPr>
          <p:nvPr/>
        </p:nvPicPr>
        <p:blipFill>
          <a:blip r:embed="rId4"/>
          <a:stretch>
            <a:fillRect/>
          </a:stretch>
        </p:blipFill>
        <p:spPr>
          <a:xfrm>
            <a:off x="505386" y="2302071"/>
            <a:ext cx="4121944" cy="292894"/>
          </a:xfrm>
          <a:prstGeom prst="rect">
            <a:avLst/>
          </a:prstGeom>
        </p:spPr>
      </p:pic>
      <p:pic>
        <p:nvPicPr>
          <p:cNvPr id="8" name="Рисунок 7">
            <a:extLst>
              <a:ext uri="{FF2B5EF4-FFF2-40B4-BE49-F238E27FC236}">
                <a16:creationId xmlns:a16="http://schemas.microsoft.com/office/drawing/2014/main" id="{5D445B1B-24B6-41B9-A664-1C291F05F2BB}"/>
              </a:ext>
            </a:extLst>
          </p:cNvPr>
          <p:cNvPicPr>
            <a:picLocks noChangeAspect="1"/>
          </p:cNvPicPr>
          <p:nvPr/>
        </p:nvPicPr>
        <p:blipFill>
          <a:blip r:embed="rId5"/>
          <a:stretch>
            <a:fillRect/>
          </a:stretch>
        </p:blipFill>
        <p:spPr>
          <a:xfrm>
            <a:off x="4680976" y="2287782"/>
            <a:ext cx="3957638" cy="321469"/>
          </a:xfrm>
          <a:prstGeom prst="rect">
            <a:avLst/>
          </a:prstGeom>
        </p:spPr>
      </p:pic>
    </p:spTree>
    <p:extLst>
      <p:ext uri="{BB962C8B-B14F-4D97-AF65-F5344CB8AC3E}">
        <p14:creationId xmlns:p14="http://schemas.microsoft.com/office/powerpoint/2010/main" val="33969477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C7B178D0-AE7C-4306-90A3-564C55C9B4A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BF3B7D4-23E4-4A59-8DEA-0B2F4A582BC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8DD668F7-CC28-43AE-8CD4-B6139D153B7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1B998C73-1E8B-4A65-B88B-AD13A02A709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17CACDB-11B1-4A58-B1A3-1BAD6371FBC6}" type="slidenum">
              <a:rPr lang="ru-RU" altLang="ru-RU" sz="1400"/>
              <a:pPr eaLnBrk="1" hangingPunct="1">
                <a:spcBef>
                  <a:spcPct val="0"/>
                </a:spcBef>
                <a:buFontTx/>
                <a:buNone/>
              </a:pPr>
              <a:t>410</a:t>
            </a:fld>
            <a:endParaRPr lang="ru-RU" altLang="ru-RU" sz="1400"/>
          </a:p>
        </p:txBody>
      </p:sp>
      <p:sp>
        <p:nvSpPr>
          <p:cNvPr id="5125" name="Rectangle 2">
            <a:extLst>
              <a:ext uri="{FF2B5EF4-FFF2-40B4-BE49-F238E27FC236}">
                <a16:creationId xmlns:a16="http://schemas.microsoft.com/office/drawing/2014/main" id="{8EFBDA02-AA61-42B3-B35D-23C1AC764AC1}"/>
              </a:ext>
            </a:extLst>
          </p:cNvPr>
          <p:cNvSpPr>
            <a:spLocks noGrp="1" noChangeArrowheads="1"/>
          </p:cNvSpPr>
          <p:nvPr>
            <p:ph type="title"/>
          </p:nvPr>
        </p:nvSpPr>
        <p:spPr>
          <a:xfrm>
            <a:off x="468313" y="1628775"/>
            <a:ext cx="8229600" cy="292100"/>
          </a:xfrm>
          <a:solidFill>
            <a:schemeClr val="bg1"/>
          </a:solidFill>
        </p:spPr>
        <p:txBody>
          <a:bodyPr/>
          <a:lstStyle/>
          <a:p>
            <a:pPr eaLnBrk="1" hangingPunct="1"/>
            <a:r>
              <a:rPr lang="ru-RU" altLang="ru-RU" sz="2400" b="1"/>
              <a:t>Примеры</a:t>
            </a:r>
          </a:p>
        </p:txBody>
      </p:sp>
      <p:sp>
        <p:nvSpPr>
          <p:cNvPr id="5126" name="Rectangle 3">
            <a:extLst>
              <a:ext uri="{FF2B5EF4-FFF2-40B4-BE49-F238E27FC236}">
                <a16:creationId xmlns:a16="http://schemas.microsoft.com/office/drawing/2014/main" id="{2D3ABA12-8E86-4AFD-88D0-7FB7C52CF5C9}"/>
              </a:ext>
            </a:extLst>
          </p:cNvPr>
          <p:cNvSpPr>
            <a:spLocks noGrp="1" noChangeArrowheads="1"/>
          </p:cNvSpPr>
          <p:nvPr>
            <p:ph type="body" idx="1"/>
          </p:nvPr>
        </p:nvSpPr>
        <p:spPr>
          <a:xfrm>
            <a:off x="320675" y="2117725"/>
            <a:ext cx="3683000" cy="431800"/>
          </a:xfrm>
          <a:solidFill>
            <a:schemeClr val="bg1"/>
          </a:solidFill>
        </p:spPr>
        <p:txBody>
          <a:bodyPr/>
          <a:lstStyle/>
          <a:p>
            <a:pPr eaLnBrk="1" hangingPunct="1"/>
            <a:r>
              <a:rPr lang="ru-RU" altLang="ru-RU" sz="2000">
                <a:solidFill>
                  <a:srgbClr val="FF0000"/>
                </a:solidFill>
              </a:rPr>
              <a:t>Наследование</a:t>
            </a:r>
            <a:r>
              <a:rPr lang="en-US" altLang="ru-RU" sz="2000">
                <a:solidFill>
                  <a:srgbClr val="FF0000"/>
                </a:solidFill>
              </a:rPr>
              <a:t> </a:t>
            </a:r>
            <a:r>
              <a:rPr lang="ru-RU" altLang="ru-RU" sz="2000">
                <a:solidFill>
                  <a:srgbClr val="FF0000"/>
                </a:solidFill>
              </a:rPr>
              <a:t>от </a:t>
            </a:r>
            <a:r>
              <a:rPr lang="en-US" altLang="ru-RU" sz="2000">
                <a:solidFill>
                  <a:srgbClr val="FF0000"/>
                </a:solidFill>
              </a:rPr>
              <a:t>Thread</a:t>
            </a:r>
          </a:p>
          <a:p>
            <a:pPr eaLnBrk="1" hangingPunct="1"/>
            <a:endParaRPr lang="ru-RU" altLang="ru-RU" sz="2000">
              <a:solidFill>
                <a:srgbClr val="FF0000"/>
              </a:solidFill>
            </a:endParaRPr>
          </a:p>
        </p:txBody>
      </p:sp>
      <p:sp>
        <p:nvSpPr>
          <p:cNvPr id="5127" name="Rectangle 4">
            <a:extLst>
              <a:ext uri="{FF2B5EF4-FFF2-40B4-BE49-F238E27FC236}">
                <a16:creationId xmlns:a16="http://schemas.microsoft.com/office/drawing/2014/main" id="{48055EDD-C5F1-49A4-AFE3-B573FEAAEA51}"/>
              </a:ext>
            </a:extLst>
          </p:cNvPr>
          <p:cNvSpPr>
            <a:spLocks noChangeArrowheads="1"/>
          </p:cNvSpPr>
          <p:nvPr/>
        </p:nvSpPr>
        <p:spPr bwMode="auto">
          <a:xfrm>
            <a:off x="4838700" y="2095500"/>
            <a:ext cx="3683000"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ru-RU" altLang="ru-RU" sz="2000">
                <a:solidFill>
                  <a:srgbClr val="FF0000"/>
                </a:solidFill>
              </a:rPr>
              <a:t>Делегирование к </a:t>
            </a:r>
            <a:r>
              <a:rPr lang="en-US" altLang="ru-RU" sz="2000">
                <a:solidFill>
                  <a:srgbClr val="FF0000"/>
                </a:solidFill>
              </a:rPr>
              <a:t>Runnable</a:t>
            </a:r>
            <a:endParaRPr lang="ru-RU" altLang="ru-RU" sz="2000">
              <a:solidFill>
                <a:srgbClr val="FF0000"/>
              </a:solidFill>
            </a:endParaRPr>
          </a:p>
        </p:txBody>
      </p:sp>
      <p:sp>
        <p:nvSpPr>
          <p:cNvPr id="5128" name="Rectangle 5">
            <a:extLst>
              <a:ext uri="{FF2B5EF4-FFF2-40B4-BE49-F238E27FC236}">
                <a16:creationId xmlns:a16="http://schemas.microsoft.com/office/drawing/2014/main" id="{CD25C230-C5FF-451B-B189-8EC66D696D5D}"/>
              </a:ext>
            </a:extLst>
          </p:cNvPr>
          <p:cNvSpPr>
            <a:spLocks noChangeArrowheads="1"/>
          </p:cNvSpPr>
          <p:nvPr/>
        </p:nvSpPr>
        <p:spPr bwMode="auto">
          <a:xfrm>
            <a:off x="107950" y="2667000"/>
            <a:ext cx="4032250" cy="3514725"/>
          </a:xfrm>
          <a:prstGeom prst="rect">
            <a:avLst/>
          </a:prstGeom>
          <a:solidFill>
            <a:schemeClr val="accent1">
              <a:lumMod val="90000"/>
            </a:schemeClr>
          </a:solidFill>
          <a:ln>
            <a:noFill/>
          </a:ln>
          <a:effectLst/>
        </p:spPr>
        <p:txBody>
          <a:bodyPr anchor="ctr">
            <a:spAutoFit/>
          </a:bodyPr>
          <a:lstStyle>
            <a:lvl1pPr indent="449263"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r>
              <a:rPr lang="en-US" altLang="ru-RU" sz="1600" b="1" dirty="0">
                <a:cs typeface="Arial" charset="0"/>
              </a:rPr>
              <a:t>class MyThread  extends Thread {</a:t>
            </a:r>
          </a:p>
          <a:p>
            <a:pPr eaLnBrk="1" hangingPunct="1">
              <a:spcBef>
                <a:spcPct val="0"/>
              </a:spcBef>
              <a:buFontTx/>
              <a:buNone/>
              <a:defRPr/>
            </a:pPr>
            <a:r>
              <a:rPr lang="ru-RU" altLang="ru-RU" sz="1600" b="1" dirty="0">
                <a:cs typeface="Arial" charset="0"/>
              </a:rPr>
              <a:t>    </a:t>
            </a:r>
            <a:r>
              <a:rPr lang="en-US" altLang="ru-RU" sz="1600" b="1" dirty="0">
                <a:cs typeface="Arial" charset="0"/>
              </a:rPr>
              <a:t>public void run(){</a:t>
            </a:r>
          </a:p>
          <a:p>
            <a:pPr eaLnBrk="1" hangingPunct="1">
              <a:spcBef>
                <a:spcPct val="0"/>
              </a:spcBef>
              <a:buFontTx/>
              <a:buNone/>
              <a:defRPr/>
            </a:pPr>
            <a:r>
              <a:rPr lang="en-US" altLang="ru-RU" sz="1600" b="1" dirty="0">
                <a:cs typeface="Arial" charset="0"/>
              </a:rPr>
              <a:t>        int count = 0;</a:t>
            </a:r>
            <a:endParaRPr lang="ru-RU" altLang="ru-RU" sz="1600" b="1" dirty="0">
              <a:cs typeface="Arial" charset="0"/>
            </a:endParaRPr>
          </a:p>
          <a:p>
            <a:pPr eaLnBrk="1" hangingPunct="1">
              <a:spcBef>
                <a:spcPct val="0"/>
              </a:spcBef>
              <a:buFontTx/>
              <a:buNone/>
              <a:defRPr/>
            </a:pPr>
            <a:r>
              <a:rPr lang="en-US" altLang="ru-RU" sz="1600" b="1" dirty="0">
                <a:cs typeface="Arial" charset="0"/>
              </a:rPr>
              <a:t>        while (count++ &lt; 1000);</a:t>
            </a:r>
            <a:endParaRPr lang="ru-RU" altLang="ru-RU" sz="1600" b="1" dirty="0">
              <a:cs typeface="Arial" charset="0"/>
            </a:endParaRPr>
          </a:p>
          <a:p>
            <a:pPr eaLnBrk="1" hangingPunct="1">
              <a:spcBef>
                <a:spcPct val="0"/>
              </a:spcBef>
              <a:buFontTx/>
              <a:buNone/>
              <a:defRPr/>
            </a:pPr>
            <a:r>
              <a:rPr lang="en-US" altLang="ru-RU" sz="1600" b="1" dirty="0">
                <a:cs typeface="Arial" charset="0"/>
              </a:rPr>
              <a:t>        System.out.println(count);</a:t>
            </a:r>
            <a:endParaRPr lang="ru-RU" altLang="ru-RU" sz="1600" b="1" dirty="0">
              <a:cs typeface="Arial" charset="0"/>
            </a:endParaRPr>
          </a:p>
          <a:p>
            <a:pPr eaLnBrk="1" hangingPunct="1">
              <a:spcBef>
                <a:spcPct val="0"/>
              </a:spcBef>
              <a:buFontTx/>
              <a:buNone/>
              <a:defRPr/>
            </a:pPr>
            <a:r>
              <a:rPr lang="en-US" altLang="ru-RU" sz="1600" b="1" dirty="0">
                <a:cs typeface="Arial" charset="0"/>
              </a:rPr>
              <a:t>    }</a:t>
            </a:r>
          </a:p>
          <a:p>
            <a:pPr eaLnBrk="1" hangingPunct="1">
              <a:spcBef>
                <a:spcPct val="0"/>
              </a:spcBef>
              <a:buFontTx/>
              <a:buNone/>
              <a:defRPr/>
            </a:pPr>
            <a:endParaRPr lang="ru-RU" altLang="ru-RU" sz="1600" b="1" dirty="0">
              <a:cs typeface="Arial" charset="0"/>
            </a:endParaRPr>
          </a:p>
          <a:p>
            <a:pPr eaLnBrk="1" hangingPunct="1">
              <a:spcBef>
                <a:spcPct val="0"/>
              </a:spcBef>
              <a:buFontTx/>
              <a:buNone/>
              <a:defRPr/>
            </a:pPr>
            <a:r>
              <a:rPr lang="en-US" altLang="ru-RU" sz="1600" b="1" dirty="0">
                <a:cs typeface="Arial" charset="0"/>
              </a:rPr>
              <a:t>    public static void </a:t>
            </a:r>
          </a:p>
          <a:p>
            <a:pPr eaLnBrk="1" hangingPunct="1">
              <a:spcBef>
                <a:spcPct val="0"/>
              </a:spcBef>
              <a:buFontTx/>
              <a:buNone/>
              <a:defRPr/>
            </a:pPr>
            <a:r>
              <a:rPr lang="en-US" altLang="ru-RU" sz="1600" b="1" dirty="0">
                <a:cs typeface="Arial" charset="0"/>
              </a:rPr>
              <a:t>        main (String[ ] args){</a:t>
            </a:r>
          </a:p>
          <a:p>
            <a:pPr eaLnBrk="1" hangingPunct="1">
              <a:spcBef>
                <a:spcPct val="0"/>
              </a:spcBef>
              <a:buFontTx/>
              <a:buNone/>
              <a:defRPr/>
            </a:pPr>
            <a:endParaRPr lang="en-US" altLang="ru-RU" sz="1600" b="1" dirty="0">
              <a:cs typeface="Arial" charset="0"/>
            </a:endParaRPr>
          </a:p>
          <a:p>
            <a:pPr eaLnBrk="1" hangingPunct="1">
              <a:spcBef>
                <a:spcPct val="0"/>
              </a:spcBef>
              <a:buFontTx/>
              <a:buNone/>
              <a:defRPr/>
            </a:pPr>
            <a:r>
              <a:rPr lang="en-US" altLang="ru-RU" sz="1600" b="1" dirty="0">
                <a:cs typeface="Arial" charset="0"/>
              </a:rPr>
              <a:t>           Thread t = new MyThread ();</a:t>
            </a:r>
          </a:p>
          <a:p>
            <a:pPr eaLnBrk="1" hangingPunct="1">
              <a:spcBef>
                <a:spcPct val="0"/>
              </a:spcBef>
              <a:buFontTx/>
              <a:buNone/>
              <a:defRPr/>
            </a:pPr>
            <a:r>
              <a:rPr lang="en-US" altLang="ru-RU" sz="1600" b="1" dirty="0">
                <a:cs typeface="Arial" charset="0"/>
              </a:rPr>
              <a:t>           t.start();</a:t>
            </a:r>
            <a:endParaRPr lang="ru-RU" altLang="ru-RU" sz="1600" b="1" dirty="0">
              <a:cs typeface="Arial" charset="0"/>
            </a:endParaRPr>
          </a:p>
          <a:p>
            <a:pPr eaLnBrk="1" hangingPunct="1">
              <a:spcBef>
                <a:spcPct val="0"/>
              </a:spcBef>
              <a:buFontTx/>
              <a:buNone/>
              <a:defRPr/>
            </a:pPr>
            <a:r>
              <a:rPr lang="en-US" altLang="ru-RU" sz="1600" b="1" dirty="0">
                <a:cs typeface="Arial" charset="0"/>
              </a:rPr>
              <a:t>    }</a:t>
            </a:r>
            <a:endParaRPr lang="ru-RU" altLang="ru-RU" sz="1600" b="1" dirty="0">
              <a:cs typeface="Arial" charset="0"/>
            </a:endParaRPr>
          </a:p>
          <a:p>
            <a:pPr eaLnBrk="1" hangingPunct="1">
              <a:spcBef>
                <a:spcPct val="0"/>
              </a:spcBef>
              <a:buFontTx/>
              <a:buNone/>
              <a:defRPr/>
            </a:pPr>
            <a:r>
              <a:rPr lang="en-US" altLang="ru-RU" sz="1600" b="1" dirty="0">
                <a:cs typeface="Arial" charset="0"/>
              </a:rPr>
              <a:t>}</a:t>
            </a:r>
          </a:p>
        </p:txBody>
      </p:sp>
      <p:sp>
        <p:nvSpPr>
          <p:cNvPr id="5129" name="Rectangle 6">
            <a:extLst>
              <a:ext uri="{FF2B5EF4-FFF2-40B4-BE49-F238E27FC236}">
                <a16:creationId xmlns:a16="http://schemas.microsoft.com/office/drawing/2014/main" id="{A8199E30-D06E-4A9A-A321-B39ACDABEB70}"/>
              </a:ext>
            </a:extLst>
          </p:cNvPr>
          <p:cNvSpPr>
            <a:spLocks noChangeArrowheads="1"/>
          </p:cNvSpPr>
          <p:nvPr/>
        </p:nvSpPr>
        <p:spPr bwMode="auto">
          <a:xfrm>
            <a:off x="4643438" y="2636838"/>
            <a:ext cx="4284662" cy="3514725"/>
          </a:xfrm>
          <a:prstGeom prst="rect">
            <a:avLst/>
          </a:prstGeom>
          <a:solidFill>
            <a:schemeClr val="accent1">
              <a:lumMod val="90000"/>
            </a:schemeClr>
          </a:solidFill>
          <a:ln>
            <a:noFill/>
          </a:ln>
          <a:effec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defRPr/>
            </a:pPr>
            <a:r>
              <a:rPr lang="en-US" altLang="ru-RU" sz="1600" b="1" dirty="0">
                <a:cs typeface="Arial" charset="0"/>
              </a:rPr>
              <a:t>class MyRunnable implements Runnable {</a:t>
            </a:r>
          </a:p>
          <a:p>
            <a:pPr eaLnBrk="1" hangingPunct="1">
              <a:spcBef>
                <a:spcPct val="0"/>
              </a:spcBef>
              <a:buFontTx/>
              <a:buNone/>
              <a:defRPr/>
            </a:pPr>
            <a:r>
              <a:rPr lang="ru-RU" altLang="ru-RU" sz="1600" b="1" dirty="0">
                <a:cs typeface="Arial" charset="0"/>
              </a:rPr>
              <a:t>    </a:t>
            </a:r>
            <a:r>
              <a:rPr lang="en-US" altLang="ru-RU" sz="1600" b="1" dirty="0">
                <a:cs typeface="Arial" charset="0"/>
              </a:rPr>
              <a:t>public void run(){</a:t>
            </a:r>
            <a:endParaRPr lang="ru-RU" altLang="ru-RU" sz="1600" b="1" dirty="0">
              <a:cs typeface="Arial" charset="0"/>
            </a:endParaRPr>
          </a:p>
          <a:p>
            <a:pPr eaLnBrk="1" hangingPunct="1">
              <a:spcBef>
                <a:spcPct val="0"/>
              </a:spcBef>
              <a:buFontTx/>
              <a:buNone/>
              <a:defRPr/>
            </a:pPr>
            <a:r>
              <a:rPr lang="en-US" altLang="ru-RU" sz="1600" b="1" dirty="0">
                <a:cs typeface="Arial" charset="0"/>
              </a:rPr>
              <a:t>        int count = 0;</a:t>
            </a:r>
            <a:endParaRPr lang="ru-RU" altLang="ru-RU" sz="1600" b="1" dirty="0">
              <a:cs typeface="Arial" charset="0"/>
            </a:endParaRPr>
          </a:p>
          <a:p>
            <a:pPr eaLnBrk="1" hangingPunct="1">
              <a:spcBef>
                <a:spcPct val="0"/>
              </a:spcBef>
              <a:buFontTx/>
              <a:buNone/>
              <a:defRPr/>
            </a:pPr>
            <a:r>
              <a:rPr lang="en-US" altLang="ru-RU" sz="1600" b="1" dirty="0">
                <a:cs typeface="Arial" charset="0"/>
              </a:rPr>
              <a:t>        while (count++ &lt; 1000);</a:t>
            </a:r>
            <a:endParaRPr lang="ru-RU" altLang="ru-RU" sz="1600" b="1" dirty="0">
              <a:cs typeface="Arial" charset="0"/>
            </a:endParaRPr>
          </a:p>
          <a:p>
            <a:pPr eaLnBrk="1" hangingPunct="1">
              <a:spcBef>
                <a:spcPct val="0"/>
              </a:spcBef>
              <a:buFontTx/>
              <a:buNone/>
              <a:defRPr/>
            </a:pPr>
            <a:r>
              <a:rPr lang="en-US" altLang="ru-RU" sz="1600" b="1" dirty="0">
                <a:cs typeface="Arial" charset="0"/>
              </a:rPr>
              <a:t>        System.out.println(count);</a:t>
            </a:r>
            <a:endParaRPr lang="ru-RU" altLang="ru-RU" sz="1600" b="1" dirty="0">
              <a:cs typeface="Arial" charset="0"/>
            </a:endParaRPr>
          </a:p>
          <a:p>
            <a:pPr eaLnBrk="1" hangingPunct="1">
              <a:spcBef>
                <a:spcPct val="0"/>
              </a:spcBef>
              <a:buFontTx/>
              <a:buNone/>
              <a:defRPr/>
            </a:pPr>
            <a:r>
              <a:rPr lang="en-US" altLang="ru-RU" sz="1600" b="1" dirty="0">
                <a:cs typeface="Arial" charset="0"/>
              </a:rPr>
              <a:t>    }</a:t>
            </a:r>
          </a:p>
          <a:p>
            <a:pPr eaLnBrk="1" hangingPunct="1">
              <a:spcBef>
                <a:spcPct val="0"/>
              </a:spcBef>
              <a:buFontTx/>
              <a:buNone/>
              <a:defRPr/>
            </a:pPr>
            <a:endParaRPr lang="ru-RU" altLang="ru-RU" sz="1600" b="1" dirty="0">
              <a:cs typeface="Arial" charset="0"/>
            </a:endParaRPr>
          </a:p>
          <a:p>
            <a:pPr eaLnBrk="1" hangingPunct="1">
              <a:spcBef>
                <a:spcPct val="0"/>
              </a:spcBef>
              <a:buFontTx/>
              <a:buNone/>
              <a:defRPr/>
            </a:pPr>
            <a:r>
              <a:rPr lang="en-US" altLang="ru-RU" sz="1600" b="1" dirty="0">
                <a:cs typeface="Arial" charset="0"/>
              </a:rPr>
              <a:t>    public static void </a:t>
            </a:r>
          </a:p>
          <a:p>
            <a:pPr eaLnBrk="1" hangingPunct="1">
              <a:spcBef>
                <a:spcPct val="0"/>
              </a:spcBef>
              <a:buFontTx/>
              <a:buNone/>
              <a:defRPr/>
            </a:pPr>
            <a:r>
              <a:rPr lang="en-US" altLang="ru-RU" sz="1600" b="1" dirty="0">
                <a:cs typeface="Arial" charset="0"/>
              </a:rPr>
              <a:t>        main (String[ ] args){</a:t>
            </a:r>
          </a:p>
          <a:p>
            <a:pPr eaLnBrk="1" hangingPunct="1">
              <a:spcBef>
                <a:spcPct val="0"/>
              </a:spcBef>
              <a:buFontTx/>
              <a:buNone/>
              <a:defRPr/>
            </a:pPr>
            <a:r>
              <a:rPr lang="en-US" altLang="ru-RU" sz="1600" b="1" dirty="0">
                <a:cs typeface="Arial" charset="0"/>
              </a:rPr>
              <a:t>             Runnable r = new MyRunnable();  </a:t>
            </a:r>
          </a:p>
          <a:p>
            <a:pPr eaLnBrk="1" hangingPunct="1">
              <a:spcBef>
                <a:spcPct val="0"/>
              </a:spcBef>
              <a:buFontTx/>
              <a:buNone/>
              <a:defRPr/>
            </a:pPr>
            <a:r>
              <a:rPr lang="en-US" altLang="ru-RU" sz="1600" b="1" dirty="0">
                <a:cs typeface="Arial" charset="0"/>
              </a:rPr>
              <a:t>             Thread t = new Thread( r );         </a:t>
            </a:r>
            <a:endParaRPr lang="ru-RU" altLang="ru-RU" sz="1600" b="1" dirty="0">
              <a:cs typeface="Arial" charset="0"/>
            </a:endParaRPr>
          </a:p>
          <a:p>
            <a:pPr eaLnBrk="1" hangingPunct="1">
              <a:spcBef>
                <a:spcPct val="0"/>
              </a:spcBef>
              <a:buFontTx/>
              <a:buNone/>
              <a:defRPr/>
            </a:pPr>
            <a:r>
              <a:rPr lang="en-US" altLang="ru-RU" sz="1600" b="1" dirty="0">
                <a:cs typeface="Arial" charset="0"/>
              </a:rPr>
              <a:t>              t.start();</a:t>
            </a:r>
            <a:endParaRPr lang="ru-RU" altLang="ru-RU" sz="1600" b="1" dirty="0">
              <a:cs typeface="Arial" charset="0"/>
            </a:endParaRPr>
          </a:p>
          <a:p>
            <a:pPr eaLnBrk="1" hangingPunct="1">
              <a:spcBef>
                <a:spcPct val="0"/>
              </a:spcBef>
              <a:buFontTx/>
              <a:buNone/>
              <a:defRPr/>
            </a:pPr>
            <a:r>
              <a:rPr lang="en-US" altLang="ru-RU" sz="1600" b="1" dirty="0">
                <a:cs typeface="Arial" charset="0"/>
              </a:rPr>
              <a:t>    }</a:t>
            </a:r>
            <a:endParaRPr lang="ru-RU" altLang="ru-RU" sz="1600" b="1" dirty="0">
              <a:cs typeface="Arial" charset="0"/>
            </a:endParaRPr>
          </a:p>
          <a:p>
            <a:pPr eaLnBrk="1" hangingPunct="1">
              <a:spcBef>
                <a:spcPct val="0"/>
              </a:spcBef>
              <a:buFontTx/>
              <a:buNone/>
              <a:defRPr/>
            </a:pPr>
            <a:r>
              <a:rPr lang="en-US" altLang="ru-RU" sz="1600" b="1" dirty="0">
                <a:cs typeface="Arial" charset="0"/>
              </a:rPr>
              <a:t>}</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2988B91B-2F27-4ED4-AA55-52E19542585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06B34A7-27DA-498B-A149-647D25CC7A6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97513EE3-3D50-4AE5-A1AE-2A60F27E4DE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3666FE61-5822-48C2-B3F2-E103791826F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C2AA08D-5A36-497D-8991-E0B4D9C8975A}" type="slidenum">
              <a:rPr lang="ru-RU" altLang="ru-RU" sz="1400"/>
              <a:pPr eaLnBrk="1" hangingPunct="1">
                <a:spcBef>
                  <a:spcPct val="0"/>
                </a:spcBef>
                <a:buFontTx/>
                <a:buNone/>
              </a:pPr>
              <a:t>411</a:t>
            </a:fld>
            <a:endParaRPr lang="ru-RU" altLang="ru-RU" sz="1400"/>
          </a:p>
        </p:txBody>
      </p:sp>
      <p:sp>
        <p:nvSpPr>
          <p:cNvPr id="6149" name="Rectangle 2">
            <a:extLst>
              <a:ext uri="{FF2B5EF4-FFF2-40B4-BE49-F238E27FC236}">
                <a16:creationId xmlns:a16="http://schemas.microsoft.com/office/drawing/2014/main" id="{1061E9D1-AADB-4AD0-AFC2-ACA9B9A2D7F4}"/>
              </a:ext>
            </a:extLst>
          </p:cNvPr>
          <p:cNvSpPr>
            <a:spLocks noGrp="1" noChangeArrowheads="1"/>
          </p:cNvSpPr>
          <p:nvPr>
            <p:ph type="title"/>
          </p:nvPr>
        </p:nvSpPr>
        <p:spPr>
          <a:xfrm>
            <a:off x="468313" y="1484313"/>
            <a:ext cx="8229600" cy="215900"/>
          </a:xfrm>
        </p:spPr>
        <p:txBody>
          <a:bodyPr/>
          <a:lstStyle/>
          <a:p>
            <a:pPr eaLnBrk="1" hangingPunct="1"/>
            <a:r>
              <a:rPr lang="ru-RU" altLang="ru-RU" sz="2400" b="1"/>
              <a:t>Прерывание потоков</a:t>
            </a:r>
          </a:p>
        </p:txBody>
      </p:sp>
      <p:sp>
        <p:nvSpPr>
          <p:cNvPr id="6150" name="Rectangle 3">
            <a:extLst>
              <a:ext uri="{FF2B5EF4-FFF2-40B4-BE49-F238E27FC236}">
                <a16:creationId xmlns:a16="http://schemas.microsoft.com/office/drawing/2014/main" id="{C5F6CD3C-9FB5-4E05-BDC2-209C9370A4F3}"/>
              </a:ext>
            </a:extLst>
          </p:cNvPr>
          <p:cNvSpPr>
            <a:spLocks noGrp="1" noChangeArrowheads="1"/>
          </p:cNvSpPr>
          <p:nvPr>
            <p:ph type="body" idx="1"/>
          </p:nvPr>
        </p:nvSpPr>
        <p:spPr>
          <a:xfrm>
            <a:off x="107950" y="1844675"/>
            <a:ext cx="9036050" cy="4281488"/>
          </a:xfrm>
        </p:spPr>
        <p:txBody>
          <a:bodyPr/>
          <a:lstStyle/>
          <a:p>
            <a:pPr eaLnBrk="1" hangingPunct="1">
              <a:lnSpc>
                <a:spcPct val="80000"/>
              </a:lnSpc>
            </a:pPr>
            <a:r>
              <a:rPr lang="ru-RU" altLang="ru-RU" sz="2000"/>
              <a:t>Поток </a:t>
            </a:r>
            <a:r>
              <a:rPr lang="en-US" altLang="ru-RU" sz="2000"/>
              <a:t>(thread) </a:t>
            </a:r>
            <a:r>
              <a:rPr lang="ru-RU" altLang="ru-RU" sz="2000"/>
              <a:t>прекращает работу, когда его метод </a:t>
            </a:r>
            <a:r>
              <a:rPr lang="en-US" altLang="ru-RU" sz="2000"/>
              <a:t>run() </a:t>
            </a:r>
            <a:r>
              <a:rPr lang="ru-RU" altLang="ru-RU" sz="2000"/>
              <a:t>возвращает управление.</a:t>
            </a:r>
          </a:p>
          <a:p>
            <a:pPr eaLnBrk="1" hangingPunct="1">
              <a:lnSpc>
                <a:spcPct val="80000"/>
              </a:lnSpc>
            </a:pPr>
            <a:r>
              <a:rPr lang="ru-RU" altLang="ru-RU" sz="2000"/>
              <a:t>В ранних версиях был метод </a:t>
            </a:r>
            <a:r>
              <a:rPr lang="en-US" altLang="ru-RU" sz="2000"/>
              <a:t>&lt;thread&gt;.stop(), </a:t>
            </a:r>
            <a:r>
              <a:rPr lang="ru-RU" altLang="ru-RU" sz="2000"/>
              <a:t>который один поток мог использовать для завершения другого</a:t>
            </a:r>
          </a:p>
          <a:p>
            <a:pPr lvl="1" eaLnBrk="1" hangingPunct="1">
              <a:lnSpc>
                <a:spcPct val="80000"/>
              </a:lnSpc>
            </a:pPr>
            <a:r>
              <a:rPr lang="ru-RU" altLang="ru-RU" sz="1800" b="1" i="1"/>
              <a:t>Этот способ – плохой, </a:t>
            </a:r>
            <a:r>
              <a:rPr lang="en-US" altLang="ru-RU" sz="1800" b="1" i="1">
                <a:solidFill>
                  <a:srgbClr val="FF0000"/>
                </a:solidFill>
              </a:rPr>
              <a:t>deprecated</a:t>
            </a:r>
            <a:r>
              <a:rPr lang="en-US" altLang="ru-RU" sz="1800" b="1" i="1"/>
              <a:t> </a:t>
            </a:r>
            <a:r>
              <a:rPr lang="ru-RU" altLang="ru-RU" sz="1800" b="1" i="1"/>
              <a:t>и НЕ должен использоваться. </a:t>
            </a:r>
          </a:p>
          <a:p>
            <a:pPr eaLnBrk="1" hangingPunct="1">
              <a:lnSpc>
                <a:spcPct val="80000"/>
              </a:lnSpc>
            </a:pPr>
            <a:r>
              <a:rPr lang="ru-RU" altLang="ru-RU" sz="2000"/>
              <a:t>В современной </a:t>
            </a:r>
            <a:r>
              <a:rPr lang="en-US" altLang="ru-RU" sz="2000"/>
              <a:t>Java-</a:t>
            </a:r>
            <a:r>
              <a:rPr lang="ru-RU" altLang="ru-RU" sz="2000"/>
              <a:t>машине не предполагается способа для принудительного прекращения работы потока, вместо этого можно отправить ему запрос на прерывание работы</a:t>
            </a:r>
            <a:r>
              <a:rPr lang="en-US" altLang="ru-RU" sz="2000"/>
              <a:t> </a:t>
            </a:r>
            <a:r>
              <a:rPr lang="ru-RU" altLang="ru-RU" sz="2000"/>
              <a:t>и использовать методы:</a:t>
            </a:r>
          </a:p>
          <a:p>
            <a:pPr lvl="1" eaLnBrk="1" hangingPunct="1">
              <a:lnSpc>
                <a:spcPct val="80000"/>
              </a:lnSpc>
              <a:buFontTx/>
              <a:buNone/>
            </a:pPr>
            <a:r>
              <a:rPr lang="ru-RU" altLang="ru-RU" sz="1800" b="1"/>
              <a:t>- </a:t>
            </a:r>
            <a:r>
              <a:rPr lang="en-US" altLang="ru-RU" sz="1800" b="1"/>
              <a:t>&lt;thread&gt;.</a:t>
            </a:r>
            <a:r>
              <a:rPr lang="en-US" altLang="ru-RU" sz="1800" b="1">
                <a:solidFill>
                  <a:srgbClr val="FF0000"/>
                </a:solidFill>
              </a:rPr>
              <a:t>interrupt()</a:t>
            </a:r>
            <a:r>
              <a:rPr lang="en-US" altLang="ru-RU" sz="1800" b="1"/>
              <a:t> – </a:t>
            </a:r>
            <a:r>
              <a:rPr lang="ru-RU" altLang="ru-RU" sz="1800" b="1"/>
              <a:t>устанавливает потоку признак прерывания;</a:t>
            </a:r>
          </a:p>
          <a:p>
            <a:pPr lvl="1" eaLnBrk="1" hangingPunct="1">
              <a:lnSpc>
                <a:spcPct val="80000"/>
              </a:lnSpc>
              <a:buFontTx/>
              <a:buNone/>
            </a:pPr>
            <a:r>
              <a:rPr lang="ru-RU" altLang="ru-RU" sz="1800" b="1"/>
              <a:t>- </a:t>
            </a:r>
            <a:r>
              <a:rPr lang="en-US" altLang="ru-RU" sz="1800" b="1"/>
              <a:t>&lt;thread&gt;.</a:t>
            </a:r>
            <a:r>
              <a:rPr lang="en-US" altLang="ru-RU" sz="1800" b="1">
                <a:solidFill>
                  <a:srgbClr val="FF0000"/>
                </a:solidFill>
              </a:rPr>
              <a:t>isInterrupted()</a:t>
            </a:r>
            <a:r>
              <a:rPr lang="en-US" altLang="ru-RU" sz="1800" b="1"/>
              <a:t> – </a:t>
            </a:r>
            <a:r>
              <a:rPr lang="ru-RU" altLang="ru-RU" sz="1800" b="1"/>
              <a:t>проверяет признак прерывания потока, не меняя его;</a:t>
            </a:r>
          </a:p>
          <a:p>
            <a:pPr lvl="1" eaLnBrk="1" hangingPunct="1">
              <a:lnSpc>
                <a:spcPct val="80000"/>
              </a:lnSpc>
              <a:buFontTx/>
              <a:buNone/>
            </a:pPr>
            <a:r>
              <a:rPr lang="ru-RU" altLang="ru-RU" sz="1800" b="1"/>
              <a:t>- </a:t>
            </a:r>
            <a:r>
              <a:rPr lang="en-US" altLang="ru-RU" sz="1800" b="1"/>
              <a:t>static boolean interrupted() – </a:t>
            </a:r>
            <a:r>
              <a:rPr lang="ru-RU" altLang="ru-RU" sz="1800" b="1"/>
              <a:t>выдает признак прерывания текущего исполняемого потока и сбрасывает его в </a:t>
            </a:r>
            <a:r>
              <a:rPr lang="en-US" altLang="ru-RU" sz="1800" b="1"/>
              <a:t>false;  </a:t>
            </a:r>
            <a:endParaRPr lang="en-US" altLang="ru-RU" sz="1800" b="1">
              <a:solidFill>
                <a:srgbClr val="0070C0"/>
              </a:solidFill>
            </a:endParaRPr>
          </a:p>
          <a:p>
            <a:pPr lvl="1" eaLnBrk="1" hangingPunct="1">
              <a:lnSpc>
                <a:spcPct val="80000"/>
              </a:lnSpc>
              <a:buFontTx/>
              <a:buNone/>
            </a:pPr>
            <a:r>
              <a:rPr lang="ru-RU" altLang="ru-RU" sz="1800" b="1"/>
              <a:t>Пример:</a:t>
            </a:r>
            <a:r>
              <a:rPr lang="ru-RU" altLang="ru-RU" sz="1800" b="1">
                <a:solidFill>
                  <a:srgbClr val="0070C0"/>
                </a:solidFill>
              </a:rPr>
              <a:t> </a:t>
            </a:r>
          </a:p>
          <a:p>
            <a:pPr lvl="1" eaLnBrk="1" hangingPunct="1">
              <a:lnSpc>
                <a:spcPct val="80000"/>
              </a:lnSpc>
              <a:buFontTx/>
              <a:buNone/>
            </a:pPr>
            <a:r>
              <a:rPr lang="ru-RU" altLang="ru-RU" sz="1800" b="1">
                <a:solidFill>
                  <a:srgbClr val="0070C0"/>
                </a:solidFill>
              </a:rPr>
              <a:t>	</a:t>
            </a:r>
            <a:r>
              <a:rPr lang="en-US" altLang="ru-RU" sz="1800" b="1">
                <a:solidFill>
                  <a:srgbClr val="0070C0"/>
                </a:solidFill>
              </a:rPr>
              <a:t>while (! Thread.currentThread().isInterrupted()) { /* do something */ }</a:t>
            </a:r>
            <a:endParaRPr lang="ru-RU" altLang="ru-RU" sz="1800" b="1">
              <a:solidFill>
                <a:srgbClr val="0070C0"/>
              </a:solidFill>
            </a:endParaRPr>
          </a:p>
          <a:p>
            <a:pPr lvl="1" eaLnBrk="1" hangingPunct="1">
              <a:lnSpc>
                <a:spcPct val="80000"/>
              </a:lnSpc>
              <a:buFontTx/>
              <a:buNone/>
            </a:pPr>
            <a:r>
              <a:rPr lang="ru-RU" altLang="ru-RU" sz="1600" b="1"/>
              <a:t>Метод </a:t>
            </a:r>
            <a:r>
              <a:rPr lang="en-US" altLang="ru-RU" sz="1600" b="1">
                <a:solidFill>
                  <a:srgbClr val="0070C0"/>
                </a:solidFill>
              </a:rPr>
              <a:t>Thread.currentThread() </a:t>
            </a:r>
            <a:r>
              <a:rPr lang="ru-RU" altLang="ru-RU" sz="1600" b="1"/>
              <a:t>дает ссылку на текущий </a:t>
            </a:r>
            <a:r>
              <a:rPr lang="en-US" altLang="ru-RU" sz="1600" b="1"/>
              <a:t>Thread</a:t>
            </a:r>
            <a:r>
              <a:rPr lang="ru-RU" altLang="ru-RU" sz="1600" b="1"/>
              <a:t>-объект.</a:t>
            </a:r>
            <a:r>
              <a:rPr lang="en-US" altLang="ru-RU" sz="1600" b="1"/>
              <a:t> </a:t>
            </a:r>
            <a:endParaRPr lang="ru-RU" altLang="ru-RU" sz="1600" b="1"/>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63FC9280-25CF-4A44-BF19-203874A8B05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11B9AEF-F279-4330-8E0D-7C468F80A9D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3D61877C-C173-4CAD-B83E-4C4CA295016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68CE24DC-D8A9-4277-8BD1-70C3651A72B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96AA5F3-141B-463A-994C-44D947DD45C4}" type="slidenum">
              <a:rPr lang="ru-RU" altLang="ru-RU" sz="1400"/>
              <a:pPr eaLnBrk="1" hangingPunct="1">
                <a:spcBef>
                  <a:spcPct val="0"/>
                </a:spcBef>
                <a:buFontTx/>
                <a:buNone/>
              </a:pPr>
              <a:t>412</a:t>
            </a:fld>
            <a:endParaRPr lang="ru-RU" altLang="ru-RU" sz="1400"/>
          </a:p>
        </p:txBody>
      </p:sp>
      <p:sp>
        <p:nvSpPr>
          <p:cNvPr id="7173" name="Rectangle 3">
            <a:extLst>
              <a:ext uri="{FF2B5EF4-FFF2-40B4-BE49-F238E27FC236}">
                <a16:creationId xmlns:a16="http://schemas.microsoft.com/office/drawing/2014/main" id="{CF140196-B383-4B17-80F7-5B616965224B}"/>
              </a:ext>
            </a:extLst>
          </p:cNvPr>
          <p:cNvSpPr>
            <a:spLocks noGrp="1" noChangeArrowheads="1"/>
          </p:cNvSpPr>
          <p:nvPr>
            <p:ph type="body" idx="1"/>
          </p:nvPr>
        </p:nvSpPr>
        <p:spPr>
          <a:xfrm>
            <a:off x="0" y="1412875"/>
            <a:ext cx="9144000" cy="4713288"/>
          </a:xfrm>
        </p:spPr>
        <p:txBody>
          <a:bodyPr/>
          <a:lstStyle/>
          <a:p>
            <a:pPr eaLnBrk="1" hangingPunct="1">
              <a:lnSpc>
                <a:spcPct val="80000"/>
              </a:lnSpc>
              <a:defRPr/>
            </a:pPr>
            <a:r>
              <a:rPr lang="ru-RU" altLang="ru-RU" sz="1600" b="1" dirty="0"/>
              <a:t>Как быть, если надо прекратить </a:t>
            </a:r>
            <a:r>
              <a:rPr lang="en-US" altLang="ru-RU" sz="1600" b="1" dirty="0"/>
              <a:t>thread</a:t>
            </a:r>
            <a:r>
              <a:rPr lang="ru-RU" altLang="ru-RU" sz="1600" b="1" dirty="0"/>
              <a:t>, который не находится на исполнении (ждет чего-то)?</a:t>
            </a:r>
            <a:endParaRPr lang="en-US" altLang="ru-RU" sz="1600" b="1" dirty="0"/>
          </a:p>
          <a:p>
            <a:pPr lvl="1" eaLnBrk="1" hangingPunct="1">
              <a:lnSpc>
                <a:spcPct val="80000"/>
              </a:lnSpc>
              <a:defRPr/>
            </a:pPr>
            <a:r>
              <a:rPr lang="ru-RU" altLang="ru-RU" sz="1600" b="1" dirty="0"/>
              <a:t>При вызове метода </a:t>
            </a:r>
            <a:r>
              <a:rPr lang="en-US" altLang="ru-RU" sz="1600" b="1" dirty="0">
                <a:solidFill>
                  <a:srgbClr val="FF0000"/>
                </a:solidFill>
              </a:rPr>
              <a:t>interrupt()</a:t>
            </a:r>
            <a:r>
              <a:rPr lang="ru-RU" altLang="ru-RU" sz="1600" b="1" dirty="0"/>
              <a:t> для заблокированного (ждущего) потока, он получает исключение </a:t>
            </a:r>
            <a:r>
              <a:rPr lang="en-US" altLang="ru-RU" sz="1600" b="1" dirty="0"/>
              <a:t>InterruptedException</a:t>
            </a:r>
            <a:r>
              <a:rPr lang="ru-RU" altLang="ru-RU" sz="1600" b="1" dirty="0"/>
              <a:t>, снимается с ожидания, и управление передается обработчику этого исключения. </a:t>
            </a:r>
            <a:endParaRPr lang="en-US" altLang="ru-RU" sz="1600" b="1" dirty="0"/>
          </a:p>
          <a:p>
            <a:pPr lvl="1" eaLnBrk="1" hangingPunct="1">
              <a:lnSpc>
                <a:spcPct val="80000"/>
              </a:lnSpc>
              <a:defRPr/>
            </a:pPr>
            <a:r>
              <a:rPr lang="ru-RU" altLang="ru-RU" sz="1600" b="1" dirty="0"/>
              <a:t>При некоторых операциях вода-вывода ожидание не прекращается принудительно, и прерывание потока надо обрабатывать по их окончании...</a:t>
            </a:r>
            <a:endParaRPr lang="en-US" altLang="ru-RU" sz="1600" b="1" dirty="0"/>
          </a:p>
          <a:p>
            <a:pPr eaLnBrk="1" hangingPunct="1">
              <a:lnSpc>
                <a:spcPct val="80000"/>
              </a:lnSpc>
              <a:defRPr/>
            </a:pPr>
            <a:r>
              <a:rPr lang="ru-RU" altLang="ru-RU" sz="1600" b="1" dirty="0"/>
              <a:t>Этот механизм взаимных прерываний потоков может использоваться не только для их (взаимных) завершений, но и для их взаимодействий по прерываниям</a:t>
            </a:r>
            <a:r>
              <a:rPr lang="en-US" altLang="ru-RU" sz="1600" b="1" dirty="0"/>
              <a:t> </a:t>
            </a:r>
            <a:r>
              <a:rPr lang="ru-RU" altLang="ru-RU" sz="1600" b="1" dirty="0"/>
              <a:t>в иных целях.</a:t>
            </a:r>
            <a:endParaRPr lang="en-US" altLang="ru-RU" sz="1600" b="1" dirty="0"/>
          </a:p>
          <a:p>
            <a:pPr eaLnBrk="1" hangingPunct="1">
              <a:lnSpc>
                <a:spcPct val="80000"/>
              </a:lnSpc>
              <a:defRPr/>
            </a:pPr>
            <a:r>
              <a:rPr lang="ru-RU" altLang="ru-RU" sz="1600" b="1" dirty="0"/>
              <a:t>Никогда не «затыкайте молча» обработку прерываний:</a:t>
            </a:r>
          </a:p>
          <a:p>
            <a:pPr lvl="1" eaLnBrk="1" hangingPunct="1">
              <a:lnSpc>
                <a:spcPct val="80000"/>
              </a:lnSpc>
              <a:buFontTx/>
              <a:buNone/>
              <a:defRPr/>
            </a:pPr>
            <a:r>
              <a:rPr lang="en-US" altLang="ru-RU" sz="1600" b="1" dirty="0">
                <a:solidFill>
                  <a:srgbClr val="FF0000"/>
                </a:solidFill>
              </a:rPr>
              <a:t>void mySubTask() { </a:t>
            </a:r>
            <a:endParaRPr lang="ru-RU" altLang="ru-RU" sz="1600" b="1" dirty="0">
              <a:solidFill>
                <a:srgbClr val="FF0000"/>
              </a:solidFill>
            </a:endParaRPr>
          </a:p>
          <a:p>
            <a:pPr lvl="1" eaLnBrk="1" hangingPunct="1">
              <a:lnSpc>
                <a:spcPct val="80000"/>
              </a:lnSpc>
              <a:buFontTx/>
              <a:buNone/>
              <a:defRPr/>
            </a:pPr>
            <a:r>
              <a:rPr lang="ru-RU" altLang="ru-RU" sz="1600" b="1" dirty="0">
                <a:solidFill>
                  <a:srgbClr val="FF0000"/>
                </a:solidFill>
              </a:rPr>
              <a:t>	</a:t>
            </a:r>
            <a:r>
              <a:rPr lang="en-US" altLang="ru-RU" sz="1600" b="1" dirty="0">
                <a:solidFill>
                  <a:srgbClr val="FF0000"/>
                </a:solidFill>
              </a:rPr>
              <a:t>…</a:t>
            </a:r>
          </a:p>
          <a:p>
            <a:pPr lvl="1" eaLnBrk="1" hangingPunct="1">
              <a:lnSpc>
                <a:spcPct val="80000"/>
              </a:lnSpc>
              <a:buFontTx/>
              <a:buNone/>
              <a:defRPr/>
            </a:pPr>
            <a:r>
              <a:rPr lang="en-US" altLang="ru-RU" sz="1600" b="1" dirty="0">
                <a:solidFill>
                  <a:srgbClr val="FF0000"/>
                </a:solidFill>
              </a:rPr>
              <a:t>	try { sleep ( delay); }</a:t>
            </a:r>
          </a:p>
          <a:p>
            <a:pPr lvl="1" eaLnBrk="1" hangingPunct="1">
              <a:lnSpc>
                <a:spcPct val="80000"/>
              </a:lnSpc>
              <a:buFontTx/>
              <a:buNone/>
              <a:defRPr/>
            </a:pPr>
            <a:r>
              <a:rPr lang="en-US" altLang="ru-RU" sz="1600" b="1" dirty="0">
                <a:solidFill>
                  <a:srgbClr val="FF0000"/>
                </a:solidFill>
              </a:rPr>
              <a:t>	catch( InterruptedException e) { }  //</a:t>
            </a:r>
            <a:r>
              <a:rPr lang="ru-RU" altLang="ru-RU" sz="1600" b="1" dirty="0">
                <a:solidFill>
                  <a:srgbClr val="FF0000"/>
                </a:solidFill>
              </a:rPr>
              <a:t> это делать нельзя !!! </a:t>
            </a:r>
            <a:r>
              <a:rPr lang="ru-RU" altLang="ru-RU" sz="1600" b="1" i="1" dirty="0">
                <a:solidFill>
                  <a:srgbClr val="FF0000"/>
                </a:solidFill>
              </a:rPr>
              <a:t>(почему?)</a:t>
            </a:r>
          </a:p>
          <a:p>
            <a:pPr lvl="1" eaLnBrk="1" hangingPunct="1">
              <a:lnSpc>
                <a:spcPct val="80000"/>
              </a:lnSpc>
              <a:buFontTx/>
              <a:buNone/>
              <a:defRPr/>
            </a:pPr>
            <a:r>
              <a:rPr lang="ru-RU" altLang="ru-RU" sz="1600" b="1" dirty="0">
                <a:solidFill>
                  <a:srgbClr val="FF0000"/>
                </a:solidFill>
              </a:rPr>
              <a:t>	...</a:t>
            </a:r>
            <a:endParaRPr lang="en-US" altLang="ru-RU" sz="1600" b="1" dirty="0">
              <a:solidFill>
                <a:srgbClr val="FF0000"/>
              </a:solidFill>
            </a:endParaRPr>
          </a:p>
          <a:p>
            <a:pPr lvl="1" eaLnBrk="1" hangingPunct="1">
              <a:lnSpc>
                <a:spcPct val="80000"/>
              </a:lnSpc>
              <a:buFontTx/>
              <a:buNone/>
              <a:defRPr/>
            </a:pPr>
            <a:r>
              <a:rPr lang="en-US" altLang="ru-RU" sz="1600" b="1" dirty="0">
                <a:solidFill>
                  <a:srgbClr val="FF0000"/>
                </a:solidFill>
              </a:rPr>
              <a:t>}</a:t>
            </a:r>
            <a:endParaRPr lang="ru-RU" altLang="ru-RU" sz="1600" b="1" dirty="0">
              <a:solidFill>
                <a:srgbClr val="FF0000"/>
              </a:solidFill>
            </a:endParaRPr>
          </a:p>
          <a:p>
            <a:pPr lvl="1" eaLnBrk="1" hangingPunct="1">
              <a:lnSpc>
                <a:spcPct val="80000"/>
              </a:lnSpc>
              <a:buFontTx/>
              <a:buNone/>
              <a:defRPr/>
            </a:pPr>
            <a:r>
              <a:rPr lang="ru-RU" altLang="ru-RU" sz="1600" b="1" dirty="0"/>
              <a:t>Лучше вообще не ловите прерывание, и оставьте это вызывающему методу: </a:t>
            </a:r>
          </a:p>
          <a:p>
            <a:pPr lvl="1" eaLnBrk="1" hangingPunct="1">
              <a:lnSpc>
                <a:spcPct val="80000"/>
              </a:lnSpc>
              <a:buFontTx/>
              <a:buNone/>
              <a:defRPr/>
            </a:pPr>
            <a:r>
              <a:rPr lang="en-US" altLang="ru-RU" sz="1600" b="1" dirty="0">
                <a:solidFill>
                  <a:srgbClr val="FF0000"/>
                </a:solidFill>
              </a:rPr>
              <a:t>Void mySubTask() throws InterruptedException { …; sleep(delay); … }</a:t>
            </a:r>
          </a:p>
          <a:p>
            <a:pPr marL="342900" lvl="1" indent="-342900" eaLnBrk="1" hangingPunct="1">
              <a:lnSpc>
                <a:spcPct val="80000"/>
              </a:lnSpc>
              <a:buFontTx/>
              <a:buChar char="•"/>
              <a:defRPr/>
            </a:pPr>
            <a:r>
              <a:rPr lang="ru-RU" altLang="ru-RU" sz="1600" b="1" dirty="0">
                <a:ea typeface="+mn-ea"/>
                <a:cs typeface="+mn-cs"/>
              </a:rPr>
              <a:t>См. </a:t>
            </a:r>
            <a:r>
              <a:rPr lang="en-US" altLang="ru-RU" sz="1600" b="1" dirty="0">
                <a:ea typeface="+mn-ea"/>
                <a:cs typeface="+mn-cs"/>
              </a:rPr>
              <a:t>Horstmann v.</a:t>
            </a:r>
            <a:r>
              <a:rPr lang="ru-RU" altLang="ru-RU" sz="1600" b="1" dirty="0">
                <a:ea typeface="+mn-ea"/>
                <a:cs typeface="+mn-cs"/>
              </a:rPr>
              <a:t>1, (</a:t>
            </a:r>
            <a:r>
              <a:rPr lang="en-US" altLang="ru-RU" sz="1600" b="1" dirty="0">
                <a:ea typeface="+mn-ea"/>
                <a:cs typeface="+mn-cs"/>
              </a:rPr>
              <a:t>11th Edition</a:t>
            </a:r>
            <a:r>
              <a:rPr lang="ru-RU" altLang="ru-RU" sz="1600" b="1" dirty="0">
                <a:ea typeface="+mn-ea"/>
                <a:cs typeface="+mn-cs"/>
              </a:rPr>
              <a:t>)</a:t>
            </a:r>
            <a:r>
              <a:rPr lang="en-US" altLang="ru-RU" sz="1600" b="1" dirty="0">
                <a:ea typeface="+mn-ea"/>
                <a:cs typeface="+mn-cs"/>
              </a:rPr>
              <a:t>, Chapter 12.3.1 – Interrupting (</a:t>
            </a:r>
            <a:r>
              <a:rPr lang="ru-RU" altLang="ru-RU" sz="1600" b="1" dirty="0">
                <a:ea typeface="+mn-ea"/>
                <a:cs typeface="+mn-cs"/>
              </a:rPr>
              <a:t>прерывание</a:t>
            </a:r>
            <a:r>
              <a:rPr lang="en-US" altLang="ru-RU" sz="1600" b="1" dirty="0">
                <a:ea typeface="+mn-ea"/>
                <a:cs typeface="+mn-cs"/>
              </a:rPr>
              <a:t>) Threads</a:t>
            </a:r>
            <a:r>
              <a:rPr lang="ru-RU" altLang="ru-RU" sz="1600" b="1" dirty="0">
                <a:ea typeface="+mn-ea"/>
                <a:cs typeface="+mn-cs"/>
              </a:rPr>
              <a:t> и примеры в материалах семинара...</a:t>
            </a:r>
            <a:r>
              <a:rPr lang="en-US" altLang="ru-RU" sz="1600" b="1" dirty="0">
                <a:ea typeface="+mn-ea"/>
                <a:cs typeface="+mn-cs"/>
              </a:rPr>
              <a:t>.</a:t>
            </a:r>
            <a:endParaRPr lang="ru-RU" altLang="ru-RU" sz="1600" b="1" dirty="0">
              <a:ea typeface="+mn-ea"/>
              <a:cs typeface="+mn-cs"/>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3B5875DE-76A3-4C49-8894-43F4C120C53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884F3B5-8DCE-41BD-9FDF-656932E5194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A0A0E82D-F57F-4F18-BA6C-23C3F7CF36B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93AD4437-ED09-4BB9-A61A-AB4BAB8BD16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406A2D1-5D4B-478C-890C-3D579AC016E8}" type="slidenum">
              <a:rPr lang="ru-RU" altLang="ru-RU" sz="1400"/>
              <a:pPr eaLnBrk="1" hangingPunct="1">
                <a:spcBef>
                  <a:spcPct val="0"/>
                </a:spcBef>
                <a:buFontTx/>
                <a:buNone/>
              </a:pPr>
              <a:t>413</a:t>
            </a:fld>
            <a:endParaRPr lang="ru-RU" altLang="ru-RU" sz="1400"/>
          </a:p>
        </p:txBody>
      </p:sp>
      <p:sp>
        <p:nvSpPr>
          <p:cNvPr id="8197" name="Rectangle 2">
            <a:extLst>
              <a:ext uri="{FF2B5EF4-FFF2-40B4-BE49-F238E27FC236}">
                <a16:creationId xmlns:a16="http://schemas.microsoft.com/office/drawing/2014/main" id="{A22BA40B-0D58-4196-8729-5977BB4F75A2}"/>
              </a:ext>
            </a:extLst>
          </p:cNvPr>
          <p:cNvSpPr>
            <a:spLocks noGrp="1" noChangeArrowheads="1"/>
          </p:cNvSpPr>
          <p:nvPr>
            <p:ph type="title"/>
          </p:nvPr>
        </p:nvSpPr>
        <p:spPr>
          <a:xfrm>
            <a:off x="468313" y="1412875"/>
            <a:ext cx="8229600" cy="292100"/>
          </a:xfrm>
        </p:spPr>
        <p:txBody>
          <a:bodyPr/>
          <a:lstStyle/>
          <a:p>
            <a:pPr eaLnBrk="1" hangingPunct="1"/>
            <a:r>
              <a:rPr lang="ru-RU" altLang="ru-RU" sz="2400" b="1"/>
              <a:t>Состояния потоков</a:t>
            </a:r>
          </a:p>
        </p:txBody>
      </p:sp>
      <p:sp>
        <p:nvSpPr>
          <p:cNvPr id="8198" name="Rectangle 3">
            <a:extLst>
              <a:ext uri="{FF2B5EF4-FFF2-40B4-BE49-F238E27FC236}">
                <a16:creationId xmlns:a16="http://schemas.microsoft.com/office/drawing/2014/main" id="{77C97CA8-4859-4E67-BEC7-BD6F1C124031}"/>
              </a:ext>
            </a:extLst>
          </p:cNvPr>
          <p:cNvSpPr>
            <a:spLocks noGrp="1" noChangeArrowheads="1"/>
          </p:cNvSpPr>
          <p:nvPr>
            <p:ph type="body" idx="1"/>
          </p:nvPr>
        </p:nvSpPr>
        <p:spPr>
          <a:xfrm>
            <a:off x="395288" y="1773238"/>
            <a:ext cx="4114800" cy="4392612"/>
          </a:xfrm>
        </p:spPr>
        <p:txBody>
          <a:bodyPr/>
          <a:lstStyle/>
          <a:p>
            <a:pPr eaLnBrk="1" hangingPunct="1">
              <a:lnSpc>
                <a:spcPct val="90000"/>
              </a:lnSpc>
            </a:pPr>
            <a:r>
              <a:rPr lang="ru-RU" altLang="ru-RU" sz="1300" b="1"/>
              <a:t>Поток может находиться в одном из четырех состояний:</a:t>
            </a:r>
          </a:p>
          <a:p>
            <a:pPr lvl="1" eaLnBrk="1" hangingPunct="1">
              <a:lnSpc>
                <a:spcPct val="90000"/>
              </a:lnSpc>
            </a:pPr>
            <a:r>
              <a:rPr lang="ru-RU" altLang="ru-RU" sz="1300" b="1">
                <a:solidFill>
                  <a:srgbClr val="FF0000"/>
                </a:solidFill>
              </a:rPr>
              <a:t>Созданый (</a:t>
            </a:r>
            <a:r>
              <a:rPr lang="en-US" altLang="ru-RU" sz="1300" b="1">
                <a:solidFill>
                  <a:srgbClr val="FF0000"/>
                </a:solidFill>
              </a:rPr>
              <a:t>new</a:t>
            </a:r>
            <a:r>
              <a:rPr lang="ru-RU" altLang="ru-RU" sz="1300" b="1">
                <a:solidFill>
                  <a:srgbClr val="FF0000"/>
                </a:solidFill>
              </a:rPr>
              <a:t>)</a:t>
            </a:r>
            <a:endParaRPr lang="en-US" altLang="ru-RU" sz="1300" b="1">
              <a:solidFill>
                <a:srgbClr val="FF0000"/>
              </a:solidFill>
            </a:endParaRPr>
          </a:p>
          <a:p>
            <a:pPr lvl="2" eaLnBrk="1" hangingPunct="1">
              <a:lnSpc>
                <a:spcPct val="90000"/>
              </a:lnSpc>
            </a:pPr>
            <a:r>
              <a:rPr lang="ru-RU" altLang="ru-RU" sz="1300" b="1"/>
              <a:t>Поток есть как объект, но еще не выполняется.</a:t>
            </a:r>
            <a:endParaRPr lang="en-US" altLang="ru-RU" sz="1300" b="1"/>
          </a:p>
          <a:p>
            <a:pPr lvl="1" eaLnBrk="1" hangingPunct="1">
              <a:lnSpc>
                <a:spcPct val="90000"/>
              </a:lnSpc>
            </a:pPr>
            <a:r>
              <a:rPr lang="ru-RU" altLang="ru-RU" sz="1300" b="1">
                <a:solidFill>
                  <a:srgbClr val="FF0000"/>
                </a:solidFill>
              </a:rPr>
              <a:t>Запущенный (</a:t>
            </a:r>
            <a:r>
              <a:rPr lang="en-US" altLang="ru-RU" sz="1300" b="1">
                <a:solidFill>
                  <a:srgbClr val="FF0000"/>
                </a:solidFill>
              </a:rPr>
              <a:t>runnable</a:t>
            </a:r>
            <a:r>
              <a:rPr lang="ru-RU" altLang="ru-RU" sz="1300" b="1">
                <a:solidFill>
                  <a:srgbClr val="FF0000"/>
                </a:solidFill>
              </a:rPr>
              <a:t>)</a:t>
            </a:r>
          </a:p>
          <a:p>
            <a:pPr lvl="2" eaLnBrk="1" hangingPunct="1">
              <a:lnSpc>
                <a:spcPct val="90000"/>
              </a:lnSpc>
            </a:pPr>
            <a:r>
              <a:rPr lang="ru-RU" altLang="ru-RU" sz="1300" b="1"/>
              <a:t>После вызова метода </a:t>
            </a:r>
            <a:r>
              <a:rPr lang="en-US" altLang="ru-RU" sz="1300" b="1"/>
              <a:t>start()</a:t>
            </a:r>
            <a:r>
              <a:rPr lang="ru-RU" altLang="ru-RU" sz="1300" b="1"/>
              <a:t>; это не значит, что он обязан выполняться физически (зависит от </a:t>
            </a:r>
            <a:r>
              <a:rPr lang="en-US" altLang="ru-RU" sz="1300" b="1"/>
              <a:t>OS</a:t>
            </a:r>
            <a:r>
              <a:rPr lang="ru-RU" altLang="ru-RU" sz="1300" b="1"/>
              <a:t>), но логически он выполняется;</a:t>
            </a:r>
            <a:endParaRPr lang="en-US" altLang="ru-RU" sz="1300" b="1"/>
          </a:p>
          <a:p>
            <a:pPr lvl="1" eaLnBrk="1" hangingPunct="1">
              <a:lnSpc>
                <a:spcPct val="90000"/>
              </a:lnSpc>
            </a:pPr>
            <a:r>
              <a:rPr lang="ru-RU" altLang="ru-RU" sz="1300" b="1">
                <a:solidFill>
                  <a:srgbClr val="FF0000"/>
                </a:solidFill>
              </a:rPr>
              <a:t>Блокированный (</a:t>
            </a:r>
            <a:r>
              <a:rPr lang="en-US" altLang="ru-RU" sz="1300" b="1">
                <a:solidFill>
                  <a:srgbClr val="FF0000"/>
                </a:solidFill>
              </a:rPr>
              <a:t>blocked</a:t>
            </a:r>
            <a:r>
              <a:rPr lang="ru-RU" altLang="ru-RU" sz="1300" b="1">
                <a:solidFill>
                  <a:srgbClr val="FF0000"/>
                </a:solidFill>
              </a:rPr>
              <a:t>)</a:t>
            </a:r>
          </a:p>
          <a:p>
            <a:pPr lvl="2" eaLnBrk="1" hangingPunct="1">
              <a:lnSpc>
                <a:spcPct val="90000"/>
              </a:lnSpc>
            </a:pPr>
            <a:r>
              <a:rPr lang="ru-RU" altLang="ru-RU" sz="1300" b="1"/>
              <a:t>Поток запущен, но не подлежит выполнению из-за ожидания выполнения некоторых условий </a:t>
            </a:r>
            <a:r>
              <a:rPr lang="ru-RU" altLang="ru-RU" sz="1300" b="1">
                <a:solidFill>
                  <a:srgbClr val="009900"/>
                </a:solidFill>
              </a:rPr>
              <a:t>(обсуждаемых далее)</a:t>
            </a:r>
            <a:r>
              <a:rPr lang="ru-RU" altLang="ru-RU" sz="1300" b="1"/>
              <a:t>;</a:t>
            </a:r>
            <a:endParaRPr lang="en-US" altLang="ru-RU" sz="1300" b="1"/>
          </a:p>
          <a:p>
            <a:pPr lvl="1" eaLnBrk="1" hangingPunct="1">
              <a:lnSpc>
                <a:spcPct val="90000"/>
              </a:lnSpc>
            </a:pPr>
            <a:r>
              <a:rPr lang="ru-RU" altLang="ru-RU" sz="1300" b="1">
                <a:solidFill>
                  <a:srgbClr val="FF0000"/>
                </a:solidFill>
              </a:rPr>
              <a:t>Завершенный (</a:t>
            </a:r>
            <a:r>
              <a:rPr lang="en-US" altLang="ru-RU" sz="1300" b="1">
                <a:solidFill>
                  <a:srgbClr val="FF0000"/>
                </a:solidFill>
              </a:rPr>
              <a:t>dead</a:t>
            </a:r>
            <a:r>
              <a:rPr lang="ru-RU" altLang="ru-RU" sz="1300" b="1">
                <a:solidFill>
                  <a:srgbClr val="FF0000"/>
                </a:solidFill>
              </a:rPr>
              <a:t>)</a:t>
            </a:r>
          </a:p>
          <a:p>
            <a:pPr lvl="2" eaLnBrk="1" hangingPunct="1">
              <a:lnSpc>
                <a:spcPct val="90000"/>
              </a:lnSpc>
            </a:pPr>
            <a:r>
              <a:rPr lang="ru-RU" altLang="ru-RU" sz="1300" b="1"/>
              <a:t>Поток нормально закончил работу (завершил метод </a:t>
            </a:r>
            <a:r>
              <a:rPr lang="en-US" altLang="ru-RU" sz="1300" b="1"/>
              <a:t>run()</a:t>
            </a:r>
            <a:r>
              <a:rPr lang="ru-RU" altLang="ru-RU" sz="1300" b="1"/>
              <a:t>)</a:t>
            </a:r>
            <a:endParaRPr lang="en-US" altLang="ru-RU" sz="1300" b="1"/>
          </a:p>
          <a:p>
            <a:pPr lvl="2" eaLnBrk="1" hangingPunct="1">
              <a:lnSpc>
                <a:spcPct val="90000"/>
              </a:lnSpc>
            </a:pPr>
            <a:r>
              <a:rPr lang="ru-RU" altLang="ru-RU" sz="1300" b="1"/>
              <a:t>Выполнение </a:t>
            </a:r>
            <a:r>
              <a:rPr lang="en-US" altLang="ru-RU" sz="1300" b="1"/>
              <a:t>run() </a:t>
            </a:r>
            <a:r>
              <a:rPr lang="ru-RU" altLang="ru-RU" sz="1300" b="1"/>
              <a:t>оборвалось из-за неперехваченного исключения</a:t>
            </a:r>
          </a:p>
        </p:txBody>
      </p:sp>
      <p:pic>
        <p:nvPicPr>
          <p:cNvPr id="8199" name="Picture 4">
            <a:extLst>
              <a:ext uri="{FF2B5EF4-FFF2-40B4-BE49-F238E27FC236}">
                <a16:creationId xmlns:a16="http://schemas.microsoft.com/office/drawing/2014/main" id="{D3275161-4AA7-4A08-AA13-624B6E361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773238"/>
            <a:ext cx="3617912"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B64ED502-A80B-4EBD-99DC-95035695510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378536C-60D9-4B20-AFF2-E8C8B8C6C1D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477B2B12-39EE-483F-938C-96CBD3720D4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11122E4E-ED5A-4857-ABF0-53502DD250E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54B599C-E5CC-4B52-A78A-A9672DC25857}" type="slidenum">
              <a:rPr lang="ru-RU" altLang="ru-RU" sz="1400"/>
              <a:pPr eaLnBrk="1" hangingPunct="1">
                <a:spcBef>
                  <a:spcPct val="0"/>
                </a:spcBef>
                <a:buFontTx/>
                <a:buNone/>
              </a:pPr>
              <a:t>414</a:t>
            </a:fld>
            <a:endParaRPr lang="ru-RU" altLang="ru-RU" sz="1400"/>
          </a:p>
        </p:txBody>
      </p:sp>
      <p:sp>
        <p:nvSpPr>
          <p:cNvPr id="9221" name="Rectangle 2">
            <a:extLst>
              <a:ext uri="{FF2B5EF4-FFF2-40B4-BE49-F238E27FC236}">
                <a16:creationId xmlns:a16="http://schemas.microsoft.com/office/drawing/2014/main" id="{89063DEC-78EE-47FC-B905-3FF9029CC645}"/>
              </a:ext>
            </a:extLst>
          </p:cNvPr>
          <p:cNvSpPr>
            <a:spLocks noGrp="1" noChangeArrowheads="1"/>
          </p:cNvSpPr>
          <p:nvPr>
            <p:ph type="title"/>
          </p:nvPr>
        </p:nvSpPr>
        <p:spPr>
          <a:xfrm>
            <a:off x="468313" y="1412875"/>
            <a:ext cx="8229600" cy="292100"/>
          </a:xfrm>
        </p:spPr>
        <p:txBody>
          <a:bodyPr/>
          <a:lstStyle/>
          <a:p>
            <a:pPr eaLnBrk="1" hangingPunct="1"/>
            <a:r>
              <a:rPr lang="ru-RU" altLang="ru-RU" sz="2400" b="1"/>
              <a:t>Состояния потоков</a:t>
            </a:r>
          </a:p>
        </p:txBody>
      </p:sp>
      <p:pic>
        <p:nvPicPr>
          <p:cNvPr id="9222" name="Picture 8">
            <a:extLst>
              <a:ext uri="{FF2B5EF4-FFF2-40B4-BE49-F238E27FC236}">
                <a16:creationId xmlns:a16="http://schemas.microsoft.com/office/drawing/2014/main" id="{3CCD0B6E-4315-4B23-B0A3-48CEE856F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820863"/>
            <a:ext cx="6016625" cy="443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489A9595-B8CF-4831-9E77-7A4DE3ED64A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431D7F3-7F3C-4F35-B5F4-5147BD03E35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FF500DC1-2455-4387-B193-3C01DCDD5E4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F0B05598-5E5D-4C3B-8DBB-0F30CACF16E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DEA8FC7-A673-4F6B-8647-5A6624BC29B3}" type="slidenum">
              <a:rPr lang="ru-RU" altLang="ru-RU" sz="1400"/>
              <a:pPr eaLnBrk="1" hangingPunct="1">
                <a:spcBef>
                  <a:spcPct val="0"/>
                </a:spcBef>
                <a:buFontTx/>
                <a:buNone/>
              </a:pPr>
              <a:t>415</a:t>
            </a:fld>
            <a:endParaRPr lang="ru-RU" altLang="ru-RU" sz="1400"/>
          </a:p>
        </p:txBody>
      </p:sp>
      <p:sp>
        <p:nvSpPr>
          <p:cNvPr id="10245" name="Rectangle 2">
            <a:extLst>
              <a:ext uri="{FF2B5EF4-FFF2-40B4-BE49-F238E27FC236}">
                <a16:creationId xmlns:a16="http://schemas.microsoft.com/office/drawing/2014/main" id="{B5B9EB7A-5E92-4255-8A86-9FE61C5CEDA7}"/>
              </a:ext>
            </a:extLst>
          </p:cNvPr>
          <p:cNvSpPr>
            <a:spLocks noGrp="1" noChangeArrowheads="1"/>
          </p:cNvSpPr>
          <p:nvPr>
            <p:ph type="title"/>
          </p:nvPr>
        </p:nvSpPr>
        <p:spPr>
          <a:xfrm>
            <a:off x="468313" y="1557338"/>
            <a:ext cx="8229600" cy="292100"/>
          </a:xfrm>
        </p:spPr>
        <p:txBody>
          <a:bodyPr/>
          <a:lstStyle/>
          <a:p>
            <a:pPr eaLnBrk="1" hangingPunct="1"/>
            <a:r>
              <a:rPr lang="ru-RU" altLang="ru-RU" sz="2400" b="1"/>
              <a:t>Возможные причины блокировки потока</a:t>
            </a:r>
          </a:p>
        </p:txBody>
      </p:sp>
      <p:sp>
        <p:nvSpPr>
          <p:cNvPr id="10246" name="Rectangle 5">
            <a:extLst>
              <a:ext uri="{FF2B5EF4-FFF2-40B4-BE49-F238E27FC236}">
                <a16:creationId xmlns:a16="http://schemas.microsoft.com/office/drawing/2014/main" id="{EA7141AA-8938-4728-863A-6ECE015444B8}"/>
              </a:ext>
            </a:extLst>
          </p:cNvPr>
          <p:cNvSpPr>
            <a:spLocks noGrp="1" noChangeArrowheads="1"/>
          </p:cNvSpPr>
          <p:nvPr>
            <p:ph type="body" idx="1"/>
          </p:nvPr>
        </p:nvSpPr>
        <p:spPr>
          <a:xfrm>
            <a:off x="107950" y="1916113"/>
            <a:ext cx="8928100" cy="4352925"/>
          </a:xfrm>
        </p:spPr>
        <p:txBody>
          <a:bodyPr/>
          <a:lstStyle/>
          <a:p>
            <a:pPr eaLnBrk="1" hangingPunct="1"/>
            <a:r>
              <a:rPr lang="ru-RU" altLang="ru-RU" sz="2000"/>
              <a:t>Для потока вызван метод </a:t>
            </a:r>
            <a:r>
              <a:rPr lang="en-US" altLang="ru-RU" sz="2000"/>
              <a:t>sleep(…)</a:t>
            </a:r>
            <a:r>
              <a:rPr lang="ru-RU" altLang="ru-RU" sz="2000"/>
              <a:t>;</a:t>
            </a:r>
            <a:endParaRPr lang="en-US" altLang="ru-RU" sz="2000"/>
          </a:p>
          <a:p>
            <a:pPr lvl="1" eaLnBrk="1" hangingPunct="1"/>
            <a:r>
              <a:rPr lang="ru-RU" altLang="ru-RU" sz="2000"/>
              <a:t>После заданной паузы выполнение продолжается.</a:t>
            </a:r>
          </a:p>
          <a:p>
            <a:pPr eaLnBrk="1" hangingPunct="1"/>
            <a:r>
              <a:rPr lang="ru-RU" altLang="ru-RU" sz="2000"/>
              <a:t>Поток вызвал «синхронную» операцию ввода/вывода;</a:t>
            </a:r>
          </a:p>
          <a:p>
            <a:pPr lvl="1" eaLnBrk="1" hangingPunct="1"/>
            <a:r>
              <a:rPr lang="ru-RU" altLang="ru-RU" sz="2000"/>
              <a:t>Выполнение продолжается по окончании операции обмена.</a:t>
            </a:r>
            <a:endParaRPr lang="en-US" altLang="ru-RU" sz="2000"/>
          </a:p>
          <a:p>
            <a:pPr eaLnBrk="1" hangingPunct="1"/>
            <a:r>
              <a:rPr lang="ru-RU" altLang="ru-RU" sz="2000"/>
              <a:t>Поток пытается захватить объект, уже захваченный другим потоком;</a:t>
            </a:r>
          </a:p>
          <a:p>
            <a:pPr lvl="1" eaLnBrk="1" hangingPunct="1"/>
            <a:r>
              <a:rPr lang="ru-RU" altLang="ru-RU" sz="2000"/>
              <a:t>Обсуждение этой ситуации – далее…</a:t>
            </a:r>
            <a:endParaRPr lang="en-US" altLang="ru-RU" sz="2000"/>
          </a:p>
          <a:p>
            <a:pPr eaLnBrk="1" hangingPunct="1"/>
            <a:r>
              <a:rPr lang="ru-RU" altLang="ru-RU" sz="2000"/>
              <a:t>Поток ожидает выполнения некоторых условий;</a:t>
            </a:r>
          </a:p>
          <a:p>
            <a:pPr lvl="1" eaLnBrk="1" hangingPunct="1"/>
            <a:r>
              <a:rPr lang="ru-RU" altLang="ru-RU" sz="2000"/>
              <a:t>Другие потоки должны обеспечить такие условия...</a:t>
            </a:r>
            <a:endParaRPr lang="en-US" altLang="ru-RU" sz="2000"/>
          </a:p>
          <a:p>
            <a:pPr eaLnBrk="1" hangingPunct="1"/>
            <a:r>
              <a:rPr lang="ru-RU" altLang="ru-RU" sz="2000"/>
              <a:t>Для потока вызван метод </a:t>
            </a:r>
            <a:r>
              <a:rPr lang="en-US" altLang="ru-RU" sz="2000"/>
              <a:t>suspend()</a:t>
            </a:r>
            <a:r>
              <a:rPr lang="ru-RU" altLang="ru-RU" sz="2000"/>
              <a:t>;</a:t>
            </a:r>
            <a:endParaRPr lang="en-US" altLang="ru-RU" sz="2000"/>
          </a:p>
          <a:p>
            <a:pPr lvl="1" eaLnBrk="1" hangingPunct="1"/>
            <a:r>
              <a:rPr lang="ru-RU" altLang="ru-RU" sz="2000" i="1"/>
              <a:t>Это </a:t>
            </a:r>
            <a:r>
              <a:rPr lang="en-US" altLang="ru-RU" sz="2000" i="1">
                <a:solidFill>
                  <a:srgbClr val="FF0000"/>
                </a:solidFill>
              </a:rPr>
              <a:t>deprecated </a:t>
            </a:r>
            <a:r>
              <a:rPr lang="ru-RU" altLang="ru-RU" sz="2000" i="1"/>
              <a:t>метод, не рекомендуется его использовать</a:t>
            </a:r>
            <a:r>
              <a:rPr lang="en-US" altLang="ru-RU" sz="2000" i="1"/>
              <a:t> (</a:t>
            </a:r>
            <a:r>
              <a:rPr lang="ru-RU" altLang="ru-RU" sz="2000" i="1"/>
              <a:t>как и все другие методы, управляющие </a:t>
            </a:r>
            <a:r>
              <a:rPr lang="en-US" altLang="ru-RU" sz="2000" i="1"/>
              <a:t>thread’</a:t>
            </a:r>
            <a:r>
              <a:rPr lang="ru-RU" altLang="ru-RU" sz="2000" i="1"/>
              <a:t>ом «из-вне»</a:t>
            </a:r>
            <a:r>
              <a:rPr lang="en-US" altLang="ru-RU" sz="2000" i="1"/>
              <a:t>)</a:t>
            </a:r>
            <a:endParaRPr lang="ru-RU" altLang="ru-RU" sz="2000" i="1"/>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8F1996B0-F458-480B-9FEB-8176A73389E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7BAB944-9441-41F4-BF21-EEE927F2743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32663B9A-84D9-456B-9100-F3B9FC0E9EB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F226ACD3-2E1E-4074-8E7E-95F3358168B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6AFFA7F-3DC2-4275-B0DB-8F367D9D37D9}" type="slidenum">
              <a:rPr lang="ru-RU" altLang="ru-RU" sz="1400"/>
              <a:pPr eaLnBrk="1" hangingPunct="1">
                <a:spcBef>
                  <a:spcPct val="0"/>
                </a:spcBef>
                <a:buFontTx/>
                <a:buNone/>
              </a:pPr>
              <a:t>416</a:t>
            </a:fld>
            <a:endParaRPr lang="ru-RU" altLang="ru-RU" sz="1400"/>
          </a:p>
        </p:txBody>
      </p:sp>
      <p:sp>
        <p:nvSpPr>
          <p:cNvPr id="11269" name="Rectangle 2">
            <a:extLst>
              <a:ext uri="{FF2B5EF4-FFF2-40B4-BE49-F238E27FC236}">
                <a16:creationId xmlns:a16="http://schemas.microsoft.com/office/drawing/2014/main" id="{1627FDB0-7F56-4A15-9214-CBAA00E615CD}"/>
              </a:ext>
            </a:extLst>
          </p:cNvPr>
          <p:cNvSpPr>
            <a:spLocks noGrp="1" noChangeArrowheads="1"/>
          </p:cNvSpPr>
          <p:nvPr>
            <p:ph type="title"/>
          </p:nvPr>
        </p:nvSpPr>
        <p:spPr>
          <a:xfrm>
            <a:off x="468313" y="1412875"/>
            <a:ext cx="8229600" cy="292100"/>
          </a:xfrm>
        </p:spPr>
        <p:txBody>
          <a:bodyPr/>
          <a:lstStyle/>
          <a:p>
            <a:pPr eaLnBrk="1" hangingPunct="1"/>
            <a:r>
              <a:rPr lang="ru-RU" altLang="ru-RU" sz="2400" b="1"/>
              <a:t>Свойства потоков</a:t>
            </a:r>
          </a:p>
        </p:txBody>
      </p:sp>
      <p:sp>
        <p:nvSpPr>
          <p:cNvPr id="11270" name="Rectangle 3">
            <a:extLst>
              <a:ext uri="{FF2B5EF4-FFF2-40B4-BE49-F238E27FC236}">
                <a16:creationId xmlns:a16="http://schemas.microsoft.com/office/drawing/2014/main" id="{0C64ED45-A6A1-4566-9363-FCE2B13011DC}"/>
              </a:ext>
            </a:extLst>
          </p:cNvPr>
          <p:cNvSpPr>
            <a:spLocks noGrp="1" noChangeArrowheads="1"/>
          </p:cNvSpPr>
          <p:nvPr>
            <p:ph type="body" idx="1"/>
          </p:nvPr>
        </p:nvSpPr>
        <p:spPr>
          <a:xfrm>
            <a:off x="179388" y="1700213"/>
            <a:ext cx="8964612" cy="4537075"/>
          </a:xfrm>
        </p:spPr>
        <p:txBody>
          <a:bodyPr/>
          <a:lstStyle/>
          <a:p>
            <a:pPr eaLnBrk="1" hangingPunct="1"/>
            <a:r>
              <a:rPr lang="ru-RU" altLang="ru-RU" sz="1600" b="1"/>
              <a:t>Приоритет</a:t>
            </a:r>
          </a:p>
          <a:p>
            <a:pPr lvl="1" eaLnBrk="1" hangingPunct="1"/>
            <a:r>
              <a:rPr lang="ru-RU" altLang="ru-RU" sz="1400" b="1"/>
              <a:t>По умолчанию наследуется от потока-родителя;</a:t>
            </a:r>
          </a:p>
          <a:p>
            <a:pPr lvl="1" eaLnBrk="1" hangingPunct="1"/>
            <a:r>
              <a:rPr lang="ru-RU" altLang="ru-RU" sz="1400" b="1"/>
              <a:t>Можно узнать ( </a:t>
            </a:r>
            <a:r>
              <a:rPr lang="en-US" altLang="ru-RU" sz="1400" b="1"/>
              <a:t>getProirity()</a:t>
            </a:r>
            <a:r>
              <a:rPr lang="ru-RU" altLang="ru-RU" sz="1400" b="1"/>
              <a:t> ) и менять ( </a:t>
            </a:r>
            <a:r>
              <a:rPr lang="en-US" altLang="ru-RU" sz="1400" b="1"/>
              <a:t>setPriority(</a:t>
            </a:r>
            <a:r>
              <a:rPr lang="ru-RU" altLang="ru-RU" sz="1400" b="1"/>
              <a:t> </a:t>
            </a:r>
            <a:r>
              <a:rPr lang="en-US" altLang="ru-RU" sz="1400" b="1"/>
              <a:t>int value)</a:t>
            </a:r>
            <a:r>
              <a:rPr lang="ru-RU" altLang="ru-RU" sz="1400" b="1"/>
              <a:t> );</a:t>
            </a:r>
          </a:p>
          <a:p>
            <a:pPr lvl="1" eaLnBrk="1" hangingPunct="1"/>
            <a:r>
              <a:rPr lang="ru-RU" altLang="ru-RU" sz="1400" b="1"/>
              <a:t>Диапазон изменения от 1 (</a:t>
            </a:r>
            <a:r>
              <a:rPr lang="en-US" altLang="ru-RU" sz="1400" b="1"/>
              <a:t>MIN_PRIORITY</a:t>
            </a:r>
            <a:r>
              <a:rPr lang="ru-RU" altLang="ru-RU" sz="1400" b="1"/>
              <a:t>)  до 10</a:t>
            </a:r>
            <a:r>
              <a:rPr lang="en-US" altLang="ru-RU" sz="1400" b="1"/>
              <a:t> </a:t>
            </a:r>
            <a:r>
              <a:rPr lang="ru-RU" altLang="ru-RU" sz="1400" b="1"/>
              <a:t>(</a:t>
            </a:r>
            <a:r>
              <a:rPr lang="en-US" altLang="ru-RU" sz="1400" b="1"/>
              <a:t>MAX_PRIORITY</a:t>
            </a:r>
            <a:r>
              <a:rPr lang="ru-RU" altLang="ru-RU" sz="1400" b="1"/>
              <a:t>);</a:t>
            </a:r>
          </a:p>
          <a:p>
            <a:pPr lvl="1" eaLnBrk="1" hangingPunct="1"/>
            <a:r>
              <a:rPr lang="ru-RU" altLang="ru-RU" sz="1400" b="1"/>
              <a:t>По умолчанию дается </a:t>
            </a:r>
            <a:r>
              <a:rPr lang="en-US" altLang="ru-RU" sz="1400" b="1"/>
              <a:t>5 (NORM_PRIORITY)</a:t>
            </a:r>
            <a:r>
              <a:rPr lang="ru-RU" altLang="ru-RU" sz="1400" b="1"/>
              <a:t>;</a:t>
            </a:r>
          </a:p>
          <a:p>
            <a:pPr lvl="1" eaLnBrk="1" hangingPunct="1"/>
            <a:r>
              <a:rPr lang="ru-RU" altLang="ru-RU" sz="1400" b="1"/>
              <a:t>Эти приоритеты – рекомендация планировщику среды исполнения (</a:t>
            </a:r>
            <a:r>
              <a:rPr lang="en-US" altLang="ru-RU" sz="1400" b="1"/>
              <a:t>OS</a:t>
            </a:r>
            <a:r>
              <a:rPr lang="ru-RU" altLang="ru-RU" sz="1400" b="1"/>
              <a:t>), а не стандарт языка (в </a:t>
            </a:r>
            <a:r>
              <a:rPr lang="en-US" altLang="ru-RU" sz="1400" b="1"/>
              <a:t>JavaVM </a:t>
            </a:r>
            <a:r>
              <a:rPr lang="ru-RU" altLang="ru-RU" sz="1400" b="1"/>
              <a:t>под </a:t>
            </a:r>
            <a:r>
              <a:rPr lang="en-US" altLang="ru-RU" sz="1400" b="1"/>
              <a:t>Linux </a:t>
            </a:r>
            <a:r>
              <a:rPr lang="ru-RU" altLang="ru-RU" sz="1400" b="1"/>
              <a:t>приоритеты вообще игнорируются, в </a:t>
            </a:r>
            <a:r>
              <a:rPr lang="en-US" altLang="ru-RU" sz="1400" b="1"/>
              <a:t>JavaVM </a:t>
            </a:r>
            <a:r>
              <a:rPr lang="ru-RU" altLang="ru-RU" sz="1400" b="1"/>
              <a:t>для </a:t>
            </a:r>
            <a:r>
              <a:rPr lang="en-US" altLang="ru-RU" sz="1400" b="1"/>
              <a:t>Windows </a:t>
            </a:r>
            <a:r>
              <a:rPr lang="ru-RU" altLang="ru-RU" sz="1400" b="1"/>
              <a:t>все зависит от конкретной версии планировщика).</a:t>
            </a:r>
          </a:p>
          <a:p>
            <a:pPr lvl="1" eaLnBrk="1" hangingPunct="1"/>
            <a:r>
              <a:rPr lang="ru-RU" altLang="ru-RU" sz="1400" b="1">
                <a:solidFill>
                  <a:srgbClr val="FF0000"/>
                </a:solidFill>
              </a:rPr>
              <a:t>Нельзя писать программу так, чтобы она зависела от этих приоритетов.</a:t>
            </a:r>
          </a:p>
          <a:p>
            <a:pPr eaLnBrk="1" hangingPunct="1"/>
            <a:r>
              <a:rPr lang="ru-RU" altLang="ru-RU" sz="1600" b="1"/>
              <a:t>Поток-демон</a:t>
            </a:r>
          </a:p>
          <a:p>
            <a:pPr lvl="1" eaLnBrk="1" hangingPunct="1"/>
            <a:r>
              <a:rPr lang="ru-RU" altLang="ru-RU" sz="1400" b="1"/>
              <a:t>Служебный поток, обслуживающий другие потоки; если в программе запущены только потоки-демоны, программа завершается; </a:t>
            </a:r>
          </a:p>
          <a:p>
            <a:pPr lvl="1" eaLnBrk="1" hangingPunct="1"/>
            <a:r>
              <a:rPr lang="ru-RU" altLang="ru-RU" sz="1400" b="1"/>
              <a:t>Пометить поток как демон можно </a:t>
            </a:r>
            <a:r>
              <a:rPr lang="ru-RU" altLang="ru-RU" sz="1400" b="1" i="1" u="sng"/>
              <a:t>до</a:t>
            </a:r>
            <a:r>
              <a:rPr lang="ru-RU" altLang="ru-RU" sz="1400" b="1"/>
              <a:t> его запуска (</a:t>
            </a:r>
            <a:r>
              <a:rPr lang="en-US" altLang="ru-RU" sz="1400" b="1"/>
              <a:t> </a:t>
            </a:r>
            <a:r>
              <a:rPr lang="ru-RU" altLang="ru-RU" sz="1400" b="1"/>
              <a:t>методом потока </a:t>
            </a:r>
            <a:r>
              <a:rPr lang="en-US" altLang="ru-RU" sz="1400" b="1"/>
              <a:t>setDaemon(true) </a:t>
            </a:r>
            <a:r>
              <a:rPr lang="ru-RU" altLang="ru-RU" sz="1400" b="1"/>
              <a:t>)</a:t>
            </a:r>
            <a:r>
              <a:rPr lang="en-US" altLang="ru-RU" sz="1400" b="1"/>
              <a:t>.</a:t>
            </a:r>
            <a:endParaRPr lang="ru-RU" altLang="ru-RU" sz="1400" b="1"/>
          </a:p>
          <a:p>
            <a:pPr eaLnBrk="1" hangingPunct="1"/>
            <a:r>
              <a:rPr lang="ru-RU" altLang="ru-RU" sz="1600" b="1"/>
              <a:t>Группы потоков</a:t>
            </a:r>
          </a:p>
          <a:p>
            <a:pPr lvl="1" eaLnBrk="1" hangingPunct="1"/>
            <a:r>
              <a:rPr lang="ru-RU" altLang="ru-RU" sz="1400" b="1"/>
              <a:t>Если в программе много потоков, полезно их группировать по функциональным группам </a:t>
            </a:r>
            <a:r>
              <a:rPr lang="en-US" altLang="ru-RU" sz="1400" b="1"/>
              <a:t>(thread groups)</a:t>
            </a:r>
            <a:r>
              <a:rPr lang="ru-RU" altLang="ru-RU" sz="1400" b="1"/>
              <a:t>;</a:t>
            </a:r>
          </a:p>
          <a:p>
            <a:pPr lvl="1" eaLnBrk="1" hangingPunct="1"/>
            <a:r>
              <a:rPr lang="ru-RU" altLang="ru-RU" sz="1400" b="1"/>
              <a:t>Имеется класс </a:t>
            </a:r>
            <a:r>
              <a:rPr lang="en-US" altLang="ru-RU" sz="1400" b="1"/>
              <a:t>ThreadGroup </a:t>
            </a:r>
            <a:r>
              <a:rPr lang="ru-RU" altLang="ru-RU" sz="1400" b="1"/>
              <a:t>с полезными групповыми операциями;</a:t>
            </a:r>
          </a:p>
          <a:p>
            <a:pPr lvl="1" eaLnBrk="1" hangingPunct="1"/>
            <a:r>
              <a:rPr lang="ru-RU" altLang="ru-RU" sz="1400" b="1"/>
              <a:t>Группы могут содержать дочерние подгруппы (образуют дерево).</a:t>
            </a:r>
          </a:p>
          <a:p>
            <a:pPr lvl="1" eaLnBrk="1" hangingPunct="1"/>
            <a:endParaRPr lang="ru-RU" altLang="ru-RU" sz="1400" b="1"/>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DD055BD2-26B2-4B13-ADC2-7DCAF86F2DD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C6F30B4-068A-4B10-B78C-53ACB96D39D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19529A5A-4657-4F69-B769-F98EFD3DD02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29114B80-C774-40F5-B30D-CE0849A9425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F3FA5D1-BFAC-46BB-B614-21B9587E7939}" type="slidenum">
              <a:rPr lang="ru-RU" altLang="ru-RU" sz="1400"/>
              <a:pPr eaLnBrk="1" hangingPunct="1">
                <a:spcBef>
                  <a:spcPct val="0"/>
                </a:spcBef>
                <a:buFontTx/>
                <a:buNone/>
              </a:pPr>
              <a:t>417</a:t>
            </a:fld>
            <a:endParaRPr lang="ru-RU" altLang="ru-RU" sz="1400"/>
          </a:p>
        </p:txBody>
      </p:sp>
      <p:sp>
        <p:nvSpPr>
          <p:cNvPr id="12293" name="Rectangle 2">
            <a:extLst>
              <a:ext uri="{FF2B5EF4-FFF2-40B4-BE49-F238E27FC236}">
                <a16:creationId xmlns:a16="http://schemas.microsoft.com/office/drawing/2014/main" id="{E19AA1BB-A2BE-4501-83A8-0B2B79D13831}"/>
              </a:ext>
            </a:extLst>
          </p:cNvPr>
          <p:cNvSpPr>
            <a:spLocks noGrp="1" noChangeArrowheads="1"/>
          </p:cNvSpPr>
          <p:nvPr>
            <p:ph type="title"/>
          </p:nvPr>
        </p:nvSpPr>
        <p:spPr>
          <a:xfrm>
            <a:off x="468313" y="1557338"/>
            <a:ext cx="8229600" cy="215900"/>
          </a:xfrm>
        </p:spPr>
        <p:txBody>
          <a:bodyPr/>
          <a:lstStyle/>
          <a:p>
            <a:pPr eaLnBrk="1" hangingPunct="1"/>
            <a:r>
              <a:rPr lang="ru-RU" altLang="ru-RU" sz="2400" b="1"/>
              <a:t>Неперехваченные исключения</a:t>
            </a:r>
          </a:p>
        </p:txBody>
      </p:sp>
      <p:sp>
        <p:nvSpPr>
          <p:cNvPr id="12294" name="Rectangle 3">
            <a:extLst>
              <a:ext uri="{FF2B5EF4-FFF2-40B4-BE49-F238E27FC236}">
                <a16:creationId xmlns:a16="http://schemas.microsoft.com/office/drawing/2014/main" id="{A65EBF1E-B9F0-4331-9594-1736365ADF0D}"/>
              </a:ext>
            </a:extLst>
          </p:cNvPr>
          <p:cNvSpPr>
            <a:spLocks noGrp="1" noChangeArrowheads="1"/>
          </p:cNvSpPr>
          <p:nvPr>
            <p:ph type="body" idx="1"/>
          </p:nvPr>
        </p:nvSpPr>
        <p:spPr>
          <a:xfrm>
            <a:off x="179388" y="1989138"/>
            <a:ext cx="8785225" cy="4137025"/>
          </a:xfrm>
        </p:spPr>
        <p:txBody>
          <a:bodyPr/>
          <a:lstStyle/>
          <a:p>
            <a:pPr eaLnBrk="1" hangingPunct="1"/>
            <a:r>
              <a:rPr lang="ru-RU" altLang="ru-RU" sz="2000"/>
              <a:t>Метод </a:t>
            </a:r>
            <a:r>
              <a:rPr lang="en-US" altLang="ru-RU" sz="2000"/>
              <a:t>run() </a:t>
            </a:r>
            <a:r>
              <a:rPr lang="ru-RU" altLang="ru-RU" sz="2000"/>
              <a:t>потока может завершиться при неконтролируемом исключении;</a:t>
            </a:r>
          </a:p>
          <a:p>
            <a:pPr eaLnBrk="1" hangingPunct="1"/>
            <a:r>
              <a:rPr lang="ru-RU" altLang="ru-RU" sz="2000"/>
              <a:t>Такое исключение передается обработчику неперехваченных исключений - объекту, реализующему вложеный интерфейс:</a:t>
            </a:r>
          </a:p>
          <a:p>
            <a:pPr lvl="1" eaLnBrk="1" hangingPunct="1">
              <a:buFontTx/>
              <a:buNone/>
            </a:pPr>
            <a:r>
              <a:rPr lang="en-US" altLang="ru-RU" sz="1800"/>
              <a:t>    interface Thread.UncaughtExceptionHandler { </a:t>
            </a:r>
          </a:p>
          <a:p>
            <a:pPr lvl="1" eaLnBrk="1" hangingPunct="1">
              <a:buFontTx/>
              <a:buNone/>
            </a:pPr>
            <a:r>
              <a:rPr lang="en-US" altLang="ru-RU" sz="1800"/>
              <a:t>		   void uncaughtException (Thread t, Throwable e); </a:t>
            </a:r>
          </a:p>
          <a:p>
            <a:pPr lvl="1" eaLnBrk="1" hangingPunct="1">
              <a:buFontTx/>
              <a:buNone/>
            </a:pPr>
            <a:r>
              <a:rPr lang="en-US" altLang="ru-RU" sz="1800"/>
              <a:t>    }</a:t>
            </a:r>
          </a:p>
          <a:p>
            <a:pPr lvl="1" eaLnBrk="1" hangingPunct="1">
              <a:buFontTx/>
              <a:buNone/>
            </a:pPr>
            <a:r>
              <a:rPr lang="ru-RU" altLang="ru-RU" sz="1800"/>
              <a:t>Такой объект задается потоку его </a:t>
            </a:r>
            <a:r>
              <a:rPr lang="en-US" altLang="ru-RU" sz="1800"/>
              <a:t>setter’</a:t>
            </a:r>
            <a:r>
              <a:rPr lang="ru-RU" altLang="ru-RU" sz="1800"/>
              <a:t>ом</a:t>
            </a:r>
            <a:r>
              <a:rPr lang="en-US" altLang="ru-RU" sz="1800"/>
              <a:t> </a:t>
            </a:r>
            <a:r>
              <a:rPr lang="ru-RU" altLang="ru-RU" sz="1800"/>
              <a:t> (</a:t>
            </a:r>
            <a:r>
              <a:rPr lang="ru-RU" altLang="ru-RU" sz="1800" i="1"/>
              <a:t>что такое </a:t>
            </a:r>
            <a:r>
              <a:rPr lang="en-US" altLang="ru-RU" sz="1800" i="1"/>
              <a:t>setter ?</a:t>
            </a:r>
            <a:r>
              <a:rPr lang="ru-RU" altLang="ru-RU" sz="1800"/>
              <a:t>) </a:t>
            </a:r>
          </a:p>
          <a:p>
            <a:pPr eaLnBrk="1" hangingPunct="1"/>
            <a:r>
              <a:rPr lang="ru-RU" altLang="ru-RU" sz="2000"/>
              <a:t>Если ничего не задавать, то в качестве такого обработчика будет использован объект </a:t>
            </a:r>
            <a:r>
              <a:rPr lang="en-US" altLang="ru-RU" sz="2000"/>
              <a:t>ThreadGroup</a:t>
            </a:r>
            <a:r>
              <a:rPr lang="ru-RU" altLang="ru-RU" sz="2000"/>
              <a:t>, метод </a:t>
            </a:r>
            <a:r>
              <a:rPr lang="en-US" altLang="ru-RU" sz="2000"/>
              <a:t>uncaughtException </a:t>
            </a:r>
            <a:r>
              <a:rPr lang="ru-RU" altLang="ru-RU" sz="2000"/>
              <a:t>которого делает стандартную реакцию, приводящую, в частности, к выводу трессировки стека в </a:t>
            </a:r>
            <a:r>
              <a:rPr lang="en-US" altLang="ru-RU" sz="2000"/>
              <a:t>System.err.</a:t>
            </a:r>
            <a:endParaRPr lang="ru-RU" altLang="ru-RU" sz="2000"/>
          </a:p>
          <a:p>
            <a:pPr lvl="1" eaLnBrk="1" hangingPunct="1">
              <a:buFontTx/>
              <a:buNone/>
            </a:pPr>
            <a:endParaRPr lang="ru-RU" altLang="ru-RU" sz="1800"/>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F0E14657-0AF6-4D73-90B2-26468596378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1C929C9-3261-460A-9DCA-C0C7F285A25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5" name="Footer Placeholder 4">
            <a:extLst>
              <a:ext uri="{FF2B5EF4-FFF2-40B4-BE49-F238E27FC236}">
                <a16:creationId xmlns:a16="http://schemas.microsoft.com/office/drawing/2014/main" id="{1F8E2971-AC18-4A28-B201-0C099860FF1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6" name="Slide Number Placeholder 5">
            <a:extLst>
              <a:ext uri="{FF2B5EF4-FFF2-40B4-BE49-F238E27FC236}">
                <a16:creationId xmlns:a16="http://schemas.microsoft.com/office/drawing/2014/main" id="{F5972CC1-94EF-4594-B183-C7CDE97E108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A81C7A0-361F-4E50-98FF-09F24C939D04}" type="slidenum">
              <a:rPr lang="ru-RU" altLang="ru-RU" sz="1400"/>
              <a:pPr eaLnBrk="1" hangingPunct="1">
                <a:spcBef>
                  <a:spcPct val="0"/>
                </a:spcBef>
                <a:buFontTx/>
                <a:buNone/>
              </a:pPr>
              <a:t>418</a:t>
            </a:fld>
            <a:endParaRPr lang="ru-RU" altLang="ru-RU" sz="1400"/>
          </a:p>
        </p:txBody>
      </p:sp>
      <p:sp>
        <p:nvSpPr>
          <p:cNvPr id="13317" name="Rectangle 2">
            <a:extLst>
              <a:ext uri="{FF2B5EF4-FFF2-40B4-BE49-F238E27FC236}">
                <a16:creationId xmlns:a16="http://schemas.microsoft.com/office/drawing/2014/main" id="{B25AF2D0-3D7B-43F9-A600-3536717D2BDA}"/>
              </a:ext>
            </a:extLst>
          </p:cNvPr>
          <p:cNvSpPr>
            <a:spLocks noGrp="1" noChangeArrowheads="1"/>
          </p:cNvSpPr>
          <p:nvPr>
            <p:ph type="title"/>
          </p:nvPr>
        </p:nvSpPr>
        <p:spPr>
          <a:xfrm>
            <a:off x="395288" y="1484313"/>
            <a:ext cx="8229600" cy="287337"/>
          </a:xfrm>
        </p:spPr>
        <p:txBody>
          <a:bodyPr/>
          <a:lstStyle/>
          <a:p>
            <a:pPr eaLnBrk="1" hangingPunct="1"/>
            <a:r>
              <a:rPr lang="ru-RU" altLang="ru-RU" sz="2400" b="1"/>
              <a:t>Краткий обзор методов класса </a:t>
            </a:r>
            <a:r>
              <a:rPr lang="en-US" altLang="ru-RU" sz="2400" b="1"/>
              <a:t>Thread</a:t>
            </a:r>
            <a:endParaRPr lang="ru-RU" altLang="ru-RU" sz="2400" b="1"/>
          </a:p>
        </p:txBody>
      </p:sp>
      <p:sp>
        <p:nvSpPr>
          <p:cNvPr id="13318" name="Rectangle 3">
            <a:extLst>
              <a:ext uri="{FF2B5EF4-FFF2-40B4-BE49-F238E27FC236}">
                <a16:creationId xmlns:a16="http://schemas.microsoft.com/office/drawing/2014/main" id="{D6932D78-761B-4DDD-BE8D-7B97767127E8}"/>
              </a:ext>
            </a:extLst>
          </p:cNvPr>
          <p:cNvSpPr>
            <a:spLocks noGrp="1" noChangeArrowheads="1"/>
          </p:cNvSpPr>
          <p:nvPr>
            <p:ph type="body" idx="1"/>
          </p:nvPr>
        </p:nvSpPr>
        <p:spPr>
          <a:xfrm>
            <a:off x="0" y="1844675"/>
            <a:ext cx="9144000" cy="4464050"/>
          </a:xfrm>
        </p:spPr>
        <p:txBody>
          <a:bodyPr/>
          <a:lstStyle/>
          <a:p>
            <a:pPr eaLnBrk="1" hangingPunct="1"/>
            <a:r>
              <a:rPr lang="ru-RU" altLang="ru-RU" sz="1600" b="1"/>
              <a:t>Метод </a:t>
            </a:r>
            <a:r>
              <a:rPr lang="en-US" altLang="ru-RU" sz="1600" b="1">
                <a:solidFill>
                  <a:srgbClr val="FF0000"/>
                </a:solidFill>
              </a:rPr>
              <a:t>public static Thread currentThread()</a:t>
            </a:r>
            <a:r>
              <a:rPr lang="en-US" altLang="ru-RU" sz="1600" b="1"/>
              <a:t>:</a:t>
            </a:r>
          </a:p>
          <a:p>
            <a:pPr lvl="1" eaLnBrk="1" hangingPunct="1"/>
            <a:r>
              <a:rPr lang="ru-RU" altLang="ru-RU" sz="1600" b="1"/>
              <a:t>Получение текущего выполняемого потока</a:t>
            </a:r>
          </a:p>
          <a:p>
            <a:pPr eaLnBrk="1" hangingPunct="1"/>
            <a:r>
              <a:rPr lang="en-US" altLang="ru-RU" sz="1600" b="1"/>
              <a:t>M</a:t>
            </a:r>
            <a:r>
              <a:rPr lang="ru-RU" altLang="ru-RU" sz="1600" b="1"/>
              <a:t>етод </a:t>
            </a:r>
            <a:r>
              <a:rPr lang="en-US" altLang="ru-RU" sz="1600" b="1">
                <a:solidFill>
                  <a:srgbClr val="FF0000"/>
                </a:solidFill>
              </a:rPr>
              <a:t>public static void yield()</a:t>
            </a:r>
            <a:r>
              <a:rPr lang="en-US" altLang="ru-RU" sz="1600" b="1"/>
              <a:t>:</a:t>
            </a:r>
          </a:p>
          <a:p>
            <a:pPr lvl="1" eaLnBrk="1" hangingPunct="1"/>
            <a:r>
              <a:rPr lang="ru-RU" altLang="ru-RU" sz="1600" b="1"/>
              <a:t>Уступить процессор другим потокам</a:t>
            </a:r>
            <a:endParaRPr lang="en-US" altLang="ru-RU" sz="1600" b="1"/>
          </a:p>
          <a:p>
            <a:pPr eaLnBrk="1" hangingPunct="1"/>
            <a:r>
              <a:rPr lang="en-US" altLang="ru-RU" sz="1600" b="1"/>
              <a:t>M</a:t>
            </a:r>
            <a:r>
              <a:rPr lang="ru-RU" altLang="ru-RU" sz="1600" b="1"/>
              <a:t>етоды </a:t>
            </a:r>
            <a:r>
              <a:rPr lang="en-US" altLang="ru-RU" sz="1600" b="1">
                <a:solidFill>
                  <a:srgbClr val="FF0000"/>
                </a:solidFill>
              </a:rPr>
              <a:t>public static void sleep(long ms)</a:t>
            </a:r>
            <a:r>
              <a:rPr lang="en-US" altLang="ru-RU" sz="1600" b="1"/>
              <a:t> </a:t>
            </a:r>
            <a:r>
              <a:rPr lang="ru-RU" altLang="ru-RU" sz="1600" b="1"/>
              <a:t>или </a:t>
            </a:r>
            <a:r>
              <a:rPr lang="en-US" altLang="ru-RU" sz="1600" b="1">
                <a:solidFill>
                  <a:srgbClr val="FF0000"/>
                </a:solidFill>
              </a:rPr>
              <a:t>sleep(long ms, int ns)</a:t>
            </a:r>
            <a:r>
              <a:rPr lang="en-US" altLang="ru-RU" sz="1600" b="1"/>
              <a:t>:</a:t>
            </a:r>
          </a:p>
          <a:p>
            <a:pPr lvl="1" eaLnBrk="1" hangingPunct="1"/>
            <a:r>
              <a:rPr lang="ru-RU" altLang="ru-RU" sz="1600" b="1"/>
              <a:t>«Уснуть» на указанное время</a:t>
            </a:r>
            <a:endParaRPr lang="en-US" altLang="ru-RU" sz="1600" b="1"/>
          </a:p>
          <a:p>
            <a:pPr eaLnBrk="1" hangingPunct="1"/>
            <a:r>
              <a:rPr lang="ru-RU" altLang="ru-RU" sz="1600" b="1"/>
              <a:t>Метод </a:t>
            </a:r>
            <a:r>
              <a:rPr lang="en-US" altLang="ru-RU" sz="1600" b="1">
                <a:solidFill>
                  <a:srgbClr val="FF0000"/>
                </a:solidFill>
              </a:rPr>
              <a:t>join()</a:t>
            </a:r>
            <a:r>
              <a:rPr lang="en-US" altLang="ru-RU" sz="1600" b="1"/>
              <a:t> </a:t>
            </a:r>
            <a:r>
              <a:rPr lang="ru-RU" altLang="ru-RU" sz="1600" b="1"/>
              <a:t>позволяет одному потоку ждать завершения другого:</a:t>
            </a:r>
          </a:p>
          <a:p>
            <a:pPr lvl="1" eaLnBrk="1" hangingPunct="1"/>
            <a:r>
              <a:rPr lang="ru-RU" altLang="ru-RU" sz="1600" b="1"/>
              <a:t>При выполнении текущим потоком операции </a:t>
            </a:r>
            <a:r>
              <a:rPr lang="en-US" altLang="ru-RU" sz="1600" b="1"/>
              <a:t>t.join() </a:t>
            </a:r>
            <a:r>
              <a:rPr lang="ru-RU" altLang="ru-RU" sz="1600" b="1"/>
              <a:t>текущий поток замирает до завершения потока </a:t>
            </a:r>
            <a:r>
              <a:rPr lang="en-US" altLang="ru-RU" sz="1600" b="1"/>
              <a:t>t</a:t>
            </a:r>
            <a:r>
              <a:rPr lang="ru-RU" altLang="ru-RU" sz="1600" b="1"/>
              <a:t> (при этом можно реагировать на </a:t>
            </a:r>
            <a:r>
              <a:rPr lang="en-US" altLang="ru-RU" sz="1600" b="1"/>
              <a:t>InterruptedException</a:t>
            </a:r>
            <a:r>
              <a:rPr lang="ru-RU" altLang="ru-RU" sz="1600" b="1"/>
              <a:t>); имеются разновидности с указанием времени ожидания</a:t>
            </a:r>
            <a:r>
              <a:rPr lang="en-US" altLang="ru-RU" sz="1600" b="1"/>
              <a:t>.</a:t>
            </a:r>
            <a:endParaRPr lang="ru-RU" altLang="ru-RU" sz="1600" b="1"/>
          </a:p>
          <a:p>
            <a:pPr eaLnBrk="1" hangingPunct="1"/>
            <a:r>
              <a:rPr lang="ru-RU" altLang="ru-RU" sz="1600" b="1"/>
              <a:t>Метод </a:t>
            </a:r>
            <a:r>
              <a:rPr lang="en-US" altLang="ru-RU" sz="1600" b="1">
                <a:solidFill>
                  <a:srgbClr val="FF0000"/>
                </a:solidFill>
              </a:rPr>
              <a:t>public State getState()</a:t>
            </a:r>
            <a:r>
              <a:rPr lang="en-US" altLang="ru-RU" sz="1600" b="1"/>
              <a:t>:</a:t>
            </a:r>
            <a:r>
              <a:rPr lang="ru-RU" altLang="ru-RU" sz="1600" b="1">
                <a:solidFill>
                  <a:srgbClr val="FF0000"/>
                </a:solidFill>
              </a:rPr>
              <a:t> </a:t>
            </a:r>
          </a:p>
          <a:p>
            <a:pPr lvl="1" eaLnBrk="1" hangingPunct="1"/>
            <a:r>
              <a:rPr lang="en-US" altLang="ru-RU" sz="1600" b="1"/>
              <a:t>Enum State {</a:t>
            </a:r>
            <a:r>
              <a:rPr lang="ru-RU" altLang="ru-RU" sz="1600" b="1"/>
              <a:t> </a:t>
            </a:r>
            <a:r>
              <a:rPr lang="en-US" altLang="ru-RU" sz="1400" b="1"/>
              <a:t>NEW, RUNNABLE, BLOCKED, WAITING, TIMED_WAITING, TERMINATED</a:t>
            </a:r>
            <a:r>
              <a:rPr lang="en-US" altLang="ru-RU" sz="1600" b="1"/>
              <a:t>}</a:t>
            </a:r>
          </a:p>
          <a:p>
            <a:pPr lvl="1" eaLnBrk="1" hangingPunct="1"/>
            <a:r>
              <a:rPr lang="ru-RU" altLang="ru-RU" sz="1600" b="1"/>
              <a:t>Используется для мониторинга состояний (не для синхронизации)</a:t>
            </a:r>
            <a:endParaRPr lang="en-US" altLang="ru-RU" sz="1600" b="1"/>
          </a:p>
          <a:p>
            <a:pPr eaLnBrk="1" hangingPunct="1"/>
            <a:r>
              <a:rPr lang="ru-RU" altLang="ru-RU" sz="1600" b="1"/>
              <a:t>Другие методы мы еще увидим... </a:t>
            </a:r>
          </a:p>
          <a:p>
            <a:pPr lvl="1" eaLnBrk="1" hangingPunct="1"/>
            <a:endParaRPr lang="ru-RU" altLang="ru-RU" sz="1600" b="1"/>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A5159910-8BDF-4708-9EFC-BA0305B2B0D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C9E9A9B-F672-4839-9CB3-CC6A434DC75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2F889EF0-34D6-4C7A-92DA-D13DB867814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D888C0FD-1946-4BD4-BF34-6C235E9188E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78886E7-AA93-45EE-A700-211DA8491225}" type="slidenum">
              <a:rPr lang="ru-RU" altLang="ru-RU" sz="1400"/>
              <a:pPr eaLnBrk="1" hangingPunct="1">
                <a:spcBef>
                  <a:spcPct val="0"/>
                </a:spcBef>
                <a:buFontTx/>
                <a:buNone/>
              </a:pPr>
              <a:t>419</a:t>
            </a:fld>
            <a:endParaRPr lang="ru-RU" altLang="ru-RU" sz="1400"/>
          </a:p>
        </p:txBody>
      </p:sp>
      <p:sp>
        <p:nvSpPr>
          <p:cNvPr id="14341" name="Rectangle 2">
            <a:extLst>
              <a:ext uri="{FF2B5EF4-FFF2-40B4-BE49-F238E27FC236}">
                <a16:creationId xmlns:a16="http://schemas.microsoft.com/office/drawing/2014/main" id="{7C8880CE-0FCD-44C2-BFCB-7116AFB833BA}"/>
              </a:ext>
            </a:extLst>
          </p:cNvPr>
          <p:cNvSpPr>
            <a:spLocks noGrp="1" noChangeArrowheads="1"/>
          </p:cNvSpPr>
          <p:nvPr>
            <p:ph type="title"/>
          </p:nvPr>
        </p:nvSpPr>
        <p:spPr>
          <a:xfrm>
            <a:off x="468313" y="1484313"/>
            <a:ext cx="8229600" cy="431800"/>
          </a:xfrm>
        </p:spPr>
        <p:txBody>
          <a:bodyPr/>
          <a:lstStyle/>
          <a:p>
            <a:pPr eaLnBrk="1" hangingPunct="1"/>
            <a:r>
              <a:rPr lang="ru-RU" altLang="ru-RU" sz="2400" b="1"/>
              <a:t>Синхронизация</a:t>
            </a:r>
          </a:p>
        </p:txBody>
      </p:sp>
      <p:pic>
        <p:nvPicPr>
          <p:cNvPr id="14342" name="Picture 4">
            <a:extLst>
              <a:ext uri="{FF2B5EF4-FFF2-40B4-BE49-F238E27FC236}">
                <a16:creationId xmlns:a16="http://schemas.microsoft.com/office/drawing/2014/main" id="{90A0890C-F015-4FB5-AA9D-3F000A14D659}"/>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708400" y="2133600"/>
            <a:ext cx="4959350" cy="3857625"/>
          </a:xfrm>
          <a:noFill/>
        </p:spPr>
      </p:pic>
      <p:sp>
        <p:nvSpPr>
          <p:cNvPr id="14343" name="Rectangle 9">
            <a:extLst>
              <a:ext uri="{FF2B5EF4-FFF2-40B4-BE49-F238E27FC236}">
                <a16:creationId xmlns:a16="http://schemas.microsoft.com/office/drawing/2014/main" id="{28576635-14C8-4EBD-B350-45876A83B76B}"/>
              </a:ext>
            </a:extLst>
          </p:cNvPr>
          <p:cNvSpPr>
            <a:spLocks noChangeArrowheads="1"/>
          </p:cNvSpPr>
          <p:nvPr/>
        </p:nvSpPr>
        <p:spPr bwMode="auto">
          <a:xfrm>
            <a:off x="539750" y="2420938"/>
            <a:ext cx="2736850" cy="200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b="1"/>
              <a:t>Операция транслируется в последовательность команд (ниже).</a:t>
            </a:r>
          </a:p>
          <a:p>
            <a:pPr>
              <a:spcBef>
                <a:spcPct val="0"/>
              </a:spcBef>
              <a:buFontTx/>
              <a:buNone/>
            </a:pPr>
            <a:r>
              <a:rPr lang="ru-RU" altLang="ru-RU" sz="1400" b="1"/>
              <a:t>Прерывание может случиться между любыми командами</a:t>
            </a:r>
            <a:endParaRPr lang="en-US" altLang="ru-RU" sz="1400" b="1"/>
          </a:p>
          <a:p>
            <a:pPr>
              <a:spcBef>
                <a:spcPct val="0"/>
              </a:spcBef>
              <a:buFontTx/>
              <a:buNone/>
            </a:pPr>
            <a:r>
              <a:rPr lang="en-US" altLang="ru-RU" sz="1400" b="1"/>
              <a:t>(</a:t>
            </a:r>
            <a:r>
              <a:rPr lang="ru-RU" altLang="ru-RU" sz="1400" b="1"/>
              <a:t>пример: два потока добавляют на счет 500</a:t>
            </a:r>
            <a:r>
              <a:rPr lang="en-US" altLang="ru-RU" sz="1400" b="1"/>
              <a:t>$</a:t>
            </a:r>
            <a:r>
              <a:rPr lang="ru-RU" altLang="ru-RU" sz="1400" b="1"/>
              <a:t> и 900</a:t>
            </a:r>
            <a:r>
              <a:rPr lang="en-US" altLang="ru-RU" sz="1400" b="1"/>
              <a:t>$...)</a:t>
            </a:r>
            <a:endParaRPr lang="ru-RU" altLang="ru-RU" sz="1400" b="1"/>
          </a:p>
        </p:txBody>
      </p:sp>
      <p:pic>
        <p:nvPicPr>
          <p:cNvPr id="14344" name="Picture 10">
            <a:extLst>
              <a:ext uri="{FF2B5EF4-FFF2-40B4-BE49-F238E27FC236}">
                <a16:creationId xmlns:a16="http://schemas.microsoft.com/office/drawing/2014/main" id="{1EB9802B-EDB8-4CB5-8BFD-A42A1E817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4581525"/>
            <a:ext cx="3195638" cy="139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5" name="Picture 11">
            <a:extLst>
              <a:ext uri="{FF2B5EF4-FFF2-40B4-BE49-F238E27FC236}">
                <a16:creationId xmlns:a16="http://schemas.microsoft.com/office/drawing/2014/main" id="{63E6B1CC-9B14-41A3-A42E-295D3CC3C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916113"/>
            <a:ext cx="30956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53804" y="3048015"/>
            <a:ext cx="8036393" cy="3536013"/>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lstStyle/>
          <a:p>
            <a:pPr marL="241079" indent="-241079">
              <a:buFont typeface="Arial" panose="020B0604020202020204" pitchFamily="34" charset="0"/>
              <a:buChar char="•"/>
              <a:defRPr/>
            </a:pPr>
            <a:r>
              <a:rPr lang="en-US" sz="1477" dirty="0">
                <a:solidFill>
                  <a:srgbClr val="253957"/>
                </a:solidFill>
                <a:latin typeface="Arial Narrow" charset="0"/>
                <a:cs typeface="Arial Narrow" charset="0"/>
              </a:rPr>
              <a:t>R</a:t>
            </a:r>
            <a:r>
              <a:rPr lang="ru-RU" sz="1477" dirty="0">
                <a:solidFill>
                  <a:srgbClr val="253957"/>
                </a:solidFill>
                <a:latin typeface="Arial Narrow" charset="0"/>
                <a:cs typeface="Arial Narrow" charset="0"/>
              </a:rPr>
              <a:t> – размах значений</a:t>
            </a:r>
          </a:p>
          <a:p>
            <a:pPr marL="241079" indent="-241079">
              <a:spcBef>
                <a:spcPts val="1406"/>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1477" dirty="0">
                <a:solidFill>
                  <a:srgbClr val="253957"/>
                </a:solidFill>
                <a:latin typeface="Arial Narrow" charset="0"/>
                <a:cs typeface="Arial Narrow" charset="0"/>
                <a:sym typeface="Arial Narrow"/>
              </a:rPr>
              <a:t>h </a:t>
            </a:r>
            <a:r>
              <a:rPr lang="ru-RU" sz="1477" dirty="0">
                <a:solidFill>
                  <a:srgbClr val="253957"/>
                </a:solidFill>
                <a:latin typeface="Arial Narrow" charset="0"/>
                <a:cs typeface="Arial Narrow" charset="0"/>
                <a:sym typeface="Arial Narrow"/>
              </a:rPr>
              <a:t>– ширина интервала</a:t>
            </a:r>
          </a:p>
          <a:p>
            <a:pPr marL="241079" indent="-241079">
              <a:spcBef>
                <a:spcPts val="1406"/>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1477" dirty="0">
                <a:solidFill>
                  <a:srgbClr val="253957"/>
                </a:solidFill>
                <a:latin typeface="Arial Narrow" charset="0"/>
                <a:cs typeface="Arial Narrow" charset="0"/>
                <a:sym typeface="Arial Narrow"/>
              </a:rPr>
              <a:t>n –</a:t>
            </a:r>
            <a:r>
              <a:rPr lang="ru-RU" sz="1477" dirty="0">
                <a:solidFill>
                  <a:srgbClr val="253957"/>
                </a:solidFill>
                <a:latin typeface="Arial Narrow" charset="0"/>
                <a:cs typeface="Arial Narrow" charset="0"/>
                <a:sym typeface="Arial Narrow"/>
              </a:rPr>
              <a:t> количество наблюдений</a:t>
            </a:r>
          </a:p>
          <a:p>
            <a:pPr marL="241079" indent="-241079">
              <a:spcBef>
                <a:spcPts val="1406"/>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1477" dirty="0" err="1">
                <a:solidFill>
                  <a:srgbClr val="253957"/>
                </a:solidFill>
                <a:latin typeface="Arial Narrow" charset="0"/>
                <a:cs typeface="Arial Narrow" charset="0"/>
                <a:sym typeface="Arial Narrow"/>
              </a:rPr>
              <a:t>x</a:t>
            </a:r>
            <a:r>
              <a:rPr lang="en-US" sz="1477" baseline="-25000" dirty="0" err="1">
                <a:solidFill>
                  <a:srgbClr val="253957"/>
                </a:solidFill>
                <a:latin typeface="Arial Narrow" charset="0"/>
                <a:cs typeface="Arial Narrow" charset="0"/>
                <a:sym typeface="Arial Narrow"/>
              </a:rPr>
              <a:t>min</a:t>
            </a:r>
            <a:r>
              <a:rPr lang="en-US" sz="1477" dirty="0">
                <a:solidFill>
                  <a:srgbClr val="253957"/>
                </a:solidFill>
                <a:latin typeface="Arial Narrow" charset="0"/>
                <a:cs typeface="Arial Narrow" charset="0"/>
                <a:sym typeface="Arial Narrow"/>
              </a:rPr>
              <a:t> – </a:t>
            </a:r>
            <a:r>
              <a:rPr lang="ru-RU" sz="1477" dirty="0">
                <a:solidFill>
                  <a:srgbClr val="253957"/>
                </a:solidFill>
                <a:latin typeface="Arial Narrow" charset="0"/>
                <a:cs typeface="Arial Narrow" charset="0"/>
                <a:sym typeface="Arial Narrow"/>
              </a:rPr>
              <a:t>минимальное значение признака</a:t>
            </a:r>
          </a:p>
          <a:p>
            <a:pPr marL="241079" indent="-241079">
              <a:spcBef>
                <a:spcPts val="1406"/>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1477" dirty="0" err="1">
                <a:solidFill>
                  <a:srgbClr val="253957"/>
                </a:solidFill>
                <a:latin typeface="Arial Narrow" charset="0"/>
                <a:cs typeface="Arial Narrow" charset="0"/>
                <a:sym typeface="Arial Narrow"/>
              </a:rPr>
              <a:t>x</a:t>
            </a:r>
            <a:r>
              <a:rPr lang="en-US" sz="1477" baseline="-25000" dirty="0" err="1">
                <a:solidFill>
                  <a:srgbClr val="253957"/>
                </a:solidFill>
                <a:latin typeface="Arial Narrow" charset="0"/>
                <a:cs typeface="Arial Narrow" charset="0"/>
                <a:sym typeface="Arial Narrow"/>
              </a:rPr>
              <a:t>max</a:t>
            </a:r>
            <a:r>
              <a:rPr lang="ru-RU" sz="1477" dirty="0">
                <a:solidFill>
                  <a:srgbClr val="253957"/>
                </a:solidFill>
                <a:latin typeface="Arial Narrow" charset="0"/>
                <a:cs typeface="Arial Narrow" charset="0"/>
                <a:sym typeface="Arial Narrow"/>
              </a:rPr>
              <a:t> – максимальное значение признака</a:t>
            </a:r>
          </a:p>
          <a:p>
            <a:pPr marL="241079" indent="-241079">
              <a:spcBef>
                <a:spcPts val="1406"/>
              </a:spcBef>
              <a:buSzPct val="100000"/>
              <a:buFont typeface="Arial" panose="020B0604020202020204" pitchFamily="34" charset="0"/>
              <a:buChar char="•"/>
              <a:defRPr sz="2100">
                <a:solidFill>
                  <a:srgbClr val="253957"/>
                </a:solidFill>
                <a:latin typeface="+mn-lt"/>
                <a:ea typeface="+mn-ea"/>
                <a:cs typeface="+mn-cs"/>
                <a:sym typeface="Arial Narrow"/>
              </a:defRPr>
            </a:pPr>
            <a:r>
              <a:rPr lang="ru-RU" sz="1477" dirty="0">
                <a:solidFill>
                  <a:srgbClr val="253957"/>
                </a:solidFill>
                <a:latin typeface="Arial Narrow" charset="0"/>
                <a:cs typeface="Arial Narrow" charset="0"/>
                <a:sym typeface="Arial Narrow"/>
              </a:rPr>
              <a:t>а</a:t>
            </a:r>
            <a:r>
              <a:rPr lang="ru-RU" sz="1477" baseline="-25000" dirty="0">
                <a:solidFill>
                  <a:srgbClr val="253957"/>
                </a:solidFill>
                <a:latin typeface="Arial Narrow" charset="0"/>
                <a:cs typeface="Arial Narrow" charset="0"/>
                <a:sym typeface="Arial Narrow"/>
              </a:rPr>
              <a:t>1</a:t>
            </a:r>
            <a:r>
              <a:rPr lang="ru-RU" sz="1477" dirty="0">
                <a:solidFill>
                  <a:srgbClr val="253957"/>
                </a:solidFill>
                <a:latin typeface="Arial Narrow" charset="0"/>
                <a:cs typeface="Arial Narrow" charset="0"/>
                <a:sym typeface="Arial Narrow"/>
              </a:rPr>
              <a:t> – нижняя граница первого интервала</a:t>
            </a:r>
          </a:p>
          <a:p>
            <a:pPr marL="241079" indent="-241079">
              <a:spcBef>
                <a:spcPts val="1406"/>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1477" dirty="0">
                <a:solidFill>
                  <a:srgbClr val="253957"/>
                </a:solidFill>
                <a:latin typeface="Arial Narrow" charset="0"/>
                <a:cs typeface="Arial Narrow" charset="0"/>
                <a:sym typeface="Arial Narrow"/>
              </a:rPr>
              <a:t>b</a:t>
            </a:r>
            <a:r>
              <a:rPr lang="en-US" sz="1477" baseline="-25000" dirty="0">
                <a:solidFill>
                  <a:srgbClr val="253957"/>
                </a:solidFill>
                <a:latin typeface="Arial Narrow" charset="0"/>
                <a:cs typeface="Arial Narrow" charset="0"/>
                <a:sym typeface="Arial Narrow"/>
              </a:rPr>
              <a:t>1</a:t>
            </a:r>
            <a:r>
              <a:rPr lang="ru-RU" sz="1477" dirty="0">
                <a:solidFill>
                  <a:srgbClr val="253957"/>
                </a:solidFill>
                <a:latin typeface="Arial Narrow" charset="0"/>
                <a:cs typeface="Arial Narrow" charset="0"/>
                <a:sym typeface="Arial Narrow"/>
              </a:rPr>
              <a:t> – верхняя граница первого интервала</a:t>
            </a:r>
          </a:p>
          <a:p>
            <a:pPr marL="241079" indent="-241079">
              <a:spcBef>
                <a:spcPts val="1406"/>
              </a:spcBef>
              <a:buSzPct val="100000"/>
              <a:buFont typeface="Arial" panose="020B0604020202020204" pitchFamily="34" charset="0"/>
              <a:buChar char="•"/>
              <a:defRPr sz="2100">
                <a:solidFill>
                  <a:srgbClr val="253957"/>
                </a:solidFill>
                <a:latin typeface="+mn-lt"/>
                <a:ea typeface="+mn-ea"/>
                <a:cs typeface="+mn-cs"/>
                <a:sym typeface="Arial Narrow"/>
              </a:defRPr>
            </a:pPr>
            <a:r>
              <a:rPr lang="ru-RU" sz="1477" dirty="0">
                <a:solidFill>
                  <a:srgbClr val="253957"/>
                </a:solidFill>
                <a:latin typeface="Arial Narrow" charset="0"/>
                <a:cs typeface="Arial Narrow" charset="0"/>
                <a:sym typeface="Arial Narrow"/>
              </a:rPr>
              <a:t>а</a:t>
            </a:r>
            <a:r>
              <a:rPr lang="en-US" sz="1477" baseline="-25000" dirty="0" err="1">
                <a:solidFill>
                  <a:srgbClr val="253957"/>
                </a:solidFill>
                <a:latin typeface="Arial Narrow" charset="0"/>
                <a:cs typeface="Arial Narrow" charset="0"/>
                <a:sym typeface="Arial Narrow"/>
              </a:rPr>
              <a:t>i</a:t>
            </a:r>
            <a:r>
              <a:rPr lang="ru-RU" sz="1477" dirty="0">
                <a:solidFill>
                  <a:srgbClr val="253957"/>
                </a:solidFill>
                <a:latin typeface="Arial Narrow" charset="0"/>
                <a:cs typeface="Arial Narrow" charset="0"/>
                <a:sym typeface="Arial Narrow"/>
              </a:rPr>
              <a:t> – нижняя граница </a:t>
            </a:r>
            <a:r>
              <a:rPr lang="en-US" sz="1477" dirty="0" err="1">
                <a:solidFill>
                  <a:srgbClr val="253957"/>
                </a:solidFill>
                <a:latin typeface="Arial Narrow" charset="0"/>
                <a:cs typeface="Arial Narrow" charset="0"/>
                <a:sym typeface="Arial Narrow"/>
              </a:rPr>
              <a:t>i</a:t>
            </a:r>
            <a:r>
              <a:rPr lang="ru-RU" sz="1477" dirty="0">
                <a:solidFill>
                  <a:srgbClr val="253957"/>
                </a:solidFill>
                <a:latin typeface="Arial Narrow" charset="0"/>
                <a:cs typeface="Arial Narrow" charset="0"/>
                <a:sym typeface="Arial Narrow"/>
              </a:rPr>
              <a:t> интервала</a:t>
            </a:r>
          </a:p>
          <a:p>
            <a:pPr marL="241079" indent="-241079">
              <a:spcBef>
                <a:spcPts val="1406"/>
              </a:spcBef>
              <a:buSzPct val="100000"/>
              <a:buFont typeface="Arial" panose="020B0604020202020204" pitchFamily="34" charset="0"/>
              <a:buChar char="•"/>
              <a:defRPr sz="2100">
                <a:solidFill>
                  <a:srgbClr val="253957"/>
                </a:solidFill>
                <a:latin typeface="+mn-lt"/>
                <a:ea typeface="+mn-ea"/>
                <a:cs typeface="+mn-cs"/>
                <a:sym typeface="Arial Narrow"/>
              </a:defRPr>
            </a:pPr>
            <a:r>
              <a:rPr lang="en-US" sz="1477" dirty="0">
                <a:solidFill>
                  <a:srgbClr val="253957"/>
                </a:solidFill>
                <a:latin typeface="Arial Narrow" charset="0"/>
                <a:cs typeface="Arial Narrow" charset="0"/>
                <a:sym typeface="Arial Narrow"/>
              </a:rPr>
              <a:t>b</a:t>
            </a:r>
            <a:r>
              <a:rPr lang="en-US" sz="1477" baseline="-25000" dirty="0">
                <a:solidFill>
                  <a:srgbClr val="253957"/>
                </a:solidFill>
                <a:latin typeface="Arial Narrow" charset="0"/>
                <a:cs typeface="Arial Narrow" charset="0"/>
                <a:sym typeface="Arial Narrow"/>
              </a:rPr>
              <a:t>i</a:t>
            </a:r>
            <a:r>
              <a:rPr lang="ru-RU" sz="1477" dirty="0">
                <a:solidFill>
                  <a:srgbClr val="253957"/>
                </a:solidFill>
                <a:latin typeface="Arial Narrow" charset="0"/>
                <a:cs typeface="Arial Narrow" charset="0"/>
                <a:sym typeface="Arial Narrow"/>
              </a:rPr>
              <a:t> – верхняя граница </a:t>
            </a:r>
            <a:r>
              <a:rPr lang="en-US" sz="1477" dirty="0" err="1">
                <a:solidFill>
                  <a:srgbClr val="253957"/>
                </a:solidFill>
                <a:latin typeface="Arial Narrow" charset="0"/>
                <a:cs typeface="Arial Narrow" charset="0"/>
                <a:sym typeface="Arial Narrow"/>
              </a:rPr>
              <a:t>i</a:t>
            </a:r>
            <a:r>
              <a:rPr lang="ru-RU" sz="1477" dirty="0">
                <a:solidFill>
                  <a:srgbClr val="253957"/>
                </a:solidFill>
                <a:latin typeface="Arial Narrow" charset="0"/>
                <a:cs typeface="Arial Narrow" charset="0"/>
                <a:sym typeface="Arial Narrow"/>
              </a:rPr>
              <a:t> интервала</a:t>
            </a:r>
          </a:p>
          <a:p>
            <a:pPr marL="241079" indent="-241079">
              <a:spcBef>
                <a:spcPts val="1406"/>
              </a:spcBef>
              <a:buSzPct val="100000"/>
              <a:buFont typeface="Arial" panose="020B0604020202020204" pitchFamily="34" charset="0"/>
              <a:buChar char="•"/>
              <a:defRPr sz="2100">
                <a:solidFill>
                  <a:srgbClr val="253957"/>
                </a:solidFill>
                <a:latin typeface="+mn-lt"/>
                <a:ea typeface="+mn-ea"/>
                <a:cs typeface="+mn-cs"/>
                <a:sym typeface="Arial Narrow"/>
              </a:defRPr>
            </a:pPr>
            <a:endParaRPr lang="ru-RU" sz="1477" dirty="0">
              <a:solidFill>
                <a:srgbClr val="253957"/>
              </a:solidFill>
              <a:latin typeface="Arial Narrow" charset="0"/>
              <a:cs typeface="Arial Narrow" charset="0"/>
              <a:sym typeface="Arial Narrow"/>
            </a:endParaRP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Необходимые формулы:</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217383"/>
            <a:ext cx="6255515" cy="764629"/>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Построение интервального вариационного ряда для непрерывных количественных данных</a:t>
            </a:r>
            <a:endParaRPr sz="2250" b="1" dirty="0">
              <a:latin typeface="Arial Narrow" charset="0"/>
              <a:ea typeface="Arial Narrow" charset="0"/>
              <a:cs typeface="Arial Narrow" charset="0"/>
            </a:endParaRPr>
          </a:p>
        </p:txBody>
      </p:sp>
      <p:pic>
        <p:nvPicPr>
          <p:cNvPr id="6" name="Рисунок 5">
            <a:extLst>
              <a:ext uri="{FF2B5EF4-FFF2-40B4-BE49-F238E27FC236}">
                <a16:creationId xmlns:a16="http://schemas.microsoft.com/office/drawing/2014/main" id="{3714B0EC-D3CA-9842-B1A1-6359177705C4}"/>
              </a:ext>
            </a:extLst>
          </p:cNvPr>
          <p:cNvPicPr>
            <a:picLocks noChangeAspect="1"/>
          </p:cNvPicPr>
          <p:nvPr/>
        </p:nvPicPr>
        <p:blipFill>
          <a:blip r:embed="rId3"/>
          <a:stretch>
            <a:fillRect/>
          </a:stretch>
        </p:blipFill>
        <p:spPr>
          <a:xfrm>
            <a:off x="585695" y="1953523"/>
            <a:ext cx="3536012" cy="910791"/>
          </a:xfrm>
          <a:prstGeom prst="rect">
            <a:avLst/>
          </a:prstGeom>
        </p:spPr>
      </p:pic>
      <p:pic>
        <p:nvPicPr>
          <p:cNvPr id="7" name="Рисунок 6">
            <a:extLst>
              <a:ext uri="{FF2B5EF4-FFF2-40B4-BE49-F238E27FC236}">
                <a16:creationId xmlns:a16="http://schemas.microsoft.com/office/drawing/2014/main" id="{3DF98C9F-7EE5-874C-983A-10AB73787FA9}"/>
              </a:ext>
            </a:extLst>
          </p:cNvPr>
          <p:cNvPicPr>
            <a:picLocks noChangeAspect="1"/>
          </p:cNvPicPr>
          <p:nvPr/>
        </p:nvPicPr>
        <p:blipFill>
          <a:blip r:embed="rId4"/>
          <a:stretch>
            <a:fillRect/>
          </a:stretch>
        </p:blipFill>
        <p:spPr>
          <a:xfrm>
            <a:off x="5622997" y="1890522"/>
            <a:ext cx="2225282" cy="457682"/>
          </a:xfrm>
          <a:prstGeom prst="rect">
            <a:avLst/>
          </a:prstGeom>
        </p:spPr>
      </p:pic>
      <p:pic>
        <p:nvPicPr>
          <p:cNvPr id="8" name="Рисунок 7">
            <a:extLst>
              <a:ext uri="{FF2B5EF4-FFF2-40B4-BE49-F238E27FC236}">
                <a16:creationId xmlns:a16="http://schemas.microsoft.com/office/drawing/2014/main" id="{55170A6F-D7D3-104D-8D19-2CA7EBE591B8}"/>
              </a:ext>
            </a:extLst>
          </p:cNvPr>
          <p:cNvPicPr>
            <a:picLocks noChangeAspect="1"/>
          </p:cNvPicPr>
          <p:nvPr/>
        </p:nvPicPr>
        <p:blipFill>
          <a:blip r:embed="rId5"/>
          <a:stretch>
            <a:fillRect/>
          </a:stretch>
        </p:blipFill>
        <p:spPr>
          <a:xfrm>
            <a:off x="5622997" y="2565181"/>
            <a:ext cx="1537018" cy="482833"/>
          </a:xfrm>
          <a:prstGeom prst="rect">
            <a:avLst/>
          </a:prstGeom>
        </p:spPr>
      </p:pic>
      <p:pic>
        <p:nvPicPr>
          <p:cNvPr id="11" name="Рисунок 10">
            <a:extLst>
              <a:ext uri="{FF2B5EF4-FFF2-40B4-BE49-F238E27FC236}">
                <a16:creationId xmlns:a16="http://schemas.microsoft.com/office/drawing/2014/main" id="{5AF7BE91-8BD1-5745-882C-652FE0F12B32}"/>
              </a:ext>
            </a:extLst>
          </p:cNvPr>
          <p:cNvPicPr>
            <a:picLocks noChangeAspect="1"/>
          </p:cNvPicPr>
          <p:nvPr/>
        </p:nvPicPr>
        <p:blipFill>
          <a:blip r:embed="rId6"/>
          <a:stretch>
            <a:fillRect/>
          </a:stretch>
        </p:blipFill>
        <p:spPr>
          <a:xfrm>
            <a:off x="5622997" y="3165524"/>
            <a:ext cx="2840465" cy="412858"/>
          </a:xfrm>
          <a:prstGeom prst="rect">
            <a:avLst/>
          </a:prstGeom>
        </p:spPr>
      </p:pic>
    </p:spTree>
    <p:extLst>
      <p:ext uri="{BB962C8B-B14F-4D97-AF65-F5344CB8AC3E}">
        <p14:creationId xmlns:p14="http://schemas.microsoft.com/office/powerpoint/2010/main" val="293963342"/>
      </p:ext>
    </p:extLst>
  </p:cSld>
  <p:clrMapOvr>
    <a:masterClrMapping/>
  </p:clrMapOvr>
  <p:transition spd="med"/>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839FF16-41F7-4CAF-BCAD-A4DD7F2C2BC7}"/>
              </a:ext>
            </a:extLst>
          </p:cNvPr>
          <p:cNvSpPr>
            <a:spLocks noGrp="1"/>
          </p:cNvSpPr>
          <p:nvPr>
            <p:ph type="title"/>
          </p:nvPr>
        </p:nvSpPr>
        <p:spPr>
          <a:xfrm>
            <a:off x="468313" y="1484313"/>
            <a:ext cx="8229600" cy="360362"/>
          </a:xfrm>
        </p:spPr>
        <p:txBody>
          <a:bodyPr/>
          <a:lstStyle/>
          <a:p>
            <a:r>
              <a:rPr lang="en-US" altLang="ru-RU" sz="2400" b="1"/>
              <a:t>Java Memory Model (JMM)</a:t>
            </a:r>
            <a:endParaRPr lang="ru-RU" altLang="ru-RU" sz="2400" b="1"/>
          </a:p>
        </p:txBody>
      </p:sp>
      <p:sp>
        <p:nvSpPr>
          <p:cNvPr id="15363" name="Content Placeholder 2">
            <a:extLst>
              <a:ext uri="{FF2B5EF4-FFF2-40B4-BE49-F238E27FC236}">
                <a16:creationId xmlns:a16="http://schemas.microsoft.com/office/drawing/2014/main" id="{D890242B-8D8A-4CC7-8DCC-428CAE5AE36D}"/>
              </a:ext>
            </a:extLst>
          </p:cNvPr>
          <p:cNvSpPr>
            <a:spLocks noGrp="1"/>
          </p:cNvSpPr>
          <p:nvPr>
            <p:ph idx="1"/>
          </p:nvPr>
        </p:nvSpPr>
        <p:spPr>
          <a:xfrm>
            <a:off x="0" y="1844675"/>
            <a:ext cx="9144000" cy="4165600"/>
          </a:xfrm>
        </p:spPr>
        <p:txBody>
          <a:bodyPr/>
          <a:lstStyle/>
          <a:p>
            <a:r>
              <a:rPr lang="ru-RU" altLang="ru-RU" sz="2000"/>
              <a:t>При разработке параллельно работающих программ надо понимать, как работает память </a:t>
            </a:r>
            <a:r>
              <a:rPr lang="en-US" altLang="ru-RU" sz="2000"/>
              <a:t>JVM</a:t>
            </a:r>
            <a:r>
              <a:rPr lang="ru-RU" altLang="ru-RU" sz="2000"/>
              <a:t> (в отличие от конкретной аппаратной памяти)</a:t>
            </a:r>
          </a:p>
          <a:p>
            <a:pPr lvl="1"/>
            <a:r>
              <a:rPr lang="ru-RU" altLang="ru-RU" sz="1600"/>
              <a:t>(</a:t>
            </a:r>
            <a:r>
              <a:rPr lang="en-US" altLang="ru-RU" sz="1600"/>
              <a:t>JVM – </a:t>
            </a:r>
            <a:r>
              <a:rPr lang="ru-RU" altLang="ru-RU" sz="1600"/>
              <a:t>это виртуальная машина, и память у нее – тоже виртуальная, а не реальная).</a:t>
            </a:r>
          </a:p>
          <a:p>
            <a:r>
              <a:rPr lang="en-US" altLang="ru-RU" sz="2000"/>
              <a:t>JMM </a:t>
            </a:r>
            <a:r>
              <a:rPr lang="ru-RU" altLang="ru-RU" sz="2000"/>
              <a:t>специфицирует, как и когда разные </a:t>
            </a:r>
            <a:r>
              <a:rPr lang="en-US" altLang="ru-RU" sz="2000"/>
              <a:t>thread’</a:t>
            </a:r>
            <a:r>
              <a:rPr lang="ru-RU" altLang="ru-RU" sz="2000"/>
              <a:t>ы могут видеть значения, записанные другими </a:t>
            </a:r>
            <a:r>
              <a:rPr lang="en-US" altLang="ru-RU" sz="2000"/>
              <a:t>thread’</a:t>
            </a:r>
            <a:r>
              <a:rPr lang="ru-RU" altLang="ru-RU" sz="2000"/>
              <a:t>ами в их общую память, и как синхронизовать доступ к общим (разделяемым) переменным при необходимости.</a:t>
            </a:r>
          </a:p>
          <a:p>
            <a:pPr lvl="1"/>
            <a:r>
              <a:rPr lang="ru-RU" altLang="ru-RU" sz="1600" b="1"/>
              <a:t>Другие языки не поддерживают платформонезависимость при выполнении параллельных вычислений (в частноти – С/С++).</a:t>
            </a:r>
            <a:r>
              <a:rPr lang="ru-RU" altLang="ru-RU" sz="1600"/>
              <a:t> </a:t>
            </a:r>
          </a:p>
          <a:p>
            <a:r>
              <a:rPr lang="en-US" altLang="ru-RU" sz="2000"/>
              <a:t>JMM </a:t>
            </a:r>
            <a:r>
              <a:rPr lang="ru-RU" altLang="ru-RU" sz="2000"/>
              <a:t>была пересмотрена в </a:t>
            </a:r>
            <a:r>
              <a:rPr lang="en-US" altLang="ru-RU" sz="2000"/>
              <a:t>JDK</a:t>
            </a:r>
            <a:r>
              <a:rPr lang="ru-RU" altLang="ru-RU" sz="2000"/>
              <a:t>1.</a:t>
            </a:r>
            <a:r>
              <a:rPr lang="en-US" altLang="ru-RU" sz="2000"/>
              <a:t>5 </a:t>
            </a:r>
            <a:r>
              <a:rPr lang="ru-RU" altLang="ru-RU" sz="2000"/>
              <a:t>и с тех пор пока не менялась.</a:t>
            </a:r>
            <a:endParaRPr lang="en-US" altLang="ru-RU" sz="2000"/>
          </a:p>
          <a:p>
            <a:pPr lvl="1"/>
            <a:r>
              <a:rPr lang="ru-RU" altLang="ru-RU" sz="1600"/>
              <a:t>В </a:t>
            </a:r>
            <a:r>
              <a:rPr lang="en-US" altLang="ru-RU" sz="1600"/>
              <a:t>JDK1.5 </a:t>
            </a:r>
            <a:r>
              <a:rPr lang="ru-RU" altLang="ru-RU" sz="1600"/>
              <a:t>был добавлен пакет </a:t>
            </a:r>
            <a:r>
              <a:rPr lang="en-US" altLang="ru-RU" sz="1600" b="1"/>
              <a:t>java.util.concurrent</a:t>
            </a:r>
            <a:r>
              <a:rPr lang="ru-RU" altLang="ru-RU" sz="1600"/>
              <a:t> </a:t>
            </a:r>
            <a:r>
              <a:rPr lang="en-US" altLang="ru-RU" sz="1600"/>
              <a:t>c </a:t>
            </a:r>
            <a:r>
              <a:rPr lang="ru-RU" altLang="ru-RU" sz="1600"/>
              <a:t>классами и подпакетам для новых средств параллельного выполненния.</a:t>
            </a:r>
          </a:p>
          <a:p>
            <a:pPr lvl="1"/>
            <a:r>
              <a:rPr lang="ru-RU" altLang="ru-RU" sz="1600"/>
              <a:t>В частности, подпакет </a:t>
            </a:r>
            <a:r>
              <a:rPr lang="en-US" altLang="ru-RU" sz="1600" b="1"/>
              <a:t>atomic</a:t>
            </a:r>
            <a:r>
              <a:rPr lang="en-US" altLang="ru-RU" sz="1600"/>
              <a:t> </a:t>
            </a:r>
            <a:r>
              <a:rPr lang="ru-RU" altLang="ru-RU" sz="1600"/>
              <a:t>имеет средства для выполнения непрерываемых операций...</a:t>
            </a:r>
          </a:p>
          <a:p>
            <a:endParaRPr lang="ru-RU" altLang="ru-RU" sz="2000"/>
          </a:p>
        </p:txBody>
      </p:sp>
      <p:sp>
        <p:nvSpPr>
          <p:cNvPr id="15364" name="Date Placeholder 3">
            <a:extLst>
              <a:ext uri="{FF2B5EF4-FFF2-40B4-BE49-F238E27FC236}">
                <a16:creationId xmlns:a16="http://schemas.microsoft.com/office/drawing/2014/main" id="{FC2D0AF1-4812-4506-984F-4C59D12E757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644A4AE-D4B8-4048-AFE1-33CCA631D56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5" name="Footer Placeholder 4">
            <a:extLst>
              <a:ext uri="{FF2B5EF4-FFF2-40B4-BE49-F238E27FC236}">
                <a16:creationId xmlns:a16="http://schemas.microsoft.com/office/drawing/2014/main" id="{E9EA9CD9-335C-4303-822F-72B464A95E3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6" name="Slide Number Placeholder 5">
            <a:extLst>
              <a:ext uri="{FF2B5EF4-FFF2-40B4-BE49-F238E27FC236}">
                <a16:creationId xmlns:a16="http://schemas.microsoft.com/office/drawing/2014/main" id="{BC95C82B-C6AB-4A31-A677-36F9693C13A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4A0E629-2E5A-4629-9B26-8CC50415656F}" type="slidenum">
              <a:rPr lang="ru-RU" altLang="ru-RU" sz="1400"/>
              <a:pPr eaLnBrk="1" hangingPunct="1">
                <a:spcBef>
                  <a:spcPct val="0"/>
                </a:spcBef>
                <a:buFontTx/>
                <a:buNone/>
              </a:pPr>
              <a:t>420</a:t>
            </a:fld>
            <a:endParaRPr lang="ru-RU" altLang="ru-RU" sz="1400"/>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63C4B0-EC4D-454F-9FB4-7D80B9E62B4B}"/>
              </a:ext>
            </a:extLst>
          </p:cNvPr>
          <p:cNvSpPr>
            <a:spLocks noGrp="1"/>
          </p:cNvSpPr>
          <p:nvPr>
            <p:ph idx="1"/>
          </p:nvPr>
        </p:nvSpPr>
        <p:spPr>
          <a:xfrm>
            <a:off x="3486150" y="3021013"/>
            <a:ext cx="5657850" cy="3046412"/>
          </a:xfrm>
        </p:spPr>
        <p:txBody>
          <a:bodyPr/>
          <a:lstStyle/>
          <a:p>
            <a:pPr>
              <a:defRPr/>
            </a:pPr>
            <a:r>
              <a:rPr lang="ru-RU" sz="2000" dirty="0"/>
              <a:t>Память </a:t>
            </a:r>
            <a:r>
              <a:rPr lang="en-US" sz="2000" dirty="0"/>
              <a:t>JVM </a:t>
            </a:r>
            <a:r>
              <a:rPr lang="ru-RU" sz="2000" dirty="0"/>
              <a:t>подразделяется на стеки вызовов  у </a:t>
            </a:r>
            <a:r>
              <a:rPr lang="en-US" sz="2000" dirty="0"/>
              <a:t>thread’</a:t>
            </a:r>
            <a:r>
              <a:rPr lang="ru-RU" sz="2000" dirty="0"/>
              <a:t>ов и общую кучу.</a:t>
            </a:r>
          </a:p>
          <a:p>
            <a:pPr>
              <a:defRPr/>
            </a:pPr>
            <a:r>
              <a:rPr lang="ru-RU" sz="2000" dirty="0"/>
              <a:t>Каждый </a:t>
            </a:r>
            <a:r>
              <a:rPr lang="en-US" sz="2000" dirty="0"/>
              <a:t>thread </a:t>
            </a:r>
            <a:r>
              <a:rPr lang="ru-RU" sz="2000" dirty="0"/>
              <a:t>имеет в своем стеке свои локальные переменные. </a:t>
            </a:r>
            <a:r>
              <a:rPr lang="en-US" sz="2000" dirty="0"/>
              <a:t>Thread </a:t>
            </a:r>
            <a:r>
              <a:rPr lang="ru-RU" sz="2000" dirty="0"/>
              <a:t>имеет доступ только к своему стеку.</a:t>
            </a:r>
          </a:p>
          <a:p>
            <a:pPr>
              <a:defRPr/>
            </a:pPr>
            <a:r>
              <a:rPr lang="ru-RU" sz="2000" dirty="0"/>
              <a:t>Локальные переменные примитивных типов размещаются только в стеке, другие </a:t>
            </a:r>
            <a:r>
              <a:rPr lang="en-US" sz="2000" dirty="0"/>
              <a:t>thread’</a:t>
            </a:r>
            <a:r>
              <a:rPr lang="ru-RU" sz="2000" dirty="0"/>
              <a:t>ы не имеют к ним доступа.</a:t>
            </a:r>
          </a:p>
          <a:p>
            <a:pPr>
              <a:defRPr/>
            </a:pPr>
            <a:r>
              <a:rPr lang="ru-RU" sz="2000" dirty="0"/>
              <a:t>Все объекты хранятся в куче.</a:t>
            </a:r>
          </a:p>
          <a:p>
            <a:pPr marL="0" indent="0">
              <a:buFontTx/>
              <a:buNone/>
              <a:defRPr/>
            </a:pPr>
            <a:endParaRPr lang="ru-RU" sz="2000" dirty="0"/>
          </a:p>
        </p:txBody>
      </p:sp>
      <p:sp>
        <p:nvSpPr>
          <p:cNvPr id="16387" name="Date Placeholder 3">
            <a:extLst>
              <a:ext uri="{FF2B5EF4-FFF2-40B4-BE49-F238E27FC236}">
                <a16:creationId xmlns:a16="http://schemas.microsoft.com/office/drawing/2014/main" id="{21E6C6F6-12EC-4354-BB2C-CFCE1C69DEF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B247935-C2C1-42C2-8CEF-DDF9029A343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8" name="Footer Placeholder 4">
            <a:extLst>
              <a:ext uri="{FF2B5EF4-FFF2-40B4-BE49-F238E27FC236}">
                <a16:creationId xmlns:a16="http://schemas.microsoft.com/office/drawing/2014/main" id="{B185CCE3-DD0B-47A0-96B7-905529522D0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9" name="Slide Number Placeholder 5">
            <a:extLst>
              <a:ext uri="{FF2B5EF4-FFF2-40B4-BE49-F238E27FC236}">
                <a16:creationId xmlns:a16="http://schemas.microsoft.com/office/drawing/2014/main" id="{ED360850-58BA-49A6-9E0F-997F8F8551A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B00B5D4-F314-4DC3-9FDA-9A26C717069C}" type="slidenum">
              <a:rPr lang="ru-RU" altLang="ru-RU" sz="1400"/>
              <a:pPr eaLnBrk="1" hangingPunct="1">
                <a:spcBef>
                  <a:spcPct val="0"/>
                </a:spcBef>
                <a:buFontTx/>
                <a:buNone/>
              </a:pPr>
              <a:t>421</a:t>
            </a:fld>
            <a:endParaRPr lang="ru-RU" altLang="ru-RU" sz="1400"/>
          </a:p>
        </p:txBody>
      </p:sp>
      <p:pic>
        <p:nvPicPr>
          <p:cNvPr id="16390" name="Picture 2">
            <a:extLst>
              <a:ext uri="{FF2B5EF4-FFF2-40B4-BE49-F238E27FC236}">
                <a16:creationId xmlns:a16="http://schemas.microsoft.com/office/drawing/2014/main" id="{E0DA9CD7-5F2A-4EA4-A2B3-A68D4F716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3141663"/>
            <a:ext cx="3409950" cy="263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a:extLst>
              <a:ext uri="{FF2B5EF4-FFF2-40B4-BE49-F238E27FC236}">
                <a16:creationId xmlns:a16="http://schemas.microsoft.com/office/drawing/2014/main" id="{BE136C9F-8E71-40C2-9DF9-739472B2C0FE}"/>
              </a:ext>
            </a:extLst>
          </p:cNvPr>
          <p:cNvSpPr txBox="1">
            <a:spLocks/>
          </p:cNvSpPr>
          <p:nvPr/>
        </p:nvSpPr>
        <p:spPr bwMode="auto">
          <a:xfrm>
            <a:off x="107950" y="1412875"/>
            <a:ext cx="8928100"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ru-RU" sz="2000" kern="0" dirty="0"/>
              <a:t>С точки зрения одного </a:t>
            </a:r>
            <a:r>
              <a:rPr lang="en-US" sz="2000" kern="0" dirty="0"/>
              <a:t>thread’</a:t>
            </a:r>
            <a:r>
              <a:rPr lang="ru-RU" sz="2000" kern="0" dirty="0"/>
              <a:t>а все операции в нем выполняются в том порядке, в каком они написаны в исходном коде.Это – требование</a:t>
            </a:r>
            <a:r>
              <a:rPr lang="en-US" sz="2000" kern="0" dirty="0"/>
              <a:t> Java Language Specification (</a:t>
            </a:r>
            <a:r>
              <a:rPr lang="en-US" sz="1800" i="1" kern="0" dirty="0"/>
              <a:t>JLS</a:t>
            </a:r>
            <a:r>
              <a:rPr lang="ru-RU" sz="1800" i="1" kern="0" dirty="0"/>
              <a:t> 11 – выложена в </a:t>
            </a:r>
            <a:r>
              <a:rPr lang="en-US" sz="1800" i="1" kern="0" dirty="0"/>
              <a:t>Moodle</a:t>
            </a:r>
            <a:r>
              <a:rPr lang="en-US" sz="2000" kern="0" dirty="0"/>
              <a:t>).</a:t>
            </a:r>
          </a:p>
          <a:p>
            <a:pPr>
              <a:defRPr/>
            </a:pPr>
            <a:r>
              <a:rPr lang="ru-RU" sz="2000" kern="0" dirty="0"/>
              <a:t>Компилятор может переставлять инструкции (они занимают разное время) для их «перекрытия» в конвейере, соблюдая это требование.</a:t>
            </a:r>
          </a:p>
          <a:p>
            <a:pPr marL="0" indent="0">
              <a:buFontTx/>
              <a:buNone/>
              <a:defRPr/>
            </a:pPr>
            <a:endParaRPr lang="ru-RU" sz="2000" kern="0"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EC3F1394-D60B-443A-BCE3-CC012A1AF29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9E130EF-9AEE-4DA0-9129-F286B65B85E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33564753-DFE5-412F-8A87-70E341E3412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3F61D0C7-40B5-4BF6-9D91-E7EE10754C1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3D0A545-4928-4A76-97DF-BD9AA835DADB}" type="slidenum">
              <a:rPr lang="ru-RU" altLang="ru-RU" sz="1400"/>
              <a:pPr eaLnBrk="1" hangingPunct="1">
                <a:spcBef>
                  <a:spcPct val="0"/>
                </a:spcBef>
                <a:buFontTx/>
                <a:buNone/>
              </a:pPr>
              <a:t>422</a:t>
            </a:fld>
            <a:endParaRPr lang="ru-RU" altLang="ru-RU" sz="1400"/>
          </a:p>
        </p:txBody>
      </p:sp>
      <p:pic>
        <p:nvPicPr>
          <p:cNvPr id="17413" name="Picture 2">
            <a:extLst>
              <a:ext uri="{FF2B5EF4-FFF2-40B4-BE49-F238E27FC236}">
                <a16:creationId xmlns:a16="http://schemas.microsoft.com/office/drawing/2014/main" id="{A8E645FD-D97A-4A13-8DF3-1BE6C94D1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412875"/>
            <a:ext cx="5975350" cy="534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5F0F7C48-EC56-432E-9205-9A3B7E7EEB3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321DED7-D640-4E9F-8274-0633FF16440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B81A651D-9905-4B04-92A0-DCCB52E3D8A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5EB421E1-168B-4807-A86E-3BE9CC568C3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F767355-F0D1-42C1-A435-509F626A4829}" type="slidenum">
              <a:rPr lang="ru-RU" altLang="ru-RU" sz="1400"/>
              <a:pPr eaLnBrk="1" hangingPunct="1">
                <a:spcBef>
                  <a:spcPct val="0"/>
                </a:spcBef>
                <a:buFontTx/>
                <a:buNone/>
              </a:pPr>
              <a:t>423</a:t>
            </a:fld>
            <a:endParaRPr lang="ru-RU" altLang="ru-RU" sz="1400"/>
          </a:p>
        </p:txBody>
      </p:sp>
      <p:pic>
        <p:nvPicPr>
          <p:cNvPr id="18437" name="Picture 2">
            <a:extLst>
              <a:ext uri="{FF2B5EF4-FFF2-40B4-BE49-F238E27FC236}">
                <a16:creationId xmlns:a16="http://schemas.microsoft.com/office/drawing/2014/main" id="{2C01DFEF-934B-496E-BAB0-9A5B87564D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3225" y="1412875"/>
            <a:ext cx="6138863" cy="5189538"/>
          </a:xfrm>
          <a:noFill/>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EEE24895-2D2B-40F8-9AA4-8CEF6347845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67C8F16-5688-4628-8C10-F72E63A7EA9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6ABAE10C-F3EA-4C66-B89F-2B14506D021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7618A10A-1943-4EF6-AB41-59CF089FE5B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2B00FCC-E298-4DCC-A48C-F1FD6CAA6DA1}" type="slidenum">
              <a:rPr lang="ru-RU" altLang="ru-RU" sz="1400"/>
              <a:pPr eaLnBrk="1" hangingPunct="1">
                <a:spcBef>
                  <a:spcPct val="0"/>
                </a:spcBef>
                <a:buFontTx/>
                <a:buNone/>
              </a:pPr>
              <a:t>424</a:t>
            </a:fld>
            <a:endParaRPr lang="ru-RU" altLang="ru-RU" sz="1400"/>
          </a:p>
        </p:txBody>
      </p:sp>
      <p:sp>
        <p:nvSpPr>
          <p:cNvPr id="19461" name="Content Placeholder 1">
            <a:extLst>
              <a:ext uri="{FF2B5EF4-FFF2-40B4-BE49-F238E27FC236}">
                <a16:creationId xmlns:a16="http://schemas.microsoft.com/office/drawing/2014/main" id="{DBFF53C3-3262-467F-A3AA-0230B2E03735}"/>
              </a:ext>
            </a:extLst>
          </p:cNvPr>
          <p:cNvSpPr>
            <a:spLocks noGrp="1"/>
          </p:cNvSpPr>
          <p:nvPr>
            <p:ph idx="1"/>
          </p:nvPr>
        </p:nvSpPr>
        <p:spPr>
          <a:xfrm>
            <a:off x="179388" y="1484313"/>
            <a:ext cx="8856662" cy="4641850"/>
          </a:xfrm>
        </p:spPr>
        <p:txBody>
          <a:bodyPr/>
          <a:lstStyle/>
          <a:p>
            <a:r>
              <a:rPr lang="ru-RU" altLang="ru-RU" sz="2000"/>
              <a:t>Типичная аппаратная архитектура памяти современных компьютеров </a:t>
            </a:r>
            <a:endParaRPr lang="en-US" altLang="ru-RU" sz="2000"/>
          </a:p>
          <a:p>
            <a:pPr lvl="1"/>
            <a:r>
              <a:rPr lang="ru-RU" altLang="ru-RU" sz="1600" b="1"/>
              <a:t>разное время доступа к регистрам, кэшу</a:t>
            </a:r>
            <a:r>
              <a:rPr lang="en-US" altLang="ru-RU" sz="1600" b="1"/>
              <a:t> (</a:t>
            </a:r>
            <a:r>
              <a:rPr lang="ru-RU" altLang="ru-RU" sz="1600" b="1"/>
              <a:t>локальной памяти процессора</a:t>
            </a:r>
            <a:r>
              <a:rPr lang="en-US" altLang="ru-RU" sz="1600" b="1"/>
              <a:t>)</a:t>
            </a:r>
            <a:r>
              <a:rPr lang="ru-RU" altLang="ru-RU" sz="1600" b="1"/>
              <a:t> и основной (общей для процесоров) памяти </a:t>
            </a:r>
            <a:r>
              <a:rPr lang="ru-RU" altLang="ru-RU" sz="1600" b="1" i="1"/>
              <a:t>– в порядке его возрастания</a:t>
            </a:r>
            <a:endParaRPr lang="ru-RU" altLang="ru-RU" sz="1600"/>
          </a:p>
        </p:txBody>
      </p:sp>
      <p:pic>
        <p:nvPicPr>
          <p:cNvPr id="19462" name="Picture 2">
            <a:extLst>
              <a:ext uri="{FF2B5EF4-FFF2-40B4-BE49-F238E27FC236}">
                <a16:creationId xmlns:a16="http://schemas.microsoft.com/office/drawing/2014/main" id="{98B81B4D-B45C-4DE2-B2B6-B5F289A49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2492375"/>
            <a:ext cx="4168775" cy="367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63" name="Picture 3">
            <a:extLst>
              <a:ext uri="{FF2B5EF4-FFF2-40B4-BE49-F238E27FC236}">
                <a16:creationId xmlns:a16="http://schemas.microsoft.com/office/drawing/2014/main" id="{9ACC8421-8515-4051-A48D-9F3D3C419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924175"/>
            <a:ext cx="3908425"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C4682D32-A14E-4932-984D-808029E98306}"/>
              </a:ext>
            </a:extLst>
          </p:cNvPr>
          <p:cNvSpPr>
            <a:spLocks noGrp="1"/>
          </p:cNvSpPr>
          <p:nvPr>
            <p:ph type="title"/>
          </p:nvPr>
        </p:nvSpPr>
        <p:spPr>
          <a:xfrm>
            <a:off x="250825" y="5157788"/>
            <a:ext cx="8497888" cy="1008062"/>
          </a:xfrm>
        </p:spPr>
        <p:txBody>
          <a:bodyPr/>
          <a:lstStyle/>
          <a:p>
            <a:pPr algn="l"/>
            <a:r>
              <a:rPr lang="ru-RU" altLang="ru-RU" sz="2000"/>
              <a:t>Проблемы:</a:t>
            </a:r>
            <a:br>
              <a:rPr lang="ru-RU" altLang="ru-RU" sz="2000"/>
            </a:br>
            <a:r>
              <a:rPr lang="ru-RU" altLang="ru-RU" sz="2000"/>
              <a:t>1. Как становятся видны изменения разделяемых переменных?</a:t>
            </a:r>
            <a:br>
              <a:rPr lang="ru-RU" altLang="ru-RU" sz="2000"/>
            </a:br>
            <a:r>
              <a:rPr lang="ru-RU" altLang="ru-RU" sz="2000"/>
              <a:t>2. «Гонки» при обращениям к разделяемым переменным.</a:t>
            </a:r>
            <a:br>
              <a:rPr lang="ru-RU" altLang="ru-RU" sz="2000"/>
            </a:br>
            <a:endParaRPr lang="ru-RU" altLang="ru-RU" sz="2000"/>
          </a:p>
        </p:txBody>
      </p:sp>
      <p:sp>
        <p:nvSpPr>
          <p:cNvPr id="20483" name="Date Placeholder 3">
            <a:extLst>
              <a:ext uri="{FF2B5EF4-FFF2-40B4-BE49-F238E27FC236}">
                <a16:creationId xmlns:a16="http://schemas.microsoft.com/office/drawing/2014/main" id="{DA013D7A-B208-45D1-9CCD-ABCAE2ECF0E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12FE72B-4692-40D0-ABB6-84EEC53C6C2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4" name="Footer Placeholder 4">
            <a:extLst>
              <a:ext uri="{FF2B5EF4-FFF2-40B4-BE49-F238E27FC236}">
                <a16:creationId xmlns:a16="http://schemas.microsoft.com/office/drawing/2014/main" id="{08A9AAEE-F497-4264-B42C-D1E43607926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5" name="Slide Number Placeholder 5">
            <a:extLst>
              <a:ext uri="{FF2B5EF4-FFF2-40B4-BE49-F238E27FC236}">
                <a16:creationId xmlns:a16="http://schemas.microsoft.com/office/drawing/2014/main" id="{6A736C16-3A1E-4E2F-AAE0-1CE8FC5C444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81CD98A-EF3F-4234-9D67-3C825550D63E}" type="slidenum">
              <a:rPr lang="ru-RU" altLang="ru-RU" sz="1400"/>
              <a:pPr eaLnBrk="1" hangingPunct="1">
                <a:spcBef>
                  <a:spcPct val="0"/>
                </a:spcBef>
                <a:buFontTx/>
                <a:buNone/>
              </a:pPr>
              <a:t>425</a:t>
            </a:fld>
            <a:endParaRPr lang="ru-RU" altLang="ru-RU" sz="1400"/>
          </a:p>
        </p:txBody>
      </p:sp>
      <p:pic>
        <p:nvPicPr>
          <p:cNvPr id="20486" name="Picture 2">
            <a:extLst>
              <a:ext uri="{FF2B5EF4-FFF2-40B4-BE49-F238E27FC236}">
                <a16:creationId xmlns:a16="http://schemas.microsoft.com/office/drawing/2014/main" id="{F9E8FD59-3DB7-4E19-9561-07230749F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1412875"/>
            <a:ext cx="7781925" cy="3657600"/>
          </a:xfrm>
          <a:noFill/>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4763FE80-8A52-4EA9-9967-9C2B74AE7838}"/>
              </a:ext>
            </a:extLst>
          </p:cNvPr>
          <p:cNvSpPr>
            <a:spLocks noGrp="1"/>
          </p:cNvSpPr>
          <p:nvPr>
            <p:ph type="title"/>
          </p:nvPr>
        </p:nvSpPr>
        <p:spPr>
          <a:xfrm>
            <a:off x="611188" y="1484313"/>
            <a:ext cx="8229600" cy="419100"/>
          </a:xfrm>
        </p:spPr>
        <p:txBody>
          <a:bodyPr/>
          <a:lstStyle/>
          <a:p>
            <a:r>
              <a:rPr lang="ru-RU" altLang="ru-RU" sz="2400" b="1"/>
              <a:t>Видимость разделяемых обектов</a:t>
            </a:r>
          </a:p>
        </p:txBody>
      </p:sp>
      <p:sp>
        <p:nvSpPr>
          <p:cNvPr id="21507" name="Date Placeholder 3">
            <a:extLst>
              <a:ext uri="{FF2B5EF4-FFF2-40B4-BE49-F238E27FC236}">
                <a16:creationId xmlns:a16="http://schemas.microsoft.com/office/drawing/2014/main" id="{0B0BB144-9922-4B60-B005-451C716D4D7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A26BA87-A254-496F-BCF3-3864FC734A3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8" name="Footer Placeholder 4">
            <a:extLst>
              <a:ext uri="{FF2B5EF4-FFF2-40B4-BE49-F238E27FC236}">
                <a16:creationId xmlns:a16="http://schemas.microsoft.com/office/drawing/2014/main" id="{118C2F46-A21C-4A6A-B0D7-E8662FB1866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9" name="Slide Number Placeholder 5">
            <a:extLst>
              <a:ext uri="{FF2B5EF4-FFF2-40B4-BE49-F238E27FC236}">
                <a16:creationId xmlns:a16="http://schemas.microsoft.com/office/drawing/2014/main" id="{E4E7065A-C8BA-46E7-A95D-148C902B259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DC88997-E81B-4DB2-BECF-0EBBB5A05F8F}" type="slidenum">
              <a:rPr lang="ru-RU" altLang="ru-RU" sz="1400"/>
              <a:pPr eaLnBrk="1" hangingPunct="1">
                <a:spcBef>
                  <a:spcPct val="0"/>
                </a:spcBef>
                <a:buFontTx/>
                <a:buNone/>
              </a:pPr>
              <a:t>426</a:t>
            </a:fld>
            <a:endParaRPr lang="ru-RU" altLang="ru-RU" sz="1400"/>
          </a:p>
        </p:txBody>
      </p:sp>
      <p:pic>
        <p:nvPicPr>
          <p:cNvPr id="21510" name="Picture 2">
            <a:extLst>
              <a:ext uri="{FF2B5EF4-FFF2-40B4-BE49-F238E27FC236}">
                <a16:creationId xmlns:a16="http://schemas.microsoft.com/office/drawing/2014/main" id="{9F675535-5551-4F90-B186-54246D8A916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7950" y="1916113"/>
            <a:ext cx="5472113" cy="4135437"/>
          </a:xfrm>
          <a:noFill/>
        </p:spPr>
      </p:pic>
      <p:sp>
        <p:nvSpPr>
          <p:cNvPr id="8" name="Title 1">
            <a:extLst>
              <a:ext uri="{FF2B5EF4-FFF2-40B4-BE49-F238E27FC236}">
                <a16:creationId xmlns:a16="http://schemas.microsoft.com/office/drawing/2014/main" id="{0133D0A5-BB11-44E2-B95A-83D77E13A554}"/>
              </a:ext>
            </a:extLst>
          </p:cNvPr>
          <p:cNvSpPr txBox="1">
            <a:spLocks/>
          </p:cNvSpPr>
          <p:nvPr/>
        </p:nvSpPr>
        <p:spPr bwMode="auto">
          <a:xfrm>
            <a:off x="5467350" y="2781300"/>
            <a:ext cx="3260725"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a:defRPr/>
            </a:pPr>
            <a:r>
              <a:rPr lang="ru-RU" sz="2400" b="1" kern="0" dirty="0"/>
              <a:t>Ключевое слово </a:t>
            </a:r>
          </a:p>
          <a:p>
            <a:pPr>
              <a:defRPr/>
            </a:pPr>
            <a:r>
              <a:rPr lang="en-US" sz="2400" b="1" kern="0" dirty="0">
                <a:solidFill>
                  <a:srgbClr val="FF0000"/>
                </a:solidFill>
              </a:rPr>
              <a:t>volatile</a:t>
            </a:r>
          </a:p>
          <a:p>
            <a:pPr>
              <a:defRPr/>
            </a:pPr>
            <a:r>
              <a:rPr lang="ru-RU" sz="2400" b="1" kern="0" dirty="0">
                <a:solidFill>
                  <a:schemeClr val="tx1"/>
                </a:solidFill>
              </a:rPr>
              <a:t>обеспечивает чтение значения из </a:t>
            </a:r>
            <a:r>
              <a:rPr lang="en-US" sz="2400" b="1" kern="0" dirty="0">
                <a:solidFill>
                  <a:schemeClr val="tx1"/>
                </a:solidFill>
              </a:rPr>
              <a:t>RAM (</a:t>
            </a:r>
            <a:r>
              <a:rPr lang="ru-RU" sz="2400" b="1" kern="0" dirty="0">
                <a:solidFill>
                  <a:schemeClr val="tx1"/>
                </a:solidFill>
              </a:rPr>
              <a:t>из основной общей памяти</a:t>
            </a:r>
            <a:r>
              <a:rPr lang="en-US" sz="2400" b="1" kern="0" dirty="0">
                <a:solidFill>
                  <a:schemeClr val="tx1"/>
                </a:solidFill>
              </a:rPr>
              <a:t>)</a:t>
            </a:r>
            <a:r>
              <a:rPr lang="ru-RU" sz="2400" b="1" kern="0" dirty="0">
                <a:solidFill>
                  <a:schemeClr val="tx1"/>
                </a:solidFill>
              </a:rPr>
              <a:t> и запись его обратно при модификации </a:t>
            </a:r>
            <a:r>
              <a:rPr lang="en-US" sz="2400" b="1" kern="0" dirty="0"/>
              <a:t> </a:t>
            </a:r>
            <a:endParaRPr lang="ru-RU" sz="2400" b="1" kern="0"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E7DD8B8A-93D5-4A88-AB5A-5AEC8EA0728C}"/>
              </a:ext>
            </a:extLst>
          </p:cNvPr>
          <p:cNvSpPr>
            <a:spLocks noGrp="1"/>
          </p:cNvSpPr>
          <p:nvPr>
            <p:ph type="title"/>
          </p:nvPr>
        </p:nvSpPr>
        <p:spPr>
          <a:xfrm>
            <a:off x="107950" y="1412875"/>
            <a:ext cx="8229600" cy="431800"/>
          </a:xfrm>
        </p:spPr>
        <p:txBody>
          <a:bodyPr/>
          <a:lstStyle/>
          <a:p>
            <a:pPr algn="l"/>
            <a:r>
              <a:rPr lang="ru-RU" altLang="ru-RU" sz="2400" b="1"/>
              <a:t>	Гонки </a:t>
            </a:r>
            <a:r>
              <a:rPr lang="en-US" altLang="ru-RU" sz="2400" b="1"/>
              <a:t>(Race Conditions)</a:t>
            </a:r>
            <a:endParaRPr lang="ru-RU" altLang="ru-RU" sz="2400" b="1"/>
          </a:p>
        </p:txBody>
      </p:sp>
      <p:sp>
        <p:nvSpPr>
          <p:cNvPr id="22531" name="Content Placeholder 2">
            <a:extLst>
              <a:ext uri="{FF2B5EF4-FFF2-40B4-BE49-F238E27FC236}">
                <a16:creationId xmlns:a16="http://schemas.microsoft.com/office/drawing/2014/main" id="{88FBB863-5B99-499A-8D06-32F7E485789C}"/>
              </a:ext>
            </a:extLst>
          </p:cNvPr>
          <p:cNvSpPr>
            <a:spLocks noGrp="1"/>
          </p:cNvSpPr>
          <p:nvPr>
            <p:ph idx="1"/>
          </p:nvPr>
        </p:nvSpPr>
        <p:spPr>
          <a:xfrm>
            <a:off x="4500563" y="1773238"/>
            <a:ext cx="4535487" cy="4464050"/>
          </a:xfrm>
        </p:spPr>
        <p:txBody>
          <a:bodyPr/>
          <a:lstStyle/>
          <a:p>
            <a:r>
              <a:rPr lang="en-US" altLang="ru-RU" sz="2000"/>
              <a:t>Synchronized – </a:t>
            </a:r>
            <a:r>
              <a:rPr lang="ru-RU" altLang="ru-RU" sz="2000"/>
              <a:t>блок или метод гарантирует, что только один </a:t>
            </a:r>
            <a:r>
              <a:rPr lang="en-US" altLang="ru-RU" sz="2000"/>
              <a:t>thread </a:t>
            </a:r>
            <a:r>
              <a:rPr lang="ru-RU" altLang="ru-RU" sz="2000"/>
              <a:t>может войти в критическую секцию кода в каждый данный момент;</a:t>
            </a:r>
          </a:p>
          <a:p>
            <a:r>
              <a:rPr lang="ru-RU" altLang="ru-RU" sz="2000"/>
              <a:t>Кроме того: гарантируется, что все переменные, читаемые в </a:t>
            </a:r>
            <a:r>
              <a:rPr lang="en-US" altLang="ru-RU" sz="2000"/>
              <a:t>synchronized-</a:t>
            </a:r>
            <a:r>
              <a:rPr lang="ru-RU" altLang="ru-RU" sz="2000"/>
              <a:t>блоке, будут читаться из главной памяти, и все их изменения будут туда возвращаться при выходе из блока (вне зависимости от наличия/отсутствия </a:t>
            </a:r>
            <a:r>
              <a:rPr lang="en-US" altLang="ru-RU" sz="2000" b="1"/>
              <a:t>volatile</a:t>
            </a:r>
            <a:r>
              <a:rPr lang="ru-RU" altLang="ru-RU" sz="2000"/>
              <a:t>)</a:t>
            </a:r>
            <a:r>
              <a:rPr lang="en-US" altLang="ru-RU" sz="2000"/>
              <a:t>:</a:t>
            </a:r>
          </a:p>
          <a:p>
            <a:r>
              <a:rPr lang="ru-RU" altLang="ru-RU" sz="2000"/>
              <a:t>За это надо «платить»... </a:t>
            </a:r>
            <a:r>
              <a:rPr lang="ru-RU" altLang="ru-RU" sz="2000" i="1"/>
              <a:t>(чем?)</a:t>
            </a:r>
          </a:p>
        </p:txBody>
      </p:sp>
      <p:sp>
        <p:nvSpPr>
          <p:cNvPr id="22532" name="Date Placeholder 3">
            <a:extLst>
              <a:ext uri="{FF2B5EF4-FFF2-40B4-BE49-F238E27FC236}">
                <a16:creationId xmlns:a16="http://schemas.microsoft.com/office/drawing/2014/main" id="{11610E00-F1CF-4582-90BA-428C66643D4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CDF6835-5849-422B-BA6D-A67653ECFB1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3" name="Footer Placeholder 4">
            <a:extLst>
              <a:ext uri="{FF2B5EF4-FFF2-40B4-BE49-F238E27FC236}">
                <a16:creationId xmlns:a16="http://schemas.microsoft.com/office/drawing/2014/main" id="{D9B4C2D4-A42D-4A24-A81C-E81364847A9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4" name="Slide Number Placeholder 5">
            <a:extLst>
              <a:ext uri="{FF2B5EF4-FFF2-40B4-BE49-F238E27FC236}">
                <a16:creationId xmlns:a16="http://schemas.microsoft.com/office/drawing/2014/main" id="{E4BFFE86-F0C2-45A3-B9A8-CE81047D968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3AB6A9A-8629-40F7-8544-C31C5923F94A}" type="slidenum">
              <a:rPr lang="ru-RU" altLang="ru-RU" sz="1400"/>
              <a:pPr eaLnBrk="1" hangingPunct="1">
                <a:spcBef>
                  <a:spcPct val="0"/>
                </a:spcBef>
                <a:buFontTx/>
                <a:buNone/>
              </a:pPr>
              <a:t>427</a:t>
            </a:fld>
            <a:endParaRPr lang="ru-RU" altLang="ru-RU" sz="1400"/>
          </a:p>
        </p:txBody>
      </p:sp>
      <p:pic>
        <p:nvPicPr>
          <p:cNvPr id="22535" name="Picture 2">
            <a:extLst>
              <a:ext uri="{FF2B5EF4-FFF2-40B4-BE49-F238E27FC236}">
                <a16:creationId xmlns:a16="http://schemas.microsoft.com/office/drawing/2014/main" id="{4CC2042F-515F-4951-A664-3889423DE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2375"/>
            <a:ext cx="4500563" cy="322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AC9AD145-5535-4603-8A86-65D5C2F9876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016811A-CB9B-404B-8460-CD534586C41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D4ACF017-327D-4C6C-A6EF-F4D836DEB7A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8BC46B72-8653-4764-A29A-FB293BBE081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AB6C63A-811A-45A6-8570-02834C3B7A82}" type="slidenum">
              <a:rPr lang="ru-RU" altLang="ru-RU" sz="1400"/>
              <a:pPr eaLnBrk="1" hangingPunct="1">
                <a:spcBef>
                  <a:spcPct val="0"/>
                </a:spcBef>
                <a:buFontTx/>
                <a:buNone/>
              </a:pPr>
              <a:t>428</a:t>
            </a:fld>
            <a:endParaRPr lang="ru-RU" altLang="ru-RU" sz="1400"/>
          </a:p>
        </p:txBody>
      </p:sp>
      <p:sp>
        <p:nvSpPr>
          <p:cNvPr id="23557" name="Rectangle 2">
            <a:extLst>
              <a:ext uri="{FF2B5EF4-FFF2-40B4-BE49-F238E27FC236}">
                <a16:creationId xmlns:a16="http://schemas.microsoft.com/office/drawing/2014/main" id="{D0716328-4344-4376-83FF-D75B169D917E}"/>
              </a:ext>
            </a:extLst>
          </p:cNvPr>
          <p:cNvSpPr>
            <a:spLocks noGrp="1" noChangeArrowheads="1"/>
          </p:cNvSpPr>
          <p:nvPr>
            <p:ph type="title"/>
          </p:nvPr>
        </p:nvSpPr>
        <p:spPr>
          <a:xfrm>
            <a:off x="468313" y="1412875"/>
            <a:ext cx="8229600" cy="292100"/>
          </a:xfrm>
        </p:spPr>
        <p:txBody>
          <a:bodyPr/>
          <a:lstStyle/>
          <a:p>
            <a:pPr eaLnBrk="1" hangingPunct="1"/>
            <a:r>
              <a:rPr lang="en-US" altLang="ru-RU" sz="2400" b="1">
                <a:solidFill>
                  <a:schemeClr val="tx1"/>
                </a:solidFill>
              </a:rPr>
              <a:t>Synchronized </a:t>
            </a:r>
            <a:r>
              <a:rPr lang="ru-RU" altLang="ru-RU" sz="2400" b="1">
                <a:solidFill>
                  <a:schemeClr val="tx1"/>
                </a:solidFill>
              </a:rPr>
              <a:t>- методы</a:t>
            </a:r>
          </a:p>
        </p:txBody>
      </p:sp>
      <p:sp>
        <p:nvSpPr>
          <p:cNvPr id="23558" name="Rectangle 3">
            <a:extLst>
              <a:ext uri="{FF2B5EF4-FFF2-40B4-BE49-F238E27FC236}">
                <a16:creationId xmlns:a16="http://schemas.microsoft.com/office/drawing/2014/main" id="{81C92FC3-CCEC-4B96-847C-93913AB9A25B}"/>
              </a:ext>
            </a:extLst>
          </p:cNvPr>
          <p:cNvSpPr>
            <a:spLocks noGrp="1" noChangeArrowheads="1"/>
          </p:cNvSpPr>
          <p:nvPr>
            <p:ph type="body" idx="1"/>
          </p:nvPr>
        </p:nvSpPr>
        <p:spPr>
          <a:xfrm>
            <a:off x="0" y="1773238"/>
            <a:ext cx="9144000" cy="4352925"/>
          </a:xfrm>
        </p:spPr>
        <p:txBody>
          <a:bodyPr/>
          <a:lstStyle/>
          <a:p>
            <a:pPr eaLnBrk="1" hangingPunct="1"/>
            <a:r>
              <a:rPr lang="ru-RU" altLang="ru-RU" sz="2000"/>
              <a:t>Синхронизация построена на использовании внутренней блокировки (монитора). Каждый (!!!) объект имеет свой </a:t>
            </a:r>
            <a:r>
              <a:rPr lang="en-US" altLang="ru-RU" sz="2000" i="1">
                <a:solidFill>
                  <a:srgbClr val="FF0000"/>
                </a:solidFill>
              </a:rPr>
              <a:t>lock</a:t>
            </a:r>
            <a:r>
              <a:rPr lang="ru-RU" altLang="ru-RU" sz="2000">
                <a:solidFill>
                  <a:srgbClr val="FF0000"/>
                </a:solidFill>
              </a:rPr>
              <a:t> </a:t>
            </a:r>
            <a:r>
              <a:rPr lang="en-US" altLang="ru-RU" sz="2000"/>
              <a:t>(</a:t>
            </a:r>
            <a:r>
              <a:rPr lang="ru-RU" altLang="ru-RU" sz="2000"/>
              <a:t>блокировку / монитор)</a:t>
            </a:r>
            <a:r>
              <a:rPr lang="en-US" altLang="ru-RU" sz="2000"/>
              <a:t>.</a:t>
            </a:r>
          </a:p>
          <a:p>
            <a:pPr eaLnBrk="1" hangingPunct="1"/>
            <a:endParaRPr lang="en-US" altLang="ru-RU" sz="2000"/>
          </a:p>
          <a:p>
            <a:pPr eaLnBrk="1" hangingPunct="1"/>
            <a:r>
              <a:rPr lang="ru-RU" altLang="ru-RU" sz="2000"/>
              <a:t>По соглашению - поток, который нуждается в исключительном и безопасном доступе к полям объекта, должен получить себе </a:t>
            </a:r>
            <a:r>
              <a:rPr lang="en-US" altLang="ru-RU" sz="2000">
                <a:solidFill>
                  <a:srgbClr val="FF0000"/>
                </a:solidFill>
              </a:rPr>
              <a:t>lock </a:t>
            </a:r>
            <a:r>
              <a:rPr lang="ru-RU" altLang="ru-RU" sz="2000"/>
              <a:t>этого объекта, осуществить работы с полями объекта, и потом освободить этот </a:t>
            </a:r>
            <a:r>
              <a:rPr lang="en-US" altLang="ru-RU" sz="2000">
                <a:solidFill>
                  <a:srgbClr val="FF0000"/>
                </a:solidFill>
              </a:rPr>
              <a:t>lock </a:t>
            </a:r>
            <a:r>
              <a:rPr lang="ru-RU" altLang="ru-RU" sz="2000"/>
              <a:t>объекта. Говорят, что поток владеет блокировкой (монитором) объекта между получением </a:t>
            </a:r>
            <a:r>
              <a:rPr lang="en-US" altLang="ru-RU" sz="2000">
                <a:solidFill>
                  <a:srgbClr val="FF0000"/>
                </a:solidFill>
              </a:rPr>
              <a:t>lock</a:t>
            </a:r>
            <a:r>
              <a:rPr lang="en-US" altLang="ru-RU" sz="2000"/>
              <a:t>’</a:t>
            </a:r>
            <a:r>
              <a:rPr lang="ru-RU" altLang="ru-RU" sz="2000"/>
              <a:t>а объекта и его освобождением.</a:t>
            </a:r>
          </a:p>
          <a:p>
            <a:pPr eaLnBrk="1" hangingPunct="1"/>
            <a:endParaRPr lang="en-US" altLang="ru-RU" sz="2000"/>
          </a:p>
          <a:p>
            <a:pPr eaLnBrk="1" hangingPunct="1"/>
            <a:r>
              <a:rPr lang="ru-RU" altLang="ru-RU" sz="2000"/>
              <a:t>Если поток владеет блокировкой объекта, никакой другой поток не может ее заполучить. Если кто-то попытается, он будет заблокирован. Когда поток – владелец освободит </a:t>
            </a:r>
            <a:r>
              <a:rPr lang="en-US" altLang="ru-RU" sz="2000"/>
              <a:t>lock (</a:t>
            </a:r>
            <a:r>
              <a:rPr lang="ru-RU" altLang="ru-RU" sz="2000"/>
              <a:t>блокировку</a:t>
            </a:r>
            <a:r>
              <a:rPr lang="en-US" altLang="ru-RU" sz="2000"/>
              <a:t>)</a:t>
            </a:r>
            <a:r>
              <a:rPr lang="ru-RU" altLang="ru-RU" sz="2000"/>
              <a:t> объекта, какой-то другой поток может ее получить, и т.д.  </a:t>
            </a:r>
            <a:r>
              <a:rPr lang="ru-RU" altLang="ru-RU" sz="1600"/>
              <a:t>(</a:t>
            </a:r>
            <a:r>
              <a:rPr lang="ru-RU" altLang="ru-RU" sz="1600" i="1"/>
              <a:t>ср. – похожая ситуация с санузлом...</a:t>
            </a:r>
            <a:r>
              <a:rPr lang="ru-RU" altLang="ru-RU" sz="1600"/>
              <a:t>)</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C8B80C74-8476-474B-8F23-808DC9904FB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02C5405-B175-4CDC-B5D1-ED0A8909437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F27DB7EA-2C9B-492C-82C4-FBBE32029A5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93E72B9C-443C-4989-A5CA-AD5F4B9E12A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1CCF171-5626-4138-A7C2-05C45047A47F}" type="slidenum">
              <a:rPr lang="ru-RU" altLang="ru-RU" sz="1400"/>
              <a:pPr eaLnBrk="1" hangingPunct="1">
                <a:spcBef>
                  <a:spcPct val="0"/>
                </a:spcBef>
                <a:buFontTx/>
                <a:buNone/>
              </a:pPr>
              <a:t>429</a:t>
            </a:fld>
            <a:endParaRPr lang="ru-RU" altLang="ru-RU" sz="1400"/>
          </a:p>
        </p:txBody>
      </p:sp>
      <p:sp>
        <p:nvSpPr>
          <p:cNvPr id="24581" name="Rectangle 3">
            <a:extLst>
              <a:ext uri="{FF2B5EF4-FFF2-40B4-BE49-F238E27FC236}">
                <a16:creationId xmlns:a16="http://schemas.microsoft.com/office/drawing/2014/main" id="{636CEF39-69DE-4D7D-8F34-D944858F5F8F}"/>
              </a:ext>
            </a:extLst>
          </p:cNvPr>
          <p:cNvSpPr>
            <a:spLocks noGrp="1" noChangeArrowheads="1"/>
          </p:cNvSpPr>
          <p:nvPr>
            <p:ph type="body" idx="1"/>
          </p:nvPr>
        </p:nvSpPr>
        <p:spPr>
          <a:xfrm>
            <a:off x="107950" y="1700213"/>
            <a:ext cx="8928100" cy="4465637"/>
          </a:xfrm>
        </p:spPr>
        <p:txBody>
          <a:bodyPr/>
          <a:lstStyle/>
          <a:p>
            <a:pPr eaLnBrk="1" hangingPunct="1">
              <a:lnSpc>
                <a:spcPct val="80000"/>
              </a:lnSpc>
            </a:pPr>
            <a:r>
              <a:rPr lang="ru-RU" altLang="ru-RU" sz="2000"/>
              <a:t>Методы объекта могут быть объявлены с помощью ключевого слова </a:t>
            </a:r>
            <a:r>
              <a:rPr lang="en-US" altLang="ru-RU" sz="2000" i="1">
                <a:solidFill>
                  <a:srgbClr val="FF0000"/>
                </a:solidFill>
              </a:rPr>
              <a:t>synchronized </a:t>
            </a:r>
            <a:r>
              <a:rPr lang="ru-RU" altLang="ru-RU" sz="2000" i="1"/>
              <a:t>:</a:t>
            </a:r>
          </a:p>
          <a:p>
            <a:pPr lvl="1" eaLnBrk="1" hangingPunct="1">
              <a:lnSpc>
                <a:spcPct val="80000"/>
              </a:lnSpc>
              <a:buFontTx/>
              <a:buNone/>
            </a:pPr>
            <a:r>
              <a:rPr lang="en-US" altLang="ru-RU" sz="1800"/>
              <a:t>public class SynchronizedCounter {</a:t>
            </a:r>
          </a:p>
          <a:p>
            <a:pPr lvl="1" eaLnBrk="1" hangingPunct="1">
              <a:lnSpc>
                <a:spcPct val="80000"/>
              </a:lnSpc>
              <a:buFontTx/>
              <a:buNone/>
            </a:pPr>
            <a:r>
              <a:rPr lang="en-US" altLang="ru-RU" sz="1800"/>
              <a:t>	private int count = 0;</a:t>
            </a:r>
          </a:p>
          <a:p>
            <a:pPr lvl="1" eaLnBrk="1" hangingPunct="1">
              <a:lnSpc>
                <a:spcPct val="80000"/>
              </a:lnSpc>
              <a:buFontTx/>
              <a:buNone/>
            </a:pPr>
            <a:r>
              <a:rPr lang="en-US" altLang="ru-RU" sz="1800"/>
              <a:t>	public </a:t>
            </a:r>
            <a:r>
              <a:rPr lang="en-US" altLang="ru-RU" sz="1800">
                <a:solidFill>
                  <a:srgbClr val="FF0000"/>
                </a:solidFill>
              </a:rPr>
              <a:t>synchronized</a:t>
            </a:r>
            <a:r>
              <a:rPr lang="en-US" altLang="ru-RU" sz="1800"/>
              <a:t> void increment() { count++; }</a:t>
            </a:r>
          </a:p>
          <a:p>
            <a:pPr lvl="1" eaLnBrk="1" hangingPunct="1">
              <a:lnSpc>
                <a:spcPct val="80000"/>
              </a:lnSpc>
              <a:buFontTx/>
              <a:buNone/>
            </a:pPr>
            <a:r>
              <a:rPr lang="en-US" altLang="ru-RU" sz="1800"/>
              <a:t>	public </a:t>
            </a:r>
            <a:r>
              <a:rPr lang="en-US" altLang="ru-RU" sz="1800">
                <a:solidFill>
                  <a:srgbClr val="FF0000"/>
                </a:solidFill>
              </a:rPr>
              <a:t>synchronized</a:t>
            </a:r>
            <a:r>
              <a:rPr lang="en-US" altLang="ru-RU" sz="1800"/>
              <a:t> void decrement() { count--; } </a:t>
            </a:r>
          </a:p>
          <a:p>
            <a:pPr lvl="1" eaLnBrk="1" hangingPunct="1">
              <a:lnSpc>
                <a:spcPct val="80000"/>
              </a:lnSpc>
              <a:buFontTx/>
              <a:buNone/>
            </a:pPr>
            <a:r>
              <a:rPr lang="en-US" altLang="ru-RU" sz="1800"/>
              <a:t>	public </a:t>
            </a:r>
            <a:r>
              <a:rPr lang="en-US" altLang="ru-RU" sz="1800">
                <a:solidFill>
                  <a:srgbClr val="FF0000"/>
                </a:solidFill>
              </a:rPr>
              <a:t>synchronized</a:t>
            </a:r>
            <a:r>
              <a:rPr lang="en-US" altLang="ru-RU" sz="1800"/>
              <a:t> int getValue() { return count; }</a:t>
            </a:r>
          </a:p>
          <a:p>
            <a:pPr lvl="1" eaLnBrk="1" hangingPunct="1">
              <a:lnSpc>
                <a:spcPct val="80000"/>
              </a:lnSpc>
              <a:buFontTx/>
              <a:buNone/>
            </a:pPr>
            <a:r>
              <a:rPr lang="en-US" altLang="ru-RU" sz="1800"/>
              <a:t>}</a:t>
            </a:r>
          </a:p>
          <a:p>
            <a:pPr eaLnBrk="1" hangingPunct="1">
              <a:lnSpc>
                <a:spcPct val="80000"/>
              </a:lnSpc>
            </a:pPr>
            <a:r>
              <a:rPr lang="ru-RU" altLang="ru-RU" sz="2000"/>
              <a:t>Объявление методов объекта </a:t>
            </a:r>
            <a:r>
              <a:rPr lang="en-US" altLang="ru-RU" sz="2000" i="1">
                <a:solidFill>
                  <a:srgbClr val="FF0000"/>
                </a:solidFill>
              </a:rPr>
              <a:t>synchronized</a:t>
            </a:r>
            <a:r>
              <a:rPr lang="en-US" altLang="ru-RU" sz="2000"/>
              <a:t> </a:t>
            </a:r>
            <a:r>
              <a:rPr lang="ru-RU" altLang="ru-RU" sz="2000"/>
              <a:t>имеет двойной эффект:</a:t>
            </a:r>
          </a:p>
          <a:p>
            <a:pPr lvl="1" eaLnBrk="1" hangingPunct="1">
              <a:lnSpc>
                <a:spcPct val="80000"/>
              </a:lnSpc>
            </a:pPr>
            <a:r>
              <a:rPr lang="ru-RU" altLang="ru-RU" sz="1800"/>
              <a:t>Два вызова синхронизированных методов одного и того же объекта </a:t>
            </a:r>
            <a:r>
              <a:rPr lang="ru-RU" altLang="ru-RU" sz="1800" b="1"/>
              <a:t>не могут происходить «вперемежку»;</a:t>
            </a:r>
            <a:r>
              <a:rPr lang="ru-RU" altLang="ru-RU" sz="1800"/>
              <a:t> пока один поток выполняет синхронизированный метод для объекта, все другие потоки, вызвавшие синхронизированные методы для этого объекта блокируются до тех пор, пока первый не закончит метод;</a:t>
            </a:r>
          </a:p>
          <a:p>
            <a:pPr lvl="1" eaLnBrk="1" hangingPunct="1">
              <a:lnSpc>
                <a:spcPct val="80000"/>
              </a:lnSpc>
            </a:pPr>
            <a:r>
              <a:rPr lang="ru-RU" altLang="ru-RU" sz="1800"/>
              <a:t>По выходу потока из синхронизированного метода объекта другие потоки могут выполнить свои вызовы синхронизированных методов этого объекта </a:t>
            </a:r>
            <a:r>
              <a:rPr lang="ru-RU" altLang="ru-RU" sz="1800" b="1"/>
              <a:t>с гарантированно новым его состоянием.</a:t>
            </a:r>
            <a:endParaRPr lang="en-US" altLang="ru-RU" sz="1800" b="1"/>
          </a:p>
          <a:p>
            <a:pPr lvl="1" eaLnBrk="1" hangingPunct="1">
              <a:lnSpc>
                <a:spcPct val="80000"/>
              </a:lnSpc>
              <a:buFontTx/>
              <a:buNone/>
            </a:pPr>
            <a:endParaRPr lang="en-US" altLang="ru-RU" sz="1800" i="1"/>
          </a:p>
          <a:p>
            <a:pPr lvl="1" eaLnBrk="1" hangingPunct="1">
              <a:lnSpc>
                <a:spcPct val="80000"/>
              </a:lnSpc>
              <a:buFontTx/>
              <a:buNone/>
            </a:pPr>
            <a:endParaRPr lang="en-US" altLang="ru-RU" sz="1800"/>
          </a:p>
          <a:p>
            <a:pPr lvl="1" eaLnBrk="1" hangingPunct="1">
              <a:lnSpc>
                <a:spcPct val="80000"/>
              </a:lnSpc>
              <a:buFontTx/>
              <a:buNone/>
            </a:pPr>
            <a:endParaRPr lang="en-US" altLang="ru-RU" sz="1800"/>
          </a:p>
          <a:p>
            <a:pPr lvl="1" eaLnBrk="1" hangingPunct="1">
              <a:lnSpc>
                <a:spcPct val="80000"/>
              </a:lnSpc>
              <a:buFontTx/>
              <a:buNone/>
            </a:pPr>
            <a:endParaRPr lang="ru-RU" altLang="ru-RU" sz="1800"/>
          </a:p>
          <a:p>
            <a:pPr lvl="1" eaLnBrk="1" hangingPunct="1">
              <a:lnSpc>
                <a:spcPct val="80000"/>
              </a:lnSpc>
            </a:pPr>
            <a:endParaRPr lang="ru-RU" altLang="ru-RU" sz="1800" i="1"/>
          </a:p>
          <a:p>
            <a:pPr lvl="1" eaLnBrk="1" hangingPunct="1">
              <a:lnSpc>
                <a:spcPct val="80000"/>
              </a:lnSpc>
            </a:pPr>
            <a:endParaRPr lang="ru-RU" altLang="ru-RU" sz="1800" i="1"/>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53804" y="1895199"/>
            <a:ext cx="8036393" cy="3536013"/>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lstStyle/>
          <a:p>
            <a:pPr marL="241079" indent="-241079">
              <a:spcBef>
                <a:spcPts val="1406"/>
              </a:spcBef>
              <a:buFont typeface="Arial" panose="020B0604020202020204" pitchFamily="34" charset="0"/>
              <a:buChar char="•"/>
            </a:pPr>
            <a:r>
              <a:rPr lang="ru-RU" sz="1477" b="1" dirty="0">
                <a:solidFill>
                  <a:srgbClr val="253957"/>
                </a:solidFill>
                <a:latin typeface="Arial Narrow" charset="0"/>
                <a:cs typeface="Arial Narrow" charset="0"/>
              </a:rPr>
              <a:t>Сортировка данных </a:t>
            </a:r>
            <a:r>
              <a:rPr lang="ru-RU" sz="1477" dirty="0">
                <a:solidFill>
                  <a:srgbClr val="253957"/>
                </a:solidFill>
                <a:latin typeface="Arial Narrow" charset="0"/>
                <a:cs typeface="Arial Narrow" charset="0"/>
              </a:rPr>
              <a:t>(от минимального к максимальному) – при выборе минимального и максимального значения и расчета размаха  вариационного ряда</a:t>
            </a: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Определение </a:t>
            </a:r>
            <a:r>
              <a:rPr lang="ru-RU" sz="1477" b="1" dirty="0">
                <a:solidFill>
                  <a:srgbClr val="253957"/>
                </a:solidFill>
                <a:latin typeface="Arial Narrow" charset="0"/>
                <a:cs typeface="Arial Narrow" charset="0"/>
              </a:rPr>
              <a:t>минимального</a:t>
            </a:r>
            <a:r>
              <a:rPr lang="ru-RU" sz="1477" dirty="0">
                <a:solidFill>
                  <a:srgbClr val="253957"/>
                </a:solidFill>
                <a:latin typeface="Arial Narrow" charset="0"/>
                <a:cs typeface="Arial Narrow" charset="0"/>
              </a:rPr>
              <a:t> значения данных</a:t>
            </a:r>
            <a:r>
              <a:rPr lang="en-US" sz="1477" dirty="0">
                <a:solidFill>
                  <a:srgbClr val="253957"/>
                </a:solidFill>
                <a:latin typeface="Arial Narrow" charset="0"/>
                <a:cs typeface="Arial Narrow" charset="0"/>
              </a:rPr>
              <a:t> </a:t>
            </a:r>
            <a:r>
              <a:rPr lang="ru-RU" sz="1477" dirty="0">
                <a:solidFill>
                  <a:srgbClr val="253957"/>
                </a:solidFill>
                <a:latin typeface="Arial Narrow" charset="0"/>
                <a:cs typeface="Arial Narrow" charset="0"/>
              </a:rPr>
              <a:t>(функция МИН())</a:t>
            </a: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Определение </a:t>
            </a:r>
            <a:r>
              <a:rPr lang="ru-RU" sz="1477" b="1" dirty="0">
                <a:solidFill>
                  <a:srgbClr val="253957"/>
                </a:solidFill>
                <a:latin typeface="Arial Narrow" charset="0"/>
                <a:cs typeface="Arial Narrow" charset="0"/>
              </a:rPr>
              <a:t>максимального</a:t>
            </a:r>
            <a:r>
              <a:rPr lang="ru-RU" sz="1477" dirty="0">
                <a:solidFill>
                  <a:srgbClr val="253957"/>
                </a:solidFill>
                <a:latin typeface="Arial Narrow" charset="0"/>
                <a:cs typeface="Arial Narrow" charset="0"/>
              </a:rPr>
              <a:t> значения данных</a:t>
            </a:r>
            <a:r>
              <a:rPr lang="en-US" sz="1477" dirty="0">
                <a:solidFill>
                  <a:srgbClr val="253957"/>
                </a:solidFill>
                <a:latin typeface="Arial Narrow" charset="0"/>
                <a:cs typeface="Arial Narrow" charset="0"/>
              </a:rPr>
              <a:t> </a:t>
            </a:r>
            <a:r>
              <a:rPr lang="ru-RU" sz="1477" dirty="0">
                <a:solidFill>
                  <a:srgbClr val="253957"/>
                </a:solidFill>
                <a:latin typeface="Arial Narrow" charset="0"/>
                <a:cs typeface="Arial Narrow" charset="0"/>
              </a:rPr>
              <a:t>(функция МАКС())</a:t>
            </a: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Определение </a:t>
            </a:r>
            <a:r>
              <a:rPr lang="ru-RU" sz="1477" b="1" dirty="0">
                <a:solidFill>
                  <a:srgbClr val="253957"/>
                </a:solidFill>
                <a:latin typeface="Arial Narrow" charset="0"/>
                <a:cs typeface="Arial Narrow" charset="0"/>
              </a:rPr>
              <a:t>частоты</a:t>
            </a:r>
            <a:r>
              <a:rPr lang="ru-RU" sz="1477" dirty="0">
                <a:solidFill>
                  <a:srgbClr val="253957"/>
                </a:solidFill>
                <a:latin typeface="Arial Narrow" charset="0"/>
                <a:cs typeface="Arial Narrow" charset="0"/>
              </a:rPr>
              <a:t>:</a:t>
            </a:r>
          </a:p>
          <a:p>
            <a:pPr marL="412960" lvl="8" indent="-189738">
              <a:spcBef>
                <a:spcPts val="1406"/>
              </a:spcBef>
              <a:buFont typeface="Arial" panose="020B0604020202020204" pitchFamily="34" charset="0"/>
              <a:buChar char="•"/>
            </a:pPr>
            <a:r>
              <a:rPr lang="ru-RU" sz="1477" dirty="0">
                <a:solidFill>
                  <a:srgbClr val="253957"/>
                </a:solidFill>
                <a:latin typeface="Arial Narrow" charset="0"/>
                <a:cs typeface="Arial Narrow" charset="0"/>
              </a:rPr>
              <a:t>выделить массив ячеек + одна ячейка выше</a:t>
            </a:r>
          </a:p>
          <a:p>
            <a:pPr marL="412960" lvl="8" indent="-189738">
              <a:spcBef>
                <a:spcPts val="1406"/>
              </a:spcBef>
              <a:buFont typeface="Arial" panose="020B0604020202020204" pitchFamily="34" charset="0"/>
              <a:buChar char="•"/>
            </a:pPr>
            <a:r>
              <a:rPr lang="ru-RU" sz="1477" dirty="0">
                <a:solidFill>
                  <a:srgbClr val="253957"/>
                </a:solidFill>
                <a:latin typeface="Arial Narrow" charset="0"/>
                <a:cs typeface="Arial Narrow" charset="0"/>
              </a:rPr>
              <a:t>вызвать функцию ЧАСТОТА()</a:t>
            </a:r>
          </a:p>
          <a:p>
            <a:pPr marL="412960" lvl="8" indent="-189738">
              <a:spcBef>
                <a:spcPts val="1406"/>
              </a:spcBef>
              <a:buFont typeface="Arial" panose="020B0604020202020204" pitchFamily="34" charset="0"/>
              <a:buChar char="•"/>
            </a:pPr>
            <a:r>
              <a:rPr lang="ru-RU" sz="1477" dirty="0">
                <a:solidFill>
                  <a:srgbClr val="253957"/>
                </a:solidFill>
                <a:latin typeface="Arial Narrow" charset="0"/>
                <a:cs typeface="Arial Narrow" charset="0"/>
              </a:rPr>
              <a:t>в соответствующих окнах меню выделить массив исходных данных, массив нижних границ интервалов</a:t>
            </a:r>
          </a:p>
          <a:p>
            <a:pPr marL="412960" lvl="8" indent="-189738">
              <a:spcBef>
                <a:spcPts val="1406"/>
              </a:spcBef>
              <a:buFont typeface="Arial" panose="020B0604020202020204" pitchFamily="34" charset="0"/>
              <a:buChar char="•"/>
            </a:pPr>
            <a:r>
              <a:rPr lang="ru-RU" sz="1477" dirty="0">
                <a:solidFill>
                  <a:srgbClr val="253957"/>
                </a:solidFill>
                <a:latin typeface="Arial Narrow" charset="0"/>
                <a:cs typeface="Arial Narrow" charset="0"/>
              </a:rPr>
              <a:t>нажать </a:t>
            </a:r>
            <a:r>
              <a:rPr lang="en-US" sz="1477" dirty="0">
                <a:solidFill>
                  <a:srgbClr val="253957"/>
                </a:solidFill>
                <a:latin typeface="Arial Narrow" charset="0"/>
                <a:cs typeface="Arial Narrow" charset="0"/>
              </a:rPr>
              <a:t>Ctrl</a:t>
            </a:r>
            <a:r>
              <a:rPr lang="ru-RU" sz="1477" dirty="0">
                <a:solidFill>
                  <a:srgbClr val="253957"/>
                </a:solidFill>
                <a:latin typeface="Arial Narrow" charset="0"/>
                <a:cs typeface="Arial Narrow" charset="0"/>
              </a:rPr>
              <a:t>+</a:t>
            </a:r>
            <a:r>
              <a:rPr lang="en-US" sz="1477" dirty="0">
                <a:solidFill>
                  <a:srgbClr val="253957"/>
                </a:solidFill>
                <a:latin typeface="Arial Narrow" charset="0"/>
                <a:cs typeface="Arial Narrow" charset="0"/>
              </a:rPr>
              <a:t>Shift</a:t>
            </a:r>
            <a:r>
              <a:rPr lang="ru-RU" sz="1477" dirty="0">
                <a:solidFill>
                  <a:srgbClr val="253957"/>
                </a:solidFill>
                <a:latin typeface="Arial Narrow" charset="0"/>
                <a:cs typeface="Arial Narrow" charset="0"/>
              </a:rPr>
              <a:t>+</a:t>
            </a:r>
            <a:r>
              <a:rPr lang="en-US" sz="1477" dirty="0">
                <a:solidFill>
                  <a:srgbClr val="253957"/>
                </a:solidFill>
                <a:latin typeface="Arial Narrow" charset="0"/>
                <a:cs typeface="Arial Narrow" charset="0"/>
              </a:rPr>
              <a:t>Enter</a:t>
            </a:r>
            <a:endParaRPr lang="ru-RU" sz="1477" dirty="0">
              <a:solidFill>
                <a:srgbClr val="253957"/>
              </a:solidFill>
              <a:latin typeface="Arial Narrow" charset="0"/>
              <a:cs typeface="Arial Narrow" charset="0"/>
            </a:endParaRP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Работа с </a:t>
            </a:r>
            <a:r>
              <a:rPr lang="en-US" sz="2109" dirty="0">
                <a:latin typeface="Arial Narrow" charset="0"/>
                <a:ea typeface="Arial Narrow" charset="0"/>
                <a:cs typeface="Arial Narrow" charset="0"/>
              </a:rPr>
              <a:t>MS Excel</a:t>
            </a:r>
            <a:r>
              <a:rPr lang="ru-RU" sz="2109" dirty="0">
                <a:latin typeface="Arial Narrow" charset="0"/>
                <a:ea typeface="Arial Narrow" charset="0"/>
                <a:cs typeface="Arial Narrow" charset="0"/>
              </a:rPr>
              <a:t>:</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217383"/>
            <a:ext cx="6255515" cy="764629"/>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Построение интервального вариационного ряда для непрерывных количественных данных</a:t>
            </a:r>
            <a:endParaRPr sz="2250" b="1" dirty="0">
              <a:latin typeface="Arial Narrow" charset="0"/>
              <a:ea typeface="Arial Narrow" charset="0"/>
              <a:cs typeface="Arial Narrow" charset="0"/>
            </a:endParaRPr>
          </a:p>
        </p:txBody>
      </p:sp>
    </p:spTree>
    <p:extLst>
      <p:ext uri="{BB962C8B-B14F-4D97-AF65-F5344CB8AC3E}">
        <p14:creationId xmlns:p14="http://schemas.microsoft.com/office/powerpoint/2010/main" val="2606133735"/>
      </p:ext>
    </p:extLst>
  </p:cSld>
  <p:clrMapOvr>
    <a:masterClrMapping/>
  </p:clrMapOvr>
  <p:transition spd="med"/>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C2E2A1B7-6E4E-47F1-8BFA-B05545020AB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E5B018A-09EF-48D0-9B7F-3780F09C671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3" name="Footer Placeholder 4">
            <a:extLst>
              <a:ext uri="{FF2B5EF4-FFF2-40B4-BE49-F238E27FC236}">
                <a16:creationId xmlns:a16="http://schemas.microsoft.com/office/drawing/2014/main" id="{C2FD8B40-4AB5-40B6-BF98-62C88531A9A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61DFC1B4-CDE1-43A4-8095-F5AA14EDD2D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1CD58EA-C99F-450E-9BD2-4350223396D1}" type="slidenum">
              <a:rPr lang="ru-RU" altLang="ru-RU" sz="1400"/>
              <a:pPr eaLnBrk="1" hangingPunct="1">
                <a:spcBef>
                  <a:spcPct val="0"/>
                </a:spcBef>
                <a:buFontTx/>
                <a:buNone/>
              </a:pPr>
              <a:t>430</a:t>
            </a:fld>
            <a:endParaRPr lang="ru-RU" altLang="ru-RU" sz="1400"/>
          </a:p>
        </p:txBody>
      </p:sp>
      <p:sp>
        <p:nvSpPr>
          <p:cNvPr id="25605" name="Rectangle 3">
            <a:extLst>
              <a:ext uri="{FF2B5EF4-FFF2-40B4-BE49-F238E27FC236}">
                <a16:creationId xmlns:a16="http://schemas.microsoft.com/office/drawing/2014/main" id="{82C9EC6E-A760-45C0-9734-40C28A944AEE}"/>
              </a:ext>
            </a:extLst>
          </p:cNvPr>
          <p:cNvSpPr>
            <a:spLocks noGrp="1" noChangeArrowheads="1"/>
          </p:cNvSpPr>
          <p:nvPr>
            <p:ph type="body" idx="1"/>
          </p:nvPr>
        </p:nvSpPr>
        <p:spPr>
          <a:xfrm>
            <a:off x="179388" y="1557338"/>
            <a:ext cx="8964612" cy="4568825"/>
          </a:xfrm>
        </p:spPr>
        <p:txBody>
          <a:bodyPr/>
          <a:lstStyle/>
          <a:p>
            <a:pPr eaLnBrk="1" hangingPunct="1"/>
            <a:r>
              <a:rPr lang="ru-RU" altLang="ru-RU" sz="2000"/>
              <a:t>Ключевое слово </a:t>
            </a:r>
            <a:r>
              <a:rPr lang="en-US" altLang="ru-RU" sz="2000">
                <a:solidFill>
                  <a:srgbClr val="FF0000"/>
                </a:solidFill>
              </a:rPr>
              <a:t>synchronized</a:t>
            </a:r>
            <a:r>
              <a:rPr lang="en-US" altLang="ru-RU" sz="2000"/>
              <a:t> </a:t>
            </a:r>
            <a:r>
              <a:rPr lang="ru-RU" altLang="ru-RU" sz="2000"/>
              <a:t>нельзя применять к конструкторам</a:t>
            </a:r>
          </a:p>
          <a:p>
            <a:pPr lvl="1" eaLnBrk="1" hangingPunct="1"/>
            <a:r>
              <a:rPr lang="ru-RU" altLang="ru-RU" sz="1800"/>
              <a:t>Только тот поток, который создает объект, может иметь к нему доступ во время конструирования.</a:t>
            </a:r>
          </a:p>
          <a:p>
            <a:pPr lvl="1" eaLnBrk="1" hangingPunct="1"/>
            <a:r>
              <a:rPr lang="ru-RU" altLang="ru-RU" sz="1800" b="1" i="1">
                <a:solidFill>
                  <a:srgbClr val="FF0000"/>
                </a:solidFill>
              </a:rPr>
              <a:t>Внимание</a:t>
            </a:r>
            <a:r>
              <a:rPr lang="ru-RU" altLang="ru-RU" sz="1800" b="1"/>
              <a:t>:</a:t>
            </a:r>
            <a:r>
              <a:rPr lang="ru-RU" altLang="ru-RU" sz="1800"/>
              <a:t> возможен трюк, когда в конструкторе новый, не инициализированный еще объект помещается в общую структуру данных (например – в список объектов), откуда достается другим потоком при незаконченной для объекта инициализации...</a:t>
            </a:r>
            <a:r>
              <a:rPr lang="en-US" altLang="ru-RU" sz="1800"/>
              <a:t> – </a:t>
            </a:r>
            <a:r>
              <a:rPr lang="ru-RU" altLang="ru-RU" sz="1800"/>
              <a:t>и м.б. </a:t>
            </a:r>
            <a:r>
              <a:rPr lang="ru-RU" altLang="ru-RU" sz="1800">
                <a:solidFill>
                  <a:srgbClr val="FF0000"/>
                </a:solidFill>
              </a:rPr>
              <a:t>«печалька»</a:t>
            </a:r>
            <a:r>
              <a:rPr lang="ru-RU" altLang="ru-RU" sz="1800"/>
              <a:t>)</a:t>
            </a:r>
          </a:p>
          <a:p>
            <a:pPr eaLnBrk="1" hangingPunct="1"/>
            <a:r>
              <a:rPr lang="ru-RU" altLang="ru-RU" sz="2000"/>
              <a:t>Когда поток вызывает синхронизированный </a:t>
            </a:r>
            <a:r>
              <a:rPr lang="en-US" altLang="ru-RU" sz="2000"/>
              <a:t>(</a:t>
            </a:r>
            <a:r>
              <a:rPr lang="en-US" altLang="ru-RU" sz="2000">
                <a:solidFill>
                  <a:srgbClr val="FF0000"/>
                </a:solidFill>
              </a:rPr>
              <a:t>synchronized</a:t>
            </a:r>
            <a:r>
              <a:rPr lang="en-US" altLang="ru-RU" sz="2000"/>
              <a:t>)</a:t>
            </a:r>
            <a:r>
              <a:rPr lang="ru-RU" altLang="ru-RU" sz="2000"/>
              <a:t> метод, он автоматически получает внутренний </a:t>
            </a:r>
            <a:r>
              <a:rPr lang="en-US" altLang="ru-RU" sz="2000"/>
              <a:t>lock</a:t>
            </a:r>
            <a:r>
              <a:rPr lang="ru-RU" altLang="ru-RU" sz="2000"/>
              <a:t> объекта, на котором вызывается метод, и освобождает этот </a:t>
            </a:r>
            <a:r>
              <a:rPr lang="en-US" altLang="ru-RU" sz="2000"/>
              <a:t>lock </a:t>
            </a:r>
            <a:r>
              <a:rPr lang="ru-RU" altLang="ru-RU" sz="2000"/>
              <a:t>при возврате из метода.</a:t>
            </a:r>
          </a:p>
          <a:p>
            <a:pPr eaLnBrk="1" hangingPunct="1"/>
            <a:r>
              <a:rPr lang="ru-RU" altLang="ru-RU" sz="2000"/>
              <a:t>При вызовах статических </a:t>
            </a:r>
            <a:r>
              <a:rPr lang="en-US" altLang="ru-RU" sz="2000">
                <a:solidFill>
                  <a:srgbClr val="FF0000"/>
                </a:solidFill>
              </a:rPr>
              <a:t>synchronized</a:t>
            </a:r>
            <a:r>
              <a:rPr lang="en-US" altLang="ru-RU" sz="2000"/>
              <a:t> </a:t>
            </a:r>
            <a:r>
              <a:rPr lang="ru-RU" altLang="ru-RU" sz="2000"/>
              <a:t>методов роль объекта, чей </a:t>
            </a:r>
            <a:r>
              <a:rPr lang="en-US" altLang="ru-RU" sz="2000"/>
              <a:t>lock </a:t>
            </a:r>
            <a:r>
              <a:rPr lang="ru-RU" altLang="ru-RU" sz="2000"/>
              <a:t>используется для синхронизации, играет </a:t>
            </a:r>
            <a:r>
              <a:rPr lang="en-US" altLang="ru-RU" sz="2000"/>
              <a:t>lock </a:t>
            </a:r>
            <a:r>
              <a:rPr lang="ru-RU" altLang="ru-RU" sz="2000"/>
              <a:t>соответсвующего объекта-класса. Таким образом, синхронизация доступа к статическим полям контролирует</a:t>
            </a:r>
            <a:r>
              <a:rPr lang="en-US" altLang="ru-RU" sz="2000"/>
              <a:t> lock</a:t>
            </a:r>
            <a:r>
              <a:rPr lang="ru-RU" altLang="ru-RU" sz="2000"/>
              <a:t>, отличный от </a:t>
            </a:r>
            <a:r>
              <a:rPr lang="en-US" altLang="ru-RU" sz="2000"/>
              <a:t>lock’</a:t>
            </a:r>
            <a:r>
              <a:rPr lang="ru-RU" altLang="ru-RU" sz="2000"/>
              <a:t>ов экземпляров класса.</a:t>
            </a:r>
          </a:p>
          <a:p>
            <a:pPr lvl="1" eaLnBrk="1" hangingPunct="1">
              <a:buFontTx/>
              <a:buNone/>
            </a:pPr>
            <a:endParaRPr lang="ru-RU" altLang="ru-RU" sz="1800"/>
          </a:p>
          <a:p>
            <a:pPr lvl="1" eaLnBrk="1" hangingPunct="1">
              <a:buFontTx/>
              <a:buNone/>
            </a:pPr>
            <a:endParaRPr lang="ru-RU" altLang="ru-RU" sz="1800"/>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222C33B4-F278-4765-9F2B-38ED9DCA9E5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202BA96-ABFA-4A08-A85D-2C48A33EC2B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4B2C12A4-8C5E-433F-928C-6C03271FAA4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2AB114F2-A9ED-45CF-8A77-B595ABD797C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260D2E5-48E8-43C5-A475-D71D7A2CC595}" type="slidenum">
              <a:rPr lang="ru-RU" altLang="ru-RU" sz="1400"/>
              <a:pPr eaLnBrk="1" hangingPunct="1">
                <a:spcBef>
                  <a:spcPct val="0"/>
                </a:spcBef>
                <a:buFontTx/>
                <a:buNone/>
              </a:pPr>
              <a:t>431</a:t>
            </a:fld>
            <a:endParaRPr lang="ru-RU" altLang="ru-RU" sz="1400"/>
          </a:p>
        </p:txBody>
      </p:sp>
      <p:sp>
        <p:nvSpPr>
          <p:cNvPr id="26629" name="Rectangle 2">
            <a:extLst>
              <a:ext uri="{FF2B5EF4-FFF2-40B4-BE49-F238E27FC236}">
                <a16:creationId xmlns:a16="http://schemas.microsoft.com/office/drawing/2014/main" id="{0782983B-3798-49F7-946B-3E885A5F631E}"/>
              </a:ext>
            </a:extLst>
          </p:cNvPr>
          <p:cNvSpPr>
            <a:spLocks noGrp="1" noChangeArrowheads="1"/>
          </p:cNvSpPr>
          <p:nvPr>
            <p:ph type="title"/>
          </p:nvPr>
        </p:nvSpPr>
        <p:spPr>
          <a:xfrm>
            <a:off x="468313" y="1557338"/>
            <a:ext cx="8229600" cy="215900"/>
          </a:xfrm>
        </p:spPr>
        <p:txBody>
          <a:bodyPr/>
          <a:lstStyle/>
          <a:p>
            <a:pPr eaLnBrk="1" hangingPunct="1"/>
            <a:r>
              <a:rPr lang="en-US" altLang="ru-RU" sz="2400" b="1"/>
              <a:t>Synchronized - </a:t>
            </a:r>
            <a:r>
              <a:rPr lang="ru-RU" altLang="ru-RU" sz="2400" b="1"/>
              <a:t>операторы</a:t>
            </a:r>
          </a:p>
        </p:txBody>
      </p:sp>
      <p:sp>
        <p:nvSpPr>
          <p:cNvPr id="26630" name="Rectangle 3">
            <a:extLst>
              <a:ext uri="{FF2B5EF4-FFF2-40B4-BE49-F238E27FC236}">
                <a16:creationId xmlns:a16="http://schemas.microsoft.com/office/drawing/2014/main" id="{82595077-631A-4034-BA12-53DFA9379901}"/>
              </a:ext>
            </a:extLst>
          </p:cNvPr>
          <p:cNvSpPr>
            <a:spLocks noGrp="1" noChangeArrowheads="1"/>
          </p:cNvSpPr>
          <p:nvPr>
            <p:ph type="body" idx="1"/>
          </p:nvPr>
        </p:nvSpPr>
        <p:spPr>
          <a:xfrm>
            <a:off x="250825" y="1844675"/>
            <a:ext cx="8713788" cy="4137025"/>
          </a:xfrm>
        </p:spPr>
        <p:txBody>
          <a:bodyPr/>
          <a:lstStyle/>
          <a:p>
            <a:pPr eaLnBrk="1" hangingPunct="1">
              <a:lnSpc>
                <a:spcPct val="90000"/>
              </a:lnSpc>
            </a:pPr>
            <a:r>
              <a:rPr lang="ru-RU" altLang="ru-RU" sz="2000"/>
              <a:t>Другой способ организации синхронизированного кода – </a:t>
            </a:r>
            <a:r>
              <a:rPr lang="en-US" altLang="ru-RU" sz="2000" i="1"/>
              <a:t>synchronized statements</a:t>
            </a:r>
            <a:r>
              <a:rPr lang="ru-RU" altLang="ru-RU" sz="2000"/>
              <a:t>:</a:t>
            </a:r>
          </a:p>
          <a:p>
            <a:pPr eaLnBrk="1" hangingPunct="1">
              <a:lnSpc>
                <a:spcPct val="90000"/>
              </a:lnSpc>
            </a:pPr>
            <a:endParaRPr lang="en-US" altLang="ru-RU" sz="2000"/>
          </a:p>
          <a:p>
            <a:pPr lvl="1" eaLnBrk="1" hangingPunct="1">
              <a:lnSpc>
                <a:spcPct val="90000"/>
              </a:lnSpc>
              <a:buFontTx/>
              <a:buNone/>
            </a:pPr>
            <a:r>
              <a:rPr lang="en-US" altLang="ru-RU" sz="1800"/>
              <a:t>   </a:t>
            </a:r>
            <a:r>
              <a:rPr lang="en-US" altLang="ru-RU" sz="1800" b="1"/>
              <a:t>public void addName (String name) {</a:t>
            </a:r>
            <a:endParaRPr lang="ru-RU" altLang="ru-RU" sz="1800" b="1"/>
          </a:p>
          <a:p>
            <a:pPr lvl="1" eaLnBrk="1" hangingPunct="1">
              <a:lnSpc>
                <a:spcPct val="90000"/>
              </a:lnSpc>
              <a:buFontTx/>
              <a:buNone/>
            </a:pPr>
            <a:r>
              <a:rPr lang="ru-RU" altLang="ru-RU" sz="1800" b="1"/>
              <a:t>   </a:t>
            </a:r>
            <a:r>
              <a:rPr lang="en-US" altLang="ru-RU" sz="1800" b="1"/>
              <a:t>		      </a:t>
            </a:r>
            <a:r>
              <a:rPr lang="en-US" altLang="ru-RU" sz="1800" b="1">
                <a:solidFill>
                  <a:srgbClr val="FF0000"/>
                </a:solidFill>
              </a:rPr>
              <a:t>synchronized( this )</a:t>
            </a:r>
            <a:r>
              <a:rPr lang="en-US" altLang="ru-RU" sz="1800" b="1"/>
              <a:t> { </a:t>
            </a:r>
          </a:p>
          <a:p>
            <a:pPr lvl="1" eaLnBrk="1" hangingPunct="1">
              <a:lnSpc>
                <a:spcPct val="90000"/>
              </a:lnSpc>
              <a:buFontTx/>
              <a:buNone/>
            </a:pPr>
            <a:r>
              <a:rPr lang="en-US" altLang="ru-RU" sz="1800" b="1"/>
              <a:t>			lastName = name;</a:t>
            </a:r>
          </a:p>
          <a:p>
            <a:pPr lvl="1" eaLnBrk="1" hangingPunct="1">
              <a:lnSpc>
                <a:spcPct val="90000"/>
              </a:lnSpc>
              <a:buFontTx/>
              <a:buNone/>
            </a:pPr>
            <a:r>
              <a:rPr lang="en-US" altLang="ru-RU" sz="1800" b="1"/>
              <a:t>			nameCount ++;</a:t>
            </a:r>
          </a:p>
          <a:p>
            <a:pPr lvl="1" eaLnBrk="1" hangingPunct="1">
              <a:lnSpc>
                <a:spcPct val="90000"/>
              </a:lnSpc>
              <a:buFontTx/>
              <a:buNone/>
            </a:pPr>
            <a:r>
              <a:rPr lang="en-US" altLang="ru-RU" sz="1800" b="1"/>
              <a:t>   		      }</a:t>
            </a:r>
          </a:p>
          <a:p>
            <a:pPr lvl="1" eaLnBrk="1" hangingPunct="1">
              <a:lnSpc>
                <a:spcPct val="90000"/>
              </a:lnSpc>
              <a:buFontTx/>
              <a:buNone/>
            </a:pPr>
            <a:r>
              <a:rPr lang="en-US" altLang="ru-RU" sz="1800" b="1"/>
              <a:t>		      nameList.add (name);</a:t>
            </a:r>
          </a:p>
          <a:p>
            <a:pPr lvl="1" eaLnBrk="1" hangingPunct="1">
              <a:lnSpc>
                <a:spcPct val="90000"/>
              </a:lnSpc>
              <a:buFontTx/>
              <a:buNone/>
            </a:pPr>
            <a:r>
              <a:rPr lang="en-US" altLang="ru-RU" sz="1800" b="1"/>
              <a:t>   }</a:t>
            </a:r>
          </a:p>
          <a:p>
            <a:pPr lvl="1" eaLnBrk="1" hangingPunct="1">
              <a:lnSpc>
                <a:spcPct val="90000"/>
              </a:lnSpc>
              <a:buFontTx/>
              <a:buChar char="-"/>
            </a:pPr>
            <a:r>
              <a:rPr lang="ru-RU" altLang="ru-RU" sz="1800"/>
              <a:t>При этом способе надо явно указать, какой объект используется, чтобы предоставить </a:t>
            </a:r>
            <a:r>
              <a:rPr lang="en-US" altLang="ru-RU" sz="1800"/>
              <a:t>lock.</a:t>
            </a:r>
          </a:p>
          <a:p>
            <a:pPr lvl="1" eaLnBrk="1" hangingPunct="1">
              <a:lnSpc>
                <a:spcPct val="90000"/>
              </a:lnSpc>
              <a:buFontTx/>
              <a:buChar char="-"/>
            </a:pPr>
            <a:r>
              <a:rPr lang="ru-RU" altLang="ru-RU" sz="1800"/>
              <a:t>Достигается более «мелкозернистая» синхронизация и возможность использования разных объектов для </a:t>
            </a:r>
            <a:r>
              <a:rPr lang="en-US" altLang="ru-RU" sz="1800"/>
              <a:t>lock’</a:t>
            </a:r>
            <a:r>
              <a:rPr lang="ru-RU" altLang="ru-RU" sz="1800"/>
              <a:t>ов.</a:t>
            </a: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293F02B2-CFAA-423A-A99D-7571DBA76AE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15857AB-0221-4CBF-9FF2-E30621BB240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7651" name="Footer Placeholder 4">
            <a:extLst>
              <a:ext uri="{FF2B5EF4-FFF2-40B4-BE49-F238E27FC236}">
                <a16:creationId xmlns:a16="http://schemas.microsoft.com/office/drawing/2014/main" id="{25E4BC4C-97D0-43B2-A97C-F06D435335E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7652" name="Slide Number Placeholder 5">
            <a:extLst>
              <a:ext uri="{FF2B5EF4-FFF2-40B4-BE49-F238E27FC236}">
                <a16:creationId xmlns:a16="http://schemas.microsoft.com/office/drawing/2014/main" id="{60C11FDA-ABD9-4CC5-8F69-A76092DCCD5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00819CF-DEC1-434E-8EDB-C0739A4EFF3F}" type="slidenum">
              <a:rPr lang="ru-RU" altLang="ru-RU" sz="1400"/>
              <a:pPr eaLnBrk="1" hangingPunct="1">
                <a:spcBef>
                  <a:spcPct val="0"/>
                </a:spcBef>
                <a:buFontTx/>
                <a:buNone/>
              </a:pPr>
              <a:t>432</a:t>
            </a:fld>
            <a:endParaRPr lang="ru-RU" altLang="ru-RU" sz="1400"/>
          </a:p>
        </p:txBody>
      </p:sp>
      <p:sp>
        <p:nvSpPr>
          <p:cNvPr id="27653" name="Rectangle 3">
            <a:extLst>
              <a:ext uri="{FF2B5EF4-FFF2-40B4-BE49-F238E27FC236}">
                <a16:creationId xmlns:a16="http://schemas.microsoft.com/office/drawing/2014/main" id="{532D9ACA-ECA2-469A-94B0-8D6F1D1EBFC3}"/>
              </a:ext>
            </a:extLst>
          </p:cNvPr>
          <p:cNvSpPr>
            <a:spLocks noGrp="1" noChangeArrowheads="1"/>
          </p:cNvSpPr>
          <p:nvPr>
            <p:ph type="body" idx="1"/>
          </p:nvPr>
        </p:nvSpPr>
        <p:spPr>
          <a:xfrm>
            <a:off x="457200" y="1484313"/>
            <a:ext cx="8229600" cy="4641850"/>
          </a:xfrm>
        </p:spPr>
        <p:txBody>
          <a:bodyPr/>
          <a:lstStyle/>
          <a:p>
            <a:pPr eaLnBrk="1" hangingPunct="1"/>
            <a:r>
              <a:rPr lang="ru-RU" altLang="ru-RU" sz="2000"/>
              <a:t>Поток не может получить </a:t>
            </a:r>
            <a:r>
              <a:rPr lang="en-US" altLang="ru-RU" sz="2000"/>
              <a:t>lock</a:t>
            </a:r>
            <a:r>
              <a:rPr lang="ru-RU" altLang="ru-RU" sz="2000"/>
              <a:t>, которым владеет другой поток.</a:t>
            </a:r>
          </a:p>
          <a:p>
            <a:pPr eaLnBrk="1" hangingPunct="1"/>
            <a:r>
              <a:rPr lang="ru-RU" altLang="ru-RU" sz="2000"/>
              <a:t> </a:t>
            </a:r>
            <a:r>
              <a:rPr lang="ru-RU" altLang="ru-RU" sz="2000" i="1"/>
              <a:t>Но поток может заиметь </a:t>
            </a:r>
            <a:r>
              <a:rPr lang="en-US" altLang="ru-RU" sz="2000" i="1"/>
              <a:t>lock</a:t>
            </a:r>
            <a:r>
              <a:rPr lang="ru-RU" altLang="ru-RU" sz="2000" i="1"/>
              <a:t>, которым владеет он сам.</a:t>
            </a:r>
            <a:r>
              <a:rPr lang="ru-RU" altLang="ru-RU" sz="2000"/>
              <a:t> Это делается для повторно-входимой синхронизации </a:t>
            </a:r>
            <a:r>
              <a:rPr lang="en-US" altLang="ru-RU" sz="2000"/>
              <a:t>(reentrant synchronization)</a:t>
            </a:r>
            <a:r>
              <a:rPr lang="ru-RU" altLang="ru-RU" sz="2000"/>
              <a:t>: </a:t>
            </a:r>
          </a:p>
          <a:p>
            <a:pPr lvl="1" eaLnBrk="1" hangingPunct="1"/>
            <a:r>
              <a:rPr lang="ru-RU" altLang="ru-RU" sz="1800"/>
              <a:t>Синхронизированный код может прямо или косвенно вызывать метод, который тоже содержит синхронизированный код, и оба эти кода используют один и тот же </a:t>
            </a:r>
            <a:r>
              <a:rPr lang="en-US" altLang="ru-RU" sz="1800"/>
              <a:t>lock </a:t>
            </a:r>
            <a:r>
              <a:rPr lang="ru-RU" altLang="ru-RU" sz="1800"/>
              <a:t>(иначе было-бы сложно обеспечивать проверки на самоблокировку потока...)</a:t>
            </a: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a:extLst>
              <a:ext uri="{FF2B5EF4-FFF2-40B4-BE49-F238E27FC236}">
                <a16:creationId xmlns:a16="http://schemas.microsoft.com/office/drawing/2014/main" id="{AB9A1943-C89E-4501-A244-78ED9EF443C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8780FB5-5A5B-48FB-87E0-38757A61D9F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8675" name="Footer Placeholder 4">
            <a:extLst>
              <a:ext uri="{FF2B5EF4-FFF2-40B4-BE49-F238E27FC236}">
                <a16:creationId xmlns:a16="http://schemas.microsoft.com/office/drawing/2014/main" id="{433E3F50-5909-4741-9F3D-5D81158B4B3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8676" name="Slide Number Placeholder 5">
            <a:extLst>
              <a:ext uri="{FF2B5EF4-FFF2-40B4-BE49-F238E27FC236}">
                <a16:creationId xmlns:a16="http://schemas.microsoft.com/office/drawing/2014/main" id="{7933F35C-4B1E-40F2-860A-75023201A26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3CC8C34-4132-4C02-88F1-D3FAAFC7B7C2}" type="slidenum">
              <a:rPr lang="ru-RU" altLang="ru-RU" sz="1400"/>
              <a:pPr eaLnBrk="1" hangingPunct="1">
                <a:spcBef>
                  <a:spcPct val="0"/>
                </a:spcBef>
                <a:buFontTx/>
                <a:buNone/>
              </a:pPr>
              <a:t>433</a:t>
            </a:fld>
            <a:endParaRPr lang="ru-RU" altLang="ru-RU" sz="1400"/>
          </a:p>
        </p:txBody>
      </p:sp>
      <p:sp>
        <p:nvSpPr>
          <p:cNvPr id="28677" name="Rectangle 2">
            <a:extLst>
              <a:ext uri="{FF2B5EF4-FFF2-40B4-BE49-F238E27FC236}">
                <a16:creationId xmlns:a16="http://schemas.microsoft.com/office/drawing/2014/main" id="{DD88ADD1-F290-441B-B88D-3D8C5F4ABDC5}"/>
              </a:ext>
            </a:extLst>
          </p:cNvPr>
          <p:cNvSpPr>
            <a:spLocks noGrp="1" noChangeArrowheads="1"/>
          </p:cNvSpPr>
          <p:nvPr>
            <p:ph type="title"/>
          </p:nvPr>
        </p:nvSpPr>
        <p:spPr>
          <a:xfrm>
            <a:off x="395288" y="1484313"/>
            <a:ext cx="8229600" cy="215900"/>
          </a:xfrm>
        </p:spPr>
        <p:txBody>
          <a:bodyPr/>
          <a:lstStyle/>
          <a:p>
            <a:pPr eaLnBrk="1" hangingPunct="1"/>
            <a:r>
              <a:rPr lang="ru-RU" altLang="ru-RU" sz="2400" b="1"/>
              <a:t>Атомарные действия</a:t>
            </a:r>
          </a:p>
        </p:txBody>
      </p:sp>
      <p:sp>
        <p:nvSpPr>
          <p:cNvPr id="28678" name="Rectangle 3">
            <a:extLst>
              <a:ext uri="{FF2B5EF4-FFF2-40B4-BE49-F238E27FC236}">
                <a16:creationId xmlns:a16="http://schemas.microsoft.com/office/drawing/2014/main" id="{635A5EA0-6789-433F-8400-84FCA6454668}"/>
              </a:ext>
            </a:extLst>
          </p:cNvPr>
          <p:cNvSpPr>
            <a:spLocks noGrp="1" noChangeArrowheads="1"/>
          </p:cNvSpPr>
          <p:nvPr>
            <p:ph type="body" idx="1"/>
          </p:nvPr>
        </p:nvSpPr>
        <p:spPr>
          <a:xfrm>
            <a:off x="0" y="1773238"/>
            <a:ext cx="9144000" cy="4535487"/>
          </a:xfrm>
        </p:spPr>
        <p:txBody>
          <a:bodyPr/>
          <a:lstStyle/>
          <a:p>
            <a:pPr eaLnBrk="1" hangingPunct="1">
              <a:lnSpc>
                <a:spcPct val="90000"/>
              </a:lnSpc>
            </a:pPr>
            <a:r>
              <a:rPr lang="ru-RU" altLang="ru-RU" sz="1800"/>
              <a:t>Атомарные </a:t>
            </a:r>
            <a:r>
              <a:rPr lang="en-US" altLang="ru-RU" sz="1800"/>
              <a:t>(atomic) </a:t>
            </a:r>
            <a:r>
              <a:rPr lang="ru-RU" altLang="ru-RU" sz="1800"/>
              <a:t>действия – такие, которые полностью неделимы и совершаются полностью «одномоментно»</a:t>
            </a:r>
          </a:p>
          <a:p>
            <a:pPr lvl="1" eaLnBrk="1" hangingPunct="1">
              <a:lnSpc>
                <a:spcPct val="90000"/>
              </a:lnSpc>
            </a:pPr>
            <a:r>
              <a:rPr lang="ru-RU" altLang="ru-RU" sz="1600" b="1"/>
              <a:t>Они не могут прерваться в середине выполнения и либо совершаются полностью, либо не совершаются вообще. </a:t>
            </a:r>
            <a:endParaRPr lang="en-US" altLang="ru-RU" sz="1600" b="1"/>
          </a:p>
          <a:p>
            <a:pPr eaLnBrk="1" hangingPunct="1">
              <a:lnSpc>
                <a:spcPct val="90000"/>
              </a:lnSpc>
            </a:pPr>
            <a:r>
              <a:rPr lang="ru-RU" altLang="ru-RU" sz="1800"/>
              <a:t>Мы видели, что даже простые операции сложения </a:t>
            </a:r>
            <a:r>
              <a:rPr lang="en-US" altLang="ru-RU" sz="1800"/>
              <a:t>(count</a:t>
            </a:r>
            <a:r>
              <a:rPr lang="ru-RU" altLang="ru-RU" sz="1800"/>
              <a:t> += 1 и т.п.</a:t>
            </a:r>
            <a:r>
              <a:rPr lang="en-US" altLang="ru-RU" sz="1800"/>
              <a:t>) </a:t>
            </a:r>
            <a:r>
              <a:rPr lang="ru-RU" altLang="ru-RU" sz="1800"/>
              <a:t>не являются атомарными. Даже простое выражение не является атомарным. Но </a:t>
            </a:r>
            <a:r>
              <a:rPr lang="ru-RU" altLang="ru-RU" sz="1800" b="1" i="1"/>
              <a:t>атомарными дествиями являются</a:t>
            </a:r>
            <a:r>
              <a:rPr lang="ru-RU" altLang="ru-RU" sz="1800" b="1"/>
              <a:t>:</a:t>
            </a:r>
          </a:p>
          <a:p>
            <a:pPr lvl="1" eaLnBrk="1" hangingPunct="1">
              <a:lnSpc>
                <a:spcPct val="90000"/>
              </a:lnSpc>
            </a:pPr>
            <a:r>
              <a:rPr lang="ru-RU" altLang="ru-RU" sz="1600" b="1"/>
              <a:t>Операции чтения/записи ссылок и примитивных значений, </a:t>
            </a:r>
            <a:r>
              <a:rPr lang="ru-RU" altLang="ru-RU" sz="1600" b="1" i="1"/>
              <a:t>исключая </a:t>
            </a:r>
            <a:r>
              <a:rPr lang="en-US" altLang="ru-RU" sz="1600" b="1" i="1"/>
              <a:t>long </a:t>
            </a:r>
            <a:r>
              <a:rPr lang="ru-RU" altLang="ru-RU" sz="1600" b="1" i="1"/>
              <a:t>и </a:t>
            </a:r>
            <a:r>
              <a:rPr lang="en-US" altLang="ru-RU" sz="1600" b="1" i="1"/>
              <a:t>double</a:t>
            </a:r>
            <a:r>
              <a:rPr lang="ru-RU" altLang="ru-RU" sz="1600" b="1" i="1"/>
              <a:t>, так как это – обычно два машинных слова</a:t>
            </a:r>
            <a:r>
              <a:rPr lang="en-US" altLang="ru-RU" sz="1600" b="1" i="1"/>
              <a:t> (</a:t>
            </a:r>
            <a:r>
              <a:rPr lang="ru-RU" altLang="ru-RU" sz="1600" b="1" i="1"/>
              <a:t>в 32-разрядной архитектуре, а </a:t>
            </a:r>
            <a:r>
              <a:rPr lang="en-US" altLang="ru-RU" sz="1600" b="1" i="1"/>
              <a:t>javaVM – </a:t>
            </a:r>
            <a:r>
              <a:rPr lang="ru-RU" altLang="ru-RU" sz="1600" b="1" i="1"/>
              <a:t>это одна спецификация на всех...</a:t>
            </a:r>
            <a:r>
              <a:rPr lang="en-US" altLang="ru-RU" sz="1600" b="1" i="1"/>
              <a:t>)</a:t>
            </a:r>
            <a:r>
              <a:rPr lang="ru-RU" altLang="ru-RU" sz="1600" b="1"/>
              <a:t>; </a:t>
            </a:r>
          </a:p>
          <a:p>
            <a:pPr lvl="1" eaLnBrk="1" hangingPunct="1">
              <a:lnSpc>
                <a:spcPct val="90000"/>
              </a:lnSpc>
            </a:pPr>
            <a:r>
              <a:rPr lang="ru-RU" altLang="ru-RU" sz="1600" b="1"/>
              <a:t>Операции чтения/записи </a:t>
            </a:r>
            <a:r>
              <a:rPr lang="ru-RU" altLang="ru-RU" sz="1600" b="1" i="1"/>
              <a:t>всех переменных, помеченных ключевым словом </a:t>
            </a:r>
            <a:r>
              <a:rPr lang="en-US" altLang="ru-RU" sz="1600" b="1" i="1">
                <a:solidFill>
                  <a:srgbClr val="FF0000"/>
                </a:solidFill>
              </a:rPr>
              <a:t>volatile</a:t>
            </a:r>
            <a:r>
              <a:rPr lang="ru-RU" altLang="ru-RU" sz="1600" b="1" i="1"/>
              <a:t>. </a:t>
            </a:r>
            <a:r>
              <a:rPr lang="ru-RU" altLang="ru-RU" sz="1600" b="1"/>
              <a:t>Измения </a:t>
            </a:r>
            <a:r>
              <a:rPr lang="en-US" altLang="ru-RU" sz="1600" b="1"/>
              <a:t>volatile </a:t>
            </a:r>
            <a:r>
              <a:rPr lang="ru-RU" altLang="ru-RU" sz="1600" b="1"/>
              <a:t>переменных всегда видимы для всех потоков (обращения к ним согласуют локальную память потоков и общую память)</a:t>
            </a:r>
            <a:r>
              <a:rPr lang="en-US" altLang="ru-RU" sz="1600" b="1"/>
              <a:t>.</a:t>
            </a:r>
            <a:r>
              <a:rPr lang="ru-RU" altLang="ru-RU" sz="1600" b="1"/>
              <a:t> Это способ решения проблемы «когерентности кэшей» в языке, не полагаясь на аппаратную поддержку (которая есть не всегда).</a:t>
            </a:r>
            <a:endParaRPr lang="en-US" altLang="ru-RU" sz="1600" b="1"/>
          </a:p>
          <a:p>
            <a:pPr eaLnBrk="1" hangingPunct="1">
              <a:lnSpc>
                <a:spcPct val="90000"/>
              </a:lnSpc>
            </a:pPr>
            <a:r>
              <a:rPr lang="ru-RU" altLang="ru-RU" sz="1800" b="1"/>
              <a:t>Использование атомарных обращений к памяти эффективнее, чем доступ к переменным через </a:t>
            </a:r>
            <a:r>
              <a:rPr lang="en-US" altLang="ru-RU" sz="1800" b="1"/>
              <a:t>synchronized </a:t>
            </a:r>
            <a:r>
              <a:rPr lang="ru-RU" altLang="ru-RU" sz="1800" b="1"/>
              <a:t>код, но требует большей тщательности при программировании.</a:t>
            </a:r>
          </a:p>
          <a:p>
            <a:pPr lvl="1" eaLnBrk="1" hangingPunct="1">
              <a:lnSpc>
                <a:spcPct val="90000"/>
              </a:lnSpc>
              <a:buFontTx/>
              <a:buNone/>
            </a:pPr>
            <a:endParaRPr lang="ru-RU" altLang="ru-RU" sz="1600" i="1">
              <a:solidFill>
                <a:srgbClr val="FF0000"/>
              </a:solidFill>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a:extLst>
              <a:ext uri="{FF2B5EF4-FFF2-40B4-BE49-F238E27FC236}">
                <a16:creationId xmlns:a16="http://schemas.microsoft.com/office/drawing/2014/main" id="{5E6E862E-31D7-404D-9671-37D3137BFD7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45B5BB4-D168-4AC1-8911-845C10ED00E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9699" name="Footer Placeholder 4">
            <a:extLst>
              <a:ext uri="{FF2B5EF4-FFF2-40B4-BE49-F238E27FC236}">
                <a16:creationId xmlns:a16="http://schemas.microsoft.com/office/drawing/2014/main" id="{EF6B7591-7524-4405-9CC0-D2F28B65C81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9700" name="Slide Number Placeholder 5">
            <a:extLst>
              <a:ext uri="{FF2B5EF4-FFF2-40B4-BE49-F238E27FC236}">
                <a16:creationId xmlns:a16="http://schemas.microsoft.com/office/drawing/2014/main" id="{8BF24FFD-F7FE-4E38-B5D6-B852ECB1C88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4335AD0-62B3-4B59-8F4D-05AFCF1F81E2}" type="slidenum">
              <a:rPr lang="ru-RU" altLang="ru-RU" sz="1400"/>
              <a:pPr eaLnBrk="1" hangingPunct="1">
                <a:spcBef>
                  <a:spcPct val="0"/>
                </a:spcBef>
                <a:buFontTx/>
                <a:buNone/>
              </a:pPr>
              <a:t>434</a:t>
            </a:fld>
            <a:endParaRPr lang="ru-RU" altLang="ru-RU" sz="1400"/>
          </a:p>
        </p:txBody>
      </p:sp>
      <p:sp>
        <p:nvSpPr>
          <p:cNvPr id="29701" name="Rectangle 2">
            <a:extLst>
              <a:ext uri="{FF2B5EF4-FFF2-40B4-BE49-F238E27FC236}">
                <a16:creationId xmlns:a16="http://schemas.microsoft.com/office/drawing/2014/main" id="{D4F9DE6E-13AB-4952-9E97-1A20466CB242}"/>
              </a:ext>
            </a:extLst>
          </p:cNvPr>
          <p:cNvSpPr>
            <a:spLocks noGrp="1" noChangeArrowheads="1"/>
          </p:cNvSpPr>
          <p:nvPr>
            <p:ph type="title"/>
          </p:nvPr>
        </p:nvSpPr>
        <p:spPr>
          <a:xfrm>
            <a:off x="323850" y="1412875"/>
            <a:ext cx="8229600" cy="287338"/>
          </a:xfrm>
        </p:spPr>
        <p:txBody>
          <a:bodyPr/>
          <a:lstStyle/>
          <a:p>
            <a:pPr eaLnBrk="1" hangingPunct="1"/>
            <a:r>
              <a:rPr lang="en-US" altLang="ru-RU" sz="2400" b="1">
                <a:solidFill>
                  <a:srgbClr val="FF0000"/>
                </a:solidFill>
              </a:rPr>
              <a:t>Liveness (</a:t>
            </a:r>
            <a:r>
              <a:rPr lang="ru-RU" altLang="ru-RU" sz="2400" b="1">
                <a:solidFill>
                  <a:srgbClr val="FF0000"/>
                </a:solidFill>
              </a:rPr>
              <a:t>живучесть</a:t>
            </a:r>
            <a:r>
              <a:rPr lang="en-US" altLang="ru-RU" sz="2400" b="1">
                <a:solidFill>
                  <a:srgbClr val="FF0000"/>
                </a:solidFill>
              </a:rPr>
              <a:t>)</a:t>
            </a:r>
            <a:endParaRPr lang="ru-RU" altLang="ru-RU" sz="2400" b="1">
              <a:solidFill>
                <a:srgbClr val="FF0000"/>
              </a:solidFill>
            </a:endParaRPr>
          </a:p>
        </p:txBody>
      </p:sp>
      <p:sp>
        <p:nvSpPr>
          <p:cNvPr id="29702" name="Rectangle 3">
            <a:extLst>
              <a:ext uri="{FF2B5EF4-FFF2-40B4-BE49-F238E27FC236}">
                <a16:creationId xmlns:a16="http://schemas.microsoft.com/office/drawing/2014/main" id="{F77FD0BC-7F6B-4F14-B0AC-C6EC6607B35C}"/>
              </a:ext>
            </a:extLst>
          </p:cNvPr>
          <p:cNvSpPr>
            <a:spLocks noGrp="1" noChangeArrowheads="1"/>
          </p:cNvSpPr>
          <p:nvPr>
            <p:ph type="body" idx="1"/>
          </p:nvPr>
        </p:nvSpPr>
        <p:spPr>
          <a:xfrm>
            <a:off x="0" y="1773238"/>
            <a:ext cx="9144000" cy="4352925"/>
          </a:xfrm>
        </p:spPr>
        <p:txBody>
          <a:bodyPr/>
          <a:lstStyle/>
          <a:p>
            <a:pPr eaLnBrk="1" hangingPunct="1">
              <a:lnSpc>
                <a:spcPct val="80000"/>
              </a:lnSpc>
            </a:pPr>
            <a:r>
              <a:rPr lang="ru-RU" altLang="ru-RU" sz="1800"/>
              <a:t>Способность параллельной программы продолжать выполнение называется ее живучестью.</a:t>
            </a:r>
          </a:p>
          <a:p>
            <a:pPr eaLnBrk="1" hangingPunct="1">
              <a:lnSpc>
                <a:spcPct val="80000"/>
              </a:lnSpc>
            </a:pPr>
            <a:r>
              <a:rPr lang="en-US" altLang="ru-RU" sz="1800" b="1"/>
              <a:t>Deadlock</a:t>
            </a:r>
            <a:r>
              <a:rPr lang="en-US" altLang="ru-RU" sz="1800"/>
              <a:t> (</a:t>
            </a:r>
            <a:r>
              <a:rPr lang="ru-RU" altLang="ru-RU" sz="1800"/>
              <a:t>мертвая блокировка</a:t>
            </a:r>
            <a:r>
              <a:rPr lang="en-US" altLang="ru-RU" sz="1800"/>
              <a:t>) – </a:t>
            </a:r>
            <a:r>
              <a:rPr lang="ru-RU" altLang="ru-RU" sz="1800"/>
              <a:t>два или более потоков могут заблокироваться навсегда, ожидая друг друга:</a:t>
            </a:r>
          </a:p>
          <a:p>
            <a:pPr lvl="1" eaLnBrk="1" hangingPunct="1">
              <a:lnSpc>
                <a:spcPct val="80000"/>
              </a:lnSpc>
            </a:pPr>
            <a:r>
              <a:rPr lang="ru-RU" altLang="ru-RU" sz="1600"/>
              <a:t>Бобчинский и Добчинский перед дверью...</a:t>
            </a:r>
          </a:p>
          <a:p>
            <a:pPr lvl="1" eaLnBrk="1" hangingPunct="1">
              <a:lnSpc>
                <a:spcPct val="80000"/>
              </a:lnSpc>
            </a:pPr>
            <a:r>
              <a:rPr lang="ru-RU" altLang="ru-RU" sz="1600" i="1"/>
              <a:t>Какие можете привести примеры? </a:t>
            </a:r>
            <a:r>
              <a:rPr lang="en-US" altLang="ru-RU" sz="1600" i="1"/>
              <a:t>(</a:t>
            </a:r>
            <a:r>
              <a:rPr lang="ru-RU" altLang="ru-RU" sz="1600" i="1"/>
              <a:t>Ванька дома, Маньки нет...</a:t>
            </a:r>
            <a:r>
              <a:rPr lang="en-US" altLang="ru-RU" sz="1600" i="1"/>
              <a:t>&amp; </a:t>
            </a:r>
            <a:r>
              <a:rPr lang="ru-RU" altLang="ru-RU" sz="1600" i="1"/>
              <a:t>т.п</a:t>
            </a:r>
            <a:r>
              <a:rPr lang="en-US" altLang="ru-RU" sz="1600" i="1"/>
              <a:t>.)</a:t>
            </a:r>
            <a:endParaRPr lang="ru-RU" altLang="ru-RU" sz="1600" i="1"/>
          </a:p>
          <a:p>
            <a:pPr eaLnBrk="1" hangingPunct="1">
              <a:lnSpc>
                <a:spcPct val="80000"/>
              </a:lnSpc>
            </a:pPr>
            <a:endParaRPr lang="ru-RU" altLang="ru-RU" sz="1800" b="1"/>
          </a:p>
          <a:p>
            <a:pPr eaLnBrk="1" hangingPunct="1">
              <a:lnSpc>
                <a:spcPct val="80000"/>
              </a:lnSpc>
            </a:pPr>
            <a:r>
              <a:rPr lang="en-US" altLang="ru-RU" sz="1800" b="1"/>
              <a:t>Livelock </a:t>
            </a:r>
            <a:r>
              <a:rPr lang="ru-RU" altLang="ru-RU" sz="1800"/>
              <a:t>(живая блокировка) – потоки реагируют друг на друга, не делая ничего более полезного (двое идущих навстречу пытаются разойтись в коридоре – один метнулся вправо, другой влево, потом – наоборот, и т.д...)</a:t>
            </a:r>
          </a:p>
          <a:p>
            <a:pPr eaLnBrk="1" hangingPunct="1">
              <a:lnSpc>
                <a:spcPct val="80000"/>
              </a:lnSpc>
            </a:pPr>
            <a:endParaRPr lang="en-US" altLang="ru-RU" sz="1800"/>
          </a:p>
          <a:p>
            <a:pPr eaLnBrk="1" hangingPunct="1">
              <a:lnSpc>
                <a:spcPct val="80000"/>
              </a:lnSpc>
            </a:pPr>
            <a:r>
              <a:rPr lang="en-US" altLang="ru-RU" sz="1800" b="1"/>
              <a:t>Starvation </a:t>
            </a:r>
            <a:r>
              <a:rPr lang="en-US" altLang="ru-RU" sz="1800"/>
              <a:t> (</a:t>
            </a:r>
            <a:r>
              <a:rPr lang="ru-RU" altLang="ru-RU" sz="1800"/>
              <a:t>голодание</a:t>
            </a:r>
            <a:r>
              <a:rPr lang="en-US" altLang="ru-RU" sz="1800"/>
              <a:t>) – </a:t>
            </a:r>
            <a:r>
              <a:rPr lang="ru-RU" altLang="ru-RU" sz="1800"/>
              <a:t>поток не может получить доступ к ресурсу из-за других «наглых» потоков, которые его к нему «не подпускают»...</a:t>
            </a:r>
          </a:p>
          <a:p>
            <a:pPr eaLnBrk="1" hangingPunct="1">
              <a:lnSpc>
                <a:spcPct val="80000"/>
              </a:lnSpc>
            </a:pPr>
            <a:endParaRPr lang="ru-RU" altLang="ru-RU" sz="1800" b="1"/>
          </a:p>
          <a:p>
            <a:pPr eaLnBrk="1" hangingPunct="1">
              <a:lnSpc>
                <a:spcPct val="80000"/>
              </a:lnSpc>
            </a:pPr>
            <a:r>
              <a:rPr lang="ru-RU" altLang="ru-RU" sz="1800"/>
              <a:t>В </a:t>
            </a:r>
            <a:r>
              <a:rPr lang="en-US" altLang="ru-RU" sz="1800"/>
              <a:t>Java </a:t>
            </a:r>
            <a:r>
              <a:rPr lang="ru-RU" altLang="ru-RU" sz="1800"/>
              <a:t>нет средств распознавания/предотвращения </a:t>
            </a:r>
            <a:r>
              <a:rPr lang="en-US" altLang="ru-RU" sz="1800"/>
              <a:t>deadlock’</a:t>
            </a:r>
            <a:r>
              <a:rPr lang="ru-RU" altLang="ru-RU" sz="1800"/>
              <a:t>ов, нет способа узнать, заблокирован ли объект уже... Искать ошибки синхронизации – очень сложно (они часто не воспроизводимы повторно: «вот она была - и нету...»).</a:t>
            </a:r>
          </a:p>
          <a:p>
            <a:pPr lvl="1" eaLnBrk="1" hangingPunct="1">
              <a:lnSpc>
                <a:spcPct val="80000"/>
              </a:lnSpc>
            </a:pPr>
            <a:endParaRPr lang="ru-RU" altLang="ru-RU" sz="1600" i="1"/>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CB618972-87D9-4B9F-88F4-50D54884565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37334BD-CCD9-440C-B010-3C0A2916A3C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23" name="Footer Placeholder 4">
            <a:extLst>
              <a:ext uri="{FF2B5EF4-FFF2-40B4-BE49-F238E27FC236}">
                <a16:creationId xmlns:a16="http://schemas.microsoft.com/office/drawing/2014/main" id="{89BC89C3-6BB5-4F56-AD6D-C7E126D47C7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24" name="Slide Number Placeholder 5">
            <a:extLst>
              <a:ext uri="{FF2B5EF4-FFF2-40B4-BE49-F238E27FC236}">
                <a16:creationId xmlns:a16="http://schemas.microsoft.com/office/drawing/2014/main" id="{3D563914-57E6-430D-A133-C48E076E0E9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6209128-0162-48A3-97EE-A5744786B715}" type="slidenum">
              <a:rPr lang="ru-RU" altLang="ru-RU" sz="1400"/>
              <a:pPr eaLnBrk="1" hangingPunct="1">
                <a:spcBef>
                  <a:spcPct val="0"/>
                </a:spcBef>
                <a:buFontTx/>
                <a:buNone/>
              </a:pPr>
              <a:t>435</a:t>
            </a:fld>
            <a:endParaRPr lang="ru-RU" altLang="ru-RU" sz="1400"/>
          </a:p>
        </p:txBody>
      </p:sp>
      <p:sp>
        <p:nvSpPr>
          <p:cNvPr id="30725" name="Rectangle 2">
            <a:extLst>
              <a:ext uri="{FF2B5EF4-FFF2-40B4-BE49-F238E27FC236}">
                <a16:creationId xmlns:a16="http://schemas.microsoft.com/office/drawing/2014/main" id="{34424D35-7BA3-4A09-B445-1E650693909E}"/>
              </a:ext>
            </a:extLst>
          </p:cNvPr>
          <p:cNvSpPr>
            <a:spLocks noGrp="1" noChangeArrowheads="1"/>
          </p:cNvSpPr>
          <p:nvPr>
            <p:ph type="title"/>
          </p:nvPr>
        </p:nvSpPr>
        <p:spPr>
          <a:xfrm>
            <a:off x="468313" y="1484313"/>
            <a:ext cx="8229600" cy="431800"/>
          </a:xfrm>
        </p:spPr>
        <p:txBody>
          <a:bodyPr/>
          <a:lstStyle/>
          <a:p>
            <a:pPr eaLnBrk="1" hangingPunct="1"/>
            <a:r>
              <a:rPr lang="en-US" altLang="ru-RU" sz="2400" b="1">
                <a:solidFill>
                  <a:schemeClr val="tx1"/>
                </a:solidFill>
              </a:rPr>
              <a:t>Guarded blocks </a:t>
            </a:r>
            <a:r>
              <a:rPr lang="ru-RU" altLang="ru-RU" sz="2400" b="1">
                <a:solidFill>
                  <a:schemeClr val="tx1"/>
                </a:solidFill>
              </a:rPr>
              <a:t>(охранные блоки)</a:t>
            </a:r>
          </a:p>
        </p:txBody>
      </p:sp>
      <p:sp>
        <p:nvSpPr>
          <p:cNvPr id="30726" name="Rectangle 3">
            <a:extLst>
              <a:ext uri="{FF2B5EF4-FFF2-40B4-BE49-F238E27FC236}">
                <a16:creationId xmlns:a16="http://schemas.microsoft.com/office/drawing/2014/main" id="{A48283A9-6B47-4232-B549-1D1FFDFCE94B}"/>
              </a:ext>
            </a:extLst>
          </p:cNvPr>
          <p:cNvSpPr>
            <a:spLocks noGrp="1" noChangeArrowheads="1"/>
          </p:cNvSpPr>
          <p:nvPr>
            <p:ph type="body" idx="1"/>
          </p:nvPr>
        </p:nvSpPr>
        <p:spPr>
          <a:xfrm>
            <a:off x="179388" y="1916113"/>
            <a:ext cx="8785225" cy="4210050"/>
          </a:xfrm>
        </p:spPr>
        <p:txBody>
          <a:bodyPr/>
          <a:lstStyle/>
          <a:p>
            <a:pPr eaLnBrk="1" hangingPunct="1"/>
            <a:r>
              <a:rPr lang="ru-RU" altLang="ru-RU" sz="2000"/>
              <a:t>Потоки должны координировать свою деятельность;</a:t>
            </a:r>
          </a:p>
          <a:p>
            <a:pPr eaLnBrk="1" hangingPunct="1"/>
            <a:r>
              <a:rPr lang="ru-RU" altLang="ru-RU" sz="2000"/>
              <a:t>Часто для этого используют блоки, проверяющие условие, которое должно удовлетворяться, прежде чем можно будет продолжить исполнение. Например, есть метод, который не должен продолжаться, пока не установится значение общей переменнной</a:t>
            </a:r>
            <a:r>
              <a:rPr lang="en-US" altLang="ru-RU" sz="2000"/>
              <a:t> (</a:t>
            </a:r>
            <a:r>
              <a:rPr lang="ru-RU" altLang="ru-RU" sz="2000"/>
              <a:t>другим потоком</a:t>
            </a:r>
            <a:r>
              <a:rPr lang="en-US" altLang="ru-RU" sz="2000"/>
              <a:t>)</a:t>
            </a:r>
            <a:r>
              <a:rPr lang="ru-RU" altLang="ru-RU" sz="2000"/>
              <a:t>:</a:t>
            </a:r>
          </a:p>
          <a:p>
            <a:pPr lvl="1" eaLnBrk="1" hangingPunct="1">
              <a:buFontTx/>
              <a:buNone/>
            </a:pPr>
            <a:r>
              <a:rPr lang="en-US" altLang="ru-RU" sz="1800"/>
              <a:t>	</a:t>
            </a:r>
            <a:r>
              <a:rPr lang="en-US" altLang="ru-RU" sz="1800" b="1">
                <a:solidFill>
                  <a:srgbClr val="FF0000"/>
                </a:solidFill>
              </a:rPr>
              <a:t>public void guardedTest () { </a:t>
            </a:r>
          </a:p>
          <a:p>
            <a:pPr lvl="1" eaLnBrk="1" hangingPunct="1">
              <a:buFontTx/>
              <a:buNone/>
            </a:pPr>
            <a:r>
              <a:rPr lang="en-US" altLang="ru-RU" sz="1800" b="1">
                <a:solidFill>
                  <a:srgbClr val="FF0000"/>
                </a:solidFill>
              </a:rPr>
              <a:t>		// </a:t>
            </a:r>
            <a:r>
              <a:rPr lang="ru-RU" altLang="ru-RU" sz="1400" b="1">
                <a:solidFill>
                  <a:srgbClr val="00B050"/>
                </a:solidFill>
              </a:rPr>
              <a:t>цикл с «жужжанием» - зря тратим время процессора</a:t>
            </a:r>
            <a:r>
              <a:rPr lang="en-US" altLang="ru-RU" sz="1400" b="1">
                <a:solidFill>
                  <a:srgbClr val="00B050"/>
                </a:solidFill>
              </a:rPr>
              <a:t> (</a:t>
            </a:r>
            <a:r>
              <a:rPr lang="ru-RU" altLang="ru-RU" sz="1400" b="1">
                <a:solidFill>
                  <a:srgbClr val="00B050"/>
                </a:solidFill>
              </a:rPr>
              <a:t>«активное» ожидание</a:t>
            </a:r>
            <a:r>
              <a:rPr lang="en-US" altLang="ru-RU" sz="1400" b="1">
                <a:solidFill>
                  <a:srgbClr val="00B050"/>
                </a:solidFill>
              </a:rPr>
              <a:t>)</a:t>
            </a:r>
            <a:r>
              <a:rPr lang="ru-RU" altLang="ru-RU" sz="1400" b="1">
                <a:solidFill>
                  <a:srgbClr val="00B050"/>
                </a:solidFill>
              </a:rPr>
              <a:t>:</a:t>
            </a:r>
          </a:p>
          <a:p>
            <a:pPr lvl="1" eaLnBrk="1" hangingPunct="1">
              <a:buFontTx/>
              <a:buNone/>
            </a:pPr>
            <a:r>
              <a:rPr lang="ru-RU" altLang="ru-RU" sz="1800" b="1">
                <a:solidFill>
                  <a:srgbClr val="FF0000"/>
                </a:solidFill>
              </a:rPr>
              <a:t>		</a:t>
            </a:r>
            <a:r>
              <a:rPr lang="en-US" altLang="ru-RU" sz="1800" b="1">
                <a:solidFill>
                  <a:srgbClr val="FF0000"/>
                </a:solidFill>
              </a:rPr>
              <a:t>while( ! isAllowed ); </a:t>
            </a:r>
          </a:p>
          <a:p>
            <a:pPr lvl="1" eaLnBrk="1" hangingPunct="1">
              <a:buFontTx/>
              <a:buNone/>
            </a:pPr>
            <a:r>
              <a:rPr lang="en-US" altLang="ru-RU" sz="1800" b="1">
                <a:solidFill>
                  <a:srgbClr val="FF0000"/>
                </a:solidFill>
              </a:rPr>
              <a:t>	</a:t>
            </a:r>
            <a:r>
              <a:rPr lang="ru-RU" altLang="ru-RU" sz="1800" b="1">
                <a:solidFill>
                  <a:srgbClr val="FF0000"/>
                </a:solidFill>
              </a:rPr>
              <a:t>	</a:t>
            </a:r>
            <a:r>
              <a:rPr lang="en-US" altLang="ru-RU" sz="1800" b="1">
                <a:solidFill>
                  <a:srgbClr val="FF0000"/>
                </a:solidFill>
              </a:rPr>
              <a:t>System.out.println ( “I’m happy to do useful work now !” );</a:t>
            </a:r>
            <a:endParaRPr lang="ru-RU" altLang="ru-RU" sz="1800" b="1">
              <a:solidFill>
                <a:srgbClr val="FF0000"/>
              </a:solidFill>
            </a:endParaRPr>
          </a:p>
          <a:p>
            <a:pPr lvl="1" eaLnBrk="1" hangingPunct="1">
              <a:buFontTx/>
              <a:buNone/>
            </a:pPr>
            <a:r>
              <a:rPr lang="ru-RU" altLang="ru-RU" sz="1800" b="1">
                <a:solidFill>
                  <a:srgbClr val="FF0000"/>
                </a:solidFill>
              </a:rPr>
              <a:t>		</a:t>
            </a:r>
            <a:r>
              <a:rPr lang="en-US" altLang="ru-RU" sz="1800" b="1">
                <a:solidFill>
                  <a:srgbClr val="FF0000"/>
                </a:solidFill>
              </a:rPr>
              <a:t>doWork();</a:t>
            </a:r>
          </a:p>
          <a:p>
            <a:pPr lvl="1" eaLnBrk="1" hangingPunct="1">
              <a:buFontTx/>
              <a:buNone/>
            </a:pPr>
            <a:r>
              <a:rPr lang="en-US" altLang="ru-RU" sz="1800" b="1">
                <a:solidFill>
                  <a:srgbClr val="FF0000"/>
                </a:solidFill>
              </a:rPr>
              <a:t>     }</a:t>
            </a:r>
          </a:p>
          <a:p>
            <a:pPr lvl="1" eaLnBrk="1" hangingPunct="1">
              <a:buFontTx/>
              <a:buNone/>
            </a:pPr>
            <a:r>
              <a:rPr lang="ru-RU" altLang="ru-RU" sz="1800" i="1"/>
              <a:t>Как надо объявлять (декларировать) такие переменные?</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508C1245-32D7-4444-BC61-3BDDE59D647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54DCC84-FEF8-4EE9-B026-F2F2783B98D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1747" name="Footer Placeholder 4">
            <a:extLst>
              <a:ext uri="{FF2B5EF4-FFF2-40B4-BE49-F238E27FC236}">
                <a16:creationId xmlns:a16="http://schemas.microsoft.com/office/drawing/2014/main" id="{5984F6AC-D7A6-4745-8C80-FC880FA4759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1748" name="Slide Number Placeholder 5">
            <a:extLst>
              <a:ext uri="{FF2B5EF4-FFF2-40B4-BE49-F238E27FC236}">
                <a16:creationId xmlns:a16="http://schemas.microsoft.com/office/drawing/2014/main" id="{A1752006-8B02-471E-8791-332E80EEC7B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9949685-FE47-4618-A903-620C807EFE29}" type="slidenum">
              <a:rPr lang="ru-RU" altLang="ru-RU" sz="1400"/>
              <a:pPr eaLnBrk="1" hangingPunct="1">
                <a:spcBef>
                  <a:spcPct val="0"/>
                </a:spcBef>
                <a:buFontTx/>
                <a:buNone/>
              </a:pPr>
              <a:t>436</a:t>
            </a:fld>
            <a:endParaRPr lang="ru-RU" altLang="ru-RU" sz="1400"/>
          </a:p>
        </p:txBody>
      </p:sp>
      <p:sp>
        <p:nvSpPr>
          <p:cNvPr id="31749" name="Rectangle 2">
            <a:extLst>
              <a:ext uri="{FF2B5EF4-FFF2-40B4-BE49-F238E27FC236}">
                <a16:creationId xmlns:a16="http://schemas.microsoft.com/office/drawing/2014/main" id="{744377C6-29F4-4F24-9D65-B622D0D334B4}"/>
              </a:ext>
            </a:extLst>
          </p:cNvPr>
          <p:cNvSpPr>
            <a:spLocks noGrp="1" noChangeArrowheads="1"/>
          </p:cNvSpPr>
          <p:nvPr>
            <p:ph type="title"/>
          </p:nvPr>
        </p:nvSpPr>
        <p:spPr>
          <a:xfrm>
            <a:off x="468313" y="1412875"/>
            <a:ext cx="8229600" cy="431800"/>
          </a:xfrm>
        </p:spPr>
        <p:txBody>
          <a:bodyPr/>
          <a:lstStyle/>
          <a:p>
            <a:pPr eaLnBrk="1" hangingPunct="1"/>
            <a:r>
              <a:rPr lang="en-US" altLang="ru-RU" sz="2400" b="1"/>
              <a:t>Object.wait()</a:t>
            </a:r>
            <a:r>
              <a:rPr lang="ru-RU" altLang="ru-RU" sz="2400" b="1"/>
              <a:t> и </a:t>
            </a:r>
            <a:r>
              <a:rPr lang="en-US" altLang="ru-RU" sz="2400" b="1"/>
              <a:t>Object.wait(timeout)</a:t>
            </a:r>
            <a:endParaRPr lang="ru-RU" altLang="ru-RU" sz="2400" b="1"/>
          </a:p>
        </p:txBody>
      </p:sp>
      <p:sp>
        <p:nvSpPr>
          <p:cNvPr id="31750" name="Rectangle 3">
            <a:extLst>
              <a:ext uri="{FF2B5EF4-FFF2-40B4-BE49-F238E27FC236}">
                <a16:creationId xmlns:a16="http://schemas.microsoft.com/office/drawing/2014/main" id="{C485C954-2954-42A9-9578-B757E1B99BD7}"/>
              </a:ext>
            </a:extLst>
          </p:cNvPr>
          <p:cNvSpPr>
            <a:spLocks noGrp="1" noChangeArrowheads="1"/>
          </p:cNvSpPr>
          <p:nvPr>
            <p:ph type="body" idx="1"/>
          </p:nvPr>
        </p:nvSpPr>
        <p:spPr>
          <a:xfrm>
            <a:off x="0" y="1916113"/>
            <a:ext cx="9144000" cy="4210050"/>
          </a:xfrm>
        </p:spPr>
        <p:txBody>
          <a:bodyPr/>
          <a:lstStyle/>
          <a:p>
            <a:pPr eaLnBrk="1" hangingPunct="1">
              <a:lnSpc>
                <a:spcPct val="80000"/>
              </a:lnSpc>
            </a:pPr>
            <a:r>
              <a:rPr lang="ru-RU" altLang="ru-RU" sz="1800"/>
              <a:t>Более эффективный способ – </a:t>
            </a:r>
            <a:r>
              <a:rPr lang="ru-RU" altLang="ru-RU" sz="1800" b="1"/>
              <a:t>использовать синхронизационные методы класса </a:t>
            </a:r>
            <a:r>
              <a:rPr lang="en-US" altLang="ru-RU" sz="1800" b="1"/>
              <a:t>Object</a:t>
            </a:r>
            <a:r>
              <a:rPr lang="en-US" altLang="ru-RU" sz="1800"/>
              <a:t> (</a:t>
            </a:r>
            <a:r>
              <a:rPr lang="en-US" altLang="ru-RU" sz="1800" b="1">
                <a:solidFill>
                  <a:srgbClr val="FF0000"/>
                </a:solidFill>
              </a:rPr>
              <a:t>wait, notify, notifyAll</a:t>
            </a:r>
            <a:r>
              <a:rPr lang="en-US" altLang="ru-RU" sz="1800"/>
              <a:t>); </a:t>
            </a:r>
            <a:r>
              <a:rPr lang="ru-RU" altLang="ru-RU" sz="1800"/>
              <a:t>например:</a:t>
            </a:r>
            <a:endParaRPr lang="en-US" altLang="ru-RU" sz="1800"/>
          </a:p>
          <a:p>
            <a:pPr lvl="1" eaLnBrk="1" hangingPunct="1">
              <a:lnSpc>
                <a:spcPct val="80000"/>
              </a:lnSpc>
              <a:buFontTx/>
              <a:buNone/>
            </a:pPr>
            <a:r>
              <a:rPr lang="en-US" altLang="ru-RU" sz="1600"/>
              <a:t>	</a:t>
            </a:r>
            <a:r>
              <a:rPr lang="en-US" altLang="ru-RU" sz="1400" b="1"/>
              <a:t>public </a:t>
            </a:r>
            <a:r>
              <a:rPr lang="en-US" altLang="ru-RU" sz="1400" b="1">
                <a:solidFill>
                  <a:srgbClr val="FF0000"/>
                </a:solidFill>
              </a:rPr>
              <a:t>synchronized</a:t>
            </a:r>
            <a:r>
              <a:rPr lang="en-US" altLang="ru-RU" sz="1400" b="1"/>
              <a:t> void guardedTest() {</a:t>
            </a:r>
          </a:p>
          <a:p>
            <a:pPr lvl="1" eaLnBrk="1" hangingPunct="1">
              <a:lnSpc>
                <a:spcPct val="80000"/>
              </a:lnSpc>
              <a:buFontTx/>
              <a:buNone/>
            </a:pPr>
            <a:r>
              <a:rPr lang="en-US" altLang="ru-RU" sz="1400" b="1"/>
              <a:t>		   // </a:t>
            </a:r>
            <a:r>
              <a:rPr lang="ru-RU" altLang="ru-RU" sz="1400" b="1"/>
              <a:t>мы вертимся только раз для события, которого ждем; хотя м.б. и другое событие (!)...</a:t>
            </a:r>
          </a:p>
          <a:p>
            <a:pPr lvl="1" eaLnBrk="1" hangingPunct="1">
              <a:lnSpc>
                <a:spcPct val="80000"/>
              </a:lnSpc>
              <a:buFontTx/>
              <a:buNone/>
            </a:pPr>
            <a:r>
              <a:rPr lang="ru-RU" altLang="ru-RU" sz="1400" b="1"/>
              <a:t>		   </a:t>
            </a:r>
            <a:r>
              <a:rPr lang="en-US" altLang="ru-RU" sz="1400" b="1"/>
              <a:t>while ( ! isAllowed) {</a:t>
            </a:r>
          </a:p>
          <a:p>
            <a:pPr lvl="1" eaLnBrk="1" hangingPunct="1">
              <a:lnSpc>
                <a:spcPct val="80000"/>
              </a:lnSpc>
              <a:buFontTx/>
              <a:buNone/>
            </a:pPr>
            <a:r>
              <a:rPr lang="en-US" altLang="ru-RU" sz="1400" b="1"/>
              <a:t>			try {</a:t>
            </a:r>
          </a:p>
          <a:p>
            <a:pPr lvl="1" eaLnBrk="1" hangingPunct="1">
              <a:lnSpc>
                <a:spcPct val="80000"/>
              </a:lnSpc>
              <a:buFontTx/>
              <a:buNone/>
            </a:pPr>
            <a:r>
              <a:rPr lang="en-US" altLang="ru-RU" sz="1400" b="1"/>
              <a:t>			      </a:t>
            </a:r>
            <a:r>
              <a:rPr lang="en-US" altLang="ru-RU" sz="1400" b="1">
                <a:solidFill>
                  <a:srgbClr val="FF0000"/>
                </a:solidFill>
              </a:rPr>
              <a:t>wait ();</a:t>
            </a:r>
          </a:p>
          <a:p>
            <a:pPr lvl="1" eaLnBrk="1" hangingPunct="1">
              <a:lnSpc>
                <a:spcPct val="80000"/>
              </a:lnSpc>
              <a:buFontTx/>
              <a:buNone/>
            </a:pPr>
            <a:r>
              <a:rPr lang="en-US" altLang="ru-RU" sz="1400" b="1"/>
              <a:t>			} catch (InterruptedException e) { /*…*/} </a:t>
            </a:r>
          </a:p>
          <a:p>
            <a:pPr lvl="1" eaLnBrk="1" hangingPunct="1">
              <a:lnSpc>
                <a:spcPct val="80000"/>
              </a:lnSpc>
              <a:buFontTx/>
              <a:buNone/>
            </a:pPr>
            <a:r>
              <a:rPr lang="en-US" altLang="ru-RU" sz="1400" b="1"/>
              <a:t>		   } </a:t>
            </a:r>
          </a:p>
          <a:p>
            <a:pPr lvl="1" eaLnBrk="1" hangingPunct="1">
              <a:lnSpc>
                <a:spcPct val="80000"/>
              </a:lnSpc>
              <a:buFontTx/>
              <a:buNone/>
            </a:pPr>
            <a:r>
              <a:rPr lang="en-US" altLang="ru-RU" sz="1400" b="1"/>
              <a:t>          System.out.println ( “I’m happy to do useful work now !” );</a:t>
            </a:r>
            <a:endParaRPr lang="ru-RU" altLang="ru-RU" sz="1400" b="1"/>
          </a:p>
          <a:p>
            <a:pPr lvl="1" eaLnBrk="1" hangingPunct="1">
              <a:lnSpc>
                <a:spcPct val="80000"/>
              </a:lnSpc>
              <a:buFontTx/>
              <a:buNone/>
            </a:pPr>
            <a:r>
              <a:rPr lang="en-US" altLang="ru-RU" sz="1400" b="1"/>
              <a:t>	}	</a:t>
            </a:r>
          </a:p>
          <a:p>
            <a:pPr lvl="1" eaLnBrk="1" hangingPunct="1">
              <a:lnSpc>
                <a:spcPct val="80000"/>
              </a:lnSpc>
              <a:buFontTx/>
              <a:buNone/>
            </a:pPr>
            <a:r>
              <a:rPr lang="ru-RU" altLang="ru-RU" sz="1600" b="1"/>
              <a:t>Вызов </a:t>
            </a:r>
            <a:r>
              <a:rPr lang="en-US" altLang="ru-RU" sz="1600" b="1"/>
              <a:t>wait() </a:t>
            </a:r>
            <a:r>
              <a:rPr lang="ru-RU" altLang="ru-RU" sz="1600" b="1"/>
              <a:t>не закончится до тех пор, пока другой поток не даст сообщения о том, что нечто произошло (хотя – не обязательно то, чего мы ждем...)</a:t>
            </a:r>
          </a:p>
          <a:p>
            <a:pPr lvl="1" eaLnBrk="1" hangingPunct="1">
              <a:lnSpc>
                <a:spcPct val="80000"/>
              </a:lnSpc>
              <a:buFontTx/>
              <a:buNone/>
            </a:pPr>
            <a:r>
              <a:rPr lang="ru-RU" altLang="ru-RU" sz="1600" b="1"/>
              <a:t>Зачем метод </a:t>
            </a:r>
            <a:r>
              <a:rPr lang="en-US" altLang="ru-RU" sz="1600" b="1">
                <a:solidFill>
                  <a:srgbClr val="FF0000"/>
                </a:solidFill>
              </a:rPr>
              <a:t>synchronized</a:t>
            </a:r>
            <a:r>
              <a:rPr lang="ru-RU" altLang="ru-RU" sz="1600" b="1"/>
              <a:t>? Любой из синхронизационных методов </a:t>
            </a:r>
            <a:r>
              <a:rPr lang="en-US" altLang="ru-RU" sz="1600" b="1"/>
              <a:t>Object’</a:t>
            </a:r>
            <a:r>
              <a:rPr lang="ru-RU" altLang="ru-RU" sz="1600" b="1"/>
              <a:t>а требует владения блокировкой того объекта, для которого метод вызывается, иначе – ошибка</a:t>
            </a:r>
            <a:r>
              <a:rPr lang="en-US" altLang="ru-RU" sz="1600" b="1"/>
              <a:t> </a:t>
            </a:r>
            <a:r>
              <a:rPr lang="en-US" altLang="ru-RU" sz="1600" b="1" i="1">
                <a:solidFill>
                  <a:srgbClr val="009900"/>
                </a:solidFill>
              </a:rPr>
              <a:t>(</a:t>
            </a:r>
            <a:r>
              <a:rPr lang="ru-RU" altLang="ru-RU" sz="1600" b="1" i="1">
                <a:solidFill>
                  <a:srgbClr val="009900"/>
                </a:solidFill>
              </a:rPr>
              <a:t>проверьте это !!!</a:t>
            </a:r>
            <a:r>
              <a:rPr lang="en-US" altLang="ru-RU" sz="1600" b="1" i="1">
                <a:solidFill>
                  <a:srgbClr val="009900"/>
                </a:solidFill>
              </a:rPr>
              <a:t>)</a:t>
            </a:r>
            <a:r>
              <a:rPr lang="ru-RU" altLang="ru-RU" sz="1600" b="1"/>
              <a:t>.</a:t>
            </a:r>
          </a:p>
          <a:p>
            <a:pPr lvl="1" eaLnBrk="1" hangingPunct="1">
              <a:lnSpc>
                <a:spcPct val="80000"/>
              </a:lnSpc>
              <a:buFontTx/>
              <a:buNone/>
            </a:pPr>
            <a:r>
              <a:rPr lang="ru-RU" altLang="ru-RU" sz="1600" b="1">
                <a:solidFill>
                  <a:srgbClr val="FF0000"/>
                </a:solidFill>
              </a:rPr>
              <a:t>В методе </a:t>
            </a:r>
            <a:r>
              <a:rPr lang="en-US" altLang="ru-RU" sz="1600" b="1">
                <a:solidFill>
                  <a:srgbClr val="FF0000"/>
                </a:solidFill>
              </a:rPr>
              <a:t>wait() –</a:t>
            </a:r>
            <a:r>
              <a:rPr lang="ru-RU" altLang="ru-RU" sz="1600" b="1">
                <a:solidFill>
                  <a:srgbClr val="FF0000"/>
                </a:solidFill>
              </a:rPr>
              <a:t> поток: </a:t>
            </a:r>
            <a:r>
              <a:rPr lang="en-US" altLang="ru-RU" sz="1600" b="1">
                <a:solidFill>
                  <a:srgbClr val="FF0000"/>
                </a:solidFill>
              </a:rPr>
              <a:t>1) </a:t>
            </a:r>
            <a:r>
              <a:rPr lang="ru-RU" altLang="ru-RU" sz="1600" b="1">
                <a:solidFill>
                  <a:srgbClr val="FF0000"/>
                </a:solidFill>
              </a:rPr>
              <a:t>освобождает </a:t>
            </a:r>
            <a:r>
              <a:rPr lang="en-US" altLang="ru-RU" sz="1600" b="1">
                <a:solidFill>
                  <a:srgbClr val="FF0000"/>
                </a:solidFill>
              </a:rPr>
              <a:t>lock </a:t>
            </a:r>
            <a:r>
              <a:rPr lang="ru-RU" altLang="ru-RU" sz="1600" b="1">
                <a:solidFill>
                  <a:srgbClr val="FF0000"/>
                </a:solidFill>
              </a:rPr>
              <a:t>и </a:t>
            </a:r>
            <a:r>
              <a:rPr lang="en-US" altLang="ru-RU" sz="1600" b="1">
                <a:solidFill>
                  <a:srgbClr val="FF0000"/>
                </a:solidFill>
              </a:rPr>
              <a:t>2) </a:t>
            </a:r>
            <a:r>
              <a:rPr lang="ru-RU" altLang="ru-RU" sz="1600" b="1">
                <a:solidFill>
                  <a:srgbClr val="FF0000"/>
                </a:solidFill>
              </a:rPr>
              <a:t>приостанавливает выполнение (попадая в список ждущих потоков соответствующего объекта)</a:t>
            </a:r>
            <a:endParaRPr lang="en-US" altLang="ru-RU" sz="1600" b="1">
              <a:solidFill>
                <a:srgbClr val="FF0000"/>
              </a:solidFill>
            </a:endParaRPr>
          </a:p>
          <a:p>
            <a:pPr lvl="1" eaLnBrk="1" hangingPunct="1">
              <a:lnSpc>
                <a:spcPct val="80000"/>
              </a:lnSpc>
              <a:buFontTx/>
              <a:buNone/>
            </a:pPr>
            <a:r>
              <a:rPr lang="ru-RU" altLang="ru-RU" sz="1600" b="1"/>
              <a:t>Варианты с </a:t>
            </a:r>
            <a:r>
              <a:rPr lang="en-US" altLang="ru-RU" sz="1600" b="1"/>
              <a:t>timeout </a:t>
            </a:r>
            <a:r>
              <a:rPr lang="ru-RU" altLang="ru-RU" sz="1600" b="1"/>
              <a:t>(их два) ограничивают время ожидания заданным значением.</a:t>
            </a:r>
            <a:r>
              <a:rPr lang="en-US" altLang="ru-RU" sz="1600" b="1">
                <a:solidFill>
                  <a:srgbClr val="FF0000"/>
                </a:solidFill>
              </a:rPr>
              <a:t>  </a:t>
            </a:r>
            <a:endParaRPr lang="ru-RU" altLang="ru-RU" sz="1600" b="1">
              <a:solidFill>
                <a:srgbClr val="FF0000"/>
              </a:solidFill>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a:extLst>
              <a:ext uri="{FF2B5EF4-FFF2-40B4-BE49-F238E27FC236}">
                <a16:creationId xmlns:a16="http://schemas.microsoft.com/office/drawing/2014/main" id="{41EF0B6E-6400-4951-95C4-408C7307DEC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C79CAC4-DB9B-4A43-93BB-973A8E0C02A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2771" name="Footer Placeholder 4">
            <a:extLst>
              <a:ext uri="{FF2B5EF4-FFF2-40B4-BE49-F238E27FC236}">
                <a16:creationId xmlns:a16="http://schemas.microsoft.com/office/drawing/2014/main" id="{7EDFAA8B-A429-4CE1-8E20-4C10B2EE0BA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2772" name="Slide Number Placeholder 5">
            <a:extLst>
              <a:ext uri="{FF2B5EF4-FFF2-40B4-BE49-F238E27FC236}">
                <a16:creationId xmlns:a16="http://schemas.microsoft.com/office/drawing/2014/main" id="{92D0BEA1-EA5A-442E-A3E1-E89AE34D756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0A17716-A978-455D-AE6F-6AE67DA2BEA6}" type="slidenum">
              <a:rPr lang="ru-RU" altLang="ru-RU" sz="1400"/>
              <a:pPr eaLnBrk="1" hangingPunct="1">
                <a:spcBef>
                  <a:spcPct val="0"/>
                </a:spcBef>
                <a:buFontTx/>
                <a:buNone/>
              </a:pPr>
              <a:t>437</a:t>
            </a:fld>
            <a:endParaRPr lang="ru-RU" altLang="ru-RU" sz="1400"/>
          </a:p>
        </p:txBody>
      </p:sp>
      <p:sp>
        <p:nvSpPr>
          <p:cNvPr id="32773" name="Rectangle 2">
            <a:extLst>
              <a:ext uri="{FF2B5EF4-FFF2-40B4-BE49-F238E27FC236}">
                <a16:creationId xmlns:a16="http://schemas.microsoft.com/office/drawing/2014/main" id="{8C68FB7A-390B-42DA-BA5C-7E0CAD38AF1B}"/>
              </a:ext>
            </a:extLst>
          </p:cNvPr>
          <p:cNvSpPr>
            <a:spLocks noGrp="1" noChangeArrowheads="1"/>
          </p:cNvSpPr>
          <p:nvPr>
            <p:ph type="title"/>
          </p:nvPr>
        </p:nvSpPr>
        <p:spPr>
          <a:xfrm>
            <a:off x="468313" y="1557338"/>
            <a:ext cx="8229600" cy="215900"/>
          </a:xfrm>
        </p:spPr>
        <p:txBody>
          <a:bodyPr/>
          <a:lstStyle/>
          <a:p>
            <a:pPr eaLnBrk="1" hangingPunct="1"/>
            <a:r>
              <a:rPr lang="en-US" altLang="ru-RU" sz="2400" b="1"/>
              <a:t>Object.notify(), Object.notifyAll()</a:t>
            </a:r>
            <a:endParaRPr lang="ru-RU" altLang="ru-RU" sz="2400" b="1"/>
          </a:p>
        </p:txBody>
      </p:sp>
      <p:sp>
        <p:nvSpPr>
          <p:cNvPr id="32774" name="Rectangle 3">
            <a:extLst>
              <a:ext uri="{FF2B5EF4-FFF2-40B4-BE49-F238E27FC236}">
                <a16:creationId xmlns:a16="http://schemas.microsoft.com/office/drawing/2014/main" id="{1DB1DCCC-BE0D-415E-A8A7-3D8CFFCA7A08}"/>
              </a:ext>
            </a:extLst>
          </p:cNvPr>
          <p:cNvSpPr>
            <a:spLocks noGrp="1" noChangeArrowheads="1"/>
          </p:cNvSpPr>
          <p:nvPr>
            <p:ph type="body" idx="1"/>
          </p:nvPr>
        </p:nvSpPr>
        <p:spPr>
          <a:xfrm>
            <a:off x="0" y="1916113"/>
            <a:ext cx="9144000" cy="4210050"/>
          </a:xfrm>
        </p:spPr>
        <p:txBody>
          <a:bodyPr/>
          <a:lstStyle/>
          <a:p>
            <a:pPr eaLnBrk="1" hangingPunct="1"/>
            <a:r>
              <a:rPr lang="ru-RU" altLang="ru-RU" sz="1800"/>
              <a:t>После того, как поток «ушел» в </a:t>
            </a:r>
            <a:r>
              <a:rPr lang="en-US" altLang="ru-RU" sz="1800"/>
              <a:t>wait()</a:t>
            </a:r>
            <a:r>
              <a:rPr lang="ru-RU" altLang="ru-RU" sz="1800"/>
              <a:t>,</a:t>
            </a:r>
            <a:r>
              <a:rPr lang="en-US" altLang="ru-RU" sz="1800"/>
              <a:t> </a:t>
            </a:r>
            <a:r>
              <a:rPr lang="ru-RU" altLang="ru-RU" sz="1800"/>
              <a:t>освободив </a:t>
            </a:r>
            <a:r>
              <a:rPr lang="en-US" altLang="ru-RU" sz="1800"/>
              <a:t>lock </a:t>
            </a:r>
            <a:r>
              <a:rPr lang="ru-RU" altLang="ru-RU" sz="1800"/>
              <a:t>объекта и встав в его список ждущих потоков, другой поток может заполучить этот </a:t>
            </a:r>
            <a:r>
              <a:rPr lang="en-US" altLang="ru-RU" sz="1800"/>
              <a:t>lock</a:t>
            </a:r>
            <a:r>
              <a:rPr lang="ru-RU" altLang="ru-RU" sz="1800"/>
              <a:t> и вызвать метод </a:t>
            </a:r>
            <a:r>
              <a:rPr lang="en-US" altLang="ru-RU" sz="1800" b="1">
                <a:solidFill>
                  <a:srgbClr val="FF0000"/>
                </a:solidFill>
              </a:rPr>
              <a:t>notifyAll()</a:t>
            </a:r>
            <a:r>
              <a:rPr lang="ru-RU" altLang="ru-RU" sz="1800"/>
              <a:t>:</a:t>
            </a:r>
          </a:p>
          <a:p>
            <a:pPr lvl="1" eaLnBrk="1" hangingPunct="1">
              <a:buFontTx/>
              <a:buNone/>
            </a:pPr>
            <a:r>
              <a:rPr lang="ru-RU" altLang="ru-RU" sz="1600"/>
              <a:t>	</a:t>
            </a:r>
            <a:r>
              <a:rPr lang="en-US" altLang="ru-RU" sz="1600" b="1"/>
              <a:t>public </a:t>
            </a:r>
            <a:r>
              <a:rPr lang="en-US" altLang="ru-RU" sz="1600" b="1">
                <a:solidFill>
                  <a:srgbClr val="FF0000"/>
                </a:solidFill>
              </a:rPr>
              <a:t>synchronized</a:t>
            </a:r>
            <a:r>
              <a:rPr lang="en-US" altLang="ru-RU" sz="1600" b="1"/>
              <a:t> void notifyTest () {</a:t>
            </a:r>
          </a:p>
          <a:p>
            <a:pPr lvl="1" eaLnBrk="1" hangingPunct="1">
              <a:buFontTx/>
              <a:buNone/>
            </a:pPr>
            <a:r>
              <a:rPr lang="en-US" altLang="ru-RU" sz="1600" b="1"/>
              <a:t>		     isAllowed = true;</a:t>
            </a:r>
          </a:p>
          <a:p>
            <a:pPr lvl="1" eaLnBrk="1" hangingPunct="1">
              <a:buFontTx/>
              <a:buNone/>
            </a:pPr>
            <a:r>
              <a:rPr lang="en-US" altLang="ru-RU" sz="1600" b="1"/>
              <a:t>    </a:t>
            </a:r>
            <a:r>
              <a:rPr lang="en-US" altLang="ru-RU" sz="1600" b="1">
                <a:solidFill>
                  <a:srgbClr val="00B050"/>
                </a:solidFill>
              </a:rPr>
              <a:t>/</a:t>
            </a:r>
            <a:r>
              <a:rPr lang="ru-RU" altLang="ru-RU" sz="1600" b="1">
                <a:solidFill>
                  <a:srgbClr val="00B050"/>
                </a:solidFill>
              </a:rPr>
              <a:t>*</a:t>
            </a:r>
            <a:r>
              <a:rPr lang="en-US" altLang="ru-RU" sz="1600" b="1">
                <a:solidFill>
                  <a:srgbClr val="00B050"/>
                </a:solidFill>
              </a:rPr>
              <a:t> </a:t>
            </a:r>
            <a:r>
              <a:rPr lang="ru-RU" altLang="ru-RU" sz="1600" b="1">
                <a:solidFill>
                  <a:srgbClr val="00B050"/>
                </a:solidFill>
              </a:rPr>
              <a:t>снимает с ожидания все потоки из списка ждущих и информирует</a:t>
            </a:r>
            <a:r>
              <a:rPr lang="en-US" altLang="ru-RU" sz="1600" b="1">
                <a:solidFill>
                  <a:srgbClr val="00B050"/>
                </a:solidFill>
              </a:rPr>
              <a:t> </a:t>
            </a:r>
            <a:r>
              <a:rPr lang="ru-RU" altLang="ru-RU" sz="1600" b="1">
                <a:solidFill>
                  <a:srgbClr val="00B050"/>
                </a:solidFill>
              </a:rPr>
              <a:t>их о том, что</a:t>
            </a:r>
            <a:r>
              <a:rPr lang="en-US" altLang="ru-RU" sz="1600" b="1">
                <a:solidFill>
                  <a:srgbClr val="00B050"/>
                </a:solidFill>
              </a:rPr>
              <a:t> </a:t>
            </a:r>
            <a:r>
              <a:rPr lang="ru-RU" altLang="ru-RU" sz="1600" b="1">
                <a:solidFill>
                  <a:srgbClr val="00B050"/>
                </a:solidFill>
              </a:rPr>
              <a:t>что-то произошло: </a:t>
            </a:r>
            <a:r>
              <a:rPr lang="en-US" altLang="ru-RU" sz="1600" b="1">
                <a:solidFill>
                  <a:srgbClr val="00B050"/>
                </a:solidFill>
              </a:rPr>
              <a:t>*/</a:t>
            </a:r>
            <a:r>
              <a:rPr lang="en-US" altLang="ru-RU" sz="1600" b="1"/>
              <a:t> </a:t>
            </a:r>
            <a:endParaRPr lang="ru-RU" altLang="ru-RU" sz="1600" b="1"/>
          </a:p>
          <a:p>
            <a:pPr lvl="1" eaLnBrk="1" hangingPunct="1">
              <a:buFontTx/>
              <a:buNone/>
            </a:pPr>
            <a:r>
              <a:rPr lang="en-US" altLang="ru-RU" sz="1600" b="1"/>
              <a:t>		     </a:t>
            </a:r>
            <a:r>
              <a:rPr lang="en-US" altLang="ru-RU" sz="1600" b="1">
                <a:solidFill>
                  <a:srgbClr val="FF0000"/>
                </a:solidFill>
              </a:rPr>
              <a:t>notifyAll()</a:t>
            </a:r>
            <a:r>
              <a:rPr lang="en-US" altLang="ru-RU" sz="1600" b="1"/>
              <a:t>;</a:t>
            </a:r>
            <a:r>
              <a:rPr lang="ru-RU" altLang="ru-RU" sz="1600" b="1"/>
              <a:t> </a:t>
            </a:r>
            <a:endParaRPr lang="en-US" altLang="ru-RU" sz="1600" b="1"/>
          </a:p>
          <a:p>
            <a:pPr lvl="1" eaLnBrk="1" hangingPunct="1">
              <a:buFontTx/>
              <a:buNone/>
            </a:pPr>
            <a:r>
              <a:rPr lang="en-US" altLang="ru-RU" sz="1600" b="1"/>
              <a:t>	}</a:t>
            </a:r>
          </a:p>
          <a:p>
            <a:pPr lvl="1" eaLnBrk="1" hangingPunct="1">
              <a:buFontTx/>
              <a:buNone/>
            </a:pPr>
            <a:r>
              <a:rPr lang="ru-RU" altLang="ru-RU" sz="1600" b="1"/>
              <a:t>После освобождения </a:t>
            </a:r>
            <a:r>
              <a:rPr lang="en-US" altLang="ru-RU" sz="1600" b="1"/>
              <a:t>lock’</a:t>
            </a:r>
            <a:r>
              <a:rPr lang="ru-RU" altLang="ru-RU" sz="1600" b="1"/>
              <a:t>а (выхода из метода) ждавший поток вновь получает </a:t>
            </a:r>
            <a:r>
              <a:rPr lang="en-US" altLang="ru-RU" sz="1600" b="1"/>
              <a:t>lock </a:t>
            </a:r>
            <a:r>
              <a:rPr lang="ru-RU" altLang="ru-RU" sz="1600" b="1"/>
              <a:t>и выходит из вызова </a:t>
            </a:r>
            <a:r>
              <a:rPr lang="en-US" altLang="ru-RU" sz="1600" b="1">
                <a:solidFill>
                  <a:srgbClr val="FF0000"/>
                </a:solidFill>
              </a:rPr>
              <a:t>wait()</a:t>
            </a:r>
            <a:r>
              <a:rPr lang="en-US" altLang="ru-RU" sz="1600" b="1"/>
              <a:t>.</a:t>
            </a:r>
          </a:p>
          <a:p>
            <a:pPr lvl="1" eaLnBrk="1" hangingPunct="1">
              <a:buFontTx/>
              <a:buNone/>
            </a:pPr>
            <a:r>
              <a:rPr lang="ru-RU" altLang="ru-RU" sz="1600" b="1"/>
              <a:t>Метод </a:t>
            </a:r>
            <a:r>
              <a:rPr lang="en-US" altLang="ru-RU" sz="1600" b="1">
                <a:solidFill>
                  <a:srgbClr val="FF0000"/>
                </a:solidFill>
              </a:rPr>
              <a:t>notify()</a:t>
            </a:r>
            <a:r>
              <a:rPr lang="en-US" altLang="ru-RU" sz="1600" b="1"/>
              <a:t> </a:t>
            </a:r>
            <a:r>
              <a:rPr lang="ru-RU" altLang="ru-RU" sz="1600" b="1"/>
              <a:t>работает аналогично, но пробуждает только один поток, который нельзя указать (применять этот метод можно, когда ясно, что такой поток – единственный или они все – «одинаковые» и нам безразлично, кто из них «проснется»).</a:t>
            </a: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887CBC5-C4AE-4823-87F3-36390D0A1872}"/>
              </a:ext>
            </a:extLst>
          </p:cNvPr>
          <p:cNvSpPr>
            <a:spLocks noGrp="1"/>
          </p:cNvSpPr>
          <p:nvPr>
            <p:ph type="title"/>
          </p:nvPr>
        </p:nvSpPr>
        <p:spPr>
          <a:xfrm>
            <a:off x="511175" y="1484313"/>
            <a:ext cx="8229600" cy="360362"/>
          </a:xfrm>
        </p:spPr>
        <p:txBody>
          <a:bodyPr/>
          <a:lstStyle/>
          <a:p>
            <a:r>
              <a:rPr lang="ru-RU" altLang="ru-RU" sz="2400" b="1"/>
              <a:t>Замечания</a:t>
            </a:r>
          </a:p>
        </p:txBody>
      </p:sp>
      <p:sp>
        <p:nvSpPr>
          <p:cNvPr id="33795" name="Date Placeholder 2">
            <a:extLst>
              <a:ext uri="{FF2B5EF4-FFF2-40B4-BE49-F238E27FC236}">
                <a16:creationId xmlns:a16="http://schemas.microsoft.com/office/drawing/2014/main" id="{B5ADCC6C-DDDB-4065-A6B2-AD51865FC8F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5DB1386-B9BE-41EF-8EB1-73229C81B0E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3796" name="Footer Placeholder 3">
            <a:extLst>
              <a:ext uri="{FF2B5EF4-FFF2-40B4-BE49-F238E27FC236}">
                <a16:creationId xmlns:a16="http://schemas.microsoft.com/office/drawing/2014/main" id="{6FDA7B8A-6BBC-45E0-A641-EA5C997D74D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3797" name="Slide Number Placeholder 4">
            <a:extLst>
              <a:ext uri="{FF2B5EF4-FFF2-40B4-BE49-F238E27FC236}">
                <a16:creationId xmlns:a16="http://schemas.microsoft.com/office/drawing/2014/main" id="{DB777D57-A536-44EA-99F0-1746EE5D55E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5342E8B-200B-497D-9362-08CCF8660757}" type="slidenum">
              <a:rPr lang="ru-RU" altLang="ru-RU" sz="1400"/>
              <a:pPr eaLnBrk="1" hangingPunct="1">
                <a:spcBef>
                  <a:spcPct val="0"/>
                </a:spcBef>
                <a:buFontTx/>
                <a:buNone/>
              </a:pPr>
              <a:t>438</a:t>
            </a:fld>
            <a:endParaRPr lang="ru-RU" altLang="ru-RU" sz="1400"/>
          </a:p>
        </p:txBody>
      </p:sp>
      <p:sp>
        <p:nvSpPr>
          <p:cNvPr id="6" name="Rectangle 3">
            <a:extLst>
              <a:ext uri="{FF2B5EF4-FFF2-40B4-BE49-F238E27FC236}">
                <a16:creationId xmlns:a16="http://schemas.microsoft.com/office/drawing/2014/main" id="{1F4FCD5B-E3B5-4DFA-92D1-5DDDC63EBF7F}"/>
              </a:ext>
            </a:extLst>
          </p:cNvPr>
          <p:cNvSpPr txBox="1">
            <a:spLocks noChangeArrowheads="1"/>
          </p:cNvSpPr>
          <p:nvPr/>
        </p:nvSpPr>
        <p:spPr>
          <a:xfrm>
            <a:off x="323850" y="1989138"/>
            <a:ext cx="8569325" cy="41370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endParaRPr lang="ru-RU" altLang="ru-RU" sz="1800" kern="0" dirty="0"/>
          </a:p>
        </p:txBody>
      </p:sp>
      <p:sp>
        <p:nvSpPr>
          <p:cNvPr id="7" name="Rectangle 3">
            <a:extLst>
              <a:ext uri="{FF2B5EF4-FFF2-40B4-BE49-F238E27FC236}">
                <a16:creationId xmlns:a16="http://schemas.microsoft.com/office/drawing/2014/main" id="{5843F3C2-8060-4FE6-A8CA-A09CA67175B2}"/>
              </a:ext>
            </a:extLst>
          </p:cNvPr>
          <p:cNvSpPr txBox="1">
            <a:spLocks noChangeArrowheads="1"/>
          </p:cNvSpPr>
          <p:nvPr/>
        </p:nvSpPr>
        <p:spPr>
          <a:xfrm>
            <a:off x="0" y="1844675"/>
            <a:ext cx="9144000" cy="4137025"/>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90000"/>
              </a:lnSpc>
              <a:defRPr/>
            </a:pPr>
            <a:r>
              <a:rPr lang="ru-RU" altLang="ru-RU" sz="2000" dirty="0"/>
              <a:t>Бывают редкие случаи «пробуждения» ждущего </a:t>
            </a:r>
            <a:r>
              <a:rPr lang="en-US" altLang="ru-RU" sz="2000" dirty="0"/>
              <a:t>thread’</a:t>
            </a:r>
            <a:r>
              <a:rPr lang="ru-RU" altLang="ru-RU" sz="2000" dirty="0"/>
              <a:t>а и без выполнения </a:t>
            </a:r>
            <a:r>
              <a:rPr lang="en-US" altLang="ru-RU" sz="2000" dirty="0"/>
              <a:t>notify/notifyAll – </a:t>
            </a:r>
            <a:r>
              <a:rPr lang="ru-RU" altLang="ru-RU" sz="2000" dirty="0"/>
              <a:t>по причинам, относящимся к деталям реализации </a:t>
            </a:r>
            <a:r>
              <a:rPr lang="en-US" altLang="ru-RU" sz="2000" dirty="0"/>
              <a:t>thread’</a:t>
            </a:r>
            <a:r>
              <a:rPr lang="ru-RU" altLang="ru-RU" sz="2000" dirty="0"/>
              <a:t>ов в разных операционных системах;</a:t>
            </a:r>
          </a:p>
          <a:p>
            <a:pPr lvl="1" eaLnBrk="1" hangingPunct="1">
              <a:lnSpc>
                <a:spcPct val="90000"/>
              </a:lnSpc>
              <a:defRPr/>
            </a:pPr>
            <a:r>
              <a:rPr lang="ru-RU" altLang="ru-RU" sz="1600" b="1" dirty="0">
                <a:cs typeface="Arial" charset="0"/>
              </a:rPr>
              <a:t>Такие «непредусмотренные» пробуждения называют </a:t>
            </a:r>
            <a:r>
              <a:rPr lang="en-US" altLang="ru-RU" sz="1800" b="1" i="1" dirty="0">
                <a:cs typeface="Arial" charset="0"/>
              </a:rPr>
              <a:t>spurious wakeups</a:t>
            </a:r>
            <a:r>
              <a:rPr lang="en-US" altLang="ru-RU" sz="1600" b="1" i="1" dirty="0">
                <a:cs typeface="Arial" charset="0"/>
              </a:rPr>
              <a:t>;</a:t>
            </a:r>
          </a:p>
          <a:p>
            <a:pPr lvl="1" eaLnBrk="1" hangingPunct="1">
              <a:lnSpc>
                <a:spcPct val="90000"/>
              </a:lnSpc>
              <a:defRPr/>
            </a:pPr>
            <a:r>
              <a:rPr lang="en-US" altLang="ru-RU" sz="1600" b="1" dirty="0">
                <a:cs typeface="Arial" charset="0"/>
              </a:rPr>
              <a:t> </a:t>
            </a:r>
            <a:r>
              <a:rPr lang="ru-RU" altLang="ru-RU" sz="1600" b="1" dirty="0">
                <a:cs typeface="Arial" charset="0"/>
              </a:rPr>
              <a:t>Мы знаем, что </a:t>
            </a:r>
            <a:r>
              <a:rPr lang="en-US" altLang="ru-RU" sz="1600" b="1" dirty="0">
                <a:cs typeface="Arial" charset="0"/>
              </a:rPr>
              <a:t>thread </a:t>
            </a:r>
            <a:r>
              <a:rPr lang="ru-RU" altLang="ru-RU" sz="1600" b="1" dirty="0">
                <a:cs typeface="Arial" charset="0"/>
              </a:rPr>
              <a:t>может пробудиться от внешнего вызова </a:t>
            </a:r>
            <a:r>
              <a:rPr lang="en-US" altLang="ru-RU" sz="1800" b="1" dirty="0">
                <a:cs typeface="Arial" charset="0"/>
              </a:rPr>
              <a:t>interrupt();</a:t>
            </a:r>
            <a:endParaRPr lang="ru-RU" altLang="ru-RU" sz="1800" dirty="0">
              <a:cs typeface="Arial" charset="0"/>
            </a:endParaRPr>
          </a:p>
          <a:p>
            <a:pPr eaLnBrk="1" hangingPunct="1">
              <a:lnSpc>
                <a:spcPct val="90000"/>
              </a:lnSpc>
              <a:defRPr/>
            </a:pPr>
            <a:r>
              <a:rPr lang="ru-RU" altLang="ru-RU" sz="2000" dirty="0"/>
              <a:t>В том числе и поэтому, ожидание </a:t>
            </a:r>
            <a:r>
              <a:rPr lang="ru-RU" altLang="ru-RU" sz="1800" dirty="0"/>
              <a:t>(см. </a:t>
            </a:r>
            <a:r>
              <a:rPr lang="en-US" altLang="ru-RU" sz="1800" dirty="0"/>
              <a:t>wait() </a:t>
            </a:r>
            <a:r>
              <a:rPr lang="ru-RU" altLang="ru-RU" sz="1800" dirty="0"/>
              <a:t>на слайде 30) </a:t>
            </a:r>
            <a:r>
              <a:rPr lang="ru-RU" altLang="ru-RU" sz="2000" dirty="0"/>
              <a:t>окружается циклом</a:t>
            </a:r>
            <a:r>
              <a:rPr lang="en-US" altLang="ru-RU" sz="2000" dirty="0"/>
              <a:t> while c </a:t>
            </a:r>
            <a:r>
              <a:rPr lang="ru-RU" altLang="ru-RU" sz="2000" dirty="0"/>
              <a:t>проверкой выполнения конкретного условия снятия с ожидания (которая может снова вернуть к ожиданию).</a:t>
            </a:r>
          </a:p>
          <a:p>
            <a:pPr eaLnBrk="1" hangingPunct="1">
              <a:lnSpc>
                <a:spcPct val="90000"/>
              </a:lnSpc>
              <a:defRPr/>
            </a:pPr>
            <a:r>
              <a:rPr lang="ru-RU" altLang="ru-RU" sz="2000" dirty="0"/>
              <a:t>Только теперь мы можем сказать, что мы обсудили ВСЕ </a:t>
            </a:r>
            <a:r>
              <a:rPr lang="en-US" altLang="ru-RU" sz="2000" dirty="0"/>
              <a:t>11 </a:t>
            </a:r>
            <a:r>
              <a:rPr lang="ru-RU" altLang="ru-RU" sz="2000" dirty="0"/>
              <a:t>методов самого базового класса </a:t>
            </a:r>
            <a:r>
              <a:rPr lang="en-US" altLang="ru-RU" sz="2000" dirty="0"/>
              <a:t>java.lang.Object</a:t>
            </a:r>
            <a:r>
              <a:rPr lang="ru-RU" altLang="ru-RU" sz="2000" dirty="0"/>
              <a:t>.</a:t>
            </a:r>
          </a:p>
          <a:p>
            <a:pPr lvl="1" eaLnBrk="1" hangingPunct="1">
              <a:lnSpc>
                <a:spcPct val="90000"/>
              </a:lnSpc>
              <a:defRPr/>
            </a:pPr>
            <a:r>
              <a:rPr lang="ru-RU" altLang="ru-RU" sz="1600" dirty="0">
                <a:cs typeface="Arial" charset="0"/>
              </a:rPr>
              <a:t>Надо прочитать </a:t>
            </a:r>
            <a:r>
              <a:rPr lang="en-US" altLang="ru-RU" sz="1600" dirty="0">
                <a:cs typeface="Arial" charset="0"/>
              </a:rPr>
              <a:t>javadocs </a:t>
            </a:r>
            <a:r>
              <a:rPr lang="ru-RU" altLang="ru-RU" sz="1600" dirty="0">
                <a:cs typeface="Arial" charset="0"/>
              </a:rPr>
              <a:t>при методах </a:t>
            </a:r>
            <a:r>
              <a:rPr lang="en-US" altLang="ru-RU" sz="1600" dirty="0">
                <a:cs typeface="Arial" charset="0"/>
              </a:rPr>
              <a:t>java.lang.Object:</a:t>
            </a:r>
          </a:p>
          <a:p>
            <a:pPr marL="457200" lvl="1" indent="0" eaLnBrk="1" hangingPunct="1">
              <a:lnSpc>
                <a:spcPct val="90000"/>
              </a:lnSpc>
              <a:buFontTx/>
              <a:buNone/>
              <a:defRPr/>
            </a:pPr>
            <a:r>
              <a:rPr lang="en-US" altLang="ru-RU" sz="1600" dirty="0">
                <a:cs typeface="Arial" charset="0"/>
              </a:rPr>
              <a:t>		</a:t>
            </a:r>
            <a:r>
              <a:rPr lang="en-US" altLang="ru-RU" sz="1600" b="1" dirty="0">
                <a:cs typeface="Arial" charset="0"/>
              </a:rPr>
              <a:t>wait() </a:t>
            </a:r>
            <a:r>
              <a:rPr lang="ru-RU" altLang="ru-RU" sz="1600" b="1" dirty="0">
                <a:cs typeface="Arial" charset="0"/>
              </a:rPr>
              <a:t>				</a:t>
            </a:r>
            <a:r>
              <a:rPr lang="en-US" altLang="ru-RU" sz="1600" b="1" dirty="0">
                <a:cs typeface="Arial" charset="0"/>
              </a:rPr>
              <a:t>notify()</a:t>
            </a:r>
          </a:p>
          <a:p>
            <a:pPr marL="457200" lvl="1" indent="0" eaLnBrk="1" hangingPunct="1">
              <a:lnSpc>
                <a:spcPct val="90000"/>
              </a:lnSpc>
              <a:buFontTx/>
              <a:buNone/>
              <a:defRPr/>
            </a:pPr>
            <a:r>
              <a:rPr lang="en-US" altLang="ru-RU" sz="1600" b="1" dirty="0">
                <a:cs typeface="Arial" charset="0"/>
              </a:rPr>
              <a:t>		wait(long timeout) 			notifyAll()	</a:t>
            </a:r>
          </a:p>
          <a:p>
            <a:pPr marL="457200" lvl="1" indent="0" eaLnBrk="1" hangingPunct="1">
              <a:lnSpc>
                <a:spcPct val="90000"/>
              </a:lnSpc>
              <a:buFontTx/>
              <a:buNone/>
              <a:defRPr/>
            </a:pPr>
            <a:r>
              <a:rPr lang="en-US" altLang="ru-RU" sz="1600" b="1" dirty="0">
                <a:cs typeface="Arial" charset="0"/>
              </a:rPr>
              <a:t>		wait(long  timeout, int  nanos)</a:t>
            </a:r>
          </a:p>
          <a:p>
            <a:pPr marL="0" indent="0" eaLnBrk="1" hangingPunct="1">
              <a:lnSpc>
                <a:spcPct val="90000"/>
              </a:lnSpc>
              <a:buFontTx/>
              <a:buNone/>
              <a:defRPr/>
            </a:pPr>
            <a:endParaRPr lang="en-US" altLang="ru-RU" sz="2000" dirty="0"/>
          </a:p>
          <a:p>
            <a:pPr eaLnBrk="1" hangingPunct="1">
              <a:lnSpc>
                <a:spcPct val="90000"/>
              </a:lnSpc>
              <a:defRPr/>
            </a:pPr>
            <a:endParaRPr lang="ru-RU" altLang="ru-RU" sz="2000" dirty="0"/>
          </a:p>
          <a:p>
            <a:pPr eaLnBrk="1" hangingPunct="1">
              <a:lnSpc>
                <a:spcPct val="90000"/>
              </a:lnSpc>
              <a:defRPr/>
            </a:pPr>
            <a:endParaRPr lang="ru-RU" altLang="ru-RU" sz="2000" b="1" dirty="0"/>
          </a:p>
          <a:p>
            <a:pPr eaLnBrk="1" hangingPunct="1">
              <a:lnSpc>
                <a:spcPct val="90000"/>
              </a:lnSpc>
              <a:defRPr/>
            </a:pPr>
            <a:endParaRPr lang="en-US" altLang="ru-RU" sz="1600" b="1"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a:extLst>
              <a:ext uri="{FF2B5EF4-FFF2-40B4-BE49-F238E27FC236}">
                <a16:creationId xmlns:a16="http://schemas.microsoft.com/office/drawing/2014/main" id="{B128E0CD-51C5-4C24-A067-54C31CA1E28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A7CC914-F546-47E6-B933-CC55132FB43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4819" name="Footer Placeholder 4">
            <a:extLst>
              <a:ext uri="{FF2B5EF4-FFF2-40B4-BE49-F238E27FC236}">
                <a16:creationId xmlns:a16="http://schemas.microsoft.com/office/drawing/2014/main" id="{8EC83CE5-BBF2-4E00-95BD-FC8E3247DBC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4820" name="Slide Number Placeholder 5">
            <a:extLst>
              <a:ext uri="{FF2B5EF4-FFF2-40B4-BE49-F238E27FC236}">
                <a16:creationId xmlns:a16="http://schemas.microsoft.com/office/drawing/2014/main" id="{FAFDCA45-38DF-42D3-A77B-7024415F900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02F06DA-CAAA-403F-B106-CF5ECA2D7109}" type="slidenum">
              <a:rPr lang="ru-RU" altLang="ru-RU" sz="1400"/>
              <a:pPr eaLnBrk="1" hangingPunct="1">
                <a:spcBef>
                  <a:spcPct val="0"/>
                </a:spcBef>
                <a:buFontTx/>
                <a:buNone/>
              </a:pPr>
              <a:t>439</a:t>
            </a:fld>
            <a:endParaRPr lang="ru-RU" altLang="ru-RU" sz="1400"/>
          </a:p>
        </p:txBody>
      </p:sp>
      <p:sp>
        <p:nvSpPr>
          <p:cNvPr id="34821" name="Rectangle 2">
            <a:extLst>
              <a:ext uri="{FF2B5EF4-FFF2-40B4-BE49-F238E27FC236}">
                <a16:creationId xmlns:a16="http://schemas.microsoft.com/office/drawing/2014/main" id="{47E03EB7-81AE-42F6-AE97-F178585497DE}"/>
              </a:ext>
            </a:extLst>
          </p:cNvPr>
          <p:cNvSpPr>
            <a:spLocks noGrp="1" noChangeArrowheads="1"/>
          </p:cNvSpPr>
          <p:nvPr>
            <p:ph type="title"/>
          </p:nvPr>
        </p:nvSpPr>
        <p:spPr>
          <a:xfrm>
            <a:off x="468313" y="1628775"/>
            <a:ext cx="8229600" cy="360363"/>
          </a:xfrm>
        </p:spPr>
        <p:txBody>
          <a:bodyPr/>
          <a:lstStyle/>
          <a:p>
            <a:pPr eaLnBrk="1" hangingPunct="1"/>
            <a:r>
              <a:rPr lang="en-US" altLang="ru-RU" sz="4000"/>
              <a:t>Q&amp;A</a:t>
            </a:r>
            <a:endParaRPr lang="ru-RU" altLang="ru-RU" sz="4000"/>
          </a:p>
        </p:txBody>
      </p:sp>
      <p:sp>
        <p:nvSpPr>
          <p:cNvPr id="34822" name="Rectangle 3">
            <a:extLst>
              <a:ext uri="{FF2B5EF4-FFF2-40B4-BE49-F238E27FC236}">
                <a16:creationId xmlns:a16="http://schemas.microsoft.com/office/drawing/2014/main" id="{88FE2526-A287-4B07-A52D-F05F38D9F0F8}"/>
              </a:ext>
            </a:extLst>
          </p:cNvPr>
          <p:cNvSpPr>
            <a:spLocks noChangeArrowheads="1"/>
          </p:cNvSpPr>
          <p:nvPr/>
        </p:nvSpPr>
        <p:spPr bwMode="auto">
          <a:xfrm>
            <a:off x="395288" y="3141663"/>
            <a:ext cx="82296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38200" indent="-838200" eaLnBrk="0" hangingPunct="0">
              <a:spcBef>
                <a:spcPct val="20000"/>
              </a:spcBef>
              <a:buChar char="•"/>
              <a:defRPr sz="3200">
                <a:solidFill>
                  <a:schemeClr val="tx1"/>
                </a:solidFill>
                <a:latin typeface="Arial" panose="020B0604020202020204" pitchFamily="34" charset="0"/>
              </a:defRPr>
            </a:lvl1pPr>
            <a:lvl2pPr marL="838200" indent="-838200" eaLnBrk="0" hangingPunct="0">
              <a:spcBef>
                <a:spcPct val="20000"/>
              </a:spcBef>
              <a:buChar char="–"/>
              <a:defRPr sz="2800">
                <a:solidFill>
                  <a:schemeClr val="tx1"/>
                </a:solidFill>
                <a:latin typeface="Arial" panose="020B0604020202020204" pitchFamily="34" charset="0"/>
              </a:defRPr>
            </a:lvl2pPr>
            <a:lvl3pPr marL="838200" indent="-838200" eaLnBrk="0" hangingPunct="0">
              <a:spcBef>
                <a:spcPct val="20000"/>
              </a:spcBef>
              <a:buChar char="•"/>
              <a:defRPr sz="2400">
                <a:solidFill>
                  <a:schemeClr val="tx1"/>
                </a:solidFill>
                <a:latin typeface="Arial" panose="020B0604020202020204" pitchFamily="34" charset="0"/>
              </a:defRPr>
            </a:lvl3pPr>
            <a:lvl4pPr marL="838200" indent="-838200" eaLnBrk="0" hangingPunct="0">
              <a:spcBef>
                <a:spcPct val="20000"/>
              </a:spcBef>
              <a:buChar char="–"/>
              <a:defRPr sz="2000">
                <a:solidFill>
                  <a:schemeClr val="tx1"/>
                </a:solidFill>
                <a:latin typeface="Arial" panose="020B0604020202020204" pitchFamily="34" charset="0"/>
              </a:defRPr>
            </a:lvl4pPr>
            <a:lvl5pPr marL="838200" indent="-838200" eaLnBrk="0" hangingPunct="0">
              <a:spcBef>
                <a:spcPct val="20000"/>
              </a:spcBef>
              <a:buChar char="»"/>
              <a:defRPr sz="2000">
                <a:solidFill>
                  <a:schemeClr val="tx1"/>
                </a:solidFill>
                <a:latin typeface="Arial" panose="020B0604020202020204" pitchFamily="34" charset="0"/>
              </a:defRPr>
            </a:lvl5pPr>
            <a:lvl6pPr marL="1295400" indent="-838200" eaLnBrk="0" fontAlgn="base" hangingPunct="0">
              <a:spcBef>
                <a:spcPct val="20000"/>
              </a:spcBef>
              <a:spcAft>
                <a:spcPct val="0"/>
              </a:spcAft>
              <a:buChar char="»"/>
              <a:defRPr sz="2000">
                <a:solidFill>
                  <a:schemeClr val="tx1"/>
                </a:solidFill>
                <a:latin typeface="Arial" panose="020B0604020202020204" pitchFamily="34" charset="0"/>
              </a:defRPr>
            </a:lvl6pPr>
            <a:lvl7pPr marL="1752600" indent="-838200" eaLnBrk="0" fontAlgn="base" hangingPunct="0">
              <a:spcBef>
                <a:spcPct val="20000"/>
              </a:spcBef>
              <a:spcAft>
                <a:spcPct val="0"/>
              </a:spcAft>
              <a:buChar char="»"/>
              <a:defRPr sz="2000">
                <a:solidFill>
                  <a:schemeClr val="tx1"/>
                </a:solidFill>
                <a:latin typeface="Arial" panose="020B0604020202020204" pitchFamily="34" charset="0"/>
              </a:defRPr>
            </a:lvl7pPr>
            <a:lvl8pPr marL="2209800" indent="-838200" eaLnBrk="0" fontAlgn="base" hangingPunct="0">
              <a:spcBef>
                <a:spcPct val="20000"/>
              </a:spcBef>
              <a:spcAft>
                <a:spcPct val="0"/>
              </a:spcAft>
              <a:buChar char="»"/>
              <a:defRPr sz="2000">
                <a:solidFill>
                  <a:schemeClr val="tx1"/>
                </a:solidFill>
                <a:latin typeface="Arial" panose="020B0604020202020204" pitchFamily="34" charset="0"/>
              </a:defRPr>
            </a:lvl8pPr>
            <a:lvl9pPr marL="2667000" indent="-838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br>
              <a:rPr lang="ru-RU" altLang="ru-RU" sz="2000">
                <a:solidFill>
                  <a:schemeClr val="tx2"/>
                </a:solidFill>
              </a:rPr>
            </a:br>
            <a:endParaRPr lang="ru-RU" altLang="ru-RU" sz="2000">
              <a:solidFill>
                <a:schemeClr val="tx2"/>
              </a:solidFill>
            </a:endParaRPr>
          </a:p>
        </p:txBody>
      </p:sp>
      <p:sp>
        <p:nvSpPr>
          <p:cNvPr id="34823" name="Rectangle 4">
            <a:extLst>
              <a:ext uri="{FF2B5EF4-FFF2-40B4-BE49-F238E27FC236}">
                <a16:creationId xmlns:a16="http://schemas.microsoft.com/office/drawing/2014/main" id="{DA6D385A-4113-4F14-ADB0-BBBF5B4D67A4}"/>
              </a:ext>
            </a:extLst>
          </p:cNvPr>
          <p:cNvSpPr>
            <a:spLocks noChangeArrowheads="1"/>
          </p:cNvSpPr>
          <p:nvPr/>
        </p:nvSpPr>
        <p:spPr bwMode="auto">
          <a:xfrm>
            <a:off x="395288" y="2995613"/>
            <a:ext cx="8497887"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ru-RU" altLang="ru-RU" sz="1600" b="1"/>
          </a:p>
          <a:p>
            <a:pPr algn="ctr" eaLnBrk="1" hangingPunct="1">
              <a:spcBef>
                <a:spcPct val="0"/>
              </a:spcBef>
              <a:buFontTx/>
              <a:buNone/>
            </a:pPr>
            <a:r>
              <a:rPr lang="ru-RU" altLang="ru-RU" sz="1600" b="1"/>
              <a:t>Замечание по литературе</a:t>
            </a:r>
            <a:r>
              <a:rPr lang="en-US" altLang="ru-RU" sz="1600" b="1"/>
              <a:t> (</a:t>
            </a:r>
            <a:r>
              <a:rPr lang="ru-RU" altLang="ru-RU" sz="1600" b="1"/>
              <a:t>ее огромное количество</a:t>
            </a:r>
            <a:r>
              <a:rPr lang="en-US" altLang="ru-RU" sz="1600" b="1"/>
              <a:t>)</a:t>
            </a:r>
            <a:r>
              <a:rPr lang="ru-RU" altLang="ru-RU" sz="1600" b="1"/>
              <a:t>:</a:t>
            </a:r>
            <a:endParaRPr lang="en-US" altLang="ru-RU" sz="1600" b="1"/>
          </a:p>
          <a:p>
            <a:pPr algn="ctr" eaLnBrk="1" hangingPunct="1">
              <a:spcBef>
                <a:spcPct val="0"/>
              </a:spcBef>
              <a:buFontTx/>
              <a:buNone/>
            </a:pPr>
            <a:r>
              <a:rPr lang="ru-RU" altLang="ru-RU" sz="1600" b="1"/>
              <a:t>Учебники: </a:t>
            </a:r>
            <a:r>
              <a:rPr lang="en-US" altLang="ru-RU" sz="1600" b="1"/>
              <a:t>Horstmann (</a:t>
            </a:r>
            <a:r>
              <a:rPr lang="ru-RU" altLang="ru-RU" sz="1600" b="1"/>
              <a:t>т.1</a:t>
            </a:r>
            <a:r>
              <a:rPr lang="en-US" altLang="ru-RU" sz="1600" b="1"/>
              <a:t>), Schildt, Sun/Oracle </a:t>
            </a:r>
            <a:r>
              <a:rPr lang="ru-RU" altLang="ru-RU" sz="1600" b="1"/>
              <a:t>+ </a:t>
            </a:r>
            <a:r>
              <a:rPr lang="en-US" altLang="ru-RU" sz="1600" b="1"/>
              <a:t>API</a:t>
            </a:r>
            <a:endParaRPr lang="ru-RU" altLang="ru-RU" sz="1600" b="1"/>
          </a:p>
          <a:p>
            <a:pPr algn="ctr" eaLnBrk="1" hangingPunct="1">
              <a:spcBef>
                <a:spcPct val="0"/>
              </a:spcBef>
              <a:buFontTx/>
              <a:buNone/>
            </a:pPr>
            <a:r>
              <a:rPr lang="en-US" altLang="ru-RU" sz="1600" b="1">
                <a:hlinkClick r:id="rId3"/>
              </a:rPr>
              <a:t>https://docs.oracle.com/javase/specs/jls/se8/html/jls-17.html</a:t>
            </a:r>
            <a:r>
              <a:rPr lang="ru-RU" altLang="ru-RU" sz="1600" b="1"/>
              <a:t> </a:t>
            </a:r>
            <a:endParaRPr lang="en-US" altLang="ru-RU" sz="1600" b="1"/>
          </a:p>
          <a:p>
            <a:pPr algn="ctr" eaLnBrk="1" hangingPunct="1">
              <a:spcBef>
                <a:spcPct val="0"/>
              </a:spcBef>
              <a:buFontTx/>
              <a:buNone/>
            </a:pPr>
            <a:r>
              <a:rPr lang="en-US" altLang="ru-RU" sz="1600" b="1"/>
              <a:t>Java Notes for Professionals </a:t>
            </a:r>
            <a:r>
              <a:rPr lang="ru-RU" altLang="ru-RU" sz="1600" b="1"/>
              <a:t>(есть в </a:t>
            </a:r>
            <a:r>
              <a:rPr lang="en-US" altLang="ru-RU" sz="1600" b="1"/>
              <a:t>Moodle</a:t>
            </a:r>
            <a:r>
              <a:rPr lang="ru-RU" altLang="ru-RU" sz="1600" b="1"/>
              <a:t>)</a:t>
            </a:r>
            <a:endParaRPr lang="en-US" altLang="ru-RU" sz="1600" b="1"/>
          </a:p>
          <a:p>
            <a:pPr algn="ctr" eaLnBrk="1" hangingPunct="1">
              <a:spcBef>
                <a:spcPct val="0"/>
              </a:spcBef>
              <a:buFontTx/>
              <a:buNone/>
            </a:pPr>
            <a:r>
              <a:rPr lang="en-US" altLang="ru-RU" sz="1600" b="1"/>
              <a:t>Java Concurrency in Practice (</a:t>
            </a:r>
            <a:r>
              <a:rPr lang="ru-RU" altLang="ru-RU" sz="1600" b="1"/>
              <a:t>есть </a:t>
            </a:r>
            <a:r>
              <a:rPr lang="en-US" altLang="ru-RU" sz="1600" b="1"/>
              <a:t>pdf</a:t>
            </a:r>
            <a:r>
              <a:rPr lang="ru-RU" altLang="ru-RU" sz="1600" b="1"/>
              <a:t> + примеры кода в </a:t>
            </a:r>
            <a:r>
              <a:rPr lang="en-US" altLang="ru-RU" sz="1600" b="1"/>
              <a:t>Moodle)</a:t>
            </a:r>
            <a:endParaRPr lang="ru-RU" altLang="ru-RU" sz="1600" b="1"/>
          </a:p>
          <a:p>
            <a:pPr algn="ctr" eaLnBrk="1" hangingPunct="1">
              <a:spcBef>
                <a:spcPct val="0"/>
              </a:spcBef>
              <a:buFontTx/>
              <a:buNone/>
            </a:pPr>
            <a:endParaRPr lang="en-US" altLang="ru-RU" sz="1600" b="1"/>
          </a:p>
          <a:p>
            <a:pPr algn="ctr" eaLnBrk="1" hangingPunct="1">
              <a:spcBef>
                <a:spcPct val="0"/>
              </a:spcBef>
              <a:buFontTx/>
              <a:buNone/>
            </a:pPr>
            <a:r>
              <a:rPr lang="ru-RU" altLang="ru-RU" sz="1600" b="1"/>
              <a:t>См. папку </a:t>
            </a:r>
            <a:r>
              <a:rPr lang="en-US" altLang="ru-RU" sz="1600" b="1"/>
              <a:t>Concurrency </a:t>
            </a:r>
            <a:r>
              <a:rPr lang="ru-RU" altLang="ru-RU" sz="1600" b="1"/>
              <a:t>в </a:t>
            </a:r>
            <a:r>
              <a:rPr lang="en-US" altLang="ru-RU" sz="1600" b="1"/>
              <a:t>Moodle </a:t>
            </a:r>
            <a:r>
              <a:rPr lang="ru-RU" altLang="ru-RU" sz="1600" b="1"/>
              <a:t>– там много всего есть и еще будет...</a:t>
            </a:r>
            <a:endParaRPr lang="en-US" altLang="ru-RU" sz="1600"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53804" y="1895199"/>
            <a:ext cx="8036393" cy="462428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2"/>
          <a:lstStyle/>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Средняя арифметическая простая</a:t>
            </a:r>
          </a:p>
          <a:p>
            <a:pPr>
              <a:spcBef>
                <a:spcPts val="1406"/>
              </a:spcBef>
            </a:pPr>
            <a:endParaRPr lang="ru-RU" sz="1477" dirty="0">
              <a:solidFill>
                <a:srgbClr val="253957"/>
              </a:solidFill>
              <a:latin typeface="Arial Narrow" charset="0"/>
              <a:cs typeface="Arial Narrow" charset="0"/>
            </a:endParaRPr>
          </a:p>
          <a:p>
            <a:pPr>
              <a:spcBef>
                <a:spcPts val="1406"/>
              </a:spcBef>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Средняя гармоническая простая</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Средняя геометрическая простая</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Средняя арифметическая взвешенная</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Средняя гармоническая взвешенная</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Средняя геометрическая взвешенная</a:t>
            </a: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Средние величины:</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Основные числовые характеристики</a:t>
            </a:r>
            <a:endParaRPr sz="2250" b="1" dirty="0">
              <a:latin typeface="Arial Narrow" charset="0"/>
              <a:ea typeface="Arial Narrow" charset="0"/>
              <a:cs typeface="Arial Narrow" charset="0"/>
            </a:endParaRPr>
          </a:p>
        </p:txBody>
      </p:sp>
      <p:pic>
        <p:nvPicPr>
          <p:cNvPr id="8" name="Рисунок 7">
            <a:extLst>
              <a:ext uri="{FF2B5EF4-FFF2-40B4-BE49-F238E27FC236}">
                <a16:creationId xmlns:a16="http://schemas.microsoft.com/office/drawing/2014/main" id="{269F182B-A1E8-C844-AAB9-E898260D6BA4}"/>
              </a:ext>
            </a:extLst>
          </p:cNvPr>
          <p:cNvPicPr>
            <a:picLocks noChangeAspect="1"/>
          </p:cNvPicPr>
          <p:nvPr/>
        </p:nvPicPr>
        <p:blipFill>
          <a:blip r:embed="rId3"/>
          <a:stretch>
            <a:fillRect/>
          </a:stretch>
        </p:blipFill>
        <p:spPr>
          <a:xfrm>
            <a:off x="1411272" y="2223154"/>
            <a:ext cx="1232247" cy="821498"/>
          </a:xfrm>
          <a:prstGeom prst="rect">
            <a:avLst/>
          </a:prstGeom>
        </p:spPr>
      </p:pic>
      <p:pic>
        <p:nvPicPr>
          <p:cNvPr id="11" name="Рисунок 10">
            <a:extLst>
              <a:ext uri="{FF2B5EF4-FFF2-40B4-BE49-F238E27FC236}">
                <a16:creationId xmlns:a16="http://schemas.microsoft.com/office/drawing/2014/main" id="{8742BE39-7A56-5F4C-89DE-316826FEEFBC}"/>
              </a:ext>
            </a:extLst>
          </p:cNvPr>
          <p:cNvPicPr>
            <a:picLocks noChangeAspect="1"/>
          </p:cNvPicPr>
          <p:nvPr/>
        </p:nvPicPr>
        <p:blipFill>
          <a:blip r:embed="rId4"/>
          <a:stretch>
            <a:fillRect/>
          </a:stretch>
        </p:blipFill>
        <p:spPr>
          <a:xfrm>
            <a:off x="5306301" y="2258871"/>
            <a:ext cx="1517985" cy="750063"/>
          </a:xfrm>
          <a:prstGeom prst="rect">
            <a:avLst/>
          </a:prstGeom>
        </p:spPr>
      </p:pic>
      <p:pic>
        <p:nvPicPr>
          <p:cNvPr id="12" name="Рисунок 11">
            <a:extLst>
              <a:ext uri="{FF2B5EF4-FFF2-40B4-BE49-F238E27FC236}">
                <a16:creationId xmlns:a16="http://schemas.microsoft.com/office/drawing/2014/main" id="{D768A8BD-4B56-CF43-8AAD-90D1B96B35DA}"/>
              </a:ext>
            </a:extLst>
          </p:cNvPr>
          <p:cNvPicPr>
            <a:picLocks noChangeAspect="1"/>
          </p:cNvPicPr>
          <p:nvPr/>
        </p:nvPicPr>
        <p:blipFill>
          <a:blip r:embed="rId5"/>
          <a:stretch>
            <a:fillRect/>
          </a:stretch>
        </p:blipFill>
        <p:spPr>
          <a:xfrm>
            <a:off x="1350140" y="3951618"/>
            <a:ext cx="1625137" cy="1107236"/>
          </a:xfrm>
          <a:prstGeom prst="rect">
            <a:avLst/>
          </a:prstGeom>
        </p:spPr>
      </p:pic>
      <p:pic>
        <p:nvPicPr>
          <p:cNvPr id="13" name="Рисунок 12">
            <a:extLst>
              <a:ext uri="{FF2B5EF4-FFF2-40B4-BE49-F238E27FC236}">
                <a16:creationId xmlns:a16="http://schemas.microsoft.com/office/drawing/2014/main" id="{9F5172D0-D30D-C84C-A652-74E51D8992D4}"/>
              </a:ext>
            </a:extLst>
          </p:cNvPr>
          <p:cNvPicPr>
            <a:picLocks noChangeAspect="1"/>
          </p:cNvPicPr>
          <p:nvPr/>
        </p:nvPicPr>
        <p:blipFill>
          <a:blip r:embed="rId6"/>
          <a:stretch>
            <a:fillRect/>
          </a:stretch>
        </p:blipFill>
        <p:spPr>
          <a:xfrm>
            <a:off x="5306300" y="3996737"/>
            <a:ext cx="1589420" cy="1071519"/>
          </a:xfrm>
          <a:prstGeom prst="rect">
            <a:avLst/>
          </a:prstGeom>
        </p:spPr>
      </p:pic>
      <p:pic>
        <p:nvPicPr>
          <p:cNvPr id="14" name="Рисунок 13">
            <a:extLst>
              <a:ext uri="{FF2B5EF4-FFF2-40B4-BE49-F238E27FC236}">
                <a16:creationId xmlns:a16="http://schemas.microsoft.com/office/drawing/2014/main" id="{E15AD32A-533B-2C46-8DDC-28B7D92A0B76}"/>
              </a:ext>
            </a:extLst>
          </p:cNvPr>
          <p:cNvPicPr>
            <a:picLocks noChangeAspect="1"/>
          </p:cNvPicPr>
          <p:nvPr/>
        </p:nvPicPr>
        <p:blipFill>
          <a:blip r:embed="rId7"/>
          <a:stretch>
            <a:fillRect/>
          </a:stretch>
        </p:blipFill>
        <p:spPr>
          <a:xfrm>
            <a:off x="612483" y="5617624"/>
            <a:ext cx="3482437" cy="901862"/>
          </a:xfrm>
          <a:prstGeom prst="rect">
            <a:avLst/>
          </a:prstGeom>
        </p:spPr>
      </p:pic>
      <p:pic>
        <p:nvPicPr>
          <p:cNvPr id="15" name="Рисунок 14">
            <a:extLst>
              <a:ext uri="{FF2B5EF4-FFF2-40B4-BE49-F238E27FC236}">
                <a16:creationId xmlns:a16="http://schemas.microsoft.com/office/drawing/2014/main" id="{76BEA870-AD88-1541-BF1D-92E995E60D5D}"/>
              </a:ext>
            </a:extLst>
          </p:cNvPr>
          <p:cNvPicPr>
            <a:picLocks noChangeAspect="1"/>
          </p:cNvPicPr>
          <p:nvPr/>
        </p:nvPicPr>
        <p:blipFill>
          <a:blip r:embed="rId8"/>
          <a:stretch>
            <a:fillRect/>
          </a:stretch>
        </p:blipFill>
        <p:spPr>
          <a:xfrm>
            <a:off x="5306300" y="5617625"/>
            <a:ext cx="1848370" cy="866144"/>
          </a:xfrm>
          <a:prstGeom prst="rect">
            <a:avLst/>
          </a:prstGeom>
        </p:spPr>
      </p:pic>
    </p:spTree>
    <p:extLst>
      <p:ext uri="{BB962C8B-B14F-4D97-AF65-F5344CB8AC3E}">
        <p14:creationId xmlns:p14="http://schemas.microsoft.com/office/powerpoint/2010/main" val="620960767"/>
      </p:ext>
    </p:extLst>
  </p:cSld>
  <p:clrMapOvr>
    <a:masterClrMapping/>
  </p:clrMapOvr>
  <p:transition spd="med"/>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A5FCA9B3-BF3B-46AF-9C56-C85F63F89174}"/>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EC5093E-04F0-451D-84F2-C3A7AD58CD32}"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83333EEB-0D09-4334-814A-DCE6C11204E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6DDCF271-5466-46B1-BAA1-BE731BCF411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9EF3CC-B902-4F2D-B859-E76401B874E7}" type="slidenum">
              <a:rPr lang="ru-RU" altLang="ru-RU" sz="1400"/>
              <a:pPr>
                <a:spcBef>
                  <a:spcPct val="0"/>
                </a:spcBef>
                <a:buFontTx/>
                <a:buNone/>
              </a:pPr>
              <a:t>440</a:t>
            </a:fld>
            <a:endParaRPr lang="ru-RU" altLang="ru-RU" sz="1400"/>
          </a:p>
        </p:txBody>
      </p:sp>
      <p:sp>
        <p:nvSpPr>
          <p:cNvPr id="8197" name="Rectangle 2">
            <a:extLst>
              <a:ext uri="{FF2B5EF4-FFF2-40B4-BE49-F238E27FC236}">
                <a16:creationId xmlns:a16="http://schemas.microsoft.com/office/drawing/2014/main" id="{E9C9BB0C-EB59-4F1B-9A36-9D364AD65CA5}"/>
              </a:ext>
            </a:extLst>
          </p:cNvPr>
          <p:cNvSpPr>
            <a:spLocks noGrp="1" noChangeArrowheads="1"/>
          </p:cNvSpPr>
          <p:nvPr>
            <p:ph type="title"/>
          </p:nvPr>
        </p:nvSpPr>
        <p:spPr>
          <a:xfrm>
            <a:off x="468313" y="1484313"/>
            <a:ext cx="8229600" cy="287337"/>
          </a:xfrm>
        </p:spPr>
        <p:txBody>
          <a:bodyPr/>
          <a:lstStyle/>
          <a:p>
            <a:pPr eaLnBrk="1" hangingPunct="1"/>
            <a:r>
              <a:rPr lang="ru-RU" altLang="ru-RU" sz="2400" b="1"/>
              <a:t>Контейнеры и их назначение</a:t>
            </a:r>
          </a:p>
        </p:txBody>
      </p:sp>
      <p:sp>
        <p:nvSpPr>
          <p:cNvPr id="8198" name="Rectangle 3">
            <a:extLst>
              <a:ext uri="{FF2B5EF4-FFF2-40B4-BE49-F238E27FC236}">
                <a16:creationId xmlns:a16="http://schemas.microsoft.com/office/drawing/2014/main" id="{E47B70F4-C5D6-4582-871B-577217142D6E}"/>
              </a:ext>
            </a:extLst>
          </p:cNvPr>
          <p:cNvSpPr>
            <a:spLocks noGrp="1" noChangeArrowheads="1"/>
          </p:cNvSpPr>
          <p:nvPr>
            <p:ph type="body" idx="1"/>
          </p:nvPr>
        </p:nvSpPr>
        <p:spPr>
          <a:xfrm>
            <a:off x="0" y="1844675"/>
            <a:ext cx="8893175" cy="4137025"/>
          </a:xfrm>
        </p:spPr>
        <p:txBody>
          <a:bodyPr/>
          <a:lstStyle/>
          <a:p>
            <a:pPr algn="just" eaLnBrk="1" hangingPunct="1">
              <a:lnSpc>
                <a:spcPct val="90000"/>
              </a:lnSpc>
            </a:pPr>
            <a:r>
              <a:rPr lang="ru-RU" altLang="ru-RU" sz="1800"/>
              <a:t>Часто требуется создавать, хранить и обрабатывать наборы объектов, в том числе таких, количество и типы которых статически не известны (</a:t>
            </a:r>
            <a:r>
              <a:rPr lang="ru-RU" altLang="ru-RU" sz="1800" i="1"/>
              <a:t>что это означает?</a:t>
            </a:r>
            <a:r>
              <a:rPr lang="ru-RU" altLang="ru-RU" sz="1800"/>
              <a:t>). </a:t>
            </a:r>
          </a:p>
          <a:p>
            <a:pPr algn="just" eaLnBrk="1" hangingPunct="1">
              <a:lnSpc>
                <a:spcPct val="90000"/>
              </a:lnSpc>
            </a:pPr>
            <a:r>
              <a:rPr lang="ru-RU" altLang="ru-RU" sz="1800"/>
              <a:t>В </a:t>
            </a:r>
            <a:r>
              <a:rPr lang="en-US" altLang="ru-RU" sz="1800"/>
              <a:t>Java </a:t>
            </a:r>
            <a:r>
              <a:rPr lang="ru-RU" altLang="ru-RU" sz="1800"/>
              <a:t>имеются различные способы хранения ссылок на объекты </a:t>
            </a:r>
            <a:r>
              <a:rPr lang="en-US" altLang="ru-RU" sz="1800"/>
              <a:t>(</a:t>
            </a:r>
            <a:r>
              <a:rPr lang="ru-RU" altLang="ru-RU" sz="1800" i="1"/>
              <a:t>укажите уже известные способы... «Самый простой» контейнер – это что?</a:t>
            </a:r>
            <a:r>
              <a:rPr lang="en-US" altLang="ru-RU" sz="1800"/>
              <a:t>)</a:t>
            </a:r>
            <a:r>
              <a:rPr lang="ru-RU" altLang="ru-RU" sz="1800"/>
              <a:t>.</a:t>
            </a:r>
          </a:p>
          <a:p>
            <a:pPr algn="just" eaLnBrk="1" hangingPunct="1">
              <a:lnSpc>
                <a:spcPct val="90000"/>
              </a:lnSpc>
            </a:pPr>
            <a:r>
              <a:rPr lang="ru-RU" altLang="ru-RU" sz="1800" b="1"/>
              <a:t>В пакете </a:t>
            </a:r>
            <a:r>
              <a:rPr lang="en-US" altLang="ru-RU" sz="1800" b="1">
                <a:solidFill>
                  <a:srgbClr val="FF0000"/>
                </a:solidFill>
              </a:rPr>
              <a:t>java.util</a:t>
            </a:r>
            <a:r>
              <a:rPr lang="en-US" altLang="ru-RU" sz="1800" b="1"/>
              <a:t> </a:t>
            </a:r>
            <a:r>
              <a:rPr lang="ru-RU" altLang="ru-RU" sz="1800" b="1"/>
              <a:t>имеется библиотека утилит </a:t>
            </a:r>
            <a:r>
              <a:rPr lang="ru-RU" altLang="ru-RU" sz="1800"/>
              <a:t>(</a:t>
            </a:r>
            <a:r>
              <a:rPr lang="ru-RU" altLang="ru-RU" sz="1800" i="1"/>
              <a:t>что это?</a:t>
            </a:r>
            <a:r>
              <a:rPr lang="ru-RU" altLang="ru-RU" sz="1800"/>
              <a:t>)</a:t>
            </a:r>
            <a:r>
              <a:rPr lang="ru-RU" altLang="ru-RU" sz="1800" b="1"/>
              <a:t>, которая содержит набор </a:t>
            </a:r>
            <a:r>
              <a:rPr lang="ru-RU" altLang="ru-RU" sz="1800" b="1" i="1" u="sng"/>
              <a:t>классов контейнеров</a:t>
            </a:r>
            <a:r>
              <a:rPr lang="ru-RU" altLang="ru-RU" sz="1800" b="1" i="1"/>
              <a:t> </a:t>
            </a:r>
            <a:r>
              <a:rPr lang="ru-RU" altLang="ru-RU" sz="1800" b="1"/>
              <a:t>(или </a:t>
            </a:r>
            <a:r>
              <a:rPr lang="ru-RU" altLang="ru-RU" sz="1800" b="1" i="1" u="sng"/>
              <a:t>классов коллекций</a:t>
            </a:r>
            <a:r>
              <a:rPr lang="ru-RU" altLang="ru-RU" sz="1800" b="1"/>
              <a:t>), предназначенных для решения всевозможных задач, требующих организации работы с различными множествами объектов.</a:t>
            </a:r>
          </a:p>
          <a:p>
            <a:pPr algn="just" eaLnBrk="1" hangingPunct="1">
              <a:lnSpc>
                <a:spcPct val="90000"/>
              </a:lnSpc>
            </a:pPr>
            <a:endParaRPr lang="en-US" altLang="ru-RU" sz="1800"/>
          </a:p>
          <a:p>
            <a:pPr algn="just" eaLnBrk="1" hangingPunct="1">
              <a:lnSpc>
                <a:spcPct val="90000"/>
              </a:lnSpc>
            </a:pPr>
            <a:r>
              <a:rPr lang="ru-RU" altLang="ru-RU" sz="1800"/>
              <a:t>До </a:t>
            </a:r>
            <a:r>
              <a:rPr lang="en-US" altLang="ru-RU" sz="1800"/>
              <a:t>Java SE 5 </a:t>
            </a:r>
            <a:r>
              <a:rPr lang="ru-RU" altLang="ru-RU" sz="1800"/>
              <a:t>все такие классы оперировали с любыми объектами,</a:t>
            </a:r>
            <a:r>
              <a:rPr lang="en-US" altLang="ru-RU" sz="1800"/>
              <a:t> </a:t>
            </a:r>
            <a:r>
              <a:rPr lang="ru-RU" altLang="ru-RU" sz="1800"/>
              <a:t>ссылаясь на объекты в терминах </a:t>
            </a:r>
            <a:r>
              <a:rPr lang="en-US" altLang="ru-RU" sz="1800" b="1"/>
              <a:t>java.lang.Object</a:t>
            </a:r>
            <a:r>
              <a:rPr lang="ru-RU" altLang="ru-RU" sz="1800"/>
              <a:t>; начиная с </a:t>
            </a:r>
            <a:r>
              <a:rPr lang="en-US" altLang="ru-RU" sz="1800"/>
              <a:t>JDK5 </a:t>
            </a:r>
            <a:r>
              <a:rPr lang="ru-RU" altLang="ru-RU" sz="1800"/>
              <a:t>компилятор позволяет работать с параметризованными типами, собственно добавление которых в язык </a:t>
            </a:r>
            <a:r>
              <a:rPr lang="en-US" altLang="ru-RU" sz="1800"/>
              <a:t>Java </a:t>
            </a:r>
            <a:r>
              <a:rPr lang="ru-RU" altLang="ru-RU" sz="1800"/>
              <a:t>было в значительной степени стимулировано желанием контролировать на стадии компиляции (в статике) правильность работы с коллекциями (но не только это...).</a:t>
            </a: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386DB767-F2DA-45AE-A1B8-5AA67D89729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53273A1-BBC5-4C1E-873C-0FDE7ACBD8A5}"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10AE4423-1433-4E0F-8D78-FA47242E343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E127EB71-152E-4DC7-895A-6F336F53487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1953411-AC02-44F2-B131-AFB5240FB75D}" type="slidenum">
              <a:rPr lang="ru-RU" altLang="ru-RU" sz="1400"/>
              <a:pPr>
                <a:spcBef>
                  <a:spcPct val="0"/>
                </a:spcBef>
                <a:buFontTx/>
                <a:buNone/>
              </a:pPr>
              <a:t>441</a:t>
            </a:fld>
            <a:endParaRPr lang="ru-RU" altLang="ru-RU" sz="1400"/>
          </a:p>
        </p:txBody>
      </p:sp>
      <p:sp>
        <p:nvSpPr>
          <p:cNvPr id="10245" name="Rectangle 2">
            <a:extLst>
              <a:ext uri="{FF2B5EF4-FFF2-40B4-BE49-F238E27FC236}">
                <a16:creationId xmlns:a16="http://schemas.microsoft.com/office/drawing/2014/main" id="{EBDE6E2B-BD2F-4A31-BBC3-357A7E57A78A}"/>
              </a:ext>
            </a:extLst>
          </p:cNvPr>
          <p:cNvSpPr>
            <a:spLocks noGrp="1" noChangeArrowheads="1"/>
          </p:cNvSpPr>
          <p:nvPr>
            <p:ph type="title"/>
          </p:nvPr>
        </p:nvSpPr>
        <p:spPr>
          <a:xfrm>
            <a:off x="468313" y="1484313"/>
            <a:ext cx="8229600" cy="360362"/>
          </a:xfrm>
        </p:spPr>
        <p:txBody>
          <a:bodyPr/>
          <a:lstStyle/>
          <a:p>
            <a:pPr eaLnBrk="1" hangingPunct="1"/>
            <a:r>
              <a:rPr lang="ru-RU" altLang="ru-RU" sz="2400" b="1"/>
              <a:t>Массивы – тоже хранилища наборов объектов</a:t>
            </a:r>
          </a:p>
        </p:txBody>
      </p:sp>
      <p:sp>
        <p:nvSpPr>
          <p:cNvPr id="10246" name="Rectangle 3">
            <a:extLst>
              <a:ext uri="{FF2B5EF4-FFF2-40B4-BE49-F238E27FC236}">
                <a16:creationId xmlns:a16="http://schemas.microsoft.com/office/drawing/2014/main" id="{D66F5D87-5763-40DC-BE48-78BF848CA8D1}"/>
              </a:ext>
            </a:extLst>
          </p:cNvPr>
          <p:cNvSpPr>
            <a:spLocks noGrp="1" noChangeArrowheads="1"/>
          </p:cNvSpPr>
          <p:nvPr>
            <p:ph type="body" idx="1"/>
          </p:nvPr>
        </p:nvSpPr>
        <p:spPr>
          <a:xfrm>
            <a:off x="179388" y="1989138"/>
            <a:ext cx="8785225" cy="4137025"/>
          </a:xfrm>
        </p:spPr>
        <p:txBody>
          <a:bodyPr/>
          <a:lstStyle/>
          <a:p>
            <a:pPr eaLnBrk="1" hangingPunct="1"/>
            <a:r>
              <a:rPr lang="ru-RU" altLang="ru-RU" sz="1800"/>
              <a:t>Встроенные в язык </a:t>
            </a:r>
            <a:r>
              <a:rPr lang="en-US" altLang="ru-RU" sz="1800"/>
              <a:t>Java </a:t>
            </a:r>
            <a:r>
              <a:rPr lang="ru-RU" altLang="ru-RU" sz="1800"/>
              <a:t>массивы позволяют хранить и контролировать типизированные наборы объектов:</a:t>
            </a:r>
          </a:p>
          <a:p>
            <a:pPr eaLnBrk="1" hangingPunct="1"/>
            <a:endParaRPr lang="en-US" altLang="ru-RU" sz="1800"/>
          </a:p>
          <a:p>
            <a:pPr lvl="1" eaLnBrk="1" hangingPunct="1">
              <a:buFontTx/>
              <a:buNone/>
            </a:pPr>
            <a:r>
              <a:rPr lang="en-US" altLang="ru-RU" sz="1600" b="1"/>
              <a:t>	MyType[ ] myObjects = new MyType[ how_many];</a:t>
            </a:r>
          </a:p>
          <a:p>
            <a:pPr lvl="1" eaLnBrk="1" hangingPunct="1">
              <a:buFontTx/>
              <a:buNone/>
            </a:pPr>
            <a:r>
              <a:rPr lang="en-US" altLang="ru-RU" sz="1600" b="1"/>
              <a:t>	…</a:t>
            </a:r>
          </a:p>
          <a:p>
            <a:pPr lvl="1" eaLnBrk="1" hangingPunct="1">
              <a:buFontTx/>
              <a:buNone/>
            </a:pPr>
            <a:r>
              <a:rPr lang="en-US" altLang="ru-RU" sz="1600" b="1"/>
              <a:t>	myObjects[ index] = someObject;</a:t>
            </a:r>
          </a:p>
          <a:p>
            <a:pPr lvl="1" eaLnBrk="1" hangingPunct="1">
              <a:buFontTx/>
              <a:buNone/>
            </a:pPr>
            <a:r>
              <a:rPr lang="en-US" altLang="ru-RU" sz="1600" b="1"/>
              <a:t>	…</a:t>
            </a:r>
          </a:p>
          <a:p>
            <a:pPr lvl="1" eaLnBrk="1" hangingPunct="1">
              <a:buFontTx/>
              <a:buNone/>
            </a:pPr>
            <a:r>
              <a:rPr lang="en-US" altLang="ru-RU" sz="1600" b="1"/>
              <a:t>	MyType sample = myObjects[ indexOfElement];</a:t>
            </a:r>
            <a:endParaRPr lang="ru-RU" altLang="ru-RU" sz="1600" b="1"/>
          </a:p>
          <a:p>
            <a:pPr lvl="1" eaLnBrk="1" hangingPunct="1">
              <a:buFontTx/>
              <a:buNone/>
            </a:pPr>
            <a:r>
              <a:rPr lang="ru-RU" altLang="ru-RU" sz="1600"/>
              <a:t>	</a:t>
            </a:r>
            <a:endParaRPr lang="en-US" altLang="ru-RU" sz="1600"/>
          </a:p>
          <a:p>
            <a:pPr eaLnBrk="1" hangingPunct="1"/>
            <a:r>
              <a:rPr lang="ru-RU" altLang="ru-RU" sz="1800"/>
              <a:t>Какие тут достоинства и недостатки?</a:t>
            </a:r>
          </a:p>
          <a:p>
            <a:pPr lvl="1" eaLnBrk="1" hangingPunct="1"/>
            <a:r>
              <a:rPr lang="ru-RU" altLang="ru-RU" sz="1600" b="1"/>
              <a:t>Элементом массива может быть только объект нужного типа (или </a:t>
            </a:r>
            <a:r>
              <a:rPr lang="en-US" altLang="ru-RU" sz="1600" b="1"/>
              <a:t>null</a:t>
            </a:r>
            <a:r>
              <a:rPr lang="ru-RU" altLang="ru-RU" sz="1600" b="1"/>
              <a:t>)</a:t>
            </a:r>
          </a:p>
          <a:p>
            <a:pPr lvl="1" eaLnBrk="1" hangingPunct="1"/>
            <a:r>
              <a:rPr lang="ru-RU" altLang="ru-RU" sz="1600" b="1"/>
              <a:t>Размер объекта-массива фиксирован при его создании</a:t>
            </a:r>
          </a:p>
          <a:p>
            <a:pPr lvl="1" eaLnBrk="1" hangingPunct="1"/>
            <a:r>
              <a:rPr lang="ru-RU" altLang="ru-RU" sz="1600" b="1"/>
              <a:t>Обращение к элементам массива только по контролируемым целочисленным индексам</a:t>
            </a:r>
          </a:p>
          <a:p>
            <a:pPr lvl="1" eaLnBrk="1" hangingPunct="1"/>
            <a:endParaRPr lang="ru-RU" altLang="ru-RU" sz="1600" b="1"/>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2EB3950C-8A47-4E5E-98F4-71A34086201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EFDBD15-620F-46FC-8632-51BCD1D57B24}"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3EDFA6DA-9B44-4E8B-A679-1CBEB81D549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AF13E1F9-3B09-492F-8494-01D44B1910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3634799-8DB7-4024-B840-5C05C55FF702}" type="slidenum">
              <a:rPr lang="ru-RU" altLang="ru-RU" sz="1400"/>
              <a:pPr>
                <a:spcBef>
                  <a:spcPct val="0"/>
                </a:spcBef>
                <a:buFontTx/>
                <a:buNone/>
              </a:pPr>
              <a:t>442</a:t>
            </a:fld>
            <a:endParaRPr lang="ru-RU" altLang="ru-RU" sz="1400"/>
          </a:p>
        </p:txBody>
      </p:sp>
      <p:sp>
        <p:nvSpPr>
          <p:cNvPr id="12293" name="Rectangle 3">
            <a:extLst>
              <a:ext uri="{FF2B5EF4-FFF2-40B4-BE49-F238E27FC236}">
                <a16:creationId xmlns:a16="http://schemas.microsoft.com/office/drawing/2014/main" id="{F9838035-C01F-4315-B5EB-0937C6E67434}"/>
              </a:ext>
            </a:extLst>
          </p:cNvPr>
          <p:cNvSpPr>
            <a:spLocks noGrp="1" noChangeArrowheads="1"/>
          </p:cNvSpPr>
          <p:nvPr>
            <p:ph type="body" idx="1"/>
          </p:nvPr>
        </p:nvSpPr>
        <p:spPr>
          <a:xfrm>
            <a:off x="250825" y="4365625"/>
            <a:ext cx="8435975" cy="1760538"/>
          </a:xfrm>
        </p:spPr>
        <p:txBody>
          <a:bodyPr/>
          <a:lstStyle/>
          <a:p>
            <a:pPr eaLnBrk="1" hangingPunct="1"/>
            <a:r>
              <a:rPr lang="ru-RU" altLang="ru-RU" sz="2000"/>
              <a:t>Контроль типов элементов массива происходит и в статике и в динамике:</a:t>
            </a:r>
          </a:p>
          <a:p>
            <a:pPr lvl="1" eaLnBrk="1" hangingPunct="1"/>
            <a:r>
              <a:rPr lang="ru-RU" altLang="ru-RU" sz="1800"/>
              <a:t>Если компилятор может определить несоответствие типов, программа не скомпилируется;</a:t>
            </a:r>
          </a:p>
          <a:p>
            <a:pPr lvl="1" eaLnBrk="1" hangingPunct="1"/>
            <a:r>
              <a:rPr lang="ru-RU" altLang="ru-RU" sz="1800"/>
              <a:t>Если компилятор не может (см. выше): </a:t>
            </a:r>
            <a:r>
              <a:rPr lang="en-US" altLang="ru-RU" sz="1800">
                <a:solidFill>
                  <a:srgbClr val="FF0000"/>
                </a:solidFill>
              </a:rPr>
              <a:t>java.lang.ArrayStoreException</a:t>
            </a:r>
            <a:endParaRPr lang="ru-RU" altLang="ru-RU" sz="1800">
              <a:solidFill>
                <a:srgbClr val="FF0000"/>
              </a:solidFill>
            </a:endParaRPr>
          </a:p>
        </p:txBody>
      </p:sp>
      <p:pic>
        <p:nvPicPr>
          <p:cNvPr id="12294" name="Picture 4">
            <a:extLst>
              <a:ext uri="{FF2B5EF4-FFF2-40B4-BE49-F238E27FC236}">
                <a16:creationId xmlns:a16="http://schemas.microsoft.com/office/drawing/2014/main" id="{C745FB04-F607-4FC3-BA56-75AD3C5ED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484313"/>
            <a:ext cx="6840537"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44A43264-F923-4F9A-9CC5-EA551FF2B5C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0A9E7D7-1EEB-4CD3-9507-FC67F740705F}"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5BDDDC39-6C2C-497B-B4D9-408C936F702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FBCDFEAB-4EBE-4497-9F0F-F309EF286DD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5EB2335-68D5-47E8-B980-801AE99BBEFE}" type="slidenum">
              <a:rPr lang="ru-RU" altLang="ru-RU" sz="1400"/>
              <a:pPr>
                <a:spcBef>
                  <a:spcPct val="0"/>
                </a:spcBef>
                <a:buFontTx/>
                <a:buNone/>
              </a:pPr>
              <a:t>443</a:t>
            </a:fld>
            <a:endParaRPr lang="ru-RU" altLang="ru-RU" sz="1400"/>
          </a:p>
        </p:txBody>
      </p:sp>
      <p:sp>
        <p:nvSpPr>
          <p:cNvPr id="14341" name="Rectangle 2">
            <a:extLst>
              <a:ext uri="{FF2B5EF4-FFF2-40B4-BE49-F238E27FC236}">
                <a16:creationId xmlns:a16="http://schemas.microsoft.com/office/drawing/2014/main" id="{5E663A75-80C7-455A-946C-49AFCED76908}"/>
              </a:ext>
            </a:extLst>
          </p:cNvPr>
          <p:cNvSpPr>
            <a:spLocks noGrp="1" noChangeArrowheads="1"/>
          </p:cNvSpPr>
          <p:nvPr>
            <p:ph type="title"/>
          </p:nvPr>
        </p:nvSpPr>
        <p:spPr>
          <a:xfrm>
            <a:off x="468313" y="1484313"/>
            <a:ext cx="8229600" cy="288925"/>
          </a:xfrm>
        </p:spPr>
        <p:txBody>
          <a:bodyPr/>
          <a:lstStyle/>
          <a:p>
            <a:pPr eaLnBrk="1" hangingPunct="1"/>
            <a:r>
              <a:rPr lang="en-US" altLang="ru-RU" sz="2400" b="1">
                <a:solidFill>
                  <a:schemeClr val="tx1"/>
                </a:solidFill>
              </a:rPr>
              <a:t>The Java Collections Framework</a:t>
            </a:r>
            <a:endParaRPr lang="ru-RU" altLang="ru-RU" sz="2400" b="1">
              <a:solidFill>
                <a:schemeClr val="tx1"/>
              </a:solidFill>
            </a:endParaRPr>
          </a:p>
        </p:txBody>
      </p:sp>
      <p:sp>
        <p:nvSpPr>
          <p:cNvPr id="14342" name="Rectangle 3">
            <a:extLst>
              <a:ext uri="{FF2B5EF4-FFF2-40B4-BE49-F238E27FC236}">
                <a16:creationId xmlns:a16="http://schemas.microsoft.com/office/drawing/2014/main" id="{82137C58-1D50-4BC4-9528-B7B7593A6B37}"/>
              </a:ext>
            </a:extLst>
          </p:cNvPr>
          <p:cNvSpPr>
            <a:spLocks noGrp="1" noChangeArrowheads="1"/>
          </p:cNvSpPr>
          <p:nvPr>
            <p:ph type="body" idx="1"/>
          </p:nvPr>
        </p:nvSpPr>
        <p:spPr>
          <a:xfrm>
            <a:off x="179388" y="1916113"/>
            <a:ext cx="8964612" cy="4210050"/>
          </a:xfrm>
        </p:spPr>
        <p:txBody>
          <a:bodyPr/>
          <a:lstStyle/>
          <a:p>
            <a:pPr eaLnBrk="1" hangingPunct="1">
              <a:lnSpc>
                <a:spcPct val="80000"/>
              </a:lnSpc>
            </a:pPr>
            <a:r>
              <a:rPr lang="ru-RU" altLang="ru-RU" sz="2000" b="1"/>
              <a:t>Коллекция (</a:t>
            </a:r>
            <a:r>
              <a:rPr lang="en-US" altLang="ru-RU" sz="2000" b="1"/>
              <a:t>Collection</a:t>
            </a:r>
            <a:r>
              <a:rPr lang="ru-RU" altLang="ru-RU" sz="2000" b="1"/>
              <a:t>)</a:t>
            </a:r>
            <a:r>
              <a:rPr lang="en-US" altLang="ru-RU" sz="2000" b="1"/>
              <a:t> </a:t>
            </a:r>
            <a:r>
              <a:rPr lang="ru-RU" altLang="ru-RU" sz="2000"/>
              <a:t>позволяет рассматривать группу объектов как единое целое. При этом объекты могут сохраняться, извлекаться и обрабатываться как элементы коллекции. Массивы – это примеры коллекций.</a:t>
            </a:r>
          </a:p>
          <a:p>
            <a:pPr eaLnBrk="1" hangingPunct="1">
              <a:lnSpc>
                <a:spcPct val="80000"/>
              </a:lnSpc>
            </a:pPr>
            <a:r>
              <a:rPr lang="en-US" altLang="ru-RU" sz="2000" b="1"/>
              <a:t>The Java Collections Framework</a:t>
            </a:r>
            <a:r>
              <a:rPr lang="en-US" altLang="ru-RU" sz="2000"/>
              <a:t> – </a:t>
            </a:r>
            <a:r>
              <a:rPr lang="ru-RU" altLang="ru-RU" sz="2000"/>
              <a:t>предоставляет набор стандартных классов для работы с различными коллекциями. Они содержатся в пакете </a:t>
            </a:r>
            <a:r>
              <a:rPr lang="en-US" altLang="ru-RU" sz="2000" b="1">
                <a:solidFill>
                  <a:srgbClr val="FF0000"/>
                </a:solidFill>
              </a:rPr>
              <a:t>java.util</a:t>
            </a:r>
            <a:r>
              <a:rPr lang="en-US" altLang="ru-RU" sz="2000"/>
              <a:t> </a:t>
            </a:r>
            <a:r>
              <a:rPr lang="ru-RU" altLang="ru-RU" sz="2000"/>
              <a:t>и делятся на три основные части</a:t>
            </a:r>
            <a:r>
              <a:rPr lang="en-US" altLang="ru-RU" sz="2000"/>
              <a:t>:</a:t>
            </a:r>
          </a:p>
          <a:p>
            <a:pPr lvl="1" eaLnBrk="1" hangingPunct="1">
              <a:lnSpc>
                <a:spcPct val="80000"/>
              </a:lnSpc>
            </a:pPr>
            <a:r>
              <a:rPr lang="ru-RU" altLang="ru-RU" sz="1800"/>
              <a:t>Основные </a:t>
            </a:r>
            <a:r>
              <a:rPr lang="ru-RU" altLang="ru-RU" sz="1800" b="1" u="sng">
                <a:solidFill>
                  <a:srgbClr val="0070C0"/>
                </a:solidFill>
              </a:rPr>
              <a:t>интерфейсы</a:t>
            </a:r>
            <a:r>
              <a:rPr lang="ru-RU" altLang="ru-RU" sz="1800"/>
              <a:t>, позволяющие манипулировать коллекциями вне зависимости от их реализаций; эти родовые (</a:t>
            </a:r>
            <a:r>
              <a:rPr lang="en-US" altLang="ru-RU" sz="1800" b="1" i="1"/>
              <a:t>generic</a:t>
            </a:r>
            <a:r>
              <a:rPr lang="ru-RU" altLang="ru-RU" sz="1800"/>
              <a:t>)</a:t>
            </a:r>
            <a:r>
              <a:rPr lang="en-US" altLang="ru-RU" sz="1800"/>
              <a:t> </a:t>
            </a:r>
            <a:r>
              <a:rPr lang="ru-RU" altLang="ru-RU" sz="1800"/>
              <a:t>интерфейсы определяют общую функциональность и обмен данными между коллекциями;</a:t>
            </a:r>
          </a:p>
          <a:p>
            <a:pPr lvl="1" eaLnBrk="1" hangingPunct="1">
              <a:lnSpc>
                <a:spcPct val="80000"/>
              </a:lnSpc>
            </a:pPr>
            <a:r>
              <a:rPr lang="ru-RU" altLang="ru-RU" sz="1800"/>
              <a:t>Специфические </a:t>
            </a:r>
            <a:r>
              <a:rPr lang="ru-RU" altLang="ru-RU" sz="1800" b="1" u="sng">
                <a:solidFill>
                  <a:srgbClr val="0070C0"/>
                </a:solidFill>
              </a:rPr>
              <a:t>реализации этих интерфейсов</a:t>
            </a:r>
            <a:r>
              <a:rPr lang="ru-RU" altLang="ru-RU" sz="1800"/>
              <a:t>, предоставляющие структуры данных, которые можно непосредственно использовать в программах;</a:t>
            </a:r>
          </a:p>
          <a:p>
            <a:pPr lvl="1" eaLnBrk="1" hangingPunct="1">
              <a:lnSpc>
                <a:spcPct val="80000"/>
              </a:lnSpc>
            </a:pPr>
            <a:r>
              <a:rPr lang="ru-RU" altLang="ru-RU" sz="1800" b="1" u="sng">
                <a:solidFill>
                  <a:srgbClr val="0070C0"/>
                </a:solidFill>
              </a:rPr>
              <a:t>Набор статических методов </a:t>
            </a:r>
            <a:r>
              <a:rPr lang="ru-RU" altLang="ru-RU" sz="1800"/>
              <a:t>в утилитных классах </a:t>
            </a:r>
            <a:r>
              <a:rPr lang="en-US" altLang="ru-RU" sz="1800"/>
              <a:t>Collections </a:t>
            </a:r>
            <a:r>
              <a:rPr lang="ru-RU" altLang="ru-RU" sz="1800"/>
              <a:t>и </a:t>
            </a:r>
            <a:r>
              <a:rPr lang="en-US" altLang="ru-RU" sz="1800"/>
              <a:t>Arrays </a:t>
            </a:r>
            <a:r>
              <a:rPr lang="ru-RU" altLang="ru-RU" sz="1800"/>
              <a:t>с различными полезными операциями над коллекциями и массивами.</a:t>
            </a:r>
            <a:r>
              <a:rPr lang="en-US" altLang="ru-RU" sz="1800"/>
              <a:t> C </a:t>
            </a:r>
            <a:r>
              <a:rPr lang="ru-RU" altLang="ru-RU" sz="1800"/>
              <a:t>появлением статических методов в интерфейсах – м.б. и в них тоже.</a:t>
            </a:r>
            <a:r>
              <a:rPr lang="ru-RU" altLang="ru-RU" sz="1800" b="1"/>
              <a:t> </a:t>
            </a:r>
            <a:r>
              <a:rPr lang="ru-RU" altLang="ru-RU" sz="1800"/>
              <a:t> </a:t>
            </a:r>
            <a:endParaRPr lang="ru-RU" altLang="ru-RU" sz="1800" b="1"/>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8101F201-F898-41CD-B39C-FBDB21D3627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58875E2-11E5-44AF-8305-5AA741ECE5F0}"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6F4DC637-17CA-421E-8353-CF1BD8BE932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64B88F66-8163-4DD7-9FD2-3BFC2F4A812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4248791-4D1A-4CFA-B5A5-D037AC52EB7F}" type="slidenum">
              <a:rPr lang="ru-RU" altLang="ru-RU" sz="1400"/>
              <a:pPr>
                <a:spcBef>
                  <a:spcPct val="0"/>
                </a:spcBef>
                <a:buFontTx/>
                <a:buNone/>
              </a:pPr>
              <a:t>444</a:t>
            </a:fld>
            <a:endParaRPr lang="ru-RU" altLang="ru-RU" sz="1400"/>
          </a:p>
        </p:txBody>
      </p:sp>
      <p:sp>
        <p:nvSpPr>
          <p:cNvPr id="16389" name="Rectangle 2">
            <a:extLst>
              <a:ext uri="{FF2B5EF4-FFF2-40B4-BE49-F238E27FC236}">
                <a16:creationId xmlns:a16="http://schemas.microsoft.com/office/drawing/2014/main" id="{7809D86A-05F4-4D22-BA24-3614EDA15578}"/>
              </a:ext>
            </a:extLst>
          </p:cNvPr>
          <p:cNvSpPr>
            <a:spLocks noGrp="1" noChangeArrowheads="1"/>
          </p:cNvSpPr>
          <p:nvPr>
            <p:ph type="title"/>
          </p:nvPr>
        </p:nvSpPr>
        <p:spPr>
          <a:xfrm>
            <a:off x="468313" y="1484313"/>
            <a:ext cx="8229600" cy="288925"/>
          </a:xfrm>
        </p:spPr>
        <p:txBody>
          <a:bodyPr/>
          <a:lstStyle/>
          <a:p>
            <a:pPr eaLnBrk="1" hangingPunct="1"/>
            <a:r>
              <a:rPr lang="ru-RU" altLang="ru-RU" sz="2400" b="1">
                <a:solidFill>
                  <a:schemeClr val="tx1"/>
                </a:solidFill>
              </a:rPr>
              <a:t>Подход к разработке </a:t>
            </a:r>
            <a:r>
              <a:rPr lang="en-US" altLang="ru-RU" sz="2400" b="1">
                <a:solidFill>
                  <a:schemeClr val="tx1"/>
                </a:solidFill>
              </a:rPr>
              <a:t>Collection Framework</a:t>
            </a:r>
            <a:endParaRPr lang="ru-RU" altLang="ru-RU" sz="2400" b="1">
              <a:solidFill>
                <a:schemeClr val="tx1"/>
              </a:solidFill>
            </a:endParaRPr>
          </a:p>
        </p:txBody>
      </p:sp>
      <p:sp>
        <p:nvSpPr>
          <p:cNvPr id="16390" name="Rectangle 3">
            <a:extLst>
              <a:ext uri="{FF2B5EF4-FFF2-40B4-BE49-F238E27FC236}">
                <a16:creationId xmlns:a16="http://schemas.microsoft.com/office/drawing/2014/main" id="{89867E8B-A60A-432F-AE7D-7053FBABEE95}"/>
              </a:ext>
            </a:extLst>
          </p:cNvPr>
          <p:cNvSpPr>
            <a:spLocks noGrp="1" noChangeArrowheads="1"/>
          </p:cNvSpPr>
          <p:nvPr>
            <p:ph type="body" idx="1"/>
          </p:nvPr>
        </p:nvSpPr>
        <p:spPr>
          <a:xfrm>
            <a:off x="0" y="1916113"/>
            <a:ext cx="9144000" cy="4210050"/>
          </a:xfrm>
        </p:spPr>
        <p:txBody>
          <a:bodyPr/>
          <a:lstStyle/>
          <a:p>
            <a:pPr eaLnBrk="1" hangingPunct="1">
              <a:lnSpc>
                <a:spcPct val="80000"/>
              </a:lnSpc>
            </a:pPr>
            <a:r>
              <a:rPr lang="ru-RU" altLang="ru-RU" sz="1800"/>
              <a:t>Изначально определен в </a:t>
            </a:r>
            <a:r>
              <a:rPr lang="en-US" altLang="ru-RU" sz="1800"/>
              <a:t>JDK 1.2 (</a:t>
            </a:r>
            <a:r>
              <a:rPr lang="ru-RU" altLang="ru-RU" sz="1800"/>
              <a:t>до того – всего несколько полезных классов</a:t>
            </a:r>
            <a:r>
              <a:rPr lang="en-US" altLang="ru-RU" sz="1800"/>
              <a:t>)</a:t>
            </a:r>
            <a:r>
              <a:rPr lang="ru-RU" altLang="ru-RU" sz="1800"/>
              <a:t>.</a:t>
            </a:r>
          </a:p>
          <a:p>
            <a:pPr eaLnBrk="1" hangingPunct="1">
              <a:lnSpc>
                <a:spcPct val="80000"/>
              </a:lnSpc>
            </a:pPr>
            <a:r>
              <a:rPr lang="ru-RU" altLang="ru-RU" sz="1800"/>
              <a:t>Цели разработки библиотеки коллекций:</a:t>
            </a:r>
          </a:p>
          <a:p>
            <a:pPr lvl="1" eaLnBrk="1" hangingPunct="1">
              <a:lnSpc>
                <a:spcPct val="80000"/>
              </a:lnSpc>
            </a:pPr>
            <a:r>
              <a:rPr lang="ru-RU" altLang="ru-RU" sz="1600"/>
              <a:t>она должна была быть сравнительно небольшая и легко используемая;</a:t>
            </a:r>
          </a:p>
          <a:p>
            <a:pPr lvl="1" eaLnBrk="1" hangingPunct="1">
              <a:lnSpc>
                <a:spcPct val="80000"/>
              </a:lnSpc>
            </a:pPr>
            <a:r>
              <a:rPr lang="ru-RU" altLang="ru-RU" sz="1600"/>
              <a:t>без сложностей </a:t>
            </a:r>
            <a:r>
              <a:rPr lang="en-US" altLang="ru-RU" sz="1600"/>
              <a:t>STL </a:t>
            </a:r>
            <a:r>
              <a:rPr lang="ru-RU" altLang="ru-RU" sz="1600"/>
              <a:t>в </a:t>
            </a:r>
            <a:r>
              <a:rPr lang="en-US" altLang="ru-RU" sz="1600"/>
              <a:t>C++</a:t>
            </a:r>
            <a:r>
              <a:rPr lang="ru-RU" altLang="ru-RU" sz="1600"/>
              <a:t>, но с возможностями «переиспользования» с разными типами данных, как в </a:t>
            </a:r>
            <a:r>
              <a:rPr lang="en-US" altLang="ru-RU" sz="1600"/>
              <a:t>STL;</a:t>
            </a:r>
          </a:p>
          <a:p>
            <a:pPr lvl="1" eaLnBrk="1" hangingPunct="1">
              <a:lnSpc>
                <a:spcPct val="80000"/>
              </a:lnSpc>
            </a:pPr>
            <a:r>
              <a:rPr lang="ru-RU" altLang="ru-RU" sz="1600"/>
              <a:t>поддерживать обратную совместимость (для ранее имевшихся классов);</a:t>
            </a:r>
          </a:p>
          <a:p>
            <a:pPr lvl="1" eaLnBrk="1" hangingPunct="1">
              <a:lnSpc>
                <a:spcPct val="80000"/>
              </a:lnSpc>
            </a:pPr>
            <a:r>
              <a:rPr lang="ru-RU" altLang="ru-RU" sz="1600"/>
              <a:t>поддерживать расширяемость (в том числе – пользовательскими средствами).</a:t>
            </a:r>
          </a:p>
          <a:p>
            <a:pPr eaLnBrk="1" hangingPunct="1">
              <a:lnSpc>
                <a:spcPct val="80000"/>
              </a:lnSpc>
            </a:pPr>
            <a:r>
              <a:rPr lang="ru-RU" altLang="ru-RU" sz="1800"/>
              <a:t>Библиотека содержит ряд своеобразных проектных решений, определяющих ее архитектуру и пути развития.</a:t>
            </a:r>
          </a:p>
          <a:p>
            <a:pPr eaLnBrk="1" hangingPunct="1">
              <a:lnSpc>
                <a:spcPct val="80000"/>
              </a:lnSpc>
            </a:pPr>
            <a:r>
              <a:rPr lang="en-US" altLang="ru-RU" sz="1800" b="1"/>
              <a:t>Framework</a:t>
            </a:r>
            <a:r>
              <a:rPr lang="en-US" altLang="ru-RU" sz="1800"/>
              <a:t> – </a:t>
            </a:r>
            <a:r>
              <a:rPr lang="ru-RU" altLang="ru-RU" sz="1800"/>
              <a:t>или каркас (рус.) - это:</a:t>
            </a:r>
          </a:p>
          <a:p>
            <a:pPr lvl="1" eaLnBrk="1" hangingPunct="1">
              <a:lnSpc>
                <a:spcPct val="80000"/>
              </a:lnSpc>
            </a:pPr>
            <a:r>
              <a:rPr lang="ru-RU" altLang="ru-RU" sz="1800"/>
              <a:t>Программная основа (платформа), определеяющая структуру программной системы, облегчающая разработку и объединение компонентов большого программного проекта;</a:t>
            </a:r>
          </a:p>
          <a:p>
            <a:pPr lvl="1" eaLnBrk="1" hangingPunct="1">
              <a:lnSpc>
                <a:spcPct val="80000"/>
              </a:lnSpc>
            </a:pPr>
            <a:r>
              <a:rPr lang="ru-RU" altLang="ru-RU" sz="1800"/>
              <a:t>Подход к построению программ, где выделяются две основные части:</a:t>
            </a:r>
          </a:p>
          <a:p>
            <a:pPr lvl="2" eaLnBrk="1" hangingPunct="1">
              <a:lnSpc>
                <a:spcPct val="80000"/>
              </a:lnSpc>
            </a:pPr>
            <a:r>
              <a:rPr lang="ru-RU" altLang="ru-RU" sz="1800"/>
              <a:t>Постоянный каркас, определяющий общую архитектуру, и </a:t>
            </a:r>
          </a:p>
          <a:p>
            <a:pPr lvl="2" eaLnBrk="1" hangingPunct="1">
              <a:lnSpc>
                <a:spcPct val="80000"/>
              </a:lnSpc>
            </a:pPr>
            <a:r>
              <a:rPr lang="ru-RU" altLang="ru-RU" sz="1800"/>
              <a:t>Переменная часть, состоящая из сменных модулей (точек расширения).   </a:t>
            </a:r>
            <a:endParaRPr lang="ru-RU" altLang="ru-RU" sz="1800" b="1"/>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51FCEC1A-7E93-4CE7-8BCD-AD8C6C2C0E4F}"/>
              </a:ext>
            </a:extLst>
          </p:cNvPr>
          <p:cNvSpPr>
            <a:spLocks noGrp="1" noChangeArrowheads="1"/>
          </p:cNvSpPr>
          <p:nvPr>
            <p:ph type="title"/>
          </p:nvPr>
        </p:nvSpPr>
        <p:spPr>
          <a:xfrm>
            <a:off x="611188" y="1412875"/>
            <a:ext cx="8229600" cy="417513"/>
          </a:xfrm>
        </p:spPr>
        <p:txBody>
          <a:bodyPr/>
          <a:lstStyle/>
          <a:p>
            <a:r>
              <a:rPr lang="ru-RU" altLang="ru-RU" sz="2400" b="1"/>
              <a:t>Основные интерфейсы</a:t>
            </a:r>
          </a:p>
        </p:txBody>
      </p:sp>
      <p:sp>
        <p:nvSpPr>
          <p:cNvPr id="18435" name="Date Placeholder 3">
            <a:extLst>
              <a:ext uri="{FF2B5EF4-FFF2-40B4-BE49-F238E27FC236}">
                <a16:creationId xmlns:a16="http://schemas.microsoft.com/office/drawing/2014/main" id="{2A219E93-D6E9-4CEE-B591-A590F5AB46F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912EBA2-14C9-410F-BB9D-D7E287634106}"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18436" name="Footer Placeholder 4">
            <a:extLst>
              <a:ext uri="{FF2B5EF4-FFF2-40B4-BE49-F238E27FC236}">
                <a16:creationId xmlns:a16="http://schemas.microsoft.com/office/drawing/2014/main" id="{132ED839-5C23-4406-BBEF-6E30711C9BD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18437" name="Slide Number Placeholder 5">
            <a:extLst>
              <a:ext uri="{FF2B5EF4-FFF2-40B4-BE49-F238E27FC236}">
                <a16:creationId xmlns:a16="http://schemas.microsoft.com/office/drawing/2014/main" id="{F21BE6E7-6A74-4B20-B58B-F1FD65A7F3A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BE06DC3-4DEB-4DFC-94E3-C099196B17DB}" type="slidenum">
              <a:rPr lang="ru-RU" altLang="ru-RU" sz="1400"/>
              <a:pPr>
                <a:spcBef>
                  <a:spcPct val="0"/>
                </a:spcBef>
                <a:buFontTx/>
                <a:buNone/>
              </a:pPr>
              <a:t>445</a:t>
            </a:fld>
            <a:endParaRPr lang="ru-RU" altLang="ru-RU" sz="1400"/>
          </a:p>
        </p:txBody>
      </p:sp>
      <p:pic>
        <p:nvPicPr>
          <p:cNvPr id="18438" name="Picture 2">
            <a:extLst>
              <a:ext uri="{FF2B5EF4-FFF2-40B4-BE49-F238E27FC236}">
                <a16:creationId xmlns:a16="http://schemas.microsoft.com/office/drawing/2014/main" id="{33FBEDB9-8DAC-4D6F-97CA-4A52C3D135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58888" y="1916113"/>
            <a:ext cx="6769100" cy="4229100"/>
          </a:xfrm>
          <a:noFill/>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BD538DA2-6C32-4FA0-8BC7-A9AD09F9EBE3}"/>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6FA8900-BA14-471E-876D-13DA887CC41E}"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AA892B1A-6A18-4AF4-AA68-C4266ED571E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479715A9-9DBC-40C6-A456-DB7A2B918E6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A4EB01F-6AC1-4A7C-928B-1A53288C290E}" type="slidenum">
              <a:rPr lang="ru-RU" altLang="ru-RU" sz="1400"/>
              <a:pPr>
                <a:spcBef>
                  <a:spcPct val="0"/>
                </a:spcBef>
                <a:buFontTx/>
                <a:buNone/>
              </a:pPr>
              <a:t>446</a:t>
            </a:fld>
            <a:endParaRPr lang="ru-RU" altLang="ru-RU" sz="1400"/>
          </a:p>
        </p:txBody>
      </p:sp>
      <p:graphicFrame>
        <p:nvGraphicFramePr>
          <p:cNvPr id="2" name="Table 1">
            <a:extLst>
              <a:ext uri="{FF2B5EF4-FFF2-40B4-BE49-F238E27FC236}">
                <a16:creationId xmlns:a16="http://schemas.microsoft.com/office/drawing/2014/main" id="{20395C8C-90DD-4652-916E-B6410822DF14}"/>
              </a:ext>
            </a:extLst>
          </p:cNvPr>
          <p:cNvGraphicFramePr>
            <a:graphicFrameLocks noGrp="1"/>
          </p:cNvGraphicFramePr>
          <p:nvPr/>
        </p:nvGraphicFramePr>
        <p:xfrm>
          <a:off x="98425" y="1484313"/>
          <a:ext cx="9036050" cy="5176837"/>
        </p:xfrm>
        <a:graphic>
          <a:graphicData uri="http://schemas.openxmlformats.org/drawingml/2006/table">
            <a:tbl>
              <a:tblPr firstRow="1" bandRow="1">
                <a:tableStyleId>{5C22544A-7EE6-4342-B048-85BDC9FD1C3A}</a:tableStyleId>
              </a:tblPr>
              <a:tblGrid>
                <a:gridCol w="2025303">
                  <a:extLst>
                    <a:ext uri="{9D8B030D-6E8A-4147-A177-3AD203B41FA5}">
                      <a16:colId xmlns:a16="http://schemas.microsoft.com/office/drawing/2014/main" val="20000"/>
                    </a:ext>
                  </a:extLst>
                </a:gridCol>
                <a:gridCol w="4196240">
                  <a:extLst>
                    <a:ext uri="{9D8B030D-6E8A-4147-A177-3AD203B41FA5}">
                      <a16:colId xmlns:a16="http://schemas.microsoft.com/office/drawing/2014/main" val="20001"/>
                    </a:ext>
                  </a:extLst>
                </a:gridCol>
                <a:gridCol w="2814507">
                  <a:extLst>
                    <a:ext uri="{9D8B030D-6E8A-4147-A177-3AD203B41FA5}">
                      <a16:colId xmlns:a16="http://schemas.microsoft.com/office/drawing/2014/main" val="20002"/>
                    </a:ext>
                  </a:extLst>
                </a:gridCol>
              </a:tblGrid>
              <a:tr h="365770">
                <a:tc>
                  <a:txBody>
                    <a:bodyPr/>
                    <a:lstStyle/>
                    <a:p>
                      <a:pPr algn="ctr"/>
                      <a:r>
                        <a:rPr lang="en-US" sz="1800" dirty="0">
                          <a:solidFill>
                            <a:schemeClr val="tx1"/>
                          </a:solidFill>
                        </a:rPr>
                        <a:t>interface</a:t>
                      </a:r>
                      <a:endParaRPr lang="ru-RU" sz="1800" dirty="0">
                        <a:solidFill>
                          <a:schemeClr val="tx1"/>
                        </a:solidFill>
                      </a:endParaRPr>
                    </a:p>
                  </a:txBody>
                  <a:tcPr marL="91435" marR="91435" marT="45707" marB="45707">
                    <a:solidFill>
                      <a:schemeClr val="accent1"/>
                    </a:solidFill>
                  </a:tcPr>
                </a:tc>
                <a:tc>
                  <a:txBody>
                    <a:bodyPr/>
                    <a:lstStyle/>
                    <a:p>
                      <a:pPr algn="ctr"/>
                      <a:r>
                        <a:rPr lang="ru-RU" sz="1800" dirty="0">
                          <a:solidFill>
                            <a:schemeClr val="tx1"/>
                          </a:solidFill>
                        </a:rPr>
                        <a:t>Описанние</a:t>
                      </a:r>
                    </a:p>
                  </a:txBody>
                  <a:tcPr marL="91435" marR="91435" marT="45707" marB="45707"/>
                </a:tc>
                <a:tc>
                  <a:txBody>
                    <a:bodyPr/>
                    <a:lstStyle/>
                    <a:p>
                      <a:pPr algn="ctr"/>
                      <a:r>
                        <a:rPr lang="ru-RU" sz="1800" dirty="0">
                          <a:solidFill>
                            <a:schemeClr val="tx1"/>
                          </a:solidFill>
                        </a:rPr>
                        <a:t>Конкретные классы</a:t>
                      </a:r>
                    </a:p>
                  </a:txBody>
                  <a:tcPr marL="91435" marR="91435" marT="45707" marB="45707"/>
                </a:tc>
                <a:extLst>
                  <a:ext uri="{0D108BD9-81ED-4DB2-BD59-A6C34878D82A}">
                    <a16:rowId xmlns:a16="http://schemas.microsoft.com/office/drawing/2014/main" val="10000"/>
                  </a:ext>
                </a:extLst>
              </a:tr>
              <a:tr h="640127">
                <a:tc>
                  <a:txBody>
                    <a:bodyPr/>
                    <a:lstStyle/>
                    <a:p>
                      <a:r>
                        <a:rPr lang="en-US" sz="1800" b="0" i="0" u="none" strike="noStrike" kern="1200" baseline="0" dirty="0">
                          <a:solidFill>
                            <a:schemeClr val="dk1"/>
                          </a:solidFill>
                          <a:latin typeface="+mn-lt"/>
                          <a:ea typeface="+mn-ea"/>
                          <a:cs typeface="+mn-cs"/>
                        </a:rPr>
                        <a:t>Collection&lt;E&gt;</a:t>
                      </a:r>
                      <a:endParaRPr lang="ru-RU" sz="1800" dirty="0"/>
                    </a:p>
                  </a:txBody>
                  <a:tcPr marL="91435" marR="91435" marT="45707" marB="45707"/>
                </a:tc>
                <a:tc>
                  <a:txBody>
                    <a:bodyPr/>
                    <a:lstStyle/>
                    <a:p>
                      <a:r>
                        <a:rPr lang="ru-RU" sz="1800" dirty="0"/>
                        <a:t>Базовый интерфейс с операциями для</a:t>
                      </a:r>
                      <a:r>
                        <a:rPr lang="ru-RU" sz="1800" baseline="0" dirty="0"/>
                        <a:t> работы с коллекциями</a:t>
                      </a:r>
                      <a:endParaRPr lang="ru-RU" sz="1800" dirty="0"/>
                    </a:p>
                  </a:txBody>
                  <a:tcPr marL="91435" marR="91435" marT="45707" marB="45707"/>
                </a:tc>
                <a:tc>
                  <a:txBody>
                    <a:bodyPr/>
                    <a:lstStyle/>
                    <a:p>
                      <a:endParaRPr lang="ru-RU" sz="1800" dirty="0"/>
                    </a:p>
                  </a:txBody>
                  <a:tcPr marL="91435" marR="91435" marT="45707" marB="45707"/>
                </a:tc>
                <a:extLst>
                  <a:ext uri="{0D108BD9-81ED-4DB2-BD59-A6C34878D82A}">
                    <a16:rowId xmlns:a16="http://schemas.microsoft.com/office/drawing/2014/main" val="10001"/>
                  </a:ext>
                </a:extLst>
              </a:tr>
              <a:tr h="640127">
                <a:tc>
                  <a:txBody>
                    <a:bodyPr/>
                    <a:lstStyle/>
                    <a:p>
                      <a:r>
                        <a:rPr lang="en-US" sz="1800" b="0" i="0" u="none" strike="noStrike" kern="1200" baseline="0" dirty="0">
                          <a:solidFill>
                            <a:schemeClr val="dk1"/>
                          </a:solidFill>
                          <a:latin typeface="+mn-lt"/>
                          <a:ea typeface="+mn-ea"/>
                          <a:cs typeface="+mn-cs"/>
                        </a:rPr>
                        <a:t>Set&lt;E&gt;</a:t>
                      </a:r>
                      <a:endParaRPr lang="ru-RU" sz="1800" dirty="0"/>
                    </a:p>
                  </a:txBody>
                  <a:tcPr marL="91435" marR="91435" marT="45707" marB="45707"/>
                </a:tc>
                <a:tc>
                  <a:txBody>
                    <a:bodyPr/>
                    <a:lstStyle/>
                    <a:p>
                      <a:r>
                        <a:rPr lang="ru-RU" sz="1800" baseline="0" dirty="0"/>
                        <a:t>Множество уникальных элементов</a:t>
                      </a:r>
                      <a:endParaRPr lang="ru-RU" sz="1800" dirty="0"/>
                    </a:p>
                  </a:txBody>
                  <a:tcPr marL="91435" marR="91435" marT="45707" marB="45707"/>
                </a:tc>
                <a:tc>
                  <a:txBody>
                    <a:bodyPr/>
                    <a:lstStyle/>
                    <a:p>
                      <a:r>
                        <a:rPr lang="en-US" sz="1800" b="0" i="0" u="none" strike="noStrike" kern="1200" baseline="0" dirty="0">
                          <a:solidFill>
                            <a:schemeClr val="dk1"/>
                          </a:solidFill>
                          <a:latin typeface="+mn-lt"/>
                          <a:ea typeface="+mn-ea"/>
                          <a:cs typeface="+mn-cs"/>
                        </a:rPr>
                        <a:t>HashSet</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&lt;E&gt;</a:t>
                      </a:r>
                    </a:p>
                    <a:p>
                      <a:r>
                        <a:rPr lang="en-US" sz="1800" b="0" i="0" u="none" strike="noStrike" kern="1200" baseline="0" dirty="0">
                          <a:solidFill>
                            <a:schemeClr val="dk1"/>
                          </a:solidFill>
                          <a:latin typeface="+mn-lt"/>
                          <a:ea typeface="+mn-ea"/>
                          <a:cs typeface="+mn-cs"/>
                        </a:rPr>
                        <a:t>LinkedHashSet</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&lt;E&gt;</a:t>
                      </a:r>
                      <a:endParaRPr lang="ru-RU" sz="1800" dirty="0"/>
                    </a:p>
                  </a:txBody>
                  <a:tcPr marL="91435" marR="91435" marT="45707" marB="45707"/>
                </a:tc>
                <a:extLst>
                  <a:ext uri="{0D108BD9-81ED-4DB2-BD59-A6C34878D82A}">
                    <a16:rowId xmlns:a16="http://schemas.microsoft.com/office/drawing/2014/main" val="10002"/>
                  </a:ext>
                </a:extLst>
              </a:tr>
              <a:tr h="640127">
                <a:tc>
                  <a:txBody>
                    <a:bodyPr/>
                    <a:lstStyle/>
                    <a:p>
                      <a:r>
                        <a:rPr lang="en-US" sz="1800" b="0" i="0" u="none" strike="noStrike" kern="1200" baseline="0" dirty="0">
                          <a:solidFill>
                            <a:schemeClr val="dk1"/>
                          </a:solidFill>
                          <a:latin typeface="+mn-lt"/>
                          <a:ea typeface="+mn-ea"/>
                          <a:cs typeface="+mn-cs"/>
                        </a:rPr>
                        <a:t>SortedSet</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&lt;E&gt;</a:t>
                      </a:r>
                      <a:endParaRPr lang="ru-RU" sz="1800" dirty="0"/>
                    </a:p>
                  </a:txBody>
                  <a:tcPr marL="91435" marR="91435" marT="45707" marB="45707"/>
                </a:tc>
                <a:tc>
                  <a:txBody>
                    <a:bodyPr/>
                    <a:lstStyle/>
                    <a:p>
                      <a:r>
                        <a:rPr lang="ru-RU" sz="1800" dirty="0"/>
                        <a:t>Множество с сортированными элементами</a:t>
                      </a:r>
                    </a:p>
                  </a:txBody>
                  <a:tcPr marL="91435" marR="91435" marT="45707" marB="45707"/>
                </a:tc>
                <a:tc>
                  <a:txBody>
                    <a:bodyPr/>
                    <a:lstStyle/>
                    <a:p>
                      <a:r>
                        <a:rPr lang="en-US" sz="1800" b="0" i="0" u="none" strike="noStrike" kern="1200" baseline="0" dirty="0">
                          <a:solidFill>
                            <a:schemeClr val="dk1"/>
                          </a:solidFill>
                          <a:latin typeface="+mn-lt"/>
                          <a:ea typeface="+mn-ea"/>
                          <a:cs typeface="+mn-cs"/>
                        </a:rPr>
                        <a:t>TreeSet</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&lt;E&gt;</a:t>
                      </a:r>
                      <a:endParaRPr lang="ru-RU" sz="1800" dirty="0"/>
                    </a:p>
                  </a:txBody>
                  <a:tcPr marL="91435" marR="91435" marT="45707" marB="45707"/>
                </a:tc>
                <a:extLst>
                  <a:ext uri="{0D108BD9-81ED-4DB2-BD59-A6C34878D82A}">
                    <a16:rowId xmlns:a16="http://schemas.microsoft.com/office/drawing/2014/main" val="10003"/>
                  </a:ext>
                </a:extLst>
              </a:tr>
              <a:tr h="640127">
                <a:tc>
                  <a:txBody>
                    <a:bodyPr/>
                    <a:lstStyle/>
                    <a:p>
                      <a:r>
                        <a:rPr lang="en-US" sz="1800" b="0" i="0" u="none" strike="noStrike" kern="1200" baseline="0" dirty="0">
                          <a:solidFill>
                            <a:schemeClr val="dk1"/>
                          </a:solidFill>
                          <a:latin typeface="+mn-lt"/>
                          <a:ea typeface="+mn-ea"/>
                          <a:cs typeface="+mn-cs"/>
                        </a:rPr>
                        <a:t>NavigableSet</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&lt;E&gt;</a:t>
                      </a:r>
                      <a:endParaRPr lang="ru-RU" sz="1800" dirty="0"/>
                    </a:p>
                  </a:txBody>
                  <a:tcPr marL="91435" marR="91435" marT="45707" marB="45707"/>
                </a:tc>
                <a:tc>
                  <a:txBody>
                    <a:bodyPr/>
                    <a:lstStyle/>
                    <a:p>
                      <a:r>
                        <a:rPr lang="ru-RU" sz="1800" dirty="0"/>
                        <a:t>Наследует и заменяет </a:t>
                      </a:r>
                      <a:r>
                        <a:rPr lang="en-US" sz="1800" dirty="0"/>
                        <a:t>SortedSet</a:t>
                      </a:r>
                      <a:r>
                        <a:rPr lang="ru-RU" sz="1800" dirty="0"/>
                        <a:t> </a:t>
                      </a:r>
                      <a:r>
                        <a:rPr lang="en-US" sz="1800" dirty="0"/>
                        <a:t>&lt;E&gt;</a:t>
                      </a:r>
                      <a:r>
                        <a:rPr lang="en-US" sz="1800" baseline="0" dirty="0"/>
                        <a:t> </a:t>
                      </a:r>
                      <a:r>
                        <a:rPr lang="ru-RU" sz="1800" baseline="0" dirty="0"/>
                        <a:t>(предпочтителен в новом коде)</a:t>
                      </a:r>
                      <a:endParaRPr lang="ru-RU" sz="1800" dirty="0"/>
                    </a:p>
                  </a:txBody>
                  <a:tcPr marL="91435" marR="91435" marT="45707" marB="45707"/>
                </a:tc>
                <a:tc>
                  <a:txBody>
                    <a:bodyPr/>
                    <a:lstStyle/>
                    <a:p>
                      <a:r>
                        <a:rPr lang="en-US" sz="1800" b="0" i="0" u="none" strike="noStrike" kern="1200" baseline="0" dirty="0">
                          <a:solidFill>
                            <a:schemeClr val="dk1"/>
                          </a:solidFill>
                          <a:latin typeface="+mn-lt"/>
                          <a:ea typeface="+mn-ea"/>
                          <a:cs typeface="+mn-cs"/>
                        </a:rPr>
                        <a:t>TreeSet</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&lt;E&gt;</a:t>
                      </a:r>
                      <a:endParaRPr lang="ru-RU" sz="1800" dirty="0"/>
                    </a:p>
                  </a:txBody>
                  <a:tcPr marL="91435" marR="91435" marT="45707" marB="45707"/>
                </a:tc>
                <a:extLst>
                  <a:ext uri="{0D108BD9-81ED-4DB2-BD59-A6C34878D82A}">
                    <a16:rowId xmlns:a16="http://schemas.microsoft.com/office/drawing/2014/main" val="10004"/>
                  </a:ext>
                </a:extLst>
              </a:tr>
              <a:tr h="914483">
                <a:tc>
                  <a:txBody>
                    <a:bodyPr/>
                    <a:lstStyle/>
                    <a:p>
                      <a:r>
                        <a:rPr lang="en-US" sz="1800" b="0" i="0" u="none" strike="noStrike" kern="1200" baseline="0" dirty="0">
                          <a:solidFill>
                            <a:schemeClr val="dk1"/>
                          </a:solidFill>
                          <a:latin typeface="+mn-lt"/>
                          <a:ea typeface="+mn-ea"/>
                          <a:cs typeface="+mn-cs"/>
                        </a:rPr>
                        <a:t>List&lt;E&gt;</a:t>
                      </a:r>
                      <a:endParaRPr lang="ru-RU" sz="1800" dirty="0"/>
                    </a:p>
                  </a:txBody>
                  <a:tcPr marL="91435" marR="91435" marT="45707" marB="45707"/>
                </a:tc>
                <a:tc>
                  <a:txBody>
                    <a:bodyPr/>
                    <a:lstStyle/>
                    <a:p>
                      <a:r>
                        <a:rPr lang="ru-RU" sz="1800" baseline="0" dirty="0"/>
                        <a:t>Обеспечивает последовательность (возможно - одинаковых) элементов</a:t>
                      </a:r>
                      <a:endParaRPr lang="ru-RU" sz="1800" dirty="0"/>
                    </a:p>
                  </a:txBody>
                  <a:tcPr marL="91435" marR="91435" marT="45707" marB="45707"/>
                </a:tc>
                <a:tc>
                  <a:txBody>
                    <a:bodyPr/>
                    <a:lstStyle/>
                    <a:p>
                      <a:r>
                        <a:rPr lang="en-US" sz="1800" b="0" i="0" u="none" strike="noStrike" kern="1200" baseline="0" dirty="0">
                          <a:solidFill>
                            <a:schemeClr val="dk1"/>
                          </a:solidFill>
                          <a:latin typeface="+mn-lt"/>
                          <a:ea typeface="+mn-ea"/>
                          <a:cs typeface="+mn-cs"/>
                        </a:rPr>
                        <a:t>ArrayList &lt;E&gt;</a:t>
                      </a:r>
                    </a:p>
                    <a:p>
                      <a:r>
                        <a:rPr lang="en-US" sz="1800" b="0" i="0" u="none" strike="noStrike" kern="1200" baseline="0" dirty="0">
                          <a:solidFill>
                            <a:schemeClr val="dk1"/>
                          </a:solidFill>
                          <a:latin typeface="+mn-lt"/>
                          <a:ea typeface="+mn-ea"/>
                          <a:cs typeface="+mn-cs"/>
                        </a:rPr>
                        <a:t>Vector&lt;E&gt;</a:t>
                      </a:r>
                    </a:p>
                    <a:p>
                      <a:r>
                        <a:rPr lang="en-US" sz="1800" b="0" i="0" u="none" strike="noStrike" kern="1200" baseline="0" dirty="0">
                          <a:solidFill>
                            <a:schemeClr val="dk1"/>
                          </a:solidFill>
                          <a:latin typeface="+mn-lt"/>
                          <a:ea typeface="+mn-ea"/>
                          <a:cs typeface="+mn-cs"/>
                        </a:rPr>
                        <a:t>LinkedList &lt;E&gt;</a:t>
                      </a:r>
                      <a:endParaRPr lang="ru-RU" sz="1800" dirty="0"/>
                    </a:p>
                  </a:txBody>
                  <a:tcPr marL="91435" marR="91435" marT="45707" marB="45707"/>
                </a:tc>
                <a:extLst>
                  <a:ext uri="{0D108BD9-81ED-4DB2-BD59-A6C34878D82A}">
                    <a16:rowId xmlns:a16="http://schemas.microsoft.com/office/drawing/2014/main" val="10005"/>
                  </a:ext>
                </a:extLst>
              </a:tr>
              <a:tr h="695950">
                <a:tc>
                  <a:txBody>
                    <a:bodyPr/>
                    <a:lstStyle/>
                    <a:p>
                      <a:r>
                        <a:rPr lang="en-US" sz="1800" b="0" i="0" u="none" strike="noStrike" kern="1200" baseline="0" dirty="0">
                          <a:solidFill>
                            <a:schemeClr val="dk1"/>
                          </a:solidFill>
                          <a:latin typeface="+mn-lt"/>
                          <a:ea typeface="+mn-ea"/>
                          <a:cs typeface="+mn-cs"/>
                        </a:rPr>
                        <a:t>Queue&lt;E&gt;</a:t>
                      </a:r>
                      <a:endParaRPr lang="ru-RU" sz="1800" dirty="0"/>
                    </a:p>
                  </a:txBody>
                  <a:tcPr marL="91435" marR="91435" marT="45707" marB="45707"/>
                </a:tc>
                <a:tc>
                  <a:txBody>
                    <a:bodyPr/>
                    <a:lstStyle/>
                    <a:p>
                      <a:r>
                        <a:rPr lang="ru-RU" sz="1800" dirty="0"/>
                        <a:t>Коллекция элементов, обеспечивающая их очередность</a:t>
                      </a:r>
                    </a:p>
                  </a:txBody>
                  <a:tcPr marL="91435" marR="91435" marT="45707" marB="45707"/>
                </a:tc>
                <a:tc>
                  <a:txBody>
                    <a:bodyPr/>
                    <a:lstStyle/>
                    <a:p>
                      <a:r>
                        <a:rPr lang="en-US" sz="1800" b="0" i="0" u="none" strike="noStrike" kern="1200" baseline="0" dirty="0">
                          <a:solidFill>
                            <a:schemeClr val="dk1"/>
                          </a:solidFill>
                          <a:latin typeface="+mn-lt"/>
                          <a:ea typeface="+mn-ea"/>
                          <a:cs typeface="+mn-cs"/>
                        </a:rPr>
                        <a:t>PriorityQueue &lt;E&gt;</a:t>
                      </a:r>
                    </a:p>
                    <a:p>
                      <a:r>
                        <a:rPr lang="en-US" sz="1800" b="0" i="0" u="none" strike="noStrike" kern="1200" baseline="0" dirty="0">
                          <a:solidFill>
                            <a:schemeClr val="dk1"/>
                          </a:solidFill>
                          <a:latin typeface="+mn-lt"/>
                          <a:ea typeface="+mn-ea"/>
                          <a:cs typeface="+mn-cs"/>
                        </a:rPr>
                        <a:t>LinkedList&lt;E&gt;</a:t>
                      </a:r>
                      <a:endParaRPr lang="ru-RU" sz="1800" dirty="0"/>
                    </a:p>
                  </a:txBody>
                  <a:tcPr marL="91435" marR="91435" marT="45707" marB="45707"/>
                </a:tc>
                <a:extLst>
                  <a:ext uri="{0D108BD9-81ED-4DB2-BD59-A6C34878D82A}">
                    <a16:rowId xmlns:a16="http://schemas.microsoft.com/office/drawing/2014/main" val="10006"/>
                  </a:ext>
                </a:extLst>
              </a:tr>
              <a:tr h="640127">
                <a:tc>
                  <a:txBody>
                    <a:bodyPr/>
                    <a:lstStyle/>
                    <a:p>
                      <a:r>
                        <a:rPr lang="en-US" sz="1800" dirty="0"/>
                        <a:t>Deque &lt;E&gt;</a:t>
                      </a:r>
                      <a:endParaRPr lang="ru-RU" sz="1800" dirty="0"/>
                    </a:p>
                  </a:txBody>
                  <a:tcPr marL="91435" marR="91435" marT="45707" marB="45707"/>
                </a:tc>
                <a:tc>
                  <a:txBody>
                    <a:bodyPr/>
                    <a:lstStyle/>
                    <a:p>
                      <a:r>
                        <a:rPr lang="ru-RU" sz="1800" dirty="0"/>
                        <a:t>Наследует</a:t>
                      </a:r>
                      <a:r>
                        <a:rPr lang="ru-RU" sz="1800" baseline="0" dirty="0"/>
                        <a:t> очередь с обработкой элементов с двух концов</a:t>
                      </a:r>
                      <a:endParaRPr lang="ru-RU" sz="1800" dirty="0"/>
                    </a:p>
                  </a:txBody>
                  <a:tcPr marL="91435" marR="91435" marT="45707" marB="45707"/>
                </a:tc>
                <a:tc>
                  <a:txBody>
                    <a:bodyPr/>
                    <a:lstStyle/>
                    <a:p>
                      <a:r>
                        <a:rPr lang="en-US" sz="1800" b="0" i="0" u="none" strike="noStrike" kern="1200" baseline="0" dirty="0">
                          <a:solidFill>
                            <a:schemeClr val="dk1"/>
                          </a:solidFill>
                          <a:latin typeface="+mn-lt"/>
                          <a:ea typeface="+mn-ea"/>
                          <a:cs typeface="+mn-cs"/>
                        </a:rPr>
                        <a:t>ArrayDeque &lt;E&gt;</a:t>
                      </a:r>
                    </a:p>
                    <a:p>
                      <a:r>
                        <a:rPr lang="en-US" sz="1800" b="0" i="0" u="none" strike="noStrike" kern="1200" baseline="0" dirty="0">
                          <a:solidFill>
                            <a:schemeClr val="dk1"/>
                          </a:solidFill>
                          <a:latin typeface="+mn-lt"/>
                          <a:ea typeface="+mn-ea"/>
                          <a:cs typeface="+mn-cs"/>
                        </a:rPr>
                        <a:t>LinkedList &lt;E&gt;</a:t>
                      </a:r>
                      <a:endParaRPr lang="ru-RU" sz="1800" dirty="0"/>
                    </a:p>
                  </a:txBody>
                  <a:tcPr marL="91435" marR="91435" marT="45707" marB="45707"/>
                </a:tc>
                <a:extLst>
                  <a:ext uri="{0D108BD9-81ED-4DB2-BD59-A6C34878D82A}">
                    <a16:rowId xmlns:a16="http://schemas.microsoft.com/office/drawing/2014/main" val="10007"/>
                  </a:ext>
                </a:extLst>
              </a:tr>
            </a:tbl>
          </a:graphicData>
        </a:graphic>
      </p:graphicFrame>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12972EA8-E0BA-4AEE-9D92-CFA33500AB7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FFB5D7C-43DE-4AE0-B5CF-811A53F559F5}"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FC1C1BA7-BCF8-4443-BA14-04C348F263D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46CA9F1D-3358-436A-BA33-0B361767EC2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CD6EAF2-B841-4CDD-978E-5B0DAF79FE53}" type="slidenum">
              <a:rPr lang="ru-RU" altLang="ru-RU" sz="1400"/>
              <a:pPr>
                <a:spcBef>
                  <a:spcPct val="0"/>
                </a:spcBef>
                <a:buFontTx/>
                <a:buNone/>
              </a:pPr>
              <a:t>447</a:t>
            </a:fld>
            <a:endParaRPr lang="ru-RU" altLang="ru-RU" sz="1400"/>
          </a:p>
        </p:txBody>
      </p:sp>
      <p:graphicFrame>
        <p:nvGraphicFramePr>
          <p:cNvPr id="2" name="Table 1">
            <a:extLst>
              <a:ext uri="{FF2B5EF4-FFF2-40B4-BE49-F238E27FC236}">
                <a16:creationId xmlns:a16="http://schemas.microsoft.com/office/drawing/2014/main" id="{C526374C-3C75-4777-BBEB-53EE545BF781}"/>
              </a:ext>
            </a:extLst>
          </p:cNvPr>
          <p:cNvGraphicFramePr>
            <a:graphicFrameLocks noGrp="1"/>
          </p:cNvGraphicFramePr>
          <p:nvPr/>
        </p:nvGraphicFramePr>
        <p:xfrm>
          <a:off x="107950" y="1557338"/>
          <a:ext cx="9036050" cy="2833687"/>
        </p:xfrm>
        <a:graphic>
          <a:graphicData uri="http://schemas.openxmlformats.org/drawingml/2006/table">
            <a:tbl>
              <a:tblPr firstRow="1" bandRow="1">
                <a:tableStyleId>{5C22544A-7EE6-4342-B048-85BDC9FD1C3A}</a:tableStyleId>
              </a:tblPr>
              <a:tblGrid>
                <a:gridCol w="2303810">
                  <a:extLst>
                    <a:ext uri="{9D8B030D-6E8A-4147-A177-3AD203B41FA5}">
                      <a16:colId xmlns:a16="http://schemas.microsoft.com/office/drawing/2014/main" val="20000"/>
                    </a:ext>
                  </a:extLst>
                </a:gridCol>
                <a:gridCol w="3917733">
                  <a:extLst>
                    <a:ext uri="{9D8B030D-6E8A-4147-A177-3AD203B41FA5}">
                      <a16:colId xmlns:a16="http://schemas.microsoft.com/office/drawing/2014/main" val="20001"/>
                    </a:ext>
                  </a:extLst>
                </a:gridCol>
                <a:gridCol w="2814507">
                  <a:extLst>
                    <a:ext uri="{9D8B030D-6E8A-4147-A177-3AD203B41FA5}">
                      <a16:colId xmlns:a16="http://schemas.microsoft.com/office/drawing/2014/main" val="20002"/>
                    </a:ext>
                  </a:extLst>
                </a:gridCol>
              </a:tblGrid>
              <a:tr h="365569">
                <a:tc>
                  <a:txBody>
                    <a:bodyPr/>
                    <a:lstStyle/>
                    <a:p>
                      <a:pPr algn="ctr"/>
                      <a:r>
                        <a:rPr lang="en-US" sz="1800" dirty="0">
                          <a:solidFill>
                            <a:schemeClr val="tx1"/>
                          </a:solidFill>
                        </a:rPr>
                        <a:t>interface</a:t>
                      </a:r>
                      <a:endParaRPr lang="ru-RU" sz="1800" dirty="0">
                        <a:solidFill>
                          <a:schemeClr val="tx1"/>
                        </a:solidFill>
                      </a:endParaRPr>
                    </a:p>
                  </a:txBody>
                  <a:tcPr marL="91435" marR="91435" marT="45644" marB="45644">
                    <a:solidFill>
                      <a:schemeClr val="accent1"/>
                    </a:solidFill>
                  </a:tcPr>
                </a:tc>
                <a:tc>
                  <a:txBody>
                    <a:bodyPr/>
                    <a:lstStyle/>
                    <a:p>
                      <a:pPr algn="ctr"/>
                      <a:r>
                        <a:rPr lang="ru-RU" sz="1800" dirty="0">
                          <a:solidFill>
                            <a:schemeClr val="tx1"/>
                          </a:solidFill>
                        </a:rPr>
                        <a:t>Описанние</a:t>
                      </a:r>
                    </a:p>
                  </a:txBody>
                  <a:tcPr marL="91435" marR="91435" marT="45644" marB="45644"/>
                </a:tc>
                <a:tc>
                  <a:txBody>
                    <a:bodyPr/>
                    <a:lstStyle/>
                    <a:p>
                      <a:pPr algn="ctr"/>
                      <a:r>
                        <a:rPr lang="ru-RU" sz="1800" dirty="0">
                          <a:solidFill>
                            <a:schemeClr val="tx1"/>
                          </a:solidFill>
                        </a:rPr>
                        <a:t>Конкретные классы</a:t>
                      </a:r>
                    </a:p>
                  </a:txBody>
                  <a:tcPr marL="91435" marR="91435" marT="45644" marB="45644"/>
                </a:tc>
                <a:extLst>
                  <a:ext uri="{0D108BD9-81ED-4DB2-BD59-A6C34878D82A}">
                    <a16:rowId xmlns:a16="http://schemas.microsoft.com/office/drawing/2014/main" val="10000"/>
                  </a:ext>
                </a:extLst>
              </a:tr>
              <a:tr h="914133">
                <a:tc>
                  <a:txBody>
                    <a:bodyPr/>
                    <a:lstStyle/>
                    <a:p>
                      <a:r>
                        <a:rPr lang="en-US" sz="1800" b="0" i="0" u="none" strike="noStrike" kern="1200" baseline="0" dirty="0">
                          <a:solidFill>
                            <a:schemeClr val="dk1"/>
                          </a:solidFill>
                          <a:latin typeface="+mn-lt"/>
                          <a:ea typeface="+mn-ea"/>
                          <a:cs typeface="+mn-cs"/>
                        </a:rPr>
                        <a:t>Map&lt;K,V&gt;</a:t>
                      </a:r>
                      <a:endParaRPr lang="ru-RU" sz="1800" dirty="0"/>
                    </a:p>
                  </a:txBody>
                  <a:tcPr marL="91435" marR="91435" marT="45644" marB="45644"/>
                </a:tc>
                <a:tc>
                  <a:txBody>
                    <a:bodyPr/>
                    <a:lstStyle/>
                    <a:p>
                      <a:r>
                        <a:rPr lang="ru-RU" sz="1800" dirty="0"/>
                        <a:t>Базовый</a:t>
                      </a:r>
                      <a:r>
                        <a:rPr lang="ru-RU" sz="1800" baseline="0" dirty="0"/>
                        <a:t> интерфейс отображения ключей на значения</a:t>
                      </a:r>
                      <a:endParaRPr lang="ru-RU" sz="1800" dirty="0"/>
                    </a:p>
                  </a:txBody>
                  <a:tcPr marL="91435" marR="91435" marT="45644" marB="45644"/>
                </a:tc>
                <a:tc>
                  <a:txBody>
                    <a:bodyPr/>
                    <a:lstStyle/>
                    <a:p>
                      <a:r>
                        <a:rPr lang="en-US" sz="1800" b="0" i="0" u="none" strike="noStrike" kern="1200" baseline="0" dirty="0">
                          <a:solidFill>
                            <a:schemeClr val="dk1"/>
                          </a:solidFill>
                          <a:latin typeface="+mn-lt"/>
                          <a:ea typeface="+mn-ea"/>
                          <a:cs typeface="+mn-cs"/>
                        </a:rPr>
                        <a:t>HashMap</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&lt;K,V&gt;</a:t>
                      </a:r>
                    </a:p>
                    <a:p>
                      <a:r>
                        <a:rPr lang="en-US" sz="1800" b="0" i="0" u="none" strike="noStrike" kern="1200" baseline="0" dirty="0">
                          <a:solidFill>
                            <a:schemeClr val="dk1"/>
                          </a:solidFill>
                          <a:latin typeface="+mn-lt"/>
                          <a:ea typeface="+mn-ea"/>
                          <a:cs typeface="+mn-cs"/>
                        </a:rPr>
                        <a:t>Hashtable</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&lt;K,V&gt;</a:t>
                      </a:r>
                    </a:p>
                    <a:p>
                      <a:r>
                        <a:rPr lang="en-US" sz="1800" b="0" i="0" u="none" strike="noStrike" kern="1200" baseline="0" dirty="0">
                          <a:solidFill>
                            <a:schemeClr val="dk1"/>
                          </a:solidFill>
                          <a:latin typeface="+mn-lt"/>
                          <a:ea typeface="+mn-ea"/>
                          <a:cs typeface="+mn-cs"/>
                        </a:rPr>
                        <a:t>LinkedHashMap</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&lt;K,V&gt;</a:t>
                      </a:r>
                      <a:endParaRPr lang="ru-RU" sz="1800" dirty="0"/>
                    </a:p>
                  </a:txBody>
                  <a:tcPr marL="91435" marR="91435" marT="45644" marB="45644"/>
                </a:tc>
                <a:extLst>
                  <a:ext uri="{0D108BD9-81ED-4DB2-BD59-A6C34878D82A}">
                    <a16:rowId xmlns:a16="http://schemas.microsoft.com/office/drawing/2014/main" val="10001"/>
                  </a:ext>
                </a:extLst>
              </a:tr>
              <a:tr h="639851">
                <a:tc>
                  <a:txBody>
                    <a:bodyPr/>
                    <a:lstStyle/>
                    <a:p>
                      <a:r>
                        <a:rPr lang="en-US" sz="1800" b="0" i="0" u="none" strike="noStrike" kern="1200" baseline="0" dirty="0">
                          <a:solidFill>
                            <a:schemeClr val="dk1"/>
                          </a:solidFill>
                          <a:latin typeface="+mn-lt"/>
                          <a:ea typeface="+mn-ea"/>
                          <a:cs typeface="+mn-cs"/>
                        </a:rPr>
                        <a:t>SortedMap&lt;K,V&gt;</a:t>
                      </a:r>
                      <a:endParaRPr lang="ru-RU" sz="1800" dirty="0"/>
                    </a:p>
                  </a:txBody>
                  <a:tcPr marL="91435" marR="91435" marT="45644" marB="45644"/>
                </a:tc>
                <a:tc>
                  <a:txBody>
                    <a:bodyPr/>
                    <a:lstStyle/>
                    <a:p>
                      <a:r>
                        <a:rPr lang="ru-RU" sz="1800" dirty="0"/>
                        <a:t>Отображения отсортированы</a:t>
                      </a:r>
                      <a:r>
                        <a:rPr lang="ru-RU" sz="1800" baseline="0" dirty="0"/>
                        <a:t> по ключам</a:t>
                      </a:r>
                      <a:endParaRPr lang="ru-RU" sz="1800" dirty="0"/>
                    </a:p>
                  </a:txBody>
                  <a:tcPr marL="91435" marR="91435" marT="45644" marB="45644"/>
                </a:tc>
                <a:tc>
                  <a:txBody>
                    <a:bodyPr/>
                    <a:lstStyle/>
                    <a:p>
                      <a:r>
                        <a:rPr lang="en-US" sz="1800" b="0" i="0" u="none" strike="noStrike" kern="1200" baseline="0" dirty="0">
                          <a:solidFill>
                            <a:schemeClr val="dk1"/>
                          </a:solidFill>
                          <a:latin typeface="+mn-lt"/>
                          <a:ea typeface="+mn-ea"/>
                          <a:cs typeface="+mn-cs"/>
                        </a:rPr>
                        <a:t>TreeMap</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&lt;K,V&gt;</a:t>
                      </a:r>
                      <a:endParaRPr lang="ru-RU" sz="1800" dirty="0"/>
                    </a:p>
                  </a:txBody>
                  <a:tcPr marL="91435" marR="91435" marT="45644" marB="45644"/>
                </a:tc>
                <a:extLst>
                  <a:ext uri="{0D108BD9-81ED-4DB2-BD59-A6C34878D82A}">
                    <a16:rowId xmlns:a16="http://schemas.microsoft.com/office/drawing/2014/main" val="10002"/>
                  </a:ext>
                </a:extLst>
              </a:tr>
              <a:tr h="914133">
                <a:tc>
                  <a:txBody>
                    <a:bodyPr/>
                    <a:lstStyle/>
                    <a:p>
                      <a:r>
                        <a:rPr lang="en-US" sz="1800" b="0" i="0" u="none" strike="noStrike" kern="1200" baseline="0" dirty="0">
                          <a:solidFill>
                            <a:schemeClr val="dk1"/>
                          </a:solidFill>
                          <a:latin typeface="+mn-lt"/>
                          <a:ea typeface="+mn-ea"/>
                          <a:cs typeface="+mn-cs"/>
                        </a:rPr>
                        <a:t>NavigableMap&lt;K,V&gt;</a:t>
                      </a:r>
                      <a:endParaRPr lang="ru-RU" sz="1800" dirty="0"/>
                    </a:p>
                  </a:txBody>
                  <a:tcPr marL="91435" marR="91435" marT="45644" marB="45644"/>
                </a:tc>
                <a:tc>
                  <a:txBody>
                    <a:bodyPr/>
                    <a:lstStyle/>
                    <a:p>
                      <a:r>
                        <a:rPr lang="ru-RU" sz="1800" dirty="0"/>
                        <a:t>Наследует</a:t>
                      </a:r>
                      <a:r>
                        <a:rPr lang="ru-RU" sz="1800" baseline="0" dirty="0"/>
                        <a:t> и заменяет </a:t>
                      </a:r>
                      <a:r>
                        <a:rPr lang="en-US" sz="1800" baseline="0" dirty="0"/>
                        <a:t>SortedMap</a:t>
                      </a:r>
                      <a:endParaRPr lang="ru-RU" sz="1800" baseline="0" dirty="0"/>
                    </a:p>
                    <a:p>
                      <a:r>
                        <a:rPr lang="ru-RU" sz="1800" baseline="0" dirty="0"/>
                        <a:t>В новом коде предпочтительно использовать его.</a:t>
                      </a:r>
                      <a:endParaRPr lang="ru-RU" sz="1800" dirty="0"/>
                    </a:p>
                  </a:txBody>
                  <a:tcPr marL="91435" marR="91435" marT="45644" marB="45644"/>
                </a:tc>
                <a:tc>
                  <a:txBody>
                    <a:bodyPr/>
                    <a:lstStyle/>
                    <a:p>
                      <a:r>
                        <a:rPr lang="en-US" sz="1800" b="0" i="0" u="none" strike="noStrike" kern="1200" baseline="0" dirty="0">
                          <a:solidFill>
                            <a:schemeClr val="dk1"/>
                          </a:solidFill>
                          <a:latin typeface="+mn-lt"/>
                          <a:ea typeface="+mn-ea"/>
                          <a:cs typeface="+mn-cs"/>
                        </a:rPr>
                        <a:t>TreeMap</a:t>
                      </a:r>
                      <a:r>
                        <a:rPr lang="ru-RU" sz="1800" b="0" i="0" u="none" strike="noStrike" kern="1200" baseline="0" dirty="0">
                          <a:solidFill>
                            <a:schemeClr val="dk1"/>
                          </a:solidFill>
                          <a:latin typeface="+mn-lt"/>
                          <a:ea typeface="+mn-ea"/>
                          <a:cs typeface="+mn-cs"/>
                        </a:rPr>
                        <a:t> </a:t>
                      </a:r>
                      <a:r>
                        <a:rPr lang="en-US" sz="1800" b="0" i="0" u="none" strike="noStrike" kern="1200" baseline="0" dirty="0">
                          <a:solidFill>
                            <a:schemeClr val="dk1"/>
                          </a:solidFill>
                          <a:latin typeface="+mn-lt"/>
                          <a:ea typeface="+mn-ea"/>
                          <a:cs typeface="+mn-cs"/>
                        </a:rPr>
                        <a:t>&lt;K,V&gt;</a:t>
                      </a:r>
                      <a:endParaRPr lang="ru-RU" sz="1800" dirty="0"/>
                    </a:p>
                  </a:txBody>
                  <a:tcPr marL="91435" marR="91435" marT="45644" marB="45644"/>
                </a:tc>
                <a:extLst>
                  <a:ext uri="{0D108BD9-81ED-4DB2-BD59-A6C34878D82A}">
                    <a16:rowId xmlns:a16="http://schemas.microsoft.com/office/drawing/2014/main" val="10003"/>
                  </a:ext>
                </a:extLst>
              </a:tr>
            </a:tbl>
          </a:graphicData>
        </a:graphic>
      </p:graphicFrame>
      <p:sp>
        <p:nvSpPr>
          <p:cNvPr id="6" name="Rectangle 3">
            <a:extLst>
              <a:ext uri="{FF2B5EF4-FFF2-40B4-BE49-F238E27FC236}">
                <a16:creationId xmlns:a16="http://schemas.microsoft.com/office/drawing/2014/main" id="{C349B245-0641-4E0D-B538-56768E6D088F}"/>
              </a:ext>
            </a:extLst>
          </p:cNvPr>
          <p:cNvSpPr txBox="1">
            <a:spLocks noChangeArrowheads="1"/>
          </p:cNvSpPr>
          <p:nvPr/>
        </p:nvSpPr>
        <p:spPr bwMode="auto">
          <a:xfrm>
            <a:off x="107950" y="4365625"/>
            <a:ext cx="8928100" cy="1760538"/>
          </a:xfrm>
          <a:prstGeom prst="rect">
            <a:avLst/>
          </a:prstGeom>
          <a:noFill/>
          <a:ln>
            <a:noFill/>
          </a:ln>
          <a:effec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en-US" altLang="ru-RU" sz="2000" kern="0" dirty="0"/>
              <a:t>Map </a:t>
            </a:r>
            <a:r>
              <a:rPr lang="ru-RU" altLang="ru-RU" sz="2000" kern="0" dirty="0"/>
              <a:t>не наследует </a:t>
            </a:r>
            <a:r>
              <a:rPr lang="en-US" altLang="ru-RU" sz="2000" kern="0" dirty="0"/>
              <a:t>Collection</a:t>
            </a:r>
            <a:r>
              <a:rPr lang="ru-RU" altLang="ru-RU" sz="2000" kern="0" dirty="0"/>
              <a:t>; </a:t>
            </a:r>
          </a:p>
          <a:p>
            <a:pPr eaLnBrk="1" hangingPunct="1">
              <a:defRPr/>
            </a:pPr>
            <a:r>
              <a:rPr lang="ru-RU" altLang="ru-RU" sz="2000" kern="0" dirty="0"/>
              <a:t>Концептуально отображение не есть коллекция – в нем нет элементов, но есть отображения (</a:t>
            </a:r>
            <a:r>
              <a:rPr lang="en-US" altLang="ru-RU" sz="2000" kern="0" dirty="0"/>
              <a:t>entries – </a:t>
            </a:r>
            <a:r>
              <a:rPr lang="ru-RU" altLang="ru-RU" sz="2000" kern="0" dirty="0"/>
              <a:t>записи, вхождения); </a:t>
            </a:r>
          </a:p>
          <a:p>
            <a:pPr eaLnBrk="1" hangingPunct="1">
              <a:defRPr/>
            </a:pPr>
            <a:r>
              <a:rPr lang="ru-RU" altLang="ru-RU" sz="2000" kern="0" dirty="0"/>
              <a:t>Ключ может быть связан только с одним значением и должен быть уникален.</a:t>
            </a: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58B9C1E3-AE07-4585-9215-8CC596A0788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3FEF0B7-FAB6-4A0B-B02B-6DD2F6972BD0}"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2042D662-F234-4C3C-868B-03B79FEB878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18BF24EB-0F6C-4B7A-A260-F5107CAE08E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8495C3D-881E-4AA5-A976-6F518A118FB0}" type="slidenum">
              <a:rPr lang="ru-RU" altLang="ru-RU" sz="1400"/>
              <a:pPr>
                <a:spcBef>
                  <a:spcPct val="0"/>
                </a:spcBef>
                <a:buFontTx/>
                <a:buNone/>
              </a:pPr>
              <a:t>448</a:t>
            </a:fld>
            <a:endParaRPr lang="ru-RU" altLang="ru-RU" sz="1400"/>
          </a:p>
        </p:txBody>
      </p:sp>
      <p:sp>
        <p:nvSpPr>
          <p:cNvPr id="23557" name="Rectangle 2">
            <a:extLst>
              <a:ext uri="{FF2B5EF4-FFF2-40B4-BE49-F238E27FC236}">
                <a16:creationId xmlns:a16="http://schemas.microsoft.com/office/drawing/2014/main" id="{FFB4827C-F679-4DF5-8674-B14233B1A893}"/>
              </a:ext>
            </a:extLst>
          </p:cNvPr>
          <p:cNvSpPr>
            <a:spLocks noGrp="1" noChangeArrowheads="1"/>
          </p:cNvSpPr>
          <p:nvPr>
            <p:ph type="title"/>
          </p:nvPr>
        </p:nvSpPr>
        <p:spPr>
          <a:xfrm>
            <a:off x="468313" y="1484313"/>
            <a:ext cx="8229600" cy="288925"/>
          </a:xfrm>
        </p:spPr>
        <p:txBody>
          <a:bodyPr/>
          <a:lstStyle/>
          <a:p>
            <a:pPr eaLnBrk="1" hangingPunct="1"/>
            <a:r>
              <a:rPr lang="ru-RU" altLang="ru-RU" sz="2400" b="1">
                <a:solidFill>
                  <a:schemeClr val="tx1"/>
                </a:solidFill>
              </a:rPr>
              <a:t>Реализации</a:t>
            </a:r>
          </a:p>
        </p:txBody>
      </p:sp>
      <p:sp>
        <p:nvSpPr>
          <p:cNvPr id="23558" name="Rectangle 3">
            <a:extLst>
              <a:ext uri="{FF2B5EF4-FFF2-40B4-BE49-F238E27FC236}">
                <a16:creationId xmlns:a16="http://schemas.microsoft.com/office/drawing/2014/main" id="{B0B1FE6E-B85E-40BE-8D66-6B1BCB419129}"/>
              </a:ext>
            </a:extLst>
          </p:cNvPr>
          <p:cNvSpPr>
            <a:spLocks noGrp="1" noChangeArrowheads="1"/>
          </p:cNvSpPr>
          <p:nvPr>
            <p:ph type="body" idx="1"/>
          </p:nvPr>
        </p:nvSpPr>
        <p:spPr>
          <a:xfrm>
            <a:off x="0" y="1844675"/>
            <a:ext cx="8964613" cy="4281488"/>
          </a:xfrm>
        </p:spPr>
        <p:txBody>
          <a:bodyPr/>
          <a:lstStyle/>
          <a:p>
            <a:pPr algn="just" eaLnBrk="1" hangingPunct="1">
              <a:lnSpc>
                <a:spcPct val="80000"/>
              </a:lnSpc>
            </a:pPr>
            <a:r>
              <a:rPr lang="ru-RU" altLang="ru-RU" sz="2000"/>
              <a:t>Пакет </a:t>
            </a:r>
            <a:r>
              <a:rPr lang="en-US" altLang="ru-RU" sz="2000"/>
              <a:t>java.util </a:t>
            </a:r>
            <a:r>
              <a:rPr lang="ru-RU" altLang="ru-RU" sz="2000"/>
              <a:t>содержит реализации абстрактных типов данных, основанных на основных интерфейсах. Эти реализации не реализуют интерфейс </a:t>
            </a:r>
            <a:r>
              <a:rPr lang="en-US" altLang="ru-RU" sz="2000"/>
              <a:t>Collection</a:t>
            </a:r>
            <a:r>
              <a:rPr lang="ru-RU" altLang="ru-RU" sz="2000"/>
              <a:t> непосредственно: для реализаций используются абстрактные базовые классы.</a:t>
            </a:r>
          </a:p>
          <a:p>
            <a:pPr algn="just" eaLnBrk="1" hangingPunct="1">
              <a:lnSpc>
                <a:spcPct val="80000"/>
              </a:lnSpc>
            </a:pPr>
            <a:r>
              <a:rPr lang="ru-RU" altLang="ru-RU" sz="2000"/>
              <a:t>По соглашению, каждый класс реализации предоставляет конструктор для создания коллекции из элементов другого объекта-коллекции, переданного как параметр. Это позволяет заменять реализацию коллекции путем создания ее из тех же элементов. Такая замена работает и для реализаций </a:t>
            </a:r>
            <a:r>
              <a:rPr lang="en-US" altLang="ru-RU" sz="2000"/>
              <a:t>Map</a:t>
            </a:r>
            <a:r>
              <a:rPr lang="ru-RU" altLang="ru-RU" sz="2000"/>
              <a:t> (отображения). Но коллекции и отображения не являеются взаимно заменяемыми. </a:t>
            </a:r>
          </a:p>
          <a:p>
            <a:pPr algn="just" eaLnBrk="1" hangingPunct="1">
              <a:lnSpc>
                <a:spcPct val="80000"/>
              </a:lnSpc>
            </a:pPr>
            <a:r>
              <a:rPr lang="ru-RU" altLang="ru-RU" sz="2000"/>
              <a:t>Коллекции и отображения хранят ссылки на объекты, а не сами объекты.</a:t>
            </a:r>
          </a:p>
          <a:p>
            <a:pPr algn="just" eaLnBrk="1" hangingPunct="1">
              <a:lnSpc>
                <a:spcPct val="80000"/>
              </a:lnSpc>
            </a:pPr>
            <a:r>
              <a:rPr lang="en-US" altLang="ru-RU" sz="2000"/>
              <a:t>Collections Framework – </a:t>
            </a:r>
            <a:r>
              <a:rPr lang="ru-RU" altLang="ru-RU" sz="2000"/>
              <a:t>основана на интерфейсах (</a:t>
            </a:r>
            <a:r>
              <a:rPr lang="en-US" altLang="ru-RU" sz="2000"/>
              <a:t>interface based</a:t>
            </a:r>
            <a:r>
              <a:rPr lang="ru-RU" altLang="ru-RU" sz="2000"/>
              <a:t>)</a:t>
            </a:r>
            <a:r>
              <a:rPr lang="en-US" altLang="ru-RU" sz="2000"/>
              <a:t>: </a:t>
            </a:r>
            <a:r>
              <a:rPr lang="ru-RU" altLang="ru-RU" sz="2000"/>
              <a:t>обработка производится в соответствии с типами-интерфейсами, а не реализациями; разные реализации являются взаимозаменяемыми.</a:t>
            </a:r>
          </a:p>
          <a:p>
            <a:pPr algn="just" eaLnBrk="1" hangingPunct="1">
              <a:lnSpc>
                <a:spcPct val="80000"/>
              </a:lnSpc>
            </a:pPr>
            <a:r>
              <a:rPr lang="ru-RU" altLang="ru-RU" sz="2000"/>
              <a:t>Все конкретные классы реализаций являются </a:t>
            </a:r>
            <a:r>
              <a:rPr lang="en-US" altLang="ru-RU" sz="2000"/>
              <a:t>Serializable </a:t>
            </a:r>
            <a:r>
              <a:rPr lang="ru-RU" altLang="ru-RU" sz="2000"/>
              <a:t>и </a:t>
            </a:r>
            <a:r>
              <a:rPr lang="en-US" altLang="ru-RU" sz="2000"/>
              <a:t>Cloneable. </a:t>
            </a:r>
            <a:r>
              <a:rPr lang="ru-RU" altLang="ru-RU" sz="2000"/>
              <a:t> </a:t>
            </a:r>
            <a:r>
              <a:rPr lang="en-US" altLang="ru-RU" sz="2000"/>
              <a:t> </a:t>
            </a:r>
            <a:r>
              <a:rPr lang="ru-RU" altLang="ru-RU" sz="2000"/>
              <a:t> </a:t>
            </a:r>
            <a:r>
              <a:rPr lang="en-US" altLang="ru-RU" sz="2000"/>
              <a:t> </a:t>
            </a:r>
            <a:endParaRPr lang="ru-RU" altLang="ru-RU" sz="200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A18F1BF4-4630-43FF-8CD9-F9F729CDBF96}"/>
              </a:ext>
            </a:extLst>
          </p:cNvPr>
          <p:cNvSpPr>
            <a:spLocks noGrp="1" noChangeArrowheads="1"/>
          </p:cNvSpPr>
          <p:nvPr>
            <p:ph type="title"/>
          </p:nvPr>
        </p:nvSpPr>
        <p:spPr>
          <a:xfrm>
            <a:off x="1908175" y="1412875"/>
            <a:ext cx="5688013" cy="287338"/>
          </a:xfrm>
        </p:spPr>
        <p:txBody>
          <a:bodyPr/>
          <a:lstStyle/>
          <a:p>
            <a:r>
              <a:rPr lang="ru-RU" altLang="ru-RU" sz="2000" b="1">
                <a:solidFill>
                  <a:schemeClr val="tx1"/>
                </a:solidFill>
              </a:rPr>
              <a:t>Интерфейсы и реализации </a:t>
            </a:r>
            <a:r>
              <a:rPr lang="en-US" altLang="ru-RU" sz="2000" b="1">
                <a:solidFill>
                  <a:schemeClr val="tx1"/>
                </a:solidFill>
              </a:rPr>
              <a:t>Collection&lt;E&gt;</a:t>
            </a:r>
            <a:endParaRPr lang="ru-RU" altLang="ru-RU" sz="2000" b="1">
              <a:solidFill>
                <a:schemeClr val="tx1"/>
              </a:solidFill>
            </a:endParaRPr>
          </a:p>
        </p:txBody>
      </p:sp>
      <p:sp>
        <p:nvSpPr>
          <p:cNvPr id="25603" name="Date Placeholder 3">
            <a:extLst>
              <a:ext uri="{FF2B5EF4-FFF2-40B4-BE49-F238E27FC236}">
                <a16:creationId xmlns:a16="http://schemas.microsoft.com/office/drawing/2014/main" id="{90FA8F31-664C-4918-92D3-8D463224674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21960A1-0D48-4117-9676-6C3F62D047B9}"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25604" name="Footer Placeholder 4">
            <a:extLst>
              <a:ext uri="{FF2B5EF4-FFF2-40B4-BE49-F238E27FC236}">
                <a16:creationId xmlns:a16="http://schemas.microsoft.com/office/drawing/2014/main" id="{CCD5ACDA-61C7-448E-B4F0-951D74157AD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25605" name="Slide Number Placeholder 5">
            <a:extLst>
              <a:ext uri="{FF2B5EF4-FFF2-40B4-BE49-F238E27FC236}">
                <a16:creationId xmlns:a16="http://schemas.microsoft.com/office/drawing/2014/main" id="{DBB81812-64BC-46A3-A164-AD6FBD72FE5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2FCC506-DD46-435B-A6DD-21BDF2B594CB}" type="slidenum">
              <a:rPr lang="ru-RU" altLang="ru-RU" sz="1400"/>
              <a:pPr>
                <a:spcBef>
                  <a:spcPct val="0"/>
                </a:spcBef>
                <a:buFontTx/>
                <a:buNone/>
              </a:pPr>
              <a:t>449</a:t>
            </a:fld>
            <a:endParaRPr lang="ru-RU" altLang="ru-RU" sz="1400"/>
          </a:p>
        </p:txBody>
      </p:sp>
      <p:pic>
        <p:nvPicPr>
          <p:cNvPr id="25606" name="Picture 2">
            <a:extLst>
              <a:ext uri="{FF2B5EF4-FFF2-40B4-BE49-F238E27FC236}">
                <a16:creationId xmlns:a16="http://schemas.microsoft.com/office/drawing/2014/main" id="{F5D1FFC1-F43F-47CB-BE1C-F994541211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68313" y="1844675"/>
            <a:ext cx="8351837" cy="4799013"/>
          </a:xfr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53804" y="1895199"/>
            <a:ext cx="8036393" cy="462428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2"/>
          <a:lstStyle/>
          <a:p>
            <a:pPr marL="241079" indent="-241079">
              <a:spcBef>
                <a:spcPts val="1406"/>
              </a:spcBef>
              <a:buFont typeface="Arial" panose="020B0604020202020204" pitchFamily="34" charset="0"/>
              <a:buChar char="•"/>
            </a:pPr>
            <a:r>
              <a:rPr lang="ru-RU" sz="1477" dirty="0" err="1">
                <a:solidFill>
                  <a:srgbClr val="253957"/>
                </a:solidFill>
                <a:latin typeface="Arial Narrow" charset="0"/>
                <a:cs typeface="Arial Narrow" charset="0"/>
              </a:rPr>
              <a:t>Несгруппированные</a:t>
            </a:r>
            <a:r>
              <a:rPr lang="ru-RU" sz="1477" dirty="0">
                <a:solidFill>
                  <a:srgbClr val="253957"/>
                </a:solidFill>
                <a:latin typeface="Arial Narrow" charset="0"/>
                <a:cs typeface="Arial Narrow" charset="0"/>
              </a:rPr>
              <a:t> данные</a:t>
            </a:r>
          </a:p>
          <a:p>
            <a:pPr marL="479926" indent="-234382">
              <a:spcBef>
                <a:spcPts val="1406"/>
              </a:spcBef>
              <a:buFont typeface="Arial" panose="020B0604020202020204" pitchFamily="34" charset="0"/>
              <a:buChar char="•"/>
            </a:pPr>
            <a:r>
              <a:rPr lang="ru-RU" sz="1477" dirty="0">
                <a:solidFill>
                  <a:srgbClr val="253957"/>
                </a:solidFill>
                <a:latin typeface="Arial Narrow" charset="0"/>
                <a:cs typeface="Arial Narrow" charset="0"/>
              </a:rPr>
              <a:t>Ранжировать ряд</a:t>
            </a:r>
          </a:p>
          <a:p>
            <a:pPr marL="479926" indent="-234382">
              <a:spcBef>
                <a:spcPts val="1406"/>
              </a:spcBef>
              <a:buFont typeface="Arial" panose="020B0604020202020204" pitchFamily="34" charset="0"/>
              <a:buChar char="•"/>
            </a:pPr>
            <a:r>
              <a:rPr lang="ru-RU" sz="1477" dirty="0">
                <a:solidFill>
                  <a:srgbClr val="253957"/>
                </a:solidFill>
                <a:latin typeface="Arial Narrow" charset="0"/>
                <a:cs typeface="Arial Narrow" charset="0"/>
              </a:rPr>
              <a:t>Для </a:t>
            </a:r>
            <a:r>
              <a:rPr lang="en-US" sz="1477" dirty="0">
                <a:solidFill>
                  <a:srgbClr val="253957"/>
                </a:solidFill>
                <a:latin typeface="Arial Narrow" charset="0"/>
                <a:cs typeface="Arial Narrow" charset="0"/>
              </a:rPr>
              <a:t>n – </a:t>
            </a:r>
            <a:r>
              <a:rPr lang="ru-RU" sz="1477" dirty="0">
                <a:solidFill>
                  <a:srgbClr val="253957"/>
                </a:solidFill>
                <a:latin typeface="Arial Narrow" charset="0"/>
                <a:cs typeface="Arial Narrow" charset="0"/>
              </a:rPr>
              <a:t>четного: </a:t>
            </a:r>
            <a:r>
              <a:rPr lang="en-US" sz="1477" i="1" dirty="0">
                <a:solidFill>
                  <a:srgbClr val="253957"/>
                </a:solidFill>
                <a:latin typeface="Arial Narrow" charset="0"/>
                <a:cs typeface="Arial Narrow" charset="0"/>
              </a:rPr>
              <a:t>Me=</a:t>
            </a:r>
            <a:r>
              <a:rPr lang="en-US" sz="1477" i="1" dirty="0" err="1">
                <a:solidFill>
                  <a:srgbClr val="253957"/>
                </a:solidFill>
                <a:latin typeface="Arial Narrow" charset="0"/>
                <a:cs typeface="Arial Narrow" charset="0"/>
              </a:rPr>
              <a:t>x</a:t>
            </a:r>
            <a:r>
              <a:rPr lang="en-US" sz="1477" i="1" baseline="-25000" dirty="0" err="1">
                <a:solidFill>
                  <a:srgbClr val="253957"/>
                </a:solidFill>
                <a:latin typeface="Arial Narrow" charset="0"/>
                <a:cs typeface="Arial Narrow" charset="0"/>
              </a:rPr>
              <a:t>Me</a:t>
            </a:r>
            <a:r>
              <a:rPr lang="en-US" sz="1477" i="1" dirty="0">
                <a:solidFill>
                  <a:srgbClr val="253957"/>
                </a:solidFill>
                <a:latin typeface="Arial Narrow" charset="0"/>
                <a:cs typeface="Arial Narrow" charset="0"/>
              </a:rPr>
              <a:t>=x</a:t>
            </a:r>
            <a:r>
              <a:rPr lang="en-US" sz="1477" i="1" baseline="-25000" dirty="0">
                <a:solidFill>
                  <a:srgbClr val="253957"/>
                </a:solidFill>
                <a:latin typeface="Arial Narrow" charset="0"/>
                <a:cs typeface="Arial Narrow" charset="0"/>
              </a:rPr>
              <a:t>(p+1)</a:t>
            </a:r>
            <a:endParaRPr lang="ru-RU" sz="1477" i="1" baseline="-25000" dirty="0">
              <a:solidFill>
                <a:srgbClr val="253957"/>
              </a:solidFill>
              <a:latin typeface="Arial Narrow" charset="0"/>
              <a:cs typeface="Arial Narrow" charset="0"/>
            </a:endParaRPr>
          </a:p>
          <a:p>
            <a:pPr marL="479926" indent="-245543">
              <a:spcBef>
                <a:spcPts val="1406"/>
              </a:spcBef>
              <a:buFont typeface="Arial" panose="020B0604020202020204" pitchFamily="34" charset="0"/>
              <a:buChar char="•"/>
            </a:pPr>
            <a:r>
              <a:rPr lang="ru-RU" sz="1477" dirty="0">
                <a:solidFill>
                  <a:srgbClr val="253957"/>
                </a:solidFill>
                <a:latin typeface="Arial Narrow" charset="0"/>
                <a:cs typeface="Arial Narrow" charset="0"/>
              </a:rPr>
              <a:t>Для </a:t>
            </a:r>
            <a:r>
              <a:rPr lang="en-US" sz="1477" dirty="0">
                <a:solidFill>
                  <a:srgbClr val="253957"/>
                </a:solidFill>
                <a:latin typeface="Arial Narrow" charset="0"/>
                <a:cs typeface="Arial Narrow" charset="0"/>
              </a:rPr>
              <a:t>n – </a:t>
            </a:r>
            <a:r>
              <a:rPr lang="ru-RU" sz="1477" dirty="0">
                <a:solidFill>
                  <a:srgbClr val="253957"/>
                </a:solidFill>
                <a:latin typeface="Arial Narrow" charset="0"/>
                <a:cs typeface="Arial Narrow" charset="0"/>
              </a:rPr>
              <a:t>нечетного </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Интервальный ряд</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en-US" sz="1477" dirty="0" err="1">
                <a:solidFill>
                  <a:srgbClr val="253957"/>
                </a:solidFill>
                <a:latin typeface="Arial Narrow" charset="0"/>
                <a:cs typeface="Arial Narrow" charset="0"/>
              </a:rPr>
              <a:t>a</a:t>
            </a:r>
            <a:r>
              <a:rPr lang="en-US" sz="1477" baseline="-25000" dirty="0" err="1">
                <a:solidFill>
                  <a:srgbClr val="253957"/>
                </a:solidFill>
                <a:latin typeface="Arial Narrow" charset="0"/>
                <a:cs typeface="Arial Narrow" charset="0"/>
              </a:rPr>
              <a:t>Me</a:t>
            </a:r>
            <a:r>
              <a:rPr lang="en-US" sz="1477" dirty="0">
                <a:solidFill>
                  <a:srgbClr val="253957"/>
                </a:solidFill>
                <a:latin typeface="Arial Narrow" charset="0"/>
                <a:cs typeface="Arial Narrow" charset="0"/>
              </a:rPr>
              <a:t> – </a:t>
            </a:r>
            <a:r>
              <a:rPr lang="ru-RU" sz="1477" dirty="0">
                <a:solidFill>
                  <a:srgbClr val="253957"/>
                </a:solidFill>
                <a:latin typeface="Arial Narrow" charset="0"/>
                <a:cs typeface="Arial Narrow" charset="0"/>
              </a:rPr>
              <a:t>нижняя граница медианного интервала</a:t>
            </a:r>
          </a:p>
          <a:p>
            <a:pPr marL="241079" indent="-241079">
              <a:spcBef>
                <a:spcPts val="1406"/>
              </a:spcBef>
              <a:buFont typeface="Arial" panose="020B0604020202020204" pitchFamily="34" charset="0"/>
              <a:buChar char="•"/>
            </a:pPr>
            <a:r>
              <a:rPr lang="en-US" sz="1477" dirty="0">
                <a:solidFill>
                  <a:srgbClr val="253957"/>
                </a:solidFill>
                <a:latin typeface="Arial Narrow" charset="0"/>
                <a:cs typeface="Arial Narrow" charset="0"/>
              </a:rPr>
              <a:t>m</a:t>
            </a:r>
            <a:r>
              <a:rPr lang="ru-RU" sz="1477" baseline="30000" dirty="0">
                <a:solidFill>
                  <a:srgbClr val="253957"/>
                </a:solidFill>
                <a:latin typeface="Arial Narrow" charset="0"/>
                <a:cs typeface="Arial Narrow" charset="0"/>
              </a:rPr>
              <a:t>(н)</a:t>
            </a:r>
            <a:r>
              <a:rPr lang="ru-RU" sz="1477" baseline="-25000" dirty="0">
                <a:solidFill>
                  <a:srgbClr val="253957"/>
                </a:solidFill>
                <a:latin typeface="Arial Narrow" charset="0"/>
                <a:cs typeface="Arial Narrow" charset="0"/>
              </a:rPr>
              <a:t>Ме-1</a:t>
            </a:r>
            <a:r>
              <a:rPr lang="ru-RU" sz="1477" dirty="0">
                <a:solidFill>
                  <a:srgbClr val="253957"/>
                </a:solidFill>
                <a:latin typeface="Arial Narrow" charset="0"/>
                <a:cs typeface="Arial Narrow" charset="0"/>
              </a:rPr>
              <a:t> – накопленная частота интервала, предшествующего медианному</a:t>
            </a:r>
          </a:p>
          <a:p>
            <a:pPr marL="241079" indent="-241079">
              <a:spcBef>
                <a:spcPts val="1406"/>
              </a:spcBef>
              <a:buFont typeface="Arial" panose="020B0604020202020204" pitchFamily="34" charset="0"/>
              <a:buChar char="•"/>
            </a:pPr>
            <a:r>
              <a:rPr lang="en-US" sz="1477" dirty="0">
                <a:solidFill>
                  <a:srgbClr val="253957"/>
                </a:solidFill>
                <a:latin typeface="Arial Narrow" charset="0"/>
                <a:cs typeface="Arial Narrow" charset="0"/>
              </a:rPr>
              <a:t>m</a:t>
            </a:r>
            <a:r>
              <a:rPr lang="ru-RU" sz="1477" baseline="-25000" dirty="0">
                <a:solidFill>
                  <a:srgbClr val="253957"/>
                </a:solidFill>
                <a:latin typeface="Arial Narrow" charset="0"/>
                <a:cs typeface="Arial Narrow" charset="0"/>
              </a:rPr>
              <a:t>Ме-1</a:t>
            </a:r>
            <a:r>
              <a:rPr lang="ru-RU" sz="1477" dirty="0">
                <a:solidFill>
                  <a:srgbClr val="253957"/>
                </a:solidFill>
                <a:latin typeface="Arial Narrow" charset="0"/>
                <a:cs typeface="Arial Narrow" charset="0"/>
              </a:rPr>
              <a:t> – частота медианного интервала</a:t>
            </a:r>
          </a:p>
          <a:p>
            <a:pPr marL="241079" indent="-241079">
              <a:spcBef>
                <a:spcPts val="1406"/>
              </a:spcBef>
              <a:buFont typeface="Arial" panose="020B0604020202020204" pitchFamily="34" charset="0"/>
              <a:buChar char="•"/>
            </a:pPr>
            <a:r>
              <a:rPr lang="en-US" sz="1477" dirty="0">
                <a:solidFill>
                  <a:srgbClr val="253957"/>
                </a:solidFill>
                <a:latin typeface="Arial Narrow" charset="0"/>
                <a:cs typeface="Arial Narrow" charset="0"/>
              </a:rPr>
              <a:t>h </a:t>
            </a:r>
            <a:r>
              <a:rPr lang="ru-RU" sz="1477" dirty="0">
                <a:solidFill>
                  <a:srgbClr val="253957"/>
                </a:solidFill>
                <a:latin typeface="Arial Narrow" charset="0"/>
                <a:cs typeface="Arial Narrow" charset="0"/>
              </a:rPr>
              <a:t>– ширина интервала</a:t>
            </a: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Медиана:</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Основные числовые характеристики</a:t>
            </a:r>
            <a:endParaRPr sz="2250" b="1" dirty="0">
              <a:latin typeface="Arial Narrow" charset="0"/>
              <a:ea typeface="Arial Narrow" charset="0"/>
              <a:cs typeface="Arial Narrow" charset="0"/>
            </a:endParaRPr>
          </a:p>
        </p:txBody>
      </p:sp>
      <p:pic>
        <p:nvPicPr>
          <p:cNvPr id="16" name="Рисунок 15">
            <a:extLst>
              <a:ext uri="{FF2B5EF4-FFF2-40B4-BE49-F238E27FC236}">
                <a16:creationId xmlns:a16="http://schemas.microsoft.com/office/drawing/2014/main" id="{7A186D79-36A1-C542-B641-D22E1512080E}"/>
              </a:ext>
            </a:extLst>
          </p:cNvPr>
          <p:cNvPicPr>
            <a:picLocks noChangeAspect="1"/>
          </p:cNvPicPr>
          <p:nvPr/>
        </p:nvPicPr>
        <p:blipFill>
          <a:blip r:embed="rId3"/>
          <a:stretch>
            <a:fillRect/>
          </a:stretch>
        </p:blipFill>
        <p:spPr>
          <a:xfrm>
            <a:off x="566573" y="3577743"/>
            <a:ext cx="3187769" cy="830427"/>
          </a:xfrm>
          <a:prstGeom prst="rect">
            <a:avLst/>
          </a:prstGeom>
        </p:spPr>
      </p:pic>
      <p:pic>
        <p:nvPicPr>
          <p:cNvPr id="17" name="Рисунок 16">
            <a:extLst>
              <a:ext uri="{FF2B5EF4-FFF2-40B4-BE49-F238E27FC236}">
                <a16:creationId xmlns:a16="http://schemas.microsoft.com/office/drawing/2014/main" id="{65A0178D-66E7-E143-829E-51AE812F8622}"/>
              </a:ext>
            </a:extLst>
          </p:cNvPr>
          <p:cNvPicPr>
            <a:picLocks noChangeAspect="1"/>
          </p:cNvPicPr>
          <p:nvPr/>
        </p:nvPicPr>
        <p:blipFill>
          <a:blip r:embed="rId4"/>
          <a:stretch>
            <a:fillRect/>
          </a:stretch>
        </p:blipFill>
        <p:spPr>
          <a:xfrm>
            <a:off x="4571999" y="2215082"/>
            <a:ext cx="4009267" cy="1232247"/>
          </a:xfrm>
          <a:prstGeom prst="rect">
            <a:avLst/>
          </a:prstGeom>
        </p:spPr>
      </p:pic>
    </p:spTree>
    <p:extLst>
      <p:ext uri="{BB962C8B-B14F-4D97-AF65-F5344CB8AC3E}">
        <p14:creationId xmlns:p14="http://schemas.microsoft.com/office/powerpoint/2010/main" val="1172700421"/>
      </p:ext>
    </p:extLst>
  </p:cSld>
  <p:clrMapOvr>
    <a:masterClrMapping/>
  </p:clrMapOvr>
  <p:transition spd="med"/>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414FDE24-E2F6-48CB-9316-675E9496454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FD59ACE-026F-4F8E-A81A-EF80976581CF}"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A8FF24DD-0B16-4AC8-849F-EA9AC4698EB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F8BD57A8-F939-4C0B-ADF3-635D16A6719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AE6B6B5-4202-4339-82A6-33AE1E051F33}" type="slidenum">
              <a:rPr lang="ru-RU" altLang="ru-RU" sz="1400"/>
              <a:pPr>
                <a:spcBef>
                  <a:spcPct val="0"/>
                </a:spcBef>
                <a:buFontTx/>
                <a:buNone/>
              </a:pPr>
              <a:t>450</a:t>
            </a:fld>
            <a:endParaRPr lang="ru-RU" altLang="ru-RU" sz="1400"/>
          </a:p>
        </p:txBody>
      </p:sp>
      <p:pic>
        <p:nvPicPr>
          <p:cNvPr id="26629" name="Picture 2">
            <a:extLst>
              <a:ext uri="{FF2B5EF4-FFF2-40B4-BE49-F238E27FC236}">
                <a16:creationId xmlns:a16="http://schemas.microsoft.com/office/drawing/2014/main" id="{CC46643D-FD8E-4176-B98C-8ED6A2355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916113"/>
            <a:ext cx="6624638" cy="4021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630" name="Title 1">
            <a:extLst>
              <a:ext uri="{FF2B5EF4-FFF2-40B4-BE49-F238E27FC236}">
                <a16:creationId xmlns:a16="http://schemas.microsoft.com/office/drawing/2014/main" id="{F781183D-3286-4181-BD93-60671F2AAF2C}"/>
              </a:ext>
            </a:extLst>
          </p:cNvPr>
          <p:cNvSpPr>
            <a:spLocks noGrp="1" noChangeArrowheads="1"/>
          </p:cNvSpPr>
          <p:nvPr>
            <p:ph type="title"/>
          </p:nvPr>
        </p:nvSpPr>
        <p:spPr>
          <a:xfrm>
            <a:off x="1871663" y="1484313"/>
            <a:ext cx="5688012" cy="288925"/>
          </a:xfrm>
        </p:spPr>
        <p:txBody>
          <a:bodyPr/>
          <a:lstStyle/>
          <a:p>
            <a:r>
              <a:rPr lang="ru-RU" altLang="ru-RU" sz="2000" b="1">
                <a:solidFill>
                  <a:schemeClr val="tx1"/>
                </a:solidFill>
              </a:rPr>
              <a:t>Интерфейсы и реализации </a:t>
            </a:r>
            <a:r>
              <a:rPr lang="en-US" altLang="ru-RU" sz="2000" b="1">
                <a:solidFill>
                  <a:schemeClr val="tx1"/>
                </a:solidFill>
              </a:rPr>
              <a:t>Map&lt;K, V&gt;</a:t>
            </a:r>
            <a:endParaRPr lang="ru-RU" altLang="ru-RU" sz="2000" b="1">
              <a:solidFill>
                <a:schemeClr val="tx1"/>
              </a:solidFil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7E0F261B-9798-4E51-A1B1-482252FD0BC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FA045C8-E16D-4012-B642-35BCAE5AA56C}"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27651" name="Footer Placeholder 4">
            <a:extLst>
              <a:ext uri="{FF2B5EF4-FFF2-40B4-BE49-F238E27FC236}">
                <a16:creationId xmlns:a16="http://schemas.microsoft.com/office/drawing/2014/main" id="{ABDBB7B4-DA2F-4E43-B4D7-59A2678E710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27652" name="Slide Number Placeholder 5">
            <a:extLst>
              <a:ext uri="{FF2B5EF4-FFF2-40B4-BE49-F238E27FC236}">
                <a16:creationId xmlns:a16="http://schemas.microsoft.com/office/drawing/2014/main" id="{B0A66C9A-B852-48D1-9CFF-0E173767020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C3FFB5E-A08D-4B17-A750-2505256FC82A}" type="slidenum">
              <a:rPr lang="ru-RU" altLang="ru-RU" sz="1400"/>
              <a:pPr>
                <a:spcBef>
                  <a:spcPct val="0"/>
                </a:spcBef>
                <a:buFontTx/>
                <a:buNone/>
              </a:pPr>
              <a:t>451</a:t>
            </a:fld>
            <a:endParaRPr lang="ru-RU" altLang="ru-RU" sz="1400"/>
          </a:p>
        </p:txBody>
      </p:sp>
      <p:graphicFrame>
        <p:nvGraphicFramePr>
          <p:cNvPr id="7" name="Table 6">
            <a:extLst>
              <a:ext uri="{FF2B5EF4-FFF2-40B4-BE49-F238E27FC236}">
                <a16:creationId xmlns:a16="http://schemas.microsoft.com/office/drawing/2014/main" id="{521AAE00-7904-4D64-BE33-6E3AB4CF7835}"/>
              </a:ext>
            </a:extLst>
          </p:cNvPr>
          <p:cNvGraphicFramePr>
            <a:graphicFrameLocks noGrp="1"/>
          </p:cNvGraphicFramePr>
          <p:nvPr/>
        </p:nvGraphicFramePr>
        <p:xfrm>
          <a:off x="17463" y="1484313"/>
          <a:ext cx="9018587" cy="5395912"/>
        </p:xfrm>
        <a:graphic>
          <a:graphicData uri="http://schemas.openxmlformats.org/drawingml/2006/table">
            <a:tbl>
              <a:tblPr firstRow="1" bandRow="1">
                <a:tableStyleId>{5C22544A-7EE6-4342-B048-85BDC9FD1C3A}</a:tableStyleId>
              </a:tblPr>
              <a:tblGrid>
                <a:gridCol w="1602130">
                  <a:extLst>
                    <a:ext uri="{9D8B030D-6E8A-4147-A177-3AD203B41FA5}">
                      <a16:colId xmlns:a16="http://schemas.microsoft.com/office/drawing/2014/main" val="20000"/>
                    </a:ext>
                  </a:extLst>
                </a:gridCol>
                <a:gridCol w="1656102">
                  <a:extLst>
                    <a:ext uri="{9D8B030D-6E8A-4147-A177-3AD203B41FA5}">
                      <a16:colId xmlns:a16="http://schemas.microsoft.com/office/drawing/2014/main" val="20001"/>
                    </a:ext>
                  </a:extLst>
                </a:gridCol>
                <a:gridCol w="1368084">
                  <a:extLst>
                    <a:ext uri="{9D8B030D-6E8A-4147-A177-3AD203B41FA5}">
                      <a16:colId xmlns:a16="http://schemas.microsoft.com/office/drawing/2014/main" val="20002"/>
                    </a:ext>
                  </a:extLst>
                </a:gridCol>
                <a:gridCol w="1296373">
                  <a:extLst>
                    <a:ext uri="{9D8B030D-6E8A-4147-A177-3AD203B41FA5}">
                      <a16:colId xmlns:a16="http://schemas.microsoft.com/office/drawing/2014/main" val="20003"/>
                    </a:ext>
                  </a:extLst>
                </a:gridCol>
                <a:gridCol w="1398803">
                  <a:extLst>
                    <a:ext uri="{9D8B030D-6E8A-4147-A177-3AD203B41FA5}">
                      <a16:colId xmlns:a16="http://schemas.microsoft.com/office/drawing/2014/main" val="20004"/>
                    </a:ext>
                  </a:extLst>
                </a:gridCol>
                <a:gridCol w="1697095">
                  <a:extLst>
                    <a:ext uri="{9D8B030D-6E8A-4147-A177-3AD203B41FA5}">
                      <a16:colId xmlns:a16="http://schemas.microsoft.com/office/drawing/2014/main" val="20005"/>
                    </a:ext>
                  </a:extLst>
                </a:gridCol>
              </a:tblGrid>
              <a:tr h="823071">
                <a:tc>
                  <a:txBody>
                    <a:bodyPr/>
                    <a:lstStyle/>
                    <a:p>
                      <a:r>
                        <a:rPr lang="ru-RU" sz="1600" dirty="0">
                          <a:solidFill>
                            <a:schemeClr val="tx1"/>
                          </a:solidFill>
                        </a:rPr>
                        <a:t>Реализация</a:t>
                      </a:r>
                    </a:p>
                  </a:txBody>
                  <a:tcPr marL="91435" marR="91435" marT="45731" marB="45731"/>
                </a:tc>
                <a:tc>
                  <a:txBody>
                    <a:bodyPr/>
                    <a:lstStyle/>
                    <a:p>
                      <a:r>
                        <a:rPr lang="ru-RU" sz="1600" dirty="0">
                          <a:solidFill>
                            <a:schemeClr val="tx1"/>
                          </a:solidFill>
                        </a:rPr>
                        <a:t>Интерфейс</a:t>
                      </a:r>
                    </a:p>
                  </a:txBody>
                  <a:tcPr marL="91435" marR="91435" marT="45731" marB="45731"/>
                </a:tc>
                <a:tc>
                  <a:txBody>
                    <a:bodyPr/>
                    <a:lstStyle/>
                    <a:p>
                      <a:r>
                        <a:rPr lang="ru-RU" sz="1600" dirty="0">
                          <a:solidFill>
                            <a:schemeClr val="tx1"/>
                          </a:solidFill>
                        </a:rPr>
                        <a:t>Элементы</a:t>
                      </a:r>
                    </a:p>
                  </a:txBody>
                  <a:tcPr marL="91435" marR="91435" marT="45731" marB="45731"/>
                </a:tc>
                <a:tc>
                  <a:txBody>
                    <a:bodyPr/>
                    <a:lstStyle/>
                    <a:p>
                      <a:pPr marL="0" algn="l" defTabSz="914400" rtl="0" eaLnBrk="1" latinLnBrk="0" hangingPunct="1"/>
                      <a:r>
                        <a:rPr lang="ru-RU" sz="1600" b="1" kern="1200" dirty="0">
                          <a:solidFill>
                            <a:schemeClr val="tx1"/>
                          </a:solidFill>
                          <a:latin typeface="+mn-lt"/>
                          <a:ea typeface="+mn-ea"/>
                          <a:cs typeface="+mn-cs"/>
                        </a:rPr>
                        <a:t>Порядок</a:t>
                      </a:r>
                    </a:p>
                  </a:txBody>
                  <a:tcPr marL="91435" marR="91435" marT="45731" marB="45731"/>
                </a:tc>
                <a:tc>
                  <a:txBody>
                    <a:bodyPr/>
                    <a:lstStyle/>
                    <a:p>
                      <a:pPr marL="0" algn="l" defTabSz="914400" rtl="0" eaLnBrk="1" latinLnBrk="0" hangingPunct="1"/>
                      <a:r>
                        <a:rPr lang="ru-RU" sz="1600" b="1" kern="1200" dirty="0">
                          <a:solidFill>
                            <a:schemeClr val="tx1"/>
                          </a:solidFill>
                          <a:latin typeface="+mn-lt"/>
                          <a:ea typeface="+mn-ea"/>
                          <a:cs typeface="+mn-cs"/>
                        </a:rPr>
                        <a:t>Исп. методы элементов</a:t>
                      </a:r>
                    </a:p>
                  </a:txBody>
                  <a:tcPr marL="91435" marR="91435" marT="45731" marB="45731"/>
                </a:tc>
                <a:tc>
                  <a:txBody>
                    <a:bodyPr/>
                    <a:lstStyle/>
                    <a:p>
                      <a:pPr marL="0" algn="l" defTabSz="914400" rtl="0" eaLnBrk="1" latinLnBrk="0" hangingPunct="1"/>
                      <a:r>
                        <a:rPr lang="ru-RU" sz="1600" b="1" kern="1200" dirty="0">
                          <a:solidFill>
                            <a:schemeClr val="tx1"/>
                          </a:solidFill>
                          <a:latin typeface="+mn-lt"/>
                          <a:ea typeface="+mn-ea"/>
                          <a:cs typeface="+mn-cs"/>
                        </a:rPr>
                        <a:t>Структуры данных</a:t>
                      </a:r>
                    </a:p>
                  </a:txBody>
                  <a:tcPr marL="91435" marR="91435" marT="45731" marB="45731"/>
                </a:tc>
                <a:extLst>
                  <a:ext uri="{0D108BD9-81ED-4DB2-BD59-A6C34878D82A}">
                    <a16:rowId xmlns:a16="http://schemas.microsoft.com/office/drawing/2014/main" val="10000"/>
                  </a:ext>
                </a:extLst>
              </a:tr>
              <a:tr h="518256">
                <a:tc>
                  <a:txBody>
                    <a:bodyPr/>
                    <a:lstStyle/>
                    <a:p>
                      <a:r>
                        <a:rPr lang="en-US" sz="1400" b="1" i="0" u="none" strike="noStrike" kern="1200" baseline="0" dirty="0">
                          <a:solidFill>
                            <a:schemeClr val="dk1"/>
                          </a:solidFill>
                          <a:latin typeface="+mn-lt"/>
                          <a:ea typeface="+mn-ea"/>
                          <a:cs typeface="+mn-cs"/>
                        </a:rPr>
                        <a:t>HashSet&lt;E&gt;</a:t>
                      </a:r>
                      <a:endParaRPr lang="ru-RU" sz="1400" b="1" dirty="0"/>
                    </a:p>
                  </a:txBody>
                  <a:tcPr marL="91435" marR="91435" marT="45731" marB="45731"/>
                </a:tc>
                <a:tc>
                  <a:txBody>
                    <a:bodyPr/>
                    <a:lstStyle/>
                    <a:p>
                      <a:r>
                        <a:rPr lang="en-US" sz="1400" b="1" i="0" u="none" strike="noStrike" kern="1200" baseline="0" dirty="0">
                          <a:solidFill>
                            <a:schemeClr val="dk1"/>
                          </a:solidFill>
                          <a:latin typeface="+mn-lt"/>
                          <a:ea typeface="+mn-ea"/>
                          <a:cs typeface="+mn-cs"/>
                        </a:rPr>
                        <a:t>Set&lt;E&gt;</a:t>
                      </a:r>
                      <a:endParaRPr lang="ru-RU" sz="1400" b="1" dirty="0"/>
                    </a:p>
                  </a:txBody>
                  <a:tcPr marL="91435" marR="91435" marT="45731" marB="45731"/>
                </a:tc>
                <a:tc>
                  <a:txBody>
                    <a:bodyPr/>
                    <a:lstStyle/>
                    <a:p>
                      <a:r>
                        <a:rPr lang="ru-RU" sz="1400" b="1" dirty="0"/>
                        <a:t>уникальны</a:t>
                      </a:r>
                    </a:p>
                  </a:txBody>
                  <a:tcPr marL="91435" marR="91435" marT="45731" marB="45731"/>
                </a:tc>
                <a:tc>
                  <a:txBody>
                    <a:bodyPr/>
                    <a:lstStyle/>
                    <a:p>
                      <a:r>
                        <a:rPr lang="ru-RU" sz="1400" b="1" dirty="0"/>
                        <a:t>Нет </a:t>
                      </a:r>
                    </a:p>
                  </a:txBody>
                  <a:tcPr marL="91435" marR="91435" marT="45731" marB="45731"/>
                </a:tc>
                <a:tc>
                  <a:txBody>
                    <a:bodyPr/>
                    <a:lstStyle/>
                    <a:p>
                      <a:pPr algn="ctr"/>
                      <a:r>
                        <a:rPr lang="en-US" sz="1400" b="1" dirty="0"/>
                        <a:t>equals()</a:t>
                      </a:r>
                      <a:r>
                        <a:rPr lang="ru-RU" sz="1400" b="1" baseline="0" dirty="0"/>
                        <a:t> </a:t>
                      </a:r>
                      <a:r>
                        <a:rPr lang="en-US" sz="1400" b="1" baseline="0" dirty="0"/>
                        <a:t>hashCode()</a:t>
                      </a:r>
                      <a:endParaRPr lang="ru-RU" sz="1400" b="1" dirty="0"/>
                    </a:p>
                  </a:txBody>
                  <a:tcPr marL="91435" marR="91435" marT="45731" marB="45731"/>
                </a:tc>
                <a:tc>
                  <a:txBody>
                    <a:bodyPr/>
                    <a:lstStyle/>
                    <a:p>
                      <a:r>
                        <a:rPr lang="en-US" sz="1400" b="1" dirty="0"/>
                        <a:t>Hash table</a:t>
                      </a:r>
                      <a:r>
                        <a:rPr lang="ru-RU" sz="1400" b="1" dirty="0"/>
                        <a:t>,</a:t>
                      </a:r>
                      <a:r>
                        <a:rPr lang="en-US" sz="1400" b="1" dirty="0"/>
                        <a:t>  Linked List</a:t>
                      </a:r>
                      <a:endParaRPr lang="ru-RU" sz="1400" b="1" dirty="0"/>
                    </a:p>
                  </a:txBody>
                  <a:tcPr marL="91435" marR="91435" marT="45731" marB="45731"/>
                </a:tc>
                <a:extLst>
                  <a:ext uri="{0D108BD9-81ED-4DB2-BD59-A6C34878D82A}">
                    <a16:rowId xmlns:a16="http://schemas.microsoft.com/office/drawing/2014/main" val="10001"/>
                  </a:ext>
                </a:extLst>
              </a:tr>
              <a:tr h="518256">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LinkedHash-</a:t>
                      </a:r>
                    </a:p>
                    <a:p>
                      <a:pPr marL="0" algn="l" defTabSz="914400" rtl="0" eaLnBrk="1" latinLnBrk="0" hangingPunct="1"/>
                      <a:r>
                        <a:rPr lang="en-US" sz="1400" b="1" i="0" u="none" strike="noStrike" kern="1200" baseline="0" dirty="0">
                          <a:solidFill>
                            <a:schemeClr val="dk1"/>
                          </a:solidFill>
                          <a:latin typeface="+mn-lt"/>
                          <a:ea typeface="+mn-ea"/>
                          <a:cs typeface="+mn-cs"/>
                        </a:rPr>
                        <a:t>Set&lt;E&gt;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Set&lt;E&gt;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0" u="none" strike="noStrike" kern="1200" baseline="0" dirty="0">
                          <a:solidFill>
                            <a:schemeClr val="dk1"/>
                          </a:solidFill>
                          <a:latin typeface="+mn-lt"/>
                          <a:ea typeface="+mn-ea"/>
                          <a:cs typeface="+mn-cs"/>
                        </a:rPr>
                        <a:t>уникальны</a:t>
                      </a:r>
                    </a:p>
                    <a:p>
                      <a:pPr marL="0" algn="l" defTabSz="914400" rtl="0" eaLnBrk="1" latinLnBrk="0" hangingPunct="1"/>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ru-RU" sz="1400" b="1" i="0" u="none" strike="noStrike" kern="1200" baseline="0" dirty="0">
                          <a:solidFill>
                            <a:schemeClr val="dk1"/>
                          </a:solidFill>
                          <a:latin typeface="+mn-lt"/>
                          <a:ea typeface="+mn-ea"/>
                          <a:cs typeface="+mn-cs"/>
                        </a:rPr>
                        <a:t>Порядок вставки</a:t>
                      </a:r>
                    </a:p>
                  </a:txBody>
                  <a:tcPr marL="91435" marR="91435" marT="45731" marB="45731"/>
                </a:tc>
                <a:tc>
                  <a:txBody>
                    <a:bodyPr/>
                    <a:lstStyle/>
                    <a:p>
                      <a:pPr marL="0" algn="ctr" defTabSz="914400" rtl="0" eaLnBrk="1" latinLnBrk="0" hangingPunct="1"/>
                      <a:r>
                        <a:rPr lang="en-US" sz="1400" b="1" i="0" u="none" strike="noStrike" kern="1200" baseline="0" dirty="0">
                          <a:solidFill>
                            <a:schemeClr val="dk1"/>
                          </a:solidFill>
                          <a:latin typeface="+mn-lt"/>
                          <a:ea typeface="+mn-ea"/>
                          <a:cs typeface="+mn-cs"/>
                        </a:rPr>
                        <a:t>equals()</a:t>
                      </a:r>
                    </a:p>
                    <a:p>
                      <a:pPr marL="0" algn="ctr" defTabSz="914400" rtl="0" eaLnBrk="1" latinLnBrk="0" hangingPunct="1"/>
                      <a:r>
                        <a:rPr lang="en-US" sz="1400" b="1" i="0" u="none" strike="noStrike" kern="1200" baseline="0" dirty="0">
                          <a:solidFill>
                            <a:schemeClr val="dk1"/>
                          </a:solidFill>
                          <a:latin typeface="+mn-lt"/>
                          <a:ea typeface="+mn-ea"/>
                          <a:cs typeface="+mn-cs"/>
                        </a:rPr>
                        <a:t>hashCode()</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Hash table</a:t>
                      </a:r>
                      <a:r>
                        <a:rPr lang="ru-RU" sz="1400" b="1" i="0" u="none" strike="noStrike" kern="1200" baseline="0" dirty="0">
                          <a:solidFill>
                            <a:schemeClr val="dk1"/>
                          </a:solidFill>
                          <a:latin typeface="+mn-lt"/>
                          <a:ea typeface="+mn-ea"/>
                          <a:cs typeface="+mn-cs"/>
                        </a:rPr>
                        <a:t>,</a:t>
                      </a:r>
                      <a:endParaRPr lang="en-US" sz="1400" b="1" i="0" u="none" strike="noStrike" kern="1200" baseline="0" dirty="0">
                        <a:solidFill>
                          <a:schemeClr val="dk1"/>
                        </a:solidFill>
                        <a:latin typeface="+mn-lt"/>
                        <a:ea typeface="+mn-ea"/>
                        <a:cs typeface="+mn-cs"/>
                      </a:endParaRPr>
                    </a:p>
                    <a:p>
                      <a:pPr marL="0" algn="l" defTabSz="914400" rtl="0" eaLnBrk="1" latinLnBrk="0" hangingPunct="1"/>
                      <a:r>
                        <a:rPr lang="en-US" sz="1400" b="1" i="0" u="none" strike="noStrike" kern="1200" baseline="0" dirty="0">
                          <a:solidFill>
                            <a:schemeClr val="dk1"/>
                          </a:solidFill>
                          <a:latin typeface="+mn-lt"/>
                          <a:ea typeface="+mn-ea"/>
                          <a:cs typeface="+mn-cs"/>
                        </a:rPr>
                        <a:t>doubly-linked</a:t>
                      </a:r>
                      <a:r>
                        <a:rPr lang="ru-RU" sz="1400" b="1" i="0" u="none" strike="noStrike" kern="1200" baseline="0" dirty="0">
                          <a:solidFill>
                            <a:schemeClr val="dk1"/>
                          </a:solidFill>
                          <a:latin typeface="+mn-lt"/>
                          <a:ea typeface="+mn-ea"/>
                          <a:cs typeface="+mn-cs"/>
                        </a:rPr>
                        <a:t> </a:t>
                      </a:r>
                      <a:r>
                        <a:rPr lang="en-US" sz="1400" b="1" i="0" u="none" strike="noStrike" kern="1200" baseline="0" dirty="0">
                          <a:solidFill>
                            <a:schemeClr val="dk1"/>
                          </a:solidFill>
                          <a:latin typeface="+mn-lt"/>
                          <a:ea typeface="+mn-ea"/>
                          <a:cs typeface="+mn-cs"/>
                        </a:rPr>
                        <a:t>list</a:t>
                      </a:r>
                      <a:endParaRPr lang="ru-RU" sz="1400" b="1" i="0" u="none" strike="noStrike" kern="1200" baseline="0" dirty="0">
                        <a:solidFill>
                          <a:schemeClr val="dk1"/>
                        </a:solidFill>
                        <a:latin typeface="+mn-lt"/>
                        <a:ea typeface="+mn-ea"/>
                        <a:cs typeface="+mn-cs"/>
                      </a:endParaRPr>
                    </a:p>
                  </a:txBody>
                  <a:tcPr marL="91435" marR="91435" marT="45731" marB="45731"/>
                </a:tc>
                <a:extLst>
                  <a:ext uri="{0D108BD9-81ED-4DB2-BD59-A6C34878D82A}">
                    <a16:rowId xmlns:a16="http://schemas.microsoft.com/office/drawing/2014/main" val="10002"/>
                  </a:ext>
                </a:extLst>
              </a:tr>
              <a:tr h="518256">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TreeSet&lt;E&gt;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SortedSet&lt;E&gt;</a:t>
                      </a:r>
                    </a:p>
                    <a:p>
                      <a:pPr marL="0" algn="l" defTabSz="914400" rtl="0" eaLnBrk="1" latinLnBrk="0" hangingPunct="1"/>
                      <a:r>
                        <a:rPr lang="en-US" sz="1400" b="1" i="0" u="none" strike="noStrike" kern="1200" baseline="0" dirty="0">
                          <a:solidFill>
                            <a:schemeClr val="dk1"/>
                          </a:solidFill>
                          <a:latin typeface="+mn-lt"/>
                          <a:ea typeface="+mn-ea"/>
                          <a:cs typeface="+mn-cs"/>
                        </a:rPr>
                        <a:t>NavigableSet&lt;E&gt;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0" u="none" strike="noStrike" kern="1200" baseline="0" dirty="0">
                          <a:solidFill>
                            <a:schemeClr val="dk1"/>
                          </a:solidFill>
                          <a:latin typeface="+mn-lt"/>
                          <a:ea typeface="+mn-ea"/>
                          <a:cs typeface="+mn-cs"/>
                        </a:rPr>
                        <a:t>уникальны</a:t>
                      </a:r>
                    </a:p>
                    <a:p>
                      <a:pPr marL="0" algn="l" defTabSz="914400" rtl="0" eaLnBrk="1" latinLnBrk="0" hangingPunct="1"/>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ru-RU" sz="1400" b="1" i="0" u="none" strike="noStrike" kern="1200" baseline="0" dirty="0">
                          <a:solidFill>
                            <a:schemeClr val="dk1"/>
                          </a:solidFill>
                          <a:latin typeface="+mn-lt"/>
                          <a:ea typeface="+mn-ea"/>
                          <a:cs typeface="+mn-cs"/>
                        </a:rPr>
                        <a:t>Сортирован</a:t>
                      </a:r>
                    </a:p>
                  </a:txBody>
                  <a:tcPr marL="91435" marR="91435" marT="45731" marB="45731"/>
                </a:tc>
                <a:tc>
                  <a:txBody>
                    <a:bodyPr/>
                    <a:lstStyle/>
                    <a:p>
                      <a:pPr marL="0" algn="ctr" defTabSz="914400" rtl="0" eaLnBrk="1" latinLnBrk="0" hangingPunct="1"/>
                      <a:r>
                        <a:rPr lang="en-US" sz="1400" b="1" i="0" u="none" strike="noStrike" kern="1200" baseline="0" dirty="0">
                          <a:solidFill>
                            <a:schemeClr val="dk1"/>
                          </a:solidFill>
                          <a:latin typeface="+mn-lt"/>
                          <a:ea typeface="+mn-ea"/>
                          <a:cs typeface="+mn-cs"/>
                        </a:rPr>
                        <a:t>compareTo()</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Balanced tree</a:t>
                      </a:r>
                      <a:endParaRPr lang="ru-RU" sz="1400" b="1" i="0" u="none" strike="noStrike" kern="1200" baseline="0" dirty="0">
                        <a:solidFill>
                          <a:schemeClr val="dk1"/>
                        </a:solidFill>
                        <a:latin typeface="+mn-lt"/>
                        <a:ea typeface="+mn-ea"/>
                        <a:cs typeface="+mn-cs"/>
                      </a:endParaRPr>
                    </a:p>
                  </a:txBody>
                  <a:tcPr marL="91435" marR="91435" marT="45731" marB="45731"/>
                </a:tc>
                <a:extLst>
                  <a:ext uri="{0D108BD9-81ED-4DB2-BD59-A6C34878D82A}">
                    <a16:rowId xmlns:a16="http://schemas.microsoft.com/office/drawing/2014/main" val="10003"/>
                  </a:ext>
                </a:extLst>
              </a:tr>
              <a:tr h="518256">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ArrayList&lt;E&gt;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List&lt;E&gt;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ru-RU" sz="1400" b="1" i="0" u="none" strike="noStrike" kern="1200" baseline="0" dirty="0">
                          <a:solidFill>
                            <a:schemeClr val="dk1"/>
                          </a:solidFill>
                          <a:latin typeface="+mn-lt"/>
                          <a:ea typeface="+mn-ea"/>
                          <a:cs typeface="+mn-cs"/>
                        </a:rPr>
                        <a:t>дублируемы</a:t>
                      </a:r>
                    </a:p>
                  </a:txBody>
                  <a:tcPr marL="91435" marR="91435"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0" u="none" strike="noStrike" kern="1200" baseline="0" dirty="0">
                          <a:solidFill>
                            <a:schemeClr val="dk1"/>
                          </a:solidFill>
                          <a:latin typeface="+mn-lt"/>
                          <a:ea typeface="+mn-ea"/>
                          <a:cs typeface="+mn-cs"/>
                        </a:rPr>
                        <a:t>Порядок вставки</a:t>
                      </a:r>
                    </a:p>
                  </a:txBody>
                  <a:tcPr marL="91435" marR="91435" marT="45731" marB="4573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dk1"/>
                          </a:solidFill>
                          <a:latin typeface="+mn-lt"/>
                          <a:ea typeface="+mn-ea"/>
                          <a:cs typeface="+mn-cs"/>
                        </a:rPr>
                        <a:t>equals()</a:t>
                      </a:r>
                    </a:p>
                    <a:p>
                      <a:pPr marL="0" algn="l" defTabSz="914400" rtl="0" eaLnBrk="1" latinLnBrk="0" hangingPunct="1"/>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Resizable array</a:t>
                      </a:r>
                      <a:endParaRPr lang="ru-RU" sz="1400" b="1" i="0" u="none" strike="noStrike" kern="1200" baseline="0" dirty="0">
                        <a:solidFill>
                          <a:schemeClr val="dk1"/>
                        </a:solidFill>
                        <a:latin typeface="+mn-lt"/>
                        <a:ea typeface="+mn-ea"/>
                        <a:cs typeface="+mn-cs"/>
                      </a:endParaRPr>
                    </a:p>
                  </a:txBody>
                  <a:tcPr marL="91435" marR="91435" marT="45731" marB="45731"/>
                </a:tc>
                <a:extLst>
                  <a:ext uri="{0D108BD9-81ED-4DB2-BD59-A6C34878D82A}">
                    <a16:rowId xmlns:a16="http://schemas.microsoft.com/office/drawing/2014/main" val="10004"/>
                  </a:ext>
                </a:extLst>
              </a:tr>
              <a:tr h="731653">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LinkedList&lt;E&gt;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List&lt;E&gt;</a:t>
                      </a:r>
                    </a:p>
                    <a:p>
                      <a:pPr marL="0" algn="l" defTabSz="914400" rtl="0" eaLnBrk="1" latinLnBrk="0" hangingPunct="1"/>
                      <a:r>
                        <a:rPr lang="en-US" sz="1400" b="1" i="0" u="none" strike="noStrike" kern="1200" baseline="0" dirty="0">
                          <a:solidFill>
                            <a:schemeClr val="dk1"/>
                          </a:solidFill>
                          <a:latin typeface="+mn-lt"/>
                          <a:ea typeface="+mn-ea"/>
                          <a:cs typeface="+mn-cs"/>
                        </a:rPr>
                        <a:t>Queue&lt;E&gt;</a:t>
                      </a:r>
                    </a:p>
                    <a:p>
                      <a:pPr marL="0" algn="l" defTabSz="914400" rtl="0" eaLnBrk="1" latinLnBrk="0" hangingPunct="1"/>
                      <a:r>
                        <a:rPr lang="en-US" sz="1400" b="1" i="0" u="none" strike="noStrike" kern="1200" baseline="0" dirty="0">
                          <a:solidFill>
                            <a:schemeClr val="dk1"/>
                          </a:solidFill>
                          <a:latin typeface="+mn-lt"/>
                          <a:ea typeface="+mn-ea"/>
                          <a:cs typeface="+mn-cs"/>
                        </a:rPr>
                        <a:t>Deque&lt;E&gt;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ru-RU" sz="1400" b="1" i="0" u="none" strike="noStrike" kern="1200" baseline="0" dirty="0">
                          <a:solidFill>
                            <a:schemeClr val="dk1"/>
                          </a:solidFill>
                          <a:latin typeface="+mn-lt"/>
                          <a:ea typeface="+mn-ea"/>
                          <a:cs typeface="+mn-cs"/>
                        </a:rPr>
                        <a:t>дублируемы</a:t>
                      </a:r>
                    </a:p>
                  </a:txBody>
                  <a:tcPr marL="91435" marR="91435" marT="45731" marB="45731"/>
                </a:tc>
                <a:tc>
                  <a:txBody>
                    <a:bodyPr/>
                    <a:lstStyle/>
                    <a:p>
                      <a:pPr marL="0" algn="l" defTabSz="914400" rtl="0" eaLnBrk="1" latinLnBrk="0" hangingPunct="1"/>
                      <a:r>
                        <a:rPr lang="ru-RU" sz="1400" b="1" i="0" u="none" strike="noStrike" kern="1200" baseline="0" dirty="0">
                          <a:solidFill>
                            <a:schemeClr val="dk1"/>
                          </a:solidFill>
                          <a:latin typeface="+mn-lt"/>
                          <a:ea typeface="+mn-ea"/>
                          <a:cs typeface="+mn-cs"/>
                        </a:rPr>
                        <a:t>Вставка/ приоритет/</a:t>
                      </a:r>
                    </a:p>
                    <a:p>
                      <a:pPr marL="0" algn="l" defTabSz="914400" rtl="0" eaLnBrk="1" latinLnBrk="0" hangingPunct="1"/>
                      <a:r>
                        <a:rPr lang="ru-RU" sz="1400" b="1" i="0" u="none" strike="noStrike" kern="1200" baseline="0" dirty="0">
                          <a:solidFill>
                            <a:schemeClr val="dk1"/>
                          </a:solidFill>
                          <a:latin typeface="+mn-lt"/>
                          <a:ea typeface="+mn-ea"/>
                          <a:cs typeface="+mn-cs"/>
                        </a:rPr>
                        <a:t>очередь</a:t>
                      </a:r>
                    </a:p>
                  </a:txBody>
                  <a:tcPr marL="91435" marR="91435" marT="45731" marB="45731"/>
                </a:tc>
                <a:tc>
                  <a:txBody>
                    <a:bodyPr/>
                    <a:lstStyle/>
                    <a:p>
                      <a:pPr marL="0" algn="ctr" defTabSz="914400" rtl="0" eaLnBrk="1" latinLnBrk="0" hangingPunct="1"/>
                      <a:r>
                        <a:rPr lang="en-US" sz="1400" b="1" i="0" u="none" strike="noStrike" kern="1200" baseline="0" dirty="0">
                          <a:solidFill>
                            <a:schemeClr val="dk1"/>
                          </a:solidFill>
                          <a:latin typeface="+mn-lt"/>
                          <a:ea typeface="+mn-ea"/>
                          <a:cs typeface="+mn-cs"/>
                        </a:rPr>
                        <a:t>equals()</a:t>
                      </a:r>
                    </a:p>
                    <a:p>
                      <a:pPr marL="0" algn="ctr" defTabSz="914400" rtl="0" eaLnBrk="1" latinLnBrk="0" hangingPunct="1"/>
                      <a:r>
                        <a:rPr lang="en-US" sz="1400" b="1" i="0" u="none" strike="noStrike" kern="1200" baseline="0" dirty="0">
                          <a:solidFill>
                            <a:schemeClr val="dk1"/>
                          </a:solidFill>
                          <a:latin typeface="+mn-lt"/>
                          <a:ea typeface="+mn-ea"/>
                          <a:cs typeface="+mn-cs"/>
                        </a:rPr>
                        <a:t>compareTo()</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Linked list</a:t>
                      </a:r>
                      <a:endParaRPr lang="ru-RU" sz="1400" b="1" i="0" u="none" strike="noStrike" kern="1200" baseline="0" dirty="0">
                        <a:solidFill>
                          <a:schemeClr val="dk1"/>
                        </a:solidFill>
                        <a:latin typeface="+mn-lt"/>
                        <a:ea typeface="+mn-ea"/>
                        <a:cs typeface="+mn-cs"/>
                      </a:endParaRPr>
                    </a:p>
                  </a:txBody>
                  <a:tcPr marL="91435" marR="91435" marT="45731" marB="45731"/>
                </a:tc>
                <a:extLst>
                  <a:ext uri="{0D108BD9-81ED-4DB2-BD59-A6C34878D82A}">
                    <a16:rowId xmlns:a16="http://schemas.microsoft.com/office/drawing/2014/main" val="10005"/>
                  </a:ext>
                </a:extLst>
              </a:tr>
              <a:tr h="518256">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Vector&lt;E&gt;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List&lt;E&gt;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0" u="none" strike="noStrike" kern="1200" baseline="0" dirty="0">
                          <a:solidFill>
                            <a:schemeClr val="dk1"/>
                          </a:solidFill>
                          <a:latin typeface="+mn-lt"/>
                          <a:ea typeface="+mn-ea"/>
                          <a:cs typeface="+mn-cs"/>
                        </a:rPr>
                        <a:t>дублируемы</a:t>
                      </a:r>
                    </a:p>
                    <a:p>
                      <a:pPr marL="0" algn="l" defTabSz="914400" rtl="0" eaLnBrk="1" latinLnBrk="0" hangingPunct="1"/>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0" u="none" strike="noStrike" kern="1200" baseline="0" dirty="0">
                          <a:solidFill>
                            <a:schemeClr val="dk1"/>
                          </a:solidFill>
                          <a:latin typeface="+mn-lt"/>
                          <a:ea typeface="+mn-ea"/>
                          <a:cs typeface="+mn-cs"/>
                        </a:rPr>
                        <a:t>Порядок вставки</a:t>
                      </a:r>
                    </a:p>
                  </a:txBody>
                  <a:tcPr marL="91435" marR="91435" marT="45731" marB="45731"/>
                </a:tc>
                <a:tc>
                  <a:txBody>
                    <a:bodyPr/>
                    <a:lstStyle/>
                    <a:p>
                      <a:pPr marL="0" algn="ctr" defTabSz="914400" rtl="0" eaLnBrk="1" latinLnBrk="0" hangingPunct="1"/>
                      <a:r>
                        <a:rPr lang="en-US" sz="1400" b="1" i="0" u="none" strike="noStrike" kern="1200" baseline="0" dirty="0">
                          <a:solidFill>
                            <a:schemeClr val="dk1"/>
                          </a:solidFill>
                          <a:latin typeface="+mn-lt"/>
                          <a:ea typeface="+mn-ea"/>
                          <a:cs typeface="+mn-cs"/>
                        </a:rPr>
                        <a:t>equals()</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Resizable array</a:t>
                      </a:r>
                      <a:endParaRPr lang="ru-RU" sz="1400" b="1" i="0" u="none" strike="noStrike" kern="1200" baseline="0" dirty="0">
                        <a:solidFill>
                          <a:schemeClr val="dk1"/>
                        </a:solidFill>
                        <a:latin typeface="+mn-lt"/>
                        <a:ea typeface="+mn-ea"/>
                        <a:cs typeface="+mn-cs"/>
                      </a:endParaRPr>
                    </a:p>
                  </a:txBody>
                  <a:tcPr marL="91435" marR="91435" marT="45731" marB="45731"/>
                </a:tc>
                <a:extLst>
                  <a:ext uri="{0D108BD9-81ED-4DB2-BD59-A6C34878D82A}">
                    <a16:rowId xmlns:a16="http://schemas.microsoft.com/office/drawing/2014/main" val="10006"/>
                  </a:ext>
                </a:extLst>
              </a:tr>
              <a:tr h="518256">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Priority-</a:t>
                      </a:r>
                    </a:p>
                    <a:p>
                      <a:pPr marL="0" algn="l" defTabSz="914400" rtl="0" eaLnBrk="1" latinLnBrk="0" hangingPunct="1"/>
                      <a:r>
                        <a:rPr lang="en-US" sz="1400" b="1" i="0" u="none" strike="noStrike" kern="1200" baseline="0" dirty="0">
                          <a:solidFill>
                            <a:schemeClr val="dk1"/>
                          </a:solidFill>
                          <a:latin typeface="+mn-lt"/>
                          <a:ea typeface="+mn-ea"/>
                          <a:cs typeface="+mn-cs"/>
                        </a:rPr>
                        <a:t>Queue&lt;E&gt;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Queue&lt;E&gt;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0" u="none" strike="noStrike" kern="1200" baseline="0" dirty="0">
                          <a:solidFill>
                            <a:schemeClr val="dk1"/>
                          </a:solidFill>
                          <a:latin typeface="+mn-lt"/>
                          <a:ea typeface="+mn-ea"/>
                          <a:cs typeface="+mn-cs"/>
                        </a:rPr>
                        <a:t>дублируемы</a:t>
                      </a:r>
                    </a:p>
                    <a:p>
                      <a:pPr marL="0" algn="l" defTabSz="914400" rtl="0" eaLnBrk="1" latinLnBrk="0" hangingPunct="1"/>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ru-RU" sz="1400" b="1" i="0" u="none" strike="noStrike" kern="1200" baseline="0" dirty="0">
                          <a:solidFill>
                            <a:schemeClr val="dk1"/>
                          </a:solidFill>
                          <a:latin typeface="+mn-lt"/>
                          <a:ea typeface="+mn-ea"/>
                          <a:cs typeface="+mn-cs"/>
                        </a:rPr>
                        <a:t>Приоритет</a:t>
                      </a:r>
                    </a:p>
                  </a:txBody>
                  <a:tcPr marL="91435" marR="91435" marT="45731" marB="45731"/>
                </a:tc>
                <a:tc>
                  <a:txBody>
                    <a:bodyPr/>
                    <a:lstStyle/>
                    <a:p>
                      <a:pPr marL="0" algn="ctr" defTabSz="914400" rtl="0" eaLnBrk="1" latinLnBrk="0" hangingPunct="1"/>
                      <a:r>
                        <a:rPr lang="en-US" sz="1400" b="1" i="0" u="none" strike="noStrike" kern="1200" baseline="0" dirty="0">
                          <a:solidFill>
                            <a:schemeClr val="dk1"/>
                          </a:solidFill>
                          <a:latin typeface="+mn-lt"/>
                          <a:ea typeface="+mn-ea"/>
                          <a:cs typeface="+mn-cs"/>
                        </a:rPr>
                        <a:t>compareTo()</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Priority heap</a:t>
                      </a:r>
                    </a:p>
                    <a:p>
                      <a:pPr marL="0" algn="l" defTabSz="914400" rtl="0" eaLnBrk="1" latinLnBrk="0" hangingPunct="1"/>
                      <a:r>
                        <a:rPr lang="en-US" sz="1400" b="1" i="0" u="none" strike="noStrike" kern="1200" baseline="0" dirty="0">
                          <a:solidFill>
                            <a:schemeClr val="dk1"/>
                          </a:solidFill>
                          <a:latin typeface="+mn-lt"/>
                          <a:ea typeface="+mn-ea"/>
                          <a:cs typeface="+mn-cs"/>
                        </a:rPr>
                        <a:t>(tree-like</a:t>
                      </a:r>
                      <a:r>
                        <a:rPr lang="ru-RU" sz="1400" b="1" i="0" u="none" strike="noStrike" kern="1200" baseline="0" dirty="0">
                          <a:solidFill>
                            <a:schemeClr val="dk1"/>
                          </a:solidFill>
                          <a:latin typeface="+mn-lt"/>
                          <a:ea typeface="+mn-ea"/>
                          <a:cs typeface="+mn-cs"/>
                        </a:rPr>
                        <a:t> </a:t>
                      </a:r>
                      <a:r>
                        <a:rPr lang="en-US" sz="1400" b="1" i="0" u="none" strike="noStrike" kern="1200" baseline="0" dirty="0">
                          <a:solidFill>
                            <a:schemeClr val="dk1"/>
                          </a:solidFill>
                          <a:latin typeface="+mn-lt"/>
                          <a:ea typeface="+mn-ea"/>
                          <a:cs typeface="+mn-cs"/>
                        </a:rPr>
                        <a:t>struct)</a:t>
                      </a:r>
                      <a:endParaRPr lang="ru-RU" sz="1400" b="1" i="0" u="none" strike="noStrike" kern="1200" baseline="0" dirty="0">
                        <a:solidFill>
                          <a:schemeClr val="dk1"/>
                        </a:solidFill>
                        <a:latin typeface="+mn-lt"/>
                        <a:ea typeface="+mn-ea"/>
                        <a:cs typeface="+mn-cs"/>
                      </a:endParaRPr>
                    </a:p>
                  </a:txBody>
                  <a:tcPr marL="91435" marR="91435" marT="45731" marB="45731"/>
                </a:tc>
                <a:extLst>
                  <a:ext uri="{0D108BD9-81ED-4DB2-BD59-A6C34878D82A}">
                    <a16:rowId xmlns:a16="http://schemas.microsoft.com/office/drawing/2014/main" val="10007"/>
                  </a:ext>
                </a:extLst>
              </a:tr>
              <a:tr h="731653">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ArrayDeque&lt;E&gt;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Queue&lt;E&gt;</a:t>
                      </a:r>
                    </a:p>
                    <a:p>
                      <a:pPr marL="0" algn="l" defTabSz="914400" rtl="0" eaLnBrk="1" latinLnBrk="0" hangingPunct="1"/>
                      <a:r>
                        <a:rPr lang="en-US" sz="1400" b="1" i="0" u="none" strike="noStrike" kern="1200" baseline="0" dirty="0">
                          <a:solidFill>
                            <a:schemeClr val="dk1"/>
                          </a:solidFill>
                          <a:latin typeface="+mn-lt"/>
                          <a:ea typeface="+mn-ea"/>
                          <a:cs typeface="+mn-cs"/>
                        </a:rPr>
                        <a:t>Deque&lt;E&gt;</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i="0" u="none" strike="noStrike" kern="1200" baseline="0" dirty="0">
                          <a:solidFill>
                            <a:schemeClr val="dk1"/>
                          </a:solidFill>
                          <a:latin typeface="+mn-lt"/>
                          <a:ea typeface="+mn-ea"/>
                          <a:cs typeface="+mn-cs"/>
                        </a:rPr>
                        <a:t>дублируемы</a:t>
                      </a:r>
                    </a:p>
                    <a:p>
                      <a:pPr marL="0" algn="l" defTabSz="914400" rtl="0" eaLnBrk="1" latinLnBrk="0" hangingPunct="1"/>
                      <a:endParaRPr lang="ru-RU" sz="1400" b="1" i="0" u="none" strike="noStrike" kern="1200" baseline="0" dirty="0">
                        <a:solidFill>
                          <a:schemeClr val="dk1"/>
                        </a:solidFill>
                        <a:latin typeface="+mn-lt"/>
                        <a:ea typeface="+mn-ea"/>
                        <a:cs typeface="+mn-cs"/>
                      </a:endParaRPr>
                    </a:p>
                    <a:p>
                      <a:pPr marL="0" algn="l" defTabSz="914400" rtl="0" eaLnBrk="1" latinLnBrk="0" hangingPunct="1"/>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FIFO / LIFO</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ctr" defTabSz="914400" rtl="0" eaLnBrk="1" latinLnBrk="0" hangingPunct="1"/>
                      <a:r>
                        <a:rPr lang="en-US" sz="1400" b="1" i="0" u="none" strike="noStrike" kern="1200" baseline="0" dirty="0">
                          <a:solidFill>
                            <a:schemeClr val="dk1"/>
                          </a:solidFill>
                          <a:latin typeface="+mn-lt"/>
                          <a:ea typeface="+mn-ea"/>
                          <a:cs typeface="+mn-cs"/>
                        </a:rPr>
                        <a:t>equals()</a:t>
                      </a:r>
                      <a:endParaRPr lang="ru-RU" sz="1400" b="1" i="0" u="none" strike="noStrike" kern="1200" baseline="0" dirty="0">
                        <a:solidFill>
                          <a:schemeClr val="dk1"/>
                        </a:solidFill>
                        <a:latin typeface="+mn-lt"/>
                        <a:ea typeface="+mn-ea"/>
                        <a:cs typeface="+mn-cs"/>
                      </a:endParaRPr>
                    </a:p>
                  </a:txBody>
                  <a:tcPr marL="91435" marR="91435" marT="45731" marB="45731"/>
                </a:tc>
                <a:tc>
                  <a:txBody>
                    <a:bodyPr/>
                    <a:lstStyle/>
                    <a:p>
                      <a:pPr marL="0" algn="l" defTabSz="914400" rtl="0" eaLnBrk="1" latinLnBrk="0" hangingPunct="1"/>
                      <a:r>
                        <a:rPr lang="en-US" sz="1400" b="1" i="0" u="none" strike="noStrike" kern="1200" baseline="0" dirty="0">
                          <a:solidFill>
                            <a:schemeClr val="dk1"/>
                          </a:solidFill>
                          <a:latin typeface="+mn-lt"/>
                          <a:ea typeface="+mn-ea"/>
                          <a:cs typeface="+mn-cs"/>
                        </a:rPr>
                        <a:t>Resizable array</a:t>
                      </a:r>
                      <a:endParaRPr lang="ru-RU" sz="1400" b="1" i="0" u="none" strike="noStrike" kern="1200" baseline="0" dirty="0">
                        <a:solidFill>
                          <a:schemeClr val="dk1"/>
                        </a:solidFill>
                        <a:latin typeface="+mn-lt"/>
                        <a:ea typeface="+mn-ea"/>
                        <a:cs typeface="+mn-cs"/>
                      </a:endParaRPr>
                    </a:p>
                  </a:txBody>
                  <a:tcPr marL="91435" marR="91435" marT="45731" marB="45731"/>
                </a:tc>
                <a:extLst>
                  <a:ext uri="{0D108BD9-81ED-4DB2-BD59-A6C34878D82A}">
                    <a16:rowId xmlns:a16="http://schemas.microsoft.com/office/drawing/2014/main" val="10008"/>
                  </a:ext>
                </a:extLst>
              </a:tr>
            </a:tbl>
          </a:graphicData>
        </a:graphic>
      </p:graphicFrame>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a:extLst>
              <a:ext uri="{FF2B5EF4-FFF2-40B4-BE49-F238E27FC236}">
                <a16:creationId xmlns:a16="http://schemas.microsoft.com/office/drawing/2014/main" id="{8DDFFEA1-07A6-473C-A584-3F4C002AB85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6C53745-C3BE-4713-AA1E-7E83E7E47F49}"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28675" name="Footer Placeholder 4">
            <a:extLst>
              <a:ext uri="{FF2B5EF4-FFF2-40B4-BE49-F238E27FC236}">
                <a16:creationId xmlns:a16="http://schemas.microsoft.com/office/drawing/2014/main" id="{86057854-8154-4D2A-8799-48E79F0493E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28676" name="Slide Number Placeholder 5">
            <a:extLst>
              <a:ext uri="{FF2B5EF4-FFF2-40B4-BE49-F238E27FC236}">
                <a16:creationId xmlns:a16="http://schemas.microsoft.com/office/drawing/2014/main" id="{2D869FF8-888A-4276-B18F-8A34B001B77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A453A61-FA6F-43C0-876C-E394043155A4}" type="slidenum">
              <a:rPr lang="ru-RU" altLang="ru-RU" sz="1400"/>
              <a:pPr>
                <a:spcBef>
                  <a:spcPct val="0"/>
                </a:spcBef>
                <a:buFontTx/>
                <a:buNone/>
              </a:pPr>
              <a:t>452</a:t>
            </a:fld>
            <a:endParaRPr lang="ru-RU" altLang="ru-RU" sz="1400"/>
          </a:p>
        </p:txBody>
      </p:sp>
      <p:graphicFrame>
        <p:nvGraphicFramePr>
          <p:cNvPr id="7" name="Table 6">
            <a:extLst>
              <a:ext uri="{FF2B5EF4-FFF2-40B4-BE49-F238E27FC236}">
                <a16:creationId xmlns:a16="http://schemas.microsoft.com/office/drawing/2014/main" id="{3DB43F1A-B45C-45EF-9AD6-BEB387B03F66}"/>
              </a:ext>
            </a:extLst>
          </p:cNvPr>
          <p:cNvGraphicFramePr>
            <a:graphicFrameLocks noGrp="1"/>
          </p:cNvGraphicFramePr>
          <p:nvPr/>
        </p:nvGraphicFramePr>
        <p:xfrm>
          <a:off x="17463" y="1484313"/>
          <a:ext cx="9018587" cy="3505200"/>
        </p:xfrm>
        <a:graphic>
          <a:graphicData uri="http://schemas.openxmlformats.org/drawingml/2006/table">
            <a:tbl>
              <a:tblPr firstRow="1" bandRow="1">
                <a:tableStyleId>{5C22544A-7EE6-4342-B048-85BDC9FD1C3A}</a:tableStyleId>
              </a:tblPr>
              <a:tblGrid>
                <a:gridCol w="1509899">
                  <a:extLst>
                    <a:ext uri="{9D8B030D-6E8A-4147-A177-3AD203B41FA5}">
                      <a16:colId xmlns:a16="http://schemas.microsoft.com/office/drawing/2014/main" val="20000"/>
                    </a:ext>
                  </a:extLst>
                </a:gridCol>
                <a:gridCol w="1917550">
                  <a:extLst>
                    <a:ext uri="{9D8B030D-6E8A-4147-A177-3AD203B41FA5}">
                      <a16:colId xmlns:a16="http://schemas.microsoft.com/office/drawing/2014/main" val="20001"/>
                    </a:ext>
                  </a:extLst>
                </a:gridCol>
                <a:gridCol w="1278367">
                  <a:extLst>
                    <a:ext uri="{9D8B030D-6E8A-4147-A177-3AD203B41FA5}">
                      <a16:colId xmlns:a16="http://schemas.microsoft.com/office/drawing/2014/main" val="20002"/>
                    </a:ext>
                  </a:extLst>
                </a:gridCol>
                <a:gridCol w="1081844">
                  <a:extLst>
                    <a:ext uri="{9D8B030D-6E8A-4147-A177-3AD203B41FA5}">
                      <a16:colId xmlns:a16="http://schemas.microsoft.com/office/drawing/2014/main" val="20003"/>
                    </a:ext>
                  </a:extLst>
                </a:gridCol>
                <a:gridCol w="1491428">
                  <a:extLst>
                    <a:ext uri="{9D8B030D-6E8A-4147-A177-3AD203B41FA5}">
                      <a16:colId xmlns:a16="http://schemas.microsoft.com/office/drawing/2014/main" val="20004"/>
                    </a:ext>
                  </a:extLst>
                </a:gridCol>
                <a:gridCol w="1739498">
                  <a:extLst>
                    <a:ext uri="{9D8B030D-6E8A-4147-A177-3AD203B41FA5}">
                      <a16:colId xmlns:a16="http://schemas.microsoft.com/office/drawing/2014/main" val="20005"/>
                    </a:ext>
                  </a:extLst>
                </a:gridCol>
              </a:tblGrid>
              <a:tr h="428217">
                <a:tc>
                  <a:txBody>
                    <a:bodyPr/>
                    <a:lstStyle/>
                    <a:p>
                      <a:r>
                        <a:rPr lang="ru-RU" sz="1600" dirty="0">
                          <a:solidFill>
                            <a:schemeClr val="tx1"/>
                          </a:solidFill>
                        </a:rPr>
                        <a:t>Реализация</a:t>
                      </a:r>
                    </a:p>
                  </a:txBody>
                  <a:tcPr/>
                </a:tc>
                <a:tc>
                  <a:txBody>
                    <a:bodyPr/>
                    <a:lstStyle/>
                    <a:p>
                      <a:r>
                        <a:rPr lang="ru-RU" sz="1600" dirty="0">
                          <a:solidFill>
                            <a:schemeClr val="tx1"/>
                          </a:solidFill>
                        </a:rPr>
                        <a:t>Интерфейс</a:t>
                      </a:r>
                    </a:p>
                  </a:txBody>
                  <a:tcPr/>
                </a:tc>
                <a:tc>
                  <a:txBody>
                    <a:bodyPr/>
                    <a:lstStyle/>
                    <a:p>
                      <a:r>
                        <a:rPr lang="ru-RU" sz="1600" dirty="0">
                          <a:solidFill>
                            <a:schemeClr val="tx1"/>
                          </a:solidFill>
                        </a:rPr>
                        <a:t>Элементы</a:t>
                      </a:r>
                    </a:p>
                  </a:txBody>
                  <a:tcPr/>
                </a:tc>
                <a:tc>
                  <a:txBody>
                    <a:bodyPr/>
                    <a:lstStyle/>
                    <a:p>
                      <a:pPr marL="0" algn="l" defTabSz="914400" rtl="0" eaLnBrk="1" latinLnBrk="0" hangingPunct="1"/>
                      <a:r>
                        <a:rPr lang="ru-RU" sz="1600" b="1" kern="1200" dirty="0">
                          <a:solidFill>
                            <a:schemeClr val="tx1"/>
                          </a:solidFill>
                          <a:latin typeface="+mn-lt"/>
                          <a:ea typeface="+mn-ea"/>
                          <a:cs typeface="+mn-cs"/>
                        </a:rPr>
                        <a:t>Порядок</a:t>
                      </a:r>
                    </a:p>
                  </a:txBody>
                  <a:tcPr/>
                </a:tc>
                <a:tc>
                  <a:txBody>
                    <a:bodyPr/>
                    <a:lstStyle/>
                    <a:p>
                      <a:pPr marL="0" algn="l" defTabSz="914400" rtl="0" eaLnBrk="1" latinLnBrk="0" hangingPunct="1"/>
                      <a:r>
                        <a:rPr lang="ru-RU" sz="1600" b="1" kern="1200" dirty="0">
                          <a:solidFill>
                            <a:schemeClr val="tx1"/>
                          </a:solidFill>
                          <a:latin typeface="+mn-lt"/>
                          <a:ea typeface="+mn-ea"/>
                          <a:cs typeface="+mn-cs"/>
                        </a:rPr>
                        <a:t>Исп. методы элементов</a:t>
                      </a:r>
                    </a:p>
                  </a:txBody>
                  <a:tcPr/>
                </a:tc>
                <a:tc>
                  <a:txBody>
                    <a:bodyPr/>
                    <a:lstStyle/>
                    <a:p>
                      <a:pPr marL="0" algn="l" defTabSz="914400" rtl="0" eaLnBrk="1" latinLnBrk="0" hangingPunct="1"/>
                      <a:r>
                        <a:rPr lang="ru-RU" sz="1600" b="1" kern="1200" dirty="0">
                          <a:solidFill>
                            <a:schemeClr val="tx1"/>
                          </a:solidFill>
                          <a:latin typeface="+mn-lt"/>
                          <a:ea typeface="+mn-ea"/>
                          <a:cs typeface="+mn-cs"/>
                        </a:rPr>
                        <a:t>Структуры данных</a:t>
                      </a:r>
                    </a:p>
                  </a:txBody>
                  <a:tcPr/>
                </a:tc>
                <a:extLst>
                  <a:ext uri="{0D108BD9-81ED-4DB2-BD59-A6C34878D82A}">
                    <a16:rowId xmlns:a16="http://schemas.microsoft.com/office/drawing/2014/main" val="10000"/>
                  </a:ext>
                </a:extLst>
              </a:tr>
              <a:tr h="428217">
                <a:tc>
                  <a:txBody>
                    <a:bodyPr/>
                    <a:lstStyle/>
                    <a:p>
                      <a:pPr marL="0" algn="l" defTabSz="914400" rtl="0" eaLnBrk="1" latinLnBrk="0" hangingPunct="1"/>
                      <a:r>
                        <a:rPr lang="en-US" sz="1400" b="1" kern="1200" dirty="0">
                          <a:solidFill>
                            <a:schemeClr val="dk1"/>
                          </a:solidFill>
                          <a:latin typeface="+mn-lt"/>
                          <a:ea typeface="+mn-ea"/>
                          <a:cs typeface="+mn-cs"/>
                        </a:rPr>
                        <a:t>HashMap&lt;K,V&gt;</a:t>
                      </a:r>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en-US" sz="1400" b="1" kern="1200" dirty="0">
                          <a:solidFill>
                            <a:schemeClr val="dk1"/>
                          </a:solidFill>
                          <a:latin typeface="+mn-lt"/>
                          <a:ea typeface="+mn-ea"/>
                          <a:cs typeface="+mn-cs"/>
                        </a:rPr>
                        <a:t>Map&lt;K,V&gt;</a:t>
                      </a:r>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ru-RU" sz="1400" b="1" kern="1200" dirty="0">
                          <a:solidFill>
                            <a:schemeClr val="dk1"/>
                          </a:solidFill>
                          <a:latin typeface="+mn-lt"/>
                          <a:ea typeface="+mn-ea"/>
                          <a:cs typeface="+mn-cs"/>
                        </a:rPr>
                        <a:t>Уникальные ключи</a:t>
                      </a:r>
                    </a:p>
                  </a:txBody>
                  <a:tcPr/>
                </a:tc>
                <a:tc>
                  <a:txBody>
                    <a:bodyPr/>
                    <a:lstStyle/>
                    <a:p>
                      <a:pPr marL="0" algn="l" defTabSz="914400" rtl="0" eaLnBrk="1" latinLnBrk="0" hangingPunct="1"/>
                      <a:r>
                        <a:rPr lang="ru-RU" sz="1400" b="1" kern="1200" dirty="0">
                          <a:solidFill>
                            <a:schemeClr val="dk1"/>
                          </a:solidFill>
                          <a:latin typeface="+mn-lt"/>
                          <a:ea typeface="+mn-ea"/>
                          <a:cs typeface="+mn-cs"/>
                        </a:rPr>
                        <a:t>нет</a:t>
                      </a:r>
                    </a:p>
                  </a:txBody>
                  <a:tcPr/>
                </a:tc>
                <a:tc>
                  <a:txBody>
                    <a:bodyPr/>
                    <a:lstStyle/>
                    <a:p>
                      <a:pPr marL="0" algn="ctr" defTabSz="914400" rtl="0" eaLnBrk="1" latinLnBrk="0" hangingPunct="1"/>
                      <a:r>
                        <a:rPr lang="en-US" sz="1400" b="1" kern="1200" dirty="0">
                          <a:solidFill>
                            <a:schemeClr val="dk1"/>
                          </a:solidFill>
                          <a:latin typeface="+mn-lt"/>
                          <a:ea typeface="+mn-ea"/>
                          <a:cs typeface="+mn-cs"/>
                        </a:rPr>
                        <a:t>equals()</a:t>
                      </a:r>
                    </a:p>
                    <a:p>
                      <a:pPr marL="0" algn="ctr" defTabSz="914400" rtl="0" eaLnBrk="1" latinLnBrk="0" hangingPunct="1"/>
                      <a:r>
                        <a:rPr lang="en-US" sz="1400" b="1" kern="1200" dirty="0">
                          <a:solidFill>
                            <a:schemeClr val="dk1"/>
                          </a:solidFill>
                          <a:latin typeface="+mn-lt"/>
                          <a:ea typeface="+mn-ea"/>
                          <a:cs typeface="+mn-cs"/>
                        </a:rPr>
                        <a:t>hashCode()</a:t>
                      </a:r>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en-US" sz="1400" b="1" kern="1200" dirty="0">
                          <a:solidFill>
                            <a:schemeClr val="dk1"/>
                          </a:solidFill>
                          <a:latin typeface="+mn-lt"/>
                          <a:ea typeface="+mn-ea"/>
                          <a:cs typeface="+mn-cs"/>
                        </a:rPr>
                        <a:t>Hash table </a:t>
                      </a:r>
                      <a:r>
                        <a:rPr lang="ru-RU" sz="1400" b="1" kern="1200" dirty="0">
                          <a:solidFill>
                            <a:schemeClr val="dk1"/>
                          </a:solidFill>
                          <a:latin typeface="+mn-lt"/>
                          <a:ea typeface="+mn-ea"/>
                          <a:cs typeface="+mn-cs"/>
                        </a:rPr>
                        <a:t>и</a:t>
                      </a:r>
                      <a:endParaRPr lang="en-US" sz="1400" b="1" kern="1200" dirty="0">
                        <a:solidFill>
                          <a:schemeClr val="dk1"/>
                        </a:solidFill>
                        <a:latin typeface="+mn-lt"/>
                        <a:ea typeface="+mn-ea"/>
                        <a:cs typeface="+mn-cs"/>
                      </a:endParaRPr>
                    </a:p>
                    <a:p>
                      <a:pPr marL="0" algn="l" defTabSz="914400" rtl="0" eaLnBrk="1" latinLnBrk="0" hangingPunct="1"/>
                      <a:r>
                        <a:rPr lang="en-US" sz="1400" b="1" kern="1200" dirty="0">
                          <a:solidFill>
                            <a:schemeClr val="dk1"/>
                          </a:solidFill>
                          <a:latin typeface="+mn-lt"/>
                          <a:ea typeface="+mn-ea"/>
                          <a:cs typeface="+mn-cs"/>
                        </a:rPr>
                        <a:t>array</a:t>
                      </a:r>
                      <a:endParaRPr lang="ru-RU" sz="1400" b="1"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428217">
                <a:tc>
                  <a:txBody>
                    <a:bodyPr/>
                    <a:lstStyle/>
                    <a:p>
                      <a:pPr marL="0" algn="l" defTabSz="914400" rtl="0" eaLnBrk="1" latinLnBrk="0" hangingPunct="1"/>
                      <a:r>
                        <a:rPr lang="en-US" sz="1400" b="1" kern="1200" dirty="0">
                          <a:solidFill>
                            <a:schemeClr val="dk1"/>
                          </a:solidFill>
                          <a:latin typeface="+mn-lt"/>
                          <a:ea typeface="+mn-ea"/>
                          <a:cs typeface="+mn-cs"/>
                        </a:rPr>
                        <a:t>LinkedHash-</a:t>
                      </a:r>
                    </a:p>
                    <a:p>
                      <a:pPr marL="0" algn="l" defTabSz="914400" rtl="0" eaLnBrk="1" latinLnBrk="0" hangingPunct="1"/>
                      <a:r>
                        <a:rPr lang="en-US" sz="1400" b="1" kern="1200" dirty="0">
                          <a:solidFill>
                            <a:schemeClr val="dk1"/>
                          </a:solidFill>
                          <a:latin typeface="+mn-lt"/>
                          <a:ea typeface="+mn-ea"/>
                          <a:cs typeface="+mn-cs"/>
                        </a:rPr>
                        <a:t>Map&lt;K,V&gt;</a:t>
                      </a:r>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en-US" sz="1400" b="1" kern="1200" dirty="0">
                          <a:solidFill>
                            <a:schemeClr val="dk1"/>
                          </a:solidFill>
                          <a:latin typeface="+mn-lt"/>
                          <a:ea typeface="+mn-ea"/>
                          <a:cs typeface="+mn-cs"/>
                        </a:rPr>
                        <a:t>Map&lt;K,V&gt;</a:t>
                      </a:r>
                      <a:endParaRPr lang="ru-RU" sz="1400" b="1" kern="120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kern="1200" dirty="0">
                          <a:solidFill>
                            <a:schemeClr val="dk1"/>
                          </a:solidFill>
                          <a:latin typeface="+mn-lt"/>
                          <a:ea typeface="+mn-ea"/>
                          <a:cs typeface="+mn-cs"/>
                        </a:rPr>
                        <a:t>Уникальные ключи</a:t>
                      </a:r>
                    </a:p>
                    <a:p>
                      <a:pPr marL="0" algn="l" defTabSz="914400" rtl="0" eaLnBrk="1" latinLnBrk="0" hangingPunct="1"/>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en-US" sz="1400" b="1" kern="1200" dirty="0">
                          <a:solidFill>
                            <a:schemeClr val="dk1"/>
                          </a:solidFill>
                          <a:latin typeface="+mn-lt"/>
                          <a:ea typeface="+mn-ea"/>
                          <a:cs typeface="+mn-cs"/>
                        </a:rPr>
                        <a:t>Key</a:t>
                      </a:r>
                    </a:p>
                    <a:p>
                      <a:pPr marL="0" algn="l" defTabSz="914400" rtl="0" eaLnBrk="1" latinLnBrk="0" hangingPunct="1"/>
                      <a:r>
                        <a:rPr lang="en-US" sz="1400" b="1" kern="1200" dirty="0">
                          <a:solidFill>
                            <a:schemeClr val="dk1"/>
                          </a:solidFill>
                          <a:latin typeface="+mn-lt"/>
                          <a:ea typeface="+mn-ea"/>
                          <a:cs typeface="+mn-cs"/>
                        </a:rPr>
                        <a:t>insertion</a:t>
                      </a:r>
                    </a:p>
                    <a:p>
                      <a:pPr marL="0" algn="l" defTabSz="914400" rtl="0" eaLnBrk="1" latinLnBrk="0" hangingPunct="1"/>
                      <a:r>
                        <a:rPr lang="en-US" sz="1400" b="1" kern="1200" dirty="0">
                          <a:solidFill>
                            <a:schemeClr val="dk1"/>
                          </a:solidFill>
                          <a:latin typeface="+mn-lt"/>
                          <a:ea typeface="+mn-ea"/>
                          <a:cs typeface="+mn-cs"/>
                        </a:rPr>
                        <a:t>order/</a:t>
                      </a:r>
                    </a:p>
                    <a:p>
                      <a:pPr marL="0" algn="l" defTabSz="914400" rtl="0" eaLnBrk="1" latinLnBrk="0" hangingPunct="1"/>
                      <a:r>
                        <a:rPr lang="en-US" sz="1400" b="1" kern="1200" dirty="0">
                          <a:solidFill>
                            <a:schemeClr val="dk1"/>
                          </a:solidFill>
                          <a:latin typeface="+mn-lt"/>
                          <a:ea typeface="+mn-ea"/>
                          <a:cs typeface="+mn-cs"/>
                        </a:rPr>
                        <a:t>Access</a:t>
                      </a:r>
                    </a:p>
                    <a:p>
                      <a:pPr marL="0" algn="l" defTabSz="914400" rtl="0" eaLnBrk="1" latinLnBrk="0" hangingPunct="1"/>
                      <a:r>
                        <a:rPr lang="en-US" sz="1400" b="1" kern="1200" dirty="0">
                          <a:solidFill>
                            <a:schemeClr val="dk1"/>
                          </a:solidFill>
                          <a:latin typeface="+mn-lt"/>
                          <a:ea typeface="+mn-ea"/>
                          <a:cs typeface="+mn-cs"/>
                        </a:rPr>
                        <a:t>order of</a:t>
                      </a:r>
                    </a:p>
                    <a:p>
                      <a:pPr marL="0" algn="l" defTabSz="914400" rtl="0" eaLnBrk="1" latinLnBrk="0" hangingPunct="1"/>
                      <a:r>
                        <a:rPr lang="en-US" sz="1400" b="1" kern="1200" dirty="0">
                          <a:solidFill>
                            <a:schemeClr val="dk1"/>
                          </a:solidFill>
                          <a:latin typeface="+mn-lt"/>
                          <a:ea typeface="+mn-ea"/>
                          <a:cs typeface="+mn-cs"/>
                        </a:rPr>
                        <a:t>entries</a:t>
                      </a:r>
                      <a:endParaRPr lang="ru-RU"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equals()</a:t>
                      </a:r>
                    </a:p>
                    <a:p>
                      <a:pPr marL="0" algn="ctr" defTabSz="914400" rtl="0" eaLnBrk="1" latinLnBrk="0" hangingPunct="1"/>
                      <a:r>
                        <a:rPr lang="en-US" sz="1400" b="1" kern="1200" dirty="0">
                          <a:solidFill>
                            <a:schemeClr val="dk1"/>
                          </a:solidFill>
                          <a:latin typeface="+mn-lt"/>
                          <a:ea typeface="+mn-ea"/>
                          <a:cs typeface="+mn-cs"/>
                        </a:rPr>
                        <a:t>hashCode()</a:t>
                      </a:r>
                      <a:endParaRPr lang="ru-RU" sz="1400" b="1" kern="1200" dirty="0">
                        <a:solidFill>
                          <a:schemeClr val="dk1"/>
                        </a:solidFill>
                        <a:latin typeface="+mn-lt"/>
                        <a:ea typeface="+mn-ea"/>
                        <a:cs typeface="+mn-cs"/>
                      </a:endParaRPr>
                    </a:p>
                    <a:p>
                      <a:pPr marL="0" algn="ctr" defTabSz="914400" rtl="0" eaLnBrk="1" latinLnBrk="0" hangingPunct="1"/>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en-US" sz="1400" b="1" kern="1200" dirty="0">
                          <a:solidFill>
                            <a:schemeClr val="dk1"/>
                          </a:solidFill>
                          <a:latin typeface="+mn-lt"/>
                          <a:ea typeface="+mn-ea"/>
                          <a:cs typeface="+mn-cs"/>
                        </a:rPr>
                        <a:t>Hash table </a:t>
                      </a:r>
                      <a:r>
                        <a:rPr lang="ru-RU" sz="1400" b="1" kern="1200" dirty="0">
                          <a:solidFill>
                            <a:schemeClr val="dk1"/>
                          </a:solidFill>
                          <a:latin typeface="+mn-lt"/>
                          <a:ea typeface="+mn-ea"/>
                          <a:cs typeface="+mn-cs"/>
                        </a:rPr>
                        <a:t>и</a:t>
                      </a:r>
                      <a:endParaRPr lang="en-US" sz="1400" b="1" kern="1200" dirty="0">
                        <a:solidFill>
                          <a:schemeClr val="dk1"/>
                        </a:solidFill>
                        <a:latin typeface="+mn-lt"/>
                        <a:ea typeface="+mn-ea"/>
                        <a:cs typeface="+mn-cs"/>
                      </a:endParaRPr>
                    </a:p>
                    <a:p>
                      <a:pPr marL="0" algn="l" defTabSz="914400" rtl="0" eaLnBrk="1" latinLnBrk="0" hangingPunct="1"/>
                      <a:r>
                        <a:rPr lang="en-US" sz="1400" b="1" kern="1200" dirty="0">
                          <a:solidFill>
                            <a:schemeClr val="dk1"/>
                          </a:solidFill>
                          <a:latin typeface="+mn-lt"/>
                          <a:ea typeface="+mn-ea"/>
                          <a:cs typeface="+mn-cs"/>
                        </a:rPr>
                        <a:t>doubly-linked</a:t>
                      </a:r>
                    </a:p>
                    <a:p>
                      <a:pPr marL="0" algn="l" defTabSz="914400" rtl="0" eaLnBrk="1" latinLnBrk="0" hangingPunct="1"/>
                      <a:r>
                        <a:rPr lang="en-US" sz="1400" b="1" kern="1200" dirty="0">
                          <a:solidFill>
                            <a:schemeClr val="dk1"/>
                          </a:solidFill>
                          <a:latin typeface="+mn-lt"/>
                          <a:ea typeface="+mn-ea"/>
                          <a:cs typeface="+mn-cs"/>
                        </a:rPr>
                        <a:t>list</a:t>
                      </a:r>
                      <a:endParaRPr lang="ru-RU" sz="1400" b="1"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428217">
                <a:tc>
                  <a:txBody>
                    <a:bodyPr/>
                    <a:lstStyle/>
                    <a:p>
                      <a:pPr marL="0" algn="l" defTabSz="914400" rtl="0" eaLnBrk="1" latinLnBrk="0" hangingPunct="1"/>
                      <a:r>
                        <a:rPr lang="en-US" sz="1400" b="1" kern="1200" dirty="0">
                          <a:solidFill>
                            <a:schemeClr val="dk1"/>
                          </a:solidFill>
                          <a:latin typeface="+mn-lt"/>
                          <a:ea typeface="+mn-ea"/>
                          <a:cs typeface="+mn-cs"/>
                        </a:rPr>
                        <a:t>Hashtable&lt;</a:t>
                      </a:r>
                    </a:p>
                    <a:p>
                      <a:pPr marL="0" algn="l" defTabSz="914400" rtl="0" eaLnBrk="1" latinLnBrk="0" hangingPunct="1"/>
                      <a:r>
                        <a:rPr lang="en-US" sz="1400" b="1" kern="1200" dirty="0">
                          <a:solidFill>
                            <a:schemeClr val="dk1"/>
                          </a:solidFill>
                          <a:latin typeface="+mn-lt"/>
                          <a:ea typeface="+mn-ea"/>
                          <a:cs typeface="+mn-cs"/>
                        </a:rPr>
                        <a:t>K,V&gt;</a:t>
                      </a:r>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en-US" sz="1400" b="1" kern="1200" dirty="0">
                          <a:solidFill>
                            <a:schemeClr val="dk1"/>
                          </a:solidFill>
                          <a:latin typeface="+mn-lt"/>
                          <a:ea typeface="+mn-ea"/>
                          <a:cs typeface="+mn-cs"/>
                        </a:rPr>
                        <a:t>Map&lt;K,V&gt;</a:t>
                      </a:r>
                      <a:endParaRPr lang="ru-RU" sz="1400" b="1" kern="120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kern="1200" dirty="0">
                          <a:solidFill>
                            <a:schemeClr val="dk1"/>
                          </a:solidFill>
                          <a:latin typeface="+mn-lt"/>
                          <a:ea typeface="+mn-ea"/>
                          <a:cs typeface="+mn-cs"/>
                        </a:rPr>
                        <a:t>Уникальные ключи</a:t>
                      </a:r>
                    </a:p>
                  </a:txBody>
                  <a:tcPr/>
                </a:tc>
                <a:tc>
                  <a:txBody>
                    <a:bodyPr/>
                    <a:lstStyle/>
                    <a:p>
                      <a:pPr marL="0" algn="l" defTabSz="914400" rtl="0" eaLnBrk="1" latinLnBrk="0" hangingPunct="1"/>
                      <a:r>
                        <a:rPr lang="ru-RU" sz="1400" b="1" kern="1200" dirty="0">
                          <a:solidFill>
                            <a:schemeClr val="dk1"/>
                          </a:solidFill>
                          <a:latin typeface="+mn-lt"/>
                          <a:ea typeface="+mn-ea"/>
                          <a:cs typeface="+mn-cs"/>
                        </a:rPr>
                        <a:t>нет</a:t>
                      </a:r>
                    </a:p>
                  </a:txBody>
                  <a:tcPr/>
                </a:tc>
                <a:tc>
                  <a:txBody>
                    <a:bodyPr/>
                    <a:lstStyle/>
                    <a:p>
                      <a:pPr marL="0" algn="ctr" defTabSz="914400" rtl="0" eaLnBrk="1" latinLnBrk="0" hangingPunct="1"/>
                      <a:r>
                        <a:rPr lang="en-US" sz="1400" b="1" kern="1200" dirty="0">
                          <a:solidFill>
                            <a:schemeClr val="dk1"/>
                          </a:solidFill>
                          <a:latin typeface="+mn-lt"/>
                          <a:ea typeface="+mn-ea"/>
                          <a:cs typeface="+mn-cs"/>
                        </a:rPr>
                        <a:t>equals()</a:t>
                      </a:r>
                    </a:p>
                    <a:p>
                      <a:pPr marL="0" algn="ctr" defTabSz="914400" rtl="0" eaLnBrk="1" latinLnBrk="0" hangingPunct="1"/>
                      <a:r>
                        <a:rPr lang="en-US" sz="1400" b="1" kern="1200" dirty="0">
                          <a:solidFill>
                            <a:schemeClr val="dk1"/>
                          </a:solidFill>
                          <a:latin typeface="+mn-lt"/>
                          <a:ea typeface="+mn-ea"/>
                          <a:cs typeface="+mn-cs"/>
                        </a:rPr>
                        <a:t>hashCode()</a:t>
                      </a:r>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en-US" sz="1400" b="1" kern="1200" dirty="0">
                          <a:solidFill>
                            <a:schemeClr val="dk1"/>
                          </a:solidFill>
                          <a:latin typeface="+mn-lt"/>
                          <a:ea typeface="+mn-ea"/>
                          <a:cs typeface="+mn-cs"/>
                        </a:rPr>
                        <a:t>Hash table</a:t>
                      </a:r>
                      <a:endParaRPr lang="ru-RU" sz="1400" b="1" kern="1200" dirty="0">
                        <a:solidFill>
                          <a:schemeClr val="dk1"/>
                        </a:solidFill>
                        <a:latin typeface="+mn-lt"/>
                        <a:ea typeface="+mn-ea"/>
                        <a:cs typeface="+mn-cs"/>
                      </a:endParaRPr>
                    </a:p>
                  </a:txBody>
                  <a:tcPr/>
                </a:tc>
                <a:extLst>
                  <a:ext uri="{0D108BD9-81ED-4DB2-BD59-A6C34878D82A}">
                    <a16:rowId xmlns:a16="http://schemas.microsoft.com/office/drawing/2014/main" val="10003"/>
                  </a:ext>
                </a:extLst>
              </a:tr>
              <a:tr h="458688">
                <a:tc>
                  <a:txBody>
                    <a:bodyPr/>
                    <a:lstStyle/>
                    <a:p>
                      <a:pPr marL="0" algn="l" defTabSz="914400" rtl="0" eaLnBrk="1" latinLnBrk="0" hangingPunct="1"/>
                      <a:r>
                        <a:rPr lang="en-US" sz="1400" b="1" kern="1200" dirty="0">
                          <a:solidFill>
                            <a:schemeClr val="dk1"/>
                          </a:solidFill>
                          <a:latin typeface="+mn-lt"/>
                          <a:ea typeface="+mn-ea"/>
                          <a:cs typeface="+mn-cs"/>
                        </a:rPr>
                        <a:t>TreeMap&lt;K,V&gt;</a:t>
                      </a:r>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en-US" sz="1400" b="1" kern="1200" dirty="0">
                          <a:solidFill>
                            <a:schemeClr val="dk1"/>
                          </a:solidFill>
                          <a:latin typeface="+mn-lt"/>
                          <a:ea typeface="+mn-ea"/>
                          <a:cs typeface="+mn-cs"/>
                        </a:rPr>
                        <a:t>SortedMap&lt;K,V&gt;</a:t>
                      </a:r>
                    </a:p>
                    <a:p>
                      <a:pPr marL="0" algn="l" defTabSz="914400" rtl="0" eaLnBrk="1" latinLnBrk="0" hangingPunct="1"/>
                      <a:r>
                        <a:rPr lang="en-US" sz="1400" b="1" kern="1200" dirty="0">
                          <a:solidFill>
                            <a:schemeClr val="dk1"/>
                          </a:solidFill>
                          <a:latin typeface="+mn-lt"/>
                          <a:ea typeface="+mn-ea"/>
                          <a:cs typeface="+mn-cs"/>
                        </a:rPr>
                        <a:t>NavigableMap&lt;K,V&gt;</a:t>
                      </a:r>
                      <a:endParaRPr lang="ru-RU" sz="1400" b="1" kern="120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kern="1200" dirty="0">
                          <a:solidFill>
                            <a:schemeClr val="dk1"/>
                          </a:solidFill>
                          <a:latin typeface="+mn-lt"/>
                          <a:ea typeface="+mn-ea"/>
                          <a:cs typeface="+mn-cs"/>
                        </a:rPr>
                        <a:t>Уникальные ключи</a:t>
                      </a:r>
                    </a:p>
                  </a:txBody>
                  <a:tcPr/>
                </a:tc>
                <a:tc>
                  <a:txBody>
                    <a:bodyPr/>
                    <a:lstStyle/>
                    <a:p>
                      <a:pPr marL="0" algn="l" defTabSz="914400" rtl="0" eaLnBrk="1" latinLnBrk="0" hangingPunct="1"/>
                      <a:r>
                        <a:rPr lang="en-US" sz="1400" b="1" kern="1200" dirty="0">
                          <a:solidFill>
                            <a:schemeClr val="dk1"/>
                          </a:solidFill>
                          <a:latin typeface="+mn-lt"/>
                          <a:ea typeface="+mn-ea"/>
                          <a:cs typeface="+mn-cs"/>
                        </a:rPr>
                        <a:t>Sorted in</a:t>
                      </a:r>
                    </a:p>
                    <a:p>
                      <a:pPr marL="0" algn="l" defTabSz="914400" rtl="0" eaLnBrk="1" latinLnBrk="0" hangingPunct="1"/>
                      <a:r>
                        <a:rPr lang="en-US" sz="1400" b="1" kern="1200" dirty="0">
                          <a:solidFill>
                            <a:schemeClr val="dk1"/>
                          </a:solidFill>
                          <a:latin typeface="+mn-lt"/>
                          <a:ea typeface="+mn-ea"/>
                          <a:cs typeface="+mn-cs"/>
                        </a:rPr>
                        <a:t>key order</a:t>
                      </a:r>
                      <a:endParaRPr lang="ru-RU" sz="1400" b="1" kern="1200" dirty="0">
                        <a:solidFill>
                          <a:schemeClr val="dk1"/>
                        </a:solidFill>
                        <a:latin typeface="+mn-lt"/>
                        <a:ea typeface="+mn-ea"/>
                        <a:cs typeface="+mn-cs"/>
                      </a:endParaRPr>
                    </a:p>
                  </a:txBody>
                  <a:tcPr/>
                </a:tc>
                <a:tc>
                  <a:txBody>
                    <a:bodyPr/>
                    <a:lstStyle/>
                    <a:p>
                      <a:pPr marL="0" algn="ctr" defTabSz="914400" rtl="0" eaLnBrk="1" latinLnBrk="0" hangingPunct="1"/>
                      <a:r>
                        <a:rPr lang="en-US" sz="1400" b="1" kern="1200" dirty="0">
                          <a:solidFill>
                            <a:schemeClr val="dk1"/>
                          </a:solidFill>
                          <a:latin typeface="+mn-lt"/>
                          <a:ea typeface="+mn-ea"/>
                          <a:cs typeface="+mn-cs"/>
                        </a:rPr>
                        <a:t>equals()</a:t>
                      </a:r>
                    </a:p>
                    <a:p>
                      <a:pPr marL="0" algn="ctr" defTabSz="914400" rtl="0" eaLnBrk="1" latinLnBrk="0" hangingPunct="1"/>
                      <a:r>
                        <a:rPr lang="en-US" sz="1400" b="1" kern="1200" dirty="0">
                          <a:solidFill>
                            <a:schemeClr val="dk1"/>
                          </a:solidFill>
                          <a:latin typeface="+mn-lt"/>
                          <a:ea typeface="+mn-ea"/>
                          <a:cs typeface="+mn-cs"/>
                        </a:rPr>
                        <a:t>compareTo()</a:t>
                      </a:r>
                      <a:endParaRPr lang="ru-RU" sz="1400" b="1" kern="1200" dirty="0">
                        <a:solidFill>
                          <a:schemeClr val="dk1"/>
                        </a:solidFill>
                        <a:latin typeface="+mn-lt"/>
                        <a:ea typeface="+mn-ea"/>
                        <a:cs typeface="+mn-cs"/>
                      </a:endParaRPr>
                    </a:p>
                  </a:txBody>
                  <a:tcPr/>
                </a:tc>
                <a:tc>
                  <a:txBody>
                    <a:bodyPr/>
                    <a:lstStyle/>
                    <a:p>
                      <a:pPr marL="0" algn="l" defTabSz="914400" rtl="0" eaLnBrk="1" latinLnBrk="0" hangingPunct="1"/>
                      <a:r>
                        <a:rPr lang="en-US" sz="1400" b="1" kern="1200" dirty="0">
                          <a:solidFill>
                            <a:schemeClr val="dk1"/>
                          </a:solidFill>
                          <a:latin typeface="+mn-lt"/>
                          <a:ea typeface="+mn-ea"/>
                          <a:cs typeface="+mn-cs"/>
                        </a:rPr>
                        <a:t>Balanced tree</a:t>
                      </a:r>
                      <a:endParaRPr lang="ru-RU" sz="1400" b="1"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8" name="Rectangle 3">
            <a:extLst>
              <a:ext uri="{FF2B5EF4-FFF2-40B4-BE49-F238E27FC236}">
                <a16:creationId xmlns:a16="http://schemas.microsoft.com/office/drawing/2014/main" id="{7AC18CA2-96E5-486A-A712-B223236EC575}"/>
              </a:ext>
            </a:extLst>
          </p:cNvPr>
          <p:cNvSpPr txBox="1">
            <a:spLocks noChangeArrowheads="1"/>
          </p:cNvSpPr>
          <p:nvPr/>
        </p:nvSpPr>
        <p:spPr bwMode="auto">
          <a:xfrm>
            <a:off x="107950" y="5157788"/>
            <a:ext cx="8928100" cy="1008062"/>
          </a:xfrm>
          <a:prstGeom prst="rect">
            <a:avLst/>
          </a:prstGeom>
          <a:noFill/>
          <a:ln>
            <a:noFill/>
          </a:ln>
          <a:effec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defRPr/>
            </a:pPr>
            <a:r>
              <a:rPr lang="ru-RU" altLang="ru-RU" sz="1800" kern="0" dirty="0"/>
              <a:t>Все перечисленные выше реализации, </a:t>
            </a:r>
            <a:r>
              <a:rPr lang="ru-RU" altLang="ru-RU" sz="1800" i="1" kern="0" dirty="0"/>
              <a:t>кроме </a:t>
            </a:r>
            <a:r>
              <a:rPr lang="en-US" altLang="ru-RU" sz="1800" i="1" kern="0" dirty="0"/>
              <a:t>Vector </a:t>
            </a:r>
            <a:r>
              <a:rPr lang="ru-RU" altLang="ru-RU" sz="1800" i="1" kern="0" dirty="0"/>
              <a:t>и </a:t>
            </a:r>
            <a:r>
              <a:rPr lang="en-US" altLang="ru-RU" sz="1800" i="1" kern="0" dirty="0"/>
              <a:t>Hashtable</a:t>
            </a:r>
            <a:r>
              <a:rPr lang="ru-RU" altLang="ru-RU" sz="1800" kern="0" dirty="0"/>
              <a:t>, не являются </a:t>
            </a:r>
            <a:r>
              <a:rPr lang="en-US" altLang="ru-RU" sz="1800" kern="0" dirty="0"/>
              <a:t>thread-safe (</a:t>
            </a:r>
            <a:r>
              <a:rPr lang="ru-RU" altLang="ru-RU" sz="1800" i="1" kern="0" dirty="0"/>
              <a:t>что это?</a:t>
            </a:r>
            <a:r>
              <a:rPr lang="en-US" altLang="ru-RU" sz="1800" kern="0" dirty="0"/>
              <a:t>)</a:t>
            </a:r>
            <a:r>
              <a:rPr lang="ru-RU" altLang="ru-RU" sz="1800" kern="0" dirty="0"/>
              <a:t>;</a:t>
            </a:r>
          </a:p>
          <a:p>
            <a:pPr eaLnBrk="1" hangingPunct="1">
              <a:defRPr/>
            </a:pPr>
            <a:r>
              <a:rPr lang="ru-RU" altLang="ru-RU" sz="1800" kern="0" dirty="0"/>
              <a:t>Имеются возможности получить </a:t>
            </a:r>
            <a:r>
              <a:rPr lang="en-US" altLang="ru-RU" sz="1800" kern="0" dirty="0"/>
              <a:t>thread-safe </a:t>
            </a:r>
            <a:r>
              <a:rPr lang="ru-RU" altLang="ru-RU" sz="1800" kern="0" dirty="0"/>
              <a:t>реализации.</a:t>
            </a: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a:extLst>
              <a:ext uri="{FF2B5EF4-FFF2-40B4-BE49-F238E27FC236}">
                <a16:creationId xmlns:a16="http://schemas.microsoft.com/office/drawing/2014/main" id="{F5F8FC0A-6CD2-453B-BC61-5A9BDC6B8DCC}"/>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60CF1F1-C7E1-4232-B569-FFEBF246D918}"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29699" name="Footer Placeholder 4">
            <a:extLst>
              <a:ext uri="{FF2B5EF4-FFF2-40B4-BE49-F238E27FC236}">
                <a16:creationId xmlns:a16="http://schemas.microsoft.com/office/drawing/2014/main" id="{ADA75304-6B7F-469C-93AD-BCD0B1EFFF7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29700" name="Slide Number Placeholder 5">
            <a:extLst>
              <a:ext uri="{FF2B5EF4-FFF2-40B4-BE49-F238E27FC236}">
                <a16:creationId xmlns:a16="http://schemas.microsoft.com/office/drawing/2014/main" id="{16FDDB39-B962-412E-AA97-69E10CA4F5E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8BF9D0F-BA33-4D0F-8EEA-EA594A442570}" type="slidenum">
              <a:rPr lang="ru-RU" altLang="ru-RU" sz="1400"/>
              <a:pPr>
                <a:spcBef>
                  <a:spcPct val="0"/>
                </a:spcBef>
                <a:buFontTx/>
                <a:buNone/>
              </a:pPr>
              <a:t>453</a:t>
            </a:fld>
            <a:endParaRPr lang="ru-RU" altLang="ru-RU" sz="1400"/>
          </a:p>
        </p:txBody>
      </p:sp>
      <p:sp>
        <p:nvSpPr>
          <p:cNvPr id="29701" name="Rectangle 2">
            <a:extLst>
              <a:ext uri="{FF2B5EF4-FFF2-40B4-BE49-F238E27FC236}">
                <a16:creationId xmlns:a16="http://schemas.microsoft.com/office/drawing/2014/main" id="{4E27BBF3-9F9F-40A2-9398-30D3612919B1}"/>
              </a:ext>
            </a:extLst>
          </p:cNvPr>
          <p:cNvSpPr>
            <a:spLocks noGrp="1" noChangeArrowheads="1"/>
          </p:cNvSpPr>
          <p:nvPr>
            <p:ph type="title"/>
          </p:nvPr>
        </p:nvSpPr>
        <p:spPr>
          <a:xfrm>
            <a:off x="468313" y="1484313"/>
            <a:ext cx="8229600" cy="288925"/>
          </a:xfrm>
        </p:spPr>
        <p:txBody>
          <a:bodyPr/>
          <a:lstStyle/>
          <a:p>
            <a:pPr eaLnBrk="1" hangingPunct="1"/>
            <a:r>
              <a:rPr lang="ru-RU" altLang="ru-RU" sz="2400" b="1">
                <a:solidFill>
                  <a:schemeClr val="tx1"/>
                </a:solidFill>
              </a:rPr>
              <a:t>Основные концепции библиотеки</a:t>
            </a:r>
          </a:p>
        </p:txBody>
      </p:sp>
      <p:sp>
        <p:nvSpPr>
          <p:cNvPr id="29702" name="Rectangle 3">
            <a:extLst>
              <a:ext uri="{FF2B5EF4-FFF2-40B4-BE49-F238E27FC236}">
                <a16:creationId xmlns:a16="http://schemas.microsoft.com/office/drawing/2014/main" id="{757FCBD8-08D2-48E0-B19A-718519225E2F}"/>
              </a:ext>
            </a:extLst>
          </p:cNvPr>
          <p:cNvSpPr>
            <a:spLocks noGrp="1" noChangeArrowheads="1"/>
          </p:cNvSpPr>
          <p:nvPr>
            <p:ph type="body" idx="1"/>
          </p:nvPr>
        </p:nvSpPr>
        <p:spPr>
          <a:xfrm>
            <a:off x="179388" y="1916113"/>
            <a:ext cx="8713787" cy="4210050"/>
          </a:xfrm>
        </p:spPr>
        <p:txBody>
          <a:bodyPr/>
          <a:lstStyle/>
          <a:p>
            <a:pPr eaLnBrk="1" hangingPunct="1">
              <a:lnSpc>
                <a:spcPct val="80000"/>
              </a:lnSpc>
            </a:pPr>
            <a:r>
              <a:rPr lang="ru-RU" altLang="ru-RU" sz="1800"/>
              <a:t>Концепция ООП </a:t>
            </a:r>
            <a:r>
              <a:rPr lang="en-US" altLang="ru-RU" sz="1800"/>
              <a:t>– </a:t>
            </a:r>
            <a:r>
              <a:rPr lang="ru-RU" altLang="ru-RU" sz="1800"/>
              <a:t>инкапсуляция данных </a:t>
            </a:r>
            <a:r>
              <a:rPr lang="ru-RU" altLang="ru-RU" sz="1800" i="1"/>
              <a:t>(что это?)</a:t>
            </a:r>
            <a:r>
              <a:rPr lang="ru-RU" altLang="ru-RU" sz="1800"/>
              <a:t>, однако способы структуризации наборов данных для разных применений тоже важны.</a:t>
            </a:r>
          </a:p>
          <a:p>
            <a:pPr eaLnBrk="1" hangingPunct="1">
              <a:lnSpc>
                <a:spcPct val="80000"/>
              </a:lnSpc>
            </a:pPr>
            <a:r>
              <a:rPr lang="ru-RU" altLang="ru-RU" sz="1800"/>
              <a:t>Различают интерфейс структуры данных и его различные реализации:</a:t>
            </a:r>
          </a:p>
          <a:p>
            <a:pPr lvl="1" eaLnBrk="1" hangingPunct="1">
              <a:lnSpc>
                <a:spcPct val="80000"/>
              </a:lnSpc>
            </a:pPr>
            <a:r>
              <a:rPr lang="ru-RU" altLang="ru-RU" sz="1600" b="1"/>
              <a:t>При использовании структуры данных в программе после создания структуры данных не обязательно знать, какая реализация применяется; поэтому указывать конкретный класс реализации следует только при конструировании объекта, реализующего набор данных, а все ссылки определять как интерфейсные.</a:t>
            </a:r>
          </a:p>
          <a:p>
            <a:pPr eaLnBrk="1" hangingPunct="1">
              <a:lnSpc>
                <a:spcPct val="80000"/>
              </a:lnSpc>
            </a:pPr>
            <a:r>
              <a:rPr lang="ru-RU" altLang="ru-RU" sz="1800"/>
              <a:t>Интерфейс не дает ответа на вопрос об эффективности реализации</a:t>
            </a:r>
          </a:p>
          <a:p>
            <a:pPr lvl="1" eaLnBrk="1" hangingPunct="1">
              <a:lnSpc>
                <a:spcPct val="80000"/>
              </a:lnSpc>
            </a:pPr>
            <a:r>
              <a:rPr lang="ru-RU" altLang="ru-RU" sz="1600" b="1"/>
              <a:t>Имеются разные реализации одного интерфейса, отличающиеся своими достоинствами и недостатками; их следует знать для правильного выбора реализации при решении конкретных задач.</a:t>
            </a:r>
          </a:p>
          <a:p>
            <a:pPr eaLnBrk="1" hangingPunct="1">
              <a:lnSpc>
                <a:spcPct val="80000"/>
              </a:lnSpc>
            </a:pPr>
            <a:r>
              <a:rPr lang="ru-RU" altLang="ru-RU" sz="1800"/>
              <a:t>Впрочем, такой подход годится не всегда, так как иногда классы реализации интерфейса содержат дополнительную функциональность, которая не предусмотрена в интерфейсе</a:t>
            </a:r>
          </a:p>
          <a:p>
            <a:pPr lvl="1" eaLnBrk="1" hangingPunct="1">
              <a:lnSpc>
                <a:spcPct val="80000"/>
              </a:lnSpc>
            </a:pPr>
            <a:r>
              <a:rPr lang="ru-RU" altLang="ru-RU" sz="1600" b="1"/>
              <a:t>Если требуется использовать такие дополнительные методы, производить восходящее преобразование к более общему типу интерфейса не получится.</a:t>
            </a: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05017541-4C3C-4639-9D11-1B625D4110A3}"/>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4BFC775-94BF-44C2-9983-D5FF0535D406}"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31747" name="Footer Placeholder 4">
            <a:extLst>
              <a:ext uri="{FF2B5EF4-FFF2-40B4-BE49-F238E27FC236}">
                <a16:creationId xmlns:a16="http://schemas.microsoft.com/office/drawing/2014/main" id="{9882E5E8-108B-4ED6-A229-2737E2E1312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31748" name="Slide Number Placeholder 5">
            <a:extLst>
              <a:ext uri="{FF2B5EF4-FFF2-40B4-BE49-F238E27FC236}">
                <a16:creationId xmlns:a16="http://schemas.microsoft.com/office/drawing/2014/main" id="{B325FF72-BCFC-4079-AA01-2CFC2247FE6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A78E30C-FDB8-4553-B1E8-61052B80C0FA}" type="slidenum">
              <a:rPr lang="ru-RU" altLang="ru-RU" sz="1400"/>
              <a:pPr>
                <a:spcBef>
                  <a:spcPct val="0"/>
                </a:spcBef>
                <a:buFontTx/>
                <a:buNone/>
              </a:pPr>
              <a:t>454</a:t>
            </a:fld>
            <a:endParaRPr lang="ru-RU" altLang="ru-RU" sz="1400"/>
          </a:p>
        </p:txBody>
      </p:sp>
      <p:sp>
        <p:nvSpPr>
          <p:cNvPr id="31749" name="Rectangle 2">
            <a:extLst>
              <a:ext uri="{FF2B5EF4-FFF2-40B4-BE49-F238E27FC236}">
                <a16:creationId xmlns:a16="http://schemas.microsoft.com/office/drawing/2014/main" id="{5451A83B-D33C-4671-B25E-242676DE3E12}"/>
              </a:ext>
            </a:extLst>
          </p:cNvPr>
          <p:cNvSpPr>
            <a:spLocks noGrp="1" noChangeArrowheads="1"/>
          </p:cNvSpPr>
          <p:nvPr>
            <p:ph type="title"/>
          </p:nvPr>
        </p:nvSpPr>
        <p:spPr>
          <a:xfrm>
            <a:off x="468313" y="1412875"/>
            <a:ext cx="8229600" cy="365125"/>
          </a:xfrm>
        </p:spPr>
        <p:txBody>
          <a:bodyPr/>
          <a:lstStyle/>
          <a:p>
            <a:pPr eaLnBrk="1" hangingPunct="1"/>
            <a:r>
              <a:rPr lang="ru-RU" altLang="ru-RU" sz="2400" b="1"/>
              <a:t>Коллекции и отображения (</a:t>
            </a:r>
            <a:r>
              <a:rPr lang="en-US" altLang="ru-RU" sz="2400" b="1"/>
              <a:t>Collections and Maps</a:t>
            </a:r>
            <a:r>
              <a:rPr lang="ru-RU" altLang="ru-RU" sz="2400" b="1"/>
              <a:t>)</a:t>
            </a:r>
          </a:p>
        </p:txBody>
      </p:sp>
      <p:sp>
        <p:nvSpPr>
          <p:cNvPr id="31750" name="Rectangle 3">
            <a:extLst>
              <a:ext uri="{FF2B5EF4-FFF2-40B4-BE49-F238E27FC236}">
                <a16:creationId xmlns:a16="http://schemas.microsoft.com/office/drawing/2014/main" id="{E8913134-4735-4DDD-84BC-A4D6EEA2A906}"/>
              </a:ext>
            </a:extLst>
          </p:cNvPr>
          <p:cNvSpPr>
            <a:spLocks noGrp="1" noChangeArrowheads="1"/>
          </p:cNvSpPr>
          <p:nvPr>
            <p:ph type="body" idx="1"/>
          </p:nvPr>
        </p:nvSpPr>
        <p:spPr>
          <a:xfrm>
            <a:off x="179388" y="1773238"/>
            <a:ext cx="8796337" cy="4537075"/>
          </a:xfrm>
        </p:spPr>
        <p:txBody>
          <a:bodyPr/>
          <a:lstStyle/>
          <a:p>
            <a:pPr eaLnBrk="1" hangingPunct="1">
              <a:lnSpc>
                <a:spcPct val="90000"/>
              </a:lnSpc>
            </a:pPr>
            <a:r>
              <a:rPr lang="ru-RU" altLang="ru-RU" sz="2000" b="1"/>
              <a:t>Коллекция (</a:t>
            </a:r>
            <a:r>
              <a:rPr lang="en-US" altLang="ru-RU" sz="2000" b="1"/>
              <a:t>Collection</a:t>
            </a:r>
            <a:r>
              <a:rPr lang="ru-RU" altLang="ru-RU" sz="2000" b="1"/>
              <a:t>)</a:t>
            </a:r>
            <a:r>
              <a:rPr lang="ru-RU" altLang="ru-RU" sz="2000"/>
              <a:t>: группа отдельных элементов, сформированная по некоторым правилам:</a:t>
            </a:r>
          </a:p>
          <a:p>
            <a:pPr lvl="1" eaLnBrk="1" hangingPunct="1">
              <a:lnSpc>
                <a:spcPct val="90000"/>
              </a:lnSpc>
            </a:pPr>
            <a:r>
              <a:rPr lang="en-US" altLang="ru-RU" sz="1800" b="1"/>
              <a:t>List </a:t>
            </a:r>
            <a:r>
              <a:rPr lang="en-US" altLang="ru-RU" sz="1800"/>
              <a:t>(</a:t>
            </a:r>
            <a:r>
              <a:rPr lang="ru-RU" altLang="ru-RU" sz="1800"/>
              <a:t>список</a:t>
            </a:r>
            <a:r>
              <a:rPr lang="en-US" altLang="ru-RU" sz="1800"/>
              <a:t>)</a:t>
            </a:r>
            <a:r>
              <a:rPr lang="ru-RU" altLang="ru-RU" sz="1800"/>
              <a:t> хранит элементы в соответствии с тем, как они заносились в список;</a:t>
            </a:r>
          </a:p>
          <a:p>
            <a:pPr lvl="1" eaLnBrk="1" hangingPunct="1">
              <a:lnSpc>
                <a:spcPct val="90000"/>
              </a:lnSpc>
            </a:pPr>
            <a:r>
              <a:rPr lang="ru-RU" altLang="ru-RU" sz="1800"/>
              <a:t>В </a:t>
            </a:r>
            <a:r>
              <a:rPr lang="en-US" altLang="ru-RU" sz="1800" b="1"/>
              <a:t>Set </a:t>
            </a:r>
            <a:r>
              <a:rPr lang="ru-RU" altLang="ru-RU" sz="1800"/>
              <a:t>(множество) нельзя хранить повторяющиеся элементы;</a:t>
            </a:r>
          </a:p>
          <a:p>
            <a:pPr lvl="1" eaLnBrk="1" hangingPunct="1">
              <a:lnSpc>
                <a:spcPct val="90000"/>
              </a:lnSpc>
            </a:pPr>
            <a:r>
              <a:rPr lang="en-US" altLang="ru-RU" sz="1800" b="1"/>
              <a:t>Queue</a:t>
            </a:r>
            <a:r>
              <a:rPr lang="en-US" altLang="ru-RU" sz="1800"/>
              <a:t> (</a:t>
            </a:r>
            <a:r>
              <a:rPr lang="ru-RU" altLang="ru-RU" sz="1800"/>
              <a:t>очередь</a:t>
            </a:r>
            <a:r>
              <a:rPr lang="en-US" altLang="ru-RU" sz="1800"/>
              <a:t>)</a:t>
            </a:r>
            <a:r>
              <a:rPr lang="ru-RU" altLang="ru-RU" sz="1800"/>
              <a:t> выдает элементы в порядке, определяемом спецификой очереди (</a:t>
            </a:r>
            <a:r>
              <a:rPr lang="ru-RU" altLang="ru-RU" sz="1800" i="1"/>
              <a:t>какие могут быть варианты?</a:t>
            </a:r>
            <a:r>
              <a:rPr lang="ru-RU" altLang="ru-RU" sz="1800"/>
              <a:t>)</a:t>
            </a:r>
            <a:endParaRPr lang="en-US" altLang="ru-RU" sz="1800"/>
          </a:p>
          <a:p>
            <a:pPr eaLnBrk="1" hangingPunct="1">
              <a:lnSpc>
                <a:spcPct val="90000"/>
              </a:lnSpc>
            </a:pPr>
            <a:r>
              <a:rPr lang="ru-RU" altLang="ru-RU" sz="2000" b="1"/>
              <a:t>Отображение (</a:t>
            </a:r>
            <a:r>
              <a:rPr lang="en-US" altLang="ru-RU" sz="2000" b="1"/>
              <a:t>Map</a:t>
            </a:r>
            <a:r>
              <a:rPr lang="ru-RU" altLang="ru-RU" sz="2000" b="1"/>
              <a:t>, </a:t>
            </a:r>
            <a:r>
              <a:rPr lang="ru-RU" altLang="ru-RU" sz="2000"/>
              <a:t>иногда неверно переводят -</a:t>
            </a:r>
            <a:r>
              <a:rPr lang="en-US" altLang="ru-RU" sz="2000"/>
              <a:t>“</a:t>
            </a:r>
            <a:r>
              <a:rPr lang="ru-RU" altLang="ru-RU" sz="2000"/>
              <a:t>карта</a:t>
            </a:r>
            <a:r>
              <a:rPr lang="en-US" altLang="ru-RU" sz="2000"/>
              <a:t>”</a:t>
            </a:r>
            <a:r>
              <a:rPr lang="ru-RU" altLang="ru-RU" sz="2000" b="1"/>
              <a:t>)</a:t>
            </a:r>
            <a:r>
              <a:rPr lang="ru-RU" altLang="ru-RU" sz="2000"/>
              <a:t>:</a:t>
            </a:r>
            <a:r>
              <a:rPr lang="en-US" altLang="ru-RU" sz="2000"/>
              <a:t> </a:t>
            </a:r>
            <a:r>
              <a:rPr lang="ru-RU" altLang="ru-RU" sz="2000"/>
              <a:t>группа пар объектов </a:t>
            </a:r>
            <a:r>
              <a:rPr lang="en-US" altLang="ru-RU" sz="2000"/>
              <a:t>key-value (</a:t>
            </a:r>
            <a:r>
              <a:rPr lang="ru-RU" altLang="ru-RU" sz="2000"/>
              <a:t>ключ - значение</a:t>
            </a:r>
            <a:r>
              <a:rPr lang="en-US" altLang="ru-RU" sz="2000"/>
              <a:t>)</a:t>
            </a:r>
            <a:r>
              <a:rPr lang="ru-RU" altLang="ru-RU" sz="2000"/>
              <a:t>, позволяющая искать значение по ключу. </a:t>
            </a:r>
          </a:p>
          <a:p>
            <a:pPr lvl="1" eaLnBrk="1" hangingPunct="1">
              <a:lnSpc>
                <a:spcPct val="90000"/>
              </a:lnSpc>
            </a:pPr>
            <a:r>
              <a:rPr lang="ru-RU" altLang="ru-RU" sz="1800"/>
              <a:t>Массив тоже позволяет искать объект значение – с помощью числа, – ассоциируя числа с объектами.</a:t>
            </a:r>
          </a:p>
          <a:p>
            <a:pPr lvl="1" eaLnBrk="1" hangingPunct="1">
              <a:lnSpc>
                <a:spcPct val="90000"/>
              </a:lnSpc>
            </a:pPr>
            <a:r>
              <a:rPr lang="en-US" altLang="ru-RU" sz="1800"/>
              <a:t>Map </a:t>
            </a:r>
            <a:r>
              <a:rPr lang="ru-RU" altLang="ru-RU" sz="1800"/>
              <a:t>ищет один объект с помощью другого объекта. Иногда это называют </a:t>
            </a:r>
            <a:r>
              <a:rPr lang="ru-RU" altLang="ru-RU" sz="1800" b="1"/>
              <a:t>ассоциативным массивом </a:t>
            </a:r>
            <a:r>
              <a:rPr lang="ru-RU" altLang="ru-RU" sz="1800"/>
              <a:t>или </a:t>
            </a:r>
            <a:r>
              <a:rPr lang="ru-RU" altLang="ru-RU" sz="1800" b="1"/>
              <a:t>словарем </a:t>
            </a:r>
            <a:r>
              <a:rPr lang="en-US" altLang="ru-RU" sz="1800" b="1"/>
              <a:t>(dictionary)</a:t>
            </a:r>
            <a:r>
              <a:rPr lang="ru-RU" altLang="ru-RU" sz="1800"/>
              <a:t>, так как объект-значение ищется по объекту-ключу подобно поиску значения в словаре</a:t>
            </a:r>
            <a:r>
              <a:rPr lang="en-US" altLang="ru-RU" sz="1800"/>
              <a:t> </a:t>
            </a:r>
            <a:r>
              <a:rPr lang="en-US" altLang="ru-RU" sz="1800" i="1"/>
              <a:t>(</a:t>
            </a:r>
            <a:r>
              <a:rPr lang="ru-RU" altLang="ru-RU" sz="1800" i="1"/>
              <a:t>а словари бывают разные...</a:t>
            </a:r>
            <a:r>
              <a:rPr lang="en-US" altLang="ru-RU" sz="1800" i="1"/>
              <a:t>)</a:t>
            </a:r>
            <a:endParaRPr lang="ru-RU" altLang="ru-RU" sz="1800" b="1" i="1"/>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a:extLst>
              <a:ext uri="{FF2B5EF4-FFF2-40B4-BE49-F238E27FC236}">
                <a16:creationId xmlns:a16="http://schemas.microsoft.com/office/drawing/2014/main" id="{B0F094BB-9754-4B19-8362-8CB743FC8E3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5921BB7-14D6-43CF-9D20-AE032121E11E}"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33795" name="Footer Placeholder 4">
            <a:extLst>
              <a:ext uri="{FF2B5EF4-FFF2-40B4-BE49-F238E27FC236}">
                <a16:creationId xmlns:a16="http://schemas.microsoft.com/office/drawing/2014/main" id="{E76FF38D-073B-48CE-BB10-5614947FCE1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33796" name="Slide Number Placeholder 5">
            <a:extLst>
              <a:ext uri="{FF2B5EF4-FFF2-40B4-BE49-F238E27FC236}">
                <a16:creationId xmlns:a16="http://schemas.microsoft.com/office/drawing/2014/main" id="{64BA3765-7D25-4EDE-9F4E-816E47D1584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9D3F0BC-25CA-41D7-BC23-6FE552E013D7}" type="slidenum">
              <a:rPr lang="ru-RU" altLang="ru-RU" sz="1400"/>
              <a:pPr>
                <a:spcBef>
                  <a:spcPct val="0"/>
                </a:spcBef>
                <a:buFontTx/>
                <a:buNone/>
              </a:pPr>
              <a:t>455</a:t>
            </a:fld>
            <a:endParaRPr lang="ru-RU" altLang="ru-RU" sz="1400"/>
          </a:p>
        </p:txBody>
      </p:sp>
      <p:sp>
        <p:nvSpPr>
          <p:cNvPr id="33797" name="Rectangle 2">
            <a:extLst>
              <a:ext uri="{FF2B5EF4-FFF2-40B4-BE49-F238E27FC236}">
                <a16:creationId xmlns:a16="http://schemas.microsoft.com/office/drawing/2014/main" id="{178B4114-DAED-4F15-8A3E-7FD58F5A7282}"/>
              </a:ext>
            </a:extLst>
          </p:cNvPr>
          <p:cNvSpPr>
            <a:spLocks noGrp="1" noChangeArrowheads="1"/>
          </p:cNvSpPr>
          <p:nvPr>
            <p:ph type="title"/>
          </p:nvPr>
        </p:nvSpPr>
        <p:spPr>
          <a:xfrm>
            <a:off x="468313" y="1484313"/>
            <a:ext cx="8229600" cy="288925"/>
          </a:xfrm>
        </p:spPr>
        <p:txBody>
          <a:bodyPr/>
          <a:lstStyle/>
          <a:p>
            <a:pPr eaLnBrk="1" hangingPunct="1"/>
            <a:r>
              <a:rPr lang="ru-RU" altLang="ru-RU" sz="2400" b="1"/>
              <a:t>Замечание о параметризации типов</a:t>
            </a:r>
          </a:p>
        </p:txBody>
      </p:sp>
      <p:sp>
        <p:nvSpPr>
          <p:cNvPr id="33798" name="Rectangle 3">
            <a:extLst>
              <a:ext uri="{FF2B5EF4-FFF2-40B4-BE49-F238E27FC236}">
                <a16:creationId xmlns:a16="http://schemas.microsoft.com/office/drawing/2014/main" id="{BEE6BA5A-D222-4168-AC33-1FBB44425026}"/>
              </a:ext>
            </a:extLst>
          </p:cNvPr>
          <p:cNvSpPr>
            <a:spLocks noGrp="1" noChangeArrowheads="1"/>
          </p:cNvSpPr>
          <p:nvPr>
            <p:ph type="body" idx="1"/>
          </p:nvPr>
        </p:nvSpPr>
        <p:spPr>
          <a:xfrm>
            <a:off x="0" y="1828800"/>
            <a:ext cx="9036050" cy="4394200"/>
          </a:xfrm>
        </p:spPr>
        <p:txBody>
          <a:bodyPr/>
          <a:lstStyle/>
          <a:p>
            <a:pPr eaLnBrk="1" hangingPunct="1"/>
            <a:r>
              <a:rPr lang="en-US" altLang="ru-RU" sz="2000"/>
              <a:t>Generic types (</a:t>
            </a:r>
            <a:r>
              <a:rPr lang="ru-RU" altLang="ru-RU" sz="2000"/>
              <a:t>родовые и параметризованные типы</a:t>
            </a:r>
            <a:r>
              <a:rPr lang="en-US" altLang="ru-RU" sz="2000"/>
              <a:t>)</a:t>
            </a:r>
            <a:r>
              <a:rPr lang="ru-RU" altLang="ru-RU" sz="2000"/>
              <a:t> появились в </a:t>
            </a:r>
            <a:r>
              <a:rPr lang="en-US" altLang="ru-RU" sz="2000"/>
              <a:t>Java 5 </a:t>
            </a:r>
            <a:r>
              <a:rPr lang="ru-RU" altLang="ru-RU" sz="2000"/>
              <a:t>для того, чтобы: </a:t>
            </a:r>
          </a:p>
          <a:p>
            <a:pPr lvl="1" eaLnBrk="1" hangingPunct="1"/>
            <a:r>
              <a:rPr lang="ru-RU" altLang="ru-RU" sz="1800"/>
              <a:t>можно было писать более универсальный код, </a:t>
            </a:r>
          </a:p>
          <a:p>
            <a:pPr lvl="1" eaLnBrk="1" hangingPunct="1"/>
            <a:r>
              <a:rPr lang="ru-RU" altLang="ru-RU" sz="1800"/>
              <a:t>на этапе компиляции (в статике!) автоматически выполнялись некоторые преобразования типов и </a:t>
            </a:r>
          </a:p>
          <a:p>
            <a:pPr lvl="1" eaLnBrk="1" hangingPunct="1"/>
            <a:r>
              <a:rPr lang="ru-RU" altLang="ru-RU" sz="1800"/>
              <a:t>выявлялись ошибки, связанные с типизацией.</a:t>
            </a:r>
          </a:p>
        </p:txBody>
      </p:sp>
      <p:sp>
        <p:nvSpPr>
          <p:cNvPr id="33799" name="Rectangle 4">
            <a:extLst>
              <a:ext uri="{FF2B5EF4-FFF2-40B4-BE49-F238E27FC236}">
                <a16:creationId xmlns:a16="http://schemas.microsoft.com/office/drawing/2014/main" id="{A344E848-8ED4-4C3A-BAA8-7EAC43490FDB}"/>
              </a:ext>
            </a:extLst>
          </p:cNvPr>
          <p:cNvSpPr>
            <a:spLocks noChangeArrowheads="1"/>
          </p:cNvSpPr>
          <p:nvPr/>
        </p:nvSpPr>
        <p:spPr bwMode="auto">
          <a:xfrm>
            <a:off x="395288" y="3933825"/>
            <a:ext cx="8424862"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b="1"/>
              <a:t>Все основные интерфейсы коллекций являются </a:t>
            </a:r>
            <a:r>
              <a:rPr lang="ru-RU" altLang="ru-RU" sz="1800" b="1" i="1"/>
              <a:t>родовыми (</a:t>
            </a:r>
            <a:r>
              <a:rPr lang="en-US" altLang="ru-RU" sz="1800" b="1" i="1"/>
              <a:t>generic)</a:t>
            </a:r>
            <a:r>
              <a:rPr lang="ru-RU" altLang="ru-RU" sz="1800" b="1" i="1"/>
              <a:t>:</a:t>
            </a:r>
          </a:p>
          <a:p>
            <a:pPr lvl="1" eaLnBrk="1" hangingPunct="1">
              <a:spcBef>
                <a:spcPct val="0"/>
              </a:spcBef>
              <a:buFontTx/>
              <a:buNone/>
            </a:pPr>
            <a:r>
              <a:rPr lang="en-US" altLang="ru-RU" sz="1800" b="1"/>
              <a:t>	</a:t>
            </a:r>
            <a:r>
              <a:rPr lang="en-US" altLang="ru-RU" sz="1800" b="1">
                <a:solidFill>
                  <a:srgbClr val="FF0000"/>
                </a:solidFill>
              </a:rPr>
              <a:t>public interface Collection&lt;E&gt;…</a:t>
            </a:r>
            <a:endParaRPr lang="ru-RU" altLang="ru-RU" sz="1800" b="1">
              <a:solidFill>
                <a:srgbClr val="FF0000"/>
              </a:solidFill>
            </a:endParaRPr>
          </a:p>
          <a:p>
            <a:pPr lvl="1" eaLnBrk="1" hangingPunct="1">
              <a:spcBef>
                <a:spcPct val="0"/>
              </a:spcBef>
              <a:buFontTx/>
              <a:buNone/>
            </a:pPr>
            <a:r>
              <a:rPr lang="ru-RU" altLang="ru-RU" sz="1800" b="1"/>
              <a:t>Синтаксис </a:t>
            </a:r>
            <a:r>
              <a:rPr lang="en-US" altLang="ru-RU" sz="1800" b="1">
                <a:solidFill>
                  <a:srgbClr val="FF0000"/>
                </a:solidFill>
              </a:rPr>
              <a:t>&lt;E&gt;</a:t>
            </a:r>
            <a:r>
              <a:rPr lang="en-US" altLang="ru-RU" sz="1800" b="1"/>
              <a:t> </a:t>
            </a:r>
            <a:r>
              <a:rPr lang="ru-RU" altLang="ru-RU" sz="1800" b="1"/>
              <a:t>показывавет, что  интерфейс – </a:t>
            </a:r>
            <a:r>
              <a:rPr lang="en-US" altLang="ru-RU" sz="1800" b="1"/>
              <a:t>generic. </a:t>
            </a:r>
            <a:endParaRPr lang="ru-RU" altLang="ru-RU" sz="1800" b="1"/>
          </a:p>
          <a:p>
            <a:pPr lvl="1" eaLnBrk="1" hangingPunct="1">
              <a:spcBef>
                <a:spcPct val="0"/>
              </a:spcBef>
              <a:buFontTx/>
              <a:buNone/>
            </a:pPr>
            <a:r>
              <a:rPr lang="ru-RU" altLang="ru-RU" sz="1800" b="1"/>
              <a:t>Когда декларируется экземпляр </a:t>
            </a:r>
            <a:r>
              <a:rPr lang="en-US" altLang="ru-RU" sz="1800" b="1"/>
              <a:t>Collection</a:t>
            </a:r>
            <a:r>
              <a:rPr lang="ru-RU" altLang="ru-RU" sz="1800" b="1"/>
              <a:t>,</a:t>
            </a:r>
            <a:r>
              <a:rPr lang="en-US" altLang="ru-RU" sz="1800" b="1"/>
              <a:t> </a:t>
            </a:r>
            <a:r>
              <a:rPr lang="ru-RU" altLang="ru-RU" sz="1800" b="1"/>
              <a:t>указывается тип объектов, содержащихся в коллекции.</a:t>
            </a:r>
          </a:p>
          <a:p>
            <a:pPr lvl="1" eaLnBrk="1" hangingPunct="1">
              <a:spcBef>
                <a:spcPct val="0"/>
              </a:spcBef>
              <a:buFontTx/>
              <a:buNone/>
            </a:pPr>
            <a:r>
              <a:rPr lang="ru-RU" altLang="ru-RU" sz="1800" b="1"/>
              <a:t>Спецификации типа позволяет компилятору («рано», до исполнения) проверить правильность типа объектов, помещаемых в коллекцию.</a:t>
            </a: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a:extLst>
              <a:ext uri="{FF2B5EF4-FFF2-40B4-BE49-F238E27FC236}">
                <a16:creationId xmlns:a16="http://schemas.microsoft.com/office/drawing/2014/main" id="{DF99B8A2-8F49-4A18-9B67-9EA8777D8F0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85E3DDF-A03F-4E6E-BC5E-0D8F06CFD146}"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35843" name="Footer Placeholder 4">
            <a:extLst>
              <a:ext uri="{FF2B5EF4-FFF2-40B4-BE49-F238E27FC236}">
                <a16:creationId xmlns:a16="http://schemas.microsoft.com/office/drawing/2014/main" id="{CB428326-CF45-41CD-B302-22AF21DF1E1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35844" name="Slide Number Placeholder 5">
            <a:extLst>
              <a:ext uri="{FF2B5EF4-FFF2-40B4-BE49-F238E27FC236}">
                <a16:creationId xmlns:a16="http://schemas.microsoft.com/office/drawing/2014/main" id="{C9D22C5D-9EF6-4C4C-B43F-73C07DB385D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00ABB4E-A1F1-43D3-9BE0-5D752D983BDC}" type="slidenum">
              <a:rPr lang="ru-RU" altLang="ru-RU" sz="1400"/>
              <a:pPr>
                <a:spcBef>
                  <a:spcPct val="0"/>
                </a:spcBef>
                <a:buFontTx/>
                <a:buNone/>
              </a:pPr>
              <a:t>456</a:t>
            </a:fld>
            <a:endParaRPr lang="ru-RU" altLang="ru-RU" sz="1400"/>
          </a:p>
        </p:txBody>
      </p:sp>
      <p:sp>
        <p:nvSpPr>
          <p:cNvPr id="35845" name="Rectangle 2">
            <a:extLst>
              <a:ext uri="{FF2B5EF4-FFF2-40B4-BE49-F238E27FC236}">
                <a16:creationId xmlns:a16="http://schemas.microsoft.com/office/drawing/2014/main" id="{BEB07AA4-4CD4-4389-A783-FE8C0040B513}"/>
              </a:ext>
            </a:extLst>
          </p:cNvPr>
          <p:cNvSpPr>
            <a:spLocks noGrp="1" noChangeArrowheads="1"/>
          </p:cNvSpPr>
          <p:nvPr>
            <p:ph type="title"/>
          </p:nvPr>
        </p:nvSpPr>
        <p:spPr>
          <a:xfrm>
            <a:off x="0" y="1412875"/>
            <a:ext cx="9396413" cy="346075"/>
          </a:xfrm>
        </p:spPr>
        <p:txBody>
          <a:bodyPr/>
          <a:lstStyle/>
          <a:p>
            <a:pPr eaLnBrk="1" hangingPunct="1"/>
            <a:r>
              <a:rPr lang="ru-RU" altLang="ru-RU" sz="2400" b="1"/>
              <a:t>Достоинства </a:t>
            </a:r>
            <a:r>
              <a:rPr lang="en-US" altLang="ru-RU" sz="2400" b="1"/>
              <a:t>Java Collections Framework</a:t>
            </a:r>
            <a:endParaRPr lang="ru-RU" altLang="ru-RU" sz="2400" b="1"/>
          </a:p>
        </p:txBody>
      </p:sp>
      <p:sp>
        <p:nvSpPr>
          <p:cNvPr id="35846" name="Rectangle 3">
            <a:extLst>
              <a:ext uri="{FF2B5EF4-FFF2-40B4-BE49-F238E27FC236}">
                <a16:creationId xmlns:a16="http://schemas.microsoft.com/office/drawing/2014/main" id="{01107E27-9C33-46C8-9C64-B94A7BFADF5D}"/>
              </a:ext>
            </a:extLst>
          </p:cNvPr>
          <p:cNvSpPr>
            <a:spLocks noGrp="1" noChangeArrowheads="1"/>
          </p:cNvSpPr>
          <p:nvPr>
            <p:ph type="body" idx="1"/>
          </p:nvPr>
        </p:nvSpPr>
        <p:spPr>
          <a:xfrm>
            <a:off x="179388" y="1844675"/>
            <a:ext cx="8785225" cy="4281488"/>
          </a:xfrm>
        </p:spPr>
        <p:txBody>
          <a:bodyPr/>
          <a:lstStyle/>
          <a:p>
            <a:pPr eaLnBrk="1" hangingPunct="1">
              <a:lnSpc>
                <a:spcPct val="90000"/>
              </a:lnSpc>
            </a:pPr>
            <a:r>
              <a:rPr lang="ru-RU" altLang="ru-RU" sz="1800" b="1"/>
              <a:t>Уменьшение усилий при программировании:</a:t>
            </a:r>
          </a:p>
          <a:p>
            <a:pPr lvl="1" eaLnBrk="1" hangingPunct="1">
              <a:lnSpc>
                <a:spcPct val="90000"/>
              </a:lnSpc>
            </a:pPr>
            <a:r>
              <a:rPr lang="ru-RU" altLang="ru-RU" sz="1600" b="1"/>
              <a:t>Освобождает от реализации деталей для концентрации на основном. </a:t>
            </a:r>
          </a:p>
          <a:p>
            <a:pPr eaLnBrk="1" hangingPunct="1">
              <a:lnSpc>
                <a:spcPct val="90000"/>
              </a:lnSpc>
            </a:pPr>
            <a:r>
              <a:rPr lang="ru-RU" altLang="ru-RU" sz="1800" b="1"/>
              <a:t>Повышается скорость и качество программы:</a:t>
            </a:r>
          </a:p>
          <a:p>
            <a:pPr lvl="1" eaLnBrk="1" hangingPunct="1">
              <a:lnSpc>
                <a:spcPct val="90000"/>
              </a:lnSpc>
            </a:pPr>
            <a:r>
              <a:rPr lang="ru-RU" altLang="ru-RU" sz="1600" b="1"/>
              <a:t>Дает качественные алгоритмы и их реализации.</a:t>
            </a:r>
          </a:p>
          <a:p>
            <a:pPr eaLnBrk="1" hangingPunct="1">
              <a:lnSpc>
                <a:spcPct val="90000"/>
              </a:lnSpc>
            </a:pPr>
            <a:r>
              <a:rPr lang="ru-RU" altLang="ru-RU" sz="1800" b="1"/>
              <a:t>Облегчается функциональная совместимость различных </a:t>
            </a:r>
            <a:r>
              <a:rPr lang="en-US" altLang="ru-RU" sz="1800" b="1"/>
              <a:t>API</a:t>
            </a:r>
            <a:r>
              <a:rPr lang="ru-RU" altLang="ru-RU" sz="1800" b="1"/>
              <a:t>:</a:t>
            </a:r>
          </a:p>
          <a:p>
            <a:pPr lvl="1" eaLnBrk="1" hangingPunct="1">
              <a:lnSpc>
                <a:spcPct val="90000"/>
              </a:lnSpc>
            </a:pPr>
            <a:r>
              <a:rPr lang="ru-RU" altLang="ru-RU" sz="1600" b="1"/>
              <a:t>Интерфейсы коллекций позволяют сопрягать разнородные, независимо разработанные </a:t>
            </a:r>
            <a:r>
              <a:rPr lang="en-US" altLang="ru-RU" sz="1600" b="1"/>
              <a:t>API</a:t>
            </a:r>
            <a:r>
              <a:rPr lang="ru-RU" altLang="ru-RU" sz="1600" b="1"/>
              <a:t>. </a:t>
            </a:r>
          </a:p>
          <a:p>
            <a:pPr eaLnBrk="1" hangingPunct="1">
              <a:lnSpc>
                <a:spcPct val="90000"/>
              </a:lnSpc>
            </a:pPr>
            <a:r>
              <a:rPr lang="ru-RU" altLang="ru-RU" sz="1800" b="1"/>
              <a:t>Уменьшаются усилия при изучении и использовании новых </a:t>
            </a:r>
            <a:r>
              <a:rPr lang="en-US" altLang="ru-RU" sz="1800" b="1"/>
              <a:t>API</a:t>
            </a:r>
            <a:r>
              <a:rPr lang="ru-RU" altLang="ru-RU" sz="1800" b="1"/>
              <a:t>:</a:t>
            </a:r>
          </a:p>
          <a:p>
            <a:pPr lvl="1" eaLnBrk="1" hangingPunct="1">
              <a:lnSpc>
                <a:spcPct val="90000"/>
              </a:lnSpc>
            </a:pPr>
            <a:r>
              <a:rPr lang="ru-RU" altLang="ru-RU" sz="1600" b="1"/>
              <a:t>Многие </a:t>
            </a:r>
            <a:r>
              <a:rPr lang="en-US" altLang="ru-RU" sz="1600" b="1"/>
              <a:t>API </a:t>
            </a:r>
            <a:r>
              <a:rPr lang="ru-RU" altLang="ru-RU" sz="1600" b="1"/>
              <a:t>используют интерфейсы коллекций для спецификации входных и выходных данных</a:t>
            </a:r>
          </a:p>
          <a:p>
            <a:pPr eaLnBrk="1" hangingPunct="1">
              <a:lnSpc>
                <a:spcPct val="90000"/>
              </a:lnSpc>
            </a:pPr>
            <a:r>
              <a:rPr lang="ru-RU" altLang="ru-RU" sz="1800" b="1"/>
              <a:t>Упрощается разработка новых </a:t>
            </a:r>
            <a:r>
              <a:rPr lang="en-US" altLang="ru-RU" sz="1800" b="1"/>
              <a:t>API</a:t>
            </a:r>
            <a:r>
              <a:rPr lang="ru-RU" altLang="ru-RU" sz="1800" b="1"/>
              <a:t>:</a:t>
            </a:r>
          </a:p>
          <a:p>
            <a:pPr lvl="1" eaLnBrk="1" hangingPunct="1">
              <a:lnSpc>
                <a:spcPct val="90000"/>
              </a:lnSpc>
            </a:pPr>
            <a:r>
              <a:rPr lang="ru-RU" altLang="ru-RU" sz="1600" b="1"/>
              <a:t>Нет необходимости «изобретать велосипед».</a:t>
            </a:r>
          </a:p>
          <a:p>
            <a:pPr eaLnBrk="1" hangingPunct="1">
              <a:lnSpc>
                <a:spcPct val="90000"/>
              </a:lnSpc>
            </a:pPr>
            <a:r>
              <a:rPr lang="ru-RU" altLang="ru-RU" sz="1800" b="1"/>
              <a:t>Стимулируется переиспользование ПО:</a:t>
            </a:r>
          </a:p>
          <a:p>
            <a:pPr lvl="1" eaLnBrk="1" hangingPunct="1">
              <a:lnSpc>
                <a:spcPct val="90000"/>
              </a:lnSpc>
            </a:pPr>
            <a:r>
              <a:rPr lang="ru-RU" altLang="ru-RU" sz="1600" b="1"/>
              <a:t>Соответствующие коллекциям структуры даннных естественно</a:t>
            </a:r>
            <a:r>
              <a:rPr lang="ru-RU" altLang="ru-RU" sz="1600"/>
              <a:t> </a:t>
            </a:r>
            <a:r>
              <a:rPr lang="ru-RU" altLang="ru-RU" sz="1600" b="1"/>
              <a:t>переиспользуются (т.е. - используются повторно, многократно...).</a:t>
            </a:r>
          </a:p>
          <a:p>
            <a:pPr eaLnBrk="1" hangingPunct="1">
              <a:lnSpc>
                <a:spcPct val="90000"/>
              </a:lnSpc>
            </a:pPr>
            <a:endParaRPr lang="ru-RU" altLang="ru-RU" sz="1800" b="1"/>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a:extLst>
              <a:ext uri="{FF2B5EF4-FFF2-40B4-BE49-F238E27FC236}">
                <a16:creationId xmlns:a16="http://schemas.microsoft.com/office/drawing/2014/main" id="{AD55D2FB-5074-4677-A880-0B7E6F114DC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CBD2AC1-8D8B-401D-BAF2-6E41799CC152}"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37891" name="Footer Placeholder 4">
            <a:extLst>
              <a:ext uri="{FF2B5EF4-FFF2-40B4-BE49-F238E27FC236}">
                <a16:creationId xmlns:a16="http://schemas.microsoft.com/office/drawing/2014/main" id="{7AC1AEF2-1379-49C4-B9E0-AF36F54C2A5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37892" name="Slide Number Placeholder 5">
            <a:extLst>
              <a:ext uri="{FF2B5EF4-FFF2-40B4-BE49-F238E27FC236}">
                <a16:creationId xmlns:a16="http://schemas.microsoft.com/office/drawing/2014/main" id="{FF65E6CB-90A5-4F8C-8988-19DB81583F6B}"/>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F7DD409-7EF7-4D2B-8446-A024FA283748}" type="slidenum">
              <a:rPr lang="ru-RU" altLang="ru-RU" sz="1400"/>
              <a:pPr>
                <a:spcBef>
                  <a:spcPct val="0"/>
                </a:spcBef>
                <a:buFontTx/>
                <a:buNone/>
              </a:pPr>
              <a:t>457</a:t>
            </a:fld>
            <a:endParaRPr lang="ru-RU" altLang="ru-RU" sz="1400"/>
          </a:p>
        </p:txBody>
      </p:sp>
      <p:sp>
        <p:nvSpPr>
          <p:cNvPr id="37893" name="Rectangle 2">
            <a:extLst>
              <a:ext uri="{FF2B5EF4-FFF2-40B4-BE49-F238E27FC236}">
                <a16:creationId xmlns:a16="http://schemas.microsoft.com/office/drawing/2014/main" id="{626D849D-669B-485A-9336-64AA3176283C}"/>
              </a:ext>
            </a:extLst>
          </p:cNvPr>
          <p:cNvSpPr>
            <a:spLocks noGrp="1" noChangeArrowheads="1"/>
          </p:cNvSpPr>
          <p:nvPr>
            <p:ph type="title"/>
          </p:nvPr>
        </p:nvSpPr>
        <p:spPr>
          <a:xfrm>
            <a:off x="468313" y="1412875"/>
            <a:ext cx="8496300" cy="287338"/>
          </a:xfrm>
        </p:spPr>
        <p:txBody>
          <a:bodyPr/>
          <a:lstStyle/>
          <a:p>
            <a:pPr eaLnBrk="1" hangingPunct="1"/>
            <a:r>
              <a:rPr lang="ru-RU" altLang="ru-RU" sz="2400" b="1"/>
              <a:t>Основные интерфейсы </a:t>
            </a:r>
            <a:r>
              <a:rPr lang="ru-RU" altLang="ru-RU" sz="2400"/>
              <a:t>(с </a:t>
            </a:r>
            <a:r>
              <a:rPr lang="en-US" altLang="ru-RU" sz="2400"/>
              <a:t>JDK1.6 </a:t>
            </a:r>
            <a:r>
              <a:rPr lang="ru-RU" altLang="ru-RU" sz="2400"/>
              <a:t>+ </a:t>
            </a:r>
            <a:r>
              <a:rPr lang="en-US" altLang="ru-RU" sz="2400"/>
              <a:t>NavigableSet/Map</a:t>
            </a:r>
            <a:r>
              <a:rPr lang="ru-RU" altLang="ru-RU" sz="2400"/>
              <a:t>)</a:t>
            </a:r>
          </a:p>
        </p:txBody>
      </p:sp>
      <p:pic>
        <p:nvPicPr>
          <p:cNvPr id="37894" name="Picture 3">
            <a:extLst>
              <a:ext uri="{FF2B5EF4-FFF2-40B4-BE49-F238E27FC236}">
                <a16:creationId xmlns:a16="http://schemas.microsoft.com/office/drawing/2014/main" id="{5A010311-7A93-47E2-AA22-6BFD97E2A5DF}"/>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50825" y="1844675"/>
            <a:ext cx="5113338" cy="1584325"/>
          </a:xfrm>
        </p:spPr>
      </p:pic>
      <p:sp>
        <p:nvSpPr>
          <p:cNvPr id="37895" name="Rectangle 4">
            <a:extLst>
              <a:ext uri="{FF2B5EF4-FFF2-40B4-BE49-F238E27FC236}">
                <a16:creationId xmlns:a16="http://schemas.microsoft.com/office/drawing/2014/main" id="{1BC44060-C2CF-4565-9D8B-C4CFF2AA9A31}"/>
              </a:ext>
            </a:extLst>
          </p:cNvPr>
          <p:cNvSpPr>
            <a:spLocks noChangeArrowheads="1"/>
          </p:cNvSpPr>
          <p:nvPr/>
        </p:nvSpPr>
        <p:spPr bwMode="auto">
          <a:xfrm>
            <a:off x="0" y="3500438"/>
            <a:ext cx="9144000" cy="259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pPr>
            <a:r>
              <a:rPr lang="ru-RU" altLang="ru-RU" sz="1800"/>
              <a:t>Для сокращения объема библиотеки разные варианты (</a:t>
            </a:r>
            <a:r>
              <a:rPr lang="en-US" altLang="ru-RU" sz="1800"/>
              <a:t>immutable-</a:t>
            </a:r>
            <a:r>
              <a:rPr lang="ru-RU" altLang="ru-RU" sz="1800"/>
              <a:t>варианты, варианты с фиксированной длиной, </a:t>
            </a:r>
            <a:r>
              <a:rPr lang="en-US" altLang="ru-RU" sz="1800"/>
              <a:t>append-only, </a:t>
            </a:r>
            <a:r>
              <a:rPr lang="ru-RU" altLang="ru-RU" sz="1800"/>
              <a:t>и т.п.) для коллекций не предоставляются (они м.б. добавлены </a:t>
            </a:r>
            <a:r>
              <a:rPr lang="en-US" altLang="ru-RU" sz="1800"/>
              <a:t>wrapper’</a:t>
            </a:r>
            <a:r>
              <a:rPr lang="ru-RU" altLang="ru-RU" sz="1800"/>
              <a:t>ами, в новых </a:t>
            </a:r>
            <a:r>
              <a:rPr lang="en-US" altLang="ru-RU" sz="1800"/>
              <a:t>JDK,</a:t>
            </a:r>
            <a:r>
              <a:rPr lang="ru-RU" altLang="ru-RU" sz="1800"/>
              <a:t> и т.п.).</a:t>
            </a:r>
          </a:p>
          <a:p>
            <a:pPr eaLnBrk="1" hangingPunct="1">
              <a:lnSpc>
                <a:spcPct val="90000"/>
              </a:lnSpc>
            </a:pPr>
            <a:r>
              <a:rPr lang="ru-RU" altLang="ru-RU" sz="1800"/>
              <a:t>Вместо этого, модифицирующие операции в каждом интерфейсе помечаются как </a:t>
            </a:r>
            <a:r>
              <a:rPr lang="en-US" altLang="ru-RU" sz="1800"/>
              <a:t>optional </a:t>
            </a:r>
            <a:r>
              <a:rPr lang="ru-RU" altLang="ru-RU" sz="1800"/>
              <a:t>(необязательные)</a:t>
            </a:r>
            <a:r>
              <a:rPr lang="en-US" altLang="ru-RU" sz="1800"/>
              <a:t> </a:t>
            </a:r>
            <a:r>
              <a:rPr lang="ru-RU" altLang="ru-RU" sz="1800"/>
              <a:t>или – в новых </a:t>
            </a:r>
            <a:r>
              <a:rPr lang="en-US" altLang="ru-RU" sz="1800"/>
              <a:t>JDK(8+) – </a:t>
            </a:r>
            <a:r>
              <a:rPr lang="ru-RU" altLang="ru-RU" sz="1800"/>
              <a:t>как </a:t>
            </a:r>
            <a:r>
              <a:rPr lang="en-US" altLang="ru-RU" sz="1800"/>
              <a:t>default</a:t>
            </a:r>
            <a:r>
              <a:rPr lang="ru-RU" altLang="ru-RU" sz="1800"/>
              <a:t>:</a:t>
            </a:r>
          </a:p>
          <a:p>
            <a:pPr lvl="1" eaLnBrk="1" hangingPunct="1">
              <a:lnSpc>
                <a:spcPct val="90000"/>
              </a:lnSpc>
            </a:pPr>
            <a:r>
              <a:rPr lang="ru-RU" altLang="ru-RU" sz="1600" b="1"/>
              <a:t>Конкретная реализация может не поддерживать все операции;</a:t>
            </a:r>
          </a:p>
          <a:p>
            <a:pPr lvl="1" eaLnBrk="1" hangingPunct="1">
              <a:lnSpc>
                <a:spcPct val="90000"/>
              </a:lnSpc>
            </a:pPr>
            <a:r>
              <a:rPr lang="ru-RU" altLang="ru-RU" sz="1600" b="1"/>
              <a:t>При вызове операции, которая не поддерживается,  коллекция выкидывает </a:t>
            </a:r>
            <a:r>
              <a:rPr lang="en-US" altLang="ru-RU" sz="1600" b="1">
                <a:solidFill>
                  <a:srgbClr val="FF0000"/>
                </a:solidFill>
              </a:rPr>
              <a:t>UnsupportedOperationException</a:t>
            </a:r>
            <a:r>
              <a:rPr lang="ru-RU" altLang="ru-RU" sz="1600" b="1">
                <a:solidFill>
                  <a:srgbClr val="FF0000"/>
                </a:solidFill>
              </a:rPr>
              <a:t> </a:t>
            </a:r>
          </a:p>
          <a:p>
            <a:pPr lvl="1" eaLnBrk="1" hangingPunct="1">
              <a:lnSpc>
                <a:spcPct val="90000"/>
              </a:lnSpc>
            </a:pPr>
            <a:r>
              <a:rPr lang="ru-RU" altLang="ru-RU" sz="1600" b="1"/>
              <a:t>Реализации обязаны документировать, какие опциональные операции есть;</a:t>
            </a:r>
          </a:p>
          <a:p>
            <a:pPr lvl="1" eaLnBrk="1" hangingPunct="1">
              <a:lnSpc>
                <a:spcPct val="90000"/>
              </a:lnSpc>
            </a:pPr>
            <a:r>
              <a:rPr lang="ru-RU" altLang="ru-RU" sz="1600" b="1"/>
              <a:t>Реализации из </a:t>
            </a:r>
            <a:r>
              <a:rPr lang="en-US" altLang="ru-RU" sz="1600" b="1"/>
              <a:t>Java API</a:t>
            </a:r>
            <a:r>
              <a:rPr lang="ru-RU" altLang="ru-RU" sz="1600" b="1"/>
              <a:t> (из </a:t>
            </a:r>
            <a:r>
              <a:rPr lang="en-US" altLang="ru-RU" sz="1600" b="1"/>
              <a:t>java.util</a:t>
            </a:r>
            <a:r>
              <a:rPr lang="ru-RU" altLang="ru-RU" sz="1600" b="1"/>
              <a:t>),</a:t>
            </a:r>
            <a:r>
              <a:rPr lang="en-US" altLang="ru-RU" sz="1600" b="1"/>
              <a:t> </a:t>
            </a:r>
            <a:r>
              <a:rPr lang="ru-RU" altLang="ru-RU" sz="1600" b="1"/>
              <a:t>обычно подерживают все операции.</a:t>
            </a:r>
          </a:p>
        </p:txBody>
      </p:sp>
      <p:sp>
        <p:nvSpPr>
          <p:cNvPr id="37896" name="Rectangle 5">
            <a:extLst>
              <a:ext uri="{FF2B5EF4-FFF2-40B4-BE49-F238E27FC236}">
                <a16:creationId xmlns:a16="http://schemas.microsoft.com/office/drawing/2014/main" id="{9EB3D7DA-08D0-4051-8642-6BECB2101C4F}"/>
              </a:ext>
            </a:extLst>
          </p:cNvPr>
          <p:cNvSpPr>
            <a:spLocks noChangeArrowheads="1"/>
          </p:cNvSpPr>
          <p:nvPr/>
        </p:nvSpPr>
        <p:spPr bwMode="auto">
          <a:xfrm>
            <a:off x="5651500" y="1916113"/>
            <a:ext cx="31686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600">
                <a:solidFill>
                  <a:srgbClr val="FF0000"/>
                </a:solidFill>
              </a:rPr>
              <a:t>Иерархия интерфейсов состоит из двух </a:t>
            </a:r>
            <a:r>
              <a:rPr lang="ru-RU" altLang="ru-RU" sz="1600" b="1">
                <a:solidFill>
                  <a:srgbClr val="FF0000"/>
                </a:solidFill>
              </a:rPr>
              <a:t>отдельных </a:t>
            </a:r>
            <a:r>
              <a:rPr lang="ru-RU" altLang="ru-RU" sz="1600">
                <a:solidFill>
                  <a:srgbClr val="FF0000"/>
                </a:solidFill>
              </a:rPr>
              <a:t>деревьев</a:t>
            </a:r>
            <a:r>
              <a:rPr lang="en-US" altLang="ru-RU" sz="1600">
                <a:solidFill>
                  <a:srgbClr val="FF0000"/>
                </a:solidFill>
              </a:rPr>
              <a:t>:</a:t>
            </a:r>
            <a:endParaRPr lang="ru-RU" altLang="ru-RU" sz="1600">
              <a:solidFill>
                <a:srgbClr val="FF0000"/>
              </a:solidFill>
            </a:endParaRPr>
          </a:p>
          <a:p>
            <a:pPr lvl="1" eaLnBrk="1" hangingPunct="1">
              <a:spcBef>
                <a:spcPct val="0"/>
              </a:spcBef>
              <a:buFontTx/>
              <a:buNone/>
            </a:pPr>
            <a:r>
              <a:rPr lang="en-US" altLang="ru-RU" sz="1600">
                <a:solidFill>
                  <a:srgbClr val="FF0000"/>
                </a:solidFill>
              </a:rPr>
              <a:t>- Collection</a:t>
            </a:r>
          </a:p>
          <a:p>
            <a:pPr lvl="1" eaLnBrk="1" hangingPunct="1">
              <a:spcBef>
                <a:spcPct val="0"/>
              </a:spcBef>
              <a:buFontTx/>
              <a:buNone/>
            </a:pPr>
            <a:r>
              <a:rPr lang="en-US" altLang="ru-RU" sz="1600">
                <a:solidFill>
                  <a:srgbClr val="FF0000"/>
                </a:solidFill>
              </a:rPr>
              <a:t>- Map (</a:t>
            </a:r>
            <a:r>
              <a:rPr lang="ru-RU" altLang="ru-RU" sz="1600" b="1">
                <a:solidFill>
                  <a:srgbClr val="FF0000"/>
                </a:solidFill>
              </a:rPr>
              <a:t>не есть </a:t>
            </a:r>
            <a:r>
              <a:rPr lang="en-US" altLang="ru-RU" sz="1600" b="1">
                <a:solidFill>
                  <a:srgbClr val="FF0000"/>
                </a:solidFill>
              </a:rPr>
              <a:t>Collection</a:t>
            </a:r>
            <a:r>
              <a:rPr lang="en-US" altLang="ru-RU" sz="1600"/>
              <a:t>)</a:t>
            </a: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a:extLst>
              <a:ext uri="{FF2B5EF4-FFF2-40B4-BE49-F238E27FC236}">
                <a16:creationId xmlns:a16="http://schemas.microsoft.com/office/drawing/2014/main" id="{6208F6C5-DC09-4A2F-99A7-2669CBA98B3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2E85972-30D7-4963-9C33-2AFF338BC9F5}"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39939" name="Footer Placeholder 4">
            <a:extLst>
              <a:ext uri="{FF2B5EF4-FFF2-40B4-BE49-F238E27FC236}">
                <a16:creationId xmlns:a16="http://schemas.microsoft.com/office/drawing/2014/main" id="{3015DC18-F3E8-4C72-A6C7-ACFCBD35FC5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39940" name="Slide Number Placeholder 5">
            <a:extLst>
              <a:ext uri="{FF2B5EF4-FFF2-40B4-BE49-F238E27FC236}">
                <a16:creationId xmlns:a16="http://schemas.microsoft.com/office/drawing/2014/main" id="{1453E7F2-8780-4354-A8F1-35C0A765D49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9DCA5D1-D336-4A27-AC35-FF67432A43B6}" type="slidenum">
              <a:rPr lang="ru-RU" altLang="ru-RU" sz="1400"/>
              <a:pPr>
                <a:spcBef>
                  <a:spcPct val="0"/>
                </a:spcBef>
                <a:buFontTx/>
                <a:buNone/>
              </a:pPr>
              <a:t>458</a:t>
            </a:fld>
            <a:endParaRPr lang="ru-RU" altLang="ru-RU" sz="1400"/>
          </a:p>
        </p:txBody>
      </p:sp>
      <p:sp>
        <p:nvSpPr>
          <p:cNvPr id="39941" name="Rectangle 3">
            <a:extLst>
              <a:ext uri="{FF2B5EF4-FFF2-40B4-BE49-F238E27FC236}">
                <a16:creationId xmlns:a16="http://schemas.microsoft.com/office/drawing/2014/main" id="{0C8D6592-B08F-4B88-BF4D-FF6C1BB3D5CB}"/>
              </a:ext>
            </a:extLst>
          </p:cNvPr>
          <p:cNvSpPr>
            <a:spLocks noGrp="1" noChangeArrowheads="1"/>
          </p:cNvSpPr>
          <p:nvPr>
            <p:ph type="body" idx="1"/>
          </p:nvPr>
        </p:nvSpPr>
        <p:spPr>
          <a:xfrm>
            <a:off x="0" y="1484313"/>
            <a:ext cx="9144000" cy="4752975"/>
          </a:xfrm>
        </p:spPr>
        <p:txBody>
          <a:bodyPr/>
          <a:lstStyle/>
          <a:p>
            <a:pPr eaLnBrk="1" hangingPunct="1">
              <a:lnSpc>
                <a:spcPct val="90000"/>
              </a:lnSpc>
            </a:pPr>
            <a:r>
              <a:rPr lang="en-US" altLang="ru-RU" sz="2000" b="1"/>
              <a:t>Collection</a:t>
            </a:r>
            <a:r>
              <a:rPr lang="en-US" altLang="ru-RU" sz="2000"/>
              <a:t> – </a:t>
            </a:r>
            <a:r>
              <a:rPr lang="ru-RU" altLang="ru-RU" sz="2000"/>
              <a:t>группа элементов – самый общий интерфейс коллекций:</a:t>
            </a:r>
          </a:p>
          <a:p>
            <a:pPr lvl="1" eaLnBrk="1" hangingPunct="1">
              <a:lnSpc>
                <a:spcPct val="90000"/>
              </a:lnSpc>
            </a:pPr>
            <a:r>
              <a:rPr lang="ru-RU" altLang="ru-RU" sz="1800"/>
              <a:t>Некоторые типы коллекций могут иметь дублирующиеся элементы;</a:t>
            </a:r>
          </a:p>
          <a:p>
            <a:pPr lvl="1" eaLnBrk="1" hangingPunct="1">
              <a:lnSpc>
                <a:spcPct val="90000"/>
              </a:lnSpc>
            </a:pPr>
            <a:r>
              <a:rPr lang="ru-RU" altLang="ru-RU" sz="1800"/>
              <a:t>Некоторые могут быть упорядочены.</a:t>
            </a:r>
          </a:p>
          <a:p>
            <a:pPr eaLnBrk="1" hangingPunct="1">
              <a:lnSpc>
                <a:spcPct val="90000"/>
              </a:lnSpc>
            </a:pPr>
            <a:r>
              <a:rPr lang="en-US" altLang="ru-RU" sz="2000" b="1"/>
              <a:t>Set</a:t>
            </a:r>
            <a:r>
              <a:rPr lang="en-US" altLang="ru-RU" sz="2000"/>
              <a:t> – </a:t>
            </a:r>
            <a:r>
              <a:rPr lang="ru-RU" altLang="ru-RU" sz="2000"/>
              <a:t>коллекция, которая не может иметь повторяющихся элементов:</a:t>
            </a:r>
          </a:p>
          <a:p>
            <a:pPr lvl="1" eaLnBrk="1" hangingPunct="1">
              <a:lnSpc>
                <a:spcPct val="90000"/>
              </a:lnSpc>
            </a:pPr>
            <a:r>
              <a:rPr lang="ru-RU" altLang="ru-RU" sz="1800"/>
              <a:t>Моделирует математическое понятие множества.</a:t>
            </a:r>
          </a:p>
          <a:p>
            <a:pPr eaLnBrk="1" hangingPunct="1">
              <a:lnSpc>
                <a:spcPct val="90000"/>
              </a:lnSpc>
            </a:pPr>
            <a:r>
              <a:rPr lang="en-US" altLang="ru-RU" sz="2000" b="1"/>
              <a:t>List</a:t>
            </a:r>
            <a:r>
              <a:rPr lang="en-US" altLang="ru-RU" sz="2000"/>
              <a:t> – </a:t>
            </a:r>
            <a:r>
              <a:rPr lang="ru-RU" altLang="ru-RU" sz="2000"/>
              <a:t>упорядоченная коллекция (иногда – последовательность, </a:t>
            </a:r>
            <a:r>
              <a:rPr lang="en-US" altLang="ru-RU" sz="2000"/>
              <a:t>sequence</a:t>
            </a:r>
            <a:r>
              <a:rPr lang="ru-RU" altLang="ru-RU" sz="2000"/>
              <a:t>):</a:t>
            </a:r>
          </a:p>
          <a:p>
            <a:pPr lvl="1" eaLnBrk="1" hangingPunct="1">
              <a:lnSpc>
                <a:spcPct val="90000"/>
              </a:lnSpc>
            </a:pPr>
            <a:r>
              <a:rPr lang="ru-RU" altLang="ru-RU" sz="1800"/>
              <a:t>Может иметь повторяющиеся элементы;</a:t>
            </a:r>
          </a:p>
          <a:p>
            <a:pPr lvl="1" eaLnBrk="1" hangingPunct="1">
              <a:lnSpc>
                <a:spcPct val="90000"/>
              </a:lnSpc>
            </a:pPr>
            <a:r>
              <a:rPr lang="ru-RU" altLang="ru-RU" sz="1800"/>
              <a:t>Пользователь обычно полностью контролирует, куда вставляется элемент, и может обращаться к элементам по интексу;</a:t>
            </a:r>
          </a:p>
          <a:p>
            <a:pPr eaLnBrk="1" hangingPunct="1">
              <a:lnSpc>
                <a:spcPct val="90000"/>
              </a:lnSpc>
            </a:pPr>
            <a:r>
              <a:rPr lang="en-US" altLang="ru-RU" sz="2000" b="1"/>
              <a:t>Queue</a:t>
            </a:r>
            <a:r>
              <a:rPr lang="en-US" altLang="ru-RU" sz="2000"/>
              <a:t> – </a:t>
            </a:r>
            <a:r>
              <a:rPr lang="ru-RU" altLang="ru-RU" sz="2000"/>
              <a:t>коллекция, упорядочивающая элементы перед их обработкой:</a:t>
            </a:r>
          </a:p>
          <a:p>
            <a:pPr lvl="1" eaLnBrk="1" hangingPunct="1">
              <a:lnSpc>
                <a:spcPct val="90000"/>
              </a:lnSpc>
            </a:pPr>
            <a:r>
              <a:rPr lang="ru-RU" altLang="ru-RU" sz="1800"/>
              <a:t>Всякая реализация обязана специфицировать это упорядочение.</a:t>
            </a:r>
          </a:p>
          <a:p>
            <a:pPr eaLnBrk="1" hangingPunct="1">
              <a:lnSpc>
                <a:spcPct val="90000"/>
              </a:lnSpc>
            </a:pPr>
            <a:r>
              <a:rPr lang="en-US" altLang="ru-RU" sz="2000" b="1"/>
              <a:t>Map</a:t>
            </a:r>
            <a:r>
              <a:rPr lang="en-US" altLang="ru-RU" sz="2000"/>
              <a:t> – </a:t>
            </a:r>
            <a:r>
              <a:rPr lang="ru-RU" altLang="ru-RU" sz="2000"/>
              <a:t>объект, отображающий ключи в значения:</a:t>
            </a:r>
          </a:p>
          <a:p>
            <a:pPr lvl="1" eaLnBrk="1" hangingPunct="1">
              <a:lnSpc>
                <a:spcPct val="90000"/>
              </a:lnSpc>
            </a:pPr>
            <a:r>
              <a:rPr lang="ru-RU" altLang="ru-RU" sz="1800"/>
              <a:t>Не может содержать повторяющихся ключей,</a:t>
            </a:r>
          </a:p>
          <a:p>
            <a:pPr lvl="1" eaLnBrk="1" hangingPunct="1">
              <a:lnSpc>
                <a:spcPct val="90000"/>
              </a:lnSpc>
            </a:pPr>
            <a:r>
              <a:rPr lang="ru-RU" altLang="ru-RU" sz="1800"/>
              <a:t>Каждый ключ отображается не более чем на одно значение.</a:t>
            </a: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a:extLst>
              <a:ext uri="{FF2B5EF4-FFF2-40B4-BE49-F238E27FC236}">
                <a16:creationId xmlns:a16="http://schemas.microsoft.com/office/drawing/2014/main" id="{71FA13CA-C334-43DE-A30C-132A3802564B}"/>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321C4F7-1E28-4D1D-AE5B-15C33ACDEB45}"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41987" name="Footer Placeholder 4">
            <a:extLst>
              <a:ext uri="{FF2B5EF4-FFF2-40B4-BE49-F238E27FC236}">
                <a16:creationId xmlns:a16="http://schemas.microsoft.com/office/drawing/2014/main" id="{F5496A50-56E4-44B2-A829-694574D02E6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41988" name="Slide Number Placeholder 5">
            <a:extLst>
              <a:ext uri="{FF2B5EF4-FFF2-40B4-BE49-F238E27FC236}">
                <a16:creationId xmlns:a16="http://schemas.microsoft.com/office/drawing/2014/main" id="{2E8FA44E-264D-487D-BAD6-F6E8D96B5CA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8037D68-7E9F-49C1-A09C-34181052E4B1}" type="slidenum">
              <a:rPr lang="ru-RU" altLang="ru-RU" sz="1400"/>
              <a:pPr>
                <a:spcBef>
                  <a:spcPct val="0"/>
                </a:spcBef>
                <a:buFontTx/>
                <a:buNone/>
              </a:pPr>
              <a:t>459</a:t>
            </a:fld>
            <a:endParaRPr lang="ru-RU" altLang="ru-RU" sz="1400"/>
          </a:p>
        </p:txBody>
      </p:sp>
      <p:sp>
        <p:nvSpPr>
          <p:cNvPr id="41989" name="Rectangle 2">
            <a:extLst>
              <a:ext uri="{FF2B5EF4-FFF2-40B4-BE49-F238E27FC236}">
                <a16:creationId xmlns:a16="http://schemas.microsoft.com/office/drawing/2014/main" id="{18684313-7995-427D-AD78-979FE1A4017E}"/>
              </a:ext>
            </a:extLst>
          </p:cNvPr>
          <p:cNvSpPr>
            <a:spLocks noGrp="1" noChangeArrowheads="1"/>
          </p:cNvSpPr>
          <p:nvPr>
            <p:ph type="title"/>
          </p:nvPr>
        </p:nvSpPr>
        <p:spPr>
          <a:xfrm>
            <a:off x="468313" y="1484313"/>
            <a:ext cx="8229600" cy="288925"/>
          </a:xfrm>
        </p:spPr>
        <p:txBody>
          <a:bodyPr/>
          <a:lstStyle/>
          <a:p>
            <a:pPr eaLnBrk="1" hangingPunct="1"/>
            <a:r>
              <a:rPr lang="ru-RU" altLang="ru-RU" sz="2400" b="1"/>
              <a:t>Интерфейс </a:t>
            </a:r>
            <a:r>
              <a:rPr lang="en-US" altLang="ru-RU" sz="2400" b="1"/>
              <a:t>Collection</a:t>
            </a:r>
            <a:r>
              <a:rPr lang="ru-RU" altLang="ru-RU" sz="2400" b="1"/>
              <a:t> (см. </a:t>
            </a:r>
            <a:r>
              <a:rPr lang="en-US" altLang="ru-RU" sz="2400" b="1"/>
              <a:t>source code</a:t>
            </a:r>
            <a:r>
              <a:rPr lang="ru-RU" altLang="ru-RU" sz="2400" b="1"/>
              <a:t>)</a:t>
            </a:r>
          </a:p>
        </p:txBody>
      </p:sp>
      <p:pic>
        <p:nvPicPr>
          <p:cNvPr id="41990" name="Picture 4">
            <a:extLst>
              <a:ext uri="{FF2B5EF4-FFF2-40B4-BE49-F238E27FC236}">
                <a16:creationId xmlns:a16="http://schemas.microsoft.com/office/drawing/2014/main" id="{F8019788-9FE1-43C2-8ADF-4CCF10890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989138"/>
            <a:ext cx="5040312"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Rectangle 6">
            <a:extLst>
              <a:ext uri="{FF2B5EF4-FFF2-40B4-BE49-F238E27FC236}">
                <a16:creationId xmlns:a16="http://schemas.microsoft.com/office/drawing/2014/main" id="{9B41B3AB-EBDB-4178-804D-A2ACDC1DD74E}"/>
              </a:ext>
            </a:extLst>
          </p:cNvPr>
          <p:cNvSpPr>
            <a:spLocks noGrp="1" noChangeArrowheads="1"/>
          </p:cNvSpPr>
          <p:nvPr>
            <p:ph type="body" idx="1"/>
          </p:nvPr>
        </p:nvSpPr>
        <p:spPr>
          <a:xfrm>
            <a:off x="5364163" y="1795463"/>
            <a:ext cx="3708400" cy="4392612"/>
          </a:xfrm>
          <a:noFill/>
        </p:spPr>
        <p:txBody>
          <a:bodyPr/>
          <a:lstStyle/>
          <a:p>
            <a:pPr lvl="1" eaLnBrk="1" hangingPunct="1">
              <a:buFontTx/>
              <a:buNone/>
            </a:pPr>
            <a:r>
              <a:rPr lang="ru-RU" altLang="ru-RU" sz="1600"/>
              <a:t>Все реализации коллекций имеют конструктор </a:t>
            </a:r>
            <a:r>
              <a:rPr lang="en-US" altLang="ru-RU" sz="1600"/>
              <a:t>c </a:t>
            </a:r>
            <a:r>
              <a:rPr lang="ru-RU" altLang="ru-RU" sz="1600"/>
              <a:t>параметром </a:t>
            </a:r>
            <a:r>
              <a:rPr lang="en-US" altLang="ru-RU" sz="1600"/>
              <a:t>Collection</a:t>
            </a:r>
            <a:r>
              <a:rPr lang="ru-RU" altLang="ru-RU" sz="1600"/>
              <a:t>.</a:t>
            </a:r>
            <a:endParaRPr lang="en-US" altLang="ru-RU" sz="1600"/>
          </a:p>
          <a:p>
            <a:pPr lvl="1" eaLnBrk="1" hangingPunct="1">
              <a:buFontTx/>
              <a:buNone/>
            </a:pPr>
            <a:r>
              <a:rPr lang="ru-RU" altLang="ru-RU" sz="1600"/>
              <a:t>Это позволяет легко делать из одной коллекции другую.</a:t>
            </a:r>
          </a:p>
          <a:p>
            <a:pPr lvl="1" eaLnBrk="1" hangingPunct="1">
              <a:buFontTx/>
              <a:buNone/>
            </a:pPr>
            <a:r>
              <a:rPr lang="ru-RU" altLang="ru-RU" sz="1600"/>
              <a:t>Поэтому, такой конструктор называют </a:t>
            </a:r>
            <a:r>
              <a:rPr lang="en-US" altLang="ru-RU" sz="1600" b="1" i="1"/>
              <a:t>conversion constructor</a:t>
            </a:r>
            <a:r>
              <a:rPr lang="en-US" altLang="ru-RU" sz="1600" b="1"/>
              <a:t>.</a:t>
            </a:r>
            <a:endParaRPr lang="ru-RU" altLang="ru-RU" sz="1600" b="1"/>
          </a:p>
          <a:p>
            <a:pPr lvl="1" eaLnBrk="1" hangingPunct="1">
              <a:buFontTx/>
              <a:buNone/>
            </a:pPr>
            <a:r>
              <a:rPr lang="ru-RU" altLang="ru-RU" sz="1600"/>
              <a:t>Все коллекции имеют </a:t>
            </a:r>
            <a:r>
              <a:rPr lang="en-US" altLang="ru-RU" sz="1600"/>
              <a:t>generic-</a:t>
            </a:r>
            <a:r>
              <a:rPr lang="ru-RU" altLang="ru-RU" sz="1600"/>
              <a:t>методы, частично  реализованные в их абстрактном суперклассе </a:t>
            </a:r>
            <a:r>
              <a:rPr lang="en-US" altLang="ru-RU" sz="1600" b="1"/>
              <a:t>AbstractCollection</a:t>
            </a:r>
          </a:p>
          <a:p>
            <a:pPr lvl="1" eaLnBrk="1" hangingPunct="1">
              <a:buFontTx/>
              <a:buNone/>
            </a:pPr>
            <a:endParaRPr lang="ru-RU" altLang="ru-RU" sz="1600" b="1"/>
          </a:p>
          <a:p>
            <a:pPr lvl="1" eaLnBrk="1" hangingPunct="1">
              <a:buFontTx/>
              <a:buNone/>
            </a:pPr>
            <a:r>
              <a:rPr lang="ru-RU" altLang="ru-RU" sz="1600" b="1"/>
              <a:t>Ряд </a:t>
            </a:r>
            <a:r>
              <a:rPr lang="en-US" altLang="ru-RU" sz="1600" b="1"/>
              <a:t>default – </a:t>
            </a:r>
            <a:r>
              <a:rPr lang="ru-RU" altLang="ru-RU" sz="1600" b="1"/>
              <a:t>методов</a:t>
            </a:r>
            <a:r>
              <a:rPr lang="en-US" altLang="ru-RU" sz="1600" b="1"/>
              <a:t> </a:t>
            </a:r>
            <a:r>
              <a:rPr lang="ru-RU" altLang="ru-RU" sz="1600" b="1"/>
              <a:t>добавлен с </a:t>
            </a:r>
            <a:r>
              <a:rPr lang="en-US" altLang="ru-RU" sz="1600" b="1"/>
              <a:t>JDK8…</a:t>
            </a:r>
            <a:endParaRPr lang="ru-RU" altLang="ru-RU" sz="1600"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53804" y="1895199"/>
            <a:ext cx="8036393" cy="462428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Интервальный ряд</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en-US" sz="1477" dirty="0" err="1">
                <a:solidFill>
                  <a:srgbClr val="253957"/>
                </a:solidFill>
                <a:latin typeface="Arial Narrow" charset="0"/>
                <a:cs typeface="Arial Narrow" charset="0"/>
              </a:rPr>
              <a:t>a</a:t>
            </a:r>
            <a:r>
              <a:rPr lang="en-US" sz="1477" baseline="-25000" dirty="0" err="1">
                <a:solidFill>
                  <a:srgbClr val="253957"/>
                </a:solidFill>
                <a:latin typeface="Arial Narrow" charset="0"/>
                <a:cs typeface="Arial Narrow" charset="0"/>
              </a:rPr>
              <a:t>Mo</a:t>
            </a:r>
            <a:r>
              <a:rPr lang="en-US" sz="1477" dirty="0">
                <a:solidFill>
                  <a:srgbClr val="253957"/>
                </a:solidFill>
                <a:latin typeface="Arial Narrow" charset="0"/>
                <a:cs typeface="Arial Narrow" charset="0"/>
              </a:rPr>
              <a:t> – </a:t>
            </a:r>
            <a:r>
              <a:rPr lang="ru-RU" sz="1477" dirty="0">
                <a:solidFill>
                  <a:srgbClr val="253957"/>
                </a:solidFill>
                <a:latin typeface="Arial Narrow" charset="0"/>
                <a:cs typeface="Arial Narrow" charset="0"/>
              </a:rPr>
              <a:t>нижняя граница модального интервала</a:t>
            </a:r>
          </a:p>
          <a:p>
            <a:pPr marL="241079" indent="-241079">
              <a:spcBef>
                <a:spcPts val="1406"/>
              </a:spcBef>
              <a:buFont typeface="Arial" panose="020B0604020202020204" pitchFamily="34" charset="0"/>
              <a:buChar char="•"/>
            </a:pPr>
            <a:r>
              <a:rPr lang="en-US" sz="1477" dirty="0">
                <a:solidFill>
                  <a:srgbClr val="253957"/>
                </a:solidFill>
                <a:latin typeface="Arial Narrow" charset="0"/>
                <a:cs typeface="Arial Narrow" charset="0"/>
              </a:rPr>
              <a:t>m</a:t>
            </a:r>
            <a:r>
              <a:rPr lang="ru-RU" sz="1477" baseline="-25000" dirty="0">
                <a:solidFill>
                  <a:srgbClr val="253957"/>
                </a:solidFill>
                <a:latin typeface="Arial Narrow" charset="0"/>
                <a:cs typeface="Arial Narrow" charset="0"/>
              </a:rPr>
              <a:t>Мо</a:t>
            </a:r>
            <a:r>
              <a:rPr lang="ru-RU" sz="1477" dirty="0">
                <a:solidFill>
                  <a:srgbClr val="253957"/>
                </a:solidFill>
                <a:latin typeface="Arial Narrow" charset="0"/>
                <a:cs typeface="Arial Narrow" charset="0"/>
              </a:rPr>
              <a:t> – частота модального интервала</a:t>
            </a:r>
          </a:p>
          <a:p>
            <a:pPr marL="241079" indent="-241079">
              <a:spcBef>
                <a:spcPts val="1406"/>
              </a:spcBef>
              <a:buFont typeface="Arial" panose="020B0604020202020204" pitchFamily="34" charset="0"/>
              <a:buChar char="•"/>
            </a:pPr>
            <a:r>
              <a:rPr lang="en-US" sz="1477" dirty="0">
                <a:solidFill>
                  <a:srgbClr val="253957"/>
                </a:solidFill>
                <a:latin typeface="Arial Narrow" charset="0"/>
                <a:cs typeface="Arial Narrow" charset="0"/>
              </a:rPr>
              <a:t>m</a:t>
            </a:r>
            <a:r>
              <a:rPr lang="ru-RU" sz="1477" baseline="-25000" dirty="0">
                <a:solidFill>
                  <a:srgbClr val="253957"/>
                </a:solidFill>
                <a:latin typeface="Arial Narrow" charset="0"/>
                <a:cs typeface="Arial Narrow" charset="0"/>
              </a:rPr>
              <a:t>Мо-1</a:t>
            </a:r>
            <a:r>
              <a:rPr lang="ru-RU" sz="1477" dirty="0">
                <a:solidFill>
                  <a:srgbClr val="253957"/>
                </a:solidFill>
                <a:latin typeface="Arial Narrow" charset="0"/>
                <a:cs typeface="Arial Narrow" charset="0"/>
              </a:rPr>
              <a:t> – частота интервала, предшествующего модальному</a:t>
            </a:r>
          </a:p>
          <a:p>
            <a:pPr marL="241079" indent="-241079">
              <a:spcBef>
                <a:spcPts val="1406"/>
              </a:spcBef>
              <a:buFont typeface="Arial" panose="020B0604020202020204" pitchFamily="34" charset="0"/>
              <a:buChar char="•"/>
            </a:pPr>
            <a:r>
              <a:rPr lang="en-US" sz="1477" dirty="0">
                <a:solidFill>
                  <a:srgbClr val="253957"/>
                </a:solidFill>
                <a:latin typeface="Arial Narrow" charset="0"/>
                <a:cs typeface="Arial Narrow" charset="0"/>
              </a:rPr>
              <a:t>m</a:t>
            </a:r>
            <a:r>
              <a:rPr lang="ru-RU" sz="1477" baseline="-25000" dirty="0">
                <a:solidFill>
                  <a:srgbClr val="253957"/>
                </a:solidFill>
                <a:latin typeface="Arial Narrow" charset="0"/>
                <a:cs typeface="Arial Narrow" charset="0"/>
              </a:rPr>
              <a:t>Мо+1</a:t>
            </a:r>
            <a:r>
              <a:rPr lang="ru-RU" sz="1477" dirty="0">
                <a:solidFill>
                  <a:srgbClr val="253957"/>
                </a:solidFill>
                <a:latin typeface="Arial Narrow" charset="0"/>
                <a:cs typeface="Arial Narrow" charset="0"/>
              </a:rPr>
              <a:t> – частота интервала, следующего за модальным</a:t>
            </a:r>
          </a:p>
          <a:p>
            <a:pPr marL="241079" indent="-241079">
              <a:spcBef>
                <a:spcPts val="1406"/>
              </a:spcBef>
              <a:buFont typeface="Arial" panose="020B0604020202020204" pitchFamily="34" charset="0"/>
              <a:buChar char="•"/>
            </a:pPr>
            <a:r>
              <a:rPr lang="en-US" sz="1477" dirty="0">
                <a:solidFill>
                  <a:srgbClr val="253957"/>
                </a:solidFill>
                <a:latin typeface="Arial Narrow" charset="0"/>
                <a:cs typeface="Arial Narrow" charset="0"/>
              </a:rPr>
              <a:t>h </a:t>
            </a:r>
            <a:r>
              <a:rPr lang="ru-RU" sz="1477" dirty="0">
                <a:solidFill>
                  <a:srgbClr val="253957"/>
                </a:solidFill>
                <a:latin typeface="Arial Narrow" charset="0"/>
                <a:cs typeface="Arial Narrow" charset="0"/>
              </a:rPr>
              <a:t>– ширина интервала</a:t>
            </a: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Мода:</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Основные числовые характеристики</a:t>
            </a:r>
            <a:endParaRPr sz="2250" b="1" dirty="0">
              <a:latin typeface="Arial Narrow" charset="0"/>
              <a:ea typeface="Arial Narrow" charset="0"/>
              <a:cs typeface="Arial Narrow" charset="0"/>
            </a:endParaRPr>
          </a:p>
        </p:txBody>
      </p:sp>
      <p:pic>
        <p:nvPicPr>
          <p:cNvPr id="6" name="Рисунок 5">
            <a:extLst>
              <a:ext uri="{FF2B5EF4-FFF2-40B4-BE49-F238E27FC236}">
                <a16:creationId xmlns:a16="http://schemas.microsoft.com/office/drawing/2014/main" id="{E37E690E-1C42-E742-BBAA-0069E2B9ADD2}"/>
              </a:ext>
            </a:extLst>
          </p:cNvPr>
          <p:cNvPicPr>
            <a:picLocks noChangeAspect="1"/>
          </p:cNvPicPr>
          <p:nvPr/>
        </p:nvPicPr>
        <p:blipFill>
          <a:blip r:embed="rId3"/>
          <a:stretch>
            <a:fillRect/>
          </a:stretch>
        </p:blipFill>
        <p:spPr>
          <a:xfrm>
            <a:off x="1666680" y="2290511"/>
            <a:ext cx="5607616" cy="991155"/>
          </a:xfrm>
          <a:prstGeom prst="rect">
            <a:avLst/>
          </a:prstGeom>
        </p:spPr>
      </p:pic>
    </p:spTree>
    <p:extLst>
      <p:ext uri="{BB962C8B-B14F-4D97-AF65-F5344CB8AC3E}">
        <p14:creationId xmlns:p14="http://schemas.microsoft.com/office/powerpoint/2010/main" val="2804258372"/>
      </p:ext>
    </p:extLst>
  </p:cSld>
  <p:clrMapOvr>
    <a:masterClrMapping/>
  </p:clrMapOvr>
  <p:transition spd="med"/>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a:extLst>
              <a:ext uri="{FF2B5EF4-FFF2-40B4-BE49-F238E27FC236}">
                <a16:creationId xmlns:a16="http://schemas.microsoft.com/office/drawing/2014/main" id="{5C15CAB2-EC27-44D3-A1CC-D593A3382A04}"/>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9DE9BB3-0C0A-4BF2-B137-EF6C73780972}"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44035" name="Footer Placeholder 4">
            <a:extLst>
              <a:ext uri="{FF2B5EF4-FFF2-40B4-BE49-F238E27FC236}">
                <a16:creationId xmlns:a16="http://schemas.microsoft.com/office/drawing/2014/main" id="{3FBDD9E7-9C0C-455D-94AC-A1176349215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44036" name="Slide Number Placeholder 5">
            <a:extLst>
              <a:ext uri="{FF2B5EF4-FFF2-40B4-BE49-F238E27FC236}">
                <a16:creationId xmlns:a16="http://schemas.microsoft.com/office/drawing/2014/main" id="{52B22D75-AF58-4C87-A50D-A4C53E967A7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BE1A3A2-9C77-4126-8DF7-9BB453C52E26}" type="slidenum">
              <a:rPr lang="ru-RU" altLang="ru-RU" sz="1400"/>
              <a:pPr>
                <a:spcBef>
                  <a:spcPct val="0"/>
                </a:spcBef>
                <a:buFontTx/>
                <a:buNone/>
              </a:pPr>
              <a:t>460</a:t>
            </a:fld>
            <a:endParaRPr lang="ru-RU" altLang="ru-RU" sz="1400"/>
          </a:p>
        </p:txBody>
      </p:sp>
      <p:sp>
        <p:nvSpPr>
          <p:cNvPr id="44037" name="Rectangle 2">
            <a:extLst>
              <a:ext uri="{FF2B5EF4-FFF2-40B4-BE49-F238E27FC236}">
                <a16:creationId xmlns:a16="http://schemas.microsoft.com/office/drawing/2014/main" id="{DCCFD651-F46E-40C2-B8AD-993535FB8A1F}"/>
              </a:ext>
            </a:extLst>
          </p:cNvPr>
          <p:cNvSpPr>
            <a:spLocks noGrp="1" noChangeArrowheads="1"/>
          </p:cNvSpPr>
          <p:nvPr>
            <p:ph type="title"/>
          </p:nvPr>
        </p:nvSpPr>
        <p:spPr>
          <a:xfrm>
            <a:off x="468313" y="1484313"/>
            <a:ext cx="8229600" cy="288925"/>
          </a:xfrm>
        </p:spPr>
        <p:txBody>
          <a:bodyPr/>
          <a:lstStyle/>
          <a:p>
            <a:pPr eaLnBrk="1" hangingPunct="1"/>
            <a:r>
              <a:rPr lang="ru-RU" altLang="ru-RU" sz="2400" b="1"/>
              <a:t>Проход по коллекциям</a:t>
            </a:r>
          </a:p>
        </p:txBody>
      </p:sp>
      <p:sp>
        <p:nvSpPr>
          <p:cNvPr id="44038" name="Rectangle 3">
            <a:extLst>
              <a:ext uri="{FF2B5EF4-FFF2-40B4-BE49-F238E27FC236}">
                <a16:creationId xmlns:a16="http://schemas.microsoft.com/office/drawing/2014/main" id="{A8C802A4-E780-4D0E-A073-C4207EC6EFCD}"/>
              </a:ext>
            </a:extLst>
          </p:cNvPr>
          <p:cNvSpPr>
            <a:spLocks noGrp="1" noChangeArrowheads="1"/>
          </p:cNvSpPr>
          <p:nvPr>
            <p:ph type="body" idx="1"/>
          </p:nvPr>
        </p:nvSpPr>
        <p:spPr>
          <a:xfrm>
            <a:off x="4187825" y="1946275"/>
            <a:ext cx="4932363" cy="2778125"/>
          </a:xfrm>
        </p:spPr>
        <p:txBody>
          <a:bodyPr/>
          <a:lstStyle/>
          <a:p>
            <a:pPr eaLnBrk="1" hangingPunct="1">
              <a:lnSpc>
                <a:spcPct val="90000"/>
              </a:lnSpc>
            </a:pPr>
            <a:r>
              <a:rPr lang="ru-RU" altLang="ru-RU" sz="1600"/>
              <a:t>Используйте итератор, а не </a:t>
            </a:r>
            <a:r>
              <a:rPr lang="en-US" altLang="ru-RU" sz="1600"/>
              <a:t>for-each</a:t>
            </a:r>
            <a:r>
              <a:rPr lang="ru-RU" altLang="ru-RU" sz="1600"/>
              <a:t>, когда нужно:</a:t>
            </a:r>
          </a:p>
          <a:p>
            <a:pPr lvl="1" eaLnBrk="1" hangingPunct="1">
              <a:lnSpc>
                <a:spcPct val="90000"/>
              </a:lnSpc>
            </a:pPr>
            <a:r>
              <a:rPr lang="ru-RU" altLang="ru-RU" sz="1600"/>
              <a:t>Убрать текущий элемент;</a:t>
            </a:r>
          </a:p>
          <a:p>
            <a:pPr lvl="1" eaLnBrk="1" hangingPunct="1">
              <a:lnSpc>
                <a:spcPct val="90000"/>
              </a:lnSpc>
            </a:pPr>
            <a:r>
              <a:rPr lang="ru-RU" altLang="ru-RU" sz="1600"/>
              <a:t>Проходить сразу по нескольким коллекциям.</a:t>
            </a:r>
          </a:p>
          <a:p>
            <a:pPr eaLnBrk="1" hangingPunct="1">
              <a:lnSpc>
                <a:spcPct val="90000"/>
              </a:lnSpc>
            </a:pPr>
            <a:r>
              <a:rPr lang="ru-RU" altLang="ru-RU" sz="1600"/>
              <a:t>Метод </a:t>
            </a:r>
            <a:r>
              <a:rPr lang="en-US" altLang="ru-RU" sz="1600" i="1"/>
              <a:t>remove</a:t>
            </a:r>
            <a:r>
              <a:rPr lang="en-US" altLang="ru-RU" sz="1600"/>
              <a:t> </a:t>
            </a:r>
            <a:r>
              <a:rPr lang="ru-RU" altLang="ru-RU" sz="1600"/>
              <a:t>можно вызвать только раз для одного вызова </a:t>
            </a:r>
            <a:r>
              <a:rPr lang="en-US" altLang="ru-RU" sz="1600" i="1"/>
              <a:t>next</a:t>
            </a:r>
            <a:r>
              <a:rPr lang="ru-RU" altLang="ru-RU" sz="1600"/>
              <a:t>, и должно быть </a:t>
            </a:r>
            <a:r>
              <a:rPr lang="en-US" altLang="ru-RU" sz="1600"/>
              <a:t>Exception </a:t>
            </a:r>
            <a:r>
              <a:rPr lang="ru-RU" altLang="ru-RU" sz="1600"/>
              <a:t>при нарушении этого правила.</a:t>
            </a:r>
          </a:p>
          <a:p>
            <a:pPr eaLnBrk="1" hangingPunct="1">
              <a:lnSpc>
                <a:spcPct val="90000"/>
              </a:lnSpc>
            </a:pPr>
            <a:r>
              <a:rPr lang="ru-RU" altLang="ru-RU" sz="1600" b="1"/>
              <a:t>В </a:t>
            </a:r>
            <a:r>
              <a:rPr lang="en-US" altLang="ru-RU" sz="1600" b="1"/>
              <a:t>JDK8</a:t>
            </a:r>
            <a:r>
              <a:rPr lang="ru-RU" altLang="ru-RU" sz="1600" b="1"/>
              <a:t>(+)</a:t>
            </a:r>
            <a:r>
              <a:rPr lang="en-US" altLang="ru-RU" sz="1600" b="1"/>
              <a:t> </a:t>
            </a:r>
            <a:r>
              <a:rPr lang="ru-RU" altLang="ru-RU" sz="1600" b="1"/>
              <a:t>сделаны усовершенствования</a:t>
            </a:r>
            <a:r>
              <a:rPr lang="ru-RU" altLang="ru-RU" sz="1600"/>
              <a:t>, основанные на лямбдах и </a:t>
            </a:r>
            <a:r>
              <a:rPr lang="en-US" altLang="ru-RU" sz="1600"/>
              <a:t>default-</a:t>
            </a:r>
            <a:r>
              <a:rPr lang="ru-RU" altLang="ru-RU" sz="1600"/>
              <a:t>методах в интерфейсах...</a:t>
            </a:r>
          </a:p>
          <a:p>
            <a:pPr lvl="1" eaLnBrk="1" hangingPunct="1">
              <a:lnSpc>
                <a:spcPct val="90000"/>
              </a:lnSpc>
            </a:pPr>
            <a:endParaRPr lang="ru-RU" altLang="ru-RU" sz="1800"/>
          </a:p>
          <a:p>
            <a:pPr lvl="1" eaLnBrk="1" hangingPunct="1">
              <a:lnSpc>
                <a:spcPct val="90000"/>
              </a:lnSpc>
            </a:pPr>
            <a:endParaRPr lang="ru-RU" altLang="ru-RU" sz="1800"/>
          </a:p>
        </p:txBody>
      </p:sp>
      <p:pic>
        <p:nvPicPr>
          <p:cNvPr id="44039" name="Picture 5">
            <a:extLst>
              <a:ext uri="{FF2B5EF4-FFF2-40B4-BE49-F238E27FC236}">
                <a16:creationId xmlns:a16="http://schemas.microsoft.com/office/drawing/2014/main" id="{B7F24F15-4C09-4721-90C7-915ED8846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9138"/>
            <a:ext cx="3527425"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6">
            <a:extLst>
              <a:ext uri="{FF2B5EF4-FFF2-40B4-BE49-F238E27FC236}">
                <a16:creationId xmlns:a16="http://schemas.microsoft.com/office/drawing/2014/main" id="{3FD5813B-E58C-4BAF-87EA-1FBD604A7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3260725"/>
            <a:ext cx="3097212"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11">
            <a:extLst>
              <a:ext uri="{FF2B5EF4-FFF2-40B4-BE49-F238E27FC236}">
                <a16:creationId xmlns:a16="http://schemas.microsoft.com/office/drawing/2014/main" id="{03E14688-314C-4442-B825-83D067DFD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050" y="4754563"/>
            <a:ext cx="4679950" cy="93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42" name="Picture 12">
            <a:extLst>
              <a:ext uri="{FF2B5EF4-FFF2-40B4-BE49-F238E27FC236}">
                <a16:creationId xmlns:a16="http://schemas.microsoft.com/office/drawing/2014/main" id="{47D5F42F-83D8-44E3-9AD1-BE650034D7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754563"/>
            <a:ext cx="4464050" cy="145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3">
            <a:extLst>
              <a:ext uri="{FF2B5EF4-FFF2-40B4-BE49-F238E27FC236}">
                <a16:creationId xmlns:a16="http://schemas.microsoft.com/office/drawing/2014/main" id="{F42BFDB7-12AF-4B8B-A66A-A760F7A752C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BD80C2A-DC0A-4547-8BC1-ED24BB535E7A}"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46083" name="Footer Placeholder 4">
            <a:extLst>
              <a:ext uri="{FF2B5EF4-FFF2-40B4-BE49-F238E27FC236}">
                <a16:creationId xmlns:a16="http://schemas.microsoft.com/office/drawing/2014/main" id="{87B66CBC-90E3-4D18-B240-DEA5BB0AC9B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46084" name="Slide Number Placeholder 5">
            <a:extLst>
              <a:ext uri="{FF2B5EF4-FFF2-40B4-BE49-F238E27FC236}">
                <a16:creationId xmlns:a16="http://schemas.microsoft.com/office/drawing/2014/main" id="{0F212E36-E9DA-45DE-8966-A58D4BB05C1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8438A66-1DC2-4F9D-BCCD-1364B9394F85}" type="slidenum">
              <a:rPr lang="ru-RU" altLang="ru-RU" sz="1400"/>
              <a:pPr>
                <a:spcBef>
                  <a:spcPct val="0"/>
                </a:spcBef>
                <a:buFontTx/>
                <a:buNone/>
              </a:pPr>
              <a:t>461</a:t>
            </a:fld>
            <a:endParaRPr lang="ru-RU" altLang="ru-RU" sz="1400"/>
          </a:p>
        </p:txBody>
      </p:sp>
      <p:sp>
        <p:nvSpPr>
          <p:cNvPr id="46085" name="Rectangle 2">
            <a:extLst>
              <a:ext uri="{FF2B5EF4-FFF2-40B4-BE49-F238E27FC236}">
                <a16:creationId xmlns:a16="http://schemas.microsoft.com/office/drawing/2014/main" id="{C136ACDC-10A6-4F89-BEA4-06DE7764D633}"/>
              </a:ext>
            </a:extLst>
          </p:cNvPr>
          <p:cNvSpPr>
            <a:spLocks noGrp="1" noChangeArrowheads="1"/>
          </p:cNvSpPr>
          <p:nvPr>
            <p:ph type="title"/>
          </p:nvPr>
        </p:nvSpPr>
        <p:spPr>
          <a:xfrm>
            <a:off x="0" y="1412875"/>
            <a:ext cx="9396413" cy="346075"/>
          </a:xfrm>
        </p:spPr>
        <p:txBody>
          <a:bodyPr/>
          <a:lstStyle/>
          <a:p>
            <a:pPr eaLnBrk="1" hangingPunct="1"/>
            <a:r>
              <a:rPr lang="ru-RU" altLang="ru-RU" sz="2400" b="1"/>
              <a:t>Итератор</a:t>
            </a:r>
            <a:r>
              <a:rPr lang="en-US" altLang="ru-RU" sz="2400" b="1"/>
              <a:t> </a:t>
            </a:r>
            <a:r>
              <a:rPr lang="ru-RU" altLang="ru-RU" sz="2400" b="1"/>
              <a:t>в </a:t>
            </a:r>
            <a:r>
              <a:rPr lang="en-US" altLang="ru-RU" sz="2400" b="1"/>
              <a:t>JDK 8 (+)</a:t>
            </a:r>
            <a:endParaRPr lang="ru-RU" altLang="ru-RU" sz="2400" b="1"/>
          </a:p>
        </p:txBody>
      </p:sp>
      <p:sp>
        <p:nvSpPr>
          <p:cNvPr id="19462" name="Rectangle 3">
            <a:extLst>
              <a:ext uri="{FF2B5EF4-FFF2-40B4-BE49-F238E27FC236}">
                <a16:creationId xmlns:a16="http://schemas.microsoft.com/office/drawing/2014/main" id="{BA45EAF8-52B2-4A66-9346-68BC9B156D5B}"/>
              </a:ext>
            </a:extLst>
          </p:cNvPr>
          <p:cNvSpPr>
            <a:spLocks noGrp="1" noChangeArrowheads="1"/>
          </p:cNvSpPr>
          <p:nvPr>
            <p:ph type="body" idx="1"/>
          </p:nvPr>
        </p:nvSpPr>
        <p:spPr>
          <a:xfrm>
            <a:off x="0" y="1844675"/>
            <a:ext cx="9144000" cy="4392613"/>
          </a:xfrm>
        </p:spPr>
        <p:txBody>
          <a:bodyPr/>
          <a:lstStyle/>
          <a:p>
            <a:pPr eaLnBrk="1" hangingPunct="1">
              <a:lnSpc>
                <a:spcPct val="90000"/>
              </a:lnSpc>
              <a:defRPr/>
            </a:pPr>
            <a:r>
              <a:rPr lang="ru-RU" altLang="ru-RU" sz="1800" dirty="0"/>
              <a:t>Интерфейс </a:t>
            </a:r>
            <a:r>
              <a:rPr lang="en-US" altLang="ru-RU" sz="1800" dirty="0"/>
              <a:t>Iterator E&gt; </a:t>
            </a:r>
            <a:r>
              <a:rPr lang="ru-RU" altLang="ru-RU" sz="1800" dirty="0"/>
              <a:t>имеет (в </a:t>
            </a:r>
            <a:r>
              <a:rPr lang="en-US" altLang="ru-RU" sz="1800" dirty="0"/>
              <a:t>JDK 8(+)</a:t>
            </a:r>
            <a:r>
              <a:rPr lang="ru-RU" altLang="ru-RU" sz="1800" dirty="0"/>
              <a:t>) четыре метода</a:t>
            </a:r>
            <a:r>
              <a:rPr lang="en-US" altLang="ru-RU" sz="1800" dirty="0"/>
              <a:t> (</a:t>
            </a:r>
            <a:r>
              <a:rPr lang="ru-RU" altLang="ru-RU" sz="1800" dirty="0"/>
              <a:t>два из них - </a:t>
            </a:r>
            <a:r>
              <a:rPr lang="en-US" altLang="ru-RU" sz="1800" dirty="0"/>
              <a:t>default)</a:t>
            </a:r>
            <a:r>
              <a:rPr lang="ru-RU" altLang="ru-RU" sz="1800" dirty="0"/>
              <a:t>:</a:t>
            </a:r>
          </a:p>
          <a:p>
            <a:pPr marL="0" indent="0" eaLnBrk="1" hangingPunct="1">
              <a:lnSpc>
                <a:spcPct val="90000"/>
              </a:lnSpc>
              <a:buFontTx/>
              <a:buNone/>
              <a:defRPr/>
            </a:pPr>
            <a:r>
              <a:rPr lang="en-US" sz="1400" b="1" dirty="0">
                <a:latin typeface="Courier New" panose="02070309020205020404" pitchFamily="49" charset="0"/>
                <a:cs typeface="Courier New" panose="02070309020205020404" pitchFamily="49" charset="0"/>
              </a:rPr>
              <a:t>	boolean hasNext();</a:t>
            </a:r>
          </a:p>
          <a:p>
            <a:pPr marL="0" indent="0" eaLnBrk="1" hangingPunct="1">
              <a:lnSpc>
                <a:spcPct val="90000"/>
              </a:lnSpc>
              <a:buFontTx/>
              <a:buNone/>
              <a:defRPr/>
            </a:pPr>
            <a:r>
              <a:rPr lang="en-US" sz="1400" b="1" dirty="0">
                <a:latin typeface="Courier New" panose="02070309020205020404" pitchFamily="49" charset="0"/>
                <a:cs typeface="Courier New" panose="02070309020205020404" pitchFamily="49" charset="0"/>
              </a:rPr>
              <a:t>	E next();</a:t>
            </a:r>
          </a:p>
          <a:p>
            <a:pPr marL="0" indent="0" eaLnBrk="1" hangingPunct="1">
              <a:lnSpc>
                <a:spcPct val="90000"/>
              </a:lnSpc>
              <a:buFontTx/>
              <a:buNone/>
              <a:defRPr/>
            </a:pPr>
            <a:r>
              <a:rPr lang="en-US" sz="1400" b="1" dirty="0">
                <a:latin typeface="Courier New" panose="02070309020205020404" pitchFamily="49" charset="0"/>
                <a:cs typeface="Courier New" panose="02070309020205020404" pitchFamily="49" charset="0"/>
              </a:rPr>
              <a:t>	default void remove() {throw new UnsupportedOperationException("remove");}</a:t>
            </a:r>
          </a:p>
          <a:p>
            <a:pPr marL="0" indent="0" eaLnBrk="1" hangingPunct="1">
              <a:lnSpc>
                <a:spcPct val="90000"/>
              </a:lnSpc>
              <a:buFontTx/>
              <a:buNone/>
              <a:defRPr/>
            </a:pPr>
            <a:r>
              <a:rPr lang="en-US" sz="1400" b="1" dirty="0">
                <a:latin typeface="Courier New" panose="02070309020205020404" pitchFamily="49" charset="0"/>
                <a:cs typeface="Courier New" panose="02070309020205020404" pitchFamily="49" charset="0"/>
              </a:rPr>
              <a:t>	default void forEachRemaining(Consumer&lt;? super E&gt; action) {…}</a:t>
            </a:r>
            <a:endParaRPr lang="en-US" altLang="ru-RU" sz="1800" b="1" dirty="0"/>
          </a:p>
          <a:p>
            <a:pPr lvl="1" eaLnBrk="1" hangingPunct="1">
              <a:lnSpc>
                <a:spcPct val="90000"/>
              </a:lnSpc>
              <a:defRPr/>
            </a:pPr>
            <a:r>
              <a:rPr lang="ru-RU" altLang="ru-RU" sz="1400" b="1" dirty="0"/>
              <a:t>Повторно вызывая </a:t>
            </a:r>
            <a:r>
              <a:rPr lang="en-US" altLang="ru-RU" sz="1400" b="1" dirty="0"/>
              <a:t>next()</a:t>
            </a:r>
            <a:r>
              <a:rPr lang="ru-RU" altLang="ru-RU" sz="1400" b="1" dirty="0"/>
              <a:t>, можно последовательно перебирать элементы, а при выходе за конец коллекции – получить </a:t>
            </a:r>
            <a:r>
              <a:rPr lang="en-US" altLang="ru-RU" sz="1400" b="1" dirty="0">
                <a:solidFill>
                  <a:srgbClr val="FF0000"/>
                </a:solidFill>
              </a:rPr>
              <a:t>NoSuchElementException</a:t>
            </a:r>
            <a:r>
              <a:rPr lang="ru-RU" altLang="ru-RU" sz="1400" b="1" dirty="0"/>
              <a:t>, если не использовать </a:t>
            </a:r>
            <a:r>
              <a:rPr lang="en-US" altLang="ru-RU" sz="1400" b="1" dirty="0"/>
              <a:t>hasNext()</a:t>
            </a:r>
            <a:r>
              <a:rPr lang="ru-RU" altLang="ru-RU" sz="1400" b="1" dirty="0"/>
              <a:t>.</a:t>
            </a:r>
          </a:p>
          <a:p>
            <a:pPr eaLnBrk="1" hangingPunct="1">
              <a:lnSpc>
                <a:spcPct val="90000"/>
              </a:lnSpc>
              <a:defRPr/>
            </a:pPr>
            <a:r>
              <a:rPr lang="ru-RU" altLang="ru-RU" sz="1800" dirty="0"/>
              <a:t>Если с – это коллекция (т.е. </a:t>
            </a:r>
            <a:r>
              <a:rPr lang="en-US" altLang="ru-RU" sz="1800" dirty="0"/>
              <a:t>Iterable&lt;E&gt;</a:t>
            </a:r>
            <a:r>
              <a:rPr lang="ru-RU" altLang="ru-RU" sz="1800" dirty="0"/>
              <a:t>), можно использовать цикл </a:t>
            </a:r>
            <a:r>
              <a:rPr lang="en-US" altLang="ru-RU" sz="1800" dirty="0"/>
              <a:t>“for each”</a:t>
            </a:r>
            <a:r>
              <a:rPr lang="ru-RU" altLang="ru-RU" sz="1800" dirty="0"/>
              <a:t>, например</a:t>
            </a:r>
            <a:r>
              <a:rPr lang="en-US" altLang="ru-RU" sz="1800" dirty="0"/>
              <a:t> - </a:t>
            </a:r>
            <a:r>
              <a:rPr lang="ru-RU" altLang="ru-RU" sz="1800" dirty="0"/>
              <a:t>для </a:t>
            </a:r>
            <a:r>
              <a:rPr lang="en-US" altLang="ru-RU" sz="1400" b="1" dirty="0">
                <a:latin typeface="Courier New" panose="02070309020205020404" pitchFamily="49" charset="0"/>
                <a:cs typeface="Courier New" panose="02070309020205020404" pitchFamily="49" charset="0"/>
              </a:rPr>
              <a:t>Collection&lt;String&gt; c </a:t>
            </a:r>
            <a:r>
              <a:rPr lang="en-US" altLang="ru-RU" sz="1800" dirty="0"/>
              <a:t>:</a:t>
            </a:r>
            <a:endParaRPr lang="ru-RU" altLang="ru-RU" sz="1800" dirty="0"/>
          </a:p>
          <a:p>
            <a:pPr marL="0" indent="0" eaLnBrk="1" hangingPunct="1">
              <a:lnSpc>
                <a:spcPct val="90000"/>
              </a:lnSpc>
              <a:buFontTx/>
              <a:buNone/>
              <a:defRPr/>
            </a:pPr>
            <a:r>
              <a:rPr lang="en-US" altLang="ru-RU" sz="1800" dirty="0"/>
              <a:t>		</a:t>
            </a:r>
            <a:r>
              <a:rPr lang="en-US" altLang="ru-RU" sz="1400" b="1" dirty="0">
                <a:latin typeface="Courier New" panose="02070309020205020404" pitchFamily="49" charset="0"/>
                <a:cs typeface="Courier New" panose="02070309020205020404" pitchFamily="49" charset="0"/>
              </a:rPr>
              <a:t>for (String element : c) { /* do something with element */ }</a:t>
            </a:r>
          </a:p>
          <a:p>
            <a:pPr marL="0" indent="0" eaLnBrk="1" hangingPunct="1">
              <a:lnSpc>
                <a:spcPct val="90000"/>
              </a:lnSpc>
              <a:buFontTx/>
              <a:buNone/>
              <a:defRPr/>
            </a:pPr>
            <a:r>
              <a:rPr lang="ru-RU" altLang="ru-RU" sz="1800" dirty="0"/>
              <a:t>     (компилятор транслирует это в цикл с итератором (можно посмотреть – как...))</a:t>
            </a:r>
          </a:p>
          <a:p>
            <a:pPr eaLnBrk="1" hangingPunct="1">
              <a:lnSpc>
                <a:spcPct val="90000"/>
              </a:lnSpc>
              <a:defRPr/>
            </a:pPr>
            <a:r>
              <a:rPr lang="ru-RU" altLang="ru-RU" sz="1800" dirty="0"/>
              <a:t>С </a:t>
            </a:r>
            <a:r>
              <a:rPr lang="en-US" altLang="ru-RU" sz="1800" dirty="0"/>
              <a:t>JDK8</a:t>
            </a:r>
            <a:r>
              <a:rPr lang="ru-RU" altLang="ru-RU" sz="1800" dirty="0"/>
              <a:t>, все это упрощает метод</a:t>
            </a:r>
            <a:r>
              <a:rPr lang="en-US" altLang="ru-RU" sz="1800" dirty="0"/>
              <a:t> forEachRemaning(…)</a:t>
            </a:r>
            <a:r>
              <a:rPr lang="ru-RU" altLang="ru-RU" sz="1800" dirty="0"/>
              <a:t> с лямбда-выражением</a:t>
            </a:r>
            <a:r>
              <a:rPr lang="en-US" altLang="ru-RU" sz="1800" dirty="0"/>
              <a:t>.</a:t>
            </a:r>
          </a:p>
          <a:p>
            <a:pPr eaLnBrk="1" hangingPunct="1">
              <a:lnSpc>
                <a:spcPct val="90000"/>
              </a:lnSpc>
              <a:defRPr/>
            </a:pPr>
            <a:r>
              <a:rPr lang="ru-RU" altLang="ru-RU" sz="1800" b="1" dirty="0"/>
              <a:t>Последовательность обработки элементов зависит от типа коллекции. </a:t>
            </a:r>
          </a:p>
          <a:p>
            <a:pPr eaLnBrk="1" hangingPunct="1">
              <a:lnSpc>
                <a:spcPct val="90000"/>
              </a:lnSpc>
              <a:defRPr/>
            </a:pPr>
            <a:r>
              <a:rPr lang="ru-RU" altLang="ru-RU" sz="1800" b="1" dirty="0"/>
              <a:t>Имеется зависимость между вызовами</a:t>
            </a:r>
            <a:r>
              <a:rPr lang="en-US" altLang="ru-RU" sz="1800" b="1" dirty="0"/>
              <a:t> next()</a:t>
            </a:r>
            <a:r>
              <a:rPr lang="ru-RU" altLang="ru-RU" sz="1800" b="1" dirty="0"/>
              <a:t> и </a:t>
            </a:r>
            <a:r>
              <a:rPr lang="en-US" altLang="ru-RU" sz="1800" b="1" dirty="0"/>
              <a:t>remove(): </a:t>
            </a:r>
            <a:r>
              <a:rPr lang="ru-RU" altLang="ru-RU" sz="1800" b="1" dirty="0"/>
              <a:t>нельзя вызвать </a:t>
            </a:r>
            <a:r>
              <a:rPr lang="en-US" altLang="ru-RU" sz="1800" b="1" dirty="0"/>
              <a:t>remove() </a:t>
            </a:r>
            <a:r>
              <a:rPr lang="ru-RU" altLang="ru-RU" sz="1800" b="1" dirty="0"/>
              <a:t>без предварительного вызова </a:t>
            </a:r>
            <a:r>
              <a:rPr lang="en-US" altLang="ru-RU" sz="1800" b="1" dirty="0"/>
              <a:t>next() – </a:t>
            </a:r>
            <a:r>
              <a:rPr lang="ru-RU" altLang="ru-RU" sz="1800" b="1" dirty="0"/>
              <a:t>будет </a:t>
            </a:r>
            <a:r>
              <a:rPr lang="en-US" altLang="ru-RU" sz="1800" b="1" dirty="0">
                <a:solidFill>
                  <a:srgbClr val="FF0000"/>
                </a:solidFill>
              </a:rPr>
              <a:t>IllegalStateException</a:t>
            </a:r>
            <a:r>
              <a:rPr lang="en-US" altLang="ru-RU" sz="1800" b="1" dirty="0"/>
              <a:t>.</a:t>
            </a:r>
            <a:endParaRPr lang="ru-RU" altLang="ru-RU" sz="1800" b="1" dirty="0"/>
          </a:p>
          <a:p>
            <a:pPr lvl="1" eaLnBrk="1" hangingPunct="1">
              <a:lnSpc>
                <a:spcPct val="90000"/>
              </a:lnSpc>
              <a:defRPr/>
            </a:pPr>
            <a:r>
              <a:rPr lang="ru-RU" altLang="ru-RU" sz="1600" dirty="0"/>
              <a:t>Метод </a:t>
            </a:r>
            <a:r>
              <a:rPr lang="en-US" altLang="ru-RU" sz="1600" dirty="0"/>
              <a:t>next() </a:t>
            </a:r>
            <a:r>
              <a:rPr lang="ru-RU" altLang="ru-RU" sz="1600" dirty="0"/>
              <a:t>выдает очередной элемент и «устанавливается на следующий»...</a:t>
            </a:r>
            <a:endParaRPr lang="en-US" altLang="ru-RU" sz="1600"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Date Placeholder 3">
            <a:extLst>
              <a:ext uri="{FF2B5EF4-FFF2-40B4-BE49-F238E27FC236}">
                <a16:creationId xmlns:a16="http://schemas.microsoft.com/office/drawing/2014/main" id="{0D8FC26C-E58D-4BD4-90C9-8A4F40F1B90C}"/>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DA9AE8F-1206-4205-9173-CDC9082F94B8}"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48131" name="Footer Placeholder 4">
            <a:extLst>
              <a:ext uri="{FF2B5EF4-FFF2-40B4-BE49-F238E27FC236}">
                <a16:creationId xmlns:a16="http://schemas.microsoft.com/office/drawing/2014/main" id="{5B2C50E0-571C-4F54-9822-ACE09B99F88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48132" name="Slide Number Placeholder 5">
            <a:extLst>
              <a:ext uri="{FF2B5EF4-FFF2-40B4-BE49-F238E27FC236}">
                <a16:creationId xmlns:a16="http://schemas.microsoft.com/office/drawing/2014/main" id="{D731211A-F91E-4014-B5AA-2B68B824549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A4AB9AD-FAB7-41CE-B949-38D4C5E0A268}" type="slidenum">
              <a:rPr lang="ru-RU" altLang="ru-RU" sz="1400"/>
              <a:pPr>
                <a:spcBef>
                  <a:spcPct val="0"/>
                </a:spcBef>
                <a:buFontTx/>
                <a:buNone/>
              </a:pPr>
              <a:t>462</a:t>
            </a:fld>
            <a:endParaRPr lang="ru-RU" altLang="ru-RU" sz="1400"/>
          </a:p>
        </p:txBody>
      </p:sp>
      <p:sp>
        <p:nvSpPr>
          <p:cNvPr id="48133" name="Rectangle 2">
            <a:extLst>
              <a:ext uri="{FF2B5EF4-FFF2-40B4-BE49-F238E27FC236}">
                <a16:creationId xmlns:a16="http://schemas.microsoft.com/office/drawing/2014/main" id="{E03572C0-E1DC-4833-90B4-ECB3E65FB554}"/>
              </a:ext>
            </a:extLst>
          </p:cNvPr>
          <p:cNvSpPr>
            <a:spLocks noGrp="1" noChangeArrowheads="1"/>
          </p:cNvSpPr>
          <p:nvPr>
            <p:ph type="title"/>
          </p:nvPr>
        </p:nvSpPr>
        <p:spPr>
          <a:xfrm>
            <a:off x="468313" y="1484313"/>
            <a:ext cx="8229600" cy="288925"/>
          </a:xfrm>
        </p:spPr>
        <p:txBody>
          <a:bodyPr/>
          <a:lstStyle/>
          <a:p>
            <a:pPr eaLnBrk="1" hangingPunct="1"/>
            <a:r>
              <a:rPr lang="ru-RU" altLang="ru-RU" sz="2400" b="1"/>
              <a:t>Интерфейс </a:t>
            </a:r>
            <a:r>
              <a:rPr lang="en-US" altLang="ru-RU" sz="2400" b="1"/>
              <a:t>Set (</a:t>
            </a:r>
            <a:r>
              <a:rPr lang="ru-RU" altLang="ru-RU" sz="2400" b="1"/>
              <a:t>см. </a:t>
            </a:r>
            <a:r>
              <a:rPr lang="en-US" altLang="ru-RU" sz="2400" b="1"/>
              <a:t>source code)</a:t>
            </a:r>
            <a:endParaRPr lang="ru-RU" altLang="ru-RU" sz="2400" b="1"/>
          </a:p>
        </p:txBody>
      </p:sp>
      <p:sp>
        <p:nvSpPr>
          <p:cNvPr id="48134" name="Rectangle 3">
            <a:extLst>
              <a:ext uri="{FF2B5EF4-FFF2-40B4-BE49-F238E27FC236}">
                <a16:creationId xmlns:a16="http://schemas.microsoft.com/office/drawing/2014/main" id="{3220CC42-B2A6-415F-AE8F-037D33613A82}"/>
              </a:ext>
            </a:extLst>
          </p:cNvPr>
          <p:cNvSpPr>
            <a:spLocks noGrp="1" noChangeArrowheads="1"/>
          </p:cNvSpPr>
          <p:nvPr>
            <p:ph type="body" idx="1"/>
          </p:nvPr>
        </p:nvSpPr>
        <p:spPr>
          <a:xfrm>
            <a:off x="4643438" y="1844675"/>
            <a:ext cx="4500562" cy="4281488"/>
          </a:xfrm>
        </p:spPr>
        <p:txBody>
          <a:bodyPr/>
          <a:lstStyle/>
          <a:p>
            <a:pPr eaLnBrk="1" hangingPunct="1"/>
            <a:r>
              <a:rPr lang="ru-RU" altLang="ru-RU" sz="2000"/>
              <a:t>Те же методы, что</a:t>
            </a:r>
            <a:r>
              <a:rPr lang="en-US" altLang="ru-RU" sz="2000"/>
              <a:t> </a:t>
            </a:r>
            <a:r>
              <a:rPr lang="ru-RU" altLang="ru-RU" sz="2000"/>
              <a:t>в </a:t>
            </a:r>
            <a:r>
              <a:rPr lang="en-US" altLang="ru-RU" sz="2000"/>
              <a:t>Collection</a:t>
            </a:r>
            <a:r>
              <a:rPr lang="ru-RU" altLang="ru-RU" sz="2000"/>
              <a:t>;</a:t>
            </a:r>
          </a:p>
          <a:p>
            <a:pPr eaLnBrk="1" hangingPunct="1"/>
            <a:r>
              <a:rPr lang="ru-RU" altLang="ru-RU" sz="2000"/>
              <a:t>Нет одинаковых элементов;</a:t>
            </a:r>
          </a:p>
          <a:p>
            <a:pPr eaLnBrk="1" hangingPunct="1"/>
            <a:r>
              <a:rPr lang="ru-RU" altLang="ru-RU" sz="2000"/>
              <a:t>Два множества равны,</a:t>
            </a:r>
            <a:r>
              <a:rPr lang="en-US" altLang="ru-RU" sz="2000"/>
              <a:t> </a:t>
            </a:r>
            <a:r>
              <a:rPr lang="ru-RU" altLang="ru-RU" sz="2000"/>
              <a:t>если они содержат одинаковые элементы.</a:t>
            </a:r>
          </a:p>
          <a:p>
            <a:pPr eaLnBrk="1" hangingPunct="1"/>
            <a:r>
              <a:rPr lang="ru-RU" altLang="ru-RU" sz="2000"/>
              <a:t>Платформа </a:t>
            </a:r>
            <a:r>
              <a:rPr lang="en-US" altLang="ru-RU" sz="2000"/>
              <a:t>Java </a:t>
            </a:r>
            <a:r>
              <a:rPr lang="ru-RU" altLang="ru-RU" sz="2000"/>
              <a:t>имеет разные реализации; среди них:</a:t>
            </a:r>
          </a:p>
          <a:p>
            <a:pPr lvl="1" eaLnBrk="1" hangingPunct="1"/>
            <a:r>
              <a:rPr lang="en-US" altLang="ru-RU" sz="1800" b="1"/>
              <a:t>HashSet </a:t>
            </a:r>
            <a:r>
              <a:rPr lang="en-US" altLang="ru-RU" sz="1800"/>
              <a:t>(</a:t>
            </a:r>
            <a:r>
              <a:rPr lang="ru-RU" altLang="ru-RU" sz="1800"/>
              <a:t>быстрая, но не гарантирует одинаковой последовательности итерации</a:t>
            </a:r>
            <a:r>
              <a:rPr lang="en-US" altLang="ru-RU" sz="1800"/>
              <a:t>)</a:t>
            </a:r>
            <a:endParaRPr lang="ru-RU" altLang="ru-RU" sz="1800"/>
          </a:p>
          <a:p>
            <a:pPr lvl="1" eaLnBrk="1" hangingPunct="1"/>
            <a:r>
              <a:rPr lang="en-US" altLang="ru-RU" sz="1800" b="1"/>
              <a:t>TreeSet </a:t>
            </a:r>
            <a:r>
              <a:rPr lang="en-US" altLang="ru-RU" sz="1800"/>
              <a:t>(</a:t>
            </a:r>
            <a:r>
              <a:rPr lang="ru-RU" altLang="ru-RU" sz="1800"/>
              <a:t>заметно медленнее, упорядочивает элементы по их значениям</a:t>
            </a:r>
            <a:r>
              <a:rPr lang="en-US" altLang="ru-RU" sz="1800"/>
              <a:t>)</a:t>
            </a:r>
            <a:endParaRPr lang="ru-RU" altLang="ru-RU" sz="1800"/>
          </a:p>
          <a:p>
            <a:pPr lvl="1" eaLnBrk="1" hangingPunct="1"/>
            <a:r>
              <a:rPr lang="en-US" altLang="ru-RU" sz="1800" b="1"/>
              <a:t>LinkedHashSet </a:t>
            </a:r>
            <a:r>
              <a:rPr lang="en-US" altLang="ru-RU" sz="1800"/>
              <a:t>(</a:t>
            </a:r>
            <a:r>
              <a:rPr lang="ru-RU" altLang="ru-RU" sz="1800"/>
              <a:t>упорядочение в порядке вставления элементов</a:t>
            </a:r>
            <a:r>
              <a:rPr lang="en-US" altLang="ru-RU" sz="1800"/>
              <a:t>)</a:t>
            </a:r>
            <a:endParaRPr lang="ru-RU" altLang="ru-RU" sz="1800"/>
          </a:p>
        </p:txBody>
      </p:sp>
      <p:pic>
        <p:nvPicPr>
          <p:cNvPr id="48135" name="Picture 4">
            <a:extLst>
              <a:ext uri="{FF2B5EF4-FFF2-40B4-BE49-F238E27FC236}">
                <a16:creationId xmlns:a16="http://schemas.microsoft.com/office/drawing/2014/main" id="{8A0FBAEE-B7A9-408B-824B-991634F3F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44675"/>
            <a:ext cx="44005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Date Placeholder 3">
            <a:extLst>
              <a:ext uri="{FF2B5EF4-FFF2-40B4-BE49-F238E27FC236}">
                <a16:creationId xmlns:a16="http://schemas.microsoft.com/office/drawing/2014/main" id="{1BD30044-D562-46DA-B326-85E73174A368}"/>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35B91F1-9F76-4C59-A832-FF6F2CB0DE64}"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50179" name="Footer Placeholder 4">
            <a:extLst>
              <a:ext uri="{FF2B5EF4-FFF2-40B4-BE49-F238E27FC236}">
                <a16:creationId xmlns:a16="http://schemas.microsoft.com/office/drawing/2014/main" id="{51F36395-8688-4E71-9E0A-3201333F6F4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50180" name="Slide Number Placeholder 5">
            <a:extLst>
              <a:ext uri="{FF2B5EF4-FFF2-40B4-BE49-F238E27FC236}">
                <a16:creationId xmlns:a16="http://schemas.microsoft.com/office/drawing/2014/main" id="{E149D73A-F315-4560-94E4-0D37CAD7496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D24D2D0-EDDF-4162-86F6-F4E538DCDE77}" type="slidenum">
              <a:rPr lang="ru-RU" altLang="ru-RU" sz="1400"/>
              <a:pPr>
                <a:spcBef>
                  <a:spcPct val="0"/>
                </a:spcBef>
                <a:buFontTx/>
                <a:buNone/>
              </a:pPr>
              <a:t>463</a:t>
            </a:fld>
            <a:endParaRPr lang="ru-RU" altLang="ru-RU" sz="1400"/>
          </a:p>
        </p:txBody>
      </p:sp>
      <p:sp>
        <p:nvSpPr>
          <p:cNvPr id="50181" name="Rectangle 2">
            <a:extLst>
              <a:ext uri="{FF2B5EF4-FFF2-40B4-BE49-F238E27FC236}">
                <a16:creationId xmlns:a16="http://schemas.microsoft.com/office/drawing/2014/main" id="{609CE4E4-BAE0-4C56-90D2-853CAEEF970A}"/>
              </a:ext>
            </a:extLst>
          </p:cNvPr>
          <p:cNvSpPr>
            <a:spLocks noGrp="1" noChangeArrowheads="1"/>
          </p:cNvSpPr>
          <p:nvPr>
            <p:ph type="title"/>
          </p:nvPr>
        </p:nvSpPr>
        <p:spPr>
          <a:xfrm>
            <a:off x="468313" y="1412875"/>
            <a:ext cx="8229600" cy="288925"/>
          </a:xfrm>
        </p:spPr>
        <p:txBody>
          <a:bodyPr/>
          <a:lstStyle/>
          <a:p>
            <a:pPr eaLnBrk="1" hangingPunct="1"/>
            <a:r>
              <a:rPr lang="ru-RU" altLang="ru-RU" sz="2400" b="1"/>
              <a:t>Интерфейс </a:t>
            </a:r>
            <a:r>
              <a:rPr lang="en-US" altLang="ru-RU" sz="2400" b="1"/>
              <a:t>List (</a:t>
            </a:r>
            <a:r>
              <a:rPr lang="ru-RU" altLang="ru-RU" sz="2400" b="1"/>
              <a:t>см. </a:t>
            </a:r>
            <a:r>
              <a:rPr lang="en-US" altLang="ru-RU" sz="2400" b="1"/>
              <a:t>source code)</a:t>
            </a:r>
            <a:endParaRPr lang="ru-RU" altLang="ru-RU" sz="2400" b="1"/>
          </a:p>
        </p:txBody>
      </p:sp>
      <p:sp>
        <p:nvSpPr>
          <p:cNvPr id="50182" name="Rectangle 3">
            <a:extLst>
              <a:ext uri="{FF2B5EF4-FFF2-40B4-BE49-F238E27FC236}">
                <a16:creationId xmlns:a16="http://schemas.microsoft.com/office/drawing/2014/main" id="{9C432E71-121F-460C-9D6D-35923024ADE9}"/>
              </a:ext>
            </a:extLst>
          </p:cNvPr>
          <p:cNvSpPr>
            <a:spLocks noGrp="1" noChangeArrowheads="1"/>
          </p:cNvSpPr>
          <p:nvPr>
            <p:ph type="body" idx="1"/>
          </p:nvPr>
        </p:nvSpPr>
        <p:spPr>
          <a:xfrm>
            <a:off x="5256213" y="1844675"/>
            <a:ext cx="3887787" cy="2232025"/>
          </a:xfrm>
        </p:spPr>
        <p:txBody>
          <a:bodyPr/>
          <a:lstStyle/>
          <a:p>
            <a:pPr eaLnBrk="1" hangingPunct="1"/>
            <a:r>
              <a:rPr lang="ru-RU" altLang="ru-RU" sz="1400" b="1"/>
              <a:t>Упорядоченная коллекция (последовательность)</a:t>
            </a:r>
          </a:p>
          <a:p>
            <a:pPr eaLnBrk="1" hangingPunct="1"/>
            <a:r>
              <a:rPr lang="ru-RU" altLang="ru-RU" sz="1400" b="1"/>
              <a:t>Может содержать повторяющиеся элементы</a:t>
            </a:r>
          </a:p>
          <a:p>
            <a:pPr eaLnBrk="1" hangingPunct="1"/>
            <a:r>
              <a:rPr lang="ru-RU" altLang="ru-RU" sz="1400" b="1"/>
              <a:t>Есть две реализации списков:</a:t>
            </a:r>
          </a:p>
          <a:p>
            <a:pPr lvl="1" eaLnBrk="1" hangingPunct="1"/>
            <a:r>
              <a:rPr lang="en-US" altLang="ru-RU" sz="1400" b="1"/>
              <a:t>ArrayList</a:t>
            </a:r>
          </a:p>
          <a:p>
            <a:pPr lvl="1" eaLnBrk="1" hangingPunct="1"/>
            <a:r>
              <a:rPr lang="en-US" altLang="ru-RU" sz="1400" b="1"/>
              <a:t>LinkedList </a:t>
            </a:r>
            <a:endParaRPr lang="ru-RU" altLang="ru-RU" sz="1400" b="1"/>
          </a:p>
          <a:p>
            <a:pPr lvl="1" eaLnBrk="1" hangingPunct="1">
              <a:buFontTx/>
              <a:buNone/>
            </a:pPr>
            <a:r>
              <a:rPr lang="ru-RU" altLang="ru-RU" sz="1400" b="1"/>
              <a:t>и переделанная реализация </a:t>
            </a:r>
            <a:endParaRPr lang="en-US" altLang="ru-RU" sz="1400" b="1"/>
          </a:p>
          <a:p>
            <a:pPr lvl="1" eaLnBrk="1" hangingPunct="1"/>
            <a:r>
              <a:rPr lang="en-US" altLang="ru-RU" sz="1400" b="1"/>
              <a:t>Vector</a:t>
            </a:r>
            <a:endParaRPr lang="ru-RU" altLang="ru-RU" sz="1400" b="1"/>
          </a:p>
        </p:txBody>
      </p:sp>
      <p:pic>
        <p:nvPicPr>
          <p:cNvPr id="50183" name="Picture 4">
            <a:extLst>
              <a:ext uri="{FF2B5EF4-FFF2-40B4-BE49-F238E27FC236}">
                <a16:creationId xmlns:a16="http://schemas.microsoft.com/office/drawing/2014/main" id="{88A2E44D-2A6D-411C-83EF-365A61907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16113"/>
            <a:ext cx="4608513"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Picture 5">
            <a:extLst>
              <a:ext uri="{FF2B5EF4-FFF2-40B4-BE49-F238E27FC236}">
                <a16:creationId xmlns:a16="http://schemas.microsoft.com/office/drawing/2014/main" id="{AA5882B1-BD05-4DCE-9583-1F94A9360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438" y="4221163"/>
            <a:ext cx="4500562"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Date Placeholder 3">
            <a:extLst>
              <a:ext uri="{FF2B5EF4-FFF2-40B4-BE49-F238E27FC236}">
                <a16:creationId xmlns:a16="http://schemas.microsoft.com/office/drawing/2014/main" id="{8A8CF62B-0EC7-44C2-BBF5-6B47C1DB84B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1145B6-0329-41EB-9992-39A0F6D977A7}"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52227" name="Footer Placeholder 4">
            <a:extLst>
              <a:ext uri="{FF2B5EF4-FFF2-40B4-BE49-F238E27FC236}">
                <a16:creationId xmlns:a16="http://schemas.microsoft.com/office/drawing/2014/main" id="{01DF31B2-75DE-40B4-82C1-F3B3D4B6DC4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52228" name="Slide Number Placeholder 5">
            <a:extLst>
              <a:ext uri="{FF2B5EF4-FFF2-40B4-BE49-F238E27FC236}">
                <a16:creationId xmlns:a16="http://schemas.microsoft.com/office/drawing/2014/main" id="{A0302981-B59E-4E11-8A24-19E3BD5B191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50B9B3E-353B-419A-BC05-EB7D86A305D6}" type="slidenum">
              <a:rPr lang="ru-RU" altLang="ru-RU" sz="1400"/>
              <a:pPr>
                <a:spcBef>
                  <a:spcPct val="0"/>
                </a:spcBef>
                <a:buFontTx/>
                <a:buNone/>
              </a:pPr>
              <a:t>464</a:t>
            </a:fld>
            <a:endParaRPr lang="ru-RU" altLang="ru-RU" sz="1400"/>
          </a:p>
        </p:txBody>
      </p:sp>
      <p:sp>
        <p:nvSpPr>
          <p:cNvPr id="52229" name="Rectangle 2">
            <a:extLst>
              <a:ext uri="{FF2B5EF4-FFF2-40B4-BE49-F238E27FC236}">
                <a16:creationId xmlns:a16="http://schemas.microsoft.com/office/drawing/2014/main" id="{D9C5ED48-0517-406E-9BDE-0E9B7EA7E842}"/>
              </a:ext>
            </a:extLst>
          </p:cNvPr>
          <p:cNvSpPr>
            <a:spLocks noGrp="1" noChangeArrowheads="1"/>
          </p:cNvSpPr>
          <p:nvPr>
            <p:ph type="title"/>
          </p:nvPr>
        </p:nvSpPr>
        <p:spPr>
          <a:xfrm>
            <a:off x="468313" y="1484313"/>
            <a:ext cx="8229600" cy="288925"/>
          </a:xfrm>
        </p:spPr>
        <p:txBody>
          <a:bodyPr/>
          <a:lstStyle/>
          <a:p>
            <a:pPr eaLnBrk="1" hangingPunct="1"/>
            <a:r>
              <a:rPr lang="ru-RU" altLang="ru-RU" sz="2400" b="1"/>
              <a:t>Интерфейс </a:t>
            </a:r>
            <a:r>
              <a:rPr lang="en-US" altLang="ru-RU" sz="2400" b="1"/>
              <a:t>Queue</a:t>
            </a:r>
            <a:r>
              <a:rPr lang="ru-RU" altLang="ru-RU" sz="2400" b="1"/>
              <a:t> (см. </a:t>
            </a:r>
            <a:r>
              <a:rPr lang="en-US" altLang="ru-RU" sz="2400" b="1"/>
              <a:t>source code</a:t>
            </a:r>
            <a:r>
              <a:rPr lang="ru-RU" altLang="ru-RU" sz="2400" b="1"/>
              <a:t>)</a:t>
            </a:r>
          </a:p>
        </p:txBody>
      </p:sp>
      <p:sp>
        <p:nvSpPr>
          <p:cNvPr id="52230" name="Rectangle 3">
            <a:extLst>
              <a:ext uri="{FF2B5EF4-FFF2-40B4-BE49-F238E27FC236}">
                <a16:creationId xmlns:a16="http://schemas.microsoft.com/office/drawing/2014/main" id="{F39A2E0D-D275-42CF-99D0-B3D884951E18}"/>
              </a:ext>
            </a:extLst>
          </p:cNvPr>
          <p:cNvSpPr>
            <a:spLocks noGrp="1" noChangeArrowheads="1"/>
          </p:cNvSpPr>
          <p:nvPr>
            <p:ph type="body" idx="1"/>
          </p:nvPr>
        </p:nvSpPr>
        <p:spPr>
          <a:xfrm>
            <a:off x="5148263" y="1844675"/>
            <a:ext cx="3816350" cy="2879725"/>
          </a:xfrm>
        </p:spPr>
        <p:txBody>
          <a:bodyPr/>
          <a:lstStyle/>
          <a:p>
            <a:pPr eaLnBrk="1" hangingPunct="1"/>
            <a:r>
              <a:rPr lang="ru-RU" altLang="ru-RU" sz="2000"/>
              <a:t>Коллекция элементов, которая накапливается для их последующей обработки;</a:t>
            </a:r>
          </a:p>
          <a:p>
            <a:pPr eaLnBrk="1" hangingPunct="1"/>
            <a:r>
              <a:rPr lang="ru-RU" altLang="ru-RU" sz="2000"/>
              <a:t>Обычно не допускается </a:t>
            </a:r>
            <a:r>
              <a:rPr lang="en-US" altLang="ru-RU" sz="2000"/>
              <a:t>null-</a:t>
            </a:r>
            <a:r>
              <a:rPr lang="ru-RU" altLang="ru-RU" sz="2000"/>
              <a:t>элемент (</a:t>
            </a:r>
            <a:r>
              <a:rPr lang="en-US" altLang="ru-RU" sz="2000"/>
              <a:t>LinkedList – </a:t>
            </a:r>
            <a:r>
              <a:rPr lang="ru-RU" altLang="ru-RU" sz="2000"/>
              <a:t>это исключение);</a:t>
            </a:r>
          </a:p>
          <a:p>
            <a:pPr eaLnBrk="1" hangingPunct="1"/>
            <a:r>
              <a:rPr lang="ru-RU" altLang="ru-RU" sz="2000"/>
              <a:t>Имеются расширения для параллельной работы;</a:t>
            </a:r>
          </a:p>
        </p:txBody>
      </p:sp>
      <p:pic>
        <p:nvPicPr>
          <p:cNvPr id="52231" name="Picture 4">
            <a:extLst>
              <a:ext uri="{FF2B5EF4-FFF2-40B4-BE49-F238E27FC236}">
                <a16:creationId xmlns:a16="http://schemas.microsoft.com/office/drawing/2014/main" id="{5E6DFFD8-6C7E-4D97-8A70-128D39025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16113"/>
            <a:ext cx="4681538"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5">
            <a:extLst>
              <a:ext uri="{FF2B5EF4-FFF2-40B4-BE49-F238E27FC236}">
                <a16:creationId xmlns:a16="http://schemas.microsoft.com/office/drawing/2014/main" id="{DB9C647D-FCD0-4F41-875A-1613F1BB3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284538"/>
            <a:ext cx="4248150"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Date Placeholder 3">
            <a:extLst>
              <a:ext uri="{FF2B5EF4-FFF2-40B4-BE49-F238E27FC236}">
                <a16:creationId xmlns:a16="http://schemas.microsoft.com/office/drawing/2014/main" id="{51020D62-742A-4D7C-AF7F-CBE43384274C}"/>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0CB587D-8FF7-4399-B1B9-01C5A1C85FA5}"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54275" name="Footer Placeholder 4">
            <a:extLst>
              <a:ext uri="{FF2B5EF4-FFF2-40B4-BE49-F238E27FC236}">
                <a16:creationId xmlns:a16="http://schemas.microsoft.com/office/drawing/2014/main" id="{AD828641-7526-40E3-8AF4-D9FCB291298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54276" name="Slide Number Placeholder 5">
            <a:extLst>
              <a:ext uri="{FF2B5EF4-FFF2-40B4-BE49-F238E27FC236}">
                <a16:creationId xmlns:a16="http://schemas.microsoft.com/office/drawing/2014/main" id="{E419FF35-2A4C-40AB-A791-8D571D4800A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BCA93F6-79BC-492C-B898-88BC7DAC71F8}" type="slidenum">
              <a:rPr lang="ru-RU" altLang="ru-RU" sz="1400"/>
              <a:pPr>
                <a:spcBef>
                  <a:spcPct val="0"/>
                </a:spcBef>
                <a:buFontTx/>
                <a:buNone/>
              </a:pPr>
              <a:t>465</a:t>
            </a:fld>
            <a:endParaRPr lang="ru-RU" altLang="ru-RU" sz="1400"/>
          </a:p>
        </p:txBody>
      </p:sp>
      <p:sp>
        <p:nvSpPr>
          <p:cNvPr id="54277" name="Rectangle 2">
            <a:extLst>
              <a:ext uri="{FF2B5EF4-FFF2-40B4-BE49-F238E27FC236}">
                <a16:creationId xmlns:a16="http://schemas.microsoft.com/office/drawing/2014/main" id="{C70DC3DA-A15F-4D1C-9032-7068BD7A65B7}"/>
              </a:ext>
            </a:extLst>
          </p:cNvPr>
          <p:cNvSpPr>
            <a:spLocks noGrp="1" noChangeArrowheads="1"/>
          </p:cNvSpPr>
          <p:nvPr>
            <p:ph type="title"/>
          </p:nvPr>
        </p:nvSpPr>
        <p:spPr>
          <a:xfrm>
            <a:off x="468313" y="1484313"/>
            <a:ext cx="8229600" cy="417512"/>
          </a:xfrm>
        </p:spPr>
        <p:txBody>
          <a:bodyPr/>
          <a:lstStyle/>
          <a:p>
            <a:pPr eaLnBrk="1" hangingPunct="1"/>
            <a:r>
              <a:rPr lang="ru-RU" altLang="ru-RU" sz="2400" b="1"/>
              <a:t>Интерфейс </a:t>
            </a:r>
            <a:r>
              <a:rPr lang="en-US" altLang="ru-RU" sz="2400" b="1"/>
              <a:t>Map</a:t>
            </a:r>
            <a:r>
              <a:rPr lang="ru-RU" altLang="ru-RU" sz="2400" b="1"/>
              <a:t> (см. </a:t>
            </a:r>
            <a:r>
              <a:rPr lang="en-US" altLang="ru-RU" sz="2400" b="1"/>
              <a:t>source code</a:t>
            </a:r>
            <a:r>
              <a:rPr lang="ru-RU" altLang="ru-RU" sz="2400" b="1"/>
              <a:t>)</a:t>
            </a:r>
          </a:p>
        </p:txBody>
      </p:sp>
      <p:sp>
        <p:nvSpPr>
          <p:cNvPr id="54278" name="Rectangle 3">
            <a:extLst>
              <a:ext uri="{FF2B5EF4-FFF2-40B4-BE49-F238E27FC236}">
                <a16:creationId xmlns:a16="http://schemas.microsoft.com/office/drawing/2014/main" id="{550E5B33-27B0-45E7-A6BF-73E0A62AFD28}"/>
              </a:ext>
            </a:extLst>
          </p:cNvPr>
          <p:cNvSpPr>
            <a:spLocks noGrp="1" noChangeArrowheads="1"/>
          </p:cNvSpPr>
          <p:nvPr>
            <p:ph type="body" idx="1"/>
          </p:nvPr>
        </p:nvSpPr>
        <p:spPr>
          <a:xfrm>
            <a:off x="4427538" y="1989138"/>
            <a:ext cx="4259262" cy="4137025"/>
          </a:xfrm>
        </p:spPr>
        <p:txBody>
          <a:bodyPr/>
          <a:lstStyle/>
          <a:p>
            <a:pPr eaLnBrk="1" hangingPunct="1"/>
            <a:r>
              <a:rPr lang="ru-RU" altLang="ru-RU" sz="2000"/>
              <a:t>Моделирует математическое понятие </a:t>
            </a:r>
            <a:r>
              <a:rPr lang="ru-RU" altLang="ru-RU" sz="2000" i="1"/>
              <a:t>функции</a:t>
            </a:r>
            <a:r>
              <a:rPr lang="ru-RU" altLang="ru-RU" sz="2000"/>
              <a:t>;</a:t>
            </a:r>
          </a:p>
          <a:p>
            <a:pPr eaLnBrk="1" hangingPunct="1"/>
            <a:r>
              <a:rPr lang="ru-RU" altLang="ru-RU" sz="2000"/>
              <a:t>Не содержит дублирующихся ключей;</a:t>
            </a:r>
          </a:p>
          <a:p>
            <a:pPr eaLnBrk="1" hangingPunct="1"/>
            <a:r>
              <a:rPr lang="ru-RU" altLang="ru-RU" sz="2000"/>
              <a:t>Каждый ключ отображается не более чем на одно значение;</a:t>
            </a:r>
          </a:p>
          <a:p>
            <a:pPr eaLnBrk="1" hangingPunct="1"/>
            <a:r>
              <a:rPr lang="ru-RU" altLang="ru-RU" sz="2000"/>
              <a:t>Реализации:</a:t>
            </a:r>
          </a:p>
          <a:p>
            <a:pPr lvl="1" eaLnBrk="1" hangingPunct="1"/>
            <a:r>
              <a:rPr lang="en-US" altLang="ru-RU" sz="1800" b="1"/>
              <a:t>HashMap;</a:t>
            </a:r>
          </a:p>
          <a:p>
            <a:pPr lvl="1" eaLnBrk="1" hangingPunct="1"/>
            <a:r>
              <a:rPr lang="en-US" altLang="ru-RU" sz="1800" b="1"/>
              <a:t>TreeMap;</a:t>
            </a:r>
          </a:p>
          <a:p>
            <a:pPr lvl="1" eaLnBrk="1" hangingPunct="1"/>
            <a:r>
              <a:rPr lang="en-US" altLang="ru-RU" sz="1800" b="1"/>
              <a:t>LinkedHashMap;</a:t>
            </a:r>
          </a:p>
          <a:p>
            <a:pPr lvl="1" eaLnBrk="1" hangingPunct="1"/>
            <a:r>
              <a:rPr lang="en-US" altLang="ru-RU" sz="1800" b="1"/>
              <a:t>Hashtable</a:t>
            </a:r>
            <a:r>
              <a:rPr lang="en-US" altLang="ru-RU" sz="1800"/>
              <a:t> (</a:t>
            </a:r>
            <a:r>
              <a:rPr lang="ru-RU" altLang="ru-RU" sz="1800"/>
              <a:t>переделанная старая реализация</a:t>
            </a:r>
            <a:r>
              <a:rPr lang="en-US" altLang="ru-RU" sz="1800"/>
              <a:t>)</a:t>
            </a:r>
            <a:endParaRPr lang="ru-RU" altLang="ru-RU" sz="1800"/>
          </a:p>
        </p:txBody>
      </p:sp>
      <p:pic>
        <p:nvPicPr>
          <p:cNvPr id="54279" name="Picture 4">
            <a:extLst>
              <a:ext uri="{FF2B5EF4-FFF2-40B4-BE49-F238E27FC236}">
                <a16:creationId xmlns:a16="http://schemas.microsoft.com/office/drawing/2014/main" id="{FBC1669F-B32D-4FB6-8E72-F86F3E62D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916113"/>
            <a:ext cx="3983038"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Date Placeholder 3">
            <a:extLst>
              <a:ext uri="{FF2B5EF4-FFF2-40B4-BE49-F238E27FC236}">
                <a16:creationId xmlns:a16="http://schemas.microsoft.com/office/drawing/2014/main" id="{7F893A4C-7E1B-4AFA-9214-EB00C8C160FE}"/>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205747C-3A5D-4E31-8977-B3743D4FFF87}"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56323" name="Footer Placeholder 4">
            <a:extLst>
              <a:ext uri="{FF2B5EF4-FFF2-40B4-BE49-F238E27FC236}">
                <a16:creationId xmlns:a16="http://schemas.microsoft.com/office/drawing/2014/main" id="{6BA6E774-125B-4F83-A006-CB15D99EF69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56324" name="Slide Number Placeholder 5">
            <a:extLst>
              <a:ext uri="{FF2B5EF4-FFF2-40B4-BE49-F238E27FC236}">
                <a16:creationId xmlns:a16="http://schemas.microsoft.com/office/drawing/2014/main" id="{82A40A95-21EB-4A5D-A226-5EF9E4E7770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98FA5CF-D343-45C9-867E-A3411FA129F4}" type="slidenum">
              <a:rPr lang="ru-RU" altLang="ru-RU" sz="1400"/>
              <a:pPr>
                <a:spcBef>
                  <a:spcPct val="0"/>
                </a:spcBef>
                <a:buFontTx/>
                <a:buNone/>
              </a:pPr>
              <a:t>466</a:t>
            </a:fld>
            <a:endParaRPr lang="ru-RU" altLang="ru-RU" sz="1400"/>
          </a:p>
        </p:txBody>
      </p:sp>
      <p:sp>
        <p:nvSpPr>
          <p:cNvPr id="56325" name="Rectangle 2">
            <a:extLst>
              <a:ext uri="{FF2B5EF4-FFF2-40B4-BE49-F238E27FC236}">
                <a16:creationId xmlns:a16="http://schemas.microsoft.com/office/drawing/2014/main" id="{4F3363B9-7093-404A-B2F8-992A50C4103E}"/>
              </a:ext>
            </a:extLst>
          </p:cNvPr>
          <p:cNvSpPr>
            <a:spLocks noGrp="1" noChangeArrowheads="1"/>
          </p:cNvSpPr>
          <p:nvPr>
            <p:ph type="title"/>
          </p:nvPr>
        </p:nvSpPr>
        <p:spPr>
          <a:xfrm>
            <a:off x="395288" y="1557338"/>
            <a:ext cx="8229600" cy="215900"/>
          </a:xfrm>
        </p:spPr>
        <p:txBody>
          <a:bodyPr/>
          <a:lstStyle/>
          <a:p>
            <a:pPr eaLnBrk="1" hangingPunct="1"/>
            <a:r>
              <a:rPr lang="ru-RU" altLang="ru-RU" sz="2400" b="1"/>
              <a:t>Упорядочение объектов</a:t>
            </a:r>
          </a:p>
        </p:txBody>
      </p:sp>
      <p:sp>
        <p:nvSpPr>
          <p:cNvPr id="56326" name="Rectangle 3">
            <a:extLst>
              <a:ext uri="{FF2B5EF4-FFF2-40B4-BE49-F238E27FC236}">
                <a16:creationId xmlns:a16="http://schemas.microsoft.com/office/drawing/2014/main" id="{DE70CF2E-6A34-42C1-A680-07C0C512C87D}"/>
              </a:ext>
            </a:extLst>
          </p:cNvPr>
          <p:cNvSpPr>
            <a:spLocks noGrp="1" noChangeArrowheads="1"/>
          </p:cNvSpPr>
          <p:nvPr>
            <p:ph type="body" idx="1"/>
          </p:nvPr>
        </p:nvSpPr>
        <p:spPr>
          <a:xfrm>
            <a:off x="4572000" y="3068638"/>
            <a:ext cx="4186238" cy="2592387"/>
          </a:xfrm>
        </p:spPr>
        <p:txBody>
          <a:bodyPr/>
          <a:lstStyle/>
          <a:p>
            <a:pPr eaLnBrk="1" hangingPunct="1"/>
            <a:r>
              <a:rPr lang="ru-RU" altLang="ru-RU" sz="2000"/>
              <a:t>Сортировка списка </a:t>
            </a:r>
            <a:r>
              <a:rPr lang="en-US" altLang="ru-RU" sz="2000"/>
              <a:t>list:   Collections.sort(list);</a:t>
            </a:r>
            <a:endParaRPr lang="ru-RU" altLang="ru-RU" sz="2000"/>
          </a:p>
          <a:p>
            <a:pPr eaLnBrk="1" hangingPunct="1"/>
            <a:r>
              <a:rPr lang="ru-RU" altLang="ru-RU" sz="2000"/>
              <a:t>Если объекты не могут сравниваться - </a:t>
            </a:r>
            <a:r>
              <a:rPr lang="en-US" altLang="ru-RU" sz="2000"/>
              <a:t>ClassCastException</a:t>
            </a:r>
            <a:endParaRPr lang="ru-RU" altLang="ru-RU" sz="2000"/>
          </a:p>
          <a:p>
            <a:pPr eaLnBrk="1" hangingPunct="1"/>
            <a:r>
              <a:rPr lang="ru-RU" altLang="ru-RU" sz="2000"/>
              <a:t>Результат </a:t>
            </a:r>
            <a:r>
              <a:rPr lang="en-US" altLang="ru-RU" sz="2000"/>
              <a:t>compareTo() </a:t>
            </a:r>
            <a:r>
              <a:rPr lang="ru-RU" altLang="ru-RU" sz="2000"/>
              <a:t>число</a:t>
            </a:r>
            <a:r>
              <a:rPr lang="en-US" altLang="ru-RU" sz="2000"/>
              <a:t>:</a:t>
            </a:r>
            <a:endParaRPr lang="ru-RU" altLang="ru-RU" sz="2000"/>
          </a:p>
          <a:p>
            <a:pPr lvl="1" eaLnBrk="1" hangingPunct="1"/>
            <a:r>
              <a:rPr lang="en-US" altLang="ru-RU" sz="1800"/>
              <a:t> (&lt;</a:t>
            </a:r>
            <a:r>
              <a:rPr lang="ru-RU" altLang="ru-RU" sz="1800"/>
              <a:t> </a:t>
            </a:r>
            <a:r>
              <a:rPr lang="en-US" altLang="ru-RU" sz="1800"/>
              <a:t>0) </a:t>
            </a:r>
            <a:r>
              <a:rPr lang="ru-RU" altLang="ru-RU" sz="1800"/>
              <a:t>:</a:t>
            </a:r>
            <a:r>
              <a:rPr lang="en-US" altLang="ru-RU" sz="1800"/>
              <a:t> &lt;this&gt; </a:t>
            </a:r>
            <a:r>
              <a:rPr lang="ru-RU" altLang="ru-RU" sz="1800"/>
              <a:t>меньше о;</a:t>
            </a:r>
          </a:p>
          <a:p>
            <a:pPr lvl="1" eaLnBrk="1" hangingPunct="1"/>
            <a:r>
              <a:rPr lang="en-US" altLang="ru-RU" sz="1800"/>
              <a:t> (= 0) </a:t>
            </a:r>
            <a:r>
              <a:rPr lang="ru-RU" altLang="ru-RU" sz="1800"/>
              <a:t>:</a:t>
            </a:r>
            <a:r>
              <a:rPr lang="en-US" altLang="ru-RU" sz="1800"/>
              <a:t> &lt;this&gt; </a:t>
            </a:r>
            <a:r>
              <a:rPr lang="ru-RU" altLang="ru-RU" sz="1800"/>
              <a:t>равен о;</a:t>
            </a:r>
          </a:p>
          <a:p>
            <a:pPr lvl="1" eaLnBrk="1" hangingPunct="1"/>
            <a:r>
              <a:rPr lang="en-US" altLang="ru-RU" sz="1800"/>
              <a:t> (&gt; 0) </a:t>
            </a:r>
            <a:r>
              <a:rPr lang="ru-RU" altLang="ru-RU" sz="1800"/>
              <a:t>: </a:t>
            </a:r>
            <a:r>
              <a:rPr lang="en-US" altLang="ru-RU" sz="1800"/>
              <a:t>&lt;this&gt; </a:t>
            </a:r>
            <a:r>
              <a:rPr lang="ru-RU" altLang="ru-RU" sz="1800"/>
              <a:t>больше о.</a:t>
            </a:r>
          </a:p>
          <a:p>
            <a:pPr lvl="1" eaLnBrk="1" hangingPunct="1"/>
            <a:endParaRPr lang="en-US" altLang="ru-RU" sz="1800"/>
          </a:p>
          <a:p>
            <a:pPr eaLnBrk="1" hangingPunct="1"/>
            <a:endParaRPr lang="ru-RU" altLang="ru-RU" sz="2000"/>
          </a:p>
        </p:txBody>
      </p:sp>
      <p:pic>
        <p:nvPicPr>
          <p:cNvPr id="56327" name="Picture 4">
            <a:extLst>
              <a:ext uri="{FF2B5EF4-FFF2-40B4-BE49-F238E27FC236}">
                <a16:creationId xmlns:a16="http://schemas.microsoft.com/office/drawing/2014/main" id="{78E815C3-BE92-4D97-ACB7-A46E751DB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060575"/>
            <a:ext cx="3857625"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5">
            <a:extLst>
              <a:ext uri="{FF2B5EF4-FFF2-40B4-BE49-F238E27FC236}">
                <a16:creationId xmlns:a16="http://schemas.microsoft.com/office/drawing/2014/main" id="{50E62031-8E90-4B0E-A3AB-C880F4AA1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205038"/>
            <a:ext cx="39592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Date Placeholder 3">
            <a:extLst>
              <a:ext uri="{FF2B5EF4-FFF2-40B4-BE49-F238E27FC236}">
                <a16:creationId xmlns:a16="http://schemas.microsoft.com/office/drawing/2014/main" id="{65BF182D-D259-43D5-893D-66AD2AE9B14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F45909D-C58C-4C4C-8C55-AA3DC710FB01}"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58371" name="Footer Placeholder 4">
            <a:extLst>
              <a:ext uri="{FF2B5EF4-FFF2-40B4-BE49-F238E27FC236}">
                <a16:creationId xmlns:a16="http://schemas.microsoft.com/office/drawing/2014/main" id="{1B1819C4-A130-494E-8D9B-86F106B5332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58372" name="Slide Number Placeholder 5">
            <a:extLst>
              <a:ext uri="{FF2B5EF4-FFF2-40B4-BE49-F238E27FC236}">
                <a16:creationId xmlns:a16="http://schemas.microsoft.com/office/drawing/2014/main" id="{CD547D99-5A88-494B-BFC7-FB2D1AF1592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ECC2B3B-22F4-49F2-8DE4-341113284F45}" type="slidenum">
              <a:rPr lang="ru-RU" altLang="ru-RU" sz="1400"/>
              <a:pPr>
                <a:spcBef>
                  <a:spcPct val="0"/>
                </a:spcBef>
                <a:buFontTx/>
                <a:buNone/>
              </a:pPr>
              <a:t>467</a:t>
            </a:fld>
            <a:endParaRPr lang="ru-RU" altLang="ru-RU" sz="1400"/>
          </a:p>
        </p:txBody>
      </p:sp>
      <p:sp>
        <p:nvSpPr>
          <p:cNvPr id="58373" name="Rectangle 3">
            <a:extLst>
              <a:ext uri="{FF2B5EF4-FFF2-40B4-BE49-F238E27FC236}">
                <a16:creationId xmlns:a16="http://schemas.microsoft.com/office/drawing/2014/main" id="{EF424414-078A-4661-AA82-63309A984DA3}"/>
              </a:ext>
            </a:extLst>
          </p:cNvPr>
          <p:cNvSpPr>
            <a:spLocks noGrp="1" noChangeArrowheads="1"/>
          </p:cNvSpPr>
          <p:nvPr>
            <p:ph type="body" idx="1"/>
          </p:nvPr>
        </p:nvSpPr>
        <p:spPr>
          <a:xfrm>
            <a:off x="250825" y="1557338"/>
            <a:ext cx="8713788" cy="4568825"/>
          </a:xfrm>
        </p:spPr>
        <p:txBody>
          <a:bodyPr/>
          <a:lstStyle/>
          <a:p>
            <a:pPr eaLnBrk="1" hangingPunct="1">
              <a:lnSpc>
                <a:spcPct val="80000"/>
              </a:lnSpc>
              <a:buFontTx/>
              <a:buNone/>
            </a:pPr>
            <a:r>
              <a:rPr lang="ru-RU" altLang="ru-RU" sz="1600" b="1"/>
              <a:t>Что делать, если объекты надо сортировать не в «естественном» порядке», или они не реализуют </a:t>
            </a:r>
            <a:r>
              <a:rPr lang="en-US" altLang="ru-RU" sz="1600" b="1"/>
              <a:t>Comparable-</a:t>
            </a:r>
            <a:r>
              <a:rPr lang="ru-RU" altLang="ru-RU" sz="1600" b="1"/>
              <a:t>интерфейс?</a:t>
            </a:r>
          </a:p>
          <a:p>
            <a:pPr eaLnBrk="1" hangingPunct="1">
              <a:lnSpc>
                <a:spcPct val="80000"/>
              </a:lnSpc>
              <a:buFontTx/>
              <a:buNone/>
            </a:pPr>
            <a:r>
              <a:rPr lang="en-US" altLang="ru-RU" sz="1600" b="1"/>
              <a:t>			</a:t>
            </a:r>
            <a:r>
              <a:rPr lang="en-US" altLang="ru-RU" sz="1600" b="1">
                <a:solidFill>
                  <a:srgbClr val="FF0000"/>
                </a:solidFill>
              </a:rPr>
              <a:t>Collections.sort (list, myComparator);</a:t>
            </a:r>
          </a:p>
          <a:p>
            <a:pPr eaLnBrk="1" hangingPunct="1">
              <a:lnSpc>
                <a:spcPct val="80000"/>
              </a:lnSpc>
              <a:buFontTx/>
              <a:buNone/>
            </a:pPr>
            <a:r>
              <a:rPr lang="en-US" altLang="ru-RU" sz="1600" b="1"/>
              <a:t>	</a:t>
            </a:r>
            <a:r>
              <a:rPr lang="ru-RU" altLang="ru-RU" sz="1600" b="1"/>
              <a:t>где </a:t>
            </a:r>
            <a:r>
              <a:rPr lang="en-US" altLang="ru-RU" sz="1600" b="1"/>
              <a:t>myComparator – </a:t>
            </a:r>
            <a:r>
              <a:rPr lang="ru-RU" altLang="ru-RU" sz="1600" b="1"/>
              <a:t>объект, инкапсулирующий сравнение/упорядочение.</a:t>
            </a:r>
          </a:p>
          <a:p>
            <a:pPr eaLnBrk="1" hangingPunct="1">
              <a:lnSpc>
                <a:spcPct val="80000"/>
              </a:lnSpc>
              <a:buFontTx/>
              <a:buNone/>
            </a:pPr>
            <a:endParaRPr lang="ru-RU" altLang="ru-RU" sz="1600" b="1"/>
          </a:p>
          <a:p>
            <a:pPr eaLnBrk="1" hangingPunct="1">
              <a:lnSpc>
                <a:spcPct val="80000"/>
              </a:lnSpc>
              <a:buFontTx/>
              <a:buNone/>
            </a:pPr>
            <a:r>
              <a:rPr lang="ru-RU" altLang="ru-RU" sz="1600"/>
              <a:t>		</a:t>
            </a:r>
            <a:endParaRPr lang="en-US" altLang="ru-RU" sz="1600"/>
          </a:p>
          <a:p>
            <a:pPr eaLnBrk="1" hangingPunct="1">
              <a:lnSpc>
                <a:spcPct val="80000"/>
              </a:lnSpc>
              <a:buFontTx/>
              <a:buNone/>
            </a:pPr>
            <a:endParaRPr lang="en-US" altLang="ru-RU" sz="1600"/>
          </a:p>
          <a:p>
            <a:pPr eaLnBrk="1" hangingPunct="1">
              <a:lnSpc>
                <a:spcPct val="80000"/>
              </a:lnSpc>
              <a:buFontTx/>
              <a:buNone/>
            </a:pPr>
            <a:endParaRPr lang="en-US" altLang="ru-RU" sz="1600"/>
          </a:p>
          <a:p>
            <a:pPr eaLnBrk="1" hangingPunct="1">
              <a:lnSpc>
                <a:spcPct val="80000"/>
              </a:lnSpc>
              <a:buFontTx/>
              <a:buNone/>
            </a:pPr>
            <a:endParaRPr lang="en-US" altLang="ru-RU" sz="1600"/>
          </a:p>
          <a:p>
            <a:pPr eaLnBrk="1" hangingPunct="1">
              <a:lnSpc>
                <a:spcPct val="80000"/>
              </a:lnSpc>
              <a:buFontTx/>
              <a:buNone/>
            </a:pPr>
            <a:r>
              <a:rPr lang="ru-RU" altLang="ru-RU" sz="1600" b="1"/>
              <a:t>Пример </a:t>
            </a:r>
            <a:r>
              <a:rPr lang="ru-RU" altLang="ru-RU" sz="1600" b="1">
                <a:solidFill>
                  <a:srgbClr val="FF0000"/>
                </a:solidFill>
              </a:rPr>
              <a:t>(как отсортируются объекты таким компаратором?)</a:t>
            </a:r>
            <a:r>
              <a:rPr lang="ru-RU" altLang="ru-RU" sz="1600" b="1"/>
              <a:t>: </a:t>
            </a:r>
          </a:p>
          <a:p>
            <a:pPr eaLnBrk="1" hangingPunct="1">
              <a:lnSpc>
                <a:spcPct val="80000"/>
              </a:lnSpc>
              <a:buFontTx/>
              <a:buNone/>
            </a:pPr>
            <a:r>
              <a:rPr lang="ru-RU" altLang="ru-RU" sz="1600"/>
              <a:t>		</a:t>
            </a:r>
            <a:r>
              <a:rPr lang="en-US" altLang="ru-RU" sz="1600" b="1"/>
              <a:t>static final myComparator = new Comparator() {    // </a:t>
            </a:r>
            <a:r>
              <a:rPr lang="ru-RU" altLang="ru-RU" sz="1600" b="1" i="1">
                <a:solidFill>
                  <a:srgbClr val="FF0000"/>
                </a:solidFill>
              </a:rPr>
              <a:t>что за конструкция?</a:t>
            </a:r>
            <a:endParaRPr lang="en-US" altLang="ru-RU" sz="1600" b="1" i="1">
              <a:solidFill>
                <a:srgbClr val="FF0000"/>
              </a:solidFill>
            </a:endParaRPr>
          </a:p>
          <a:p>
            <a:pPr eaLnBrk="1" hangingPunct="1">
              <a:lnSpc>
                <a:spcPct val="80000"/>
              </a:lnSpc>
              <a:buFontTx/>
              <a:buNone/>
            </a:pPr>
            <a:r>
              <a:rPr lang="en-US" altLang="ru-RU" sz="1600" b="1"/>
              <a:t>			public int compare (Object o1, Object o2) {</a:t>
            </a:r>
          </a:p>
          <a:p>
            <a:pPr eaLnBrk="1" hangingPunct="1">
              <a:lnSpc>
                <a:spcPct val="80000"/>
              </a:lnSpc>
              <a:buFontTx/>
              <a:buNone/>
            </a:pPr>
            <a:r>
              <a:rPr lang="en-US" altLang="ru-RU" sz="1600" b="1"/>
              <a:t>				return o1.hashCode() – o2.hashCode();</a:t>
            </a:r>
            <a:r>
              <a:rPr lang="ru-RU" altLang="ru-RU" sz="1600" b="1"/>
              <a:t> </a:t>
            </a:r>
            <a:r>
              <a:rPr lang="en-US" altLang="ru-RU" sz="1600" b="1"/>
              <a:t> 			</a:t>
            </a:r>
            <a:r>
              <a:rPr lang="ru-RU" altLang="ru-RU" sz="1600" b="1"/>
              <a:t>	</a:t>
            </a:r>
            <a:r>
              <a:rPr lang="en-US" altLang="ru-RU" sz="1600" b="1"/>
              <a:t>}	</a:t>
            </a:r>
          </a:p>
          <a:p>
            <a:pPr eaLnBrk="1" hangingPunct="1">
              <a:lnSpc>
                <a:spcPct val="80000"/>
              </a:lnSpc>
              <a:buFontTx/>
              <a:buNone/>
            </a:pPr>
            <a:r>
              <a:rPr lang="en-US" altLang="ru-RU" sz="1600" b="1"/>
              <a:t>		}</a:t>
            </a:r>
          </a:p>
          <a:p>
            <a:pPr eaLnBrk="1" hangingPunct="1">
              <a:lnSpc>
                <a:spcPct val="80000"/>
              </a:lnSpc>
              <a:buFontTx/>
              <a:buNone/>
            </a:pPr>
            <a:r>
              <a:rPr lang="en-US" altLang="ru-RU" sz="1600" b="1"/>
              <a:t>		Collection c = …// </a:t>
            </a:r>
            <a:r>
              <a:rPr lang="ru-RU" altLang="ru-RU" sz="1600" b="1"/>
              <a:t>какой-то набор объектов...</a:t>
            </a:r>
            <a:endParaRPr lang="en-US" altLang="ru-RU" sz="1600" b="1"/>
          </a:p>
          <a:p>
            <a:pPr eaLnBrk="1" hangingPunct="1">
              <a:lnSpc>
                <a:spcPct val="80000"/>
              </a:lnSpc>
              <a:buFontTx/>
              <a:buNone/>
            </a:pPr>
            <a:r>
              <a:rPr lang="en-US" altLang="ru-RU" sz="1600" b="1"/>
              <a:t>		List myList = new ArrayList</a:t>
            </a:r>
            <a:r>
              <a:rPr lang="ru-RU" altLang="ru-RU" sz="1600" b="1"/>
              <a:t> </a:t>
            </a:r>
            <a:r>
              <a:rPr lang="en-US" altLang="ru-RU" sz="1600" b="1"/>
              <a:t>(</a:t>
            </a:r>
            <a:r>
              <a:rPr lang="ru-RU" altLang="ru-RU" sz="1600" b="1"/>
              <a:t> с </a:t>
            </a:r>
            <a:r>
              <a:rPr lang="en-US" altLang="ru-RU" sz="1600" b="1"/>
              <a:t>);	</a:t>
            </a:r>
            <a:endParaRPr lang="ru-RU" altLang="ru-RU" sz="1600" b="1"/>
          </a:p>
          <a:p>
            <a:pPr eaLnBrk="1" hangingPunct="1">
              <a:lnSpc>
                <a:spcPct val="80000"/>
              </a:lnSpc>
              <a:buFontTx/>
              <a:buNone/>
            </a:pPr>
            <a:r>
              <a:rPr lang="ru-RU" altLang="ru-RU" sz="1600" b="1"/>
              <a:t>		</a:t>
            </a:r>
            <a:r>
              <a:rPr lang="en-US" altLang="ru-RU" sz="1600" b="1"/>
              <a:t>Collections.sort</a:t>
            </a:r>
            <a:r>
              <a:rPr lang="ru-RU" altLang="ru-RU" sz="1600" b="1"/>
              <a:t> </a:t>
            </a:r>
            <a:r>
              <a:rPr lang="en-US" altLang="ru-RU" sz="1600" b="1"/>
              <a:t>(</a:t>
            </a:r>
            <a:r>
              <a:rPr lang="ru-RU" altLang="ru-RU" sz="1600" b="1"/>
              <a:t> </a:t>
            </a:r>
            <a:r>
              <a:rPr lang="en-US" altLang="ru-RU" sz="1600" b="1"/>
              <a:t>myList, myComparator</a:t>
            </a:r>
            <a:r>
              <a:rPr lang="ru-RU" altLang="ru-RU" sz="1600" b="1"/>
              <a:t> </a:t>
            </a:r>
            <a:r>
              <a:rPr lang="en-US" altLang="ru-RU" sz="1600" b="1"/>
              <a:t>);</a:t>
            </a:r>
            <a:endParaRPr lang="ru-RU" altLang="ru-RU" sz="1600" b="1"/>
          </a:p>
          <a:p>
            <a:pPr eaLnBrk="1" hangingPunct="1">
              <a:lnSpc>
                <a:spcPct val="80000"/>
              </a:lnSpc>
              <a:buFontTx/>
              <a:buNone/>
            </a:pPr>
            <a:endParaRPr lang="ru-RU" altLang="ru-RU" sz="1600" b="1"/>
          </a:p>
          <a:p>
            <a:pPr eaLnBrk="1" hangingPunct="1">
              <a:lnSpc>
                <a:spcPct val="80000"/>
              </a:lnSpc>
              <a:buFontTx/>
              <a:buNone/>
            </a:pPr>
            <a:endParaRPr lang="ru-RU" altLang="ru-RU" sz="1600"/>
          </a:p>
        </p:txBody>
      </p:sp>
      <p:pic>
        <p:nvPicPr>
          <p:cNvPr id="58374" name="Picture 4">
            <a:extLst>
              <a:ext uri="{FF2B5EF4-FFF2-40B4-BE49-F238E27FC236}">
                <a16:creationId xmlns:a16="http://schemas.microsoft.com/office/drawing/2014/main" id="{06BEADD8-78A6-4A0A-B861-F49D68C79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636838"/>
            <a:ext cx="40655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Date Placeholder 3">
            <a:extLst>
              <a:ext uri="{FF2B5EF4-FFF2-40B4-BE49-F238E27FC236}">
                <a16:creationId xmlns:a16="http://schemas.microsoft.com/office/drawing/2014/main" id="{910E9762-54A9-4508-870E-BE7E524C295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6161883-28BF-4122-90BC-B3F9CD773964}"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60419" name="Footer Placeholder 4">
            <a:extLst>
              <a:ext uri="{FF2B5EF4-FFF2-40B4-BE49-F238E27FC236}">
                <a16:creationId xmlns:a16="http://schemas.microsoft.com/office/drawing/2014/main" id="{56BE7599-54A3-41DC-8069-560759BDCD8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60420" name="Slide Number Placeholder 5">
            <a:extLst>
              <a:ext uri="{FF2B5EF4-FFF2-40B4-BE49-F238E27FC236}">
                <a16:creationId xmlns:a16="http://schemas.microsoft.com/office/drawing/2014/main" id="{0E85B94A-303C-47FC-AA2D-CD496D40962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CC77958-A2CB-4C39-90F7-696D36773DA9}" type="slidenum">
              <a:rPr lang="ru-RU" altLang="ru-RU" sz="1400"/>
              <a:pPr>
                <a:spcBef>
                  <a:spcPct val="0"/>
                </a:spcBef>
                <a:buFontTx/>
                <a:buNone/>
              </a:pPr>
              <a:t>468</a:t>
            </a:fld>
            <a:endParaRPr lang="ru-RU" altLang="ru-RU" sz="1400"/>
          </a:p>
        </p:txBody>
      </p:sp>
      <p:sp>
        <p:nvSpPr>
          <p:cNvPr id="60421" name="Rectangle 2">
            <a:extLst>
              <a:ext uri="{FF2B5EF4-FFF2-40B4-BE49-F238E27FC236}">
                <a16:creationId xmlns:a16="http://schemas.microsoft.com/office/drawing/2014/main" id="{07C6A011-1B20-4F21-A43F-7508EBD563C5}"/>
              </a:ext>
            </a:extLst>
          </p:cNvPr>
          <p:cNvSpPr>
            <a:spLocks noGrp="1" noChangeArrowheads="1"/>
          </p:cNvSpPr>
          <p:nvPr>
            <p:ph type="title"/>
          </p:nvPr>
        </p:nvSpPr>
        <p:spPr>
          <a:xfrm>
            <a:off x="395288" y="1557338"/>
            <a:ext cx="8229600" cy="215900"/>
          </a:xfrm>
        </p:spPr>
        <p:txBody>
          <a:bodyPr/>
          <a:lstStyle/>
          <a:p>
            <a:pPr eaLnBrk="1" hangingPunct="1"/>
            <a:r>
              <a:rPr lang="ru-RU" altLang="ru-RU" sz="2400" b="1"/>
              <a:t>Интерфейсы </a:t>
            </a:r>
            <a:r>
              <a:rPr lang="en-US" altLang="ru-RU" sz="2400" b="1"/>
              <a:t>SortedSet</a:t>
            </a:r>
            <a:r>
              <a:rPr lang="ru-RU" altLang="ru-RU" sz="2400" b="1"/>
              <a:t> и </a:t>
            </a:r>
            <a:r>
              <a:rPr lang="en-US" altLang="ru-RU" sz="2400" b="1"/>
              <a:t>SortedMap (</a:t>
            </a:r>
            <a:r>
              <a:rPr lang="ru-RU" altLang="ru-RU" sz="2400" b="1"/>
              <a:t>см. </a:t>
            </a:r>
            <a:r>
              <a:rPr lang="en-US" altLang="ru-RU" sz="2400" b="1"/>
              <a:t>sources…)</a:t>
            </a:r>
            <a:endParaRPr lang="ru-RU" altLang="ru-RU" sz="2400" b="1"/>
          </a:p>
        </p:txBody>
      </p:sp>
      <p:sp>
        <p:nvSpPr>
          <p:cNvPr id="60422" name="Rectangle 3">
            <a:extLst>
              <a:ext uri="{FF2B5EF4-FFF2-40B4-BE49-F238E27FC236}">
                <a16:creationId xmlns:a16="http://schemas.microsoft.com/office/drawing/2014/main" id="{D4625E3D-D80D-436E-9899-C40AFEBE5199}"/>
              </a:ext>
            </a:extLst>
          </p:cNvPr>
          <p:cNvSpPr>
            <a:spLocks noGrp="1" noChangeArrowheads="1"/>
          </p:cNvSpPr>
          <p:nvPr>
            <p:ph type="body" idx="1"/>
          </p:nvPr>
        </p:nvSpPr>
        <p:spPr>
          <a:xfrm>
            <a:off x="250825" y="4941888"/>
            <a:ext cx="8893175" cy="1081087"/>
          </a:xfrm>
        </p:spPr>
        <p:txBody>
          <a:bodyPr/>
          <a:lstStyle/>
          <a:p>
            <a:pPr eaLnBrk="1" hangingPunct="1">
              <a:lnSpc>
                <a:spcPct val="90000"/>
              </a:lnSpc>
            </a:pPr>
            <a:r>
              <a:rPr lang="ru-RU" altLang="ru-RU" sz="2000"/>
              <a:t>Содержат отсортированные по возрастанию (при создании) элементы</a:t>
            </a:r>
          </a:p>
          <a:p>
            <a:pPr eaLnBrk="1" hangingPunct="1">
              <a:lnSpc>
                <a:spcPct val="90000"/>
              </a:lnSpc>
            </a:pPr>
            <a:r>
              <a:rPr lang="ru-RU" altLang="ru-RU" sz="2000"/>
              <a:t>В </a:t>
            </a:r>
            <a:r>
              <a:rPr lang="en-US" altLang="ru-RU" sz="2000"/>
              <a:t>SortedMap – </a:t>
            </a:r>
            <a:r>
              <a:rPr lang="ru-RU" altLang="ru-RU" sz="2000"/>
              <a:t>сортировка происходит по ключам</a:t>
            </a:r>
          </a:p>
          <a:p>
            <a:pPr eaLnBrk="1" hangingPunct="1">
              <a:lnSpc>
                <a:spcPct val="90000"/>
              </a:lnSpc>
            </a:pPr>
            <a:r>
              <a:rPr lang="ru-RU" altLang="ru-RU" sz="2000"/>
              <a:t>Позволяют «выкусывать» свои подмножества</a:t>
            </a:r>
          </a:p>
        </p:txBody>
      </p:sp>
      <p:pic>
        <p:nvPicPr>
          <p:cNvPr id="60423" name="Picture 4">
            <a:extLst>
              <a:ext uri="{FF2B5EF4-FFF2-40B4-BE49-F238E27FC236}">
                <a16:creationId xmlns:a16="http://schemas.microsoft.com/office/drawing/2014/main" id="{5D7C9BF8-8DFC-40F2-8552-8864AE641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2060575"/>
            <a:ext cx="381635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5">
            <a:extLst>
              <a:ext uri="{FF2B5EF4-FFF2-40B4-BE49-F238E27FC236}">
                <a16:creationId xmlns:a16="http://schemas.microsoft.com/office/drawing/2014/main" id="{0D9CD852-F4F0-4D43-9FF3-23EFBA9F9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2060575"/>
            <a:ext cx="403225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Date Placeholder 3">
            <a:extLst>
              <a:ext uri="{FF2B5EF4-FFF2-40B4-BE49-F238E27FC236}">
                <a16:creationId xmlns:a16="http://schemas.microsoft.com/office/drawing/2014/main" id="{4DBBAF36-88C4-4387-BF50-1676A11B7EE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3FA22F0-E0B5-4DC6-8146-B6BA83906988}"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62467" name="Footer Placeholder 4">
            <a:extLst>
              <a:ext uri="{FF2B5EF4-FFF2-40B4-BE49-F238E27FC236}">
                <a16:creationId xmlns:a16="http://schemas.microsoft.com/office/drawing/2014/main" id="{2A9E16DC-E8B5-42A2-A169-8522668433A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62468" name="Slide Number Placeholder 5">
            <a:extLst>
              <a:ext uri="{FF2B5EF4-FFF2-40B4-BE49-F238E27FC236}">
                <a16:creationId xmlns:a16="http://schemas.microsoft.com/office/drawing/2014/main" id="{ECADAB5A-3295-418E-960B-F34A813913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F4AB91F-6BC6-4F09-9A08-4A8ADDCEC845}" type="slidenum">
              <a:rPr lang="ru-RU" altLang="ru-RU" sz="1400"/>
              <a:pPr>
                <a:spcBef>
                  <a:spcPct val="0"/>
                </a:spcBef>
                <a:buFontTx/>
                <a:buNone/>
              </a:pPr>
              <a:t>469</a:t>
            </a:fld>
            <a:endParaRPr lang="ru-RU" altLang="ru-RU" sz="1400"/>
          </a:p>
        </p:txBody>
      </p:sp>
      <p:sp>
        <p:nvSpPr>
          <p:cNvPr id="62469" name="Rectangle 2">
            <a:extLst>
              <a:ext uri="{FF2B5EF4-FFF2-40B4-BE49-F238E27FC236}">
                <a16:creationId xmlns:a16="http://schemas.microsoft.com/office/drawing/2014/main" id="{49ACFACC-39BD-49C3-8F17-2D003D797BCB}"/>
              </a:ext>
            </a:extLst>
          </p:cNvPr>
          <p:cNvSpPr>
            <a:spLocks noGrp="1" noChangeArrowheads="1"/>
          </p:cNvSpPr>
          <p:nvPr>
            <p:ph type="title"/>
          </p:nvPr>
        </p:nvSpPr>
        <p:spPr>
          <a:xfrm>
            <a:off x="395288" y="1557338"/>
            <a:ext cx="8229600" cy="215900"/>
          </a:xfrm>
        </p:spPr>
        <p:txBody>
          <a:bodyPr/>
          <a:lstStyle/>
          <a:p>
            <a:pPr eaLnBrk="1" hangingPunct="1"/>
            <a:r>
              <a:rPr lang="ru-RU" altLang="ru-RU" sz="2400" b="1"/>
              <a:t>Реализации</a:t>
            </a:r>
            <a:r>
              <a:rPr lang="en-US" altLang="ru-RU" sz="2400" b="1"/>
              <a:t> </a:t>
            </a:r>
            <a:r>
              <a:rPr lang="ru-RU" altLang="ru-RU" sz="2400" b="1"/>
              <a:t>и их особенности</a:t>
            </a:r>
          </a:p>
        </p:txBody>
      </p:sp>
      <p:sp>
        <p:nvSpPr>
          <p:cNvPr id="33798" name="Rectangle 3">
            <a:extLst>
              <a:ext uri="{FF2B5EF4-FFF2-40B4-BE49-F238E27FC236}">
                <a16:creationId xmlns:a16="http://schemas.microsoft.com/office/drawing/2014/main" id="{C289F28F-44B4-4AC1-9B9C-260ED0734D10}"/>
              </a:ext>
            </a:extLst>
          </p:cNvPr>
          <p:cNvSpPr>
            <a:spLocks noGrp="1" noChangeArrowheads="1"/>
          </p:cNvSpPr>
          <p:nvPr>
            <p:ph type="body" idx="1"/>
          </p:nvPr>
        </p:nvSpPr>
        <p:spPr>
          <a:xfrm>
            <a:off x="107950" y="1916113"/>
            <a:ext cx="8928100" cy="4249737"/>
          </a:xfrm>
        </p:spPr>
        <p:txBody>
          <a:bodyPr/>
          <a:lstStyle/>
          <a:p>
            <a:pPr eaLnBrk="1" hangingPunct="1">
              <a:defRPr/>
            </a:pPr>
            <a:r>
              <a:rPr lang="ru-RU" altLang="ru-RU" sz="2000" dirty="0"/>
              <a:t>См. исходные тексты соответствующих классов – это важно!</a:t>
            </a:r>
          </a:p>
          <a:p>
            <a:pPr eaLnBrk="1" hangingPunct="1">
              <a:defRPr/>
            </a:pPr>
            <a:r>
              <a:rPr lang="ru-RU" altLang="ru-RU" sz="2000" dirty="0"/>
              <a:t>Классы </a:t>
            </a:r>
            <a:r>
              <a:rPr lang="en-US" altLang="ru-RU" sz="2000" dirty="0"/>
              <a:t>(</a:t>
            </a:r>
            <a:r>
              <a:rPr lang="ru-RU" altLang="ru-RU" sz="2000" dirty="0"/>
              <a:t>утилитные</a:t>
            </a:r>
            <a:r>
              <a:rPr lang="en-US" altLang="ru-RU" sz="2000" dirty="0"/>
              <a:t>) Arrays </a:t>
            </a:r>
            <a:r>
              <a:rPr lang="ru-RU" altLang="ru-RU" sz="2000" dirty="0"/>
              <a:t>и </a:t>
            </a:r>
            <a:r>
              <a:rPr lang="en-US" altLang="ru-RU" sz="2000" dirty="0"/>
              <a:t>Collections </a:t>
            </a:r>
            <a:r>
              <a:rPr lang="ru-RU" altLang="ru-RU" sz="2000" dirty="0"/>
              <a:t>содержат полезные методы, которые производят и/или потребляют коллекции...</a:t>
            </a:r>
          </a:p>
          <a:p>
            <a:pPr eaLnBrk="1" hangingPunct="1">
              <a:defRPr/>
            </a:pPr>
            <a:r>
              <a:rPr lang="ru-RU" altLang="ru-RU" sz="2000" dirty="0"/>
              <a:t>Можно получать </a:t>
            </a:r>
            <a:r>
              <a:rPr lang="en-US" altLang="ru-RU" sz="2000" dirty="0"/>
              <a:t>unmodifiable views </a:t>
            </a:r>
            <a:r>
              <a:rPr lang="ru-RU" altLang="ru-RU" sz="2000" dirty="0"/>
              <a:t>на коллекции...</a:t>
            </a:r>
          </a:p>
          <a:p>
            <a:pPr eaLnBrk="1" hangingPunct="1">
              <a:defRPr/>
            </a:pPr>
            <a:r>
              <a:rPr lang="ru-RU" altLang="ru-RU" sz="2000" dirty="0"/>
              <a:t>Можно получатть </a:t>
            </a:r>
            <a:r>
              <a:rPr lang="en-US" altLang="ru-RU" sz="2000" dirty="0"/>
              <a:t>synchronized views </a:t>
            </a:r>
            <a:r>
              <a:rPr lang="ru-RU" altLang="ru-RU" sz="2000" dirty="0"/>
              <a:t>на коллекции...</a:t>
            </a:r>
          </a:p>
          <a:p>
            <a:pPr marL="0" indent="0" eaLnBrk="1" hangingPunct="1">
              <a:buFontTx/>
              <a:buNone/>
              <a:defRPr/>
            </a:pPr>
            <a:endParaRPr lang="ru-RU" altLang="ru-RU" sz="2000" dirty="0"/>
          </a:p>
          <a:p>
            <a:pPr eaLnBrk="1" hangingPunct="1">
              <a:defRPr/>
            </a:pPr>
            <a:endParaRPr lang="ru-RU" altLang="ru-RU" sz="2000" dirty="0"/>
          </a:p>
          <a:p>
            <a:pPr eaLnBrk="1" hangingPunct="1">
              <a:defRPr/>
            </a:pPr>
            <a:r>
              <a:rPr lang="ru-RU" altLang="ru-RU" sz="2000" dirty="0"/>
              <a:t>Это – важная тема, которая требует изучения и практики...</a:t>
            </a:r>
          </a:p>
          <a:p>
            <a:pPr eaLnBrk="1" hangingPunct="1">
              <a:defRPr/>
            </a:pPr>
            <a:r>
              <a:rPr lang="ru-RU" altLang="ru-RU" sz="2000" dirty="0"/>
              <a:t>Мы будем часто пользоваться коллекциями и их дальнейшими усовершенствованиями (связанными с параллелизмом обработки данных)...</a:t>
            </a:r>
          </a:p>
          <a:p>
            <a:pPr eaLnBrk="1" hangingPunct="1">
              <a:defRPr/>
            </a:pPr>
            <a:r>
              <a:rPr lang="ru-RU" altLang="ru-RU" sz="2000" dirty="0"/>
              <a:t>Пока – это только первый взгляд на эту обширную тему...</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53804" y="1895199"/>
            <a:ext cx="8036393" cy="462428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Простая</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Взвешенная</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Исправленная выборочная</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Среднее </a:t>
            </a:r>
            <a:r>
              <a:rPr lang="ru-RU" sz="1477" dirty="0" err="1">
                <a:solidFill>
                  <a:srgbClr val="253957"/>
                </a:solidFill>
                <a:latin typeface="Arial Narrow" charset="0"/>
                <a:cs typeface="Arial Narrow" charset="0"/>
              </a:rPr>
              <a:t>квадратическое</a:t>
            </a:r>
            <a:r>
              <a:rPr lang="ru-RU" sz="1477" dirty="0">
                <a:solidFill>
                  <a:srgbClr val="253957"/>
                </a:solidFill>
                <a:latin typeface="Arial Narrow" charset="0"/>
                <a:cs typeface="Arial Narrow" charset="0"/>
              </a:rPr>
              <a:t> отклонение</a:t>
            </a: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Дисперсия:</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Основные числовые характеристики</a:t>
            </a:r>
            <a:endParaRPr sz="2250" b="1" dirty="0">
              <a:latin typeface="Arial Narrow" charset="0"/>
              <a:ea typeface="Arial Narrow" charset="0"/>
              <a:cs typeface="Arial Narrow" charset="0"/>
            </a:endParaRPr>
          </a:p>
        </p:txBody>
      </p:sp>
      <p:pic>
        <p:nvPicPr>
          <p:cNvPr id="6" name="Рисунок 5">
            <a:extLst>
              <a:ext uri="{FF2B5EF4-FFF2-40B4-BE49-F238E27FC236}">
                <a16:creationId xmlns:a16="http://schemas.microsoft.com/office/drawing/2014/main" id="{AB3E90A1-B4F8-F74A-BD02-1C17467481AE}"/>
              </a:ext>
            </a:extLst>
          </p:cNvPr>
          <p:cNvPicPr>
            <a:picLocks noChangeAspect="1"/>
          </p:cNvPicPr>
          <p:nvPr/>
        </p:nvPicPr>
        <p:blipFill>
          <a:blip r:embed="rId3"/>
          <a:stretch>
            <a:fillRect/>
          </a:stretch>
        </p:blipFill>
        <p:spPr>
          <a:xfrm>
            <a:off x="4115797" y="2068316"/>
            <a:ext cx="2410918" cy="884003"/>
          </a:xfrm>
          <a:prstGeom prst="rect">
            <a:avLst/>
          </a:prstGeom>
        </p:spPr>
      </p:pic>
      <p:pic>
        <p:nvPicPr>
          <p:cNvPr id="7" name="Рисунок 6">
            <a:extLst>
              <a:ext uri="{FF2B5EF4-FFF2-40B4-BE49-F238E27FC236}">
                <a16:creationId xmlns:a16="http://schemas.microsoft.com/office/drawing/2014/main" id="{1C1411D8-8E2A-4F44-BD32-7AFA7BDAB7B9}"/>
              </a:ext>
            </a:extLst>
          </p:cNvPr>
          <p:cNvPicPr>
            <a:picLocks noChangeAspect="1"/>
          </p:cNvPicPr>
          <p:nvPr/>
        </p:nvPicPr>
        <p:blipFill>
          <a:blip r:embed="rId4"/>
          <a:stretch>
            <a:fillRect/>
          </a:stretch>
        </p:blipFill>
        <p:spPr>
          <a:xfrm>
            <a:off x="4119557" y="3125436"/>
            <a:ext cx="2741302" cy="973297"/>
          </a:xfrm>
          <a:prstGeom prst="rect">
            <a:avLst/>
          </a:prstGeom>
        </p:spPr>
      </p:pic>
      <p:pic>
        <p:nvPicPr>
          <p:cNvPr id="8" name="Рисунок 7">
            <a:extLst>
              <a:ext uri="{FF2B5EF4-FFF2-40B4-BE49-F238E27FC236}">
                <a16:creationId xmlns:a16="http://schemas.microsoft.com/office/drawing/2014/main" id="{F93C4256-8B8C-844D-9EE4-67EB6138A649}"/>
              </a:ext>
            </a:extLst>
          </p:cNvPr>
          <p:cNvPicPr>
            <a:picLocks noChangeAspect="1"/>
          </p:cNvPicPr>
          <p:nvPr/>
        </p:nvPicPr>
        <p:blipFill>
          <a:blip r:embed="rId5"/>
          <a:stretch>
            <a:fillRect/>
          </a:stretch>
        </p:blipFill>
        <p:spPr>
          <a:xfrm>
            <a:off x="4115798" y="4559735"/>
            <a:ext cx="4107489" cy="964367"/>
          </a:xfrm>
          <a:prstGeom prst="rect">
            <a:avLst/>
          </a:prstGeom>
        </p:spPr>
      </p:pic>
      <p:pic>
        <p:nvPicPr>
          <p:cNvPr id="11" name="Рисунок 10">
            <a:extLst>
              <a:ext uri="{FF2B5EF4-FFF2-40B4-BE49-F238E27FC236}">
                <a16:creationId xmlns:a16="http://schemas.microsoft.com/office/drawing/2014/main" id="{2D2807EE-5553-854E-91C5-9B811F37FD4C}"/>
              </a:ext>
            </a:extLst>
          </p:cNvPr>
          <p:cNvPicPr>
            <a:picLocks noChangeAspect="1"/>
          </p:cNvPicPr>
          <p:nvPr/>
        </p:nvPicPr>
        <p:blipFill>
          <a:blip r:embed="rId6"/>
          <a:stretch>
            <a:fillRect/>
          </a:stretch>
        </p:blipFill>
        <p:spPr>
          <a:xfrm>
            <a:off x="4115798" y="5790195"/>
            <a:ext cx="1142953" cy="571477"/>
          </a:xfrm>
          <a:prstGeom prst="rect">
            <a:avLst/>
          </a:prstGeom>
        </p:spPr>
      </p:pic>
    </p:spTree>
    <p:extLst>
      <p:ext uri="{BB962C8B-B14F-4D97-AF65-F5344CB8AC3E}">
        <p14:creationId xmlns:p14="http://schemas.microsoft.com/office/powerpoint/2010/main" val="2597221456"/>
      </p:ext>
    </p:extLst>
  </p:cSld>
  <p:clrMapOvr>
    <a:masterClrMapping/>
  </p:clrMapOvr>
  <p:transition spd="med"/>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Date Placeholder 3">
            <a:extLst>
              <a:ext uri="{FF2B5EF4-FFF2-40B4-BE49-F238E27FC236}">
                <a16:creationId xmlns:a16="http://schemas.microsoft.com/office/drawing/2014/main" id="{B2A8BB55-3C9A-4A3E-A3EB-9D210EBE2E5F}"/>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A1FD8AA-C237-4A94-B493-7AC44AC1606E}"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64515" name="Footer Placeholder 4">
            <a:extLst>
              <a:ext uri="{FF2B5EF4-FFF2-40B4-BE49-F238E27FC236}">
                <a16:creationId xmlns:a16="http://schemas.microsoft.com/office/drawing/2014/main" id="{FF4964C8-9646-44B1-AA10-F2D1A452623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64516" name="Slide Number Placeholder 5">
            <a:extLst>
              <a:ext uri="{FF2B5EF4-FFF2-40B4-BE49-F238E27FC236}">
                <a16:creationId xmlns:a16="http://schemas.microsoft.com/office/drawing/2014/main" id="{A069E4B6-760A-40E4-BAB5-EA7C2A80DC1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9423293-FB5A-4B54-81BF-C4E55185B1FA}" type="slidenum">
              <a:rPr lang="ru-RU" altLang="ru-RU" sz="1400"/>
              <a:pPr>
                <a:spcBef>
                  <a:spcPct val="0"/>
                </a:spcBef>
                <a:buFontTx/>
                <a:buNone/>
              </a:pPr>
              <a:t>470</a:t>
            </a:fld>
            <a:endParaRPr lang="ru-RU" altLang="ru-RU" sz="1400"/>
          </a:p>
        </p:txBody>
      </p:sp>
      <p:sp>
        <p:nvSpPr>
          <p:cNvPr id="64517" name="Rectangle 2">
            <a:extLst>
              <a:ext uri="{FF2B5EF4-FFF2-40B4-BE49-F238E27FC236}">
                <a16:creationId xmlns:a16="http://schemas.microsoft.com/office/drawing/2014/main" id="{36C641FC-3541-45DB-8FA5-F14F18795DB6}"/>
              </a:ext>
            </a:extLst>
          </p:cNvPr>
          <p:cNvSpPr>
            <a:spLocks noGrp="1" noChangeArrowheads="1"/>
          </p:cNvSpPr>
          <p:nvPr>
            <p:ph type="title"/>
          </p:nvPr>
        </p:nvSpPr>
        <p:spPr>
          <a:xfrm>
            <a:off x="395288" y="1557338"/>
            <a:ext cx="8229600" cy="360362"/>
          </a:xfrm>
        </p:spPr>
        <p:txBody>
          <a:bodyPr/>
          <a:lstStyle/>
          <a:p>
            <a:pPr eaLnBrk="1" hangingPunct="1"/>
            <a:r>
              <a:rPr lang="en-US" altLang="ru-RU" sz="3200" b="1"/>
              <a:t>Q&amp;A</a:t>
            </a:r>
            <a:endParaRPr lang="ru-RU" altLang="ru-RU" sz="3200" b="1"/>
          </a:p>
        </p:txBody>
      </p:sp>
      <p:sp>
        <p:nvSpPr>
          <p:cNvPr id="64518" name="Rectangle 3">
            <a:extLst>
              <a:ext uri="{FF2B5EF4-FFF2-40B4-BE49-F238E27FC236}">
                <a16:creationId xmlns:a16="http://schemas.microsoft.com/office/drawing/2014/main" id="{8354E6BB-2D9B-4B59-9985-9185687E9259}"/>
              </a:ext>
            </a:extLst>
          </p:cNvPr>
          <p:cNvSpPr>
            <a:spLocks noChangeArrowheads="1"/>
          </p:cNvSpPr>
          <p:nvPr/>
        </p:nvSpPr>
        <p:spPr bwMode="auto">
          <a:xfrm>
            <a:off x="395288" y="3141663"/>
            <a:ext cx="82296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38200" indent="-838200">
              <a:spcBef>
                <a:spcPct val="20000"/>
              </a:spcBef>
              <a:buChar char="•"/>
              <a:defRPr sz="3200">
                <a:solidFill>
                  <a:schemeClr val="tx1"/>
                </a:solidFill>
                <a:latin typeface="Arial" panose="020B0604020202020204" pitchFamily="34" charset="0"/>
              </a:defRPr>
            </a:lvl1pPr>
            <a:lvl2pPr marL="838200" indent="-838200">
              <a:spcBef>
                <a:spcPct val="20000"/>
              </a:spcBef>
              <a:buChar char="–"/>
              <a:defRPr sz="2800">
                <a:solidFill>
                  <a:schemeClr val="tx1"/>
                </a:solidFill>
                <a:latin typeface="Arial" panose="020B0604020202020204" pitchFamily="34" charset="0"/>
              </a:defRPr>
            </a:lvl2pPr>
            <a:lvl3pPr marL="838200" indent="-838200">
              <a:spcBef>
                <a:spcPct val="20000"/>
              </a:spcBef>
              <a:buChar char="•"/>
              <a:defRPr sz="2400">
                <a:solidFill>
                  <a:schemeClr val="tx1"/>
                </a:solidFill>
                <a:latin typeface="Arial" panose="020B0604020202020204" pitchFamily="34" charset="0"/>
              </a:defRPr>
            </a:lvl3pPr>
            <a:lvl4pPr marL="838200" indent="-838200">
              <a:spcBef>
                <a:spcPct val="20000"/>
              </a:spcBef>
              <a:buChar char="–"/>
              <a:defRPr sz="2000">
                <a:solidFill>
                  <a:schemeClr val="tx1"/>
                </a:solidFill>
                <a:latin typeface="Arial" panose="020B0604020202020204" pitchFamily="34" charset="0"/>
              </a:defRPr>
            </a:lvl4pPr>
            <a:lvl5pPr marL="838200" indent="-838200">
              <a:spcBef>
                <a:spcPct val="20000"/>
              </a:spcBef>
              <a:buChar char="»"/>
              <a:defRPr sz="2000">
                <a:solidFill>
                  <a:schemeClr val="tx1"/>
                </a:solidFill>
                <a:latin typeface="Arial" panose="020B0604020202020204" pitchFamily="34" charset="0"/>
              </a:defRPr>
            </a:lvl5pPr>
            <a:lvl6pPr marL="1295400" indent="-838200" eaLnBrk="0" fontAlgn="base" hangingPunct="0">
              <a:spcBef>
                <a:spcPct val="20000"/>
              </a:spcBef>
              <a:spcAft>
                <a:spcPct val="0"/>
              </a:spcAft>
              <a:buChar char="»"/>
              <a:defRPr sz="2000">
                <a:solidFill>
                  <a:schemeClr val="tx1"/>
                </a:solidFill>
                <a:latin typeface="Arial" panose="020B0604020202020204" pitchFamily="34" charset="0"/>
              </a:defRPr>
            </a:lvl6pPr>
            <a:lvl7pPr marL="1752600" indent="-838200" eaLnBrk="0" fontAlgn="base" hangingPunct="0">
              <a:spcBef>
                <a:spcPct val="20000"/>
              </a:spcBef>
              <a:spcAft>
                <a:spcPct val="0"/>
              </a:spcAft>
              <a:buChar char="»"/>
              <a:defRPr sz="2000">
                <a:solidFill>
                  <a:schemeClr val="tx1"/>
                </a:solidFill>
                <a:latin typeface="Arial" panose="020B0604020202020204" pitchFamily="34" charset="0"/>
              </a:defRPr>
            </a:lvl7pPr>
            <a:lvl8pPr marL="2209800" indent="-838200" eaLnBrk="0" fontAlgn="base" hangingPunct="0">
              <a:spcBef>
                <a:spcPct val="20000"/>
              </a:spcBef>
              <a:spcAft>
                <a:spcPct val="0"/>
              </a:spcAft>
              <a:buChar char="»"/>
              <a:defRPr sz="2000">
                <a:solidFill>
                  <a:schemeClr val="tx1"/>
                </a:solidFill>
                <a:latin typeface="Arial" panose="020B0604020202020204" pitchFamily="34" charset="0"/>
              </a:defRPr>
            </a:lvl8pPr>
            <a:lvl9pPr marL="2667000" indent="-838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br>
              <a:rPr lang="ru-RU" altLang="ru-RU" sz="2000">
                <a:solidFill>
                  <a:schemeClr val="tx2"/>
                </a:solidFill>
              </a:rPr>
            </a:br>
            <a:endParaRPr lang="ru-RU" altLang="ru-RU" sz="2000">
              <a:solidFill>
                <a:schemeClr val="tx2"/>
              </a:solidFill>
            </a:endParaRPr>
          </a:p>
        </p:txBody>
      </p:sp>
      <p:sp>
        <p:nvSpPr>
          <p:cNvPr id="64519" name="Rectangle 4">
            <a:extLst>
              <a:ext uri="{FF2B5EF4-FFF2-40B4-BE49-F238E27FC236}">
                <a16:creationId xmlns:a16="http://schemas.microsoft.com/office/drawing/2014/main" id="{A1804DA4-DBDC-4E30-8132-AD4B1C4ABAEB}"/>
              </a:ext>
            </a:extLst>
          </p:cNvPr>
          <p:cNvSpPr>
            <a:spLocks noChangeArrowheads="1"/>
          </p:cNvSpPr>
          <p:nvPr/>
        </p:nvSpPr>
        <p:spPr bwMode="auto">
          <a:xfrm>
            <a:off x="215900" y="1989138"/>
            <a:ext cx="8640763"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1600" b="1">
                <a:solidFill>
                  <a:srgbClr val="FF0000"/>
                </a:solidFill>
              </a:rPr>
              <a:t>Эффективная работа с коллекциями требует упражнений и практического опыта</a:t>
            </a:r>
          </a:p>
          <a:p>
            <a:pPr algn="ctr" eaLnBrk="1" hangingPunct="1">
              <a:spcBef>
                <a:spcPct val="0"/>
              </a:spcBef>
              <a:buFontTx/>
              <a:buNone/>
            </a:pPr>
            <a:r>
              <a:rPr lang="ru-RU" altLang="ru-RU" sz="1600" b="1">
                <a:solidFill>
                  <a:srgbClr val="FF0000"/>
                </a:solidFill>
              </a:rPr>
              <a:t>Есть масса разных вопросов, которые важно понимать </a:t>
            </a:r>
          </a:p>
          <a:p>
            <a:pPr algn="ctr" eaLnBrk="1" hangingPunct="1">
              <a:spcBef>
                <a:spcPct val="0"/>
              </a:spcBef>
              <a:buFontTx/>
              <a:buNone/>
            </a:pPr>
            <a:r>
              <a:rPr lang="ru-RU" altLang="ru-RU" sz="1600" b="1">
                <a:solidFill>
                  <a:srgbClr val="FF0000"/>
                </a:solidFill>
              </a:rPr>
              <a:t>для правильной работы с коллекциями...</a:t>
            </a:r>
            <a:endParaRPr lang="en-US" altLang="ru-RU" sz="1600" b="1">
              <a:solidFill>
                <a:srgbClr val="FF0000"/>
              </a:solidFill>
            </a:endParaRPr>
          </a:p>
          <a:p>
            <a:pPr algn="ctr" eaLnBrk="1" hangingPunct="1">
              <a:spcBef>
                <a:spcPct val="0"/>
              </a:spcBef>
              <a:buFontTx/>
              <a:buNone/>
            </a:pPr>
            <a:endParaRPr lang="en-US" altLang="ru-RU" sz="1600" b="1"/>
          </a:p>
          <a:p>
            <a:pPr algn="ctr" eaLnBrk="1" hangingPunct="1">
              <a:spcBef>
                <a:spcPct val="0"/>
              </a:spcBef>
              <a:buFontTx/>
              <a:buNone/>
            </a:pPr>
            <a:r>
              <a:rPr lang="en-US" altLang="ru-RU" sz="1600" b="1"/>
              <a:t>Java Notes for Professionals –</a:t>
            </a:r>
            <a:r>
              <a:rPr lang="ru-RU" altLang="ru-RU" sz="1600" b="1"/>
              <a:t> есть в </a:t>
            </a:r>
            <a:r>
              <a:rPr lang="en-US" altLang="ru-RU" sz="1600" b="1"/>
              <a:t>Moodle</a:t>
            </a:r>
          </a:p>
          <a:p>
            <a:pPr algn="ctr" eaLnBrk="1" hangingPunct="1">
              <a:spcBef>
                <a:spcPct val="0"/>
              </a:spcBef>
              <a:buFontTx/>
              <a:buNone/>
            </a:pPr>
            <a:r>
              <a:rPr lang="ru-RU" altLang="ru-RU" sz="1600" b="1"/>
              <a:t>См. главы, относящиеся к коллекциям:  с </a:t>
            </a:r>
            <a:r>
              <a:rPr lang="en-US" altLang="ru-RU" sz="1600" b="1"/>
              <a:t>45 </a:t>
            </a:r>
            <a:r>
              <a:rPr lang="ru-RU" altLang="ru-RU" sz="1600" b="1"/>
              <a:t>по</a:t>
            </a:r>
            <a:r>
              <a:rPr lang="en-US" altLang="ru-RU" sz="1600" b="1"/>
              <a:t> 50</a:t>
            </a:r>
            <a:r>
              <a:rPr lang="ru-RU" altLang="ru-RU" sz="1600" b="1"/>
              <a:t> и с</a:t>
            </a:r>
            <a:r>
              <a:rPr lang="en-US" altLang="ru-RU" sz="1600" b="1"/>
              <a:t> 57 </a:t>
            </a:r>
            <a:r>
              <a:rPr lang="ru-RU" altLang="ru-RU" sz="1600" b="1"/>
              <a:t>по</a:t>
            </a:r>
            <a:r>
              <a:rPr lang="en-US" altLang="ru-RU" sz="1600" b="1"/>
              <a:t> 65</a:t>
            </a:r>
            <a:r>
              <a:rPr lang="ru-RU" altLang="ru-RU" sz="1600" b="1"/>
              <a:t> </a:t>
            </a:r>
          </a:p>
          <a:p>
            <a:pPr algn="ctr" eaLnBrk="1" hangingPunct="1">
              <a:spcBef>
                <a:spcPct val="0"/>
              </a:spcBef>
              <a:buFontTx/>
              <a:buNone/>
            </a:pPr>
            <a:endParaRPr lang="ru-RU" altLang="ru-RU" sz="1600" b="1"/>
          </a:p>
          <a:p>
            <a:pPr algn="ctr" eaLnBrk="1" hangingPunct="1">
              <a:spcBef>
                <a:spcPct val="0"/>
              </a:spcBef>
              <a:buFontTx/>
              <a:buNone/>
            </a:pPr>
            <a:r>
              <a:rPr lang="ru-RU" altLang="ru-RU" sz="1600" b="1"/>
              <a:t>Читать – Хорстман т.1 глава 9.</a:t>
            </a:r>
            <a:r>
              <a:rPr lang="en-US" altLang="ru-RU" sz="1600" b="1"/>
              <a:t> </a:t>
            </a:r>
            <a:endParaRPr lang="ru-RU" altLang="ru-RU" sz="1600" b="1"/>
          </a:p>
          <a:p>
            <a:pPr algn="ctr" eaLnBrk="1" hangingPunct="1">
              <a:spcBef>
                <a:spcPct val="0"/>
              </a:spcBef>
              <a:buFontTx/>
              <a:buNone/>
            </a:pPr>
            <a:r>
              <a:rPr lang="ru-RU" altLang="ru-RU" sz="1600" b="1"/>
              <a:t>Есть русский перевод</a:t>
            </a:r>
            <a:r>
              <a:rPr lang="en-US" altLang="ru-RU" sz="1600" b="1"/>
              <a:t> (</a:t>
            </a:r>
            <a:r>
              <a:rPr lang="ru-RU" altLang="ru-RU" sz="1600" b="1"/>
              <a:t>но – как всегда – его качество оставляет желать лучшего...</a:t>
            </a:r>
            <a:r>
              <a:rPr lang="en-US" altLang="ru-RU" sz="1600" b="1"/>
              <a:t>)</a:t>
            </a:r>
            <a:endParaRPr lang="ru-RU" altLang="ru-RU" sz="1600" b="1"/>
          </a:p>
          <a:p>
            <a:pPr algn="ctr" eaLnBrk="1" hangingPunct="1">
              <a:spcBef>
                <a:spcPct val="0"/>
              </a:spcBef>
              <a:buFontTx/>
              <a:buNone/>
            </a:pPr>
            <a:endParaRPr lang="en-US" altLang="ru-RU" sz="1600" b="1"/>
          </a:p>
          <a:p>
            <a:pPr algn="ctr" eaLnBrk="1" hangingPunct="1">
              <a:spcBef>
                <a:spcPct val="0"/>
              </a:spcBef>
              <a:buFontTx/>
              <a:buNone/>
            </a:pPr>
            <a:r>
              <a:rPr lang="ru-RU" altLang="ru-RU" sz="1600" b="1"/>
              <a:t>См. 24 </a:t>
            </a:r>
            <a:r>
              <a:rPr lang="en-US" altLang="ru-RU" sz="1600" b="1"/>
              <a:t>Java Collections Interview Questions (</a:t>
            </a:r>
            <a:r>
              <a:rPr lang="ru-RU" altLang="ru-RU" sz="1600" b="1"/>
              <a:t>материалы к</a:t>
            </a:r>
            <a:r>
              <a:rPr lang="en-US" altLang="ru-RU" sz="1600" b="1"/>
              <a:t> </a:t>
            </a:r>
            <a:r>
              <a:rPr lang="ru-RU" altLang="ru-RU" sz="1600" b="1"/>
              <a:t>семинару</a:t>
            </a:r>
            <a:r>
              <a:rPr lang="en-US" altLang="ru-RU" sz="1600" b="1"/>
              <a:t>)</a:t>
            </a:r>
          </a:p>
          <a:p>
            <a:pPr algn="ctr" eaLnBrk="1" hangingPunct="1">
              <a:spcBef>
                <a:spcPct val="0"/>
              </a:spcBef>
              <a:buFontTx/>
              <a:buNone/>
            </a:pPr>
            <a:endParaRPr lang="ru-RU" altLang="ru-RU" sz="1600" b="1"/>
          </a:p>
          <a:p>
            <a:pPr algn="ctr" eaLnBrk="1" hangingPunct="1">
              <a:spcBef>
                <a:spcPct val="0"/>
              </a:spcBef>
              <a:buFontTx/>
              <a:buNone/>
            </a:pPr>
            <a:r>
              <a:rPr lang="ru-RU" altLang="ru-RU" sz="1600" b="1"/>
              <a:t>См. главу </a:t>
            </a:r>
            <a:r>
              <a:rPr lang="en-US" altLang="ru-RU" sz="1600" b="1"/>
              <a:t>Collections </a:t>
            </a:r>
            <a:r>
              <a:rPr lang="ru-RU" altLang="ru-RU" sz="1600" b="1"/>
              <a:t>в </a:t>
            </a:r>
            <a:r>
              <a:rPr lang="en-US" altLang="ru-RU" sz="1600" b="1"/>
              <a:t>Sun Tutorial</a:t>
            </a:r>
            <a:r>
              <a:rPr lang="ru-RU" altLang="ru-RU" sz="1600" b="1"/>
              <a:t> (он предоставлен на сайте </a:t>
            </a:r>
            <a:r>
              <a:rPr lang="en-US" altLang="ru-RU" sz="1600" b="1"/>
              <a:t>Oracle</a:t>
            </a:r>
            <a:r>
              <a:rPr lang="ru-RU" altLang="ru-RU" sz="1600" b="1"/>
              <a:t>)</a:t>
            </a:r>
            <a:endParaRPr lang="en-US" altLang="ru-RU" sz="1600" b="1"/>
          </a:p>
          <a:p>
            <a:pPr algn="ctr" eaLnBrk="1" hangingPunct="1">
              <a:spcBef>
                <a:spcPct val="0"/>
              </a:spcBef>
              <a:buFontTx/>
              <a:buNone/>
            </a:pPr>
            <a:endParaRPr lang="en-US" altLang="ru-RU" sz="1600" b="1"/>
          </a:p>
          <a:p>
            <a:pPr algn="ctr" eaLnBrk="1" hangingPunct="1">
              <a:spcBef>
                <a:spcPct val="0"/>
              </a:spcBef>
              <a:buFontTx/>
              <a:buNone/>
            </a:pPr>
            <a:r>
              <a:rPr lang="ru-RU" altLang="ru-RU" sz="1600" b="1"/>
              <a:t>В </a:t>
            </a:r>
            <a:r>
              <a:rPr lang="en-US" altLang="ru-RU" sz="1600" b="1"/>
              <a:t>Moodle </a:t>
            </a:r>
            <a:r>
              <a:rPr lang="ru-RU" altLang="ru-RU" sz="1600" b="1"/>
              <a:t>выложены учебники по Алгоритмам и Структурам Данных в </a:t>
            </a:r>
            <a:r>
              <a:rPr lang="en-US" altLang="ru-RU" sz="1600" b="1"/>
              <a:t>Java </a:t>
            </a:r>
            <a:endParaRPr lang="ru-RU" altLang="ru-RU" sz="1600" b="1"/>
          </a:p>
          <a:p>
            <a:pPr algn="ctr" eaLnBrk="1" hangingPunct="1">
              <a:spcBef>
                <a:spcPct val="0"/>
              </a:spcBef>
              <a:buFontTx/>
              <a:buNone/>
            </a:pPr>
            <a:r>
              <a:rPr lang="en-US" altLang="ru-RU" sz="1600" b="1"/>
              <a:t>(</a:t>
            </a:r>
            <a:r>
              <a:rPr lang="ru-RU" altLang="ru-RU" sz="1600" b="1"/>
              <a:t>см. </a:t>
            </a:r>
            <a:r>
              <a:rPr lang="en-US" altLang="ru-RU" sz="1600" b="1"/>
              <a:t>Readings, </a:t>
            </a:r>
            <a:r>
              <a:rPr lang="ru-RU" altLang="ru-RU" sz="1600" b="1"/>
              <a:t>соответвтвующий </a:t>
            </a:r>
            <a:r>
              <a:rPr lang="en-US" altLang="ru-RU" sz="1600" b="1"/>
              <a:t>folder)</a:t>
            </a: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6EBA518-3946-4376-80C2-9E74F08535D9}"/>
              </a:ext>
            </a:extLst>
          </p:cNvPr>
          <p:cNvSpPr>
            <a:spLocks noGrp="1" noChangeArrowheads="1"/>
          </p:cNvSpPr>
          <p:nvPr>
            <p:ph type="title"/>
          </p:nvPr>
        </p:nvSpPr>
        <p:spPr>
          <a:xfrm>
            <a:off x="55563" y="1773238"/>
            <a:ext cx="9105900" cy="431800"/>
          </a:xfrm>
        </p:spPr>
        <p:txBody>
          <a:bodyPr/>
          <a:lstStyle/>
          <a:p>
            <a:r>
              <a:rPr lang="ru-RU" altLang="ru-RU" sz="2400" b="1"/>
              <a:t>Приложение </a:t>
            </a:r>
            <a:br>
              <a:rPr lang="ru-RU" altLang="ru-RU" sz="2400" b="1"/>
            </a:br>
            <a:br>
              <a:rPr lang="ru-RU" altLang="ru-RU" sz="2400" b="1"/>
            </a:br>
            <a:r>
              <a:rPr lang="en-US" altLang="ru-RU" sz="2400" b="1"/>
              <a:t>Java Collections Framework Interview Questions</a:t>
            </a:r>
            <a:endParaRPr lang="ru-RU" altLang="ru-RU" sz="2400" b="1"/>
          </a:p>
        </p:txBody>
      </p:sp>
      <p:sp>
        <p:nvSpPr>
          <p:cNvPr id="66563" name="Content Placeholder 2">
            <a:extLst>
              <a:ext uri="{FF2B5EF4-FFF2-40B4-BE49-F238E27FC236}">
                <a16:creationId xmlns:a16="http://schemas.microsoft.com/office/drawing/2014/main" id="{5C303C32-5740-4F6C-807B-086880018219}"/>
              </a:ext>
            </a:extLst>
          </p:cNvPr>
          <p:cNvSpPr>
            <a:spLocks noGrp="1" noChangeArrowheads="1"/>
          </p:cNvSpPr>
          <p:nvPr>
            <p:ph idx="1"/>
          </p:nvPr>
        </p:nvSpPr>
        <p:spPr>
          <a:xfrm>
            <a:off x="449263" y="2708275"/>
            <a:ext cx="6408737" cy="3790950"/>
          </a:xfrm>
        </p:spPr>
        <p:txBody>
          <a:bodyPr/>
          <a:lstStyle/>
          <a:p>
            <a:r>
              <a:rPr lang="en-US" altLang="ru-RU" sz="2000"/>
              <a:t>A good understanding of Collections framework is required to understand and leverage many powerful features of Java technology.</a:t>
            </a:r>
          </a:p>
          <a:p>
            <a:r>
              <a:rPr lang="en-US" altLang="ru-RU" sz="2000"/>
              <a:t>Java Collections framework is fundamental utility tools provided by Java that are heavily used in java programming on all types of programs including web based and desktop applications. </a:t>
            </a:r>
          </a:p>
          <a:p>
            <a:r>
              <a:rPr lang="en-US" altLang="ru-RU" sz="2000"/>
              <a:t>Your knowledge of Java will be considered incomplete without a good working experience of collections API</a:t>
            </a:r>
            <a:br>
              <a:rPr lang="en-US" altLang="ru-RU" sz="2000"/>
            </a:br>
            <a:br>
              <a:rPr lang="en-US" altLang="ru-RU" sz="2000"/>
            </a:br>
            <a:endParaRPr lang="ru-RU" altLang="ru-RU" sz="2000"/>
          </a:p>
        </p:txBody>
      </p:sp>
      <p:sp>
        <p:nvSpPr>
          <p:cNvPr id="66564" name="Date Placeholder 3">
            <a:extLst>
              <a:ext uri="{FF2B5EF4-FFF2-40B4-BE49-F238E27FC236}">
                <a16:creationId xmlns:a16="http://schemas.microsoft.com/office/drawing/2014/main" id="{3ED7AD5B-C915-413C-9A4C-D8A91B5242F5}"/>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490F365-1BCE-4FDF-AA0A-F5CBE0EF609E}"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66565" name="Footer Placeholder 4">
            <a:extLst>
              <a:ext uri="{FF2B5EF4-FFF2-40B4-BE49-F238E27FC236}">
                <a16:creationId xmlns:a16="http://schemas.microsoft.com/office/drawing/2014/main" id="{43BF4807-00C5-4B79-A09D-73C2103C4AB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66566" name="Slide Number Placeholder 5">
            <a:extLst>
              <a:ext uri="{FF2B5EF4-FFF2-40B4-BE49-F238E27FC236}">
                <a16:creationId xmlns:a16="http://schemas.microsoft.com/office/drawing/2014/main" id="{1BE856B2-6F8D-432C-ADBB-B6DA19C5046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83C2DA3-797A-4238-97FA-C7B33837B20B}" type="slidenum">
              <a:rPr lang="ru-RU" altLang="ru-RU" sz="1400"/>
              <a:pPr>
                <a:spcBef>
                  <a:spcPct val="0"/>
                </a:spcBef>
                <a:buFontTx/>
                <a:buNone/>
              </a:pPr>
              <a:t>471</a:t>
            </a:fld>
            <a:endParaRPr lang="ru-RU" altLang="ru-RU" sz="1400"/>
          </a:p>
        </p:txBody>
      </p:sp>
      <p:pic>
        <p:nvPicPr>
          <p:cNvPr id="66567" name="Picture 3">
            <a:extLst>
              <a:ext uri="{FF2B5EF4-FFF2-40B4-BE49-F238E27FC236}">
                <a16:creationId xmlns:a16="http://schemas.microsoft.com/office/drawing/2014/main" id="{7FAEE561-6DAE-4F9A-BC07-E68B98321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388" y="3213100"/>
            <a:ext cx="1871662"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A290AF41-EFE7-4BA5-B0C2-2591E6A7B1C2}"/>
              </a:ext>
            </a:extLst>
          </p:cNvPr>
          <p:cNvSpPr>
            <a:spLocks noGrp="1" noChangeArrowheads="1"/>
          </p:cNvSpPr>
          <p:nvPr>
            <p:ph type="title"/>
          </p:nvPr>
        </p:nvSpPr>
        <p:spPr>
          <a:xfrm>
            <a:off x="468313" y="1557338"/>
            <a:ext cx="8229600" cy="287337"/>
          </a:xfrm>
        </p:spPr>
        <p:txBody>
          <a:bodyPr/>
          <a:lstStyle/>
          <a:p>
            <a:r>
              <a:rPr lang="en-US" altLang="ru-RU" sz="2400" b="1"/>
              <a:t>What is Java Collections API?</a:t>
            </a:r>
            <a:endParaRPr lang="ru-RU" altLang="ru-RU" sz="2400" b="1"/>
          </a:p>
        </p:txBody>
      </p:sp>
      <p:sp>
        <p:nvSpPr>
          <p:cNvPr id="67587" name="Content Placeholder 2">
            <a:extLst>
              <a:ext uri="{FF2B5EF4-FFF2-40B4-BE49-F238E27FC236}">
                <a16:creationId xmlns:a16="http://schemas.microsoft.com/office/drawing/2014/main" id="{AE246864-E040-42B2-B76E-FCD820F17C7D}"/>
              </a:ext>
            </a:extLst>
          </p:cNvPr>
          <p:cNvSpPr>
            <a:spLocks noGrp="1" noChangeArrowheads="1"/>
          </p:cNvSpPr>
          <p:nvPr>
            <p:ph idx="1"/>
          </p:nvPr>
        </p:nvSpPr>
        <p:spPr>
          <a:xfrm>
            <a:off x="107950" y="1916113"/>
            <a:ext cx="8856663" cy="4210050"/>
          </a:xfrm>
        </p:spPr>
        <p:txBody>
          <a:bodyPr/>
          <a:lstStyle/>
          <a:p>
            <a:r>
              <a:rPr lang="en-US" altLang="ru-RU" sz="2000"/>
              <a:t>Java Collections framework API is a unified architecture for representing and manipulating collections. The API contains Interfaces, Implementations &amp; Algorithm to help java programmer in programming. </a:t>
            </a:r>
            <a:r>
              <a:rPr lang="ru-RU" altLang="ru-RU" sz="2000"/>
              <a:t>In nutshell, this API does 6 things at high level </a:t>
            </a:r>
          </a:p>
          <a:p>
            <a:pPr lvl="1"/>
            <a:r>
              <a:rPr lang="en-US" altLang="ru-RU" sz="1600"/>
              <a:t>Reduces programming efforts. - Increases program speed and quality.</a:t>
            </a:r>
            <a:endParaRPr lang="ru-RU" altLang="ru-RU" sz="1600"/>
          </a:p>
          <a:p>
            <a:pPr lvl="1"/>
            <a:r>
              <a:rPr lang="en-US" altLang="ru-RU" sz="1600"/>
              <a:t>Allows interoperability among unrelated APIs. </a:t>
            </a:r>
            <a:endParaRPr lang="ru-RU" altLang="ru-RU" sz="1600"/>
          </a:p>
          <a:p>
            <a:pPr lvl="1"/>
            <a:r>
              <a:rPr lang="en-US" altLang="ru-RU" sz="1600"/>
              <a:t>Reduces effort to learn and to use new APIs. </a:t>
            </a:r>
            <a:endParaRPr lang="ru-RU" altLang="ru-RU" sz="1600"/>
          </a:p>
          <a:p>
            <a:pPr lvl="1"/>
            <a:r>
              <a:rPr lang="en-US" altLang="ru-RU" sz="1600"/>
              <a:t>Reduces effort to design new APIs. </a:t>
            </a:r>
            <a:endParaRPr lang="ru-RU" altLang="ru-RU" sz="1600"/>
          </a:p>
          <a:p>
            <a:pPr lvl="1"/>
            <a:r>
              <a:rPr lang="ru-RU" altLang="ru-RU" sz="1600"/>
              <a:t>Encourages &amp; Fosters software reuse. </a:t>
            </a:r>
          </a:p>
          <a:p>
            <a:r>
              <a:rPr lang="en-US" altLang="ru-RU" sz="2000"/>
              <a:t>There are six collection java interfaces. The most basic interface is Collection. Three interfaces extend Collection: Set, List, and SortedSet. The other two collection interfaces, Map and SortedMap, do not extend Collection, as they represent mappings rather than true collections.</a:t>
            </a:r>
            <a:endParaRPr lang="ru-RU" altLang="ru-RU" sz="2000"/>
          </a:p>
          <a:p>
            <a:endParaRPr lang="ru-RU" altLang="ru-RU" sz="2000"/>
          </a:p>
        </p:txBody>
      </p:sp>
      <p:sp>
        <p:nvSpPr>
          <p:cNvPr id="67588" name="Date Placeholder 3">
            <a:extLst>
              <a:ext uri="{FF2B5EF4-FFF2-40B4-BE49-F238E27FC236}">
                <a16:creationId xmlns:a16="http://schemas.microsoft.com/office/drawing/2014/main" id="{F610B325-3581-4AD5-B40E-68FD09EB6629}"/>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9974A1A-793D-444F-85A2-CE81DBC4461A}"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67589" name="Footer Placeholder 4">
            <a:extLst>
              <a:ext uri="{FF2B5EF4-FFF2-40B4-BE49-F238E27FC236}">
                <a16:creationId xmlns:a16="http://schemas.microsoft.com/office/drawing/2014/main" id="{D764609C-783B-419A-976E-6AB97E55CBD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67590" name="Slide Number Placeholder 5">
            <a:extLst>
              <a:ext uri="{FF2B5EF4-FFF2-40B4-BE49-F238E27FC236}">
                <a16:creationId xmlns:a16="http://schemas.microsoft.com/office/drawing/2014/main" id="{F13D33FC-7B8D-4EEF-A018-7A561ECEB95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1FAF438-1EBF-4D24-9209-F5FDF7C0EEAF}" type="slidenum">
              <a:rPr lang="ru-RU" altLang="ru-RU" sz="1400"/>
              <a:pPr>
                <a:spcBef>
                  <a:spcPct val="0"/>
                </a:spcBef>
                <a:buFontTx/>
                <a:buNone/>
              </a:pPr>
              <a:t>472</a:t>
            </a:fld>
            <a:endParaRPr lang="ru-RU" altLang="ru-RU" sz="1400"/>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BB655997-5DA0-4A3A-AD54-55EA173D9D32}"/>
              </a:ext>
            </a:extLst>
          </p:cNvPr>
          <p:cNvSpPr>
            <a:spLocks noGrp="1" noChangeArrowheads="1"/>
          </p:cNvSpPr>
          <p:nvPr>
            <p:ph type="title"/>
          </p:nvPr>
        </p:nvSpPr>
        <p:spPr>
          <a:xfrm>
            <a:off x="468313" y="1557338"/>
            <a:ext cx="8229600" cy="287337"/>
          </a:xfrm>
        </p:spPr>
        <p:txBody>
          <a:bodyPr/>
          <a:lstStyle/>
          <a:p>
            <a:r>
              <a:rPr lang="en-US" altLang="ru-RU" sz="2400" b="1"/>
              <a:t>What is an Iterator?</a:t>
            </a:r>
            <a:endParaRPr lang="ru-RU" altLang="ru-RU" sz="2400" b="1"/>
          </a:p>
        </p:txBody>
      </p:sp>
      <p:sp>
        <p:nvSpPr>
          <p:cNvPr id="68611" name="Content Placeholder 2">
            <a:extLst>
              <a:ext uri="{FF2B5EF4-FFF2-40B4-BE49-F238E27FC236}">
                <a16:creationId xmlns:a16="http://schemas.microsoft.com/office/drawing/2014/main" id="{BF9939FE-42FF-48C1-B034-DED6F374E7BF}"/>
              </a:ext>
            </a:extLst>
          </p:cNvPr>
          <p:cNvSpPr>
            <a:spLocks noGrp="1" noChangeArrowheads="1"/>
          </p:cNvSpPr>
          <p:nvPr>
            <p:ph idx="1"/>
          </p:nvPr>
        </p:nvSpPr>
        <p:spPr>
          <a:xfrm>
            <a:off x="457200" y="2060575"/>
            <a:ext cx="8229600" cy="4065588"/>
          </a:xfrm>
        </p:spPr>
        <p:txBody>
          <a:bodyPr/>
          <a:lstStyle/>
          <a:p>
            <a:r>
              <a:rPr lang="en-US" altLang="ru-RU" sz="2000"/>
              <a:t>Some of the collection classes provide traversal of their contents via a java.util.Iterator interface. </a:t>
            </a:r>
          </a:p>
          <a:p>
            <a:r>
              <a:rPr lang="en-US" altLang="ru-RU" sz="2000"/>
              <a:t>This interface allows you to walk through a collection of objects, operating on each object in turn. </a:t>
            </a:r>
          </a:p>
          <a:p>
            <a:r>
              <a:rPr lang="en-US" altLang="ru-RU" sz="2000"/>
              <a:t>Remember when using Iterators that they contain a snapshot of the collection at the time the Iterator was obtained; generally it is not advisable to modify the collection itself while traversing an Iterator.</a:t>
            </a:r>
            <a:endParaRPr lang="ru-RU" altLang="ru-RU" sz="2000"/>
          </a:p>
          <a:p>
            <a:endParaRPr lang="ru-RU" altLang="ru-RU" sz="2000"/>
          </a:p>
        </p:txBody>
      </p:sp>
      <p:sp>
        <p:nvSpPr>
          <p:cNvPr id="68612" name="Date Placeholder 3">
            <a:extLst>
              <a:ext uri="{FF2B5EF4-FFF2-40B4-BE49-F238E27FC236}">
                <a16:creationId xmlns:a16="http://schemas.microsoft.com/office/drawing/2014/main" id="{30358612-932D-4EC7-9D84-DCDFAAEBD86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B652AD4-C3DF-479D-B5BF-95B3ACF5CEB6}"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68613" name="Footer Placeholder 4">
            <a:extLst>
              <a:ext uri="{FF2B5EF4-FFF2-40B4-BE49-F238E27FC236}">
                <a16:creationId xmlns:a16="http://schemas.microsoft.com/office/drawing/2014/main" id="{123ABFF6-3FC7-4B53-A8C9-42527168425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68614" name="Slide Number Placeholder 5">
            <a:extLst>
              <a:ext uri="{FF2B5EF4-FFF2-40B4-BE49-F238E27FC236}">
                <a16:creationId xmlns:a16="http://schemas.microsoft.com/office/drawing/2014/main" id="{37EEC983-510B-439B-B894-693858F1A88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7DE8D4D-DBA5-4CAA-865D-450CF647C9A2}" type="slidenum">
              <a:rPr lang="ru-RU" altLang="ru-RU" sz="1400"/>
              <a:pPr>
                <a:spcBef>
                  <a:spcPct val="0"/>
                </a:spcBef>
                <a:buFontTx/>
                <a:buNone/>
              </a:pPr>
              <a:t>473</a:t>
            </a:fld>
            <a:endParaRPr lang="ru-RU" altLang="ru-RU" sz="140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7AD7A284-5E4A-48D0-A5CC-787DF205A799}"/>
              </a:ext>
            </a:extLst>
          </p:cNvPr>
          <p:cNvSpPr>
            <a:spLocks noGrp="1" noChangeArrowheads="1"/>
          </p:cNvSpPr>
          <p:nvPr>
            <p:ph type="title"/>
          </p:nvPr>
        </p:nvSpPr>
        <p:spPr>
          <a:xfrm>
            <a:off x="539750" y="1557338"/>
            <a:ext cx="8158163" cy="647700"/>
          </a:xfrm>
        </p:spPr>
        <p:txBody>
          <a:bodyPr/>
          <a:lstStyle/>
          <a:p>
            <a:r>
              <a:rPr lang="en-US" altLang="ru-RU" sz="2400" b="1"/>
              <a:t>What is the difference between java.util.Iterator and java.util.ListIterator?</a:t>
            </a:r>
            <a:endParaRPr lang="ru-RU" altLang="ru-RU" sz="2400" b="1"/>
          </a:p>
        </p:txBody>
      </p:sp>
      <p:sp>
        <p:nvSpPr>
          <p:cNvPr id="69635" name="Content Placeholder 2">
            <a:extLst>
              <a:ext uri="{FF2B5EF4-FFF2-40B4-BE49-F238E27FC236}">
                <a16:creationId xmlns:a16="http://schemas.microsoft.com/office/drawing/2014/main" id="{CDCA1DF0-E780-4304-A181-CC9A43615728}"/>
              </a:ext>
            </a:extLst>
          </p:cNvPr>
          <p:cNvSpPr>
            <a:spLocks noGrp="1" noChangeArrowheads="1"/>
          </p:cNvSpPr>
          <p:nvPr>
            <p:ph idx="1"/>
          </p:nvPr>
        </p:nvSpPr>
        <p:spPr>
          <a:xfrm>
            <a:off x="457200" y="2349500"/>
            <a:ext cx="8229600" cy="3776663"/>
          </a:xfrm>
        </p:spPr>
        <p:txBody>
          <a:bodyPr/>
          <a:lstStyle/>
          <a:p>
            <a:r>
              <a:rPr lang="en-US" altLang="ru-RU" sz="2000"/>
              <a:t>Iterator : Enables you to traverse through a collection in the forward direction only, for obtaining or removing elements </a:t>
            </a:r>
          </a:p>
          <a:p>
            <a:r>
              <a:rPr lang="en-US" altLang="ru-RU" sz="2000"/>
              <a:t>ListIterator : extends Iterator, and allows bidirectional traversal of list and also allows the modification of elements.</a:t>
            </a:r>
            <a:endParaRPr lang="ru-RU" altLang="ru-RU" sz="2000"/>
          </a:p>
          <a:p>
            <a:endParaRPr lang="ru-RU" altLang="ru-RU" sz="2000"/>
          </a:p>
        </p:txBody>
      </p:sp>
      <p:sp>
        <p:nvSpPr>
          <p:cNvPr id="69636" name="Date Placeholder 3">
            <a:extLst>
              <a:ext uri="{FF2B5EF4-FFF2-40B4-BE49-F238E27FC236}">
                <a16:creationId xmlns:a16="http://schemas.microsoft.com/office/drawing/2014/main" id="{9898C1FA-2BDD-429F-8159-CD136ABBCDE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3F3E4C4-62C9-4F76-8E1C-D3E24AC68F6C}"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69637" name="Footer Placeholder 4">
            <a:extLst>
              <a:ext uri="{FF2B5EF4-FFF2-40B4-BE49-F238E27FC236}">
                <a16:creationId xmlns:a16="http://schemas.microsoft.com/office/drawing/2014/main" id="{A2D1E7CA-801F-4F39-B393-32204D79E66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69638" name="Slide Number Placeholder 5">
            <a:extLst>
              <a:ext uri="{FF2B5EF4-FFF2-40B4-BE49-F238E27FC236}">
                <a16:creationId xmlns:a16="http://schemas.microsoft.com/office/drawing/2014/main" id="{57494F11-1D79-4727-9CF8-61A4BE81D2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8835BFC2-6744-42FB-B3A2-A5C88AF6E6EB}" type="slidenum">
              <a:rPr lang="ru-RU" altLang="ru-RU" sz="1400"/>
              <a:pPr>
                <a:spcBef>
                  <a:spcPct val="0"/>
                </a:spcBef>
                <a:buFontTx/>
                <a:buNone/>
              </a:pPr>
              <a:t>474</a:t>
            </a:fld>
            <a:endParaRPr lang="ru-RU" altLang="ru-RU" sz="140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5EE35C5A-27B7-4FF2-905B-E4783CC36782}"/>
              </a:ext>
            </a:extLst>
          </p:cNvPr>
          <p:cNvSpPr>
            <a:spLocks noGrp="1" noChangeArrowheads="1"/>
          </p:cNvSpPr>
          <p:nvPr>
            <p:ph type="title"/>
          </p:nvPr>
        </p:nvSpPr>
        <p:spPr>
          <a:xfrm>
            <a:off x="468313" y="1557338"/>
            <a:ext cx="8229600" cy="287337"/>
          </a:xfrm>
        </p:spPr>
        <p:txBody>
          <a:bodyPr/>
          <a:lstStyle/>
          <a:p>
            <a:r>
              <a:rPr lang="en-US" altLang="ru-RU" sz="2400" b="1"/>
              <a:t>What is HashMap and Map?</a:t>
            </a:r>
            <a:endParaRPr lang="ru-RU" altLang="ru-RU" sz="2400" b="1"/>
          </a:p>
        </p:txBody>
      </p:sp>
      <p:sp>
        <p:nvSpPr>
          <p:cNvPr id="70659" name="Content Placeholder 2">
            <a:extLst>
              <a:ext uri="{FF2B5EF4-FFF2-40B4-BE49-F238E27FC236}">
                <a16:creationId xmlns:a16="http://schemas.microsoft.com/office/drawing/2014/main" id="{7BE870A6-C8FA-4AE8-808A-CB4B191716CB}"/>
              </a:ext>
            </a:extLst>
          </p:cNvPr>
          <p:cNvSpPr>
            <a:spLocks noGrp="1" noChangeArrowheads="1"/>
          </p:cNvSpPr>
          <p:nvPr>
            <p:ph idx="1"/>
          </p:nvPr>
        </p:nvSpPr>
        <p:spPr>
          <a:xfrm>
            <a:off x="457200" y="2060575"/>
            <a:ext cx="8229600" cy="4065588"/>
          </a:xfrm>
        </p:spPr>
        <p:txBody>
          <a:bodyPr/>
          <a:lstStyle/>
          <a:p>
            <a:r>
              <a:rPr lang="en-US" altLang="ru-RU" sz="2000"/>
              <a:t>Map is Interface which is part of Java collections framework. This is to store Key Value pair, and HashMap is class that implements that using hashing technique.</a:t>
            </a:r>
            <a:endParaRPr lang="ru-RU" altLang="ru-RU" sz="2000"/>
          </a:p>
          <a:p>
            <a:endParaRPr lang="ru-RU" altLang="ru-RU" sz="2000"/>
          </a:p>
        </p:txBody>
      </p:sp>
      <p:sp>
        <p:nvSpPr>
          <p:cNvPr id="70660" name="Date Placeholder 3">
            <a:extLst>
              <a:ext uri="{FF2B5EF4-FFF2-40B4-BE49-F238E27FC236}">
                <a16:creationId xmlns:a16="http://schemas.microsoft.com/office/drawing/2014/main" id="{449C2DA8-F3D5-4CC1-86AE-B6513D1E625E}"/>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C4184E7-3008-4BBA-B04F-386AF1C71207}"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0661" name="Footer Placeholder 4">
            <a:extLst>
              <a:ext uri="{FF2B5EF4-FFF2-40B4-BE49-F238E27FC236}">
                <a16:creationId xmlns:a16="http://schemas.microsoft.com/office/drawing/2014/main" id="{E380193A-E121-43DA-A742-A3FDC6568FC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0662" name="Slide Number Placeholder 5">
            <a:extLst>
              <a:ext uri="{FF2B5EF4-FFF2-40B4-BE49-F238E27FC236}">
                <a16:creationId xmlns:a16="http://schemas.microsoft.com/office/drawing/2014/main" id="{924508B4-F4EE-43A6-AE74-7AA723AFB79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482B3E3-CD89-4AE3-AEA0-B5AA2AA5D491}" type="slidenum">
              <a:rPr lang="ru-RU" altLang="ru-RU" sz="1400"/>
              <a:pPr>
                <a:spcBef>
                  <a:spcPct val="0"/>
                </a:spcBef>
                <a:buFontTx/>
                <a:buNone/>
              </a:pPr>
              <a:t>475</a:t>
            </a:fld>
            <a:endParaRPr lang="ru-RU" altLang="ru-RU" sz="140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DBC05977-DFDE-4B43-B661-F8647B859984}"/>
              </a:ext>
            </a:extLst>
          </p:cNvPr>
          <p:cNvSpPr>
            <a:spLocks noGrp="1" noChangeArrowheads="1"/>
          </p:cNvSpPr>
          <p:nvPr>
            <p:ph type="title"/>
          </p:nvPr>
        </p:nvSpPr>
        <p:spPr>
          <a:xfrm>
            <a:off x="468313" y="1557338"/>
            <a:ext cx="8229600" cy="287337"/>
          </a:xfrm>
        </p:spPr>
        <p:txBody>
          <a:bodyPr/>
          <a:lstStyle/>
          <a:p>
            <a:r>
              <a:rPr lang="en-US" altLang="ru-RU" sz="2400" b="1"/>
              <a:t>Difference between HashMap and HashTable?</a:t>
            </a:r>
            <a:endParaRPr lang="ru-RU" altLang="ru-RU" sz="2400" b="1"/>
          </a:p>
        </p:txBody>
      </p:sp>
      <p:sp>
        <p:nvSpPr>
          <p:cNvPr id="71683" name="Content Placeholder 2">
            <a:extLst>
              <a:ext uri="{FF2B5EF4-FFF2-40B4-BE49-F238E27FC236}">
                <a16:creationId xmlns:a16="http://schemas.microsoft.com/office/drawing/2014/main" id="{CC55A27B-311E-4EBE-AC1B-B85BC8CE4C54}"/>
              </a:ext>
            </a:extLst>
          </p:cNvPr>
          <p:cNvSpPr>
            <a:spLocks noGrp="1" noChangeArrowheads="1"/>
          </p:cNvSpPr>
          <p:nvPr>
            <p:ph idx="1"/>
          </p:nvPr>
        </p:nvSpPr>
        <p:spPr>
          <a:xfrm>
            <a:off x="107950" y="1916113"/>
            <a:ext cx="8928100" cy="4210050"/>
          </a:xfrm>
        </p:spPr>
        <p:txBody>
          <a:bodyPr/>
          <a:lstStyle/>
          <a:p>
            <a:r>
              <a:rPr lang="en-US" altLang="ru-RU" sz="2000"/>
              <a:t>Both Hashtable &amp; HashMap provide key-value access to data. The Hashtable is one of the original collection classes in Java (also called as legacy classes). HashMap is part of the new Collections Framework, added with Java 2, v1.2. There are several differences as listed below: </a:t>
            </a:r>
            <a:endParaRPr lang="ru-RU" altLang="ru-RU" sz="2000"/>
          </a:p>
          <a:p>
            <a:pPr lvl="1"/>
            <a:r>
              <a:rPr lang="en-US" altLang="ru-RU" sz="1600"/>
              <a:t>The HashMap class is roughly equivalent to Hashtable, except that it is unsynchronized and permits nulls. (HashMap allows null values as key and value whereas Hashtable doesn’t allow nulls). </a:t>
            </a:r>
            <a:endParaRPr lang="ru-RU" altLang="ru-RU" sz="1600"/>
          </a:p>
          <a:p>
            <a:pPr lvl="1"/>
            <a:r>
              <a:rPr lang="en-US" altLang="ru-RU" sz="1600"/>
              <a:t>HashMap does not guarantee that the order of the map will remain constant over time. But one of HashMap's subclasses is LinkedHashMap, so in the event that you'd want predictable iteration order (which is insertion order by default), you can easily swap out the HashMap for a LinkedHashMap. This wouldn't be as easy if you were using Hashtable. </a:t>
            </a:r>
            <a:endParaRPr lang="ru-RU" altLang="ru-RU" sz="1600"/>
          </a:p>
          <a:p>
            <a:pPr lvl="1"/>
            <a:r>
              <a:rPr lang="en-US" altLang="ru-RU" sz="1600"/>
              <a:t>HashMap is non synchronized whereas Hashtable is synchronized. </a:t>
            </a:r>
            <a:endParaRPr lang="ru-RU" altLang="ru-RU" sz="1600"/>
          </a:p>
          <a:p>
            <a:pPr lvl="1"/>
            <a:r>
              <a:rPr lang="en-US" altLang="ru-RU" sz="1600"/>
              <a:t>Iterator in the HashMap is fail-fast while the enumerator for the Hashtable isn't. </a:t>
            </a:r>
            <a:r>
              <a:rPr lang="ru-RU" altLang="ru-RU" sz="1600"/>
              <a:t>So this could be a design consideration. </a:t>
            </a:r>
          </a:p>
          <a:p>
            <a:endParaRPr lang="ru-RU" altLang="ru-RU" sz="2000"/>
          </a:p>
        </p:txBody>
      </p:sp>
      <p:sp>
        <p:nvSpPr>
          <p:cNvPr id="71684" name="Date Placeholder 3">
            <a:extLst>
              <a:ext uri="{FF2B5EF4-FFF2-40B4-BE49-F238E27FC236}">
                <a16:creationId xmlns:a16="http://schemas.microsoft.com/office/drawing/2014/main" id="{3017F152-A4D3-4CFA-B790-635DF27DE3D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18DA22A-F67A-4C24-93C4-7FCE5EF6E467}"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1685" name="Footer Placeholder 4">
            <a:extLst>
              <a:ext uri="{FF2B5EF4-FFF2-40B4-BE49-F238E27FC236}">
                <a16:creationId xmlns:a16="http://schemas.microsoft.com/office/drawing/2014/main" id="{A065700B-AAC5-4C25-A8BF-396D0C05651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1686" name="Slide Number Placeholder 5">
            <a:extLst>
              <a:ext uri="{FF2B5EF4-FFF2-40B4-BE49-F238E27FC236}">
                <a16:creationId xmlns:a16="http://schemas.microsoft.com/office/drawing/2014/main" id="{62350BCA-C0AB-48CF-BCFF-16CA3CB5B76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C383254-DBBC-4D4B-82ED-D4838834D1A5}" type="slidenum">
              <a:rPr lang="ru-RU" altLang="ru-RU" sz="1400"/>
              <a:pPr>
                <a:spcBef>
                  <a:spcPct val="0"/>
                </a:spcBef>
                <a:buFontTx/>
                <a:buNone/>
              </a:pPr>
              <a:t>476</a:t>
            </a:fld>
            <a:endParaRPr lang="ru-RU" altLang="ru-RU" sz="140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8CCC5EA1-F8A8-4C85-ABD3-1657BE6C6FC2}"/>
              </a:ext>
            </a:extLst>
          </p:cNvPr>
          <p:cNvSpPr>
            <a:spLocks noGrp="1" noChangeArrowheads="1"/>
          </p:cNvSpPr>
          <p:nvPr>
            <p:ph type="title"/>
          </p:nvPr>
        </p:nvSpPr>
        <p:spPr>
          <a:xfrm>
            <a:off x="468313" y="1484313"/>
            <a:ext cx="8229600" cy="288925"/>
          </a:xfrm>
        </p:spPr>
        <p:txBody>
          <a:bodyPr/>
          <a:lstStyle/>
          <a:p>
            <a:r>
              <a:rPr lang="en-US" altLang="ru-RU" sz="2400" b="1"/>
              <a:t>What does synchronized means in Hashtable context?</a:t>
            </a:r>
            <a:endParaRPr lang="ru-RU" altLang="ru-RU" sz="2400" b="1"/>
          </a:p>
        </p:txBody>
      </p:sp>
      <p:sp>
        <p:nvSpPr>
          <p:cNvPr id="72707" name="Content Placeholder 2">
            <a:extLst>
              <a:ext uri="{FF2B5EF4-FFF2-40B4-BE49-F238E27FC236}">
                <a16:creationId xmlns:a16="http://schemas.microsoft.com/office/drawing/2014/main" id="{87980DB9-0D6F-4715-8172-7DBA42089FA7}"/>
              </a:ext>
            </a:extLst>
          </p:cNvPr>
          <p:cNvSpPr>
            <a:spLocks noGrp="1" noChangeArrowheads="1"/>
          </p:cNvSpPr>
          <p:nvPr>
            <p:ph idx="1"/>
          </p:nvPr>
        </p:nvSpPr>
        <p:spPr>
          <a:xfrm>
            <a:off x="457200" y="1916113"/>
            <a:ext cx="8229600" cy="4210050"/>
          </a:xfrm>
        </p:spPr>
        <p:txBody>
          <a:bodyPr/>
          <a:lstStyle/>
          <a:p>
            <a:r>
              <a:rPr lang="en-US" altLang="ru-RU" sz="2000"/>
              <a:t>Synchronized means only one thread can modify a hash table at one point of time. Any thread before performing an update on a hashtable will have to acquire a lock on the object while others will wait for lock to be released.</a:t>
            </a:r>
            <a:endParaRPr lang="ru-RU" altLang="ru-RU" sz="2000"/>
          </a:p>
          <a:p>
            <a:endParaRPr lang="ru-RU" altLang="ru-RU" sz="2000"/>
          </a:p>
        </p:txBody>
      </p:sp>
      <p:sp>
        <p:nvSpPr>
          <p:cNvPr id="72708" name="Date Placeholder 3">
            <a:extLst>
              <a:ext uri="{FF2B5EF4-FFF2-40B4-BE49-F238E27FC236}">
                <a16:creationId xmlns:a16="http://schemas.microsoft.com/office/drawing/2014/main" id="{EE7BFE5C-532E-4892-AFA7-9FC1A7D9D0A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BFAF733-840F-4CBD-83CF-0B022A01114B}"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2709" name="Footer Placeholder 4">
            <a:extLst>
              <a:ext uri="{FF2B5EF4-FFF2-40B4-BE49-F238E27FC236}">
                <a16:creationId xmlns:a16="http://schemas.microsoft.com/office/drawing/2014/main" id="{3C75B35D-18A0-4CBC-BDBE-33F9DD9939C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2710" name="Slide Number Placeholder 5">
            <a:extLst>
              <a:ext uri="{FF2B5EF4-FFF2-40B4-BE49-F238E27FC236}">
                <a16:creationId xmlns:a16="http://schemas.microsoft.com/office/drawing/2014/main" id="{33F0B6E3-8286-472C-A64D-B3E48E1D93B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BC31030-0AD1-4EB6-BF92-7B39D2B47FD6}" type="slidenum">
              <a:rPr lang="ru-RU" altLang="ru-RU" sz="1400"/>
              <a:pPr>
                <a:spcBef>
                  <a:spcPct val="0"/>
                </a:spcBef>
                <a:buFontTx/>
                <a:buNone/>
              </a:pPr>
              <a:t>477</a:t>
            </a:fld>
            <a:endParaRPr lang="ru-RU" altLang="ru-RU" sz="140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707EE80D-30F8-46B5-9CCE-94A1D7E0ED29}"/>
              </a:ext>
            </a:extLst>
          </p:cNvPr>
          <p:cNvSpPr>
            <a:spLocks noGrp="1" noChangeArrowheads="1"/>
          </p:cNvSpPr>
          <p:nvPr>
            <p:ph type="title"/>
          </p:nvPr>
        </p:nvSpPr>
        <p:spPr>
          <a:xfrm>
            <a:off x="468313" y="1484313"/>
            <a:ext cx="8229600" cy="288925"/>
          </a:xfrm>
        </p:spPr>
        <p:txBody>
          <a:bodyPr/>
          <a:lstStyle/>
          <a:p>
            <a:r>
              <a:rPr lang="en-US" altLang="ru-RU" sz="2400" b="1"/>
              <a:t>What is fail-fast property?</a:t>
            </a:r>
            <a:endParaRPr lang="ru-RU" altLang="ru-RU" sz="2400" b="1"/>
          </a:p>
        </p:txBody>
      </p:sp>
      <p:sp>
        <p:nvSpPr>
          <p:cNvPr id="73731" name="Content Placeholder 2">
            <a:extLst>
              <a:ext uri="{FF2B5EF4-FFF2-40B4-BE49-F238E27FC236}">
                <a16:creationId xmlns:a16="http://schemas.microsoft.com/office/drawing/2014/main" id="{BB504463-E6AF-4B29-9D73-73F3AA01CEAE}"/>
              </a:ext>
            </a:extLst>
          </p:cNvPr>
          <p:cNvSpPr>
            <a:spLocks noGrp="1" noChangeArrowheads="1"/>
          </p:cNvSpPr>
          <p:nvPr>
            <p:ph idx="1"/>
          </p:nvPr>
        </p:nvSpPr>
        <p:spPr>
          <a:xfrm>
            <a:off x="107950" y="1844675"/>
            <a:ext cx="8928100" cy="4281488"/>
          </a:xfrm>
        </p:spPr>
        <p:txBody>
          <a:bodyPr/>
          <a:lstStyle/>
          <a:p>
            <a:pPr marL="0" indent="0">
              <a:buFontTx/>
              <a:buNone/>
            </a:pPr>
            <a:r>
              <a:rPr lang="en-US" altLang="ru-RU" sz="2000"/>
              <a:t>At high level - Fail-fast is a property of a system with respect to its response to failures. A fail-fast system is designed to immediately report any failure or condition that is likely to lead to failure. Fail-fast systems are usually designed to stop normal operation rather than attempt to continue a possibly-flawed process. When a problem occurs, a fail-fast system fails immediately and visibly. Failing fast is a non-intuitive technique: "failing immediately and visibly" sounds like it would make your software more fragile, but it actually makes it more robust. Bugs are easier to find and fix. In Java, Fail-fast term can be related to context of iterators. If an iterator has been created on a collection object and some other thread tries to modify the collection object "structurally", a concurrent modification exception will be thrown. It is possible for other threads though to invoke "set" method since it doesn't modify the collection "structurally". However, if prior to calling "set", the collection has been modified structurally, "IllegalArgumentException" will be thrown.</a:t>
            </a:r>
            <a:endParaRPr lang="ru-RU" altLang="ru-RU" sz="2000"/>
          </a:p>
        </p:txBody>
      </p:sp>
      <p:sp>
        <p:nvSpPr>
          <p:cNvPr id="73732" name="Date Placeholder 3">
            <a:extLst>
              <a:ext uri="{FF2B5EF4-FFF2-40B4-BE49-F238E27FC236}">
                <a16:creationId xmlns:a16="http://schemas.microsoft.com/office/drawing/2014/main" id="{70DA65AC-6789-4EBC-87A3-8E885077232A}"/>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85E9D2E-2C18-402A-8A2C-52A0D3015EF1}"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3733" name="Footer Placeholder 4">
            <a:extLst>
              <a:ext uri="{FF2B5EF4-FFF2-40B4-BE49-F238E27FC236}">
                <a16:creationId xmlns:a16="http://schemas.microsoft.com/office/drawing/2014/main" id="{910093E2-D37E-49C4-B414-5B45F34CBAA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3734" name="Slide Number Placeholder 5">
            <a:extLst>
              <a:ext uri="{FF2B5EF4-FFF2-40B4-BE49-F238E27FC236}">
                <a16:creationId xmlns:a16="http://schemas.microsoft.com/office/drawing/2014/main" id="{E36E37C6-1DC6-4961-BC4B-0E2BC8C8043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A099D40-AC14-41B7-9CF9-A0B7F4C96A10}" type="slidenum">
              <a:rPr lang="ru-RU" altLang="ru-RU" sz="1400"/>
              <a:pPr>
                <a:spcBef>
                  <a:spcPct val="0"/>
                </a:spcBef>
                <a:buFontTx/>
                <a:buNone/>
              </a:pPr>
              <a:t>478</a:t>
            </a:fld>
            <a:endParaRPr lang="ru-RU" altLang="ru-RU" sz="140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679D3A82-22FB-4E11-8837-CBEAE5491D14}"/>
              </a:ext>
            </a:extLst>
          </p:cNvPr>
          <p:cNvSpPr>
            <a:spLocks noGrp="1" noChangeArrowheads="1"/>
          </p:cNvSpPr>
          <p:nvPr>
            <p:ph type="title"/>
          </p:nvPr>
        </p:nvSpPr>
        <p:spPr>
          <a:xfrm>
            <a:off x="179388" y="1628775"/>
            <a:ext cx="8974137" cy="574675"/>
          </a:xfrm>
        </p:spPr>
        <p:txBody>
          <a:bodyPr/>
          <a:lstStyle/>
          <a:p>
            <a:r>
              <a:rPr lang="en-US" altLang="ru-RU" sz="2400" b="1"/>
              <a:t>Why doesn’t Collection extend Cloneable and Serializable?</a:t>
            </a:r>
            <a:endParaRPr lang="ru-RU" altLang="ru-RU" sz="2400" b="1"/>
          </a:p>
        </p:txBody>
      </p:sp>
      <p:sp>
        <p:nvSpPr>
          <p:cNvPr id="74755" name="Content Placeholder 2">
            <a:extLst>
              <a:ext uri="{FF2B5EF4-FFF2-40B4-BE49-F238E27FC236}">
                <a16:creationId xmlns:a16="http://schemas.microsoft.com/office/drawing/2014/main" id="{0FA99806-8442-483F-BC10-2515BF1D51B2}"/>
              </a:ext>
            </a:extLst>
          </p:cNvPr>
          <p:cNvSpPr>
            <a:spLocks noGrp="1" noChangeArrowheads="1"/>
          </p:cNvSpPr>
          <p:nvPr>
            <p:ph idx="1"/>
          </p:nvPr>
        </p:nvSpPr>
        <p:spPr>
          <a:xfrm>
            <a:off x="107950" y="2492375"/>
            <a:ext cx="8856663" cy="3633788"/>
          </a:xfrm>
        </p:spPr>
        <p:txBody>
          <a:bodyPr/>
          <a:lstStyle/>
          <a:p>
            <a:r>
              <a:rPr lang="en-US" altLang="ru-RU" sz="2000"/>
              <a:t>Many Collection implementations (including all of the ones provided by the JDK) will have a public clone method, but it would be mistake to require it of all Collections. </a:t>
            </a:r>
          </a:p>
          <a:p>
            <a:r>
              <a:rPr lang="en-US" altLang="ru-RU" sz="2000"/>
              <a:t>For example, what does it mean to clone a Collection that's backed by a terabyte SQL database? Similar arguments hold for serializable. </a:t>
            </a:r>
          </a:p>
          <a:p>
            <a:r>
              <a:rPr lang="en-US" altLang="ru-RU" sz="2000"/>
              <a:t>If the client doesn't know the actual type of a Collection, it's much more flexible and less error prone to have the client decide what type of Collection is desired, create an empty Collection of this type, and use the addAll method to copy the elements of the original collection into the new one. </a:t>
            </a:r>
            <a:endParaRPr lang="ru-RU" altLang="ru-RU" sz="2000"/>
          </a:p>
        </p:txBody>
      </p:sp>
      <p:sp>
        <p:nvSpPr>
          <p:cNvPr id="74756" name="Date Placeholder 3">
            <a:extLst>
              <a:ext uri="{FF2B5EF4-FFF2-40B4-BE49-F238E27FC236}">
                <a16:creationId xmlns:a16="http://schemas.microsoft.com/office/drawing/2014/main" id="{0431597D-88EE-4204-8F0C-88B133500CF1}"/>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0048E91-33D7-4527-83A0-7D3D95320C39}"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4757" name="Footer Placeholder 4">
            <a:extLst>
              <a:ext uri="{FF2B5EF4-FFF2-40B4-BE49-F238E27FC236}">
                <a16:creationId xmlns:a16="http://schemas.microsoft.com/office/drawing/2014/main" id="{DE198BA9-3AC4-4413-9B9C-711FF243D2A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4758" name="Slide Number Placeholder 5">
            <a:extLst>
              <a:ext uri="{FF2B5EF4-FFF2-40B4-BE49-F238E27FC236}">
                <a16:creationId xmlns:a16="http://schemas.microsoft.com/office/drawing/2014/main" id="{FB96D0B8-F0F6-4AD6-8383-F1593B777DD4}"/>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7FCDAE9-A418-4BED-96DB-6861430B549C}" type="slidenum">
              <a:rPr lang="ru-RU" altLang="ru-RU" sz="1400"/>
              <a:pPr>
                <a:spcBef>
                  <a:spcPct val="0"/>
                </a:spcBef>
                <a:buFontTx/>
                <a:buNone/>
              </a:pPr>
              <a:t>479</a:t>
            </a:fld>
            <a:endParaRPr lang="ru-RU" altLang="ru-RU" sz="1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227768" y="1940495"/>
            <a:ext cx="8036393" cy="462428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Наблюдения </a:t>
            </a:r>
            <a:r>
              <a:rPr lang="ru-RU" sz="1477" dirty="0" err="1">
                <a:solidFill>
                  <a:srgbClr val="253957"/>
                </a:solidFill>
                <a:latin typeface="Arial Narrow" charset="0"/>
                <a:cs typeface="Arial Narrow" charset="0"/>
              </a:rPr>
              <a:t>ранжированны</a:t>
            </a: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Первый (нижний) квартиль</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Третий (верхний) квартиль</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err="1">
                <a:solidFill>
                  <a:srgbClr val="253957"/>
                </a:solidFill>
                <a:latin typeface="Arial Narrow" charset="0"/>
                <a:cs typeface="Arial Narrow" charset="0"/>
              </a:rPr>
              <a:t>Интерквартильный</a:t>
            </a:r>
            <a:r>
              <a:rPr lang="ru-RU" sz="1477" dirty="0">
                <a:solidFill>
                  <a:srgbClr val="253957"/>
                </a:solidFill>
                <a:latin typeface="Arial Narrow" charset="0"/>
                <a:cs typeface="Arial Narrow" charset="0"/>
              </a:rPr>
              <a:t> размах</a:t>
            </a: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Квартили:</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Основные числовые характеристики</a:t>
            </a:r>
            <a:endParaRPr sz="2250" b="1" dirty="0">
              <a:latin typeface="Arial Narrow" charset="0"/>
              <a:ea typeface="Arial Narrow" charset="0"/>
              <a:cs typeface="Arial Narrow" charset="0"/>
            </a:endParaRPr>
          </a:p>
        </p:txBody>
      </p:sp>
      <p:pic>
        <p:nvPicPr>
          <p:cNvPr id="7" name="Рисунок 6">
            <a:extLst>
              <a:ext uri="{FF2B5EF4-FFF2-40B4-BE49-F238E27FC236}">
                <a16:creationId xmlns:a16="http://schemas.microsoft.com/office/drawing/2014/main" id="{02A90781-A188-C543-B717-7DF35B521A22}"/>
              </a:ext>
            </a:extLst>
          </p:cNvPr>
          <p:cNvPicPr>
            <a:picLocks noChangeAspect="1"/>
          </p:cNvPicPr>
          <p:nvPr/>
        </p:nvPicPr>
        <p:blipFill>
          <a:blip r:embed="rId3"/>
          <a:stretch>
            <a:fillRect/>
          </a:stretch>
        </p:blipFill>
        <p:spPr>
          <a:xfrm>
            <a:off x="2843552" y="2602940"/>
            <a:ext cx="1937663" cy="723276"/>
          </a:xfrm>
          <a:prstGeom prst="rect">
            <a:avLst/>
          </a:prstGeom>
        </p:spPr>
      </p:pic>
      <p:pic>
        <p:nvPicPr>
          <p:cNvPr id="8" name="Рисунок 7">
            <a:extLst>
              <a:ext uri="{FF2B5EF4-FFF2-40B4-BE49-F238E27FC236}">
                <a16:creationId xmlns:a16="http://schemas.microsoft.com/office/drawing/2014/main" id="{4A8CB57A-27B8-3741-A9BC-CED1BA3F8370}"/>
              </a:ext>
            </a:extLst>
          </p:cNvPr>
          <p:cNvPicPr>
            <a:picLocks noChangeAspect="1"/>
          </p:cNvPicPr>
          <p:nvPr/>
        </p:nvPicPr>
        <p:blipFill>
          <a:blip r:embed="rId4"/>
          <a:stretch>
            <a:fillRect/>
          </a:stretch>
        </p:blipFill>
        <p:spPr>
          <a:xfrm>
            <a:off x="2887270" y="3779838"/>
            <a:ext cx="2330553" cy="758992"/>
          </a:xfrm>
          <a:prstGeom prst="rect">
            <a:avLst/>
          </a:prstGeom>
        </p:spPr>
      </p:pic>
      <p:pic>
        <p:nvPicPr>
          <p:cNvPr id="11" name="Рисунок 10">
            <a:extLst>
              <a:ext uri="{FF2B5EF4-FFF2-40B4-BE49-F238E27FC236}">
                <a16:creationId xmlns:a16="http://schemas.microsoft.com/office/drawing/2014/main" id="{B7BEEEAF-0548-2E4F-B759-E70AEA2E1515}"/>
              </a:ext>
            </a:extLst>
          </p:cNvPr>
          <p:cNvPicPr>
            <a:picLocks noChangeAspect="1"/>
          </p:cNvPicPr>
          <p:nvPr/>
        </p:nvPicPr>
        <p:blipFill>
          <a:blip r:embed="rId5"/>
          <a:stretch>
            <a:fillRect/>
          </a:stretch>
        </p:blipFill>
        <p:spPr>
          <a:xfrm>
            <a:off x="2887271" y="5078553"/>
            <a:ext cx="1946592" cy="473254"/>
          </a:xfrm>
          <a:prstGeom prst="rect">
            <a:avLst/>
          </a:prstGeom>
        </p:spPr>
      </p:pic>
      <p:pic>
        <p:nvPicPr>
          <p:cNvPr id="3" name="Рисунок 2">
            <a:extLst>
              <a:ext uri="{FF2B5EF4-FFF2-40B4-BE49-F238E27FC236}">
                <a16:creationId xmlns:a16="http://schemas.microsoft.com/office/drawing/2014/main" id="{9C711E55-74F3-487E-AFFE-4B17D6DA952B}"/>
              </a:ext>
            </a:extLst>
          </p:cNvPr>
          <p:cNvPicPr>
            <a:picLocks noChangeAspect="1"/>
          </p:cNvPicPr>
          <p:nvPr/>
        </p:nvPicPr>
        <p:blipFill>
          <a:blip r:embed="rId6"/>
          <a:stretch>
            <a:fillRect/>
          </a:stretch>
        </p:blipFill>
        <p:spPr>
          <a:xfrm>
            <a:off x="5670830" y="2341576"/>
            <a:ext cx="3452339" cy="3409049"/>
          </a:xfrm>
          <a:prstGeom prst="rect">
            <a:avLst/>
          </a:prstGeom>
        </p:spPr>
      </p:pic>
    </p:spTree>
    <p:extLst>
      <p:ext uri="{BB962C8B-B14F-4D97-AF65-F5344CB8AC3E}">
        <p14:creationId xmlns:p14="http://schemas.microsoft.com/office/powerpoint/2010/main" val="2057767696"/>
      </p:ext>
    </p:extLst>
  </p:cSld>
  <p:clrMapOvr>
    <a:masterClrMapping/>
  </p:clrMapOvr>
  <p:transition spd="med"/>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6F311D24-A7B9-4045-A4CC-B744C418C233}"/>
              </a:ext>
            </a:extLst>
          </p:cNvPr>
          <p:cNvSpPr>
            <a:spLocks noGrp="1" noChangeArrowheads="1"/>
          </p:cNvSpPr>
          <p:nvPr>
            <p:ph type="title"/>
          </p:nvPr>
        </p:nvSpPr>
        <p:spPr>
          <a:xfrm>
            <a:off x="468313" y="1557338"/>
            <a:ext cx="8229600" cy="287337"/>
          </a:xfrm>
        </p:spPr>
        <p:txBody>
          <a:bodyPr/>
          <a:lstStyle/>
          <a:p>
            <a:r>
              <a:rPr lang="en-US" altLang="ru-RU" sz="2400" b="1"/>
              <a:t>How we can make HashMap synchronized?</a:t>
            </a:r>
            <a:endParaRPr lang="ru-RU" altLang="ru-RU" sz="2400" b="1"/>
          </a:p>
        </p:txBody>
      </p:sp>
      <p:sp>
        <p:nvSpPr>
          <p:cNvPr id="75779" name="Content Placeholder 2">
            <a:extLst>
              <a:ext uri="{FF2B5EF4-FFF2-40B4-BE49-F238E27FC236}">
                <a16:creationId xmlns:a16="http://schemas.microsoft.com/office/drawing/2014/main" id="{EACD4DB8-ACF3-41E4-863F-12858F6E5CCE}"/>
              </a:ext>
            </a:extLst>
          </p:cNvPr>
          <p:cNvSpPr>
            <a:spLocks noGrp="1" noChangeArrowheads="1"/>
          </p:cNvSpPr>
          <p:nvPr>
            <p:ph idx="1"/>
          </p:nvPr>
        </p:nvSpPr>
        <p:spPr>
          <a:xfrm>
            <a:off x="457200" y="2060575"/>
            <a:ext cx="8229600" cy="4065588"/>
          </a:xfrm>
        </p:spPr>
        <p:txBody>
          <a:bodyPr/>
          <a:lstStyle/>
          <a:p>
            <a:r>
              <a:rPr lang="en-US" altLang="ru-RU" sz="2000"/>
              <a:t>HashMap can be synchronized by </a:t>
            </a:r>
            <a:r>
              <a:rPr lang="en-US" altLang="ru-RU" sz="2000" i="1"/>
              <a:t>Map m = 	Collections.synchronizedMap(hashMap);</a:t>
            </a:r>
            <a:endParaRPr lang="ru-RU" altLang="ru-RU" sz="2000"/>
          </a:p>
          <a:p>
            <a:endParaRPr lang="ru-RU" altLang="ru-RU" sz="2000"/>
          </a:p>
        </p:txBody>
      </p:sp>
      <p:sp>
        <p:nvSpPr>
          <p:cNvPr id="75780" name="Date Placeholder 3">
            <a:extLst>
              <a:ext uri="{FF2B5EF4-FFF2-40B4-BE49-F238E27FC236}">
                <a16:creationId xmlns:a16="http://schemas.microsoft.com/office/drawing/2014/main" id="{C4416DF3-569B-469F-B83B-4CCE5F09FAB6}"/>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BAFC318-9486-429A-9EBA-EEE3A48B8213}"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5781" name="Footer Placeholder 4">
            <a:extLst>
              <a:ext uri="{FF2B5EF4-FFF2-40B4-BE49-F238E27FC236}">
                <a16:creationId xmlns:a16="http://schemas.microsoft.com/office/drawing/2014/main" id="{487E9F76-72AA-4295-9179-BCC9E3E9DBB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5782" name="Slide Number Placeholder 5">
            <a:extLst>
              <a:ext uri="{FF2B5EF4-FFF2-40B4-BE49-F238E27FC236}">
                <a16:creationId xmlns:a16="http://schemas.microsoft.com/office/drawing/2014/main" id="{D88E8500-AAD1-4D6D-B5B9-E1BBAAD497AC}"/>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6BE8FAC-92B8-4C5F-92B6-90C1881E671C}" type="slidenum">
              <a:rPr lang="ru-RU" altLang="ru-RU" sz="1400"/>
              <a:pPr>
                <a:spcBef>
                  <a:spcPct val="0"/>
                </a:spcBef>
                <a:buFontTx/>
                <a:buNone/>
              </a:pPr>
              <a:t>480</a:t>
            </a:fld>
            <a:endParaRPr lang="ru-RU" altLang="ru-RU" sz="140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00C563E7-3282-49B4-8A9B-58FE5D302F8E}"/>
              </a:ext>
            </a:extLst>
          </p:cNvPr>
          <p:cNvSpPr>
            <a:spLocks noGrp="1" noChangeArrowheads="1"/>
          </p:cNvSpPr>
          <p:nvPr>
            <p:ph type="title"/>
          </p:nvPr>
        </p:nvSpPr>
        <p:spPr>
          <a:xfrm>
            <a:off x="468313" y="1557338"/>
            <a:ext cx="8229600" cy="287337"/>
          </a:xfrm>
        </p:spPr>
        <p:txBody>
          <a:bodyPr/>
          <a:lstStyle/>
          <a:p>
            <a:r>
              <a:rPr lang="en-US" altLang="ru-RU" sz="2400" b="1"/>
              <a:t>Where will you use Hashtable and where HashMap?</a:t>
            </a:r>
            <a:endParaRPr lang="ru-RU" altLang="ru-RU" sz="2400" b="1"/>
          </a:p>
        </p:txBody>
      </p:sp>
      <p:sp>
        <p:nvSpPr>
          <p:cNvPr id="76803" name="Content Placeholder 2">
            <a:extLst>
              <a:ext uri="{FF2B5EF4-FFF2-40B4-BE49-F238E27FC236}">
                <a16:creationId xmlns:a16="http://schemas.microsoft.com/office/drawing/2014/main" id="{69CF55A0-58F4-414B-891B-3A49EDB20BB0}"/>
              </a:ext>
            </a:extLst>
          </p:cNvPr>
          <p:cNvSpPr>
            <a:spLocks noGrp="1" noChangeArrowheads="1"/>
          </p:cNvSpPr>
          <p:nvPr>
            <p:ph idx="1"/>
          </p:nvPr>
        </p:nvSpPr>
        <p:spPr>
          <a:xfrm>
            <a:off x="179388" y="2060575"/>
            <a:ext cx="8856662" cy="4065588"/>
          </a:xfrm>
        </p:spPr>
        <p:txBody>
          <a:bodyPr/>
          <a:lstStyle/>
          <a:p>
            <a:r>
              <a:rPr lang="en-US" altLang="ru-RU" sz="2000"/>
              <a:t>There are multiple aspects to this decision: </a:t>
            </a:r>
          </a:p>
          <a:p>
            <a:pPr lvl="1"/>
            <a:r>
              <a:rPr lang="en-US" altLang="ru-RU" sz="1600"/>
              <a:t>The basic difference between a Hashtable and an HashMap is that, Hashtable is synchronized while HashMap is not. Thus whenever there is a possibility of multiple threads accessing the same instance, one should use Hashtable. While if not multiple threads are going to access the same instance then use HashMap. Non synchronized data structure will give better performance than the synchronized one. </a:t>
            </a:r>
          </a:p>
          <a:p>
            <a:pPr lvl="1"/>
            <a:r>
              <a:rPr lang="en-US" altLang="ru-RU" sz="1600"/>
              <a:t>If there is a possibility in future that there can be a scenario when you may require to retain the order of objects in the Collection with key-value pair then HashMap can be a good choice. As one of HashMap's subclasses is LinkedHashMap, so in the event that you'd want predictable iteration order (which is insertion order by default), you can easily swap out the HashMap for a LinkedHashMap. This wouldn't be as easy if you were using Hashtable. Also if you have multiple thread accessing you HashMap then Collections.synchronizedMap() method can be leveraged. </a:t>
            </a:r>
          </a:p>
          <a:p>
            <a:pPr lvl="1"/>
            <a:r>
              <a:rPr lang="en-US" altLang="ru-RU" sz="1600"/>
              <a:t>Overall HashMap gives you more flexibility in terms of possible future changes.</a:t>
            </a:r>
            <a:endParaRPr lang="ru-RU" altLang="ru-RU" sz="1600"/>
          </a:p>
          <a:p>
            <a:endParaRPr lang="ru-RU" altLang="ru-RU" sz="2000"/>
          </a:p>
        </p:txBody>
      </p:sp>
      <p:sp>
        <p:nvSpPr>
          <p:cNvPr id="76804" name="Date Placeholder 3">
            <a:extLst>
              <a:ext uri="{FF2B5EF4-FFF2-40B4-BE49-F238E27FC236}">
                <a16:creationId xmlns:a16="http://schemas.microsoft.com/office/drawing/2014/main" id="{02CE91C8-01EE-46E8-843F-6E29E8B5312C}"/>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ABC4BAD-3EC7-445C-97F7-63C0E9C03BEA}"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6805" name="Footer Placeholder 4">
            <a:extLst>
              <a:ext uri="{FF2B5EF4-FFF2-40B4-BE49-F238E27FC236}">
                <a16:creationId xmlns:a16="http://schemas.microsoft.com/office/drawing/2014/main" id="{015773A6-8ED2-4AC7-A370-EA65BB6C62C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6806" name="Slide Number Placeholder 5">
            <a:extLst>
              <a:ext uri="{FF2B5EF4-FFF2-40B4-BE49-F238E27FC236}">
                <a16:creationId xmlns:a16="http://schemas.microsoft.com/office/drawing/2014/main" id="{84EEE1F0-F717-4433-A87B-91CE7E674E4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75154DC-63E6-456E-A6A9-ED8DEDF8A170}" type="slidenum">
              <a:rPr lang="ru-RU" altLang="ru-RU" sz="1400"/>
              <a:pPr>
                <a:spcBef>
                  <a:spcPct val="0"/>
                </a:spcBef>
                <a:buFontTx/>
                <a:buNone/>
              </a:pPr>
              <a:t>481</a:t>
            </a:fld>
            <a:endParaRPr lang="ru-RU" altLang="ru-RU" sz="140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4BE44B88-1059-483D-8AA2-9AEB4FDF62E8}"/>
              </a:ext>
            </a:extLst>
          </p:cNvPr>
          <p:cNvSpPr>
            <a:spLocks noGrp="1" noChangeArrowheads="1"/>
          </p:cNvSpPr>
          <p:nvPr>
            <p:ph type="title"/>
          </p:nvPr>
        </p:nvSpPr>
        <p:spPr>
          <a:xfrm>
            <a:off x="468313" y="1557338"/>
            <a:ext cx="8229600" cy="287337"/>
          </a:xfrm>
        </p:spPr>
        <p:txBody>
          <a:bodyPr/>
          <a:lstStyle/>
          <a:p>
            <a:r>
              <a:rPr lang="en-US" altLang="ru-RU" sz="2400" b="1"/>
              <a:t>Difference between Vector and ArrayList?</a:t>
            </a:r>
            <a:endParaRPr lang="ru-RU" altLang="ru-RU" sz="2400" b="1"/>
          </a:p>
        </p:txBody>
      </p:sp>
      <p:sp>
        <p:nvSpPr>
          <p:cNvPr id="77827" name="Content Placeholder 2">
            <a:extLst>
              <a:ext uri="{FF2B5EF4-FFF2-40B4-BE49-F238E27FC236}">
                <a16:creationId xmlns:a16="http://schemas.microsoft.com/office/drawing/2014/main" id="{C6F6AC91-34D7-40A4-9D76-A93D3F970F42}"/>
              </a:ext>
            </a:extLst>
          </p:cNvPr>
          <p:cNvSpPr>
            <a:spLocks noGrp="1" noChangeArrowheads="1"/>
          </p:cNvSpPr>
          <p:nvPr>
            <p:ph idx="1"/>
          </p:nvPr>
        </p:nvSpPr>
        <p:spPr>
          <a:xfrm>
            <a:off x="179388" y="2060575"/>
            <a:ext cx="8856662" cy="4065588"/>
          </a:xfrm>
        </p:spPr>
        <p:txBody>
          <a:bodyPr/>
          <a:lstStyle/>
          <a:p>
            <a:r>
              <a:rPr lang="en-US" altLang="ru-RU" sz="2000"/>
              <a:t>Vector &amp; ArrayList both classes are implemented using dynamically resizable arrays, providing fast random access and fast traversal. ArrayList and Vector class both implement the List interface. Both the classes are member of Java collection framework, therefore from an API perspective, these two classes are very similar. However, there are still some major differences between the two. </a:t>
            </a:r>
            <a:r>
              <a:rPr lang="ru-RU" altLang="ru-RU" sz="2000"/>
              <a:t>Below are some key differences </a:t>
            </a:r>
          </a:p>
          <a:p>
            <a:pPr lvl="1"/>
            <a:r>
              <a:rPr lang="en-US" altLang="ru-RU" sz="1600"/>
              <a:t>Vector is a legacy class which has been retrofitted to implement the List interface since Java 2 platform v1.2</a:t>
            </a:r>
            <a:endParaRPr lang="ru-RU" altLang="ru-RU" sz="1600"/>
          </a:p>
          <a:p>
            <a:pPr lvl="1"/>
            <a:r>
              <a:rPr lang="en-US" altLang="ru-RU" sz="1600"/>
              <a:t>Vector is synchronized whereas ArrayList is not. Even though Vector class is synchronized, still when you want programs to run in multithreading environment using ArrayList with Collections.synchronizedList() is recommended over Vector.</a:t>
            </a:r>
            <a:endParaRPr lang="ru-RU" altLang="ru-RU" sz="1600"/>
          </a:p>
          <a:p>
            <a:pPr lvl="1"/>
            <a:r>
              <a:rPr lang="en-US" altLang="ru-RU" sz="1600"/>
              <a:t>ArrayList has no default size while vector has a default size of 10.</a:t>
            </a:r>
            <a:endParaRPr lang="ru-RU" altLang="ru-RU" sz="1600"/>
          </a:p>
          <a:p>
            <a:pPr lvl="1"/>
            <a:r>
              <a:rPr lang="en-US" altLang="ru-RU" sz="1600"/>
              <a:t>The Enumerations returned by Vector's elements method are not fail-fast. </a:t>
            </a:r>
            <a:r>
              <a:rPr lang="ru-RU" altLang="ru-RU" sz="1600"/>
              <a:t>Whereas ArraayList does not have any method returning Enumerations.</a:t>
            </a:r>
          </a:p>
          <a:p>
            <a:endParaRPr lang="ru-RU" altLang="ru-RU" sz="2000"/>
          </a:p>
        </p:txBody>
      </p:sp>
      <p:sp>
        <p:nvSpPr>
          <p:cNvPr id="77828" name="Date Placeholder 3">
            <a:extLst>
              <a:ext uri="{FF2B5EF4-FFF2-40B4-BE49-F238E27FC236}">
                <a16:creationId xmlns:a16="http://schemas.microsoft.com/office/drawing/2014/main" id="{76EF8661-37D1-4FBE-94F9-61AAE5EC50B2}"/>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7747986-652E-41D0-BD71-71591B153EBD}"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7829" name="Footer Placeholder 4">
            <a:extLst>
              <a:ext uri="{FF2B5EF4-FFF2-40B4-BE49-F238E27FC236}">
                <a16:creationId xmlns:a16="http://schemas.microsoft.com/office/drawing/2014/main" id="{8F5BCE3F-E67F-4793-A1FC-BBBF7C56D51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7830" name="Slide Number Placeholder 5">
            <a:extLst>
              <a:ext uri="{FF2B5EF4-FFF2-40B4-BE49-F238E27FC236}">
                <a16:creationId xmlns:a16="http://schemas.microsoft.com/office/drawing/2014/main" id="{8419C44B-913E-4B63-B29B-C40C66EC200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C7FA14C-E47D-4D7D-9825-3E1DCD5D0B79}" type="slidenum">
              <a:rPr lang="ru-RU" altLang="ru-RU" sz="1400"/>
              <a:pPr>
                <a:spcBef>
                  <a:spcPct val="0"/>
                </a:spcBef>
                <a:buFontTx/>
                <a:buNone/>
              </a:pPr>
              <a:t>482</a:t>
            </a:fld>
            <a:endParaRPr lang="ru-RU" altLang="ru-RU" sz="140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CD757BDE-2D10-4F9D-8F0F-80C8D951ED87}"/>
              </a:ext>
            </a:extLst>
          </p:cNvPr>
          <p:cNvSpPr>
            <a:spLocks noGrp="1" noChangeArrowheads="1"/>
          </p:cNvSpPr>
          <p:nvPr>
            <p:ph type="title"/>
          </p:nvPr>
        </p:nvSpPr>
        <p:spPr>
          <a:xfrm>
            <a:off x="179388" y="1484313"/>
            <a:ext cx="8785225" cy="360362"/>
          </a:xfrm>
        </p:spPr>
        <p:txBody>
          <a:bodyPr/>
          <a:lstStyle/>
          <a:p>
            <a:r>
              <a:rPr lang="en-US" altLang="ru-RU" sz="2400" b="1"/>
              <a:t>What is the difference between Enumeration and Iterator?</a:t>
            </a:r>
            <a:endParaRPr lang="ru-RU" altLang="ru-RU" sz="2400" b="1"/>
          </a:p>
        </p:txBody>
      </p:sp>
      <p:sp>
        <p:nvSpPr>
          <p:cNvPr id="78851" name="Content Placeholder 2">
            <a:extLst>
              <a:ext uri="{FF2B5EF4-FFF2-40B4-BE49-F238E27FC236}">
                <a16:creationId xmlns:a16="http://schemas.microsoft.com/office/drawing/2014/main" id="{62D38EAB-5411-4EC2-A155-6C446CE8D8ED}"/>
              </a:ext>
            </a:extLst>
          </p:cNvPr>
          <p:cNvSpPr>
            <a:spLocks noGrp="1" noChangeArrowheads="1"/>
          </p:cNvSpPr>
          <p:nvPr>
            <p:ph idx="1"/>
          </p:nvPr>
        </p:nvSpPr>
        <p:spPr>
          <a:xfrm>
            <a:off x="179388" y="2060575"/>
            <a:ext cx="8856662" cy="4065588"/>
          </a:xfrm>
        </p:spPr>
        <p:txBody>
          <a:bodyPr/>
          <a:lstStyle/>
          <a:p>
            <a:r>
              <a:rPr lang="en-US" altLang="ru-RU" sz="2000"/>
              <a:t>Enumeration and Iterator are the interface available in java.util package. The functionality of Enumeration interface is duplicated by the Iterator interface. New implementations should consider using Iterator in preference to Enumeration. </a:t>
            </a:r>
            <a:r>
              <a:rPr lang="ru-RU" altLang="ru-RU" sz="2000"/>
              <a:t>Iterators differ from enumerations in following ways: </a:t>
            </a:r>
          </a:p>
          <a:p>
            <a:pPr lvl="1"/>
            <a:r>
              <a:rPr lang="en-US" altLang="ru-RU" sz="1600" b="1"/>
              <a:t>Enumeration</a:t>
            </a:r>
            <a:r>
              <a:rPr lang="en-US" altLang="ru-RU" sz="1600"/>
              <a:t> contains 2 methods namely </a:t>
            </a:r>
            <a:r>
              <a:rPr lang="en-US" altLang="ru-RU" sz="1600" b="1"/>
              <a:t>hasMoreElements()</a:t>
            </a:r>
            <a:r>
              <a:rPr lang="en-US" altLang="ru-RU" sz="1600"/>
              <a:t> &amp; </a:t>
            </a:r>
            <a:r>
              <a:rPr lang="en-US" altLang="ru-RU" sz="1600" b="1"/>
              <a:t>nextElement() </a:t>
            </a:r>
            <a:r>
              <a:rPr lang="en-US" altLang="ru-RU" sz="1600"/>
              <a:t>whereas </a:t>
            </a:r>
            <a:r>
              <a:rPr lang="en-US" altLang="ru-RU" sz="1600" b="1"/>
              <a:t>Iterator</a:t>
            </a:r>
            <a:r>
              <a:rPr lang="en-US" altLang="ru-RU" sz="1600"/>
              <a:t> contains three methods namely </a:t>
            </a:r>
            <a:r>
              <a:rPr lang="en-US" altLang="ru-RU" sz="1600" b="1"/>
              <a:t>hasNext()</a:t>
            </a:r>
            <a:r>
              <a:rPr lang="en-US" altLang="ru-RU" sz="1600"/>
              <a:t>, </a:t>
            </a:r>
            <a:r>
              <a:rPr lang="en-US" altLang="ru-RU" sz="1600" b="1"/>
              <a:t>next()</a:t>
            </a:r>
            <a:r>
              <a:rPr lang="en-US" altLang="ru-RU" sz="1600"/>
              <a:t>, </a:t>
            </a:r>
            <a:r>
              <a:rPr lang="en-US" altLang="ru-RU" sz="1600" b="1"/>
              <a:t>remove()</a:t>
            </a:r>
            <a:r>
              <a:rPr lang="en-US" altLang="ru-RU" sz="1600"/>
              <a:t>.</a:t>
            </a:r>
            <a:endParaRPr lang="ru-RU" altLang="ru-RU" sz="1600"/>
          </a:p>
          <a:p>
            <a:pPr lvl="1"/>
            <a:r>
              <a:rPr lang="en-US" altLang="ru-RU" sz="1600" b="1"/>
              <a:t>Iterator</a:t>
            </a:r>
            <a:r>
              <a:rPr lang="en-US" altLang="ru-RU" sz="1600"/>
              <a:t> adds an optional </a:t>
            </a:r>
            <a:r>
              <a:rPr lang="en-US" altLang="ru-RU" sz="1600" b="1"/>
              <a:t>remove()</a:t>
            </a:r>
            <a:r>
              <a:rPr lang="en-US" altLang="ru-RU" sz="1600"/>
              <a:t> operation, and has shorter method names. Using remove() we can delete the objects but Enumeration interface does not support this feature.</a:t>
            </a:r>
            <a:endParaRPr lang="ru-RU" altLang="ru-RU" sz="1600"/>
          </a:p>
          <a:p>
            <a:pPr lvl="1"/>
            <a:r>
              <a:rPr lang="en-US" altLang="ru-RU" sz="1600"/>
              <a:t>Enumeration interface is used by legacy classes. </a:t>
            </a:r>
            <a:r>
              <a:rPr lang="en-US" altLang="ru-RU" sz="1600" b="1"/>
              <a:t>Vector.elements()</a:t>
            </a:r>
            <a:r>
              <a:rPr lang="en-US" altLang="ru-RU" sz="1600"/>
              <a:t> &amp; </a:t>
            </a:r>
            <a:r>
              <a:rPr lang="en-US" altLang="ru-RU" sz="1600" b="1"/>
              <a:t>Hashtable.elements()</a:t>
            </a:r>
            <a:r>
              <a:rPr lang="en-US" altLang="ru-RU" sz="1600"/>
              <a:t> method returns Enumeration. Iterator is returned by all Java Collections Framework classes. </a:t>
            </a:r>
            <a:r>
              <a:rPr lang="en-US" altLang="ru-RU" sz="1600" b="1"/>
              <a:t>java.util.Collection.iterator()</a:t>
            </a:r>
            <a:r>
              <a:rPr lang="en-US" altLang="ru-RU" sz="1600"/>
              <a:t> method returns an instance of Iterator.</a:t>
            </a:r>
            <a:endParaRPr lang="ru-RU" altLang="ru-RU" sz="1600"/>
          </a:p>
          <a:p>
            <a:endParaRPr lang="ru-RU" altLang="ru-RU" sz="2000"/>
          </a:p>
        </p:txBody>
      </p:sp>
      <p:sp>
        <p:nvSpPr>
          <p:cNvPr id="78852" name="Date Placeholder 3">
            <a:extLst>
              <a:ext uri="{FF2B5EF4-FFF2-40B4-BE49-F238E27FC236}">
                <a16:creationId xmlns:a16="http://schemas.microsoft.com/office/drawing/2014/main" id="{6D48CCEE-5C5E-4125-9B98-A73DF5D532ED}"/>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B6BF541-6F83-46DC-BD95-8B06D0D6A70A}"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8853" name="Footer Placeholder 4">
            <a:extLst>
              <a:ext uri="{FF2B5EF4-FFF2-40B4-BE49-F238E27FC236}">
                <a16:creationId xmlns:a16="http://schemas.microsoft.com/office/drawing/2014/main" id="{51AC8043-9821-4203-AD36-12647D76D48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8854" name="Slide Number Placeholder 5">
            <a:extLst>
              <a:ext uri="{FF2B5EF4-FFF2-40B4-BE49-F238E27FC236}">
                <a16:creationId xmlns:a16="http://schemas.microsoft.com/office/drawing/2014/main" id="{A6AB1473-54BD-437C-9819-A77E76124D2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65A00A85-4245-488E-AE8F-1AC0A459B3D0}" type="slidenum">
              <a:rPr lang="ru-RU" altLang="ru-RU" sz="1400"/>
              <a:pPr>
                <a:spcBef>
                  <a:spcPct val="0"/>
                </a:spcBef>
                <a:buFontTx/>
                <a:buNone/>
              </a:pPr>
              <a:t>483</a:t>
            </a:fld>
            <a:endParaRPr lang="ru-RU" altLang="ru-RU" sz="1400"/>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a:extLst>
              <a:ext uri="{FF2B5EF4-FFF2-40B4-BE49-F238E27FC236}">
                <a16:creationId xmlns:a16="http://schemas.microsoft.com/office/drawing/2014/main" id="{CAF59C63-CB7A-4D43-8711-B003DBE954C6}"/>
              </a:ext>
            </a:extLst>
          </p:cNvPr>
          <p:cNvSpPr>
            <a:spLocks noGrp="1" noChangeArrowheads="1"/>
          </p:cNvSpPr>
          <p:nvPr>
            <p:ph type="title"/>
          </p:nvPr>
        </p:nvSpPr>
        <p:spPr>
          <a:xfrm>
            <a:off x="468313" y="1557338"/>
            <a:ext cx="8229600" cy="287337"/>
          </a:xfrm>
        </p:spPr>
        <p:txBody>
          <a:bodyPr/>
          <a:lstStyle/>
          <a:p>
            <a:r>
              <a:rPr lang="en-US" altLang="ru-RU" sz="2400" b="1"/>
              <a:t>Why should you always use ArrayList over Vector?</a:t>
            </a:r>
            <a:endParaRPr lang="ru-RU" altLang="ru-RU" sz="2400" b="1"/>
          </a:p>
        </p:txBody>
      </p:sp>
      <p:sp>
        <p:nvSpPr>
          <p:cNvPr id="79875" name="Content Placeholder 2">
            <a:extLst>
              <a:ext uri="{FF2B5EF4-FFF2-40B4-BE49-F238E27FC236}">
                <a16:creationId xmlns:a16="http://schemas.microsoft.com/office/drawing/2014/main" id="{DB2944B3-01D6-4A5D-BB1B-C9E82A8D01D8}"/>
              </a:ext>
            </a:extLst>
          </p:cNvPr>
          <p:cNvSpPr>
            <a:spLocks noGrp="1" noChangeArrowheads="1"/>
          </p:cNvSpPr>
          <p:nvPr>
            <p:ph idx="1"/>
          </p:nvPr>
        </p:nvSpPr>
        <p:spPr>
          <a:xfrm>
            <a:off x="107950" y="2060575"/>
            <a:ext cx="8928100" cy="4065588"/>
          </a:xfrm>
        </p:spPr>
        <p:txBody>
          <a:bodyPr/>
          <a:lstStyle/>
          <a:p>
            <a:r>
              <a:rPr lang="en-US" altLang="ru-RU" sz="2000"/>
              <a:t>You should use ArrayList over Vector because you should default to non-synchronized access. Vector synchronizes each individual method. That's almost never what you want to do. Generally you want to synchronize a whole sequence of operations. Synchronizing individual operations is both less safe (if you iterate over a Vector, for instance, you still need to take out a lock to avoid anyone else changing the collection at the same time) but also slower (why take out a lock repeatedly when once will be enough)? Of course, it also has the overhead of locking even when you don't need to. It's a very flawed approach to have synchronized access as default. </a:t>
            </a:r>
          </a:p>
        </p:txBody>
      </p:sp>
      <p:sp>
        <p:nvSpPr>
          <p:cNvPr id="79876" name="Date Placeholder 3">
            <a:extLst>
              <a:ext uri="{FF2B5EF4-FFF2-40B4-BE49-F238E27FC236}">
                <a16:creationId xmlns:a16="http://schemas.microsoft.com/office/drawing/2014/main" id="{FC877E95-BE32-4446-A0E7-4574D9DFC624}"/>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9A16F0E-E768-4F49-8AC2-6BC53FA92DF6}"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79877" name="Footer Placeholder 4">
            <a:extLst>
              <a:ext uri="{FF2B5EF4-FFF2-40B4-BE49-F238E27FC236}">
                <a16:creationId xmlns:a16="http://schemas.microsoft.com/office/drawing/2014/main" id="{3EB3204A-85D7-425F-B63D-12A3CF761AA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79878" name="Slide Number Placeholder 5">
            <a:extLst>
              <a:ext uri="{FF2B5EF4-FFF2-40B4-BE49-F238E27FC236}">
                <a16:creationId xmlns:a16="http://schemas.microsoft.com/office/drawing/2014/main" id="{3AA153BE-B7A4-4BF0-A673-341260FBBB7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9BABBC6-39B1-41A1-B4E4-63555D6C061D}" type="slidenum">
              <a:rPr lang="ru-RU" altLang="ru-RU" sz="1400"/>
              <a:pPr>
                <a:spcBef>
                  <a:spcPct val="0"/>
                </a:spcBef>
                <a:buFontTx/>
                <a:buNone/>
              </a:pPr>
              <a:t>484</a:t>
            </a:fld>
            <a:endParaRPr lang="ru-RU" altLang="ru-RU" sz="140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a:extLst>
              <a:ext uri="{FF2B5EF4-FFF2-40B4-BE49-F238E27FC236}">
                <a16:creationId xmlns:a16="http://schemas.microsoft.com/office/drawing/2014/main" id="{17373A27-DA9F-462C-B657-BBA6EB374483}"/>
              </a:ext>
            </a:extLst>
          </p:cNvPr>
          <p:cNvSpPr>
            <a:spLocks noGrp="1" noChangeArrowheads="1"/>
          </p:cNvSpPr>
          <p:nvPr>
            <p:ph idx="1"/>
          </p:nvPr>
        </p:nvSpPr>
        <p:spPr>
          <a:xfrm>
            <a:off x="179388" y="1557338"/>
            <a:ext cx="8785225" cy="4568825"/>
          </a:xfrm>
        </p:spPr>
        <p:txBody>
          <a:bodyPr/>
          <a:lstStyle/>
          <a:p>
            <a:r>
              <a:rPr lang="en-US" altLang="ru-RU" sz="2000"/>
              <a:t>You can always decorate a collection using Collections.synchronizedList - the fact that Vector combines both the "resized array" collection implementation with the "synchronize every operation" bit is another example of poor design; the decoration approach gives cleaner separation of concerns. Vector also has a few legacy methods around enumeration and element retrieval which are different than the List interface, and developers (especially those who learned Java before 1.2) can tend to use them if they are in the code. Although Enumerations are faster, they don't check if the collection was modified during iteration, which can cause issues, and given that Vector might be chosen for its syncronization - with the attendant access from multiple threads, this makes it a particularly pernicious problem. Usage of these methods also couples a lot of code to Vector, such that it won't be easy to replace it with a different List implementation. Despite all above reasons we may never have officially deprecated Vector class (backward compatibility !!!). </a:t>
            </a:r>
            <a:endParaRPr lang="ru-RU" altLang="ru-RU" sz="2000"/>
          </a:p>
        </p:txBody>
      </p:sp>
      <p:sp>
        <p:nvSpPr>
          <p:cNvPr id="80899" name="Date Placeholder 3">
            <a:extLst>
              <a:ext uri="{FF2B5EF4-FFF2-40B4-BE49-F238E27FC236}">
                <a16:creationId xmlns:a16="http://schemas.microsoft.com/office/drawing/2014/main" id="{2109BEE2-EB5E-4C2A-BC13-1504C8DB0BC9}"/>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1BCD761-5250-44C0-9024-0947C0B04FF7}"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80900" name="Footer Placeholder 4">
            <a:extLst>
              <a:ext uri="{FF2B5EF4-FFF2-40B4-BE49-F238E27FC236}">
                <a16:creationId xmlns:a16="http://schemas.microsoft.com/office/drawing/2014/main" id="{C13E3DB3-F245-459B-8EDD-CFEB34B0E29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80901" name="Slide Number Placeholder 5">
            <a:extLst>
              <a:ext uri="{FF2B5EF4-FFF2-40B4-BE49-F238E27FC236}">
                <a16:creationId xmlns:a16="http://schemas.microsoft.com/office/drawing/2014/main" id="{703B751C-C2E4-4636-BEA1-EA6F3212673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73BFFD6-AC92-4C30-8E14-A2FFF6C9D66D}" type="slidenum">
              <a:rPr lang="ru-RU" altLang="ru-RU" sz="1400"/>
              <a:pPr>
                <a:spcBef>
                  <a:spcPct val="0"/>
                </a:spcBef>
                <a:buFontTx/>
                <a:buNone/>
              </a:pPr>
              <a:t>485</a:t>
            </a:fld>
            <a:endParaRPr lang="ru-RU" altLang="ru-RU" sz="140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920D4412-BB31-4C4D-928F-C012A13976FD}"/>
              </a:ext>
            </a:extLst>
          </p:cNvPr>
          <p:cNvSpPr>
            <a:spLocks noGrp="1" noChangeArrowheads="1"/>
          </p:cNvSpPr>
          <p:nvPr>
            <p:ph type="title"/>
          </p:nvPr>
        </p:nvSpPr>
        <p:spPr>
          <a:xfrm>
            <a:off x="0" y="1412875"/>
            <a:ext cx="9144000" cy="431800"/>
          </a:xfrm>
        </p:spPr>
        <p:txBody>
          <a:bodyPr/>
          <a:lstStyle/>
          <a:p>
            <a:r>
              <a:rPr lang="en-US" altLang="ru-RU" sz="2400" b="1"/>
              <a:t>What is the importance of hashCode() and equals() methods?</a:t>
            </a:r>
            <a:endParaRPr lang="ru-RU" altLang="ru-RU" sz="2400" b="1"/>
          </a:p>
        </p:txBody>
      </p:sp>
      <p:sp>
        <p:nvSpPr>
          <p:cNvPr id="81923" name="Content Placeholder 2">
            <a:extLst>
              <a:ext uri="{FF2B5EF4-FFF2-40B4-BE49-F238E27FC236}">
                <a16:creationId xmlns:a16="http://schemas.microsoft.com/office/drawing/2014/main" id="{98A4BA71-2FBA-423F-B84F-75006C97F89A}"/>
              </a:ext>
            </a:extLst>
          </p:cNvPr>
          <p:cNvSpPr>
            <a:spLocks noGrp="1" noChangeArrowheads="1"/>
          </p:cNvSpPr>
          <p:nvPr>
            <p:ph idx="1"/>
          </p:nvPr>
        </p:nvSpPr>
        <p:spPr>
          <a:xfrm>
            <a:off x="107950" y="2060575"/>
            <a:ext cx="8928100" cy="4065588"/>
          </a:xfrm>
        </p:spPr>
        <p:txBody>
          <a:bodyPr/>
          <a:lstStyle/>
          <a:p>
            <a:r>
              <a:rPr lang="en-US" altLang="ru-RU" sz="2000"/>
              <a:t>The java.lang.Object has methods </a:t>
            </a:r>
            <a:r>
              <a:rPr lang="en-US" altLang="ru-RU" sz="2000">
                <a:solidFill>
                  <a:srgbClr val="FF0000"/>
                </a:solidFill>
              </a:rPr>
              <a:t>public boolean equals(Object obj) </a:t>
            </a:r>
            <a:r>
              <a:rPr lang="en-US" altLang="ru-RU" sz="2000"/>
              <a:t>and</a:t>
            </a:r>
            <a:r>
              <a:rPr lang="en-US" altLang="ru-RU" sz="2000">
                <a:solidFill>
                  <a:srgbClr val="FF0000"/>
                </a:solidFill>
              </a:rPr>
              <a:t> public int hashCode()</a:t>
            </a:r>
            <a:r>
              <a:rPr lang="en-US" altLang="ru-RU" sz="2000"/>
              <a:t>. These two methods are used heavily when objects are stored in collections. There is a contract between these two methods which should be kept in mind while overriding any of these methods. The Java API documentation describes it in detail. </a:t>
            </a:r>
          </a:p>
          <a:p>
            <a:r>
              <a:rPr lang="en-US" altLang="ru-RU" sz="2000"/>
              <a:t>The hashCode() method returns a hash code value for the object. This method is supported for the benefit of hashtables such as those provided by java.util.Hashtable or java.util.HashMap. The general contract of hashCode is: Whenever it is invoked on the same object more than once during an execution of a Java application, the hashCode method must consistently return the same integer, provided no information used in equals comparisons on the object is modified. </a:t>
            </a:r>
            <a:endParaRPr lang="ru-RU" altLang="ru-RU" sz="2000"/>
          </a:p>
        </p:txBody>
      </p:sp>
      <p:sp>
        <p:nvSpPr>
          <p:cNvPr id="81924" name="Date Placeholder 3">
            <a:extLst>
              <a:ext uri="{FF2B5EF4-FFF2-40B4-BE49-F238E27FC236}">
                <a16:creationId xmlns:a16="http://schemas.microsoft.com/office/drawing/2014/main" id="{56ABB3A4-134E-48B6-99EC-00FA0E10FCC7}"/>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CABBBE8-0B7B-40A9-ADA7-CD6B2E05BEE7}"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81925" name="Footer Placeholder 4">
            <a:extLst>
              <a:ext uri="{FF2B5EF4-FFF2-40B4-BE49-F238E27FC236}">
                <a16:creationId xmlns:a16="http://schemas.microsoft.com/office/drawing/2014/main" id="{A384561D-58A5-4C32-A852-B3C3260DD78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81926" name="Slide Number Placeholder 5">
            <a:extLst>
              <a:ext uri="{FF2B5EF4-FFF2-40B4-BE49-F238E27FC236}">
                <a16:creationId xmlns:a16="http://schemas.microsoft.com/office/drawing/2014/main" id="{96A21EE0-CB03-4BC4-B941-0683D3C1B04F}"/>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93C13A6-40D5-4E2B-AEBB-D0928E8E5677}" type="slidenum">
              <a:rPr lang="ru-RU" altLang="ru-RU" sz="1400"/>
              <a:pPr>
                <a:spcBef>
                  <a:spcPct val="0"/>
                </a:spcBef>
                <a:buFontTx/>
                <a:buNone/>
              </a:pPr>
              <a:t>486</a:t>
            </a:fld>
            <a:endParaRPr lang="ru-RU" altLang="ru-RU" sz="140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2">
            <a:extLst>
              <a:ext uri="{FF2B5EF4-FFF2-40B4-BE49-F238E27FC236}">
                <a16:creationId xmlns:a16="http://schemas.microsoft.com/office/drawing/2014/main" id="{C56BCA40-6495-4D53-9D94-EC5E82469603}"/>
              </a:ext>
            </a:extLst>
          </p:cNvPr>
          <p:cNvSpPr>
            <a:spLocks noGrp="1" noChangeArrowheads="1"/>
          </p:cNvSpPr>
          <p:nvPr>
            <p:ph idx="1"/>
          </p:nvPr>
        </p:nvSpPr>
        <p:spPr>
          <a:xfrm>
            <a:off x="179388" y="1484313"/>
            <a:ext cx="8785225" cy="4641850"/>
          </a:xfrm>
        </p:spPr>
        <p:txBody>
          <a:bodyPr/>
          <a:lstStyle/>
          <a:p>
            <a:r>
              <a:rPr lang="en-US" altLang="ru-RU" sz="2000"/>
              <a:t>This integer need not remain consistent from one execution of an application to another execution of the same application. If two objects are equal according to the equals(Object) method, then calling the hashCode method on each of the two objects must produce the same integer result. It is not required that if two objects are unequal according to the equals(java.lang.Object) method, then calling the hashCode method on each of the two objects must produce distinct integer results.</a:t>
            </a:r>
            <a:endParaRPr lang="ru-RU" altLang="ru-RU" sz="2000"/>
          </a:p>
          <a:p>
            <a:r>
              <a:rPr lang="en-US" altLang="ru-RU" sz="2000"/>
              <a:t>However, the programmer should be aware that producing distinct integer results for unequal objects may improve the performance of hashtables. As much as is reasonably practical, the hashCode method defined by class Object does return distinct integers for distinct objects. </a:t>
            </a:r>
          </a:p>
          <a:p>
            <a:r>
              <a:rPr lang="en-US" altLang="ru-RU" sz="2000"/>
              <a:t>The equals(Object obj) method indicates whether some other object is "equal to" this one. The equals method implements an equivalence relation on non-null object references: It is reflexive: for any non-null reference value x, x.equals(x) should return true. </a:t>
            </a:r>
            <a:endParaRPr lang="ru-RU" altLang="ru-RU" sz="2000"/>
          </a:p>
        </p:txBody>
      </p:sp>
      <p:sp>
        <p:nvSpPr>
          <p:cNvPr id="82947" name="Date Placeholder 3">
            <a:extLst>
              <a:ext uri="{FF2B5EF4-FFF2-40B4-BE49-F238E27FC236}">
                <a16:creationId xmlns:a16="http://schemas.microsoft.com/office/drawing/2014/main" id="{1B56A326-B4E5-43D5-AD2E-2CD6E4F8DD00}"/>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F93853F-FEE0-4350-B93F-961884548848}"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82948" name="Footer Placeholder 4">
            <a:extLst>
              <a:ext uri="{FF2B5EF4-FFF2-40B4-BE49-F238E27FC236}">
                <a16:creationId xmlns:a16="http://schemas.microsoft.com/office/drawing/2014/main" id="{1A56A715-5CBD-49C4-B180-E84E2CA7D59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82949" name="Slide Number Placeholder 5">
            <a:extLst>
              <a:ext uri="{FF2B5EF4-FFF2-40B4-BE49-F238E27FC236}">
                <a16:creationId xmlns:a16="http://schemas.microsoft.com/office/drawing/2014/main" id="{9BF3A4F9-0A45-48EB-B571-5524D636315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D8CE253-5CAB-43BB-8D82-D489133EFD32}" type="slidenum">
              <a:rPr lang="ru-RU" altLang="ru-RU" sz="1400"/>
              <a:pPr>
                <a:spcBef>
                  <a:spcPct val="0"/>
                </a:spcBef>
                <a:buFontTx/>
                <a:buNone/>
              </a:pPr>
              <a:t>487</a:t>
            </a:fld>
            <a:endParaRPr lang="ru-RU" altLang="ru-RU" sz="140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a:extLst>
              <a:ext uri="{FF2B5EF4-FFF2-40B4-BE49-F238E27FC236}">
                <a16:creationId xmlns:a16="http://schemas.microsoft.com/office/drawing/2014/main" id="{546A4C8F-6DBF-4EA4-8D41-6F84B64E9F3E}"/>
              </a:ext>
            </a:extLst>
          </p:cNvPr>
          <p:cNvSpPr>
            <a:spLocks noGrp="1" noChangeArrowheads="1"/>
          </p:cNvSpPr>
          <p:nvPr>
            <p:ph idx="1"/>
          </p:nvPr>
        </p:nvSpPr>
        <p:spPr>
          <a:xfrm>
            <a:off x="179388" y="1484313"/>
            <a:ext cx="8856662" cy="4641850"/>
          </a:xfrm>
        </p:spPr>
        <p:txBody>
          <a:bodyPr/>
          <a:lstStyle/>
          <a:p>
            <a:r>
              <a:rPr lang="en-US" altLang="ru-RU" sz="2000"/>
              <a:t>It is symmetric: for any non-null reference values x and y, x.equals(y) should return true if and only if y.equals(x) returns true. </a:t>
            </a:r>
          </a:p>
          <a:p>
            <a:r>
              <a:rPr lang="en-US" altLang="ru-RU" sz="2000"/>
              <a:t>It is transitive: for any non-null reference values x, y, and z, if x.equals(y) returns true and y.equals(z) returns true, then x.equals(z) should return true.</a:t>
            </a:r>
          </a:p>
          <a:p>
            <a:r>
              <a:rPr lang="en-US" altLang="ru-RU" sz="2000"/>
              <a:t>It is consistent: for any non-null reference values x and y, multiple invocations of x.equals(y) consistently return true or consistently return false, provided no information used in equals comparisons on the objects is modified. For any non-null reference value x, x.equals(null) should return false. </a:t>
            </a:r>
          </a:p>
          <a:p>
            <a:r>
              <a:rPr lang="en-US" altLang="ru-RU" sz="2000"/>
              <a:t>The equals method for class Object implements the most discriminating possible equivalence relation on objects; that is, for any non-null reference values x and y, this method returns true if and only if x and y refer to the same object (x == y has the value true). </a:t>
            </a:r>
            <a:endParaRPr lang="ru-RU" altLang="ru-RU" sz="2000"/>
          </a:p>
        </p:txBody>
      </p:sp>
      <p:sp>
        <p:nvSpPr>
          <p:cNvPr id="83971" name="Date Placeholder 3">
            <a:extLst>
              <a:ext uri="{FF2B5EF4-FFF2-40B4-BE49-F238E27FC236}">
                <a16:creationId xmlns:a16="http://schemas.microsoft.com/office/drawing/2014/main" id="{EBAE05C4-06A4-4500-BEC1-90145EF20504}"/>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B8FB1DD-51DB-46F3-9048-25ACE140FB8A}"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83972" name="Footer Placeholder 4">
            <a:extLst>
              <a:ext uri="{FF2B5EF4-FFF2-40B4-BE49-F238E27FC236}">
                <a16:creationId xmlns:a16="http://schemas.microsoft.com/office/drawing/2014/main" id="{7A100708-8CEA-4705-9D81-F133C1D6F8A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83973" name="Slide Number Placeholder 5">
            <a:extLst>
              <a:ext uri="{FF2B5EF4-FFF2-40B4-BE49-F238E27FC236}">
                <a16:creationId xmlns:a16="http://schemas.microsoft.com/office/drawing/2014/main" id="{7332AE53-5AF1-48C9-8457-FF2A05D684F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78E580C-BC35-4D7D-BD70-290AB7B8A2D7}" type="slidenum">
              <a:rPr lang="ru-RU" altLang="ru-RU" sz="1400"/>
              <a:pPr>
                <a:spcBef>
                  <a:spcPct val="0"/>
                </a:spcBef>
                <a:buFontTx/>
                <a:buNone/>
              </a:pPr>
              <a:t>488</a:t>
            </a:fld>
            <a:endParaRPr lang="ru-RU" altLang="ru-RU" sz="140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Content Placeholder 2">
            <a:extLst>
              <a:ext uri="{FF2B5EF4-FFF2-40B4-BE49-F238E27FC236}">
                <a16:creationId xmlns:a16="http://schemas.microsoft.com/office/drawing/2014/main" id="{269C81A3-863F-4522-AE1E-5C3301AB15D3}"/>
              </a:ext>
            </a:extLst>
          </p:cNvPr>
          <p:cNvSpPr>
            <a:spLocks noGrp="1" noChangeArrowheads="1"/>
          </p:cNvSpPr>
          <p:nvPr>
            <p:ph idx="1"/>
          </p:nvPr>
        </p:nvSpPr>
        <p:spPr>
          <a:xfrm>
            <a:off x="179388" y="1484313"/>
            <a:ext cx="8785225" cy="4641850"/>
          </a:xfrm>
        </p:spPr>
        <p:txBody>
          <a:bodyPr/>
          <a:lstStyle/>
          <a:p>
            <a:r>
              <a:rPr lang="en-US" altLang="ru-RU" sz="2000"/>
              <a:t>Note that it is generally necessary to override the hashCode method whenever this method is overridden, so as to maintain the general contract for the hashCode method, which states that equal objects must have equal hash codes. </a:t>
            </a:r>
            <a:r>
              <a:rPr lang="en-US" altLang="ru-RU" sz="2000" b="1"/>
              <a:t>A practical Example of hashcode() &amp; equals(): </a:t>
            </a:r>
            <a:r>
              <a:rPr lang="en-US" altLang="ru-RU" sz="2000"/>
              <a:t>This can be applied to classes that need to be stored in Set collections. Sets use equals() to enforce non-duplicates, and HashSet uses hashCode() as a first-cut test for equality. Technically hashCode() isn't necessary then since equals() will always be used in the end, but providing a meaningful hashCode() will improve performance for very large sets or objects that take a long time to compare using equals().</a:t>
            </a:r>
            <a:endParaRPr lang="ru-RU" altLang="ru-RU" sz="2000"/>
          </a:p>
          <a:p>
            <a:endParaRPr lang="ru-RU" altLang="ru-RU" sz="2000"/>
          </a:p>
          <a:p>
            <a:endParaRPr lang="ru-RU" altLang="ru-RU" sz="2000"/>
          </a:p>
        </p:txBody>
      </p:sp>
      <p:sp>
        <p:nvSpPr>
          <p:cNvPr id="84995" name="Date Placeholder 3">
            <a:extLst>
              <a:ext uri="{FF2B5EF4-FFF2-40B4-BE49-F238E27FC236}">
                <a16:creationId xmlns:a16="http://schemas.microsoft.com/office/drawing/2014/main" id="{5D714BBB-7372-4109-8714-19595A1976E3}"/>
              </a:ext>
            </a:extLst>
          </p:cNvPr>
          <p:cNvSpPr>
            <a:spLocks noGrp="1"/>
          </p:cNvSpPr>
          <p:nvPr>
            <p:ph type="dt"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D2494F3-D64F-446F-8168-5F7585C4343A}" type="datetime5">
              <a:rPr lang="en-US" altLang="ru-RU" sz="1400" smtClean="0">
                <a:cs typeface="Arial" panose="020B0604020202020204" pitchFamily="34" charset="0"/>
              </a:rPr>
              <a:pPr>
                <a:spcBef>
                  <a:spcPct val="0"/>
                </a:spcBef>
                <a:buFontTx/>
                <a:buNone/>
              </a:pPr>
              <a:t>30-Mar-20</a:t>
            </a:fld>
            <a:endParaRPr lang="ru-RU" altLang="ru-RU" sz="1400">
              <a:cs typeface="Arial" panose="020B0604020202020204" pitchFamily="34" charset="0"/>
            </a:endParaRPr>
          </a:p>
        </p:txBody>
      </p:sp>
      <p:sp>
        <p:nvSpPr>
          <p:cNvPr id="84996" name="Footer Placeholder 4">
            <a:extLst>
              <a:ext uri="{FF2B5EF4-FFF2-40B4-BE49-F238E27FC236}">
                <a16:creationId xmlns:a16="http://schemas.microsoft.com/office/drawing/2014/main" id="{4231843F-0716-4AEB-8CB0-59E9DA20F2B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a:cs typeface="Arial" panose="020B0604020202020204" pitchFamily="34" charset="0"/>
              </a:rPr>
              <a:t>Software Engineering</a:t>
            </a:r>
          </a:p>
        </p:txBody>
      </p:sp>
      <p:sp>
        <p:nvSpPr>
          <p:cNvPr id="84997" name="Slide Number Placeholder 5">
            <a:extLst>
              <a:ext uri="{FF2B5EF4-FFF2-40B4-BE49-F238E27FC236}">
                <a16:creationId xmlns:a16="http://schemas.microsoft.com/office/drawing/2014/main" id="{AC91D437-AA1A-43D7-8966-3EE7BFA41A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B381544-8806-4D09-8E92-5D1804ED78C7}" type="slidenum">
              <a:rPr lang="ru-RU" altLang="ru-RU" sz="1400"/>
              <a:pPr>
                <a:spcBef>
                  <a:spcPct val="0"/>
                </a:spcBef>
                <a:buFontTx/>
                <a:buNone/>
              </a:pPr>
              <a:t>489</a:t>
            </a:fld>
            <a:endParaRPr lang="ru-RU" altLang="ru-RU" sz="1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53804" y="1895199"/>
            <a:ext cx="8036393" cy="4624288"/>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Коэффициент вариации</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Момент </a:t>
            </a:r>
            <a:r>
              <a:rPr lang="en-US" sz="1477" dirty="0">
                <a:solidFill>
                  <a:srgbClr val="253957"/>
                </a:solidFill>
                <a:latin typeface="Arial Narrow" charset="0"/>
                <a:cs typeface="Arial Narrow" charset="0"/>
              </a:rPr>
              <a:t>k-</a:t>
            </a:r>
            <a:r>
              <a:rPr lang="ru-RU" sz="1477" dirty="0">
                <a:solidFill>
                  <a:srgbClr val="253957"/>
                </a:solidFill>
                <a:latin typeface="Arial Narrow" charset="0"/>
                <a:cs typeface="Arial Narrow" charset="0"/>
              </a:rPr>
              <a:t>порядка</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Центральный момент </a:t>
            </a:r>
            <a:r>
              <a:rPr lang="en-US" sz="1477" dirty="0">
                <a:solidFill>
                  <a:srgbClr val="253957"/>
                </a:solidFill>
                <a:latin typeface="Arial Narrow" charset="0"/>
                <a:cs typeface="Arial Narrow" charset="0"/>
              </a:rPr>
              <a:t>k-</a:t>
            </a:r>
            <a:r>
              <a:rPr lang="ru-RU" sz="1477" dirty="0">
                <a:solidFill>
                  <a:srgbClr val="253957"/>
                </a:solidFill>
                <a:latin typeface="Arial Narrow" charset="0"/>
                <a:cs typeface="Arial Narrow" charset="0"/>
              </a:rPr>
              <a:t>порядка</a:t>
            </a: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Коэффициент </a:t>
            </a:r>
            <a:r>
              <a:rPr lang="ru-RU" sz="1477" dirty="0" err="1">
                <a:solidFill>
                  <a:srgbClr val="253957"/>
                </a:solidFill>
                <a:latin typeface="Arial Narrow" charset="0"/>
                <a:cs typeface="Arial Narrow" charset="0"/>
              </a:rPr>
              <a:t>ассиметрии</a:t>
            </a: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endParaRPr lang="ru-RU" sz="1477" dirty="0">
              <a:solidFill>
                <a:srgbClr val="253957"/>
              </a:solidFill>
              <a:latin typeface="Arial Narrow" charset="0"/>
              <a:cs typeface="Arial Narrow" charset="0"/>
            </a:endParaRPr>
          </a:p>
          <a:p>
            <a:pPr marL="241079" indent="-241079">
              <a:spcBef>
                <a:spcPts val="1406"/>
              </a:spcBef>
              <a:buFont typeface="Arial" panose="020B0604020202020204" pitchFamily="34" charset="0"/>
              <a:buChar char="•"/>
            </a:pPr>
            <a:r>
              <a:rPr lang="ru-RU" sz="1477" dirty="0">
                <a:solidFill>
                  <a:srgbClr val="253957"/>
                </a:solidFill>
                <a:latin typeface="Arial Narrow" charset="0"/>
                <a:cs typeface="Arial Narrow" charset="0"/>
              </a:rPr>
              <a:t>Коэффициент эксцесса</a:t>
            </a: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Вариация и моменты:</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Основные числовые характеристики</a:t>
            </a:r>
            <a:endParaRPr sz="2250" b="1" dirty="0">
              <a:latin typeface="Arial Narrow" charset="0"/>
              <a:ea typeface="Arial Narrow" charset="0"/>
              <a:cs typeface="Arial Narrow" charset="0"/>
            </a:endParaRPr>
          </a:p>
        </p:txBody>
      </p:sp>
      <p:pic>
        <p:nvPicPr>
          <p:cNvPr id="3" name="Рисунок 2">
            <a:extLst>
              <a:ext uri="{FF2B5EF4-FFF2-40B4-BE49-F238E27FC236}">
                <a16:creationId xmlns:a16="http://schemas.microsoft.com/office/drawing/2014/main" id="{208733A6-335F-4340-B2CE-B7B6628073A2}"/>
              </a:ext>
            </a:extLst>
          </p:cNvPr>
          <p:cNvPicPr>
            <a:picLocks noChangeAspect="1"/>
          </p:cNvPicPr>
          <p:nvPr/>
        </p:nvPicPr>
        <p:blipFill>
          <a:blip r:embed="rId3"/>
          <a:stretch>
            <a:fillRect/>
          </a:stretch>
        </p:blipFill>
        <p:spPr>
          <a:xfrm>
            <a:off x="4157022" y="1596702"/>
            <a:ext cx="1732289" cy="812569"/>
          </a:xfrm>
          <a:prstGeom prst="rect">
            <a:avLst/>
          </a:prstGeom>
        </p:spPr>
      </p:pic>
      <p:pic>
        <p:nvPicPr>
          <p:cNvPr id="4" name="Рисунок 3">
            <a:extLst>
              <a:ext uri="{FF2B5EF4-FFF2-40B4-BE49-F238E27FC236}">
                <a16:creationId xmlns:a16="http://schemas.microsoft.com/office/drawing/2014/main" id="{78959DF7-7BCD-A24C-970D-6DA0AACD7857}"/>
              </a:ext>
            </a:extLst>
          </p:cNvPr>
          <p:cNvPicPr>
            <a:picLocks noChangeAspect="1"/>
          </p:cNvPicPr>
          <p:nvPr/>
        </p:nvPicPr>
        <p:blipFill>
          <a:blip r:embed="rId4"/>
          <a:stretch>
            <a:fillRect/>
          </a:stretch>
        </p:blipFill>
        <p:spPr>
          <a:xfrm>
            <a:off x="4157021" y="2675507"/>
            <a:ext cx="2196614" cy="884003"/>
          </a:xfrm>
          <a:prstGeom prst="rect">
            <a:avLst/>
          </a:prstGeom>
        </p:spPr>
      </p:pic>
      <p:pic>
        <p:nvPicPr>
          <p:cNvPr id="5" name="Рисунок 4">
            <a:extLst>
              <a:ext uri="{FF2B5EF4-FFF2-40B4-BE49-F238E27FC236}">
                <a16:creationId xmlns:a16="http://schemas.microsoft.com/office/drawing/2014/main" id="{EA62CA56-D4F6-E64E-B269-13DC5AF8BF45}"/>
              </a:ext>
            </a:extLst>
          </p:cNvPr>
          <p:cNvPicPr>
            <a:picLocks noChangeAspect="1"/>
          </p:cNvPicPr>
          <p:nvPr/>
        </p:nvPicPr>
        <p:blipFill>
          <a:blip r:embed="rId5"/>
          <a:stretch>
            <a:fillRect/>
          </a:stretch>
        </p:blipFill>
        <p:spPr>
          <a:xfrm>
            <a:off x="4157021" y="3661192"/>
            <a:ext cx="2401988" cy="901862"/>
          </a:xfrm>
          <a:prstGeom prst="rect">
            <a:avLst/>
          </a:prstGeom>
        </p:spPr>
      </p:pic>
      <p:pic>
        <p:nvPicPr>
          <p:cNvPr id="6" name="Рисунок 5">
            <a:extLst>
              <a:ext uri="{FF2B5EF4-FFF2-40B4-BE49-F238E27FC236}">
                <a16:creationId xmlns:a16="http://schemas.microsoft.com/office/drawing/2014/main" id="{525615DB-2EC5-0442-A5B4-328C87DA48E5}"/>
              </a:ext>
            </a:extLst>
          </p:cNvPr>
          <p:cNvPicPr>
            <a:picLocks noChangeAspect="1"/>
          </p:cNvPicPr>
          <p:nvPr/>
        </p:nvPicPr>
        <p:blipFill>
          <a:blip r:embed="rId6"/>
          <a:stretch>
            <a:fillRect/>
          </a:stretch>
        </p:blipFill>
        <p:spPr>
          <a:xfrm>
            <a:off x="4157022" y="4692887"/>
            <a:ext cx="1142953" cy="901862"/>
          </a:xfrm>
          <a:prstGeom prst="rect">
            <a:avLst/>
          </a:prstGeom>
        </p:spPr>
      </p:pic>
      <p:pic>
        <p:nvPicPr>
          <p:cNvPr id="12" name="Рисунок 11">
            <a:extLst>
              <a:ext uri="{FF2B5EF4-FFF2-40B4-BE49-F238E27FC236}">
                <a16:creationId xmlns:a16="http://schemas.microsoft.com/office/drawing/2014/main" id="{EF9224BD-DD91-AD40-A79F-19870B6C34D2}"/>
              </a:ext>
            </a:extLst>
          </p:cNvPr>
          <p:cNvPicPr>
            <a:picLocks noChangeAspect="1"/>
          </p:cNvPicPr>
          <p:nvPr/>
        </p:nvPicPr>
        <p:blipFill rotWithShape="1">
          <a:blip r:embed="rId7"/>
          <a:srcRect r="3705"/>
          <a:stretch/>
        </p:blipFill>
        <p:spPr>
          <a:xfrm>
            <a:off x="4157021" y="5680130"/>
            <a:ext cx="1539134" cy="839357"/>
          </a:xfrm>
          <a:prstGeom prst="rect">
            <a:avLst/>
          </a:prstGeom>
        </p:spPr>
      </p:pic>
      <p:pic>
        <p:nvPicPr>
          <p:cNvPr id="13" name="Рисунок 12">
            <a:extLst>
              <a:ext uri="{FF2B5EF4-FFF2-40B4-BE49-F238E27FC236}">
                <a16:creationId xmlns:a16="http://schemas.microsoft.com/office/drawing/2014/main" id="{C8DA5AE6-2D78-2946-B179-66CE91F71047}"/>
              </a:ext>
            </a:extLst>
          </p:cNvPr>
          <p:cNvPicPr>
            <a:picLocks noChangeAspect="1"/>
          </p:cNvPicPr>
          <p:nvPr/>
        </p:nvPicPr>
        <p:blipFill>
          <a:blip r:embed="rId8"/>
          <a:stretch>
            <a:fillRect/>
          </a:stretch>
        </p:blipFill>
        <p:spPr>
          <a:xfrm>
            <a:off x="5849444" y="4715210"/>
            <a:ext cx="2384129" cy="857215"/>
          </a:xfrm>
          <a:prstGeom prst="rect">
            <a:avLst/>
          </a:prstGeom>
        </p:spPr>
      </p:pic>
      <p:pic>
        <p:nvPicPr>
          <p:cNvPr id="14" name="Рисунок 13">
            <a:extLst>
              <a:ext uri="{FF2B5EF4-FFF2-40B4-BE49-F238E27FC236}">
                <a16:creationId xmlns:a16="http://schemas.microsoft.com/office/drawing/2014/main" id="{099A0BE4-6BA7-324C-B550-5D0D9FAA4EF4}"/>
              </a:ext>
            </a:extLst>
          </p:cNvPr>
          <p:cNvPicPr>
            <a:picLocks noChangeAspect="1"/>
          </p:cNvPicPr>
          <p:nvPr/>
        </p:nvPicPr>
        <p:blipFill>
          <a:blip r:embed="rId9"/>
          <a:stretch>
            <a:fillRect/>
          </a:stretch>
        </p:blipFill>
        <p:spPr>
          <a:xfrm>
            <a:off x="5889310" y="5594749"/>
            <a:ext cx="2410918" cy="875073"/>
          </a:xfrm>
          <a:prstGeom prst="rect">
            <a:avLst/>
          </a:prstGeom>
        </p:spPr>
      </p:pic>
    </p:spTree>
    <p:extLst>
      <p:ext uri="{BB962C8B-B14F-4D97-AF65-F5344CB8AC3E}">
        <p14:creationId xmlns:p14="http://schemas.microsoft.com/office/powerpoint/2010/main" val="911792755"/>
      </p:ext>
    </p:extLst>
  </p:cSld>
  <p:clrMapOvr>
    <a:masterClrMapping/>
  </p:clrMapOvr>
  <p:transition spd="med"/>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a:extLst>
              <a:ext uri="{FF2B5EF4-FFF2-40B4-BE49-F238E27FC236}">
                <a16:creationId xmlns:a16="http://schemas.microsoft.com/office/drawing/2014/main" id="{E2EAC90F-D731-45F3-8D8B-13AF380FE11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3EF0CD6-0FF9-4D91-9588-139B087C482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9" name="Footer Placeholder 4">
            <a:extLst>
              <a:ext uri="{FF2B5EF4-FFF2-40B4-BE49-F238E27FC236}">
                <a16:creationId xmlns:a16="http://schemas.microsoft.com/office/drawing/2014/main" id="{D5B9EFDE-21BA-4D82-8D53-33AA058B9E1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0" name="Slide Number Placeholder 5">
            <a:extLst>
              <a:ext uri="{FF2B5EF4-FFF2-40B4-BE49-F238E27FC236}">
                <a16:creationId xmlns:a16="http://schemas.microsoft.com/office/drawing/2014/main" id="{46C4A1C2-94B9-4B49-926F-AFFC53EE17C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4D89CC5-9668-411F-8541-6DFD269B1940}" type="slidenum">
              <a:rPr lang="ru-RU" altLang="ru-RU" sz="1400"/>
              <a:pPr eaLnBrk="1" hangingPunct="1">
                <a:spcBef>
                  <a:spcPct val="0"/>
                </a:spcBef>
                <a:buFontTx/>
                <a:buNone/>
              </a:pPr>
              <a:t>490</a:t>
            </a:fld>
            <a:endParaRPr lang="ru-RU" altLang="ru-RU" sz="1400"/>
          </a:p>
        </p:txBody>
      </p:sp>
      <p:sp>
        <p:nvSpPr>
          <p:cNvPr id="4101" name="Rectangle 2">
            <a:extLst>
              <a:ext uri="{FF2B5EF4-FFF2-40B4-BE49-F238E27FC236}">
                <a16:creationId xmlns:a16="http://schemas.microsoft.com/office/drawing/2014/main" id="{0BA2C4E3-A3E3-4C92-954F-EEE7C33AAF5F}"/>
              </a:ext>
            </a:extLst>
          </p:cNvPr>
          <p:cNvSpPr>
            <a:spLocks noGrp="1" noChangeArrowheads="1"/>
          </p:cNvSpPr>
          <p:nvPr>
            <p:ph type="title"/>
          </p:nvPr>
        </p:nvSpPr>
        <p:spPr>
          <a:xfrm>
            <a:off x="468313" y="1557338"/>
            <a:ext cx="8424862" cy="287337"/>
          </a:xfrm>
        </p:spPr>
        <p:txBody>
          <a:bodyPr/>
          <a:lstStyle/>
          <a:p>
            <a:pPr eaLnBrk="1" hangingPunct="1"/>
            <a:r>
              <a:rPr lang="en-US" altLang="ru-RU" sz="2800" b="1"/>
              <a:t>Generic types</a:t>
            </a:r>
            <a:r>
              <a:rPr lang="ru-RU" altLang="ru-RU" sz="2800" b="1"/>
              <a:t> (Универсальные типы)</a:t>
            </a:r>
          </a:p>
        </p:txBody>
      </p:sp>
      <p:sp>
        <p:nvSpPr>
          <p:cNvPr id="4102" name="Rectangle 3">
            <a:extLst>
              <a:ext uri="{FF2B5EF4-FFF2-40B4-BE49-F238E27FC236}">
                <a16:creationId xmlns:a16="http://schemas.microsoft.com/office/drawing/2014/main" id="{6664349F-27DB-46DA-AD35-C251823E5412}"/>
              </a:ext>
            </a:extLst>
          </p:cNvPr>
          <p:cNvSpPr>
            <a:spLocks noGrp="1" noChangeArrowheads="1"/>
          </p:cNvSpPr>
          <p:nvPr>
            <p:ph type="body" idx="1"/>
          </p:nvPr>
        </p:nvSpPr>
        <p:spPr>
          <a:xfrm>
            <a:off x="0" y="1989138"/>
            <a:ext cx="9144000" cy="4137025"/>
          </a:xfrm>
        </p:spPr>
        <p:txBody>
          <a:bodyPr/>
          <a:lstStyle/>
          <a:p>
            <a:pPr eaLnBrk="1" hangingPunct="1">
              <a:lnSpc>
                <a:spcPct val="90000"/>
              </a:lnSpc>
              <a:defRPr/>
            </a:pPr>
            <a:r>
              <a:rPr lang="ru-RU" altLang="ru-RU" sz="2000" dirty="0"/>
              <a:t>Добавлены в язык </a:t>
            </a:r>
            <a:r>
              <a:rPr lang="en-US" altLang="ru-RU" sz="2000" dirty="0"/>
              <a:t>Java </a:t>
            </a:r>
            <a:r>
              <a:rPr lang="ru-RU" altLang="ru-RU" sz="2000" dirty="0"/>
              <a:t>в версии </a:t>
            </a:r>
            <a:r>
              <a:rPr lang="en-US" altLang="ru-RU" sz="2000" dirty="0"/>
              <a:t>JDK 5.0</a:t>
            </a:r>
            <a:r>
              <a:rPr lang="ru-RU" altLang="ru-RU" sz="2000" dirty="0"/>
              <a:t>;</a:t>
            </a:r>
            <a:endParaRPr lang="en-US" altLang="ru-RU" sz="2000" dirty="0"/>
          </a:p>
          <a:p>
            <a:pPr eaLnBrk="1" hangingPunct="1">
              <a:lnSpc>
                <a:spcPct val="90000"/>
              </a:lnSpc>
              <a:defRPr/>
            </a:pPr>
            <a:r>
              <a:rPr lang="ru-RU" altLang="ru-RU" sz="2000" dirty="0"/>
              <a:t>Разрабатывались до этого 5 лет (с большими спорами, было о чем...);</a:t>
            </a:r>
          </a:p>
          <a:p>
            <a:pPr eaLnBrk="1" hangingPunct="1">
              <a:lnSpc>
                <a:spcPct val="90000"/>
              </a:lnSpc>
              <a:defRPr/>
            </a:pPr>
            <a:r>
              <a:rPr lang="ru-RU" altLang="ru-RU" sz="2000" dirty="0"/>
              <a:t>Позволяют создавать более надежный и читаемый</a:t>
            </a:r>
            <a:r>
              <a:rPr lang="en-US" altLang="ru-RU" sz="2000" dirty="0"/>
              <a:t> (</a:t>
            </a:r>
            <a:r>
              <a:rPr lang="ru-RU" altLang="ru-RU" sz="1400" i="1" dirty="0"/>
              <a:t>можно спорить </a:t>
            </a:r>
            <a:r>
              <a:rPr lang="en-US" altLang="ru-RU" sz="2000" dirty="0">
                <a:sym typeface="Wingdings" panose="05000000000000000000" pitchFamily="2" charset="2"/>
              </a:rPr>
              <a:t></a:t>
            </a:r>
            <a:r>
              <a:rPr lang="en-US" altLang="ru-RU" sz="2000" dirty="0"/>
              <a:t>)</a:t>
            </a:r>
            <a:r>
              <a:rPr lang="ru-RU" altLang="ru-RU" sz="2000" dirty="0"/>
              <a:t> код;</a:t>
            </a:r>
          </a:p>
          <a:p>
            <a:pPr eaLnBrk="1" hangingPunct="1">
              <a:lnSpc>
                <a:spcPct val="90000"/>
              </a:lnSpc>
              <a:defRPr/>
            </a:pPr>
            <a:r>
              <a:rPr lang="ru-RU" altLang="ru-RU" sz="2000" dirty="0"/>
              <a:t>Сокращают число переменных, декларируемых с типом </a:t>
            </a:r>
            <a:r>
              <a:rPr lang="en-US" altLang="ru-RU" sz="2000" dirty="0"/>
              <a:t>Object</a:t>
            </a:r>
            <a:r>
              <a:rPr lang="ru-RU" altLang="ru-RU" sz="2000" dirty="0"/>
              <a:t>,</a:t>
            </a:r>
            <a:r>
              <a:rPr lang="en-US" altLang="ru-RU" sz="2000" dirty="0"/>
              <a:t> </a:t>
            </a:r>
            <a:r>
              <a:rPr lang="ru-RU" altLang="ru-RU" sz="2000" dirty="0"/>
              <a:t>и число требуемых операций приведения типов (</a:t>
            </a:r>
            <a:r>
              <a:rPr lang="en-US" altLang="ru-RU" sz="2000" dirty="0"/>
              <a:t>downcast’</a:t>
            </a:r>
            <a:r>
              <a:rPr lang="ru-RU" altLang="ru-RU" sz="2000" dirty="0"/>
              <a:t>ов);</a:t>
            </a:r>
          </a:p>
          <a:p>
            <a:pPr eaLnBrk="1" hangingPunct="1">
              <a:lnSpc>
                <a:spcPct val="90000"/>
              </a:lnSpc>
              <a:defRPr/>
            </a:pPr>
            <a:r>
              <a:rPr lang="ru-RU" altLang="ru-RU" sz="2000" dirty="0"/>
              <a:t>Особенно полезны при работе с коллекциями (наборами данных);</a:t>
            </a:r>
          </a:p>
          <a:p>
            <a:pPr eaLnBrk="1" hangingPunct="1">
              <a:lnSpc>
                <a:spcPct val="90000"/>
              </a:lnSpc>
              <a:defRPr/>
            </a:pPr>
            <a:r>
              <a:rPr lang="ru-RU" altLang="ru-RU" sz="2000" dirty="0"/>
              <a:t>Позволяют писать код, который можно повторно использовать для работы с разнородными объектами;</a:t>
            </a:r>
          </a:p>
          <a:p>
            <a:pPr eaLnBrk="1" hangingPunct="1">
              <a:lnSpc>
                <a:spcPct val="90000"/>
              </a:lnSpc>
              <a:defRPr/>
            </a:pPr>
            <a:r>
              <a:rPr lang="ru-RU" altLang="ru-RU" sz="2000" dirty="0"/>
              <a:t>Позволяют компилятору находить ошибки «на ранней стадии» </a:t>
            </a:r>
            <a:r>
              <a:rPr lang="en-US" altLang="ru-RU" sz="2000" dirty="0"/>
              <a:t>(</a:t>
            </a:r>
            <a:r>
              <a:rPr lang="ru-RU" altLang="ru-RU" sz="2000" dirty="0"/>
              <a:t>до исполнения программы</a:t>
            </a:r>
            <a:r>
              <a:rPr lang="en-US" altLang="ru-RU" sz="2000" dirty="0"/>
              <a:t>)</a:t>
            </a:r>
            <a:r>
              <a:rPr lang="ru-RU" altLang="ru-RU" sz="2000" dirty="0"/>
              <a:t>;</a:t>
            </a:r>
          </a:p>
          <a:p>
            <a:pPr eaLnBrk="1" hangingPunct="1">
              <a:lnSpc>
                <a:spcPct val="90000"/>
              </a:lnSpc>
              <a:defRPr/>
            </a:pPr>
            <a:r>
              <a:rPr lang="ru-RU" altLang="ru-RU" sz="2000" dirty="0"/>
              <a:t>Их нужно понимать</a:t>
            </a:r>
            <a:r>
              <a:rPr lang="en-US" altLang="ru-RU" sz="2000" dirty="0"/>
              <a:t> – </a:t>
            </a:r>
            <a:r>
              <a:rPr lang="ru-RU" altLang="ru-RU" sz="2000" dirty="0"/>
              <a:t>хотя бы потому, что в современных </a:t>
            </a:r>
            <a:r>
              <a:rPr lang="en-US" altLang="ru-RU" sz="2000" dirty="0"/>
              <a:t>JDK </a:t>
            </a:r>
            <a:r>
              <a:rPr lang="ru-RU" altLang="ru-RU" sz="2000" dirty="0"/>
              <a:t>без этого понимания затруднительно читать исходный код и/или </a:t>
            </a:r>
            <a:r>
              <a:rPr lang="en-US" altLang="ru-RU" sz="2000" dirty="0"/>
              <a:t>API</a:t>
            </a:r>
            <a:r>
              <a:rPr lang="ru-RU" altLang="ru-RU" sz="2000" dirty="0"/>
              <a:t>...    </a:t>
            </a:r>
            <a:endParaRPr lang="en-US" altLang="ru-RU" sz="2000" dirty="0"/>
          </a:p>
          <a:p>
            <a:pPr marL="0" indent="0" eaLnBrk="1" hangingPunct="1">
              <a:lnSpc>
                <a:spcPct val="90000"/>
              </a:lnSpc>
              <a:buFontTx/>
              <a:buNone/>
              <a:defRPr/>
            </a:pPr>
            <a:r>
              <a:rPr lang="en-US" altLang="ru-RU" sz="2000" i="1" dirty="0"/>
              <a:t>	</a:t>
            </a:r>
            <a:r>
              <a:rPr lang="ru-RU" altLang="ru-RU" sz="2000" i="1" dirty="0"/>
              <a:t>(т.е. они нужны не только «писателям», но и «читателям»)</a:t>
            </a:r>
          </a:p>
          <a:p>
            <a:pPr eaLnBrk="1" hangingPunct="1">
              <a:lnSpc>
                <a:spcPct val="90000"/>
              </a:lnSpc>
              <a:defRPr/>
            </a:pPr>
            <a:endParaRPr lang="ru-RU" altLang="ru-RU" sz="2000"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81F43398-119F-44D2-81ED-D285162D34A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117E75A-B3C1-4A92-89E1-A3DDB9F8D8B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DE441A67-AE34-4048-9FBC-63976660719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502AB83F-12EE-4E4C-B37A-798E841395B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3DBF38F-C6F2-42B8-A288-6B6A4F8315A4}" type="slidenum">
              <a:rPr lang="ru-RU" altLang="ru-RU" sz="1400"/>
              <a:pPr eaLnBrk="1" hangingPunct="1">
                <a:spcBef>
                  <a:spcPct val="0"/>
                </a:spcBef>
                <a:buFontTx/>
                <a:buNone/>
              </a:pPr>
              <a:t>491</a:t>
            </a:fld>
            <a:endParaRPr lang="ru-RU" altLang="ru-RU" sz="1400"/>
          </a:p>
        </p:txBody>
      </p:sp>
      <p:sp>
        <p:nvSpPr>
          <p:cNvPr id="5125" name="Rectangle 2">
            <a:extLst>
              <a:ext uri="{FF2B5EF4-FFF2-40B4-BE49-F238E27FC236}">
                <a16:creationId xmlns:a16="http://schemas.microsoft.com/office/drawing/2014/main" id="{E1F416C9-7F02-4816-8408-4EDBE11E9474}"/>
              </a:ext>
            </a:extLst>
          </p:cNvPr>
          <p:cNvSpPr>
            <a:spLocks noGrp="1" noChangeArrowheads="1"/>
          </p:cNvSpPr>
          <p:nvPr>
            <p:ph type="title"/>
          </p:nvPr>
        </p:nvSpPr>
        <p:spPr>
          <a:xfrm>
            <a:off x="268288" y="1412875"/>
            <a:ext cx="8424862" cy="287338"/>
          </a:xfrm>
        </p:spPr>
        <p:txBody>
          <a:bodyPr/>
          <a:lstStyle/>
          <a:p>
            <a:pPr eaLnBrk="1" hangingPunct="1"/>
            <a:r>
              <a:rPr lang="ru-RU" altLang="ru-RU" sz="2400" b="1"/>
              <a:t>Без </a:t>
            </a:r>
            <a:r>
              <a:rPr lang="en-US" altLang="ru-RU" sz="2400" b="1"/>
              <a:t>Generic types – </a:t>
            </a:r>
            <a:r>
              <a:rPr lang="ru-RU" altLang="ru-RU" sz="2400" b="1"/>
              <a:t>чем плохо?</a:t>
            </a:r>
          </a:p>
        </p:txBody>
      </p:sp>
      <p:sp>
        <p:nvSpPr>
          <p:cNvPr id="5126" name="Rectangle 3">
            <a:extLst>
              <a:ext uri="{FF2B5EF4-FFF2-40B4-BE49-F238E27FC236}">
                <a16:creationId xmlns:a16="http://schemas.microsoft.com/office/drawing/2014/main" id="{083DF9F6-563C-49FB-A2CD-CAD700DDE15A}"/>
              </a:ext>
            </a:extLst>
          </p:cNvPr>
          <p:cNvSpPr>
            <a:spLocks noGrp="1" noChangeArrowheads="1"/>
          </p:cNvSpPr>
          <p:nvPr>
            <p:ph type="body" idx="1"/>
          </p:nvPr>
        </p:nvSpPr>
        <p:spPr>
          <a:xfrm>
            <a:off x="0" y="1778000"/>
            <a:ext cx="9144000" cy="2449513"/>
          </a:xfrm>
        </p:spPr>
        <p:txBody>
          <a:bodyPr/>
          <a:lstStyle/>
          <a:p>
            <a:pPr eaLnBrk="1" hangingPunct="1"/>
            <a:r>
              <a:rPr lang="ru-RU" altLang="ru-RU" sz="2000"/>
              <a:t>«Универсальные» типы (т.е. код, способный работать с многими типами данных) можно реализовать только благодаря наследованию:</a:t>
            </a:r>
            <a:endParaRPr lang="en-US" altLang="ru-RU" sz="2000"/>
          </a:p>
          <a:p>
            <a:pPr lvl="1" eaLnBrk="1" hangingPunct="1"/>
            <a:r>
              <a:rPr lang="ru-RU" altLang="ru-RU" sz="1800" b="1"/>
              <a:t>используя везде ссылки на экземпляры </a:t>
            </a:r>
            <a:r>
              <a:rPr lang="en-US" altLang="ru-RU" sz="1800" b="1"/>
              <a:t>Object</a:t>
            </a:r>
            <a:r>
              <a:rPr lang="ru-RU" altLang="ru-RU" sz="1800" b="1"/>
              <a:t>;</a:t>
            </a:r>
          </a:p>
          <a:p>
            <a:pPr eaLnBrk="1" hangingPunct="1"/>
            <a:r>
              <a:rPr lang="ru-RU" altLang="ru-RU" sz="2000"/>
              <a:t>Есть две проблемы, если всегда иметь дело с </a:t>
            </a:r>
            <a:r>
              <a:rPr lang="en-US" altLang="ru-RU" sz="2000"/>
              <a:t>Object’</a:t>
            </a:r>
            <a:r>
              <a:rPr lang="ru-RU" altLang="ru-RU" sz="2000"/>
              <a:t>ами:</a:t>
            </a:r>
          </a:p>
          <a:p>
            <a:pPr lvl="1" eaLnBrk="1" hangingPunct="1"/>
            <a:r>
              <a:rPr lang="ru-RU" altLang="ru-RU" sz="1800" b="1"/>
              <a:t>Чтобы достать данные для обработки (из коллекции, например), надо делать </a:t>
            </a:r>
            <a:r>
              <a:rPr lang="en-US" altLang="ru-RU" sz="1800" b="1"/>
              <a:t>downcast</a:t>
            </a:r>
            <a:r>
              <a:rPr lang="ru-RU" altLang="ru-RU" sz="1800" b="1"/>
              <a:t>, например:</a:t>
            </a:r>
            <a:r>
              <a:rPr lang="ru-RU" altLang="ru-RU" sz="1800"/>
              <a:t> </a:t>
            </a:r>
            <a:r>
              <a:rPr lang="en-US" altLang="ru-RU" sz="1800"/>
              <a:t>    </a:t>
            </a:r>
            <a:r>
              <a:rPr lang="en-US" altLang="ru-RU" sz="1800" b="1">
                <a:solidFill>
                  <a:srgbClr val="FF0000"/>
                </a:solidFill>
              </a:rPr>
              <a:t>String name = (String) myList.get(0); </a:t>
            </a:r>
          </a:p>
          <a:p>
            <a:pPr lvl="1" eaLnBrk="1" hangingPunct="1"/>
            <a:r>
              <a:rPr lang="ru-RU" altLang="ru-RU" sz="1800" b="1"/>
              <a:t>Нельзя проверить на наличие ошибки при занесении в</a:t>
            </a:r>
            <a:r>
              <a:rPr lang="en-US" altLang="ru-RU" sz="1800" b="1"/>
              <a:t> List</a:t>
            </a:r>
            <a:r>
              <a:rPr lang="ru-RU" altLang="ru-RU" sz="1800" b="1"/>
              <a:t>; проверить можно только потом, при извлечении и приведении типа.</a:t>
            </a:r>
            <a:endParaRPr lang="en-US" altLang="ru-RU" sz="1800" b="1"/>
          </a:p>
          <a:p>
            <a:pPr lvl="1" eaLnBrk="1" hangingPunct="1"/>
            <a:endParaRPr lang="ru-RU" altLang="ru-RU" sz="1800"/>
          </a:p>
        </p:txBody>
      </p:sp>
      <p:sp>
        <p:nvSpPr>
          <p:cNvPr id="5127" name="Rectangle 4">
            <a:extLst>
              <a:ext uri="{FF2B5EF4-FFF2-40B4-BE49-F238E27FC236}">
                <a16:creationId xmlns:a16="http://schemas.microsoft.com/office/drawing/2014/main" id="{B0112DE7-5E78-4EB0-A05C-FB8EB31FEC5D}"/>
              </a:ext>
            </a:extLst>
          </p:cNvPr>
          <p:cNvSpPr>
            <a:spLocks noChangeArrowheads="1"/>
          </p:cNvSpPr>
          <p:nvPr/>
        </p:nvSpPr>
        <p:spPr bwMode="auto">
          <a:xfrm>
            <a:off x="468313" y="4438650"/>
            <a:ext cx="8424862"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b="1">
                <a:solidFill>
                  <a:schemeClr val="tx2"/>
                </a:solidFill>
              </a:rPr>
              <a:t>Используя </a:t>
            </a:r>
            <a:r>
              <a:rPr lang="en-US" altLang="ru-RU" sz="2400" b="1">
                <a:solidFill>
                  <a:schemeClr val="tx2"/>
                </a:solidFill>
              </a:rPr>
              <a:t>Generic types:</a:t>
            </a:r>
            <a:endParaRPr lang="ru-RU" altLang="ru-RU" sz="2400" b="1">
              <a:solidFill>
                <a:schemeClr val="tx2"/>
              </a:solidFill>
            </a:endParaRPr>
          </a:p>
        </p:txBody>
      </p:sp>
      <p:sp>
        <p:nvSpPr>
          <p:cNvPr id="5128" name="Rectangle 5">
            <a:extLst>
              <a:ext uri="{FF2B5EF4-FFF2-40B4-BE49-F238E27FC236}">
                <a16:creationId xmlns:a16="http://schemas.microsoft.com/office/drawing/2014/main" id="{4F5EE5C1-D7CA-4EDB-87A4-20B74A2660D0}"/>
              </a:ext>
            </a:extLst>
          </p:cNvPr>
          <p:cNvSpPr>
            <a:spLocks noChangeArrowheads="1"/>
          </p:cNvSpPr>
          <p:nvPr/>
        </p:nvSpPr>
        <p:spPr bwMode="auto">
          <a:xfrm>
            <a:off x="0" y="4724400"/>
            <a:ext cx="9126538"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ru-RU" altLang="ru-RU" sz="2000"/>
              <a:t>Можно применять параметры типа; с их помощью можно явно указать тип элементов коллекции и:</a:t>
            </a:r>
          </a:p>
          <a:p>
            <a:pPr lvl="1" eaLnBrk="1" hangingPunct="1"/>
            <a:r>
              <a:rPr lang="ru-RU" altLang="ru-RU" sz="1800" b="1"/>
              <a:t>Не делать лишние </a:t>
            </a:r>
            <a:r>
              <a:rPr lang="en-US" altLang="ru-RU" sz="1800" b="1"/>
              <a:t>downcast’</a:t>
            </a:r>
            <a:r>
              <a:rPr lang="ru-RU" altLang="ru-RU" sz="1800" b="1"/>
              <a:t>ы</a:t>
            </a:r>
            <a:r>
              <a:rPr lang="en-US" altLang="ru-RU" sz="1800" b="1"/>
              <a:t> </a:t>
            </a:r>
            <a:r>
              <a:rPr lang="ru-RU" altLang="ru-RU" sz="1800" b="1"/>
              <a:t>при извлечении объектов;</a:t>
            </a:r>
          </a:p>
          <a:p>
            <a:pPr lvl="1" eaLnBrk="1" hangingPunct="1"/>
            <a:r>
              <a:rPr lang="ru-RU" altLang="ru-RU" sz="1800" b="1"/>
              <a:t>Контролировать компилятором тип заносимых объектов.</a:t>
            </a:r>
          </a:p>
          <a:p>
            <a:pPr lvl="1" eaLnBrk="1" hangingPunct="1"/>
            <a:endParaRPr lang="ru-RU" altLang="ru-RU" sz="1800"/>
          </a:p>
          <a:p>
            <a:pPr lvl="1" eaLnBrk="1" hangingPunct="1"/>
            <a:endParaRPr lang="ru-RU" altLang="ru-RU" sz="180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00B04CC1-AA2F-48AC-B785-B46A8FFE1BD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7933299-670B-4816-82AF-F36DEFCCDE4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C0DDE6B6-C34C-4D3C-B0BB-64F7FEF8E94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94B7832D-BDF2-4E6F-A83B-A550071A006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BF2D68E-0F0B-4C2B-ABD6-0E9C3AF71C2A}" type="slidenum">
              <a:rPr lang="ru-RU" altLang="ru-RU" sz="1400"/>
              <a:pPr eaLnBrk="1" hangingPunct="1">
                <a:spcBef>
                  <a:spcPct val="0"/>
                </a:spcBef>
                <a:buFontTx/>
                <a:buNone/>
              </a:pPr>
              <a:t>492</a:t>
            </a:fld>
            <a:endParaRPr lang="ru-RU" altLang="ru-RU" sz="1400"/>
          </a:p>
        </p:txBody>
      </p:sp>
      <p:sp>
        <p:nvSpPr>
          <p:cNvPr id="6149" name="Rectangle 2">
            <a:extLst>
              <a:ext uri="{FF2B5EF4-FFF2-40B4-BE49-F238E27FC236}">
                <a16:creationId xmlns:a16="http://schemas.microsoft.com/office/drawing/2014/main" id="{D98CFD3C-AEB8-461B-8A34-C5E31E25C685}"/>
              </a:ext>
            </a:extLst>
          </p:cNvPr>
          <p:cNvSpPr>
            <a:spLocks noGrp="1" noChangeArrowheads="1"/>
          </p:cNvSpPr>
          <p:nvPr>
            <p:ph type="title"/>
          </p:nvPr>
        </p:nvSpPr>
        <p:spPr>
          <a:xfrm>
            <a:off x="468313" y="1557338"/>
            <a:ext cx="8424862" cy="287337"/>
          </a:xfrm>
        </p:spPr>
        <p:txBody>
          <a:bodyPr/>
          <a:lstStyle/>
          <a:p>
            <a:pPr eaLnBrk="1" hangingPunct="1"/>
            <a:r>
              <a:rPr lang="ru-RU" altLang="ru-RU" sz="2400" b="1"/>
              <a:t>Кто и как использует/не использует </a:t>
            </a:r>
            <a:r>
              <a:rPr lang="en-US" altLang="ru-RU" sz="2400" b="1"/>
              <a:t>generic types</a:t>
            </a:r>
            <a:r>
              <a:rPr lang="ru-RU" altLang="ru-RU" sz="2400" b="1"/>
              <a:t>?</a:t>
            </a:r>
          </a:p>
        </p:txBody>
      </p:sp>
      <p:sp>
        <p:nvSpPr>
          <p:cNvPr id="6150" name="Rectangle 3">
            <a:extLst>
              <a:ext uri="{FF2B5EF4-FFF2-40B4-BE49-F238E27FC236}">
                <a16:creationId xmlns:a16="http://schemas.microsoft.com/office/drawing/2014/main" id="{7EC87176-63F3-4C29-89B8-E69F789650AA}"/>
              </a:ext>
            </a:extLst>
          </p:cNvPr>
          <p:cNvSpPr>
            <a:spLocks noGrp="1" noChangeArrowheads="1"/>
          </p:cNvSpPr>
          <p:nvPr>
            <p:ph type="body" idx="1"/>
          </p:nvPr>
        </p:nvSpPr>
        <p:spPr>
          <a:xfrm>
            <a:off x="0" y="1989138"/>
            <a:ext cx="9144000" cy="4137025"/>
          </a:xfrm>
        </p:spPr>
        <p:txBody>
          <a:bodyPr/>
          <a:lstStyle/>
          <a:p>
            <a:pPr algn="just" eaLnBrk="1" hangingPunct="1"/>
            <a:r>
              <a:rPr lang="ru-RU" altLang="ru-RU" sz="2000"/>
              <a:t>Разработчики – пользователи готовых (старых) библиотек, в которых не пользуются универсальными типами и работают «по-старинке», могут столкнуться со сложно отыскиваемыми ошибками, так как проявление ошибки может быть «далеко» от места ее возникновения;</a:t>
            </a:r>
          </a:p>
          <a:p>
            <a:pPr algn="just" eaLnBrk="1" hangingPunct="1"/>
            <a:r>
              <a:rPr lang="ru-RU" altLang="ru-RU" sz="2000"/>
              <a:t>Разработчики – пользователи, использующие готовые универсальные типы, – поступают </a:t>
            </a:r>
            <a:r>
              <a:rPr lang="ru-RU" altLang="ru-RU" sz="2000" i="1"/>
              <a:t>более «профессионально»... </a:t>
            </a:r>
          </a:p>
          <a:p>
            <a:pPr lvl="1" algn="just" eaLnBrk="1" hangingPunct="1"/>
            <a:r>
              <a:rPr lang="ru-RU" altLang="ru-RU" sz="1800" i="1"/>
              <a:t>это не означает, что до </a:t>
            </a:r>
            <a:r>
              <a:rPr lang="en-US" altLang="ru-RU" sz="1800" i="1"/>
              <a:t>JDK 5 </a:t>
            </a:r>
            <a:r>
              <a:rPr lang="ru-RU" altLang="ru-RU" sz="1800" i="1"/>
              <a:t>вообще не было профессионалов </a:t>
            </a:r>
            <a:r>
              <a:rPr lang="en-US" altLang="ru-RU" sz="1800">
                <a:sym typeface="Wingdings" panose="05000000000000000000" pitchFamily="2" charset="2"/>
              </a:rPr>
              <a:t></a:t>
            </a:r>
            <a:r>
              <a:rPr lang="ru-RU" altLang="ru-RU" sz="1800"/>
              <a:t>;</a:t>
            </a:r>
          </a:p>
          <a:p>
            <a:pPr algn="just" eaLnBrk="1" hangingPunct="1"/>
            <a:r>
              <a:rPr lang="ru-RU" altLang="ru-RU" sz="2000"/>
              <a:t>Может понадобиться написать свои универсальные типы и методы (для этого нужна хорошая квалификация / практика).</a:t>
            </a:r>
          </a:p>
          <a:p>
            <a:pPr algn="just" eaLnBrk="1" hangingPunct="1"/>
            <a:endParaRPr lang="ru-RU" altLang="ru-RU" sz="2000" b="1" i="1"/>
          </a:p>
          <a:p>
            <a:pPr algn="just" eaLnBrk="1" hangingPunct="1"/>
            <a:r>
              <a:rPr lang="ru-RU" altLang="ru-RU" sz="2000" b="1" i="1"/>
              <a:t>На практике использование параметризованных типов оправдано в программах, где часто делается </a:t>
            </a:r>
            <a:r>
              <a:rPr lang="en-US" altLang="ru-RU" sz="2000" b="1" i="1"/>
              <a:t>downcast</a:t>
            </a:r>
            <a:r>
              <a:rPr lang="ru-RU" altLang="ru-RU" sz="2000" b="1" i="1"/>
              <a:t>.</a:t>
            </a: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9B683326-425E-4EB7-B364-57BEDCF9B7D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4DFDD75-BA38-4764-8BFF-E301494F337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025A921F-20EE-496C-8A2E-788F63264DE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48311A00-FD06-4301-8D56-3047B2C2F61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C2E4DA4-01A7-4EDE-B1F6-E85FB08FC7EF}" type="slidenum">
              <a:rPr lang="ru-RU" altLang="ru-RU" sz="1400"/>
              <a:pPr eaLnBrk="1" hangingPunct="1">
                <a:spcBef>
                  <a:spcPct val="0"/>
                </a:spcBef>
                <a:buFontTx/>
                <a:buNone/>
              </a:pPr>
              <a:t>493</a:t>
            </a:fld>
            <a:endParaRPr lang="ru-RU" altLang="ru-RU" sz="1400"/>
          </a:p>
        </p:txBody>
      </p:sp>
      <p:sp>
        <p:nvSpPr>
          <p:cNvPr id="7173" name="Rectangle 2">
            <a:extLst>
              <a:ext uri="{FF2B5EF4-FFF2-40B4-BE49-F238E27FC236}">
                <a16:creationId xmlns:a16="http://schemas.microsoft.com/office/drawing/2014/main" id="{DFA29760-B2E7-4E8D-B36B-2F9008743CAF}"/>
              </a:ext>
            </a:extLst>
          </p:cNvPr>
          <p:cNvSpPr>
            <a:spLocks noGrp="1" noChangeArrowheads="1"/>
          </p:cNvSpPr>
          <p:nvPr>
            <p:ph type="title"/>
          </p:nvPr>
        </p:nvSpPr>
        <p:spPr>
          <a:xfrm>
            <a:off x="468313" y="1412875"/>
            <a:ext cx="8424862" cy="287338"/>
          </a:xfrm>
        </p:spPr>
        <p:txBody>
          <a:bodyPr/>
          <a:lstStyle/>
          <a:p>
            <a:pPr eaLnBrk="1" hangingPunct="1"/>
            <a:r>
              <a:rPr lang="ru-RU" altLang="ru-RU" sz="2400" b="1"/>
              <a:t>Определения</a:t>
            </a:r>
          </a:p>
        </p:txBody>
      </p:sp>
      <p:sp>
        <p:nvSpPr>
          <p:cNvPr id="7174" name="Rectangle 3">
            <a:extLst>
              <a:ext uri="{FF2B5EF4-FFF2-40B4-BE49-F238E27FC236}">
                <a16:creationId xmlns:a16="http://schemas.microsoft.com/office/drawing/2014/main" id="{B09C89FC-7471-4965-AED4-4A8B5B9E1109}"/>
              </a:ext>
            </a:extLst>
          </p:cNvPr>
          <p:cNvSpPr>
            <a:spLocks noGrp="1" noChangeArrowheads="1"/>
          </p:cNvSpPr>
          <p:nvPr>
            <p:ph type="body" idx="1"/>
          </p:nvPr>
        </p:nvSpPr>
        <p:spPr>
          <a:xfrm>
            <a:off x="0" y="1773238"/>
            <a:ext cx="9144000" cy="4464050"/>
          </a:xfrm>
        </p:spPr>
        <p:txBody>
          <a:bodyPr/>
          <a:lstStyle/>
          <a:p>
            <a:pPr eaLnBrk="1" hangingPunct="1">
              <a:lnSpc>
                <a:spcPct val="80000"/>
              </a:lnSpc>
              <a:defRPr/>
            </a:pPr>
            <a:r>
              <a:rPr lang="ru-RU" altLang="ru-RU" sz="2000" b="1" i="1" dirty="0"/>
              <a:t>Универсальный (</a:t>
            </a:r>
            <a:r>
              <a:rPr lang="en-US" altLang="ru-RU" sz="2000" b="1" i="1" dirty="0"/>
              <a:t>generic) </a:t>
            </a:r>
            <a:r>
              <a:rPr lang="ru-RU" altLang="ru-RU" sz="2000" b="1" i="1" dirty="0"/>
              <a:t>тип </a:t>
            </a:r>
            <a:r>
              <a:rPr lang="ru-RU" altLang="ru-RU" sz="2000" dirty="0"/>
              <a:t>– это тип, имеющий формальные параметры – типы, т.е.</a:t>
            </a:r>
          </a:p>
          <a:p>
            <a:pPr lvl="1" eaLnBrk="1" hangingPunct="1">
              <a:lnSpc>
                <a:spcPct val="80000"/>
              </a:lnSpc>
              <a:defRPr/>
            </a:pPr>
            <a:r>
              <a:rPr lang="ru-RU" altLang="ru-RU" sz="1800" b="1" dirty="0"/>
              <a:t>Это ссылочный тип, имеющий один или более параметров -типов;</a:t>
            </a:r>
          </a:p>
          <a:p>
            <a:pPr lvl="1" eaLnBrk="1" hangingPunct="1">
              <a:lnSpc>
                <a:spcPct val="80000"/>
              </a:lnSpc>
              <a:defRPr/>
            </a:pPr>
            <a:r>
              <a:rPr lang="ru-RU" altLang="ru-RU" sz="1800" b="1" dirty="0"/>
              <a:t>Эти типы-параметры потом заменяются типами-аргументами, когда универсальный (</a:t>
            </a:r>
            <a:r>
              <a:rPr lang="en-US" altLang="ru-RU" sz="1800" b="1" dirty="0"/>
              <a:t>generic</a:t>
            </a:r>
            <a:r>
              <a:rPr lang="ru-RU" altLang="ru-RU" sz="1800" b="1" dirty="0"/>
              <a:t>)</a:t>
            </a:r>
            <a:r>
              <a:rPr lang="en-US" altLang="ru-RU" sz="1800" b="1" dirty="0"/>
              <a:t> </a:t>
            </a:r>
            <a:r>
              <a:rPr lang="ru-RU" altLang="ru-RU" sz="1800" b="1" dirty="0"/>
              <a:t>тип инстанциируется.</a:t>
            </a:r>
          </a:p>
          <a:p>
            <a:pPr eaLnBrk="1" hangingPunct="1">
              <a:lnSpc>
                <a:spcPct val="80000"/>
              </a:lnSpc>
              <a:defRPr/>
            </a:pPr>
            <a:r>
              <a:rPr lang="ru-RU" altLang="ru-RU" sz="2000" b="1" i="1" dirty="0"/>
              <a:t>Параметризованный тип</a:t>
            </a:r>
            <a:r>
              <a:rPr lang="ru-RU" altLang="ru-RU" sz="2000" dirty="0"/>
              <a:t> – это экземпляр универсального (</a:t>
            </a:r>
            <a:r>
              <a:rPr lang="en-US" altLang="ru-RU" sz="2000" dirty="0"/>
              <a:t>generic</a:t>
            </a:r>
            <a:r>
              <a:rPr lang="ru-RU" altLang="ru-RU" sz="2000" dirty="0"/>
              <a:t>) типа с фактическими параметрами-типами.</a:t>
            </a:r>
          </a:p>
          <a:p>
            <a:pPr eaLnBrk="1" hangingPunct="1">
              <a:lnSpc>
                <a:spcPct val="80000"/>
              </a:lnSpc>
              <a:defRPr/>
            </a:pPr>
            <a:r>
              <a:rPr lang="ru-RU" altLang="ru-RU" sz="2000" dirty="0"/>
              <a:t>Пример:     </a:t>
            </a:r>
            <a:endParaRPr lang="en-US" altLang="ru-RU" sz="2000" dirty="0"/>
          </a:p>
          <a:p>
            <a:pPr lvl="1" eaLnBrk="1" hangingPunct="1">
              <a:lnSpc>
                <a:spcPct val="80000"/>
              </a:lnSpc>
              <a:buFontTx/>
              <a:buNone/>
              <a:defRPr/>
            </a:pPr>
            <a:r>
              <a:rPr lang="en-US" altLang="ru-RU" sz="1800" dirty="0"/>
              <a:t>			</a:t>
            </a:r>
            <a:r>
              <a:rPr lang="en-US" altLang="ru-RU" sz="1800" b="1" dirty="0">
                <a:solidFill>
                  <a:srgbClr val="FF0000"/>
                </a:solidFill>
              </a:rPr>
              <a:t>public interface Collection&lt;E&gt; extends Iterable&lt;E&gt; {….}</a:t>
            </a:r>
            <a:endParaRPr lang="ru-RU" altLang="ru-RU" sz="1800" b="1" dirty="0">
              <a:solidFill>
                <a:srgbClr val="FF0000"/>
              </a:solidFill>
            </a:endParaRPr>
          </a:p>
          <a:p>
            <a:pPr lvl="1" eaLnBrk="1" hangingPunct="1">
              <a:lnSpc>
                <a:spcPct val="80000"/>
              </a:lnSpc>
              <a:buFontTx/>
              <a:buNone/>
              <a:defRPr/>
            </a:pPr>
            <a:r>
              <a:rPr lang="en-US" altLang="ru-RU" sz="1800" b="1" dirty="0">
                <a:solidFill>
                  <a:srgbClr val="FF0000"/>
                </a:solidFill>
              </a:rPr>
              <a:t>			</a:t>
            </a:r>
          </a:p>
          <a:p>
            <a:pPr lvl="1" eaLnBrk="1" hangingPunct="1">
              <a:lnSpc>
                <a:spcPct val="80000"/>
              </a:lnSpc>
              <a:buFontTx/>
              <a:buNone/>
              <a:defRPr/>
            </a:pPr>
            <a:r>
              <a:rPr lang="en-US" altLang="ru-RU" sz="1800" b="1" dirty="0">
                <a:solidFill>
                  <a:srgbClr val="FF0000"/>
                </a:solidFill>
              </a:rPr>
              <a:t>			Collection&lt;String&gt; collection = new LinkedList&lt;String&gt;();</a:t>
            </a:r>
          </a:p>
          <a:p>
            <a:pPr lvl="1" eaLnBrk="1" hangingPunct="1">
              <a:lnSpc>
                <a:spcPct val="80000"/>
              </a:lnSpc>
              <a:buFontTx/>
              <a:buNone/>
              <a:defRPr/>
            </a:pPr>
            <a:endParaRPr lang="ru-RU" altLang="ru-RU" sz="1800" b="1" i="1" dirty="0">
              <a:solidFill>
                <a:srgbClr val="FF0000"/>
              </a:solidFill>
            </a:endParaRPr>
          </a:p>
          <a:p>
            <a:pPr lvl="1" eaLnBrk="1" hangingPunct="1">
              <a:lnSpc>
                <a:spcPct val="80000"/>
              </a:lnSpc>
              <a:buFontTx/>
              <a:buNone/>
              <a:defRPr/>
            </a:pPr>
            <a:r>
              <a:rPr lang="ru-RU" altLang="ru-RU" sz="1800" b="1" i="1" dirty="0"/>
              <a:t>Вопрос: где тут универсальные и параметризованные типы?</a:t>
            </a:r>
            <a:endParaRPr lang="en-US" altLang="ru-RU" sz="1800" b="1" i="1" dirty="0"/>
          </a:p>
          <a:p>
            <a:pPr lvl="1" eaLnBrk="1" hangingPunct="1">
              <a:lnSpc>
                <a:spcPct val="80000"/>
              </a:lnSpc>
              <a:buFontTx/>
              <a:buNone/>
              <a:defRPr/>
            </a:pPr>
            <a:endParaRPr lang="en-US" altLang="ru-RU" sz="1800" b="1" i="1" dirty="0"/>
          </a:p>
          <a:p>
            <a:pPr marL="342900" lvl="1" indent="-342900" eaLnBrk="1" hangingPunct="1">
              <a:lnSpc>
                <a:spcPct val="80000"/>
              </a:lnSpc>
              <a:buFontTx/>
              <a:buChar char="•"/>
              <a:defRPr/>
            </a:pPr>
            <a:r>
              <a:rPr lang="ru-RU" altLang="ru-RU" sz="1600" dirty="0">
                <a:ea typeface="+mn-ea"/>
                <a:cs typeface="+mn-cs"/>
              </a:rPr>
              <a:t>Принято давать типам-параметрам короткие имена и писать их заглавными</a:t>
            </a:r>
            <a:r>
              <a:rPr lang="en-US" altLang="ru-RU" sz="1600" dirty="0">
                <a:ea typeface="+mn-ea"/>
                <a:cs typeface="+mn-cs"/>
              </a:rPr>
              <a:t> </a:t>
            </a:r>
            <a:r>
              <a:rPr lang="ru-RU" altLang="ru-RU" sz="1600" dirty="0">
                <a:ea typeface="+mn-ea"/>
                <a:cs typeface="+mn-cs"/>
              </a:rPr>
              <a:t>буквами.</a:t>
            </a:r>
            <a:r>
              <a:rPr lang="en-US" altLang="ru-RU" sz="1600" dirty="0">
                <a:ea typeface="+mn-ea"/>
                <a:cs typeface="+mn-cs"/>
              </a:rPr>
              <a:t> </a:t>
            </a:r>
          </a:p>
          <a:p>
            <a:pPr marL="342900" lvl="1" indent="-342900" eaLnBrk="1" hangingPunct="1">
              <a:lnSpc>
                <a:spcPct val="80000"/>
              </a:lnSpc>
              <a:buFontTx/>
              <a:buChar char="•"/>
              <a:defRPr/>
            </a:pPr>
            <a:r>
              <a:rPr lang="ru-RU" altLang="ru-RU" sz="1600" dirty="0">
                <a:ea typeface="+mn-ea"/>
                <a:cs typeface="+mn-cs"/>
              </a:rPr>
              <a:t>Часто</a:t>
            </a:r>
            <a:r>
              <a:rPr lang="en-US" altLang="ru-RU" sz="1600" dirty="0">
                <a:ea typeface="+mn-ea"/>
                <a:cs typeface="+mn-cs"/>
              </a:rPr>
              <a:t>:</a:t>
            </a:r>
            <a:r>
              <a:rPr lang="ru-RU" altLang="ru-RU" sz="1600" dirty="0">
                <a:ea typeface="+mn-ea"/>
                <a:cs typeface="+mn-cs"/>
              </a:rPr>
              <a:t> Е</a:t>
            </a:r>
            <a:r>
              <a:rPr lang="en-US" altLang="ru-RU" sz="1600" dirty="0">
                <a:ea typeface="+mn-ea"/>
                <a:cs typeface="+mn-cs"/>
              </a:rPr>
              <a:t> </a:t>
            </a:r>
            <a:r>
              <a:rPr lang="ru-RU" altLang="ru-RU" sz="1600" dirty="0">
                <a:ea typeface="+mn-ea"/>
                <a:cs typeface="+mn-cs"/>
              </a:rPr>
              <a:t>-</a:t>
            </a:r>
            <a:r>
              <a:rPr lang="en-US" altLang="ru-RU" sz="1600" dirty="0">
                <a:ea typeface="+mn-ea"/>
                <a:cs typeface="+mn-cs"/>
              </a:rPr>
              <a:t> </a:t>
            </a:r>
            <a:r>
              <a:rPr lang="ru-RU" altLang="ru-RU" sz="1600" dirty="0">
                <a:ea typeface="+mn-ea"/>
                <a:cs typeface="+mn-cs"/>
              </a:rPr>
              <a:t>тип элемента, </a:t>
            </a:r>
            <a:r>
              <a:rPr lang="en-US" altLang="ru-RU" sz="1600" dirty="0">
                <a:ea typeface="+mn-ea"/>
                <a:cs typeface="+mn-cs"/>
              </a:rPr>
              <a:t>K,V – </a:t>
            </a:r>
            <a:r>
              <a:rPr lang="ru-RU" altLang="ru-RU" sz="1600" dirty="0">
                <a:ea typeface="+mn-ea"/>
                <a:cs typeface="+mn-cs"/>
              </a:rPr>
              <a:t>типы ключей и значений, </a:t>
            </a:r>
            <a:r>
              <a:rPr lang="en-US" altLang="ru-RU" sz="1600" dirty="0">
                <a:ea typeface="+mn-ea"/>
                <a:cs typeface="+mn-cs"/>
              </a:rPr>
              <a:t>T, U, S – </a:t>
            </a:r>
            <a:r>
              <a:rPr lang="ru-RU" altLang="ru-RU" sz="1600" dirty="0">
                <a:ea typeface="+mn-ea"/>
                <a:cs typeface="+mn-cs"/>
              </a:rPr>
              <a:t>произвольные типы</a:t>
            </a:r>
            <a:endParaRPr lang="en-US" altLang="ru-RU" sz="1600" dirty="0">
              <a:ea typeface="+mn-ea"/>
              <a:cs typeface="+mn-cs"/>
            </a:endParaRPr>
          </a:p>
          <a:p>
            <a:pPr lvl="3" eaLnBrk="1" hangingPunct="1">
              <a:lnSpc>
                <a:spcPct val="80000"/>
              </a:lnSpc>
              <a:buFontTx/>
              <a:buNone/>
              <a:defRPr/>
            </a:pPr>
            <a:endParaRPr lang="ru-RU" altLang="ru-RU" sz="1600" b="1"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6B0D8D5F-9140-48A3-AA58-45045496AC5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97A9A9C-7B55-4DF4-A12A-2CE10768342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928EFF61-2A46-43EA-A6D1-4051FC0110C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C06856DA-7AB9-4F94-912A-1AD5F72FA73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B5FD93E-6020-453D-9341-F7133ED0A50E}" type="slidenum">
              <a:rPr lang="ru-RU" altLang="ru-RU" sz="1400"/>
              <a:pPr eaLnBrk="1" hangingPunct="1">
                <a:spcBef>
                  <a:spcPct val="0"/>
                </a:spcBef>
                <a:buFontTx/>
                <a:buNone/>
              </a:pPr>
              <a:t>494</a:t>
            </a:fld>
            <a:endParaRPr lang="ru-RU" altLang="ru-RU" sz="1400"/>
          </a:p>
        </p:txBody>
      </p:sp>
      <p:sp>
        <p:nvSpPr>
          <p:cNvPr id="8197" name="Rectangle 2">
            <a:extLst>
              <a:ext uri="{FF2B5EF4-FFF2-40B4-BE49-F238E27FC236}">
                <a16:creationId xmlns:a16="http://schemas.microsoft.com/office/drawing/2014/main" id="{AFBA5299-EBB4-428C-93FA-9FEE408E7FD0}"/>
              </a:ext>
            </a:extLst>
          </p:cNvPr>
          <p:cNvSpPr>
            <a:spLocks noGrp="1" noChangeArrowheads="1"/>
          </p:cNvSpPr>
          <p:nvPr>
            <p:ph type="title"/>
          </p:nvPr>
        </p:nvSpPr>
        <p:spPr>
          <a:xfrm>
            <a:off x="468313" y="1557338"/>
            <a:ext cx="8424862" cy="1008062"/>
          </a:xfrm>
        </p:spPr>
        <p:txBody>
          <a:bodyPr/>
          <a:lstStyle/>
          <a:p>
            <a:pPr eaLnBrk="1" hangingPunct="1"/>
            <a:r>
              <a:rPr lang="ru-RU" altLang="ru-RU" sz="2400" b="1"/>
              <a:t>Пример </a:t>
            </a:r>
            <a:r>
              <a:rPr lang="en-US" altLang="ru-RU" sz="2400" b="1"/>
              <a:t>Generic-</a:t>
            </a:r>
            <a:r>
              <a:rPr lang="ru-RU" altLang="ru-RU" sz="2400" b="1"/>
              <a:t>класса</a:t>
            </a:r>
            <a:r>
              <a:rPr lang="en-US" altLang="ru-RU" sz="2400" b="1"/>
              <a:t>: </a:t>
            </a:r>
            <a:br>
              <a:rPr lang="ru-RU" altLang="ru-RU" sz="2400" b="1"/>
            </a:br>
            <a:r>
              <a:rPr lang="ru-RU" altLang="ru-RU" sz="2400" b="1"/>
              <a:t>переменная с типизированным значением </a:t>
            </a:r>
            <a:br>
              <a:rPr lang="ru-RU" altLang="ru-RU" sz="2400" b="1"/>
            </a:br>
            <a:r>
              <a:rPr lang="ru-RU" altLang="ru-RU" sz="1800" b="1" i="1"/>
              <a:t>(как бы вы это сделали иначе?)</a:t>
            </a:r>
            <a:br>
              <a:rPr lang="ru-RU" altLang="ru-RU" sz="1800" b="1" i="1"/>
            </a:br>
            <a:r>
              <a:rPr lang="en-US" altLang="ru-RU" sz="2400" b="1"/>
              <a:t> </a:t>
            </a:r>
            <a:endParaRPr lang="ru-RU" altLang="ru-RU" sz="2400" b="1"/>
          </a:p>
        </p:txBody>
      </p:sp>
      <p:sp>
        <p:nvSpPr>
          <p:cNvPr id="8198" name="Rectangle 3">
            <a:extLst>
              <a:ext uri="{FF2B5EF4-FFF2-40B4-BE49-F238E27FC236}">
                <a16:creationId xmlns:a16="http://schemas.microsoft.com/office/drawing/2014/main" id="{E340205A-9F6A-4A8C-843B-CE27AB53C6F2}"/>
              </a:ext>
            </a:extLst>
          </p:cNvPr>
          <p:cNvSpPr>
            <a:spLocks noGrp="1" noChangeArrowheads="1"/>
          </p:cNvSpPr>
          <p:nvPr>
            <p:ph type="body" idx="1"/>
          </p:nvPr>
        </p:nvSpPr>
        <p:spPr>
          <a:xfrm>
            <a:off x="468313" y="2492375"/>
            <a:ext cx="8507412" cy="3778250"/>
          </a:xfrm>
        </p:spPr>
        <p:txBody>
          <a:bodyPr/>
          <a:lstStyle/>
          <a:p>
            <a:pPr eaLnBrk="1" hangingPunct="1">
              <a:buFontTx/>
              <a:buNone/>
            </a:pPr>
            <a:r>
              <a:rPr lang="en-US" altLang="ru-RU" sz="2000"/>
              <a:t> 	</a:t>
            </a:r>
            <a:r>
              <a:rPr lang="en-US" altLang="ru-RU" sz="2000">
                <a:solidFill>
                  <a:srgbClr val="FF0000"/>
                </a:solidFill>
              </a:rPr>
              <a:t>public class Variable&lt;T&gt; {</a:t>
            </a:r>
          </a:p>
          <a:p>
            <a:pPr eaLnBrk="1" hangingPunct="1">
              <a:buFontTx/>
              <a:buNone/>
            </a:pPr>
            <a:r>
              <a:rPr lang="en-US" altLang="ru-RU" sz="2000">
                <a:solidFill>
                  <a:srgbClr val="FF0000"/>
                </a:solidFill>
              </a:rPr>
              <a:t>		private T value;  </a:t>
            </a:r>
          </a:p>
          <a:p>
            <a:pPr eaLnBrk="1" hangingPunct="1">
              <a:buFontTx/>
              <a:buNone/>
            </a:pPr>
            <a:r>
              <a:rPr lang="en-US" altLang="ru-RU" sz="2000">
                <a:solidFill>
                  <a:srgbClr val="FF0000"/>
                </a:solidFill>
              </a:rPr>
              <a:t>		public Variable() { }</a:t>
            </a:r>
          </a:p>
          <a:p>
            <a:pPr eaLnBrk="1" hangingPunct="1">
              <a:buFontTx/>
              <a:buNone/>
            </a:pPr>
            <a:r>
              <a:rPr lang="en-US" altLang="ru-RU" sz="2000">
                <a:solidFill>
                  <a:srgbClr val="FF0000"/>
                </a:solidFill>
              </a:rPr>
              <a:t>		public void setValue(T newValue) { value = newValue; }</a:t>
            </a:r>
          </a:p>
          <a:p>
            <a:pPr eaLnBrk="1" hangingPunct="1">
              <a:buFontTx/>
              <a:buNone/>
            </a:pPr>
            <a:r>
              <a:rPr lang="en-US" altLang="ru-RU" sz="2000">
                <a:solidFill>
                  <a:srgbClr val="FF0000"/>
                </a:solidFill>
              </a:rPr>
              <a:t>		public T getValue() { return value; }</a:t>
            </a:r>
          </a:p>
          <a:p>
            <a:pPr eaLnBrk="1" hangingPunct="1">
              <a:buFontTx/>
              <a:buNone/>
            </a:pPr>
            <a:r>
              <a:rPr lang="en-US" altLang="ru-RU" sz="2000">
                <a:solidFill>
                  <a:srgbClr val="FF0000"/>
                </a:solidFill>
              </a:rPr>
              <a:t>	}</a:t>
            </a:r>
          </a:p>
          <a:p>
            <a:pPr eaLnBrk="1" hangingPunct="1">
              <a:buFontTx/>
              <a:buNone/>
            </a:pPr>
            <a:r>
              <a:rPr lang="en-US" altLang="ru-RU" sz="2000"/>
              <a:t>	Variable&lt;String&gt; vs = new Variable&lt;String&gt;();</a:t>
            </a:r>
          </a:p>
          <a:p>
            <a:pPr eaLnBrk="1" hangingPunct="1">
              <a:buFontTx/>
              <a:buNone/>
            </a:pPr>
            <a:r>
              <a:rPr lang="en-US" altLang="ru-RU" sz="2000"/>
              <a:t>	Variable&lt;Float&gt; vf = new Variable&lt;Float&gt;();</a:t>
            </a:r>
          </a:p>
          <a:p>
            <a:pPr eaLnBrk="1" hangingPunct="1">
              <a:buFontTx/>
              <a:buNone/>
            </a:pPr>
            <a:r>
              <a:rPr lang="en-US" altLang="ru-RU" sz="2000"/>
              <a:t>	vs.setValue (“it’s OK”); </a:t>
            </a:r>
            <a:r>
              <a:rPr lang="ru-RU" altLang="ru-RU" sz="2000"/>
              <a:t> </a:t>
            </a:r>
            <a:endParaRPr lang="en-US" altLang="ru-RU" sz="2000"/>
          </a:p>
          <a:p>
            <a:pPr eaLnBrk="1" hangingPunct="1">
              <a:buFontTx/>
              <a:buNone/>
            </a:pPr>
            <a:r>
              <a:rPr lang="en-US" altLang="ru-RU" sz="2000"/>
              <a:t>	vf.setValue (new Float(5.5F));</a:t>
            </a:r>
            <a:r>
              <a:rPr lang="ru-RU" altLang="ru-RU" sz="2000"/>
              <a:t>  </a:t>
            </a:r>
            <a:r>
              <a:rPr lang="en-US" altLang="ru-RU" sz="2000"/>
              <a:t>// </a:t>
            </a:r>
            <a:r>
              <a:rPr lang="ru-RU" altLang="ru-RU" sz="2000"/>
              <a:t>но не наоборот...</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DE824AC3-8DE4-41B2-BEA5-93E775A1368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A4BBC0D-AD03-4623-9FF9-956830210C8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D8BB03EF-00DE-4AE1-ADED-ADD5049678C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4412E3FD-677D-4BD2-8BAE-9CEAE0B1785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2CE2B7E-6E43-427E-A844-BB74E6E67E11}" type="slidenum">
              <a:rPr lang="ru-RU" altLang="ru-RU" sz="1400"/>
              <a:pPr eaLnBrk="1" hangingPunct="1">
                <a:spcBef>
                  <a:spcPct val="0"/>
                </a:spcBef>
                <a:buFontTx/>
                <a:buNone/>
              </a:pPr>
              <a:t>495</a:t>
            </a:fld>
            <a:endParaRPr lang="ru-RU" altLang="ru-RU" sz="1400"/>
          </a:p>
        </p:txBody>
      </p:sp>
      <p:sp>
        <p:nvSpPr>
          <p:cNvPr id="9221" name="Rectangle 2">
            <a:extLst>
              <a:ext uri="{FF2B5EF4-FFF2-40B4-BE49-F238E27FC236}">
                <a16:creationId xmlns:a16="http://schemas.microsoft.com/office/drawing/2014/main" id="{37ED9CC0-2081-4CC4-A085-6BBB88195DA7}"/>
              </a:ext>
            </a:extLst>
          </p:cNvPr>
          <p:cNvSpPr>
            <a:spLocks noGrp="1" noChangeArrowheads="1"/>
          </p:cNvSpPr>
          <p:nvPr>
            <p:ph type="title"/>
          </p:nvPr>
        </p:nvSpPr>
        <p:spPr>
          <a:xfrm>
            <a:off x="468313" y="1484313"/>
            <a:ext cx="8424862" cy="287337"/>
          </a:xfrm>
        </p:spPr>
        <p:txBody>
          <a:bodyPr/>
          <a:lstStyle/>
          <a:p>
            <a:pPr eaLnBrk="1" hangingPunct="1"/>
            <a:r>
              <a:rPr lang="ru-RU" altLang="ru-RU" sz="2400" b="1"/>
              <a:t>Универсальные (</a:t>
            </a:r>
            <a:r>
              <a:rPr lang="en-US" altLang="ru-RU" sz="2400" b="1"/>
              <a:t>generic</a:t>
            </a:r>
            <a:r>
              <a:rPr lang="ru-RU" altLang="ru-RU" sz="2400" b="1"/>
              <a:t>)</a:t>
            </a:r>
            <a:r>
              <a:rPr lang="en-US" altLang="ru-RU" sz="2400" b="1"/>
              <a:t> </a:t>
            </a:r>
            <a:r>
              <a:rPr lang="ru-RU" altLang="ru-RU" sz="2400" b="1"/>
              <a:t>методы</a:t>
            </a:r>
          </a:p>
        </p:txBody>
      </p:sp>
      <p:sp>
        <p:nvSpPr>
          <p:cNvPr id="9222" name="Rectangle 3">
            <a:extLst>
              <a:ext uri="{FF2B5EF4-FFF2-40B4-BE49-F238E27FC236}">
                <a16:creationId xmlns:a16="http://schemas.microsoft.com/office/drawing/2014/main" id="{A59EA53C-7CB2-4BBF-AFA6-B4B53EBDFCFA}"/>
              </a:ext>
            </a:extLst>
          </p:cNvPr>
          <p:cNvSpPr>
            <a:spLocks noGrp="1" noChangeArrowheads="1"/>
          </p:cNvSpPr>
          <p:nvPr>
            <p:ph type="body" idx="1"/>
          </p:nvPr>
        </p:nvSpPr>
        <p:spPr>
          <a:xfrm>
            <a:off x="0" y="1989138"/>
            <a:ext cx="9144000" cy="4137025"/>
          </a:xfrm>
        </p:spPr>
        <p:txBody>
          <a:bodyPr/>
          <a:lstStyle/>
          <a:p>
            <a:pPr eaLnBrk="1" hangingPunct="1">
              <a:lnSpc>
                <a:spcPct val="90000"/>
              </a:lnSpc>
            </a:pPr>
            <a:r>
              <a:rPr lang="ru-RU" altLang="ru-RU" sz="2000"/>
              <a:t>Можно определять методы с параметрами типа:</a:t>
            </a:r>
          </a:p>
          <a:p>
            <a:pPr eaLnBrk="1" hangingPunct="1">
              <a:lnSpc>
                <a:spcPct val="90000"/>
              </a:lnSpc>
            </a:pPr>
            <a:endParaRPr lang="en-US" altLang="ru-RU" sz="2000"/>
          </a:p>
          <a:p>
            <a:pPr lvl="1" eaLnBrk="1" hangingPunct="1">
              <a:lnSpc>
                <a:spcPct val="90000"/>
              </a:lnSpc>
              <a:buFontTx/>
              <a:buNone/>
            </a:pPr>
            <a:r>
              <a:rPr lang="en-US" altLang="ru-RU" sz="1800" b="1">
                <a:solidFill>
                  <a:srgbClr val="FF0000"/>
                </a:solidFill>
              </a:rPr>
              <a:t>public &lt;T, U, S&gt; T crazyMethod (U param1, S param2) { …}</a:t>
            </a:r>
            <a:endParaRPr lang="ru-RU" altLang="ru-RU" sz="1800" b="1">
              <a:solidFill>
                <a:srgbClr val="FF0000"/>
              </a:solidFill>
            </a:endParaRPr>
          </a:p>
          <a:p>
            <a:pPr lvl="1" eaLnBrk="1" hangingPunct="1">
              <a:lnSpc>
                <a:spcPct val="90000"/>
              </a:lnSpc>
              <a:buFontTx/>
              <a:buNone/>
            </a:pPr>
            <a:endParaRPr lang="en-US" altLang="ru-RU" sz="1800" b="1"/>
          </a:p>
          <a:p>
            <a:pPr eaLnBrk="1" hangingPunct="1">
              <a:lnSpc>
                <a:spcPct val="90000"/>
              </a:lnSpc>
            </a:pPr>
            <a:r>
              <a:rPr lang="ru-RU" altLang="ru-RU" sz="2000"/>
              <a:t>Переменные-типы указываются перед возвращаемым значением;</a:t>
            </a:r>
          </a:p>
          <a:p>
            <a:pPr eaLnBrk="1" hangingPunct="1">
              <a:lnSpc>
                <a:spcPct val="90000"/>
              </a:lnSpc>
            </a:pPr>
            <a:r>
              <a:rPr lang="ru-RU" altLang="ru-RU" sz="2000"/>
              <a:t>Универсальные методы могут быть в любых классах (не обязательно </a:t>
            </a:r>
            <a:r>
              <a:rPr lang="en-US" altLang="ru-RU" sz="2000"/>
              <a:t>generic</a:t>
            </a:r>
            <a:r>
              <a:rPr lang="ru-RU" altLang="ru-RU" sz="2000"/>
              <a:t>); </a:t>
            </a:r>
            <a:r>
              <a:rPr lang="ru-RU" altLang="ru-RU" sz="1600"/>
              <a:t>(</a:t>
            </a:r>
            <a:r>
              <a:rPr lang="ru-RU" altLang="ru-RU" sz="1600" i="1"/>
              <a:t>а в каких классах могут быть абстрактные методы?)</a:t>
            </a:r>
          </a:p>
          <a:p>
            <a:pPr eaLnBrk="1" hangingPunct="1">
              <a:lnSpc>
                <a:spcPct val="90000"/>
              </a:lnSpc>
            </a:pPr>
            <a:r>
              <a:rPr lang="ru-RU" altLang="ru-RU" sz="2000"/>
              <a:t>При вызове универсального метода перед его именем задают реальные типы:</a:t>
            </a:r>
          </a:p>
          <a:p>
            <a:pPr lvl="1" eaLnBrk="1" hangingPunct="1">
              <a:lnSpc>
                <a:spcPct val="90000"/>
              </a:lnSpc>
              <a:buFontTx/>
              <a:buNone/>
            </a:pPr>
            <a:r>
              <a:rPr lang="ru-RU" altLang="ru-RU" sz="1800" b="1"/>
              <a:t>	</a:t>
            </a:r>
            <a:r>
              <a:rPr lang="en-US" altLang="ru-RU" sz="1800" b="1">
                <a:solidFill>
                  <a:srgbClr val="FF0000"/>
                </a:solidFill>
              </a:rPr>
              <a:t>String t = this.</a:t>
            </a:r>
            <a:r>
              <a:rPr lang="ru-RU" altLang="ru-RU" sz="1800" b="1">
                <a:solidFill>
                  <a:srgbClr val="FF0000"/>
                </a:solidFill>
              </a:rPr>
              <a:t> </a:t>
            </a:r>
            <a:r>
              <a:rPr lang="en-US" altLang="ru-RU" sz="1800" b="1">
                <a:solidFill>
                  <a:srgbClr val="FF0000"/>
                </a:solidFill>
              </a:rPr>
              <a:t>&lt;String, Integer, Float&gt;</a:t>
            </a:r>
            <a:r>
              <a:rPr lang="ru-RU" altLang="ru-RU" sz="1800" b="1">
                <a:solidFill>
                  <a:srgbClr val="FF0000"/>
                </a:solidFill>
              </a:rPr>
              <a:t> </a:t>
            </a:r>
            <a:r>
              <a:rPr lang="en-US" altLang="ru-RU" sz="1800" b="1">
                <a:solidFill>
                  <a:srgbClr val="FF0000"/>
                </a:solidFill>
              </a:rPr>
              <a:t>crazyMethod(5, 2.3F));</a:t>
            </a:r>
            <a:endParaRPr lang="ru-RU" altLang="ru-RU" sz="1800" b="1">
              <a:solidFill>
                <a:srgbClr val="FF0000"/>
              </a:solidFill>
            </a:endParaRPr>
          </a:p>
          <a:p>
            <a:pPr lvl="1" eaLnBrk="1" hangingPunct="1">
              <a:lnSpc>
                <a:spcPct val="90000"/>
              </a:lnSpc>
              <a:buFontTx/>
              <a:buNone/>
            </a:pPr>
            <a:endParaRPr lang="en-US" altLang="ru-RU" sz="1800" b="1"/>
          </a:p>
          <a:p>
            <a:pPr lvl="1" eaLnBrk="1" hangingPunct="1">
              <a:lnSpc>
                <a:spcPct val="90000"/>
              </a:lnSpc>
              <a:buFontTx/>
              <a:buNone/>
            </a:pPr>
            <a:r>
              <a:rPr lang="ru-RU" altLang="ru-RU" sz="1800"/>
              <a:t>Часто компилятор сам понимает, какие типы подставлять по типам переданных параметров и другой известной ему информации.</a:t>
            </a:r>
            <a:endParaRPr lang="en-US" altLang="ru-RU" sz="1800"/>
          </a:p>
          <a:p>
            <a:pPr eaLnBrk="1" hangingPunct="1">
              <a:lnSpc>
                <a:spcPct val="90000"/>
              </a:lnSpc>
            </a:pPr>
            <a:endParaRPr lang="ru-RU" altLang="ru-RU" sz="1600"/>
          </a:p>
          <a:p>
            <a:pPr lvl="1" eaLnBrk="1" hangingPunct="1">
              <a:lnSpc>
                <a:spcPct val="90000"/>
              </a:lnSpc>
              <a:buFontTx/>
              <a:buNone/>
            </a:pPr>
            <a:endParaRPr lang="ru-RU" altLang="ru-RU" sz="180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C9BFB175-4156-4204-81E6-03ABABEE0BF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7B7E89C-7E70-48C4-8BA4-F60EBB523AB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71A10DC1-BFAB-4E1B-B367-966F58551F0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06233144-E0DB-456B-844E-C95D71FAB39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F93DCF3-3456-4592-85C8-0400C5E8924F}" type="slidenum">
              <a:rPr lang="ru-RU" altLang="ru-RU" sz="1400"/>
              <a:pPr eaLnBrk="1" hangingPunct="1">
                <a:spcBef>
                  <a:spcPct val="0"/>
                </a:spcBef>
                <a:buFontTx/>
                <a:buNone/>
              </a:pPr>
              <a:t>496</a:t>
            </a:fld>
            <a:endParaRPr lang="ru-RU" altLang="ru-RU" sz="1400"/>
          </a:p>
        </p:txBody>
      </p:sp>
      <p:sp>
        <p:nvSpPr>
          <p:cNvPr id="10245" name="Rectangle 2">
            <a:extLst>
              <a:ext uri="{FF2B5EF4-FFF2-40B4-BE49-F238E27FC236}">
                <a16:creationId xmlns:a16="http://schemas.microsoft.com/office/drawing/2014/main" id="{0A9F4534-AD6A-4251-94AD-12890D7E91EC}"/>
              </a:ext>
            </a:extLst>
          </p:cNvPr>
          <p:cNvSpPr>
            <a:spLocks noGrp="1" noChangeArrowheads="1"/>
          </p:cNvSpPr>
          <p:nvPr>
            <p:ph type="title"/>
          </p:nvPr>
        </p:nvSpPr>
        <p:spPr>
          <a:xfrm>
            <a:off x="468313" y="1557338"/>
            <a:ext cx="8424862" cy="287337"/>
          </a:xfrm>
        </p:spPr>
        <p:txBody>
          <a:bodyPr/>
          <a:lstStyle/>
          <a:p>
            <a:pPr eaLnBrk="1" hangingPunct="1"/>
            <a:r>
              <a:rPr lang="ru-RU" altLang="ru-RU" sz="2400" b="1">
                <a:solidFill>
                  <a:schemeClr val="tx1"/>
                </a:solidFill>
              </a:rPr>
              <a:t>Ограничения на переменые типа</a:t>
            </a:r>
          </a:p>
        </p:txBody>
      </p:sp>
      <p:sp>
        <p:nvSpPr>
          <p:cNvPr id="10246" name="Rectangle 3">
            <a:extLst>
              <a:ext uri="{FF2B5EF4-FFF2-40B4-BE49-F238E27FC236}">
                <a16:creationId xmlns:a16="http://schemas.microsoft.com/office/drawing/2014/main" id="{2998E75E-CCA5-4825-848F-AF6BAFAB1E5E}"/>
              </a:ext>
            </a:extLst>
          </p:cNvPr>
          <p:cNvSpPr>
            <a:spLocks noGrp="1" noChangeArrowheads="1"/>
          </p:cNvSpPr>
          <p:nvPr>
            <p:ph type="body" idx="1"/>
          </p:nvPr>
        </p:nvSpPr>
        <p:spPr>
          <a:xfrm>
            <a:off x="0" y="1989138"/>
            <a:ext cx="4932363" cy="4137025"/>
          </a:xfrm>
        </p:spPr>
        <p:txBody>
          <a:bodyPr/>
          <a:lstStyle/>
          <a:p>
            <a:pPr eaLnBrk="1" hangingPunct="1">
              <a:lnSpc>
                <a:spcPct val="90000"/>
              </a:lnSpc>
            </a:pPr>
            <a:r>
              <a:rPr lang="ru-RU" altLang="ru-RU" sz="2000"/>
              <a:t>Рассмотрим пример:</a:t>
            </a:r>
          </a:p>
          <a:p>
            <a:pPr lvl="1" eaLnBrk="1" hangingPunct="1">
              <a:lnSpc>
                <a:spcPct val="90000"/>
              </a:lnSpc>
              <a:buFontTx/>
              <a:buNone/>
            </a:pPr>
            <a:r>
              <a:rPr lang="ru-RU" altLang="ru-RU" sz="1800" b="1">
                <a:solidFill>
                  <a:srgbClr val="FF0000"/>
                </a:solidFill>
              </a:rPr>
              <a:t>с</a:t>
            </a:r>
            <a:r>
              <a:rPr lang="en-US" altLang="ru-RU" sz="1800" b="1">
                <a:solidFill>
                  <a:srgbClr val="FF0000"/>
                </a:solidFill>
              </a:rPr>
              <a:t>lass Test {</a:t>
            </a:r>
          </a:p>
          <a:p>
            <a:pPr lvl="1" eaLnBrk="1" hangingPunct="1">
              <a:lnSpc>
                <a:spcPct val="90000"/>
              </a:lnSpc>
              <a:buFontTx/>
              <a:buNone/>
            </a:pPr>
            <a:r>
              <a:rPr lang="en-US" altLang="ru-RU" sz="1800" b="1">
                <a:solidFill>
                  <a:srgbClr val="FF0000"/>
                </a:solidFill>
              </a:rPr>
              <a:t>	public static &lt;T&gt; T min ( T</a:t>
            </a:r>
            <a:r>
              <a:rPr lang="ru-RU" altLang="ru-RU" sz="1800" b="1">
                <a:solidFill>
                  <a:srgbClr val="FF0000"/>
                </a:solidFill>
              </a:rPr>
              <a:t> </a:t>
            </a:r>
            <a:r>
              <a:rPr lang="en-US" altLang="ru-RU" sz="1800" b="1">
                <a:solidFill>
                  <a:srgbClr val="FF0000"/>
                </a:solidFill>
              </a:rPr>
              <a:t>[ ] a ) {</a:t>
            </a:r>
          </a:p>
          <a:p>
            <a:pPr lvl="1" eaLnBrk="1" hangingPunct="1">
              <a:lnSpc>
                <a:spcPct val="90000"/>
              </a:lnSpc>
              <a:buFontTx/>
              <a:buNone/>
            </a:pPr>
            <a:r>
              <a:rPr lang="en-US" altLang="ru-RU" sz="1800" b="1">
                <a:solidFill>
                  <a:srgbClr val="FF0000"/>
                </a:solidFill>
              </a:rPr>
              <a:t>		if (a == null || a.length == 0) </a:t>
            </a:r>
          </a:p>
          <a:p>
            <a:pPr lvl="1" eaLnBrk="1" hangingPunct="1">
              <a:lnSpc>
                <a:spcPct val="90000"/>
              </a:lnSpc>
              <a:buFontTx/>
              <a:buNone/>
            </a:pPr>
            <a:r>
              <a:rPr lang="en-US" altLang="ru-RU" sz="1800" b="1">
                <a:solidFill>
                  <a:srgbClr val="FF0000"/>
                </a:solidFill>
              </a:rPr>
              <a:t>           return null;</a:t>
            </a:r>
          </a:p>
          <a:p>
            <a:pPr lvl="1" eaLnBrk="1" hangingPunct="1">
              <a:lnSpc>
                <a:spcPct val="90000"/>
              </a:lnSpc>
              <a:buFontTx/>
              <a:buNone/>
            </a:pPr>
            <a:r>
              <a:rPr lang="en-US" altLang="ru-RU" sz="1800" b="1">
                <a:solidFill>
                  <a:srgbClr val="FF0000"/>
                </a:solidFill>
              </a:rPr>
              <a:t>		T smallest = a[0];</a:t>
            </a:r>
          </a:p>
          <a:p>
            <a:pPr lvl="1" eaLnBrk="1" hangingPunct="1">
              <a:lnSpc>
                <a:spcPct val="90000"/>
              </a:lnSpc>
              <a:buFontTx/>
              <a:buNone/>
            </a:pPr>
            <a:r>
              <a:rPr lang="en-US" altLang="ru-RU" sz="1800" b="1">
                <a:solidFill>
                  <a:srgbClr val="FF0000"/>
                </a:solidFill>
              </a:rPr>
              <a:t>		for (int i = 1; i &lt; a.length; i++)</a:t>
            </a:r>
          </a:p>
          <a:p>
            <a:pPr lvl="1" eaLnBrk="1" hangingPunct="1">
              <a:lnSpc>
                <a:spcPct val="90000"/>
              </a:lnSpc>
              <a:buFontTx/>
              <a:buNone/>
            </a:pPr>
            <a:r>
              <a:rPr lang="en-US" altLang="ru-RU" sz="1800" b="1">
                <a:solidFill>
                  <a:srgbClr val="FF0000"/>
                </a:solidFill>
              </a:rPr>
              <a:t>		   if ( smallest.compareTo(a[i]) &gt; 0 ) </a:t>
            </a:r>
          </a:p>
          <a:p>
            <a:pPr lvl="1" eaLnBrk="1" hangingPunct="1">
              <a:lnSpc>
                <a:spcPct val="90000"/>
              </a:lnSpc>
              <a:buFontTx/>
              <a:buNone/>
            </a:pPr>
            <a:r>
              <a:rPr lang="en-US" altLang="ru-RU" sz="1800" b="1">
                <a:solidFill>
                  <a:srgbClr val="FF0000"/>
                </a:solidFill>
              </a:rPr>
              <a:t>		       smallest = a[i];</a:t>
            </a:r>
          </a:p>
          <a:p>
            <a:pPr lvl="1" eaLnBrk="1" hangingPunct="1">
              <a:lnSpc>
                <a:spcPct val="90000"/>
              </a:lnSpc>
              <a:buFontTx/>
              <a:buNone/>
            </a:pPr>
            <a:r>
              <a:rPr lang="en-US" altLang="ru-RU" sz="1800" b="1">
                <a:solidFill>
                  <a:srgbClr val="FF0000"/>
                </a:solidFill>
              </a:rPr>
              <a:t>		return smallest;		</a:t>
            </a:r>
          </a:p>
          <a:p>
            <a:pPr lvl="1" eaLnBrk="1" hangingPunct="1">
              <a:lnSpc>
                <a:spcPct val="90000"/>
              </a:lnSpc>
              <a:buFontTx/>
              <a:buNone/>
            </a:pPr>
            <a:r>
              <a:rPr lang="en-US" altLang="ru-RU" sz="1800" b="1">
                <a:solidFill>
                  <a:srgbClr val="FF0000"/>
                </a:solidFill>
              </a:rPr>
              <a:t>	}</a:t>
            </a:r>
          </a:p>
          <a:p>
            <a:pPr lvl="1" eaLnBrk="1" hangingPunct="1">
              <a:lnSpc>
                <a:spcPct val="90000"/>
              </a:lnSpc>
              <a:buFontTx/>
              <a:buNone/>
            </a:pPr>
            <a:r>
              <a:rPr lang="en-US" altLang="ru-RU" sz="1800" b="1">
                <a:solidFill>
                  <a:srgbClr val="FF0000"/>
                </a:solidFill>
              </a:rPr>
              <a:t>}</a:t>
            </a:r>
            <a:endParaRPr lang="ru-RU" altLang="ru-RU" sz="1800" b="1">
              <a:solidFill>
                <a:srgbClr val="FF0000"/>
              </a:solidFill>
            </a:endParaRPr>
          </a:p>
        </p:txBody>
      </p:sp>
      <p:sp>
        <p:nvSpPr>
          <p:cNvPr id="10247" name="Rectangle 5">
            <a:extLst>
              <a:ext uri="{FF2B5EF4-FFF2-40B4-BE49-F238E27FC236}">
                <a16:creationId xmlns:a16="http://schemas.microsoft.com/office/drawing/2014/main" id="{1FD9F57F-BFDB-4F13-96F4-3F7BBC112E14}"/>
              </a:ext>
            </a:extLst>
          </p:cNvPr>
          <p:cNvSpPr>
            <a:spLocks noChangeArrowheads="1"/>
          </p:cNvSpPr>
          <p:nvPr/>
        </p:nvSpPr>
        <p:spPr bwMode="auto">
          <a:xfrm>
            <a:off x="4932363" y="2060575"/>
            <a:ext cx="4211637" cy="288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ru-RU" altLang="ru-RU" sz="1600" b="1"/>
              <a:t>Переменная </a:t>
            </a:r>
            <a:r>
              <a:rPr lang="en-US" altLang="ru-RU" sz="1600" b="1"/>
              <a:t>smallest </a:t>
            </a:r>
            <a:r>
              <a:rPr lang="ru-RU" altLang="ru-RU" sz="1600" b="1"/>
              <a:t> имеет тип </a:t>
            </a:r>
            <a:r>
              <a:rPr lang="en-US" altLang="ru-RU" sz="1600" b="1"/>
              <a:t>T</a:t>
            </a:r>
            <a:r>
              <a:rPr lang="ru-RU" altLang="ru-RU" sz="1600" b="1"/>
              <a:t>, но кто сказал, что у Т есть метод </a:t>
            </a:r>
            <a:r>
              <a:rPr lang="en-US" altLang="ru-RU" sz="1600" b="1"/>
              <a:t>compareTo() ?</a:t>
            </a:r>
          </a:p>
          <a:p>
            <a:pPr eaLnBrk="1" hangingPunct="1"/>
            <a:r>
              <a:rPr lang="ru-RU" altLang="ru-RU" sz="1600" b="1"/>
              <a:t>Надо ограничить возможные </a:t>
            </a:r>
            <a:r>
              <a:rPr lang="en-US" altLang="ru-RU" sz="1600" b="1"/>
              <a:t>T </a:t>
            </a:r>
            <a:r>
              <a:rPr lang="ru-RU" altLang="ru-RU" sz="1600" b="1"/>
              <a:t>классами, которые </a:t>
            </a:r>
            <a:r>
              <a:rPr lang="en-US" altLang="ru-RU" sz="1600" b="1"/>
              <a:t>Comparable !</a:t>
            </a:r>
            <a:endParaRPr lang="ru-RU" altLang="ru-RU" sz="1600" b="1"/>
          </a:p>
          <a:p>
            <a:pPr eaLnBrk="1" hangingPunct="1">
              <a:buFontTx/>
              <a:buNone/>
            </a:pPr>
            <a:r>
              <a:rPr lang="en-US" altLang="ru-RU" sz="1600" b="1"/>
              <a:t>	</a:t>
            </a:r>
            <a:r>
              <a:rPr lang="ru-RU" altLang="ru-RU" sz="1600" b="1"/>
              <a:t>Вместо </a:t>
            </a:r>
            <a:r>
              <a:rPr lang="en-US" altLang="ru-RU" sz="1600" b="1"/>
              <a:t>&lt;T&gt; </a:t>
            </a:r>
            <a:r>
              <a:rPr lang="ru-RU" altLang="ru-RU" sz="1600" b="1"/>
              <a:t>пишем</a:t>
            </a:r>
            <a:endParaRPr lang="en-US" altLang="ru-RU" sz="1600" b="1"/>
          </a:p>
          <a:p>
            <a:pPr eaLnBrk="1" hangingPunct="1">
              <a:buFontTx/>
              <a:buNone/>
            </a:pPr>
            <a:r>
              <a:rPr lang="en-US" altLang="ru-RU" sz="1600" b="1"/>
              <a:t>	…&lt;T extends Comparable&lt;T&gt;&gt; … </a:t>
            </a:r>
            <a:endParaRPr lang="ru-RU" altLang="ru-RU" sz="1600" b="1"/>
          </a:p>
          <a:p>
            <a:pPr eaLnBrk="1" hangingPunct="1">
              <a:buFontTx/>
              <a:buNone/>
            </a:pPr>
            <a:r>
              <a:rPr lang="ru-RU" altLang="ru-RU" sz="1600" b="1"/>
              <a:t>Можно ограничить </a:t>
            </a:r>
            <a:r>
              <a:rPr lang="en-US" altLang="ru-RU" sz="1600" b="1"/>
              <a:t>T </a:t>
            </a:r>
            <a:r>
              <a:rPr lang="ru-RU" altLang="ru-RU" sz="1600" b="1"/>
              <a:t>несколькими типами (через </a:t>
            </a:r>
            <a:r>
              <a:rPr lang="en-US" altLang="ru-RU" sz="1600" b="1"/>
              <a:t>&amp;</a:t>
            </a:r>
            <a:r>
              <a:rPr lang="ru-RU" altLang="ru-RU" sz="1600" b="1"/>
              <a:t>):</a:t>
            </a:r>
          </a:p>
          <a:p>
            <a:pPr eaLnBrk="1" hangingPunct="1">
              <a:buFontTx/>
              <a:buNone/>
            </a:pPr>
            <a:r>
              <a:rPr lang="en-US" altLang="ru-RU" sz="1600" b="1"/>
              <a:t>&lt;T extends Comparable &amp; Serializable&gt;</a:t>
            </a:r>
            <a:endParaRPr lang="ru-RU" altLang="ru-RU" sz="1600" b="1"/>
          </a:p>
        </p:txBody>
      </p:sp>
      <p:sp>
        <p:nvSpPr>
          <p:cNvPr id="10248" name="Rectangle 6">
            <a:extLst>
              <a:ext uri="{FF2B5EF4-FFF2-40B4-BE49-F238E27FC236}">
                <a16:creationId xmlns:a16="http://schemas.microsoft.com/office/drawing/2014/main" id="{45E1AF04-0778-4FEB-A42D-82F5F017B17A}"/>
              </a:ext>
            </a:extLst>
          </p:cNvPr>
          <p:cNvSpPr>
            <a:spLocks noChangeArrowheads="1"/>
          </p:cNvSpPr>
          <p:nvPr/>
        </p:nvSpPr>
        <p:spPr bwMode="auto">
          <a:xfrm>
            <a:off x="5076825" y="5300663"/>
            <a:ext cx="38798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1800" b="1">
                <a:solidFill>
                  <a:schemeClr val="accent2"/>
                </a:solidFill>
              </a:rPr>
              <a:t>public interface Comparable&lt;T&gt; {</a:t>
            </a:r>
          </a:p>
          <a:p>
            <a:pPr>
              <a:spcBef>
                <a:spcPct val="0"/>
              </a:spcBef>
              <a:buFontTx/>
              <a:buNone/>
            </a:pPr>
            <a:r>
              <a:rPr lang="en-US" altLang="ru-RU" sz="1800" b="1">
                <a:solidFill>
                  <a:schemeClr val="accent2"/>
                </a:solidFill>
              </a:rPr>
              <a:t>    public int compareTo (T o);</a:t>
            </a:r>
          </a:p>
          <a:p>
            <a:pPr>
              <a:spcBef>
                <a:spcPct val="0"/>
              </a:spcBef>
              <a:buFontTx/>
              <a:buNone/>
            </a:pPr>
            <a:r>
              <a:rPr lang="en-US" altLang="ru-RU" sz="1800" b="1">
                <a:solidFill>
                  <a:schemeClr val="accent2"/>
                </a:solidFill>
              </a:rPr>
              <a:t>}</a:t>
            </a:r>
            <a:endParaRPr lang="ru-RU" altLang="ru-RU" sz="1800" b="1">
              <a:solidFill>
                <a:schemeClr val="accent2"/>
              </a:solidFill>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3487C0DD-3A87-4F74-A38D-BE939ACB146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7F63428-7E59-4E87-AB66-190B338432D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ECFFC016-FBBE-49CA-BE26-D699ADB9DF2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CD104ABB-78DC-4150-9CF8-B257218C5AF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4265E4D-3FD9-4B93-94AD-2C8BAD79256E}" type="slidenum">
              <a:rPr lang="ru-RU" altLang="ru-RU" sz="1400"/>
              <a:pPr eaLnBrk="1" hangingPunct="1">
                <a:spcBef>
                  <a:spcPct val="0"/>
                </a:spcBef>
                <a:buFontTx/>
                <a:buNone/>
              </a:pPr>
              <a:t>497</a:t>
            </a:fld>
            <a:endParaRPr lang="ru-RU" altLang="ru-RU" sz="1400"/>
          </a:p>
        </p:txBody>
      </p:sp>
      <p:sp>
        <p:nvSpPr>
          <p:cNvPr id="11269" name="Rectangle 2">
            <a:extLst>
              <a:ext uri="{FF2B5EF4-FFF2-40B4-BE49-F238E27FC236}">
                <a16:creationId xmlns:a16="http://schemas.microsoft.com/office/drawing/2014/main" id="{8581F9C9-BF4B-4B3B-A53B-DC5062659135}"/>
              </a:ext>
            </a:extLst>
          </p:cNvPr>
          <p:cNvSpPr>
            <a:spLocks noGrp="1" noChangeArrowheads="1"/>
          </p:cNvSpPr>
          <p:nvPr>
            <p:ph type="title"/>
          </p:nvPr>
        </p:nvSpPr>
        <p:spPr>
          <a:xfrm>
            <a:off x="468313" y="1557338"/>
            <a:ext cx="8424862" cy="287337"/>
          </a:xfrm>
        </p:spPr>
        <p:txBody>
          <a:bodyPr/>
          <a:lstStyle/>
          <a:p>
            <a:pPr eaLnBrk="1" hangingPunct="1"/>
            <a:r>
              <a:rPr lang="ru-RU" altLang="ru-RU" sz="2400" b="1"/>
              <a:t>Универсальный код и </a:t>
            </a:r>
            <a:r>
              <a:rPr lang="en-US" altLang="ru-RU" sz="2400" b="1"/>
              <a:t>Java VM</a:t>
            </a:r>
            <a:endParaRPr lang="ru-RU" altLang="ru-RU" sz="2400" b="1"/>
          </a:p>
        </p:txBody>
      </p:sp>
      <p:sp>
        <p:nvSpPr>
          <p:cNvPr id="11270" name="Rectangle 3">
            <a:extLst>
              <a:ext uri="{FF2B5EF4-FFF2-40B4-BE49-F238E27FC236}">
                <a16:creationId xmlns:a16="http://schemas.microsoft.com/office/drawing/2014/main" id="{4F768BCC-5427-4F4A-BE85-12206D092961}"/>
              </a:ext>
            </a:extLst>
          </p:cNvPr>
          <p:cNvSpPr>
            <a:spLocks noGrp="1" noChangeArrowheads="1"/>
          </p:cNvSpPr>
          <p:nvPr>
            <p:ph type="body" idx="1"/>
          </p:nvPr>
        </p:nvSpPr>
        <p:spPr>
          <a:xfrm>
            <a:off x="0" y="1989138"/>
            <a:ext cx="9144000" cy="4137025"/>
          </a:xfrm>
        </p:spPr>
        <p:txBody>
          <a:bodyPr/>
          <a:lstStyle/>
          <a:p>
            <a:pPr eaLnBrk="1" hangingPunct="1"/>
            <a:r>
              <a:rPr lang="en-US" altLang="ru-RU" sz="2000" i="1"/>
              <a:t>Java VM </a:t>
            </a:r>
            <a:r>
              <a:rPr lang="ru-RU" altLang="ru-RU" sz="2000" i="1"/>
              <a:t>ничего не знает про эти ухищрения компилятора.</a:t>
            </a:r>
            <a:endParaRPr lang="en-US" altLang="ru-RU" sz="2000" i="1"/>
          </a:p>
          <a:p>
            <a:pPr eaLnBrk="1" hangingPunct="1"/>
            <a:endParaRPr lang="ru-RU" altLang="ru-RU" sz="2000"/>
          </a:p>
          <a:p>
            <a:pPr eaLnBrk="1" hangingPunct="1"/>
            <a:r>
              <a:rPr lang="ru-RU" altLang="ru-RU" sz="2000"/>
              <a:t>После компиляции получается так, что универсальный тип преобразуется в «голый» (</a:t>
            </a:r>
            <a:r>
              <a:rPr lang="en-US" altLang="ru-RU" sz="2000"/>
              <a:t>raw</a:t>
            </a:r>
            <a:r>
              <a:rPr lang="ru-RU" altLang="ru-RU" sz="2000"/>
              <a:t>)  тип  </a:t>
            </a:r>
            <a:r>
              <a:rPr lang="en-US" altLang="ru-RU" sz="2000"/>
              <a:t>(</a:t>
            </a:r>
            <a:r>
              <a:rPr lang="ru-RU" altLang="ru-RU" sz="2000"/>
              <a:t>его имя получается отбрасыванием парамеров типа</a:t>
            </a:r>
            <a:r>
              <a:rPr lang="en-US" altLang="ru-RU" sz="2000"/>
              <a:t>)</a:t>
            </a:r>
            <a:r>
              <a:rPr lang="ru-RU" altLang="ru-RU" sz="2000"/>
              <a:t>, переменные типа заменяются на ограничивающий тип (или </a:t>
            </a:r>
            <a:r>
              <a:rPr lang="en-US" altLang="ru-RU" sz="2000"/>
              <a:t>Object</a:t>
            </a:r>
            <a:r>
              <a:rPr lang="ru-RU" altLang="ru-RU" sz="2000"/>
              <a:t>) - и все преобразуют в то, что было до </a:t>
            </a:r>
            <a:r>
              <a:rPr lang="en-US" altLang="ru-RU" sz="2000"/>
              <a:t>JDK 5.0</a:t>
            </a:r>
            <a:r>
              <a:rPr lang="ru-RU" altLang="ru-RU" sz="2000"/>
              <a:t>.</a:t>
            </a:r>
            <a:endParaRPr lang="en-US" altLang="ru-RU" sz="2000"/>
          </a:p>
          <a:p>
            <a:pPr lvl="1" eaLnBrk="1" hangingPunct="1"/>
            <a:r>
              <a:rPr lang="ru-RU" altLang="ru-RU" sz="1600"/>
              <a:t>Мы с вами до сих пор программировали с </a:t>
            </a:r>
            <a:r>
              <a:rPr lang="en-US" altLang="ru-RU" sz="1600"/>
              <a:t>raw-</a:t>
            </a:r>
            <a:r>
              <a:rPr lang="ru-RU" altLang="ru-RU" sz="1600"/>
              <a:t>типами («голышом»)...</a:t>
            </a:r>
          </a:p>
          <a:p>
            <a:pPr eaLnBrk="1" hangingPunct="1"/>
            <a:r>
              <a:rPr lang="ru-RU" altLang="ru-RU" sz="2000"/>
              <a:t>При замене на ограничивающий тип берут первый их них, если их несколько (в прошлом примере возьмут </a:t>
            </a:r>
            <a:r>
              <a:rPr lang="en-US" altLang="ru-RU" sz="2000"/>
              <a:t>Comparable</a:t>
            </a:r>
            <a:r>
              <a:rPr lang="ru-RU" altLang="ru-RU" sz="2000"/>
              <a:t>). Поэтому, при перечислении лучше ставить в конец списка интерфейсы с реже вызываемыми методами (так как к ним делается </a:t>
            </a:r>
            <a:r>
              <a:rPr lang="en-US" altLang="ru-RU" sz="2000"/>
              <a:t>cast…</a:t>
            </a:r>
            <a:r>
              <a:rPr lang="ru-RU" altLang="ru-RU" sz="2000"/>
              <a:t>)</a:t>
            </a:r>
          </a:p>
          <a:p>
            <a:pPr eaLnBrk="1" hangingPunct="1"/>
            <a:endParaRPr lang="ru-RU" altLang="ru-RU" sz="200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7A40703E-E36C-4802-8336-7ED72243E8A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2E8FDA0-3CAF-464D-AAC6-613CED00E23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0613FA36-A6F9-4A91-9EF9-590B75EDBAF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EB1FA3B7-3E4D-4DCB-8654-AAC341E54CF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8450E52-EEA5-4623-B350-F0520986937D}" type="slidenum">
              <a:rPr lang="ru-RU" altLang="ru-RU" sz="1400"/>
              <a:pPr eaLnBrk="1" hangingPunct="1">
                <a:spcBef>
                  <a:spcPct val="0"/>
                </a:spcBef>
                <a:buFontTx/>
                <a:buNone/>
              </a:pPr>
              <a:t>498</a:t>
            </a:fld>
            <a:endParaRPr lang="ru-RU" altLang="ru-RU" sz="1400"/>
          </a:p>
        </p:txBody>
      </p:sp>
      <p:sp>
        <p:nvSpPr>
          <p:cNvPr id="12293" name="Rectangle 2">
            <a:extLst>
              <a:ext uri="{FF2B5EF4-FFF2-40B4-BE49-F238E27FC236}">
                <a16:creationId xmlns:a16="http://schemas.microsoft.com/office/drawing/2014/main" id="{837870AB-953B-46B5-9733-3F18473F23D3}"/>
              </a:ext>
            </a:extLst>
          </p:cNvPr>
          <p:cNvSpPr>
            <a:spLocks noGrp="1" noChangeArrowheads="1"/>
          </p:cNvSpPr>
          <p:nvPr>
            <p:ph type="title"/>
          </p:nvPr>
        </p:nvSpPr>
        <p:spPr>
          <a:xfrm>
            <a:off x="468313" y="1412875"/>
            <a:ext cx="8424862" cy="287338"/>
          </a:xfrm>
        </p:spPr>
        <p:txBody>
          <a:bodyPr/>
          <a:lstStyle/>
          <a:p>
            <a:pPr eaLnBrk="1" hangingPunct="1"/>
            <a:r>
              <a:rPr lang="ru-RU" altLang="ru-RU" sz="2400" b="1"/>
              <a:t>Преобразование выражений</a:t>
            </a:r>
          </a:p>
        </p:txBody>
      </p:sp>
      <p:sp>
        <p:nvSpPr>
          <p:cNvPr id="12294" name="Rectangle 3">
            <a:extLst>
              <a:ext uri="{FF2B5EF4-FFF2-40B4-BE49-F238E27FC236}">
                <a16:creationId xmlns:a16="http://schemas.microsoft.com/office/drawing/2014/main" id="{2877B54A-E335-48EB-B30F-1AC3FE959808}"/>
              </a:ext>
            </a:extLst>
          </p:cNvPr>
          <p:cNvSpPr>
            <a:spLocks noGrp="1" noChangeArrowheads="1"/>
          </p:cNvSpPr>
          <p:nvPr>
            <p:ph type="body" idx="1"/>
          </p:nvPr>
        </p:nvSpPr>
        <p:spPr>
          <a:xfrm>
            <a:off x="0" y="1773238"/>
            <a:ext cx="9144000" cy="4352925"/>
          </a:xfrm>
        </p:spPr>
        <p:txBody>
          <a:bodyPr/>
          <a:lstStyle/>
          <a:p>
            <a:pPr eaLnBrk="1" hangingPunct="1">
              <a:defRPr/>
            </a:pPr>
            <a:r>
              <a:rPr lang="ru-RU" altLang="ru-RU" sz="2000" dirty="0"/>
              <a:t>Когда в программе вызывается универсальный метод, компилятор автоматически вставляет </a:t>
            </a:r>
            <a:r>
              <a:rPr lang="en-US" altLang="ru-RU" sz="2000" dirty="0"/>
              <a:t>cast</a:t>
            </a:r>
            <a:r>
              <a:rPr lang="ru-RU" altLang="ru-RU" sz="2000" dirty="0"/>
              <a:t> для приведения типа возвращаемого значения </a:t>
            </a:r>
            <a:r>
              <a:rPr lang="ru-RU" altLang="ru-RU" sz="1800" dirty="0"/>
              <a:t>(</a:t>
            </a:r>
            <a:r>
              <a:rPr lang="ru-RU" altLang="ru-RU" sz="1800" i="1" dirty="0"/>
              <a:t>см</a:t>
            </a:r>
            <a:r>
              <a:rPr lang="en-US" altLang="ru-RU" sz="1800" i="1" dirty="0"/>
              <a:t>.</a:t>
            </a:r>
            <a:r>
              <a:rPr lang="ru-RU" altLang="ru-RU" sz="1800" i="1" dirty="0"/>
              <a:t> пример слайда </a:t>
            </a:r>
            <a:r>
              <a:rPr lang="en-US" altLang="ru-RU" sz="1800" i="1" dirty="0"/>
              <a:t>7</a:t>
            </a:r>
            <a:r>
              <a:rPr lang="ru-RU" altLang="ru-RU" sz="1800" i="1" dirty="0"/>
              <a:t> и использование </a:t>
            </a:r>
            <a:r>
              <a:rPr lang="en-US" altLang="ru-RU" sz="1800" i="1" dirty="0"/>
              <a:t>Variable&lt;String&gt; </a:t>
            </a:r>
            <a:r>
              <a:rPr lang="ru-RU" altLang="ru-RU" sz="1800" i="1" dirty="0"/>
              <a:t>с декомпилятором, в </a:t>
            </a:r>
            <a:r>
              <a:rPr lang="en-US" altLang="ru-RU" sz="1800" i="1" dirty="0"/>
              <a:t>IDE Idea </a:t>
            </a:r>
            <a:r>
              <a:rPr lang="ru-RU" altLang="ru-RU" sz="1800" i="1" dirty="0"/>
              <a:t>он есть,</a:t>
            </a:r>
            <a:r>
              <a:rPr lang="en-US" altLang="ru-RU" sz="1800" i="1" dirty="0"/>
              <a:t> </a:t>
            </a:r>
            <a:r>
              <a:rPr lang="ru-RU" altLang="ru-RU" sz="1800" i="1" dirty="0"/>
              <a:t>или через </a:t>
            </a:r>
            <a:r>
              <a:rPr lang="en-US" altLang="ru-RU" sz="1800" i="1" dirty="0"/>
              <a:t>ASM Plugin </a:t>
            </a:r>
            <a:r>
              <a:rPr lang="ru-RU" altLang="ru-RU" sz="1800" i="1" dirty="0"/>
              <a:t>или </a:t>
            </a:r>
            <a:r>
              <a:rPr lang="en-US" altLang="ru-RU" sz="1800" i="1" dirty="0"/>
              <a:t>Bytecode Viewer Plugin </a:t>
            </a:r>
            <a:r>
              <a:rPr lang="ru-RU" altLang="ru-RU" sz="1800" i="1" dirty="0"/>
              <a:t>для </a:t>
            </a:r>
            <a:r>
              <a:rPr lang="en-US" altLang="ru-RU" sz="1800" i="1" dirty="0"/>
              <a:t>Idea…</a:t>
            </a:r>
            <a:r>
              <a:rPr lang="ru-RU" altLang="ru-RU" sz="1800" dirty="0"/>
              <a:t>)</a:t>
            </a:r>
            <a:r>
              <a:rPr lang="ru-RU" altLang="ru-RU" sz="2000" dirty="0"/>
              <a:t>: </a:t>
            </a:r>
          </a:p>
          <a:p>
            <a:pPr lvl="1" eaLnBrk="1" hangingPunct="1">
              <a:buFontTx/>
              <a:buNone/>
              <a:defRPr/>
            </a:pPr>
            <a:endParaRPr lang="en-US" altLang="ru-RU" sz="1800" b="1" dirty="0">
              <a:solidFill>
                <a:srgbClr val="FF0000"/>
              </a:solidFill>
            </a:endParaRPr>
          </a:p>
          <a:p>
            <a:pPr lvl="1" eaLnBrk="1" hangingPunct="1">
              <a:buFontTx/>
              <a:buNone/>
              <a:defRPr/>
            </a:pPr>
            <a:r>
              <a:rPr lang="en-US" altLang="ru-RU" sz="1800" b="1" dirty="0">
                <a:solidFill>
                  <a:srgbClr val="FF0000"/>
                </a:solidFill>
              </a:rPr>
              <a:t>Variable&lt;String&gt; vs = … // </a:t>
            </a:r>
            <a:r>
              <a:rPr lang="ru-RU" altLang="ru-RU" sz="1800" b="1" dirty="0">
                <a:solidFill>
                  <a:srgbClr val="FF0000"/>
                </a:solidFill>
              </a:rPr>
              <a:t>например, </a:t>
            </a:r>
            <a:r>
              <a:rPr lang="en-US" altLang="ru-RU" sz="1800" b="1" dirty="0">
                <a:solidFill>
                  <a:srgbClr val="FF0000"/>
                </a:solidFill>
              </a:rPr>
              <a:t>new Variable&lt;&gt;();</a:t>
            </a:r>
          </a:p>
          <a:p>
            <a:pPr lvl="1" eaLnBrk="1" hangingPunct="1">
              <a:buFontTx/>
              <a:buNone/>
              <a:defRPr/>
            </a:pPr>
            <a:r>
              <a:rPr lang="en-US" altLang="ru-RU" sz="1800" b="1" dirty="0">
                <a:solidFill>
                  <a:srgbClr val="FF0000"/>
                </a:solidFill>
              </a:rPr>
              <a:t>String s = vs.getValue(); //</a:t>
            </a:r>
            <a:r>
              <a:rPr lang="ru-RU" altLang="ru-RU" sz="1800" b="1" dirty="0">
                <a:solidFill>
                  <a:srgbClr val="FF0000"/>
                </a:solidFill>
              </a:rPr>
              <a:t> компилятор сделает </a:t>
            </a:r>
            <a:r>
              <a:rPr lang="en-US" altLang="ru-RU" sz="1800" b="1" dirty="0">
                <a:solidFill>
                  <a:srgbClr val="FF0000"/>
                </a:solidFill>
              </a:rPr>
              <a:t>(String)vs.getValue()</a:t>
            </a:r>
          </a:p>
          <a:p>
            <a:pPr lvl="1" eaLnBrk="1" hangingPunct="1">
              <a:defRPr/>
            </a:pPr>
            <a:endParaRPr lang="en-US" altLang="ru-RU" sz="2000" dirty="0"/>
          </a:p>
          <a:p>
            <a:pPr marL="342900" lvl="1" indent="-342900" eaLnBrk="1" hangingPunct="1">
              <a:buFontTx/>
              <a:buChar char="•"/>
              <a:defRPr/>
            </a:pPr>
            <a:r>
              <a:rPr lang="ru-RU" altLang="ru-RU" sz="2000" dirty="0">
                <a:ea typeface="+mn-ea"/>
                <a:cs typeface="+mn-cs"/>
              </a:rPr>
              <a:t>Когда в программе обращаются непосредственно к полю, которое в </a:t>
            </a:r>
            <a:r>
              <a:rPr lang="en-US" altLang="ru-RU" sz="2000" dirty="0">
                <a:ea typeface="+mn-ea"/>
                <a:cs typeface="+mn-cs"/>
              </a:rPr>
              <a:t>raw-</a:t>
            </a:r>
            <a:r>
              <a:rPr lang="ru-RU" altLang="ru-RU" sz="2000" dirty="0">
                <a:ea typeface="+mn-ea"/>
                <a:cs typeface="+mn-cs"/>
              </a:rPr>
              <a:t>виде оказалось с другим </a:t>
            </a:r>
            <a:r>
              <a:rPr lang="en-US" altLang="ru-RU" sz="2000" dirty="0">
                <a:ea typeface="+mn-ea"/>
                <a:cs typeface="+mn-cs"/>
              </a:rPr>
              <a:t>raw-</a:t>
            </a:r>
            <a:r>
              <a:rPr lang="ru-RU" altLang="ru-RU" sz="2000" dirty="0">
                <a:ea typeface="+mn-ea"/>
                <a:cs typeface="+mn-cs"/>
              </a:rPr>
              <a:t>типом, то тоже вставится </a:t>
            </a:r>
            <a:r>
              <a:rPr lang="en-US" altLang="ru-RU" sz="2000" dirty="0">
                <a:ea typeface="+mn-ea"/>
                <a:cs typeface="+mn-cs"/>
              </a:rPr>
              <a:t>cast</a:t>
            </a:r>
            <a:r>
              <a:rPr lang="ru-RU" altLang="ru-RU" sz="2000" dirty="0">
                <a:ea typeface="+mn-ea"/>
                <a:cs typeface="+mn-cs"/>
              </a:rPr>
              <a:t>: </a:t>
            </a:r>
            <a:endParaRPr lang="en-US" altLang="ru-RU" sz="2000" dirty="0">
              <a:ea typeface="+mn-ea"/>
              <a:cs typeface="+mn-cs"/>
            </a:endParaRPr>
          </a:p>
          <a:p>
            <a:pPr lvl="1" eaLnBrk="1" hangingPunct="1">
              <a:buFontTx/>
              <a:buNone/>
              <a:defRPr/>
            </a:pPr>
            <a:endParaRPr lang="ru-RU" altLang="ru-RU" sz="1800" dirty="0"/>
          </a:p>
          <a:p>
            <a:pPr lvl="1" eaLnBrk="1" hangingPunct="1">
              <a:buFontTx/>
              <a:buNone/>
              <a:defRPr/>
            </a:pPr>
            <a:r>
              <a:rPr lang="en-US" altLang="ru-RU" sz="1800" b="1" dirty="0">
                <a:solidFill>
                  <a:srgbClr val="FF0000"/>
                </a:solidFill>
              </a:rPr>
              <a:t>String s = (String) vs.value; </a:t>
            </a:r>
            <a:r>
              <a:rPr lang="en-US" altLang="ru-RU" sz="1800" dirty="0"/>
              <a:t>// </a:t>
            </a:r>
            <a:r>
              <a:rPr lang="ru-RU" altLang="ru-RU" sz="1800" dirty="0"/>
              <a:t>это видно, если убрать </a:t>
            </a:r>
            <a:r>
              <a:rPr lang="en-US" altLang="ru-RU" sz="1800" dirty="0"/>
              <a:t>private </a:t>
            </a:r>
            <a:r>
              <a:rPr lang="ru-RU" altLang="ru-RU" sz="1800" dirty="0"/>
              <a:t>перед </a:t>
            </a:r>
            <a:r>
              <a:rPr lang="en-US" altLang="ru-RU" sz="1800" dirty="0"/>
              <a:t>value… </a:t>
            </a:r>
            <a:endParaRPr lang="ru-RU" altLang="ru-RU" sz="1800"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0A3D3A72-D639-4217-8CCE-3397730F048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D7F40DE-13DD-494F-960D-E807007CBEA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5" name="Footer Placeholder 4">
            <a:extLst>
              <a:ext uri="{FF2B5EF4-FFF2-40B4-BE49-F238E27FC236}">
                <a16:creationId xmlns:a16="http://schemas.microsoft.com/office/drawing/2014/main" id="{49AD70D2-B9D3-45EB-A7E0-BB2C914992A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6" name="Slide Number Placeholder 5">
            <a:extLst>
              <a:ext uri="{FF2B5EF4-FFF2-40B4-BE49-F238E27FC236}">
                <a16:creationId xmlns:a16="http://schemas.microsoft.com/office/drawing/2014/main" id="{DF1AD858-CD9F-4D5A-979D-F639DCD0C98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F26EC1C-009D-4269-A22E-BA56876A284F}" type="slidenum">
              <a:rPr lang="ru-RU" altLang="ru-RU" sz="1400"/>
              <a:pPr eaLnBrk="1" hangingPunct="1">
                <a:spcBef>
                  <a:spcPct val="0"/>
                </a:spcBef>
                <a:buFontTx/>
                <a:buNone/>
              </a:pPr>
              <a:t>499</a:t>
            </a:fld>
            <a:endParaRPr lang="ru-RU" altLang="ru-RU" sz="1400"/>
          </a:p>
        </p:txBody>
      </p:sp>
      <p:sp>
        <p:nvSpPr>
          <p:cNvPr id="13317" name="Rectangle 2">
            <a:extLst>
              <a:ext uri="{FF2B5EF4-FFF2-40B4-BE49-F238E27FC236}">
                <a16:creationId xmlns:a16="http://schemas.microsoft.com/office/drawing/2014/main" id="{EE9B2475-7185-4124-A08A-888C42118CD7}"/>
              </a:ext>
            </a:extLst>
          </p:cNvPr>
          <p:cNvSpPr>
            <a:spLocks noGrp="1" noChangeArrowheads="1"/>
          </p:cNvSpPr>
          <p:nvPr>
            <p:ph type="title"/>
          </p:nvPr>
        </p:nvSpPr>
        <p:spPr>
          <a:xfrm>
            <a:off x="468313" y="1557338"/>
            <a:ext cx="8424862" cy="287337"/>
          </a:xfrm>
        </p:spPr>
        <p:txBody>
          <a:bodyPr/>
          <a:lstStyle/>
          <a:p>
            <a:pPr eaLnBrk="1" hangingPunct="1"/>
            <a:r>
              <a:rPr lang="ru-RU" altLang="ru-RU" sz="2400" b="1"/>
              <a:t>Преобразование методов</a:t>
            </a:r>
          </a:p>
        </p:txBody>
      </p:sp>
      <p:sp>
        <p:nvSpPr>
          <p:cNvPr id="13318" name="Rectangle 3">
            <a:extLst>
              <a:ext uri="{FF2B5EF4-FFF2-40B4-BE49-F238E27FC236}">
                <a16:creationId xmlns:a16="http://schemas.microsoft.com/office/drawing/2014/main" id="{9D7F4422-EFC6-482C-95EC-0D6051909433}"/>
              </a:ext>
            </a:extLst>
          </p:cNvPr>
          <p:cNvSpPr>
            <a:spLocks noGrp="1" noChangeArrowheads="1"/>
          </p:cNvSpPr>
          <p:nvPr>
            <p:ph type="body" idx="1"/>
          </p:nvPr>
        </p:nvSpPr>
        <p:spPr>
          <a:xfrm>
            <a:off x="179388" y="1989138"/>
            <a:ext cx="8785225" cy="4103687"/>
          </a:xfrm>
        </p:spPr>
        <p:txBody>
          <a:bodyPr/>
          <a:lstStyle/>
          <a:p>
            <a:pPr eaLnBrk="1" hangingPunct="1">
              <a:lnSpc>
                <a:spcPct val="90000"/>
              </a:lnSpc>
            </a:pPr>
            <a:r>
              <a:rPr lang="ru-RU" altLang="ru-RU" sz="2000"/>
              <a:t>Из объявления, например</a:t>
            </a:r>
          </a:p>
          <a:p>
            <a:pPr eaLnBrk="1" hangingPunct="1">
              <a:lnSpc>
                <a:spcPct val="90000"/>
              </a:lnSpc>
              <a:buFontTx/>
              <a:buNone/>
            </a:pPr>
            <a:r>
              <a:rPr lang="en-US" altLang="ru-RU" sz="2000"/>
              <a:t>		</a:t>
            </a:r>
            <a:r>
              <a:rPr lang="en-US" altLang="ru-RU" sz="2000">
                <a:solidFill>
                  <a:srgbClr val="FF0000"/>
                </a:solidFill>
              </a:rPr>
              <a:t>public static </a:t>
            </a:r>
            <a:r>
              <a:rPr lang="en-US" altLang="ru-RU" sz="2000" b="1">
                <a:solidFill>
                  <a:srgbClr val="FF0000"/>
                </a:solidFill>
              </a:rPr>
              <a:t>&lt;T extends Comparable&gt; </a:t>
            </a:r>
            <a:r>
              <a:rPr lang="en-US" altLang="ru-RU" sz="2000">
                <a:solidFill>
                  <a:srgbClr val="FF0000"/>
                </a:solidFill>
              </a:rPr>
              <a:t>minimum (</a:t>
            </a:r>
            <a:r>
              <a:rPr lang="en-US" altLang="ru-RU" sz="2000" b="1">
                <a:solidFill>
                  <a:srgbClr val="FF0000"/>
                </a:solidFill>
              </a:rPr>
              <a:t>T</a:t>
            </a:r>
            <a:r>
              <a:rPr lang="en-US" altLang="ru-RU" sz="2000">
                <a:solidFill>
                  <a:srgbClr val="FF0000"/>
                </a:solidFill>
              </a:rPr>
              <a:t> [ ] array)</a:t>
            </a:r>
          </a:p>
          <a:p>
            <a:pPr eaLnBrk="1" hangingPunct="1">
              <a:lnSpc>
                <a:spcPct val="90000"/>
              </a:lnSpc>
              <a:buFontTx/>
              <a:buNone/>
            </a:pPr>
            <a:r>
              <a:rPr lang="en-US" altLang="ru-RU" sz="2000"/>
              <a:t>	</a:t>
            </a:r>
            <a:r>
              <a:rPr lang="ru-RU" altLang="ru-RU" sz="2000"/>
              <a:t>получается</a:t>
            </a:r>
          </a:p>
          <a:p>
            <a:pPr eaLnBrk="1" hangingPunct="1">
              <a:lnSpc>
                <a:spcPct val="90000"/>
              </a:lnSpc>
              <a:buFontTx/>
              <a:buNone/>
            </a:pPr>
            <a:r>
              <a:rPr lang="ru-RU" altLang="ru-RU" sz="2000"/>
              <a:t>		</a:t>
            </a:r>
            <a:r>
              <a:rPr lang="en-US" altLang="ru-RU" sz="2000">
                <a:solidFill>
                  <a:srgbClr val="FF0000"/>
                </a:solidFill>
              </a:rPr>
              <a:t>public static </a:t>
            </a:r>
            <a:r>
              <a:rPr lang="en-US" altLang="ru-RU" sz="2000" b="1">
                <a:solidFill>
                  <a:srgbClr val="FF0000"/>
                </a:solidFill>
              </a:rPr>
              <a:t>Comparable</a:t>
            </a:r>
            <a:r>
              <a:rPr lang="en-US" altLang="ru-RU" sz="2000">
                <a:solidFill>
                  <a:srgbClr val="FF0000"/>
                </a:solidFill>
              </a:rPr>
              <a:t> minimum (</a:t>
            </a:r>
            <a:r>
              <a:rPr lang="en-US" altLang="ru-RU" sz="2000" b="1">
                <a:solidFill>
                  <a:srgbClr val="FF0000"/>
                </a:solidFill>
              </a:rPr>
              <a:t>Comparable</a:t>
            </a:r>
            <a:r>
              <a:rPr lang="en-US" altLang="ru-RU" sz="2000">
                <a:solidFill>
                  <a:srgbClr val="FF0000"/>
                </a:solidFill>
              </a:rPr>
              <a:t> [ ] array)</a:t>
            </a:r>
          </a:p>
          <a:p>
            <a:pPr eaLnBrk="1" hangingPunct="1">
              <a:lnSpc>
                <a:spcPct val="90000"/>
              </a:lnSpc>
            </a:pPr>
            <a:endParaRPr lang="ru-RU" altLang="ru-RU" sz="2000" b="1">
              <a:solidFill>
                <a:srgbClr val="FF0000"/>
              </a:solidFill>
            </a:endParaRPr>
          </a:p>
          <a:p>
            <a:pPr eaLnBrk="1" hangingPunct="1">
              <a:lnSpc>
                <a:spcPct val="90000"/>
              </a:lnSpc>
            </a:pPr>
            <a:r>
              <a:rPr lang="ru-RU" altLang="ru-RU" sz="2000"/>
              <a:t>Имеются тонкости и проблемы, связанные с наследованием (</a:t>
            </a:r>
            <a:r>
              <a:rPr lang="en-US" altLang="ru-RU" sz="2000"/>
              <a:t>overriding)</a:t>
            </a:r>
            <a:r>
              <a:rPr lang="ru-RU" altLang="ru-RU" sz="2000"/>
              <a:t> при «стирании» информации о типах...</a:t>
            </a:r>
            <a:endParaRPr lang="en-US" altLang="ru-RU" sz="2000"/>
          </a:p>
          <a:p>
            <a:pPr eaLnBrk="1" hangingPunct="1">
              <a:lnSpc>
                <a:spcPct val="90000"/>
              </a:lnSpc>
            </a:pPr>
            <a:r>
              <a:rPr lang="ru-RU" altLang="ru-RU" sz="2000"/>
              <a:t>Они решаются генерацией специальных дополнительных методов (иногда их называют </a:t>
            </a:r>
            <a:r>
              <a:rPr lang="en-US" altLang="ru-RU" sz="2000">
                <a:solidFill>
                  <a:srgbClr val="FF0000"/>
                </a:solidFill>
              </a:rPr>
              <a:t>bridge-methods</a:t>
            </a:r>
            <a:r>
              <a:rPr lang="ru-RU" altLang="ru-RU" sz="2000"/>
              <a:t>; мы посмотрим на семинаре...)</a:t>
            </a:r>
            <a:r>
              <a:rPr lang="en-US" altLang="ru-RU" sz="2000"/>
              <a:t>;</a:t>
            </a:r>
            <a:endParaRPr lang="ru-RU" altLang="ru-RU" sz="2000"/>
          </a:p>
          <a:p>
            <a:pPr lvl="1" eaLnBrk="1" hangingPunct="1">
              <a:lnSpc>
                <a:spcPct val="90000"/>
              </a:lnSpc>
            </a:pPr>
            <a:r>
              <a:rPr lang="ru-RU" altLang="ru-RU" sz="1600" b="1"/>
              <a:t>такие методы являются «синтетическими» - их генерирует сам компилятор; </a:t>
            </a:r>
            <a:r>
              <a:rPr lang="en-US" altLang="ru-RU" sz="1600" b="1"/>
              <a:t> </a:t>
            </a:r>
            <a:endParaRPr lang="ru-RU" altLang="ru-RU" sz="1600" b="1"/>
          </a:p>
          <a:p>
            <a:pPr lvl="1" eaLnBrk="1" hangingPunct="1">
              <a:lnSpc>
                <a:spcPct val="90000"/>
              </a:lnSpc>
            </a:pPr>
            <a:r>
              <a:rPr lang="ru-RU" altLang="ru-RU" sz="1600" b="1" i="1"/>
              <a:t>попробуйте придумать такие примеры самостоятельно…</a:t>
            </a:r>
          </a:p>
          <a:p>
            <a:pPr eaLnBrk="1" hangingPunct="1">
              <a:lnSpc>
                <a:spcPct val="90000"/>
              </a:lnSpc>
            </a:pPr>
            <a:endParaRPr lang="ru-RU" altLang="ru-RU" sz="2000" b="1">
              <a:solidFill>
                <a:srgbClr val="FF0000"/>
              </a:solidFill>
            </a:endParaRPr>
          </a:p>
          <a:p>
            <a:pPr eaLnBrk="1" hangingPunct="1">
              <a:lnSpc>
                <a:spcPct val="90000"/>
              </a:lnSpc>
            </a:pPr>
            <a:endParaRPr lang="ru-RU" altLang="ru-RU" sz="2400"/>
          </a:p>
          <a:p>
            <a:pPr eaLnBrk="1" hangingPunct="1">
              <a:lnSpc>
                <a:spcPct val="90000"/>
              </a:lnSpc>
            </a:pPr>
            <a:endParaRPr lang="ru-RU" altLang="ru-RU" sz="2400"/>
          </a:p>
          <a:p>
            <a:pPr eaLnBrk="1" hangingPunct="1">
              <a:lnSpc>
                <a:spcPct val="90000"/>
              </a:lnSpc>
            </a:pPr>
            <a:endParaRPr lang="ru-RU" altLang="ru-RU" sz="2400"/>
          </a:p>
          <a:p>
            <a:pPr eaLnBrk="1" hangingPunct="1">
              <a:lnSpc>
                <a:spcPct val="90000"/>
              </a:lnSpc>
            </a:pPr>
            <a:endParaRPr lang="ru-RU" altLang="ru-RU" sz="2400"/>
          </a:p>
          <a:p>
            <a:pPr eaLnBrk="1" hangingPunct="1">
              <a:lnSpc>
                <a:spcPct val="90000"/>
              </a:lnSpc>
            </a:pPr>
            <a:endParaRPr lang="ru-RU" altLang="ru-RU"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E1D62AC-56A5-40A0-96F7-0FB85C3AF7D1}"/>
              </a:ext>
            </a:extLst>
          </p:cNvPr>
          <p:cNvSpPr>
            <a:spLocks noGrp="1"/>
          </p:cNvSpPr>
          <p:nvPr>
            <p:ph type="ctrTitle"/>
          </p:nvPr>
        </p:nvSpPr>
        <p:spPr/>
        <p:txBody>
          <a:bodyPr>
            <a:normAutofit fontScale="90000"/>
          </a:bodyPr>
          <a:lstStyle/>
          <a:p>
            <a:r>
              <a:rPr lang="ru-RU" dirty="0"/>
              <a:t>Показатели взаимосвязи между качественными переменными</a:t>
            </a:r>
          </a:p>
        </p:txBody>
      </p:sp>
      <p:sp>
        <p:nvSpPr>
          <p:cNvPr id="3" name="Подзаголовок 2">
            <a:extLst>
              <a:ext uri="{FF2B5EF4-FFF2-40B4-BE49-F238E27FC236}">
                <a16:creationId xmlns:a16="http://schemas.microsoft.com/office/drawing/2014/main" id="{CD14AAEA-F7DB-454F-928B-6355296A743F}"/>
              </a:ext>
            </a:extLst>
          </p:cNvPr>
          <p:cNvSpPr>
            <a:spLocks noGrp="1"/>
          </p:cNvSpPr>
          <p:nvPr>
            <p:ph type="subTitle" idx="1"/>
          </p:nvPr>
        </p:nvSpPr>
        <p:spPr/>
        <p:txBody>
          <a:bodyPr/>
          <a:lstStyle/>
          <a:p>
            <a:r>
              <a:rPr lang="ru-RU" dirty="0"/>
              <a:t>Семинар 9</a:t>
            </a:r>
          </a:p>
        </p:txBody>
      </p:sp>
    </p:spTree>
    <p:extLst>
      <p:ext uri="{BB962C8B-B14F-4D97-AF65-F5344CB8AC3E}">
        <p14:creationId xmlns:p14="http://schemas.microsoft.com/office/powerpoint/2010/main" val="396367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Рассчитать среднее значение показателя:</a:t>
            </a: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Примеры</a:t>
            </a:r>
            <a:endParaRPr sz="2250" b="1" dirty="0">
              <a:latin typeface="Arial Narrow" charset="0"/>
              <a:ea typeface="Arial Narrow" charset="0"/>
              <a:cs typeface="Arial Narrow" charset="0"/>
            </a:endParaRPr>
          </a:p>
        </p:txBody>
      </p:sp>
      <p:graphicFrame>
        <p:nvGraphicFramePr>
          <p:cNvPr id="2" name="Таблица 1">
            <a:extLst>
              <a:ext uri="{FF2B5EF4-FFF2-40B4-BE49-F238E27FC236}">
                <a16:creationId xmlns:a16="http://schemas.microsoft.com/office/drawing/2014/main" id="{B3E8D4AD-490A-6948-A9CB-F18C328F380D}"/>
              </a:ext>
            </a:extLst>
          </p:cNvPr>
          <p:cNvGraphicFramePr>
            <a:graphicFrameLocks noGrp="1"/>
          </p:cNvGraphicFramePr>
          <p:nvPr/>
        </p:nvGraphicFramePr>
        <p:xfrm>
          <a:off x="2660322" y="2600903"/>
          <a:ext cx="3921137" cy="3615058"/>
        </p:xfrm>
        <a:graphic>
          <a:graphicData uri="http://schemas.openxmlformats.org/drawingml/2006/table">
            <a:tbl>
              <a:tblPr>
                <a:tableStyleId>{BC89EF96-8CEA-46FF-86C4-4CE0E7609802}</a:tableStyleId>
              </a:tblPr>
              <a:tblGrid>
                <a:gridCol w="2454138">
                  <a:extLst>
                    <a:ext uri="{9D8B030D-6E8A-4147-A177-3AD203B41FA5}">
                      <a16:colId xmlns:a16="http://schemas.microsoft.com/office/drawing/2014/main" val="227441666"/>
                    </a:ext>
                  </a:extLst>
                </a:gridCol>
                <a:gridCol w="1466998">
                  <a:extLst>
                    <a:ext uri="{9D8B030D-6E8A-4147-A177-3AD203B41FA5}">
                      <a16:colId xmlns:a16="http://schemas.microsoft.com/office/drawing/2014/main" val="2799692674"/>
                    </a:ext>
                  </a:extLst>
                </a:gridCol>
              </a:tblGrid>
              <a:tr h="977104">
                <a:tc>
                  <a:txBody>
                    <a:bodyPr/>
                    <a:lstStyle/>
                    <a:p>
                      <a:pPr algn="ctr" fontAlgn="ctr"/>
                      <a:r>
                        <a:rPr lang="ru-RU" sz="1700" u="none" strike="noStrike" dirty="0">
                          <a:effectLst/>
                        </a:rPr>
                        <a:t>Среднедушевые денежные доходы населения, руб. в месяц</a:t>
                      </a:r>
                      <a:endParaRPr lang="ru-RU" sz="1700" b="1" i="0" u="none" strike="noStrike" dirty="0">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a:effectLst/>
                        </a:rPr>
                        <a:t>Численность населения, %</a:t>
                      </a:r>
                      <a:endParaRPr lang="ru-RU" sz="1700" b="1" i="0" u="none" strike="noStrike">
                        <a:solidFill>
                          <a:srgbClr val="000000"/>
                        </a:solidFill>
                        <a:effectLst/>
                        <a:latin typeface="Calibri" panose="020F0502020204030204" pitchFamily="34" charset="0"/>
                      </a:endParaRPr>
                    </a:p>
                  </a:txBody>
                  <a:tcPr marL="6698" marR="6698" marT="6698" marB="0" anchor="ctr"/>
                </a:tc>
                <a:extLst>
                  <a:ext uri="{0D108BD9-81ED-4DB2-BD59-A6C34878D82A}">
                    <a16:rowId xmlns:a16="http://schemas.microsoft.com/office/drawing/2014/main" val="2100575942"/>
                  </a:ext>
                </a:extLst>
              </a:tr>
              <a:tr h="293106">
                <a:tc>
                  <a:txBody>
                    <a:bodyPr/>
                    <a:lstStyle/>
                    <a:p>
                      <a:pPr algn="ctr" fontAlgn="b"/>
                      <a:r>
                        <a:rPr lang="ru-RU" sz="1700" u="none" strike="noStrike">
                          <a:effectLst/>
                        </a:rPr>
                        <a:t>до 1000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1,9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350624910"/>
                  </a:ext>
                </a:extLst>
              </a:tr>
              <a:tr h="293106">
                <a:tc>
                  <a:txBody>
                    <a:bodyPr/>
                    <a:lstStyle/>
                    <a:p>
                      <a:pPr algn="ctr" fontAlgn="b"/>
                      <a:r>
                        <a:rPr lang="ru-RU" sz="1700" u="none" strike="noStrike">
                          <a:effectLst/>
                        </a:rPr>
                        <a:t>1000–1500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4,4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932216137"/>
                  </a:ext>
                </a:extLst>
              </a:tr>
              <a:tr h="293106">
                <a:tc>
                  <a:txBody>
                    <a:bodyPr/>
                    <a:lstStyle/>
                    <a:p>
                      <a:pPr algn="ctr" fontAlgn="b"/>
                      <a:r>
                        <a:rPr lang="ru-RU" sz="1700" u="none" strike="noStrike">
                          <a:effectLst/>
                        </a:rPr>
                        <a:t>1500–2000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6,2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643152126"/>
                  </a:ext>
                </a:extLst>
              </a:tr>
              <a:tr h="293106">
                <a:tc>
                  <a:txBody>
                    <a:bodyPr/>
                    <a:lstStyle/>
                    <a:p>
                      <a:pPr algn="ctr" fontAlgn="b"/>
                      <a:r>
                        <a:rPr lang="ru-RU" sz="1700" u="none" strike="noStrike">
                          <a:effectLst/>
                        </a:rPr>
                        <a:t>2000–3000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14,5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218827260"/>
                  </a:ext>
                </a:extLst>
              </a:tr>
              <a:tr h="293106">
                <a:tc>
                  <a:txBody>
                    <a:bodyPr/>
                    <a:lstStyle/>
                    <a:p>
                      <a:pPr algn="ctr" fontAlgn="b"/>
                      <a:r>
                        <a:rPr lang="ru-RU" sz="1700" u="none" strike="noStrike">
                          <a:effectLst/>
                        </a:rPr>
                        <a:t>3000–4000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13,8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864639427"/>
                  </a:ext>
                </a:extLst>
              </a:tr>
              <a:tr h="293106">
                <a:tc>
                  <a:txBody>
                    <a:bodyPr/>
                    <a:lstStyle/>
                    <a:p>
                      <a:pPr algn="ctr" fontAlgn="b"/>
                      <a:r>
                        <a:rPr lang="ru-RU" sz="1700" u="none" strike="noStrike">
                          <a:effectLst/>
                        </a:rPr>
                        <a:t>4000–5000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11,7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543369950"/>
                  </a:ext>
                </a:extLst>
              </a:tr>
              <a:tr h="293106">
                <a:tc>
                  <a:txBody>
                    <a:bodyPr/>
                    <a:lstStyle/>
                    <a:p>
                      <a:pPr algn="ctr" fontAlgn="b"/>
                      <a:r>
                        <a:rPr lang="ru-RU" sz="1700" u="none" strike="noStrike">
                          <a:effectLst/>
                        </a:rPr>
                        <a:t>5000–7000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17,0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296484843"/>
                  </a:ext>
                </a:extLst>
              </a:tr>
              <a:tr h="293106">
                <a:tc>
                  <a:txBody>
                    <a:bodyPr/>
                    <a:lstStyle/>
                    <a:p>
                      <a:pPr algn="ctr" fontAlgn="b"/>
                      <a:r>
                        <a:rPr lang="ru-RU" sz="1700" u="none" strike="noStrike">
                          <a:effectLst/>
                        </a:rPr>
                        <a:t>7000 и более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30,5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575691239"/>
                  </a:ext>
                </a:extLst>
              </a:tr>
              <a:tr h="293106">
                <a:tc>
                  <a:txBody>
                    <a:bodyPr/>
                    <a:lstStyle/>
                    <a:p>
                      <a:pPr algn="ctr" fontAlgn="b"/>
                      <a:r>
                        <a:rPr lang="ru-RU" sz="1700" u="none" strike="noStrike" dirty="0">
                          <a:effectLst/>
                        </a:rPr>
                        <a:t>Итого:</a:t>
                      </a:r>
                      <a:endParaRPr lang="ru-RU" sz="1700" b="1" i="0" u="none" strike="noStrike" dirty="0">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dirty="0">
                          <a:effectLst/>
                        </a:rPr>
                        <a:t>             100,0   </a:t>
                      </a:r>
                      <a:endParaRPr lang="ru-RU" sz="1700" b="1" i="0" u="none" strike="noStrike" dirty="0">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2536479680"/>
                  </a:ext>
                </a:extLst>
              </a:tr>
            </a:tbl>
          </a:graphicData>
        </a:graphic>
      </p:graphicFrame>
      <p:sp>
        <p:nvSpPr>
          <p:cNvPr id="1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E1FBA42F-2426-C341-B417-183B19314008}"/>
              </a:ext>
            </a:extLst>
          </p:cNvPr>
          <p:cNvSpPr txBox="1"/>
          <p:nvPr/>
        </p:nvSpPr>
        <p:spPr>
          <a:xfrm>
            <a:off x="566574" y="1891363"/>
            <a:ext cx="8036393" cy="70954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lgn="r">
              <a:spcBef>
                <a:spcPts val="563"/>
              </a:spcBef>
            </a:pPr>
            <a:r>
              <a:rPr lang="ru-RU" sz="1688" dirty="0">
                <a:solidFill>
                  <a:srgbClr val="253957"/>
                </a:solidFill>
                <a:latin typeface="Arial Narrow" charset="0"/>
                <a:cs typeface="Arial Narrow" charset="0"/>
              </a:rPr>
              <a:t>Таблица 1</a:t>
            </a:r>
          </a:p>
          <a:p>
            <a:pPr algn="ctr">
              <a:spcBef>
                <a:spcPts val="563"/>
              </a:spcBef>
            </a:pPr>
            <a:r>
              <a:rPr lang="ru-RU" sz="1688" b="1" dirty="0">
                <a:solidFill>
                  <a:srgbClr val="253957"/>
                </a:solidFill>
                <a:latin typeface="Arial Narrow" charset="0"/>
                <a:cs typeface="Arial Narrow" charset="0"/>
              </a:rPr>
              <a:t>Распределение численности населения по среднедушевому доходу, Россия, … г.</a:t>
            </a:r>
          </a:p>
        </p:txBody>
      </p:sp>
    </p:spTree>
    <p:extLst>
      <p:ext uri="{BB962C8B-B14F-4D97-AF65-F5344CB8AC3E}">
        <p14:creationId xmlns:p14="http://schemas.microsoft.com/office/powerpoint/2010/main" val="2351435575"/>
      </p:ext>
    </p:extLst>
  </p:cSld>
  <p:clrMapOvr>
    <a:masterClrMapping/>
  </p:clrMapOvr>
  <p:transition spd="med"/>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4E83672C-C142-4F3A-8FDE-488D591F59A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4E7A888-658F-4A51-8FD3-9E213EADA5B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1EBB1B4F-E920-4603-A9BF-27A5CB9B952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CE6C44A0-27C0-44B9-9DD0-24D12C6B27F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FD41334-36CB-4726-9E0D-AF871364DEBF}" type="slidenum">
              <a:rPr lang="ru-RU" altLang="ru-RU" sz="1400"/>
              <a:pPr eaLnBrk="1" hangingPunct="1">
                <a:spcBef>
                  <a:spcPct val="0"/>
                </a:spcBef>
                <a:buFontTx/>
                <a:buNone/>
              </a:pPr>
              <a:t>500</a:t>
            </a:fld>
            <a:endParaRPr lang="ru-RU" altLang="ru-RU" sz="1400"/>
          </a:p>
        </p:txBody>
      </p:sp>
      <p:sp>
        <p:nvSpPr>
          <p:cNvPr id="14341" name="Rectangle 2">
            <a:extLst>
              <a:ext uri="{FF2B5EF4-FFF2-40B4-BE49-F238E27FC236}">
                <a16:creationId xmlns:a16="http://schemas.microsoft.com/office/drawing/2014/main" id="{02817312-C567-46D6-AB18-217FFDB3496A}"/>
              </a:ext>
            </a:extLst>
          </p:cNvPr>
          <p:cNvSpPr>
            <a:spLocks noGrp="1" noChangeArrowheads="1"/>
          </p:cNvSpPr>
          <p:nvPr>
            <p:ph type="title"/>
          </p:nvPr>
        </p:nvSpPr>
        <p:spPr>
          <a:xfrm>
            <a:off x="539750" y="1557338"/>
            <a:ext cx="8229600" cy="417512"/>
          </a:xfrm>
        </p:spPr>
        <p:txBody>
          <a:bodyPr/>
          <a:lstStyle/>
          <a:p>
            <a:pPr eaLnBrk="1" hangingPunct="1"/>
            <a:r>
              <a:rPr lang="ru-RU" altLang="ru-RU" sz="2400" b="1"/>
              <a:t>Надо помнить, что:</a:t>
            </a:r>
          </a:p>
        </p:txBody>
      </p:sp>
      <p:sp>
        <p:nvSpPr>
          <p:cNvPr id="14342" name="Rectangle 3">
            <a:extLst>
              <a:ext uri="{FF2B5EF4-FFF2-40B4-BE49-F238E27FC236}">
                <a16:creationId xmlns:a16="http://schemas.microsoft.com/office/drawing/2014/main" id="{C9A54102-6F55-4694-A124-955212777843}"/>
              </a:ext>
            </a:extLst>
          </p:cNvPr>
          <p:cNvSpPr>
            <a:spLocks noGrp="1" noChangeArrowheads="1"/>
          </p:cNvSpPr>
          <p:nvPr>
            <p:ph type="body" idx="1"/>
          </p:nvPr>
        </p:nvSpPr>
        <p:spPr>
          <a:xfrm>
            <a:off x="179388" y="2205038"/>
            <a:ext cx="8785225" cy="3921125"/>
          </a:xfrm>
        </p:spPr>
        <p:txBody>
          <a:bodyPr/>
          <a:lstStyle/>
          <a:p>
            <a:pPr eaLnBrk="1" hangingPunct="1"/>
            <a:r>
              <a:rPr lang="ru-RU" altLang="ru-RU" sz="2000"/>
              <a:t>Виртуальные машины (</a:t>
            </a:r>
            <a:r>
              <a:rPr lang="en-US" altLang="ru-RU" sz="2000"/>
              <a:t>JVMs</a:t>
            </a:r>
            <a:r>
              <a:rPr lang="ru-RU" altLang="ru-RU" sz="2000"/>
              <a:t>)</a:t>
            </a:r>
            <a:r>
              <a:rPr lang="en-US" altLang="ru-RU" sz="2000"/>
              <a:t> </a:t>
            </a:r>
            <a:r>
              <a:rPr lang="ru-RU" altLang="ru-RU" sz="2000"/>
              <a:t>ничего не знают про </a:t>
            </a:r>
            <a:r>
              <a:rPr lang="en-US" altLang="ru-RU" sz="2000"/>
              <a:t>generics – </a:t>
            </a:r>
            <a:r>
              <a:rPr lang="ru-RU" altLang="ru-RU" sz="2000"/>
              <a:t>там работают «обычные» классы и методы;</a:t>
            </a:r>
          </a:p>
          <a:p>
            <a:pPr eaLnBrk="1" hangingPunct="1"/>
            <a:endParaRPr lang="ru-RU" altLang="ru-RU" sz="2000"/>
          </a:p>
          <a:p>
            <a:pPr eaLnBrk="1" hangingPunct="1"/>
            <a:r>
              <a:rPr lang="ru-RU" altLang="ru-RU" sz="2000"/>
              <a:t>Все параметры-типы заменяются их границами при компиляции;</a:t>
            </a:r>
          </a:p>
          <a:p>
            <a:pPr eaLnBrk="1" hangingPunct="1"/>
            <a:endParaRPr lang="ru-RU" altLang="ru-RU" sz="2000"/>
          </a:p>
          <a:p>
            <a:pPr eaLnBrk="1" hangingPunct="1"/>
            <a:r>
              <a:rPr lang="ru-RU" altLang="ru-RU" sz="2000"/>
              <a:t>Для сохранения полиморфизма компилятором вставляются синтетические методы (если надо);</a:t>
            </a:r>
          </a:p>
          <a:p>
            <a:pPr eaLnBrk="1" hangingPunct="1"/>
            <a:endParaRPr lang="ru-RU" altLang="ru-RU" sz="2000"/>
          </a:p>
          <a:p>
            <a:pPr eaLnBrk="1" hangingPunct="1"/>
            <a:r>
              <a:rPr lang="ru-RU" altLang="ru-RU" sz="2000"/>
              <a:t>Для поддержки правильности типов там, где надо, вставляются </a:t>
            </a:r>
            <a:r>
              <a:rPr lang="en-US" altLang="ru-RU" sz="2000"/>
              <a:t>cast’</a:t>
            </a:r>
            <a:r>
              <a:rPr lang="ru-RU" altLang="ru-RU" sz="2000"/>
              <a:t>ы. </a:t>
            </a: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3F830ED9-CA74-4153-AEA0-94EB62300B4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8FEBA1F-0098-4A76-89E5-AAC13ACDAEC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5B93AAC1-85E8-49FF-8CDF-5A0D6B0025E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8DCF64DC-F973-416C-B7D6-35D9CDBFE94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EC0BE35-4003-47E6-BF9A-34CA06128D81}" type="slidenum">
              <a:rPr lang="ru-RU" altLang="ru-RU" sz="1400"/>
              <a:pPr eaLnBrk="1" hangingPunct="1">
                <a:spcBef>
                  <a:spcPct val="0"/>
                </a:spcBef>
                <a:buFontTx/>
                <a:buNone/>
              </a:pPr>
              <a:t>501</a:t>
            </a:fld>
            <a:endParaRPr lang="ru-RU" altLang="ru-RU" sz="1400"/>
          </a:p>
        </p:txBody>
      </p:sp>
      <p:sp>
        <p:nvSpPr>
          <p:cNvPr id="15365" name="Rectangle 2">
            <a:extLst>
              <a:ext uri="{FF2B5EF4-FFF2-40B4-BE49-F238E27FC236}">
                <a16:creationId xmlns:a16="http://schemas.microsoft.com/office/drawing/2014/main" id="{99516881-5467-4311-ACFD-8489C6F65AB5}"/>
              </a:ext>
            </a:extLst>
          </p:cNvPr>
          <p:cNvSpPr>
            <a:spLocks noGrp="1" noChangeArrowheads="1"/>
          </p:cNvSpPr>
          <p:nvPr>
            <p:ph type="title"/>
          </p:nvPr>
        </p:nvSpPr>
        <p:spPr>
          <a:xfrm>
            <a:off x="468313" y="1412875"/>
            <a:ext cx="8424862" cy="287338"/>
          </a:xfrm>
        </p:spPr>
        <p:txBody>
          <a:bodyPr/>
          <a:lstStyle/>
          <a:p>
            <a:pPr eaLnBrk="1" hangingPunct="1"/>
            <a:r>
              <a:rPr lang="ru-RU" altLang="ru-RU" sz="2400" b="1">
                <a:solidFill>
                  <a:srgbClr val="FF0000"/>
                </a:solidFill>
              </a:rPr>
              <a:t>Ограничения при работе с </a:t>
            </a:r>
            <a:r>
              <a:rPr lang="en-US" altLang="ru-RU" sz="2400" b="1">
                <a:solidFill>
                  <a:srgbClr val="FF0000"/>
                </a:solidFill>
              </a:rPr>
              <a:t>generic </a:t>
            </a:r>
            <a:r>
              <a:rPr lang="ru-RU" altLang="ru-RU" sz="2400" b="1">
                <a:solidFill>
                  <a:srgbClr val="FF0000"/>
                </a:solidFill>
              </a:rPr>
              <a:t>типами</a:t>
            </a:r>
          </a:p>
        </p:txBody>
      </p:sp>
      <p:sp>
        <p:nvSpPr>
          <p:cNvPr id="15366" name="Rectangle 3">
            <a:extLst>
              <a:ext uri="{FF2B5EF4-FFF2-40B4-BE49-F238E27FC236}">
                <a16:creationId xmlns:a16="http://schemas.microsoft.com/office/drawing/2014/main" id="{C840B761-676C-47B7-AEB1-31457F52385D}"/>
              </a:ext>
            </a:extLst>
          </p:cNvPr>
          <p:cNvSpPr>
            <a:spLocks noGrp="1" noChangeArrowheads="1"/>
          </p:cNvSpPr>
          <p:nvPr>
            <p:ph type="body" idx="1"/>
          </p:nvPr>
        </p:nvSpPr>
        <p:spPr>
          <a:xfrm>
            <a:off x="0" y="1773238"/>
            <a:ext cx="9144000" cy="4679950"/>
          </a:xfrm>
        </p:spPr>
        <p:txBody>
          <a:bodyPr/>
          <a:lstStyle/>
          <a:p>
            <a:pPr eaLnBrk="1" hangingPunct="1"/>
            <a:r>
              <a:rPr lang="ru-RU" altLang="ru-RU" sz="2000" b="1"/>
              <a:t>Эти ограничения  (в большинстве) связаны со стиранием типа;</a:t>
            </a:r>
          </a:p>
          <a:p>
            <a:pPr eaLnBrk="1" hangingPunct="1"/>
            <a:r>
              <a:rPr lang="ru-RU" altLang="ru-RU" sz="2000" b="1"/>
              <a:t>Параметры </a:t>
            </a:r>
            <a:r>
              <a:rPr lang="en-US" altLang="ru-RU" sz="2000" b="1"/>
              <a:t>- </a:t>
            </a:r>
            <a:r>
              <a:rPr lang="ru-RU" altLang="ru-RU" sz="2000" b="1"/>
              <a:t>типы не могут быть примитивными типами;</a:t>
            </a:r>
            <a:endParaRPr lang="en-US" altLang="ru-RU" sz="2000" b="1"/>
          </a:p>
          <a:p>
            <a:pPr lvl="1" eaLnBrk="1" hangingPunct="1"/>
            <a:r>
              <a:rPr lang="ru-RU" altLang="ru-RU" sz="1800"/>
              <a:t>Нельзя написать </a:t>
            </a:r>
            <a:r>
              <a:rPr lang="en-US" altLang="ru-RU" sz="1800" b="1">
                <a:solidFill>
                  <a:srgbClr val="FF0000"/>
                </a:solidFill>
              </a:rPr>
              <a:t>Variable&lt;double&gt;</a:t>
            </a:r>
            <a:r>
              <a:rPr lang="en-US" altLang="ru-RU" sz="1800"/>
              <a:t> (</a:t>
            </a:r>
            <a:r>
              <a:rPr lang="ru-RU" altLang="ru-RU" sz="1800"/>
              <a:t>его не свести к </a:t>
            </a:r>
            <a:r>
              <a:rPr lang="en-US" altLang="ru-RU" sz="1800"/>
              <a:t>Object…)</a:t>
            </a:r>
          </a:p>
          <a:p>
            <a:pPr eaLnBrk="1" hangingPunct="1"/>
            <a:r>
              <a:rPr lang="ru-RU" altLang="ru-RU" sz="2000" b="1"/>
              <a:t>Проверка типов в динамике работает только с </a:t>
            </a:r>
            <a:r>
              <a:rPr lang="en-US" altLang="ru-RU" sz="2000" b="1"/>
              <a:t>raw (</a:t>
            </a:r>
            <a:r>
              <a:rPr lang="ru-RU" altLang="ru-RU" sz="2000" b="1"/>
              <a:t>голыми</a:t>
            </a:r>
            <a:r>
              <a:rPr lang="en-US" altLang="ru-RU" sz="2000" b="1"/>
              <a:t>)</a:t>
            </a:r>
            <a:r>
              <a:rPr lang="ru-RU" altLang="ru-RU" sz="2000" b="1"/>
              <a:t> типами</a:t>
            </a:r>
            <a:r>
              <a:rPr lang="en-US" altLang="ru-RU" sz="2000"/>
              <a:t>;</a:t>
            </a:r>
          </a:p>
          <a:p>
            <a:pPr lvl="1" eaLnBrk="1" hangingPunct="1"/>
            <a:r>
              <a:rPr lang="en-US" altLang="ru-RU" sz="1800"/>
              <a:t>If (</a:t>
            </a:r>
            <a:r>
              <a:rPr lang="ru-RU" altLang="ru-RU" sz="1800"/>
              <a:t> а </a:t>
            </a:r>
            <a:r>
              <a:rPr lang="en-US" altLang="ru-RU" sz="1800"/>
              <a:t>instanceof Variable&lt;String&gt;) </a:t>
            </a:r>
            <a:endParaRPr lang="ru-RU" altLang="ru-RU" sz="1800"/>
          </a:p>
          <a:p>
            <a:pPr lvl="1" eaLnBrk="1" hangingPunct="1"/>
            <a:r>
              <a:rPr lang="en-US" altLang="ru-RU" sz="1800"/>
              <a:t>getClass() </a:t>
            </a:r>
            <a:endParaRPr lang="ru-RU" altLang="ru-RU" sz="1800"/>
          </a:p>
          <a:p>
            <a:pPr lvl="1" eaLnBrk="1" hangingPunct="1">
              <a:buFontTx/>
              <a:buNone/>
            </a:pPr>
            <a:r>
              <a:rPr lang="en-US" altLang="ru-RU" sz="1800"/>
              <a:t>… </a:t>
            </a:r>
            <a:r>
              <a:rPr lang="ru-RU" altLang="ru-RU" sz="1800"/>
              <a:t>ничего не знают про </a:t>
            </a:r>
            <a:r>
              <a:rPr lang="en-US" altLang="ru-RU" sz="1800"/>
              <a:t>generics (</a:t>
            </a:r>
            <a:r>
              <a:rPr lang="ru-RU" altLang="ru-RU" sz="1800"/>
              <a:t>работают с </a:t>
            </a:r>
            <a:r>
              <a:rPr lang="en-US" altLang="ru-RU" sz="1800"/>
              <a:t>raw-</a:t>
            </a:r>
            <a:r>
              <a:rPr lang="ru-RU" altLang="ru-RU" sz="1800"/>
              <a:t>типами</a:t>
            </a:r>
            <a:r>
              <a:rPr lang="en-US" altLang="ru-RU" sz="1800"/>
              <a:t>)</a:t>
            </a:r>
          </a:p>
          <a:p>
            <a:pPr eaLnBrk="1" hangingPunct="1"/>
            <a:r>
              <a:rPr lang="ru-RU" altLang="ru-RU" sz="2000" b="1"/>
              <a:t>Нельзя возбуждать и ловить исключения </a:t>
            </a:r>
            <a:r>
              <a:rPr lang="en-US" altLang="ru-RU" sz="2000" b="1"/>
              <a:t>generic-</a:t>
            </a:r>
            <a:r>
              <a:rPr lang="ru-RU" altLang="ru-RU" sz="2000" b="1"/>
              <a:t>типа</a:t>
            </a:r>
          </a:p>
          <a:p>
            <a:pPr lvl="1" eaLnBrk="1" hangingPunct="1"/>
            <a:r>
              <a:rPr lang="ru-RU" altLang="ru-RU" sz="1800"/>
              <a:t>Нельзя наследовать универсальный класс от </a:t>
            </a:r>
            <a:r>
              <a:rPr lang="en-US" altLang="ru-RU" sz="1800"/>
              <a:t>Throwable</a:t>
            </a:r>
          </a:p>
          <a:p>
            <a:pPr lvl="1" eaLnBrk="1" hangingPunct="1"/>
            <a:r>
              <a:rPr lang="ru-RU" altLang="ru-RU" sz="1800"/>
              <a:t>Нельзя использовать переменную-тип в выражении </a:t>
            </a:r>
            <a:r>
              <a:rPr lang="en-US" altLang="ru-RU" sz="1800"/>
              <a:t>catch()</a:t>
            </a:r>
          </a:p>
          <a:p>
            <a:pPr lvl="1" eaLnBrk="1" hangingPunct="1"/>
            <a:r>
              <a:rPr lang="ru-RU" altLang="ru-RU" sz="1800" b="1">
                <a:solidFill>
                  <a:srgbClr val="FF0000"/>
                </a:solidFill>
              </a:rPr>
              <a:t>НО: в выражении </a:t>
            </a:r>
            <a:r>
              <a:rPr lang="en-US" altLang="ru-RU" sz="1800" b="1">
                <a:solidFill>
                  <a:srgbClr val="FF0000"/>
                </a:solidFill>
              </a:rPr>
              <a:t>throws – </a:t>
            </a:r>
            <a:r>
              <a:rPr lang="ru-RU" altLang="ru-RU" sz="1800" b="1">
                <a:solidFill>
                  <a:srgbClr val="FF0000"/>
                </a:solidFill>
              </a:rPr>
              <a:t>можно!</a:t>
            </a:r>
          </a:p>
          <a:p>
            <a:pPr lvl="2" eaLnBrk="1" hangingPunct="1">
              <a:buFontTx/>
              <a:buNone/>
            </a:pPr>
            <a:r>
              <a:rPr lang="en-US" altLang="ru-RU" sz="1600" b="1">
                <a:solidFill>
                  <a:srgbClr val="FF0000"/>
                </a:solidFill>
              </a:rPr>
              <a:t>public static &lt;T extends Throwable&gt; void doWork(T t) throws T</a:t>
            </a: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A66C34AB-09AF-4032-9C6C-0CE88D7FB9D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B6E2E8E-7053-40E1-A9C1-FD7C34DB604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DA787AE2-476F-4422-956D-C67C6A03C1A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0520B1D9-8C9C-4B89-B521-E9A32507BB0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AB1698E-C49C-46EA-92AC-2EE404CE060C}" type="slidenum">
              <a:rPr lang="ru-RU" altLang="ru-RU" sz="1400"/>
              <a:pPr eaLnBrk="1" hangingPunct="1">
                <a:spcBef>
                  <a:spcPct val="0"/>
                </a:spcBef>
                <a:buFontTx/>
                <a:buNone/>
              </a:pPr>
              <a:t>502</a:t>
            </a:fld>
            <a:endParaRPr lang="ru-RU" altLang="ru-RU" sz="1400"/>
          </a:p>
        </p:txBody>
      </p:sp>
      <p:sp>
        <p:nvSpPr>
          <p:cNvPr id="16389" name="Rectangle 3">
            <a:extLst>
              <a:ext uri="{FF2B5EF4-FFF2-40B4-BE49-F238E27FC236}">
                <a16:creationId xmlns:a16="http://schemas.microsoft.com/office/drawing/2014/main" id="{CDEA5FE7-F16B-4186-B371-A44CE1DCB8B6}"/>
              </a:ext>
            </a:extLst>
          </p:cNvPr>
          <p:cNvSpPr>
            <a:spLocks noGrp="1" noChangeArrowheads="1"/>
          </p:cNvSpPr>
          <p:nvPr>
            <p:ph type="body" idx="1"/>
          </p:nvPr>
        </p:nvSpPr>
        <p:spPr>
          <a:xfrm>
            <a:off x="179388" y="1484313"/>
            <a:ext cx="8723312" cy="4895850"/>
          </a:xfrm>
        </p:spPr>
        <p:txBody>
          <a:bodyPr/>
          <a:lstStyle/>
          <a:p>
            <a:pPr eaLnBrk="1" hangingPunct="1"/>
            <a:r>
              <a:rPr lang="ru-RU" altLang="ru-RU" sz="2000" b="1"/>
              <a:t>Запрещены создания массивов параметризованных типов</a:t>
            </a:r>
          </a:p>
          <a:p>
            <a:pPr lvl="1" eaLnBrk="1" hangingPunct="1"/>
            <a:r>
              <a:rPr lang="ru-RU" altLang="ru-RU" sz="1800"/>
              <a:t>Нельзя писать </a:t>
            </a:r>
            <a:r>
              <a:rPr lang="en-US" altLang="ru-RU" sz="1800"/>
              <a:t>Variable&lt;String&gt;[ ] vsa  = new Variable&lt;String&gt;[5];</a:t>
            </a:r>
            <a:endParaRPr lang="ru-RU" altLang="ru-RU" sz="1800"/>
          </a:p>
          <a:p>
            <a:pPr eaLnBrk="1" hangingPunct="1"/>
            <a:r>
              <a:rPr lang="ru-RU" altLang="ru-RU" sz="2000" b="1"/>
              <a:t>Инстанциировать типы-переменные нельзя</a:t>
            </a:r>
            <a:endParaRPr lang="en-US" altLang="ru-RU" sz="2000" b="1"/>
          </a:p>
          <a:p>
            <a:pPr lvl="1" eaLnBrk="1" hangingPunct="1"/>
            <a:r>
              <a:rPr lang="ru-RU" altLang="ru-RU" sz="1800"/>
              <a:t>Нельзя писать </a:t>
            </a:r>
            <a:r>
              <a:rPr lang="en-US" altLang="ru-RU" sz="1800"/>
              <a:t>new T(…), new T[…], T.class </a:t>
            </a:r>
          </a:p>
          <a:p>
            <a:pPr eaLnBrk="1" hangingPunct="1"/>
            <a:r>
              <a:rPr lang="ru-RU" altLang="ru-RU" sz="2000" b="1"/>
              <a:t>Типы-переменные не допускаются в статическом контексте универсальных типов</a:t>
            </a:r>
            <a:endParaRPr lang="en-US" altLang="ru-RU" sz="2000" b="1"/>
          </a:p>
          <a:p>
            <a:pPr lvl="1" eaLnBrk="1" hangingPunct="1"/>
            <a:r>
              <a:rPr lang="ru-RU" altLang="ru-RU" sz="1800"/>
              <a:t>Разнотипные </a:t>
            </a:r>
            <a:r>
              <a:rPr lang="en-US" altLang="ru-RU" sz="1800"/>
              <a:t>Singleton’</a:t>
            </a:r>
            <a:r>
              <a:rPr lang="ru-RU" altLang="ru-RU" sz="1800"/>
              <a:t>ы при переходе к </a:t>
            </a:r>
            <a:r>
              <a:rPr lang="en-US" altLang="ru-RU" sz="1800"/>
              <a:t>raw-</a:t>
            </a:r>
            <a:r>
              <a:rPr lang="ru-RU" altLang="ru-RU" sz="1800"/>
              <a:t>типу «совпадают»...</a:t>
            </a:r>
          </a:p>
          <a:p>
            <a:pPr eaLnBrk="1" hangingPunct="1"/>
            <a:r>
              <a:rPr lang="ru-RU" altLang="ru-RU" sz="2000" b="1"/>
              <a:t>Необходимо следить за возможными конфликтами</a:t>
            </a:r>
            <a:r>
              <a:rPr lang="ru-RU" altLang="ru-RU" sz="2000"/>
              <a:t> из-за «страния» типа (</a:t>
            </a:r>
            <a:r>
              <a:rPr lang="en-US" altLang="ru-RU" sz="2000"/>
              <a:t>type erasure</a:t>
            </a:r>
            <a:r>
              <a:rPr lang="ru-RU" altLang="ru-RU" sz="2000"/>
              <a:t>)... (Быть может – переименовывать методы...) </a:t>
            </a:r>
          </a:p>
          <a:p>
            <a:pPr eaLnBrk="1" hangingPunct="1"/>
            <a:r>
              <a:rPr lang="ru-RU" altLang="ru-RU" sz="2000" b="1"/>
              <a:t>Надо соблюдать правило</a:t>
            </a:r>
            <a:r>
              <a:rPr lang="ru-RU" altLang="ru-RU" sz="2000"/>
              <a:t>: </a:t>
            </a:r>
            <a:r>
              <a:rPr lang="ru-RU" altLang="ru-RU" sz="2000" i="1"/>
              <a:t>класс или переменная типа не может одновременно быть подтипом двух интерфейсов, которые сводятся к одному интерфейсу (являются двумя параметризациями одного интерфейса).</a:t>
            </a:r>
          </a:p>
          <a:p>
            <a:pPr eaLnBrk="1" hangingPunct="1"/>
            <a:endParaRPr lang="en-US" altLang="ru-RU" sz="2000" i="1"/>
          </a:p>
          <a:p>
            <a:pPr eaLnBrk="1" hangingPunct="1"/>
            <a:endParaRPr lang="en-US" altLang="ru-RU" sz="2000"/>
          </a:p>
          <a:p>
            <a:pPr eaLnBrk="1" hangingPunct="1"/>
            <a:endParaRPr lang="ru-RU" altLang="ru-RU" sz="2000"/>
          </a:p>
          <a:p>
            <a:pPr eaLnBrk="1" hangingPunct="1"/>
            <a:endParaRPr lang="ru-RU" altLang="ru-RU" sz="2000"/>
          </a:p>
          <a:p>
            <a:pPr eaLnBrk="1" hangingPunct="1"/>
            <a:endParaRPr lang="ru-RU" altLang="ru-RU" sz="2000"/>
          </a:p>
          <a:p>
            <a:pPr lvl="1" eaLnBrk="1" hangingPunct="1"/>
            <a:endParaRPr lang="ru-RU" altLang="ru-RU" sz="180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A307F0E3-D495-438B-99AC-46977137F41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2805886-88DB-41F1-BF48-E2C0232C66B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8BCE6A34-FB5A-461B-A98D-6FC33FA32AE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B74E6FF0-0786-46A0-8B44-C0926ED92C1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D7B8D0E-49C9-4724-AF9A-1A8C5E78DCE4}" type="slidenum">
              <a:rPr lang="ru-RU" altLang="ru-RU" sz="1400"/>
              <a:pPr eaLnBrk="1" hangingPunct="1">
                <a:spcBef>
                  <a:spcPct val="0"/>
                </a:spcBef>
                <a:buFontTx/>
                <a:buNone/>
              </a:pPr>
              <a:t>503</a:t>
            </a:fld>
            <a:endParaRPr lang="ru-RU" altLang="ru-RU" sz="1400"/>
          </a:p>
        </p:txBody>
      </p:sp>
      <p:sp>
        <p:nvSpPr>
          <p:cNvPr id="17413" name="Rectangle 2">
            <a:extLst>
              <a:ext uri="{FF2B5EF4-FFF2-40B4-BE49-F238E27FC236}">
                <a16:creationId xmlns:a16="http://schemas.microsoft.com/office/drawing/2014/main" id="{3CB3224E-1140-42C9-AC9F-88CDC10A04BC}"/>
              </a:ext>
            </a:extLst>
          </p:cNvPr>
          <p:cNvSpPr>
            <a:spLocks noGrp="1" noChangeArrowheads="1"/>
          </p:cNvSpPr>
          <p:nvPr>
            <p:ph type="title"/>
          </p:nvPr>
        </p:nvSpPr>
        <p:spPr>
          <a:xfrm>
            <a:off x="468313" y="1484313"/>
            <a:ext cx="8229600" cy="292100"/>
          </a:xfrm>
        </p:spPr>
        <p:txBody>
          <a:bodyPr/>
          <a:lstStyle/>
          <a:p>
            <a:pPr eaLnBrk="1" hangingPunct="1"/>
            <a:r>
              <a:rPr lang="ru-RU" altLang="ru-RU" sz="2400" b="1"/>
              <a:t>Такие классы НЕ могут быть </a:t>
            </a:r>
            <a:r>
              <a:rPr lang="en-US" altLang="ru-RU" sz="2400" b="1"/>
              <a:t>generic:</a:t>
            </a:r>
            <a:endParaRPr lang="ru-RU" altLang="ru-RU" sz="2400" b="1"/>
          </a:p>
        </p:txBody>
      </p:sp>
      <p:sp>
        <p:nvSpPr>
          <p:cNvPr id="17414" name="Rectangle 3">
            <a:extLst>
              <a:ext uri="{FF2B5EF4-FFF2-40B4-BE49-F238E27FC236}">
                <a16:creationId xmlns:a16="http://schemas.microsoft.com/office/drawing/2014/main" id="{53555130-409B-4CB1-A8EC-FC18EBDC6550}"/>
              </a:ext>
            </a:extLst>
          </p:cNvPr>
          <p:cNvSpPr>
            <a:spLocks noGrp="1" noChangeArrowheads="1"/>
          </p:cNvSpPr>
          <p:nvPr>
            <p:ph type="body" idx="1"/>
          </p:nvPr>
        </p:nvSpPr>
        <p:spPr>
          <a:xfrm>
            <a:off x="250825" y="1773238"/>
            <a:ext cx="8713788" cy="4392612"/>
          </a:xfrm>
        </p:spPr>
        <p:txBody>
          <a:bodyPr/>
          <a:lstStyle/>
          <a:p>
            <a:pPr eaLnBrk="1" hangingPunct="1">
              <a:defRPr/>
            </a:pPr>
            <a:r>
              <a:rPr lang="ru-RU" altLang="ru-RU" sz="2000" dirty="0"/>
              <a:t>Анонимные вложенные классы </a:t>
            </a:r>
          </a:p>
          <a:p>
            <a:pPr lvl="1" eaLnBrk="1" hangingPunct="1">
              <a:defRPr/>
            </a:pPr>
            <a:r>
              <a:rPr lang="ru-RU" altLang="ru-RU" sz="1800" dirty="0"/>
              <a:t>У них нет имени, поэтому их нельзя инстанциировать, передавая фактические параметры типа...</a:t>
            </a:r>
          </a:p>
          <a:p>
            <a:pPr lvl="1" eaLnBrk="1" hangingPunct="1">
              <a:defRPr/>
            </a:pPr>
            <a:r>
              <a:rPr lang="ru-RU" altLang="ru-RU" sz="1800" dirty="0"/>
              <a:t>Но они могут реализовывать параметризованный интерфейс или наследовать параметризованный класс</a:t>
            </a:r>
          </a:p>
          <a:p>
            <a:pPr eaLnBrk="1" hangingPunct="1">
              <a:defRPr/>
            </a:pPr>
            <a:endParaRPr lang="ru-RU" altLang="ru-RU" sz="2000" dirty="0"/>
          </a:p>
          <a:p>
            <a:pPr eaLnBrk="1" hangingPunct="1">
              <a:defRPr/>
            </a:pPr>
            <a:r>
              <a:rPr lang="en-US" altLang="ru-RU" sz="2000" dirty="0"/>
              <a:t>Enums – </a:t>
            </a:r>
            <a:r>
              <a:rPr lang="ru-RU" altLang="ru-RU" sz="2000" dirty="0"/>
              <a:t>они по сути </a:t>
            </a:r>
            <a:r>
              <a:rPr lang="en-US" altLang="ru-RU" sz="2000" dirty="0"/>
              <a:t>static</a:t>
            </a:r>
            <a:r>
              <a:rPr lang="ru-RU" altLang="ru-RU" sz="2000" dirty="0"/>
              <a:t>, а параметры типа нельзя использовать в статическом контексте.</a:t>
            </a:r>
          </a:p>
          <a:p>
            <a:pPr eaLnBrk="1" hangingPunct="1">
              <a:defRPr/>
            </a:pPr>
            <a:endParaRPr lang="ru-RU" altLang="ru-RU" sz="2000" dirty="0"/>
          </a:p>
          <a:p>
            <a:pPr eaLnBrk="1" hangingPunct="1">
              <a:defRPr/>
            </a:pPr>
            <a:r>
              <a:rPr lang="en-US" altLang="ru-RU" sz="2000" dirty="0"/>
              <a:t>Exception – </a:t>
            </a:r>
            <a:r>
              <a:rPr lang="ru-RU" altLang="ru-RU" sz="2000" dirty="0"/>
              <a:t>это </a:t>
            </a:r>
            <a:r>
              <a:rPr lang="en-US" altLang="ru-RU" sz="2000" dirty="0"/>
              <a:t>runtime-</a:t>
            </a:r>
            <a:r>
              <a:rPr lang="ru-RU" altLang="ru-RU" sz="2000" dirty="0"/>
              <a:t>механизм, а </a:t>
            </a:r>
            <a:r>
              <a:rPr lang="en-US" altLang="ru-RU" sz="2000" dirty="0"/>
              <a:t>runtime – </a:t>
            </a:r>
            <a:r>
              <a:rPr lang="ru-RU" altLang="ru-RU" sz="2000" dirty="0"/>
              <a:t>не знает про </a:t>
            </a:r>
            <a:r>
              <a:rPr lang="en-US" altLang="ru-RU" sz="2000" dirty="0"/>
              <a:t>generics…</a:t>
            </a:r>
            <a:endParaRPr lang="ru-RU" altLang="ru-RU" sz="2000" dirty="0"/>
          </a:p>
          <a:p>
            <a:pPr lvl="1" eaLnBrk="1" hangingPunct="1">
              <a:buFontTx/>
              <a:buNone/>
              <a:defRPr/>
            </a:pPr>
            <a:endParaRPr lang="ru-RU" altLang="ru-RU" sz="1800" dirty="0"/>
          </a:p>
          <a:p>
            <a:pPr marL="342900" lvl="1" indent="-342900" eaLnBrk="1" hangingPunct="1">
              <a:buFontTx/>
              <a:buChar char="•"/>
              <a:defRPr/>
            </a:pPr>
            <a:r>
              <a:rPr lang="ru-RU" altLang="ru-RU" sz="2000" dirty="0">
                <a:ea typeface="+mn-ea"/>
                <a:cs typeface="+mn-cs"/>
              </a:rPr>
              <a:t>Все остальные классы и интерфейсы – могут быть </a:t>
            </a:r>
            <a:r>
              <a:rPr lang="en-US" altLang="ru-RU" sz="2000" dirty="0">
                <a:ea typeface="+mn-ea"/>
                <a:cs typeface="+mn-cs"/>
              </a:rPr>
              <a:t>generic !</a:t>
            </a:r>
            <a:endParaRPr lang="ru-RU" altLang="ru-RU" sz="2000" dirty="0">
              <a:ea typeface="+mn-ea"/>
              <a:cs typeface="+mn-cs"/>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D1FBF028-C85A-478E-8036-61B46AD63B1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79A66C2-73BA-4846-9CF5-445EC06AB46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21CC7364-01DF-40D9-8570-4A5BB998667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236DA725-1ED4-4C46-962F-4D5A03E68F8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600B7F0-BB53-42D6-AB27-2BC777A9083E}" type="slidenum">
              <a:rPr lang="ru-RU" altLang="ru-RU" sz="1400"/>
              <a:pPr eaLnBrk="1" hangingPunct="1">
                <a:spcBef>
                  <a:spcPct val="0"/>
                </a:spcBef>
                <a:buFontTx/>
                <a:buNone/>
              </a:pPr>
              <a:t>504</a:t>
            </a:fld>
            <a:endParaRPr lang="ru-RU" altLang="ru-RU" sz="1400"/>
          </a:p>
        </p:txBody>
      </p:sp>
      <p:sp>
        <p:nvSpPr>
          <p:cNvPr id="18437" name="Rectangle 2">
            <a:extLst>
              <a:ext uri="{FF2B5EF4-FFF2-40B4-BE49-F238E27FC236}">
                <a16:creationId xmlns:a16="http://schemas.microsoft.com/office/drawing/2014/main" id="{754F7091-2614-423C-88BD-54BBE2081AC0}"/>
              </a:ext>
            </a:extLst>
          </p:cNvPr>
          <p:cNvSpPr>
            <a:spLocks noGrp="1" noChangeArrowheads="1"/>
          </p:cNvSpPr>
          <p:nvPr>
            <p:ph type="title"/>
          </p:nvPr>
        </p:nvSpPr>
        <p:spPr>
          <a:xfrm>
            <a:off x="468313" y="1557338"/>
            <a:ext cx="8424862" cy="287337"/>
          </a:xfrm>
        </p:spPr>
        <p:txBody>
          <a:bodyPr/>
          <a:lstStyle/>
          <a:p>
            <a:pPr eaLnBrk="1" hangingPunct="1"/>
            <a:r>
              <a:rPr lang="ru-RU" altLang="ru-RU" sz="2400" b="1"/>
              <a:t>Правила наследования для </a:t>
            </a:r>
            <a:r>
              <a:rPr lang="en-US" altLang="ru-RU" sz="2400" b="1"/>
              <a:t>generic-</a:t>
            </a:r>
            <a:r>
              <a:rPr lang="ru-RU" altLang="ru-RU" sz="2400" b="1"/>
              <a:t>типов</a:t>
            </a:r>
          </a:p>
        </p:txBody>
      </p:sp>
      <p:pic>
        <p:nvPicPr>
          <p:cNvPr id="18438" name="Picture 4">
            <a:extLst>
              <a:ext uri="{FF2B5EF4-FFF2-40B4-BE49-F238E27FC236}">
                <a16:creationId xmlns:a16="http://schemas.microsoft.com/office/drawing/2014/main" id="{D59AB1CD-0E7C-42CC-9AEC-01BF173EE13D}"/>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419475" y="1989138"/>
            <a:ext cx="4692650" cy="4137025"/>
          </a:xfrm>
          <a:noFill/>
        </p:spPr>
      </p:pic>
      <p:pic>
        <p:nvPicPr>
          <p:cNvPr id="18439" name="Picture 5">
            <a:extLst>
              <a:ext uri="{FF2B5EF4-FFF2-40B4-BE49-F238E27FC236}">
                <a16:creationId xmlns:a16="http://schemas.microsoft.com/office/drawing/2014/main" id="{60980712-77F2-4CAA-B8B2-0F9CB0BA2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420938"/>
            <a:ext cx="1503363"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5">
            <a:extLst>
              <a:ext uri="{FF2B5EF4-FFF2-40B4-BE49-F238E27FC236}">
                <a16:creationId xmlns:a16="http://schemas.microsoft.com/office/drawing/2014/main" id="{7A5D992C-9A3D-4BB6-9207-157A0EF45BB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0304CB2-2FC4-4430-903A-8C8376ABF73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6">
            <a:extLst>
              <a:ext uri="{FF2B5EF4-FFF2-40B4-BE49-F238E27FC236}">
                <a16:creationId xmlns:a16="http://schemas.microsoft.com/office/drawing/2014/main" id="{E01763CD-CB42-4DC4-BAC5-B43B62F0254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7">
            <a:extLst>
              <a:ext uri="{FF2B5EF4-FFF2-40B4-BE49-F238E27FC236}">
                <a16:creationId xmlns:a16="http://schemas.microsoft.com/office/drawing/2014/main" id="{5480C8DD-42E6-42E2-AE7F-34A2A61158E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816B89D-D981-4993-B7E5-7E9535EA4264}" type="slidenum">
              <a:rPr lang="ru-RU" altLang="ru-RU" sz="1400"/>
              <a:pPr eaLnBrk="1" hangingPunct="1">
                <a:spcBef>
                  <a:spcPct val="0"/>
                </a:spcBef>
                <a:buFontTx/>
                <a:buNone/>
              </a:pPr>
              <a:t>505</a:t>
            </a:fld>
            <a:endParaRPr lang="ru-RU" altLang="ru-RU" sz="1400"/>
          </a:p>
        </p:txBody>
      </p:sp>
      <p:sp>
        <p:nvSpPr>
          <p:cNvPr id="19461" name="Rectangle 2">
            <a:extLst>
              <a:ext uri="{FF2B5EF4-FFF2-40B4-BE49-F238E27FC236}">
                <a16:creationId xmlns:a16="http://schemas.microsoft.com/office/drawing/2014/main" id="{803345D1-7515-46D5-ACB3-8A9901B43BAB}"/>
              </a:ext>
            </a:extLst>
          </p:cNvPr>
          <p:cNvSpPr>
            <a:spLocks noGrp="1" noChangeArrowheads="1"/>
          </p:cNvSpPr>
          <p:nvPr>
            <p:ph type="title"/>
          </p:nvPr>
        </p:nvSpPr>
        <p:spPr>
          <a:xfrm>
            <a:off x="539750" y="1484313"/>
            <a:ext cx="8229600" cy="417512"/>
          </a:xfrm>
        </p:spPr>
        <p:txBody>
          <a:bodyPr/>
          <a:lstStyle/>
          <a:p>
            <a:pPr eaLnBrk="1" hangingPunct="1"/>
            <a:r>
              <a:rPr lang="ru-RU" altLang="ru-RU" sz="2400" b="1"/>
              <a:t>Подстановочные типы (</a:t>
            </a:r>
            <a:r>
              <a:rPr lang="en-US" altLang="ru-RU" sz="2400" b="1"/>
              <a:t>Wildcard types</a:t>
            </a:r>
            <a:r>
              <a:rPr lang="ru-RU" altLang="ru-RU" sz="2400" b="1"/>
              <a:t>)</a:t>
            </a:r>
          </a:p>
        </p:txBody>
      </p:sp>
      <p:sp>
        <p:nvSpPr>
          <p:cNvPr id="19462" name="Rectangle 3">
            <a:extLst>
              <a:ext uri="{FF2B5EF4-FFF2-40B4-BE49-F238E27FC236}">
                <a16:creationId xmlns:a16="http://schemas.microsoft.com/office/drawing/2014/main" id="{45F6D4CC-0217-4BC5-B24A-C9BA0F209230}"/>
              </a:ext>
            </a:extLst>
          </p:cNvPr>
          <p:cNvSpPr>
            <a:spLocks noGrp="1" noChangeArrowheads="1"/>
          </p:cNvSpPr>
          <p:nvPr>
            <p:ph type="body" sz="half" idx="1"/>
          </p:nvPr>
        </p:nvSpPr>
        <p:spPr>
          <a:xfrm>
            <a:off x="457200" y="2133600"/>
            <a:ext cx="4038600" cy="3992563"/>
          </a:xfrm>
        </p:spPr>
        <p:txBody>
          <a:bodyPr/>
          <a:lstStyle/>
          <a:p>
            <a:pPr eaLnBrk="1" hangingPunct="1"/>
            <a:r>
              <a:rPr lang="en-US" altLang="ru-RU" sz="1800" b="1"/>
              <a:t>Variable&lt;</a:t>
            </a:r>
            <a:r>
              <a:rPr lang="ru-RU" altLang="ru-RU" sz="1800" b="1"/>
              <a:t>? </a:t>
            </a:r>
            <a:r>
              <a:rPr lang="en-US" altLang="ru-RU" sz="1800" b="1"/>
              <a:t>extends Employee&gt; - </a:t>
            </a:r>
            <a:r>
              <a:rPr lang="ru-RU" altLang="ru-RU" sz="1800" b="1"/>
              <a:t>это любой </a:t>
            </a:r>
            <a:r>
              <a:rPr lang="en-US" altLang="ru-RU" sz="1800" b="1"/>
              <a:t>generic</a:t>
            </a:r>
            <a:r>
              <a:rPr lang="ru-RU" altLang="ru-RU" sz="1800" b="1"/>
              <a:t> тип </a:t>
            </a:r>
            <a:r>
              <a:rPr lang="en-US" altLang="ru-RU" sz="1800" b="1"/>
              <a:t>Variable</a:t>
            </a:r>
            <a:r>
              <a:rPr lang="ru-RU" altLang="ru-RU" sz="1800" b="1"/>
              <a:t>, параметр которого – подкласс </a:t>
            </a:r>
            <a:r>
              <a:rPr lang="en-US" altLang="ru-RU" sz="1800" b="1"/>
              <a:t>Employee (</a:t>
            </a:r>
            <a:r>
              <a:rPr lang="ru-RU" altLang="ru-RU" sz="1800" b="1"/>
              <a:t>включительно</a:t>
            </a:r>
            <a:r>
              <a:rPr lang="en-US" altLang="ru-RU" sz="1800" b="1"/>
              <a:t>)</a:t>
            </a:r>
            <a:r>
              <a:rPr lang="ru-RU" altLang="ru-RU" sz="1800" b="1"/>
              <a:t>.</a:t>
            </a:r>
            <a:endParaRPr lang="en-US" altLang="ru-RU" sz="1800" b="1"/>
          </a:p>
          <a:p>
            <a:pPr eaLnBrk="1" hangingPunct="1"/>
            <a:endParaRPr lang="en-US" altLang="ru-RU" sz="1800" b="1"/>
          </a:p>
          <a:p>
            <a:pPr eaLnBrk="1" hangingPunct="1"/>
            <a:r>
              <a:rPr lang="ru-RU" altLang="ru-RU" sz="1800" b="1"/>
              <a:t>? </a:t>
            </a:r>
            <a:r>
              <a:rPr lang="en-US" altLang="ru-RU" sz="1800" b="1"/>
              <a:t>super Manager – </a:t>
            </a:r>
            <a:r>
              <a:rPr lang="ru-RU" altLang="ru-RU" sz="1800" b="1"/>
              <a:t>этот подстановочный тип ограничен всеми супертипами </a:t>
            </a:r>
            <a:r>
              <a:rPr lang="en-US" altLang="ru-RU" sz="1800" b="1"/>
              <a:t>Manager (</a:t>
            </a:r>
            <a:r>
              <a:rPr lang="ru-RU" altLang="ru-RU" sz="1800" b="1"/>
              <a:t>включая его самого</a:t>
            </a:r>
            <a:r>
              <a:rPr lang="en-US" altLang="ru-RU" sz="1800" b="1"/>
              <a:t>)</a:t>
            </a:r>
          </a:p>
          <a:p>
            <a:pPr eaLnBrk="1" hangingPunct="1"/>
            <a:endParaRPr lang="en-US" altLang="ru-RU" sz="1800" b="1"/>
          </a:p>
          <a:p>
            <a:pPr eaLnBrk="1" hangingPunct="1"/>
            <a:r>
              <a:rPr lang="en-US" altLang="ru-RU" sz="1800" b="1"/>
              <a:t>Variable&lt;</a:t>
            </a:r>
            <a:r>
              <a:rPr lang="ru-RU" altLang="ru-RU" sz="1800" b="1"/>
              <a:t>?</a:t>
            </a:r>
            <a:r>
              <a:rPr lang="en-US" altLang="ru-RU" sz="1800" b="1"/>
              <a:t>&gt;</a:t>
            </a:r>
            <a:r>
              <a:rPr lang="ru-RU" altLang="ru-RU" sz="1800" b="1"/>
              <a:t> </a:t>
            </a:r>
            <a:r>
              <a:rPr lang="en-US" altLang="ru-RU" sz="1800" b="1"/>
              <a:t>- </a:t>
            </a:r>
            <a:r>
              <a:rPr lang="ru-RU" altLang="ru-RU" sz="1800" b="1"/>
              <a:t>это «переменная не знаю чего...»</a:t>
            </a:r>
          </a:p>
          <a:p>
            <a:pPr lvl="4" eaLnBrk="1" hangingPunct="1"/>
            <a:endParaRPr lang="ru-RU" altLang="ru-RU" sz="1200" b="1"/>
          </a:p>
        </p:txBody>
      </p:sp>
      <p:pic>
        <p:nvPicPr>
          <p:cNvPr id="19463" name="Picture 9">
            <a:extLst>
              <a:ext uri="{FF2B5EF4-FFF2-40B4-BE49-F238E27FC236}">
                <a16:creationId xmlns:a16="http://schemas.microsoft.com/office/drawing/2014/main" id="{7A08738C-A766-44AD-A04E-139DE78157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916113"/>
            <a:ext cx="4403725"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B6CF5F14-D813-4B79-87D6-2D47D032828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14A96AB-F365-4C9A-87BF-8D38AE21ACF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3" name="Footer Placeholder 4">
            <a:extLst>
              <a:ext uri="{FF2B5EF4-FFF2-40B4-BE49-F238E27FC236}">
                <a16:creationId xmlns:a16="http://schemas.microsoft.com/office/drawing/2014/main" id="{EA92C14A-1845-4682-A8ED-B9A717F34F1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4" name="Slide Number Placeholder 5">
            <a:extLst>
              <a:ext uri="{FF2B5EF4-FFF2-40B4-BE49-F238E27FC236}">
                <a16:creationId xmlns:a16="http://schemas.microsoft.com/office/drawing/2014/main" id="{8B0116A7-A5E4-42C6-AF7F-979DD5591EC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FF5D83D-B52C-4AEF-A750-4A7232496A01}" type="slidenum">
              <a:rPr lang="ru-RU" altLang="ru-RU" sz="1400"/>
              <a:pPr eaLnBrk="1" hangingPunct="1">
                <a:spcBef>
                  <a:spcPct val="0"/>
                </a:spcBef>
                <a:buFontTx/>
                <a:buNone/>
              </a:pPr>
              <a:t>506</a:t>
            </a:fld>
            <a:endParaRPr lang="ru-RU" altLang="ru-RU" sz="1400"/>
          </a:p>
        </p:txBody>
      </p:sp>
      <p:sp>
        <p:nvSpPr>
          <p:cNvPr id="20485" name="Rectangle 3">
            <a:extLst>
              <a:ext uri="{FF2B5EF4-FFF2-40B4-BE49-F238E27FC236}">
                <a16:creationId xmlns:a16="http://schemas.microsoft.com/office/drawing/2014/main" id="{BAA1F44F-37F8-4873-B0DB-E86459AEA781}"/>
              </a:ext>
            </a:extLst>
          </p:cNvPr>
          <p:cNvSpPr>
            <a:spLocks noGrp="1" noChangeArrowheads="1"/>
          </p:cNvSpPr>
          <p:nvPr>
            <p:ph type="body" idx="1"/>
          </p:nvPr>
        </p:nvSpPr>
        <p:spPr>
          <a:xfrm>
            <a:off x="457200" y="1557338"/>
            <a:ext cx="8229600" cy="2592387"/>
          </a:xfrm>
        </p:spPr>
        <p:txBody>
          <a:bodyPr/>
          <a:lstStyle/>
          <a:p>
            <a:pPr eaLnBrk="1" hangingPunct="1">
              <a:lnSpc>
                <a:spcPct val="90000"/>
              </a:lnSpc>
              <a:buFontTx/>
              <a:buNone/>
            </a:pPr>
            <a:r>
              <a:rPr lang="en-US" altLang="ru-RU" sz="2000"/>
              <a:t>Collection&lt;?&gt; - </a:t>
            </a:r>
            <a:r>
              <a:rPr lang="ru-RU" altLang="ru-RU" sz="2000"/>
              <a:t>это супертип всех коллекций (коллекций, чей тип совпадает с чем угодно...); это </a:t>
            </a:r>
            <a:r>
              <a:rPr lang="en-US" altLang="ru-RU" sz="2000"/>
              <a:t>“unbounded wildcard”</a:t>
            </a:r>
            <a:endParaRPr lang="ru-RU" altLang="ru-RU" sz="2000"/>
          </a:p>
          <a:p>
            <a:pPr lvl="1" eaLnBrk="1" hangingPunct="1">
              <a:lnSpc>
                <a:spcPct val="90000"/>
              </a:lnSpc>
            </a:pPr>
            <a:r>
              <a:rPr lang="ru-RU" altLang="ru-RU" sz="1800"/>
              <a:t>Тогда можем использовать это для печати любой коллекции:</a:t>
            </a:r>
          </a:p>
          <a:p>
            <a:pPr lvl="1" eaLnBrk="1" hangingPunct="1">
              <a:lnSpc>
                <a:spcPct val="90000"/>
              </a:lnSpc>
              <a:buFontTx/>
              <a:buNone/>
            </a:pPr>
            <a:r>
              <a:rPr lang="ru-RU" altLang="ru-RU" sz="1800" b="1">
                <a:solidFill>
                  <a:srgbClr val="FF0000"/>
                </a:solidFill>
                <a:latin typeface="Courier New" panose="02070309020205020404" pitchFamily="49" charset="0"/>
                <a:cs typeface="Courier New" panose="02070309020205020404" pitchFamily="49" charset="0"/>
              </a:rPr>
              <a:t>void printCollection(Collection&lt;?&gt; c) { </a:t>
            </a:r>
          </a:p>
          <a:p>
            <a:pPr lvl="1" eaLnBrk="1" hangingPunct="1">
              <a:lnSpc>
                <a:spcPct val="90000"/>
              </a:lnSpc>
              <a:buFontTx/>
              <a:buNone/>
            </a:pPr>
            <a:r>
              <a:rPr lang="ru-RU" altLang="ru-RU" sz="1800" b="1">
                <a:solidFill>
                  <a:srgbClr val="FF0000"/>
                </a:solidFill>
                <a:latin typeface="Courier New" panose="02070309020205020404" pitchFamily="49" charset="0"/>
                <a:cs typeface="Courier New" panose="02070309020205020404" pitchFamily="49" charset="0"/>
              </a:rPr>
              <a:t>	for (Object e : c) {</a:t>
            </a:r>
          </a:p>
          <a:p>
            <a:pPr lvl="1" eaLnBrk="1" hangingPunct="1">
              <a:lnSpc>
                <a:spcPct val="90000"/>
              </a:lnSpc>
              <a:buFontTx/>
              <a:buNone/>
            </a:pPr>
            <a:r>
              <a:rPr lang="ru-RU" altLang="ru-RU" sz="1800" b="1">
                <a:solidFill>
                  <a:srgbClr val="FF0000"/>
                </a:solidFill>
                <a:latin typeface="Courier New" panose="02070309020205020404" pitchFamily="49" charset="0"/>
                <a:cs typeface="Courier New" panose="02070309020205020404" pitchFamily="49" charset="0"/>
              </a:rPr>
              <a:t>	 	System.out.println(e);</a:t>
            </a:r>
          </a:p>
          <a:p>
            <a:pPr lvl="1" eaLnBrk="1" hangingPunct="1">
              <a:lnSpc>
                <a:spcPct val="90000"/>
              </a:lnSpc>
              <a:buFontTx/>
              <a:buNone/>
            </a:pPr>
            <a:r>
              <a:rPr lang="ru-RU" altLang="ru-RU" sz="1800" b="1">
                <a:solidFill>
                  <a:srgbClr val="FF0000"/>
                </a:solidFill>
                <a:latin typeface="Courier New" panose="02070309020205020404" pitchFamily="49" charset="0"/>
                <a:cs typeface="Courier New" panose="02070309020205020404" pitchFamily="49" charset="0"/>
              </a:rPr>
              <a:t> 	}</a:t>
            </a:r>
          </a:p>
          <a:p>
            <a:pPr lvl="1" eaLnBrk="1" hangingPunct="1">
              <a:lnSpc>
                <a:spcPct val="90000"/>
              </a:lnSpc>
              <a:buFontTx/>
              <a:buNone/>
            </a:pPr>
            <a:r>
              <a:rPr lang="ru-RU" altLang="ru-RU" sz="1800" b="1">
                <a:solidFill>
                  <a:srgbClr val="FF0000"/>
                </a:solidFill>
                <a:latin typeface="Courier New" panose="02070309020205020404" pitchFamily="49" charset="0"/>
                <a:cs typeface="Courier New" panose="02070309020205020404" pitchFamily="49" charset="0"/>
              </a:rPr>
              <a:t>}</a:t>
            </a:r>
            <a:r>
              <a:rPr lang="ru-RU" altLang="ru-RU" sz="2000" b="1">
                <a:solidFill>
                  <a:srgbClr val="FF0000"/>
                </a:solidFill>
                <a:latin typeface="Courier New" panose="02070309020205020404" pitchFamily="49" charset="0"/>
                <a:cs typeface="Courier New" panose="02070309020205020404" pitchFamily="49" charset="0"/>
              </a:rPr>
              <a:t> </a:t>
            </a:r>
            <a:endParaRPr lang="en-US" altLang="ru-RU" sz="2000" b="1">
              <a:solidFill>
                <a:srgbClr val="FF0000"/>
              </a:solidFill>
              <a:latin typeface="Courier New" panose="02070309020205020404" pitchFamily="49" charset="0"/>
              <a:cs typeface="Courier New" panose="02070309020205020404" pitchFamily="49" charset="0"/>
            </a:endParaRPr>
          </a:p>
          <a:p>
            <a:pPr lvl="1" eaLnBrk="1" hangingPunct="1">
              <a:lnSpc>
                <a:spcPct val="90000"/>
              </a:lnSpc>
              <a:buFontTx/>
              <a:buNone/>
            </a:pPr>
            <a:endParaRPr lang="en-US" altLang="ru-RU" sz="2000"/>
          </a:p>
          <a:p>
            <a:pPr lvl="1" eaLnBrk="1" hangingPunct="1">
              <a:lnSpc>
                <a:spcPct val="90000"/>
              </a:lnSpc>
              <a:buFontTx/>
              <a:buNone/>
            </a:pPr>
            <a:endParaRPr lang="ru-RU" altLang="ru-RU" sz="1800"/>
          </a:p>
        </p:txBody>
      </p:sp>
      <p:sp>
        <p:nvSpPr>
          <p:cNvPr id="20486" name="Rectangle 4">
            <a:extLst>
              <a:ext uri="{FF2B5EF4-FFF2-40B4-BE49-F238E27FC236}">
                <a16:creationId xmlns:a16="http://schemas.microsoft.com/office/drawing/2014/main" id="{3709D20B-ABEB-498E-9C60-236D0176E6C6}"/>
              </a:ext>
            </a:extLst>
          </p:cNvPr>
          <p:cNvSpPr>
            <a:spLocks noChangeArrowheads="1"/>
          </p:cNvSpPr>
          <p:nvPr/>
        </p:nvSpPr>
        <p:spPr bwMode="auto">
          <a:xfrm>
            <a:off x="0" y="4365625"/>
            <a:ext cx="9144000" cy="190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pPr>
            <a:r>
              <a:rPr lang="en-US" altLang="ru-RU" sz="2000"/>
              <a:t>Bounded wildcard:</a:t>
            </a:r>
          </a:p>
          <a:p>
            <a:pPr eaLnBrk="1" hangingPunct="1">
              <a:lnSpc>
                <a:spcPct val="90000"/>
              </a:lnSpc>
              <a:buFontTx/>
              <a:buNone/>
            </a:pPr>
            <a:r>
              <a:rPr lang="ru-RU" altLang="ru-RU" sz="2000"/>
              <a:t>		</a:t>
            </a:r>
            <a:r>
              <a:rPr lang="en-US" altLang="ru-RU" sz="2000" b="1"/>
              <a:t>? extends Shape    </a:t>
            </a:r>
            <a:r>
              <a:rPr lang="en-US" altLang="ru-RU" sz="2000"/>
              <a:t>– </a:t>
            </a:r>
            <a:r>
              <a:rPr lang="ru-RU" altLang="ru-RU" sz="2000"/>
              <a:t>это тип </a:t>
            </a:r>
            <a:r>
              <a:rPr lang="en-US" altLang="ru-RU" sz="2000"/>
              <a:t>Shape </a:t>
            </a:r>
            <a:r>
              <a:rPr lang="ru-RU" altLang="ru-RU" sz="2000"/>
              <a:t>или его наследник (кто именно – неизвестно, известно только, что можно взять значение этого типа и присвоить  в </a:t>
            </a:r>
            <a:r>
              <a:rPr lang="en-US" altLang="ru-RU" sz="2000"/>
              <a:t>Shape-</a:t>
            </a:r>
            <a:r>
              <a:rPr lang="ru-RU" altLang="ru-RU" sz="2000"/>
              <a:t>переменную).</a:t>
            </a:r>
          </a:p>
          <a:p>
            <a:pPr eaLnBrk="1" hangingPunct="1">
              <a:lnSpc>
                <a:spcPct val="90000"/>
              </a:lnSpc>
              <a:buFontTx/>
              <a:buNone/>
            </a:pPr>
            <a:r>
              <a:rPr lang="ru-RU" altLang="ru-RU" sz="2000"/>
              <a:t>		</a:t>
            </a:r>
            <a:r>
              <a:rPr lang="ru-RU" altLang="ru-RU" sz="2000" b="1"/>
              <a:t>? </a:t>
            </a:r>
            <a:r>
              <a:rPr lang="en-US" altLang="ru-RU" sz="2000" b="1"/>
              <a:t>super Shape   </a:t>
            </a:r>
            <a:r>
              <a:rPr lang="ru-RU" altLang="ru-RU" sz="2000"/>
              <a:t>– это тип</a:t>
            </a:r>
            <a:r>
              <a:rPr lang="en-US" altLang="ru-RU" sz="2000"/>
              <a:t> Shape </a:t>
            </a:r>
            <a:r>
              <a:rPr lang="ru-RU" altLang="ru-RU" sz="2000"/>
              <a:t>или его супертип (кто именно – неизвестно...), но можно дать туда значение из </a:t>
            </a:r>
            <a:r>
              <a:rPr lang="en-US" altLang="ru-RU" sz="2000"/>
              <a:t>Shape-</a:t>
            </a:r>
            <a:r>
              <a:rPr lang="ru-RU" altLang="ru-RU" sz="2000"/>
              <a:t>переменной...</a:t>
            </a: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31FB4B48-09A4-407C-8911-D2A08CC1A858}"/>
              </a:ext>
            </a:extLst>
          </p:cNvPr>
          <p:cNvSpPr>
            <a:spLocks noGrp="1"/>
          </p:cNvSpPr>
          <p:nvPr>
            <p:ph type="title"/>
          </p:nvPr>
        </p:nvSpPr>
        <p:spPr>
          <a:xfrm>
            <a:off x="539750" y="1484313"/>
            <a:ext cx="8229600" cy="360362"/>
          </a:xfrm>
        </p:spPr>
        <p:txBody>
          <a:bodyPr/>
          <a:lstStyle/>
          <a:p>
            <a:r>
              <a:rPr lang="ru-RU" altLang="ru-RU" sz="2400" b="1"/>
              <a:t>Подстановочные типы</a:t>
            </a:r>
          </a:p>
        </p:txBody>
      </p:sp>
      <p:sp>
        <p:nvSpPr>
          <p:cNvPr id="3" name="Content Placeholder 2">
            <a:extLst>
              <a:ext uri="{FF2B5EF4-FFF2-40B4-BE49-F238E27FC236}">
                <a16:creationId xmlns:a16="http://schemas.microsoft.com/office/drawing/2014/main" id="{FEF7B218-8D6F-4024-9679-4E9F7B3E1278}"/>
              </a:ext>
            </a:extLst>
          </p:cNvPr>
          <p:cNvSpPr>
            <a:spLocks noGrp="1"/>
          </p:cNvSpPr>
          <p:nvPr>
            <p:ph idx="1"/>
          </p:nvPr>
        </p:nvSpPr>
        <p:spPr>
          <a:xfrm>
            <a:off x="179388" y="1916113"/>
            <a:ext cx="8785225" cy="4210050"/>
          </a:xfrm>
        </p:spPr>
        <p:txBody>
          <a:bodyPr/>
          <a:lstStyle/>
          <a:p>
            <a:pPr>
              <a:defRPr/>
            </a:pPr>
            <a:r>
              <a:rPr lang="ru-RU" sz="2000" dirty="0"/>
              <a:t>Подстановочный тип обозначается знаком </a:t>
            </a:r>
            <a:r>
              <a:rPr lang="en-US" sz="2000" dirty="0"/>
              <a:t>‘?’</a:t>
            </a:r>
            <a:r>
              <a:rPr lang="ru-RU" sz="2000" dirty="0"/>
              <a:t>; </a:t>
            </a:r>
            <a:r>
              <a:rPr lang="en-US" sz="2000" dirty="0"/>
              <a:t> </a:t>
            </a:r>
            <a:r>
              <a:rPr lang="ru-RU" sz="2000" dirty="0"/>
              <a:t>при этом он может иметь или не иметь верхнюю или нижнюю границу.</a:t>
            </a:r>
            <a:r>
              <a:rPr lang="en-US" sz="2000" dirty="0"/>
              <a:t> </a:t>
            </a:r>
            <a:endParaRPr lang="ru-RU" sz="2000" dirty="0"/>
          </a:p>
          <a:p>
            <a:pPr>
              <a:defRPr/>
            </a:pPr>
            <a:r>
              <a:rPr lang="ru-RU" sz="2000" b="1" dirty="0"/>
              <a:t>Неограниченный подстановочный тип </a:t>
            </a:r>
            <a:r>
              <a:rPr lang="ru-RU" sz="2000" dirty="0"/>
              <a:t>(</a:t>
            </a:r>
            <a:r>
              <a:rPr lang="en-US" sz="2000" dirty="0"/>
              <a:t>Unbound Wildcard Type</a:t>
            </a:r>
            <a:r>
              <a:rPr lang="ru-RU" sz="2000" dirty="0"/>
              <a:t>)</a:t>
            </a:r>
          </a:p>
          <a:p>
            <a:pPr lvl="1">
              <a:defRPr/>
            </a:pPr>
            <a:r>
              <a:rPr lang="ru-RU" sz="1600" b="1" dirty="0"/>
              <a:t>Обозначается знаком </a:t>
            </a:r>
            <a:r>
              <a:rPr lang="en-US" sz="1600" b="1" dirty="0"/>
              <a:t>‘?’. </a:t>
            </a:r>
            <a:r>
              <a:rPr lang="ru-RU" sz="1600" b="1" dirty="0"/>
              <a:t>Например: </a:t>
            </a:r>
            <a:r>
              <a:rPr lang="en-US" sz="1600" b="1" dirty="0"/>
              <a:t>List&lt;?&gt; </a:t>
            </a:r>
            <a:r>
              <a:rPr lang="ru-RU" sz="1600" b="1" dirty="0"/>
              <a:t>или </a:t>
            </a:r>
            <a:r>
              <a:rPr lang="en-US" sz="1600" b="1" dirty="0"/>
              <a:t>Collection&lt;?&gt;…</a:t>
            </a:r>
          </a:p>
          <a:p>
            <a:pPr lvl="1">
              <a:defRPr/>
            </a:pPr>
            <a:r>
              <a:rPr lang="ru-RU" sz="1600" b="1" dirty="0"/>
              <a:t>Он полезен, но имеет ограничения: из него можно брать, но в него ничего нельзя класть (и это не очень полезно);</a:t>
            </a:r>
          </a:p>
          <a:p>
            <a:pPr lvl="1">
              <a:defRPr/>
            </a:pPr>
            <a:r>
              <a:rPr lang="ru-RU" sz="1600" b="1" dirty="0"/>
              <a:t>Например:</a:t>
            </a:r>
            <a:endParaRPr lang="ru-RU" sz="1200" b="1" dirty="0"/>
          </a:p>
          <a:p>
            <a:pPr marL="0" indent="0">
              <a:buFontTx/>
              <a:buNone/>
              <a:defRPr/>
            </a:pPr>
            <a:r>
              <a:rPr lang="ru-RU" sz="1600" dirty="0"/>
              <a:t>	</a:t>
            </a:r>
            <a:r>
              <a:rPr lang="en-US" sz="1600" dirty="0"/>
              <a:t>List&lt;?&gt; stuff = </a:t>
            </a:r>
            <a:r>
              <a:rPr lang="ru-RU" sz="1600" dirty="0"/>
              <a:t> </a:t>
            </a:r>
            <a:r>
              <a:rPr lang="en-US" sz="1600" dirty="0"/>
              <a:t>…  // </a:t>
            </a:r>
            <a:r>
              <a:rPr lang="en-US" sz="1600" b="1" dirty="0"/>
              <a:t>new </a:t>
            </a:r>
            <a:r>
              <a:rPr lang="en-US" sz="1600" dirty="0"/>
              <a:t>ArrayList&lt;&gt;() or passed as parameter;</a:t>
            </a:r>
          </a:p>
          <a:p>
            <a:pPr marL="0" indent="0">
              <a:buFontTx/>
              <a:buNone/>
              <a:defRPr/>
            </a:pPr>
            <a:r>
              <a:rPr lang="ru-RU" sz="1600" i="1" dirty="0"/>
              <a:t>	</a:t>
            </a:r>
            <a:r>
              <a:rPr lang="en-US" sz="1600" i="1" dirty="0"/>
              <a:t>// </a:t>
            </a:r>
            <a:r>
              <a:rPr lang="en-US" sz="1600" i="1" dirty="0" err="1"/>
              <a:t>stuff.add</a:t>
            </a:r>
            <a:r>
              <a:rPr lang="en-US" sz="1600" i="1" dirty="0"/>
              <a:t>("</a:t>
            </a:r>
            <a:r>
              <a:rPr lang="en-US" sz="1600" i="1" dirty="0" err="1"/>
              <a:t>abc</a:t>
            </a:r>
            <a:r>
              <a:rPr lang="en-US" sz="1600" i="1" dirty="0"/>
              <a:t>");</a:t>
            </a:r>
            <a:r>
              <a:rPr lang="ru-RU" sz="1600" i="1" dirty="0"/>
              <a:t>  		</a:t>
            </a:r>
            <a:r>
              <a:rPr lang="en-US" sz="1600" i="1" dirty="0"/>
              <a:t>    //  compile errors…</a:t>
            </a:r>
          </a:p>
          <a:p>
            <a:pPr marL="0" indent="0">
              <a:buFontTx/>
              <a:buNone/>
              <a:defRPr/>
            </a:pPr>
            <a:r>
              <a:rPr lang="ru-RU" sz="1600" i="1" dirty="0"/>
              <a:t>	</a:t>
            </a:r>
            <a:r>
              <a:rPr lang="en-US" sz="1600" i="1" dirty="0"/>
              <a:t>// </a:t>
            </a:r>
            <a:r>
              <a:rPr lang="en-US" sz="1600" i="1" dirty="0" err="1"/>
              <a:t>stuff.add</a:t>
            </a:r>
            <a:r>
              <a:rPr lang="en-US" sz="1600" i="1" dirty="0"/>
              <a:t>(new Object());</a:t>
            </a:r>
          </a:p>
          <a:p>
            <a:pPr marL="0" indent="0">
              <a:buFontTx/>
              <a:buNone/>
              <a:defRPr/>
            </a:pPr>
            <a:r>
              <a:rPr lang="ru-RU" sz="1600" i="1" dirty="0"/>
              <a:t>	</a:t>
            </a:r>
            <a:r>
              <a:rPr lang="en-US" sz="1600" i="1" dirty="0"/>
              <a:t>// </a:t>
            </a:r>
            <a:r>
              <a:rPr lang="en-US" sz="1600" i="1" dirty="0" err="1"/>
              <a:t>stuff.add</a:t>
            </a:r>
            <a:r>
              <a:rPr lang="en-US" sz="1600" i="1" dirty="0"/>
              <a:t>(3);</a:t>
            </a:r>
          </a:p>
          <a:p>
            <a:pPr marL="0" indent="0">
              <a:buFontTx/>
              <a:buNone/>
              <a:defRPr/>
            </a:pPr>
            <a:r>
              <a:rPr lang="ru-RU" sz="1600" b="1" dirty="0"/>
              <a:t>	</a:t>
            </a:r>
            <a:r>
              <a:rPr lang="en-US" sz="1600" b="1" dirty="0"/>
              <a:t>int </a:t>
            </a:r>
            <a:r>
              <a:rPr lang="en-US" sz="1600" dirty="0" err="1"/>
              <a:t>numElements</a:t>
            </a:r>
            <a:r>
              <a:rPr lang="en-US" sz="1600" dirty="0"/>
              <a:t> = </a:t>
            </a:r>
            <a:r>
              <a:rPr lang="en-US" sz="1600" dirty="0" err="1"/>
              <a:t>stuff.size</a:t>
            </a:r>
            <a:r>
              <a:rPr lang="en-US" sz="1600" dirty="0"/>
              <a:t>();   // ok…</a:t>
            </a:r>
            <a:endParaRPr lang="ru-RU" sz="1600" dirty="0"/>
          </a:p>
          <a:p>
            <a:pPr lvl="1">
              <a:defRPr/>
            </a:pPr>
            <a:r>
              <a:rPr lang="ru-RU" sz="1600" b="1" dirty="0"/>
              <a:t>Он служит основой для ограниченных подстановочныз типов</a:t>
            </a:r>
          </a:p>
          <a:p>
            <a:pPr marL="0" indent="0">
              <a:buFontTx/>
              <a:buNone/>
              <a:defRPr/>
            </a:pPr>
            <a:r>
              <a:rPr lang="ru-RU" sz="2000" dirty="0"/>
              <a:t>	</a:t>
            </a:r>
          </a:p>
          <a:p>
            <a:pPr>
              <a:defRPr/>
            </a:pPr>
            <a:endParaRPr lang="ru-RU" sz="2000" dirty="0"/>
          </a:p>
        </p:txBody>
      </p:sp>
      <p:sp>
        <p:nvSpPr>
          <p:cNvPr id="21508" name="Date Placeholder 3">
            <a:extLst>
              <a:ext uri="{FF2B5EF4-FFF2-40B4-BE49-F238E27FC236}">
                <a16:creationId xmlns:a16="http://schemas.microsoft.com/office/drawing/2014/main" id="{AE60CEEE-1AE9-4CF0-B733-63E3590BB59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337D9D5-110F-4D65-8DFC-1B53F5A273C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9" name="Footer Placeholder 4">
            <a:extLst>
              <a:ext uri="{FF2B5EF4-FFF2-40B4-BE49-F238E27FC236}">
                <a16:creationId xmlns:a16="http://schemas.microsoft.com/office/drawing/2014/main" id="{B35572E2-F2E4-4438-9803-AA945BA1FF0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10" name="Slide Number Placeholder 5">
            <a:extLst>
              <a:ext uri="{FF2B5EF4-FFF2-40B4-BE49-F238E27FC236}">
                <a16:creationId xmlns:a16="http://schemas.microsoft.com/office/drawing/2014/main" id="{5D7963B6-17F9-457A-A590-DA1C3765199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7C49C3-A6B0-492D-A1D5-67C50C999581}" type="slidenum">
              <a:rPr lang="ru-RU" altLang="ru-RU" sz="1400"/>
              <a:pPr eaLnBrk="1" hangingPunct="1">
                <a:spcBef>
                  <a:spcPct val="0"/>
                </a:spcBef>
                <a:buFontTx/>
                <a:buNone/>
              </a:pPr>
              <a:t>507</a:t>
            </a:fld>
            <a:endParaRPr lang="ru-RU" altLang="ru-RU" sz="140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E621A81-D29D-4237-9856-7D74933034B0}"/>
              </a:ext>
            </a:extLst>
          </p:cNvPr>
          <p:cNvSpPr>
            <a:spLocks noGrp="1"/>
          </p:cNvSpPr>
          <p:nvPr>
            <p:ph type="title"/>
          </p:nvPr>
        </p:nvSpPr>
        <p:spPr>
          <a:xfrm>
            <a:off x="539750" y="1484313"/>
            <a:ext cx="8229600" cy="360362"/>
          </a:xfrm>
        </p:spPr>
        <p:txBody>
          <a:bodyPr/>
          <a:lstStyle/>
          <a:p>
            <a:r>
              <a:rPr lang="ru-RU" altLang="ru-RU" sz="2400" b="1"/>
              <a:t>Ограниченные подстановочные типы</a:t>
            </a:r>
          </a:p>
        </p:txBody>
      </p:sp>
      <p:sp>
        <p:nvSpPr>
          <p:cNvPr id="22531" name="Content Placeholder 2">
            <a:extLst>
              <a:ext uri="{FF2B5EF4-FFF2-40B4-BE49-F238E27FC236}">
                <a16:creationId xmlns:a16="http://schemas.microsoft.com/office/drawing/2014/main" id="{924948CE-2C6C-410A-A921-64C2AF0C47D4}"/>
              </a:ext>
            </a:extLst>
          </p:cNvPr>
          <p:cNvSpPr>
            <a:spLocks noGrp="1"/>
          </p:cNvSpPr>
          <p:nvPr>
            <p:ph idx="1"/>
          </p:nvPr>
        </p:nvSpPr>
        <p:spPr>
          <a:xfrm>
            <a:off x="0" y="1916113"/>
            <a:ext cx="9144000" cy="4210050"/>
          </a:xfrm>
        </p:spPr>
        <p:txBody>
          <a:bodyPr/>
          <a:lstStyle/>
          <a:p>
            <a:r>
              <a:rPr lang="ru-RU" altLang="ru-RU" sz="2000" b="1" u="sng"/>
              <a:t>Подстстановочные типы с вехней границей </a:t>
            </a:r>
            <a:r>
              <a:rPr lang="ru-RU" altLang="ru-RU" sz="2000" b="1"/>
              <a:t>(</a:t>
            </a:r>
            <a:r>
              <a:rPr lang="en-US" altLang="ru-RU" sz="2000" b="1"/>
              <a:t>Upper Bounded Wildcards</a:t>
            </a:r>
            <a:r>
              <a:rPr lang="ru-RU" altLang="ru-RU" sz="2000" b="1"/>
              <a:t>) обозначаются  с указанием предельного супертипа (суперкласса или интерфейса); сам супертип – тоже годится.</a:t>
            </a:r>
          </a:p>
          <a:p>
            <a:pPr lvl="1"/>
            <a:r>
              <a:rPr lang="ru-RU" altLang="ru-RU" sz="1800" b="1"/>
              <a:t>Например: </a:t>
            </a:r>
            <a:r>
              <a:rPr lang="en-US" altLang="ru-RU" sz="1800" b="1">
                <a:solidFill>
                  <a:srgbClr val="FF0000"/>
                </a:solidFill>
              </a:rPr>
              <a:t>List &lt;? extends  Number&gt;</a:t>
            </a:r>
            <a:r>
              <a:rPr lang="ru-RU" altLang="ru-RU" sz="1800" b="1">
                <a:solidFill>
                  <a:srgbClr val="FF0000"/>
                </a:solidFill>
              </a:rPr>
              <a:t> </a:t>
            </a:r>
            <a:r>
              <a:rPr lang="en-US" altLang="ru-RU" sz="1800" b="1">
                <a:solidFill>
                  <a:srgbClr val="FF0000"/>
                </a:solidFill>
              </a:rPr>
              <a:t>list = new ArrayList&lt;&gt;()</a:t>
            </a:r>
            <a:r>
              <a:rPr lang="ru-RU" altLang="ru-RU" sz="1800" b="1">
                <a:solidFill>
                  <a:srgbClr val="FF0000"/>
                </a:solidFill>
              </a:rPr>
              <a:t>;</a:t>
            </a:r>
            <a:endParaRPr lang="en-US" altLang="ru-RU" sz="1800" b="1">
              <a:solidFill>
                <a:srgbClr val="FF0000"/>
              </a:solidFill>
            </a:endParaRPr>
          </a:p>
          <a:p>
            <a:pPr lvl="1"/>
            <a:r>
              <a:rPr lang="ru-RU" altLang="ru-RU" sz="1800" b="1"/>
              <a:t>Класть туда по-прежнему нельзя;</a:t>
            </a:r>
          </a:p>
          <a:p>
            <a:pPr lvl="1"/>
            <a:r>
              <a:rPr lang="ru-RU" altLang="ru-RU" sz="1800" b="1"/>
              <a:t>Но это гарантирует, что мы достанем оттуда объект типа </a:t>
            </a:r>
            <a:r>
              <a:rPr lang="en-US" altLang="ru-RU" sz="1800" b="1"/>
              <a:t>Number</a:t>
            </a:r>
            <a:r>
              <a:rPr lang="ru-RU" altLang="ru-RU" sz="1800" b="1"/>
              <a:t>, если нам список такого типа передадут (сделав его как-то иначе...)</a:t>
            </a:r>
            <a:r>
              <a:rPr lang="en-US" altLang="ru-RU" sz="1800" b="1"/>
              <a:t>;</a:t>
            </a:r>
            <a:endParaRPr lang="ru-RU" altLang="ru-RU" sz="1800" b="1"/>
          </a:p>
          <a:p>
            <a:r>
              <a:rPr lang="ru-RU" altLang="ru-RU" sz="2000" b="1" u="sng"/>
              <a:t>Подстановочные типы с нижней границей</a:t>
            </a:r>
            <a:r>
              <a:rPr lang="ru-RU" altLang="ru-RU" sz="2000" b="1"/>
              <a:t> (</a:t>
            </a:r>
            <a:r>
              <a:rPr lang="en-US" altLang="ru-RU" sz="2000" b="1"/>
              <a:t>Lower Bounded Wildcards</a:t>
            </a:r>
            <a:r>
              <a:rPr lang="ru-RU" altLang="ru-RU" sz="2000" b="1"/>
              <a:t>)</a:t>
            </a:r>
            <a:r>
              <a:rPr lang="en-US" altLang="ru-RU" sz="2000" b="1"/>
              <a:t> </a:t>
            </a:r>
            <a:r>
              <a:rPr lang="ru-RU" altLang="ru-RU" sz="2000" b="1"/>
              <a:t>говорят, что годится любой предок типа, указанного за </a:t>
            </a:r>
            <a:r>
              <a:rPr lang="en-US" altLang="ru-RU" sz="2000" b="1"/>
              <a:t>super (</a:t>
            </a:r>
            <a:r>
              <a:rPr lang="ru-RU" altLang="ru-RU" sz="2000" b="1"/>
              <a:t>включая его самого</a:t>
            </a:r>
            <a:r>
              <a:rPr lang="en-US" altLang="ru-RU" sz="2000" b="1"/>
              <a:t>)</a:t>
            </a:r>
            <a:r>
              <a:rPr lang="ru-RU" altLang="ru-RU" sz="2000" b="1"/>
              <a:t>.</a:t>
            </a:r>
          </a:p>
          <a:p>
            <a:pPr lvl="1"/>
            <a:r>
              <a:rPr lang="ru-RU" altLang="ru-RU" sz="1800" b="1"/>
              <a:t>Например: </a:t>
            </a:r>
            <a:r>
              <a:rPr lang="en-US" altLang="ru-RU" sz="1800" b="1">
                <a:solidFill>
                  <a:srgbClr val="FF0000"/>
                </a:solidFill>
              </a:rPr>
              <a:t>List&lt;? super Integer&gt;</a:t>
            </a:r>
            <a:r>
              <a:rPr lang="en-US" altLang="ru-RU" sz="1800" b="1"/>
              <a:t> </a:t>
            </a:r>
            <a:r>
              <a:rPr lang="ru-RU" altLang="ru-RU" sz="1800" b="1"/>
              <a:t>допускает </a:t>
            </a:r>
            <a:r>
              <a:rPr lang="en-US" altLang="ru-RU" sz="1800" b="1">
                <a:solidFill>
                  <a:srgbClr val="FF0000"/>
                </a:solidFill>
              </a:rPr>
              <a:t>Integer</a:t>
            </a:r>
            <a:r>
              <a:rPr lang="en-US" altLang="ru-RU" sz="1800" b="1"/>
              <a:t>, </a:t>
            </a:r>
            <a:r>
              <a:rPr lang="en-US" altLang="ru-RU" sz="1800" b="1">
                <a:solidFill>
                  <a:srgbClr val="FF0000"/>
                </a:solidFill>
              </a:rPr>
              <a:t>Number</a:t>
            </a:r>
            <a:r>
              <a:rPr lang="en-US" altLang="ru-RU" sz="1800" b="1"/>
              <a:t>,</a:t>
            </a:r>
            <a:r>
              <a:rPr lang="ru-RU" altLang="ru-RU" sz="1800" b="1"/>
              <a:t> </a:t>
            </a:r>
            <a:r>
              <a:rPr lang="en-US" altLang="ru-RU" sz="1800" b="1">
                <a:solidFill>
                  <a:srgbClr val="FF0000"/>
                </a:solidFill>
              </a:rPr>
              <a:t>Object</a:t>
            </a:r>
            <a:r>
              <a:rPr lang="en-US" altLang="ru-RU" sz="1800" b="1"/>
              <a:t>; </a:t>
            </a:r>
            <a:r>
              <a:rPr lang="ru-RU" altLang="ru-RU" sz="1800" b="1">
                <a:solidFill>
                  <a:srgbClr val="0070C0"/>
                </a:solidFill>
              </a:rPr>
              <a:t>еще?</a:t>
            </a:r>
            <a:endParaRPr lang="en-US" altLang="ru-RU" sz="1800" b="1">
              <a:solidFill>
                <a:srgbClr val="0070C0"/>
              </a:solidFill>
            </a:endParaRPr>
          </a:p>
          <a:p>
            <a:pPr lvl="1"/>
            <a:r>
              <a:rPr lang="ru-RU" altLang="ru-RU" sz="1800" b="1"/>
              <a:t>Мы хотим класть </a:t>
            </a:r>
            <a:r>
              <a:rPr lang="en-US" altLang="ru-RU" sz="1800" b="1"/>
              <a:t>Integers(s) </a:t>
            </a:r>
            <a:r>
              <a:rPr lang="ru-RU" altLang="ru-RU" sz="1800" b="1"/>
              <a:t>в любой список, куда их можно положить;</a:t>
            </a:r>
            <a:r>
              <a:rPr lang="en-US" altLang="ru-RU" sz="1800" b="1"/>
              <a:t> </a:t>
            </a:r>
            <a:r>
              <a:rPr lang="ru-RU" altLang="ru-RU" sz="1800" b="1"/>
              <a:t>а их можно класть в списки с элементами типов-предков </a:t>
            </a:r>
            <a:r>
              <a:rPr lang="en-US" altLang="ru-RU" sz="1800" b="1"/>
              <a:t>Integer…</a:t>
            </a:r>
            <a:endParaRPr lang="ru-RU" altLang="ru-RU" sz="1800" b="1"/>
          </a:p>
        </p:txBody>
      </p:sp>
      <p:sp>
        <p:nvSpPr>
          <p:cNvPr id="22532" name="Date Placeholder 3">
            <a:extLst>
              <a:ext uri="{FF2B5EF4-FFF2-40B4-BE49-F238E27FC236}">
                <a16:creationId xmlns:a16="http://schemas.microsoft.com/office/drawing/2014/main" id="{39F27FB9-6527-4550-81DC-2F0218A64D9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059F088-AFBF-493C-AD44-9EB97BAFFE7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3" name="Footer Placeholder 4">
            <a:extLst>
              <a:ext uri="{FF2B5EF4-FFF2-40B4-BE49-F238E27FC236}">
                <a16:creationId xmlns:a16="http://schemas.microsoft.com/office/drawing/2014/main" id="{3F8A0CCA-F16E-457F-81C8-FF09F4EEF93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4" name="Slide Number Placeholder 5">
            <a:extLst>
              <a:ext uri="{FF2B5EF4-FFF2-40B4-BE49-F238E27FC236}">
                <a16:creationId xmlns:a16="http://schemas.microsoft.com/office/drawing/2014/main" id="{DC0755D0-A1F0-4C6F-B85E-B07B9937ED2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A8CF53A-1119-4F72-B3CC-990F168C2D30}" type="slidenum">
              <a:rPr lang="ru-RU" altLang="ru-RU" sz="1400"/>
              <a:pPr eaLnBrk="1" hangingPunct="1">
                <a:spcBef>
                  <a:spcPct val="0"/>
                </a:spcBef>
                <a:buFontTx/>
                <a:buNone/>
              </a:pPr>
              <a:t>508</a:t>
            </a:fld>
            <a:endParaRPr lang="ru-RU" altLang="ru-RU" sz="1400"/>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04FDF679-E288-44C0-9949-B796289AC42A}"/>
              </a:ext>
            </a:extLst>
          </p:cNvPr>
          <p:cNvSpPr>
            <a:spLocks noGrp="1"/>
          </p:cNvSpPr>
          <p:nvPr>
            <p:ph type="title"/>
          </p:nvPr>
        </p:nvSpPr>
        <p:spPr>
          <a:xfrm>
            <a:off x="395288" y="1412875"/>
            <a:ext cx="8229600" cy="417513"/>
          </a:xfrm>
        </p:spPr>
        <p:txBody>
          <a:bodyPr/>
          <a:lstStyle/>
          <a:p>
            <a:r>
              <a:rPr lang="en-US" altLang="ru-RU" sz="2400" b="1"/>
              <a:t>PECS (Producer Extends, Consumer Super)</a:t>
            </a:r>
            <a:endParaRPr lang="ru-RU" altLang="ru-RU" sz="2400" b="1"/>
          </a:p>
        </p:txBody>
      </p:sp>
      <p:sp>
        <p:nvSpPr>
          <p:cNvPr id="23555" name="Content Placeholder 2">
            <a:extLst>
              <a:ext uri="{FF2B5EF4-FFF2-40B4-BE49-F238E27FC236}">
                <a16:creationId xmlns:a16="http://schemas.microsoft.com/office/drawing/2014/main" id="{E8732A43-D376-4983-AD3B-3C9FF028CFEF}"/>
              </a:ext>
            </a:extLst>
          </p:cNvPr>
          <p:cNvSpPr>
            <a:spLocks noGrp="1"/>
          </p:cNvSpPr>
          <p:nvPr>
            <p:ph idx="1"/>
          </p:nvPr>
        </p:nvSpPr>
        <p:spPr>
          <a:xfrm>
            <a:off x="0" y="1844675"/>
            <a:ext cx="9144000" cy="4537075"/>
          </a:xfrm>
        </p:spPr>
        <p:txBody>
          <a:bodyPr/>
          <a:lstStyle/>
          <a:p>
            <a:r>
              <a:rPr lang="ru-RU" altLang="ru-RU" sz="2000"/>
              <a:t>Это – мнемоника из книги Дж. Блоха</a:t>
            </a:r>
            <a:r>
              <a:rPr lang="en-US" altLang="ru-RU" sz="2000"/>
              <a:t> </a:t>
            </a:r>
            <a:r>
              <a:rPr lang="en-US" altLang="ru-RU" sz="1600"/>
              <a:t>(</a:t>
            </a:r>
            <a:r>
              <a:rPr lang="ru-RU" altLang="ru-RU" sz="1600" i="1"/>
              <a:t>Какой? Кто из вас ее читает?</a:t>
            </a:r>
            <a:r>
              <a:rPr lang="en-US" altLang="ru-RU" sz="1600"/>
              <a:t>)</a:t>
            </a:r>
            <a:r>
              <a:rPr lang="ru-RU" altLang="ru-RU" sz="2000"/>
              <a:t>. </a:t>
            </a:r>
            <a:endParaRPr lang="en-US" altLang="ru-RU" sz="2000"/>
          </a:p>
          <a:p>
            <a:pPr lvl="1"/>
            <a:r>
              <a:rPr lang="ru-RU" altLang="ru-RU" sz="1600" b="1"/>
              <a:t>Если параметризованный тип представляет поставщика данных (</a:t>
            </a:r>
            <a:r>
              <a:rPr lang="en-US" altLang="ru-RU" sz="1600" b="1">
                <a:solidFill>
                  <a:srgbClr val="FF0000"/>
                </a:solidFill>
              </a:rPr>
              <a:t>producer</a:t>
            </a:r>
            <a:r>
              <a:rPr lang="en-US" altLang="ru-RU" sz="1600" b="1"/>
              <a:t>’</a:t>
            </a:r>
            <a:r>
              <a:rPr lang="ru-RU" altLang="ru-RU" sz="1600" b="1"/>
              <a:t>а), надо использовать </a:t>
            </a:r>
            <a:r>
              <a:rPr lang="en-US" altLang="ru-RU" sz="1600" b="1" i="1">
                <a:solidFill>
                  <a:srgbClr val="FF0000"/>
                </a:solidFill>
              </a:rPr>
              <a:t>extends</a:t>
            </a:r>
            <a:r>
              <a:rPr lang="en-US" altLang="ru-RU" sz="1600" b="1" i="1"/>
              <a:t>;</a:t>
            </a:r>
          </a:p>
          <a:p>
            <a:pPr lvl="1"/>
            <a:r>
              <a:rPr lang="ru-RU" altLang="ru-RU" sz="1600" b="1"/>
              <a:t>Если параметрозованный тип представляет потребителя данных (</a:t>
            </a:r>
            <a:r>
              <a:rPr lang="en-US" altLang="ru-RU" sz="1600" b="1">
                <a:solidFill>
                  <a:srgbClr val="FF0000"/>
                </a:solidFill>
              </a:rPr>
              <a:t>consumer</a:t>
            </a:r>
            <a:r>
              <a:rPr lang="en-US" altLang="ru-RU" sz="1600" b="1"/>
              <a:t>’</a:t>
            </a:r>
            <a:r>
              <a:rPr lang="ru-RU" altLang="ru-RU" sz="1600" b="1"/>
              <a:t>а), надо использовать </a:t>
            </a:r>
            <a:r>
              <a:rPr lang="en-US" altLang="ru-RU" sz="1600" b="1" i="1">
                <a:solidFill>
                  <a:srgbClr val="FF0000"/>
                </a:solidFill>
              </a:rPr>
              <a:t>super</a:t>
            </a:r>
            <a:r>
              <a:rPr lang="en-US" altLang="ru-RU" sz="1600" b="1"/>
              <a:t>;</a:t>
            </a:r>
          </a:p>
          <a:p>
            <a:pPr lvl="1"/>
            <a:r>
              <a:rPr lang="ru-RU" altLang="ru-RU" sz="1600" b="1"/>
              <a:t>Если параметр подразумевает и то, и другое, - используйте явный тип.</a:t>
            </a:r>
            <a:endParaRPr lang="en-US" altLang="ru-RU" sz="1600" b="1"/>
          </a:p>
          <a:p>
            <a:r>
              <a:rPr lang="ru-RU" altLang="ru-RU" sz="2000"/>
              <a:t>Или</a:t>
            </a:r>
          </a:p>
          <a:p>
            <a:pPr lvl="1"/>
            <a:r>
              <a:rPr lang="ru-RU" altLang="ru-RU" sz="1600" b="1"/>
              <a:t>Используйте </a:t>
            </a:r>
            <a:r>
              <a:rPr lang="en-US" altLang="ru-RU" sz="1600" b="1">
                <a:solidFill>
                  <a:srgbClr val="FF0000"/>
                </a:solidFill>
              </a:rPr>
              <a:t>extends</a:t>
            </a:r>
            <a:r>
              <a:rPr lang="ru-RU" altLang="ru-RU" sz="1600" b="1"/>
              <a:t>, если только добываете данные из структуры;</a:t>
            </a:r>
          </a:p>
          <a:p>
            <a:pPr lvl="1"/>
            <a:r>
              <a:rPr lang="ru-RU" altLang="ru-RU" sz="1600" b="1"/>
              <a:t>Используйте </a:t>
            </a:r>
            <a:r>
              <a:rPr lang="en-US" altLang="ru-RU" sz="1600" b="1">
                <a:solidFill>
                  <a:srgbClr val="FF0000"/>
                </a:solidFill>
              </a:rPr>
              <a:t>super</a:t>
            </a:r>
            <a:r>
              <a:rPr lang="ru-RU" altLang="ru-RU" sz="1600" b="1"/>
              <a:t>, если только кладете из туда;</a:t>
            </a:r>
          </a:p>
          <a:p>
            <a:pPr lvl="1"/>
            <a:r>
              <a:rPr lang="ru-RU" altLang="ru-RU" sz="1600" b="1"/>
              <a:t>Используйте явный тип, если надо и то, и другое. (Это – </a:t>
            </a:r>
            <a:r>
              <a:rPr lang="ru-RU" altLang="ru-RU" sz="1600" b="1" i="1"/>
              <a:t>инвариантность</a:t>
            </a:r>
            <a:r>
              <a:rPr lang="ru-RU" altLang="ru-RU" sz="1600" b="1"/>
              <a:t> типа)</a:t>
            </a:r>
          </a:p>
          <a:p>
            <a:r>
              <a:rPr lang="ru-RU" altLang="ru-RU" sz="2000" i="1"/>
              <a:t>Ковариантность</a:t>
            </a:r>
            <a:r>
              <a:rPr lang="ru-RU" altLang="ru-RU" sz="2000"/>
              <a:t> типов –  их упорядочение от специфичных к общим. </a:t>
            </a:r>
            <a:endParaRPr lang="en-US" altLang="ru-RU" sz="2000"/>
          </a:p>
          <a:p>
            <a:pPr lvl="1"/>
            <a:r>
              <a:rPr lang="ru-RU" altLang="ru-RU" sz="1600" b="1"/>
              <a:t>В </a:t>
            </a:r>
            <a:r>
              <a:rPr lang="en-US" altLang="ru-RU" sz="1600" b="1"/>
              <a:t>Java </a:t>
            </a:r>
            <a:r>
              <a:rPr lang="ru-RU" altLang="ru-RU" sz="1600" b="1"/>
              <a:t>это есть для массивов (</a:t>
            </a:r>
            <a:r>
              <a:rPr lang="en-US" altLang="ru-RU" sz="1600" b="1" i="1"/>
              <a:t>String[]</a:t>
            </a:r>
            <a:r>
              <a:rPr lang="en-US" altLang="ru-RU" sz="1600" b="1"/>
              <a:t> </a:t>
            </a:r>
            <a:r>
              <a:rPr lang="ru-RU" altLang="ru-RU" sz="1600" b="1"/>
              <a:t>это </a:t>
            </a:r>
            <a:r>
              <a:rPr lang="en-US" altLang="ru-RU" sz="1600" b="1" i="1"/>
              <a:t>Object[]</a:t>
            </a:r>
            <a:r>
              <a:rPr lang="ru-RU" altLang="ru-RU" sz="1600" b="1"/>
              <a:t>) и для </a:t>
            </a:r>
            <a:r>
              <a:rPr lang="en-US" altLang="ru-RU" sz="1600" b="1"/>
              <a:t>wildcards c extends</a:t>
            </a:r>
            <a:r>
              <a:rPr lang="ru-RU" altLang="ru-RU" sz="1600" b="1"/>
              <a:t>.</a:t>
            </a:r>
          </a:p>
          <a:p>
            <a:r>
              <a:rPr lang="ru-RU" altLang="ru-RU" sz="2000" i="1"/>
              <a:t>Контравариантность</a:t>
            </a:r>
            <a:r>
              <a:rPr lang="ru-RU" altLang="ru-RU" sz="2000"/>
              <a:t>  типов – их упорядочение от общих к частным.</a:t>
            </a:r>
          </a:p>
          <a:p>
            <a:pPr lvl="1"/>
            <a:r>
              <a:rPr lang="ru-RU" altLang="ru-RU" sz="1600" b="1"/>
              <a:t>В </a:t>
            </a:r>
            <a:r>
              <a:rPr lang="en-US" altLang="ru-RU" sz="1600" b="1"/>
              <a:t>Java </a:t>
            </a:r>
            <a:r>
              <a:rPr lang="ru-RU" altLang="ru-RU" sz="1600" b="1"/>
              <a:t>это есть только для </a:t>
            </a:r>
            <a:r>
              <a:rPr lang="en-US" altLang="ru-RU" sz="1600" b="1"/>
              <a:t>wildcards c super.</a:t>
            </a:r>
            <a:endParaRPr lang="ru-RU" altLang="ru-RU" sz="1600" b="1"/>
          </a:p>
        </p:txBody>
      </p:sp>
      <p:sp>
        <p:nvSpPr>
          <p:cNvPr id="23556" name="Date Placeholder 3">
            <a:extLst>
              <a:ext uri="{FF2B5EF4-FFF2-40B4-BE49-F238E27FC236}">
                <a16:creationId xmlns:a16="http://schemas.microsoft.com/office/drawing/2014/main" id="{FB38A031-F6B6-4C5F-9650-615B2F9C71B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30ECB61-C3FC-4FC4-81C9-B451C45A7D4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7" name="Footer Placeholder 4">
            <a:extLst>
              <a:ext uri="{FF2B5EF4-FFF2-40B4-BE49-F238E27FC236}">
                <a16:creationId xmlns:a16="http://schemas.microsoft.com/office/drawing/2014/main" id="{8EC2AF0D-AB37-400E-8986-4C8DE2CEF04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8" name="Slide Number Placeholder 5">
            <a:extLst>
              <a:ext uri="{FF2B5EF4-FFF2-40B4-BE49-F238E27FC236}">
                <a16:creationId xmlns:a16="http://schemas.microsoft.com/office/drawing/2014/main" id="{FE2BB3AC-5434-4458-B194-E3F0A123A5B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A982CD5-930A-409A-B551-AFE13ECF7497}" type="slidenum">
              <a:rPr lang="ru-RU" altLang="ru-RU" sz="1400"/>
              <a:pPr eaLnBrk="1" hangingPunct="1">
                <a:spcBef>
                  <a:spcPct val="0"/>
                </a:spcBef>
                <a:buFontTx/>
                <a:buNone/>
              </a:pPr>
              <a:t>509</a:t>
            </a:fld>
            <a:endParaRPr lang="ru-RU" altLang="ru-RU" sz="1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sp>
        <p:nvSpPr>
          <p:cNvPr id="13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p:cNvSpPr txBox="1"/>
          <p:nvPr/>
        </p:nvSpPr>
        <p:spPr>
          <a:xfrm>
            <a:off x="553804" y="5998942"/>
            <a:ext cx="8036393" cy="48169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spcBef>
                <a:spcPts val="1406"/>
              </a:spcBef>
            </a:pPr>
            <a:r>
              <a:rPr lang="ru-RU" sz="1688" b="1" dirty="0">
                <a:solidFill>
                  <a:srgbClr val="253957"/>
                </a:solidFill>
                <a:latin typeface="Arial Narrow" charset="0"/>
                <a:cs typeface="Arial Narrow" charset="0"/>
              </a:rPr>
              <a:t>Ответ: </a:t>
            </a:r>
            <a:r>
              <a:rPr lang="ru-RU" sz="1688" dirty="0">
                <a:solidFill>
                  <a:srgbClr val="253957"/>
                </a:solidFill>
                <a:latin typeface="Arial Narrow" charset="0"/>
                <a:cs typeface="Arial Narrow" charset="0"/>
              </a:rPr>
              <a:t>среднедушевой денежный доход населения – </a:t>
            </a:r>
            <a:r>
              <a:rPr lang="ru-RU" sz="1688" b="1" dirty="0">
                <a:solidFill>
                  <a:srgbClr val="253957"/>
                </a:solidFill>
                <a:latin typeface="Arial Narrow" charset="0"/>
                <a:cs typeface="Arial Narrow" charset="0"/>
              </a:rPr>
              <a:t>5009,75 </a:t>
            </a:r>
            <a:r>
              <a:rPr lang="ru-RU" sz="1688" dirty="0">
                <a:solidFill>
                  <a:srgbClr val="253957"/>
                </a:solidFill>
                <a:latin typeface="Arial Narrow" charset="0"/>
                <a:cs typeface="Arial Narrow" charset="0"/>
              </a:rPr>
              <a:t>руб. </a:t>
            </a:r>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Рассчитать среднее значение показателя:</a:t>
            </a:r>
            <a:endParaRPr sz="2109" dirty="0">
              <a:latin typeface="Arial Narrow" charset="0"/>
              <a:ea typeface="Arial Narrow" charset="0"/>
              <a:cs typeface="Arial Narrow" charset="0"/>
            </a:endParaRP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Примеры</a:t>
            </a:r>
            <a:endParaRPr sz="2250" b="1" dirty="0">
              <a:latin typeface="Arial Narrow" charset="0"/>
              <a:ea typeface="Arial Narrow" charset="0"/>
              <a:cs typeface="Arial Narrow" charset="0"/>
            </a:endParaRPr>
          </a:p>
        </p:txBody>
      </p:sp>
      <p:graphicFrame>
        <p:nvGraphicFramePr>
          <p:cNvPr id="2" name="Таблица 1">
            <a:extLst>
              <a:ext uri="{FF2B5EF4-FFF2-40B4-BE49-F238E27FC236}">
                <a16:creationId xmlns:a16="http://schemas.microsoft.com/office/drawing/2014/main" id="{B3E8D4AD-490A-6948-A9CB-F18C328F380D}"/>
              </a:ext>
            </a:extLst>
          </p:cNvPr>
          <p:cNvGraphicFramePr>
            <a:graphicFrameLocks noGrp="1"/>
          </p:cNvGraphicFramePr>
          <p:nvPr/>
        </p:nvGraphicFramePr>
        <p:xfrm>
          <a:off x="726674" y="2625372"/>
          <a:ext cx="7716192" cy="3065896"/>
        </p:xfrm>
        <a:graphic>
          <a:graphicData uri="http://schemas.openxmlformats.org/drawingml/2006/table">
            <a:tbl>
              <a:tblPr>
                <a:tableStyleId>{BC89EF96-8CEA-46FF-86C4-4CE0E7609802}</a:tableStyleId>
              </a:tblPr>
              <a:tblGrid>
                <a:gridCol w="2801619">
                  <a:extLst>
                    <a:ext uri="{9D8B030D-6E8A-4147-A177-3AD203B41FA5}">
                      <a16:colId xmlns:a16="http://schemas.microsoft.com/office/drawing/2014/main" val="227441666"/>
                    </a:ext>
                  </a:extLst>
                </a:gridCol>
                <a:gridCol w="1674711">
                  <a:extLst>
                    <a:ext uri="{9D8B030D-6E8A-4147-A177-3AD203B41FA5}">
                      <a16:colId xmlns:a16="http://schemas.microsoft.com/office/drawing/2014/main" val="2799692674"/>
                    </a:ext>
                  </a:extLst>
                </a:gridCol>
                <a:gridCol w="1612105">
                  <a:extLst>
                    <a:ext uri="{9D8B030D-6E8A-4147-A177-3AD203B41FA5}">
                      <a16:colId xmlns:a16="http://schemas.microsoft.com/office/drawing/2014/main" val="1079951053"/>
                    </a:ext>
                  </a:extLst>
                </a:gridCol>
                <a:gridCol w="1627756">
                  <a:extLst>
                    <a:ext uri="{9D8B030D-6E8A-4147-A177-3AD203B41FA5}">
                      <a16:colId xmlns:a16="http://schemas.microsoft.com/office/drawing/2014/main" val="4257106413"/>
                    </a:ext>
                  </a:extLst>
                </a:gridCol>
              </a:tblGrid>
              <a:tr h="778317">
                <a:tc>
                  <a:txBody>
                    <a:bodyPr/>
                    <a:lstStyle/>
                    <a:p>
                      <a:pPr algn="ctr" fontAlgn="ctr"/>
                      <a:r>
                        <a:rPr lang="ru-RU" sz="1700" u="none" strike="noStrike">
                          <a:effectLst/>
                        </a:rPr>
                        <a:t>Среднедушевые денежные доходы населения, руб. в месяц</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dirty="0">
                          <a:effectLst/>
                        </a:rPr>
                        <a:t>Численность населения, %</a:t>
                      </a:r>
                      <a:endParaRPr lang="ru-RU" sz="1700" b="1" i="0" u="none" strike="noStrike" dirty="0">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a:effectLst/>
                        </a:rPr>
                        <a:t>Середина интервала</a:t>
                      </a:r>
                      <a:endParaRPr lang="ru-RU" sz="1700" b="1" i="0" u="none" strike="noStrike">
                        <a:solidFill>
                          <a:srgbClr val="4472C4"/>
                        </a:solidFill>
                        <a:effectLst/>
                        <a:latin typeface="Calibri" panose="020F0502020204030204" pitchFamily="34" charset="0"/>
                      </a:endParaRPr>
                    </a:p>
                  </a:txBody>
                  <a:tcPr marL="6698" marR="6698" marT="6698" marB="0" anchor="ctr"/>
                </a:tc>
                <a:tc>
                  <a:txBody>
                    <a:bodyPr/>
                    <a:lstStyle/>
                    <a:p>
                      <a:pPr algn="ctr" fontAlgn="ctr"/>
                      <a:r>
                        <a:rPr lang="en-US" sz="1700" u="none" strike="noStrike">
                          <a:effectLst/>
                        </a:rPr>
                        <a:t>xi*mi</a:t>
                      </a:r>
                      <a:endParaRPr lang="en-US" sz="1700" b="1" i="0" u="none" strike="noStrike">
                        <a:solidFill>
                          <a:srgbClr val="4472C4"/>
                        </a:solidFill>
                        <a:effectLst/>
                        <a:latin typeface="Calibri" panose="020F0502020204030204" pitchFamily="34" charset="0"/>
                      </a:endParaRPr>
                    </a:p>
                  </a:txBody>
                  <a:tcPr marL="6698" marR="6698" marT="6698" marB="0" anchor="ctr"/>
                </a:tc>
                <a:extLst>
                  <a:ext uri="{0D108BD9-81ED-4DB2-BD59-A6C34878D82A}">
                    <a16:rowId xmlns:a16="http://schemas.microsoft.com/office/drawing/2014/main" val="2100575942"/>
                  </a:ext>
                </a:extLst>
              </a:tr>
              <a:tr h="263904">
                <a:tc>
                  <a:txBody>
                    <a:bodyPr/>
                    <a:lstStyle/>
                    <a:p>
                      <a:pPr algn="ctr" fontAlgn="b"/>
                      <a:r>
                        <a:rPr lang="ru-RU" sz="1700" u="none" strike="noStrike">
                          <a:effectLst/>
                        </a:rPr>
                        <a:t>до 1000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1,9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750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1 425,0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350624910"/>
                  </a:ext>
                </a:extLst>
              </a:tr>
              <a:tr h="263904">
                <a:tc>
                  <a:txBody>
                    <a:bodyPr/>
                    <a:lstStyle/>
                    <a:p>
                      <a:pPr algn="ctr" fontAlgn="b"/>
                      <a:r>
                        <a:rPr lang="ru-RU" sz="1700" u="none" strike="noStrike">
                          <a:effectLst/>
                        </a:rPr>
                        <a:t>1000–1500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4,4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1 250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5 500,0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932216137"/>
                  </a:ext>
                </a:extLst>
              </a:tr>
              <a:tr h="263904">
                <a:tc>
                  <a:txBody>
                    <a:bodyPr/>
                    <a:lstStyle/>
                    <a:p>
                      <a:pPr algn="ctr" fontAlgn="b"/>
                      <a:r>
                        <a:rPr lang="ru-RU" sz="1700" u="none" strike="noStrike">
                          <a:effectLst/>
                        </a:rPr>
                        <a:t>1500–2000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6,2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1 750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10 850,0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643152126"/>
                  </a:ext>
                </a:extLst>
              </a:tr>
              <a:tr h="263904">
                <a:tc>
                  <a:txBody>
                    <a:bodyPr/>
                    <a:lstStyle/>
                    <a:p>
                      <a:pPr algn="ctr" fontAlgn="b"/>
                      <a:r>
                        <a:rPr lang="ru-RU" sz="1700" u="none" strike="noStrike">
                          <a:effectLst/>
                        </a:rPr>
                        <a:t>2000–3000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14,5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2 500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36 250,0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218827260"/>
                  </a:ext>
                </a:extLst>
              </a:tr>
              <a:tr h="263904">
                <a:tc>
                  <a:txBody>
                    <a:bodyPr/>
                    <a:lstStyle/>
                    <a:p>
                      <a:pPr algn="ctr" fontAlgn="b"/>
                      <a:r>
                        <a:rPr lang="ru-RU" sz="1700" u="none" strike="noStrike">
                          <a:effectLst/>
                        </a:rPr>
                        <a:t>3000–4000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13,8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3 500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48 300,0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864639427"/>
                  </a:ext>
                </a:extLst>
              </a:tr>
              <a:tr h="263904">
                <a:tc>
                  <a:txBody>
                    <a:bodyPr/>
                    <a:lstStyle/>
                    <a:p>
                      <a:pPr algn="ctr" fontAlgn="b"/>
                      <a:r>
                        <a:rPr lang="ru-RU" sz="1700" u="none" strike="noStrike">
                          <a:effectLst/>
                        </a:rPr>
                        <a:t>4000–5000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11,7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4 500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52 650,0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543369950"/>
                  </a:ext>
                </a:extLst>
              </a:tr>
              <a:tr h="263904">
                <a:tc>
                  <a:txBody>
                    <a:bodyPr/>
                    <a:lstStyle/>
                    <a:p>
                      <a:pPr algn="ctr" fontAlgn="b"/>
                      <a:r>
                        <a:rPr lang="ru-RU" sz="1700" u="none" strike="noStrike">
                          <a:effectLst/>
                        </a:rPr>
                        <a:t>5000–7000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17,0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6 000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102 000,0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296484843"/>
                  </a:ext>
                </a:extLst>
              </a:tr>
              <a:tr h="263904">
                <a:tc>
                  <a:txBody>
                    <a:bodyPr/>
                    <a:lstStyle/>
                    <a:p>
                      <a:pPr algn="ctr" fontAlgn="b"/>
                      <a:r>
                        <a:rPr lang="ru-RU" sz="1700" u="none" strike="noStrike">
                          <a:effectLst/>
                        </a:rPr>
                        <a:t>7000 и более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30,5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8 000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244 000,0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575691239"/>
                  </a:ext>
                </a:extLst>
              </a:tr>
              <a:tr h="263904">
                <a:tc>
                  <a:txBody>
                    <a:bodyPr/>
                    <a:lstStyle/>
                    <a:p>
                      <a:pPr algn="ctr" fontAlgn="b"/>
                      <a:r>
                        <a:rPr lang="ru-RU" sz="1700" u="none" strike="noStrike" dirty="0">
                          <a:effectLst/>
                        </a:rPr>
                        <a:t>Итого:</a:t>
                      </a:r>
                      <a:endParaRPr lang="ru-RU" sz="1700" b="1" i="0" u="none" strike="noStrike" dirty="0">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100,0   </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dirty="0">
                          <a:effectLst/>
                        </a:rPr>
                        <a:t>     500 975,0   </a:t>
                      </a:r>
                      <a:endParaRPr lang="ru-RU" sz="1700" b="1" i="0" u="none" strike="noStrike" dirty="0">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2536479680"/>
                  </a:ext>
                </a:extLst>
              </a:tr>
            </a:tbl>
          </a:graphicData>
        </a:graphic>
      </p:graphicFrame>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CA3C7278-B3EC-9A48-A150-09D416261FD5}"/>
              </a:ext>
            </a:extLst>
          </p:cNvPr>
          <p:cNvSpPr txBox="1"/>
          <p:nvPr/>
        </p:nvSpPr>
        <p:spPr>
          <a:xfrm>
            <a:off x="553804" y="1608157"/>
            <a:ext cx="8036393" cy="70954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lgn="r">
              <a:spcBef>
                <a:spcPts val="563"/>
              </a:spcBef>
            </a:pPr>
            <a:r>
              <a:rPr lang="ru-RU" sz="1688" dirty="0">
                <a:solidFill>
                  <a:srgbClr val="253957"/>
                </a:solidFill>
                <a:latin typeface="Arial Narrow" charset="0"/>
                <a:cs typeface="Arial Narrow" charset="0"/>
              </a:rPr>
              <a:t>Таблица 2</a:t>
            </a:r>
          </a:p>
          <a:p>
            <a:pPr algn="ctr">
              <a:spcBef>
                <a:spcPts val="563"/>
              </a:spcBef>
            </a:pPr>
            <a:r>
              <a:rPr lang="ru-RU" sz="1688" b="1" dirty="0">
                <a:solidFill>
                  <a:srgbClr val="253957"/>
                </a:solidFill>
                <a:latin typeface="Arial Narrow" charset="0"/>
                <a:cs typeface="Arial Narrow" charset="0"/>
              </a:rPr>
              <a:t>Распределение численности населения по среднедушевому доходу, Россия, … г. (расчетная таблица)</a:t>
            </a:r>
          </a:p>
        </p:txBody>
      </p:sp>
    </p:spTree>
    <p:extLst>
      <p:ext uri="{BB962C8B-B14F-4D97-AF65-F5344CB8AC3E}">
        <p14:creationId xmlns:p14="http://schemas.microsoft.com/office/powerpoint/2010/main" val="2306674905"/>
      </p:ext>
    </p:extLst>
  </p:cSld>
  <p:clrMapOvr>
    <a:masterClrMapping/>
  </p:clrMapOvr>
  <p:transition spd="med"/>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D372865-B6D7-49AC-93E8-8B326C669171}"/>
              </a:ext>
            </a:extLst>
          </p:cNvPr>
          <p:cNvSpPr>
            <a:spLocks noGrp="1"/>
          </p:cNvSpPr>
          <p:nvPr>
            <p:ph type="title"/>
          </p:nvPr>
        </p:nvSpPr>
        <p:spPr>
          <a:xfrm>
            <a:off x="468313" y="1484313"/>
            <a:ext cx="8229600" cy="360362"/>
          </a:xfrm>
        </p:spPr>
        <p:txBody>
          <a:bodyPr/>
          <a:lstStyle/>
          <a:p>
            <a:r>
              <a:rPr lang="ru-RU" altLang="ru-RU" sz="2400" b="1"/>
              <a:t>Рекомендации по использованию  (Дж.Блох)</a:t>
            </a:r>
          </a:p>
        </p:txBody>
      </p:sp>
      <p:sp>
        <p:nvSpPr>
          <p:cNvPr id="24579" name="Content Placeholder 2">
            <a:extLst>
              <a:ext uri="{FF2B5EF4-FFF2-40B4-BE49-F238E27FC236}">
                <a16:creationId xmlns:a16="http://schemas.microsoft.com/office/drawing/2014/main" id="{BB010C29-9741-4EB3-822C-594AFB3039E3}"/>
              </a:ext>
            </a:extLst>
          </p:cNvPr>
          <p:cNvSpPr>
            <a:spLocks noGrp="1"/>
          </p:cNvSpPr>
          <p:nvPr>
            <p:ph idx="1"/>
          </p:nvPr>
        </p:nvSpPr>
        <p:spPr>
          <a:xfrm>
            <a:off x="0" y="1916113"/>
            <a:ext cx="9144000" cy="4210050"/>
          </a:xfrm>
        </p:spPr>
        <p:txBody>
          <a:bodyPr/>
          <a:lstStyle/>
          <a:p>
            <a:r>
              <a:rPr lang="ru-RU" altLang="ru-RU" sz="2000"/>
              <a:t>Использование </a:t>
            </a:r>
            <a:r>
              <a:rPr lang="en-US" altLang="ru-RU" sz="2000"/>
              <a:t>raw-</a:t>
            </a:r>
            <a:r>
              <a:rPr lang="ru-RU" altLang="ru-RU" sz="2000"/>
              <a:t>типов может приводить к </a:t>
            </a:r>
            <a:r>
              <a:rPr lang="en-US" altLang="ru-RU" sz="2000"/>
              <a:t>exceptions at runtime</a:t>
            </a:r>
            <a:r>
              <a:rPr lang="ru-RU" altLang="ru-RU" sz="2000"/>
              <a:t>. Надо избегать их использования – они нужны только для совместимости со старым кодом </a:t>
            </a:r>
            <a:r>
              <a:rPr lang="ru-RU" altLang="ru-RU" sz="1600" b="1"/>
              <a:t>(его – много, и надо понимать, что речь идет только о статическом контроле</a:t>
            </a:r>
            <a:r>
              <a:rPr lang="en-US" altLang="ru-RU" sz="1600" b="1"/>
              <a:t> </a:t>
            </a:r>
            <a:r>
              <a:rPr lang="ru-RU" altLang="ru-RU" sz="1600" b="1"/>
              <a:t>типов, которого, например, в </a:t>
            </a:r>
            <a:r>
              <a:rPr lang="en-US" altLang="ru-RU" sz="1600" b="1"/>
              <a:t>Python’</a:t>
            </a:r>
            <a:r>
              <a:rPr lang="ru-RU" altLang="ru-RU" sz="1600" b="1"/>
              <a:t>е – просто нет...)</a:t>
            </a:r>
            <a:r>
              <a:rPr lang="ru-RU" altLang="ru-RU" sz="2000"/>
              <a:t>;</a:t>
            </a:r>
          </a:p>
          <a:p>
            <a:r>
              <a:rPr lang="ru-RU" altLang="ru-RU" sz="2000"/>
              <a:t>Это – надежное программирование (есть параметризация типов):</a:t>
            </a:r>
          </a:p>
          <a:p>
            <a:pPr lvl="1"/>
            <a:r>
              <a:rPr lang="en-US" altLang="ru-RU" sz="1600" b="1">
                <a:solidFill>
                  <a:srgbClr val="FF0000"/>
                </a:solidFill>
              </a:rPr>
              <a:t>Set&lt;Object&gt;</a:t>
            </a:r>
            <a:r>
              <a:rPr lang="en-US" altLang="ru-RU" sz="1600"/>
              <a:t> - </a:t>
            </a:r>
            <a:r>
              <a:rPr lang="ru-RU" altLang="ru-RU" sz="1600"/>
              <a:t>множество, содержащее объекты любого типа;</a:t>
            </a:r>
          </a:p>
          <a:p>
            <a:pPr lvl="1"/>
            <a:r>
              <a:rPr lang="en-US" altLang="ru-RU" sz="1600" b="1">
                <a:solidFill>
                  <a:srgbClr val="FF0000"/>
                </a:solidFill>
              </a:rPr>
              <a:t>Set&lt;?&gt;</a:t>
            </a:r>
            <a:r>
              <a:rPr lang="en-US" altLang="ru-RU" sz="1600"/>
              <a:t> - </a:t>
            </a:r>
            <a:r>
              <a:rPr lang="ru-RU" altLang="ru-RU" sz="1600"/>
              <a:t>множество, содержащее объекты какого-то неизвестного типа;</a:t>
            </a:r>
          </a:p>
          <a:p>
            <a:r>
              <a:rPr lang="ru-RU" altLang="ru-RU" sz="2000"/>
              <a:t>Это – ненадежное программирование (нет параметризации типов):</a:t>
            </a:r>
          </a:p>
          <a:p>
            <a:pPr lvl="1"/>
            <a:r>
              <a:rPr lang="en-US" altLang="ru-RU" sz="1600" b="1">
                <a:solidFill>
                  <a:srgbClr val="FF0000"/>
                </a:solidFill>
              </a:rPr>
              <a:t>Set</a:t>
            </a:r>
            <a:r>
              <a:rPr lang="en-US" altLang="ru-RU" sz="1600"/>
              <a:t> – </a:t>
            </a:r>
            <a:r>
              <a:rPr lang="ru-RU" altLang="ru-RU" sz="1600"/>
              <a:t>множество, про которое система </a:t>
            </a:r>
            <a:r>
              <a:rPr lang="en-US" altLang="ru-RU" sz="1600"/>
              <a:t>[</a:t>
            </a:r>
            <a:r>
              <a:rPr lang="ru-RU" altLang="ru-RU" sz="1600"/>
              <a:t>параметризованных</a:t>
            </a:r>
            <a:r>
              <a:rPr lang="en-US" altLang="ru-RU" sz="1600"/>
              <a:t>]</a:t>
            </a:r>
            <a:r>
              <a:rPr lang="ru-RU" altLang="ru-RU" sz="1600"/>
              <a:t> типов ничего не знает.</a:t>
            </a:r>
          </a:p>
          <a:p>
            <a:r>
              <a:rPr lang="ru-RU" altLang="ru-RU" sz="2000"/>
              <a:t>При работе с </a:t>
            </a:r>
            <a:r>
              <a:rPr lang="en-US" altLang="ru-RU" sz="2000"/>
              <a:t>generics</a:t>
            </a:r>
            <a:r>
              <a:rPr lang="ru-RU" altLang="ru-RU" sz="2000"/>
              <a:t> нужно особое внимание к </a:t>
            </a:r>
            <a:r>
              <a:rPr lang="en-US" altLang="ru-RU" sz="2000"/>
              <a:t>Warnings</a:t>
            </a:r>
            <a:r>
              <a:rPr lang="ru-RU" altLang="ru-RU" sz="2000"/>
              <a:t> компилятора</a:t>
            </a:r>
          </a:p>
          <a:p>
            <a:pPr lvl="1"/>
            <a:r>
              <a:rPr lang="ru-RU" altLang="ru-RU" sz="1600" b="1"/>
              <a:t>Не надо «маскировать проблемы» - это</a:t>
            </a:r>
            <a:r>
              <a:rPr lang="en-US" altLang="ru-RU" sz="1600" b="1"/>
              <a:t> </a:t>
            </a:r>
            <a:r>
              <a:rPr lang="ru-RU" altLang="ru-RU" sz="1600" b="1"/>
              <a:t>«страусиное поведение»;</a:t>
            </a:r>
          </a:p>
          <a:p>
            <a:pPr lvl="1"/>
            <a:r>
              <a:rPr lang="ru-RU" altLang="ru-RU" sz="1600" b="1"/>
              <a:t>Не надо использовать аннотации </a:t>
            </a:r>
            <a:r>
              <a:rPr lang="en-US" altLang="ru-RU" sz="1600" b="1">
                <a:solidFill>
                  <a:srgbClr val="FF0000"/>
                </a:solidFill>
              </a:rPr>
              <a:t>@SuppressWarnings(“unchecked”)</a:t>
            </a:r>
            <a:r>
              <a:rPr lang="ru-RU" altLang="ru-RU" sz="1600" b="1"/>
              <a:t> без полной (доказуемой) уверенности в надежности кода...</a:t>
            </a:r>
          </a:p>
          <a:p>
            <a:endParaRPr lang="ru-RU" altLang="ru-RU" sz="2000"/>
          </a:p>
        </p:txBody>
      </p:sp>
      <p:sp>
        <p:nvSpPr>
          <p:cNvPr id="24580" name="Date Placeholder 3">
            <a:extLst>
              <a:ext uri="{FF2B5EF4-FFF2-40B4-BE49-F238E27FC236}">
                <a16:creationId xmlns:a16="http://schemas.microsoft.com/office/drawing/2014/main" id="{B532A9EF-5A06-40BA-BDAF-EE1EED8BAF2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E16D8EE-7158-4700-A969-35BE8BA029A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81" name="Footer Placeholder 4">
            <a:extLst>
              <a:ext uri="{FF2B5EF4-FFF2-40B4-BE49-F238E27FC236}">
                <a16:creationId xmlns:a16="http://schemas.microsoft.com/office/drawing/2014/main" id="{C2FF93FD-9BE2-4E58-9BB4-4063171F6E9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2" name="Slide Number Placeholder 5">
            <a:extLst>
              <a:ext uri="{FF2B5EF4-FFF2-40B4-BE49-F238E27FC236}">
                <a16:creationId xmlns:a16="http://schemas.microsoft.com/office/drawing/2014/main" id="{D7D3AF5D-39A8-4EDC-813C-0F9167835C2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8D2CA9F-9C7F-4733-96D4-28510C8454C8}" type="slidenum">
              <a:rPr lang="ru-RU" altLang="ru-RU" sz="1400"/>
              <a:pPr eaLnBrk="1" hangingPunct="1">
                <a:spcBef>
                  <a:spcPct val="0"/>
                </a:spcBef>
                <a:buFontTx/>
                <a:buNone/>
              </a:pPr>
              <a:t>510</a:t>
            </a:fld>
            <a:endParaRPr lang="ru-RU" altLang="ru-RU" sz="1400"/>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6B4F3C33-557F-4005-A9D6-5A6700182B9B}"/>
              </a:ext>
            </a:extLst>
          </p:cNvPr>
          <p:cNvSpPr>
            <a:spLocks noGrp="1"/>
          </p:cNvSpPr>
          <p:nvPr>
            <p:ph type="title"/>
          </p:nvPr>
        </p:nvSpPr>
        <p:spPr>
          <a:xfrm>
            <a:off x="323850" y="1484313"/>
            <a:ext cx="8229600" cy="360362"/>
          </a:xfrm>
        </p:spPr>
        <p:txBody>
          <a:bodyPr/>
          <a:lstStyle/>
          <a:p>
            <a:r>
              <a:rPr lang="ru-RU" altLang="ru-RU" sz="2400" b="1"/>
              <a:t>Аннотации </a:t>
            </a:r>
            <a:r>
              <a:rPr lang="en-US" altLang="ru-RU" sz="2400" b="1"/>
              <a:t>@SuppressWarnings(“unchecked”)</a:t>
            </a:r>
            <a:endParaRPr lang="ru-RU" altLang="ru-RU" sz="2400" b="1"/>
          </a:p>
        </p:txBody>
      </p:sp>
      <p:sp>
        <p:nvSpPr>
          <p:cNvPr id="3" name="Content Placeholder 2">
            <a:extLst>
              <a:ext uri="{FF2B5EF4-FFF2-40B4-BE49-F238E27FC236}">
                <a16:creationId xmlns:a16="http://schemas.microsoft.com/office/drawing/2014/main" id="{FC85DE12-92AD-4A02-BD1D-7C7676126949}"/>
              </a:ext>
            </a:extLst>
          </p:cNvPr>
          <p:cNvSpPr>
            <a:spLocks noGrp="1"/>
          </p:cNvSpPr>
          <p:nvPr>
            <p:ph idx="1"/>
          </p:nvPr>
        </p:nvSpPr>
        <p:spPr>
          <a:xfrm>
            <a:off x="0" y="1916113"/>
            <a:ext cx="9144000" cy="4210050"/>
          </a:xfrm>
        </p:spPr>
        <p:txBody>
          <a:bodyPr/>
          <a:lstStyle/>
          <a:p>
            <a:pPr>
              <a:defRPr/>
            </a:pPr>
            <a:r>
              <a:rPr lang="ru-RU" sz="2000" dirty="0"/>
              <a:t>Может использоваться при любой декларации – от локальной переменной до всего класса. Ими надо пользоваться с минимальной областью действия (при одной переменной или коротком методе).</a:t>
            </a:r>
          </a:p>
          <a:p>
            <a:pPr marL="457200" lvl="1" indent="0">
              <a:buFontTx/>
              <a:buNone/>
              <a:defRPr/>
            </a:pPr>
            <a:r>
              <a:rPr lang="ru-RU" sz="1600" b="1" dirty="0">
                <a:solidFill>
                  <a:srgbClr val="0070C0"/>
                </a:solidFill>
              </a:rPr>
              <a:t>В книге </a:t>
            </a:r>
            <a:r>
              <a:rPr lang="en-US" sz="1600" b="1" dirty="0">
                <a:solidFill>
                  <a:srgbClr val="0070C0"/>
                </a:solidFill>
              </a:rPr>
              <a:t>Effective Java (2018) </a:t>
            </a:r>
            <a:r>
              <a:rPr lang="ru-RU" sz="1600" b="1" dirty="0">
                <a:solidFill>
                  <a:srgbClr val="0070C0"/>
                </a:solidFill>
              </a:rPr>
              <a:t>приведен пример из </a:t>
            </a:r>
            <a:r>
              <a:rPr lang="en-US" sz="1600" b="1" dirty="0">
                <a:solidFill>
                  <a:srgbClr val="0070C0"/>
                </a:solidFill>
              </a:rPr>
              <a:t>ArrayList&lt;E&gt;-</a:t>
            </a:r>
            <a:r>
              <a:rPr lang="ru-RU" sz="1600" b="1" dirty="0">
                <a:solidFill>
                  <a:srgbClr val="0070C0"/>
                </a:solidFill>
              </a:rPr>
              <a:t>класса:</a:t>
            </a:r>
            <a:endParaRPr lang="en-US" sz="1600" b="1" dirty="0">
              <a:solidFill>
                <a:srgbClr val="0070C0"/>
              </a:solidFill>
            </a:endParaRPr>
          </a:p>
          <a:p>
            <a:pPr marL="400050" lvl="1" indent="0">
              <a:buFontTx/>
              <a:buNone/>
              <a:defRPr/>
            </a:pPr>
            <a:r>
              <a:rPr lang="en-US" sz="1600" b="1" dirty="0">
                <a:solidFill>
                  <a:srgbClr val="0070C0"/>
                </a:solidFill>
              </a:rPr>
              <a:t> @SuppressWarnings(“unchecked”) </a:t>
            </a:r>
            <a:r>
              <a:rPr lang="fr-FR" sz="1600" b="1" dirty="0">
                <a:solidFill>
                  <a:srgbClr val="0070C0"/>
                </a:solidFill>
              </a:rPr>
              <a:t>public &lt;T&gt; T[ ] toArray(T[ ] a) {…}</a:t>
            </a:r>
            <a:r>
              <a:rPr lang="en-US" sz="1600" b="1" dirty="0">
                <a:solidFill>
                  <a:srgbClr val="0070C0"/>
                </a:solidFill>
              </a:rPr>
              <a:t> //</a:t>
            </a:r>
            <a:r>
              <a:rPr lang="ru-RU" sz="1600" b="1" dirty="0">
                <a:solidFill>
                  <a:srgbClr val="0070C0"/>
                </a:solidFill>
              </a:rPr>
              <a:t> см. </a:t>
            </a:r>
            <a:r>
              <a:rPr lang="en-US" sz="1600" b="1" dirty="0">
                <a:solidFill>
                  <a:srgbClr val="0070C0"/>
                </a:solidFill>
              </a:rPr>
              <a:t>JDK</a:t>
            </a:r>
            <a:r>
              <a:rPr lang="ru-RU" sz="1600" b="1" dirty="0">
                <a:solidFill>
                  <a:srgbClr val="0070C0"/>
                </a:solidFill>
              </a:rPr>
              <a:t>...  автор</a:t>
            </a:r>
            <a:r>
              <a:rPr lang="en-US" sz="1600" b="1" dirty="0">
                <a:solidFill>
                  <a:srgbClr val="0070C0"/>
                </a:solidFill>
              </a:rPr>
              <a:t> </a:t>
            </a:r>
            <a:r>
              <a:rPr lang="ru-RU" sz="1600" b="1" dirty="0">
                <a:solidFill>
                  <a:srgbClr val="0070C0"/>
                </a:solidFill>
              </a:rPr>
              <a:t>этого класса </a:t>
            </a:r>
            <a:r>
              <a:rPr lang="en-US" sz="1600" b="1" dirty="0">
                <a:solidFill>
                  <a:srgbClr val="0070C0"/>
                </a:solidFill>
              </a:rPr>
              <a:t>Josh Bloch - </a:t>
            </a:r>
            <a:r>
              <a:rPr lang="ru-RU" sz="1600" b="1" dirty="0">
                <a:solidFill>
                  <a:srgbClr val="0070C0"/>
                </a:solidFill>
              </a:rPr>
              <a:t>в книге пишет, что так</a:t>
            </a:r>
            <a:r>
              <a:rPr lang="en-US" sz="1600" b="1" dirty="0">
                <a:solidFill>
                  <a:srgbClr val="0070C0"/>
                </a:solidFill>
              </a:rPr>
              <a:t> </a:t>
            </a:r>
            <a:r>
              <a:rPr lang="ru-RU" sz="1600" b="1" dirty="0">
                <a:solidFill>
                  <a:srgbClr val="0070C0"/>
                </a:solidFill>
              </a:rPr>
              <a:t>делать не надо (</a:t>
            </a:r>
            <a:r>
              <a:rPr lang="en-US" sz="1600" b="1" dirty="0">
                <a:solidFill>
                  <a:srgbClr val="0070C0"/>
                </a:solidFill>
              </a:rPr>
              <a:t>Item 27</a:t>
            </a:r>
            <a:r>
              <a:rPr lang="ru-RU" sz="1600" b="1" dirty="0">
                <a:solidFill>
                  <a:srgbClr val="0070C0"/>
                </a:solidFill>
              </a:rPr>
              <a:t>)</a:t>
            </a:r>
            <a:r>
              <a:rPr lang="en-US" sz="1600" b="1" dirty="0">
                <a:solidFill>
                  <a:srgbClr val="0070C0"/>
                </a:solidFill>
              </a:rPr>
              <a:t>!</a:t>
            </a:r>
            <a:endParaRPr lang="ru-RU" sz="1600" b="1" dirty="0">
              <a:solidFill>
                <a:srgbClr val="0070C0"/>
              </a:solidFill>
            </a:endParaRPr>
          </a:p>
          <a:p>
            <a:pPr>
              <a:defRPr/>
            </a:pPr>
            <a:r>
              <a:rPr lang="en-US" sz="2000" dirty="0"/>
              <a:t>“unchecked” warning – </a:t>
            </a:r>
            <a:r>
              <a:rPr lang="ru-RU" sz="2000" dirty="0"/>
              <a:t>предупреждение от комилятора о том, что он не может гарантировать безопасность типов (</a:t>
            </a:r>
            <a:r>
              <a:rPr lang="en-US" sz="2000" dirty="0"/>
              <a:t>type safe</a:t>
            </a:r>
            <a:r>
              <a:rPr lang="ru-RU" sz="2000" dirty="0"/>
              <a:t>): </a:t>
            </a:r>
            <a:r>
              <a:rPr lang="ru-RU" sz="2000" i="1" dirty="0"/>
              <a:t>«не проверено...»</a:t>
            </a:r>
          </a:p>
          <a:p>
            <a:pPr>
              <a:defRPr/>
            </a:pPr>
            <a:r>
              <a:rPr lang="ru-RU" sz="2000" dirty="0"/>
              <a:t>Чаще всего это происходит при использовании </a:t>
            </a:r>
            <a:r>
              <a:rPr lang="en-US" sz="2000" dirty="0"/>
              <a:t>raw-</a:t>
            </a:r>
            <a:r>
              <a:rPr lang="ru-RU" sz="2000" dirty="0"/>
              <a:t>типов, когда не хватает информации для проверки (что может дать </a:t>
            </a:r>
            <a:r>
              <a:rPr lang="en-US" sz="2000" dirty="0"/>
              <a:t>Exception </a:t>
            </a:r>
            <a:r>
              <a:rPr lang="ru-RU" sz="2000" dirty="0"/>
              <a:t>в </a:t>
            </a:r>
            <a:r>
              <a:rPr lang="en-US" sz="2000" dirty="0"/>
              <a:t>runtime</a:t>
            </a:r>
            <a:r>
              <a:rPr lang="ru-RU" sz="2000" dirty="0"/>
              <a:t>). </a:t>
            </a:r>
            <a:r>
              <a:rPr lang="en-US" sz="1600" dirty="0">
                <a:solidFill>
                  <a:srgbClr val="0070C0"/>
                </a:solidFill>
              </a:rPr>
              <a:t>http://www.angelikalanger.com/GenericsFAQ/FAQSections/TechnicalDetails.html#FAQ001</a:t>
            </a:r>
            <a:endParaRPr lang="ru-RU" sz="1600" dirty="0">
              <a:solidFill>
                <a:srgbClr val="0070C0"/>
              </a:solidFill>
            </a:endParaRPr>
          </a:p>
          <a:p>
            <a:pPr>
              <a:defRPr/>
            </a:pPr>
            <a:r>
              <a:rPr lang="ru-RU" sz="2000" dirty="0"/>
              <a:t>Подробное обсуждение см. в </a:t>
            </a:r>
            <a:r>
              <a:rPr lang="en-US" sz="2000" dirty="0"/>
              <a:t>Java Generics FAQs by Angelica Langer (</a:t>
            </a:r>
            <a:r>
              <a:rPr lang="ru-RU" sz="2000" dirty="0"/>
              <a:t>можно будет взять в </a:t>
            </a:r>
            <a:r>
              <a:rPr lang="en-US" sz="2000" dirty="0"/>
              <a:t>moodle)…</a:t>
            </a:r>
            <a:endParaRPr lang="ru-RU" sz="2000" dirty="0"/>
          </a:p>
          <a:p>
            <a:pPr>
              <a:defRPr/>
            </a:pPr>
            <a:endParaRPr lang="ru-RU" sz="2000" dirty="0"/>
          </a:p>
          <a:p>
            <a:pPr marL="0" indent="0">
              <a:buFontTx/>
              <a:buNone/>
              <a:defRPr/>
            </a:pPr>
            <a:endParaRPr lang="ru-RU" sz="2000" dirty="0"/>
          </a:p>
        </p:txBody>
      </p:sp>
      <p:sp>
        <p:nvSpPr>
          <p:cNvPr id="25604" name="Date Placeholder 3">
            <a:extLst>
              <a:ext uri="{FF2B5EF4-FFF2-40B4-BE49-F238E27FC236}">
                <a16:creationId xmlns:a16="http://schemas.microsoft.com/office/drawing/2014/main" id="{0880D5EC-5452-4373-A5D0-C23FE59B860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6EBB688-A741-4D64-9C0B-B3FCF9E39FA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5" name="Footer Placeholder 4">
            <a:extLst>
              <a:ext uri="{FF2B5EF4-FFF2-40B4-BE49-F238E27FC236}">
                <a16:creationId xmlns:a16="http://schemas.microsoft.com/office/drawing/2014/main" id="{4765DEBC-1B17-4117-851F-8045CAEA770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6" name="Slide Number Placeholder 5">
            <a:extLst>
              <a:ext uri="{FF2B5EF4-FFF2-40B4-BE49-F238E27FC236}">
                <a16:creationId xmlns:a16="http://schemas.microsoft.com/office/drawing/2014/main" id="{B15B5D48-9F78-4608-8BF8-F2494CD8289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4B3414B-8B9C-407A-9D31-7949C26D9848}" type="slidenum">
              <a:rPr lang="ru-RU" altLang="ru-RU" sz="1400"/>
              <a:pPr eaLnBrk="1" hangingPunct="1">
                <a:spcBef>
                  <a:spcPct val="0"/>
                </a:spcBef>
                <a:buFontTx/>
                <a:buNone/>
              </a:pPr>
              <a:t>511</a:t>
            </a:fld>
            <a:endParaRPr lang="ru-RU" altLang="ru-RU" sz="140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D17662D1-83FB-4046-BD55-B7C87CE0DFB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27C1752-906F-4548-81B5-0251EE2C5BF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1D0BB9A9-35FC-4579-B2D5-B32D964F043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AD05674A-D444-4107-BEE7-FE3F5CBF72A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17B5FC3-460B-45CB-A4E1-38DF49AFD6B7}" type="slidenum">
              <a:rPr lang="ru-RU" altLang="ru-RU" sz="1400"/>
              <a:pPr eaLnBrk="1" hangingPunct="1">
                <a:spcBef>
                  <a:spcPct val="0"/>
                </a:spcBef>
                <a:buFontTx/>
                <a:buNone/>
              </a:pPr>
              <a:t>512</a:t>
            </a:fld>
            <a:endParaRPr lang="ru-RU" altLang="ru-RU" sz="1400"/>
          </a:p>
        </p:txBody>
      </p:sp>
      <p:sp>
        <p:nvSpPr>
          <p:cNvPr id="26629" name="Rectangle 2">
            <a:extLst>
              <a:ext uri="{FF2B5EF4-FFF2-40B4-BE49-F238E27FC236}">
                <a16:creationId xmlns:a16="http://schemas.microsoft.com/office/drawing/2014/main" id="{FE546FDF-83E3-4387-8525-5557B78A6599}"/>
              </a:ext>
            </a:extLst>
          </p:cNvPr>
          <p:cNvSpPr>
            <a:spLocks noGrp="1" noChangeArrowheads="1"/>
          </p:cNvSpPr>
          <p:nvPr>
            <p:ph type="title"/>
          </p:nvPr>
        </p:nvSpPr>
        <p:spPr>
          <a:xfrm>
            <a:off x="468313" y="1557338"/>
            <a:ext cx="8424862" cy="287337"/>
          </a:xfrm>
        </p:spPr>
        <p:txBody>
          <a:bodyPr/>
          <a:lstStyle/>
          <a:p>
            <a:pPr eaLnBrk="1" hangingPunct="1"/>
            <a:r>
              <a:rPr lang="ru-RU" altLang="ru-RU" sz="2400" b="1"/>
              <a:t>Расширение средств </a:t>
            </a:r>
            <a:r>
              <a:rPr lang="en-US" altLang="ru-RU" sz="2400" b="1"/>
              <a:t>reflection </a:t>
            </a:r>
            <a:r>
              <a:rPr lang="ru-RU" altLang="ru-RU" sz="2400" b="1"/>
              <a:t>для </a:t>
            </a:r>
            <a:r>
              <a:rPr lang="en-US" altLang="ru-RU" sz="2400" b="1"/>
              <a:t>generics</a:t>
            </a:r>
            <a:endParaRPr lang="ru-RU" altLang="ru-RU" sz="2400" b="1"/>
          </a:p>
        </p:txBody>
      </p:sp>
      <p:sp>
        <p:nvSpPr>
          <p:cNvPr id="21510" name="Rectangle 3">
            <a:extLst>
              <a:ext uri="{FF2B5EF4-FFF2-40B4-BE49-F238E27FC236}">
                <a16:creationId xmlns:a16="http://schemas.microsoft.com/office/drawing/2014/main" id="{FCC5E0C7-6A11-4614-9DCD-38DCC20F8C16}"/>
              </a:ext>
            </a:extLst>
          </p:cNvPr>
          <p:cNvSpPr>
            <a:spLocks noGrp="1" noChangeArrowheads="1"/>
          </p:cNvSpPr>
          <p:nvPr>
            <p:ph type="body" idx="1"/>
          </p:nvPr>
        </p:nvSpPr>
        <p:spPr>
          <a:xfrm>
            <a:off x="0" y="1989138"/>
            <a:ext cx="9144000" cy="4137025"/>
          </a:xfrm>
        </p:spPr>
        <p:txBody>
          <a:bodyPr/>
          <a:lstStyle/>
          <a:p>
            <a:pPr eaLnBrk="1" hangingPunct="1">
              <a:defRPr/>
            </a:pPr>
            <a:r>
              <a:rPr lang="ru-RU" altLang="ru-RU" sz="2000" dirty="0"/>
              <a:t>Как ни странно, </a:t>
            </a:r>
            <a:r>
              <a:rPr lang="en-US" altLang="ru-RU" sz="2000" dirty="0"/>
              <a:t>at runtime </a:t>
            </a:r>
            <a:r>
              <a:rPr lang="ru-RU" altLang="ru-RU" sz="2000" dirty="0"/>
              <a:t>можно</a:t>
            </a:r>
            <a:r>
              <a:rPr lang="en-US" altLang="ru-RU" sz="2000" dirty="0"/>
              <a:t> (</a:t>
            </a:r>
            <a:r>
              <a:rPr lang="ru-RU" altLang="ru-RU" sz="2000" dirty="0"/>
              <a:t>несмотря на </a:t>
            </a:r>
            <a:r>
              <a:rPr lang="en-US" altLang="ru-RU" sz="2000" dirty="0"/>
              <a:t>type erasure)</a:t>
            </a:r>
            <a:r>
              <a:rPr lang="ru-RU" altLang="ru-RU" sz="2000" dirty="0"/>
              <a:t> получить некоторую информацию про </a:t>
            </a:r>
            <a:r>
              <a:rPr lang="en-US" altLang="ru-RU" sz="2000" dirty="0"/>
              <a:t>generic-</a:t>
            </a:r>
            <a:r>
              <a:rPr lang="ru-RU" altLang="ru-RU" sz="2000" dirty="0"/>
              <a:t>типы с помощью </a:t>
            </a:r>
            <a:r>
              <a:rPr lang="en-US" altLang="ru-RU" sz="2000" dirty="0"/>
              <a:t>reflection API.</a:t>
            </a:r>
            <a:endParaRPr lang="ru-RU" altLang="ru-RU" sz="2000" dirty="0"/>
          </a:p>
          <a:p>
            <a:pPr eaLnBrk="1" hangingPunct="1">
              <a:defRPr/>
            </a:pPr>
            <a:r>
              <a:rPr lang="ru-RU" altLang="ru-RU" sz="2000" dirty="0"/>
              <a:t>Класс </a:t>
            </a:r>
            <a:r>
              <a:rPr lang="en-US" altLang="ru-RU" sz="2000" dirty="0"/>
              <a:t>Class – </a:t>
            </a:r>
            <a:r>
              <a:rPr lang="ru-RU" altLang="ru-RU" sz="2000" dirty="0"/>
              <a:t>является </a:t>
            </a:r>
            <a:r>
              <a:rPr lang="en-US" altLang="ru-RU" sz="2000" dirty="0"/>
              <a:t>generic </a:t>
            </a:r>
            <a:r>
              <a:rPr lang="ru-RU" altLang="ru-RU" sz="2000" dirty="0"/>
              <a:t>классом</a:t>
            </a:r>
            <a:r>
              <a:rPr lang="en-US" altLang="ru-RU" sz="2000" dirty="0"/>
              <a:t> (</a:t>
            </a:r>
            <a:r>
              <a:rPr lang="ru-RU" altLang="ru-RU" sz="2000" dirty="0"/>
              <a:t>см. метод</a:t>
            </a:r>
            <a:r>
              <a:rPr lang="en-US" altLang="ru-RU" sz="2000" dirty="0"/>
              <a:t>:</a:t>
            </a:r>
            <a:r>
              <a:rPr lang="ru-RU" altLang="ru-RU" sz="2000" dirty="0"/>
              <a:t> </a:t>
            </a:r>
            <a:r>
              <a:rPr lang="en-US" altLang="ru-RU" sz="2000" dirty="0"/>
              <a:t>T cast() </a:t>
            </a:r>
            <a:r>
              <a:rPr lang="ru-RU" altLang="ru-RU" sz="2000" dirty="0"/>
              <a:t>и др.</a:t>
            </a:r>
            <a:r>
              <a:rPr lang="en-US" altLang="ru-RU" sz="2000" dirty="0"/>
              <a:t>)</a:t>
            </a:r>
            <a:r>
              <a:rPr lang="ru-RU" altLang="ru-RU" sz="2000" dirty="0"/>
              <a:t>.</a:t>
            </a:r>
          </a:p>
          <a:p>
            <a:pPr eaLnBrk="1" hangingPunct="1">
              <a:defRPr/>
            </a:pPr>
            <a:r>
              <a:rPr lang="ru-RU" altLang="ru-RU" sz="2000" dirty="0"/>
              <a:t>Есть </a:t>
            </a:r>
            <a:r>
              <a:rPr lang="en-US" altLang="ru-RU" sz="2000" dirty="0"/>
              <a:t>API </a:t>
            </a:r>
            <a:r>
              <a:rPr lang="ru-RU" altLang="ru-RU" sz="2000" dirty="0"/>
              <a:t>в </a:t>
            </a:r>
            <a:r>
              <a:rPr lang="en-US" altLang="ru-RU" sz="2000" dirty="0"/>
              <a:t>reflection</a:t>
            </a:r>
            <a:r>
              <a:rPr lang="ru-RU" altLang="ru-RU" sz="2000" dirty="0"/>
              <a:t>, позволяющий кое-что узнать (см.) про </a:t>
            </a:r>
            <a:r>
              <a:rPr lang="en-US" altLang="ru-RU" sz="2000" dirty="0"/>
              <a:t>generic-</a:t>
            </a:r>
            <a:r>
              <a:rPr lang="ru-RU" altLang="ru-RU" sz="2000" dirty="0"/>
              <a:t>типы...</a:t>
            </a:r>
          </a:p>
          <a:p>
            <a:pPr lvl="1" eaLnBrk="1" hangingPunct="1">
              <a:defRPr/>
            </a:pPr>
            <a:r>
              <a:rPr lang="ru-RU" altLang="ru-RU" sz="1800" b="1" dirty="0"/>
              <a:t>Можно реконструировать про </a:t>
            </a:r>
            <a:r>
              <a:rPr lang="en-US" altLang="ru-RU" sz="1800" b="1" dirty="0"/>
              <a:t>generic-</a:t>
            </a:r>
            <a:r>
              <a:rPr lang="ru-RU" altLang="ru-RU" sz="1800" b="1" dirty="0"/>
              <a:t>классы и методы все, что было декларировано их создателем.</a:t>
            </a:r>
          </a:p>
          <a:p>
            <a:pPr lvl="1" eaLnBrk="1" hangingPunct="1">
              <a:defRPr/>
            </a:pPr>
            <a:r>
              <a:rPr lang="ru-RU" altLang="ru-RU" sz="1800" b="1" dirty="0"/>
              <a:t>Для этого используется интерфейс </a:t>
            </a:r>
            <a:r>
              <a:rPr lang="en-US" altLang="ru-RU" sz="1800" b="1" dirty="0"/>
              <a:t>java.lang.reflect.Type </a:t>
            </a:r>
            <a:r>
              <a:rPr lang="ru-RU" altLang="ru-RU" sz="1800" b="1" dirty="0"/>
              <a:t>и его подтипы</a:t>
            </a:r>
            <a:r>
              <a:rPr lang="en-US" altLang="ru-RU" sz="1800" b="1" dirty="0"/>
              <a:t>.</a:t>
            </a:r>
          </a:p>
          <a:p>
            <a:pPr marL="457200" lvl="1" indent="0" eaLnBrk="1" hangingPunct="1">
              <a:buFontTx/>
              <a:buNone/>
              <a:defRPr/>
            </a:pPr>
            <a:endParaRPr lang="en-US" altLang="ru-RU" sz="1600" dirty="0"/>
          </a:p>
          <a:p>
            <a:pPr marL="457200" lvl="1" indent="0" eaLnBrk="1" hangingPunct="1">
              <a:buFontTx/>
              <a:buNone/>
              <a:defRPr/>
            </a:pPr>
            <a:endParaRPr lang="en-US" altLang="ru-RU" sz="1600" dirty="0"/>
          </a:p>
          <a:p>
            <a:pPr marL="457200" lvl="1" indent="0" eaLnBrk="1" hangingPunct="1">
              <a:buFontTx/>
              <a:buNone/>
              <a:defRPr/>
            </a:pPr>
            <a:endParaRPr lang="ru-RU" altLang="ru-RU" sz="1600"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8C9CBA90-8F4D-458A-98F6-EB232E5E684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7CC4DB1-7D2D-4B15-8B7F-A911962672F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7651" name="Footer Placeholder 4">
            <a:extLst>
              <a:ext uri="{FF2B5EF4-FFF2-40B4-BE49-F238E27FC236}">
                <a16:creationId xmlns:a16="http://schemas.microsoft.com/office/drawing/2014/main" id="{B4F7C34A-3558-469B-9D3F-552C1BAB8B4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7652" name="Slide Number Placeholder 5">
            <a:extLst>
              <a:ext uri="{FF2B5EF4-FFF2-40B4-BE49-F238E27FC236}">
                <a16:creationId xmlns:a16="http://schemas.microsoft.com/office/drawing/2014/main" id="{06C0A16B-967A-4DE0-89EC-71A59C31A03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59F4591-4342-4515-849B-7E9B083A51BA}" type="slidenum">
              <a:rPr lang="ru-RU" altLang="ru-RU" sz="1400"/>
              <a:pPr eaLnBrk="1" hangingPunct="1">
                <a:spcBef>
                  <a:spcPct val="0"/>
                </a:spcBef>
                <a:buFontTx/>
                <a:buNone/>
              </a:pPr>
              <a:t>513</a:t>
            </a:fld>
            <a:endParaRPr lang="ru-RU" altLang="ru-RU" sz="1400"/>
          </a:p>
        </p:txBody>
      </p:sp>
      <p:sp>
        <p:nvSpPr>
          <p:cNvPr id="27653" name="Rectangle 2">
            <a:extLst>
              <a:ext uri="{FF2B5EF4-FFF2-40B4-BE49-F238E27FC236}">
                <a16:creationId xmlns:a16="http://schemas.microsoft.com/office/drawing/2014/main" id="{370DF4F1-9B40-444D-9B2E-7F4D9FB9F777}"/>
              </a:ext>
            </a:extLst>
          </p:cNvPr>
          <p:cNvSpPr>
            <a:spLocks noGrp="1" noChangeArrowheads="1"/>
          </p:cNvSpPr>
          <p:nvPr>
            <p:ph type="title"/>
          </p:nvPr>
        </p:nvSpPr>
        <p:spPr>
          <a:xfrm>
            <a:off x="395288" y="1484313"/>
            <a:ext cx="8424862" cy="287337"/>
          </a:xfrm>
        </p:spPr>
        <p:txBody>
          <a:bodyPr/>
          <a:lstStyle/>
          <a:p>
            <a:pPr eaLnBrk="1" hangingPunct="1"/>
            <a:r>
              <a:rPr lang="ru-RU" altLang="ru-RU" sz="2400" b="1"/>
              <a:t>Литература (в новом </a:t>
            </a:r>
            <a:r>
              <a:rPr lang="en-US" altLang="ru-RU" sz="2400" b="1"/>
              <a:t>moodle</a:t>
            </a:r>
            <a:r>
              <a:rPr lang="ru-RU" altLang="ru-RU" sz="2400" b="1"/>
              <a:t>)</a:t>
            </a:r>
          </a:p>
        </p:txBody>
      </p:sp>
      <p:sp>
        <p:nvSpPr>
          <p:cNvPr id="27654" name="Rectangle 3">
            <a:extLst>
              <a:ext uri="{FF2B5EF4-FFF2-40B4-BE49-F238E27FC236}">
                <a16:creationId xmlns:a16="http://schemas.microsoft.com/office/drawing/2014/main" id="{5FB1DCCD-EAF5-41EA-9D94-0000FE559FD2}"/>
              </a:ext>
            </a:extLst>
          </p:cNvPr>
          <p:cNvSpPr>
            <a:spLocks noGrp="1" noChangeArrowheads="1"/>
          </p:cNvSpPr>
          <p:nvPr>
            <p:ph type="body" idx="1"/>
          </p:nvPr>
        </p:nvSpPr>
        <p:spPr>
          <a:xfrm>
            <a:off x="0" y="1844675"/>
            <a:ext cx="9144000" cy="4281488"/>
          </a:xfrm>
        </p:spPr>
        <p:txBody>
          <a:bodyPr/>
          <a:lstStyle/>
          <a:p>
            <a:pPr eaLnBrk="1" hangingPunct="1">
              <a:defRPr/>
            </a:pPr>
            <a:r>
              <a:rPr lang="ru-RU" altLang="ru-RU" sz="2000" dirty="0"/>
              <a:t>Хорстман,</a:t>
            </a:r>
            <a:r>
              <a:rPr lang="en-US" altLang="ru-RU" sz="2000" dirty="0"/>
              <a:t> CoreJava, </a:t>
            </a:r>
            <a:r>
              <a:rPr lang="ru-RU" altLang="ru-RU" sz="2000" dirty="0"/>
              <a:t> т.1, глава 8.</a:t>
            </a:r>
          </a:p>
          <a:p>
            <a:pPr eaLnBrk="1" hangingPunct="1">
              <a:defRPr/>
            </a:pPr>
            <a:r>
              <a:rPr lang="en-US" altLang="ru-RU" sz="2000" dirty="0"/>
              <a:t>Effective Java (</a:t>
            </a:r>
            <a:r>
              <a:rPr lang="ru-RU" altLang="ru-RU" sz="2000" dirty="0"/>
              <a:t>см. гл.5</a:t>
            </a:r>
            <a:r>
              <a:rPr lang="en-US" altLang="ru-RU" sz="2000" dirty="0"/>
              <a:t>)</a:t>
            </a:r>
            <a:r>
              <a:rPr lang="ru-RU" altLang="ru-RU" sz="2000" dirty="0"/>
              <a:t>;</a:t>
            </a:r>
            <a:r>
              <a:rPr lang="en-US" altLang="ru-RU" sz="2000" dirty="0"/>
              <a:t> </a:t>
            </a:r>
          </a:p>
          <a:p>
            <a:pPr eaLnBrk="1" hangingPunct="1">
              <a:defRPr/>
            </a:pPr>
            <a:r>
              <a:rPr lang="en-US" altLang="ru-RU" sz="2000" dirty="0"/>
              <a:t>Generics tutorial by Gilad Bracha  </a:t>
            </a:r>
            <a:r>
              <a:rPr lang="en-US" altLang="ru-RU" sz="2000" dirty="0">
                <a:hlinkClick r:id="rId3"/>
              </a:rPr>
              <a:t>https://docs.oracle.com/javase/tutorial/extra/generics/</a:t>
            </a:r>
            <a:endParaRPr lang="en-US" altLang="ru-RU" sz="2000" dirty="0"/>
          </a:p>
          <a:p>
            <a:pPr eaLnBrk="1" hangingPunct="1">
              <a:defRPr/>
            </a:pPr>
            <a:r>
              <a:rPr lang="en-US" altLang="ru-RU" sz="2000" dirty="0"/>
              <a:t>Angelika Langer.</a:t>
            </a:r>
            <a:r>
              <a:rPr lang="ru-RU" altLang="ru-RU" sz="2000" dirty="0"/>
              <a:t> </a:t>
            </a:r>
            <a:r>
              <a:rPr lang="en-US" altLang="ru-RU" sz="2000" dirty="0"/>
              <a:t>Java Generics FAQs </a:t>
            </a:r>
          </a:p>
          <a:p>
            <a:pPr eaLnBrk="1" hangingPunct="1">
              <a:defRPr/>
            </a:pPr>
            <a:r>
              <a:rPr lang="en-US" altLang="ru-RU" sz="2000" dirty="0"/>
              <a:t>C.Thomas Wu, A Comprehensive Introduction to Object-Oriented Programming with Java, Generics and Type Safety. Chapter 17, pp. 945-981. (</a:t>
            </a:r>
            <a:r>
              <a:rPr lang="ru-RU" altLang="ru-RU" sz="2000" dirty="0"/>
              <a:t>см. в </a:t>
            </a:r>
            <a:r>
              <a:rPr lang="en-US" altLang="ru-RU" sz="2000" dirty="0"/>
              <a:t>moodle:  OOProgramming_in_Java)</a:t>
            </a:r>
          </a:p>
          <a:p>
            <a:pPr eaLnBrk="1" hangingPunct="1">
              <a:defRPr/>
            </a:pPr>
            <a:r>
              <a:rPr lang="ru-RU" altLang="ru-RU" sz="2000" dirty="0"/>
              <a:t>Глава 22</a:t>
            </a:r>
            <a:r>
              <a:rPr lang="en-US" altLang="ru-RU" sz="2000" dirty="0"/>
              <a:t> - </a:t>
            </a:r>
            <a:r>
              <a:rPr lang="ru-RU" altLang="ru-RU" sz="2000" dirty="0"/>
              <a:t> в книге </a:t>
            </a:r>
            <a:r>
              <a:rPr lang="en-US" altLang="ru-RU" sz="2000" dirty="0"/>
              <a:t>Java Notes for Professionals.</a:t>
            </a:r>
            <a:endParaRPr lang="ru-RU" altLang="ru-RU" sz="2000" dirty="0"/>
          </a:p>
          <a:p>
            <a:pPr eaLnBrk="1" hangingPunct="1">
              <a:defRPr/>
            </a:pPr>
            <a:r>
              <a:rPr lang="en-US" altLang="ru-RU" sz="2000" dirty="0"/>
              <a:t>Appendix A -  </a:t>
            </a:r>
            <a:r>
              <a:rPr lang="ru-RU" altLang="ru-RU" sz="2000" dirty="0"/>
              <a:t>в книге </a:t>
            </a:r>
            <a:r>
              <a:rPr lang="en-US" altLang="ru-RU" sz="2000" dirty="0"/>
              <a:t>Modern Java Recipes.</a:t>
            </a:r>
            <a:endParaRPr lang="ru-RU" altLang="ru-RU" sz="2000" dirty="0"/>
          </a:p>
          <a:p>
            <a:pPr eaLnBrk="1" hangingPunct="1">
              <a:defRPr/>
            </a:pPr>
            <a:r>
              <a:rPr lang="ru-RU" altLang="ru-RU" sz="2000" dirty="0"/>
              <a:t>Брюс Эккель, Философия </a:t>
            </a:r>
            <a:r>
              <a:rPr lang="en-US" altLang="ru-RU" sz="2000" dirty="0"/>
              <a:t>Java (Thinking in Java)</a:t>
            </a:r>
            <a:r>
              <a:rPr lang="ru-RU" altLang="ru-RU" sz="2000" dirty="0"/>
              <a:t>, глава 15 (см. </a:t>
            </a:r>
            <a:r>
              <a:rPr lang="en-US" altLang="ru-RU" sz="2000" dirty="0"/>
              <a:t>moodle</a:t>
            </a:r>
            <a:r>
              <a:rPr lang="ru-RU" altLang="ru-RU" sz="2000" dirty="0"/>
              <a:t>)</a:t>
            </a:r>
            <a:endParaRPr lang="en-US" altLang="ru-RU" sz="2000" dirty="0"/>
          </a:p>
          <a:p>
            <a:pPr eaLnBrk="1" hangingPunct="1">
              <a:defRPr/>
            </a:pPr>
            <a:r>
              <a:rPr lang="ru-RU" altLang="ru-RU" sz="2000" dirty="0"/>
              <a:t>Материалы к семинару</a:t>
            </a:r>
            <a:r>
              <a:rPr lang="en-US" altLang="ru-RU" sz="2000" dirty="0"/>
              <a:t>.</a:t>
            </a:r>
          </a:p>
          <a:p>
            <a:pPr marL="0" indent="0" eaLnBrk="1" hangingPunct="1">
              <a:buFontTx/>
              <a:buNone/>
              <a:defRPr/>
            </a:pPr>
            <a:endParaRPr lang="ru-RU" altLang="ru-RU" sz="2000"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0108BDD3-5C36-45C4-9343-5BA8898A85C1}"/>
              </a:ext>
            </a:extLst>
          </p:cNvPr>
          <p:cNvSpPr>
            <a:spLocks noGrp="1"/>
          </p:cNvSpPr>
          <p:nvPr>
            <p:ph type="title"/>
          </p:nvPr>
        </p:nvSpPr>
        <p:spPr>
          <a:xfrm>
            <a:off x="395288" y="1557338"/>
            <a:ext cx="8229600" cy="287337"/>
          </a:xfrm>
        </p:spPr>
        <p:txBody>
          <a:bodyPr/>
          <a:lstStyle/>
          <a:p>
            <a:r>
              <a:rPr lang="en-US" altLang="ru-RU" sz="2400" b="1"/>
              <a:t>Unit Testing</a:t>
            </a:r>
            <a:endParaRPr lang="ru-RU" altLang="ru-RU" sz="2400" b="1"/>
          </a:p>
        </p:txBody>
      </p:sp>
      <p:sp>
        <p:nvSpPr>
          <p:cNvPr id="3075" name="Content Placeholder 2">
            <a:extLst>
              <a:ext uri="{FF2B5EF4-FFF2-40B4-BE49-F238E27FC236}">
                <a16:creationId xmlns:a16="http://schemas.microsoft.com/office/drawing/2014/main" id="{DC25D6E6-D7E3-486B-AD98-1772D9A6748C}"/>
              </a:ext>
            </a:extLst>
          </p:cNvPr>
          <p:cNvSpPr>
            <a:spLocks noGrp="1"/>
          </p:cNvSpPr>
          <p:nvPr>
            <p:ph idx="1"/>
          </p:nvPr>
        </p:nvSpPr>
        <p:spPr>
          <a:xfrm>
            <a:off x="179388" y="1916113"/>
            <a:ext cx="8785225" cy="4392612"/>
          </a:xfrm>
        </p:spPr>
        <p:txBody>
          <a:bodyPr/>
          <a:lstStyle/>
          <a:p>
            <a:r>
              <a:rPr lang="ru-RU" altLang="ru-RU" sz="2000"/>
              <a:t>Это практика, при которой мы автоматически выполняем наш код для проверки того, что он делает именно то, что он должен делать по нашему мнению.</a:t>
            </a:r>
          </a:p>
          <a:p>
            <a:r>
              <a:rPr lang="ru-RU" altLang="ru-RU" sz="2000"/>
              <a:t>При </a:t>
            </a:r>
            <a:r>
              <a:rPr lang="en-US" altLang="ru-RU" sz="2000"/>
              <a:t>Unit-</a:t>
            </a:r>
            <a:r>
              <a:rPr lang="ru-RU" altLang="ru-RU" sz="2000"/>
              <a:t>тестировании мы можем иметь сравнительно большой набор тестов, которые можно быстро выполнить, например, всякий раз, когда мы изменяем код, чтобы получить уверенность в том, что он все еще работает.</a:t>
            </a:r>
          </a:p>
          <a:p>
            <a:r>
              <a:rPr lang="ru-RU" altLang="ru-RU" sz="2000"/>
              <a:t>Дополнительно, написание </a:t>
            </a:r>
            <a:r>
              <a:rPr lang="en-US" altLang="ru-RU" sz="2000"/>
              <a:t>unit-</a:t>
            </a:r>
            <a:r>
              <a:rPr lang="ru-RU" altLang="ru-RU" sz="2000"/>
              <a:t>тестов создает впечатление о качестве проектирования кода. </a:t>
            </a:r>
          </a:p>
          <a:p>
            <a:endParaRPr lang="ru-RU" altLang="ru-RU" sz="2000"/>
          </a:p>
          <a:p>
            <a:r>
              <a:rPr lang="ru-RU" altLang="ru-RU" sz="2000"/>
              <a:t>Мы рассмотрим механизмы для организации </a:t>
            </a:r>
            <a:r>
              <a:rPr lang="en-US" altLang="ru-RU" sz="2000"/>
              <a:t>unit-</a:t>
            </a:r>
            <a:r>
              <a:rPr lang="ru-RU" altLang="ru-RU" sz="2000"/>
              <a:t>тестирования (метапрограммирование и аннотации типов), базовые технологии разработки </a:t>
            </a:r>
            <a:r>
              <a:rPr lang="en-US" altLang="ru-RU" sz="2000"/>
              <a:t>unit-</a:t>
            </a:r>
            <a:r>
              <a:rPr lang="ru-RU" altLang="ru-RU" sz="2000"/>
              <a:t>тестов и оценки их качества.</a:t>
            </a:r>
          </a:p>
        </p:txBody>
      </p:sp>
      <p:sp>
        <p:nvSpPr>
          <p:cNvPr id="3076" name="Date Placeholder 3">
            <a:extLst>
              <a:ext uri="{FF2B5EF4-FFF2-40B4-BE49-F238E27FC236}">
                <a16:creationId xmlns:a16="http://schemas.microsoft.com/office/drawing/2014/main" id="{6AB4B9DA-C1EE-4ACA-8FF5-18B47290ECE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9299297-5F6C-43A9-BE4C-C50E6E91F50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7" name="Footer Placeholder 4">
            <a:extLst>
              <a:ext uri="{FF2B5EF4-FFF2-40B4-BE49-F238E27FC236}">
                <a16:creationId xmlns:a16="http://schemas.microsoft.com/office/drawing/2014/main" id="{14B59F40-9374-48B3-9B3E-434036F24AF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8" name="Slide Number Placeholder 5">
            <a:extLst>
              <a:ext uri="{FF2B5EF4-FFF2-40B4-BE49-F238E27FC236}">
                <a16:creationId xmlns:a16="http://schemas.microsoft.com/office/drawing/2014/main" id="{55D5356A-8BC6-43DD-A45A-D6D9BCF0B47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8095566-9B49-4DE7-8B61-14CEA9137286}" type="slidenum">
              <a:rPr lang="ru-RU" altLang="ru-RU" sz="1400"/>
              <a:pPr eaLnBrk="1" hangingPunct="1">
                <a:spcBef>
                  <a:spcPct val="0"/>
                </a:spcBef>
                <a:buFontTx/>
                <a:buNone/>
              </a:pPr>
              <a:t>514</a:t>
            </a:fld>
            <a:endParaRPr lang="ru-RU" altLang="ru-RU" sz="1400"/>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81BA64A0-14FA-4353-AE8A-E2C923F5B3BC}"/>
              </a:ext>
            </a:extLst>
          </p:cNvPr>
          <p:cNvSpPr>
            <a:spLocks noGrp="1"/>
          </p:cNvSpPr>
          <p:nvPr>
            <p:ph type="title"/>
          </p:nvPr>
        </p:nvSpPr>
        <p:spPr>
          <a:xfrm>
            <a:off x="395288" y="1412875"/>
            <a:ext cx="8229600" cy="287338"/>
          </a:xfrm>
        </p:spPr>
        <p:txBody>
          <a:bodyPr/>
          <a:lstStyle/>
          <a:p>
            <a:r>
              <a:rPr lang="ru-RU" altLang="ru-RU" sz="2400" b="1"/>
              <a:t>Введение в </a:t>
            </a:r>
            <a:r>
              <a:rPr lang="en-US" altLang="ru-RU" sz="2400" b="1"/>
              <a:t>Unit-</a:t>
            </a:r>
            <a:r>
              <a:rPr lang="ru-RU" altLang="ru-RU" sz="2400" b="1"/>
              <a:t>тестирование</a:t>
            </a:r>
          </a:p>
        </p:txBody>
      </p:sp>
      <p:sp>
        <p:nvSpPr>
          <p:cNvPr id="4099" name="Content Placeholder 2">
            <a:extLst>
              <a:ext uri="{FF2B5EF4-FFF2-40B4-BE49-F238E27FC236}">
                <a16:creationId xmlns:a16="http://schemas.microsoft.com/office/drawing/2014/main" id="{E2A74514-41CC-43E4-A750-CD40B8E127E6}"/>
              </a:ext>
            </a:extLst>
          </p:cNvPr>
          <p:cNvSpPr>
            <a:spLocks noGrp="1"/>
          </p:cNvSpPr>
          <p:nvPr>
            <p:ph idx="1"/>
          </p:nvPr>
        </p:nvSpPr>
        <p:spPr>
          <a:xfrm>
            <a:off x="0" y="1773238"/>
            <a:ext cx="9144000" cy="4535487"/>
          </a:xfrm>
        </p:spPr>
        <p:txBody>
          <a:bodyPr/>
          <a:lstStyle/>
          <a:p>
            <a:r>
              <a:rPr lang="ru-RU" altLang="ru-RU" sz="2000"/>
              <a:t>Проблемы качества программного обеспечения часто возникают из-за того, что программисты </a:t>
            </a:r>
          </a:p>
          <a:p>
            <a:pPr lvl="1"/>
            <a:r>
              <a:rPr lang="ru-RU" altLang="ru-RU" sz="1600" b="1"/>
              <a:t>пишут код, который делает не совсем точно то, что они предполагают, и 	</a:t>
            </a:r>
          </a:p>
          <a:p>
            <a:pPr lvl="1"/>
            <a:r>
              <a:rPr lang="ru-RU" altLang="ru-RU" sz="1600" b="1"/>
              <a:t>игнорируют это несовпадение своих предположений с реальностью.</a:t>
            </a:r>
          </a:p>
          <a:p>
            <a:r>
              <a:rPr lang="ru-RU" altLang="ru-RU" sz="2000"/>
              <a:t> Один из способов обнаружения ошибок и получения уверенности в том, что код делает то, что предполагается, является тестирование.</a:t>
            </a:r>
          </a:p>
          <a:p>
            <a:r>
              <a:rPr lang="ru-RU" altLang="ru-RU" sz="2000"/>
              <a:t>Тестирование – это техника обеспечения качества кода, которая может быть использована в различных формах. Одной из них является </a:t>
            </a:r>
            <a:r>
              <a:rPr lang="en-US" altLang="ru-RU" sz="2000"/>
              <a:t>unit-</a:t>
            </a:r>
            <a:r>
              <a:rPr lang="ru-RU" altLang="ru-RU" sz="2000"/>
              <a:t>тестирование. Его идея заключается в тестировании небольшой части кода изолированно. При этом легко понять, где искать проблему, если тест не работает.</a:t>
            </a:r>
          </a:p>
          <a:p>
            <a:r>
              <a:rPr lang="en-US" altLang="ru-RU" sz="2000"/>
              <a:t>Unit-</a:t>
            </a:r>
            <a:r>
              <a:rPr lang="ru-RU" altLang="ru-RU" sz="2000"/>
              <a:t>тест состоит из одного или нескольких выполнений </a:t>
            </a:r>
            <a:r>
              <a:rPr lang="en-US" altLang="ru-RU" sz="2000"/>
              <a:t>unit-under-test (UUT - </a:t>
            </a:r>
            <a:r>
              <a:rPr lang="ru-RU" altLang="ru-RU" sz="2000"/>
              <a:t>единицы тестирования</a:t>
            </a:r>
            <a:r>
              <a:rPr lang="en-US" altLang="ru-RU" sz="2000"/>
              <a:t>)</a:t>
            </a:r>
            <a:r>
              <a:rPr lang="ru-RU" altLang="ru-RU" sz="2000"/>
              <a:t> с некоторыми входными данными и сравнения результатов выполнения с некоторым эталоном. </a:t>
            </a:r>
          </a:p>
        </p:txBody>
      </p:sp>
      <p:sp>
        <p:nvSpPr>
          <p:cNvPr id="4100" name="Date Placeholder 3">
            <a:extLst>
              <a:ext uri="{FF2B5EF4-FFF2-40B4-BE49-F238E27FC236}">
                <a16:creationId xmlns:a16="http://schemas.microsoft.com/office/drawing/2014/main" id="{631B395A-478E-4820-B1B5-4004AB1926E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1650B8-07B3-4B3A-8284-EFB62375264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101" name="Footer Placeholder 4">
            <a:extLst>
              <a:ext uri="{FF2B5EF4-FFF2-40B4-BE49-F238E27FC236}">
                <a16:creationId xmlns:a16="http://schemas.microsoft.com/office/drawing/2014/main" id="{074FEFBF-9054-41AA-B9A4-FC898232C1D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2" name="Slide Number Placeholder 5">
            <a:extLst>
              <a:ext uri="{FF2B5EF4-FFF2-40B4-BE49-F238E27FC236}">
                <a16:creationId xmlns:a16="http://schemas.microsoft.com/office/drawing/2014/main" id="{A8AB28B0-011D-4540-8F2D-348FCE74A95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C3400CE-A581-4745-9FA4-85D6737F997E}" type="slidenum">
              <a:rPr lang="ru-RU" altLang="ru-RU" sz="1400"/>
              <a:pPr eaLnBrk="1" hangingPunct="1">
                <a:spcBef>
                  <a:spcPct val="0"/>
                </a:spcBef>
                <a:buFontTx/>
                <a:buNone/>
              </a:pPr>
              <a:t>515</a:t>
            </a:fld>
            <a:endParaRPr lang="ru-RU" altLang="ru-RU" sz="140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a:extLst>
              <a:ext uri="{FF2B5EF4-FFF2-40B4-BE49-F238E27FC236}">
                <a16:creationId xmlns:a16="http://schemas.microsoft.com/office/drawing/2014/main" id="{B79978C8-B3C5-4327-977A-B3374F163084}"/>
              </a:ext>
            </a:extLst>
          </p:cNvPr>
          <p:cNvSpPr>
            <a:spLocks noGrp="1"/>
          </p:cNvSpPr>
          <p:nvPr>
            <p:ph idx="1"/>
          </p:nvPr>
        </p:nvSpPr>
        <p:spPr>
          <a:xfrm>
            <a:off x="0" y="1484313"/>
            <a:ext cx="9144000" cy="4824412"/>
          </a:xfrm>
        </p:spPr>
        <p:txBody>
          <a:bodyPr/>
          <a:lstStyle/>
          <a:p>
            <a:r>
              <a:rPr lang="en-US" altLang="ru-RU" sz="2000"/>
              <a:t>UUT – </a:t>
            </a:r>
            <a:r>
              <a:rPr lang="ru-RU" altLang="ru-RU" sz="2000"/>
              <a:t>это любой кусок кода, который мы хотим проверить отдельно. </a:t>
            </a:r>
          </a:p>
          <a:p>
            <a:r>
              <a:rPr lang="ru-RU" altLang="ru-RU" sz="2000"/>
              <a:t>Обычно </a:t>
            </a:r>
            <a:r>
              <a:rPr lang="en-US" altLang="ru-RU" sz="2000"/>
              <a:t>UUT</a:t>
            </a:r>
            <a:r>
              <a:rPr lang="ru-RU" altLang="ru-RU" sz="2000"/>
              <a:t> – это метод, но иногда это может быть целый класс, набор операторов инициализации или некоторые пути (траектории, ветви) кода. </a:t>
            </a:r>
          </a:p>
          <a:p>
            <a:r>
              <a:rPr lang="ru-RU" altLang="ru-RU" sz="2000"/>
              <a:t>Термин </a:t>
            </a:r>
            <a:r>
              <a:rPr lang="ru-RU" altLang="ru-RU" sz="2000" i="1"/>
              <a:t>эталон</a:t>
            </a:r>
            <a:r>
              <a:rPr lang="ru-RU" altLang="ru-RU" sz="2000"/>
              <a:t> – означает корректный или предполагаемый результат выполнения </a:t>
            </a:r>
            <a:r>
              <a:rPr lang="en-US" altLang="ru-RU" sz="2000"/>
              <a:t>UUT.</a:t>
            </a:r>
          </a:p>
          <a:p>
            <a:r>
              <a:rPr lang="ru-RU" altLang="ru-RU" sz="2000"/>
              <a:t>Сравнение результата выполнения </a:t>
            </a:r>
            <a:r>
              <a:rPr lang="en-US" altLang="ru-RU" sz="2000"/>
              <a:t>UUT c </a:t>
            </a:r>
            <a:r>
              <a:rPr lang="ru-RU" altLang="ru-RU" sz="2000"/>
              <a:t>эталоном называют </a:t>
            </a:r>
            <a:r>
              <a:rPr lang="en-US" altLang="ru-RU" sz="2000" i="1"/>
              <a:t>assertion</a:t>
            </a:r>
            <a:r>
              <a:rPr lang="en-US" altLang="ru-RU" sz="2000"/>
              <a:t>.</a:t>
            </a:r>
          </a:p>
          <a:p>
            <a:pPr lvl="1"/>
            <a:r>
              <a:rPr lang="ru-RU" altLang="ru-RU" sz="1600" b="1"/>
              <a:t>Этот термин подчеркивает идею о том, что сравнение подтверждает, что мы получаем предполагаемый результат (</a:t>
            </a:r>
            <a:r>
              <a:rPr lang="en-US" altLang="ru-RU" sz="1600" b="1"/>
              <a:t>assertion</a:t>
            </a:r>
            <a:r>
              <a:rPr lang="ru-RU" altLang="ru-RU" sz="1600" b="1"/>
              <a:t> (англ.)</a:t>
            </a:r>
            <a:r>
              <a:rPr lang="en-US" altLang="ru-RU" sz="1600" b="1"/>
              <a:t> </a:t>
            </a:r>
            <a:r>
              <a:rPr lang="ru-RU" altLang="ru-RU" sz="1600" b="1"/>
              <a:t>= утверждение).</a:t>
            </a:r>
          </a:p>
          <a:p>
            <a:r>
              <a:rPr lang="ru-RU" altLang="ru-RU" sz="2000"/>
              <a:t>При тестировании нестатических методов важно помнить, что входные данные включают </a:t>
            </a:r>
            <a:r>
              <a:rPr lang="en-US" altLang="ru-RU" sz="2000"/>
              <a:t>implicit argument (</a:t>
            </a:r>
            <a:r>
              <a:rPr lang="ru-RU" altLang="ru-RU" sz="2000"/>
              <a:t>неявный параметр</a:t>
            </a:r>
            <a:r>
              <a:rPr lang="en-US" altLang="ru-RU" sz="2000"/>
              <a:t>)</a:t>
            </a:r>
            <a:r>
              <a:rPr lang="ru-RU" altLang="ru-RU" sz="2000"/>
              <a:t> – объект на котором вызывается метод. </a:t>
            </a:r>
            <a:endParaRPr lang="en-US" altLang="ru-RU" sz="2000"/>
          </a:p>
          <a:p>
            <a:r>
              <a:rPr lang="en-US" altLang="ru-RU" sz="2000"/>
              <a:t>Exhaustive testing (</a:t>
            </a:r>
            <a:r>
              <a:rPr lang="ru-RU" altLang="ru-RU" sz="2000"/>
              <a:t>исчерпывающее тестирование</a:t>
            </a:r>
            <a:r>
              <a:rPr lang="en-US" altLang="ru-RU" sz="2000"/>
              <a:t>)</a:t>
            </a:r>
            <a:r>
              <a:rPr lang="ru-RU" altLang="ru-RU" sz="2000"/>
              <a:t> – не всегда осуществимо (бывает слишком много вариантов для проверки).</a:t>
            </a:r>
          </a:p>
        </p:txBody>
      </p:sp>
      <p:sp>
        <p:nvSpPr>
          <p:cNvPr id="5123" name="Date Placeholder 3">
            <a:extLst>
              <a:ext uri="{FF2B5EF4-FFF2-40B4-BE49-F238E27FC236}">
                <a16:creationId xmlns:a16="http://schemas.microsoft.com/office/drawing/2014/main" id="{02CE1931-3C14-49B2-A62B-0368884B87C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404B8EC-ED4F-446A-A470-6940F31D918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4" name="Footer Placeholder 4">
            <a:extLst>
              <a:ext uri="{FF2B5EF4-FFF2-40B4-BE49-F238E27FC236}">
                <a16:creationId xmlns:a16="http://schemas.microsoft.com/office/drawing/2014/main" id="{301E5FC7-A385-4040-8F26-C7EAE7A539A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5" name="Slide Number Placeholder 5">
            <a:extLst>
              <a:ext uri="{FF2B5EF4-FFF2-40B4-BE49-F238E27FC236}">
                <a16:creationId xmlns:a16="http://schemas.microsoft.com/office/drawing/2014/main" id="{C192937A-11F7-4477-972C-4CD6B6FF444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7A091D9-D0EC-48AE-8FB8-2289C0FE24E3}" type="slidenum">
              <a:rPr lang="ru-RU" altLang="ru-RU" sz="1400"/>
              <a:pPr eaLnBrk="1" hangingPunct="1">
                <a:spcBef>
                  <a:spcPct val="0"/>
                </a:spcBef>
                <a:buFontTx/>
                <a:buNone/>
              </a:pPr>
              <a:t>516</a:t>
            </a:fld>
            <a:endParaRPr lang="ru-RU" altLang="ru-RU" sz="140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Content Placeholder 2">
            <a:extLst>
              <a:ext uri="{FF2B5EF4-FFF2-40B4-BE49-F238E27FC236}">
                <a16:creationId xmlns:a16="http://schemas.microsoft.com/office/drawing/2014/main" id="{8954124C-A652-455F-8C20-E1407C4626F5}"/>
              </a:ext>
            </a:extLst>
          </p:cNvPr>
          <p:cNvSpPr>
            <a:spLocks noGrp="1"/>
          </p:cNvSpPr>
          <p:nvPr>
            <p:ph idx="1"/>
          </p:nvPr>
        </p:nvSpPr>
        <p:spPr>
          <a:xfrm>
            <a:off x="179388" y="1484313"/>
            <a:ext cx="8785225" cy="4824412"/>
          </a:xfrm>
        </p:spPr>
        <p:txBody>
          <a:bodyPr/>
          <a:lstStyle/>
          <a:p>
            <a:r>
              <a:rPr lang="ru-RU" altLang="ru-RU" sz="2000"/>
              <a:t>Помимо  собственно нахождения ошибок, </a:t>
            </a:r>
            <a:r>
              <a:rPr lang="en-US" altLang="ru-RU" sz="2000"/>
              <a:t>unit-</a:t>
            </a:r>
            <a:r>
              <a:rPr lang="ru-RU" altLang="ru-RU" sz="2000"/>
              <a:t>тестирование полезно потому, что оно позволяет проверить - продолжает ли тестируемое поведение, удовлетворять некоторым предположениям после того, как произошли некоторые изменения в его коде.</a:t>
            </a:r>
          </a:p>
          <a:p>
            <a:r>
              <a:rPr lang="ru-RU" altLang="ru-RU" sz="2000"/>
              <a:t>Выполнение тестирования для того, чтобы проверить, что то, что работало на тестах раньше, все еще работает после изменений кода (или для обнаружения того, что в результате изменения кода появились новые ошибки) называется </a:t>
            </a:r>
            <a:r>
              <a:rPr lang="en-US" altLang="ru-RU" sz="2000" i="1"/>
              <a:t>regression testing </a:t>
            </a:r>
            <a:r>
              <a:rPr lang="en-US" altLang="ru-RU" sz="2000"/>
              <a:t>(</a:t>
            </a:r>
            <a:r>
              <a:rPr lang="ru-RU" altLang="ru-RU" sz="2000"/>
              <a:t>регрессионным тестированием</a:t>
            </a:r>
            <a:r>
              <a:rPr lang="en-US" altLang="ru-RU" sz="2000"/>
              <a:t>)</a:t>
            </a:r>
            <a:r>
              <a:rPr lang="ru-RU" altLang="ru-RU" sz="2000"/>
              <a:t>.</a:t>
            </a:r>
          </a:p>
          <a:p>
            <a:r>
              <a:rPr lang="ru-RU" altLang="ru-RU" sz="2000"/>
              <a:t>Про </a:t>
            </a:r>
            <a:r>
              <a:rPr lang="en-US" altLang="ru-RU" sz="2000"/>
              <a:t>unit-</a:t>
            </a:r>
            <a:r>
              <a:rPr lang="ru-RU" altLang="ru-RU" sz="2000"/>
              <a:t>тестирование важно понимать, что оно делать НЕ МОЖЕТ. Оно не может доказать, что код – правильный. Если тест проходит, это означает только то, что специфическое выполнение куска кода сделало то, что предполагалось. </a:t>
            </a:r>
          </a:p>
          <a:p>
            <a:r>
              <a:rPr lang="ru-RU" altLang="ru-RU" sz="2000"/>
              <a:t>Другие техники программной инженерии могут дать некоторые  гарантии корректности всех выполнений куска кода (верификация)...</a:t>
            </a:r>
          </a:p>
        </p:txBody>
      </p:sp>
      <p:sp>
        <p:nvSpPr>
          <p:cNvPr id="6147" name="Date Placeholder 3">
            <a:extLst>
              <a:ext uri="{FF2B5EF4-FFF2-40B4-BE49-F238E27FC236}">
                <a16:creationId xmlns:a16="http://schemas.microsoft.com/office/drawing/2014/main" id="{46D21529-ED93-42E1-9A0F-62DAAA37757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4BB37BF-7BDD-4B2A-BEE0-D6A3AEF5F32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8" name="Footer Placeholder 4">
            <a:extLst>
              <a:ext uri="{FF2B5EF4-FFF2-40B4-BE49-F238E27FC236}">
                <a16:creationId xmlns:a16="http://schemas.microsoft.com/office/drawing/2014/main" id="{055FD403-31F6-4EC7-8A59-24B82B38E48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9" name="Slide Number Placeholder 5">
            <a:extLst>
              <a:ext uri="{FF2B5EF4-FFF2-40B4-BE49-F238E27FC236}">
                <a16:creationId xmlns:a16="http://schemas.microsoft.com/office/drawing/2014/main" id="{6A89C5D6-EB61-4F12-AC6E-ECD774512B4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838496D-734E-4BC2-B6CD-D933A3800E31}" type="slidenum">
              <a:rPr lang="ru-RU" altLang="ru-RU" sz="1400"/>
              <a:pPr eaLnBrk="1" hangingPunct="1">
                <a:spcBef>
                  <a:spcPct val="0"/>
                </a:spcBef>
                <a:buFontTx/>
                <a:buNone/>
              </a:pPr>
              <a:t>517</a:t>
            </a:fld>
            <a:endParaRPr lang="ru-RU" altLang="ru-RU" sz="140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F3CA7404-0EFE-4C2C-9F53-1EA8F70A4543}"/>
              </a:ext>
            </a:extLst>
          </p:cNvPr>
          <p:cNvSpPr>
            <a:spLocks noGrp="1"/>
          </p:cNvSpPr>
          <p:nvPr>
            <p:ph type="title"/>
          </p:nvPr>
        </p:nvSpPr>
        <p:spPr>
          <a:xfrm>
            <a:off x="395288" y="1412875"/>
            <a:ext cx="8229600" cy="287338"/>
          </a:xfrm>
        </p:spPr>
        <p:txBody>
          <a:bodyPr/>
          <a:lstStyle/>
          <a:p>
            <a:r>
              <a:rPr lang="ru-RU" altLang="ru-RU" sz="2400" b="1"/>
              <a:t>Основы </a:t>
            </a:r>
            <a:r>
              <a:rPr lang="en-US" altLang="ru-RU" sz="2400" b="1"/>
              <a:t>JUnit</a:t>
            </a:r>
            <a:r>
              <a:rPr lang="ru-RU" altLang="ru-RU" sz="2400" b="1"/>
              <a:t> </a:t>
            </a:r>
          </a:p>
        </p:txBody>
      </p:sp>
      <p:sp>
        <p:nvSpPr>
          <p:cNvPr id="7171" name="Content Placeholder 2">
            <a:extLst>
              <a:ext uri="{FF2B5EF4-FFF2-40B4-BE49-F238E27FC236}">
                <a16:creationId xmlns:a16="http://schemas.microsoft.com/office/drawing/2014/main" id="{6E210063-9E19-41A6-8499-BCE7EABF9ABB}"/>
              </a:ext>
            </a:extLst>
          </p:cNvPr>
          <p:cNvSpPr>
            <a:spLocks noGrp="1"/>
          </p:cNvSpPr>
          <p:nvPr>
            <p:ph idx="1"/>
          </p:nvPr>
        </p:nvSpPr>
        <p:spPr>
          <a:xfrm>
            <a:off x="0" y="1773238"/>
            <a:ext cx="9036050" cy="4535487"/>
          </a:xfrm>
        </p:spPr>
        <p:txBody>
          <a:bodyPr/>
          <a:lstStyle/>
          <a:p>
            <a:r>
              <a:rPr lang="en-US" altLang="ru-RU" sz="2000"/>
              <a:t>Unit-</a:t>
            </a:r>
            <a:r>
              <a:rPr lang="ru-RU" altLang="ru-RU" sz="2000"/>
              <a:t>тестирование обычно выполняется автоматически</a:t>
            </a:r>
          </a:p>
          <a:p>
            <a:pPr lvl="1"/>
            <a:r>
              <a:rPr lang="ru-RU" altLang="ru-RU" sz="1600"/>
              <a:t>Для автоматизации </a:t>
            </a:r>
            <a:r>
              <a:rPr lang="en-US" altLang="ru-RU" sz="1600"/>
              <a:t>Unit-</a:t>
            </a:r>
            <a:r>
              <a:rPr lang="ru-RU" altLang="ru-RU" sz="1600"/>
              <a:t>тестирования программ мы пишем программы, выполняющие тестирование с помощью </a:t>
            </a:r>
            <a:r>
              <a:rPr lang="en-US" altLang="ru-RU" sz="1600" b="1" i="1"/>
              <a:t>unit-testing framework</a:t>
            </a:r>
            <a:r>
              <a:rPr lang="ru-RU" altLang="ru-RU" sz="1600"/>
              <a:t>.</a:t>
            </a:r>
          </a:p>
          <a:p>
            <a:r>
              <a:rPr lang="en-US" altLang="ru-RU" sz="2000"/>
              <a:t>Unit-testing framework </a:t>
            </a:r>
            <a:r>
              <a:rPr lang="ru-RU" altLang="ru-RU" sz="2000"/>
              <a:t>автоматитизирует многие рутинные аспекты процесса тестирования:</a:t>
            </a:r>
          </a:p>
          <a:p>
            <a:pPr lvl="1"/>
            <a:r>
              <a:rPr lang="ru-RU" altLang="ru-RU" sz="1600" b="1"/>
              <a:t>Подборку тестов;</a:t>
            </a:r>
          </a:p>
          <a:p>
            <a:pPr lvl="1"/>
            <a:r>
              <a:rPr lang="ru-RU" altLang="ru-RU" sz="1600" b="1"/>
              <a:t>Запуск тестов;</a:t>
            </a:r>
          </a:p>
          <a:p>
            <a:pPr lvl="1"/>
            <a:r>
              <a:rPr lang="ru-RU" altLang="ru-RU" sz="1600" b="1"/>
              <a:t>Выдачу результатов тестирования</a:t>
            </a:r>
          </a:p>
          <a:p>
            <a:r>
              <a:rPr lang="ru-RU" altLang="ru-RU" sz="2000"/>
              <a:t>и предоставляет заготовленный набор программных конструкций для эффективного написания хорошо структурированных тестов:</a:t>
            </a:r>
          </a:p>
          <a:p>
            <a:pPr lvl="1"/>
            <a:r>
              <a:rPr lang="en-US" altLang="ru-RU" sz="1600" b="1"/>
              <a:t>test cases, </a:t>
            </a:r>
            <a:endParaRPr lang="ru-RU" altLang="ru-RU" sz="1600" b="1"/>
          </a:p>
          <a:p>
            <a:pPr lvl="1"/>
            <a:r>
              <a:rPr lang="en-US" altLang="ru-RU" sz="1600" b="1"/>
              <a:t>test suites, </a:t>
            </a:r>
            <a:endParaRPr lang="ru-RU" altLang="ru-RU" sz="1600" b="1"/>
          </a:p>
          <a:p>
            <a:pPr lvl="1"/>
            <a:r>
              <a:rPr lang="en-US" altLang="ru-RU" sz="1600" b="1"/>
              <a:t>test fixtures,</a:t>
            </a:r>
            <a:endParaRPr lang="ru-RU" altLang="ru-RU" sz="1600" b="1"/>
          </a:p>
          <a:p>
            <a:pPr lvl="1"/>
            <a:r>
              <a:rPr lang="en-US" altLang="ru-RU" sz="1600" b="1"/>
              <a:t>assertions.</a:t>
            </a:r>
            <a:r>
              <a:rPr lang="ru-RU" altLang="ru-RU" sz="1600" b="1"/>
              <a:t>   </a:t>
            </a:r>
          </a:p>
          <a:p>
            <a:endParaRPr lang="ru-RU" altLang="ru-RU" sz="2000"/>
          </a:p>
        </p:txBody>
      </p:sp>
      <p:sp>
        <p:nvSpPr>
          <p:cNvPr id="7172" name="Date Placeholder 3">
            <a:extLst>
              <a:ext uri="{FF2B5EF4-FFF2-40B4-BE49-F238E27FC236}">
                <a16:creationId xmlns:a16="http://schemas.microsoft.com/office/drawing/2014/main" id="{2014BDE0-C168-4923-9183-E32F51B085F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7E9A701-8811-4130-83F4-62BB9D17200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3" name="Footer Placeholder 4">
            <a:extLst>
              <a:ext uri="{FF2B5EF4-FFF2-40B4-BE49-F238E27FC236}">
                <a16:creationId xmlns:a16="http://schemas.microsoft.com/office/drawing/2014/main" id="{FB85DEA1-219C-4BBA-9518-6E621517A9C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4" name="Slide Number Placeholder 5">
            <a:extLst>
              <a:ext uri="{FF2B5EF4-FFF2-40B4-BE49-F238E27FC236}">
                <a16:creationId xmlns:a16="http://schemas.microsoft.com/office/drawing/2014/main" id="{D0573E31-114D-4D62-8CD0-EFB90E3066F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BE517FC-4E1F-42E0-8E9D-D280C6387C9B}" type="slidenum">
              <a:rPr lang="ru-RU" altLang="ru-RU" sz="1400"/>
              <a:pPr eaLnBrk="1" hangingPunct="1">
                <a:spcBef>
                  <a:spcPct val="0"/>
                </a:spcBef>
                <a:buFontTx/>
                <a:buNone/>
              </a:pPr>
              <a:t>518</a:t>
            </a:fld>
            <a:endParaRPr lang="ru-RU" altLang="ru-RU" sz="140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a:extLst>
              <a:ext uri="{FF2B5EF4-FFF2-40B4-BE49-F238E27FC236}">
                <a16:creationId xmlns:a16="http://schemas.microsoft.com/office/drawing/2014/main" id="{7B829E83-DA9C-470E-9FE8-3307FC48A9D6}"/>
              </a:ext>
            </a:extLst>
          </p:cNvPr>
          <p:cNvSpPr>
            <a:spLocks noGrp="1"/>
          </p:cNvSpPr>
          <p:nvPr>
            <p:ph idx="1"/>
          </p:nvPr>
        </p:nvSpPr>
        <p:spPr>
          <a:xfrm>
            <a:off x="0" y="1484313"/>
            <a:ext cx="9144000" cy="4681537"/>
          </a:xfrm>
        </p:spPr>
        <p:txBody>
          <a:bodyPr/>
          <a:lstStyle/>
          <a:p>
            <a:pPr>
              <a:defRPr/>
            </a:pPr>
            <a:r>
              <a:rPr lang="en-US" altLang="ru-RU" sz="2000" dirty="0"/>
              <a:t>JUnit – </a:t>
            </a:r>
            <a:r>
              <a:rPr lang="ru-RU" altLang="ru-RU" sz="2000" dirty="0"/>
              <a:t>наиболее популярная </a:t>
            </a:r>
            <a:r>
              <a:rPr lang="en-US" altLang="ru-RU" sz="2000" dirty="0"/>
              <a:t>Java</a:t>
            </a:r>
            <a:r>
              <a:rPr lang="ru-RU" altLang="ru-RU" sz="2000" dirty="0"/>
              <a:t>-библиоткека (</a:t>
            </a:r>
            <a:r>
              <a:rPr lang="en-US" altLang="ru-RU" sz="2000" dirty="0"/>
              <a:t>unit-testing framework)</a:t>
            </a:r>
            <a:r>
              <a:rPr lang="ru-RU" altLang="ru-RU" sz="2000" dirty="0"/>
              <a:t>.</a:t>
            </a:r>
          </a:p>
          <a:p>
            <a:pPr>
              <a:defRPr/>
            </a:pPr>
            <a:r>
              <a:rPr lang="ru-RU" altLang="ru-RU" sz="2000" dirty="0"/>
              <a:t>Единицей тестирования в </a:t>
            </a:r>
            <a:r>
              <a:rPr lang="en-US" altLang="ru-RU" sz="2000" dirty="0"/>
              <a:t>JUnit </a:t>
            </a:r>
            <a:r>
              <a:rPr lang="ru-RU" altLang="ru-RU" sz="2000" dirty="0"/>
              <a:t>является метод.</a:t>
            </a:r>
            <a:endParaRPr lang="en-US" altLang="ru-RU" sz="2000" dirty="0"/>
          </a:p>
          <a:p>
            <a:pPr>
              <a:defRPr/>
            </a:pPr>
            <a:r>
              <a:rPr lang="ru-RU" altLang="ru-RU" sz="2000" dirty="0"/>
              <a:t>Код ниже иллюстрирует набор простых </a:t>
            </a:r>
            <a:r>
              <a:rPr lang="en-US" altLang="ru-RU" sz="2000" dirty="0"/>
              <a:t>unit-</a:t>
            </a:r>
            <a:r>
              <a:rPr lang="ru-RU" altLang="ru-RU" sz="2000" dirty="0"/>
              <a:t>тестов </a:t>
            </a:r>
            <a:r>
              <a:rPr lang="en-US" altLang="ru-RU" sz="2000" dirty="0"/>
              <a:t>c JUnit:</a:t>
            </a:r>
            <a:r>
              <a:rPr lang="ru-RU" altLang="ru-RU" sz="2000" dirty="0"/>
              <a:t>  </a:t>
            </a:r>
            <a:endParaRPr lang="en-US" altLang="ru-RU" sz="2000" dirty="0"/>
          </a:p>
          <a:p>
            <a:pPr marL="0" indent="0">
              <a:buFontTx/>
              <a:buNone/>
              <a:defRPr/>
            </a:pPr>
            <a:r>
              <a:rPr lang="en-US" altLang="ru-RU" sz="1400" b="1" dirty="0">
                <a:solidFill>
                  <a:srgbClr val="FF0000"/>
                </a:solidFill>
              </a:rPr>
              <a:t>public class AbsTest</a:t>
            </a:r>
            <a:r>
              <a:rPr lang="ru-RU" altLang="ru-RU" sz="1400" b="1" dirty="0">
                <a:solidFill>
                  <a:srgbClr val="FF0000"/>
                </a:solidFill>
              </a:rPr>
              <a:t> </a:t>
            </a:r>
            <a:r>
              <a:rPr lang="en-US" altLang="ru-RU" sz="1400" b="1" dirty="0">
                <a:solidFill>
                  <a:srgbClr val="FF0000"/>
                </a:solidFill>
              </a:rPr>
              <a:t>{</a:t>
            </a:r>
          </a:p>
          <a:p>
            <a:pPr marL="0" indent="0">
              <a:buFontTx/>
              <a:buNone/>
              <a:defRPr/>
            </a:pPr>
            <a:r>
              <a:rPr lang="en-US" altLang="ru-RU" sz="1400" b="1" dirty="0">
                <a:solidFill>
                  <a:srgbClr val="FF0000"/>
                </a:solidFill>
              </a:rPr>
              <a:t>   @Test</a:t>
            </a:r>
          </a:p>
          <a:p>
            <a:pPr marL="0" indent="0">
              <a:buFontTx/>
              <a:buNone/>
              <a:defRPr/>
            </a:pPr>
            <a:r>
              <a:rPr lang="en-US" altLang="ru-RU" sz="1400" b="1" dirty="0">
                <a:solidFill>
                  <a:srgbClr val="FF0000"/>
                </a:solidFill>
              </a:rPr>
              <a:t>   public void testAbs_Positive() { assertEquals(5, Math.abs(5)); }</a:t>
            </a:r>
          </a:p>
          <a:p>
            <a:pPr marL="0" indent="0">
              <a:buFontTx/>
              <a:buNone/>
              <a:defRPr/>
            </a:pPr>
            <a:r>
              <a:rPr lang="en-US" altLang="ru-RU" sz="1400" b="1" dirty="0">
                <a:solidFill>
                  <a:srgbClr val="FF0000"/>
                </a:solidFill>
              </a:rPr>
              <a:t>   @Test</a:t>
            </a:r>
          </a:p>
          <a:p>
            <a:pPr marL="0" indent="0">
              <a:buFontTx/>
              <a:buNone/>
              <a:defRPr/>
            </a:pPr>
            <a:r>
              <a:rPr lang="en-US" altLang="ru-RU" sz="1400" b="1" dirty="0">
                <a:solidFill>
                  <a:srgbClr val="FF0000"/>
                </a:solidFill>
              </a:rPr>
              <a:t>   public void testAbs_Negative() { assertEquals(5, Math.abs(-5)); }</a:t>
            </a:r>
          </a:p>
          <a:p>
            <a:pPr marL="0" indent="0">
              <a:buFontTx/>
              <a:buNone/>
              <a:defRPr/>
            </a:pPr>
            <a:r>
              <a:rPr lang="en-US" altLang="ru-RU" sz="1400" b="1" dirty="0">
                <a:solidFill>
                  <a:srgbClr val="FF0000"/>
                </a:solidFill>
              </a:rPr>
              <a:t>   @Test</a:t>
            </a:r>
          </a:p>
          <a:p>
            <a:pPr marL="0" indent="0">
              <a:buFontTx/>
              <a:buNone/>
              <a:defRPr/>
            </a:pPr>
            <a:r>
              <a:rPr lang="en-US" altLang="ru-RU" sz="1400" b="1" dirty="0">
                <a:solidFill>
                  <a:srgbClr val="FF0000"/>
                </a:solidFill>
              </a:rPr>
              <a:t>   public void testAbs_Max() { assertEquals( Integer.MAX_VALUE, Math.abs( Integer.MIN_VALUE)); }</a:t>
            </a:r>
          </a:p>
          <a:p>
            <a:pPr marL="0" indent="0">
              <a:buFontTx/>
              <a:buNone/>
              <a:defRPr/>
            </a:pPr>
            <a:r>
              <a:rPr lang="en-US" altLang="ru-RU" sz="1400" b="1" dirty="0">
                <a:solidFill>
                  <a:srgbClr val="FF0000"/>
                </a:solidFill>
              </a:rPr>
              <a:t>}</a:t>
            </a:r>
          </a:p>
          <a:p>
            <a:pPr>
              <a:defRPr/>
            </a:pPr>
            <a:r>
              <a:rPr lang="ru-RU" altLang="ru-RU" sz="2000" dirty="0"/>
              <a:t>Использование аннотации </a:t>
            </a:r>
            <a:r>
              <a:rPr lang="en-US" altLang="ru-RU" sz="2000" dirty="0"/>
              <a:t>@Test </a:t>
            </a:r>
            <a:r>
              <a:rPr lang="ru-RU" altLang="ru-RU" sz="2000" dirty="0"/>
              <a:t>показывает, что аннотированный ею метод является </a:t>
            </a:r>
            <a:r>
              <a:rPr lang="en-US" altLang="ru-RU" sz="2000" dirty="0"/>
              <a:t>unit-</a:t>
            </a:r>
            <a:r>
              <a:rPr lang="ru-RU" altLang="ru-RU" sz="2000" dirty="0"/>
              <a:t>тестом. </a:t>
            </a:r>
          </a:p>
          <a:p>
            <a:pPr>
              <a:defRPr/>
            </a:pPr>
            <a:r>
              <a:rPr lang="ru-RU" altLang="ru-RU" sz="2000" dirty="0"/>
              <a:t>Пример показывает тестовый класс, который определяет три теста для тестирования библиотечного метода </a:t>
            </a:r>
            <a:r>
              <a:rPr lang="en-US" altLang="ru-RU" sz="2000" dirty="0"/>
              <a:t>Math.abs(</a:t>
            </a:r>
            <a:r>
              <a:rPr lang="ru-RU" altLang="ru-RU" sz="2000" dirty="0"/>
              <a:t> </a:t>
            </a:r>
            <a:r>
              <a:rPr lang="en-US" altLang="ru-RU" sz="2000" dirty="0"/>
              <a:t>int</a:t>
            </a:r>
            <a:r>
              <a:rPr lang="ru-RU" altLang="ru-RU" sz="2000" dirty="0"/>
              <a:t> </a:t>
            </a:r>
            <a:r>
              <a:rPr lang="en-US" altLang="ru-RU" sz="2000" dirty="0"/>
              <a:t>).</a:t>
            </a:r>
            <a:r>
              <a:rPr lang="ru-RU" altLang="ru-RU" sz="2000" dirty="0"/>
              <a:t> </a:t>
            </a:r>
          </a:p>
        </p:txBody>
      </p:sp>
      <p:sp>
        <p:nvSpPr>
          <p:cNvPr id="2" name="Date Placeholder 3">
            <a:extLst>
              <a:ext uri="{FF2B5EF4-FFF2-40B4-BE49-F238E27FC236}">
                <a16:creationId xmlns:a16="http://schemas.microsoft.com/office/drawing/2014/main" id="{D50E8C17-C2E4-44EF-BBBC-B0446070F3B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3EB92C3-366A-4FA8-8542-4ACE4C0B84A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6" name="Footer Placeholder 4">
            <a:extLst>
              <a:ext uri="{FF2B5EF4-FFF2-40B4-BE49-F238E27FC236}">
                <a16:creationId xmlns:a16="http://schemas.microsoft.com/office/drawing/2014/main" id="{933D2371-0B41-4118-8718-7EC9B5D90BF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7" name="Slide Number Placeholder 5">
            <a:extLst>
              <a:ext uri="{FF2B5EF4-FFF2-40B4-BE49-F238E27FC236}">
                <a16:creationId xmlns:a16="http://schemas.microsoft.com/office/drawing/2014/main" id="{35F1AE92-E108-42D5-9BB8-1DC9AA06B9E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76813AF-2496-4E2A-8CB0-A84ECD72B5B4}" type="slidenum">
              <a:rPr lang="ru-RU" altLang="ru-RU" sz="1400"/>
              <a:pPr eaLnBrk="1" hangingPunct="1">
                <a:spcBef>
                  <a:spcPct val="0"/>
                </a:spcBef>
                <a:buFontTx/>
                <a:buNone/>
              </a:pPr>
              <a:t>519</a:t>
            </a:fld>
            <a:endParaRPr lang="ru-RU" altLang="ru-RU"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Рассчитать среднее значение показателя:</a:t>
            </a: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Примеры</a:t>
            </a:r>
            <a:endParaRPr sz="2250" b="1" dirty="0">
              <a:latin typeface="Arial Narrow" charset="0"/>
              <a:ea typeface="Arial Narrow" charset="0"/>
              <a:cs typeface="Arial Narrow" charset="0"/>
            </a:endParaRPr>
          </a:p>
        </p:txBody>
      </p:sp>
      <p:sp>
        <p:nvSpPr>
          <p:cNvPr id="1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E1FBA42F-2426-C341-B417-183B19314008}"/>
              </a:ext>
            </a:extLst>
          </p:cNvPr>
          <p:cNvSpPr txBox="1"/>
          <p:nvPr/>
        </p:nvSpPr>
        <p:spPr>
          <a:xfrm>
            <a:off x="566574" y="1891363"/>
            <a:ext cx="8036393" cy="70954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lgn="r">
              <a:spcBef>
                <a:spcPts val="563"/>
              </a:spcBef>
            </a:pPr>
            <a:r>
              <a:rPr lang="ru-RU" sz="1688" dirty="0">
                <a:solidFill>
                  <a:srgbClr val="253957"/>
                </a:solidFill>
                <a:latin typeface="Arial Narrow" charset="0"/>
                <a:cs typeface="Arial Narrow" charset="0"/>
              </a:rPr>
              <a:t>Таблица 3</a:t>
            </a:r>
          </a:p>
          <a:p>
            <a:pPr algn="ctr">
              <a:spcBef>
                <a:spcPts val="563"/>
              </a:spcBef>
            </a:pPr>
            <a:r>
              <a:rPr lang="ru-RU" sz="1688" b="1" dirty="0">
                <a:solidFill>
                  <a:srgbClr val="253957"/>
                </a:solidFill>
                <a:latin typeface="Arial Narrow" charset="0"/>
                <a:cs typeface="Arial Narrow" charset="0"/>
              </a:rPr>
              <a:t>Распределение банков по районам, числу и размеру вкладов, Россия, … г.</a:t>
            </a:r>
          </a:p>
        </p:txBody>
      </p:sp>
      <p:graphicFrame>
        <p:nvGraphicFramePr>
          <p:cNvPr id="3" name="Таблица 2">
            <a:extLst>
              <a:ext uri="{FF2B5EF4-FFF2-40B4-BE49-F238E27FC236}">
                <a16:creationId xmlns:a16="http://schemas.microsoft.com/office/drawing/2014/main" id="{7C1A6004-48AC-6B43-90B2-BCF9CEA79D1F}"/>
              </a:ext>
            </a:extLst>
          </p:cNvPr>
          <p:cNvGraphicFramePr>
            <a:graphicFrameLocks noGrp="1"/>
          </p:cNvGraphicFramePr>
          <p:nvPr/>
        </p:nvGraphicFramePr>
        <p:xfrm>
          <a:off x="1878616" y="2722444"/>
          <a:ext cx="5711496" cy="2360155"/>
        </p:xfrm>
        <a:graphic>
          <a:graphicData uri="http://schemas.openxmlformats.org/drawingml/2006/table">
            <a:tbl>
              <a:tblPr>
                <a:tableStyleId>{BC89EF96-8CEA-46FF-86C4-4CE0E7609802}</a:tableStyleId>
              </a:tblPr>
              <a:tblGrid>
                <a:gridCol w="2073748">
                  <a:extLst>
                    <a:ext uri="{9D8B030D-6E8A-4147-A177-3AD203B41FA5}">
                      <a16:colId xmlns:a16="http://schemas.microsoft.com/office/drawing/2014/main" val="2302110781"/>
                    </a:ext>
                  </a:extLst>
                </a:gridCol>
                <a:gridCol w="1239615">
                  <a:extLst>
                    <a:ext uri="{9D8B030D-6E8A-4147-A177-3AD203B41FA5}">
                      <a16:colId xmlns:a16="http://schemas.microsoft.com/office/drawing/2014/main" val="2692075610"/>
                    </a:ext>
                  </a:extLst>
                </a:gridCol>
                <a:gridCol w="1193274">
                  <a:extLst>
                    <a:ext uri="{9D8B030D-6E8A-4147-A177-3AD203B41FA5}">
                      <a16:colId xmlns:a16="http://schemas.microsoft.com/office/drawing/2014/main" val="787579797"/>
                    </a:ext>
                  </a:extLst>
                </a:gridCol>
                <a:gridCol w="1204860">
                  <a:extLst>
                    <a:ext uri="{9D8B030D-6E8A-4147-A177-3AD203B41FA5}">
                      <a16:colId xmlns:a16="http://schemas.microsoft.com/office/drawing/2014/main" val="2089858584"/>
                    </a:ext>
                  </a:extLst>
                </a:gridCol>
              </a:tblGrid>
              <a:tr h="1206696">
                <a:tc>
                  <a:txBody>
                    <a:bodyPr/>
                    <a:lstStyle/>
                    <a:p>
                      <a:pPr algn="ctr" fontAlgn="ctr"/>
                      <a:r>
                        <a:rPr lang="ru-RU" sz="1700" u="none" strike="noStrike">
                          <a:effectLst/>
                        </a:rPr>
                        <a:t>Район</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a:effectLst/>
                        </a:rPr>
                        <a:t>Число отделений Сбербанка</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a:effectLst/>
                        </a:rPr>
                        <a:t>Среднее число вкладов в отделении</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a:effectLst/>
                        </a:rPr>
                        <a:t>Средний размер вклада, руб.</a:t>
                      </a:r>
                      <a:endParaRPr lang="ru-RU" sz="1700" b="1" i="0" u="none" strike="noStrike">
                        <a:solidFill>
                          <a:srgbClr val="000000"/>
                        </a:solidFill>
                        <a:effectLst/>
                        <a:latin typeface="Calibri" panose="020F0502020204030204" pitchFamily="34" charset="0"/>
                      </a:endParaRPr>
                    </a:p>
                  </a:txBody>
                  <a:tcPr marL="6698" marR="6698" marT="6698" marB="0" anchor="ctr"/>
                </a:tc>
                <a:extLst>
                  <a:ext uri="{0D108BD9-81ED-4DB2-BD59-A6C34878D82A}">
                    <a16:rowId xmlns:a16="http://schemas.microsoft.com/office/drawing/2014/main" val="2649016912"/>
                  </a:ext>
                </a:extLst>
              </a:tr>
              <a:tr h="283928">
                <a:tc>
                  <a:txBody>
                    <a:bodyPr/>
                    <a:lstStyle/>
                    <a:p>
                      <a:pPr algn="ctr" fontAlgn="b"/>
                      <a:r>
                        <a:rPr lang="ru-RU" sz="1700" u="none" strike="noStrike">
                          <a:effectLst/>
                        </a:rPr>
                        <a:t>1</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1 376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4 780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911132164"/>
                  </a:ext>
                </a:extLst>
              </a:tr>
              <a:tr h="283928">
                <a:tc>
                  <a:txBody>
                    <a:bodyPr/>
                    <a:lstStyle/>
                    <a:p>
                      <a:pPr algn="ctr" fontAlgn="b"/>
                      <a:r>
                        <a:rPr lang="ru-RU" sz="1700" u="none" strike="noStrike">
                          <a:effectLst/>
                        </a:rPr>
                        <a:t>2</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9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1 559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6 251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32518303"/>
                  </a:ext>
                </a:extLst>
              </a:tr>
              <a:tr h="283928">
                <a:tc>
                  <a:txBody>
                    <a:bodyPr/>
                    <a:lstStyle/>
                    <a:p>
                      <a:pPr algn="ctr" fontAlgn="b"/>
                      <a:r>
                        <a:rPr lang="ru-RU" sz="1700" u="none" strike="noStrike">
                          <a:effectLst/>
                        </a:rPr>
                        <a:t>3</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5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1 315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3 565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241389080"/>
                  </a:ext>
                </a:extLst>
              </a:tr>
              <a:tr h="301674">
                <a:tc>
                  <a:txBody>
                    <a:bodyPr/>
                    <a:lstStyle/>
                    <a:p>
                      <a:pPr algn="l" fontAlgn="b"/>
                      <a:r>
                        <a:rPr lang="ru-RU" sz="1700" u="none" strike="noStrike">
                          <a:effectLst/>
                        </a:rPr>
                        <a:t>Итого:</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18   </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     </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dirty="0">
                          <a:effectLst/>
                        </a:rPr>
                        <a:t>                  -     </a:t>
                      </a:r>
                      <a:endParaRPr lang="ru-RU" sz="1700" b="1" i="0" u="none" strike="noStrike" dirty="0">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50315880"/>
                  </a:ext>
                </a:extLst>
              </a:tr>
            </a:tbl>
          </a:graphicData>
        </a:graphic>
      </p:graphicFrame>
    </p:spTree>
    <p:extLst>
      <p:ext uri="{BB962C8B-B14F-4D97-AF65-F5344CB8AC3E}">
        <p14:creationId xmlns:p14="http://schemas.microsoft.com/office/powerpoint/2010/main" val="2001213716"/>
      </p:ext>
    </p:extLst>
  </p:cSld>
  <p:clrMapOvr>
    <a:masterClrMapping/>
  </p:clrMapOvr>
  <p:transition spd="med"/>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2">
            <a:extLst>
              <a:ext uri="{FF2B5EF4-FFF2-40B4-BE49-F238E27FC236}">
                <a16:creationId xmlns:a16="http://schemas.microsoft.com/office/drawing/2014/main" id="{3AE68E0A-7874-452F-9D80-AB4AD839DC4A}"/>
              </a:ext>
            </a:extLst>
          </p:cNvPr>
          <p:cNvSpPr>
            <a:spLocks noGrp="1"/>
          </p:cNvSpPr>
          <p:nvPr>
            <p:ph idx="1"/>
          </p:nvPr>
        </p:nvSpPr>
        <p:spPr>
          <a:xfrm>
            <a:off x="0" y="1412875"/>
            <a:ext cx="9144000" cy="4895850"/>
          </a:xfrm>
        </p:spPr>
        <p:txBody>
          <a:bodyPr/>
          <a:lstStyle/>
          <a:p>
            <a:r>
              <a:rPr lang="ru-RU" altLang="ru-RU" sz="2000"/>
              <a:t>Чтобы быть тестами, тестовые методы должны выполнять хотя бы раз </a:t>
            </a:r>
            <a:r>
              <a:rPr lang="en-US" altLang="ru-RU" sz="2000"/>
              <a:t>unit under test (</a:t>
            </a:r>
            <a:r>
              <a:rPr lang="ru-RU" altLang="ru-RU" sz="2000"/>
              <a:t>тестируемый элемент</a:t>
            </a:r>
            <a:r>
              <a:rPr lang="en-US" altLang="ru-RU" sz="2000"/>
              <a:t>)</a:t>
            </a:r>
            <a:r>
              <a:rPr lang="ru-RU" altLang="ru-RU" sz="2000"/>
              <a:t>.</a:t>
            </a:r>
          </a:p>
          <a:p>
            <a:r>
              <a:rPr lang="ru-RU" altLang="ru-RU" sz="2000"/>
              <a:t>Для автоматической проверки того, что выполнение тестируемого элемента кода (</a:t>
            </a:r>
            <a:r>
              <a:rPr lang="en-US" altLang="ru-RU" sz="2000"/>
              <a:t>unit under test</a:t>
            </a:r>
            <a:r>
              <a:rPr lang="ru-RU" altLang="ru-RU" sz="2000"/>
              <a:t>)</a:t>
            </a:r>
            <a:r>
              <a:rPr lang="en-US" altLang="ru-RU" sz="2000"/>
              <a:t> </a:t>
            </a:r>
            <a:r>
              <a:rPr lang="ru-RU" altLang="ru-RU" sz="2000"/>
              <a:t>дает нужный эффект, выполняются вызовы разных </a:t>
            </a:r>
            <a:r>
              <a:rPr lang="ru-RU" altLang="ru-RU" sz="2000" i="1"/>
              <a:t>методов </a:t>
            </a:r>
            <a:r>
              <a:rPr lang="en-US" altLang="ru-RU" sz="2000" i="1"/>
              <a:t>assert</a:t>
            </a:r>
            <a:r>
              <a:rPr lang="en-US" altLang="ru-RU" sz="2000"/>
              <a:t>.</a:t>
            </a:r>
            <a:r>
              <a:rPr lang="ru-RU" altLang="ru-RU" sz="2000"/>
              <a:t> </a:t>
            </a:r>
            <a:endParaRPr lang="en-US" altLang="ru-RU" sz="2000"/>
          </a:p>
          <a:p>
            <a:pPr lvl="1"/>
            <a:r>
              <a:rPr lang="ru-RU" altLang="ru-RU" sz="1600"/>
              <a:t>Эти методы отличаются от оператора </a:t>
            </a:r>
            <a:r>
              <a:rPr lang="en-US" altLang="ru-RU" sz="1600"/>
              <a:t>assert </a:t>
            </a:r>
            <a:r>
              <a:rPr lang="ru-RU" altLang="ru-RU" sz="1600"/>
              <a:t>в </a:t>
            </a:r>
            <a:r>
              <a:rPr lang="en-US" altLang="ru-RU" sz="1600"/>
              <a:t>Java. </a:t>
            </a:r>
            <a:r>
              <a:rPr lang="ru-RU" altLang="ru-RU" sz="1600"/>
              <a:t>Они декларируются как статические методы класса </a:t>
            </a:r>
            <a:r>
              <a:rPr lang="en-US" altLang="ru-RU" sz="1600" b="1"/>
              <a:t>org.junit.Assert</a:t>
            </a:r>
            <a:r>
              <a:rPr lang="ru-RU" altLang="ru-RU" sz="1600"/>
              <a:t>,</a:t>
            </a:r>
            <a:r>
              <a:rPr lang="en-US" altLang="ru-RU" sz="1600"/>
              <a:t> </a:t>
            </a:r>
            <a:r>
              <a:rPr lang="ru-RU" altLang="ru-RU" sz="1600"/>
              <a:t>выполняют проверку предиката и, если он</a:t>
            </a:r>
            <a:r>
              <a:rPr lang="en-US" altLang="ru-RU" sz="1600"/>
              <a:t> </a:t>
            </a:r>
            <a:r>
              <a:rPr lang="en-US" altLang="ru-RU" sz="1600" b="1"/>
              <a:t>false</a:t>
            </a:r>
            <a:r>
              <a:rPr lang="en-US" altLang="ru-RU" sz="1600"/>
              <a:t>, </a:t>
            </a:r>
            <a:r>
              <a:rPr lang="ru-RU" altLang="ru-RU" sz="1600"/>
              <a:t>сообщают о сбое (провале) теста.</a:t>
            </a:r>
          </a:p>
          <a:p>
            <a:r>
              <a:rPr lang="en-US" altLang="ru-RU" sz="2000"/>
              <a:t>JUnit framework </a:t>
            </a:r>
            <a:r>
              <a:rPr lang="ru-RU" altLang="ru-RU" sz="2000"/>
              <a:t>имеет свой </a:t>
            </a:r>
            <a:r>
              <a:rPr lang="en-US" altLang="ru-RU" sz="2000"/>
              <a:t>GUI-</a:t>
            </a:r>
            <a:r>
              <a:rPr lang="ru-RU" altLang="ru-RU" sz="2000"/>
              <a:t>компонент (</a:t>
            </a:r>
            <a:r>
              <a:rPr lang="en-US" altLang="ru-RU" sz="2000"/>
              <a:t>test runner</a:t>
            </a:r>
            <a:r>
              <a:rPr lang="ru-RU" altLang="ru-RU" sz="2000"/>
              <a:t>), который автоматически сканирует некоторый входной код, определяет в нем все тесты, выполняет их и сообщает о том, прошли они или нет. </a:t>
            </a:r>
          </a:p>
          <a:p>
            <a:pPr lvl="1"/>
            <a:r>
              <a:rPr lang="ru-RU" altLang="ru-RU" sz="1600" b="1"/>
              <a:t>Все </a:t>
            </a:r>
            <a:r>
              <a:rPr lang="en-US" altLang="ru-RU" sz="1600" b="1"/>
              <a:t>IDE </a:t>
            </a:r>
            <a:r>
              <a:rPr lang="ru-RU" altLang="ru-RU" sz="1600" b="1"/>
              <a:t>(и </a:t>
            </a:r>
            <a:r>
              <a:rPr lang="en-US" altLang="ru-RU" sz="1600" b="1"/>
              <a:t>IntelliJ IDEA</a:t>
            </a:r>
            <a:r>
              <a:rPr lang="ru-RU" altLang="ru-RU" sz="1600" b="1"/>
              <a:t>) поддерживают работу с </a:t>
            </a:r>
            <a:r>
              <a:rPr lang="en-US" altLang="ru-RU" sz="1600" b="1"/>
              <a:t>JUnit…</a:t>
            </a:r>
            <a:r>
              <a:rPr lang="ru-RU" altLang="ru-RU" sz="1600" b="1"/>
              <a:t> </a:t>
            </a:r>
          </a:p>
          <a:p>
            <a:r>
              <a:rPr lang="ru-RU" altLang="ru-RU" sz="2000"/>
              <a:t>Помимо собственно проверки кода, </a:t>
            </a:r>
            <a:r>
              <a:rPr lang="en-US" altLang="ru-RU" sz="2000"/>
              <a:t>unit-</a:t>
            </a:r>
            <a:r>
              <a:rPr lang="ru-RU" altLang="ru-RU" sz="2000"/>
              <a:t>тесты являются хорошим способом подчеркнуть важность частных случаев, на которые часто не обращают должного внимания.  </a:t>
            </a:r>
          </a:p>
        </p:txBody>
      </p:sp>
      <p:sp>
        <p:nvSpPr>
          <p:cNvPr id="9219" name="Date Placeholder 3">
            <a:extLst>
              <a:ext uri="{FF2B5EF4-FFF2-40B4-BE49-F238E27FC236}">
                <a16:creationId xmlns:a16="http://schemas.microsoft.com/office/drawing/2014/main" id="{348607C5-4F7D-4928-B3A7-83180462EFC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BFB9198-FD2B-4370-A179-4AA957A4565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20" name="Footer Placeholder 4">
            <a:extLst>
              <a:ext uri="{FF2B5EF4-FFF2-40B4-BE49-F238E27FC236}">
                <a16:creationId xmlns:a16="http://schemas.microsoft.com/office/drawing/2014/main" id="{F9B3D8E7-A72D-4E3B-8CB0-0A8375C4D91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1" name="Slide Number Placeholder 5">
            <a:extLst>
              <a:ext uri="{FF2B5EF4-FFF2-40B4-BE49-F238E27FC236}">
                <a16:creationId xmlns:a16="http://schemas.microsoft.com/office/drawing/2014/main" id="{939DD645-EAE6-4216-ADCC-AD114DEA1D4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3EADE2-A82D-48AF-9602-7720467B6708}" type="slidenum">
              <a:rPr lang="ru-RU" altLang="ru-RU" sz="1400"/>
              <a:pPr eaLnBrk="1" hangingPunct="1">
                <a:spcBef>
                  <a:spcPct val="0"/>
                </a:spcBef>
                <a:buFontTx/>
                <a:buNone/>
              </a:pPr>
              <a:t>520</a:t>
            </a:fld>
            <a:endParaRPr lang="ru-RU" altLang="ru-RU" sz="140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36AF98C7-61A3-4FE8-88DD-4B6433DB6381}"/>
              </a:ext>
            </a:extLst>
          </p:cNvPr>
          <p:cNvSpPr>
            <a:spLocks noGrp="1"/>
          </p:cNvSpPr>
          <p:nvPr>
            <p:ph type="title"/>
          </p:nvPr>
        </p:nvSpPr>
        <p:spPr>
          <a:xfrm>
            <a:off x="395288" y="1557338"/>
            <a:ext cx="8229600" cy="287337"/>
          </a:xfrm>
        </p:spPr>
        <p:txBody>
          <a:bodyPr/>
          <a:lstStyle/>
          <a:p>
            <a:r>
              <a:rPr lang="ru-RU" altLang="ru-RU" sz="2400" b="1"/>
              <a:t>Организация тестового кода</a:t>
            </a:r>
          </a:p>
        </p:txBody>
      </p:sp>
      <p:sp>
        <p:nvSpPr>
          <p:cNvPr id="10243" name="Content Placeholder 2">
            <a:extLst>
              <a:ext uri="{FF2B5EF4-FFF2-40B4-BE49-F238E27FC236}">
                <a16:creationId xmlns:a16="http://schemas.microsoft.com/office/drawing/2014/main" id="{644676FB-90E1-416B-B70C-01F9EA9E1E25}"/>
              </a:ext>
            </a:extLst>
          </p:cNvPr>
          <p:cNvSpPr>
            <a:spLocks noGrp="1"/>
          </p:cNvSpPr>
          <p:nvPr>
            <p:ph idx="1"/>
          </p:nvPr>
        </p:nvSpPr>
        <p:spPr>
          <a:xfrm>
            <a:off x="0" y="1916113"/>
            <a:ext cx="9144000" cy="4392612"/>
          </a:xfrm>
        </p:spPr>
        <p:txBody>
          <a:bodyPr/>
          <a:lstStyle/>
          <a:p>
            <a:r>
              <a:rPr lang="ru-RU" altLang="ru-RU" sz="2000"/>
              <a:t>Набор тестов для проекта называется </a:t>
            </a:r>
            <a:r>
              <a:rPr lang="en-US" altLang="ru-RU" sz="2000" i="1"/>
              <a:t>test suite. </a:t>
            </a:r>
            <a:endParaRPr lang="ru-RU" altLang="ru-RU" sz="2000" i="1"/>
          </a:p>
          <a:p>
            <a:pPr lvl="1"/>
            <a:r>
              <a:rPr lang="ru-RU" altLang="ru-RU" sz="1600"/>
              <a:t>По умолчанию, он состоит из всех </a:t>
            </a:r>
            <a:r>
              <a:rPr lang="en-US" altLang="ru-RU" sz="1600"/>
              <a:t>unit-</a:t>
            </a:r>
            <a:r>
              <a:rPr lang="ru-RU" altLang="ru-RU" sz="1600"/>
              <a:t>тестов продуктового кода проекта. Однако, по разным причинам м.б. желательно запускать в разное время разные подмножества тестов. Библиотеки тестирования обычно имеют для этого средства для определения различных </a:t>
            </a:r>
            <a:r>
              <a:rPr lang="en-US" altLang="ru-RU" sz="1600"/>
              <a:t>test suites</a:t>
            </a:r>
            <a:r>
              <a:rPr lang="ru-RU" altLang="ru-RU" sz="1600"/>
              <a:t>.</a:t>
            </a:r>
          </a:p>
          <a:p>
            <a:pPr lvl="1"/>
            <a:r>
              <a:rPr lang="ru-RU" altLang="ru-RU" sz="1600"/>
              <a:t>Так, </a:t>
            </a:r>
            <a:r>
              <a:rPr lang="en-US" altLang="ru-RU" sz="1600"/>
              <a:t>JUnit </a:t>
            </a:r>
            <a:r>
              <a:rPr lang="ru-RU" altLang="ru-RU" sz="1600"/>
              <a:t>имеет конструкцию </a:t>
            </a:r>
            <a:r>
              <a:rPr lang="en-US" altLang="ru-RU" sz="1600"/>
              <a:t>@Suite</a:t>
            </a:r>
            <a:r>
              <a:rPr lang="ru-RU" altLang="ru-RU" sz="1600"/>
              <a:t>, которая позволяет перечислить список тестов, выполняемых одновременно. </a:t>
            </a:r>
            <a:r>
              <a:rPr lang="en-US" altLang="ru-RU" sz="1600"/>
              <a:t>IDE </a:t>
            </a:r>
            <a:r>
              <a:rPr lang="ru-RU" altLang="ru-RU" sz="1600"/>
              <a:t>тоже помогают удобно это делать.</a:t>
            </a:r>
          </a:p>
          <a:p>
            <a:r>
              <a:rPr lang="ru-RU" altLang="ru-RU" sz="2000"/>
              <a:t>При разработке набора тестов важна является их организация. </a:t>
            </a:r>
          </a:p>
          <a:p>
            <a:pPr lvl="1"/>
            <a:r>
              <a:rPr lang="ru-RU" altLang="ru-RU" sz="1600"/>
              <a:t>Есть разные подходы, но обычно в </a:t>
            </a:r>
            <a:r>
              <a:rPr lang="en-US" altLang="ru-RU" sz="1600"/>
              <a:t>Java</a:t>
            </a:r>
            <a:r>
              <a:rPr lang="ru-RU" altLang="ru-RU" sz="1600"/>
              <a:t>-разработке есть один тестовый класс для продуктового класса, и он содержит тесты и сценарии проверки этого продуктового класса. </a:t>
            </a:r>
          </a:p>
          <a:p>
            <a:pPr lvl="1"/>
            <a:r>
              <a:rPr lang="ru-RU" altLang="ru-RU" sz="1600"/>
              <a:t>Кроме того, общей практикой является размещение тестовых классов в отдельной иерархии исходников, имеющей структуру пакетов, отражающую структуру пакетов продуктового кода (так как </a:t>
            </a:r>
            <a:r>
              <a:rPr lang="en-US" altLang="ru-RU" sz="1600"/>
              <a:t>java-</a:t>
            </a:r>
            <a:r>
              <a:rPr lang="ru-RU" altLang="ru-RU" sz="1600"/>
              <a:t>классы одного пакета имеют пакетную видимость вне зависимости от их положения в файловой системе).</a:t>
            </a:r>
            <a:r>
              <a:rPr lang="en-US" altLang="ru-RU" sz="1600"/>
              <a:t> </a:t>
            </a:r>
            <a:r>
              <a:rPr lang="ru-RU" altLang="ru-RU" sz="1600"/>
              <a:t>При этом тесты могут проверять </a:t>
            </a:r>
            <a:r>
              <a:rPr lang="en-US" altLang="ru-RU" sz="1600"/>
              <a:t>package-private </a:t>
            </a:r>
            <a:r>
              <a:rPr lang="ru-RU" altLang="ru-RU" sz="1600"/>
              <a:t>методы, но легко отделяться от продуктового кода.    </a:t>
            </a:r>
            <a:endParaRPr lang="ru-RU" altLang="ru-RU" sz="1600" i="1"/>
          </a:p>
        </p:txBody>
      </p:sp>
      <p:sp>
        <p:nvSpPr>
          <p:cNvPr id="10244" name="Date Placeholder 3">
            <a:extLst>
              <a:ext uri="{FF2B5EF4-FFF2-40B4-BE49-F238E27FC236}">
                <a16:creationId xmlns:a16="http://schemas.microsoft.com/office/drawing/2014/main" id="{7957BC06-4EA5-4CCA-8CBC-51E4D1F2A02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D88298-2462-4620-94C5-8F1AA54A6B0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5" name="Footer Placeholder 4">
            <a:extLst>
              <a:ext uri="{FF2B5EF4-FFF2-40B4-BE49-F238E27FC236}">
                <a16:creationId xmlns:a16="http://schemas.microsoft.com/office/drawing/2014/main" id="{5066604E-21D2-4F9D-9708-7C83CFCFF2B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6" name="Slide Number Placeholder 5">
            <a:extLst>
              <a:ext uri="{FF2B5EF4-FFF2-40B4-BE49-F238E27FC236}">
                <a16:creationId xmlns:a16="http://schemas.microsoft.com/office/drawing/2014/main" id="{759A6CDB-7CF9-4EEE-A377-6397F3A1FCA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52DD0C8-5B1D-4A02-B77E-164851974926}" type="slidenum">
              <a:rPr lang="ru-RU" altLang="ru-RU" sz="1400"/>
              <a:pPr eaLnBrk="1" hangingPunct="1">
                <a:spcBef>
                  <a:spcPct val="0"/>
                </a:spcBef>
                <a:buFontTx/>
                <a:buNone/>
              </a:pPr>
              <a:t>521</a:t>
            </a:fld>
            <a:endParaRPr lang="ru-RU" altLang="ru-RU" sz="140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C9502308-C316-4C1A-B34D-72344FDD89C9}"/>
              </a:ext>
            </a:extLst>
          </p:cNvPr>
          <p:cNvSpPr>
            <a:spLocks noGrp="1"/>
          </p:cNvSpPr>
          <p:nvPr>
            <p:ph type="title"/>
          </p:nvPr>
        </p:nvSpPr>
        <p:spPr>
          <a:xfrm>
            <a:off x="395288" y="1557338"/>
            <a:ext cx="8229600" cy="287337"/>
          </a:xfrm>
        </p:spPr>
        <p:txBody>
          <a:bodyPr/>
          <a:lstStyle/>
          <a:p>
            <a:r>
              <a:rPr lang="ru-RU" altLang="ru-RU" sz="2400" b="1"/>
              <a:t>Метапрограммирование</a:t>
            </a:r>
          </a:p>
        </p:txBody>
      </p:sp>
      <p:sp>
        <p:nvSpPr>
          <p:cNvPr id="11267" name="Content Placeholder 2">
            <a:extLst>
              <a:ext uri="{FF2B5EF4-FFF2-40B4-BE49-F238E27FC236}">
                <a16:creationId xmlns:a16="http://schemas.microsoft.com/office/drawing/2014/main" id="{6FC49673-A8AA-41EC-A0A8-AFDE5CDF2814}"/>
              </a:ext>
            </a:extLst>
          </p:cNvPr>
          <p:cNvSpPr>
            <a:spLocks noGrp="1"/>
          </p:cNvSpPr>
          <p:nvPr>
            <p:ph idx="1"/>
          </p:nvPr>
        </p:nvSpPr>
        <p:spPr>
          <a:xfrm>
            <a:off x="0" y="1916113"/>
            <a:ext cx="9144000" cy="4392612"/>
          </a:xfrm>
        </p:spPr>
        <p:txBody>
          <a:bodyPr/>
          <a:lstStyle/>
          <a:p>
            <a:r>
              <a:rPr lang="en-US" altLang="ru-RU" sz="2000"/>
              <a:t>@Test </a:t>
            </a:r>
            <a:r>
              <a:rPr lang="ru-RU" altLang="ru-RU" sz="2000"/>
              <a:t>аннотирует</a:t>
            </a:r>
            <a:r>
              <a:rPr lang="en-US" altLang="ru-RU" sz="2000"/>
              <a:t> </a:t>
            </a:r>
            <a:r>
              <a:rPr lang="ru-RU" altLang="ru-RU" sz="2000"/>
              <a:t>тестовый метод. Библиотека тестирования может использовать эти аннотации для нахождения тестовых методов и их выполнения при запуске тестирования. </a:t>
            </a:r>
          </a:p>
          <a:p>
            <a:r>
              <a:rPr lang="ru-RU" altLang="ru-RU" sz="2000"/>
              <a:t>Этот подход – пример того, как один код манипулирует другим кодом: библиотека тестирования сперва сканирует код для выявления тестовых методов и потом выполняет код, не имея явных вызовов тестовых методов. </a:t>
            </a:r>
          </a:p>
          <a:p>
            <a:r>
              <a:rPr lang="ru-RU" altLang="ru-RU" sz="2000"/>
              <a:t>Тут мы имеем дело с общим подходом – метапрограммированием: написанием кода, который оперирует с представлением программного кода. </a:t>
            </a:r>
          </a:p>
          <a:p>
            <a:r>
              <a:rPr lang="ru-RU" altLang="ru-RU" sz="2000"/>
              <a:t>В </a:t>
            </a:r>
            <a:r>
              <a:rPr lang="en-US" altLang="ru-RU" sz="2000"/>
              <a:t>Java </a:t>
            </a:r>
            <a:r>
              <a:rPr lang="ru-RU" altLang="ru-RU" sz="2000"/>
              <a:t>метапрограммирование базируется на </a:t>
            </a:r>
            <a:r>
              <a:rPr lang="en-US" altLang="ru-RU" sz="2000"/>
              <a:t>reflection</a:t>
            </a:r>
            <a:r>
              <a:rPr lang="ru-RU" altLang="ru-RU" sz="2000"/>
              <a:t>. </a:t>
            </a:r>
          </a:p>
          <a:p>
            <a:r>
              <a:rPr lang="ru-RU" altLang="ru-RU" sz="2000"/>
              <a:t>Основная задача метапрограмирования – получение ссылки на объект, представляющий часть кода, и информации о нем – т.е. </a:t>
            </a:r>
            <a:r>
              <a:rPr lang="ru-RU" altLang="ru-RU" sz="2000" i="1"/>
              <a:t>интроспекция</a:t>
            </a:r>
            <a:r>
              <a:rPr lang="ru-RU" altLang="ru-RU" sz="2000"/>
              <a:t>.     </a:t>
            </a:r>
          </a:p>
        </p:txBody>
      </p:sp>
      <p:sp>
        <p:nvSpPr>
          <p:cNvPr id="11268" name="Date Placeholder 3">
            <a:extLst>
              <a:ext uri="{FF2B5EF4-FFF2-40B4-BE49-F238E27FC236}">
                <a16:creationId xmlns:a16="http://schemas.microsoft.com/office/drawing/2014/main" id="{E8FE492E-23F2-4B64-8787-22911E042FF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C9A9137-2290-4889-AB36-05F4044515B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9" name="Footer Placeholder 4">
            <a:extLst>
              <a:ext uri="{FF2B5EF4-FFF2-40B4-BE49-F238E27FC236}">
                <a16:creationId xmlns:a16="http://schemas.microsoft.com/office/drawing/2014/main" id="{61250DE6-CA8B-4D23-BE81-66C9E3A7FFA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70" name="Slide Number Placeholder 5">
            <a:extLst>
              <a:ext uri="{FF2B5EF4-FFF2-40B4-BE49-F238E27FC236}">
                <a16:creationId xmlns:a16="http://schemas.microsoft.com/office/drawing/2014/main" id="{4C5666C9-22FC-4161-A06E-24994A94F08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DDC2305-5311-4203-AB78-79DE5490D2A0}" type="slidenum">
              <a:rPr lang="ru-RU" altLang="ru-RU" sz="1400"/>
              <a:pPr eaLnBrk="1" hangingPunct="1">
                <a:spcBef>
                  <a:spcPct val="0"/>
                </a:spcBef>
                <a:buFontTx/>
                <a:buNone/>
              </a:pPr>
              <a:t>522</a:t>
            </a:fld>
            <a:endParaRPr lang="ru-RU" altLang="ru-RU" sz="140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D4F17D7B-C06F-4B41-A3F0-336F45F9874C}"/>
              </a:ext>
            </a:extLst>
          </p:cNvPr>
          <p:cNvSpPr>
            <a:spLocks noGrp="1"/>
          </p:cNvSpPr>
          <p:nvPr>
            <p:ph type="title"/>
          </p:nvPr>
        </p:nvSpPr>
        <p:spPr>
          <a:xfrm>
            <a:off x="395288" y="1557338"/>
            <a:ext cx="8229600" cy="287337"/>
          </a:xfrm>
        </p:spPr>
        <p:txBody>
          <a:bodyPr/>
          <a:lstStyle/>
          <a:p>
            <a:r>
              <a:rPr lang="ru-RU" altLang="ru-RU" sz="2400" b="1"/>
              <a:t>Манипулирование программами</a:t>
            </a:r>
          </a:p>
        </p:txBody>
      </p:sp>
      <p:sp>
        <p:nvSpPr>
          <p:cNvPr id="12291" name="Content Placeholder 2">
            <a:extLst>
              <a:ext uri="{FF2B5EF4-FFF2-40B4-BE49-F238E27FC236}">
                <a16:creationId xmlns:a16="http://schemas.microsoft.com/office/drawing/2014/main" id="{3B636CC2-2D3E-4C0C-A0E6-F1577CF26818}"/>
              </a:ext>
            </a:extLst>
          </p:cNvPr>
          <p:cNvSpPr>
            <a:spLocks noGrp="1"/>
          </p:cNvSpPr>
          <p:nvPr>
            <p:ph idx="1"/>
          </p:nvPr>
        </p:nvSpPr>
        <p:spPr>
          <a:xfrm>
            <a:off x="0" y="1916113"/>
            <a:ext cx="9144000" cy="4392612"/>
          </a:xfrm>
        </p:spPr>
        <p:txBody>
          <a:bodyPr/>
          <a:lstStyle/>
          <a:p>
            <a:r>
              <a:rPr lang="ru-RU" altLang="ru-RU" sz="2000"/>
              <a:t>Интроспекция – получение информации о коде – основа метапрограммирования. Мы хотим манипулировать кодом программ.</a:t>
            </a:r>
          </a:p>
          <a:p>
            <a:r>
              <a:rPr lang="ru-RU" altLang="ru-RU" sz="2000"/>
              <a:t>В отличие от более динамичных языков (как </a:t>
            </a:r>
            <a:r>
              <a:rPr lang="en-US" altLang="ru-RU" sz="2000"/>
              <a:t>Python </a:t>
            </a:r>
            <a:r>
              <a:rPr lang="ru-RU" altLang="ru-RU" sz="2000"/>
              <a:t>или </a:t>
            </a:r>
            <a:r>
              <a:rPr lang="en-US" altLang="ru-RU" sz="2000"/>
              <a:t>JavaScript</a:t>
            </a:r>
            <a:r>
              <a:rPr lang="ru-RU" altLang="ru-RU" sz="2000"/>
              <a:t>)</a:t>
            </a:r>
            <a:r>
              <a:rPr lang="en-US" altLang="ru-RU" sz="2000"/>
              <a:t> Java</a:t>
            </a:r>
            <a:r>
              <a:rPr lang="ru-RU" altLang="ru-RU" sz="2000"/>
              <a:t> не позволяет добавлять/убирать члены классов (они - </a:t>
            </a:r>
            <a:r>
              <a:rPr lang="en-US" altLang="ru-RU" sz="2000"/>
              <a:t>immutable</a:t>
            </a:r>
            <a:r>
              <a:rPr lang="ru-RU" altLang="ru-RU" sz="2000"/>
              <a:t>). </a:t>
            </a:r>
          </a:p>
          <a:p>
            <a:r>
              <a:rPr lang="ru-RU" altLang="ru-RU" sz="2000"/>
              <a:t>Однако, в </a:t>
            </a:r>
            <a:r>
              <a:rPr lang="en-US" altLang="ru-RU" sz="2000"/>
              <a:t>Java </a:t>
            </a:r>
            <a:r>
              <a:rPr lang="ru-RU" altLang="ru-RU" sz="2000"/>
              <a:t>можно использовать средства метапрограммирования (основанные на </a:t>
            </a:r>
            <a:r>
              <a:rPr lang="en-US" altLang="ru-RU" sz="2000"/>
              <a:t>reflection</a:t>
            </a:r>
            <a:r>
              <a:rPr lang="ru-RU" altLang="ru-RU" sz="2000"/>
              <a:t>)</a:t>
            </a:r>
            <a:r>
              <a:rPr lang="en-US" altLang="ru-RU" sz="2000"/>
              <a:t> </a:t>
            </a:r>
            <a:r>
              <a:rPr lang="ru-RU" altLang="ru-RU" sz="2000"/>
              <a:t>для изменения доступности членов классов, значений полей, вызова методов и конструкторов. </a:t>
            </a:r>
          </a:p>
          <a:p>
            <a:r>
              <a:rPr lang="ru-RU" altLang="ru-RU" sz="2000"/>
              <a:t>При этом можно оперировать не только данными, представляющими членов классов (классов, методов, полей, ...), но и метаданными о них.</a:t>
            </a:r>
          </a:p>
          <a:p>
            <a:r>
              <a:rPr lang="ru-RU" altLang="ru-RU" sz="2000"/>
              <a:t>Метаданные об элементах кода предоставляются аннотациями (мы</a:t>
            </a:r>
            <a:r>
              <a:rPr lang="en-US" altLang="ru-RU" sz="2000"/>
              <a:t> </a:t>
            </a:r>
            <a:r>
              <a:rPr lang="ru-RU" altLang="ru-RU" sz="2000"/>
              <a:t>их обсудим позже подробно). До внедрения аннотаций в </a:t>
            </a:r>
            <a:r>
              <a:rPr lang="en-US" altLang="ru-RU" sz="2000"/>
              <a:t>Java </a:t>
            </a:r>
            <a:r>
              <a:rPr lang="ru-RU" altLang="ru-RU" sz="2000"/>
              <a:t>нужная метаинформация задавалась и добывалась с помощью соглашений об именовании элементов кода (так было в </a:t>
            </a:r>
            <a:r>
              <a:rPr lang="en-US" altLang="ru-RU" sz="2000"/>
              <a:t>JUnit 3</a:t>
            </a:r>
            <a:r>
              <a:rPr lang="ru-RU" altLang="ru-RU" sz="2000"/>
              <a:t>; сейчас – </a:t>
            </a:r>
            <a:r>
              <a:rPr lang="en-US" altLang="ru-RU" sz="2000"/>
              <a:t>JUnit </a:t>
            </a:r>
            <a:r>
              <a:rPr lang="ru-RU" altLang="ru-RU" sz="2000"/>
              <a:t>4 или 5).   </a:t>
            </a:r>
          </a:p>
          <a:p>
            <a:endParaRPr lang="ru-RU" altLang="ru-RU" sz="2000"/>
          </a:p>
        </p:txBody>
      </p:sp>
      <p:sp>
        <p:nvSpPr>
          <p:cNvPr id="12292" name="Date Placeholder 3">
            <a:extLst>
              <a:ext uri="{FF2B5EF4-FFF2-40B4-BE49-F238E27FC236}">
                <a16:creationId xmlns:a16="http://schemas.microsoft.com/office/drawing/2014/main" id="{A3F3CFC3-DC96-4030-AAE6-D12552B9086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3B10DC9-5654-42D2-A925-E571E6C71CC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3" name="Footer Placeholder 4">
            <a:extLst>
              <a:ext uri="{FF2B5EF4-FFF2-40B4-BE49-F238E27FC236}">
                <a16:creationId xmlns:a16="http://schemas.microsoft.com/office/drawing/2014/main" id="{722001CC-0EFE-4C3E-A2B2-E0E5507C808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4" name="Slide Number Placeholder 5">
            <a:extLst>
              <a:ext uri="{FF2B5EF4-FFF2-40B4-BE49-F238E27FC236}">
                <a16:creationId xmlns:a16="http://schemas.microsoft.com/office/drawing/2014/main" id="{16860344-EC87-4B23-8981-C86B4489607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958C676-B97B-4286-8765-2B3536008378}" type="slidenum">
              <a:rPr lang="ru-RU" altLang="ru-RU" sz="1400"/>
              <a:pPr eaLnBrk="1" hangingPunct="1">
                <a:spcBef>
                  <a:spcPct val="0"/>
                </a:spcBef>
                <a:buFontTx/>
                <a:buNone/>
              </a:pPr>
              <a:t>523</a:t>
            </a:fld>
            <a:endParaRPr lang="ru-RU" altLang="ru-RU" sz="140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CE83A22-E5FF-42C8-A154-7C47647F24B5}"/>
              </a:ext>
            </a:extLst>
          </p:cNvPr>
          <p:cNvSpPr>
            <a:spLocks noGrp="1"/>
          </p:cNvSpPr>
          <p:nvPr>
            <p:ph type="title"/>
          </p:nvPr>
        </p:nvSpPr>
        <p:spPr>
          <a:xfrm>
            <a:off x="395288" y="1484313"/>
            <a:ext cx="8229600" cy="287337"/>
          </a:xfrm>
        </p:spPr>
        <p:txBody>
          <a:bodyPr/>
          <a:lstStyle/>
          <a:p>
            <a:r>
              <a:rPr lang="ru-RU" altLang="ru-RU" sz="2400" b="1"/>
              <a:t>Аннотации для тестирования</a:t>
            </a:r>
          </a:p>
        </p:txBody>
      </p:sp>
      <p:sp>
        <p:nvSpPr>
          <p:cNvPr id="13315" name="Content Placeholder 2">
            <a:extLst>
              <a:ext uri="{FF2B5EF4-FFF2-40B4-BE49-F238E27FC236}">
                <a16:creationId xmlns:a16="http://schemas.microsoft.com/office/drawing/2014/main" id="{E05C5BF3-10E6-448A-8544-C0090182AB3A}"/>
              </a:ext>
            </a:extLst>
          </p:cNvPr>
          <p:cNvSpPr>
            <a:spLocks noGrp="1"/>
          </p:cNvSpPr>
          <p:nvPr>
            <p:ph idx="1"/>
          </p:nvPr>
        </p:nvSpPr>
        <p:spPr>
          <a:xfrm>
            <a:off x="0" y="1773238"/>
            <a:ext cx="9144000" cy="4535487"/>
          </a:xfrm>
        </p:spPr>
        <p:txBody>
          <a:bodyPr/>
          <a:lstStyle/>
          <a:p>
            <a:r>
              <a:rPr lang="ru-RU" altLang="ru-RU" sz="2000"/>
              <a:t>Аннотации обрабатываются компилятором и могут быть доступны при исполнении.</a:t>
            </a:r>
          </a:p>
          <a:p>
            <a:r>
              <a:rPr lang="en-US" altLang="ru-RU" sz="2000"/>
              <a:t>@Test – </a:t>
            </a:r>
            <a:r>
              <a:rPr lang="ru-RU" altLang="ru-RU" sz="2000"/>
              <a:t>это аннотация, используемая, чтобы помечать </a:t>
            </a:r>
            <a:r>
              <a:rPr lang="en-US" altLang="ru-RU" sz="2000"/>
              <a:t>unit-</a:t>
            </a:r>
            <a:r>
              <a:rPr lang="ru-RU" altLang="ru-RU" sz="2000"/>
              <a:t> тесты для библиотеки </a:t>
            </a:r>
            <a:r>
              <a:rPr lang="en-US" altLang="ru-RU" sz="2000"/>
              <a:t>JUnit; </a:t>
            </a:r>
            <a:r>
              <a:rPr lang="ru-RU" altLang="ru-RU" sz="2000"/>
              <a:t>она предоставляется вместе с этой библиотекой, и ее использование контролируется компилятором.</a:t>
            </a:r>
          </a:p>
          <a:p>
            <a:r>
              <a:rPr lang="ru-RU" altLang="ru-RU" sz="2000"/>
              <a:t>Аннотациями могут пользоваться разные средства, но их главная цель – добавление метаинформации к элементам кода, которую потом могут читать и использовать различные инструменты (в том числе – инструменты тестирования).</a:t>
            </a:r>
          </a:p>
          <a:p>
            <a:r>
              <a:rPr lang="ru-RU" altLang="ru-RU" sz="2000"/>
              <a:t>Так как аннотации сами являются «оффициальными» частями кода, информацию о них тоже можно добывать метапрограммированием </a:t>
            </a:r>
            <a:r>
              <a:rPr lang="en-US" altLang="ru-RU" sz="2000"/>
              <a:t>- </a:t>
            </a:r>
            <a:r>
              <a:rPr lang="ru-RU" altLang="ru-RU" sz="2000"/>
              <a:t>через </a:t>
            </a:r>
            <a:r>
              <a:rPr lang="en-US" altLang="ru-RU" sz="2000"/>
              <a:t>reflection</a:t>
            </a:r>
            <a:r>
              <a:rPr lang="ru-RU" altLang="ru-RU" sz="2000"/>
              <a:t>. </a:t>
            </a:r>
          </a:p>
          <a:p>
            <a:pPr lvl="1"/>
            <a:r>
              <a:rPr lang="ru-RU" altLang="ru-RU" sz="1600" b="1"/>
              <a:t>Потом мы подробно рассмотрим, как создаются, сохраняются и используются аннотации </a:t>
            </a:r>
            <a:r>
              <a:rPr lang="en-US" altLang="ru-RU" sz="1600" b="1"/>
              <a:t>(</a:t>
            </a:r>
            <a:r>
              <a:rPr lang="ru-RU" altLang="ru-RU" sz="1600" b="1"/>
              <a:t> в том числе </a:t>
            </a:r>
            <a:r>
              <a:rPr lang="en-US" altLang="ru-RU" sz="1600" b="1"/>
              <a:t>at runtime).</a:t>
            </a:r>
            <a:r>
              <a:rPr lang="ru-RU" altLang="ru-RU" sz="1600" b="1"/>
              <a:t>   </a:t>
            </a:r>
          </a:p>
        </p:txBody>
      </p:sp>
      <p:sp>
        <p:nvSpPr>
          <p:cNvPr id="13316" name="Date Placeholder 3">
            <a:extLst>
              <a:ext uri="{FF2B5EF4-FFF2-40B4-BE49-F238E27FC236}">
                <a16:creationId xmlns:a16="http://schemas.microsoft.com/office/drawing/2014/main" id="{CDB6A286-B46F-4239-9405-74CEF009A5B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85EEE33-B76A-4BE7-9B78-BD71EAE244B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7" name="Footer Placeholder 4">
            <a:extLst>
              <a:ext uri="{FF2B5EF4-FFF2-40B4-BE49-F238E27FC236}">
                <a16:creationId xmlns:a16="http://schemas.microsoft.com/office/drawing/2014/main" id="{FB9EB018-68C6-45FF-BF6C-15328E62FAA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8" name="Slide Number Placeholder 5">
            <a:extLst>
              <a:ext uri="{FF2B5EF4-FFF2-40B4-BE49-F238E27FC236}">
                <a16:creationId xmlns:a16="http://schemas.microsoft.com/office/drawing/2014/main" id="{43B059D9-22A7-4E67-A721-EF5E983932D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14ADE1D-44C0-43E3-97D7-765961C4A443}" type="slidenum">
              <a:rPr lang="ru-RU" altLang="ru-RU" sz="1400"/>
              <a:pPr eaLnBrk="1" hangingPunct="1">
                <a:spcBef>
                  <a:spcPct val="0"/>
                </a:spcBef>
                <a:buFontTx/>
                <a:buNone/>
              </a:pPr>
              <a:t>524</a:t>
            </a:fld>
            <a:endParaRPr lang="ru-RU" altLang="ru-RU" sz="140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3C65F789-B2DF-49BC-9331-B9E1123075CE}"/>
              </a:ext>
            </a:extLst>
          </p:cNvPr>
          <p:cNvSpPr>
            <a:spLocks noGrp="1"/>
          </p:cNvSpPr>
          <p:nvPr>
            <p:ph type="title"/>
          </p:nvPr>
        </p:nvSpPr>
        <p:spPr>
          <a:xfrm>
            <a:off x="468313" y="1484313"/>
            <a:ext cx="8229600" cy="287337"/>
          </a:xfrm>
        </p:spPr>
        <p:txBody>
          <a:bodyPr/>
          <a:lstStyle/>
          <a:p>
            <a:r>
              <a:rPr lang="ru-RU" altLang="ru-RU" sz="2400" b="1"/>
              <a:t>Структурирование тестов</a:t>
            </a:r>
          </a:p>
        </p:txBody>
      </p:sp>
      <p:sp>
        <p:nvSpPr>
          <p:cNvPr id="14339" name="Content Placeholder 2">
            <a:extLst>
              <a:ext uri="{FF2B5EF4-FFF2-40B4-BE49-F238E27FC236}">
                <a16:creationId xmlns:a16="http://schemas.microsoft.com/office/drawing/2014/main" id="{E47A8326-60CD-49DE-A76F-30C968E9638E}"/>
              </a:ext>
            </a:extLst>
          </p:cNvPr>
          <p:cNvSpPr>
            <a:spLocks noGrp="1"/>
          </p:cNvSpPr>
          <p:nvPr>
            <p:ph idx="1"/>
          </p:nvPr>
        </p:nvSpPr>
        <p:spPr>
          <a:xfrm>
            <a:off x="0" y="1844675"/>
            <a:ext cx="9144000" cy="4464050"/>
          </a:xfrm>
        </p:spPr>
        <p:txBody>
          <a:bodyPr/>
          <a:lstStyle/>
          <a:p>
            <a:r>
              <a:rPr lang="ru-RU" altLang="ru-RU" sz="2000"/>
              <a:t>Написание </a:t>
            </a:r>
            <a:r>
              <a:rPr lang="en-US" altLang="ru-RU" sz="2000"/>
              <a:t>unit-</a:t>
            </a:r>
            <a:r>
              <a:rPr lang="ru-RU" altLang="ru-RU" sz="2000"/>
              <a:t>тестов –</a:t>
            </a:r>
            <a:r>
              <a:rPr lang="en-US" altLang="ru-RU" sz="2000"/>
              <a:t> </a:t>
            </a:r>
            <a:r>
              <a:rPr lang="ru-RU" altLang="ru-RU" sz="2000"/>
              <a:t>такой же творческий процесс, как и разработка продуктового кода. Тут тоже нужен опыт и изучение лучших практик.</a:t>
            </a:r>
          </a:p>
          <a:p>
            <a:r>
              <a:rPr lang="ru-RU" altLang="ru-RU" sz="2000"/>
              <a:t>Есть общие принципы и соглашения о том, что </a:t>
            </a:r>
            <a:r>
              <a:rPr lang="en-US" altLang="ru-RU" sz="2000"/>
              <a:t>unit-</a:t>
            </a:r>
            <a:r>
              <a:rPr lang="ru-RU" altLang="ru-RU" sz="2000"/>
              <a:t>тесты должны быть:</a:t>
            </a:r>
          </a:p>
          <a:p>
            <a:pPr lvl="1"/>
            <a:r>
              <a:rPr lang="ru-RU" altLang="ru-RU" sz="1600" b="1"/>
              <a:t>Быстрыми</a:t>
            </a:r>
            <a:r>
              <a:rPr lang="ru-RU" altLang="ru-RU" sz="1600"/>
              <a:t> – </a:t>
            </a:r>
            <a:r>
              <a:rPr lang="en-US" altLang="ru-RU" sz="1600"/>
              <a:t>test-suite </a:t>
            </a:r>
            <a:r>
              <a:rPr lang="ru-RU" altLang="ru-RU" sz="1600"/>
              <a:t>должен заканчиваться за несколько секунд, иначе разработчики не будут ими пользоваться. Долгие операции должны проверяться другими тестами (</a:t>
            </a:r>
            <a:r>
              <a:rPr lang="en-US" altLang="ru-RU" sz="1600"/>
              <a:t>acceptance tests, integration tests, …</a:t>
            </a:r>
            <a:r>
              <a:rPr lang="ru-RU" altLang="ru-RU" sz="1600"/>
              <a:t>)</a:t>
            </a:r>
            <a:r>
              <a:rPr lang="en-US" altLang="ru-RU" sz="1600"/>
              <a:t>;</a:t>
            </a:r>
          </a:p>
          <a:p>
            <a:pPr lvl="1"/>
            <a:r>
              <a:rPr lang="ru-RU" altLang="ru-RU" sz="1600" b="1"/>
              <a:t>Независимыми</a:t>
            </a:r>
            <a:r>
              <a:rPr lang="ru-RU" altLang="ru-RU" sz="1600"/>
              <a:t> – каждый </a:t>
            </a:r>
            <a:r>
              <a:rPr lang="en-US" altLang="ru-RU" sz="1600"/>
              <a:t>unit-test </a:t>
            </a:r>
            <a:r>
              <a:rPr lang="ru-RU" altLang="ru-RU" sz="1600"/>
              <a:t>должен выполняться в изоляции. Часто нужно выполнять только один тест. Независимость способствует эволюции набора тестов. Тесты запускаются в случайном порядке и не могут рассчитывать определенную их зависимость. </a:t>
            </a:r>
          </a:p>
          <a:p>
            <a:pPr lvl="1"/>
            <a:r>
              <a:rPr lang="ru-RU" altLang="ru-RU" sz="1600" b="1"/>
              <a:t>Повторяемыми</a:t>
            </a:r>
            <a:r>
              <a:rPr lang="ru-RU" altLang="ru-RU" sz="1600"/>
              <a:t> – тесты должны давать одинаковый результат в разных окружениях (в разных компьютерах, операционных системах, ...)</a:t>
            </a:r>
            <a:r>
              <a:rPr lang="en-US" altLang="ru-RU" sz="1600"/>
              <a:t>;</a:t>
            </a:r>
          </a:p>
          <a:p>
            <a:pPr lvl="1"/>
            <a:r>
              <a:rPr lang="ru-RU" altLang="ru-RU" sz="1600" b="1"/>
              <a:t>Целенаправленными</a:t>
            </a:r>
            <a:r>
              <a:rPr lang="ru-RU" altLang="ru-RU" sz="1600"/>
              <a:t> – они должны проверять ограниченную часть кода, их цель – помочь найти ошибку (иметь один </a:t>
            </a:r>
            <a:r>
              <a:rPr lang="en-US" altLang="ru-RU" sz="1600"/>
              <a:t>assert </a:t>
            </a:r>
            <a:r>
              <a:rPr lang="ru-RU" altLang="ru-RU" sz="1600"/>
              <a:t> в тесте, проверять один аспект работы т.п.)</a:t>
            </a:r>
            <a:r>
              <a:rPr lang="en-US" altLang="ru-RU" sz="1600"/>
              <a:t>;</a:t>
            </a:r>
            <a:endParaRPr lang="ru-RU" altLang="ru-RU" sz="1600"/>
          </a:p>
          <a:p>
            <a:pPr lvl="1"/>
            <a:r>
              <a:rPr lang="ru-RU" altLang="ru-RU" sz="1600" b="1"/>
              <a:t>Читаемыми</a:t>
            </a:r>
            <a:r>
              <a:rPr lang="ru-RU" altLang="ru-RU" sz="1600"/>
              <a:t> – их надо легко понимать и осмысленно именовать, показывая их цель.</a:t>
            </a:r>
          </a:p>
        </p:txBody>
      </p:sp>
      <p:sp>
        <p:nvSpPr>
          <p:cNvPr id="14340" name="Date Placeholder 3">
            <a:extLst>
              <a:ext uri="{FF2B5EF4-FFF2-40B4-BE49-F238E27FC236}">
                <a16:creationId xmlns:a16="http://schemas.microsoft.com/office/drawing/2014/main" id="{0C994864-6ADC-485E-9243-4630A8B1FB4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8F36C8A-DA8F-4441-B8B1-66E3FC45556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41" name="Footer Placeholder 4">
            <a:extLst>
              <a:ext uri="{FF2B5EF4-FFF2-40B4-BE49-F238E27FC236}">
                <a16:creationId xmlns:a16="http://schemas.microsoft.com/office/drawing/2014/main" id="{28780779-C034-4245-B74A-C296B9E6D1E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2" name="Slide Number Placeholder 5">
            <a:extLst>
              <a:ext uri="{FF2B5EF4-FFF2-40B4-BE49-F238E27FC236}">
                <a16:creationId xmlns:a16="http://schemas.microsoft.com/office/drawing/2014/main" id="{6FD5B6E3-0AD5-456A-BF53-141F3A35B3E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A8A38A0-1036-4AE8-BA5B-B9E705863FD3}" type="slidenum">
              <a:rPr lang="ru-RU" altLang="ru-RU" sz="1400"/>
              <a:pPr eaLnBrk="1" hangingPunct="1">
                <a:spcBef>
                  <a:spcPct val="0"/>
                </a:spcBef>
                <a:buFontTx/>
                <a:buNone/>
              </a:pPr>
              <a:t>525</a:t>
            </a:fld>
            <a:endParaRPr lang="ru-RU" altLang="ru-RU" sz="140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9138BB87-110A-4449-9DEA-DDA6FE79BEC1}"/>
              </a:ext>
            </a:extLst>
          </p:cNvPr>
          <p:cNvSpPr>
            <a:spLocks noGrp="1"/>
          </p:cNvSpPr>
          <p:nvPr>
            <p:ph type="title"/>
          </p:nvPr>
        </p:nvSpPr>
        <p:spPr>
          <a:xfrm>
            <a:off x="468313" y="1484313"/>
            <a:ext cx="8229600" cy="287337"/>
          </a:xfrm>
        </p:spPr>
        <p:txBody>
          <a:bodyPr/>
          <a:lstStyle/>
          <a:p>
            <a:r>
              <a:rPr lang="ru-RU" altLang="ru-RU" sz="2400" b="1"/>
              <a:t>Полезные аннотации</a:t>
            </a:r>
          </a:p>
        </p:txBody>
      </p:sp>
      <p:sp>
        <p:nvSpPr>
          <p:cNvPr id="13315" name="Content Placeholder 2">
            <a:extLst>
              <a:ext uri="{FF2B5EF4-FFF2-40B4-BE49-F238E27FC236}">
                <a16:creationId xmlns:a16="http://schemas.microsoft.com/office/drawing/2014/main" id="{0D997709-E87C-4128-B4DB-6999AC020C99}"/>
              </a:ext>
            </a:extLst>
          </p:cNvPr>
          <p:cNvSpPr>
            <a:spLocks noGrp="1"/>
          </p:cNvSpPr>
          <p:nvPr>
            <p:ph idx="1"/>
          </p:nvPr>
        </p:nvSpPr>
        <p:spPr>
          <a:xfrm>
            <a:off x="179388" y="1916113"/>
            <a:ext cx="8785225" cy="4392612"/>
          </a:xfrm>
        </p:spPr>
        <p:txBody>
          <a:bodyPr/>
          <a:lstStyle/>
          <a:p>
            <a:pPr>
              <a:defRPr/>
            </a:pPr>
            <a:r>
              <a:rPr lang="en-US" altLang="ru-RU" sz="2000" dirty="0"/>
              <a:t>@Before </a:t>
            </a:r>
            <a:r>
              <a:rPr lang="ru-RU" altLang="ru-RU" sz="2000" dirty="0"/>
              <a:t>– аннотация указывает </a:t>
            </a:r>
            <a:r>
              <a:rPr lang="en-US" altLang="ru-RU" sz="2000" dirty="0"/>
              <a:t>JUnit-</a:t>
            </a:r>
            <a:r>
              <a:rPr lang="ru-RU" altLang="ru-RU" sz="2000" dirty="0"/>
              <a:t>библиотеке выполнять аннотируемый метод перед выполнением любого теста. Это позволяет удобно обеспечивать их независимость (тут можно инициализировать т.н. </a:t>
            </a:r>
            <a:r>
              <a:rPr lang="en-US" altLang="ru-RU" sz="2000" dirty="0"/>
              <a:t>test fixture – </a:t>
            </a:r>
            <a:r>
              <a:rPr lang="ru-RU" altLang="ru-RU" sz="2000" dirty="0"/>
              <a:t>данные для выполнения тестов).</a:t>
            </a:r>
          </a:p>
          <a:p>
            <a:pPr>
              <a:defRPr/>
            </a:pPr>
            <a:r>
              <a:rPr lang="en-US" altLang="ru-RU" sz="2000" dirty="0"/>
              <a:t>@After – </a:t>
            </a:r>
            <a:r>
              <a:rPr lang="ru-RU" altLang="ru-RU" sz="2000" dirty="0"/>
              <a:t>аннотация, аналогично, позволяет выполнять указанный метод после каждого теста (в аналогичных целях; тут можно, например, освобождать ресурсы). </a:t>
            </a:r>
          </a:p>
          <a:p>
            <a:pPr>
              <a:defRPr/>
            </a:pPr>
            <a:r>
              <a:rPr lang="ru-RU" altLang="ru-RU" sz="2000" dirty="0"/>
              <a:t>При этом можно избежать дублирования кода в самих тестах.</a:t>
            </a:r>
          </a:p>
          <a:p>
            <a:pPr marL="0" indent="0">
              <a:buFontTx/>
              <a:buNone/>
              <a:defRPr/>
            </a:pPr>
            <a:r>
              <a:rPr lang="ru-RU" altLang="ru-RU" sz="2000" dirty="0"/>
              <a:t>  </a:t>
            </a:r>
          </a:p>
        </p:txBody>
      </p:sp>
      <p:sp>
        <p:nvSpPr>
          <p:cNvPr id="15364" name="Date Placeholder 3">
            <a:extLst>
              <a:ext uri="{FF2B5EF4-FFF2-40B4-BE49-F238E27FC236}">
                <a16:creationId xmlns:a16="http://schemas.microsoft.com/office/drawing/2014/main" id="{86C8BADE-2986-42B8-9902-ABCDA9E4C0C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FA9A4FE-4DF9-4925-AF9C-68C9207E798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5" name="Footer Placeholder 4">
            <a:extLst>
              <a:ext uri="{FF2B5EF4-FFF2-40B4-BE49-F238E27FC236}">
                <a16:creationId xmlns:a16="http://schemas.microsoft.com/office/drawing/2014/main" id="{A7BBAB32-B5E1-469D-ACAF-43C6A4C0382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6" name="Slide Number Placeholder 5">
            <a:extLst>
              <a:ext uri="{FF2B5EF4-FFF2-40B4-BE49-F238E27FC236}">
                <a16:creationId xmlns:a16="http://schemas.microsoft.com/office/drawing/2014/main" id="{5F4E36F8-AB5C-4497-A672-C65EE19849D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D391B7F-FFD7-40A4-9206-71EDE87E720A}" type="slidenum">
              <a:rPr lang="ru-RU" altLang="ru-RU" sz="1400"/>
              <a:pPr eaLnBrk="1" hangingPunct="1">
                <a:spcBef>
                  <a:spcPct val="0"/>
                </a:spcBef>
                <a:buFontTx/>
                <a:buNone/>
              </a:pPr>
              <a:t>526</a:t>
            </a:fld>
            <a:endParaRPr lang="ru-RU" altLang="ru-RU" sz="1400"/>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516146A-FAA3-43C8-AA14-52574EEAE640}"/>
              </a:ext>
            </a:extLst>
          </p:cNvPr>
          <p:cNvSpPr>
            <a:spLocks noGrp="1"/>
          </p:cNvSpPr>
          <p:nvPr>
            <p:ph type="title"/>
          </p:nvPr>
        </p:nvSpPr>
        <p:spPr>
          <a:xfrm>
            <a:off x="395288" y="1557338"/>
            <a:ext cx="8229600" cy="287337"/>
          </a:xfrm>
        </p:spPr>
        <p:txBody>
          <a:bodyPr/>
          <a:lstStyle/>
          <a:p>
            <a:r>
              <a:rPr lang="ru-RU" altLang="ru-RU" sz="2400" b="1"/>
              <a:t>Тесты и исключительные ситуации</a:t>
            </a:r>
          </a:p>
        </p:txBody>
      </p:sp>
      <p:sp>
        <p:nvSpPr>
          <p:cNvPr id="16387" name="Content Placeholder 2">
            <a:extLst>
              <a:ext uri="{FF2B5EF4-FFF2-40B4-BE49-F238E27FC236}">
                <a16:creationId xmlns:a16="http://schemas.microsoft.com/office/drawing/2014/main" id="{834DD53D-2D04-4BCB-B3C6-C7338E02375F}"/>
              </a:ext>
            </a:extLst>
          </p:cNvPr>
          <p:cNvSpPr>
            <a:spLocks noGrp="1"/>
          </p:cNvSpPr>
          <p:nvPr>
            <p:ph idx="1"/>
          </p:nvPr>
        </p:nvSpPr>
        <p:spPr>
          <a:xfrm>
            <a:off x="107950" y="1916113"/>
            <a:ext cx="8856663" cy="4392612"/>
          </a:xfrm>
        </p:spPr>
        <p:txBody>
          <a:bodyPr/>
          <a:lstStyle/>
          <a:p>
            <a:r>
              <a:rPr lang="ru-RU" altLang="ru-RU" sz="2000"/>
              <a:t>При написании </a:t>
            </a:r>
            <a:r>
              <a:rPr lang="en-US" altLang="ru-RU" sz="2000"/>
              <a:t>unit-</a:t>
            </a:r>
            <a:r>
              <a:rPr lang="ru-RU" altLang="ru-RU" sz="2000"/>
              <a:t>тестов надо понимать, что именно мы тестируем: мы проверяем, что тестируемый элемент делает то, что мы ожидаем.</a:t>
            </a:r>
          </a:p>
          <a:p>
            <a:r>
              <a:rPr lang="ru-RU" altLang="ru-RU" sz="2000"/>
              <a:t>Это означает, что (например, при использовании </a:t>
            </a:r>
            <a:r>
              <a:rPr lang="en-US" altLang="ru-RU" sz="2000"/>
              <a:t>design by contract</a:t>
            </a:r>
            <a:r>
              <a:rPr lang="ru-RU" altLang="ru-RU" sz="2000"/>
              <a:t>)</a:t>
            </a:r>
            <a:r>
              <a:rPr lang="en-US" altLang="ru-RU" sz="2000"/>
              <a:t> </a:t>
            </a:r>
            <a:r>
              <a:rPr lang="ru-RU" altLang="ru-RU" sz="2000"/>
              <a:t>нет смысла тестировать код при входных данных, противоречащим предусловиям метода: поведение метода при этом не определено.</a:t>
            </a:r>
          </a:p>
          <a:p>
            <a:r>
              <a:rPr lang="ru-RU" altLang="ru-RU" sz="2000"/>
              <a:t>Ситуация меняется, если возбуждение </a:t>
            </a:r>
            <a:r>
              <a:rPr lang="en-US" altLang="ru-RU" sz="2000"/>
              <a:t>exception </a:t>
            </a:r>
            <a:r>
              <a:rPr lang="ru-RU" altLang="ru-RU" sz="2000"/>
              <a:t>– это явная часть интерфейса:</a:t>
            </a:r>
            <a:r>
              <a:rPr lang="en-US" altLang="ru-RU" sz="2000"/>
              <a:t> </a:t>
            </a:r>
            <a:r>
              <a:rPr lang="ru-RU" altLang="ru-RU" sz="2000"/>
              <a:t>мы должны проверять, что метод делает</a:t>
            </a:r>
            <a:r>
              <a:rPr lang="en-US" altLang="ru-RU" sz="2000"/>
              <a:t> </a:t>
            </a:r>
            <a:r>
              <a:rPr lang="ru-RU" altLang="ru-RU" sz="2000"/>
              <a:t>то, что положено.</a:t>
            </a:r>
          </a:p>
          <a:p>
            <a:r>
              <a:rPr lang="ru-RU" altLang="ru-RU" sz="2000"/>
              <a:t>Для таких проверок можно использовать специальную логику организации теста и/или специальные средства</a:t>
            </a:r>
            <a:r>
              <a:rPr lang="en-US" altLang="ru-RU" sz="2000"/>
              <a:t> JUnit</a:t>
            </a:r>
            <a:r>
              <a:rPr lang="ru-RU" altLang="ru-RU" sz="2000"/>
              <a:t>:</a:t>
            </a:r>
          </a:p>
          <a:p>
            <a:pPr lvl="1"/>
            <a:r>
              <a:rPr lang="en-US" altLang="ru-RU" sz="1600" b="1"/>
              <a:t>@Test(expected = SomeException.class)</a:t>
            </a:r>
            <a:r>
              <a:rPr lang="ru-RU" altLang="ru-RU" sz="1600" b="1"/>
              <a:t> </a:t>
            </a:r>
            <a:r>
              <a:rPr lang="en-US" altLang="ru-RU" sz="1600" b="1"/>
              <a:t>– JUnit4 </a:t>
            </a:r>
            <a:r>
              <a:rPr lang="ru-RU" altLang="ru-RU" sz="1600" b="1"/>
              <a:t>автоматически считает тест «упавшим», если он завершается без выдачи </a:t>
            </a:r>
            <a:r>
              <a:rPr lang="en-US" altLang="ru-RU" sz="1600" b="1"/>
              <a:t>exception </a:t>
            </a:r>
            <a:r>
              <a:rPr lang="ru-RU" altLang="ru-RU" sz="1600" b="1"/>
              <a:t>указанного класса;</a:t>
            </a:r>
          </a:p>
          <a:p>
            <a:pPr lvl="1"/>
            <a:r>
              <a:rPr lang="ru-RU" altLang="ru-RU" sz="1600" b="1"/>
              <a:t>В </a:t>
            </a:r>
            <a:r>
              <a:rPr lang="en-US" altLang="ru-RU" sz="1600" b="1"/>
              <a:t>JUnit5 </a:t>
            </a:r>
            <a:r>
              <a:rPr lang="ru-RU" altLang="ru-RU" sz="1600" b="1"/>
              <a:t>для этого есть статический метод </a:t>
            </a:r>
            <a:r>
              <a:rPr lang="en-US" altLang="ru-RU" sz="1600" b="1"/>
              <a:t>assertThrows()… </a:t>
            </a:r>
            <a:endParaRPr lang="ru-RU" altLang="ru-RU" sz="1600" b="1"/>
          </a:p>
        </p:txBody>
      </p:sp>
      <p:sp>
        <p:nvSpPr>
          <p:cNvPr id="16388" name="Date Placeholder 3">
            <a:extLst>
              <a:ext uri="{FF2B5EF4-FFF2-40B4-BE49-F238E27FC236}">
                <a16:creationId xmlns:a16="http://schemas.microsoft.com/office/drawing/2014/main" id="{FE62B308-C04C-4CEC-9D21-35438DB1796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E4B109F-071E-4670-8797-1D4048476DC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9" name="Footer Placeholder 4">
            <a:extLst>
              <a:ext uri="{FF2B5EF4-FFF2-40B4-BE49-F238E27FC236}">
                <a16:creationId xmlns:a16="http://schemas.microsoft.com/office/drawing/2014/main" id="{FCAFCB0D-5363-457E-A780-5250A727E96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90" name="Slide Number Placeholder 5">
            <a:extLst>
              <a:ext uri="{FF2B5EF4-FFF2-40B4-BE49-F238E27FC236}">
                <a16:creationId xmlns:a16="http://schemas.microsoft.com/office/drawing/2014/main" id="{3DCC87DB-B9B3-4566-8DFF-3A293573DEA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711A383-CC7C-4524-9039-5698FE1ECD4A}" type="slidenum">
              <a:rPr lang="ru-RU" altLang="ru-RU" sz="1400"/>
              <a:pPr eaLnBrk="1" hangingPunct="1">
                <a:spcBef>
                  <a:spcPct val="0"/>
                </a:spcBef>
                <a:buFontTx/>
                <a:buNone/>
              </a:pPr>
              <a:t>527</a:t>
            </a:fld>
            <a:endParaRPr lang="ru-RU" altLang="ru-RU" sz="1400"/>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9BEA7A0-FD09-4766-B6B1-5E4461F4F97A}"/>
              </a:ext>
            </a:extLst>
          </p:cNvPr>
          <p:cNvSpPr>
            <a:spLocks noGrp="1"/>
          </p:cNvSpPr>
          <p:nvPr>
            <p:ph type="title"/>
          </p:nvPr>
        </p:nvSpPr>
        <p:spPr>
          <a:xfrm>
            <a:off x="395288" y="1557338"/>
            <a:ext cx="8229600" cy="287337"/>
          </a:xfrm>
        </p:spPr>
        <p:txBody>
          <a:bodyPr/>
          <a:lstStyle/>
          <a:p>
            <a:r>
              <a:rPr lang="ru-RU" altLang="ru-RU" sz="2400" b="1"/>
              <a:t>Инкапсуляция и </a:t>
            </a:r>
            <a:r>
              <a:rPr lang="en-US" altLang="ru-RU" sz="2400" b="1"/>
              <a:t>unit-</a:t>
            </a:r>
            <a:r>
              <a:rPr lang="ru-RU" altLang="ru-RU" sz="2400" b="1"/>
              <a:t>тестирование</a:t>
            </a:r>
          </a:p>
        </p:txBody>
      </p:sp>
      <p:sp>
        <p:nvSpPr>
          <p:cNvPr id="17411" name="Content Placeholder 2">
            <a:extLst>
              <a:ext uri="{FF2B5EF4-FFF2-40B4-BE49-F238E27FC236}">
                <a16:creationId xmlns:a16="http://schemas.microsoft.com/office/drawing/2014/main" id="{7DE21C35-4B5B-49D5-8973-7DE0698A126B}"/>
              </a:ext>
            </a:extLst>
          </p:cNvPr>
          <p:cNvSpPr>
            <a:spLocks noGrp="1"/>
          </p:cNvSpPr>
          <p:nvPr>
            <p:ph idx="1"/>
          </p:nvPr>
        </p:nvSpPr>
        <p:spPr>
          <a:xfrm>
            <a:off x="9525" y="1916113"/>
            <a:ext cx="9144000" cy="4105275"/>
          </a:xfrm>
        </p:spPr>
        <p:txBody>
          <a:bodyPr/>
          <a:lstStyle/>
          <a:p>
            <a:r>
              <a:rPr lang="ru-RU" altLang="ru-RU" sz="2000"/>
              <a:t>Часто возникает вопрос: как написать нужный тест, если для него нужна функциональность, отсутствующая в интерфейсе тестируемого класса?</a:t>
            </a:r>
          </a:p>
          <a:p>
            <a:r>
              <a:rPr lang="ru-RU" altLang="ru-RU" sz="2000"/>
              <a:t>Надо ли добавлять (в продуктовый код) специальные методы для удобства тестирования? Мнения расходятся...</a:t>
            </a:r>
          </a:p>
          <a:p>
            <a:pPr lvl="1"/>
            <a:r>
              <a:rPr lang="ru-RU" altLang="ru-RU" sz="1600" b="1"/>
              <a:t>Часто считают, что инкапсуляция – важнее, и тестовое хозяйство само должно искать</a:t>
            </a:r>
            <a:r>
              <a:rPr lang="en-US" altLang="ru-RU" sz="1600" b="1"/>
              <a:t> </a:t>
            </a:r>
            <a:r>
              <a:rPr lang="ru-RU" altLang="ru-RU" sz="1600" b="1"/>
              <a:t>решение:  тестовый класс может использовать свой </a:t>
            </a:r>
            <a:r>
              <a:rPr lang="en-US" altLang="ru-RU" sz="1600" b="1"/>
              <a:t>helper-</a:t>
            </a:r>
            <a:r>
              <a:rPr lang="ru-RU" altLang="ru-RU" sz="1600" b="1"/>
              <a:t>метод, добывающий нужную информацию опосредованно, через имеющиеся доступные средства. Обычно это возможно без нарушения продуктового интерфейса (пусть даже с использованием метапрограммирования / </a:t>
            </a:r>
            <a:r>
              <a:rPr lang="en-US" altLang="ru-RU" sz="1600" b="1"/>
              <a:t>reflection</a:t>
            </a:r>
            <a:r>
              <a:rPr lang="ru-RU" altLang="ru-RU" sz="1600" b="1"/>
              <a:t>).   </a:t>
            </a:r>
          </a:p>
          <a:p>
            <a:r>
              <a:rPr lang="ru-RU" altLang="ru-RU" sz="2000"/>
              <a:t>Смежный вопрос: как тестировать приватные методы? Точки зрения:</a:t>
            </a:r>
          </a:p>
          <a:p>
            <a:pPr lvl="1"/>
            <a:r>
              <a:rPr lang="ru-RU" altLang="ru-RU" sz="1600" b="1"/>
              <a:t>Приватные методы – элементы доступных методов и не являются «единицами тестирования»; сами они не тестируются (т.е. тестируются опосредованно);</a:t>
            </a:r>
          </a:p>
          <a:p>
            <a:pPr lvl="1"/>
            <a:r>
              <a:rPr lang="ru-RU" altLang="ru-RU" sz="1600" b="1"/>
              <a:t>Приватный доступ – инструмент разработки продуктового кода, и тестовый код может его игнорировать (обходить, используя </a:t>
            </a:r>
            <a:r>
              <a:rPr lang="en-US" altLang="ru-RU" sz="1600" b="1"/>
              <a:t>reflection: </a:t>
            </a:r>
            <a:r>
              <a:rPr lang="en-US" altLang="ru-RU" sz="1600" b="1" i="1"/>
              <a:t>setAccessible(true)</a:t>
            </a:r>
            <a:r>
              <a:rPr lang="ru-RU" altLang="ru-RU" sz="1600" b="1"/>
              <a:t>).</a:t>
            </a:r>
          </a:p>
        </p:txBody>
      </p:sp>
      <p:sp>
        <p:nvSpPr>
          <p:cNvPr id="17412" name="Date Placeholder 3">
            <a:extLst>
              <a:ext uri="{FF2B5EF4-FFF2-40B4-BE49-F238E27FC236}">
                <a16:creationId xmlns:a16="http://schemas.microsoft.com/office/drawing/2014/main" id="{EA8C22BD-709A-4E85-B1C1-D3077D19AEE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0B04F11-72D3-443A-8938-EC055655EDE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3" name="Footer Placeholder 4">
            <a:extLst>
              <a:ext uri="{FF2B5EF4-FFF2-40B4-BE49-F238E27FC236}">
                <a16:creationId xmlns:a16="http://schemas.microsoft.com/office/drawing/2014/main" id="{C62383DC-0F90-4FF7-BA09-481FC769F13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4" name="Slide Number Placeholder 5">
            <a:extLst>
              <a:ext uri="{FF2B5EF4-FFF2-40B4-BE49-F238E27FC236}">
                <a16:creationId xmlns:a16="http://schemas.microsoft.com/office/drawing/2014/main" id="{AD03C30A-BE0A-423B-A87C-1FBD9D8F4DF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6AA4DB5-03A6-4B4C-A6B1-30916200F547}" type="slidenum">
              <a:rPr lang="ru-RU" altLang="ru-RU" sz="1400"/>
              <a:pPr eaLnBrk="1" hangingPunct="1">
                <a:spcBef>
                  <a:spcPct val="0"/>
                </a:spcBef>
                <a:buFontTx/>
                <a:buNone/>
              </a:pPr>
              <a:t>528</a:t>
            </a:fld>
            <a:endParaRPr lang="ru-RU" altLang="ru-RU" sz="140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BDA90969-A3B6-4B76-8D5A-870A01E88FBA}"/>
              </a:ext>
            </a:extLst>
          </p:cNvPr>
          <p:cNvSpPr>
            <a:spLocks noGrp="1"/>
          </p:cNvSpPr>
          <p:nvPr>
            <p:ph type="title"/>
          </p:nvPr>
        </p:nvSpPr>
        <p:spPr>
          <a:xfrm>
            <a:off x="395288" y="1557338"/>
            <a:ext cx="8229600" cy="287337"/>
          </a:xfrm>
        </p:spPr>
        <p:txBody>
          <a:bodyPr/>
          <a:lstStyle/>
          <a:p>
            <a:r>
              <a:rPr lang="ru-RU" altLang="ru-RU" sz="2400" b="1"/>
              <a:t>Тестирование в «затычками» (</a:t>
            </a:r>
            <a:r>
              <a:rPr lang="en-US" altLang="ru-RU" sz="2400" b="1"/>
              <a:t>with Stubs</a:t>
            </a:r>
            <a:r>
              <a:rPr lang="ru-RU" altLang="ru-RU" sz="2400" b="1"/>
              <a:t>)</a:t>
            </a:r>
          </a:p>
        </p:txBody>
      </p:sp>
      <p:sp>
        <p:nvSpPr>
          <p:cNvPr id="18435" name="Content Placeholder 2">
            <a:extLst>
              <a:ext uri="{FF2B5EF4-FFF2-40B4-BE49-F238E27FC236}">
                <a16:creationId xmlns:a16="http://schemas.microsoft.com/office/drawing/2014/main" id="{24A6DC44-FA3D-42F0-9D2A-A4E9A3B78DF3}"/>
              </a:ext>
            </a:extLst>
          </p:cNvPr>
          <p:cNvSpPr>
            <a:spLocks noGrp="1"/>
          </p:cNvSpPr>
          <p:nvPr>
            <p:ph idx="1"/>
          </p:nvPr>
        </p:nvSpPr>
        <p:spPr>
          <a:xfrm>
            <a:off x="0" y="1916113"/>
            <a:ext cx="9144000" cy="4392612"/>
          </a:xfrm>
        </p:spPr>
        <p:txBody>
          <a:bodyPr/>
          <a:lstStyle/>
          <a:p>
            <a:r>
              <a:rPr lang="ru-RU" altLang="ru-RU" sz="2000"/>
              <a:t>Ключевой идеей </a:t>
            </a:r>
            <a:r>
              <a:rPr lang="en-US" altLang="ru-RU" sz="2000"/>
              <a:t>unit-</a:t>
            </a:r>
            <a:r>
              <a:rPr lang="ru-RU" altLang="ru-RU" sz="2000"/>
              <a:t>тестирования является тестирование небольших частей кода </a:t>
            </a:r>
            <a:r>
              <a:rPr lang="ru-RU" altLang="ru-RU" sz="2000" i="1"/>
              <a:t>в изоляции </a:t>
            </a:r>
            <a:r>
              <a:rPr lang="ru-RU" altLang="ru-RU" sz="2000"/>
              <a:t>(независимо). Иногда это сделать сложно:</a:t>
            </a:r>
          </a:p>
          <a:p>
            <a:pPr lvl="1"/>
            <a:r>
              <a:rPr lang="ru-RU" altLang="ru-RU" sz="1600" b="1"/>
              <a:t>Требуется использовать большой кусок другого кода;</a:t>
            </a:r>
          </a:p>
          <a:p>
            <a:pPr lvl="1"/>
            <a:r>
              <a:rPr lang="ru-RU" altLang="ru-RU" sz="1600" b="1"/>
              <a:t>Имеются части, зависящие от окружения (например, от шрифтов...);</a:t>
            </a:r>
          </a:p>
          <a:p>
            <a:pPr lvl="1"/>
            <a:r>
              <a:rPr lang="ru-RU" altLang="ru-RU" sz="1600" b="1"/>
              <a:t>Есть случайное поведение (поведение динамически выбирается из многих)...</a:t>
            </a:r>
          </a:p>
          <a:p>
            <a:r>
              <a:rPr lang="ru-RU" altLang="ru-RU" sz="2000"/>
              <a:t>В таких случаях полезно использовать </a:t>
            </a:r>
            <a:r>
              <a:rPr lang="en-US" altLang="ru-RU" sz="2000" i="1"/>
              <a:t>stub</a:t>
            </a:r>
            <a:r>
              <a:rPr lang="en-US" altLang="ru-RU" sz="2000"/>
              <a:t> </a:t>
            </a:r>
            <a:r>
              <a:rPr lang="ru-RU" altLang="ru-RU" sz="2000"/>
              <a:t>(«затычку») - упрощенную версию объекта, который «имитирует» поведение реального объекта в достаточной (для тестирования нашей функциональности) степени.</a:t>
            </a:r>
          </a:p>
          <a:p>
            <a:pPr lvl="1"/>
            <a:r>
              <a:rPr lang="ru-RU" altLang="ru-RU" sz="1600" b="1"/>
              <a:t>При этом часто полезно использовать типизацию и полиморфизм...</a:t>
            </a:r>
          </a:p>
          <a:p>
            <a:pPr lvl="1"/>
            <a:r>
              <a:rPr lang="ru-RU" altLang="ru-RU" sz="1600" b="1"/>
              <a:t>Помогает использование </a:t>
            </a:r>
            <a:r>
              <a:rPr lang="en-US" altLang="ru-RU" sz="1600" b="1"/>
              <a:t>design patterns </a:t>
            </a:r>
            <a:r>
              <a:rPr lang="ru-RU" altLang="ru-RU" sz="1600" b="1"/>
              <a:t>(например, </a:t>
            </a:r>
            <a:r>
              <a:rPr lang="en-US" altLang="ru-RU" sz="1600" b="1"/>
              <a:t>strategy</a:t>
            </a:r>
            <a:r>
              <a:rPr lang="ru-RU" altLang="ru-RU" sz="1600" b="1"/>
              <a:t>)</a:t>
            </a:r>
            <a:r>
              <a:rPr lang="en-US" altLang="ru-RU" sz="1600" b="1"/>
              <a:t>…</a:t>
            </a:r>
            <a:endParaRPr lang="ru-RU" altLang="ru-RU" sz="1600" b="1"/>
          </a:p>
          <a:p>
            <a:r>
              <a:rPr lang="ru-RU" altLang="ru-RU" sz="2000"/>
              <a:t>Использование «затычек» при </a:t>
            </a:r>
            <a:r>
              <a:rPr lang="en-US" altLang="ru-RU" sz="2000"/>
              <a:t>unit-</a:t>
            </a:r>
            <a:r>
              <a:rPr lang="ru-RU" altLang="ru-RU" sz="2000"/>
              <a:t>тестировании может быть не очень простым делом, и для этого применяются специальные библиотеки,</a:t>
            </a:r>
            <a:r>
              <a:rPr lang="en-US" altLang="ru-RU" sz="2000"/>
              <a:t> </a:t>
            </a:r>
            <a:r>
              <a:rPr lang="ru-RU" altLang="ru-RU" sz="2000"/>
              <a:t>требующие изучения (</a:t>
            </a:r>
            <a:r>
              <a:rPr lang="en-US" altLang="ru-RU" sz="2000"/>
              <a:t>e.g. EasyMock, Mockito </a:t>
            </a:r>
            <a:r>
              <a:rPr lang="ru-RU" altLang="ru-RU" sz="2000"/>
              <a:t>и др.)...</a:t>
            </a:r>
          </a:p>
          <a:p>
            <a:pPr lvl="1"/>
            <a:r>
              <a:rPr lang="ru-RU" altLang="ru-RU" sz="1600" b="1"/>
              <a:t>Иногда «затычки» называют </a:t>
            </a:r>
            <a:r>
              <a:rPr lang="en-US" altLang="ru-RU" sz="1600" b="1"/>
              <a:t>mock’</a:t>
            </a:r>
            <a:r>
              <a:rPr lang="ru-RU" altLang="ru-RU" sz="1600" b="1"/>
              <a:t>ами</a:t>
            </a:r>
            <a:r>
              <a:rPr lang="en-US" altLang="ru-RU" sz="1600" b="1"/>
              <a:t> (mock – </a:t>
            </a:r>
            <a:r>
              <a:rPr lang="ru-RU" altLang="ru-RU" sz="1600" b="1"/>
              <a:t>англ. – пародия, подражание</a:t>
            </a:r>
            <a:r>
              <a:rPr lang="en-US" altLang="ru-RU" sz="1600" b="1"/>
              <a:t>)</a:t>
            </a:r>
            <a:r>
              <a:rPr lang="ru-RU" altLang="ru-RU" sz="1600" b="1"/>
              <a:t>...</a:t>
            </a:r>
          </a:p>
          <a:p>
            <a:endParaRPr lang="ru-RU" altLang="ru-RU" sz="2000"/>
          </a:p>
        </p:txBody>
      </p:sp>
      <p:sp>
        <p:nvSpPr>
          <p:cNvPr id="18436" name="Date Placeholder 3">
            <a:extLst>
              <a:ext uri="{FF2B5EF4-FFF2-40B4-BE49-F238E27FC236}">
                <a16:creationId xmlns:a16="http://schemas.microsoft.com/office/drawing/2014/main" id="{D1437A50-9039-4033-927C-F300B148111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136C309-9E65-4137-BADD-323AC7D1836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7" name="Footer Placeholder 4">
            <a:extLst>
              <a:ext uri="{FF2B5EF4-FFF2-40B4-BE49-F238E27FC236}">
                <a16:creationId xmlns:a16="http://schemas.microsoft.com/office/drawing/2014/main" id="{646420C5-9B0E-4100-95CF-69810E0D92C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8" name="Slide Number Placeholder 5">
            <a:extLst>
              <a:ext uri="{FF2B5EF4-FFF2-40B4-BE49-F238E27FC236}">
                <a16:creationId xmlns:a16="http://schemas.microsoft.com/office/drawing/2014/main" id="{BD592828-D463-436C-AE90-7E7B8D4C499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6646956-534F-463F-99D1-71D438741968}" type="slidenum">
              <a:rPr lang="ru-RU" altLang="ru-RU" sz="1400"/>
              <a:pPr eaLnBrk="1" hangingPunct="1">
                <a:spcBef>
                  <a:spcPct val="0"/>
                </a:spcBef>
                <a:buFontTx/>
                <a:buNone/>
              </a:pPr>
              <a:t>529</a:t>
            </a:fld>
            <a:endParaRPr lang="ru-RU" altLang="ru-RU"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Рассчитать среднее значение показателя:</a:t>
            </a: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Примеры</a:t>
            </a:r>
            <a:endParaRPr sz="2250" b="1" dirty="0">
              <a:latin typeface="Arial Narrow" charset="0"/>
              <a:ea typeface="Arial Narrow" charset="0"/>
              <a:cs typeface="Arial Narrow" charset="0"/>
            </a:endParaRPr>
          </a:p>
        </p:txBody>
      </p:sp>
      <p:sp>
        <p:nvSpPr>
          <p:cNvPr id="1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E1FBA42F-2426-C341-B417-183B19314008}"/>
              </a:ext>
            </a:extLst>
          </p:cNvPr>
          <p:cNvSpPr txBox="1"/>
          <p:nvPr/>
        </p:nvSpPr>
        <p:spPr>
          <a:xfrm>
            <a:off x="566574" y="1891363"/>
            <a:ext cx="8036393" cy="70954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lgn="r">
              <a:spcBef>
                <a:spcPts val="563"/>
              </a:spcBef>
            </a:pPr>
            <a:r>
              <a:rPr lang="ru-RU" sz="1688" dirty="0">
                <a:solidFill>
                  <a:srgbClr val="253957"/>
                </a:solidFill>
                <a:latin typeface="Arial Narrow" charset="0"/>
                <a:cs typeface="Arial Narrow" charset="0"/>
              </a:rPr>
              <a:t>Таблица 4</a:t>
            </a:r>
          </a:p>
          <a:p>
            <a:pPr algn="ctr">
              <a:spcBef>
                <a:spcPts val="563"/>
              </a:spcBef>
            </a:pPr>
            <a:r>
              <a:rPr lang="ru-RU" sz="1688" b="1" dirty="0">
                <a:solidFill>
                  <a:srgbClr val="253957"/>
                </a:solidFill>
                <a:latin typeface="Arial Narrow" charset="0"/>
                <a:cs typeface="Arial Narrow" charset="0"/>
              </a:rPr>
              <a:t>Распределение банков по районам, числу и размеру вкладов, Россия, … г.</a:t>
            </a:r>
          </a:p>
          <a:p>
            <a:pPr algn="ctr">
              <a:spcBef>
                <a:spcPts val="563"/>
              </a:spcBef>
            </a:pPr>
            <a:r>
              <a:rPr lang="ru-RU" sz="1688" b="1" dirty="0">
                <a:solidFill>
                  <a:srgbClr val="253957"/>
                </a:solidFill>
                <a:latin typeface="Arial Narrow" charset="0"/>
                <a:cs typeface="Arial Narrow" charset="0"/>
              </a:rPr>
              <a:t>(расчетная таблица)</a:t>
            </a:r>
          </a:p>
        </p:txBody>
      </p:sp>
      <p:graphicFrame>
        <p:nvGraphicFramePr>
          <p:cNvPr id="2" name="Таблица 1">
            <a:extLst>
              <a:ext uri="{FF2B5EF4-FFF2-40B4-BE49-F238E27FC236}">
                <a16:creationId xmlns:a16="http://schemas.microsoft.com/office/drawing/2014/main" id="{E93F4CAC-DD16-2548-A7BE-94BC46A4F543}"/>
              </a:ext>
            </a:extLst>
          </p:cNvPr>
          <p:cNvGraphicFramePr>
            <a:graphicFrameLocks noGrp="1"/>
          </p:cNvGraphicFramePr>
          <p:nvPr/>
        </p:nvGraphicFramePr>
        <p:xfrm>
          <a:off x="553804" y="2922804"/>
          <a:ext cx="7817849" cy="2322329"/>
        </p:xfrm>
        <a:graphic>
          <a:graphicData uri="http://schemas.openxmlformats.org/drawingml/2006/table">
            <a:tbl>
              <a:tblPr>
                <a:tableStyleId>{BC89EF96-8CEA-46FF-86C4-4CE0E7609802}</a:tableStyleId>
              </a:tblPr>
              <a:tblGrid>
                <a:gridCol w="1968207">
                  <a:extLst>
                    <a:ext uri="{9D8B030D-6E8A-4147-A177-3AD203B41FA5}">
                      <a16:colId xmlns:a16="http://schemas.microsoft.com/office/drawing/2014/main" val="4069460959"/>
                    </a:ext>
                  </a:extLst>
                </a:gridCol>
                <a:gridCol w="1176526">
                  <a:extLst>
                    <a:ext uri="{9D8B030D-6E8A-4147-A177-3AD203B41FA5}">
                      <a16:colId xmlns:a16="http://schemas.microsoft.com/office/drawing/2014/main" val="2524908036"/>
                    </a:ext>
                  </a:extLst>
                </a:gridCol>
                <a:gridCol w="1132543">
                  <a:extLst>
                    <a:ext uri="{9D8B030D-6E8A-4147-A177-3AD203B41FA5}">
                      <a16:colId xmlns:a16="http://schemas.microsoft.com/office/drawing/2014/main" val="2532952818"/>
                    </a:ext>
                  </a:extLst>
                </a:gridCol>
                <a:gridCol w="1143539">
                  <a:extLst>
                    <a:ext uri="{9D8B030D-6E8A-4147-A177-3AD203B41FA5}">
                      <a16:colId xmlns:a16="http://schemas.microsoft.com/office/drawing/2014/main" val="638331878"/>
                    </a:ext>
                  </a:extLst>
                </a:gridCol>
                <a:gridCol w="1176526">
                  <a:extLst>
                    <a:ext uri="{9D8B030D-6E8A-4147-A177-3AD203B41FA5}">
                      <a16:colId xmlns:a16="http://schemas.microsoft.com/office/drawing/2014/main" val="3777647429"/>
                    </a:ext>
                  </a:extLst>
                </a:gridCol>
                <a:gridCol w="1220509">
                  <a:extLst>
                    <a:ext uri="{9D8B030D-6E8A-4147-A177-3AD203B41FA5}">
                      <a16:colId xmlns:a16="http://schemas.microsoft.com/office/drawing/2014/main" val="179288565"/>
                    </a:ext>
                  </a:extLst>
                </a:gridCol>
              </a:tblGrid>
              <a:tr h="1187356">
                <a:tc>
                  <a:txBody>
                    <a:bodyPr/>
                    <a:lstStyle/>
                    <a:p>
                      <a:pPr algn="ctr" fontAlgn="ctr"/>
                      <a:r>
                        <a:rPr lang="ru-RU" sz="1700" u="none" strike="noStrike">
                          <a:effectLst/>
                        </a:rPr>
                        <a:t>Район</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a:effectLst/>
                        </a:rPr>
                        <a:t>Число отделений Сбербанка</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a:effectLst/>
                        </a:rPr>
                        <a:t>Среднее число вкладов в отделении</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a:effectLst/>
                        </a:rPr>
                        <a:t>Средний размер вклада, руб.</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en-US" sz="1700" u="none" strike="noStrike">
                          <a:effectLst/>
                        </a:rPr>
                        <a:t>mi</a:t>
                      </a:r>
                      <a:endParaRPr lang="en-US" sz="1700" b="1" i="0" u="none" strike="noStrike">
                        <a:solidFill>
                          <a:srgbClr val="4472C4"/>
                        </a:solidFill>
                        <a:effectLst/>
                        <a:latin typeface="Calibri" panose="020F0502020204030204" pitchFamily="34" charset="0"/>
                      </a:endParaRPr>
                    </a:p>
                  </a:txBody>
                  <a:tcPr marL="6698" marR="6698" marT="6698" marB="0" anchor="ctr"/>
                </a:tc>
                <a:tc>
                  <a:txBody>
                    <a:bodyPr/>
                    <a:lstStyle/>
                    <a:p>
                      <a:pPr algn="ctr" fontAlgn="ctr"/>
                      <a:r>
                        <a:rPr lang="en-US" sz="1700" u="none" strike="noStrike">
                          <a:effectLst/>
                        </a:rPr>
                        <a:t>xi*mi</a:t>
                      </a:r>
                      <a:endParaRPr lang="en-US" sz="1700" b="1" i="0" u="none" strike="noStrike">
                        <a:solidFill>
                          <a:srgbClr val="4472C4"/>
                        </a:solidFill>
                        <a:effectLst/>
                        <a:latin typeface="Calibri" panose="020F0502020204030204" pitchFamily="34" charset="0"/>
                      </a:endParaRPr>
                    </a:p>
                  </a:txBody>
                  <a:tcPr marL="6698" marR="6698" marT="6698" marB="0" anchor="ctr"/>
                </a:tc>
                <a:extLst>
                  <a:ext uri="{0D108BD9-81ED-4DB2-BD59-A6C34878D82A}">
                    <a16:rowId xmlns:a16="http://schemas.microsoft.com/office/drawing/2014/main" val="2058325481"/>
                  </a:ext>
                </a:extLst>
              </a:tr>
              <a:tr h="279378">
                <a:tc>
                  <a:txBody>
                    <a:bodyPr/>
                    <a:lstStyle/>
                    <a:p>
                      <a:pPr algn="ctr" fontAlgn="b"/>
                      <a:r>
                        <a:rPr lang="ru-RU" sz="1700" u="none" strike="noStrike">
                          <a:effectLst/>
                        </a:rPr>
                        <a:t>1</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1 376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4 780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5 504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26 309 120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751989684"/>
                  </a:ext>
                </a:extLst>
              </a:tr>
              <a:tr h="279378">
                <a:tc>
                  <a:txBody>
                    <a:bodyPr/>
                    <a:lstStyle/>
                    <a:p>
                      <a:pPr algn="ctr" fontAlgn="b"/>
                      <a:r>
                        <a:rPr lang="ru-RU" sz="1700" u="none" strike="noStrike">
                          <a:effectLst/>
                        </a:rPr>
                        <a:t>2</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9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1 559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6 251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14 031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87 707 781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4204366501"/>
                  </a:ext>
                </a:extLst>
              </a:tr>
              <a:tr h="279378">
                <a:tc>
                  <a:txBody>
                    <a:bodyPr/>
                    <a:lstStyle/>
                    <a:p>
                      <a:pPr algn="ctr" fontAlgn="b"/>
                      <a:r>
                        <a:rPr lang="ru-RU" sz="1700" u="none" strike="noStrike">
                          <a:effectLst/>
                        </a:rPr>
                        <a:t>3</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5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1 315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3 565   </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6 575   </a:t>
                      </a:r>
                      <a:endParaRPr lang="ru-RU" sz="1700" b="0"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23 439 875   </a:t>
                      </a:r>
                      <a:endParaRPr lang="ru-RU" sz="1700" b="0" i="0" u="none" strike="noStrike">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805992581"/>
                  </a:ext>
                </a:extLst>
              </a:tr>
              <a:tr h="521111">
                <a:tc>
                  <a:txBody>
                    <a:bodyPr/>
                    <a:lstStyle/>
                    <a:p>
                      <a:pPr algn="l" fontAlgn="b"/>
                      <a:r>
                        <a:rPr lang="ru-RU" sz="1700" u="none" strike="noStrike">
                          <a:effectLst/>
                        </a:rPr>
                        <a:t>Итого:</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18   </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     </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     </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26 110   </a:t>
                      </a:r>
                      <a:endParaRPr lang="ru-RU" sz="1700" b="1" i="0" u="none" strike="noStrike">
                        <a:solidFill>
                          <a:srgbClr val="4472C4"/>
                        </a:solidFill>
                        <a:effectLst/>
                        <a:latin typeface="Calibri" panose="020F0502020204030204" pitchFamily="34" charset="0"/>
                      </a:endParaRPr>
                    </a:p>
                  </a:txBody>
                  <a:tcPr marL="6698" marR="6698" marT="6698" marB="0" anchor="b"/>
                </a:tc>
                <a:tc>
                  <a:txBody>
                    <a:bodyPr/>
                    <a:lstStyle/>
                    <a:p>
                      <a:pPr algn="ctr" fontAlgn="b"/>
                      <a:r>
                        <a:rPr lang="ru-RU" sz="1700" u="none" strike="noStrike" dirty="0">
                          <a:effectLst/>
                        </a:rPr>
                        <a:t>   137 456 776   </a:t>
                      </a:r>
                      <a:endParaRPr lang="ru-RU" sz="1700" b="1" i="0" u="none" strike="noStrike" dirty="0">
                        <a:solidFill>
                          <a:srgbClr val="4472C4"/>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835188981"/>
                  </a:ext>
                </a:extLst>
              </a:tr>
            </a:tbl>
          </a:graphicData>
        </a:graphic>
      </p:graphicFrame>
      <p:sp>
        <p:nvSpPr>
          <p:cNvPr id="11"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119753DF-9BFC-324D-93CD-4E16D6229A16}"/>
              </a:ext>
            </a:extLst>
          </p:cNvPr>
          <p:cNvSpPr txBox="1"/>
          <p:nvPr/>
        </p:nvSpPr>
        <p:spPr>
          <a:xfrm>
            <a:off x="553804" y="6037791"/>
            <a:ext cx="8036393" cy="48169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spcBef>
                <a:spcPts val="1406"/>
              </a:spcBef>
            </a:pPr>
            <a:r>
              <a:rPr lang="ru-RU" sz="1688" b="1" dirty="0">
                <a:solidFill>
                  <a:srgbClr val="253957"/>
                </a:solidFill>
                <a:latin typeface="Arial Narrow" charset="0"/>
                <a:cs typeface="Arial Narrow" charset="0"/>
              </a:rPr>
              <a:t>Ответ: </a:t>
            </a:r>
            <a:r>
              <a:rPr lang="ru-RU" sz="1688" dirty="0">
                <a:solidFill>
                  <a:srgbClr val="253957"/>
                </a:solidFill>
                <a:latin typeface="Arial Narrow" charset="0"/>
                <a:cs typeface="Arial Narrow" charset="0"/>
              </a:rPr>
              <a:t>средний размер вклада, руб. – </a:t>
            </a:r>
            <a:r>
              <a:rPr lang="ru-RU" sz="1688" b="1" dirty="0">
                <a:solidFill>
                  <a:srgbClr val="253957"/>
                </a:solidFill>
                <a:latin typeface="Arial Narrow" charset="0"/>
                <a:cs typeface="Arial Narrow" charset="0"/>
              </a:rPr>
              <a:t>5254,53 </a:t>
            </a:r>
            <a:r>
              <a:rPr lang="ru-RU" sz="1688" dirty="0">
                <a:solidFill>
                  <a:srgbClr val="253957"/>
                </a:solidFill>
                <a:latin typeface="Arial Narrow" charset="0"/>
                <a:cs typeface="Arial Narrow" charset="0"/>
              </a:rPr>
              <a:t>руб. </a:t>
            </a:r>
          </a:p>
        </p:txBody>
      </p:sp>
    </p:spTree>
    <p:extLst>
      <p:ext uri="{BB962C8B-B14F-4D97-AF65-F5344CB8AC3E}">
        <p14:creationId xmlns:p14="http://schemas.microsoft.com/office/powerpoint/2010/main" val="2638581102"/>
      </p:ext>
    </p:extLst>
  </p:cSld>
  <p:clrMapOvr>
    <a:masterClrMapping/>
  </p:clrMapOvr>
  <p:transition spd="med"/>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0EBDD3B6-3426-44D1-AA83-8736F909B70A}"/>
              </a:ext>
            </a:extLst>
          </p:cNvPr>
          <p:cNvSpPr>
            <a:spLocks noGrp="1"/>
          </p:cNvSpPr>
          <p:nvPr>
            <p:ph type="title"/>
          </p:nvPr>
        </p:nvSpPr>
        <p:spPr>
          <a:xfrm>
            <a:off x="395288" y="1557338"/>
            <a:ext cx="8229600" cy="287337"/>
          </a:xfrm>
        </p:spPr>
        <p:txBody>
          <a:bodyPr/>
          <a:lstStyle/>
          <a:p>
            <a:r>
              <a:rPr lang="ru-RU" altLang="ru-RU" sz="2400" b="1"/>
              <a:t>Покрытие тестами (</a:t>
            </a:r>
            <a:r>
              <a:rPr lang="en-US" altLang="ru-RU" sz="2400" b="1"/>
              <a:t>Test Coverage</a:t>
            </a:r>
            <a:r>
              <a:rPr lang="ru-RU" altLang="ru-RU" sz="2400" b="1"/>
              <a:t>)</a:t>
            </a:r>
          </a:p>
        </p:txBody>
      </p:sp>
      <p:sp>
        <p:nvSpPr>
          <p:cNvPr id="19459" name="Content Placeholder 2">
            <a:extLst>
              <a:ext uri="{FF2B5EF4-FFF2-40B4-BE49-F238E27FC236}">
                <a16:creationId xmlns:a16="http://schemas.microsoft.com/office/drawing/2014/main" id="{A794B136-BC52-430E-84FC-2FFF5CE6742D}"/>
              </a:ext>
            </a:extLst>
          </p:cNvPr>
          <p:cNvSpPr>
            <a:spLocks noGrp="1"/>
          </p:cNvSpPr>
          <p:nvPr>
            <p:ph idx="1"/>
          </p:nvPr>
        </p:nvSpPr>
        <p:spPr>
          <a:xfrm>
            <a:off x="0" y="1916113"/>
            <a:ext cx="9144000" cy="4392612"/>
          </a:xfrm>
        </p:spPr>
        <p:txBody>
          <a:bodyPr/>
          <a:lstStyle/>
          <a:p>
            <a:pPr>
              <a:defRPr/>
            </a:pPr>
            <a:r>
              <a:rPr lang="ru-RU" altLang="ru-RU" sz="2000" dirty="0"/>
              <a:t>Важный вопрос: какие входные данные нужны использовать при </a:t>
            </a:r>
            <a:r>
              <a:rPr lang="en-US" altLang="ru-RU" sz="2000" dirty="0"/>
              <a:t>unit-</a:t>
            </a:r>
            <a:r>
              <a:rPr lang="ru-RU" altLang="ru-RU" sz="2000" dirty="0"/>
              <a:t>тестировании? Ясно, что перебрать все возможные варианты входных данных невозможно (или не практично по времени). Надо как-то выбирать минимальный, но представительный набор данных. Есть два подхода:</a:t>
            </a:r>
          </a:p>
          <a:p>
            <a:pPr lvl="1">
              <a:defRPr/>
            </a:pPr>
            <a:r>
              <a:rPr lang="ru-RU" altLang="ru-RU" sz="1600" b="1" dirty="0"/>
              <a:t>Функциональное тестирование (</a:t>
            </a:r>
            <a:r>
              <a:rPr lang="en-US" altLang="ru-RU" sz="1600" b="1" dirty="0"/>
              <a:t>black box</a:t>
            </a:r>
            <a:r>
              <a:rPr lang="ru-RU" altLang="ru-RU" sz="1600" b="1" dirty="0"/>
              <a:t>)</a:t>
            </a:r>
            <a:r>
              <a:rPr lang="ru-RU" altLang="ru-RU" sz="1600" dirty="0"/>
              <a:t> – потается максимально покрыть </a:t>
            </a:r>
            <a:r>
              <a:rPr lang="ru-RU" altLang="ru-RU" sz="1600" i="1" dirty="0"/>
              <a:t>специфицированное</a:t>
            </a:r>
            <a:r>
              <a:rPr lang="ru-RU" altLang="ru-RU" sz="1600" dirty="0"/>
              <a:t> поведение у </a:t>
            </a:r>
            <a:r>
              <a:rPr lang="en-US" altLang="ru-RU" sz="1600" dirty="0"/>
              <a:t>Unit-Under-Test (UUT) </a:t>
            </a:r>
            <a:r>
              <a:rPr lang="ru-RU" altLang="ru-RU" sz="1600" dirty="0"/>
              <a:t>на основе его внешней спецификации</a:t>
            </a:r>
            <a:r>
              <a:rPr lang="en-US" altLang="ru-RU" sz="1600" dirty="0"/>
              <a:t>.</a:t>
            </a:r>
            <a:r>
              <a:rPr lang="ru-RU" altLang="ru-RU" sz="1600" dirty="0"/>
              <a:t> Преимущества: не нужно знать код </a:t>
            </a:r>
            <a:r>
              <a:rPr lang="en-US" altLang="ru-RU" sz="1600" dirty="0"/>
              <a:t>UUT</a:t>
            </a:r>
            <a:r>
              <a:rPr lang="ru-RU" altLang="ru-RU" sz="1600" dirty="0"/>
              <a:t> изнутри, можно найти проблемы самой спецификации и отсутствующую логику; </a:t>
            </a:r>
          </a:p>
          <a:p>
            <a:pPr lvl="1">
              <a:defRPr/>
            </a:pPr>
            <a:r>
              <a:rPr lang="ru-RU" altLang="ru-RU" sz="1600" b="1" dirty="0"/>
              <a:t>Структурное тестирование (</a:t>
            </a:r>
            <a:r>
              <a:rPr lang="en-US" altLang="ru-RU" sz="1600" b="1" dirty="0"/>
              <a:t>white box</a:t>
            </a:r>
            <a:r>
              <a:rPr lang="ru-RU" altLang="ru-RU" sz="1600" b="1" dirty="0"/>
              <a:t>)</a:t>
            </a:r>
            <a:r>
              <a:rPr lang="en-US" altLang="ru-RU" sz="1600" b="1" dirty="0"/>
              <a:t> </a:t>
            </a:r>
            <a:r>
              <a:rPr lang="en-US" altLang="ru-RU" sz="1600" dirty="0"/>
              <a:t>–</a:t>
            </a:r>
            <a:r>
              <a:rPr lang="ru-RU" altLang="ru-RU" sz="1600" dirty="0"/>
              <a:t> путается максимально покрыть </a:t>
            </a:r>
            <a:r>
              <a:rPr lang="ru-RU" altLang="ru-RU" sz="1600" i="1" dirty="0"/>
              <a:t>реализованное</a:t>
            </a:r>
            <a:r>
              <a:rPr lang="ru-RU" altLang="ru-RU" sz="1600" dirty="0"/>
              <a:t> поведение </a:t>
            </a:r>
            <a:r>
              <a:rPr lang="en-US" altLang="ru-RU" sz="1600" dirty="0"/>
              <a:t>UUT </a:t>
            </a:r>
            <a:r>
              <a:rPr lang="ru-RU" altLang="ru-RU" sz="1600" dirty="0"/>
              <a:t>на основе анализа его кода. Преимущества: находятся низкоуровневые проблемы реализации, невидимые на уровне спецификации.</a:t>
            </a:r>
          </a:p>
          <a:p>
            <a:pPr marL="342900" lvl="1" indent="-342900">
              <a:buFontTx/>
              <a:buChar char="•"/>
              <a:defRPr/>
            </a:pPr>
            <a:r>
              <a:rPr lang="ru-RU" altLang="ru-RU" sz="2000" dirty="0">
                <a:ea typeface="+mn-ea"/>
                <a:cs typeface="+mn-cs"/>
              </a:rPr>
              <a:t>Одним из классических способов определения того, что надо тестировать, является </a:t>
            </a:r>
            <a:r>
              <a:rPr lang="en-US" altLang="ru-RU" sz="2000" dirty="0">
                <a:ea typeface="+mn-ea"/>
                <a:cs typeface="+mn-cs"/>
              </a:rPr>
              <a:t>test coverage metri</a:t>
            </a:r>
            <a:r>
              <a:rPr lang="ru-RU" altLang="ru-RU" sz="2000" dirty="0">
                <a:ea typeface="+mn-ea"/>
                <a:cs typeface="+mn-cs"/>
              </a:rPr>
              <a:t>с</a:t>
            </a:r>
            <a:r>
              <a:rPr lang="en-US" altLang="ru-RU" sz="2000" dirty="0">
                <a:ea typeface="+mn-ea"/>
                <a:cs typeface="+mn-cs"/>
              </a:rPr>
              <a:t>s – </a:t>
            </a:r>
            <a:r>
              <a:rPr lang="ru-RU" altLang="ru-RU" sz="2000" dirty="0">
                <a:ea typeface="+mn-ea"/>
                <a:cs typeface="+mn-cs"/>
              </a:rPr>
              <a:t>процент работавшего кода</a:t>
            </a:r>
          </a:p>
        </p:txBody>
      </p:sp>
      <p:sp>
        <p:nvSpPr>
          <p:cNvPr id="19460" name="Date Placeholder 3">
            <a:extLst>
              <a:ext uri="{FF2B5EF4-FFF2-40B4-BE49-F238E27FC236}">
                <a16:creationId xmlns:a16="http://schemas.microsoft.com/office/drawing/2014/main" id="{F4882AAA-4FCA-4CDE-B8E9-045C14E5A07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5954637-29B5-4F6A-A18A-75DE2DAD6C7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61" name="Footer Placeholder 4">
            <a:extLst>
              <a:ext uri="{FF2B5EF4-FFF2-40B4-BE49-F238E27FC236}">
                <a16:creationId xmlns:a16="http://schemas.microsoft.com/office/drawing/2014/main" id="{C030E0B6-F0DF-4462-9D8C-5B12DE4CAE3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2" name="Slide Number Placeholder 5">
            <a:extLst>
              <a:ext uri="{FF2B5EF4-FFF2-40B4-BE49-F238E27FC236}">
                <a16:creationId xmlns:a16="http://schemas.microsoft.com/office/drawing/2014/main" id="{97768459-8B31-4C56-80A3-479DEE62F97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56A2922-C863-4DA6-8BFD-FA2A3358D4DE}" type="slidenum">
              <a:rPr lang="ru-RU" altLang="ru-RU" sz="1400"/>
              <a:pPr eaLnBrk="1" hangingPunct="1">
                <a:spcBef>
                  <a:spcPct val="0"/>
                </a:spcBef>
                <a:buFontTx/>
                <a:buNone/>
              </a:pPr>
              <a:t>530</a:t>
            </a:fld>
            <a:endParaRPr lang="ru-RU" altLang="ru-RU" sz="140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ED390A55-938A-4B7E-92BE-B09C1FCC7BAB}"/>
              </a:ext>
            </a:extLst>
          </p:cNvPr>
          <p:cNvSpPr>
            <a:spLocks noGrp="1"/>
          </p:cNvSpPr>
          <p:nvPr>
            <p:ph type="title"/>
          </p:nvPr>
        </p:nvSpPr>
        <p:spPr>
          <a:xfrm>
            <a:off x="395288" y="1557338"/>
            <a:ext cx="8229600" cy="287337"/>
          </a:xfrm>
        </p:spPr>
        <p:txBody>
          <a:bodyPr/>
          <a:lstStyle/>
          <a:p>
            <a:r>
              <a:rPr lang="ru-RU" altLang="ru-RU" sz="2400" b="1"/>
              <a:t>Возможные метрики тестового покрытия</a:t>
            </a:r>
          </a:p>
        </p:txBody>
      </p:sp>
      <p:sp>
        <p:nvSpPr>
          <p:cNvPr id="20483" name="Content Placeholder 2">
            <a:extLst>
              <a:ext uri="{FF2B5EF4-FFF2-40B4-BE49-F238E27FC236}">
                <a16:creationId xmlns:a16="http://schemas.microsoft.com/office/drawing/2014/main" id="{511DA089-7D95-4C0A-8754-C0FFD01A8198}"/>
              </a:ext>
            </a:extLst>
          </p:cNvPr>
          <p:cNvSpPr>
            <a:spLocks noGrp="1"/>
          </p:cNvSpPr>
          <p:nvPr>
            <p:ph idx="1"/>
          </p:nvPr>
        </p:nvSpPr>
        <p:spPr>
          <a:xfrm>
            <a:off x="0" y="1989138"/>
            <a:ext cx="9144000" cy="4392612"/>
          </a:xfrm>
        </p:spPr>
        <p:txBody>
          <a:bodyPr/>
          <a:lstStyle/>
          <a:p>
            <a:r>
              <a:rPr lang="ru-RU" altLang="ru-RU" sz="2000" b="1"/>
              <a:t>Покрытие операторов </a:t>
            </a:r>
            <a:r>
              <a:rPr lang="ru-RU" altLang="ru-RU" sz="2000"/>
              <a:t>– отношение количества операторов, выполнявшихся при тестировании, к общему кодичеству операторов тестируемого кода.</a:t>
            </a:r>
          </a:p>
          <a:p>
            <a:r>
              <a:rPr lang="ru-RU" altLang="ru-RU" sz="2000" b="1"/>
              <a:t>Покрытие ветвей</a:t>
            </a:r>
            <a:r>
              <a:rPr lang="ru-RU" altLang="ru-RU" sz="2000"/>
              <a:t> – количество пройденных ветвей программы, соотнеченное с их общим количеством в тестируемом коде.</a:t>
            </a:r>
          </a:p>
          <a:p>
            <a:r>
              <a:rPr lang="ru-RU" altLang="ru-RU" sz="2000" b="1"/>
              <a:t>Покрытие путей</a:t>
            </a:r>
            <a:r>
              <a:rPr lang="ru-RU" altLang="ru-RU" sz="2000"/>
              <a:t> – отношение количества путей выполнения кода при прогоне тестов к общему количеству путей в этом коде. Эта метрика обычно не является реалистичной и имеет лишь теоретический смысл.</a:t>
            </a:r>
          </a:p>
          <a:p>
            <a:endParaRPr lang="ru-RU" altLang="ru-RU" sz="2000"/>
          </a:p>
          <a:p>
            <a:r>
              <a:rPr lang="ru-RU" altLang="ru-RU" sz="2000"/>
              <a:t>В </a:t>
            </a:r>
            <a:r>
              <a:rPr lang="en-US" altLang="ru-RU" sz="2000"/>
              <a:t>IntelliJ IDEA </a:t>
            </a:r>
            <a:r>
              <a:rPr lang="ru-RU" altLang="ru-RU" sz="2000"/>
              <a:t>есть поддержка оценки покрытия кода тестами. Есть инструменты для автоматизированной оценки покрытия кода тестами при разработке проектов.</a:t>
            </a:r>
          </a:p>
          <a:p>
            <a:endParaRPr lang="ru-RU" altLang="ru-RU" sz="2000"/>
          </a:p>
          <a:p>
            <a:endParaRPr lang="ru-RU" altLang="ru-RU" sz="2000"/>
          </a:p>
        </p:txBody>
      </p:sp>
      <p:sp>
        <p:nvSpPr>
          <p:cNvPr id="20484" name="Date Placeholder 3">
            <a:extLst>
              <a:ext uri="{FF2B5EF4-FFF2-40B4-BE49-F238E27FC236}">
                <a16:creationId xmlns:a16="http://schemas.microsoft.com/office/drawing/2014/main" id="{FC260EC5-BD26-4BC4-830F-AFAFCBA4167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6E89BA2-9DD5-4B2E-BEFF-F7C192ADF4B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5" name="Footer Placeholder 4">
            <a:extLst>
              <a:ext uri="{FF2B5EF4-FFF2-40B4-BE49-F238E27FC236}">
                <a16:creationId xmlns:a16="http://schemas.microsoft.com/office/drawing/2014/main" id="{FDC54AE8-44C5-44D7-87B5-6D8D4579BCB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6" name="Slide Number Placeholder 5">
            <a:extLst>
              <a:ext uri="{FF2B5EF4-FFF2-40B4-BE49-F238E27FC236}">
                <a16:creationId xmlns:a16="http://schemas.microsoft.com/office/drawing/2014/main" id="{CE18E534-8DE3-4090-96AC-8D1B2B45E26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BDD14F6-9258-4984-903C-ECFD80E1ED4F}" type="slidenum">
              <a:rPr lang="ru-RU" altLang="ru-RU" sz="1400"/>
              <a:pPr eaLnBrk="1" hangingPunct="1">
                <a:spcBef>
                  <a:spcPct val="0"/>
                </a:spcBef>
                <a:buFontTx/>
                <a:buNone/>
              </a:pPr>
              <a:t>531</a:t>
            </a:fld>
            <a:endParaRPr lang="ru-RU" altLang="ru-RU" sz="140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C14542B7-23BA-4C83-8BA5-936C8FBD5EB1}"/>
              </a:ext>
            </a:extLst>
          </p:cNvPr>
          <p:cNvSpPr>
            <a:spLocks noGrp="1"/>
          </p:cNvSpPr>
          <p:nvPr>
            <p:ph type="title"/>
          </p:nvPr>
        </p:nvSpPr>
        <p:spPr>
          <a:xfrm>
            <a:off x="395288" y="1557338"/>
            <a:ext cx="8229600" cy="287337"/>
          </a:xfrm>
        </p:spPr>
        <p:txBody>
          <a:bodyPr/>
          <a:lstStyle/>
          <a:p>
            <a:r>
              <a:rPr lang="ru-RU" altLang="ru-RU" sz="2400" b="1"/>
              <a:t>Выводы</a:t>
            </a:r>
          </a:p>
        </p:txBody>
      </p:sp>
      <p:sp>
        <p:nvSpPr>
          <p:cNvPr id="21507" name="Content Placeholder 2">
            <a:extLst>
              <a:ext uri="{FF2B5EF4-FFF2-40B4-BE49-F238E27FC236}">
                <a16:creationId xmlns:a16="http://schemas.microsoft.com/office/drawing/2014/main" id="{42D4F255-D08C-4B33-85BB-E3A4DFB9D270}"/>
              </a:ext>
            </a:extLst>
          </p:cNvPr>
          <p:cNvSpPr>
            <a:spLocks noGrp="1"/>
          </p:cNvSpPr>
          <p:nvPr>
            <p:ph idx="1"/>
          </p:nvPr>
        </p:nvSpPr>
        <p:spPr>
          <a:xfrm>
            <a:off x="0" y="1916113"/>
            <a:ext cx="9144000" cy="4392612"/>
          </a:xfrm>
        </p:spPr>
        <p:txBody>
          <a:bodyPr/>
          <a:lstStyle/>
          <a:p>
            <a:r>
              <a:rPr lang="ru-RU" altLang="ru-RU" sz="2000"/>
              <a:t>Каждый </a:t>
            </a:r>
            <a:r>
              <a:rPr lang="en-US" altLang="ru-RU" sz="2000"/>
              <a:t>unit-</a:t>
            </a:r>
            <a:r>
              <a:rPr lang="ru-RU" altLang="ru-RU" sz="2000"/>
              <a:t>тест подразумевает выполнение </a:t>
            </a:r>
            <a:r>
              <a:rPr lang="en-US" altLang="ru-RU" sz="2000"/>
              <a:t>UUT</a:t>
            </a:r>
            <a:r>
              <a:rPr lang="ru-RU" altLang="ru-RU" sz="2000"/>
              <a:t>, передачу в </a:t>
            </a:r>
            <a:r>
              <a:rPr lang="en-US" altLang="ru-RU" sz="2000"/>
              <a:t>UUT </a:t>
            </a:r>
            <a:r>
              <a:rPr lang="ru-RU" altLang="ru-RU" sz="2000"/>
              <a:t>некоторых данных, утверждение о том, каков должен быть результат, и некоторое количество проверок для сравнения ожидаемых и полученных результатов.</a:t>
            </a:r>
          </a:p>
          <a:p>
            <a:r>
              <a:rPr lang="en-US" altLang="ru-RU" sz="2000"/>
              <a:t>Unit-</a:t>
            </a:r>
            <a:r>
              <a:rPr lang="ru-RU" altLang="ru-RU" sz="2000"/>
              <a:t>тест должен быть целенаправленным, изолированным и проверять небольшое, хорошо определенное поведение.</a:t>
            </a:r>
          </a:p>
          <a:p>
            <a:r>
              <a:rPr lang="en-US" altLang="ru-RU" sz="2000"/>
              <a:t>Unit-</a:t>
            </a:r>
            <a:r>
              <a:rPr lang="ru-RU" altLang="ru-RU" sz="2000"/>
              <a:t>тесты должны работать быстро, быть независимы друг от друга и воспроизводимыми в любых окружениях.</a:t>
            </a:r>
          </a:p>
          <a:p>
            <a:r>
              <a:rPr lang="en-US" altLang="ru-RU" sz="2000"/>
              <a:t>Unit-</a:t>
            </a:r>
            <a:r>
              <a:rPr lang="ru-RU" altLang="ru-RU" sz="2000"/>
              <a:t>тесты должны быть читаемыми (с содержательными именами).</a:t>
            </a:r>
          </a:p>
          <a:p>
            <a:r>
              <a:rPr lang="en-US" altLang="ru-RU" sz="2000"/>
              <a:t>Unit-</a:t>
            </a:r>
            <a:r>
              <a:rPr lang="ru-RU" altLang="ru-RU" sz="2000"/>
              <a:t>тесты должны быть сопоставимы с тестируемым кодом и отделены от него в параллельной структуре пакетов.</a:t>
            </a:r>
          </a:p>
          <a:p>
            <a:r>
              <a:rPr lang="ru-RU" altLang="ru-RU" sz="2000"/>
              <a:t>В тестах можно использовать метапрограммирование (</a:t>
            </a:r>
            <a:r>
              <a:rPr lang="en-US" altLang="ru-RU" sz="2000"/>
              <a:t>reflection</a:t>
            </a:r>
            <a:r>
              <a:rPr lang="ru-RU" altLang="ru-RU" sz="2000"/>
              <a:t>).</a:t>
            </a:r>
          </a:p>
          <a:p>
            <a:r>
              <a:rPr lang="ru-RU" altLang="ru-RU" sz="2000"/>
              <a:t>Метаданные можно предоставлять с помощью аннотаций.</a:t>
            </a:r>
          </a:p>
        </p:txBody>
      </p:sp>
      <p:sp>
        <p:nvSpPr>
          <p:cNvPr id="21508" name="Date Placeholder 3">
            <a:extLst>
              <a:ext uri="{FF2B5EF4-FFF2-40B4-BE49-F238E27FC236}">
                <a16:creationId xmlns:a16="http://schemas.microsoft.com/office/drawing/2014/main" id="{109519EC-3CD8-4F04-B727-74AF040AF46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FED48BD-A425-4E14-B39D-AF2E19E17CD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9" name="Footer Placeholder 4">
            <a:extLst>
              <a:ext uri="{FF2B5EF4-FFF2-40B4-BE49-F238E27FC236}">
                <a16:creationId xmlns:a16="http://schemas.microsoft.com/office/drawing/2014/main" id="{B6B0FA7A-5A41-4186-8F15-E7E7E816BEB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10" name="Slide Number Placeholder 5">
            <a:extLst>
              <a:ext uri="{FF2B5EF4-FFF2-40B4-BE49-F238E27FC236}">
                <a16:creationId xmlns:a16="http://schemas.microsoft.com/office/drawing/2014/main" id="{2C061D7D-B10B-4F9B-B7BB-169075F3B98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93DEC21-3E97-4DC2-9C0D-6EC9BAF587F9}" type="slidenum">
              <a:rPr lang="ru-RU" altLang="ru-RU" sz="1400"/>
              <a:pPr eaLnBrk="1" hangingPunct="1">
                <a:spcBef>
                  <a:spcPct val="0"/>
                </a:spcBef>
                <a:buFontTx/>
                <a:buNone/>
              </a:pPr>
              <a:t>532</a:t>
            </a:fld>
            <a:endParaRPr lang="ru-RU" altLang="ru-RU" sz="140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BEEBA0AB-5253-41D3-89CB-28DCCA622476}"/>
              </a:ext>
            </a:extLst>
          </p:cNvPr>
          <p:cNvSpPr>
            <a:spLocks noGrp="1"/>
          </p:cNvSpPr>
          <p:nvPr>
            <p:ph idx="1"/>
          </p:nvPr>
        </p:nvSpPr>
        <p:spPr>
          <a:xfrm>
            <a:off x="-3175" y="1412875"/>
            <a:ext cx="9144000" cy="4895850"/>
          </a:xfrm>
        </p:spPr>
        <p:txBody>
          <a:bodyPr/>
          <a:lstStyle/>
          <a:p>
            <a:r>
              <a:rPr lang="ru-RU" altLang="ru-RU" sz="2000"/>
              <a:t>Надо использовать указания</a:t>
            </a:r>
            <a:r>
              <a:rPr lang="en-US" altLang="ru-RU" sz="2000"/>
              <a:t> @Before, @After</a:t>
            </a:r>
            <a:r>
              <a:rPr lang="ru-RU" altLang="ru-RU" sz="2000"/>
              <a:t> и т.п. – для инициализации и очистки данных для каждого теста, так как сами эти тесты могут выполняться в любой последовательности. </a:t>
            </a:r>
          </a:p>
          <a:p>
            <a:r>
              <a:rPr lang="ru-RU" altLang="ru-RU" sz="2000"/>
              <a:t>Не надо тестировать неспецифицированное поведение. В частности, не надо проверять работоспособность при входных данных, которые не предусмотрены предусловиями методов.</a:t>
            </a:r>
          </a:p>
          <a:p>
            <a:r>
              <a:rPr lang="ru-RU" altLang="ru-RU" sz="2000"/>
              <a:t>Если </a:t>
            </a:r>
            <a:r>
              <a:rPr lang="en-US" altLang="ru-RU" sz="2000"/>
              <a:t>exception(s) </a:t>
            </a:r>
            <a:r>
              <a:rPr lang="ru-RU" altLang="ru-RU" sz="2000"/>
              <a:t>являются частью спецификации методов, надо проверять, как они вырабатываются («выкидываются»).</a:t>
            </a:r>
          </a:p>
          <a:p>
            <a:r>
              <a:rPr lang="ru-RU" altLang="ru-RU" sz="2000"/>
              <a:t>Не надо менять/ослаблять интерфейс тестируемого класса, надо делать вспомогательные методы в самом тестовом классе или использовать </a:t>
            </a:r>
            <a:r>
              <a:rPr lang="en-US" altLang="ru-RU" sz="2000"/>
              <a:t>reflection </a:t>
            </a:r>
            <a:r>
              <a:rPr lang="ru-RU" altLang="ru-RU" sz="2000"/>
              <a:t>для получения скрытой информации для тестирования.</a:t>
            </a:r>
          </a:p>
          <a:p>
            <a:r>
              <a:rPr lang="ru-RU" altLang="ru-RU" sz="2000"/>
              <a:t>Надо использовать «заглушки» поведения объектов – комонент кода.</a:t>
            </a:r>
          </a:p>
          <a:p>
            <a:r>
              <a:rPr lang="ru-RU" altLang="ru-RU" sz="2000"/>
              <a:t>Пользуйтесь метриками покрытия кода тестами. Но помните, что </a:t>
            </a:r>
            <a:r>
              <a:rPr lang="ru-RU" altLang="ru-RU" sz="2000" i="1"/>
              <a:t>тестирование никогда не гарантирует того, что код – корректен. </a:t>
            </a:r>
          </a:p>
        </p:txBody>
      </p:sp>
      <p:sp>
        <p:nvSpPr>
          <p:cNvPr id="22531" name="Date Placeholder 3">
            <a:extLst>
              <a:ext uri="{FF2B5EF4-FFF2-40B4-BE49-F238E27FC236}">
                <a16:creationId xmlns:a16="http://schemas.microsoft.com/office/drawing/2014/main" id="{0631330B-B220-4EAA-A94C-7E4A643D3EB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B00EFAF-366B-484E-A45B-806DAE4820A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2" name="Footer Placeholder 4">
            <a:extLst>
              <a:ext uri="{FF2B5EF4-FFF2-40B4-BE49-F238E27FC236}">
                <a16:creationId xmlns:a16="http://schemas.microsoft.com/office/drawing/2014/main" id="{389D55EE-7222-4F24-BAD3-2358EFFC289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3" name="Slide Number Placeholder 5">
            <a:extLst>
              <a:ext uri="{FF2B5EF4-FFF2-40B4-BE49-F238E27FC236}">
                <a16:creationId xmlns:a16="http://schemas.microsoft.com/office/drawing/2014/main" id="{878600D7-3BF7-40A2-9F37-625E3FAACE2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AFD1FDD-E7EB-40F7-8E70-35CEA45CF31B}" type="slidenum">
              <a:rPr lang="ru-RU" altLang="ru-RU" sz="1400"/>
              <a:pPr eaLnBrk="1" hangingPunct="1">
                <a:spcBef>
                  <a:spcPct val="0"/>
                </a:spcBef>
                <a:buFontTx/>
                <a:buNone/>
              </a:pPr>
              <a:t>533</a:t>
            </a:fld>
            <a:endParaRPr lang="ru-RU" altLang="ru-RU" sz="140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F84DDA73-8FD4-4C20-97AB-EED4C4D119F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A557327-ACA7-4683-B3BE-9FCB059CAC1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D69DD245-16A5-4CD6-9811-C51F70D0EE9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B38C6962-BC10-48FF-AD7F-55B87DA9D30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79817C1-2D47-4826-8D6A-E296054F6FA4}" type="slidenum">
              <a:rPr lang="ru-RU" altLang="ru-RU" sz="1400"/>
              <a:pPr eaLnBrk="1" hangingPunct="1">
                <a:spcBef>
                  <a:spcPct val="0"/>
                </a:spcBef>
                <a:buFontTx/>
                <a:buNone/>
              </a:pPr>
              <a:t>534</a:t>
            </a:fld>
            <a:endParaRPr lang="ru-RU" altLang="ru-RU" sz="1400"/>
          </a:p>
        </p:txBody>
      </p:sp>
      <p:sp>
        <p:nvSpPr>
          <p:cNvPr id="23557" name="Rectangle 2">
            <a:extLst>
              <a:ext uri="{FF2B5EF4-FFF2-40B4-BE49-F238E27FC236}">
                <a16:creationId xmlns:a16="http://schemas.microsoft.com/office/drawing/2014/main" id="{3FB14B67-1BE9-41CC-AC6D-071C396A6DF4}"/>
              </a:ext>
            </a:extLst>
          </p:cNvPr>
          <p:cNvSpPr>
            <a:spLocks noGrp="1" noChangeArrowheads="1"/>
          </p:cNvSpPr>
          <p:nvPr>
            <p:ph type="title"/>
          </p:nvPr>
        </p:nvSpPr>
        <p:spPr>
          <a:xfrm>
            <a:off x="468313" y="1557338"/>
            <a:ext cx="8229600" cy="417512"/>
          </a:xfrm>
        </p:spPr>
        <p:txBody>
          <a:bodyPr/>
          <a:lstStyle/>
          <a:p>
            <a:pPr eaLnBrk="1" hangingPunct="1"/>
            <a:r>
              <a:rPr lang="en-US" altLang="ru-RU" sz="2400" b="1"/>
              <a:t>References</a:t>
            </a:r>
            <a:endParaRPr lang="ru-RU" altLang="ru-RU" sz="2400" b="1"/>
          </a:p>
        </p:txBody>
      </p:sp>
      <p:sp>
        <p:nvSpPr>
          <p:cNvPr id="23558" name="Rectangle 3">
            <a:extLst>
              <a:ext uri="{FF2B5EF4-FFF2-40B4-BE49-F238E27FC236}">
                <a16:creationId xmlns:a16="http://schemas.microsoft.com/office/drawing/2014/main" id="{F6FCEAF9-8951-4675-8AF6-AA5D9DC2A9F5}"/>
              </a:ext>
            </a:extLst>
          </p:cNvPr>
          <p:cNvSpPr>
            <a:spLocks noGrp="1" noChangeArrowheads="1"/>
          </p:cNvSpPr>
          <p:nvPr>
            <p:ph type="body" idx="1"/>
          </p:nvPr>
        </p:nvSpPr>
        <p:spPr>
          <a:xfrm>
            <a:off x="107950" y="1989138"/>
            <a:ext cx="9036050" cy="4137025"/>
          </a:xfrm>
        </p:spPr>
        <p:txBody>
          <a:bodyPr/>
          <a:lstStyle/>
          <a:p>
            <a:pPr eaLnBrk="1" hangingPunct="1"/>
            <a:r>
              <a:rPr lang="en-US" altLang="ru-RU" sz="2000"/>
              <a:t>Martin P. Robillard Introduction to Software Design in Java. Springer, 2019.</a:t>
            </a:r>
          </a:p>
          <a:p>
            <a:pPr lvl="1" eaLnBrk="1" hangingPunct="1"/>
            <a:r>
              <a:rPr lang="en-US" altLang="ru-RU" sz="1600" b="1">
                <a:hlinkClick r:id="rId3"/>
              </a:rPr>
              <a:t>https://github.com/prmr/DesignBook</a:t>
            </a:r>
            <a:endParaRPr lang="en-US" altLang="ru-RU" sz="1600" b="1"/>
          </a:p>
          <a:p>
            <a:pPr lvl="1" eaLnBrk="1" hangingPunct="1"/>
            <a:r>
              <a:rPr lang="ru-RU" altLang="ru-RU" sz="1600"/>
              <a:t>Есть в </a:t>
            </a:r>
            <a:r>
              <a:rPr lang="en-US" altLang="ru-RU" sz="1600"/>
              <a:t>moodle ( </a:t>
            </a:r>
            <a:r>
              <a:rPr lang="ru-RU" altLang="ru-RU" sz="1600"/>
              <a:t>см</a:t>
            </a:r>
            <a:r>
              <a:rPr lang="en-US" altLang="ru-RU" sz="1600"/>
              <a:t>.</a:t>
            </a:r>
            <a:r>
              <a:rPr lang="ru-RU" altLang="ru-RU" sz="1600"/>
              <a:t> </a:t>
            </a:r>
            <a:r>
              <a:rPr lang="en-US" altLang="ru-RU" sz="1600"/>
              <a:t>djvu – </a:t>
            </a:r>
            <a:r>
              <a:rPr lang="ru-RU" altLang="ru-RU" sz="1600"/>
              <a:t>файл).</a:t>
            </a:r>
            <a:endParaRPr lang="en-US" altLang="ru-RU" sz="1600"/>
          </a:p>
          <a:p>
            <a:pPr eaLnBrk="1" hangingPunct="1"/>
            <a:r>
              <a:rPr lang="en-US" altLang="ru-RU" sz="2000"/>
              <a:t>JUnit Programming Cookbook (</a:t>
            </a:r>
            <a:r>
              <a:rPr lang="ru-RU" altLang="ru-RU" sz="2000"/>
              <a:t>есть в </a:t>
            </a:r>
            <a:r>
              <a:rPr lang="en-US" altLang="ru-RU" sz="2000"/>
              <a:t>moodle).</a:t>
            </a:r>
          </a:p>
          <a:p>
            <a:pPr eaLnBrk="1" hangingPunct="1"/>
            <a:r>
              <a:rPr lang="en-US" altLang="ru-RU" sz="2000"/>
              <a:t>JUnit 5 User Guide (</a:t>
            </a:r>
            <a:r>
              <a:rPr lang="ru-RU" altLang="ru-RU" sz="2000"/>
              <a:t>есть в </a:t>
            </a:r>
            <a:r>
              <a:rPr lang="en-US" altLang="ru-RU" sz="2000"/>
              <a:t>moodle).</a:t>
            </a:r>
          </a:p>
          <a:p>
            <a:pPr eaLnBrk="1" hangingPunct="1"/>
            <a:endParaRPr lang="en-US" altLang="ru-RU" sz="2000"/>
          </a:p>
          <a:p>
            <a:pPr eaLnBrk="1" hangingPunct="1"/>
            <a:endParaRPr lang="ru-RU" altLang="ru-RU" sz="200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5BA582AA-E80A-4653-A496-3C4704B2B9B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56AEA71-D673-4628-819C-E14D9F70C34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1F59B08B-999B-4E66-9A00-D7F917133EB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646C7123-25B0-436D-8AC5-8F18034241E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4047073-439C-4AB3-9C72-DE517270A4AD}" type="slidenum">
              <a:rPr lang="ru-RU" altLang="ru-RU" sz="1400"/>
              <a:pPr eaLnBrk="1" hangingPunct="1">
                <a:spcBef>
                  <a:spcPct val="0"/>
                </a:spcBef>
                <a:buFontTx/>
                <a:buNone/>
              </a:pPr>
              <a:t>535</a:t>
            </a:fld>
            <a:endParaRPr lang="ru-RU" altLang="ru-RU" sz="1400"/>
          </a:p>
        </p:txBody>
      </p:sp>
      <p:sp>
        <p:nvSpPr>
          <p:cNvPr id="3077" name="Rectangle 2">
            <a:extLst>
              <a:ext uri="{FF2B5EF4-FFF2-40B4-BE49-F238E27FC236}">
                <a16:creationId xmlns:a16="http://schemas.microsoft.com/office/drawing/2014/main" id="{BA40A94C-B42C-4C5A-8C22-3FF5ED26D220}"/>
              </a:ext>
            </a:extLst>
          </p:cNvPr>
          <p:cNvSpPr>
            <a:spLocks noGrp="1" noChangeArrowheads="1"/>
          </p:cNvSpPr>
          <p:nvPr>
            <p:ph type="title"/>
          </p:nvPr>
        </p:nvSpPr>
        <p:spPr>
          <a:xfrm>
            <a:off x="395288" y="1484313"/>
            <a:ext cx="8229600" cy="431800"/>
          </a:xfrm>
        </p:spPr>
        <p:txBody>
          <a:bodyPr/>
          <a:lstStyle/>
          <a:p>
            <a:pPr eaLnBrk="1" hangingPunct="1"/>
            <a:r>
              <a:rPr lang="ru-RU" altLang="ru-RU" sz="2400" b="1">
                <a:solidFill>
                  <a:srgbClr val="FF0000"/>
                </a:solidFill>
              </a:rPr>
              <a:t>Лямбда-выражения</a:t>
            </a:r>
          </a:p>
        </p:txBody>
      </p:sp>
      <p:sp>
        <p:nvSpPr>
          <p:cNvPr id="3078" name="Rectangle 3">
            <a:extLst>
              <a:ext uri="{FF2B5EF4-FFF2-40B4-BE49-F238E27FC236}">
                <a16:creationId xmlns:a16="http://schemas.microsoft.com/office/drawing/2014/main" id="{DDF1AC49-6F54-4F01-871E-74C3297EF95D}"/>
              </a:ext>
            </a:extLst>
          </p:cNvPr>
          <p:cNvSpPr>
            <a:spLocks noGrp="1" noChangeArrowheads="1"/>
          </p:cNvSpPr>
          <p:nvPr>
            <p:ph type="body" idx="1"/>
          </p:nvPr>
        </p:nvSpPr>
        <p:spPr>
          <a:xfrm>
            <a:off x="0" y="1989138"/>
            <a:ext cx="9144000" cy="3960812"/>
          </a:xfrm>
        </p:spPr>
        <p:txBody>
          <a:bodyPr/>
          <a:lstStyle/>
          <a:p>
            <a:pPr eaLnBrk="1" hangingPunct="1"/>
            <a:r>
              <a:rPr lang="ru-RU" altLang="ru-RU" sz="2000"/>
              <a:t>Внедрение лямбда-выражений в </a:t>
            </a:r>
            <a:r>
              <a:rPr lang="en-US" altLang="ru-RU" sz="2000"/>
              <a:t>JDK 8 – </a:t>
            </a:r>
            <a:r>
              <a:rPr lang="ru-RU" altLang="ru-RU" sz="2000"/>
              <a:t>наиболее важное усовершенствование за всю историю развития </a:t>
            </a:r>
            <a:r>
              <a:rPr lang="en-US" altLang="ru-RU" sz="2000"/>
              <a:t>Java-</a:t>
            </a:r>
            <a:r>
              <a:rPr lang="ru-RU" altLang="ru-RU" sz="2000"/>
              <a:t>платформы в последние годы (после внедрения </a:t>
            </a:r>
            <a:r>
              <a:rPr lang="en-US" altLang="ru-RU" sz="2000"/>
              <a:t>generics </a:t>
            </a:r>
            <a:r>
              <a:rPr lang="ru-RU" altLang="ru-RU" sz="2000"/>
              <a:t>в </a:t>
            </a:r>
            <a:r>
              <a:rPr lang="en-US" altLang="ru-RU" sz="2000"/>
              <a:t>JDK 5</a:t>
            </a:r>
            <a:r>
              <a:rPr lang="ru-RU" altLang="ru-RU" sz="2000"/>
              <a:t>)</a:t>
            </a:r>
            <a:r>
              <a:rPr lang="en-US" altLang="ru-RU" sz="2000"/>
              <a:t>.</a:t>
            </a:r>
          </a:p>
          <a:p>
            <a:pPr eaLnBrk="1" hangingPunct="1"/>
            <a:r>
              <a:rPr lang="ru-RU" altLang="ru-RU" sz="2000"/>
              <a:t>Лямбда-выражения внедрены в совокупности со связанными с ними важными средствами (для внедрения которых они стали стимулом):</a:t>
            </a:r>
          </a:p>
          <a:p>
            <a:pPr lvl="1" eaLnBrk="1" hangingPunct="1"/>
            <a:r>
              <a:rPr lang="ru-RU" altLang="ru-RU" sz="1600" b="1"/>
              <a:t>Некоторые из них </a:t>
            </a:r>
            <a:r>
              <a:rPr lang="en-US" altLang="ru-RU" sz="1600" b="1"/>
              <a:t>- </a:t>
            </a:r>
            <a:r>
              <a:rPr lang="en-US" altLang="ru-RU" sz="1600" b="1" i="1"/>
              <a:t>default-</a:t>
            </a:r>
            <a:r>
              <a:rPr lang="ru-RU" altLang="ru-RU" sz="1600" b="1" i="1"/>
              <a:t>методы в интерфейсах</a:t>
            </a:r>
            <a:r>
              <a:rPr lang="en-US" altLang="ru-RU" sz="1600" b="1" i="1"/>
              <a:t> </a:t>
            </a:r>
            <a:r>
              <a:rPr lang="en-US" altLang="ru-RU" sz="1600" b="1"/>
              <a:t>- </a:t>
            </a:r>
            <a:r>
              <a:rPr lang="ru-RU" altLang="ru-RU" sz="1600" b="1"/>
              <a:t>мы уже обсудили;</a:t>
            </a:r>
          </a:p>
          <a:p>
            <a:pPr lvl="1" eaLnBrk="1" hangingPunct="1"/>
            <a:r>
              <a:rPr lang="ru-RU" altLang="ru-RU" sz="1600" b="1" i="1"/>
              <a:t>Ссылки на методы </a:t>
            </a:r>
            <a:r>
              <a:rPr lang="ru-RU" altLang="ru-RU" sz="1600" b="1"/>
              <a:t>(о них - ниже)...</a:t>
            </a:r>
          </a:p>
          <a:p>
            <a:pPr eaLnBrk="1" hangingPunct="1"/>
            <a:r>
              <a:rPr lang="ru-RU" altLang="ru-RU" sz="2000"/>
              <a:t>Добавлен новый синтаксис (более компактный и выразительный);</a:t>
            </a:r>
          </a:p>
          <a:p>
            <a:pPr eaLnBrk="1" hangingPunct="1"/>
            <a:r>
              <a:rPr lang="ru-RU" altLang="ru-RU" sz="2000"/>
              <a:t>Новые возможности связаны с усовершенствованием библиотек (</a:t>
            </a:r>
            <a:r>
              <a:rPr lang="en-US" altLang="ru-RU" sz="2000"/>
              <a:t>API</a:t>
            </a:r>
            <a:r>
              <a:rPr lang="ru-RU" altLang="ru-RU" sz="2000"/>
              <a:t>):</a:t>
            </a:r>
          </a:p>
          <a:p>
            <a:pPr lvl="1" eaLnBrk="1" hangingPunct="1"/>
            <a:r>
              <a:rPr lang="ru-RU" altLang="ru-RU" sz="1600" b="1"/>
              <a:t>Они поддерживают новые средства параллелизма обработки данных...</a:t>
            </a:r>
          </a:p>
          <a:p>
            <a:pPr eaLnBrk="1" hangingPunct="1"/>
            <a:r>
              <a:rPr lang="ru-RU" altLang="ru-RU" sz="2000" i="1"/>
              <a:t>В объектно-ориентированную среду программирования добавлены средства функционального программирования...</a:t>
            </a:r>
          </a:p>
          <a:p>
            <a:pPr eaLnBrk="1" hangingPunct="1"/>
            <a:endParaRPr lang="ru-RU" altLang="ru-RU" sz="2000"/>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655EF6D8-FE57-4A6D-B687-5BFF5B9A5DE2}"/>
              </a:ext>
            </a:extLst>
          </p:cNvPr>
          <p:cNvSpPr>
            <a:spLocks noGrp="1"/>
          </p:cNvSpPr>
          <p:nvPr>
            <p:ph type="title"/>
          </p:nvPr>
        </p:nvSpPr>
        <p:spPr>
          <a:xfrm>
            <a:off x="395288" y="1412875"/>
            <a:ext cx="8229600" cy="431800"/>
          </a:xfrm>
        </p:spPr>
        <p:txBody>
          <a:bodyPr/>
          <a:lstStyle/>
          <a:p>
            <a:r>
              <a:rPr lang="ru-RU" altLang="ru-RU" sz="2400" b="1"/>
              <a:t>Лямбда – выражения (</a:t>
            </a:r>
            <a:r>
              <a:rPr lang="en-US" altLang="ru-RU" sz="2400" b="1"/>
              <a:t>JDK 8</a:t>
            </a:r>
            <a:r>
              <a:rPr lang="ru-RU" altLang="ru-RU" sz="2400" b="1"/>
              <a:t>(+))</a:t>
            </a:r>
          </a:p>
        </p:txBody>
      </p:sp>
      <p:sp>
        <p:nvSpPr>
          <p:cNvPr id="23555" name="Content Placeholder 2">
            <a:extLst>
              <a:ext uri="{FF2B5EF4-FFF2-40B4-BE49-F238E27FC236}">
                <a16:creationId xmlns:a16="http://schemas.microsoft.com/office/drawing/2014/main" id="{6AE45383-5540-4C47-9A48-B382B75ABE39}"/>
              </a:ext>
            </a:extLst>
          </p:cNvPr>
          <p:cNvSpPr>
            <a:spLocks noGrp="1"/>
          </p:cNvSpPr>
          <p:nvPr>
            <p:ph idx="1"/>
          </p:nvPr>
        </p:nvSpPr>
        <p:spPr>
          <a:xfrm>
            <a:off x="0" y="1844675"/>
            <a:ext cx="9144000" cy="4321175"/>
          </a:xfrm>
        </p:spPr>
        <p:txBody>
          <a:bodyPr/>
          <a:lstStyle/>
          <a:p>
            <a:pPr>
              <a:defRPr/>
            </a:pPr>
            <a:r>
              <a:rPr lang="ru-RU" altLang="ru-RU" sz="2000" dirty="0"/>
              <a:t>Одним из недостатков анонимных классов является то, что, если анонимный класс – очень простой, как в случае единственного метода у интерфейса, то синтаксис анонимного класса выглядит громоздким. </a:t>
            </a:r>
          </a:p>
          <a:p>
            <a:pPr>
              <a:defRPr/>
            </a:pPr>
            <a:r>
              <a:rPr lang="ru-RU" altLang="ru-RU" sz="2000" dirty="0"/>
              <a:t>Как правило, их применяют, когда пытаются передать некоторую функциональность как аргумент к другому методу... </a:t>
            </a:r>
          </a:p>
          <a:p>
            <a:pPr>
              <a:defRPr/>
            </a:pPr>
            <a:r>
              <a:rPr lang="ru-RU" altLang="ru-RU" sz="2000" dirty="0"/>
              <a:t>Лямбда выражения  и позволяют передавать функциональность как аргумент метода (т.е. рассматривать код как передаваемые данные);</a:t>
            </a:r>
            <a:endParaRPr lang="en-US" altLang="ru-RU" sz="2000" dirty="0"/>
          </a:p>
          <a:p>
            <a:pPr>
              <a:defRPr/>
            </a:pPr>
            <a:r>
              <a:rPr lang="ru-RU" altLang="ru-RU" sz="2000" dirty="0"/>
              <a:t>До </a:t>
            </a:r>
            <a:r>
              <a:rPr lang="en-US" altLang="ru-RU" sz="2000" dirty="0"/>
              <a:t>Java 8 </a:t>
            </a:r>
            <a:r>
              <a:rPr lang="ru-RU" altLang="ru-RU" sz="2000" dirty="0"/>
              <a:t>передача куда-либо некоторого кода - для последующего использования -  было довольно громоздким делом:</a:t>
            </a:r>
          </a:p>
          <a:p>
            <a:pPr lvl="1">
              <a:defRPr/>
            </a:pPr>
            <a:r>
              <a:rPr lang="ru-RU" altLang="ru-RU" sz="1600" b="1" dirty="0"/>
              <a:t>Надо было передать объект, класс которого имеет метод с нужным кодом.</a:t>
            </a:r>
          </a:p>
          <a:p>
            <a:pPr>
              <a:defRPr/>
            </a:pPr>
            <a:r>
              <a:rPr lang="ru-RU" altLang="ru-RU" sz="2000" dirty="0"/>
              <a:t>Дж.Гослинг лично долго настаивал на соблюдении этого ОО-принципа. </a:t>
            </a:r>
          </a:p>
          <a:p>
            <a:pPr>
              <a:defRPr/>
            </a:pPr>
            <a:r>
              <a:rPr lang="ru-RU" altLang="ru-RU" sz="2000" dirty="0"/>
              <a:t>Потом долго обсуждали, как это можно приделать в очередном </a:t>
            </a:r>
            <a:r>
              <a:rPr lang="en-US" altLang="ru-RU" sz="2000" dirty="0"/>
              <a:t>JDK </a:t>
            </a:r>
            <a:r>
              <a:rPr lang="ru-RU" altLang="ru-RU" sz="2000" dirty="0"/>
              <a:t>без нарушения «духа </a:t>
            </a:r>
            <a:r>
              <a:rPr lang="en-US" altLang="ru-RU" sz="2000" dirty="0"/>
              <a:t>Java</a:t>
            </a:r>
            <a:r>
              <a:rPr lang="ru-RU" altLang="ru-RU" sz="2000" dirty="0"/>
              <a:t>»</a:t>
            </a:r>
            <a:r>
              <a:rPr lang="en-US" altLang="ru-RU" sz="2000" dirty="0"/>
              <a:t>.</a:t>
            </a:r>
            <a:r>
              <a:rPr lang="ru-RU" altLang="ru-RU" sz="2000" dirty="0"/>
              <a:t>..</a:t>
            </a:r>
            <a:endParaRPr lang="en-US" altLang="ru-RU" sz="2000" dirty="0"/>
          </a:p>
          <a:p>
            <a:pPr>
              <a:defRPr/>
            </a:pPr>
            <a:endParaRPr lang="ru-RU" altLang="ru-RU" sz="2000" dirty="0"/>
          </a:p>
          <a:p>
            <a:pPr marL="0" indent="0">
              <a:buFontTx/>
              <a:buNone/>
              <a:defRPr/>
            </a:pPr>
            <a:endParaRPr lang="ru-RU" altLang="ru-RU" sz="2000" dirty="0">
              <a:solidFill>
                <a:srgbClr val="FF0000"/>
              </a:solidFill>
            </a:endParaRPr>
          </a:p>
        </p:txBody>
      </p:sp>
      <p:sp>
        <p:nvSpPr>
          <p:cNvPr id="4100" name="Date Placeholder 3">
            <a:extLst>
              <a:ext uri="{FF2B5EF4-FFF2-40B4-BE49-F238E27FC236}">
                <a16:creationId xmlns:a16="http://schemas.microsoft.com/office/drawing/2014/main" id="{776B5929-9372-4034-A19A-9021012C9C7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D66DB86-AC54-443D-ABF9-92EF803B3DF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101" name="Footer Placeholder 4">
            <a:extLst>
              <a:ext uri="{FF2B5EF4-FFF2-40B4-BE49-F238E27FC236}">
                <a16:creationId xmlns:a16="http://schemas.microsoft.com/office/drawing/2014/main" id="{7EFBA6CE-F422-4939-A66B-40F90DCCB07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2" name="Slide Number Placeholder 5">
            <a:extLst>
              <a:ext uri="{FF2B5EF4-FFF2-40B4-BE49-F238E27FC236}">
                <a16:creationId xmlns:a16="http://schemas.microsoft.com/office/drawing/2014/main" id="{BE566700-0B58-47A8-AE37-74D1E70D2C0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386B8BF-CBE6-4EFC-9234-878DC293ABEF}" type="slidenum">
              <a:rPr lang="ru-RU" altLang="ru-RU" sz="1400"/>
              <a:pPr eaLnBrk="1" hangingPunct="1">
                <a:spcBef>
                  <a:spcPct val="0"/>
                </a:spcBef>
                <a:buFontTx/>
                <a:buNone/>
              </a:pPr>
              <a:t>536</a:t>
            </a:fld>
            <a:endParaRPr lang="ru-RU" altLang="ru-RU" sz="140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CF469FE5-FDA2-4C81-93BE-E98C73210FB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FCBDA0D-723F-49A0-947D-377948FDB7C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20CE8030-5B2D-46E7-8A3C-D685F060B91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4C187617-C3AC-42FF-BC53-C2870A3D64C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5E3E358-9532-4272-B834-80BBA56130FB}" type="slidenum">
              <a:rPr lang="ru-RU" altLang="ru-RU" sz="1400"/>
              <a:pPr eaLnBrk="1" hangingPunct="1">
                <a:spcBef>
                  <a:spcPct val="0"/>
                </a:spcBef>
                <a:buFontTx/>
                <a:buNone/>
              </a:pPr>
              <a:t>537</a:t>
            </a:fld>
            <a:endParaRPr lang="ru-RU" altLang="ru-RU" sz="1400"/>
          </a:p>
        </p:txBody>
      </p:sp>
      <p:sp>
        <p:nvSpPr>
          <p:cNvPr id="5125" name="Rectangle 2">
            <a:extLst>
              <a:ext uri="{FF2B5EF4-FFF2-40B4-BE49-F238E27FC236}">
                <a16:creationId xmlns:a16="http://schemas.microsoft.com/office/drawing/2014/main" id="{93002002-7FC8-4CA7-B2B8-C655331FB947}"/>
              </a:ext>
            </a:extLst>
          </p:cNvPr>
          <p:cNvSpPr>
            <a:spLocks noGrp="1" noChangeArrowheads="1"/>
          </p:cNvSpPr>
          <p:nvPr>
            <p:ph type="title"/>
          </p:nvPr>
        </p:nvSpPr>
        <p:spPr>
          <a:xfrm>
            <a:off x="395288" y="1412875"/>
            <a:ext cx="8229600" cy="417513"/>
          </a:xfrm>
        </p:spPr>
        <p:txBody>
          <a:bodyPr/>
          <a:lstStyle/>
          <a:p>
            <a:pPr eaLnBrk="1" hangingPunct="1"/>
            <a:r>
              <a:rPr lang="ru-RU" altLang="ru-RU" sz="2400" b="1"/>
              <a:t>Передача кода как параметра методу</a:t>
            </a:r>
          </a:p>
        </p:txBody>
      </p:sp>
      <p:sp>
        <p:nvSpPr>
          <p:cNvPr id="11270" name="Rectangle 3">
            <a:extLst>
              <a:ext uri="{FF2B5EF4-FFF2-40B4-BE49-F238E27FC236}">
                <a16:creationId xmlns:a16="http://schemas.microsoft.com/office/drawing/2014/main" id="{36406744-1EEC-4EC5-87F0-3C987DA27A4F}"/>
              </a:ext>
            </a:extLst>
          </p:cNvPr>
          <p:cNvSpPr>
            <a:spLocks noGrp="1" noChangeArrowheads="1"/>
          </p:cNvSpPr>
          <p:nvPr>
            <p:ph type="body" idx="1"/>
          </p:nvPr>
        </p:nvSpPr>
        <p:spPr>
          <a:xfrm>
            <a:off x="0" y="1773238"/>
            <a:ext cx="9144000" cy="4392612"/>
          </a:xfrm>
        </p:spPr>
        <p:txBody>
          <a:bodyPr/>
          <a:lstStyle/>
          <a:p>
            <a:pPr eaLnBrk="1" hangingPunct="1">
              <a:defRPr/>
            </a:pPr>
            <a:r>
              <a:rPr lang="ru-RU" altLang="ru-RU" sz="2000" dirty="0"/>
              <a:t>Пусть, нужна специфическая сортировка,</a:t>
            </a:r>
          </a:p>
          <a:p>
            <a:pPr lvl="1" eaLnBrk="1" hangingPunct="1">
              <a:defRPr/>
            </a:pPr>
            <a:r>
              <a:rPr lang="ru-RU" altLang="ru-RU" sz="1600" dirty="0"/>
              <a:t>Например, есть коллекция «заявок», которые различаются идентификаторами формата </a:t>
            </a:r>
            <a:r>
              <a:rPr lang="en-US" altLang="ru-RU" sz="1600" dirty="0"/>
              <a:t>&lt;</a:t>
            </a:r>
            <a:r>
              <a:rPr lang="ru-RU" altLang="ru-RU" sz="1600" dirty="0"/>
              <a:t>год, страна, номер</a:t>
            </a:r>
            <a:r>
              <a:rPr lang="en-US" altLang="ru-RU" sz="1600" dirty="0"/>
              <a:t>&gt;</a:t>
            </a:r>
            <a:r>
              <a:rPr lang="ru-RU" altLang="ru-RU" sz="1600" dirty="0"/>
              <a:t> ...</a:t>
            </a:r>
          </a:p>
          <a:p>
            <a:pPr lvl="1" eaLnBrk="1" hangingPunct="1">
              <a:defRPr/>
            </a:pPr>
            <a:r>
              <a:rPr lang="ru-RU" altLang="ru-RU" sz="1600" dirty="0"/>
              <a:t>Может быть желание отсортировать их по годам, по странам, по номерам...</a:t>
            </a:r>
          </a:p>
          <a:p>
            <a:pPr eaLnBrk="1" hangingPunct="1">
              <a:defRPr/>
            </a:pPr>
            <a:r>
              <a:rPr lang="ru-RU" altLang="ru-RU" sz="2000" dirty="0"/>
              <a:t>Надо предоставить сортировке (как аргумент) способ упорядочения, определяемый пользователем, т.е. отдельный кусок кода...</a:t>
            </a:r>
          </a:p>
          <a:p>
            <a:pPr eaLnBrk="1" hangingPunct="1">
              <a:defRPr/>
            </a:pPr>
            <a:endParaRPr lang="ru-RU" altLang="ru-RU" sz="2000" dirty="0"/>
          </a:p>
          <a:p>
            <a:pPr eaLnBrk="1" hangingPunct="1">
              <a:defRPr/>
            </a:pPr>
            <a:r>
              <a:rPr lang="ru-RU" altLang="ru-RU" sz="2000" dirty="0"/>
              <a:t>Раньше можно было передать объект-компаратор, реализующий специальный интерфейс – </a:t>
            </a:r>
            <a:r>
              <a:rPr lang="en-US" altLang="ru-RU" sz="2000" dirty="0">
                <a:solidFill>
                  <a:srgbClr val="FF0000"/>
                </a:solidFill>
              </a:rPr>
              <a:t>java.util.Comparator</a:t>
            </a:r>
            <a:r>
              <a:rPr lang="ru-RU" altLang="ru-RU" sz="2000" dirty="0"/>
              <a:t>,</a:t>
            </a:r>
            <a:r>
              <a:rPr lang="en-US" altLang="ru-RU" sz="2000" dirty="0"/>
              <a:t> </a:t>
            </a:r>
            <a:r>
              <a:rPr lang="ru-RU" altLang="ru-RU" sz="2000" dirty="0"/>
              <a:t>с помощью анонимного класса, но это выглядело довольно громоздко и добавляло класс...</a:t>
            </a:r>
            <a:endParaRPr lang="en-US" altLang="ru-RU" sz="2000" dirty="0"/>
          </a:p>
          <a:p>
            <a:pPr marL="0" indent="0" eaLnBrk="1" hangingPunct="1">
              <a:buFontTx/>
              <a:buNone/>
              <a:defRPr/>
            </a:pPr>
            <a:endParaRPr lang="ru-RU" altLang="ru-RU" sz="2000" dirty="0"/>
          </a:p>
          <a:p>
            <a:pPr eaLnBrk="1" hangingPunct="1">
              <a:defRPr/>
            </a:pPr>
            <a:r>
              <a:rPr lang="ru-RU" altLang="ru-RU" sz="2000" dirty="0"/>
              <a:t>Теперь – это параметризация поведения, которая эффективнее и проще достигается с помощью лямбда-выражений...</a:t>
            </a:r>
          </a:p>
          <a:p>
            <a:pPr eaLnBrk="1" hangingPunct="1">
              <a:defRPr/>
            </a:pPr>
            <a:endParaRPr lang="ru-RU" altLang="ru-RU" sz="2000" b="1" i="1" dirty="0">
              <a:solidFill>
                <a:srgbClr val="FF0000"/>
              </a:solidFill>
            </a:endParaRP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09ACE87A-2244-465E-AEDB-DFED60989F6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E0BC4F0-78DB-46C2-A856-344A87E3C7D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4C679014-1A0A-4F55-AD32-96EB24E94EB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A8AD042C-68C6-4375-8CD8-571BAACDE6D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3F04877-C6AC-443F-AC7A-52DFD4F58402}" type="slidenum">
              <a:rPr lang="ru-RU" altLang="ru-RU" sz="1400"/>
              <a:pPr eaLnBrk="1" hangingPunct="1">
                <a:spcBef>
                  <a:spcPct val="0"/>
                </a:spcBef>
                <a:buFontTx/>
                <a:buNone/>
              </a:pPr>
              <a:t>538</a:t>
            </a:fld>
            <a:endParaRPr lang="ru-RU" altLang="ru-RU" sz="1400"/>
          </a:p>
        </p:txBody>
      </p:sp>
      <p:sp>
        <p:nvSpPr>
          <p:cNvPr id="6149" name="Rectangle 2">
            <a:extLst>
              <a:ext uri="{FF2B5EF4-FFF2-40B4-BE49-F238E27FC236}">
                <a16:creationId xmlns:a16="http://schemas.microsoft.com/office/drawing/2014/main" id="{677BAA45-4313-42C2-A0AF-C2921E3EC6EE}"/>
              </a:ext>
            </a:extLst>
          </p:cNvPr>
          <p:cNvSpPr>
            <a:spLocks noGrp="1" noChangeArrowheads="1"/>
          </p:cNvSpPr>
          <p:nvPr>
            <p:ph type="title"/>
          </p:nvPr>
        </p:nvSpPr>
        <p:spPr>
          <a:xfrm>
            <a:off x="395288" y="1412875"/>
            <a:ext cx="8229600" cy="417513"/>
          </a:xfrm>
        </p:spPr>
        <p:txBody>
          <a:bodyPr/>
          <a:lstStyle/>
          <a:p>
            <a:pPr eaLnBrk="1" hangingPunct="1"/>
            <a:r>
              <a:rPr lang="en-US" altLang="ru-RU" sz="2400" b="1"/>
              <a:t> </a:t>
            </a:r>
            <a:r>
              <a:rPr lang="ru-RU" altLang="ru-RU" sz="2400" b="1"/>
              <a:t>Синтаксис лямбда-выражений</a:t>
            </a:r>
          </a:p>
        </p:txBody>
      </p:sp>
      <p:sp>
        <p:nvSpPr>
          <p:cNvPr id="34822" name="Rectangle 3">
            <a:extLst>
              <a:ext uri="{FF2B5EF4-FFF2-40B4-BE49-F238E27FC236}">
                <a16:creationId xmlns:a16="http://schemas.microsoft.com/office/drawing/2014/main" id="{FF7ABA44-8691-4F60-A9E0-682F9139F86F}"/>
              </a:ext>
            </a:extLst>
          </p:cNvPr>
          <p:cNvSpPr>
            <a:spLocks noGrp="1" noChangeArrowheads="1"/>
          </p:cNvSpPr>
          <p:nvPr>
            <p:ph type="body" idx="1"/>
          </p:nvPr>
        </p:nvSpPr>
        <p:spPr>
          <a:xfrm>
            <a:off x="0" y="1844675"/>
            <a:ext cx="9144000" cy="4176713"/>
          </a:xfrm>
        </p:spPr>
        <p:txBody>
          <a:bodyPr/>
          <a:lstStyle/>
          <a:p>
            <a:pPr eaLnBrk="1" hangingPunct="1">
              <a:defRPr/>
            </a:pPr>
            <a:r>
              <a:rPr lang="ru-RU" altLang="ru-RU" sz="2000" dirty="0"/>
              <a:t>Пусть надо сортировать строки не лексикографически, а по их длине:</a:t>
            </a:r>
          </a:p>
          <a:p>
            <a:pPr marL="0" indent="0">
              <a:buFontTx/>
              <a:buNone/>
              <a:defRPr/>
            </a:pPr>
            <a:r>
              <a:rPr lang="ru-RU" sz="1600" b="1" dirty="0">
                <a:solidFill>
                  <a:srgbClr val="FF0000"/>
                </a:solidFill>
              </a:rPr>
              <a:t>	</a:t>
            </a:r>
            <a:r>
              <a:rPr lang="en-US" sz="1600" b="1" dirty="0">
                <a:solidFill>
                  <a:srgbClr val="FF0000"/>
                </a:solidFill>
              </a:rPr>
              <a:t>class LengthComparator implements Comparator&lt;String&gt; {</a:t>
            </a:r>
          </a:p>
          <a:p>
            <a:pPr marL="0" indent="0">
              <a:buFontTx/>
              <a:buNone/>
              <a:defRPr/>
            </a:pPr>
            <a:r>
              <a:rPr lang="en-US" sz="1600" b="1" dirty="0">
                <a:solidFill>
                  <a:srgbClr val="FF0000"/>
                </a:solidFill>
              </a:rPr>
              <a:t>    </a:t>
            </a:r>
            <a:r>
              <a:rPr lang="ru-RU" sz="1600" b="1" dirty="0">
                <a:solidFill>
                  <a:srgbClr val="FF0000"/>
                </a:solidFill>
              </a:rPr>
              <a:t>		</a:t>
            </a:r>
            <a:r>
              <a:rPr lang="en-US" sz="1600" b="1" dirty="0">
                <a:solidFill>
                  <a:srgbClr val="FF0000"/>
                </a:solidFill>
              </a:rPr>
              <a:t>public int compare(</a:t>
            </a:r>
            <a:r>
              <a:rPr lang="ru-RU" sz="1600" b="1" dirty="0">
                <a:solidFill>
                  <a:srgbClr val="FF0000"/>
                </a:solidFill>
              </a:rPr>
              <a:t> </a:t>
            </a:r>
            <a:r>
              <a:rPr lang="en-US" sz="1600" b="1" dirty="0">
                <a:solidFill>
                  <a:srgbClr val="FF0000"/>
                </a:solidFill>
              </a:rPr>
              <a:t>String first, String second</a:t>
            </a:r>
            <a:r>
              <a:rPr lang="ru-RU" sz="1600" b="1" dirty="0">
                <a:solidFill>
                  <a:srgbClr val="FF0000"/>
                </a:solidFill>
              </a:rPr>
              <a:t> </a:t>
            </a:r>
            <a:r>
              <a:rPr lang="en-US" sz="1600" b="1" dirty="0">
                <a:solidFill>
                  <a:srgbClr val="FF0000"/>
                </a:solidFill>
              </a:rPr>
              <a:t>) {</a:t>
            </a:r>
          </a:p>
          <a:p>
            <a:pPr marL="0" indent="0">
              <a:buFontTx/>
              <a:buNone/>
              <a:defRPr/>
            </a:pPr>
            <a:r>
              <a:rPr lang="en-US" sz="1600" b="1" dirty="0">
                <a:solidFill>
                  <a:srgbClr val="FF0000"/>
                </a:solidFill>
              </a:rPr>
              <a:t>        </a:t>
            </a:r>
            <a:r>
              <a:rPr lang="ru-RU" sz="1600" b="1" dirty="0">
                <a:solidFill>
                  <a:srgbClr val="FF0000"/>
                </a:solidFill>
              </a:rPr>
              <a:t>			</a:t>
            </a:r>
            <a:r>
              <a:rPr lang="en-US" sz="1600" b="1" dirty="0">
                <a:solidFill>
                  <a:srgbClr val="FF0000"/>
                </a:solidFill>
              </a:rPr>
              <a:t>return Integer.compare</a:t>
            </a:r>
            <a:r>
              <a:rPr lang="ru-RU" sz="1600" b="1" dirty="0">
                <a:solidFill>
                  <a:srgbClr val="FF0000"/>
                </a:solidFill>
              </a:rPr>
              <a:t> </a:t>
            </a:r>
            <a:r>
              <a:rPr lang="en-US" sz="1600" b="1" dirty="0">
                <a:solidFill>
                  <a:srgbClr val="FF0000"/>
                </a:solidFill>
              </a:rPr>
              <a:t>(</a:t>
            </a:r>
            <a:r>
              <a:rPr lang="ru-RU" sz="1600" b="1" dirty="0">
                <a:solidFill>
                  <a:srgbClr val="FF0000"/>
                </a:solidFill>
              </a:rPr>
              <a:t> </a:t>
            </a:r>
            <a:r>
              <a:rPr lang="en-US" sz="1600" b="1" dirty="0">
                <a:solidFill>
                  <a:srgbClr val="FF0000"/>
                </a:solidFill>
              </a:rPr>
              <a:t>first.length(), second.length()</a:t>
            </a:r>
            <a:r>
              <a:rPr lang="ru-RU" sz="1600" b="1" dirty="0">
                <a:solidFill>
                  <a:srgbClr val="FF0000"/>
                </a:solidFill>
              </a:rPr>
              <a:t> </a:t>
            </a:r>
            <a:r>
              <a:rPr lang="en-US" sz="1600" b="1" dirty="0">
                <a:solidFill>
                  <a:srgbClr val="FF0000"/>
                </a:solidFill>
              </a:rPr>
              <a:t>);</a:t>
            </a:r>
          </a:p>
          <a:p>
            <a:pPr marL="0" indent="0">
              <a:buFontTx/>
              <a:buNone/>
              <a:defRPr/>
            </a:pPr>
            <a:r>
              <a:rPr lang="en-US" sz="1600" b="1" dirty="0">
                <a:solidFill>
                  <a:srgbClr val="FF0000"/>
                </a:solidFill>
              </a:rPr>
              <a:t>     </a:t>
            </a:r>
            <a:r>
              <a:rPr lang="ru-RU" sz="1600" b="1" dirty="0">
                <a:solidFill>
                  <a:srgbClr val="FF0000"/>
                </a:solidFill>
              </a:rPr>
              <a:t>		</a:t>
            </a:r>
            <a:r>
              <a:rPr lang="en-US" sz="1600" b="1" dirty="0">
                <a:solidFill>
                  <a:srgbClr val="FF0000"/>
                </a:solidFill>
              </a:rPr>
              <a:t>}</a:t>
            </a:r>
            <a:r>
              <a:rPr lang="ru-RU" sz="1600" b="1" dirty="0">
                <a:solidFill>
                  <a:srgbClr val="FF0000"/>
                </a:solidFill>
              </a:rPr>
              <a:t> </a:t>
            </a:r>
            <a:r>
              <a:rPr lang="en-US" sz="1600" b="1" dirty="0">
                <a:solidFill>
                  <a:srgbClr val="FF0000"/>
                </a:solidFill>
              </a:rPr>
              <a:t>// </a:t>
            </a:r>
            <a:r>
              <a:rPr lang="ru-RU" sz="1600" b="1" i="1" dirty="0">
                <a:solidFill>
                  <a:srgbClr val="0070C0"/>
                </a:solidFill>
              </a:rPr>
              <a:t>в </a:t>
            </a:r>
            <a:r>
              <a:rPr lang="en-US" sz="1600" b="1" i="1" dirty="0">
                <a:solidFill>
                  <a:srgbClr val="0070C0"/>
                </a:solidFill>
              </a:rPr>
              <a:t>Java 7 </a:t>
            </a:r>
            <a:r>
              <a:rPr lang="ru-RU" sz="1600" b="1" i="1" dirty="0">
                <a:solidFill>
                  <a:srgbClr val="0070C0"/>
                </a:solidFill>
              </a:rPr>
              <a:t>был добавлен </a:t>
            </a:r>
            <a:r>
              <a:rPr lang="en-US" sz="1600" b="1" i="1" dirty="0">
                <a:solidFill>
                  <a:srgbClr val="0070C0"/>
                </a:solidFill>
              </a:rPr>
              <a:t>static </a:t>
            </a:r>
            <a:r>
              <a:rPr lang="ru-RU" sz="1600" b="1" i="1" dirty="0">
                <a:solidFill>
                  <a:srgbClr val="0070C0"/>
                </a:solidFill>
              </a:rPr>
              <a:t>метод </a:t>
            </a:r>
            <a:r>
              <a:rPr lang="en-US" sz="1600" b="1" i="1" dirty="0">
                <a:solidFill>
                  <a:srgbClr val="0070C0"/>
                </a:solidFill>
              </a:rPr>
              <a:t>Integer.compare(int x, int y)…</a:t>
            </a:r>
          </a:p>
          <a:p>
            <a:pPr marL="0" indent="0">
              <a:buFontTx/>
              <a:buNone/>
              <a:defRPr/>
            </a:pPr>
            <a:r>
              <a:rPr lang="en-US" sz="1600" b="1" dirty="0">
                <a:solidFill>
                  <a:srgbClr val="FF0000"/>
                </a:solidFill>
              </a:rPr>
              <a:t>  </a:t>
            </a:r>
            <a:r>
              <a:rPr lang="ru-RU" sz="1600" b="1" dirty="0">
                <a:solidFill>
                  <a:srgbClr val="FF0000"/>
                </a:solidFill>
              </a:rPr>
              <a:t>	</a:t>
            </a:r>
            <a:r>
              <a:rPr lang="en-US" sz="1600" b="1" dirty="0">
                <a:solidFill>
                  <a:srgbClr val="FF0000"/>
                </a:solidFill>
              </a:rPr>
              <a:t>}   </a:t>
            </a:r>
          </a:p>
          <a:p>
            <a:pPr marL="0" indent="0">
              <a:buFontTx/>
              <a:buNone/>
              <a:defRPr/>
            </a:pPr>
            <a:r>
              <a:rPr lang="ru-RU" sz="1600" b="1" dirty="0">
                <a:solidFill>
                  <a:srgbClr val="FF0000"/>
                </a:solidFill>
              </a:rPr>
              <a:t>	</a:t>
            </a:r>
            <a:r>
              <a:rPr lang="en-US" sz="1600" b="1" dirty="0">
                <a:solidFill>
                  <a:srgbClr val="FF0000"/>
                </a:solidFill>
              </a:rPr>
              <a:t>Arrays.sort(</a:t>
            </a:r>
            <a:r>
              <a:rPr lang="ru-RU" sz="1600" b="1" dirty="0">
                <a:solidFill>
                  <a:srgbClr val="FF0000"/>
                </a:solidFill>
              </a:rPr>
              <a:t> </a:t>
            </a:r>
            <a:r>
              <a:rPr lang="en-US" sz="1600" b="1" dirty="0">
                <a:solidFill>
                  <a:srgbClr val="FF0000"/>
                </a:solidFill>
              </a:rPr>
              <a:t>strings, new LengthComparator</a:t>
            </a:r>
            <a:r>
              <a:rPr lang="ru-RU" sz="1600" b="1" dirty="0">
                <a:solidFill>
                  <a:srgbClr val="FF0000"/>
                </a:solidFill>
              </a:rPr>
              <a:t> </a:t>
            </a:r>
            <a:r>
              <a:rPr lang="en-US" sz="1600" b="1" dirty="0">
                <a:solidFill>
                  <a:srgbClr val="FF0000"/>
                </a:solidFill>
              </a:rPr>
              <a:t>()</a:t>
            </a:r>
            <a:r>
              <a:rPr lang="ru-RU" sz="1600" b="1" dirty="0">
                <a:solidFill>
                  <a:srgbClr val="FF0000"/>
                </a:solidFill>
              </a:rPr>
              <a:t> </a:t>
            </a:r>
            <a:r>
              <a:rPr lang="en-US" sz="1600" b="1" dirty="0">
                <a:solidFill>
                  <a:srgbClr val="FF0000"/>
                </a:solidFill>
              </a:rPr>
              <a:t>);</a:t>
            </a:r>
          </a:p>
          <a:p>
            <a:pPr eaLnBrk="1" hangingPunct="1">
              <a:defRPr/>
            </a:pPr>
            <a:r>
              <a:rPr lang="ru-RU" altLang="ru-RU" sz="2000" dirty="0"/>
              <a:t>Мы передаем код: </a:t>
            </a:r>
            <a:r>
              <a:rPr lang="en-US" sz="2000" dirty="0">
                <a:solidFill>
                  <a:srgbClr val="FF0000"/>
                </a:solidFill>
              </a:rPr>
              <a:t>Integer.compare</a:t>
            </a:r>
            <a:r>
              <a:rPr lang="ru-RU" sz="2000" dirty="0">
                <a:solidFill>
                  <a:srgbClr val="FF0000"/>
                </a:solidFill>
              </a:rPr>
              <a:t> </a:t>
            </a:r>
            <a:r>
              <a:rPr lang="en-US" sz="2000" dirty="0">
                <a:solidFill>
                  <a:srgbClr val="FF0000"/>
                </a:solidFill>
              </a:rPr>
              <a:t>(</a:t>
            </a:r>
            <a:r>
              <a:rPr lang="ru-RU" sz="2000" dirty="0">
                <a:solidFill>
                  <a:srgbClr val="FF0000"/>
                </a:solidFill>
              </a:rPr>
              <a:t> </a:t>
            </a:r>
            <a:r>
              <a:rPr lang="en-US" sz="2000" dirty="0">
                <a:solidFill>
                  <a:srgbClr val="FF0000"/>
                </a:solidFill>
              </a:rPr>
              <a:t>first.length(), second.length()</a:t>
            </a:r>
            <a:r>
              <a:rPr lang="ru-RU" sz="2000" dirty="0">
                <a:solidFill>
                  <a:srgbClr val="FF0000"/>
                </a:solidFill>
              </a:rPr>
              <a:t>)</a:t>
            </a:r>
            <a:r>
              <a:rPr lang="ru-RU" sz="2000" dirty="0"/>
              <a:t>, где надо понимать, что </a:t>
            </a:r>
            <a:r>
              <a:rPr lang="en-US" sz="2000" dirty="0"/>
              <a:t>first </a:t>
            </a:r>
            <a:r>
              <a:rPr lang="ru-RU" sz="2000" dirty="0"/>
              <a:t>и </a:t>
            </a:r>
            <a:r>
              <a:rPr lang="en-US" sz="2000" dirty="0"/>
              <a:t>second – </a:t>
            </a:r>
            <a:r>
              <a:rPr lang="ru-RU" sz="2000" dirty="0"/>
              <a:t>это строки (т.к. </a:t>
            </a:r>
            <a:r>
              <a:rPr lang="en-US" sz="2000" dirty="0"/>
              <a:t>Java – </a:t>
            </a:r>
            <a:r>
              <a:rPr lang="ru-RU" sz="2000" dirty="0"/>
              <a:t>строго типизированный язык). Поэтому, надо написать как-то так:</a:t>
            </a:r>
          </a:p>
          <a:p>
            <a:pPr marL="0" indent="0">
              <a:buFontTx/>
              <a:buNone/>
              <a:defRPr/>
            </a:pPr>
            <a:r>
              <a:rPr lang="ru-RU" sz="2000" dirty="0">
                <a:solidFill>
                  <a:srgbClr val="FF0000"/>
                </a:solidFill>
              </a:rPr>
              <a:t>   </a:t>
            </a:r>
            <a:r>
              <a:rPr lang="en-US" sz="2000" dirty="0">
                <a:solidFill>
                  <a:srgbClr val="FF0000"/>
                </a:solidFill>
              </a:rPr>
              <a:t>(String first, String second) -&gt; Integer.compare(first.length(), second.length())</a:t>
            </a:r>
          </a:p>
          <a:p>
            <a:pPr eaLnBrk="1" hangingPunct="1">
              <a:defRPr/>
            </a:pPr>
            <a:r>
              <a:rPr lang="ru-RU" sz="2000" dirty="0"/>
              <a:t>Это и есть лямбда-выражение – т.е. блок кода со спецификацией переменных, которые ему передаются !</a:t>
            </a:r>
            <a:endParaRPr lang="ru-RU" altLang="ru-RU" sz="2000" dirty="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0D3C802E-B1D8-4C74-9E09-CDB15223C41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718E9ED-26EE-4A21-9CF7-8D5C7F0AF24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8FB928EF-CA54-429F-879E-4AE7771D4CB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73A452E7-0774-4E7E-8D79-20AC789A962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582BED8-B685-47B1-8B2A-056432545C0A}" type="slidenum">
              <a:rPr lang="ru-RU" altLang="ru-RU" sz="1400"/>
              <a:pPr eaLnBrk="1" hangingPunct="1">
                <a:spcBef>
                  <a:spcPct val="0"/>
                </a:spcBef>
                <a:buFontTx/>
                <a:buNone/>
              </a:pPr>
              <a:t>539</a:t>
            </a:fld>
            <a:endParaRPr lang="ru-RU" altLang="ru-RU" sz="1400"/>
          </a:p>
        </p:txBody>
      </p:sp>
      <p:sp>
        <p:nvSpPr>
          <p:cNvPr id="7173" name="Rectangle 2">
            <a:extLst>
              <a:ext uri="{FF2B5EF4-FFF2-40B4-BE49-F238E27FC236}">
                <a16:creationId xmlns:a16="http://schemas.microsoft.com/office/drawing/2014/main" id="{75E5C8B0-220E-4516-B059-1DB95F01CBEC}"/>
              </a:ext>
            </a:extLst>
          </p:cNvPr>
          <p:cNvSpPr>
            <a:spLocks noGrp="1" noChangeArrowheads="1"/>
          </p:cNvSpPr>
          <p:nvPr>
            <p:ph type="title"/>
          </p:nvPr>
        </p:nvSpPr>
        <p:spPr>
          <a:xfrm>
            <a:off x="395288" y="1412875"/>
            <a:ext cx="8229600" cy="417513"/>
          </a:xfrm>
        </p:spPr>
        <p:txBody>
          <a:bodyPr/>
          <a:lstStyle/>
          <a:p>
            <a:pPr eaLnBrk="1" hangingPunct="1"/>
            <a:r>
              <a:rPr lang="en-US" altLang="ru-RU" sz="2400" b="1"/>
              <a:t> </a:t>
            </a:r>
            <a:r>
              <a:rPr lang="ru-RU" altLang="ru-RU" sz="2400" b="1"/>
              <a:t>Откуда такое название?</a:t>
            </a:r>
          </a:p>
        </p:txBody>
      </p:sp>
      <p:sp>
        <p:nvSpPr>
          <p:cNvPr id="34822" name="Rectangle 3">
            <a:extLst>
              <a:ext uri="{FF2B5EF4-FFF2-40B4-BE49-F238E27FC236}">
                <a16:creationId xmlns:a16="http://schemas.microsoft.com/office/drawing/2014/main" id="{09D93A10-F139-4B34-834B-966835A7DFD2}"/>
              </a:ext>
            </a:extLst>
          </p:cNvPr>
          <p:cNvSpPr>
            <a:spLocks noGrp="1" noChangeArrowheads="1"/>
          </p:cNvSpPr>
          <p:nvPr>
            <p:ph type="body" idx="1"/>
          </p:nvPr>
        </p:nvSpPr>
        <p:spPr>
          <a:xfrm>
            <a:off x="179388" y="1773238"/>
            <a:ext cx="8785225" cy="4319587"/>
          </a:xfrm>
        </p:spPr>
        <p:txBody>
          <a:bodyPr/>
          <a:lstStyle/>
          <a:p>
            <a:pPr eaLnBrk="1" hangingPunct="1">
              <a:defRPr/>
            </a:pPr>
            <a:r>
              <a:rPr lang="ru-RU" altLang="ru-RU" sz="2000" dirty="0"/>
              <a:t>Задолго до появления компьютеров Алонсо Черч </a:t>
            </a:r>
            <a:r>
              <a:rPr lang="en-US" altLang="ru-RU" sz="2000" dirty="0"/>
              <a:t>(1903-1995) </a:t>
            </a:r>
            <a:r>
              <a:rPr lang="ru-RU" altLang="ru-RU" sz="2000" dirty="0"/>
              <a:t>решил формализовать понятие эффективно вычислимой математической функции</a:t>
            </a:r>
            <a:endParaRPr lang="ru-RU" altLang="ru-RU" sz="1800" i="1" dirty="0"/>
          </a:p>
          <a:p>
            <a:pPr eaLnBrk="1" hangingPunct="1">
              <a:defRPr/>
            </a:pPr>
            <a:r>
              <a:rPr lang="ru-RU" altLang="ru-RU" sz="2000" dirty="0"/>
              <a:t>В своей нотации Черч использовал греческую букву лямбда для обозначения параметров, т.е. в нашем случае он написал бы так:</a:t>
            </a:r>
          </a:p>
          <a:p>
            <a:pPr marL="0" indent="0" eaLnBrk="1" hangingPunct="1">
              <a:buFontTx/>
              <a:buNone/>
              <a:defRPr/>
            </a:pPr>
            <a:r>
              <a:rPr lang="ru-RU" altLang="ru-RU" sz="2000" dirty="0">
                <a:solidFill>
                  <a:srgbClr val="FF0000"/>
                </a:solidFill>
              </a:rPr>
              <a:t>	</a:t>
            </a:r>
            <a:r>
              <a:rPr lang="el-GR" altLang="ru-RU" sz="2000" dirty="0">
                <a:solidFill>
                  <a:srgbClr val="FF0000"/>
                </a:solidFill>
              </a:rPr>
              <a:t>λ</a:t>
            </a:r>
            <a:r>
              <a:rPr lang="en-US" altLang="ru-RU" sz="2000" dirty="0">
                <a:solidFill>
                  <a:srgbClr val="FF0000"/>
                </a:solidFill>
              </a:rPr>
              <a:t>first.</a:t>
            </a:r>
            <a:r>
              <a:rPr lang="el-GR" altLang="ru-RU" sz="2000" dirty="0">
                <a:solidFill>
                  <a:srgbClr val="FF0000"/>
                </a:solidFill>
              </a:rPr>
              <a:t>λ</a:t>
            </a:r>
            <a:r>
              <a:rPr lang="en-US" altLang="ru-RU" sz="2000" dirty="0">
                <a:solidFill>
                  <a:srgbClr val="FF0000"/>
                </a:solidFill>
              </a:rPr>
              <a:t>second.Integer.compare(first.length(), second.length())</a:t>
            </a:r>
            <a:endParaRPr lang="ru-RU" altLang="ru-RU" sz="2000" dirty="0">
              <a:solidFill>
                <a:srgbClr val="FF0000"/>
              </a:solidFill>
            </a:endParaRPr>
          </a:p>
          <a:p>
            <a:pPr eaLnBrk="1" hangingPunct="1">
              <a:defRPr/>
            </a:pPr>
            <a:r>
              <a:rPr lang="ru-RU" altLang="ru-RU" sz="2000" dirty="0"/>
              <a:t>Почему именно лямбда (в греческом алфивите есть 24 буквы)? </a:t>
            </a:r>
          </a:p>
          <a:p>
            <a:pPr lvl="1" eaLnBrk="1" hangingPunct="1">
              <a:defRPr/>
            </a:pPr>
            <a:r>
              <a:rPr lang="ru-RU" altLang="ru-RU" sz="1600" b="1" dirty="0"/>
              <a:t>Потому, что в книге </a:t>
            </a:r>
            <a:r>
              <a:rPr lang="en-US" altLang="ru-RU" sz="1600" b="1" dirty="0"/>
              <a:t>Principia Mathematica </a:t>
            </a:r>
            <a:r>
              <a:rPr lang="ru-RU" altLang="ru-RU" sz="1600" b="1" dirty="0"/>
              <a:t>(</a:t>
            </a:r>
            <a:r>
              <a:rPr lang="en-US" altLang="ru-RU" sz="1600" b="1" dirty="0"/>
              <a:t>Whitehead and Russel, 1910-1913</a:t>
            </a:r>
            <a:r>
              <a:rPr lang="ru-RU" altLang="ru-RU" sz="1600" b="1" dirty="0"/>
              <a:t>) для обозначения свободных переменных использовался знак </a:t>
            </a:r>
            <a:r>
              <a:rPr lang="en-US" altLang="ru-RU" sz="1600" b="1" dirty="0"/>
              <a:t>^ (</a:t>
            </a:r>
            <a:r>
              <a:rPr lang="ru-RU" altLang="ru-RU" sz="1600" b="1" dirty="0"/>
              <a:t>акцент</a:t>
            </a:r>
            <a:r>
              <a:rPr lang="en-US" altLang="ru-RU" sz="1600" b="1" dirty="0"/>
              <a:t>)</a:t>
            </a:r>
            <a:r>
              <a:rPr lang="ru-RU" altLang="ru-RU" sz="1600" b="1" dirty="0"/>
              <a:t>, который Черч писал сперва заглавной Лямбда (она похожа...), а потом – строчной...</a:t>
            </a:r>
          </a:p>
          <a:p>
            <a:pPr marL="342900" lvl="1" indent="-342900" eaLnBrk="1" hangingPunct="1">
              <a:buFontTx/>
              <a:buChar char="•"/>
              <a:defRPr/>
            </a:pPr>
            <a:r>
              <a:rPr lang="ru-RU" altLang="ru-RU" sz="2000" dirty="0">
                <a:ea typeface="+mn-ea"/>
                <a:cs typeface="+mn-cs"/>
              </a:rPr>
              <a:t>С тех пор выражение с переменными параметрами называется «лямбда-выражением»...</a:t>
            </a:r>
          </a:p>
          <a:p>
            <a:pPr eaLnBrk="1" hangingPunct="1">
              <a:defRPr/>
            </a:pPr>
            <a:endParaRPr lang="ru-RU" altLang="ru-RU" sz="2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Рассчитать:</a:t>
            </a: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Примеры</a:t>
            </a:r>
            <a:endParaRPr sz="2250" b="1" dirty="0">
              <a:latin typeface="Arial Narrow" charset="0"/>
              <a:ea typeface="Arial Narrow" charset="0"/>
              <a:cs typeface="Arial Narrow" charset="0"/>
            </a:endParaRPr>
          </a:p>
        </p:txBody>
      </p:sp>
      <p:sp>
        <p:nvSpPr>
          <p:cNvPr id="1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E1FBA42F-2426-C341-B417-183B19314008}"/>
              </a:ext>
            </a:extLst>
          </p:cNvPr>
          <p:cNvSpPr txBox="1"/>
          <p:nvPr/>
        </p:nvSpPr>
        <p:spPr>
          <a:xfrm>
            <a:off x="4599932" y="2780291"/>
            <a:ext cx="4003035" cy="70954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lgn="r">
              <a:spcBef>
                <a:spcPts val="563"/>
              </a:spcBef>
            </a:pPr>
            <a:r>
              <a:rPr lang="ru-RU" sz="1688" dirty="0">
                <a:solidFill>
                  <a:srgbClr val="253957"/>
                </a:solidFill>
                <a:latin typeface="Arial Narrow" charset="0"/>
                <a:cs typeface="Arial Narrow" charset="0"/>
              </a:rPr>
              <a:t>Таблица 5</a:t>
            </a:r>
          </a:p>
          <a:p>
            <a:pPr algn="ctr">
              <a:spcBef>
                <a:spcPts val="563"/>
              </a:spcBef>
            </a:pPr>
            <a:r>
              <a:rPr lang="ru-RU" sz="1688" b="1" dirty="0">
                <a:solidFill>
                  <a:srgbClr val="253957"/>
                </a:solidFill>
                <a:latin typeface="Arial Narrow" charset="0"/>
                <a:cs typeface="Arial Narrow" charset="0"/>
              </a:rPr>
              <a:t>Распределение банков по величине кредитных вложений, Россия, … г.</a:t>
            </a:r>
          </a:p>
        </p:txBody>
      </p:sp>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45533683-10A6-1D41-B74A-09ECD01FFEFA}"/>
              </a:ext>
            </a:extLst>
          </p:cNvPr>
          <p:cNvSpPr txBox="1"/>
          <p:nvPr/>
        </p:nvSpPr>
        <p:spPr>
          <a:xfrm>
            <a:off x="553804" y="1958844"/>
            <a:ext cx="8036393" cy="48169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Среднюю величину показателя;</a:t>
            </a:r>
          </a:p>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Медиану;</a:t>
            </a:r>
          </a:p>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Моду;</a:t>
            </a:r>
          </a:p>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Дисперсию;</a:t>
            </a:r>
          </a:p>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Среднее </a:t>
            </a:r>
            <a:r>
              <a:rPr lang="ru-RU" sz="1688" dirty="0" err="1">
                <a:solidFill>
                  <a:srgbClr val="253957"/>
                </a:solidFill>
                <a:latin typeface="Arial Narrow" charset="0"/>
                <a:cs typeface="Arial Narrow" charset="0"/>
              </a:rPr>
              <a:t>квадратическое</a:t>
            </a:r>
            <a:r>
              <a:rPr lang="ru-RU" sz="1688" dirty="0">
                <a:solidFill>
                  <a:srgbClr val="253957"/>
                </a:solidFill>
                <a:latin typeface="Arial Narrow" charset="0"/>
                <a:cs typeface="Arial Narrow" charset="0"/>
              </a:rPr>
              <a:t> отклонение.</a:t>
            </a:r>
          </a:p>
        </p:txBody>
      </p:sp>
      <p:graphicFrame>
        <p:nvGraphicFramePr>
          <p:cNvPr id="2" name="Таблица 1">
            <a:extLst>
              <a:ext uri="{FF2B5EF4-FFF2-40B4-BE49-F238E27FC236}">
                <a16:creationId xmlns:a16="http://schemas.microsoft.com/office/drawing/2014/main" id="{354E8E0A-767B-6E42-BA5C-C3C50D924B83}"/>
              </a:ext>
            </a:extLst>
          </p:cNvPr>
          <p:cNvGraphicFramePr>
            <a:graphicFrameLocks noGrp="1"/>
          </p:cNvGraphicFramePr>
          <p:nvPr/>
        </p:nvGraphicFramePr>
        <p:xfrm>
          <a:off x="4606182" y="3829584"/>
          <a:ext cx="3996785" cy="2368442"/>
        </p:xfrm>
        <a:graphic>
          <a:graphicData uri="http://schemas.openxmlformats.org/drawingml/2006/table">
            <a:tbl>
              <a:tblPr>
                <a:tableStyleId>{BC89EF96-8CEA-46FF-86C4-4CE0E7609802}</a:tableStyleId>
              </a:tblPr>
              <a:tblGrid>
                <a:gridCol w="2501485">
                  <a:extLst>
                    <a:ext uri="{9D8B030D-6E8A-4147-A177-3AD203B41FA5}">
                      <a16:colId xmlns:a16="http://schemas.microsoft.com/office/drawing/2014/main" val="2222365998"/>
                    </a:ext>
                  </a:extLst>
                </a:gridCol>
                <a:gridCol w="1495301">
                  <a:extLst>
                    <a:ext uri="{9D8B030D-6E8A-4147-A177-3AD203B41FA5}">
                      <a16:colId xmlns:a16="http://schemas.microsoft.com/office/drawing/2014/main" val="1732438551"/>
                    </a:ext>
                  </a:extLst>
                </a:gridCol>
              </a:tblGrid>
              <a:tr h="521111">
                <a:tc>
                  <a:txBody>
                    <a:bodyPr/>
                    <a:lstStyle/>
                    <a:p>
                      <a:pPr algn="ctr" fontAlgn="ctr"/>
                      <a:r>
                        <a:rPr lang="ru-RU" sz="1700" u="none" strike="noStrike">
                          <a:effectLst/>
                        </a:rPr>
                        <a:t>Величина кредитных вложений, млн. руб.</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a:effectLst/>
                        </a:rPr>
                        <a:t>Число банков</a:t>
                      </a:r>
                      <a:endParaRPr lang="ru-RU" sz="1700" b="1" i="0" u="none" strike="noStrike">
                        <a:solidFill>
                          <a:srgbClr val="000000"/>
                        </a:solidFill>
                        <a:effectLst/>
                        <a:latin typeface="Calibri" panose="020F0502020204030204" pitchFamily="34" charset="0"/>
                      </a:endParaRPr>
                    </a:p>
                  </a:txBody>
                  <a:tcPr marL="6698" marR="6698" marT="6698" marB="0" anchor="ctr"/>
                </a:tc>
                <a:extLst>
                  <a:ext uri="{0D108BD9-81ED-4DB2-BD59-A6C34878D82A}">
                    <a16:rowId xmlns:a16="http://schemas.microsoft.com/office/drawing/2014/main" val="4228188588"/>
                  </a:ext>
                </a:extLst>
              </a:tr>
              <a:tr h="263904">
                <a:tc>
                  <a:txBody>
                    <a:bodyPr/>
                    <a:lstStyle/>
                    <a:p>
                      <a:pPr algn="ctr" fontAlgn="b"/>
                      <a:r>
                        <a:rPr lang="ru-RU" sz="1700" u="none" strike="noStrike" dirty="0">
                          <a:effectLst/>
                        </a:rPr>
                        <a:t>до 200</a:t>
                      </a:r>
                      <a:endParaRPr lang="ru-RU" sz="1700" b="0" i="0" u="none" strike="noStrike" dirty="0">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5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980748634"/>
                  </a:ext>
                </a:extLst>
              </a:tr>
              <a:tr h="263904">
                <a:tc>
                  <a:txBody>
                    <a:bodyPr/>
                    <a:lstStyle/>
                    <a:p>
                      <a:pPr algn="ctr" fontAlgn="b"/>
                      <a:r>
                        <a:rPr lang="ru-RU" sz="1700" u="none" strike="noStrike">
                          <a:effectLst/>
                        </a:rPr>
                        <a:t>200–400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10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981353242"/>
                  </a:ext>
                </a:extLst>
              </a:tr>
              <a:tr h="263904">
                <a:tc>
                  <a:txBody>
                    <a:bodyPr/>
                    <a:lstStyle/>
                    <a:p>
                      <a:pPr algn="ctr" fontAlgn="b"/>
                      <a:r>
                        <a:rPr lang="ru-RU" sz="1700" u="none" strike="noStrike">
                          <a:effectLst/>
                        </a:rPr>
                        <a:t>400–600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8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35371415"/>
                  </a:ext>
                </a:extLst>
              </a:tr>
              <a:tr h="263904">
                <a:tc>
                  <a:txBody>
                    <a:bodyPr/>
                    <a:lstStyle/>
                    <a:p>
                      <a:pPr algn="ctr" fontAlgn="b"/>
                      <a:r>
                        <a:rPr lang="ru-RU" sz="1700" u="none" strike="noStrike">
                          <a:effectLst/>
                        </a:rPr>
                        <a:t>600–800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7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781746916"/>
                  </a:ext>
                </a:extLst>
              </a:tr>
              <a:tr h="263904">
                <a:tc>
                  <a:txBody>
                    <a:bodyPr/>
                    <a:lstStyle/>
                    <a:p>
                      <a:pPr algn="ctr" fontAlgn="b"/>
                      <a:r>
                        <a:rPr lang="ru-RU" sz="1700" u="none" strike="noStrike">
                          <a:effectLst/>
                        </a:rPr>
                        <a:t>800–1000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4096633794"/>
                  </a:ext>
                </a:extLst>
              </a:tr>
              <a:tr h="263904">
                <a:tc>
                  <a:txBody>
                    <a:bodyPr/>
                    <a:lstStyle/>
                    <a:p>
                      <a:pPr algn="ctr" fontAlgn="b"/>
                      <a:r>
                        <a:rPr lang="ru-RU" sz="1700" u="none" strike="noStrike">
                          <a:effectLst/>
                        </a:rPr>
                        <a:t>1000 и более</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2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2176462920"/>
                  </a:ext>
                </a:extLst>
              </a:tr>
              <a:tr h="263904">
                <a:tc>
                  <a:txBody>
                    <a:bodyPr/>
                    <a:lstStyle/>
                    <a:p>
                      <a:pPr algn="ctr" fontAlgn="b"/>
                      <a:r>
                        <a:rPr lang="ru-RU" sz="1700" u="none" strike="noStrike">
                          <a:effectLst/>
                        </a:rPr>
                        <a:t>Итого</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dirty="0">
                          <a:effectLst/>
                        </a:rPr>
                        <a:t>                  36   </a:t>
                      </a:r>
                      <a:endParaRPr lang="ru-RU" sz="1700" b="1" i="0" u="none" strike="noStrike" dirty="0">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909225048"/>
                  </a:ext>
                </a:extLst>
              </a:tr>
            </a:tbl>
          </a:graphicData>
        </a:graphic>
      </p:graphicFrame>
    </p:spTree>
    <p:extLst>
      <p:ext uri="{BB962C8B-B14F-4D97-AF65-F5344CB8AC3E}">
        <p14:creationId xmlns:p14="http://schemas.microsoft.com/office/powerpoint/2010/main" val="4179925931"/>
      </p:ext>
    </p:extLst>
  </p:cSld>
  <p:clrMapOvr>
    <a:masterClrMapping/>
  </p:clrMapOvr>
  <p:transition spd="med"/>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7417390B-055C-4F50-A132-515D281F339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D16C967-16B2-42A1-9665-7442C1AA64F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18954A64-0CD6-49F8-8C95-C16A0199FF7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148605AE-CD3D-40D3-9BEB-C991A7C1380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D659FCD-48B1-4B24-9E1D-B284859154CB}" type="slidenum">
              <a:rPr lang="ru-RU" altLang="ru-RU" sz="1400"/>
              <a:pPr eaLnBrk="1" hangingPunct="1">
                <a:spcBef>
                  <a:spcPct val="0"/>
                </a:spcBef>
                <a:buFontTx/>
                <a:buNone/>
              </a:pPr>
              <a:t>540</a:t>
            </a:fld>
            <a:endParaRPr lang="ru-RU" altLang="ru-RU" sz="1400"/>
          </a:p>
        </p:txBody>
      </p:sp>
      <p:sp>
        <p:nvSpPr>
          <p:cNvPr id="8197" name="Rectangle 2">
            <a:extLst>
              <a:ext uri="{FF2B5EF4-FFF2-40B4-BE49-F238E27FC236}">
                <a16:creationId xmlns:a16="http://schemas.microsoft.com/office/drawing/2014/main" id="{BD25E77E-DC80-4705-ADFB-391D96A3562B}"/>
              </a:ext>
            </a:extLst>
          </p:cNvPr>
          <p:cNvSpPr>
            <a:spLocks noGrp="1" noChangeArrowheads="1"/>
          </p:cNvSpPr>
          <p:nvPr>
            <p:ph type="title"/>
          </p:nvPr>
        </p:nvSpPr>
        <p:spPr>
          <a:xfrm>
            <a:off x="323850" y="1412875"/>
            <a:ext cx="8640763" cy="431800"/>
          </a:xfrm>
        </p:spPr>
        <p:txBody>
          <a:bodyPr/>
          <a:lstStyle/>
          <a:p>
            <a:pPr eaLnBrk="1" hangingPunct="1"/>
            <a:r>
              <a:rPr lang="ru-RU" altLang="ru-RU" sz="2400" b="1"/>
              <a:t>Лямбда-выражения и функциональные интерфейсы</a:t>
            </a:r>
          </a:p>
        </p:txBody>
      </p:sp>
      <p:sp>
        <p:nvSpPr>
          <p:cNvPr id="38918" name="Rectangle 3">
            <a:extLst>
              <a:ext uri="{FF2B5EF4-FFF2-40B4-BE49-F238E27FC236}">
                <a16:creationId xmlns:a16="http://schemas.microsoft.com/office/drawing/2014/main" id="{1B81DA7A-7383-40D7-A64C-3AFD96DD6FDA}"/>
              </a:ext>
            </a:extLst>
          </p:cNvPr>
          <p:cNvSpPr>
            <a:spLocks noGrp="1" noChangeArrowheads="1"/>
          </p:cNvSpPr>
          <p:nvPr>
            <p:ph type="body" idx="1"/>
          </p:nvPr>
        </p:nvSpPr>
        <p:spPr>
          <a:xfrm>
            <a:off x="0" y="1844675"/>
            <a:ext cx="9144000" cy="4392613"/>
          </a:xfrm>
        </p:spPr>
        <p:txBody>
          <a:bodyPr/>
          <a:lstStyle/>
          <a:p>
            <a:pPr eaLnBrk="1" hangingPunct="1">
              <a:defRPr/>
            </a:pPr>
            <a:r>
              <a:rPr lang="ru-RU" altLang="ru-RU" sz="2000" u="sng" dirty="0"/>
              <a:t>Функциональный интерфейс </a:t>
            </a:r>
            <a:r>
              <a:rPr lang="ru-RU" altLang="ru-RU" sz="2000" dirty="0"/>
              <a:t>– это интерфейс, содержащий единственный абстрактный метод. Как правило, этот метод определяет смысл интерфейса. Функциональный интерфейс определяет ровно одно действие и – тем самым - </a:t>
            </a:r>
            <a:r>
              <a:rPr lang="ru-RU" altLang="ru-RU" sz="2000" i="1" dirty="0"/>
              <a:t>целевой тип</a:t>
            </a:r>
            <a:r>
              <a:rPr lang="ru-RU" altLang="ru-RU" sz="2000" dirty="0"/>
              <a:t>  лямбда-выражения.</a:t>
            </a:r>
          </a:p>
          <a:p>
            <a:pPr lvl="1" eaLnBrk="1" hangingPunct="1">
              <a:defRPr/>
            </a:pPr>
            <a:r>
              <a:rPr lang="ru-RU" altLang="ru-RU" sz="1600" b="1" dirty="0"/>
              <a:t>Говорят, что функциональный интерфейс определяет </a:t>
            </a:r>
            <a:r>
              <a:rPr lang="en-US" altLang="ru-RU" sz="1600" b="1" dirty="0"/>
              <a:t>SAM-type</a:t>
            </a:r>
            <a:r>
              <a:rPr lang="ru-RU" altLang="ru-RU" sz="1600" b="1" dirty="0"/>
              <a:t>, где </a:t>
            </a:r>
            <a:r>
              <a:rPr lang="en-US" altLang="ru-RU" sz="1600" b="1" dirty="0"/>
              <a:t>SAM – Single Abstract Method…</a:t>
            </a:r>
            <a:r>
              <a:rPr lang="ru-RU" altLang="ru-RU" sz="1600" dirty="0"/>
              <a:t> </a:t>
            </a:r>
          </a:p>
          <a:p>
            <a:pPr lvl="1" eaLnBrk="1" hangingPunct="1">
              <a:defRPr/>
            </a:pPr>
            <a:r>
              <a:rPr lang="ru-RU" altLang="ru-RU" sz="1600" b="1" dirty="0"/>
              <a:t>Наличие в интерфейсе методов из класса </a:t>
            </a:r>
            <a:r>
              <a:rPr lang="en-US" altLang="ru-RU" sz="1600" b="1" dirty="0"/>
              <a:t>Object</a:t>
            </a:r>
            <a:r>
              <a:rPr lang="ru-RU" altLang="ru-RU" sz="1600" b="1" dirty="0"/>
              <a:t> – «не в счет» (они – у всех)...</a:t>
            </a:r>
            <a:r>
              <a:rPr lang="en-US" altLang="ru-RU" sz="1600" dirty="0"/>
              <a:t> </a:t>
            </a:r>
            <a:r>
              <a:rPr lang="ru-RU" altLang="ru-RU" sz="1600" dirty="0"/>
              <a:t> </a:t>
            </a:r>
          </a:p>
          <a:p>
            <a:pPr eaLnBrk="1" hangingPunct="1">
              <a:defRPr/>
            </a:pPr>
            <a:r>
              <a:rPr lang="ru-RU" altLang="ru-RU" sz="2000" dirty="0"/>
              <a:t>Лямбда-выражение – это, в сущности, анонимный метод (без имени). Он не выполняется «сам по себе»; он реализует метод, определенный в функциональном интерфейсе. В сущности, это – разновидность анонимного класса. Лямбда-выражение может использоваться только в контексте указанного целевого типа.</a:t>
            </a:r>
          </a:p>
          <a:p>
            <a:pPr lvl="1" eaLnBrk="1" hangingPunct="1">
              <a:defRPr/>
            </a:pPr>
            <a:r>
              <a:rPr lang="ru-RU" altLang="ru-RU" sz="1600" b="1" dirty="0"/>
              <a:t>Иногда лямбда-выражения называют </a:t>
            </a:r>
            <a:r>
              <a:rPr lang="en-US" altLang="ru-RU" sz="1600" b="1" i="1" dirty="0"/>
              <a:t>closures (closure (</a:t>
            </a:r>
            <a:r>
              <a:rPr lang="ru-RU" altLang="ru-RU" sz="1600" b="1" i="1" dirty="0"/>
              <a:t>англ.</a:t>
            </a:r>
            <a:r>
              <a:rPr lang="en-US" altLang="ru-RU" sz="1600" b="1" i="1" dirty="0"/>
              <a:t>)</a:t>
            </a:r>
            <a:r>
              <a:rPr lang="ru-RU" altLang="ru-RU" sz="1600" b="1" i="1" dirty="0"/>
              <a:t> – замыкание</a:t>
            </a:r>
            <a:r>
              <a:rPr lang="en-US" altLang="ru-RU" sz="1600" b="1" i="1" dirty="0"/>
              <a:t>)</a:t>
            </a:r>
            <a:r>
              <a:rPr lang="ru-RU" altLang="ru-RU" sz="1600" b="1" i="1" dirty="0"/>
              <a:t>; есть диалект Лисп</a:t>
            </a:r>
            <a:r>
              <a:rPr lang="en-US" altLang="ru-RU" sz="1600" b="1" i="1" dirty="0"/>
              <a:t>’</a:t>
            </a:r>
            <a:r>
              <a:rPr lang="ru-RU" altLang="ru-RU" sz="1600" b="1" i="1" dirty="0"/>
              <a:t>а</a:t>
            </a:r>
            <a:r>
              <a:rPr lang="en-US" altLang="ru-RU" sz="1600" b="1" i="1" dirty="0"/>
              <a:t>  - clojure – </a:t>
            </a:r>
            <a:r>
              <a:rPr lang="ru-RU" altLang="ru-RU" sz="1600" b="1" i="1" dirty="0"/>
              <a:t>язык функционального программирования</a:t>
            </a:r>
            <a:r>
              <a:rPr lang="ru-RU" altLang="ru-RU" sz="1600" i="1" dirty="0"/>
              <a:t>. </a:t>
            </a:r>
          </a:p>
          <a:p>
            <a:pPr marL="0" indent="0" eaLnBrk="1" hangingPunct="1">
              <a:buFontTx/>
              <a:buNone/>
              <a:defRPr/>
            </a:pPr>
            <a:endParaRPr lang="ru-RU" altLang="ru-RU" sz="2000" dirty="0"/>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5920C08A-3478-4A64-B854-649D4E7E480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05024C2-45CD-46D7-A079-B6D7C199B94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76C13111-B969-4E17-A87A-F898D9452A1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F752B56F-88A3-4B83-8031-F416590E92A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17C0B9F-D63A-4B86-805F-5AED9A6C9EE5}" type="slidenum">
              <a:rPr lang="ru-RU" altLang="ru-RU" sz="1400"/>
              <a:pPr eaLnBrk="1" hangingPunct="1">
                <a:spcBef>
                  <a:spcPct val="0"/>
                </a:spcBef>
                <a:buFontTx/>
                <a:buNone/>
              </a:pPr>
              <a:t>541</a:t>
            </a:fld>
            <a:endParaRPr lang="ru-RU" altLang="ru-RU" sz="1400"/>
          </a:p>
        </p:txBody>
      </p:sp>
      <p:sp>
        <p:nvSpPr>
          <p:cNvPr id="9221" name="Rectangle 2">
            <a:extLst>
              <a:ext uri="{FF2B5EF4-FFF2-40B4-BE49-F238E27FC236}">
                <a16:creationId xmlns:a16="http://schemas.microsoft.com/office/drawing/2014/main" id="{D6E3475E-145C-4C7C-A0D8-0C340AB5C617}"/>
              </a:ext>
            </a:extLst>
          </p:cNvPr>
          <p:cNvSpPr>
            <a:spLocks noGrp="1" noChangeArrowheads="1"/>
          </p:cNvSpPr>
          <p:nvPr>
            <p:ph type="title"/>
          </p:nvPr>
        </p:nvSpPr>
        <p:spPr>
          <a:xfrm>
            <a:off x="395288" y="1484313"/>
            <a:ext cx="8229600" cy="431800"/>
          </a:xfrm>
        </p:spPr>
        <p:txBody>
          <a:bodyPr/>
          <a:lstStyle/>
          <a:p>
            <a:pPr eaLnBrk="1" hangingPunct="1"/>
            <a:r>
              <a:rPr lang="ru-RU" altLang="ru-RU" sz="2400" b="1"/>
              <a:t>Новый синтаксис</a:t>
            </a:r>
          </a:p>
        </p:txBody>
      </p:sp>
      <p:sp>
        <p:nvSpPr>
          <p:cNvPr id="38918" name="Rectangle 3">
            <a:extLst>
              <a:ext uri="{FF2B5EF4-FFF2-40B4-BE49-F238E27FC236}">
                <a16:creationId xmlns:a16="http://schemas.microsoft.com/office/drawing/2014/main" id="{1994C6F0-0B63-4051-B0C6-1C10E94F8469}"/>
              </a:ext>
            </a:extLst>
          </p:cNvPr>
          <p:cNvSpPr>
            <a:spLocks noGrp="1" noChangeArrowheads="1"/>
          </p:cNvSpPr>
          <p:nvPr>
            <p:ph type="body" idx="1"/>
          </p:nvPr>
        </p:nvSpPr>
        <p:spPr>
          <a:xfrm>
            <a:off x="0" y="1989138"/>
            <a:ext cx="9144000" cy="3960812"/>
          </a:xfrm>
        </p:spPr>
        <p:txBody>
          <a:bodyPr/>
          <a:lstStyle/>
          <a:p>
            <a:pPr eaLnBrk="1" hangingPunct="1">
              <a:defRPr/>
            </a:pPr>
            <a:r>
              <a:rPr lang="ru-RU" altLang="ru-RU" sz="2000" dirty="0"/>
              <a:t>В </a:t>
            </a:r>
            <a:r>
              <a:rPr lang="en-US" altLang="ru-RU" sz="2000" dirty="0"/>
              <a:t>Java </a:t>
            </a:r>
            <a:r>
              <a:rPr lang="ru-RU" altLang="ru-RU" sz="2000" dirty="0"/>
              <a:t>появился новый оператор (стрелка, лямбда-оператор): </a:t>
            </a:r>
            <a:r>
              <a:rPr lang="ru-RU" altLang="ru-RU" sz="2000" b="1" dirty="0">
                <a:solidFill>
                  <a:srgbClr val="FF0000"/>
                </a:solidFill>
              </a:rPr>
              <a:t>-</a:t>
            </a:r>
            <a:r>
              <a:rPr lang="en-US" altLang="ru-RU" sz="2000" b="1" dirty="0">
                <a:solidFill>
                  <a:srgbClr val="FF0000"/>
                </a:solidFill>
              </a:rPr>
              <a:t>&gt;</a:t>
            </a:r>
            <a:r>
              <a:rPr lang="ru-RU" altLang="ru-RU" sz="2000" dirty="0"/>
              <a:t>.</a:t>
            </a:r>
          </a:p>
          <a:p>
            <a:pPr eaLnBrk="1" hangingPunct="1">
              <a:defRPr/>
            </a:pPr>
            <a:r>
              <a:rPr lang="ru-RU" altLang="ru-RU" sz="2000" dirty="0"/>
              <a:t>Он разделяет лямбда-выражение на две части: </a:t>
            </a:r>
          </a:p>
          <a:p>
            <a:pPr lvl="1" eaLnBrk="1" hangingPunct="1">
              <a:defRPr/>
            </a:pPr>
            <a:r>
              <a:rPr lang="ru-RU" altLang="ru-RU" sz="1600" b="1" dirty="0"/>
              <a:t>Левая часть специфицирует параметры;</a:t>
            </a:r>
          </a:p>
          <a:p>
            <a:pPr lvl="1" eaLnBrk="1" hangingPunct="1">
              <a:defRPr/>
            </a:pPr>
            <a:r>
              <a:rPr lang="ru-RU" altLang="ru-RU" sz="1600" b="1" dirty="0"/>
              <a:t>Правая часть определяет тело лямбда-выражения.</a:t>
            </a:r>
          </a:p>
          <a:p>
            <a:pPr eaLnBrk="1" hangingPunct="1">
              <a:defRPr/>
            </a:pPr>
            <a:r>
              <a:rPr lang="ru-RU" altLang="ru-RU" sz="2000" dirty="0"/>
              <a:t>Есть два сорта тел лямбда-выражений: </a:t>
            </a:r>
          </a:p>
          <a:p>
            <a:pPr lvl="1" eaLnBrk="1" hangingPunct="1">
              <a:defRPr/>
            </a:pPr>
            <a:r>
              <a:rPr lang="ru-RU" altLang="ru-RU" sz="1600" b="1" dirty="0"/>
              <a:t>Единственное выражение;</a:t>
            </a:r>
          </a:p>
          <a:p>
            <a:pPr lvl="1" eaLnBrk="1" hangingPunct="1">
              <a:defRPr/>
            </a:pPr>
            <a:r>
              <a:rPr lang="ru-RU" altLang="ru-RU" sz="1600" b="1" dirty="0"/>
              <a:t>Блок кода.</a:t>
            </a:r>
          </a:p>
          <a:p>
            <a:pPr eaLnBrk="1" hangingPunct="1">
              <a:defRPr/>
            </a:pPr>
            <a:r>
              <a:rPr lang="ru-RU" altLang="ru-RU" sz="2000" dirty="0"/>
              <a:t>Например:</a:t>
            </a:r>
          </a:p>
          <a:p>
            <a:pPr lvl="1" eaLnBrk="1" hangingPunct="1">
              <a:defRPr/>
            </a:pPr>
            <a:r>
              <a:rPr lang="ru-RU" altLang="ru-RU" sz="1600" dirty="0"/>
              <a:t> </a:t>
            </a:r>
            <a:r>
              <a:rPr lang="ru-RU" altLang="ru-RU" sz="1600" b="1" dirty="0">
                <a:solidFill>
                  <a:srgbClr val="FF0000"/>
                </a:solidFill>
              </a:rPr>
              <a:t>() –</a:t>
            </a:r>
            <a:r>
              <a:rPr lang="en-US" altLang="ru-RU" sz="1600" b="1" dirty="0">
                <a:solidFill>
                  <a:srgbClr val="FF0000"/>
                </a:solidFill>
              </a:rPr>
              <a:t>&gt; 3.14</a:t>
            </a:r>
            <a:r>
              <a:rPr lang="en-US" altLang="ru-RU" sz="1600" dirty="0"/>
              <a:t> </a:t>
            </a:r>
            <a:r>
              <a:rPr lang="ru-RU" altLang="ru-RU" sz="1600" dirty="0"/>
              <a:t>«соответствует» методу </a:t>
            </a:r>
            <a:r>
              <a:rPr lang="en-US" altLang="ru-RU" sz="1600" b="1" dirty="0">
                <a:solidFill>
                  <a:srgbClr val="FF0000"/>
                </a:solidFill>
              </a:rPr>
              <a:t>double</a:t>
            </a:r>
            <a:r>
              <a:rPr lang="ru-RU" altLang="ru-RU" sz="1600" b="1" dirty="0">
                <a:solidFill>
                  <a:srgbClr val="FF0000"/>
                </a:solidFill>
              </a:rPr>
              <a:t> </a:t>
            </a:r>
            <a:r>
              <a:rPr lang="en-US" altLang="ru-RU" sz="1600" b="1" dirty="0">
                <a:solidFill>
                  <a:srgbClr val="FF0000"/>
                </a:solidFill>
              </a:rPr>
              <a:t>m()</a:t>
            </a:r>
            <a:r>
              <a:rPr lang="ru-RU" altLang="ru-RU" sz="1600" b="1" dirty="0">
                <a:solidFill>
                  <a:srgbClr val="FF0000"/>
                </a:solidFill>
              </a:rPr>
              <a:t> </a:t>
            </a:r>
            <a:r>
              <a:rPr lang="en-US" altLang="ru-RU" sz="1600" b="1" dirty="0">
                <a:solidFill>
                  <a:srgbClr val="FF0000"/>
                </a:solidFill>
              </a:rPr>
              <a:t>{</a:t>
            </a:r>
            <a:r>
              <a:rPr lang="ru-RU" altLang="ru-RU" sz="1600" b="1" dirty="0">
                <a:solidFill>
                  <a:srgbClr val="FF0000"/>
                </a:solidFill>
              </a:rPr>
              <a:t> </a:t>
            </a:r>
            <a:r>
              <a:rPr lang="en-US" altLang="ru-RU" sz="1600" b="1" dirty="0">
                <a:solidFill>
                  <a:srgbClr val="FF0000"/>
                </a:solidFill>
              </a:rPr>
              <a:t>return 3.14;</a:t>
            </a:r>
            <a:r>
              <a:rPr lang="ru-RU" altLang="ru-RU" sz="1600" b="1" dirty="0">
                <a:solidFill>
                  <a:srgbClr val="FF0000"/>
                </a:solidFill>
              </a:rPr>
              <a:t> </a:t>
            </a:r>
            <a:r>
              <a:rPr lang="en-US" altLang="ru-RU" sz="1600" b="1" dirty="0">
                <a:solidFill>
                  <a:srgbClr val="FF0000"/>
                </a:solidFill>
              </a:rPr>
              <a:t>}</a:t>
            </a:r>
            <a:r>
              <a:rPr lang="ru-RU" altLang="ru-RU" sz="1600" b="1" dirty="0">
                <a:solidFill>
                  <a:srgbClr val="FF0000"/>
                </a:solidFill>
              </a:rPr>
              <a:t> </a:t>
            </a:r>
          </a:p>
          <a:p>
            <a:pPr lvl="1" eaLnBrk="1" hangingPunct="1">
              <a:defRPr/>
            </a:pPr>
            <a:r>
              <a:rPr lang="ru-RU" altLang="ru-RU" sz="1600" b="1" dirty="0"/>
              <a:t> </a:t>
            </a:r>
            <a:r>
              <a:rPr lang="ru-RU" altLang="ru-RU" sz="1600" b="1" dirty="0">
                <a:solidFill>
                  <a:srgbClr val="FF0000"/>
                </a:solidFill>
              </a:rPr>
              <a:t>(</a:t>
            </a:r>
            <a:r>
              <a:rPr lang="en-US" altLang="ru-RU" sz="1600" b="1" dirty="0">
                <a:solidFill>
                  <a:srgbClr val="FF0000"/>
                </a:solidFill>
              </a:rPr>
              <a:t>n</a:t>
            </a:r>
            <a:r>
              <a:rPr lang="ru-RU" altLang="ru-RU" sz="1600" b="1" dirty="0">
                <a:solidFill>
                  <a:srgbClr val="FF0000"/>
                </a:solidFill>
              </a:rPr>
              <a:t>)</a:t>
            </a:r>
            <a:r>
              <a:rPr lang="en-US" altLang="ru-RU" sz="1600" b="1" dirty="0">
                <a:solidFill>
                  <a:srgbClr val="FF0000"/>
                </a:solidFill>
              </a:rPr>
              <a:t> -&gt; (n % 2) == 0</a:t>
            </a:r>
            <a:r>
              <a:rPr lang="en-US" altLang="ru-RU" sz="1600" dirty="0"/>
              <a:t>  // </a:t>
            </a:r>
            <a:r>
              <a:rPr lang="en-US" altLang="ru-RU" sz="1600" b="1" i="1" dirty="0"/>
              <a:t>true</a:t>
            </a:r>
            <a:r>
              <a:rPr lang="ru-RU" altLang="ru-RU" sz="1600" dirty="0"/>
              <a:t>, если </a:t>
            </a:r>
            <a:r>
              <a:rPr lang="en-US" altLang="ru-RU" sz="1600" dirty="0"/>
              <a:t>n – </a:t>
            </a:r>
            <a:r>
              <a:rPr lang="ru-RU" altLang="ru-RU" sz="1600" dirty="0"/>
              <a:t>четное...</a:t>
            </a:r>
          </a:p>
          <a:p>
            <a:pPr marL="457200" lvl="1" indent="0" eaLnBrk="1" hangingPunct="1">
              <a:buFontTx/>
              <a:buNone/>
              <a:defRPr/>
            </a:pPr>
            <a:r>
              <a:rPr lang="ru-RU" altLang="ru-RU" sz="1600" b="1" dirty="0">
                <a:ea typeface="+mn-ea"/>
                <a:cs typeface="+mn-cs"/>
              </a:rPr>
              <a:t>Можно явно указывать типы параметров, но в большинстве случаев они могут быть определены из контекста. Если указан тип одного параметра, то надо указать типы и для всех остальных.</a:t>
            </a: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6B70EA66-950B-48F2-836B-C066B346C64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7ECEA6E-9DA0-42A7-A7F2-B88EA8D49BC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0B16A82C-B17E-4AD1-BE5D-D63360F512C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C7344170-4832-42E3-B836-6C9AB69E4C8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AA6B769-FAFC-4D45-A2F8-4CC332CAC2E9}" type="slidenum">
              <a:rPr lang="ru-RU" altLang="ru-RU" sz="1400"/>
              <a:pPr eaLnBrk="1" hangingPunct="1">
                <a:spcBef>
                  <a:spcPct val="0"/>
                </a:spcBef>
                <a:buFontTx/>
                <a:buNone/>
              </a:pPr>
              <a:t>542</a:t>
            </a:fld>
            <a:endParaRPr lang="ru-RU" altLang="ru-RU" sz="1400"/>
          </a:p>
        </p:txBody>
      </p:sp>
      <p:sp>
        <p:nvSpPr>
          <p:cNvPr id="10245" name="Rectangle 2">
            <a:extLst>
              <a:ext uri="{FF2B5EF4-FFF2-40B4-BE49-F238E27FC236}">
                <a16:creationId xmlns:a16="http://schemas.microsoft.com/office/drawing/2014/main" id="{9E1471DC-67D0-44C3-B7F0-BE138F48EF56}"/>
              </a:ext>
            </a:extLst>
          </p:cNvPr>
          <p:cNvSpPr>
            <a:spLocks noGrp="1" noChangeArrowheads="1"/>
          </p:cNvSpPr>
          <p:nvPr>
            <p:ph type="title"/>
          </p:nvPr>
        </p:nvSpPr>
        <p:spPr>
          <a:xfrm>
            <a:off x="468313" y="1341438"/>
            <a:ext cx="8229600" cy="431800"/>
          </a:xfrm>
        </p:spPr>
        <p:txBody>
          <a:bodyPr/>
          <a:lstStyle/>
          <a:p>
            <a:pPr eaLnBrk="1" hangingPunct="1"/>
            <a:r>
              <a:rPr lang="ru-RU" altLang="ru-RU" sz="2400" b="1"/>
              <a:t>Функциональные интерфейсы</a:t>
            </a:r>
          </a:p>
        </p:txBody>
      </p:sp>
      <p:sp>
        <p:nvSpPr>
          <p:cNvPr id="10246" name="Rectangle 3">
            <a:extLst>
              <a:ext uri="{FF2B5EF4-FFF2-40B4-BE49-F238E27FC236}">
                <a16:creationId xmlns:a16="http://schemas.microsoft.com/office/drawing/2014/main" id="{7CB82DEC-59D3-4664-BF3C-8BFCF2A1AB42}"/>
              </a:ext>
            </a:extLst>
          </p:cNvPr>
          <p:cNvSpPr>
            <a:spLocks noGrp="1" noChangeArrowheads="1"/>
          </p:cNvSpPr>
          <p:nvPr>
            <p:ph type="body" idx="1"/>
          </p:nvPr>
        </p:nvSpPr>
        <p:spPr>
          <a:xfrm>
            <a:off x="0" y="1844675"/>
            <a:ext cx="9144000" cy="4392613"/>
          </a:xfrm>
        </p:spPr>
        <p:txBody>
          <a:bodyPr/>
          <a:lstStyle/>
          <a:p>
            <a:pPr eaLnBrk="1" hangingPunct="1"/>
            <a:r>
              <a:rPr lang="ru-RU" altLang="ru-RU" sz="2000"/>
              <a:t>Функциональный интерфейс имеет единственный абстрактный метод.</a:t>
            </a:r>
            <a:endParaRPr lang="en-US" altLang="ru-RU" sz="2000"/>
          </a:p>
          <a:p>
            <a:pPr lvl="1" eaLnBrk="1" hangingPunct="1"/>
            <a:r>
              <a:rPr lang="ru-RU" altLang="ru-RU" sz="1600" b="1"/>
              <a:t>До </a:t>
            </a:r>
            <a:r>
              <a:rPr lang="en-US" altLang="ru-RU" sz="1600" b="1"/>
              <a:t>JDK 8 </a:t>
            </a:r>
            <a:r>
              <a:rPr lang="ru-RU" altLang="ru-RU" sz="1600" b="1"/>
              <a:t>все методы интерфейса были абстрактные (б.м. неявно). Метод является абстрактным тогда, когда он не определяет реализацию.</a:t>
            </a:r>
            <a:r>
              <a:rPr lang="ru-RU" altLang="ru-RU" sz="1600"/>
              <a:t>  </a:t>
            </a:r>
          </a:p>
          <a:p>
            <a:pPr eaLnBrk="1" hangingPunct="1"/>
            <a:r>
              <a:rPr lang="ru-RU" altLang="ru-RU" sz="2000"/>
              <a:t>Например: </a:t>
            </a:r>
            <a:r>
              <a:rPr lang="en-US" altLang="ru-RU" sz="2000">
                <a:solidFill>
                  <a:srgbClr val="FF0000"/>
                </a:solidFill>
              </a:rPr>
              <a:t>interface MyNumber { double getValue(); } </a:t>
            </a:r>
          </a:p>
          <a:p>
            <a:pPr lvl="1" eaLnBrk="1" hangingPunct="1"/>
            <a:r>
              <a:rPr lang="ru-RU" altLang="ru-RU" sz="1600" b="1"/>
              <a:t>это функциональный интерфейс, и его функцию определяет метод </a:t>
            </a:r>
            <a:r>
              <a:rPr lang="en-US" altLang="ru-RU" sz="1600" b="1">
                <a:solidFill>
                  <a:srgbClr val="FF0000"/>
                </a:solidFill>
              </a:rPr>
              <a:t>getValue()</a:t>
            </a:r>
            <a:r>
              <a:rPr lang="en-US" altLang="ru-RU" sz="1600" b="1"/>
              <a:t>.</a:t>
            </a:r>
          </a:p>
          <a:p>
            <a:pPr eaLnBrk="1" hangingPunct="1"/>
            <a:r>
              <a:rPr lang="ru-RU" altLang="ru-RU" sz="2000"/>
              <a:t>Лямбда-выражение не выполняется само по себе; оно формирует реализацию абстрактного метода из функционального интерфейса, указывающего целевой тип лямбда-выражения. </a:t>
            </a:r>
          </a:p>
          <a:p>
            <a:pPr eaLnBrk="1" hangingPunct="1"/>
            <a:r>
              <a:rPr lang="ru-RU" altLang="ru-RU" sz="2000"/>
              <a:t>Поэтому, лямбда-выражение может быть специфицировано только в том контексте, где определен его целевой тип. Такие контексты определяются, когда лямбда-выражение присваивается ссылке на функциональный инетерфейс, при инициализации переменных, при операторах </a:t>
            </a:r>
            <a:r>
              <a:rPr lang="en-US" altLang="ru-RU" sz="2000" b="1"/>
              <a:t>return</a:t>
            </a:r>
            <a:r>
              <a:rPr lang="en-US" altLang="ru-RU" sz="2000"/>
              <a:t> </a:t>
            </a:r>
            <a:r>
              <a:rPr lang="ru-RU" altLang="ru-RU" sz="2000"/>
              <a:t>и при аргументах методов. </a:t>
            </a:r>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AF47BAF6-C2F0-40E0-80EA-04471184A89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E9614A5-D5F4-4348-8529-02382F1A899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2BB5B5EC-C171-4CB7-9B28-45A2D6CA125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04EEACFF-C04A-4F08-8FA3-7C6E7EADD69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66E3EAC-48BF-4D0D-8B48-D1A3E246222B}" type="slidenum">
              <a:rPr lang="ru-RU" altLang="ru-RU" sz="1400"/>
              <a:pPr eaLnBrk="1" hangingPunct="1">
                <a:spcBef>
                  <a:spcPct val="0"/>
                </a:spcBef>
                <a:buFontTx/>
                <a:buNone/>
              </a:pPr>
              <a:t>543</a:t>
            </a:fld>
            <a:endParaRPr lang="ru-RU" altLang="ru-RU" sz="1400"/>
          </a:p>
        </p:txBody>
      </p:sp>
      <p:sp>
        <p:nvSpPr>
          <p:cNvPr id="11269" name="Rectangle 2">
            <a:extLst>
              <a:ext uri="{FF2B5EF4-FFF2-40B4-BE49-F238E27FC236}">
                <a16:creationId xmlns:a16="http://schemas.microsoft.com/office/drawing/2014/main" id="{0103245B-058A-4571-8991-0FDE569E73CC}"/>
              </a:ext>
            </a:extLst>
          </p:cNvPr>
          <p:cNvSpPr>
            <a:spLocks noGrp="1" noChangeArrowheads="1"/>
          </p:cNvSpPr>
          <p:nvPr>
            <p:ph type="title"/>
          </p:nvPr>
        </p:nvSpPr>
        <p:spPr>
          <a:xfrm>
            <a:off x="395288" y="1412875"/>
            <a:ext cx="8229600" cy="360363"/>
          </a:xfrm>
        </p:spPr>
        <p:txBody>
          <a:bodyPr/>
          <a:lstStyle/>
          <a:p>
            <a:pPr eaLnBrk="1" hangingPunct="1"/>
            <a:r>
              <a:rPr lang="ru-RU" altLang="ru-RU" sz="2400" b="1"/>
              <a:t>Примеры </a:t>
            </a:r>
          </a:p>
        </p:txBody>
      </p:sp>
      <p:sp>
        <p:nvSpPr>
          <p:cNvPr id="38918" name="Rectangle 3">
            <a:extLst>
              <a:ext uri="{FF2B5EF4-FFF2-40B4-BE49-F238E27FC236}">
                <a16:creationId xmlns:a16="http://schemas.microsoft.com/office/drawing/2014/main" id="{23F473AF-3A61-4A5B-B8D3-4B8F8D017220}"/>
              </a:ext>
            </a:extLst>
          </p:cNvPr>
          <p:cNvSpPr>
            <a:spLocks noGrp="1" noChangeArrowheads="1"/>
          </p:cNvSpPr>
          <p:nvPr>
            <p:ph type="body" idx="1"/>
          </p:nvPr>
        </p:nvSpPr>
        <p:spPr>
          <a:xfrm>
            <a:off x="0" y="1844675"/>
            <a:ext cx="9144000" cy="4248150"/>
          </a:xfrm>
        </p:spPr>
        <p:txBody>
          <a:bodyPr/>
          <a:lstStyle/>
          <a:p>
            <a:pPr eaLnBrk="1" hangingPunct="1">
              <a:defRPr/>
            </a:pPr>
            <a:r>
              <a:rPr lang="ru-RU" altLang="ru-RU" sz="2000" dirty="0"/>
              <a:t>Использование лямбда-выражения в контексте присваивания:</a:t>
            </a:r>
          </a:p>
          <a:p>
            <a:pPr marL="0" indent="0" eaLnBrk="1" hangingPunct="1">
              <a:buFontTx/>
              <a:buNone/>
              <a:defRPr/>
            </a:pPr>
            <a:r>
              <a:rPr lang="en-US" altLang="ru-RU" sz="2000" dirty="0"/>
              <a:t>	</a:t>
            </a:r>
            <a:r>
              <a:rPr lang="en-US" altLang="ru-RU" sz="1800" b="1" dirty="0">
                <a:solidFill>
                  <a:srgbClr val="FF0000"/>
                </a:solidFill>
              </a:rPr>
              <a:t>MyNumber myNum = () -&gt; 111.222; </a:t>
            </a:r>
            <a:r>
              <a:rPr lang="ru-RU" altLang="ru-RU" sz="1800" b="1" dirty="0">
                <a:solidFill>
                  <a:srgbClr val="FF0000"/>
                </a:solidFill>
              </a:rPr>
              <a:t> </a:t>
            </a:r>
            <a:r>
              <a:rPr lang="en-US" altLang="ru-RU" sz="1800" b="1" dirty="0">
                <a:solidFill>
                  <a:srgbClr val="FF0000"/>
                </a:solidFill>
              </a:rPr>
              <a:t>// MyNumber </a:t>
            </a:r>
            <a:r>
              <a:rPr lang="ru-RU" altLang="ru-RU" sz="1800" dirty="0"/>
              <a:t>см.</a:t>
            </a:r>
            <a:r>
              <a:rPr lang="en-US" altLang="ru-RU" sz="1800" dirty="0"/>
              <a:t> </a:t>
            </a:r>
            <a:r>
              <a:rPr lang="ru-RU" altLang="ru-RU" sz="1800" dirty="0"/>
              <a:t>предыдущий слайд...</a:t>
            </a:r>
          </a:p>
          <a:p>
            <a:pPr marL="0" indent="0" eaLnBrk="1" hangingPunct="1">
              <a:buFontTx/>
              <a:buNone/>
              <a:defRPr/>
            </a:pPr>
            <a:r>
              <a:rPr lang="en-US" altLang="ru-RU" sz="1800" dirty="0">
                <a:solidFill>
                  <a:srgbClr val="FF0000"/>
                </a:solidFill>
              </a:rPr>
              <a:t>	</a:t>
            </a:r>
            <a:r>
              <a:rPr lang="en-US" altLang="ru-RU" sz="1800" b="1" dirty="0">
                <a:solidFill>
                  <a:srgbClr val="FF0000"/>
                </a:solidFill>
              </a:rPr>
              <a:t>System.out.println(</a:t>
            </a:r>
            <a:r>
              <a:rPr lang="ru-RU" altLang="ru-RU" sz="1800" b="1" dirty="0">
                <a:solidFill>
                  <a:srgbClr val="FF0000"/>
                </a:solidFill>
              </a:rPr>
              <a:t> </a:t>
            </a:r>
            <a:r>
              <a:rPr lang="en-US" altLang="ru-RU" sz="1800" b="1" dirty="0">
                <a:solidFill>
                  <a:srgbClr val="FF0000"/>
                </a:solidFill>
              </a:rPr>
              <a:t>myNum.getValue()</a:t>
            </a:r>
            <a:r>
              <a:rPr lang="ru-RU" altLang="ru-RU" sz="1800" b="1" dirty="0">
                <a:solidFill>
                  <a:srgbClr val="FF0000"/>
                </a:solidFill>
              </a:rPr>
              <a:t> </a:t>
            </a:r>
            <a:r>
              <a:rPr lang="en-US" altLang="ru-RU" sz="1800" b="1" dirty="0">
                <a:solidFill>
                  <a:srgbClr val="FF0000"/>
                </a:solidFill>
              </a:rPr>
              <a:t>);</a:t>
            </a:r>
          </a:p>
          <a:p>
            <a:pPr lvl="1" eaLnBrk="1" hangingPunct="1">
              <a:defRPr/>
            </a:pPr>
            <a:r>
              <a:rPr lang="ru-RU" altLang="ru-RU" sz="1600" b="1" dirty="0"/>
              <a:t>Когда лямбда-выражение появляется в контексте своего целевого типа, создается экземпляр класса, реализующего функциональный интерфейс, и лямбда-выражение определяет поведение абстрактного метода этого функционального интерфейса. Когда этот интерфейсный метод вызывается, выполняется лямбда-выражение.</a:t>
            </a:r>
            <a:endParaRPr lang="en-US" altLang="ru-RU" sz="1600" b="1" dirty="0"/>
          </a:p>
          <a:p>
            <a:pPr lvl="1" eaLnBrk="1" hangingPunct="1">
              <a:defRPr/>
            </a:pPr>
            <a:r>
              <a:rPr lang="ru-RU" altLang="ru-RU" sz="1600" b="1" dirty="0"/>
              <a:t>Типы и количество параметров лямбда-выражения должны быть совместимы с параметрами абстрактного метода интерфейса, должен быть совместим тип возвращаемого значения, и </a:t>
            </a:r>
            <a:r>
              <a:rPr lang="en-US" altLang="ru-RU" sz="1600" b="1" dirty="0"/>
              <a:t>exceptions</a:t>
            </a:r>
            <a:r>
              <a:rPr lang="ru-RU" altLang="ru-RU" sz="1600" b="1" dirty="0"/>
              <a:t>, которые генерирует лямбда-выражение, должны допускаться в методе интерфейса.</a:t>
            </a:r>
          </a:p>
          <a:p>
            <a:pPr lvl="1" eaLnBrk="1" hangingPunct="1">
              <a:defRPr/>
            </a:pPr>
            <a:r>
              <a:rPr lang="ru-RU" altLang="ru-RU" sz="1600" b="1" dirty="0"/>
              <a:t>Сравните это с использованием анонимного класса, реализующего этот же функциональный интерфейс. В чем сходство / различие? Как можно провести это сравнение с помощью </a:t>
            </a:r>
            <a:r>
              <a:rPr lang="en-US" altLang="ru-RU" sz="1600" b="1" dirty="0"/>
              <a:t>reflection?</a:t>
            </a:r>
            <a:r>
              <a:rPr lang="ru-RU" altLang="ru-RU" sz="1600" b="1" dirty="0"/>
              <a:t> (см. примеры проекта семинара).</a:t>
            </a:r>
          </a:p>
          <a:p>
            <a:pPr eaLnBrk="1" hangingPunct="1">
              <a:defRPr/>
            </a:pPr>
            <a:endParaRPr lang="ru-RU" altLang="ru-RU" sz="2000"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6CFEFFA5-0540-44F9-BA8B-7C70C98D633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6AD318D-5CA4-472C-9C94-5DEB0D578C4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9BA939F3-019A-4167-955A-14038ACD628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8675FFC3-DAA9-439F-8054-32772BDF4FE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4A2EBCD-4FA5-4C7D-B942-48721A4F795A}" type="slidenum">
              <a:rPr lang="ru-RU" altLang="ru-RU" sz="1400"/>
              <a:pPr eaLnBrk="1" hangingPunct="1">
                <a:spcBef>
                  <a:spcPct val="0"/>
                </a:spcBef>
                <a:buFontTx/>
                <a:buNone/>
              </a:pPr>
              <a:t>544</a:t>
            </a:fld>
            <a:endParaRPr lang="ru-RU" altLang="ru-RU" sz="1400"/>
          </a:p>
        </p:txBody>
      </p:sp>
      <p:sp>
        <p:nvSpPr>
          <p:cNvPr id="12293" name="Rectangle 2">
            <a:extLst>
              <a:ext uri="{FF2B5EF4-FFF2-40B4-BE49-F238E27FC236}">
                <a16:creationId xmlns:a16="http://schemas.microsoft.com/office/drawing/2014/main" id="{FE7914DD-CF79-49AA-B2D1-6D3635892A72}"/>
              </a:ext>
            </a:extLst>
          </p:cNvPr>
          <p:cNvSpPr>
            <a:spLocks noGrp="1" noChangeArrowheads="1"/>
          </p:cNvSpPr>
          <p:nvPr>
            <p:ph type="title"/>
          </p:nvPr>
        </p:nvSpPr>
        <p:spPr>
          <a:xfrm>
            <a:off x="323850" y="1341438"/>
            <a:ext cx="8229600" cy="431800"/>
          </a:xfrm>
        </p:spPr>
        <p:txBody>
          <a:bodyPr/>
          <a:lstStyle/>
          <a:p>
            <a:pPr eaLnBrk="1" hangingPunct="1"/>
            <a:r>
              <a:rPr lang="ru-RU" altLang="ru-RU" sz="2400" b="1"/>
              <a:t>Блочные лямбда-выражения</a:t>
            </a:r>
          </a:p>
        </p:txBody>
      </p:sp>
      <p:sp>
        <p:nvSpPr>
          <p:cNvPr id="38918" name="Rectangle 3">
            <a:extLst>
              <a:ext uri="{FF2B5EF4-FFF2-40B4-BE49-F238E27FC236}">
                <a16:creationId xmlns:a16="http://schemas.microsoft.com/office/drawing/2014/main" id="{056CB9DE-01A3-4A98-A7D2-1D4E215DB0E3}"/>
              </a:ext>
            </a:extLst>
          </p:cNvPr>
          <p:cNvSpPr>
            <a:spLocks noGrp="1" noChangeArrowheads="1"/>
          </p:cNvSpPr>
          <p:nvPr>
            <p:ph type="body" idx="1"/>
          </p:nvPr>
        </p:nvSpPr>
        <p:spPr>
          <a:xfrm>
            <a:off x="0" y="1773238"/>
            <a:ext cx="9144000" cy="4464050"/>
          </a:xfrm>
        </p:spPr>
        <p:txBody>
          <a:bodyPr/>
          <a:lstStyle/>
          <a:p>
            <a:pPr eaLnBrk="1" hangingPunct="1">
              <a:defRPr/>
            </a:pPr>
            <a:r>
              <a:rPr lang="ru-RU" altLang="ru-RU" sz="2000" dirty="0"/>
              <a:t>Отличаются от лямбда-выражений, тело которых записывается в одно выражение, тем, что их тело содержит блок кода (более одного оператора). </a:t>
            </a:r>
          </a:p>
          <a:p>
            <a:pPr eaLnBrk="1" hangingPunct="1">
              <a:defRPr/>
            </a:pPr>
            <a:r>
              <a:rPr lang="ru-RU" altLang="ru-RU" sz="2000" dirty="0"/>
              <a:t>В таком блоке можно декларировать переменные, использовать циклы, переключатели, вложенные блоки и т.д.</a:t>
            </a:r>
          </a:p>
          <a:p>
            <a:pPr eaLnBrk="1" hangingPunct="1">
              <a:defRPr/>
            </a:pPr>
            <a:r>
              <a:rPr lang="ru-RU" altLang="ru-RU" sz="2000" dirty="0"/>
              <a:t>Для выдачи значения надо явно использовать </a:t>
            </a:r>
            <a:r>
              <a:rPr lang="en-US" altLang="ru-RU" sz="2000" b="1" dirty="0"/>
              <a:t>return</a:t>
            </a:r>
            <a:r>
              <a:rPr lang="en-US" altLang="ru-RU" sz="2000" dirty="0"/>
              <a:t>.</a:t>
            </a:r>
            <a:r>
              <a:rPr lang="ru-RU" altLang="ru-RU" sz="2000" dirty="0"/>
              <a:t> Например:</a:t>
            </a:r>
          </a:p>
          <a:p>
            <a:pPr marL="457200" lvl="1" indent="0" eaLnBrk="1" hangingPunct="1">
              <a:buFontTx/>
              <a:buNone/>
              <a:defRPr/>
            </a:pPr>
            <a:r>
              <a:rPr lang="en-US" altLang="ru-RU" sz="1600" b="1" dirty="0">
                <a:solidFill>
                  <a:srgbClr val="FF0000"/>
                </a:solidFill>
              </a:rPr>
              <a:t>interface NumericFunc { int func (int n); }</a:t>
            </a:r>
          </a:p>
          <a:p>
            <a:pPr marL="457200" lvl="1" indent="0" eaLnBrk="1" hangingPunct="1">
              <a:buFontTx/>
              <a:buNone/>
              <a:defRPr/>
            </a:pPr>
            <a:r>
              <a:rPr lang="en-US" altLang="ru-RU" sz="1600" dirty="0">
                <a:solidFill>
                  <a:srgbClr val="FF0000"/>
                </a:solidFill>
              </a:rPr>
              <a:t>…</a:t>
            </a:r>
          </a:p>
          <a:p>
            <a:pPr marL="457200" lvl="1" indent="0" eaLnBrk="1" hangingPunct="1">
              <a:buFontTx/>
              <a:buNone/>
              <a:defRPr/>
            </a:pPr>
            <a:r>
              <a:rPr lang="en-US" altLang="ru-RU" sz="1600" b="1" dirty="0">
                <a:solidFill>
                  <a:srgbClr val="FF0000"/>
                </a:solidFill>
              </a:rPr>
              <a:t>NumericFunk factorial = (n) -&gt; { </a:t>
            </a:r>
          </a:p>
          <a:p>
            <a:pPr marL="457200" lvl="1" indent="0" eaLnBrk="1" hangingPunct="1">
              <a:buFontTx/>
              <a:buNone/>
              <a:defRPr/>
            </a:pPr>
            <a:r>
              <a:rPr lang="en-US" altLang="ru-RU" sz="1600" b="1" dirty="0">
                <a:solidFill>
                  <a:srgbClr val="FF0000"/>
                </a:solidFill>
              </a:rPr>
              <a:t>	int res = 1;  </a:t>
            </a:r>
          </a:p>
          <a:p>
            <a:pPr marL="457200" lvl="1" indent="0" eaLnBrk="1" hangingPunct="1">
              <a:buFontTx/>
              <a:buNone/>
              <a:defRPr/>
            </a:pPr>
            <a:r>
              <a:rPr lang="en-US" altLang="ru-RU" sz="1600" b="1" dirty="0">
                <a:solidFill>
                  <a:srgbClr val="FF0000"/>
                </a:solidFill>
              </a:rPr>
              <a:t>	for (int </a:t>
            </a:r>
            <a:r>
              <a:rPr lang="en-US" altLang="ru-RU" sz="1600" b="1" dirty="0" err="1">
                <a:solidFill>
                  <a:srgbClr val="FF0000"/>
                </a:solidFill>
              </a:rPr>
              <a:t>i</a:t>
            </a:r>
            <a:r>
              <a:rPr lang="en-US" altLang="ru-RU" sz="1600" b="1" dirty="0">
                <a:solidFill>
                  <a:srgbClr val="FF0000"/>
                </a:solidFill>
              </a:rPr>
              <a:t> = 1; </a:t>
            </a:r>
            <a:r>
              <a:rPr lang="en-US" altLang="ru-RU" sz="1600" b="1" dirty="0" err="1">
                <a:solidFill>
                  <a:srgbClr val="FF0000"/>
                </a:solidFill>
              </a:rPr>
              <a:t>i</a:t>
            </a:r>
            <a:r>
              <a:rPr lang="en-US" altLang="ru-RU" sz="1600" b="1" dirty="0">
                <a:solidFill>
                  <a:srgbClr val="FF0000"/>
                </a:solidFill>
              </a:rPr>
              <a:t> &lt;= n; </a:t>
            </a:r>
            <a:r>
              <a:rPr lang="en-US" altLang="ru-RU" sz="1600" b="1" dirty="0" err="1">
                <a:solidFill>
                  <a:srgbClr val="FF0000"/>
                </a:solidFill>
              </a:rPr>
              <a:t>i</a:t>
            </a:r>
            <a:r>
              <a:rPr lang="en-US" altLang="ru-RU" sz="1600" b="1" dirty="0">
                <a:solidFill>
                  <a:srgbClr val="FF0000"/>
                </a:solidFill>
              </a:rPr>
              <a:t> ++) res = </a:t>
            </a:r>
            <a:r>
              <a:rPr lang="en-US" altLang="ru-RU" sz="1600" b="1" dirty="0" err="1">
                <a:solidFill>
                  <a:srgbClr val="FF0000"/>
                </a:solidFill>
              </a:rPr>
              <a:t>i</a:t>
            </a:r>
            <a:r>
              <a:rPr lang="en-US" altLang="ru-RU" sz="1600" b="1" dirty="0">
                <a:solidFill>
                  <a:srgbClr val="FF0000"/>
                </a:solidFill>
              </a:rPr>
              <a:t> * res; </a:t>
            </a:r>
          </a:p>
          <a:p>
            <a:pPr marL="0" indent="0" eaLnBrk="1" hangingPunct="1">
              <a:buFontTx/>
              <a:buNone/>
              <a:defRPr/>
            </a:pPr>
            <a:r>
              <a:rPr lang="en-US" altLang="ru-RU" sz="1600" b="1" dirty="0">
                <a:solidFill>
                  <a:srgbClr val="FF0000"/>
                </a:solidFill>
              </a:rPr>
              <a:t>	return res;</a:t>
            </a:r>
          </a:p>
          <a:p>
            <a:pPr marL="0" indent="0" eaLnBrk="1" hangingPunct="1">
              <a:buFontTx/>
              <a:buNone/>
              <a:defRPr/>
            </a:pPr>
            <a:r>
              <a:rPr lang="en-US" altLang="ru-RU" sz="1600" b="1" dirty="0">
                <a:solidFill>
                  <a:srgbClr val="FF0000"/>
                </a:solidFill>
              </a:rPr>
              <a:t>         }; …</a:t>
            </a:r>
          </a:p>
          <a:p>
            <a:pPr indent="0" eaLnBrk="1" hangingPunct="1">
              <a:buFontTx/>
              <a:buNone/>
              <a:defRPr/>
            </a:pPr>
            <a:r>
              <a:rPr lang="en-US" altLang="ru-RU" sz="1600" b="1" dirty="0">
                <a:solidFill>
                  <a:srgbClr val="FF0000"/>
                </a:solidFill>
              </a:rPr>
              <a:t>  System.out.println(</a:t>
            </a:r>
            <a:r>
              <a:rPr lang="ru-RU" altLang="ru-RU" sz="1600" b="1" dirty="0">
                <a:solidFill>
                  <a:srgbClr val="FF0000"/>
                </a:solidFill>
              </a:rPr>
              <a:t> </a:t>
            </a:r>
            <a:r>
              <a:rPr lang="en-US" altLang="ru-RU" sz="1600" b="1" dirty="0">
                <a:solidFill>
                  <a:srgbClr val="FF0000"/>
                </a:solidFill>
              </a:rPr>
              <a:t>factorial.func(5)</a:t>
            </a:r>
            <a:r>
              <a:rPr lang="ru-RU" altLang="ru-RU" sz="1600" b="1" dirty="0">
                <a:solidFill>
                  <a:srgbClr val="FF0000"/>
                </a:solidFill>
              </a:rPr>
              <a:t> </a:t>
            </a:r>
            <a:r>
              <a:rPr lang="en-US" altLang="ru-RU" sz="1600" b="1" dirty="0">
                <a:solidFill>
                  <a:srgbClr val="FF0000"/>
                </a:solidFill>
              </a:rPr>
              <a:t>);   // </a:t>
            </a:r>
            <a:r>
              <a:rPr lang="ru-RU" altLang="ru-RU" sz="1600" b="1" dirty="0">
                <a:solidFill>
                  <a:srgbClr val="FF0000"/>
                </a:solidFill>
              </a:rPr>
              <a:t>печатается </a:t>
            </a:r>
            <a:r>
              <a:rPr lang="en-US" altLang="ru-RU" sz="1600" b="1" dirty="0">
                <a:solidFill>
                  <a:srgbClr val="FF0000"/>
                </a:solidFill>
              </a:rPr>
              <a:t>5!</a:t>
            </a:r>
          </a:p>
          <a:p>
            <a:pPr marL="0" indent="0" eaLnBrk="1" hangingPunct="1">
              <a:buFontTx/>
              <a:buNone/>
              <a:defRPr/>
            </a:pPr>
            <a:r>
              <a:rPr lang="ru-RU" altLang="ru-RU" sz="2000" dirty="0"/>
              <a:t> </a:t>
            </a: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836F96E8-CE9D-40AA-9955-25A0D25EC65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49EDC35-218E-4F6F-B045-864EB5C59AD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5" name="Footer Placeholder 4">
            <a:extLst>
              <a:ext uri="{FF2B5EF4-FFF2-40B4-BE49-F238E27FC236}">
                <a16:creationId xmlns:a16="http://schemas.microsoft.com/office/drawing/2014/main" id="{289DFCFB-60EB-43B4-B455-A9C6A7C57C6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6" name="Slide Number Placeholder 5">
            <a:extLst>
              <a:ext uri="{FF2B5EF4-FFF2-40B4-BE49-F238E27FC236}">
                <a16:creationId xmlns:a16="http://schemas.microsoft.com/office/drawing/2014/main" id="{CB867BC7-4676-40D5-8EE8-93C34EA9B8F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BB40544-95D2-431C-B94E-4EFC809CFA2F}" type="slidenum">
              <a:rPr lang="ru-RU" altLang="ru-RU" sz="1400"/>
              <a:pPr eaLnBrk="1" hangingPunct="1">
                <a:spcBef>
                  <a:spcPct val="0"/>
                </a:spcBef>
                <a:buFontTx/>
                <a:buNone/>
              </a:pPr>
              <a:t>545</a:t>
            </a:fld>
            <a:endParaRPr lang="ru-RU" altLang="ru-RU" sz="1400"/>
          </a:p>
        </p:txBody>
      </p:sp>
      <p:sp>
        <p:nvSpPr>
          <p:cNvPr id="13317" name="Rectangle 2">
            <a:extLst>
              <a:ext uri="{FF2B5EF4-FFF2-40B4-BE49-F238E27FC236}">
                <a16:creationId xmlns:a16="http://schemas.microsoft.com/office/drawing/2014/main" id="{D53D745D-6D1F-44E7-B7B7-DA6363C5755F}"/>
              </a:ext>
            </a:extLst>
          </p:cNvPr>
          <p:cNvSpPr>
            <a:spLocks noGrp="1" noChangeArrowheads="1"/>
          </p:cNvSpPr>
          <p:nvPr>
            <p:ph type="title"/>
          </p:nvPr>
        </p:nvSpPr>
        <p:spPr>
          <a:xfrm>
            <a:off x="107950" y="1484313"/>
            <a:ext cx="8928100" cy="792162"/>
          </a:xfrm>
        </p:spPr>
        <p:txBody>
          <a:bodyPr/>
          <a:lstStyle/>
          <a:p>
            <a:pPr eaLnBrk="1" hangingPunct="1"/>
            <a:r>
              <a:rPr lang="ru-RU" altLang="ru-RU" sz="2400" b="1"/>
              <a:t>Обобщенные </a:t>
            </a:r>
            <a:r>
              <a:rPr lang="en-US" altLang="ru-RU" sz="2400" b="1"/>
              <a:t>(generic</a:t>
            </a:r>
            <a:r>
              <a:rPr lang="ru-RU" altLang="ru-RU" sz="2400" b="1"/>
              <a:t>) функциональные интерфейсы</a:t>
            </a:r>
            <a:r>
              <a:rPr lang="en-US" altLang="ru-RU" sz="2400" b="1"/>
              <a:t> – </a:t>
            </a:r>
            <a:r>
              <a:rPr lang="ru-RU" altLang="ru-RU" sz="2400" b="1"/>
              <a:t>мы еще вернемся к этому...</a:t>
            </a:r>
          </a:p>
        </p:txBody>
      </p:sp>
      <p:sp>
        <p:nvSpPr>
          <p:cNvPr id="38918" name="Rectangle 3">
            <a:extLst>
              <a:ext uri="{FF2B5EF4-FFF2-40B4-BE49-F238E27FC236}">
                <a16:creationId xmlns:a16="http://schemas.microsoft.com/office/drawing/2014/main" id="{87DA7116-D198-45D8-B4CA-37178F269020}"/>
              </a:ext>
            </a:extLst>
          </p:cNvPr>
          <p:cNvSpPr>
            <a:spLocks noGrp="1" noChangeArrowheads="1"/>
          </p:cNvSpPr>
          <p:nvPr>
            <p:ph type="body" idx="1"/>
          </p:nvPr>
        </p:nvSpPr>
        <p:spPr>
          <a:xfrm>
            <a:off x="0" y="2276475"/>
            <a:ext cx="9144000" cy="1735138"/>
          </a:xfrm>
        </p:spPr>
        <p:txBody>
          <a:bodyPr/>
          <a:lstStyle/>
          <a:p>
            <a:pPr eaLnBrk="1" hangingPunct="1">
              <a:defRPr/>
            </a:pPr>
            <a:r>
              <a:rPr lang="ru-RU" altLang="ru-RU" sz="2000" dirty="0"/>
              <a:t>Сами лямбда-выражения не могут быть </a:t>
            </a:r>
            <a:r>
              <a:rPr lang="en-US" altLang="ru-RU" sz="2000" dirty="0"/>
              <a:t>generic</a:t>
            </a:r>
            <a:r>
              <a:rPr lang="ru-RU" altLang="ru-RU" sz="2000" dirty="0"/>
              <a:t>.</a:t>
            </a:r>
          </a:p>
          <a:p>
            <a:pPr eaLnBrk="1" hangingPunct="1">
              <a:defRPr/>
            </a:pPr>
            <a:r>
              <a:rPr lang="ru-RU" altLang="ru-RU" sz="2000" dirty="0"/>
              <a:t>Но функциональный интерфейс, связанный с лямбда-выражением, может быть </a:t>
            </a:r>
            <a:r>
              <a:rPr lang="en-US" altLang="ru-RU" sz="2000" dirty="0"/>
              <a:t>generic</a:t>
            </a:r>
            <a:r>
              <a:rPr lang="ru-RU" altLang="ru-RU" sz="2000" dirty="0"/>
              <a:t>. В этом случае целевой тип лямбда-выражения определяется аргументами типа. Например:</a:t>
            </a:r>
          </a:p>
          <a:p>
            <a:pPr marL="0" indent="0" eaLnBrk="1" hangingPunct="1">
              <a:buFontTx/>
              <a:buNone/>
              <a:defRPr/>
            </a:pPr>
            <a:r>
              <a:rPr lang="en-US" altLang="ru-RU" sz="2000" dirty="0"/>
              <a:t>		</a:t>
            </a:r>
            <a:r>
              <a:rPr lang="en-US" altLang="ru-RU" sz="2000" b="1" dirty="0">
                <a:solidFill>
                  <a:srgbClr val="FF0000"/>
                </a:solidFill>
              </a:rPr>
              <a:t>interface SomeFunc&lt;T&gt; { T func (T t); }</a:t>
            </a:r>
          </a:p>
        </p:txBody>
      </p:sp>
      <p:sp>
        <p:nvSpPr>
          <p:cNvPr id="13319" name="Rectangle 1">
            <a:extLst>
              <a:ext uri="{FF2B5EF4-FFF2-40B4-BE49-F238E27FC236}">
                <a16:creationId xmlns:a16="http://schemas.microsoft.com/office/drawing/2014/main" id="{94A8E0A2-35CC-4D04-80A7-7F9432096EAB}"/>
              </a:ext>
            </a:extLst>
          </p:cNvPr>
          <p:cNvSpPr>
            <a:spLocks noChangeArrowheads="1"/>
          </p:cNvSpPr>
          <p:nvPr/>
        </p:nvSpPr>
        <p:spPr bwMode="auto">
          <a:xfrm>
            <a:off x="180975" y="4192588"/>
            <a:ext cx="4464050" cy="1816100"/>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600" b="1">
                <a:solidFill>
                  <a:srgbClr val="FF0000"/>
                </a:solidFill>
              </a:rPr>
              <a:t>SomeFunc&lt;String&gt; reverse = (str) -&gt; {</a:t>
            </a:r>
            <a:br>
              <a:rPr lang="en-US" altLang="ru-RU" sz="1600" b="1">
                <a:solidFill>
                  <a:srgbClr val="FF0000"/>
                </a:solidFill>
              </a:rPr>
            </a:br>
            <a:r>
              <a:rPr lang="en-US" altLang="ru-RU" sz="1600" b="1">
                <a:solidFill>
                  <a:srgbClr val="FF0000"/>
                </a:solidFill>
              </a:rPr>
              <a:t>    String result = "";</a:t>
            </a:r>
            <a:br>
              <a:rPr lang="en-US" altLang="ru-RU" sz="1600" b="1">
                <a:solidFill>
                  <a:srgbClr val="FF0000"/>
                </a:solidFill>
              </a:rPr>
            </a:br>
            <a:r>
              <a:rPr lang="en-US" altLang="ru-RU" sz="1600" b="1">
                <a:solidFill>
                  <a:srgbClr val="FF0000"/>
                </a:solidFill>
              </a:rPr>
              <a:t>    for (int i = str.length() - 1; i &gt;= 0; i-- )</a:t>
            </a:r>
            <a:r>
              <a:rPr lang="ru-RU" altLang="ru-RU" sz="1600" b="1">
                <a:solidFill>
                  <a:srgbClr val="FF0000"/>
                </a:solidFill>
              </a:rPr>
              <a:t> </a:t>
            </a:r>
            <a:r>
              <a:rPr lang="en-US" altLang="ru-RU" sz="1600" b="1">
                <a:solidFill>
                  <a:srgbClr val="FF0000"/>
                </a:solidFill>
              </a:rPr>
              <a:t>{</a:t>
            </a:r>
            <a:br>
              <a:rPr lang="en-US" altLang="ru-RU" sz="1600" b="1">
                <a:solidFill>
                  <a:srgbClr val="FF0000"/>
                </a:solidFill>
              </a:rPr>
            </a:br>
            <a:r>
              <a:rPr lang="en-US" altLang="ru-RU" sz="1600" b="1">
                <a:solidFill>
                  <a:srgbClr val="FF0000"/>
                </a:solidFill>
              </a:rPr>
              <a:t>        result += str.charAt(i);</a:t>
            </a:r>
            <a:br>
              <a:rPr lang="en-US" altLang="ru-RU" sz="1600" b="1">
                <a:solidFill>
                  <a:srgbClr val="FF0000"/>
                </a:solidFill>
              </a:rPr>
            </a:br>
            <a:r>
              <a:rPr lang="en-US" altLang="ru-RU" sz="1600" b="1">
                <a:solidFill>
                  <a:srgbClr val="FF0000"/>
                </a:solidFill>
              </a:rPr>
              <a:t>    }</a:t>
            </a:r>
            <a:br>
              <a:rPr lang="en-US" altLang="ru-RU" sz="1600" b="1">
                <a:solidFill>
                  <a:srgbClr val="FF0000"/>
                </a:solidFill>
              </a:rPr>
            </a:br>
            <a:r>
              <a:rPr lang="en-US" altLang="ru-RU" sz="1600" b="1">
                <a:solidFill>
                  <a:srgbClr val="FF0000"/>
                </a:solidFill>
              </a:rPr>
              <a:t>    return result;</a:t>
            </a:r>
            <a:br>
              <a:rPr lang="en-US" altLang="ru-RU" sz="1600" b="1">
                <a:solidFill>
                  <a:srgbClr val="FF0000"/>
                </a:solidFill>
              </a:rPr>
            </a:br>
            <a:r>
              <a:rPr lang="en-US" altLang="ru-RU" sz="1600" b="1">
                <a:solidFill>
                  <a:srgbClr val="FF0000"/>
                </a:solidFill>
              </a:rPr>
              <a:t>};</a:t>
            </a:r>
            <a:endParaRPr lang="ru-RU" altLang="ru-RU" sz="1600" b="1">
              <a:solidFill>
                <a:srgbClr val="FF0000"/>
              </a:solidFill>
            </a:endParaRPr>
          </a:p>
        </p:txBody>
      </p:sp>
      <p:sp>
        <p:nvSpPr>
          <p:cNvPr id="13320" name="Rectangle 1">
            <a:extLst>
              <a:ext uri="{FF2B5EF4-FFF2-40B4-BE49-F238E27FC236}">
                <a16:creationId xmlns:a16="http://schemas.microsoft.com/office/drawing/2014/main" id="{6E1756B3-AA2D-4AE5-A48A-160AD7AF004F}"/>
              </a:ext>
            </a:extLst>
          </p:cNvPr>
          <p:cNvSpPr>
            <a:spLocks noChangeArrowheads="1"/>
          </p:cNvSpPr>
          <p:nvPr/>
        </p:nvSpPr>
        <p:spPr bwMode="auto">
          <a:xfrm>
            <a:off x="5641975" y="4092575"/>
            <a:ext cx="3384550" cy="2016125"/>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bIns="0"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ru-RU" sz="1600" b="1">
                <a:solidFill>
                  <a:srgbClr val="FF0000"/>
                </a:solidFill>
              </a:rPr>
              <a:t>SomeFunc&lt;Integer&gt; factorial = (n) -&gt; {</a:t>
            </a:r>
            <a:br>
              <a:rPr lang="en-US" altLang="ru-RU" sz="1600" b="1">
                <a:solidFill>
                  <a:srgbClr val="FF0000"/>
                </a:solidFill>
              </a:rPr>
            </a:br>
            <a:r>
              <a:rPr lang="en-US" altLang="ru-RU" sz="1600" b="1">
                <a:solidFill>
                  <a:srgbClr val="FF0000"/>
                </a:solidFill>
              </a:rPr>
              <a:t>    int res = 1;</a:t>
            </a:r>
            <a:br>
              <a:rPr lang="en-US" altLang="ru-RU" sz="1600" b="1">
                <a:solidFill>
                  <a:srgbClr val="FF0000"/>
                </a:solidFill>
              </a:rPr>
            </a:br>
            <a:r>
              <a:rPr lang="en-US" altLang="ru-RU" sz="1600" b="1">
                <a:solidFill>
                  <a:srgbClr val="FF0000"/>
                </a:solidFill>
              </a:rPr>
              <a:t>    for (int i = 1; i &lt;= n; i++) {</a:t>
            </a:r>
            <a:br>
              <a:rPr lang="en-US" altLang="ru-RU" sz="1600" b="1">
                <a:solidFill>
                  <a:srgbClr val="FF0000"/>
                </a:solidFill>
              </a:rPr>
            </a:br>
            <a:r>
              <a:rPr lang="en-US" altLang="ru-RU" sz="1600" b="1">
                <a:solidFill>
                  <a:srgbClr val="FF0000"/>
                </a:solidFill>
              </a:rPr>
              <a:t>        res = i * res;</a:t>
            </a:r>
            <a:br>
              <a:rPr lang="en-US" altLang="ru-RU" sz="1600" b="1">
                <a:solidFill>
                  <a:srgbClr val="FF0000"/>
                </a:solidFill>
              </a:rPr>
            </a:br>
            <a:r>
              <a:rPr lang="en-US" altLang="ru-RU" sz="1600" b="1">
                <a:solidFill>
                  <a:srgbClr val="FF0000"/>
                </a:solidFill>
              </a:rPr>
              <a:t>    }</a:t>
            </a:r>
            <a:br>
              <a:rPr lang="en-US" altLang="ru-RU" sz="1600" b="1">
                <a:solidFill>
                  <a:srgbClr val="FF0000"/>
                </a:solidFill>
              </a:rPr>
            </a:br>
            <a:r>
              <a:rPr lang="en-US" altLang="ru-RU" sz="1600" b="1">
                <a:solidFill>
                  <a:srgbClr val="FF0000"/>
                </a:solidFill>
              </a:rPr>
              <a:t>    return res;</a:t>
            </a:r>
            <a:br>
              <a:rPr lang="en-US" altLang="ru-RU" sz="1600" b="1">
                <a:solidFill>
                  <a:srgbClr val="FF0000"/>
                </a:solidFill>
              </a:rPr>
            </a:br>
            <a:r>
              <a:rPr lang="en-US" altLang="ru-RU" sz="1600" b="1">
                <a:solidFill>
                  <a:srgbClr val="FF0000"/>
                </a:solidFill>
              </a:rPr>
              <a:t>};</a:t>
            </a:r>
            <a:r>
              <a:rPr lang="ru-RU" altLang="ru-RU" sz="1600" b="1">
                <a:solidFill>
                  <a:srgbClr val="FF0000"/>
                </a:solidFill>
              </a:rPr>
              <a:t> </a:t>
            </a: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57346F10-7763-4444-B894-7184A6BB4E0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A72300D-C7E8-4921-939B-A7B94017E75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E306C957-6C7A-4A01-91E1-9CE7A1FE247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093B7EBC-4363-4C9E-A24B-D4C9E18F7BE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91AA527-19EE-4382-A170-A2605EB834A9}" type="slidenum">
              <a:rPr lang="ru-RU" altLang="ru-RU" sz="1400"/>
              <a:pPr eaLnBrk="1" hangingPunct="1">
                <a:spcBef>
                  <a:spcPct val="0"/>
                </a:spcBef>
                <a:buFontTx/>
                <a:buNone/>
              </a:pPr>
              <a:t>546</a:t>
            </a:fld>
            <a:endParaRPr lang="ru-RU" altLang="ru-RU" sz="1400"/>
          </a:p>
        </p:txBody>
      </p:sp>
      <p:sp>
        <p:nvSpPr>
          <p:cNvPr id="14341" name="Rectangle 2">
            <a:extLst>
              <a:ext uri="{FF2B5EF4-FFF2-40B4-BE49-F238E27FC236}">
                <a16:creationId xmlns:a16="http://schemas.microsoft.com/office/drawing/2014/main" id="{FE2AC6DF-715A-4EB5-8C38-2AC626317D92}"/>
              </a:ext>
            </a:extLst>
          </p:cNvPr>
          <p:cNvSpPr>
            <a:spLocks noGrp="1" noChangeArrowheads="1"/>
          </p:cNvSpPr>
          <p:nvPr>
            <p:ph type="title"/>
          </p:nvPr>
        </p:nvSpPr>
        <p:spPr>
          <a:xfrm>
            <a:off x="395288" y="1484313"/>
            <a:ext cx="8229600" cy="431800"/>
          </a:xfrm>
        </p:spPr>
        <p:txBody>
          <a:bodyPr/>
          <a:lstStyle/>
          <a:p>
            <a:pPr eaLnBrk="1" hangingPunct="1"/>
            <a:r>
              <a:rPr lang="ru-RU" altLang="ru-RU" sz="2400" b="1"/>
              <a:t>Передача лямбда-выражений как параметров</a:t>
            </a:r>
          </a:p>
        </p:txBody>
      </p:sp>
      <p:sp>
        <p:nvSpPr>
          <p:cNvPr id="14342" name="Rectangle 3">
            <a:extLst>
              <a:ext uri="{FF2B5EF4-FFF2-40B4-BE49-F238E27FC236}">
                <a16:creationId xmlns:a16="http://schemas.microsoft.com/office/drawing/2014/main" id="{140CE81E-B3B5-4F24-8831-D18C2220F0C6}"/>
              </a:ext>
            </a:extLst>
          </p:cNvPr>
          <p:cNvSpPr>
            <a:spLocks noGrp="1" noChangeArrowheads="1"/>
          </p:cNvSpPr>
          <p:nvPr>
            <p:ph type="body" idx="1"/>
          </p:nvPr>
        </p:nvSpPr>
        <p:spPr>
          <a:xfrm>
            <a:off x="179388" y="1989138"/>
            <a:ext cx="8785225" cy="1368425"/>
          </a:xfrm>
        </p:spPr>
        <p:txBody>
          <a:bodyPr/>
          <a:lstStyle/>
          <a:p>
            <a:pPr eaLnBrk="1" hangingPunct="1"/>
            <a:r>
              <a:rPr lang="ru-RU" altLang="ru-RU" sz="2000"/>
              <a:t>Это – мощное средство (например, для организации </a:t>
            </a:r>
            <a:r>
              <a:rPr lang="en-US" altLang="ru-RU" sz="2000"/>
              <a:t>callback’</a:t>
            </a:r>
            <a:r>
              <a:rPr lang="ru-RU" altLang="ru-RU" sz="2000"/>
              <a:t>ов).</a:t>
            </a:r>
          </a:p>
          <a:p>
            <a:pPr eaLnBrk="1" hangingPunct="1"/>
            <a:r>
              <a:rPr lang="ru-RU" altLang="ru-RU" sz="2000"/>
              <a:t>Для передачи лямбда-выражения как параметра принимающий аргумент должен иметь тип функционального интерфейса, совместимого с лямбда-выражением. Например:</a:t>
            </a:r>
          </a:p>
          <a:p>
            <a:pPr eaLnBrk="1" hangingPunct="1"/>
            <a:endParaRPr lang="ru-RU" altLang="ru-RU" sz="2000"/>
          </a:p>
          <a:p>
            <a:pPr eaLnBrk="1" hangingPunct="1"/>
            <a:endParaRPr lang="ru-RU" altLang="ru-RU" sz="2000"/>
          </a:p>
        </p:txBody>
      </p:sp>
      <p:sp>
        <p:nvSpPr>
          <p:cNvPr id="14343" name="Rectangle 1">
            <a:extLst>
              <a:ext uri="{FF2B5EF4-FFF2-40B4-BE49-F238E27FC236}">
                <a16:creationId xmlns:a16="http://schemas.microsoft.com/office/drawing/2014/main" id="{5EC8A5DA-7DC9-4D71-B514-4BF2D04C6413}"/>
              </a:ext>
            </a:extLst>
          </p:cNvPr>
          <p:cNvSpPr>
            <a:spLocks noChangeArrowheads="1"/>
          </p:cNvSpPr>
          <p:nvPr/>
        </p:nvSpPr>
        <p:spPr bwMode="auto">
          <a:xfrm>
            <a:off x="250825" y="4365625"/>
            <a:ext cx="6624638" cy="8302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600" b="1">
                <a:solidFill>
                  <a:srgbClr val="000080"/>
                </a:solidFill>
                <a:latin typeface="Courier New" panose="02070309020205020404" pitchFamily="49" charset="0"/>
              </a:rPr>
              <a:t>static </a:t>
            </a:r>
            <a:r>
              <a:rPr lang="ru-RU" altLang="ru-RU" sz="1600" b="1">
                <a:solidFill>
                  <a:srgbClr val="000000"/>
                </a:solidFill>
                <a:latin typeface="Courier New" panose="02070309020205020404" pitchFamily="49" charset="0"/>
              </a:rPr>
              <a:t>String stringOp (StringFunc sf, String str) {</a:t>
            </a:r>
            <a:br>
              <a:rPr lang="ru-RU" altLang="ru-RU" sz="1600" b="1">
                <a:solidFill>
                  <a:srgbClr val="000000"/>
                </a:solidFill>
                <a:latin typeface="Courier New" panose="02070309020205020404" pitchFamily="49" charset="0"/>
              </a:rPr>
            </a:br>
            <a:r>
              <a:rPr lang="ru-RU" altLang="ru-RU" sz="1600" b="1">
                <a:solidFill>
                  <a:srgbClr val="000000"/>
                </a:solidFill>
                <a:latin typeface="Courier New" panose="02070309020205020404" pitchFamily="49" charset="0"/>
              </a:rPr>
              <a:t>    </a:t>
            </a:r>
            <a:r>
              <a:rPr lang="ru-RU" altLang="ru-RU" sz="1600" b="1">
                <a:solidFill>
                  <a:srgbClr val="000080"/>
                </a:solidFill>
                <a:latin typeface="Courier New" panose="02070309020205020404" pitchFamily="49" charset="0"/>
              </a:rPr>
              <a:t>return </a:t>
            </a:r>
            <a:r>
              <a:rPr lang="ru-RU" altLang="ru-RU" sz="1600" b="1">
                <a:solidFill>
                  <a:srgbClr val="000000"/>
                </a:solidFill>
                <a:latin typeface="Courier New" panose="02070309020205020404" pitchFamily="49" charset="0"/>
              </a:rPr>
              <a:t>sf.func(str);</a:t>
            </a:r>
            <a:br>
              <a:rPr lang="ru-RU" altLang="ru-RU" sz="1600" b="1">
                <a:solidFill>
                  <a:srgbClr val="000000"/>
                </a:solidFill>
                <a:latin typeface="Courier New" panose="02070309020205020404" pitchFamily="49" charset="0"/>
              </a:rPr>
            </a:br>
            <a:r>
              <a:rPr lang="ru-RU" altLang="ru-RU" sz="1600" b="1">
                <a:solidFill>
                  <a:srgbClr val="000000"/>
                </a:solidFill>
                <a:latin typeface="Courier New" panose="02070309020205020404" pitchFamily="49" charset="0"/>
              </a:rPr>
              <a:t>}</a:t>
            </a:r>
            <a:endParaRPr lang="ru-RU" altLang="ru-RU" sz="1600" b="1"/>
          </a:p>
        </p:txBody>
      </p:sp>
      <p:sp>
        <p:nvSpPr>
          <p:cNvPr id="14344" name="Rectangle 2">
            <a:extLst>
              <a:ext uri="{FF2B5EF4-FFF2-40B4-BE49-F238E27FC236}">
                <a16:creationId xmlns:a16="http://schemas.microsoft.com/office/drawing/2014/main" id="{7290711A-A6BB-449C-AD13-64187BFCCB51}"/>
              </a:ext>
            </a:extLst>
          </p:cNvPr>
          <p:cNvSpPr>
            <a:spLocks noChangeArrowheads="1"/>
          </p:cNvSpPr>
          <p:nvPr/>
        </p:nvSpPr>
        <p:spPr bwMode="auto">
          <a:xfrm>
            <a:off x="250825" y="3552825"/>
            <a:ext cx="3529013" cy="8302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600" b="1">
                <a:solidFill>
                  <a:srgbClr val="000080"/>
                </a:solidFill>
                <a:latin typeface="Courier New" panose="02070309020205020404" pitchFamily="49" charset="0"/>
              </a:rPr>
              <a:t>interface StringFunc {</a:t>
            </a:r>
            <a:br>
              <a:rPr lang="ru-RU" altLang="ru-RU" sz="1600" b="1">
                <a:solidFill>
                  <a:srgbClr val="000080"/>
                </a:solidFill>
                <a:latin typeface="Courier New" panose="02070309020205020404" pitchFamily="49" charset="0"/>
              </a:rPr>
            </a:br>
            <a:r>
              <a:rPr lang="ru-RU" altLang="ru-RU" sz="1600" b="1">
                <a:solidFill>
                  <a:srgbClr val="000080"/>
                </a:solidFill>
                <a:latin typeface="Courier New" panose="02070309020205020404" pitchFamily="49" charset="0"/>
              </a:rPr>
              <a:t>    String func (String s);</a:t>
            </a:r>
            <a:br>
              <a:rPr lang="ru-RU" altLang="ru-RU" sz="1600" b="1">
                <a:solidFill>
                  <a:srgbClr val="000080"/>
                </a:solidFill>
                <a:latin typeface="Courier New" panose="02070309020205020404" pitchFamily="49" charset="0"/>
              </a:rPr>
            </a:br>
            <a:r>
              <a:rPr lang="ru-RU" altLang="ru-RU" sz="1600" b="1">
                <a:solidFill>
                  <a:srgbClr val="000080"/>
                </a:solidFill>
                <a:latin typeface="Courier New" panose="02070309020205020404" pitchFamily="49" charset="0"/>
              </a:rPr>
              <a:t>}</a:t>
            </a:r>
          </a:p>
        </p:txBody>
      </p:sp>
      <p:sp>
        <p:nvSpPr>
          <p:cNvPr id="14345" name="Rectangle 3">
            <a:extLst>
              <a:ext uri="{FF2B5EF4-FFF2-40B4-BE49-F238E27FC236}">
                <a16:creationId xmlns:a16="http://schemas.microsoft.com/office/drawing/2014/main" id="{1556F313-099D-4801-95E9-CC8087829EC5}"/>
              </a:ext>
            </a:extLst>
          </p:cNvPr>
          <p:cNvSpPr>
            <a:spLocks noChangeArrowheads="1"/>
          </p:cNvSpPr>
          <p:nvPr/>
        </p:nvSpPr>
        <p:spPr bwMode="auto">
          <a:xfrm>
            <a:off x="250825" y="5337175"/>
            <a:ext cx="8893175" cy="3397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600" b="1">
                <a:solidFill>
                  <a:srgbClr val="000080"/>
                </a:solidFill>
                <a:latin typeface="Courier New" panose="02070309020205020404" pitchFamily="49" charset="0"/>
              </a:rPr>
              <a:t>System.out.println(stringOp ((str) -&gt; str.toUpperCase(), "my string"));</a:t>
            </a: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1257E572-D99F-4E03-B476-B8E21B59802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29E69C6-7016-415C-BF29-2963E1CBE41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80C0750F-F07C-4561-B7AE-1F067F1A6BA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06CACB90-5F69-4767-88CD-050F73102EF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19AF1E9-7705-4F76-B417-A32EBB478AE9}" type="slidenum">
              <a:rPr lang="ru-RU" altLang="ru-RU" sz="1400"/>
              <a:pPr eaLnBrk="1" hangingPunct="1">
                <a:spcBef>
                  <a:spcPct val="0"/>
                </a:spcBef>
                <a:buFontTx/>
                <a:buNone/>
              </a:pPr>
              <a:t>547</a:t>
            </a:fld>
            <a:endParaRPr lang="ru-RU" altLang="ru-RU" sz="1400"/>
          </a:p>
        </p:txBody>
      </p:sp>
      <p:sp>
        <p:nvSpPr>
          <p:cNvPr id="15365" name="Rectangle 2">
            <a:extLst>
              <a:ext uri="{FF2B5EF4-FFF2-40B4-BE49-F238E27FC236}">
                <a16:creationId xmlns:a16="http://schemas.microsoft.com/office/drawing/2014/main" id="{4359F47F-E054-4ED2-B885-3BF6F3378404}"/>
              </a:ext>
            </a:extLst>
          </p:cNvPr>
          <p:cNvSpPr>
            <a:spLocks noGrp="1" noChangeArrowheads="1"/>
          </p:cNvSpPr>
          <p:nvPr>
            <p:ph type="title"/>
          </p:nvPr>
        </p:nvSpPr>
        <p:spPr>
          <a:xfrm>
            <a:off x="395288" y="1412875"/>
            <a:ext cx="8229600" cy="360363"/>
          </a:xfrm>
        </p:spPr>
        <p:txBody>
          <a:bodyPr/>
          <a:lstStyle/>
          <a:p>
            <a:pPr eaLnBrk="1" hangingPunct="1"/>
            <a:r>
              <a:rPr lang="ru-RU" altLang="ru-RU" sz="2400" b="1"/>
              <a:t>Лямбда-выражения и </a:t>
            </a:r>
            <a:r>
              <a:rPr lang="en-US" altLang="ru-RU" sz="2400" b="1"/>
              <a:t>exceptions</a:t>
            </a:r>
            <a:r>
              <a:rPr lang="ru-RU" altLang="ru-RU" sz="2400" b="1"/>
              <a:t> (еще увидим...)</a:t>
            </a:r>
          </a:p>
        </p:txBody>
      </p:sp>
      <p:sp>
        <p:nvSpPr>
          <p:cNvPr id="15366" name="Rectangle 3">
            <a:extLst>
              <a:ext uri="{FF2B5EF4-FFF2-40B4-BE49-F238E27FC236}">
                <a16:creationId xmlns:a16="http://schemas.microsoft.com/office/drawing/2014/main" id="{D52478C7-47A0-40AD-B328-FC413DA7478C}"/>
              </a:ext>
            </a:extLst>
          </p:cNvPr>
          <p:cNvSpPr>
            <a:spLocks noGrp="1" noChangeArrowheads="1"/>
          </p:cNvSpPr>
          <p:nvPr>
            <p:ph type="body" idx="1"/>
          </p:nvPr>
        </p:nvSpPr>
        <p:spPr>
          <a:xfrm>
            <a:off x="0" y="1773238"/>
            <a:ext cx="9144000" cy="863600"/>
          </a:xfrm>
        </p:spPr>
        <p:txBody>
          <a:bodyPr/>
          <a:lstStyle/>
          <a:p>
            <a:pPr eaLnBrk="1" hangingPunct="1"/>
            <a:r>
              <a:rPr lang="ru-RU" altLang="ru-RU" sz="1600" b="1"/>
              <a:t>Лямбда-выражения могут генерировать </a:t>
            </a:r>
            <a:r>
              <a:rPr lang="en-US" altLang="ru-RU" sz="1600" b="1"/>
              <a:t>exceptions. </a:t>
            </a:r>
            <a:r>
              <a:rPr lang="ru-RU" altLang="ru-RU" sz="1600" b="1"/>
              <a:t>Если генерируются </a:t>
            </a:r>
            <a:r>
              <a:rPr lang="en-US" altLang="ru-RU" sz="1600" b="1"/>
              <a:t>checked</a:t>
            </a:r>
            <a:r>
              <a:rPr lang="ru-RU" altLang="ru-RU" sz="1600" b="1"/>
              <a:t> </a:t>
            </a:r>
            <a:r>
              <a:rPr lang="en-US" altLang="ru-RU" sz="1600" b="1"/>
              <a:t>exceptions</a:t>
            </a:r>
            <a:r>
              <a:rPr lang="ru-RU" altLang="ru-RU" sz="1600" b="1"/>
              <a:t>, то они должны быть совместимы с декларацией </a:t>
            </a:r>
            <a:r>
              <a:rPr lang="en-US" altLang="ru-RU" sz="1600" b="1"/>
              <a:t>throws </a:t>
            </a:r>
            <a:r>
              <a:rPr lang="ru-RU" altLang="ru-RU" sz="1600" b="1"/>
              <a:t>абстрактного метода функционального интерфейса. Например:</a:t>
            </a:r>
          </a:p>
          <a:p>
            <a:pPr eaLnBrk="1" hangingPunct="1"/>
            <a:endParaRPr lang="ru-RU" altLang="ru-RU" sz="2000"/>
          </a:p>
        </p:txBody>
      </p:sp>
      <p:sp>
        <p:nvSpPr>
          <p:cNvPr id="15367" name="Rectangle 2">
            <a:extLst>
              <a:ext uri="{FF2B5EF4-FFF2-40B4-BE49-F238E27FC236}">
                <a16:creationId xmlns:a16="http://schemas.microsoft.com/office/drawing/2014/main" id="{5B19F2A5-BF1A-43FC-BBA3-16D67FF70B2B}"/>
              </a:ext>
            </a:extLst>
          </p:cNvPr>
          <p:cNvSpPr>
            <a:spLocks noChangeArrowheads="1"/>
          </p:cNvSpPr>
          <p:nvPr/>
        </p:nvSpPr>
        <p:spPr bwMode="auto">
          <a:xfrm>
            <a:off x="227013" y="2565400"/>
            <a:ext cx="8748712" cy="375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solidFill>
                  <a:srgbClr val="FF0000"/>
                </a:solidFill>
              </a:rPr>
              <a:t>class EmptyArrayException extends Exception {</a:t>
            </a:r>
          </a:p>
          <a:p>
            <a:pPr eaLnBrk="1" hangingPunct="1">
              <a:spcBef>
                <a:spcPct val="0"/>
              </a:spcBef>
              <a:buFontTx/>
              <a:buNone/>
            </a:pPr>
            <a:r>
              <a:rPr lang="en-US" altLang="ru-RU" sz="1400" b="1">
                <a:solidFill>
                  <a:srgbClr val="FF0000"/>
                </a:solidFill>
              </a:rPr>
              <a:t>    EmptyArrayException() { super("Array is Empty"); }</a:t>
            </a:r>
          </a:p>
          <a:p>
            <a:pPr eaLnBrk="1" hangingPunct="1">
              <a:spcBef>
                <a:spcPct val="0"/>
              </a:spcBef>
              <a:buFontTx/>
              <a:buNone/>
            </a:pPr>
            <a:r>
              <a:rPr lang="en-US" altLang="ru-RU" sz="1400" b="1">
                <a:solidFill>
                  <a:srgbClr val="FF0000"/>
                </a:solidFill>
              </a:rPr>
              <a:t>}</a:t>
            </a:r>
          </a:p>
          <a:p>
            <a:pPr eaLnBrk="1" hangingPunct="1">
              <a:spcBef>
                <a:spcPct val="0"/>
              </a:spcBef>
              <a:buFontTx/>
              <a:buNone/>
            </a:pPr>
            <a:r>
              <a:rPr lang="en-US" altLang="ru-RU" sz="1400" b="1">
                <a:solidFill>
                  <a:srgbClr val="FF0000"/>
                </a:solidFill>
              </a:rPr>
              <a:t>interface DoubleNumericArrayFunc {</a:t>
            </a:r>
          </a:p>
          <a:p>
            <a:pPr eaLnBrk="1" hangingPunct="1">
              <a:spcBef>
                <a:spcPct val="0"/>
              </a:spcBef>
              <a:buFontTx/>
              <a:buNone/>
            </a:pPr>
            <a:r>
              <a:rPr lang="en-US" altLang="ru-RU" sz="1400" b="1">
                <a:solidFill>
                  <a:srgbClr val="FF0000"/>
                </a:solidFill>
              </a:rPr>
              <a:t>    double func (double[</a:t>
            </a:r>
            <a:r>
              <a:rPr lang="ru-RU" altLang="ru-RU" sz="1400" b="1">
                <a:solidFill>
                  <a:srgbClr val="FF0000"/>
                </a:solidFill>
              </a:rPr>
              <a:t> </a:t>
            </a:r>
            <a:r>
              <a:rPr lang="en-US" altLang="ru-RU" sz="1400" b="1">
                <a:solidFill>
                  <a:srgbClr val="FF0000"/>
                </a:solidFill>
              </a:rPr>
              <a:t>] array) throws EmptyArrayException; //</a:t>
            </a:r>
            <a:r>
              <a:rPr lang="en-US" altLang="ru-RU" sz="1400" b="1">
                <a:solidFill>
                  <a:srgbClr val="00B050"/>
                </a:solidFill>
              </a:rPr>
              <a:t>must be present...</a:t>
            </a:r>
          </a:p>
          <a:p>
            <a:pPr eaLnBrk="1" hangingPunct="1">
              <a:spcBef>
                <a:spcPct val="0"/>
              </a:spcBef>
              <a:buFontTx/>
              <a:buNone/>
            </a:pPr>
            <a:r>
              <a:rPr lang="en-US" altLang="ru-RU" sz="1400" b="1">
                <a:solidFill>
                  <a:srgbClr val="FF0000"/>
                </a:solidFill>
              </a:rPr>
              <a:t>}</a:t>
            </a:r>
          </a:p>
          <a:p>
            <a:pPr eaLnBrk="1" hangingPunct="1">
              <a:spcBef>
                <a:spcPct val="0"/>
              </a:spcBef>
              <a:buFontTx/>
              <a:buNone/>
            </a:pPr>
            <a:r>
              <a:rPr lang="en-US" altLang="ru-RU" sz="1400" b="1">
                <a:solidFill>
                  <a:srgbClr val="FF0000"/>
                </a:solidFill>
              </a:rPr>
              <a:t>public class LambdaExceptionDemo {</a:t>
            </a:r>
          </a:p>
          <a:p>
            <a:pPr eaLnBrk="1" hangingPunct="1">
              <a:spcBef>
                <a:spcPct val="0"/>
              </a:spcBef>
              <a:buFontTx/>
              <a:buNone/>
            </a:pPr>
            <a:r>
              <a:rPr lang="en-US" altLang="ru-RU" sz="1400" b="1">
                <a:solidFill>
                  <a:srgbClr val="FF0000"/>
                </a:solidFill>
              </a:rPr>
              <a:t>    public static void main(String[</a:t>
            </a:r>
            <a:r>
              <a:rPr lang="ru-RU" altLang="ru-RU" sz="1400" b="1">
                <a:solidFill>
                  <a:srgbClr val="FF0000"/>
                </a:solidFill>
              </a:rPr>
              <a:t> </a:t>
            </a:r>
            <a:r>
              <a:rPr lang="en-US" altLang="ru-RU" sz="1400" b="1">
                <a:solidFill>
                  <a:srgbClr val="FF0000"/>
                </a:solidFill>
              </a:rPr>
              <a:t>] args) throws EmptyArrayException {</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DoubleNumericArrayFunc average = (a) -&gt; {</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double sum = 0;</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if (a.length == 0)</a:t>
            </a:r>
            <a:r>
              <a:rPr lang="ru-RU" altLang="ru-RU" sz="1400" b="1">
                <a:solidFill>
                  <a:srgbClr val="FF0000"/>
                </a:solidFill>
              </a:rPr>
              <a:t> </a:t>
            </a:r>
            <a:r>
              <a:rPr lang="en-US" altLang="ru-RU" sz="1400" b="1">
                <a:solidFill>
                  <a:srgbClr val="FF0000"/>
                </a:solidFill>
              </a:rPr>
              <a:t>throw new EmptyArrayException();</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for (double anA : a) sum += anA;</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return sum / a.length;</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System.out.println</a:t>
            </a:r>
            <a:r>
              <a:rPr lang="ru-RU" altLang="ru-RU" sz="1400" b="1">
                <a:solidFill>
                  <a:srgbClr val="FF0000"/>
                </a:solidFill>
              </a:rPr>
              <a:t> </a:t>
            </a:r>
            <a:r>
              <a:rPr lang="en-US" altLang="ru-RU" sz="1400" b="1">
                <a:solidFill>
                  <a:srgbClr val="FF0000"/>
                </a:solidFill>
              </a:rPr>
              <a:t>("The average = " + average.func(</a:t>
            </a:r>
            <a:r>
              <a:rPr lang="ru-RU" altLang="ru-RU" sz="1400" b="1">
                <a:solidFill>
                  <a:srgbClr val="FF0000"/>
                </a:solidFill>
              </a:rPr>
              <a:t> </a:t>
            </a:r>
            <a:r>
              <a:rPr lang="en-US" altLang="ru-RU" sz="1400" b="1">
                <a:solidFill>
                  <a:srgbClr val="FF0000"/>
                </a:solidFill>
              </a:rPr>
              <a:t>new double[0]</a:t>
            </a:r>
            <a:r>
              <a:rPr lang="ru-RU" altLang="ru-RU" sz="1400" b="1">
                <a:solidFill>
                  <a:srgbClr val="FF0000"/>
                </a:solidFill>
              </a:rPr>
              <a:t> </a:t>
            </a:r>
            <a:r>
              <a:rPr lang="en-US" altLang="ru-RU" sz="1400" b="1">
                <a:solidFill>
                  <a:srgbClr val="FF0000"/>
                </a:solidFill>
              </a:rPr>
              <a:t>));</a:t>
            </a:r>
            <a:r>
              <a:rPr lang="ru-RU" altLang="ru-RU" sz="1400" b="1">
                <a:solidFill>
                  <a:srgbClr val="FF0000"/>
                </a:solidFill>
              </a:rPr>
              <a:t>   </a:t>
            </a:r>
            <a:r>
              <a:rPr lang="en-US" altLang="ru-RU" sz="1400" b="1">
                <a:solidFill>
                  <a:srgbClr val="FF0000"/>
                </a:solidFill>
              </a:rPr>
              <a:t>// </a:t>
            </a:r>
            <a:r>
              <a:rPr lang="en-US" altLang="ru-RU" sz="1400" b="1">
                <a:solidFill>
                  <a:srgbClr val="00B050"/>
                </a:solidFill>
              </a:rPr>
              <a:t>fires exception!</a:t>
            </a:r>
          </a:p>
          <a:p>
            <a:pPr eaLnBrk="1" hangingPunct="1">
              <a:spcBef>
                <a:spcPct val="0"/>
              </a:spcBef>
              <a:buFontTx/>
              <a:buNone/>
            </a:pPr>
            <a:r>
              <a:rPr lang="en-US" altLang="ru-RU" sz="1400" b="1">
                <a:solidFill>
                  <a:srgbClr val="FF0000"/>
                </a:solidFill>
              </a:rPr>
              <a:t>    }</a:t>
            </a:r>
          </a:p>
          <a:p>
            <a:pPr eaLnBrk="1" hangingPunct="1">
              <a:spcBef>
                <a:spcPct val="0"/>
              </a:spcBef>
              <a:buFontTx/>
              <a:buNone/>
            </a:pPr>
            <a:r>
              <a:rPr lang="en-US" altLang="ru-RU" sz="1400" b="1">
                <a:solidFill>
                  <a:srgbClr val="FF0000"/>
                </a:solidFill>
              </a:rPr>
              <a:t>}</a:t>
            </a: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B5AFC43C-5F3A-4FDB-B472-2FAE89FA6D4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C1F732A-5F40-4261-8F1E-C26476A4E7E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260241C2-FB22-428C-8CB9-96E659514AE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27CBBCA2-316E-455B-8FC2-D6BAF652A23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A9D4D1-54E9-4E7C-A065-BF02A1D4F458}" type="slidenum">
              <a:rPr lang="ru-RU" altLang="ru-RU" sz="1400"/>
              <a:pPr eaLnBrk="1" hangingPunct="1">
                <a:spcBef>
                  <a:spcPct val="0"/>
                </a:spcBef>
                <a:buFontTx/>
                <a:buNone/>
              </a:pPr>
              <a:t>548</a:t>
            </a:fld>
            <a:endParaRPr lang="ru-RU" altLang="ru-RU" sz="1400"/>
          </a:p>
        </p:txBody>
      </p:sp>
      <p:sp>
        <p:nvSpPr>
          <p:cNvPr id="16389" name="Rectangle 2">
            <a:extLst>
              <a:ext uri="{FF2B5EF4-FFF2-40B4-BE49-F238E27FC236}">
                <a16:creationId xmlns:a16="http://schemas.microsoft.com/office/drawing/2014/main" id="{05722277-A336-45B8-9299-057838B37B5F}"/>
              </a:ext>
            </a:extLst>
          </p:cNvPr>
          <p:cNvSpPr>
            <a:spLocks noGrp="1" noChangeArrowheads="1"/>
          </p:cNvSpPr>
          <p:nvPr>
            <p:ph type="title"/>
          </p:nvPr>
        </p:nvSpPr>
        <p:spPr>
          <a:xfrm>
            <a:off x="179388" y="1412875"/>
            <a:ext cx="8785225" cy="431800"/>
          </a:xfrm>
        </p:spPr>
        <p:txBody>
          <a:bodyPr/>
          <a:lstStyle/>
          <a:p>
            <a:pPr eaLnBrk="1" hangingPunct="1"/>
            <a:r>
              <a:rPr lang="ru-RU" altLang="ru-RU" sz="2400" b="1"/>
              <a:t>Лямбда-выражения и захват переменных из контекста  </a:t>
            </a:r>
          </a:p>
        </p:txBody>
      </p:sp>
      <p:sp>
        <p:nvSpPr>
          <p:cNvPr id="16390" name="Rectangle 3">
            <a:extLst>
              <a:ext uri="{FF2B5EF4-FFF2-40B4-BE49-F238E27FC236}">
                <a16:creationId xmlns:a16="http://schemas.microsoft.com/office/drawing/2014/main" id="{6D50A4B9-1295-4030-A542-A2640D32A6F0}"/>
              </a:ext>
            </a:extLst>
          </p:cNvPr>
          <p:cNvSpPr>
            <a:spLocks noGrp="1" noChangeArrowheads="1"/>
          </p:cNvSpPr>
          <p:nvPr>
            <p:ph type="body" idx="1"/>
          </p:nvPr>
        </p:nvSpPr>
        <p:spPr>
          <a:xfrm>
            <a:off x="15875" y="1844675"/>
            <a:ext cx="9144000" cy="4248150"/>
          </a:xfrm>
        </p:spPr>
        <p:txBody>
          <a:bodyPr/>
          <a:lstStyle/>
          <a:p>
            <a:pPr eaLnBrk="1" hangingPunct="1"/>
            <a:r>
              <a:rPr lang="ru-RU" altLang="ru-RU" sz="2000"/>
              <a:t>Переменные из окружения лямбда-выражения доступны в нем:</a:t>
            </a:r>
          </a:p>
          <a:p>
            <a:pPr lvl="1" eaLnBrk="1" hangingPunct="1"/>
            <a:r>
              <a:rPr lang="ru-RU" altLang="ru-RU" sz="1600" b="1"/>
              <a:t>Можно использовать статические переменные и инстанс-переменные объемлющего класса, инстанс охватывающего класса доступен по </a:t>
            </a:r>
            <a:r>
              <a:rPr lang="en-US" altLang="ru-RU" sz="1600" b="1"/>
              <a:t>this</a:t>
            </a:r>
            <a:r>
              <a:rPr lang="ru-RU" altLang="ru-RU" sz="1600" b="1"/>
              <a:t> со всеми его членами</a:t>
            </a:r>
            <a:r>
              <a:rPr lang="en-US" altLang="ru-RU" sz="1600" b="1"/>
              <a:t>;</a:t>
            </a:r>
            <a:r>
              <a:rPr lang="ru-RU" altLang="ru-RU" sz="1600"/>
              <a:t> </a:t>
            </a:r>
          </a:p>
          <a:p>
            <a:pPr eaLnBrk="1" hangingPunct="1"/>
            <a:r>
              <a:rPr lang="ru-RU" altLang="ru-RU" sz="2000"/>
              <a:t>Однако, если в лямбда-выражении используется локальная переменная (или параметр) из охватывающей его области действия, происходит «захват переменной» </a:t>
            </a:r>
            <a:r>
              <a:rPr lang="en-US" altLang="ru-RU" sz="2000"/>
              <a:t>(</a:t>
            </a:r>
            <a:r>
              <a:rPr lang="en-US" altLang="ru-RU" sz="2000" i="1"/>
              <a:t>variable capture</a:t>
            </a:r>
            <a:r>
              <a:rPr lang="en-US" altLang="ru-RU" sz="2000"/>
              <a:t>)</a:t>
            </a:r>
            <a:r>
              <a:rPr lang="ru-RU" altLang="ru-RU" sz="2000"/>
              <a:t>. В лямбда-выражении можно использовать только такие локальные переменные или параметры, которые являются </a:t>
            </a:r>
            <a:r>
              <a:rPr lang="en-US" altLang="ru-RU" sz="2000" i="1"/>
              <a:t>effectively final – </a:t>
            </a:r>
            <a:r>
              <a:rPr lang="ru-RU" altLang="ru-RU" sz="2000"/>
              <a:t>то есть они не меняют свои значения после инициализации. </a:t>
            </a:r>
          </a:p>
          <a:p>
            <a:pPr lvl="1" eaLnBrk="1" hangingPunct="1"/>
            <a:r>
              <a:rPr lang="ru-RU" altLang="ru-RU" sz="1600" b="1"/>
              <a:t>Такими являются </a:t>
            </a:r>
            <a:r>
              <a:rPr lang="en-US" altLang="ru-RU" sz="1600" b="1"/>
              <a:t>final-</a:t>
            </a:r>
            <a:r>
              <a:rPr lang="ru-RU" altLang="ru-RU" sz="1600" b="1"/>
              <a:t> переменные, но декларировать их </a:t>
            </a:r>
            <a:r>
              <a:rPr lang="en-US" altLang="ru-RU" sz="1600" b="1"/>
              <a:t>final </a:t>
            </a:r>
            <a:r>
              <a:rPr lang="ru-RU" altLang="ru-RU" sz="1600" b="1"/>
              <a:t>не обязательно;</a:t>
            </a:r>
          </a:p>
          <a:p>
            <a:pPr lvl="1" eaLnBrk="1" hangingPunct="1"/>
            <a:r>
              <a:rPr lang="ru-RU" altLang="ru-RU" sz="1600" b="1"/>
              <a:t>Их значения сохраняются внутри реализации лямбда-выражения... </a:t>
            </a:r>
          </a:p>
          <a:p>
            <a:pPr eaLnBrk="1" hangingPunct="1"/>
            <a:r>
              <a:rPr lang="ru-RU" altLang="ru-RU" sz="2000" i="1"/>
              <a:t>Где и когда мы уже видели такое ограничение? Почему оно есть?</a:t>
            </a:r>
          </a:p>
          <a:p>
            <a:pPr lvl="1" eaLnBrk="1" hangingPunct="1"/>
            <a:r>
              <a:rPr lang="ru-RU" altLang="ru-RU" sz="1600" b="1"/>
              <a:t>Анализ реализации этого с помощью </a:t>
            </a:r>
            <a:r>
              <a:rPr lang="en-US" altLang="ru-RU" sz="1600" b="1"/>
              <a:t>reflection </a:t>
            </a:r>
            <a:r>
              <a:rPr lang="ru-RU" altLang="ru-RU" sz="1600" b="1"/>
              <a:t>- см. в проекте семинара...</a:t>
            </a:r>
          </a:p>
          <a:p>
            <a:pPr eaLnBrk="1" hangingPunct="1"/>
            <a:endParaRPr lang="ru-RU" altLang="ru-RU" sz="2000"/>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2CE34C20-2247-496F-B378-57BFFB75740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1520F60-BFBF-4C4A-AB36-8F74DCDC596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30712D89-FE80-4B99-9905-E0AD0F483C8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ADFA1C53-E7B2-4E57-99E3-DFA9D20B3D8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4550F49-2D61-4E24-9B19-DF7BFAEFE6B2}" type="slidenum">
              <a:rPr lang="ru-RU" altLang="ru-RU" sz="1400"/>
              <a:pPr eaLnBrk="1" hangingPunct="1">
                <a:spcBef>
                  <a:spcPct val="0"/>
                </a:spcBef>
                <a:buFontTx/>
                <a:buNone/>
              </a:pPr>
              <a:t>549</a:t>
            </a:fld>
            <a:endParaRPr lang="ru-RU" altLang="ru-RU" sz="1400"/>
          </a:p>
        </p:txBody>
      </p:sp>
      <p:sp>
        <p:nvSpPr>
          <p:cNvPr id="17413" name="Rectangle 2">
            <a:extLst>
              <a:ext uri="{FF2B5EF4-FFF2-40B4-BE49-F238E27FC236}">
                <a16:creationId xmlns:a16="http://schemas.microsoft.com/office/drawing/2014/main" id="{71467F93-74B4-4C36-9167-12A5E2E69F95}"/>
              </a:ext>
            </a:extLst>
          </p:cNvPr>
          <p:cNvSpPr>
            <a:spLocks noGrp="1" noChangeArrowheads="1"/>
          </p:cNvSpPr>
          <p:nvPr>
            <p:ph type="title"/>
          </p:nvPr>
        </p:nvSpPr>
        <p:spPr>
          <a:xfrm>
            <a:off x="179388" y="1484313"/>
            <a:ext cx="8785225" cy="288925"/>
          </a:xfrm>
        </p:spPr>
        <p:txBody>
          <a:bodyPr/>
          <a:lstStyle/>
          <a:p>
            <a:pPr eaLnBrk="1" hangingPunct="1"/>
            <a:r>
              <a:rPr lang="ru-RU" altLang="ru-RU" sz="2400" b="1"/>
              <a:t> Пример </a:t>
            </a:r>
            <a:r>
              <a:rPr lang="ru-RU" altLang="ru-RU" sz="2400"/>
              <a:t>(см.</a:t>
            </a:r>
            <a:r>
              <a:rPr lang="en-US" altLang="ru-RU" sz="2400"/>
              <a:t> LambdaTest</a:t>
            </a:r>
            <a:r>
              <a:rPr lang="ru-RU" altLang="ru-RU" sz="2400"/>
              <a:t>)</a:t>
            </a:r>
          </a:p>
        </p:txBody>
      </p:sp>
      <p:sp>
        <p:nvSpPr>
          <p:cNvPr id="17414" name="Rectangle 3">
            <a:extLst>
              <a:ext uri="{FF2B5EF4-FFF2-40B4-BE49-F238E27FC236}">
                <a16:creationId xmlns:a16="http://schemas.microsoft.com/office/drawing/2014/main" id="{6E4B6A0F-4B85-4DBA-BA29-B1509ACA9272}"/>
              </a:ext>
            </a:extLst>
          </p:cNvPr>
          <p:cNvSpPr>
            <a:spLocks noGrp="1" noChangeArrowheads="1"/>
          </p:cNvSpPr>
          <p:nvPr>
            <p:ph type="body" idx="1"/>
          </p:nvPr>
        </p:nvSpPr>
        <p:spPr>
          <a:xfrm>
            <a:off x="0" y="1844675"/>
            <a:ext cx="9144000" cy="4392613"/>
          </a:xfrm>
        </p:spPr>
        <p:txBody>
          <a:bodyPr/>
          <a:lstStyle/>
          <a:p>
            <a:pPr eaLnBrk="1" hangingPunct="1"/>
            <a:r>
              <a:rPr lang="en-US" altLang="ru-RU" sz="1600" b="1"/>
              <a:t>interface </a:t>
            </a:r>
            <a:r>
              <a:rPr lang="en-US" altLang="ru-RU" sz="1600"/>
              <a:t>MyFunction {</a:t>
            </a:r>
            <a:br>
              <a:rPr lang="en-US" altLang="ru-RU" sz="1600"/>
            </a:br>
            <a:r>
              <a:rPr lang="en-US" altLang="ru-RU" sz="1600"/>
              <a:t>    </a:t>
            </a:r>
            <a:r>
              <a:rPr lang="en-US" altLang="ru-RU" sz="1600" b="1"/>
              <a:t>int </a:t>
            </a:r>
            <a:r>
              <a:rPr lang="en-US" altLang="ru-RU" sz="1600"/>
              <a:t>perform (</a:t>
            </a:r>
            <a:r>
              <a:rPr lang="en-US" altLang="ru-RU" sz="1600" b="1"/>
              <a:t>int </a:t>
            </a:r>
            <a:r>
              <a:rPr lang="en-US" altLang="ru-RU" sz="1600"/>
              <a:t>n);</a:t>
            </a:r>
            <a:br>
              <a:rPr lang="en-US" altLang="ru-RU" sz="1600"/>
            </a:br>
            <a:r>
              <a:rPr lang="en-US" altLang="ru-RU" sz="1600"/>
              <a:t>}</a:t>
            </a:r>
          </a:p>
          <a:p>
            <a:pPr eaLnBrk="1" hangingPunct="1"/>
            <a:r>
              <a:rPr lang="en-US" altLang="ru-RU" sz="1600"/>
              <a:t>Object enclosingTestMethod (</a:t>
            </a:r>
            <a:r>
              <a:rPr lang="en-US" altLang="ru-RU" sz="1600" b="1"/>
              <a:t>long </a:t>
            </a:r>
            <a:r>
              <a:rPr lang="en-US" altLang="ru-RU" sz="1600"/>
              <a:t>param) {</a:t>
            </a:r>
            <a:br>
              <a:rPr lang="en-US" altLang="ru-RU" sz="1600"/>
            </a:br>
            <a:r>
              <a:rPr lang="en-US" altLang="ru-RU" sz="1600"/>
              <a:t>    System.</a:t>
            </a:r>
            <a:r>
              <a:rPr lang="en-US" altLang="ru-RU" sz="1600" b="1" i="1"/>
              <a:t>out</a:t>
            </a:r>
            <a:r>
              <a:rPr lang="en-US" altLang="ru-RU" sz="1600"/>
              <a:t>.println(</a:t>
            </a:r>
            <a:r>
              <a:rPr lang="en-US" altLang="ru-RU" sz="1600" b="1"/>
              <a:t>"param = " </a:t>
            </a:r>
            <a:r>
              <a:rPr lang="en-US" altLang="ru-RU" sz="1600"/>
              <a:t>+ param);</a:t>
            </a:r>
            <a:br>
              <a:rPr lang="en-US" altLang="ru-RU" sz="1600"/>
            </a:br>
            <a:r>
              <a:rPr lang="en-US" altLang="ru-RU" sz="1600"/>
              <a:t>    </a:t>
            </a:r>
            <a:r>
              <a:rPr lang="en-US" altLang="ru-RU" sz="1600" b="1"/>
              <a:t>long </a:t>
            </a:r>
            <a:r>
              <a:rPr lang="en-US" altLang="ru-RU" sz="1600"/>
              <a:t>num = 10; </a:t>
            </a:r>
            <a:r>
              <a:rPr lang="en-US" altLang="ru-RU" sz="1600" i="1"/>
              <a:t>// </a:t>
            </a:r>
            <a:r>
              <a:rPr lang="en-US" altLang="ru-RU" sz="1600" i="1">
                <a:solidFill>
                  <a:srgbClr val="00B050"/>
                </a:solidFill>
              </a:rPr>
              <a:t>local variable cannot be modified…</a:t>
            </a:r>
            <a:br>
              <a:rPr lang="en-US" altLang="ru-RU" sz="1600" i="1"/>
            </a:br>
            <a:r>
              <a:rPr lang="en-US" altLang="ru-RU" sz="1600" i="1"/>
              <a:t>    // param = 5; // </a:t>
            </a:r>
            <a:r>
              <a:rPr lang="en-US" altLang="ru-RU" sz="1600" i="1">
                <a:solidFill>
                  <a:srgbClr val="00B050"/>
                </a:solidFill>
              </a:rPr>
              <a:t>illegal use - param cannot be modified...</a:t>
            </a:r>
            <a:br>
              <a:rPr lang="en-US" altLang="ru-RU" sz="1600" i="1">
                <a:solidFill>
                  <a:srgbClr val="00B050"/>
                </a:solidFill>
              </a:rPr>
            </a:br>
            <a:r>
              <a:rPr lang="en-US" altLang="ru-RU" sz="1600" i="1">
                <a:solidFill>
                  <a:srgbClr val="FF0000"/>
                </a:solidFill>
              </a:rPr>
              <a:t>    </a:t>
            </a:r>
            <a:r>
              <a:rPr lang="en-US" altLang="ru-RU" sz="1600">
                <a:solidFill>
                  <a:srgbClr val="FF0000"/>
                </a:solidFill>
              </a:rPr>
              <a:t>MyFunction myLambda = (n) -&gt; {</a:t>
            </a:r>
            <a:br>
              <a:rPr lang="en-US" altLang="ru-RU" sz="1600">
                <a:solidFill>
                  <a:srgbClr val="FF0000"/>
                </a:solidFill>
              </a:rPr>
            </a:br>
            <a:r>
              <a:rPr lang="en-US" altLang="ru-RU" sz="1600">
                <a:solidFill>
                  <a:srgbClr val="FF0000"/>
                </a:solidFill>
              </a:rPr>
              <a:t>        </a:t>
            </a:r>
            <a:r>
              <a:rPr lang="en-US" altLang="ru-RU" sz="1600" i="1">
                <a:solidFill>
                  <a:srgbClr val="FF0000"/>
                </a:solidFill>
              </a:rPr>
              <a:t>// num++; // </a:t>
            </a:r>
            <a:r>
              <a:rPr lang="en-US" altLang="ru-RU" sz="1600" i="1">
                <a:solidFill>
                  <a:srgbClr val="00B050"/>
                </a:solidFill>
              </a:rPr>
              <a:t>illegal use – local num cannot be modified...</a:t>
            </a:r>
            <a:br>
              <a:rPr lang="en-US" altLang="ru-RU" sz="1600" i="1">
                <a:solidFill>
                  <a:srgbClr val="00B050"/>
                </a:solidFill>
              </a:rPr>
            </a:br>
            <a:r>
              <a:rPr lang="en-US" altLang="ru-RU" sz="1600" i="1">
                <a:solidFill>
                  <a:srgbClr val="FF0000"/>
                </a:solidFill>
              </a:rPr>
              <a:t>        STATIC_FIELD </a:t>
            </a:r>
            <a:r>
              <a:rPr lang="en-US" altLang="ru-RU" sz="1600">
                <a:solidFill>
                  <a:srgbClr val="FF0000"/>
                </a:solidFill>
              </a:rPr>
              <a:t>= 1; </a:t>
            </a:r>
            <a:r>
              <a:rPr lang="en-US" altLang="ru-RU" sz="1600" i="1">
                <a:solidFill>
                  <a:srgbClr val="FF0000"/>
                </a:solidFill>
              </a:rPr>
              <a:t>// </a:t>
            </a:r>
            <a:r>
              <a:rPr lang="en-US" altLang="ru-RU" sz="1600" i="1">
                <a:solidFill>
                  <a:srgbClr val="00B050"/>
                </a:solidFill>
              </a:rPr>
              <a:t>it's ok!</a:t>
            </a:r>
            <a:br>
              <a:rPr lang="en-US" altLang="ru-RU" sz="1600" i="1">
                <a:solidFill>
                  <a:srgbClr val="00B050"/>
                </a:solidFill>
              </a:rPr>
            </a:br>
            <a:r>
              <a:rPr lang="en-US" altLang="ru-RU" sz="1600" i="1">
                <a:solidFill>
                  <a:srgbClr val="FF0000"/>
                </a:solidFill>
              </a:rPr>
              <a:t>        </a:t>
            </a:r>
            <a:r>
              <a:rPr lang="en-US" altLang="ru-RU" sz="1600" b="1">
                <a:solidFill>
                  <a:srgbClr val="FF0000"/>
                </a:solidFill>
              </a:rPr>
              <a:t>instance_field </a:t>
            </a:r>
            <a:r>
              <a:rPr lang="en-US" altLang="ru-RU" sz="1600">
                <a:solidFill>
                  <a:srgbClr val="FF0000"/>
                </a:solidFill>
              </a:rPr>
              <a:t>= 0; </a:t>
            </a:r>
            <a:r>
              <a:rPr lang="en-US" altLang="ru-RU" sz="1600" i="1">
                <a:solidFill>
                  <a:srgbClr val="FF0000"/>
                </a:solidFill>
              </a:rPr>
              <a:t>// </a:t>
            </a:r>
            <a:r>
              <a:rPr lang="en-US" altLang="ru-RU" sz="1600" i="1">
                <a:solidFill>
                  <a:srgbClr val="00B050"/>
                </a:solidFill>
              </a:rPr>
              <a:t>it's ok!</a:t>
            </a:r>
            <a:br>
              <a:rPr lang="en-US" altLang="ru-RU" sz="1600" i="1">
                <a:solidFill>
                  <a:srgbClr val="00B050"/>
                </a:solidFill>
              </a:rPr>
            </a:br>
            <a:r>
              <a:rPr lang="en-US" altLang="ru-RU" sz="1600" i="1">
                <a:solidFill>
                  <a:srgbClr val="FF0000"/>
                </a:solidFill>
              </a:rPr>
              <a:t>        </a:t>
            </a:r>
            <a:r>
              <a:rPr lang="en-US" altLang="ru-RU" sz="1600" b="1">
                <a:solidFill>
                  <a:srgbClr val="FF0000"/>
                </a:solidFill>
              </a:rPr>
              <a:t>return </a:t>
            </a:r>
            <a:r>
              <a:rPr lang="en-US" altLang="ru-RU" sz="1600">
                <a:solidFill>
                  <a:srgbClr val="FF0000"/>
                </a:solidFill>
              </a:rPr>
              <a:t>(</a:t>
            </a:r>
            <a:r>
              <a:rPr lang="en-US" altLang="ru-RU" sz="1600" b="1">
                <a:solidFill>
                  <a:srgbClr val="FF0000"/>
                </a:solidFill>
              </a:rPr>
              <a:t>int</a:t>
            </a:r>
            <a:r>
              <a:rPr lang="en-US" altLang="ru-RU" sz="1600">
                <a:solidFill>
                  <a:srgbClr val="FF0000"/>
                </a:solidFill>
              </a:rPr>
              <a:t>)(num  + (</a:t>
            </a:r>
            <a:r>
              <a:rPr lang="en-US" altLang="ru-RU" sz="1600" b="1">
                <a:solidFill>
                  <a:srgbClr val="FF0000"/>
                </a:solidFill>
              </a:rPr>
              <a:t>long</a:t>
            </a:r>
            <a:r>
              <a:rPr lang="en-US" altLang="ru-RU" sz="1600">
                <a:solidFill>
                  <a:srgbClr val="FF0000"/>
                </a:solidFill>
              </a:rPr>
              <a:t>) (param + n + instance_field</a:t>
            </a:r>
            <a:r>
              <a:rPr lang="en-US" altLang="ru-RU" sz="1600" b="1">
                <a:solidFill>
                  <a:srgbClr val="FF0000"/>
                </a:solidFill>
              </a:rPr>
              <a:t> </a:t>
            </a:r>
            <a:r>
              <a:rPr lang="en-US" altLang="ru-RU" sz="1600">
                <a:solidFill>
                  <a:srgbClr val="FF0000"/>
                </a:solidFill>
              </a:rPr>
              <a:t>+ </a:t>
            </a:r>
            <a:r>
              <a:rPr lang="en-US" altLang="ru-RU" sz="1600" i="1">
                <a:solidFill>
                  <a:srgbClr val="FF0000"/>
                </a:solidFill>
              </a:rPr>
              <a:t>STATIC_FIELD</a:t>
            </a:r>
            <a:r>
              <a:rPr lang="en-US" altLang="ru-RU" sz="1600">
                <a:solidFill>
                  <a:srgbClr val="FF0000"/>
                </a:solidFill>
              </a:rPr>
              <a:t>));</a:t>
            </a:r>
            <a:br>
              <a:rPr lang="en-US" altLang="ru-RU" sz="1600">
                <a:solidFill>
                  <a:srgbClr val="FF0000"/>
                </a:solidFill>
              </a:rPr>
            </a:br>
            <a:r>
              <a:rPr lang="en-US" altLang="ru-RU" sz="1600">
                <a:solidFill>
                  <a:srgbClr val="FF0000"/>
                </a:solidFill>
              </a:rPr>
              <a:t>    };</a:t>
            </a:r>
            <a:br>
              <a:rPr lang="en-US" altLang="ru-RU" sz="1600">
                <a:solidFill>
                  <a:srgbClr val="FF0000"/>
                </a:solidFill>
              </a:rPr>
            </a:br>
            <a:r>
              <a:rPr lang="en-US" altLang="ru-RU" sz="1600"/>
              <a:t>    </a:t>
            </a:r>
            <a:r>
              <a:rPr lang="en-US" altLang="ru-RU" sz="1600" i="1"/>
              <a:t>// num = 9; // </a:t>
            </a:r>
            <a:r>
              <a:rPr lang="en-US" altLang="ru-RU" sz="1600" i="1">
                <a:solidFill>
                  <a:srgbClr val="00B050"/>
                </a:solidFill>
              </a:rPr>
              <a:t>illegal use – local num cannot be modified...</a:t>
            </a:r>
            <a:br>
              <a:rPr lang="en-US" altLang="ru-RU" sz="1600" i="1">
                <a:solidFill>
                  <a:srgbClr val="00B050"/>
                </a:solidFill>
              </a:rPr>
            </a:br>
            <a:r>
              <a:rPr lang="en-US" altLang="ru-RU" sz="1600" i="1"/>
              <a:t>    </a:t>
            </a:r>
            <a:r>
              <a:rPr lang="en-US" altLang="ru-RU" sz="1600"/>
              <a:t>System.</a:t>
            </a:r>
            <a:r>
              <a:rPr lang="en-US" altLang="ru-RU" sz="1600" b="1" i="1"/>
              <a:t>out</a:t>
            </a:r>
            <a:r>
              <a:rPr lang="en-US" altLang="ru-RU" sz="1600"/>
              <a:t>.println(</a:t>
            </a:r>
            <a:r>
              <a:rPr lang="en-US" altLang="ru-RU" sz="1600" b="1"/>
              <a:t>"result = " </a:t>
            </a:r>
            <a:r>
              <a:rPr lang="en-US" altLang="ru-RU" sz="1600"/>
              <a:t>+ myLambda.perform((</a:t>
            </a:r>
            <a:r>
              <a:rPr lang="en-US" altLang="ru-RU" sz="1600" b="1"/>
              <a:t>int</a:t>
            </a:r>
            <a:r>
              <a:rPr lang="en-US" altLang="ru-RU" sz="1600"/>
              <a:t>)param));</a:t>
            </a:r>
            <a:br>
              <a:rPr lang="en-US" altLang="ru-RU" sz="1600"/>
            </a:br>
            <a:r>
              <a:rPr lang="en-US" altLang="ru-RU" sz="1600"/>
              <a:t>    </a:t>
            </a:r>
            <a:r>
              <a:rPr lang="en-US" altLang="ru-RU" sz="1600" b="1"/>
              <a:t>return </a:t>
            </a:r>
            <a:r>
              <a:rPr lang="en-US" altLang="ru-RU" sz="1600"/>
              <a:t>myLambda;</a:t>
            </a:r>
            <a:br>
              <a:rPr lang="en-US" altLang="ru-RU" sz="1600"/>
            </a:br>
            <a:r>
              <a:rPr lang="en-US" altLang="ru-RU" sz="1600"/>
              <a:t>}</a:t>
            </a:r>
            <a:r>
              <a:rPr lang="ru-RU" altLang="ru-RU" sz="1600"/>
              <a:t> </a:t>
            </a:r>
            <a:br>
              <a:rPr lang="en-US" altLang="ru-RU" sz="1600"/>
            </a:br>
            <a:br>
              <a:rPr lang="en-US" altLang="ru-RU" sz="2000"/>
            </a:br>
            <a:endParaRPr lang="ru-RU" altLang="ru-RU" sz="2000"/>
          </a:p>
          <a:p>
            <a:pPr eaLnBrk="1" hangingPunct="1"/>
            <a:endParaRPr lang="ru-RU" altLang="ru-RU"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Ответы:</a:t>
            </a: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Примеры</a:t>
            </a:r>
            <a:endParaRPr sz="2250" b="1" dirty="0">
              <a:latin typeface="Arial Narrow" charset="0"/>
              <a:ea typeface="Arial Narrow" charset="0"/>
              <a:cs typeface="Arial Narrow" charset="0"/>
            </a:endParaRPr>
          </a:p>
        </p:txBody>
      </p:sp>
      <p:sp>
        <p:nvSpPr>
          <p:cNvPr id="15"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E1FBA42F-2426-C341-B417-183B19314008}"/>
              </a:ext>
            </a:extLst>
          </p:cNvPr>
          <p:cNvSpPr txBox="1"/>
          <p:nvPr/>
        </p:nvSpPr>
        <p:spPr>
          <a:xfrm>
            <a:off x="4599932" y="2780291"/>
            <a:ext cx="4003035" cy="709540"/>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lgn="r">
              <a:spcBef>
                <a:spcPts val="563"/>
              </a:spcBef>
            </a:pPr>
            <a:r>
              <a:rPr lang="ru-RU" sz="1688" dirty="0">
                <a:solidFill>
                  <a:srgbClr val="253957"/>
                </a:solidFill>
                <a:latin typeface="Arial Narrow" charset="0"/>
                <a:cs typeface="Arial Narrow" charset="0"/>
              </a:rPr>
              <a:t>Таблица 5</a:t>
            </a:r>
          </a:p>
          <a:p>
            <a:pPr algn="ctr">
              <a:spcBef>
                <a:spcPts val="563"/>
              </a:spcBef>
            </a:pPr>
            <a:r>
              <a:rPr lang="ru-RU" sz="1688" b="1" dirty="0">
                <a:solidFill>
                  <a:srgbClr val="253957"/>
                </a:solidFill>
                <a:latin typeface="Arial Narrow" charset="0"/>
                <a:cs typeface="Arial Narrow" charset="0"/>
              </a:rPr>
              <a:t>Распределение банков по величине кредитных вложений, Россия, … г.</a:t>
            </a:r>
          </a:p>
        </p:txBody>
      </p:sp>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45533683-10A6-1D41-B74A-09ECD01FFEFA}"/>
              </a:ext>
            </a:extLst>
          </p:cNvPr>
          <p:cNvSpPr txBox="1"/>
          <p:nvPr/>
        </p:nvSpPr>
        <p:spPr>
          <a:xfrm>
            <a:off x="553804" y="1958844"/>
            <a:ext cx="8036393" cy="2605449"/>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Средняя величина кредитных вложений – 505,56 руб.;</a:t>
            </a:r>
          </a:p>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Медиана - 475;</a:t>
            </a:r>
          </a:p>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Мода – 342,86;</a:t>
            </a:r>
          </a:p>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Дисперсия – 78858,02;</a:t>
            </a:r>
          </a:p>
          <a:p>
            <a:pPr marL="241127" indent="-241127">
              <a:spcBef>
                <a:spcPts val="1406"/>
              </a:spcBef>
              <a:buFont typeface="Arial" panose="020B0604020202020204" pitchFamily="34" charset="0"/>
              <a:buChar char="•"/>
            </a:pPr>
            <a:r>
              <a:rPr lang="ru-RU" sz="1688" dirty="0">
                <a:solidFill>
                  <a:srgbClr val="253957"/>
                </a:solidFill>
                <a:latin typeface="Arial Narrow" charset="0"/>
                <a:cs typeface="Arial Narrow" charset="0"/>
              </a:rPr>
              <a:t>Среднее </a:t>
            </a:r>
            <a:r>
              <a:rPr lang="ru-RU" sz="1688" dirty="0" err="1">
                <a:solidFill>
                  <a:srgbClr val="253957"/>
                </a:solidFill>
                <a:latin typeface="Arial Narrow" charset="0"/>
                <a:cs typeface="Arial Narrow" charset="0"/>
              </a:rPr>
              <a:t>квадратическое</a:t>
            </a:r>
            <a:r>
              <a:rPr lang="ru-RU" sz="1688" dirty="0">
                <a:solidFill>
                  <a:srgbClr val="253957"/>
                </a:solidFill>
                <a:latin typeface="Arial Narrow" charset="0"/>
                <a:cs typeface="Arial Narrow" charset="0"/>
              </a:rPr>
              <a:t> отклонение – 280,82.</a:t>
            </a:r>
          </a:p>
        </p:txBody>
      </p:sp>
      <p:graphicFrame>
        <p:nvGraphicFramePr>
          <p:cNvPr id="2" name="Таблица 1">
            <a:extLst>
              <a:ext uri="{FF2B5EF4-FFF2-40B4-BE49-F238E27FC236}">
                <a16:creationId xmlns:a16="http://schemas.microsoft.com/office/drawing/2014/main" id="{354E8E0A-767B-6E42-BA5C-C3C50D924B83}"/>
              </a:ext>
            </a:extLst>
          </p:cNvPr>
          <p:cNvGraphicFramePr>
            <a:graphicFrameLocks noGrp="1"/>
          </p:cNvGraphicFramePr>
          <p:nvPr/>
        </p:nvGraphicFramePr>
        <p:xfrm>
          <a:off x="4803708" y="3829584"/>
          <a:ext cx="3799259" cy="2368442"/>
        </p:xfrm>
        <a:graphic>
          <a:graphicData uri="http://schemas.openxmlformats.org/drawingml/2006/table">
            <a:tbl>
              <a:tblPr>
                <a:tableStyleId>{BC89EF96-8CEA-46FF-86C4-4CE0E7609802}</a:tableStyleId>
              </a:tblPr>
              <a:tblGrid>
                <a:gridCol w="2377858">
                  <a:extLst>
                    <a:ext uri="{9D8B030D-6E8A-4147-A177-3AD203B41FA5}">
                      <a16:colId xmlns:a16="http://schemas.microsoft.com/office/drawing/2014/main" val="2222365998"/>
                    </a:ext>
                  </a:extLst>
                </a:gridCol>
                <a:gridCol w="1421401">
                  <a:extLst>
                    <a:ext uri="{9D8B030D-6E8A-4147-A177-3AD203B41FA5}">
                      <a16:colId xmlns:a16="http://schemas.microsoft.com/office/drawing/2014/main" val="1732438551"/>
                    </a:ext>
                  </a:extLst>
                </a:gridCol>
              </a:tblGrid>
              <a:tr h="521111">
                <a:tc>
                  <a:txBody>
                    <a:bodyPr/>
                    <a:lstStyle/>
                    <a:p>
                      <a:pPr algn="ctr" fontAlgn="ctr"/>
                      <a:r>
                        <a:rPr lang="ru-RU" sz="1700" u="none" strike="noStrike">
                          <a:effectLst/>
                        </a:rPr>
                        <a:t>Величина кредитных вложений, млн. руб.</a:t>
                      </a:r>
                      <a:endParaRPr lang="ru-RU" sz="1700" b="1" i="0" u="none" strike="noStrike">
                        <a:solidFill>
                          <a:srgbClr val="000000"/>
                        </a:solidFill>
                        <a:effectLst/>
                        <a:latin typeface="Calibri" panose="020F0502020204030204" pitchFamily="34" charset="0"/>
                      </a:endParaRPr>
                    </a:p>
                  </a:txBody>
                  <a:tcPr marL="6698" marR="6698" marT="6698" marB="0" anchor="ctr"/>
                </a:tc>
                <a:tc>
                  <a:txBody>
                    <a:bodyPr/>
                    <a:lstStyle/>
                    <a:p>
                      <a:pPr algn="ctr" fontAlgn="ctr"/>
                      <a:r>
                        <a:rPr lang="ru-RU" sz="1700" u="none" strike="noStrike" dirty="0">
                          <a:effectLst/>
                        </a:rPr>
                        <a:t>Число банков</a:t>
                      </a:r>
                      <a:endParaRPr lang="ru-RU" sz="1700" b="1" i="0" u="none" strike="noStrike" dirty="0">
                        <a:solidFill>
                          <a:srgbClr val="000000"/>
                        </a:solidFill>
                        <a:effectLst/>
                        <a:latin typeface="Calibri" panose="020F0502020204030204" pitchFamily="34" charset="0"/>
                      </a:endParaRPr>
                    </a:p>
                  </a:txBody>
                  <a:tcPr marL="6698" marR="6698" marT="6698" marB="0" anchor="ctr"/>
                </a:tc>
                <a:extLst>
                  <a:ext uri="{0D108BD9-81ED-4DB2-BD59-A6C34878D82A}">
                    <a16:rowId xmlns:a16="http://schemas.microsoft.com/office/drawing/2014/main" val="4228188588"/>
                  </a:ext>
                </a:extLst>
              </a:tr>
              <a:tr h="263904">
                <a:tc>
                  <a:txBody>
                    <a:bodyPr/>
                    <a:lstStyle/>
                    <a:p>
                      <a:pPr algn="ctr" fontAlgn="b"/>
                      <a:r>
                        <a:rPr lang="ru-RU" sz="1700" u="none" strike="noStrike" dirty="0">
                          <a:effectLst/>
                        </a:rPr>
                        <a:t>до 200</a:t>
                      </a:r>
                      <a:endParaRPr lang="ru-RU" sz="1700" b="0" i="0" u="none" strike="noStrike" dirty="0">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5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980748634"/>
                  </a:ext>
                </a:extLst>
              </a:tr>
              <a:tr h="263904">
                <a:tc>
                  <a:txBody>
                    <a:bodyPr/>
                    <a:lstStyle/>
                    <a:p>
                      <a:pPr algn="ctr" fontAlgn="b"/>
                      <a:r>
                        <a:rPr lang="ru-RU" sz="1700" u="none" strike="noStrike">
                          <a:effectLst/>
                        </a:rPr>
                        <a:t>200–400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10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981353242"/>
                  </a:ext>
                </a:extLst>
              </a:tr>
              <a:tr h="263904">
                <a:tc>
                  <a:txBody>
                    <a:bodyPr/>
                    <a:lstStyle/>
                    <a:p>
                      <a:pPr algn="ctr" fontAlgn="b"/>
                      <a:r>
                        <a:rPr lang="ru-RU" sz="1700" u="none" strike="noStrike">
                          <a:effectLst/>
                        </a:rPr>
                        <a:t>400–600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8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135371415"/>
                  </a:ext>
                </a:extLst>
              </a:tr>
              <a:tr h="263904">
                <a:tc>
                  <a:txBody>
                    <a:bodyPr/>
                    <a:lstStyle/>
                    <a:p>
                      <a:pPr algn="ctr" fontAlgn="b"/>
                      <a:r>
                        <a:rPr lang="ru-RU" sz="1700" u="none" strike="noStrike">
                          <a:effectLst/>
                        </a:rPr>
                        <a:t>600–800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7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3781746916"/>
                  </a:ext>
                </a:extLst>
              </a:tr>
              <a:tr h="263904">
                <a:tc>
                  <a:txBody>
                    <a:bodyPr/>
                    <a:lstStyle/>
                    <a:p>
                      <a:pPr algn="ctr" fontAlgn="b"/>
                      <a:r>
                        <a:rPr lang="ru-RU" sz="1700" u="none" strike="noStrike">
                          <a:effectLst/>
                        </a:rPr>
                        <a:t>800–1000</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4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4096633794"/>
                  </a:ext>
                </a:extLst>
              </a:tr>
              <a:tr h="263904">
                <a:tc>
                  <a:txBody>
                    <a:bodyPr/>
                    <a:lstStyle/>
                    <a:p>
                      <a:pPr algn="ctr" fontAlgn="b"/>
                      <a:r>
                        <a:rPr lang="ru-RU" sz="1700" u="none" strike="noStrike">
                          <a:effectLst/>
                        </a:rPr>
                        <a:t>1000 и более</a:t>
                      </a:r>
                      <a:endParaRPr lang="ru-RU" sz="1700" b="0"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a:effectLst/>
                        </a:rPr>
                        <a:t>                    2   </a:t>
                      </a:r>
                      <a:endParaRPr lang="ru-RU" sz="1700" b="0" i="0" u="none" strike="noStrike">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2176462920"/>
                  </a:ext>
                </a:extLst>
              </a:tr>
              <a:tr h="263904">
                <a:tc>
                  <a:txBody>
                    <a:bodyPr/>
                    <a:lstStyle/>
                    <a:p>
                      <a:pPr algn="ctr" fontAlgn="b"/>
                      <a:r>
                        <a:rPr lang="ru-RU" sz="1700" u="none" strike="noStrike">
                          <a:effectLst/>
                        </a:rPr>
                        <a:t>Итого</a:t>
                      </a:r>
                      <a:endParaRPr lang="ru-RU" sz="1700" b="1" i="0" u="none" strike="noStrike">
                        <a:solidFill>
                          <a:srgbClr val="000000"/>
                        </a:solidFill>
                        <a:effectLst/>
                        <a:latin typeface="Calibri" panose="020F0502020204030204" pitchFamily="34" charset="0"/>
                      </a:endParaRPr>
                    </a:p>
                  </a:txBody>
                  <a:tcPr marL="6698" marR="6698" marT="6698" marB="0" anchor="b"/>
                </a:tc>
                <a:tc>
                  <a:txBody>
                    <a:bodyPr/>
                    <a:lstStyle/>
                    <a:p>
                      <a:pPr algn="ctr" fontAlgn="b"/>
                      <a:r>
                        <a:rPr lang="ru-RU" sz="1700" u="none" strike="noStrike" dirty="0">
                          <a:effectLst/>
                        </a:rPr>
                        <a:t>                  36   </a:t>
                      </a:r>
                      <a:endParaRPr lang="ru-RU" sz="1700" b="1" i="0" u="none" strike="noStrike" dirty="0">
                        <a:solidFill>
                          <a:srgbClr val="000000"/>
                        </a:solidFill>
                        <a:effectLst/>
                        <a:latin typeface="Calibri" panose="020F0502020204030204" pitchFamily="34" charset="0"/>
                      </a:endParaRPr>
                    </a:p>
                  </a:txBody>
                  <a:tcPr marL="6698" marR="6698" marT="6698" marB="0" anchor="b"/>
                </a:tc>
                <a:extLst>
                  <a:ext uri="{0D108BD9-81ED-4DB2-BD59-A6C34878D82A}">
                    <a16:rowId xmlns:a16="http://schemas.microsoft.com/office/drawing/2014/main" val="909225048"/>
                  </a:ext>
                </a:extLst>
              </a:tr>
            </a:tbl>
          </a:graphicData>
        </a:graphic>
      </p:graphicFrame>
    </p:spTree>
    <p:extLst>
      <p:ext uri="{BB962C8B-B14F-4D97-AF65-F5344CB8AC3E}">
        <p14:creationId xmlns:p14="http://schemas.microsoft.com/office/powerpoint/2010/main" val="255733896"/>
      </p:ext>
    </p:extLst>
  </p:cSld>
  <p:clrMapOvr>
    <a:masterClrMapping/>
  </p:clrMapOvr>
  <p:transition spd="med"/>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EB90A32A-41C5-4A29-9FA7-02AF6FEAE4A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C9BCE93-FDF2-4898-9781-763CB36CBCE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08D8EB64-FE29-4806-BB0C-5BC515BAF15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8D18BF07-74CB-46D1-B8C0-54AFD7940F5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5E0C274-F02B-4902-8894-CA296DA133CB}" type="slidenum">
              <a:rPr lang="ru-RU" altLang="ru-RU" sz="1400"/>
              <a:pPr eaLnBrk="1" hangingPunct="1">
                <a:spcBef>
                  <a:spcPct val="0"/>
                </a:spcBef>
                <a:buFontTx/>
                <a:buNone/>
              </a:pPr>
              <a:t>550</a:t>
            </a:fld>
            <a:endParaRPr lang="ru-RU" altLang="ru-RU" sz="1400"/>
          </a:p>
        </p:txBody>
      </p:sp>
      <p:sp>
        <p:nvSpPr>
          <p:cNvPr id="18437" name="Rectangle 2">
            <a:extLst>
              <a:ext uri="{FF2B5EF4-FFF2-40B4-BE49-F238E27FC236}">
                <a16:creationId xmlns:a16="http://schemas.microsoft.com/office/drawing/2014/main" id="{C790B9AA-2AA9-404B-BFF4-8DC4E4B93989}"/>
              </a:ext>
            </a:extLst>
          </p:cNvPr>
          <p:cNvSpPr>
            <a:spLocks noGrp="1" noChangeArrowheads="1"/>
          </p:cNvSpPr>
          <p:nvPr>
            <p:ph type="title"/>
          </p:nvPr>
        </p:nvSpPr>
        <p:spPr>
          <a:xfrm>
            <a:off x="179388" y="1484313"/>
            <a:ext cx="8785225" cy="360362"/>
          </a:xfrm>
        </p:spPr>
        <p:txBody>
          <a:bodyPr/>
          <a:lstStyle/>
          <a:p>
            <a:pPr eaLnBrk="1" hangingPunct="1"/>
            <a:r>
              <a:rPr lang="ru-RU" altLang="ru-RU" sz="2400" b="1"/>
              <a:t> Ссылки на методы</a:t>
            </a:r>
          </a:p>
        </p:txBody>
      </p:sp>
      <p:sp>
        <p:nvSpPr>
          <p:cNvPr id="11270" name="Rectangle 3">
            <a:extLst>
              <a:ext uri="{FF2B5EF4-FFF2-40B4-BE49-F238E27FC236}">
                <a16:creationId xmlns:a16="http://schemas.microsoft.com/office/drawing/2014/main" id="{119601AA-64AD-4642-A4E6-ECDA932026F0}"/>
              </a:ext>
            </a:extLst>
          </p:cNvPr>
          <p:cNvSpPr>
            <a:spLocks noGrp="1" noChangeArrowheads="1"/>
          </p:cNvSpPr>
          <p:nvPr>
            <p:ph type="body" idx="1"/>
          </p:nvPr>
        </p:nvSpPr>
        <p:spPr>
          <a:xfrm>
            <a:off x="0" y="1916113"/>
            <a:ext cx="9144000" cy="4321175"/>
          </a:xfrm>
        </p:spPr>
        <p:txBody>
          <a:bodyPr/>
          <a:lstStyle/>
          <a:p>
            <a:pPr eaLnBrk="1" hangingPunct="1">
              <a:defRPr/>
            </a:pPr>
            <a:r>
              <a:rPr lang="ru-RU" altLang="ru-RU" sz="2000" dirty="0"/>
              <a:t>Это важное средство, связанное с</a:t>
            </a:r>
            <a:r>
              <a:rPr lang="en-US" altLang="ru-RU" sz="2000" dirty="0"/>
              <a:t> </a:t>
            </a:r>
            <a:r>
              <a:rPr lang="ru-RU" altLang="ru-RU" sz="2000" dirty="0"/>
              <a:t>лямбда-выражениями:</a:t>
            </a:r>
          </a:p>
          <a:p>
            <a:pPr lvl="1" eaLnBrk="1" hangingPunct="1">
              <a:defRPr/>
            </a:pPr>
            <a:r>
              <a:rPr lang="ru-RU" altLang="ru-RU" sz="1600" b="1" dirty="0"/>
              <a:t>Если лямбда выражение дает средство передачи анонимных методов, то средства передачи уже имеющихся методов тоже полезны...</a:t>
            </a:r>
          </a:p>
          <a:p>
            <a:pPr lvl="1" eaLnBrk="1" hangingPunct="1">
              <a:defRPr/>
            </a:pPr>
            <a:r>
              <a:rPr lang="ru-RU" altLang="ru-RU" sz="1600" b="1" dirty="0"/>
              <a:t>Для них тоже требуется наличие целевого контекста, связанного с совместимым функциональным интерфейсом.</a:t>
            </a:r>
          </a:p>
          <a:p>
            <a:pPr lvl="1" eaLnBrk="1" hangingPunct="1">
              <a:defRPr/>
            </a:pPr>
            <a:r>
              <a:rPr lang="ru-RU" altLang="ru-RU" sz="1600" b="1" dirty="0"/>
              <a:t>Если подходящий метод уже есть, можно не писать эквивалентное лямбда-выражение, а использовать имеющийся метод.  </a:t>
            </a:r>
          </a:p>
          <a:p>
            <a:pPr eaLnBrk="1" hangingPunct="1">
              <a:defRPr/>
            </a:pPr>
            <a:r>
              <a:rPr lang="ru-RU" altLang="ru-RU" sz="2000" dirty="0"/>
              <a:t>Ссылка на статический метод задается в форме </a:t>
            </a:r>
          </a:p>
          <a:p>
            <a:pPr marL="0" indent="0" eaLnBrk="1" hangingPunct="1">
              <a:buFontTx/>
              <a:buNone/>
              <a:defRPr/>
            </a:pPr>
            <a:r>
              <a:rPr lang="ru-RU" altLang="ru-RU" sz="2000" dirty="0"/>
              <a:t>		</a:t>
            </a:r>
            <a:r>
              <a:rPr lang="en-US" altLang="ru-RU" sz="2000" b="1" dirty="0"/>
              <a:t>&lt;class_name&gt;</a:t>
            </a:r>
            <a:r>
              <a:rPr lang="ru-RU" altLang="ru-RU" sz="2000" b="1" dirty="0"/>
              <a:t> </a:t>
            </a:r>
            <a:r>
              <a:rPr lang="en-US" altLang="ru-RU" sz="2000" b="1" dirty="0"/>
              <a:t>:: &lt;method_name&gt;</a:t>
            </a:r>
            <a:r>
              <a:rPr lang="ru-RU" altLang="ru-RU" sz="2000" b="1" dirty="0"/>
              <a:t> </a:t>
            </a:r>
          </a:p>
          <a:p>
            <a:pPr lvl="1" eaLnBrk="1" hangingPunct="1">
              <a:defRPr/>
            </a:pPr>
            <a:r>
              <a:rPr lang="ru-RU" altLang="ru-RU" sz="1600" b="1" dirty="0"/>
              <a:t>и ею можно пользоваться там, где она совместима со своим целевым типом.</a:t>
            </a:r>
            <a:r>
              <a:rPr lang="ru-RU" altLang="ru-RU" sz="1600" dirty="0"/>
              <a:t> </a:t>
            </a:r>
          </a:p>
          <a:p>
            <a:pPr eaLnBrk="1" hangingPunct="1">
              <a:defRPr/>
            </a:pPr>
            <a:r>
              <a:rPr lang="ru-RU" altLang="ru-RU" sz="2000" dirty="0"/>
              <a:t>Ссылка на инстанс-метод некоторого объекта задается в форме</a:t>
            </a:r>
          </a:p>
          <a:p>
            <a:pPr marL="0" indent="0" eaLnBrk="1" hangingPunct="1">
              <a:buFontTx/>
              <a:buNone/>
              <a:defRPr/>
            </a:pPr>
            <a:r>
              <a:rPr lang="ru-RU" altLang="ru-RU" sz="2000" dirty="0"/>
              <a:t>		</a:t>
            </a:r>
            <a:r>
              <a:rPr lang="en-US" altLang="ru-RU" sz="2000" b="1" dirty="0"/>
              <a:t>&lt;object_reference&gt;</a:t>
            </a:r>
            <a:r>
              <a:rPr lang="ru-RU" altLang="ru-RU" sz="2000" b="1" dirty="0"/>
              <a:t> </a:t>
            </a:r>
            <a:r>
              <a:rPr lang="en-US" altLang="ru-RU" sz="2000" b="1" dirty="0"/>
              <a:t>:: &lt;method_name&gt;</a:t>
            </a:r>
            <a:endParaRPr lang="ru-RU" altLang="ru-RU" sz="2000" b="1" dirty="0"/>
          </a:p>
          <a:p>
            <a:pPr lvl="1" eaLnBrk="1" hangingPunct="1">
              <a:defRPr/>
            </a:pPr>
            <a:r>
              <a:rPr lang="ru-RU" altLang="ru-RU" sz="1600" b="1" dirty="0"/>
              <a:t>и ею можно пользоваться аналогично, сообразно целевому типу.</a:t>
            </a:r>
          </a:p>
          <a:p>
            <a:pPr marL="457200" lvl="1" indent="0" eaLnBrk="1" hangingPunct="1">
              <a:buFontTx/>
              <a:buNone/>
              <a:defRPr/>
            </a:pPr>
            <a:r>
              <a:rPr lang="ru-RU" altLang="ru-RU" sz="1600" dirty="0"/>
              <a:t> </a:t>
            </a:r>
          </a:p>
          <a:p>
            <a:pPr eaLnBrk="1" hangingPunct="1">
              <a:defRPr/>
            </a:pPr>
            <a:endParaRPr lang="ru-RU" altLang="ru-RU" sz="2000" dirty="0"/>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494BFF88-91D3-4854-9863-3A04D0E97A7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C41B959-7894-4565-AC6D-B86E352630E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CD4B3D87-4397-4442-BF08-316A97817A3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2CE11BC6-85A2-464A-A7E1-9E5BBFDA964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F7BEB81-5DF3-477F-87D2-D592B73B1886}" type="slidenum">
              <a:rPr lang="ru-RU" altLang="ru-RU" sz="1400"/>
              <a:pPr eaLnBrk="1" hangingPunct="1">
                <a:spcBef>
                  <a:spcPct val="0"/>
                </a:spcBef>
                <a:buFontTx/>
                <a:buNone/>
              </a:pPr>
              <a:t>551</a:t>
            </a:fld>
            <a:endParaRPr lang="ru-RU" altLang="ru-RU" sz="1400"/>
          </a:p>
        </p:txBody>
      </p:sp>
      <p:sp>
        <p:nvSpPr>
          <p:cNvPr id="11270" name="Rectangle 3">
            <a:extLst>
              <a:ext uri="{FF2B5EF4-FFF2-40B4-BE49-F238E27FC236}">
                <a16:creationId xmlns:a16="http://schemas.microsoft.com/office/drawing/2014/main" id="{4BDEAC91-26D4-488D-93EE-3E2487F056F2}"/>
              </a:ext>
            </a:extLst>
          </p:cNvPr>
          <p:cNvSpPr>
            <a:spLocks noGrp="1" noChangeArrowheads="1"/>
          </p:cNvSpPr>
          <p:nvPr>
            <p:ph type="body" idx="1"/>
          </p:nvPr>
        </p:nvSpPr>
        <p:spPr>
          <a:xfrm>
            <a:off x="0" y="1412875"/>
            <a:ext cx="9144000" cy="4824413"/>
          </a:xfrm>
        </p:spPr>
        <p:txBody>
          <a:bodyPr/>
          <a:lstStyle/>
          <a:p>
            <a:pPr eaLnBrk="1" hangingPunct="1">
              <a:defRPr/>
            </a:pPr>
            <a:r>
              <a:rPr lang="ru-RU" altLang="ru-RU" sz="2000" dirty="0"/>
              <a:t>Можно указывать ссылку на инстанс метод, который работает не с одним указанным объектом, а с любым объектом данного класса. Это задается в форме</a:t>
            </a:r>
          </a:p>
          <a:p>
            <a:pPr marL="0" indent="0" eaLnBrk="1" hangingPunct="1">
              <a:buFontTx/>
              <a:buNone/>
              <a:defRPr/>
            </a:pPr>
            <a:r>
              <a:rPr lang="ru-RU" altLang="ru-RU" sz="2000" dirty="0"/>
              <a:t>		</a:t>
            </a:r>
            <a:r>
              <a:rPr lang="en-US" altLang="ru-RU" sz="2000" b="1" dirty="0"/>
              <a:t>&lt;class_name&gt; :: &lt;instance_method_name&gt;</a:t>
            </a:r>
            <a:endParaRPr lang="ru-RU" altLang="ru-RU" sz="2000" b="1" dirty="0"/>
          </a:p>
          <a:p>
            <a:pPr lvl="1" eaLnBrk="1" hangingPunct="1">
              <a:defRPr/>
            </a:pPr>
            <a:r>
              <a:rPr lang="ru-RU" altLang="ru-RU" sz="1600" b="1" dirty="0"/>
              <a:t>Здесь первый параметр метода функционального интерфейса сопоставляется по типу с вызывающим объектом, а второй параметр метода функционального интерфейса – с параметром инстанс-метода. </a:t>
            </a:r>
          </a:p>
          <a:p>
            <a:pPr eaLnBrk="1" hangingPunct="1">
              <a:defRPr/>
            </a:pPr>
            <a:r>
              <a:rPr lang="ru-RU" altLang="ru-RU" sz="2000" dirty="0"/>
              <a:t>Можно обращаться к методу суперкласса с помощью формы </a:t>
            </a:r>
          </a:p>
          <a:p>
            <a:pPr marL="0" indent="0" eaLnBrk="1" hangingPunct="1">
              <a:buFontTx/>
              <a:buNone/>
              <a:defRPr/>
            </a:pPr>
            <a:r>
              <a:rPr lang="en-US" altLang="ru-RU" sz="2000" dirty="0"/>
              <a:t>		</a:t>
            </a:r>
            <a:r>
              <a:rPr lang="en-US" altLang="ru-RU" sz="2000" b="1" dirty="0">
                <a:solidFill>
                  <a:srgbClr val="FF0000"/>
                </a:solidFill>
              </a:rPr>
              <a:t>super</a:t>
            </a:r>
            <a:r>
              <a:rPr lang="en-US" altLang="ru-RU" sz="2000" b="1" dirty="0"/>
              <a:t> :: &lt;method_name&gt;</a:t>
            </a:r>
            <a:r>
              <a:rPr lang="ru-RU" altLang="ru-RU" sz="2000" dirty="0"/>
              <a:t>.</a:t>
            </a:r>
          </a:p>
          <a:p>
            <a:pPr eaLnBrk="1" hangingPunct="1">
              <a:defRPr/>
            </a:pPr>
            <a:r>
              <a:rPr lang="ru-RU" altLang="ru-RU" sz="2000" dirty="0"/>
              <a:t>Можно пользоваться обращениями к </a:t>
            </a:r>
            <a:r>
              <a:rPr lang="en-US" altLang="ru-RU" sz="2000" dirty="0"/>
              <a:t>generic-</a:t>
            </a:r>
            <a:r>
              <a:rPr lang="ru-RU" altLang="ru-RU" sz="2000" dirty="0"/>
              <a:t>методам и методам </a:t>
            </a:r>
            <a:r>
              <a:rPr lang="en-US" altLang="ru-RU" sz="2000" dirty="0"/>
              <a:t>generic-</a:t>
            </a:r>
            <a:r>
              <a:rPr lang="ru-RU" altLang="ru-RU" sz="2000" dirty="0"/>
              <a:t>классов (об этом - позже)...</a:t>
            </a:r>
          </a:p>
          <a:p>
            <a:pPr eaLnBrk="1" hangingPunct="1">
              <a:defRPr/>
            </a:pPr>
            <a:r>
              <a:rPr lang="ru-RU" altLang="ru-RU" sz="2000" dirty="0"/>
              <a:t>Эти возможности весьма полезны для работы с </a:t>
            </a:r>
            <a:r>
              <a:rPr lang="en-US" altLang="ru-RU" sz="2000" dirty="0"/>
              <a:t>Collection Framework.</a:t>
            </a:r>
          </a:p>
          <a:p>
            <a:pPr eaLnBrk="1" hangingPunct="1">
              <a:defRPr/>
            </a:pPr>
            <a:r>
              <a:rPr lang="ru-RU" altLang="ru-RU" sz="2000" dirty="0"/>
              <a:t>Например, если раньше надо было использовать инстанс класса, реализующего интерфейс </a:t>
            </a:r>
            <a:r>
              <a:rPr lang="en-US" altLang="ru-RU" sz="2000" dirty="0"/>
              <a:t>Comparator&lt;T&gt;</a:t>
            </a:r>
            <a:r>
              <a:rPr lang="ru-RU" altLang="ru-RU" sz="2000" dirty="0"/>
              <a:t>, то теперь можно просто дать ссылку на метод сравнения...</a:t>
            </a:r>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D83953BE-9E0D-4E4A-B4EA-83F4067AFBC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8459B3F-C5D7-40D1-A85F-BC41BF4112E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3" name="Footer Placeholder 4">
            <a:extLst>
              <a:ext uri="{FF2B5EF4-FFF2-40B4-BE49-F238E27FC236}">
                <a16:creationId xmlns:a16="http://schemas.microsoft.com/office/drawing/2014/main" id="{584FB69C-7918-4A9D-9585-0C48FD83CD1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4" name="Slide Number Placeholder 5">
            <a:extLst>
              <a:ext uri="{FF2B5EF4-FFF2-40B4-BE49-F238E27FC236}">
                <a16:creationId xmlns:a16="http://schemas.microsoft.com/office/drawing/2014/main" id="{A98FF276-A394-4257-81C3-CD5C82852CC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17C98C2-A2E6-4234-8A88-D00D1DD39292}" type="slidenum">
              <a:rPr lang="ru-RU" altLang="ru-RU" sz="1400"/>
              <a:pPr eaLnBrk="1" hangingPunct="1">
                <a:spcBef>
                  <a:spcPct val="0"/>
                </a:spcBef>
                <a:buFontTx/>
                <a:buNone/>
              </a:pPr>
              <a:t>552</a:t>
            </a:fld>
            <a:endParaRPr lang="ru-RU" altLang="ru-RU" sz="1400"/>
          </a:p>
        </p:txBody>
      </p:sp>
      <p:sp>
        <p:nvSpPr>
          <p:cNvPr id="20485" name="Rectangle 2">
            <a:extLst>
              <a:ext uri="{FF2B5EF4-FFF2-40B4-BE49-F238E27FC236}">
                <a16:creationId xmlns:a16="http://schemas.microsoft.com/office/drawing/2014/main" id="{3BA8396E-B3C8-4496-9540-AAE9EF82DD56}"/>
              </a:ext>
            </a:extLst>
          </p:cNvPr>
          <p:cNvSpPr>
            <a:spLocks noGrp="1" noChangeArrowheads="1"/>
          </p:cNvSpPr>
          <p:nvPr>
            <p:ph type="title"/>
          </p:nvPr>
        </p:nvSpPr>
        <p:spPr>
          <a:xfrm>
            <a:off x="179388" y="1484313"/>
            <a:ext cx="8785225" cy="288925"/>
          </a:xfrm>
        </p:spPr>
        <p:txBody>
          <a:bodyPr/>
          <a:lstStyle/>
          <a:p>
            <a:pPr eaLnBrk="1" hangingPunct="1"/>
            <a:r>
              <a:rPr lang="ru-RU" altLang="ru-RU" sz="2400" b="1"/>
              <a:t> Ссылки на конструкторы</a:t>
            </a:r>
          </a:p>
        </p:txBody>
      </p:sp>
      <p:sp>
        <p:nvSpPr>
          <p:cNvPr id="11270" name="Rectangle 3">
            <a:extLst>
              <a:ext uri="{FF2B5EF4-FFF2-40B4-BE49-F238E27FC236}">
                <a16:creationId xmlns:a16="http://schemas.microsoft.com/office/drawing/2014/main" id="{7658108D-203F-4AE9-86EC-6B25DBE956AC}"/>
              </a:ext>
            </a:extLst>
          </p:cNvPr>
          <p:cNvSpPr>
            <a:spLocks noGrp="1" noChangeArrowheads="1"/>
          </p:cNvSpPr>
          <p:nvPr>
            <p:ph type="body" idx="1"/>
          </p:nvPr>
        </p:nvSpPr>
        <p:spPr>
          <a:xfrm>
            <a:off x="0" y="1844675"/>
            <a:ext cx="9144000" cy="4392613"/>
          </a:xfrm>
        </p:spPr>
        <p:txBody>
          <a:bodyPr/>
          <a:lstStyle/>
          <a:p>
            <a:pPr eaLnBrk="1" hangingPunct="1">
              <a:defRPr/>
            </a:pPr>
            <a:r>
              <a:rPr lang="ru-RU" altLang="ru-RU" sz="2000" dirty="0"/>
              <a:t>Аналогично ссылкам на методы, можно использовать ссылки на конструкторы в форме </a:t>
            </a:r>
          </a:p>
          <a:p>
            <a:pPr marL="0" indent="0" eaLnBrk="1" hangingPunct="1">
              <a:buFontTx/>
              <a:buNone/>
              <a:defRPr/>
            </a:pPr>
            <a:r>
              <a:rPr lang="ru-RU" altLang="ru-RU" sz="2000" dirty="0"/>
              <a:t>			</a:t>
            </a:r>
            <a:r>
              <a:rPr lang="en-US" altLang="ru-RU" sz="2000" b="1" dirty="0"/>
              <a:t>&lt;class_name&gt; :: </a:t>
            </a:r>
            <a:r>
              <a:rPr lang="en-US" altLang="ru-RU" sz="2000" b="1" dirty="0">
                <a:solidFill>
                  <a:srgbClr val="FF0000"/>
                </a:solidFill>
              </a:rPr>
              <a:t>new</a:t>
            </a:r>
          </a:p>
          <a:p>
            <a:pPr lvl="1" eaLnBrk="1" hangingPunct="1">
              <a:defRPr/>
            </a:pPr>
            <a:r>
              <a:rPr lang="ru-RU" altLang="ru-RU" sz="1600" b="1" dirty="0"/>
              <a:t>Такая ссылка может быть присвоена ссылке функционального интерфейса, который имеет метод, совместимый с конструктором.</a:t>
            </a:r>
          </a:p>
          <a:p>
            <a:pPr eaLnBrk="1" hangingPunct="1">
              <a:defRPr/>
            </a:pPr>
            <a:endParaRPr lang="ru-RU" altLang="ru-RU" sz="2000" dirty="0"/>
          </a:p>
          <a:p>
            <a:pPr eaLnBrk="1" hangingPunct="1">
              <a:defRPr/>
            </a:pPr>
            <a:r>
              <a:rPr lang="ru-RU" altLang="ru-RU" sz="2000" dirty="0"/>
              <a:t>Более практично использовать этот прием в фабриках, где видна выразительная сила такого способа... </a:t>
            </a:r>
          </a:p>
          <a:p>
            <a:pPr eaLnBrk="1" hangingPunct="1">
              <a:defRPr/>
            </a:pPr>
            <a:endParaRPr lang="ru-RU" altLang="ru-RU" sz="1600" dirty="0"/>
          </a:p>
          <a:p>
            <a:pPr eaLnBrk="1" hangingPunct="1">
              <a:defRPr/>
            </a:pPr>
            <a:r>
              <a:rPr lang="ru-RU" altLang="ru-RU" sz="2000" dirty="0"/>
              <a:t>Для получения ссылки для конструктора массива можно использовать запись в форме</a:t>
            </a:r>
          </a:p>
          <a:p>
            <a:pPr marL="0" indent="0" eaLnBrk="1" hangingPunct="1">
              <a:buFontTx/>
              <a:buNone/>
              <a:defRPr/>
            </a:pPr>
            <a:r>
              <a:rPr lang="en-US" altLang="ru-RU" sz="2000" dirty="0"/>
              <a:t>			</a:t>
            </a:r>
            <a:r>
              <a:rPr lang="en-US" altLang="ru-RU" sz="2000" b="1" dirty="0"/>
              <a:t>&lt;element_type&gt;[</a:t>
            </a:r>
            <a:r>
              <a:rPr lang="ru-RU" altLang="ru-RU" sz="2000" b="1" dirty="0"/>
              <a:t> </a:t>
            </a:r>
            <a:r>
              <a:rPr lang="en-US" altLang="ru-RU" sz="2000" b="1" dirty="0"/>
              <a:t>]::</a:t>
            </a:r>
            <a:r>
              <a:rPr lang="en-US" altLang="ru-RU" sz="2000" b="1" dirty="0">
                <a:solidFill>
                  <a:srgbClr val="FF0000"/>
                </a:solidFill>
              </a:rPr>
              <a:t>new</a:t>
            </a:r>
            <a:endParaRPr lang="ru-RU" altLang="ru-RU" sz="2000" b="1" dirty="0">
              <a:solidFill>
                <a:srgbClr val="FF0000"/>
              </a:solidFill>
            </a:endParaRPr>
          </a:p>
          <a:p>
            <a:pPr lvl="1" eaLnBrk="1" hangingPunct="1">
              <a:defRPr/>
            </a:pPr>
            <a:r>
              <a:rPr lang="ru-RU" altLang="ru-RU" sz="1600" b="1" dirty="0"/>
              <a:t>Примеры рассмотрим на семинарких занятиях...</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952A6058-00EE-4752-BB88-435EECAE8F0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704318C-3A28-491A-9D76-9BBC3FCC601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96DBED1E-63EE-4006-971F-9AD0786BB09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D7F61AD0-79DA-4554-9E25-1EBCAD808B6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FC9B039-4ADD-462E-BC4B-910F82242714}" type="slidenum">
              <a:rPr lang="ru-RU" altLang="ru-RU" sz="1400"/>
              <a:pPr eaLnBrk="1" hangingPunct="1">
                <a:spcBef>
                  <a:spcPct val="0"/>
                </a:spcBef>
                <a:buFontTx/>
                <a:buNone/>
              </a:pPr>
              <a:t>553</a:t>
            </a:fld>
            <a:endParaRPr lang="ru-RU" altLang="ru-RU" sz="1400"/>
          </a:p>
        </p:txBody>
      </p:sp>
      <p:sp>
        <p:nvSpPr>
          <p:cNvPr id="21509" name="Rectangle 2">
            <a:extLst>
              <a:ext uri="{FF2B5EF4-FFF2-40B4-BE49-F238E27FC236}">
                <a16:creationId xmlns:a16="http://schemas.microsoft.com/office/drawing/2014/main" id="{508896A1-C385-41D0-9A76-7ED4CFBBC9E4}"/>
              </a:ext>
            </a:extLst>
          </p:cNvPr>
          <p:cNvSpPr>
            <a:spLocks noGrp="1" noChangeArrowheads="1"/>
          </p:cNvSpPr>
          <p:nvPr>
            <p:ph type="title"/>
          </p:nvPr>
        </p:nvSpPr>
        <p:spPr>
          <a:xfrm>
            <a:off x="107950" y="1484313"/>
            <a:ext cx="8928100" cy="431800"/>
          </a:xfrm>
        </p:spPr>
        <p:txBody>
          <a:bodyPr/>
          <a:lstStyle/>
          <a:p>
            <a:pPr eaLnBrk="1" hangingPunct="1"/>
            <a:r>
              <a:rPr lang="ru-RU" altLang="ru-RU" sz="2400" b="1"/>
              <a:t> Предопределенные функциональные интерфейсы</a:t>
            </a:r>
          </a:p>
        </p:txBody>
      </p:sp>
      <p:sp>
        <p:nvSpPr>
          <p:cNvPr id="21510" name="Rectangle 3">
            <a:extLst>
              <a:ext uri="{FF2B5EF4-FFF2-40B4-BE49-F238E27FC236}">
                <a16:creationId xmlns:a16="http://schemas.microsoft.com/office/drawing/2014/main" id="{8387E6EA-B017-4E4E-8979-A0B499D04742}"/>
              </a:ext>
            </a:extLst>
          </p:cNvPr>
          <p:cNvSpPr>
            <a:spLocks noGrp="1" noChangeArrowheads="1"/>
          </p:cNvSpPr>
          <p:nvPr>
            <p:ph type="body" idx="1"/>
          </p:nvPr>
        </p:nvSpPr>
        <p:spPr>
          <a:xfrm>
            <a:off x="0" y="1989138"/>
            <a:ext cx="9144000" cy="1079500"/>
          </a:xfrm>
        </p:spPr>
        <p:txBody>
          <a:bodyPr/>
          <a:lstStyle/>
          <a:p>
            <a:pPr eaLnBrk="1" hangingPunct="1"/>
            <a:r>
              <a:rPr lang="ru-RU" altLang="ru-RU" sz="2000"/>
              <a:t>Как правило, нет надобности определять свои функциональные интерфейсы, так как с </a:t>
            </a:r>
            <a:r>
              <a:rPr lang="en-US" altLang="ru-RU" sz="2000"/>
              <a:t>JDK 8 </a:t>
            </a:r>
            <a:r>
              <a:rPr lang="ru-RU" altLang="ru-RU" sz="2000"/>
              <a:t>пакет </a:t>
            </a:r>
            <a:r>
              <a:rPr lang="en-US" altLang="ru-RU" sz="2000" b="1">
                <a:solidFill>
                  <a:srgbClr val="FF0000"/>
                </a:solidFill>
              </a:rPr>
              <a:t>java.util.function</a:t>
            </a:r>
            <a:r>
              <a:rPr lang="en-US" altLang="ru-RU" sz="2000"/>
              <a:t> </a:t>
            </a:r>
            <a:r>
              <a:rPr lang="ru-RU" altLang="ru-RU" sz="2000"/>
              <a:t>уже содержит полезные и нужные их определения... Например:</a:t>
            </a:r>
          </a:p>
          <a:p>
            <a:pPr eaLnBrk="1" hangingPunct="1"/>
            <a:endParaRPr lang="ru-RU" altLang="ru-RU" sz="2000"/>
          </a:p>
        </p:txBody>
      </p:sp>
      <p:pic>
        <p:nvPicPr>
          <p:cNvPr id="21511" name="Picture 8">
            <a:extLst>
              <a:ext uri="{FF2B5EF4-FFF2-40B4-BE49-F238E27FC236}">
                <a16:creationId xmlns:a16="http://schemas.microsoft.com/office/drawing/2014/main" id="{2C27780F-EB64-48AB-8172-86D4F3096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141663"/>
            <a:ext cx="4608512" cy="306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E592C44C-4E45-419E-AF36-A1C32D316C3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9725CAF-1907-4CC2-BB4A-A54406C97B3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29EE36A3-9C76-4EF4-A628-1B0BB5291D7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C1436CB3-35D0-4A55-A914-B64A453828F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C23DD9A-5CF1-424D-9F7C-3D121EA7D8FA}" type="slidenum">
              <a:rPr lang="ru-RU" altLang="ru-RU" sz="1400"/>
              <a:pPr eaLnBrk="1" hangingPunct="1">
                <a:spcBef>
                  <a:spcPct val="0"/>
                </a:spcBef>
                <a:buFontTx/>
                <a:buNone/>
              </a:pPr>
              <a:t>554</a:t>
            </a:fld>
            <a:endParaRPr lang="ru-RU" altLang="ru-RU" sz="1400"/>
          </a:p>
        </p:txBody>
      </p:sp>
      <p:sp>
        <p:nvSpPr>
          <p:cNvPr id="22533" name="Rectangle 2">
            <a:extLst>
              <a:ext uri="{FF2B5EF4-FFF2-40B4-BE49-F238E27FC236}">
                <a16:creationId xmlns:a16="http://schemas.microsoft.com/office/drawing/2014/main" id="{21FA2ED6-5E42-4836-8DCF-2C961E1236F5}"/>
              </a:ext>
            </a:extLst>
          </p:cNvPr>
          <p:cNvSpPr>
            <a:spLocks noGrp="1" noChangeArrowheads="1"/>
          </p:cNvSpPr>
          <p:nvPr>
            <p:ph type="title"/>
          </p:nvPr>
        </p:nvSpPr>
        <p:spPr>
          <a:xfrm>
            <a:off x="107950" y="1484313"/>
            <a:ext cx="8928100" cy="431800"/>
          </a:xfrm>
        </p:spPr>
        <p:txBody>
          <a:bodyPr/>
          <a:lstStyle/>
          <a:p>
            <a:pPr eaLnBrk="1" hangingPunct="1"/>
            <a:r>
              <a:rPr lang="ru-RU" altLang="ru-RU" sz="2400" b="1"/>
              <a:t>Применения Лямбда-выражений  </a:t>
            </a:r>
          </a:p>
        </p:txBody>
      </p:sp>
      <p:sp>
        <p:nvSpPr>
          <p:cNvPr id="22534" name="Rectangle 3">
            <a:extLst>
              <a:ext uri="{FF2B5EF4-FFF2-40B4-BE49-F238E27FC236}">
                <a16:creationId xmlns:a16="http://schemas.microsoft.com/office/drawing/2014/main" id="{F8A8C75B-CE3B-456B-A7A3-4D9F80434602}"/>
              </a:ext>
            </a:extLst>
          </p:cNvPr>
          <p:cNvSpPr>
            <a:spLocks noGrp="1" noChangeArrowheads="1"/>
          </p:cNvSpPr>
          <p:nvPr>
            <p:ph type="body" idx="1"/>
          </p:nvPr>
        </p:nvSpPr>
        <p:spPr>
          <a:xfrm>
            <a:off x="0" y="1989138"/>
            <a:ext cx="9144000" cy="4176712"/>
          </a:xfrm>
        </p:spPr>
        <p:txBody>
          <a:bodyPr/>
          <a:lstStyle/>
          <a:p>
            <a:pPr eaLnBrk="1" hangingPunct="1"/>
            <a:endParaRPr lang="ru-RU" altLang="ru-RU" sz="2000"/>
          </a:p>
          <a:p>
            <a:pPr eaLnBrk="1" hangingPunct="1"/>
            <a:r>
              <a:rPr lang="ru-RU" altLang="ru-RU" sz="2000"/>
              <a:t>Новая библиотека пакета </a:t>
            </a:r>
            <a:r>
              <a:rPr lang="en-US" altLang="ru-RU" sz="2000">
                <a:solidFill>
                  <a:srgbClr val="FF0000"/>
                </a:solidFill>
              </a:rPr>
              <a:t>java.util.stream</a:t>
            </a:r>
            <a:r>
              <a:rPr lang="ru-RU" altLang="ru-RU" sz="2000"/>
              <a:t> активно использует их для организации нового подхода к работе с коллекциями – в том числе для их параллельной обработки.</a:t>
            </a:r>
          </a:p>
          <a:p>
            <a:pPr eaLnBrk="1" hangingPunct="1"/>
            <a:endParaRPr lang="ru-RU" altLang="ru-RU" sz="2000"/>
          </a:p>
          <a:p>
            <a:pPr eaLnBrk="1" hangingPunct="1"/>
            <a:r>
              <a:rPr lang="ru-RU" altLang="ru-RU" sz="2000"/>
              <a:t>Они обеспечивают новые средства работы с потоками ввода-вывода.</a:t>
            </a:r>
          </a:p>
          <a:p>
            <a:pPr eaLnBrk="1" hangingPunct="1"/>
            <a:endParaRPr lang="ru-RU" altLang="ru-RU" sz="2000"/>
          </a:p>
          <a:p>
            <a:pPr eaLnBrk="1" hangingPunct="1"/>
            <a:r>
              <a:rPr lang="ru-RU" altLang="ru-RU" sz="2000"/>
              <a:t>Они упрощают программирование параллельных вычислений.</a:t>
            </a:r>
          </a:p>
          <a:p>
            <a:pPr eaLnBrk="1" hangingPunct="1"/>
            <a:endParaRPr lang="ru-RU" altLang="ru-RU" sz="2000"/>
          </a:p>
          <a:p>
            <a:pPr eaLnBrk="1" hangingPunct="1"/>
            <a:r>
              <a:rPr lang="ru-RU" altLang="ru-RU" sz="2000"/>
              <a:t>Мы увидим это в дальнейшем при рассмотрении всех этих вопросов...</a:t>
            </a:r>
          </a:p>
          <a:p>
            <a:pPr eaLnBrk="1" hangingPunct="1"/>
            <a:endParaRPr lang="ru-RU" altLang="ru-RU" sz="2000"/>
          </a:p>
          <a:p>
            <a:pPr eaLnBrk="1" hangingPunct="1"/>
            <a:endParaRPr lang="ru-RU" altLang="ru-RU" sz="2000"/>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936F21F2-7804-4DD9-A24F-2A6C9206FB2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3730A16-D8EB-4BDB-A925-1CEEF1BF35A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E7C22695-A240-4469-9FD7-E9DCC633096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C0643670-4192-40B4-8983-3B0F62D4FAB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3590B22-DFE8-49B4-B3B0-2211E57025B3}" type="slidenum">
              <a:rPr lang="ru-RU" altLang="ru-RU" sz="1400"/>
              <a:pPr eaLnBrk="1" hangingPunct="1">
                <a:spcBef>
                  <a:spcPct val="0"/>
                </a:spcBef>
                <a:buFontTx/>
                <a:buNone/>
              </a:pPr>
              <a:t>555</a:t>
            </a:fld>
            <a:endParaRPr lang="ru-RU" altLang="ru-RU" sz="1400"/>
          </a:p>
        </p:txBody>
      </p:sp>
      <p:sp>
        <p:nvSpPr>
          <p:cNvPr id="23557" name="Rectangle 2">
            <a:extLst>
              <a:ext uri="{FF2B5EF4-FFF2-40B4-BE49-F238E27FC236}">
                <a16:creationId xmlns:a16="http://schemas.microsoft.com/office/drawing/2014/main" id="{161CFE8D-9A1D-4477-A2E1-9FA2B2486162}"/>
              </a:ext>
            </a:extLst>
          </p:cNvPr>
          <p:cNvSpPr>
            <a:spLocks noGrp="1" noChangeArrowheads="1"/>
          </p:cNvSpPr>
          <p:nvPr>
            <p:ph type="title"/>
          </p:nvPr>
        </p:nvSpPr>
        <p:spPr>
          <a:xfrm>
            <a:off x="539750" y="1484313"/>
            <a:ext cx="8229600" cy="215900"/>
          </a:xfrm>
        </p:spPr>
        <p:txBody>
          <a:bodyPr/>
          <a:lstStyle/>
          <a:p>
            <a:pPr eaLnBrk="1" hangingPunct="1"/>
            <a:r>
              <a:rPr lang="ru-RU" altLang="ru-RU" sz="2400" b="1">
                <a:solidFill>
                  <a:srgbClr val="FF0000"/>
                </a:solidFill>
              </a:rPr>
              <a:t>Перечисляемые типы</a:t>
            </a:r>
          </a:p>
        </p:txBody>
      </p:sp>
      <p:sp>
        <p:nvSpPr>
          <p:cNvPr id="23558" name="Rectangle 3">
            <a:extLst>
              <a:ext uri="{FF2B5EF4-FFF2-40B4-BE49-F238E27FC236}">
                <a16:creationId xmlns:a16="http://schemas.microsoft.com/office/drawing/2014/main" id="{8F7D6C96-04BF-487D-B488-FB7C277B7792}"/>
              </a:ext>
            </a:extLst>
          </p:cNvPr>
          <p:cNvSpPr>
            <a:spLocks noGrp="1" noChangeArrowheads="1"/>
          </p:cNvSpPr>
          <p:nvPr>
            <p:ph type="body" idx="1"/>
          </p:nvPr>
        </p:nvSpPr>
        <p:spPr>
          <a:xfrm>
            <a:off x="0" y="1844675"/>
            <a:ext cx="9144000" cy="4281488"/>
          </a:xfrm>
        </p:spPr>
        <p:txBody>
          <a:bodyPr/>
          <a:lstStyle/>
          <a:p>
            <a:pPr eaLnBrk="1" hangingPunct="1">
              <a:lnSpc>
                <a:spcPct val="90000"/>
              </a:lnSpc>
            </a:pPr>
            <a:r>
              <a:rPr lang="ru-RU" altLang="ru-RU" sz="2000"/>
              <a:t>Перечисляемые (перечислимые) типы появились, начиная с </a:t>
            </a:r>
            <a:r>
              <a:rPr lang="en-US" altLang="ru-RU" sz="2000"/>
              <a:t>JDK5.0</a:t>
            </a:r>
            <a:r>
              <a:rPr lang="ru-RU" altLang="ru-RU" sz="2000"/>
              <a:t>, и записываются с помощью ключевого слова </a:t>
            </a:r>
            <a:r>
              <a:rPr lang="en-US" altLang="ru-RU" sz="2000" b="1"/>
              <a:t>enum</a:t>
            </a:r>
            <a:r>
              <a:rPr lang="en-US" altLang="ru-RU" sz="2000"/>
              <a:t> (</a:t>
            </a:r>
            <a:r>
              <a:rPr lang="ru-RU" altLang="ru-RU" sz="2000"/>
              <a:t>от </a:t>
            </a:r>
            <a:r>
              <a:rPr lang="en-US" altLang="ru-RU" sz="2000"/>
              <a:t>enumeration)</a:t>
            </a:r>
            <a:r>
              <a:rPr lang="ru-RU" altLang="ru-RU" sz="2000"/>
              <a:t>, например: </a:t>
            </a:r>
            <a:endParaRPr lang="en-US" altLang="ru-RU" sz="2000"/>
          </a:p>
          <a:p>
            <a:pPr lvl="1" eaLnBrk="1" hangingPunct="1">
              <a:lnSpc>
                <a:spcPct val="90000"/>
              </a:lnSpc>
              <a:buFontTx/>
              <a:buNone/>
            </a:pPr>
            <a:r>
              <a:rPr lang="en-US" altLang="ru-RU" sz="1800"/>
              <a:t>	public </a:t>
            </a:r>
            <a:r>
              <a:rPr lang="en-US" altLang="ru-RU" sz="1800" b="1"/>
              <a:t>enum</a:t>
            </a:r>
            <a:r>
              <a:rPr lang="en-US" altLang="ru-RU" sz="1800"/>
              <a:t> Size { SMALL, MEDIUM, LARGE, EXTRA_LARGE};</a:t>
            </a:r>
          </a:p>
          <a:p>
            <a:pPr lvl="1" eaLnBrk="1" hangingPunct="1">
              <a:lnSpc>
                <a:spcPct val="90000"/>
              </a:lnSpc>
              <a:buFontTx/>
              <a:buChar char="-"/>
            </a:pPr>
            <a:r>
              <a:rPr lang="ru-RU" altLang="ru-RU" sz="1800"/>
              <a:t>Тип </a:t>
            </a:r>
            <a:r>
              <a:rPr lang="en-US" altLang="ru-RU" sz="1800"/>
              <a:t>Size </a:t>
            </a:r>
            <a:r>
              <a:rPr lang="ru-RU" altLang="ru-RU" sz="1800"/>
              <a:t>– это класс; возможно существование только четырех объектов (элементов) этого класса, другие объекты создать нельзя.</a:t>
            </a:r>
          </a:p>
          <a:p>
            <a:pPr eaLnBrk="1" hangingPunct="1">
              <a:lnSpc>
                <a:spcPct val="90000"/>
              </a:lnSpc>
            </a:pPr>
            <a:r>
              <a:rPr lang="ru-RU" altLang="ru-RU" sz="2000"/>
              <a:t>При использовании </a:t>
            </a:r>
            <a:r>
              <a:rPr lang="en-US" altLang="ru-RU" sz="2000" b="1"/>
              <a:t>enum</a:t>
            </a:r>
            <a:r>
              <a:rPr lang="en-US" altLang="ru-RU" sz="2000"/>
              <a:t> </a:t>
            </a:r>
            <a:r>
              <a:rPr lang="ru-RU" altLang="ru-RU" sz="2000"/>
              <a:t>надо иметь переменную такого типа и присвоить ей экземпляр такого типа, например: </a:t>
            </a:r>
            <a:r>
              <a:rPr lang="en-US" altLang="ru-RU" sz="2000"/>
              <a:t> </a:t>
            </a:r>
          </a:p>
          <a:p>
            <a:pPr lvl="1" eaLnBrk="1" hangingPunct="1">
              <a:lnSpc>
                <a:spcPct val="90000"/>
              </a:lnSpc>
              <a:buFontTx/>
              <a:buNone/>
            </a:pPr>
            <a:r>
              <a:rPr lang="ru-RU" altLang="ru-RU" sz="1800"/>
              <a:t>			</a:t>
            </a:r>
            <a:r>
              <a:rPr lang="en-US" altLang="ru-RU" sz="1800"/>
              <a:t>private Size myTShirtSize = Size.MEDIUM; </a:t>
            </a:r>
            <a:endParaRPr lang="ru-RU" altLang="ru-RU" sz="1800"/>
          </a:p>
          <a:p>
            <a:pPr lvl="1" algn="ctr" eaLnBrk="1" hangingPunct="1">
              <a:lnSpc>
                <a:spcPct val="90000"/>
              </a:lnSpc>
              <a:buFontTx/>
              <a:buNone/>
            </a:pPr>
            <a:r>
              <a:rPr lang="ru-RU" altLang="ru-RU" sz="1400" i="1"/>
              <a:t>(Прием секретарши на работу: «Как у вас</a:t>
            </a:r>
            <a:r>
              <a:rPr lang="en-US" altLang="ru-RU" sz="1400" i="1"/>
              <a:t> </a:t>
            </a:r>
            <a:r>
              <a:rPr lang="ru-RU" altLang="ru-RU" sz="1400" i="1"/>
              <a:t>с </a:t>
            </a:r>
            <a:r>
              <a:rPr lang="en-US" altLang="ru-RU" sz="1400" i="1"/>
              <a:t>Excel – </a:t>
            </a:r>
            <a:r>
              <a:rPr lang="ru-RU" altLang="ru-RU" sz="1400" i="1"/>
              <a:t>свободно</a:t>
            </a:r>
            <a:r>
              <a:rPr lang="en-US" altLang="ru-RU" sz="1400" i="1"/>
              <a:t>?  </a:t>
            </a:r>
            <a:r>
              <a:rPr lang="ru-RU" altLang="ru-RU" sz="1400" i="1"/>
              <a:t>Что вы, я эмочку ношу...» </a:t>
            </a:r>
            <a:r>
              <a:rPr lang="en-US" altLang="ru-RU" sz="1400">
                <a:sym typeface="Wingdings" panose="05000000000000000000" pitchFamily="2" charset="2"/>
              </a:rPr>
              <a:t></a:t>
            </a:r>
            <a:r>
              <a:rPr lang="ru-RU" altLang="ru-RU" sz="1400"/>
              <a:t>)</a:t>
            </a:r>
          </a:p>
          <a:p>
            <a:pPr eaLnBrk="1" hangingPunct="1">
              <a:lnSpc>
                <a:spcPct val="90000"/>
              </a:lnSpc>
            </a:pPr>
            <a:r>
              <a:rPr lang="ru-RU" altLang="ru-RU" sz="2000"/>
              <a:t>Не обязательно использовать метод </a:t>
            </a:r>
            <a:r>
              <a:rPr lang="en-US" altLang="ru-RU" sz="2000"/>
              <a:t>equals()</a:t>
            </a:r>
            <a:r>
              <a:rPr lang="ru-RU" altLang="ru-RU" sz="2000"/>
              <a:t>, для проверки эквивалентности нумерованных значений годится ==.</a:t>
            </a:r>
          </a:p>
          <a:p>
            <a:pPr eaLnBrk="1" hangingPunct="1">
              <a:lnSpc>
                <a:spcPct val="90000"/>
              </a:lnSpc>
            </a:pPr>
            <a:r>
              <a:rPr lang="ru-RU" altLang="ru-RU" sz="2000">
                <a:solidFill>
                  <a:srgbClr val="FF0000"/>
                </a:solidFill>
              </a:rPr>
              <a:t>Компилятор реализует </a:t>
            </a:r>
            <a:r>
              <a:rPr lang="en-US" altLang="ru-RU" sz="2000" b="1">
                <a:solidFill>
                  <a:srgbClr val="FF0000"/>
                </a:solidFill>
              </a:rPr>
              <a:t>enum</a:t>
            </a:r>
            <a:r>
              <a:rPr lang="en-US" altLang="ru-RU" sz="2000">
                <a:solidFill>
                  <a:srgbClr val="FF0000"/>
                </a:solidFill>
              </a:rPr>
              <a:t>(s)</a:t>
            </a:r>
            <a:r>
              <a:rPr lang="ru-RU" altLang="ru-RU" sz="2000">
                <a:solidFill>
                  <a:srgbClr val="FF0000"/>
                </a:solidFill>
              </a:rPr>
              <a:t> с помощью специально создаваемых</a:t>
            </a:r>
            <a:r>
              <a:rPr lang="en-US" altLang="ru-RU" sz="2000">
                <a:solidFill>
                  <a:srgbClr val="FF0000"/>
                </a:solidFill>
              </a:rPr>
              <a:t> </a:t>
            </a:r>
            <a:r>
              <a:rPr lang="ru-RU" altLang="ru-RU" sz="2000">
                <a:solidFill>
                  <a:srgbClr val="FF0000"/>
                </a:solidFill>
              </a:rPr>
              <a:t>классов, структуру которых полезно рассмотреть </a:t>
            </a:r>
            <a:r>
              <a:rPr lang="ru-RU" altLang="ru-RU" sz="2000" i="1">
                <a:solidFill>
                  <a:srgbClr val="FF0000"/>
                </a:solidFill>
              </a:rPr>
              <a:t>с помощью </a:t>
            </a:r>
            <a:r>
              <a:rPr lang="en-US" altLang="ru-RU" sz="2000" i="1">
                <a:solidFill>
                  <a:srgbClr val="FF0000"/>
                </a:solidFill>
              </a:rPr>
              <a:t>reflection </a:t>
            </a:r>
            <a:r>
              <a:rPr lang="ru-RU" altLang="ru-RU" sz="2000" i="1">
                <a:solidFill>
                  <a:srgbClr val="0070C0"/>
                </a:solidFill>
              </a:rPr>
              <a:t>.</a:t>
            </a:r>
            <a:endParaRPr lang="en-US" altLang="ru-RU" sz="2000" i="1">
              <a:solidFill>
                <a:srgbClr val="0070C0"/>
              </a:solidFill>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AED988B6-2BAC-48D3-A085-D851956D05D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921955F-ABCA-4E37-9576-FC04A95E55E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8F3AA56F-E896-45A0-8E6E-C627ABF3488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4F1DD9A4-DBA3-4DDC-9A4E-8B244FC5EE8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5C574A3-C722-4C5E-92A5-ACA7F7FD22DC}" type="slidenum">
              <a:rPr lang="ru-RU" altLang="ru-RU" sz="1400"/>
              <a:pPr eaLnBrk="1" hangingPunct="1">
                <a:spcBef>
                  <a:spcPct val="0"/>
                </a:spcBef>
                <a:buFontTx/>
                <a:buNone/>
              </a:pPr>
              <a:t>556</a:t>
            </a:fld>
            <a:endParaRPr lang="ru-RU" altLang="ru-RU" sz="1400"/>
          </a:p>
        </p:txBody>
      </p:sp>
      <p:sp>
        <p:nvSpPr>
          <p:cNvPr id="24581" name="Rectangle 2">
            <a:extLst>
              <a:ext uri="{FF2B5EF4-FFF2-40B4-BE49-F238E27FC236}">
                <a16:creationId xmlns:a16="http://schemas.microsoft.com/office/drawing/2014/main" id="{3347BEDC-12E1-4FAE-9CAB-AD48C486FBE6}"/>
              </a:ext>
            </a:extLst>
          </p:cNvPr>
          <p:cNvSpPr>
            <a:spLocks noGrp="1" noChangeArrowheads="1"/>
          </p:cNvSpPr>
          <p:nvPr>
            <p:ph type="body" idx="1"/>
          </p:nvPr>
        </p:nvSpPr>
        <p:spPr>
          <a:xfrm>
            <a:off x="250825" y="1557338"/>
            <a:ext cx="8713788" cy="4568825"/>
          </a:xfrm>
        </p:spPr>
        <p:txBody>
          <a:bodyPr/>
          <a:lstStyle/>
          <a:p>
            <a:pPr eaLnBrk="1" hangingPunct="1"/>
            <a:r>
              <a:rPr lang="ru-RU" altLang="ru-RU" sz="2000"/>
              <a:t>Естественно использовать </a:t>
            </a:r>
            <a:r>
              <a:rPr lang="en-US" altLang="ru-RU" sz="2000" b="1"/>
              <a:t>enum</a:t>
            </a:r>
            <a:r>
              <a:rPr lang="en-US" altLang="ru-RU" sz="2000"/>
              <a:t>s </a:t>
            </a:r>
            <a:r>
              <a:rPr lang="ru-RU" altLang="ru-RU" sz="2000"/>
              <a:t>внутри </a:t>
            </a:r>
            <a:r>
              <a:rPr lang="en-US" altLang="ru-RU" sz="2000"/>
              <a:t>switch-</a:t>
            </a:r>
            <a:r>
              <a:rPr lang="ru-RU" altLang="ru-RU" sz="2000"/>
              <a:t>операторов:</a:t>
            </a:r>
            <a:endParaRPr lang="en-US" altLang="ru-RU" sz="2000"/>
          </a:p>
          <a:p>
            <a:pPr lvl="1" eaLnBrk="1" hangingPunct="1">
              <a:buFontTx/>
              <a:buNone/>
            </a:pPr>
            <a:r>
              <a:rPr lang="en-US" altLang="ru-RU" sz="1800"/>
              <a:t>Size mySize = …</a:t>
            </a:r>
            <a:endParaRPr lang="ru-RU" altLang="ru-RU" sz="1800"/>
          </a:p>
          <a:p>
            <a:pPr lvl="1" eaLnBrk="1" hangingPunct="1">
              <a:buFontTx/>
              <a:buNone/>
            </a:pPr>
            <a:r>
              <a:rPr lang="en-US" altLang="ru-RU" sz="1800"/>
              <a:t>switch (mySize){</a:t>
            </a:r>
          </a:p>
          <a:p>
            <a:pPr lvl="1" eaLnBrk="1" hangingPunct="1">
              <a:buFontTx/>
              <a:buNone/>
            </a:pPr>
            <a:r>
              <a:rPr lang="en-US" altLang="ru-RU" sz="1800"/>
              <a:t>	case SMALL</a:t>
            </a:r>
            <a:r>
              <a:rPr lang="ru-RU" altLang="ru-RU" sz="1800"/>
              <a:t>:</a:t>
            </a:r>
          </a:p>
          <a:p>
            <a:pPr lvl="1" eaLnBrk="1" hangingPunct="1">
              <a:buFontTx/>
              <a:buNone/>
            </a:pPr>
            <a:r>
              <a:rPr lang="ru-RU" altLang="ru-RU" sz="1800"/>
              <a:t>	</a:t>
            </a:r>
            <a:r>
              <a:rPr lang="en-US" altLang="ru-RU" sz="1800"/>
              <a:t>case MEDIUM:</a:t>
            </a:r>
          </a:p>
          <a:p>
            <a:pPr lvl="1" eaLnBrk="1" hangingPunct="1">
              <a:buFontTx/>
              <a:buNone/>
            </a:pPr>
            <a:r>
              <a:rPr lang="en-US" altLang="ru-RU" sz="1800"/>
              <a:t>	case LARGE:</a:t>
            </a:r>
          </a:p>
          <a:p>
            <a:pPr lvl="1" eaLnBrk="1" hangingPunct="1">
              <a:buFontTx/>
              <a:buNone/>
            </a:pPr>
            <a:r>
              <a:rPr lang="en-US" altLang="ru-RU" sz="1800"/>
              <a:t>	case EXTRA_LARGE:</a:t>
            </a:r>
          </a:p>
          <a:p>
            <a:pPr lvl="1" eaLnBrk="1" hangingPunct="1">
              <a:buFontTx/>
              <a:buNone/>
            </a:pPr>
            <a:r>
              <a:rPr lang="en-US" altLang="ru-RU" sz="1800"/>
              <a:t>	default:</a:t>
            </a:r>
          </a:p>
          <a:p>
            <a:pPr lvl="1" eaLnBrk="1" hangingPunct="1">
              <a:buFontTx/>
              <a:buNone/>
            </a:pPr>
            <a:r>
              <a:rPr lang="en-US" altLang="ru-RU" sz="1800"/>
              <a:t>};</a:t>
            </a:r>
          </a:p>
          <a:p>
            <a:pPr lvl="1" eaLnBrk="1" hangingPunct="1">
              <a:buFontTx/>
              <a:buNone/>
            </a:pPr>
            <a:endParaRPr lang="ru-RU" altLang="ru-RU" sz="1800"/>
          </a:p>
          <a:p>
            <a:pPr eaLnBrk="1" hangingPunct="1"/>
            <a:r>
              <a:rPr lang="en-US" altLang="ru-RU" sz="2000" b="1"/>
              <a:t>Enum</a:t>
            </a:r>
            <a:r>
              <a:rPr lang="en-US" altLang="ru-RU" sz="2000"/>
              <a:t>s </a:t>
            </a:r>
            <a:r>
              <a:rPr lang="ru-RU" altLang="ru-RU" sz="2000"/>
              <a:t>имеют ряд других свойств, которые стоит рассмотреть практически; как и ряд других нововведений в </a:t>
            </a:r>
            <a:r>
              <a:rPr lang="en-US" altLang="ru-RU" sz="2000"/>
              <a:t>Java</a:t>
            </a:r>
            <a:r>
              <a:rPr lang="ru-RU" altLang="ru-RU" sz="2000"/>
              <a:t>, они могут вызывать вопросы, так как не были встроены в язык изначально.</a:t>
            </a:r>
            <a:endParaRPr lang="en-US" altLang="ru-RU" sz="2000"/>
          </a:p>
          <a:p>
            <a:pPr lvl="1" eaLnBrk="1" hangingPunct="1">
              <a:buFontTx/>
              <a:buNone/>
            </a:pPr>
            <a:endParaRPr lang="ru-RU" altLang="ru-RU" sz="1800"/>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133CEDC0-8913-47EE-A8A2-78910B66E3E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2381BCF-ED0A-4BFE-8C06-0BB21C7238A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3" name="Footer Placeholder 4">
            <a:extLst>
              <a:ext uri="{FF2B5EF4-FFF2-40B4-BE49-F238E27FC236}">
                <a16:creationId xmlns:a16="http://schemas.microsoft.com/office/drawing/2014/main" id="{64D89A97-5CAB-4A14-8E12-2D8AA538B15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020AB0F3-AF63-44CD-9ED2-E775F8D9BB4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8A738C2-06E6-4C22-8DEF-C02F555CA3AF}" type="slidenum">
              <a:rPr lang="ru-RU" altLang="ru-RU" sz="1400"/>
              <a:pPr eaLnBrk="1" hangingPunct="1">
                <a:spcBef>
                  <a:spcPct val="0"/>
                </a:spcBef>
                <a:buFontTx/>
                <a:buNone/>
              </a:pPr>
              <a:t>557</a:t>
            </a:fld>
            <a:endParaRPr lang="ru-RU" altLang="ru-RU" sz="1400"/>
          </a:p>
        </p:txBody>
      </p:sp>
      <p:sp>
        <p:nvSpPr>
          <p:cNvPr id="25605" name="Rectangle 2">
            <a:extLst>
              <a:ext uri="{FF2B5EF4-FFF2-40B4-BE49-F238E27FC236}">
                <a16:creationId xmlns:a16="http://schemas.microsoft.com/office/drawing/2014/main" id="{7EB4C5B7-B576-4C4B-9FAF-56CB1BD82EA2}"/>
              </a:ext>
            </a:extLst>
          </p:cNvPr>
          <p:cNvSpPr>
            <a:spLocks noGrp="1" noChangeArrowheads="1"/>
          </p:cNvSpPr>
          <p:nvPr>
            <p:ph type="title"/>
          </p:nvPr>
        </p:nvSpPr>
        <p:spPr>
          <a:xfrm>
            <a:off x="395288" y="1484313"/>
            <a:ext cx="8229600" cy="215900"/>
          </a:xfrm>
        </p:spPr>
        <p:txBody>
          <a:bodyPr/>
          <a:lstStyle/>
          <a:p>
            <a:pPr eaLnBrk="1" hangingPunct="1"/>
            <a:r>
              <a:rPr lang="ru-RU" altLang="ru-RU" sz="2400" b="1"/>
              <a:t>Варианты реализации </a:t>
            </a:r>
            <a:r>
              <a:rPr lang="en-US" altLang="ru-RU" sz="2400" b="1"/>
              <a:t>“enums” </a:t>
            </a:r>
            <a:r>
              <a:rPr lang="ru-RU" altLang="ru-RU" sz="2400" b="1"/>
              <a:t>до </a:t>
            </a:r>
            <a:r>
              <a:rPr lang="en-US" altLang="ru-RU" sz="2400" b="1"/>
              <a:t>JDK5</a:t>
            </a:r>
            <a:endParaRPr lang="ru-RU" altLang="ru-RU" sz="2400" b="1"/>
          </a:p>
        </p:txBody>
      </p:sp>
      <p:sp>
        <p:nvSpPr>
          <p:cNvPr id="25606" name="Rectangle 3">
            <a:extLst>
              <a:ext uri="{FF2B5EF4-FFF2-40B4-BE49-F238E27FC236}">
                <a16:creationId xmlns:a16="http://schemas.microsoft.com/office/drawing/2014/main" id="{895955EB-E1BF-4F40-B058-A8EF68FD08FC}"/>
              </a:ext>
            </a:extLst>
          </p:cNvPr>
          <p:cNvSpPr>
            <a:spLocks noGrp="1" noChangeArrowheads="1"/>
          </p:cNvSpPr>
          <p:nvPr>
            <p:ph type="body" idx="1"/>
          </p:nvPr>
        </p:nvSpPr>
        <p:spPr>
          <a:xfrm>
            <a:off x="179388" y="1916113"/>
            <a:ext cx="8964612" cy="4210050"/>
          </a:xfrm>
        </p:spPr>
        <p:txBody>
          <a:bodyPr/>
          <a:lstStyle/>
          <a:p>
            <a:pPr eaLnBrk="1" hangingPunct="1"/>
            <a:r>
              <a:rPr lang="ru-RU" altLang="ru-RU" sz="2000"/>
              <a:t>Их полезно знать: ранние версии «еще в ходу» (</a:t>
            </a:r>
            <a:r>
              <a:rPr lang="en-US" altLang="ru-RU" sz="2000"/>
              <a:t>embedded java world</a:t>
            </a:r>
            <a:r>
              <a:rPr lang="ru-RU" altLang="ru-RU" sz="2000"/>
              <a:t>);</a:t>
            </a:r>
          </a:p>
          <a:p>
            <a:pPr eaLnBrk="1" hangingPunct="1"/>
            <a:r>
              <a:rPr lang="ru-RU" altLang="ru-RU" sz="2000"/>
              <a:t>Можно просто пронумеровать константы (в классе или интерфейсе):</a:t>
            </a:r>
          </a:p>
          <a:p>
            <a:pPr eaLnBrk="1" hangingPunct="1"/>
            <a:endParaRPr lang="ru-RU" altLang="ru-RU" sz="2000"/>
          </a:p>
          <a:p>
            <a:pPr eaLnBrk="1" hangingPunct="1"/>
            <a:endParaRPr lang="ru-RU" altLang="ru-RU" sz="2000"/>
          </a:p>
          <a:p>
            <a:pPr eaLnBrk="1" hangingPunct="1"/>
            <a:endParaRPr lang="ru-RU" altLang="ru-RU" sz="2000"/>
          </a:p>
          <a:p>
            <a:pPr eaLnBrk="1" hangingPunct="1"/>
            <a:endParaRPr lang="ru-RU" altLang="ru-RU" sz="2000"/>
          </a:p>
          <a:p>
            <a:pPr eaLnBrk="1" hangingPunct="1"/>
            <a:r>
              <a:rPr lang="ru-RU" altLang="ru-RU" sz="2000"/>
              <a:t>Недостатки: </a:t>
            </a:r>
          </a:p>
          <a:p>
            <a:pPr lvl="1" eaLnBrk="1" hangingPunct="1"/>
            <a:r>
              <a:rPr lang="ru-RU" altLang="ru-RU" sz="1800"/>
              <a:t>Нет контроля типа: вместо </a:t>
            </a:r>
            <a:r>
              <a:rPr lang="en-US" altLang="ru-RU" sz="1800"/>
              <a:t>SEASON </a:t>
            </a:r>
            <a:r>
              <a:rPr lang="ru-RU" altLang="ru-RU" sz="1800"/>
              <a:t>можно передать любое число;</a:t>
            </a:r>
          </a:p>
          <a:p>
            <a:pPr lvl="1" eaLnBrk="1" hangingPunct="1"/>
            <a:r>
              <a:rPr lang="ru-RU" altLang="ru-RU" sz="1800"/>
              <a:t>Надо «помечать константы </a:t>
            </a:r>
            <a:r>
              <a:rPr lang="en-US" altLang="ru-RU" sz="1800"/>
              <a:t>SEASON_</a:t>
            </a:r>
            <a:r>
              <a:rPr lang="ru-RU" altLang="ru-RU" sz="1800"/>
              <a:t>», чтобы имитировать «</a:t>
            </a:r>
            <a:r>
              <a:rPr lang="en-US" altLang="ru-RU" sz="1800"/>
              <a:t>namespace</a:t>
            </a:r>
            <a:r>
              <a:rPr lang="ru-RU" altLang="ru-RU" sz="1800"/>
              <a:t>»;</a:t>
            </a:r>
          </a:p>
          <a:p>
            <a:pPr lvl="1" eaLnBrk="1" hangingPunct="1"/>
            <a:r>
              <a:rPr lang="ru-RU" altLang="ru-RU" sz="1800"/>
              <a:t>При смене/добавлении констант надо перекомпилировать код клиента;</a:t>
            </a:r>
          </a:p>
          <a:p>
            <a:pPr lvl="1" eaLnBrk="1" hangingPunct="1"/>
            <a:r>
              <a:rPr lang="ru-RU" altLang="ru-RU" sz="1800"/>
              <a:t>При выводе печатаются просто числа...</a:t>
            </a:r>
          </a:p>
          <a:p>
            <a:pPr lvl="1" eaLnBrk="1" hangingPunct="1"/>
            <a:endParaRPr lang="ru-RU" altLang="ru-RU" sz="1800"/>
          </a:p>
          <a:p>
            <a:pPr eaLnBrk="1" hangingPunct="1"/>
            <a:endParaRPr lang="ru-RU" altLang="ru-RU" sz="2000"/>
          </a:p>
          <a:p>
            <a:pPr eaLnBrk="1" hangingPunct="1"/>
            <a:endParaRPr lang="ru-RU" altLang="ru-RU" sz="2000"/>
          </a:p>
          <a:p>
            <a:pPr eaLnBrk="1" hangingPunct="1"/>
            <a:endParaRPr lang="ru-RU" altLang="ru-RU" sz="2000"/>
          </a:p>
          <a:p>
            <a:pPr eaLnBrk="1" hangingPunct="1"/>
            <a:endParaRPr lang="ru-RU" altLang="ru-RU" sz="2000"/>
          </a:p>
          <a:p>
            <a:pPr eaLnBrk="1" hangingPunct="1"/>
            <a:endParaRPr lang="ru-RU" altLang="ru-RU" sz="2000"/>
          </a:p>
        </p:txBody>
      </p:sp>
      <p:sp>
        <p:nvSpPr>
          <p:cNvPr id="25607" name="Rectangle 4">
            <a:extLst>
              <a:ext uri="{FF2B5EF4-FFF2-40B4-BE49-F238E27FC236}">
                <a16:creationId xmlns:a16="http://schemas.microsoft.com/office/drawing/2014/main" id="{D64A0EFD-FDF3-4141-A44E-A1B2C6001608}"/>
              </a:ext>
            </a:extLst>
          </p:cNvPr>
          <p:cNvSpPr>
            <a:spLocks noChangeArrowheads="1"/>
          </p:cNvSpPr>
          <p:nvPr/>
        </p:nvSpPr>
        <p:spPr bwMode="auto">
          <a:xfrm>
            <a:off x="2268538" y="2849563"/>
            <a:ext cx="4319587"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400" b="1"/>
              <a:t>// int Enum Pattern - has severe problems!</a:t>
            </a:r>
            <a:r>
              <a:rPr lang="ru-RU" altLang="ru-RU" sz="1400"/>
              <a:t> </a:t>
            </a:r>
          </a:p>
          <a:p>
            <a:pPr>
              <a:spcBef>
                <a:spcPct val="0"/>
              </a:spcBef>
              <a:buFontTx/>
              <a:buNone/>
            </a:pPr>
            <a:r>
              <a:rPr lang="ru-RU" altLang="ru-RU" sz="1400" b="1" i="1">
                <a:solidFill>
                  <a:srgbClr val="FF0000"/>
                </a:solidFill>
              </a:rPr>
              <a:t>public static final int SEASON_WINTER = 0; </a:t>
            </a:r>
          </a:p>
          <a:p>
            <a:pPr>
              <a:spcBef>
                <a:spcPct val="0"/>
              </a:spcBef>
              <a:buFontTx/>
              <a:buNone/>
            </a:pPr>
            <a:r>
              <a:rPr lang="ru-RU" altLang="ru-RU" sz="1400" b="1" i="1">
                <a:solidFill>
                  <a:srgbClr val="FF0000"/>
                </a:solidFill>
              </a:rPr>
              <a:t>public static final int SEASON_SPRING = 1; </a:t>
            </a:r>
          </a:p>
          <a:p>
            <a:pPr>
              <a:spcBef>
                <a:spcPct val="0"/>
              </a:spcBef>
              <a:buFontTx/>
              <a:buNone/>
            </a:pPr>
            <a:r>
              <a:rPr lang="ru-RU" altLang="ru-RU" sz="1400" b="1" i="1">
                <a:solidFill>
                  <a:srgbClr val="FF0000"/>
                </a:solidFill>
              </a:rPr>
              <a:t>public static final int SEASON_SUMMER = 2; </a:t>
            </a:r>
          </a:p>
          <a:p>
            <a:pPr>
              <a:spcBef>
                <a:spcPct val="0"/>
              </a:spcBef>
              <a:buFontTx/>
              <a:buNone/>
            </a:pPr>
            <a:r>
              <a:rPr lang="ru-RU" altLang="ru-RU" sz="1400" b="1" i="1">
                <a:solidFill>
                  <a:srgbClr val="FF0000"/>
                </a:solidFill>
              </a:rPr>
              <a:t>public static final int SEASON_FALL = 3; </a:t>
            </a: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0B68328E-F33B-4400-B3C1-7AFA06AAD69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81E263A-8D38-4A92-959F-2B99F3208FC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1E689AB6-20BD-49A1-9330-2238AC39B1B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644A88FB-85AA-422B-B55A-AB0C33E4246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D0EE553-98C9-4B26-BF90-1F24AEC59E6D}" type="slidenum">
              <a:rPr lang="ru-RU" altLang="ru-RU" sz="1400"/>
              <a:pPr eaLnBrk="1" hangingPunct="1">
                <a:spcBef>
                  <a:spcPct val="0"/>
                </a:spcBef>
                <a:buFontTx/>
                <a:buNone/>
              </a:pPr>
              <a:t>558</a:t>
            </a:fld>
            <a:endParaRPr lang="ru-RU" altLang="ru-RU" sz="1400"/>
          </a:p>
        </p:txBody>
      </p:sp>
      <p:sp>
        <p:nvSpPr>
          <p:cNvPr id="26629" name="Rectangle 2">
            <a:extLst>
              <a:ext uri="{FF2B5EF4-FFF2-40B4-BE49-F238E27FC236}">
                <a16:creationId xmlns:a16="http://schemas.microsoft.com/office/drawing/2014/main" id="{CC6EF0FB-E6EC-40AA-A5F3-165EE7D9E515}"/>
              </a:ext>
            </a:extLst>
          </p:cNvPr>
          <p:cNvSpPr>
            <a:spLocks noGrp="1" noChangeArrowheads="1"/>
          </p:cNvSpPr>
          <p:nvPr>
            <p:ph type="body" idx="1"/>
          </p:nvPr>
        </p:nvSpPr>
        <p:spPr>
          <a:xfrm>
            <a:off x="0" y="1412875"/>
            <a:ext cx="9144000" cy="5445125"/>
          </a:xfrm>
        </p:spPr>
        <p:txBody>
          <a:bodyPr/>
          <a:lstStyle/>
          <a:p>
            <a:pPr eaLnBrk="1" hangingPunct="1">
              <a:lnSpc>
                <a:spcPct val="80000"/>
              </a:lnSpc>
            </a:pPr>
            <a:r>
              <a:rPr lang="ru-RU" altLang="ru-RU" sz="2000"/>
              <a:t>Можно использовать </a:t>
            </a:r>
            <a:r>
              <a:rPr lang="en-US" altLang="ru-RU" sz="2000"/>
              <a:t>Typesafe enum  - design pattern</a:t>
            </a:r>
            <a:r>
              <a:rPr lang="ru-RU" altLang="ru-RU" sz="2000"/>
              <a:t> (прием программирования  – см. </a:t>
            </a:r>
            <a:r>
              <a:rPr lang="en-US" altLang="ru-RU" sz="2000"/>
              <a:t>Joshua Bloch, Effective Java</a:t>
            </a:r>
            <a:r>
              <a:rPr lang="ru-RU" altLang="ru-RU" sz="2000"/>
              <a:t>). Суть – в реализации класса специального вида </a:t>
            </a:r>
            <a:r>
              <a:rPr lang="ru-RU" altLang="ru-RU" sz="2000" i="1"/>
              <a:t>(«на пользовательском уровне», без специальной поддержки в языке),</a:t>
            </a:r>
            <a:r>
              <a:rPr lang="ru-RU" altLang="ru-RU" sz="2000"/>
              <a:t> например:</a:t>
            </a:r>
          </a:p>
          <a:p>
            <a:pPr eaLnBrk="1" hangingPunct="1">
              <a:lnSpc>
                <a:spcPct val="80000"/>
              </a:lnSpc>
              <a:buFontTx/>
              <a:buNone/>
            </a:pPr>
            <a:r>
              <a:rPr lang="ru-RU" altLang="ru-RU" sz="2400"/>
              <a:t>	</a:t>
            </a:r>
            <a:r>
              <a:rPr lang="ru-RU" altLang="ru-RU" sz="1800" b="1"/>
              <a:t>// The typesafe enum pattern (простейший, можно добавлять функции...):</a:t>
            </a:r>
          </a:p>
          <a:p>
            <a:pPr eaLnBrk="1" hangingPunct="1">
              <a:lnSpc>
                <a:spcPct val="80000"/>
              </a:lnSpc>
              <a:buFontTx/>
              <a:buNone/>
            </a:pPr>
            <a:r>
              <a:rPr lang="ru-RU" altLang="ru-RU" sz="1800" b="1"/>
              <a:t> </a:t>
            </a:r>
            <a:r>
              <a:rPr lang="ru-RU" altLang="ru-RU" sz="1800" b="1">
                <a:solidFill>
                  <a:srgbClr val="FF0000"/>
                </a:solidFill>
              </a:rPr>
              <a:t>public class Suit {  </a:t>
            </a:r>
            <a:r>
              <a:rPr lang="en-US" altLang="ru-RU" sz="1800" b="1">
                <a:solidFill>
                  <a:srgbClr val="FF0000"/>
                </a:solidFill>
              </a:rPr>
              <a:t>/</a:t>
            </a:r>
            <a:r>
              <a:rPr lang="ru-RU" altLang="ru-RU" sz="1800" b="1">
                <a:solidFill>
                  <a:srgbClr val="FF0000"/>
                </a:solidFill>
              </a:rPr>
              <a:t>*</a:t>
            </a:r>
            <a:r>
              <a:rPr lang="en-US" altLang="ru-RU" sz="1800" b="1">
                <a:solidFill>
                  <a:srgbClr val="FF0000"/>
                </a:solidFill>
              </a:rPr>
              <a:t> </a:t>
            </a:r>
            <a:r>
              <a:rPr lang="en-US" altLang="ru-RU" sz="1800" b="1">
                <a:solidFill>
                  <a:srgbClr val="0070C0"/>
                </a:solidFill>
              </a:rPr>
              <a:t>suit – </a:t>
            </a:r>
            <a:r>
              <a:rPr lang="ru-RU" altLang="ru-RU" sz="1800" b="1">
                <a:solidFill>
                  <a:srgbClr val="0070C0"/>
                </a:solidFill>
              </a:rPr>
              <a:t>здесь означает карточная «масть»</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p>
          <a:p>
            <a:pPr eaLnBrk="1" hangingPunct="1">
              <a:lnSpc>
                <a:spcPct val="80000"/>
              </a:lnSpc>
              <a:buFontTx/>
              <a:buNone/>
            </a:pPr>
            <a:r>
              <a:rPr lang="ru-RU" altLang="ru-RU" sz="1800" b="1">
                <a:solidFill>
                  <a:srgbClr val="FF0000"/>
                </a:solidFill>
              </a:rPr>
              <a:t>	private final String name; </a:t>
            </a:r>
          </a:p>
          <a:p>
            <a:pPr eaLnBrk="1" hangingPunct="1">
              <a:lnSpc>
                <a:spcPct val="80000"/>
              </a:lnSpc>
              <a:buFontTx/>
              <a:buNone/>
            </a:pPr>
            <a:r>
              <a:rPr lang="ru-RU" altLang="ru-RU" sz="1800" b="1">
                <a:solidFill>
                  <a:srgbClr val="FF0000"/>
                </a:solidFill>
              </a:rPr>
              <a:t>	private Suit(String name) { this.name = name; }  </a:t>
            </a:r>
            <a:r>
              <a:rPr lang="en-US" altLang="ru-RU" sz="1800" b="1">
                <a:solidFill>
                  <a:srgbClr val="FF0000"/>
                </a:solidFill>
              </a:rPr>
              <a:t>// </a:t>
            </a:r>
            <a:r>
              <a:rPr lang="ru-RU" altLang="ru-RU" sz="1800" b="1">
                <a:solidFill>
                  <a:srgbClr val="FF0000"/>
                </a:solidFill>
              </a:rPr>
              <a:t>нельзя вызвать из-вне!</a:t>
            </a:r>
          </a:p>
          <a:p>
            <a:pPr eaLnBrk="1" hangingPunct="1">
              <a:lnSpc>
                <a:spcPct val="80000"/>
              </a:lnSpc>
              <a:buFontTx/>
              <a:buNone/>
            </a:pPr>
            <a:r>
              <a:rPr lang="ru-RU" altLang="ru-RU" sz="1800" b="1">
                <a:solidFill>
                  <a:srgbClr val="FF0000"/>
                </a:solidFill>
              </a:rPr>
              <a:t>	public String toString() { return name; } </a:t>
            </a:r>
          </a:p>
          <a:p>
            <a:pPr eaLnBrk="1" hangingPunct="1">
              <a:lnSpc>
                <a:spcPct val="80000"/>
              </a:lnSpc>
              <a:buFontTx/>
              <a:buNone/>
            </a:pPr>
            <a:r>
              <a:rPr lang="ru-RU" altLang="ru-RU" sz="1800" b="1">
                <a:solidFill>
                  <a:srgbClr val="FF0000"/>
                </a:solidFill>
              </a:rPr>
              <a:t>	public static final Suit CLUBS        = new Suit("clubs");         </a:t>
            </a:r>
            <a:r>
              <a:rPr lang="en-US" altLang="ru-RU" sz="1800" b="1">
                <a:solidFill>
                  <a:srgbClr val="FF0000"/>
                </a:solidFill>
              </a:rPr>
              <a:t>// </a:t>
            </a:r>
            <a:r>
              <a:rPr lang="ru-RU" altLang="ru-RU" sz="1800" b="1">
                <a:solidFill>
                  <a:srgbClr val="0070C0"/>
                </a:solidFill>
              </a:rPr>
              <a:t>трефы</a:t>
            </a:r>
          </a:p>
          <a:p>
            <a:pPr eaLnBrk="1" hangingPunct="1">
              <a:lnSpc>
                <a:spcPct val="80000"/>
              </a:lnSpc>
              <a:buFontTx/>
              <a:buNone/>
            </a:pPr>
            <a:r>
              <a:rPr lang="ru-RU" altLang="ru-RU" sz="1800" b="1">
                <a:solidFill>
                  <a:srgbClr val="FF0000"/>
                </a:solidFill>
              </a:rPr>
              <a:t>	public static final Suit DIAMONDS = new Suit("diamonds");  </a:t>
            </a:r>
            <a:r>
              <a:rPr lang="en-US" altLang="ru-RU" sz="1800" b="1">
                <a:solidFill>
                  <a:srgbClr val="FF0000"/>
                </a:solidFill>
              </a:rPr>
              <a:t>// </a:t>
            </a:r>
            <a:r>
              <a:rPr lang="ru-RU" altLang="ru-RU" sz="1800" b="1">
                <a:solidFill>
                  <a:srgbClr val="0070C0"/>
                </a:solidFill>
              </a:rPr>
              <a:t>бубны</a:t>
            </a:r>
          </a:p>
          <a:p>
            <a:pPr eaLnBrk="1" hangingPunct="1">
              <a:lnSpc>
                <a:spcPct val="80000"/>
              </a:lnSpc>
              <a:buFontTx/>
              <a:buNone/>
            </a:pPr>
            <a:r>
              <a:rPr lang="ru-RU" altLang="ru-RU" sz="1800" b="1">
                <a:solidFill>
                  <a:srgbClr val="FF0000"/>
                </a:solidFill>
              </a:rPr>
              <a:t>	public static final Suit HEARTS      = new Suit("hearts");        </a:t>
            </a:r>
            <a:r>
              <a:rPr lang="en-US" altLang="ru-RU" sz="1800" b="1">
                <a:solidFill>
                  <a:srgbClr val="FF0000"/>
                </a:solidFill>
              </a:rPr>
              <a:t>// </a:t>
            </a:r>
            <a:r>
              <a:rPr lang="ru-RU" altLang="ru-RU" sz="1800" b="1">
                <a:solidFill>
                  <a:srgbClr val="0070C0"/>
                </a:solidFill>
              </a:rPr>
              <a:t>черви</a:t>
            </a:r>
          </a:p>
          <a:p>
            <a:pPr eaLnBrk="1" hangingPunct="1">
              <a:lnSpc>
                <a:spcPct val="80000"/>
              </a:lnSpc>
              <a:buFontTx/>
              <a:buNone/>
            </a:pPr>
            <a:r>
              <a:rPr lang="ru-RU" altLang="ru-RU" sz="1800" b="1">
                <a:solidFill>
                  <a:srgbClr val="FF0000"/>
                </a:solidFill>
              </a:rPr>
              <a:t>	public static final Suit SPADES      = new Suit("spades");       </a:t>
            </a:r>
            <a:r>
              <a:rPr lang="en-US" altLang="ru-RU" sz="1800" b="1">
                <a:solidFill>
                  <a:srgbClr val="FF0000"/>
                </a:solidFill>
              </a:rPr>
              <a:t>// </a:t>
            </a:r>
            <a:r>
              <a:rPr lang="ru-RU" altLang="ru-RU" sz="1800" b="1">
                <a:solidFill>
                  <a:srgbClr val="0070C0"/>
                </a:solidFill>
              </a:rPr>
              <a:t>пики</a:t>
            </a:r>
          </a:p>
          <a:p>
            <a:pPr eaLnBrk="1" hangingPunct="1">
              <a:lnSpc>
                <a:spcPct val="80000"/>
              </a:lnSpc>
              <a:buFontTx/>
              <a:buNone/>
            </a:pPr>
            <a:r>
              <a:rPr lang="ru-RU" altLang="ru-RU" sz="1800" b="1">
                <a:solidFill>
                  <a:srgbClr val="FF0000"/>
                </a:solidFill>
              </a:rPr>
              <a:t>} </a:t>
            </a:r>
          </a:p>
          <a:p>
            <a:pPr eaLnBrk="1" hangingPunct="1">
              <a:lnSpc>
                <a:spcPct val="80000"/>
              </a:lnSpc>
            </a:pPr>
            <a:r>
              <a:rPr lang="ru-RU" altLang="ru-RU" sz="2000"/>
              <a:t>Недостатки:</a:t>
            </a:r>
          </a:p>
          <a:p>
            <a:pPr lvl="1" eaLnBrk="1" hangingPunct="1">
              <a:lnSpc>
                <a:spcPct val="80000"/>
              </a:lnSpc>
            </a:pPr>
            <a:r>
              <a:rPr lang="ru-RU" altLang="ru-RU" sz="2000"/>
              <a:t>Может быть сравнительно много кода;</a:t>
            </a:r>
          </a:p>
          <a:p>
            <a:pPr lvl="1" eaLnBrk="1" hangingPunct="1">
              <a:lnSpc>
                <a:spcPct val="80000"/>
              </a:lnSpc>
            </a:pPr>
            <a:r>
              <a:rPr lang="ru-RU" altLang="ru-RU" sz="2000"/>
              <a:t>Нельзя естественно использовать в операторах </a:t>
            </a:r>
            <a:r>
              <a:rPr lang="en-US" altLang="ru-RU" sz="2000"/>
              <a:t>switch.</a:t>
            </a:r>
            <a:endParaRPr lang="ru-RU" altLang="ru-RU" sz="2000"/>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73AC4290-4A12-4414-8B36-C379D6D0852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4FF191C-AB41-4641-8757-5E0C41D68D3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7651" name="Footer Placeholder 4">
            <a:extLst>
              <a:ext uri="{FF2B5EF4-FFF2-40B4-BE49-F238E27FC236}">
                <a16:creationId xmlns:a16="http://schemas.microsoft.com/office/drawing/2014/main" id="{8DF87F46-A75D-4289-92F4-7F83E68BA3F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7652" name="Slide Number Placeholder 5">
            <a:extLst>
              <a:ext uri="{FF2B5EF4-FFF2-40B4-BE49-F238E27FC236}">
                <a16:creationId xmlns:a16="http://schemas.microsoft.com/office/drawing/2014/main" id="{8F9143C2-6F57-4457-B558-B18020C6A08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C776C55-DF48-4F70-83E6-662421732246}" type="slidenum">
              <a:rPr lang="ru-RU" altLang="ru-RU" sz="1400"/>
              <a:pPr eaLnBrk="1" hangingPunct="1">
                <a:spcBef>
                  <a:spcPct val="0"/>
                </a:spcBef>
                <a:buFontTx/>
                <a:buNone/>
              </a:pPr>
              <a:t>559</a:t>
            </a:fld>
            <a:endParaRPr lang="ru-RU" altLang="ru-RU" sz="1400"/>
          </a:p>
        </p:txBody>
      </p:sp>
      <p:sp>
        <p:nvSpPr>
          <p:cNvPr id="27653" name="Rectangle 2">
            <a:extLst>
              <a:ext uri="{FF2B5EF4-FFF2-40B4-BE49-F238E27FC236}">
                <a16:creationId xmlns:a16="http://schemas.microsoft.com/office/drawing/2014/main" id="{21881234-F9A4-448C-A74C-C16C93BD7D16}"/>
              </a:ext>
            </a:extLst>
          </p:cNvPr>
          <p:cNvSpPr>
            <a:spLocks noGrp="1" noChangeArrowheads="1"/>
          </p:cNvSpPr>
          <p:nvPr>
            <p:ph type="body" idx="1"/>
          </p:nvPr>
        </p:nvSpPr>
        <p:spPr>
          <a:xfrm>
            <a:off x="0" y="1600200"/>
            <a:ext cx="8964613" cy="4525963"/>
          </a:xfrm>
        </p:spPr>
        <p:txBody>
          <a:bodyPr/>
          <a:lstStyle/>
          <a:p>
            <a:pPr eaLnBrk="1" hangingPunct="1">
              <a:lnSpc>
                <a:spcPct val="90000"/>
              </a:lnSpc>
            </a:pPr>
            <a:r>
              <a:rPr lang="ru-RU" altLang="ru-RU" sz="2000"/>
              <a:t>Реализация в </a:t>
            </a:r>
            <a:r>
              <a:rPr lang="en-US" altLang="ru-RU" sz="2000"/>
              <a:t>JDK</a:t>
            </a:r>
            <a:r>
              <a:rPr lang="ru-RU" altLang="ru-RU" sz="2000"/>
              <a:t> </a:t>
            </a:r>
            <a:r>
              <a:rPr lang="en-US" altLang="ru-RU" sz="2000"/>
              <a:t>5 (+) </a:t>
            </a:r>
            <a:r>
              <a:rPr lang="ru-RU" altLang="ru-RU" sz="2000"/>
              <a:t>получила поддержку на уровне языка, свободна от всех указанных недостатков и дает гораздо больше возможностей, чем в других языках (С/С++/С</a:t>
            </a:r>
            <a:r>
              <a:rPr lang="en-US" altLang="ru-RU" sz="2000"/>
              <a:t>#...</a:t>
            </a:r>
            <a:r>
              <a:rPr lang="ru-RU" altLang="ru-RU" sz="2000"/>
              <a:t>).</a:t>
            </a:r>
          </a:p>
          <a:p>
            <a:pPr eaLnBrk="1" hangingPunct="1">
              <a:lnSpc>
                <a:spcPct val="90000"/>
              </a:lnSpc>
            </a:pPr>
            <a:r>
              <a:rPr lang="ru-RU" altLang="ru-RU" sz="2000"/>
              <a:t>В сущности, </a:t>
            </a:r>
            <a:r>
              <a:rPr lang="en-US" altLang="ru-RU" sz="2000"/>
              <a:t>enum</a:t>
            </a:r>
            <a:r>
              <a:rPr lang="ru-RU" altLang="ru-RU" sz="2000"/>
              <a:t>(ы) – это обобщение </a:t>
            </a:r>
            <a:r>
              <a:rPr lang="en-US" altLang="ru-RU" sz="2000"/>
              <a:t>singleton</a:t>
            </a:r>
            <a:r>
              <a:rPr lang="ru-RU" altLang="ru-RU" sz="2000"/>
              <a:t>(ов) </a:t>
            </a:r>
            <a:r>
              <a:rPr lang="ru-RU" altLang="ru-RU" sz="2000" i="1"/>
              <a:t>(Кто помнит, что это?);</a:t>
            </a:r>
          </a:p>
          <a:p>
            <a:pPr eaLnBrk="1" hangingPunct="1">
              <a:lnSpc>
                <a:spcPct val="90000"/>
              </a:lnSpc>
            </a:pPr>
            <a:r>
              <a:rPr lang="ru-RU" altLang="ru-RU" sz="2000"/>
              <a:t>Можно добавлять поля, методы и реализовывать интерфейсы («в стиле ООП»): начиная с простых наборов констант, можно «эволюционировать» абстракции;</a:t>
            </a:r>
          </a:p>
          <a:p>
            <a:pPr eaLnBrk="1" hangingPunct="1">
              <a:lnSpc>
                <a:spcPct val="90000"/>
              </a:lnSpc>
            </a:pPr>
            <a:r>
              <a:rPr lang="ru-RU" altLang="ru-RU" sz="2000"/>
              <a:t>Чтобы ассоциировать данные с пронумерованными константами, надо иметь поля экземпляров и конструктор, сохраняющий данные в них; эти поля должны быть </a:t>
            </a:r>
            <a:r>
              <a:rPr lang="en-US" altLang="ru-RU" sz="2000"/>
              <a:t>final</a:t>
            </a:r>
            <a:r>
              <a:rPr lang="ru-RU" altLang="ru-RU" sz="2000"/>
              <a:t>, так как </a:t>
            </a:r>
            <a:r>
              <a:rPr lang="en-US" altLang="ru-RU" sz="2000"/>
              <a:t>enum(s) – </a:t>
            </a:r>
            <a:r>
              <a:rPr lang="ru-RU" altLang="ru-RU" sz="2000"/>
              <a:t>по сути </a:t>
            </a:r>
            <a:r>
              <a:rPr lang="en-US" altLang="ru-RU" sz="2000"/>
              <a:t>immutable </a:t>
            </a:r>
            <a:r>
              <a:rPr lang="ru-RU" altLang="ru-RU" sz="2000" i="1"/>
              <a:t>(что это значит?)</a:t>
            </a:r>
            <a:r>
              <a:rPr lang="ru-RU" altLang="ru-RU" sz="2000"/>
              <a:t>;</a:t>
            </a:r>
            <a:r>
              <a:rPr lang="en-US" altLang="ru-RU" sz="2000"/>
              <a:t> </a:t>
            </a:r>
            <a:r>
              <a:rPr lang="ru-RU" altLang="ru-RU" sz="2000"/>
              <a:t>конструкторы могут вызываться только при создании нумерованных констант.</a:t>
            </a:r>
          </a:p>
          <a:p>
            <a:pPr eaLnBrk="1" hangingPunct="1">
              <a:lnSpc>
                <a:spcPct val="90000"/>
              </a:lnSpc>
            </a:pPr>
            <a:r>
              <a:rPr lang="ru-RU" altLang="ru-RU" sz="2000"/>
              <a:t>Можно даже ассоциировать методы с отдельными константами...</a:t>
            </a:r>
          </a:p>
          <a:p>
            <a:pPr eaLnBrk="1" hangingPunct="1">
              <a:lnSpc>
                <a:spcPct val="90000"/>
              </a:lnSpc>
              <a:buFontTx/>
              <a:buNone/>
            </a:pPr>
            <a:r>
              <a:rPr lang="ru-RU" altLang="ru-RU" sz="2000" i="1"/>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rPr>
              <a:t>Диаграмма </a:t>
            </a:r>
            <a:r>
              <a:rPr lang="ru-RU" sz="2250" b="1" dirty="0" err="1">
                <a:latin typeface="Arial Narrow" charset="0"/>
              </a:rPr>
              <a:t>Box</a:t>
            </a:r>
            <a:r>
              <a:rPr lang="ru-RU" sz="2250" b="1" dirty="0">
                <a:latin typeface="Arial Narrow" charset="0"/>
              </a:rPr>
              <a:t> </a:t>
            </a:r>
            <a:r>
              <a:rPr lang="ru-RU" sz="2250" b="1" dirty="0" err="1">
                <a:latin typeface="Arial Narrow" charset="0"/>
              </a:rPr>
              <a:t>plot</a:t>
            </a:r>
            <a:r>
              <a:rPr lang="ru-RU" sz="2250" b="1" dirty="0">
                <a:latin typeface="Arial Narrow" charset="0"/>
              </a:rPr>
              <a:t> («ящик с усами») </a:t>
            </a:r>
            <a:endParaRPr sz="2250" b="1" dirty="0">
              <a:latin typeface="Arial Narrow" charset="0"/>
            </a:endParaRPr>
          </a:p>
        </p:txBody>
      </p:sp>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45533683-10A6-1D41-B74A-09ECD01FFEFA}"/>
              </a:ext>
            </a:extLst>
          </p:cNvPr>
          <p:cNvSpPr txBox="1"/>
          <p:nvPr/>
        </p:nvSpPr>
        <p:spPr>
          <a:xfrm>
            <a:off x="553804" y="1248320"/>
            <a:ext cx="8036393" cy="4647971"/>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marL="241127" indent="-241127" algn="just">
              <a:spcBef>
                <a:spcPts val="141"/>
              </a:spcBef>
              <a:buFont typeface="Arial" panose="020B0604020202020204" pitchFamily="34" charset="0"/>
              <a:buChar char="•"/>
            </a:pPr>
            <a:r>
              <a:rPr lang="ru-RU" sz="1688" dirty="0">
                <a:solidFill>
                  <a:srgbClr val="253957"/>
                </a:solidFill>
                <a:latin typeface="Arial Narrow" charset="0"/>
              </a:rPr>
              <a:t>Диаграмма типа «ящик с усами» (или коробчатая диаграмма) была предложена в 70-е годы XX века известным американским статистиком Джоном </a:t>
            </a:r>
            <a:r>
              <a:rPr lang="ru-RU" sz="1688" dirty="0" err="1">
                <a:solidFill>
                  <a:srgbClr val="253957"/>
                </a:solidFill>
                <a:latin typeface="Arial Narrow" charset="0"/>
              </a:rPr>
              <a:t>Тьюки</a:t>
            </a:r>
            <a:r>
              <a:rPr lang="ru-RU" sz="1688" dirty="0">
                <a:solidFill>
                  <a:srgbClr val="253957"/>
                </a:solidFill>
                <a:latin typeface="Arial Narrow" charset="0"/>
              </a:rPr>
              <a:t>, одним из создателей практического анализа данных. Для построения этой диаграммы используют 5 показателей: медиану, квартили и наименьшее и наибольшее значения в выборке.</a:t>
            </a:r>
          </a:p>
          <a:p>
            <a:pPr marL="241127" indent="-241127" algn="just">
              <a:spcBef>
                <a:spcPts val="141"/>
              </a:spcBef>
              <a:buFont typeface="Arial" panose="020B0604020202020204" pitchFamily="34" charset="0"/>
              <a:buChar char="•"/>
            </a:pPr>
            <a:r>
              <a:rPr lang="ru-RU" sz="1688" dirty="0">
                <a:solidFill>
                  <a:srgbClr val="253957"/>
                </a:solidFill>
                <a:latin typeface="Arial Narrow" charset="0"/>
              </a:rPr>
              <a:t>Диаграмма «ящик с усами» состоит из прямоугольника («ящик»), занимающего пространство от первого до третьего квартиля, линии внутри этого прямоугольника, соответствующей уровню (значению) медианы, и двух отрезков горизонтальной прямой («усы»), начинающихся справа и слева от «ящика» и заканчивающихся минимальным и максимальным значениями набора данных, которые еще </a:t>
            </a:r>
            <a:r>
              <a:rPr lang="ru-RU" sz="1688" b="1" dirty="0">
                <a:solidFill>
                  <a:srgbClr val="253957"/>
                </a:solidFill>
                <a:latin typeface="Arial Narrow" charset="0"/>
              </a:rPr>
              <a:t>не являются выбросами </a:t>
            </a:r>
          </a:p>
        </p:txBody>
      </p:sp>
      <p:pic>
        <p:nvPicPr>
          <p:cNvPr id="3" name="Рисунок 2">
            <a:extLst>
              <a:ext uri="{FF2B5EF4-FFF2-40B4-BE49-F238E27FC236}">
                <a16:creationId xmlns:a16="http://schemas.microsoft.com/office/drawing/2014/main" id="{8BBFF1C5-D50A-42D4-9BEE-A9BBBE2102C1}"/>
              </a:ext>
            </a:extLst>
          </p:cNvPr>
          <p:cNvPicPr>
            <a:picLocks noChangeAspect="1"/>
          </p:cNvPicPr>
          <p:nvPr/>
        </p:nvPicPr>
        <p:blipFill>
          <a:blip r:embed="rId3"/>
          <a:stretch>
            <a:fillRect/>
          </a:stretch>
        </p:blipFill>
        <p:spPr>
          <a:xfrm>
            <a:off x="2353700" y="3753506"/>
            <a:ext cx="4909663" cy="2880670"/>
          </a:xfrm>
          <a:prstGeom prst="rect">
            <a:avLst/>
          </a:prstGeom>
        </p:spPr>
      </p:pic>
    </p:spTree>
    <p:extLst>
      <p:ext uri="{BB962C8B-B14F-4D97-AF65-F5344CB8AC3E}">
        <p14:creationId xmlns:p14="http://schemas.microsoft.com/office/powerpoint/2010/main" val="2235534065"/>
      </p:ext>
    </p:extLst>
  </p:cSld>
  <p:clrMapOvr>
    <a:masterClrMapping/>
  </p:clrMapOvr>
  <p:transition spd="med"/>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a:extLst>
              <a:ext uri="{FF2B5EF4-FFF2-40B4-BE49-F238E27FC236}">
                <a16:creationId xmlns:a16="http://schemas.microsoft.com/office/drawing/2014/main" id="{1F74ED0A-B40B-4152-9A2F-62B4F68256A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F66727D-AE86-4C78-ABC2-9148DEFA794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8675" name="Footer Placeholder 4">
            <a:extLst>
              <a:ext uri="{FF2B5EF4-FFF2-40B4-BE49-F238E27FC236}">
                <a16:creationId xmlns:a16="http://schemas.microsoft.com/office/drawing/2014/main" id="{41F47BA1-2E7A-4F69-88C3-09228AAE8B2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8676" name="Slide Number Placeholder 5">
            <a:extLst>
              <a:ext uri="{FF2B5EF4-FFF2-40B4-BE49-F238E27FC236}">
                <a16:creationId xmlns:a16="http://schemas.microsoft.com/office/drawing/2014/main" id="{8A8D3011-C46D-4D0A-9515-BC53120BF76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97F78C-1D04-40E1-A55C-F032E91F4215}" type="slidenum">
              <a:rPr lang="ru-RU" altLang="ru-RU" sz="1400"/>
              <a:pPr eaLnBrk="1" hangingPunct="1">
                <a:spcBef>
                  <a:spcPct val="0"/>
                </a:spcBef>
                <a:buFontTx/>
                <a:buNone/>
              </a:pPr>
              <a:t>560</a:t>
            </a:fld>
            <a:endParaRPr lang="ru-RU" altLang="ru-RU" sz="1400"/>
          </a:p>
        </p:txBody>
      </p:sp>
      <p:sp>
        <p:nvSpPr>
          <p:cNvPr id="28677" name="Rectangle 3">
            <a:extLst>
              <a:ext uri="{FF2B5EF4-FFF2-40B4-BE49-F238E27FC236}">
                <a16:creationId xmlns:a16="http://schemas.microsoft.com/office/drawing/2014/main" id="{4B00BF0A-28F7-4A25-8405-2B085B815162}"/>
              </a:ext>
            </a:extLst>
          </p:cNvPr>
          <p:cNvSpPr>
            <a:spLocks noGrp="1" noChangeArrowheads="1"/>
          </p:cNvSpPr>
          <p:nvPr>
            <p:ph type="body" idx="1"/>
          </p:nvPr>
        </p:nvSpPr>
        <p:spPr>
          <a:xfrm>
            <a:off x="250825" y="1557338"/>
            <a:ext cx="8642350" cy="4568825"/>
          </a:xfrm>
        </p:spPr>
        <p:txBody>
          <a:bodyPr/>
          <a:lstStyle/>
          <a:p>
            <a:pPr eaLnBrk="1" hangingPunct="1">
              <a:lnSpc>
                <a:spcPct val="90000"/>
              </a:lnSpc>
            </a:pPr>
            <a:r>
              <a:rPr lang="ru-RU" altLang="ru-RU" sz="2000"/>
              <a:t>Пример (с константами связаны их сокращенные обозначениия):</a:t>
            </a:r>
          </a:p>
          <a:p>
            <a:pPr lvl="1" eaLnBrk="1" hangingPunct="1">
              <a:lnSpc>
                <a:spcPct val="90000"/>
              </a:lnSpc>
              <a:buFontTx/>
              <a:buNone/>
            </a:pPr>
            <a:r>
              <a:rPr lang="en-US" altLang="ru-RU" sz="1800">
                <a:solidFill>
                  <a:srgbClr val="FF0000"/>
                </a:solidFill>
              </a:rPr>
              <a:t>enum Size {</a:t>
            </a:r>
          </a:p>
          <a:p>
            <a:pPr lvl="1" eaLnBrk="1" hangingPunct="1">
              <a:lnSpc>
                <a:spcPct val="90000"/>
              </a:lnSpc>
              <a:buFontTx/>
              <a:buNone/>
            </a:pPr>
            <a:r>
              <a:rPr lang="en-US" altLang="ru-RU" sz="1800">
                <a:solidFill>
                  <a:srgbClr val="FF0000"/>
                </a:solidFill>
              </a:rPr>
              <a:t>	SMALL (“S”), MEDIUM (“M”), LARGE (“L”), EXTRA_LARGE (“XL”);</a:t>
            </a:r>
          </a:p>
          <a:p>
            <a:pPr lvl="1" eaLnBrk="1" hangingPunct="1">
              <a:lnSpc>
                <a:spcPct val="90000"/>
              </a:lnSpc>
              <a:buFontTx/>
              <a:buNone/>
            </a:pPr>
            <a:r>
              <a:rPr lang="en-US" altLang="ru-RU" sz="1800">
                <a:solidFill>
                  <a:srgbClr val="FF0000"/>
                </a:solidFill>
              </a:rPr>
              <a:t>	private Size (String abbreviation) {</a:t>
            </a:r>
          </a:p>
          <a:p>
            <a:pPr lvl="1" eaLnBrk="1" hangingPunct="1">
              <a:lnSpc>
                <a:spcPct val="90000"/>
              </a:lnSpc>
              <a:buFontTx/>
              <a:buNone/>
            </a:pPr>
            <a:r>
              <a:rPr lang="en-US" altLang="ru-RU" sz="1800">
                <a:solidFill>
                  <a:srgbClr val="FF0000"/>
                </a:solidFill>
              </a:rPr>
              <a:t>		this.abbreviation = abbreviation;</a:t>
            </a:r>
          </a:p>
          <a:p>
            <a:pPr lvl="1" eaLnBrk="1" hangingPunct="1">
              <a:lnSpc>
                <a:spcPct val="90000"/>
              </a:lnSpc>
              <a:buFontTx/>
              <a:buNone/>
            </a:pPr>
            <a:r>
              <a:rPr lang="en-US" altLang="ru-RU" sz="1800">
                <a:solidFill>
                  <a:srgbClr val="FF0000"/>
                </a:solidFill>
              </a:rPr>
              <a:t>	}</a:t>
            </a:r>
          </a:p>
          <a:p>
            <a:pPr lvl="1" eaLnBrk="1" hangingPunct="1">
              <a:lnSpc>
                <a:spcPct val="90000"/>
              </a:lnSpc>
              <a:buFontTx/>
              <a:buNone/>
            </a:pPr>
            <a:r>
              <a:rPr lang="en-US" altLang="ru-RU" sz="1800">
                <a:solidFill>
                  <a:srgbClr val="FF0000"/>
                </a:solidFill>
              </a:rPr>
              <a:t>	public String getAbbreviation() { return abbreviation; }</a:t>
            </a:r>
          </a:p>
          <a:p>
            <a:pPr lvl="1" eaLnBrk="1" hangingPunct="1">
              <a:lnSpc>
                <a:spcPct val="90000"/>
              </a:lnSpc>
              <a:buFontTx/>
              <a:buNone/>
            </a:pPr>
            <a:r>
              <a:rPr lang="en-US" altLang="ru-RU" sz="1800">
                <a:solidFill>
                  <a:srgbClr val="FF0000"/>
                </a:solidFill>
              </a:rPr>
              <a:t>	private String abbreviation;</a:t>
            </a:r>
          </a:p>
          <a:p>
            <a:pPr lvl="1" eaLnBrk="1" hangingPunct="1">
              <a:lnSpc>
                <a:spcPct val="90000"/>
              </a:lnSpc>
              <a:buFontTx/>
              <a:buNone/>
            </a:pPr>
            <a:r>
              <a:rPr lang="en-US" altLang="ru-RU" sz="1800">
                <a:solidFill>
                  <a:srgbClr val="FF0000"/>
                </a:solidFill>
              </a:rPr>
              <a:t>}</a:t>
            </a:r>
            <a:endParaRPr lang="ru-RU" altLang="ru-RU" sz="1800">
              <a:solidFill>
                <a:srgbClr val="FF0000"/>
              </a:solidFill>
            </a:endParaRPr>
          </a:p>
          <a:p>
            <a:pPr lvl="1" eaLnBrk="1" hangingPunct="1">
              <a:lnSpc>
                <a:spcPct val="90000"/>
              </a:lnSpc>
              <a:buFontTx/>
              <a:buNone/>
            </a:pPr>
            <a:endParaRPr lang="en-US" altLang="ru-RU" sz="1800"/>
          </a:p>
          <a:p>
            <a:pPr eaLnBrk="1" hangingPunct="1">
              <a:lnSpc>
                <a:spcPct val="90000"/>
              </a:lnSpc>
            </a:pPr>
            <a:r>
              <a:rPr lang="ru-RU" altLang="ru-RU" sz="2000"/>
              <a:t>Все перечисляемые типы реализуются с помощью подклассов класса </a:t>
            </a:r>
            <a:r>
              <a:rPr lang="en-US" altLang="ru-RU" sz="2000"/>
              <a:t>java.lang.Enum</a:t>
            </a:r>
            <a:r>
              <a:rPr lang="ru-RU" altLang="ru-RU" sz="2000"/>
              <a:t>, наследуя из него ряд полезных методов.</a:t>
            </a:r>
          </a:p>
          <a:p>
            <a:pPr eaLnBrk="1" hangingPunct="1">
              <a:lnSpc>
                <a:spcPct val="90000"/>
              </a:lnSpc>
            </a:pPr>
            <a:r>
              <a:rPr lang="ru-RU" altLang="ru-RU" sz="2000"/>
              <a:t>Мы сможем посмотреть на эту реализацию средствами </a:t>
            </a:r>
            <a:r>
              <a:rPr lang="en-US" altLang="ru-RU" sz="2000"/>
              <a:t>reflection…</a:t>
            </a:r>
          </a:p>
          <a:p>
            <a:pPr eaLnBrk="1" hangingPunct="1">
              <a:lnSpc>
                <a:spcPct val="90000"/>
              </a:lnSpc>
            </a:pPr>
            <a:r>
              <a:rPr lang="en-US" altLang="ru-RU" sz="2000"/>
              <a:t>C</a:t>
            </a:r>
            <a:r>
              <a:rPr lang="ru-RU" altLang="ru-RU" sz="2000"/>
              <a:t>м. пример с дополнениями к </a:t>
            </a:r>
            <a:r>
              <a:rPr lang="en-US" altLang="ru-RU" sz="2000"/>
              <a:t>enum Size </a:t>
            </a:r>
            <a:r>
              <a:rPr lang="ru-RU" altLang="ru-RU" sz="2000"/>
              <a:t>(см. материалы семинара)</a:t>
            </a:r>
          </a:p>
          <a:p>
            <a:pPr lvl="1" eaLnBrk="1" hangingPunct="1">
              <a:lnSpc>
                <a:spcPct val="90000"/>
              </a:lnSpc>
              <a:buFontTx/>
              <a:buNone/>
            </a:pPr>
            <a:endParaRPr lang="ru-RU" altLang="ru-RU" sz="1800"/>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a:extLst>
              <a:ext uri="{FF2B5EF4-FFF2-40B4-BE49-F238E27FC236}">
                <a16:creationId xmlns:a16="http://schemas.microsoft.com/office/drawing/2014/main" id="{CAFA2690-FFA7-4A25-A209-190B1A823E4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4189A9D-C20C-495B-BEE2-77F8161EB93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9699" name="Footer Placeholder 4">
            <a:extLst>
              <a:ext uri="{FF2B5EF4-FFF2-40B4-BE49-F238E27FC236}">
                <a16:creationId xmlns:a16="http://schemas.microsoft.com/office/drawing/2014/main" id="{121F4EFF-0F55-4166-ACF5-6C3225093BE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9700" name="Slide Number Placeholder 5">
            <a:extLst>
              <a:ext uri="{FF2B5EF4-FFF2-40B4-BE49-F238E27FC236}">
                <a16:creationId xmlns:a16="http://schemas.microsoft.com/office/drawing/2014/main" id="{08C3C711-4832-43E6-9D88-0E4B43C280B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DFA290D-3128-44B4-A714-047E69E33CEB}" type="slidenum">
              <a:rPr lang="ru-RU" altLang="ru-RU" sz="1400"/>
              <a:pPr eaLnBrk="1" hangingPunct="1">
                <a:spcBef>
                  <a:spcPct val="0"/>
                </a:spcBef>
                <a:buFontTx/>
                <a:buNone/>
              </a:pPr>
              <a:t>561</a:t>
            </a:fld>
            <a:endParaRPr lang="ru-RU" altLang="ru-RU" sz="1400"/>
          </a:p>
        </p:txBody>
      </p:sp>
      <p:sp>
        <p:nvSpPr>
          <p:cNvPr id="29701" name="Rectangle 2">
            <a:extLst>
              <a:ext uri="{FF2B5EF4-FFF2-40B4-BE49-F238E27FC236}">
                <a16:creationId xmlns:a16="http://schemas.microsoft.com/office/drawing/2014/main" id="{2FF27B4F-1113-462B-B246-FEBB7FED5FEF}"/>
              </a:ext>
            </a:extLst>
          </p:cNvPr>
          <p:cNvSpPr>
            <a:spLocks noGrp="1" noChangeArrowheads="1"/>
          </p:cNvSpPr>
          <p:nvPr>
            <p:ph type="title"/>
          </p:nvPr>
        </p:nvSpPr>
        <p:spPr>
          <a:xfrm>
            <a:off x="528638" y="1484313"/>
            <a:ext cx="8229600" cy="360362"/>
          </a:xfrm>
        </p:spPr>
        <p:txBody>
          <a:bodyPr/>
          <a:lstStyle/>
          <a:p>
            <a:pPr eaLnBrk="1" hangingPunct="1"/>
            <a:r>
              <a:rPr lang="en-US" altLang="ru-RU" sz="4000"/>
              <a:t>Q&amp;A</a:t>
            </a:r>
            <a:endParaRPr lang="ru-RU" altLang="ru-RU" sz="4000"/>
          </a:p>
        </p:txBody>
      </p:sp>
      <p:sp>
        <p:nvSpPr>
          <p:cNvPr id="29702" name="Rectangle 5">
            <a:extLst>
              <a:ext uri="{FF2B5EF4-FFF2-40B4-BE49-F238E27FC236}">
                <a16:creationId xmlns:a16="http://schemas.microsoft.com/office/drawing/2014/main" id="{CEB6FE5D-C259-43E9-8991-9856719E7EC6}"/>
              </a:ext>
            </a:extLst>
          </p:cNvPr>
          <p:cNvSpPr>
            <a:spLocks noChangeArrowheads="1"/>
          </p:cNvSpPr>
          <p:nvPr/>
        </p:nvSpPr>
        <p:spPr bwMode="auto">
          <a:xfrm>
            <a:off x="107950" y="1916113"/>
            <a:ext cx="8640763"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b="1">
                <a:solidFill>
                  <a:schemeClr val="tx2"/>
                </a:solidFill>
              </a:rPr>
              <a:t>Литература:</a:t>
            </a:r>
            <a:endParaRPr lang="en-US" altLang="ru-RU" sz="1800" b="1">
              <a:solidFill>
                <a:schemeClr val="tx2"/>
              </a:solidFill>
            </a:endParaRPr>
          </a:p>
          <a:p>
            <a:pPr eaLnBrk="1" hangingPunct="1">
              <a:spcBef>
                <a:spcPct val="0"/>
              </a:spcBef>
              <a:buFontTx/>
              <a:buNone/>
            </a:pPr>
            <a:endParaRPr lang="ru-RU" altLang="ru-RU" sz="1800" b="1">
              <a:solidFill>
                <a:schemeClr val="tx2"/>
              </a:solidFill>
            </a:endParaRPr>
          </a:p>
          <a:p>
            <a:pPr eaLnBrk="1" hangingPunct="1">
              <a:spcBef>
                <a:spcPct val="0"/>
              </a:spcBef>
              <a:buFontTx/>
              <a:buNone/>
            </a:pPr>
            <a:r>
              <a:rPr lang="ru-RU" altLang="ru-RU" sz="1800" i="1"/>
              <a:t>(как всегда – лучше оригинал (англ.)). Читать про лямбды:</a:t>
            </a:r>
            <a:br>
              <a:rPr lang="en-US" altLang="ru-RU" sz="1800" b="1"/>
            </a:br>
            <a:r>
              <a:rPr lang="en-US" altLang="ru-RU" sz="1800"/>
              <a:t>- H.Schildt, Java. The complete Reference, Ed.9, Chapter 15.</a:t>
            </a:r>
            <a:r>
              <a:rPr lang="ru-RU" altLang="ru-RU" sz="1800"/>
              <a:t> </a:t>
            </a:r>
            <a:r>
              <a:rPr lang="en-US" altLang="ru-RU" sz="1800"/>
              <a:t>(</a:t>
            </a:r>
            <a:r>
              <a:rPr lang="ru-RU" altLang="ru-RU" sz="1800"/>
              <a:t>Есть в переводе: Г.</a:t>
            </a:r>
            <a:r>
              <a:rPr lang="en-US" altLang="ru-RU" sz="1800"/>
              <a:t> </a:t>
            </a:r>
            <a:r>
              <a:rPr lang="ru-RU" altLang="ru-RU" sz="1800"/>
              <a:t>Шилдт, гл. 15)</a:t>
            </a:r>
            <a:r>
              <a:rPr lang="en-US" altLang="ru-RU" sz="1800"/>
              <a:t>;</a:t>
            </a:r>
            <a:br>
              <a:rPr lang="en-US" altLang="ru-RU" sz="1800"/>
            </a:br>
            <a:r>
              <a:rPr lang="en-US" altLang="ru-RU" sz="1800"/>
              <a:t>- </a:t>
            </a:r>
            <a:r>
              <a:rPr lang="ru-RU" altLang="ru-RU" sz="1800"/>
              <a:t>Хорстман, т.1, п.6.</a:t>
            </a:r>
            <a:r>
              <a:rPr lang="en-US" altLang="ru-RU" sz="1800"/>
              <a:t>2 (Ed.11)</a:t>
            </a:r>
            <a:r>
              <a:rPr lang="ru-RU" altLang="ru-RU" sz="1800"/>
              <a:t>;</a:t>
            </a:r>
            <a:endParaRPr lang="en-US" altLang="ru-RU" sz="1800"/>
          </a:p>
          <a:p>
            <a:pPr eaLnBrk="1" hangingPunct="1">
              <a:spcBef>
                <a:spcPct val="0"/>
              </a:spcBef>
              <a:buFontTx/>
              <a:buNone/>
            </a:pPr>
            <a:endParaRPr lang="en-US" altLang="ru-RU" sz="1800"/>
          </a:p>
          <a:p>
            <a:pPr eaLnBrk="1" hangingPunct="1">
              <a:spcBef>
                <a:spcPct val="0"/>
              </a:spcBef>
              <a:buFontTx/>
              <a:buNone/>
            </a:pPr>
            <a:r>
              <a:rPr lang="ru-RU" altLang="ru-RU" sz="1800">
                <a:solidFill>
                  <a:schemeClr val="tx2"/>
                </a:solidFill>
              </a:rPr>
              <a:t>Хорстман т.1 : </a:t>
            </a:r>
            <a:endParaRPr lang="en-US" altLang="ru-RU" sz="1800">
              <a:solidFill>
                <a:schemeClr val="tx2"/>
              </a:solidFill>
            </a:endParaRPr>
          </a:p>
          <a:p>
            <a:pPr eaLnBrk="1" hangingPunct="1">
              <a:spcBef>
                <a:spcPct val="0"/>
              </a:spcBef>
              <a:buFontTx/>
              <a:buNone/>
            </a:pPr>
            <a:r>
              <a:rPr lang="en-US" altLang="ru-RU" sz="1800">
                <a:solidFill>
                  <a:schemeClr val="tx2"/>
                </a:solidFill>
              </a:rPr>
              <a:t>	</a:t>
            </a:r>
            <a:r>
              <a:rPr lang="ru-RU" altLang="ru-RU" sz="1800">
                <a:solidFill>
                  <a:schemeClr val="tx2"/>
                </a:solidFill>
              </a:rPr>
              <a:t>- глава 5, параграф 6 (</a:t>
            </a:r>
            <a:r>
              <a:rPr lang="en-US" altLang="ru-RU" sz="1800">
                <a:solidFill>
                  <a:schemeClr val="tx2"/>
                </a:solidFill>
              </a:rPr>
              <a:t>Enumeration classes</a:t>
            </a:r>
            <a:r>
              <a:rPr lang="ru-RU" altLang="ru-RU" sz="1800">
                <a:solidFill>
                  <a:schemeClr val="tx2"/>
                </a:solidFill>
              </a:rPr>
              <a:t>) </a:t>
            </a:r>
            <a:endParaRPr lang="en-US" altLang="ru-RU" sz="1800">
              <a:solidFill>
                <a:schemeClr val="tx2"/>
              </a:solidFill>
            </a:endParaRPr>
          </a:p>
          <a:p>
            <a:pPr eaLnBrk="1" hangingPunct="1">
              <a:spcBef>
                <a:spcPct val="0"/>
              </a:spcBef>
              <a:buFontTx/>
              <a:buNone/>
            </a:pPr>
            <a:r>
              <a:rPr lang="ru-RU" altLang="ru-RU" sz="1800">
                <a:solidFill>
                  <a:schemeClr val="tx2"/>
                </a:solidFill>
              </a:rPr>
              <a:t>Шилдс (</a:t>
            </a:r>
            <a:r>
              <a:rPr lang="en-US" altLang="ru-RU" sz="1800">
                <a:solidFill>
                  <a:schemeClr val="tx2"/>
                </a:solidFill>
              </a:rPr>
              <a:t>Java Complete reference 9 </a:t>
            </a:r>
            <a:r>
              <a:rPr lang="ru-RU" altLang="ru-RU" sz="1800">
                <a:solidFill>
                  <a:schemeClr val="tx2"/>
                </a:solidFill>
              </a:rPr>
              <a:t>изд. )</a:t>
            </a:r>
            <a:r>
              <a:rPr lang="en-US" altLang="ru-RU" sz="1800">
                <a:solidFill>
                  <a:schemeClr val="tx2"/>
                </a:solidFill>
              </a:rPr>
              <a:t> </a:t>
            </a:r>
            <a:r>
              <a:rPr lang="ru-RU" altLang="ru-RU" sz="1800">
                <a:solidFill>
                  <a:schemeClr val="tx2"/>
                </a:solidFill>
              </a:rPr>
              <a:t>:</a:t>
            </a:r>
          </a:p>
          <a:p>
            <a:pPr eaLnBrk="1" hangingPunct="1">
              <a:spcBef>
                <a:spcPct val="0"/>
              </a:spcBef>
              <a:buFontTx/>
              <a:buNone/>
            </a:pPr>
            <a:r>
              <a:rPr lang="ru-RU" altLang="ru-RU" sz="1800">
                <a:solidFill>
                  <a:schemeClr val="tx2"/>
                </a:solidFill>
              </a:rPr>
              <a:t>	- глава 12. </a:t>
            </a:r>
            <a:r>
              <a:rPr lang="en-US" altLang="ru-RU" sz="1800">
                <a:solidFill>
                  <a:schemeClr val="tx2"/>
                </a:solidFill>
              </a:rPr>
              <a:t>Enumerations.</a:t>
            </a:r>
            <a:br>
              <a:rPr lang="ru-RU" altLang="ru-RU" sz="1800" b="1">
                <a:solidFill>
                  <a:schemeClr val="tx2"/>
                </a:solidFill>
              </a:rPr>
            </a:br>
            <a:endParaRPr lang="ru-RU" altLang="ru-RU" sz="1800" b="1">
              <a:solidFill>
                <a:schemeClr val="tx2"/>
              </a:solidFill>
            </a:endParaRPr>
          </a:p>
          <a:p>
            <a:pPr eaLnBrk="1" hangingPunct="1">
              <a:spcBef>
                <a:spcPct val="0"/>
              </a:spcBef>
              <a:buFontTx/>
              <a:buNone/>
            </a:pPr>
            <a:r>
              <a:rPr lang="ru-RU" altLang="ru-RU" sz="1800">
                <a:solidFill>
                  <a:schemeClr val="tx2"/>
                </a:solidFill>
              </a:rPr>
              <a:t>Дополнительная литература:</a:t>
            </a:r>
            <a:br>
              <a:rPr lang="ru-RU" altLang="ru-RU" sz="1800">
                <a:solidFill>
                  <a:schemeClr val="tx2"/>
                </a:solidFill>
              </a:rPr>
            </a:br>
            <a:r>
              <a:rPr lang="en-US" altLang="ru-RU" sz="1800">
                <a:solidFill>
                  <a:schemeClr val="tx2"/>
                </a:solidFill>
              </a:rPr>
              <a:t>J. Bloch. </a:t>
            </a:r>
            <a:r>
              <a:rPr lang="en-US" altLang="ru-RU" sz="1800"/>
              <a:t>Effective Java. </a:t>
            </a:r>
            <a:r>
              <a:rPr lang="ru-RU" altLang="ru-RU" sz="1800">
                <a:solidFill>
                  <a:schemeClr val="tx2"/>
                </a:solidFill>
              </a:rPr>
              <a:t>Глава 6. </a:t>
            </a:r>
            <a:r>
              <a:rPr lang="en-US" altLang="ru-RU" sz="1800">
                <a:solidFill>
                  <a:schemeClr val="tx2"/>
                </a:solidFill>
              </a:rPr>
              <a:t>Enumerations.</a:t>
            </a:r>
            <a:r>
              <a:rPr lang="ru-RU" altLang="ru-RU" sz="1800">
                <a:solidFill>
                  <a:schemeClr val="tx2"/>
                </a:solidFill>
              </a:rPr>
              <a:t>.. – очень хороший источник !!!</a:t>
            </a:r>
          </a:p>
          <a:p>
            <a:pPr eaLnBrk="1" hangingPunct="1">
              <a:spcBef>
                <a:spcPct val="0"/>
              </a:spcBef>
              <a:buFontTx/>
              <a:buNone/>
            </a:pPr>
            <a:r>
              <a:rPr lang="ru-RU" altLang="ru-RU" sz="1800">
                <a:solidFill>
                  <a:schemeClr val="tx2"/>
                </a:solidFill>
              </a:rPr>
              <a:t>В </a:t>
            </a:r>
            <a:r>
              <a:rPr lang="en-US" altLang="ru-RU" sz="1800">
                <a:solidFill>
                  <a:schemeClr val="tx2"/>
                </a:solidFill>
              </a:rPr>
              <a:t>Moodle </a:t>
            </a:r>
            <a:r>
              <a:rPr lang="ru-RU" altLang="ru-RU" sz="1800">
                <a:solidFill>
                  <a:schemeClr val="tx2"/>
                </a:solidFill>
              </a:rPr>
              <a:t>выложен русский перевод этой книги (см.)</a:t>
            </a:r>
            <a:br>
              <a:rPr lang="en-US" altLang="ru-RU" sz="1800">
                <a:solidFill>
                  <a:schemeClr val="tx2"/>
                </a:solidFill>
              </a:rPr>
            </a:br>
            <a:endParaRPr lang="ru-RU" altLang="ru-RU" sz="1800">
              <a:solidFill>
                <a:schemeClr val="tx2"/>
              </a:solidFill>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a:extLst>
              <a:ext uri="{FF2B5EF4-FFF2-40B4-BE49-F238E27FC236}">
                <a16:creationId xmlns:a16="http://schemas.microsoft.com/office/drawing/2014/main" id="{5090E1EF-308C-4BCE-A942-F69DC1ACE09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487809E-DA2B-4125-B323-FD55434C66E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9" name="Footer Placeholder 4">
            <a:extLst>
              <a:ext uri="{FF2B5EF4-FFF2-40B4-BE49-F238E27FC236}">
                <a16:creationId xmlns:a16="http://schemas.microsoft.com/office/drawing/2014/main" id="{7E109331-4BB2-410C-A312-295CF39C411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0" name="Slide Number Placeholder 5">
            <a:extLst>
              <a:ext uri="{FF2B5EF4-FFF2-40B4-BE49-F238E27FC236}">
                <a16:creationId xmlns:a16="http://schemas.microsoft.com/office/drawing/2014/main" id="{916B4DB8-F0DA-4117-9DDE-BFEC65C7817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72AEBD5-EED9-4A15-911B-5040CC6B2E7A}" type="slidenum">
              <a:rPr lang="ru-RU" altLang="ru-RU" sz="1400"/>
              <a:pPr eaLnBrk="1" hangingPunct="1">
                <a:spcBef>
                  <a:spcPct val="0"/>
                </a:spcBef>
                <a:buFontTx/>
                <a:buNone/>
              </a:pPr>
              <a:t>562</a:t>
            </a:fld>
            <a:endParaRPr lang="ru-RU" altLang="ru-RU" sz="1400"/>
          </a:p>
        </p:txBody>
      </p:sp>
      <p:pic>
        <p:nvPicPr>
          <p:cNvPr id="4101" name="Picture 4">
            <a:extLst>
              <a:ext uri="{FF2B5EF4-FFF2-40B4-BE49-F238E27FC236}">
                <a16:creationId xmlns:a16="http://schemas.microsoft.com/office/drawing/2014/main" id="{B535C92D-78D5-4949-AD56-2654485F1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196975"/>
            <a:ext cx="7926388"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C46EDCD8-E257-4743-8449-8D753B3514C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4279755-20DF-4B70-892B-DAD526125D6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A1F4A4C4-1432-47BA-B226-BA4C94256B6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C8E17A20-641E-487D-BA1D-272D7B55A62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6A68159-3F83-43DD-9FA6-43F9851246F2}" type="slidenum">
              <a:rPr lang="ru-RU" altLang="ru-RU" sz="1400"/>
              <a:pPr eaLnBrk="1" hangingPunct="1">
                <a:spcBef>
                  <a:spcPct val="0"/>
                </a:spcBef>
                <a:buFontTx/>
                <a:buNone/>
              </a:pPr>
              <a:t>563</a:t>
            </a:fld>
            <a:endParaRPr lang="ru-RU" altLang="ru-RU" sz="1400"/>
          </a:p>
        </p:txBody>
      </p:sp>
      <p:sp>
        <p:nvSpPr>
          <p:cNvPr id="5125" name="Rectangle 2">
            <a:extLst>
              <a:ext uri="{FF2B5EF4-FFF2-40B4-BE49-F238E27FC236}">
                <a16:creationId xmlns:a16="http://schemas.microsoft.com/office/drawing/2014/main" id="{2317C47E-9724-4EFD-9309-A172336A7EB5}"/>
              </a:ext>
            </a:extLst>
          </p:cNvPr>
          <p:cNvSpPr>
            <a:spLocks noGrp="1" noChangeArrowheads="1"/>
          </p:cNvSpPr>
          <p:nvPr>
            <p:ph type="title"/>
          </p:nvPr>
        </p:nvSpPr>
        <p:spPr>
          <a:xfrm>
            <a:off x="468313" y="1484313"/>
            <a:ext cx="8229600" cy="288925"/>
          </a:xfrm>
        </p:spPr>
        <p:txBody>
          <a:bodyPr/>
          <a:lstStyle/>
          <a:p>
            <a:pPr eaLnBrk="1" hangingPunct="1"/>
            <a:r>
              <a:rPr lang="ru-RU" altLang="ru-RU" sz="2400" b="1"/>
              <a:t>Как это работает? Что будет выведено?</a:t>
            </a:r>
          </a:p>
        </p:txBody>
      </p:sp>
      <p:sp>
        <p:nvSpPr>
          <p:cNvPr id="5126" name="Rectangle 3">
            <a:extLst>
              <a:ext uri="{FF2B5EF4-FFF2-40B4-BE49-F238E27FC236}">
                <a16:creationId xmlns:a16="http://schemas.microsoft.com/office/drawing/2014/main" id="{6F8CC723-05F3-418D-A1AF-8C13AB992F73}"/>
              </a:ext>
            </a:extLst>
          </p:cNvPr>
          <p:cNvSpPr>
            <a:spLocks noGrp="1" noChangeArrowheads="1"/>
          </p:cNvSpPr>
          <p:nvPr>
            <p:ph type="body" idx="1"/>
          </p:nvPr>
        </p:nvSpPr>
        <p:spPr>
          <a:xfrm>
            <a:off x="0" y="1916113"/>
            <a:ext cx="9144000" cy="4210050"/>
          </a:xfrm>
        </p:spPr>
        <p:txBody>
          <a:bodyPr/>
          <a:lstStyle/>
          <a:p>
            <a:pPr eaLnBrk="1" hangingPunct="1">
              <a:lnSpc>
                <a:spcPct val="80000"/>
              </a:lnSpc>
              <a:defRPr/>
            </a:pPr>
            <a:r>
              <a:rPr lang="ru-RU" altLang="ru-RU" sz="1400" b="1" dirty="0"/>
              <a:t>Сам класс </a:t>
            </a:r>
            <a:r>
              <a:rPr lang="en-US" altLang="ru-RU" sz="1400" b="1" dirty="0"/>
              <a:t>Shape </a:t>
            </a:r>
            <a:r>
              <a:rPr lang="ru-RU" altLang="ru-RU" sz="1400" b="1" dirty="0"/>
              <a:t>не может инстанциироваться;</a:t>
            </a:r>
            <a:endParaRPr lang="en-US" altLang="ru-RU" sz="1400" b="1" dirty="0"/>
          </a:p>
          <a:p>
            <a:pPr eaLnBrk="1" hangingPunct="1">
              <a:lnSpc>
                <a:spcPct val="80000"/>
              </a:lnSpc>
              <a:defRPr/>
            </a:pPr>
            <a:r>
              <a:rPr lang="ru-RU" altLang="ru-RU" sz="1400" b="1" dirty="0"/>
              <a:t>Метод </a:t>
            </a:r>
            <a:r>
              <a:rPr lang="en-US" altLang="ru-RU" sz="1400" b="1" dirty="0"/>
              <a:t>draw() </a:t>
            </a:r>
            <a:r>
              <a:rPr lang="ru-RU" altLang="ru-RU" sz="1400" b="1" dirty="0"/>
              <a:t>базового класса </a:t>
            </a:r>
            <a:r>
              <a:rPr lang="en-US" altLang="ru-RU" sz="1400" b="1" dirty="0"/>
              <a:t>Shape </a:t>
            </a:r>
            <a:r>
              <a:rPr lang="ru-RU" altLang="ru-RU" sz="1400" b="1" dirty="0"/>
              <a:t>неявно использует метод </a:t>
            </a:r>
            <a:r>
              <a:rPr lang="en-US" altLang="ru-RU" sz="1400" b="1" dirty="0"/>
              <a:t>toString() </a:t>
            </a:r>
            <a:r>
              <a:rPr lang="ru-RU" altLang="ru-RU" sz="1400" b="1" dirty="0"/>
              <a:t>для вывода «названия» контретной фигуры;</a:t>
            </a:r>
          </a:p>
          <a:p>
            <a:pPr eaLnBrk="1" hangingPunct="1">
              <a:lnSpc>
                <a:spcPct val="80000"/>
              </a:lnSpc>
              <a:defRPr/>
            </a:pPr>
            <a:r>
              <a:rPr lang="ru-RU" altLang="ru-RU" sz="1400" b="1" dirty="0"/>
              <a:t>Для этого методу </a:t>
            </a:r>
            <a:r>
              <a:rPr lang="en-US" altLang="ru-RU" sz="1400" b="1" dirty="0"/>
              <a:t>System.out.println() </a:t>
            </a:r>
            <a:r>
              <a:rPr lang="ru-RU" altLang="ru-RU" sz="1400" b="1" dirty="0"/>
              <a:t>передается ссылка </a:t>
            </a:r>
            <a:r>
              <a:rPr lang="en-US" altLang="ru-RU" sz="1400" b="1" dirty="0"/>
              <a:t>this;</a:t>
            </a:r>
          </a:p>
          <a:p>
            <a:pPr eaLnBrk="1" hangingPunct="1">
              <a:lnSpc>
                <a:spcPct val="80000"/>
              </a:lnSpc>
              <a:defRPr/>
            </a:pPr>
            <a:r>
              <a:rPr lang="ru-RU" altLang="ru-RU" sz="1400" b="1" dirty="0"/>
              <a:t>Метод </a:t>
            </a:r>
            <a:r>
              <a:rPr lang="en-US" altLang="ru-RU" sz="1400" b="1" dirty="0"/>
              <a:t>toString() </a:t>
            </a:r>
            <a:r>
              <a:rPr lang="ru-RU" altLang="ru-RU" sz="1400" b="1" dirty="0"/>
              <a:t>в </a:t>
            </a:r>
            <a:r>
              <a:rPr lang="en-US" altLang="ru-RU" sz="1400" b="1" dirty="0"/>
              <a:t>Shape – </a:t>
            </a:r>
            <a:r>
              <a:rPr lang="ru-RU" altLang="ru-RU" sz="1400" b="1" dirty="0"/>
              <a:t>абстрактный. Он:</a:t>
            </a:r>
          </a:p>
          <a:p>
            <a:pPr lvl="1" eaLnBrk="1" hangingPunct="1">
              <a:lnSpc>
                <a:spcPct val="80000"/>
              </a:lnSpc>
              <a:defRPr/>
            </a:pPr>
            <a:r>
              <a:rPr lang="ru-RU" altLang="ru-RU" sz="1400" b="1" dirty="0"/>
              <a:t>Переопределяет метод </a:t>
            </a:r>
            <a:r>
              <a:rPr lang="en-US" altLang="ru-RU" sz="1400" b="1" dirty="0"/>
              <a:t>toString() </a:t>
            </a:r>
            <a:r>
              <a:rPr lang="ru-RU" altLang="ru-RU" sz="1400" b="1" dirty="0"/>
              <a:t>из </a:t>
            </a:r>
            <a:r>
              <a:rPr lang="en-US" altLang="ru-RU" sz="1400" b="1" dirty="0"/>
              <a:t>java.lang.Object;</a:t>
            </a:r>
          </a:p>
          <a:p>
            <a:pPr lvl="1" eaLnBrk="1" hangingPunct="1">
              <a:lnSpc>
                <a:spcPct val="80000"/>
              </a:lnSpc>
              <a:defRPr/>
            </a:pPr>
            <a:r>
              <a:rPr lang="ru-RU" altLang="ru-RU" sz="1400" b="1" dirty="0"/>
              <a:t>Обязывает производные от </a:t>
            </a:r>
            <a:r>
              <a:rPr lang="en-US" altLang="ru-RU" sz="1400" b="1" dirty="0"/>
              <a:t>Shape </a:t>
            </a:r>
            <a:r>
              <a:rPr lang="ru-RU" altLang="ru-RU" sz="1400" b="1" dirty="0"/>
              <a:t>классы определить </a:t>
            </a:r>
            <a:r>
              <a:rPr lang="en-US" altLang="ru-RU" sz="1400" b="1" dirty="0"/>
              <a:t>toString().</a:t>
            </a:r>
            <a:endParaRPr lang="ru-RU" altLang="ru-RU" sz="1400" b="1" dirty="0"/>
          </a:p>
          <a:p>
            <a:pPr eaLnBrk="1" hangingPunct="1">
              <a:lnSpc>
                <a:spcPct val="80000"/>
              </a:lnSpc>
              <a:defRPr/>
            </a:pPr>
            <a:r>
              <a:rPr lang="ru-RU" altLang="ru-RU" sz="1400" b="1" dirty="0"/>
              <a:t>Когда </a:t>
            </a:r>
            <a:r>
              <a:rPr lang="en-US" altLang="ru-RU" sz="1400" b="1" dirty="0"/>
              <a:t>this </a:t>
            </a:r>
            <a:r>
              <a:rPr lang="ru-RU" altLang="ru-RU" sz="1400" b="1" dirty="0"/>
              <a:t>встречается в выражении конкатенации строк, автоматически вызывается его </a:t>
            </a:r>
            <a:r>
              <a:rPr lang="en-US" altLang="ru-RU" sz="1400" b="1" dirty="0"/>
              <a:t>toString();</a:t>
            </a:r>
          </a:p>
          <a:p>
            <a:pPr eaLnBrk="1" hangingPunct="1">
              <a:lnSpc>
                <a:spcPct val="80000"/>
              </a:lnSpc>
              <a:defRPr/>
            </a:pPr>
            <a:r>
              <a:rPr lang="ru-RU" altLang="ru-RU" sz="1400" b="1" dirty="0"/>
              <a:t>При помещении экземпляров конкретных форм в массив абстрактных форм происходит восходящее преобразование типа; массив хранит просто объекты </a:t>
            </a:r>
            <a:r>
              <a:rPr lang="en-US" altLang="ru-RU" sz="1400" b="1" dirty="0"/>
              <a:t>Shape</a:t>
            </a:r>
            <a:r>
              <a:rPr lang="ru-RU" altLang="ru-RU" sz="1400" b="1" dirty="0"/>
              <a:t>.</a:t>
            </a:r>
          </a:p>
          <a:p>
            <a:pPr eaLnBrk="1" hangingPunct="1">
              <a:lnSpc>
                <a:spcPct val="80000"/>
              </a:lnSpc>
              <a:defRPr/>
            </a:pPr>
            <a:r>
              <a:rPr lang="ru-RU" altLang="ru-RU" sz="1400" b="1" dirty="0"/>
              <a:t>Далее – работает полиморфизм: для каждой фигуры вызывается ее метод </a:t>
            </a:r>
            <a:r>
              <a:rPr lang="en-US" altLang="ru-RU" sz="1400" b="1" dirty="0"/>
              <a:t>draw() </a:t>
            </a:r>
            <a:r>
              <a:rPr lang="ru-RU" altLang="ru-RU" sz="1400" b="1" dirty="0"/>
              <a:t>и ее метод </a:t>
            </a:r>
            <a:r>
              <a:rPr lang="en-US" altLang="ru-RU" sz="1400" b="1" dirty="0"/>
              <a:t>toString();</a:t>
            </a:r>
            <a:endParaRPr lang="ru-RU" altLang="ru-RU" sz="1400" b="1" dirty="0"/>
          </a:p>
          <a:p>
            <a:pPr eaLnBrk="1" hangingPunct="1">
              <a:lnSpc>
                <a:spcPct val="80000"/>
              </a:lnSpc>
              <a:defRPr/>
            </a:pPr>
            <a:r>
              <a:rPr lang="ru-RU" altLang="ru-RU" sz="1400" b="1" dirty="0"/>
              <a:t>Выводится результат: </a:t>
            </a:r>
          </a:p>
          <a:p>
            <a:pPr lvl="1" eaLnBrk="1" hangingPunct="1">
              <a:lnSpc>
                <a:spcPct val="80000"/>
              </a:lnSpc>
              <a:buFontTx/>
              <a:buNone/>
              <a:defRPr/>
            </a:pPr>
            <a:r>
              <a:rPr lang="en-US" altLang="ru-RU" sz="1600" b="1" dirty="0">
                <a:solidFill>
                  <a:srgbClr val="FF0000"/>
                </a:solidFill>
              </a:rPr>
              <a:t>Circle.draw()</a:t>
            </a:r>
          </a:p>
          <a:p>
            <a:pPr lvl="1" eaLnBrk="1" hangingPunct="1">
              <a:lnSpc>
                <a:spcPct val="80000"/>
              </a:lnSpc>
              <a:buFontTx/>
              <a:buNone/>
              <a:defRPr/>
            </a:pPr>
            <a:r>
              <a:rPr lang="en-US" altLang="ru-RU" sz="1600" b="1" dirty="0">
                <a:solidFill>
                  <a:srgbClr val="FF0000"/>
                </a:solidFill>
              </a:rPr>
              <a:t>Square.draw()</a:t>
            </a:r>
          </a:p>
          <a:p>
            <a:pPr lvl="1" eaLnBrk="1" hangingPunct="1">
              <a:lnSpc>
                <a:spcPct val="80000"/>
              </a:lnSpc>
              <a:buFontTx/>
              <a:buNone/>
              <a:defRPr/>
            </a:pPr>
            <a:r>
              <a:rPr lang="en-US" altLang="ru-RU" sz="1600" b="1" dirty="0">
                <a:solidFill>
                  <a:srgbClr val="FF0000"/>
                </a:solidFill>
              </a:rPr>
              <a:t>Triangle.draw()</a:t>
            </a:r>
          </a:p>
          <a:p>
            <a:pPr eaLnBrk="1" hangingPunct="1">
              <a:lnSpc>
                <a:spcPct val="80000"/>
              </a:lnSpc>
              <a:defRPr/>
            </a:pPr>
            <a:r>
              <a:rPr lang="ru-RU" altLang="ru-RU" sz="1400" b="1" i="1" dirty="0"/>
              <a:t>Как быть, если все-таки хочется узнать, с каким точно типом </a:t>
            </a:r>
            <a:r>
              <a:rPr lang="en-US" altLang="ru-RU" sz="1400" b="1" i="1" dirty="0"/>
              <a:t>Shape </a:t>
            </a:r>
            <a:r>
              <a:rPr lang="ru-RU" altLang="ru-RU" sz="1400" b="1" i="1" dirty="0"/>
              <a:t>мы работаем (например, чтобы покрасить треугольники в красный цвет)? </a:t>
            </a:r>
            <a:endParaRPr lang="en-US" altLang="ru-RU" sz="1400" b="1" i="1" dirty="0"/>
          </a:p>
          <a:p>
            <a:pPr marL="0" indent="0" eaLnBrk="1" hangingPunct="1">
              <a:lnSpc>
                <a:spcPct val="80000"/>
              </a:lnSpc>
              <a:buFontTx/>
              <a:buNone/>
              <a:defRPr/>
            </a:pPr>
            <a:r>
              <a:rPr lang="ru-RU" altLang="ru-RU" sz="1400" b="1" i="1" dirty="0">
                <a:solidFill>
                  <a:srgbClr val="FF0000"/>
                </a:solidFill>
              </a:rPr>
              <a:t>       </a:t>
            </a:r>
            <a:r>
              <a:rPr lang="ru-RU" altLang="ru-RU" sz="1800" b="1" i="1" dirty="0">
                <a:solidFill>
                  <a:srgbClr val="FF0000"/>
                </a:solidFill>
              </a:rPr>
              <a:t>Как узнать конкретный тип объекта, имея ссылку базового типа?</a:t>
            </a:r>
          </a:p>
          <a:p>
            <a:pPr lvl="1" eaLnBrk="1" hangingPunct="1">
              <a:lnSpc>
                <a:spcPct val="80000"/>
              </a:lnSpc>
              <a:buFontTx/>
              <a:buNone/>
              <a:defRPr/>
            </a:pPr>
            <a:endParaRPr lang="en-US" altLang="ru-RU" sz="1800" i="1" dirty="0">
              <a:solidFill>
                <a:srgbClr val="FF0000"/>
              </a:solidFill>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7198CFF6-9729-4257-B9F3-F359804C55D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522276C-6B92-421C-A391-847D575BF2F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4C1AEAF3-C1DE-4336-A64C-45F991E85D7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B4031D7E-0E7E-427E-BE0D-D00305887C6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7A6196C-577B-40A6-84AB-FDE08393AA4F}" type="slidenum">
              <a:rPr lang="ru-RU" altLang="ru-RU" sz="1400"/>
              <a:pPr eaLnBrk="1" hangingPunct="1">
                <a:spcBef>
                  <a:spcPct val="0"/>
                </a:spcBef>
                <a:buFontTx/>
                <a:buNone/>
              </a:pPr>
              <a:t>564</a:t>
            </a:fld>
            <a:endParaRPr lang="ru-RU" altLang="ru-RU" sz="1400"/>
          </a:p>
        </p:txBody>
      </p:sp>
      <p:sp>
        <p:nvSpPr>
          <p:cNvPr id="6149" name="Rectangle 2">
            <a:extLst>
              <a:ext uri="{FF2B5EF4-FFF2-40B4-BE49-F238E27FC236}">
                <a16:creationId xmlns:a16="http://schemas.microsoft.com/office/drawing/2014/main" id="{6B3570A7-1B39-406F-A8A2-57FF9CE47673}"/>
              </a:ext>
            </a:extLst>
          </p:cNvPr>
          <p:cNvSpPr>
            <a:spLocks noGrp="1" noChangeArrowheads="1"/>
          </p:cNvSpPr>
          <p:nvPr>
            <p:ph type="title"/>
          </p:nvPr>
        </p:nvSpPr>
        <p:spPr>
          <a:xfrm>
            <a:off x="395288" y="1412875"/>
            <a:ext cx="8229600" cy="346075"/>
          </a:xfrm>
        </p:spPr>
        <p:txBody>
          <a:bodyPr/>
          <a:lstStyle/>
          <a:p>
            <a:pPr eaLnBrk="1" hangingPunct="1"/>
            <a:r>
              <a:rPr lang="ru-RU" altLang="ru-RU" sz="2400" b="1"/>
              <a:t>Объект </a:t>
            </a:r>
            <a:r>
              <a:rPr lang="en-US" altLang="ru-RU" sz="2400" b="1"/>
              <a:t>Class</a:t>
            </a:r>
            <a:endParaRPr lang="ru-RU" altLang="ru-RU" sz="2400" b="1"/>
          </a:p>
        </p:txBody>
      </p:sp>
      <p:sp>
        <p:nvSpPr>
          <p:cNvPr id="6150" name="Rectangle 3">
            <a:extLst>
              <a:ext uri="{FF2B5EF4-FFF2-40B4-BE49-F238E27FC236}">
                <a16:creationId xmlns:a16="http://schemas.microsoft.com/office/drawing/2014/main" id="{F6116D69-F60A-4414-9B43-1A09AF3FF448}"/>
              </a:ext>
            </a:extLst>
          </p:cNvPr>
          <p:cNvSpPr>
            <a:spLocks noGrp="1" noChangeArrowheads="1"/>
          </p:cNvSpPr>
          <p:nvPr>
            <p:ph type="body" idx="1"/>
          </p:nvPr>
        </p:nvSpPr>
        <p:spPr>
          <a:xfrm>
            <a:off x="0" y="1844675"/>
            <a:ext cx="9144000" cy="4281488"/>
          </a:xfrm>
        </p:spPr>
        <p:txBody>
          <a:bodyPr/>
          <a:lstStyle/>
          <a:p>
            <a:pPr eaLnBrk="1" hangingPunct="1">
              <a:lnSpc>
                <a:spcPct val="80000"/>
              </a:lnSpc>
              <a:defRPr/>
            </a:pPr>
            <a:r>
              <a:rPr lang="ru-RU" altLang="ru-RU" sz="2000" dirty="0"/>
              <a:t>Каждый класс, задействованный в программе, представлен своим </a:t>
            </a:r>
            <a:r>
              <a:rPr lang="ru-RU" altLang="ru-RU" sz="2000" i="1" dirty="0"/>
              <a:t>объектом </a:t>
            </a:r>
            <a:r>
              <a:rPr lang="en-US" altLang="ru-RU" sz="2000" i="1" dirty="0"/>
              <a:t>Class</a:t>
            </a:r>
            <a:r>
              <a:rPr lang="ru-RU" altLang="ru-RU" sz="2000" dirty="0"/>
              <a:t>:</a:t>
            </a:r>
          </a:p>
          <a:p>
            <a:pPr lvl="1" eaLnBrk="1" hangingPunct="1">
              <a:lnSpc>
                <a:spcPct val="80000"/>
              </a:lnSpc>
              <a:defRPr/>
            </a:pPr>
            <a:r>
              <a:rPr lang="ru-RU" altLang="ru-RU" sz="1800" dirty="0"/>
              <a:t>При написании и компиляции нового класса для него создается </a:t>
            </a:r>
            <a:r>
              <a:rPr lang="ru-RU" altLang="ru-RU" sz="1800" i="1" dirty="0"/>
              <a:t>объект </a:t>
            </a:r>
            <a:r>
              <a:rPr lang="en-US" altLang="ru-RU" sz="1800" i="1" dirty="0"/>
              <a:t>Class</a:t>
            </a:r>
            <a:r>
              <a:rPr lang="ru-RU" altLang="ru-RU" sz="1800" dirty="0"/>
              <a:t>, который сохраняется в одноименном файле с расширением </a:t>
            </a:r>
            <a:r>
              <a:rPr lang="ru-RU" altLang="ru-RU" sz="1800" b="1" dirty="0">
                <a:solidFill>
                  <a:srgbClr val="FF0000"/>
                </a:solidFill>
              </a:rPr>
              <a:t>.</a:t>
            </a:r>
            <a:r>
              <a:rPr lang="en-US" altLang="ru-RU" sz="1800" b="1" dirty="0">
                <a:solidFill>
                  <a:srgbClr val="FF0000"/>
                </a:solidFill>
              </a:rPr>
              <a:t>class</a:t>
            </a:r>
            <a:endParaRPr lang="ru-RU" altLang="ru-RU" sz="1800" dirty="0"/>
          </a:p>
          <a:p>
            <a:pPr marL="457200" lvl="1" indent="0" eaLnBrk="1" hangingPunct="1">
              <a:lnSpc>
                <a:spcPct val="80000"/>
              </a:lnSpc>
              <a:buFontTx/>
              <a:buNone/>
              <a:defRPr/>
            </a:pPr>
            <a:endParaRPr lang="en-US" altLang="ru-RU" sz="1800" dirty="0"/>
          </a:p>
          <a:p>
            <a:pPr lvl="1" eaLnBrk="1" hangingPunct="1">
              <a:lnSpc>
                <a:spcPct val="80000"/>
              </a:lnSpc>
              <a:defRPr/>
            </a:pPr>
            <a:r>
              <a:rPr lang="ru-RU" altLang="ru-RU" sz="1800" dirty="0"/>
              <a:t>Этот объект загружается загрузчиком классов </a:t>
            </a:r>
            <a:r>
              <a:rPr lang="en-US" altLang="ru-RU" sz="1800" dirty="0"/>
              <a:t>(ClassLoader’</a:t>
            </a:r>
            <a:r>
              <a:rPr lang="ru-RU" altLang="ru-RU" sz="1800" dirty="0"/>
              <a:t>ом</a:t>
            </a:r>
            <a:r>
              <a:rPr lang="en-US" altLang="ru-RU" sz="1800" dirty="0"/>
              <a:t>)</a:t>
            </a:r>
            <a:r>
              <a:rPr lang="ru-RU" altLang="ru-RU" sz="1800" dirty="0"/>
              <a:t>;</a:t>
            </a:r>
          </a:p>
          <a:p>
            <a:pPr lvl="2" eaLnBrk="1" hangingPunct="1">
              <a:lnSpc>
                <a:spcPct val="80000"/>
              </a:lnSpc>
              <a:defRPr/>
            </a:pPr>
            <a:r>
              <a:rPr lang="ru-RU" altLang="ru-RU" sz="1600" dirty="0"/>
              <a:t>Загрузка классов может выполняться разными реализациями загрузчиков классов, которые могут организовывать древовидную структуру; </a:t>
            </a:r>
          </a:p>
          <a:p>
            <a:pPr lvl="2" eaLnBrk="1" hangingPunct="1">
              <a:lnSpc>
                <a:spcPct val="80000"/>
              </a:lnSpc>
              <a:defRPr/>
            </a:pPr>
            <a:r>
              <a:rPr lang="ru-RU" altLang="ru-RU" sz="1600" dirty="0"/>
              <a:t>Основной (корневой) загрузчик является частью реализации </a:t>
            </a:r>
            <a:r>
              <a:rPr lang="en-US" altLang="ru-RU" sz="1600" dirty="0"/>
              <a:t>JVM/ </a:t>
            </a:r>
            <a:r>
              <a:rPr lang="ru-RU" altLang="ru-RU" sz="1600" dirty="0"/>
              <a:t>Именно этот загрузчик загружает т.н. </a:t>
            </a:r>
            <a:r>
              <a:rPr lang="ru-RU" altLang="ru-RU" sz="1600" b="1" i="1" dirty="0"/>
              <a:t>доверенные классы</a:t>
            </a:r>
            <a:r>
              <a:rPr lang="ru-RU" altLang="ru-RU" sz="1600" dirty="0"/>
              <a:t>, включая </a:t>
            </a:r>
            <a:r>
              <a:rPr lang="en-US" altLang="ru-RU" sz="1600" dirty="0"/>
              <a:t>Java API</a:t>
            </a:r>
            <a:r>
              <a:rPr lang="ru-RU" altLang="ru-RU" sz="1600" dirty="0"/>
              <a:t>, с локального диска;</a:t>
            </a:r>
          </a:p>
          <a:p>
            <a:pPr lvl="2" eaLnBrk="1" hangingPunct="1">
              <a:lnSpc>
                <a:spcPct val="80000"/>
              </a:lnSpc>
              <a:defRPr/>
            </a:pPr>
            <a:r>
              <a:rPr lang="ru-RU" altLang="ru-RU" sz="1600" dirty="0"/>
              <a:t>Дополнительные загрузчики классов могут подгружать классы с веб-сервера, по сети или даже помогать «сочинять их на лету»...</a:t>
            </a:r>
          </a:p>
          <a:p>
            <a:pPr marL="914400" lvl="2" indent="0" eaLnBrk="1" hangingPunct="1">
              <a:lnSpc>
                <a:spcPct val="80000"/>
              </a:lnSpc>
              <a:buFontTx/>
              <a:buNone/>
              <a:defRPr/>
            </a:pPr>
            <a:endParaRPr lang="ru-RU" altLang="ru-RU" sz="1600" dirty="0"/>
          </a:p>
          <a:p>
            <a:pPr lvl="1" eaLnBrk="1" hangingPunct="1">
              <a:lnSpc>
                <a:spcPct val="80000"/>
              </a:lnSpc>
              <a:defRPr/>
            </a:pPr>
            <a:r>
              <a:rPr lang="ru-RU" altLang="ru-RU" sz="1800" dirty="0"/>
              <a:t>Все классы загружаются в </a:t>
            </a:r>
            <a:r>
              <a:rPr lang="en-US" altLang="ru-RU" sz="1800" dirty="0"/>
              <a:t>JVM </a:t>
            </a:r>
            <a:r>
              <a:rPr lang="ru-RU" altLang="ru-RU" sz="1800" dirty="0"/>
              <a:t>динамически, при первом использовании;</a:t>
            </a:r>
          </a:p>
          <a:p>
            <a:pPr lvl="2" eaLnBrk="1" hangingPunct="1">
              <a:lnSpc>
                <a:spcPct val="80000"/>
              </a:lnSpc>
              <a:defRPr/>
            </a:pPr>
            <a:r>
              <a:rPr lang="ru-RU" altLang="ru-RU" sz="1600" dirty="0"/>
              <a:t>Загружаемый байткод проверяется </a:t>
            </a:r>
            <a:r>
              <a:rPr lang="en-US" altLang="ru-RU" sz="1600" dirty="0"/>
              <a:t>JVM </a:t>
            </a:r>
            <a:r>
              <a:rPr lang="ru-RU" altLang="ru-RU" sz="1600" dirty="0"/>
              <a:t>на корректность.</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82E938BD-77F7-41C3-BF84-269160BF5B8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0118D2B-CB97-440D-9875-8B5721700A9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2809DC2B-8656-42E3-AB5C-2BD1A2AC32D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A812FAAC-1B7E-4DBE-ABAA-C2E60982F89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DC9DA3D-96F4-47EF-8F23-54408F5DE147}" type="slidenum">
              <a:rPr lang="ru-RU" altLang="ru-RU" sz="1400"/>
              <a:pPr eaLnBrk="1" hangingPunct="1">
                <a:spcBef>
                  <a:spcPct val="0"/>
                </a:spcBef>
                <a:buFontTx/>
                <a:buNone/>
              </a:pPr>
              <a:t>565</a:t>
            </a:fld>
            <a:endParaRPr lang="ru-RU" altLang="ru-RU" sz="1400"/>
          </a:p>
        </p:txBody>
      </p:sp>
      <p:sp>
        <p:nvSpPr>
          <p:cNvPr id="7173" name="Rectangle 2">
            <a:extLst>
              <a:ext uri="{FF2B5EF4-FFF2-40B4-BE49-F238E27FC236}">
                <a16:creationId xmlns:a16="http://schemas.microsoft.com/office/drawing/2014/main" id="{B971339F-AA20-412A-9F70-76D159FB423E}"/>
              </a:ext>
            </a:extLst>
          </p:cNvPr>
          <p:cNvSpPr>
            <a:spLocks noGrp="1" noChangeArrowheads="1"/>
          </p:cNvSpPr>
          <p:nvPr>
            <p:ph type="title"/>
          </p:nvPr>
        </p:nvSpPr>
        <p:spPr>
          <a:xfrm>
            <a:off x="468313" y="1484313"/>
            <a:ext cx="8229600" cy="288925"/>
          </a:xfrm>
        </p:spPr>
        <p:txBody>
          <a:bodyPr/>
          <a:lstStyle/>
          <a:p>
            <a:pPr eaLnBrk="1" hangingPunct="1"/>
            <a:r>
              <a:rPr lang="ru-RU" altLang="ru-RU" sz="2400" b="1"/>
              <a:t>Объект </a:t>
            </a:r>
            <a:r>
              <a:rPr lang="en-US" altLang="ru-RU" sz="2400" b="1"/>
              <a:t>Class</a:t>
            </a:r>
            <a:endParaRPr lang="ru-RU" altLang="ru-RU" sz="2400" b="1"/>
          </a:p>
        </p:txBody>
      </p:sp>
      <p:sp>
        <p:nvSpPr>
          <p:cNvPr id="7174" name="Rectangle 3">
            <a:extLst>
              <a:ext uri="{FF2B5EF4-FFF2-40B4-BE49-F238E27FC236}">
                <a16:creationId xmlns:a16="http://schemas.microsoft.com/office/drawing/2014/main" id="{EFAA0EA7-C86C-491E-8B7B-328D3FE313B2}"/>
              </a:ext>
            </a:extLst>
          </p:cNvPr>
          <p:cNvSpPr>
            <a:spLocks noGrp="1" noChangeArrowheads="1"/>
          </p:cNvSpPr>
          <p:nvPr>
            <p:ph type="body" idx="1"/>
          </p:nvPr>
        </p:nvSpPr>
        <p:spPr>
          <a:xfrm>
            <a:off x="179388" y="1844675"/>
            <a:ext cx="8856662" cy="4321175"/>
          </a:xfrm>
        </p:spPr>
        <p:txBody>
          <a:bodyPr/>
          <a:lstStyle/>
          <a:p>
            <a:pPr eaLnBrk="1" hangingPunct="1"/>
            <a:r>
              <a:rPr lang="ru-RU" altLang="ru-RU" sz="2000" i="1"/>
              <a:t>Объект </a:t>
            </a:r>
            <a:r>
              <a:rPr lang="en-US" altLang="ru-RU" sz="2000" i="1"/>
              <a:t> Class</a:t>
            </a:r>
            <a:r>
              <a:rPr lang="en-US" altLang="ru-RU" sz="2000"/>
              <a:t> – </a:t>
            </a:r>
            <a:r>
              <a:rPr lang="ru-RU" altLang="ru-RU" sz="2000"/>
              <a:t>это тоже объект, представленный ссылкой, и им можно манипулировать в программе, располагая ссылкой на него.</a:t>
            </a:r>
          </a:p>
          <a:p>
            <a:pPr eaLnBrk="1" hangingPunct="1"/>
            <a:r>
              <a:rPr lang="ru-RU" altLang="ru-RU" sz="2000"/>
              <a:t>Всякий объект имеет метод из класса </a:t>
            </a:r>
            <a:r>
              <a:rPr lang="en-US" altLang="ru-RU" sz="2000"/>
              <a:t>java.lang.Object:</a:t>
            </a:r>
          </a:p>
          <a:p>
            <a:pPr lvl="1" eaLnBrk="1" hangingPunct="1">
              <a:buFontTx/>
              <a:buNone/>
            </a:pPr>
            <a:r>
              <a:rPr lang="en-US" altLang="ru-RU" sz="1800"/>
              <a:t>     </a:t>
            </a:r>
            <a:r>
              <a:rPr lang="en-US" altLang="ru-RU" sz="1800" b="1">
                <a:solidFill>
                  <a:srgbClr val="FF0000"/>
                </a:solidFill>
              </a:rPr>
              <a:t>public final Class getClass();</a:t>
            </a:r>
          </a:p>
          <a:p>
            <a:pPr lvl="1" eaLnBrk="1" hangingPunct="1">
              <a:buFontTx/>
              <a:buChar char="-"/>
            </a:pPr>
            <a:r>
              <a:rPr lang="ru-RU" altLang="ru-RU" sz="1800"/>
              <a:t>Возвращает сылку на класс объекта (класс, создавший данный объект);</a:t>
            </a:r>
          </a:p>
          <a:p>
            <a:pPr lvl="1" eaLnBrk="1" hangingPunct="1">
              <a:buFontTx/>
              <a:buChar char="-"/>
            </a:pPr>
            <a:r>
              <a:rPr lang="ru-RU" altLang="ru-RU" sz="1800"/>
              <a:t>Ссылка всегда доступна и не может быть сфальсифицирована;</a:t>
            </a:r>
          </a:p>
          <a:p>
            <a:pPr lvl="1" eaLnBrk="1" hangingPunct="1">
              <a:buFontTx/>
              <a:buNone/>
            </a:pPr>
            <a:r>
              <a:rPr lang="ru-RU" altLang="ru-RU" sz="1800"/>
              <a:t>Например:</a:t>
            </a:r>
          </a:p>
          <a:p>
            <a:pPr lvl="1" eaLnBrk="1" hangingPunct="1">
              <a:buFontTx/>
              <a:buNone/>
            </a:pPr>
            <a:r>
              <a:rPr lang="en-US" altLang="ru-RU" sz="1800"/>
              <a:t>     </a:t>
            </a:r>
            <a:r>
              <a:rPr lang="en-US" altLang="ru-RU" sz="1800" b="1">
                <a:solidFill>
                  <a:srgbClr val="FF0000"/>
                </a:solidFill>
              </a:rPr>
              <a:t>void myMethod ( Object parameter )</a:t>
            </a:r>
            <a:r>
              <a:rPr lang="ru-RU" altLang="ru-RU" sz="1800" b="1">
                <a:solidFill>
                  <a:srgbClr val="FF0000"/>
                </a:solidFill>
              </a:rPr>
              <a:t> </a:t>
            </a:r>
            <a:r>
              <a:rPr lang="en-US" altLang="ru-RU" sz="1800" b="1">
                <a:solidFill>
                  <a:srgbClr val="FF0000"/>
                </a:solidFill>
              </a:rPr>
              <a:t>{ </a:t>
            </a:r>
          </a:p>
          <a:p>
            <a:pPr lvl="1" eaLnBrk="1" hangingPunct="1">
              <a:buFontTx/>
              <a:buNone/>
            </a:pPr>
            <a:r>
              <a:rPr lang="en-US" altLang="ru-RU" sz="1800" b="1">
                <a:solidFill>
                  <a:srgbClr val="FF0000"/>
                </a:solidFill>
              </a:rPr>
              <a:t>		    Class parameterClass = parameter.getClass(); </a:t>
            </a:r>
            <a:endParaRPr lang="ru-RU" altLang="ru-RU" sz="1800" b="1">
              <a:solidFill>
                <a:srgbClr val="FF0000"/>
              </a:solidFill>
            </a:endParaRPr>
          </a:p>
          <a:p>
            <a:pPr lvl="1" eaLnBrk="1" hangingPunct="1">
              <a:buFontTx/>
              <a:buNone/>
            </a:pPr>
            <a:r>
              <a:rPr lang="ru-RU" altLang="ru-RU" sz="1800" b="1">
                <a:solidFill>
                  <a:srgbClr val="FF0000"/>
                </a:solidFill>
              </a:rPr>
              <a:t>		    </a:t>
            </a:r>
            <a:r>
              <a:rPr lang="en-US" altLang="ru-RU" sz="1800" b="1">
                <a:solidFill>
                  <a:srgbClr val="FF0000"/>
                </a:solidFill>
              </a:rPr>
              <a:t>// ….</a:t>
            </a:r>
            <a:r>
              <a:rPr lang="ru-RU" altLang="ru-RU" sz="1800" b="1">
                <a:solidFill>
                  <a:srgbClr val="FF0000"/>
                </a:solidFill>
              </a:rPr>
              <a:t>	</a:t>
            </a:r>
            <a:endParaRPr lang="en-US" altLang="ru-RU" sz="1800" b="1">
              <a:solidFill>
                <a:srgbClr val="FF0000"/>
              </a:solidFill>
            </a:endParaRPr>
          </a:p>
          <a:p>
            <a:pPr lvl="1" eaLnBrk="1" hangingPunct="1">
              <a:buFontTx/>
              <a:buNone/>
            </a:pPr>
            <a:r>
              <a:rPr lang="en-US" altLang="ru-RU" sz="1800" b="1">
                <a:solidFill>
                  <a:srgbClr val="FF0000"/>
                </a:solidFill>
              </a:rPr>
              <a:t>	}</a:t>
            </a:r>
            <a:endParaRPr lang="ru-RU" altLang="ru-RU" sz="1800" b="1">
              <a:solidFill>
                <a:srgbClr val="FF0000"/>
              </a:solidFill>
            </a:endParaRPr>
          </a:p>
          <a:p>
            <a:pPr lvl="1" eaLnBrk="1" hangingPunct="1">
              <a:buFontTx/>
              <a:buNone/>
            </a:pPr>
            <a:r>
              <a:rPr lang="ru-RU" altLang="ru-RU" sz="1800"/>
              <a:t>-</a:t>
            </a:r>
            <a:r>
              <a:rPr lang="ru-RU" altLang="ru-RU" sz="1800">
                <a:solidFill>
                  <a:srgbClr val="FF0000"/>
                </a:solidFill>
              </a:rPr>
              <a:t> </a:t>
            </a:r>
            <a:r>
              <a:rPr lang="ru-RU" altLang="ru-RU" sz="1800"/>
              <a:t>используем </a:t>
            </a:r>
            <a:r>
              <a:rPr lang="en-US" altLang="ru-RU" sz="1800" b="1"/>
              <a:t>getClass()</a:t>
            </a:r>
            <a:r>
              <a:rPr lang="en-US" altLang="ru-RU" sz="1800"/>
              <a:t> </a:t>
            </a:r>
            <a:r>
              <a:rPr lang="ru-RU" altLang="ru-RU" sz="1800"/>
              <a:t>для получения класса фактического параметра во время исполнения </a:t>
            </a:r>
            <a:r>
              <a:rPr lang="en-US" altLang="ru-RU" sz="1800"/>
              <a:t>(at runtime)</a:t>
            </a:r>
            <a:r>
              <a:rPr lang="ru-RU" altLang="ru-RU" sz="1800"/>
              <a:t>...</a:t>
            </a:r>
            <a:endParaRPr lang="ru-RU" altLang="ru-RU" sz="1800">
              <a:solidFill>
                <a:srgbClr val="FF0000"/>
              </a:solidFill>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3B504F9B-03A1-4838-BD23-110E897B29C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B9278F1-4156-4006-8535-E389941F03D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D90EB30F-50A8-4703-9771-654486AC35E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B3CF2586-932D-4C0F-B501-888EA067C4A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6FD5558-ED09-4F8C-B0FD-5E3CFF8EF16C}" type="slidenum">
              <a:rPr lang="ru-RU" altLang="ru-RU" sz="1400"/>
              <a:pPr eaLnBrk="1" hangingPunct="1">
                <a:spcBef>
                  <a:spcPct val="0"/>
                </a:spcBef>
                <a:buFontTx/>
                <a:buNone/>
              </a:pPr>
              <a:t>566</a:t>
            </a:fld>
            <a:endParaRPr lang="ru-RU" altLang="ru-RU" sz="1400"/>
          </a:p>
        </p:txBody>
      </p:sp>
      <p:sp>
        <p:nvSpPr>
          <p:cNvPr id="8197" name="Rectangle 2">
            <a:extLst>
              <a:ext uri="{FF2B5EF4-FFF2-40B4-BE49-F238E27FC236}">
                <a16:creationId xmlns:a16="http://schemas.microsoft.com/office/drawing/2014/main" id="{AD717FD8-935D-4780-A6AB-265DA2FD7CBF}"/>
              </a:ext>
            </a:extLst>
          </p:cNvPr>
          <p:cNvSpPr>
            <a:spLocks noGrp="1" noChangeArrowheads="1"/>
          </p:cNvSpPr>
          <p:nvPr>
            <p:ph type="title"/>
          </p:nvPr>
        </p:nvSpPr>
        <p:spPr>
          <a:xfrm>
            <a:off x="539750" y="1484313"/>
            <a:ext cx="8229600" cy="274637"/>
          </a:xfrm>
        </p:spPr>
        <p:txBody>
          <a:bodyPr/>
          <a:lstStyle/>
          <a:p>
            <a:pPr eaLnBrk="1" hangingPunct="1"/>
            <a:r>
              <a:rPr lang="ru-RU" altLang="ru-RU" sz="2400" b="1"/>
              <a:t>Класс </a:t>
            </a:r>
            <a:r>
              <a:rPr lang="en-US" altLang="ru-RU" sz="2400" b="1"/>
              <a:t>Class</a:t>
            </a:r>
            <a:endParaRPr lang="ru-RU" altLang="ru-RU" sz="2400" b="1"/>
          </a:p>
        </p:txBody>
      </p:sp>
      <p:sp>
        <p:nvSpPr>
          <p:cNvPr id="8198" name="Rectangle 3">
            <a:extLst>
              <a:ext uri="{FF2B5EF4-FFF2-40B4-BE49-F238E27FC236}">
                <a16:creationId xmlns:a16="http://schemas.microsoft.com/office/drawing/2014/main" id="{F431F881-9C88-45F9-ABCE-6AC77D11730C}"/>
              </a:ext>
            </a:extLst>
          </p:cNvPr>
          <p:cNvSpPr>
            <a:spLocks noGrp="1" noChangeArrowheads="1"/>
          </p:cNvSpPr>
          <p:nvPr>
            <p:ph type="body" idx="1"/>
          </p:nvPr>
        </p:nvSpPr>
        <p:spPr>
          <a:xfrm>
            <a:off x="0" y="1844675"/>
            <a:ext cx="9144000" cy="4281488"/>
          </a:xfrm>
        </p:spPr>
        <p:txBody>
          <a:bodyPr/>
          <a:lstStyle/>
          <a:p>
            <a:pPr eaLnBrk="1" hangingPunct="1">
              <a:lnSpc>
                <a:spcPct val="80000"/>
              </a:lnSpc>
            </a:pPr>
            <a:r>
              <a:rPr lang="ru-RU" altLang="ru-RU" sz="1800"/>
              <a:t>Все объекты </a:t>
            </a:r>
            <a:r>
              <a:rPr lang="en-US" altLang="ru-RU" sz="1800"/>
              <a:t>Class </a:t>
            </a:r>
            <a:r>
              <a:rPr lang="ru-RU" altLang="ru-RU" sz="1800"/>
              <a:t>принадлежат </a:t>
            </a:r>
            <a:r>
              <a:rPr lang="en-US" altLang="ru-RU" sz="1800" i="1"/>
              <a:t>public</a:t>
            </a:r>
            <a:r>
              <a:rPr lang="en-US" altLang="ru-RU" sz="1800"/>
              <a:t> </a:t>
            </a:r>
            <a:r>
              <a:rPr lang="en-US" altLang="ru-RU" sz="1800" i="1"/>
              <a:t>final </a:t>
            </a:r>
            <a:r>
              <a:rPr lang="ru-RU" altLang="ru-RU" sz="1800" i="1"/>
              <a:t>классу </a:t>
            </a:r>
            <a:r>
              <a:rPr lang="en-US" altLang="ru-RU" sz="1800" i="1"/>
              <a:t>Class</a:t>
            </a:r>
            <a:r>
              <a:rPr lang="ru-RU" altLang="ru-RU" sz="1800" i="1"/>
              <a:t> (он – их класс)</a:t>
            </a:r>
            <a:r>
              <a:rPr lang="ru-RU" altLang="ru-RU" sz="1800"/>
              <a:t>:</a:t>
            </a:r>
          </a:p>
          <a:p>
            <a:pPr lvl="1" eaLnBrk="1" hangingPunct="1">
              <a:lnSpc>
                <a:spcPct val="80000"/>
              </a:lnSpc>
              <a:buFontTx/>
              <a:buNone/>
            </a:pPr>
            <a:r>
              <a:rPr lang="en-US" altLang="ru-RU" sz="1600" b="1">
                <a:solidFill>
                  <a:srgbClr val="FF0000"/>
                </a:solidFill>
              </a:rPr>
              <a:t>Object </a:t>
            </a:r>
            <a:r>
              <a:rPr lang="ru-RU" altLang="ru-RU" sz="1600" b="1">
                <a:solidFill>
                  <a:srgbClr val="FF0000"/>
                </a:solidFill>
              </a:rPr>
              <a:t>о = </a:t>
            </a:r>
            <a:r>
              <a:rPr lang="en-US" altLang="ru-RU" sz="1600" b="1">
                <a:solidFill>
                  <a:srgbClr val="FF0000"/>
                </a:solidFill>
              </a:rPr>
              <a:t>new Object();</a:t>
            </a:r>
            <a:r>
              <a:rPr lang="en-US" altLang="ru-RU" sz="1600" b="1"/>
              <a:t>     </a:t>
            </a:r>
            <a:r>
              <a:rPr lang="ru-RU" altLang="ru-RU" sz="1600" b="1"/>
              <a:t>        </a:t>
            </a:r>
            <a:r>
              <a:rPr lang="en-US" altLang="ru-RU" sz="1600" b="1"/>
              <a:t>// </a:t>
            </a:r>
            <a:r>
              <a:rPr lang="ru-RU" altLang="ru-RU" sz="1600" b="1"/>
              <a:t>или </a:t>
            </a:r>
            <a:r>
              <a:rPr lang="en-US" altLang="ru-RU" sz="1600" b="1"/>
              <a:t>new Tri</a:t>
            </a:r>
            <a:r>
              <a:rPr lang="ru-RU" altLang="ru-RU" sz="1600" b="1"/>
              <a:t>а</a:t>
            </a:r>
            <a:r>
              <a:rPr lang="en-US" altLang="ru-RU" sz="1600" b="1"/>
              <a:t>ngle(), </a:t>
            </a:r>
            <a:r>
              <a:rPr lang="ru-RU" altLang="ru-RU" sz="1600" b="1"/>
              <a:t>и т.п. и т.д.</a:t>
            </a:r>
            <a:endParaRPr lang="en-US" altLang="ru-RU" sz="1600" b="1"/>
          </a:p>
          <a:p>
            <a:pPr lvl="1" eaLnBrk="1" hangingPunct="1">
              <a:lnSpc>
                <a:spcPct val="80000"/>
              </a:lnSpc>
              <a:buFontTx/>
              <a:buNone/>
            </a:pPr>
            <a:r>
              <a:rPr lang="en-US" altLang="ru-RU" sz="1600" b="1">
                <a:solidFill>
                  <a:srgbClr val="FF0000"/>
                </a:solidFill>
              </a:rPr>
              <a:t>Class oc = o.getClass();</a:t>
            </a:r>
            <a:r>
              <a:rPr lang="ru-RU" altLang="ru-RU" sz="1600" b="1"/>
              <a:t>  </a:t>
            </a:r>
            <a:r>
              <a:rPr lang="en-US" altLang="ru-RU" sz="1600" b="1"/>
              <a:t>    </a:t>
            </a:r>
            <a:r>
              <a:rPr lang="ru-RU" altLang="ru-RU" sz="1600" b="1"/>
              <a:t>        </a:t>
            </a:r>
            <a:r>
              <a:rPr lang="en-US" altLang="ru-RU" sz="1600" b="1"/>
              <a:t>// </a:t>
            </a:r>
            <a:r>
              <a:rPr lang="ru-RU" altLang="ru-RU" sz="1600" b="1"/>
              <a:t>все классы – суть </a:t>
            </a:r>
            <a:r>
              <a:rPr lang="ru-RU" altLang="ru-RU" sz="1600" b="1" i="1"/>
              <a:t>экземпляры</a:t>
            </a:r>
            <a:r>
              <a:rPr lang="ru-RU" altLang="ru-RU" sz="1600" b="1"/>
              <a:t> класса </a:t>
            </a:r>
            <a:r>
              <a:rPr lang="en-US" altLang="ru-RU" sz="1600" b="1"/>
              <a:t>Class !!!</a:t>
            </a:r>
          </a:p>
          <a:p>
            <a:pPr lvl="1" eaLnBrk="1" hangingPunct="1">
              <a:lnSpc>
                <a:spcPct val="80000"/>
              </a:lnSpc>
              <a:buFontTx/>
              <a:buNone/>
            </a:pPr>
            <a:r>
              <a:rPr lang="en-US" altLang="ru-RU" sz="1600" b="1">
                <a:solidFill>
                  <a:srgbClr val="FF0000"/>
                </a:solidFill>
              </a:rPr>
              <a:t>Class cc  = oc.getClass();</a:t>
            </a:r>
            <a:r>
              <a:rPr lang="en-US" altLang="ru-RU" sz="1600" b="1"/>
              <a:t>   </a:t>
            </a:r>
            <a:r>
              <a:rPr lang="ru-RU" altLang="ru-RU" sz="1600" b="1"/>
              <a:t>        </a:t>
            </a:r>
            <a:r>
              <a:rPr lang="en-US" altLang="ru-RU" sz="1600" b="1"/>
              <a:t>// </a:t>
            </a:r>
            <a:r>
              <a:rPr lang="ru-RU" altLang="ru-RU" sz="1600" b="1"/>
              <a:t>и сам </a:t>
            </a:r>
            <a:r>
              <a:rPr lang="ru-RU" altLang="ru-RU" sz="1600" b="1" i="1"/>
              <a:t>класс С</a:t>
            </a:r>
            <a:r>
              <a:rPr lang="en-US" altLang="ru-RU" sz="1600" b="1" i="1"/>
              <a:t>lass</a:t>
            </a:r>
            <a:r>
              <a:rPr lang="en-US" altLang="ru-RU" sz="1600" b="1"/>
              <a:t> – </a:t>
            </a:r>
            <a:r>
              <a:rPr lang="ru-RU" altLang="ru-RU" sz="1600" b="1"/>
              <a:t>это тоже класс !!!</a:t>
            </a:r>
          </a:p>
          <a:p>
            <a:pPr lvl="1" eaLnBrk="1" hangingPunct="1">
              <a:lnSpc>
                <a:spcPct val="80000"/>
              </a:lnSpc>
              <a:buFontTx/>
              <a:buNone/>
            </a:pPr>
            <a:r>
              <a:rPr lang="en-US" altLang="ru-RU" sz="1600" b="1">
                <a:solidFill>
                  <a:srgbClr val="FF0000"/>
                </a:solidFill>
              </a:rPr>
              <a:t>(cc.getClass() == cc)</a:t>
            </a:r>
            <a:r>
              <a:rPr lang="en-US" altLang="ru-RU" sz="1600" b="1"/>
              <a:t> --&gt;  true; </a:t>
            </a:r>
            <a:r>
              <a:rPr lang="ru-RU" altLang="ru-RU" sz="1600" b="1"/>
              <a:t>   </a:t>
            </a:r>
            <a:r>
              <a:rPr lang="en-US" altLang="ru-RU" sz="1600" b="1"/>
              <a:t>// </a:t>
            </a:r>
            <a:r>
              <a:rPr lang="ru-RU" altLang="ru-RU" sz="1600" b="1"/>
              <a:t>его класс – это он сам !!!</a:t>
            </a:r>
            <a:endParaRPr lang="en-US" altLang="ru-RU" sz="1600" b="1"/>
          </a:p>
          <a:p>
            <a:pPr lvl="1" eaLnBrk="1" hangingPunct="1">
              <a:lnSpc>
                <a:spcPct val="80000"/>
              </a:lnSpc>
              <a:buFontTx/>
              <a:buNone/>
            </a:pPr>
            <a:r>
              <a:rPr lang="en-US" altLang="ru-RU" sz="1600"/>
              <a:t>	</a:t>
            </a:r>
            <a:r>
              <a:rPr lang="ru-RU" altLang="ru-RU" sz="1600"/>
              <a:t>Класс </a:t>
            </a:r>
            <a:r>
              <a:rPr lang="en-US" altLang="ru-RU" sz="1600"/>
              <a:t>Class – </a:t>
            </a:r>
            <a:r>
              <a:rPr lang="ru-RU" altLang="ru-RU" sz="1600"/>
              <a:t>это «метакласс, определяющий операции, которые можно производить с объектами </a:t>
            </a:r>
            <a:r>
              <a:rPr lang="en-US" altLang="ru-RU" sz="1600"/>
              <a:t>Class</a:t>
            </a:r>
            <a:r>
              <a:rPr lang="ru-RU" altLang="ru-RU" sz="1600"/>
              <a:t>» </a:t>
            </a:r>
            <a:r>
              <a:rPr lang="en-US" altLang="ru-RU" sz="1600" i="1"/>
              <a:t>(</a:t>
            </a:r>
            <a:r>
              <a:rPr lang="ru-RU" altLang="ru-RU" sz="1600" i="1"/>
              <a:t>кто укажет - какова аналогия с </a:t>
            </a:r>
            <a:r>
              <a:rPr lang="en-US" altLang="ru-RU" sz="1600" i="1"/>
              <a:t>C# ?)</a:t>
            </a:r>
          </a:p>
          <a:p>
            <a:pPr eaLnBrk="1" hangingPunct="1">
              <a:lnSpc>
                <a:spcPct val="80000"/>
              </a:lnSpc>
            </a:pPr>
            <a:r>
              <a:rPr lang="ru-RU" altLang="ru-RU" sz="1800"/>
              <a:t>Как и для любых объектов, имея ссылку на объект, можно выполнить над этим объектом операцию, определенную в классе объекта (т.е. инстанс-метод):</a:t>
            </a:r>
          </a:p>
          <a:p>
            <a:pPr lvl="1" eaLnBrk="1" hangingPunct="1">
              <a:lnSpc>
                <a:spcPct val="80000"/>
              </a:lnSpc>
            </a:pPr>
            <a:r>
              <a:rPr lang="ru-RU" altLang="ru-RU" sz="1600"/>
              <a:t>Имея ссылку на конкретный класс, можно вызывать (нестатические) методы класса </a:t>
            </a:r>
            <a:r>
              <a:rPr lang="en-US" altLang="ru-RU" sz="1600"/>
              <a:t>Class </a:t>
            </a:r>
            <a:r>
              <a:rPr lang="ru-RU" altLang="ru-RU" sz="1600"/>
              <a:t>для данного конкретного класса.</a:t>
            </a:r>
          </a:p>
          <a:p>
            <a:pPr eaLnBrk="1" hangingPunct="1">
              <a:lnSpc>
                <a:spcPct val="80000"/>
              </a:lnSpc>
            </a:pPr>
            <a:r>
              <a:rPr lang="ru-RU" altLang="ru-RU" sz="1800"/>
              <a:t>Как и «обычный» класс, класс </a:t>
            </a:r>
            <a:r>
              <a:rPr lang="en-US" altLang="ru-RU" sz="1800"/>
              <a:t>Class </a:t>
            </a:r>
            <a:r>
              <a:rPr lang="ru-RU" altLang="ru-RU" sz="1800"/>
              <a:t>может иметь и действительно имеет статические методы, не требующие наличия объекта-класса</a:t>
            </a:r>
            <a:r>
              <a:rPr lang="en-US" altLang="ru-RU" sz="1800"/>
              <a:t> </a:t>
            </a:r>
            <a:r>
              <a:rPr lang="ru-RU" altLang="ru-RU" sz="1800"/>
              <a:t>для их вызова.</a:t>
            </a:r>
            <a:endParaRPr lang="en-US" altLang="ru-RU" sz="1800"/>
          </a:p>
          <a:p>
            <a:pPr eaLnBrk="1" hangingPunct="1">
              <a:lnSpc>
                <a:spcPct val="80000"/>
              </a:lnSpc>
              <a:buFontTx/>
              <a:buNone/>
            </a:pPr>
            <a:endParaRPr lang="ru-RU" altLang="ru-RU" sz="1800"/>
          </a:p>
          <a:p>
            <a:pPr eaLnBrk="1" hangingPunct="1">
              <a:lnSpc>
                <a:spcPct val="80000"/>
              </a:lnSpc>
            </a:pPr>
            <a:r>
              <a:rPr lang="ru-RU" altLang="ru-RU" sz="1800"/>
              <a:t>Состав и принципы реализации методов класса </a:t>
            </a:r>
            <a:r>
              <a:rPr lang="en-US" altLang="ru-RU" sz="1800"/>
              <a:t>Class </a:t>
            </a:r>
            <a:r>
              <a:rPr lang="ru-RU" altLang="ru-RU" sz="1800"/>
              <a:t>являются основой реализации принципов объектно-ориентированного программирования в </a:t>
            </a:r>
            <a:r>
              <a:rPr lang="en-US" altLang="ru-RU" sz="1800"/>
              <a:t>Java</a:t>
            </a:r>
            <a:r>
              <a:rPr lang="ru-RU" altLang="ru-RU" sz="1800"/>
              <a:t>, наряду с методами класса </a:t>
            </a:r>
            <a:r>
              <a:rPr lang="en-US" altLang="ru-RU" sz="1800"/>
              <a:t>Object (</a:t>
            </a:r>
            <a:r>
              <a:rPr lang="ru-RU" altLang="ru-RU" sz="1800"/>
              <a:t>это – классы, обеспечивающие базис ООП</a:t>
            </a:r>
            <a:r>
              <a:rPr lang="en-US" altLang="ru-RU" sz="1800"/>
              <a:t>).</a:t>
            </a:r>
            <a:endParaRPr lang="ru-RU" altLang="ru-RU" sz="1800"/>
          </a:p>
          <a:p>
            <a:pPr lvl="1" eaLnBrk="1" hangingPunct="1">
              <a:lnSpc>
                <a:spcPct val="80000"/>
              </a:lnSpc>
              <a:buFontTx/>
              <a:buNone/>
            </a:pPr>
            <a:endParaRPr lang="ru-RU" altLang="ru-RU" sz="1600" i="1"/>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57B919BC-3152-4922-90AA-AE8DDBD91A5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83ACDED-4530-4F37-96AC-AEB9B0A840B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206D4638-02D7-4056-8BC8-F5F7125E7DB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7C5DB6C4-FF41-4FCB-955F-9E6CEDB4526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8C6B3AC-134C-4A62-9F66-59A975325909}" type="slidenum">
              <a:rPr lang="ru-RU" altLang="ru-RU" sz="1400"/>
              <a:pPr eaLnBrk="1" hangingPunct="1">
                <a:spcBef>
                  <a:spcPct val="0"/>
                </a:spcBef>
                <a:buFontTx/>
                <a:buNone/>
              </a:pPr>
              <a:t>567</a:t>
            </a:fld>
            <a:endParaRPr lang="ru-RU" altLang="ru-RU" sz="1400"/>
          </a:p>
        </p:txBody>
      </p:sp>
      <p:sp>
        <p:nvSpPr>
          <p:cNvPr id="9221" name="Rectangle 2">
            <a:extLst>
              <a:ext uri="{FF2B5EF4-FFF2-40B4-BE49-F238E27FC236}">
                <a16:creationId xmlns:a16="http://schemas.microsoft.com/office/drawing/2014/main" id="{544D5A33-7F44-4066-9D14-8BCDDB79C030}"/>
              </a:ext>
            </a:extLst>
          </p:cNvPr>
          <p:cNvSpPr>
            <a:spLocks noGrp="1" noChangeArrowheads="1"/>
          </p:cNvSpPr>
          <p:nvPr>
            <p:ph type="title"/>
          </p:nvPr>
        </p:nvSpPr>
        <p:spPr>
          <a:xfrm>
            <a:off x="468313" y="1484313"/>
            <a:ext cx="8229600" cy="288925"/>
          </a:xfrm>
        </p:spPr>
        <p:txBody>
          <a:bodyPr/>
          <a:lstStyle/>
          <a:p>
            <a:pPr eaLnBrk="1" hangingPunct="1"/>
            <a:r>
              <a:rPr lang="ru-RU" altLang="ru-RU" sz="2400" b="1"/>
              <a:t>Основные методы класса </a:t>
            </a:r>
            <a:r>
              <a:rPr lang="en-US" altLang="ru-RU" sz="2400" b="1"/>
              <a:t>Class</a:t>
            </a:r>
            <a:endParaRPr lang="ru-RU" altLang="ru-RU" sz="2400" b="1"/>
          </a:p>
        </p:txBody>
      </p:sp>
      <p:sp>
        <p:nvSpPr>
          <p:cNvPr id="9222" name="Rectangle 3">
            <a:extLst>
              <a:ext uri="{FF2B5EF4-FFF2-40B4-BE49-F238E27FC236}">
                <a16:creationId xmlns:a16="http://schemas.microsoft.com/office/drawing/2014/main" id="{4A866F0C-163C-4420-BB8A-7D2B8A986A83}"/>
              </a:ext>
            </a:extLst>
          </p:cNvPr>
          <p:cNvSpPr>
            <a:spLocks noGrp="1" noChangeArrowheads="1"/>
          </p:cNvSpPr>
          <p:nvPr>
            <p:ph type="body" idx="1"/>
          </p:nvPr>
        </p:nvSpPr>
        <p:spPr>
          <a:xfrm>
            <a:off x="0" y="1844675"/>
            <a:ext cx="9102725" cy="4281488"/>
          </a:xfrm>
        </p:spPr>
        <p:txBody>
          <a:bodyPr/>
          <a:lstStyle/>
          <a:p>
            <a:pPr eaLnBrk="1" hangingPunct="1">
              <a:lnSpc>
                <a:spcPct val="80000"/>
              </a:lnSpc>
            </a:pPr>
            <a:r>
              <a:rPr lang="ru-RU" altLang="ru-RU" sz="2000"/>
              <a:t>Любой </a:t>
            </a:r>
            <a:r>
              <a:rPr lang="ru-RU" altLang="ru-RU" sz="2000" i="1"/>
              <a:t>объект </a:t>
            </a:r>
            <a:r>
              <a:rPr lang="en-US" altLang="ru-RU" sz="2000" i="1"/>
              <a:t>Class</a:t>
            </a:r>
            <a:r>
              <a:rPr lang="en-US" altLang="ru-RU" sz="2000"/>
              <a:t> </a:t>
            </a:r>
            <a:r>
              <a:rPr lang="ru-RU" altLang="ru-RU" sz="2000"/>
              <a:t>является </a:t>
            </a:r>
            <a:r>
              <a:rPr lang="en-US" altLang="ru-RU" sz="2000"/>
              <a:t>immutable-</a:t>
            </a:r>
            <a:r>
              <a:rPr lang="ru-RU" altLang="ru-RU" sz="2000"/>
              <a:t>объектом (</a:t>
            </a:r>
            <a:r>
              <a:rPr lang="ru-RU" altLang="ru-RU" sz="2000" i="1"/>
              <a:t>что это означает?)</a:t>
            </a:r>
            <a:r>
              <a:rPr lang="en-US" altLang="ru-RU" sz="2000"/>
              <a:t>; </a:t>
            </a:r>
            <a:r>
              <a:rPr lang="ru-RU" altLang="ru-RU" sz="2000"/>
              <a:t>все методы </a:t>
            </a:r>
            <a:r>
              <a:rPr lang="ru-RU" altLang="ru-RU" sz="2000" i="1"/>
              <a:t>класса </a:t>
            </a:r>
            <a:r>
              <a:rPr lang="en-US" altLang="ru-RU" sz="2000" i="1"/>
              <a:t>Class</a:t>
            </a:r>
            <a:r>
              <a:rPr lang="en-US" altLang="ru-RU" sz="2000"/>
              <a:t> </a:t>
            </a:r>
            <a:r>
              <a:rPr lang="ru-RU" altLang="ru-RU" sz="2000"/>
              <a:t>«добывают» информацию из </a:t>
            </a:r>
            <a:r>
              <a:rPr lang="ru-RU" altLang="ru-RU" sz="2000" i="1"/>
              <a:t>объектов </a:t>
            </a:r>
            <a:r>
              <a:rPr lang="en-US" altLang="ru-RU" sz="2000" i="1"/>
              <a:t>Class’</a:t>
            </a:r>
            <a:r>
              <a:rPr lang="ru-RU" altLang="ru-RU" sz="2000" i="1"/>
              <a:t>ов</a:t>
            </a:r>
            <a:r>
              <a:rPr lang="ru-RU" altLang="ru-RU" sz="2000"/>
              <a:t>, а не меняют ее.</a:t>
            </a:r>
          </a:p>
          <a:p>
            <a:pPr eaLnBrk="1" hangingPunct="1">
              <a:lnSpc>
                <a:spcPct val="80000"/>
              </a:lnSpc>
            </a:pPr>
            <a:r>
              <a:rPr lang="ru-RU" altLang="ru-RU" sz="2000" b="1"/>
              <a:t>Получение имени класса</a:t>
            </a:r>
            <a:r>
              <a:rPr lang="ru-RU" altLang="ru-RU" sz="2000"/>
              <a:t>:</a:t>
            </a:r>
          </a:p>
          <a:p>
            <a:pPr lvl="1" eaLnBrk="1" hangingPunct="1">
              <a:lnSpc>
                <a:spcPct val="80000"/>
              </a:lnSpc>
            </a:pPr>
            <a:r>
              <a:rPr lang="en-US" altLang="ru-RU" sz="2000">
                <a:solidFill>
                  <a:srgbClr val="FF0000"/>
                </a:solidFill>
              </a:rPr>
              <a:t>String getName</a:t>
            </a:r>
            <a:r>
              <a:rPr lang="ru-RU" altLang="ru-RU" sz="2000">
                <a:solidFill>
                  <a:srgbClr val="FF0000"/>
                </a:solidFill>
              </a:rPr>
              <a:t> </a:t>
            </a:r>
            <a:r>
              <a:rPr lang="en-US" altLang="ru-RU" sz="2000">
                <a:solidFill>
                  <a:srgbClr val="FF0000"/>
                </a:solidFill>
              </a:rPr>
              <a:t>();</a:t>
            </a:r>
            <a:r>
              <a:rPr lang="en-US" altLang="ru-RU" sz="2000"/>
              <a:t> // </a:t>
            </a:r>
            <a:r>
              <a:rPr lang="ru-RU" altLang="ru-RU" sz="2000"/>
              <a:t>дает полное имя класса (с </a:t>
            </a:r>
            <a:r>
              <a:rPr lang="en-US" altLang="ru-RU" sz="2000"/>
              <a:t>jdk 1.0</a:t>
            </a:r>
            <a:r>
              <a:rPr lang="ru-RU" altLang="ru-RU" sz="2000"/>
              <a:t>)</a:t>
            </a:r>
          </a:p>
          <a:p>
            <a:pPr lvl="2" eaLnBrk="1" hangingPunct="1">
              <a:lnSpc>
                <a:spcPct val="80000"/>
              </a:lnSpc>
            </a:pPr>
            <a:r>
              <a:rPr lang="ru-RU" altLang="ru-RU" sz="1800"/>
              <a:t>Например, </a:t>
            </a:r>
            <a:r>
              <a:rPr lang="en-US" altLang="ru-RU" sz="1800"/>
              <a:t>“</a:t>
            </a:r>
            <a:r>
              <a:rPr lang="en-US" altLang="ru-RU" sz="1800" b="1">
                <a:solidFill>
                  <a:srgbClr val="009900"/>
                </a:solidFill>
              </a:rPr>
              <a:t>com.grinkrug.rtti.Triangle</a:t>
            </a:r>
            <a:r>
              <a:rPr lang="en-US" altLang="ru-RU" sz="1800"/>
              <a:t>”</a:t>
            </a:r>
          </a:p>
          <a:p>
            <a:pPr lvl="1" eaLnBrk="1" hangingPunct="1">
              <a:lnSpc>
                <a:spcPct val="80000"/>
              </a:lnSpc>
            </a:pPr>
            <a:r>
              <a:rPr lang="en-US" altLang="ru-RU" sz="2000">
                <a:solidFill>
                  <a:srgbClr val="FF0000"/>
                </a:solidFill>
              </a:rPr>
              <a:t>String getSimpleName</a:t>
            </a:r>
            <a:r>
              <a:rPr lang="ru-RU" altLang="ru-RU" sz="2000">
                <a:solidFill>
                  <a:srgbClr val="FF0000"/>
                </a:solidFill>
              </a:rPr>
              <a:t> </a:t>
            </a:r>
            <a:r>
              <a:rPr lang="en-US" altLang="ru-RU" sz="2000">
                <a:solidFill>
                  <a:srgbClr val="FF0000"/>
                </a:solidFill>
              </a:rPr>
              <a:t>();</a:t>
            </a:r>
            <a:r>
              <a:rPr lang="ru-RU" altLang="ru-RU" sz="2000"/>
              <a:t> </a:t>
            </a:r>
            <a:r>
              <a:rPr lang="en-US" altLang="ru-RU" sz="2000"/>
              <a:t>// </a:t>
            </a:r>
            <a:r>
              <a:rPr lang="ru-RU" altLang="ru-RU" sz="2000"/>
              <a:t>дает короткое имя класса </a:t>
            </a:r>
            <a:r>
              <a:rPr lang="en-US" altLang="ru-RU" sz="2000"/>
              <a:t>(c jdk1.5)</a:t>
            </a:r>
          </a:p>
          <a:p>
            <a:pPr lvl="2" eaLnBrk="1" hangingPunct="1">
              <a:lnSpc>
                <a:spcPct val="80000"/>
              </a:lnSpc>
            </a:pPr>
            <a:r>
              <a:rPr lang="ru-RU" altLang="ru-RU" sz="1800"/>
              <a:t>Например, </a:t>
            </a:r>
            <a:r>
              <a:rPr lang="en-US" altLang="ru-RU" sz="1800"/>
              <a:t>“ </a:t>
            </a:r>
            <a:r>
              <a:rPr lang="en-US" altLang="ru-RU" sz="1800" b="1">
                <a:solidFill>
                  <a:srgbClr val="009900"/>
                </a:solidFill>
              </a:rPr>
              <a:t>Triangle</a:t>
            </a:r>
            <a:r>
              <a:rPr lang="en-US" altLang="ru-RU" sz="1800"/>
              <a:t>”</a:t>
            </a:r>
          </a:p>
          <a:p>
            <a:pPr lvl="1" eaLnBrk="1" hangingPunct="1">
              <a:lnSpc>
                <a:spcPct val="80000"/>
              </a:lnSpc>
            </a:pPr>
            <a:r>
              <a:rPr lang="en-US" altLang="ru-RU" sz="2000">
                <a:solidFill>
                  <a:srgbClr val="FF0000"/>
                </a:solidFill>
              </a:rPr>
              <a:t>String getCanonicalName</a:t>
            </a:r>
            <a:r>
              <a:rPr lang="ru-RU" altLang="ru-RU" sz="2000">
                <a:solidFill>
                  <a:srgbClr val="FF0000"/>
                </a:solidFill>
              </a:rPr>
              <a:t> </a:t>
            </a:r>
            <a:r>
              <a:rPr lang="en-US" altLang="ru-RU" sz="2000">
                <a:solidFill>
                  <a:srgbClr val="FF0000"/>
                </a:solidFill>
              </a:rPr>
              <a:t>();</a:t>
            </a:r>
            <a:r>
              <a:rPr lang="en-US" altLang="ru-RU" sz="2000"/>
              <a:t> // </a:t>
            </a:r>
            <a:r>
              <a:rPr lang="ru-RU" altLang="ru-RU" sz="2000"/>
              <a:t>дает каноническое имя класса (с </a:t>
            </a:r>
            <a:r>
              <a:rPr lang="en-US" altLang="ru-RU" sz="2000"/>
              <a:t>jdk1.5</a:t>
            </a:r>
            <a:r>
              <a:rPr lang="ru-RU" altLang="ru-RU" sz="2000"/>
              <a:t>)</a:t>
            </a:r>
            <a:endParaRPr lang="en-US" altLang="ru-RU" sz="2000"/>
          </a:p>
          <a:p>
            <a:pPr lvl="2" eaLnBrk="1" hangingPunct="1">
              <a:lnSpc>
                <a:spcPct val="80000"/>
              </a:lnSpc>
            </a:pPr>
            <a:r>
              <a:rPr lang="ru-RU" altLang="ru-RU" sz="1800"/>
              <a:t>Например, </a:t>
            </a:r>
            <a:r>
              <a:rPr lang="en-US" altLang="ru-RU" sz="1800"/>
              <a:t>“</a:t>
            </a:r>
            <a:r>
              <a:rPr lang="en-US" altLang="ru-RU" sz="1800" b="1">
                <a:solidFill>
                  <a:srgbClr val="009900"/>
                </a:solidFill>
              </a:rPr>
              <a:t>com.grinkrug.rtti.Triangle</a:t>
            </a:r>
            <a:r>
              <a:rPr lang="en-US" altLang="ru-RU" sz="1800"/>
              <a:t>”</a:t>
            </a:r>
          </a:p>
          <a:p>
            <a:pPr lvl="2" eaLnBrk="1" hangingPunct="1">
              <a:lnSpc>
                <a:spcPct val="80000"/>
              </a:lnSpc>
            </a:pPr>
            <a:r>
              <a:rPr lang="ru-RU" altLang="ru-RU" sz="1800"/>
              <a:t>В отличие от </a:t>
            </a:r>
            <a:r>
              <a:rPr lang="en-US" altLang="ru-RU" sz="1800" b="1"/>
              <a:t>getName()</a:t>
            </a:r>
            <a:r>
              <a:rPr lang="en-US" altLang="ru-RU" sz="1800"/>
              <a:t> </a:t>
            </a:r>
            <a:r>
              <a:rPr lang="ru-RU" altLang="ru-RU" sz="1800"/>
              <a:t>возвращает полные имена вложенных классов через </a:t>
            </a:r>
            <a:r>
              <a:rPr lang="en-US" altLang="ru-RU" sz="1800" b="1"/>
              <a:t>‘.’</a:t>
            </a:r>
            <a:r>
              <a:rPr lang="en-US" altLang="ru-RU" sz="1800"/>
              <a:t> (</a:t>
            </a:r>
            <a:r>
              <a:rPr lang="ru-RU" altLang="ru-RU" sz="1800"/>
              <a:t>точку</a:t>
            </a:r>
            <a:r>
              <a:rPr lang="en-US" altLang="ru-RU" sz="1800"/>
              <a:t>)</a:t>
            </a:r>
            <a:r>
              <a:rPr lang="ru-RU" altLang="ru-RU" sz="1800"/>
              <a:t>, а не знак </a:t>
            </a:r>
            <a:r>
              <a:rPr lang="en-US" altLang="ru-RU" sz="1800" b="1"/>
              <a:t>‘$’</a:t>
            </a:r>
            <a:r>
              <a:rPr lang="ru-RU" altLang="ru-RU" sz="1800"/>
              <a:t>, </a:t>
            </a:r>
            <a:r>
              <a:rPr lang="en-US" altLang="ru-RU" sz="1800" b="1"/>
              <a:t>null </a:t>
            </a:r>
            <a:r>
              <a:rPr lang="ru-RU" altLang="ru-RU" sz="1800"/>
              <a:t>для локальных и анонимных классов</a:t>
            </a:r>
            <a:r>
              <a:rPr lang="ru-RU" altLang="ru-RU" sz="1800">
                <a:solidFill>
                  <a:srgbClr val="FF0000"/>
                </a:solidFill>
              </a:rPr>
              <a:t>...(сравните их результаты для массивов</a:t>
            </a:r>
            <a:r>
              <a:rPr lang="en-US" altLang="ru-RU" sz="1800">
                <a:solidFill>
                  <a:srgbClr val="FF0000"/>
                </a:solidFill>
              </a:rPr>
              <a:t> </a:t>
            </a:r>
            <a:r>
              <a:rPr lang="ru-RU" altLang="ru-RU" sz="1800">
                <a:solidFill>
                  <a:srgbClr val="FF0000"/>
                </a:solidFill>
              </a:rPr>
              <a:t>и разных внутренних классов, включая локальные и анонимные!)</a:t>
            </a:r>
            <a:r>
              <a:rPr lang="en-US" altLang="ru-RU" sz="1800"/>
              <a:t>;</a:t>
            </a:r>
            <a:endParaRPr lang="ru-RU" altLang="ru-RU" sz="1800"/>
          </a:p>
          <a:p>
            <a:pPr lvl="1" eaLnBrk="1" hangingPunct="1">
              <a:lnSpc>
                <a:spcPct val="80000"/>
              </a:lnSpc>
            </a:pPr>
            <a:endParaRPr lang="ru-RU" altLang="ru-RU" sz="2000"/>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C9BE53E5-22B9-43B4-85BA-20352DD4DD6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899EBA9-EFB3-41A9-9DE1-48827146C1F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F6541FD1-60CD-46A8-99A9-7B78C7010B0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5A85608B-5755-4142-89EF-10E22874D09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AD66678-7A05-4FF8-8D6F-EFCB0D133EF2}" type="slidenum">
              <a:rPr lang="ru-RU" altLang="ru-RU" sz="1400"/>
              <a:pPr eaLnBrk="1" hangingPunct="1">
                <a:spcBef>
                  <a:spcPct val="0"/>
                </a:spcBef>
                <a:buFontTx/>
                <a:buNone/>
              </a:pPr>
              <a:t>568</a:t>
            </a:fld>
            <a:endParaRPr lang="ru-RU" altLang="ru-RU" sz="1400"/>
          </a:p>
        </p:txBody>
      </p:sp>
      <p:sp>
        <p:nvSpPr>
          <p:cNvPr id="10245" name="Rectangle 2">
            <a:extLst>
              <a:ext uri="{FF2B5EF4-FFF2-40B4-BE49-F238E27FC236}">
                <a16:creationId xmlns:a16="http://schemas.microsoft.com/office/drawing/2014/main" id="{390FEFD1-FC21-4B63-854A-7CA7A5938693}"/>
              </a:ext>
            </a:extLst>
          </p:cNvPr>
          <p:cNvSpPr>
            <a:spLocks noGrp="1" noChangeArrowheads="1"/>
          </p:cNvSpPr>
          <p:nvPr>
            <p:ph type="title"/>
          </p:nvPr>
        </p:nvSpPr>
        <p:spPr>
          <a:xfrm>
            <a:off x="468313" y="1412875"/>
            <a:ext cx="8229600" cy="292100"/>
          </a:xfrm>
        </p:spPr>
        <p:txBody>
          <a:bodyPr/>
          <a:lstStyle/>
          <a:p>
            <a:pPr eaLnBrk="1" hangingPunct="1"/>
            <a:r>
              <a:rPr lang="ru-RU" altLang="ru-RU" sz="2400" b="1"/>
              <a:t>Еще раз об именовании классов</a:t>
            </a:r>
          </a:p>
        </p:txBody>
      </p:sp>
      <p:sp>
        <p:nvSpPr>
          <p:cNvPr id="10246" name="Rectangle 3">
            <a:extLst>
              <a:ext uri="{FF2B5EF4-FFF2-40B4-BE49-F238E27FC236}">
                <a16:creationId xmlns:a16="http://schemas.microsoft.com/office/drawing/2014/main" id="{6570F87E-28F6-43D8-9501-865EE37D0025}"/>
              </a:ext>
            </a:extLst>
          </p:cNvPr>
          <p:cNvSpPr>
            <a:spLocks noGrp="1" noChangeArrowheads="1"/>
          </p:cNvSpPr>
          <p:nvPr>
            <p:ph type="body" idx="1"/>
          </p:nvPr>
        </p:nvSpPr>
        <p:spPr>
          <a:xfrm>
            <a:off x="0" y="1773238"/>
            <a:ext cx="9144000" cy="4352925"/>
          </a:xfrm>
        </p:spPr>
        <p:txBody>
          <a:bodyPr/>
          <a:lstStyle/>
          <a:p>
            <a:pPr eaLnBrk="1" hangingPunct="1"/>
            <a:r>
              <a:rPr lang="ru-RU" altLang="ru-RU" sz="1600" b="1"/>
              <a:t>Полное имя </a:t>
            </a:r>
            <a:r>
              <a:rPr lang="en-US" altLang="ru-RU" sz="1600" b="1"/>
              <a:t>top-level </a:t>
            </a:r>
            <a:r>
              <a:rPr lang="ru-RU" altLang="ru-RU" sz="1600" b="1"/>
              <a:t>класса / интерфейса – это имя пакета</a:t>
            </a:r>
            <a:r>
              <a:rPr lang="en-US" altLang="ru-RU" sz="1600" b="1"/>
              <a:t> </a:t>
            </a:r>
            <a:r>
              <a:rPr lang="ru-RU" altLang="ru-RU" sz="1600" b="1"/>
              <a:t>+</a:t>
            </a:r>
            <a:r>
              <a:rPr lang="en-US" altLang="ru-RU" sz="1600" b="1"/>
              <a:t> </a:t>
            </a:r>
            <a:r>
              <a:rPr lang="ru-RU" altLang="ru-RU" sz="1600" b="1"/>
              <a:t>простое имя класса:</a:t>
            </a:r>
            <a:r>
              <a:rPr lang="en-US" altLang="ru-RU" sz="1600" b="1"/>
              <a:t> </a:t>
            </a:r>
            <a:r>
              <a:rPr lang="ru-RU" altLang="ru-RU" sz="1600" b="1">
                <a:solidFill>
                  <a:srgbClr val="FF0000"/>
                </a:solidFill>
              </a:rPr>
              <a:t>с</a:t>
            </a:r>
            <a:r>
              <a:rPr lang="en-US" altLang="ru-RU" sz="1600" b="1">
                <a:solidFill>
                  <a:srgbClr val="FF0000"/>
                </a:solidFill>
              </a:rPr>
              <a:t>om.grinkrug.rtti.Triangle</a:t>
            </a:r>
            <a:endParaRPr lang="ru-RU" altLang="ru-RU" sz="1600" b="1">
              <a:solidFill>
                <a:srgbClr val="FF0000"/>
              </a:solidFill>
            </a:endParaRPr>
          </a:p>
          <a:p>
            <a:pPr eaLnBrk="1" hangingPunct="1"/>
            <a:r>
              <a:rPr lang="ru-RU" altLang="ru-RU" sz="1600" b="1"/>
              <a:t>Полное имя примитивного типа – это соответствующее ключевое слово: </a:t>
            </a:r>
            <a:endParaRPr lang="en-US" altLang="ru-RU" sz="1600" b="1"/>
          </a:p>
          <a:p>
            <a:pPr eaLnBrk="1" hangingPunct="1">
              <a:buFontTx/>
              <a:buNone/>
            </a:pPr>
            <a:r>
              <a:rPr lang="en-US" altLang="ru-RU" sz="1600" b="1">
                <a:solidFill>
                  <a:srgbClr val="FF0000"/>
                </a:solidFill>
              </a:rPr>
              <a:t>                                                 int,    byte, float  …</a:t>
            </a:r>
          </a:p>
          <a:p>
            <a:pPr eaLnBrk="1" hangingPunct="1"/>
            <a:r>
              <a:rPr lang="ru-RU" altLang="ru-RU" sz="1600" b="1"/>
              <a:t>Исторически имя класса массива представляется как символы </a:t>
            </a:r>
            <a:r>
              <a:rPr lang="en-US" altLang="ru-RU" sz="1600" b="1"/>
              <a:t>‘</a:t>
            </a:r>
            <a:r>
              <a:rPr lang="en-US" altLang="ru-RU" sz="1600" b="1">
                <a:solidFill>
                  <a:srgbClr val="FF0000"/>
                </a:solidFill>
              </a:rPr>
              <a:t>[</a:t>
            </a:r>
            <a:r>
              <a:rPr lang="en-US" altLang="ru-RU" sz="1600" b="1"/>
              <a:t>‘ (</a:t>
            </a:r>
            <a:r>
              <a:rPr lang="ru-RU" altLang="ru-RU" sz="1600" b="1"/>
              <a:t>количество</a:t>
            </a:r>
            <a:r>
              <a:rPr lang="en-US" altLang="ru-RU" sz="1600" b="1"/>
              <a:t> </a:t>
            </a:r>
            <a:r>
              <a:rPr lang="ru-RU" altLang="ru-RU" sz="1600" b="1"/>
              <a:t>их подряд соответственно размерности массива</a:t>
            </a:r>
            <a:r>
              <a:rPr lang="en-US" altLang="ru-RU" sz="1600" b="1"/>
              <a:t>)</a:t>
            </a:r>
            <a:r>
              <a:rPr lang="ru-RU" altLang="ru-RU" sz="1600" b="1"/>
              <a:t>; далее идет имя типа элементов, </a:t>
            </a:r>
          </a:p>
          <a:p>
            <a:pPr eaLnBrk="1" hangingPunct="1">
              <a:buFontTx/>
              <a:buNone/>
            </a:pPr>
            <a:r>
              <a:rPr lang="ru-RU" altLang="ru-RU" sz="1600" b="1"/>
              <a:t>	где примитивные типы элементов кодируются символами, а ссылочные – символом</a:t>
            </a:r>
            <a:r>
              <a:rPr lang="en-US" altLang="ru-RU" sz="1600" b="1"/>
              <a:t> L</a:t>
            </a:r>
            <a:r>
              <a:rPr lang="ru-RU" altLang="ru-RU" sz="1600" b="1"/>
              <a:t>, за которым идет </a:t>
            </a:r>
            <a:r>
              <a:rPr lang="en-US" altLang="ru-RU" sz="1600" b="1"/>
              <a:t>&lt;</a:t>
            </a:r>
            <a:r>
              <a:rPr lang="ru-RU" altLang="ru-RU" sz="1600" b="1"/>
              <a:t>имя типа</a:t>
            </a:r>
            <a:r>
              <a:rPr lang="en-US" altLang="ru-RU" sz="1600" b="1"/>
              <a:t>&gt;</a:t>
            </a:r>
            <a:r>
              <a:rPr lang="ru-RU" altLang="ru-RU" sz="1600" b="1"/>
              <a:t> и символ</a:t>
            </a:r>
            <a:r>
              <a:rPr lang="en-US" altLang="ru-RU" sz="1600" b="1"/>
              <a:t> ’;’</a:t>
            </a:r>
            <a:endParaRPr lang="ru-RU" altLang="ru-RU" sz="1600" b="1"/>
          </a:p>
          <a:p>
            <a:pPr eaLnBrk="1" hangingPunct="1"/>
            <a:endParaRPr lang="ru-RU" altLang="ru-RU" sz="1600" b="1">
              <a:latin typeface="Times New Roman" panose="02020603050405020304" pitchFamily="18" charset="0"/>
            </a:endParaRPr>
          </a:p>
          <a:p>
            <a:pPr eaLnBrk="1" hangingPunct="1"/>
            <a:endParaRPr lang="ru-RU" altLang="ru-RU" sz="1800"/>
          </a:p>
          <a:p>
            <a:pPr eaLnBrk="1" hangingPunct="1"/>
            <a:endParaRPr lang="en-US" altLang="ru-RU" sz="1800"/>
          </a:p>
          <a:p>
            <a:pPr lvl="1" eaLnBrk="1" hangingPunct="1">
              <a:buFontTx/>
              <a:buNone/>
            </a:pPr>
            <a:endParaRPr lang="ru-RU" altLang="ru-RU" sz="1600" b="1"/>
          </a:p>
          <a:p>
            <a:pPr lvl="1" eaLnBrk="1" hangingPunct="1">
              <a:buFontTx/>
              <a:buNone/>
            </a:pPr>
            <a:r>
              <a:rPr lang="ru-RU" altLang="ru-RU" sz="1600" b="1"/>
              <a:t>Например:  </a:t>
            </a:r>
            <a:r>
              <a:rPr lang="en-US" altLang="ru-RU" sz="1600" b="1">
                <a:solidFill>
                  <a:srgbClr val="FF0000"/>
                </a:solidFill>
              </a:rPr>
              <a:t>[ [ F</a:t>
            </a:r>
            <a:r>
              <a:rPr lang="en-US" altLang="ru-RU" sz="1600" b="1"/>
              <a:t> – </a:t>
            </a:r>
            <a:r>
              <a:rPr lang="ru-RU" altLang="ru-RU" sz="1600" b="1"/>
              <a:t>двумерный массив </a:t>
            </a:r>
            <a:r>
              <a:rPr lang="en-US" altLang="ru-RU" sz="1600" b="1"/>
              <a:t>float</a:t>
            </a:r>
            <a:r>
              <a:rPr lang="ru-RU" altLang="ru-RU" sz="1600" b="1"/>
              <a:t> и </a:t>
            </a:r>
            <a:r>
              <a:rPr lang="en-US" altLang="ru-RU" sz="1600" b="1">
                <a:solidFill>
                  <a:srgbClr val="FF0000"/>
                </a:solidFill>
              </a:rPr>
              <a:t>[Ljava.lang.Object;</a:t>
            </a:r>
            <a:r>
              <a:rPr lang="en-US" altLang="ru-RU" sz="1600" b="1"/>
              <a:t>  – </a:t>
            </a:r>
            <a:r>
              <a:rPr lang="ru-RU" altLang="ru-RU" sz="1600" b="1"/>
              <a:t>массив </a:t>
            </a:r>
            <a:r>
              <a:rPr lang="en-US" altLang="ru-RU" sz="1600" b="1"/>
              <a:t>Object’</a:t>
            </a:r>
            <a:r>
              <a:rPr lang="ru-RU" altLang="ru-RU" sz="1600" b="1"/>
              <a:t>ов.</a:t>
            </a:r>
            <a:endParaRPr lang="en-US" altLang="ru-RU" sz="1600" b="1"/>
          </a:p>
          <a:p>
            <a:pPr lvl="1" eaLnBrk="1" hangingPunct="1">
              <a:buFontTx/>
              <a:buNone/>
            </a:pPr>
            <a:r>
              <a:rPr lang="ru-RU" altLang="ru-RU" sz="1600" b="1"/>
              <a:t>Канонические имена появились в </a:t>
            </a:r>
            <a:r>
              <a:rPr lang="en-US" altLang="ru-RU" sz="1600" b="1"/>
              <a:t>jdk1.5(+)</a:t>
            </a:r>
            <a:r>
              <a:rPr lang="ru-RU" altLang="ru-RU" sz="1600" b="1"/>
              <a:t>, они выглядят лучше, но не заменяют «полные имена» (</a:t>
            </a:r>
            <a:r>
              <a:rPr lang="en-US" altLang="ru-RU" sz="1600" b="1"/>
              <a:t>fully qualified names</a:t>
            </a:r>
            <a:r>
              <a:rPr lang="ru-RU" altLang="ru-RU" sz="1600" b="1"/>
              <a:t>)</a:t>
            </a:r>
            <a:r>
              <a:rPr lang="en-US" altLang="ru-RU" sz="1600" b="1"/>
              <a:t> </a:t>
            </a:r>
            <a:r>
              <a:rPr lang="ru-RU" altLang="ru-RU" sz="1600" b="1"/>
              <a:t>из прежних </a:t>
            </a:r>
            <a:r>
              <a:rPr lang="en-US" altLang="ru-RU" sz="1600" b="1"/>
              <a:t>jdk.</a:t>
            </a:r>
            <a:endParaRPr lang="ru-RU" altLang="ru-RU" sz="1800"/>
          </a:p>
        </p:txBody>
      </p:sp>
      <p:sp>
        <p:nvSpPr>
          <p:cNvPr id="10247" name="Rectangle 4">
            <a:extLst>
              <a:ext uri="{FF2B5EF4-FFF2-40B4-BE49-F238E27FC236}">
                <a16:creationId xmlns:a16="http://schemas.microsoft.com/office/drawing/2014/main" id="{C552BB0F-B028-4C1D-B54A-649469295D06}"/>
              </a:ext>
            </a:extLst>
          </p:cNvPr>
          <p:cNvSpPr>
            <a:spLocks noChangeArrowheads="1"/>
          </p:cNvSpPr>
          <p:nvPr/>
        </p:nvSpPr>
        <p:spPr bwMode="auto">
          <a:xfrm>
            <a:off x="2411413" y="4070350"/>
            <a:ext cx="360045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boolean      Z                 float       F</a:t>
            </a:r>
            <a:endParaRPr lang="ru-RU" altLang="ru-RU" sz="1400"/>
          </a:p>
          <a:p>
            <a:pPr eaLnBrk="1" hangingPunct="1">
              <a:spcBef>
                <a:spcPct val="0"/>
              </a:spcBef>
              <a:buFontTx/>
              <a:buNone/>
            </a:pPr>
            <a:r>
              <a:rPr lang="en-US" altLang="ru-RU" sz="1400" b="1"/>
              <a:t>byte            B                 int          I</a:t>
            </a:r>
            <a:endParaRPr lang="ru-RU" altLang="ru-RU" sz="1400"/>
          </a:p>
          <a:p>
            <a:pPr eaLnBrk="1" hangingPunct="1">
              <a:spcBef>
                <a:spcPct val="0"/>
              </a:spcBef>
              <a:buFontTx/>
              <a:buNone/>
            </a:pPr>
            <a:r>
              <a:rPr lang="en-US" altLang="ru-RU" sz="1400" b="1"/>
              <a:t>char            C                 long       J</a:t>
            </a:r>
            <a:endParaRPr lang="ru-RU" altLang="ru-RU" sz="1400"/>
          </a:p>
          <a:p>
            <a:pPr eaLnBrk="1" hangingPunct="1">
              <a:spcBef>
                <a:spcPct val="0"/>
              </a:spcBef>
              <a:buFontTx/>
              <a:buNone/>
            </a:pPr>
            <a:r>
              <a:rPr lang="en-US" altLang="ru-RU" sz="1400" b="1"/>
              <a:t>double        D                 short     S</a:t>
            </a:r>
          </a:p>
          <a:p>
            <a:pPr eaLnBrk="1" hangingPunct="1">
              <a:spcBef>
                <a:spcPct val="0"/>
              </a:spcBef>
              <a:buFontTx/>
              <a:buNone/>
            </a:pPr>
            <a:r>
              <a:rPr lang="ru-RU" altLang="ru-RU" sz="1400" b="1"/>
              <a:t>Класс или интерфейс  </a:t>
            </a:r>
            <a:r>
              <a:rPr lang="en-US" altLang="ru-RU" sz="1400" b="1"/>
              <a:t>L</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C5B6F654-D3B9-490C-BC53-B5122016873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D53EC5B-7C7E-48B5-8A01-F083ABEB1C2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2558B468-8C45-4E30-8DBD-79B51FBAF65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18A74FE1-542A-47E0-9A99-ADFA29EC739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0244E87-0996-4351-B27D-5567172D1737}" type="slidenum">
              <a:rPr lang="ru-RU" altLang="ru-RU" sz="1400"/>
              <a:pPr eaLnBrk="1" hangingPunct="1">
                <a:spcBef>
                  <a:spcPct val="0"/>
                </a:spcBef>
                <a:buFontTx/>
                <a:buNone/>
              </a:pPr>
              <a:t>569</a:t>
            </a:fld>
            <a:endParaRPr lang="ru-RU" altLang="ru-RU" sz="1400"/>
          </a:p>
        </p:txBody>
      </p:sp>
      <p:sp>
        <p:nvSpPr>
          <p:cNvPr id="11269" name="Rectangle 3">
            <a:extLst>
              <a:ext uri="{FF2B5EF4-FFF2-40B4-BE49-F238E27FC236}">
                <a16:creationId xmlns:a16="http://schemas.microsoft.com/office/drawing/2014/main" id="{9410321E-E97F-45D5-8A1A-56EACF72C205}"/>
              </a:ext>
            </a:extLst>
          </p:cNvPr>
          <p:cNvSpPr>
            <a:spLocks noGrp="1" noChangeArrowheads="1"/>
          </p:cNvSpPr>
          <p:nvPr>
            <p:ph type="body" idx="1"/>
          </p:nvPr>
        </p:nvSpPr>
        <p:spPr>
          <a:xfrm>
            <a:off x="0" y="1628775"/>
            <a:ext cx="9144000" cy="4497388"/>
          </a:xfrm>
        </p:spPr>
        <p:txBody>
          <a:bodyPr/>
          <a:lstStyle/>
          <a:p>
            <a:pPr eaLnBrk="1" hangingPunct="1">
              <a:lnSpc>
                <a:spcPct val="80000"/>
              </a:lnSpc>
            </a:pPr>
            <a:r>
              <a:rPr lang="ru-RU" altLang="ru-RU" sz="2000" b="1"/>
              <a:t>Получение класса по имени (</a:t>
            </a:r>
            <a:r>
              <a:rPr lang="en-US" altLang="ru-RU" sz="2000" b="1"/>
              <a:t>static - </a:t>
            </a:r>
            <a:r>
              <a:rPr lang="ru-RU" altLang="ru-RU" sz="2000" b="1"/>
              <a:t>метод):</a:t>
            </a:r>
            <a:r>
              <a:rPr lang="ru-RU" altLang="ru-RU" sz="1600" b="1"/>
              <a:t> </a:t>
            </a:r>
          </a:p>
          <a:p>
            <a:pPr lvl="1" eaLnBrk="1" hangingPunct="1">
              <a:lnSpc>
                <a:spcPct val="80000"/>
              </a:lnSpc>
              <a:buFontTx/>
              <a:buNone/>
            </a:pPr>
            <a:r>
              <a:rPr lang="en-US" altLang="ru-RU" sz="1600" b="1">
                <a:solidFill>
                  <a:srgbClr val="FF0000"/>
                </a:solidFill>
              </a:rPr>
              <a:t>public static Class forName ( String className )</a:t>
            </a:r>
          </a:p>
          <a:p>
            <a:pPr lvl="1" eaLnBrk="1" hangingPunct="1">
              <a:lnSpc>
                <a:spcPct val="80000"/>
              </a:lnSpc>
              <a:buFontTx/>
              <a:buNone/>
            </a:pPr>
            <a:r>
              <a:rPr lang="en-US" altLang="ru-RU" sz="1600" b="1">
                <a:solidFill>
                  <a:srgbClr val="FF0000"/>
                </a:solidFill>
              </a:rPr>
              <a:t>                                                  throws </a:t>
            </a:r>
            <a:r>
              <a:rPr lang="ru-RU" altLang="ru-RU" sz="1600" b="1">
                <a:solidFill>
                  <a:srgbClr val="FF0000"/>
                </a:solidFill>
              </a:rPr>
              <a:t>С</a:t>
            </a:r>
            <a:r>
              <a:rPr lang="en-US" altLang="ru-RU" sz="1600" b="1">
                <a:solidFill>
                  <a:srgbClr val="FF0000"/>
                </a:solidFill>
              </a:rPr>
              <a:t>lassNotFoundException</a:t>
            </a:r>
            <a:r>
              <a:rPr lang="ru-RU" altLang="ru-RU" sz="1600" b="1">
                <a:solidFill>
                  <a:srgbClr val="FF0000"/>
                </a:solidFill>
              </a:rPr>
              <a:t>;</a:t>
            </a:r>
            <a:endParaRPr lang="en-US" altLang="ru-RU" sz="1600" b="1">
              <a:solidFill>
                <a:srgbClr val="FF0000"/>
              </a:solidFill>
            </a:endParaRPr>
          </a:p>
          <a:p>
            <a:pPr lvl="1" eaLnBrk="1" hangingPunct="1">
              <a:lnSpc>
                <a:spcPct val="80000"/>
              </a:lnSpc>
            </a:pPr>
            <a:r>
              <a:rPr lang="ru-RU" altLang="ru-RU" sz="1600" b="1"/>
              <a:t>получает на вход полное имя требуемого класса (</a:t>
            </a:r>
            <a:r>
              <a:rPr lang="en-US" altLang="ru-RU" sz="1600" b="1"/>
              <a:t>fully qualified name</a:t>
            </a:r>
            <a:r>
              <a:rPr lang="ru-RU" altLang="ru-RU" sz="1600" b="1"/>
              <a:t>); </a:t>
            </a:r>
          </a:p>
          <a:p>
            <a:pPr lvl="1" eaLnBrk="1" hangingPunct="1">
              <a:lnSpc>
                <a:spcPct val="80000"/>
              </a:lnSpc>
            </a:pPr>
            <a:r>
              <a:rPr lang="ru-RU" altLang="ru-RU" sz="1600" b="1"/>
              <a:t>возвращает ссылку на объект </a:t>
            </a:r>
            <a:r>
              <a:rPr lang="en-US" altLang="ru-RU" sz="1600" b="1"/>
              <a:t>Class</a:t>
            </a:r>
            <a:r>
              <a:rPr lang="ru-RU" altLang="ru-RU" sz="1600" b="1"/>
              <a:t>, соответствующий указанному имени (подгружая нужный класс при необходимости, со всеми другими, нужными для него...).</a:t>
            </a:r>
          </a:p>
          <a:p>
            <a:pPr eaLnBrk="1" hangingPunct="1">
              <a:lnSpc>
                <a:spcPct val="80000"/>
              </a:lnSpc>
            </a:pPr>
            <a:r>
              <a:rPr lang="ru-RU" altLang="ru-RU" sz="2000" b="1"/>
              <a:t>Получение класса по </a:t>
            </a:r>
            <a:r>
              <a:rPr lang="ru-RU" altLang="ru-RU" sz="2000" b="1" i="1"/>
              <a:t>класс-литералу</a:t>
            </a:r>
            <a:r>
              <a:rPr lang="ru-RU" altLang="ru-RU" sz="2000" b="1"/>
              <a:t>:</a:t>
            </a:r>
            <a:endParaRPr lang="ru-RU" altLang="ru-RU" sz="2000"/>
          </a:p>
          <a:p>
            <a:pPr lvl="1" eaLnBrk="1" hangingPunct="1">
              <a:lnSpc>
                <a:spcPct val="80000"/>
              </a:lnSpc>
            </a:pPr>
            <a:r>
              <a:rPr lang="ru-RU" altLang="ru-RU" sz="1600" b="1"/>
              <a:t>Если нужный класс статически известен, ссылку на него можно получить из </a:t>
            </a:r>
            <a:r>
              <a:rPr lang="ru-RU" altLang="ru-RU" sz="1600" b="1" i="1"/>
              <a:t>класс-литерала: </a:t>
            </a:r>
            <a:r>
              <a:rPr lang="en-US" altLang="ru-RU" sz="1600" b="1">
                <a:solidFill>
                  <a:srgbClr val="FF0000"/>
                </a:solidFill>
              </a:rPr>
              <a:t>Class c = Triangle.class;</a:t>
            </a:r>
          </a:p>
          <a:p>
            <a:pPr lvl="1" eaLnBrk="1" hangingPunct="1">
              <a:lnSpc>
                <a:spcPct val="80000"/>
              </a:lnSpc>
            </a:pPr>
            <a:r>
              <a:rPr lang="ru-RU" altLang="ru-RU" sz="1600" b="1"/>
              <a:t>Используется каноническое имя (в отличие от </a:t>
            </a:r>
            <a:r>
              <a:rPr lang="en-US" altLang="ru-RU" sz="1600" b="1"/>
              <a:t>fully qualified name </a:t>
            </a:r>
            <a:r>
              <a:rPr lang="ru-RU" altLang="ru-RU" sz="1600" b="1"/>
              <a:t>для метода </a:t>
            </a:r>
            <a:r>
              <a:rPr lang="en-US" altLang="ru-RU" sz="1600" b="1"/>
              <a:t>forName()</a:t>
            </a:r>
            <a:r>
              <a:rPr lang="ru-RU" altLang="ru-RU" sz="1600" b="1"/>
              <a:t>):  </a:t>
            </a:r>
            <a:r>
              <a:rPr lang="en-US" altLang="ru-RU" sz="1600" b="1">
                <a:solidFill>
                  <a:srgbClr val="FF0000"/>
                </a:solidFill>
              </a:rPr>
              <a:t>Object[].class;</a:t>
            </a:r>
            <a:endParaRPr lang="ru-RU" altLang="ru-RU" sz="1600" b="1">
              <a:solidFill>
                <a:srgbClr val="FF0000"/>
              </a:solidFill>
            </a:endParaRPr>
          </a:p>
          <a:p>
            <a:pPr lvl="1" eaLnBrk="1" hangingPunct="1">
              <a:lnSpc>
                <a:spcPct val="80000"/>
              </a:lnSpc>
            </a:pPr>
            <a:r>
              <a:rPr lang="ru-RU" altLang="ru-RU" sz="1600" b="1"/>
              <a:t>Получение ссылки обеспечивается компилятором (а не в динамике, при вызове метода) и инициализация откладывается до первого использования класса при исполнении </a:t>
            </a:r>
            <a:r>
              <a:rPr lang="en-US" altLang="ru-RU" sz="1600" b="1"/>
              <a:t>– </a:t>
            </a:r>
            <a:r>
              <a:rPr lang="ru-RU" altLang="ru-RU" sz="1600" b="1"/>
              <a:t>как можно позже.</a:t>
            </a:r>
          </a:p>
          <a:p>
            <a:pPr lvl="1" eaLnBrk="1" hangingPunct="1">
              <a:lnSpc>
                <a:spcPct val="80000"/>
              </a:lnSpc>
            </a:pPr>
            <a:endParaRPr lang="ru-RU" altLang="ru-RU" sz="1400" b="1"/>
          </a:p>
          <a:p>
            <a:pPr lvl="1" algn="ctr" eaLnBrk="1" hangingPunct="1">
              <a:lnSpc>
                <a:spcPct val="80000"/>
              </a:lnSpc>
              <a:buFontTx/>
              <a:buNone/>
            </a:pPr>
            <a:r>
              <a:rPr lang="ru-RU" altLang="ru-RU" sz="1600" b="1">
                <a:solidFill>
                  <a:srgbClr val="FF0000"/>
                </a:solidFill>
              </a:rPr>
              <a:t>В </a:t>
            </a:r>
            <a:r>
              <a:rPr lang="en-US" altLang="ru-RU" sz="1600" b="1">
                <a:solidFill>
                  <a:srgbClr val="FF0000"/>
                </a:solidFill>
              </a:rPr>
              <a:t>Java </a:t>
            </a:r>
            <a:r>
              <a:rPr lang="ru-RU" altLang="ru-RU" sz="1600" b="1">
                <a:solidFill>
                  <a:srgbClr val="FF0000"/>
                </a:solidFill>
              </a:rPr>
              <a:t>нет структурной эквивалентности типов: тождественность типов определяется их именами, а не тем, что они одной структуры, т.е.  «совпадают при наложении». Поэтому, имена типов – важны.</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rPr>
              <a:t>Диаграмма </a:t>
            </a:r>
            <a:r>
              <a:rPr lang="ru-RU" sz="2250" b="1" dirty="0" err="1">
                <a:latin typeface="Arial Narrow" charset="0"/>
              </a:rPr>
              <a:t>Box</a:t>
            </a:r>
            <a:r>
              <a:rPr lang="ru-RU" sz="2250" b="1" dirty="0">
                <a:latin typeface="Arial Narrow" charset="0"/>
              </a:rPr>
              <a:t> </a:t>
            </a:r>
            <a:r>
              <a:rPr lang="ru-RU" sz="2250" b="1" dirty="0" err="1">
                <a:latin typeface="Arial Narrow" charset="0"/>
              </a:rPr>
              <a:t>plot</a:t>
            </a:r>
            <a:r>
              <a:rPr lang="ru-RU" sz="2250" b="1" dirty="0">
                <a:latin typeface="Arial Narrow" charset="0"/>
              </a:rPr>
              <a:t> («ящик с усами») </a:t>
            </a:r>
            <a:endParaRPr sz="2250" b="1" dirty="0">
              <a:latin typeface="Arial Narrow" charset="0"/>
            </a:endParaRPr>
          </a:p>
        </p:txBody>
      </p:sp>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45533683-10A6-1D41-B74A-09ECD01FFEFA}"/>
              </a:ext>
            </a:extLst>
          </p:cNvPr>
          <p:cNvSpPr txBox="1"/>
          <p:nvPr/>
        </p:nvSpPr>
        <p:spPr>
          <a:xfrm>
            <a:off x="553804" y="1248320"/>
            <a:ext cx="8194837" cy="4647971"/>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lgn="just"/>
            <a:r>
              <a:rPr lang="ru-RU" sz="1969" dirty="0">
                <a:solidFill>
                  <a:srgbClr val="253957"/>
                </a:solidFill>
                <a:latin typeface="Arial Narrow" charset="0"/>
              </a:rPr>
              <a:t>Нетипичные значения выборки (выбросы) подразделяются на </a:t>
            </a:r>
            <a:r>
              <a:rPr lang="ru-RU" sz="1969" b="1" dirty="0">
                <a:solidFill>
                  <a:srgbClr val="253957"/>
                </a:solidFill>
                <a:latin typeface="Arial Narrow" charset="0"/>
              </a:rPr>
              <a:t>умеренные</a:t>
            </a:r>
            <a:r>
              <a:rPr lang="ru-RU" sz="1969" dirty="0">
                <a:solidFill>
                  <a:srgbClr val="253957"/>
                </a:solidFill>
                <a:latin typeface="Arial Narrow" charset="0"/>
              </a:rPr>
              <a:t> (</a:t>
            </a:r>
            <a:r>
              <a:rPr lang="ru-RU" sz="1969" dirty="0" err="1">
                <a:solidFill>
                  <a:srgbClr val="253957"/>
                </a:solidFill>
                <a:latin typeface="Arial Narrow" charset="0"/>
              </a:rPr>
              <a:t>moderate</a:t>
            </a:r>
            <a:r>
              <a:rPr lang="ru-RU" sz="1969" dirty="0">
                <a:solidFill>
                  <a:srgbClr val="253957"/>
                </a:solidFill>
                <a:latin typeface="Arial Narrow" charset="0"/>
              </a:rPr>
              <a:t> </a:t>
            </a:r>
            <a:r>
              <a:rPr lang="ru-RU" sz="1969" dirty="0" err="1">
                <a:solidFill>
                  <a:srgbClr val="253957"/>
                </a:solidFill>
                <a:latin typeface="Arial Narrow" charset="0"/>
              </a:rPr>
              <a:t>outliers</a:t>
            </a:r>
            <a:r>
              <a:rPr lang="ru-RU" sz="1969" dirty="0">
                <a:solidFill>
                  <a:srgbClr val="253957"/>
                </a:solidFill>
                <a:latin typeface="Arial Narrow" charset="0"/>
              </a:rPr>
              <a:t>) и </a:t>
            </a:r>
            <a:r>
              <a:rPr lang="ru-RU" sz="1969" b="1" dirty="0">
                <a:solidFill>
                  <a:srgbClr val="253957"/>
                </a:solidFill>
                <a:latin typeface="Arial Narrow" charset="0"/>
              </a:rPr>
              <a:t>экстремальные</a:t>
            </a:r>
            <a:r>
              <a:rPr lang="ru-RU" sz="1969" dirty="0">
                <a:solidFill>
                  <a:srgbClr val="253957"/>
                </a:solidFill>
                <a:latin typeface="Arial Narrow" charset="0"/>
              </a:rPr>
              <a:t> (</a:t>
            </a:r>
            <a:r>
              <a:rPr lang="ru-RU" sz="1969" dirty="0" err="1">
                <a:solidFill>
                  <a:srgbClr val="253957"/>
                </a:solidFill>
                <a:latin typeface="Arial Narrow" charset="0"/>
              </a:rPr>
              <a:t>extreme</a:t>
            </a:r>
            <a:r>
              <a:rPr lang="ru-RU" sz="1969" dirty="0">
                <a:solidFill>
                  <a:srgbClr val="253957"/>
                </a:solidFill>
                <a:latin typeface="Arial Narrow" charset="0"/>
              </a:rPr>
              <a:t> </a:t>
            </a:r>
            <a:r>
              <a:rPr lang="ru-RU" sz="1969" dirty="0" err="1">
                <a:solidFill>
                  <a:srgbClr val="253957"/>
                </a:solidFill>
                <a:latin typeface="Arial Narrow" charset="0"/>
              </a:rPr>
              <a:t>outliers</a:t>
            </a:r>
            <a:r>
              <a:rPr lang="ru-RU" sz="1969" dirty="0">
                <a:solidFill>
                  <a:srgbClr val="253957"/>
                </a:solidFill>
                <a:latin typeface="Arial Narrow" charset="0"/>
              </a:rPr>
              <a:t>). </a:t>
            </a:r>
          </a:p>
          <a:p>
            <a:pPr algn="just"/>
            <a:endParaRPr lang="ru-RU" sz="1969" dirty="0">
              <a:solidFill>
                <a:srgbClr val="253957"/>
              </a:solidFill>
              <a:latin typeface="Arial Narrow" charset="0"/>
            </a:endParaRPr>
          </a:p>
          <a:p>
            <a:pPr algn="just"/>
            <a:r>
              <a:rPr lang="ru-RU" sz="1969" u="sng" dirty="0">
                <a:solidFill>
                  <a:srgbClr val="253957"/>
                </a:solidFill>
                <a:latin typeface="Arial Narrow" charset="0"/>
              </a:rPr>
              <a:t>Первые (умеренные) </a:t>
            </a:r>
            <a:r>
              <a:rPr lang="ru-RU" sz="1969" dirty="0">
                <a:solidFill>
                  <a:srgbClr val="253957"/>
                </a:solidFill>
                <a:latin typeface="Arial Narrow" charset="0"/>
              </a:rPr>
              <a:t>представляют собой значения, отстоящие от </a:t>
            </a:r>
            <a:r>
              <a:rPr lang="en-US" sz="1969" dirty="0">
                <a:solidFill>
                  <a:srgbClr val="253957"/>
                </a:solidFill>
                <a:latin typeface="Arial Narrow" charset="0"/>
              </a:rPr>
              <a:t>Q</a:t>
            </a:r>
            <a:r>
              <a:rPr lang="en-US" sz="1406" dirty="0">
                <a:solidFill>
                  <a:srgbClr val="253957"/>
                </a:solidFill>
                <a:latin typeface="Arial Narrow" charset="0"/>
              </a:rPr>
              <a:t>1</a:t>
            </a:r>
            <a:r>
              <a:rPr lang="en-US" sz="1969" dirty="0">
                <a:solidFill>
                  <a:srgbClr val="253957"/>
                </a:solidFill>
                <a:latin typeface="Arial Narrow" charset="0"/>
              </a:rPr>
              <a:t> </a:t>
            </a:r>
            <a:r>
              <a:rPr lang="ru-RU" sz="1969" dirty="0">
                <a:solidFill>
                  <a:srgbClr val="253957"/>
                </a:solidFill>
                <a:latin typeface="Arial Narrow" charset="0"/>
              </a:rPr>
              <a:t>и </a:t>
            </a:r>
            <a:r>
              <a:rPr lang="en-US" sz="1969" dirty="0">
                <a:solidFill>
                  <a:srgbClr val="253957"/>
                </a:solidFill>
                <a:latin typeface="Arial Narrow" charset="0"/>
              </a:rPr>
              <a:t>Q</a:t>
            </a:r>
            <a:r>
              <a:rPr lang="en-US" sz="1406" dirty="0">
                <a:solidFill>
                  <a:srgbClr val="253957"/>
                </a:solidFill>
                <a:latin typeface="Arial Narrow" charset="0"/>
              </a:rPr>
              <a:t>3</a:t>
            </a:r>
            <a:r>
              <a:rPr lang="ru-RU" sz="1969" dirty="0">
                <a:solidFill>
                  <a:srgbClr val="253957"/>
                </a:solidFill>
                <a:latin typeface="Arial Narrow" charset="0"/>
              </a:rPr>
              <a:t> не ближе полутора и не дальше трех </a:t>
            </a:r>
            <a:r>
              <a:rPr lang="ru-RU" sz="1969" dirty="0" err="1">
                <a:solidFill>
                  <a:srgbClr val="253957"/>
                </a:solidFill>
                <a:latin typeface="Arial Narrow" charset="0"/>
              </a:rPr>
              <a:t>межквартильных</a:t>
            </a:r>
            <a:r>
              <a:rPr lang="ru-RU" sz="1969" dirty="0">
                <a:solidFill>
                  <a:srgbClr val="253957"/>
                </a:solidFill>
                <a:latin typeface="Arial Narrow" charset="0"/>
              </a:rPr>
              <a:t> размахов IQR=</a:t>
            </a:r>
            <a:r>
              <a:rPr lang="en-US" sz="1969" dirty="0">
                <a:solidFill>
                  <a:srgbClr val="253957"/>
                </a:solidFill>
                <a:latin typeface="Arial Narrow" charset="0"/>
              </a:rPr>
              <a:t> Q</a:t>
            </a:r>
            <a:r>
              <a:rPr lang="en-US" sz="1406" dirty="0">
                <a:solidFill>
                  <a:srgbClr val="253957"/>
                </a:solidFill>
                <a:latin typeface="Arial Narrow" charset="0"/>
              </a:rPr>
              <a:t>3</a:t>
            </a:r>
            <a:r>
              <a:rPr lang="ru-RU" sz="1969" dirty="0">
                <a:solidFill>
                  <a:srgbClr val="253957"/>
                </a:solidFill>
                <a:latin typeface="Arial Narrow" charset="0"/>
              </a:rPr>
              <a:t> - </a:t>
            </a:r>
            <a:r>
              <a:rPr lang="en-US" sz="1969" dirty="0">
                <a:solidFill>
                  <a:srgbClr val="253957"/>
                </a:solidFill>
                <a:latin typeface="Arial Narrow" charset="0"/>
              </a:rPr>
              <a:t>Q</a:t>
            </a:r>
            <a:r>
              <a:rPr lang="en-US" sz="1406" dirty="0">
                <a:solidFill>
                  <a:srgbClr val="253957"/>
                </a:solidFill>
                <a:latin typeface="Arial Narrow" charset="0"/>
              </a:rPr>
              <a:t>1</a:t>
            </a:r>
            <a:r>
              <a:rPr lang="ru-RU" sz="1969" dirty="0">
                <a:solidFill>
                  <a:srgbClr val="253957"/>
                </a:solidFill>
                <a:latin typeface="Arial Narrow" charset="0"/>
              </a:rPr>
              <a:t>, т.е. в области между </a:t>
            </a:r>
            <a:r>
              <a:rPr lang="en-US" sz="1969" dirty="0">
                <a:solidFill>
                  <a:srgbClr val="253957"/>
                </a:solidFill>
                <a:latin typeface="Arial Narrow" charset="0"/>
              </a:rPr>
              <a:t>Q</a:t>
            </a:r>
            <a:r>
              <a:rPr lang="en-US" sz="1406" dirty="0">
                <a:solidFill>
                  <a:srgbClr val="253957"/>
                </a:solidFill>
                <a:latin typeface="Arial Narrow" charset="0"/>
              </a:rPr>
              <a:t>1</a:t>
            </a:r>
            <a:r>
              <a:rPr lang="ru-RU" sz="1406" dirty="0">
                <a:solidFill>
                  <a:srgbClr val="253957"/>
                </a:solidFill>
                <a:latin typeface="Arial Narrow" charset="0"/>
              </a:rPr>
              <a:t> </a:t>
            </a:r>
            <a:r>
              <a:rPr lang="ru-RU" sz="1969" dirty="0">
                <a:solidFill>
                  <a:srgbClr val="253957"/>
                </a:solidFill>
                <a:latin typeface="Arial Narrow" charset="0"/>
              </a:rPr>
              <a:t>- 3IQR (внешнее нижнее ограждение «ящика с усами») и </a:t>
            </a:r>
            <a:r>
              <a:rPr lang="en-US" sz="1969" dirty="0">
                <a:solidFill>
                  <a:srgbClr val="253957"/>
                </a:solidFill>
                <a:latin typeface="Arial Narrow" charset="0"/>
              </a:rPr>
              <a:t>Q</a:t>
            </a:r>
            <a:r>
              <a:rPr lang="en-US" sz="1406" dirty="0">
                <a:solidFill>
                  <a:srgbClr val="253957"/>
                </a:solidFill>
                <a:latin typeface="Arial Narrow" charset="0"/>
              </a:rPr>
              <a:t>1</a:t>
            </a:r>
            <a:r>
              <a:rPr lang="ru-RU" sz="1406" dirty="0">
                <a:solidFill>
                  <a:srgbClr val="253957"/>
                </a:solidFill>
                <a:latin typeface="Arial Narrow" charset="0"/>
              </a:rPr>
              <a:t> </a:t>
            </a:r>
            <a:r>
              <a:rPr lang="ru-RU" sz="1969" dirty="0">
                <a:solidFill>
                  <a:srgbClr val="253957"/>
                </a:solidFill>
                <a:latin typeface="Arial Narrow" charset="0"/>
              </a:rPr>
              <a:t>– 1,5IQR (внутреннее нижнее ограждение), либо между </a:t>
            </a:r>
            <a:r>
              <a:rPr lang="en-US" sz="1969" dirty="0">
                <a:solidFill>
                  <a:srgbClr val="253957"/>
                </a:solidFill>
                <a:latin typeface="Arial Narrow" charset="0"/>
              </a:rPr>
              <a:t>Q</a:t>
            </a:r>
            <a:r>
              <a:rPr lang="en-US" sz="1406" dirty="0">
                <a:solidFill>
                  <a:srgbClr val="253957"/>
                </a:solidFill>
                <a:latin typeface="Arial Narrow" charset="0"/>
              </a:rPr>
              <a:t>1</a:t>
            </a:r>
            <a:r>
              <a:rPr lang="ru-RU" sz="1406" dirty="0">
                <a:solidFill>
                  <a:srgbClr val="253957"/>
                </a:solidFill>
                <a:latin typeface="Arial Narrow" charset="0"/>
              </a:rPr>
              <a:t> </a:t>
            </a:r>
            <a:r>
              <a:rPr lang="ru-RU" sz="1969" dirty="0">
                <a:solidFill>
                  <a:srgbClr val="253957"/>
                </a:solidFill>
                <a:latin typeface="Arial Narrow" charset="0"/>
              </a:rPr>
              <a:t>+ 1,5IQR (внутреннее верхнее ограждение) и </a:t>
            </a:r>
            <a:r>
              <a:rPr lang="en-US" sz="1969" dirty="0">
                <a:solidFill>
                  <a:srgbClr val="253957"/>
                </a:solidFill>
                <a:latin typeface="Arial Narrow" charset="0"/>
              </a:rPr>
              <a:t>Q</a:t>
            </a:r>
            <a:r>
              <a:rPr lang="en-US" sz="1406" dirty="0">
                <a:solidFill>
                  <a:srgbClr val="253957"/>
                </a:solidFill>
                <a:latin typeface="Arial Narrow" charset="0"/>
              </a:rPr>
              <a:t>1</a:t>
            </a:r>
            <a:r>
              <a:rPr lang="ru-RU" sz="1406" dirty="0">
                <a:solidFill>
                  <a:srgbClr val="253957"/>
                </a:solidFill>
                <a:latin typeface="Arial Narrow" charset="0"/>
              </a:rPr>
              <a:t> </a:t>
            </a:r>
            <a:r>
              <a:rPr lang="ru-RU" sz="1969" dirty="0">
                <a:solidFill>
                  <a:srgbClr val="253957"/>
                </a:solidFill>
                <a:latin typeface="Arial Narrow" charset="0"/>
              </a:rPr>
              <a:t>+ 3IQR  (внешнее верхнее ограждение). </a:t>
            </a:r>
          </a:p>
          <a:p>
            <a:pPr algn="just"/>
            <a:r>
              <a:rPr lang="ru-RU" sz="1969" u="sng" dirty="0">
                <a:solidFill>
                  <a:srgbClr val="253957"/>
                </a:solidFill>
                <a:latin typeface="Arial Narrow" charset="0"/>
              </a:rPr>
              <a:t>Экстремальные выбросы</a:t>
            </a:r>
            <a:r>
              <a:rPr lang="ru-RU" sz="1969" dirty="0">
                <a:solidFill>
                  <a:srgbClr val="253957"/>
                </a:solidFill>
                <a:latin typeface="Arial Narrow" charset="0"/>
              </a:rPr>
              <a:t> лежат вне внешних ограждений, т.е. либо ниже </a:t>
            </a:r>
            <a:r>
              <a:rPr lang="en-US" sz="1969" dirty="0">
                <a:solidFill>
                  <a:srgbClr val="253957"/>
                </a:solidFill>
                <a:latin typeface="Arial Narrow" charset="0"/>
              </a:rPr>
              <a:t>Q</a:t>
            </a:r>
            <a:r>
              <a:rPr lang="en-US" sz="1406" dirty="0">
                <a:solidFill>
                  <a:srgbClr val="253957"/>
                </a:solidFill>
                <a:latin typeface="Arial Narrow" charset="0"/>
              </a:rPr>
              <a:t>1</a:t>
            </a:r>
            <a:r>
              <a:rPr lang="ru-RU" sz="1406" dirty="0">
                <a:solidFill>
                  <a:srgbClr val="253957"/>
                </a:solidFill>
                <a:latin typeface="Arial Narrow" charset="0"/>
              </a:rPr>
              <a:t> </a:t>
            </a:r>
            <a:r>
              <a:rPr lang="ru-RU" sz="1969" dirty="0">
                <a:solidFill>
                  <a:srgbClr val="253957"/>
                </a:solidFill>
                <a:latin typeface="Arial Narrow" charset="0"/>
              </a:rPr>
              <a:t>- 3IQR, либо выше </a:t>
            </a:r>
            <a:r>
              <a:rPr lang="en-US" sz="1969" dirty="0">
                <a:solidFill>
                  <a:srgbClr val="253957"/>
                </a:solidFill>
                <a:latin typeface="Arial Narrow" charset="0"/>
              </a:rPr>
              <a:t>Q</a:t>
            </a:r>
            <a:r>
              <a:rPr lang="en-US" sz="1406" dirty="0">
                <a:solidFill>
                  <a:srgbClr val="253957"/>
                </a:solidFill>
                <a:latin typeface="Arial Narrow" charset="0"/>
              </a:rPr>
              <a:t>1</a:t>
            </a:r>
            <a:r>
              <a:rPr lang="ru-RU" sz="1406" dirty="0">
                <a:solidFill>
                  <a:srgbClr val="253957"/>
                </a:solidFill>
                <a:latin typeface="Arial Narrow" charset="0"/>
              </a:rPr>
              <a:t> </a:t>
            </a:r>
            <a:r>
              <a:rPr lang="ru-RU" sz="1969" dirty="0">
                <a:solidFill>
                  <a:srgbClr val="253957"/>
                </a:solidFill>
                <a:latin typeface="Arial Narrow" charset="0"/>
              </a:rPr>
              <a:t>+ 3IQR. </a:t>
            </a:r>
          </a:p>
          <a:p>
            <a:pPr algn="just"/>
            <a:endParaRPr lang="ru-RU" sz="1969" dirty="0">
              <a:solidFill>
                <a:srgbClr val="253957"/>
              </a:solidFill>
              <a:latin typeface="Arial Narrow" charset="0"/>
            </a:endParaRPr>
          </a:p>
          <a:p>
            <a:pPr algn="just"/>
            <a:r>
              <a:rPr lang="ru-RU" sz="1969" dirty="0">
                <a:solidFill>
                  <a:srgbClr val="253957"/>
                </a:solidFill>
                <a:latin typeface="Arial Narrow" charset="0"/>
              </a:rPr>
              <a:t>В SPSS анализ выборки на наличие выбросов производится автоматически, и они соответствующим образом отображаются на окончательной диаграмме, а именно экстремальные выбросы маркируются звездочками, а умеренные выбросы – кружками</a:t>
            </a:r>
            <a:r>
              <a:rPr lang="ru-RU" sz="1969" dirty="0"/>
              <a:t>. </a:t>
            </a:r>
            <a:endParaRPr lang="ru-RU" sz="1969" b="1" dirty="0">
              <a:solidFill>
                <a:srgbClr val="253957"/>
              </a:solidFill>
              <a:latin typeface="Arial Narrow" charset="0"/>
            </a:endParaRPr>
          </a:p>
        </p:txBody>
      </p:sp>
    </p:spTree>
    <p:extLst>
      <p:ext uri="{BB962C8B-B14F-4D97-AF65-F5344CB8AC3E}">
        <p14:creationId xmlns:p14="http://schemas.microsoft.com/office/powerpoint/2010/main" val="1520468697"/>
      </p:ext>
    </p:extLst>
  </p:cSld>
  <p:clrMapOvr>
    <a:masterClrMapping/>
  </p:clrMapOvr>
  <p:transition spd="med"/>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8120E041-EDA3-4736-9336-C853E6FFF43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901BB8D-1BA5-4DC1-ACBB-058680A5797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A1E6FEBC-B8A1-413F-82EC-F6801ABDB6F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FF605298-330D-47F0-B7B3-C2D9E4B9993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F4ECD1B-CC42-4B2B-8474-40AE27E1BC6B}" type="slidenum">
              <a:rPr lang="ru-RU" altLang="ru-RU" sz="1400"/>
              <a:pPr eaLnBrk="1" hangingPunct="1">
                <a:spcBef>
                  <a:spcPct val="0"/>
                </a:spcBef>
                <a:buFontTx/>
                <a:buNone/>
              </a:pPr>
              <a:t>570</a:t>
            </a:fld>
            <a:endParaRPr lang="ru-RU" altLang="ru-RU" sz="1400"/>
          </a:p>
        </p:txBody>
      </p:sp>
      <p:sp>
        <p:nvSpPr>
          <p:cNvPr id="12293" name="Rectangle 2">
            <a:extLst>
              <a:ext uri="{FF2B5EF4-FFF2-40B4-BE49-F238E27FC236}">
                <a16:creationId xmlns:a16="http://schemas.microsoft.com/office/drawing/2014/main" id="{A01AF070-D58E-433E-BC7D-71D73271DCC4}"/>
              </a:ext>
            </a:extLst>
          </p:cNvPr>
          <p:cNvSpPr>
            <a:spLocks noGrp="1" noChangeArrowheads="1"/>
          </p:cNvSpPr>
          <p:nvPr>
            <p:ph type="title"/>
          </p:nvPr>
        </p:nvSpPr>
        <p:spPr>
          <a:xfrm>
            <a:off x="468313" y="1484313"/>
            <a:ext cx="8207375" cy="792162"/>
          </a:xfrm>
        </p:spPr>
        <p:txBody>
          <a:bodyPr/>
          <a:lstStyle/>
          <a:p>
            <a:pPr eaLnBrk="1" hangingPunct="1"/>
            <a:r>
              <a:rPr lang="ru-RU" altLang="ru-RU" sz="1800" b="1"/>
              <a:t>Методы класса С</a:t>
            </a:r>
            <a:r>
              <a:rPr lang="en-US" altLang="ru-RU" sz="1800" b="1"/>
              <a:t>lass </a:t>
            </a:r>
            <a:r>
              <a:rPr lang="ru-RU" altLang="ru-RU" sz="1800" b="1"/>
              <a:t>для анализа представляемого классом типа</a:t>
            </a:r>
            <a:br>
              <a:rPr lang="ru-RU" altLang="ru-RU" sz="1800" b="1"/>
            </a:br>
            <a:r>
              <a:rPr lang="ru-RU" altLang="ru-RU" sz="1800" b="1" i="1"/>
              <a:t>По объекту </a:t>
            </a:r>
            <a:r>
              <a:rPr lang="en-US" altLang="ru-RU" sz="1800" b="1" i="1"/>
              <a:t>Class </a:t>
            </a:r>
            <a:r>
              <a:rPr lang="ru-RU" altLang="ru-RU" sz="1800" b="1" i="1"/>
              <a:t>можно узнать практически все, что может потребоваться знать о типе.</a:t>
            </a:r>
          </a:p>
        </p:txBody>
      </p:sp>
      <p:sp>
        <p:nvSpPr>
          <p:cNvPr id="12294" name="Rectangle 3">
            <a:extLst>
              <a:ext uri="{FF2B5EF4-FFF2-40B4-BE49-F238E27FC236}">
                <a16:creationId xmlns:a16="http://schemas.microsoft.com/office/drawing/2014/main" id="{88CE00CF-D76D-4C66-A49B-E9EEE6349D6F}"/>
              </a:ext>
            </a:extLst>
          </p:cNvPr>
          <p:cNvSpPr>
            <a:spLocks noGrp="1" noChangeArrowheads="1"/>
          </p:cNvSpPr>
          <p:nvPr>
            <p:ph type="body" idx="1"/>
          </p:nvPr>
        </p:nvSpPr>
        <p:spPr>
          <a:xfrm>
            <a:off x="468313" y="2349500"/>
            <a:ext cx="8229600" cy="4210050"/>
          </a:xfrm>
        </p:spPr>
        <p:txBody>
          <a:bodyPr/>
          <a:lstStyle/>
          <a:p>
            <a:pPr eaLnBrk="1" hangingPunct="1">
              <a:lnSpc>
                <a:spcPct val="80000"/>
              </a:lnSpc>
            </a:pPr>
            <a:r>
              <a:rPr lang="ru-RU" altLang="ru-RU" sz="1600" b="1"/>
              <a:t>Является ли данный класс интерфейсом?</a:t>
            </a:r>
          </a:p>
          <a:p>
            <a:pPr lvl="2" eaLnBrk="1" hangingPunct="1">
              <a:lnSpc>
                <a:spcPct val="80000"/>
              </a:lnSpc>
              <a:buFontTx/>
              <a:buNone/>
            </a:pPr>
            <a:r>
              <a:rPr lang="en-US" altLang="ru-RU" sz="1200" b="1">
                <a:solidFill>
                  <a:srgbClr val="FF0000"/>
                </a:solidFill>
              </a:rPr>
              <a:t>public boolean isInterface ( );</a:t>
            </a:r>
            <a:endParaRPr lang="ru-RU" altLang="ru-RU" sz="1200" b="1">
              <a:solidFill>
                <a:srgbClr val="FF0000"/>
              </a:solidFill>
            </a:endParaRPr>
          </a:p>
          <a:p>
            <a:pPr eaLnBrk="1" hangingPunct="1">
              <a:lnSpc>
                <a:spcPct val="80000"/>
              </a:lnSpc>
            </a:pPr>
            <a:r>
              <a:rPr lang="ru-RU" altLang="ru-RU" sz="1600" b="1"/>
              <a:t>Является ли данный класс классом массива?</a:t>
            </a:r>
          </a:p>
          <a:p>
            <a:pPr lvl="2" eaLnBrk="1" hangingPunct="1">
              <a:lnSpc>
                <a:spcPct val="80000"/>
              </a:lnSpc>
              <a:buFontTx/>
              <a:buNone/>
            </a:pPr>
            <a:r>
              <a:rPr lang="en-US" altLang="ru-RU" sz="1200" b="1">
                <a:solidFill>
                  <a:srgbClr val="FF0000"/>
                </a:solidFill>
              </a:rPr>
              <a:t>public boolean isArray ( );</a:t>
            </a:r>
            <a:endParaRPr lang="ru-RU" altLang="ru-RU" sz="1200" b="1">
              <a:solidFill>
                <a:srgbClr val="FF0000"/>
              </a:solidFill>
            </a:endParaRPr>
          </a:p>
          <a:p>
            <a:pPr lvl="2" eaLnBrk="1" hangingPunct="1">
              <a:lnSpc>
                <a:spcPct val="80000"/>
              </a:lnSpc>
              <a:buFontTx/>
              <a:buNone/>
            </a:pPr>
            <a:r>
              <a:rPr lang="ru-RU" altLang="ru-RU" sz="1200" b="1"/>
              <a:t>- и</a:t>
            </a:r>
            <a:r>
              <a:rPr lang="en-US" altLang="ru-RU" sz="1200" b="1"/>
              <a:t>  </a:t>
            </a:r>
            <a:r>
              <a:rPr lang="ru-RU" altLang="ru-RU" sz="1200" b="1"/>
              <a:t>если является, то:</a:t>
            </a:r>
          </a:p>
          <a:p>
            <a:pPr lvl="2" eaLnBrk="1" hangingPunct="1">
              <a:lnSpc>
                <a:spcPct val="80000"/>
              </a:lnSpc>
              <a:buFontTx/>
              <a:buNone/>
            </a:pPr>
            <a:r>
              <a:rPr lang="en-US" altLang="ru-RU" sz="1200" b="1">
                <a:solidFill>
                  <a:srgbClr val="FF0000"/>
                </a:solidFill>
              </a:rPr>
              <a:t>public Class getComponentType ( );</a:t>
            </a:r>
            <a:endParaRPr lang="ru-RU" altLang="ru-RU" sz="1200" b="1">
              <a:solidFill>
                <a:srgbClr val="FF0000"/>
              </a:solidFill>
            </a:endParaRPr>
          </a:p>
          <a:p>
            <a:pPr eaLnBrk="1" hangingPunct="1">
              <a:lnSpc>
                <a:spcPct val="80000"/>
              </a:lnSpc>
            </a:pPr>
            <a:r>
              <a:rPr lang="ru-RU" altLang="ru-RU" sz="1600" b="1"/>
              <a:t>Является ли даный класс </a:t>
            </a:r>
            <a:r>
              <a:rPr lang="en-US" altLang="ru-RU" sz="1600" b="1"/>
              <a:t>Enum-</a:t>
            </a:r>
            <a:r>
              <a:rPr lang="ru-RU" altLang="ru-RU" sz="1600" b="1"/>
              <a:t>ом?</a:t>
            </a:r>
          </a:p>
          <a:p>
            <a:pPr lvl="2" eaLnBrk="1" hangingPunct="1">
              <a:lnSpc>
                <a:spcPct val="80000"/>
              </a:lnSpc>
              <a:buFontTx/>
              <a:buNone/>
            </a:pPr>
            <a:r>
              <a:rPr lang="en-US" altLang="ru-RU" sz="1200" b="1">
                <a:solidFill>
                  <a:srgbClr val="FF0000"/>
                </a:solidFill>
              </a:rPr>
              <a:t>public boolean isEnum ( );</a:t>
            </a:r>
            <a:endParaRPr lang="ru-RU" altLang="ru-RU" sz="1200" b="1">
              <a:solidFill>
                <a:srgbClr val="FF0000"/>
              </a:solidFill>
            </a:endParaRPr>
          </a:p>
          <a:p>
            <a:pPr eaLnBrk="1" hangingPunct="1">
              <a:lnSpc>
                <a:spcPct val="80000"/>
              </a:lnSpc>
            </a:pPr>
            <a:r>
              <a:rPr lang="ru-RU" altLang="ru-RU" sz="1600" b="1"/>
              <a:t>Представляет ли данный класс примитивный тип? </a:t>
            </a:r>
          </a:p>
          <a:p>
            <a:pPr lvl="2" eaLnBrk="1" hangingPunct="1">
              <a:lnSpc>
                <a:spcPct val="80000"/>
              </a:lnSpc>
              <a:buFontTx/>
              <a:buNone/>
            </a:pPr>
            <a:r>
              <a:rPr lang="en-US" altLang="ru-RU" sz="1200" b="1">
                <a:solidFill>
                  <a:srgbClr val="FF0000"/>
                </a:solidFill>
              </a:rPr>
              <a:t>public boolean isPrimitive ( );</a:t>
            </a:r>
            <a:endParaRPr lang="ru-RU" altLang="ru-RU" sz="1200" b="1"/>
          </a:p>
          <a:p>
            <a:pPr eaLnBrk="1" hangingPunct="1">
              <a:lnSpc>
                <a:spcPct val="80000"/>
              </a:lnSpc>
            </a:pPr>
            <a:r>
              <a:rPr lang="ru-RU" altLang="ru-RU" sz="1600" b="1"/>
              <a:t>Является ли даный класс</a:t>
            </a:r>
            <a:r>
              <a:rPr lang="en-US" altLang="ru-RU" sz="1600" b="1"/>
              <a:t> </a:t>
            </a:r>
            <a:r>
              <a:rPr lang="ru-RU" altLang="ru-RU" sz="1600" b="1"/>
              <a:t>анонимным?</a:t>
            </a:r>
          </a:p>
          <a:p>
            <a:pPr lvl="2" eaLnBrk="1" hangingPunct="1">
              <a:lnSpc>
                <a:spcPct val="80000"/>
              </a:lnSpc>
              <a:buFontTx/>
              <a:buNone/>
            </a:pPr>
            <a:r>
              <a:rPr lang="en-US" altLang="ru-RU" sz="1200" b="1">
                <a:solidFill>
                  <a:srgbClr val="FF0000"/>
                </a:solidFill>
              </a:rPr>
              <a:t>public boolean isAnonimousClass ( );</a:t>
            </a:r>
            <a:endParaRPr lang="ru-RU" altLang="ru-RU" sz="1200" b="1"/>
          </a:p>
          <a:p>
            <a:pPr eaLnBrk="1" hangingPunct="1">
              <a:lnSpc>
                <a:spcPct val="80000"/>
              </a:lnSpc>
            </a:pPr>
            <a:r>
              <a:rPr lang="ru-RU" altLang="ru-RU" sz="1600" b="1"/>
              <a:t>Является ли даный класс локальным?</a:t>
            </a:r>
          </a:p>
          <a:p>
            <a:pPr lvl="2" eaLnBrk="1" hangingPunct="1">
              <a:lnSpc>
                <a:spcPct val="80000"/>
              </a:lnSpc>
              <a:buFontTx/>
              <a:buNone/>
            </a:pPr>
            <a:r>
              <a:rPr lang="en-US" altLang="ru-RU" sz="1200" b="1">
                <a:solidFill>
                  <a:srgbClr val="FF0000"/>
                </a:solidFill>
              </a:rPr>
              <a:t>public boolean isLocalClass();</a:t>
            </a:r>
            <a:endParaRPr lang="ru-RU" altLang="ru-RU" sz="1200" b="1"/>
          </a:p>
          <a:p>
            <a:pPr eaLnBrk="1" hangingPunct="1">
              <a:lnSpc>
                <a:spcPct val="80000"/>
              </a:lnSpc>
            </a:pPr>
            <a:r>
              <a:rPr lang="ru-RU" altLang="ru-RU" sz="1600" b="1"/>
              <a:t>Является ли даный класс классом-членом (вложенным)</a:t>
            </a:r>
          </a:p>
          <a:p>
            <a:pPr lvl="2" eaLnBrk="1" hangingPunct="1">
              <a:lnSpc>
                <a:spcPct val="80000"/>
              </a:lnSpc>
              <a:buFontTx/>
              <a:buNone/>
            </a:pPr>
            <a:r>
              <a:rPr lang="en-US" altLang="ru-RU" sz="1200" b="1">
                <a:solidFill>
                  <a:srgbClr val="FF0000"/>
                </a:solidFill>
              </a:rPr>
              <a:t>public boolean isMemberClass ( );</a:t>
            </a:r>
            <a:endParaRPr lang="ru-RU" altLang="ru-RU" sz="1200" b="1"/>
          </a:p>
          <a:p>
            <a:pPr eaLnBrk="1" hangingPunct="1">
              <a:lnSpc>
                <a:spcPct val="80000"/>
              </a:lnSpc>
            </a:pPr>
            <a:r>
              <a:rPr lang="ru-RU" altLang="ru-RU" sz="1600" b="1"/>
              <a:t>Какой класс декларировал данный класс?</a:t>
            </a:r>
          </a:p>
          <a:p>
            <a:pPr lvl="2" eaLnBrk="1" hangingPunct="1">
              <a:lnSpc>
                <a:spcPct val="80000"/>
              </a:lnSpc>
              <a:buFontTx/>
              <a:buNone/>
            </a:pPr>
            <a:r>
              <a:rPr lang="en-US" altLang="ru-RU" sz="1200" b="1">
                <a:solidFill>
                  <a:srgbClr val="FF0000"/>
                </a:solidFill>
              </a:rPr>
              <a:t>public Class getDeclaringClass ( );</a:t>
            </a:r>
            <a:endParaRPr lang="ru-RU" altLang="ru-RU" sz="1200" b="1"/>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09DAE7BD-CB40-4453-AA85-F477D548709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EF4880E-54C2-4450-9D68-7F86EC68E48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5" name="Footer Placeholder 4">
            <a:extLst>
              <a:ext uri="{FF2B5EF4-FFF2-40B4-BE49-F238E27FC236}">
                <a16:creationId xmlns:a16="http://schemas.microsoft.com/office/drawing/2014/main" id="{FF98BA0F-70BA-4F59-8849-71C451A2B5D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6" name="Slide Number Placeholder 5">
            <a:extLst>
              <a:ext uri="{FF2B5EF4-FFF2-40B4-BE49-F238E27FC236}">
                <a16:creationId xmlns:a16="http://schemas.microsoft.com/office/drawing/2014/main" id="{EDF596F7-65B1-441C-B140-BD07BE21584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0796C77-5058-448E-9B11-35CC15BB2834}" type="slidenum">
              <a:rPr lang="ru-RU" altLang="ru-RU" sz="1400"/>
              <a:pPr eaLnBrk="1" hangingPunct="1">
                <a:spcBef>
                  <a:spcPct val="0"/>
                </a:spcBef>
                <a:buFontTx/>
                <a:buNone/>
              </a:pPr>
              <a:t>571</a:t>
            </a:fld>
            <a:endParaRPr lang="ru-RU" altLang="ru-RU" sz="1400"/>
          </a:p>
        </p:txBody>
      </p:sp>
      <p:sp>
        <p:nvSpPr>
          <p:cNvPr id="13317" name="Rectangle 3">
            <a:extLst>
              <a:ext uri="{FF2B5EF4-FFF2-40B4-BE49-F238E27FC236}">
                <a16:creationId xmlns:a16="http://schemas.microsoft.com/office/drawing/2014/main" id="{F27DDC91-9858-4A03-9382-83A0665CAF12}"/>
              </a:ext>
            </a:extLst>
          </p:cNvPr>
          <p:cNvSpPr>
            <a:spLocks noGrp="1" noChangeArrowheads="1"/>
          </p:cNvSpPr>
          <p:nvPr>
            <p:ph type="body" idx="1"/>
          </p:nvPr>
        </p:nvSpPr>
        <p:spPr>
          <a:xfrm>
            <a:off x="179388" y="1557338"/>
            <a:ext cx="8964612" cy="4679950"/>
          </a:xfrm>
        </p:spPr>
        <p:txBody>
          <a:bodyPr/>
          <a:lstStyle/>
          <a:p>
            <a:pPr eaLnBrk="1" hangingPunct="1">
              <a:lnSpc>
                <a:spcPct val="80000"/>
              </a:lnSpc>
            </a:pPr>
            <a:r>
              <a:rPr lang="ru-RU" altLang="ru-RU" sz="1600" b="1"/>
              <a:t>Какие интерфейсы реализуются данным классом или интерфейсом?</a:t>
            </a:r>
            <a:endParaRPr lang="en-US" altLang="ru-RU" sz="1600" b="1"/>
          </a:p>
          <a:p>
            <a:pPr lvl="1" eaLnBrk="1" hangingPunct="1">
              <a:lnSpc>
                <a:spcPct val="80000"/>
              </a:lnSpc>
              <a:buFontTx/>
              <a:buNone/>
            </a:pPr>
            <a:r>
              <a:rPr lang="en-US" altLang="ru-RU" sz="1600" b="1"/>
              <a:t>			</a:t>
            </a:r>
            <a:r>
              <a:rPr lang="en-US" altLang="ru-RU" sz="1600" b="1">
                <a:solidFill>
                  <a:srgbClr val="FF0000"/>
                </a:solidFill>
              </a:rPr>
              <a:t>public Class[] getInterfaces();</a:t>
            </a:r>
            <a:endParaRPr lang="ru-RU" altLang="ru-RU" sz="1600" b="1">
              <a:solidFill>
                <a:srgbClr val="FF0000"/>
              </a:solidFill>
            </a:endParaRPr>
          </a:p>
          <a:p>
            <a:pPr eaLnBrk="1" hangingPunct="1">
              <a:lnSpc>
                <a:spcPct val="80000"/>
              </a:lnSpc>
            </a:pPr>
            <a:r>
              <a:rPr lang="ru-RU" altLang="ru-RU" sz="1600" b="1"/>
              <a:t>Какой суперкласс у данного класса?</a:t>
            </a:r>
            <a:endParaRPr lang="en-US" altLang="ru-RU" sz="1600" b="1"/>
          </a:p>
          <a:p>
            <a:pPr eaLnBrk="1" hangingPunct="1">
              <a:lnSpc>
                <a:spcPct val="80000"/>
              </a:lnSpc>
              <a:buFontTx/>
              <a:buNone/>
            </a:pPr>
            <a:r>
              <a:rPr lang="en-US" altLang="ru-RU" sz="1600" b="1"/>
              <a:t>			</a:t>
            </a:r>
            <a:r>
              <a:rPr lang="en-US" altLang="ru-RU" sz="1600" b="1">
                <a:solidFill>
                  <a:srgbClr val="FF0000"/>
                </a:solidFill>
              </a:rPr>
              <a:t>public Class getSuperclass();</a:t>
            </a:r>
            <a:endParaRPr lang="ru-RU" altLang="ru-RU" sz="1600" b="1">
              <a:solidFill>
                <a:srgbClr val="FF0000"/>
              </a:solidFill>
            </a:endParaRPr>
          </a:p>
          <a:p>
            <a:pPr eaLnBrk="1" hangingPunct="1">
              <a:lnSpc>
                <a:spcPct val="80000"/>
              </a:lnSpc>
            </a:pPr>
            <a:r>
              <a:rPr lang="ru-RU" altLang="ru-RU" sz="1600" b="1"/>
              <a:t>Представляет ли данный класс суперкласс</a:t>
            </a:r>
            <a:r>
              <a:rPr lang="en-US" altLang="ru-RU" sz="1600" b="1"/>
              <a:t> </a:t>
            </a:r>
            <a:r>
              <a:rPr lang="ru-RU" altLang="ru-RU" sz="1600" b="1"/>
              <a:t>/ суперинтерфейс другого? </a:t>
            </a:r>
            <a:endParaRPr lang="en-US" altLang="ru-RU" sz="1600" b="1"/>
          </a:p>
          <a:p>
            <a:pPr lvl="1" eaLnBrk="1" hangingPunct="1">
              <a:lnSpc>
                <a:spcPct val="80000"/>
              </a:lnSpc>
              <a:buFontTx/>
              <a:buNone/>
            </a:pPr>
            <a:r>
              <a:rPr lang="en-US" altLang="ru-RU" sz="1600" b="1"/>
              <a:t>			</a:t>
            </a:r>
            <a:r>
              <a:rPr lang="en-US" altLang="ru-RU" sz="1600" b="1">
                <a:solidFill>
                  <a:srgbClr val="FF0000"/>
                </a:solidFill>
              </a:rPr>
              <a:t>public boolean isAssignableFrom (Class another);</a:t>
            </a:r>
            <a:endParaRPr lang="ru-RU" altLang="ru-RU" sz="1600" b="1">
              <a:solidFill>
                <a:srgbClr val="FF0000"/>
              </a:solidFill>
            </a:endParaRPr>
          </a:p>
          <a:p>
            <a:pPr eaLnBrk="1" hangingPunct="1">
              <a:lnSpc>
                <a:spcPct val="80000"/>
              </a:lnSpc>
            </a:pPr>
            <a:r>
              <a:rPr lang="ru-RU" altLang="ru-RU" sz="1600" b="1"/>
              <a:t>Каким загрузчиком классов был получен данный класс?</a:t>
            </a:r>
            <a:endParaRPr lang="en-US" altLang="ru-RU" sz="1600" b="1"/>
          </a:p>
          <a:p>
            <a:pPr lvl="1" eaLnBrk="1" hangingPunct="1">
              <a:lnSpc>
                <a:spcPct val="80000"/>
              </a:lnSpc>
              <a:buFontTx/>
              <a:buNone/>
            </a:pPr>
            <a:r>
              <a:rPr lang="en-US" altLang="ru-RU" sz="1600" b="1"/>
              <a:t>			</a:t>
            </a:r>
            <a:r>
              <a:rPr lang="en-US" altLang="ru-RU" sz="1600" b="1">
                <a:solidFill>
                  <a:srgbClr val="FF0000"/>
                </a:solidFill>
              </a:rPr>
              <a:t>public ClassLoader getClassLaoder();</a:t>
            </a:r>
            <a:endParaRPr lang="ru-RU" altLang="ru-RU" sz="1600" b="1">
              <a:solidFill>
                <a:srgbClr val="FF0000"/>
              </a:solidFill>
            </a:endParaRPr>
          </a:p>
          <a:p>
            <a:pPr eaLnBrk="1" hangingPunct="1">
              <a:lnSpc>
                <a:spcPct val="80000"/>
              </a:lnSpc>
            </a:pPr>
            <a:r>
              <a:rPr lang="ru-RU" altLang="ru-RU" sz="1600" b="1"/>
              <a:t>Какому пакету принадлежит данный класс?</a:t>
            </a:r>
            <a:endParaRPr lang="en-US" altLang="ru-RU" sz="1600" b="1"/>
          </a:p>
          <a:p>
            <a:pPr lvl="1" eaLnBrk="1" hangingPunct="1">
              <a:lnSpc>
                <a:spcPct val="80000"/>
              </a:lnSpc>
              <a:buFontTx/>
              <a:buNone/>
            </a:pPr>
            <a:r>
              <a:rPr lang="en-US" altLang="ru-RU" sz="1600" b="1"/>
              <a:t>			</a:t>
            </a:r>
            <a:r>
              <a:rPr lang="en-US" altLang="ru-RU" sz="1600" b="1">
                <a:solidFill>
                  <a:srgbClr val="FF0000"/>
                </a:solidFill>
              </a:rPr>
              <a:t>public Package getPackage();</a:t>
            </a:r>
            <a:endParaRPr lang="ru-RU" altLang="ru-RU" sz="1600" b="1">
              <a:solidFill>
                <a:srgbClr val="FF0000"/>
              </a:solidFill>
            </a:endParaRPr>
          </a:p>
          <a:p>
            <a:pPr eaLnBrk="1" hangingPunct="1">
              <a:lnSpc>
                <a:spcPct val="80000"/>
              </a:lnSpc>
            </a:pPr>
            <a:r>
              <a:rPr lang="ru-RU" altLang="ru-RU" sz="1600" b="1"/>
              <a:t>Является ли переданный объект инстансом данного класса?</a:t>
            </a:r>
            <a:endParaRPr lang="en-US" altLang="ru-RU" sz="1600" b="1"/>
          </a:p>
          <a:p>
            <a:pPr lvl="1" eaLnBrk="1" hangingPunct="1">
              <a:lnSpc>
                <a:spcPct val="80000"/>
              </a:lnSpc>
              <a:buFontTx/>
              <a:buNone/>
            </a:pPr>
            <a:r>
              <a:rPr lang="en-US" altLang="ru-RU" sz="1600" b="1"/>
              <a:t>			</a:t>
            </a:r>
            <a:r>
              <a:rPr lang="en-US" altLang="ru-RU" sz="1600" b="1">
                <a:solidFill>
                  <a:srgbClr val="FF0000"/>
                </a:solidFill>
              </a:rPr>
              <a:t>public boolean isInstance(Object o);</a:t>
            </a:r>
            <a:endParaRPr lang="ru-RU" altLang="ru-RU" sz="1600" b="1">
              <a:solidFill>
                <a:srgbClr val="FF0000"/>
              </a:solidFill>
            </a:endParaRPr>
          </a:p>
          <a:p>
            <a:pPr eaLnBrk="1" hangingPunct="1">
              <a:lnSpc>
                <a:spcPct val="80000"/>
              </a:lnSpc>
              <a:buFontTx/>
              <a:buNone/>
            </a:pPr>
            <a:r>
              <a:rPr lang="ru-RU" altLang="ru-RU" sz="1600" b="1"/>
              <a:t>		это – динамический эквивалент оператора </a:t>
            </a:r>
            <a:r>
              <a:rPr lang="en-US" altLang="ru-RU" sz="1600" b="1">
                <a:solidFill>
                  <a:srgbClr val="0070C0"/>
                </a:solidFill>
              </a:rPr>
              <a:t>instanceof</a:t>
            </a:r>
            <a:r>
              <a:rPr lang="ru-RU" altLang="ru-RU" sz="1600" b="1"/>
              <a:t>:</a:t>
            </a:r>
          </a:p>
          <a:p>
            <a:pPr lvl="1" eaLnBrk="1" hangingPunct="1">
              <a:lnSpc>
                <a:spcPct val="80000"/>
              </a:lnSpc>
              <a:buFontTx/>
              <a:buNone/>
            </a:pPr>
            <a:r>
              <a:rPr lang="en-US" altLang="ru-RU" sz="1600" b="1"/>
              <a:t>	</a:t>
            </a:r>
            <a:r>
              <a:rPr lang="ru-RU" altLang="ru-RU" sz="1600" b="1"/>
              <a:t>	</a:t>
            </a:r>
            <a:r>
              <a:rPr lang="en-US" altLang="ru-RU" sz="1600" b="1"/>
              <a:t>if(shape </a:t>
            </a:r>
            <a:r>
              <a:rPr lang="en-US" altLang="ru-RU" sz="1600" b="1">
                <a:solidFill>
                  <a:srgbClr val="0070C0"/>
                </a:solidFill>
              </a:rPr>
              <a:t>instanceof</a:t>
            </a:r>
            <a:r>
              <a:rPr lang="en-US" altLang="ru-RU" sz="1600" b="1"/>
              <a:t> Triangle ){</a:t>
            </a:r>
          </a:p>
          <a:p>
            <a:pPr lvl="1" eaLnBrk="1" hangingPunct="1">
              <a:lnSpc>
                <a:spcPct val="80000"/>
              </a:lnSpc>
              <a:buFontTx/>
              <a:buNone/>
            </a:pPr>
            <a:r>
              <a:rPr lang="en-US" altLang="ru-RU" sz="1600" b="1"/>
              <a:t>		</a:t>
            </a:r>
            <a:r>
              <a:rPr lang="ru-RU" altLang="ru-RU" sz="1600" b="1"/>
              <a:t>         </a:t>
            </a:r>
            <a:r>
              <a:rPr lang="en-US" altLang="ru-RU" sz="1600" b="1"/>
              <a:t>Triangle t = (Triangle)shape;</a:t>
            </a:r>
          </a:p>
          <a:p>
            <a:pPr lvl="1" eaLnBrk="1" hangingPunct="1">
              <a:lnSpc>
                <a:spcPct val="80000"/>
              </a:lnSpc>
              <a:buFontTx/>
              <a:buNone/>
            </a:pPr>
            <a:r>
              <a:rPr lang="en-US" altLang="ru-RU" sz="1600" b="1"/>
              <a:t>	</a:t>
            </a:r>
            <a:r>
              <a:rPr lang="ru-RU" altLang="ru-RU" sz="1600" b="1"/>
              <a:t>	</a:t>
            </a:r>
            <a:r>
              <a:rPr lang="en-US" altLang="ru-RU" sz="1600" b="1"/>
              <a:t>}</a:t>
            </a:r>
            <a:endParaRPr lang="ru-RU" altLang="ru-RU" sz="1600" b="1"/>
          </a:p>
          <a:p>
            <a:pPr lvl="1" eaLnBrk="1" hangingPunct="1">
              <a:lnSpc>
                <a:spcPct val="80000"/>
              </a:lnSpc>
              <a:buFontTx/>
              <a:buNone/>
            </a:pPr>
            <a:endParaRPr lang="ru-RU" altLang="ru-RU" sz="1600" b="1"/>
          </a:p>
          <a:p>
            <a:pPr eaLnBrk="1" hangingPunct="1">
              <a:lnSpc>
                <a:spcPct val="80000"/>
              </a:lnSpc>
              <a:buFontTx/>
              <a:buNone/>
            </a:pPr>
            <a:r>
              <a:rPr lang="en-US" altLang="ru-RU" sz="1600" b="1"/>
              <a:t>	</a:t>
            </a:r>
            <a:r>
              <a:rPr lang="ru-RU" altLang="ru-RU" sz="1600" i="1"/>
              <a:t>Приведите пример, когда нужен такой динамический эквивалент ?</a:t>
            </a:r>
            <a:r>
              <a:rPr lang="en-US" altLang="ru-RU" sz="1600" i="1"/>
              <a:t> </a:t>
            </a:r>
            <a:r>
              <a:rPr lang="ru-RU" altLang="ru-RU" sz="1600" i="1"/>
              <a:t>Чем по сути отличаются этот метод </a:t>
            </a:r>
            <a:r>
              <a:rPr lang="en-US" altLang="ru-RU" sz="1600" b="1">
                <a:solidFill>
                  <a:srgbClr val="FF0000"/>
                </a:solidFill>
              </a:rPr>
              <a:t>isInstance()</a:t>
            </a:r>
            <a:r>
              <a:rPr lang="en-US" altLang="ru-RU" sz="1600" i="1"/>
              <a:t> </a:t>
            </a:r>
            <a:r>
              <a:rPr lang="ru-RU" altLang="ru-RU" sz="1600" i="1"/>
              <a:t>и оператор </a:t>
            </a:r>
            <a:r>
              <a:rPr lang="en-US" altLang="ru-RU" sz="1600" b="1">
                <a:solidFill>
                  <a:srgbClr val="0070C0"/>
                </a:solidFill>
              </a:rPr>
              <a:t>instanceof </a:t>
            </a:r>
            <a:r>
              <a:rPr lang="en-US" altLang="ru-RU" sz="1600" i="1"/>
              <a:t>?</a:t>
            </a:r>
            <a:endParaRPr lang="ru-RU" altLang="ru-RU" sz="1600" i="1"/>
          </a:p>
          <a:p>
            <a:pPr eaLnBrk="1" hangingPunct="1">
              <a:lnSpc>
                <a:spcPct val="80000"/>
              </a:lnSpc>
              <a:buFontTx/>
              <a:buNone/>
            </a:pPr>
            <a:r>
              <a:rPr lang="ru-RU" altLang="ru-RU" sz="1600" i="1"/>
              <a:t>	</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A6060128-87EC-4E42-BA3E-1E3AD760C00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E7A50D6-2AD7-42CB-9302-1C9D3D3D38C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65480578-78FD-4050-A44A-23FD3A1AC62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26E90382-01F9-46CE-87B9-62CEEB39B5F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B7518ED-D118-4013-9437-11D83319FA2C}" type="slidenum">
              <a:rPr lang="ru-RU" altLang="ru-RU" sz="1400"/>
              <a:pPr eaLnBrk="1" hangingPunct="1">
                <a:spcBef>
                  <a:spcPct val="0"/>
                </a:spcBef>
                <a:buFontTx/>
                <a:buNone/>
              </a:pPr>
              <a:t>572</a:t>
            </a:fld>
            <a:endParaRPr lang="ru-RU" altLang="ru-RU" sz="1400"/>
          </a:p>
        </p:txBody>
      </p:sp>
      <p:sp>
        <p:nvSpPr>
          <p:cNvPr id="14341" name="Rectangle 2">
            <a:extLst>
              <a:ext uri="{FF2B5EF4-FFF2-40B4-BE49-F238E27FC236}">
                <a16:creationId xmlns:a16="http://schemas.microsoft.com/office/drawing/2014/main" id="{E1430187-E176-40A3-B044-8D5FAF715C32}"/>
              </a:ext>
            </a:extLst>
          </p:cNvPr>
          <p:cNvSpPr>
            <a:spLocks noGrp="1" noChangeArrowheads="1"/>
          </p:cNvSpPr>
          <p:nvPr>
            <p:ph type="title"/>
          </p:nvPr>
        </p:nvSpPr>
        <p:spPr>
          <a:xfrm>
            <a:off x="395288" y="1484313"/>
            <a:ext cx="8229600" cy="346075"/>
          </a:xfrm>
        </p:spPr>
        <p:txBody>
          <a:bodyPr/>
          <a:lstStyle/>
          <a:p>
            <a:pPr eaLnBrk="1" hangingPunct="1"/>
            <a:r>
              <a:rPr lang="en-US" altLang="ru-RU" sz="2400" b="1"/>
              <a:t>Reflection – </a:t>
            </a:r>
            <a:r>
              <a:rPr lang="ru-RU" altLang="ru-RU" sz="2400" b="1"/>
              <a:t>работа с классом в динамике</a:t>
            </a:r>
          </a:p>
        </p:txBody>
      </p:sp>
      <p:sp>
        <p:nvSpPr>
          <p:cNvPr id="14342" name="Rectangle 3">
            <a:extLst>
              <a:ext uri="{FF2B5EF4-FFF2-40B4-BE49-F238E27FC236}">
                <a16:creationId xmlns:a16="http://schemas.microsoft.com/office/drawing/2014/main" id="{B287ADC5-54B2-4DB6-9D1A-FF3CA7750D81}"/>
              </a:ext>
            </a:extLst>
          </p:cNvPr>
          <p:cNvSpPr>
            <a:spLocks noGrp="1" noChangeArrowheads="1"/>
          </p:cNvSpPr>
          <p:nvPr>
            <p:ph type="body" idx="1"/>
          </p:nvPr>
        </p:nvSpPr>
        <p:spPr>
          <a:xfrm>
            <a:off x="0" y="1916113"/>
            <a:ext cx="9144000" cy="4210050"/>
          </a:xfrm>
        </p:spPr>
        <p:txBody>
          <a:bodyPr/>
          <a:lstStyle/>
          <a:p>
            <a:pPr eaLnBrk="1" hangingPunct="1">
              <a:defRPr/>
            </a:pPr>
            <a:r>
              <a:rPr lang="ru-RU" altLang="ru-RU" sz="1800" dirty="0"/>
              <a:t>Как быть, если мы хотим работать в такой ситуации:</a:t>
            </a:r>
          </a:p>
          <a:p>
            <a:pPr lvl="1" eaLnBrk="1" hangingPunct="1">
              <a:defRPr/>
            </a:pPr>
            <a:r>
              <a:rPr lang="ru-RU" altLang="ru-RU" sz="1600" dirty="0"/>
              <a:t>Мы пишем программу, которая работает с некоторыми классами;</a:t>
            </a:r>
          </a:p>
          <a:p>
            <a:pPr lvl="1" eaLnBrk="1" hangingPunct="1">
              <a:defRPr/>
            </a:pPr>
            <a:r>
              <a:rPr lang="ru-RU" altLang="ru-RU" sz="1600" dirty="0"/>
              <a:t>Нам передали какие-то классы (без исходного кода), и сказали – используйте их.</a:t>
            </a:r>
          </a:p>
          <a:p>
            <a:pPr eaLnBrk="1" hangingPunct="1">
              <a:defRPr/>
            </a:pPr>
            <a:r>
              <a:rPr lang="ru-RU" altLang="ru-RU" sz="1800" dirty="0"/>
              <a:t>Эта ситуация – типичная для компонентного программирования:</a:t>
            </a:r>
          </a:p>
          <a:p>
            <a:pPr lvl="1" eaLnBrk="1" hangingPunct="1">
              <a:defRPr/>
            </a:pPr>
            <a:r>
              <a:rPr lang="ru-RU" altLang="ru-RU" sz="1600" dirty="0"/>
              <a:t>Кто-то делает классы (компоненты) разного назначения;</a:t>
            </a:r>
          </a:p>
          <a:p>
            <a:pPr lvl="1" eaLnBrk="1" hangingPunct="1">
              <a:defRPr/>
            </a:pPr>
            <a:r>
              <a:rPr lang="ru-RU" altLang="ru-RU" sz="1600" dirty="0"/>
              <a:t>Мы используем их «по мере поступления», как детали нашего изделия, без «переплавки», как есть (т.е. без перекомпиляции вообще);</a:t>
            </a:r>
          </a:p>
          <a:p>
            <a:pPr eaLnBrk="1" hangingPunct="1">
              <a:defRPr/>
            </a:pPr>
            <a:r>
              <a:rPr lang="ru-RU" altLang="ru-RU" sz="1800" dirty="0"/>
              <a:t>Подобная компонентность может быть полезна и на уровне межкомпьютерного (сетевого) взаимодействия:</a:t>
            </a:r>
          </a:p>
          <a:p>
            <a:pPr lvl="1" eaLnBrk="1" hangingPunct="1">
              <a:defRPr/>
            </a:pPr>
            <a:r>
              <a:rPr lang="ru-RU" altLang="ru-RU" sz="1600" dirty="0"/>
              <a:t>Для удаленных вызовов методов (</a:t>
            </a:r>
            <a:r>
              <a:rPr lang="en-US" altLang="ru-RU" sz="1600" dirty="0"/>
              <a:t>Remote Method Invocation, RMI</a:t>
            </a:r>
            <a:r>
              <a:rPr lang="ru-RU" altLang="ru-RU" sz="1600" dirty="0"/>
              <a:t>), где мы можем работать с классами (на другой машине), про существование которых мы не знали при компиляции нашей программы.</a:t>
            </a:r>
          </a:p>
          <a:p>
            <a:pPr lvl="1" eaLnBrk="1" hangingPunct="1">
              <a:defRPr/>
            </a:pPr>
            <a:r>
              <a:rPr lang="ru-RU" altLang="ru-RU" sz="1600" dirty="0"/>
              <a:t>Для универсальной сериализации / десериализации объектов, и. др.</a:t>
            </a:r>
          </a:p>
          <a:p>
            <a:pPr marL="342900" lvl="1" indent="-342900" eaLnBrk="1" hangingPunct="1">
              <a:buFontTx/>
              <a:buChar char="•"/>
              <a:defRPr/>
            </a:pPr>
            <a:r>
              <a:rPr lang="ru-RU" altLang="ru-RU" sz="1800" i="1" dirty="0">
                <a:ea typeface="+mn-ea"/>
                <a:cs typeface="+mn-cs"/>
              </a:rPr>
              <a:t>Как бы вы подошли к организации такой работы с классами - компонентами?</a:t>
            </a:r>
          </a:p>
          <a:p>
            <a:pPr lvl="1" eaLnBrk="1" hangingPunct="1">
              <a:defRPr/>
            </a:pPr>
            <a:endParaRPr lang="ru-RU" altLang="ru-RU" sz="1800" dirty="0">
              <a:ea typeface="+mn-ea"/>
              <a:cs typeface="+mn-cs"/>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97197168-E86C-4B2C-B6E2-4CDA956334C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ED8F885-D01F-49F4-BD13-AFD73EBE884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1CE46E8C-48BE-4642-8492-B0E1A70195F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595F1D32-46EA-4B74-8E38-5C51371F162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3C83F39-1AA4-49FE-AC11-00532276AFB4}" type="slidenum">
              <a:rPr lang="ru-RU" altLang="ru-RU" sz="1400"/>
              <a:pPr eaLnBrk="1" hangingPunct="1">
                <a:spcBef>
                  <a:spcPct val="0"/>
                </a:spcBef>
                <a:buFontTx/>
                <a:buNone/>
              </a:pPr>
              <a:t>573</a:t>
            </a:fld>
            <a:endParaRPr lang="ru-RU" altLang="ru-RU" sz="1400"/>
          </a:p>
        </p:txBody>
      </p:sp>
      <p:sp>
        <p:nvSpPr>
          <p:cNvPr id="15365" name="Rectangle 2">
            <a:extLst>
              <a:ext uri="{FF2B5EF4-FFF2-40B4-BE49-F238E27FC236}">
                <a16:creationId xmlns:a16="http://schemas.microsoft.com/office/drawing/2014/main" id="{4CF8FD8D-3795-42AF-BBD0-18B4025055A5}"/>
              </a:ext>
            </a:extLst>
          </p:cNvPr>
          <p:cNvSpPr>
            <a:spLocks noGrp="1" noChangeArrowheads="1"/>
          </p:cNvSpPr>
          <p:nvPr>
            <p:ph type="title"/>
          </p:nvPr>
        </p:nvSpPr>
        <p:spPr>
          <a:xfrm>
            <a:off x="468313" y="1484313"/>
            <a:ext cx="8229600" cy="292100"/>
          </a:xfrm>
        </p:spPr>
        <p:txBody>
          <a:bodyPr/>
          <a:lstStyle/>
          <a:p>
            <a:pPr eaLnBrk="1" hangingPunct="1"/>
            <a:r>
              <a:rPr lang="ru-RU" altLang="ru-RU" sz="2400" b="1"/>
              <a:t>Класс </a:t>
            </a:r>
            <a:r>
              <a:rPr lang="en-US" altLang="ru-RU" sz="2400" b="1"/>
              <a:t>Class </a:t>
            </a:r>
            <a:r>
              <a:rPr lang="ru-RU" altLang="ru-RU" sz="2400" b="1"/>
              <a:t>и </a:t>
            </a:r>
            <a:r>
              <a:rPr lang="en-US" altLang="ru-RU" sz="2400" b="1"/>
              <a:t>reflection</a:t>
            </a:r>
            <a:endParaRPr lang="ru-RU" altLang="ru-RU" sz="2400" b="1"/>
          </a:p>
        </p:txBody>
      </p:sp>
      <p:sp>
        <p:nvSpPr>
          <p:cNvPr id="15366" name="Rectangle 3">
            <a:extLst>
              <a:ext uri="{FF2B5EF4-FFF2-40B4-BE49-F238E27FC236}">
                <a16:creationId xmlns:a16="http://schemas.microsoft.com/office/drawing/2014/main" id="{E28382BD-D496-4052-A1A4-6CB685FB04DB}"/>
              </a:ext>
            </a:extLst>
          </p:cNvPr>
          <p:cNvSpPr>
            <a:spLocks noGrp="1" noChangeArrowheads="1"/>
          </p:cNvSpPr>
          <p:nvPr>
            <p:ph type="body" idx="1"/>
          </p:nvPr>
        </p:nvSpPr>
        <p:spPr>
          <a:xfrm>
            <a:off x="179388" y="1916113"/>
            <a:ext cx="8785225" cy="4210050"/>
          </a:xfrm>
        </p:spPr>
        <p:txBody>
          <a:bodyPr/>
          <a:lstStyle/>
          <a:p>
            <a:pPr eaLnBrk="1" hangingPunct="1"/>
            <a:r>
              <a:rPr lang="ru-RU" altLang="ru-RU" sz="2000"/>
              <a:t>Класс </a:t>
            </a:r>
            <a:r>
              <a:rPr lang="en-US" altLang="ru-RU" sz="2000"/>
              <a:t>Class </a:t>
            </a:r>
            <a:r>
              <a:rPr lang="ru-RU" altLang="ru-RU" sz="2000"/>
              <a:t>поддерживает концепцию </a:t>
            </a:r>
            <a:r>
              <a:rPr lang="en-US" altLang="ru-RU" sz="2000"/>
              <a:t>Reflection </a:t>
            </a:r>
            <a:r>
              <a:rPr lang="en-US" altLang="ru-RU" sz="2000" i="1"/>
              <a:t>(</a:t>
            </a:r>
            <a:r>
              <a:rPr lang="ru-RU" altLang="ru-RU" sz="2000" i="1"/>
              <a:t>как в переводе?</a:t>
            </a:r>
            <a:r>
              <a:rPr lang="en-US" altLang="ru-RU" sz="2000" i="1"/>
              <a:t>)</a:t>
            </a:r>
            <a:endParaRPr lang="ru-RU" altLang="ru-RU" sz="2000"/>
          </a:p>
          <a:p>
            <a:pPr eaLnBrk="1" hangingPunct="1"/>
            <a:r>
              <a:rPr lang="ru-RU" altLang="ru-RU" sz="2000"/>
              <a:t>Дополнительная поддержка обеспечивается пакетом </a:t>
            </a:r>
            <a:r>
              <a:rPr lang="en-US" altLang="ru-RU" sz="2000"/>
              <a:t>java.lang.reflect.</a:t>
            </a:r>
          </a:p>
          <a:p>
            <a:pPr eaLnBrk="1" hangingPunct="1"/>
            <a:r>
              <a:rPr lang="ru-RU" altLang="ru-RU" sz="2000"/>
              <a:t>В библиотеке </a:t>
            </a:r>
            <a:r>
              <a:rPr lang="en-US" altLang="ru-RU" sz="2000"/>
              <a:t>java.lang.reflect </a:t>
            </a:r>
            <a:r>
              <a:rPr lang="ru-RU" altLang="ru-RU" sz="2000"/>
              <a:t>есть классы, объекты которых создаются </a:t>
            </a:r>
            <a:r>
              <a:rPr lang="en-US" altLang="ru-RU" sz="2000"/>
              <a:t>JVM </a:t>
            </a:r>
            <a:r>
              <a:rPr lang="ru-RU" altLang="ru-RU" sz="2000"/>
              <a:t>для представления членов класса в динамике выполнения программы. Основными из них являются:</a:t>
            </a:r>
          </a:p>
          <a:p>
            <a:pPr lvl="1" eaLnBrk="1" hangingPunct="1"/>
            <a:r>
              <a:rPr lang="en-US" altLang="ru-RU" sz="1800"/>
              <a:t>Constructor; </a:t>
            </a:r>
          </a:p>
          <a:p>
            <a:pPr lvl="1" eaLnBrk="1" hangingPunct="1"/>
            <a:r>
              <a:rPr lang="en-US" altLang="ru-RU" sz="1800"/>
              <a:t>Method;</a:t>
            </a:r>
          </a:p>
          <a:p>
            <a:pPr lvl="1" eaLnBrk="1" hangingPunct="1"/>
            <a:r>
              <a:rPr lang="en-US" altLang="ru-RU" sz="1800"/>
              <a:t>Field.</a:t>
            </a:r>
          </a:p>
          <a:p>
            <a:pPr eaLnBrk="1" hangingPunct="1"/>
            <a:r>
              <a:rPr lang="ru-RU" altLang="ru-RU" sz="2000"/>
              <a:t>Класс </a:t>
            </a:r>
            <a:r>
              <a:rPr lang="en-US" altLang="ru-RU" sz="2000"/>
              <a:t>Class </a:t>
            </a:r>
            <a:r>
              <a:rPr lang="ru-RU" altLang="ru-RU" sz="2000"/>
              <a:t>имеет методы, позволяющие получить эти объекты для заданного экземпляра класса</a:t>
            </a:r>
            <a:r>
              <a:rPr lang="en-US" altLang="ru-RU" sz="2000"/>
              <a:t> </a:t>
            </a:r>
            <a:r>
              <a:rPr lang="ru-RU" altLang="ru-RU" sz="2000"/>
              <a:t>и использовать их в динамике. Кроме того, в самом классе </a:t>
            </a:r>
            <a:r>
              <a:rPr lang="en-US" altLang="ru-RU" sz="2000"/>
              <a:t>Class </a:t>
            </a:r>
            <a:r>
              <a:rPr lang="ru-RU" altLang="ru-RU" sz="2000"/>
              <a:t>есть методы для анализа его вложенных классов, и т.д.</a:t>
            </a:r>
          </a:p>
          <a:p>
            <a:pPr lvl="1" eaLnBrk="1" hangingPunct="1">
              <a:buFontTx/>
              <a:buNone/>
            </a:pPr>
            <a:endParaRPr lang="ru-RU" altLang="ru-RU" sz="1800"/>
          </a:p>
          <a:p>
            <a:pPr lvl="1" eaLnBrk="1" hangingPunct="1"/>
            <a:endParaRPr lang="ru-RU" altLang="ru-RU" sz="1800"/>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B9D7A3DD-CC27-434A-92BA-E450281D6BE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99ACBD8-26E7-4FDC-A076-D7E3BE0E155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08F97EB9-FFD6-4B57-B3E7-AA2AD7D931B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1BA01517-B18C-4544-86F5-6E7ECA7C941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5461E4A-D1A8-40B1-AFEF-CC143C318791}" type="slidenum">
              <a:rPr lang="ru-RU" altLang="ru-RU" sz="1400"/>
              <a:pPr eaLnBrk="1" hangingPunct="1">
                <a:spcBef>
                  <a:spcPct val="0"/>
                </a:spcBef>
                <a:buFontTx/>
                <a:buNone/>
              </a:pPr>
              <a:t>574</a:t>
            </a:fld>
            <a:endParaRPr lang="ru-RU" altLang="ru-RU" sz="1400"/>
          </a:p>
        </p:txBody>
      </p:sp>
      <p:sp>
        <p:nvSpPr>
          <p:cNvPr id="16389" name="Rectangle 2">
            <a:extLst>
              <a:ext uri="{FF2B5EF4-FFF2-40B4-BE49-F238E27FC236}">
                <a16:creationId xmlns:a16="http://schemas.microsoft.com/office/drawing/2014/main" id="{FB39CEE0-65C0-4A78-8020-E5C13060E59D}"/>
              </a:ext>
            </a:extLst>
          </p:cNvPr>
          <p:cNvSpPr>
            <a:spLocks noGrp="1" noChangeArrowheads="1"/>
          </p:cNvSpPr>
          <p:nvPr>
            <p:ph type="title"/>
          </p:nvPr>
        </p:nvSpPr>
        <p:spPr>
          <a:xfrm>
            <a:off x="468313" y="1412875"/>
            <a:ext cx="8280400" cy="576263"/>
          </a:xfrm>
        </p:spPr>
        <p:txBody>
          <a:bodyPr/>
          <a:lstStyle/>
          <a:p>
            <a:pPr eaLnBrk="1" hangingPunct="1"/>
            <a:r>
              <a:rPr lang="ru-RU" altLang="ru-RU" sz="2400" b="1"/>
              <a:t>Извлечение информации о конструкторах класса</a:t>
            </a:r>
            <a:br>
              <a:rPr lang="en-US" altLang="ru-RU" sz="2400" b="1"/>
            </a:br>
            <a:r>
              <a:rPr lang="en-US" altLang="ru-RU" sz="1800" b="1"/>
              <a:t>(</a:t>
            </a:r>
            <a:r>
              <a:rPr lang="ru-RU" altLang="ru-RU" sz="1800" b="1" i="1"/>
              <a:t>продолжение обзора методов класса </a:t>
            </a:r>
            <a:r>
              <a:rPr lang="en-US" altLang="ru-RU" sz="1800" b="1" i="1"/>
              <a:t>Class</a:t>
            </a:r>
            <a:r>
              <a:rPr lang="en-US" altLang="ru-RU" sz="1800" b="1"/>
              <a:t>)</a:t>
            </a:r>
            <a:endParaRPr lang="ru-RU" altLang="ru-RU" sz="1800" b="1"/>
          </a:p>
        </p:txBody>
      </p:sp>
      <p:sp>
        <p:nvSpPr>
          <p:cNvPr id="16390" name="Rectangle 3">
            <a:extLst>
              <a:ext uri="{FF2B5EF4-FFF2-40B4-BE49-F238E27FC236}">
                <a16:creationId xmlns:a16="http://schemas.microsoft.com/office/drawing/2014/main" id="{2836931F-9159-4CE3-84EE-B411883F1A84}"/>
              </a:ext>
            </a:extLst>
          </p:cNvPr>
          <p:cNvSpPr>
            <a:spLocks noGrp="1" noChangeArrowheads="1"/>
          </p:cNvSpPr>
          <p:nvPr>
            <p:ph type="body" idx="1"/>
          </p:nvPr>
        </p:nvSpPr>
        <p:spPr>
          <a:xfrm>
            <a:off x="107950" y="2133600"/>
            <a:ext cx="9036050" cy="3849688"/>
          </a:xfrm>
        </p:spPr>
        <p:txBody>
          <a:bodyPr/>
          <a:lstStyle/>
          <a:p>
            <a:pPr eaLnBrk="1" hangingPunct="1"/>
            <a:r>
              <a:rPr lang="ru-RU" altLang="ru-RU" sz="2000"/>
              <a:t>Получение всех </a:t>
            </a:r>
            <a:r>
              <a:rPr lang="en-US" altLang="ru-RU" sz="2000"/>
              <a:t>public </a:t>
            </a:r>
            <a:r>
              <a:rPr lang="ru-RU" altLang="ru-RU" sz="2000"/>
              <a:t>конструкторов класса:</a:t>
            </a:r>
          </a:p>
          <a:p>
            <a:pPr lvl="1" eaLnBrk="1" hangingPunct="1">
              <a:buFontTx/>
              <a:buNone/>
            </a:pPr>
            <a:r>
              <a:rPr lang="ru-RU" altLang="ru-RU" sz="1800"/>
              <a:t>	</a:t>
            </a:r>
            <a:r>
              <a:rPr lang="en-US" altLang="ru-RU" sz="1800" b="1">
                <a:solidFill>
                  <a:srgbClr val="FF0000"/>
                </a:solidFill>
              </a:rPr>
              <a:t>public Constructor [</a:t>
            </a:r>
            <a:r>
              <a:rPr lang="ru-RU" altLang="ru-RU" sz="1800" b="1">
                <a:solidFill>
                  <a:srgbClr val="FF0000"/>
                </a:solidFill>
              </a:rPr>
              <a:t> </a:t>
            </a:r>
            <a:r>
              <a:rPr lang="en-US" altLang="ru-RU" sz="1800" b="1">
                <a:solidFill>
                  <a:srgbClr val="FF0000"/>
                </a:solidFill>
              </a:rPr>
              <a:t>] getConstructors</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throws SecurityException</a:t>
            </a:r>
            <a:r>
              <a:rPr lang="ru-RU" altLang="ru-RU" sz="1800" b="1">
                <a:solidFill>
                  <a:srgbClr val="FF0000"/>
                </a:solidFill>
              </a:rPr>
              <a:t>;</a:t>
            </a:r>
          </a:p>
          <a:p>
            <a:pPr eaLnBrk="1" hangingPunct="1"/>
            <a:r>
              <a:rPr lang="ru-RU" altLang="ru-RU" sz="2000"/>
              <a:t>Получение всех конструкторов класса (включая приватные):</a:t>
            </a:r>
          </a:p>
          <a:p>
            <a:pPr lvl="1" eaLnBrk="1" hangingPunct="1">
              <a:buFontTx/>
              <a:buNone/>
            </a:pPr>
            <a:r>
              <a:rPr lang="ru-RU" altLang="ru-RU" sz="1800"/>
              <a:t>	</a:t>
            </a:r>
            <a:r>
              <a:rPr lang="en-US" altLang="ru-RU" sz="1800" b="1">
                <a:solidFill>
                  <a:srgbClr val="FF0000"/>
                </a:solidFill>
              </a:rPr>
              <a:t>public Constructor [</a:t>
            </a:r>
            <a:r>
              <a:rPr lang="ru-RU" altLang="ru-RU" sz="1800" b="1">
                <a:solidFill>
                  <a:srgbClr val="FF0000"/>
                </a:solidFill>
              </a:rPr>
              <a:t> </a:t>
            </a:r>
            <a:r>
              <a:rPr lang="en-US" altLang="ru-RU" sz="1800" b="1">
                <a:solidFill>
                  <a:srgbClr val="FF0000"/>
                </a:solidFill>
              </a:rPr>
              <a:t>] getDeclaredConstructors</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 throws SecurityException</a:t>
            </a:r>
            <a:r>
              <a:rPr lang="ru-RU" altLang="ru-RU" sz="1800" b="1">
                <a:solidFill>
                  <a:srgbClr val="FF0000"/>
                </a:solidFill>
              </a:rPr>
              <a:t>;</a:t>
            </a:r>
          </a:p>
          <a:p>
            <a:pPr eaLnBrk="1" hangingPunct="1"/>
            <a:r>
              <a:rPr lang="ru-RU" altLang="ru-RU" sz="2000"/>
              <a:t>Получение заданного </a:t>
            </a:r>
            <a:r>
              <a:rPr lang="en-US" altLang="ru-RU" sz="2000"/>
              <a:t>public - </a:t>
            </a:r>
            <a:r>
              <a:rPr lang="ru-RU" altLang="ru-RU" sz="2000"/>
              <a:t>конструктора класса:</a:t>
            </a:r>
          </a:p>
          <a:p>
            <a:pPr lvl="1" eaLnBrk="1" hangingPunct="1">
              <a:buFontTx/>
              <a:buNone/>
            </a:pPr>
            <a:r>
              <a:rPr lang="ru-RU" altLang="ru-RU" sz="1800">
                <a:solidFill>
                  <a:srgbClr val="FF0000"/>
                </a:solidFill>
              </a:rPr>
              <a:t>	</a:t>
            </a:r>
            <a:r>
              <a:rPr lang="en-US" altLang="ru-RU" sz="1800" b="1">
                <a:solidFill>
                  <a:srgbClr val="FF0000"/>
                </a:solidFill>
              </a:rPr>
              <a:t>public Constructor getConstructor</a:t>
            </a:r>
            <a:r>
              <a:rPr lang="ru-RU" altLang="ru-RU" sz="1800" b="1">
                <a:solidFill>
                  <a:srgbClr val="FF0000"/>
                </a:solidFill>
              </a:rPr>
              <a:t> </a:t>
            </a:r>
            <a:r>
              <a:rPr lang="en-US" altLang="ru-RU" sz="1800" b="1">
                <a:solidFill>
                  <a:srgbClr val="FF0000"/>
                </a:solidFill>
              </a:rPr>
              <a:t>(Class… paramTypes)</a:t>
            </a:r>
            <a:r>
              <a:rPr lang="ru-RU" altLang="ru-RU" sz="1800" b="1">
                <a:solidFill>
                  <a:srgbClr val="FF0000"/>
                </a:solidFill>
              </a:rPr>
              <a:t> </a:t>
            </a:r>
            <a:r>
              <a:rPr lang="en-US" altLang="ru-RU" sz="1800" b="1">
                <a:solidFill>
                  <a:srgbClr val="FF0000"/>
                </a:solidFill>
              </a:rPr>
              <a:t>  </a:t>
            </a:r>
          </a:p>
          <a:p>
            <a:pPr lvl="1" eaLnBrk="1" hangingPunct="1">
              <a:buFontTx/>
              <a:buNone/>
            </a:pPr>
            <a:r>
              <a:rPr lang="en-US" altLang="ru-RU" sz="1800" b="1">
                <a:solidFill>
                  <a:srgbClr val="FF0000"/>
                </a:solidFill>
              </a:rPr>
              <a:t>	    throws NoSuchMethodException, SecurityException</a:t>
            </a:r>
            <a:r>
              <a:rPr lang="ru-RU" altLang="ru-RU" sz="1800" b="1">
                <a:solidFill>
                  <a:srgbClr val="FF0000"/>
                </a:solidFill>
              </a:rPr>
              <a:t>;</a:t>
            </a:r>
          </a:p>
          <a:p>
            <a:pPr eaLnBrk="1" hangingPunct="1"/>
            <a:r>
              <a:rPr lang="ru-RU" altLang="ru-RU" sz="2000"/>
              <a:t>Получение заданного конструктора, декларированного в классе:</a:t>
            </a:r>
          </a:p>
          <a:p>
            <a:pPr lvl="1" eaLnBrk="1" hangingPunct="1">
              <a:buFontTx/>
              <a:buNone/>
            </a:pPr>
            <a:r>
              <a:rPr lang="ru-RU" altLang="ru-RU" sz="1800"/>
              <a:t>	</a:t>
            </a:r>
            <a:r>
              <a:rPr lang="en-US" altLang="ru-RU" sz="1800" b="1">
                <a:solidFill>
                  <a:srgbClr val="FF0000"/>
                </a:solidFill>
              </a:rPr>
              <a:t>public Constructor getDeclaredConstructor</a:t>
            </a:r>
            <a:r>
              <a:rPr lang="ru-RU" altLang="ru-RU" sz="1800" b="1">
                <a:solidFill>
                  <a:srgbClr val="FF0000"/>
                </a:solidFill>
              </a:rPr>
              <a:t> </a:t>
            </a:r>
            <a:r>
              <a:rPr lang="en-US" altLang="ru-RU" sz="1800" b="1">
                <a:solidFill>
                  <a:srgbClr val="FF0000"/>
                </a:solidFill>
              </a:rPr>
              <a:t>(Class… paramTypes)</a:t>
            </a:r>
            <a:r>
              <a:rPr lang="ru-RU" altLang="ru-RU" sz="1800" b="1">
                <a:solidFill>
                  <a:srgbClr val="FF0000"/>
                </a:solidFill>
              </a:rPr>
              <a:t> </a:t>
            </a:r>
            <a:r>
              <a:rPr lang="en-US" altLang="ru-RU" sz="1800" b="1">
                <a:solidFill>
                  <a:srgbClr val="FF0000"/>
                </a:solidFill>
              </a:rPr>
              <a:t>   </a:t>
            </a:r>
            <a:endParaRPr lang="ru-RU" altLang="ru-RU" sz="1800" b="1">
              <a:solidFill>
                <a:srgbClr val="FF0000"/>
              </a:solidFill>
            </a:endParaRPr>
          </a:p>
          <a:p>
            <a:pPr lvl="1" eaLnBrk="1" hangingPunct="1">
              <a:buFontTx/>
              <a:buNone/>
            </a:pPr>
            <a:r>
              <a:rPr lang="ru-RU" altLang="ru-RU" sz="1800" b="1">
                <a:solidFill>
                  <a:srgbClr val="FF0000"/>
                </a:solidFill>
              </a:rPr>
              <a:t>		</a:t>
            </a:r>
            <a:r>
              <a:rPr lang="en-US" altLang="ru-RU" sz="1800" b="1">
                <a:solidFill>
                  <a:srgbClr val="FF0000"/>
                </a:solidFill>
              </a:rPr>
              <a:t> throws NoSuchMethodException, SecurityException</a:t>
            </a:r>
            <a:r>
              <a:rPr lang="ru-RU" altLang="ru-RU" sz="1800" b="1">
                <a:solidFill>
                  <a:srgbClr val="FF0000"/>
                </a:solidFill>
              </a:rPr>
              <a:t>;</a:t>
            </a:r>
          </a:p>
          <a:p>
            <a:pPr lvl="1" eaLnBrk="1" hangingPunct="1">
              <a:buFontTx/>
              <a:buNone/>
            </a:pPr>
            <a:r>
              <a:rPr lang="ru-RU" altLang="ru-RU" sz="1800"/>
              <a:t>	</a:t>
            </a:r>
          </a:p>
          <a:p>
            <a:pPr lvl="1" eaLnBrk="1" hangingPunct="1">
              <a:buFontTx/>
              <a:buNone/>
            </a:pPr>
            <a:endParaRPr lang="ru-RU" altLang="ru-RU" sz="1800"/>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BB7EE165-C0A3-4E91-940C-8C4731BCCA1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B399D81-DBFA-4AFC-9170-15D4D460246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07B3275E-5789-401F-BE77-C83ADB0F2B5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F1CB2803-5EAC-4130-A679-A7869770138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AEF244E-7EAA-4885-8291-FC550BBE23E4}" type="slidenum">
              <a:rPr lang="ru-RU" altLang="ru-RU" sz="1400"/>
              <a:pPr eaLnBrk="1" hangingPunct="1">
                <a:spcBef>
                  <a:spcPct val="0"/>
                </a:spcBef>
                <a:buFontTx/>
                <a:buNone/>
              </a:pPr>
              <a:t>575</a:t>
            </a:fld>
            <a:endParaRPr lang="ru-RU" altLang="ru-RU" sz="1400"/>
          </a:p>
        </p:txBody>
      </p:sp>
      <p:sp>
        <p:nvSpPr>
          <p:cNvPr id="17413" name="Rectangle 3">
            <a:extLst>
              <a:ext uri="{FF2B5EF4-FFF2-40B4-BE49-F238E27FC236}">
                <a16:creationId xmlns:a16="http://schemas.microsoft.com/office/drawing/2014/main" id="{D3B8B844-B7FC-4548-BB9C-4E247D90D0B3}"/>
              </a:ext>
            </a:extLst>
          </p:cNvPr>
          <p:cNvSpPr>
            <a:spLocks noGrp="1" noChangeArrowheads="1"/>
          </p:cNvSpPr>
          <p:nvPr>
            <p:ph type="body" idx="1"/>
          </p:nvPr>
        </p:nvSpPr>
        <p:spPr>
          <a:xfrm>
            <a:off x="468313" y="3141663"/>
            <a:ext cx="8229600" cy="3313112"/>
          </a:xfrm>
        </p:spPr>
        <p:txBody>
          <a:bodyPr/>
          <a:lstStyle/>
          <a:p>
            <a:pPr eaLnBrk="1" hangingPunct="1">
              <a:buFontTx/>
              <a:buNone/>
            </a:pPr>
            <a:r>
              <a:rPr lang="ru-RU" altLang="ru-RU" sz="2000" b="1"/>
              <a:t>Объект конструктор (</a:t>
            </a:r>
            <a:r>
              <a:rPr lang="en-US" altLang="ru-RU" sz="2000" b="1">
                <a:solidFill>
                  <a:srgbClr val="FF0000"/>
                </a:solidFill>
              </a:rPr>
              <a:t>java.lang.reflect.Constructor</a:t>
            </a:r>
            <a:r>
              <a:rPr lang="ru-RU" altLang="ru-RU" sz="2000" b="1"/>
              <a:t>)</a:t>
            </a:r>
            <a:r>
              <a:rPr lang="en-US" altLang="ru-RU" sz="2000" b="1"/>
              <a:t> </a:t>
            </a:r>
            <a:r>
              <a:rPr lang="ru-RU" altLang="ru-RU" sz="2000" b="1"/>
              <a:t>позволяет:</a:t>
            </a:r>
          </a:p>
          <a:p>
            <a:pPr lvl="1" eaLnBrk="1" hangingPunct="1"/>
            <a:r>
              <a:rPr lang="ru-RU" altLang="ru-RU" sz="1800"/>
              <a:t>Выполнить дальнейший анализ (узнать все про данный конструктор), т.е.  -типы параметров, исключений, ...</a:t>
            </a:r>
          </a:p>
          <a:p>
            <a:pPr lvl="1" eaLnBrk="1" hangingPunct="1"/>
            <a:r>
              <a:rPr lang="ru-RU" altLang="ru-RU" sz="1800"/>
              <a:t>Выполнить создание и инициализацию нового объекта класса, которому принадлежит конструктор (класса, где конструктор был декларирован), с заданными параметрами; например: </a:t>
            </a:r>
          </a:p>
          <a:p>
            <a:pPr eaLnBrk="1" hangingPunct="1"/>
            <a:endParaRPr lang="ru-RU" altLang="ru-RU" sz="2000"/>
          </a:p>
        </p:txBody>
      </p:sp>
      <p:sp>
        <p:nvSpPr>
          <p:cNvPr id="17414" name="Rectangle 5">
            <a:extLst>
              <a:ext uri="{FF2B5EF4-FFF2-40B4-BE49-F238E27FC236}">
                <a16:creationId xmlns:a16="http://schemas.microsoft.com/office/drawing/2014/main" id="{2F76A154-9427-4F3A-93DF-35F430482BC1}"/>
              </a:ext>
            </a:extLst>
          </p:cNvPr>
          <p:cNvSpPr>
            <a:spLocks noChangeArrowheads="1"/>
          </p:cNvSpPr>
          <p:nvPr/>
        </p:nvSpPr>
        <p:spPr bwMode="auto">
          <a:xfrm>
            <a:off x="468313" y="4941888"/>
            <a:ext cx="8394700" cy="120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a:t>    </a:t>
            </a:r>
            <a:r>
              <a:rPr lang="en-US" altLang="ru-RU" sz="1800" b="1">
                <a:solidFill>
                  <a:srgbClr val="FF0000"/>
                </a:solidFill>
              </a:rPr>
              <a:t>static Object createInstance(Constructor c, Object[</a:t>
            </a:r>
            <a:r>
              <a:rPr lang="ru-RU" altLang="ru-RU" sz="1800" b="1">
                <a:solidFill>
                  <a:srgbClr val="FF0000"/>
                </a:solidFill>
              </a:rPr>
              <a:t> </a:t>
            </a:r>
            <a:r>
              <a:rPr lang="en-US" altLang="ru-RU" sz="1800" b="1">
                <a:solidFill>
                  <a:srgbClr val="FF0000"/>
                </a:solidFill>
              </a:rPr>
              <a:t>] params) throws Exception{</a:t>
            </a:r>
            <a:endParaRPr lang="ru-RU" altLang="ru-RU" sz="1800" b="1">
              <a:solidFill>
                <a:srgbClr val="FF0000"/>
              </a:solidFill>
            </a:endParaRPr>
          </a:p>
          <a:p>
            <a:pPr eaLnBrk="1" hangingPunct="1">
              <a:spcBef>
                <a:spcPct val="0"/>
              </a:spcBef>
              <a:buFontTx/>
              <a:buNone/>
            </a:pPr>
            <a:r>
              <a:rPr lang="en-US" altLang="ru-RU" sz="1800" b="1">
                <a:solidFill>
                  <a:srgbClr val="FF0000"/>
                </a:solidFill>
              </a:rPr>
              <a:t>        </a:t>
            </a:r>
            <a:r>
              <a:rPr lang="ru-RU" altLang="ru-RU" sz="1800" b="1">
                <a:solidFill>
                  <a:srgbClr val="FF0000"/>
                </a:solidFill>
              </a:rPr>
              <a:t>return c.newInstance(params);</a:t>
            </a:r>
          </a:p>
          <a:p>
            <a:pPr eaLnBrk="1" hangingPunct="1">
              <a:spcBef>
                <a:spcPct val="0"/>
              </a:spcBef>
              <a:buFontTx/>
              <a:buNone/>
            </a:pPr>
            <a:r>
              <a:rPr lang="ru-RU" altLang="ru-RU" sz="1800" b="1">
                <a:solidFill>
                  <a:srgbClr val="FF0000"/>
                </a:solidFill>
              </a:rPr>
              <a:t>    }</a:t>
            </a:r>
          </a:p>
        </p:txBody>
      </p:sp>
      <p:sp>
        <p:nvSpPr>
          <p:cNvPr id="17415" name="Rectangle 6">
            <a:extLst>
              <a:ext uri="{FF2B5EF4-FFF2-40B4-BE49-F238E27FC236}">
                <a16:creationId xmlns:a16="http://schemas.microsoft.com/office/drawing/2014/main" id="{04168BC5-C5BD-4182-B44D-D0040775C4EA}"/>
              </a:ext>
            </a:extLst>
          </p:cNvPr>
          <p:cNvSpPr>
            <a:spLocks noChangeArrowheads="1"/>
          </p:cNvSpPr>
          <p:nvPr/>
        </p:nvSpPr>
        <p:spPr bwMode="auto">
          <a:xfrm>
            <a:off x="468313" y="1412875"/>
            <a:ext cx="822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b="1">
                <a:solidFill>
                  <a:schemeClr val="tx2"/>
                </a:solidFill>
              </a:rPr>
              <a:t>Инстанциирование класса</a:t>
            </a:r>
          </a:p>
        </p:txBody>
      </p:sp>
      <p:sp>
        <p:nvSpPr>
          <p:cNvPr id="17416" name="Rectangle 7">
            <a:extLst>
              <a:ext uri="{FF2B5EF4-FFF2-40B4-BE49-F238E27FC236}">
                <a16:creationId xmlns:a16="http://schemas.microsoft.com/office/drawing/2014/main" id="{5701A99C-2AE0-4726-BE38-E2D6D264A6AC}"/>
              </a:ext>
            </a:extLst>
          </p:cNvPr>
          <p:cNvSpPr>
            <a:spLocks noChangeArrowheads="1"/>
          </p:cNvSpPr>
          <p:nvPr/>
        </p:nvSpPr>
        <p:spPr bwMode="auto">
          <a:xfrm>
            <a:off x="395288" y="1773238"/>
            <a:ext cx="8569325" cy="33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ru-RU" altLang="ru-RU" sz="2000" b="1"/>
              <a:t>Имеющийся класс сам может создавать свои экземпляры</a:t>
            </a:r>
            <a:r>
              <a:rPr lang="en-US" altLang="ru-RU" sz="2000" b="1"/>
              <a:t> (</a:t>
            </a:r>
            <a:r>
              <a:rPr lang="ru-RU" altLang="ru-RU" sz="2000" b="1"/>
              <a:t>при наличии конструктора без аргументов</a:t>
            </a:r>
            <a:r>
              <a:rPr lang="en-US" altLang="ru-RU" sz="2000" b="1"/>
              <a:t>)</a:t>
            </a:r>
            <a:r>
              <a:rPr lang="ru-RU" altLang="ru-RU" sz="2000"/>
              <a:t>: </a:t>
            </a:r>
          </a:p>
          <a:p>
            <a:pPr lvl="1" eaLnBrk="1" hangingPunct="1">
              <a:buFontTx/>
              <a:buNone/>
            </a:pPr>
            <a:r>
              <a:rPr lang="ru-RU" altLang="ru-RU" sz="1800"/>
              <a:t>	</a:t>
            </a:r>
            <a:r>
              <a:rPr lang="en-US" altLang="ru-RU" sz="1800" b="1">
                <a:solidFill>
                  <a:srgbClr val="FF0000"/>
                </a:solidFill>
              </a:rPr>
              <a:t>public Object newInstance() throws InstantiationException,IllegalAccessException</a:t>
            </a:r>
            <a:endParaRPr lang="ru-RU" altLang="ru-RU" sz="1800" b="1">
              <a:solidFill>
                <a:srgbClr val="FF0000"/>
              </a:solidFill>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52BDC7E1-CFB3-4496-8328-FA529B5F68F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DE43AEA-167D-4EBC-9D13-42B23F37A54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AC1AD83E-B77D-4DB0-8A85-CFC1E26771F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C7F55E0F-CE6D-4114-87A3-4BA856A26A0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86DE30A-616A-4624-BC44-24ACFAB398D0}" type="slidenum">
              <a:rPr lang="ru-RU" altLang="ru-RU" sz="1400"/>
              <a:pPr eaLnBrk="1" hangingPunct="1">
                <a:spcBef>
                  <a:spcPct val="0"/>
                </a:spcBef>
                <a:buFontTx/>
                <a:buNone/>
              </a:pPr>
              <a:t>576</a:t>
            </a:fld>
            <a:endParaRPr lang="ru-RU" altLang="ru-RU" sz="1400"/>
          </a:p>
        </p:txBody>
      </p:sp>
      <p:sp>
        <p:nvSpPr>
          <p:cNvPr id="18437" name="Rectangle 2">
            <a:extLst>
              <a:ext uri="{FF2B5EF4-FFF2-40B4-BE49-F238E27FC236}">
                <a16:creationId xmlns:a16="http://schemas.microsoft.com/office/drawing/2014/main" id="{377D5BF4-0155-4E1D-BEBE-B6B4153A2EAA}"/>
              </a:ext>
            </a:extLst>
          </p:cNvPr>
          <p:cNvSpPr>
            <a:spLocks noGrp="1" noChangeArrowheads="1"/>
          </p:cNvSpPr>
          <p:nvPr>
            <p:ph type="title"/>
          </p:nvPr>
        </p:nvSpPr>
        <p:spPr>
          <a:xfrm>
            <a:off x="468313" y="1628775"/>
            <a:ext cx="8280400" cy="576263"/>
          </a:xfrm>
        </p:spPr>
        <p:txBody>
          <a:bodyPr/>
          <a:lstStyle/>
          <a:p>
            <a:pPr eaLnBrk="1" hangingPunct="1"/>
            <a:r>
              <a:rPr lang="ru-RU" altLang="ru-RU" sz="2400" b="1"/>
              <a:t>Извлечение информации о методах класса</a:t>
            </a:r>
            <a:br>
              <a:rPr lang="en-US" altLang="ru-RU" sz="2400" b="1"/>
            </a:br>
            <a:r>
              <a:rPr lang="en-US" altLang="ru-RU" sz="1800" b="1"/>
              <a:t>(</a:t>
            </a:r>
            <a:r>
              <a:rPr lang="ru-RU" altLang="ru-RU" sz="1800" b="1" i="1"/>
              <a:t>продолжение обзора методов класса </a:t>
            </a:r>
            <a:r>
              <a:rPr lang="en-US" altLang="ru-RU" sz="1800" b="1" i="1"/>
              <a:t>Class</a:t>
            </a:r>
            <a:r>
              <a:rPr lang="en-US" altLang="ru-RU" sz="1800" b="1"/>
              <a:t>)</a:t>
            </a:r>
            <a:endParaRPr lang="ru-RU" altLang="ru-RU" sz="1800" b="1"/>
          </a:p>
        </p:txBody>
      </p:sp>
      <p:sp>
        <p:nvSpPr>
          <p:cNvPr id="18438" name="Rectangle 3">
            <a:extLst>
              <a:ext uri="{FF2B5EF4-FFF2-40B4-BE49-F238E27FC236}">
                <a16:creationId xmlns:a16="http://schemas.microsoft.com/office/drawing/2014/main" id="{3E308E54-8CB4-4185-861B-7C66CF3172BF}"/>
              </a:ext>
            </a:extLst>
          </p:cNvPr>
          <p:cNvSpPr>
            <a:spLocks noGrp="1" noChangeArrowheads="1"/>
          </p:cNvSpPr>
          <p:nvPr>
            <p:ph type="body" idx="1"/>
          </p:nvPr>
        </p:nvSpPr>
        <p:spPr>
          <a:xfrm>
            <a:off x="179388" y="2420938"/>
            <a:ext cx="8785225" cy="3562350"/>
          </a:xfrm>
        </p:spPr>
        <p:txBody>
          <a:bodyPr/>
          <a:lstStyle/>
          <a:p>
            <a:pPr eaLnBrk="1" hangingPunct="1">
              <a:lnSpc>
                <a:spcPct val="90000"/>
              </a:lnSpc>
            </a:pPr>
            <a:r>
              <a:rPr lang="ru-RU" altLang="ru-RU" sz="2000"/>
              <a:t>Получение всех </a:t>
            </a:r>
            <a:r>
              <a:rPr lang="en-US" altLang="ru-RU" sz="2000"/>
              <a:t>public </a:t>
            </a:r>
            <a:r>
              <a:rPr lang="ru-RU" altLang="ru-RU" sz="2000"/>
              <a:t>методов класса:</a:t>
            </a:r>
          </a:p>
          <a:p>
            <a:pPr lvl="1" eaLnBrk="1" hangingPunct="1">
              <a:lnSpc>
                <a:spcPct val="90000"/>
              </a:lnSpc>
              <a:buFontTx/>
              <a:buNone/>
            </a:pPr>
            <a:r>
              <a:rPr lang="ru-RU" altLang="ru-RU" sz="1800"/>
              <a:t>	</a:t>
            </a:r>
            <a:r>
              <a:rPr lang="en-US" altLang="ru-RU" sz="1800" b="1">
                <a:solidFill>
                  <a:srgbClr val="FF0000"/>
                </a:solidFill>
              </a:rPr>
              <a:t>public Method[</a:t>
            </a:r>
            <a:r>
              <a:rPr lang="ru-RU" altLang="ru-RU" sz="1800" b="1">
                <a:solidFill>
                  <a:srgbClr val="FF0000"/>
                </a:solidFill>
              </a:rPr>
              <a:t> </a:t>
            </a:r>
            <a:r>
              <a:rPr lang="en-US" altLang="ru-RU" sz="1800" b="1">
                <a:solidFill>
                  <a:srgbClr val="FF0000"/>
                </a:solidFill>
              </a:rPr>
              <a:t>] getMethods</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throws SecurityException</a:t>
            </a:r>
            <a:r>
              <a:rPr lang="ru-RU" altLang="ru-RU" sz="1800" b="1">
                <a:solidFill>
                  <a:srgbClr val="FF0000"/>
                </a:solidFill>
              </a:rPr>
              <a:t>;</a:t>
            </a:r>
          </a:p>
          <a:p>
            <a:pPr eaLnBrk="1" hangingPunct="1">
              <a:lnSpc>
                <a:spcPct val="90000"/>
              </a:lnSpc>
            </a:pPr>
            <a:r>
              <a:rPr lang="ru-RU" altLang="ru-RU" sz="2000"/>
              <a:t>Получение всех методов класса (включая приватные, но исключая все унаследованные):</a:t>
            </a:r>
          </a:p>
          <a:p>
            <a:pPr lvl="1" eaLnBrk="1" hangingPunct="1">
              <a:lnSpc>
                <a:spcPct val="90000"/>
              </a:lnSpc>
              <a:buFontTx/>
              <a:buNone/>
            </a:pPr>
            <a:r>
              <a:rPr lang="ru-RU" altLang="ru-RU" sz="1800"/>
              <a:t>	</a:t>
            </a:r>
            <a:r>
              <a:rPr lang="en-US" altLang="ru-RU" sz="1800" b="1">
                <a:solidFill>
                  <a:srgbClr val="FF0000"/>
                </a:solidFill>
              </a:rPr>
              <a:t>public Method[</a:t>
            </a:r>
            <a:r>
              <a:rPr lang="ru-RU" altLang="ru-RU" sz="1800" b="1">
                <a:solidFill>
                  <a:srgbClr val="FF0000"/>
                </a:solidFill>
              </a:rPr>
              <a:t> </a:t>
            </a:r>
            <a:r>
              <a:rPr lang="en-US" altLang="ru-RU" sz="1800" b="1">
                <a:solidFill>
                  <a:srgbClr val="FF0000"/>
                </a:solidFill>
              </a:rPr>
              <a:t>] getDeclaredMethods</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 throws SecurityException</a:t>
            </a:r>
            <a:r>
              <a:rPr lang="ru-RU" altLang="ru-RU" sz="1800" b="1">
                <a:solidFill>
                  <a:srgbClr val="FF0000"/>
                </a:solidFill>
              </a:rPr>
              <a:t>;</a:t>
            </a:r>
          </a:p>
          <a:p>
            <a:pPr eaLnBrk="1" hangingPunct="1">
              <a:lnSpc>
                <a:spcPct val="90000"/>
              </a:lnSpc>
            </a:pPr>
            <a:r>
              <a:rPr lang="ru-RU" altLang="ru-RU" sz="2000"/>
              <a:t>Получение заданного </a:t>
            </a:r>
            <a:r>
              <a:rPr lang="en-US" altLang="ru-RU" sz="2000"/>
              <a:t>public - </a:t>
            </a:r>
            <a:r>
              <a:rPr lang="ru-RU" altLang="ru-RU" sz="2000"/>
              <a:t>метода класса:</a:t>
            </a:r>
          </a:p>
          <a:p>
            <a:pPr lvl="1" eaLnBrk="1" hangingPunct="1">
              <a:lnSpc>
                <a:spcPct val="90000"/>
              </a:lnSpc>
              <a:buFontTx/>
              <a:buNone/>
            </a:pPr>
            <a:r>
              <a:rPr lang="ru-RU" altLang="ru-RU" sz="1800">
                <a:solidFill>
                  <a:srgbClr val="FF0000"/>
                </a:solidFill>
              </a:rPr>
              <a:t>	</a:t>
            </a:r>
            <a:r>
              <a:rPr lang="en-US" altLang="ru-RU" sz="1800" b="1">
                <a:solidFill>
                  <a:srgbClr val="FF0000"/>
                </a:solidFill>
              </a:rPr>
              <a:t>public Method getMethod</a:t>
            </a:r>
            <a:r>
              <a:rPr lang="ru-RU" altLang="ru-RU" sz="1800" b="1">
                <a:solidFill>
                  <a:srgbClr val="FF0000"/>
                </a:solidFill>
              </a:rPr>
              <a:t> </a:t>
            </a:r>
            <a:r>
              <a:rPr lang="en-US" altLang="ru-RU" sz="1800" b="1">
                <a:solidFill>
                  <a:srgbClr val="FF0000"/>
                </a:solidFill>
              </a:rPr>
              <a:t>(String name, Class… paramTypes)</a:t>
            </a:r>
            <a:r>
              <a:rPr lang="ru-RU" altLang="ru-RU" sz="1800" b="1">
                <a:solidFill>
                  <a:srgbClr val="FF0000"/>
                </a:solidFill>
              </a:rPr>
              <a:t> </a:t>
            </a:r>
            <a:r>
              <a:rPr lang="en-US" altLang="ru-RU" sz="1800" b="1">
                <a:solidFill>
                  <a:srgbClr val="FF0000"/>
                </a:solidFill>
              </a:rPr>
              <a:t>  </a:t>
            </a:r>
          </a:p>
          <a:p>
            <a:pPr lvl="1" eaLnBrk="1" hangingPunct="1">
              <a:lnSpc>
                <a:spcPct val="90000"/>
              </a:lnSpc>
              <a:buFontTx/>
              <a:buNone/>
            </a:pPr>
            <a:r>
              <a:rPr lang="en-US" altLang="ru-RU" sz="1800" b="1">
                <a:solidFill>
                  <a:srgbClr val="FF0000"/>
                </a:solidFill>
              </a:rPr>
              <a:t>	    throws NoSuchMethodException, SecurityException</a:t>
            </a:r>
            <a:r>
              <a:rPr lang="ru-RU" altLang="ru-RU" sz="1800" b="1">
                <a:solidFill>
                  <a:srgbClr val="FF0000"/>
                </a:solidFill>
              </a:rPr>
              <a:t>;</a:t>
            </a:r>
          </a:p>
          <a:p>
            <a:pPr eaLnBrk="1" hangingPunct="1">
              <a:lnSpc>
                <a:spcPct val="90000"/>
              </a:lnSpc>
            </a:pPr>
            <a:r>
              <a:rPr lang="ru-RU" altLang="ru-RU" sz="2000"/>
              <a:t>Получение заданного метода, декларированного в классе:</a:t>
            </a:r>
          </a:p>
          <a:p>
            <a:pPr lvl="1" eaLnBrk="1" hangingPunct="1">
              <a:lnSpc>
                <a:spcPct val="90000"/>
              </a:lnSpc>
              <a:buFontTx/>
              <a:buNone/>
            </a:pPr>
            <a:r>
              <a:rPr lang="ru-RU" altLang="ru-RU" sz="1800"/>
              <a:t>	</a:t>
            </a:r>
            <a:r>
              <a:rPr lang="en-US" altLang="ru-RU" sz="1800" b="1">
                <a:solidFill>
                  <a:srgbClr val="FF0000"/>
                </a:solidFill>
              </a:rPr>
              <a:t>public Method getDeclaredMethod</a:t>
            </a:r>
            <a:r>
              <a:rPr lang="ru-RU" altLang="ru-RU" sz="1800" b="1">
                <a:solidFill>
                  <a:srgbClr val="FF0000"/>
                </a:solidFill>
              </a:rPr>
              <a:t> </a:t>
            </a:r>
            <a:r>
              <a:rPr lang="en-US" altLang="ru-RU" sz="1800" b="1">
                <a:solidFill>
                  <a:srgbClr val="FF0000"/>
                </a:solidFill>
              </a:rPr>
              <a:t>(String name, Class… paramTypes)</a:t>
            </a:r>
            <a:r>
              <a:rPr lang="ru-RU" altLang="ru-RU" sz="1800" b="1">
                <a:solidFill>
                  <a:srgbClr val="FF0000"/>
                </a:solidFill>
              </a:rPr>
              <a:t> </a:t>
            </a:r>
            <a:r>
              <a:rPr lang="en-US" altLang="ru-RU" sz="1800" b="1">
                <a:solidFill>
                  <a:srgbClr val="FF0000"/>
                </a:solidFill>
              </a:rPr>
              <a:t>   </a:t>
            </a:r>
            <a:endParaRPr lang="ru-RU" altLang="ru-RU" sz="1800" b="1">
              <a:solidFill>
                <a:srgbClr val="FF0000"/>
              </a:solidFill>
            </a:endParaRPr>
          </a:p>
          <a:p>
            <a:pPr lvl="1" eaLnBrk="1" hangingPunct="1">
              <a:lnSpc>
                <a:spcPct val="90000"/>
              </a:lnSpc>
              <a:buFontTx/>
              <a:buNone/>
            </a:pPr>
            <a:r>
              <a:rPr lang="ru-RU" altLang="ru-RU" sz="1800" b="1">
                <a:solidFill>
                  <a:srgbClr val="FF0000"/>
                </a:solidFill>
              </a:rPr>
              <a:t>		</a:t>
            </a:r>
            <a:r>
              <a:rPr lang="en-US" altLang="ru-RU" sz="1800" b="1">
                <a:solidFill>
                  <a:srgbClr val="FF0000"/>
                </a:solidFill>
              </a:rPr>
              <a:t> throws NoSuchMethodException, SecurityException</a:t>
            </a:r>
            <a:r>
              <a:rPr lang="ru-RU" altLang="ru-RU" sz="1800" b="1">
                <a:solidFill>
                  <a:srgbClr val="FF0000"/>
                </a:solidFill>
              </a:rPr>
              <a:t>;</a:t>
            </a:r>
          </a:p>
          <a:p>
            <a:pPr lvl="1" eaLnBrk="1" hangingPunct="1">
              <a:lnSpc>
                <a:spcPct val="90000"/>
              </a:lnSpc>
              <a:buFontTx/>
              <a:buNone/>
            </a:pPr>
            <a:r>
              <a:rPr lang="ru-RU" altLang="ru-RU" sz="1800"/>
              <a:t>	</a:t>
            </a:r>
          </a:p>
          <a:p>
            <a:pPr lvl="1" eaLnBrk="1" hangingPunct="1">
              <a:lnSpc>
                <a:spcPct val="90000"/>
              </a:lnSpc>
              <a:buFontTx/>
              <a:buNone/>
            </a:pPr>
            <a:endParaRPr lang="ru-RU" altLang="ru-RU" sz="180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76686995-AAA9-4B2C-B103-7C58D4B6806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2357B79-D0EF-41A4-BB35-5719C49B5F2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5CFA540A-F5C4-480D-8468-98E8418B262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95DE8244-46F4-4F82-B566-36422BF39A0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2C2B4C0-CE56-4A23-9E37-BA0E099BAA45}" type="slidenum">
              <a:rPr lang="ru-RU" altLang="ru-RU" sz="1400"/>
              <a:pPr eaLnBrk="1" hangingPunct="1">
                <a:spcBef>
                  <a:spcPct val="0"/>
                </a:spcBef>
                <a:buFontTx/>
                <a:buNone/>
              </a:pPr>
              <a:t>577</a:t>
            </a:fld>
            <a:endParaRPr lang="ru-RU" altLang="ru-RU" sz="1400"/>
          </a:p>
        </p:txBody>
      </p:sp>
      <p:sp>
        <p:nvSpPr>
          <p:cNvPr id="19461" name="Rectangle 2">
            <a:extLst>
              <a:ext uri="{FF2B5EF4-FFF2-40B4-BE49-F238E27FC236}">
                <a16:creationId xmlns:a16="http://schemas.microsoft.com/office/drawing/2014/main" id="{45F72D14-0407-48FC-A634-F34E60D00527}"/>
              </a:ext>
            </a:extLst>
          </p:cNvPr>
          <p:cNvSpPr>
            <a:spLocks noGrp="1" noChangeArrowheads="1"/>
          </p:cNvSpPr>
          <p:nvPr>
            <p:ph type="title"/>
          </p:nvPr>
        </p:nvSpPr>
        <p:spPr>
          <a:xfrm>
            <a:off x="468313" y="1557338"/>
            <a:ext cx="8229600" cy="358775"/>
          </a:xfrm>
        </p:spPr>
        <p:txBody>
          <a:bodyPr/>
          <a:lstStyle/>
          <a:p>
            <a:pPr eaLnBrk="1" hangingPunct="1"/>
            <a:r>
              <a:rPr lang="ru-RU" altLang="ru-RU" sz="2400" b="1"/>
              <a:t>Использование объекта </a:t>
            </a:r>
            <a:r>
              <a:rPr lang="en-US" altLang="ru-RU" sz="2400" b="1"/>
              <a:t>Method</a:t>
            </a:r>
            <a:endParaRPr lang="ru-RU" altLang="ru-RU" sz="2400" b="1"/>
          </a:p>
        </p:txBody>
      </p:sp>
      <p:sp>
        <p:nvSpPr>
          <p:cNvPr id="19462" name="Rectangle 3">
            <a:extLst>
              <a:ext uri="{FF2B5EF4-FFF2-40B4-BE49-F238E27FC236}">
                <a16:creationId xmlns:a16="http://schemas.microsoft.com/office/drawing/2014/main" id="{51761B33-FB0A-49E0-88C3-88ABB4A1DFD5}"/>
              </a:ext>
            </a:extLst>
          </p:cNvPr>
          <p:cNvSpPr>
            <a:spLocks noGrp="1" noChangeArrowheads="1"/>
          </p:cNvSpPr>
          <p:nvPr>
            <p:ph type="body" idx="1"/>
          </p:nvPr>
        </p:nvSpPr>
        <p:spPr>
          <a:xfrm>
            <a:off x="0" y="1916113"/>
            <a:ext cx="9144000" cy="4210050"/>
          </a:xfrm>
        </p:spPr>
        <p:txBody>
          <a:bodyPr/>
          <a:lstStyle/>
          <a:p>
            <a:pPr eaLnBrk="1" hangingPunct="1"/>
            <a:r>
              <a:rPr lang="ru-RU" altLang="ru-RU" sz="2000"/>
              <a:t>Как и объект </a:t>
            </a:r>
            <a:r>
              <a:rPr lang="en-US" altLang="ru-RU" sz="2000"/>
              <a:t>Constructor</a:t>
            </a:r>
            <a:r>
              <a:rPr lang="ru-RU" altLang="ru-RU" sz="2000"/>
              <a:t>, объект </a:t>
            </a:r>
            <a:r>
              <a:rPr lang="en-US" altLang="ru-RU" sz="2000"/>
              <a:t>Method </a:t>
            </a:r>
            <a:r>
              <a:rPr lang="ru-RU" altLang="ru-RU" sz="2000"/>
              <a:t>может показать информацию о себе (типы параметров, возвращаемого значения, принимает ли он переменное число аргументов, и пр.)</a:t>
            </a:r>
          </a:p>
          <a:p>
            <a:pPr eaLnBrk="1" hangingPunct="1"/>
            <a:r>
              <a:rPr lang="ru-RU" altLang="ru-RU" sz="2000"/>
              <a:t>Основное применение – определенная классом </a:t>
            </a:r>
            <a:r>
              <a:rPr lang="en-US" altLang="ru-RU" sz="2000"/>
              <a:t>Method </a:t>
            </a:r>
            <a:r>
              <a:rPr lang="ru-RU" altLang="ru-RU" sz="2000"/>
              <a:t>операция вызова метода:</a:t>
            </a:r>
          </a:p>
          <a:p>
            <a:pPr eaLnBrk="1" hangingPunct="1"/>
            <a:endParaRPr lang="ru-RU" altLang="ru-RU" sz="2000"/>
          </a:p>
          <a:p>
            <a:pPr eaLnBrk="1" hangingPunct="1"/>
            <a:endParaRPr lang="ru-RU" altLang="ru-RU" sz="2000"/>
          </a:p>
          <a:p>
            <a:pPr eaLnBrk="1" hangingPunct="1"/>
            <a:endParaRPr lang="ru-RU" altLang="ru-RU" sz="2000"/>
          </a:p>
          <a:p>
            <a:pPr eaLnBrk="1" hangingPunct="1"/>
            <a:r>
              <a:rPr lang="ru-RU" altLang="ru-RU" sz="2000"/>
              <a:t>Например, в своей программе вы можете написать:</a:t>
            </a:r>
            <a:endParaRPr lang="ru-RU" altLang="ru-RU"/>
          </a:p>
        </p:txBody>
      </p:sp>
      <p:sp>
        <p:nvSpPr>
          <p:cNvPr id="19463" name="Rectangle 4">
            <a:extLst>
              <a:ext uri="{FF2B5EF4-FFF2-40B4-BE49-F238E27FC236}">
                <a16:creationId xmlns:a16="http://schemas.microsoft.com/office/drawing/2014/main" id="{628BBEEA-85EF-4018-A48C-62AB62C4BFD7}"/>
              </a:ext>
            </a:extLst>
          </p:cNvPr>
          <p:cNvSpPr>
            <a:spLocks noChangeArrowheads="1"/>
          </p:cNvSpPr>
          <p:nvPr/>
        </p:nvSpPr>
        <p:spPr bwMode="auto">
          <a:xfrm>
            <a:off x="827088" y="3573463"/>
            <a:ext cx="7488237"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600" b="1">
                <a:solidFill>
                  <a:srgbClr val="FF0000"/>
                </a:solidFill>
              </a:rPr>
              <a:t>public Object invoke (Object obj, Object … args)</a:t>
            </a:r>
            <a:endParaRPr lang="ru-RU" altLang="ru-RU" sz="1600" b="1">
              <a:solidFill>
                <a:srgbClr val="FF0000"/>
              </a:solidFill>
            </a:endParaRPr>
          </a:p>
          <a:p>
            <a:pPr eaLnBrk="1" hangingPunct="1">
              <a:spcBef>
                <a:spcPct val="0"/>
              </a:spcBef>
              <a:buFontTx/>
              <a:buNone/>
            </a:pPr>
            <a:r>
              <a:rPr lang="en-US" altLang="ru-RU" sz="1600" b="1">
                <a:solidFill>
                  <a:srgbClr val="FF0000"/>
                </a:solidFill>
              </a:rPr>
              <a:t>	throws IllegalAccessException, AllegalArgumentException,</a:t>
            </a:r>
            <a:endParaRPr lang="ru-RU" altLang="ru-RU" sz="1600" b="1">
              <a:solidFill>
                <a:srgbClr val="FF0000"/>
              </a:solidFill>
            </a:endParaRPr>
          </a:p>
          <a:p>
            <a:pPr eaLnBrk="1" hangingPunct="1">
              <a:spcBef>
                <a:spcPct val="0"/>
              </a:spcBef>
              <a:buFontTx/>
              <a:buNone/>
            </a:pPr>
            <a:r>
              <a:rPr lang="en-US" altLang="ru-RU" sz="1600" b="1">
                <a:solidFill>
                  <a:srgbClr val="FF0000"/>
                </a:solidFill>
              </a:rPr>
              <a:t>		   InvocationTargetException;</a:t>
            </a:r>
          </a:p>
        </p:txBody>
      </p:sp>
      <p:sp>
        <p:nvSpPr>
          <p:cNvPr id="19464" name="Rectangle 5">
            <a:extLst>
              <a:ext uri="{FF2B5EF4-FFF2-40B4-BE49-F238E27FC236}">
                <a16:creationId xmlns:a16="http://schemas.microsoft.com/office/drawing/2014/main" id="{E38369C0-7751-4593-AA1B-535CD2C2BD3B}"/>
              </a:ext>
            </a:extLst>
          </p:cNvPr>
          <p:cNvSpPr>
            <a:spLocks noChangeArrowheads="1"/>
          </p:cNvSpPr>
          <p:nvPr/>
        </p:nvSpPr>
        <p:spPr bwMode="auto">
          <a:xfrm>
            <a:off x="179388" y="5132388"/>
            <a:ext cx="89646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600" b="1">
                <a:solidFill>
                  <a:srgbClr val="FF0000"/>
                </a:solidFill>
              </a:rPr>
              <a:t>static Object callMethod (Object o, Method m, Object…params) throws Exception </a:t>
            </a: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eaLnBrk="1" hangingPunct="1">
              <a:spcBef>
                <a:spcPct val="0"/>
              </a:spcBef>
              <a:buFontTx/>
              <a:buNone/>
            </a:pPr>
            <a:r>
              <a:rPr lang="en-US" altLang="ru-RU" sz="1600" b="1">
                <a:solidFill>
                  <a:srgbClr val="FF0000"/>
                </a:solidFill>
              </a:rPr>
              <a:t>	return m.invoke (o, params);</a:t>
            </a:r>
            <a:endParaRPr lang="ru-RU" altLang="ru-RU" sz="1600" b="1">
              <a:solidFill>
                <a:srgbClr val="FF0000"/>
              </a:solidFill>
            </a:endParaRPr>
          </a:p>
          <a:p>
            <a:pPr eaLnBrk="1" hangingPunct="1">
              <a:spcBef>
                <a:spcPct val="0"/>
              </a:spcBef>
              <a:buFontTx/>
              <a:buNone/>
            </a:pPr>
            <a:r>
              <a:rPr lang="en-US" altLang="ru-RU" sz="1600" b="1">
                <a:solidFill>
                  <a:srgbClr val="FF0000"/>
                </a:solidFill>
              </a:rPr>
              <a:t>}</a:t>
            </a: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79CCBA05-C19F-447D-B09F-5790CC6D7F9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5452D68-1CE1-48F3-BDCC-5346B6E6454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3" name="Footer Placeholder 4">
            <a:extLst>
              <a:ext uri="{FF2B5EF4-FFF2-40B4-BE49-F238E27FC236}">
                <a16:creationId xmlns:a16="http://schemas.microsoft.com/office/drawing/2014/main" id="{2C6F9565-1818-4FAC-ACB8-8D091D60BA2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4" name="Slide Number Placeholder 5">
            <a:extLst>
              <a:ext uri="{FF2B5EF4-FFF2-40B4-BE49-F238E27FC236}">
                <a16:creationId xmlns:a16="http://schemas.microsoft.com/office/drawing/2014/main" id="{8AA1C252-1497-4836-8D57-A8CD9D8BD5F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152BE65-A0EA-415B-9A12-637480B16787}" type="slidenum">
              <a:rPr lang="ru-RU" altLang="ru-RU" sz="1400"/>
              <a:pPr eaLnBrk="1" hangingPunct="1">
                <a:spcBef>
                  <a:spcPct val="0"/>
                </a:spcBef>
                <a:buFontTx/>
                <a:buNone/>
              </a:pPr>
              <a:t>578</a:t>
            </a:fld>
            <a:endParaRPr lang="ru-RU" altLang="ru-RU" sz="1400"/>
          </a:p>
        </p:txBody>
      </p:sp>
      <p:sp>
        <p:nvSpPr>
          <p:cNvPr id="20485" name="Rectangle 2">
            <a:extLst>
              <a:ext uri="{FF2B5EF4-FFF2-40B4-BE49-F238E27FC236}">
                <a16:creationId xmlns:a16="http://schemas.microsoft.com/office/drawing/2014/main" id="{FDFC62A8-259D-4FC7-A632-4D667CCCD872}"/>
              </a:ext>
            </a:extLst>
          </p:cNvPr>
          <p:cNvSpPr>
            <a:spLocks noGrp="1" noChangeArrowheads="1"/>
          </p:cNvSpPr>
          <p:nvPr>
            <p:ph type="title"/>
          </p:nvPr>
        </p:nvSpPr>
        <p:spPr>
          <a:xfrm>
            <a:off x="323850" y="1412875"/>
            <a:ext cx="8497888" cy="576263"/>
          </a:xfrm>
        </p:spPr>
        <p:txBody>
          <a:bodyPr/>
          <a:lstStyle/>
          <a:p>
            <a:pPr eaLnBrk="1" hangingPunct="1"/>
            <a:r>
              <a:rPr lang="ru-RU" altLang="ru-RU" sz="2400" b="1"/>
              <a:t>Работа с полями класса</a:t>
            </a:r>
            <a:br>
              <a:rPr lang="ru-RU" altLang="ru-RU" sz="2400" b="1"/>
            </a:br>
            <a:r>
              <a:rPr lang="en-US" altLang="ru-RU" sz="1800" b="1"/>
              <a:t>(</a:t>
            </a:r>
            <a:r>
              <a:rPr lang="ru-RU" altLang="ru-RU" sz="1800" b="1" i="1"/>
              <a:t>продолжение обзора методов класса </a:t>
            </a:r>
            <a:r>
              <a:rPr lang="en-US" altLang="ru-RU" sz="1800" b="1" i="1"/>
              <a:t>Class</a:t>
            </a:r>
            <a:r>
              <a:rPr lang="en-US" altLang="ru-RU" sz="1800" b="1"/>
              <a:t>)</a:t>
            </a:r>
            <a:endParaRPr lang="ru-RU" altLang="ru-RU" sz="1800" b="1"/>
          </a:p>
        </p:txBody>
      </p:sp>
      <p:sp>
        <p:nvSpPr>
          <p:cNvPr id="20486" name="Rectangle 3">
            <a:extLst>
              <a:ext uri="{FF2B5EF4-FFF2-40B4-BE49-F238E27FC236}">
                <a16:creationId xmlns:a16="http://schemas.microsoft.com/office/drawing/2014/main" id="{AFB695AE-3737-4BE7-A2FA-738D5A052E1F}"/>
              </a:ext>
            </a:extLst>
          </p:cNvPr>
          <p:cNvSpPr>
            <a:spLocks noGrp="1" noChangeArrowheads="1"/>
          </p:cNvSpPr>
          <p:nvPr>
            <p:ph type="body" idx="1"/>
          </p:nvPr>
        </p:nvSpPr>
        <p:spPr>
          <a:xfrm>
            <a:off x="0" y="2133600"/>
            <a:ext cx="9036050" cy="3992563"/>
          </a:xfrm>
        </p:spPr>
        <p:txBody>
          <a:bodyPr/>
          <a:lstStyle/>
          <a:p>
            <a:pPr eaLnBrk="1" hangingPunct="1">
              <a:lnSpc>
                <a:spcPct val="90000"/>
              </a:lnSpc>
            </a:pPr>
            <a:r>
              <a:rPr lang="ru-RU" altLang="ru-RU" sz="2000"/>
              <a:t>Получение всех </a:t>
            </a:r>
            <a:r>
              <a:rPr lang="en-US" altLang="ru-RU" sz="2000"/>
              <a:t>public </a:t>
            </a:r>
            <a:r>
              <a:rPr lang="ru-RU" altLang="ru-RU" sz="2000"/>
              <a:t>полей класса:</a:t>
            </a:r>
          </a:p>
          <a:p>
            <a:pPr lvl="1" eaLnBrk="1" hangingPunct="1">
              <a:lnSpc>
                <a:spcPct val="90000"/>
              </a:lnSpc>
              <a:buFontTx/>
              <a:buNone/>
            </a:pPr>
            <a:r>
              <a:rPr lang="ru-RU" altLang="ru-RU" sz="1800"/>
              <a:t>	</a:t>
            </a:r>
            <a:r>
              <a:rPr lang="en-US" altLang="ru-RU" sz="1800" b="1">
                <a:solidFill>
                  <a:srgbClr val="FF0000"/>
                </a:solidFill>
              </a:rPr>
              <a:t>public Field[</a:t>
            </a:r>
            <a:r>
              <a:rPr lang="ru-RU" altLang="ru-RU" sz="1800" b="1">
                <a:solidFill>
                  <a:srgbClr val="FF0000"/>
                </a:solidFill>
              </a:rPr>
              <a:t> </a:t>
            </a:r>
            <a:r>
              <a:rPr lang="en-US" altLang="ru-RU" sz="1800" b="1">
                <a:solidFill>
                  <a:srgbClr val="FF0000"/>
                </a:solidFill>
              </a:rPr>
              <a:t>] getFields</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throws SecurityException</a:t>
            </a:r>
            <a:r>
              <a:rPr lang="ru-RU" altLang="ru-RU" sz="1800" b="1">
                <a:solidFill>
                  <a:srgbClr val="FF0000"/>
                </a:solidFill>
              </a:rPr>
              <a:t>;</a:t>
            </a:r>
          </a:p>
          <a:p>
            <a:pPr eaLnBrk="1" hangingPunct="1">
              <a:lnSpc>
                <a:spcPct val="90000"/>
              </a:lnSpc>
            </a:pPr>
            <a:r>
              <a:rPr lang="ru-RU" altLang="ru-RU" sz="2000"/>
              <a:t>Получение всех полей класса (включая приватные, но исключая все унаследованные):</a:t>
            </a:r>
          </a:p>
          <a:p>
            <a:pPr lvl="1" eaLnBrk="1" hangingPunct="1">
              <a:lnSpc>
                <a:spcPct val="90000"/>
              </a:lnSpc>
              <a:buFontTx/>
              <a:buNone/>
            </a:pPr>
            <a:r>
              <a:rPr lang="ru-RU" altLang="ru-RU" sz="1800"/>
              <a:t>	</a:t>
            </a:r>
            <a:r>
              <a:rPr lang="en-US" altLang="ru-RU" sz="1800" b="1">
                <a:solidFill>
                  <a:srgbClr val="FF0000"/>
                </a:solidFill>
              </a:rPr>
              <a:t>public Field[</a:t>
            </a:r>
            <a:r>
              <a:rPr lang="ru-RU" altLang="ru-RU" sz="1800" b="1">
                <a:solidFill>
                  <a:srgbClr val="FF0000"/>
                </a:solidFill>
              </a:rPr>
              <a:t> </a:t>
            </a:r>
            <a:r>
              <a:rPr lang="en-US" altLang="ru-RU" sz="1800" b="1">
                <a:solidFill>
                  <a:srgbClr val="FF0000"/>
                </a:solidFill>
              </a:rPr>
              <a:t>] getDeclaredFields</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 throws SecurityException</a:t>
            </a:r>
            <a:r>
              <a:rPr lang="ru-RU" altLang="ru-RU" sz="1800" b="1">
                <a:solidFill>
                  <a:srgbClr val="FF0000"/>
                </a:solidFill>
              </a:rPr>
              <a:t>;</a:t>
            </a:r>
          </a:p>
          <a:p>
            <a:pPr eaLnBrk="1" hangingPunct="1">
              <a:lnSpc>
                <a:spcPct val="90000"/>
              </a:lnSpc>
            </a:pPr>
            <a:r>
              <a:rPr lang="ru-RU" altLang="ru-RU" sz="2000"/>
              <a:t>Получение заданного </a:t>
            </a:r>
            <a:r>
              <a:rPr lang="en-US" altLang="ru-RU" sz="2000"/>
              <a:t>public - </a:t>
            </a:r>
            <a:r>
              <a:rPr lang="ru-RU" altLang="ru-RU" sz="2000"/>
              <a:t>поля класса</a:t>
            </a:r>
            <a:r>
              <a:rPr lang="en-US" altLang="ru-RU" sz="2000"/>
              <a:t> </a:t>
            </a:r>
            <a:r>
              <a:rPr lang="ru-RU" altLang="ru-RU" sz="2000"/>
              <a:t>по имени:</a:t>
            </a:r>
          </a:p>
          <a:p>
            <a:pPr lvl="1" eaLnBrk="1" hangingPunct="1">
              <a:lnSpc>
                <a:spcPct val="90000"/>
              </a:lnSpc>
              <a:buFontTx/>
              <a:buNone/>
            </a:pPr>
            <a:r>
              <a:rPr lang="ru-RU" altLang="ru-RU" sz="1800">
                <a:solidFill>
                  <a:srgbClr val="FF0000"/>
                </a:solidFill>
              </a:rPr>
              <a:t>	</a:t>
            </a:r>
            <a:r>
              <a:rPr lang="en-US" altLang="ru-RU" sz="1800" b="1">
                <a:solidFill>
                  <a:srgbClr val="FF0000"/>
                </a:solidFill>
              </a:rPr>
              <a:t>public Field getField</a:t>
            </a:r>
            <a:r>
              <a:rPr lang="ru-RU" altLang="ru-RU" sz="1800" b="1">
                <a:solidFill>
                  <a:srgbClr val="FF0000"/>
                </a:solidFill>
              </a:rPr>
              <a:t> </a:t>
            </a:r>
            <a:r>
              <a:rPr lang="en-US" altLang="ru-RU" sz="1800" b="1">
                <a:solidFill>
                  <a:srgbClr val="FF0000"/>
                </a:solidFill>
              </a:rPr>
              <a:t>(String name)</a:t>
            </a:r>
            <a:r>
              <a:rPr lang="ru-RU" altLang="ru-RU" sz="1800" b="1">
                <a:solidFill>
                  <a:srgbClr val="FF0000"/>
                </a:solidFill>
              </a:rPr>
              <a:t> </a:t>
            </a:r>
            <a:r>
              <a:rPr lang="en-US" altLang="ru-RU" sz="1800" b="1">
                <a:solidFill>
                  <a:srgbClr val="FF0000"/>
                </a:solidFill>
              </a:rPr>
              <a:t>  </a:t>
            </a:r>
          </a:p>
          <a:p>
            <a:pPr lvl="1" eaLnBrk="1" hangingPunct="1">
              <a:lnSpc>
                <a:spcPct val="90000"/>
              </a:lnSpc>
              <a:buFontTx/>
              <a:buNone/>
            </a:pPr>
            <a:r>
              <a:rPr lang="en-US" altLang="ru-RU" sz="1800" b="1">
                <a:solidFill>
                  <a:srgbClr val="FF0000"/>
                </a:solidFill>
              </a:rPr>
              <a:t>	    throws NoSuchFieldException, SecurityException</a:t>
            </a:r>
            <a:r>
              <a:rPr lang="ru-RU" altLang="ru-RU" sz="1800" b="1">
                <a:solidFill>
                  <a:srgbClr val="FF0000"/>
                </a:solidFill>
              </a:rPr>
              <a:t>;</a:t>
            </a:r>
          </a:p>
          <a:p>
            <a:pPr eaLnBrk="1" hangingPunct="1">
              <a:lnSpc>
                <a:spcPct val="90000"/>
              </a:lnSpc>
            </a:pPr>
            <a:r>
              <a:rPr lang="ru-RU" altLang="ru-RU" sz="2000"/>
              <a:t>Получение заданного поля, декларированного в данном классе:</a:t>
            </a:r>
          </a:p>
          <a:p>
            <a:pPr lvl="1" eaLnBrk="1" hangingPunct="1">
              <a:lnSpc>
                <a:spcPct val="90000"/>
              </a:lnSpc>
              <a:buFontTx/>
              <a:buNone/>
            </a:pPr>
            <a:r>
              <a:rPr lang="ru-RU" altLang="ru-RU" sz="1800"/>
              <a:t>	</a:t>
            </a:r>
            <a:r>
              <a:rPr lang="en-US" altLang="ru-RU" sz="1800" b="1">
                <a:solidFill>
                  <a:srgbClr val="FF0000"/>
                </a:solidFill>
              </a:rPr>
              <a:t>public Field getDeclaredField</a:t>
            </a:r>
            <a:r>
              <a:rPr lang="ru-RU" altLang="ru-RU" sz="1800" b="1">
                <a:solidFill>
                  <a:srgbClr val="FF0000"/>
                </a:solidFill>
              </a:rPr>
              <a:t> </a:t>
            </a:r>
            <a:r>
              <a:rPr lang="en-US" altLang="ru-RU" sz="1800" b="1">
                <a:solidFill>
                  <a:srgbClr val="FF0000"/>
                </a:solidFill>
              </a:rPr>
              <a:t>(String name)</a:t>
            </a:r>
            <a:r>
              <a:rPr lang="ru-RU" altLang="ru-RU" sz="1800" b="1">
                <a:solidFill>
                  <a:srgbClr val="FF0000"/>
                </a:solidFill>
              </a:rPr>
              <a:t> </a:t>
            </a:r>
            <a:r>
              <a:rPr lang="en-US" altLang="ru-RU" sz="1800" b="1">
                <a:solidFill>
                  <a:srgbClr val="FF0000"/>
                </a:solidFill>
              </a:rPr>
              <a:t>   </a:t>
            </a:r>
            <a:endParaRPr lang="ru-RU" altLang="ru-RU" sz="1800" b="1">
              <a:solidFill>
                <a:srgbClr val="FF0000"/>
              </a:solidFill>
            </a:endParaRPr>
          </a:p>
          <a:p>
            <a:pPr lvl="1" eaLnBrk="1" hangingPunct="1">
              <a:lnSpc>
                <a:spcPct val="90000"/>
              </a:lnSpc>
              <a:buFontTx/>
              <a:buNone/>
            </a:pPr>
            <a:r>
              <a:rPr lang="ru-RU" altLang="ru-RU" sz="1800" b="1">
                <a:solidFill>
                  <a:srgbClr val="FF0000"/>
                </a:solidFill>
              </a:rPr>
              <a:t>		</a:t>
            </a:r>
            <a:r>
              <a:rPr lang="en-US" altLang="ru-RU" sz="1800" b="1">
                <a:solidFill>
                  <a:srgbClr val="FF0000"/>
                </a:solidFill>
              </a:rPr>
              <a:t> throws NoSuchFieldException, SecurityException</a:t>
            </a:r>
            <a:r>
              <a:rPr lang="ru-RU" altLang="ru-RU" sz="1800" b="1">
                <a:solidFill>
                  <a:srgbClr val="FF0000"/>
                </a:solidFill>
              </a:rPr>
              <a:t>;</a:t>
            </a:r>
          </a:p>
          <a:p>
            <a:pPr lvl="1" eaLnBrk="1" hangingPunct="1">
              <a:lnSpc>
                <a:spcPct val="90000"/>
              </a:lnSpc>
              <a:buFontTx/>
              <a:buNone/>
            </a:pPr>
            <a:r>
              <a:rPr lang="ru-RU" altLang="ru-RU" sz="1800" b="1"/>
              <a:t>	</a:t>
            </a:r>
          </a:p>
          <a:p>
            <a:pPr eaLnBrk="1" hangingPunct="1">
              <a:lnSpc>
                <a:spcPct val="90000"/>
              </a:lnSpc>
            </a:pPr>
            <a:endParaRPr lang="ru-RU" altLang="ru-RU" sz="2000"/>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10AA54CB-1DCD-400B-9033-F02CA8EA069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CCB33E0-BE69-4E4D-B7B0-CDB2C555A5C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A9D1113D-F286-4159-B23E-99C70058683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1F3A77E8-6B3C-4FF2-8DD0-8F27FDC63B2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28E43FA-E629-4E23-ABD1-AD34D2B726EF}" type="slidenum">
              <a:rPr lang="ru-RU" altLang="ru-RU" sz="1400"/>
              <a:pPr eaLnBrk="1" hangingPunct="1">
                <a:spcBef>
                  <a:spcPct val="0"/>
                </a:spcBef>
                <a:buFontTx/>
                <a:buNone/>
              </a:pPr>
              <a:t>579</a:t>
            </a:fld>
            <a:endParaRPr lang="ru-RU" altLang="ru-RU" sz="1400"/>
          </a:p>
        </p:txBody>
      </p:sp>
      <p:sp>
        <p:nvSpPr>
          <p:cNvPr id="21509" name="Rectangle 2">
            <a:extLst>
              <a:ext uri="{FF2B5EF4-FFF2-40B4-BE49-F238E27FC236}">
                <a16:creationId xmlns:a16="http://schemas.microsoft.com/office/drawing/2014/main" id="{A54B1A0D-4BF3-4C21-95F8-563F206D455D}"/>
              </a:ext>
            </a:extLst>
          </p:cNvPr>
          <p:cNvSpPr>
            <a:spLocks noGrp="1" noChangeArrowheads="1"/>
          </p:cNvSpPr>
          <p:nvPr>
            <p:ph type="title"/>
          </p:nvPr>
        </p:nvSpPr>
        <p:spPr>
          <a:xfrm>
            <a:off x="395288" y="1484313"/>
            <a:ext cx="8497887" cy="346075"/>
          </a:xfrm>
        </p:spPr>
        <p:txBody>
          <a:bodyPr/>
          <a:lstStyle/>
          <a:p>
            <a:pPr eaLnBrk="1" hangingPunct="1"/>
            <a:r>
              <a:rPr lang="ru-RU" altLang="ru-RU" sz="2400" b="1"/>
              <a:t>Работа с полями класса</a:t>
            </a:r>
          </a:p>
        </p:txBody>
      </p:sp>
      <p:sp>
        <p:nvSpPr>
          <p:cNvPr id="21510" name="Rectangle 3">
            <a:extLst>
              <a:ext uri="{FF2B5EF4-FFF2-40B4-BE49-F238E27FC236}">
                <a16:creationId xmlns:a16="http://schemas.microsoft.com/office/drawing/2014/main" id="{8B34C159-83D8-432F-B900-DA1B39FB3367}"/>
              </a:ext>
            </a:extLst>
          </p:cNvPr>
          <p:cNvSpPr>
            <a:spLocks noGrp="1" noChangeArrowheads="1"/>
          </p:cNvSpPr>
          <p:nvPr>
            <p:ph type="body" idx="1"/>
          </p:nvPr>
        </p:nvSpPr>
        <p:spPr>
          <a:xfrm>
            <a:off x="23813" y="1844675"/>
            <a:ext cx="8856662" cy="4210050"/>
          </a:xfrm>
        </p:spPr>
        <p:txBody>
          <a:bodyPr/>
          <a:lstStyle/>
          <a:p>
            <a:pPr eaLnBrk="1" hangingPunct="1">
              <a:lnSpc>
                <a:spcPct val="90000"/>
              </a:lnSpc>
            </a:pPr>
            <a:r>
              <a:rPr lang="ru-RU" altLang="ru-RU" sz="1600" b="1"/>
              <a:t>Класс </a:t>
            </a:r>
            <a:r>
              <a:rPr lang="en-US" altLang="ru-RU" sz="1600" b="1"/>
              <a:t>Field </a:t>
            </a:r>
            <a:r>
              <a:rPr lang="ru-RU" altLang="ru-RU" sz="1600" b="1"/>
              <a:t>используется для доступа к значению поля у конкретного объекта;</a:t>
            </a:r>
          </a:p>
          <a:p>
            <a:pPr eaLnBrk="1" hangingPunct="1">
              <a:lnSpc>
                <a:spcPct val="90000"/>
              </a:lnSpc>
            </a:pPr>
            <a:r>
              <a:rPr lang="ru-RU" altLang="ru-RU" sz="1600" b="1"/>
              <a:t>Если поле в классе – статическое, то конкретный объект в операциях доступа игнорируется и может быть </a:t>
            </a:r>
            <a:r>
              <a:rPr lang="en-US" altLang="ru-RU" sz="1600" b="1"/>
              <a:t>null;</a:t>
            </a:r>
            <a:endParaRPr lang="ru-RU" altLang="ru-RU" sz="1600" b="1"/>
          </a:p>
          <a:p>
            <a:pPr eaLnBrk="1" hangingPunct="1">
              <a:lnSpc>
                <a:spcPct val="90000"/>
              </a:lnSpc>
            </a:pPr>
            <a:r>
              <a:rPr lang="ru-RU" altLang="ru-RU" sz="1600" b="1"/>
              <a:t>Для доступа к значению поля в классе </a:t>
            </a:r>
            <a:r>
              <a:rPr lang="en-US" altLang="ru-RU" sz="1600" b="1"/>
              <a:t>Field </a:t>
            </a:r>
            <a:r>
              <a:rPr lang="ru-RU" altLang="ru-RU" sz="1600" b="1"/>
              <a:t>есть набор методов</a:t>
            </a:r>
            <a:endParaRPr lang="en-US" altLang="ru-RU" sz="1600" b="1"/>
          </a:p>
          <a:p>
            <a:pPr lvl="1" eaLnBrk="1" hangingPunct="1">
              <a:lnSpc>
                <a:spcPct val="90000"/>
              </a:lnSpc>
              <a:buFontTx/>
              <a:buNone/>
            </a:pPr>
            <a:r>
              <a:rPr lang="ru-RU" altLang="ru-RU" sz="1600" b="1"/>
              <a:t>чтения:</a:t>
            </a:r>
          </a:p>
          <a:p>
            <a:pPr lvl="1" eaLnBrk="1" hangingPunct="1">
              <a:lnSpc>
                <a:spcPct val="90000"/>
              </a:lnSpc>
              <a:buFontTx/>
              <a:buNone/>
            </a:pPr>
            <a:r>
              <a:rPr lang="en-US" altLang="ru-RU" sz="1600" b="1"/>
              <a:t>	</a:t>
            </a:r>
            <a:r>
              <a:rPr lang="ru-RU" altLang="ru-RU" sz="1600" b="1"/>
              <a:t>	</a:t>
            </a:r>
            <a:r>
              <a:rPr lang="en-US" altLang="ru-RU" sz="1600" b="1">
                <a:solidFill>
                  <a:srgbClr val="FF0000"/>
                </a:solidFill>
              </a:rPr>
              <a:t>public Object get (Object concreteObject)</a:t>
            </a:r>
            <a:r>
              <a:rPr lang="ru-RU" altLang="ru-RU" sz="1600" b="1">
                <a:solidFill>
                  <a:srgbClr val="FF0000"/>
                </a:solidFill>
              </a:rPr>
              <a:t> </a:t>
            </a:r>
          </a:p>
          <a:p>
            <a:pPr lvl="1" eaLnBrk="1" hangingPunct="1">
              <a:lnSpc>
                <a:spcPct val="90000"/>
              </a:lnSpc>
              <a:buFontTx/>
              <a:buNone/>
            </a:pPr>
            <a:r>
              <a:rPr lang="ru-RU" altLang="ru-RU" sz="1600" b="1">
                <a:solidFill>
                  <a:srgbClr val="FF0000"/>
                </a:solidFill>
              </a:rPr>
              <a:t>                         </a:t>
            </a:r>
            <a:r>
              <a:rPr lang="en-US" altLang="ru-RU" sz="1600" b="1">
                <a:solidFill>
                  <a:srgbClr val="FF0000"/>
                </a:solidFill>
              </a:rPr>
              <a:t>throws IllegalArgumentException, IllegalAccessExpubliction;</a:t>
            </a:r>
          </a:p>
          <a:p>
            <a:pPr lvl="1" eaLnBrk="1" hangingPunct="1">
              <a:lnSpc>
                <a:spcPct val="90000"/>
              </a:lnSpc>
              <a:buFontTx/>
              <a:buNone/>
            </a:pPr>
            <a:r>
              <a:rPr lang="en-US" altLang="ru-RU" sz="1600" b="1">
                <a:solidFill>
                  <a:srgbClr val="FF0000"/>
                </a:solidFill>
              </a:rPr>
              <a:t>	</a:t>
            </a:r>
            <a:r>
              <a:rPr lang="ru-RU" altLang="ru-RU" sz="1600" b="1">
                <a:solidFill>
                  <a:srgbClr val="FF0000"/>
                </a:solidFill>
              </a:rPr>
              <a:t>	</a:t>
            </a:r>
            <a:r>
              <a:rPr lang="en-US" altLang="ru-RU" sz="1600" b="1">
                <a:solidFill>
                  <a:srgbClr val="FF0000"/>
                </a:solidFill>
              </a:rPr>
              <a:t>public int getInt (Object concreteObject) </a:t>
            </a:r>
            <a:endParaRPr lang="ru-RU" altLang="ru-RU" sz="1600" b="1">
              <a:solidFill>
                <a:srgbClr val="FF0000"/>
              </a:solidFill>
            </a:endParaRPr>
          </a:p>
          <a:p>
            <a:pPr lvl="1" eaLnBrk="1" hangingPunct="1">
              <a:lnSpc>
                <a:spcPct val="90000"/>
              </a:lnSpc>
              <a:buFontTx/>
              <a:buNone/>
            </a:pPr>
            <a:r>
              <a:rPr lang="ru-RU" altLang="ru-RU" sz="1600" b="1">
                <a:solidFill>
                  <a:srgbClr val="FF0000"/>
                </a:solidFill>
              </a:rPr>
              <a:t>		               </a:t>
            </a:r>
            <a:r>
              <a:rPr lang="en-US" altLang="ru-RU" sz="1600" b="1">
                <a:solidFill>
                  <a:srgbClr val="FF0000"/>
                </a:solidFill>
              </a:rPr>
              <a:t>throws IllegalArgumentException, IllegalAccessExpubliction;</a:t>
            </a:r>
          </a:p>
          <a:p>
            <a:pPr lvl="1" eaLnBrk="1" hangingPunct="1">
              <a:lnSpc>
                <a:spcPct val="90000"/>
              </a:lnSpc>
              <a:buFontTx/>
              <a:buNone/>
            </a:pPr>
            <a:r>
              <a:rPr lang="ru-RU" altLang="ru-RU" sz="1600" b="1"/>
              <a:t>		</a:t>
            </a:r>
            <a:r>
              <a:rPr lang="en-US" altLang="ru-RU" sz="1600" b="1"/>
              <a:t>// </a:t>
            </a:r>
            <a:r>
              <a:rPr lang="ru-RU" altLang="ru-RU" sz="1600" b="1"/>
              <a:t>и для других примитивных типов;</a:t>
            </a:r>
          </a:p>
          <a:p>
            <a:pPr lvl="1" eaLnBrk="1" hangingPunct="1">
              <a:lnSpc>
                <a:spcPct val="90000"/>
              </a:lnSpc>
              <a:buFontTx/>
              <a:buNone/>
            </a:pPr>
            <a:r>
              <a:rPr lang="ru-RU" altLang="ru-RU" sz="1600" b="1"/>
              <a:t>и записи:</a:t>
            </a:r>
          </a:p>
          <a:p>
            <a:pPr lvl="1" eaLnBrk="1" hangingPunct="1">
              <a:lnSpc>
                <a:spcPct val="90000"/>
              </a:lnSpc>
              <a:buFontTx/>
              <a:buNone/>
            </a:pPr>
            <a:r>
              <a:rPr lang="en-US" altLang="ru-RU" sz="1600" b="1"/>
              <a:t>	</a:t>
            </a:r>
            <a:r>
              <a:rPr lang="ru-RU" altLang="ru-RU" sz="1600" b="1"/>
              <a:t>	</a:t>
            </a:r>
            <a:r>
              <a:rPr lang="en-US" altLang="ru-RU" sz="1600" b="1">
                <a:solidFill>
                  <a:srgbClr val="FF0000"/>
                </a:solidFill>
              </a:rPr>
              <a:t>public void set (Object concreteObject, Object newValue) </a:t>
            </a:r>
            <a:endParaRPr lang="ru-RU" altLang="ru-RU" sz="1600" b="1">
              <a:solidFill>
                <a:srgbClr val="FF0000"/>
              </a:solidFill>
            </a:endParaRPr>
          </a:p>
          <a:p>
            <a:pPr lvl="1" eaLnBrk="1" hangingPunct="1">
              <a:lnSpc>
                <a:spcPct val="90000"/>
              </a:lnSpc>
              <a:buFontTx/>
              <a:buNone/>
            </a:pPr>
            <a:r>
              <a:rPr lang="ru-RU" altLang="ru-RU" sz="1600" b="1">
                <a:solidFill>
                  <a:srgbClr val="FF0000"/>
                </a:solidFill>
              </a:rPr>
              <a:t>		              </a:t>
            </a:r>
            <a:r>
              <a:rPr lang="en-US" altLang="ru-RU" sz="1600" b="1">
                <a:solidFill>
                  <a:srgbClr val="FF0000"/>
                </a:solidFill>
              </a:rPr>
              <a:t>throws </a:t>
            </a:r>
            <a:r>
              <a:rPr lang="ru-RU" altLang="ru-RU" sz="1600" b="1">
                <a:solidFill>
                  <a:srgbClr val="FF0000"/>
                </a:solidFill>
              </a:rPr>
              <a:t> </a:t>
            </a:r>
            <a:r>
              <a:rPr lang="en-US" altLang="ru-RU" sz="1600" b="1">
                <a:solidFill>
                  <a:srgbClr val="FF0000"/>
                </a:solidFill>
              </a:rPr>
              <a:t>IllegalArgumentException, IllegalAccessExpubliction;</a:t>
            </a:r>
          </a:p>
          <a:p>
            <a:pPr lvl="1" eaLnBrk="1" hangingPunct="1">
              <a:lnSpc>
                <a:spcPct val="90000"/>
              </a:lnSpc>
              <a:buFontTx/>
              <a:buNone/>
            </a:pPr>
            <a:r>
              <a:rPr lang="ru-RU" altLang="ru-RU" sz="1600" b="1">
                <a:solidFill>
                  <a:srgbClr val="FF0000"/>
                </a:solidFill>
              </a:rPr>
              <a:t>	 	</a:t>
            </a:r>
            <a:r>
              <a:rPr lang="en-US" altLang="ru-RU" sz="1600" b="1">
                <a:solidFill>
                  <a:srgbClr val="FF0000"/>
                </a:solidFill>
              </a:rPr>
              <a:t>public void setInt (Object concreteObject, int newValue)</a:t>
            </a:r>
            <a:r>
              <a:rPr lang="ru-RU" altLang="ru-RU" sz="1600" b="1">
                <a:solidFill>
                  <a:srgbClr val="FF0000"/>
                </a:solidFill>
              </a:rPr>
              <a:t> </a:t>
            </a:r>
          </a:p>
          <a:p>
            <a:pPr lvl="1" eaLnBrk="1" hangingPunct="1">
              <a:lnSpc>
                <a:spcPct val="90000"/>
              </a:lnSpc>
              <a:buFontTx/>
              <a:buNone/>
            </a:pPr>
            <a:r>
              <a:rPr lang="ru-RU" altLang="ru-RU" sz="1600" b="1">
                <a:solidFill>
                  <a:srgbClr val="FF0000"/>
                </a:solidFill>
              </a:rPr>
              <a:t>                       </a:t>
            </a:r>
            <a:r>
              <a:rPr lang="en-US" altLang="ru-RU" sz="1600" b="1">
                <a:solidFill>
                  <a:srgbClr val="FF0000"/>
                </a:solidFill>
              </a:rPr>
              <a:t>throws IllegalArgumentException, IllegalAccessExpubliction;</a:t>
            </a:r>
            <a:endParaRPr lang="ru-RU" altLang="ru-RU" sz="1600" b="1">
              <a:solidFill>
                <a:srgbClr val="FF0000"/>
              </a:solidFill>
            </a:endParaRPr>
          </a:p>
          <a:p>
            <a:pPr lvl="1" eaLnBrk="1" hangingPunct="1">
              <a:lnSpc>
                <a:spcPct val="90000"/>
              </a:lnSpc>
              <a:buFontTx/>
              <a:buNone/>
            </a:pPr>
            <a:r>
              <a:rPr lang="ru-RU" altLang="ru-RU" sz="1600" b="1"/>
              <a:t>		</a:t>
            </a:r>
            <a:r>
              <a:rPr lang="en-US" altLang="ru-RU" sz="1600" b="1"/>
              <a:t>// </a:t>
            </a:r>
            <a:r>
              <a:rPr lang="ru-RU" altLang="ru-RU" sz="1600" b="1"/>
              <a:t>и для дргих примитивных типов</a:t>
            </a:r>
            <a:endParaRPr lang="en-US" altLang="ru-RU" sz="1600" b="1"/>
          </a:p>
          <a:p>
            <a:pPr lvl="1" eaLnBrk="1" hangingPunct="1">
              <a:lnSpc>
                <a:spcPct val="90000"/>
              </a:lnSpc>
              <a:buFontTx/>
              <a:buNone/>
            </a:pPr>
            <a:r>
              <a:rPr lang="en-US" altLang="ru-RU" sz="1600" b="1"/>
              <a:t>	</a:t>
            </a:r>
            <a:endParaRPr lang="ru-RU" altLang="ru-RU" sz="1600" b="1"/>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rPr>
              <a:t>Диаграмма </a:t>
            </a:r>
            <a:r>
              <a:rPr lang="en-US" sz="2250" b="1" dirty="0">
                <a:latin typeface="Arial Narrow" charset="0"/>
              </a:rPr>
              <a:t>Stem-and-leaf plot («</a:t>
            </a:r>
            <a:r>
              <a:rPr lang="en-US" sz="2250" b="1" dirty="0" err="1">
                <a:latin typeface="Arial Narrow" charset="0"/>
              </a:rPr>
              <a:t>ствол</a:t>
            </a:r>
            <a:r>
              <a:rPr lang="en-US" sz="2250" b="1" dirty="0">
                <a:latin typeface="Arial Narrow" charset="0"/>
              </a:rPr>
              <a:t> и </a:t>
            </a:r>
            <a:r>
              <a:rPr lang="en-US" sz="2250" b="1" dirty="0" err="1">
                <a:latin typeface="Arial Narrow" charset="0"/>
              </a:rPr>
              <a:t>лист</a:t>
            </a:r>
            <a:r>
              <a:rPr lang="ru-RU" sz="2250" b="1" dirty="0" err="1">
                <a:latin typeface="Arial Narrow" charset="0"/>
              </a:rPr>
              <a:t>ья</a:t>
            </a:r>
            <a:r>
              <a:rPr lang="en-US" sz="2250" b="1" dirty="0">
                <a:latin typeface="Arial Narrow" charset="0"/>
              </a:rPr>
              <a:t>»)</a:t>
            </a:r>
            <a:r>
              <a:rPr lang="ru-RU" sz="2250" b="1" dirty="0">
                <a:latin typeface="Arial Narrow" charset="0"/>
              </a:rPr>
              <a:t> </a:t>
            </a:r>
            <a:endParaRPr sz="2250" b="1" dirty="0">
              <a:latin typeface="Arial Narrow" charset="0"/>
            </a:endParaRPr>
          </a:p>
        </p:txBody>
      </p:sp>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45533683-10A6-1D41-B74A-09ECD01FFEFA}"/>
              </a:ext>
            </a:extLst>
          </p:cNvPr>
          <p:cNvSpPr txBox="1"/>
          <p:nvPr/>
        </p:nvSpPr>
        <p:spPr>
          <a:xfrm>
            <a:off x="553804" y="1248320"/>
            <a:ext cx="8036393" cy="4647971"/>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algn="just"/>
            <a:r>
              <a:rPr lang="ru-RU" sz="1688" dirty="0">
                <a:solidFill>
                  <a:srgbClr val="253957"/>
                </a:solidFill>
                <a:latin typeface="Arial Narrow" charset="0"/>
              </a:rPr>
              <a:t>Диаграмма «ствол и листья» так же была предложена Дж. </a:t>
            </a:r>
            <a:r>
              <a:rPr lang="ru-RU" sz="1688" dirty="0" err="1">
                <a:solidFill>
                  <a:srgbClr val="253957"/>
                </a:solidFill>
                <a:latin typeface="Arial Narrow" charset="0"/>
              </a:rPr>
              <a:t>Тьюки</a:t>
            </a:r>
            <a:r>
              <a:rPr lang="ru-RU" sz="1688" dirty="0">
                <a:solidFill>
                  <a:srgbClr val="253957"/>
                </a:solidFill>
                <a:latin typeface="Arial Narrow" charset="0"/>
              </a:rPr>
              <a:t>, и представляет собой комбинацию гистограммы и табличного списка. Как и на гистограмме, длина каждой строки соответствует количеству наблюдений, попадающих в определенный интервал. На данной диаграмме выводится также численное значение для каждого наблюдения. Для этой цели численное значение разбивается на два компонента: «ствол» с ветвями, каждая из которых представляет собой первую цифру или группу цифр, и «листья» – последующие цифры. </a:t>
            </a:r>
            <a:r>
              <a:rPr lang="ru-RU" sz="1688" b="1" dirty="0">
                <a:solidFill>
                  <a:srgbClr val="253957"/>
                </a:solidFill>
                <a:latin typeface="Arial Narrow" charset="0"/>
              </a:rPr>
              <a:t>«Ствол» </a:t>
            </a:r>
            <a:r>
              <a:rPr lang="ru-RU" sz="1688" dirty="0">
                <a:solidFill>
                  <a:srgbClr val="253957"/>
                </a:solidFill>
                <a:latin typeface="Arial Narrow" charset="0"/>
              </a:rPr>
              <a:t>соответствует тем разрядам численного значения наблюдаемой переменной, которые не изменяются, а </a:t>
            </a:r>
            <a:r>
              <a:rPr lang="ru-RU" sz="1688" b="1" dirty="0">
                <a:solidFill>
                  <a:srgbClr val="253957"/>
                </a:solidFill>
                <a:latin typeface="Arial Narrow" charset="0"/>
              </a:rPr>
              <a:t>«листья» </a:t>
            </a:r>
            <a:r>
              <a:rPr lang="ru-RU" sz="1688" dirty="0">
                <a:solidFill>
                  <a:srgbClr val="253957"/>
                </a:solidFill>
                <a:latin typeface="Arial Narrow" charset="0"/>
              </a:rPr>
              <a:t>– разрядам, которые изменяются в пределах избранного интервала. </a:t>
            </a:r>
          </a:p>
          <a:p>
            <a:pPr algn="just"/>
            <a:r>
              <a:rPr lang="ru-RU" sz="1688" dirty="0">
                <a:solidFill>
                  <a:srgbClr val="253957"/>
                </a:solidFill>
                <a:latin typeface="Arial Narrow" charset="0"/>
              </a:rPr>
              <a:t>Шаг для «ствола» SPSS выбирает автоматически</a:t>
            </a:r>
            <a:endParaRPr lang="ru-RU" sz="1688" b="1" dirty="0">
              <a:solidFill>
                <a:srgbClr val="253957"/>
              </a:solidFill>
              <a:latin typeface="Arial Narrow" charset="0"/>
            </a:endParaRPr>
          </a:p>
        </p:txBody>
      </p:sp>
      <p:pic>
        <p:nvPicPr>
          <p:cNvPr id="2" name="Рисунок 1">
            <a:extLst>
              <a:ext uri="{FF2B5EF4-FFF2-40B4-BE49-F238E27FC236}">
                <a16:creationId xmlns:a16="http://schemas.microsoft.com/office/drawing/2014/main" id="{919D294B-D068-44DF-A1AF-E8856E900538}"/>
              </a:ext>
            </a:extLst>
          </p:cNvPr>
          <p:cNvPicPr>
            <a:picLocks noChangeAspect="1"/>
          </p:cNvPicPr>
          <p:nvPr/>
        </p:nvPicPr>
        <p:blipFill>
          <a:blip r:embed="rId3"/>
          <a:stretch>
            <a:fillRect/>
          </a:stretch>
        </p:blipFill>
        <p:spPr>
          <a:xfrm>
            <a:off x="1793199" y="3929650"/>
            <a:ext cx="6070871" cy="2537820"/>
          </a:xfrm>
          <a:prstGeom prst="rect">
            <a:avLst/>
          </a:prstGeom>
        </p:spPr>
      </p:pic>
    </p:spTree>
    <p:extLst>
      <p:ext uri="{BB962C8B-B14F-4D97-AF65-F5344CB8AC3E}">
        <p14:creationId xmlns:p14="http://schemas.microsoft.com/office/powerpoint/2010/main" val="1236037481"/>
      </p:ext>
    </p:extLst>
  </p:cSld>
  <p:clrMapOvr>
    <a:masterClrMapping/>
  </p:clrMapOvr>
  <p:transition spd="med"/>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30A1B15F-38E7-4DA9-8E23-1463BE51967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4FACCFE-4224-48FE-B769-62773127898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A67009D3-810B-41F4-8C5A-E9E06345263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015BF1F3-123A-47BF-A6B4-7A559E5D57E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A1FF9AA-535E-4C30-B02F-676221A809A6}" type="slidenum">
              <a:rPr lang="ru-RU" altLang="ru-RU" sz="1400"/>
              <a:pPr eaLnBrk="1" hangingPunct="1">
                <a:spcBef>
                  <a:spcPct val="0"/>
                </a:spcBef>
                <a:buFontTx/>
                <a:buNone/>
              </a:pPr>
              <a:t>580</a:t>
            </a:fld>
            <a:endParaRPr lang="ru-RU" altLang="ru-RU" sz="1400"/>
          </a:p>
        </p:txBody>
      </p:sp>
      <p:sp>
        <p:nvSpPr>
          <p:cNvPr id="22533" name="Rectangle 2">
            <a:extLst>
              <a:ext uri="{FF2B5EF4-FFF2-40B4-BE49-F238E27FC236}">
                <a16:creationId xmlns:a16="http://schemas.microsoft.com/office/drawing/2014/main" id="{FA5D9424-4E79-4090-8B94-9869C27C20F8}"/>
              </a:ext>
            </a:extLst>
          </p:cNvPr>
          <p:cNvSpPr>
            <a:spLocks noGrp="1" noChangeArrowheads="1"/>
          </p:cNvSpPr>
          <p:nvPr>
            <p:ph type="title"/>
          </p:nvPr>
        </p:nvSpPr>
        <p:spPr>
          <a:xfrm>
            <a:off x="395288" y="1412875"/>
            <a:ext cx="8229600" cy="346075"/>
          </a:xfrm>
        </p:spPr>
        <p:txBody>
          <a:bodyPr/>
          <a:lstStyle/>
          <a:p>
            <a:pPr eaLnBrk="1" hangingPunct="1"/>
            <a:r>
              <a:rPr lang="en-US" altLang="ru-RU" sz="2400" b="1"/>
              <a:t>Reflection </a:t>
            </a:r>
            <a:r>
              <a:rPr lang="ru-RU" altLang="ru-RU" sz="2400" b="1"/>
              <a:t>и массивы</a:t>
            </a:r>
          </a:p>
        </p:txBody>
      </p:sp>
      <p:sp>
        <p:nvSpPr>
          <p:cNvPr id="22534" name="Rectangle 3">
            <a:extLst>
              <a:ext uri="{FF2B5EF4-FFF2-40B4-BE49-F238E27FC236}">
                <a16:creationId xmlns:a16="http://schemas.microsoft.com/office/drawing/2014/main" id="{92106A47-B611-45EB-BE0F-FC082212E99F}"/>
              </a:ext>
            </a:extLst>
          </p:cNvPr>
          <p:cNvSpPr>
            <a:spLocks noGrp="1" noChangeArrowheads="1"/>
          </p:cNvSpPr>
          <p:nvPr>
            <p:ph type="body" idx="1"/>
          </p:nvPr>
        </p:nvSpPr>
        <p:spPr>
          <a:xfrm>
            <a:off x="179388" y="1844675"/>
            <a:ext cx="8785225" cy="4281488"/>
          </a:xfrm>
        </p:spPr>
        <p:txBody>
          <a:bodyPr/>
          <a:lstStyle/>
          <a:p>
            <a:pPr eaLnBrk="1" hangingPunct="1"/>
            <a:r>
              <a:rPr lang="ru-RU" altLang="ru-RU" sz="1800" b="1"/>
              <a:t>В библиотеке </a:t>
            </a:r>
            <a:r>
              <a:rPr lang="en-US" altLang="ru-RU" sz="1800" b="1"/>
              <a:t>reflection </a:t>
            </a:r>
            <a:r>
              <a:rPr lang="ru-RU" altLang="ru-RU" sz="1800" b="1"/>
              <a:t>есть утилитный класс для динамического создания массивов и доступа к ним – </a:t>
            </a:r>
            <a:r>
              <a:rPr lang="en-US" altLang="ru-RU" sz="1800" b="1"/>
              <a:t>java.lang.reflect.Array</a:t>
            </a:r>
            <a:r>
              <a:rPr lang="ru-RU" altLang="ru-RU" sz="1800" b="1"/>
              <a:t>.</a:t>
            </a:r>
          </a:p>
          <a:p>
            <a:pPr eaLnBrk="1" hangingPunct="1"/>
            <a:r>
              <a:rPr lang="ru-RU" altLang="ru-RU" sz="1800" b="1"/>
              <a:t>В этом классе:</a:t>
            </a:r>
          </a:p>
          <a:p>
            <a:pPr lvl="1" eaLnBrk="1" hangingPunct="1"/>
            <a:r>
              <a:rPr lang="ru-RU" altLang="ru-RU" sz="1600" b="1"/>
              <a:t>Опрерации создания массива:</a:t>
            </a:r>
          </a:p>
          <a:p>
            <a:pPr lvl="2" eaLnBrk="1" hangingPunct="1">
              <a:buFontTx/>
              <a:buNone/>
            </a:pPr>
            <a:r>
              <a:rPr lang="ru-RU" altLang="ru-RU" sz="1400" b="1"/>
              <a:t>	</a:t>
            </a:r>
            <a:r>
              <a:rPr lang="en-US" altLang="ru-RU" sz="1400" b="1">
                <a:solidFill>
                  <a:srgbClr val="FF0000"/>
                </a:solidFill>
              </a:rPr>
              <a:t>public static Object newInstance(Class componentType, int length) </a:t>
            </a:r>
          </a:p>
          <a:p>
            <a:pPr lvl="2" eaLnBrk="1" hangingPunct="1">
              <a:buFontTx/>
              <a:buNone/>
            </a:pPr>
            <a:r>
              <a:rPr lang="en-US" altLang="ru-RU" sz="1400" b="1">
                <a:solidFill>
                  <a:srgbClr val="FF0000"/>
                </a:solidFill>
              </a:rPr>
              <a:t>		throws NegativeArraySizeException;</a:t>
            </a:r>
          </a:p>
          <a:p>
            <a:pPr lvl="2" eaLnBrk="1" hangingPunct="1">
              <a:buFontTx/>
              <a:buNone/>
            </a:pPr>
            <a:r>
              <a:rPr lang="ru-RU" altLang="ru-RU" sz="1400" b="1">
                <a:solidFill>
                  <a:srgbClr val="FF0000"/>
                </a:solidFill>
              </a:rPr>
              <a:t>	</a:t>
            </a:r>
            <a:r>
              <a:rPr lang="en-US" altLang="ru-RU" sz="1400" b="1">
                <a:solidFill>
                  <a:srgbClr val="FF0000"/>
                </a:solidFill>
              </a:rPr>
              <a:t>public static Object newInstance(Class componentType, int… dimensions) </a:t>
            </a:r>
          </a:p>
          <a:p>
            <a:pPr lvl="2" eaLnBrk="1" hangingPunct="1">
              <a:buFontTx/>
              <a:buNone/>
            </a:pPr>
            <a:r>
              <a:rPr lang="en-US" altLang="ru-RU" sz="1400" b="1">
                <a:solidFill>
                  <a:srgbClr val="FF0000"/>
                </a:solidFill>
              </a:rPr>
              <a:t>		throws IllegalArgumentException, NegativeArraySizeException;</a:t>
            </a:r>
          </a:p>
          <a:p>
            <a:pPr lvl="1" eaLnBrk="1" hangingPunct="1"/>
            <a:r>
              <a:rPr lang="ru-RU" altLang="ru-RU" sz="1600" b="1"/>
              <a:t>Операции доступ к элементам массива:</a:t>
            </a:r>
          </a:p>
          <a:p>
            <a:pPr lvl="2" eaLnBrk="1" hangingPunct="1">
              <a:buFontTx/>
              <a:buNone/>
            </a:pPr>
            <a:r>
              <a:rPr lang="ru-RU" altLang="ru-RU" sz="1400" b="1"/>
              <a:t>	</a:t>
            </a:r>
            <a:r>
              <a:rPr lang="en-US" altLang="ru-RU" sz="1400" b="1">
                <a:solidFill>
                  <a:srgbClr val="FF0000"/>
                </a:solidFill>
              </a:rPr>
              <a:t>public static Object get (Object array, int index) </a:t>
            </a:r>
          </a:p>
          <a:p>
            <a:pPr lvl="2" eaLnBrk="1" hangingPunct="1">
              <a:buFontTx/>
              <a:buNone/>
            </a:pPr>
            <a:r>
              <a:rPr lang="en-US" altLang="ru-RU" sz="1400" b="1">
                <a:solidFill>
                  <a:srgbClr val="FF0000"/>
                </a:solidFill>
              </a:rPr>
              <a:t>		throws IllegalArgumentException, ArrayIndexOutOfBoundsException;</a:t>
            </a:r>
            <a:endParaRPr lang="ru-RU" altLang="ru-RU" sz="1400" b="1">
              <a:solidFill>
                <a:srgbClr val="FF0000"/>
              </a:solidFill>
            </a:endParaRPr>
          </a:p>
          <a:p>
            <a:pPr lvl="2" eaLnBrk="1" hangingPunct="1">
              <a:buFontTx/>
              <a:buNone/>
            </a:pPr>
            <a:r>
              <a:rPr lang="ru-RU" altLang="ru-RU" sz="1400" b="1">
                <a:solidFill>
                  <a:srgbClr val="FF0000"/>
                </a:solidFill>
              </a:rPr>
              <a:t>	</a:t>
            </a:r>
            <a:r>
              <a:rPr lang="en-US" altLang="ru-RU" sz="1400" b="1">
                <a:solidFill>
                  <a:srgbClr val="FF0000"/>
                </a:solidFill>
              </a:rPr>
              <a:t>public static void set (Object array, int index, Object newValue) </a:t>
            </a:r>
          </a:p>
          <a:p>
            <a:pPr lvl="2" eaLnBrk="1" hangingPunct="1">
              <a:buFontTx/>
              <a:buNone/>
            </a:pPr>
            <a:r>
              <a:rPr lang="en-US" altLang="ru-RU" sz="1400" b="1">
                <a:solidFill>
                  <a:srgbClr val="FF0000"/>
                </a:solidFill>
              </a:rPr>
              <a:t>		throws IllegalArgumentException, ArrayIndexOutOfBoundsException;</a:t>
            </a:r>
            <a:endParaRPr lang="ru-RU" altLang="ru-RU" sz="1400" b="1">
              <a:solidFill>
                <a:srgbClr val="FF0000"/>
              </a:solidFill>
            </a:endParaRPr>
          </a:p>
          <a:p>
            <a:pPr lvl="2" eaLnBrk="1" hangingPunct="1">
              <a:buFontTx/>
              <a:buNone/>
            </a:pPr>
            <a:r>
              <a:rPr lang="en-US" altLang="ru-RU" sz="1400" b="1"/>
              <a:t>	</a:t>
            </a:r>
            <a:r>
              <a:rPr lang="ru-RU" altLang="ru-RU" sz="1400" b="1"/>
              <a:t>и их аналоги для примитивных типов элементов массива...</a:t>
            </a:r>
          </a:p>
          <a:p>
            <a:pPr eaLnBrk="1" hangingPunct="1"/>
            <a:r>
              <a:rPr lang="ru-RU" altLang="ru-RU" sz="1800" b="1" i="1"/>
              <a:t>При каких ситуациях полезна динамическая работа с массивами?</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18783DDB-5F84-40FC-B68E-950C99C6140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5399C7D-3A19-472B-BD1C-EB1672045F7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D283B4BF-AD9F-43E7-A763-6A55CC93138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1BD8590C-8A9D-4F30-963F-9F8CB7E3B47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27DEA4C-3A1C-418D-84AB-A0BA36872B9D}" type="slidenum">
              <a:rPr lang="ru-RU" altLang="ru-RU" sz="1400"/>
              <a:pPr eaLnBrk="1" hangingPunct="1">
                <a:spcBef>
                  <a:spcPct val="0"/>
                </a:spcBef>
                <a:buFontTx/>
                <a:buNone/>
              </a:pPr>
              <a:t>581</a:t>
            </a:fld>
            <a:endParaRPr lang="ru-RU" altLang="ru-RU" sz="1400"/>
          </a:p>
        </p:txBody>
      </p:sp>
      <p:sp>
        <p:nvSpPr>
          <p:cNvPr id="23557" name="Rectangle 2">
            <a:extLst>
              <a:ext uri="{FF2B5EF4-FFF2-40B4-BE49-F238E27FC236}">
                <a16:creationId xmlns:a16="http://schemas.microsoft.com/office/drawing/2014/main" id="{8BC4B3ED-2C9A-48F1-A1D0-E2519A0235ED}"/>
              </a:ext>
            </a:extLst>
          </p:cNvPr>
          <p:cNvSpPr>
            <a:spLocks noGrp="1" noChangeArrowheads="1"/>
          </p:cNvSpPr>
          <p:nvPr>
            <p:ph type="title"/>
          </p:nvPr>
        </p:nvSpPr>
        <p:spPr>
          <a:xfrm>
            <a:off x="468313" y="1484313"/>
            <a:ext cx="8229600" cy="292100"/>
          </a:xfrm>
        </p:spPr>
        <p:txBody>
          <a:bodyPr/>
          <a:lstStyle/>
          <a:p>
            <a:pPr eaLnBrk="1" hangingPunct="1"/>
            <a:r>
              <a:rPr lang="ru-RU" altLang="ru-RU" sz="2400" b="1"/>
              <a:t>Замечания о динамических средствах </a:t>
            </a:r>
            <a:r>
              <a:rPr lang="en-US" altLang="ru-RU" sz="2400" b="1"/>
              <a:t>reflection</a:t>
            </a:r>
            <a:endParaRPr lang="ru-RU" altLang="ru-RU" sz="2400" b="1"/>
          </a:p>
        </p:txBody>
      </p:sp>
      <p:sp>
        <p:nvSpPr>
          <p:cNvPr id="23558" name="Rectangle 3">
            <a:extLst>
              <a:ext uri="{FF2B5EF4-FFF2-40B4-BE49-F238E27FC236}">
                <a16:creationId xmlns:a16="http://schemas.microsoft.com/office/drawing/2014/main" id="{D3A74E2F-C184-4AF0-ACF0-9EAB262F9A30}"/>
              </a:ext>
            </a:extLst>
          </p:cNvPr>
          <p:cNvSpPr>
            <a:spLocks noGrp="1" noChangeArrowheads="1"/>
          </p:cNvSpPr>
          <p:nvPr>
            <p:ph type="body" idx="1"/>
          </p:nvPr>
        </p:nvSpPr>
        <p:spPr>
          <a:xfrm>
            <a:off x="457200" y="1916113"/>
            <a:ext cx="8229600" cy="4210050"/>
          </a:xfrm>
        </p:spPr>
        <p:txBody>
          <a:bodyPr/>
          <a:lstStyle/>
          <a:p>
            <a:pPr eaLnBrk="1" hangingPunct="1"/>
            <a:r>
              <a:rPr lang="ru-RU" altLang="ru-RU" sz="2000"/>
              <a:t>Методов довольно много: </a:t>
            </a:r>
          </a:p>
          <a:p>
            <a:pPr lvl="1" eaLnBrk="1" hangingPunct="1"/>
            <a:r>
              <a:rPr lang="ru-RU" altLang="ru-RU" sz="1800"/>
              <a:t>они добавляются по мере развития языка и его </a:t>
            </a:r>
            <a:r>
              <a:rPr lang="en-US" altLang="ru-RU" sz="1800"/>
              <a:t>runtime-</a:t>
            </a:r>
            <a:r>
              <a:rPr lang="ru-RU" altLang="ru-RU" sz="1800"/>
              <a:t>поддержки. </a:t>
            </a:r>
          </a:p>
          <a:p>
            <a:pPr lvl="1" eaLnBrk="1" hangingPunct="1"/>
            <a:r>
              <a:rPr lang="ru-RU" altLang="ru-RU" sz="1800"/>
              <a:t>надо смотреть/знать/понимать </a:t>
            </a:r>
            <a:r>
              <a:rPr lang="en-US" altLang="ru-RU" sz="1800"/>
              <a:t>API.</a:t>
            </a:r>
          </a:p>
          <a:p>
            <a:pPr eaLnBrk="1" hangingPunct="1"/>
            <a:endParaRPr lang="ru-RU" altLang="ru-RU" sz="2000"/>
          </a:p>
          <a:p>
            <a:pPr eaLnBrk="1" hangingPunct="1"/>
            <a:r>
              <a:rPr lang="ru-RU" altLang="ru-RU" sz="2000"/>
              <a:t>У них есть недостатки, они – обратная сторона достоинств:</a:t>
            </a:r>
          </a:p>
          <a:p>
            <a:pPr lvl="1" eaLnBrk="1" hangingPunct="1"/>
            <a:r>
              <a:rPr lang="ru-RU" altLang="ru-RU" sz="1800"/>
              <a:t>Нет статического контоля, все откладывается на </a:t>
            </a:r>
            <a:r>
              <a:rPr lang="en-US" altLang="ru-RU" sz="1800"/>
              <a:t>runtime;</a:t>
            </a:r>
          </a:p>
          <a:p>
            <a:pPr lvl="1" eaLnBrk="1" hangingPunct="1"/>
            <a:r>
              <a:rPr lang="ru-RU" altLang="ru-RU" sz="1800"/>
              <a:t>Нет защиты (без специальных динамических средств) от обращений к приватным полям и методам (</a:t>
            </a:r>
            <a:r>
              <a:rPr lang="ru-RU" altLang="ru-RU" sz="1800" i="1"/>
              <a:t>проверьте это!</a:t>
            </a:r>
            <a:r>
              <a:rPr lang="ru-RU" altLang="ru-RU" sz="1800"/>
              <a:t>);</a:t>
            </a:r>
          </a:p>
          <a:p>
            <a:pPr lvl="1" eaLnBrk="1" hangingPunct="1"/>
            <a:r>
              <a:rPr lang="ru-RU" altLang="ru-RU" sz="1800"/>
              <a:t>Динамические вызовы происходят медленнее (хотя этот аспект реализации постоянно оптимизируется);</a:t>
            </a:r>
          </a:p>
          <a:p>
            <a:pPr lvl="1" eaLnBrk="1" hangingPunct="1"/>
            <a:endParaRPr lang="ru-RU" altLang="ru-RU" sz="1800"/>
          </a:p>
          <a:p>
            <a:pPr lvl="1" eaLnBrk="1" hangingPunct="1"/>
            <a:endParaRPr lang="ru-RU" altLang="ru-RU" sz="1800"/>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57EE9075-662F-48C6-805E-C8F8403D967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86E56EB-7C38-4E8F-83A6-BC91923930C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4C3524C6-6975-46A0-A08D-BB6405FA5AC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CFF94F9E-8F3E-4A22-9F23-6CD739D0330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B02B42D-9F19-4166-B2B7-A8EA83D558F7}" type="slidenum">
              <a:rPr lang="ru-RU" altLang="ru-RU" sz="1400"/>
              <a:pPr eaLnBrk="1" hangingPunct="1">
                <a:spcBef>
                  <a:spcPct val="0"/>
                </a:spcBef>
                <a:buFontTx/>
                <a:buNone/>
              </a:pPr>
              <a:t>582</a:t>
            </a:fld>
            <a:endParaRPr lang="ru-RU" altLang="ru-RU" sz="1400"/>
          </a:p>
        </p:txBody>
      </p:sp>
      <p:sp>
        <p:nvSpPr>
          <p:cNvPr id="24581" name="Rectangle 2">
            <a:extLst>
              <a:ext uri="{FF2B5EF4-FFF2-40B4-BE49-F238E27FC236}">
                <a16:creationId xmlns:a16="http://schemas.microsoft.com/office/drawing/2014/main" id="{0855AFC6-C790-47B8-98BA-1B3DBCA0E935}"/>
              </a:ext>
            </a:extLst>
          </p:cNvPr>
          <p:cNvSpPr>
            <a:spLocks noGrp="1" noChangeArrowheads="1"/>
          </p:cNvSpPr>
          <p:nvPr>
            <p:ph type="title"/>
          </p:nvPr>
        </p:nvSpPr>
        <p:spPr>
          <a:xfrm>
            <a:off x="468313" y="1484313"/>
            <a:ext cx="8229600" cy="274637"/>
          </a:xfrm>
        </p:spPr>
        <p:txBody>
          <a:bodyPr/>
          <a:lstStyle/>
          <a:p>
            <a:pPr eaLnBrk="1" hangingPunct="1"/>
            <a:r>
              <a:rPr lang="ru-RU" altLang="ru-RU" sz="2400" b="1"/>
              <a:t>Усовершенствования </a:t>
            </a:r>
            <a:r>
              <a:rPr lang="en-US" altLang="ru-RU" sz="2400" b="1"/>
              <a:t>reflection</a:t>
            </a:r>
            <a:endParaRPr lang="ru-RU" altLang="ru-RU" sz="2400" b="1"/>
          </a:p>
        </p:txBody>
      </p:sp>
      <p:sp>
        <p:nvSpPr>
          <p:cNvPr id="24582" name="Rectangle 3">
            <a:extLst>
              <a:ext uri="{FF2B5EF4-FFF2-40B4-BE49-F238E27FC236}">
                <a16:creationId xmlns:a16="http://schemas.microsoft.com/office/drawing/2014/main" id="{149F9F9B-DD98-44AC-992F-B13D98A123D4}"/>
              </a:ext>
            </a:extLst>
          </p:cNvPr>
          <p:cNvSpPr>
            <a:spLocks noGrp="1" noChangeArrowheads="1"/>
          </p:cNvSpPr>
          <p:nvPr>
            <p:ph type="body" idx="1"/>
          </p:nvPr>
        </p:nvSpPr>
        <p:spPr>
          <a:xfrm>
            <a:off x="0" y="1844675"/>
            <a:ext cx="9144000" cy="4352925"/>
          </a:xfrm>
        </p:spPr>
        <p:txBody>
          <a:bodyPr/>
          <a:lstStyle/>
          <a:p>
            <a:pPr eaLnBrk="1" hangingPunct="1">
              <a:defRPr/>
            </a:pPr>
            <a:r>
              <a:rPr lang="ru-RU" altLang="ru-RU" sz="2000" dirty="0"/>
              <a:t>С внедрением новых средств в </a:t>
            </a:r>
            <a:r>
              <a:rPr lang="en-US" altLang="ru-RU" sz="2000" dirty="0"/>
              <a:t>JDK 5(+) </a:t>
            </a:r>
            <a:r>
              <a:rPr lang="ru-RU" altLang="ru-RU" sz="2000" dirty="0"/>
              <a:t>появились соответствующие дополнения в </a:t>
            </a:r>
            <a:r>
              <a:rPr lang="en-US" altLang="ru-RU" sz="2000" dirty="0"/>
              <a:t>reflection</a:t>
            </a:r>
            <a:r>
              <a:rPr lang="ru-RU" altLang="ru-RU" sz="2000" dirty="0"/>
              <a:t>-библиотеке и в самом классе</a:t>
            </a:r>
            <a:r>
              <a:rPr lang="en-US" altLang="ru-RU" sz="2000" dirty="0"/>
              <a:t> Class;</a:t>
            </a:r>
          </a:p>
          <a:p>
            <a:pPr eaLnBrk="1" hangingPunct="1">
              <a:defRPr/>
            </a:pPr>
            <a:r>
              <a:rPr lang="ru-RU" altLang="ru-RU" sz="2000" dirty="0"/>
              <a:t>Они касаются новых способов определения и работы с типами, добавленными в </a:t>
            </a:r>
            <a:r>
              <a:rPr lang="en-US" altLang="ru-RU" sz="2000" dirty="0"/>
              <a:t>Java</a:t>
            </a:r>
            <a:r>
              <a:rPr lang="ru-RU" altLang="ru-RU" sz="2000" dirty="0"/>
              <a:t> (</a:t>
            </a:r>
            <a:r>
              <a:rPr lang="en-US" altLang="ru-RU" sz="2000" dirty="0"/>
              <a:t>generic types</a:t>
            </a:r>
            <a:r>
              <a:rPr lang="ru-RU" altLang="ru-RU" sz="2000" dirty="0"/>
              <a:t>)</a:t>
            </a:r>
            <a:r>
              <a:rPr lang="en-US" altLang="ru-RU" sz="2000" dirty="0"/>
              <a:t>;</a:t>
            </a:r>
          </a:p>
          <a:p>
            <a:pPr eaLnBrk="1" hangingPunct="1">
              <a:defRPr/>
            </a:pPr>
            <a:r>
              <a:rPr lang="ru-RU" altLang="ru-RU" sz="2000" dirty="0"/>
              <a:t>Мы рассмотрим такие усовершенствования и средства </a:t>
            </a:r>
            <a:r>
              <a:rPr lang="en-US" altLang="ru-RU" sz="2000" dirty="0"/>
              <a:t>reflection </a:t>
            </a:r>
            <a:r>
              <a:rPr lang="ru-RU" altLang="ru-RU" sz="2000" dirty="0"/>
              <a:t>для них в дальнейшем.</a:t>
            </a:r>
            <a:endParaRPr lang="en-US" altLang="ru-RU" sz="2000" dirty="0"/>
          </a:p>
          <a:p>
            <a:pPr eaLnBrk="1" hangingPunct="1">
              <a:defRPr/>
            </a:pPr>
            <a:r>
              <a:rPr lang="ru-RU" altLang="ru-RU" sz="2000" dirty="0"/>
              <a:t>Некоторые операции, связанные с </a:t>
            </a:r>
            <a:r>
              <a:rPr lang="en-US" altLang="ru-RU" sz="2000" dirty="0"/>
              <a:t>reflection</a:t>
            </a:r>
            <a:r>
              <a:rPr lang="ru-RU" altLang="ru-RU" sz="2000" dirty="0"/>
              <a:t>, позволяют обходить защиту («насильно» разрешая доступ к приватным членам класса).</a:t>
            </a:r>
          </a:p>
          <a:p>
            <a:pPr eaLnBrk="1" hangingPunct="1">
              <a:defRPr/>
            </a:pPr>
            <a:r>
              <a:rPr lang="ru-RU" altLang="ru-RU" sz="2000" dirty="0"/>
              <a:t> Это контролируется </a:t>
            </a:r>
            <a:r>
              <a:rPr lang="en-US" altLang="ru-RU" sz="2000" dirty="0"/>
              <a:t>SecurityManager’</a:t>
            </a:r>
            <a:r>
              <a:rPr lang="ru-RU" altLang="ru-RU" sz="2000" dirty="0"/>
              <a:t>ом, которого по умолчанию нет.</a:t>
            </a:r>
          </a:p>
          <a:p>
            <a:pPr eaLnBrk="1" hangingPunct="1">
              <a:defRPr/>
            </a:pPr>
            <a:r>
              <a:rPr lang="ru-RU" altLang="ru-RU" sz="2000" i="1" dirty="0">
                <a:solidFill>
                  <a:srgbClr val="FF0000"/>
                </a:solidFill>
              </a:rPr>
              <a:t>В </a:t>
            </a:r>
            <a:r>
              <a:rPr lang="en-US" altLang="ru-RU" sz="2000" i="1" dirty="0">
                <a:solidFill>
                  <a:srgbClr val="FF0000"/>
                </a:solidFill>
              </a:rPr>
              <a:t>JDK</a:t>
            </a:r>
            <a:r>
              <a:rPr lang="ru-RU" altLang="ru-RU" sz="2000" i="1" dirty="0">
                <a:solidFill>
                  <a:srgbClr val="FF0000"/>
                </a:solidFill>
              </a:rPr>
              <a:t> 9(+)</a:t>
            </a:r>
            <a:r>
              <a:rPr lang="en-US" altLang="ru-RU" sz="2000" i="1" dirty="0">
                <a:solidFill>
                  <a:srgbClr val="FF0000"/>
                </a:solidFill>
              </a:rPr>
              <a:t> </a:t>
            </a:r>
            <a:r>
              <a:rPr lang="ru-RU" altLang="ru-RU" sz="2000" i="1" dirty="0">
                <a:solidFill>
                  <a:srgbClr val="FF0000"/>
                </a:solidFill>
              </a:rPr>
              <a:t>это изменилось:</a:t>
            </a:r>
          </a:p>
          <a:p>
            <a:pPr lvl="1" eaLnBrk="1" hangingPunct="1">
              <a:defRPr/>
            </a:pPr>
            <a:r>
              <a:rPr lang="ru-RU" altLang="ru-RU" sz="1600" b="1" dirty="0">
                <a:solidFill>
                  <a:srgbClr val="FF0000"/>
                </a:solidFill>
              </a:rPr>
              <a:t>Стали учитываться модули, вредренные с </a:t>
            </a:r>
            <a:r>
              <a:rPr lang="en-US" altLang="ru-RU" sz="1600" b="1" dirty="0">
                <a:solidFill>
                  <a:srgbClr val="FF0000"/>
                </a:solidFill>
              </a:rPr>
              <a:t>JDK9</a:t>
            </a:r>
            <a:r>
              <a:rPr lang="ru-RU" altLang="ru-RU" sz="1600" b="1" dirty="0">
                <a:solidFill>
                  <a:srgbClr val="FF0000"/>
                </a:solidFill>
              </a:rPr>
              <a:t> (мы это потом обсудим);</a:t>
            </a:r>
          </a:p>
          <a:p>
            <a:pPr lvl="1" eaLnBrk="1" hangingPunct="1">
              <a:defRPr/>
            </a:pPr>
            <a:r>
              <a:rPr lang="en-US" sz="1600" b="1" dirty="0">
                <a:solidFill>
                  <a:srgbClr val="FF0000"/>
                </a:solidFill>
              </a:rPr>
              <a:t>the package with the type to reflect on must be </a:t>
            </a:r>
            <a:r>
              <a:rPr lang="en-US" sz="1600" b="1" i="1" dirty="0">
                <a:solidFill>
                  <a:srgbClr val="FF0000"/>
                </a:solidFill>
              </a:rPr>
              <a:t>opened</a:t>
            </a:r>
            <a:r>
              <a:rPr lang="en-US" sz="1600" b="1" dirty="0">
                <a:solidFill>
                  <a:srgbClr val="FF0000"/>
                </a:solidFill>
              </a:rPr>
              <a:t> to the module containing the code invoking setAccessible().</a:t>
            </a:r>
            <a:r>
              <a:rPr lang="ru-RU" sz="1600" b="1" i="1" dirty="0">
                <a:solidFill>
                  <a:srgbClr val="FF0000"/>
                </a:solidFill>
              </a:rPr>
              <a:t> </a:t>
            </a:r>
            <a:r>
              <a:rPr lang="ru-RU" altLang="ru-RU" sz="1600" i="1" dirty="0">
                <a:solidFill>
                  <a:srgbClr val="FF0000"/>
                </a:solidFill>
              </a:rPr>
              <a:t>Это – не решение проблемы, а  ее «ограничение»...</a:t>
            </a:r>
          </a:p>
          <a:p>
            <a:pPr marL="0" indent="0" eaLnBrk="1" hangingPunct="1">
              <a:buFontTx/>
              <a:buNone/>
              <a:defRPr/>
            </a:pPr>
            <a:endParaRPr lang="ru-RU" altLang="ru-RU" sz="2000" dirty="0"/>
          </a:p>
          <a:p>
            <a:pPr eaLnBrk="1" hangingPunct="1">
              <a:defRPr/>
            </a:pPr>
            <a:endParaRPr lang="ru-RU" altLang="ru-RU" sz="2000" dirty="0"/>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3692960-CB66-42B0-9BDF-3A59EA243282}"/>
              </a:ext>
            </a:extLst>
          </p:cNvPr>
          <p:cNvSpPr>
            <a:spLocks noGrp="1"/>
          </p:cNvSpPr>
          <p:nvPr>
            <p:ph type="title"/>
          </p:nvPr>
        </p:nvSpPr>
        <p:spPr>
          <a:xfrm>
            <a:off x="0" y="1412875"/>
            <a:ext cx="9144000" cy="561975"/>
          </a:xfrm>
        </p:spPr>
        <p:txBody>
          <a:bodyPr/>
          <a:lstStyle/>
          <a:p>
            <a:r>
              <a:rPr lang="en-US" altLang="ru-RU" sz="2400" b="1"/>
              <a:t>Method Handles</a:t>
            </a:r>
            <a:endParaRPr lang="ru-RU" altLang="ru-RU" sz="2400" b="1"/>
          </a:p>
        </p:txBody>
      </p:sp>
      <p:sp>
        <p:nvSpPr>
          <p:cNvPr id="25603" name="Content Placeholder 2">
            <a:extLst>
              <a:ext uri="{FF2B5EF4-FFF2-40B4-BE49-F238E27FC236}">
                <a16:creationId xmlns:a16="http://schemas.microsoft.com/office/drawing/2014/main" id="{377E64AA-57CD-46BE-96AA-DC4ED6B07AF3}"/>
              </a:ext>
            </a:extLst>
          </p:cNvPr>
          <p:cNvSpPr>
            <a:spLocks noGrp="1"/>
          </p:cNvSpPr>
          <p:nvPr>
            <p:ph idx="1"/>
          </p:nvPr>
        </p:nvSpPr>
        <p:spPr>
          <a:xfrm>
            <a:off x="0" y="1989138"/>
            <a:ext cx="9144000" cy="4137025"/>
          </a:xfrm>
        </p:spPr>
        <p:txBody>
          <a:bodyPr/>
          <a:lstStyle/>
          <a:p>
            <a:r>
              <a:rPr lang="ru-RU" altLang="ru-RU" sz="2000"/>
              <a:t>Введены в </a:t>
            </a:r>
            <a:r>
              <a:rPr lang="en-US" altLang="ru-RU" sz="2000"/>
              <a:t>JDK 7 (</a:t>
            </a:r>
            <a:r>
              <a:rPr lang="ru-RU" altLang="ru-RU" sz="2000"/>
              <a:t>пакет </a:t>
            </a:r>
            <a:r>
              <a:rPr lang="en-US" altLang="ru-RU" sz="2000"/>
              <a:t>java.lang.invoke) </a:t>
            </a:r>
            <a:r>
              <a:rPr lang="ru-RU" altLang="ru-RU" sz="2000"/>
              <a:t>и затем усовершенствованы.</a:t>
            </a:r>
            <a:endParaRPr lang="en-US" altLang="ru-RU" sz="2000"/>
          </a:p>
          <a:p>
            <a:r>
              <a:rPr lang="ru-RU" altLang="ru-RU" sz="2000"/>
              <a:t>«</a:t>
            </a:r>
            <a:r>
              <a:rPr lang="en-US" altLang="ru-RU" sz="2000"/>
              <a:t>A method handle is a typed, directly executable reference to an underlying method, constructor, field, or similar low-level operation, with optional transformations of arguments or return values</a:t>
            </a:r>
            <a:r>
              <a:rPr lang="ru-RU" altLang="ru-RU" sz="2000"/>
              <a:t>»...</a:t>
            </a:r>
          </a:p>
          <a:p>
            <a:r>
              <a:rPr lang="ru-RU" altLang="ru-RU" sz="2000"/>
              <a:t>Это – новый низкоуровневый механизм поиска, получения доступа и вызова методов </a:t>
            </a:r>
            <a:r>
              <a:rPr lang="ru-RU" altLang="ru-RU" sz="1800"/>
              <a:t>(появился для реализации динамических языков на </a:t>
            </a:r>
            <a:r>
              <a:rPr lang="en-US" altLang="ru-RU" sz="1800"/>
              <a:t>JVM</a:t>
            </a:r>
            <a:r>
              <a:rPr lang="ru-RU" altLang="ru-RU" sz="1800"/>
              <a:t>)</a:t>
            </a:r>
            <a:r>
              <a:rPr lang="ru-RU" altLang="ru-RU" sz="2000"/>
              <a:t>.</a:t>
            </a:r>
          </a:p>
          <a:p>
            <a:r>
              <a:rPr lang="ru-RU" altLang="ru-RU" sz="2000"/>
              <a:t>Объекты </a:t>
            </a:r>
            <a:r>
              <a:rPr lang="en-US" altLang="ru-RU" sz="2000"/>
              <a:t>MethodHandle – immutable </a:t>
            </a:r>
            <a:r>
              <a:rPr lang="ru-RU" altLang="ru-RU" sz="2000"/>
              <a:t>и не имеют видимого состояния.</a:t>
            </a:r>
          </a:p>
          <a:p>
            <a:r>
              <a:rPr lang="ru-RU" altLang="ru-RU" sz="2000"/>
              <a:t>Для создания и использования этих объектов нужно сделать 4 шага:</a:t>
            </a:r>
          </a:p>
          <a:p>
            <a:pPr lvl="1"/>
            <a:r>
              <a:rPr lang="ru-RU" altLang="ru-RU" sz="1600" b="1"/>
              <a:t>Создание специального объекта – «ищейки» для поиска;</a:t>
            </a:r>
          </a:p>
          <a:p>
            <a:pPr lvl="1"/>
            <a:r>
              <a:rPr lang="ru-RU" altLang="ru-RU" sz="1600" b="1"/>
              <a:t>Создание объекта с описанием типа искомого метода;</a:t>
            </a:r>
          </a:p>
          <a:p>
            <a:pPr lvl="1"/>
            <a:r>
              <a:rPr lang="ru-RU" altLang="ru-RU" sz="1600" b="1"/>
              <a:t>Нахождение </a:t>
            </a:r>
            <a:r>
              <a:rPr lang="en-US" altLang="ru-RU" sz="1600" b="1"/>
              <a:t>method handle’</a:t>
            </a:r>
            <a:r>
              <a:rPr lang="ru-RU" altLang="ru-RU" sz="1600" b="1"/>
              <a:t>а;</a:t>
            </a:r>
          </a:p>
          <a:p>
            <a:pPr lvl="1"/>
            <a:r>
              <a:rPr lang="ru-RU" altLang="ru-RU" sz="1600" b="1"/>
              <a:t>Вызов с помощью </a:t>
            </a:r>
            <a:r>
              <a:rPr lang="en-US" altLang="ru-RU" sz="1600" b="1"/>
              <a:t>method handle‘</a:t>
            </a:r>
            <a:r>
              <a:rPr lang="ru-RU" altLang="ru-RU" sz="1600" b="1"/>
              <a:t>а.</a:t>
            </a:r>
          </a:p>
          <a:p>
            <a:endParaRPr lang="en-US" altLang="ru-RU" sz="2000"/>
          </a:p>
          <a:p>
            <a:endParaRPr lang="ru-RU" altLang="ru-RU" sz="2000"/>
          </a:p>
        </p:txBody>
      </p:sp>
      <p:sp>
        <p:nvSpPr>
          <p:cNvPr id="25604" name="Date Placeholder 3">
            <a:extLst>
              <a:ext uri="{FF2B5EF4-FFF2-40B4-BE49-F238E27FC236}">
                <a16:creationId xmlns:a16="http://schemas.microsoft.com/office/drawing/2014/main" id="{E7F49906-6A65-40BD-8E09-92FB31D30BA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0F0824E-CC7E-4E9C-9D54-FAB54DBE2AD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5" name="Footer Placeholder 4">
            <a:extLst>
              <a:ext uri="{FF2B5EF4-FFF2-40B4-BE49-F238E27FC236}">
                <a16:creationId xmlns:a16="http://schemas.microsoft.com/office/drawing/2014/main" id="{286A7380-08D2-4D37-845D-9DFC948FE5F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6" name="Slide Number Placeholder 5">
            <a:extLst>
              <a:ext uri="{FF2B5EF4-FFF2-40B4-BE49-F238E27FC236}">
                <a16:creationId xmlns:a16="http://schemas.microsoft.com/office/drawing/2014/main" id="{12885C04-706D-44B9-B902-D6314596665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734F07B-E13C-4266-93FD-4E8AFBB7DDC5}" type="slidenum">
              <a:rPr lang="ru-RU" altLang="ru-RU" sz="1400"/>
              <a:pPr eaLnBrk="1" hangingPunct="1">
                <a:spcBef>
                  <a:spcPct val="0"/>
                </a:spcBef>
                <a:buFontTx/>
                <a:buNone/>
              </a:pPr>
              <a:t>583</a:t>
            </a:fld>
            <a:endParaRPr lang="ru-RU" altLang="ru-RU" sz="1400"/>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7689E07-C279-41E6-A4B7-EE02B90ADE79}"/>
              </a:ext>
            </a:extLst>
          </p:cNvPr>
          <p:cNvSpPr>
            <a:spLocks noGrp="1"/>
          </p:cNvSpPr>
          <p:nvPr>
            <p:ph type="title"/>
          </p:nvPr>
        </p:nvSpPr>
        <p:spPr>
          <a:xfrm>
            <a:off x="395288" y="1484313"/>
            <a:ext cx="8229600" cy="360362"/>
          </a:xfrm>
        </p:spPr>
        <p:txBody>
          <a:bodyPr/>
          <a:lstStyle/>
          <a:p>
            <a:r>
              <a:rPr lang="en-US" altLang="ru-RU" sz="2400" b="1"/>
              <a:t>Method Handles </a:t>
            </a:r>
            <a:r>
              <a:rPr lang="ru-RU" altLang="ru-RU" sz="2400" b="1"/>
              <a:t>и </a:t>
            </a:r>
            <a:r>
              <a:rPr lang="en-US" altLang="ru-RU" sz="2400" b="1"/>
              <a:t>Reflection</a:t>
            </a:r>
            <a:endParaRPr lang="ru-RU" altLang="ru-RU" sz="2400" b="1"/>
          </a:p>
        </p:txBody>
      </p:sp>
      <p:sp>
        <p:nvSpPr>
          <p:cNvPr id="26627" name="Content Placeholder 2">
            <a:extLst>
              <a:ext uri="{FF2B5EF4-FFF2-40B4-BE49-F238E27FC236}">
                <a16:creationId xmlns:a16="http://schemas.microsoft.com/office/drawing/2014/main" id="{FB6D538D-D6F0-4466-83B6-89B76BC62B5A}"/>
              </a:ext>
            </a:extLst>
          </p:cNvPr>
          <p:cNvSpPr>
            <a:spLocks noGrp="1"/>
          </p:cNvSpPr>
          <p:nvPr>
            <p:ph idx="1"/>
          </p:nvPr>
        </p:nvSpPr>
        <p:spPr>
          <a:xfrm>
            <a:off x="0" y="1916113"/>
            <a:ext cx="9144000" cy="4210050"/>
          </a:xfrm>
        </p:spPr>
        <p:txBody>
          <a:bodyPr/>
          <a:lstStyle/>
          <a:p>
            <a:r>
              <a:rPr lang="en-US" altLang="ru-RU" sz="2000"/>
              <a:t>Method Handles </a:t>
            </a:r>
            <a:r>
              <a:rPr lang="ru-RU" altLang="ru-RU" sz="2000"/>
              <a:t>внедрены для использования совместно со старым </a:t>
            </a:r>
            <a:r>
              <a:rPr lang="en-US" altLang="ru-RU" sz="2000"/>
              <a:t>java.lang.reflect API:</a:t>
            </a:r>
            <a:endParaRPr lang="ru-RU" altLang="ru-RU" sz="2000"/>
          </a:p>
          <a:p>
            <a:pPr lvl="1"/>
            <a:r>
              <a:rPr lang="ru-RU" altLang="ru-RU" sz="1600" b="1"/>
              <a:t>Они предназначены для разных целей и имеют разные характеристики.</a:t>
            </a:r>
          </a:p>
          <a:p>
            <a:r>
              <a:rPr lang="ru-RU" altLang="ru-RU" sz="2000"/>
              <a:t>С точки зрения производительности, </a:t>
            </a:r>
            <a:r>
              <a:rPr lang="en-US" altLang="ru-RU" sz="2000"/>
              <a:t>Method Handles API </a:t>
            </a:r>
            <a:r>
              <a:rPr lang="ru-RU" altLang="ru-RU" sz="2000"/>
              <a:t>может быть заметно быстрее, чем </a:t>
            </a:r>
            <a:r>
              <a:rPr lang="en-US" altLang="ru-RU" sz="2000"/>
              <a:t>Reflection API:</a:t>
            </a:r>
          </a:p>
          <a:p>
            <a:pPr lvl="1"/>
            <a:r>
              <a:rPr lang="ru-RU" altLang="ru-RU" sz="1600" b="1"/>
              <a:t>Все проверки доступа производятся на этапе создания, а не выполнения.</a:t>
            </a:r>
          </a:p>
          <a:p>
            <a:pPr lvl="1"/>
            <a:r>
              <a:rPr lang="ru-RU" altLang="ru-RU" sz="1600" b="1"/>
              <a:t>Это различие особенно заметно при наличии </a:t>
            </a:r>
            <a:r>
              <a:rPr lang="en-US" altLang="ru-RU" sz="1600" b="1"/>
              <a:t>SecurityManager’</a:t>
            </a:r>
            <a:r>
              <a:rPr lang="ru-RU" altLang="ru-RU" sz="1600" b="1"/>
              <a:t>а, так как при нем в поиске классов и их членов выполняются дополнительные проверки.</a:t>
            </a:r>
          </a:p>
          <a:p>
            <a:r>
              <a:rPr lang="ru-RU" altLang="ru-RU" sz="2000"/>
              <a:t>Однако, производительность – лишь одна сторона вопроса. </a:t>
            </a:r>
            <a:r>
              <a:rPr lang="en-US" altLang="ru-RU" sz="2000"/>
              <a:t>Method Handles </a:t>
            </a:r>
            <a:r>
              <a:rPr lang="ru-RU" altLang="ru-RU" sz="2000"/>
              <a:t>труднее использовать из-за отсутствия в них ряда средств </a:t>
            </a:r>
            <a:r>
              <a:rPr lang="ru-RU" altLang="ru-RU" sz="1800"/>
              <a:t>(проверок флагов доступности, которые есть у </a:t>
            </a:r>
            <a:r>
              <a:rPr lang="en-US" altLang="ru-RU" sz="1800"/>
              <a:t>reflections </a:t>
            </a:r>
            <a:r>
              <a:rPr lang="ru-RU" altLang="ru-RU" sz="1800"/>
              <a:t>и других)</a:t>
            </a:r>
            <a:r>
              <a:rPr lang="ru-RU" altLang="ru-RU" sz="2000"/>
              <a:t>... </a:t>
            </a:r>
          </a:p>
          <a:p>
            <a:r>
              <a:rPr lang="ru-RU" altLang="ru-RU" sz="2000"/>
              <a:t>Тем не менее, </a:t>
            </a:r>
            <a:r>
              <a:rPr lang="en-US" altLang="ru-RU" sz="2000"/>
              <a:t>Method Handles </a:t>
            </a:r>
            <a:r>
              <a:rPr lang="ru-RU" altLang="ru-RU" sz="2000"/>
              <a:t>предоставляют ряд полезных на практике</a:t>
            </a:r>
            <a:r>
              <a:rPr lang="en-US" altLang="ru-RU" sz="2000"/>
              <a:t> </a:t>
            </a:r>
            <a:r>
              <a:rPr lang="ru-RU" altLang="ru-RU" sz="2000"/>
              <a:t>возможностей...</a:t>
            </a:r>
            <a:endParaRPr lang="en-US" altLang="ru-RU" sz="2000"/>
          </a:p>
          <a:p>
            <a:endParaRPr lang="ru-RU" altLang="ru-RU" sz="2000"/>
          </a:p>
        </p:txBody>
      </p:sp>
      <p:sp>
        <p:nvSpPr>
          <p:cNvPr id="26628" name="Date Placeholder 3">
            <a:extLst>
              <a:ext uri="{FF2B5EF4-FFF2-40B4-BE49-F238E27FC236}">
                <a16:creationId xmlns:a16="http://schemas.microsoft.com/office/drawing/2014/main" id="{A04E93B3-EE89-4B76-AEB3-3F99B119E9C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D0B1E3F-64D4-4A28-9CAA-7B530FE90FE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9" name="Footer Placeholder 4">
            <a:extLst>
              <a:ext uri="{FF2B5EF4-FFF2-40B4-BE49-F238E27FC236}">
                <a16:creationId xmlns:a16="http://schemas.microsoft.com/office/drawing/2014/main" id="{FEB33AC8-A4BB-49B2-AF71-0364A7CEF80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30" name="Slide Number Placeholder 5">
            <a:extLst>
              <a:ext uri="{FF2B5EF4-FFF2-40B4-BE49-F238E27FC236}">
                <a16:creationId xmlns:a16="http://schemas.microsoft.com/office/drawing/2014/main" id="{5D437DD4-C04F-4EE8-83FB-8FDF7AFE9E1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6E3C51D-E7C7-4F5D-9276-215F27B5933B}" type="slidenum">
              <a:rPr lang="ru-RU" altLang="ru-RU" sz="1400"/>
              <a:pPr eaLnBrk="1" hangingPunct="1">
                <a:spcBef>
                  <a:spcPct val="0"/>
                </a:spcBef>
                <a:buFontTx/>
                <a:buNone/>
              </a:pPr>
              <a:t>584</a:t>
            </a:fld>
            <a:endParaRPr lang="ru-RU" altLang="ru-RU" sz="1400"/>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27AC90C-261B-48CA-BE0E-A1C7863278EB}"/>
              </a:ext>
            </a:extLst>
          </p:cNvPr>
          <p:cNvSpPr>
            <a:spLocks noGrp="1"/>
          </p:cNvSpPr>
          <p:nvPr>
            <p:ph type="title"/>
          </p:nvPr>
        </p:nvSpPr>
        <p:spPr>
          <a:xfrm>
            <a:off x="395288" y="1484313"/>
            <a:ext cx="8229600" cy="360362"/>
          </a:xfrm>
        </p:spPr>
        <p:txBody>
          <a:bodyPr/>
          <a:lstStyle/>
          <a:p>
            <a:r>
              <a:rPr lang="ru-RU" altLang="ru-RU" sz="2400" b="1"/>
              <a:t>Создание </a:t>
            </a:r>
            <a:r>
              <a:rPr lang="en-US" altLang="ru-RU" sz="2400" b="1"/>
              <a:t>Lookup</a:t>
            </a:r>
            <a:endParaRPr lang="ru-RU" altLang="ru-RU" sz="2400" b="1"/>
          </a:p>
        </p:txBody>
      </p:sp>
      <p:sp>
        <p:nvSpPr>
          <p:cNvPr id="3" name="Content Placeholder 2">
            <a:extLst>
              <a:ext uri="{FF2B5EF4-FFF2-40B4-BE49-F238E27FC236}">
                <a16:creationId xmlns:a16="http://schemas.microsoft.com/office/drawing/2014/main" id="{56F76A2F-5B2F-4222-AE63-EDBD6D84D9AD}"/>
              </a:ext>
            </a:extLst>
          </p:cNvPr>
          <p:cNvSpPr>
            <a:spLocks noGrp="1"/>
          </p:cNvSpPr>
          <p:nvPr>
            <p:ph idx="1"/>
          </p:nvPr>
        </p:nvSpPr>
        <p:spPr>
          <a:xfrm>
            <a:off x="179388" y="1989138"/>
            <a:ext cx="8713787" cy="4137025"/>
          </a:xfrm>
        </p:spPr>
        <p:txBody>
          <a:bodyPr/>
          <a:lstStyle/>
          <a:p>
            <a:pPr>
              <a:defRPr/>
            </a:pPr>
            <a:r>
              <a:rPr lang="ru-RU" sz="2000" dirty="0"/>
              <a:t>Первое, что надо сделать для работы с </a:t>
            </a:r>
            <a:r>
              <a:rPr lang="en-US" sz="2000" dirty="0"/>
              <a:t>MethodHandle</a:t>
            </a:r>
            <a:r>
              <a:rPr lang="ru-RU" sz="2000" dirty="0"/>
              <a:t> – получение объекта </a:t>
            </a:r>
            <a:r>
              <a:rPr lang="en-US" sz="2000" dirty="0"/>
              <a:t>Lookup</a:t>
            </a:r>
            <a:r>
              <a:rPr lang="ru-RU" sz="2000" dirty="0"/>
              <a:t> – фабрики, отвечающей за создание </a:t>
            </a:r>
            <a:r>
              <a:rPr lang="en-US" sz="2000" dirty="0"/>
              <a:t>MethodHandle’</a:t>
            </a:r>
            <a:r>
              <a:rPr lang="ru-RU" sz="2000" dirty="0"/>
              <a:t>ов для методов, конструкторов и полей, которые м.б. видимы классу </a:t>
            </a:r>
            <a:r>
              <a:rPr lang="en-US" sz="2000" dirty="0"/>
              <a:t>Lookup</a:t>
            </a:r>
            <a:r>
              <a:rPr lang="ru-RU" sz="2000" dirty="0"/>
              <a:t>.</a:t>
            </a:r>
          </a:p>
          <a:p>
            <a:pPr>
              <a:defRPr/>
            </a:pPr>
            <a:endParaRPr lang="ru-RU" sz="2000" dirty="0"/>
          </a:p>
          <a:p>
            <a:pPr>
              <a:defRPr/>
            </a:pPr>
            <a:r>
              <a:rPr lang="ru-RU" sz="2000" dirty="0"/>
              <a:t> С помощью </a:t>
            </a:r>
            <a:r>
              <a:rPr lang="en-US" sz="2000" dirty="0"/>
              <a:t>MethodHandles API </a:t>
            </a:r>
            <a:r>
              <a:rPr lang="ru-RU" sz="2000" dirty="0"/>
              <a:t>можно создать </a:t>
            </a:r>
            <a:r>
              <a:rPr lang="en-US" sz="2000" dirty="0"/>
              <a:t>lookup-</a:t>
            </a:r>
            <a:r>
              <a:rPr lang="ru-RU" sz="2000" dirty="0"/>
              <a:t>объект с разными режимами доступа:</a:t>
            </a:r>
          </a:p>
          <a:p>
            <a:pPr lvl="1">
              <a:defRPr/>
            </a:pPr>
            <a:r>
              <a:rPr lang="ru-RU" sz="1600" b="1" dirty="0"/>
              <a:t>Создание </a:t>
            </a:r>
            <a:r>
              <a:rPr lang="en-US" sz="1600" b="1" dirty="0"/>
              <a:t>lookup-</a:t>
            </a:r>
            <a:r>
              <a:rPr lang="ru-RU" sz="1600" b="1" dirty="0"/>
              <a:t>объекта, предоставляющего доступ к </a:t>
            </a:r>
            <a:r>
              <a:rPr lang="en-US" sz="1600" b="1" dirty="0"/>
              <a:t>public-</a:t>
            </a:r>
            <a:r>
              <a:rPr lang="ru-RU" sz="1600" b="1" dirty="0"/>
              <a:t>методам:</a:t>
            </a:r>
            <a:r>
              <a:rPr lang="en-US" sz="1600" dirty="0"/>
              <a:t> </a:t>
            </a:r>
            <a:r>
              <a:rPr lang="ru-RU" sz="1600" dirty="0"/>
              <a:t> </a:t>
            </a:r>
          </a:p>
          <a:p>
            <a:pPr marL="457200" lvl="1" indent="0">
              <a:buFontTx/>
              <a:buNone/>
              <a:defRPr/>
            </a:pPr>
            <a:r>
              <a:rPr lang="ru-RU" sz="1600" b="1" dirty="0">
                <a:solidFill>
                  <a:srgbClr val="FF0000"/>
                </a:solidFill>
              </a:rPr>
              <a:t>	</a:t>
            </a:r>
            <a:r>
              <a:rPr lang="en-US" sz="1600" b="1" dirty="0">
                <a:solidFill>
                  <a:srgbClr val="FF0000"/>
                </a:solidFill>
              </a:rPr>
              <a:t>MethodHandles.Lookup publicLookup = MethodHandles.publicLookup()</a:t>
            </a:r>
            <a:r>
              <a:rPr lang="en-US" sz="1600" b="1" dirty="0"/>
              <a:t>;</a:t>
            </a:r>
            <a:endParaRPr lang="ru-RU" sz="1600" b="1" dirty="0"/>
          </a:p>
          <a:p>
            <a:pPr lvl="1">
              <a:defRPr/>
            </a:pPr>
            <a:r>
              <a:rPr lang="ru-RU" sz="1600" b="1" dirty="0"/>
              <a:t>Если мы хотим иметь доступ еще и к </a:t>
            </a:r>
            <a:r>
              <a:rPr lang="en-US" sz="1600" b="1" dirty="0"/>
              <a:t>private </a:t>
            </a:r>
            <a:r>
              <a:rPr lang="ru-RU" sz="1600" b="1" dirty="0"/>
              <a:t>и </a:t>
            </a:r>
            <a:r>
              <a:rPr lang="en-US" sz="1600" b="1" dirty="0"/>
              <a:t>protected </a:t>
            </a:r>
            <a:r>
              <a:rPr lang="ru-RU" sz="1600" b="1" dirty="0"/>
              <a:t>методам, то</a:t>
            </a:r>
          </a:p>
          <a:p>
            <a:pPr marL="457200" lvl="1" indent="0">
              <a:buFontTx/>
              <a:buNone/>
              <a:defRPr/>
            </a:pPr>
            <a:r>
              <a:rPr lang="ru-RU" sz="1600" b="1" dirty="0">
                <a:solidFill>
                  <a:srgbClr val="FF0000"/>
                </a:solidFill>
              </a:rPr>
              <a:t>	</a:t>
            </a:r>
            <a:r>
              <a:rPr lang="en-US" sz="1600" b="1" dirty="0">
                <a:solidFill>
                  <a:srgbClr val="FF0000"/>
                </a:solidFill>
              </a:rPr>
              <a:t>MethodHandles.Lookup lookup = MethodHandles.lookup();</a:t>
            </a:r>
            <a:endParaRPr lang="ru-RU" sz="1600" b="1" dirty="0">
              <a:solidFill>
                <a:srgbClr val="FF0000"/>
              </a:solidFill>
            </a:endParaRPr>
          </a:p>
          <a:p>
            <a:pPr>
              <a:defRPr/>
            </a:pPr>
            <a:endParaRPr lang="ru-RU" sz="2000" dirty="0"/>
          </a:p>
          <a:p>
            <a:pPr>
              <a:defRPr/>
            </a:pPr>
            <a:endParaRPr lang="ru-RU" sz="2000" dirty="0"/>
          </a:p>
        </p:txBody>
      </p:sp>
      <p:sp>
        <p:nvSpPr>
          <p:cNvPr id="27652" name="Date Placeholder 3">
            <a:extLst>
              <a:ext uri="{FF2B5EF4-FFF2-40B4-BE49-F238E27FC236}">
                <a16:creationId xmlns:a16="http://schemas.microsoft.com/office/drawing/2014/main" id="{3613CA0B-AB6D-49E7-94EE-51E0F800AB8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CAF4013-68E7-4ACB-BFAB-5CCF96C4127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7653" name="Footer Placeholder 4">
            <a:extLst>
              <a:ext uri="{FF2B5EF4-FFF2-40B4-BE49-F238E27FC236}">
                <a16:creationId xmlns:a16="http://schemas.microsoft.com/office/drawing/2014/main" id="{FE24E73E-F183-4C62-8E82-3700BF242AE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7654" name="Slide Number Placeholder 5">
            <a:extLst>
              <a:ext uri="{FF2B5EF4-FFF2-40B4-BE49-F238E27FC236}">
                <a16:creationId xmlns:a16="http://schemas.microsoft.com/office/drawing/2014/main" id="{9AC232B4-9D87-4D43-9729-669ABD7FFF2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E556880-CF7E-4994-834A-1CAF2DC70727}" type="slidenum">
              <a:rPr lang="ru-RU" altLang="ru-RU" sz="1400"/>
              <a:pPr eaLnBrk="1" hangingPunct="1">
                <a:spcBef>
                  <a:spcPct val="0"/>
                </a:spcBef>
                <a:buFontTx/>
                <a:buNone/>
              </a:pPr>
              <a:t>585</a:t>
            </a:fld>
            <a:endParaRPr lang="ru-RU" altLang="ru-RU" sz="1400"/>
          </a:p>
        </p:txBody>
      </p:sp>
    </p:spTree>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B44468B2-F303-47EB-970E-AA80CBA5604A}"/>
              </a:ext>
            </a:extLst>
          </p:cNvPr>
          <p:cNvSpPr>
            <a:spLocks noGrp="1"/>
          </p:cNvSpPr>
          <p:nvPr>
            <p:ph type="title"/>
          </p:nvPr>
        </p:nvSpPr>
        <p:spPr>
          <a:xfrm>
            <a:off x="395288" y="1484313"/>
            <a:ext cx="8229600" cy="360362"/>
          </a:xfrm>
        </p:spPr>
        <p:txBody>
          <a:bodyPr/>
          <a:lstStyle/>
          <a:p>
            <a:r>
              <a:rPr lang="ru-RU" altLang="ru-RU" sz="2400" b="1"/>
              <a:t>Создание </a:t>
            </a:r>
            <a:r>
              <a:rPr lang="en-US" altLang="ru-RU" sz="2400" b="1"/>
              <a:t>MethodType-</a:t>
            </a:r>
            <a:r>
              <a:rPr lang="ru-RU" altLang="ru-RU" sz="2400" b="1"/>
              <a:t>объекта</a:t>
            </a:r>
          </a:p>
        </p:txBody>
      </p:sp>
      <p:sp>
        <p:nvSpPr>
          <p:cNvPr id="3" name="Content Placeholder 2">
            <a:extLst>
              <a:ext uri="{FF2B5EF4-FFF2-40B4-BE49-F238E27FC236}">
                <a16:creationId xmlns:a16="http://schemas.microsoft.com/office/drawing/2014/main" id="{920366C5-B43D-4B72-987A-4E9414AD6DB3}"/>
              </a:ext>
            </a:extLst>
          </p:cNvPr>
          <p:cNvSpPr>
            <a:spLocks noGrp="1"/>
          </p:cNvSpPr>
          <p:nvPr>
            <p:ph idx="1"/>
          </p:nvPr>
        </p:nvSpPr>
        <p:spPr>
          <a:xfrm>
            <a:off x="0" y="1916113"/>
            <a:ext cx="9144000" cy="4537075"/>
          </a:xfrm>
        </p:spPr>
        <p:txBody>
          <a:bodyPr/>
          <a:lstStyle/>
          <a:p>
            <a:pPr>
              <a:defRPr/>
            </a:pPr>
            <a:r>
              <a:rPr lang="ru-RU" sz="2000" dirty="0"/>
              <a:t>Для создание </a:t>
            </a:r>
            <a:r>
              <a:rPr lang="en-US" sz="2000" dirty="0"/>
              <a:t>MethodHandle’</a:t>
            </a:r>
            <a:r>
              <a:rPr lang="ru-RU" sz="2000" dirty="0"/>
              <a:t>а объекту </a:t>
            </a:r>
            <a:r>
              <a:rPr lang="en-US" sz="2000" dirty="0"/>
              <a:t>Lookup </a:t>
            </a:r>
            <a:r>
              <a:rPr lang="ru-RU" sz="2000" dirty="0"/>
              <a:t>требуется определение типа метода, и оно предоставляется с помощью класса </a:t>
            </a:r>
            <a:r>
              <a:rPr lang="en-US" sz="2000" dirty="0"/>
              <a:t>MethodType.</a:t>
            </a:r>
          </a:p>
          <a:p>
            <a:pPr lvl="1">
              <a:defRPr/>
            </a:pPr>
            <a:r>
              <a:rPr lang="ru-RU" sz="1600" b="1" dirty="0"/>
              <a:t>MethodType представляет аргументы и возвращаемый тип, принимаемые и возвращаемые </a:t>
            </a:r>
            <a:r>
              <a:rPr lang="en-US" sz="1600" b="1" dirty="0"/>
              <a:t>MethodHandle’</a:t>
            </a:r>
            <a:r>
              <a:rPr lang="ru-RU" sz="1600" b="1" dirty="0"/>
              <a:t>ом </a:t>
            </a:r>
            <a:r>
              <a:rPr lang="en-US" sz="1600" b="1" dirty="0"/>
              <a:t>(</a:t>
            </a:r>
            <a:r>
              <a:rPr lang="ru-RU" sz="1600" b="1" dirty="0"/>
              <a:t>или передаваемые и ожидаемые вызывающим </a:t>
            </a:r>
            <a:r>
              <a:rPr lang="en-US" sz="1600" b="1" dirty="0"/>
              <a:t>MethodHandle </a:t>
            </a:r>
            <a:r>
              <a:rPr lang="ru-RU" sz="1600" b="1" dirty="0"/>
              <a:t>объектом</a:t>
            </a:r>
            <a:r>
              <a:rPr lang="en-US" sz="1600" b="1" dirty="0"/>
              <a:t>)</a:t>
            </a:r>
            <a:r>
              <a:rPr lang="ru-RU" sz="1600" b="1" dirty="0"/>
              <a:t>.</a:t>
            </a:r>
            <a:endParaRPr lang="en-US" sz="1600" b="1" dirty="0"/>
          </a:p>
          <a:p>
            <a:pPr lvl="1">
              <a:defRPr/>
            </a:pPr>
            <a:r>
              <a:rPr lang="ru-RU" sz="1600" b="1" dirty="0"/>
              <a:t>Структура MethodType проста и состоит из возвращаемого типа вместе с соответствующим количеством типов параметров, которые должны быть правильно сопоставлены между </a:t>
            </a:r>
            <a:r>
              <a:rPr lang="en-US" sz="1600" b="1" dirty="0"/>
              <a:t>MethodHandle’</a:t>
            </a:r>
            <a:r>
              <a:rPr lang="ru-RU" sz="1600" b="1" dirty="0"/>
              <a:t>ом и всеми его вызывающими.</a:t>
            </a:r>
            <a:r>
              <a:rPr lang="en-US" sz="1600" dirty="0"/>
              <a:t> </a:t>
            </a:r>
            <a:endParaRPr lang="ru-RU" sz="1600" dirty="0"/>
          </a:p>
          <a:p>
            <a:pPr>
              <a:defRPr/>
            </a:pPr>
            <a:r>
              <a:rPr lang="ru-RU" sz="2000" dirty="0"/>
              <a:t>Так же, как и MethodHandle, экземпляры MethodType - </a:t>
            </a:r>
            <a:r>
              <a:rPr lang="en-US" sz="2000" dirty="0"/>
              <a:t>immutables</a:t>
            </a:r>
            <a:r>
              <a:rPr lang="ru-RU" sz="2000" dirty="0"/>
              <a:t>.</a:t>
            </a:r>
            <a:endParaRPr lang="en-US" sz="2000" dirty="0"/>
          </a:p>
          <a:p>
            <a:pPr>
              <a:defRPr/>
            </a:pPr>
            <a:r>
              <a:rPr lang="en-US" sz="2000" dirty="0"/>
              <a:t>MethodType </a:t>
            </a:r>
            <a:r>
              <a:rPr lang="ru-RU" sz="2000" dirty="0"/>
              <a:t>для возвращаемого типа </a:t>
            </a:r>
            <a:r>
              <a:rPr lang="en-US" sz="2000" dirty="0"/>
              <a:t>java.util.List </a:t>
            </a:r>
            <a:r>
              <a:rPr lang="ru-RU" sz="2000" dirty="0"/>
              <a:t>и массива </a:t>
            </a:r>
            <a:r>
              <a:rPr lang="en-US" sz="2000" dirty="0"/>
              <a:t>Object’</a:t>
            </a:r>
            <a:r>
              <a:rPr lang="ru-RU" sz="2000" dirty="0"/>
              <a:t>ов как типа аргумента:</a:t>
            </a:r>
          </a:p>
          <a:p>
            <a:pPr marL="457200" lvl="1" indent="0">
              <a:buFontTx/>
              <a:buNone/>
              <a:defRPr/>
            </a:pPr>
            <a:r>
              <a:rPr lang="ru-RU" sz="1600" b="1" dirty="0">
                <a:solidFill>
                  <a:srgbClr val="FF0000"/>
                </a:solidFill>
              </a:rPr>
              <a:t>	</a:t>
            </a:r>
            <a:r>
              <a:rPr lang="en-US" sz="1600" b="1" dirty="0">
                <a:solidFill>
                  <a:srgbClr val="FF0000"/>
                </a:solidFill>
              </a:rPr>
              <a:t>MethodType mt = MethodType.methodType</a:t>
            </a:r>
            <a:r>
              <a:rPr lang="ru-RU" sz="1600" b="1" dirty="0">
                <a:solidFill>
                  <a:srgbClr val="FF0000"/>
                </a:solidFill>
              </a:rPr>
              <a:t> </a:t>
            </a:r>
            <a:r>
              <a:rPr lang="en-US" sz="1600" b="1" dirty="0">
                <a:solidFill>
                  <a:srgbClr val="FF0000"/>
                </a:solidFill>
              </a:rPr>
              <a:t>(List.class, Object[].class);</a:t>
            </a:r>
          </a:p>
          <a:p>
            <a:pPr>
              <a:defRPr/>
            </a:pPr>
            <a:r>
              <a:rPr lang="ru-RU" sz="2000" dirty="0"/>
              <a:t>MethodType, который возвращает значение типа int и принимает Object:</a:t>
            </a:r>
          </a:p>
          <a:p>
            <a:pPr marL="457200" lvl="1" indent="0">
              <a:buFontTx/>
              <a:buNone/>
              <a:defRPr/>
            </a:pPr>
            <a:r>
              <a:rPr lang="ru-RU" sz="1600" b="1" dirty="0">
                <a:solidFill>
                  <a:srgbClr val="FF0000"/>
                </a:solidFill>
              </a:rPr>
              <a:t>	</a:t>
            </a:r>
            <a:r>
              <a:rPr lang="en-US" sz="1600" b="1" dirty="0">
                <a:solidFill>
                  <a:srgbClr val="FF0000"/>
                </a:solidFill>
              </a:rPr>
              <a:t>MethodType mt = MethodType.methodType</a:t>
            </a:r>
            <a:r>
              <a:rPr lang="ru-RU" sz="1600" b="1" dirty="0">
                <a:solidFill>
                  <a:srgbClr val="FF0000"/>
                </a:solidFill>
              </a:rPr>
              <a:t> </a:t>
            </a:r>
            <a:r>
              <a:rPr lang="en-US" sz="1600" b="1" dirty="0">
                <a:solidFill>
                  <a:srgbClr val="FF0000"/>
                </a:solidFill>
              </a:rPr>
              <a:t>(</a:t>
            </a:r>
            <a:r>
              <a:rPr lang="ru-RU" sz="1600" b="1" dirty="0">
                <a:solidFill>
                  <a:srgbClr val="FF0000"/>
                </a:solidFill>
              </a:rPr>
              <a:t> </a:t>
            </a:r>
            <a:r>
              <a:rPr lang="en-US" sz="1600" b="1" dirty="0">
                <a:solidFill>
                  <a:srgbClr val="FF0000"/>
                </a:solidFill>
              </a:rPr>
              <a:t>int.class, Object.class</a:t>
            </a:r>
            <a:r>
              <a:rPr lang="ru-RU" sz="1600" b="1" dirty="0">
                <a:solidFill>
                  <a:srgbClr val="FF0000"/>
                </a:solidFill>
              </a:rPr>
              <a:t> </a:t>
            </a:r>
            <a:r>
              <a:rPr lang="en-US" sz="1600" b="1" dirty="0">
                <a:solidFill>
                  <a:srgbClr val="FF0000"/>
                </a:solidFill>
              </a:rPr>
              <a:t>);</a:t>
            </a:r>
          </a:p>
          <a:p>
            <a:pPr lvl="1">
              <a:defRPr/>
            </a:pPr>
            <a:endParaRPr lang="ru-RU" sz="1600" dirty="0"/>
          </a:p>
          <a:p>
            <a:pPr>
              <a:defRPr/>
            </a:pPr>
            <a:endParaRPr lang="ru-RU" sz="2000" dirty="0"/>
          </a:p>
        </p:txBody>
      </p:sp>
      <p:sp>
        <p:nvSpPr>
          <p:cNvPr id="28676" name="Date Placeholder 3">
            <a:extLst>
              <a:ext uri="{FF2B5EF4-FFF2-40B4-BE49-F238E27FC236}">
                <a16:creationId xmlns:a16="http://schemas.microsoft.com/office/drawing/2014/main" id="{3AA860DC-39BC-4404-863E-9DA9A5A3C84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254D136-D1B1-4E8F-8528-FF2A21BB045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8677" name="Footer Placeholder 4">
            <a:extLst>
              <a:ext uri="{FF2B5EF4-FFF2-40B4-BE49-F238E27FC236}">
                <a16:creationId xmlns:a16="http://schemas.microsoft.com/office/drawing/2014/main" id="{A6416064-9ACB-4B60-9FAA-6524796F92D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8678" name="Slide Number Placeholder 5">
            <a:extLst>
              <a:ext uri="{FF2B5EF4-FFF2-40B4-BE49-F238E27FC236}">
                <a16:creationId xmlns:a16="http://schemas.microsoft.com/office/drawing/2014/main" id="{EEBA1CD5-164E-44EA-957B-AEBE6E50A43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D0F638B-85F4-4DF5-9F11-8106C7F1B52B}" type="slidenum">
              <a:rPr lang="ru-RU" altLang="ru-RU" sz="1400"/>
              <a:pPr eaLnBrk="1" hangingPunct="1">
                <a:spcBef>
                  <a:spcPct val="0"/>
                </a:spcBef>
                <a:buFontTx/>
                <a:buNone/>
              </a:pPr>
              <a:t>586</a:t>
            </a:fld>
            <a:endParaRPr lang="ru-RU" altLang="ru-RU" sz="1400"/>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F747A277-4FC9-4F5E-AA0C-3A164554D86B}"/>
              </a:ext>
            </a:extLst>
          </p:cNvPr>
          <p:cNvSpPr>
            <a:spLocks noGrp="1"/>
          </p:cNvSpPr>
          <p:nvPr>
            <p:ph type="title"/>
          </p:nvPr>
        </p:nvSpPr>
        <p:spPr>
          <a:xfrm>
            <a:off x="395288" y="1484313"/>
            <a:ext cx="8229600" cy="360362"/>
          </a:xfrm>
        </p:spPr>
        <p:txBody>
          <a:bodyPr/>
          <a:lstStyle/>
          <a:p>
            <a:r>
              <a:rPr lang="ru-RU" altLang="ru-RU" sz="2400" b="1"/>
              <a:t>Находим </a:t>
            </a:r>
            <a:r>
              <a:rPr lang="en-US" altLang="ru-RU" sz="2400" b="1"/>
              <a:t>MethodHandle</a:t>
            </a:r>
            <a:endParaRPr lang="ru-RU" altLang="ru-RU" sz="2400" b="1"/>
          </a:p>
        </p:txBody>
      </p:sp>
      <p:sp>
        <p:nvSpPr>
          <p:cNvPr id="3" name="Content Placeholder 2">
            <a:extLst>
              <a:ext uri="{FF2B5EF4-FFF2-40B4-BE49-F238E27FC236}">
                <a16:creationId xmlns:a16="http://schemas.microsoft.com/office/drawing/2014/main" id="{55D9FC4D-B433-44C7-B8BC-1C4A69F421DD}"/>
              </a:ext>
            </a:extLst>
          </p:cNvPr>
          <p:cNvSpPr>
            <a:spLocks noGrp="1"/>
          </p:cNvSpPr>
          <p:nvPr>
            <p:ph idx="1"/>
          </p:nvPr>
        </p:nvSpPr>
        <p:spPr>
          <a:xfrm>
            <a:off x="0" y="1989138"/>
            <a:ext cx="9144000" cy="4137025"/>
          </a:xfrm>
        </p:spPr>
        <p:txBody>
          <a:bodyPr/>
          <a:lstStyle/>
          <a:p>
            <a:pPr>
              <a:defRPr/>
            </a:pPr>
            <a:r>
              <a:rPr lang="en-US" sz="2000" dirty="0"/>
              <a:t>Lookup-</a:t>
            </a:r>
            <a:r>
              <a:rPr lang="ru-RU" sz="2000" dirty="0"/>
              <a:t>фабрика предоставляет набор методов, которые позволяют найти подходящий </a:t>
            </a:r>
            <a:r>
              <a:rPr lang="en-US" sz="2000" dirty="0"/>
              <a:t>MethodHandle</a:t>
            </a:r>
            <a:r>
              <a:rPr lang="ru-RU" sz="2000" dirty="0"/>
              <a:t>, принимая во внимание область действия метода. Рассмотрим разные сценарии, начиная с простого.</a:t>
            </a:r>
          </a:p>
          <a:p>
            <a:pPr>
              <a:defRPr/>
            </a:pPr>
            <a:endParaRPr lang="ru-RU" sz="2000" dirty="0"/>
          </a:p>
          <a:p>
            <a:pPr>
              <a:defRPr/>
            </a:pPr>
            <a:r>
              <a:rPr lang="en-US" sz="2000" dirty="0"/>
              <a:t>MethodHandle </a:t>
            </a:r>
            <a:r>
              <a:rPr lang="ru-RU" sz="2000" dirty="0"/>
              <a:t>для методов:</a:t>
            </a:r>
          </a:p>
          <a:p>
            <a:pPr lvl="1">
              <a:defRPr/>
            </a:pPr>
            <a:r>
              <a:rPr lang="ru-RU" sz="1600" b="1" dirty="0"/>
              <a:t>Инстанс-методы можно найти с использованием </a:t>
            </a:r>
            <a:r>
              <a:rPr lang="en-US" sz="1600" b="1" dirty="0"/>
              <a:t>findVirtual().</a:t>
            </a:r>
            <a:r>
              <a:rPr lang="ru-RU" sz="1600" b="1" dirty="0"/>
              <a:t> </a:t>
            </a:r>
            <a:r>
              <a:rPr lang="en-US" sz="1600" b="1" dirty="0"/>
              <a:t> </a:t>
            </a:r>
            <a:r>
              <a:rPr lang="ru-RU" sz="1600" b="1" dirty="0"/>
              <a:t>Например, для метода </a:t>
            </a:r>
            <a:r>
              <a:rPr lang="en-US" sz="1600" b="1" dirty="0"/>
              <a:t>concat() </a:t>
            </a:r>
            <a:r>
              <a:rPr lang="ru-RU" sz="1600" b="1" dirty="0"/>
              <a:t>класса </a:t>
            </a:r>
            <a:r>
              <a:rPr lang="en-US" sz="1600" b="1" dirty="0"/>
              <a:t>String </a:t>
            </a:r>
            <a:r>
              <a:rPr lang="ru-RU" sz="1600" b="1" dirty="0"/>
              <a:t>мы делаем:</a:t>
            </a:r>
            <a:endParaRPr lang="en-US" sz="1600" b="1" dirty="0"/>
          </a:p>
          <a:p>
            <a:pPr marL="457200" lvl="1" indent="0">
              <a:buFontTx/>
              <a:buNone/>
              <a:defRPr/>
            </a:pPr>
            <a:r>
              <a:rPr lang="en-US" sz="1600" b="1" dirty="0">
                <a:solidFill>
                  <a:srgbClr val="FF0000"/>
                </a:solidFill>
              </a:rPr>
              <a:t>MethodType mt = MethodType.methodType(String.class, String.class);</a:t>
            </a:r>
          </a:p>
          <a:p>
            <a:pPr marL="457200" lvl="1" indent="0">
              <a:buFontTx/>
              <a:buNone/>
              <a:defRPr/>
            </a:pPr>
            <a:r>
              <a:rPr lang="en-US" sz="1600" b="1" dirty="0">
                <a:solidFill>
                  <a:srgbClr val="FF0000"/>
                </a:solidFill>
              </a:rPr>
              <a:t>MethodHandle concatMH = publicLookup.findVirtual (String.class, "concat", mt);</a:t>
            </a:r>
            <a:endParaRPr lang="ru-RU" sz="1600" b="1" dirty="0">
              <a:solidFill>
                <a:srgbClr val="FF0000"/>
              </a:solidFill>
            </a:endParaRPr>
          </a:p>
          <a:p>
            <a:pPr>
              <a:defRPr/>
            </a:pPr>
            <a:r>
              <a:rPr lang="en-US" sz="2000" dirty="0"/>
              <a:t>MethodHandle </a:t>
            </a:r>
            <a:r>
              <a:rPr lang="ru-RU" sz="2000" dirty="0"/>
              <a:t>для статических методов:</a:t>
            </a:r>
          </a:p>
          <a:p>
            <a:pPr lvl="1">
              <a:defRPr/>
            </a:pPr>
            <a:r>
              <a:rPr lang="ru-RU" sz="1600" b="1" dirty="0"/>
              <a:t>Используем </a:t>
            </a:r>
            <a:r>
              <a:rPr lang="en-US" sz="1600" b="1" dirty="0"/>
              <a:t>findStatic() </a:t>
            </a:r>
            <a:r>
              <a:rPr lang="ru-RU" sz="1600" b="1" dirty="0"/>
              <a:t>при поиске </a:t>
            </a:r>
            <a:r>
              <a:rPr lang="en-US" sz="1600" b="1" dirty="0"/>
              <a:t>MethodHandle’</a:t>
            </a:r>
            <a:r>
              <a:rPr lang="ru-RU" sz="1600" b="1" dirty="0"/>
              <a:t>а для метода </a:t>
            </a:r>
            <a:r>
              <a:rPr lang="en-US" sz="1600" b="1" dirty="0"/>
              <a:t>asList():</a:t>
            </a:r>
          </a:p>
          <a:p>
            <a:pPr marL="457200" lvl="1" indent="0">
              <a:buFontTx/>
              <a:buNone/>
              <a:defRPr/>
            </a:pPr>
            <a:r>
              <a:rPr lang="en-US" sz="1600" b="1" dirty="0">
                <a:solidFill>
                  <a:srgbClr val="FF0000"/>
                </a:solidFill>
              </a:rPr>
              <a:t>MethodType mt = MethodType.methodType(List.class, Object[].class); </a:t>
            </a:r>
          </a:p>
          <a:p>
            <a:pPr marL="457200" lvl="1" indent="0">
              <a:buFontTx/>
              <a:buNone/>
              <a:defRPr/>
            </a:pPr>
            <a:r>
              <a:rPr lang="en-US" sz="1600" b="1" dirty="0">
                <a:solidFill>
                  <a:srgbClr val="FF0000"/>
                </a:solidFill>
              </a:rPr>
              <a:t>MethodHandle asListMH = publicLookup.findStatic( Arrays.class, "asList", mt);</a:t>
            </a:r>
          </a:p>
          <a:p>
            <a:pPr marL="0" indent="0">
              <a:buFontTx/>
              <a:buNone/>
              <a:defRPr/>
            </a:pPr>
            <a:r>
              <a:rPr lang="ru-RU" sz="2000" b="1" dirty="0">
                <a:solidFill>
                  <a:srgbClr val="FF0000"/>
                </a:solidFill>
              </a:rPr>
              <a:t> </a:t>
            </a:r>
            <a:endParaRPr lang="en-US" sz="2000" b="1" dirty="0">
              <a:solidFill>
                <a:srgbClr val="FF0000"/>
              </a:solidFill>
            </a:endParaRPr>
          </a:p>
          <a:p>
            <a:pPr>
              <a:defRPr/>
            </a:pPr>
            <a:endParaRPr lang="ru-RU" sz="2000" dirty="0"/>
          </a:p>
        </p:txBody>
      </p:sp>
      <p:sp>
        <p:nvSpPr>
          <p:cNvPr id="29700" name="Date Placeholder 3">
            <a:extLst>
              <a:ext uri="{FF2B5EF4-FFF2-40B4-BE49-F238E27FC236}">
                <a16:creationId xmlns:a16="http://schemas.microsoft.com/office/drawing/2014/main" id="{FB5B00D8-D273-4A33-801D-0F3F6743C67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534C26E-9830-48A5-A7FB-D325EEC5587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9701" name="Footer Placeholder 4">
            <a:extLst>
              <a:ext uri="{FF2B5EF4-FFF2-40B4-BE49-F238E27FC236}">
                <a16:creationId xmlns:a16="http://schemas.microsoft.com/office/drawing/2014/main" id="{174C9DE6-6512-45DD-AFD0-9CA0B48403F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9702" name="Slide Number Placeholder 5">
            <a:extLst>
              <a:ext uri="{FF2B5EF4-FFF2-40B4-BE49-F238E27FC236}">
                <a16:creationId xmlns:a16="http://schemas.microsoft.com/office/drawing/2014/main" id="{55C3F979-8765-4E60-8DE6-D8D03C632F4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949AB95-AADC-4211-AD30-F4C9DBA8361C}" type="slidenum">
              <a:rPr lang="ru-RU" altLang="ru-RU" sz="1400"/>
              <a:pPr eaLnBrk="1" hangingPunct="1">
                <a:spcBef>
                  <a:spcPct val="0"/>
                </a:spcBef>
                <a:buFontTx/>
                <a:buNone/>
              </a:pPr>
              <a:t>587</a:t>
            </a:fld>
            <a:endParaRPr lang="ru-RU" altLang="ru-RU" sz="1400"/>
          </a:p>
        </p:txBody>
      </p:sp>
    </p:spTree>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39F8E-B8B1-40C0-8E1C-73A89C2163D2}"/>
              </a:ext>
            </a:extLst>
          </p:cNvPr>
          <p:cNvSpPr>
            <a:spLocks noGrp="1"/>
          </p:cNvSpPr>
          <p:nvPr>
            <p:ph idx="1"/>
          </p:nvPr>
        </p:nvSpPr>
        <p:spPr>
          <a:xfrm>
            <a:off x="26988" y="1484313"/>
            <a:ext cx="9144000" cy="4641850"/>
          </a:xfrm>
        </p:spPr>
        <p:txBody>
          <a:bodyPr/>
          <a:lstStyle/>
          <a:p>
            <a:pPr>
              <a:defRPr/>
            </a:pPr>
            <a:r>
              <a:rPr lang="en-US" sz="2000" dirty="0"/>
              <a:t>MethodHandle </a:t>
            </a:r>
            <a:r>
              <a:rPr lang="ru-RU" sz="2000" dirty="0"/>
              <a:t>для конструкторов:</a:t>
            </a:r>
          </a:p>
          <a:p>
            <a:pPr lvl="1">
              <a:defRPr/>
            </a:pPr>
            <a:r>
              <a:rPr lang="ru-RU" sz="1600" b="1" dirty="0"/>
              <a:t>Используется метод </a:t>
            </a:r>
            <a:r>
              <a:rPr lang="en-US" sz="1600" b="1" dirty="0"/>
              <a:t>findConstructor()</a:t>
            </a:r>
            <a:r>
              <a:rPr lang="ru-RU" sz="1600" b="1" dirty="0"/>
              <a:t>. Для поиска конструктора </a:t>
            </a:r>
            <a:r>
              <a:rPr lang="en-US" sz="1600" b="1" dirty="0"/>
              <a:t>Integer(String s) </a:t>
            </a:r>
            <a:r>
              <a:rPr lang="ru-RU" sz="1600" b="1" dirty="0"/>
              <a:t>имеем:</a:t>
            </a:r>
            <a:r>
              <a:rPr lang="ru-RU" sz="1600" dirty="0"/>
              <a:t> </a:t>
            </a:r>
          </a:p>
          <a:p>
            <a:pPr marL="457200" lvl="1" indent="0">
              <a:buFontTx/>
              <a:buNone/>
              <a:defRPr/>
            </a:pPr>
            <a:r>
              <a:rPr lang="en-US" sz="1600" b="1" dirty="0">
                <a:solidFill>
                  <a:srgbClr val="FF0000"/>
                </a:solidFill>
              </a:rPr>
              <a:t>MethodType mt = MethodType.methodType(</a:t>
            </a:r>
            <a:r>
              <a:rPr lang="ru-RU" sz="1600" b="1" dirty="0">
                <a:solidFill>
                  <a:srgbClr val="FF0000"/>
                </a:solidFill>
              </a:rPr>
              <a:t> </a:t>
            </a:r>
            <a:r>
              <a:rPr lang="en-US" sz="1600" b="1" dirty="0">
                <a:solidFill>
                  <a:srgbClr val="FF0000"/>
                </a:solidFill>
              </a:rPr>
              <a:t>void.class, String.class);</a:t>
            </a:r>
          </a:p>
          <a:p>
            <a:pPr marL="457200" lvl="1" indent="0">
              <a:buFontTx/>
              <a:buNone/>
              <a:defRPr/>
            </a:pPr>
            <a:r>
              <a:rPr lang="en-US" sz="1600" b="1" dirty="0">
                <a:solidFill>
                  <a:srgbClr val="FF0000"/>
                </a:solidFill>
              </a:rPr>
              <a:t>MethodHandle newIntegerMH = publicLookup.findConstructor</a:t>
            </a:r>
            <a:r>
              <a:rPr lang="ru-RU" sz="1600" b="1" dirty="0">
                <a:solidFill>
                  <a:srgbClr val="FF0000"/>
                </a:solidFill>
              </a:rPr>
              <a:t> </a:t>
            </a:r>
            <a:r>
              <a:rPr lang="en-US" sz="1600" b="1" dirty="0">
                <a:solidFill>
                  <a:srgbClr val="FF0000"/>
                </a:solidFill>
              </a:rPr>
              <a:t>(</a:t>
            </a:r>
            <a:r>
              <a:rPr lang="ru-RU" sz="1600" b="1" dirty="0">
                <a:solidFill>
                  <a:srgbClr val="FF0000"/>
                </a:solidFill>
              </a:rPr>
              <a:t> </a:t>
            </a:r>
            <a:r>
              <a:rPr lang="en-US" sz="1600" b="1" dirty="0">
                <a:solidFill>
                  <a:srgbClr val="FF0000"/>
                </a:solidFill>
              </a:rPr>
              <a:t>Integer.class, mt);</a:t>
            </a:r>
          </a:p>
          <a:p>
            <a:pPr>
              <a:defRPr/>
            </a:pPr>
            <a:r>
              <a:rPr lang="en-US" sz="2000" dirty="0"/>
              <a:t>MethodHandle </a:t>
            </a:r>
            <a:r>
              <a:rPr lang="ru-RU" sz="2000" dirty="0"/>
              <a:t>для полей: </a:t>
            </a:r>
          </a:p>
          <a:p>
            <a:pPr lvl="1">
              <a:defRPr/>
            </a:pPr>
            <a:r>
              <a:rPr lang="ru-RU" sz="1600" b="1" dirty="0"/>
              <a:t>С помощью </a:t>
            </a:r>
            <a:r>
              <a:rPr lang="en-US" sz="1600" b="1" dirty="0"/>
              <a:t>MethodHandle </a:t>
            </a:r>
            <a:r>
              <a:rPr lang="ru-RU" sz="1600" b="1" dirty="0"/>
              <a:t>можно получить доступ к полям. Имеем: </a:t>
            </a:r>
            <a:endParaRPr lang="en-US" sz="1600" b="1" dirty="0"/>
          </a:p>
          <a:p>
            <a:pPr marL="0" indent="0">
              <a:buFontTx/>
              <a:buNone/>
              <a:defRPr/>
            </a:pPr>
            <a:r>
              <a:rPr lang="en-US" sz="2000" dirty="0"/>
              <a:t>		</a:t>
            </a:r>
            <a:r>
              <a:rPr lang="en-US" sz="1600" b="1" dirty="0"/>
              <a:t>class Book {</a:t>
            </a:r>
          </a:p>
          <a:p>
            <a:pPr marL="0" indent="0">
              <a:buFontTx/>
              <a:buNone/>
              <a:defRPr/>
            </a:pPr>
            <a:r>
              <a:rPr lang="en-US" sz="1600" b="1" dirty="0"/>
              <a:t>			 String id;</a:t>
            </a:r>
          </a:p>
          <a:p>
            <a:pPr marL="0" indent="0">
              <a:buFontTx/>
              <a:buNone/>
              <a:defRPr/>
            </a:pPr>
            <a:r>
              <a:rPr lang="en-US" sz="1600" b="1" dirty="0"/>
              <a:t>			 String title;</a:t>
            </a:r>
          </a:p>
          <a:p>
            <a:pPr marL="0" indent="0">
              <a:buFontTx/>
              <a:buNone/>
              <a:defRPr/>
            </a:pPr>
            <a:r>
              <a:rPr lang="en-US" sz="1600" b="1" dirty="0"/>
              <a:t>    			// constructor</a:t>
            </a:r>
          </a:p>
          <a:p>
            <a:pPr marL="0" indent="0">
              <a:buFontTx/>
              <a:buNone/>
              <a:defRPr/>
            </a:pPr>
            <a:r>
              <a:rPr lang="en-US" sz="1600" b="1" dirty="0"/>
              <a:t>		}</a:t>
            </a:r>
            <a:r>
              <a:rPr lang="ru-RU" sz="1600" b="1" dirty="0"/>
              <a:t> </a:t>
            </a:r>
            <a:endParaRPr lang="en-US" sz="1600" b="1" dirty="0"/>
          </a:p>
          <a:p>
            <a:pPr marL="0" indent="0">
              <a:buFontTx/>
              <a:buNone/>
              <a:defRPr/>
            </a:pPr>
            <a:r>
              <a:rPr lang="en-US" sz="1600" b="1" dirty="0"/>
              <a:t>	</a:t>
            </a:r>
            <a:r>
              <a:rPr lang="ru-RU" sz="1600" b="1" dirty="0"/>
              <a:t>Мы можем добыть </a:t>
            </a:r>
            <a:r>
              <a:rPr lang="en-US" sz="1600" b="1" dirty="0"/>
              <a:t>MethodHandle</a:t>
            </a:r>
            <a:r>
              <a:rPr lang="ru-RU" sz="1600" b="1" dirty="0"/>
              <a:t>, который соответствует </a:t>
            </a:r>
            <a:r>
              <a:rPr lang="en-US" sz="1600" b="1" dirty="0"/>
              <a:t>getter’</a:t>
            </a:r>
            <a:r>
              <a:rPr lang="ru-RU" sz="1600" b="1" dirty="0"/>
              <a:t>у</a:t>
            </a:r>
            <a:r>
              <a:rPr lang="en-US" sz="1600" b="1" dirty="0"/>
              <a:t> </a:t>
            </a:r>
            <a:r>
              <a:rPr lang="ru-RU" sz="1600" b="1" dirty="0"/>
              <a:t>поля (если 	это позволяет доступность поля)</a:t>
            </a:r>
            <a:r>
              <a:rPr lang="en-US" sz="1600" b="1" dirty="0"/>
              <a:t>: </a:t>
            </a:r>
            <a:endParaRPr lang="ru-RU" sz="1600" b="1" dirty="0"/>
          </a:p>
          <a:p>
            <a:pPr marL="457200" lvl="1" indent="0">
              <a:buFontTx/>
              <a:buNone/>
              <a:defRPr/>
            </a:pPr>
            <a:r>
              <a:rPr lang="en-US" sz="1600" b="1" dirty="0">
                <a:solidFill>
                  <a:srgbClr val="FF0000"/>
                </a:solidFill>
              </a:rPr>
              <a:t>MethodHandle getTitleMH = lookup.findGetter</a:t>
            </a:r>
            <a:r>
              <a:rPr lang="ru-RU" sz="1600" b="1" dirty="0">
                <a:solidFill>
                  <a:srgbClr val="FF0000"/>
                </a:solidFill>
              </a:rPr>
              <a:t> </a:t>
            </a:r>
            <a:r>
              <a:rPr lang="en-US" sz="1600" b="1" dirty="0">
                <a:solidFill>
                  <a:srgbClr val="FF0000"/>
                </a:solidFill>
              </a:rPr>
              <a:t>(Book.class, "title", String.class);</a:t>
            </a:r>
          </a:p>
          <a:p>
            <a:pPr marL="0" indent="0">
              <a:buFontTx/>
              <a:buNone/>
              <a:defRPr/>
            </a:pPr>
            <a:endParaRPr lang="ru-RU" sz="1600" b="1" dirty="0"/>
          </a:p>
        </p:txBody>
      </p:sp>
      <p:sp>
        <p:nvSpPr>
          <p:cNvPr id="30723" name="Date Placeholder 3">
            <a:extLst>
              <a:ext uri="{FF2B5EF4-FFF2-40B4-BE49-F238E27FC236}">
                <a16:creationId xmlns:a16="http://schemas.microsoft.com/office/drawing/2014/main" id="{65CD4DBA-DCC8-47E9-A99E-5708005D4E6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D0417BC-48B6-44F5-BE90-717F20D3419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24" name="Footer Placeholder 4">
            <a:extLst>
              <a:ext uri="{FF2B5EF4-FFF2-40B4-BE49-F238E27FC236}">
                <a16:creationId xmlns:a16="http://schemas.microsoft.com/office/drawing/2014/main" id="{CCD9F350-707B-4199-8F94-C7B911DB8A9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25" name="Slide Number Placeholder 5">
            <a:extLst>
              <a:ext uri="{FF2B5EF4-FFF2-40B4-BE49-F238E27FC236}">
                <a16:creationId xmlns:a16="http://schemas.microsoft.com/office/drawing/2014/main" id="{003E5B8B-24E8-42B3-8D86-3F10E799903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7C92DAB-6FEA-425D-94AA-61D7E8017E92}" type="slidenum">
              <a:rPr lang="ru-RU" altLang="ru-RU" sz="1400"/>
              <a:pPr eaLnBrk="1" hangingPunct="1">
                <a:spcBef>
                  <a:spcPct val="0"/>
                </a:spcBef>
                <a:buFontTx/>
                <a:buNone/>
              </a:pPr>
              <a:t>588</a:t>
            </a:fld>
            <a:endParaRPr lang="ru-RU" altLang="ru-RU" sz="1400"/>
          </a:p>
        </p:txBody>
      </p:sp>
    </p:spTree>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Content Placeholder 2">
            <a:extLst>
              <a:ext uri="{FF2B5EF4-FFF2-40B4-BE49-F238E27FC236}">
                <a16:creationId xmlns:a16="http://schemas.microsoft.com/office/drawing/2014/main" id="{ABC4E45E-82DB-4528-AB41-14B1AF6B3449}"/>
              </a:ext>
            </a:extLst>
          </p:cNvPr>
          <p:cNvSpPr>
            <a:spLocks noGrp="1"/>
          </p:cNvSpPr>
          <p:nvPr>
            <p:ph idx="1"/>
          </p:nvPr>
        </p:nvSpPr>
        <p:spPr>
          <a:xfrm>
            <a:off x="0" y="1484313"/>
            <a:ext cx="9144000" cy="4641850"/>
          </a:xfrm>
        </p:spPr>
        <p:txBody>
          <a:bodyPr/>
          <a:lstStyle/>
          <a:p>
            <a:pPr>
              <a:defRPr/>
            </a:pPr>
            <a:r>
              <a:rPr lang="en-US" altLang="ru-RU" sz="2000" dirty="0"/>
              <a:t>MethodHandle </a:t>
            </a:r>
            <a:r>
              <a:rPr lang="ru-RU" altLang="ru-RU" sz="2000" dirty="0"/>
              <a:t>для приватных</a:t>
            </a:r>
            <a:r>
              <a:rPr lang="en-US" altLang="ru-RU" sz="2000" dirty="0"/>
              <a:t> (!) </a:t>
            </a:r>
            <a:r>
              <a:rPr lang="ru-RU" altLang="ru-RU" sz="2000" dirty="0"/>
              <a:t>методов можно получить, используя способ получения</a:t>
            </a:r>
            <a:r>
              <a:rPr lang="en-US" altLang="ru-RU" sz="2000" dirty="0"/>
              <a:t> MethodHandle’</a:t>
            </a:r>
            <a:r>
              <a:rPr lang="ru-RU" altLang="ru-RU" sz="2000" dirty="0"/>
              <a:t>ов из объектов- </a:t>
            </a:r>
            <a:r>
              <a:rPr lang="en-US" altLang="ru-RU" sz="2000" dirty="0"/>
              <a:t>Method’</a:t>
            </a:r>
            <a:r>
              <a:rPr lang="ru-RU" altLang="ru-RU" sz="2000" dirty="0"/>
              <a:t>ов (</a:t>
            </a:r>
            <a:r>
              <a:rPr lang="en-US" altLang="ru-RU" sz="2000" dirty="0"/>
              <a:t>reflection</a:t>
            </a:r>
            <a:r>
              <a:rPr lang="ru-RU" altLang="ru-RU" sz="2000" dirty="0"/>
              <a:t>)</a:t>
            </a:r>
            <a:r>
              <a:rPr lang="en-US" altLang="ru-RU" sz="2000" dirty="0"/>
              <a:t>:</a:t>
            </a:r>
          </a:p>
          <a:p>
            <a:pPr lvl="1">
              <a:defRPr/>
            </a:pPr>
            <a:r>
              <a:rPr lang="ru-RU" altLang="ru-RU" sz="1600" b="1" dirty="0"/>
              <a:t>Пусть в классе </a:t>
            </a:r>
            <a:r>
              <a:rPr lang="en-US" altLang="ru-RU" sz="1600" b="1" dirty="0"/>
              <a:t>Book </a:t>
            </a:r>
            <a:r>
              <a:rPr lang="ru-RU" altLang="ru-RU" sz="1600" b="1" dirty="0"/>
              <a:t>есть приватный метод:</a:t>
            </a:r>
          </a:p>
          <a:p>
            <a:pPr marL="0" indent="0">
              <a:buFontTx/>
              <a:buNone/>
              <a:defRPr/>
            </a:pPr>
            <a:r>
              <a:rPr lang="ru-RU" sz="1600" b="1" dirty="0"/>
              <a:t>		</a:t>
            </a:r>
            <a:r>
              <a:rPr lang="en-US" sz="1600" b="1" dirty="0"/>
              <a:t>class Book {</a:t>
            </a:r>
            <a:endParaRPr lang="ru-RU" sz="1600" b="1" dirty="0"/>
          </a:p>
          <a:p>
            <a:pPr marL="0" indent="0">
              <a:buFontTx/>
              <a:buNone/>
              <a:defRPr/>
            </a:pPr>
            <a:r>
              <a:rPr lang="ru-RU" sz="1600" b="1" dirty="0"/>
              <a:t>		      </a:t>
            </a:r>
            <a:r>
              <a:rPr lang="en-US" sz="1600" b="1" dirty="0"/>
              <a:t>String id;</a:t>
            </a:r>
          </a:p>
          <a:p>
            <a:pPr marL="0" indent="0">
              <a:buFontTx/>
              <a:buNone/>
              <a:defRPr/>
            </a:pPr>
            <a:r>
              <a:rPr lang="en-US" sz="1600" b="1" dirty="0"/>
              <a:t>		</a:t>
            </a:r>
            <a:r>
              <a:rPr lang="ru-RU" sz="1600" b="1" dirty="0"/>
              <a:t>     </a:t>
            </a:r>
            <a:r>
              <a:rPr lang="en-US" sz="1600" b="1" dirty="0"/>
              <a:t> String title;</a:t>
            </a:r>
          </a:p>
          <a:p>
            <a:pPr marL="0" indent="0">
              <a:buFontTx/>
              <a:buNone/>
              <a:defRPr/>
            </a:pPr>
            <a:r>
              <a:rPr lang="ru-RU" sz="1600" b="1" dirty="0"/>
              <a:t>		</a:t>
            </a:r>
            <a:r>
              <a:rPr lang="en-US" sz="1600" b="1" dirty="0"/>
              <a:t>      private String bookInfo () { return id + “ &gt; ” + title; }</a:t>
            </a:r>
            <a:r>
              <a:rPr lang="ru-RU" sz="1600" b="1" dirty="0"/>
              <a:t>	</a:t>
            </a:r>
            <a:r>
              <a:rPr lang="en-US" sz="1600" b="1" dirty="0"/>
              <a:t>    			      //  …</a:t>
            </a:r>
          </a:p>
          <a:p>
            <a:pPr marL="0" indent="0">
              <a:buFontTx/>
              <a:buNone/>
              <a:defRPr/>
            </a:pPr>
            <a:r>
              <a:rPr lang="en-US" sz="1600" b="1" dirty="0"/>
              <a:t>		}</a:t>
            </a:r>
            <a:r>
              <a:rPr lang="ru-RU" sz="1600" b="1" dirty="0"/>
              <a:t> </a:t>
            </a:r>
          </a:p>
          <a:p>
            <a:pPr marL="0" indent="0">
              <a:buFontTx/>
              <a:buNone/>
              <a:defRPr/>
            </a:pPr>
            <a:r>
              <a:rPr lang="ru-RU" sz="1600" b="1" dirty="0"/>
              <a:t>	Тогда:</a:t>
            </a:r>
            <a:endParaRPr lang="en-US" sz="1600" b="1" dirty="0"/>
          </a:p>
          <a:p>
            <a:pPr marL="0" indent="0">
              <a:buFontTx/>
              <a:buNone/>
              <a:defRPr/>
            </a:pPr>
            <a:r>
              <a:rPr lang="en-US" sz="1600" b="1" dirty="0"/>
              <a:t>	</a:t>
            </a:r>
            <a:r>
              <a:rPr lang="en-US" sz="1600" b="1" dirty="0">
                <a:solidFill>
                  <a:srgbClr val="FF0000"/>
                </a:solidFill>
              </a:rPr>
              <a:t>Method bookInfoMethod = Book.class.getDeclaredMethod(“bookInfo");</a:t>
            </a:r>
          </a:p>
          <a:p>
            <a:pPr marL="457200" lvl="1" indent="0">
              <a:buFontTx/>
              <a:buNone/>
              <a:defRPr/>
            </a:pPr>
            <a:r>
              <a:rPr lang="ru-RU" sz="1600" b="1" dirty="0">
                <a:solidFill>
                  <a:srgbClr val="FF0000"/>
                </a:solidFill>
              </a:rPr>
              <a:t>	</a:t>
            </a:r>
            <a:r>
              <a:rPr lang="en-US" sz="1600" b="1" dirty="0">
                <a:solidFill>
                  <a:srgbClr val="FF0000"/>
                </a:solidFill>
              </a:rPr>
              <a:t>formatBookMethod.setAccessible</a:t>
            </a:r>
            <a:r>
              <a:rPr lang="ru-RU" sz="1600" b="1" dirty="0">
                <a:solidFill>
                  <a:srgbClr val="FF0000"/>
                </a:solidFill>
              </a:rPr>
              <a:t> </a:t>
            </a:r>
            <a:r>
              <a:rPr lang="en-US" sz="1600" b="1" dirty="0">
                <a:solidFill>
                  <a:srgbClr val="FF0000"/>
                </a:solidFill>
              </a:rPr>
              <a:t>(true);</a:t>
            </a:r>
            <a:r>
              <a:rPr lang="ru-RU" sz="1600" b="1" dirty="0">
                <a:solidFill>
                  <a:srgbClr val="FF0000"/>
                </a:solidFill>
              </a:rPr>
              <a:t> </a:t>
            </a:r>
            <a:endParaRPr lang="en-US" sz="1600" b="1" dirty="0">
              <a:solidFill>
                <a:srgbClr val="FF0000"/>
              </a:solidFill>
            </a:endParaRPr>
          </a:p>
          <a:p>
            <a:pPr marL="457200" lvl="1" indent="0">
              <a:buFontTx/>
              <a:buNone/>
              <a:defRPr/>
            </a:pPr>
            <a:r>
              <a:rPr lang="en-US" sz="1600" b="1" dirty="0">
                <a:solidFill>
                  <a:srgbClr val="FF0000"/>
                </a:solidFill>
              </a:rPr>
              <a:t> </a:t>
            </a:r>
            <a:r>
              <a:rPr lang="ru-RU" sz="1600" b="1" dirty="0">
                <a:solidFill>
                  <a:srgbClr val="FF0000"/>
                </a:solidFill>
              </a:rPr>
              <a:t>	</a:t>
            </a:r>
            <a:r>
              <a:rPr lang="en-US" sz="1600" b="1" dirty="0">
                <a:solidFill>
                  <a:srgbClr val="FF0000"/>
                </a:solidFill>
              </a:rPr>
              <a:t>MethodHandle bookInfoMH = lookup.unreflect(bookInfoMethod);</a:t>
            </a:r>
          </a:p>
          <a:p>
            <a:pPr marL="457200" lvl="1" indent="0">
              <a:buFontTx/>
              <a:buNone/>
              <a:defRPr/>
            </a:pPr>
            <a:endParaRPr lang="en-US" altLang="ru-RU" sz="1600" b="1" dirty="0"/>
          </a:p>
          <a:p>
            <a:pPr marL="457200" lvl="1" indent="0">
              <a:buFontTx/>
              <a:buNone/>
              <a:defRPr/>
            </a:pPr>
            <a:r>
              <a:rPr lang="ru-RU" altLang="ru-RU" sz="1600" b="1" dirty="0"/>
              <a:t>... И мы видим, что сюда переносятся недостатки контроля доступа из </a:t>
            </a:r>
            <a:r>
              <a:rPr lang="en-US" altLang="ru-RU" sz="1600" b="1" dirty="0"/>
              <a:t>reflection…</a:t>
            </a:r>
            <a:endParaRPr lang="ru-RU" altLang="ru-RU" sz="1600" b="1" dirty="0"/>
          </a:p>
          <a:p>
            <a:pPr marL="457200" lvl="1" indent="0">
              <a:buFontTx/>
              <a:buNone/>
              <a:defRPr/>
            </a:pPr>
            <a:r>
              <a:rPr lang="ru-RU" sz="1600" b="1" dirty="0"/>
              <a:t>	</a:t>
            </a:r>
            <a:endParaRPr lang="en-US" altLang="ru-RU" sz="1600" b="1" dirty="0"/>
          </a:p>
          <a:p>
            <a:pPr>
              <a:defRPr/>
            </a:pPr>
            <a:endParaRPr lang="en-US" altLang="ru-RU" sz="2000" dirty="0"/>
          </a:p>
          <a:p>
            <a:pPr>
              <a:defRPr/>
            </a:pPr>
            <a:endParaRPr lang="ru-RU" altLang="ru-RU" sz="2000" dirty="0"/>
          </a:p>
        </p:txBody>
      </p:sp>
      <p:sp>
        <p:nvSpPr>
          <p:cNvPr id="31747" name="Date Placeholder 3">
            <a:extLst>
              <a:ext uri="{FF2B5EF4-FFF2-40B4-BE49-F238E27FC236}">
                <a16:creationId xmlns:a16="http://schemas.microsoft.com/office/drawing/2014/main" id="{7CD91AFD-A0EF-481B-94E9-1AE83767D5C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65F64E5-36CA-47FE-B2A3-5023F1400A2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1748" name="Footer Placeholder 4">
            <a:extLst>
              <a:ext uri="{FF2B5EF4-FFF2-40B4-BE49-F238E27FC236}">
                <a16:creationId xmlns:a16="http://schemas.microsoft.com/office/drawing/2014/main" id="{010345CC-3602-4DC8-B1E6-D3A763D0F9D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1749" name="Slide Number Placeholder 5">
            <a:extLst>
              <a:ext uri="{FF2B5EF4-FFF2-40B4-BE49-F238E27FC236}">
                <a16:creationId xmlns:a16="http://schemas.microsoft.com/office/drawing/2014/main" id="{873BA9FD-E30D-4863-95D5-7E99D759EE9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8B4BE73-1A88-4E47-BBD5-AE98D03EE895}" type="slidenum">
              <a:rPr lang="ru-RU" altLang="ru-RU" sz="1400"/>
              <a:pPr eaLnBrk="1" hangingPunct="1">
                <a:spcBef>
                  <a:spcPct val="0"/>
                </a:spcBef>
                <a:buFontTx/>
                <a:buNone/>
              </a:pPr>
              <a:t>589</a:t>
            </a:fld>
            <a:endParaRPr lang="ru-RU" altLang="ru-RU"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Линия"/>
          <p:cNvSpPr/>
          <p:nvPr/>
        </p:nvSpPr>
        <p:spPr>
          <a:xfrm>
            <a:off x="553804" y="1107375"/>
            <a:ext cx="8036393" cy="0"/>
          </a:xfrm>
          <a:prstGeom prst="line">
            <a:avLst/>
          </a:prstGeom>
          <a:ln w="12700">
            <a:solidFill>
              <a:srgbClr val="253957"/>
            </a:solidFill>
            <a:miter lim="400000"/>
          </a:ln>
        </p:spPr>
        <p:txBody>
          <a:bodyPr lIns="35717" tIns="35717" rIns="35717" bIns="35717" anchor="ctr"/>
          <a:lstStyle/>
          <a:p>
            <a:pPr>
              <a:defRPr sz="2400"/>
            </a:pPr>
            <a:endParaRPr sz="1688"/>
          </a:p>
        </p:txBody>
      </p:sp>
      <p:pic>
        <p:nvPicPr>
          <p:cNvPr id="142" name="Изображение" descr="Изображение"/>
          <p:cNvPicPr>
            <a:picLocks noChangeAspect="1"/>
          </p:cNvPicPr>
          <p:nvPr/>
        </p:nvPicPr>
        <p:blipFill>
          <a:blip r:embed="rId2"/>
          <a:stretch>
            <a:fillRect/>
          </a:stretch>
        </p:blipFill>
        <p:spPr>
          <a:xfrm>
            <a:off x="566574" y="293218"/>
            <a:ext cx="599765" cy="599765"/>
          </a:xfrm>
          <a:prstGeom prst="rect">
            <a:avLst/>
          </a:prstGeom>
          <a:ln w="12700">
            <a:miter lim="400000"/>
          </a:ln>
        </p:spPr>
      </p:pic>
      <p:sp>
        <p:nvSpPr>
          <p:cNvPr id="9" name="Заголовок основного текста"/>
          <p:cNvSpPr txBox="1"/>
          <p:nvPr/>
        </p:nvSpPr>
        <p:spPr>
          <a:xfrm>
            <a:off x="566575" y="1107376"/>
            <a:ext cx="8036393" cy="662445"/>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b"/>
          <a:lstStyle>
            <a:lvl1pPr algn="l">
              <a:defRPr sz="3000" b="1">
                <a:solidFill>
                  <a:srgbClr val="253957"/>
                </a:solidFill>
                <a:latin typeface="+mn-lt"/>
                <a:ea typeface="+mn-ea"/>
                <a:cs typeface="+mn-cs"/>
                <a:sym typeface="Arial Narrow"/>
              </a:defRPr>
            </a:lvl1pPr>
          </a:lstStyle>
          <a:p>
            <a:r>
              <a:rPr lang="ru-RU" sz="2109" dirty="0">
                <a:latin typeface="Arial Narrow" charset="0"/>
                <a:ea typeface="Arial Narrow" charset="0"/>
                <a:cs typeface="Arial Narrow" charset="0"/>
              </a:rPr>
              <a:t>Задание:</a:t>
            </a:r>
          </a:p>
        </p:txBody>
      </p:sp>
      <p:sp>
        <p:nvSpPr>
          <p:cNvPr id="10" name="Название подразделения, лаборатории, факультета и т.д."/>
          <p:cNvSpPr txBox="1"/>
          <p:nvPr/>
        </p:nvSpPr>
        <p:spPr>
          <a:xfrm>
            <a:off x="2353702" y="390508"/>
            <a:ext cx="6255515" cy="418380"/>
          </a:xfrm>
          <a:prstGeom prst="rect">
            <a:avLst/>
          </a:prstGeom>
          <a:ln w="12700">
            <a:miter lim="400000"/>
          </a:ln>
          <a:extLst>
            <a:ext uri="{C572A759-6A51-4108-AA02-DFA0A04FC94B}">
              <ma14:wrappingTextBoxFlag xmlns:ma14="http://schemas.microsoft.com/office/mac/drawingml/2011/main" xmlns="" val="1"/>
            </a:ext>
          </a:extLst>
        </p:spPr>
        <p:txBody>
          <a:bodyPr wrap="square" lIns="35717" tIns="35717" rIns="35717" bIns="35717" anchor="ctr">
            <a:spAutoFit/>
          </a:bodyPr>
          <a:lstStyle>
            <a:lvl1pPr algn="r">
              <a:defRPr sz="1800">
                <a:solidFill>
                  <a:srgbClr val="253957"/>
                </a:solidFill>
                <a:latin typeface="+mn-lt"/>
                <a:ea typeface="+mn-ea"/>
                <a:cs typeface="+mn-cs"/>
                <a:sym typeface="Arial Narrow"/>
              </a:defRPr>
            </a:lvl1pPr>
          </a:lstStyle>
          <a:p>
            <a:r>
              <a:rPr lang="ru-RU" sz="2250" b="1" dirty="0">
                <a:latin typeface="Arial Narrow" charset="0"/>
                <a:ea typeface="Arial Narrow" charset="0"/>
                <a:cs typeface="Arial Narrow" charset="0"/>
              </a:rPr>
              <a:t>Первичный анализ данных в </a:t>
            </a:r>
            <a:r>
              <a:rPr lang="en-US" sz="2250" b="1" dirty="0">
                <a:latin typeface="Arial Narrow" charset="0"/>
                <a:ea typeface="Arial Narrow" charset="0"/>
                <a:cs typeface="Arial Narrow" charset="0"/>
              </a:rPr>
              <a:t>IBM SPSS Statistics</a:t>
            </a:r>
            <a:endParaRPr sz="2250" b="1" dirty="0">
              <a:latin typeface="Arial Narrow" charset="0"/>
              <a:ea typeface="Arial Narrow" charset="0"/>
              <a:cs typeface="Arial Narrow" charset="0"/>
            </a:endParaRPr>
          </a:p>
        </p:txBody>
      </p:sp>
      <p:sp>
        <p:nvSpPr>
          <p:cNvPr id="8" name="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Text…">
            <a:extLst>
              <a:ext uri="{FF2B5EF4-FFF2-40B4-BE49-F238E27FC236}">
                <a16:creationId xmlns:a16="http://schemas.microsoft.com/office/drawing/2014/main" id="{45533683-10A6-1D41-B74A-09ECD01FFEFA}"/>
              </a:ext>
            </a:extLst>
          </p:cNvPr>
          <p:cNvSpPr txBox="1"/>
          <p:nvPr/>
        </p:nvSpPr>
        <p:spPr>
          <a:xfrm>
            <a:off x="553804" y="1958843"/>
            <a:ext cx="8036393" cy="4647971"/>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numCol="1"/>
          <a:lstStyle/>
          <a:p>
            <a:pPr marL="241127"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Загрузить </a:t>
            </a:r>
            <a:r>
              <a:rPr lang="en-US" sz="1688" dirty="0">
                <a:solidFill>
                  <a:srgbClr val="253957"/>
                </a:solidFill>
                <a:latin typeface="Arial Narrow" charset="0"/>
                <a:cs typeface="Arial Narrow" charset="0"/>
              </a:rPr>
              <a:t>IBM SPSS Statistics</a:t>
            </a:r>
            <a:r>
              <a:rPr lang="ru-RU" sz="1688" dirty="0">
                <a:solidFill>
                  <a:srgbClr val="253957"/>
                </a:solidFill>
                <a:latin typeface="Arial Narrow" charset="0"/>
                <a:cs typeface="Arial Narrow" charset="0"/>
              </a:rPr>
              <a:t>;</a:t>
            </a:r>
          </a:p>
          <a:p>
            <a:pPr marL="241127"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Открыть файл </a:t>
            </a:r>
            <a:r>
              <a:rPr lang="en-US" sz="1688" b="1" dirty="0">
                <a:solidFill>
                  <a:srgbClr val="253957"/>
                </a:solidFill>
                <a:latin typeface="Arial Narrow" charset="0"/>
                <a:cs typeface="Arial Narrow" charset="0"/>
              </a:rPr>
              <a:t>ex01.sav</a:t>
            </a:r>
            <a:r>
              <a:rPr lang="ru-RU" sz="1688" dirty="0">
                <a:solidFill>
                  <a:srgbClr val="253957"/>
                </a:solidFill>
                <a:latin typeface="Arial Narrow" charset="0"/>
                <a:cs typeface="Arial Narrow" charset="0"/>
              </a:rPr>
              <a:t>;</a:t>
            </a:r>
          </a:p>
          <a:p>
            <a:pPr marL="241127"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Изучить данные: вид, структуру;</a:t>
            </a:r>
          </a:p>
          <a:p>
            <a:pPr marL="241127"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Графический анализ показателей;</a:t>
            </a:r>
          </a:p>
          <a:p>
            <a:pPr marL="241127"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Анализ на выбросы: </a:t>
            </a:r>
            <a:r>
              <a:rPr lang="ru-RU" sz="1688" dirty="0" err="1">
                <a:solidFill>
                  <a:srgbClr val="253957"/>
                </a:solidFill>
                <a:latin typeface="Arial Narrow" charset="0"/>
                <a:cs typeface="Arial Narrow" charset="0"/>
              </a:rPr>
              <a:t>ящичковые</a:t>
            </a:r>
            <a:r>
              <a:rPr lang="ru-RU" sz="1688" dirty="0">
                <a:solidFill>
                  <a:srgbClr val="253957"/>
                </a:solidFill>
                <a:latin typeface="Arial Narrow" charset="0"/>
                <a:cs typeface="Arial Narrow" charset="0"/>
              </a:rPr>
              <a:t> диаграммы;</a:t>
            </a:r>
          </a:p>
          <a:p>
            <a:pPr marL="241127"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Частоты;</a:t>
            </a:r>
          </a:p>
          <a:p>
            <a:pPr marL="241127"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Описательные статистики;</a:t>
            </a:r>
          </a:p>
          <a:p>
            <a:pPr marL="241127"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Анализ на нормальность распределения:</a:t>
            </a:r>
            <a:endParaRPr lang="en-US" sz="1688" dirty="0">
              <a:solidFill>
                <a:srgbClr val="253957"/>
              </a:solidFill>
              <a:latin typeface="Arial Narrow" charset="0"/>
              <a:cs typeface="Arial Narrow" charset="0"/>
            </a:endParaRPr>
          </a:p>
          <a:p>
            <a:pPr marL="698266" lvl="1"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Показатели асимметрии и эксцесса</a:t>
            </a:r>
            <a:r>
              <a:rPr lang="en-US" sz="1688" dirty="0">
                <a:solidFill>
                  <a:srgbClr val="253957"/>
                </a:solidFill>
                <a:latin typeface="Arial Narrow" charset="0"/>
                <a:cs typeface="Arial Narrow" charset="0"/>
              </a:rPr>
              <a:t>. </a:t>
            </a:r>
            <a:r>
              <a:rPr lang="ru-RU" sz="1688" dirty="0">
                <a:solidFill>
                  <a:srgbClr val="253957"/>
                </a:solidFill>
                <a:latin typeface="Arial Narrow" charset="0"/>
                <a:cs typeface="Arial Narrow" charset="0"/>
              </a:rPr>
              <a:t>Распределение соответствует нормальному, если абсолютные значения асимметрии и эксцесса не превышают свои стандартные ошибки;</a:t>
            </a:r>
            <a:endParaRPr lang="en-US" sz="1688" dirty="0">
              <a:solidFill>
                <a:srgbClr val="253957"/>
              </a:solidFill>
              <a:latin typeface="Arial Narrow" charset="0"/>
              <a:cs typeface="Arial Narrow" charset="0"/>
            </a:endParaRPr>
          </a:p>
          <a:p>
            <a:pPr marL="698266" lvl="1"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Графический способ: </a:t>
            </a:r>
            <a:r>
              <a:rPr lang="en-US" sz="1688" dirty="0">
                <a:solidFill>
                  <a:srgbClr val="253957"/>
                </a:solidFill>
                <a:latin typeface="Arial Narrow" charset="0"/>
                <a:cs typeface="Arial Narrow" charset="0"/>
              </a:rPr>
              <a:t>Q-Q</a:t>
            </a:r>
            <a:r>
              <a:rPr lang="ru-RU" sz="1688" dirty="0">
                <a:solidFill>
                  <a:srgbClr val="253957"/>
                </a:solidFill>
                <a:latin typeface="Arial Narrow" charset="0"/>
                <a:cs typeface="Arial Narrow" charset="0"/>
              </a:rPr>
              <a:t> </a:t>
            </a:r>
            <a:r>
              <a:rPr lang="en-US" sz="1688" dirty="0">
                <a:solidFill>
                  <a:srgbClr val="253957"/>
                </a:solidFill>
                <a:latin typeface="Arial Narrow" charset="0"/>
                <a:cs typeface="Arial Narrow" charset="0"/>
              </a:rPr>
              <a:t>Plots </a:t>
            </a:r>
            <a:r>
              <a:rPr lang="ru-RU" sz="1688" dirty="0">
                <a:solidFill>
                  <a:srgbClr val="253957"/>
                </a:solidFill>
                <a:latin typeface="Arial Narrow" charset="0"/>
                <a:cs typeface="Arial Narrow" charset="0"/>
              </a:rPr>
              <a:t>и</a:t>
            </a:r>
            <a:r>
              <a:rPr lang="en-US" sz="1688" dirty="0">
                <a:solidFill>
                  <a:srgbClr val="253957"/>
                </a:solidFill>
                <a:latin typeface="Arial Narrow" charset="0"/>
                <a:cs typeface="Arial Narrow" charset="0"/>
              </a:rPr>
              <a:t> P-P Plots</a:t>
            </a:r>
            <a:r>
              <a:rPr lang="ru-RU" sz="1688" dirty="0">
                <a:solidFill>
                  <a:srgbClr val="253957"/>
                </a:solidFill>
                <a:latin typeface="Arial Narrow" charset="0"/>
                <a:cs typeface="Arial Narrow" charset="0"/>
              </a:rPr>
              <a:t>. Чем ближе точки графиков к прямой линии, тем меньше отличия распределения от нормального;</a:t>
            </a:r>
          </a:p>
          <a:p>
            <a:pPr marL="698266" lvl="1" indent="-241127">
              <a:spcBef>
                <a:spcPts val="141"/>
              </a:spcBef>
              <a:buFont typeface="Arial" panose="020B0604020202020204" pitchFamily="34" charset="0"/>
              <a:buChar char="•"/>
            </a:pPr>
            <a:r>
              <a:rPr lang="ru-RU" sz="1688" dirty="0">
                <a:solidFill>
                  <a:srgbClr val="253957"/>
                </a:solidFill>
                <a:latin typeface="Arial Narrow" charset="0"/>
                <a:cs typeface="Arial Narrow" charset="0"/>
              </a:rPr>
              <a:t>Критерий Колмогорова-Смирнова. Асимптотическая значимость – вероятность того, что распределение соответствует нормальному виду. Асимптотическая значимость меньше или равно 0,05 – распределение отличается от нормального, больше 0,05 – существенных отличий не обнаружено.</a:t>
            </a:r>
          </a:p>
        </p:txBody>
      </p:sp>
    </p:spTree>
    <p:extLst>
      <p:ext uri="{BB962C8B-B14F-4D97-AF65-F5344CB8AC3E}">
        <p14:creationId xmlns:p14="http://schemas.microsoft.com/office/powerpoint/2010/main" val="1971775899"/>
      </p:ext>
    </p:extLst>
  </p:cSld>
  <p:clrMapOvr>
    <a:masterClrMapping/>
  </p:clrMapOvr>
  <p:transition spd="med"/>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B76D23EB-D1FC-423E-8C8F-E107D1B2EB8F}"/>
              </a:ext>
            </a:extLst>
          </p:cNvPr>
          <p:cNvSpPr>
            <a:spLocks noGrp="1"/>
          </p:cNvSpPr>
          <p:nvPr>
            <p:ph type="title"/>
          </p:nvPr>
        </p:nvSpPr>
        <p:spPr>
          <a:xfrm>
            <a:off x="395288" y="1484313"/>
            <a:ext cx="8229600" cy="360362"/>
          </a:xfrm>
        </p:spPr>
        <p:txBody>
          <a:bodyPr/>
          <a:lstStyle/>
          <a:p>
            <a:r>
              <a:rPr lang="ru-RU" altLang="ru-RU" sz="2400" b="1"/>
              <a:t>Вызовы с помощью </a:t>
            </a:r>
            <a:r>
              <a:rPr lang="en-US" altLang="ru-RU" sz="2400" b="1"/>
              <a:t>MethodHandle(s)</a:t>
            </a:r>
            <a:endParaRPr lang="ru-RU" altLang="ru-RU" sz="2400" b="1"/>
          </a:p>
        </p:txBody>
      </p:sp>
      <p:sp>
        <p:nvSpPr>
          <p:cNvPr id="32771" name="Content Placeholder 2">
            <a:extLst>
              <a:ext uri="{FF2B5EF4-FFF2-40B4-BE49-F238E27FC236}">
                <a16:creationId xmlns:a16="http://schemas.microsoft.com/office/drawing/2014/main" id="{22BFBAD4-32A5-4BBB-A154-9E672D588F67}"/>
              </a:ext>
            </a:extLst>
          </p:cNvPr>
          <p:cNvSpPr>
            <a:spLocks noGrp="1"/>
          </p:cNvSpPr>
          <p:nvPr>
            <p:ph idx="1"/>
          </p:nvPr>
        </p:nvSpPr>
        <p:spPr>
          <a:xfrm>
            <a:off x="0" y="1989138"/>
            <a:ext cx="9144000" cy="4137025"/>
          </a:xfrm>
        </p:spPr>
        <p:txBody>
          <a:bodyPr/>
          <a:lstStyle/>
          <a:p>
            <a:r>
              <a:rPr lang="ru-RU" altLang="ru-RU" sz="2000"/>
              <a:t>Получив </a:t>
            </a:r>
            <a:r>
              <a:rPr lang="en-US" altLang="ru-RU" sz="2000"/>
              <a:t>MethodHandle</a:t>
            </a:r>
            <a:r>
              <a:rPr lang="ru-RU" altLang="ru-RU" sz="2000"/>
              <a:t>, можно использовать три способа вызовов:</a:t>
            </a:r>
          </a:p>
          <a:p>
            <a:pPr lvl="1"/>
            <a:r>
              <a:rPr lang="en-US" altLang="ru-RU" sz="1600" b="1"/>
              <a:t>invoke();</a:t>
            </a:r>
          </a:p>
          <a:p>
            <a:pPr lvl="1"/>
            <a:r>
              <a:rPr lang="en-US" altLang="ru-RU" sz="1600" b="1"/>
              <a:t>invokeWithArguments();</a:t>
            </a:r>
          </a:p>
          <a:p>
            <a:pPr lvl="1"/>
            <a:r>
              <a:rPr lang="en-US" altLang="ru-RU" sz="1600" b="1"/>
              <a:t>invokeExact().</a:t>
            </a:r>
            <a:endParaRPr lang="ru-RU" altLang="ru-RU" sz="1600" b="1"/>
          </a:p>
          <a:p>
            <a:pPr lvl="1"/>
            <a:endParaRPr lang="en-US" altLang="ru-RU" sz="1600" b="1"/>
          </a:p>
          <a:p>
            <a:r>
              <a:rPr lang="ru-RU" altLang="ru-RU" sz="2000"/>
              <a:t>При использовании </a:t>
            </a:r>
            <a:r>
              <a:rPr lang="en-US" altLang="ru-RU" sz="2000"/>
              <a:t>invoke(…) </a:t>
            </a:r>
            <a:r>
              <a:rPr lang="ru-RU" altLang="ru-RU" sz="2000"/>
              <a:t>мы фиксируем набор агументов, но разрешаем выполнять </a:t>
            </a:r>
            <a:r>
              <a:rPr lang="en-US" altLang="ru-RU" sz="2000"/>
              <a:t>cast </a:t>
            </a:r>
            <a:r>
              <a:rPr lang="ru-RU" altLang="ru-RU" sz="2000"/>
              <a:t>и </a:t>
            </a:r>
            <a:r>
              <a:rPr lang="en-US" altLang="ru-RU" sz="2000"/>
              <a:t>boxing/unboxing </a:t>
            </a:r>
            <a:r>
              <a:rPr lang="ru-RU" altLang="ru-RU" sz="2000"/>
              <a:t>аргументов и возвращаемых значений (в допустимых пределах...).</a:t>
            </a:r>
          </a:p>
          <a:p>
            <a:r>
              <a:rPr lang="ru-RU" altLang="ru-RU" sz="2000"/>
              <a:t>При использовании </a:t>
            </a:r>
            <a:r>
              <a:rPr lang="en-US" altLang="ru-RU" sz="2000"/>
              <a:t>invokeWithArguments(…) </a:t>
            </a:r>
            <a:r>
              <a:rPr lang="ru-RU" altLang="ru-RU" sz="2000"/>
              <a:t>мы (дополнительно к предыдущему) разрешаем менять количество аргументов.</a:t>
            </a:r>
          </a:p>
          <a:p>
            <a:r>
              <a:rPr lang="ru-RU" altLang="ru-RU" sz="2000"/>
              <a:t>При использовании </a:t>
            </a:r>
            <a:r>
              <a:rPr lang="en-US" altLang="ru-RU" sz="2000"/>
              <a:t>invokeExact(…) </a:t>
            </a:r>
            <a:r>
              <a:rPr lang="ru-RU" altLang="ru-RU" sz="2000"/>
              <a:t>мы не разрешаем никаких преобразований при передаче параметров и возвращаемых значений.</a:t>
            </a:r>
          </a:p>
        </p:txBody>
      </p:sp>
      <p:sp>
        <p:nvSpPr>
          <p:cNvPr id="32772" name="Date Placeholder 3">
            <a:extLst>
              <a:ext uri="{FF2B5EF4-FFF2-40B4-BE49-F238E27FC236}">
                <a16:creationId xmlns:a16="http://schemas.microsoft.com/office/drawing/2014/main" id="{FC6EC2F8-5999-42C1-ADA0-F2A22674204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BF3B009-F11A-4E6B-8602-406C4F12EAD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2773" name="Footer Placeholder 4">
            <a:extLst>
              <a:ext uri="{FF2B5EF4-FFF2-40B4-BE49-F238E27FC236}">
                <a16:creationId xmlns:a16="http://schemas.microsoft.com/office/drawing/2014/main" id="{03E3ED36-B3A5-4EB4-8D7F-85AFF53917C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2774" name="Slide Number Placeholder 5">
            <a:extLst>
              <a:ext uri="{FF2B5EF4-FFF2-40B4-BE49-F238E27FC236}">
                <a16:creationId xmlns:a16="http://schemas.microsoft.com/office/drawing/2014/main" id="{4A651EAA-4E84-461C-9048-2FD4665F644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5416E31-290E-4319-BDCF-20C7566249BB}" type="slidenum">
              <a:rPr lang="ru-RU" altLang="ru-RU" sz="1400"/>
              <a:pPr eaLnBrk="1" hangingPunct="1">
                <a:spcBef>
                  <a:spcPct val="0"/>
                </a:spcBef>
                <a:buFontTx/>
                <a:buNone/>
              </a:pPr>
              <a:t>590</a:t>
            </a:fld>
            <a:endParaRPr lang="ru-RU" altLang="ru-RU" sz="1400"/>
          </a:p>
        </p:txBody>
      </p:sp>
    </p:spTree>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8E2DBE48-A5FF-45FA-819C-606C1AD4C9F3}"/>
              </a:ext>
            </a:extLst>
          </p:cNvPr>
          <p:cNvSpPr>
            <a:spLocks noGrp="1"/>
          </p:cNvSpPr>
          <p:nvPr>
            <p:ph idx="1"/>
          </p:nvPr>
        </p:nvSpPr>
        <p:spPr>
          <a:xfrm>
            <a:off x="0" y="1484313"/>
            <a:ext cx="9144000" cy="4641850"/>
          </a:xfrm>
        </p:spPr>
        <p:txBody>
          <a:bodyPr/>
          <a:lstStyle/>
          <a:p>
            <a:r>
              <a:rPr lang="ru-RU" altLang="ru-RU" sz="2000"/>
              <a:t>С посощью </a:t>
            </a:r>
            <a:r>
              <a:rPr lang="en-US" altLang="ru-RU" sz="2000"/>
              <a:t>MethodHandle</a:t>
            </a:r>
            <a:r>
              <a:rPr lang="ru-RU" altLang="ru-RU" sz="2000"/>
              <a:t>(</a:t>
            </a:r>
            <a:r>
              <a:rPr lang="en-US" altLang="ru-RU" sz="2000"/>
              <a:t>s) </a:t>
            </a:r>
            <a:r>
              <a:rPr lang="ru-RU" altLang="ru-RU" sz="2000"/>
              <a:t>можно оперировать массивами и выполнять различные другие полезные операции;</a:t>
            </a:r>
          </a:p>
          <a:p>
            <a:r>
              <a:rPr lang="ru-RU" altLang="ru-RU" sz="2000"/>
              <a:t>Однако, не надо этими механизмами злоупотреблять и пользоваться ими следует только тогда, когда это необходимо (нет других, более высокоуровневых средств)... </a:t>
            </a:r>
          </a:p>
          <a:p>
            <a:r>
              <a:rPr lang="ru-RU" altLang="ru-RU" sz="2000"/>
              <a:t>Подробности следует смотреть в соответствующей </a:t>
            </a:r>
            <a:r>
              <a:rPr lang="en-US" altLang="ru-RU" sz="2000"/>
              <a:t>API</a:t>
            </a:r>
            <a:r>
              <a:rPr lang="ru-RU" altLang="ru-RU" sz="2000"/>
              <a:t> документации.</a:t>
            </a:r>
            <a:r>
              <a:rPr lang="en-US" altLang="ru-RU" sz="2000"/>
              <a:t> </a:t>
            </a:r>
            <a:endParaRPr lang="ru-RU" altLang="ru-RU" sz="2000"/>
          </a:p>
          <a:p>
            <a:endParaRPr lang="ru-RU" altLang="ru-RU" sz="2000"/>
          </a:p>
        </p:txBody>
      </p:sp>
      <p:sp>
        <p:nvSpPr>
          <p:cNvPr id="33795" name="Date Placeholder 3">
            <a:extLst>
              <a:ext uri="{FF2B5EF4-FFF2-40B4-BE49-F238E27FC236}">
                <a16:creationId xmlns:a16="http://schemas.microsoft.com/office/drawing/2014/main" id="{B3CB397C-4B36-4A40-8153-BCFE420E389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D2E6554-E22F-420A-AD54-B8A1EC64C07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3796" name="Footer Placeholder 4">
            <a:extLst>
              <a:ext uri="{FF2B5EF4-FFF2-40B4-BE49-F238E27FC236}">
                <a16:creationId xmlns:a16="http://schemas.microsoft.com/office/drawing/2014/main" id="{B2891A1F-A76B-460D-B645-7FDE690F1B3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3797" name="Slide Number Placeholder 5">
            <a:extLst>
              <a:ext uri="{FF2B5EF4-FFF2-40B4-BE49-F238E27FC236}">
                <a16:creationId xmlns:a16="http://schemas.microsoft.com/office/drawing/2014/main" id="{D4ADACF2-54E3-40FC-89FE-1FCFFFC1068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03F9404-B1EF-43FA-ADD4-2159814CACB0}" type="slidenum">
              <a:rPr lang="ru-RU" altLang="ru-RU" sz="1400"/>
              <a:pPr eaLnBrk="1" hangingPunct="1">
                <a:spcBef>
                  <a:spcPct val="0"/>
                </a:spcBef>
                <a:buFontTx/>
                <a:buNone/>
              </a:pPr>
              <a:t>591</a:t>
            </a:fld>
            <a:endParaRPr lang="ru-RU" altLang="ru-RU" sz="1400"/>
          </a:p>
        </p:txBody>
      </p:sp>
    </p:spTree>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a:extLst>
              <a:ext uri="{FF2B5EF4-FFF2-40B4-BE49-F238E27FC236}">
                <a16:creationId xmlns:a16="http://schemas.microsoft.com/office/drawing/2014/main" id="{D709DB6D-07FA-4DEA-9EE9-DB20D183F2A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461FC8A-D461-4306-9385-8F74BFB043A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4819" name="Footer Placeholder 4">
            <a:extLst>
              <a:ext uri="{FF2B5EF4-FFF2-40B4-BE49-F238E27FC236}">
                <a16:creationId xmlns:a16="http://schemas.microsoft.com/office/drawing/2014/main" id="{242A3283-6E7A-466A-8811-BAA874F3781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4820" name="Slide Number Placeholder 5">
            <a:extLst>
              <a:ext uri="{FF2B5EF4-FFF2-40B4-BE49-F238E27FC236}">
                <a16:creationId xmlns:a16="http://schemas.microsoft.com/office/drawing/2014/main" id="{EAC3EB2D-E715-4922-96DE-0B885667F14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2C3D929-36BB-4601-B075-500DD3C0CD72}" type="slidenum">
              <a:rPr lang="ru-RU" altLang="ru-RU" sz="1400"/>
              <a:pPr eaLnBrk="1" hangingPunct="1">
                <a:spcBef>
                  <a:spcPct val="0"/>
                </a:spcBef>
                <a:buFontTx/>
                <a:buNone/>
              </a:pPr>
              <a:t>592</a:t>
            </a:fld>
            <a:endParaRPr lang="ru-RU" altLang="ru-RU" sz="1400"/>
          </a:p>
        </p:txBody>
      </p:sp>
      <p:sp>
        <p:nvSpPr>
          <p:cNvPr id="34821" name="Rectangle 2">
            <a:extLst>
              <a:ext uri="{FF2B5EF4-FFF2-40B4-BE49-F238E27FC236}">
                <a16:creationId xmlns:a16="http://schemas.microsoft.com/office/drawing/2014/main" id="{DF84F220-A479-4E4A-8792-8E875ED9246F}"/>
              </a:ext>
            </a:extLst>
          </p:cNvPr>
          <p:cNvSpPr>
            <a:spLocks noGrp="1" noChangeArrowheads="1"/>
          </p:cNvSpPr>
          <p:nvPr>
            <p:ph type="title"/>
          </p:nvPr>
        </p:nvSpPr>
        <p:spPr>
          <a:xfrm>
            <a:off x="468313" y="1557338"/>
            <a:ext cx="8229600" cy="346075"/>
          </a:xfrm>
        </p:spPr>
        <p:txBody>
          <a:bodyPr/>
          <a:lstStyle/>
          <a:p>
            <a:pPr eaLnBrk="1" hangingPunct="1"/>
            <a:r>
              <a:rPr lang="ru-RU" altLang="ru-RU" sz="2400" b="1"/>
              <a:t>Класс </a:t>
            </a:r>
            <a:r>
              <a:rPr lang="en-US" altLang="ru-RU" sz="2400" b="1">
                <a:solidFill>
                  <a:srgbClr val="FF0000"/>
                </a:solidFill>
              </a:rPr>
              <a:t>java.lang.reflect.Proxy</a:t>
            </a:r>
            <a:endParaRPr lang="ru-RU" altLang="ru-RU" sz="2400" b="1">
              <a:solidFill>
                <a:srgbClr val="FF0000"/>
              </a:solidFill>
            </a:endParaRPr>
          </a:p>
        </p:txBody>
      </p:sp>
      <p:sp>
        <p:nvSpPr>
          <p:cNvPr id="34822" name="Rectangle 3">
            <a:extLst>
              <a:ext uri="{FF2B5EF4-FFF2-40B4-BE49-F238E27FC236}">
                <a16:creationId xmlns:a16="http://schemas.microsoft.com/office/drawing/2014/main" id="{04FB109B-0742-472D-8B02-9E5E7FCA3F52}"/>
              </a:ext>
            </a:extLst>
          </p:cNvPr>
          <p:cNvSpPr>
            <a:spLocks noGrp="1" noChangeArrowheads="1"/>
          </p:cNvSpPr>
          <p:nvPr>
            <p:ph type="body" idx="1"/>
          </p:nvPr>
        </p:nvSpPr>
        <p:spPr>
          <a:xfrm>
            <a:off x="0" y="2133600"/>
            <a:ext cx="9144000" cy="4137025"/>
          </a:xfrm>
        </p:spPr>
        <p:txBody>
          <a:bodyPr/>
          <a:lstStyle/>
          <a:p>
            <a:pPr eaLnBrk="1" hangingPunct="1">
              <a:lnSpc>
                <a:spcPct val="90000"/>
              </a:lnSpc>
            </a:pPr>
            <a:r>
              <a:rPr lang="ru-RU" altLang="ru-RU" sz="2000"/>
              <a:t>Мы много раз отмечали, что развитие программирования – в целом – связано с повышением роли динамики:</a:t>
            </a:r>
          </a:p>
          <a:p>
            <a:pPr lvl="1" eaLnBrk="1" hangingPunct="1">
              <a:lnSpc>
                <a:spcPct val="90000"/>
              </a:lnSpc>
            </a:pPr>
            <a:r>
              <a:rPr lang="ru-RU" altLang="ru-RU" sz="1800"/>
              <a:t>Более развитые аппаратно-программные средства всегда обладают большей динамикой... </a:t>
            </a:r>
            <a:r>
              <a:rPr lang="ru-RU" altLang="ru-RU" sz="1800" i="1"/>
              <a:t>(</a:t>
            </a:r>
            <a:r>
              <a:rPr lang="en-US" altLang="ru-RU" sz="1800" i="1"/>
              <a:t>BTW: </a:t>
            </a:r>
            <a:r>
              <a:rPr lang="ru-RU" altLang="ru-RU" sz="1800" i="1"/>
              <a:t>ваши примеры?...)</a:t>
            </a:r>
          </a:p>
          <a:p>
            <a:pPr eaLnBrk="1" hangingPunct="1">
              <a:lnSpc>
                <a:spcPct val="90000"/>
              </a:lnSpc>
            </a:pPr>
            <a:r>
              <a:rPr lang="ru-RU" altLang="ru-RU" sz="2000"/>
              <a:t>Одним из примером такого развития в </a:t>
            </a:r>
            <a:r>
              <a:rPr lang="en-US" altLang="ru-RU" sz="2000"/>
              <a:t>Java </a:t>
            </a:r>
            <a:r>
              <a:rPr lang="ru-RU" altLang="ru-RU" sz="2000"/>
              <a:t>является внедрение механизма </a:t>
            </a:r>
            <a:r>
              <a:rPr lang="en-US" altLang="ru-RU" sz="2000"/>
              <a:t>Dynamic Proxy (</a:t>
            </a:r>
            <a:r>
              <a:rPr lang="ru-RU" altLang="ru-RU" sz="2000"/>
              <a:t>начиная с </a:t>
            </a:r>
            <a:r>
              <a:rPr lang="en-US" altLang="ru-RU" sz="2000"/>
              <a:t>JDK 1.3).</a:t>
            </a:r>
          </a:p>
          <a:p>
            <a:pPr eaLnBrk="1" hangingPunct="1">
              <a:lnSpc>
                <a:spcPct val="90000"/>
              </a:lnSpc>
            </a:pPr>
            <a:r>
              <a:rPr lang="ru-RU" altLang="ru-RU" sz="2000"/>
              <a:t>Используя этот механизм, можно в динамике (</a:t>
            </a:r>
            <a:r>
              <a:rPr lang="en-US" altLang="ru-RU" sz="2000"/>
              <a:t>at runtime</a:t>
            </a:r>
            <a:r>
              <a:rPr lang="ru-RU" altLang="ru-RU" sz="2000"/>
              <a:t>)</a:t>
            </a:r>
            <a:r>
              <a:rPr lang="en-US" altLang="ru-RU" sz="2000"/>
              <a:t> </a:t>
            </a:r>
            <a:r>
              <a:rPr lang="ru-RU" altLang="ru-RU" sz="2000"/>
              <a:t>создавать новые классы, которые реализуют заданный набор интерфейсов;</a:t>
            </a:r>
          </a:p>
          <a:p>
            <a:pPr lvl="1" eaLnBrk="1" hangingPunct="1">
              <a:lnSpc>
                <a:spcPct val="90000"/>
              </a:lnSpc>
            </a:pPr>
            <a:r>
              <a:rPr lang="ru-RU" altLang="ru-RU" sz="1800" i="1"/>
              <a:t>(</a:t>
            </a:r>
            <a:r>
              <a:rPr lang="en-US" altLang="ru-RU" sz="1800" i="1"/>
              <a:t>BTW: </a:t>
            </a:r>
            <a:r>
              <a:rPr lang="ru-RU" altLang="ru-RU" sz="1800" i="1"/>
              <a:t>А какими вообще способами можно получить класс, реализующий заданный интерфейс?)</a:t>
            </a:r>
          </a:p>
          <a:p>
            <a:pPr eaLnBrk="1" hangingPunct="1">
              <a:lnSpc>
                <a:spcPct val="90000"/>
              </a:lnSpc>
            </a:pPr>
            <a:r>
              <a:rPr lang="ru-RU" altLang="ru-RU" sz="2000"/>
              <a:t>Этот механизм нужен в тех случаях, когда во время компиляции вы не знаете, какие интерфейсы вам надо реализовать...</a:t>
            </a:r>
          </a:p>
          <a:p>
            <a:pPr lvl="1" eaLnBrk="1" hangingPunct="1">
              <a:lnSpc>
                <a:spcPct val="90000"/>
              </a:lnSpc>
            </a:pPr>
            <a:r>
              <a:rPr lang="ru-RU" altLang="ru-RU" sz="1800" i="1"/>
              <a:t>(</a:t>
            </a:r>
            <a:r>
              <a:rPr lang="en-US" altLang="ru-RU" sz="1800" i="1"/>
              <a:t>BTW:</a:t>
            </a:r>
            <a:r>
              <a:rPr lang="ru-RU" altLang="ru-RU" sz="1800" i="1"/>
              <a:t>Кто может привести пример такой ситуации?)</a:t>
            </a:r>
          </a:p>
          <a:p>
            <a:pPr eaLnBrk="1" hangingPunct="1">
              <a:lnSpc>
                <a:spcPct val="90000"/>
              </a:lnSpc>
            </a:pPr>
            <a:endParaRPr lang="ru-RU" altLang="ru-RU" sz="2000"/>
          </a:p>
        </p:txBody>
      </p:sp>
    </p:spTree>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a:extLst>
              <a:ext uri="{FF2B5EF4-FFF2-40B4-BE49-F238E27FC236}">
                <a16:creationId xmlns:a16="http://schemas.microsoft.com/office/drawing/2014/main" id="{E4E29830-8D8C-4EAF-97E1-2612E4C5135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D935A9B-3D9F-4A62-A347-E9635271507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5843" name="Footer Placeholder 4">
            <a:extLst>
              <a:ext uri="{FF2B5EF4-FFF2-40B4-BE49-F238E27FC236}">
                <a16:creationId xmlns:a16="http://schemas.microsoft.com/office/drawing/2014/main" id="{64745069-B9CE-4DF0-95DE-6753083A3DD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5844" name="Slide Number Placeholder 5">
            <a:extLst>
              <a:ext uri="{FF2B5EF4-FFF2-40B4-BE49-F238E27FC236}">
                <a16:creationId xmlns:a16="http://schemas.microsoft.com/office/drawing/2014/main" id="{4E075F53-19C6-4EC8-A994-62286147133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5985E7E-3680-4D35-93A0-DF1B58C383FB}" type="slidenum">
              <a:rPr lang="ru-RU" altLang="ru-RU" sz="1400"/>
              <a:pPr eaLnBrk="1" hangingPunct="1">
                <a:spcBef>
                  <a:spcPct val="0"/>
                </a:spcBef>
                <a:buFontTx/>
                <a:buNone/>
              </a:pPr>
              <a:t>593</a:t>
            </a:fld>
            <a:endParaRPr lang="ru-RU" altLang="ru-RU" sz="1400"/>
          </a:p>
        </p:txBody>
      </p:sp>
      <p:sp>
        <p:nvSpPr>
          <p:cNvPr id="35845" name="Rectangle 3">
            <a:extLst>
              <a:ext uri="{FF2B5EF4-FFF2-40B4-BE49-F238E27FC236}">
                <a16:creationId xmlns:a16="http://schemas.microsoft.com/office/drawing/2014/main" id="{308CDA1A-7402-4F22-A7A5-FBA97BB190AA}"/>
              </a:ext>
            </a:extLst>
          </p:cNvPr>
          <p:cNvSpPr>
            <a:spLocks noGrp="1" noChangeArrowheads="1"/>
          </p:cNvSpPr>
          <p:nvPr>
            <p:ph type="body" idx="1"/>
          </p:nvPr>
        </p:nvSpPr>
        <p:spPr>
          <a:xfrm>
            <a:off x="0" y="1412875"/>
            <a:ext cx="8964613" cy="4786313"/>
          </a:xfrm>
        </p:spPr>
        <p:txBody>
          <a:bodyPr/>
          <a:lstStyle/>
          <a:p>
            <a:pPr eaLnBrk="1" hangingPunct="1">
              <a:lnSpc>
                <a:spcPct val="90000"/>
              </a:lnSpc>
            </a:pPr>
            <a:r>
              <a:rPr lang="ru-RU" altLang="ru-RU" sz="2000"/>
              <a:t>Для «прикладного» программиста такая ситуация встречается не часто; но для «системного» программиста – это важное средство...</a:t>
            </a:r>
          </a:p>
          <a:p>
            <a:pPr eaLnBrk="1" hangingPunct="1">
              <a:lnSpc>
                <a:spcPct val="90000"/>
              </a:lnSpc>
            </a:pPr>
            <a:r>
              <a:rPr lang="ru-RU" altLang="ru-RU" sz="2000"/>
              <a:t>Предположим, что вы хотите создать объект некоторого класса, который реализует один или несколько интерфейсов, которые </a:t>
            </a:r>
            <a:r>
              <a:rPr lang="ru-RU" altLang="ru-RU" sz="2000" b="1"/>
              <a:t>могут не быть известны к моменту компиляции</a:t>
            </a:r>
            <a:r>
              <a:rPr lang="ru-RU" altLang="ru-RU" sz="2000"/>
              <a:t> ...</a:t>
            </a:r>
          </a:p>
          <a:p>
            <a:pPr lvl="1" eaLnBrk="1" hangingPunct="1">
              <a:lnSpc>
                <a:spcPct val="90000"/>
              </a:lnSpc>
            </a:pPr>
            <a:r>
              <a:rPr lang="ru-RU" altLang="ru-RU" sz="1800" i="1"/>
              <a:t>(</a:t>
            </a:r>
            <a:r>
              <a:rPr lang="en-US" altLang="ru-RU" sz="1800" i="1"/>
              <a:t>BTW; </a:t>
            </a:r>
            <a:r>
              <a:rPr lang="ru-RU" altLang="ru-RU" sz="1800" i="1"/>
              <a:t>какими вообще способами можно создать объект некоторого класса?)</a:t>
            </a:r>
            <a:endParaRPr lang="en-US" altLang="ru-RU" sz="1800" i="1"/>
          </a:p>
          <a:p>
            <a:pPr eaLnBrk="1" hangingPunct="1">
              <a:lnSpc>
                <a:spcPct val="90000"/>
              </a:lnSpc>
            </a:pPr>
            <a:r>
              <a:rPr lang="ru-RU" altLang="ru-RU" sz="2000"/>
              <a:t>Необходимо определить новый класс во время исполнения программы !</a:t>
            </a:r>
          </a:p>
          <a:p>
            <a:pPr eaLnBrk="1" hangingPunct="1">
              <a:lnSpc>
                <a:spcPct val="90000"/>
              </a:lnSpc>
            </a:pPr>
            <a:r>
              <a:rPr lang="ru-RU" altLang="ru-RU" sz="2000"/>
              <a:t>Можно сгенерировать исходный текст, вызвать компилятор и потом загрузить полученный класс-файл... </a:t>
            </a:r>
          </a:p>
          <a:p>
            <a:pPr lvl="1" eaLnBrk="1" hangingPunct="1">
              <a:lnSpc>
                <a:spcPct val="90000"/>
              </a:lnSpc>
            </a:pPr>
            <a:r>
              <a:rPr lang="ru-RU" altLang="ru-RU" sz="1800" i="1"/>
              <a:t>(</a:t>
            </a:r>
            <a:r>
              <a:rPr lang="en-US" altLang="ru-RU" sz="1800" i="1"/>
              <a:t>BTW: </a:t>
            </a:r>
            <a:r>
              <a:rPr lang="ru-RU" altLang="ru-RU" sz="1800" i="1"/>
              <a:t>где/когда возможен пример такого подхода? Встречались с ним?)</a:t>
            </a:r>
          </a:p>
          <a:p>
            <a:pPr eaLnBrk="1" hangingPunct="1">
              <a:lnSpc>
                <a:spcPct val="90000"/>
              </a:lnSpc>
            </a:pPr>
            <a:r>
              <a:rPr lang="ru-RU" altLang="ru-RU" sz="2000"/>
              <a:t>Можно воспользоваться библиотекой (такие есть...) для кодогенерации </a:t>
            </a:r>
            <a:r>
              <a:rPr lang="en-US" altLang="ru-RU" sz="2000"/>
              <a:t>at runtime…</a:t>
            </a:r>
            <a:r>
              <a:rPr lang="ru-RU" altLang="ru-RU" sz="2000"/>
              <a:t>(они умеют генерировать байткод сразу);</a:t>
            </a:r>
          </a:p>
          <a:p>
            <a:pPr eaLnBrk="1" hangingPunct="1">
              <a:lnSpc>
                <a:spcPct val="90000"/>
              </a:lnSpc>
            </a:pPr>
            <a:r>
              <a:rPr lang="ru-RU" altLang="ru-RU" sz="2000"/>
              <a:t>Это – громоздко, долго и требует распространять компилятор (или библиотеку кодогенерации) вместе с вашей программой...</a:t>
            </a:r>
          </a:p>
          <a:p>
            <a:pPr eaLnBrk="1" hangingPunct="1">
              <a:lnSpc>
                <a:spcPct val="90000"/>
              </a:lnSpc>
            </a:pPr>
            <a:endParaRPr lang="ru-RU" altLang="ru-RU" sz="2000"/>
          </a:p>
          <a:p>
            <a:pPr eaLnBrk="1" hangingPunct="1">
              <a:lnSpc>
                <a:spcPct val="90000"/>
              </a:lnSpc>
            </a:pPr>
            <a:endParaRPr lang="ru-RU" altLang="ru-RU" sz="2000" b="1"/>
          </a:p>
        </p:txBody>
      </p:sp>
    </p:spTree>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a:extLst>
              <a:ext uri="{FF2B5EF4-FFF2-40B4-BE49-F238E27FC236}">
                <a16:creationId xmlns:a16="http://schemas.microsoft.com/office/drawing/2014/main" id="{8DB466B6-BA02-4D4B-A2D9-C6960AFA1F5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945572A-77D1-46D0-98E7-95A6BB9A15A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6867" name="Footer Placeholder 4">
            <a:extLst>
              <a:ext uri="{FF2B5EF4-FFF2-40B4-BE49-F238E27FC236}">
                <a16:creationId xmlns:a16="http://schemas.microsoft.com/office/drawing/2014/main" id="{3B081E1C-43C4-4D9A-BE42-2D0607C4BE1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6868" name="Slide Number Placeholder 5">
            <a:extLst>
              <a:ext uri="{FF2B5EF4-FFF2-40B4-BE49-F238E27FC236}">
                <a16:creationId xmlns:a16="http://schemas.microsoft.com/office/drawing/2014/main" id="{9871DD4C-81D1-4685-B298-9E3F1D584E0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3AC6F3F-9431-4607-AA63-69731AA5FD64}" type="slidenum">
              <a:rPr lang="ru-RU" altLang="ru-RU" sz="1400"/>
              <a:pPr eaLnBrk="1" hangingPunct="1">
                <a:spcBef>
                  <a:spcPct val="0"/>
                </a:spcBef>
                <a:buFontTx/>
                <a:buNone/>
              </a:pPr>
              <a:t>594</a:t>
            </a:fld>
            <a:endParaRPr lang="ru-RU" altLang="ru-RU" sz="1400"/>
          </a:p>
        </p:txBody>
      </p:sp>
      <p:sp>
        <p:nvSpPr>
          <p:cNvPr id="36869" name="Rectangle 2">
            <a:extLst>
              <a:ext uri="{FF2B5EF4-FFF2-40B4-BE49-F238E27FC236}">
                <a16:creationId xmlns:a16="http://schemas.microsoft.com/office/drawing/2014/main" id="{C770BF6F-88DF-4343-90B8-2B558F69116C}"/>
              </a:ext>
            </a:extLst>
          </p:cNvPr>
          <p:cNvSpPr>
            <a:spLocks noGrp="1" noChangeArrowheads="1"/>
          </p:cNvSpPr>
          <p:nvPr>
            <p:ph type="title"/>
          </p:nvPr>
        </p:nvSpPr>
        <p:spPr>
          <a:xfrm>
            <a:off x="468313" y="1557338"/>
            <a:ext cx="8229600" cy="346075"/>
          </a:xfrm>
        </p:spPr>
        <p:txBody>
          <a:bodyPr/>
          <a:lstStyle/>
          <a:p>
            <a:pPr eaLnBrk="1" hangingPunct="1"/>
            <a:r>
              <a:rPr lang="ru-RU" altLang="ru-RU" sz="2400" b="1"/>
              <a:t>Механизм </a:t>
            </a:r>
            <a:r>
              <a:rPr lang="en-US" altLang="ru-RU" sz="2400" b="1"/>
              <a:t>[Dynamic] Proxy </a:t>
            </a:r>
            <a:endParaRPr lang="ru-RU" altLang="ru-RU" sz="2400" b="1"/>
          </a:p>
        </p:txBody>
      </p:sp>
      <p:sp>
        <p:nvSpPr>
          <p:cNvPr id="36870" name="Rectangle 3">
            <a:extLst>
              <a:ext uri="{FF2B5EF4-FFF2-40B4-BE49-F238E27FC236}">
                <a16:creationId xmlns:a16="http://schemas.microsoft.com/office/drawing/2014/main" id="{FB37D860-768A-42B9-8C6F-A7BEF403F0C9}"/>
              </a:ext>
            </a:extLst>
          </p:cNvPr>
          <p:cNvSpPr>
            <a:spLocks noGrp="1" noChangeArrowheads="1"/>
          </p:cNvSpPr>
          <p:nvPr>
            <p:ph type="body" idx="1"/>
          </p:nvPr>
        </p:nvSpPr>
        <p:spPr>
          <a:xfrm>
            <a:off x="0" y="1916113"/>
            <a:ext cx="9144000" cy="4137025"/>
          </a:xfrm>
        </p:spPr>
        <p:txBody>
          <a:bodyPr/>
          <a:lstStyle/>
          <a:p>
            <a:pPr eaLnBrk="1" hangingPunct="1">
              <a:lnSpc>
                <a:spcPct val="90000"/>
              </a:lnSpc>
            </a:pPr>
            <a:r>
              <a:rPr lang="ru-RU" altLang="ru-RU" sz="2000"/>
              <a:t>Класс </a:t>
            </a:r>
            <a:r>
              <a:rPr lang="en-US" altLang="ru-RU" sz="2000"/>
              <a:t>Proxy </a:t>
            </a:r>
            <a:r>
              <a:rPr lang="ru-RU" altLang="ru-RU" sz="2000"/>
              <a:t>может создавать новые классы во время исполнения программы;</a:t>
            </a:r>
          </a:p>
          <a:p>
            <a:pPr lvl="1" eaLnBrk="1" hangingPunct="1">
              <a:lnSpc>
                <a:spcPct val="90000"/>
              </a:lnSpc>
            </a:pPr>
            <a:r>
              <a:rPr lang="ru-RU" altLang="ru-RU" sz="1800"/>
              <a:t>Эти классы реализуют указанные вами интерфейсы;</a:t>
            </a:r>
          </a:p>
          <a:p>
            <a:pPr eaLnBrk="1" hangingPunct="1">
              <a:lnSpc>
                <a:spcPct val="90000"/>
              </a:lnSpc>
            </a:pPr>
            <a:r>
              <a:rPr lang="ru-RU" altLang="ru-RU" sz="2000"/>
              <a:t>В частности, </a:t>
            </a:r>
            <a:r>
              <a:rPr lang="en-US" altLang="ru-RU" sz="2000"/>
              <a:t>proxy-</a:t>
            </a:r>
            <a:r>
              <a:rPr lang="ru-RU" altLang="ru-RU" sz="2000"/>
              <a:t>класс имеет следующие методы:</a:t>
            </a:r>
          </a:p>
          <a:p>
            <a:pPr lvl="1" eaLnBrk="1" hangingPunct="1">
              <a:lnSpc>
                <a:spcPct val="90000"/>
              </a:lnSpc>
            </a:pPr>
            <a:r>
              <a:rPr lang="ru-RU" altLang="ru-RU" sz="1800"/>
              <a:t>Все методы, требуемые указанными интерфейсами;</a:t>
            </a:r>
          </a:p>
          <a:p>
            <a:pPr lvl="1" eaLnBrk="1" hangingPunct="1">
              <a:lnSpc>
                <a:spcPct val="90000"/>
              </a:lnSpc>
            </a:pPr>
            <a:r>
              <a:rPr lang="ru-RU" altLang="ru-RU" sz="1800"/>
              <a:t>Все методы, определенные в классе</a:t>
            </a:r>
            <a:r>
              <a:rPr lang="ru-RU" altLang="ru-RU" sz="1800">
                <a:solidFill>
                  <a:srgbClr val="FF0000"/>
                </a:solidFill>
              </a:rPr>
              <a:t> </a:t>
            </a:r>
            <a:r>
              <a:rPr lang="en-US" altLang="ru-RU" sz="1800">
                <a:solidFill>
                  <a:srgbClr val="FF0000"/>
                </a:solidFill>
              </a:rPr>
              <a:t>java.lang.Object</a:t>
            </a:r>
            <a:r>
              <a:rPr lang="en-US" altLang="ru-RU" sz="1800"/>
              <a:t>;</a:t>
            </a:r>
          </a:p>
          <a:p>
            <a:pPr lvl="2" eaLnBrk="1" hangingPunct="1">
              <a:lnSpc>
                <a:spcPct val="90000"/>
              </a:lnSpc>
            </a:pPr>
            <a:r>
              <a:rPr lang="en-US" altLang="ru-RU" sz="1600" b="1" i="1"/>
              <a:t>(BTW: </a:t>
            </a:r>
            <a:r>
              <a:rPr lang="ru-RU" altLang="ru-RU" sz="1600" b="1" i="1"/>
              <a:t>кто может их сейчас перечислить и/или указать их количество?</a:t>
            </a:r>
            <a:r>
              <a:rPr lang="en-US" altLang="ru-RU" sz="1600" b="1" i="1"/>
              <a:t>)</a:t>
            </a:r>
            <a:r>
              <a:rPr lang="ru-RU" altLang="ru-RU" sz="1600" b="1" i="1"/>
              <a:t> </a:t>
            </a:r>
          </a:p>
          <a:p>
            <a:pPr eaLnBrk="1" hangingPunct="1">
              <a:lnSpc>
                <a:spcPct val="90000"/>
              </a:lnSpc>
            </a:pPr>
            <a:r>
              <a:rPr lang="ru-RU" altLang="ru-RU" sz="2000"/>
              <a:t>Однако, вы не можете в динамике определить новый код методов;</a:t>
            </a:r>
          </a:p>
          <a:p>
            <a:pPr eaLnBrk="1" hangingPunct="1">
              <a:lnSpc>
                <a:spcPct val="90000"/>
              </a:lnSpc>
            </a:pPr>
            <a:r>
              <a:rPr lang="ru-RU" altLang="ru-RU" sz="2000"/>
              <a:t>Вместо него вы должны предоставить т.н. </a:t>
            </a:r>
            <a:r>
              <a:rPr lang="en-US" altLang="ru-RU" sz="2000" b="1" i="1"/>
              <a:t>invocation handler</a:t>
            </a:r>
            <a:r>
              <a:rPr lang="ru-RU" altLang="ru-RU" sz="2000"/>
              <a:t> </a:t>
            </a:r>
            <a:r>
              <a:rPr lang="en-US" altLang="ru-RU" sz="2000"/>
              <a:t>;</a:t>
            </a:r>
            <a:r>
              <a:rPr lang="ru-RU" altLang="ru-RU" sz="2000"/>
              <a:t> </a:t>
            </a:r>
            <a:endParaRPr lang="en-US" altLang="ru-RU" sz="2000"/>
          </a:p>
          <a:p>
            <a:pPr eaLnBrk="1" hangingPunct="1">
              <a:lnSpc>
                <a:spcPct val="90000"/>
              </a:lnSpc>
            </a:pPr>
            <a:r>
              <a:rPr lang="ru-RU" altLang="ru-RU" sz="2000"/>
              <a:t>Это объект класса, реализующего интерфейс </a:t>
            </a:r>
            <a:r>
              <a:rPr lang="en-US" altLang="ru-RU" sz="2000"/>
              <a:t>InvocationHandler</a:t>
            </a:r>
            <a:r>
              <a:rPr lang="ru-RU" altLang="ru-RU" sz="2000"/>
              <a:t> с единственным методом:</a:t>
            </a:r>
          </a:p>
          <a:p>
            <a:pPr eaLnBrk="1" hangingPunct="1">
              <a:lnSpc>
                <a:spcPct val="90000"/>
              </a:lnSpc>
              <a:buFontTx/>
              <a:buNone/>
            </a:pPr>
            <a:r>
              <a:rPr lang="ru-RU" altLang="ru-RU" sz="2000"/>
              <a:t>		</a:t>
            </a:r>
            <a:r>
              <a:rPr lang="ru-RU" altLang="ru-RU" sz="2000">
                <a:solidFill>
                  <a:srgbClr val="FF0000"/>
                </a:solidFill>
              </a:rPr>
              <a:t>Object invoke(Object proxy, Method method, Object[ ] args)</a:t>
            </a:r>
            <a:r>
              <a:rPr lang="en-US" altLang="ru-RU" sz="2000">
                <a:solidFill>
                  <a:srgbClr val="FF0000"/>
                </a:solidFill>
              </a:rPr>
              <a:t>;</a:t>
            </a:r>
          </a:p>
          <a:p>
            <a:pPr lvl="1" eaLnBrk="1" hangingPunct="1">
              <a:lnSpc>
                <a:spcPct val="90000"/>
              </a:lnSpc>
            </a:pPr>
            <a:r>
              <a:rPr lang="ru-RU" altLang="ru-RU" sz="1800" i="1"/>
              <a:t>(</a:t>
            </a:r>
            <a:r>
              <a:rPr lang="en-US" altLang="ru-RU" sz="1800" i="1"/>
              <a:t>BTW:</a:t>
            </a:r>
            <a:r>
              <a:rPr lang="ru-RU" altLang="ru-RU" sz="1800" i="1"/>
              <a:t>где/когда мы с вами уже видели похожий метод?)</a:t>
            </a:r>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a:extLst>
              <a:ext uri="{FF2B5EF4-FFF2-40B4-BE49-F238E27FC236}">
                <a16:creationId xmlns:a16="http://schemas.microsoft.com/office/drawing/2014/main" id="{80D4DE53-B6DF-4C75-919C-4B724902AD5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9E6ED3F-A45F-46F8-B648-827B665B6D2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7891" name="Footer Placeholder 4">
            <a:extLst>
              <a:ext uri="{FF2B5EF4-FFF2-40B4-BE49-F238E27FC236}">
                <a16:creationId xmlns:a16="http://schemas.microsoft.com/office/drawing/2014/main" id="{3184592C-9AA7-450E-811F-AB9E0CF22A3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7892" name="Slide Number Placeholder 5">
            <a:extLst>
              <a:ext uri="{FF2B5EF4-FFF2-40B4-BE49-F238E27FC236}">
                <a16:creationId xmlns:a16="http://schemas.microsoft.com/office/drawing/2014/main" id="{D7437824-A6F2-493E-B52F-EFDEC79B803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4949758-28FC-443D-973C-98CA39314213}" type="slidenum">
              <a:rPr lang="ru-RU" altLang="ru-RU" sz="1400"/>
              <a:pPr eaLnBrk="1" hangingPunct="1">
                <a:spcBef>
                  <a:spcPct val="0"/>
                </a:spcBef>
                <a:buFontTx/>
                <a:buNone/>
              </a:pPr>
              <a:t>595</a:t>
            </a:fld>
            <a:endParaRPr lang="ru-RU" altLang="ru-RU" sz="1400"/>
          </a:p>
        </p:txBody>
      </p:sp>
      <p:sp>
        <p:nvSpPr>
          <p:cNvPr id="37893" name="Rectangle 3">
            <a:extLst>
              <a:ext uri="{FF2B5EF4-FFF2-40B4-BE49-F238E27FC236}">
                <a16:creationId xmlns:a16="http://schemas.microsoft.com/office/drawing/2014/main" id="{0FC1E785-5535-4AEA-91D3-2909AB6B38F7}"/>
              </a:ext>
            </a:extLst>
          </p:cNvPr>
          <p:cNvSpPr>
            <a:spLocks noGrp="1" noChangeArrowheads="1"/>
          </p:cNvSpPr>
          <p:nvPr>
            <p:ph type="body" idx="1"/>
          </p:nvPr>
        </p:nvSpPr>
        <p:spPr>
          <a:xfrm>
            <a:off x="0" y="1557338"/>
            <a:ext cx="9144000" cy="4713287"/>
          </a:xfrm>
        </p:spPr>
        <p:txBody>
          <a:bodyPr/>
          <a:lstStyle/>
          <a:p>
            <a:pPr eaLnBrk="1" hangingPunct="1">
              <a:lnSpc>
                <a:spcPct val="90000"/>
              </a:lnSpc>
            </a:pPr>
            <a:r>
              <a:rPr lang="ru-RU" altLang="ru-RU" sz="2000"/>
              <a:t>Всякий раз, когда вызывается метод </a:t>
            </a:r>
            <a:r>
              <a:rPr lang="en-US" altLang="ru-RU" sz="2000"/>
              <a:t>proxy-</a:t>
            </a:r>
            <a:r>
              <a:rPr lang="ru-RU" altLang="ru-RU" sz="2000"/>
              <a:t>объекта, вызывается метод </a:t>
            </a:r>
            <a:r>
              <a:rPr lang="en-US" altLang="ru-RU" sz="2000"/>
              <a:t>invoke() </a:t>
            </a:r>
            <a:r>
              <a:rPr lang="ru-RU" altLang="ru-RU" sz="2000"/>
              <a:t>указанного </a:t>
            </a:r>
            <a:r>
              <a:rPr lang="en-US" altLang="ru-RU" sz="2000"/>
              <a:t>handler’</a:t>
            </a:r>
            <a:r>
              <a:rPr lang="ru-RU" altLang="ru-RU" sz="2000"/>
              <a:t>а с объектом-методом и параметрами, соответствующими исходному вызову;</a:t>
            </a:r>
          </a:p>
          <a:p>
            <a:pPr eaLnBrk="1" hangingPunct="1">
              <a:lnSpc>
                <a:spcPct val="90000"/>
              </a:lnSpc>
            </a:pPr>
            <a:r>
              <a:rPr lang="ru-RU" altLang="ru-RU" sz="2000"/>
              <a:t>Этот </a:t>
            </a:r>
            <a:r>
              <a:rPr lang="en-US" altLang="ru-RU" sz="2000"/>
              <a:t>handler </a:t>
            </a:r>
            <a:r>
              <a:rPr lang="ru-RU" altLang="ru-RU" sz="2000"/>
              <a:t>сам разбирается, что делать дальше...</a:t>
            </a:r>
          </a:p>
          <a:p>
            <a:pPr eaLnBrk="1" hangingPunct="1">
              <a:lnSpc>
                <a:spcPct val="90000"/>
              </a:lnSpc>
            </a:pPr>
            <a:r>
              <a:rPr lang="ru-RU" altLang="ru-RU" sz="2000"/>
              <a:t>Для создания </a:t>
            </a:r>
            <a:r>
              <a:rPr lang="en-US" altLang="ru-RU" sz="2000"/>
              <a:t>proxy-</a:t>
            </a:r>
            <a:r>
              <a:rPr lang="ru-RU" altLang="ru-RU" sz="2000"/>
              <a:t>объекта надо вызвать метод </a:t>
            </a:r>
            <a:r>
              <a:rPr lang="en-US" altLang="ru-RU" sz="2000">
                <a:solidFill>
                  <a:srgbClr val="FF0000"/>
                </a:solidFill>
              </a:rPr>
              <a:t>newProxyInstance()</a:t>
            </a:r>
            <a:r>
              <a:rPr lang="en-US" altLang="ru-RU" sz="2000"/>
              <a:t> </a:t>
            </a:r>
            <a:r>
              <a:rPr lang="ru-RU" altLang="ru-RU" sz="2000"/>
              <a:t>класса </a:t>
            </a:r>
            <a:r>
              <a:rPr lang="en-US" altLang="ru-RU" sz="2000"/>
              <a:t>Proxy</a:t>
            </a:r>
            <a:r>
              <a:rPr lang="ru-RU" altLang="ru-RU" sz="2000"/>
              <a:t> с параметрами:</a:t>
            </a:r>
          </a:p>
          <a:p>
            <a:pPr lvl="1" eaLnBrk="1" hangingPunct="1">
              <a:lnSpc>
                <a:spcPct val="90000"/>
              </a:lnSpc>
            </a:pPr>
            <a:r>
              <a:rPr lang="en-US" altLang="ru-RU" sz="1800"/>
              <a:t>classLoader (</a:t>
            </a:r>
            <a:r>
              <a:rPr lang="ru-RU" altLang="ru-RU" sz="1800"/>
              <a:t>или </a:t>
            </a:r>
            <a:r>
              <a:rPr lang="en-US" altLang="ru-RU" sz="1800"/>
              <a:t>null – </a:t>
            </a:r>
            <a:r>
              <a:rPr lang="ru-RU" altLang="ru-RU" sz="1800"/>
              <a:t>по умолчанию</a:t>
            </a:r>
            <a:r>
              <a:rPr lang="en-US" altLang="ru-RU" sz="1800"/>
              <a:t>)</a:t>
            </a:r>
            <a:r>
              <a:rPr lang="ru-RU" altLang="ru-RU" sz="1800"/>
              <a:t>, // </a:t>
            </a:r>
            <a:r>
              <a:rPr lang="ru-RU" altLang="ru-RU" sz="1800" i="1"/>
              <a:t>(</a:t>
            </a:r>
            <a:r>
              <a:rPr lang="en-US" altLang="ru-RU" sz="1800" i="1"/>
              <a:t>BTW:</a:t>
            </a:r>
            <a:r>
              <a:rPr lang="ru-RU" altLang="ru-RU" sz="1800" i="1"/>
              <a:t> что это и зачем нужно?)</a:t>
            </a:r>
          </a:p>
          <a:p>
            <a:pPr lvl="1" eaLnBrk="1" hangingPunct="1">
              <a:lnSpc>
                <a:spcPct val="90000"/>
              </a:lnSpc>
            </a:pPr>
            <a:r>
              <a:rPr lang="ru-RU" altLang="ru-RU" sz="1800"/>
              <a:t>Массив </a:t>
            </a:r>
            <a:r>
              <a:rPr lang="en-US" altLang="ru-RU" sz="1800"/>
              <a:t>Class[</a:t>
            </a:r>
            <a:r>
              <a:rPr lang="ru-RU" altLang="ru-RU" sz="1800"/>
              <a:t> </a:t>
            </a:r>
            <a:r>
              <a:rPr lang="en-US" altLang="ru-RU" sz="1800"/>
              <a:t>] </a:t>
            </a:r>
            <a:r>
              <a:rPr lang="ru-RU" altLang="ru-RU" sz="1800"/>
              <a:t>– по одному элементу на каждый нужный интерфейс,</a:t>
            </a:r>
          </a:p>
          <a:p>
            <a:pPr lvl="1" eaLnBrk="1" hangingPunct="1">
              <a:lnSpc>
                <a:spcPct val="90000"/>
              </a:lnSpc>
            </a:pPr>
            <a:r>
              <a:rPr lang="en-US" altLang="ru-RU" sz="1800"/>
              <a:t>Invocation handler;</a:t>
            </a:r>
            <a:r>
              <a:rPr lang="ru-RU" altLang="ru-RU" sz="1800"/>
              <a:t> </a:t>
            </a:r>
            <a:endParaRPr lang="en-US" altLang="ru-RU" sz="1800"/>
          </a:p>
          <a:p>
            <a:pPr eaLnBrk="1" hangingPunct="1">
              <a:lnSpc>
                <a:spcPct val="90000"/>
              </a:lnSpc>
            </a:pPr>
            <a:r>
              <a:rPr lang="ru-RU" altLang="ru-RU" sz="2000"/>
              <a:t> Осталось понять:</a:t>
            </a:r>
          </a:p>
          <a:p>
            <a:pPr lvl="1" eaLnBrk="1" hangingPunct="1">
              <a:lnSpc>
                <a:spcPct val="90000"/>
              </a:lnSpc>
            </a:pPr>
            <a:r>
              <a:rPr lang="ru-RU" altLang="ru-RU" sz="1800"/>
              <a:t>Как мы определяем </a:t>
            </a:r>
            <a:r>
              <a:rPr lang="en-US" altLang="ru-RU" sz="1800"/>
              <a:t>invocation handler? </a:t>
            </a:r>
            <a:r>
              <a:rPr lang="ru-RU" altLang="ru-RU" sz="1800"/>
              <a:t>И</a:t>
            </a:r>
          </a:p>
          <a:p>
            <a:pPr lvl="1" eaLnBrk="1" hangingPunct="1">
              <a:lnSpc>
                <a:spcPct val="90000"/>
              </a:lnSpc>
            </a:pPr>
            <a:r>
              <a:rPr lang="ru-RU" altLang="ru-RU" sz="1800"/>
              <a:t>Что мы можем делать с полученным </a:t>
            </a:r>
            <a:r>
              <a:rPr lang="en-US" altLang="ru-RU" sz="1800"/>
              <a:t>proxy-</a:t>
            </a:r>
            <a:r>
              <a:rPr lang="ru-RU" altLang="ru-RU" sz="1800"/>
              <a:t>объектом...</a:t>
            </a:r>
          </a:p>
          <a:p>
            <a:pPr eaLnBrk="1" hangingPunct="1">
              <a:lnSpc>
                <a:spcPct val="90000"/>
              </a:lnSpc>
            </a:pPr>
            <a:r>
              <a:rPr lang="ru-RU" altLang="ru-RU" sz="2000"/>
              <a:t>Ответы на эти вопросы определяются нашими задачами – тем, как мы собираемся использовать </a:t>
            </a:r>
            <a:r>
              <a:rPr lang="en-US" altLang="ru-RU" sz="2000"/>
              <a:t>dynamic proxy </a:t>
            </a:r>
            <a:r>
              <a:rPr lang="ru-RU" altLang="ru-RU" sz="2000"/>
              <a:t>- механизм ...</a:t>
            </a:r>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a:extLst>
              <a:ext uri="{FF2B5EF4-FFF2-40B4-BE49-F238E27FC236}">
                <a16:creationId xmlns:a16="http://schemas.microsoft.com/office/drawing/2014/main" id="{440ECFA2-F097-4183-A83E-B36E8021175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C0144F3-689C-4E7C-936C-030F1896AF5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8915" name="Footer Placeholder 4">
            <a:extLst>
              <a:ext uri="{FF2B5EF4-FFF2-40B4-BE49-F238E27FC236}">
                <a16:creationId xmlns:a16="http://schemas.microsoft.com/office/drawing/2014/main" id="{46B9BFC8-BD06-4F14-95D9-7CB36245116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8916" name="Slide Number Placeholder 5">
            <a:extLst>
              <a:ext uri="{FF2B5EF4-FFF2-40B4-BE49-F238E27FC236}">
                <a16:creationId xmlns:a16="http://schemas.microsoft.com/office/drawing/2014/main" id="{23DCAC48-42E8-4355-9141-C74532F9616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C5105C5-25EE-4AD1-9D8C-FDDE26237EB1}" type="slidenum">
              <a:rPr lang="ru-RU" altLang="ru-RU" sz="1400"/>
              <a:pPr eaLnBrk="1" hangingPunct="1">
                <a:spcBef>
                  <a:spcPct val="0"/>
                </a:spcBef>
                <a:buFontTx/>
                <a:buNone/>
              </a:pPr>
              <a:t>596</a:t>
            </a:fld>
            <a:endParaRPr lang="ru-RU" altLang="ru-RU" sz="1400"/>
          </a:p>
        </p:txBody>
      </p:sp>
      <p:sp>
        <p:nvSpPr>
          <p:cNvPr id="38917" name="Rectangle 2">
            <a:extLst>
              <a:ext uri="{FF2B5EF4-FFF2-40B4-BE49-F238E27FC236}">
                <a16:creationId xmlns:a16="http://schemas.microsoft.com/office/drawing/2014/main" id="{3E8A7F0A-5DEA-4CC3-B92C-09199AA1BE32}"/>
              </a:ext>
            </a:extLst>
          </p:cNvPr>
          <p:cNvSpPr>
            <a:spLocks noGrp="1" noChangeArrowheads="1"/>
          </p:cNvSpPr>
          <p:nvPr>
            <p:ph type="title"/>
          </p:nvPr>
        </p:nvSpPr>
        <p:spPr>
          <a:xfrm>
            <a:off x="468313" y="1557338"/>
            <a:ext cx="8229600" cy="346075"/>
          </a:xfrm>
        </p:spPr>
        <p:txBody>
          <a:bodyPr/>
          <a:lstStyle/>
          <a:p>
            <a:pPr eaLnBrk="1" hangingPunct="1"/>
            <a:r>
              <a:rPr lang="ru-RU" altLang="ru-RU" sz="2400" b="1"/>
              <a:t>Использование </a:t>
            </a:r>
            <a:r>
              <a:rPr lang="en-US" altLang="ru-RU" sz="2400" b="1"/>
              <a:t>[Dynamic]Proxy</a:t>
            </a:r>
            <a:endParaRPr lang="ru-RU" altLang="ru-RU" sz="2400" b="1"/>
          </a:p>
        </p:txBody>
      </p:sp>
      <p:sp>
        <p:nvSpPr>
          <p:cNvPr id="38918" name="Rectangle 3">
            <a:extLst>
              <a:ext uri="{FF2B5EF4-FFF2-40B4-BE49-F238E27FC236}">
                <a16:creationId xmlns:a16="http://schemas.microsoft.com/office/drawing/2014/main" id="{23CBEC72-A17E-4486-B288-0CDAA2C7541E}"/>
              </a:ext>
            </a:extLst>
          </p:cNvPr>
          <p:cNvSpPr>
            <a:spLocks noGrp="1" noChangeArrowheads="1"/>
          </p:cNvSpPr>
          <p:nvPr>
            <p:ph type="body" idx="1"/>
          </p:nvPr>
        </p:nvSpPr>
        <p:spPr>
          <a:xfrm>
            <a:off x="611188" y="2133600"/>
            <a:ext cx="8027987" cy="4137025"/>
          </a:xfrm>
        </p:spPr>
        <p:txBody>
          <a:bodyPr/>
          <a:lstStyle/>
          <a:p>
            <a:pPr eaLnBrk="1" hangingPunct="1">
              <a:lnSpc>
                <a:spcPct val="90000"/>
              </a:lnSpc>
            </a:pPr>
            <a:r>
              <a:rPr lang="en-US" altLang="ru-RU" sz="2000"/>
              <a:t>Proxy </a:t>
            </a:r>
            <a:r>
              <a:rPr lang="ru-RU" altLang="ru-RU" sz="2000"/>
              <a:t>можно использовать в разных целях:</a:t>
            </a:r>
          </a:p>
          <a:p>
            <a:pPr eaLnBrk="1" hangingPunct="1">
              <a:lnSpc>
                <a:spcPct val="90000"/>
              </a:lnSpc>
            </a:pPr>
            <a:endParaRPr lang="ru-RU" altLang="ru-RU" sz="2000"/>
          </a:p>
          <a:p>
            <a:pPr lvl="1" eaLnBrk="1" hangingPunct="1">
              <a:lnSpc>
                <a:spcPct val="90000"/>
              </a:lnSpc>
            </a:pPr>
            <a:r>
              <a:rPr lang="ru-RU" altLang="ru-RU" sz="1800"/>
              <a:t>Для отправки вызовов методов на удаленный сервер;</a:t>
            </a:r>
          </a:p>
          <a:p>
            <a:pPr lvl="1" eaLnBrk="1" hangingPunct="1">
              <a:lnSpc>
                <a:spcPct val="90000"/>
              </a:lnSpc>
            </a:pPr>
            <a:endParaRPr lang="ru-RU" altLang="ru-RU" sz="1800"/>
          </a:p>
          <a:p>
            <a:pPr lvl="1" eaLnBrk="1" hangingPunct="1">
              <a:lnSpc>
                <a:spcPct val="90000"/>
              </a:lnSpc>
            </a:pPr>
            <a:r>
              <a:rPr lang="ru-RU" altLang="ru-RU" sz="1800"/>
              <a:t>Для связи событий </a:t>
            </a:r>
            <a:r>
              <a:rPr lang="en-US" altLang="ru-RU" sz="1800"/>
              <a:t>GUI c</a:t>
            </a:r>
            <a:r>
              <a:rPr lang="ru-RU" altLang="ru-RU" sz="1800"/>
              <a:t> действиями работающей программы </a:t>
            </a:r>
          </a:p>
          <a:p>
            <a:pPr lvl="2" eaLnBrk="1" hangingPunct="1">
              <a:lnSpc>
                <a:spcPct val="90000"/>
              </a:lnSpc>
            </a:pPr>
            <a:r>
              <a:rPr lang="ru-RU" altLang="ru-RU" sz="1600" b="1" i="1"/>
              <a:t>(</a:t>
            </a:r>
            <a:r>
              <a:rPr lang="en-US" altLang="ru-RU" sz="1600" b="1" i="1"/>
              <a:t>BTW: </a:t>
            </a:r>
            <a:r>
              <a:rPr lang="ru-RU" altLang="ru-RU" sz="1600" b="1" i="1"/>
              <a:t>где/когда это было бы полезно?);</a:t>
            </a:r>
          </a:p>
          <a:p>
            <a:pPr lvl="1" eaLnBrk="1" hangingPunct="1">
              <a:lnSpc>
                <a:spcPct val="90000"/>
              </a:lnSpc>
            </a:pPr>
            <a:endParaRPr lang="ru-RU" altLang="ru-RU" sz="1800"/>
          </a:p>
          <a:p>
            <a:pPr lvl="1" eaLnBrk="1" hangingPunct="1">
              <a:lnSpc>
                <a:spcPct val="90000"/>
              </a:lnSpc>
            </a:pPr>
            <a:r>
              <a:rPr lang="ru-RU" altLang="ru-RU" sz="1800"/>
              <a:t>Для трассировки вызовов методов программы в целях отладки; ...</a:t>
            </a:r>
          </a:p>
          <a:p>
            <a:pPr eaLnBrk="1" hangingPunct="1">
              <a:lnSpc>
                <a:spcPct val="90000"/>
              </a:lnSpc>
            </a:pPr>
            <a:endParaRPr lang="ru-RU" altLang="ru-RU" sz="2000"/>
          </a:p>
          <a:p>
            <a:pPr eaLnBrk="1" hangingPunct="1">
              <a:lnSpc>
                <a:spcPct val="90000"/>
              </a:lnSpc>
            </a:pPr>
            <a:r>
              <a:rPr lang="ru-RU" altLang="ru-RU" sz="2000"/>
              <a:t>Рассмотрим последний случай на следующем примере:</a:t>
            </a:r>
          </a:p>
          <a:p>
            <a:pPr eaLnBrk="1" hangingPunct="1">
              <a:lnSpc>
                <a:spcPct val="90000"/>
              </a:lnSpc>
            </a:pPr>
            <a:endParaRPr lang="ru-RU" altLang="ru-RU" sz="2000"/>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a:extLst>
              <a:ext uri="{FF2B5EF4-FFF2-40B4-BE49-F238E27FC236}">
                <a16:creationId xmlns:a16="http://schemas.microsoft.com/office/drawing/2014/main" id="{3C9137ED-AE71-4EE1-A342-BC83E8F2017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40A5208-6EFA-4A42-A398-B80C2F89E4B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9939" name="Footer Placeholder 4">
            <a:extLst>
              <a:ext uri="{FF2B5EF4-FFF2-40B4-BE49-F238E27FC236}">
                <a16:creationId xmlns:a16="http://schemas.microsoft.com/office/drawing/2014/main" id="{5185AAA3-A810-413F-8249-A6A670F81C3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9940" name="Slide Number Placeholder 5">
            <a:extLst>
              <a:ext uri="{FF2B5EF4-FFF2-40B4-BE49-F238E27FC236}">
                <a16:creationId xmlns:a16="http://schemas.microsoft.com/office/drawing/2014/main" id="{4C92FC1E-086F-4C7F-AD37-FF2931A2FFA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BDBDD79-6434-4F86-90DB-03A4B4B3890C}" type="slidenum">
              <a:rPr lang="ru-RU" altLang="ru-RU" sz="1400"/>
              <a:pPr eaLnBrk="1" hangingPunct="1">
                <a:spcBef>
                  <a:spcPct val="0"/>
                </a:spcBef>
                <a:buFontTx/>
                <a:buNone/>
              </a:pPr>
              <a:t>597</a:t>
            </a:fld>
            <a:endParaRPr lang="ru-RU" altLang="ru-RU" sz="1400"/>
          </a:p>
        </p:txBody>
      </p:sp>
      <p:pic>
        <p:nvPicPr>
          <p:cNvPr id="39941" name="Picture 4">
            <a:extLst>
              <a:ext uri="{FF2B5EF4-FFF2-40B4-BE49-F238E27FC236}">
                <a16:creationId xmlns:a16="http://schemas.microsoft.com/office/drawing/2014/main" id="{B821B410-1171-4B41-81C1-60F164AF9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064500"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a:extLst>
              <a:ext uri="{FF2B5EF4-FFF2-40B4-BE49-F238E27FC236}">
                <a16:creationId xmlns:a16="http://schemas.microsoft.com/office/drawing/2014/main" id="{84138348-88A2-413F-8ECD-B7E72AECA72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EE5741D-46CD-4AA4-84E8-605D683EFC4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63" name="Footer Placeholder 4">
            <a:extLst>
              <a:ext uri="{FF2B5EF4-FFF2-40B4-BE49-F238E27FC236}">
                <a16:creationId xmlns:a16="http://schemas.microsoft.com/office/drawing/2014/main" id="{39FB30CF-98D7-4971-BD2A-BC71FCE3073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0964" name="Slide Number Placeholder 5">
            <a:extLst>
              <a:ext uri="{FF2B5EF4-FFF2-40B4-BE49-F238E27FC236}">
                <a16:creationId xmlns:a16="http://schemas.microsoft.com/office/drawing/2014/main" id="{3C466E5A-5AB6-4148-B4B4-93EC20DCCBC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9C0916A-1BF1-41DF-9A91-053674E92355}" type="slidenum">
              <a:rPr lang="ru-RU" altLang="ru-RU" sz="1400"/>
              <a:pPr eaLnBrk="1" hangingPunct="1">
                <a:spcBef>
                  <a:spcPct val="0"/>
                </a:spcBef>
                <a:buFontTx/>
                <a:buNone/>
              </a:pPr>
              <a:t>598</a:t>
            </a:fld>
            <a:endParaRPr lang="ru-RU" altLang="ru-RU" sz="1400"/>
          </a:p>
        </p:txBody>
      </p:sp>
      <p:sp>
        <p:nvSpPr>
          <p:cNvPr id="40965" name="Rectangle 3">
            <a:extLst>
              <a:ext uri="{FF2B5EF4-FFF2-40B4-BE49-F238E27FC236}">
                <a16:creationId xmlns:a16="http://schemas.microsoft.com/office/drawing/2014/main" id="{07CADDEF-CB65-40FE-A774-6BA63F1F1360}"/>
              </a:ext>
            </a:extLst>
          </p:cNvPr>
          <p:cNvSpPr>
            <a:spLocks noGrp="1" noChangeArrowheads="1"/>
          </p:cNvSpPr>
          <p:nvPr>
            <p:ph type="body" idx="1"/>
          </p:nvPr>
        </p:nvSpPr>
        <p:spPr>
          <a:xfrm>
            <a:off x="179388" y="1628775"/>
            <a:ext cx="8964612" cy="4570413"/>
          </a:xfrm>
        </p:spPr>
        <p:txBody>
          <a:bodyPr/>
          <a:lstStyle/>
          <a:p>
            <a:pPr eaLnBrk="1" hangingPunct="1">
              <a:lnSpc>
                <a:spcPct val="90000"/>
              </a:lnSpc>
            </a:pPr>
            <a:r>
              <a:rPr lang="ru-RU" altLang="ru-RU" sz="2000"/>
              <a:t>Для создания </a:t>
            </a:r>
            <a:r>
              <a:rPr lang="en-US" altLang="ru-RU" sz="2000"/>
              <a:t>proxy-</a:t>
            </a:r>
            <a:r>
              <a:rPr lang="ru-RU" altLang="ru-RU" sz="2000"/>
              <a:t>объекта, который трассирует вызовы своих методов, поступаем так:</a:t>
            </a:r>
          </a:p>
          <a:p>
            <a:pPr lvl="2" eaLnBrk="1" hangingPunct="1">
              <a:lnSpc>
                <a:spcPct val="90000"/>
              </a:lnSpc>
              <a:buFontTx/>
              <a:buNone/>
            </a:pPr>
            <a:r>
              <a:rPr lang="ru-RU" altLang="ru-RU" sz="2000">
                <a:solidFill>
                  <a:srgbClr val="FF0000"/>
                </a:solidFill>
              </a:rPr>
              <a:t>Object </a:t>
            </a:r>
            <a:r>
              <a:rPr lang="en-US" altLang="ru-RU" sz="2000">
                <a:solidFill>
                  <a:srgbClr val="FF0000"/>
                </a:solidFill>
              </a:rPr>
              <a:t>target</a:t>
            </a:r>
            <a:r>
              <a:rPr lang="ru-RU" altLang="ru-RU" sz="2000">
                <a:solidFill>
                  <a:srgbClr val="FF0000"/>
                </a:solidFill>
              </a:rPr>
              <a:t> = . . .;</a:t>
            </a:r>
            <a:r>
              <a:rPr lang="en-US" altLang="ru-RU" sz="2000">
                <a:solidFill>
                  <a:srgbClr val="FF0000"/>
                </a:solidFill>
              </a:rPr>
              <a:t> </a:t>
            </a:r>
            <a:r>
              <a:rPr lang="en-US" altLang="ru-RU" sz="2000"/>
              <a:t>// </a:t>
            </a:r>
            <a:r>
              <a:rPr lang="ru-RU" altLang="ru-RU" sz="2000"/>
              <a:t>кому </a:t>
            </a:r>
            <a:r>
              <a:rPr lang="en-US" altLang="ru-RU" sz="2000"/>
              <a:t>proxy </a:t>
            </a:r>
            <a:r>
              <a:rPr lang="ru-RU" altLang="ru-RU" sz="2000"/>
              <a:t>будет передавать вызовы…</a:t>
            </a:r>
          </a:p>
          <a:p>
            <a:pPr lvl="2" eaLnBrk="1" hangingPunct="1">
              <a:lnSpc>
                <a:spcPct val="90000"/>
              </a:lnSpc>
              <a:buFontTx/>
              <a:buNone/>
            </a:pPr>
            <a:r>
              <a:rPr lang="ru-RU" altLang="ru-RU" sz="2000"/>
              <a:t>// конструируем его wrapper </a:t>
            </a:r>
            <a:r>
              <a:rPr lang="en-US" altLang="ru-RU" sz="2000" i="1"/>
              <a:t>(BTW: </a:t>
            </a:r>
            <a:r>
              <a:rPr lang="ru-RU" altLang="ru-RU" sz="2000" i="1"/>
              <a:t>что такое </a:t>
            </a:r>
            <a:r>
              <a:rPr lang="en-US" altLang="ru-RU" sz="2000" i="1"/>
              <a:t>wrapper?)</a:t>
            </a:r>
            <a:endParaRPr lang="ru-RU" altLang="ru-RU" sz="2000" i="1"/>
          </a:p>
          <a:p>
            <a:pPr lvl="2" eaLnBrk="1" hangingPunct="1">
              <a:lnSpc>
                <a:spcPct val="90000"/>
              </a:lnSpc>
              <a:buFontTx/>
              <a:buNone/>
            </a:pPr>
            <a:r>
              <a:rPr lang="ru-RU" altLang="ru-RU" sz="2000">
                <a:solidFill>
                  <a:srgbClr val="FF0000"/>
                </a:solidFill>
              </a:rPr>
              <a:t>InvocationHandler handler = new TraceHandler(</a:t>
            </a:r>
            <a:r>
              <a:rPr lang="en-US" altLang="ru-RU" sz="2000">
                <a:solidFill>
                  <a:srgbClr val="FF0000"/>
                </a:solidFill>
              </a:rPr>
              <a:t>target</a:t>
            </a:r>
            <a:r>
              <a:rPr lang="ru-RU" altLang="ru-RU" sz="2000">
                <a:solidFill>
                  <a:srgbClr val="FF0000"/>
                </a:solidFill>
              </a:rPr>
              <a:t>);</a:t>
            </a:r>
          </a:p>
          <a:p>
            <a:pPr lvl="2" eaLnBrk="1" hangingPunct="1">
              <a:lnSpc>
                <a:spcPct val="90000"/>
              </a:lnSpc>
              <a:buFontTx/>
              <a:buNone/>
            </a:pPr>
            <a:r>
              <a:rPr lang="ru-RU" altLang="ru-RU" sz="2000"/>
              <a:t>//  конструируем proxy для одного или более интерфейсов:</a:t>
            </a:r>
          </a:p>
          <a:p>
            <a:pPr lvl="2" eaLnBrk="1" hangingPunct="1">
              <a:lnSpc>
                <a:spcPct val="90000"/>
              </a:lnSpc>
              <a:buFontTx/>
              <a:buNone/>
            </a:pPr>
            <a:r>
              <a:rPr lang="ru-RU" altLang="ru-RU" sz="2000">
                <a:solidFill>
                  <a:srgbClr val="FF0000"/>
                </a:solidFill>
              </a:rPr>
              <a:t>Class[</a:t>
            </a:r>
            <a:r>
              <a:rPr lang="en-US" altLang="ru-RU" sz="2000">
                <a:solidFill>
                  <a:srgbClr val="FF0000"/>
                </a:solidFill>
              </a:rPr>
              <a:t> </a:t>
            </a:r>
            <a:r>
              <a:rPr lang="ru-RU" altLang="ru-RU" sz="2000">
                <a:solidFill>
                  <a:srgbClr val="FF0000"/>
                </a:solidFill>
              </a:rPr>
              <a:t>] interfaces = new Class[</a:t>
            </a:r>
            <a:r>
              <a:rPr lang="en-US" altLang="ru-RU" sz="2000">
                <a:solidFill>
                  <a:srgbClr val="FF0000"/>
                </a:solidFill>
              </a:rPr>
              <a:t> </a:t>
            </a:r>
            <a:r>
              <a:rPr lang="ru-RU" altLang="ru-RU" sz="2000">
                <a:solidFill>
                  <a:srgbClr val="FF0000"/>
                </a:solidFill>
              </a:rPr>
              <a:t>] { Comparable.class</a:t>
            </a:r>
            <a:r>
              <a:rPr lang="en-US" altLang="ru-RU" sz="2000">
                <a:solidFill>
                  <a:srgbClr val="FF0000"/>
                </a:solidFill>
              </a:rPr>
              <a:t>, …</a:t>
            </a:r>
            <a:r>
              <a:rPr lang="ru-RU" altLang="ru-RU" sz="2000">
                <a:solidFill>
                  <a:srgbClr val="FF0000"/>
                </a:solidFill>
              </a:rPr>
              <a:t> };</a:t>
            </a:r>
          </a:p>
          <a:p>
            <a:pPr lvl="2" eaLnBrk="1" hangingPunct="1">
              <a:lnSpc>
                <a:spcPct val="90000"/>
              </a:lnSpc>
              <a:buFontTx/>
              <a:buNone/>
            </a:pPr>
            <a:r>
              <a:rPr lang="ru-RU" altLang="ru-RU" sz="2000">
                <a:solidFill>
                  <a:srgbClr val="FF0000"/>
                </a:solidFill>
              </a:rPr>
              <a:t>Object proxy = Proxy.newProxyInstance(null, interfaces, handler);</a:t>
            </a:r>
          </a:p>
          <a:p>
            <a:pPr eaLnBrk="1" hangingPunct="1">
              <a:lnSpc>
                <a:spcPct val="90000"/>
              </a:lnSpc>
            </a:pPr>
            <a:r>
              <a:rPr lang="ru-RU" altLang="ru-RU" sz="2000"/>
              <a:t>Теперь, если метод одного из указанных интерфейсов вызовутся на объекте </a:t>
            </a:r>
            <a:r>
              <a:rPr lang="en-US" altLang="ru-RU" sz="2000"/>
              <a:t>proxy</a:t>
            </a:r>
            <a:r>
              <a:rPr lang="ru-RU" altLang="ru-RU" sz="2000"/>
              <a:t>, мы напечатаем имя метода и параметры, после чего позовем такой метод у объекта </a:t>
            </a:r>
            <a:r>
              <a:rPr lang="en-US" altLang="ru-RU" sz="2000"/>
              <a:t>target</a:t>
            </a:r>
            <a:r>
              <a:rPr lang="ru-RU" altLang="ru-RU" sz="2000"/>
              <a:t>...</a:t>
            </a:r>
          </a:p>
          <a:p>
            <a:pPr eaLnBrk="1" hangingPunct="1">
              <a:lnSpc>
                <a:spcPct val="90000"/>
              </a:lnSpc>
            </a:pPr>
            <a:r>
              <a:rPr lang="ru-RU" altLang="ru-RU" sz="2000"/>
              <a:t>Полезно посмотреть, какой класс для </a:t>
            </a:r>
            <a:r>
              <a:rPr lang="en-US" altLang="ru-RU" sz="2000"/>
              <a:t>proxy </a:t>
            </a:r>
            <a:r>
              <a:rPr lang="ru-RU" altLang="ru-RU" sz="2000"/>
              <a:t>генерируется, какое у него имя и другие атрибуты...</a:t>
            </a:r>
            <a:endParaRPr lang="en-US" altLang="ru-RU" sz="2000"/>
          </a:p>
          <a:p>
            <a:pPr lvl="2" eaLnBrk="1" hangingPunct="1">
              <a:lnSpc>
                <a:spcPct val="90000"/>
              </a:lnSpc>
              <a:buFontTx/>
              <a:buNone/>
            </a:pPr>
            <a:endParaRPr lang="ru-RU" altLang="ru-RU" sz="2000">
              <a:solidFill>
                <a:srgbClr val="FF0000"/>
              </a:solidFill>
            </a:endParaRPr>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a:extLst>
              <a:ext uri="{FF2B5EF4-FFF2-40B4-BE49-F238E27FC236}">
                <a16:creationId xmlns:a16="http://schemas.microsoft.com/office/drawing/2014/main" id="{52B0540E-587E-45C0-B068-C12644AA7B5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FE7AC3C-74D5-430B-B2AC-484B59F95ED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1987" name="Footer Placeholder 4">
            <a:extLst>
              <a:ext uri="{FF2B5EF4-FFF2-40B4-BE49-F238E27FC236}">
                <a16:creationId xmlns:a16="http://schemas.microsoft.com/office/drawing/2014/main" id="{D249C4B4-DE01-48F7-84BC-1E914B2E719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988" name="Slide Number Placeholder 5">
            <a:extLst>
              <a:ext uri="{FF2B5EF4-FFF2-40B4-BE49-F238E27FC236}">
                <a16:creationId xmlns:a16="http://schemas.microsoft.com/office/drawing/2014/main" id="{5E21F0AB-77CD-4CBA-AD92-C05B6B92682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3009048-0AEB-4DA4-AFCA-8008A6393BB1}" type="slidenum">
              <a:rPr lang="ru-RU" altLang="ru-RU" sz="1400"/>
              <a:pPr eaLnBrk="1" hangingPunct="1">
                <a:spcBef>
                  <a:spcPct val="0"/>
                </a:spcBef>
                <a:buFontTx/>
                <a:buNone/>
              </a:pPr>
              <a:t>599</a:t>
            </a:fld>
            <a:endParaRPr lang="ru-RU" altLang="ru-RU" sz="1400"/>
          </a:p>
        </p:txBody>
      </p:sp>
      <p:sp>
        <p:nvSpPr>
          <p:cNvPr id="41989" name="Rectangle 2">
            <a:extLst>
              <a:ext uri="{FF2B5EF4-FFF2-40B4-BE49-F238E27FC236}">
                <a16:creationId xmlns:a16="http://schemas.microsoft.com/office/drawing/2014/main" id="{7B35013C-FC90-436E-9C57-9BFED7DDB305}"/>
              </a:ext>
            </a:extLst>
          </p:cNvPr>
          <p:cNvSpPr>
            <a:spLocks noGrp="1" noChangeArrowheads="1"/>
          </p:cNvSpPr>
          <p:nvPr>
            <p:ph type="title"/>
          </p:nvPr>
        </p:nvSpPr>
        <p:spPr>
          <a:xfrm>
            <a:off x="468313" y="1412875"/>
            <a:ext cx="8229600" cy="346075"/>
          </a:xfrm>
        </p:spPr>
        <p:txBody>
          <a:bodyPr/>
          <a:lstStyle/>
          <a:p>
            <a:pPr eaLnBrk="1" hangingPunct="1"/>
            <a:r>
              <a:rPr lang="ru-RU" altLang="ru-RU" sz="2400" b="1"/>
              <a:t>Свойства </a:t>
            </a:r>
            <a:r>
              <a:rPr lang="en-US" altLang="ru-RU" sz="2400" b="1"/>
              <a:t>Proxy-</a:t>
            </a:r>
            <a:r>
              <a:rPr lang="ru-RU" altLang="ru-RU" sz="2400" b="1"/>
              <a:t>классов</a:t>
            </a:r>
          </a:p>
        </p:txBody>
      </p:sp>
      <p:sp>
        <p:nvSpPr>
          <p:cNvPr id="41990" name="Rectangle 3">
            <a:extLst>
              <a:ext uri="{FF2B5EF4-FFF2-40B4-BE49-F238E27FC236}">
                <a16:creationId xmlns:a16="http://schemas.microsoft.com/office/drawing/2014/main" id="{034C3FB1-6FB9-4373-A101-BEB45811C8D8}"/>
              </a:ext>
            </a:extLst>
          </p:cNvPr>
          <p:cNvSpPr>
            <a:spLocks noGrp="1" noChangeArrowheads="1"/>
          </p:cNvSpPr>
          <p:nvPr>
            <p:ph type="body" idx="1"/>
          </p:nvPr>
        </p:nvSpPr>
        <p:spPr>
          <a:xfrm>
            <a:off x="0" y="1773238"/>
            <a:ext cx="8964613" cy="4137025"/>
          </a:xfrm>
        </p:spPr>
        <p:txBody>
          <a:bodyPr/>
          <a:lstStyle/>
          <a:p>
            <a:pPr eaLnBrk="1" hangingPunct="1">
              <a:lnSpc>
                <a:spcPct val="90000"/>
              </a:lnSpc>
            </a:pPr>
            <a:r>
              <a:rPr lang="ru-RU" altLang="ru-RU" sz="2000"/>
              <a:t>Будучи созданными в динамике, </a:t>
            </a:r>
            <a:r>
              <a:rPr lang="en-US" altLang="ru-RU" sz="2000"/>
              <a:t>proxy-</a:t>
            </a:r>
            <a:r>
              <a:rPr lang="ru-RU" altLang="ru-RU" sz="2000"/>
              <a:t>классы являются – тем не менее – «нормальными» </a:t>
            </a:r>
            <a:r>
              <a:rPr lang="en-US" altLang="ru-RU" sz="2000"/>
              <a:t>JVM-</a:t>
            </a:r>
            <a:r>
              <a:rPr lang="ru-RU" altLang="ru-RU" sz="2000"/>
              <a:t>классами;</a:t>
            </a:r>
          </a:p>
          <a:p>
            <a:pPr eaLnBrk="1" hangingPunct="1">
              <a:lnSpc>
                <a:spcPct val="90000"/>
              </a:lnSpc>
            </a:pPr>
            <a:r>
              <a:rPr lang="ru-RU" altLang="ru-RU" sz="2000"/>
              <a:t>Все </a:t>
            </a:r>
            <a:r>
              <a:rPr lang="en-US" altLang="ru-RU" sz="2000"/>
              <a:t>proxy-</a:t>
            </a:r>
            <a:r>
              <a:rPr lang="ru-RU" altLang="ru-RU" sz="2000"/>
              <a:t>классы наследуются из </a:t>
            </a:r>
            <a:r>
              <a:rPr lang="en-US" altLang="ru-RU" sz="2000"/>
              <a:t>Proxy-</a:t>
            </a:r>
            <a:r>
              <a:rPr lang="ru-RU" altLang="ru-RU" sz="2000"/>
              <a:t>класса и имеют единственное поле – </a:t>
            </a:r>
            <a:r>
              <a:rPr lang="en-US" altLang="ru-RU" sz="2000"/>
              <a:t>invocation handler</a:t>
            </a:r>
            <a:r>
              <a:rPr lang="ru-RU" altLang="ru-RU" sz="2000"/>
              <a:t>, определенное в суперклассе </a:t>
            </a:r>
            <a:r>
              <a:rPr lang="en-US" altLang="ru-RU" sz="2000"/>
              <a:t>Proxy;</a:t>
            </a:r>
          </a:p>
          <a:p>
            <a:pPr eaLnBrk="1" hangingPunct="1">
              <a:lnSpc>
                <a:spcPct val="90000"/>
              </a:lnSpc>
            </a:pPr>
            <a:r>
              <a:rPr lang="ru-RU" altLang="ru-RU" sz="2000"/>
              <a:t>Все дополнительные данные для выполнения задачи, стоящей перед </a:t>
            </a:r>
            <a:r>
              <a:rPr lang="en-US" altLang="ru-RU" sz="2000"/>
              <a:t>proxy-</a:t>
            </a:r>
            <a:r>
              <a:rPr lang="ru-RU" altLang="ru-RU" sz="2000"/>
              <a:t>объектом, должны храниться в </a:t>
            </a:r>
            <a:r>
              <a:rPr lang="en-US" altLang="ru-RU" sz="2000"/>
              <a:t>invocation handler’</a:t>
            </a:r>
            <a:r>
              <a:rPr lang="ru-RU" altLang="ru-RU" sz="2000"/>
              <a:t>е;</a:t>
            </a:r>
          </a:p>
          <a:p>
            <a:pPr eaLnBrk="1" hangingPunct="1">
              <a:lnSpc>
                <a:spcPct val="90000"/>
              </a:lnSpc>
            </a:pPr>
            <a:r>
              <a:rPr lang="ru-RU" altLang="ru-RU" sz="2000"/>
              <a:t>Все </a:t>
            </a:r>
            <a:r>
              <a:rPr lang="en-US" altLang="ru-RU" sz="2000"/>
              <a:t>proxy-</a:t>
            </a:r>
            <a:r>
              <a:rPr lang="ru-RU" altLang="ru-RU" sz="2000"/>
              <a:t>классы переопределяют следующие методы класса </a:t>
            </a:r>
            <a:r>
              <a:rPr lang="en-US" altLang="ru-RU" sz="2000"/>
              <a:t>java.lang.Object</a:t>
            </a:r>
            <a:r>
              <a:rPr lang="ru-RU" altLang="ru-RU" sz="2000"/>
              <a:t>, просто отправляя их к </a:t>
            </a:r>
            <a:r>
              <a:rPr lang="en-US" altLang="ru-RU" sz="2000"/>
              <a:t>invoke() invocation handler’</a:t>
            </a:r>
            <a:r>
              <a:rPr lang="ru-RU" altLang="ru-RU" sz="2000"/>
              <a:t>а:</a:t>
            </a:r>
          </a:p>
          <a:p>
            <a:pPr lvl="2" eaLnBrk="1" hangingPunct="1">
              <a:lnSpc>
                <a:spcPct val="90000"/>
              </a:lnSpc>
            </a:pPr>
            <a:r>
              <a:rPr lang="en-US" altLang="ru-RU" sz="2000">
                <a:solidFill>
                  <a:srgbClr val="FF0000"/>
                </a:solidFill>
              </a:rPr>
              <a:t>toString();</a:t>
            </a:r>
          </a:p>
          <a:p>
            <a:pPr lvl="2" eaLnBrk="1" hangingPunct="1">
              <a:lnSpc>
                <a:spcPct val="90000"/>
              </a:lnSpc>
            </a:pPr>
            <a:r>
              <a:rPr lang="en-US" altLang="ru-RU" sz="2000">
                <a:solidFill>
                  <a:srgbClr val="FF0000"/>
                </a:solidFill>
              </a:rPr>
              <a:t>equals();</a:t>
            </a:r>
            <a:endParaRPr lang="ru-RU" altLang="ru-RU" sz="2000">
              <a:solidFill>
                <a:srgbClr val="FF0000"/>
              </a:solidFill>
            </a:endParaRPr>
          </a:p>
          <a:p>
            <a:pPr lvl="2" eaLnBrk="1" hangingPunct="1">
              <a:lnSpc>
                <a:spcPct val="90000"/>
              </a:lnSpc>
            </a:pPr>
            <a:r>
              <a:rPr lang="en-US" altLang="ru-RU" sz="2000">
                <a:solidFill>
                  <a:srgbClr val="FF0000"/>
                </a:solidFill>
              </a:rPr>
              <a:t>hashCode();</a:t>
            </a:r>
            <a:endParaRPr lang="ru-RU" altLang="ru-RU" sz="2000">
              <a:solidFill>
                <a:srgbClr val="FF0000"/>
              </a:solidFill>
            </a:endParaRPr>
          </a:p>
          <a:p>
            <a:pPr eaLnBrk="1" hangingPunct="1">
              <a:lnSpc>
                <a:spcPct val="90000"/>
              </a:lnSpc>
            </a:pPr>
            <a:r>
              <a:rPr lang="ru-RU" altLang="ru-RU" sz="2000"/>
              <a:t> (другие методы класса </a:t>
            </a:r>
            <a:r>
              <a:rPr lang="en-US" altLang="ru-RU" sz="2000"/>
              <a:t>Object</a:t>
            </a:r>
            <a:r>
              <a:rPr lang="ru-RU" altLang="ru-RU" sz="2000"/>
              <a:t>– </a:t>
            </a:r>
            <a:r>
              <a:rPr lang="ru-RU" altLang="ru-RU" sz="2000" i="1"/>
              <a:t>(это какие?)</a:t>
            </a:r>
            <a:r>
              <a:rPr lang="ru-RU" altLang="ru-RU" sz="2000"/>
              <a:t> – не переопределяются)</a:t>
            </a:r>
            <a:r>
              <a:rPr lang="en-US" altLang="ru-RU" sz="2000"/>
              <a:t>:</a:t>
            </a:r>
          </a:p>
          <a:p>
            <a:pPr eaLnBrk="1" hangingPunct="1">
              <a:lnSpc>
                <a:spcPct val="90000"/>
              </a:lnSpc>
            </a:pPr>
            <a:r>
              <a:rPr lang="ru-RU" altLang="ru-RU" sz="2000"/>
              <a:t>Имя </a:t>
            </a:r>
            <a:r>
              <a:rPr lang="en-US" altLang="ru-RU" sz="2000"/>
              <a:t>proxy-</a:t>
            </a:r>
            <a:r>
              <a:rPr lang="ru-RU" altLang="ru-RU" sz="2000"/>
              <a:t>класса не определяется (в </a:t>
            </a:r>
            <a:r>
              <a:rPr lang="en-US" altLang="ru-RU" sz="2000"/>
              <a:t>Sun’</a:t>
            </a:r>
            <a:r>
              <a:rPr lang="ru-RU" altLang="ru-RU" sz="2000"/>
              <a:t>овской </a:t>
            </a:r>
            <a:r>
              <a:rPr lang="en-US" altLang="ru-RU" sz="2000"/>
              <a:t>JVM </a:t>
            </a:r>
            <a:r>
              <a:rPr lang="ru-RU" altLang="ru-RU" sz="2000"/>
              <a:t>это </a:t>
            </a:r>
            <a:r>
              <a:rPr lang="en-US" altLang="ru-RU" sz="2000"/>
              <a:t>$Proxy</a:t>
            </a:r>
            <a:r>
              <a:rPr lang="ru-RU" altLang="ru-RU" sz="2000"/>
              <a:t>):</a:t>
            </a:r>
          </a:p>
          <a:p>
            <a:pPr eaLnBrk="1" hangingPunct="1">
              <a:lnSpc>
                <a:spcPct val="90000"/>
              </a:lnSpc>
            </a:pPr>
            <a:r>
              <a:rPr lang="ru-RU" altLang="ru-RU" sz="1800"/>
              <a:t>Полезно «обследовать» такой класс средствами </a:t>
            </a:r>
            <a:r>
              <a:rPr lang="en-US" altLang="ru-RU" sz="1800"/>
              <a:t>reflection (</a:t>
            </a:r>
            <a:r>
              <a:rPr lang="ru-RU" altLang="ru-RU" sz="1800"/>
              <a:t>на семинаре</a:t>
            </a:r>
            <a:r>
              <a:rPr lang="en-US" altLang="ru-RU" sz="1800"/>
              <a:t>)…</a:t>
            </a:r>
          </a:p>
          <a:p>
            <a:pPr eaLnBrk="1" hangingPunct="1">
              <a:lnSpc>
                <a:spcPct val="90000"/>
              </a:lnSpc>
            </a:pPr>
            <a:endParaRPr lang="en-US" altLang="ru-RU" sz="1800"/>
          </a:p>
          <a:p>
            <a:pPr eaLnBrk="1" hangingPunct="1">
              <a:lnSpc>
                <a:spcPct val="90000"/>
              </a:lnSpc>
            </a:pPr>
            <a:endParaRPr lang="ru-RU" altLang="ru-RU"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7F2AE4B-8258-45F4-AC97-1537588717B4}"/>
              </a:ext>
            </a:extLst>
          </p:cNvPr>
          <p:cNvSpPr>
            <a:spLocks noGrp="1" noChangeArrowheads="1"/>
          </p:cNvSpPr>
          <p:nvPr>
            <p:ph type="ctrTitle"/>
          </p:nvPr>
        </p:nvSpPr>
        <p:spPr/>
        <p:txBody>
          <a:bodyPr/>
          <a:lstStyle/>
          <a:p>
            <a:pPr eaLnBrk="1" hangingPunct="1"/>
            <a:r>
              <a:rPr lang="ru-RU" altLang="ru-RU" sz="4000" i="1"/>
              <a:t>Построение двумерных нелинейных моделей.</a:t>
            </a:r>
          </a:p>
        </p:txBody>
      </p:sp>
      <p:sp>
        <p:nvSpPr>
          <p:cNvPr id="3075" name="Rectangle 3">
            <a:extLst>
              <a:ext uri="{FF2B5EF4-FFF2-40B4-BE49-F238E27FC236}">
                <a16:creationId xmlns:a16="http://schemas.microsoft.com/office/drawing/2014/main" id="{3AFE1023-F2C2-4053-A179-C69D776B1E5B}"/>
              </a:ext>
            </a:extLst>
          </p:cNvPr>
          <p:cNvSpPr>
            <a:spLocks noGrp="1" noChangeArrowheads="1"/>
          </p:cNvSpPr>
          <p:nvPr>
            <p:ph type="subTitle" idx="1"/>
          </p:nvPr>
        </p:nvSpPr>
        <p:spPr/>
        <p:txBody>
          <a:bodyPr/>
          <a:lstStyle/>
          <a:p>
            <a:pPr eaLnBrk="1" hangingPunct="1"/>
            <a:r>
              <a:rPr lang="ru-RU" altLang="ru-RU"/>
              <a:t>Семинар 8</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Адрес: ТехтТехтТехтТехтТехтТехтТехтТехтТехтТехтТехтТехтТехт"/>
          <p:cNvSpPr txBox="1"/>
          <p:nvPr/>
        </p:nvSpPr>
        <p:spPr>
          <a:xfrm>
            <a:off x="4160198" y="5742172"/>
            <a:ext cx="4289577" cy="266929"/>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algn="r" defTabSz="457200">
              <a:defRPr sz="1800">
                <a:solidFill>
                  <a:srgbClr val="FFFFFF"/>
                </a:solidFill>
                <a:latin typeface="+mn-lt"/>
                <a:ea typeface="+mn-ea"/>
                <a:cs typeface="+mn-cs"/>
                <a:sym typeface="Arial Narrow"/>
              </a:defRPr>
            </a:lvl1pPr>
          </a:lstStyle>
          <a:p>
            <a:r>
              <a:rPr sz="1266" dirty="0">
                <a:latin typeface="Arial Narrow" charset="0"/>
                <a:ea typeface="Arial Narrow" charset="0"/>
                <a:cs typeface="Arial Narrow" charset="0"/>
              </a:rPr>
              <a:t>Адрес: ТехтТехтТехтТехтТехтТехтТехтТехтТехтТехтТехтТехтТехт</a:t>
            </a:r>
          </a:p>
        </p:txBody>
      </p:sp>
      <p:sp>
        <p:nvSpPr>
          <p:cNvPr id="166" name="www.text"/>
          <p:cNvSpPr txBox="1"/>
          <p:nvPr/>
        </p:nvSpPr>
        <p:spPr>
          <a:xfrm>
            <a:off x="694225" y="5742172"/>
            <a:ext cx="703758" cy="266929"/>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algn="l" defTabSz="457200">
              <a:defRPr sz="1800">
                <a:solidFill>
                  <a:srgbClr val="FFFFFF"/>
                </a:solidFill>
                <a:latin typeface="+mn-lt"/>
                <a:ea typeface="+mn-ea"/>
                <a:cs typeface="+mn-cs"/>
                <a:sym typeface="Arial Narrow"/>
              </a:defRPr>
            </a:lvl1pPr>
          </a:lstStyle>
          <a:p>
            <a:r>
              <a:rPr sz="1266" dirty="0">
                <a:latin typeface="Arial Narrow" charset="0"/>
                <a:ea typeface="Arial Narrow" charset="0"/>
                <a:cs typeface="Arial Narrow" charset="0"/>
              </a:rPr>
              <a:t>www.text</a:t>
            </a:r>
          </a:p>
        </p:txBody>
      </p:sp>
      <p:sp>
        <p:nvSpPr>
          <p:cNvPr id="167" name="Телефон.: +Х (ХХХ) ХХХ ХХХХ"/>
          <p:cNvSpPr txBox="1"/>
          <p:nvPr/>
        </p:nvSpPr>
        <p:spPr>
          <a:xfrm>
            <a:off x="1786155" y="5742172"/>
            <a:ext cx="2164039" cy="266929"/>
          </a:xfrm>
          <a:prstGeom prst="rect">
            <a:avLst/>
          </a:prstGeom>
          <a:ln w="12700">
            <a:miter lim="400000"/>
          </a:ln>
          <a:extLst>
            <a:ext uri="{C572A759-6A51-4108-AA02-DFA0A04FC94B}">
              <ma14:wrappingTextBoxFlag xmlns:ma14="http://schemas.microsoft.com/office/mac/drawingml/2011/main" xmlns="" val="1"/>
            </a:ext>
          </a:extLst>
        </p:spPr>
        <p:txBody>
          <a:bodyPr lIns="35717" tIns="35717" rIns="35717" bIns="35717" anchor="ctr">
            <a:spAutoFit/>
          </a:bodyPr>
          <a:lstStyle>
            <a:lvl1pPr algn="l" defTabSz="457200">
              <a:defRPr sz="1800">
                <a:solidFill>
                  <a:srgbClr val="FFFFFF"/>
                </a:solidFill>
                <a:latin typeface="+mn-lt"/>
                <a:ea typeface="+mn-ea"/>
                <a:cs typeface="+mn-cs"/>
                <a:sym typeface="Arial Narrow"/>
              </a:defRPr>
            </a:lvl1pPr>
          </a:lstStyle>
          <a:p>
            <a:r>
              <a:rPr sz="1266" dirty="0">
                <a:latin typeface="Arial Narrow" charset="0"/>
                <a:ea typeface="Arial Narrow" charset="0"/>
                <a:cs typeface="Arial Narrow" charset="0"/>
              </a:rPr>
              <a:t>Телефон.: +Х (ХХХ) ХХХ ХХХХ </a:t>
            </a:r>
          </a:p>
        </p:txBody>
      </p:sp>
      <p:pic>
        <p:nvPicPr>
          <p:cNvPr id="168" name="Изображение" descr="Изображение"/>
          <p:cNvPicPr>
            <a:picLocks noChangeAspect="1"/>
          </p:cNvPicPr>
          <p:nvPr/>
        </p:nvPicPr>
        <p:blipFill>
          <a:blip r:embed="rId2"/>
          <a:stretch>
            <a:fillRect/>
          </a:stretch>
        </p:blipFill>
        <p:spPr>
          <a:xfrm>
            <a:off x="3773070" y="2460071"/>
            <a:ext cx="1597860" cy="1544967"/>
          </a:xfrm>
          <a:prstGeom prst="rect">
            <a:avLst/>
          </a:prstGeom>
          <a:ln w="12700">
            <a:miter lim="400000"/>
          </a:ln>
        </p:spPr>
      </p:pic>
    </p:spTree>
    <p:extLst>
      <p:ext uri="{BB962C8B-B14F-4D97-AF65-F5344CB8AC3E}">
        <p14:creationId xmlns:p14="http://schemas.microsoft.com/office/powerpoint/2010/main" val="1001863991"/>
      </p:ext>
    </p:extLst>
  </p:cSld>
  <p:clrMapOvr>
    <a:masterClrMapping/>
  </p:clrMapOvr>
  <p:transition spd="med"/>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a:extLst>
              <a:ext uri="{FF2B5EF4-FFF2-40B4-BE49-F238E27FC236}">
                <a16:creationId xmlns:a16="http://schemas.microsoft.com/office/drawing/2014/main" id="{5779C823-6F9C-4AE8-A8B2-3AE7047C920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8D21CEE-7F66-46A5-B97A-DF1505B04D0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3011" name="Footer Placeholder 4">
            <a:extLst>
              <a:ext uri="{FF2B5EF4-FFF2-40B4-BE49-F238E27FC236}">
                <a16:creationId xmlns:a16="http://schemas.microsoft.com/office/drawing/2014/main" id="{349CA606-C65E-4516-B38C-5F7AD4F8E3A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3012" name="Slide Number Placeholder 5">
            <a:extLst>
              <a:ext uri="{FF2B5EF4-FFF2-40B4-BE49-F238E27FC236}">
                <a16:creationId xmlns:a16="http://schemas.microsoft.com/office/drawing/2014/main" id="{E617B6BE-F0B0-46CC-97CA-6E8395A5B9F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4151F1D-D7C9-41B5-A89E-1E9A5EF829F5}" type="slidenum">
              <a:rPr lang="ru-RU" altLang="ru-RU" sz="1400"/>
              <a:pPr eaLnBrk="1" hangingPunct="1">
                <a:spcBef>
                  <a:spcPct val="0"/>
                </a:spcBef>
                <a:buFontTx/>
                <a:buNone/>
              </a:pPr>
              <a:t>600</a:t>
            </a:fld>
            <a:endParaRPr lang="ru-RU" altLang="ru-RU" sz="1400"/>
          </a:p>
        </p:txBody>
      </p:sp>
      <p:sp>
        <p:nvSpPr>
          <p:cNvPr id="43013" name="Rectangle 2">
            <a:extLst>
              <a:ext uri="{FF2B5EF4-FFF2-40B4-BE49-F238E27FC236}">
                <a16:creationId xmlns:a16="http://schemas.microsoft.com/office/drawing/2014/main" id="{5B84CF3B-F0CB-46A7-8BD8-62B64794E1E3}"/>
              </a:ext>
            </a:extLst>
          </p:cNvPr>
          <p:cNvSpPr>
            <a:spLocks noGrp="1" noChangeArrowheads="1"/>
          </p:cNvSpPr>
          <p:nvPr>
            <p:ph type="title"/>
          </p:nvPr>
        </p:nvSpPr>
        <p:spPr>
          <a:xfrm>
            <a:off x="468313" y="1628775"/>
            <a:ext cx="8156575" cy="431800"/>
          </a:xfrm>
        </p:spPr>
        <p:txBody>
          <a:bodyPr/>
          <a:lstStyle/>
          <a:p>
            <a:pPr eaLnBrk="1" hangingPunct="1"/>
            <a:r>
              <a:rPr lang="en-US" altLang="ru-RU" sz="4000"/>
              <a:t>Q&amp;A</a:t>
            </a:r>
            <a:endParaRPr lang="ru-RU" altLang="ru-RU" sz="4000"/>
          </a:p>
        </p:txBody>
      </p:sp>
      <p:sp>
        <p:nvSpPr>
          <p:cNvPr id="43014" name="Rectangle 1">
            <a:extLst>
              <a:ext uri="{FF2B5EF4-FFF2-40B4-BE49-F238E27FC236}">
                <a16:creationId xmlns:a16="http://schemas.microsoft.com/office/drawing/2014/main" id="{05035336-1F50-4D0D-BAE1-8E44FC56219D}"/>
              </a:ext>
            </a:extLst>
          </p:cNvPr>
          <p:cNvSpPr>
            <a:spLocks noChangeArrowheads="1"/>
          </p:cNvSpPr>
          <p:nvPr/>
        </p:nvSpPr>
        <p:spPr bwMode="auto">
          <a:xfrm>
            <a:off x="250825" y="4006850"/>
            <a:ext cx="86423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hlinkClick r:id="rId3"/>
              </a:rPr>
              <a:t>http://dolzhenko.blogspot.ru/</a:t>
            </a:r>
            <a:r>
              <a:rPr lang="ru-RU" altLang="en-US" sz="1800"/>
              <a:t>  - полезный блог Владимира Долженко</a:t>
            </a:r>
            <a:endParaRPr lang="en-US" altLang="en-US" sz="1800"/>
          </a:p>
          <a:p>
            <a:pPr eaLnBrk="1" hangingPunct="1">
              <a:spcBef>
                <a:spcPct val="0"/>
              </a:spcBef>
              <a:buFontTx/>
              <a:buNone/>
            </a:pPr>
            <a:r>
              <a:rPr lang="en-US" altLang="en-US" sz="1800" b="1">
                <a:hlinkClick r:id="rId4"/>
              </a:rPr>
              <a:t>https://www.lektorium.tv/lecture/14525</a:t>
            </a:r>
            <a:r>
              <a:rPr lang="en-US" altLang="en-US" sz="1800" b="1"/>
              <a:t> </a:t>
            </a:r>
            <a:r>
              <a:rPr lang="en-US" altLang="en-US" sz="1800"/>
              <a:t>- </a:t>
            </a:r>
            <a:r>
              <a:rPr lang="ru-RU" altLang="en-US" sz="1800"/>
              <a:t>его лекция на </a:t>
            </a:r>
            <a:r>
              <a:rPr lang="en-US" altLang="en-US" sz="1800"/>
              <a:t>Java-</a:t>
            </a:r>
            <a:r>
              <a:rPr lang="ru-RU" altLang="en-US" sz="1800"/>
              <a:t>конференции +</a:t>
            </a:r>
          </a:p>
          <a:p>
            <a:pPr eaLnBrk="1" hangingPunct="1">
              <a:spcBef>
                <a:spcPct val="0"/>
              </a:spcBef>
              <a:buFontTx/>
              <a:buNone/>
            </a:pPr>
            <a:r>
              <a:rPr lang="ru-RU" altLang="en-US" sz="1800"/>
              <a:t>Другие доклады и лекции (там же…)</a:t>
            </a:r>
          </a:p>
          <a:p>
            <a:pPr eaLnBrk="1" hangingPunct="1">
              <a:spcBef>
                <a:spcPct val="0"/>
              </a:spcBef>
              <a:buFontTx/>
              <a:buNone/>
            </a:pPr>
            <a:endParaRPr lang="ru-RU" altLang="en-US" sz="1800"/>
          </a:p>
          <a:p>
            <a:pPr eaLnBrk="1" hangingPunct="1">
              <a:spcBef>
                <a:spcPct val="0"/>
              </a:spcBef>
              <a:buFontTx/>
              <a:buNone/>
            </a:pPr>
            <a:r>
              <a:rPr lang="en-US" altLang="en-US" sz="1800" b="1">
                <a:hlinkClick r:id="rId5"/>
              </a:rPr>
              <a:t>https://www.baeldung.com/java-method-handles</a:t>
            </a:r>
            <a:r>
              <a:rPr lang="ru-RU" altLang="en-US" sz="1800" b="1"/>
              <a:t> </a:t>
            </a:r>
          </a:p>
          <a:p>
            <a:pPr eaLnBrk="1" hangingPunct="1">
              <a:spcBef>
                <a:spcPct val="0"/>
              </a:spcBef>
              <a:buFontTx/>
              <a:buNone/>
            </a:pPr>
            <a:r>
              <a:rPr lang="en-US" altLang="en-US" sz="1800" b="1">
                <a:hlinkClick r:id="rId6"/>
              </a:rPr>
              <a:t>https://www.baeldung.com/java-variable-handles</a:t>
            </a:r>
            <a:r>
              <a:rPr lang="ru-RU" altLang="en-US" sz="1800" b="1"/>
              <a:t> </a:t>
            </a:r>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2">
            <a:extLst>
              <a:ext uri="{FF2B5EF4-FFF2-40B4-BE49-F238E27FC236}">
                <a16:creationId xmlns:a16="http://schemas.microsoft.com/office/drawing/2014/main" id="{AA44F1E9-7A2A-4D3C-AA6C-069802711F3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F5FEC29-4978-4A09-8546-E7F2CBCDE0C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51" name="Footer Placeholder 3">
            <a:extLst>
              <a:ext uri="{FF2B5EF4-FFF2-40B4-BE49-F238E27FC236}">
                <a16:creationId xmlns:a16="http://schemas.microsoft.com/office/drawing/2014/main" id="{A38BA265-D916-4710-8B6B-9CED1D54F0B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52" name="Slide Number Placeholder 4">
            <a:extLst>
              <a:ext uri="{FF2B5EF4-FFF2-40B4-BE49-F238E27FC236}">
                <a16:creationId xmlns:a16="http://schemas.microsoft.com/office/drawing/2014/main" id="{C60400BF-2032-47B8-AEDF-67AA85DDB81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B3D8779-C6EA-46DB-B109-80CC60F19A5C}" type="slidenum">
              <a:rPr lang="ru-RU" altLang="ru-RU" sz="1400"/>
              <a:pPr eaLnBrk="1" hangingPunct="1">
                <a:spcBef>
                  <a:spcPct val="0"/>
                </a:spcBef>
                <a:buFontTx/>
                <a:buNone/>
              </a:pPr>
              <a:t>601</a:t>
            </a:fld>
            <a:endParaRPr lang="ru-RU" altLang="ru-RU" sz="1400"/>
          </a:p>
        </p:txBody>
      </p:sp>
      <p:sp>
        <p:nvSpPr>
          <p:cNvPr id="2053" name="Rectangle 8">
            <a:extLst>
              <a:ext uri="{FF2B5EF4-FFF2-40B4-BE49-F238E27FC236}">
                <a16:creationId xmlns:a16="http://schemas.microsoft.com/office/drawing/2014/main" id="{A1334253-849C-415E-8CD0-D4889FD33FED}"/>
              </a:ext>
            </a:extLst>
          </p:cNvPr>
          <p:cNvSpPr>
            <a:spLocks noChangeArrowheads="1"/>
          </p:cNvSpPr>
          <p:nvPr/>
        </p:nvSpPr>
        <p:spPr bwMode="auto">
          <a:xfrm>
            <a:off x="854075" y="1443038"/>
            <a:ext cx="7221538"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400" b="1"/>
              <a:t>Конструирование программного обеспечения</a:t>
            </a:r>
          </a:p>
          <a:p>
            <a:pPr algn="ctr">
              <a:spcBef>
                <a:spcPct val="0"/>
              </a:spcBef>
              <a:buFontTx/>
              <a:buNone/>
            </a:pPr>
            <a:r>
              <a:rPr lang="ru-RU" altLang="ru-RU" sz="2400" b="1"/>
              <a:t>(2019 - 2020)</a:t>
            </a:r>
          </a:p>
        </p:txBody>
      </p:sp>
      <p:sp>
        <p:nvSpPr>
          <p:cNvPr id="2054" name="Rectangle 9">
            <a:extLst>
              <a:ext uri="{FF2B5EF4-FFF2-40B4-BE49-F238E27FC236}">
                <a16:creationId xmlns:a16="http://schemas.microsoft.com/office/drawing/2014/main" id="{7FCE444A-3F06-4791-A884-9D4BAFF373D5}"/>
              </a:ext>
            </a:extLst>
          </p:cNvPr>
          <p:cNvSpPr>
            <a:spLocks noChangeArrowheads="1"/>
          </p:cNvSpPr>
          <p:nvPr/>
        </p:nvSpPr>
        <p:spPr bwMode="auto">
          <a:xfrm>
            <a:off x="1908175" y="4797425"/>
            <a:ext cx="50053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ru-RU" altLang="ru-RU" sz="1800"/>
              <a:t>к.т.н. Гринкруг Е.М. (email: egrinkrug@hse.ru) </a:t>
            </a:r>
          </a:p>
        </p:txBody>
      </p:sp>
      <p:sp>
        <p:nvSpPr>
          <p:cNvPr id="2055" name="Rectangle 10">
            <a:extLst>
              <a:ext uri="{FF2B5EF4-FFF2-40B4-BE49-F238E27FC236}">
                <a16:creationId xmlns:a16="http://schemas.microsoft.com/office/drawing/2014/main" id="{76349AA0-5D80-40CA-962B-B57B804D5162}"/>
              </a:ext>
            </a:extLst>
          </p:cNvPr>
          <p:cNvSpPr>
            <a:spLocks noChangeArrowheads="1"/>
          </p:cNvSpPr>
          <p:nvPr/>
        </p:nvSpPr>
        <p:spPr bwMode="auto">
          <a:xfrm>
            <a:off x="2033588" y="3078163"/>
            <a:ext cx="48625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ru-RU" sz="2000" b="1"/>
              <a:t>Лекция 5. </a:t>
            </a:r>
          </a:p>
          <a:p>
            <a:pPr algn="ctr">
              <a:spcBef>
                <a:spcPct val="0"/>
              </a:spcBef>
              <a:buFontTx/>
              <a:buNone/>
            </a:pPr>
            <a:r>
              <a:rPr lang="ru-RU" altLang="ru-RU" sz="2000" b="1"/>
              <a:t>Абстрактные классы и интерфейсы.</a:t>
            </a:r>
          </a:p>
          <a:p>
            <a:pPr algn="ctr">
              <a:spcBef>
                <a:spcPct val="0"/>
              </a:spcBef>
              <a:buFontTx/>
              <a:buNone/>
            </a:pPr>
            <a:r>
              <a:rPr lang="ru-RU" altLang="ru-RU" sz="2000" b="1"/>
              <a:t>Вложенные интерфейсы и классы</a:t>
            </a:r>
          </a:p>
        </p:txBody>
      </p:sp>
    </p:spTree>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F9D55594-C265-401E-BE18-65D7F561AB9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3924C37-AAB6-46BB-9AB9-3BE350C9C81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1B6C494D-67C0-4657-9B09-15C29F8800C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46AB339A-34F7-42A5-8EF7-49A3E71FF9D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9AA0969-E1CE-467A-8049-25F050638C53}" type="slidenum">
              <a:rPr lang="ru-RU" altLang="ru-RU" sz="1400"/>
              <a:pPr eaLnBrk="1" hangingPunct="1">
                <a:spcBef>
                  <a:spcPct val="0"/>
                </a:spcBef>
                <a:buFontTx/>
                <a:buNone/>
              </a:pPr>
              <a:t>602</a:t>
            </a:fld>
            <a:endParaRPr lang="ru-RU" altLang="ru-RU" sz="1400"/>
          </a:p>
        </p:txBody>
      </p:sp>
      <p:sp>
        <p:nvSpPr>
          <p:cNvPr id="3077" name="Rectangle 2">
            <a:extLst>
              <a:ext uri="{FF2B5EF4-FFF2-40B4-BE49-F238E27FC236}">
                <a16:creationId xmlns:a16="http://schemas.microsoft.com/office/drawing/2014/main" id="{4CB4C7ED-9C2C-4A79-B61E-F3296A1362F9}"/>
              </a:ext>
            </a:extLst>
          </p:cNvPr>
          <p:cNvSpPr>
            <a:spLocks noGrp="1" noChangeArrowheads="1"/>
          </p:cNvSpPr>
          <p:nvPr>
            <p:ph type="title"/>
          </p:nvPr>
        </p:nvSpPr>
        <p:spPr>
          <a:xfrm>
            <a:off x="468313" y="1412875"/>
            <a:ext cx="8229600" cy="360363"/>
          </a:xfrm>
        </p:spPr>
        <p:txBody>
          <a:bodyPr/>
          <a:lstStyle/>
          <a:p>
            <a:pPr eaLnBrk="1" hangingPunct="1"/>
            <a:r>
              <a:rPr lang="ru-RU" altLang="ru-RU" sz="2400" b="1"/>
              <a:t>Абстрактные классы и методы</a:t>
            </a:r>
          </a:p>
        </p:txBody>
      </p:sp>
      <p:sp>
        <p:nvSpPr>
          <p:cNvPr id="586755" name="Rectangle 3">
            <a:extLst>
              <a:ext uri="{FF2B5EF4-FFF2-40B4-BE49-F238E27FC236}">
                <a16:creationId xmlns:a16="http://schemas.microsoft.com/office/drawing/2014/main" id="{4B125DE6-5A9A-4BB2-95C1-970C62FA9314}"/>
              </a:ext>
            </a:extLst>
          </p:cNvPr>
          <p:cNvSpPr>
            <a:spLocks noGrp="1" noChangeArrowheads="1"/>
          </p:cNvSpPr>
          <p:nvPr>
            <p:ph type="body" idx="1"/>
          </p:nvPr>
        </p:nvSpPr>
        <p:spPr>
          <a:xfrm>
            <a:off x="0" y="1773238"/>
            <a:ext cx="9144000" cy="4464050"/>
          </a:xfrm>
        </p:spPr>
        <p:txBody>
          <a:bodyPr/>
          <a:lstStyle/>
          <a:p>
            <a:pPr eaLnBrk="1" hangingPunct="1">
              <a:lnSpc>
                <a:spcPct val="90000"/>
              </a:lnSpc>
              <a:defRPr/>
            </a:pPr>
            <a:r>
              <a:rPr lang="ru-RU" altLang="ru-RU" sz="1800" dirty="0"/>
              <a:t>Если необходимо определить некоторую совокупность методов, которыми должны обладать все производные классы, </a:t>
            </a:r>
            <a:r>
              <a:rPr lang="ru-RU" altLang="ru-RU" sz="1800" b="1" dirty="0"/>
              <a:t>но не надо создавать объекты базового класса</a:t>
            </a:r>
            <a:r>
              <a:rPr lang="ru-RU" altLang="ru-RU" sz="1800" dirty="0"/>
              <a:t>, используют понятия абстрактного метода и абстрактного класса.</a:t>
            </a:r>
          </a:p>
          <a:p>
            <a:pPr eaLnBrk="1" hangingPunct="1">
              <a:lnSpc>
                <a:spcPct val="90000"/>
              </a:lnSpc>
              <a:defRPr/>
            </a:pPr>
            <a:r>
              <a:rPr lang="ru-RU" altLang="ru-RU" sz="1800" dirty="0"/>
              <a:t>Абстрактный метод состоит только из декларации и не имеет тела метода, например: </a:t>
            </a:r>
            <a:r>
              <a:rPr lang="en-US" altLang="ru-RU" sz="1800" dirty="0">
                <a:solidFill>
                  <a:srgbClr val="FF0000"/>
                </a:solidFill>
              </a:rPr>
              <a:t>abstract void f (int x);</a:t>
            </a:r>
          </a:p>
          <a:p>
            <a:pPr eaLnBrk="1" hangingPunct="1">
              <a:lnSpc>
                <a:spcPct val="90000"/>
              </a:lnSpc>
              <a:defRPr/>
            </a:pPr>
            <a:r>
              <a:rPr lang="ru-RU" altLang="ru-RU" sz="1800" dirty="0"/>
              <a:t>Класс, содержащий хоть один абстрактный метод, обязан быть абстрактным классом, что декларируется соответственно:</a:t>
            </a:r>
            <a:r>
              <a:rPr lang="en-US" altLang="ru-RU" sz="1800" dirty="0"/>
              <a:t>    </a:t>
            </a:r>
            <a:r>
              <a:rPr lang="en-US" altLang="ru-RU" sz="1800" dirty="0">
                <a:solidFill>
                  <a:srgbClr val="FF0000"/>
                </a:solidFill>
              </a:rPr>
              <a:t>abstract class C</a:t>
            </a:r>
            <a:r>
              <a:rPr lang="ru-RU" altLang="ru-RU" sz="1800" dirty="0">
                <a:solidFill>
                  <a:srgbClr val="FF0000"/>
                </a:solidFill>
              </a:rPr>
              <a:t> </a:t>
            </a:r>
            <a:r>
              <a:rPr lang="en-US" altLang="ru-RU" sz="1800" dirty="0">
                <a:solidFill>
                  <a:srgbClr val="FF0000"/>
                </a:solidFill>
              </a:rPr>
              <a:t>{ … }</a:t>
            </a:r>
            <a:r>
              <a:rPr lang="ru-RU" altLang="ru-RU" sz="1800" dirty="0">
                <a:solidFill>
                  <a:srgbClr val="FF0000"/>
                </a:solidFill>
              </a:rPr>
              <a:t>;</a:t>
            </a:r>
          </a:p>
          <a:p>
            <a:pPr eaLnBrk="1" hangingPunct="1">
              <a:lnSpc>
                <a:spcPct val="90000"/>
              </a:lnSpc>
              <a:defRPr/>
            </a:pPr>
            <a:r>
              <a:rPr lang="ru-RU" altLang="ru-RU" sz="1800" dirty="0"/>
              <a:t>Класс, производный от абстрактного, обязан предоставить реализации всех абстрактных методов абстрактного класса, иначе его самого придется сделать абстрактным;</a:t>
            </a:r>
          </a:p>
          <a:p>
            <a:pPr eaLnBrk="1" hangingPunct="1">
              <a:lnSpc>
                <a:spcPct val="90000"/>
              </a:lnSpc>
              <a:defRPr/>
            </a:pPr>
            <a:r>
              <a:rPr lang="ru-RU" altLang="ru-RU" sz="1800" dirty="0"/>
              <a:t>Класс можно объявить абстрактным и без абстрактных методов. </a:t>
            </a:r>
          </a:p>
          <a:p>
            <a:pPr eaLnBrk="1" hangingPunct="1">
              <a:lnSpc>
                <a:spcPct val="90000"/>
              </a:lnSpc>
              <a:defRPr/>
            </a:pPr>
            <a:r>
              <a:rPr lang="ru-RU" altLang="ru-RU" sz="1800" b="1" dirty="0"/>
              <a:t>Инстанциировать абстрактный класс нельзя</a:t>
            </a:r>
            <a:r>
              <a:rPr lang="ru-RU" altLang="ru-RU" sz="1800" dirty="0"/>
              <a:t> , что может быть полезно само по себе ...</a:t>
            </a:r>
          </a:p>
          <a:p>
            <a:pPr marL="0" indent="0" eaLnBrk="1" hangingPunct="1">
              <a:lnSpc>
                <a:spcPct val="90000"/>
              </a:lnSpc>
              <a:buFontTx/>
              <a:buNone/>
              <a:defRPr/>
            </a:pPr>
            <a:r>
              <a:rPr lang="ru-RU" altLang="ru-RU" sz="1800" dirty="0"/>
              <a:t>             </a:t>
            </a:r>
            <a:r>
              <a:rPr lang="ru-RU" altLang="ru-RU" sz="1800" i="1" dirty="0"/>
              <a:t>Как это можно сделать иначе?</a:t>
            </a:r>
            <a:r>
              <a:rPr lang="en-US" altLang="ru-RU" sz="1800" i="1" dirty="0"/>
              <a:t> </a:t>
            </a:r>
            <a:r>
              <a:rPr lang="ru-RU" altLang="ru-RU" sz="1800" i="1" dirty="0"/>
              <a:t>Зачем это может быть нужно?</a:t>
            </a:r>
            <a:r>
              <a:rPr lang="ru-RU" altLang="ru-RU" sz="1800" dirty="0"/>
              <a:t> </a:t>
            </a:r>
          </a:p>
          <a:p>
            <a:pPr eaLnBrk="1" hangingPunct="1">
              <a:lnSpc>
                <a:spcPct val="90000"/>
              </a:lnSpc>
              <a:defRPr/>
            </a:pPr>
            <a:endParaRPr lang="ru-RU" altLang="ru-RU" sz="1800" dirty="0"/>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a:extLst>
              <a:ext uri="{FF2B5EF4-FFF2-40B4-BE49-F238E27FC236}">
                <a16:creationId xmlns:a16="http://schemas.microsoft.com/office/drawing/2014/main" id="{B21A65AB-D88D-46E7-9E37-4C7B4B0D7A9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2E202DE-AE8C-4883-B01F-C00E4BA185B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9" name="Footer Placeholder 4">
            <a:extLst>
              <a:ext uri="{FF2B5EF4-FFF2-40B4-BE49-F238E27FC236}">
                <a16:creationId xmlns:a16="http://schemas.microsoft.com/office/drawing/2014/main" id="{6401AA5C-69C1-41BD-8A73-6819A43002C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0" name="Slide Number Placeholder 5">
            <a:extLst>
              <a:ext uri="{FF2B5EF4-FFF2-40B4-BE49-F238E27FC236}">
                <a16:creationId xmlns:a16="http://schemas.microsoft.com/office/drawing/2014/main" id="{773E648A-E593-4F76-9CAE-9716C73AE0E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2B961CF-F101-4F3A-9323-F8BB5123AB5A}" type="slidenum">
              <a:rPr lang="ru-RU" altLang="ru-RU" sz="1400"/>
              <a:pPr eaLnBrk="1" hangingPunct="1">
                <a:spcBef>
                  <a:spcPct val="0"/>
                </a:spcBef>
                <a:buFontTx/>
                <a:buNone/>
              </a:pPr>
              <a:t>603</a:t>
            </a:fld>
            <a:endParaRPr lang="ru-RU" altLang="ru-RU" sz="1400"/>
          </a:p>
        </p:txBody>
      </p:sp>
      <p:sp>
        <p:nvSpPr>
          <p:cNvPr id="4101" name="Rectangle 2">
            <a:extLst>
              <a:ext uri="{FF2B5EF4-FFF2-40B4-BE49-F238E27FC236}">
                <a16:creationId xmlns:a16="http://schemas.microsoft.com/office/drawing/2014/main" id="{55936D1B-B865-42DB-8811-1DD91F13DF4D}"/>
              </a:ext>
            </a:extLst>
          </p:cNvPr>
          <p:cNvSpPr>
            <a:spLocks noGrp="1" noChangeArrowheads="1"/>
          </p:cNvSpPr>
          <p:nvPr>
            <p:ph type="title"/>
          </p:nvPr>
        </p:nvSpPr>
        <p:spPr>
          <a:xfrm>
            <a:off x="395288" y="1412875"/>
            <a:ext cx="8229600" cy="360363"/>
          </a:xfrm>
        </p:spPr>
        <p:txBody>
          <a:bodyPr/>
          <a:lstStyle/>
          <a:p>
            <a:pPr eaLnBrk="1" hangingPunct="1"/>
            <a:r>
              <a:rPr lang="ru-RU" altLang="ru-RU" sz="2400" b="1"/>
              <a:t>Интерфейсы</a:t>
            </a:r>
          </a:p>
        </p:txBody>
      </p:sp>
      <p:sp>
        <p:nvSpPr>
          <p:cNvPr id="4102" name="Rectangle 3">
            <a:extLst>
              <a:ext uri="{FF2B5EF4-FFF2-40B4-BE49-F238E27FC236}">
                <a16:creationId xmlns:a16="http://schemas.microsoft.com/office/drawing/2014/main" id="{461DAD49-A4CA-4482-B7FF-19F380422875}"/>
              </a:ext>
            </a:extLst>
          </p:cNvPr>
          <p:cNvSpPr>
            <a:spLocks noGrp="1" noChangeArrowheads="1"/>
          </p:cNvSpPr>
          <p:nvPr>
            <p:ph type="body" idx="1"/>
          </p:nvPr>
        </p:nvSpPr>
        <p:spPr>
          <a:xfrm>
            <a:off x="0" y="1773238"/>
            <a:ext cx="9144000" cy="4352925"/>
          </a:xfrm>
        </p:spPr>
        <p:txBody>
          <a:bodyPr/>
          <a:lstStyle/>
          <a:p>
            <a:pPr eaLnBrk="1" hangingPunct="1">
              <a:lnSpc>
                <a:spcPct val="90000"/>
              </a:lnSpc>
            </a:pPr>
            <a:r>
              <a:rPr lang="ru-RU" altLang="ru-RU" sz="2000" b="1" i="1"/>
              <a:t>Абстрактные классы могут иметь «частичную» реализацию</a:t>
            </a:r>
            <a:r>
              <a:rPr lang="ru-RU" altLang="ru-RU" sz="2000"/>
              <a:t>, наследуемую производными от них классами; </a:t>
            </a:r>
          </a:p>
          <a:p>
            <a:pPr eaLnBrk="1" hangingPunct="1">
              <a:lnSpc>
                <a:spcPct val="90000"/>
              </a:lnSpc>
            </a:pPr>
            <a:r>
              <a:rPr lang="ru-RU" altLang="ru-RU" sz="2000" b="1" i="1"/>
              <a:t>Интерфейсы</a:t>
            </a:r>
            <a:r>
              <a:rPr lang="ru-RU" altLang="ru-RU" sz="2000"/>
              <a:t> являются следующим шагом абстракции – </a:t>
            </a:r>
            <a:r>
              <a:rPr lang="ru-RU" altLang="ru-RU" sz="2000" b="1" i="1"/>
              <a:t>определяют </a:t>
            </a:r>
            <a:r>
              <a:rPr lang="ru-RU" altLang="ru-RU" sz="2000" b="1"/>
              <a:t>только абстрактные методы </a:t>
            </a:r>
            <a:r>
              <a:rPr lang="ru-RU" altLang="ru-RU" sz="2000"/>
              <a:t>(без реализации): </a:t>
            </a:r>
          </a:p>
          <a:p>
            <a:pPr lvl="1" eaLnBrk="1" hangingPunct="1">
              <a:lnSpc>
                <a:spcPct val="90000"/>
              </a:lnSpc>
            </a:pPr>
            <a:r>
              <a:rPr lang="ru-RU" altLang="ru-RU" sz="1600" b="1"/>
              <a:t>до </a:t>
            </a:r>
            <a:r>
              <a:rPr lang="en-US" altLang="ru-RU" sz="1600" b="1"/>
              <a:t>JDK 8 </a:t>
            </a:r>
            <a:r>
              <a:rPr lang="ru-RU" altLang="ru-RU" sz="1600" b="1"/>
              <a:t>вообще ни один метод интерфейса не мог содержать реализацию</a:t>
            </a:r>
            <a:r>
              <a:rPr lang="ru-RU" altLang="ru-RU" sz="1600"/>
              <a:t>;</a:t>
            </a:r>
            <a:endParaRPr lang="en-US" altLang="ru-RU" sz="1600"/>
          </a:p>
          <a:p>
            <a:pPr lvl="1" eaLnBrk="1" hangingPunct="1">
              <a:lnSpc>
                <a:spcPct val="90000"/>
              </a:lnSpc>
            </a:pPr>
            <a:r>
              <a:rPr lang="ru-RU" altLang="ru-RU" sz="1600" b="1"/>
              <a:t>с </a:t>
            </a:r>
            <a:r>
              <a:rPr lang="en-US" altLang="ru-RU" sz="1600" b="1"/>
              <a:t>JDK 8</a:t>
            </a:r>
            <a:r>
              <a:rPr lang="ru-RU" altLang="ru-RU" sz="1600" b="1"/>
              <a:t> бывают методы интерфейса с реализацией, но об этом – чуть позже...</a:t>
            </a:r>
          </a:p>
          <a:p>
            <a:pPr eaLnBrk="1" hangingPunct="1">
              <a:lnSpc>
                <a:spcPct val="90000"/>
              </a:lnSpc>
            </a:pPr>
            <a:r>
              <a:rPr lang="ru-RU" altLang="ru-RU" sz="2000"/>
              <a:t>Интерфейсы декларируются с ключевым словом </a:t>
            </a:r>
            <a:r>
              <a:rPr lang="en-US" altLang="ru-RU" sz="2000" b="1">
                <a:solidFill>
                  <a:srgbClr val="FF0000"/>
                </a:solidFill>
              </a:rPr>
              <a:t>interface </a:t>
            </a:r>
            <a:r>
              <a:rPr lang="en-US" altLang="ru-RU" sz="2000"/>
              <a:t>(</a:t>
            </a:r>
            <a:r>
              <a:rPr lang="ru-RU" altLang="ru-RU" sz="2000"/>
              <a:t>вместо </a:t>
            </a:r>
            <a:r>
              <a:rPr lang="en-US" altLang="ru-RU" sz="2000" b="1">
                <a:solidFill>
                  <a:srgbClr val="FF0000"/>
                </a:solidFill>
              </a:rPr>
              <a:t>class</a:t>
            </a:r>
            <a:r>
              <a:rPr lang="en-US" altLang="ru-RU" sz="2000"/>
              <a:t>)</a:t>
            </a:r>
            <a:r>
              <a:rPr lang="ru-RU" altLang="ru-RU" sz="2000"/>
              <a:t>, что означает (примерно): </a:t>
            </a:r>
            <a:r>
              <a:rPr lang="ru-RU" altLang="ru-RU" sz="2000" i="1"/>
              <a:t>«так должны выглядеть все классы, которые </a:t>
            </a:r>
            <a:r>
              <a:rPr lang="ru-RU" altLang="ru-RU" sz="2000" b="1" i="1"/>
              <a:t>реализуют</a:t>
            </a:r>
            <a:r>
              <a:rPr lang="ru-RU" altLang="ru-RU" sz="2000" i="1"/>
              <a:t> данный интерфейс»</a:t>
            </a:r>
            <a:r>
              <a:rPr lang="ru-RU" altLang="ru-RU" sz="2000"/>
              <a:t>;</a:t>
            </a:r>
          </a:p>
          <a:p>
            <a:pPr eaLnBrk="1" hangingPunct="1">
              <a:lnSpc>
                <a:spcPct val="90000"/>
              </a:lnSpc>
            </a:pPr>
            <a:r>
              <a:rPr lang="ru-RU" altLang="ru-RU" sz="2000"/>
              <a:t>Суть понятия «интерфейс» – протокол взаимодействия между классами (без какого-либо намека на способ реализации);</a:t>
            </a:r>
          </a:p>
          <a:p>
            <a:pPr eaLnBrk="1" hangingPunct="1">
              <a:lnSpc>
                <a:spcPct val="90000"/>
              </a:lnSpc>
            </a:pPr>
            <a:r>
              <a:rPr lang="ru-RU" altLang="ru-RU" sz="2000"/>
              <a:t>Интерфейс и полностью абстрактный класс отличаются тем, что можно наследовать только один абстрактный класс, но реализовывать можно много интерфейсов.</a:t>
            </a:r>
          </a:p>
          <a:p>
            <a:pPr eaLnBrk="1" hangingPunct="1">
              <a:lnSpc>
                <a:spcPct val="90000"/>
              </a:lnSpc>
              <a:buFontTx/>
              <a:buNone/>
            </a:pPr>
            <a:endParaRPr lang="ru-RU" altLang="ru-RU" sz="2000"/>
          </a:p>
          <a:p>
            <a:pPr eaLnBrk="1" hangingPunct="1">
              <a:lnSpc>
                <a:spcPct val="90000"/>
              </a:lnSpc>
            </a:pPr>
            <a:endParaRPr lang="ru-RU" altLang="ru-RU" sz="200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7FAD8E39-3C53-4E16-BB42-C3D6666FCD7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024D2A2-9D99-4138-8AAA-AF57ACD72AB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72A1AA46-D2D4-4946-ACF2-42B59D4C3B3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FA00D977-1ECF-4C6D-ABE3-92F755D95B7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A0030D3-9CFD-4D58-9559-542EFD23F60B}" type="slidenum">
              <a:rPr lang="ru-RU" altLang="ru-RU" sz="1400"/>
              <a:pPr eaLnBrk="1" hangingPunct="1">
                <a:spcBef>
                  <a:spcPct val="0"/>
                </a:spcBef>
                <a:buFontTx/>
                <a:buNone/>
              </a:pPr>
              <a:t>604</a:t>
            </a:fld>
            <a:endParaRPr lang="ru-RU" altLang="ru-RU" sz="1400"/>
          </a:p>
        </p:txBody>
      </p:sp>
      <p:sp>
        <p:nvSpPr>
          <p:cNvPr id="5125" name="Rectangle 3">
            <a:extLst>
              <a:ext uri="{FF2B5EF4-FFF2-40B4-BE49-F238E27FC236}">
                <a16:creationId xmlns:a16="http://schemas.microsoft.com/office/drawing/2014/main" id="{BB38C1EE-E379-4BA7-B9D2-2779E9B7F47B}"/>
              </a:ext>
            </a:extLst>
          </p:cNvPr>
          <p:cNvSpPr>
            <a:spLocks noGrp="1" noChangeArrowheads="1"/>
          </p:cNvSpPr>
          <p:nvPr>
            <p:ph type="body" idx="1"/>
          </p:nvPr>
        </p:nvSpPr>
        <p:spPr>
          <a:xfrm>
            <a:off x="0" y="1484313"/>
            <a:ext cx="9144000" cy="4497387"/>
          </a:xfrm>
        </p:spPr>
        <p:txBody>
          <a:bodyPr/>
          <a:lstStyle/>
          <a:p>
            <a:pPr eaLnBrk="1" hangingPunct="1"/>
            <a:r>
              <a:rPr lang="ru-RU" altLang="ru-RU" sz="2000"/>
              <a:t>Абстрактный класс может определять статические поля и поля  экземпляров, задавая тем самым некоторую структуру реализации для объектов производных классов;</a:t>
            </a:r>
          </a:p>
          <a:p>
            <a:pPr eaLnBrk="1" hangingPunct="1"/>
            <a:r>
              <a:rPr lang="ru-RU" altLang="ru-RU" sz="2000"/>
              <a:t>Интерфейсы тоже могут содержать поля, но они автоматически являются </a:t>
            </a:r>
            <a:r>
              <a:rPr lang="en-US" altLang="ru-RU" sz="2000" b="1"/>
              <a:t>public</a:t>
            </a:r>
            <a:r>
              <a:rPr lang="ru-RU" altLang="ru-RU" sz="2000"/>
              <a:t>, </a:t>
            </a:r>
            <a:r>
              <a:rPr lang="en-US" altLang="ru-RU" sz="2000" b="1"/>
              <a:t>static</a:t>
            </a:r>
            <a:r>
              <a:rPr lang="en-US" altLang="ru-RU" sz="2000"/>
              <a:t> </a:t>
            </a:r>
            <a:r>
              <a:rPr lang="ru-RU" altLang="ru-RU" sz="2000"/>
              <a:t>и </a:t>
            </a:r>
            <a:r>
              <a:rPr lang="en-US" altLang="ru-RU" sz="2000" b="1"/>
              <a:t>final</a:t>
            </a:r>
            <a:r>
              <a:rPr lang="ru-RU" altLang="ru-RU" sz="2000"/>
              <a:t> (</a:t>
            </a:r>
            <a:r>
              <a:rPr lang="ru-RU" altLang="ru-RU" sz="1600"/>
              <a:t>если интерфейсы не вложенные, о чем – далее...</a:t>
            </a:r>
            <a:r>
              <a:rPr lang="ru-RU" altLang="ru-RU" sz="2000"/>
              <a:t>);</a:t>
            </a:r>
          </a:p>
          <a:p>
            <a:pPr eaLnBrk="1" hangingPunct="1"/>
            <a:r>
              <a:rPr lang="ru-RU" altLang="ru-RU" sz="2000"/>
              <a:t>Для описания класса, реализующего набор интерфейсов, используется ключевое слово «</a:t>
            </a:r>
            <a:r>
              <a:rPr lang="en-US" altLang="ru-RU" sz="2000">
                <a:solidFill>
                  <a:srgbClr val="FF0000"/>
                </a:solidFill>
              </a:rPr>
              <a:t>implements</a:t>
            </a:r>
            <a:r>
              <a:rPr lang="ru-RU" altLang="ru-RU" sz="2000"/>
              <a:t>»: </a:t>
            </a:r>
            <a:endParaRPr lang="en-US" altLang="ru-RU" sz="2000"/>
          </a:p>
          <a:p>
            <a:pPr eaLnBrk="1" hangingPunct="1">
              <a:buFontTx/>
              <a:buNone/>
            </a:pPr>
            <a:r>
              <a:rPr lang="en-US" altLang="ru-RU" sz="2000"/>
              <a:t>	</a:t>
            </a:r>
            <a:r>
              <a:rPr lang="en-US" altLang="ru-RU" sz="2000" i="1">
                <a:solidFill>
                  <a:srgbClr val="FF0000"/>
                </a:solidFill>
              </a:rPr>
              <a:t>class MyClass implements MyInterface1, MyInterface2 { /* … */}</a:t>
            </a:r>
          </a:p>
          <a:p>
            <a:pPr eaLnBrk="1" hangingPunct="1"/>
            <a:r>
              <a:rPr lang="ru-RU" altLang="ru-RU" sz="2000"/>
              <a:t>Все методы, описанные в интерфейсе, автоматически являются </a:t>
            </a:r>
            <a:r>
              <a:rPr lang="en-US" altLang="ru-RU" sz="2000" b="1"/>
              <a:t>public</a:t>
            </a:r>
            <a:r>
              <a:rPr lang="en-US" altLang="ru-RU" sz="2000"/>
              <a:t> </a:t>
            </a:r>
            <a:r>
              <a:rPr lang="ru-RU" altLang="ru-RU" sz="2000"/>
              <a:t>(можно опускать </a:t>
            </a:r>
            <a:r>
              <a:rPr lang="en-US" altLang="ru-RU" sz="2000" b="1"/>
              <a:t>public</a:t>
            </a:r>
            <a:r>
              <a:rPr lang="en-US" altLang="ru-RU" sz="2000"/>
              <a:t> </a:t>
            </a:r>
            <a:r>
              <a:rPr lang="ru-RU" altLang="ru-RU" sz="2000"/>
              <a:t>при методе интерфейса); при реализации метода интерфейса в некотором классе метод должен быть объявлен </a:t>
            </a:r>
            <a:r>
              <a:rPr lang="en-US" altLang="ru-RU" sz="2000" b="1"/>
              <a:t>public</a:t>
            </a:r>
            <a:r>
              <a:rPr lang="ru-RU" altLang="ru-RU" sz="2000" b="1"/>
              <a:t>;</a:t>
            </a:r>
            <a:r>
              <a:rPr lang="en-US" altLang="ru-RU" sz="2000"/>
              <a:t> </a:t>
            </a:r>
            <a:endParaRPr lang="ru-RU" altLang="ru-RU" sz="2000"/>
          </a:p>
          <a:p>
            <a:pPr lvl="1" eaLnBrk="1" hangingPunct="1"/>
            <a:r>
              <a:rPr lang="ru-RU" altLang="ru-RU" sz="1600" b="1" i="1"/>
              <a:t>компилятор запрещает понижать уровень доступа при наследовании и реализации интерфейсов</a:t>
            </a:r>
            <a:r>
              <a:rPr lang="ru-RU" altLang="ru-RU" sz="1600" b="1"/>
              <a:t>;</a:t>
            </a:r>
          </a:p>
          <a:p>
            <a:pPr eaLnBrk="1" hangingPunct="1"/>
            <a:endParaRPr lang="en-US" altLang="ru-RU" sz="2000"/>
          </a:p>
          <a:p>
            <a:pPr eaLnBrk="1" hangingPunct="1">
              <a:buFontTx/>
              <a:buNone/>
            </a:pPr>
            <a:endParaRPr lang="ru-RU" altLang="ru-RU" sz="2000" i="1"/>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D013FA02-BF63-4F29-AABF-8ABD8D88DDC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39F0FB5-99BF-4AE1-BE2C-547E471731E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0B2DD25F-C315-466D-A946-4356C5CB988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285CECC0-0329-4F36-AA0C-9DF689C6B57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C9AADA2-D69E-4C3F-AE88-9F5A2D7E1851}" type="slidenum">
              <a:rPr lang="ru-RU" altLang="ru-RU" sz="1400"/>
              <a:pPr eaLnBrk="1" hangingPunct="1">
                <a:spcBef>
                  <a:spcPct val="0"/>
                </a:spcBef>
                <a:buFontTx/>
                <a:buNone/>
              </a:pPr>
              <a:t>605</a:t>
            </a:fld>
            <a:endParaRPr lang="ru-RU" altLang="ru-RU" sz="1400"/>
          </a:p>
        </p:txBody>
      </p:sp>
      <p:sp>
        <p:nvSpPr>
          <p:cNvPr id="6149" name="Rectangle 2">
            <a:extLst>
              <a:ext uri="{FF2B5EF4-FFF2-40B4-BE49-F238E27FC236}">
                <a16:creationId xmlns:a16="http://schemas.microsoft.com/office/drawing/2014/main" id="{97E2A440-2F60-46B3-A2A0-8A321702A012}"/>
              </a:ext>
            </a:extLst>
          </p:cNvPr>
          <p:cNvSpPr>
            <a:spLocks noGrp="1" noChangeArrowheads="1"/>
          </p:cNvSpPr>
          <p:nvPr>
            <p:ph type="title"/>
          </p:nvPr>
        </p:nvSpPr>
        <p:spPr>
          <a:xfrm>
            <a:off x="395288" y="1412875"/>
            <a:ext cx="8229600" cy="360363"/>
          </a:xfrm>
        </p:spPr>
        <p:txBody>
          <a:bodyPr/>
          <a:lstStyle/>
          <a:p>
            <a:pPr eaLnBrk="1" hangingPunct="1"/>
            <a:r>
              <a:rPr lang="ru-RU" altLang="ru-RU" sz="2400" b="1"/>
              <a:t>Отделение интерфейса от реализации</a:t>
            </a:r>
          </a:p>
        </p:txBody>
      </p:sp>
      <p:sp>
        <p:nvSpPr>
          <p:cNvPr id="6150" name="Rectangle 3">
            <a:extLst>
              <a:ext uri="{FF2B5EF4-FFF2-40B4-BE49-F238E27FC236}">
                <a16:creationId xmlns:a16="http://schemas.microsoft.com/office/drawing/2014/main" id="{E3B8F9F7-ECA0-4A63-85FF-41A818439CFE}"/>
              </a:ext>
            </a:extLst>
          </p:cNvPr>
          <p:cNvSpPr>
            <a:spLocks noGrp="1" noChangeArrowheads="1"/>
          </p:cNvSpPr>
          <p:nvPr>
            <p:ph type="body" idx="1"/>
          </p:nvPr>
        </p:nvSpPr>
        <p:spPr>
          <a:xfrm>
            <a:off x="0" y="1844675"/>
            <a:ext cx="9144000" cy="2305050"/>
          </a:xfrm>
        </p:spPr>
        <p:txBody>
          <a:bodyPr/>
          <a:lstStyle/>
          <a:p>
            <a:pPr eaLnBrk="1" hangingPunct="1"/>
            <a:r>
              <a:rPr lang="ru-RU" altLang="ru-RU" sz="2000"/>
              <a:t>Интерфейс позволяет иметь его полностью независимые реализации (тогда как наследование базового класса подразумевает и </a:t>
            </a:r>
            <a:r>
              <a:rPr lang="en-US" altLang="ru-RU" sz="2000"/>
              <a:t>[</a:t>
            </a:r>
            <a:r>
              <a:rPr lang="ru-RU" altLang="ru-RU" sz="2000"/>
              <a:t>частичное</a:t>
            </a:r>
            <a:r>
              <a:rPr lang="en-US" altLang="ru-RU" sz="2000"/>
              <a:t>] </a:t>
            </a:r>
            <a:r>
              <a:rPr lang="ru-RU" altLang="ru-RU" sz="2000"/>
              <a:t>наследование реализации);</a:t>
            </a:r>
          </a:p>
          <a:p>
            <a:pPr eaLnBrk="1" hangingPunct="1"/>
            <a:r>
              <a:rPr lang="ru-RU" altLang="ru-RU" sz="2000"/>
              <a:t>Как и «в реальной жизни», если взаимодействие через интерфейс не получается (сходная функциональность реализована без использования данного интерфейса), можно  использовать интерфейс-адаптер (ср., например, вилки питания  в Европе и США);</a:t>
            </a:r>
          </a:p>
          <a:p>
            <a:pPr eaLnBrk="1" hangingPunct="1"/>
            <a:endParaRPr lang="ru-RU" altLang="ru-RU" sz="2000"/>
          </a:p>
        </p:txBody>
      </p:sp>
      <p:sp>
        <p:nvSpPr>
          <p:cNvPr id="6151" name="Rectangle 4">
            <a:extLst>
              <a:ext uri="{FF2B5EF4-FFF2-40B4-BE49-F238E27FC236}">
                <a16:creationId xmlns:a16="http://schemas.microsoft.com/office/drawing/2014/main" id="{6DCC100A-99FA-4C71-975C-43FB6D0A2F29}"/>
              </a:ext>
            </a:extLst>
          </p:cNvPr>
          <p:cNvSpPr>
            <a:spLocks noChangeArrowheads="1"/>
          </p:cNvSpPr>
          <p:nvPr/>
        </p:nvSpPr>
        <p:spPr bwMode="auto">
          <a:xfrm>
            <a:off x="250825" y="4221163"/>
            <a:ext cx="82296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b="1">
                <a:solidFill>
                  <a:schemeClr val="tx2"/>
                </a:solidFill>
              </a:rPr>
              <a:t>Свойства интерфейсов</a:t>
            </a:r>
          </a:p>
        </p:txBody>
      </p:sp>
      <p:sp>
        <p:nvSpPr>
          <p:cNvPr id="6152" name="Rectangle 5">
            <a:extLst>
              <a:ext uri="{FF2B5EF4-FFF2-40B4-BE49-F238E27FC236}">
                <a16:creationId xmlns:a16="http://schemas.microsoft.com/office/drawing/2014/main" id="{509FD620-8C29-492C-9942-B655452AF5E9}"/>
              </a:ext>
            </a:extLst>
          </p:cNvPr>
          <p:cNvSpPr>
            <a:spLocks noChangeArrowheads="1"/>
          </p:cNvSpPr>
          <p:nvPr/>
        </p:nvSpPr>
        <p:spPr bwMode="auto">
          <a:xfrm>
            <a:off x="0" y="4652963"/>
            <a:ext cx="9144000"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ru-RU" altLang="ru-RU" sz="2000"/>
              <a:t>Интерфейсы (как и абстрактные классы) нельзя инстанциировать;</a:t>
            </a:r>
          </a:p>
          <a:p>
            <a:pPr eaLnBrk="1" hangingPunct="1"/>
            <a:r>
              <a:rPr lang="ru-RU" altLang="ru-RU" sz="2000"/>
              <a:t>Интерфейс (как и класс) определяет ссылочный тип данных, который может использоваться для декларации переменных: </a:t>
            </a:r>
            <a:r>
              <a:rPr lang="en-US" altLang="ru-RU" sz="2000"/>
              <a:t>  </a:t>
            </a:r>
          </a:p>
          <a:p>
            <a:pPr lvl="2" eaLnBrk="1" hangingPunct="1">
              <a:buFontTx/>
              <a:buNone/>
            </a:pPr>
            <a:r>
              <a:rPr lang="en-US" altLang="ru-RU" sz="1600" b="1"/>
              <a:t>			MyInterface1  myObject;</a:t>
            </a:r>
            <a:endParaRPr lang="ru-RU" altLang="ru-RU" sz="1600" b="1"/>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BD12E2F1-DD3E-4D83-8E0C-85D77F5E9F3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06E72C4-E8B4-4241-AE8A-8290A2F65A0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B1109D53-0F11-4F43-A41F-E64EFDE3CC1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AFF56640-4948-4274-86D2-96F734CD061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C1B77C4-2C53-423C-B25E-1EC44D2FF53A}" type="slidenum">
              <a:rPr lang="ru-RU" altLang="ru-RU" sz="1400"/>
              <a:pPr eaLnBrk="1" hangingPunct="1">
                <a:spcBef>
                  <a:spcPct val="0"/>
                </a:spcBef>
                <a:buFontTx/>
                <a:buNone/>
              </a:pPr>
              <a:t>606</a:t>
            </a:fld>
            <a:endParaRPr lang="ru-RU" altLang="ru-RU" sz="1400"/>
          </a:p>
        </p:txBody>
      </p:sp>
      <p:sp>
        <p:nvSpPr>
          <p:cNvPr id="7173" name="Rectangle 3">
            <a:extLst>
              <a:ext uri="{FF2B5EF4-FFF2-40B4-BE49-F238E27FC236}">
                <a16:creationId xmlns:a16="http://schemas.microsoft.com/office/drawing/2014/main" id="{30A8C579-09BA-4918-A313-39ADF4F99C39}"/>
              </a:ext>
            </a:extLst>
          </p:cNvPr>
          <p:cNvSpPr>
            <a:spLocks noGrp="1" noChangeArrowheads="1"/>
          </p:cNvSpPr>
          <p:nvPr>
            <p:ph type="body" idx="1"/>
          </p:nvPr>
        </p:nvSpPr>
        <p:spPr>
          <a:xfrm>
            <a:off x="0" y="1484313"/>
            <a:ext cx="9118600" cy="4681537"/>
          </a:xfrm>
        </p:spPr>
        <p:txBody>
          <a:bodyPr/>
          <a:lstStyle/>
          <a:p>
            <a:pPr eaLnBrk="1" hangingPunct="1"/>
            <a:r>
              <a:rPr lang="ru-RU" altLang="ru-RU" sz="2000"/>
              <a:t>При этом переменая «интефейсного типа» должна ссылаться на объект класса, который реализует этот интерфейс;</a:t>
            </a:r>
          </a:p>
          <a:p>
            <a:pPr eaLnBrk="1" hangingPunct="1"/>
            <a:r>
              <a:rPr lang="ru-RU" altLang="ru-RU" sz="2000"/>
              <a:t>Оператор </a:t>
            </a:r>
            <a:r>
              <a:rPr lang="en-US" altLang="ru-RU" sz="2000" b="1"/>
              <a:t>instanceof </a:t>
            </a:r>
            <a:r>
              <a:rPr lang="ru-RU" altLang="ru-RU" sz="2000"/>
              <a:t>работает и для интерфейсов;</a:t>
            </a:r>
          </a:p>
          <a:p>
            <a:pPr eaLnBrk="1" hangingPunct="1"/>
            <a:r>
              <a:rPr lang="ru-RU" altLang="ru-RU" sz="2000"/>
              <a:t>Интерфейсы можно наследовать в интерфейсе </a:t>
            </a:r>
            <a:r>
              <a:rPr lang="en-US" altLang="ru-RU" sz="2000"/>
              <a:t>(</a:t>
            </a:r>
            <a:r>
              <a:rPr lang="ru-RU" altLang="ru-RU" sz="2000"/>
              <a:t>причем более одного</a:t>
            </a:r>
            <a:r>
              <a:rPr lang="en-US" altLang="ru-RU" sz="2000"/>
              <a:t>)</a:t>
            </a:r>
            <a:r>
              <a:rPr lang="ru-RU" altLang="ru-RU" sz="2000"/>
              <a:t>:</a:t>
            </a:r>
          </a:p>
          <a:p>
            <a:pPr lvl="1" eaLnBrk="1" hangingPunct="1">
              <a:buFontTx/>
              <a:buNone/>
            </a:pPr>
            <a:r>
              <a:rPr lang="en-US" altLang="ru-RU" sz="1800"/>
              <a:t>	</a:t>
            </a:r>
            <a:r>
              <a:rPr lang="en-US" altLang="ru-RU" sz="1800">
                <a:solidFill>
                  <a:srgbClr val="FF0000"/>
                </a:solidFill>
              </a:rPr>
              <a:t>public interface Moveable { void move (double x, doulble y); }</a:t>
            </a:r>
            <a:endParaRPr lang="ru-RU" altLang="ru-RU" sz="1800">
              <a:solidFill>
                <a:srgbClr val="FF0000"/>
              </a:solidFill>
            </a:endParaRPr>
          </a:p>
          <a:p>
            <a:pPr lvl="1" eaLnBrk="1" hangingPunct="1">
              <a:buFontTx/>
              <a:buNone/>
            </a:pPr>
            <a:r>
              <a:rPr lang="ru-RU" altLang="ru-RU" sz="1800">
                <a:solidFill>
                  <a:srgbClr val="FF0000"/>
                </a:solidFill>
              </a:rPr>
              <a:t>	</a:t>
            </a:r>
            <a:r>
              <a:rPr lang="en-US" altLang="ru-RU" sz="1800">
                <a:solidFill>
                  <a:srgbClr val="FF0000"/>
                </a:solidFill>
              </a:rPr>
              <a:t>public interface Nameable { String getName(); }</a:t>
            </a:r>
          </a:p>
          <a:p>
            <a:pPr lvl="1" eaLnBrk="1" hangingPunct="1">
              <a:buFontTx/>
              <a:buNone/>
            </a:pPr>
            <a:r>
              <a:rPr lang="en-US" altLang="ru-RU" sz="1800">
                <a:solidFill>
                  <a:srgbClr val="FF0000"/>
                </a:solidFill>
              </a:rPr>
              <a:t>	public interface Powered extends Moveable, Nameable { </a:t>
            </a:r>
          </a:p>
          <a:p>
            <a:pPr lvl="1" eaLnBrk="1" hangingPunct="1">
              <a:buFontTx/>
              <a:buNone/>
            </a:pPr>
            <a:r>
              <a:rPr lang="en-US" altLang="ru-RU" sz="1800">
                <a:solidFill>
                  <a:srgbClr val="FF0000"/>
                </a:solidFill>
              </a:rPr>
              <a:t>		double milesPerLitre();  double SPEED_LIMIT = 95;</a:t>
            </a:r>
          </a:p>
          <a:p>
            <a:pPr lvl="1" eaLnBrk="1" hangingPunct="1">
              <a:buFontTx/>
              <a:buNone/>
            </a:pPr>
            <a:r>
              <a:rPr lang="en-US" altLang="ru-RU" sz="1800">
                <a:solidFill>
                  <a:srgbClr val="FF0000"/>
                </a:solidFill>
              </a:rPr>
              <a:t>	}</a:t>
            </a:r>
          </a:p>
          <a:p>
            <a:pPr eaLnBrk="1" hangingPunct="1"/>
            <a:r>
              <a:rPr lang="ru-RU" altLang="ru-RU" sz="2000"/>
              <a:t>Интерфейсы могут определять только константы (не иметь методов), однако это – не есть хороший стиль программирования;</a:t>
            </a:r>
          </a:p>
          <a:p>
            <a:pPr eaLnBrk="1" hangingPunct="1"/>
            <a:r>
              <a:rPr lang="ru-RU" altLang="ru-RU" sz="2000"/>
              <a:t>Интерфейсы в </a:t>
            </a:r>
            <a:r>
              <a:rPr lang="en-US" altLang="ru-RU" sz="2000"/>
              <a:t>Java </a:t>
            </a:r>
            <a:r>
              <a:rPr lang="ru-RU" altLang="ru-RU" sz="2000"/>
              <a:t>играют роль средства, сходного с множественным наследованием </a:t>
            </a:r>
            <a:r>
              <a:rPr lang="ru-RU" altLang="ru-RU" sz="1600"/>
              <a:t>(</a:t>
            </a:r>
            <a:r>
              <a:rPr lang="ru-RU" altLang="ru-RU" sz="1600" b="1"/>
              <a:t>которого в </a:t>
            </a:r>
            <a:r>
              <a:rPr lang="en-US" altLang="ru-RU" sz="1600" b="1"/>
              <a:t>Java </a:t>
            </a:r>
            <a:r>
              <a:rPr lang="ru-RU" altLang="ru-RU" sz="1600" b="1"/>
              <a:t>нет, хотя в </a:t>
            </a:r>
            <a:r>
              <a:rPr lang="en-US" altLang="ru-RU" sz="1600" b="1"/>
              <a:t>Java 8 </a:t>
            </a:r>
            <a:r>
              <a:rPr lang="ru-RU" altLang="ru-RU" sz="1600" b="1"/>
              <a:t>появились некоторые «похожие» возможности – о них чуть позже...</a:t>
            </a:r>
            <a:r>
              <a:rPr lang="ru-RU" altLang="ru-RU" sz="1600"/>
              <a:t>).</a:t>
            </a:r>
          </a:p>
          <a:p>
            <a:pPr lvl="1" eaLnBrk="1" hangingPunct="1">
              <a:buFontTx/>
              <a:buNone/>
            </a:pPr>
            <a:endParaRPr lang="ru-RU" altLang="ru-RU" sz="1800"/>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66E20458-C7BE-4FC2-9AB7-25E7A12AAB5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E04CA62-45FA-4450-AE4F-E4EB27DB554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89F86EE1-34B4-4CA6-8850-E72B1458BCB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18ED49A7-2DC5-418E-845A-E3258733C72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524234F-6576-46C2-8827-6B124A80E8A0}" type="slidenum">
              <a:rPr lang="ru-RU" altLang="ru-RU" sz="1400"/>
              <a:pPr eaLnBrk="1" hangingPunct="1">
                <a:spcBef>
                  <a:spcPct val="0"/>
                </a:spcBef>
                <a:buFontTx/>
                <a:buNone/>
              </a:pPr>
              <a:t>607</a:t>
            </a:fld>
            <a:endParaRPr lang="ru-RU" altLang="ru-RU" sz="1400"/>
          </a:p>
        </p:txBody>
      </p:sp>
      <p:sp>
        <p:nvSpPr>
          <p:cNvPr id="8197" name="Rectangle 2">
            <a:extLst>
              <a:ext uri="{FF2B5EF4-FFF2-40B4-BE49-F238E27FC236}">
                <a16:creationId xmlns:a16="http://schemas.microsoft.com/office/drawing/2014/main" id="{2427DEAB-45B2-4C83-9775-13080215EA8A}"/>
              </a:ext>
            </a:extLst>
          </p:cNvPr>
          <p:cNvSpPr>
            <a:spLocks noGrp="1" noChangeArrowheads="1"/>
          </p:cNvSpPr>
          <p:nvPr>
            <p:ph type="title"/>
          </p:nvPr>
        </p:nvSpPr>
        <p:spPr>
          <a:xfrm>
            <a:off x="500063" y="1412875"/>
            <a:ext cx="8229600" cy="360363"/>
          </a:xfrm>
        </p:spPr>
        <p:txBody>
          <a:bodyPr/>
          <a:lstStyle/>
          <a:p>
            <a:pPr eaLnBrk="1" hangingPunct="1"/>
            <a:r>
              <a:rPr lang="ru-RU" altLang="ru-RU" sz="2400" b="1"/>
              <a:t>«Множественное наследование» и </a:t>
            </a:r>
            <a:r>
              <a:rPr lang="en-US" altLang="ru-RU" sz="2400" b="1"/>
              <a:t>Java</a:t>
            </a:r>
            <a:endParaRPr lang="ru-RU" altLang="ru-RU" sz="2400" b="1"/>
          </a:p>
        </p:txBody>
      </p:sp>
      <p:sp>
        <p:nvSpPr>
          <p:cNvPr id="8198" name="Rectangle 3">
            <a:extLst>
              <a:ext uri="{FF2B5EF4-FFF2-40B4-BE49-F238E27FC236}">
                <a16:creationId xmlns:a16="http://schemas.microsoft.com/office/drawing/2014/main" id="{1A3DF45B-0489-4C3E-8D93-C2C693C55473}"/>
              </a:ext>
            </a:extLst>
          </p:cNvPr>
          <p:cNvSpPr>
            <a:spLocks noGrp="1" noChangeArrowheads="1"/>
          </p:cNvSpPr>
          <p:nvPr>
            <p:ph type="body" idx="1"/>
          </p:nvPr>
        </p:nvSpPr>
        <p:spPr>
          <a:xfrm>
            <a:off x="30163" y="1773238"/>
            <a:ext cx="9144000" cy="4210050"/>
          </a:xfrm>
        </p:spPr>
        <p:txBody>
          <a:bodyPr/>
          <a:lstStyle/>
          <a:p>
            <a:pPr eaLnBrk="1" hangingPunct="1"/>
            <a:r>
              <a:rPr lang="ru-RU" altLang="ru-RU" sz="2000"/>
              <a:t>Один и тот же объект часто должен выступать в разных ипостасях: «мой объект – </a:t>
            </a:r>
            <a:r>
              <a:rPr lang="ru-RU" altLang="ru-RU" sz="2000" b="1" i="1"/>
              <a:t>и жнец, и швец, и на дуде игрец</a:t>
            </a:r>
            <a:r>
              <a:rPr lang="ru-RU" altLang="ru-RU" sz="2000"/>
              <a:t>» </a:t>
            </a:r>
            <a:r>
              <a:rPr lang="ru-RU" altLang="ru-RU" sz="1600"/>
              <a:t>(то есть, объект может рассматриваться как объект разных типов одновременно)</a:t>
            </a:r>
            <a:r>
              <a:rPr lang="ru-RU" altLang="ru-RU" sz="2000"/>
              <a:t>;</a:t>
            </a:r>
          </a:p>
          <a:p>
            <a:pPr eaLnBrk="1" hangingPunct="1"/>
            <a:r>
              <a:rPr lang="ru-RU" altLang="ru-RU" sz="2000"/>
              <a:t>В </a:t>
            </a:r>
            <a:r>
              <a:rPr lang="en-US" altLang="ru-RU" sz="2000"/>
              <a:t>Java </a:t>
            </a:r>
            <a:r>
              <a:rPr lang="ru-RU" altLang="ru-RU" sz="2000"/>
              <a:t>только один из типов может «диктовать» реализацию, а остальные типы обеспечиваются реализацией интерфейсов (и к этим типам тоже можно производить </a:t>
            </a:r>
            <a:r>
              <a:rPr lang="ru-RU" altLang="ru-RU" sz="2000" i="1"/>
              <a:t>восходящее преобразование</a:t>
            </a:r>
            <a:r>
              <a:rPr lang="ru-RU" altLang="ru-RU" sz="2000"/>
              <a:t>...):</a:t>
            </a:r>
          </a:p>
        </p:txBody>
      </p:sp>
      <p:pic>
        <p:nvPicPr>
          <p:cNvPr id="8199" name="Picture 4">
            <a:extLst>
              <a:ext uri="{FF2B5EF4-FFF2-40B4-BE49-F238E27FC236}">
                <a16:creationId xmlns:a16="http://schemas.microsoft.com/office/drawing/2014/main" id="{47DC39F2-B443-491C-A6B4-8E7ACCE08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4149725"/>
            <a:ext cx="5976937"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E4FEF9CC-551C-4AB3-A56C-412B4C7C6FC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6CAD2C9-CE1E-4A78-85E0-7CB50AB880C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18F383ED-9D6F-42F3-8C75-5DB4310C589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57CE097F-6384-4AFA-A49C-7EC3A2A9AD2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9D941EC-8615-4B6B-A129-BF5EC2EA2112}" type="slidenum">
              <a:rPr lang="ru-RU" altLang="ru-RU" sz="1400"/>
              <a:pPr eaLnBrk="1" hangingPunct="1">
                <a:spcBef>
                  <a:spcPct val="0"/>
                </a:spcBef>
                <a:buFontTx/>
                <a:buNone/>
              </a:pPr>
              <a:t>608</a:t>
            </a:fld>
            <a:endParaRPr lang="ru-RU" altLang="ru-RU" sz="1400"/>
          </a:p>
        </p:txBody>
      </p:sp>
      <p:sp>
        <p:nvSpPr>
          <p:cNvPr id="9221" name="Rectangle 3">
            <a:extLst>
              <a:ext uri="{FF2B5EF4-FFF2-40B4-BE49-F238E27FC236}">
                <a16:creationId xmlns:a16="http://schemas.microsoft.com/office/drawing/2014/main" id="{05272AC3-45CA-4B18-B55E-1249E53C1D5A}"/>
              </a:ext>
            </a:extLst>
          </p:cNvPr>
          <p:cNvSpPr>
            <a:spLocks noGrp="1" noChangeArrowheads="1"/>
          </p:cNvSpPr>
          <p:nvPr>
            <p:ph type="body" idx="1"/>
          </p:nvPr>
        </p:nvSpPr>
        <p:spPr>
          <a:xfrm>
            <a:off x="0" y="1557338"/>
            <a:ext cx="9144000" cy="4608512"/>
          </a:xfrm>
        </p:spPr>
        <p:txBody>
          <a:bodyPr/>
          <a:lstStyle/>
          <a:p>
            <a:pPr eaLnBrk="1" hangingPunct="1">
              <a:lnSpc>
                <a:spcPct val="90000"/>
              </a:lnSpc>
            </a:pPr>
            <a:r>
              <a:rPr lang="ru-RU" altLang="ru-RU" sz="2000"/>
              <a:t>Класс реализует интерфейс, если он предоставляет реализации всех методов интерфейса; </a:t>
            </a:r>
          </a:p>
          <a:p>
            <a:pPr eaLnBrk="1" hangingPunct="1">
              <a:lnSpc>
                <a:spcPct val="90000"/>
              </a:lnSpc>
            </a:pPr>
            <a:r>
              <a:rPr lang="ru-RU" altLang="ru-RU" sz="2000"/>
              <a:t>Если два разных интерфейса содержат совпадающие спецификации методов, реализация метода в классе, реализующем оба интерфейса, предоставляется только одна;</a:t>
            </a:r>
          </a:p>
          <a:p>
            <a:pPr eaLnBrk="1" hangingPunct="1">
              <a:lnSpc>
                <a:spcPct val="90000"/>
              </a:lnSpc>
            </a:pPr>
            <a:r>
              <a:rPr lang="ru-RU" altLang="ru-RU" sz="2000"/>
              <a:t>Одновременные переопределение, реализация и перегрузка методов затрудняют чтение кода, лучше этого избегать;</a:t>
            </a:r>
          </a:p>
          <a:p>
            <a:pPr eaLnBrk="1" hangingPunct="1">
              <a:lnSpc>
                <a:spcPct val="90000"/>
              </a:lnSpc>
            </a:pPr>
            <a:r>
              <a:rPr lang="ru-RU" altLang="ru-RU" sz="2000"/>
              <a:t>Главными причинами введения интерфейсов являются:</a:t>
            </a:r>
          </a:p>
          <a:p>
            <a:pPr lvl="1" eaLnBrk="1" hangingPunct="1">
              <a:lnSpc>
                <a:spcPct val="90000"/>
              </a:lnSpc>
            </a:pPr>
            <a:r>
              <a:rPr lang="ru-RU" altLang="ru-RU" sz="1800"/>
              <a:t>Отделение спецификации от реализации («что» от «как»);</a:t>
            </a:r>
          </a:p>
          <a:p>
            <a:pPr lvl="1" eaLnBrk="1" hangingPunct="1">
              <a:lnSpc>
                <a:spcPct val="90000"/>
              </a:lnSpc>
            </a:pPr>
            <a:r>
              <a:rPr lang="ru-RU" altLang="ru-RU" sz="1800"/>
              <a:t>Возможность</a:t>
            </a:r>
            <a:r>
              <a:rPr lang="en-US" altLang="ru-RU" sz="1800"/>
              <a:t> </a:t>
            </a:r>
            <a:r>
              <a:rPr lang="ru-RU" altLang="ru-RU" sz="1800"/>
              <a:t>восходящего приведения к нескольким типам;</a:t>
            </a:r>
          </a:p>
          <a:p>
            <a:pPr lvl="1" eaLnBrk="1" hangingPunct="1">
              <a:lnSpc>
                <a:spcPct val="90000"/>
              </a:lnSpc>
            </a:pPr>
            <a:r>
              <a:rPr lang="ru-RU" altLang="ru-RU" sz="1800"/>
              <a:t>Запрет создания экземпляров типов клиенту (как и в абстрактных классах).</a:t>
            </a:r>
          </a:p>
          <a:p>
            <a:pPr lvl="1" algn="ctr" eaLnBrk="1" hangingPunct="1">
              <a:lnSpc>
                <a:spcPct val="90000"/>
              </a:lnSpc>
              <a:buFontTx/>
              <a:buNone/>
            </a:pPr>
            <a:endParaRPr lang="ru-RU" altLang="ru-RU" sz="1800" i="1"/>
          </a:p>
          <a:p>
            <a:pPr lvl="1" algn="ctr" eaLnBrk="1" hangingPunct="1">
              <a:lnSpc>
                <a:spcPct val="90000"/>
              </a:lnSpc>
              <a:buFontTx/>
              <a:buNone/>
            </a:pPr>
            <a:r>
              <a:rPr lang="ru-RU" altLang="ru-RU" sz="1800" i="1"/>
              <a:t>«При прочих равных» следует отдавать предпочтение интерфейсам, </a:t>
            </a:r>
          </a:p>
          <a:p>
            <a:pPr lvl="1" algn="ctr" eaLnBrk="1" hangingPunct="1">
              <a:lnSpc>
                <a:spcPct val="90000"/>
              </a:lnSpc>
              <a:buFontTx/>
              <a:buNone/>
            </a:pPr>
            <a:r>
              <a:rPr lang="ru-RU" altLang="ru-RU" sz="1800" i="1"/>
              <a:t>а не абстрактным классам, - в тех случаях, где нужна большая гибкость</a:t>
            </a:r>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04A94426-529F-4A49-9872-5949AADD0C6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FAAFEF8-3244-463D-8392-A3E41702328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3E227A0B-1B4B-4EF4-A48F-0D0B051BF19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943FB260-A6E0-4B56-AB65-6F75F8D1A40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50B1FE5-AE17-4FC8-B813-291ED282ADA8}" type="slidenum">
              <a:rPr lang="ru-RU" altLang="ru-RU" sz="1400"/>
              <a:pPr eaLnBrk="1" hangingPunct="1">
                <a:spcBef>
                  <a:spcPct val="0"/>
                </a:spcBef>
                <a:buFontTx/>
                <a:buNone/>
              </a:pPr>
              <a:t>609</a:t>
            </a:fld>
            <a:endParaRPr lang="ru-RU" altLang="ru-RU" sz="1400"/>
          </a:p>
        </p:txBody>
      </p:sp>
      <p:sp>
        <p:nvSpPr>
          <p:cNvPr id="10245" name="Rectangle 2">
            <a:extLst>
              <a:ext uri="{FF2B5EF4-FFF2-40B4-BE49-F238E27FC236}">
                <a16:creationId xmlns:a16="http://schemas.microsoft.com/office/drawing/2014/main" id="{21B025A6-CA8A-4A30-9DED-85EF12A1C92C}"/>
              </a:ext>
            </a:extLst>
          </p:cNvPr>
          <p:cNvSpPr>
            <a:spLocks noGrp="1" noChangeArrowheads="1"/>
          </p:cNvSpPr>
          <p:nvPr>
            <p:ph type="title"/>
          </p:nvPr>
        </p:nvSpPr>
        <p:spPr>
          <a:xfrm>
            <a:off x="395288" y="1484313"/>
            <a:ext cx="8229600" cy="431800"/>
          </a:xfrm>
        </p:spPr>
        <p:txBody>
          <a:bodyPr/>
          <a:lstStyle/>
          <a:p>
            <a:pPr eaLnBrk="1" hangingPunct="1"/>
            <a:r>
              <a:rPr lang="ru-RU" altLang="ru-RU" sz="2400" b="1"/>
              <a:t>Интерфейсы как средство адаптации</a:t>
            </a:r>
          </a:p>
        </p:txBody>
      </p:sp>
      <p:sp>
        <p:nvSpPr>
          <p:cNvPr id="10246" name="Rectangle 3">
            <a:extLst>
              <a:ext uri="{FF2B5EF4-FFF2-40B4-BE49-F238E27FC236}">
                <a16:creationId xmlns:a16="http://schemas.microsoft.com/office/drawing/2014/main" id="{C31F01BB-272E-4F68-B6EE-0C5E4AFFAD8F}"/>
              </a:ext>
            </a:extLst>
          </p:cNvPr>
          <p:cNvSpPr>
            <a:spLocks noGrp="1" noChangeArrowheads="1"/>
          </p:cNvSpPr>
          <p:nvPr>
            <p:ph type="body" idx="1"/>
          </p:nvPr>
        </p:nvSpPr>
        <p:spPr>
          <a:xfrm>
            <a:off x="0" y="2060575"/>
            <a:ext cx="9144000" cy="4065588"/>
          </a:xfrm>
        </p:spPr>
        <p:txBody>
          <a:bodyPr/>
          <a:lstStyle/>
          <a:p>
            <a:pPr eaLnBrk="1" hangingPunct="1">
              <a:lnSpc>
                <a:spcPct val="90000"/>
              </a:lnSpc>
            </a:pPr>
            <a:r>
              <a:rPr lang="ru-RU" altLang="ru-RU" sz="2000"/>
              <a:t>Одним из важнейших причин использования интерфейсов является возможность их разных реализаций. </a:t>
            </a:r>
          </a:p>
          <a:p>
            <a:pPr eaLnBrk="1" hangingPunct="1">
              <a:lnSpc>
                <a:spcPct val="90000"/>
              </a:lnSpc>
            </a:pPr>
            <a:r>
              <a:rPr lang="ru-RU" altLang="ru-RU" sz="2000"/>
              <a:t>В простейших случаях, например, имеется метод, который принимает параметром объект интерфейсного типа, позволяя вам как угодно его реализовывать и использовать при вызове метода.</a:t>
            </a:r>
            <a:endParaRPr lang="en-US" altLang="ru-RU" sz="2000"/>
          </a:p>
          <a:p>
            <a:pPr lvl="1" eaLnBrk="1" hangingPunct="1">
              <a:lnSpc>
                <a:spcPct val="90000"/>
              </a:lnSpc>
            </a:pPr>
            <a:r>
              <a:rPr lang="ru-RU" altLang="ru-RU" sz="1800"/>
              <a:t>Например, интерфейс </a:t>
            </a:r>
            <a:r>
              <a:rPr lang="en-US" altLang="ru-RU" sz="1800"/>
              <a:t>Readable </a:t>
            </a:r>
            <a:r>
              <a:rPr lang="ru-RU" altLang="ru-RU" sz="1800"/>
              <a:t>был придуман специально для работы с конструктором </a:t>
            </a:r>
            <a:r>
              <a:rPr lang="en-US" altLang="ru-RU" sz="1800"/>
              <a:t>Scanner(Readable) (</a:t>
            </a:r>
            <a:r>
              <a:rPr lang="ru-RU" altLang="ru-RU" sz="1800"/>
              <a:t>см.</a:t>
            </a:r>
            <a:r>
              <a:rPr lang="en-US" altLang="ru-RU" sz="1800"/>
              <a:t>)</a:t>
            </a:r>
            <a:r>
              <a:rPr lang="ru-RU" altLang="ru-RU" sz="1800"/>
              <a:t>;</a:t>
            </a:r>
          </a:p>
          <a:p>
            <a:pPr lvl="1" eaLnBrk="1" hangingPunct="1">
              <a:lnSpc>
                <a:spcPct val="90000"/>
              </a:lnSpc>
            </a:pPr>
            <a:r>
              <a:rPr lang="ru-RU" altLang="ru-RU" sz="1800"/>
              <a:t>Таким образом </a:t>
            </a:r>
            <a:r>
              <a:rPr lang="en-US" altLang="ru-RU" sz="1800"/>
              <a:t>Scanner </a:t>
            </a:r>
            <a:r>
              <a:rPr lang="ru-RU" altLang="ru-RU" sz="1800"/>
              <a:t>способен работать с большим разнообразием типов (таких, кто сразу</a:t>
            </a:r>
            <a:r>
              <a:rPr lang="en-US" altLang="ru-RU" sz="1800"/>
              <a:t> </a:t>
            </a:r>
            <a:r>
              <a:rPr lang="ru-RU" altLang="ru-RU" sz="1800"/>
              <a:t>сделан или будет сделан </a:t>
            </a:r>
            <a:r>
              <a:rPr lang="en-US" altLang="ru-RU" sz="1800"/>
              <a:t>Readable</a:t>
            </a:r>
            <a:r>
              <a:rPr lang="ru-RU" altLang="ru-RU" sz="1800"/>
              <a:t>);</a:t>
            </a:r>
          </a:p>
          <a:p>
            <a:pPr eaLnBrk="1" hangingPunct="1">
              <a:lnSpc>
                <a:spcPct val="90000"/>
              </a:lnSpc>
            </a:pPr>
            <a:r>
              <a:rPr lang="ru-RU" altLang="ru-RU" sz="2000"/>
              <a:t>Обычно легко бывает устроить адаптер, наследуя имеющийся класс и добавляя к производному классу реализацию нужного интерфейса (иногда такое примешивание одного к другому называют </a:t>
            </a:r>
            <a:r>
              <a:rPr lang="en-US" altLang="ru-RU" sz="2000"/>
              <a:t>“mix-in”)</a:t>
            </a:r>
            <a:r>
              <a:rPr lang="ru-RU" altLang="ru-RU" sz="2000"/>
              <a:t>. В этом преимущество (гибкость) интерфейсов по сравнению с классами. </a:t>
            </a:r>
          </a:p>
          <a:p>
            <a:pPr lvl="1" eaLnBrk="1" hangingPunct="1">
              <a:lnSpc>
                <a:spcPct val="90000"/>
              </a:lnSpc>
              <a:buFontTx/>
              <a:buNone/>
            </a:pPr>
            <a:endParaRPr lang="ru-RU" altLang="ru-RU" sz="18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52400"/>
            <a:ext cx="8229600" cy="612304"/>
          </a:xfrm>
        </p:spPr>
        <p:txBody>
          <a:bodyPr/>
          <a:lstStyle/>
          <a:p>
            <a:r>
              <a:rPr lang="ru-RU" dirty="0"/>
              <a:t>Гистограмма и </a:t>
            </a:r>
            <a:r>
              <a:rPr lang="ru-RU" dirty="0" err="1"/>
              <a:t>кумулята</a:t>
            </a:r>
            <a:endParaRPr lang="ru-RU" dirty="0"/>
          </a:p>
        </p:txBody>
      </p:sp>
      <p:sp>
        <p:nvSpPr>
          <p:cNvPr id="3" name="Объект 2"/>
          <p:cNvSpPr>
            <a:spLocks noGrp="1"/>
          </p:cNvSpPr>
          <p:nvPr>
            <p:ph sz="quarter" idx="1"/>
          </p:nvPr>
        </p:nvSpPr>
        <p:spPr>
          <a:xfrm>
            <a:off x="74320" y="764704"/>
            <a:ext cx="8229600" cy="4937760"/>
          </a:xfrm>
        </p:spPr>
        <p:txBody>
          <a:bodyPr/>
          <a:lstStyle/>
          <a:p>
            <a:r>
              <a:rPr lang="ru-RU" b="1" i="1" dirty="0"/>
              <a:t>Гистограмма</a:t>
            </a:r>
            <a:r>
              <a:rPr lang="ru-RU" i="1" dirty="0"/>
              <a:t> (</a:t>
            </a:r>
            <a:r>
              <a:rPr lang="en-US" b="1" i="1" dirty="0"/>
              <a:t>histogram</a:t>
            </a:r>
            <a:r>
              <a:rPr lang="ru-RU" i="1" dirty="0"/>
              <a:t>) - диаграмма в виде столбцов, по оси абсцисс которой отображаются все возможные значения переменной, по оси ординат – частоты встречаемости </a:t>
            </a:r>
            <a:r>
              <a:rPr lang="en-US" i="1" dirty="0"/>
              <a:t>m</a:t>
            </a:r>
            <a:r>
              <a:rPr lang="en-US" i="1" baseline="-25000" dirty="0"/>
              <a:t>i</a:t>
            </a:r>
            <a:r>
              <a:rPr lang="ru-RU" i="1" dirty="0"/>
              <a:t> каждого значения (рис. 1) или относительные частоты – доли, </a:t>
            </a:r>
            <a:r>
              <a:rPr lang="ru-RU" i="1" dirty="0" err="1"/>
              <a:t>частости</a:t>
            </a:r>
            <a:r>
              <a:rPr lang="ru-RU" i="1" dirty="0"/>
              <a:t> </a:t>
            </a:r>
            <a:r>
              <a:rPr lang="en-US" i="1" dirty="0"/>
              <a:t>m</a:t>
            </a:r>
            <a:r>
              <a:rPr lang="en-US" i="1" baseline="-25000" dirty="0"/>
              <a:t>i</a:t>
            </a:r>
            <a:r>
              <a:rPr lang="ru-RU" i="1" dirty="0"/>
              <a:t>/</a:t>
            </a:r>
            <a:r>
              <a:rPr lang="en-US" i="1" dirty="0"/>
              <a:t>n</a:t>
            </a:r>
            <a:r>
              <a:rPr lang="ru-RU" i="1" dirty="0"/>
              <a:t>.   </a:t>
            </a:r>
            <a:endParaRPr lang="ru-RU" dirty="0"/>
          </a:p>
          <a:p>
            <a:r>
              <a:rPr lang="ru-RU" dirty="0"/>
              <a:t>   </a:t>
            </a:r>
          </a:p>
          <a:p>
            <a:endParaRPr lang="ru-RU" dirty="0"/>
          </a:p>
          <a:p>
            <a:endParaRPr lang="ru-RU" dirty="0"/>
          </a:p>
          <a:p>
            <a:endParaRPr lang="ru-RU" dirty="0"/>
          </a:p>
          <a:p>
            <a:endParaRPr lang="ru-RU" dirty="0"/>
          </a:p>
          <a:p>
            <a:endParaRPr lang="ru-RU" dirty="0"/>
          </a:p>
          <a:p>
            <a:r>
              <a:rPr lang="ru-RU" dirty="0"/>
              <a:t>                                                                    Рис.1 </a:t>
            </a:r>
          </a:p>
        </p:txBody>
      </p:sp>
      <p:graphicFrame>
        <p:nvGraphicFramePr>
          <p:cNvPr id="4" name="Диаграмма 3"/>
          <p:cNvGraphicFramePr>
            <a:graphicFrameLocks/>
          </p:cNvGraphicFramePr>
          <p:nvPr/>
        </p:nvGraphicFramePr>
        <p:xfrm>
          <a:off x="3263360" y="2924944"/>
          <a:ext cx="4909040" cy="3240359"/>
        </p:xfrm>
        <a:graphic>
          <a:graphicData uri="http://schemas.openxmlformats.org/drawingml/2006/chart">
            <c:chart xmlns:c="http://schemas.openxmlformats.org/drawingml/2006/chart" xmlns:r="http://schemas.openxmlformats.org/officeDocument/2006/relationships" r:id="rId3"/>
          </a:graphicData>
        </a:graphic>
      </p:graphicFrame>
      <p:sp>
        <p:nvSpPr>
          <p:cNvPr id="5" name="Номер слайда 4"/>
          <p:cNvSpPr>
            <a:spLocks noGrp="1"/>
          </p:cNvSpPr>
          <p:nvPr>
            <p:ph type="sldNum" sz="quarter" idx="12"/>
          </p:nvPr>
        </p:nvSpPr>
        <p:spPr/>
        <p:txBody>
          <a:bodyPr/>
          <a:lstStyle/>
          <a:p>
            <a:pPr>
              <a:defRPr/>
            </a:pPr>
            <a:fld id="{6859925B-7AB1-4910-A995-863FEA31FA9D}" type="slidenum">
              <a:rPr lang="ru-RU" smtClean="0"/>
              <a:pPr>
                <a:defRPr/>
              </a:pPr>
              <a:t>61</a:t>
            </a:fld>
            <a:endParaRPr lang="ru-RU"/>
          </a:p>
        </p:txBody>
      </p:sp>
    </p:spTree>
    <p:extLst>
      <p:ext uri="{BB962C8B-B14F-4D97-AF65-F5344CB8AC3E}">
        <p14:creationId xmlns:p14="http://schemas.microsoft.com/office/powerpoint/2010/main" val="203776969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5F7B895F-003A-4848-9698-EB83EB4A774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4B78B9F-D3C0-40DA-A689-F84C076C4C8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ABF853C6-7C26-4706-85B7-A3F7DE822D8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833E9109-DAB6-438B-8C64-60004D662D1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7A72BA5-E6FF-4793-ADA8-0115B7BD5F9E}" type="slidenum">
              <a:rPr lang="ru-RU" altLang="ru-RU" sz="1400"/>
              <a:pPr eaLnBrk="1" hangingPunct="1">
                <a:spcBef>
                  <a:spcPct val="0"/>
                </a:spcBef>
                <a:buFontTx/>
                <a:buNone/>
              </a:pPr>
              <a:t>610</a:t>
            </a:fld>
            <a:endParaRPr lang="ru-RU" altLang="ru-RU" sz="1400"/>
          </a:p>
        </p:txBody>
      </p:sp>
      <p:sp>
        <p:nvSpPr>
          <p:cNvPr id="11269" name="Rectangle 2">
            <a:extLst>
              <a:ext uri="{FF2B5EF4-FFF2-40B4-BE49-F238E27FC236}">
                <a16:creationId xmlns:a16="http://schemas.microsoft.com/office/drawing/2014/main" id="{6EB9449B-1F3D-4DF7-B28D-69F101AA5123}"/>
              </a:ext>
            </a:extLst>
          </p:cNvPr>
          <p:cNvSpPr>
            <a:spLocks noGrp="1" noChangeArrowheads="1"/>
          </p:cNvSpPr>
          <p:nvPr>
            <p:ph type="title"/>
          </p:nvPr>
        </p:nvSpPr>
        <p:spPr>
          <a:xfrm>
            <a:off x="468313" y="1412875"/>
            <a:ext cx="8229600" cy="360363"/>
          </a:xfrm>
        </p:spPr>
        <p:txBody>
          <a:bodyPr/>
          <a:lstStyle/>
          <a:p>
            <a:pPr eaLnBrk="1" hangingPunct="1"/>
            <a:r>
              <a:rPr lang="ru-RU" altLang="ru-RU" sz="2400" b="1"/>
              <a:t>Поля в интерфейсах</a:t>
            </a:r>
          </a:p>
        </p:txBody>
      </p:sp>
      <p:sp>
        <p:nvSpPr>
          <p:cNvPr id="11270" name="Rectangle 3">
            <a:extLst>
              <a:ext uri="{FF2B5EF4-FFF2-40B4-BE49-F238E27FC236}">
                <a16:creationId xmlns:a16="http://schemas.microsoft.com/office/drawing/2014/main" id="{1FC64928-1057-49CB-A048-332D047C1531}"/>
              </a:ext>
            </a:extLst>
          </p:cNvPr>
          <p:cNvSpPr>
            <a:spLocks noGrp="1" noChangeArrowheads="1"/>
          </p:cNvSpPr>
          <p:nvPr>
            <p:ph type="body" idx="1"/>
          </p:nvPr>
        </p:nvSpPr>
        <p:spPr>
          <a:xfrm>
            <a:off x="0" y="1844675"/>
            <a:ext cx="9144000" cy="4281488"/>
          </a:xfrm>
        </p:spPr>
        <p:txBody>
          <a:bodyPr/>
          <a:lstStyle/>
          <a:p>
            <a:pPr eaLnBrk="1" hangingPunct="1">
              <a:lnSpc>
                <a:spcPct val="80000"/>
              </a:lnSpc>
            </a:pPr>
            <a:r>
              <a:rPr lang="ru-RU" altLang="ru-RU" sz="1800"/>
              <a:t>Поля, помещяемые в интерфейсе, автоматически являются </a:t>
            </a:r>
            <a:r>
              <a:rPr lang="en-US" altLang="ru-RU" sz="1800" b="1"/>
              <a:t>static</a:t>
            </a:r>
            <a:r>
              <a:rPr lang="ru-RU" altLang="ru-RU" sz="1800" b="1"/>
              <a:t> </a:t>
            </a:r>
            <a:r>
              <a:rPr lang="ru-RU" altLang="ru-RU" sz="1800"/>
              <a:t>и</a:t>
            </a:r>
            <a:r>
              <a:rPr lang="en-US" altLang="ru-RU" sz="1800" b="1"/>
              <a:t> final</a:t>
            </a:r>
            <a:r>
              <a:rPr lang="ru-RU" altLang="ru-RU" sz="1800"/>
              <a:t>, поэтому они годятся для создания именованных групп констант;</a:t>
            </a:r>
          </a:p>
          <a:p>
            <a:pPr eaLnBrk="1" hangingPunct="1">
              <a:lnSpc>
                <a:spcPct val="80000"/>
              </a:lnSpc>
            </a:pPr>
            <a:r>
              <a:rPr lang="ru-RU" altLang="ru-RU" sz="1800"/>
              <a:t>До </a:t>
            </a:r>
            <a:r>
              <a:rPr lang="en-US" altLang="ru-RU" sz="1800"/>
              <a:t>Java SE5 </a:t>
            </a:r>
            <a:r>
              <a:rPr lang="ru-RU" altLang="ru-RU" sz="1800"/>
              <a:t>так имитировали перечисляемый тип </a:t>
            </a:r>
            <a:r>
              <a:rPr lang="en-US" altLang="ru-RU" sz="1800" b="1"/>
              <a:t>enum</a:t>
            </a:r>
            <a:r>
              <a:rPr lang="ru-RU" altLang="ru-RU" sz="1800"/>
              <a:t>, например:</a:t>
            </a:r>
            <a:endParaRPr lang="en-US" altLang="ru-RU" sz="1800"/>
          </a:p>
          <a:p>
            <a:pPr eaLnBrk="1" hangingPunct="1">
              <a:lnSpc>
                <a:spcPct val="80000"/>
              </a:lnSpc>
            </a:pPr>
            <a:endParaRPr lang="en-US" altLang="ru-RU" sz="1800"/>
          </a:p>
          <a:p>
            <a:pPr eaLnBrk="1" hangingPunct="1">
              <a:lnSpc>
                <a:spcPct val="80000"/>
              </a:lnSpc>
            </a:pPr>
            <a:endParaRPr lang="en-US" altLang="ru-RU" sz="1800"/>
          </a:p>
          <a:p>
            <a:pPr eaLnBrk="1" hangingPunct="1">
              <a:lnSpc>
                <a:spcPct val="80000"/>
              </a:lnSpc>
            </a:pPr>
            <a:endParaRPr lang="ru-RU" altLang="ru-RU" sz="1800"/>
          </a:p>
          <a:p>
            <a:pPr eaLnBrk="1" hangingPunct="1">
              <a:lnSpc>
                <a:spcPct val="80000"/>
              </a:lnSpc>
            </a:pPr>
            <a:endParaRPr lang="ru-RU" altLang="ru-RU" sz="1800"/>
          </a:p>
          <a:p>
            <a:pPr eaLnBrk="1" hangingPunct="1">
              <a:lnSpc>
                <a:spcPct val="80000"/>
              </a:lnSpc>
            </a:pPr>
            <a:endParaRPr lang="en-US" altLang="ru-RU" sz="1800"/>
          </a:p>
          <a:p>
            <a:pPr eaLnBrk="1" hangingPunct="1">
              <a:lnSpc>
                <a:spcPct val="80000"/>
              </a:lnSpc>
            </a:pPr>
            <a:endParaRPr lang="ru-RU" altLang="ru-RU" sz="1800"/>
          </a:p>
          <a:p>
            <a:pPr eaLnBrk="1" hangingPunct="1">
              <a:lnSpc>
                <a:spcPct val="80000"/>
              </a:lnSpc>
            </a:pPr>
            <a:r>
              <a:rPr lang="ru-RU" altLang="ru-RU" sz="1800"/>
              <a:t>В </a:t>
            </a:r>
            <a:r>
              <a:rPr lang="en-US" altLang="ru-RU" sz="1800"/>
              <a:t>Java SE5 </a:t>
            </a:r>
            <a:r>
              <a:rPr lang="ru-RU" altLang="ru-RU" sz="1800"/>
              <a:t>появилось ключевое слово </a:t>
            </a:r>
            <a:r>
              <a:rPr lang="en-US" altLang="ru-RU" sz="1800" b="1">
                <a:solidFill>
                  <a:srgbClr val="FF0000"/>
                </a:solidFill>
              </a:rPr>
              <a:t>enum</a:t>
            </a:r>
            <a:r>
              <a:rPr lang="ru-RU" altLang="ru-RU" sz="1800"/>
              <a:t> (</a:t>
            </a:r>
            <a:r>
              <a:rPr lang="ru-RU" altLang="ru-RU" sz="1600"/>
              <a:t>и надобность в использовании для этого</a:t>
            </a:r>
            <a:r>
              <a:rPr lang="en-US" altLang="ru-RU" sz="1600"/>
              <a:t> </a:t>
            </a:r>
            <a:r>
              <a:rPr lang="ru-RU" altLang="ru-RU" sz="1600"/>
              <a:t>полей в интерфейсах отпала, но примеры такого использования интерфейсов могут встретиться – в том числе в исходных библиотечных файлах)</a:t>
            </a:r>
            <a:r>
              <a:rPr lang="ru-RU" altLang="ru-RU" sz="1800"/>
              <a:t>;</a:t>
            </a:r>
          </a:p>
          <a:p>
            <a:pPr eaLnBrk="1" hangingPunct="1">
              <a:lnSpc>
                <a:spcPct val="80000"/>
              </a:lnSpc>
            </a:pPr>
            <a:endParaRPr lang="ru-RU" altLang="ru-RU" sz="1800"/>
          </a:p>
          <a:p>
            <a:pPr eaLnBrk="1" hangingPunct="1">
              <a:lnSpc>
                <a:spcPct val="80000"/>
              </a:lnSpc>
            </a:pPr>
            <a:r>
              <a:rPr lang="ru-RU" altLang="ru-RU" sz="1800"/>
              <a:t>Инициализация полей интерфейсов происходит аналогично инициализации статических полей классов – при первом использовании </a:t>
            </a:r>
            <a:r>
              <a:rPr lang="ru-RU" altLang="ru-RU" sz="1800" i="1"/>
              <a:t>(придумайте, как это протестировать?). </a:t>
            </a:r>
            <a:r>
              <a:rPr lang="ru-RU" altLang="ru-RU" sz="1800"/>
              <a:t>Поля интерфейсов должны быть явно инициализированы.</a:t>
            </a:r>
            <a:endParaRPr lang="en-US" altLang="ru-RU" sz="1800" i="1"/>
          </a:p>
          <a:p>
            <a:pPr eaLnBrk="1" hangingPunct="1">
              <a:lnSpc>
                <a:spcPct val="80000"/>
              </a:lnSpc>
            </a:pPr>
            <a:endParaRPr lang="ru-RU" altLang="ru-RU" sz="1800"/>
          </a:p>
        </p:txBody>
      </p:sp>
      <p:pic>
        <p:nvPicPr>
          <p:cNvPr id="11271" name="Picture 4">
            <a:extLst>
              <a:ext uri="{FF2B5EF4-FFF2-40B4-BE49-F238E27FC236}">
                <a16:creationId xmlns:a16="http://schemas.microsoft.com/office/drawing/2014/main" id="{54596D78-36CD-49DE-A465-5E858AE74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708275"/>
            <a:ext cx="446722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4AEB58A4-B442-4204-B647-42893F58C333}"/>
              </a:ext>
            </a:extLst>
          </p:cNvPr>
          <p:cNvSpPr>
            <a:spLocks noGrp="1"/>
          </p:cNvSpPr>
          <p:nvPr>
            <p:ph type="title"/>
          </p:nvPr>
        </p:nvSpPr>
        <p:spPr>
          <a:xfrm>
            <a:off x="179388" y="1484313"/>
            <a:ext cx="8785225" cy="360362"/>
          </a:xfrm>
        </p:spPr>
        <p:txBody>
          <a:bodyPr/>
          <a:lstStyle/>
          <a:p>
            <a:r>
              <a:rPr lang="ru-RU" altLang="ru-RU" sz="2400" b="1"/>
              <a:t>Статические методы в интерфейсах ( </a:t>
            </a:r>
            <a:r>
              <a:rPr lang="en-US" altLang="ru-RU" sz="2400" b="1"/>
              <a:t>JDK 8</a:t>
            </a:r>
            <a:r>
              <a:rPr lang="ru-RU" altLang="ru-RU" sz="2400" b="1"/>
              <a:t>(+) )</a:t>
            </a:r>
          </a:p>
        </p:txBody>
      </p:sp>
      <p:sp>
        <p:nvSpPr>
          <p:cNvPr id="12291" name="Content Placeholder 2">
            <a:extLst>
              <a:ext uri="{FF2B5EF4-FFF2-40B4-BE49-F238E27FC236}">
                <a16:creationId xmlns:a16="http://schemas.microsoft.com/office/drawing/2014/main" id="{75ED0262-BFE1-4C3B-AFB9-9E9A2027445E}"/>
              </a:ext>
            </a:extLst>
          </p:cNvPr>
          <p:cNvSpPr>
            <a:spLocks noGrp="1"/>
          </p:cNvSpPr>
          <p:nvPr>
            <p:ph idx="1"/>
          </p:nvPr>
        </p:nvSpPr>
        <p:spPr>
          <a:xfrm>
            <a:off x="-36513" y="1916113"/>
            <a:ext cx="9144001" cy="4210050"/>
          </a:xfrm>
        </p:spPr>
        <p:txBody>
          <a:bodyPr/>
          <a:lstStyle/>
          <a:p>
            <a:r>
              <a:rPr lang="ru-RU" altLang="ru-RU" sz="2000"/>
              <a:t>Статические методы в интерфейсах разрешены, начиная с </a:t>
            </a:r>
            <a:r>
              <a:rPr lang="en-US" altLang="ru-RU" sz="2000"/>
              <a:t>JDK 8</a:t>
            </a:r>
            <a:r>
              <a:rPr lang="ru-RU" altLang="ru-RU" sz="2000"/>
              <a:t>;</a:t>
            </a:r>
          </a:p>
          <a:p>
            <a:pPr lvl="1"/>
            <a:r>
              <a:rPr lang="ru-RU" altLang="ru-RU" sz="1600" b="1"/>
              <a:t>принципиальных причин для их запрета и не было: просто хотелось иметь в интерфейсах только абстрактные спецификации, без реализаций чего-либо...</a:t>
            </a:r>
          </a:p>
          <a:p>
            <a:r>
              <a:rPr lang="ru-RU" altLang="ru-RU" sz="2000"/>
              <a:t>Из-за этого запрета приходилось иметь «сопутствующие» утилитные классы (наборы соответствующих статических методов): </a:t>
            </a:r>
          </a:p>
          <a:p>
            <a:pPr lvl="1"/>
            <a:r>
              <a:rPr lang="ru-RU" altLang="ru-RU" sz="1600" b="1"/>
              <a:t>для интерфейса </a:t>
            </a:r>
            <a:r>
              <a:rPr lang="en-US" altLang="ru-RU" sz="1600" b="1"/>
              <a:t>Collection</a:t>
            </a:r>
            <a:r>
              <a:rPr lang="ru-RU" altLang="ru-RU" sz="1600" b="1"/>
              <a:t> - класс</a:t>
            </a:r>
            <a:r>
              <a:rPr lang="en-US" altLang="ru-RU" sz="1600" b="1"/>
              <a:t> Collections; </a:t>
            </a:r>
            <a:endParaRPr lang="ru-RU" altLang="ru-RU" sz="1600" b="1"/>
          </a:p>
          <a:p>
            <a:pPr lvl="1"/>
            <a:r>
              <a:rPr lang="ru-RU" altLang="ru-RU" sz="1600" b="1"/>
              <a:t>для интерфейса </a:t>
            </a:r>
            <a:r>
              <a:rPr lang="en-US" altLang="ru-RU" sz="1600" b="1"/>
              <a:t>Path – </a:t>
            </a:r>
            <a:r>
              <a:rPr lang="ru-RU" altLang="ru-RU" sz="1600" b="1"/>
              <a:t>класс </a:t>
            </a:r>
            <a:r>
              <a:rPr lang="en-US" altLang="ru-RU" sz="1600" b="1"/>
              <a:t>Paths, … </a:t>
            </a:r>
          </a:p>
          <a:p>
            <a:r>
              <a:rPr lang="ru-RU" altLang="ru-RU" sz="2000"/>
              <a:t>В таких утилитных классах есть лишь несколько фабричных методов, которые теперь можно задать в самих интерфейсах, наряду с другими статическими операциями с объектами интерфейсного типа.</a:t>
            </a:r>
          </a:p>
          <a:p>
            <a:r>
              <a:rPr lang="ru-RU" altLang="ru-RU" sz="2000"/>
              <a:t>Едва ли из </a:t>
            </a:r>
            <a:r>
              <a:rPr lang="en-US" altLang="ru-RU" sz="2000"/>
              <a:t>JDK </a:t>
            </a:r>
            <a:r>
              <a:rPr lang="ru-RU" altLang="ru-RU" sz="2000"/>
              <a:t>будут убирать такие утилитные классы (</a:t>
            </a:r>
            <a:r>
              <a:rPr lang="ru-RU" altLang="ru-RU" sz="2000" i="1"/>
              <a:t>почему?</a:t>
            </a:r>
            <a:r>
              <a:rPr lang="ru-RU" altLang="ru-RU" sz="2000"/>
              <a:t>), но при реализации новых интерфейсов уже нет нужды в изготовлении соответствующих утилитных классов...</a:t>
            </a:r>
          </a:p>
          <a:p>
            <a:endParaRPr lang="ru-RU" altLang="ru-RU" sz="2000"/>
          </a:p>
        </p:txBody>
      </p:sp>
      <p:sp>
        <p:nvSpPr>
          <p:cNvPr id="12292" name="Date Placeholder 3">
            <a:extLst>
              <a:ext uri="{FF2B5EF4-FFF2-40B4-BE49-F238E27FC236}">
                <a16:creationId xmlns:a16="http://schemas.microsoft.com/office/drawing/2014/main" id="{CBEFC7D8-392D-4F55-9E8A-F5EC2C30E0F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B70CD2D-776E-4FA0-941E-96A74FF1BFF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3" name="Footer Placeholder 4">
            <a:extLst>
              <a:ext uri="{FF2B5EF4-FFF2-40B4-BE49-F238E27FC236}">
                <a16:creationId xmlns:a16="http://schemas.microsoft.com/office/drawing/2014/main" id="{A85B9D56-F249-45CC-973A-8F858E24CEC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4" name="Slide Number Placeholder 5">
            <a:extLst>
              <a:ext uri="{FF2B5EF4-FFF2-40B4-BE49-F238E27FC236}">
                <a16:creationId xmlns:a16="http://schemas.microsoft.com/office/drawing/2014/main" id="{5309D459-1ED1-4BB3-AB3E-883F85FF09A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255A246-F335-4A12-841D-870525F6F823}" type="slidenum">
              <a:rPr lang="ru-RU" altLang="ru-RU" sz="1400"/>
              <a:pPr eaLnBrk="1" hangingPunct="1">
                <a:spcBef>
                  <a:spcPct val="0"/>
                </a:spcBef>
                <a:buFontTx/>
                <a:buNone/>
              </a:pPr>
              <a:t>611</a:t>
            </a:fld>
            <a:endParaRPr lang="ru-RU" altLang="ru-RU" sz="1400"/>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E4F0A3F8-A154-4533-A200-D18F6FD722D0}"/>
              </a:ext>
            </a:extLst>
          </p:cNvPr>
          <p:cNvSpPr>
            <a:spLocks noGrp="1"/>
          </p:cNvSpPr>
          <p:nvPr>
            <p:ph type="title"/>
          </p:nvPr>
        </p:nvSpPr>
        <p:spPr>
          <a:xfrm>
            <a:off x="179388" y="1412875"/>
            <a:ext cx="8785225" cy="360363"/>
          </a:xfrm>
        </p:spPr>
        <p:txBody>
          <a:bodyPr/>
          <a:lstStyle/>
          <a:p>
            <a:r>
              <a:rPr lang="en-US" altLang="ru-RU" sz="2400" b="1"/>
              <a:t>Default </a:t>
            </a:r>
            <a:r>
              <a:rPr lang="ru-RU" altLang="ru-RU" sz="2400" b="1"/>
              <a:t>методы в интерфейсах ( </a:t>
            </a:r>
            <a:r>
              <a:rPr lang="en-US" altLang="ru-RU" sz="2400" b="1"/>
              <a:t>JDK 8</a:t>
            </a:r>
            <a:r>
              <a:rPr lang="ru-RU" altLang="ru-RU" sz="2400" b="1"/>
              <a:t>(+) )</a:t>
            </a:r>
          </a:p>
        </p:txBody>
      </p:sp>
      <p:sp>
        <p:nvSpPr>
          <p:cNvPr id="13315" name="Content Placeholder 2">
            <a:extLst>
              <a:ext uri="{FF2B5EF4-FFF2-40B4-BE49-F238E27FC236}">
                <a16:creationId xmlns:a16="http://schemas.microsoft.com/office/drawing/2014/main" id="{1A7033E3-B64A-43B4-A442-0B5598E0E05C}"/>
              </a:ext>
            </a:extLst>
          </p:cNvPr>
          <p:cNvSpPr>
            <a:spLocks noGrp="1"/>
          </p:cNvSpPr>
          <p:nvPr>
            <p:ph idx="1"/>
          </p:nvPr>
        </p:nvSpPr>
        <p:spPr>
          <a:xfrm>
            <a:off x="0" y="1773238"/>
            <a:ext cx="9144000" cy="4352925"/>
          </a:xfrm>
        </p:spPr>
        <p:txBody>
          <a:bodyPr/>
          <a:lstStyle/>
          <a:p>
            <a:r>
              <a:rPr lang="ru-RU" altLang="ru-RU" sz="2000"/>
              <a:t>Начиная с </a:t>
            </a:r>
            <a:r>
              <a:rPr lang="en-US" altLang="ru-RU" sz="2000"/>
              <a:t>JDK 8 </a:t>
            </a:r>
            <a:r>
              <a:rPr lang="ru-RU" altLang="ru-RU" sz="2000"/>
              <a:t>можно задавать реализации методов интерфейса, снабжая их ключевым словом </a:t>
            </a:r>
            <a:r>
              <a:rPr lang="en-US" altLang="ru-RU" sz="2000">
                <a:solidFill>
                  <a:srgbClr val="FF0000"/>
                </a:solidFill>
              </a:rPr>
              <a:t>default</a:t>
            </a:r>
            <a:r>
              <a:rPr lang="en-US" altLang="ru-RU" sz="2000"/>
              <a:t>.</a:t>
            </a:r>
            <a:endParaRPr lang="ru-RU" altLang="ru-RU" sz="2000"/>
          </a:p>
          <a:p>
            <a:r>
              <a:rPr lang="ru-RU" altLang="ru-RU" sz="2000"/>
              <a:t>Главная цель - развитие интерфесов без влияния на имеющийся код. </a:t>
            </a:r>
          </a:p>
          <a:p>
            <a:pPr lvl="1"/>
            <a:r>
              <a:rPr lang="ru-RU" altLang="ru-RU" sz="1600" b="1"/>
              <a:t>При добавлении нового метода к интерфейсу ранее надо было бы переделать все его существующие реализации. </a:t>
            </a:r>
            <a:r>
              <a:rPr lang="en-US" altLang="ru-RU" sz="1600" b="1"/>
              <a:t>Default-</a:t>
            </a:r>
            <a:r>
              <a:rPr lang="ru-RU" altLang="ru-RU" sz="1600" b="1"/>
              <a:t>метод из новой версии интерфейса подставится в уже имеющиеся реализации интерфейса автоматически.</a:t>
            </a:r>
          </a:p>
          <a:p>
            <a:r>
              <a:rPr lang="ru-RU" altLang="ru-RU" sz="2000"/>
              <a:t>Кроме того, </a:t>
            </a:r>
            <a:r>
              <a:rPr lang="en-US" altLang="ru-RU" sz="2000"/>
              <a:t>default-</a:t>
            </a:r>
            <a:r>
              <a:rPr lang="ru-RU" altLang="ru-RU" sz="2000"/>
              <a:t>методы дают экономию, избавляя от необходимости реализации «ненужных» методов (и даже классов): </a:t>
            </a:r>
          </a:p>
          <a:p>
            <a:pPr lvl="1"/>
            <a:r>
              <a:rPr lang="ru-RU" altLang="ru-RU" sz="1600" b="1"/>
              <a:t>не нужны классы </a:t>
            </a:r>
            <a:r>
              <a:rPr lang="en-US" altLang="ru-RU" sz="1600" b="1"/>
              <a:t>AbstractBaseImplementation </a:t>
            </a:r>
            <a:r>
              <a:rPr lang="ru-RU" altLang="ru-RU" sz="1600" b="1"/>
              <a:t>и/или классы-адаптеры, </a:t>
            </a:r>
          </a:p>
          <a:p>
            <a:pPr lvl="1"/>
            <a:r>
              <a:rPr lang="ru-RU" altLang="ru-RU" sz="1600" b="1"/>
              <a:t>в </a:t>
            </a:r>
            <a:r>
              <a:rPr lang="en-US" altLang="ru-RU" sz="1600" b="1"/>
              <a:t>immutable-</a:t>
            </a:r>
            <a:r>
              <a:rPr lang="ru-RU" altLang="ru-RU" sz="1600" b="1"/>
              <a:t>коллекциях не нужны затычки методов </a:t>
            </a:r>
            <a:r>
              <a:rPr lang="en-US" altLang="ru-RU" sz="1600" b="1"/>
              <a:t>remove() </a:t>
            </a:r>
            <a:r>
              <a:rPr lang="ru-RU" altLang="ru-RU" sz="1600" b="1"/>
              <a:t>и т.п.</a:t>
            </a:r>
          </a:p>
          <a:p>
            <a:r>
              <a:rPr lang="ru-RU" altLang="ru-RU" sz="2000"/>
              <a:t>Для удобства реализации </a:t>
            </a:r>
            <a:r>
              <a:rPr lang="en-US" altLang="ru-RU" sz="2000"/>
              <a:t>default-</a:t>
            </a:r>
            <a:r>
              <a:rPr lang="ru-RU" altLang="ru-RU" sz="2000"/>
              <a:t>методов в интерфейсах </a:t>
            </a:r>
            <a:r>
              <a:rPr lang="en-US" altLang="ru-RU" sz="2000"/>
              <a:t>JDK 9 </a:t>
            </a:r>
            <a:r>
              <a:rPr lang="ru-RU" altLang="ru-RU" sz="2000"/>
              <a:t>стало можно реализовывать </a:t>
            </a:r>
            <a:r>
              <a:rPr lang="en-US" altLang="ru-RU" sz="2000"/>
              <a:t>private</a:t>
            </a:r>
            <a:r>
              <a:rPr lang="ru-RU" altLang="ru-RU" sz="2000"/>
              <a:t>-методы (почему?)</a:t>
            </a:r>
          </a:p>
          <a:p>
            <a:r>
              <a:rPr lang="ru-RU" altLang="ru-RU" sz="2000" b="1"/>
              <a:t>Интерфейсы по-прежнему не имеют инстанс-полей </a:t>
            </a:r>
            <a:r>
              <a:rPr lang="ru-RU" altLang="ru-RU" sz="2000"/>
              <a:t>(не определяют состояния оъектов); они определяют «что» делается, а не «как» ...</a:t>
            </a:r>
            <a:endParaRPr lang="en-US" altLang="ru-RU" sz="2000"/>
          </a:p>
          <a:p>
            <a:endParaRPr lang="ru-RU" altLang="ru-RU" sz="2000"/>
          </a:p>
        </p:txBody>
      </p:sp>
      <p:sp>
        <p:nvSpPr>
          <p:cNvPr id="13316" name="Date Placeholder 3">
            <a:extLst>
              <a:ext uri="{FF2B5EF4-FFF2-40B4-BE49-F238E27FC236}">
                <a16:creationId xmlns:a16="http://schemas.microsoft.com/office/drawing/2014/main" id="{507AEEB1-F371-4AE8-B286-A8BE79E2B06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4D21665-C8FA-4E6E-A5B8-C73A9E5C722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7" name="Footer Placeholder 4">
            <a:extLst>
              <a:ext uri="{FF2B5EF4-FFF2-40B4-BE49-F238E27FC236}">
                <a16:creationId xmlns:a16="http://schemas.microsoft.com/office/drawing/2014/main" id="{1076AC75-8943-457E-B49C-3187532DD6C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8" name="Slide Number Placeholder 5">
            <a:extLst>
              <a:ext uri="{FF2B5EF4-FFF2-40B4-BE49-F238E27FC236}">
                <a16:creationId xmlns:a16="http://schemas.microsoft.com/office/drawing/2014/main" id="{4B075163-028B-4C3B-BE50-5E99C7A96EE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226035E-EA49-4A41-AD7C-796957423B8D}" type="slidenum">
              <a:rPr lang="ru-RU" altLang="ru-RU" sz="1400"/>
              <a:pPr eaLnBrk="1" hangingPunct="1">
                <a:spcBef>
                  <a:spcPct val="0"/>
                </a:spcBef>
                <a:buFontTx/>
                <a:buNone/>
              </a:pPr>
              <a:t>612</a:t>
            </a:fld>
            <a:endParaRPr lang="ru-RU" altLang="ru-RU" sz="1400"/>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12DD9B0-02E7-434D-8154-F114079A2473}"/>
              </a:ext>
            </a:extLst>
          </p:cNvPr>
          <p:cNvSpPr>
            <a:spLocks noGrp="1"/>
          </p:cNvSpPr>
          <p:nvPr>
            <p:ph type="title"/>
          </p:nvPr>
        </p:nvSpPr>
        <p:spPr>
          <a:xfrm>
            <a:off x="0" y="1412875"/>
            <a:ext cx="9144000" cy="360363"/>
          </a:xfrm>
        </p:spPr>
        <p:txBody>
          <a:bodyPr/>
          <a:lstStyle/>
          <a:p>
            <a:r>
              <a:rPr lang="ru-RU" altLang="ru-RU" sz="2400" b="1"/>
              <a:t>Множественное наследование </a:t>
            </a:r>
            <a:r>
              <a:rPr lang="en-US" altLang="ru-RU" sz="2400" b="1"/>
              <a:t>default-</a:t>
            </a:r>
            <a:r>
              <a:rPr lang="ru-RU" altLang="ru-RU" sz="2400" b="1"/>
              <a:t>методов</a:t>
            </a:r>
          </a:p>
        </p:txBody>
      </p:sp>
      <p:sp>
        <p:nvSpPr>
          <p:cNvPr id="14339" name="Content Placeholder 2">
            <a:extLst>
              <a:ext uri="{FF2B5EF4-FFF2-40B4-BE49-F238E27FC236}">
                <a16:creationId xmlns:a16="http://schemas.microsoft.com/office/drawing/2014/main" id="{4C7AB5C8-45D2-4313-B2C7-84974FB4E189}"/>
              </a:ext>
            </a:extLst>
          </p:cNvPr>
          <p:cNvSpPr>
            <a:spLocks noGrp="1"/>
          </p:cNvSpPr>
          <p:nvPr>
            <p:ph idx="1"/>
          </p:nvPr>
        </p:nvSpPr>
        <p:spPr>
          <a:xfrm>
            <a:off x="0" y="1773238"/>
            <a:ext cx="9144000" cy="4352925"/>
          </a:xfrm>
        </p:spPr>
        <p:txBody>
          <a:bodyPr/>
          <a:lstStyle/>
          <a:p>
            <a:r>
              <a:rPr lang="ru-RU" altLang="ru-RU" sz="2000"/>
              <a:t>Как теперь быть, если в разных реализуемых интерфейсах и суперклассах есть одинаковые методы? </a:t>
            </a:r>
          </a:p>
          <a:p>
            <a:pPr lvl="1"/>
            <a:r>
              <a:rPr lang="ru-RU" altLang="ru-RU" sz="1600"/>
              <a:t>В языках с множественным наследованием есть правила разрешения конфликтов... </a:t>
            </a:r>
          </a:p>
          <a:p>
            <a:r>
              <a:rPr lang="en-US" altLang="ru-RU" sz="2000"/>
              <a:t>Default-</a:t>
            </a:r>
            <a:r>
              <a:rPr lang="ru-RU" altLang="ru-RU" sz="2000"/>
              <a:t>методы – НЕ ЕСТЬ аналог множественного наследования:</a:t>
            </a:r>
          </a:p>
          <a:p>
            <a:pPr lvl="1"/>
            <a:r>
              <a:rPr lang="ru-RU" altLang="ru-RU" sz="1600"/>
              <a:t>Реализация интерфейсов не определяет состояние (не наследуются инстанс-поля).</a:t>
            </a:r>
          </a:p>
          <a:p>
            <a:r>
              <a:rPr lang="ru-RU" altLang="ru-RU" sz="2000"/>
              <a:t>В </a:t>
            </a:r>
            <a:r>
              <a:rPr lang="en-US" altLang="ru-RU" sz="2000"/>
              <a:t>Java 8 </a:t>
            </a:r>
            <a:r>
              <a:rPr lang="ru-RU" altLang="ru-RU" sz="2000"/>
              <a:t>правила простые:</a:t>
            </a:r>
          </a:p>
          <a:p>
            <a:pPr lvl="1"/>
            <a:r>
              <a:rPr lang="ru-RU" altLang="ru-RU" sz="1800" b="1"/>
              <a:t>Класс всегда выигрывает (если там такой метод есть, </a:t>
            </a:r>
            <a:r>
              <a:rPr lang="en-US" altLang="ru-RU" sz="1800" b="1"/>
              <a:t>default-</a:t>
            </a:r>
            <a:r>
              <a:rPr lang="ru-RU" altLang="ru-RU" sz="1800" b="1"/>
              <a:t>методы игнорируются; это обеспечивает обратную совместимость с </a:t>
            </a:r>
            <a:r>
              <a:rPr lang="en-US" altLang="ru-RU" sz="1800" b="1"/>
              <a:t>JDK &lt; 8)</a:t>
            </a:r>
            <a:r>
              <a:rPr lang="ru-RU" altLang="ru-RU" sz="1800" b="1"/>
              <a:t>;</a:t>
            </a:r>
          </a:p>
          <a:p>
            <a:pPr lvl="1"/>
            <a:r>
              <a:rPr lang="ru-RU" altLang="ru-RU" sz="1800" b="1"/>
              <a:t>Если </a:t>
            </a:r>
            <a:r>
              <a:rPr lang="en-US" altLang="ru-RU" sz="1800" b="1"/>
              <a:t>default-</a:t>
            </a:r>
            <a:r>
              <a:rPr lang="ru-RU" altLang="ru-RU" sz="1800" b="1"/>
              <a:t>методы переопределяются при наследовании самих интерфейсов,  работает </a:t>
            </a:r>
            <a:r>
              <a:rPr lang="en-US" altLang="ru-RU" sz="1800" b="1"/>
              <a:t>default-</a:t>
            </a:r>
            <a:r>
              <a:rPr lang="ru-RU" altLang="ru-RU" sz="1800" b="1"/>
              <a:t>метод наследующего интерфейса; </a:t>
            </a:r>
          </a:p>
          <a:p>
            <a:pPr lvl="1"/>
            <a:r>
              <a:rPr lang="ru-RU" altLang="ru-RU" sz="1800" b="1"/>
              <a:t>Можно явно указать нужный: </a:t>
            </a:r>
            <a:r>
              <a:rPr lang="en-US" altLang="ru-RU" sz="1800" b="1">
                <a:solidFill>
                  <a:srgbClr val="FF0000"/>
                </a:solidFill>
              </a:rPr>
              <a:t>&lt;</a:t>
            </a:r>
            <a:r>
              <a:rPr lang="ru-RU" altLang="ru-RU" sz="1800" b="1">
                <a:solidFill>
                  <a:srgbClr val="FF0000"/>
                </a:solidFill>
              </a:rPr>
              <a:t>интерфейс</a:t>
            </a:r>
            <a:r>
              <a:rPr lang="en-US" altLang="ru-RU" sz="1800" b="1">
                <a:solidFill>
                  <a:srgbClr val="FF0000"/>
                </a:solidFill>
              </a:rPr>
              <a:t>&gt;.super.&lt;default-</a:t>
            </a:r>
            <a:r>
              <a:rPr lang="ru-RU" altLang="ru-RU" sz="1800" b="1">
                <a:solidFill>
                  <a:srgbClr val="FF0000"/>
                </a:solidFill>
              </a:rPr>
              <a:t>метод</a:t>
            </a:r>
            <a:r>
              <a:rPr lang="en-US" altLang="ru-RU" sz="1800" b="1">
                <a:solidFill>
                  <a:srgbClr val="FF0000"/>
                </a:solidFill>
              </a:rPr>
              <a:t>&gt;</a:t>
            </a:r>
            <a:r>
              <a:rPr lang="ru-RU" altLang="ru-RU" sz="1800" b="1"/>
              <a:t> </a:t>
            </a:r>
          </a:p>
          <a:p>
            <a:pPr lvl="2"/>
            <a:r>
              <a:rPr lang="ru-RU" altLang="ru-RU" sz="1400" b="1"/>
              <a:t>Тут </a:t>
            </a:r>
            <a:r>
              <a:rPr lang="en-US" altLang="ru-RU" sz="1400" b="1">
                <a:solidFill>
                  <a:srgbClr val="FF0000"/>
                </a:solidFill>
              </a:rPr>
              <a:t>super</a:t>
            </a:r>
            <a:r>
              <a:rPr lang="en-US" altLang="ru-RU" sz="1400" b="1"/>
              <a:t> –</a:t>
            </a:r>
            <a:r>
              <a:rPr lang="ru-RU" altLang="ru-RU" sz="1400" b="1"/>
              <a:t> отсылка к реализуемому интерфейсу (новый контекст использования).</a:t>
            </a:r>
            <a:endParaRPr lang="en-US" altLang="ru-RU" sz="1400" b="1"/>
          </a:p>
          <a:p>
            <a:r>
              <a:rPr lang="ru-RU" altLang="ru-RU" sz="1800" i="1"/>
              <a:t>Вопрос: есть ли смысл делать </a:t>
            </a:r>
            <a:r>
              <a:rPr lang="en-US" altLang="ru-RU" sz="1800" i="1"/>
              <a:t>default-</a:t>
            </a:r>
            <a:r>
              <a:rPr lang="ru-RU" altLang="ru-RU" sz="1800" i="1"/>
              <a:t>методы в интерфейсе, совпадающие с методами класса </a:t>
            </a:r>
            <a:r>
              <a:rPr lang="en-US" altLang="ru-RU" sz="1800" i="1"/>
              <a:t>java.lang.Object?</a:t>
            </a:r>
            <a:endParaRPr lang="ru-RU" altLang="ru-RU" sz="1800" i="1"/>
          </a:p>
        </p:txBody>
      </p:sp>
      <p:sp>
        <p:nvSpPr>
          <p:cNvPr id="14340" name="Date Placeholder 3">
            <a:extLst>
              <a:ext uri="{FF2B5EF4-FFF2-40B4-BE49-F238E27FC236}">
                <a16:creationId xmlns:a16="http://schemas.microsoft.com/office/drawing/2014/main" id="{92402A1E-3F1A-4F0D-B030-F4EA006425D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C86BEF-744E-448E-946A-1B58888EC80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41" name="Footer Placeholder 4">
            <a:extLst>
              <a:ext uri="{FF2B5EF4-FFF2-40B4-BE49-F238E27FC236}">
                <a16:creationId xmlns:a16="http://schemas.microsoft.com/office/drawing/2014/main" id="{EF9D778B-67DF-46B4-BA24-4E1F27A76D8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2" name="Slide Number Placeholder 5">
            <a:extLst>
              <a:ext uri="{FF2B5EF4-FFF2-40B4-BE49-F238E27FC236}">
                <a16:creationId xmlns:a16="http://schemas.microsoft.com/office/drawing/2014/main" id="{124613F0-6CE7-4E4A-A558-B3784AC4E34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45CC53B-4E51-4552-9916-19009EF8FB19}" type="slidenum">
              <a:rPr lang="ru-RU" altLang="ru-RU" sz="1400"/>
              <a:pPr eaLnBrk="1" hangingPunct="1">
                <a:spcBef>
                  <a:spcPct val="0"/>
                </a:spcBef>
                <a:buFontTx/>
                <a:buNone/>
              </a:pPr>
              <a:t>613</a:t>
            </a:fld>
            <a:endParaRPr lang="ru-RU" altLang="ru-RU" sz="140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B8C80553-9BFA-41B1-9315-006518C3DA4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3823BAD-D100-4ECA-BD37-7326C65AD45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24AC572E-6899-445A-B1EE-9B1059A8D8F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A55AFBF1-C804-46F6-8B8A-131CF10E6C9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E972613-7D27-45E4-B788-683A56888F42}" type="slidenum">
              <a:rPr lang="ru-RU" altLang="ru-RU" sz="1400"/>
              <a:pPr eaLnBrk="1" hangingPunct="1">
                <a:spcBef>
                  <a:spcPct val="0"/>
                </a:spcBef>
                <a:buFontTx/>
                <a:buNone/>
              </a:pPr>
              <a:t>614</a:t>
            </a:fld>
            <a:endParaRPr lang="ru-RU" altLang="ru-RU" sz="1400"/>
          </a:p>
        </p:txBody>
      </p:sp>
      <p:sp>
        <p:nvSpPr>
          <p:cNvPr id="15365" name="Rectangle 2">
            <a:extLst>
              <a:ext uri="{FF2B5EF4-FFF2-40B4-BE49-F238E27FC236}">
                <a16:creationId xmlns:a16="http://schemas.microsoft.com/office/drawing/2014/main" id="{6E83B4B2-DDCE-426E-BC6F-95716523741D}"/>
              </a:ext>
            </a:extLst>
          </p:cNvPr>
          <p:cNvSpPr>
            <a:spLocks noGrp="1" noChangeArrowheads="1"/>
          </p:cNvSpPr>
          <p:nvPr>
            <p:ph type="title"/>
          </p:nvPr>
        </p:nvSpPr>
        <p:spPr>
          <a:xfrm>
            <a:off x="395288" y="1412875"/>
            <a:ext cx="8229600" cy="288925"/>
          </a:xfrm>
        </p:spPr>
        <p:txBody>
          <a:bodyPr/>
          <a:lstStyle/>
          <a:p>
            <a:pPr eaLnBrk="1" hangingPunct="1"/>
            <a:r>
              <a:rPr lang="ru-RU" altLang="ru-RU" sz="2400" b="1"/>
              <a:t>Вложенные интерфейсы</a:t>
            </a:r>
          </a:p>
        </p:txBody>
      </p:sp>
      <p:sp>
        <p:nvSpPr>
          <p:cNvPr id="15366" name="Rectangle 3">
            <a:extLst>
              <a:ext uri="{FF2B5EF4-FFF2-40B4-BE49-F238E27FC236}">
                <a16:creationId xmlns:a16="http://schemas.microsoft.com/office/drawing/2014/main" id="{321C7F57-7FD0-4BAE-B4E3-C8C13DF3404D}"/>
              </a:ext>
            </a:extLst>
          </p:cNvPr>
          <p:cNvSpPr>
            <a:spLocks noGrp="1" noChangeArrowheads="1"/>
          </p:cNvSpPr>
          <p:nvPr>
            <p:ph type="body" idx="1"/>
          </p:nvPr>
        </p:nvSpPr>
        <p:spPr>
          <a:xfrm>
            <a:off x="0" y="1773238"/>
            <a:ext cx="9144000" cy="4352925"/>
          </a:xfrm>
        </p:spPr>
        <p:txBody>
          <a:bodyPr/>
          <a:lstStyle/>
          <a:p>
            <a:pPr eaLnBrk="1" hangingPunct="1">
              <a:lnSpc>
                <a:spcPct val="90000"/>
              </a:lnSpc>
            </a:pPr>
            <a:r>
              <a:rPr lang="ru-RU" altLang="ru-RU" sz="2000"/>
              <a:t>Интерфейсы могут быть вложены в другие интерфейсы и классы. В этом случае они являются вложенными (</a:t>
            </a:r>
            <a:r>
              <a:rPr lang="en-US" altLang="ru-RU" sz="2000"/>
              <a:t>nested</a:t>
            </a:r>
            <a:r>
              <a:rPr lang="ru-RU" altLang="ru-RU" sz="2000"/>
              <a:t>)</a:t>
            </a:r>
            <a:r>
              <a:rPr lang="en-US" altLang="ru-RU" sz="2000"/>
              <a:t> </a:t>
            </a:r>
            <a:r>
              <a:rPr lang="ru-RU" altLang="ru-RU" sz="1800" i="1"/>
              <a:t>(классы тоже могут быть вложенными, но об этом –</a:t>
            </a:r>
            <a:r>
              <a:rPr lang="en-US" altLang="ru-RU" sz="1800" i="1"/>
              <a:t> </a:t>
            </a:r>
            <a:r>
              <a:rPr lang="ru-RU" altLang="ru-RU" sz="1800" i="1"/>
              <a:t>позже)</a:t>
            </a:r>
            <a:r>
              <a:rPr lang="ru-RU" altLang="ru-RU" sz="2000"/>
              <a:t>;</a:t>
            </a:r>
            <a:endParaRPr lang="en-US" altLang="ru-RU" sz="2000"/>
          </a:p>
          <a:p>
            <a:pPr eaLnBrk="1" hangingPunct="1">
              <a:lnSpc>
                <a:spcPct val="90000"/>
              </a:lnSpc>
            </a:pPr>
            <a:r>
              <a:rPr lang="ru-RU" altLang="ru-RU" sz="2000"/>
              <a:t>При вложении интерфейса в класс </a:t>
            </a:r>
            <a:r>
              <a:rPr lang="ru-RU" altLang="ru-RU" sz="2000" i="1"/>
              <a:t>(см. примеры) </a:t>
            </a:r>
            <a:r>
              <a:rPr lang="ru-RU" altLang="ru-RU" sz="2000"/>
              <a:t>вложенный интерфейс может быть не только </a:t>
            </a:r>
            <a:r>
              <a:rPr lang="en-US" altLang="ru-RU" sz="2000"/>
              <a:t>public </a:t>
            </a:r>
            <a:r>
              <a:rPr lang="ru-RU" altLang="ru-RU" sz="2000"/>
              <a:t>или </a:t>
            </a:r>
            <a:r>
              <a:rPr lang="en-US" altLang="ru-RU" sz="2000"/>
              <a:t>package-private</a:t>
            </a:r>
            <a:r>
              <a:rPr lang="ru-RU" altLang="ru-RU" sz="2000"/>
              <a:t> (как обычно), но и </a:t>
            </a:r>
            <a:r>
              <a:rPr lang="en-US" altLang="ru-RU" sz="2000"/>
              <a:t>protected </a:t>
            </a:r>
            <a:r>
              <a:rPr lang="ru-RU" altLang="ru-RU" sz="2000"/>
              <a:t>или </a:t>
            </a:r>
            <a:r>
              <a:rPr lang="en-US" altLang="ru-RU" sz="2000"/>
              <a:t>private</a:t>
            </a:r>
            <a:r>
              <a:rPr lang="ru-RU" altLang="ru-RU" sz="2000"/>
              <a:t>; </a:t>
            </a:r>
          </a:p>
          <a:p>
            <a:pPr lvl="1" eaLnBrk="1" hangingPunct="1">
              <a:lnSpc>
                <a:spcPct val="90000"/>
              </a:lnSpc>
            </a:pPr>
            <a:r>
              <a:rPr lang="en-US" altLang="ru-RU" sz="1800"/>
              <a:t>Private</a:t>
            </a:r>
            <a:r>
              <a:rPr lang="ru-RU" altLang="ru-RU" sz="1800"/>
              <a:t> </a:t>
            </a:r>
            <a:r>
              <a:rPr lang="en-US" altLang="ru-RU" sz="1800"/>
              <a:t>nested interface – </a:t>
            </a:r>
            <a:r>
              <a:rPr lang="ru-RU" altLang="ru-RU" sz="1800"/>
              <a:t>не может упоминаться вне класса его декларации (к нему нельзя сделать </a:t>
            </a:r>
            <a:r>
              <a:rPr lang="en-US" altLang="ru-RU" sz="1800" b="1"/>
              <a:t>upcast</a:t>
            </a:r>
            <a:r>
              <a:rPr lang="ru-RU" altLang="ru-RU" sz="1800" b="1"/>
              <a:t> </a:t>
            </a:r>
            <a:r>
              <a:rPr lang="ru-RU" altLang="ru-RU" sz="1800"/>
              <a:t>из-вне класса его декларации); </a:t>
            </a:r>
            <a:r>
              <a:rPr lang="ru-RU" altLang="ru-RU" sz="1800" i="1"/>
              <a:t>зачем он может быть нужен?</a:t>
            </a:r>
          </a:p>
          <a:p>
            <a:pPr lvl="1" eaLnBrk="1" hangingPunct="1">
              <a:lnSpc>
                <a:spcPct val="90000"/>
              </a:lnSpc>
            </a:pPr>
            <a:r>
              <a:rPr lang="ru-RU" altLang="ru-RU" sz="1800"/>
              <a:t>Единственный способ использования возвращаемого из метода охватывающего класса значения приватного интерфейсного типа – это использование его в методе этого же класса </a:t>
            </a:r>
            <a:r>
              <a:rPr lang="ru-RU" altLang="ru-RU" sz="1800" i="1"/>
              <a:t>(кто понял эту фразу? </a:t>
            </a:r>
            <a:r>
              <a:rPr lang="en-US" altLang="ru-RU" sz="1800">
                <a:sym typeface="Wingdings" panose="05000000000000000000" pitchFamily="2" charset="2"/>
              </a:rPr>
              <a:t></a:t>
            </a:r>
            <a:r>
              <a:rPr lang="ru-RU" altLang="ru-RU" sz="1800"/>
              <a:t>)</a:t>
            </a:r>
          </a:p>
          <a:p>
            <a:pPr lvl="1" eaLnBrk="1" hangingPunct="1">
              <a:lnSpc>
                <a:spcPct val="90000"/>
              </a:lnSpc>
            </a:pPr>
            <a:endParaRPr lang="ru-RU" altLang="ru-RU" sz="1800"/>
          </a:p>
          <a:p>
            <a:pPr lvl="1" eaLnBrk="1" hangingPunct="1">
              <a:lnSpc>
                <a:spcPct val="90000"/>
              </a:lnSpc>
              <a:buFontTx/>
              <a:buNone/>
            </a:pPr>
            <a:r>
              <a:rPr lang="ru-RU" altLang="ru-RU" sz="1800"/>
              <a:t>При вложении в интерфейс вложенный интерфейс не может быть </a:t>
            </a:r>
            <a:r>
              <a:rPr lang="en-US" altLang="ru-RU" sz="1800"/>
              <a:t>private</a:t>
            </a:r>
            <a:endParaRPr lang="ru-RU" altLang="ru-RU" sz="1800"/>
          </a:p>
          <a:p>
            <a:pPr lvl="1" algn="ctr" eaLnBrk="1" hangingPunct="1">
              <a:lnSpc>
                <a:spcPct val="90000"/>
              </a:lnSpc>
              <a:buFontTx/>
              <a:buNone/>
            </a:pPr>
            <a:r>
              <a:rPr lang="en-US" altLang="ru-RU" sz="1800" i="1"/>
              <a:t>(</a:t>
            </a:r>
            <a:r>
              <a:rPr lang="ru-RU" altLang="ru-RU" sz="1800" i="1"/>
              <a:t>почему? проверьте, как обстоит дело с </a:t>
            </a:r>
            <a:r>
              <a:rPr lang="en-US" altLang="ru-RU" sz="1800" i="1"/>
              <a:t>protected </a:t>
            </a:r>
            <a:r>
              <a:rPr lang="ru-RU" altLang="ru-RU" sz="1800" i="1"/>
              <a:t>...</a:t>
            </a:r>
            <a:r>
              <a:rPr lang="en-US" altLang="ru-RU" sz="1800" i="1"/>
              <a:t>)</a:t>
            </a:r>
            <a:endParaRPr lang="ru-RU" altLang="ru-RU" sz="1800" i="1"/>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C45A48FF-B8EF-476E-B26D-3535C752E79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0856CC-26C3-4887-A99B-2D3746316B7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464B6D24-1A3A-45F7-AF89-868CC8D477C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D8F8FEB2-A334-457B-9289-F4C4DC7BA9D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F772979-9833-408B-B0E1-80EA40919BD6}" type="slidenum">
              <a:rPr lang="ru-RU" altLang="ru-RU" sz="1400"/>
              <a:pPr eaLnBrk="1" hangingPunct="1">
                <a:spcBef>
                  <a:spcPct val="0"/>
                </a:spcBef>
                <a:buFontTx/>
                <a:buNone/>
              </a:pPr>
              <a:t>615</a:t>
            </a:fld>
            <a:endParaRPr lang="ru-RU" altLang="ru-RU" sz="1400"/>
          </a:p>
        </p:txBody>
      </p:sp>
      <p:sp>
        <p:nvSpPr>
          <p:cNvPr id="16389" name="Rectangle 2">
            <a:extLst>
              <a:ext uri="{FF2B5EF4-FFF2-40B4-BE49-F238E27FC236}">
                <a16:creationId xmlns:a16="http://schemas.microsoft.com/office/drawing/2014/main" id="{63F0B2BD-0A4F-43F7-85B4-AAA7E2083866}"/>
              </a:ext>
            </a:extLst>
          </p:cNvPr>
          <p:cNvSpPr>
            <a:spLocks noGrp="1" noChangeArrowheads="1"/>
          </p:cNvSpPr>
          <p:nvPr>
            <p:ph type="title"/>
          </p:nvPr>
        </p:nvSpPr>
        <p:spPr>
          <a:xfrm>
            <a:off x="468313" y="1412875"/>
            <a:ext cx="8229600" cy="360363"/>
          </a:xfrm>
        </p:spPr>
        <p:txBody>
          <a:bodyPr/>
          <a:lstStyle/>
          <a:p>
            <a:pPr eaLnBrk="1" hangingPunct="1"/>
            <a:r>
              <a:rPr lang="ru-RU" altLang="ru-RU" sz="2400" b="1"/>
              <a:t>Интерфейсы и фабрики</a:t>
            </a:r>
          </a:p>
        </p:txBody>
      </p:sp>
      <p:sp>
        <p:nvSpPr>
          <p:cNvPr id="16390" name="Rectangle 3">
            <a:extLst>
              <a:ext uri="{FF2B5EF4-FFF2-40B4-BE49-F238E27FC236}">
                <a16:creationId xmlns:a16="http://schemas.microsoft.com/office/drawing/2014/main" id="{6701DAF1-B5E1-42DD-883F-36D40F1E64D4}"/>
              </a:ext>
            </a:extLst>
          </p:cNvPr>
          <p:cNvSpPr>
            <a:spLocks noGrp="1" noChangeArrowheads="1"/>
          </p:cNvSpPr>
          <p:nvPr>
            <p:ph type="body" idx="1"/>
          </p:nvPr>
        </p:nvSpPr>
        <p:spPr>
          <a:xfrm>
            <a:off x="0" y="1844675"/>
            <a:ext cx="9144000" cy="4281488"/>
          </a:xfrm>
        </p:spPr>
        <p:txBody>
          <a:bodyPr/>
          <a:lstStyle/>
          <a:p>
            <a:pPr eaLnBrk="1" hangingPunct="1">
              <a:lnSpc>
                <a:spcPct val="80000"/>
              </a:lnSpc>
            </a:pPr>
            <a:r>
              <a:rPr lang="ru-RU" altLang="ru-RU" sz="2000"/>
              <a:t>Интерфейс – это «переходник» к нескольким альтернативным реализациям;</a:t>
            </a:r>
          </a:p>
          <a:p>
            <a:pPr eaLnBrk="1" hangingPunct="1">
              <a:lnSpc>
                <a:spcPct val="80000"/>
              </a:lnSpc>
            </a:pPr>
            <a:r>
              <a:rPr lang="ru-RU" altLang="ru-RU" sz="2000"/>
              <a:t>Типичным приемом получения объектов, соответсвующих интерфейсу, является прием «фабрика» (</a:t>
            </a:r>
            <a:r>
              <a:rPr lang="en-US" altLang="ru-RU" sz="2000"/>
              <a:t>factory pattern</a:t>
            </a:r>
            <a:r>
              <a:rPr lang="ru-RU" altLang="ru-RU" sz="2000"/>
              <a:t>):</a:t>
            </a:r>
          </a:p>
          <a:p>
            <a:pPr lvl="1" eaLnBrk="1" hangingPunct="1">
              <a:lnSpc>
                <a:spcPct val="80000"/>
              </a:lnSpc>
            </a:pPr>
            <a:r>
              <a:rPr lang="ru-RU" altLang="ru-RU" sz="1800"/>
              <a:t>Вместо того, чтобы вызывать конструктор нужного класса непосредственно, вызывается метод объекта-фабрики (производящей нужные объекты);</a:t>
            </a:r>
          </a:p>
          <a:p>
            <a:pPr lvl="1" eaLnBrk="1" hangingPunct="1">
              <a:lnSpc>
                <a:spcPct val="80000"/>
              </a:lnSpc>
            </a:pPr>
            <a:r>
              <a:rPr lang="ru-RU" altLang="ru-RU" sz="1800"/>
              <a:t>При этом становится просто заменять разные реализации</a:t>
            </a:r>
            <a:r>
              <a:rPr lang="en-US" altLang="ru-RU" sz="1800"/>
              <a:t> </a:t>
            </a:r>
            <a:r>
              <a:rPr lang="ru-RU" altLang="ru-RU" sz="1800"/>
              <a:t>интерфейса;</a:t>
            </a:r>
          </a:p>
          <a:p>
            <a:pPr lvl="1" eaLnBrk="1" hangingPunct="1">
              <a:lnSpc>
                <a:spcPct val="80000"/>
              </a:lnSpc>
            </a:pPr>
            <a:r>
              <a:rPr lang="ru-RU" altLang="ru-RU" sz="1800"/>
              <a:t>Фабрики часто применяются при создании библиотек, при реализации параметризуемого создания объектов, и т.п.</a:t>
            </a:r>
          </a:p>
          <a:p>
            <a:pPr lvl="1" eaLnBrk="1" hangingPunct="1">
              <a:lnSpc>
                <a:spcPct val="80000"/>
              </a:lnSpc>
              <a:buFontTx/>
              <a:buNone/>
            </a:pPr>
            <a:r>
              <a:rPr lang="ru-RU" altLang="ru-RU" sz="1800" i="1"/>
              <a:t>			(кто пояснит смысл понятия </a:t>
            </a:r>
            <a:r>
              <a:rPr lang="en-US" altLang="ru-RU" sz="1800" i="1"/>
              <a:t>design pattern? </a:t>
            </a:r>
            <a:r>
              <a:rPr lang="ru-RU" altLang="ru-RU" sz="1800" i="1"/>
              <a:t>)</a:t>
            </a:r>
          </a:p>
          <a:p>
            <a:pPr eaLnBrk="1" hangingPunct="1">
              <a:lnSpc>
                <a:spcPct val="80000"/>
              </a:lnSpc>
            </a:pPr>
            <a:endParaRPr lang="ru-RU" altLang="ru-RU" sz="2000"/>
          </a:p>
          <a:p>
            <a:pPr eaLnBrk="1" hangingPunct="1">
              <a:lnSpc>
                <a:spcPct val="80000"/>
              </a:lnSpc>
            </a:pPr>
            <a:r>
              <a:rPr lang="ru-RU" altLang="ru-RU" sz="2000"/>
              <a:t>Можно все программировать в интерфейсах, создавая инстансы фабриками. </a:t>
            </a:r>
          </a:p>
          <a:p>
            <a:pPr eaLnBrk="1" hangingPunct="1">
              <a:lnSpc>
                <a:spcPct val="80000"/>
              </a:lnSpc>
            </a:pPr>
            <a:r>
              <a:rPr lang="ru-RU" altLang="ru-RU" sz="2000"/>
              <a:t>Интерфейс и его реализация с фабрикой могут заменить (почти) любой класс, но ценой дополнительного уровня абстракции и издержек</a:t>
            </a:r>
            <a:r>
              <a:rPr lang="en-US" altLang="ru-RU" sz="2000"/>
              <a:t> </a:t>
            </a:r>
            <a:r>
              <a:rPr lang="ru-RU" altLang="ru-RU" sz="2000"/>
              <a:t>времени.</a:t>
            </a:r>
            <a:r>
              <a:rPr lang="en-US" altLang="ru-RU" sz="2000"/>
              <a:t> </a:t>
            </a:r>
            <a:r>
              <a:rPr lang="ru-RU" altLang="ru-RU" sz="2000"/>
              <a:t>Поэтому, не надо увлекаться ими до абсурда.</a:t>
            </a:r>
          </a:p>
          <a:p>
            <a:pPr lvl="1" eaLnBrk="1" hangingPunct="1">
              <a:lnSpc>
                <a:spcPct val="80000"/>
              </a:lnSpc>
            </a:pPr>
            <a:endParaRPr lang="ru-RU" altLang="ru-RU" sz="1800"/>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D9C596CB-D84D-4629-8CF0-78E704AE103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2BF318D-855F-4EEC-B695-A827D35C378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011D9DD7-1A8A-492C-832E-9D476C12969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F4197D6A-69AD-41AF-A620-6C93C4FC948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173A750-4C03-4E40-ACB4-8D41415D76D4}" type="slidenum">
              <a:rPr lang="ru-RU" altLang="ru-RU" sz="1400"/>
              <a:pPr eaLnBrk="1" hangingPunct="1">
                <a:spcBef>
                  <a:spcPct val="0"/>
                </a:spcBef>
                <a:buFontTx/>
                <a:buNone/>
              </a:pPr>
              <a:t>616</a:t>
            </a:fld>
            <a:endParaRPr lang="ru-RU" altLang="ru-RU" sz="1400"/>
          </a:p>
        </p:txBody>
      </p:sp>
      <p:sp>
        <p:nvSpPr>
          <p:cNvPr id="17413" name="Rectangle 2">
            <a:extLst>
              <a:ext uri="{FF2B5EF4-FFF2-40B4-BE49-F238E27FC236}">
                <a16:creationId xmlns:a16="http://schemas.microsoft.com/office/drawing/2014/main" id="{4F4F5609-3A04-441B-AA16-6CA2307C0B48}"/>
              </a:ext>
            </a:extLst>
          </p:cNvPr>
          <p:cNvSpPr>
            <a:spLocks noGrp="1" noChangeArrowheads="1"/>
          </p:cNvSpPr>
          <p:nvPr>
            <p:ph type="title"/>
          </p:nvPr>
        </p:nvSpPr>
        <p:spPr>
          <a:xfrm>
            <a:off x="468313" y="1412875"/>
            <a:ext cx="8229600" cy="360363"/>
          </a:xfrm>
        </p:spPr>
        <p:txBody>
          <a:bodyPr/>
          <a:lstStyle/>
          <a:p>
            <a:pPr eaLnBrk="1" hangingPunct="1"/>
            <a:r>
              <a:rPr lang="ru-RU" altLang="ru-RU" sz="2400" b="1"/>
              <a:t>Интерфейсы в старых и новых </a:t>
            </a:r>
            <a:r>
              <a:rPr lang="en-US" altLang="ru-RU" sz="2400" b="1"/>
              <a:t>JDK</a:t>
            </a:r>
            <a:endParaRPr lang="ru-RU" altLang="ru-RU" sz="2400" b="1"/>
          </a:p>
        </p:txBody>
      </p:sp>
      <p:sp>
        <p:nvSpPr>
          <p:cNvPr id="16390" name="Rectangle 3">
            <a:extLst>
              <a:ext uri="{FF2B5EF4-FFF2-40B4-BE49-F238E27FC236}">
                <a16:creationId xmlns:a16="http://schemas.microsoft.com/office/drawing/2014/main" id="{15B73950-3A05-4EDA-8D46-C0538A7C3C6F}"/>
              </a:ext>
            </a:extLst>
          </p:cNvPr>
          <p:cNvSpPr>
            <a:spLocks noGrp="1" noChangeArrowheads="1"/>
          </p:cNvSpPr>
          <p:nvPr>
            <p:ph type="body" idx="1"/>
          </p:nvPr>
        </p:nvSpPr>
        <p:spPr>
          <a:xfrm>
            <a:off x="0" y="1773238"/>
            <a:ext cx="9144000" cy="4535487"/>
          </a:xfrm>
        </p:spPr>
        <p:txBody>
          <a:bodyPr/>
          <a:lstStyle/>
          <a:p>
            <a:pPr marL="0" lvl="1" indent="0" eaLnBrk="1" hangingPunct="1">
              <a:lnSpc>
                <a:spcPct val="80000"/>
              </a:lnSpc>
              <a:buFontTx/>
              <a:buNone/>
              <a:defRPr/>
            </a:pPr>
            <a:r>
              <a:rPr lang="ru-RU" altLang="ru-RU" sz="2000" dirty="0">
                <a:ea typeface="+mn-ea"/>
                <a:cs typeface="+mn-cs"/>
              </a:rPr>
              <a:t>Итак, интерфейсы могут содержать следующие элементы:</a:t>
            </a:r>
          </a:p>
          <a:p>
            <a:pPr marL="742950" lvl="2" indent="-342900" eaLnBrk="1" hangingPunct="1">
              <a:lnSpc>
                <a:spcPct val="80000"/>
              </a:lnSpc>
              <a:defRPr/>
            </a:pPr>
            <a:r>
              <a:rPr lang="ru-RU" altLang="ru-RU" sz="2000" b="1" dirty="0">
                <a:ea typeface="+mn-ea"/>
                <a:cs typeface="+mn-cs"/>
              </a:rPr>
              <a:t>В </a:t>
            </a:r>
            <a:r>
              <a:rPr lang="en-US" altLang="ru-RU" sz="2000" b="1" dirty="0">
                <a:ea typeface="+mn-ea"/>
                <a:cs typeface="+mn-cs"/>
              </a:rPr>
              <a:t>Java SE 7 </a:t>
            </a:r>
            <a:r>
              <a:rPr lang="ru-RU" altLang="ru-RU" sz="2000" b="1" dirty="0">
                <a:ea typeface="+mn-ea"/>
                <a:cs typeface="+mn-cs"/>
              </a:rPr>
              <a:t>и ранее:</a:t>
            </a:r>
          </a:p>
          <a:p>
            <a:pPr marL="1200150" lvl="3" indent="-342900" eaLnBrk="1" hangingPunct="1">
              <a:lnSpc>
                <a:spcPct val="80000"/>
              </a:lnSpc>
              <a:defRPr/>
            </a:pPr>
            <a:r>
              <a:rPr lang="ru-RU" altLang="ru-RU" dirty="0">
                <a:ea typeface="+mn-ea"/>
                <a:cs typeface="+mn-cs"/>
              </a:rPr>
              <a:t>Константные «переменные» </a:t>
            </a:r>
            <a:r>
              <a:rPr lang="ru-RU" altLang="ru-RU" sz="1600" dirty="0">
                <a:ea typeface="+mn-ea"/>
                <a:cs typeface="+mn-cs"/>
              </a:rPr>
              <a:t>(это звучит дико </a:t>
            </a:r>
            <a:r>
              <a:rPr lang="en-US" altLang="ru-RU" sz="1600" dirty="0">
                <a:ea typeface="+mn-ea"/>
                <a:cs typeface="+mn-cs"/>
                <a:sym typeface="Wingdings" panose="05000000000000000000" pitchFamily="2" charset="2"/>
              </a:rPr>
              <a:t></a:t>
            </a:r>
            <a:r>
              <a:rPr lang="ru-RU" altLang="ru-RU" sz="1600" dirty="0">
                <a:ea typeface="+mn-ea"/>
                <a:cs typeface="+mn-cs"/>
              </a:rPr>
              <a:t>)</a:t>
            </a:r>
            <a:r>
              <a:rPr lang="ru-RU" altLang="ru-RU" dirty="0">
                <a:ea typeface="+mn-ea"/>
                <a:cs typeface="+mn-cs"/>
              </a:rPr>
              <a:t> - поля интерфейса;</a:t>
            </a:r>
          </a:p>
          <a:p>
            <a:pPr marL="1200150" lvl="3" indent="-342900" eaLnBrk="1" hangingPunct="1">
              <a:lnSpc>
                <a:spcPct val="80000"/>
              </a:lnSpc>
              <a:defRPr/>
            </a:pPr>
            <a:r>
              <a:rPr lang="ru-RU" altLang="ru-RU" dirty="0">
                <a:ea typeface="+mn-ea"/>
                <a:cs typeface="+mn-cs"/>
              </a:rPr>
              <a:t>Абстрактные методы;</a:t>
            </a:r>
          </a:p>
          <a:p>
            <a:pPr marL="742950" lvl="2" indent="-342900" eaLnBrk="1" hangingPunct="1">
              <a:lnSpc>
                <a:spcPct val="80000"/>
              </a:lnSpc>
              <a:defRPr/>
            </a:pPr>
            <a:r>
              <a:rPr lang="ru-RU" altLang="ru-RU" sz="2000" b="1" dirty="0">
                <a:ea typeface="+mn-ea"/>
                <a:cs typeface="+mn-cs"/>
              </a:rPr>
              <a:t>В </a:t>
            </a:r>
            <a:r>
              <a:rPr lang="en-US" altLang="ru-RU" sz="2000" b="1" dirty="0">
                <a:ea typeface="+mn-ea"/>
                <a:cs typeface="+mn-cs"/>
              </a:rPr>
              <a:t>Java SE 8:</a:t>
            </a:r>
          </a:p>
          <a:p>
            <a:pPr marL="1200150" lvl="3" indent="-342900" eaLnBrk="1" hangingPunct="1">
              <a:lnSpc>
                <a:spcPct val="80000"/>
              </a:lnSpc>
              <a:defRPr/>
            </a:pPr>
            <a:r>
              <a:rPr lang="ru-RU" altLang="ru-RU" dirty="0">
                <a:ea typeface="+mn-ea"/>
                <a:cs typeface="+mn-cs"/>
              </a:rPr>
              <a:t>Добавлены реализации статических методов;</a:t>
            </a:r>
          </a:p>
          <a:p>
            <a:pPr marL="857250" lvl="3" indent="0" eaLnBrk="1" hangingPunct="1">
              <a:lnSpc>
                <a:spcPct val="80000"/>
              </a:lnSpc>
              <a:buFontTx/>
              <a:buNone/>
              <a:defRPr/>
            </a:pPr>
            <a:r>
              <a:rPr lang="ru-RU" altLang="ru-RU" dirty="0">
                <a:ea typeface="+mn-ea"/>
                <a:cs typeface="+mn-cs"/>
              </a:rPr>
              <a:t>		</a:t>
            </a:r>
            <a:r>
              <a:rPr lang="ru-RU" altLang="ru-RU" i="1" dirty="0">
                <a:ea typeface="+mn-ea"/>
                <a:cs typeface="+mn-cs"/>
              </a:rPr>
              <a:t>(зачем?)</a:t>
            </a:r>
            <a:endParaRPr lang="en-US" altLang="ru-RU" i="1" dirty="0">
              <a:ea typeface="+mn-ea"/>
              <a:cs typeface="+mn-cs"/>
            </a:endParaRPr>
          </a:p>
          <a:p>
            <a:pPr marL="1200150" lvl="3" indent="-342900" eaLnBrk="1" hangingPunct="1">
              <a:lnSpc>
                <a:spcPct val="80000"/>
              </a:lnSpc>
              <a:defRPr/>
            </a:pPr>
            <a:r>
              <a:rPr lang="ru-RU" altLang="ru-RU" dirty="0"/>
              <a:t>Добавлены реализации </a:t>
            </a:r>
            <a:r>
              <a:rPr lang="en-US" altLang="ru-RU" b="1" dirty="0"/>
              <a:t>default</a:t>
            </a:r>
            <a:r>
              <a:rPr lang="en-US" altLang="ru-RU" dirty="0"/>
              <a:t>–</a:t>
            </a:r>
            <a:r>
              <a:rPr lang="ru-RU" altLang="ru-RU" dirty="0"/>
              <a:t>методов;</a:t>
            </a:r>
          </a:p>
          <a:p>
            <a:pPr marL="1314450" lvl="4" indent="0" eaLnBrk="1" hangingPunct="1">
              <a:lnSpc>
                <a:spcPct val="80000"/>
              </a:lnSpc>
              <a:buFontTx/>
              <a:buNone/>
              <a:defRPr/>
            </a:pPr>
            <a:r>
              <a:rPr lang="ru-RU" altLang="ru-RU" dirty="0"/>
              <a:t>	</a:t>
            </a:r>
            <a:r>
              <a:rPr lang="ru-RU" altLang="ru-RU" i="1" dirty="0"/>
              <a:t>(зачем?)</a:t>
            </a:r>
          </a:p>
          <a:p>
            <a:pPr marL="742950" lvl="2" indent="-342900" eaLnBrk="1" hangingPunct="1">
              <a:lnSpc>
                <a:spcPct val="80000"/>
              </a:lnSpc>
              <a:defRPr/>
            </a:pPr>
            <a:r>
              <a:rPr lang="ru-RU" altLang="ru-RU" sz="2000" b="1" dirty="0">
                <a:ea typeface="+mn-ea"/>
                <a:cs typeface="+mn-cs"/>
              </a:rPr>
              <a:t>В </a:t>
            </a:r>
            <a:r>
              <a:rPr lang="en-US" altLang="ru-RU" sz="2000" b="1" dirty="0">
                <a:ea typeface="+mn-ea"/>
                <a:cs typeface="+mn-cs"/>
              </a:rPr>
              <a:t>Java SE 9</a:t>
            </a:r>
            <a:r>
              <a:rPr lang="ru-RU" altLang="ru-RU" sz="2000" b="1" dirty="0">
                <a:ea typeface="+mn-ea"/>
                <a:cs typeface="+mn-cs"/>
              </a:rPr>
              <a:t>:</a:t>
            </a:r>
          </a:p>
          <a:p>
            <a:pPr marL="1200150" lvl="3" indent="-342900" eaLnBrk="1" hangingPunct="1">
              <a:lnSpc>
                <a:spcPct val="80000"/>
              </a:lnSpc>
              <a:defRPr/>
            </a:pPr>
            <a:r>
              <a:rPr lang="ru-RU" altLang="ru-RU" dirty="0">
                <a:ea typeface="+mn-ea"/>
                <a:cs typeface="+mn-cs"/>
              </a:rPr>
              <a:t>Добавлены приватные статические и нестатические методы с реализацией в  самом этом интерфейсе;</a:t>
            </a:r>
          </a:p>
          <a:p>
            <a:pPr marL="857250" lvl="3" indent="0" eaLnBrk="1" hangingPunct="1">
              <a:lnSpc>
                <a:spcPct val="80000"/>
              </a:lnSpc>
              <a:buFontTx/>
              <a:buNone/>
              <a:defRPr/>
            </a:pPr>
            <a:r>
              <a:rPr lang="ru-RU" altLang="ru-RU" sz="1600" dirty="0">
                <a:ea typeface="+mn-ea"/>
                <a:cs typeface="+mn-cs"/>
              </a:rPr>
              <a:t>		</a:t>
            </a:r>
            <a:r>
              <a:rPr lang="ru-RU" altLang="ru-RU" i="1" dirty="0">
                <a:ea typeface="+mn-ea"/>
                <a:cs typeface="+mn-cs"/>
              </a:rPr>
              <a:t>(зачем?)</a:t>
            </a:r>
            <a:endParaRPr lang="en-US" altLang="ru-RU" i="1" dirty="0">
              <a:ea typeface="+mn-ea"/>
              <a:cs typeface="+mn-cs"/>
            </a:endParaRPr>
          </a:p>
          <a:p>
            <a:pPr marL="742950" lvl="2" indent="-342900" eaLnBrk="1" hangingPunct="1">
              <a:lnSpc>
                <a:spcPct val="80000"/>
              </a:lnSpc>
              <a:defRPr/>
            </a:pPr>
            <a:r>
              <a:rPr lang="ru-RU" altLang="ru-RU" sz="2000" dirty="0">
                <a:ea typeface="+mn-ea"/>
                <a:cs typeface="+mn-cs"/>
              </a:rPr>
              <a:t>Кроме того, начиная с </a:t>
            </a:r>
            <a:r>
              <a:rPr lang="en-US" altLang="ru-RU" sz="2000" dirty="0">
                <a:ea typeface="+mn-ea"/>
                <a:cs typeface="+mn-cs"/>
              </a:rPr>
              <a:t>JDK 1.1</a:t>
            </a:r>
            <a:r>
              <a:rPr lang="ru-RU" altLang="ru-RU" sz="2000" dirty="0">
                <a:ea typeface="+mn-ea"/>
                <a:cs typeface="+mn-cs"/>
              </a:rPr>
              <a:t>, интерфейсы могут содержать также вложенные интерфейсы и классы...</a:t>
            </a:r>
          </a:p>
          <a:p>
            <a:pPr marL="457200" lvl="1" indent="0" eaLnBrk="1" hangingPunct="1">
              <a:lnSpc>
                <a:spcPct val="80000"/>
              </a:lnSpc>
              <a:buFontTx/>
              <a:buNone/>
              <a:defRPr/>
            </a:pPr>
            <a:endParaRPr lang="ru-RU" altLang="ru-RU" sz="1800" dirty="0"/>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DC8A44D4-28AD-4C46-8A94-D5B5D7E07CA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DC571DF-5186-4A3F-ABC8-B4C7E1D720C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CD1F9856-CD61-4B3F-80B1-799C2B17B86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6A5E0FC3-392C-4780-BA6D-55659821B1B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B42C68A-B61F-489A-B2F8-7933E5F92B49}" type="slidenum">
              <a:rPr lang="ru-RU" altLang="ru-RU" sz="1400"/>
              <a:pPr eaLnBrk="1" hangingPunct="1">
                <a:spcBef>
                  <a:spcPct val="0"/>
                </a:spcBef>
                <a:buFontTx/>
                <a:buNone/>
              </a:pPr>
              <a:t>617</a:t>
            </a:fld>
            <a:endParaRPr lang="ru-RU" altLang="ru-RU" sz="1400"/>
          </a:p>
        </p:txBody>
      </p:sp>
      <p:sp>
        <p:nvSpPr>
          <p:cNvPr id="18437" name="Rectangle 2">
            <a:extLst>
              <a:ext uri="{FF2B5EF4-FFF2-40B4-BE49-F238E27FC236}">
                <a16:creationId xmlns:a16="http://schemas.microsoft.com/office/drawing/2014/main" id="{F7403646-BF2A-4168-84DD-B2FD6B4514B8}"/>
              </a:ext>
            </a:extLst>
          </p:cNvPr>
          <p:cNvSpPr>
            <a:spLocks noGrp="1" noChangeArrowheads="1"/>
          </p:cNvSpPr>
          <p:nvPr>
            <p:ph type="title"/>
          </p:nvPr>
        </p:nvSpPr>
        <p:spPr>
          <a:xfrm>
            <a:off x="468313" y="1484313"/>
            <a:ext cx="8229600" cy="346075"/>
          </a:xfrm>
        </p:spPr>
        <p:txBody>
          <a:bodyPr/>
          <a:lstStyle/>
          <a:p>
            <a:pPr eaLnBrk="1" hangingPunct="1"/>
            <a:r>
              <a:rPr lang="ru-RU" altLang="ru-RU" sz="2400" b="1">
                <a:solidFill>
                  <a:srgbClr val="009900"/>
                </a:solidFill>
              </a:rPr>
              <a:t>Важные «странные» интерфейсы </a:t>
            </a:r>
            <a:r>
              <a:rPr lang="en-US" altLang="ru-RU" sz="2400" b="1">
                <a:solidFill>
                  <a:srgbClr val="009900"/>
                </a:solidFill>
              </a:rPr>
              <a:t>Java</a:t>
            </a:r>
            <a:endParaRPr lang="ru-RU" altLang="ru-RU" sz="2400" b="1">
              <a:solidFill>
                <a:srgbClr val="009900"/>
              </a:solidFill>
            </a:endParaRPr>
          </a:p>
        </p:txBody>
      </p:sp>
      <p:sp>
        <p:nvSpPr>
          <p:cNvPr id="18438" name="Rectangle 3">
            <a:extLst>
              <a:ext uri="{FF2B5EF4-FFF2-40B4-BE49-F238E27FC236}">
                <a16:creationId xmlns:a16="http://schemas.microsoft.com/office/drawing/2014/main" id="{24C503DC-0B25-42D6-A42E-FA67EFF4EFBC}"/>
              </a:ext>
            </a:extLst>
          </p:cNvPr>
          <p:cNvSpPr>
            <a:spLocks noGrp="1" noChangeArrowheads="1"/>
          </p:cNvSpPr>
          <p:nvPr>
            <p:ph type="body" idx="1"/>
          </p:nvPr>
        </p:nvSpPr>
        <p:spPr>
          <a:xfrm>
            <a:off x="0" y="1916113"/>
            <a:ext cx="9144000" cy="4210050"/>
          </a:xfrm>
        </p:spPr>
        <p:txBody>
          <a:bodyPr/>
          <a:lstStyle/>
          <a:p>
            <a:pPr eaLnBrk="1" hangingPunct="1">
              <a:lnSpc>
                <a:spcPct val="90000"/>
              </a:lnSpc>
            </a:pPr>
            <a:r>
              <a:rPr lang="ru-RU" altLang="ru-RU" sz="2000"/>
              <a:t>Основной пакет </a:t>
            </a:r>
            <a:r>
              <a:rPr lang="en-US" altLang="ru-RU" sz="2000"/>
              <a:t>Java – java.lang</a:t>
            </a:r>
            <a:r>
              <a:rPr lang="ru-RU" altLang="ru-RU" sz="2000"/>
              <a:t>, в котором сосредоточены самые важные понятия языка. С самой первой версии там есть несколько интерфейсов, и среди них </a:t>
            </a:r>
            <a:r>
              <a:rPr lang="en-US" altLang="ru-RU" sz="2000"/>
              <a:t>java.lang.Cloneable </a:t>
            </a:r>
            <a:r>
              <a:rPr lang="ru-RU" altLang="ru-RU" sz="2000"/>
              <a:t>(см.):</a:t>
            </a:r>
          </a:p>
          <a:p>
            <a:pPr lvl="2" eaLnBrk="1" hangingPunct="1">
              <a:lnSpc>
                <a:spcPct val="90000"/>
              </a:lnSpc>
              <a:buFontTx/>
              <a:buNone/>
            </a:pPr>
            <a:r>
              <a:rPr lang="en-US" altLang="ru-RU" sz="1600" b="1"/>
              <a:t>	</a:t>
            </a:r>
            <a:r>
              <a:rPr lang="en-US" altLang="ru-RU" sz="1600" b="1">
                <a:solidFill>
                  <a:srgbClr val="FF0000"/>
                </a:solidFill>
              </a:rPr>
              <a:t>package java.lang;</a:t>
            </a:r>
          </a:p>
          <a:p>
            <a:pPr lvl="2" eaLnBrk="1" hangingPunct="1">
              <a:lnSpc>
                <a:spcPct val="90000"/>
              </a:lnSpc>
              <a:buFontTx/>
              <a:buNone/>
            </a:pPr>
            <a:r>
              <a:rPr lang="en-US" altLang="ru-RU" sz="1600" b="1">
                <a:solidFill>
                  <a:srgbClr val="FF0000"/>
                </a:solidFill>
              </a:rPr>
              <a:t>	public interface Cloneable { }</a:t>
            </a:r>
            <a:endParaRPr lang="ru-RU" altLang="ru-RU" sz="1600" b="1">
              <a:solidFill>
                <a:srgbClr val="FF0000"/>
              </a:solidFill>
            </a:endParaRPr>
          </a:p>
          <a:p>
            <a:pPr eaLnBrk="1" hangingPunct="1">
              <a:lnSpc>
                <a:spcPct val="90000"/>
              </a:lnSpc>
              <a:buFontTx/>
              <a:buNone/>
            </a:pPr>
            <a:r>
              <a:rPr lang="en-US" altLang="ru-RU" sz="2000"/>
              <a:t>	</a:t>
            </a:r>
            <a:r>
              <a:rPr lang="en-US" altLang="ru-RU" sz="1800" i="1"/>
              <a:t>(</a:t>
            </a:r>
            <a:r>
              <a:rPr lang="ru-RU" altLang="ru-RU" sz="1800" i="1"/>
              <a:t>Интерфейсы, в которых нет членов, называют маркер</a:t>
            </a:r>
            <a:r>
              <a:rPr lang="en-US" altLang="ru-RU" sz="1800" i="1"/>
              <a:t>-</a:t>
            </a:r>
            <a:r>
              <a:rPr lang="ru-RU" altLang="ru-RU" sz="1800" i="1"/>
              <a:t>интерфейсами</a:t>
            </a:r>
            <a:r>
              <a:rPr lang="en-US" altLang="ru-RU" sz="1800" i="1"/>
              <a:t> (tagging)</a:t>
            </a:r>
            <a:r>
              <a:rPr lang="ru-RU" altLang="ru-RU" sz="1800" i="1"/>
              <a:t>; их наличие позволяет просто «пометить» классы, что – не есть хорошо: интерфейсы нужны не для этого, и пометить классы можно иначе...Однако, такие маркер-интерфейсы существуют и широко используются в работающих программах</a:t>
            </a:r>
            <a:r>
              <a:rPr lang="en-US" altLang="ru-RU" sz="1800" i="1"/>
              <a:t>)</a:t>
            </a:r>
          </a:p>
          <a:p>
            <a:pPr eaLnBrk="1" hangingPunct="1">
              <a:lnSpc>
                <a:spcPct val="90000"/>
              </a:lnSpc>
            </a:pPr>
            <a:r>
              <a:rPr lang="ru-RU" altLang="ru-RU" sz="2000"/>
              <a:t>Рассмотрим класс </a:t>
            </a:r>
            <a:r>
              <a:rPr lang="en-US" altLang="ru-RU" sz="2000"/>
              <a:t>java.lang.Object – </a:t>
            </a:r>
            <a:r>
              <a:rPr lang="ru-RU" altLang="ru-RU" sz="2000"/>
              <a:t>корневой для всех класов в </a:t>
            </a:r>
            <a:r>
              <a:rPr lang="en-US" altLang="ru-RU" sz="2000"/>
              <a:t>java;</a:t>
            </a:r>
            <a:r>
              <a:rPr lang="ru-RU" altLang="ru-RU" sz="2000"/>
              <a:t> Там есть метод </a:t>
            </a:r>
            <a:r>
              <a:rPr lang="ru-RU" altLang="ru-RU" sz="1600" b="1" i="1"/>
              <a:t>(постепенно мы рассмотрим их все)</a:t>
            </a:r>
            <a:r>
              <a:rPr lang="ru-RU" altLang="ru-RU" sz="1600" b="1"/>
              <a:t>:</a:t>
            </a:r>
            <a:r>
              <a:rPr lang="ru-RU" altLang="ru-RU" sz="2000"/>
              <a:t> </a:t>
            </a:r>
          </a:p>
          <a:p>
            <a:pPr lvl="2" eaLnBrk="1" hangingPunct="1">
              <a:lnSpc>
                <a:spcPct val="90000"/>
              </a:lnSpc>
              <a:buFontTx/>
              <a:buNone/>
            </a:pPr>
            <a:r>
              <a:rPr lang="ru-RU" altLang="ru-RU" sz="1600" b="1"/>
              <a:t>	</a:t>
            </a:r>
            <a:r>
              <a:rPr lang="en-US" altLang="ru-RU" sz="1600" b="1">
                <a:solidFill>
                  <a:srgbClr val="FF0000"/>
                </a:solidFill>
              </a:rPr>
              <a:t>protected native Object clone() throws CloneNotSupportedException</a:t>
            </a:r>
            <a:endParaRPr lang="ru-RU" altLang="ru-RU" sz="1600" b="1">
              <a:solidFill>
                <a:srgbClr val="FF0000"/>
              </a:solidFill>
            </a:endParaRPr>
          </a:p>
          <a:p>
            <a:pPr lvl="2" eaLnBrk="1" hangingPunct="1">
              <a:lnSpc>
                <a:spcPct val="90000"/>
              </a:lnSpc>
              <a:buFontTx/>
              <a:buNone/>
            </a:pPr>
            <a:r>
              <a:rPr lang="ru-RU" altLang="ru-RU" sz="1600" b="1" i="1"/>
              <a:t>(ключевое слово </a:t>
            </a:r>
            <a:r>
              <a:rPr lang="en-US" altLang="ru-RU" sz="1600" b="1" i="1"/>
              <a:t>native </a:t>
            </a:r>
            <a:r>
              <a:rPr lang="ru-RU" altLang="ru-RU" sz="1600" b="1" i="1"/>
              <a:t>означает, что метод реализован не средствами языка </a:t>
            </a:r>
            <a:r>
              <a:rPr lang="en-US" altLang="ru-RU" sz="1600" b="1" i="1"/>
              <a:t>java</a:t>
            </a:r>
            <a:r>
              <a:rPr lang="ru-RU" altLang="ru-RU" sz="1600" b="1" i="1"/>
              <a:t>, а средствами реализации </a:t>
            </a:r>
            <a:r>
              <a:rPr lang="en-US" altLang="ru-RU" sz="1600" b="1" i="1"/>
              <a:t>java-</a:t>
            </a:r>
            <a:r>
              <a:rPr lang="ru-RU" altLang="ru-RU" sz="1600" b="1" i="1"/>
              <a:t>машины)</a:t>
            </a:r>
          </a:p>
        </p:txBody>
      </p:sp>
    </p:spTree>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8E69CDDE-A98B-465B-A8A2-60410E7AADE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2C1D290-D901-4366-BC63-BF8CD075490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DB616BDF-3185-4283-8F9D-AD2DE2ADD70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3C07C6E2-CA51-4C00-B934-45238C77D77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4049E49-4A46-41FA-97E3-E7E4319DD072}" type="slidenum">
              <a:rPr lang="ru-RU" altLang="ru-RU" sz="1400"/>
              <a:pPr eaLnBrk="1" hangingPunct="1">
                <a:spcBef>
                  <a:spcPct val="0"/>
                </a:spcBef>
                <a:buFontTx/>
                <a:buNone/>
              </a:pPr>
              <a:t>618</a:t>
            </a:fld>
            <a:endParaRPr lang="ru-RU" altLang="ru-RU" sz="1400"/>
          </a:p>
        </p:txBody>
      </p:sp>
      <p:sp>
        <p:nvSpPr>
          <p:cNvPr id="19461" name="Rectangle 3">
            <a:extLst>
              <a:ext uri="{FF2B5EF4-FFF2-40B4-BE49-F238E27FC236}">
                <a16:creationId xmlns:a16="http://schemas.microsoft.com/office/drawing/2014/main" id="{6423A3BF-2AF7-4E00-9294-2DE4D4F1E1B2}"/>
              </a:ext>
            </a:extLst>
          </p:cNvPr>
          <p:cNvSpPr>
            <a:spLocks noGrp="1" noChangeArrowheads="1"/>
          </p:cNvSpPr>
          <p:nvPr>
            <p:ph type="body" idx="1"/>
          </p:nvPr>
        </p:nvSpPr>
        <p:spPr>
          <a:xfrm>
            <a:off x="107950" y="1484313"/>
            <a:ext cx="8928100" cy="4641850"/>
          </a:xfrm>
        </p:spPr>
        <p:txBody>
          <a:bodyPr/>
          <a:lstStyle/>
          <a:p>
            <a:pPr eaLnBrk="1" hangingPunct="1">
              <a:lnSpc>
                <a:spcPct val="80000"/>
              </a:lnSpc>
            </a:pPr>
            <a:r>
              <a:rPr lang="ru-RU" altLang="ru-RU" sz="1600" b="1"/>
              <a:t>Почему нельзя вызывать </a:t>
            </a:r>
            <a:r>
              <a:rPr lang="en-US" altLang="ru-RU" sz="1600" b="1"/>
              <a:t>protected clone()</a:t>
            </a:r>
            <a:r>
              <a:rPr lang="ru-RU" altLang="ru-RU" sz="1600" b="1"/>
              <a:t>-метод класса </a:t>
            </a:r>
            <a:r>
              <a:rPr lang="en-US" altLang="ru-RU" sz="1600" b="1"/>
              <a:t>Object </a:t>
            </a:r>
            <a:r>
              <a:rPr lang="ru-RU" altLang="ru-RU" sz="1600" b="1"/>
              <a:t>из любого класса, если любой класс – подкласс</a:t>
            </a:r>
            <a:r>
              <a:rPr lang="en-US" altLang="ru-RU" sz="1600" b="1"/>
              <a:t> </a:t>
            </a:r>
            <a:r>
              <a:rPr lang="ru-RU" altLang="ru-RU" sz="1600" b="1"/>
              <a:t>класса </a:t>
            </a:r>
            <a:r>
              <a:rPr lang="en-US" altLang="ru-RU" sz="1600" b="1"/>
              <a:t>Object</a:t>
            </a:r>
            <a:r>
              <a:rPr lang="ru-RU" altLang="ru-RU" sz="1600" b="1"/>
              <a:t>?</a:t>
            </a:r>
          </a:p>
          <a:p>
            <a:pPr eaLnBrk="1" hangingPunct="1">
              <a:lnSpc>
                <a:spcPct val="80000"/>
              </a:lnSpc>
            </a:pPr>
            <a:endParaRPr lang="ru-RU" altLang="ru-RU" sz="1600" b="1"/>
          </a:p>
          <a:p>
            <a:pPr lvl="2" eaLnBrk="1" hangingPunct="1">
              <a:lnSpc>
                <a:spcPct val="80000"/>
              </a:lnSpc>
              <a:buFontTx/>
              <a:buNone/>
            </a:pPr>
            <a:r>
              <a:rPr lang="en-US" altLang="ru-RU" sz="1400" b="1"/>
              <a:t>public class Test { </a:t>
            </a:r>
          </a:p>
          <a:p>
            <a:pPr lvl="2" eaLnBrk="1" hangingPunct="1">
              <a:lnSpc>
                <a:spcPct val="80000"/>
              </a:lnSpc>
              <a:buFontTx/>
              <a:buNone/>
            </a:pPr>
            <a:r>
              <a:rPr lang="en-US" altLang="ru-RU" sz="1400" b="1"/>
              <a:t>	public static void main(String[</a:t>
            </a:r>
            <a:r>
              <a:rPr lang="ru-RU" altLang="ru-RU" sz="1400" b="1"/>
              <a:t> </a:t>
            </a:r>
            <a:r>
              <a:rPr lang="en-US" altLang="ru-RU" sz="1400" b="1"/>
              <a:t>] args){</a:t>
            </a:r>
          </a:p>
          <a:p>
            <a:pPr lvl="2" eaLnBrk="1" hangingPunct="1">
              <a:lnSpc>
                <a:spcPct val="80000"/>
              </a:lnSpc>
              <a:buFontTx/>
              <a:buNone/>
            </a:pPr>
            <a:r>
              <a:rPr lang="en-US" altLang="ru-RU" sz="1400" b="1"/>
              <a:t>		Object o = new Object();</a:t>
            </a:r>
          </a:p>
          <a:p>
            <a:pPr lvl="2" eaLnBrk="1" hangingPunct="1">
              <a:lnSpc>
                <a:spcPct val="80000"/>
              </a:lnSpc>
              <a:buFontTx/>
              <a:buNone/>
            </a:pPr>
            <a:r>
              <a:rPr lang="en-US" altLang="ru-RU" sz="1400" b="1">
                <a:solidFill>
                  <a:srgbClr val="FF0000"/>
                </a:solidFill>
              </a:rPr>
              <a:t>		Object myCopy = o.clone(); </a:t>
            </a:r>
            <a:r>
              <a:rPr lang="ru-RU" altLang="ru-RU" sz="1400" b="1">
                <a:solidFill>
                  <a:srgbClr val="FF0000"/>
                </a:solidFill>
              </a:rPr>
              <a:t>          </a:t>
            </a:r>
            <a:r>
              <a:rPr lang="en-US" altLang="ru-RU" sz="1400" b="1">
                <a:solidFill>
                  <a:srgbClr val="FF0000"/>
                </a:solidFill>
              </a:rPr>
              <a:t>// </a:t>
            </a:r>
            <a:r>
              <a:rPr lang="ru-RU" altLang="ru-RU" sz="1400" b="1">
                <a:solidFill>
                  <a:srgbClr val="FF0000"/>
                </a:solidFill>
              </a:rPr>
              <a:t>это не компилируется</a:t>
            </a:r>
            <a:r>
              <a:rPr lang="en-US" altLang="ru-RU" sz="1400" b="1">
                <a:solidFill>
                  <a:srgbClr val="FF0000"/>
                </a:solidFill>
              </a:rPr>
              <a:t> (</a:t>
            </a:r>
            <a:r>
              <a:rPr lang="ru-RU" altLang="ru-RU" sz="1400" b="1" i="1">
                <a:solidFill>
                  <a:srgbClr val="FF0000"/>
                </a:solidFill>
              </a:rPr>
              <a:t>почему?</a:t>
            </a:r>
            <a:r>
              <a:rPr lang="en-US" altLang="ru-RU" sz="1400" b="1">
                <a:solidFill>
                  <a:srgbClr val="FF0000"/>
                </a:solidFill>
              </a:rPr>
              <a:t>)</a:t>
            </a:r>
            <a:r>
              <a:rPr lang="ru-RU" altLang="ru-RU" sz="1400" b="1">
                <a:solidFill>
                  <a:srgbClr val="FF0000"/>
                </a:solidFill>
              </a:rPr>
              <a:t>...</a:t>
            </a:r>
            <a:endParaRPr lang="en-US" altLang="ru-RU" sz="1400" b="1">
              <a:solidFill>
                <a:srgbClr val="FF0000"/>
              </a:solidFill>
            </a:endParaRPr>
          </a:p>
          <a:p>
            <a:pPr lvl="2" eaLnBrk="1" hangingPunct="1">
              <a:lnSpc>
                <a:spcPct val="80000"/>
              </a:lnSpc>
              <a:buFontTx/>
              <a:buNone/>
            </a:pPr>
            <a:r>
              <a:rPr lang="en-US" altLang="ru-RU" sz="1400" b="1"/>
              <a:t>	}</a:t>
            </a:r>
            <a:endParaRPr lang="ru-RU" altLang="ru-RU" sz="1400" b="1"/>
          </a:p>
          <a:p>
            <a:pPr lvl="2" eaLnBrk="1" hangingPunct="1">
              <a:lnSpc>
                <a:spcPct val="80000"/>
              </a:lnSpc>
              <a:buFontTx/>
              <a:buNone/>
            </a:pPr>
            <a:r>
              <a:rPr lang="ru-RU" altLang="ru-RU" sz="1400" b="1"/>
              <a:t>	</a:t>
            </a:r>
            <a:r>
              <a:rPr lang="en-US" altLang="ru-RU" sz="1400" b="1"/>
              <a:t>Object makeCopy( ) {</a:t>
            </a:r>
          </a:p>
          <a:p>
            <a:pPr lvl="2" eaLnBrk="1" hangingPunct="1">
              <a:lnSpc>
                <a:spcPct val="80000"/>
              </a:lnSpc>
              <a:buFontTx/>
              <a:buNone/>
            </a:pPr>
            <a:r>
              <a:rPr lang="en-US" altLang="ru-RU" sz="1400" b="1"/>
              <a:t>		try{</a:t>
            </a:r>
          </a:p>
          <a:p>
            <a:pPr lvl="2" eaLnBrk="1" hangingPunct="1">
              <a:lnSpc>
                <a:spcPct val="80000"/>
              </a:lnSpc>
              <a:buFontTx/>
              <a:buNone/>
            </a:pPr>
            <a:r>
              <a:rPr lang="en-US" altLang="ru-RU" sz="1400" b="1"/>
              <a:t>		</a:t>
            </a:r>
            <a:r>
              <a:rPr lang="ru-RU" altLang="ru-RU" sz="1400" b="1"/>
              <a:t>           </a:t>
            </a:r>
            <a:r>
              <a:rPr lang="en-US" altLang="ru-RU" sz="1400" b="1">
                <a:solidFill>
                  <a:srgbClr val="009900"/>
                </a:solidFill>
              </a:rPr>
              <a:t>return super.clone(); </a:t>
            </a:r>
            <a:r>
              <a:rPr lang="ru-RU" altLang="ru-RU" sz="1400" b="1">
                <a:solidFill>
                  <a:srgbClr val="009900"/>
                </a:solidFill>
              </a:rPr>
              <a:t>   </a:t>
            </a:r>
            <a:r>
              <a:rPr lang="en-US" altLang="ru-RU" sz="1400" b="1">
                <a:solidFill>
                  <a:srgbClr val="009900"/>
                </a:solidFill>
              </a:rPr>
              <a:t>// </a:t>
            </a:r>
            <a:r>
              <a:rPr lang="ru-RU" altLang="ru-RU" sz="1400" b="1">
                <a:solidFill>
                  <a:srgbClr val="009900"/>
                </a:solidFill>
              </a:rPr>
              <a:t>это компилируется (</a:t>
            </a:r>
            <a:r>
              <a:rPr lang="ru-RU" altLang="ru-RU" sz="1400" b="1" i="1">
                <a:solidFill>
                  <a:srgbClr val="009900"/>
                </a:solidFill>
              </a:rPr>
              <a:t>почему?</a:t>
            </a:r>
            <a:r>
              <a:rPr lang="ru-RU" altLang="ru-RU" sz="1400" b="1">
                <a:solidFill>
                  <a:srgbClr val="009900"/>
                </a:solidFill>
              </a:rPr>
              <a:t>)...</a:t>
            </a:r>
            <a:endParaRPr lang="en-US" altLang="ru-RU" sz="1400" b="1">
              <a:solidFill>
                <a:srgbClr val="009900"/>
              </a:solidFill>
            </a:endParaRPr>
          </a:p>
          <a:p>
            <a:pPr lvl="2" eaLnBrk="1" hangingPunct="1">
              <a:lnSpc>
                <a:spcPct val="80000"/>
              </a:lnSpc>
              <a:buFontTx/>
              <a:buNone/>
            </a:pPr>
            <a:r>
              <a:rPr lang="en-US" altLang="ru-RU" sz="1400" b="1"/>
              <a:t>		} catch (Exception ex) {</a:t>
            </a:r>
          </a:p>
          <a:p>
            <a:pPr lvl="2" eaLnBrk="1" hangingPunct="1">
              <a:lnSpc>
                <a:spcPct val="80000"/>
              </a:lnSpc>
              <a:buFontTx/>
              <a:buNone/>
            </a:pPr>
            <a:r>
              <a:rPr lang="en-US" altLang="ru-RU" sz="1400" b="1"/>
              <a:t>			return null;</a:t>
            </a:r>
          </a:p>
          <a:p>
            <a:pPr lvl="2" eaLnBrk="1" hangingPunct="1">
              <a:lnSpc>
                <a:spcPct val="80000"/>
              </a:lnSpc>
              <a:buFontTx/>
              <a:buNone/>
            </a:pPr>
            <a:r>
              <a:rPr lang="en-US" altLang="ru-RU" sz="1400" b="1"/>
              <a:t>		}</a:t>
            </a:r>
          </a:p>
          <a:p>
            <a:pPr lvl="2" eaLnBrk="1" hangingPunct="1">
              <a:lnSpc>
                <a:spcPct val="80000"/>
              </a:lnSpc>
              <a:buFontTx/>
              <a:buNone/>
            </a:pPr>
            <a:r>
              <a:rPr lang="en-US" altLang="ru-RU" sz="1400" b="1"/>
              <a:t>	}</a:t>
            </a:r>
          </a:p>
          <a:p>
            <a:pPr lvl="2" eaLnBrk="1" hangingPunct="1">
              <a:lnSpc>
                <a:spcPct val="80000"/>
              </a:lnSpc>
              <a:buFontTx/>
              <a:buNone/>
            </a:pPr>
            <a:r>
              <a:rPr lang="en-US" altLang="ru-RU" sz="1400" b="1"/>
              <a:t> }</a:t>
            </a:r>
            <a:endParaRPr lang="ru-RU" altLang="ru-RU" sz="1400" b="1"/>
          </a:p>
          <a:p>
            <a:pPr lvl="2" eaLnBrk="1" hangingPunct="1">
              <a:lnSpc>
                <a:spcPct val="80000"/>
              </a:lnSpc>
              <a:buFontTx/>
              <a:buNone/>
            </a:pPr>
            <a:endParaRPr lang="ru-RU" altLang="ru-RU" sz="1400" b="1"/>
          </a:p>
          <a:p>
            <a:pPr eaLnBrk="1" hangingPunct="1">
              <a:lnSpc>
                <a:spcPct val="80000"/>
              </a:lnSpc>
            </a:pPr>
            <a:r>
              <a:rPr lang="ru-RU" altLang="ru-RU" sz="1600"/>
              <a:t>Модификатор </a:t>
            </a:r>
            <a:r>
              <a:rPr lang="en-US" altLang="ru-RU" sz="1600"/>
              <a:t>protected </a:t>
            </a:r>
            <a:r>
              <a:rPr lang="ru-RU" altLang="ru-RU" sz="1600"/>
              <a:t>означает, что член класса виден только классам из этого же пакета и наследникам,</a:t>
            </a:r>
            <a:r>
              <a:rPr lang="ru-RU" altLang="ru-RU" sz="1600" b="1"/>
              <a:t> </a:t>
            </a:r>
            <a:r>
              <a:rPr lang="ru-RU" altLang="ru-RU" sz="1600" b="1" i="1"/>
              <a:t>причем если наследник находится в другом пакете, он не имеет доступа к </a:t>
            </a:r>
            <a:r>
              <a:rPr lang="en-US" altLang="ru-RU" sz="1600" b="1" i="1"/>
              <a:t>protected-</a:t>
            </a:r>
            <a:r>
              <a:rPr lang="ru-RU" altLang="ru-RU" sz="1600" b="1" i="1"/>
              <a:t>члену через ссылку на объект суперкласса.</a:t>
            </a:r>
            <a:r>
              <a:rPr lang="ru-RU" altLang="ru-RU" sz="1600"/>
              <a:t> </a:t>
            </a:r>
          </a:p>
          <a:p>
            <a:pPr eaLnBrk="1" hangingPunct="1">
              <a:lnSpc>
                <a:spcPct val="80000"/>
              </a:lnSpc>
            </a:pPr>
            <a:r>
              <a:rPr lang="ru-RU" altLang="ru-RU" sz="1600" i="1"/>
              <a:t>Кто кому тут наследник? Что и почему мы не можем выше сделать?</a:t>
            </a:r>
            <a:endParaRPr lang="ru-RU" altLang="ru-RU" sz="1600" b="1" i="1"/>
          </a:p>
        </p:txBody>
      </p:sp>
    </p:spTree>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F214D841-ABFB-4B1C-A4E2-0A57581A709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50F5278-35F6-407F-952E-81D9645343D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3" name="Footer Placeholder 4">
            <a:extLst>
              <a:ext uri="{FF2B5EF4-FFF2-40B4-BE49-F238E27FC236}">
                <a16:creationId xmlns:a16="http://schemas.microsoft.com/office/drawing/2014/main" id="{0D6F5C82-276C-43C0-949A-917588A2D8D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4" name="Slide Number Placeholder 5">
            <a:extLst>
              <a:ext uri="{FF2B5EF4-FFF2-40B4-BE49-F238E27FC236}">
                <a16:creationId xmlns:a16="http://schemas.microsoft.com/office/drawing/2014/main" id="{B8E188C5-0DBB-4866-B3BA-D591768DDD8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A4EC6A9-6CBA-43B8-B7F7-020F29FEE79C}" type="slidenum">
              <a:rPr lang="ru-RU" altLang="ru-RU" sz="1400"/>
              <a:pPr eaLnBrk="1" hangingPunct="1">
                <a:spcBef>
                  <a:spcPct val="0"/>
                </a:spcBef>
                <a:buFontTx/>
                <a:buNone/>
              </a:pPr>
              <a:t>619</a:t>
            </a:fld>
            <a:endParaRPr lang="ru-RU" altLang="ru-RU" sz="1400"/>
          </a:p>
        </p:txBody>
      </p:sp>
      <p:sp>
        <p:nvSpPr>
          <p:cNvPr id="20485" name="Rectangle 3">
            <a:extLst>
              <a:ext uri="{FF2B5EF4-FFF2-40B4-BE49-F238E27FC236}">
                <a16:creationId xmlns:a16="http://schemas.microsoft.com/office/drawing/2014/main" id="{14119EAC-D5F3-4ED6-8AA8-A149938EF4B9}"/>
              </a:ext>
            </a:extLst>
          </p:cNvPr>
          <p:cNvSpPr>
            <a:spLocks noGrp="1" noChangeArrowheads="1"/>
          </p:cNvSpPr>
          <p:nvPr>
            <p:ph type="body" idx="1"/>
          </p:nvPr>
        </p:nvSpPr>
        <p:spPr>
          <a:xfrm>
            <a:off x="0" y="1412875"/>
            <a:ext cx="9144000" cy="4713288"/>
          </a:xfrm>
        </p:spPr>
        <p:txBody>
          <a:bodyPr/>
          <a:lstStyle/>
          <a:p>
            <a:pPr eaLnBrk="1" hangingPunct="1">
              <a:lnSpc>
                <a:spcPct val="90000"/>
              </a:lnSpc>
            </a:pPr>
            <a:r>
              <a:rPr lang="ru-RU" altLang="ru-RU" sz="2000"/>
              <a:t>Только сам класс может клонировать свои объекты. Чтобы клонировались другие объекты, нужен их </a:t>
            </a:r>
            <a:r>
              <a:rPr lang="en-US" altLang="ru-RU" sz="2000" b="1"/>
              <a:t>public</a:t>
            </a:r>
            <a:r>
              <a:rPr lang="en-US" altLang="ru-RU" sz="2000"/>
              <a:t> </a:t>
            </a:r>
            <a:r>
              <a:rPr lang="ru-RU" altLang="ru-RU" sz="2000"/>
              <a:t>метод </a:t>
            </a:r>
            <a:r>
              <a:rPr lang="en-US" altLang="ru-RU" sz="2000"/>
              <a:t>clone(</a:t>
            </a:r>
            <a:r>
              <a:rPr lang="ru-RU" altLang="ru-RU" sz="2000"/>
              <a:t>);</a:t>
            </a:r>
          </a:p>
          <a:p>
            <a:pPr eaLnBrk="1" hangingPunct="1">
              <a:lnSpc>
                <a:spcPct val="90000"/>
              </a:lnSpc>
            </a:pPr>
            <a:r>
              <a:rPr lang="ru-RU" altLang="ru-RU" sz="2000"/>
              <a:t>Класс </a:t>
            </a:r>
            <a:r>
              <a:rPr lang="en-US" altLang="ru-RU" sz="2000"/>
              <a:t>Object </a:t>
            </a:r>
            <a:r>
              <a:rPr lang="ru-RU" altLang="ru-RU" sz="2000"/>
              <a:t>мог бы скопировать все поля, но </a:t>
            </a:r>
          </a:p>
          <a:p>
            <a:pPr lvl="1" eaLnBrk="1" hangingPunct="1">
              <a:lnSpc>
                <a:spcPct val="90000"/>
              </a:lnSpc>
            </a:pPr>
            <a:r>
              <a:rPr lang="ru-RU" altLang="ru-RU" sz="1800"/>
              <a:t>копирование значений полей ссылочных типов – просто копирует сами ссылки...(</a:t>
            </a:r>
            <a:r>
              <a:rPr lang="en-US" altLang="ru-RU" sz="1800"/>
              <a:t>shallow copy – </a:t>
            </a:r>
            <a:r>
              <a:rPr lang="ru-RU" altLang="ru-RU" sz="1800"/>
              <a:t>«поверхностное» копирование);</a:t>
            </a:r>
          </a:p>
          <a:p>
            <a:pPr lvl="1" eaLnBrk="1" hangingPunct="1">
              <a:lnSpc>
                <a:spcPct val="90000"/>
              </a:lnSpc>
            </a:pPr>
            <a:r>
              <a:rPr lang="ru-RU" altLang="ru-RU" sz="1800"/>
              <a:t>Иногда достаточно такого клонирования (объект может быть </a:t>
            </a:r>
            <a:r>
              <a:rPr lang="en-US" altLang="ru-RU" sz="1800"/>
              <a:t>immutable</a:t>
            </a:r>
            <a:r>
              <a:rPr lang="ru-RU" altLang="ru-RU" sz="1800"/>
              <a:t>, и т.п.),</a:t>
            </a:r>
            <a:r>
              <a:rPr lang="en-US" altLang="ru-RU" sz="1800"/>
              <a:t> </a:t>
            </a:r>
            <a:r>
              <a:rPr lang="ru-RU" altLang="ru-RU" sz="1800"/>
              <a:t>но иногда – надо делать «глубокое» копирование </a:t>
            </a:r>
            <a:r>
              <a:rPr lang="en-US" altLang="ru-RU" sz="1800"/>
              <a:t>(deep copy)</a:t>
            </a:r>
            <a:r>
              <a:rPr lang="ru-RU" altLang="ru-RU" sz="1800"/>
              <a:t>;</a:t>
            </a:r>
          </a:p>
          <a:p>
            <a:pPr eaLnBrk="1" hangingPunct="1">
              <a:lnSpc>
                <a:spcPct val="90000"/>
              </a:lnSpc>
            </a:pPr>
            <a:r>
              <a:rPr lang="ru-RU" altLang="ru-RU" sz="2000"/>
              <a:t>Для каждого класса надо понимать:</a:t>
            </a:r>
          </a:p>
          <a:p>
            <a:pPr lvl="1" eaLnBrk="1" hangingPunct="1">
              <a:lnSpc>
                <a:spcPct val="90000"/>
              </a:lnSpc>
            </a:pPr>
            <a:r>
              <a:rPr lang="ru-RU" altLang="ru-RU" sz="1800"/>
              <a:t>Достаточно ли метода </a:t>
            </a:r>
            <a:r>
              <a:rPr lang="en-US" altLang="ru-RU" sz="1800"/>
              <a:t>clone() c shallow copy</a:t>
            </a:r>
            <a:r>
              <a:rPr lang="ru-RU" altLang="ru-RU" sz="1800"/>
              <a:t>?</a:t>
            </a:r>
          </a:p>
          <a:p>
            <a:pPr lvl="1" eaLnBrk="1" hangingPunct="1">
              <a:lnSpc>
                <a:spcPct val="90000"/>
              </a:lnSpc>
            </a:pPr>
            <a:r>
              <a:rPr lang="ru-RU" altLang="ru-RU" sz="1800"/>
              <a:t>Надо ли дополнять его до </a:t>
            </a:r>
            <a:r>
              <a:rPr lang="en-US" altLang="ru-RU" sz="1800"/>
              <a:t>deep copy</a:t>
            </a:r>
            <a:r>
              <a:rPr lang="ru-RU" altLang="ru-RU" sz="1800"/>
              <a:t>?</a:t>
            </a:r>
          </a:p>
          <a:p>
            <a:pPr lvl="1" eaLnBrk="1" hangingPunct="1">
              <a:lnSpc>
                <a:spcPct val="90000"/>
              </a:lnSpc>
            </a:pPr>
            <a:r>
              <a:rPr lang="ru-RU" altLang="ru-RU" sz="1800"/>
              <a:t>Следует ли вообще применять метод </a:t>
            </a:r>
            <a:r>
              <a:rPr lang="en-US" altLang="ru-RU" sz="1800"/>
              <a:t>clone()</a:t>
            </a:r>
            <a:r>
              <a:rPr lang="ru-RU" altLang="ru-RU" sz="1800"/>
              <a:t>?</a:t>
            </a:r>
          </a:p>
          <a:p>
            <a:pPr eaLnBrk="1" hangingPunct="1">
              <a:lnSpc>
                <a:spcPct val="90000"/>
              </a:lnSpc>
            </a:pPr>
            <a:endParaRPr lang="ru-RU" altLang="ru-RU" sz="2000"/>
          </a:p>
          <a:p>
            <a:pPr eaLnBrk="1" hangingPunct="1">
              <a:lnSpc>
                <a:spcPct val="90000"/>
              </a:lnSpc>
            </a:pPr>
            <a:r>
              <a:rPr lang="ru-RU" altLang="ru-RU" sz="2000"/>
              <a:t>Есть разные точки зрения по поводу ответа на последний вопрос</a:t>
            </a:r>
          </a:p>
          <a:p>
            <a:pPr lvl="1" eaLnBrk="1" hangingPunct="1">
              <a:lnSpc>
                <a:spcPct val="90000"/>
              </a:lnSpc>
            </a:pPr>
            <a:r>
              <a:rPr lang="ru-RU" altLang="ru-RU" sz="1800"/>
              <a:t>См. </a:t>
            </a:r>
            <a:r>
              <a:rPr lang="en-US" altLang="ru-RU" sz="1800"/>
              <a:t>Effective Java, Edition 3, Item 1</a:t>
            </a:r>
            <a:r>
              <a:rPr lang="ru-RU" altLang="ru-RU" sz="1800"/>
              <a:t>3</a:t>
            </a:r>
            <a:r>
              <a:rPr lang="en-US" altLang="ru-RU" sz="1800"/>
              <a:t> – override clone judiciously</a:t>
            </a:r>
            <a:r>
              <a:rPr lang="ru-RU" altLang="ru-RU" sz="1800"/>
              <a:t>;</a:t>
            </a:r>
          </a:p>
          <a:p>
            <a:pPr lvl="1" eaLnBrk="1" hangingPunct="1">
              <a:lnSpc>
                <a:spcPct val="90000"/>
              </a:lnSpc>
            </a:pPr>
            <a:r>
              <a:rPr lang="ru-RU" altLang="ru-RU" sz="1800"/>
              <a:t>Сравните с использованием метода </a:t>
            </a:r>
            <a:r>
              <a:rPr lang="en-US" altLang="ru-RU" sz="1800"/>
              <a:t>finalize() – (</a:t>
            </a:r>
            <a:r>
              <a:rPr lang="ru-RU" altLang="ru-RU" sz="1800"/>
              <a:t>см. там же, </a:t>
            </a:r>
            <a:r>
              <a:rPr lang="en-US" altLang="ru-RU" sz="1800"/>
              <a:t>Item 8)</a:t>
            </a:r>
            <a:r>
              <a:rPr lang="ru-RU" altLang="ru-RU" sz="1800"/>
              <a:t>.</a:t>
            </a:r>
          </a:p>
          <a:p>
            <a:pPr lvl="1" eaLnBrk="1" hangingPunct="1">
              <a:lnSpc>
                <a:spcPct val="90000"/>
              </a:lnSpc>
            </a:pPr>
            <a:endParaRPr lang="ru-RU" altLang="ru-RU" sz="18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52400"/>
            <a:ext cx="8229600" cy="612304"/>
          </a:xfrm>
        </p:spPr>
        <p:txBody>
          <a:bodyPr/>
          <a:lstStyle/>
          <a:p>
            <a:r>
              <a:rPr lang="ru-RU" dirty="0" err="1"/>
              <a:t>Кумулята</a:t>
            </a:r>
            <a:endParaRPr lang="ru-RU" dirty="0"/>
          </a:p>
        </p:txBody>
      </p:sp>
      <p:sp>
        <p:nvSpPr>
          <p:cNvPr id="3" name="Объект 2"/>
          <p:cNvSpPr>
            <a:spLocks noGrp="1"/>
          </p:cNvSpPr>
          <p:nvPr>
            <p:ph sz="quarter" idx="1"/>
          </p:nvPr>
        </p:nvSpPr>
        <p:spPr>
          <a:xfrm>
            <a:off x="457200" y="773772"/>
            <a:ext cx="8229600" cy="4937760"/>
          </a:xfrm>
        </p:spPr>
        <p:txBody>
          <a:bodyPr/>
          <a:lstStyle/>
          <a:p>
            <a:r>
              <a:rPr lang="ru-RU" sz="2400" b="1" i="1" dirty="0" err="1"/>
              <a:t>Кумулята</a:t>
            </a:r>
            <a:r>
              <a:rPr lang="ru-RU" sz="2400" b="1" i="1" dirty="0"/>
              <a:t> (</a:t>
            </a:r>
            <a:r>
              <a:rPr lang="ru-RU" sz="2400" b="1" i="1" dirty="0" err="1"/>
              <a:t>огива</a:t>
            </a:r>
            <a:r>
              <a:rPr lang="ru-RU" sz="2400" b="1" i="1" dirty="0"/>
              <a:t>)</a:t>
            </a:r>
            <a:r>
              <a:rPr lang="ru-RU" sz="2400" i="1" dirty="0"/>
              <a:t> – графическое изображение сгруппированного кумулятивного вариационного ряда в виде столбцов, при построении которого по оси абсцисс откладывают все возможные значения признака, а по оси ординат - накопленные частоты или накопленные относительные частоты, относящиеся к данному значению.   </a:t>
            </a:r>
          </a:p>
          <a:p>
            <a:endParaRPr lang="ru-RU" sz="2400" i="1" dirty="0"/>
          </a:p>
          <a:p>
            <a:endParaRPr lang="ru-RU" sz="2400" i="1" dirty="0"/>
          </a:p>
          <a:p>
            <a:endParaRPr lang="ru-RU" sz="2400" i="1" dirty="0"/>
          </a:p>
          <a:p>
            <a:endParaRPr lang="ru-RU" sz="2400" i="1" dirty="0"/>
          </a:p>
          <a:p>
            <a:endParaRPr lang="ru-RU" sz="2400" i="1" dirty="0"/>
          </a:p>
          <a:p>
            <a:pPr>
              <a:spcBef>
                <a:spcPts val="0"/>
              </a:spcBef>
            </a:pPr>
            <a:endParaRPr lang="ru-RU" sz="2400" i="1" dirty="0"/>
          </a:p>
          <a:p>
            <a:pPr>
              <a:spcBef>
                <a:spcPts val="0"/>
              </a:spcBef>
            </a:pPr>
            <a:endParaRPr lang="ru-RU" sz="2400" i="1" dirty="0"/>
          </a:p>
          <a:p>
            <a:pPr>
              <a:spcBef>
                <a:spcPts val="0"/>
              </a:spcBef>
            </a:pPr>
            <a:r>
              <a:rPr lang="ru-RU" sz="2400" i="1" dirty="0"/>
              <a:t>                                                 Рис. 2</a:t>
            </a:r>
            <a:endParaRPr lang="ru-RU" sz="2400" dirty="0"/>
          </a:p>
        </p:txBody>
      </p:sp>
      <p:graphicFrame>
        <p:nvGraphicFramePr>
          <p:cNvPr id="4" name="Диаграмма 3"/>
          <p:cNvGraphicFramePr>
            <a:graphicFrameLocks/>
          </p:cNvGraphicFramePr>
          <p:nvPr/>
        </p:nvGraphicFramePr>
        <p:xfrm>
          <a:off x="2375756" y="3242652"/>
          <a:ext cx="4392488" cy="3168352"/>
        </p:xfrm>
        <a:graphic>
          <a:graphicData uri="http://schemas.openxmlformats.org/drawingml/2006/chart">
            <c:chart xmlns:c="http://schemas.openxmlformats.org/drawingml/2006/chart" xmlns:r="http://schemas.openxmlformats.org/officeDocument/2006/relationships" r:id="rId3"/>
          </a:graphicData>
        </a:graphic>
      </p:graphicFrame>
      <p:sp>
        <p:nvSpPr>
          <p:cNvPr id="5" name="Номер слайда 4"/>
          <p:cNvSpPr>
            <a:spLocks noGrp="1"/>
          </p:cNvSpPr>
          <p:nvPr>
            <p:ph type="sldNum" sz="quarter" idx="12"/>
          </p:nvPr>
        </p:nvSpPr>
        <p:spPr/>
        <p:txBody>
          <a:bodyPr/>
          <a:lstStyle/>
          <a:p>
            <a:pPr>
              <a:defRPr/>
            </a:pPr>
            <a:fld id="{6859925B-7AB1-4910-A995-863FEA31FA9D}" type="slidenum">
              <a:rPr lang="ru-RU" smtClean="0"/>
              <a:pPr>
                <a:defRPr/>
              </a:pPr>
              <a:t>62</a:t>
            </a:fld>
            <a:endParaRPr lang="ru-RU"/>
          </a:p>
        </p:txBody>
      </p:sp>
    </p:spTree>
    <p:extLst>
      <p:ext uri="{BB962C8B-B14F-4D97-AF65-F5344CB8AC3E}">
        <p14:creationId xmlns:p14="http://schemas.microsoft.com/office/powerpoint/2010/main" val="559286588"/>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61F25A6E-B1C5-4CD8-981F-BCCA726DD7E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41D1946-1AF2-4ECF-8F68-5B96269BC78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3F37BC71-9C97-4A51-BA24-CFB31C852E9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96111AB1-7082-45CF-AA4C-A8F6457532A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F1AD4F6-B246-4049-A20A-0CD0EEDA2F02}" type="slidenum">
              <a:rPr lang="ru-RU" altLang="ru-RU" sz="1400"/>
              <a:pPr eaLnBrk="1" hangingPunct="1">
                <a:spcBef>
                  <a:spcPct val="0"/>
                </a:spcBef>
                <a:buFontTx/>
                <a:buNone/>
              </a:pPr>
              <a:t>620</a:t>
            </a:fld>
            <a:endParaRPr lang="ru-RU" altLang="ru-RU" sz="1400"/>
          </a:p>
        </p:txBody>
      </p:sp>
      <p:sp>
        <p:nvSpPr>
          <p:cNvPr id="21509" name="Rectangle 3">
            <a:extLst>
              <a:ext uri="{FF2B5EF4-FFF2-40B4-BE49-F238E27FC236}">
                <a16:creationId xmlns:a16="http://schemas.microsoft.com/office/drawing/2014/main" id="{4354634E-30FC-4C48-9CC8-1D7D4121EA8D}"/>
              </a:ext>
            </a:extLst>
          </p:cNvPr>
          <p:cNvSpPr>
            <a:spLocks noGrp="1" noChangeArrowheads="1"/>
          </p:cNvSpPr>
          <p:nvPr>
            <p:ph type="body" idx="1"/>
          </p:nvPr>
        </p:nvSpPr>
        <p:spPr>
          <a:xfrm>
            <a:off x="179388" y="1412875"/>
            <a:ext cx="8713787" cy="4713288"/>
          </a:xfrm>
        </p:spPr>
        <p:txBody>
          <a:bodyPr/>
          <a:lstStyle/>
          <a:p>
            <a:pPr eaLnBrk="1" hangingPunct="1">
              <a:lnSpc>
                <a:spcPct val="90000"/>
              </a:lnSpc>
            </a:pPr>
            <a:r>
              <a:rPr lang="ru-RU" altLang="ru-RU" sz="2000"/>
              <a:t>При положительном решении об использовании </a:t>
            </a:r>
            <a:r>
              <a:rPr lang="en-US" altLang="ru-RU" sz="2000"/>
              <a:t>clone()</a:t>
            </a:r>
            <a:r>
              <a:rPr lang="ru-RU" altLang="ru-RU" sz="2000"/>
              <a:t>, надо:</a:t>
            </a:r>
          </a:p>
          <a:p>
            <a:pPr lvl="1" eaLnBrk="1" hangingPunct="1">
              <a:lnSpc>
                <a:spcPct val="90000"/>
              </a:lnSpc>
            </a:pPr>
            <a:r>
              <a:rPr lang="ru-RU" altLang="ru-RU" sz="1800" b="1"/>
              <a:t>Сделать класс как</a:t>
            </a:r>
            <a:r>
              <a:rPr lang="ru-RU" altLang="ru-RU" sz="1800" b="1" i="1"/>
              <a:t> </a:t>
            </a:r>
            <a:r>
              <a:rPr lang="en-US" altLang="ru-RU" sz="1800" b="1" i="1">
                <a:solidFill>
                  <a:srgbClr val="FF0000"/>
                </a:solidFill>
              </a:rPr>
              <a:t>implements Cloneable</a:t>
            </a:r>
            <a:r>
              <a:rPr lang="ru-RU" altLang="ru-RU" sz="1800" b="1" i="1"/>
              <a:t>;</a:t>
            </a:r>
          </a:p>
          <a:p>
            <a:pPr lvl="2" eaLnBrk="1" hangingPunct="1">
              <a:lnSpc>
                <a:spcPct val="90000"/>
              </a:lnSpc>
            </a:pPr>
            <a:r>
              <a:rPr lang="ru-RU" altLang="ru-RU" sz="1600" b="1"/>
              <a:t>Такие «пустые» интерфейсы называеют «интерфейсами-маркерами» или </a:t>
            </a:r>
            <a:r>
              <a:rPr lang="en-US" altLang="ru-RU" sz="1600" b="1"/>
              <a:t>tagged interfaces</a:t>
            </a:r>
            <a:r>
              <a:rPr lang="ru-RU" altLang="ru-RU" sz="1600" b="1"/>
              <a:t>; единственный их смысл – в проверке объекта на принадлежность к их типу (например, </a:t>
            </a:r>
            <a:r>
              <a:rPr lang="en-US" altLang="ru-RU" sz="1600" b="1"/>
              <a:t>if (obj instanceof Cloneable)…</a:t>
            </a:r>
            <a:r>
              <a:rPr lang="ru-RU" altLang="ru-RU" sz="1600" b="1"/>
              <a:t>).</a:t>
            </a:r>
          </a:p>
          <a:p>
            <a:pPr lvl="2" eaLnBrk="1" hangingPunct="1">
              <a:lnSpc>
                <a:spcPct val="90000"/>
              </a:lnSpc>
            </a:pPr>
            <a:r>
              <a:rPr lang="ru-RU" altLang="ru-RU" sz="1600" b="1"/>
              <a:t>Определение интерфейса </a:t>
            </a:r>
            <a:r>
              <a:rPr lang="en-US" altLang="ru-RU" sz="1600" b="1"/>
              <a:t>Cloneable </a:t>
            </a:r>
            <a:r>
              <a:rPr lang="ru-RU" altLang="ru-RU" sz="1600" b="1"/>
              <a:t>не содержит методов </a:t>
            </a:r>
            <a:r>
              <a:rPr lang="en-US" altLang="ru-RU" sz="1600" b="1"/>
              <a:t>(!)</a:t>
            </a:r>
            <a:r>
              <a:rPr lang="ru-RU" altLang="ru-RU" sz="1600" b="1"/>
              <a:t>;</a:t>
            </a:r>
          </a:p>
          <a:p>
            <a:pPr lvl="2" eaLnBrk="1" hangingPunct="1">
              <a:lnSpc>
                <a:spcPct val="90000"/>
              </a:lnSpc>
            </a:pPr>
            <a:r>
              <a:rPr lang="ru-RU" altLang="ru-RU" sz="1600" b="1">
                <a:solidFill>
                  <a:srgbClr val="FF0000"/>
                </a:solidFill>
              </a:rPr>
              <a:t>Что же делает </a:t>
            </a:r>
            <a:r>
              <a:rPr lang="en-US" altLang="ru-RU" sz="1600" b="1">
                <a:solidFill>
                  <a:srgbClr val="FF0000"/>
                </a:solidFill>
              </a:rPr>
              <a:t>Cloneable</a:t>
            </a:r>
            <a:r>
              <a:rPr lang="ru-RU" altLang="ru-RU" sz="1600" b="1">
                <a:solidFill>
                  <a:srgbClr val="FF0000"/>
                </a:solidFill>
              </a:rPr>
              <a:t>, если там нет методов? =</a:t>
            </a:r>
            <a:r>
              <a:rPr lang="en-US" altLang="ru-RU" sz="1600" b="1">
                <a:solidFill>
                  <a:srgbClr val="FF0000"/>
                </a:solidFill>
              </a:rPr>
              <a:t>&gt; </a:t>
            </a:r>
            <a:r>
              <a:rPr lang="ru-RU" altLang="ru-RU" sz="1600" b="1">
                <a:solidFill>
                  <a:srgbClr val="FF0000"/>
                </a:solidFill>
              </a:rPr>
              <a:t>Он определяет реализацию метода </a:t>
            </a:r>
            <a:r>
              <a:rPr lang="en-US" altLang="ru-RU" sz="1600" b="1">
                <a:solidFill>
                  <a:srgbClr val="FF0000"/>
                </a:solidFill>
              </a:rPr>
              <a:t>clone() </a:t>
            </a:r>
            <a:r>
              <a:rPr lang="ru-RU" altLang="ru-RU" sz="1600" b="1">
                <a:solidFill>
                  <a:srgbClr val="FF0000"/>
                </a:solidFill>
              </a:rPr>
              <a:t>в классе </a:t>
            </a:r>
            <a:r>
              <a:rPr lang="en-US" altLang="ru-RU" sz="1600" b="1">
                <a:solidFill>
                  <a:srgbClr val="FF0000"/>
                </a:solidFill>
              </a:rPr>
              <a:t>java.lang.Object</a:t>
            </a:r>
            <a:r>
              <a:rPr lang="ru-RU" altLang="ru-RU" sz="1600" b="1">
                <a:solidFill>
                  <a:srgbClr val="FF0000"/>
                </a:solidFill>
              </a:rPr>
              <a:t>:</a:t>
            </a:r>
          </a:p>
          <a:p>
            <a:pPr lvl="3" eaLnBrk="1" hangingPunct="1">
              <a:lnSpc>
                <a:spcPct val="90000"/>
              </a:lnSpc>
            </a:pPr>
            <a:r>
              <a:rPr lang="ru-RU" altLang="ru-RU" sz="1400" b="1">
                <a:solidFill>
                  <a:srgbClr val="FF0000"/>
                </a:solidFill>
              </a:rPr>
              <a:t>Если класс </a:t>
            </a:r>
            <a:r>
              <a:rPr lang="en-US" altLang="ru-RU" sz="1400" b="1">
                <a:solidFill>
                  <a:srgbClr val="FF0000"/>
                </a:solidFill>
              </a:rPr>
              <a:t>implements Cloneable</a:t>
            </a:r>
            <a:r>
              <a:rPr lang="ru-RU" altLang="ru-RU" sz="1400" b="1">
                <a:solidFill>
                  <a:srgbClr val="FF0000"/>
                </a:solidFill>
              </a:rPr>
              <a:t>, метод делает просто копии всех полей объекта;</a:t>
            </a:r>
          </a:p>
          <a:p>
            <a:pPr lvl="3" eaLnBrk="1" hangingPunct="1">
              <a:lnSpc>
                <a:spcPct val="90000"/>
              </a:lnSpc>
            </a:pPr>
            <a:r>
              <a:rPr lang="ru-RU" altLang="ru-RU" sz="1400" b="1">
                <a:solidFill>
                  <a:srgbClr val="FF0000"/>
                </a:solidFill>
              </a:rPr>
              <a:t>Иначе – выбрасывает </a:t>
            </a:r>
            <a:r>
              <a:rPr lang="en-US" altLang="ru-RU" sz="1400" b="1">
                <a:solidFill>
                  <a:srgbClr val="FF0000"/>
                </a:solidFill>
              </a:rPr>
              <a:t>CloneNotSupportedException</a:t>
            </a:r>
            <a:r>
              <a:rPr lang="ru-RU" altLang="ru-RU" sz="1400" b="1">
                <a:solidFill>
                  <a:srgbClr val="FF0000"/>
                </a:solidFill>
              </a:rPr>
              <a:t>.</a:t>
            </a:r>
          </a:p>
          <a:p>
            <a:pPr lvl="2" eaLnBrk="1" hangingPunct="1">
              <a:lnSpc>
                <a:spcPct val="90000"/>
              </a:lnSpc>
            </a:pPr>
            <a:r>
              <a:rPr lang="ru-RU" altLang="ru-RU" sz="1600" b="1"/>
              <a:t>Обработку этого исключения лучше не «затыкать», чтобы легче находить ошибки.</a:t>
            </a:r>
          </a:p>
          <a:p>
            <a:pPr lvl="1" eaLnBrk="1" hangingPunct="1">
              <a:lnSpc>
                <a:spcPct val="90000"/>
              </a:lnSpc>
            </a:pPr>
            <a:r>
              <a:rPr lang="ru-RU" altLang="ru-RU" sz="1800" b="1"/>
              <a:t>Переопределить в класс</a:t>
            </a:r>
            <a:r>
              <a:rPr lang="en-US" altLang="ru-RU" sz="1800" b="1"/>
              <a:t>e</a:t>
            </a:r>
            <a:r>
              <a:rPr lang="ru-RU" altLang="ru-RU" sz="1800" b="1"/>
              <a:t> метод </a:t>
            </a:r>
            <a:r>
              <a:rPr lang="en-US" altLang="ru-RU" sz="1800" b="1"/>
              <a:t>clone() c </a:t>
            </a:r>
            <a:r>
              <a:rPr lang="ru-RU" altLang="ru-RU" sz="1800" b="1"/>
              <a:t>модификатором </a:t>
            </a:r>
            <a:r>
              <a:rPr lang="en-US" altLang="ru-RU" sz="1800" b="1"/>
              <a:t>public</a:t>
            </a:r>
            <a:endParaRPr lang="ru-RU" altLang="ru-RU" sz="1800" b="1"/>
          </a:p>
          <a:p>
            <a:pPr lvl="2" eaLnBrk="1" hangingPunct="1">
              <a:lnSpc>
                <a:spcPct val="90000"/>
              </a:lnSpc>
            </a:pPr>
            <a:r>
              <a:rPr lang="ru-RU" altLang="ru-RU" sz="1600" b="1"/>
              <a:t>чтобы можно было клонировать объекты класса из-вне его самого.</a:t>
            </a:r>
          </a:p>
          <a:p>
            <a:pPr lvl="2" eaLnBrk="1" hangingPunct="1">
              <a:lnSpc>
                <a:spcPct val="90000"/>
              </a:lnSpc>
            </a:pPr>
            <a:r>
              <a:rPr lang="en-US" altLang="ru-RU" sz="1600" b="1" i="1"/>
              <a:t>Btw</a:t>
            </a:r>
            <a:r>
              <a:rPr lang="ru-RU" altLang="ru-RU" sz="1600" b="1" i="1"/>
              <a:t> (кстати): «в какую сторону» можно изменять права доступа при переопределении методов?</a:t>
            </a:r>
          </a:p>
          <a:p>
            <a:pPr lvl="2" eaLnBrk="1" hangingPunct="1">
              <a:lnSpc>
                <a:spcPct val="90000"/>
              </a:lnSpc>
            </a:pPr>
            <a:endParaRPr lang="ru-RU" altLang="ru-RU" sz="1600" b="1"/>
          </a:p>
        </p:txBody>
      </p:sp>
    </p:spTree>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BA85661E-00D0-4B53-971A-59295918CC6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4B79953-F254-4A64-84FD-F4A5F9DD7D1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F1D595D5-4C52-4009-89EE-35C6F8C0B0F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59F085B1-51BE-4F2C-A56E-5038A2832B2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BEE88A9-8012-4370-81DC-EC7C9B27AEE2}" type="slidenum">
              <a:rPr lang="ru-RU" altLang="ru-RU" sz="1400"/>
              <a:pPr eaLnBrk="1" hangingPunct="1">
                <a:spcBef>
                  <a:spcPct val="0"/>
                </a:spcBef>
                <a:buFontTx/>
                <a:buNone/>
              </a:pPr>
              <a:t>621</a:t>
            </a:fld>
            <a:endParaRPr lang="ru-RU" altLang="ru-RU" sz="1400"/>
          </a:p>
        </p:txBody>
      </p:sp>
      <p:sp>
        <p:nvSpPr>
          <p:cNvPr id="22533" name="Rectangle 2">
            <a:extLst>
              <a:ext uri="{FF2B5EF4-FFF2-40B4-BE49-F238E27FC236}">
                <a16:creationId xmlns:a16="http://schemas.microsoft.com/office/drawing/2014/main" id="{93168A1C-CFD6-447B-B172-952DD04EF9C6}"/>
              </a:ext>
            </a:extLst>
          </p:cNvPr>
          <p:cNvSpPr>
            <a:spLocks noGrp="1" noChangeArrowheads="1"/>
          </p:cNvSpPr>
          <p:nvPr>
            <p:ph type="body" idx="1"/>
          </p:nvPr>
        </p:nvSpPr>
        <p:spPr>
          <a:xfrm>
            <a:off x="0" y="1412875"/>
            <a:ext cx="9144000" cy="4713288"/>
          </a:xfrm>
        </p:spPr>
        <p:txBody>
          <a:bodyPr/>
          <a:lstStyle/>
          <a:p>
            <a:pPr eaLnBrk="1" hangingPunct="1">
              <a:lnSpc>
                <a:spcPct val="90000"/>
              </a:lnSpc>
            </a:pPr>
            <a:r>
              <a:rPr lang="ru-RU" altLang="ru-RU" sz="2000"/>
              <a:t>Метод </a:t>
            </a:r>
            <a:r>
              <a:rPr lang="en-US" altLang="ru-RU" sz="2000"/>
              <a:t>clone() </a:t>
            </a:r>
            <a:r>
              <a:rPr lang="ru-RU" altLang="ru-RU" sz="2000"/>
              <a:t>иногда называют «псевдоконструктором» (как и метод </a:t>
            </a:r>
            <a:r>
              <a:rPr lang="en-US" altLang="ru-RU" sz="2000"/>
              <a:t>readObject()</a:t>
            </a:r>
            <a:r>
              <a:rPr lang="ru-RU" altLang="ru-RU" sz="2000"/>
              <a:t>, связанный с еще одним важным маркерным интерфейсом – </a:t>
            </a:r>
            <a:r>
              <a:rPr lang="en-US" altLang="ru-RU" sz="2000"/>
              <a:t>java.io.Serializable</a:t>
            </a:r>
            <a:r>
              <a:rPr lang="ru-RU" altLang="ru-RU" sz="2000"/>
              <a:t>): оба этих метода создают экземпляр объекта </a:t>
            </a:r>
            <a:r>
              <a:rPr lang="ru-RU" altLang="ru-RU" sz="2000" b="1" i="1"/>
              <a:t>без вызова конструктора </a:t>
            </a:r>
            <a:r>
              <a:rPr lang="en-US" altLang="ru-RU" sz="2000" i="1"/>
              <a:t>(</a:t>
            </a:r>
            <a:r>
              <a:rPr lang="ru-RU" altLang="ru-RU" sz="2000" i="1"/>
              <a:t>как это проверить для </a:t>
            </a:r>
            <a:r>
              <a:rPr lang="en-US" altLang="ru-RU" sz="2000" i="1"/>
              <a:t>clone()?)</a:t>
            </a:r>
            <a:endParaRPr lang="ru-RU" altLang="ru-RU" sz="2000" i="1"/>
          </a:p>
          <a:p>
            <a:pPr eaLnBrk="1" hangingPunct="1">
              <a:lnSpc>
                <a:spcPct val="90000"/>
              </a:lnSpc>
            </a:pPr>
            <a:r>
              <a:rPr lang="ru-RU" altLang="ru-RU" sz="2000"/>
              <a:t>Таким образом, мы встречаемся тут с некоторой встроенной в </a:t>
            </a:r>
            <a:r>
              <a:rPr lang="en-US" altLang="ru-RU" sz="2000"/>
              <a:t>JVM </a:t>
            </a:r>
            <a:r>
              <a:rPr lang="ru-RU" altLang="ru-RU" sz="2000"/>
              <a:t>функциональностью, которая </a:t>
            </a:r>
            <a:r>
              <a:rPr lang="ru-RU" altLang="ru-RU" sz="2000" b="1" i="1"/>
              <a:t>выходит за рамки языка</a:t>
            </a:r>
            <a:r>
              <a:rPr lang="ru-RU" altLang="ru-RU" sz="2000"/>
              <a:t>!</a:t>
            </a:r>
          </a:p>
          <a:p>
            <a:pPr eaLnBrk="1" hangingPunct="1">
              <a:lnSpc>
                <a:spcPct val="90000"/>
              </a:lnSpc>
            </a:pPr>
            <a:r>
              <a:rPr lang="ru-RU" altLang="ru-RU" sz="2000"/>
              <a:t>Клонирование надо применять с осторожностью, </a:t>
            </a:r>
            <a:r>
              <a:rPr lang="en-US" altLang="ru-RU" sz="2000"/>
              <a:t>- </a:t>
            </a:r>
            <a:r>
              <a:rPr lang="ru-RU" altLang="ru-RU" sz="2000"/>
              <a:t>потому </a:t>
            </a:r>
            <a:r>
              <a:rPr lang="en-US" altLang="ru-RU" sz="2000"/>
              <a:t>clone()</a:t>
            </a:r>
            <a:r>
              <a:rPr lang="ru-RU" altLang="ru-RU" sz="2000"/>
              <a:t> и сделан </a:t>
            </a:r>
            <a:r>
              <a:rPr lang="en-US" altLang="ru-RU" sz="2000"/>
              <a:t>protected </a:t>
            </a:r>
            <a:r>
              <a:rPr lang="ru-RU" altLang="ru-RU" sz="2000"/>
              <a:t>в классе </a:t>
            </a:r>
            <a:r>
              <a:rPr lang="en-US" altLang="ru-RU" sz="2000"/>
              <a:t>Object</a:t>
            </a:r>
            <a:r>
              <a:rPr lang="ru-RU" altLang="ru-RU" sz="2000"/>
              <a:t>;</a:t>
            </a:r>
          </a:p>
          <a:p>
            <a:pPr eaLnBrk="1" hangingPunct="1">
              <a:lnSpc>
                <a:spcPct val="90000"/>
              </a:lnSpc>
            </a:pPr>
            <a:r>
              <a:rPr lang="ru-RU" altLang="ru-RU" sz="2000"/>
              <a:t>Полезно рассматривать альтернативные варианты копирования с помощью </a:t>
            </a:r>
            <a:r>
              <a:rPr lang="en-US" altLang="ru-RU" sz="2000"/>
              <a:t>copy-</a:t>
            </a:r>
            <a:r>
              <a:rPr lang="ru-RU" altLang="ru-RU" sz="2000"/>
              <a:t>конструктора (и/или </a:t>
            </a:r>
            <a:r>
              <a:rPr lang="en-US" altLang="ru-RU" sz="2000"/>
              <a:t>copy-</a:t>
            </a:r>
            <a:r>
              <a:rPr lang="ru-RU" altLang="ru-RU" sz="2000"/>
              <a:t>фабрики);</a:t>
            </a:r>
          </a:p>
          <a:p>
            <a:pPr eaLnBrk="1" hangingPunct="1">
              <a:lnSpc>
                <a:spcPct val="90000"/>
              </a:lnSpc>
            </a:pPr>
            <a:r>
              <a:rPr lang="ru-RU" altLang="ru-RU" sz="2000" b="1"/>
              <a:t>Все массивы (любых типов элементов!) в </a:t>
            </a:r>
            <a:r>
              <a:rPr lang="en-US" altLang="ru-RU" sz="2000" b="1"/>
              <a:t>Java </a:t>
            </a:r>
            <a:r>
              <a:rPr lang="ru-RU" altLang="ru-RU" sz="2000" b="1"/>
              <a:t>имеют </a:t>
            </a:r>
            <a:r>
              <a:rPr lang="en-US" altLang="ru-RU" sz="2000" b="1"/>
              <a:t>public </a:t>
            </a:r>
            <a:r>
              <a:rPr lang="ru-RU" altLang="ru-RU" sz="2000" b="1"/>
              <a:t>(!) </a:t>
            </a:r>
            <a:r>
              <a:rPr lang="en-US" altLang="ru-RU" sz="2000" b="1"/>
              <a:t>clone</a:t>
            </a:r>
            <a:r>
              <a:rPr lang="ru-RU" altLang="ru-RU" sz="2000" b="1"/>
              <a:t>() метод и реализуют </a:t>
            </a:r>
            <a:r>
              <a:rPr lang="en-US" altLang="ru-RU" sz="2000" b="1"/>
              <a:t>java.lang.Cloneable-</a:t>
            </a:r>
            <a:r>
              <a:rPr lang="ru-RU" altLang="ru-RU" sz="2000" b="1"/>
              <a:t>интерфейс</a:t>
            </a:r>
            <a:r>
              <a:rPr lang="ru-RU" altLang="ru-RU" sz="2000"/>
              <a:t> </a:t>
            </a:r>
            <a:r>
              <a:rPr lang="en-US" altLang="ru-RU" sz="1800"/>
              <a:t>(</a:t>
            </a:r>
            <a:r>
              <a:rPr lang="ru-RU" altLang="ru-RU" sz="1800"/>
              <a:t>а также </a:t>
            </a:r>
            <a:r>
              <a:rPr lang="en-US" altLang="ru-RU" sz="1800"/>
              <a:t>java.io.Serializable -</a:t>
            </a:r>
            <a:r>
              <a:rPr lang="ru-RU" altLang="ru-RU" sz="1800"/>
              <a:t>интерфейс, о чем – позже, при разговоре о средствах ввода-вывода...</a:t>
            </a:r>
            <a:r>
              <a:rPr lang="en-US" altLang="ru-RU" sz="1800"/>
              <a:t>)</a:t>
            </a:r>
            <a:r>
              <a:rPr lang="ru-RU" altLang="ru-RU" sz="1800"/>
              <a:t>.  </a:t>
            </a:r>
          </a:p>
          <a:p>
            <a:pPr eaLnBrk="1" hangingPunct="1">
              <a:lnSpc>
                <a:spcPct val="90000"/>
              </a:lnSpc>
            </a:pPr>
            <a:r>
              <a:rPr lang="ru-RU" altLang="ru-RU" sz="1800" i="1"/>
              <a:t>Вопрос для размышления</a:t>
            </a:r>
            <a:r>
              <a:rPr lang="ru-RU" altLang="ru-RU" sz="1800"/>
              <a:t>: </a:t>
            </a:r>
            <a:r>
              <a:rPr lang="ru-RU" altLang="ru-RU" sz="1600" b="1" i="1"/>
              <a:t>можно ли (если можно, то - как) отличить «клона», сделанного методом </a:t>
            </a:r>
            <a:r>
              <a:rPr lang="en-US" altLang="ru-RU" sz="1600" b="1" i="1"/>
              <a:t>clone()</a:t>
            </a:r>
            <a:r>
              <a:rPr lang="ru-RU" altLang="ru-RU" sz="1600" b="1" i="1"/>
              <a:t>) от «двойника» (сделанного </a:t>
            </a:r>
            <a:r>
              <a:rPr lang="en-US" altLang="ru-RU" sz="1600" b="1" i="1"/>
              <a:t>copy-</a:t>
            </a:r>
            <a:r>
              <a:rPr lang="ru-RU" altLang="ru-RU" sz="1600" b="1" i="1"/>
              <a:t>конструктором)?</a:t>
            </a:r>
          </a:p>
          <a:p>
            <a:pPr lvl="1" eaLnBrk="1" hangingPunct="1">
              <a:lnSpc>
                <a:spcPct val="90000"/>
              </a:lnSpc>
              <a:buFontTx/>
              <a:buNone/>
            </a:pPr>
            <a:endParaRPr lang="ru-RU" altLang="ru-RU" sz="1800"/>
          </a:p>
          <a:p>
            <a:pPr eaLnBrk="1" hangingPunct="1">
              <a:lnSpc>
                <a:spcPct val="90000"/>
              </a:lnSpc>
            </a:pPr>
            <a:endParaRPr lang="ru-RU" altLang="ru-RU" sz="2000"/>
          </a:p>
        </p:txBody>
      </p:sp>
    </p:spTree>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07D2E327-F5AD-4F07-A8D2-9E2CB16A29F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7D66F92-6959-41A8-8CA9-6E828D329FF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7C871E43-FAA0-493A-8ED7-D45EB420F6D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85BB728F-02F2-4478-9CF8-A537F2C6097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62D2F62-1CB4-4BBA-AD8F-F91F9CD88D8F}" type="slidenum">
              <a:rPr lang="ru-RU" altLang="ru-RU" sz="1400"/>
              <a:pPr eaLnBrk="1" hangingPunct="1">
                <a:spcBef>
                  <a:spcPct val="0"/>
                </a:spcBef>
                <a:buFontTx/>
                <a:buNone/>
              </a:pPr>
              <a:t>622</a:t>
            </a:fld>
            <a:endParaRPr lang="ru-RU" altLang="ru-RU" sz="1400"/>
          </a:p>
        </p:txBody>
      </p:sp>
      <p:sp>
        <p:nvSpPr>
          <p:cNvPr id="23557" name="Rectangle 3">
            <a:extLst>
              <a:ext uri="{FF2B5EF4-FFF2-40B4-BE49-F238E27FC236}">
                <a16:creationId xmlns:a16="http://schemas.microsoft.com/office/drawing/2014/main" id="{7FE8595F-2732-41F2-8A5C-9B2BCDAE6652}"/>
              </a:ext>
            </a:extLst>
          </p:cNvPr>
          <p:cNvSpPr>
            <a:spLocks noGrp="1" noChangeArrowheads="1"/>
          </p:cNvSpPr>
          <p:nvPr>
            <p:ph type="body" idx="1"/>
          </p:nvPr>
        </p:nvSpPr>
        <p:spPr>
          <a:xfrm>
            <a:off x="0" y="1844675"/>
            <a:ext cx="9144000" cy="4464050"/>
          </a:xfrm>
        </p:spPr>
        <p:txBody>
          <a:bodyPr/>
          <a:lstStyle/>
          <a:p>
            <a:pPr eaLnBrk="1" hangingPunct="1">
              <a:lnSpc>
                <a:spcPct val="90000"/>
              </a:lnSpc>
            </a:pPr>
            <a:r>
              <a:rPr lang="en-US" altLang="ru-RU" sz="2000" b="1"/>
              <a:t>Java </a:t>
            </a:r>
            <a:r>
              <a:rPr lang="ru-RU" altLang="ru-RU" sz="2000" b="1"/>
              <a:t>позволяет определять класс  внутри другого класса. Класс, определенный внутри внешнего (охватывающего) класса, называется </a:t>
            </a:r>
            <a:r>
              <a:rPr lang="ru-RU" altLang="ru-RU" sz="2000" b="1" i="1"/>
              <a:t>вложенным классом (</a:t>
            </a:r>
            <a:r>
              <a:rPr lang="en-US" altLang="ru-RU" sz="2000" b="1" i="1"/>
              <a:t>nested class</a:t>
            </a:r>
            <a:r>
              <a:rPr lang="ru-RU" altLang="ru-RU" sz="2000" b="1" i="1"/>
              <a:t> </a:t>
            </a:r>
            <a:r>
              <a:rPr lang="ru-RU" altLang="ru-RU" sz="2000" i="1"/>
              <a:t>– терминология фимы </a:t>
            </a:r>
            <a:r>
              <a:rPr lang="en-US" altLang="ru-RU" sz="2000" i="1"/>
              <a:t>Sun)</a:t>
            </a:r>
            <a:r>
              <a:rPr lang="ru-RU" altLang="ru-RU" sz="2000" b="1" i="1"/>
              <a:t>:</a:t>
            </a:r>
          </a:p>
          <a:p>
            <a:pPr lvl="3" eaLnBrk="1" hangingPunct="1">
              <a:lnSpc>
                <a:spcPct val="90000"/>
              </a:lnSpc>
              <a:buFontTx/>
              <a:buNone/>
            </a:pPr>
            <a:r>
              <a:rPr lang="ru-RU" altLang="ru-RU" sz="1800" b="1">
                <a:solidFill>
                  <a:srgbClr val="00B050"/>
                </a:solidFill>
              </a:rPr>
              <a:t>class </a:t>
            </a:r>
            <a:r>
              <a:rPr lang="ru-RU" altLang="ru-RU" sz="1800" b="1" i="1">
                <a:solidFill>
                  <a:srgbClr val="00B050"/>
                </a:solidFill>
              </a:rPr>
              <a:t>OuterClass</a:t>
            </a:r>
            <a:r>
              <a:rPr lang="ru-RU" altLang="ru-RU" sz="1800" b="1">
                <a:solidFill>
                  <a:srgbClr val="00B050"/>
                </a:solidFill>
              </a:rPr>
              <a:t> { ...</a:t>
            </a:r>
          </a:p>
          <a:p>
            <a:pPr lvl="3" eaLnBrk="1" hangingPunct="1">
              <a:lnSpc>
                <a:spcPct val="90000"/>
              </a:lnSpc>
              <a:buFontTx/>
              <a:buNone/>
            </a:pPr>
            <a:r>
              <a:rPr lang="ru-RU" altLang="ru-RU" sz="1800" b="1">
                <a:solidFill>
                  <a:srgbClr val="00B050"/>
                </a:solidFill>
              </a:rPr>
              <a:t>		</a:t>
            </a:r>
            <a:r>
              <a:rPr lang="ru-RU" altLang="ru-RU" sz="1800" b="1">
                <a:solidFill>
                  <a:srgbClr val="FF0000"/>
                </a:solidFill>
              </a:rPr>
              <a:t>class </a:t>
            </a:r>
            <a:r>
              <a:rPr lang="ru-RU" altLang="ru-RU" sz="1800" b="1" i="1">
                <a:solidFill>
                  <a:srgbClr val="FF0000"/>
                </a:solidFill>
              </a:rPr>
              <a:t>NestedClass</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p>
          <a:p>
            <a:pPr lvl="3" eaLnBrk="1" hangingPunct="1">
              <a:lnSpc>
                <a:spcPct val="90000"/>
              </a:lnSpc>
              <a:buFontTx/>
              <a:buNone/>
            </a:pPr>
            <a:r>
              <a:rPr lang="ru-RU" altLang="ru-RU" sz="1800" b="1">
                <a:solidFill>
                  <a:srgbClr val="00B050"/>
                </a:solidFill>
              </a:rPr>
              <a:t> } </a:t>
            </a:r>
          </a:p>
          <a:p>
            <a:pPr eaLnBrk="1" hangingPunct="1">
              <a:lnSpc>
                <a:spcPct val="90000"/>
              </a:lnSpc>
            </a:pPr>
            <a:r>
              <a:rPr lang="ru-RU" altLang="ru-RU" sz="2000" b="1"/>
              <a:t>Вложенные классы распадаются на две категории: </a:t>
            </a:r>
          </a:p>
          <a:p>
            <a:pPr lvl="1" eaLnBrk="1" hangingPunct="1">
              <a:lnSpc>
                <a:spcPct val="90000"/>
              </a:lnSpc>
            </a:pPr>
            <a:r>
              <a:rPr lang="ru-RU" altLang="ru-RU" sz="1800" b="1" i="1"/>
              <a:t>Статические </a:t>
            </a:r>
            <a:r>
              <a:rPr lang="ru-RU" altLang="ru-RU" sz="1800" b="1"/>
              <a:t> (</a:t>
            </a:r>
            <a:r>
              <a:rPr lang="en-US" altLang="ru-RU" sz="1800" b="1"/>
              <a:t>static</a:t>
            </a:r>
            <a:r>
              <a:rPr lang="ru-RU" altLang="ru-RU" sz="1800" b="1"/>
              <a:t>) вложенные классы;</a:t>
            </a:r>
            <a:endParaRPr lang="en-US" altLang="ru-RU" sz="1800" b="1"/>
          </a:p>
          <a:p>
            <a:pPr lvl="1" eaLnBrk="1" hangingPunct="1">
              <a:lnSpc>
                <a:spcPct val="90000"/>
              </a:lnSpc>
            </a:pPr>
            <a:r>
              <a:rPr lang="ru-RU" altLang="ru-RU" sz="1800" b="1" i="1"/>
              <a:t>Нестатические</a:t>
            </a:r>
            <a:r>
              <a:rPr lang="ru-RU" altLang="ru-RU" sz="1800" b="1"/>
              <a:t> вложенные классы, называемые также </a:t>
            </a:r>
            <a:r>
              <a:rPr lang="ru-RU" altLang="ru-RU" sz="1800" b="1" i="1"/>
              <a:t>внутренними (</a:t>
            </a:r>
            <a:r>
              <a:rPr lang="en-US" altLang="ru-RU" sz="1800" b="1" i="1"/>
              <a:t>inner class </a:t>
            </a:r>
            <a:r>
              <a:rPr lang="en-US" altLang="ru-RU" sz="1800" i="1"/>
              <a:t>– </a:t>
            </a:r>
            <a:r>
              <a:rPr lang="ru-RU" altLang="ru-RU" sz="1800" i="1"/>
              <a:t>есть ли их аналоги в </a:t>
            </a:r>
            <a:r>
              <a:rPr lang="en-US" altLang="ru-RU" sz="1800" i="1"/>
              <a:t>C++ </a:t>
            </a:r>
            <a:r>
              <a:rPr lang="ru-RU" altLang="ru-RU" sz="1800" i="1"/>
              <a:t>и/или в </a:t>
            </a:r>
            <a:r>
              <a:rPr lang="en-US" altLang="ru-RU" sz="1800" i="1"/>
              <a:t>C# ?</a:t>
            </a:r>
            <a:r>
              <a:rPr lang="ru-RU" altLang="ru-RU" sz="1800" b="1" i="1"/>
              <a:t>) :</a:t>
            </a:r>
          </a:p>
          <a:p>
            <a:pPr lvl="1" eaLnBrk="1" hangingPunct="1">
              <a:lnSpc>
                <a:spcPct val="90000"/>
              </a:lnSpc>
              <a:buFontTx/>
              <a:buNone/>
            </a:pPr>
            <a:r>
              <a:rPr lang="en-US" altLang="ru-RU" sz="1800" b="1"/>
              <a:t>		</a:t>
            </a:r>
            <a:r>
              <a:rPr lang="ru-RU" altLang="ru-RU" sz="1800" b="1">
                <a:solidFill>
                  <a:srgbClr val="00B050"/>
                </a:solidFill>
              </a:rPr>
              <a:t>class OuterClass { ... </a:t>
            </a:r>
            <a:endParaRPr lang="en-US" altLang="ru-RU" sz="1800" b="1">
              <a:solidFill>
                <a:srgbClr val="00B050"/>
              </a:solidFill>
            </a:endParaRPr>
          </a:p>
          <a:p>
            <a:pPr lvl="1" eaLnBrk="1" hangingPunct="1">
              <a:lnSpc>
                <a:spcPct val="90000"/>
              </a:lnSpc>
              <a:buFontTx/>
              <a:buNone/>
            </a:pPr>
            <a:r>
              <a:rPr lang="en-US" altLang="ru-RU" sz="1800" b="1">
                <a:solidFill>
                  <a:srgbClr val="00B050"/>
                </a:solidFill>
              </a:rPr>
              <a:t>			</a:t>
            </a:r>
            <a:r>
              <a:rPr lang="ru-RU" altLang="ru-RU" sz="1800" b="1">
                <a:solidFill>
                  <a:srgbClr val="FF0000"/>
                </a:solidFill>
              </a:rPr>
              <a:t>static class </a:t>
            </a:r>
            <a:r>
              <a:rPr lang="ru-RU" altLang="ru-RU" sz="1800" b="1" i="1">
                <a:solidFill>
                  <a:srgbClr val="FF0000"/>
                </a:solidFill>
              </a:rPr>
              <a:t>StaticNestedClass</a:t>
            </a:r>
            <a:r>
              <a:rPr lang="ru-RU" altLang="ru-RU" sz="1800" b="1">
                <a:solidFill>
                  <a:srgbClr val="FF0000"/>
                </a:solidFill>
              </a:rPr>
              <a:t> { ... } </a:t>
            </a:r>
            <a:endParaRPr lang="en-US" altLang="ru-RU" sz="1800" b="1">
              <a:solidFill>
                <a:srgbClr val="FF0000"/>
              </a:solidFill>
            </a:endParaRPr>
          </a:p>
          <a:p>
            <a:pPr lvl="1" eaLnBrk="1" hangingPunct="1">
              <a:lnSpc>
                <a:spcPct val="90000"/>
              </a:lnSpc>
              <a:buFontTx/>
              <a:buNone/>
            </a:pPr>
            <a:r>
              <a:rPr lang="en-US" altLang="ru-RU" sz="1800" b="1">
                <a:solidFill>
                  <a:srgbClr val="FF0000"/>
                </a:solidFill>
              </a:rPr>
              <a:t>			</a:t>
            </a:r>
            <a:r>
              <a:rPr lang="ru-RU" altLang="ru-RU" sz="1800" b="1">
                <a:solidFill>
                  <a:srgbClr val="FF0000"/>
                </a:solidFill>
              </a:rPr>
              <a:t>class </a:t>
            </a:r>
            <a:r>
              <a:rPr lang="ru-RU" altLang="ru-RU" sz="1800" b="1" i="1">
                <a:solidFill>
                  <a:srgbClr val="FF0000"/>
                </a:solidFill>
              </a:rPr>
              <a:t>InnerClass</a:t>
            </a:r>
            <a:r>
              <a:rPr lang="ru-RU" altLang="ru-RU" sz="1800" b="1">
                <a:solidFill>
                  <a:srgbClr val="FF0000"/>
                </a:solidFill>
              </a:rPr>
              <a:t> { ... } </a:t>
            </a:r>
            <a:endParaRPr lang="en-US" altLang="ru-RU" sz="1800" b="1">
              <a:solidFill>
                <a:srgbClr val="FF0000"/>
              </a:solidFill>
            </a:endParaRPr>
          </a:p>
          <a:p>
            <a:pPr lvl="1" eaLnBrk="1" hangingPunct="1">
              <a:lnSpc>
                <a:spcPct val="90000"/>
              </a:lnSpc>
              <a:buFontTx/>
              <a:buNone/>
            </a:pPr>
            <a:r>
              <a:rPr lang="en-US" altLang="ru-RU" sz="1800" b="1">
                <a:solidFill>
                  <a:srgbClr val="00B050"/>
                </a:solidFill>
              </a:rPr>
              <a:t>		</a:t>
            </a:r>
            <a:r>
              <a:rPr lang="ru-RU" altLang="ru-RU" sz="1800" b="1">
                <a:solidFill>
                  <a:srgbClr val="00B050"/>
                </a:solidFill>
              </a:rPr>
              <a:t>}</a:t>
            </a:r>
            <a:r>
              <a:rPr lang="ru-RU" altLang="ru-RU" sz="1800">
                <a:solidFill>
                  <a:srgbClr val="00B050"/>
                </a:solidFill>
              </a:rPr>
              <a:t> </a:t>
            </a:r>
          </a:p>
        </p:txBody>
      </p:sp>
      <p:sp>
        <p:nvSpPr>
          <p:cNvPr id="23558" name="Rectangle 2">
            <a:extLst>
              <a:ext uri="{FF2B5EF4-FFF2-40B4-BE49-F238E27FC236}">
                <a16:creationId xmlns:a16="http://schemas.microsoft.com/office/drawing/2014/main" id="{8656B833-1DE4-4F93-87A4-18AEBD23C4E3}"/>
              </a:ext>
            </a:extLst>
          </p:cNvPr>
          <p:cNvSpPr>
            <a:spLocks noGrp="1" noChangeArrowheads="1"/>
          </p:cNvSpPr>
          <p:nvPr>
            <p:ph type="title"/>
          </p:nvPr>
        </p:nvSpPr>
        <p:spPr>
          <a:xfrm>
            <a:off x="395288" y="1412875"/>
            <a:ext cx="8229600" cy="360363"/>
          </a:xfrm>
        </p:spPr>
        <p:txBody>
          <a:bodyPr/>
          <a:lstStyle/>
          <a:p>
            <a:pPr eaLnBrk="1" hangingPunct="1"/>
            <a:r>
              <a:rPr lang="ru-RU" altLang="ru-RU" sz="2400" b="1"/>
              <a:t>Вложенные классы</a:t>
            </a:r>
          </a:p>
        </p:txBody>
      </p:sp>
    </p:spTree>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B11E2D60-61E9-49AB-B58B-75EBE83A65E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6DCB7A1-2646-40D4-B22F-DDA4636343B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2A53CA32-A2B9-4500-8848-6FA7C8E450B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E44EBE52-9504-47A9-9523-77BD1A4799E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3F7D674-0B3F-4CC3-BDDB-3D39FA2AFDB9}" type="slidenum">
              <a:rPr lang="ru-RU" altLang="ru-RU" sz="1400"/>
              <a:pPr eaLnBrk="1" hangingPunct="1">
                <a:spcBef>
                  <a:spcPct val="0"/>
                </a:spcBef>
                <a:buFontTx/>
                <a:buNone/>
              </a:pPr>
              <a:t>623</a:t>
            </a:fld>
            <a:endParaRPr lang="ru-RU" altLang="ru-RU" sz="1400"/>
          </a:p>
        </p:txBody>
      </p:sp>
      <p:sp>
        <p:nvSpPr>
          <p:cNvPr id="24581" name="Rectangle 3">
            <a:extLst>
              <a:ext uri="{FF2B5EF4-FFF2-40B4-BE49-F238E27FC236}">
                <a16:creationId xmlns:a16="http://schemas.microsoft.com/office/drawing/2014/main" id="{209BAE54-1CF9-4427-9C37-F400EAA08A80}"/>
              </a:ext>
            </a:extLst>
          </p:cNvPr>
          <p:cNvSpPr>
            <a:spLocks noGrp="1" noChangeArrowheads="1"/>
          </p:cNvSpPr>
          <p:nvPr>
            <p:ph type="body" idx="1"/>
          </p:nvPr>
        </p:nvSpPr>
        <p:spPr>
          <a:xfrm>
            <a:off x="0" y="1600200"/>
            <a:ext cx="9144000" cy="4525963"/>
          </a:xfrm>
        </p:spPr>
        <p:txBody>
          <a:bodyPr/>
          <a:lstStyle/>
          <a:p>
            <a:pPr eaLnBrk="1" hangingPunct="1">
              <a:lnSpc>
                <a:spcPct val="80000"/>
              </a:lnSpc>
            </a:pPr>
            <a:r>
              <a:rPr lang="ru-RU" altLang="ru-RU" sz="1800"/>
              <a:t>Любой вложенный класс является членом охватывающего класса и – как таковой – может быть объявлен </a:t>
            </a:r>
            <a:r>
              <a:rPr lang="en-US" altLang="ru-RU" sz="1800" b="1"/>
              <a:t>private, public, protected</a:t>
            </a:r>
            <a:r>
              <a:rPr lang="en-US" altLang="ru-RU" sz="1800"/>
              <a:t> </a:t>
            </a:r>
            <a:r>
              <a:rPr lang="ru-RU" altLang="ru-RU" sz="1800"/>
              <a:t>или быть </a:t>
            </a:r>
            <a:r>
              <a:rPr lang="en-US" altLang="ru-RU" sz="1800" b="1" i="1"/>
              <a:t>package private</a:t>
            </a:r>
            <a:r>
              <a:rPr lang="en-US" altLang="ru-RU" sz="1800"/>
              <a:t>.</a:t>
            </a:r>
            <a:r>
              <a:rPr lang="ru-RU" altLang="ru-RU" sz="1800"/>
              <a:t> </a:t>
            </a:r>
            <a:r>
              <a:rPr lang="ru-RU" altLang="ru-RU" sz="1800" i="1">
                <a:solidFill>
                  <a:srgbClr val="FF0000"/>
                </a:solidFill>
              </a:rPr>
              <a:t>(Какими могут быть классы, которые не являются вложенными?)</a:t>
            </a:r>
          </a:p>
          <a:p>
            <a:pPr eaLnBrk="1" hangingPunct="1">
              <a:lnSpc>
                <a:spcPct val="80000"/>
              </a:lnSpc>
            </a:pPr>
            <a:r>
              <a:rPr lang="ru-RU" altLang="ru-RU" sz="1800" b="1"/>
              <a:t>Статические</a:t>
            </a:r>
            <a:r>
              <a:rPr lang="ru-RU" altLang="ru-RU" sz="1800"/>
              <a:t> вложенные классы не имеют прямого доступа к другим</a:t>
            </a:r>
            <a:r>
              <a:rPr lang="en-US" altLang="ru-RU" sz="1800"/>
              <a:t> </a:t>
            </a:r>
            <a:r>
              <a:rPr lang="en-US" altLang="ru-RU" sz="1800" b="1" i="1"/>
              <a:t>(</a:t>
            </a:r>
            <a:r>
              <a:rPr lang="ru-RU" altLang="ru-RU" sz="1800" b="1" i="1"/>
              <a:t>т.е.нестатическим</a:t>
            </a:r>
            <a:r>
              <a:rPr lang="en-US" altLang="ru-RU" sz="1800" b="1" i="1"/>
              <a:t>)</a:t>
            </a:r>
            <a:r>
              <a:rPr lang="ru-RU" altLang="ru-RU" sz="1800"/>
              <a:t> членам охватывающего класса</a:t>
            </a:r>
            <a:r>
              <a:rPr lang="en-US" altLang="ru-RU" sz="1800"/>
              <a:t> (</a:t>
            </a:r>
            <a:r>
              <a:rPr lang="ru-RU" altLang="ru-RU" sz="1800"/>
              <a:t>но имеют – к </a:t>
            </a:r>
            <a:r>
              <a:rPr lang="ru-RU" altLang="ru-RU" sz="1800" b="1"/>
              <a:t>статическим,</a:t>
            </a:r>
            <a:r>
              <a:rPr lang="ru-RU" altLang="ru-RU" sz="1800"/>
              <a:t> </a:t>
            </a:r>
            <a:r>
              <a:rPr lang="ru-RU" altLang="ru-RU" sz="1800" b="1"/>
              <a:t>включая приватные!</a:t>
            </a:r>
            <a:r>
              <a:rPr lang="en-US" altLang="ru-RU" sz="1800"/>
              <a:t>)</a:t>
            </a:r>
            <a:r>
              <a:rPr lang="ru-RU" altLang="ru-RU" sz="1800"/>
              <a:t>. </a:t>
            </a:r>
            <a:r>
              <a:rPr lang="ru-RU" altLang="ru-RU" sz="1800" i="1">
                <a:solidFill>
                  <a:srgbClr val="FF0000"/>
                </a:solidFill>
              </a:rPr>
              <a:t>(тут у вас могут возникнуть вопросы...- они есть?)</a:t>
            </a:r>
            <a:endParaRPr lang="ru-RU" altLang="ru-RU" sz="1800"/>
          </a:p>
          <a:p>
            <a:pPr eaLnBrk="1" hangingPunct="1">
              <a:lnSpc>
                <a:spcPct val="80000"/>
              </a:lnSpc>
            </a:pPr>
            <a:r>
              <a:rPr lang="ru-RU" altLang="ru-RU" sz="1800"/>
              <a:t>Нестатические вложенные классы </a:t>
            </a:r>
            <a:r>
              <a:rPr lang="ru-RU" altLang="ru-RU" sz="1800" b="1" i="1"/>
              <a:t>(</a:t>
            </a:r>
            <a:r>
              <a:rPr lang="en-US" altLang="ru-RU" sz="1800" b="1" i="1"/>
              <a:t>inner-</a:t>
            </a:r>
            <a:r>
              <a:rPr lang="ru-RU" altLang="ru-RU" sz="1800" b="1" i="1"/>
              <a:t>классы)</a:t>
            </a:r>
            <a:r>
              <a:rPr lang="ru-RU" altLang="ru-RU" sz="1800" i="1"/>
              <a:t> имеют непосредственный доступ к другим членам охватывающего класса, </a:t>
            </a:r>
            <a:r>
              <a:rPr lang="ru-RU" altLang="ru-RU" sz="1800" b="1" i="1"/>
              <a:t>включая приватные</a:t>
            </a:r>
            <a:r>
              <a:rPr lang="ru-RU" altLang="ru-RU" sz="1800" i="1"/>
              <a:t>. </a:t>
            </a:r>
          </a:p>
          <a:p>
            <a:pPr lvl="2" eaLnBrk="1" hangingPunct="1">
              <a:lnSpc>
                <a:spcPct val="80000"/>
              </a:lnSpc>
              <a:buFontTx/>
              <a:buNone/>
            </a:pPr>
            <a:r>
              <a:rPr lang="ru-RU" altLang="ru-RU" sz="1000" i="1"/>
              <a:t>		</a:t>
            </a:r>
            <a:r>
              <a:rPr lang="ru-RU" altLang="ru-RU" sz="1400" i="1">
                <a:solidFill>
                  <a:srgbClr val="FF0000"/>
                </a:solidFill>
              </a:rPr>
              <a:t>(тут у вас тоже могут возникнуть вопросы...- они есть?)</a:t>
            </a:r>
          </a:p>
          <a:p>
            <a:pPr eaLnBrk="1" hangingPunct="1">
              <a:lnSpc>
                <a:spcPct val="80000"/>
              </a:lnSpc>
            </a:pPr>
            <a:r>
              <a:rPr lang="ru-RU" altLang="ru-RU" sz="1800"/>
              <a:t>Причин для использования вложенных классов несколько, в том числе:</a:t>
            </a:r>
          </a:p>
          <a:p>
            <a:pPr lvl="1" eaLnBrk="1" hangingPunct="1">
              <a:lnSpc>
                <a:spcPct val="80000"/>
              </a:lnSpc>
            </a:pPr>
            <a:r>
              <a:rPr lang="ru-RU" altLang="ru-RU" sz="1600"/>
              <a:t>Логическая группировка классов (например, нужных не всем);</a:t>
            </a:r>
          </a:p>
          <a:p>
            <a:pPr lvl="1" eaLnBrk="1" hangingPunct="1">
              <a:lnSpc>
                <a:spcPct val="80000"/>
              </a:lnSpc>
            </a:pPr>
            <a:r>
              <a:rPr lang="ru-RU" altLang="ru-RU" sz="1600"/>
              <a:t>Усиление средств инкапсуляции;</a:t>
            </a:r>
          </a:p>
          <a:p>
            <a:pPr lvl="1" eaLnBrk="1" hangingPunct="1">
              <a:lnSpc>
                <a:spcPct val="80000"/>
              </a:lnSpc>
            </a:pPr>
            <a:r>
              <a:rPr lang="ru-RU" altLang="ru-RU" sz="1600"/>
              <a:t>Улучшение структуризации кода (читаемость, и пр.).</a:t>
            </a:r>
          </a:p>
          <a:p>
            <a:pPr eaLnBrk="1" hangingPunct="1">
              <a:lnSpc>
                <a:spcPct val="80000"/>
              </a:lnSpc>
            </a:pPr>
            <a:r>
              <a:rPr lang="ru-RU" altLang="ru-RU" sz="1800" b="1"/>
              <a:t>Работу вложенных классов обеспечивает компилятор; для виртуальной машины нет отличия от внешних классов. Для обозначения вложенного класса в виртуальной машине используется символ </a:t>
            </a:r>
            <a:r>
              <a:rPr lang="en-US" altLang="ru-RU" sz="1800" b="1"/>
              <a:t>$ (</a:t>
            </a:r>
            <a:r>
              <a:rPr lang="ru-RU" altLang="ru-RU" sz="1800" b="1"/>
              <a:t>разделяет имена внешних и внутренних классов </a:t>
            </a:r>
            <a:r>
              <a:rPr lang="en-US" altLang="ru-RU" sz="1800" b="1"/>
              <a:t>)</a:t>
            </a:r>
            <a:r>
              <a:rPr lang="ru-RU" altLang="ru-RU" sz="1800" b="1"/>
              <a:t>.</a:t>
            </a:r>
          </a:p>
          <a:p>
            <a:pPr eaLnBrk="1" hangingPunct="1">
              <a:lnSpc>
                <a:spcPct val="80000"/>
              </a:lnSpc>
            </a:pPr>
            <a:endParaRPr lang="ru-RU" altLang="ru-RU" sz="1400" b="1" i="1"/>
          </a:p>
          <a:p>
            <a:pPr eaLnBrk="1" hangingPunct="1">
              <a:lnSpc>
                <a:spcPct val="80000"/>
              </a:lnSpc>
            </a:pPr>
            <a:endParaRPr lang="ru-RU" altLang="ru-RU" sz="1600" b="1" i="1"/>
          </a:p>
        </p:txBody>
      </p:sp>
    </p:spTree>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1ABD47B3-E742-47EB-82B0-35DAC1DC5E1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01E35ED-253F-4849-A084-5DCACC4351A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3" name="Footer Placeholder 4">
            <a:extLst>
              <a:ext uri="{FF2B5EF4-FFF2-40B4-BE49-F238E27FC236}">
                <a16:creationId xmlns:a16="http://schemas.microsoft.com/office/drawing/2014/main" id="{0F790716-F509-46B4-AF49-3529586327B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17319885-52D2-4688-8A23-D4FD9B47D61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C7EA82E-57F4-493D-B94A-91238EC14FEC}" type="slidenum">
              <a:rPr lang="ru-RU" altLang="ru-RU" sz="1400"/>
              <a:pPr eaLnBrk="1" hangingPunct="1">
                <a:spcBef>
                  <a:spcPct val="0"/>
                </a:spcBef>
                <a:buFontTx/>
                <a:buNone/>
              </a:pPr>
              <a:t>624</a:t>
            </a:fld>
            <a:endParaRPr lang="ru-RU" altLang="ru-RU" sz="1400"/>
          </a:p>
        </p:txBody>
      </p:sp>
      <p:sp>
        <p:nvSpPr>
          <p:cNvPr id="25605" name="Rectangle 2">
            <a:extLst>
              <a:ext uri="{FF2B5EF4-FFF2-40B4-BE49-F238E27FC236}">
                <a16:creationId xmlns:a16="http://schemas.microsoft.com/office/drawing/2014/main" id="{055959C3-25C3-498E-B97A-71C849C50CD4}"/>
              </a:ext>
            </a:extLst>
          </p:cNvPr>
          <p:cNvSpPr>
            <a:spLocks noGrp="1" noChangeArrowheads="1"/>
          </p:cNvSpPr>
          <p:nvPr>
            <p:ph type="title"/>
          </p:nvPr>
        </p:nvSpPr>
        <p:spPr>
          <a:xfrm>
            <a:off x="395288" y="1484313"/>
            <a:ext cx="8229600" cy="215900"/>
          </a:xfrm>
        </p:spPr>
        <p:txBody>
          <a:bodyPr/>
          <a:lstStyle/>
          <a:p>
            <a:pPr eaLnBrk="1" hangingPunct="1"/>
            <a:r>
              <a:rPr lang="ru-RU" altLang="ru-RU" sz="2400" b="1"/>
              <a:t>Статические вложенные классы</a:t>
            </a:r>
          </a:p>
        </p:txBody>
      </p:sp>
      <p:sp>
        <p:nvSpPr>
          <p:cNvPr id="25606" name="Rectangle 3">
            <a:extLst>
              <a:ext uri="{FF2B5EF4-FFF2-40B4-BE49-F238E27FC236}">
                <a16:creationId xmlns:a16="http://schemas.microsoft.com/office/drawing/2014/main" id="{D9971500-3405-46C4-BA20-0225BE8A2091}"/>
              </a:ext>
            </a:extLst>
          </p:cNvPr>
          <p:cNvSpPr>
            <a:spLocks noGrp="1" noChangeArrowheads="1"/>
          </p:cNvSpPr>
          <p:nvPr>
            <p:ph type="body" idx="1"/>
          </p:nvPr>
        </p:nvSpPr>
        <p:spPr>
          <a:xfrm>
            <a:off x="179388" y="1989138"/>
            <a:ext cx="8785225" cy="3960812"/>
          </a:xfrm>
        </p:spPr>
        <p:txBody>
          <a:bodyPr/>
          <a:lstStyle/>
          <a:p>
            <a:pPr eaLnBrk="1" hangingPunct="1"/>
            <a:r>
              <a:rPr lang="ru-RU" altLang="ru-RU" sz="1800"/>
              <a:t>Как и другие статические члены класса (методы и поля), статические вложенные классы ассоциированы </a:t>
            </a:r>
            <a:r>
              <a:rPr lang="ru-RU" altLang="ru-RU" sz="1800" b="1"/>
              <a:t>с охватывающим классом</a:t>
            </a:r>
            <a:r>
              <a:rPr lang="ru-RU" altLang="ru-RU" sz="1800"/>
              <a:t>;</a:t>
            </a:r>
          </a:p>
          <a:p>
            <a:pPr eaLnBrk="1" hangingPunct="1"/>
            <a:r>
              <a:rPr lang="ru-RU" altLang="ru-RU" sz="1800"/>
              <a:t>Как и статические методы, они не могут непосредственно ссылаться на нестатические поля или методы охватывающего класса (без получения ссылки на объект); но могут обращаться к статическим членам охватывающего класса (полям, методам и</a:t>
            </a:r>
            <a:r>
              <a:rPr lang="en-US" altLang="ru-RU" sz="1800"/>
              <a:t> </a:t>
            </a:r>
            <a:r>
              <a:rPr lang="ru-RU" altLang="ru-RU" sz="1800" i="1"/>
              <a:t>(всяким!)</a:t>
            </a:r>
            <a:r>
              <a:rPr lang="ru-RU" altLang="ru-RU" sz="1800"/>
              <a:t> вложенным классам), </a:t>
            </a:r>
            <a:r>
              <a:rPr lang="ru-RU" altLang="ru-RU" sz="1800" b="1" i="1"/>
              <a:t>включая приватные</a:t>
            </a:r>
            <a:r>
              <a:rPr lang="ru-RU" altLang="ru-RU" sz="1800"/>
              <a:t>. В остальном, с позиций поведения, такие классы ничем не отличаются от </a:t>
            </a:r>
            <a:r>
              <a:rPr lang="en-US" altLang="ru-RU" sz="1800"/>
              <a:t>top-level </a:t>
            </a:r>
            <a:r>
              <a:rPr lang="ru-RU" altLang="ru-RU" sz="1800"/>
              <a:t>классов.</a:t>
            </a:r>
          </a:p>
          <a:p>
            <a:pPr eaLnBrk="1" hangingPunct="1"/>
            <a:r>
              <a:rPr lang="ru-RU" altLang="ru-RU" sz="1800"/>
              <a:t>Обращение к статическим вложенным классам (из вне охватывающего/их) происходит с использованием имени (имен) охватывающего, например:</a:t>
            </a:r>
          </a:p>
          <a:p>
            <a:pPr lvl="1" algn="ctr" eaLnBrk="1" hangingPunct="1">
              <a:buFontTx/>
              <a:buNone/>
            </a:pPr>
            <a:r>
              <a:rPr lang="en-US" altLang="ru-RU" sz="1800" b="1"/>
              <a:t>MyOuterClass.MyStaticNestedClass</a:t>
            </a:r>
            <a:r>
              <a:rPr lang="ru-RU" altLang="ru-RU" sz="1800" b="1"/>
              <a:t> </a:t>
            </a:r>
            <a:r>
              <a:rPr lang="en-US" altLang="ru-RU" sz="1800" b="1"/>
              <a:t>myObject = new MyOuterClass.MyStaticNestedClass();</a:t>
            </a:r>
            <a:endParaRPr lang="ru-RU" altLang="ru-RU" sz="1800" b="1"/>
          </a:p>
          <a:p>
            <a:pPr lvl="1" eaLnBrk="1" hangingPunct="1"/>
            <a:r>
              <a:rPr lang="ru-RU" altLang="ru-RU" sz="1600" b="1"/>
              <a:t>в сущности, имя охватывающего выступает «в роли имени пакета».</a:t>
            </a:r>
          </a:p>
          <a:p>
            <a:pPr lvl="2" eaLnBrk="1" hangingPunct="1">
              <a:buFontTx/>
              <a:buNone/>
            </a:pPr>
            <a:endParaRPr lang="ru-RU" altLang="ru-RU" sz="1400" b="1"/>
          </a:p>
        </p:txBody>
      </p:sp>
    </p:spTree>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517965FE-27BC-4C1E-BAF6-0CEF0B76D40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4AFB61E-BCC6-4C74-B9BE-B82B6F77AE1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DAD1F954-7452-4C8F-A803-A15132F4B36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67FCEAE3-7D07-4688-9840-A9F1EA1575B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D7E652A-CCFF-42AF-9149-0CCFB4B255C6}" type="slidenum">
              <a:rPr lang="ru-RU" altLang="ru-RU" sz="1400"/>
              <a:pPr eaLnBrk="1" hangingPunct="1">
                <a:spcBef>
                  <a:spcPct val="0"/>
                </a:spcBef>
                <a:buFontTx/>
                <a:buNone/>
              </a:pPr>
              <a:t>625</a:t>
            </a:fld>
            <a:endParaRPr lang="ru-RU" altLang="ru-RU" sz="1400"/>
          </a:p>
        </p:txBody>
      </p:sp>
      <p:sp>
        <p:nvSpPr>
          <p:cNvPr id="26629" name="Rectangle 2">
            <a:extLst>
              <a:ext uri="{FF2B5EF4-FFF2-40B4-BE49-F238E27FC236}">
                <a16:creationId xmlns:a16="http://schemas.microsoft.com/office/drawing/2014/main" id="{FC421A78-90EC-4A18-8952-8CACE88AB88B}"/>
              </a:ext>
            </a:extLst>
          </p:cNvPr>
          <p:cNvSpPr>
            <a:spLocks noGrp="1" noChangeArrowheads="1"/>
          </p:cNvSpPr>
          <p:nvPr>
            <p:ph type="title"/>
          </p:nvPr>
        </p:nvSpPr>
        <p:spPr>
          <a:xfrm>
            <a:off x="395288" y="1412875"/>
            <a:ext cx="8229600" cy="287338"/>
          </a:xfrm>
        </p:spPr>
        <p:txBody>
          <a:bodyPr/>
          <a:lstStyle/>
          <a:p>
            <a:pPr eaLnBrk="1" hangingPunct="1"/>
            <a:r>
              <a:rPr lang="ru-RU" altLang="ru-RU" sz="2400" b="1"/>
              <a:t>Внутренние классы</a:t>
            </a:r>
          </a:p>
        </p:txBody>
      </p:sp>
      <p:sp>
        <p:nvSpPr>
          <p:cNvPr id="26630" name="Rectangle 3">
            <a:extLst>
              <a:ext uri="{FF2B5EF4-FFF2-40B4-BE49-F238E27FC236}">
                <a16:creationId xmlns:a16="http://schemas.microsoft.com/office/drawing/2014/main" id="{23AE52AE-9049-440B-BF6D-A8D2A330088E}"/>
              </a:ext>
            </a:extLst>
          </p:cNvPr>
          <p:cNvSpPr>
            <a:spLocks noGrp="1" noChangeArrowheads="1"/>
          </p:cNvSpPr>
          <p:nvPr>
            <p:ph type="body" idx="1"/>
          </p:nvPr>
        </p:nvSpPr>
        <p:spPr>
          <a:xfrm>
            <a:off x="0" y="1773238"/>
            <a:ext cx="9144000" cy="4352925"/>
          </a:xfrm>
        </p:spPr>
        <p:txBody>
          <a:bodyPr/>
          <a:lstStyle/>
          <a:p>
            <a:pPr eaLnBrk="1" hangingPunct="1">
              <a:lnSpc>
                <a:spcPct val="90000"/>
              </a:lnSpc>
            </a:pPr>
            <a:r>
              <a:rPr lang="ru-RU" altLang="ru-RU" sz="1800"/>
              <a:t>Как и в случае полей и методов, нестатические вложенные классы (то есть – внутренние, </a:t>
            </a:r>
            <a:r>
              <a:rPr lang="en-US" altLang="ru-RU" sz="1800" b="1" i="1"/>
              <a:t>inner</a:t>
            </a:r>
            <a:r>
              <a:rPr lang="ru-RU" altLang="ru-RU" sz="1800"/>
              <a:t>)</a:t>
            </a:r>
            <a:r>
              <a:rPr lang="en-US" altLang="ru-RU" sz="1800"/>
              <a:t> </a:t>
            </a:r>
            <a:r>
              <a:rPr lang="ru-RU" altLang="ru-RU" sz="1800"/>
              <a:t>ассоциируются </a:t>
            </a:r>
            <a:r>
              <a:rPr lang="ru-RU" altLang="ru-RU" sz="1800" b="1"/>
              <a:t>с экземпляром объекта охватывающего класса;</a:t>
            </a:r>
          </a:p>
          <a:p>
            <a:pPr eaLnBrk="1" hangingPunct="1">
              <a:lnSpc>
                <a:spcPct val="90000"/>
              </a:lnSpc>
            </a:pPr>
            <a:r>
              <a:rPr lang="ru-RU" altLang="ru-RU" sz="1800"/>
              <a:t>При этом имеется прямой доступ к полям и методам этого охватывающего объекта (</a:t>
            </a:r>
            <a:r>
              <a:rPr lang="ru-RU" altLang="ru-RU" sz="1800" b="1" i="1"/>
              <a:t>включая приватные</a:t>
            </a:r>
            <a:r>
              <a:rPr lang="ru-RU" altLang="ru-RU" sz="1800"/>
              <a:t>).</a:t>
            </a:r>
          </a:p>
          <a:p>
            <a:pPr eaLnBrk="1" hangingPunct="1">
              <a:lnSpc>
                <a:spcPct val="90000"/>
              </a:lnSpc>
            </a:pPr>
            <a:r>
              <a:rPr lang="ru-RU" altLang="ru-RU" sz="1800"/>
              <a:t>Во внутреннем классе нельзя определять статические члены, так как он связан с экземпляром охватывающего класса. </a:t>
            </a:r>
            <a:r>
              <a:rPr lang="ru-RU" altLang="ru-RU" sz="1400" b="1" i="1">
                <a:solidFill>
                  <a:srgbClr val="FF0000"/>
                </a:solidFill>
              </a:rPr>
              <a:t>(Проверьте, можно ли во внутреннем классе определить статическую константу базового</a:t>
            </a:r>
            <a:r>
              <a:rPr lang="en-US" altLang="ru-RU" sz="1400" b="1" i="1">
                <a:solidFill>
                  <a:srgbClr val="FF0000"/>
                </a:solidFill>
              </a:rPr>
              <a:t> </a:t>
            </a:r>
            <a:r>
              <a:rPr lang="ru-RU" altLang="ru-RU" sz="1400" b="1" i="1">
                <a:solidFill>
                  <a:srgbClr val="FF0000"/>
                </a:solidFill>
              </a:rPr>
              <a:t>и/или ссылочного типа, – в частности для констант времени компиляции – </a:t>
            </a:r>
            <a:r>
              <a:rPr lang="en-US" altLang="ru-RU" sz="1400" b="1" i="1">
                <a:solidFill>
                  <a:srgbClr val="FF0000"/>
                </a:solidFill>
              </a:rPr>
              <a:t>final </a:t>
            </a:r>
            <a:r>
              <a:rPr lang="ru-RU" altLang="ru-RU" sz="1400" b="1" i="1">
                <a:solidFill>
                  <a:srgbClr val="FF0000"/>
                </a:solidFill>
              </a:rPr>
              <a:t>и не </a:t>
            </a:r>
            <a:r>
              <a:rPr lang="en-US" altLang="ru-RU" sz="1400" b="1" i="1">
                <a:solidFill>
                  <a:srgbClr val="FF0000"/>
                </a:solidFill>
              </a:rPr>
              <a:t>final…</a:t>
            </a:r>
            <a:r>
              <a:rPr lang="ru-RU" altLang="ru-RU" sz="1400" b="1" i="1">
                <a:solidFill>
                  <a:srgbClr val="FF0000"/>
                </a:solidFill>
              </a:rPr>
              <a:t>).</a:t>
            </a:r>
            <a:endParaRPr lang="en-US" altLang="ru-RU" sz="1400" b="1" i="1">
              <a:solidFill>
                <a:srgbClr val="FF0000"/>
              </a:solidFill>
            </a:endParaRPr>
          </a:p>
          <a:p>
            <a:pPr eaLnBrk="1" hangingPunct="1">
              <a:lnSpc>
                <a:spcPct val="90000"/>
              </a:lnSpc>
            </a:pPr>
            <a:r>
              <a:rPr lang="ru-RU" altLang="ru-RU" sz="1800"/>
              <a:t>Объект (инстанс) внутреннего класса может существовать только внутри объекта охватывающего класса, имея прямой доступ ко всем полям и методам охватывающего объекта.</a:t>
            </a:r>
          </a:p>
          <a:p>
            <a:pPr eaLnBrk="1" hangingPunct="1">
              <a:lnSpc>
                <a:spcPct val="90000"/>
              </a:lnSpc>
            </a:pPr>
            <a:r>
              <a:rPr lang="ru-RU" altLang="ru-RU" sz="1800"/>
              <a:t>Чтобы инстанциировать внутренний класс, надо сперва иметь объект охватывающего класса (и просить его создать новый инстанс внутреннего):</a:t>
            </a:r>
          </a:p>
          <a:p>
            <a:pPr eaLnBrk="1" hangingPunct="1">
              <a:lnSpc>
                <a:spcPct val="90000"/>
              </a:lnSpc>
              <a:buFontTx/>
              <a:buNone/>
            </a:pPr>
            <a:r>
              <a:rPr lang="ru-RU" altLang="ru-RU" sz="1800"/>
              <a:t>		</a:t>
            </a:r>
            <a:r>
              <a:rPr lang="ru-RU" altLang="ru-RU" sz="1800" b="1"/>
              <a:t>OuterClass.InnerClass innerObject = outerObject.new InnerClass(); </a:t>
            </a:r>
          </a:p>
        </p:txBody>
      </p:sp>
    </p:spTree>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44FA5BE9-7C1C-4DD1-9D67-9CC909B00F4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6405033-7BC0-4326-BF8A-54CA9C41F09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7651" name="Footer Placeholder 4">
            <a:extLst>
              <a:ext uri="{FF2B5EF4-FFF2-40B4-BE49-F238E27FC236}">
                <a16:creationId xmlns:a16="http://schemas.microsoft.com/office/drawing/2014/main" id="{C4548E14-2D5B-49DE-87E1-5F8BA69FF3C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7652" name="Slide Number Placeholder 5">
            <a:extLst>
              <a:ext uri="{FF2B5EF4-FFF2-40B4-BE49-F238E27FC236}">
                <a16:creationId xmlns:a16="http://schemas.microsoft.com/office/drawing/2014/main" id="{5E92E885-8E5F-475F-8E8F-4BED77FEE59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D14AD48-770E-4972-BA59-5F362E0867C0}" type="slidenum">
              <a:rPr lang="ru-RU" altLang="ru-RU" sz="1400"/>
              <a:pPr eaLnBrk="1" hangingPunct="1">
                <a:spcBef>
                  <a:spcPct val="0"/>
                </a:spcBef>
                <a:buFontTx/>
                <a:buNone/>
              </a:pPr>
              <a:t>626</a:t>
            </a:fld>
            <a:endParaRPr lang="ru-RU" altLang="ru-RU" sz="1400"/>
          </a:p>
        </p:txBody>
      </p:sp>
      <p:sp>
        <p:nvSpPr>
          <p:cNvPr id="27653" name="Rectangle 3">
            <a:extLst>
              <a:ext uri="{FF2B5EF4-FFF2-40B4-BE49-F238E27FC236}">
                <a16:creationId xmlns:a16="http://schemas.microsoft.com/office/drawing/2014/main" id="{51D02DD9-E00A-4BB5-99CA-CB9DC5FB5975}"/>
              </a:ext>
            </a:extLst>
          </p:cNvPr>
          <p:cNvSpPr>
            <a:spLocks noGrp="1" noChangeArrowheads="1"/>
          </p:cNvSpPr>
          <p:nvPr>
            <p:ph type="body" idx="1"/>
          </p:nvPr>
        </p:nvSpPr>
        <p:spPr>
          <a:xfrm>
            <a:off x="0" y="1484313"/>
            <a:ext cx="9144000" cy="4641850"/>
          </a:xfrm>
        </p:spPr>
        <p:txBody>
          <a:bodyPr/>
          <a:lstStyle/>
          <a:p>
            <a:pPr eaLnBrk="1" hangingPunct="1"/>
            <a:r>
              <a:rPr lang="ru-RU" altLang="ru-RU" sz="2000"/>
              <a:t>При создании объекта внутреннего класса в его конструктор автоматически (неявно, первым параметром) передается ссылка на объект охватывающего класса; эта ссылка всегда есть в распоряжении объекта внутреннего класса.</a:t>
            </a:r>
          </a:p>
          <a:p>
            <a:pPr eaLnBrk="1" hangingPunct="1"/>
            <a:r>
              <a:rPr lang="ru-RU" altLang="ru-RU" sz="2000" b="1">
                <a:solidFill>
                  <a:srgbClr val="FF0000"/>
                </a:solidFill>
              </a:rPr>
              <a:t>Даже если в конструкторе объекта внутреннего класса нет параметров, компилятор сам добавит параметр, сделав передачу ссылки на объект охватывающего класса в конструктор.</a:t>
            </a:r>
          </a:p>
          <a:p>
            <a:pPr eaLnBrk="1" hangingPunct="1"/>
            <a:r>
              <a:rPr lang="ru-RU" altLang="ru-RU" sz="2000"/>
              <a:t>Во внутреннем классе эту ссылку на объект внешнего класса можно  получить, записав </a:t>
            </a:r>
            <a:r>
              <a:rPr lang="en-US" altLang="ru-RU" sz="2000" b="1"/>
              <a:t>&lt;</a:t>
            </a:r>
            <a:r>
              <a:rPr lang="ru-RU" altLang="ru-RU" sz="2000" b="1"/>
              <a:t>имя внешнего класса</a:t>
            </a:r>
            <a:r>
              <a:rPr lang="en-US" altLang="ru-RU" sz="2000" b="1"/>
              <a:t>&gt;.this</a:t>
            </a:r>
            <a:r>
              <a:rPr lang="ru-RU" altLang="ru-RU" sz="2000"/>
              <a:t>;</a:t>
            </a:r>
          </a:p>
          <a:p>
            <a:pPr lvl="2" eaLnBrk="1" hangingPunct="1"/>
            <a:endParaRPr lang="ru-RU" altLang="ru-RU" sz="1600"/>
          </a:p>
        </p:txBody>
      </p:sp>
      <p:pic>
        <p:nvPicPr>
          <p:cNvPr id="27654" name="Picture 4">
            <a:extLst>
              <a:ext uri="{FF2B5EF4-FFF2-40B4-BE49-F238E27FC236}">
                <a16:creationId xmlns:a16="http://schemas.microsoft.com/office/drawing/2014/main" id="{63B7005E-3421-4F3F-8952-C7D9D3635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4529138"/>
            <a:ext cx="2663825"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5" name="Rectangle 5">
            <a:extLst>
              <a:ext uri="{FF2B5EF4-FFF2-40B4-BE49-F238E27FC236}">
                <a16:creationId xmlns:a16="http://schemas.microsoft.com/office/drawing/2014/main" id="{EEE8FCD5-921A-45AB-808D-F40C11070CBB}"/>
              </a:ext>
            </a:extLst>
          </p:cNvPr>
          <p:cNvSpPr>
            <a:spLocks noChangeArrowheads="1"/>
          </p:cNvSpPr>
          <p:nvPr/>
        </p:nvSpPr>
        <p:spPr bwMode="auto">
          <a:xfrm>
            <a:off x="2916238" y="4656138"/>
            <a:ext cx="6227762" cy="132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000"/>
              <a:t>При создании объекта внутреннего класса указывается не имя внешнего класса, а его объект, например:</a:t>
            </a:r>
          </a:p>
          <a:p>
            <a:pPr eaLnBrk="1" hangingPunct="1">
              <a:spcBef>
                <a:spcPct val="0"/>
              </a:spcBef>
              <a:buFontTx/>
              <a:buNone/>
            </a:pPr>
            <a:r>
              <a:rPr lang="en-US" altLang="ru-RU" sz="2000"/>
              <a:t> </a:t>
            </a:r>
            <a:r>
              <a:rPr lang="en-US" altLang="ru-RU" sz="2000" b="1"/>
              <a:t>Inner someInnerObject = new Outer().new Inner();</a:t>
            </a:r>
            <a:r>
              <a:rPr lang="ru-RU" altLang="ru-RU" sz="2000" b="1"/>
              <a:t> </a:t>
            </a:r>
          </a:p>
        </p:txBody>
      </p:sp>
    </p:spTree>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a:extLst>
              <a:ext uri="{FF2B5EF4-FFF2-40B4-BE49-F238E27FC236}">
                <a16:creationId xmlns:a16="http://schemas.microsoft.com/office/drawing/2014/main" id="{08AE533F-7EA9-439C-959B-C9B8F8ED14F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8071FA4-A234-498C-ACEF-8D4D5FEFAD7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8675" name="Footer Placeholder 4">
            <a:extLst>
              <a:ext uri="{FF2B5EF4-FFF2-40B4-BE49-F238E27FC236}">
                <a16:creationId xmlns:a16="http://schemas.microsoft.com/office/drawing/2014/main" id="{DCAD4B8C-34F1-43E4-8C6D-1F0D8B6F1EF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8676" name="Slide Number Placeholder 5">
            <a:extLst>
              <a:ext uri="{FF2B5EF4-FFF2-40B4-BE49-F238E27FC236}">
                <a16:creationId xmlns:a16="http://schemas.microsoft.com/office/drawing/2014/main" id="{78805655-AFAA-4169-A6E9-38D881E36EF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85E0D20-8AC7-4B2C-B586-37E1BDB75C41}" type="slidenum">
              <a:rPr lang="ru-RU" altLang="ru-RU" sz="1400"/>
              <a:pPr eaLnBrk="1" hangingPunct="1">
                <a:spcBef>
                  <a:spcPct val="0"/>
                </a:spcBef>
                <a:buFontTx/>
                <a:buNone/>
              </a:pPr>
              <a:t>627</a:t>
            </a:fld>
            <a:endParaRPr lang="ru-RU" altLang="ru-RU" sz="1400"/>
          </a:p>
        </p:txBody>
      </p:sp>
      <p:sp>
        <p:nvSpPr>
          <p:cNvPr id="28677" name="Rectangle 2">
            <a:extLst>
              <a:ext uri="{FF2B5EF4-FFF2-40B4-BE49-F238E27FC236}">
                <a16:creationId xmlns:a16="http://schemas.microsoft.com/office/drawing/2014/main" id="{9718D9FB-FD3A-4D57-B7CD-47B5819AE300}"/>
              </a:ext>
            </a:extLst>
          </p:cNvPr>
          <p:cNvSpPr>
            <a:spLocks noGrp="1" noChangeArrowheads="1"/>
          </p:cNvSpPr>
          <p:nvPr>
            <p:ph type="title"/>
          </p:nvPr>
        </p:nvSpPr>
        <p:spPr>
          <a:xfrm>
            <a:off x="539750" y="1628775"/>
            <a:ext cx="8229600" cy="215900"/>
          </a:xfrm>
        </p:spPr>
        <p:txBody>
          <a:bodyPr/>
          <a:lstStyle/>
          <a:p>
            <a:pPr eaLnBrk="1" hangingPunct="1"/>
            <a:r>
              <a:rPr lang="ru-RU" altLang="ru-RU" sz="2400" b="1"/>
              <a:t>Внутренние классы и  реализации интерфейсов</a:t>
            </a:r>
          </a:p>
        </p:txBody>
      </p:sp>
      <p:sp>
        <p:nvSpPr>
          <p:cNvPr id="28678" name="Rectangle 3">
            <a:extLst>
              <a:ext uri="{FF2B5EF4-FFF2-40B4-BE49-F238E27FC236}">
                <a16:creationId xmlns:a16="http://schemas.microsoft.com/office/drawing/2014/main" id="{9EC3AD18-FD3E-4179-921B-90E49FF10BB3}"/>
              </a:ext>
            </a:extLst>
          </p:cNvPr>
          <p:cNvSpPr>
            <a:spLocks noGrp="1" noChangeArrowheads="1"/>
          </p:cNvSpPr>
          <p:nvPr>
            <p:ph type="body" idx="1"/>
          </p:nvPr>
        </p:nvSpPr>
        <p:spPr>
          <a:xfrm>
            <a:off x="34925" y="1989138"/>
            <a:ext cx="9144000" cy="4103687"/>
          </a:xfrm>
        </p:spPr>
        <p:txBody>
          <a:bodyPr/>
          <a:lstStyle/>
          <a:p>
            <a:pPr eaLnBrk="1" hangingPunct="1">
              <a:lnSpc>
                <a:spcPct val="80000"/>
              </a:lnSpc>
            </a:pPr>
            <a:r>
              <a:rPr lang="ru-RU" altLang="ru-RU" sz="2000"/>
              <a:t>В сущности, объект внутреннего типа является «оберткой» (</a:t>
            </a:r>
            <a:r>
              <a:rPr lang="en-US" altLang="ru-RU" sz="2000"/>
              <a:t>wrapper’</a:t>
            </a:r>
            <a:r>
              <a:rPr lang="ru-RU" altLang="ru-RU" sz="2000"/>
              <a:t>ом) своего объекта охватывающего класса, ко всем «внутренностям» которого этот </a:t>
            </a:r>
            <a:r>
              <a:rPr lang="en-US" altLang="ru-RU" sz="2000"/>
              <a:t>wrapper </a:t>
            </a:r>
            <a:r>
              <a:rPr lang="ru-RU" altLang="ru-RU" sz="2000"/>
              <a:t>имеет прямой доступ (так как всегда имеет ссылку на него).</a:t>
            </a:r>
          </a:p>
          <a:p>
            <a:pPr eaLnBrk="1" hangingPunct="1">
              <a:lnSpc>
                <a:spcPct val="80000"/>
              </a:lnSpc>
            </a:pPr>
            <a:endParaRPr lang="ru-RU" altLang="ru-RU" sz="2000"/>
          </a:p>
          <a:p>
            <a:pPr eaLnBrk="1" hangingPunct="1">
              <a:lnSpc>
                <a:spcPct val="80000"/>
              </a:lnSpc>
            </a:pPr>
            <a:r>
              <a:rPr lang="ru-RU" altLang="ru-RU" sz="2000"/>
              <a:t>Это удобно использовать для реализации интерфейса, которую можно абсолютно скрыть от окружающего мира. Приватный внутренний класс позволяет полностью скрыть все детали реализации.</a:t>
            </a:r>
          </a:p>
          <a:p>
            <a:pPr eaLnBrk="1" hangingPunct="1">
              <a:lnSpc>
                <a:spcPct val="80000"/>
              </a:lnSpc>
            </a:pPr>
            <a:endParaRPr lang="ru-RU" altLang="ru-RU" sz="2000"/>
          </a:p>
          <a:p>
            <a:pPr eaLnBrk="1" hangingPunct="1">
              <a:lnSpc>
                <a:spcPct val="80000"/>
              </a:lnSpc>
            </a:pPr>
            <a:r>
              <a:rPr lang="ru-RU" altLang="ru-RU" sz="2000"/>
              <a:t>Охватывающий класс при этом может играть роль: </a:t>
            </a:r>
          </a:p>
          <a:p>
            <a:pPr lvl="1" eaLnBrk="1" hangingPunct="1">
              <a:lnSpc>
                <a:spcPct val="80000"/>
              </a:lnSpc>
            </a:pPr>
            <a:r>
              <a:rPr lang="ru-RU" altLang="ru-RU" sz="1800" b="1"/>
              <a:t>Хранилища приватных данных;</a:t>
            </a:r>
          </a:p>
          <a:p>
            <a:pPr lvl="1" eaLnBrk="1" hangingPunct="1">
              <a:lnSpc>
                <a:spcPct val="80000"/>
              </a:lnSpc>
            </a:pPr>
            <a:r>
              <a:rPr lang="ru-RU" altLang="ru-RU" sz="1800" b="1"/>
              <a:t>Фабрики реализаций интерфейсов (использующих эти данные и реализованных с применением приватных внутренних классов).</a:t>
            </a:r>
          </a:p>
          <a:p>
            <a:pPr lvl="1" algn="ctr" eaLnBrk="1" hangingPunct="1">
              <a:lnSpc>
                <a:spcPct val="80000"/>
              </a:lnSpc>
              <a:buFontTx/>
              <a:buNone/>
            </a:pPr>
            <a:r>
              <a:rPr lang="ru-RU" altLang="ru-RU" sz="1800" i="1"/>
              <a:t>(в условия полной изоляции реализации интерфейса компилятор имет больше возможностей оптимизировать код реализации интерфейса) </a:t>
            </a:r>
          </a:p>
        </p:txBody>
      </p:sp>
    </p:spTree>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a:extLst>
              <a:ext uri="{FF2B5EF4-FFF2-40B4-BE49-F238E27FC236}">
                <a16:creationId xmlns:a16="http://schemas.microsoft.com/office/drawing/2014/main" id="{C595160E-4589-4E74-B60C-89EA424EEB3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ACEF49E-8DDD-4497-860C-23A5FCBC140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9699" name="Footer Placeholder 4">
            <a:extLst>
              <a:ext uri="{FF2B5EF4-FFF2-40B4-BE49-F238E27FC236}">
                <a16:creationId xmlns:a16="http://schemas.microsoft.com/office/drawing/2014/main" id="{82A12228-6D8D-4E77-984C-E7461D881A6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9700" name="Slide Number Placeholder 5">
            <a:extLst>
              <a:ext uri="{FF2B5EF4-FFF2-40B4-BE49-F238E27FC236}">
                <a16:creationId xmlns:a16="http://schemas.microsoft.com/office/drawing/2014/main" id="{28296BA2-332A-4031-B45B-D35722006F6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CB247E5-F8E7-4A69-AF45-9B4F46BB6046}" type="slidenum">
              <a:rPr lang="ru-RU" altLang="ru-RU" sz="1400"/>
              <a:pPr eaLnBrk="1" hangingPunct="1">
                <a:spcBef>
                  <a:spcPct val="0"/>
                </a:spcBef>
                <a:buFontTx/>
                <a:buNone/>
              </a:pPr>
              <a:t>628</a:t>
            </a:fld>
            <a:endParaRPr lang="ru-RU" altLang="ru-RU" sz="1400"/>
          </a:p>
        </p:txBody>
      </p:sp>
      <p:sp>
        <p:nvSpPr>
          <p:cNvPr id="29701" name="Rectangle 2">
            <a:extLst>
              <a:ext uri="{FF2B5EF4-FFF2-40B4-BE49-F238E27FC236}">
                <a16:creationId xmlns:a16="http://schemas.microsoft.com/office/drawing/2014/main" id="{F6043375-1AF1-43CC-A941-608E67835608}"/>
              </a:ext>
            </a:extLst>
          </p:cNvPr>
          <p:cNvSpPr>
            <a:spLocks noGrp="1" noChangeArrowheads="1"/>
          </p:cNvSpPr>
          <p:nvPr>
            <p:ph type="title"/>
          </p:nvPr>
        </p:nvSpPr>
        <p:spPr>
          <a:xfrm>
            <a:off x="395288" y="1484313"/>
            <a:ext cx="8569325" cy="288925"/>
          </a:xfrm>
        </p:spPr>
        <p:txBody>
          <a:bodyPr/>
          <a:lstStyle/>
          <a:p>
            <a:pPr eaLnBrk="1" hangingPunct="1"/>
            <a:r>
              <a:rPr lang="ru-RU" altLang="ru-RU" sz="2400" b="1"/>
              <a:t>Пример использования для реализации интерфейсов</a:t>
            </a:r>
          </a:p>
        </p:txBody>
      </p:sp>
      <p:sp>
        <p:nvSpPr>
          <p:cNvPr id="29702" name="Rectangle 3">
            <a:extLst>
              <a:ext uri="{FF2B5EF4-FFF2-40B4-BE49-F238E27FC236}">
                <a16:creationId xmlns:a16="http://schemas.microsoft.com/office/drawing/2014/main" id="{696FCC2D-B000-4958-937D-42BDBBFB9468}"/>
              </a:ext>
            </a:extLst>
          </p:cNvPr>
          <p:cNvSpPr>
            <a:spLocks noGrp="1" noChangeArrowheads="1"/>
          </p:cNvSpPr>
          <p:nvPr>
            <p:ph type="body" idx="1"/>
          </p:nvPr>
        </p:nvSpPr>
        <p:spPr>
          <a:xfrm>
            <a:off x="457200" y="1916113"/>
            <a:ext cx="8507413" cy="4210050"/>
          </a:xfrm>
        </p:spPr>
        <p:txBody>
          <a:bodyPr/>
          <a:lstStyle/>
          <a:p>
            <a:pPr eaLnBrk="1" hangingPunct="1">
              <a:lnSpc>
                <a:spcPct val="80000"/>
              </a:lnSpc>
              <a:buFontTx/>
              <a:buNone/>
            </a:pPr>
            <a:r>
              <a:rPr lang="en-US" altLang="ru-RU" sz="1400" b="1">
                <a:solidFill>
                  <a:srgbClr val="FF0000"/>
                </a:solidFill>
              </a:rPr>
              <a:t>public interface View2D { void draw(…); } </a:t>
            </a:r>
            <a:r>
              <a:rPr lang="en-US" altLang="ru-RU" sz="1400" b="1"/>
              <a:t>// interface to paint 2D-image into some screen</a:t>
            </a:r>
            <a:r>
              <a:rPr lang="ru-RU" altLang="ru-RU" sz="1400" b="1"/>
              <a:t> </a:t>
            </a:r>
            <a:r>
              <a:rPr lang="en-US" altLang="ru-RU" sz="1400" b="1"/>
              <a:t>area…</a:t>
            </a:r>
          </a:p>
          <a:p>
            <a:pPr eaLnBrk="1" hangingPunct="1">
              <a:lnSpc>
                <a:spcPct val="80000"/>
              </a:lnSpc>
              <a:buFontTx/>
              <a:buNone/>
            </a:pPr>
            <a:r>
              <a:rPr lang="en-US" altLang="ru-RU" sz="1400" b="1">
                <a:solidFill>
                  <a:srgbClr val="FF0000"/>
                </a:solidFill>
              </a:rPr>
              <a:t>public interface View3D { void draw(…); } </a:t>
            </a:r>
            <a:r>
              <a:rPr lang="en-US" altLang="ru-RU" sz="1400" b="1"/>
              <a:t>// interface to paint 3D-image into some screen area…</a:t>
            </a:r>
          </a:p>
          <a:p>
            <a:pPr eaLnBrk="1" hangingPunct="1">
              <a:lnSpc>
                <a:spcPct val="80000"/>
              </a:lnSpc>
              <a:buFontTx/>
              <a:buNone/>
            </a:pPr>
            <a:endParaRPr lang="ru-RU" altLang="ru-RU" sz="1400" b="1"/>
          </a:p>
          <a:p>
            <a:pPr eaLnBrk="1" hangingPunct="1">
              <a:lnSpc>
                <a:spcPct val="80000"/>
              </a:lnSpc>
              <a:buFontTx/>
              <a:buNone/>
            </a:pPr>
            <a:r>
              <a:rPr lang="en-US" altLang="ru-RU" sz="1400" b="1">
                <a:solidFill>
                  <a:srgbClr val="FF0000"/>
                </a:solidFill>
              </a:rPr>
              <a:t>public interface View2DProvider { View2D createView2D(); }</a:t>
            </a:r>
            <a:r>
              <a:rPr lang="en-US" altLang="ru-RU" sz="1400" b="1"/>
              <a:t> // </a:t>
            </a:r>
            <a:r>
              <a:rPr lang="ru-RU" altLang="ru-RU" sz="1400" b="1"/>
              <a:t>интерфейсы – фабрики...</a:t>
            </a:r>
            <a:endParaRPr lang="en-US" altLang="ru-RU" sz="1400" b="1"/>
          </a:p>
          <a:p>
            <a:pPr eaLnBrk="1" hangingPunct="1">
              <a:lnSpc>
                <a:spcPct val="80000"/>
              </a:lnSpc>
              <a:buFontTx/>
              <a:buNone/>
            </a:pPr>
            <a:r>
              <a:rPr lang="en-US" altLang="ru-RU" sz="1400" b="1">
                <a:solidFill>
                  <a:srgbClr val="FF0000"/>
                </a:solidFill>
              </a:rPr>
              <a:t>public interface View3DProvider { View3D createView3D(); } </a:t>
            </a:r>
          </a:p>
          <a:p>
            <a:pPr eaLnBrk="1" hangingPunct="1">
              <a:lnSpc>
                <a:spcPct val="80000"/>
              </a:lnSpc>
              <a:buFontTx/>
              <a:buNone/>
            </a:pPr>
            <a:endParaRPr lang="en-US" altLang="ru-RU" sz="1400" b="1"/>
          </a:p>
          <a:p>
            <a:pPr eaLnBrk="1" hangingPunct="1">
              <a:lnSpc>
                <a:spcPct val="80000"/>
              </a:lnSpc>
              <a:buFontTx/>
              <a:buNone/>
            </a:pPr>
            <a:r>
              <a:rPr lang="en-US" altLang="ru-RU" sz="1400" b="1"/>
              <a:t>class ViewableObject implements View2DProvider, View3DProvider {</a:t>
            </a:r>
          </a:p>
          <a:p>
            <a:pPr eaLnBrk="1" hangingPunct="1">
              <a:lnSpc>
                <a:spcPct val="80000"/>
              </a:lnSpc>
              <a:buFontTx/>
              <a:buNone/>
            </a:pPr>
            <a:r>
              <a:rPr lang="en-US" altLang="ru-RU" sz="1400" b="1"/>
              <a:t>	// private data: shape, size, appearance, …</a:t>
            </a:r>
          </a:p>
          <a:p>
            <a:pPr eaLnBrk="1" hangingPunct="1">
              <a:lnSpc>
                <a:spcPct val="80000"/>
              </a:lnSpc>
              <a:buFontTx/>
              <a:buNone/>
            </a:pPr>
            <a:r>
              <a:rPr lang="en-US" altLang="ru-RU" sz="1400" b="1"/>
              <a:t>	private class View2DImpl implements View2D {</a:t>
            </a:r>
          </a:p>
          <a:p>
            <a:pPr eaLnBrk="1" hangingPunct="1">
              <a:lnSpc>
                <a:spcPct val="80000"/>
              </a:lnSpc>
              <a:buFontTx/>
              <a:buNone/>
            </a:pPr>
            <a:r>
              <a:rPr lang="en-US" altLang="ru-RU" sz="1400" b="1"/>
              <a:t>		//… implementation details…</a:t>
            </a:r>
          </a:p>
          <a:p>
            <a:pPr eaLnBrk="1" hangingPunct="1">
              <a:lnSpc>
                <a:spcPct val="80000"/>
              </a:lnSpc>
              <a:buFontTx/>
              <a:buNone/>
            </a:pPr>
            <a:r>
              <a:rPr lang="en-US" altLang="ru-RU" sz="1400" b="1"/>
              <a:t>		public void draw() { /* … */ }</a:t>
            </a:r>
          </a:p>
          <a:p>
            <a:pPr eaLnBrk="1" hangingPunct="1">
              <a:lnSpc>
                <a:spcPct val="80000"/>
              </a:lnSpc>
              <a:buFontTx/>
              <a:buNone/>
            </a:pPr>
            <a:r>
              <a:rPr lang="en-US" altLang="ru-RU" sz="1400" b="1"/>
              <a:t>	}</a:t>
            </a:r>
          </a:p>
          <a:p>
            <a:pPr eaLnBrk="1" hangingPunct="1">
              <a:lnSpc>
                <a:spcPct val="80000"/>
              </a:lnSpc>
              <a:buFontTx/>
              <a:buNone/>
            </a:pPr>
            <a:r>
              <a:rPr lang="en-US" altLang="ru-RU" sz="1400" b="1"/>
              <a:t>	private class View3DImpl implements View3D {</a:t>
            </a:r>
          </a:p>
          <a:p>
            <a:pPr eaLnBrk="1" hangingPunct="1">
              <a:lnSpc>
                <a:spcPct val="80000"/>
              </a:lnSpc>
              <a:buFontTx/>
              <a:buNone/>
            </a:pPr>
            <a:r>
              <a:rPr lang="en-US" altLang="ru-RU" sz="1400" b="1"/>
              <a:t>		// … implementation details…</a:t>
            </a:r>
          </a:p>
          <a:p>
            <a:pPr eaLnBrk="1" hangingPunct="1">
              <a:lnSpc>
                <a:spcPct val="80000"/>
              </a:lnSpc>
              <a:buFontTx/>
              <a:buNone/>
            </a:pPr>
            <a:r>
              <a:rPr lang="en-US" altLang="ru-RU" sz="1400" b="1"/>
              <a:t>		public void draw() { /* … */ }</a:t>
            </a:r>
          </a:p>
          <a:p>
            <a:pPr eaLnBrk="1" hangingPunct="1">
              <a:lnSpc>
                <a:spcPct val="80000"/>
              </a:lnSpc>
              <a:buFontTx/>
              <a:buNone/>
            </a:pPr>
            <a:r>
              <a:rPr lang="en-US" altLang="ru-RU" sz="1400" b="1"/>
              <a:t> 	}</a:t>
            </a:r>
          </a:p>
          <a:p>
            <a:pPr eaLnBrk="1" hangingPunct="1">
              <a:lnSpc>
                <a:spcPct val="80000"/>
              </a:lnSpc>
              <a:buFontTx/>
              <a:buNone/>
            </a:pPr>
            <a:r>
              <a:rPr lang="en-US" altLang="ru-RU" sz="1400" b="1"/>
              <a:t>	public View2D createView2D(){ return this.new View2DImpl();}</a:t>
            </a:r>
            <a:r>
              <a:rPr lang="ru-RU" altLang="ru-RU" sz="1400" b="1"/>
              <a:t> </a:t>
            </a:r>
            <a:r>
              <a:rPr lang="en-US" altLang="ru-RU" sz="1400" b="1"/>
              <a:t>// </a:t>
            </a:r>
            <a:r>
              <a:rPr lang="ru-RU" altLang="ru-RU" sz="1400" b="1"/>
              <a:t>фабрика для </a:t>
            </a:r>
            <a:r>
              <a:rPr lang="en-US" altLang="ru-RU" sz="1400" b="1"/>
              <a:t>View2D</a:t>
            </a:r>
          </a:p>
          <a:p>
            <a:pPr eaLnBrk="1" hangingPunct="1">
              <a:lnSpc>
                <a:spcPct val="80000"/>
              </a:lnSpc>
              <a:buFontTx/>
              <a:buNone/>
            </a:pPr>
            <a:r>
              <a:rPr lang="en-US" altLang="ru-RU" sz="1400" b="1"/>
              <a:t>	public View3D createView3D(){ return this.new View3DImpl();} // </a:t>
            </a:r>
            <a:r>
              <a:rPr lang="ru-RU" altLang="ru-RU" sz="1400" b="1"/>
              <a:t>фабрика для </a:t>
            </a:r>
            <a:r>
              <a:rPr lang="en-US" altLang="ru-RU" sz="1400" b="1"/>
              <a:t>View3D</a:t>
            </a:r>
          </a:p>
          <a:p>
            <a:pPr eaLnBrk="1" hangingPunct="1">
              <a:lnSpc>
                <a:spcPct val="80000"/>
              </a:lnSpc>
              <a:buFontTx/>
              <a:buNone/>
            </a:pPr>
            <a:r>
              <a:rPr lang="en-US" altLang="ru-RU" sz="1400" b="1"/>
              <a:t>}</a:t>
            </a:r>
          </a:p>
        </p:txBody>
      </p:sp>
    </p:spTree>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CEB8AE79-78F8-44B7-A2D3-E2461B9F777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36AF2D0-5727-4B9D-B21B-191BDE25B7C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23" name="Footer Placeholder 4">
            <a:extLst>
              <a:ext uri="{FF2B5EF4-FFF2-40B4-BE49-F238E27FC236}">
                <a16:creationId xmlns:a16="http://schemas.microsoft.com/office/drawing/2014/main" id="{3C17BB87-6444-415F-AB85-7F5179CBBB5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24" name="Slide Number Placeholder 5">
            <a:extLst>
              <a:ext uri="{FF2B5EF4-FFF2-40B4-BE49-F238E27FC236}">
                <a16:creationId xmlns:a16="http://schemas.microsoft.com/office/drawing/2014/main" id="{2B510B95-2FB6-4BCC-9BF2-87C3763C880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B556AD8-787C-45B8-9071-94423B58DC75}" type="slidenum">
              <a:rPr lang="ru-RU" altLang="ru-RU" sz="1400"/>
              <a:pPr eaLnBrk="1" hangingPunct="1">
                <a:spcBef>
                  <a:spcPct val="0"/>
                </a:spcBef>
                <a:buFontTx/>
                <a:buNone/>
              </a:pPr>
              <a:t>629</a:t>
            </a:fld>
            <a:endParaRPr lang="ru-RU" altLang="ru-RU" sz="1400"/>
          </a:p>
        </p:txBody>
      </p:sp>
      <p:sp>
        <p:nvSpPr>
          <p:cNvPr id="30725" name="Rectangle 2">
            <a:extLst>
              <a:ext uri="{FF2B5EF4-FFF2-40B4-BE49-F238E27FC236}">
                <a16:creationId xmlns:a16="http://schemas.microsoft.com/office/drawing/2014/main" id="{537808A5-A2B5-4DAE-9CE6-E9E4CCAD77FA}"/>
              </a:ext>
            </a:extLst>
          </p:cNvPr>
          <p:cNvSpPr>
            <a:spLocks noGrp="1" noChangeArrowheads="1"/>
          </p:cNvSpPr>
          <p:nvPr>
            <p:ph type="title"/>
          </p:nvPr>
        </p:nvSpPr>
        <p:spPr>
          <a:xfrm>
            <a:off x="395288" y="1557338"/>
            <a:ext cx="8280400" cy="287337"/>
          </a:xfrm>
        </p:spPr>
        <p:txBody>
          <a:bodyPr/>
          <a:lstStyle/>
          <a:p>
            <a:pPr eaLnBrk="1" hangingPunct="1"/>
            <a:r>
              <a:rPr lang="ru-RU" altLang="ru-RU" sz="2400" b="1"/>
              <a:t>Использование в </a:t>
            </a:r>
            <a:r>
              <a:rPr lang="en-US" altLang="ru-RU" sz="2400" b="1"/>
              <a:t>callback-</a:t>
            </a:r>
            <a:r>
              <a:rPr lang="ru-RU" altLang="ru-RU" sz="2400" b="1"/>
              <a:t>механизмах</a:t>
            </a:r>
          </a:p>
        </p:txBody>
      </p:sp>
      <p:sp>
        <p:nvSpPr>
          <p:cNvPr id="30726" name="Rectangle 3">
            <a:extLst>
              <a:ext uri="{FF2B5EF4-FFF2-40B4-BE49-F238E27FC236}">
                <a16:creationId xmlns:a16="http://schemas.microsoft.com/office/drawing/2014/main" id="{660381C5-AA22-4D90-921C-6B4CD3B922D0}"/>
              </a:ext>
            </a:extLst>
          </p:cNvPr>
          <p:cNvSpPr>
            <a:spLocks noGrp="1" noChangeArrowheads="1"/>
          </p:cNvSpPr>
          <p:nvPr>
            <p:ph type="body" idx="1"/>
          </p:nvPr>
        </p:nvSpPr>
        <p:spPr>
          <a:xfrm>
            <a:off x="250825" y="1916113"/>
            <a:ext cx="8435975" cy="4210050"/>
          </a:xfrm>
        </p:spPr>
        <p:txBody>
          <a:bodyPr/>
          <a:lstStyle/>
          <a:p>
            <a:pPr eaLnBrk="1" hangingPunct="1"/>
            <a:r>
              <a:rPr lang="ru-RU" altLang="ru-RU" sz="2000"/>
              <a:t>Пример интерфейса для </a:t>
            </a:r>
            <a:r>
              <a:rPr lang="en-US" altLang="ru-RU" sz="2000"/>
              <a:t>callback-</a:t>
            </a:r>
            <a:r>
              <a:rPr lang="ru-RU" altLang="ru-RU" sz="2000"/>
              <a:t>механизма:</a:t>
            </a:r>
          </a:p>
          <a:p>
            <a:pPr lvl="2" eaLnBrk="1" hangingPunct="1">
              <a:buFontTx/>
              <a:buNone/>
            </a:pPr>
            <a:endParaRPr lang="ru-RU" altLang="ru-RU" sz="1600"/>
          </a:p>
        </p:txBody>
      </p:sp>
      <p:sp>
        <p:nvSpPr>
          <p:cNvPr id="30727" name="Rectangle 5">
            <a:extLst>
              <a:ext uri="{FF2B5EF4-FFF2-40B4-BE49-F238E27FC236}">
                <a16:creationId xmlns:a16="http://schemas.microsoft.com/office/drawing/2014/main" id="{F71D6D2C-C78B-4A85-BA72-39D41D60CD3E}"/>
              </a:ext>
            </a:extLst>
          </p:cNvPr>
          <p:cNvSpPr>
            <a:spLocks noChangeArrowheads="1"/>
          </p:cNvSpPr>
          <p:nvPr/>
        </p:nvSpPr>
        <p:spPr bwMode="auto">
          <a:xfrm>
            <a:off x="107950" y="3357563"/>
            <a:ext cx="33845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interface RandomNumberListener {</a:t>
            </a:r>
            <a:endParaRPr lang="ru-RU" altLang="ru-RU" sz="1400"/>
          </a:p>
          <a:p>
            <a:pPr eaLnBrk="1" hangingPunct="1">
              <a:spcBef>
                <a:spcPct val="0"/>
              </a:spcBef>
              <a:buFontTx/>
              <a:buNone/>
            </a:pPr>
            <a:r>
              <a:rPr lang="en-US" altLang="ru-RU" sz="1400" b="1"/>
              <a:t>    void numberGenerated</a:t>
            </a:r>
            <a:r>
              <a:rPr lang="ru-RU" altLang="ru-RU" sz="1400" b="1"/>
              <a:t> </a:t>
            </a:r>
            <a:r>
              <a:rPr lang="en-US" altLang="ru-RU" sz="1400" b="1"/>
              <a:t>(int n);</a:t>
            </a:r>
            <a:endParaRPr lang="ru-RU" altLang="ru-RU" sz="1400"/>
          </a:p>
          <a:p>
            <a:pPr eaLnBrk="1" hangingPunct="1">
              <a:spcBef>
                <a:spcPct val="0"/>
              </a:spcBef>
              <a:buFontTx/>
              <a:buNone/>
            </a:pPr>
            <a:r>
              <a:rPr lang="en-US" altLang="ru-RU" sz="1400" b="1"/>
              <a:t>}</a:t>
            </a:r>
          </a:p>
        </p:txBody>
      </p:sp>
      <p:sp>
        <p:nvSpPr>
          <p:cNvPr id="30728" name="Rectangle 6">
            <a:extLst>
              <a:ext uri="{FF2B5EF4-FFF2-40B4-BE49-F238E27FC236}">
                <a16:creationId xmlns:a16="http://schemas.microsoft.com/office/drawing/2014/main" id="{06F069D8-26C2-449B-A314-7038C87C5CD3}"/>
              </a:ext>
            </a:extLst>
          </p:cNvPr>
          <p:cNvSpPr>
            <a:spLocks noChangeArrowheads="1"/>
          </p:cNvSpPr>
          <p:nvPr/>
        </p:nvSpPr>
        <p:spPr bwMode="auto">
          <a:xfrm>
            <a:off x="3348038" y="2312988"/>
            <a:ext cx="5640387"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 OddNumbersLover { </a:t>
            </a:r>
            <a:r>
              <a:rPr lang="en-US" altLang="ru-RU" sz="1400" b="1">
                <a:solidFill>
                  <a:srgbClr val="00B050"/>
                </a:solidFill>
              </a:rPr>
              <a:t>//odd - </a:t>
            </a:r>
            <a:r>
              <a:rPr lang="ru-RU" altLang="ru-RU" sz="1400" b="1">
                <a:solidFill>
                  <a:srgbClr val="00B050"/>
                </a:solidFill>
              </a:rPr>
              <a:t>нечетный</a:t>
            </a:r>
            <a:endParaRPr lang="ru-RU" altLang="ru-RU" sz="1400">
              <a:solidFill>
                <a:srgbClr val="00B050"/>
              </a:solidFill>
            </a:endParaRPr>
          </a:p>
          <a:p>
            <a:pPr eaLnBrk="1" hangingPunct="1">
              <a:spcBef>
                <a:spcPct val="0"/>
              </a:spcBef>
              <a:buFontTx/>
              <a:buNone/>
            </a:pPr>
            <a:r>
              <a:rPr lang="ru-RU" altLang="ru-RU" sz="1400" b="1"/>
              <a:t>      	</a:t>
            </a:r>
            <a:r>
              <a:rPr lang="en-US" altLang="ru-RU" sz="1400" b="1"/>
              <a:t>private Number myBestNumber = 1;</a:t>
            </a:r>
            <a:r>
              <a:rPr lang="ru-RU" altLang="ru-RU" sz="1400"/>
              <a:t>                      	</a:t>
            </a:r>
            <a:r>
              <a:rPr lang="en-US" altLang="ru-RU" sz="1400" b="1"/>
              <a:t>private void setBestNumber( int n){</a:t>
            </a:r>
            <a:endParaRPr lang="ru-RU" altLang="ru-RU" sz="1400"/>
          </a:p>
          <a:p>
            <a:pPr lvl="2" eaLnBrk="1" hangingPunct="1">
              <a:spcBef>
                <a:spcPct val="0"/>
              </a:spcBef>
              <a:buFontTx/>
              <a:buNone/>
            </a:pPr>
            <a:r>
              <a:rPr lang="en-US" altLang="ru-RU" sz="1400" b="1"/>
              <a:t>	myBestNumber = n;</a:t>
            </a:r>
            <a:endParaRPr lang="ru-RU" altLang="ru-RU" sz="1400"/>
          </a:p>
          <a:p>
            <a:pPr lvl="2" eaLnBrk="1" hangingPunct="1">
              <a:spcBef>
                <a:spcPct val="0"/>
              </a:spcBef>
              <a:buFontTx/>
              <a:buNone/>
            </a:pPr>
            <a:r>
              <a:rPr lang="en-US" altLang="ru-RU" sz="1400" b="1"/>
              <a:t>}</a:t>
            </a:r>
            <a:endParaRPr lang="ru-RU" altLang="ru-RU" sz="1400"/>
          </a:p>
          <a:p>
            <a:pPr eaLnBrk="1" hangingPunct="1">
              <a:spcBef>
                <a:spcPct val="0"/>
              </a:spcBef>
              <a:buFontTx/>
              <a:buNone/>
            </a:pPr>
            <a:r>
              <a:rPr lang="ru-RU" altLang="ru-RU" sz="1400" b="1"/>
              <a:t>      	</a:t>
            </a:r>
            <a:r>
              <a:rPr lang="en-US" altLang="ru-RU" sz="1400" b="1"/>
              <a:t>public RandomNumberListener </a:t>
            </a:r>
            <a:r>
              <a:rPr lang="ru-RU" altLang="ru-RU" sz="1400" b="1"/>
              <a:t>		</a:t>
            </a:r>
            <a:r>
              <a:rPr lang="en-US" altLang="ru-RU" sz="1400" b="1"/>
              <a:t> 	     	getRundomNumberListener()</a:t>
            </a:r>
            <a:r>
              <a:rPr lang="ru-RU" altLang="ru-RU" sz="1400" b="1"/>
              <a:t> </a:t>
            </a:r>
            <a:r>
              <a:rPr lang="en-US" altLang="ru-RU" sz="1400" b="1"/>
              <a:t>{</a:t>
            </a:r>
            <a:endParaRPr lang="ru-RU" altLang="ru-RU" sz="1400"/>
          </a:p>
          <a:p>
            <a:pPr eaLnBrk="1" hangingPunct="1">
              <a:spcBef>
                <a:spcPct val="0"/>
              </a:spcBef>
              <a:buFontTx/>
              <a:buNone/>
            </a:pPr>
            <a:r>
              <a:rPr lang="ru-RU" altLang="ru-RU" sz="1400" b="1"/>
              <a:t>            	</a:t>
            </a:r>
            <a:r>
              <a:rPr lang="en-US" altLang="ru-RU" sz="1400" b="1"/>
              <a:t>	return new Listener();</a:t>
            </a:r>
            <a:endParaRPr lang="ru-RU" altLang="ru-RU" sz="1400"/>
          </a:p>
          <a:p>
            <a:pPr eaLnBrk="1" hangingPunct="1">
              <a:spcBef>
                <a:spcPct val="0"/>
              </a:spcBef>
              <a:buFontTx/>
              <a:buNone/>
            </a:pPr>
            <a:r>
              <a:rPr lang="ru-RU" altLang="ru-RU" sz="1400" b="1"/>
              <a:t>      	</a:t>
            </a:r>
            <a:r>
              <a:rPr lang="en-US" altLang="ru-RU" sz="1400" b="1"/>
              <a:t>	}</a:t>
            </a:r>
            <a:endParaRPr lang="ru-RU" altLang="ru-RU" sz="1400"/>
          </a:p>
          <a:p>
            <a:pPr eaLnBrk="1" hangingPunct="1">
              <a:spcBef>
                <a:spcPct val="0"/>
              </a:spcBef>
              <a:buFontTx/>
              <a:buNone/>
            </a:pPr>
            <a:r>
              <a:rPr lang="en-US" altLang="ru-RU" sz="1400" b="1"/>
              <a:t>      </a:t>
            </a:r>
            <a:r>
              <a:rPr lang="ru-RU" altLang="ru-RU" sz="1400" b="1"/>
              <a:t>   </a:t>
            </a:r>
            <a:r>
              <a:rPr lang="en-US" altLang="ru-RU" sz="1400" b="1">
                <a:solidFill>
                  <a:schemeClr val="accent2"/>
                </a:solidFill>
              </a:rPr>
              <a:t>private class Listener </a:t>
            </a:r>
          </a:p>
          <a:p>
            <a:pPr eaLnBrk="1" hangingPunct="1">
              <a:spcBef>
                <a:spcPct val="0"/>
              </a:spcBef>
              <a:buFontTx/>
              <a:buNone/>
            </a:pPr>
            <a:r>
              <a:rPr lang="en-US" altLang="ru-RU" sz="1400" b="1">
                <a:solidFill>
                  <a:schemeClr val="accent2"/>
                </a:solidFill>
              </a:rPr>
              <a:t>           implements RandomNumberListener {</a:t>
            </a:r>
            <a:endParaRPr lang="ru-RU" altLang="ru-RU" sz="1400">
              <a:solidFill>
                <a:schemeClr val="accent2"/>
              </a:solidFill>
            </a:endParaRPr>
          </a:p>
          <a:p>
            <a:pPr eaLnBrk="1" hangingPunct="1">
              <a:spcBef>
                <a:spcPct val="0"/>
              </a:spcBef>
              <a:buFontTx/>
              <a:buNone/>
            </a:pPr>
            <a:r>
              <a:rPr lang="en-US" altLang="ru-RU" sz="1400" b="1">
                <a:solidFill>
                  <a:schemeClr val="accent2"/>
                </a:solidFill>
              </a:rPr>
              <a:t>               public void numberGenerated</a:t>
            </a:r>
            <a:r>
              <a:rPr lang="ru-RU" altLang="ru-RU" sz="1400" b="1">
                <a:solidFill>
                  <a:schemeClr val="accent2"/>
                </a:solidFill>
              </a:rPr>
              <a:t> </a:t>
            </a:r>
            <a:r>
              <a:rPr lang="en-US" altLang="ru-RU" sz="1400" b="1">
                <a:solidFill>
                  <a:schemeClr val="accent2"/>
                </a:solidFill>
              </a:rPr>
              <a:t>(int  n) {</a:t>
            </a:r>
          </a:p>
          <a:p>
            <a:pPr eaLnBrk="1" hangingPunct="1">
              <a:spcBef>
                <a:spcPct val="0"/>
              </a:spcBef>
              <a:buFontTx/>
              <a:buNone/>
            </a:pPr>
            <a:r>
              <a:rPr lang="en-US" altLang="ru-RU" sz="1400" b="1">
                <a:solidFill>
                  <a:schemeClr val="accent2"/>
                </a:solidFill>
              </a:rPr>
              <a:t>	        if ((n % 2) == 1)	</a:t>
            </a:r>
            <a:endParaRPr lang="ru-RU" altLang="ru-RU" sz="1400">
              <a:solidFill>
                <a:schemeClr val="accent2"/>
              </a:solidFill>
            </a:endParaRPr>
          </a:p>
          <a:p>
            <a:pPr eaLnBrk="1" hangingPunct="1">
              <a:spcBef>
                <a:spcPct val="0"/>
              </a:spcBef>
              <a:buFontTx/>
              <a:buNone/>
            </a:pPr>
            <a:r>
              <a:rPr lang="en-US" altLang="ru-RU" sz="1400" b="1">
                <a:solidFill>
                  <a:schemeClr val="accent2"/>
                </a:solidFill>
              </a:rPr>
              <a:t>	  </a:t>
            </a:r>
            <a:r>
              <a:rPr lang="ru-RU" altLang="ru-RU" sz="1400" b="1">
                <a:solidFill>
                  <a:schemeClr val="accent2"/>
                </a:solidFill>
              </a:rPr>
              <a:t>      </a:t>
            </a:r>
            <a:r>
              <a:rPr lang="en-US" altLang="ru-RU" sz="1400" b="1">
                <a:solidFill>
                  <a:schemeClr val="accent2"/>
                </a:solidFill>
              </a:rPr>
              <a:t>	setBestNumber(n);</a:t>
            </a:r>
            <a:endParaRPr lang="ru-RU" altLang="ru-RU" sz="1400">
              <a:solidFill>
                <a:schemeClr val="accent2"/>
              </a:solidFill>
            </a:endParaRPr>
          </a:p>
          <a:p>
            <a:pPr eaLnBrk="1" hangingPunct="1">
              <a:spcBef>
                <a:spcPct val="0"/>
              </a:spcBef>
              <a:buFontTx/>
              <a:buNone/>
            </a:pPr>
            <a:r>
              <a:rPr lang="en-US" altLang="ru-RU" sz="1400" b="1">
                <a:solidFill>
                  <a:schemeClr val="accent2"/>
                </a:solidFill>
              </a:rPr>
              <a:t>               }</a:t>
            </a:r>
            <a:endParaRPr lang="ru-RU" altLang="ru-RU" sz="1400">
              <a:solidFill>
                <a:schemeClr val="accent2"/>
              </a:solidFill>
            </a:endParaRPr>
          </a:p>
          <a:p>
            <a:pPr eaLnBrk="1" hangingPunct="1">
              <a:spcBef>
                <a:spcPct val="0"/>
              </a:spcBef>
              <a:buFontTx/>
              <a:buNone/>
            </a:pPr>
            <a:r>
              <a:rPr lang="en-US" altLang="ru-RU" sz="1400" b="1">
                <a:solidFill>
                  <a:schemeClr val="accent2"/>
                </a:solidFill>
              </a:rPr>
              <a:t>      </a:t>
            </a:r>
            <a:r>
              <a:rPr lang="ru-RU" altLang="ru-RU" sz="1400" b="1">
                <a:solidFill>
                  <a:schemeClr val="accent2"/>
                </a:solidFill>
              </a:rPr>
              <a:t>   </a:t>
            </a:r>
            <a:r>
              <a:rPr lang="en-US" altLang="ru-RU" sz="1400" b="1">
                <a:solidFill>
                  <a:schemeClr val="accent2"/>
                </a:solidFill>
              </a:rPr>
              <a:t>}</a:t>
            </a:r>
            <a:endParaRPr lang="ru-RU" altLang="ru-RU" sz="1400">
              <a:solidFill>
                <a:schemeClr val="accent2"/>
              </a:solidFill>
            </a:endParaRPr>
          </a:p>
          <a:p>
            <a:pPr eaLnBrk="1" hangingPunct="1">
              <a:spcBef>
                <a:spcPct val="0"/>
              </a:spcBef>
              <a:buFontTx/>
              <a:buNone/>
            </a:pPr>
            <a:r>
              <a:rPr lang="en-US" altLang="ru-RU" sz="1400" b="1"/>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476672"/>
            <a:ext cx="8229600" cy="990600"/>
          </a:xfrm>
        </p:spPr>
        <p:txBody>
          <a:bodyPr/>
          <a:lstStyle/>
          <a:p>
            <a:r>
              <a:rPr lang="ru-RU" dirty="0"/>
              <a:t>Таблица 1. Число опечаток, обнаруженных на каждой из 30 случайно просмотренных страниц книги</a:t>
            </a:r>
          </a:p>
        </p:txBody>
      </p:sp>
      <p:graphicFrame>
        <p:nvGraphicFramePr>
          <p:cNvPr id="4" name="Объект 3"/>
          <p:cNvGraphicFramePr>
            <a:graphicFrameLocks noGrp="1"/>
          </p:cNvGraphicFramePr>
          <p:nvPr>
            <p:ph sz="quarter" idx="1"/>
          </p:nvPr>
        </p:nvGraphicFramePr>
        <p:xfrm>
          <a:off x="1655676" y="1988840"/>
          <a:ext cx="5832648" cy="3003920"/>
        </p:xfrm>
        <a:graphic>
          <a:graphicData uri="http://schemas.openxmlformats.org/drawingml/2006/table">
            <a:tbl>
              <a:tblPr>
                <a:tableStyleId>{5C22544A-7EE6-4342-B048-85BDC9FD1C3A}</a:tableStyleId>
              </a:tblPr>
              <a:tblGrid>
                <a:gridCol w="945091">
                  <a:extLst>
                    <a:ext uri="{9D8B030D-6E8A-4147-A177-3AD203B41FA5}">
                      <a16:colId xmlns:a16="http://schemas.microsoft.com/office/drawing/2014/main" val="2623653589"/>
                    </a:ext>
                  </a:extLst>
                </a:gridCol>
                <a:gridCol w="991988">
                  <a:extLst>
                    <a:ext uri="{9D8B030D-6E8A-4147-A177-3AD203B41FA5}">
                      <a16:colId xmlns:a16="http://schemas.microsoft.com/office/drawing/2014/main" val="4288957551"/>
                    </a:ext>
                  </a:extLst>
                </a:gridCol>
                <a:gridCol w="998106">
                  <a:extLst>
                    <a:ext uri="{9D8B030D-6E8A-4147-A177-3AD203B41FA5}">
                      <a16:colId xmlns:a16="http://schemas.microsoft.com/office/drawing/2014/main" val="1864329517"/>
                    </a:ext>
                  </a:extLst>
                </a:gridCol>
                <a:gridCol w="935915">
                  <a:extLst>
                    <a:ext uri="{9D8B030D-6E8A-4147-A177-3AD203B41FA5}">
                      <a16:colId xmlns:a16="http://schemas.microsoft.com/office/drawing/2014/main" val="106329011"/>
                    </a:ext>
                  </a:extLst>
                </a:gridCol>
                <a:gridCol w="966501">
                  <a:extLst>
                    <a:ext uri="{9D8B030D-6E8A-4147-A177-3AD203B41FA5}">
                      <a16:colId xmlns:a16="http://schemas.microsoft.com/office/drawing/2014/main" val="2301353505"/>
                    </a:ext>
                  </a:extLst>
                </a:gridCol>
                <a:gridCol w="995047">
                  <a:extLst>
                    <a:ext uri="{9D8B030D-6E8A-4147-A177-3AD203B41FA5}">
                      <a16:colId xmlns:a16="http://schemas.microsoft.com/office/drawing/2014/main" val="2562245789"/>
                    </a:ext>
                  </a:extLst>
                </a:gridCol>
              </a:tblGrid>
              <a:tr h="600784">
                <a:tc>
                  <a:txBody>
                    <a:bodyPr/>
                    <a:lstStyle/>
                    <a:p>
                      <a:pPr algn="ctr">
                        <a:lnSpc>
                          <a:spcPct val="115000"/>
                        </a:lnSpc>
                        <a:spcAft>
                          <a:spcPts val="0"/>
                        </a:spcAft>
                      </a:pPr>
                      <a:r>
                        <a:rPr lang="en-US" sz="2800" dirty="0">
                          <a:effectLst/>
                        </a:rPr>
                        <a:t>5</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1</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3</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4</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5</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6</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87413298"/>
                  </a:ext>
                </a:extLst>
              </a:tr>
              <a:tr h="600784">
                <a:tc>
                  <a:txBody>
                    <a:bodyPr/>
                    <a:lstStyle/>
                    <a:p>
                      <a:pPr algn="ctr">
                        <a:lnSpc>
                          <a:spcPct val="115000"/>
                        </a:lnSpc>
                        <a:spcAft>
                          <a:spcPts val="0"/>
                        </a:spcAft>
                      </a:pPr>
                      <a:r>
                        <a:rPr lang="en-US" sz="2800">
                          <a:effectLst/>
                        </a:rPr>
                        <a:t>1</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3</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dirty="0">
                          <a:effectLst/>
                        </a:rPr>
                        <a:t>4</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dirty="0">
                          <a:effectLst/>
                        </a:rPr>
                        <a:t>6</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dirty="0">
                          <a:effectLst/>
                        </a:rPr>
                        <a:t>8</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1</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95889267"/>
                  </a:ext>
                </a:extLst>
              </a:tr>
              <a:tr h="600784">
                <a:tc>
                  <a:txBody>
                    <a:bodyPr/>
                    <a:lstStyle/>
                    <a:p>
                      <a:pPr algn="ctr">
                        <a:lnSpc>
                          <a:spcPct val="115000"/>
                        </a:lnSpc>
                        <a:spcAft>
                          <a:spcPts val="0"/>
                        </a:spcAft>
                      </a:pPr>
                      <a:r>
                        <a:rPr lang="en-US" sz="2800">
                          <a:effectLst/>
                        </a:rPr>
                        <a:t>4</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6</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3</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3</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dirty="0">
                          <a:effectLst/>
                        </a:rPr>
                        <a:t>2</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dirty="0">
                          <a:effectLst/>
                        </a:rPr>
                        <a:t>2</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93473158"/>
                  </a:ext>
                </a:extLst>
              </a:tr>
              <a:tr h="600784">
                <a:tc>
                  <a:txBody>
                    <a:bodyPr/>
                    <a:lstStyle/>
                    <a:p>
                      <a:pPr algn="ctr">
                        <a:lnSpc>
                          <a:spcPct val="115000"/>
                        </a:lnSpc>
                        <a:spcAft>
                          <a:spcPts val="0"/>
                        </a:spcAft>
                      </a:pPr>
                      <a:r>
                        <a:rPr lang="en-US" sz="2800">
                          <a:effectLst/>
                        </a:rPr>
                        <a:t>2</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6</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3</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3</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7</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dirty="0">
                          <a:effectLst/>
                        </a:rPr>
                        <a:t>2</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58643298"/>
                  </a:ext>
                </a:extLst>
              </a:tr>
              <a:tr h="600784">
                <a:tc>
                  <a:txBody>
                    <a:bodyPr/>
                    <a:lstStyle/>
                    <a:p>
                      <a:pPr algn="ctr">
                        <a:lnSpc>
                          <a:spcPct val="115000"/>
                        </a:lnSpc>
                        <a:spcAft>
                          <a:spcPts val="0"/>
                        </a:spcAft>
                      </a:pPr>
                      <a:r>
                        <a:rPr lang="en-US" sz="2800">
                          <a:effectLst/>
                        </a:rPr>
                        <a:t>0</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0</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4</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1</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a:effectLst/>
                        </a:rPr>
                        <a:t>2</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2800" dirty="0">
                          <a:effectLst/>
                        </a:rPr>
                        <a:t>4</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60492183"/>
                  </a:ext>
                </a:extLst>
              </a:tr>
            </a:tbl>
          </a:graphicData>
        </a:graphic>
      </p:graphicFrame>
      <p:sp>
        <p:nvSpPr>
          <p:cNvPr id="3" name="Номер слайда 2"/>
          <p:cNvSpPr>
            <a:spLocks noGrp="1"/>
          </p:cNvSpPr>
          <p:nvPr>
            <p:ph type="sldNum" sz="quarter" idx="12"/>
          </p:nvPr>
        </p:nvSpPr>
        <p:spPr/>
        <p:txBody>
          <a:bodyPr/>
          <a:lstStyle/>
          <a:p>
            <a:pPr>
              <a:defRPr/>
            </a:pPr>
            <a:fld id="{6859925B-7AB1-4910-A995-863FEA31FA9D}" type="slidenum">
              <a:rPr lang="ru-RU" smtClean="0"/>
              <a:pPr>
                <a:defRPr/>
              </a:pPr>
              <a:t>63</a:t>
            </a:fld>
            <a:endParaRPr lang="ru-RU"/>
          </a:p>
        </p:txBody>
      </p:sp>
    </p:spTree>
    <p:extLst>
      <p:ext uri="{BB962C8B-B14F-4D97-AF65-F5344CB8AC3E}">
        <p14:creationId xmlns:p14="http://schemas.microsoft.com/office/powerpoint/2010/main" val="327231652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A57A6D4E-9126-40DA-A4A0-F743052FD03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2AA7249-CB72-4F6F-A53D-C62BDD994C1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1747" name="Footer Placeholder 4">
            <a:extLst>
              <a:ext uri="{FF2B5EF4-FFF2-40B4-BE49-F238E27FC236}">
                <a16:creationId xmlns:a16="http://schemas.microsoft.com/office/drawing/2014/main" id="{AA81A403-BAF3-4376-889D-5B4867ED00D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1748" name="Slide Number Placeholder 5">
            <a:extLst>
              <a:ext uri="{FF2B5EF4-FFF2-40B4-BE49-F238E27FC236}">
                <a16:creationId xmlns:a16="http://schemas.microsoft.com/office/drawing/2014/main" id="{27C9AF4E-3DD5-440E-8BD9-E42B58D35E6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B7B0F30-2FC5-43E0-AFE9-957CAC762E1D}" type="slidenum">
              <a:rPr lang="ru-RU" altLang="ru-RU" sz="1400"/>
              <a:pPr eaLnBrk="1" hangingPunct="1">
                <a:spcBef>
                  <a:spcPct val="0"/>
                </a:spcBef>
                <a:buFontTx/>
                <a:buNone/>
              </a:pPr>
              <a:t>630</a:t>
            </a:fld>
            <a:endParaRPr lang="ru-RU" altLang="ru-RU" sz="1400"/>
          </a:p>
        </p:txBody>
      </p:sp>
      <p:sp>
        <p:nvSpPr>
          <p:cNvPr id="31749" name="Rectangle 2">
            <a:extLst>
              <a:ext uri="{FF2B5EF4-FFF2-40B4-BE49-F238E27FC236}">
                <a16:creationId xmlns:a16="http://schemas.microsoft.com/office/drawing/2014/main" id="{9262C95E-83BF-4015-956B-CCC9C7B6E8B6}"/>
              </a:ext>
            </a:extLst>
          </p:cNvPr>
          <p:cNvSpPr>
            <a:spLocks noGrp="1" noChangeArrowheads="1"/>
          </p:cNvSpPr>
          <p:nvPr>
            <p:ph type="title"/>
          </p:nvPr>
        </p:nvSpPr>
        <p:spPr>
          <a:xfrm>
            <a:off x="0" y="1916113"/>
            <a:ext cx="9144000" cy="720725"/>
          </a:xfrm>
        </p:spPr>
        <p:txBody>
          <a:bodyPr/>
          <a:lstStyle/>
          <a:p>
            <a:pPr algn="l" eaLnBrk="1" hangingPunct="1"/>
            <a:r>
              <a:rPr lang="ru-RU" altLang="ru-RU" sz="1800"/>
              <a:t>Кроме того, </a:t>
            </a:r>
            <a:r>
              <a:rPr lang="ru-RU" altLang="ru-RU" sz="1800" b="1"/>
              <a:t>имеются две специальные разновидности внутренних классов:</a:t>
            </a:r>
            <a:br>
              <a:rPr lang="ru-RU" altLang="ru-RU" sz="1800" b="1"/>
            </a:br>
            <a:r>
              <a:rPr lang="ru-RU" altLang="ru-RU" sz="1800" b="1"/>
              <a:t>	 - локальные внутренние классы; </a:t>
            </a:r>
            <a:br>
              <a:rPr lang="ru-RU" altLang="ru-RU" sz="1800" b="1"/>
            </a:br>
            <a:r>
              <a:rPr lang="ru-RU" altLang="ru-RU" sz="1800" b="1"/>
              <a:t>	 - анонимные внутренние классы.</a:t>
            </a:r>
            <a:br>
              <a:rPr lang="ru-RU" altLang="ru-RU" sz="1800" b="1"/>
            </a:br>
            <a:r>
              <a:rPr lang="ru-RU" altLang="ru-RU" sz="1800"/>
              <a:t>	</a:t>
            </a:r>
            <a:br>
              <a:rPr lang="ru-RU" altLang="ru-RU" sz="1800"/>
            </a:br>
            <a:endParaRPr lang="ru-RU" altLang="ru-RU" sz="1800"/>
          </a:p>
        </p:txBody>
      </p:sp>
      <p:pic>
        <p:nvPicPr>
          <p:cNvPr id="31750" name="Picture 4">
            <a:extLst>
              <a:ext uri="{FF2B5EF4-FFF2-40B4-BE49-F238E27FC236}">
                <a16:creationId xmlns:a16="http://schemas.microsoft.com/office/drawing/2014/main" id="{5FD6AF6E-FDC9-461A-8F7C-266CA69FE9E8}"/>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124075" y="2708275"/>
            <a:ext cx="5283200" cy="3249613"/>
          </a:xfrm>
          <a:noFill/>
        </p:spPr>
      </p:pic>
    </p:spTree>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a:extLst>
              <a:ext uri="{FF2B5EF4-FFF2-40B4-BE49-F238E27FC236}">
                <a16:creationId xmlns:a16="http://schemas.microsoft.com/office/drawing/2014/main" id="{5620BD57-1D54-4BD0-80D9-183F21026D6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665BC45-D186-49BA-AE3E-DE3AE44700E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2771" name="Footer Placeholder 4">
            <a:extLst>
              <a:ext uri="{FF2B5EF4-FFF2-40B4-BE49-F238E27FC236}">
                <a16:creationId xmlns:a16="http://schemas.microsoft.com/office/drawing/2014/main" id="{5231ED22-E5D9-4E19-8018-F717B8B7295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2772" name="Slide Number Placeholder 5">
            <a:extLst>
              <a:ext uri="{FF2B5EF4-FFF2-40B4-BE49-F238E27FC236}">
                <a16:creationId xmlns:a16="http://schemas.microsoft.com/office/drawing/2014/main" id="{8B3C9D91-0A6B-456E-92EE-09ED9C04155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D19C8B8-ED44-45FB-BD0D-F4D230F29C93}" type="slidenum">
              <a:rPr lang="ru-RU" altLang="ru-RU" sz="1400"/>
              <a:pPr eaLnBrk="1" hangingPunct="1">
                <a:spcBef>
                  <a:spcPct val="0"/>
                </a:spcBef>
                <a:buFontTx/>
                <a:buNone/>
              </a:pPr>
              <a:t>631</a:t>
            </a:fld>
            <a:endParaRPr lang="ru-RU" altLang="ru-RU" sz="1400"/>
          </a:p>
        </p:txBody>
      </p:sp>
      <p:sp>
        <p:nvSpPr>
          <p:cNvPr id="32773" name="Rectangle 2">
            <a:extLst>
              <a:ext uri="{FF2B5EF4-FFF2-40B4-BE49-F238E27FC236}">
                <a16:creationId xmlns:a16="http://schemas.microsoft.com/office/drawing/2014/main" id="{19117A5E-451C-4E95-A512-D35AB048242A}"/>
              </a:ext>
            </a:extLst>
          </p:cNvPr>
          <p:cNvSpPr>
            <a:spLocks noGrp="1" noChangeArrowheads="1"/>
          </p:cNvSpPr>
          <p:nvPr>
            <p:ph type="title"/>
          </p:nvPr>
        </p:nvSpPr>
        <p:spPr>
          <a:xfrm>
            <a:off x="395288" y="1557338"/>
            <a:ext cx="8229600" cy="215900"/>
          </a:xfrm>
        </p:spPr>
        <p:txBody>
          <a:bodyPr/>
          <a:lstStyle/>
          <a:p>
            <a:pPr eaLnBrk="1" hangingPunct="1"/>
            <a:r>
              <a:rPr lang="ru-RU" altLang="ru-RU" sz="2400" b="1"/>
              <a:t>Локальный внутренний класс</a:t>
            </a:r>
          </a:p>
        </p:txBody>
      </p:sp>
      <p:sp>
        <p:nvSpPr>
          <p:cNvPr id="32774" name="Rectangle 3">
            <a:extLst>
              <a:ext uri="{FF2B5EF4-FFF2-40B4-BE49-F238E27FC236}">
                <a16:creationId xmlns:a16="http://schemas.microsoft.com/office/drawing/2014/main" id="{8F467FEE-7DEF-48D4-AA27-592C1A270BAA}"/>
              </a:ext>
            </a:extLst>
          </p:cNvPr>
          <p:cNvSpPr>
            <a:spLocks noGrp="1" noChangeArrowheads="1"/>
          </p:cNvSpPr>
          <p:nvPr>
            <p:ph type="body" idx="1"/>
          </p:nvPr>
        </p:nvSpPr>
        <p:spPr>
          <a:xfrm>
            <a:off x="0" y="1989138"/>
            <a:ext cx="9144000" cy="4137025"/>
          </a:xfrm>
        </p:spPr>
        <p:txBody>
          <a:bodyPr/>
          <a:lstStyle/>
          <a:p>
            <a:pPr eaLnBrk="1" hangingPunct="1"/>
            <a:r>
              <a:rPr lang="ru-RU" altLang="ru-RU" sz="2000"/>
              <a:t>Локальный внутренний класс может быть определен внутри метода, например:</a:t>
            </a:r>
          </a:p>
          <a:p>
            <a:pPr lvl="2" eaLnBrk="1" hangingPunct="1">
              <a:buFontTx/>
              <a:buNone/>
            </a:pPr>
            <a:r>
              <a:rPr lang="en-US" altLang="ru-RU" sz="1600" b="1">
                <a:solidFill>
                  <a:srgbClr val="FF0000"/>
                </a:solidFill>
              </a:rPr>
              <a:t>public MyInterface getMyInterfaceReference</a:t>
            </a:r>
            <a:r>
              <a:rPr lang="ru-RU" altLang="ru-RU" sz="1600" b="1">
                <a:solidFill>
                  <a:srgbClr val="FF0000"/>
                </a:solidFill>
              </a:rPr>
              <a:t> </a:t>
            </a:r>
            <a:r>
              <a:rPr lang="en-US" altLang="ru-RU" sz="1600" b="1">
                <a:solidFill>
                  <a:srgbClr val="FF0000"/>
                </a:solidFill>
              </a:rPr>
              <a:t>(/* </a:t>
            </a:r>
            <a:r>
              <a:rPr lang="ru-RU" altLang="ru-RU" sz="1600" b="1">
                <a:solidFill>
                  <a:srgbClr val="FF0000"/>
                </a:solidFill>
              </a:rPr>
              <a:t>... параметры метода...</a:t>
            </a:r>
            <a:r>
              <a:rPr lang="en-US" altLang="ru-RU" sz="1600" b="1">
                <a:solidFill>
                  <a:srgbClr val="FF0000"/>
                </a:solidFill>
              </a:rPr>
              <a:t>*/)</a:t>
            </a:r>
            <a:r>
              <a:rPr lang="ru-RU" altLang="ru-RU" sz="1600" b="1">
                <a:solidFill>
                  <a:srgbClr val="FF0000"/>
                </a:solidFill>
              </a:rPr>
              <a:t> </a:t>
            </a:r>
            <a:r>
              <a:rPr lang="en-US" altLang="ru-RU" sz="1600" b="1">
                <a:solidFill>
                  <a:srgbClr val="FF0000"/>
                </a:solidFill>
              </a:rPr>
              <a:t>{</a:t>
            </a:r>
          </a:p>
          <a:p>
            <a:pPr lvl="2" eaLnBrk="1" hangingPunct="1">
              <a:buFontTx/>
              <a:buNone/>
            </a:pPr>
            <a:r>
              <a:rPr lang="en-US" altLang="ru-RU" sz="1600" b="1">
                <a:solidFill>
                  <a:srgbClr val="FF0000"/>
                </a:solidFill>
              </a:rPr>
              <a:t>	class MyInterfaceImpl implements MyInterface { </a:t>
            </a:r>
          </a:p>
          <a:p>
            <a:pPr lvl="2" eaLnBrk="1" hangingPunct="1">
              <a:buFontTx/>
              <a:buNone/>
            </a:pPr>
            <a:r>
              <a:rPr lang="en-US" altLang="ru-RU" sz="1600" b="1">
                <a:solidFill>
                  <a:srgbClr val="FF0000"/>
                </a:solidFill>
              </a:rPr>
              <a:t>	</a:t>
            </a:r>
            <a:r>
              <a:rPr lang="ru-RU" altLang="ru-RU" sz="1600" b="1">
                <a:solidFill>
                  <a:srgbClr val="FF0000"/>
                </a:solidFill>
              </a:rPr>
              <a:t>     </a:t>
            </a:r>
            <a:r>
              <a:rPr lang="en-US" altLang="ru-RU" sz="1600" b="1">
                <a:solidFill>
                  <a:srgbClr val="FF0000"/>
                </a:solidFill>
              </a:rPr>
              <a:t>private MyInterfaceImpl</a:t>
            </a:r>
            <a:r>
              <a:rPr lang="ru-RU" altLang="ru-RU" sz="1600" b="1">
                <a:solidFill>
                  <a:srgbClr val="FF0000"/>
                </a:solidFill>
              </a:rPr>
              <a:t> </a:t>
            </a:r>
            <a:r>
              <a:rPr lang="en-US" altLang="ru-RU" sz="1600" b="1">
                <a:solidFill>
                  <a:srgbClr val="FF0000"/>
                </a:solidFill>
              </a:rPr>
              <a:t>(/*</a:t>
            </a:r>
            <a:r>
              <a:rPr lang="ru-RU" altLang="ru-RU" sz="1600" b="1">
                <a:solidFill>
                  <a:srgbClr val="FF0000"/>
                </a:solidFill>
              </a:rPr>
              <a:t>...</a:t>
            </a:r>
            <a:r>
              <a:rPr lang="en-US" altLang="ru-RU" sz="1600" b="1">
                <a:solidFill>
                  <a:srgbClr val="FF0000"/>
                </a:solidFill>
              </a:rPr>
              <a:t> </a:t>
            </a:r>
            <a:r>
              <a:rPr lang="ru-RU" altLang="ru-RU" sz="1600" b="1">
                <a:solidFill>
                  <a:srgbClr val="FF0000"/>
                </a:solidFill>
              </a:rPr>
              <a:t>параметры конструктора...</a:t>
            </a:r>
            <a:r>
              <a:rPr lang="en-US" altLang="ru-RU" sz="1600" b="1">
                <a:solidFill>
                  <a:srgbClr val="FF0000"/>
                </a:solidFill>
              </a:rPr>
              <a:t> */)</a:t>
            </a: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2" eaLnBrk="1" hangingPunct="1">
              <a:buFontTx/>
              <a:buNone/>
            </a:pP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2" eaLnBrk="1" hangingPunct="1">
              <a:buFontTx/>
              <a:buNone/>
            </a:pPr>
            <a:r>
              <a:rPr lang="ru-RU" altLang="ru-RU" sz="1600" b="1">
                <a:solidFill>
                  <a:srgbClr val="FF0000"/>
                </a:solidFill>
              </a:rPr>
              <a:t>	     </a:t>
            </a:r>
            <a:r>
              <a:rPr lang="en-US" altLang="ru-RU" sz="1600" b="1">
                <a:solidFill>
                  <a:srgbClr val="FF0000"/>
                </a:solidFill>
              </a:rPr>
              <a:t>//…</a:t>
            </a:r>
            <a:r>
              <a:rPr lang="ru-RU" altLang="ru-RU" sz="1600" b="1">
                <a:solidFill>
                  <a:srgbClr val="FF0000"/>
                </a:solidFill>
              </a:rPr>
              <a:t>  прочие члены локального внутреннего класса     	</a:t>
            </a:r>
            <a:endParaRPr lang="en-US" altLang="ru-RU" sz="1600" b="1">
              <a:solidFill>
                <a:srgbClr val="FF0000"/>
              </a:solidFill>
            </a:endParaRPr>
          </a:p>
          <a:p>
            <a:pPr lvl="2" eaLnBrk="1" hangingPunct="1">
              <a:buFontTx/>
              <a:buNone/>
            </a:pPr>
            <a:r>
              <a:rPr lang="en-US" altLang="ru-RU" sz="1600" b="1">
                <a:solidFill>
                  <a:srgbClr val="FF0000"/>
                </a:solidFill>
              </a:rPr>
              <a:t>	} </a:t>
            </a:r>
          </a:p>
          <a:p>
            <a:pPr lvl="2" eaLnBrk="1" hangingPunct="1">
              <a:buFontTx/>
              <a:buNone/>
            </a:pPr>
            <a:r>
              <a:rPr lang="en-US" altLang="ru-RU" sz="1600" b="1">
                <a:solidFill>
                  <a:srgbClr val="FF0000"/>
                </a:solidFill>
              </a:rPr>
              <a:t>	return new MyInterfaceImpl (/*…*/);</a:t>
            </a:r>
          </a:p>
          <a:p>
            <a:pPr lvl="2" eaLnBrk="1" hangingPunct="1">
              <a:buFontTx/>
              <a:buNone/>
            </a:pPr>
            <a:r>
              <a:rPr lang="en-US" altLang="ru-RU" sz="1600" b="1">
                <a:solidFill>
                  <a:srgbClr val="FF0000"/>
                </a:solidFill>
              </a:rPr>
              <a:t>}</a:t>
            </a:r>
            <a:endParaRPr lang="ru-RU" altLang="ru-RU" sz="1600" b="1">
              <a:solidFill>
                <a:srgbClr val="FF0000"/>
              </a:solidFill>
            </a:endParaRPr>
          </a:p>
          <a:p>
            <a:pPr eaLnBrk="1" hangingPunct="1"/>
            <a:r>
              <a:rPr lang="ru-RU" altLang="ru-RU" sz="2000"/>
              <a:t>Вложенный класс теперь не часть класса, а часть метода, и не может быть доступен вне его.</a:t>
            </a:r>
          </a:p>
          <a:p>
            <a:pPr eaLnBrk="1" hangingPunct="1"/>
            <a:r>
              <a:rPr lang="ru-RU" altLang="ru-RU" sz="2000"/>
              <a:t>Конфликта имен не происходит: имена классов генерируются (</a:t>
            </a:r>
            <a:r>
              <a:rPr lang="ru-RU" altLang="ru-RU" sz="2000" i="1"/>
              <a:t>см. как!</a:t>
            </a:r>
            <a:r>
              <a:rPr lang="ru-RU" altLang="ru-RU" sz="2000"/>
              <a:t>).</a:t>
            </a:r>
          </a:p>
          <a:p>
            <a:pPr lvl="2" eaLnBrk="1" hangingPunct="1">
              <a:buFontTx/>
              <a:buNone/>
            </a:pPr>
            <a:endParaRPr lang="ru-RU" altLang="ru-RU" sz="1600"/>
          </a:p>
        </p:txBody>
      </p:sp>
    </p:spTree>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a:extLst>
              <a:ext uri="{FF2B5EF4-FFF2-40B4-BE49-F238E27FC236}">
                <a16:creationId xmlns:a16="http://schemas.microsoft.com/office/drawing/2014/main" id="{B5332E1E-9F3F-4A7E-8E21-FDB4651B273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AE4AA97-3585-44CA-86A4-7B630584662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3795" name="Footer Placeholder 4">
            <a:extLst>
              <a:ext uri="{FF2B5EF4-FFF2-40B4-BE49-F238E27FC236}">
                <a16:creationId xmlns:a16="http://schemas.microsoft.com/office/drawing/2014/main" id="{0027E809-C13F-4137-8A8C-958B1548D57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3796" name="Slide Number Placeholder 5">
            <a:extLst>
              <a:ext uri="{FF2B5EF4-FFF2-40B4-BE49-F238E27FC236}">
                <a16:creationId xmlns:a16="http://schemas.microsoft.com/office/drawing/2014/main" id="{F5415F52-80A3-4300-83BE-89097C701AC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5655424-E281-46FB-9054-FFB1CC030258}" type="slidenum">
              <a:rPr lang="ru-RU" altLang="ru-RU" sz="1400"/>
              <a:pPr eaLnBrk="1" hangingPunct="1">
                <a:spcBef>
                  <a:spcPct val="0"/>
                </a:spcBef>
                <a:buFontTx/>
                <a:buNone/>
              </a:pPr>
              <a:t>632</a:t>
            </a:fld>
            <a:endParaRPr lang="ru-RU" altLang="ru-RU" sz="1400"/>
          </a:p>
        </p:txBody>
      </p:sp>
      <p:sp>
        <p:nvSpPr>
          <p:cNvPr id="33797" name="Rectangle 2">
            <a:extLst>
              <a:ext uri="{FF2B5EF4-FFF2-40B4-BE49-F238E27FC236}">
                <a16:creationId xmlns:a16="http://schemas.microsoft.com/office/drawing/2014/main" id="{04CB7C2E-FB75-45D0-B82A-8ADBB61EEB43}"/>
              </a:ext>
            </a:extLst>
          </p:cNvPr>
          <p:cNvSpPr>
            <a:spLocks noGrp="1" noChangeArrowheads="1"/>
          </p:cNvSpPr>
          <p:nvPr>
            <p:ph type="title"/>
          </p:nvPr>
        </p:nvSpPr>
        <p:spPr>
          <a:xfrm>
            <a:off x="395288" y="1557338"/>
            <a:ext cx="8229600" cy="215900"/>
          </a:xfrm>
        </p:spPr>
        <p:txBody>
          <a:bodyPr/>
          <a:lstStyle/>
          <a:p>
            <a:pPr eaLnBrk="1" hangingPunct="1"/>
            <a:r>
              <a:rPr lang="ru-RU" altLang="ru-RU" sz="2400" b="1"/>
              <a:t>Внутренний класс, локальный в блоке</a:t>
            </a:r>
          </a:p>
        </p:txBody>
      </p:sp>
      <p:sp>
        <p:nvSpPr>
          <p:cNvPr id="33798" name="Rectangle 3">
            <a:extLst>
              <a:ext uri="{FF2B5EF4-FFF2-40B4-BE49-F238E27FC236}">
                <a16:creationId xmlns:a16="http://schemas.microsoft.com/office/drawing/2014/main" id="{395784C7-B4B7-46C7-A352-C3DD67F8735C}"/>
              </a:ext>
            </a:extLst>
          </p:cNvPr>
          <p:cNvSpPr>
            <a:spLocks noGrp="1" noChangeArrowheads="1"/>
          </p:cNvSpPr>
          <p:nvPr>
            <p:ph type="body" idx="1"/>
          </p:nvPr>
        </p:nvSpPr>
        <p:spPr>
          <a:xfrm>
            <a:off x="179388" y="1916113"/>
            <a:ext cx="8785225" cy="4176712"/>
          </a:xfrm>
        </p:spPr>
        <p:txBody>
          <a:bodyPr/>
          <a:lstStyle/>
          <a:p>
            <a:pPr eaLnBrk="1" hangingPunct="1">
              <a:lnSpc>
                <a:spcPct val="80000"/>
              </a:lnSpc>
            </a:pPr>
            <a:r>
              <a:rPr lang="ru-RU" altLang="ru-RU" sz="1800"/>
              <a:t>Область определения класса может быть сужена до блока, например:</a:t>
            </a:r>
          </a:p>
          <a:p>
            <a:pPr eaLnBrk="1" hangingPunct="1">
              <a:lnSpc>
                <a:spcPct val="80000"/>
              </a:lnSpc>
            </a:pPr>
            <a:endParaRPr lang="ru-RU" altLang="ru-RU" sz="1800"/>
          </a:p>
          <a:p>
            <a:pPr lvl="2" eaLnBrk="1" hangingPunct="1">
              <a:lnSpc>
                <a:spcPct val="80000"/>
              </a:lnSpc>
              <a:buFontTx/>
              <a:buNone/>
            </a:pPr>
            <a:r>
              <a:rPr lang="en-US" altLang="ru-RU" sz="1600" b="1">
                <a:solidFill>
                  <a:srgbClr val="FF0000"/>
                </a:solidFill>
              </a:rPr>
              <a:t>public MyInterface getMyInterfaceReference</a:t>
            </a:r>
            <a:r>
              <a:rPr lang="ru-RU" altLang="ru-RU" sz="1600" b="1">
                <a:solidFill>
                  <a:srgbClr val="FF0000"/>
                </a:solidFill>
              </a:rPr>
              <a:t> </a:t>
            </a:r>
            <a:r>
              <a:rPr lang="en-US" altLang="ru-RU" sz="1600" b="1">
                <a:solidFill>
                  <a:srgbClr val="FF0000"/>
                </a:solidFill>
              </a:rPr>
              <a:t>(/* </a:t>
            </a:r>
            <a:r>
              <a:rPr lang="ru-RU" altLang="ru-RU" sz="1600" b="1">
                <a:solidFill>
                  <a:srgbClr val="FF0000"/>
                </a:solidFill>
              </a:rPr>
              <a:t>... параметры метода...</a:t>
            </a:r>
            <a:r>
              <a:rPr lang="en-US" altLang="ru-RU" sz="1600" b="1">
                <a:solidFill>
                  <a:srgbClr val="FF0000"/>
                </a:solidFill>
              </a:rPr>
              <a:t>*/)</a:t>
            </a: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2" eaLnBrk="1" hangingPunct="1">
              <a:lnSpc>
                <a:spcPct val="80000"/>
              </a:lnSpc>
              <a:buFontTx/>
              <a:buNone/>
            </a:pPr>
            <a:r>
              <a:rPr lang="ru-RU" altLang="ru-RU" sz="1600" b="1">
                <a:solidFill>
                  <a:srgbClr val="FF0000"/>
                </a:solidFill>
              </a:rPr>
              <a:t>	</a:t>
            </a:r>
            <a:r>
              <a:rPr lang="en-US" altLang="ru-RU" sz="1600" b="1">
                <a:solidFill>
                  <a:srgbClr val="FF0000"/>
                </a:solidFill>
              </a:rPr>
              <a:t>if (</a:t>
            </a:r>
            <a:r>
              <a:rPr lang="ru-RU" altLang="ru-RU" sz="1600" b="1">
                <a:solidFill>
                  <a:srgbClr val="FF0000"/>
                </a:solidFill>
              </a:rPr>
              <a:t> </a:t>
            </a:r>
            <a:r>
              <a:rPr lang="en-US" altLang="ru-RU" sz="1600" b="1">
                <a:solidFill>
                  <a:srgbClr val="FF0000"/>
                </a:solidFill>
              </a:rPr>
              <a:t>isPermitted</a:t>
            </a:r>
            <a:r>
              <a:rPr lang="ru-RU" altLang="ru-RU" sz="1600" b="1">
                <a:solidFill>
                  <a:srgbClr val="FF0000"/>
                </a:solidFill>
              </a:rPr>
              <a:t> </a:t>
            </a:r>
            <a:r>
              <a:rPr lang="en-US" altLang="ru-RU" sz="1600" b="1">
                <a:solidFill>
                  <a:srgbClr val="FF0000"/>
                </a:solidFill>
              </a:rPr>
              <a:t>(…)</a:t>
            </a:r>
            <a:r>
              <a:rPr lang="ru-RU" altLang="ru-RU" sz="1600" b="1">
                <a:solidFill>
                  <a:srgbClr val="FF0000"/>
                </a:solidFill>
              </a:rPr>
              <a:t> </a:t>
            </a:r>
            <a:r>
              <a:rPr lang="en-US" altLang="ru-RU" sz="1600" b="1">
                <a:solidFill>
                  <a:srgbClr val="FF0000"/>
                </a:solidFill>
              </a:rPr>
              <a:t>)</a:t>
            </a:r>
            <a:r>
              <a:rPr lang="ru-RU" altLang="ru-RU" sz="1600" b="1">
                <a:solidFill>
                  <a:srgbClr val="FF0000"/>
                </a:solidFill>
              </a:rPr>
              <a:t> </a:t>
            </a:r>
            <a:r>
              <a:rPr lang="en-US" altLang="ru-RU" sz="1600" b="1">
                <a:solidFill>
                  <a:srgbClr val="FF0000"/>
                </a:solidFill>
              </a:rPr>
              <a:t> {</a:t>
            </a:r>
          </a:p>
          <a:p>
            <a:pPr lvl="3" eaLnBrk="1" hangingPunct="1">
              <a:lnSpc>
                <a:spcPct val="80000"/>
              </a:lnSpc>
              <a:buFontTx/>
              <a:buNone/>
            </a:pPr>
            <a:r>
              <a:rPr lang="en-US" altLang="ru-RU" sz="1600" b="1">
                <a:solidFill>
                  <a:srgbClr val="FF0000"/>
                </a:solidFill>
              </a:rPr>
              <a:t>	class MyInterfaceImpl implements MyInterface { </a:t>
            </a:r>
          </a:p>
          <a:p>
            <a:pPr lvl="3" eaLnBrk="1" hangingPunct="1">
              <a:lnSpc>
                <a:spcPct val="80000"/>
              </a:lnSpc>
              <a:buFontTx/>
              <a:buNone/>
            </a:pPr>
            <a:r>
              <a:rPr lang="en-US" altLang="ru-RU" sz="1600" b="1">
                <a:solidFill>
                  <a:srgbClr val="FF0000"/>
                </a:solidFill>
              </a:rPr>
              <a:t>	</a:t>
            </a:r>
            <a:r>
              <a:rPr lang="ru-RU" altLang="ru-RU" sz="1600" b="1">
                <a:solidFill>
                  <a:srgbClr val="FF0000"/>
                </a:solidFill>
              </a:rPr>
              <a:t>     </a:t>
            </a:r>
            <a:r>
              <a:rPr lang="en-US" altLang="ru-RU" sz="1600" b="1">
                <a:solidFill>
                  <a:srgbClr val="FF0000"/>
                </a:solidFill>
              </a:rPr>
              <a:t>private MyInterfaceImpl(/*</a:t>
            </a:r>
            <a:r>
              <a:rPr lang="ru-RU" altLang="ru-RU" sz="1600" b="1">
                <a:solidFill>
                  <a:srgbClr val="FF0000"/>
                </a:solidFill>
              </a:rPr>
              <a:t>...</a:t>
            </a:r>
            <a:r>
              <a:rPr lang="en-US" altLang="ru-RU" sz="1600" b="1">
                <a:solidFill>
                  <a:srgbClr val="FF0000"/>
                </a:solidFill>
              </a:rPr>
              <a:t> </a:t>
            </a:r>
            <a:r>
              <a:rPr lang="ru-RU" altLang="ru-RU" sz="1600" b="1">
                <a:solidFill>
                  <a:srgbClr val="FF0000"/>
                </a:solidFill>
              </a:rPr>
              <a:t>параметры конструктора...</a:t>
            </a:r>
            <a:r>
              <a:rPr lang="en-US" altLang="ru-RU" sz="1600" b="1">
                <a:solidFill>
                  <a:srgbClr val="FF0000"/>
                </a:solidFill>
              </a:rPr>
              <a:t> */)</a:t>
            </a: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3" eaLnBrk="1" hangingPunct="1">
              <a:lnSpc>
                <a:spcPct val="80000"/>
              </a:lnSpc>
              <a:buFontTx/>
              <a:buNone/>
            </a:pP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3" eaLnBrk="1" hangingPunct="1">
              <a:lnSpc>
                <a:spcPct val="80000"/>
              </a:lnSpc>
              <a:buFontTx/>
              <a:buNone/>
            </a:pPr>
            <a:r>
              <a:rPr lang="ru-RU" altLang="ru-RU" sz="1600" b="1">
                <a:solidFill>
                  <a:srgbClr val="FF0000"/>
                </a:solidFill>
              </a:rPr>
              <a:t>	     </a:t>
            </a:r>
            <a:r>
              <a:rPr lang="en-US" altLang="ru-RU" sz="1600" b="1">
                <a:solidFill>
                  <a:srgbClr val="FF0000"/>
                </a:solidFill>
              </a:rPr>
              <a:t>//…</a:t>
            </a:r>
            <a:r>
              <a:rPr lang="ru-RU" altLang="ru-RU" sz="1600" b="1">
                <a:solidFill>
                  <a:srgbClr val="FF0000"/>
                </a:solidFill>
              </a:rPr>
              <a:t>  прочие члены локального внутреннего класса     	</a:t>
            </a:r>
            <a:endParaRPr lang="en-US" altLang="ru-RU" sz="1600" b="1">
              <a:solidFill>
                <a:srgbClr val="FF0000"/>
              </a:solidFill>
            </a:endParaRPr>
          </a:p>
          <a:p>
            <a:pPr lvl="3" eaLnBrk="1" hangingPunct="1">
              <a:lnSpc>
                <a:spcPct val="80000"/>
              </a:lnSpc>
              <a:buFontTx/>
              <a:buNone/>
            </a:pPr>
            <a:r>
              <a:rPr lang="en-US" altLang="ru-RU" sz="1600" b="1">
                <a:solidFill>
                  <a:srgbClr val="FF0000"/>
                </a:solidFill>
              </a:rPr>
              <a:t>	} </a:t>
            </a:r>
          </a:p>
          <a:p>
            <a:pPr lvl="2" eaLnBrk="1" hangingPunct="1">
              <a:lnSpc>
                <a:spcPct val="80000"/>
              </a:lnSpc>
              <a:buFontTx/>
              <a:buNone/>
            </a:pPr>
            <a:r>
              <a:rPr lang="en-US" altLang="ru-RU" sz="1600" b="1">
                <a:solidFill>
                  <a:srgbClr val="FF0000"/>
                </a:solidFill>
              </a:rPr>
              <a:t>	        return new MyInterfaceImpl (/*…*/);</a:t>
            </a:r>
          </a:p>
          <a:p>
            <a:pPr lvl="2" eaLnBrk="1" hangingPunct="1">
              <a:lnSpc>
                <a:spcPct val="80000"/>
              </a:lnSpc>
              <a:buFontTx/>
              <a:buNone/>
            </a:pPr>
            <a:r>
              <a:rPr lang="en-US" altLang="ru-RU" sz="1600" b="1">
                <a:solidFill>
                  <a:srgbClr val="FF0000"/>
                </a:solidFill>
              </a:rPr>
              <a:t>	}</a:t>
            </a:r>
          </a:p>
          <a:p>
            <a:pPr lvl="2" eaLnBrk="1" hangingPunct="1">
              <a:lnSpc>
                <a:spcPct val="80000"/>
              </a:lnSpc>
              <a:buFontTx/>
              <a:buNone/>
            </a:pPr>
            <a:r>
              <a:rPr lang="en-US" altLang="ru-RU" sz="1600" b="1">
                <a:solidFill>
                  <a:srgbClr val="FF0000"/>
                </a:solidFill>
              </a:rPr>
              <a:t>	else {</a:t>
            </a:r>
          </a:p>
          <a:p>
            <a:pPr lvl="2" eaLnBrk="1" hangingPunct="1">
              <a:lnSpc>
                <a:spcPct val="80000"/>
              </a:lnSpc>
              <a:buFontTx/>
              <a:buNone/>
            </a:pPr>
            <a:r>
              <a:rPr lang="en-US" altLang="ru-RU" sz="1600" b="1">
                <a:solidFill>
                  <a:srgbClr val="FF0000"/>
                </a:solidFill>
              </a:rPr>
              <a:t>	        return null;</a:t>
            </a:r>
          </a:p>
          <a:p>
            <a:pPr lvl="2" eaLnBrk="1" hangingPunct="1">
              <a:lnSpc>
                <a:spcPct val="80000"/>
              </a:lnSpc>
              <a:buFontTx/>
              <a:buNone/>
            </a:pPr>
            <a:r>
              <a:rPr lang="en-US" altLang="ru-RU" sz="1600" b="1">
                <a:solidFill>
                  <a:srgbClr val="FF0000"/>
                </a:solidFill>
              </a:rPr>
              <a:t>	}</a:t>
            </a:r>
          </a:p>
          <a:p>
            <a:pPr lvl="2" eaLnBrk="1" hangingPunct="1">
              <a:lnSpc>
                <a:spcPct val="80000"/>
              </a:lnSpc>
              <a:buFontTx/>
              <a:buNone/>
            </a:pPr>
            <a:r>
              <a:rPr lang="en-US" altLang="ru-RU" sz="1600" b="1">
                <a:solidFill>
                  <a:srgbClr val="FF0000"/>
                </a:solidFill>
              </a:rPr>
              <a:t>}</a:t>
            </a:r>
            <a:endParaRPr lang="ru-RU" altLang="ru-RU" sz="1600" b="1">
              <a:solidFill>
                <a:srgbClr val="FF0000"/>
              </a:solidFill>
            </a:endParaRPr>
          </a:p>
          <a:p>
            <a:pPr lvl="2" eaLnBrk="1" hangingPunct="1">
              <a:lnSpc>
                <a:spcPct val="80000"/>
              </a:lnSpc>
              <a:buFontTx/>
              <a:buNone/>
            </a:pPr>
            <a:endParaRPr lang="ru-RU" altLang="ru-RU" sz="1600" b="1"/>
          </a:p>
        </p:txBody>
      </p:sp>
    </p:spTree>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a:extLst>
              <a:ext uri="{FF2B5EF4-FFF2-40B4-BE49-F238E27FC236}">
                <a16:creationId xmlns:a16="http://schemas.microsoft.com/office/drawing/2014/main" id="{091CBBA9-451C-4879-BD4B-160DA1775D5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65BA7D6-47B3-46A2-B130-1C43C802893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4819" name="Footer Placeholder 4">
            <a:extLst>
              <a:ext uri="{FF2B5EF4-FFF2-40B4-BE49-F238E27FC236}">
                <a16:creationId xmlns:a16="http://schemas.microsoft.com/office/drawing/2014/main" id="{B42D51A1-282E-493F-AD85-2694305C414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4820" name="Slide Number Placeholder 5">
            <a:extLst>
              <a:ext uri="{FF2B5EF4-FFF2-40B4-BE49-F238E27FC236}">
                <a16:creationId xmlns:a16="http://schemas.microsoft.com/office/drawing/2014/main" id="{F6ED73B0-061B-4B61-A499-11581CE3217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BD0F78E-5A81-4F5D-AE34-0E3B14D37469}" type="slidenum">
              <a:rPr lang="ru-RU" altLang="ru-RU" sz="1400"/>
              <a:pPr eaLnBrk="1" hangingPunct="1">
                <a:spcBef>
                  <a:spcPct val="0"/>
                </a:spcBef>
                <a:buFontTx/>
                <a:buNone/>
              </a:pPr>
              <a:t>633</a:t>
            </a:fld>
            <a:endParaRPr lang="ru-RU" altLang="ru-RU" sz="1400"/>
          </a:p>
        </p:txBody>
      </p:sp>
      <p:sp>
        <p:nvSpPr>
          <p:cNvPr id="34821" name="Rectangle 2">
            <a:extLst>
              <a:ext uri="{FF2B5EF4-FFF2-40B4-BE49-F238E27FC236}">
                <a16:creationId xmlns:a16="http://schemas.microsoft.com/office/drawing/2014/main" id="{54934A15-84D9-4298-8643-1C8BAF100B3B}"/>
              </a:ext>
            </a:extLst>
          </p:cNvPr>
          <p:cNvSpPr>
            <a:spLocks noGrp="1" noChangeArrowheads="1"/>
          </p:cNvSpPr>
          <p:nvPr>
            <p:ph type="title"/>
          </p:nvPr>
        </p:nvSpPr>
        <p:spPr>
          <a:xfrm>
            <a:off x="395288" y="1412875"/>
            <a:ext cx="8229600" cy="358775"/>
          </a:xfrm>
        </p:spPr>
        <p:txBody>
          <a:bodyPr/>
          <a:lstStyle/>
          <a:p>
            <a:pPr eaLnBrk="1" hangingPunct="1"/>
            <a:r>
              <a:rPr lang="ru-RU" altLang="ru-RU" sz="2400" b="1"/>
              <a:t>Анонимные внутренние классы</a:t>
            </a:r>
          </a:p>
        </p:txBody>
      </p:sp>
      <p:sp>
        <p:nvSpPr>
          <p:cNvPr id="34822" name="Rectangle 3">
            <a:extLst>
              <a:ext uri="{FF2B5EF4-FFF2-40B4-BE49-F238E27FC236}">
                <a16:creationId xmlns:a16="http://schemas.microsoft.com/office/drawing/2014/main" id="{99021062-E5CC-48D4-ABE7-DE7F5204E5F7}"/>
              </a:ext>
            </a:extLst>
          </p:cNvPr>
          <p:cNvSpPr>
            <a:spLocks noGrp="1" noChangeArrowheads="1"/>
          </p:cNvSpPr>
          <p:nvPr>
            <p:ph type="body" idx="1"/>
          </p:nvPr>
        </p:nvSpPr>
        <p:spPr>
          <a:xfrm>
            <a:off x="77788" y="1844675"/>
            <a:ext cx="4249737" cy="2952750"/>
          </a:xfrm>
        </p:spPr>
        <p:txBody>
          <a:bodyPr/>
          <a:lstStyle/>
          <a:p>
            <a:pPr eaLnBrk="1" hangingPunct="1"/>
            <a:r>
              <a:rPr lang="ru-RU" altLang="ru-RU" sz="1600" b="1"/>
              <a:t>Анонимные классы встречаются в программах сравнительно часто</a:t>
            </a:r>
            <a:r>
              <a:rPr lang="en-US" altLang="ru-RU" sz="1600" b="1"/>
              <a:t> – </a:t>
            </a:r>
            <a:r>
              <a:rPr lang="ru-RU" altLang="ru-RU" sz="1600" b="1"/>
              <a:t>когда нужно единожды инстанциировать локальный класс (и этому классу можно не давать имени).</a:t>
            </a:r>
            <a:r>
              <a:rPr lang="en-US" altLang="ru-RU" sz="1600" b="1"/>
              <a:t> </a:t>
            </a:r>
            <a:endParaRPr lang="ru-RU" altLang="ru-RU" sz="1600" b="1"/>
          </a:p>
          <a:p>
            <a:pPr eaLnBrk="1" hangingPunct="1"/>
            <a:r>
              <a:rPr lang="ru-RU" altLang="ru-RU" sz="1600" i="1"/>
              <a:t>Это не значит, что будет создан только один инстанс этого класса (например: инстанциирование локального класса может быть внутри цикла...) </a:t>
            </a:r>
          </a:p>
          <a:p>
            <a:pPr eaLnBrk="1" hangingPunct="1"/>
            <a:endParaRPr lang="ru-RU" altLang="ru-RU" sz="1600" b="1"/>
          </a:p>
        </p:txBody>
      </p:sp>
      <p:sp>
        <p:nvSpPr>
          <p:cNvPr id="34823" name="Rectangle 6">
            <a:extLst>
              <a:ext uri="{FF2B5EF4-FFF2-40B4-BE49-F238E27FC236}">
                <a16:creationId xmlns:a16="http://schemas.microsoft.com/office/drawing/2014/main" id="{C3DA4ADC-33BE-41C5-A283-A28E640A16C8}"/>
              </a:ext>
            </a:extLst>
          </p:cNvPr>
          <p:cNvSpPr>
            <a:spLocks noChangeArrowheads="1"/>
          </p:cNvSpPr>
          <p:nvPr/>
        </p:nvSpPr>
        <p:spPr bwMode="auto">
          <a:xfrm>
            <a:off x="511175" y="4935538"/>
            <a:ext cx="3384550"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interface RandomNumberListener {</a:t>
            </a:r>
            <a:endParaRPr lang="ru-RU" altLang="ru-RU" sz="1400"/>
          </a:p>
          <a:p>
            <a:pPr eaLnBrk="1" hangingPunct="1">
              <a:spcBef>
                <a:spcPct val="0"/>
              </a:spcBef>
              <a:buFontTx/>
              <a:buNone/>
            </a:pPr>
            <a:r>
              <a:rPr lang="en-US" altLang="ru-RU" sz="1400" b="1"/>
              <a:t>    void numberGenerated (int n);</a:t>
            </a:r>
            <a:endParaRPr lang="ru-RU" altLang="ru-RU" sz="1400"/>
          </a:p>
          <a:p>
            <a:pPr eaLnBrk="1" hangingPunct="1">
              <a:spcBef>
                <a:spcPct val="0"/>
              </a:spcBef>
              <a:buFontTx/>
              <a:buNone/>
            </a:pPr>
            <a:r>
              <a:rPr lang="en-US" altLang="ru-RU" sz="1400" b="1"/>
              <a:t>}</a:t>
            </a:r>
          </a:p>
        </p:txBody>
      </p:sp>
      <p:sp>
        <p:nvSpPr>
          <p:cNvPr id="34824" name="Rectangle 7">
            <a:extLst>
              <a:ext uri="{FF2B5EF4-FFF2-40B4-BE49-F238E27FC236}">
                <a16:creationId xmlns:a16="http://schemas.microsoft.com/office/drawing/2014/main" id="{550346B1-68D4-4516-BD59-310D7FED3BAC}"/>
              </a:ext>
            </a:extLst>
          </p:cNvPr>
          <p:cNvSpPr>
            <a:spLocks noChangeArrowheads="1"/>
          </p:cNvSpPr>
          <p:nvPr/>
        </p:nvSpPr>
        <p:spPr bwMode="auto">
          <a:xfrm>
            <a:off x="4067175" y="1965325"/>
            <a:ext cx="4991100" cy="375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 OddNumbersLover {</a:t>
            </a:r>
            <a:endParaRPr lang="ru-RU" altLang="ru-RU" sz="1400"/>
          </a:p>
          <a:p>
            <a:pPr eaLnBrk="1" hangingPunct="1">
              <a:spcBef>
                <a:spcPct val="0"/>
              </a:spcBef>
              <a:buFontTx/>
              <a:buNone/>
            </a:pPr>
            <a:r>
              <a:rPr lang="en-US" altLang="ru-RU" sz="1400" b="1"/>
              <a:t>	private int myBestNumber = 1;</a:t>
            </a:r>
            <a:endParaRPr lang="en-US" altLang="ru-RU" sz="1400"/>
          </a:p>
          <a:p>
            <a:pPr eaLnBrk="1" hangingPunct="1">
              <a:spcBef>
                <a:spcPct val="0"/>
              </a:spcBef>
              <a:buFontTx/>
              <a:buNone/>
            </a:pPr>
            <a:r>
              <a:rPr lang="ru-RU" altLang="ru-RU" sz="1400"/>
              <a:t>     </a:t>
            </a:r>
            <a:r>
              <a:rPr lang="en-US" altLang="ru-RU" sz="1400"/>
              <a:t>	</a:t>
            </a:r>
            <a:r>
              <a:rPr lang="en-US" altLang="ru-RU" sz="1400" b="1"/>
              <a:t>private void setBestNumber(int n){</a:t>
            </a:r>
            <a:endParaRPr lang="ru-RU" altLang="ru-RU" sz="1400"/>
          </a:p>
          <a:p>
            <a:pPr lvl="2" eaLnBrk="1" hangingPunct="1">
              <a:spcBef>
                <a:spcPct val="0"/>
              </a:spcBef>
              <a:buFontTx/>
              <a:buNone/>
            </a:pPr>
            <a:r>
              <a:rPr lang="en-US" altLang="ru-RU" sz="1400" b="1"/>
              <a:t>	//…</a:t>
            </a:r>
          </a:p>
          <a:p>
            <a:pPr lvl="2" eaLnBrk="1" hangingPunct="1">
              <a:spcBef>
                <a:spcPct val="0"/>
              </a:spcBef>
              <a:buFontTx/>
              <a:buNone/>
            </a:pPr>
            <a:r>
              <a:rPr lang="en-US" altLang="ru-RU" sz="1400" b="1"/>
              <a:t>}</a:t>
            </a:r>
            <a:r>
              <a:rPr lang="ru-RU" altLang="ru-RU" sz="1400" b="1"/>
              <a:t> </a:t>
            </a:r>
            <a:endParaRPr lang="en-US" altLang="ru-RU" sz="1400" b="1"/>
          </a:p>
          <a:p>
            <a:pPr eaLnBrk="1" hangingPunct="1">
              <a:spcBef>
                <a:spcPct val="0"/>
              </a:spcBef>
              <a:buFontTx/>
              <a:buNone/>
            </a:pPr>
            <a:r>
              <a:rPr lang="ru-RU" altLang="ru-RU" sz="1400" b="1"/>
              <a:t>     </a:t>
            </a:r>
            <a:endParaRPr lang="en-US" altLang="ru-RU" sz="1400" b="1"/>
          </a:p>
          <a:p>
            <a:pPr eaLnBrk="1" hangingPunct="1">
              <a:spcBef>
                <a:spcPct val="0"/>
              </a:spcBef>
              <a:buFontTx/>
              <a:buNone/>
            </a:pPr>
            <a:r>
              <a:rPr lang="en-US" altLang="ru-RU" sz="1400" b="1"/>
              <a:t>	public RandomNumberListener 				getNumberListener ( ) {</a:t>
            </a:r>
            <a:endParaRPr lang="ru-RU" altLang="ru-RU" sz="1400"/>
          </a:p>
          <a:p>
            <a:pPr eaLnBrk="1" hangingPunct="1">
              <a:spcBef>
                <a:spcPct val="0"/>
              </a:spcBef>
              <a:buFontTx/>
              <a:buNone/>
            </a:pPr>
            <a:r>
              <a:rPr lang="ru-RU" altLang="ru-RU" sz="1400" b="1"/>
              <a:t>            </a:t>
            </a:r>
            <a:r>
              <a:rPr lang="en-US" altLang="ru-RU" sz="1400" b="1">
                <a:solidFill>
                  <a:srgbClr val="FF0000"/>
                </a:solidFill>
              </a:rPr>
              <a:t>return new RandomNumberListener ( ) {</a:t>
            </a:r>
            <a:endParaRPr lang="ru-RU" altLang="ru-RU" sz="1400" b="1">
              <a:solidFill>
                <a:srgbClr val="FF0000"/>
              </a:solidFill>
            </a:endParaRPr>
          </a:p>
          <a:p>
            <a:pPr eaLnBrk="1" hangingPunct="1">
              <a:spcBef>
                <a:spcPct val="0"/>
              </a:spcBef>
              <a:buFontTx/>
              <a:buNone/>
            </a:pPr>
            <a:r>
              <a:rPr lang="ru-RU" altLang="ru-RU" sz="1400" b="1">
                <a:solidFill>
                  <a:srgbClr val="FF0000"/>
                </a:solidFill>
              </a:rPr>
              <a:t>	      </a:t>
            </a:r>
            <a:r>
              <a:rPr lang="en-US" altLang="ru-RU" sz="1400" b="1">
                <a:solidFill>
                  <a:srgbClr val="FF0000"/>
                </a:solidFill>
              </a:rPr>
              <a:t>Object someMember;</a:t>
            </a:r>
            <a:endParaRPr lang="ru-RU" altLang="ru-RU" sz="1400" b="1">
              <a:solidFill>
                <a:srgbClr val="FF0000"/>
              </a:solidFill>
            </a:endParaRPr>
          </a:p>
          <a:p>
            <a:pPr eaLnBrk="1" hangingPunct="1">
              <a:spcBef>
                <a:spcPct val="0"/>
              </a:spcBef>
              <a:buFontTx/>
              <a:buNone/>
            </a:pPr>
            <a:r>
              <a:rPr lang="ru-RU" altLang="ru-RU" sz="1400" b="1">
                <a:solidFill>
                  <a:srgbClr val="FF0000"/>
                </a:solidFill>
              </a:rPr>
              <a:t>	      </a:t>
            </a:r>
            <a:r>
              <a:rPr lang="en-US" altLang="ru-RU" sz="1400" b="1">
                <a:solidFill>
                  <a:srgbClr val="FF0000"/>
                </a:solidFill>
              </a:rPr>
              <a:t>{ /* </a:t>
            </a:r>
            <a:r>
              <a:rPr lang="ru-RU" altLang="ru-RU" sz="1400" b="1">
                <a:solidFill>
                  <a:srgbClr val="FF0000"/>
                </a:solidFill>
              </a:rPr>
              <a:t>например, инициализатор, ... */</a:t>
            </a:r>
            <a:r>
              <a:rPr lang="en-US" altLang="ru-RU" sz="1400" b="1">
                <a:solidFill>
                  <a:srgbClr val="FF0000"/>
                </a:solidFill>
              </a:rPr>
              <a:t> }</a:t>
            </a:r>
          </a:p>
          <a:p>
            <a:pPr eaLnBrk="1" hangingPunct="1">
              <a:spcBef>
                <a:spcPct val="0"/>
              </a:spcBef>
              <a:buFontTx/>
              <a:buNone/>
            </a:pPr>
            <a:r>
              <a:rPr lang="en-US" altLang="ru-RU" sz="1400">
                <a:solidFill>
                  <a:srgbClr val="FF0000"/>
                </a:solidFill>
              </a:rPr>
              <a:t> 	</a:t>
            </a:r>
            <a:r>
              <a:rPr lang="ru-RU" altLang="ru-RU" sz="1400">
                <a:solidFill>
                  <a:srgbClr val="FF0000"/>
                </a:solidFill>
              </a:rPr>
              <a:t>      </a:t>
            </a:r>
            <a:r>
              <a:rPr lang="en-US" altLang="ru-RU" sz="1400" b="1">
                <a:solidFill>
                  <a:srgbClr val="FF0000"/>
                </a:solidFill>
              </a:rPr>
              <a:t>public void numberGenerated(int n) {</a:t>
            </a:r>
            <a:endParaRPr lang="ru-RU" altLang="ru-RU" sz="1400">
              <a:solidFill>
                <a:srgbClr val="FF0000"/>
              </a:solidFill>
            </a:endParaRPr>
          </a:p>
          <a:p>
            <a:pPr eaLnBrk="1" hangingPunct="1">
              <a:spcBef>
                <a:spcPct val="0"/>
              </a:spcBef>
              <a:buFontTx/>
              <a:buNone/>
            </a:pPr>
            <a:r>
              <a:rPr lang="en-US" altLang="ru-RU" sz="1400" b="1">
                <a:solidFill>
                  <a:srgbClr val="FF0000"/>
                </a:solidFill>
              </a:rPr>
              <a:t> 		setBestNumber(n);</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ru-RU" altLang="ru-RU" sz="1400" b="1"/>
              <a:t>      </a:t>
            </a:r>
            <a:r>
              <a:rPr lang="en-US" altLang="ru-RU" sz="1400" b="1"/>
              <a:t>	}</a:t>
            </a:r>
            <a:endParaRPr lang="ru-RU" altLang="ru-RU" sz="1400"/>
          </a:p>
          <a:p>
            <a:pPr eaLnBrk="1" hangingPunct="1">
              <a:spcBef>
                <a:spcPct val="0"/>
              </a:spcBef>
              <a:buFontTx/>
              <a:buNone/>
            </a:pPr>
            <a:r>
              <a:rPr lang="en-US" altLang="ru-RU" sz="1400" b="1"/>
              <a:t>}</a:t>
            </a:r>
          </a:p>
        </p:txBody>
      </p:sp>
    </p:spTree>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a:extLst>
              <a:ext uri="{FF2B5EF4-FFF2-40B4-BE49-F238E27FC236}">
                <a16:creationId xmlns:a16="http://schemas.microsoft.com/office/drawing/2014/main" id="{E8EF7205-266B-41E8-A513-F2ABE8C1E63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8140F96-5CD2-45AD-A25C-246F2D486C4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5843" name="Footer Placeholder 4">
            <a:extLst>
              <a:ext uri="{FF2B5EF4-FFF2-40B4-BE49-F238E27FC236}">
                <a16:creationId xmlns:a16="http://schemas.microsoft.com/office/drawing/2014/main" id="{06FB2CEF-7837-4A96-A3D9-B21DD42E683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5844" name="Slide Number Placeholder 5">
            <a:extLst>
              <a:ext uri="{FF2B5EF4-FFF2-40B4-BE49-F238E27FC236}">
                <a16:creationId xmlns:a16="http://schemas.microsoft.com/office/drawing/2014/main" id="{3D24CAAB-FF95-4497-A07C-DDA5331DFA2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D8AE350-EDF1-4122-9613-88F886421F20}" type="slidenum">
              <a:rPr lang="ru-RU" altLang="ru-RU" sz="1400"/>
              <a:pPr eaLnBrk="1" hangingPunct="1">
                <a:spcBef>
                  <a:spcPct val="0"/>
                </a:spcBef>
                <a:buFontTx/>
                <a:buNone/>
              </a:pPr>
              <a:t>634</a:t>
            </a:fld>
            <a:endParaRPr lang="ru-RU" altLang="ru-RU" sz="1400"/>
          </a:p>
        </p:txBody>
      </p:sp>
      <p:sp>
        <p:nvSpPr>
          <p:cNvPr id="35845" name="Rectangle 3">
            <a:extLst>
              <a:ext uri="{FF2B5EF4-FFF2-40B4-BE49-F238E27FC236}">
                <a16:creationId xmlns:a16="http://schemas.microsoft.com/office/drawing/2014/main" id="{B1DECB97-9AD5-45C5-AB16-239E78A37192}"/>
              </a:ext>
            </a:extLst>
          </p:cNvPr>
          <p:cNvSpPr>
            <a:spLocks noGrp="1" noChangeArrowheads="1"/>
          </p:cNvSpPr>
          <p:nvPr>
            <p:ph type="body" idx="1"/>
          </p:nvPr>
        </p:nvSpPr>
        <p:spPr>
          <a:xfrm>
            <a:off x="0" y="1484313"/>
            <a:ext cx="8697913" cy="720725"/>
          </a:xfrm>
        </p:spPr>
        <p:txBody>
          <a:bodyPr/>
          <a:lstStyle/>
          <a:p>
            <a:pPr eaLnBrk="1" hangingPunct="1"/>
            <a:r>
              <a:rPr lang="ru-RU" altLang="ru-RU" sz="2000"/>
              <a:t>В анонимном классе вместо интерфейса можно использовать базовый класс и его конструктор с параметрами, например:</a:t>
            </a:r>
          </a:p>
        </p:txBody>
      </p:sp>
      <p:sp>
        <p:nvSpPr>
          <p:cNvPr id="35846" name="Rectangle 6">
            <a:extLst>
              <a:ext uri="{FF2B5EF4-FFF2-40B4-BE49-F238E27FC236}">
                <a16:creationId xmlns:a16="http://schemas.microsoft.com/office/drawing/2014/main" id="{83424750-65B6-4B9C-8B43-025A9256B32F}"/>
              </a:ext>
            </a:extLst>
          </p:cNvPr>
          <p:cNvSpPr>
            <a:spLocks noChangeArrowheads="1"/>
          </p:cNvSpPr>
          <p:nvPr/>
        </p:nvSpPr>
        <p:spPr bwMode="auto">
          <a:xfrm>
            <a:off x="179388" y="2343150"/>
            <a:ext cx="3384550"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interface RandomNumberListener {</a:t>
            </a:r>
            <a:endParaRPr lang="ru-RU" altLang="ru-RU" sz="1400"/>
          </a:p>
          <a:p>
            <a:pPr eaLnBrk="1" hangingPunct="1">
              <a:spcBef>
                <a:spcPct val="0"/>
              </a:spcBef>
              <a:buFontTx/>
              <a:buNone/>
            </a:pPr>
            <a:r>
              <a:rPr lang="en-US" altLang="ru-RU" sz="1400" b="1"/>
              <a:t>    </a:t>
            </a:r>
            <a:r>
              <a:rPr lang="en-US" altLang="ru-RU" sz="1400" b="1">
                <a:solidFill>
                  <a:srgbClr val="FF0000"/>
                </a:solidFill>
              </a:rPr>
              <a:t>void numberGenerated (int n);</a:t>
            </a:r>
            <a:endParaRPr lang="ru-RU" altLang="ru-RU" sz="1400">
              <a:solidFill>
                <a:srgbClr val="FF0000"/>
              </a:solidFill>
            </a:endParaRPr>
          </a:p>
          <a:p>
            <a:pPr eaLnBrk="1" hangingPunct="1">
              <a:spcBef>
                <a:spcPct val="0"/>
              </a:spcBef>
              <a:buFontTx/>
              <a:buNone/>
            </a:pPr>
            <a:r>
              <a:rPr lang="en-US" altLang="ru-RU" sz="1400" b="1"/>
              <a:t>}</a:t>
            </a:r>
          </a:p>
        </p:txBody>
      </p:sp>
      <p:sp>
        <p:nvSpPr>
          <p:cNvPr id="35847" name="Rectangle 8">
            <a:extLst>
              <a:ext uri="{FF2B5EF4-FFF2-40B4-BE49-F238E27FC236}">
                <a16:creationId xmlns:a16="http://schemas.microsoft.com/office/drawing/2014/main" id="{AD49CD6C-771C-45C3-A988-2D1EE2B4FD4A}"/>
              </a:ext>
            </a:extLst>
          </p:cNvPr>
          <p:cNvSpPr>
            <a:spLocks noChangeArrowheads="1"/>
          </p:cNvSpPr>
          <p:nvPr/>
        </p:nvSpPr>
        <p:spPr bwMode="auto">
          <a:xfrm>
            <a:off x="4067175" y="2544763"/>
            <a:ext cx="507682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 OddNumbersLover {</a:t>
            </a:r>
            <a:endParaRPr lang="ru-RU" altLang="ru-RU" sz="1400"/>
          </a:p>
          <a:p>
            <a:pPr eaLnBrk="1" hangingPunct="1">
              <a:spcBef>
                <a:spcPct val="0"/>
              </a:spcBef>
              <a:buFontTx/>
              <a:buNone/>
            </a:pPr>
            <a:r>
              <a:rPr lang="ru-RU" altLang="ru-RU" sz="1400" b="1"/>
              <a:t>      </a:t>
            </a:r>
            <a:r>
              <a:rPr lang="en-US" altLang="ru-RU" sz="1400" b="1"/>
              <a:t>private int myBestNumber = 1;</a:t>
            </a:r>
            <a:endParaRPr lang="ru-RU" altLang="ru-RU" sz="1400"/>
          </a:p>
          <a:p>
            <a:pPr lvl="2" eaLnBrk="1" hangingPunct="1">
              <a:spcBef>
                <a:spcPct val="0"/>
              </a:spcBef>
              <a:buFontTx/>
              <a:buNone/>
            </a:pPr>
            <a:r>
              <a:rPr lang="ru-RU" altLang="ru-RU" sz="1400" b="1"/>
              <a:t>      </a:t>
            </a:r>
            <a:r>
              <a:rPr lang="en-US" altLang="ru-RU" sz="1400" b="1"/>
              <a:t>private void setBestNumber( int n){</a:t>
            </a:r>
            <a:endParaRPr lang="ru-RU" altLang="ru-RU" sz="1400"/>
          </a:p>
          <a:p>
            <a:pPr lvl="2" eaLnBrk="1" hangingPunct="1">
              <a:spcBef>
                <a:spcPct val="0"/>
              </a:spcBef>
              <a:buFontTx/>
              <a:buNone/>
            </a:pPr>
            <a:r>
              <a:rPr lang="en-US" altLang="ru-RU" sz="1400" b="1"/>
              <a:t>	//…</a:t>
            </a:r>
            <a:endParaRPr lang="ru-RU" altLang="ru-RU" sz="1400"/>
          </a:p>
          <a:p>
            <a:pPr lvl="2" eaLnBrk="1" hangingPunct="1">
              <a:spcBef>
                <a:spcPct val="0"/>
              </a:spcBef>
              <a:buFontTx/>
              <a:buNone/>
            </a:pPr>
            <a:r>
              <a:rPr lang="ru-RU" altLang="ru-RU" sz="1400" b="1"/>
              <a:t>      </a:t>
            </a:r>
            <a:r>
              <a:rPr lang="en-US" altLang="ru-RU" sz="1400" b="1"/>
              <a:t>}</a:t>
            </a:r>
            <a:endParaRPr lang="ru-RU" altLang="ru-RU" sz="1400"/>
          </a:p>
          <a:p>
            <a:pPr eaLnBrk="1" hangingPunct="1">
              <a:spcBef>
                <a:spcPct val="0"/>
              </a:spcBef>
              <a:buFontTx/>
              <a:buNone/>
            </a:pPr>
            <a:r>
              <a:rPr lang="ru-RU" altLang="ru-RU" sz="1400" b="1"/>
              <a:t>      </a:t>
            </a:r>
            <a:r>
              <a:rPr lang="en-US" altLang="ru-RU" sz="1400" b="1"/>
              <a:t>public </a:t>
            </a:r>
          </a:p>
          <a:p>
            <a:pPr eaLnBrk="1" hangingPunct="1">
              <a:spcBef>
                <a:spcPct val="0"/>
              </a:spcBef>
              <a:buFontTx/>
              <a:buNone/>
            </a:pPr>
            <a:r>
              <a:rPr lang="en-US" altLang="ru-RU" sz="1400" b="1"/>
              <a:t>      RandomNumberListener getNumberListener( ) {</a:t>
            </a:r>
            <a:endParaRPr lang="ru-RU" altLang="ru-RU" sz="1400"/>
          </a:p>
          <a:p>
            <a:pPr eaLnBrk="1" hangingPunct="1">
              <a:spcBef>
                <a:spcPct val="0"/>
              </a:spcBef>
              <a:buFontTx/>
              <a:buNone/>
            </a:pPr>
            <a:r>
              <a:rPr lang="ru-RU" altLang="ru-RU" sz="1400" b="1"/>
              <a:t>          </a:t>
            </a:r>
            <a:r>
              <a:rPr lang="en-US" altLang="ru-RU" sz="1400" b="1">
                <a:solidFill>
                  <a:srgbClr val="FF0000"/>
                </a:solidFill>
              </a:rPr>
              <a:t>return new RNLImpl ( </a:t>
            </a:r>
            <a:r>
              <a:rPr lang="en-US" altLang="ru-RU" sz="1400" b="1">
                <a:solidFill>
                  <a:srgbClr val="009900"/>
                </a:solidFill>
              </a:rPr>
              <a:t>“OGOGO”</a:t>
            </a:r>
            <a:r>
              <a:rPr lang="en-US" altLang="ru-RU" sz="1400" b="1">
                <a:solidFill>
                  <a:srgbClr val="FF0000"/>
                </a:solidFill>
              </a:rPr>
              <a:t>) {</a:t>
            </a:r>
          </a:p>
          <a:p>
            <a:pPr eaLnBrk="1" hangingPunct="1">
              <a:spcBef>
                <a:spcPct val="0"/>
              </a:spcBef>
              <a:buFontTx/>
              <a:buNone/>
            </a:pPr>
            <a:r>
              <a:rPr lang="en-US" altLang="ru-RU" sz="1400">
                <a:solidFill>
                  <a:srgbClr val="FF0000"/>
                </a:solidFill>
              </a:rPr>
              <a:t>	      </a:t>
            </a:r>
            <a:r>
              <a:rPr lang="en-US" altLang="ru-RU" sz="1400" b="1">
                <a:solidFill>
                  <a:srgbClr val="FF0000"/>
                </a:solidFill>
              </a:rPr>
              <a:t>public void numberGenerated (int  n) {</a:t>
            </a:r>
          </a:p>
          <a:p>
            <a:pPr eaLnBrk="1" hangingPunct="1">
              <a:spcBef>
                <a:spcPct val="0"/>
              </a:spcBef>
              <a:buFontTx/>
              <a:buNone/>
            </a:pPr>
            <a:r>
              <a:rPr lang="en-US" altLang="ru-RU" sz="1400" b="1">
                <a:solidFill>
                  <a:srgbClr val="FF0000"/>
                </a:solidFill>
              </a:rPr>
              <a:t>	          super.numberGenerated (n);</a:t>
            </a:r>
            <a:endParaRPr lang="ru-RU" altLang="ru-RU" sz="1400">
              <a:solidFill>
                <a:srgbClr val="FF0000"/>
              </a:solidFill>
            </a:endParaRPr>
          </a:p>
          <a:p>
            <a:pPr eaLnBrk="1" hangingPunct="1">
              <a:spcBef>
                <a:spcPct val="0"/>
              </a:spcBef>
              <a:buFontTx/>
              <a:buNone/>
            </a:pPr>
            <a:r>
              <a:rPr lang="en-US" altLang="ru-RU" sz="1400" b="1">
                <a:solidFill>
                  <a:srgbClr val="FF0000"/>
                </a:solidFill>
              </a:rPr>
              <a:t> 	          setBestNumber (n);</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en-US" altLang="ru-RU" sz="1400" b="1">
                <a:solidFill>
                  <a:srgbClr val="FF0000"/>
                </a:solidFill>
              </a:rPr>
              <a:t>          } ;</a:t>
            </a:r>
            <a:endParaRPr lang="ru-RU" altLang="ru-RU" sz="1400">
              <a:solidFill>
                <a:srgbClr val="FF0000"/>
              </a:solidFill>
            </a:endParaRPr>
          </a:p>
          <a:p>
            <a:pPr eaLnBrk="1" hangingPunct="1">
              <a:spcBef>
                <a:spcPct val="0"/>
              </a:spcBef>
              <a:buFontTx/>
              <a:buNone/>
            </a:pPr>
            <a:r>
              <a:rPr lang="ru-RU" altLang="ru-RU" sz="1400" b="1"/>
              <a:t>      </a:t>
            </a:r>
            <a:r>
              <a:rPr lang="en-US" altLang="ru-RU" sz="1400" b="1"/>
              <a:t>}</a:t>
            </a:r>
            <a:endParaRPr lang="ru-RU" altLang="ru-RU" sz="1400"/>
          </a:p>
          <a:p>
            <a:pPr eaLnBrk="1" hangingPunct="1">
              <a:spcBef>
                <a:spcPct val="0"/>
              </a:spcBef>
              <a:buFontTx/>
              <a:buNone/>
            </a:pPr>
            <a:r>
              <a:rPr lang="en-US" altLang="ru-RU" sz="1400" b="1"/>
              <a:t>}</a:t>
            </a:r>
          </a:p>
        </p:txBody>
      </p:sp>
      <p:sp>
        <p:nvSpPr>
          <p:cNvPr id="35848" name="Rectangle 9">
            <a:extLst>
              <a:ext uri="{FF2B5EF4-FFF2-40B4-BE49-F238E27FC236}">
                <a16:creationId xmlns:a16="http://schemas.microsoft.com/office/drawing/2014/main" id="{86D83A49-6A9E-4350-B212-F9CE760FB11E}"/>
              </a:ext>
            </a:extLst>
          </p:cNvPr>
          <p:cNvSpPr>
            <a:spLocks noChangeArrowheads="1"/>
          </p:cNvSpPr>
          <p:nvPr/>
        </p:nvSpPr>
        <p:spPr bwMode="auto">
          <a:xfrm>
            <a:off x="158750" y="3581400"/>
            <a:ext cx="41783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a:t>
            </a:r>
          </a:p>
          <a:p>
            <a:pPr eaLnBrk="1" hangingPunct="1">
              <a:spcBef>
                <a:spcPct val="0"/>
              </a:spcBef>
              <a:buFontTx/>
              <a:buNone/>
            </a:pPr>
            <a:r>
              <a:rPr lang="en-US" altLang="ru-RU" sz="1400" b="1"/>
              <a:t>RNLImpl implements RandomNumberListener {</a:t>
            </a:r>
          </a:p>
          <a:p>
            <a:pPr eaLnBrk="1" hangingPunct="1">
              <a:spcBef>
                <a:spcPct val="0"/>
              </a:spcBef>
              <a:buFontTx/>
              <a:buNone/>
            </a:pPr>
            <a:r>
              <a:rPr lang="en-US" altLang="ru-RU" sz="1400" b="1"/>
              <a:t>   String preffix;</a:t>
            </a:r>
          </a:p>
          <a:p>
            <a:pPr eaLnBrk="1" hangingPunct="1">
              <a:spcBef>
                <a:spcPct val="0"/>
              </a:spcBef>
              <a:buFontTx/>
              <a:buNone/>
            </a:pPr>
            <a:r>
              <a:rPr lang="en-US" altLang="ru-RU" sz="1400" b="1"/>
              <a:t>   public RNLImpl (String pr) {</a:t>
            </a:r>
          </a:p>
          <a:p>
            <a:pPr eaLnBrk="1" hangingPunct="1">
              <a:spcBef>
                <a:spcPct val="0"/>
              </a:spcBef>
              <a:buFontTx/>
              <a:buNone/>
            </a:pPr>
            <a:r>
              <a:rPr lang="en-US" altLang="ru-RU" sz="1400" b="1"/>
              <a:t>       preffix = pr;</a:t>
            </a:r>
          </a:p>
          <a:p>
            <a:pPr eaLnBrk="1" hangingPunct="1">
              <a:spcBef>
                <a:spcPct val="0"/>
              </a:spcBef>
              <a:buFontTx/>
              <a:buNone/>
            </a:pPr>
            <a:r>
              <a:rPr lang="en-US" altLang="ru-RU" sz="1400" b="1"/>
              <a:t>   }</a:t>
            </a:r>
          </a:p>
          <a:p>
            <a:pPr eaLnBrk="1" hangingPunct="1">
              <a:spcBef>
                <a:spcPct val="0"/>
              </a:spcBef>
              <a:buFontTx/>
              <a:buNone/>
            </a:pPr>
            <a:r>
              <a:rPr lang="en-US" altLang="ru-RU" sz="1400" b="1"/>
              <a:t>   </a:t>
            </a:r>
            <a:r>
              <a:rPr lang="en-US" altLang="ru-RU" sz="1400" b="1">
                <a:solidFill>
                  <a:srgbClr val="FF0000"/>
                </a:solidFill>
              </a:rPr>
              <a:t>public void numberGenerated (int n){</a:t>
            </a:r>
          </a:p>
          <a:p>
            <a:pPr eaLnBrk="1" hangingPunct="1">
              <a:spcBef>
                <a:spcPct val="0"/>
              </a:spcBef>
              <a:buFontTx/>
              <a:buNone/>
            </a:pPr>
            <a:r>
              <a:rPr lang="en-US" altLang="ru-RU" sz="1400" b="1">
                <a:solidFill>
                  <a:srgbClr val="FF0000"/>
                </a:solidFill>
              </a:rPr>
              <a:t>       System.out.println (preffix + n);</a:t>
            </a:r>
          </a:p>
          <a:p>
            <a:pPr eaLnBrk="1" hangingPunct="1">
              <a:spcBef>
                <a:spcPct val="0"/>
              </a:spcBef>
              <a:buFontTx/>
              <a:buNone/>
            </a:pP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en-US" altLang="ru-RU" sz="1400" b="1"/>
              <a:t>}</a:t>
            </a:r>
          </a:p>
        </p:txBody>
      </p:sp>
    </p:spTree>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a:extLst>
              <a:ext uri="{FF2B5EF4-FFF2-40B4-BE49-F238E27FC236}">
                <a16:creationId xmlns:a16="http://schemas.microsoft.com/office/drawing/2014/main" id="{71852000-28F3-4C3C-A17A-7FA3625EAB5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4985530-B473-43AA-A52A-8627C128DC0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6867" name="Footer Placeholder 4">
            <a:extLst>
              <a:ext uri="{FF2B5EF4-FFF2-40B4-BE49-F238E27FC236}">
                <a16:creationId xmlns:a16="http://schemas.microsoft.com/office/drawing/2014/main" id="{DB89EB52-9147-4111-A4B6-22FED22784E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6868" name="Slide Number Placeholder 5">
            <a:extLst>
              <a:ext uri="{FF2B5EF4-FFF2-40B4-BE49-F238E27FC236}">
                <a16:creationId xmlns:a16="http://schemas.microsoft.com/office/drawing/2014/main" id="{07D955F0-A1DF-4C83-962C-6A9328920D5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AAB0D7-05C0-4B5A-B06D-68961E20D62C}" type="slidenum">
              <a:rPr lang="ru-RU" altLang="ru-RU" sz="1400"/>
              <a:pPr eaLnBrk="1" hangingPunct="1">
                <a:spcBef>
                  <a:spcPct val="0"/>
                </a:spcBef>
                <a:buFontTx/>
                <a:buNone/>
              </a:pPr>
              <a:t>635</a:t>
            </a:fld>
            <a:endParaRPr lang="ru-RU" altLang="ru-RU" sz="1400"/>
          </a:p>
        </p:txBody>
      </p:sp>
      <p:sp>
        <p:nvSpPr>
          <p:cNvPr id="36869" name="Rectangle 3">
            <a:extLst>
              <a:ext uri="{FF2B5EF4-FFF2-40B4-BE49-F238E27FC236}">
                <a16:creationId xmlns:a16="http://schemas.microsoft.com/office/drawing/2014/main" id="{524985CD-7FCB-4973-BFB9-0D2AE900A0E9}"/>
              </a:ext>
            </a:extLst>
          </p:cNvPr>
          <p:cNvSpPr>
            <a:spLocks noGrp="1" noChangeArrowheads="1"/>
          </p:cNvSpPr>
          <p:nvPr>
            <p:ph type="body" idx="1"/>
          </p:nvPr>
        </p:nvSpPr>
        <p:spPr>
          <a:xfrm>
            <a:off x="395288" y="1412875"/>
            <a:ext cx="8229600" cy="4525963"/>
          </a:xfrm>
        </p:spPr>
        <p:txBody>
          <a:bodyPr/>
          <a:lstStyle/>
          <a:p>
            <a:pPr eaLnBrk="1" hangingPunct="1"/>
            <a:r>
              <a:rPr lang="ru-RU" altLang="ru-RU" sz="2000"/>
              <a:t>Иметь свой конструктор в анонимном классе нельзя (так как у него нет имени), но можно иметь </a:t>
            </a:r>
            <a:r>
              <a:rPr lang="en-US" altLang="ru-RU" sz="2000"/>
              <a:t>instance initializer</a:t>
            </a:r>
            <a:r>
              <a:rPr lang="ru-RU" altLang="ru-RU" sz="2000"/>
              <a:t>:</a:t>
            </a:r>
          </a:p>
        </p:txBody>
      </p:sp>
      <p:sp>
        <p:nvSpPr>
          <p:cNvPr id="36870" name="Rectangle 4">
            <a:extLst>
              <a:ext uri="{FF2B5EF4-FFF2-40B4-BE49-F238E27FC236}">
                <a16:creationId xmlns:a16="http://schemas.microsoft.com/office/drawing/2014/main" id="{FCEA3244-E208-458A-BB4F-9D44CBD2A16D}"/>
              </a:ext>
            </a:extLst>
          </p:cNvPr>
          <p:cNvSpPr>
            <a:spLocks noChangeArrowheads="1"/>
          </p:cNvSpPr>
          <p:nvPr/>
        </p:nvSpPr>
        <p:spPr bwMode="auto">
          <a:xfrm>
            <a:off x="1547813" y="2205038"/>
            <a:ext cx="655320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 OddNumbersLover {</a:t>
            </a:r>
            <a:endParaRPr lang="ru-RU" altLang="ru-RU" sz="1400"/>
          </a:p>
          <a:p>
            <a:pPr eaLnBrk="1" hangingPunct="1">
              <a:spcBef>
                <a:spcPct val="0"/>
              </a:spcBef>
              <a:buFontTx/>
              <a:buNone/>
            </a:pPr>
            <a:r>
              <a:rPr lang="ru-RU" altLang="ru-RU" sz="1400" b="1"/>
              <a:t>         </a:t>
            </a:r>
            <a:r>
              <a:rPr lang="en-US" altLang="ru-RU" sz="1400" b="1"/>
              <a:t>private int myBestNumber = 0;</a:t>
            </a:r>
            <a:endParaRPr lang="ru-RU" altLang="ru-RU" sz="1400"/>
          </a:p>
          <a:p>
            <a:pPr eaLnBrk="1" hangingPunct="1">
              <a:spcBef>
                <a:spcPct val="0"/>
              </a:spcBef>
              <a:buFontTx/>
              <a:buNone/>
            </a:pPr>
            <a:r>
              <a:rPr lang="ru-RU" altLang="ru-RU" sz="1400"/>
              <a:t>         </a:t>
            </a:r>
            <a:r>
              <a:rPr lang="en-US" altLang="ru-RU" sz="1400" b="1"/>
              <a:t>private void setBestNumber( int n)</a:t>
            </a:r>
            <a:r>
              <a:rPr lang="ru-RU" altLang="ru-RU" sz="1400" b="1"/>
              <a:t> </a:t>
            </a:r>
            <a:r>
              <a:rPr lang="en-US" altLang="ru-RU" sz="1400" b="1"/>
              <a:t>{</a:t>
            </a:r>
            <a:endParaRPr lang="ru-RU" altLang="ru-RU" sz="1400"/>
          </a:p>
          <a:p>
            <a:pPr lvl="2" eaLnBrk="1" hangingPunct="1">
              <a:spcBef>
                <a:spcPct val="0"/>
              </a:spcBef>
              <a:buFontTx/>
              <a:buNone/>
            </a:pPr>
            <a:r>
              <a:rPr lang="en-US" altLang="ru-RU" sz="1400" b="1"/>
              <a:t>	// …</a:t>
            </a:r>
            <a:endParaRPr lang="ru-RU" altLang="ru-RU" sz="1400" b="1"/>
          </a:p>
          <a:p>
            <a:pPr lvl="2" eaLnBrk="1" hangingPunct="1">
              <a:spcBef>
                <a:spcPct val="0"/>
              </a:spcBef>
              <a:buFontTx/>
              <a:buNone/>
            </a:pPr>
            <a:r>
              <a:rPr lang="en-US" altLang="ru-RU" sz="1400" b="1"/>
              <a:t>}</a:t>
            </a:r>
            <a:endParaRPr lang="ru-RU" altLang="ru-RU" sz="1400"/>
          </a:p>
          <a:p>
            <a:pPr eaLnBrk="1" hangingPunct="1">
              <a:spcBef>
                <a:spcPct val="0"/>
              </a:spcBef>
              <a:buFontTx/>
              <a:buNone/>
            </a:pPr>
            <a:r>
              <a:rPr lang="ru-RU" altLang="ru-RU" sz="1400" b="1"/>
              <a:t>         </a:t>
            </a:r>
            <a:r>
              <a:rPr lang="en-US" altLang="ru-RU" sz="1400" b="1"/>
              <a:t>public RandomNumberListener getNumberListener( )</a:t>
            </a:r>
            <a:r>
              <a:rPr lang="ru-RU" altLang="ru-RU" sz="1400" b="1"/>
              <a:t> </a:t>
            </a:r>
            <a:r>
              <a:rPr lang="en-US" altLang="ru-RU" sz="1400" b="1"/>
              <a:t>{</a:t>
            </a:r>
            <a:endParaRPr lang="ru-RU" altLang="ru-RU" sz="1400"/>
          </a:p>
          <a:p>
            <a:pPr eaLnBrk="1" hangingPunct="1">
              <a:spcBef>
                <a:spcPct val="0"/>
              </a:spcBef>
              <a:buFontTx/>
              <a:buNone/>
            </a:pPr>
            <a:r>
              <a:rPr lang="ru-RU" altLang="ru-RU" sz="1400" b="1"/>
              <a:t>              </a:t>
            </a:r>
            <a:r>
              <a:rPr lang="en-US" altLang="ru-RU" sz="1400" b="1">
                <a:solidFill>
                  <a:srgbClr val="FF0000"/>
                </a:solidFill>
              </a:rPr>
              <a:t>return new RNLImpl ( </a:t>
            </a:r>
            <a:r>
              <a:rPr lang="en-US" altLang="ru-RU" sz="1400" b="1">
                <a:solidFill>
                  <a:srgbClr val="009900"/>
                </a:solidFill>
              </a:rPr>
              <a:t>“OGOGO”</a:t>
            </a:r>
            <a:r>
              <a:rPr lang="en-US" altLang="ru-RU" sz="1400" b="1">
                <a:solidFill>
                  <a:srgbClr val="FF0000"/>
                </a:solidFill>
              </a:rPr>
              <a:t>) {</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private int count;</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 </a:t>
            </a:r>
            <a:r>
              <a:rPr lang="ru-RU" altLang="ru-RU" sz="1400" b="1">
                <a:solidFill>
                  <a:srgbClr val="FF0000"/>
                </a:solidFill>
              </a:rPr>
              <a:t> </a:t>
            </a:r>
            <a:r>
              <a:rPr lang="en-US" altLang="ru-RU" sz="1400" b="1">
                <a:solidFill>
                  <a:srgbClr val="FF0000"/>
                </a:solidFill>
              </a:rPr>
              <a:t>count = myBestNumber;</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a:t>
            </a:r>
          </a:p>
          <a:p>
            <a:pPr eaLnBrk="1" hangingPunct="1">
              <a:spcBef>
                <a:spcPct val="0"/>
              </a:spcBef>
              <a:buFontTx/>
              <a:buNone/>
            </a:pPr>
            <a:r>
              <a:rPr lang="en-US" altLang="ru-RU" sz="1400">
                <a:solidFill>
                  <a:srgbClr val="FF0000"/>
                </a:solidFill>
              </a:rPr>
              <a:t>	</a:t>
            </a:r>
            <a:r>
              <a:rPr lang="ru-RU" altLang="ru-RU" sz="1400">
                <a:solidFill>
                  <a:srgbClr val="FF0000"/>
                </a:solidFill>
              </a:rPr>
              <a:t>    </a:t>
            </a:r>
            <a:r>
              <a:rPr lang="en-US" altLang="ru-RU" sz="1400" b="1">
                <a:solidFill>
                  <a:srgbClr val="FF0000"/>
                </a:solidFill>
              </a:rPr>
              <a:t>public void numberGenerated (int  n) {</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super.numberGenerated (n);</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setBestNumber (n);</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count++;</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en-US" altLang="ru-RU" sz="1400" b="1">
                <a:solidFill>
                  <a:srgbClr val="FF0000"/>
                </a:solidFill>
              </a:rPr>
              <a:t>            } ;</a:t>
            </a:r>
            <a:endParaRPr lang="ru-RU" altLang="ru-RU" sz="1400">
              <a:solidFill>
                <a:srgbClr val="FF0000"/>
              </a:solidFill>
            </a:endParaRPr>
          </a:p>
          <a:p>
            <a:pPr eaLnBrk="1" hangingPunct="1">
              <a:spcBef>
                <a:spcPct val="0"/>
              </a:spcBef>
              <a:buFontTx/>
              <a:buNone/>
            </a:pPr>
            <a:r>
              <a:rPr lang="ru-RU" altLang="ru-RU" sz="1400" b="1"/>
              <a:t>        </a:t>
            </a:r>
            <a:r>
              <a:rPr lang="en-US" altLang="ru-RU" sz="1400" b="1"/>
              <a:t>}</a:t>
            </a:r>
            <a:endParaRPr lang="ru-RU" altLang="ru-RU" sz="1400"/>
          </a:p>
          <a:p>
            <a:pPr eaLnBrk="1" hangingPunct="1">
              <a:spcBef>
                <a:spcPct val="0"/>
              </a:spcBef>
              <a:buFontTx/>
              <a:buNone/>
            </a:pPr>
            <a:r>
              <a:rPr lang="en-US" altLang="ru-RU" sz="1400" b="1"/>
              <a:t>}</a:t>
            </a:r>
          </a:p>
        </p:txBody>
      </p:sp>
    </p:spTree>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a:extLst>
              <a:ext uri="{FF2B5EF4-FFF2-40B4-BE49-F238E27FC236}">
                <a16:creationId xmlns:a16="http://schemas.microsoft.com/office/drawing/2014/main" id="{F438AD47-49BC-4DA6-AD50-377D645740E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5996AF3-3546-4EC3-A15B-516638E7051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7891" name="Footer Placeholder 4">
            <a:extLst>
              <a:ext uri="{FF2B5EF4-FFF2-40B4-BE49-F238E27FC236}">
                <a16:creationId xmlns:a16="http://schemas.microsoft.com/office/drawing/2014/main" id="{C4153356-8C7A-465D-B743-EB502CC01B9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7892" name="Slide Number Placeholder 5">
            <a:extLst>
              <a:ext uri="{FF2B5EF4-FFF2-40B4-BE49-F238E27FC236}">
                <a16:creationId xmlns:a16="http://schemas.microsoft.com/office/drawing/2014/main" id="{1C6264DF-ED02-4FEB-9B4B-7DAF88AC6DD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6BEB673-400A-4FFA-8D24-E5BE7BA811C1}" type="slidenum">
              <a:rPr lang="ru-RU" altLang="ru-RU" sz="1400"/>
              <a:pPr eaLnBrk="1" hangingPunct="1">
                <a:spcBef>
                  <a:spcPct val="0"/>
                </a:spcBef>
                <a:buFontTx/>
                <a:buNone/>
              </a:pPr>
              <a:t>636</a:t>
            </a:fld>
            <a:endParaRPr lang="ru-RU" altLang="ru-RU" sz="1400"/>
          </a:p>
        </p:txBody>
      </p:sp>
      <p:sp>
        <p:nvSpPr>
          <p:cNvPr id="37893" name="Rectangle 3">
            <a:extLst>
              <a:ext uri="{FF2B5EF4-FFF2-40B4-BE49-F238E27FC236}">
                <a16:creationId xmlns:a16="http://schemas.microsoft.com/office/drawing/2014/main" id="{B80C1737-BC2B-4E1F-A1E0-91862BB646DA}"/>
              </a:ext>
            </a:extLst>
          </p:cNvPr>
          <p:cNvSpPr>
            <a:spLocks noGrp="1" noChangeArrowheads="1"/>
          </p:cNvSpPr>
          <p:nvPr>
            <p:ph type="body" idx="1"/>
          </p:nvPr>
        </p:nvSpPr>
        <p:spPr>
          <a:xfrm>
            <a:off x="250825" y="1600200"/>
            <a:ext cx="8713788" cy="4525963"/>
          </a:xfrm>
        </p:spPr>
        <p:txBody>
          <a:bodyPr/>
          <a:lstStyle/>
          <a:p>
            <a:pPr eaLnBrk="1" hangingPunct="1"/>
            <a:r>
              <a:rPr lang="ru-RU" altLang="ru-RU" sz="2000"/>
              <a:t>Анонимные внутренние классы могут либо наследовать класс, либо реализовывать интерфейс (причем - единственный). При этом нет возможности иметь конструкторы, но можно иметь инстанс-инициализатор(ы).</a:t>
            </a:r>
          </a:p>
          <a:p>
            <a:pPr eaLnBrk="1" hangingPunct="1"/>
            <a:endParaRPr lang="ru-RU" altLang="ru-RU" sz="2000"/>
          </a:p>
          <a:p>
            <a:pPr eaLnBrk="1" hangingPunct="1"/>
            <a:r>
              <a:rPr lang="ru-RU" altLang="ru-RU" sz="2000"/>
              <a:t>Вложеннные в интерфейс классы автоматически являются общедоступными статическими вложенными классами ( </a:t>
            </a:r>
            <a:r>
              <a:rPr lang="en-US" altLang="ru-RU" sz="2000"/>
              <a:t>static </a:t>
            </a:r>
            <a:r>
              <a:rPr lang="ru-RU" altLang="ru-RU" sz="2000"/>
              <a:t>и </a:t>
            </a:r>
            <a:r>
              <a:rPr lang="en-US" altLang="ru-RU" sz="2000"/>
              <a:t>public</a:t>
            </a:r>
            <a:r>
              <a:rPr lang="ru-RU" altLang="ru-RU" sz="2000"/>
              <a:t>):</a:t>
            </a:r>
          </a:p>
          <a:p>
            <a:pPr lvl="1" eaLnBrk="1" hangingPunct="1">
              <a:buFontTx/>
              <a:buNone/>
            </a:pPr>
            <a:r>
              <a:rPr lang="en-US" altLang="ru-RU" sz="1800" b="1"/>
              <a:t>public interface My_Interface {</a:t>
            </a:r>
          </a:p>
          <a:p>
            <a:pPr lvl="1" eaLnBrk="1" hangingPunct="1">
              <a:buFontTx/>
              <a:buNone/>
            </a:pPr>
            <a:r>
              <a:rPr lang="en-US" altLang="ru-RU" sz="1800" b="1"/>
              <a:t>	class Nested_Class  // </a:t>
            </a:r>
            <a:r>
              <a:rPr lang="ru-RU" altLang="ru-RU" sz="1800" b="1"/>
              <a:t>это </a:t>
            </a:r>
            <a:r>
              <a:rPr lang="en-US" altLang="ru-RU" sz="1800" b="1">
                <a:solidFill>
                  <a:srgbClr val="FF0000"/>
                </a:solidFill>
              </a:rPr>
              <a:t>public static class </a:t>
            </a:r>
            <a:r>
              <a:rPr lang="ru-RU" altLang="ru-RU" sz="1800" b="1"/>
              <a:t>(по определению...)</a:t>
            </a:r>
            <a:endParaRPr lang="en-US" altLang="ru-RU" sz="1800" b="1"/>
          </a:p>
          <a:p>
            <a:pPr lvl="1" eaLnBrk="1" hangingPunct="1">
              <a:buFontTx/>
              <a:buNone/>
            </a:pPr>
            <a:r>
              <a:rPr lang="en-US" altLang="ru-RU" sz="1800" b="1"/>
              <a:t>	{</a:t>
            </a:r>
          </a:p>
          <a:p>
            <a:pPr lvl="1" eaLnBrk="1" hangingPunct="1">
              <a:buFontTx/>
              <a:buNone/>
            </a:pPr>
            <a:r>
              <a:rPr lang="en-US" altLang="ru-RU" sz="1800" b="1"/>
              <a:t>	}</a:t>
            </a:r>
          </a:p>
          <a:p>
            <a:pPr lvl="1" eaLnBrk="1" hangingPunct="1">
              <a:buFontTx/>
              <a:buNone/>
            </a:pPr>
            <a:r>
              <a:rPr lang="en-US" altLang="ru-RU" sz="1800" b="1"/>
              <a:t>}</a:t>
            </a:r>
            <a:endParaRPr lang="ru-RU" altLang="ru-RU" sz="1800" b="1"/>
          </a:p>
          <a:p>
            <a:pPr lvl="1" eaLnBrk="1" hangingPunct="1">
              <a:buFontTx/>
              <a:buNone/>
            </a:pPr>
            <a:endParaRPr lang="ru-RU" altLang="ru-RU" sz="1800" b="1"/>
          </a:p>
          <a:p>
            <a:pPr eaLnBrk="1" hangingPunct="1"/>
            <a:endParaRPr lang="ru-RU" altLang="ru-RU" sz="2000" b="1"/>
          </a:p>
        </p:txBody>
      </p:sp>
    </p:spTree>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a:extLst>
              <a:ext uri="{FF2B5EF4-FFF2-40B4-BE49-F238E27FC236}">
                <a16:creationId xmlns:a16="http://schemas.microsoft.com/office/drawing/2014/main" id="{51E8BFD5-6473-4698-842C-6F0D396A9A1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E067C81-3104-4D49-B51E-62D10287D3A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8915" name="Footer Placeholder 4">
            <a:extLst>
              <a:ext uri="{FF2B5EF4-FFF2-40B4-BE49-F238E27FC236}">
                <a16:creationId xmlns:a16="http://schemas.microsoft.com/office/drawing/2014/main" id="{5DDFE39A-5170-4C95-B1D1-0DF64D544C9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8916" name="Slide Number Placeholder 5">
            <a:extLst>
              <a:ext uri="{FF2B5EF4-FFF2-40B4-BE49-F238E27FC236}">
                <a16:creationId xmlns:a16="http://schemas.microsoft.com/office/drawing/2014/main" id="{B9AA6959-8B2C-4D23-A73F-E1AC4704A7E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D42C9CA-45E0-4886-8F1C-9BF15F58F33C}" type="slidenum">
              <a:rPr lang="ru-RU" altLang="ru-RU" sz="1400"/>
              <a:pPr eaLnBrk="1" hangingPunct="1">
                <a:spcBef>
                  <a:spcPct val="0"/>
                </a:spcBef>
                <a:buFontTx/>
                <a:buNone/>
              </a:pPr>
              <a:t>637</a:t>
            </a:fld>
            <a:endParaRPr lang="ru-RU" altLang="ru-RU" sz="1400"/>
          </a:p>
        </p:txBody>
      </p:sp>
      <p:sp>
        <p:nvSpPr>
          <p:cNvPr id="38917" name="Rectangle 2">
            <a:extLst>
              <a:ext uri="{FF2B5EF4-FFF2-40B4-BE49-F238E27FC236}">
                <a16:creationId xmlns:a16="http://schemas.microsoft.com/office/drawing/2014/main" id="{2DFF5376-EC63-40AF-8D5F-CE465BA50BCC}"/>
              </a:ext>
            </a:extLst>
          </p:cNvPr>
          <p:cNvSpPr>
            <a:spLocks noGrp="1" noChangeArrowheads="1"/>
          </p:cNvSpPr>
          <p:nvPr>
            <p:ph type="title"/>
          </p:nvPr>
        </p:nvSpPr>
        <p:spPr>
          <a:xfrm>
            <a:off x="468313" y="1484313"/>
            <a:ext cx="8229600" cy="436562"/>
          </a:xfrm>
        </p:spPr>
        <p:txBody>
          <a:bodyPr/>
          <a:lstStyle/>
          <a:p>
            <a:pPr eaLnBrk="1" hangingPunct="1"/>
            <a:r>
              <a:rPr lang="ru-RU" altLang="ru-RU" sz="2400" b="1"/>
              <a:t>Класс </a:t>
            </a:r>
            <a:r>
              <a:rPr lang="en-US" altLang="ru-RU" sz="2400" b="1"/>
              <a:t>java.lang.Object</a:t>
            </a:r>
            <a:endParaRPr lang="ru-RU" altLang="ru-RU" sz="2400" b="1"/>
          </a:p>
        </p:txBody>
      </p:sp>
      <p:sp>
        <p:nvSpPr>
          <p:cNvPr id="38918" name="Rectangle 3">
            <a:extLst>
              <a:ext uri="{FF2B5EF4-FFF2-40B4-BE49-F238E27FC236}">
                <a16:creationId xmlns:a16="http://schemas.microsoft.com/office/drawing/2014/main" id="{70C46AA1-8E9B-4AFF-AD7D-E5DC84854B57}"/>
              </a:ext>
            </a:extLst>
          </p:cNvPr>
          <p:cNvSpPr>
            <a:spLocks noGrp="1" noChangeArrowheads="1"/>
          </p:cNvSpPr>
          <p:nvPr>
            <p:ph type="body" idx="1"/>
          </p:nvPr>
        </p:nvSpPr>
        <p:spPr>
          <a:xfrm>
            <a:off x="0" y="1916113"/>
            <a:ext cx="8893175" cy="4210050"/>
          </a:xfrm>
        </p:spPr>
        <p:txBody>
          <a:bodyPr/>
          <a:lstStyle/>
          <a:p>
            <a:pPr eaLnBrk="1" hangingPunct="1">
              <a:lnSpc>
                <a:spcPct val="90000"/>
              </a:lnSpc>
            </a:pPr>
            <a:r>
              <a:rPr lang="ru-RU" altLang="ru-RU" sz="1800"/>
              <a:t>Методы класса </a:t>
            </a:r>
            <a:r>
              <a:rPr lang="en-US" altLang="ru-RU" sz="1800"/>
              <a:t>Object </a:t>
            </a:r>
            <a:r>
              <a:rPr lang="ru-RU" altLang="ru-RU" sz="1800"/>
              <a:t>(их всего 11 - не приватных!) реализуют </a:t>
            </a:r>
            <a:r>
              <a:rPr lang="ru-RU" altLang="ru-RU" sz="1800" b="1"/>
              <a:t>ВСЕ</a:t>
            </a:r>
            <a:r>
              <a:rPr lang="ru-RU" altLang="ru-RU" sz="1800"/>
              <a:t> объекты, включая массивы:</a:t>
            </a:r>
          </a:p>
          <a:p>
            <a:pPr lvl="1" eaLnBrk="1" hangingPunct="1">
              <a:lnSpc>
                <a:spcPct val="90000"/>
              </a:lnSpc>
            </a:pPr>
            <a:r>
              <a:rPr lang="en-US" altLang="ru-RU" sz="1800" b="1">
                <a:solidFill>
                  <a:schemeClr val="accent2"/>
                </a:solidFill>
              </a:rPr>
              <a:t>public final native Class&lt;?&gt; getClass();</a:t>
            </a:r>
            <a:endParaRPr lang="ru-RU" altLang="ru-RU" sz="1800" b="1">
              <a:solidFill>
                <a:schemeClr val="accent2"/>
              </a:solidFill>
            </a:endParaRPr>
          </a:p>
          <a:p>
            <a:pPr lvl="1" eaLnBrk="1" hangingPunct="1">
              <a:lnSpc>
                <a:spcPct val="90000"/>
              </a:lnSpc>
            </a:pPr>
            <a:r>
              <a:rPr lang="en-US" altLang="ru-RU" sz="1800" b="1">
                <a:solidFill>
                  <a:srgbClr val="FF5050"/>
                </a:solidFill>
              </a:rPr>
              <a:t>public String toString()</a:t>
            </a:r>
            <a:r>
              <a:rPr lang="ru-RU" altLang="ru-RU" sz="1800" b="1">
                <a:solidFill>
                  <a:srgbClr val="FF5050"/>
                </a:solidFill>
              </a:rPr>
              <a:t>;</a:t>
            </a:r>
            <a:endParaRPr lang="en-US" altLang="ru-RU" sz="1800" b="1">
              <a:solidFill>
                <a:srgbClr val="FF5050"/>
              </a:solidFill>
            </a:endParaRPr>
          </a:p>
          <a:p>
            <a:pPr lvl="1" eaLnBrk="1" hangingPunct="1">
              <a:lnSpc>
                <a:spcPct val="90000"/>
              </a:lnSpc>
            </a:pPr>
            <a:r>
              <a:rPr lang="en-US" altLang="ru-RU" sz="1800" b="1">
                <a:solidFill>
                  <a:srgbClr val="00CC00"/>
                </a:solidFill>
              </a:rPr>
              <a:t>public boolean equals(Object  obj);</a:t>
            </a:r>
            <a:r>
              <a:rPr lang="en-US" altLang="ru-RU" sz="2400">
                <a:solidFill>
                  <a:srgbClr val="00CC00"/>
                </a:solidFill>
              </a:rPr>
              <a:t> </a:t>
            </a:r>
            <a:r>
              <a:rPr lang="en-US" altLang="ru-RU" sz="1800" b="1">
                <a:solidFill>
                  <a:srgbClr val="00CC00"/>
                </a:solidFill>
              </a:rPr>
              <a:t> </a:t>
            </a:r>
          </a:p>
          <a:p>
            <a:pPr lvl="1" eaLnBrk="1" hangingPunct="1">
              <a:lnSpc>
                <a:spcPct val="90000"/>
              </a:lnSpc>
            </a:pPr>
            <a:r>
              <a:rPr lang="en-US" altLang="ru-RU" sz="1800" b="1">
                <a:solidFill>
                  <a:srgbClr val="00CC00"/>
                </a:solidFill>
              </a:rPr>
              <a:t>public native int hashCode();</a:t>
            </a:r>
          </a:p>
          <a:p>
            <a:pPr lvl="1" eaLnBrk="1" hangingPunct="1">
              <a:lnSpc>
                <a:spcPct val="90000"/>
              </a:lnSpc>
            </a:pPr>
            <a:r>
              <a:rPr lang="en-US" altLang="ru-RU" sz="1800" b="1">
                <a:solidFill>
                  <a:schemeClr val="hlink"/>
                </a:solidFill>
              </a:rPr>
              <a:t>protected native Object clone() </a:t>
            </a:r>
            <a:r>
              <a:rPr lang="en-US" altLang="ru-RU" sz="1600" b="1">
                <a:solidFill>
                  <a:schemeClr val="hlink"/>
                </a:solidFill>
              </a:rPr>
              <a:t>throws CloneNotSupportedException</a:t>
            </a:r>
            <a:r>
              <a:rPr lang="en-US" altLang="ru-RU" sz="1800" b="1">
                <a:solidFill>
                  <a:schemeClr val="hlink"/>
                </a:solidFill>
              </a:rPr>
              <a:t>;</a:t>
            </a:r>
          </a:p>
          <a:p>
            <a:pPr lvl="1" eaLnBrk="1" hangingPunct="1">
              <a:lnSpc>
                <a:spcPct val="90000"/>
              </a:lnSpc>
            </a:pPr>
            <a:r>
              <a:rPr lang="en-US" altLang="ru-RU" sz="1800" b="1">
                <a:solidFill>
                  <a:schemeClr val="hlink"/>
                </a:solidFill>
              </a:rPr>
              <a:t>protected void finalize() </a:t>
            </a:r>
            <a:r>
              <a:rPr lang="en-US" altLang="ru-RU" sz="1600" b="1">
                <a:solidFill>
                  <a:schemeClr val="hlink"/>
                </a:solidFill>
              </a:rPr>
              <a:t>throws Throwable</a:t>
            </a:r>
            <a:r>
              <a:rPr lang="en-US" altLang="ru-RU" sz="1800" b="1">
                <a:solidFill>
                  <a:schemeClr val="hlink"/>
                </a:solidFill>
              </a:rPr>
              <a:t>;</a:t>
            </a:r>
            <a:r>
              <a:rPr lang="en-US" altLang="ru-RU" sz="2400">
                <a:solidFill>
                  <a:schemeClr val="hlink"/>
                </a:solidFill>
              </a:rPr>
              <a:t> </a:t>
            </a:r>
            <a:r>
              <a:rPr lang="en-US" altLang="ru-RU" sz="1800">
                <a:solidFill>
                  <a:schemeClr val="hlink"/>
                </a:solidFill>
              </a:rPr>
              <a:t>// @Deprecated(since=“9”)</a:t>
            </a:r>
          </a:p>
          <a:p>
            <a:pPr lvl="1" eaLnBrk="1" hangingPunct="1">
              <a:lnSpc>
                <a:spcPct val="90000"/>
              </a:lnSpc>
            </a:pPr>
            <a:r>
              <a:rPr lang="en-US" altLang="ru-RU" sz="1800" b="1">
                <a:solidFill>
                  <a:srgbClr val="FF0000"/>
                </a:solidFill>
              </a:rPr>
              <a:t>public final native void notify();</a:t>
            </a:r>
          </a:p>
          <a:p>
            <a:pPr lvl="1" eaLnBrk="1" hangingPunct="1">
              <a:lnSpc>
                <a:spcPct val="90000"/>
              </a:lnSpc>
            </a:pPr>
            <a:r>
              <a:rPr lang="en-US" altLang="ru-RU" sz="1800" b="1">
                <a:solidFill>
                  <a:srgbClr val="FF0000"/>
                </a:solidFill>
              </a:rPr>
              <a:t>public final native void notifyAll();</a:t>
            </a:r>
          </a:p>
          <a:p>
            <a:pPr lvl="1" eaLnBrk="1" hangingPunct="1">
              <a:lnSpc>
                <a:spcPct val="90000"/>
              </a:lnSpc>
            </a:pPr>
            <a:r>
              <a:rPr lang="en-US" altLang="ru-RU" sz="1800" b="1">
                <a:solidFill>
                  <a:srgbClr val="FF0000"/>
                </a:solidFill>
              </a:rPr>
              <a:t>public final native void wait(long timeout)</a:t>
            </a:r>
            <a:r>
              <a:rPr lang="en-US" altLang="ru-RU" sz="2000" b="1">
                <a:solidFill>
                  <a:srgbClr val="FF0000"/>
                </a:solidFill>
              </a:rPr>
              <a:t> </a:t>
            </a:r>
            <a:r>
              <a:rPr lang="en-US" altLang="ru-RU" sz="1600" b="1">
                <a:solidFill>
                  <a:srgbClr val="FF0000"/>
                </a:solidFill>
              </a:rPr>
              <a:t>throws InterruptedException</a:t>
            </a:r>
            <a:r>
              <a:rPr lang="en-US" altLang="ru-RU" sz="2000" b="1">
                <a:solidFill>
                  <a:srgbClr val="FF0000"/>
                </a:solidFill>
              </a:rPr>
              <a:t>;</a:t>
            </a:r>
          </a:p>
          <a:p>
            <a:pPr lvl="1" eaLnBrk="1" hangingPunct="1">
              <a:lnSpc>
                <a:spcPct val="90000"/>
              </a:lnSpc>
            </a:pPr>
            <a:r>
              <a:rPr lang="en-US" altLang="ru-RU" sz="1800" b="1">
                <a:solidFill>
                  <a:srgbClr val="FF0000"/>
                </a:solidFill>
              </a:rPr>
              <a:t>public final void wait(long timeout, int nanos)</a:t>
            </a:r>
            <a:r>
              <a:rPr lang="en-US" altLang="ru-RU" sz="2000" b="1">
                <a:solidFill>
                  <a:srgbClr val="FF0000"/>
                </a:solidFill>
              </a:rPr>
              <a:t> </a:t>
            </a:r>
            <a:r>
              <a:rPr lang="en-US" altLang="ru-RU" sz="1600" b="1">
                <a:solidFill>
                  <a:srgbClr val="FF0000"/>
                </a:solidFill>
              </a:rPr>
              <a:t>throws InterruptedException;</a:t>
            </a:r>
          </a:p>
          <a:p>
            <a:pPr lvl="1" eaLnBrk="1" hangingPunct="1">
              <a:lnSpc>
                <a:spcPct val="90000"/>
              </a:lnSpc>
            </a:pPr>
            <a:r>
              <a:rPr lang="en-US" altLang="ru-RU" sz="1800" b="1">
                <a:solidFill>
                  <a:srgbClr val="FF0000"/>
                </a:solidFill>
              </a:rPr>
              <a:t>public final void wait()</a:t>
            </a:r>
            <a:r>
              <a:rPr lang="en-US" altLang="ru-RU" sz="2000" b="1">
                <a:solidFill>
                  <a:srgbClr val="FF0000"/>
                </a:solidFill>
              </a:rPr>
              <a:t> </a:t>
            </a:r>
            <a:r>
              <a:rPr lang="en-US" altLang="ru-RU" sz="1600" b="1">
                <a:solidFill>
                  <a:srgbClr val="FF0000"/>
                </a:solidFill>
              </a:rPr>
              <a:t>throws InterruptedException</a:t>
            </a:r>
            <a:r>
              <a:rPr lang="en-US" altLang="ru-RU" sz="2000" b="1">
                <a:solidFill>
                  <a:srgbClr val="FF0000"/>
                </a:solidFill>
              </a:rPr>
              <a:t>;</a:t>
            </a:r>
          </a:p>
          <a:p>
            <a:pPr eaLnBrk="1" hangingPunct="1">
              <a:lnSpc>
                <a:spcPct val="90000"/>
              </a:lnSpc>
            </a:pPr>
            <a:endParaRPr lang="ru-RU" altLang="ru-RU" sz="1600">
              <a:solidFill>
                <a:srgbClr val="FF0000"/>
              </a:solidFill>
            </a:endParaRPr>
          </a:p>
          <a:p>
            <a:pPr eaLnBrk="1" hangingPunct="1">
              <a:lnSpc>
                <a:spcPct val="90000"/>
              </a:lnSpc>
              <a:buFontTx/>
              <a:buNone/>
            </a:pPr>
            <a:endParaRPr lang="ru-RU" altLang="ru-RU" sz="1800">
              <a:solidFill>
                <a:srgbClr val="FF0000"/>
              </a:solidFill>
            </a:endParaRPr>
          </a:p>
        </p:txBody>
      </p:sp>
    </p:spTree>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a:extLst>
              <a:ext uri="{FF2B5EF4-FFF2-40B4-BE49-F238E27FC236}">
                <a16:creationId xmlns:a16="http://schemas.microsoft.com/office/drawing/2014/main" id="{A2DEF915-51E1-418F-BC33-F1ACB42950F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0722519-2EE9-462A-8590-2152EB9FB86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9939" name="Footer Placeholder 4">
            <a:extLst>
              <a:ext uri="{FF2B5EF4-FFF2-40B4-BE49-F238E27FC236}">
                <a16:creationId xmlns:a16="http://schemas.microsoft.com/office/drawing/2014/main" id="{39F4B733-80F2-4FDE-BEAA-F1F9D6F46DC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9940" name="Slide Number Placeholder 5">
            <a:extLst>
              <a:ext uri="{FF2B5EF4-FFF2-40B4-BE49-F238E27FC236}">
                <a16:creationId xmlns:a16="http://schemas.microsoft.com/office/drawing/2014/main" id="{C14273FE-0A4C-48A5-B52D-A956186D98A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DCC86E9-891A-4413-A5D9-27E86C0B0716}" type="slidenum">
              <a:rPr lang="ru-RU" altLang="ru-RU" sz="1400"/>
              <a:pPr eaLnBrk="1" hangingPunct="1">
                <a:spcBef>
                  <a:spcPct val="0"/>
                </a:spcBef>
                <a:buFontTx/>
                <a:buNone/>
              </a:pPr>
              <a:t>638</a:t>
            </a:fld>
            <a:endParaRPr lang="ru-RU" altLang="ru-RU" sz="1400"/>
          </a:p>
        </p:txBody>
      </p:sp>
      <p:sp>
        <p:nvSpPr>
          <p:cNvPr id="39941" name="Rectangle 2">
            <a:extLst>
              <a:ext uri="{FF2B5EF4-FFF2-40B4-BE49-F238E27FC236}">
                <a16:creationId xmlns:a16="http://schemas.microsoft.com/office/drawing/2014/main" id="{6CCF7406-E71B-4F9F-9349-E5C43F8D9AF2}"/>
              </a:ext>
            </a:extLst>
          </p:cNvPr>
          <p:cNvSpPr>
            <a:spLocks noGrp="1" noChangeArrowheads="1"/>
          </p:cNvSpPr>
          <p:nvPr>
            <p:ph type="title"/>
          </p:nvPr>
        </p:nvSpPr>
        <p:spPr>
          <a:xfrm>
            <a:off x="468313" y="1412875"/>
            <a:ext cx="8229600" cy="346075"/>
          </a:xfrm>
        </p:spPr>
        <p:txBody>
          <a:bodyPr/>
          <a:lstStyle/>
          <a:p>
            <a:pPr eaLnBrk="1" hangingPunct="1"/>
            <a:r>
              <a:rPr lang="en-US" altLang="ru-RU" sz="2400" b="1"/>
              <a:t>equals()</a:t>
            </a:r>
            <a:endParaRPr lang="ru-RU" altLang="ru-RU" sz="2400" b="1"/>
          </a:p>
        </p:txBody>
      </p:sp>
      <p:sp>
        <p:nvSpPr>
          <p:cNvPr id="648195" name="Rectangle 3">
            <a:extLst>
              <a:ext uri="{FF2B5EF4-FFF2-40B4-BE49-F238E27FC236}">
                <a16:creationId xmlns:a16="http://schemas.microsoft.com/office/drawing/2014/main" id="{872CF568-42E7-4C8A-B0EE-431817C6A0D3}"/>
              </a:ext>
            </a:extLst>
          </p:cNvPr>
          <p:cNvSpPr>
            <a:spLocks noGrp="1" noChangeArrowheads="1"/>
          </p:cNvSpPr>
          <p:nvPr>
            <p:ph type="body" idx="1"/>
          </p:nvPr>
        </p:nvSpPr>
        <p:spPr>
          <a:xfrm>
            <a:off x="0" y="1773238"/>
            <a:ext cx="9144000" cy="4392612"/>
          </a:xfrm>
        </p:spPr>
        <p:txBody>
          <a:bodyPr/>
          <a:lstStyle/>
          <a:p>
            <a:pPr eaLnBrk="1" hangingPunct="1">
              <a:lnSpc>
                <a:spcPct val="90000"/>
              </a:lnSpc>
              <a:defRPr/>
            </a:pPr>
            <a:r>
              <a:rPr lang="ru-RU" altLang="ru-RU" sz="2000" dirty="0"/>
              <a:t>Метод </a:t>
            </a:r>
            <a:r>
              <a:rPr lang="en-US" altLang="ru-RU" sz="2000" dirty="0"/>
              <a:t>equals(Object obj)</a:t>
            </a:r>
            <a:r>
              <a:rPr lang="ru-RU" altLang="ru-RU" sz="2000" dirty="0"/>
              <a:t>:</a:t>
            </a:r>
          </a:p>
          <a:p>
            <a:pPr lvl="1" eaLnBrk="1" hangingPunct="1">
              <a:lnSpc>
                <a:spcPct val="90000"/>
              </a:lnSpc>
              <a:defRPr/>
            </a:pPr>
            <a:r>
              <a:rPr lang="ru-RU" altLang="ru-RU" sz="1800" dirty="0"/>
              <a:t>В реализации (</a:t>
            </a:r>
            <a:r>
              <a:rPr lang="en-US" altLang="ru-RU" sz="1800" dirty="0"/>
              <a:t>java.lang.Object</a:t>
            </a:r>
            <a:r>
              <a:rPr lang="ru-RU" altLang="ru-RU" sz="1800" dirty="0"/>
              <a:t>) – сравнение ссылок</a:t>
            </a:r>
            <a:r>
              <a:rPr lang="en-US" altLang="ru-RU" sz="1800" dirty="0"/>
              <a:t> (this == obj)</a:t>
            </a:r>
            <a:r>
              <a:rPr lang="ru-RU" altLang="ru-RU" sz="1800" dirty="0"/>
              <a:t>;</a:t>
            </a:r>
          </a:p>
          <a:p>
            <a:pPr lvl="1" eaLnBrk="1" hangingPunct="1">
              <a:lnSpc>
                <a:spcPct val="90000"/>
              </a:lnSpc>
              <a:defRPr/>
            </a:pPr>
            <a:r>
              <a:rPr lang="ru-RU" altLang="ru-RU" sz="1800" dirty="0"/>
              <a:t>Базовое поведение </a:t>
            </a:r>
            <a:r>
              <a:rPr lang="en-US" altLang="ru-RU" sz="1800" dirty="0"/>
              <a:t>equals() </a:t>
            </a:r>
            <a:r>
              <a:rPr lang="ru-RU" altLang="ru-RU" sz="1800" dirty="0"/>
              <a:t>переопределяют, когда:</a:t>
            </a:r>
          </a:p>
          <a:p>
            <a:pPr lvl="2" eaLnBrk="1" hangingPunct="1">
              <a:lnSpc>
                <a:spcPct val="90000"/>
              </a:lnSpc>
              <a:defRPr/>
            </a:pPr>
            <a:r>
              <a:rPr lang="ru-RU" altLang="ru-RU" sz="1600" b="1" i="1" dirty="0"/>
              <a:t>Класс имеет понятие логической эквиваллентности, отличной от просто идентификации объекта;</a:t>
            </a:r>
          </a:p>
          <a:p>
            <a:pPr lvl="2" eaLnBrk="1" hangingPunct="1">
              <a:lnSpc>
                <a:spcPct val="90000"/>
              </a:lnSpc>
              <a:defRPr/>
            </a:pPr>
            <a:r>
              <a:rPr lang="ru-RU" altLang="ru-RU" sz="1600" b="1" i="1" dirty="0"/>
              <a:t>Соответствующее переопределение еще не сделано в суперклассе</a:t>
            </a:r>
            <a:r>
              <a:rPr lang="ru-RU" altLang="ru-RU" sz="1600" i="1" dirty="0"/>
              <a:t>.</a:t>
            </a:r>
          </a:p>
          <a:p>
            <a:pPr lvl="2" eaLnBrk="1" hangingPunct="1">
              <a:lnSpc>
                <a:spcPct val="90000"/>
              </a:lnSpc>
              <a:defRPr/>
            </a:pPr>
            <a:r>
              <a:rPr lang="ru-RU" altLang="ru-RU" sz="1600" b="1" dirty="0"/>
              <a:t>Обычно это делают для </a:t>
            </a:r>
            <a:r>
              <a:rPr lang="en-US" altLang="ru-RU" sz="1600" b="1" dirty="0"/>
              <a:t>“value”–</a:t>
            </a:r>
            <a:r>
              <a:rPr lang="ru-RU" altLang="ru-RU" sz="1600" b="1" dirty="0"/>
              <a:t>классов, которые не гарантируют наличие одного объекта на одно значение (ср. </a:t>
            </a:r>
            <a:r>
              <a:rPr lang="en-US" altLang="ru-RU" sz="1600" b="1" dirty="0"/>
              <a:t>Integer </a:t>
            </a:r>
            <a:r>
              <a:rPr lang="ru-RU" altLang="ru-RU" sz="1600" b="1" dirty="0"/>
              <a:t>и </a:t>
            </a:r>
            <a:r>
              <a:rPr lang="en-US" altLang="ru-RU" sz="1600" b="1" dirty="0"/>
              <a:t>Enum-</a:t>
            </a:r>
            <a:r>
              <a:rPr lang="ru-RU" altLang="ru-RU" sz="1600" b="1" dirty="0"/>
              <a:t>типы).</a:t>
            </a:r>
            <a:endParaRPr lang="en-US" altLang="ru-RU" sz="1600" b="1" dirty="0"/>
          </a:p>
          <a:p>
            <a:pPr lvl="1" eaLnBrk="1" hangingPunct="1">
              <a:lnSpc>
                <a:spcPct val="90000"/>
              </a:lnSpc>
              <a:defRPr/>
            </a:pPr>
            <a:r>
              <a:rPr lang="ru-RU" altLang="ru-RU" sz="1800" dirty="0"/>
              <a:t>При переопределении должны обеспечиваться отношения эквивалентности, а именно:</a:t>
            </a:r>
          </a:p>
          <a:p>
            <a:pPr lvl="2" eaLnBrk="1" hangingPunct="1">
              <a:lnSpc>
                <a:spcPct val="90000"/>
              </a:lnSpc>
              <a:defRPr/>
            </a:pPr>
            <a:r>
              <a:rPr lang="ru-RU" altLang="ru-RU" sz="1600" b="1" dirty="0"/>
              <a:t>Рефлексивность:  </a:t>
            </a:r>
            <a:r>
              <a:rPr lang="en-US" altLang="ru-RU" sz="1600" b="1" dirty="0"/>
              <a:t>x.equals(x) -&gt; true </a:t>
            </a:r>
            <a:r>
              <a:rPr lang="ru-RU" altLang="ru-RU" sz="1600" b="1" dirty="0"/>
              <a:t>при </a:t>
            </a:r>
            <a:r>
              <a:rPr lang="en-US" altLang="ru-RU" sz="1600" b="1" dirty="0"/>
              <a:t>x </a:t>
            </a:r>
            <a:r>
              <a:rPr lang="ru-RU" altLang="ru-RU" sz="1600" b="1" dirty="0"/>
              <a:t>не</a:t>
            </a:r>
            <a:r>
              <a:rPr lang="en-US" altLang="ru-RU" sz="1600" b="1" dirty="0"/>
              <a:t> null</a:t>
            </a:r>
            <a:r>
              <a:rPr lang="ru-RU" altLang="ru-RU" sz="1600" b="1" dirty="0"/>
              <a:t>;</a:t>
            </a:r>
          </a:p>
          <a:p>
            <a:pPr lvl="2" eaLnBrk="1" hangingPunct="1">
              <a:lnSpc>
                <a:spcPct val="90000"/>
              </a:lnSpc>
              <a:defRPr/>
            </a:pPr>
            <a:r>
              <a:rPr lang="ru-RU" altLang="ru-RU" sz="1600" b="1" dirty="0"/>
              <a:t>Симметричность: </a:t>
            </a:r>
            <a:r>
              <a:rPr lang="en-US" altLang="ru-RU" sz="1600" b="1" dirty="0"/>
              <a:t>x.equals(y) &lt;- -&gt; y.equals(x) </a:t>
            </a:r>
            <a:r>
              <a:rPr lang="ru-RU" altLang="ru-RU" sz="1600" b="1" dirty="0"/>
              <a:t>при </a:t>
            </a:r>
            <a:r>
              <a:rPr lang="en-US" altLang="ru-RU" sz="1600" b="1" dirty="0"/>
              <a:t>x,</a:t>
            </a:r>
            <a:r>
              <a:rPr lang="ru-RU" altLang="ru-RU" sz="1600" b="1" dirty="0"/>
              <a:t> </a:t>
            </a:r>
            <a:r>
              <a:rPr lang="en-US" altLang="ru-RU" sz="1600" b="1" dirty="0"/>
              <a:t>y </a:t>
            </a:r>
            <a:r>
              <a:rPr lang="ru-RU" altLang="ru-RU" sz="1600" b="1" dirty="0"/>
              <a:t>не </a:t>
            </a:r>
            <a:r>
              <a:rPr lang="en-US" altLang="ru-RU" sz="1600" b="1" dirty="0"/>
              <a:t>null</a:t>
            </a:r>
            <a:r>
              <a:rPr lang="ru-RU" altLang="ru-RU" sz="1600" b="1" dirty="0"/>
              <a:t>;</a:t>
            </a:r>
          </a:p>
          <a:p>
            <a:pPr lvl="2" eaLnBrk="1" hangingPunct="1">
              <a:lnSpc>
                <a:spcPct val="90000"/>
              </a:lnSpc>
              <a:defRPr/>
            </a:pPr>
            <a:r>
              <a:rPr lang="ru-RU" altLang="ru-RU" sz="1600" b="1" dirty="0"/>
              <a:t>Транзитивность: </a:t>
            </a:r>
            <a:r>
              <a:rPr lang="en-US" altLang="ru-RU" sz="1600" b="1" dirty="0"/>
              <a:t>x.equals(y), y.equals(z) -&gt; x.equals(z) </a:t>
            </a:r>
            <a:r>
              <a:rPr lang="ru-RU" altLang="ru-RU" sz="1600" b="1" dirty="0"/>
              <a:t>при </a:t>
            </a:r>
            <a:r>
              <a:rPr lang="en-US" altLang="ru-RU" sz="1600" b="1" dirty="0"/>
              <a:t>x,</a:t>
            </a:r>
            <a:r>
              <a:rPr lang="ru-RU" altLang="ru-RU" sz="1600" b="1" dirty="0"/>
              <a:t> </a:t>
            </a:r>
            <a:r>
              <a:rPr lang="en-US" altLang="ru-RU" sz="1600" b="1" dirty="0"/>
              <a:t>y,</a:t>
            </a:r>
            <a:r>
              <a:rPr lang="ru-RU" altLang="ru-RU" sz="1600" b="1" dirty="0"/>
              <a:t> </a:t>
            </a:r>
            <a:r>
              <a:rPr lang="en-US" altLang="ru-RU" sz="1600" b="1" dirty="0"/>
              <a:t>z </a:t>
            </a:r>
            <a:r>
              <a:rPr lang="ru-RU" altLang="ru-RU" sz="1600" b="1" dirty="0"/>
              <a:t>не </a:t>
            </a:r>
            <a:r>
              <a:rPr lang="en-US" altLang="ru-RU" sz="1600" b="1" dirty="0"/>
              <a:t>null</a:t>
            </a:r>
            <a:r>
              <a:rPr lang="ru-RU" altLang="ru-RU" sz="1600" b="1" dirty="0"/>
              <a:t>;</a:t>
            </a:r>
          </a:p>
          <a:p>
            <a:pPr lvl="2" eaLnBrk="1" hangingPunct="1">
              <a:lnSpc>
                <a:spcPct val="90000"/>
              </a:lnSpc>
              <a:defRPr/>
            </a:pPr>
            <a:r>
              <a:rPr lang="ru-RU" altLang="ru-RU" sz="1600" b="1" dirty="0"/>
              <a:t>Непротиворечивость (</a:t>
            </a:r>
            <a:r>
              <a:rPr lang="en-US" altLang="ru-RU" sz="1600" b="1" dirty="0"/>
              <a:t>consistency</a:t>
            </a:r>
            <a:r>
              <a:rPr lang="ru-RU" altLang="ru-RU" sz="1600" b="1" dirty="0"/>
              <a:t>) «одинаковых» вызовов;</a:t>
            </a:r>
          </a:p>
          <a:p>
            <a:pPr lvl="2" eaLnBrk="1" hangingPunct="1">
              <a:lnSpc>
                <a:spcPct val="90000"/>
              </a:lnSpc>
              <a:defRPr/>
            </a:pPr>
            <a:r>
              <a:rPr lang="en-US" altLang="ru-RU" sz="1600" b="1" dirty="0"/>
              <a:t>x.equals(null) – </a:t>
            </a:r>
            <a:r>
              <a:rPr lang="ru-RU" altLang="ru-RU" sz="1600" b="1" dirty="0"/>
              <a:t>всегда </a:t>
            </a:r>
            <a:r>
              <a:rPr lang="en-US" altLang="ru-RU" sz="1600" b="1" dirty="0"/>
              <a:t>false (</a:t>
            </a:r>
            <a:r>
              <a:rPr lang="ru-RU" altLang="ru-RU" sz="1600" b="1" dirty="0"/>
              <a:t>при </a:t>
            </a:r>
            <a:r>
              <a:rPr lang="en-US" altLang="ru-RU" sz="1600" b="1" dirty="0"/>
              <a:t>x </a:t>
            </a:r>
            <a:r>
              <a:rPr lang="ru-RU" altLang="ru-RU" sz="1600" b="1" dirty="0"/>
              <a:t>не </a:t>
            </a:r>
            <a:r>
              <a:rPr lang="en-US" altLang="ru-RU" sz="1600" b="1" dirty="0"/>
              <a:t>null).</a:t>
            </a:r>
            <a:r>
              <a:rPr lang="ru-RU" altLang="ru-RU" sz="1600" b="1" dirty="0"/>
              <a:t> </a:t>
            </a:r>
            <a:endParaRPr lang="en-US" altLang="ru-RU" sz="1600" b="1" dirty="0"/>
          </a:p>
          <a:p>
            <a:pPr marL="914400" lvl="2" indent="0" eaLnBrk="1" hangingPunct="1">
              <a:lnSpc>
                <a:spcPct val="90000"/>
              </a:lnSpc>
              <a:buFontTx/>
              <a:buNone/>
              <a:defRPr/>
            </a:pPr>
            <a:r>
              <a:rPr lang="en-US" altLang="ru-RU" sz="1600" b="1" dirty="0"/>
              <a:t>	</a:t>
            </a:r>
            <a:r>
              <a:rPr lang="ru-RU" altLang="ru-RU" sz="1600" b="1" dirty="0"/>
              <a:t>(</a:t>
            </a:r>
            <a:r>
              <a:rPr lang="ru-RU" altLang="ru-RU" sz="1600" b="1" i="1" dirty="0"/>
              <a:t>а что будет при х равном </a:t>
            </a:r>
            <a:r>
              <a:rPr lang="en-US" altLang="ru-RU" sz="1600" b="1" i="1" dirty="0"/>
              <a:t>null?</a:t>
            </a:r>
            <a:r>
              <a:rPr lang="ru-RU" altLang="ru-RU" sz="1600" b="1" dirty="0"/>
              <a:t>)</a:t>
            </a:r>
          </a:p>
          <a:p>
            <a:pPr lvl="2" eaLnBrk="1" hangingPunct="1">
              <a:lnSpc>
                <a:spcPct val="90000"/>
              </a:lnSpc>
              <a:defRPr/>
            </a:pPr>
            <a:endParaRPr lang="ru-RU" altLang="ru-RU" sz="1600" b="1" dirty="0"/>
          </a:p>
        </p:txBody>
      </p:sp>
    </p:spTree>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a:extLst>
              <a:ext uri="{FF2B5EF4-FFF2-40B4-BE49-F238E27FC236}">
                <a16:creationId xmlns:a16="http://schemas.microsoft.com/office/drawing/2014/main" id="{B0E0736B-05D5-4028-BF0F-C462B59F4AB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B38AD57-E267-4CA4-8F2A-F4CE550DDFF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63" name="Footer Placeholder 4">
            <a:extLst>
              <a:ext uri="{FF2B5EF4-FFF2-40B4-BE49-F238E27FC236}">
                <a16:creationId xmlns:a16="http://schemas.microsoft.com/office/drawing/2014/main" id="{83FCB1AF-10E4-4A88-BB8F-C5B142D3C6E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0964" name="Slide Number Placeholder 5">
            <a:extLst>
              <a:ext uri="{FF2B5EF4-FFF2-40B4-BE49-F238E27FC236}">
                <a16:creationId xmlns:a16="http://schemas.microsoft.com/office/drawing/2014/main" id="{43CEDE9D-5265-4894-9E79-FD1EF640D38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3F39955-4048-4B71-BA67-153C836B2AD9}" type="slidenum">
              <a:rPr lang="ru-RU" altLang="ru-RU" sz="1400"/>
              <a:pPr eaLnBrk="1" hangingPunct="1">
                <a:spcBef>
                  <a:spcPct val="0"/>
                </a:spcBef>
                <a:buFontTx/>
                <a:buNone/>
              </a:pPr>
              <a:t>639</a:t>
            </a:fld>
            <a:endParaRPr lang="ru-RU" altLang="ru-RU" sz="1400"/>
          </a:p>
        </p:txBody>
      </p:sp>
      <p:sp>
        <p:nvSpPr>
          <p:cNvPr id="40965" name="Rectangle 3">
            <a:extLst>
              <a:ext uri="{FF2B5EF4-FFF2-40B4-BE49-F238E27FC236}">
                <a16:creationId xmlns:a16="http://schemas.microsoft.com/office/drawing/2014/main" id="{1CD7829E-3474-4D7B-80FC-BABFB3819CC1}"/>
              </a:ext>
            </a:extLst>
          </p:cNvPr>
          <p:cNvSpPr>
            <a:spLocks noGrp="1" noChangeArrowheads="1"/>
          </p:cNvSpPr>
          <p:nvPr>
            <p:ph type="body" idx="1"/>
          </p:nvPr>
        </p:nvSpPr>
        <p:spPr>
          <a:xfrm>
            <a:off x="0" y="1412875"/>
            <a:ext cx="9144000" cy="4713288"/>
          </a:xfrm>
        </p:spPr>
        <p:txBody>
          <a:bodyPr/>
          <a:lstStyle/>
          <a:p>
            <a:pPr eaLnBrk="1" hangingPunct="1"/>
            <a:r>
              <a:rPr lang="ru-RU" altLang="ru-RU" sz="2000"/>
              <a:t>Имеется фундаментальная проблема, касающаяся отношений эквиватлентности в объектно-ориентированных языках:</a:t>
            </a:r>
          </a:p>
          <a:p>
            <a:pPr lvl="1" eaLnBrk="1" hangingPunct="1"/>
            <a:r>
              <a:rPr lang="ru-RU" altLang="ru-RU" sz="1800"/>
              <a:t>Нет способа добавить при наследовании к инстанциируемому классу </a:t>
            </a:r>
            <a:r>
              <a:rPr lang="en-US" altLang="ru-RU" sz="1800"/>
              <a:t>value-</a:t>
            </a:r>
            <a:r>
              <a:rPr lang="ru-RU" altLang="ru-RU" sz="1800"/>
              <a:t>компонент так, чтобы сохранялся контракт </a:t>
            </a:r>
            <a:r>
              <a:rPr lang="en-US" altLang="ru-RU" sz="1800" i="1"/>
              <a:t>equals </a:t>
            </a:r>
            <a:r>
              <a:rPr lang="en-US" altLang="ru-RU" sz="1800"/>
              <a:t>(</a:t>
            </a:r>
            <a:r>
              <a:rPr lang="ru-RU" altLang="ru-RU" sz="1800"/>
              <a:t>если только не отказаться от объектно-ориентированных абстракций</a:t>
            </a:r>
            <a:r>
              <a:rPr lang="en-US" altLang="ru-RU" sz="1800"/>
              <a:t>)</a:t>
            </a:r>
            <a:r>
              <a:rPr lang="ru-RU" altLang="ru-RU" sz="1800"/>
              <a:t>. </a:t>
            </a:r>
          </a:p>
          <a:p>
            <a:pPr lvl="1" eaLnBrk="1" hangingPunct="1"/>
            <a:r>
              <a:rPr lang="ru-RU" altLang="ru-RU" sz="1800"/>
              <a:t>Эта проблема не возникает при абстрактном базовом классе.</a:t>
            </a:r>
          </a:p>
          <a:p>
            <a:pPr eaLnBrk="1" hangingPunct="1"/>
            <a:r>
              <a:rPr lang="ru-RU" altLang="ru-RU" sz="2000"/>
              <a:t>Одним из важных принципов наследования является </a:t>
            </a:r>
            <a:r>
              <a:rPr lang="ru-RU" altLang="ru-RU" sz="2000" i="1"/>
              <a:t>принцип подстановки Б.Лисков(ой)</a:t>
            </a:r>
            <a:r>
              <a:rPr lang="ru-RU" altLang="ru-RU" sz="2000"/>
              <a:t>:</a:t>
            </a:r>
          </a:p>
          <a:p>
            <a:pPr lvl="1" eaLnBrk="1" hangingPunct="1"/>
            <a:r>
              <a:rPr lang="ru-RU" altLang="ru-RU" sz="1800"/>
              <a:t>всякое важное свойство типа должно быть</a:t>
            </a:r>
            <a:r>
              <a:rPr lang="en-US" altLang="ru-RU" sz="1800"/>
              <a:t> / </a:t>
            </a:r>
            <a:r>
              <a:rPr lang="ru-RU" altLang="ru-RU" sz="1800"/>
              <a:t>сохраняться для его подтипов, так что любой метод, написанный для типа, должен одинаково хорошо работать и для его подтипов.</a:t>
            </a:r>
          </a:p>
          <a:p>
            <a:pPr eaLnBrk="1" hangingPunct="1"/>
            <a:r>
              <a:rPr lang="ru-RU" altLang="ru-RU" sz="2000"/>
              <a:t>Выход из положения:</a:t>
            </a:r>
          </a:p>
          <a:p>
            <a:pPr lvl="1" eaLnBrk="1" hangingPunct="1"/>
            <a:r>
              <a:rPr lang="ru-RU" altLang="ru-RU" sz="1800"/>
              <a:t>Предпочитать композицию, а не наследование</a:t>
            </a:r>
            <a:r>
              <a:rPr lang="en-US" altLang="ru-RU" sz="1800"/>
              <a:t> </a:t>
            </a:r>
            <a:r>
              <a:rPr lang="ru-RU" altLang="ru-RU" sz="1800"/>
              <a:t>(см. подробности в </a:t>
            </a:r>
            <a:r>
              <a:rPr lang="en-US" altLang="ru-RU" sz="1800"/>
              <a:t>Effective Java: </a:t>
            </a:r>
            <a:r>
              <a:rPr lang="ru-RU" altLang="ru-RU" sz="1800"/>
              <a:t> </a:t>
            </a:r>
            <a:r>
              <a:rPr lang="en-US" altLang="ru-RU" sz="1800"/>
              <a:t>item 8 </a:t>
            </a:r>
            <a:r>
              <a:rPr lang="ru-RU" altLang="ru-RU" sz="1800"/>
              <a:t>в </a:t>
            </a:r>
            <a:r>
              <a:rPr lang="en-US" altLang="ru-RU" sz="1800"/>
              <a:t>Edition 2 </a:t>
            </a:r>
            <a:r>
              <a:rPr lang="ru-RU" altLang="ru-RU" sz="1800"/>
              <a:t>или </a:t>
            </a:r>
            <a:r>
              <a:rPr lang="en-US" altLang="ru-RU" sz="1800"/>
              <a:t>Item 10 </a:t>
            </a:r>
            <a:r>
              <a:rPr lang="ru-RU" altLang="ru-RU" sz="1800"/>
              <a:t>в </a:t>
            </a:r>
            <a:r>
              <a:rPr lang="en-US" altLang="ru-RU" sz="1800"/>
              <a:t>Edition 3</a:t>
            </a:r>
            <a:r>
              <a:rPr lang="ru-RU" altLang="ru-RU" sz="1800"/>
              <a:t>)</a:t>
            </a:r>
          </a:p>
          <a:p>
            <a:pPr lvl="1" eaLnBrk="1" hangingPunct="1"/>
            <a:endParaRPr lang="ru-RU" altLang="ru-RU" sz="1800"/>
          </a:p>
          <a:p>
            <a:pPr lvl="1" eaLnBrk="1" hangingPunct="1"/>
            <a:endParaRPr lang="ru-RU" altLang="ru-RU" sz="1800" i="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692696"/>
            <a:ext cx="8229600" cy="990600"/>
          </a:xfrm>
        </p:spPr>
        <p:txBody>
          <a:bodyPr/>
          <a:lstStyle/>
          <a:p>
            <a:r>
              <a:rPr lang="ru-RU" sz="2800" b="1" dirty="0"/>
              <a:t>Вариационный ряд числа опечаток, обнаруженных на каждой из 30 случайно просмотренных страниц книги</a:t>
            </a:r>
          </a:p>
        </p:txBody>
      </p:sp>
      <p:graphicFrame>
        <p:nvGraphicFramePr>
          <p:cNvPr id="4" name="Объект 3"/>
          <p:cNvGraphicFramePr>
            <a:graphicFrameLocks noGrp="1"/>
          </p:cNvGraphicFramePr>
          <p:nvPr>
            <p:ph sz="quarter" idx="1"/>
          </p:nvPr>
        </p:nvGraphicFramePr>
        <p:xfrm>
          <a:off x="1547664" y="2636912"/>
          <a:ext cx="6552727" cy="1121664"/>
        </p:xfrm>
        <a:graphic>
          <a:graphicData uri="http://schemas.openxmlformats.org/drawingml/2006/table">
            <a:tbl>
              <a:tblPr firstRow="1" firstCol="1" bandRow="1">
                <a:tableStyleId>{2D5ABB26-0587-4C30-8999-92F81FD0307C}</a:tableStyleId>
              </a:tblPr>
              <a:tblGrid>
                <a:gridCol w="630532">
                  <a:extLst>
                    <a:ext uri="{9D8B030D-6E8A-4147-A177-3AD203B41FA5}">
                      <a16:colId xmlns:a16="http://schemas.microsoft.com/office/drawing/2014/main" val="2731366166"/>
                    </a:ext>
                  </a:extLst>
                </a:gridCol>
                <a:gridCol w="394813">
                  <a:extLst>
                    <a:ext uri="{9D8B030D-6E8A-4147-A177-3AD203B41FA5}">
                      <a16:colId xmlns:a16="http://schemas.microsoft.com/office/drawing/2014/main" val="888190492"/>
                    </a:ext>
                  </a:extLst>
                </a:gridCol>
                <a:gridCol w="394813">
                  <a:extLst>
                    <a:ext uri="{9D8B030D-6E8A-4147-A177-3AD203B41FA5}">
                      <a16:colId xmlns:a16="http://schemas.microsoft.com/office/drawing/2014/main" val="2698029597"/>
                    </a:ext>
                  </a:extLst>
                </a:gridCol>
                <a:gridCol w="394813">
                  <a:extLst>
                    <a:ext uri="{9D8B030D-6E8A-4147-A177-3AD203B41FA5}">
                      <a16:colId xmlns:a16="http://schemas.microsoft.com/office/drawing/2014/main" val="455834389"/>
                    </a:ext>
                  </a:extLst>
                </a:gridCol>
                <a:gridCol w="394813">
                  <a:extLst>
                    <a:ext uri="{9D8B030D-6E8A-4147-A177-3AD203B41FA5}">
                      <a16:colId xmlns:a16="http://schemas.microsoft.com/office/drawing/2014/main" val="2349712648"/>
                    </a:ext>
                  </a:extLst>
                </a:gridCol>
                <a:gridCol w="394813">
                  <a:extLst>
                    <a:ext uri="{9D8B030D-6E8A-4147-A177-3AD203B41FA5}">
                      <a16:colId xmlns:a16="http://schemas.microsoft.com/office/drawing/2014/main" val="192562508"/>
                    </a:ext>
                  </a:extLst>
                </a:gridCol>
                <a:gridCol w="394813">
                  <a:extLst>
                    <a:ext uri="{9D8B030D-6E8A-4147-A177-3AD203B41FA5}">
                      <a16:colId xmlns:a16="http://schemas.microsoft.com/office/drawing/2014/main" val="2213337837"/>
                    </a:ext>
                  </a:extLst>
                </a:gridCol>
                <a:gridCol w="394813">
                  <a:extLst>
                    <a:ext uri="{9D8B030D-6E8A-4147-A177-3AD203B41FA5}">
                      <a16:colId xmlns:a16="http://schemas.microsoft.com/office/drawing/2014/main" val="1151123560"/>
                    </a:ext>
                  </a:extLst>
                </a:gridCol>
                <a:gridCol w="394813">
                  <a:extLst>
                    <a:ext uri="{9D8B030D-6E8A-4147-A177-3AD203B41FA5}">
                      <a16:colId xmlns:a16="http://schemas.microsoft.com/office/drawing/2014/main" val="3284184193"/>
                    </a:ext>
                  </a:extLst>
                </a:gridCol>
                <a:gridCol w="394813">
                  <a:extLst>
                    <a:ext uri="{9D8B030D-6E8A-4147-A177-3AD203B41FA5}">
                      <a16:colId xmlns:a16="http://schemas.microsoft.com/office/drawing/2014/main" val="3297404842"/>
                    </a:ext>
                  </a:extLst>
                </a:gridCol>
                <a:gridCol w="394813">
                  <a:extLst>
                    <a:ext uri="{9D8B030D-6E8A-4147-A177-3AD203B41FA5}">
                      <a16:colId xmlns:a16="http://schemas.microsoft.com/office/drawing/2014/main" val="519850661"/>
                    </a:ext>
                  </a:extLst>
                </a:gridCol>
                <a:gridCol w="394813">
                  <a:extLst>
                    <a:ext uri="{9D8B030D-6E8A-4147-A177-3AD203B41FA5}">
                      <a16:colId xmlns:a16="http://schemas.microsoft.com/office/drawing/2014/main" val="2129785689"/>
                    </a:ext>
                  </a:extLst>
                </a:gridCol>
                <a:gridCol w="394813">
                  <a:extLst>
                    <a:ext uri="{9D8B030D-6E8A-4147-A177-3AD203B41FA5}">
                      <a16:colId xmlns:a16="http://schemas.microsoft.com/office/drawing/2014/main" val="2718471253"/>
                    </a:ext>
                  </a:extLst>
                </a:gridCol>
                <a:gridCol w="394813">
                  <a:extLst>
                    <a:ext uri="{9D8B030D-6E8A-4147-A177-3AD203B41FA5}">
                      <a16:colId xmlns:a16="http://schemas.microsoft.com/office/drawing/2014/main" val="733489030"/>
                    </a:ext>
                  </a:extLst>
                </a:gridCol>
                <a:gridCol w="394813">
                  <a:extLst>
                    <a:ext uri="{9D8B030D-6E8A-4147-A177-3AD203B41FA5}">
                      <a16:colId xmlns:a16="http://schemas.microsoft.com/office/drawing/2014/main" val="1805222479"/>
                    </a:ext>
                  </a:extLst>
                </a:gridCol>
                <a:gridCol w="394813">
                  <a:extLst>
                    <a:ext uri="{9D8B030D-6E8A-4147-A177-3AD203B41FA5}">
                      <a16:colId xmlns:a16="http://schemas.microsoft.com/office/drawing/2014/main" val="2951320020"/>
                    </a:ext>
                  </a:extLst>
                </a:gridCol>
              </a:tblGrid>
              <a:tr h="190500">
                <a:tc>
                  <a:txBody>
                    <a:bodyPr/>
                    <a:lstStyle/>
                    <a:p>
                      <a:pPr algn="ctr">
                        <a:lnSpc>
                          <a:spcPct val="115000"/>
                        </a:lnSpc>
                        <a:spcAft>
                          <a:spcPts val="0"/>
                        </a:spcAft>
                      </a:pPr>
                      <a:r>
                        <a:rPr lang="en-US" sz="3200" dirty="0">
                          <a:effectLst/>
                        </a:rPr>
                        <a:t>x</a:t>
                      </a:r>
                      <a:r>
                        <a:rPr lang="en-US" sz="3200" baseline="-25000" dirty="0">
                          <a:effectLst/>
                        </a:rPr>
                        <a:t>i</a:t>
                      </a:r>
                      <a:endParaRPr lang="ru-RU" sz="3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0</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0</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1</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1</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1</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1</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2</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2</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2</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2</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2</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3</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3</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3</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rtl="0" eaLnBrk="1" latinLnBrk="0" hangingPunct="1">
                        <a:lnSpc>
                          <a:spcPct val="115000"/>
                        </a:lnSpc>
                        <a:spcAft>
                          <a:spcPts val="0"/>
                        </a:spcAft>
                      </a:pPr>
                      <a:r>
                        <a:rPr kumimoji="0" lang="en-US" sz="3200" kern="1200" dirty="0">
                          <a:effectLst/>
                        </a:rPr>
                        <a:t>3</a:t>
                      </a:r>
                      <a:endParaRPr kumimoji="0" lang="ru-RU" sz="3200" kern="1200" dirty="0">
                        <a:solidFill>
                          <a:schemeClr val="dk1"/>
                        </a:solidFill>
                        <a:effectLst/>
                        <a:latin typeface="+mn-lt"/>
                        <a:ea typeface="+mn-ea"/>
                        <a:cs typeface="+mn-cs"/>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4404137"/>
                  </a:ext>
                </a:extLst>
              </a:tr>
              <a:tr h="190500">
                <a:tc>
                  <a:txBody>
                    <a:bodyPr/>
                    <a:lstStyle/>
                    <a:p>
                      <a:pPr algn="r">
                        <a:lnSpc>
                          <a:spcPct val="115000"/>
                        </a:lnSpc>
                        <a:spcAft>
                          <a:spcPts val="0"/>
                        </a:spcAft>
                      </a:pPr>
                      <a:r>
                        <a:rPr lang="en-US" sz="3200" dirty="0">
                          <a:effectLst/>
                        </a:rPr>
                        <a:t> </a:t>
                      </a:r>
                      <a:endParaRPr lang="ru-RU" sz="3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dirty="0">
                          <a:effectLst/>
                        </a:rPr>
                        <a:t>3</a:t>
                      </a:r>
                      <a:endParaRPr lang="ru-RU" sz="3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dirty="0">
                          <a:effectLst/>
                        </a:rPr>
                        <a:t>3</a:t>
                      </a:r>
                      <a:endParaRPr lang="ru-RU" sz="3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dirty="0">
                          <a:effectLst/>
                        </a:rPr>
                        <a:t>4</a:t>
                      </a:r>
                      <a:endParaRPr lang="ru-RU" sz="3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dirty="0">
                          <a:effectLst/>
                        </a:rPr>
                        <a:t>4</a:t>
                      </a:r>
                      <a:endParaRPr lang="ru-RU" sz="3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a:effectLst/>
                        </a:rPr>
                        <a:t>4</a:t>
                      </a:r>
                      <a:endParaRPr lang="ru-RU"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a:effectLst/>
                        </a:rPr>
                        <a:t>4</a:t>
                      </a:r>
                      <a:endParaRPr lang="ru-RU"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a:effectLst/>
                        </a:rPr>
                        <a:t>4</a:t>
                      </a:r>
                      <a:endParaRPr lang="ru-RU"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a:effectLst/>
                        </a:rPr>
                        <a:t>5</a:t>
                      </a:r>
                      <a:endParaRPr lang="ru-RU"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a:effectLst/>
                        </a:rPr>
                        <a:t>5</a:t>
                      </a:r>
                      <a:endParaRPr lang="ru-RU"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a:effectLst/>
                        </a:rPr>
                        <a:t>6</a:t>
                      </a:r>
                      <a:endParaRPr lang="ru-RU"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a:effectLst/>
                        </a:rPr>
                        <a:t>6</a:t>
                      </a:r>
                      <a:endParaRPr lang="ru-RU"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a:effectLst/>
                        </a:rPr>
                        <a:t>6</a:t>
                      </a:r>
                      <a:endParaRPr lang="ru-RU" sz="3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dirty="0">
                          <a:effectLst/>
                        </a:rPr>
                        <a:t>6</a:t>
                      </a:r>
                      <a:endParaRPr lang="ru-RU" sz="3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dirty="0">
                          <a:effectLst/>
                        </a:rPr>
                        <a:t>7</a:t>
                      </a:r>
                      <a:endParaRPr lang="ru-RU" sz="3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15000"/>
                        </a:lnSpc>
                        <a:spcAft>
                          <a:spcPts val="0"/>
                        </a:spcAft>
                      </a:pPr>
                      <a:r>
                        <a:rPr lang="en-US" sz="3200" dirty="0">
                          <a:effectLst/>
                        </a:rPr>
                        <a:t>8</a:t>
                      </a:r>
                      <a:endParaRPr lang="ru-RU" sz="3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8167772"/>
                  </a:ext>
                </a:extLst>
              </a:tr>
            </a:tbl>
          </a:graphicData>
        </a:graphic>
      </p:graphicFrame>
      <p:sp>
        <p:nvSpPr>
          <p:cNvPr id="3" name="Номер слайда 2"/>
          <p:cNvSpPr>
            <a:spLocks noGrp="1"/>
          </p:cNvSpPr>
          <p:nvPr>
            <p:ph type="sldNum" sz="quarter" idx="12"/>
          </p:nvPr>
        </p:nvSpPr>
        <p:spPr/>
        <p:txBody>
          <a:bodyPr/>
          <a:lstStyle/>
          <a:p>
            <a:pPr>
              <a:defRPr/>
            </a:pPr>
            <a:fld id="{6859925B-7AB1-4910-A995-863FEA31FA9D}" type="slidenum">
              <a:rPr lang="ru-RU" smtClean="0"/>
              <a:pPr>
                <a:defRPr/>
              </a:pPr>
              <a:t>64</a:t>
            </a:fld>
            <a:endParaRPr lang="ru-RU"/>
          </a:p>
        </p:txBody>
      </p:sp>
    </p:spTree>
    <p:extLst>
      <p:ext uri="{BB962C8B-B14F-4D97-AF65-F5344CB8AC3E}">
        <p14:creationId xmlns:p14="http://schemas.microsoft.com/office/powerpoint/2010/main" val="2542447566"/>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a:extLst>
              <a:ext uri="{FF2B5EF4-FFF2-40B4-BE49-F238E27FC236}">
                <a16:creationId xmlns:a16="http://schemas.microsoft.com/office/drawing/2014/main" id="{B39A72E8-E68F-43A1-ABEA-139C37CB127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C438FA9-8798-48EB-9F15-23D6B31003B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1987" name="Footer Placeholder 4">
            <a:extLst>
              <a:ext uri="{FF2B5EF4-FFF2-40B4-BE49-F238E27FC236}">
                <a16:creationId xmlns:a16="http://schemas.microsoft.com/office/drawing/2014/main" id="{076BF601-3915-43B4-9C08-8C765EC8337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988" name="Slide Number Placeholder 5">
            <a:extLst>
              <a:ext uri="{FF2B5EF4-FFF2-40B4-BE49-F238E27FC236}">
                <a16:creationId xmlns:a16="http://schemas.microsoft.com/office/drawing/2014/main" id="{16B19848-5F1C-4196-98B8-03B83D10C0E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FC4B8C7-981D-4160-BC3A-3B7C095CB75D}" type="slidenum">
              <a:rPr lang="ru-RU" altLang="ru-RU" sz="1400"/>
              <a:pPr eaLnBrk="1" hangingPunct="1">
                <a:spcBef>
                  <a:spcPct val="0"/>
                </a:spcBef>
                <a:buFontTx/>
                <a:buNone/>
              </a:pPr>
              <a:t>640</a:t>
            </a:fld>
            <a:endParaRPr lang="ru-RU" altLang="ru-RU" sz="1400"/>
          </a:p>
        </p:txBody>
      </p:sp>
      <p:sp>
        <p:nvSpPr>
          <p:cNvPr id="41989" name="Rectangle 2">
            <a:extLst>
              <a:ext uri="{FF2B5EF4-FFF2-40B4-BE49-F238E27FC236}">
                <a16:creationId xmlns:a16="http://schemas.microsoft.com/office/drawing/2014/main" id="{7E311252-8F4C-4FC6-B4D5-1AD8F7E719A3}"/>
              </a:ext>
            </a:extLst>
          </p:cNvPr>
          <p:cNvSpPr>
            <a:spLocks noGrp="1" noChangeArrowheads="1"/>
          </p:cNvSpPr>
          <p:nvPr>
            <p:ph type="title"/>
          </p:nvPr>
        </p:nvSpPr>
        <p:spPr>
          <a:xfrm>
            <a:off x="323850" y="1484313"/>
            <a:ext cx="8229600" cy="288925"/>
          </a:xfrm>
        </p:spPr>
        <p:txBody>
          <a:bodyPr/>
          <a:lstStyle/>
          <a:p>
            <a:pPr eaLnBrk="1" hangingPunct="1"/>
            <a:r>
              <a:rPr lang="ru-RU" altLang="ru-RU" sz="2400" b="1"/>
              <a:t>Пример</a:t>
            </a:r>
          </a:p>
        </p:txBody>
      </p:sp>
      <p:pic>
        <p:nvPicPr>
          <p:cNvPr id="41990" name="Picture 4">
            <a:extLst>
              <a:ext uri="{FF2B5EF4-FFF2-40B4-BE49-F238E27FC236}">
                <a16:creationId xmlns:a16="http://schemas.microsoft.com/office/drawing/2014/main" id="{724C36C5-F7AC-4B12-A2ED-EA7261886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4675"/>
            <a:ext cx="38068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5">
            <a:extLst>
              <a:ext uri="{FF2B5EF4-FFF2-40B4-BE49-F238E27FC236}">
                <a16:creationId xmlns:a16="http://schemas.microsoft.com/office/drawing/2014/main" id="{0296B3EA-BA6F-466A-857C-89890CD82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81525"/>
            <a:ext cx="3843338"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2" name="Picture 6">
            <a:extLst>
              <a:ext uri="{FF2B5EF4-FFF2-40B4-BE49-F238E27FC236}">
                <a16:creationId xmlns:a16="http://schemas.microsoft.com/office/drawing/2014/main" id="{E254C8CD-3475-4C1B-8B08-1A50C5A864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5625" y="1844675"/>
            <a:ext cx="47783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7">
            <a:extLst>
              <a:ext uri="{FF2B5EF4-FFF2-40B4-BE49-F238E27FC236}">
                <a16:creationId xmlns:a16="http://schemas.microsoft.com/office/drawing/2014/main" id="{D2234FA7-7D37-4220-9790-CBAF04F19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2924175"/>
            <a:ext cx="4635500"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4" name="Picture 8">
            <a:extLst>
              <a:ext uri="{FF2B5EF4-FFF2-40B4-BE49-F238E27FC236}">
                <a16:creationId xmlns:a16="http://schemas.microsoft.com/office/drawing/2014/main" id="{59886AD1-F13A-469A-BEE4-047E5BE6C8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4868863"/>
            <a:ext cx="3806825"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a:extLst>
              <a:ext uri="{FF2B5EF4-FFF2-40B4-BE49-F238E27FC236}">
                <a16:creationId xmlns:a16="http://schemas.microsoft.com/office/drawing/2014/main" id="{7B9CA6CA-F384-480E-9F7B-162D9657808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EBE7CDC-F624-4660-B5DB-AD11251FEE3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3011" name="Footer Placeholder 4">
            <a:extLst>
              <a:ext uri="{FF2B5EF4-FFF2-40B4-BE49-F238E27FC236}">
                <a16:creationId xmlns:a16="http://schemas.microsoft.com/office/drawing/2014/main" id="{85182FEF-A6A7-4A14-B500-55B336FEE74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3012" name="Slide Number Placeholder 5">
            <a:extLst>
              <a:ext uri="{FF2B5EF4-FFF2-40B4-BE49-F238E27FC236}">
                <a16:creationId xmlns:a16="http://schemas.microsoft.com/office/drawing/2014/main" id="{B76AFF91-6447-42F4-A114-CA6D1B356DC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11AB589-C9B1-42A8-AFA2-F0358043C6E0}" type="slidenum">
              <a:rPr lang="ru-RU" altLang="ru-RU" sz="1400"/>
              <a:pPr eaLnBrk="1" hangingPunct="1">
                <a:spcBef>
                  <a:spcPct val="0"/>
                </a:spcBef>
                <a:buFontTx/>
                <a:buNone/>
              </a:pPr>
              <a:t>641</a:t>
            </a:fld>
            <a:endParaRPr lang="ru-RU" altLang="ru-RU" sz="1400"/>
          </a:p>
        </p:txBody>
      </p:sp>
      <p:sp>
        <p:nvSpPr>
          <p:cNvPr id="43013" name="Rectangle 2">
            <a:extLst>
              <a:ext uri="{FF2B5EF4-FFF2-40B4-BE49-F238E27FC236}">
                <a16:creationId xmlns:a16="http://schemas.microsoft.com/office/drawing/2014/main" id="{D2087FCF-6DD7-4AEF-A377-5EDD837BD2CA}"/>
              </a:ext>
            </a:extLst>
          </p:cNvPr>
          <p:cNvSpPr>
            <a:spLocks noGrp="1" noChangeArrowheads="1"/>
          </p:cNvSpPr>
          <p:nvPr>
            <p:ph type="title"/>
          </p:nvPr>
        </p:nvSpPr>
        <p:spPr>
          <a:xfrm>
            <a:off x="539750" y="1484313"/>
            <a:ext cx="8229600" cy="436562"/>
          </a:xfrm>
        </p:spPr>
        <p:txBody>
          <a:bodyPr/>
          <a:lstStyle/>
          <a:p>
            <a:pPr eaLnBrk="1" hangingPunct="1"/>
            <a:r>
              <a:rPr lang="en-US" altLang="ru-RU" sz="2400" b="1"/>
              <a:t>hashCode()</a:t>
            </a:r>
            <a:endParaRPr lang="ru-RU" altLang="ru-RU" sz="2400" b="1"/>
          </a:p>
        </p:txBody>
      </p:sp>
      <p:sp>
        <p:nvSpPr>
          <p:cNvPr id="43014" name="Rectangle 3">
            <a:extLst>
              <a:ext uri="{FF2B5EF4-FFF2-40B4-BE49-F238E27FC236}">
                <a16:creationId xmlns:a16="http://schemas.microsoft.com/office/drawing/2014/main" id="{3066F20F-AE36-41CB-A218-CF46A4FF673C}"/>
              </a:ext>
            </a:extLst>
          </p:cNvPr>
          <p:cNvSpPr>
            <a:spLocks noGrp="1" noChangeArrowheads="1"/>
          </p:cNvSpPr>
          <p:nvPr>
            <p:ph type="body" idx="1"/>
          </p:nvPr>
        </p:nvSpPr>
        <p:spPr>
          <a:xfrm>
            <a:off x="179388" y="1989138"/>
            <a:ext cx="9145587" cy="4137025"/>
          </a:xfrm>
        </p:spPr>
        <p:txBody>
          <a:bodyPr/>
          <a:lstStyle/>
          <a:p>
            <a:pPr eaLnBrk="1" hangingPunct="1">
              <a:lnSpc>
                <a:spcPct val="80000"/>
              </a:lnSpc>
            </a:pPr>
            <a:r>
              <a:rPr lang="ru-RU" altLang="ru-RU" sz="2000" b="1"/>
              <a:t>Метод </a:t>
            </a:r>
            <a:r>
              <a:rPr lang="en-US" altLang="ru-RU" sz="2000" b="1"/>
              <a:t>hashCode() </a:t>
            </a:r>
            <a:r>
              <a:rPr lang="ru-RU" altLang="ru-RU" sz="2000" b="1"/>
              <a:t>надо переопределять в каждом классе, переопределяющем метод </a:t>
            </a:r>
            <a:r>
              <a:rPr lang="en-US" altLang="ru-RU" sz="2000" b="1"/>
              <a:t>equals()</a:t>
            </a:r>
            <a:r>
              <a:rPr lang="ru-RU" altLang="ru-RU" sz="2000" b="1"/>
              <a:t>.</a:t>
            </a:r>
          </a:p>
          <a:p>
            <a:pPr eaLnBrk="1" hangingPunct="1">
              <a:lnSpc>
                <a:spcPct val="80000"/>
              </a:lnSpc>
            </a:pPr>
            <a:r>
              <a:rPr lang="ru-RU" altLang="ru-RU" sz="2000"/>
              <a:t>Контракт метода </a:t>
            </a:r>
            <a:r>
              <a:rPr lang="en-US" altLang="ru-RU" sz="2000"/>
              <a:t>hashCode()</a:t>
            </a:r>
            <a:r>
              <a:rPr lang="ru-RU" altLang="ru-RU" sz="2000"/>
              <a:t>:</a:t>
            </a:r>
          </a:p>
          <a:p>
            <a:pPr lvl="1" eaLnBrk="1" hangingPunct="1">
              <a:lnSpc>
                <a:spcPct val="80000"/>
              </a:lnSpc>
            </a:pPr>
            <a:r>
              <a:rPr lang="ru-RU" altLang="ru-RU" sz="1800"/>
              <a:t>Непротиворечивость (</a:t>
            </a:r>
            <a:r>
              <a:rPr lang="en-US" altLang="ru-RU" sz="1800"/>
              <a:t>consistency</a:t>
            </a:r>
            <a:r>
              <a:rPr lang="ru-RU" altLang="ru-RU" sz="1800"/>
              <a:t>), «осмысленно» возвращает то же число;</a:t>
            </a:r>
          </a:p>
          <a:p>
            <a:pPr lvl="1" eaLnBrk="1" hangingPunct="1">
              <a:lnSpc>
                <a:spcPct val="80000"/>
              </a:lnSpc>
            </a:pPr>
            <a:r>
              <a:rPr lang="ru-RU" altLang="ru-RU" sz="1800"/>
              <a:t>Равные по </a:t>
            </a:r>
            <a:r>
              <a:rPr lang="en-US" altLang="ru-RU" sz="1800"/>
              <a:t>equals() </a:t>
            </a:r>
            <a:r>
              <a:rPr lang="ru-RU" altLang="ru-RU" sz="1800"/>
              <a:t>объекты дают равные значения </a:t>
            </a:r>
            <a:r>
              <a:rPr lang="en-US" altLang="ru-RU" sz="1800"/>
              <a:t>hashCode()</a:t>
            </a:r>
            <a:r>
              <a:rPr lang="ru-RU" altLang="ru-RU" sz="1800"/>
              <a:t>;</a:t>
            </a:r>
          </a:p>
          <a:p>
            <a:pPr lvl="1" eaLnBrk="1" hangingPunct="1">
              <a:lnSpc>
                <a:spcPct val="80000"/>
              </a:lnSpc>
            </a:pPr>
            <a:r>
              <a:rPr lang="ru-RU" altLang="ru-RU" sz="1800"/>
              <a:t>Обратное НЕ требуется, но повышает производительность хеширования. (т.е. НЕравенство по </a:t>
            </a:r>
            <a:r>
              <a:rPr lang="en-US" altLang="ru-RU" sz="1800"/>
              <a:t>equals()</a:t>
            </a:r>
            <a:r>
              <a:rPr lang="ru-RU" altLang="ru-RU" sz="1800"/>
              <a:t> не обязано сопровождаться неравенством значений </a:t>
            </a:r>
            <a:r>
              <a:rPr lang="en-US" altLang="ru-RU" sz="1800"/>
              <a:t>hashCode()</a:t>
            </a:r>
            <a:r>
              <a:rPr lang="ru-RU" altLang="ru-RU" sz="1800"/>
              <a:t>, но это – «желательно»).</a:t>
            </a:r>
          </a:p>
          <a:p>
            <a:pPr lvl="1" eaLnBrk="1" hangingPunct="1">
              <a:lnSpc>
                <a:spcPct val="80000"/>
              </a:lnSpc>
              <a:buFontTx/>
              <a:buNone/>
            </a:pPr>
            <a:r>
              <a:rPr lang="ru-RU" altLang="ru-RU" sz="1800"/>
              <a:t>			</a:t>
            </a:r>
            <a:r>
              <a:rPr lang="ru-RU" altLang="ru-RU" sz="1800" i="1">
                <a:solidFill>
                  <a:srgbClr val="FF0000"/>
                </a:solidFill>
              </a:rPr>
              <a:t>Что такое хеширование и как оно работает? </a:t>
            </a:r>
          </a:p>
          <a:p>
            <a:pPr lvl="1" eaLnBrk="1" hangingPunct="1">
              <a:lnSpc>
                <a:spcPct val="80000"/>
              </a:lnSpc>
              <a:buFontTx/>
              <a:buNone/>
            </a:pPr>
            <a:r>
              <a:rPr lang="ru-RU" altLang="ru-RU" sz="1800" i="1">
                <a:solidFill>
                  <a:srgbClr val="FF0000"/>
                </a:solidFill>
              </a:rPr>
              <a:t>(отображение произвольных данных в число; одинаковых – в одно, разных –  в разные - быть может, но не обязательно (!) – числа)</a:t>
            </a:r>
          </a:p>
          <a:p>
            <a:pPr eaLnBrk="1" hangingPunct="1">
              <a:lnSpc>
                <a:spcPct val="80000"/>
              </a:lnSpc>
            </a:pPr>
            <a:r>
              <a:rPr lang="ru-RU" altLang="ru-RU" sz="2000"/>
              <a:t>Есть ли требования к переопределению </a:t>
            </a:r>
            <a:r>
              <a:rPr lang="en-US" altLang="ru-RU" sz="2000"/>
              <a:t>equals() </a:t>
            </a:r>
            <a:r>
              <a:rPr lang="ru-RU" altLang="ru-RU" sz="2000"/>
              <a:t>и </a:t>
            </a:r>
            <a:r>
              <a:rPr lang="en-US" altLang="ru-RU" sz="2000"/>
              <a:t>hashCode() </a:t>
            </a:r>
            <a:r>
              <a:rPr lang="ru-RU" altLang="ru-RU" sz="2000"/>
              <a:t>в С</a:t>
            </a:r>
            <a:r>
              <a:rPr lang="en-US" altLang="ru-RU" sz="2000"/>
              <a:t>#?</a:t>
            </a:r>
            <a:endParaRPr lang="ru-RU" altLang="ru-RU" sz="2000"/>
          </a:p>
          <a:p>
            <a:pPr eaLnBrk="1" hangingPunct="1">
              <a:lnSpc>
                <a:spcPct val="80000"/>
              </a:lnSpc>
            </a:pPr>
            <a:r>
              <a:rPr lang="ru-RU" altLang="ru-RU" sz="2000"/>
              <a:t>Передовые </a:t>
            </a:r>
            <a:r>
              <a:rPr lang="en-US" altLang="ru-RU" sz="2000"/>
              <a:t>java IDE </a:t>
            </a:r>
            <a:r>
              <a:rPr lang="ru-RU" altLang="ru-RU" sz="2000"/>
              <a:t>помогают переопределять </a:t>
            </a:r>
            <a:r>
              <a:rPr lang="en-US" altLang="ru-RU" sz="2000"/>
              <a:t>equals() </a:t>
            </a:r>
            <a:r>
              <a:rPr lang="ru-RU" altLang="ru-RU" sz="2000"/>
              <a:t>и </a:t>
            </a:r>
            <a:r>
              <a:rPr lang="en-US" altLang="ru-RU" sz="2000"/>
              <a:t>hashCode().</a:t>
            </a:r>
          </a:p>
          <a:p>
            <a:pPr eaLnBrk="1" hangingPunct="1">
              <a:lnSpc>
                <a:spcPct val="80000"/>
              </a:lnSpc>
            </a:pPr>
            <a:r>
              <a:rPr lang="en-US" altLang="ru-RU" sz="2000"/>
              <a:t>System.identityHashCode (Object o) -&gt; int (“</a:t>
            </a:r>
            <a:r>
              <a:rPr lang="ru-RU" altLang="ru-RU" sz="2000"/>
              <a:t>непереопределенная реализация</a:t>
            </a:r>
            <a:r>
              <a:rPr lang="en-US" altLang="ru-RU" sz="2000"/>
              <a:t>” </a:t>
            </a:r>
            <a:r>
              <a:rPr lang="ru-RU" altLang="ru-RU" sz="2000"/>
              <a:t>доступна всегда...</a:t>
            </a:r>
            <a:r>
              <a:rPr lang="en-US" altLang="ru-RU" sz="2000"/>
              <a:t>) </a:t>
            </a:r>
            <a:endParaRPr lang="ru-RU" altLang="ru-RU" sz="2000"/>
          </a:p>
          <a:p>
            <a:pPr lvl="1" eaLnBrk="1" hangingPunct="1">
              <a:lnSpc>
                <a:spcPct val="80000"/>
              </a:lnSpc>
            </a:pPr>
            <a:endParaRPr lang="ru-RU" altLang="ru-RU" sz="1800"/>
          </a:p>
        </p:txBody>
      </p:sp>
    </p:spTree>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a:extLst>
              <a:ext uri="{FF2B5EF4-FFF2-40B4-BE49-F238E27FC236}">
                <a16:creationId xmlns:a16="http://schemas.microsoft.com/office/drawing/2014/main" id="{5CB52601-1D83-467C-B7D5-659330BBF02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965AF28-BA37-49DC-8B13-554FCA739B6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4035" name="Footer Placeholder 4">
            <a:extLst>
              <a:ext uri="{FF2B5EF4-FFF2-40B4-BE49-F238E27FC236}">
                <a16:creationId xmlns:a16="http://schemas.microsoft.com/office/drawing/2014/main" id="{CA081FA2-6140-4DFD-A8E8-2D0CCC285A8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4036" name="Slide Number Placeholder 5">
            <a:extLst>
              <a:ext uri="{FF2B5EF4-FFF2-40B4-BE49-F238E27FC236}">
                <a16:creationId xmlns:a16="http://schemas.microsoft.com/office/drawing/2014/main" id="{4B457232-2FE2-4089-9F71-F4D12D18265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0CD2BAE-1FD9-4B3F-9AF3-8929A528615D}" type="slidenum">
              <a:rPr lang="ru-RU" altLang="ru-RU" sz="1400"/>
              <a:pPr eaLnBrk="1" hangingPunct="1">
                <a:spcBef>
                  <a:spcPct val="0"/>
                </a:spcBef>
                <a:buFontTx/>
                <a:buNone/>
              </a:pPr>
              <a:t>642</a:t>
            </a:fld>
            <a:endParaRPr lang="ru-RU" altLang="ru-RU" sz="1400"/>
          </a:p>
        </p:txBody>
      </p:sp>
      <p:sp>
        <p:nvSpPr>
          <p:cNvPr id="44037" name="Rectangle 2">
            <a:extLst>
              <a:ext uri="{FF2B5EF4-FFF2-40B4-BE49-F238E27FC236}">
                <a16:creationId xmlns:a16="http://schemas.microsoft.com/office/drawing/2014/main" id="{7C546F17-8BA2-41FF-9249-28167AD2C653}"/>
              </a:ext>
            </a:extLst>
          </p:cNvPr>
          <p:cNvSpPr>
            <a:spLocks noGrp="1" noChangeArrowheads="1"/>
          </p:cNvSpPr>
          <p:nvPr>
            <p:ph type="title"/>
          </p:nvPr>
        </p:nvSpPr>
        <p:spPr>
          <a:xfrm>
            <a:off x="20638" y="1484313"/>
            <a:ext cx="9144000" cy="2736850"/>
          </a:xfrm>
        </p:spPr>
        <p:txBody>
          <a:bodyPr/>
          <a:lstStyle/>
          <a:p>
            <a:pPr eaLnBrk="1" hangingPunct="1"/>
            <a:r>
              <a:rPr lang="en-US" altLang="ru-RU" sz="3200"/>
              <a:t>Q&amp;A</a:t>
            </a:r>
            <a:br>
              <a:rPr lang="ru-RU" altLang="ru-RU" sz="3200"/>
            </a:br>
            <a:endParaRPr lang="ru-RU" altLang="ru-RU" sz="2000"/>
          </a:p>
        </p:txBody>
      </p:sp>
      <p:sp>
        <p:nvSpPr>
          <p:cNvPr id="44038" name="Rectangle 3">
            <a:extLst>
              <a:ext uri="{FF2B5EF4-FFF2-40B4-BE49-F238E27FC236}">
                <a16:creationId xmlns:a16="http://schemas.microsoft.com/office/drawing/2014/main" id="{B5F25ACF-DFA2-4427-94BE-CC037922A036}"/>
              </a:ext>
            </a:extLst>
          </p:cNvPr>
          <p:cNvSpPr>
            <a:spLocks noGrp="1" noChangeArrowheads="1"/>
          </p:cNvSpPr>
          <p:nvPr>
            <p:ph type="body" idx="1"/>
          </p:nvPr>
        </p:nvSpPr>
        <p:spPr>
          <a:xfrm>
            <a:off x="0" y="3284538"/>
            <a:ext cx="9144000" cy="2592387"/>
          </a:xfrm>
        </p:spPr>
        <p:txBody>
          <a:bodyPr/>
          <a:lstStyle/>
          <a:p>
            <a:pPr eaLnBrk="1" hangingPunct="1"/>
            <a:r>
              <a:rPr lang="en-US" altLang="ru-RU" sz="2000"/>
              <a:t>B.Eckel. Thinking in Java (Ed.4). Chapters: </a:t>
            </a:r>
            <a:r>
              <a:rPr lang="ru-RU" altLang="ru-RU" sz="2000"/>
              <a:t> </a:t>
            </a:r>
            <a:r>
              <a:rPr lang="en-US" altLang="ru-RU" sz="2000"/>
              <a:t>Interfaces, Inner Classes;</a:t>
            </a:r>
            <a:endParaRPr lang="ru-RU" altLang="ru-RU" sz="2000"/>
          </a:p>
          <a:p>
            <a:pPr eaLnBrk="1" hangingPunct="1"/>
            <a:r>
              <a:rPr lang="en-US" altLang="ru-RU" sz="2000"/>
              <a:t>Inner Classes </a:t>
            </a:r>
            <a:r>
              <a:rPr lang="ru-RU" altLang="ru-RU" sz="2000"/>
              <a:t>– читать </a:t>
            </a:r>
            <a:r>
              <a:rPr lang="en-US" altLang="ru-RU" sz="2000"/>
              <a:t>Horstman </a:t>
            </a:r>
            <a:r>
              <a:rPr lang="ru-RU" altLang="ru-RU" sz="2000"/>
              <a:t>т.1 (</a:t>
            </a:r>
            <a:r>
              <a:rPr lang="en-US" altLang="ru-RU" sz="2000"/>
              <a:t>Edition 1</a:t>
            </a:r>
            <a:r>
              <a:rPr lang="ru-RU" altLang="ru-RU" sz="2000"/>
              <a:t>1)</a:t>
            </a:r>
            <a:r>
              <a:rPr lang="en-US" altLang="ru-RU" sz="2000"/>
              <a:t>, Chapter 6.3;</a:t>
            </a:r>
            <a:endParaRPr lang="ru-RU" altLang="ru-RU" sz="2000"/>
          </a:p>
          <a:p>
            <a:pPr eaLnBrk="1" hangingPunct="1"/>
            <a:endParaRPr lang="en-US" altLang="ru-RU" sz="2000"/>
          </a:p>
          <a:p>
            <a:pPr eaLnBrk="1" hangingPunct="1"/>
            <a:r>
              <a:rPr lang="ru-RU" altLang="ru-RU" sz="2000"/>
              <a:t>См. дополнительно – </a:t>
            </a:r>
            <a:r>
              <a:rPr lang="en-US" altLang="ru-RU" sz="2000"/>
              <a:t>Effective Java, ch.3 (Methods common to all objects);</a:t>
            </a:r>
          </a:p>
          <a:p>
            <a:pPr eaLnBrk="1" hangingPunct="1"/>
            <a:r>
              <a:rPr lang="ru-RU" altLang="ru-RU" sz="2000"/>
              <a:t>Полезные тонкости по всем аспектам </a:t>
            </a:r>
            <a:r>
              <a:rPr lang="en-US" altLang="ru-RU" sz="2000"/>
              <a:t>Java-</a:t>
            </a:r>
            <a:r>
              <a:rPr lang="ru-RU" altLang="ru-RU" sz="2000"/>
              <a:t>программирования – см. в </a:t>
            </a:r>
            <a:r>
              <a:rPr lang="en-US" altLang="ru-RU" sz="2000"/>
              <a:t>Java for Professionals </a:t>
            </a:r>
          </a:p>
          <a:p>
            <a:pPr lvl="1" eaLnBrk="1" hangingPunct="1"/>
            <a:r>
              <a:rPr lang="ru-RU" altLang="ru-RU" sz="1600" b="1"/>
              <a:t>есть в </a:t>
            </a:r>
            <a:r>
              <a:rPr lang="en-US" altLang="ru-RU" sz="1600" b="1"/>
              <a:t>moodle; </a:t>
            </a:r>
            <a:r>
              <a:rPr lang="ru-RU" altLang="ru-RU" sz="1600" b="1"/>
              <a:t>полное название</a:t>
            </a:r>
            <a:r>
              <a:rPr lang="en-US" altLang="ru-RU" sz="1600" b="1"/>
              <a:t> </a:t>
            </a:r>
            <a:r>
              <a:rPr lang="ru-RU" altLang="ru-RU" sz="1600" b="1"/>
              <a:t>книги -  </a:t>
            </a:r>
            <a:r>
              <a:rPr lang="en-US" altLang="ru-RU" sz="1600" b="1"/>
              <a:t>“Java. Notes for professionals”</a:t>
            </a:r>
            <a:r>
              <a:rPr lang="ru-RU" altLang="ru-RU" sz="1600" b="1"/>
              <a:t>.</a:t>
            </a:r>
            <a:endParaRPr lang="en-US" altLang="ru-RU" sz="1600" b="1"/>
          </a:p>
        </p:txBody>
      </p:sp>
    </p:spTree>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a:extLst>
              <a:ext uri="{FF2B5EF4-FFF2-40B4-BE49-F238E27FC236}">
                <a16:creationId xmlns:a16="http://schemas.microsoft.com/office/drawing/2014/main" id="{B21A65AB-D88D-46E7-9E37-4C7B4B0D7A9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2E202DE-AE8C-4883-B01F-C00E4BA185B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9" name="Footer Placeholder 4">
            <a:extLst>
              <a:ext uri="{FF2B5EF4-FFF2-40B4-BE49-F238E27FC236}">
                <a16:creationId xmlns:a16="http://schemas.microsoft.com/office/drawing/2014/main" id="{6401AA5C-69C1-41BD-8A73-6819A43002C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0" name="Slide Number Placeholder 5">
            <a:extLst>
              <a:ext uri="{FF2B5EF4-FFF2-40B4-BE49-F238E27FC236}">
                <a16:creationId xmlns:a16="http://schemas.microsoft.com/office/drawing/2014/main" id="{773E648A-E593-4F76-9CAE-9716C73AE0E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2B961CF-F101-4F3A-9323-F8BB5123AB5A}" type="slidenum">
              <a:rPr lang="ru-RU" altLang="ru-RU" sz="1400"/>
              <a:pPr eaLnBrk="1" hangingPunct="1">
                <a:spcBef>
                  <a:spcPct val="0"/>
                </a:spcBef>
                <a:buFontTx/>
                <a:buNone/>
              </a:pPr>
              <a:t>643</a:t>
            </a:fld>
            <a:endParaRPr lang="ru-RU" altLang="ru-RU" sz="1400"/>
          </a:p>
        </p:txBody>
      </p:sp>
      <p:sp>
        <p:nvSpPr>
          <p:cNvPr id="4101" name="Rectangle 2">
            <a:extLst>
              <a:ext uri="{FF2B5EF4-FFF2-40B4-BE49-F238E27FC236}">
                <a16:creationId xmlns:a16="http://schemas.microsoft.com/office/drawing/2014/main" id="{55936D1B-B865-42DB-8811-1DD91F13DF4D}"/>
              </a:ext>
            </a:extLst>
          </p:cNvPr>
          <p:cNvSpPr>
            <a:spLocks noGrp="1" noChangeArrowheads="1"/>
          </p:cNvSpPr>
          <p:nvPr>
            <p:ph type="title"/>
          </p:nvPr>
        </p:nvSpPr>
        <p:spPr>
          <a:xfrm>
            <a:off x="395288" y="1412875"/>
            <a:ext cx="8229600" cy="360363"/>
          </a:xfrm>
        </p:spPr>
        <p:txBody>
          <a:bodyPr/>
          <a:lstStyle/>
          <a:p>
            <a:pPr eaLnBrk="1" hangingPunct="1"/>
            <a:r>
              <a:rPr lang="ru-RU" altLang="ru-RU" sz="2400" b="1"/>
              <a:t>Интерфейсы</a:t>
            </a:r>
          </a:p>
        </p:txBody>
      </p:sp>
      <p:sp>
        <p:nvSpPr>
          <p:cNvPr id="4102" name="Rectangle 3">
            <a:extLst>
              <a:ext uri="{FF2B5EF4-FFF2-40B4-BE49-F238E27FC236}">
                <a16:creationId xmlns:a16="http://schemas.microsoft.com/office/drawing/2014/main" id="{461DAD49-A4CA-4482-B7FF-19F380422875}"/>
              </a:ext>
            </a:extLst>
          </p:cNvPr>
          <p:cNvSpPr>
            <a:spLocks noGrp="1" noChangeArrowheads="1"/>
          </p:cNvSpPr>
          <p:nvPr>
            <p:ph type="body" idx="1"/>
          </p:nvPr>
        </p:nvSpPr>
        <p:spPr>
          <a:xfrm>
            <a:off x="0" y="1773238"/>
            <a:ext cx="9144000" cy="4352925"/>
          </a:xfrm>
        </p:spPr>
        <p:txBody>
          <a:bodyPr/>
          <a:lstStyle/>
          <a:p>
            <a:pPr eaLnBrk="1" hangingPunct="1">
              <a:lnSpc>
                <a:spcPct val="90000"/>
              </a:lnSpc>
            </a:pPr>
            <a:r>
              <a:rPr lang="ru-RU" altLang="ru-RU" sz="2000" b="1" i="1"/>
              <a:t>Абстрактные классы могут иметь «частичную» реализацию</a:t>
            </a:r>
            <a:r>
              <a:rPr lang="ru-RU" altLang="ru-RU" sz="2000"/>
              <a:t>, наследуемую производными от них классами; </a:t>
            </a:r>
          </a:p>
          <a:p>
            <a:pPr eaLnBrk="1" hangingPunct="1">
              <a:lnSpc>
                <a:spcPct val="90000"/>
              </a:lnSpc>
            </a:pPr>
            <a:r>
              <a:rPr lang="ru-RU" altLang="ru-RU" sz="2000" b="1" i="1"/>
              <a:t>Интерфейсы</a:t>
            </a:r>
            <a:r>
              <a:rPr lang="ru-RU" altLang="ru-RU" sz="2000"/>
              <a:t> являются следующим шагом абстракции – </a:t>
            </a:r>
            <a:r>
              <a:rPr lang="ru-RU" altLang="ru-RU" sz="2000" b="1" i="1"/>
              <a:t>определяют </a:t>
            </a:r>
            <a:r>
              <a:rPr lang="ru-RU" altLang="ru-RU" sz="2000" b="1"/>
              <a:t>только абстрактные методы </a:t>
            </a:r>
            <a:r>
              <a:rPr lang="ru-RU" altLang="ru-RU" sz="2000"/>
              <a:t>(без реализации): </a:t>
            </a:r>
          </a:p>
          <a:p>
            <a:pPr lvl="1" eaLnBrk="1" hangingPunct="1">
              <a:lnSpc>
                <a:spcPct val="90000"/>
              </a:lnSpc>
            </a:pPr>
            <a:r>
              <a:rPr lang="ru-RU" altLang="ru-RU" sz="1600" b="1"/>
              <a:t>до </a:t>
            </a:r>
            <a:r>
              <a:rPr lang="en-US" altLang="ru-RU" sz="1600" b="1"/>
              <a:t>JDK 8 </a:t>
            </a:r>
            <a:r>
              <a:rPr lang="ru-RU" altLang="ru-RU" sz="1600" b="1"/>
              <a:t>вообще ни один метод интерфейса не мог содержать реализацию</a:t>
            </a:r>
            <a:r>
              <a:rPr lang="ru-RU" altLang="ru-RU" sz="1600"/>
              <a:t>;</a:t>
            </a:r>
            <a:endParaRPr lang="en-US" altLang="ru-RU" sz="1600"/>
          </a:p>
          <a:p>
            <a:pPr lvl="1" eaLnBrk="1" hangingPunct="1">
              <a:lnSpc>
                <a:spcPct val="90000"/>
              </a:lnSpc>
            </a:pPr>
            <a:r>
              <a:rPr lang="ru-RU" altLang="ru-RU" sz="1600" b="1"/>
              <a:t>с </a:t>
            </a:r>
            <a:r>
              <a:rPr lang="en-US" altLang="ru-RU" sz="1600" b="1"/>
              <a:t>JDK 8</a:t>
            </a:r>
            <a:r>
              <a:rPr lang="ru-RU" altLang="ru-RU" sz="1600" b="1"/>
              <a:t> бывают методы интерфейса с реализацией, но об этом – чуть позже...</a:t>
            </a:r>
          </a:p>
          <a:p>
            <a:pPr eaLnBrk="1" hangingPunct="1">
              <a:lnSpc>
                <a:spcPct val="90000"/>
              </a:lnSpc>
            </a:pPr>
            <a:r>
              <a:rPr lang="ru-RU" altLang="ru-RU" sz="2000"/>
              <a:t>Интерфейсы декларируются с ключевым словом </a:t>
            </a:r>
            <a:r>
              <a:rPr lang="en-US" altLang="ru-RU" sz="2000" b="1">
                <a:solidFill>
                  <a:srgbClr val="FF0000"/>
                </a:solidFill>
              </a:rPr>
              <a:t>interface </a:t>
            </a:r>
            <a:r>
              <a:rPr lang="en-US" altLang="ru-RU" sz="2000"/>
              <a:t>(</a:t>
            </a:r>
            <a:r>
              <a:rPr lang="ru-RU" altLang="ru-RU" sz="2000"/>
              <a:t>вместо </a:t>
            </a:r>
            <a:r>
              <a:rPr lang="en-US" altLang="ru-RU" sz="2000" b="1">
                <a:solidFill>
                  <a:srgbClr val="FF0000"/>
                </a:solidFill>
              </a:rPr>
              <a:t>class</a:t>
            </a:r>
            <a:r>
              <a:rPr lang="en-US" altLang="ru-RU" sz="2000"/>
              <a:t>)</a:t>
            </a:r>
            <a:r>
              <a:rPr lang="ru-RU" altLang="ru-RU" sz="2000"/>
              <a:t>, что означает (примерно): </a:t>
            </a:r>
            <a:r>
              <a:rPr lang="ru-RU" altLang="ru-RU" sz="2000" i="1"/>
              <a:t>«так должны выглядеть все классы, которые </a:t>
            </a:r>
            <a:r>
              <a:rPr lang="ru-RU" altLang="ru-RU" sz="2000" b="1" i="1"/>
              <a:t>реализуют</a:t>
            </a:r>
            <a:r>
              <a:rPr lang="ru-RU" altLang="ru-RU" sz="2000" i="1"/>
              <a:t> данный интерфейс»</a:t>
            </a:r>
            <a:r>
              <a:rPr lang="ru-RU" altLang="ru-RU" sz="2000"/>
              <a:t>;</a:t>
            </a:r>
          </a:p>
          <a:p>
            <a:pPr eaLnBrk="1" hangingPunct="1">
              <a:lnSpc>
                <a:spcPct val="90000"/>
              </a:lnSpc>
            </a:pPr>
            <a:r>
              <a:rPr lang="ru-RU" altLang="ru-RU" sz="2000"/>
              <a:t>Суть понятия «интерфейс» – протокол взаимодействия между классами (без какого-либо намека на способ реализации);</a:t>
            </a:r>
          </a:p>
          <a:p>
            <a:pPr eaLnBrk="1" hangingPunct="1">
              <a:lnSpc>
                <a:spcPct val="90000"/>
              </a:lnSpc>
            </a:pPr>
            <a:r>
              <a:rPr lang="ru-RU" altLang="ru-RU" sz="2000"/>
              <a:t>Интерфейс и полностью абстрактный класс отличаются тем, что можно наследовать только один абстрактный класс, но реализовывать можно много интерфейсов.</a:t>
            </a:r>
          </a:p>
          <a:p>
            <a:pPr eaLnBrk="1" hangingPunct="1">
              <a:lnSpc>
                <a:spcPct val="90000"/>
              </a:lnSpc>
              <a:buFontTx/>
              <a:buNone/>
            </a:pPr>
            <a:endParaRPr lang="ru-RU" altLang="ru-RU" sz="2000"/>
          </a:p>
          <a:p>
            <a:pPr eaLnBrk="1" hangingPunct="1">
              <a:lnSpc>
                <a:spcPct val="90000"/>
              </a:lnSpc>
            </a:pPr>
            <a:endParaRPr lang="ru-RU" altLang="ru-RU" sz="2000"/>
          </a:p>
        </p:txBody>
      </p:sp>
    </p:spTree>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7FAD8E39-3C53-4E16-BB42-C3D6666FCD7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024D2A2-9D99-4138-8AAA-AF57ACD72AB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72A1AA46-D2D4-4946-ACF2-42B59D4C3B3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FA00D977-1ECF-4C6D-ABE3-92F755D95B7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A0030D3-9CFD-4D58-9559-542EFD23F60B}" type="slidenum">
              <a:rPr lang="ru-RU" altLang="ru-RU" sz="1400"/>
              <a:pPr eaLnBrk="1" hangingPunct="1">
                <a:spcBef>
                  <a:spcPct val="0"/>
                </a:spcBef>
                <a:buFontTx/>
                <a:buNone/>
              </a:pPr>
              <a:t>644</a:t>
            </a:fld>
            <a:endParaRPr lang="ru-RU" altLang="ru-RU" sz="1400"/>
          </a:p>
        </p:txBody>
      </p:sp>
      <p:sp>
        <p:nvSpPr>
          <p:cNvPr id="5125" name="Rectangle 3">
            <a:extLst>
              <a:ext uri="{FF2B5EF4-FFF2-40B4-BE49-F238E27FC236}">
                <a16:creationId xmlns:a16="http://schemas.microsoft.com/office/drawing/2014/main" id="{BB38C1EE-E379-4BA7-B9D2-2779E9B7F47B}"/>
              </a:ext>
            </a:extLst>
          </p:cNvPr>
          <p:cNvSpPr>
            <a:spLocks noGrp="1" noChangeArrowheads="1"/>
          </p:cNvSpPr>
          <p:nvPr>
            <p:ph type="body" idx="1"/>
          </p:nvPr>
        </p:nvSpPr>
        <p:spPr>
          <a:xfrm>
            <a:off x="0" y="1484313"/>
            <a:ext cx="9144000" cy="4497387"/>
          </a:xfrm>
        </p:spPr>
        <p:txBody>
          <a:bodyPr/>
          <a:lstStyle/>
          <a:p>
            <a:pPr eaLnBrk="1" hangingPunct="1"/>
            <a:r>
              <a:rPr lang="ru-RU" altLang="ru-RU" sz="2000"/>
              <a:t>Абстрактный класс может определять статические поля и поля  экземпляров, задавая тем самым некоторую структуру реализации для объектов производных классов;</a:t>
            </a:r>
          </a:p>
          <a:p>
            <a:pPr eaLnBrk="1" hangingPunct="1"/>
            <a:r>
              <a:rPr lang="ru-RU" altLang="ru-RU" sz="2000"/>
              <a:t>Интерфейсы тоже могут содержать поля, но они автоматически являются </a:t>
            </a:r>
            <a:r>
              <a:rPr lang="en-US" altLang="ru-RU" sz="2000" b="1"/>
              <a:t>public</a:t>
            </a:r>
            <a:r>
              <a:rPr lang="ru-RU" altLang="ru-RU" sz="2000"/>
              <a:t>, </a:t>
            </a:r>
            <a:r>
              <a:rPr lang="en-US" altLang="ru-RU" sz="2000" b="1"/>
              <a:t>static</a:t>
            </a:r>
            <a:r>
              <a:rPr lang="en-US" altLang="ru-RU" sz="2000"/>
              <a:t> </a:t>
            </a:r>
            <a:r>
              <a:rPr lang="ru-RU" altLang="ru-RU" sz="2000"/>
              <a:t>и </a:t>
            </a:r>
            <a:r>
              <a:rPr lang="en-US" altLang="ru-RU" sz="2000" b="1"/>
              <a:t>final</a:t>
            </a:r>
            <a:r>
              <a:rPr lang="ru-RU" altLang="ru-RU" sz="2000"/>
              <a:t> (</a:t>
            </a:r>
            <a:r>
              <a:rPr lang="ru-RU" altLang="ru-RU" sz="1600"/>
              <a:t>если интерфейсы не вложенные, о чем – далее...</a:t>
            </a:r>
            <a:r>
              <a:rPr lang="ru-RU" altLang="ru-RU" sz="2000"/>
              <a:t>);</a:t>
            </a:r>
          </a:p>
          <a:p>
            <a:pPr eaLnBrk="1" hangingPunct="1"/>
            <a:r>
              <a:rPr lang="ru-RU" altLang="ru-RU" sz="2000"/>
              <a:t>Для описания класса, реализующего набор интерфейсов, используется ключевое слово «</a:t>
            </a:r>
            <a:r>
              <a:rPr lang="en-US" altLang="ru-RU" sz="2000">
                <a:solidFill>
                  <a:srgbClr val="FF0000"/>
                </a:solidFill>
              </a:rPr>
              <a:t>implements</a:t>
            </a:r>
            <a:r>
              <a:rPr lang="ru-RU" altLang="ru-RU" sz="2000"/>
              <a:t>»: </a:t>
            </a:r>
            <a:endParaRPr lang="en-US" altLang="ru-RU" sz="2000"/>
          </a:p>
          <a:p>
            <a:pPr eaLnBrk="1" hangingPunct="1">
              <a:buFontTx/>
              <a:buNone/>
            </a:pPr>
            <a:r>
              <a:rPr lang="en-US" altLang="ru-RU" sz="2000"/>
              <a:t>	</a:t>
            </a:r>
            <a:r>
              <a:rPr lang="en-US" altLang="ru-RU" sz="2000" i="1">
                <a:solidFill>
                  <a:srgbClr val="FF0000"/>
                </a:solidFill>
              </a:rPr>
              <a:t>class MyClass implements MyInterface1, MyInterface2 { /* … */}</a:t>
            </a:r>
          </a:p>
          <a:p>
            <a:pPr eaLnBrk="1" hangingPunct="1"/>
            <a:r>
              <a:rPr lang="ru-RU" altLang="ru-RU" sz="2000"/>
              <a:t>Все методы, описанные в интерфейсе, автоматически являются </a:t>
            </a:r>
            <a:r>
              <a:rPr lang="en-US" altLang="ru-RU" sz="2000" b="1"/>
              <a:t>public</a:t>
            </a:r>
            <a:r>
              <a:rPr lang="en-US" altLang="ru-RU" sz="2000"/>
              <a:t> </a:t>
            </a:r>
            <a:r>
              <a:rPr lang="ru-RU" altLang="ru-RU" sz="2000"/>
              <a:t>(можно опускать </a:t>
            </a:r>
            <a:r>
              <a:rPr lang="en-US" altLang="ru-RU" sz="2000" b="1"/>
              <a:t>public</a:t>
            </a:r>
            <a:r>
              <a:rPr lang="en-US" altLang="ru-RU" sz="2000"/>
              <a:t> </a:t>
            </a:r>
            <a:r>
              <a:rPr lang="ru-RU" altLang="ru-RU" sz="2000"/>
              <a:t>при методе интерфейса); при реализации метода интерфейса в некотором классе метод должен быть объявлен </a:t>
            </a:r>
            <a:r>
              <a:rPr lang="en-US" altLang="ru-RU" sz="2000" b="1"/>
              <a:t>public</a:t>
            </a:r>
            <a:r>
              <a:rPr lang="ru-RU" altLang="ru-RU" sz="2000" b="1"/>
              <a:t>;</a:t>
            </a:r>
            <a:r>
              <a:rPr lang="en-US" altLang="ru-RU" sz="2000"/>
              <a:t> </a:t>
            </a:r>
            <a:endParaRPr lang="ru-RU" altLang="ru-RU" sz="2000"/>
          </a:p>
          <a:p>
            <a:pPr lvl="1" eaLnBrk="1" hangingPunct="1"/>
            <a:r>
              <a:rPr lang="ru-RU" altLang="ru-RU" sz="1600" b="1" i="1"/>
              <a:t>компилятор запрещает понижать уровень доступа при наследовании и реализации интерфейсов</a:t>
            </a:r>
            <a:r>
              <a:rPr lang="ru-RU" altLang="ru-RU" sz="1600" b="1"/>
              <a:t>;</a:t>
            </a:r>
          </a:p>
          <a:p>
            <a:pPr eaLnBrk="1" hangingPunct="1"/>
            <a:endParaRPr lang="en-US" altLang="ru-RU" sz="2000"/>
          </a:p>
          <a:p>
            <a:pPr eaLnBrk="1" hangingPunct="1">
              <a:buFontTx/>
              <a:buNone/>
            </a:pPr>
            <a:endParaRPr lang="ru-RU" altLang="ru-RU" sz="2000" i="1"/>
          </a:p>
        </p:txBody>
      </p:sp>
    </p:spTree>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D013FA02-BF63-4F29-AABF-8ABD8D88DDC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39F0FB5-99BF-4AE1-BE2C-547E471731E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0B2DD25F-C315-466D-A946-4356C5CB988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285CECC0-0329-4F36-AA0C-9DF689C6B57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C9AADA2-D69E-4C3F-AE88-9F5A2D7E1851}" type="slidenum">
              <a:rPr lang="ru-RU" altLang="ru-RU" sz="1400"/>
              <a:pPr eaLnBrk="1" hangingPunct="1">
                <a:spcBef>
                  <a:spcPct val="0"/>
                </a:spcBef>
                <a:buFontTx/>
                <a:buNone/>
              </a:pPr>
              <a:t>645</a:t>
            </a:fld>
            <a:endParaRPr lang="ru-RU" altLang="ru-RU" sz="1400"/>
          </a:p>
        </p:txBody>
      </p:sp>
      <p:sp>
        <p:nvSpPr>
          <p:cNvPr id="6149" name="Rectangle 2">
            <a:extLst>
              <a:ext uri="{FF2B5EF4-FFF2-40B4-BE49-F238E27FC236}">
                <a16:creationId xmlns:a16="http://schemas.microsoft.com/office/drawing/2014/main" id="{97E2A440-2F60-46B3-A2A0-8A321702A012}"/>
              </a:ext>
            </a:extLst>
          </p:cNvPr>
          <p:cNvSpPr>
            <a:spLocks noGrp="1" noChangeArrowheads="1"/>
          </p:cNvSpPr>
          <p:nvPr>
            <p:ph type="title"/>
          </p:nvPr>
        </p:nvSpPr>
        <p:spPr>
          <a:xfrm>
            <a:off x="395288" y="1412875"/>
            <a:ext cx="8229600" cy="360363"/>
          </a:xfrm>
        </p:spPr>
        <p:txBody>
          <a:bodyPr/>
          <a:lstStyle/>
          <a:p>
            <a:pPr eaLnBrk="1" hangingPunct="1"/>
            <a:r>
              <a:rPr lang="ru-RU" altLang="ru-RU" sz="2400" b="1"/>
              <a:t>Отделение интерфейса от реализации</a:t>
            </a:r>
          </a:p>
        </p:txBody>
      </p:sp>
      <p:sp>
        <p:nvSpPr>
          <p:cNvPr id="6150" name="Rectangle 3">
            <a:extLst>
              <a:ext uri="{FF2B5EF4-FFF2-40B4-BE49-F238E27FC236}">
                <a16:creationId xmlns:a16="http://schemas.microsoft.com/office/drawing/2014/main" id="{E3B8F9F7-ECA0-4A63-85FF-41A818439CFE}"/>
              </a:ext>
            </a:extLst>
          </p:cNvPr>
          <p:cNvSpPr>
            <a:spLocks noGrp="1" noChangeArrowheads="1"/>
          </p:cNvSpPr>
          <p:nvPr>
            <p:ph type="body" idx="1"/>
          </p:nvPr>
        </p:nvSpPr>
        <p:spPr>
          <a:xfrm>
            <a:off x="0" y="1844675"/>
            <a:ext cx="9144000" cy="2305050"/>
          </a:xfrm>
        </p:spPr>
        <p:txBody>
          <a:bodyPr/>
          <a:lstStyle/>
          <a:p>
            <a:pPr eaLnBrk="1" hangingPunct="1"/>
            <a:r>
              <a:rPr lang="ru-RU" altLang="ru-RU" sz="2000"/>
              <a:t>Интерфейс позволяет иметь его полностью независимые реализации (тогда как наследование базового класса подразумевает и </a:t>
            </a:r>
            <a:r>
              <a:rPr lang="en-US" altLang="ru-RU" sz="2000"/>
              <a:t>[</a:t>
            </a:r>
            <a:r>
              <a:rPr lang="ru-RU" altLang="ru-RU" sz="2000"/>
              <a:t>частичное</a:t>
            </a:r>
            <a:r>
              <a:rPr lang="en-US" altLang="ru-RU" sz="2000"/>
              <a:t>] </a:t>
            </a:r>
            <a:r>
              <a:rPr lang="ru-RU" altLang="ru-RU" sz="2000"/>
              <a:t>наследование реализации);</a:t>
            </a:r>
          </a:p>
          <a:p>
            <a:pPr eaLnBrk="1" hangingPunct="1"/>
            <a:r>
              <a:rPr lang="ru-RU" altLang="ru-RU" sz="2000"/>
              <a:t>Как и «в реальной жизни», если взаимодействие через интерфейс не получается (сходная функциональность реализована без использования данного интерфейса), можно  использовать интерфейс-адаптер (ср., например, вилки питания  в Европе и США);</a:t>
            </a:r>
          </a:p>
          <a:p>
            <a:pPr eaLnBrk="1" hangingPunct="1"/>
            <a:endParaRPr lang="ru-RU" altLang="ru-RU" sz="2000"/>
          </a:p>
        </p:txBody>
      </p:sp>
      <p:sp>
        <p:nvSpPr>
          <p:cNvPr id="6151" name="Rectangle 4">
            <a:extLst>
              <a:ext uri="{FF2B5EF4-FFF2-40B4-BE49-F238E27FC236}">
                <a16:creationId xmlns:a16="http://schemas.microsoft.com/office/drawing/2014/main" id="{6DCC100A-99FA-4C71-975C-43FB6D0A2F29}"/>
              </a:ext>
            </a:extLst>
          </p:cNvPr>
          <p:cNvSpPr>
            <a:spLocks noChangeArrowheads="1"/>
          </p:cNvSpPr>
          <p:nvPr/>
        </p:nvSpPr>
        <p:spPr bwMode="auto">
          <a:xfrm>
            <a:off x="250825" y="4221163"/>
            <a:ext cx="82296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b="1">
                <a:solidFill>
                  <a:schemeClr val="tx2"/>
                </a:solidFill>
              </a:rPr>
              <a:t>Свойства интерфейсов</a:t>
            </a:r>
          </a:p>
        </p:txBody>
      </p:sp>
      <p:sp>
        <p:nvSpPr>
          <p:cNvPr id="6152" name="Rectangle 5">
            <a:extLst>
              <a:ext uri="{FF2B5EF4-FFF2-40B4-BE49-F238E27FC236}">
                <a16:creationId xmlns:a16="http://schemas.microsoft.com/office/drawing/2014/main" id="{509FD620-8C29-492C-9942-B655452AF5E9}"/>
              </a:ext>
            </a:extLst>
          </p:cNvPr>
          <p:cNvSpPr>
            <a:spLocks noChangeArrowheads="1"/>
          </p:cNvSpPr>
          <p:nvPr/>
        </p:nvSpPr>
        <p:spPr bwMode="auto">
          <a:xfrm>
            <a:off x="0" y="4652963"/>
            <a:ext cx="9144000"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ru-RU" altLang="ru-RU" sz="2000"/>
              <a:t>Интерфейсы (как и абстрактные классы) нельзя инстанциировать;</a:t>
            </a:r>
          </a:p>
          <a:p>
            <a:pPr eaLnBrk="1" hangingPunct="1"/>
            <a:r>
              <a:rPr lang="ru-RU" altLang="ru-RU" sz="2000"/>
              <a:t>Интерфейс (как и класс) определяет ссылочный тип данных, который может использоваться для декларации переменных: </a:t>
            </a:r>
            <a:r>
              <a:rPr lang="en-US" altLang="ru-RU" sz="2000"/>
              <a:t>  </a:t>
            </a:r>
          </a:p>
          <a:p>
            <a:pPr lvl="2" eaLnBrk="1" hangingPunct="1">
              <a:buFontTx/>
              <a:buNone/>
            </a:pPr>
            <a:r>
              <a:rPr lang="en-US" altLang="ru-RU" sz="1600" b="1"/>
              <a:t>			MyInterface1  myObject;</a:t>
            </a:r>
            <a:endParaRPr lang="ru-RU" altLang="ru-RU" sz="1600" b="1"/>
          </a:p>
        </p:txBody>
      </p:sp>
    </p:spTree>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BD12E2F1-DD3E-4D83-8E0C-85D77F5E9F3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06E72C4-E8B4-4241-AE8A-8290A2F65A0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B1109D53-0F11-4F43-A41F-E64EFDE3CC1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AFF56640-4948-4274-86D2-96F734CD061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C1B77C4-2C53-423C-B25E-1EC44D2FF53A}" type="slidenum">
              <a:rPr lang="ru-RU" altLang="ru-RU" sz="1400"/>
              <a:pPr eaLnBrk="1" hangingPunct="1">
                <a:spcBef>
                  <a:spcPct val="0"/>
                </a:spcBef>
                <a:buFontTx/>
                <a:buNone/>
              </a:pPr>
              <a:t>646</a:t>
            </a:fld>
            <a:endParaRPr lang="ru-RU" altLang="ru-RU" sz="1400"/>
          </a:p>
        </p:txBody>
      </p:sp>
      <p:sp>
        <p:nvSpPr>
          <p:cNvPr id="7173" name="Rectangle 3">
            <a:extLst>
              <a:ext uri="{FF2B5EF4-FFF2-40B4-BE49-F238E27FC236}">
                <a16:creationId xmlns:a16="http://schemas.microsoft.com/office/drawing/2014/main" id="{30A8C579-09BA-4918-A313-39ADF4F99C39}"/>
              </a:ext>
            </a:extLst>
          </p:cNvPr>
          <p:cNvSpPr>
            <a:spLocks noGrp="1" noChangeArrowheads="1"/>
          </p:cNvSpPr>
          <p:nvPr>
            <p:ph type="body" idx="1"/>
          </p:nvPr>
        </p:nvSpPr>
        <p:spPr>
          <a:xfrm>
            <a:off x="0" y="1484313"/>
            <a:ext cx="9118600" cy="4681537"/>
          </a:xfrm>
        </p:spPr>
        <p:txBody>
          <a:bodyPr/>
          <a:lstStyle/>
          <a:p>
            <a:pPr eaLnBrk="1" hangingPunct="1"/>
            <a:r>
              <a:rPr lang="ru-RU" altLang="ru-RU" sz="2000"/>
              <a:t>При этом переменая «интефейсного типа» должна ссылаться на объект класса, который реализует этот интерфейс;</a:t>
            </a:r>
          </a:p>
          <a:p>
            <a:pPr eaLnBrk="1" hangingPunct="1"/>
            <a:r>
              <a:rPr lang="ru-RU" altLang="ru-RU" sz="2000"/>
              <a:t>Оператор </a:t>
            </a:r>
            <a:r>
              <a:rPr lang="en-US" altLang="ru-RU" sz="2000" b="1"/>
              <a:t>instanceof </a:t>
            </a:r>
            <a:r>
              <a:rPr lang="ru-RU" altLang="ru-RU" sz="2000"/>
              <a:t>работает и для интерфейсов;</a:t>
            </a:r>
          </a:p>
          <a:p>
            <a:pPr eaLnBrk="1" hangingPunct="1"/>
            <a:r>
              <a:rPr lang="ru-RU" altLang="ru-RU" sz="2000"/>
              <a:t>Интерфейсы можно наследовать в интерфейсе </a:t>
            </a:r>
            <a:r>
              <a:rPr lang="en-US" altLang="ru-RU" sz="2000"/>
              <a:t>(</a:t>
            </a:r>
            <a:r>
              <a:rPr lang="ru-RU" altLang="ru-RU" sz="2000"/>
              <a:t>причем более одного</a:t>
            </a:r>
            <a:r>
              <a:rPr lang="en-US" altLang="ru-RU" sz="2000"/>
              <a:t>)</a:t>
            </a:r>
            <a:r>
              <a:rPr lang="ru-RU" altLang="ru-RU" sz="2000"/>
              <a:t>:</a:t>
            </a:r>
          </a:p>
          <a:p>
            <a:pPr lvl="1" eaLnBrk="1" hangingPunct="1">
              <a:buFontTx/>
              <a:buNone/>
            </a:pPr>
            <a:r>
              <a:rPr lang="en-US" altLang="ru-RU" sz="1800"/>
              <a:t>	</a:t>
            </a:r>
            <a:r>
              <a:rPr lang="en-US" altLang="ru-RU" sz="1800">
                <a:solidFill>
                  <a:srgbClr val="FF0000"/>
                </a:solidFill>
              </a:rPr>
              <a:t>public interface Moveable { void move (double x, doulble y); }</a:t>
            </a:r>
            <a:endParaRPr lang="ru-RU" altLang="ru-RU" sz="1800">
              <a:solidFill>
                <a:srgbClr val="FF0000"/>
              </a:solidFill>
            </a:endParaRPr>
          </a:p>
          <a:p>
            <a:pPr lvl="1" eaLnBrk="1" hangingPunct="1">
              <a:buFontTx/>
              <a:buNone/>
            </a:pPr>
            <a:r>
              <a:rPr lang="ru-RU" altLang="ru-RU" sz="1800">
                <a:solidFill>
                  <a:srgbClr val="FF0000"/>
                </a:solidFill>
              </a:rPr>
              <a:t>	</a:t>
            </a:r>
            <a:r>
              <a:rPr lang="en-US" altLang="ru-RU" sz="1800">
                <a:solidFill>
                  <a:srgbClr val="FF0000"/>
                </a:solidFill>
              </a:rPr>
              <a:t>public interface Nameable { String getName(); }</a:t>
            </a:r>
          </a:p>
          <a:p>
            <a:pPr lvl="1" eaLnBrk="1" hangingPunct="1">
              <a:buFontTx/>
              <a:buNone/>
            </a:pPr>
            <a:r>
              <a:rPr lang="en-US" altLang="ru-RU" sz="1800">
                <a:solidFill>
                  <a:srgbClr val="FF0000"/>
                </a:solidFill>
              </a:rPr>
              <a:t>	public interface Powered extends Moveable, Nameable { </a:t>
            </a:r>
          </a:p>
          <a:p>
            <a:pPr lvl="1" eaLnBrk="1" hangingPunct="1">
              <a:buFontTx/>
              <a:buNone/>
            </a:pPr>
            <a:r>
              <a:rPr lang="en-US" altLang="ru-RU" sz="1800">
                <a:solidFill>
                  <a:srgbClr val="FF0000"/>
                </a:solidFill>
              </a:rPr>
              <a:t>		double milesPerLitre();  double SPEED_LIMIT = 95;</a:t>
            </a:r>
          </a:p>
          <a:p>
            <a:pPr lvl="1" eaLnBrk="1" hangingPunct="1">
              <a:buFontTx/>
              <a:buNone/>
            </a:pPr>
            <a:r>
              <a:rPr lang="en-US" altLang="ru-RU" sz="1800">
                <a:solidFill>
                  <a:srgbClr val="FF0000"/>
                </a:solidFill>
              </a:rPr>
              <a:t>	}</a:t>
            </a:r>
          </a:p>
          <a:p>
            <a:pPr eaLnBrk="1" hangingPunct="1"/>
            <a:r>
              <a:rPr lang="ru-RU" altLang="ru-RU" sz="2000"/>
              <a:t>Интерфейсы могут определять только константы (не иметь методов), однако это – не есть хороший стиль программирования;</a:t>
            </a:r>
          </a:p>
          <a:p>
            <a:pPr eaLnBrk="1" hangingPunct="1"/>
            <a:r>
              <a:rPr lang="ru-RU" altLang="ru-RU" sz="2000"/>
              <a:t>Интерфейсы в </a:t>
            </a:r>
            <a:r>
              <a:rPr lang="en-US" altLang="ru-RU" sz="2000"/>
              <a:t>Java </a:t>
            </a:r>
            <a:r>
              <a:rPr lang="ru-RU" altLang="ru-RU" sz="2000"/>
              <a:t>играют роль средства, сходного с множественным наследованием </a:t>
            </a:r>
            <a:r>
              <a:rPr lang="ru-RU" altLang="ru-RU" sz="1600"/>
              <a:t>(</a:t>
            </a:r>
            <a:r>
              <a:rPr lang="ru-RU" altLang="ru-RU" sz="1600" b="1"/>
              <a:t>которого в </a:t>
            </a:r>
            <a:r>
              <a:rPr lang="en-US" altLang="ru-RU" sz="1600" b="1"/>
              <a:t>Java </a:t>
            </a:r>
            <a:r>
              <a:rPr lang="ru-RU" altLang="ru-RU" sz="1600" b="1"/>
              <a:t>нет, хотя в </a:t>
            </a:r>
            <a:r>
              <a:rPr lang="en-US" altLang="ru-RU" sz="1600" b="1"/>
              <a:t>Java 8 </a:t>
            </a:r>
            <a:r>
              <a:rPr lang="ru-RU" altLang="ru-RU" sz="1600" b="1"/>
              <a:t>появились некоторые «похожие» возможности – о них чуть позже...</a:t>
            </a:r>
            <a:r>
              <a:rPr lang="ru-RU" altLang="ru-RU" sz="1600"/>
              <a:t>).</a:t>
            </a:r>
          </a:p>
          <a:p>
            <a:pPr lvl="1" eaLnBrk="1" hangingPunct="1">
              <a:buFontTx/>
              <a:buNone/>
            </a:pPr>
            <a:endParaRPr lang="ru-RU" altLang="ru-RU" sz="1800"/>
          </a:p>
        </p:txBody>
      </p:sp>
    </p:spTree>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66E20458-C7BE-4FC2-9AB7-25E7A12AAB5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E04CA62-45FA-4450-AE4F-E4EB27DB554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89F86EE1-34B4-4CA6-8850-E72B1458BCB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18ED49A7-2DC5-418E-845A-E3258733C72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524234F-6576-46C2-8827-6B124A80E8A0}" type="slidenum">
              <a:rPr lang="ru-RU" altLang="ru-RU" sz="1400"/>
              <a:pPr eaLnBrk="1" hangingPunct="1">
                <a:spcBef>
                  <a:spcPct val="0"/>
                </a:spcBef>
                <a:buFontTx/>
                <a:buNone/>
              </a:pPr>
              <a:t>647</a:t>
            </a:fld>
            <a:endParaRPr lang="ru-RU" altLang="ru-RU" sz="1400"/>
          </a:p>
        </p:txBody>
      </p:sp>
      <p:sp>
        <p:nvSpPr>
          <p:cNvPr id="8197" name="Rectangle 2">
            <a:extLst>
              <a:ext uri="{FF2B5EF4-FFF2-40B4-BE49-F238E27FC236}">
                <a16:creationId xmlns:a16="http://schemas.microsoft.com/office/drawing/2014/main" id="{2427DEAB-45B2-4C83-9775-13080215EA8A}"/>
              </a:ext>
            </a:extLst>
          </p:cNvPr>
          <p:cNvSpPr>
            <a:spLocks noGrp="1" noChangeArrowheads="1"/>
          </p:cNvSpPr>
          <p:nvPr>
            <p:ph type="title"/>
          </p:nvPr>
        </p:nvSpPr>
        <p:spPr>
          <a:xfrm>
            <a:off x="500063" y="1412875"/>
            <a:ext cx="8229600" cy="360363"/>
          </a:xfrm>
        </p:spPr>
        <p:txBody>
          <a:bodyPr/>
          <a:lstStyle/>
          <a:p>
            <a:pPr eaLnBrk="1" hangingPunct="1"/>
            <a:r>
              <a:rPr lang="ru-RU" altLang="ru-RU" sz="2400" b="1"/>
              <a:t>«Множественное наследование» и </a:t>
            </a:r>
            <a:r>
              <a:rPr lang="en-US" altLang="ru-RU" sz="2400" b="1"/>
              <a:t>Java</a:t>
            </a:r>
            <a:endParaRPr lang="ru-RU" altLang="ru-RU" sz="2400" b="1"/>
          </a:p>
        </p:txBody>
      </p:sp>
      <p:sp>
        <p:nvSpPr>
          <p:cNvPr id="8198" name="Rectangle 3">
            <a:extLst>
              <a:ext uri="{FF2B5EF4-FFF2-40B4-BE49-F238E27FC236}">
                <a16:creationId xmlns:a16="http://schemas.microsoft.com/office/drawing/2014/main" id="{1A3DF45B-0489-4C3E-8D93-C2C693C55473}"/>
              </a:ext>
            </a:extLst>
          </p:cNvPr>
          <p:cNvSpPr>
            <a:spLocks noGrp="1" noChangeArrowheads="1"/>
          </p:cNvSpPr>
          <p:nvPr>
            <p:ph type="body" idx="1"/>
          </p:nvPr>
        </p:nvSpPr>
        <p:spPr>
          <a:xfrm>
            <a:off x="30163" y="1773238"/>
            <a:ext cx="9144000" cy="4210050"/>
          </a:xfrm>
        </p:spPr>
        <p:txBody>
          <a:bodyPr/>
          <a:lstStyle/>
          <a:p>
            <a:pPr eaLnBrk="1" hangingPunct="1"/>
            <a:r>
              <a:rPr lang="ru-RU" altLang="ru-RU" sz="2000"/>
              <a:t>Один и тот же объект часто должен выступать в разных ипостасях: «мой объект – </a:t>
            </a:r>
            <a:r>
              <a:rPr lang="ru-RU" altLang="ru-RU" sz="2000" b="1" i="1"/>
              <a:t>и жнец, и швец, и на дуде игрец</a:t>
            </a:r>
            <a:r>
              <a:rPr lang="ru-RU" altLang="ru-RU" sz="2000"/>
              <a:t>» </a:t>
            </a:r>
            <a:r>
              <a:rPr lang="ru-RU" altLang="ru-RU" sz="1600"/>
              <a:t>(то есть, объект может рассматриваться как объект разных типов одновременно)</a:t>
            </a:r>
            <a:r>
              <a:rPr lang="ru-RU" altLang="ru-RU" sz="2000"/>
              <a:t>;</a:t>
            </a:r>
          </a:p>
          <a:p>
            <a:pPr eaLnBrk="1" hangingPunct="1"/>
            <a:r>
              <a:rPr lang="ru-RU" altLang="ru-RU" sz="2000"/>
              <a:t>В </a:t>
            </a:r>
            <a:r>
              <a:rPr lang="en-US" altLang="ru-RU" sz="2000"/>
              <a:t>Java </a:t>
            </a:r>
            <a:r>
              <a:rPr lang="ru-RU" altLang="ru-RU" sz="2000"/>
              <a:t>только один из типов может «диктовать» реализацию, а остальные типы обеспечиваются реализацией интерфейсов (и к этим типам тоже можно производить </a:t>
            </a:r>
            <a:r>
              <a:rPr lang="ru-RU" altLang="ru-RU" sz="2000" i="1"/>
              <a:t>восходящее преобразование</a:t>
            </a:r>
            <a:r>
              <a:rPr lang="ru-RU" altLang="ru-RU" sz="2000"/>
              <a:t>...):</a:t>
            </a:r>
          </a:p>
        </p:txBody>
      </p:sp>
      <p:pic>
        <p:nvPicPr>
          <p:cNvPr id="8199" name="Picture 4">
            <a:extLst>
              <a:ext uri="{FF2B5EF4-FFF2-40B4-BE49-F238E27FC236}">
                <a16:creationId xmlns:a16="http://schemas.microsoft.com/office/drawing/2014/main" id="{47DC39F2-B443-491C-A6B4-8E7ACCE08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4149725"/>
            <a:ext cx="5976937" cy="1858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E4FEF9CC-551C-4AB3-A56C-412B4C7C6FC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6CAD2C9-CE1E-4A78-85E0-7CB50AB880C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18F383ED-9D6F-42F3-8C75-5DB4310C589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57CE097F-6384-4AFA-A49C-7EC3A2A9AD2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9D941EC-8615-4B6B-A129-BF5EC2EA2112}" type="slidenum">
              <a:rPr lang="ru-RU" altLang="ru-RU" sz="1400"/>
              <a:pPr eaLnBrk="1" hangingPunct="1">
                <a:spcBef>
                  <a:spcPct val="0"/>
                </a:spcBef>
                <a:buFontTx/>
                <a:buNone/>
              </a:pPr>
              <a:t>648</a:t>
            </a:fld>
            <a:endParaRPr lang="ru-RU" altLang="ru-RU" sz="1400"/>
          </a:p>
        </p:txBody>
      </p:sp>
      <p:sp>
        <p:nvSpPr>
          <p:cNvPr id="9221" name="Rectangle 3">
            <a:extLst>
              <a:ext uri="{FF2B5EF4-FFF2-40B4-BE49-F238E27FC236}">
                <a16:creationId xmlns:a16="http://schemas.microsoft.com/office/drawing/2014/main" id="{05272AC3-45CA-4B18-B55E-1249E53C1D5A}"/>
              </a:ext>
            </a:extLst>
          </p:cNvPr>
          <p:cNvSpPr>
            <a:spLocks noGrp="1" noChangeArrowheads="1"/>
          </p:cNvSpPr>
          <p:nvPr>
            <p:ph type="body" idx="1"/>
          </p:nvPr>
        </p:nvSpPr>
        <p:spPr>
          <a:xfrm>
            <a:off x="0" y="1557338"/>
            <a:ext cx="9144000" cy="4608512"/>
          </a:xfrm>
        </p:spPr>
        <p:txBody>
          <a:bodyPr/>
          <a:lstStyle/>
          <a:p>
            <a:pPr eaLnBrk="1" hangingPunct="1">
              <a:lnSpc>
                <a:spcPct val="90000"/>
              </a:lnSpc>
            </a:pPr>
            <a:r>
              <a:rPr lang="ru-RU" altLang="ru-RU" sz="2000"/>
              <a:t>Класс реализует интерфейс, если он предоставляет реализации всех методов интерфейса; </a:t>
            </a:r>
          </a:p>
          <a:p>
            <a:pPr eaLnBrk="1" hangingPunct="1">
              <a:lnSpc>
                <a:spcPct val="90000"/>
              </a:lnSpc>
            </a:pPr>
            <a:r>
              <a:rPr lang="ru-RU" altLang="ru-RU" sz="2000"/>
              <a:t>Если два разных интерфейса содержат совпадающие спецификации методов, реализация метода в классе, реализующем оба интерфейса, предоставляется только одна;</a:t>
            </a:r>
          </a:p>
          <a:p>
            <a:pPr eaLnBrk="1" hangingPunct="1">
              <a:lnSpc>
                <a:spcPct val="90000"/>
              </a:lnSpc>
            </a:pPr>
            <a:r>
              <a:rPr lang="ru-RU" altLang="ru-RU" sz="2000"/>
              <a:t>Одновременные переопределение, реализация и перегрузка методов затрудняют чтение кода, лучше этого избегать;</a:t>
            </a:r>
          </a:p>
          <a:p>
            <a:pPr eaLnBrk="1" hangingPunct="1">
              <a:lnSpc>
                <a:spcPct val="90000"/>
              </a:lnSpc>
            </a:pPr>
            <a:r>
              <a:rPr lang="ru-RU" altLang="ru-RU" sz="2000"/>
              <a:t>Главными причинами введения интерфейсов являются:</a:t>
            </a:r>
          </a:p>
          <a:p>
            <a:pPr lvl="1" eaLnBrk="1" hangingPunct="1">
              <a:lnSpc>
                <a:spcPct val="90000"/>
              </a:lnSpc>
            </a:pPr>
            <a:r>
              <a:rPr lang="ru-RU" altLang="ru-RU" sz="1800"/>
              <a:t>Отделение спецификации от реализации («что» от «как»);</a:t>
            </a:r>
          </a:p>
          <a:p>
            <a:pPr lvl="1" eaLnBrk="1" hangingPunct="1">
              <a:lnSpc>
                <a:spcPct val="90000"/>
              </a:lnSpc>
            </a:pPr>
            <a:r>
              <a:rPr lang="ru-RU" altLang="ru-RU" sz="1800"/>
              <a:t>Возможность</a:t>
            </a:r>
            <a:r>
              <a:rPr lang="en-US" altLang="ru-RU" sz="1800"/>
              <a:t> </a:t>
            </a:r>
            <a:r>
              <a:rPr lang="ru-RU" altLang="ru-RU" sz="1800"/>
              <a:t>восходящего приведения к нескольким типам;</a:t>
            </a:r>
          </a:p>
          <a:p>
            <a:pPr lvl="1" eaLnBrk="1" hangingPunct="1">
              <a:lnSpc>
                <a:spcPct val="90000"/>
              </a:lnSpc>
            </a:pPr>
            <a:r>
              <a:rPr lang="ru-RU" altLang="ru-RU" sz="1800"/>
              <a:t>Запрет создания экземпляров типов клиенту (как и в абстрактных классах).</a:t>
            </a:r>
          </a:p>
          <a:p>
            <a:pPr lvl="1" algn="ctr" eaLnBrk="1" hangingPunct="1">
              <a:lnSpc>
                <a:spcPct val="90000"/>
              </a:lnSpc>
              <a:buFontTx/>
              <a:buNone/>
            </a:pPr>
            <a:endParaRPr lang="ru-RU" altLang="ru-RU" sz="1800" i="1"/>
          </a:p>
          <a:p>
            <a:pPr lvl="1" algn="ctr" eaLnBrk="1" hangingPunct="1">
              <a:lnSpc>
                <a:spcPct val="90000"/>
              </a:lnSpc>
              <a:buFontTx/>
              <a:buNone/>
            </a:pPr>
            <a:r>
              <a:rPr lang="ru-RU" altLang="ru-RU" sz="1800" i="1"/>
              <a:t>«При прочих равных» следует отдавать предпочтение интерфейсам, </a:t>
            </a:r>
          </a:p>
          <a:p>
            <a:pPr lvl="1" algn="ctr" eaLnBrk="1" hangingPunct="1">
              <a:lnSpc>
                <a:spcPct val="90000"/>
              </a:lnSpc>
              <a:buFontTx/>
              <a:buNone/>
            </a:pPr>
            <a:r>
              <a:rPr lang="ru-RU" altLang="ru-RU" sz="1800" i="1"/>
              <a:t>а не абстрактным классам, - в тех случаях, где нужна большая гибкость</a:t>
            </a:r>
          </a:p>
        </p:txBody>
      </p:sp>
    </p:spTree>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04A94426-529F-4A49-9872-5949AADD0C6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FAAFEF8-3244-463D-8392-A3E41702328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3E227A0B-1B4B-4EF4-A48F-0D0B051BF19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943FB260-A6E0-4B56-AB65-6F75F8D1A40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50B1FE5-AE17-4FC8-B813-291ED282ADA8}" type="slidenum">
              <a:rPr lang="ru-RU" altLang="ru-RU" sz="1400"/>
              <a:pPr eaLnBrk="1" hangingPunct="1">
                <a:spcBef>
                  <a:spcPct val="0"/>
                </a:spcBef>
                <a:buFontTx/>
                <a:buNone/>
              </a:pPr>
              <a:t>649</a:t>
            </a:fld>
            <a:endParaRPr lang="ru-RU" altLang="ru-RU" sz="1400"/>
          </a:p>
        </p:txBody>
      </p:sp>
      <p:sp>
        <p:nvSpPr>
          <p:cNvPr id="10245" name="Rectangle 2">
            <a:extLst>
              <a:ext uri="{FF2B5EF4-FFF2-40B4-BE49-F238E27FC236}">
                <a16:creationId xmlns:a16="http://schemas.microsoft.com/office/drawing/2014/main" id="{21B025A6-CA8A-4A30-9DED-85EF12A1C92C}"/>
              </a:ext>
            </a:extLst>
          </p:cNvPr>
          <p:cNvSpPr>
            <a:spLocks noGrp="1" noChangeArrowheads="1"/>
          </p:cNvSpPr>
          <p:nvPr>
            <p:ph type="title"/>
          </p:nvPr>
        </p:nvSpPr>
        <p:spPr>
          <a:xfrm>
            <a:off x="395288" y="1484313"/>
            <a:ext cx="8229600" cy="431800"/>
          </a:xfrm>
        </p:spPr>
        <p:txBody>
          <a:bodyPr/>
          <a:lstStyle/>
          <a:p>
            <a:pPr eaLnBrk="1" hangingPunct="1"/>
            <a:r>
              <a:rPr lang="ru-RU" altLang="ru-RU" sz="2400" b="1"/>
              <a:t>Интерфейсы как средство адаптации</a:t>
            </a:r>
          </a:p>
        </p:txBody>
      </p:sp>
      <p:sp>
        <p:nvSpPr>
          <p:cNvPr id="10246" name="Rectangle 3">
            <a:extLst>
              <a:ext uri="{FF2B5EF4-FFF2-40B4-BE49-F238E27FC236}">
                <a16:creationId xmlns:a16="http://schemas.microsoft.com/office/drawing/2014/main" id="{C31F01BB-272E-4F68-B6EE-0C5E4AFFAD8F}"/>
              </a:ext>
            </a:extLst>
          </p:cNvPr>
          <p:cNvSpPr>
            <a:spLocks noGrp="1" noChangeArrowheads="1"/>
          </p:cNvSpPr>
          <p:nvPr>
            <p:ph type="body" idx="1"/>
          </p:nvPr>
        </p:nvSpPr>
        <p:spPr>
          <a:xfrm>
            <a:off x="0" y="2060575"/>
            <a:ext cx="9144000" cy="4065588"/>
          </a:xfrm>
        </p:spPr>
        <p:txBody>
          <a:bodyPr/>
          <a:lstStyle/>
          <a:p>
            <a:pPr eaLnBrk="1" hangingPunct="1">
              <a:lnSpc>
                <a:spcPct val="90000"/>
              </a:lnSpc>
            </a:pPr>
            <a:r>
              <a:rPr lang="ru-RU" altLang="ru-RU" sz="2000"/>
              <a:t>Одним из важнейших причин использования интерфейсов является возможность их разных реализаций. </a:t>
            </a:r>
          </a:p>
          <a:p>
            <a:pPr eaLnBrk="1" hangingPunct="1">
              <a:lnSpc>
                <a:spcPct val="90000"/>
              </a:lnSpc>
            </a:pPr>
            <a:r>
              <a:rPr lang="ru-RU" altLang="ru-RU" sz="2000"/>
              <a:t>В простейших случаях, например, имеется метод, который принимает параметром объект интерфейсного типа, позволяя вам как угодно его реализовывать и использовать при вызове метода.</a:t>
            </a:r>
            <a:endParaRPr lang="en-US" altLang="ru-RU" sz="2000"/>
          </a:p>
          <a:p>
            <a:pPr lvl="1" eaLnBrk="1" hangingPunct="1">
              <a:lnSpc>
                <a:spcPct val="90000"/>
              </a:lnSpc>
            </a:pPr>
            <a:r>
              <a:rPr lang="ru-RU" altLang="ru-RU" sz="1800"/>
              <a:t>Например, интерфейс </a:t>
            </a:r>
            <a:r>
              <a:rPr lang="en-US" altLang="ru-RU" sz="1800"/>
              <a:t>Readable </a:t>
            </a:r>
            <a:r>
              <a:rPr lang="ru-RU" altLang="ru-RU" sz="1800"/>
              <a:t>был придуман специально для работы с конструктором </a:t>
            </a:r>
            <a:r>
              <a:rPr lang="en-US" altLang="ru-RU" sz="1800"/>
              <a:t>Scanner(Readable) (</a:t>
            </a:r>
            <a:r>
              <a:rPr lang="ru-RU" altLang="ru-RU" sz="1800"/>
              <a:t>см.</a:t>
            </a:r>
            <a:r>
              <a:rPr lang="en-US" altLang="ru-RU" sz="1800"/>
              <a:t>)</a:t>
            </a:r>
            <a:r>
              <a:rPr lang="ru-RU" altLang="ru-RU" sz="1800"/>
              <a:t>;</a:t>
            </a:r>
          </a:p>
          <a:p>
            <a:pPr lvl="1" eaLnBrk="1" hangingPunct="1">
              <a:lnSpc>
                <a:spcPct val="90000"/>
              </a:lnSpc>
            </a:pPr>
            <a:r>
              <a:rPr lang="ru-RU" altLang="ru-RU" sz="1800"/>
              <a:t>Таким образом </a:t>
            </a:r>
            <a:r>
              <a:rPr lang="en-US" altLang="ru-RU" sz="1800"/>
              <a:t>Scanner </a:t>
            </a:r>
            <a:r>
              <a:rPr lang="ru-RU" altLang="ru-RU" sz="1800"/>
              <a:t>способен работать с большим разнообразием типов (таких, кто сразу</a:t>
            </a:r>
            <a:r>
              <a:rPr lang="en-US" altLang="ru-RU" sz="1800"/>
              <a:t> </a:t>
            </a:r>
            <a:r>
              <a:rPr lang="ru-RU" altLang="ru-RU" sz="1800"/>
              <a:t>сделан или будет сделан </a:t>
            </a:r>
            <a:r>
              <a:rPr lang="en-US" altLang="ru-RU" sz="1800"/>
              <a:t>Readable</a:t>
            </a:r>
            <a:r>
              <a:rPr lang="ru-RU" altLang="ru-RU" sz="1800"/>
              <a:t>);</a:t>
            </a:r>
          </a:p>
          <a:p>
            <a:pPr eaLnBrk="1" hangingPunct="1">
              <a:lnSpc>
                <a:spcPct val="90000"/>
              </a:lnSpc>
            </a:pPr>
            <a:r>
              <a:rPr lang="ru-RU" altLang="ru-RU" sz="2000"/>
              <a:t>Обычно легко бывает устроить адаптер, наследуя имеющийся класс и добавляя к производному классу реализацию нужного интерфейса (иногда такое примешивание одного к другому называют </a:t>
            </a:r>
            <a:r>
              <a:rPr lang="en-US" altLang="ru-RU" sz="2000"/>
              <a:t>“mix-in”)</a:t>
            </a:r>
            <a:r>
              <a:rPr lang="ru-RU" altLang="ru-RU" sz="2000"/>
              <a:t>. В этом преимущество (гибкость) интерфейсов по сравнению с классами. </a:t>
            </a:r>
          </a:p>
          <a:p>
            <a:pPr lvl="1" eaLnBrk="1" hangingPunct="1">
              <a:lnSpc>
                <a:spcPct val="90000"/>
              </a:lnSpc>
              <a:buFontTx/>
              <a:buNone/>
            </a:pPr>
            <a:endParaRPr lang="ru-RU" altLang="ru-RU"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Объект 2"/>
          <p:cNvSpPr>
            <a:spLocks noGrp="1"/>
          </p:cNvSpPr>
          <p:nvPr>
            <p:ph sz="quarter" idx="1"/>
          </p:nvPr>
        </p:nvSpPr>
        <p:spPr>
          <a:xfrm>
            <a:off x="457200" y="1091381"/>
            <a:ext cx="8229600" cy="4937760"/>
          </a:xfrm>
        </p:spPr>
        <p:txBody>
          <a:bodyPr/>
          <a:lstStyle/>
          <a:p>
            <a:r>
              <a:rPr lang="ru-RU" dirty="0"/>
              <a:t>С целью улучшения представления эмпирических данных при большом числе наблюдений их группируют, получая </a:t>
            </a:r>
            <a:r>
              <a:rPr lang="ru-RU" sz="2800" b="1" i="1" dirty="0"/>
              <a:t>сгруппированный вариационный ряд</a:t>
            </a:r>
            <a:r>
              <a:rPr lang="ru-RU" sz="2800" b="1" dirty="0"/>
              <a:t>. </a:t>
            </a:r>
          </a:p>
          <a:p>
            <a:r>
              <a:rPr lang="ru-RU" dirty="0"/>
              <a:t>Для группировки случайных величин весь вариационный размах признака </a:t>
            </a:r>
            <a:r>
              <a:rPr lang="en-US" i="1" dirty="0"/>
              <a:t>R</a:t>
            </a:r>
            <a:r>
              <a:rPr lang="ru-RU" i="1" dirty="0"/>
              <a:t>=</a:t>
            </a:r>
            <a:r>
              <a:rPr lang="en-US" i="1" dirty="0"/>
              <a:t>x</a:t>
            </a:r>
            <a:r>
              <a:rPr lang="ru-RU" baseline="-25000" dirty="0"/>
              <a:t>(</a:t>
            </a:r>
            <a:r>
              <a:rPr lang="en-US" i="1" baseline="-25000" dirty="0"/>
              <a:t>n</a:t>
            </a:r>
            <a:r>
              <a:rPr lang="ru-RU" baseline="-25000" dirty="0"/>
              <a:t>)</a:t>
            </a:r>
            <a:r>
              <a:rPr lang="ru-RU" i="1" dirty="0"/>
              <a:t>-</a:t>
            </a:r>
            <a:r>
              <a:rPr lang="en-US" i="1" dirty="0"/>
              <a:t>x</a:t>
            </a:r>
            <a:r>
              <a:rPr lang="ru-RU" baseline="-25000" dirty="0"/>
              <a:t>(1) </a:t>
            </a:r>
            <a:r>
              <a:rPr lang="ru-RU" dirty="0"/>
              <a:t>разбивают на некоторое количество интервалов </a:t>
            </a:r>
            <a:r>
              <a:rPr lang="en-US" i="1" dirty="0"/>
              <a:t>k</a:t>
            </a:r>
            <a:r>
              <a:rPr lang="ru-RU" dirty="0"/>
              <a:t>.</a:t>
            </a:r>
            <a:r>
              <a:rPr lang="ru-RU" i="1" dirty="0"/>
              <a:t> </a:t>
            </a:r>
            <a:r>
              <a:rPr lang="ru-RU" dirty="0"/>
              <a:t>  </a:t>
            </a:r>
            <a:endParaRPr lang="en-US" dirty="0"/>
          </a:p>
          <a:p>
            <a:endParaRPr lang="ru-RU" dirty="0"/>
          </a:p>
          <a:p>
            <a:endParaRPr lang="ru-RU" sz="2800" b="1" dirty="0"/>
          </a:p>
        </p:txBody>
      </p:sp>
      <p:sp>
        <p:nvSpPr>
          <p:cNvPr id="4" name="Номер слайда 3"/>
          <p:cNvSpPr>
            <a:spLocks noGrp="1"/>
          </p:cNvSpPr>
          <p:nvPr>
            <p:ph type="sldNum" sz="quarter" idx="12"/>
          </p:nvPr>
        </p:nvSpPr>
        <p:spPr/>
        <p:txBody>
          <a:bodyPr/>
          <a:lstStyle/>
          <a:p>
            <a:pPr>
              <a:defRPr/>
            </a:pPr>
            <a:fld id="{6859925B-7AB1-4910-A995-863FEA31FA9D}" type="slidenum">
              <a:rPr lang="ru-RU" smtClean="0"/>
              <a:pPr>
                <a:defRPr/>
              </a:pPr>
              <a:t>65</a:t>
            </a:fld>
            <a:endParaRPr lang="ru-RU"/>
          </a:p>
        </p:txBody>
      </p:sp>
    </p:spTree>
    <p:extLst>
      <p:ext uri="{BB962C8B-B14F-4D97-AF65-F5344CB8AC3E}">
        <p14:creationId xmlns:p14="http://schemas.microsoft.com/office/powerpoint/2010/main" val="409734219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5F7B895F-003A-4848-9698-EB83EB4A774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4B78B9F-D3C0-40DA-A689-F84C076C4C8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ABF853C6-7C26-4706-85B7-A3F7DE822D8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833E9109-DAB6-438B-8C64-60004D662D1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7A72BA5-E6FF-4793-ADA8-0115B7BD5F9E}" type="slidenum">
              <a:rPr lang="ru-RU" altLang="ru-RU" sz="1400"/>
              <a:pPr eaLnBrk="1" hangingPunct="1">
                <a:spcBef>
                  <a:spcPct val="0"/>
                </a:spcBef>
                <a:buFontTx/>
                <a:buNone/>
              </a:pPr>
              <a:t>650</a:t>
            </a:fld>
            <a:endParaRPr lang="ru-RU" altLang="ru-RU" sz="1400"/>
          </a:p>
        </p:txBody>
      </p:sp>
      <p:sp>
        <p:nvSpPr>
          <p:cNvPr id="11269" name="Rectangle 2">
            <a:extLst>
              <a:ext uri="{FF2B5EF4-FFF2-40B4-BE49-F238E27FC236}">
                <a16:creationId xmlns:a16="http://schemas.microsoft.com/office/drawing/2014/main" id="{6EB9449B-1F3D-4DF7-B28D-69F101AA5123}"/>
              </a:ext>
            </a:extLst>
          </p:cNvPr>
          <p:cNvSpPr>
            <a:spLocks noGrp="1" noChangeArrowheads="1"/>
          </p:cNvSpPr>
          <p:nvPr>
            <p:ph type="title"/>
          </p:nvPr>
        </p:nvSpPr>
        <p:spPr>
          <a:xfrm>
            <a:off x="468313" y="1412875"/>
            <a:ext cx="8229600" cy="360363"/>
          </a:xfrm>
        </p:spPr>
        <p:txBody>
          <a:bodyPr/>
          <a:lstStyle/>
          <a:p>
            <a:pPr eaLnBrk="1" hangingPunct="1"/>
            <a:r>
              <a:rPr lang="ru-RU" altLang="ru-RU" sz="2400" b="1"/>
              <a:t>Поля в интерфейсах</a:t>
            </a:r>
          </a:p>
        </p:txBody>
      </p:sp>
      <p:sp>
        <p:nvSpPr>
          <p:cNvPr id="11270" name="Rectangle 3">
            <a:extLst>
              <a:ext uri="{FF2B5EF4-FFF2-40B4-BE49-F238E27FC236}">
                <a16:creationId xmlns:a16="http://schemas.microsoft.com/office/drawing/2014/main" id="{1FC64928-1057-49CB-A048-332D047C1531}"/>
              </a:ext>
            </a:extLst>
          </p:cNvPr>
          <p:cNvSpPr>
            <a:spLocks noGrp="1" noChangeArrowheads="1"/>
          </p:cNvSpPr>
          <p:nvPr>
            <p:ph type="body" idx="1"/>
          </p:nvPr>
        </p:nvSpPr>
        <p:spPr>
          <a:xfrm>
            <a:off x="0" y="1844675"/>
            <a:ext cx="9144000" cy="4281488"/>
          </a:xfrm>
        </p:spPr>
        <p:txBody>
          <a:bodyPr/>
          <a:lstStyle/>
          <a:p>
            <a:pPr eaLnBrk="1" hangingPunct="1">
              <a:lnSpc>
                <a:spcPct val="80000"/>
              </a:lnSpc>
            </a:pPr>
            <a:r>
              <a:rPr lang="ru-RU" altLang="ru-RU" sz="1800"/>
              <a:t>Поля, помещяемые в интерфейсе, автоматически являются </a:t>
            </a:r>
            <a:r>
              <a:rPr lang="en-US" altLang="ru-RU" sz="1800" b="1"/>
              <a:t>static</a:t>
            </a:r>
            <a:r>
              <a:rPr lang="ru-RU" altLang="ru-RU" sz="1800" b="1"/>
              <a:t> </a:t>
            </a:r>
            <a:r>
              <a:rPr lang="ru-RU" altLang="ru-RU" sz="1800"/>
              <a:t>и</a:t>
            </a:r>
            <a:r>
              <a:rPr lang="en-US" altLang="ru-RU" sz="1800" b="1"/>
              <a:t> final</a:t>
            </a:r>
            <a:r>
              <a:rPr lang="ru-RU" altLang="ru-RU" sz="1800"/>
              <a:t>, поэтому они годятся для создания именованных групп констант;</a:t>
            </a:r>
          </a:p>
          <a:p>
            <a:pPr eaLnBrk="1" hangingPunct="1">
              <a:lnSpc>
                <a:spcPct val="80000"/>
              </a:lnSpc>
            </a:pPr>
            <a:r>
              <a:rPr lang="ru-RU" altLang="ru-RU" sz="1800"/>
              <a:t>До </a:t>
            </a:r>
            <a:r>
              <a:rPr lang="en-US" altLang="ru-RU" sz="1800"/>
              <a:t>Java SE5 </a:t>
            </a:r>
            <a:r>
              <a:rPr lang="ru-RU" altLang="ru-RU" sz="1800"/>
              <a:t>так имитировали перечисляемый тип </a:t>
            </a:r>
            <a:r>
              <a:rPr lang="en-US" altLang="ru-RU" sz="1800" b="1"/>
              <a:t>enum</a:t>
            </a:r>
            <a:r>
              <a:rPr lang="ru-RU" altLang="ru-RU" sz="1800"/>
              <a:t>, например:</a:t>
            </a:r>
            <a:endParaRPr lang="en-US" altLang="ru-RU" sz="1800"/>
          </a:p>
          <a:p>
            <a:pPr eaLnBrk="1" hangingPunct="1">
              <a:lnSpc>
                <a:spcPct val="80000"/>
              </a:lnSpc>
            </a:pPr>
            <a:endParaRPr lang="en-US" altLang="ru-RU" sz="1800"/>
          </a:p>
          <a:p>
            <a:pPr eaLnBrk="1" hangingPunct="1">
              <a:lnSpc>
                <a:spcPct val="80000"/>
              </a:lnSpc>
            </a:pPr>
            <a:endParaRPr lang="en-US" altLang="ru-RU" sz="1800"/>
          </a:p>
          <a:p>
            <a:pPr eaLnBrk="1" hangingPunct="1">
              <a:lnSpc>
                <a:spcPct val="80000"/>
              </a:lnSpc>
            </a:pPr>
            <a:endParaRPr lang="ru-RU" altLang="ru-RU" sz="1800"/>
          </a:p>
          <a:p>
            <a:pPr eaLnBrk="1" hangingPunct="1">
              <a:lnSpc>
                <a:spcPct val="80000"/>
              </a:lnSpc>
            </a:pPr>
            <a:endParaRPr lang="ru-RU" altLang="ru-RU" sz="1800"/>
          </a:p>
          <a:p>
            <a:pPr eaLnBrk="1" hangingPunct="1">
              <a:lnSpc>
                <a:spcPct val="80000"/>
              </a:lnSpc>
            </a:pPr>
            <a:endParaRPr lang="en-US" altLang="ru-RU" sz="1800"/>
          </a:p>
          <a:p>
            <a:pPr eaLnBrk="1" hangingPunct="1">
              <a:lnSpc>
                <a:spcPct val="80000"/>
              </a:lnSpc>
            </a:pPr>
            <a:endParaRPr lang="ru-RU" altLang="ru-RU" sz="1800"/>
          </a:p>
          <a:p>
            <a:pPr eaLnBrk="1" hangingPunct="1">
              <a:lnSpc>
                <a:spcPct val="80000"/>
              </a:lnSpc>
            </a:pPr>
            <a:r>
              <a:rPr lang="ru-RU" altLang="ru-RU" sz="1800"/>
              <a:t>В </a:t>
            </a:r>
            <a:r>
              <a:rPr lang="en-US" altLang="ru-RU" sz="1800"/>
              <a:t>Java SE5 </a:t>
            </a:r>
            <a:r>
              <a:rPr lang="ru-RU" altLang="ru-RU" sz="1800"/>
              <a:t>появилось ключевое слово </a:t>
            </a:r>
            <a:r>
              <a:rPr lang="en-US" altLang="ru-RU" sz="1800" b="1">
                <a:solidFill>
                  <a:srgbClr val="FF0000"/>
                </a:solidFill>
              </a:rPr>
              <a:t>enum</a:t>
            </a:r>
            <a:r>
              <a:rPr lang="ru-RU" altLang="ru-RU" sz="1800"/>
              <a:t> (</a:t>
            </a:r>
            <a:r>
              <a:rPr lang="ru-RU" altLang="ru-RU" sz="1600"/>
              <a:t>и надобность в использовании для этого</a:t>
            </a:r>
            <a:r>
              <a:rPr lang="en-US" altLang="ru-RU" sz="1600"/>
              <a:t> </a:t>
            </a:r>
            <a:r>
              <a:rPr lang="ru-RU" altLang="ru-RU" sz="1600"/>
              <a:t>полей в интерфейсах отпала, но примеры такого использования интерфейсов могут встретиться – в том числе в исходных библиотечных файлах)</a:t>
            </a:r>
            <a:r>
              <a:rPr lang="ru-RU" altLang="ru-RU" sz="1800"/>
              <a:t>;</a:t>
            </a:r>
          </a:p>
          <a:p>
            <a:pPr eaLnBrk="1" hangingPunct="1">
              <a:lnSpc>
                <a:spcPct val="80000"/>
              </a:lnSpc>
            </a:pPr>
            <a:endParaRPr lang="ru-RU" altLang="ru-RU" sz="1800"/>
          </a:p>
          <a:p>
            <a:pPr eaLnBrk="1" hangingPunct="1">
              <a:lnSpc>
                <a:spcPct val="80000"/>
              </a:lnSpc>
            </a:pPr>
            <a:r>
              <a:rPr lang="ru-RU" altLang="ru-RU" sz="1800"/>
              <a:t>Инициализация полей интерфейсов происходит аналогично инициализации статических полей классов – при первом использовании </a:t>
            </a:r>
            <a:r>
              <a:rPr lang="ru-RU" altLang="ru-RU" sz="1800" i="1"/>
              <a:t>(придумайте, как это протестировать?). </a:t>
            </a:r>
            <a:r>
              <a:rPr lang="ru-RU" altLang="ru-RU" sz="1800"/>
              <a:t>Поля интерфейсов должны быть явно инициализированы.</a:t>
            </a:r>
            <a:endParaRPr lang="en-US" altLang="ru-RU" sz="1800" i="1"/>
          </a:p>
          <a:p>
            <a:pPr eaLnBrk="1" hangingPunct="1">
              <a:lnSpc>
                <a:spcPct val="80000"/>
              </a:lnSpc>
            </a:pPr>
            <a:endParaRPr lang="ru-RU" altLang="ru-RU" sz="1800"/>
          </a:p>
        </p:txBody>
      </p:sp>
      <p:pic>
        <p:nvPicPr>
          <p:cNvPr id="11271" name="Picture 4">
            <a:extLst>
              <a:ext uri="{FF2B5EF4-FFF2-40B4-BE49-F238E27FC236}">
                <a16:creationId xmlns:a16="http://schemas.microsoft.com/office/drawing/2014/main" id="{54596D78-36CD-49DE-A465-5E858AE74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708275"/>
            <a:ext cx="446722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4AEB58A4-B442-4204-B647-42893F58C333}"/>
              </a:ext>
            </a:extLst>
          </p:cNvPr>
          <p:cNvSpPr>
            <a:spLocks noGrp="1"/>
          </p:cNvSpPr>
          <p:nvPr>
            <p:ph type="title"/>
          </p:nvPr>
        </p:nvSpPr>
        <p:spPr>
          <a:xfrm>
            <a:off x="179388" y="1484313"/>
            <a:ext cx="8785225" cy="360362"/>
          </a:xfrm>
        </p:spPr>
        <p:txBody>
          <a:bodyPr/>
          <a:lstStyle/>
          <a:p>
            <a:r>
              <a:rPr lang="ru-RU" altLang="ru-RU" sz="2400" b="1"/>
              <a:t>Статические методы в интерфейсах ( </a:t>
            </a:r>
            <a:r>
              <a:rPr lang="en-US" altLang="ru-RU" sz="2400" b="1"/>
              <a:t>JDK 8</a:t>
            </a:r>
            <a:r>
              <a:rPr lang="ru-RU" altLang="ru-RU" sz="2400" b="1"/>
              <a:t>(+) )</a:t>
            </a:r>
          </a:p>
        </p:txBody>
      </p:sp>
      <p:sp>
        <p:nvSpPr>
          <p:cNvPr id="12291" name="Content Placeholder 2">
            <a:extLst>
              <a:ext uri="{FF2B5EF4-FFF2-40B4-BE49-F238E27FC236}">
                <a16:creationId xmlns:a16="http://schemas.microsoft.com/office/drawing/2014/main" id="{75ED0262-BFE1-4C3B-AFB9-9E9A2027445E}"/>
              </a:ext>
            </a:extLst>
          </p:cNvPr>
          <p:cNvSpPr>
            <a:spLocks noGrp="1"/>
          </p:cNvSpPr>
          <p:nvPr>
            <p:ph idx="1"/>
          </p:nvPr>
        </p:nvSpPr>
        <p:spPr>
          <a:xfrm>
            <a:off x="-36513" y="1916113"/>
            <a:ext cx="9144001" cy="4210050"/>
          </a:xfrm>
        </p:spPr>
        <p:txBody>
          <a:bodyPr/>
          <a:lstStyle/>
          <a:p>
            <a:r>
              <a:rPr lang="ru-RU" altLang="ru-RU" sz="2000"/>
              <a:t>Статические методы в интерфейсах разрешены, начиная с </a:t>
            </a:r>
            <a:r>
              <a:rPr lang="en-US" altLang="ru-RU" sz="2000"/>
              <a:t>JDK 8</a:t>
            </a:r>
            <a:r>
              <a:rPr lang="ru-RU" altLang="ru-RU" sz="2000"/>
              <a:t>;</a:t>
            </a:r>
          </a:p>
          <a:p>
            <a:pPr lvl="1"/>
            <a:r>
              <a:rPr lang="ru-RU" altLang="ru-RU" sz="1600" b="1"/>
              <a:t>принципиальных причин для их запрета и не было: просто хотелось иметь в интерфейсах только абстрактные спецификации, без реализаций чего-либо...</a:t>
            </a:r>
          </a:p>
          <a:p>
            <a:r>
              <a:rPr lang="ru-RU" altLang="ru-RU" sz="2000"/>
              <a:t>Из-за этого запрета приходилось иметь «сопутствующие» утилитные классы (наборы соответствующих статических методов): </a:t>
            </a:r>
          </a:p>
          <a:p>
            <a:pPr lvl="1"/>
            <a:r>
              <a:rPr lang="ru-RU" altLang="ru-RU" sz="1600" b="1"/>
              <a:t>для интерфейса </a:t>
            </a:r>
            <a:r>
              <a:rPr lang="en-US" altLang="ru-RU" sz="1600" b="1"/>
              <a:t>Collection</a:t>
            </a:r>
            <a:r>
              <a:rPr lang="ru-RU" altLang="ru-RU" sz="1600" b="1"/>
              <a:t> - класс</a:t>
            </a:r>
            <a:r>
              <a:rPr lang="en-US" altLang="ru-RU" sz="1600" b="1"/>
              <a:t> Collections; </a:t>
            </a:r>
            <a:endParaRPr lang="ru-RU" altLang="ru-RU" sz="1600" b="1"/>
          </a:p>
          <a:p>
            <a:pPr lvl="1"/>
            <a:r>
              <a:rPr lang="ru-RU" altLang="ru-RU" sz="1600" b="1"/>
              <a:t>для интерфейса </a:t>
            </a:r>
            <a:r>
              <a:rPr lang="en-US" altLang="ru-RU" sz="1600" b="1"/>
              <a:t>Path – </a:t>
            </a:r>
            <a:r>
              <a:rPr lang="ru-RU" altLang="ru-RU" sz="1600" b="1"/>
              <a:t>класс </a:t>
            </a:r>
            <a:r>
              <a:rPr lang="en-US" altLang="ru-RU" sz="1600" b="1"/>
              <a:t>Paths, … </a:t>
            </a:r>
          </a:p>
          <a:p>
            <a:r>
              <a:rPr lang="ru-RU" altLang="ru-RU" sz="2000"/>
              <a:t>В таких утилитных классах есть лишь несколько фабричных методов, которые теперь можно задать в самих интерфейсах, наряду с другими статическими операциями с объектами интерфейсного типа.</a:t>
            </a:r>
          </a:p>
          <a:p>
            <a:r>
              <a:rPr lang="ru-RU" altLang="ru-RU" sz="2000"/>
              <a:t>Едва ли из </a:t>
            </a:r>
            <a:r>
              <a:rPr lang="en-US" altLang="ru-RU" sz="2000"/>
              <a:t>JDK </a:t>
            </a:r>
            <a:r>
              <a:rPr lang="ru-RU" altLang="ru-RU" sz="2000"/>
              <a:t>будут убирать такие утилитные классы (</a:t>
            </a:r>
            <a:r>
              <a:rPr lang="ru-RU" altLang="ru-RU" sz="2000" i="1"/>
              <a:t>почему?</a:t>
            </a:r>
            <a:r>
              <a:rPr lang="ru-RU" altLang="ru-RU" sz="2000"/>
              <a:t>), но при реализации новых интерфейсов уже нет нужды в изготовлении соответствующих утилитных классов...</a:t>
            </a:r>
          </a:p>
          <a:p>
            <a:endParaRPr lang="ru-RU" altLang="ru-RU" sz="2000"/>
          </a:p>
        </p:txBody>
      </p:sp>
      <p:sp>
        <p:nvSpPr>
          <p:cNvPr id="12292" name="Date Placeholder 3">
            <a:extLst>
              <a:ext uri="{FF2B5EF4-FFF2-40B4-BE49-F238E27FC236}">
                <a16:creationId xmlns:a16="http://schemas.microsoft.com/office/drawing/2014/main" id="{CBEFC7D8-392D-4F55-9E8A-F5EC2C30E0F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B70CD2D-776E-4FA0-941E-96A74FF1BFF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3" name="Footer Placeholder 4">
            <a:extLst>
              <a:ext uri="{FF2B5EF4-FFF2-40B4-BE49-F238E27FC236}">
                <a16:creationId xmlns:a16="http://schemas.microsoft.com/office/drawing/2014/main" id="{A85B9D56-F249-45CC-973A-8F858E24CEC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4" name="Slide Number Placeholder 5">
            <a:extLst>
              <a:ext uri="{FF2B5EF4-FFF2-40B4-BE49-F238E27FC236}">
                <a16:creationId xmlns:a16="http://schemas.microsoft.com/office/drawing/2014/main" id="{5309D459-1ED1-4BB3-AB3E-883F85FF09A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255A246-F335-4A12-841D-870525F6F823}" type="slidenum">
              <a:rPr lang="ru-RU" altLang="ru-RU" sz="1400"/>
              <a:pPr eaLnBrk="1" hangingPunct="1">
                <a:spcBef>
                  <a:spcPct val="0"/>
                </a:spcBef>
                <a:buFontTx/>
                <a:buNone/>
              </a:pPr>
              <a:t>651</a:t>
            </a:fld>
            <a:endParaRPr lang="ru-RU" altLang="ru-RU" sz="1400"/>
          </a:p>
        </p:txBody>
      </p:sp>
    </p:spTree>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E4F0A3F8-A154-4533-A200-D18F6FD722D0}"/>
              </a:ext>
            </a:extLst>
          </p:cNvPr>
          <p:cNvSpPr>
            <a:spLocks noGrp="1"/>
          </p:cNvSpPr>
          <p:nvPr>
            <p:ph type="title"/>
          </p:nvPr>
        </p:nvSpPr>
        <p:spPr>
          <a:xfrm>
            <a:off x="179388" y="1412875"/>
            <a:ext cx="8785225" cy="360363"/>
          </a:xfrm>
        </p:spPr>
        <p:txBody>
          <a:bodyPr/>
          <a:lstStyle/>
          <a:p>
            <a:r>
              <a:rPr lang="en-US" altLang="ru-RU" sz="2400" b="1"/>
              <a:t>Default </a:t>
            </a:r>
            <a:r>
              <a:rPr lang="ru-RU" altLang="ru-RU" sz="2400" b="1"/>
              <a:t>методы в интерфейсах ( </a:t>
            </a:r>
            <a:r>
              <a:rPr lang="en-US" altLang="ru-RU" sz="2400" b="1"/>
              <a:t>JDK 8</a:t>
            </a:r>
            <a:r>
              <a:rPr lang="ru-RU" altLang="ru-RU" sz="2400" b="1"/>
              <a:t>(+) )</a:t>
            </a:r>
          </a:p>
        </p:txBody>
      </p:sp>
      <p:sp>
        <p:nvSpPr>
          <p:cNvPr id="13315" name="Content Placeholder 2">
            <a:extLst>
              <a:ext uri="{FF2B5EF4-FFF2-40B4-BE49-F238E27FC236}">
                <a16:creationId xmlns:a16="http://schemas.microsoft.com/office/drawing/2014/main" id="{1A7033E3-B64A-43B4-A442-0B5598E0E05C}"/>
              </a:ext>
            </a:extLst>
          </p:cNvPr>
          <p:cNvSpPr>
            <a:spLocks noGrp="1"/>
          </p:cNvSpPr>
          <p:nvPr>
            <p:ph idx="1"/>
          </p:nvPr>
        </p:nvSpPr>
        <p:spPr>
          <a:xfrm>
            <a:off x="0" y="1773238"/>
            <a:ext cx="9144000" cy="4352925"/>
          </a:xfrm>
        </p:spPr>
        <p:txBody>
          <a:bodyPr/>
          <a:lstStyle/>
          <a:p>
            <a:r>
              <a:rPr lang="ru-RU" altLang="ru-RU" sz="2000"/>
              <a:t>Начиная с </a:t>
            </a:r>
            <a:r>
              <a:rPr lang="en-US" altLang="ru-RU" sz="2000"/>
              <a:t>JDK 8 </a:t>
            </a:r>
            <a:r>
              <a:rPr lang="ru-RU" altLang="ru-RU" sz="2000"/>
              <a:t>можно задавать реализации методов интерфейса, снабжая их ключевым словом </a:t>
            </a:r>
            <a:r>
              <a:rPr lang="en-US" altLang="ru-RU" sz="2000">
                <a:solidFill>
                  <a:srgbClr val="FF0000"/>
                </a:solidFill>
              </a:rPr>
              <a:t>default</a:t>
            </a:r>
            <a:r>
              <a:rPr lang="en-US" altLang="ru-RU" sz="2000"/>
              <a:t>.</a:t>
            </a:r>
            <a:endParaRPr lang="ru-RU" altLang="ru-RU" sz="2000"/>
          </a:p>
          <a:p>
            <a:r>
              <a:rPr lang="ru-RU" altLang="ru-RU" sz="2000"/>
              <a:t>Главная цель - развитие интерфесов без влияния на имеющийся код. </a:t>
            </a:r>
          </a:p>
          <a:p>
            <a:pPr lvl="1"/>
            <a:r>
              <a:rPr lang="ru-RU" altLang="ru-RU" sz="1600" b="1"/>
              <a:t>При добавлении нового метода к интерфейсу ранее надо было бы переделать все его существующие реализации. </a:t>
            </a:r>
            <a:r>
              <a:rPr lang="en-US" altLang="ru-RU" sz="1600" b="1"/>
              <a:t>Default-</a:t>
            </a:r>
            <a:r>
              <a:rPr lang="ru-RU" altLang="ru-RU" sz="1600" b="1"/>
              <a:t>метод из новой версии интерфейса подставится в уже имеющиеся реализации интерфейса автоматически.</a:t>
            </a:r>
          </a:p>
          <a:p>
            <a:r>
              <a:rPr lang="ru-RU" altLang="ru-RU" sz="2000"/>
              <a:t>Кроме того, </a:t>
            </a:r>
            <a:r>
              <a:rPr lang="en-US" altLang="ru-RU" sz="2000"/>
              <a:t>default-</a:t>
            </a:r>
            <a:r>
              <a:rPr lang="ru-RU" altLang="ru-RU" sz="2000"/>
              <a:t>методы дают экономию, избавляя от необходимости реализации «ненужных» методов (и даже классов): </a:t>
            </a:r>
          </a:p>
          <a:p>
            <a:pPr lvl="1"/>
            <a:r>
              <a:rPr lang="ru-RU" altLang="ru-RU" sz="1600" b="1"/>
              <a:t>не нужны классы </a:t>
            </a:r>
            <a:r>
              <a:rPr lang="en-US" altLang="ru-RU" sz="1600" b="1"/>
              <a:t>AbstractBaseImplementation </a:t>
            </a:r>
            <a:r>
              <a:rPr lang="ru-RU" altLang="ru-RU" sz="1600" b="1"/>
              <a:t>и/или классы-адаптеры, </a:t>
            </a:r>
          </a:p>
          <a:p>
            <a:pPr lvl="1"/>
            <a:r>
              <a:rPr lang="ru-RU" altLang="ru-RU" sz="1600" b="1"/>
              <a:t>в </a:t>
            </a:r>
            <a:r>
              <a:rPr lang="en-US" altLang="ru-RU" sz="1600" b="1"/>
              <a:t>immutable-</a:t>
            </a:r>
            <a:r>
              <a:rPr lang="ru-RU" altLang="ru-RU" sz="1600" b="1"/>
              <a:t>коллекциях не нужны затычки методов </a:t>
            </a:r>
            <a:r>
              <a:rPr lang="en-US" altLang="ru-RU" sz="1600" b="1"/>
              <a:t>remove() </a:t>
            </a:r>
            <a:r>
              <a:rPr lang="ru-RU" altLang="ru-RU" sz="1600" b="1"/>
              <a:t>и т.п.</a:t>
            </a:r>
          </a:p>
          <a:p>
            <a:r>
              <a:rPr lang="ru-RU" altLang="ru-RU" sz="2000"/>
              <a:t>Для удобства реализации </a:t>
            </a:r>
            <a:r>
              <a:rPr lang="en-US" altLang="ru-RU" sz="2000"/>
              <a:t>default-</a:t>
            </a:r>
            <a:r>
              <a:rPr lang="ru-RU" altLang="ru-RU" sz="2000"/>
              <a:t>методов в интерфейсах </a:t>
            </a:r>
            <a:r>
              <a:rPr lang="en-US" altLang="ru-RU" sz="2000"/>
              <a:t>JDK 9 </a:t>
            </a:r>
            <a:r>
              <a:rPr lang="ru-RU" altLang="ru-RU" sz="2000"/>
              <a:t>стало можно реализовывать </a:t>
            </a:r>
            <a:r>
              <a:rPr lang="en-US" altLang="ru-RU" sz="2000"/>
              <a:t>private</a:t>
            </a:r>
            <a:r>
              <a:rPr lang="ru-RU" altLang="ru-RU" sz="2000"/>
              <a:t>-методы (почему?)</a:t>
            </a:r>
          </a:p>
          <a:p>
            <a:r>
              <a:rPr lang="ru-RU" altLang="ru-RU" sz="2000" b="1"/>
              <a:t>Интерфейсы по-прежнему не имеют инстанс-полей </a:t>
            </a:r>
            <a:r>
              <a:rPr lang="ru-RU" altLang="ru-RU" sz="2000"/>
              <a:t>(не определяют состояния оъектов); они определяют «что» делается, а не «как» ...</a:t>
            </a:r>
            <a:endParaRPr lang="en-US" altLang="ru-RU" sz="2000"/>
          </a:p>
          <a:p>
            <a:endParaRPr lang="ru-RU" altLang="ru-RU" sz="2000"/>
          </a:p>
        </p:txBody>
      </p:sp>
      <p:sp>
        <p:nvSpPr>
          <p:cNvPr id="13316" name="Date Placeholder 3">
            <a:extLst>
              <a:ext uri="{FF2B5EF4-FFF2-40B4-BE49-F238E27FC236}">
                <a16:creationId xmlns:a16="http://schemas.microsoft.com/office/drawing/2014/main" id="{507AEEB1-F371-4AE8-B286-A8BE79E2B06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4D21665-C8FA-4E6E-A5B8-C73A9E5C722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7" name="Footer Placeholder 4">
            <a:extLst>
              <a:ext uri="{FF2B5EF4-FFF2-40B4-BE49-F238E27FC236}">
                <a16:creationId xmlns:a16="http://schemas.microsoft.com/office/drawing/2014/main" id="{1076AC75-8943-457E-B49C-3187532DD6C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8" name="Slide Number Placeholder 5">
            <a:extLst>
              <a:ext uri="{FF2B5EF4-FFF2-40B4-BE49-F238E27FC236}">
                <a16:creationId xmlns:a16="http://schemas.microsoft.com/office/drawing/2014/main" id="{4B075163-028B-4C3B-BE50-5E99C7A96EE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226035E-EA49-4A41-AD7C-796957423B8D}" type="slidenum">
              <a:rPr lang="ru-RU" altLang="ru-RU" sz="1400"/>
              <a:pPr eaLnBrk="1" hangingPunct="1">
                <a:spcBef>
                  <a:spcPct val="0"/>
                </a:spcBef>
                <a:buFontTx/>
                <a:buNone/>
              </a:pPr>
              <a:t>652</a:t>
            </a:fld>
            <a:endParaRPr lang="ru-RU" altLang="ru-RU" sz="1400"/>
          </a:p>
        </p:txBody>
      </p:sp>
    </p:spTree>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C12DD9B0-02E7-434D-8154-F114079A2473}"/>
              </a:ext>
            </a:extLst>
          </p:cNvPr>
          <p:cNvSpPr>
            <a:spLocks noGrp="1"/>
          </p:cNvSpPr>
          <p:nvPr>
            <p:ph type="title"/>
          </p:nvPr>
        </p:nvSpPr>
        <p:spPr>
          <a:xfrm>
            <a:off x="0" y="1412875"/>
            <a:ext cx="9144000" cy="360363"/>
          </a:xfrm>
        </p:spPr>
        <p:txBody>
          <a:bodyPr/>
          <a:lstStyle/>
          <a:p>
            <a:r>
              <a:rPr lang="ru-RU" altLang="ru-RU" sz="2400" b="1"/>
              <a:t>Множественное наследование </a:t>
            </a:r>
            <a:r>
              <a:rPr lang="en-US" altLang="ru-RU" sz="2400" b="1"/>
              <a:t>default-</a:t>
            </a:r>
            <a:r>
              <a:rPr lang="ru-RU" altLang="ru-RU" sz="2400" b="1"/>
              <a:t>методов</a:t>
            </a:r>
          </a:p>
        </p:txBody>
      </p:sp>
      <p:sp>
        <p:nvSpPr>
          <p:cNvPr id="14339" name="Content Placeholder 2">
            <a:extLst>
              <a:ext uri="{FF2B5EF4-FFF2-40B4-BE49-F238E27FC236}">
                <a16:creationId xmlns:a16="http://schemas.microsoft.com/office/drawing/2014/main" id="{4C7AB5C8-45D2-4313-B2C7-84974FB4E189}"/>
              </a:ext>
            </a:extLst>
          </p:cNvPr>
          <p:cNvSpPr>
            <a:spLocks noGrp="1"/>
          </p:cNvSpPr>
          <p:nvPr>
            <p:ph idx="1"/>
          </p:nvPr>
        </p:nvSpPr>
        <p:spPr>
          <a:xfrm>
            <a:off x="0" y="1773238"/>
            <a:ext cx="9144000" cy="4352925"/>
          </a:xfrm>
        </p:spPr>
        <p:txBody>
          <a:bodyPr/>
          <a:lstStyle/>
          <a:p>
            <a:r>
              <a:rPr lang="ru-RU" altLang="ru-RU" sz="2000"/>
              <a:t>Как теперь быть, если в разных реализуемых интерфейсах и суперклассах есть одинаковые методы? </a:t>
            </a:r>
          </a:p>
          <a:p>
            <a:pPr lvl="1"/>
            <a:r>
              <a:rPr lang="ru-RU" altLang="ru-RU" sz="1600"/>
              <a:t>В языках с множественным наследованием есть правила разрешения конфликтов... </a:t>
            </a:r>
          </a:p>
          <a:p>
            <a:r>
              <a:rPr lang="en-US" altLang="ru-RU" sz="2000"/>
              <a:t>Default-</a:t>
            </a:r>
            <a:r>
              <a:rPr lang="ru-RU" altLang="ru-RU" sz="2000"/>
              <a:t>методы – НЕ ЕСТЬ аналог множественного наследования:</a:t>
            </a:r>
          </a:p>
          <a:p>
            <a:pPr lvl="1"/>
            <a:r>
              <a:rPr lang="ru-RU" altLang="ru-RU" sz="1600"/>
              <a:t>Реализация интерфейсов не определяет состояние (не наследуются инстанс-поля).</a:t>
            </a:r>
          </a:p>
          <a:p>
            <a:r>
              <a:rPr lang="ru-RU" altLang="ru-RU" sz="2000"/>
              <a:t>В </a:t>
            </a:r>
            <a:r>
              <a:rPr lang="en-US" altLang="ru-RU" sz="2000"/>
              <a:t>Java 8 </a:t>
            </a:r>
            <a:r>
              <a:rPr lang="ru-RU" altLang="ru-RU" sz="2000"/>
              <a:t>правила простые:</a:t>
            </a:r>
          </a:p>
          <a:p>
            <a:pPr lvl="1"/>
            <a:r>
              <a:rPr lang="ru-RU" altLang="ru-RU" sz="1800" b="1"/>
              <a:t>Класс всегда выигрывает (если там такой метод есть, </a:t>
            </a:r>
            <a:r>
              <a:rPr lang="en-US" altLang="ru-RU" sz="1800" b="1"/>
              <a:t>default-</a:t>
            </a:r>
            <a:r>
              <a:rPr lang="ru-RU" altLang="ru-RU" sz="1800" b="1"/>
              <a:t>методы игнорируются; это обеспечивает обратную совместимость с </a:t>
            </a:r>
            <a:r>
              <a:rPr lang="en-US" altLang="ru-RU" sz="1800" b="1"/>
              <a:t>JDK &lt; 8)</a:t>
            </a:r>
            <a:r>
              <a:rPr lang="ru-RU" altLang="ru-RU" sz="1800" b="1"/>
              <a:t>;</a:t>
            </a:r>
          </a:p>
          <a:p>
            <a:pPr lvl="1"/>
            <a:r>
              <a:rPr lang="ru-RU" altLang="ru-RU" sz="1800" b="1"/>
              <a:t>Если </a:t>
            </a:r>
            <a:r>
              <a:rPr lang="en-US" altLang="ru-RU" sz="1800" b="1"/>
              <a:t>default-</a:t>
            </a:r>
            <a:r>
              <a:rPr lang="ru-RU" altLang="ru-RU" sz="1800" b="1"/>
              <a:t>методы переопределяются при наследовании самих интерфейсов,  работает </a:t>
            </a:r>
            <a:r>
              <a:rPr lang="en-US" altLang="ru-RU" sz="1800" b="1"/>
              <a:t>default-</a:t>
            </a:r>
            <a:r>
              <a:rPr lang="ru-RU" altLang="ru-RU" sz="1800" b="1"/>
              <a:t>метод наследующего интерфейса; </a:t>
            </a:r>
          </a:p>
          <a:p>
            <a:pPr lvl="1"/>
            <a:r>
              <a:rPr lang="ru-RU" altLang="ru-RU" sz="1800" b="1"/>
              <a:t>Можно явно указать нужный: </a:t>
            </a:r>
            <a:r>
              <a:rPr lang="en-US" altLang="ru-RU" sz="1800" b="1">
                <a:solidFill>
                  <a:srgbClr val="FF0000"/>
                </a:solidFill>
              </a:rPr>
              <a:t>&lt;</a:t>
            </a:r>
            <a:r>
              <a:rPr lang="ru-RU" altLang="ru-RU" sz="1800" b="1">
                <a:solidFill>
                  <a:srgbClr val="FF0000"/>
                </a:solidFill>
              </a:rPr>
              <a:t>интерфейс</a:t>
            </a:r>
            <a:r>
              <a:rPr lang="en-US" altLang="ru-RU" sz="1800" b="1">
                <a:solidFill>
                  <a:srgbClr val="FF0000"/>
                </a:solidFill>
              </a:rPr>
              <a:t>&gt;.super.&lt;default-</a:t>
            </a:r>
            <a:r>
              <a:rPr lang="ru-RU" altLang="ru-RU" sz="1800" b="1">
                <a:solidFill>
                  <a:srgbClr val="FF0000"/>
                </a:solidFill>
              </a:rPr>
              <a:t>метод</a:t>
            </a:r>
            <a:r>
              <a:rPr lang="en-US" altLang="ru-RU" sz="1800" b="1">
                <a:solidFill>
                  <a:srgbClr val="FF0000"/>
                </a:solidFill>
              </a:rPr>
              <a:t>&gt;</a:t>
            </a:r>
            <a:r>
              <a:rPr lang="ru-RU" altLang="ru-RU" sz="1800" b="1"/>
              <a:t> </a:t>
            </a:r>
          </a:p>
          <a:p>
            <a:pPr lvl="2"/>
            <a:r>
              <a:rPr lang="ru-RU" altLang="ru-RU" sz="1400" b="1"/>
              <a:t>Тут </a:t>
            </a:r>
            <a:r>
              <a:rPr lang="en-US" altLang="ru-RU" sz="1400" b="1">
                <a:solidFill>
                  <a:srgbClr val="FF0000"/>
                </a:solidFill>
              </a:rPr>
              <a:t>super</a:t>
            </a:r>
            <a:r>
              <a:rPr lang="en-US" altLang="ru-RU" sz="1400" b="1"/>
              <a:t> –</a:t>
            </a:r>
            <a:r>
              <a:rPr lang="ru-RU" altLang="ru-RU" sz="1400" b="1"/>
              <a:t> отсылка к реализуемому интерфейсу (новый контекст использования).</a:t>
            </a:r>
            <a:endParaRPr lang="en-US" altLang="ru-RU" sz="1400" b="1"/>
          </a:p>
          <a:p>
            <a:r>
              <a:rPr lang="ru-RU" altLang="ru-RU" sz="1800" i="1"/>
              <a:t>Вопрос: есть ли смысл делать </a:t>
            </a:r>
            <a:r>
              <a:rPr lang="en-US" altLang="ru-RU" sz="1800" i="1"/>
              <a:t>default-</a:t>
            </a:r>
            <a:r>
              <a:rPr lang="ru-RU" altLang="ru-RU" sz="1800" i="1"/>
              <a:t>методы в интерфейсе, совпадающие с методами класса </a:t>
            </a:r>
            <a:r>
              <a:rPr lang="en-US" altLang="ru-RU" sz="1800" i="1"/>
              <a:t>java.lang.Object?</a:t>
            </a:r>
            <a:endParaRPr lang="ru-RU" altLang="ru-RU" sz="1800" i="1"/>
          </a:p>
        </p:txBody>
      </p:sp>
      <p:sp>
        <p:nvSpPr>
          <p:cNvPr id="14340" name="Date Placeholder 3">
            <a:extLst>
              <a:ext uri="{FF2B5EF4-FFF2-40B4-BE49-F238E27FC236}">
                <a16:creationId xmlns:a16="http://schemas.microsoft.com/office/drawing/2014/main" id="{92402A1E-3F1A-4F0D-B030-F4EA006425D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2C86BEF-744E-448E-946A-1B58888EC80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41" name="Footer Placeholder 4">
            <a:extLst>
              <a:ext uri="{FF2B5EF4-FFF2-40B4-BE49-F238E27FC236}">
                <a16:creationId xmlns:a16="http://schemas.microsoft.com/office/drawing/2014/main" id="{EF9D778B-67DF-46B4-BA24-4E1F27A76D8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2" name="Slide Number Placeholder 5">
            <a:extLst>
              <a:ext uri="{FF2B5EF4-FFF2-40B4-BE49-F238E27FC236}">
                <a16:creationId xmlns:a16="http://schemas.microsoft.com/office/drawing/2014/main" id="{124613F0-6CE7-4E4A-A558-B3784AC4E34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45CC53B-4E51-4552-9916-19009EF8FB19}" type="slidenum">
              <a:rPr lang="ru-RU" altLang="ru-RU" sz="1400"/>
              <a:pPr eaLnBrk="1" hangingPunct="1">
                <a:spcBef>
                  <a:spcPct val="0"/>
                </a:spcBef>
                <a:buFontTx/>
                <a:buNone/>
              </a:pPr>
              <a:t>653</a:t>
            </a:fld>
            <a:endParaRPr lang="ru-RU" altLang="ru-RU" sz="1400"/>
          </a:p>
        </p:txBody>
      </p:sp>
    </p:spTree>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B8C80553-9BFA-41B1-9315-006518C3DA4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3823BAD-D100-4ECA-BD37-7326C65AD45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24AC572E-6899-445A-B1EE-9B1059A8D8F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A55AFBF1-C804-46F6-8B8A-131CF10E6C9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E972613-7D27-45E4-B788-683A56888F42}" type="slidenum">
              <a:rPr lang="ru-RU" altLang="ru-RU" sz="1400"/>
              <a:pPr eaLnBrk="1" hangingPunct="1">
                <a:spcBef>
                  <a:spcPct val="0"/>
                </a:spcBef>
                <a:buFontTx/>
                <a:buNone/>
              </a:pPr>
              <a:t>654</a:t>
            </a:fld>
            <a:endParaRPr lang="ru-RU" altLang="ru-RU" sz="1400"/>
          </a:p>
        </p:txBody>
      </p:sp>
      <p:sp>
        <p:nvSpPr>
          <p:cNvPr id="15365" name="Rectangle 2">
            <a:extLst>
              <a:ext uri="{FF2B5EF4-FFF2-40B4-BE49-F238E27FC236}">
                <a16:creationId xmlns:a16="http://schemas.microsoft.com/office/drawing/2014/main" id="{6E83B4B2-DDCE-426E-BC6F-95716523741D}"/>
              </a:ext>
            </a:extLst>
          </p:cNvPr>
          <p:cNvSpPr>
            <a:spLocks noGrp="1" noChangeArrowheads="1"/>
          </p:cNvSpPr>
          <p:nvPr>
            <p:ph type="title"/>
          </p:nvPr>
        </p:nvSpPr>
        <p:spPr>
          <a:xfrm>
            <a:off x="395288" y="1412875"/>
            <a:ext cx="8229600" cy="288925"/>
          </a:xfrm>
        </p:spPr>
        <p:txBody>
          <a:bodyPr/>
          <a:lstStyle/>
          <a:p>
            <a:pPr eaLnBrk="1" hangingPunct="1"/>
            <a:r>
              <a:rPr lang="ru-RU" altLang="ru-RU" sz="2400" b="1"/>
              <a:t>Вложенные интерфейсы</a:t>
            </a:r>
          </a:p>
        </p:txBody>
      </p:sp>
      <p:sp>
        <p:nvSpPr>
          <p:cNvPr id="15366" name="Rectangle 3">
            <a:extLst>
              <a:ext uri="{FF2B5EF4-FFF2-40B4-BE49-F238E27FC236}">
                <a16:creationId xmlns:a16="http://schemas.microsoft.com/office/drawing/2014/main" id="{321C7F57-7FD0-4BAE-B4E3-C8C13DF3404D}"/>
              </a:ext>
            </a:extLst>
          </p:cNvPr>
          <p:cNvSpPr>
            <a:spLocks noGrp="1" noChangeArrowheads="1"/>
          </p:cNvSpPr>
          <p:nvPr>
            <p:ph type="body" idx="1"/>
          </p:nvPr>
        </p:nvSpPr>
        <p:spPr>
          <a:xfrm>
            <a:off x="0" y="1773238"/>
            <a:ext cx="9144000" cy="4352925"/>
          </a:xfrm>
        </p:spPr>
        <p:txBody>
          <a:bodyPr/>
          <a:lstStyle/>
          <a:p>
            <a:pPr eaLnBrk="1" hangingPunct="1">
              <a:lnSpc>
                <a:spcPct val="90000"/>
              </a:lnSpc>
            </a:pPr>
            <a:r>
              <a:rPr lang="ru-RU" altLang="ru-RU" sz="2000"/>
              <a:t>Интерфейсы могут быть вложены в другие интерфейсы и классы. В этом случае они являются вложенными (</a:t>
            </a:r>
            <a:r>
              <a:rPr lang="en-US" altLang="ru-RU" sz="2000"/>
              <a:t>nested</a:t>
            </a:r>
            <a:r>
              <a:rPr lang="ru-RU" altLang="ru-RU" sz="2000"/>
              <a:t>)</a:t>
            </a:r>
            <a:r>
              <a:rPr lang="en-US" altLang="ru-RU" sz="2000"/>
              <a:t> </a:t>
            </a:r>
            <a:r>
              <a:rPr lang="ru-RU" altLang="ru-RU" sz="1800" i="1"/>
              <a:t>(классы тоже могут быть вложенными, но об этом –</a:t>
            </a:r>
            <a:r>
              <a:rPr lang="en-US" altLang="ru-RU" sz="1800" i="1"/>
              <a:t> </a:t>
            </a:r>
            <a:r>
              <a:rPr lang="ru-RU" altLang="ru-RU" sz="1800" i="1"/>
              <a:t>позже)</a:t>
            </a:r>
            <a:r>
              <a:rPr lang="ru-RU" altLang="ru-RU" sz="2000"/>
              <a:t>;</a:t>
            </a:r>
            <a:endParaRPr lang="en-US" altLang="ru-RU" sz="2000"/>
          </a:p>
          <a:p>
            <a:pPr eaLnBrk="1" hangingPunct="1">
              <a:lnSpc>
                <a:spcPct val="90000"/>
              </a:lnSpc>
            </a:pPr>
            <a:r>
              <a:rPr lang="ru-RU" altLang="ru-RU" sz="2000"/>
              <a:t>При вложении интерфейса в класс </a:t>
            </a:r>
            <a:r>
              <a:rPr lang="ru-RU" altLang="ru-RU" sz="2000" i="1"/>
              <a:t>(см. примеры) </a:t>
            </a:r>
            <a:r>
              <a:rPr lang="ru-RU" altLang="ru-RU" sz="2000"/>
              <a:t>вложенный интерфейс может быть не только </a:t>
            </a:r>
            <a:r>
              <a:rPr lang="en-US" altLang="ru-RU" sz="2000"/>
              <a:t>public </a:t>
            </a:r>
            <a:r>
              <a:rPr lang="ru-RU" altLang="ru-RU" sz="2000"/>
              <a:t>или </a:t>
            </a:r>
            <a:r>
              <a:rPr lang="en-US" altLang="ru-RU" sz="2000"/>
              <a:t>package-private</a:t>
            </a:r>
            <a:r>
              <a:rPr lang="ru-RU" altLang="ru-RU" sz="2000"/>
              <a:t> (как обычно), но и </a:t>
            </a:r>
            <a:r>
              <a:rPr lang="en-US" altLang="ru-RU" sz="2000"/>
              <a:t>protected </a:t>
            </a:r>
            <a:r>
              <a:rPr lang="ru-RU" altLang="ru-RU" sz="2000"/>
              <a:t>или </a:t>
            </a:r>
            <a:r>
              <a:rPr lang="en-US" altLang="ru-RU" sz="2000"/>
              <a:t>private</a:t>
            </a:r>
            <a:r>
              <a:rPr lang="ru-RU" altLang="ru-RU" sz="2000"/>
              <a:t>; </a:t>
            </a:r>
          </a:p>
          <a:p>
            <a:pPr lvl="1" eaLnBrk="1" hangingPunct="1">
              <a:lnSpc>
                <a:spcPct val="90000"/>
              </a:lnSpc>
            </a:pPr>
            <a:r>
              <a:rPr lang="en-US" altLang="ru-RU" sz="1800"/>
              <a:t>Private</a:t>
            </a:r>
            <a:r>
              <a:rPr lang="ru-RU" altLang="ru-RU" sz="1800"/>
              <a:t> </a:t>
            </a:r>
            <a:r>
              <a:rPr lang="en-US" altLang="ru-RU" sz="1800"/>
              <a:t>nested interface – </a:t>
            </a:r>
            <a:r>
              <a:rPr lang="ru-RU" altLang="ru-RU" sz="1800"/>
              <a:t>не может упоминаться вне класса его декларации (к нему нельзя сделать </a:t>
            </a:r>
            <a:r>
              <a:rPr lang="en-US" altLang="ru-RU" sz="1800" b="1"/>
              <a:t>upcast</a:t>
            </a:r>
            <a:r>
              <a:rPr lang="ru-RU" altLang="ru-RU" sz="1800" b="1"/>
              <a:t> </a:t>
            </a:r>
            <a:r>
              <a:rPr lang="ru-RU" altLang="ru-RU" sz="1800"/>
              <a:t>из-вне класса его декларации); </a:t>
            </a:r>
            <a:r>
              <a:rPr lang="ru-RU" altLang="ru-RU" sz="1800" i="1"/>
              <a:t>зачем он может быть нужен?</a:t>
            </a:r>
          </a:p>
          <a:p>
            <a:pPr lvl="1" eaLnBrk="1" hangingPunct="1">
              <a:lnSpc>
                <a:spcPct val="90000"/>
              </a:lnSpc>
            </a:pPr>
            <a:r>
              <a:rPr lang="ru-RU" altLang="ru-RU" sz="1800"/>
              <a:t>Единственный способ использования возвращаемого из метода охватывающего класса значения приватного интерфейсного типа – это использование его в методе этого же класса </a:t>
            </a:r>
            <a:r>
              <a:rPr lang="ru-RU" altLang="ru-RU" sz="1800" i="1"/>
              <a:t>(кто понял эту фразу? </a:t>
            </a:r>
            <a:r>
              <a:rPr lang="en-US" altLang="ru-RU" sz="1800">
                <a:sym typeface="Wingdings" panose="05000000000000000000" pitchFamily="2" charset="2"/>
              </a:rPr>
              <a:t></a:t>
            </a:r>
            <a:r>
              <a:rPr lang="ru-RU" altLang="ru-RU" sz="1800"/>
              <a:t>)</a:t>
            </a:r>
          </a:p>
          <a:p>
            <a:pPr lvl="1" eaLnBrk="1" hangingPunct="1">
              <a:lnSpc>
                <a:spcPct val="90000"/>
              </a:lnSpc>
            </a:pPr>
            <a:endParaRPr lang="ru-RU" altLang="ru-RU" sz="1800"/>
          </a:p>
          <a:p>
            <a:pPr lvl="1" eaLnBrk="1" hangingPunct="1">
              <a:lnSpc>
                <a:spcPct val="90000"/>
              </a:lnSpc>
              <a:buFontTx/>
              <a:buNone/>
            </a:pPr>
            <a:r>
              <a:rPr lang="ru-RU" altLang="ru-RU" sz="1800"/>
              <a:t>При вложении в интерфейс вложенный интерфейс не может быть </a:t>
            </a:r>
            <a:r>
              <a:rPr lang="en-US" altLang="ru-RU" sz="1800"/>
              <a:t>private</a:t>
            </a:r>
            <a:endParaRPr lang="ru-RU" altLang="ru-RU" sz="1800"/>
          </a:p>
          <a:p>
            <a:pPr lvl="1" algn="ctr" eaLnBrk="1" hangingPunct="1">
              <a:lnSpc>
                <a:spcPct val="90000"/>
              </a:lnSpc>
              <a:buFontTx/>
              <a:buNone/>
            </a:pPr>
            <a:r>
              <a:rPr lang="en-US" altLang="ru-RU" sz="1800" i="1"/>
              <a:t>(</a:t>
            </a:r>
            <a:r>
              <a:rPr lang="ru-RU" altLang="ru-RU" sz="1800" i="1"/>
              <a:t>почему? проверьте, как обстоит дело с </a:t>
            </a:r>
            <a:r>
              <a:rPr lang="en-US" altLang="ru-RU" sz="1800" i="1"/>
              <a:t>protected </a:t>
            </a:r>
            <a:r>
              <a:rPr lang="ru-RU" altLang="ru-RU" sz="1800" i="1"/>
              <a:t>...</a:t>
            </a:r>
            <a:r>
              <a:rPr lang="en-US" altLang="ru-RU" sz="1800" i="1"/>
              <a:t>)</a:t>
            </a:r>
            <a:endParaRPr lang="ru-RU" altLang="ru-RU" sz="1800" i="1"/>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C45A48FF-B8EF-476E-B26D-3535C752E79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E0856CC-26C3-4887-A99B-2D3746316B7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464B6D24-1A3A-45F7-AF89-868CC8D477C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D8F8FEB2-A334-457B-9289-F4C4DC7BA9D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F772979-9833-408B-B0E1-80EA40919BD6}" type="slidenum">
              <a:rPr lang="ru-RU" altLang="ru-RU" sz="1400"/>
              <a:pPr eaLnBrk="1" hangingPunct="1">
                <a:spcBef>
                  <a:spcPct val="0"/>
                </a:spcBef>
                <a:buFontTx/>
                <a:buNone/>
              </a:pPr>
              <a:t>655</a:t>
            </a:fld>
            <a:endParaRPr lang="ru-RU" altLang="ru-RU" sz="1400"/>
          </a:p>
        </p:txBody>
      </p:sp>
      <p:sp>
        <p:nvSpPr>
          <p:cNvPr id="16389" name="Rectangle 2">
            <a:extLst>
              <a:ext uri="{FF2B5EF4-FFF2-40B4-BE49-F238E27FC236}">
                <a16:creationId xmlns:a16="http://schemas.microsoft.com/office/drawing/2014/main" id="{63F0B2BD-0A4F-43F7-85B4-AAA7E2083866}"/>
              </a:ext>
            </a:extLst>
          </p:cNvPr>
          <p:cNvSpPr>
            <a:spLocks noGrp="1" noChangeArrowheads="1"/>
          </p:cNvSpPr>
          <p:nvPr>
            <p:ph type="title"/>
          </p:nvPr>
        </p:nvSpPr>
        <p:spPr>
          <a:xfrm>
            <a:off x="468313" y="1412875"/>
            <a:ext cx="8229600" cy="360363"/>
          </a:xfrm>
        </p:spPr>
        <p:txBody>
          <a:bodyPr/>
          <a:lstStyle/>
          <a:p>
            <a:pPr eaLnBrk="1" hangingPunct="1"/>
            <a:r>
              <a:rPr lang="ru-RU" altLang="ru-RU" sz="2400" b="1"/>
              <a:t>Интерфейсы и фабрики</a:t>
            </a:r>
          </a:p>
        </p:txBody>
      </p:sp>
      <p:sp>
        <p:nvSpPr>
          <p:cNvPr id="16390" name="Rectangle 3">
            <a:extLst>
              <a:ext uri="{FF2B5EF4-FFF2-40B4-BE49-F238E27FC236}">
                <a16:creationId xmlns:a16="http://schemas.microsoft.com/office/drawing/2014/main" id="{6701DAF1-B5E1-42DD-883F-36D40F1E64D4}"/>
              </a:ext>
            </a:extLst>
          </p:cNvPr>
          <p:cNvSpPr>
            <a:spLocks noGrp="1" noChangeArrowheads="1"/>
          </p:cNvSpPr>
          <p:nvPr>
            <p:ph type="body" idx="1"/>
          </p:nvPr>
        </p:nvSpPr>
        <p:spPr>
          <a:xfrm>
            <a:off x="0" y="1844675"/>
            <a:ext cx="9144000" cy="4281488"/>
          </a:xfrm>
        </p:spPr>
        <p:txBody>
          <a:bodyPr/>
          <a:lstStyle/>
          <a:p>
            <a:pPr eaLnBrk="1" hangingPunct="1">
              <a:lnSpc>
                <a:spcPct val="80000"/>
              </a:lnSpc>
            </a:pPr>
            <a:r>
              <a:rPr lang="ru-RU" altLang="ru-RU" sz="2000"/>
              <a:t>Интерфейс – это «переходник» к нескольким альтернативным реализациям;</a:t>
            </a:r>
          </a:p>
          <a:p>
            <a:pPr eaLnBrk="1" hangingPunct="1">
              <a:lnSpc>
                <a:spcPct val="80000"/>
              </a:lnSpc>
            </a:pPr>
            <a:r>
              <a:rPr lang="ru-RU" altLang="ru-RU" sz="2000"/>
              <a:t>Типичным приемом получения объектов, соответсвующих интерфейсу, является прием «фабрика» (</a:t>
            </a:r>
            <a:r>
              <a:rPr lang="en-US" altLang="ru-RU" sz="2000"/>
              <a:t>factory pattern</a:t>
            </a:r>
            <a:r>
              <a:rPr lang="ru-RU" altLang="ru-RU" sz="2000"/>
              <a:t>):</a:t>
            </a:r>
          </a:p>
          <a:p>
            <a:pPr lvl="1" eaLnBrk="1" hangingPunct="1">
              <a:lnSpc>
                <a:spcPct val="80000"/>
              </a:lnSpc>
            </a:pPr>
            <a:r>
              <a:rPr lang="ru-RU" altLang="ru-RU" sz="1800"/>
              <a:t>Вместо того, чтобы вызывать конструктор нужного класса непосредственно, вызывается метод объекта-фабрики (производящей нужные объекты);</a:t>
            </a:r>
          </a:p>
          <a:p>
            <a:pPr lvl="1" eaLnBrk="1" hangingPunct="1">
              <a:lnSpc>
                <a:spcPct val="80000"/>
              </a:lnSpc>
            </a:pPr>
            <a:r>
              <a:rPr lang="ru-RU" altLang="ru-RU" sz="1800"/>
              <a:t>При этом становится просто заменять разные реализации</a:t>
            </a:r>
            <a:r>
              <a:rPr lang="en-US" altLang="ru-RU" sz="1800"/>
              <a:t> </a:t>
            </a:r>
            <a:r>
              <a:rPr lang="ru-RU" altLang="ru-RU" sz="1800"/>
              <a:t>интерфейса;</a:t>
            </a:r>
          </a:p>
          <a:p>
            <a:pPr lvl="1" eaLnBrk="1" hangingPunct="1">
              <a:lnSpc>
                <a:spcPct val="80000"/>
              </a:lnSpc>
            </a:pPr>
            <a:r>
              <a:rPr lang="ru-RU" altLang="ru-RU" sz="1800"/>
              <a:t>Фабрики часто применяются при создании библиотек, при реализации параметризуемого создания объектов, и т.п.</a:t>
            </a:r>
          </a:p>
          <a:p>
            <a:pPr lvl="1" eaLnBrk="1" hangingPunct="1">
              <a:lnSpc>
                <a:spcPct val="80000"/>
              </a:lnSpc>
              <a:buFontTx/>
              <a:buNone/>
            </a:pPr>
            <a:r>
              <a:rPr lang="ru-RU" altLang="ru-RU" sz="1800" i="1"/>
              <a:t>			(кто пояснит смысл понятия </a:t>
            </a:r>
            <a:r>
              <a:rPr lang="en-US" altLang="ru-RU" sz="1800" i="1"/>
              <a:t>design pattern? </a:t>
            </a:r>
            <a:r>
              <a:rPr lang="ru-RU" altLang="ru-RU" sz="1800" i="1"/>
              <a:t>)</a:t>
            </a:r>
          </a:p>
          <a:p>
            <a:pPr eaLnBrk="1" hangingPunct="1">
              <a:lnSpc>
                <a:spcPct val="80000"/>
              </a:lnSpc>
            </a:pPr>
            <a:endParaRPr lang="ru-RU" altLang="ru-RU" sz="2000"/>
          </a:p>
          <a:p>
            <a:pPr eaLnBrk="1" hangingPunct="1">
              <a:lnSpc>
                <a:spcPct val="80000"/>
              </a:lnSpc>
            </a:pPr>
            <a:r>
              <a:rPr lang="ru-RU" altLang="ru-RU" sz="2000"/>
              <a:t>Можно все программировать в интерфейсах, создавая инстансы фабриками. </a:t>
            </a:r>
          </a:p>
          <a:p>
            <a:pPr eaLnBrk="1" hangingPunct="1">
              <a:lnSpc>
                <a:spcPct val="80000"/>
              </a:lnSpc>
            </a:pPr>
            <a:r>
              <a:rPr lang="ru-RU" altLang="ru-RU" sz="2000"/>
              <a:t>Интерфейс и его реализация с фабрикой могут заменить (почти) любой класс, но ценой дополнительного уровня абстракции и издержек</a:t>
            </a:r>
            <a:r>
              <a:rPr lang="en-US" altLang="ru-RU" sz="2000"/>
              <a:t> </a:t>
            </a:r>
            <a:r>
              <a:rPr lang="ru-RU" altLang="ru-RU" sz="2000"/>
              <a:t>времени.</a:t>
            </a:r>
            <a:r>
              <a:rPr lang="en-US" altLang="ru-RU" sz="2000"/>
              <a:t> </a:t>
            </a:r>
            <a:r>
              <a:rPr lang="ru-RU" altLang="ru-RU" sz="2000"/>
              <a:t>Поэтому, не надо увлекаться ими до абсурда.</a:t>
            </a:r>
          </a:p>
          <a:p>
            <a:pPr lvl="1" eaLnBrk="1" hangingPunct="1">
              <a:lnSpc>
                <a:spcPct val="80000"/>
              </a:lnSpc>
            </a:pPr>
            <a:endParaRPr lang="ru-RU" altLang="ru-RU" sz="1800"/>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D9C596CB-D84D-4629-8CF0-78E704AE103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2BF318D-855F-4EEC-B695-A827D35C378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011D9DD7-1A8A-492C-832E-9D476C12969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F4197D6A-69AD-41AF-A620-6C93C4FC948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173A750-4C03-4E40-ACB4-8D41415D76D4}" type="slidenum">
              <a:rPr lang="ru-RU" altLang="ru-RU" sz="1400"/>
              <a:pPr eaLnBrk="1" hangingPunct="1">
                <a:spcBef>
                  <a:spcPct val="0"/>
                </a:spcBef>
                <a:buFontTx/>
                <a:buNone/>
              </a:pPr>
              <a:t>656</a:t>
            </a:fld>
            <a:endParaRPr lang="ru-RU" altLang="ru-RU" sz="1400"/>
          </a:p>
        </p:txBody>
      </p:sp>
      <p:sp>
        <p:nvSpPr>
          <p:cNvPr id="17413" name="Rectangle 2">
            <a:extLst>
              <a:ext uri="{FF2B5EF4-FFF2-40B4-BE49-F238E27FC236}">
                <a16:creationId xmlns:a16="http://schemas.microsoft.com/office/drawing/2014/main" id="{4F4F5609-3A04-441B-AA16-6CA2307C0B48}"/>
              </a:ext>
            </a:extLst>
          </p:cNvPr>
          <p:cNvSpPr>
            <a:spLocks noGrp="1" noChangeArrowheads="1"/>
          </p:cNvSpPr>
          <p:nvPr>
            <p:ph type="title"/>
          </p:nvPr>
        </p:nvSpPr>
        <p:spPr>
          <a:xfrm>
            <a:off x="468313" y="1412875"/>
            <a:ext cx="8229600" cy="360363"/>
          </a:xfrm>
        </p:spPr>
        <p:txBody>
          <a:bodyPr/>
          <a:lstStyle/>
          <a:p>
            <a:pPr eaLnBrk="1" hangingPunct="1"/>
            <a:r>
              <a:rPr lang="ru-RU" altLang="ru-RU" sz="2400" b="1"/>
              <a:t>Интерфейсы в старых и новых </a:t>
            </a:r>
            <a:r>
              <a:rPr lang="en-US" altLang="ru-RU" sz="2400" b="1"/>
              <a:t>JDK</a:t>
            </a:r>
            <a:endParaRPr lang="ru-RU" altLang="ru-RU" sz="2400" b="1"/>
          </a:p>
        </p:txBody>
      </p:sp>
      <p:sp>
        <p:nvSpPr>
          <p:cNvPr id="16390" name="Rectangle 3">
            <a:extLst>
              <a:ext uri="{FF2B5EF4-FFF2-40B4-BE49-F238E27FC236}">
                <a16:creationId xmlns:a16="http://schemas.microsoft.com/office/drawing/2014/main" id="{15B73950-3A05-4EDA-8D46-C0538A7C3C6F}"/>
              </a:ext>
            </a:extLst>
          </p:cNvPr>
          <p:cNvSpPr>
            <a:spLocks noGrp="1" noChangeArrowheads="1"/>
          </p:cNvSpPr>
          <p:nvPr>
            <p:ph type="body" idx="1"/>
          </p:nvPr>
        </p:nvSpPr>
        <p:spPr>
          <a:xfrm>
            <a:off x="0" y="1773238"/>
            <a:ext cx="9144000" cy="4535487"/>
          </a:xfrm>
        </p:spPr>
        <p:txBody>
          <a:bodyPr/>
          <a:lstStyle/>
          <a:p>
            <a:pPr marL="0" lvl="1" indent="0" eaLnBrk="1" hangingPunct="1">
              <a:lnSpc>
                <a:spcPct val="80000"/>
              </a:lnSpc>
              <a:buFontTx/>
              <a:buNone/>
              <a:defRPr/>
            </a:pPr>
            <a:r>
              <a:rPr lang="ru-RU" altLang="ru-RU" sz="2000" dirty="0">
                <a:ea typeface="+mn-ea"/>
                <a:cs typeface="+mn-cs"/>
              </a:rPr>
              <a:t>Итак, интерфейсы могут содержать следующие элементы:</a:t>
            </a:r>
          </a:p>
          <a:p>
            <a:pPr marL="742950" lvl="2" indent="-342900" eaLnBrk="1" hangingPunct="1">
              <a:lnSpc>
                <a:spcPct val="80000"/>
              </a:lnSpc>
              <a:defRPr/>
            </a:pPr>
            <a:r>
              <a:rPr lang="ru-RU" altLang="ru-RU" sz="2000" b="1" dirty="0">
                <a:ea typeface="+mn-ea"/>
                <a:cs typeface="+mn-cs"/>
              </a:rPr>
              <a:t>В </a:t>
            </a:r>
            <a:r>
              <a:rPr lang="en-US" altLang="ru-RU" sz="2000" b="1" dirty="0">
                <a:ea typeface="+mn-ea"/>
                <a:cs typeface="+mn-cs"/>
              </a:rPr>
              <a:t>Java SE 7 </a:t>
            </a:r>
            <a:r>
              <a:rPr lang="ru-RU" altLang="ru-RU" sz="2000" b="1" dirty="0">
                <a:ea typeface="+mn-ea"/>
                <a:cs typeface="+mn-cs"/>
              </a:rPr>
              <a:t>и ранее:</a:t>
            </a:r>
          </a:p>
          <a:p>
            <a:pPr marL="1200150" lvl="3" indent="-342900" eaLnBrk="1" hangingPunct="1">
              <a:lnSpc>
                <a:spcPct val="80000"/>
              </a:lnSpc>
              <a:defRPr/>
            </a:pPr>
            <a:r>
              <a:rPr lang="ru-RU" altLang="ru-RU" dirty="0">
                <a:ea typeface="+mn-ea"/>
                <a:cs typeface="+mn-cs"/>
              </a:rPr>
              <a:t>Константные «переменные» </a:t>
            </a:r>
            <a:r>
              <a:rPr lang="ru-RU" altLang="ru-RU" sz="1600" dirty="0">
                <a:ea typeface="+mn-ea"/>
                <a:cs typeface="+mn-cs"/>
              </a:rPr>
              <a:t>(это звучит дико </a:t>
            </a:r>
            <a:r>
              <a:rPr lang="en-US" altLang="ru-RU" sz="1600" dirty="0">
                <a:ea typeface="+mn-ea"/>
                <a:cs typeface="+mn-cs"/>
                <a:sym typeface="Wingdings" panose="05000000000000000000" pitchFamily="2" charset="2"/>
              </a:rPr>
              <a:t></a:t>
            </a:r>
            <a:r>
              <a:rPr lang="ru-RU" altLang="ru-RU" sz="1600" dirty="0">
                <a:ea typeface="+mn-ea"/>
                <a:cs typeface="+mn-cs"/>
              </a:rPr>
              <a:t>)</a:t>
            </a:r>
            <a:r>
              <a:rPr lang="ru-RU" altLang="ru-RU" dirty="0">
                <a:ea typeface="+mn-ea"/>
                <a:cs typeface="+mn-cs"/>
              </a:rPr>
              <a:t> - поля интерфейса;</a:t>
            </a:r>
          </a:p>
          <a:p>
            <a:pPr marL="1200150" lvl="3" indent="-342900" eaLnBrk="1" hangingPunct="1">
              <a:lnSpc>
                <a:spcPct val="80000"/>
              </a:lnSpc>
              <a:defRPr/>
            </a:pPr>
            <a:r>
              <a:rPr lang="ru-RU" altLang="ru-RU" dirty="0">
                <a:ea typeface="+mn-ea"/>
                <a:cs typeface="+mn-cs"/>
              </a:rPr>
              <a:t>Абстрактные методы;</a:t>
            </a:r>
          </a:p>
          <a:p>
            <a:pPr marL="742950" lvl="2" indent="-342900" eaLnBrk="1" hangingPunct="1">
              <a:lnSpc>
                <a:spcPct val="80000"/>
              </a:lnSpc>
              <a:defRPr/>
            </a:pPr>
            <a:r>
              <a:rPr lang="ru-RU" altLang="ru-RU" sz="2000" b="1" dirty="0">
                <a:ea typeface="+mn-ea"/>
                <a:cs typeface="+mn-cs"/>
              </a:rPr>
              <a:t>В </a:t>
            </a:r>
            <a:r>
              <a:rPr lang="en-US" altLang="ru-RU" sz="2000" b="1" dirty="0">
                <a:ea typeface="+mn-ea"/>
                <a:cs typeface="+mn-cs"/>
              </a:rPr>
              <a:t>Java SE 8:</a:t>
            </a:r>
          </a:p>
          <a:p>
            <a:pPr marL="1200150" lvl="3" indent="-342900" eaLnBrk="1" hangingPunct="1">
              <a:lnSpc>
                <a:spcPct val="80000"/>
              </a:lnSpc>
              <a:defRPr/>
            </a:pPr>
            <a:r>
              <a:rPr lang="ru-RU" altLang="ru-RU" dirty="0">
                <a:ea typeface="+mn-ea"/>
                <a:cs typeface="+mn-cs"/>
              </a:rPr>
              <a:t>Добавлены реализации статических методов;</a:t>
            </a:r>
          </a:p>
          <a:p>
            <a:pPr marL="857250" lvl="3" indent="0" eaLnBrk="1" hangingPunct="1">
              <a:lnSpc>
                <a:spcPct val="80000"/>
              </a:lnSpc>
              <a:buFontTx/>
              <a:buNone/>
              <a:defRPr/>
            </a:pPr>
            <a:r>
              <a:rPr lang="ru-RU" altLang="ru-RU" dirty="0">
                <a:ea typeface="+mn-ea"/>
                <a:cs typeface="+mn-cs"/>
              </a:rPr>
              <a:t>		</a:t>
            </a:r>
            <a:r>
              <a:rPr lang="ru-RU" altLang="ru-RU" i="1" dirty="0">
                <a:ea typeface="+mn-ea"/>
                <a:cs typeface="+mn-cs"/>
              </a:rPr>
              <a:t>(зачем?)</a:t>
            </a:r>
            <a:endParaRPr lang="en-US" altLang="ru-RU" i="1" dirty="0">
              <a:ea typeface="+mn-ea"/>
              <a:cs typeface="+mn-cs"/>
            </a:endParaRPr>
          </a:p>
          <a:p>
            <a:pPr marL="1200150" lvl="3" indent="-342900" eaLnBrk="1" hangingPunct="1">
              <a:lnSpc>
                <a:spcPct val="80000"/>
              </a:lnSpc>
              <a:defRPr/>
            </a:pPr>
            <a:r>
              <a:rPr lang="ru-RU" altLang="ru-RU" dirty="0"/>
              <a:t>Добавлены реализации </a:t>
            </a:r>
            <a:r>
              <a:rPr lang="en-US" altLang="ru-RU" b="1" dirty="0"/>
              <a:t>default</a:t>
            </a:r>
            <a:r>
              <a:rPr lang="en-US" altLang="ru-RU" dirty="0"/>
              <a:t>–</a:t>
            </a:r>
            <a:r>
              <a:rPr lang="ru-RU" altLang="ru-RU" dirty="0"/>
              <a:t>методов;</a:t>
            </a:r>
          </a:p>
          <a:p>
            <a:pPr marL="1314450" lvl="4" indent="0" eaLnBrk="1" hangingPunct="1">
              <a:lnSpc>
                <a:spcPct val="80000"/>
              </a:lnSpc>
              <a:buFontTx/>
              <a:buNone/>
              <a:defRPr/>
            </a:pPr>
            <a:r>
              <a:rPr lang="ru-RU" altLang="ru-RU" dirty="0"/>
              <a:t>	</a:t>
            </a:r>
            <a:r>
              <a:rPr lang="ru-RU" altLang="ru-RU" i="1" dirty="0"/>
              <a:t>(зачем?)</a:t>
            </a:r>
          </a:p>
          <a:p>
            <a:pPr marL="742950" lvl="2" indent="-342900" eaLnBrk="1" hangingPunct="1">
              <a:lnSpc>
                <a:spcPct val="80000"/>
              </a:lnSpc>
              <a:defRPr/>
            </a:pPr>
            <a:r>
              <a:rPr lang="ru-RU" altLang="ru-RU" sz="2000" b="1" dirty="0">
                <a:ea typeface="+mn-ea"/>
                <a:cs typeface="+mn-cs"/>
              </a:rPr>
              <a:t>В </a:t>
            </a:r>
            <a:r>
              <a:rPr lang="en-US" altLang="ru-RU" sz="2000" b="1" dirty="0">
                <a:ea typeface="+mn-ea"/>
                <a:cs typeface="+mn-cs"/>
              </a:rPr>
              <a:t>Java SE 9</a:t>
            </a:r>
            <a:r>
              <a:rPr lang="ru-RU" altLang="ru-RU" sz="2000" b="1" dirty="0">
                <a:ea typeface="+mn-ea"/>
                <a:cs typeface="+mn-cs"/>
              </a:rPr>
              <a:t>:</a:t>
            </a:r>
          </a:p>
          <a:p>
            <a:pPr marL="1200150" lvl="3" indent="-342900" eaLnBrk="1" hangingPunct="1">
              <a:lnSpc>
                <a:spcPct val="80000"/>
              </a:lnSpc>
              <a:defRPr/>
            </a:pPr>
            <a:r>
              <a:rPr lang="ru-RU" altLang="ru-RU" dirty="0">
                <a:ea typeface="+mn-ea"/>
                <a:cs typeface="+mn-cs"/>
              </a:rPr>
              <a:t>Добавлены приватные статические и нестатические методы с реализацией в  самом этом интерфейсе;</a:t>
            </a:r>
          </a:p>
          <a:p>
            <a:pPr marL="857250" lvl="3" indent="0" eaLnBrk="1" hangingPunct="1">
              <a:lnSpc>
                <a:spcPct val="80000"/>
              </a:lnSpc>
              <a:buFontTx/>
              <a:buNone/>
              <a:defRPr/>
            </a:pPr>
            <a:r>
              <a:rPr lang="ru-RU" altLang="ru-RU" sz="1600" dirty="0">
                <a:ea typeface="+mn-ea"/>
                <a:cs typeface="+mn-cs"/>
              </a:rPr>
              <a:t>		</a:t>
            </a:r>
            <a:r>
              <a:rPr lang="ru-RU" altLang="ru-RU" i="1" dirty="0">
                <a:ea typeface="+mn-ea"/>
                <a:cs typeface="+mn-cs"/>
              </a:rPr>
              <a:t>(зачем?)</a:t>
            </a:r>
            <a:endParaRPr lang="en-US" altLang="ru-RU" i="1" dirty="0">
              <a:ea typeface="+mn-ea"/>
              <a:cs typeface="+mn-cs"/>
            </a:endParaRPr>
          </a:p>
          <a:p>
            <a:pPr marL="742950" lvl="2" indent="-342900" eaLnBrk="1" hangingPunct="1">
              <a:lnSpc>
                <a:spcPct val="80000"/>
              </a:lnSpc>
              <a:defRPr/>
            </a:pPr>
            <a:r>
              <a:rPr lang="ru-RU" altLang="ru-RU" sz="2000" dirty="0">
                <a:ea typeface="+mn-ea"/>
                <a:cs typeface="+mn-cs"/>
              </a:rPr>
              <a:t>Кроме того, начиная с </a:t>
            </a:r>
            <a:r>
              <a:rPr lang="en-US" altLang="ru-RU" sz="2000" dirty="0">
                <a:ea typeface="+mn-ea"/>
                <a:cs typeface="+mn-cs"/>
              </a:rPr>
              <a:t>JDK 1.1</a:t>
            </a:r>
            <a:r>
              <a:rPr lang="ru-RU" altLang="ru-RU" sz="2000" dirty="0">
                <a:ea typeface="+mn-ea"/>
                <a:cs typeface="+mn-cs"/>
              </a:rPr>
              <a:t>, интерфейсы могут содержать также вложенные интерфейсы и классы...</a:t>
            </a:r>
          </a:p>
          <a:p>
            <a:pPr marL="457200" lvl="1" indent="0" eaLnBrk="1" hangingPunct="1">
              <a:lnSpc>
                <a:spcPct val="80000"/>
              </a:lnSpc>
              <a:buFontTx/>
              <a:buNone/>
              <a:defRPr/>
            </a:pPr>
            <a:endParaRPr lang="ru-RU" altLang="ru-RU" sz="1800" dirty="0"/>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DC8A44D4-28AD-4C46-8A94-D5B5D7E07CA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DC571DF-5186-4A3F-ABC8-B4C7E1D720C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CD1F9856-CD61-4B3F-80B1-799C2B17B86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6A5E0FC3-392C-4780-BA6D-55659821B1B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B42C68A-B61F-489A-B2F8-7933E5F92B49}" type="slidenum">
              <a:rPr lang="ru-RU" altLang="ru-RU" sz="1400"/>
              <a:pPr eaLnBrk="1" hangingPunct="1">
                <a:spcBef>
                  <a:spcPct val="0"/>
                </a:spcBef>
                <a:buFontTx/>
                <a:buNone/>
              </a:pPr>
              <a:t>657</a:t>
            </a:fld>
            <a:endParaRPr lang="ru-RU" altLang="ru-RU" sz="1400"/>
          </a:p>
        </p:txBody>
      </p:sp>
      <p:sp>
        <p:nvSpPr>
          <p:cNvPr id="18437" name="Rectangle 2">
            <a:extLst>
              <a:ext uri="{FF2B5EF4-FFF2-40B4-BE49-F238E27FC236}">
                <a16:creationId xmlns:a16="http://schemas.microsoft.com/office/drawing/2014/main" id="{F7403646-BF2A-4168-84DD-B2FD6B4514B8}"/>
              </a:ext>
            </a:extLst>
          </p:cNvPr>
          <p:cNvSpPr>
            <a:spLocks noGrp="1" noChangeArrowheads="1"/>
          </p:cNvSpPr>
          <p:nvPr>
            <p:ph type="title"/>
          </p:nvPr>
        </p:nvSpPr>
        <p:spPr>
          <a:xfrm>
            <a:off x="468313" y="1484313"/>
            <a:ext cx="8229600" cy="346075"/>
          </a:xfrm>
        </p:spPr>
        <p:txBody>
          <a:bodyPr/>
          <a:lstStyle/>
          <a:p>
            <a:pPr eaLnBrk="1" hangingPunct="1"/>
            <a:r>
              <a:rPr lang="ru-RU" altLang="ru-RU" sz="2400" b="1">
                <a:solidFill>
                  <a:srgbClr val="009900"/>
                </a:solidFill>
              </a:rPr>
              <a:t>Важные «странные» интерфейсы </a:t>
            </a:r>
            <a:r>
              <a:rPr lang="en-US" altLang="ru-RU" sz="2400" b="1">
                <a:solidFill>
                  <a:srgbClr val="009900"/>
                </a:solidFill>
              </a:rPr>
              <a:t>Java</a:t>
            </a:r>
            <a:endParaRPr lang="ru-RU" altLang="ru-RU" sz="2400" b="1">
              <a:solidFill>
                <a:srgbClr val="009900"/>
              </a:solidFill>
            </a:endParaRPr>
          </a:p>
        </p:txBody>
      </p:sp>
      <p:sp>
        <p:nvSpPr>
          <p:cNvPr id="18438" name="Rectangle 3">
            <a:extLst>
              <a:ext uri="{FF2B5EF4-FFF2-40B4-BE49-F238E27FC236}">
                <a16:creationId xmlns:a16="http://schemas.microsoft.com/office/drawing/2014/main" id="{24C503DC-0B25-42D6-A42E-FA67EFF4EFBC}"/>
              </a:ext>
            </a:extLst>
          </p:cNvPr>
          <p:cNvSpPr>
            <a:spLocks noGrp="1" noChangeArrowheads="1"/>
          </p:cNvSpPr>
          <p:nvPr>
            <p:ph type="body" idx="1"/>
          </p:nvPr>
        </p:nvSpPr>
        <p:spPr>
          <a:xfrm>
            <a:off x="0" y="1916113"/>
            <a:ext cx="9144000" cy="4210050"/>
          </a:xfrm>
        </p:spPr>
        <p:txBody>
          <a:bodyPr/>
          <a:lstStyle/>
          <a:p>
            <a:pPr eaLnBrk="1" hangingPunct="1">
              <a:lnSpc>
                <a:spcPct val="90000"/>
              </a:lnSpc>
            </a:pPr>
            <a:r>
              <a:rPr lang="ru-RU" altLang="ru-RU" sz="2000"/>
              <a:t>Основной пакет </a:t>
            </a:r>
            <a:r>
              <a:rPr lang="en-US" altLang="ru-RU" sz="2000"/>
              <a:t>Java – java.lang</a:t>
            </a:r>
            <a:r>
              <a:rPr lang="ru-RU" altLang="ru-RU" sz="2000"/>
              <a:t>, в котором сосредоточены самые важные понятия языка. С самой первой версии там есть несколько интерфейсов, и среди них </a:t>
            </a:r>
            <a:r>
              <a:rPr lang="en-US" altLang="ru-RU" sz="2000"/>
              <a:t>java.lang.Cloneable </a:t>
            </a:r>
            <a:r>
              <a:rPr lang="ru-RU" altLang="ru-RU" sz="2000"/>
              <a:t>(см.):</a:t>
            </a:r>
          </a:p>
          <a:p>
            <a:pPr lvl="2" eaLnBrk="1" hangingPunct="1">
              <a:lnSpc>
                <a:spcPct val="90000"/>
              </a:lnSpc>
              <a:buFontTx/>
              <a:buNone/>
            </a:pPr>
            <a:r>
              <a:rPr lang="en-US" altLang="ru-RU" sz="1600" b="1"/>
              <a:t>	</a:t>
            </a:r>
            <a:r>
              <a:rPr lang="en-US" altLang="ru-RU" sz="1600" b="1">
                <a:solidFill>
                  <a:srgbClr val="FF0000"/>
                </a:solidFill>
              </a:rPr>
              <a:t>package java.lang;</a:t>
            </a:r>
          </a:p>
          <a:p>
            <a:pPr lvl="2" eaLnBrk="1" hangingPunct="1">
              <a:lnSpc>
                <a:spcPct val="90000"/>
              </a:lnSpc>
              <a:buFontTx/>
              <a:buNone/>
            </a:pPr>
            <a:r>
              <a:rPr lang="en-US" altLang="ru-RU" sz="1600" b="1">
                <a:solidFill>
                  <a:srgbClr val="FF0000"/>
                </a:solidFill>
              </a:rPr>
              <a:t>	public interface Cloneable { }</a:t>
            </a:r>
            <a:endParaRPr lang="ru-RU" altLang="ru-RU" sz="1600" b="1">
              <a:solidFill>
                <a:srgbClr val="FF0000"/>
              </a:solidFill>
            </a:endParaRPr>
          </a:p>
          <a:p>
            <a:pPr eaLnBrk="1" hangingPunct="1">
              <a:lnSpc>
                <a:spcPct val="90000"/>
              </a:lnSpc>
              <a:buFontTx/>
              <a:buNone/>
            </a:pPr>
            <a:r>
              <a:rPr lang="en-US" altLang="ru-RU" sz="2000"/>
              <a:t>	</a:t>
            </a:r>
            <a:r>
              <a:rPr lang="en-US" altLang="ru-RU" sz="1800" i="1"/>
              <a:t>(</a:t>
            </a:r>
            <a:r>
              <a:rPr lang="ru-RU" altLang="ru-RU" sz="1800" i="1"/>
              <a:t>Интерфейсы, в которых нет членов, называют маркер</a:t>
            </a:r>
            <a:r>
              <a:rPr lang="en-US" altLang="ru-RU" sz="1800" i="1"/>
              <a:t>-</a:t>
            </a:r>
            <a:r>
              <a:rPr lang="ru-RU" altLang="ru-RU" sz="1800" i="1"/>
              <a:t>интерфейсами</a:t>
            </a:r>
            <a:r>
              <a:rPr lang="en-US" altLang="ru-RU" sz="1800" i="1"/>
              <a:t> (tagging)</a:t>
            </a:r>
            <a:r>
              <a:rPr lang="ru-RU" altLang="ru-RU" sz="1800" i="1"/>
              <a:t>; их наличие позволяет просто «пометить» классы, что – не есть хорошо: интерфейсы нужны не для этого, и пометить классы можно иначе...Однако, такие маркер-интерфейсы существуют и широко используются в работающих программах</a:t>
            </a:r>
            <a:r>
              <a:rPr lang="en-US" altLang="ru-RU" sz="1800" i="1"/>
              <a:t>)</a:t>
            </a:r>
          </a:p>
          <a:p>
            <a:pPr eaLnBrk="1" hangingPunct="1">
              <a:lnSpc>
                <a:spcPct val="90000"/>
              </a:lnSpc>
            </a:pPr>
            <a:r>
              <a:rPr lang="ru-RU" altLang="ru-RU" sz="2000"/>
              <a:t>Рассмотрим класс </a:t>
            </a:r>
            <a:r>
              <a:rPr lang="en-US" altLang="ru-RU" sz="2000"/>
              <a:t>java.lang.Object – </a:t>
            </a:r>
            <a:r>
              <a:rPr lang="ru-RU" altLang="ru-RU" sz="2000"/>
              <a:t>корневой для всех класов в </a:t>
            </a:r>
            <a:r>
              <a:rPr lang="en-US" altLang="ru-RU" sz="2000"/>
              <a:t>java;</a:t>
            </a:r>
            <a:r>
              <a:rPr lang="ru-RU" altLang="ru-RU" sz="2000"/>
              <a:t> Там есть метод </a:t>
            </a:r>
            <a:r>
              <a:rPr lang="ru-RU" altLang="ru-RU" sz="1600" b="1" i="1"/>
              <a:t>(постепенно мы рассмотрим их все)</a:t>
            </a:r>
            <a:r>
              <a:rPr lang="ru-RU" altLang="ru-RU" sz="1600" b="1"/>
              <a:t>:</a:t>
            </a:r>
            <a:r>
              <a:rPr lang="ru-RU" altLang="ru-RU" sz="2000"/>
              <a:t> </a:t>
            </a:r>
          </a:p>
          <a:p>
            <a:pPr lvl="2" eaLnBrk="1" hangingPunct="1">
              <a:lnSpc>
                <a:spcPct val="90000"/>
              </a:lnSpc>
              <a:buFontTx/>
              <a:buNone/>
            </a:pPr>
            <a:r>
              <a:rPr lang="ru-RU" altLang="ru-RU" sz="1600" b="1"/>
              <a:t>	</a:t>
            </a:r>
            <a:r>
              <a:rPr lang="en-US" altLang="ru-RU" sz="1600" b="1">
                <a:solidFill>
                  <a:srgbClr val="FF0000"/>
                </a:solidFill>
              </a:rPr>
              <a:t>protected native Object clone() throws CloneNotSupportedException</a:t>
            </a:r>
            <a:endParaRPr lang="ru-RU" altLang="ru-RU" sz="1600" b="1">
              <a:solidFill>
                <a:srgbClr val="FF0000"/>
              </a:solidFill>
            </a:endParaRPr>
          </a:p>
          <a:p>
            <a:pPr lvl="2" eaLnBrk="1" hangingPunct="1">
              <a:lnSpc>
                <a:spcPct val="90000"/>
              </a:lnSpc>
              <a:buFontTx/>
              <a:buNone/>
            </a:pPr>
            <a:r>
              <a:rPr lang="ru-RU" altLang="ru-RU" sz="1600" b="1" i="1"/>
              <a:t>(ключевое слово </a:t>
            </a:r>
            <a:r>
              <a:rPr lang="en-US" altLang="ru-RU" sz="1600" b="1" i="1"/>
              <a:t>native </a:t>
            </a:r>
            <a:r>
              <a:rPr lang="ru-RU" altLang="ru-RU" sz="1600" b="1" i="1"/>
              <a:t>означает, что метод реализован не средствами языка </a:t>
            </a:r>
            <a:r>
              <a:rPr lang="en-US" altLang="ru-RU" sz="1600" b="1" i="1"/>
              <a:t>java</a:t>
            </a:r>
            <a:r>
              <a:rPr lang="ru-RU" altLang="ru-RU" sz="1600" b="1" i="1"/>
              <a:t>, а средствами реализации </a:t>
            </a:r>
            <a:r>
              <a:rPr lang="en-US" altLang="ru-RU" sz="1600" b="1" i="1"/>
              <a:t>java-</a:t>
            </a:r>
            <a:r>
              <a:rPr lang="ru-RU" altLang="ru-RU" sz="1600" b="1" i="1"/>
              <a:t>машины)</a:t>
            </a: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8E69CDDE-A98B-465B-A8A2-60410E7AADE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2C1D290-D901-4366-BC63-BF8CD075490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DB616BDF-3185-4283-8F9D-AD2DE2ADD70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3C07C6E2-CA51-4C00-B934-45238C77D77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4049E49-4A46-41FA-97E3-E7E4319DD072}" type="slidenum">
              <a:rPr lang="ru-RU" altLang="ru-RU" sz="1400"/>
              <a:pPr eaLnBrk="1" hangingPunct="1">
                <a:spcBef>
                  <a:spcPct val="0"/>
                </a:spcBef>
                <a:buFontTx/>
                <a:buNone/>
              </a:pPr>
              <a:t>658</a:t>
            </a:fld>
            <a:endParaRPr lang="ru-RU" altLang="ru-RU" sz="1400"/>
          </a:p>
        </p:txBody>
      </p:sp>
      <p:sp>
        <p:nvSpPr>
          <p:cNvPr id="19461" name="Rectangle 3">
            <a:extLst>
              <a:ext uri="{FF2B5EF4-FFF2-40B4-BE49-F238E27FC236}">
                <a16:creationId xmlns:a16="http://schemas.microsoft.com/office/drawing/2014/main" id="{6423A3BF-2AF7-4E00-9294-2DE4D4F1E1B2}"/>
              </a:ext>
            </a:extLst>
          </p:cNvPr>
          <p:cNvSpPr>
            <a:spLocks noGrp="1" noChangeArrowheads="1"/>
          </p:cNvSpPr>
          <p:nvPr>
            <p:ph type="body" idx="1"/>
          </p:nvPr>
        </p:nvSpPr>
        <p:spPr>
          <a:xfrm>
            <a:off x="107950" y="1484313"/>
            <a:ext cx="8928100" cy="4641850"/>
          </a:xfrm>
        </p:spPr>
        <p:txBody>
          <a:bodyPr/>
          <a:lstStyle/>
          <a:p>
            <a:pPr eaLnBrk="1" hangingPunct="1">
              <a:lnSpc>
                <a:spcPct val="80000"/>
              </a:lnSpc>
            </a:pPr>
            <a:r>
              <a:rPr lang="ru-RU" altLang="ru-RU" sz="1600" b="1"/>
              <a:t>Почему нельзя вызывать </a:t>
            </a:r>
            <a:r>
              <a:rPr lang="en-US" altLang="ru-RU" sz="1600" b="1"/>
              <a:t>protected clone()</a:t>
            </a:r>
            <a:r>
              <a:rPr lang="ru-RU" altLang="ru-RU" sz="1600" b="1"/>
              <a:t>-метод класса </a:t>
            </a:r>
            <a:r>
              <a:rPr lang="en-US" altLang="ru-RU" sz="1600" b="1"/>
              <a:t>Object </a:t>
            </a:r>
            <a:r>
              <a:rPr lang="ru-RU" altLang="ru-RU" sz="1600" b="1"/>
              <a:t>из любого класса, если любой класс – подкласс</a:t>
            </a:r>
            <a:r>
              <a:rPr lang="en-US" altLang="ru-RU" sz="1600" b="1"/>
              <a:t> </a:t>
            </a:r>
            <a:r>
              <a:rPr lang="ru-RU" altLang="ru-RU" sz="1600" b="1"/>
              <a:t>класса </a:t>
            </a:r>
            <a:r>
              <a:rPr lang="en-US" altLang="ru-RU" sz="1600" b="1"/>
              <a:t>Object</a:t>
            </a:r>
            <a:r>
              <a:rPr lang="ru-RU" altLang="ru-RU" sz="1600" b="1"/>
              <a:t>?</a:t>
            </a:r>
          </a:p>
          <a:p>
            <a:pPr eaLnBrk="1" hangingPunct="1">
              <a:lnSpc>
                <a:spcPct val="80000"/>
              </a:lnSpc>
            </a:pPr>
            <a:endParaRPr lang="ru-RU" altLang="ru-RU" sz="1600" b="1"/>
          </a:p>
          <a:p>
            <a:pPr lvl="2" eaLnBrk="1" hangingPunct="1">
              <a:lnSpc>
                <a:spcPct val="80000"/>
              </a:lnSpc>
              <a:buFontTx/>
              <a:buNone/>
            </a:pPr>
            <a:r>
              <a:rPr lang="en-US" altLang="ru-RU" sz="1400" b="1"/>
              <a:t>public class Test { </a:t>
            </a:r>
          </a:p>
          <a:p>
            <a:pPr lvl="2" eaLnBrk="1" hangingPunct="1">
              <a:lnSpc>
                <a:spcPct val="80000"/>
              </a:lnSpc>
              <a:buFontTx/>
              <a:buNone/>
            </a:pPr>
            <a:r>
              <a:rPr lang="en-US" altLang="ru-RU" sz="1400" b="1"/>
              <a:t>	public static void main(String[</a:t>
            </a:r>
            <a:r>
              <a:rPr lang="ru-RU" altLang="ru-RU" sz="1400" b="1"/>
              <a:t> </a:t>
            </a:r>
            <a:r>
              <a:rPr lang="en-US" altLang="ru-RU" sz="1400" b="1"/>
              <a:t>] args){</a:t>
            </a:r>
          </a:p>
          <a:p>
            <a:pPr lvl="2" eaLnBrk="1" hangingPunct="1">
              <a:lnSpc>
                <a:spcPct val="80000"/>
              </a:lnSpc>
              <a:buFontTx/>
              <a:buNone/>
            </a:pPr>
            <a:r>
              <a:rPr lang="en-US" altLang="ru-RU" sz="1400" b="1"/>
              <a:t>		Object o = new Object();</a:t>
            </a:r>
          </a:p>
          <a:p>
            <a:pPr lvl="2" eaLnBrk="1" hangingPunct="1">
              <a:lnSpc>
                <a:spcPct val="80000"/>
              </a:lnSpc>
              <a:buFontTx/>
              <a:buNone/>
            </a:pPr>
            <a:r>
              <a:rPr lang="en-US" altLang="ru-RU" sz="1400" b="1">
                <a:solidFill>
                  <a:srgbClr val="FF0000"/>
                </a:solidFill>
              </a:rPr>
              <a:t>		Object myCopy = o.clone(); </a:t>
            </a:r>
            <a:r>
              <a:rPr lang="ru-RU" altLang="ru-RU" sz="1400" b="1">
                <a:solidFill>
                  <a:srgbClr val="FF0000"/>
                </a:solidFill>
              </a:rPr>
              <a:t>          </a:t>
            </a:r>
            <a:r>
              <a:rPr lang="en-US" altLang="ru-RU" sz="1400" b="1">
                <a:solidFill>
                  <a:srgbClr val="FF0000"/>
                </a:solidFill>
              </a:rPr>
              <a:t>// </a:t>
            </a:r>
            <a:r>
              <a:rPr lang="ru-RU" altLang="ru-RU" sz="1400" b="1">
                <a:solidFill>
                  <a:srgbClr val="FF0000"/>
                </a:solidFill>
              </a:rPr>
              <a:t>это не компилируется</a:t>
            </a:r>
            <a:r>
              <a:rPr lang="en-US" altLang="ru-RU" sz="1400" b="1">
                <a:solidFill>
                  <a:srgbClr val="FF0000"/>
                </a:solidFill>
              </a:rPr>
              <a:t> (</a:t>
            </a:r>
            <a:r>
              <a:rPr lang="ru-RU" altLang="ru-RU" sz="1400" b="1" i="1">
                <a:solidFill>
                  <a:srgbClr val="FF0000"/>
                </a:solidFill>
              </a:rPr>
              <a:t>почему?</a:t>
            </a:r>
            <a:r>
              <a:rPr lang="en-US" altLang="ru-RU" sz="1400" b="1">
                <a:solidFill>
                  <a:srgbClr val="FF0000"/>
                </a:solidFill>
              </a:rPr>
              <a:t>)</a:t>
            </a:r>
            <a:r>
              <a:rPr lang="ru-RU" altLang="ru-RU" sz="1400" b="1">
                <a:solidFill>
                  <a:srgbClr val="FF0000"/>
                </a:solidFill>
              </a:rPr>
              <a:t>...</a:t>
            </a:r>
            <a:endParaRPr lang="en-US" altLang="ru-RU" sz="1400" b="1">
              <a:solidFill>
                <a:srgbClr val="FF0000"/>
              </a:solidFill>
            </a:endParaRPr>
          </a:p>
          <a:p>
            <a:pPr lvl="2" eaLnBrk="1" hangingPunct="1">
              <a:lnSpc>
                <a:spcPct val="80000"/>
              </a:lnSpc>
              <a:buFontTx/>
              <a:buNone/>
            </a:pPr>
            <a:r>
              <a:rPr lang="en-US" altLang="ru-RU" sz="1400" b="1"/>
              <a:t>	}</a:t>
            </a:r>
            <a:endParaRPr lang="ru-RU" altLang="ru-RU" sz="1400" b="1"/>
          </a:p>
          <a:p>
            <a:pPr lvl="2" eaLnBrk="1" hangingPunct="1">
              <a:lnSpc>
                <a:spcPct val="80000"/>
              </a:lnSpc>
              <a:buFontTx/>
              <a:buNone/>
            </a:pPr>
            <a:r>
              <a:rPr lang="ru-RU" altLang="ru-RU" sz="1400" b="1"/>
              <a:t>	</a:t>
            </a:r>
            <a:r>
              <a:rPr lang="en-US" altLang="ru-RU" sz="1400" b="1"/>
              <a:t>Object makeCopy( ) {</a:t>
            </a:r>
          </a:p>
          <a:p>
            <a:pPr lvl="2" eaLnBrk="1" hangingPunct="1">
              <a:lnSpc>
                <a:spcPct val="80000"/>
              </a:lnSpc>
              <a:buFontTx/>
              <a:buNone/>
            </a:pPr>
            <a:r>
              <a:rPr lang="en-US" altLang="ru-RU" sz="1400" b="1"/>
              <a:t>		try{</a:t>
            </a:r>
          </a:p>
          <a:p>
            <a:pPr lvl="2" eaLnBrk="1" hangingPunct="1">
              <a:lnSpc>
                <a:spcPct val="80000"/>
              </a:lnSpc>
              <a:buFontTx/>
              <a:buNone/>
            </a:pPr>
            <a:r>
              <a:rPr lang="en-US" altLang="ru-RU" sz="1400" b="1"/>
              <a:t>		</a:t>
            </a:r>
            <a:r>
              <a:rPr lang="ru-RU" altLang="ru-RU" sz="1400" b="1"/>
              <a:t>           </a:t>
            </a:r>
            <a:r>
              <a:rPr lang="en-US" altLang="ru-RU" sz="1400" b="1">
                <a:solidFill>
                  <a:srgbClr val="009900"/>
                </a:solidFill>
              </a:rPr>
              <a:t>return super.clone(); </a:t>
            </a:r>
            <a:r>
              <a:rPr lang="ru-RU" altLang="ru-RU" sz="1400" b="1">
                <a:solidFill>
                  <a:srgbClr val="009900"/>
                </a:solidFill>
              </a:rPr>
              <a:t>   </a:t>
            </a:r>
            <a:r>
              <a:rPr lang="en-US" altLang="ru-RU" sz="1400" b="1">
                <a:solidFill>
                  <a:srgbClr val="009900"/>
                </a:solidFill>
              </a:rPr>
              <a:t>// </a:t>
            </a:r>
            <a:r>
              <a:rPr lang="ru-RU" altLang="ru-RU" sz="1400" b="1">
                <a:solidFill>
                  <a:srgbClr val="009900"/>
                </a:solidFill>
              </a:rPr>
              <a:t>это компилируется (</a:t>
            </a:r>
            <a:r>
              <a:rPr lang="ru-RU" altLang="ru-RU" sz="1400" b="1" i="1">
                <a:solidFill>
                  <a:srgbClr val="009900"/>
                </a:solidFill>
              </a:rPr>
              <a:t>почему?</a:t>
            </a:r>
            <a:r>
              <a:rPr lang="ru-RU" altLang="ru-RU" sz="1400" b="1">
                <a:solidFill>
                  <a:srgbClr val="009900"/>
                </a:solidFill>
              </a:rPr>
              <a:t>)...</a:t>
            </a:r>
            <a:endParaRPr lang="en-US" altLang="ru-RU" sz="1400" b="1">
              <a:solidFill>
                <a:srgbClr val="009900"/>
              </a:solidFill>
            </a:endParaRPr>
          </a:p>
          <a:p>
            <a:pPr lvl="2" eaLnBrk="1" hangingPunct="1">
              <a:lnSpc>
                <a:spcPct val="80000"/>
              </a:lnSpc>
              <a:buFontTx/>
              <a:buNone/>
            </a:pPr>
            <a:r>
              <a:rPr lang="en-US" altLang="ru-RU" sz="1400" b="1"/>
              <a:t>		} catch (Exception ex) {</a:t>
            </a:r>
          </a:p>
          <a:p>
            <a:pPr lvl="2" eaLnBrk="1" hangingPunct="1">
              <a:lnSpc>
                <a:spcPct val="80000"/>
              </a:lnSpc>
              <a:buFontTx/>
              <a:buNone/>
            </a:pPr>
            <a:r>
              <a:rPr lang="en-US" altLang="ru-RU" sz="1400" b="1"/>
              <a:t>			return null;</a:t>
            </a:r>
          </a:p>
          <a:p>
            <a:pPr lvl="2" eaLnBrk="1" hangingPunct="1">
              <a:lnSpc>
                <a:spcPct val="80000"/>
              </a:lnSpc>
              <a:buFontTx/>
              <a:buNone/>
            </a:pPr>
            <a:r>
              <a:rPr lang="en-US" altLang="ru-RU" sz="1400" b="1"/>
              <a:t>		}</a:t>
            </a:r>
          </a:p>
          <a:p>
            <a:pPr lvl="2" eaLnBrk="1" hangingPunct="1">
              <a:lnSpc>
                <a:spcPct val="80000"/>
              </a:lnSpc>
              <a:buFontTx/>
              <a:buNone/>
            </a:pPr>
            <a:r>
              <a:rPr lang="en-US" altLang="ru-RU" sz="1400" b="1"/>
              <a:t>	}</a:t>
            </a:r>
          </a:p>
          <a:p>
            <a:pPr lvl="2" eaLnBrk="1" hangingPunct="1">
              <a:lnSpc>
                <a:spcPct val="80000"/>
              </a:lnSpc>
              <a:buFontTx/>
              <a:buNone/>
            </a:pPr>
            <a:r>
              <a:rPr lang="en-US" altLang="ru-RU" sz="1400" b="1"/>
              <a:t> }</a:t>
            </a:r>
            <a:endParaRPr lang="ru-RU" altLang="ru-RU" sz="1400" b="1"/>
          </a:p>
          <a:p>
            <a:pPr lvl="2" eaLnBrk="1" hangingPunct="1">
              <a:lnSpc>
                <a:spcPct val="80000"/>
              </a:lnSpc>
              <a:buFontTx/>
              <a:buNone/>
            </a:pPr>
            <a:endParaRPr lang="ru-RU" altLang="ru-RU" sz="1400" b="1"/>
          </a:p>
          <a:p>
            <a:pPr eaLnBrk="1" hangingPunct="1">
              <a:lnSpc>
                <a:spcPct val="80000"/>
              </a:lnSpc>
            </a:pPr>
            <a:r>
              <a:rPr lang="ru-RU" altLang="ru-RU" sz="1600"/>
              <a:t>Модификатор </a:t>
            </a:r>
            <a:r>
              <a:rPr lang="en-US" altLang="ru-RU" sz="1600"/>
              <a:t>protected </a:t>
            </a:r>
            <a:r>
              <a:rPr lang="ru-RU" altLang="ru-RU" sz="1600"/>
              <a:t>означает, что член класса виден только классам из этого же пакета и наследникам,</a:t>
            </a:r>
            <a:r>
              <a:rPr lang="ru-RU" altLang="ru-RU" sz="1600" b="1"/>
              <a:t> </a:t>
            </a:r>
            <a:r>
              <a:rPr lang="ru-RU" altLang="ru-RU" sz="1600" b="1" i="1"/>
              <a:t>причем если наследник находится в другом пакете, он не имеет доступа к </a:t>
            </a:r>
            <a:r>
              <a:rPr lang="en-US" altLang="ru-RU" sz="1600" b="1" i="1"/>
              <a:t>protected-</a:t>
            </a:r>
            <a:r>
              <a:rPr lang="ru-RU" altLang="ru-RU" sz="1600" b="1" i="1"/>
              <a:t>члену через ссылку на объект суперкласса.</a:t>
            </a:r>
            <a:r>
              <a:rPr lang="ru-RU" altLang="ru-RU" sz="1600"/>
              <a:t> </a:t>
            </a:r>
          </a:p>
          <a:p>
            <a:pPr eaLnBrk="1" hangingPunct="1">
              <a:lnSpc>
                <a:spcPct val="80000"/>
              </a:lnSpc>
            </a:pPr>
            <a:r>
              <a:rPr lang="ru-RU" altLang="ru-RU" sz="1600" i="1"/>
              <a:t>Кто кому тут наследник? Что и почему мы не можем выше сделать?</a:t>
            </a:r>
            <a:endParaRPr lang="ru-RU" altLang="ru-RU" sz="1600" b="1" i="1"/>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F214D841-ABFB-4B1C-A4E2-0A57581A709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50F5278-35F6-407F-952E-81D9645343D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3" name="Footer Placeholder 4">
            <a:extLst>
              <a:ext uri="{FF2B5EF4-FFF2-40B4-BE49-F238E27FC236}">
                <a16:creationId xmlns:a16="http://schemas.microsoft.com/office/drawing/2014/main" id="{0D6F5C82-276C-43C0-949A-917588A2D8D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4" name="Slide Number Placeholder 5">
            <a:extLst>
              <a:ext uri="{FF2B5EF4-FFF2-40B4-BE49-F238E27FC236}">
                <a16:creationId xmlns:a16="http://schemas.microsoft.com/office/drawing/2014/main" id="{B8E188C5-0DBB-4866-B3BA-D591768DDD8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A4EC6A9-6CBA-43B8-B7F7-020F29FEE79C}" type="slidenum">
              <a:rPr lang="ru-RU" altLang="ru-RU" sz="1400"/>
              <a:pPr eaLnBrk="1" hangingPunct="1">
                <a:spcBef>
                  <a:spcPct val="0"/>
                </a:spcBef>
                <a:buFontTx/>
                <a:buNone/>
              </a:pPr>
              <a:t>659</a:t>
            </a:fld>
            <a:endParaRPr lang="ru-RU" altLang="ru-RU" sz="1400"/>
          </a:p>
        </p:txBody>
      </p:sp>
      <p:sp>
        <p:nvSpPr>
          <p:cNvPr id="20485" name="Rectangle 3">
            <a:extLst>
              <a:ext uri="{FF2B5EF4-FFF2-40B4-BE49-F238E27FC236}">
                <a16:creationId xmlns:a16="http://schemas.microsoft.com/office/drawing/2014/main" id="{14119EAC-D5F3-4ED6-8AA8-A149938EF4B9}"/>
              </a:ext>
            </a:extLst>
          </p:cNvPr>
          <p:cNvSpPr>
            <a:spLocks noGrp="1" noChangeArrowheads="1"/>
          </p:cNvSpPr>
          <p:nvPr>
            <p:ph type="body" idx="1"/>
          </p:nvPr>
        </p:nvSpPr>
        <p:spPr>
          <a:xfrm>
            <a:off x="0" y="1412875"/>
            <a:ext cx="9144000" cy="4713288"/>
          </a:xfrm>
        </p:spPr>
        <p:txBody>
          <a:bodyPr/>
          <a:lstStyle/>
          <a:p>
            <a:pPr eaLnBrk="1" hangingPunct="1">
              <a:lnSpc>
                <a:spcPct val="90000"/>
              </a:lnSpc>
            </a:pPr>
            <a:r>
              <a:rPr lang="ru-RU" altLang="ru-RU" sz="2000"/>
              <a:t>Только сам класс может клонировать свои объекты. Чтобы клонировались другие объекты, нужен их </a:t>
            </a:r>
            <a:r>
              <a:rPr lang="en-US" altLang="ru-RU" sz="2000" b="1"/>
              <a:t>public</a:t>
            </a:r>
            <a:r>
              <a:rPr lang="en-US" altLang="ru-RU" sz="2000"/>
              <a:t> </a:t>
            </a:r>
            <a:r>
              <a:rPr lang="ru-RU" altLang="ru-RU" sz="2000"/>
              <a:t>метод </a:t>
            </a:r>
            <a:r>
              <a:rPr lang="en-US" altLang="ru-RU" sz="2000"/>
              <a:t>clone(</a:t>
            </a:r>
            <a:r>
              <a:rPr lang="ru-RU" altLang="ru-RU" sz="2000"/>
              <a:t>);</a:t>
            </a:r>
          </a:p>
          <a:p>
            <a:pPr eaLnBrk="1" hangingPunct="1">
              <a:lnSpc>
                <a:spcPct val="90000"/>
              </a:lnSpc>
            </a:pPr>
            <a:r>
              <a:rPr lang="ru-RU" altLang="ru-RU" sz="2000"/>
              <a:t>Класс </a:t>
            </a:r>
            <a:r>
              <a:rPr lang="en-US" altLang="ru-RU" sz="2000"/>
              <a:t>Object </a:t>
            </a:r>
            <a:r>
              <a:rPr lang="ru-RU" altLang="ru-RU" sz="2000"/>
              <a:t>мог бы скопировать все поля, но </a:t>
            </a:r>
          </a:p>
          <a:p>
            <a:pPr lvl="1" eaLnBrk="1" hangingPunct="1">
              <a:lnSpc>
                <a:spcPct val="90000"/>
              </a:lnSpc>
            </a:pPr>
            <a:r>
              <a:rPr lang="ru-RU" altLang="ru-RU" sz="1800"/>
              <a:t>копирование значений полей ссылочных типов – просто копирует сами ссылки...(</a:t>
            </a:r>
            <a:r>
              <a:rPr lang="en-US" altLang="ru-RU" sz="1800"/>
              <a:t>shallow copy – </a:t>
            </a:r>
            <a:r>
              <a:rPr lang="ru-RU" altLang="ru-RU" sz="1800"/>
              <a:t>«поверхностное» копирование);</a:t>
            </a:r>
          </a:p>
          <a:p>
            <a:pPr lvl="1" eaLnBrk="1" hangingPunct="1">
              <a:lnSpc>
                <a:spcPct val="90000"/>
              </a:lnSpc>
            </a:pPr>
            <a:r>
              <a:rPr lang="ru-RU" altLang="ru-RU" sz="1800"/>
              <a:t>Иногда достаточно такого клонирования (объект может быть </a:t>
            </a:r>
            <a:r>
              <a:rPr lang="en-US" altLang="ru-RU" sz="1800"/>
              <a:t>immutable</a:t>
            </a:r>
            <a:r>
              <a:rPr lang="ru-RU" altLang="ru-RU" sz="1800"/>
              <a:t>, и т.п.),</a:t>
            </a:r>
            <a:r>
              <a:rPr lang="en-US" altLang="ru-RU" sz="1800"/>
              <a:t> </a:t>
            </a:r>
            <a:r>
              <a:rPr lang="ru-RU" altLang="ru-RU" sz="1800"/>
              <a:t>но иногда – надо делать «глубокое» копирование </a:t>
            </a:r>
            <a:r>
              <a:rPr lang="en-US" altLang="ru-RU" sz="1800"/>
              <a:t>(deep copy)</a:t>
            </a:r>
            <a:r>
              <a:rPr lang="ru-RU" altLang="ru-RU" sz="1800"/>
              <a:t>;</a:t>
            </a:r>
          </a:p>
          <a:p>
            <a:pPr eaLnBrk="1" hangingPunct="1">
              <a:lnSpc>
                <a:spcPct val="90000"/>
              </a:lnSpc>
            </a:pPr>
            <a:r>
              <a:rPr lang="ru-RU" altLang="ru-RU" sz="2000"/>
              <a:t>Для каждого класса надо понимать:</a:t>
            </a:r>
          </a:p>
          <a:p>
            <a:pPr lvl="1" eaLnBrk="1" hangingPunct="1">
              <a:lnSpc>
                <a:spcPct val="90000"/>
              </a:lnSpc>
            </a:pPr>
            <a:r>
              <a:rPr lang="ru-RU" altLang="ru-RU" sz="1800"/>
              <a:t>Достаточно ли метода </a:t>
            </a:r>
            <a:r>
              <a:rPr lang="en-US" altLang="ru-RU" sz="1800"/>
              <a:t>clone() c shallow copy</a:t>
            </a:r>
            <a:r>
              <a:rPr lang="ru-RU" altLang="ru-RU" sz="1800"/>
              <a:t>?</a:t>
            </a:r>
          </a:p>
          <a:p>
            <a:pPr lvl="1" eaLnBrk="1" hangingPunct="1">
              <a:lnSpc>
                <a:spcPct val="90000"/>
              </a:lnSpc>
            </a:pPr>
            <a:r>
              <a:rPr lang="ru-RU" altLang="ru-RU" sz="1800"/>
              <a:t>Надо ли дополнять его до </a:t>
            </a:r>
            <a:r>
              <a:rPr lang="en-US" altLang="ru-RU" sz="1800"/>
              <a:t>deep copy</a:t>
            </a:r>
            <a:r>
              <a:rPr lang="ru-RU" altLang="ru-RU" sz="1800"/>
              <a:t>?</a:t>
            </a:r>
          </a:p>
          <a:p>
            <a:pPr lvl="1" eaLnBrk="1" hangingPunct="1">
              <a:lnSpc>
                <a:spcPct val="90000"/>
              </a:lnSpc>
            </a:pPr>
            <a:r>
              <a:rPr lang="ru-RU" altLang="ru-RU" sz="1800"/>
              <a:t>Следует ли вообще применять метод </a:t>
            </a:r>
            <a:r>
              <a:rPr lang="en-US" altLang="ru-RU" sz="1800"/>
              <a:t>clone()</a:t>
            </a:r>
            <a:r>
              <a:rPr lang="ru-RU" altLang="ru-RU" sz="1800"/>
              <a:t>?</a:t>
            </a:r>
          </a:p>
          <a:p>
            <a:pPr eaLnBrk="1" hangingPunct="1">
              <a:lnSpc>
                <a:spcPct val="90000"/>
              </a:lnSpc>
            </a:pPr>
            <a:endParaRPr lang="ru-RU" altLang="ru-RU" sz="2000"/>
          </a:p>
          <a:p>
            <a:pPr eaLnBrk="1" hangingPunct="1">
              <a:lnSpc>
                <a:spcPct val="90000"/>
              </a:lnSpc>
            </a:pPr>
            <a:r>
              <a:rPr lang="ru-RU" altLang="ru-RU" sz="2000"/>
              <a:t>Есть разные точки зрения по поводу ответа на последний вопрос</a:t>
            </a:r>
          </a:p>
          <a:p>
            <a:pPr lvl="1" eaLnBrk="1" hangingPunct="1">
              <a:lnSpc>
                <a:spcPct val="90000"/>
              </a:lnSpc>
            </a:pPr>
            <a:r>
              <a:rPr lang="ru-RU" altLang="ru-RU" sz="1800"/>
              <a:t>См. </a:t>
            </a:r>
            <a:r>
              <a:rPr lang="en-US" altLang="ru-RU" sz="1800"/>
              <a:t>Effective Java, Edition 3, Item 1</a:t>
            </a:r>
            <a:r>
              <a:rPr lang="ru-RU" altLang="ru-RU" sz="1800"/>
              <a:t>3</a:t>
            </a:r>
            <a:r>
              <a:rPr lang="en-US" altLang="ru-RU" sz="1800"/>
              <a:t> – override clone judiciously</a:t>
            </a:r>
            <a:r>
              <a:rPr lang="ru-RU" altLang="ru-RU" sz="1800"/>
              <a:t>;</a:t>
            </a:r>
          </a:p>
          <a:p>
            <a:pPr lvl="1" eaLnBrk="1" hangingPunct="1">
              <a:lnSpc>
                <a:spcPct val="90000"/>
              </a:lnSpc>
            </a:pPr>
            <a:r>
              <a:rPr lang="ru-RU" altLang="ru-RU" sz="1800"/>
              <a:t>Сравните с использованием метода </a:t>
            </a:r>
            <a:r>
              <a:rPr lang="en-US" altLang="ru-RU" sz="1800"/>
              <a:t>finalize() – (</a:t>
            </a:r>
            <a:r>
              <a:rPr lang="ru-RU" altLang="ru-RU" sz="1800"/>
              <a:t>см. там же, </a:t>
            </a:r>
            <a:r>
              <a:rPr lang="en-US" altLang="ru-RU" sz="1800"/>
              <a:t>Item 8)</a:t>
            </a:r>
            <a:r>
              <a:rPr lang="ru-RU" altLang="ru-RU" sz="1800"/>
              <a:t>.</a:t>
            </a:r>
          </a:p>
          <a:p>
            <a:pPr lvl="1" eaLnBrk="1" hangingPunct="1">
              <a:lnSpc>
                <a:spcPct val="90000"/>
              </a:lnSpc>
            </a:pPr>
            <a:endParaRPr lang="ru-RU" altLang="ru-RU"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sz="quarter" idx="1"/>
          </p:nvPr>
        </p:nvSpPr>
        <p:spPr/>
        <p:txBody>
          <a:bodyPr/>
          <a:lstStyle/>
          <a:p>
            <a:r>
              <a:rPr lang="en-US" b="1" i="1" dirty="0"/>
              <a:t>C</a:t>
            </a:r>
            <a:r>
              <a:rPr lang="ru-RU" b="1" i="1" dirty="0"/>
              <a:t>группированным интервальным вариационным рядом</a:t>
            </a:r>
            <a:r>
              <a:rPr lang="ru-RU" i="1" dirty="0"/>
              <a:t> называют ранжированные по значению признака интервалы (</a:t>
            </a:r>
            <a:r>
              <a:rPr lang="en-US" i="1" dirty="0" err="1"/>
              <a:t>a</a:t>
            </a:r>
            <a:r>
              <a:rPr lang="en-US" i="1" baseline="-25000" dirty="0" err="1"/>
              <a:t>i</a:t>
            </a:r>
            <a:r>
              <a:rPr lang="ru-RU" i="1" dirty="0"/>
              <a:t>≤</a:t>
            </a:r>
            <a:r>
              <a:rPr lang="en-US" i="1" dirty="0"/>
              <a:t>x</a:t>
            </a:r>
            <a:r>
              <a:rPr lang="ru-RU" i="1" dirty="0"/>
              <a:t>&lt;</a:t>
            </a:r>
            <a:r>
              <a:rPr lang="en-US" i="1" dirty="0"/>
              <a:t>b</a:t>
            </a:r>
            <a:r>
              <a:rPr lang="en-US" i="1" baseline="-25000" dirty="0"/>
              <a:t>i</a:t>
            </a:r>
            <a:r>
              <a:rPr lang="ru-RU" i="1" dirty="0"/>
              <a:t>), где </a:t>
            </a:r>
            <a:r>
              <a:rPr lang="en-US" i="1" dirty="0" err="1"/>
              <a:t>i</a:t>
            </a:r>
            <a:r>
              <a:rPr lang="ru-RU" i="1" dirty="0"/>
              <a:t>=</a:t>
            </a:r>
            <a:r>
              <a:rPr lang="ru-RU" dirty="0"/>
              <a:t>1,2,</a:t>
            </a:r>
            <a:r>
              <a:rPr lang="ru-RU" i="1" dirty="0"/>
              <a:t>…</a:t>
            </a:r>
            <a:r>
              <a:rPr lang="en-US" i="1" dirty="0"/>
              <a:t>k</a:t>
            </a:r>
            <a:r>
              <a:rPr lang="ru-RU" i="1" dirty="0"/>
              <a:t>, указанные вместе с соответствующими частотами (</a:t>
            </a:r>
            <a:r>
              <a:rPr lang="en-US" i="1" dirty="0"/>
              <a:t>m</a:t>
            </a:r>
            <a:r>
              <a:rPr lang="en-US" i="1" baseline="-25000" dirty="0"/>
              <a:t>i</a:t>
            </a:r>
            <a:r>
              <a:rPr lang="ru-RU" i="1" dirty="0"/>
              <a:t>) числа наблюдений, попавших в </a:t>
            </a:r>
            <a:r>
              <a:rPr lang="en-US" i="1" dirty="0" err="1"/>
              <a:t>i</a:t>
            </a:r>
            <a:r>
              <a:rPr lang="ru-RU" i="1" dirty="0"/>
              <a:t>-й интервал,</a:t>
            </a:r>
            <a:r>
              <a:rPr lang="ru-RU" dirty="0"/>
              <a:t> </a:t>
            </a:r>
            <a:r>
              <a:rPr lang="ru-RU" i="1" dirty="0"/>
              <a:t>или относительными частотами (</a:t>
            </a:r>
            <a:r>
              <a:rPr lang="en-US" i="1" dirty="0"/>
              <a:t>m</a:t>
            </a:r>
            <a:r>
              <a:rPr lang="en-US" i="1" baseline="-25000" dirty="0"/>
              <a:t>i </a:t>
            </a:r>
            <a:r>
              <a:rPr lang="ru-RU" i="1" dirty="0"/>
              <a:t>/</a:t>
            </a:r>
            <a:r>
              <a:rPr lang="en-US" i="1" dirty="0"/>
              <a:t>n</a:t>
            </a:r>
            <a:r>
              <a:rPr lang="ru-RU" i="1" dirty="0"/>
              <a:t>).</a:t>
            </a:r>
            <a:r>
              <a:rPr lang="ru-RU" dirty="0"/>
              <a:t> </a:t>
            </a:r>
          </a:p>
          <a:p>
            <a:endParaRPr lang="ru-RU" dirty="0"/>
          </a:p>
        </p:txBody>
      </p:sp>
      <p:graphicFrame>
        <p:nvGraphicFramePr>
          <p:cNvPr id="4" name="Таблица 3"/>
          <p:cNvGraphicFramePr>
            <a:graphicFrameLocks noGrp="1"/>
          </p:cNvGraphicFramePr>
          <p:nvPr/>
        </p:nvGraphicFramePr>
        <p:xfrm>
          <a:off x="457200" y="3861048"/>
          <a:ext cx="7931224" cy="1901952"/>
        </p:xfrm>
        <a:graphic>
          <a:graphicData uri="http://schemas.openxmlformats.org/drawingml/2006/table">
            <a:tbl>
              <a:tblPr firstRow="1" firstCol="1" bandRow="1">
                <a:tableStyleId>{5C22544A-7EE6-4342-B048-85BDC9FD1C3A}</a:tableStyleId>
              </a:tblPr>
              <a:tblGrid>
                <a:gridCol w="2358909">
                  <a:extLst>
                    <a:ext uri="{9D8B030D-6E8A-4147-A177-3AD203B41FA5}">
                      <a16:colId xmlns:a16="http://schemas.microsoft.com/office/drawing/2014/main" val="465592086"/>
                    </a:ext>
                  </a:extLst>
                </a:gridCol>
                <a:gridCol w="928579">
                  <a:extLst>
                    <a:ext uri="{9D8B030D-6E8A-4147-A177-3AD203B41FA5}">
                      <a16:colId xmlns:a16="http://schemas.microsoft.com/office/drawing/2014/main" val="3782117612"/>
                    </a:ext>
                  </a:extLst>
                </a:gridCol>
                <a:gridCol w="928579">
                  <a:extLst>
                    <a:ext uri="{9D8B030D-6E8A-4147-A177-3AD203B41FA5}">
                      <a16:colId xmlns:a16="http://schemas.microsoft.com/office/drawing/2014/main" val="2157290536"/>
                    </a:ext>
                  </a:extLst>
                </a:gridCol>
                <a:gridCol w="928579">
                  <a:extLst>
                    <a:ext uri="{9D8B030D-6E8A-4147-A177-3AD203B41FA5}">
                      <a16:colId xmlns:a16="http://schemas.microsoft.com/office/drawing/2014/main" val="4186725699"/>
                    </a:ext>
                  </a:extLst>
                </a:gridCol>
                <a:gridCol w="928579">
                  <a:extLst>
                    <a:ext uri="{9D8B030D-6E8A-4147-A177-3AD203B41FA5}">
                      <a16:colId xmlns:a16="http://schemas.microsoft.com/office/drawing/2014/main" val="1790543928"/>
                    </a:ext>
                  </a:extLst>
                </a:gridCol>
                <a:gridCol w="928579">
                  <a:extLst>
                    <a:ext uri="{9D8B030D-6E8A-4147-A177-3AD203B41FA5}">
                      <a16:colId xmlns:a16="http://schemas.microsoft.com/office/drawing/2014/main" val="1416485800"/>
                    </a:ext>
                  </a:extLst>
                </a:gridCol>
                <a:gridCol w="929420">
                  <a:extLst>
                    <a:ext uri="{9D8B030D-6E8A-4147-A177-3AD203B41FA5}">
                      <a16:colId xmlns:a16="http://schemas.microsoft.com/office/drawing/2014/main" val="1651267784"/>
                    </a:ext>
                  </a:extLst>
                </a:gridCol>
              </a:tblGrid>
              <a:tr h="1039064">
                <a:tc>
                  <a:txBody>
                    <a:bodyPr/>
                    <a:lstStyle/>
                    <a:p>
                      <a:pPr>
                        <a:lnSpc>
                          <a:spcPct val="115000"/>
                        </a:lnSpc>
                        <a:spcAft>
                          <a:spcPts val="0"/>
                        </a:spcAft>
                      </a:pPr>
                      <a:r>
                        <a:rPr lang="ru-RU" sz="2400" dirty="0">
                          <a:effectLst/>
                        </a:rPr>
                        <a:t>Интервалы значений признака  </a:t>
                      </a:r>
                      <a:r>
                        <a:rPr lang="en-US" sz="2400" dirty="0" err="1">
                          <a:effectLst/>
                        </a:rPr>
                        <a:t>a</a:t>
                      </a:r>
                      <a:r>
                        <a:rPr lang="en-US" sz="2400" baseline="-25000" dirty="0" err="1">
                          <a:effectLst/>
                        </a:rPr>
                        <a:t>i</a:t>
                      </a:r>
                      <a:r>
                        <a:rPr lang="ru-RU" sz="2400" dirty="0">
                          <a:effectLst/>
                        </a:rPr>
                        <a:t>÷</a:t>
                      </a:r>
                      <a:r>
                        <a:rPr lang="en-US" sz="2400" dirty="0">
                          <a:effectLst/>
                        </a:rPr>
                        <a:t>b</a:t>
                      </a:r>
                      <a:r>
                        <a:rPr lang="en-US" sz="2400" baseline="-25000" dirty="0">
                          <a:effectLst/>
                        </a:rPr>
                        <a:t>i</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200"/>
                        </a:spcBef>
                        <a:spcAft>
                          <a:spcPts val="0"/>
                        </a:spcAft>
                      </a:pPr>
                      <a:r>
                        <a:rPr lang="en-US" sz="2400" dirty="0">
                          <a:effectLst/>
                        </a:rPr>
                        <a:t>a</a:t>
                      </a:r>
                      <a:r>
                        <a:rPr lang="en-US" sz="2400" baseline="-25000" dirty="0">
                          <a:effectLst/>
                        </a:rPr>
                        <a:t>1</a:t>
                      </a:r>
                      <a:r>
                        <a:rPr lang="en-US" sz="2400" dirty="0">
                          <a:effectLst/>
                        </a:rPr>
                        <a:t>÷b</a:t>
                      </a:r>
                      <a:r>
                        <a:rPr lang="en-US" sz="2400" baseline="-25000" dirty="0">
                          <a:effectLst/>
                        </a:rPr>
                        <a:t>1</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400" dirty="0">
                          <a:effectLst/>
                        </a:rPr>
                        <a:t>a</a:t>
                      </a:r>
                      <a:r>
                        <a:rPr lang="en-US" sz="2400" baseline="-25000" dirty="0">
                          <a:effectLst/>
                        </a:rPr>
                        <a:t>2</a:t>
                      </a:r>
                      <a:r>
                        <a:rPr lang="en-US" sz="2400" dirty="0">
                          <a:effectLst/>
                        </a:rPr>
                        <a:t>÷b</a:t>
                      </a:r>
                      <a:r>
                        <a:rPr lang="en-US" sz="2400" baseline="-25000" dirty="0">
                          <a:effectLst/>
                        </a:rPr>
                        <a:t>2</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400" dirty="0">
                          <a:effectLst/>
                        </a:rPr>
                        <a:t>…</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400" dirty="0" err="1">
                          <a:effectLst/>
                        </a:rPr>
                        <a:t>a</a:t>
                      </a:r>
                      <a:r>
                        <a:rPr lang="en-US" sz="2400" baseline="-25000" dirty="0" err="1">
                          <a:effectLst/>
                        </a:rPr>
                        <a:t>i</a:t>
                      </a:r>
                      <a:r>
                        <a:rPr lang="en-US" sz="2400" dirty="0" err="1">
                          <a:effectLst/>
                        </a:rPr>
                        <a:t>÷b</a:t>
                      </a:r>
                      <a:r>
                        <a:rPr lang="en-US" sz="2400" baseline="-25000" dirty="0" err="1">
                          <a:effectLst/>
                        </a:rPr>
                        <a:t>i</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400" dirty="0">
                          <a:effectLst/>
                        </a:rPr>
                        <a:t>…</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400" dirty="0" err="1">
                          <a:effectLst/>
                        </a:rPr>
                        <a:t>a</a:t>
                      </a:r>
                      <a:r>
                        <a:rPr lang="en-US" sz="2400" baseline="-25000" dirty="0" err="1">
                          <a:effectLst/>
                        </a:rPr>
                        <a:t>k</a:t>
                      </a:r>
                      <a:r>
                        <a:rPr lang="en-US" sz="2400" dirty="0" err="1">
                          <a:effectLst/>
                        </a:rPr>
                        <a:t>÷b</a:t>
                      </a:r>
                      <a:r>
                        <a:rPr lang="en-US" sz="2400" baseline="-25000" dirty="0" err="1">
                          <a:effectLst/>
                        </a:rPr>
                        <a:t>k</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18739879"/>
                  </a:ext>
                </a:extLst>
              </a:tr>
              <a:tr h="617120">
                <a:tc>
                  <a:txBody>
                    <a:bodyPr/>
                    <a:lstStyle/>
                    <a:p>
                      <a:pPr>
                        <a:lnSpc>
                          <a:spcPct val="115000"/>
                        </a:lnSpc>
                        <a:spcAft>
                          <a:spcPts val="0"/>
                        </a:spcAft>
                      </a:pPr>
                      <a:r>
                        <a:rPr lang="en-US" sz="2800">
                          <a:effectLst/>
                        </a:rPr>
                        <a:t>Частота  m</a:t>
                      </a:r>
                      <a:r>
                        <a:rPr lang="en-US" sz="2800" baseline="-25000">
                          <a:effectLst/>
                        </a:rPr>
                        <a:t>i</a:t>
                      </a:r>
                      <a:r>
                        <a:rPr lang="en-US" sz="2800">
                          <a:effectLst/>
                        </a:rPr>
                        <a:t> </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50000"/>
                        </a:lnSpc>
                        <a:spcBef>
                          <a:spcPts val="1200"/>
                        </a:spcBef>
                        <a:spcAft>
                          <a:spcPts val="0"/>
                        </a:spcAft>
                      </a:pPr>
                      <a:r>
                        <a:rPr lang="en-US" sz="2800">
                          <a:effectLst/>
                        </a:rPr>
                        <a:t>m</a:t>
                      </a:r>
                      <a:r>
                        <a:rPr lang="en-US" sz="2800" baseline="-25000">
                          <a:effectLst/>
                        </a:rPr>
                        <a:t>1</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800">
                          <a:effectLst/>
                        </a:rPr>
                        <a:t>m</a:t>
                      </a:r>
                      <a:r>
                        <a:rPr lang="en-US" sz="2800" baseline="-25000">
                          <a:effectLst/>
                        </a:rPr>
                        <a:t>2</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800">
                          <a:effectLst/>
                        </a:rPr>
                        <a:t>…</a:t>
                      </a:r>
                      <a:endParaRPr lang="ru-RU"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800" dirty="0">
                          <a:effectLst/>
                        </a:rPr>
                        <a:t>m</a:t>
                      </a:r>
                      <a:r>
                        <a:rPr lang="en-US" sz="2800" baseline="-25000" dirty="0">
                          <a:effectLst/>
                        </a:rPr>
                        <a:t>i</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800" dirty="0">
                          <a:effectLst/>
                        </a:rPr>
                        <a:t>…</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50000"/>
                        </a:lnSpc>
                        <a:spcBef>
                          <a:spcPts val="1200"/>
                        </a:spcBef>
                        <a:spcAft>
                          <a:spcPts val="0"/>
                        </a:spcAft>
                      </a:pPr>
                      <a:r>
                        <a:rPr lang="en-US" sz="2800" dirty="0" err="1">
                          <a:effectLst/>
                        </a:rPr>
                        <a:t>m</a:t>
                      </a:r>
                      <a:r>
                        <a:rPr lang="en-US" sz="2800" baseline="-25000" dirty="0" err="1">
                          <a:effectLst/>
                        </a:rPr>
                        <a:t>k</a:t>
                      </a:r>
                      <a:endParaRPr lang="ru-RU"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38418287"/>
                  </a:ext>
                </a:extLst>
              </a:tr>
            </a:tbl>
          </a:graphicData>
        </a:graphic>
      </p:graphicFrame>
      <p:sp>
        <p:nvSpPr>
          <p:cNvPr id="5" name="Номер слайда 4"/>
          <p:cNvSpPr>
            <a:spLocks noGrp="1"/>
          </p:cNvSpPr>
          <p:nvPr>
            <p:ph type="sldNum" sz="quarter" idx="12"/>
          </p:nvPr>
        </p:nvSpPr>
        <p:spPr/>
        <p:txBody>
          <a:bodyPr/>
          <a:lstStyle/>
          <a:p>
            <a:pPr>
              <a:defRPr/>
            </a:pPr>
            <a:fld id="{6859925B-7AB1-4910-A995-863FEA31FA9D}" type="slidenum">
              <a:rPr lang="ru-RU" smtClean="0"/>
              <a:pPr>
                <a:defRPr/>
              </a:pPr>
              <a:t>66</a:t>
            </a:fld>
            <a:endParaRPr lang="ru-RU"/>
          </a:p>
        </p:txBody>
      </p:sp>
    </p:spTree>
    <p:extLst>
      <p:ext uri="{BB962C8B-B14F-4D97-AF65-F5344CB8AC3E}">
        <p14:creationId xmlns:p14="http://schemas.microsoft.com/office/powerpoint/2010/main" val="3986566140"/>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61F25A6E-B1C5-4CD8-981F-BCCA726DD7E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41D1946-1AF2-4ECF-8F68-5B96269BC78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3F37BC71-9C97-4A51-BA24-CFB31C852E9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96111AB1-7082-45CF-AA4C-A8F6457532A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F1AD4F6-B246-4049-A20A-0CD0EEDA2F02}" type="slidenum">
              <a:rPr lang="ru-RU" altLang="ru-RU" sz="1400"/>
              <a:pPr eaLnBrk="1" hangingPunct="1">
                <a:spcBef>
                  <a:spcPct val="0"/>
                </a:spcBef>
                <a:buFontTx/>
                <a:buNone/>
              </a:pPr>
              <a:t>660</a:t>
            </a:fld>
            <a:endParaRPr lang="ru-RU" altLang="ru-RU" sz="1400"/>
          </a:p>
        </p:txBody>
      </p:sp>
      <p:sp>
        <p:nvSpPr>
          <p:cNvPr id="21509" name="Rectangle 3">
            <a:extLst>
              <a:ext uri="{FF2B5EF4-FFF2-40B4-BE49-F238E27FC236}">
                <a16:creationId xmlns:a16="http://schemas.microsoft.com/office/drawing/2014/main" id="{4354634E-30FC-4C48-9CC8-1D7D4121EA8D}"/>
              </a:ext>
            </a:extLst>
          </p:cNvPr>
          <p:cNvSpPr>
            <a:spLocks noGrp="1" noChangeArrowheads="1"/>
          </p:cNvSpPr>
          <p:nvPr>
            <p:ph type="body" idx="1"/>
          </p:nvPr>
        </p:nvSpPr>
        <p:spPr>
          <a:xfrm>
            <a:off x="179388" y="1412875"/>
            <a:ext cx="8713787" cy="4713288"/>
          </a:xfrm>
        </p:spPr>
        <p:txBody>
          <a:bodyPr/>
          <a:lstStyle/>
          <a:p>
            <a:pPr eaLnBrk="1" hangingPunct="1">
              <a:lnSpc>
                <a:spcPct val="90000"/>
              </a:lnSpc>
            </a:pPr>
            <a:r>
              <a:rPr lang="ru-RU" altLang="ru-RU" sz="2000"/>
              <a:t>При положительном решении об использовании </a:t>
            </a:r>
            <a:r>
              <a:rPr lang="en-US" altLang="ru-RU" sz="2000"/>
              <a:t>clone()</a:t>
            </a:r>
            <a:r>
              <a:rPr lang="ru-RU" altLang="ru-RU" sz="2000"/>
              <a:t>, надо:</a:t>
            </a:r>
          </a:p>
          <a:p>
            <a:pPr lvl="1" eaLnBrk="1" hangingPunct="1">
              <a:lnSpc>
                <a:spcPct val="90000"/>
              </a:lnSpc>
            </a:pPr>
            <a:r>
              <a:rPr lang="ru-RU" altLang="ru-RU" sz="1800" b="1"/>
              <a:t>Сделать класс как</a:t>
            </a:r>
            <a:r>
              <a:rPr lang="ru-RU" altLang="ru-RU" sz="1800" b="1" i="1"/>
              <a:t> </a:t>
            </a:r>
            <a:r>
              <a:rPr lang="en-US" altLang="ru-RU" sz="1800" b="1" i="1">
                <a:solidFill>
                  <a:srgbClr val="FF0000"/>
                </a:solidFill>
              </a:rPr>
              <a:t>implements Cloneable</a:t>
            </a:r>
            <a:r>
              <a:rPr lang="ru-RU" altLang="ru-RU" sz="1800" b="1" i="1"/>
              <a:t>;</a:t>
            </a:r>
          </a:p>
          <a:p>
            <a:pPr lvl="2" eaLnBrk="1" hangingPunct="1">
              <a:lnSpc>
                <a:spcPct val="90000"/>
              </a:lnSpc>
            </a:pPr>
            <a:r>
              <a:rPr lang="ru-RU" altLang="ru-RU" sz="1600" b="1"/>
              <a:t>Такие «пустые» интерфейсы называеют «интерфейсами-маркерами» или </a:t>
            </a:r>
            <a:r>
              <a:rPr lang="en-US" altLang="ru-RU" sz="1600" b="1"/>
              <a:t>tagged interfaces</a:t>
            </a:r>
            <a:r>
              <a:rPr lang="ru-RU" altLang="ru-RU" sz="1600" b="1"/>
              <a:t>; единственный их смысл – в проверке объекта на принадлежность к их типу (например, </a:t>
            </a:r>
            <a:r>
              <a:rPr lang="en-US" altLang="ru-RU" sz="1600" b="1"/>
              <a:t>if (obj instanceof Cloneable)…</a:t>
            </a:r>
            <a:r>
              <a:rPr lang="ru-RU" altLang="ru-RU" sz="1600" b="1"/>
              <a:t>).</a:t>
            </a:r>
          </a:p>
          <a:p>
            <a:pPr lvl="2" eaLnBrk="1" hangingPunct="1">
              <a:lnSpc>
                <a:spcPct val="90000"/>
              </a:lnSpc>
            </a:pPr>
            <a:r>
              <a:rPr lang="ru-RU" altLang="ru-RU" sz="1600" b="1"/>
              <a:t>Определение интерфейса </a:t>
            </a:r>
            <a:r>
              <a:rPr lang="en-US" altLang="ru-RU" sz="1600" b="1"/>
              <a:t>Cloneable </a:t>
            </a:r>
            <a:r>
              <a:rPr lang="ru-RU" altLang="ru-RU" sz="1600" b="1"/>
              <a:t>не содержит методов </a:t>
            </a:r>
            <a:r>
              <a:rPr lang="en-US" altLang="ru-RU" sz="1600" b="1"/>
              <a:t>(!)</a:t>
            </a:r>
            <a:r>
              <a:rPr lang="ru-RU" altLang="ru-RU" sz="1600" b="1"/>
              <a:t>;</a:t>
            </a:r>
          </a:p>
          <a:p>
            <a:pPr lvl="2" eaLnBrk="1" hangingPunct="1">
              <a:lnSpc>
                <a:spcPct val="90000"/>
              </a:lnSpc>
            </a:pPr>
            <a:r>
              <a:rPr lang="ru-RU" altLang="ru-RU" sz="1600" b="1">
                <a:solidFill>
                  <a:srgbClr val="FF0000"/>
                </a:solidFill>
              </a:rPr>
              <a:t>Что же делает </a:t>
            </a:r>
            <a:r>
              <a:rPr lang="en-US" altLang="ru-RU" sz="1600" b="1">
                <a:solidFill>
                  <a:srgbClr val="FF0000"/>
                </a:solidFill>
              </a:rPr>
              <a:t>Cloneable</a:t>
            </a:r>
            <a:r>
              <a:rPr lang="ru-RU" altLang="ru-RU" sz="1600" b="1">
                <a:solidFill>
                  <a:srgbClr val="FF0000"/>
                </a:solidFill>
              </a:rPr>
              <a:t>, если там нет методов? =</a:t>
            </a:r>
            <a:r>
              <a:rPr lang="en-US" altLang="ru-RU" sz="1600" b="1">
                <a:solidFill>
                  <a:srgbClr val="FF0000"/>
                </a:solidFill>
              </a:rPr>
              <a:t>&gt; </a:t>
            </a:r>
            <a:r>
              <a:rPr lang="ru-RU" altLang="ru-RU" sz="1600" b="1">
                <a:solidFill>
                  <a:srgbClr val="FF0000"/>
                </a:solidFill>
              </a:rPr>
              <a:t>Он определяет реализацию метода </a:t>
            </a:r>
            <a:r>
              <a:rPr lang="en-US" altLang="ru-RU" sz="1600" b="1">
                <a:solidFill>
                  <a:srgbClr val="FF0000"/>
                </a:solidFill>
              </a:rPr>
              <a:t>clone() </a:t>
            </a:r>
            <a:r>
              <a:rPr lang="ru-RU" altLang="ru-RU" sz="1600" b="1">
                <a:solidFill>
                  <a:srgbClr val="FF0000"/>
                </a:solidFill>
              </a:rPr>
              <a:t>в классе </a:t>
            </a:r>
            <a:r>
              <a:rPr lang="en-US" altLang="ru-RU" sz="1600" b="1">
                <a:solidFill>
                  <a:srgbClr val="FF0000"/>
                </a:solidFill>
              </a:rPr>
              <a:t>java.lang.Object</a:t>
            </a:r>
            <a:r>
              <a:rPr lang="ru-RU" altLang="ru-RU" sz="1600" b="1">
                <a:solidFill>
                  <a:srgbClr val="FF0000"/>
                </a:solidFill>
              </a:rPr>
              <a:t>:</a:t>
            </a:r>
          </a:p>
          <a:p>
            <a:pPr lvl="3" eaLnBrk="1" hangingPunct="1">
              <a:lnSpc>
                <a:spcPct val="90000"/>
              </a:lnSpc>
            </a:pPr>
            <a:r>
              <a:rPr lang="ru-RU" altLang="ru-RU" sz="1400" b="1">
                <a:solidFill>
                  <a:srgbClr val="FF0000"/>
                </a:solidFill>
              </a:rPr>
              <a:t>Если класс </a:t>
            </a:r>
            <a:r>
              <a:rPr lang="en-US" altLang="ru-RU" sz="1400" b="1">
                <a:solidFill>
                  <a:srgbClr val="FF0000"/>
                </a:solidFill>
              </a:rPr>
              <a:t>implements Cloneable</a:t>
            </a:r>
            <a:r>
              <a:rPr lang="ru-RU" altLang="ru-RU" sz="1400" b="1">
                <a:solidFill>
                  <a:srgbClr val="FF0000"/>
                </a:solidFill>
              </a:rPr>
              <a:t>, метод делает просто копии всех полей объекта;</a:t>
            </a:r>
          </a:p>
          <a:p>
            <a:pPr lvl="3" eaLnBrk="1" hangingPunct="1">
              <a:lnSpc>
                <a:spcPct val="90000"/>
              </a:lnSpc>
            </a:pPr>
            <a:r>
              <a:rPr lang="ru-RU" altLang="ru-RU" sz="1400" b="1">
                <a:solidFill>
                  <a:srgbClr val="FF0000"/>
                </a:solidFill>
              </a:rPr>
              <a:t>Иначе – выбрасывает </a:t>
            </a:r>
            <a:r>
              <a:rPr lang="en-US" altLang="ru-RU" sz="1400" b="1">
                <a:solidFill>
                  <a:srgbClr val="FF0000"/>
                </a:solidFill>
              </a:rPr>
              <a:t>CloneNotSupportedException</a:t>
            </a:r>
            <a:r>
              <a:rPr lang="ru-RU" altLang="ru-RU" sz="1400" b="1">
                <a:solidFill>
                  <a:srgbClr val="FF0000"/>
                </a:solidFill>
              </a:rPr>
              <a:t>.</a:t>
            </a:r>
          </a:p>
          <a:p>
            <a:pPr lvl="2" eaLnBrk="1" hangingPunct="1">
              <a:lnSpc>
                <a:spcPct val="90000"/>
              </a:lnSpc>
            </a:pPr>
            <a:r>
              <a:rPr lang="ru-RU" altLang="ru-RU" sz="1600" b="1"/>
              <a:t>Обработку этого исключения лучше не «затыкать», чтобы легче находить ошибки.</a:t>
            </a:r>
          </a:p>
          <a:p>
            <a:pPr lvl="1" eaLnBrk="1" hangingPunct="1">
              <a:lnSpc>
                <a:spcPct val="90000"/>
              </a:lnSpc>
            </a:pPr>
            <a:r>
              <a:rPr lang="ru-RU" altLang="ru-RU" sz="1800" b="1"/>
              <a:t>Переопределить в класс</a:t>
            </a:r>
            <a:r>
              <a:rPr lang="en-US" altLang="ru-RU" sz="1800" b="1"/>
              <a:t>e</a:t>
            </a:r>
            <a:r>
              <a:rPr lang="ru-RU" altLang="ru-RU" sz="1800" b="1"/>
              <a:t> метод </a:t>
            </a:r>
            <a:r>
              <a:rPr lang="en-US" altLang="ru-RU" sz="1800" b="1"/>
              <a:t>clone() c </a:t>
            </a:r>
            <a:r>
              <a:rPr lang="ru-RU" altLang="ru-RU" sz="1800" b="1"/>
              <a:t>модификатором </a:t>
            </a:r>
            <a:r>
              <a:rPr lang="en-US" altLang="ru-RU" sz="1800" b="1"/>
              <a:t>public</a:t>
            </a:r>
            <a:endParaRPr lang="ru-RU" altLang="ru-RU" sz="1800" b="1"/>
          </a:p>
          <a:p>
            <a:pPr lvl="2" eaLnBrk="1" hangingPunct="1">
              <a:lnSpc>
                <a:spcPct val="90000"/>
              </a:lnSpc>
            </a:pPr>
            <a:r>
              <a:rPr lang="ru-RU" altLang="ru-RU" sz="1600" b="1"/>
              <a:t>чтобы можно было клонировать объекты класса из-вне его самого.</a:t>
            </a:r>
          </a:p>
          <a:p>
            <a:pPr lvl="2" eaLnBrk="1" hangingPunct="1">
              <a:lnSpc>
                <a:spcPct val="90000"/>
              </a:lnSpc>
            </a:pPr>
            <a:r>
              <a:rPr lang="en-US" altLang="ru-RU" sz="1600" b="1" i="1"/>
              <a:t>Btw</a:t>
            </a:r>
            <a:r>
              <a:rPr lang="ru-RU" altLang="ru-RU" sz="1600" b="1" i="1"/>
              <a:t> (кстати): «в какую сторону» можно изменять права доступа при переопределении методов?</a:t>
            </a:r>
          </a:p>
          <a:p>
            <a:pPr lvl="2" eaLnBrk="1" hangingPunct="1">
              <a:lnSpc>
                <a:spcPct val="90000"/>
              </a:lnSpc>
            </a:pPr>
            <a:endParaRPr lang="ru-RU" altLang="ru-RU" sz="1600" b="1"/>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BA85661E-00D0-4B53-971A-59295918CC6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4B79953-F254-4A64-84FD-F4A5F9DD7D1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F1D595D5-4C52-4009-89EE-35C6F8C0B0F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59F085B1-51BE-4F2C-A56E-5038A2832B2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BEE88A9-8012-4370-81DC-EC7C9B27AEE2}" type="slidenum">
              <a:rPr lang="ru-RU" altLang="ru-RU" sz="1400"/>
              <a:pPr eaLnBrk="1" hangingPunct="1">
                <a:spcBef>
                  <a:spcPct val="0"/>
                </a:spcBef>
                <a:buFontTx/>
                <a:buNone/>
              </a:pPr>
              <a:t>661</a:t>
            </a:fld>
            <a:endParaRPr lang="ru-RU" altLang="ru-RU" sz="1400"/>
          </a:p>
        </p:txBody>
      </p:sp>
      <p:sp>
        <p:nvSpPr>
          <p:cNvPr id="22533" name="Rectangle 2">
            <a:extLst>
              <a:ext uri="{FF2B5EF4-FFF2-40B4-BE49-F238E27FC236}">
                <a16:creationId xmlns:a16="http://schemas.microsoft.com/office/drawing/2014/main" id="{93168A1C-CFD6-447B-B172-952DD04EF9C6}"/>
              </a:ext>
            </a:extLst>
          </p:cNvPr>
          <p:cNvSpPr>
            <a:spLocks noGrp="1" noChangeArrowheads="1"/>
          </p:cNvSpPr>
          <p:nvPr>
            <p:ph type="body" idx="1"/>
          </p:nvPr>
        </p:nvSpPr>
        <p:spPr>
          <a:xfrm>
            <a:off x="0" y="1412875"/>
            <a:ext cx="9144000" cy="4713288"/>
          </a:xfrm>
        </p:spPr>
        <p:txBody>
          <a:bodyPr/>
          <a:lstStyle/>
          <a:p>
            <a:pPr eaLnBrk="1" hangingPunct="1">
              <a:lnSpc>
                <a:spcPct val="90000"/>
              </a:lnSpc>
            </a:pPr>
            <a:r>
              <a:rPr lang="ru-RU" altLang="ru-RU" sz="2000"/>
              <a:t>Метод </a:t>
            </a:r>
            <a:r>
              <a:rPr lang="en-US" altLang="ru-RU" sz="2000"/>
              <a:t>clone() </a:t>
            </a:r>
            <a:r>
              <a:rPr lang="ru-RU" altLang="ru-RU" sz="2000"/>
              <a:t>иногда называют «псевдоконструктором» (как и метод </a:t>
            </a:r>
            <a:r>
              <a:rPr lang="en-US" altLang="ru-RU" sz="2000"/>
              <a:t>readObject()</a:t>
            </a:r>
            <a:r>
              <a:rPr lang="ru-RU" altLang="ru-RU" sz="2000"/>
              <a:t>, связанный с еще одним важным маркерным интерфейсом – </a:t>
            </a:r>
            <a:r>
              <a:rPr lang="en-US" altLang="ru-RU" sz="2000"/>
              <a:t>java.io.Serializable</a:t>
            </a:r>
            <a:r>
              <a:rPr lang="ru-RU" altLang="ru-RU" sz="2000"/>
              <a:t>): оба этих метода создают экземпляр объекта </a:t>
            </a:r>
            <a:r>
              <a:rPr lang="ru-RU" altLang="ru-RU" sz="2000" b="1" i="1"/>
              <a:t>без вызова конструктора </a:t>
            </a:r>
            <a:r>
              <a:rPr lang="en-US" altLang="ru-RU" sz="2000" i="1"/>
              <a:t>(</a:t>
            </a:r>
            <a:r>
              <a:rPr lang="ru-RU" altLang="ru-RU" sz="2000" i="1"/>
              <a:t>как это проверить для </a:t>
            </a:r>
            <a:r>
              <a:rPr lang="en-US" altLang="ru-RU" sz="2000" i="1"/>
              <a:t>clone()?)</a:t>
            </a:r>
            <a:endParaRPr lang="ru-RU" altLang="ru-RU" sz="2000" i="1"/>
          </a:p>
          <a:p>
            <a:pPr eaLnBrk="1" hangingPunct="1">
              <a:lnSpc>
                <a:spcPct val="90000"/>
              </a:lnSpc>
            </a:pPr>
            <a:r>
              <a:rPr lang="ru-RU" altLang="ru-RU" sz="2000"/>
              <a:t>Таким образом, мы встречаемся тут с некоторой встроенной в </a:t>
            </a:r>
            <a:r>
              <a:rPr lang="en-US" altLang="ru-RU" sz="2000"/>
              <a:t>JVM </a:t>
            </a:r>
            <a:r>
              <a:rPr lang="ru-RU" altLang="ru-RU" sz="2000"/>
              <a:t>функциональностью, которая </a:t>
            </a:r>
            <a:r>
              <a:rPr lang="ru-RU" altLang="ru-RU" sz="2000" b="1" i="1"/>
              <a:t>выходит за рамки языка</a:t>
            </a:r>
            <a:r>
              <a:rPr lang="ru-RU" altLang="ru-RU" sz="2000"/>
              <a:t>!</a:t>
            </a:r>
          </a:p>
          <a:p>
            <a:pPr eaLnBrk="1" hangingPunct="1">
              <a:lnSpc>
                <a:spcPct val="90000"/>
              </a:lnSpc>
            </a:pPr>
            <a:r>
              <a:rPr lang="ru-RU" altLang="ru-RU" sz="2000"/>
              <a:t>Клонирование надо применять с осторожностью, </a:t>
            </a:r>
            <a:r>
              <a:rPr lang="en-US" altLang="ru-RU" sz="2000"/>
              <a:t>- </a:t>
            </a:r>
            <a:r>
              <a:rPr lang="ru-RU" altLang="ru-RU" sz="2000"/>
              <a:t>потому </a:t>
            </a:r>
            <a:r>
              <a:rPr lang="en-US" altLang="ru-RU" sz="2000"/>
              <a:t>clone()</a:t>
            </a:r>
            <a:r>
              <a:rPr lang="ru-RU" altLang="ru-RU" sz="2000"/>
              <a:t> и сделан </a:t>
            </a:r>
            <a:r>
              <a:rPr lang="en-US" altLang="ru-RU" sz="2000"/>
              <a:t>protected </a:t>
            </a:r>
            <a:r>
              <a:rPr lang="ru-RU" altLang="ru-RU" sz="2000"/>
              <a:t>в классе </a:t>
            </a:r>
            <a:r>
              <a:rPr lang="en-US" altLang="ru-RU" sz="2000"/>
              <a:t>Object</a:t>
            </a:r>
            <a:r>
              <a:rPr lang="ru-RU" altLang="ru-RU" sz="2000"/>
              <a:t>;</a:t>
            </a:r>
          </a:p>
          <a:p>
            <a:pPr eaLnBrk="1" hangingPunct="1">
              <a:lnSpc>
                <a:spcPct val="90000"/>
              </a:lnSpc>
            </a:pPr>
            <a:r>
              <a:rPr lang="ru-RU" altLang="ru-RU" sz="2000"/>
              <a:t>Полезно рассматривать альтернативные варианты копирования с помощью </a:t>
            </a:r>
            <a:r>
              <a:rPr lang="en-US" altLang="ru-RU" sz="2000"/>
              <a:t>copy-</a:t>
            </a:r>
            <a:r>
              <a:rPr lang="ru-RU" altLang="ru-RU" sz="2000"/>
              <a:t>конструктора (и/или </a:t>
            </a:r>
            <a:r>
              <a:rPr lang="en-US" altLang="ru-RU" sz="2000"/>
              <a:t>copy-</a:t>
            </a:r>
            <a:r>
              <a:rPr lang="ru-RU" altLang="ru-RU" sz="2000"/>
              <a:t>фабрики);</a:t>
            </a:r>
          </a:p>
          <a:p>
            <a:pPr eaLnBrk="1" hangingPunct="1">
              <a:lnSpc>
                <a:spcPct val="90000"/>
              </a:lnSpc>
            </a:pPr>
            <a:r>
              <a:rPr lang="ru-RU" altLang="ru-RU" sz="2000" b="1"/>
              <a:t>Все массивы (любых типов элементов!) в </a:t>
            </a:r>
            <a:r>
              <a:rPr lang="en-US" altLang="ru-RU" sz="2000" b="1"/>
              <a:t>Java </a:t>
            </a:r>
            <a:r>
              <a:rPr lang="ru-RU" altLang="ru-RU" sz="2000" b="1"/>
              <a:t>имеют </a:t>
            </a:r>
            <a:r>
              <a:rPr lang="en-US" altLang="ru-RU" sz="2000" b="1"/>
              <a:t>public </a:t>
            </a:r>
            <a:r>
              <a:rPr lang="ru-RU" altLang="ru-RU" sz="2000" b="1"/>
              <a:t>(!) </a:t>
            </a:r>
            <a:r>
              <a:rPr lang="en-US" altLang="ru-RU" sz="2000" b="1"/>
              <a:t>clone</a:t>
            </a:r>
            <a:r>
              <a:rPr lang="ru-RU" altLang="ru-RU" sz="2000" b="1"/>
              <a:t>() метод и реализуют </a:t>
            </a:r>
            <a:r>
              <a:rPr lang="en-US" altLang="ru-RU" sz="2000" b="1"/>
              <a:t>java.lang.Cloneable-</a:t>
            </a:r>
            <a:r>
              <a:rPr lang="ru-RU" altLang="ru-RU" sz="2000" b="1"/>
              <a:t>интерфейс</a:t>
            </a:r>
            <a:r>
              <a:rPr lang="ru-RU" altLang="ru-RU" sz="2000"/>
              <a:t> </a:t>
            </a:r>
            <a:r>
              <a:rPr lang="en-US" altLang="ru-RU" sz="1800"/>
              <a:t>(</a:t>
            </a:r>
            <a:r>
              <a:rPr lang="ru-RU" altLang="ru-RU" sz="1800"/>
              <a:t>а также </a:t>
            </a:r>
            <a:r>
              <a:rPr lang="en-US" altLang="ru-RU" sz="1800"/>
              <a:t>java.io.Serializable -</a:t>
            </a:r>
            <a:r>
              <a:rPr lang="ru-RU" altLang="ru-RU" sz="1800"/>
              <a:t>интерфейс, о чем – позже, при разговоре о средствах ввода-вывода...</a:t>
            </a:r>
            <a:r>
              <a:rPr lang="en-US" altLang="ru-RU" sz="1800"/>
              <a:t>)</a:t>
            </a:r>
            <a:r>
              <a:rPr lang="ru-RU" altLang="ru-RU" sz="1800"/>
              <a:t>.  </a:t>
            </a:r>
          </a:p>
          <a:p>
            <a:pPr eaLnBrk="1" hangingPunct="1">
              <a:lnSpc>
                <a:spcPct val="90000"/>
              </a:lnSpc>
            </a:pPr>
            <a:r>
              <a:rPr lang="ru-RU" altLang="ru-RU" sz="1800" i="1"/>
              <a:t>Вопрос для размышления</a:t>
            </a:r>
            <a:r>
              <a:rPr lang="ru-RU" altLang="ru-RU" sz="1800"/>
              <a:t>: </a:t>
            </a:r>
            <a:r>
              <a:rPr lang="ru-RU" altLang="ru-RU" sz="1600" b="1" i="1"/>
              <a:t>можно ли (если можно, то - как) отличить «клона», сделанного методом </a:t>
            </a:r>
            <a:r>
              <a:rPr lang="en-US" altLang="ru-RU" sz="1600" b="1" i="1"/>
              <a:t>clone()</a:t>
            </a:r>
            <a:r>
              <a:rPr lang="ru-RU" altLang="ru-RU" sz="1600" b="1" i="1"/>
              <a:t>) от «двойника» (сделанного </a:t>
            </a:r>
            <a:r>
              <a:rPr lang="en-US" altLang="ru-RU" sz="1600" b="1" i="1"/>
              <a:t>copy-</a:t>
            </a:r>
            <a:r>
              <a:rPr lang="ru-RU" altLang="ru-RU" sz="1600" b="1" i="1"/>
              <a:t>конструктором)?</a:t>
            </a:r>
          </a:p>
          <a:p>
            <a:pPr lvl="1" eaLnBrk="1" hangingPunct="1">
              <a:lnSpc>
                <a:spcPct val="90000"/>
              </a:lnSpc>
              <a:buFontTx/>
              <a:buNone/>
            </a:pPr>
            <a:endParaRPr lang="ru-RU" altLang="ru-RU" sz="1800"/>
          </a:p>
          <a:p>
            <a:pPr eaLnBrk="1" hangingPunct="1">
              <a:lnSpc>
                <a:spcPct val="90000"/>
              </a:lnSpc>
            </a:pPr>
            <a:endParaRPr lang="ru-RU" altLang="ru-RU" sz="2000"/>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07D2E327-F5AD-4F07-A8D2-9E2CB16A29F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7D66F92-6959-41A8-8CA9-6E828D329FF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7C871E43-FAA0-493A-8ED7-D45EB420F6D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85BB728F-02F2-4478-9CF8-A537F2C6097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62D2F62-1CB4-4BBA-AD8F-F91F9CD88D8F}" type="slidenum">
              <a:rPr lang="ru-RU" altLang="ru-RU" sz="1400"/>
              <a:pPr eaLnBrk="1" hangingPunct="1">
                <a:spcBef>
                  <a:spcPct val="0"/>
                </a:spcBef>
                <a:buFontTx/>
                <a:buNone/>
              </a:pPr>
              <a:t>662</a:t>
            </a:fld>
            <a:endParaRPr lang="ru-RU" altLang="ru-RU" sz="1400"/>
          </a:p>
        </p:txBody>
      </p:sp>
      <p:sp>
        <p:nvSpPr>
          <p:cNvPr id="23557" name="Rectangle 3">
            <a:extLst>
              <a:ext uri="{FF2B5EF4-FFF2-40B4-BE49-F238E27FC236}">
                <a16:creationId xmlns:a16="http://schemas.microsoft.com/office/drawing/2014/main" id="{7FE8595F-2732-41F2-8A5C-9B2BCDAE6652}"/>
              </a:ext>
            </a:extLst>
          </p:cNvPr>
          <p:cNvSpPr>
            <a:spLocks noGrp="1" noChangeArrowheads="1"/>
          </p:cNvSpPr>
          <p:nvPr>
            <p:ph type="body" idx="1"/>
          </p:nvPr>
        </p:nvSpPr>
        <p:spPr>
          <a:xfrm>
            <a:off x="0" y="1844675"/>
            <a:ext cx="9144000" cy="4464050"/>
          </a:xfrm>
        </p:spPr>
        <p:txBody>
          <a:bodyPr/>
          <a:lstStyle/>
          <a:p>
            <a:pPr eaLnBrk="1" hangingPunct="1">
              <a:lnSpc>
                <a:spcPct val="90000"/>
              </a:lnSpc>
            </a:pPr>
            <a:r>
              <a:rPr lang="en-US" altLang="ru-RU" sz="2000" b="1"/>
              <a:t>Java </a:t>
            </a:r>
            <a:r>
              <a:rPr lang="ru-RU" altLang="ru-RU" sz="2000" b="1"/>
              <a:t>позволяет определять класс  внутри другого класса. Класс, определенный внутри внешнего (охватывающего) класса, называется </a:t>
            </a:r>
            <a:r>
              <a:rPr lang="ru-RU" altLang="ru-RU" sz="2000" b="1" i="1"/>
              <a:t>вложенным классом (</a:t>
            </a:r>
            <a:r>
              <a:rPr lang="en-US" altLang="ru-RU" sz="2000" b="1" i="1"/>
              <a:t>nested class</a:t>
            </a:r>
            <a:r>
              <a:rPr lang="ru-RU" altLang="ru-RU" sz="2000" b="1" i="1"/>
              <a:t> </a:t>
            </a:r>
            <a:r>
              <a:rPr lang="ru-RU" altLang="ru-RU" sz="2000" i="1"/>
              <a:t>– терминология фимы </a:t>
            </a:r>
            <a:r>
              <a:rPr lang="en-US" altLang="ru-RU" sz="2000" i="1"/>
              <a:t>Sun)</a:t>
            </a:r>
            <a:r>
              <a:rPr lang="ru-RU" altLang="ru-RU" sz="2000" b="1" i="1"/>
              <a:t>:</a:t>
            </a:r>
          </a:p>
          <a:p>
            <a:pPr lvl="3" eaLnBrk="1" hangingPunct="1">
              <a:lnSpc>
                <a:spcPct val="90000"/>
              </a:lnSpc>
              <a:buFontTx/>
              <a:buNone/>
            </a:pPr>
            <a:r>
              <a:rPr lang="ru-RU" altLang="ru-RU" sz="1800" b="1">
                <a:solidFill>
                  <a:srgbClr val="00B050"/>
                </a:solidFill>
              </a:rPr>
              <a:t>class </a:t>
            </a:r>
            <a:r>
              <a:rPr lang="ru-RU" altLang="ru-RU" sz="1800" b="1" i="1">
                <a:solidFill>
                  <a:srgbClr val="00B050"/>
                </a:solidFill>
              </a:rPr>
              <a:t>OuterClass</a:t>
            </a:r>
            <a:r>
              <a:rPr lang="ru-RU" altLang="ru-RU" sz="1800" b="1">
                <a:solidFill>
                  <a:srgbClr val="00B050"/>
                </a:solidFill>
              </a:rPr>
              <a:t> { ...</a:t>
            </a:r>
          </a:p>
          <a:p>
            <a:pPr lvl="3" eaLnBrk="1" hangingPunct="1">
              <a:lnSpc>
                <a:spcPct val="90000"/>
              </a:lnSpc>
              <a:buFontTx/>
              <a:buNone/>
            </a:pPr>
            <a:r>
              <a:rPr lang="ru-RU" altLang="ru-RU" sz="1800" b="1">
                <a:solidFill>
                  <a:srgbClr val="00B050"/>
                </a:solidFill>
              </a:rPr>
              <a:t>		</a:t>
            </a:r>
            <a:r>
              <a:rPr lang="ru-RU" altLang="ru-RU" sz="1800" b="1">
                <a:solidFill>
                  <a:srgbClr val="FF0000"/>
                </a:solidFill>
              </a:rPr>
              <a:t>class </a:t>
            </a:r>
            <a:r>
              <a:rPr lang="ru-RU" altLang="ru-RU" sz="1800" b="1" i="1">
                <a:solidFill>
                  <a:srgbClr val="FF0000"/>
                </a:solidFill>
              </a:rPr>
              <a:t>NestedClass</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r>
              <a:rPr lang="en-US" altLang="ru-RU" sz="1800" b="1">
                <a:solidFill>
                  <a:srgbClr val="FF0000"/>
                </a:solidFill>
              </a:rPr>
              <a:t>…</a:t>
            </a:r>
            <a:r>
              <a:rPr lang="ru-RU" altLang="ru-RU" sz="1800" b="1">
                <a:solidFill>
                  <a:srgbClr val="FF0000"/>
                </a:solidFill>
              </a:rPr>
              <a:t>	}</a:t>
            </a:r>
          </a:p>
          <a:p>
            <a:pPr lvl="3" eaLnBrk="1" hangingPunct="1">
              <a:lnSpc>
                <a:spcPct val="90000"/>
              </a:lnSpc>
              <a:buFontTx/>
              <a:buNone/>
            </a:pPr>
            <a:r>
              <a:rPr lang="ru-RU" altLang="ru-RU" sz="1800" b="1">
                <a:solidFill>
                  <a:srgbClr val="00B050"/>
                </a:solidFill>
              </a:rPr>
              <a:t> } </a:t>
            </a:r>
          </a:p>
          <a:p>
            <a:pPr eaLnBrk="1" hangingPunct="1">
              <a:lnSpc>
                <a:spcPct val="90000"/>
              </a:lnSpc>
            </a:pPr>
            <a:r>
              <a:rPr lang="ru-RU" altLang="ru-RU" sz="2000" b="1"/>
              <a:t>Вложенные классы распадаются на две категории: </a:t>
            </a:r>
          </a:p>
          <a:p>
            <a:pPr lvl="1" eaLnBrk="1" hangingPunct="1">
              <a:lnSpc>
                <a:spcPct val="90000"/>
              </a:lnSpc>
            </a:pPr>
            <a:r>
              <a:rPr lang="ru-RU" altLang="ru-RU" sz="1800" b="1" i="1"/>
              <a:t>Статические </a:t>
            </a:r>
            <a:r>
              <a:rPr lang="ru-RU" altLang="ru-RU" sz="1800" b="1"/>
              <a:t> (</a:t>
            </a:r>
            <a:r>
              <a:rPr lang="en-US" altLang="ru-RU" sz="1800" b="1"/>
              <a:t>static</a:t>
            </a:r>
            <a:r>
              <a:rPr lang="ru-RU" altLang="ru-RU" sz="1800" b="1"/>
              <a:t>) вложенные классы;</a:t>
            </a:r>
            <a:endParaRPr lang="en-US" altLang="ru-RU" sz="1800" b="1"/>
          </a:p>
          <a:p>
            <a:pPr lvl="1" eaLnBrk="1" hangingPunct="1">
              <a:lnSpc>
                <a:spcPct val="90000"/>
              </a:lnSpc>
            </a:pPr>
            <a:r>
              <a:rPr lang="ru-RU" altLang="ru-RU" sz="1800" b="1" i="1"/>
              <a:t>Нестатические</a:t>
            </a:r>
            <a:r>
              <a:rPr lang="ru-RU" altLang="ru-RU" sz="1800" b="1"/>
              <a:t> вложенные классы, называемые также </a:t>
            </a:r>
            <a:r>
              <a:rPr lang="ru-RU" altLang="ru-RU" sz="1800" b="1" i="1"/>
              <a:t>внутренними (</a:t>
            </a:r>
            <a:r>
              <a:rPr lang="en-US" altLang="ru-RU" sz="1800" b="1" i="1"/>
              <a:t>inner class </a:t>
            </a:r>
            <a:r>
              <a:rPr lang="en-US" altLang="ru-RU" sz="1800" i="1"/>
              <a:t>– </a:t>
            </a:r>
            <a:r>
              <a:rPr lang="ru-RU" altLang="ru-RU" sz="1800" i="1"/>
              <a:t>есть ли их аналоги в </a:t>
            </a:r>
            <a:r>
              <a:rPr lang="en-US" altLang="ru-RU" sz="1800" i="1"/>
              <a:t>C++ </a:t>
            </a:r>
            <a:r>
              <a:rPr lang="ru-RU" altLang="ru-RU" sz="1800" i="1"/>
              <a:t>и/или в </a:t>
            </a:r>
            <a:r>
              <a:rPr lang="en-US" altLang="ru-RU" sz="1800" i="1"/>
              <a:t>C# ?</a:t>
            </a:r>
            <a:r>
              <a:rPr lang="ru-RU" altLang="ru-RU" sz="1800" b="1" i="1"/>
              <a:t>) :</a:t>
            </a:r>
          </a:p>
          <a:p>
            <a:pPr lvl="1" eaLnBrk="1" hangingPunct="1">
              <a:lnSpc>
                <a:spcPct val="90000"/>
              </a:lnSpc>
              <a:buFontTx/>
              <a:buNone/>
            </a:pPr>
            <a:r>
              <a:rPr lang="en-US" altLang="ru-RU" sz="1800" b="1"/>
              <a:t>		</a:t>
            </a:r>
            <a:r>
              <a:rPr lang="ru-RU" altLang="ru-RU" sz="1800" b="1">
                <a:solidFill>
                  <a:srgbClr val="00B050"/>
                </a:solidFill>
              </a:rPr>
              <a:t>class OuterClass { ... </a:t>
            </a:r>
            <a:endParaRPr lang="en-US" altLang="ru-RU" sz="1800" b="1">
              <a:solidFill>
                <a:srgbClr val="00B050"/>
              </a:solidFill>
            </a:endParaRPr>
          </a:p>
          <a:p>
            <a:pPr lvl="1" eaLnBrk="1" hangingPunct="1">
              <a:lnSpc>
                <a:spcPct val="90000"/>
              </a:lnSpc>
              <a:buFontTx/>
              <a:buNone/>
            </a:pPr>
            <a:r>
              <a:rPr lang="en-US" altLang="ru-RU" sz="1800" b="1">
                <a:solidFill>
                  <a:srgbClr val="00B050"/>
                </a:solidFill>
              </a:rPr>
              <a:t>			</a:t>
            </a:r>
            <a:r>
              <a:rPr lang="ru-RU" altLang="ru-RU" sz="1800" b="1">
                <a:solidFill>
                  <a:srgbClr val="FF0000"/>
                </a:solidFill>
              </a:rPr>
              <a:t>static class </a:t>
            </a:r>
            <a:r>
              <a:rPr lang="ru-RU" altLang="ru-RU" sz="1800" b="1" i="1">
                <a:solidFill>
                  <a:srgbClr val="FF0000"/>
                </a:solidFill>
              </a:rPr>
              <a:t>StaticNestedClass</a:t>
            </a:r>
            <a:r>
              <a:rPr lang="ru-RU" altLang="ru-RU" sz="1800" b="1">
                <a:solidFill>
                  <a:srgbClr val="FF0000"/>
                </a:solidFill>
              </a:rPr>
              <a:t> { ... } </a:t>
            </a:r>
            <a:endParaRPr lang="en-US" altLang="ru-RU" sz="1800" b="1">
              <a:solidFill>
                <a:srgbClr val="FF0000"/>
              </a:solidFill>
            </a:endParaRPr>
          </a:p>
          <a:p>
            <a:pPr lvl="1" eaLnBrk="1" hangingPunct="1">
              <a:lnSpc>
                <a:spcPct val="90000"/>
              </a:lnSpc>
              <a:buFontTx/>
              <a:buNone/>
            </a:pPr>
            <a:r>
              <a:rPr lang="en-US" altLang="ru-RU" sz="1800" b="1">
                <a:solidFill>
                  <a:srgbClr val="FF0000"/>
                </a:solidFill>
              </a:rPr>
              <a:t>			</a:t>
            </a:r>
            <a:r>
              <a:rPr lang="ru-RU" altLang="ru-RU" sz="1800" b="1">
                <a:solidFill>
                  <a:srgbClr val="FF0000"/>
                </a:solidFill>
              </a:rPr>
              <a:t>class </a:t>
            </a:r>
            <a:r>
              <a:rPr lang="ru-RU" altLang="ru-RU" sz="1800" b="1" i="1">
                <a:solidFill>
                  <a:srgbClr val="FF0000"/>
                </a:solidFill>
              </a:rPr>
              <a:t>InnerClass</a:t>
            </a:r>
            <a:r>
              <a:rPr lang="ru-RU" altLang="ru-RU" sz="1800" b="1">
                <a:solidFill>
                  <a:srgbClr val="FF0000"/>
                </a:solidFill>
              </a:rPr>
              <a:t> { ... } </a:t>
            </a:r>
            <a:endParaRPr lang="en-US" altLang="ru-RU" sz="1800" b="1">
              <a:solidFill>
                <a:srgbClr val="FF0000"/>
              </a:solidFill>
            </a:endParaRPr>
          </a:p>
          <a:p>
            <a:pPr lvl="1" eaLnBrk="1" hangingPunct="1">
              <a:lnSpc>
                <a:spcPct val="90000"/>
              </a:lnSpc>
              <a:buFontTx/>
              <a:buNone/>
            </a:pPr>
            <a:r>
              <a:rPr lang="en-US" altLang="ru-RU" sz="1800" b="1">
                <a:solidFill>
                  <a:srgbClr val="00B050"/>
                </a:solidFill>
              </a:rPr>
              <a:t>		</a:t>
            </a:r>
            <a:r>
              <a:rPr lang="ru-RU" altLang="ru-RU" sz="1800" b="1">
                <a:solidFill>
                  <a:srgbClr val="00B050"/>
                </a:solidFill>
              </a:rPr>
              <a:t>}</a:t>
            </a:r>
            <a:r>
              <a:rPr lang="ru-RU" altLang="ru-RU" sz="1800">
                <a:solidFill>
                  <a:srgbClr val="00B050"/>
                </a:solidFill>
              </a:rPr>
              <a:t> </a:t>
            </a:r>
          </a:p>
        </p:txBody>
      </p:sp>
      <p:sp>
        <p:nvSpPr>
          <p:cNvPr id="23558" name="Rectangle 2">
            <a:extLst>
              <a:ext uri="{FF2B5EF4-FFF2-40B4-BE49-F238E27FC236}">
                <a16:creationId xmlns:a16="http://schemas.microsoft.com/office/drawing/2014/main" id="{8656B833-1DE4-4F93-87A4-18AEBD23C4E3}"/>
              </a:ext>
            </a:extLst>
          </p:cNvPr>
          <p:cNvSpPr>
            <a:spLocks noGrp="1" noChangeArrowheads="1"/>
          </p:cNvSpPr>
          <p:nvPr>
            <p:ph type="title"/>
          </p:nvPr>
        </p:nvSpPr>
        <p:spPr>
          <a:xfrm>
            <a:off x="395288" y="1412875"/>
            <a:ext cx="8229600" cy="360363"/>
          </a:xfrm>
        </p:spPr>
        <p:txBody>
          <a:bodyPr/>
          <a:lstStyle/>
          <a:p>
            <a:pPr eaLnBrk="1" hangingPunct="1"/>
            <a:r>
              <a:rPr lang="ru-RU" altLang="ru-RU" sz="2400" b="1"/>
              <a:t>Вложенные классы</a:t>
            </a: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B11E2D60-61E9-49AB-B58B-75EBE83A65E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6DCB7A1-2646-40D4-B22F-DDA4636343B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2A53CA32-A2B9-4500-8848-6FA7C8E450B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E44EBE52-9504-47A9-9523-77BD1A4799E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3F7D674-0B3F-4CC3-BDDB-3D39FA2AFDB9}" type="slidenum">
              <a:rPr lang="ru-RU" altLang="ru-RU" sz="1400"/>
              <a:pPr eaLnBrk="1" hangingPunct="1">
                <a:spcBef>
                  <a:spcPct val="0"/>
                </a:spcBef>
                <a:buFontTx/>
                <a:buNone/>
              </a:pPr>
              <a:t>663</a:t>
            </a:fld>
            <a:endParaRPr lang="ru-RU" altLang="ru-RU" sz="1400"/>
          </a:p>
        </p:txBody>
      </p:sp>
      <p:sp>
        <p:nvSpPr>
          <p:cNvPr id="24581" name="Rectangle 3">
            <a:extLst>
              <a:ext uri="{FF2B5EF4-FFF2-40B4-BE49-F238E27FC236}">
                <a16:creationId xmlns:a16="http://schemas.microsoft.com/office/drawing/2014/main" id="{209BAE54-1CF9-4427-9C37-F400EAA08A80}"/>
              </a:ext>
            </a:extLst>
          </p:cNvPr>
          <p:cNvSpPr>
            <a:spLocks noGrp="1" noChangeArrowheads="1"/>
          </p:cNvSpPr>
          <p:nvPr>
            <p:ph type="body" idx="1"/>
          </p:nvPr>
        </p:nvSpPr>
        <p:spPr>
          <a:xfrm>
            <a:off x="0" y="1600200"/>
            <a:ext cx="9144000" cy="4525963"/>
          </a:xfrm>
        </p:spPr>
        <p:txBody>
          <a:bodyPr/>
          <a:lstStyle/>
          <a:p>
            <a:pPr eaLnBrk="1" hangingPunct="1">
              <a:lnSpc>
                <a:spcPct val="80000"/>
              </a:lnSpc>
            </a:pPr>
            <a:r>
              <a:rPr lang="ru-RU" altLang="ru-RU" sz="1800"/>
              <a:t>Любой вложенный класс является членом охватывающего класса и – как таковой – может быть объявлен </a:t>
            </a:r>
            <a:r>
              <a:rPr lang="en-US" altLang="ru-RU" sz="1800" b="1"/>
              <a:t>private, public, protected</a:t>
            </a:r>
            <a:r>
              <a:rPr lang="en-US" altLang="ru-RU" sz="1800"/>
              <a:t> </a:t>
            </a:r>
            <a:r>
              <a:rPr lang="ru-RU" altLang="ru-RU" sz="1800"/>
              <a:t>или быть </a:t>
            </a:r>
            <a:r>
              <a:rPr lang="en-US" altLang="ru-RU" sz="1800" b="1" i="1"/>
              <a:t>package private</a:t>
            </a:r>
            <a:r>
              <a:rPr lang="en-US" altLang="ru-RU" sz="1800"/>
              <a:t>.</a:t>
            </a:r>
            <a:r>
              <a:rPr lang="ru-RU" altLang="ru-RU" sz="1800"/>
              <a:t> </a:t>
            </a:r>
            <a:r>
              <a:rPr lang="ru-RU" altLang="ru-RU" sz="1800" i="1">
                <a:solidFill>
                  <a:srgbClr val="FF0000"/>
                </a:solidFill>
              </a:rPr>
              <a:t>(Какими могут быть классы, которые не являются вложенными?)</a:t>
            </a:r>
          </a:p>
          <a:p>
            <a:pPr eaLnBrk="1" hangingPunct="1">
              <a:lnSpc>
                <a:spcPct val="80000"/>
              </a:lnSpc>
            </a:pPr>
            <a:r>
              <a:rPr lang="ru-RU" altLang="ru-RU" sz="1800" b="1"/>
              <a:t>Статические</a:t>
            </a:r>
            <a:r>
              <a:rPr lang="ru-RU" altLang="ru-RU" sz="1800"/>
              <a:t> вложенные классы не имеют прямого доступа к другим</a:t>
            </a:r>
            <a:r>
              <a:rPr lang="en-US" altLang="ru-RU" sz="1800"/>
              <a:t> </a:t>
            </a:r>
            <a:r>
              <a:rPr lang="en-US" altLang="ru-RU" sz="1800" b="1" i="1"/>
              <a:t>(</a:t>
            </a:r>
            <a:r>
              <a:rPr lang="ru-RU" altLang="ru-RU" sz="1800" b="1" i="1"/>
              <a:t>т.е.нестатическим</a:t>
            </a:r>
            <a:r>
              <a:rPr lang="en-US" altLang="ru-RU" sz="1800" b="1" i="1"/>
              <a:t>)</a:t>
            </a:r>
            <a:r>
              <a:rPr lang="ru-RU" altLang="ru-RU" sz="1800"/>
              <a:t> членам охватывающего класса</a:t>
            </a:r>
            <a:r>
              <a:rPr lang="en-US" altLang="ru-RU" sz="1800"/>
              <a:t> (</a:t>
            </a:r>
            <a:r>
              <a:rPr lang="ru-RU" altLang="ru-RU" sz="1800"/>
              <a:t>но имеют – к </a:t>
            </a:r>
            <a:r>
              <a:rPr lang="ru-RU" altLang="ru-RU" sz="1800" b="1"/>
              <a:t>статическим,</a:t>
            </a:r>
            <a:r>
              <a:rPr lang="ru-RU" altLang="ru-RU" sz="1800"/>
              <a:t> </a:t>
            </a:r>
            <a:r>
              <a:rPr lang="ru-RU" altLang="ru-RU" sz="1800" b="1"/>
              <a:t>включая приватные!</a:t>
            </a:r>
            <a:r>
              <a:rPr lang="en-US" altLang="ru-RU" sz="1800"/>
              <a:t>)</a:t>
            </a:r>
            <a:r>
              <a:rPr lang="ru-RU" altLang="ru-RU" sz="1800"/>
              <a:t>. </a:t>
            </a:r>
            <a:r>
              <a:rPr lang="ru-RU" altLang="ru-RU" sz="1800" i="1">
                <a:solidFill>
                  <a:srgbClr val="FF0000"/>
                </a:solidFill>
              </a:rPr>
              <a:t>(тут у вас могут возникнуть вопросы...- они есть?)</a:t>
            </a:r>
            <a:endParaRPr lang="ru-RU" altLang="ru-RU" sz="1800"/>
          </a:p>
          <a:p>
            <a:pPr eaLnBrk="1" hangingPunct="1">
              <a:lnSpc>
                <a:spcPct val="80000"/>
              </a:lnSpc>
            </a:pPr>
            <a:r>
              <a:rPr lang="ru-RU" altLang="ru-RU" sz="1800"/>
              <a:t>Нестатические вложенные классы </a:t>
            </a:r>
            <a:r>
              <a:rPr lang="ru-RU" altLang="ru-RU" sz="1800" b="1" i="1"/>
              <a:t>(</a:t>
            </a:r>
            <a:r>
              <a:rPr lang="en-US" altLang="ru-RU" sz="1800" b="1" i="1"/>
              <a:t>inner-</a:t>
            </a:r>
            <a:r>
              <a:rPr lang="ru-RU" altLang="ru-RU" sz="1800" b="1" i="1"/>
              <a:t>классы)</a:t>
            </a:r>
            <a:r>
              <a:rPr lang="ru-RU" altLang="ru-RU" sz="1800" i="1"/>
              <a:t> имеют непосредственный доступ к другим членам охватывающего класса, </a:t>
            </a:r>
            <a:r>
              <a:rPr lang="ru-RU" altLang="ru-RU" sz="1800" b="1" i="1"/>
              <a:t>включая приватные</a:t>
            </a:r>
            <a:r>
              <a:rPr lang="ru-RU" altLang="ru-RU" sz="1800" i="1"/>
              <a:t>. </a:t>
            </a:r>
          </a:p>
          <a:p>
            <a:pPr lvl="2" eaLnBrk="1" hangingPunct="1">
              <a:lnSpc>
                <a:spcPct val="80000"/>
              </a:lnSpc>
              <a:buFontTx/>
              <a:buNone/>
            </a:pPr>
            <a:r>
              <a:rPr lang="ru-RU" altLang="ru-RU" sz="1000" i="1"/>
              <a:t>		</a:t>
            </a:r>
            <a:r>
              <a:rPr lang="ru-RU" altLang="ru-RU" sz="1400" i="1">
                <a:solidFill>
                  <a:srgbClr val="FF0000"/>
                </a:solidFill>
              </a:rPr>
              <a:t>(тут у вас тоже могут возникнуть вопросы...- они есть?)</a:t>
            </a:r>
          </a:p>
          <a:p>
            <a:pPr eaLnBrk="1" hangingPunct="1">
              <a:lnSpc>
                <a:spcPct val="80000"/>
              </a:lnSpc>
            </a:pPr>
            <a:r>
              <a:rPr lang="ru-RU" altLang="ru-RU" sz="1800"/>
              <a:t>Причин для использования вложенных классов несколько, в том числе:</a:t>
            </a:r>
          </a:p>
          <a:p>
            <a:pPr lvl="1" eaLnBrk="1" hangingPunct="1">
              <a:lnSpc>
                <a:spcPct val="80000"/>
              </a:lnSpc>
            </a:pPr>
            <a:r>
              <a:rPr lang="ru-RU" altLang="ru-RU" sz="1600"/>
              <a:t>Логическая группировка классов (например, нужных не всем);</a:t>
            </a:r>
          </a:p>
          <a:p>
            <a:pPr lvl="1" eaLnBrk="1" hangingPunct="1">
              <a:lnSpc>
                <a:spcPct val="80000"/>
              </a:lnSpc>
            </a:pPr>
            <a:r>
              <a:rPr lang="ru-RU" altLang="ru-RU" sz="1600"/>
              <a:t>Усиление средств инкапсуляции;</a:t>
            </a:r>
          </a:p>
          <a:p>
            <a:pPr lvl="1" eaLnBrk="1" hangingPunct="1">
              <a:lnSpc>
                <a:spcPct val="80000"/>
              </a:lnSpc>
            </a:pPr>
            <a:r>
              <a:rPr lang="ru-RU" altLang="ru-RU" sz="1600"/>
              <a:t>Улучшение структуризации кода (читаемость, и пр.).</a:t>
            </a:r>
          </a:p>
          <a:p>
            <a:pPr eaLnBrk="1" hangingPunct="1">
              <a:lnSpc>
                <a:spcPct val="80000"/>
              </a:lnSpc>
            </a:pPr>
            <a:r>
              <a:rPr lang="ru-RU" altLang="ru-RU" sz="1800" b="1"/>
              <a:t>Работу вложенных классов обеспечивает компилятор; для виртуальной машины нет отличия от внешних классов. Для обозначения вложенного класса в виртуальной машине используется символ </a:t>
            </a:r>
            <a:r>
              <a:rPr lang="en-US" altLang="ru-RU" sz="1800" b="1"/>
              <a:t>$ (</a:t>
            </a:r>
            <a:r>
              <a:rPr lang="ru-RU" altLang="ru-RU" sz="1800" b="1"/>
              <a:t>разделяет имена внешних и внутренних классов </a:t>
            </a:r>
            <a:r>
              <a:rPr lang="en-US" altLang="ru-RU" sz="1800" b="1"/>
              <a:t>)</a:t>
            </a:r>
            <a:r>
              <a:rPr lang="ru-RU" altLang="ru-RU" sz="1800" b="1"/>
              <a:t>.</a:t>
            </a:r>
          </a:p>
          <a:p>
            <a:pPr eaLnBrk="1" hangingPunct="1">
              <a:lnSpc>
                <a:spcPct val="80000"/>
              </a:lnSpc>
            </a:pPr>
            <a:endParaRPr lang="ru-RU" altLang="ru-RU" sz="1400" b="1" i="1"/>
          </a:p>
          <a:p>
            <a:pPr eaLnBrk="1" hangingPunct="1">
              <a:lnSpc>
                <a:spcPct val="80000"/>
              </a:lnSpc>
            </a:pPr>
            <a:endParaRPr lang="ru-RU" altLang="ru-RU" sz="1600" b="1" i="1"/>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1ABD47B3-E742-47EB-82B0-35DAC1DC5E1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01E35ED-253F-4849-A084-5DCACC4351A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3" name="Footer Placeholder 4">
            <a:extLst>
              <a:ext uri="{FF2B5EF4-FFF2-40B4-BE49-F238E27FC236}">
                <a16:creationId xmlns:a16="http://schemas.microsoft.com/office/drawing/2014/main" id="{0F790716-F509-46B4-AF49-3529586327B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17319885-52D2-4688-8A23-D4FD9B47D61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C7EA82E-57F4-493D-B94A-91238EC14FEC}" type="slidenum">
              <a:rPr lang="ru-RU" altLang="ru-RU" sz="1400"/>
              <a:pPr eaLnBrk="1" hangingPunct="1">
                <a:spcBef>
                  <a:spcPct val="0"/>
                </a:spcBef>
                <a:buFontTx/>
                <a:buNone/>
              </a:pPr>
              <a:t>664</a:t>
            </a:fld>
            <a:endParaRPr lang="ru-RU" altLang="ru-RU" sz="1400"/>
          </a:p>
        </p:txBody>
      </p:sp>
      <p:sp>
        <p:nvSpPr>
          <p:cNvPr id="25605" name="Rectangle 2">
            <a:extLst>
              <a:ext uri="{FF2B5EF4-FFF2-40B4-BE49-F238E27FC236}">
                <a16:creationId xmlns:a16="http://schemas.microsoft.com/office/drawing/2014/main" id="{055959C3-25C3-498E-B97A-71C849C50CD4}"/>
              </a:ext>
            </a:extLst>
          </p:cNvPr>
          <p:cNvSpPr>
            <a:spLocks noGrp="1" noChangeArrowheads="1"/>
          </p:cNvSpPr>
          <p:nvPr>
            <p:ph type="title"/>
          </p:nvPr>
        </p:nvSpPr>
        <p:spPr>
          <a:xfrm>
            <a:off x="395288" y="1484313"/>
            <a:ext cx="8229600" cy="215900"/>
          </a:xfrm>
        </p:spPr>
        <p:txBody>
          <a:bodyPr/>
          <a:lstStyle/>
          <a:p>
            <a:pPr eaLnBrk="1" hangingPunct="1"/>
            <a:r>
              <a:rPr lang="ru-RU" altLang="ru-RU" sz="2400" b="1"/>
              <a:t>Статические вложенные классы</a:t>
            </a:r>
          </a:p>
        </p:txBody>
      </p:sp>
      <p:sp>
        <p:nvSpPr>
          <p:cNvPr id="25606" name="Rectangle 3">
            <a:extLst>
              <a:ext uri="{FF2B5EF4-FFF2-40B4-BE49-F238E27FC236}">
                <a16:creationId xmlns:a16="http://schemas.microsoft.com/office/drawing/2014/main" id="{D9971500-3405-46C4-BA20-0225BE8A2091}"/>
              </a:ext>
            </a:extLst>
          </p:cNvPr>
          <p:cNvSpPr>
            <a:spLocks noGrp="1" noChangeArrowheads="1"/>
          </p:cNvSpPr>
          <p:nvPr>
            <p:ph type="body" idx="1"/>
          </p:nvPr>
        </p:nvSpPr>
        <p:spPr>
          <a:xfrm>
            <a:off x="179388" y="1989138"/>
            <a:ext cx="8785225" cy="3960812"/>
          </a:xfrm>
        </p:spPr>
        <p:txBody>
          <a:bodyPr/>
          <a:lstStyle/>
          <a:p>
            <a:pPr eaLnBrk="1" hangingPunct="1"/>
            <a:r>
              <a:rPr lang="ru-RU" altLang="ru-RU" sz="1800"/>
              <a:t>Как и другие статические члены класса (методы и поля), статические вложенные классы ассоциированы </a:t>
            </a:r>
            <a:r>
              <a:rPr lang="ru-RU" altLang="ru-RU" sz="1800" b="1"/>
              <a:t>с охватывающим классом</a:t>
            </a:r>
            <a:r>
              <a:rPr lang="ru-RU" altLang="ru-RU" sz="1800"/>
              <a:t>;</a:t>
            </a:r>
          </a:p>
          <a:p>
            <a:pPr eaLnBrk="1" hangingPunct="1"/>
            <a:r>
              <a:rPr lang="ru-RU" altLang="ru-RU" sz="1800"/>
              <a:t>Как и статические методы, они не могут непосредственно ссылаться на нестатические поля или методы охватывающего класса (без получения ссылки на объект); но могут обращаться к статическим членам охватывающего класса (полям, методам и</a:t>
            </a:r>
            <a:r>
              <a:rPr lang="en-US" altLang="ru-RU" sz="1800"/>
              <a:t> </a:t>
            </a:r>
            <a:r>
              <a:rPr lang="ru-RU" altLang="ru-RU" sz="1800" i="1"/>
              <a:t>(всяким!)</a:t>
            </a:r>
            <a:r>
              <a:rPr lang="ru-RU" altLang="ru-RU" sz="1800"/>
              <a:t> вложенным классам), </a:t>
            </a:r>
            <a:r>
              <a:rPr lang="ru-RU" altLang="ru-RU" sz="1800" b="1" i="1"/>
              <a:t>включая приватные</a:t>
            </a:r>
            <a:r>
              <a:rPr lang="ru-RU" altLang="ru-RU" sz="1800"/>
              <a:t>. В остальном, с позиций поведения, такие классы ничем не отличаются от </a:t>
            </a:r>
            <a:r>
              <a:rPr lang="en-US" altLang="ru-RU" sz="1800"/>
              <a:t>top-level </a:t>
            </a:r>
            <a:r>
              <a:rPr lang="ru-RU" altLang="ru-RU" sz="1800"/>
              <a:t>классов.</a:t>
            </a:r>
          </a:p>
          <a:p>
            <a:pPr eaLnBrk="1" hangingPunct="1"/>
            <a:r>
              <a:rPr lang="ru-RU" altLang="ru-RU" sz="1800"/>
              <a:t>Обращение к статическим вложенным классам (из вне охватывающего/их) происходит с использованием имени (имен) охватывающего, например:</a:t>
            </a:r>
          </a:p>
          <a:p>
            <a:pPr lvl="1" algn="ctr" eaLnBrk="1" hangingPunct="1">
              <a:buFontTx/>
              <a:buNone/>
            </a:pPr>
            <a:r>
              <a:rPr lang="en-US" altLang="ru-RU" sz="1800" b="1"/>
              <a:t>MyOuterClass.MyStaticNestedClass</a:t>
            </a:r>
            <a:r>
              <a:rPr lang="ru-RU" altLang="ru-RU" sz="1800" b="1"/>
              <a:t> </a:t>
            </a:r>
            <a:r>
              <a:rPr lang="en-US" altLang="ru-RU" sz="1800" b="1"/>
              <a:t>myObject = new MyOuterClass.MyStaticNestedClass();</a:t>
            </a:r>
            <a:endParaRPr lang="ru-RU" altLang="ru-RU" sz="1800" b="1"/>
          </a:p>
          <a:p>
            <a:pPr lvl="1" eaLnBrk="1" hangingPunct="1"/>
            <a:r>
              <a:rPr lang="ru-RU" altLang="ru-RU" sz="1600" b="1"/>
              <a:t>в сущности, имя охватывающего выступает «в роли имени пакета».</a:t>
            </a:r>
          </a:p>
          <a:p>
            <a:pPr lvl="2" eaLnBrk="1" hangingPunct="1">
              <a:buFontTx/>
              <a:buNone/>
            </a:pPr>
            <a:endParaRPr lang="ru-RU" altLang="ru-RU" sz="1400" b="1"/>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517965FE-27BC-4C1E-BAF6-0CEF0B76D40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4AFB61E-BCC6-4C74-B9BE-B82B6F77AE1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DAD1F954-7452-4C8F-A803-A15132F4B36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67FCEAE3-7D07-4688-9840-A9F1EA1575B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D7E652A-CCFF-42AF-9149-0CCFB4B255C6}" type="slidenum">
              <a:rPr lang="ru-RU" altLang="ru-RU" sz="1400"/>
              <a:pPr eaLnBrk="1" hangingPunct="1">
                <a:spcBef>
                  <a:spcPct val="0"/>
                </a:spcBef>
                <a:buFontTx/>
                <a:buNone/>
              </a:pPr>
              <a:t>665</a:t>
            </a:fld>
            <a:endParaRPr lang="ru-RU" altLang="ru-RU" sz="1400"/>
          </a:p>
        </p:txBody>
      </p:sp>
      <p:sp>
        <p:nvSpPr>
          <p:cNvPr id="26629" name="Rectangle 2">
            <a:extLst>
              <a:ext uri="{FF2B5EF4-FFF2-40B4-BE49-F238E27FC236}">
                <a16:creationId xmlns:a16="http://schemas.microsoft.com/office/drawing/2014/main" id="{FC421A78-90EC-4A18-8952-8CACE88AB88B}"/>
              </a:ext>
            </a:extLst>
          </p:cNvPr>
          <p:cNvSpPr>
            <a:spLocks noGrp="1" noChangeArrowheads="1"/>
          </p:cNvSpPr>
          <p:nvPr>
            <p:ph type="title"/>
          </p:nvPr>
        </p:nvSpPr>
        <p:spPr>
          <a:xfrm>
            <a:off x="395288" y="1412875"/>
            <a:ext cx="8229600" cy="287338"/>
          </a:xfrm>
        </p:spPr>
        <p:txBody>
          <a:bodyPr/>
          <a:lstStyle/>
          <a:p>
            <a:pPr eaLnBrk="1" hangingPunct="1"/>
            <a:r>
              <a:rPr lang="ru-RU" altLang="ru-RU" sz="2400" b="1"/>
              <a:t>Внутренние классы</a:t>
            </a:r>
          </a:p>
        </p:txBody>
      </p:sp>
      <p:sp>
        <p:nvSpPr>
          <p:cNvPr id="26630" name="Rectangle 3">
            <a:extLst>
              <a:ext uri="{FF2B5EF4-FFF2-40B4-BE49-F238E27FC236}">
                <a16:creationId xmlns:a16="http://schemas.microsoft.com/office/drawing/2014/main" id="{23AE52AE-9049-440B-BF6D-A8D2A330088E}"/>
              </a:ext>
            </a:extLst>
          </p:cNvPr>
          <p:cNvSpPr>
            <a:spLocks noGrp="1" noChangeArrowheads="1"/>
          </p:cNvSpPr>
          <p:nvPr>
            <p:ph type="body" idx="1"/>
          </p:nvPr>
        </p:nvSpPr>
        <p:spPr>
          <a:xfrm>
            <a:off x="0" y="1773238"/>
            <a:ext cx="9144000" cy="4352925"/>
          </a:xfrm>
        </p:spPr>
        <p:txBody>
          <a:bodyPr/>
          <a:lstStyle/>
          <a:p>
            <a:pPr eaLnBrk="1" hangingPunct="1">
              <a:lnSpc>
                <a:spcPct val="90000"/>
              </a:lnSpc>
            </a:pPr>
            <a:r>
              <a:rPr lang="ru-RU" altLang="ru-RU" sz="1800"/>
              <a:t>Как и в случае полей и методов, нестатические вложенные классы (то есть – внутренние, </a:t>
            </a:r>
            <a:r>
              <a:rPr lang="en-US" altLang="ru-RU" sz="1800" b="1" i="1"/>
              <a:t>inner</a:t>
            </a:r>
            <a:r>
              <a:rPr lang="ru-RU" altLang="ru-RU" sz="1800"/>
              <a:t>)</a:t>
            </a:r>
            <a:r>
              <a:rPr lang="en-US" altLang="ru-RU" sz="1800"/>
              <a:t> </a:t>
            </a:r>
            <a:r>
              <a:rPr lang="ru-RU" altLang="ru-RU" sz="1800"/>
              <a:t>ассоциируются </a:t>
            </a:r>
            <a:r>
              <a:rPr lang="ru-RU" altLang="ru-RU" sz="1800" b="1"/>
              <a:t>с экземпляром объекта охватывающего класса;</a:t>
            </a:r>
          </a:p>
          <a:p>
            <a:pPr eaLnBrk="1" hangingPunct="1">
              <a:lnSpc>
                <a:spcPct val="90000"/>
              </a:lnSpc>
            </a:pPr>
            <a:r>
              <a:rPr lang="ru-RU" altLang="ru-RU" sz="1800"/>
              <a:t>При этом имеется прямой доступ к полям и методам этого охватывающего объекта (</a:t>
            </a:r>
            <a:r>
              <a:rPr lang="ru-RU" altLang="ru-RU" sz="1800" b="1" i="1"/>
              <a:t>включая приватные</a:t>
            </a:r>
            <a:r>
              <a:rPr lang="ru-RU" altLang="ru-RU" sz="1800"/>
              <a:t>).</a:t>
            </a:r>
          </a:p>
          <a:p>
            <a:pPr eaLnBrk="1" hangingPunct="1">
              <a:lnSpc>
                <a:spcPct val="90000"/>
              </a:lnSpc>
            </a:pPr>
            <a:r>
              <a:rPr lang="ru-RU" altLang="ru-RU" sz="1800"/>
              <a:t>Во внутреннем классе нельзя определять статические члены, так как он связан с экземпляром охватывающего класса. </a:t>
            </a:r>
            <a:r>
              <a:rPr lang="ru-RU" altLang="ru-RU" sz="1400" b="1" i="1">
                <a:solidFill>
                  <a:srgbClr val="FF0000"/>
                </a:solidFill>
              </a:rPr>
              <a:t>(Проверьте, можно ли во внутреннем классе определить статическую константу базового</a:t>
            </a:r>
            <a:r>
              <a:rPr lang="en-US" altLang="ru-RU" sz="1400" b="1" i="1">
                <a:solidFill>
                  <a:srgbClr val="FF0000"/>
                </a:solidFill>
              </a:rPr>
              <a:t> </a:t>
            </a:r>
            <a:r>
              <a:rPr lang="ru-RU" altLang="ru-RU" sz="1400" b="1" i="1">
                <a:solidFill>
                  <a:srgbClr val="FF0000"/>
                </a:solidFill>
              </a:rPr>
              <a:t>и/или ссылочного типа, – в частности для констант времени компиляции – </a:t>
            </a:r>
            <a:r>
              <a:rPr lang="en-US" altLang="ru-RU" sz="1400" b="1" i="1">
                <a:solidFill>
                  <a:srgbClr val="FF0000"/>
                </a:solidFill>
              </a:rPr>
              <a:t>final </a:t>
            </a:r>
            <a:r>
              <a:rPr lang="ru-RU" altLang="ru-RU" sz="1400" b="1" i="1">
                <a:solidFill>
                  <a:srgbClr val="FF0000"/>
                </a:solidFill>
              </a:rPr>
              <a:t>и не </a:t>
            </a:r>
            <a:r>
              <a:rPr lang="en-US" altLang="ru-RU" sz="1400" b="1" i="1">
                <a:solidFill>
                  <a:srgbClr val="FF0000"/>
                </a:solidFill>
              </a:rPr>
              <a:t>final…</a:t>
            </a:r>
            <a:r>
              <a:rPr lang="ru-RU" altLang="ru-RU" sz="1400" b="1" i="1">
                <a:solidFill>
                  <a:srgbClr val="FF0000"/>
                </a:solidFill>
              </a:rPr>
              <a:t>).</a:t>
            </a:r>
            <a:endParaRPr lang="en-US" altLang="ru-RU" sz="1400" b="1" i="1">
              <a:solidFill>
                <a:srgbClr val="FF0000"/>
              </a:solidFill>
            </a:endParaRPr>
          </a:p>
          <a:p>
            <a:pPr eaLnBrk="1" hangingPunct="1">
              <a:lnSpc>
                <a:spcPct val="90000"/>
              </a:lnSpc>
            </a:pPr>
            <a:r>
              <a:rPr lang="ru-RU" altLang="ru-RU" sz="1800"/>
              <a:t>Объект (инстанс) внутреннего класса может существовать только внутри объекта охватывающего класса, имея прямой доступ ко всем полям и методам охватывающего объекта.</a:t>
            </a:r>
          </a:p>
          <a:p>
            <a:pPr eaLnBrk="1" hangingPunct="1">
              <a:lnSpc>
                <a:spcPct val="90000"/>
              </a:lnSpc>
            </a:pPr>
            <a:r>
              <a:rPr lang="ru-RU" altLang="ru-RU" sz="1800"/>
              <a:t>Чтобы инстанциировать внутренний класс, надо сперва иметь объект охватывающего класса (и просить его создать новый инстанс внутреннего):</a:t>
            </a:r>
          </a:p>
          <a:p>
            <a:pPr eaLnBrk="1" hangingPunct="1">
              <a:lnSpc>
                <a:spcPct val="90000"/>
              </a:lnSpc>
              <a:buFontTx/>
              <a:buNone/>
            </a:pPr>
            <a:r>
              <a:rPr lang="ru-RU" altLang="ru-RU" sz="1800"/>
              <a:t>		</a:t>
            </a:r>
            <a:r>
              <a:rPr lang="ru-RU" altLang="ru-RU" sz="1800" b="1"/>
              <a:t>OuterClass.InnerClass innerObject = outerObject.new InnerClass(); </a:t>
            </a: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44FA5BE9-7C1C-4DD1-9D67-9CC909B00F4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6405033-7BC0-4326-BF8A-54CA9C41F09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7651" name="Footer Placeholder 4">
            <a:extLst>
              <a:ext uri="{FF2B5EF4-FFF2-40B4-BE49-F238E27FC236}">
                <a16:creationId xmlns:a16="http://schemas.microsoft.com/office/drawing/2014/main" id="{C4548E14-2D5B-49DE-87E1-5F8BA69FF3C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7652" name="Slide Number Placeholder 5">
            <a:extLst>
              <a:ext uri="{FF2B5EF4-FFF2-40B4-BE49-F238E27FC236}">
                <a16:creationId xmlns:a16="http://schemas.microsoft.com/office/drawing/2014/main" id="{5E92E885-8E5F-475F-8E8F-4BED77FEE59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D14AD48-770E-4972-BA59-5F362E0867C0}" type="slidenum">
              <a:rPr lang="ru-RU" altLang="ru-RU" sz="1400"/>
              <a:pPr eaLnBrk="1" hangingPunct="1">
                <a:spcBef>
                  <a:spcPct val="0"/>
                </a:spcBef>
                <a:buFontTx/>
                <a:buNone/>
              </a:pPr>
              <a:t>666</a:t>
            </a:fld>
            <a:endParaRPr lang="ru-RU" altLang="ru-RU" sz="1400"/>
          </a:p>
        </p:txBody>
      </p:sp>
      <p:sp>
        <p:nvSpPr>
          <p:cNvPr id="27653" name="Rectangle 3">
            <a:extLst>
              <a:ext uri="{FF2B5EF4-FFF2-40B4-BE49-F238E27FC236}">
                <a16:creationId xmlns:a16="http://schemas.microsoft.com/office/drawing/2014/main" id="{51D02DD9-E00A-4BB5-99CA-CB9DC5FB5975}"/>
              </a:ext>
            </a:extLst>
          </p:cNvPr>
          <p:cNvSpPr>
            <a:spLocks noGrp="1" noChangeArrowheads="1"/>
          </p:cNvSpPr>
          <p:nvPr>
            <p:ph type="body" idx="1"/>
          </p:nvPr>
        </p:nvSpPr>
        <p:spPr>
          <a:xfrm>
            <a:off x="0" y="1484313"/>
            <a:ext cx="9144000" cy="4641850"/>
          </a:xfrm>
        </p:spPr>
        <p:txBody>
          <a:bodyPr/>
          <a:lstStyle/>
          <a:p>
            <a:pPr eaLnBrk="1" hangingPunct="1"/>
            <a:r>
              <a:rPr lang="ru-RU" altLang="ru-RU" sz="2000"/>
              <a:t>При создании объекта внутреннего класса в его конструктор автоматически (неявно, первым параметром) передается ссылка на объект охватывающего класса; эта ссылка всегда есть в распоряжении объекта внутреннего класса.</a:t>
            </a:r>
          </a:p>
          <a:p>
            <a:pPr eaLnBrk="1" hangingPunct="1"/>
            <a:r>
              <a:rPr lang="ru-RU" altLang="ru-RU" sz="2000" b="1">
                <a:solidFill>
                  <a:srgbClr val="FF0000"/>
                </a:solidFill>
              </a:rPr>
              <a:t>Даже если в конструкторе объекта внутреннего класса нет параметров, компилятор сам добавит параметр, сделав передачу ссылки на объект охватывающего класса в конструктор.</a:t>
            </a:r>
          </a:p>
          <a:p>
            <a:pPr eaLnBrk="1" hangingPunct="1"/>
            <a:r>
              <a:rPr lang="ru-RU" altLang="ru-RU" sz="2000"/>
              <a:t>Во внутреннем классе эту ссылку на объект внешнего класса можно  получить, записав </a:t>
            </a:r>
            <a:r>
              <a:rPr lang="en-US" altLang="ru-RU" sz="2000" b="1"/>
              <a:t>&lt;</a:t>
            </a:r>
            <a:r>
              <a:rPr lang="ru-RU" altLang="ru-RU" sz="2000" b="1"/>
              <a:t>имя внешнего класса</a:t>
            </a:r>
            <a:r>
              <a:rPr lang="en-US" altLang="ru-RU" sz="2000" b="1"/>
              <a:t>&gt;.this</a:t>
            </a:r>
            <a:r>
              <a:rPr lang="ru-RU" altLang="ru-RU" sz="2000"/>
              <a:t>;</a:t>
            </a:r>
          </a:p>
          <a:p>
            <a:pPr lvl="2" eaLnBrk="1" hangingPunct="1"/>
            <a:endParaRPr lang="ru-RU" altLang="ru-RU" sz="1600"/>
          </a:p>
        </p:txBody>
      </p:sp>
      <p:pic>
        <p:nvPicPr>
          <p:cNvPr id="27654" name="Picture 4">
            <a:extLst>
              <a:ext uri="{FF2B5EF4-FFF2-40B4-BE49-F238E27FC236}">
                <a16:creationId xmlns:a16="http://schemas.microsoft.com/office/drawing/2014/main" id="{63B7005E-3421-4F3F-8952-C7D9D3635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4529138"/>
            <a:ext cx="2663825"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5" name="Rectangle 5">
            <a:extLst>
              <a:ext uri="{FF2B5EF4-FFF2-40B4-BE49-F238E27FC236}">
                <a16:creationId xmlns:a16="http://schemas.microsoft.com/office/drawing/2014/main" id="{EEE8FCD5-921A-45AB-808D-F40C11070CBB}"/>
              </a:ext>
            </a:extLst>
          </p:cNvPr>
          <p:cNvSpPr>
            <a:spLocks noChangeArrowheads="1"/>
          </p:cNvSpPr>
          <p:nvPr/>
        </p:nvSpPr>
        <p:spPr bwMode="auto">
          <a:xfrm>
            <a:off x="2916238" y="4656138"/>
            <a:ext cx="6227762" cy="132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000"/>
              <a:t>При создании объекта внутреннего класса указывается не имя внешнего класса, а его объект, например:</a:t>
            </a:r>
          </a:p>
          <a:p>
            <a:pPr eaLnBrk="1" hangingPunct="1">
              <a:spcBef>
                <a:spcPct val="0"/>
              </a:spcBef>
              <a:buFontTx/>
              <a:buNone/>
            </a:pPr>
            <a:r>
              <a:rPr lang="en-US" altLang="ru-RU" sz="2000"/>
              <a:t> </a:t>
            </a:r>
            <a:r>
              <a:rPr lang="en-US" altLang="ru-RU" sz="2000" b="1"/>
              <a:t>Inner someInnerObject = new Outer().new Inner();</a:t>
            </a:r>
            <a:r>
              <a:rPr lang="ru-RU" altLang="ru-RU" sz="2000" b="1"/>
              <a:t> </a:t>
            </a: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a:extLst>
              <a:ext uri="{FF2B5EF4-FFF2-40B4-BE49-F238E27FC236}">
                <a16:creationId xmlns:a16="http://schemas.microsoft.com/office/drawing/2014/main" id="{08AE533F-7EA9-439C-959B-C9B8F8ED14F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8071FA4-A234-498C-ACEF-8D4D5FEFAD7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8675" name="Footer Placeholder 4">
            <a:extLst>
              <a:ext uri="{FF2B5EF4-FFF2-40B4-BE49-F238E27FC236}">
                <a16:creationId xmlns:a16="http://schemas.microsoft.com/office/drawing/2014/main" id="{DCAD4B8C-34F1-43E4-8C6D-1F0D8B6F1EF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8676" name="Slide Number Placeholder 5">
            <a:extLst>
              <a:ext uri="{FF2B5EF4-FFF2-40B4-BE49-F238E27FC236}">
                <a16:creationId xmlns:a16="http://schemas.microsoft.com/office/drawing/2014/main" id="{78805655-AFAA-4169-A6E9-38D881E36EF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85E0D20-8AC7-4B2C-B586-37E1BDB75C41}" type="slidenum">
              <a:rPr lang="ru-RU" altLang="ru-RU" sz="1400"/>
              <a:pPr eaLnBrk="1" hangingPunct="1">
                <a:spcBef>
                  <a:spcPct val="0"/>
                </a:spcBef>
                <a:buFontTx/>
                <a:buNone/>
              </a:pPr>
              <a:t>667</a:t>
            </a:fld>
            <a:endParaRPr lang="ru-RU" altLang="ru-RU" sz="1400"/>
          </a:p>
        </p:txBody>
      </p:sp>
      <p:sp>
        <p:nvSpPr>
          <p:cNvPr id="28677" name="Rectangle 2">
            <a:extLst>
              <a:ext uri="{FF2B5EF4-FFF2-40B4-BE49-F238E27FC236}">
                <a16:creationId xmlns:a16="http://schemas.microsoft.com/office/drawing/2014/main" id="{9718D9FB-FD3A-4D57-B7CD-47B5819AE300}"/>
              </a:ext>
            </a:extLst>
          </p:cNvPr>
          <p:cNvSpPr>
            <a:spLocks noGrp="1" noChangeArrowheads="1"/>
          </p:cNvSpPr>
          <p:nvPr>
            <p:ph type="title"/>
          </p:nvPr>
        </p:nvSpPr>
        <p:spPr>
          <a:xfrm>
            <a:off x="539750" y="1628775"/>
            <a:ext cx="8229600" cy="215900"/>
          </a:xfrm>
        </p:spPr>
        <p:txBody>
          <a:bodyPr/>
          <a:lstStyle/>
          <a:p>
            <a:pPr eaLnBrk="1" hangingPunct="1"/>
            <a:r>
              <a:rPr lang="ru-RU" altLang="ru-RU" sz="2400" b="1"/>
              <a:t>Внутренние классы и  реализации интерфейсов</a:t>
            </a:r>
          </a:p>
        </p:txBody>
      </p:sp>
      <p:sp>
        <p:nvSpPr>
          <p:cNvPr id="28678" name="Rectangle 3">
            <a:extLst>
              <a:ext uri="{FF2B5EF4-FFF2-40B4-BE49-F238E27FC236}">
                <a16:creationId xmlns:a16="http://schemas.microsoft.com/office/drawing/2014/main" id="{9EC3AD18-FD3E-4179-921B-90E49FF10BB3}"/>
              </a:ext>
            </a:extLst>
          </p:cNvPr>
          <p:cNvSpPr>
            <a:spLocks noGrp="1" noChangeArrowheads="1"/>
          </p:cNvSpPr>
          <p:nvPr>
            <p:ph type="body" idx="1"/>
          </p:nvPr>
        </p:nvSpPr>
        <p:spPr>
          <a:xfrm>
            <a:off x="34925" y="1989138"/>
            <a:ext cx="9144000" cy="4103687"/>
          </a:xfrm>
        </p:spPr>
        <p:txBody>
          <a:bodyPr/>
          <a:lstStyle/>
          <a:p>
            <a:pPr eaLnBrk="1" hangingPunct="1">
              <a:lnSpc>
                <a:spcPct val="80000"/>
              </a:lnSpc>
            </a:pPr>
            <a:r>
              <a:rPr lang="ru-RU" altLang="ru-RU" sz="2000"/>
              <a:t>В сущности, объект внутреннего типа является «оберткой» (</a:t>
            </a:r>
            <a:r>
              <a:rPr lang="en-US" altLang="ru-RU" sz="2000"/>
              <a:t>wrapper’</a:t>
            </a:r>
            <a:r>
              <a:rPr lang="ru-RU" altLang="ru-RU" sz="2000"/>
              <a:t>ом) своего объекта охватывающего класса, ко всем «внутренностям» которого этот </a:t>
            </a:r>
            <a:r>
              <a:rPr lang="en-US" altLang="ru-RU" sz="2000"/>
              <a:t>wrapper </a:t>
            </a:r>
            <a:r>
              <a:rPr lang="ru-RU" altLang="ru-RU" sz="2000"/>
              <a:t>имеет прямой доступ (так как всегда имеет ссылку на него).</a:t>
            </a:r>
          </a:p>
          <a:p>
            <a:pPr eaLnBrk="1" hangingPunct="1">
              <a:lnSpc>
                <a:spcPct val="80000"/>
              </a:lnSpc>
            </a:pPr>
            <a:endParaRPr lang="ru-RU" altLang="ru-RU" sz="2000"/>
          </a:p>
          <a:p>
            <a:pPr eaLnBrk="1" hangingPunct="1">
              <a:lnSpc>
                <a:spcPct val="80000"/>
              </a:lnSpc>
            </a:pPr>
            <a:r>
              <a:rPr lang="ru-RU" altLang="ru-RU" sz="2000"/>
              <a:t>Это удобно использовать для реализации интерфейса, которую можно абсолютно скрыть от окружающего мира. Приватный внутренний класс позволяет полностью скрыть все детали реализации.</a:t>
            </a:r>
          </a:p>
          <a:p>
            <a:pPr eaLnBrk="1" hangingPunct="1">
              <a:lnSpc>
                <a:spcPct val="80000"/>
              </a:lnSpc>
            </a:pPr>
            <a:endParaRPr lang="ru-RU" altLang="ru-RU" sz="2000"/>
          </a:p>
          <a:p>
            <a:pPr eaLnBrk="1" hangingPunct="1">
              <a:lnSpc>
                <a:spcPct val="80000"/>
              </a:lnSpc>
            </a:pPr>
            <a:r>
              <a:rPr lang="ru-RU" altLang="ru-RU" sz="2000"/>
              <a:t>Охватывающий класс при этом может играть роль: </a:t>
            </a:r>
          </a:p>
          <a:p>
            <a:pPr lvl="1" eaLnBrk="1" hangingPunct="1">
              <a:lnSpc>
                <a:spcPct val="80000"/>
              </a:lnSpc>
            </a:pPr>
            <a:r>
              <a:rPr lang="ru-RU" altLang="ru-RU" sz="1800" b="1"/>
              <a:t>Хранилища приватных данных;</a:t>
            </a:r>
          </a:p>
          <a:p>
            <a:pPr lvl="1" eaLnBrk="1" hangingPunct="1">
              <a:lnSpc>
                <a:spcPct val="80000"/>
              </a:lnSpc>
            </a:pPr>
            <a:r>
              <a:rPr lang="ru-RU" altLang="ru-RU" sz="1800" b="1"/>
              <a:t>Фабрики реализаций интерфейсов (использующих эти данные и реализованных с применением приватных внутренних классов).</a:t>
            </a:r>
          </a:p>
          <a:p>
            <a:pPr lvl="1" algn="ctr" eaLnBrk="1" hangingPunct="1">
              <a:lnSpc>
                <a:spcPct val="80000"/>
              </a:lnSpc>
              <a:buFontTx/>
              <a:buNone/>
            </a:pPr>
            <a:r>
              <a:rPr lang="ru-RU" altLang="ru-RU" sz="1800" i="1"/>
              <a:t>(в условия полной изоляции реализации интерфейса компилятор имет больше возможностей оптимизировать код реализации интерфейса) </a:t>
            </a: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a:extLst>
              <a:ext uri="{FF2B5EF4-FFF2-40B4-BE49-F238E27FC236}">
                <a16:creationId xmlns:a16="http://schemas.microsoft.com/office/drawing/2014/main" id="{C595160E-4589-4E74-B60C-89EA424EEB3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ACEF49E-8DDD-4497-860C-23A5FCBC140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9699" name="Footer Placeholder 4">
            <a:extLst>
              <a:ext uri="{FF2B5EF4-FFF2-40B4-BE49-F238E27FC236}">
                <a16:creationId xmlns:a16="http://schemas.microsoft.com/office/drawing/2014/main" id="{82A12228-6D8D-4E77-984C-E7461D881A6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9700" name="Slide Number Placeholder 5">
            <a:extLst>
              <a:ext uri="{FF2B5EF4-FFF2-40B4-BE49-F238E27FC236}">
                <a16:creationId xmlns:a16="http://schemas.microsoft.com/office/drawing/2014/main" id="{28296BA2-332A-4031-B45B-D35722006F6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CB247E5-F8E7-4A69-AF45-9B4F46BB6046}" type="slidenum">
              <a:rPr lang="ru-RU" altLang="ru-RU" sz="1400"/>
              <a:pPr eaLnBrk="1" hangingPunct="1">
                <a:spcBef>
                  <a:spcPct val="0"/>
                </a:spcBef>
                <a:buFontTx/>
                <a:buNone/>
              </a:pPr>
              <a:t>668</a:t>
            </a:fld>
            <a:endParaRPr lang="ru-RU" altLang="ru-RU" sz="1400"/>
          </a:p>
        </p:txBody>
      </p:sp>
      <p:sp>
        <p:nvSpPr>
          <p:cNvPr id="29701" name="Rectangle 2">
            <a:extLst>
              <a:ext uri="{FF2B5EF4-FFF2-40B4-BE49-F238E27FC236}">
                <a16:creationId xmlns:a16="http://schemas.microsoft.com/office/drawing/2014/main" id="{F6043375-1AF1-43CC-A941-608E67835608}"/>
              </a:ext>
            </a:extLst>
          </p:cNvPr>
          <p:cNvSpPr>
            <a:spLocks noGrp="1" noChangeArrowheads="1"/>
          </p:cNvSpPr>
          <p:nvPr>
            <p:ph type="title"/>
          </p:nvPr>
        </p:nvSpPr>
        <p:spPr>
          <a:xfrm>
            <a:off x="395288" y="1484313"/>
            <a:ext cx="8569325" cy="288925"/>
          </a:xfrm>
        </p:spPr>
        <p:txBody>
          <a:bodyPr/>
          <a:lstStyle/>
          <a:p>
            <a:pPr eaLnBrk="1" hangingPunct="1"/>
            <a:r>
              <a:rPr lang="ru-RU" altLang="ru-RU" sz="2400" b="1"/>
              <a:t>Пример использования для реализации интерфейсов</a:t>
            </a:r>
          </a:p>
        </p:txBody>
      </p:sp>
      <p:sp>
        <p:nvSpPr>
          <p:cNvPr id="29702" name="Rectangle 3">
            <a:extLst>
              <a:ext uri="{FF2B5EF4-FFF2-40B4-BE49-F238E27FC236}">
                <a16:creationId xmlns:a16="http://schemas.microsoft.com/office/drawing/2014/main" id="{696FCC2D-B000-4958-937D-42BDBBFB9468}"/>
              </a:ext>
            </a:extLst>
          </p:cNvPr>
          <p:cNvSpPr>
            <a:spLocks noGrp="1" noChangeArrowheads="1"/>
          </p:cNvSpPr>
          <p:nvPr>
            <p:ph type="body" idx="1"/>
          </p:nvPr>
        </p:nvSpPr>
        <p:spPr>
          <a:xfrm>
            <a:off x="457200" y="1916113"/>
            <a:ext cx="8507413" cy="4210050"/>
          </a:xfrm>
        </p:spPr>
        <p:txBody>
          <a:bodyPr/>
          <a:lstStyle/>
          <a:p>
            <a:pPr eaLnBrk="1" hangingPunct="1">
              <a:lnSpc>
                <a:spcPct val="80000"/>
              </a:lnSpc>
              <a:buFontTx/>
              <a:buNone/>
            </a:pPr>
            <a:r>
              <a:rPr lang="en-US" altLang="ru-RU" sz="1400" b="1">
                <a:solidFill>
                  <a:srgbClr val="FF0000"/>
                </a:solidFill>
              </a:rPr>
              <a:t>public interface View2D { void draw(…); } </a:t>
            </a:r>
            <a:r>
              <a:rPr lang="en-US" altLang="ru-RU" sz="1400" b="1"/>
              <a:t>// interface to paint 2D-image into some screen</a:t>
            </a:r>
            <a:r>
              <a:rPr lang="ru-RU" altLang="ru-RU" sz="1400" b="1"/>
              <a:t> </a:t>
            </a:r>
            <a:r>
              <a:rPr lang="en-US" altLang="ru-RU" sz="1400" b="1"/>
              <a:t>area…</a:t>
            </a:r>
          </a:p>
          <a:p>
            <a:pPr eaLnBrk="1" hangingPunct="1">
              <a:lnSpc>
                <a:spcPct val="80000"/>
              </a:lnSpc>
              <a:buFontTx/>
              <a:buNone/>
            </a:pPr>
            <a:r>
              <a:rPr lang="en-US" altLang="ru-RU" sz="1400" b="1">
                <a:solidFill>
                  <a:srgbClr val="FF0000"/>
                </a:solidFill>
              </a:rPr>
              <a:t>public interface View3D { void draw(…); } </a:t>
            </a:r>
            <a:r>
              <a:rPr lang="en-US" altLang="ru-RU" sz="1400" b="1"/>
              <a:t>// interface to paint 3D-image into some screen area…</a:t>
            </a:r>
          </a:p>
          <a:p>
            <a:pPr eaLnBrk="1" hangingPunct="1">
              <a:lnSpc>
                <a:spcPct val="80000"/>
              </a:lnSpc>
              <a:buFontTx/>
              <a:buNone/>
            </a:pPr>
            <a:endParaRPr lang="ru-RU" altLang="ru-RU" sz="1400" b="1"/>
          </a:p>
          <a:p>
            <a:pPr eaLnBrk="1" hangingPunct="1">
              <a:lnSpc>
                <a:spcPct val="80000"/>
              </a:lnSpc>
              <a:buFontTx/>
              <a:buNone/>
            </a:pPr>
            <a:r>
              <a:rPr lang="en-US" altLang="ru-RU" sz="1400" b="1">
                <a:solidFill>
                  <a:srgbClr val="FF0000"/>
                </a:solidFill>
              </a:rPr>
              <a:t>public interface View2DProvider { View2D createView2D(); }</a:t>
            </a:r>
            <a:r>
              <a:rPr lang="en-US" altLang="ru-RU" sz="1400" b="1"/>
              <a:t> // </a:t>
            </a:r>
            <a:r>
              <a:rPr lang="ru-RU" altLang="ru-RU" sz="1400" b="1"/>
              <a:t>интерфейсы – фабрики...</a:t>
            </a:r>
            <a:endParaRPr lang="en-US" altLang="ru-RU" sz="1400" b="1"/>
          </a:p>
          <a:p>
            <a:pPr eaLnBrk="1" hangingPunct="1">
              <a:lnSpc>
                <a:spcPct val="80000"/>
              </a:lnSpc>
              <a:buFontTx/>
              <a:buNone/>
            </a:pPr>
            <a:r>
              <a:rPr lang="en-US" altLang="ru-RU" sz="1400" b="1">
                <a:solidFill>
                  <a:srgbClr val="FF0000"/>
                </a:solidFill>
              </a:rPr>
              <a:t>public interface View3DProvider { View3D createView3D(); } </a:t>
            </a:r>
          </a:p>
          <a:p>
            <a:pPr eaLnBrk="1" hangingPunct="1">
              <a:lnSpc>
                <a:spcPct val="80000"/>
              </a:lnSpc>
              <a:buFontTx/>
              <a:buNone/>
            </a:pPr>
            <a:endParaRPr lang="en-US" altLang="ru-RU" sz="1400" b="1"/>
          </a:p>
          <a:p>
            <a:pPr eaLnBrk="1" hangingPunct="1">
              <a:lnSpc>
                <a:spcPct val="80000"/>
              </a:lnSpc>
              <a:buFontTx/>
              <a:buNone/>
            </a:pPr>
            <a:r>
              <a:rPr lang="en-US" altLang="ru-RU" sz="1400" b="1"/>
              <a:t>class ViewableObject implements View2DProvider, View3DProvider {</a:t>
            </a:r>
          </a:p>
          <a:p>
            <a:pPr eaLnBrk="1" hangingPunct="1">
              <a:lnSpc>
                <a:spcPct val="80000"/>
              </a:lnSpc>
              <a:buFontTx/>
              <a:buNone/>
            </a:pPr>
            <a:r>
              <a:rPr lang="en-US" altLang="ru-RU" sz="1400" b="1"/>
              <a:t>	// private data: shape, size, appearance, …</a:t>
            </a:r>
          </a:p>
          <a:p>
            <a:pPr eaLnBrk="1" hangingPunct="1">
              <a:lnSpc>
                <a:spcPct val="80000"/>
              </a:lnSpc>
              <a:buFontTx/>
              <a:buNone/>
            </a:pPr>
            <a:r>
              <a:rPr lang="en-US" altLang="ru-RU" sz="1400" b="1"/>
              <a:t>	private class View2DImpl implements View2D {</a:t>
            </a:r>
          </a:p>
          <a:p>
            <a:pPr eaLnBrk="1" hangingPunct="1">
              <a:lnSpc>
                <a:spcPct val="80000"/>
              </a:lnSpc>
              <a:buFontTx/>
              <a:buNone/>
            </a:pPr>
            <a:r>
              <a:rPr lang="en-US" altLang="ru-RU" sz="1400" b="1"/>
              <a:t>		//… implementation details…</a:t>
            </a:r>
          </a:p>
          <a:p>
            <a:pPr eaLnBrk="1" hangingPunct="1">
              <a:lnSpc>
                <a:spcPct val="80000"/>
              </a:lnSpc>
              <a:buFontTx/>
              <a:buNone/>
            </a:pPr>
            <a:r>
              <a:rPr lang="en-US" altLang="ru-RU" sz="1400" b="1"/>
              <a:t>		public void draw() { /* … */ }</a:t>
            </a:r>
          </a:p>
          <a:p>
            <a:pPr eaLnBrk="1" hangingPunct="1">
              <a:lnSpc>
                <a:spcPct val="80000"/>
              </a:lnSpc>
              <a:buFontTx/>
              <a:buNone/>
            </a:pPr>
            <a:r>
              <a:rPr lang="en-US" altLang="ru-RU" sz="1400" b="1"/>
              <a:t>	}</a:t>
            </a:r>
          </a:p>
          <a:p>
            <a:pPr eaLnBrk="1" hangingPunct="1">
              <a:lnSpc>
                <a:spcPct val="80000"/>
              </a:lnSpc>
              <a:buFontTx/>
              <a:buNone/>
            </a:pPr>
            <a:r>
              <a:rPr lang="en-US" altLang="ru-RU" sz="1400" b="1"/>
              <a:t>	private class View3DImpl implements View3D {</a:t>
            </a:r>
          </a:p>
          <a:p>
            <a:pPr eaLnBrk="1" hangingPunct="1">
              <a:lnSpc>
                <a:spcPct val="80000"/>
              </a:lnSpc>
              <a:buFontTx/>
              <a:buNone/>
            </a:pPr>
            <a:r>
              <a:rPr lang="en-US" altLang="ru-RU" sz="1400" b="1"/>
              <a:t>		// … implementation details…</a:t>
            </a:r>
          </a:p>
          <a:p>
            <a:pPr eaLnBrk="1" hangingPunct="1">
              <a:lnSpc>
                <a:spcPct val="80000"/>
              </a:lnSpc>
              <a:buFontTx/>
              <a:buNone/>
            </a:pPr>
            <a:r>
              <a:rPr lang="en-US" altLang="ru-RU" sz="1400" b="1"/>
              <a:t>		public void draw() { /* … */ }</a:t>
            </a:r>
          </a:p>
          <a:p>
            <a:pPr eaLnBrk="1" hangingPunct="1">
              <a:lnSpc>
                <a:spcPct val="80000"/>
              </a:lnSpc>
              <a:buFontTx/>
              <a:buNone/>
            </a:pPr>
            <a:r>
              <a:rPr lang="en-US" altLang="ru-RU" sz="1400" b="1"/>
              <a:t> 	}</a:t>
            </a:r>
          </a:p>
          <a:p>
            <a:pPr eaLnBrk="1" hangingPunct="1">
              <a:lnSpc>
                <a:spcPct val="80000"/>
              </a:lnSpc>
              <a:buFontTx/>
              <a:buNone/>
            </a:pPr>
            <a:r>
              <a:rPr lang="en-US" altLang="ru-RU" sz="1400" b="1"/>
              <a:t>	public View2D createView2D(){ return this.new View2DImpl();}</a:t>
            </a:r>
            <a:r>
              <a:rPr lang="ru-RU" altLang="ru-RU" sz="1400" b="1"/>
              <a:t> </a:t>
            </a:r>
            <a:r>
              <a:rPr lang="en-US" altLang="ru-RU" sz="1400" b="1"/>
              <a:t>// </a:t>
            </a:r>
            <a:r>
              <a:rPr lang="ru-RU" altLang="ru-RU" sz="1400" b="1"/>
              <a:t>фабрика для </a:t>
            </a:r>
            <a:r>
              <a:rPr lang="en-US" altLang="ru-RU" sz="1400" b="1"/>
              <a:t>View2D</a:t>
            </a:r>
          </a:p>
          <a:p>
            <a:pPr eaLnBrk="1" hangingPunct="1">
              <a:lnSpc>
                <a:spcPct val="80000"/>
              </a:lnSpc>
              <a:buFontTx/>
              <a:buNone/>
            </a:pPr>
            <a:r>
              <a:rPr lang="en-US" altLang="ru-RU" sz="1400" b="1"/>
              <a:t>	public View3D createView3D(){ return this.new View3DImpl();} // </a:t>
            </a:r>
            <a:r>
              <a:rPr lang="ru-RU" altLang="ru-RU" sz="1400" b="1"/>
              <a:t>фабрика для </a:t>
            </a:r>
            <a:r>
              <a:rPr lang="en-US" altLang="ru-RU" sz="1400" b="1"/>
              <a:t>View3D</a:t>
            </a:r>
          </a:p>
          <a:p>
            <a:pPr eaLnBrk="1" hangingPunct="1">
              <a:lnSpc>
                <a:spcPct val="80000"/>
              </a:lnSpc>
              <a:buFontTx/>
              <a:buNone/>
            </a:pPr>
            <a:r>
              <a:rPr lang="en-US" altLang="ru-RU" sz="1400" b="1"/>
              <a:t>}</a:t>
            </a: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CEB8AE79-78F8-44B7-A2D3-E2461B9F777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36AF2D0-5727-4B9D-B21B-191BDE25B7C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23" name="Footer Placeholder 4">
            <a:extLst>
              <a:ext uri="{FF2B5EF4-FFF2-40B4-BE49-F238E27FC236}">
                <a16:creationId xmlns:a16="http://schemas.microsoft.com/office/drawing/2014/main" id="{3C17BB87-6444-415F-AB85-7F5179CBBB5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24" name="Slide Number Placeholder 5">
            <a:extLst>
              <a:ext uri="{FF2B5EF4-FFF2-40B4-BE49-F238E27FC236}">
                <a16:creationId xmlns:a16="http://schemas.microsoft.com/office/drawing/2014/main" id="{2B510B95-2FB6-4BCC-9BF2-87C3763C880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B556AD8-787C-45B8-9071-94423B58DC75}" type="slidenum">
              <a:rPr lang="ru-RU" altLang="ru-RU" sz="1400"/>
              <a:pPr eaLnBrk="1" hangingPunct="1">
                <a:spcBef>
                  <a:spcPct val="0"/>
                </a:spcBef>
                <a:buFontTx/>
                <a:buNone/>
              </a:pPr>
              <a:t>669</a:t>
            </a:fld>
            <a:endParaRPr lang="ru-RU" altLang="ru-RU" sz="1400"/>
          </a:p>
        </p:txBody>
      </p:sp>
      <p:sp>
        <p:nvSpPr>
          <p:cNvPr id="30725" name="Rectangle 2">
            <a:extLst>
              <a:ext uri="{FF2B5EF4-FFF2-40B4-BE49-F238E27FC236}">
                <a16:creationId xmlns:a16="http://schemas.microsoft.com/office/drawing/2014/main" id="{537808A5-A2B5-4DAE-9CE6-E9E4CCAD77FA}"/>
              </a:ext>
            </a:extLst>
          </p:cNvPr>
          <p:cNvSpPr>
            <a:spLocks noGrp="1" noChangeArrowheads="1"/>
          </p:cNvSpPr>
          <p:nvPr>
            <p:ph type="title"/>
          </p:nvPr>
        </p:nvSpPr>
        <p:spPr>
          <a:xfrm>
            <a:off x="395288" y="1557338"/>
            <a:ext cx="8280400" cy="287337"/>
          </a:xfrm>
        </p:spPr>
        <p:txBody>
          <a:bodyPr/>
          <a:lstStyle/>
          <a:p>
            <a:pPr eaLnBrk="1" hangingPunct="1"/>
            <a:r>
              <a:rPr lang="ru-RU" altLang="ru-RU" sz="2400" b="1"/>
              <a:t>Использование в </a:t>
            </a:r>
            <a:r>
              <a:rPr lang="en-US" altLang="ru-RU" sz="2400" b="1"/>
              <a:t>callback-</a:t>
            </a:r>
            <a:r>
              <a:rPr lang="ru-RU" altLang="ru-RU" sz="2400" b="1"/>
              <a:t>механизмах</a:t>
            </a:r>
          </a:p>
        </p:txBody>
      </p:sp>
      <p:sp>
        <p:nvSpPr>
          <p:cNvPr id="30726" name="Rectangle 3">
            <a:extLst>
              <a:ext uri="{FF2B5EF4-FFF2-40B4-BE49-F238E27FC236}">
                <a16:creationId xmlns:a16="http://schemas.microsoft.com/office/drawing/2014/main" id="{660381C5-AA22-4D90-921C-6B4CD3B922D0}"/>
              </a:ext>
            </a:extLst>
          </p:cNvPr>
          <p:cNvSpPr>
            <a:spLocks noGrp="1" noChangeArrowheads="1"/>
          </p:cNvSpPr>
          <p:nvPr>
            <p:ph type="body" idx="1"/>
          </p:nvPr>
        </p:nvSpPr>
        <p:spPr>
          <a:xfrm>
            <a:off x="250825" y="1916113"/>
            <a:ext cx="8435975" cy="4210050"/>
          </a:xfrm>
        </p:spPr>
        <p:txBody>
          <a:bodyPr/>
          <a:lstStyle/>
          <a:p>
            <a:pPr eaLnBrk="1" hangingPunct="1"/>
            <a:r>
              <a:rPr lang="ru-RU" altLang="ru-RU" sz="2000"/>
              <a:t>Пример интерфейса для </a:t>
            </a:r>
            <a:r>
              <a:rPr lang="en-US" altLang="ru-RU" sz="2000"/>
              <a:t>callback-</a:t>
            </a:r>
            <a:r>
              <a:rPr lang="ru-RU" altLang="ru-RU" sz="2000"/>
              <a:t>механизма:</a:t>
            </a:r>
          </a:p>
          <a:p>
            <a:pPr lvl="2" eaLnBrk="1" hangingPunct="1">
              <a:buFontTx/>
              <a:buNone/>
            </a:pPr>
            <a:endParaRPr lang="ru-RU" altLang="ru-RU" sz="1600"/>
          </a:p>
        </p:txBody>
      </p:sp>
      <p:sp>
        <p:nvSpPr>
          <p:cNvPr id="30727" name="Rectangle 5">
            <a:extLst>
              <a:ext uri="{FF2B5EF4-FFF2-40B4-BE49-F238E27FC236}">
                <a16:creationId xmlns:a16="http://schemas.microsoft.com/office/drawing/2014/main" id="{F71D6D2C-C78B-4A85-BA72-39D41D60CD3E}"/>
              </a:ext>
            </a:extLst>
          </p:cNvPr>
          <p:cNvSpPr>
            <a:spLocks noChangeArrowheads="1"/>
          </p:cNvSpPr>
          <p:nvPr/>
        </p:nvSpPr>
        <p:spPr bwMode="auto">
          <a:xfrm>
            <a:off x="107950" y="3357563"/>
            <a:ext cx="338455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interface RandomNumberListener {</a:t>
            </a:r>
            <a:endParaRPr lang="ru-RU" altLang="ru-RU" sz="1400"/>
          </a:p>
          <a:p>
            <a:pPr eaLnBrk="1" hangingPunct="1">
              <a:spcBef>
                <a:spcPct val="0"/>
              </a:spcBef>
              <a:buFontTx/>
              <a:buNone/>
            </a:pPr>
            <a:r>
              <a:rPr lang="en-US" altLang="ru-RU" sz="1400" b="1"/>
              <a:t>    void numberGenerated</a:t>
            </a:r>
            <a:r>
              <a:rPr lang="ru-RU" altLang="ru-RU" sz="1400" b="1"/>
              <a:t> </a:t>
            </a:r>
            <a:r>
              <a:rPr lang="en-US" altLang="ru-RU" sz="1400" b="1"/>
              <a:t>(int n);</a:t>
            </a:r>
            <a:endParaRPr lang="ru-RU" altLang="ru-RU" sz="1400"/>
          </a:p>
          <a:p>
            <a:pPr eaLnBrk="1" hangingPunct="1">
              <a:spcBef>
                <a:spcPct val="0"/>
              </a:spcBef>
              <a:buFontTx/>
              <a:buNone/>
            </a:pPr>
            <a:r>
              <a:rPr lang="en-US" altLang="ru-RU" sz="1400" b="1"/>
              <a:t>}</a:t>
            </a:r>
          </a:p>
        </p:txBody>
      </p:sp>
      <p:sp>
        <p:nvSpPr>
          <p:cNvPr id="30728" name="Rectangle 6">
            <a:extLst>
              <a:ext uri="{FF2B5EF4-FFF2-40B4-BE49-F238E27FC236}">
                <a16:creationId xmlns:a16="http://schemas.microsoft.com/office/drawing/2014/main" id="{06F069D8-26C2-449B-A314-7038C87C5CD3}"/>
              </a:ext>
            </a:extLst>
          </p:cNvPr>
          <p:cNvSpPr>
            <a:spLocks noChangeArrowheads="1"/>
          </p:cNvSpPr>
          <p:nvPr/>
        </p:nvSpPr>
        <p:spPr bwMode="auto">
          <a:xfrm>
            <a:off x="3348038" y="2312988"/>
            <a:ext cx="5640387" cy="37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 OddNumbersLover { </a:t>
            </a:r>
            <a:r>
              <a:rPr lang="en-US" altLang="ru-RU" sz="1400" b="1">
                <a:solidFill>
                  <a:srgbClr val="00B050"/>
                </a:solidFill>
              </a:rPr>
              <a:t>//odd - </a:t>
            </a:r>
            <a:r>
              <a:rPr lang="ru-RU" altLang="ru-RU" sz="1400" b="1">
                <a:solidFill>
                  <a:srgbClr val="00B050"/>
                </a:solidFill>
              </a:rPr>
              <a:t>нечетный</a:t>
            </a:r>
            <a:endParaRPr lang="ru-RU" altLang="ru-RU" sz="1400">
              <a:solidFill>
                <a:srgbClr val="00B050"/>
              </a:solidFill>
            </a:endParaRPr>
          </a:p>
          <a:p>
            <a:pPr eaLnBrk="1" hangingPunct="1">
              <a:spcBef>
                <a:spcPct val="0"/>
              </a:spcBef>
              <a:buFontTx/>
              <a:buNone/>
            </a:pPr>
            <a:r>
              <a:rPr lang="ru-RU" altLang="ru-RU" sz="1400" b="1"/>
              <a:t>      	</a:t>
            </a:r>
            <a:r>
              <a:rPr lang="en-US" altLang="ru-RU" sz="1400" b="1"/>
              <a:t>private Number myBestNumber = 1;</a:t>
            </a:r>
            <a:r>
              <a:rPr lang="ru-RU" altLang="ru-RU" sz="1400"/>
              <a:t>                      	</a:t>
            </a:r>
            <a:r>
              <a:rPr lang="en-US" altLang="ru-RU" sz="1400" b="1"/>
              <a:t>private void setBestNumber( int n){</a:t>
            </a:r>
            <a:endParaRPr lang="ru-RU" altLang="ru-RU" sz="1400"/>
          </a:p>
          <a:p>
            <a:pPr lvl="2" eaLnBrk="1" hangingPunct="1">
              <a:spcBef>
                <a:spcPct val="0"/>
              </a:spcBef>
              <a:buFontTx/>
              <a:buNone/>
            </a:pPr>
            <a:r>
              <a:rPr lang="en-US" altLang="ru-RU" sz="1400" b="1"/>
              <a:t>	myBestNumber = n;</a:t>
            </a:r>
            <a:endParaRPr lang="ru-RU" altLang="ru-RU" sz="1400"/>
          </a:p>
          <a:p>
            <a:pPr lvl="2" eaLnBrk="1" hangingPunct="1">
              <a:spcBef>
                <a:spcPct val="0"/>
              </a:spcBef>
              <a:buFontTx/>
              <a:buNone/>
            </a:pPr>
            <a:r>
              <a:rPr lang="en-US" altLang="ru-RU" sz="1400" b="1"/>
              <a:t>}</a:t>
            </a:r>
            <a:endParaRPr lang="ru-RU" altLang="ru-RU" sz="1400"/>
          </a:p>
          <a:p>
            <a:pPr eaLnBrk="1" hangingPunct="1">
              <a:spcBef>
                <a:spcPct val="0"/>
              </a:spcBef>
              <a:buFontTx/>
              <a:buNone/>
            </a:pPr>
            <a:r>
              <a:rPr lang="ru-RU" altLang="ru-RU" sz="1400" b="1"/>
              <a:t>      	</a:t>
            </a:r>
            <a:r>
              <a:rPr lang="en-US" altLang="ru-RU" sz="1400" b="1"/>
              <a:t>public RandomNumberListener </a:t>
            </a:r>
            <a:r>
              <a:rPr lang="ru-RU" altLang="ru-RU" sz="1400" b="1"/>
              <a:t>		</a:t>
            </a:r>
            <a:r>
              <a:rPr lang="en-US" altLang="ru-RU" sz="1400" b="1"/>
              <a:t> 	     	getRundomNumberListener()</a:t>
            </a:r>
            <a:r>
              <a:rPr lang="ru-RU" altLang="ru-RU" sz="1400" b="1"/>
              <a:t> </a:t>
            </a:r>
            <a:r>
              <a:rPr lang="en-US" altLang="ru-RU" sz="1400" b="1"/>
              <a:t>{</a:t>
            </a:r>
            <a:endParaRPr lang="ru-RU" altLang="ru-RU" sz="1400"/>
          </a:p>
          <a:p>
            <a:pPr eaLnBrk="1" hangingPunct="1">
              <a:spcBef>
                <a:spcPct val="0"/>
              </a:spcBef>
              <a:buFontTx/>
              <a:buNone/>
            </a:pPr>
            <a:r>
              <a:rPr lang="ru-RU" altLang="ru-RU" sz="1400" b="1"/>
              <a:t>            	</a:t>
            </a:r>
            <a:r>
              <a:rPr lang="en-US" altLang="ru-RU" sz="1400" b="1"/>
              <a:t>	return new Listener();</a:t>
            </a:r>
            <a:endParaRPr lang="ru-RU" altLang="ru-RU" sz="1400"/>
          </a:p>
          <a:p>
            <a:pPr eaLnBrk="1" hangingPunct="1">
              <a:spcBef>
                <a:spcPct val="0"/>
              </a:spcBef>
              <a:buFontTx/>
              <a:buNone/>
            </a:pPr>
            <a:r>
              <a:rPr lang="ru-RU" altLang="ru-RU" sz="1400" b="1"/>
              <a:t>      	</a:t>
            </a:r>
            <a:r>
              <a:rPr lang="en-US" altLang="ru-RU" sz="1400" b="1"/>
              <a:t>	}</a:t>
            </a:r>
            <a:endParaRPr lang="ru-RU" altLang="ru-RU" sz="1400"/>
          </a:p>
          <a:p>
            <a:pPr eaLnBrk="1" hangingPunct="1">
              <a:spcBef>
                <a:spcPct val="0"/>
              </a:spcBef>
              <a:buFontTx/>
              <a:buNone/>
            </a:pPr>
            <a:r>
              <a:rPr lang="en-US" altLang="ru-RU" sz="1400" b="1"/>
              <a:t>      </a:t>
            </a:r>
            <a:r>
              <a:rPr lang="ru-RU" altLang="ru-RU" sz="1400" b="1"/>
              <a:t>   </a:t>
            </a:r>
            <a:r>
              <a:rPr lang="en-US" altLang="ru-RU" sz="1400" b="1">
                <a:solidFill>
                  <a:schemeClr val="accent2"/>
                </a:solidFill>
              </a:rPr>
              <a:t>private class Listener </a:t>
            </a:r>
          </a:p>
          <a:p>
            <a:pPr eaLnBrk="1" hangingPunct="1">
              <a:spcBef>
                <a:spcPct val="0"/>
              </a:spcBef>
              <a:buFontTx/>
              <a:buNone/>
            </a:pPr>
            <a:r>
              <a:rPr lang="en-US" altLang="ru-RU" sz="1400" b="1">
                <a:solidFill>
                  <a:schemeClr val="accent2"/>
                </a:solidFill>
              </a:rPr>
              <a:t>           implements RandomNumberListener {</a:t>
            </a:r>
            <a:endParaRPr lang="ru-RU" altLang="ru-RU" sz="1400">
              <a:solidFill>
                <a:schemeClr val="accent2"/>
              </a:solidFill>
            </a:endParaRPr>
          </a:p>
          <a:p>
            <a:pPr eaLnBrk="1" hangingPunct="1">
              <a:spcBef>
                <a:spcPct val="0"/>
              </a:spcBef>
              <a:buFontTx/>
              <a:buNone/>
            </a:pPr>
            <a:r>
              <a:rPr lang="en-US" altLang="ru-RU" sz="1400" b="1">
                <a:solidFill>
                  <a:schemeClr val="accent2"/>
                </a:solidFill>
              </a:rPr>
              <a:t>               public void numberGenerated</a:t>
            </a:r>
            <a:r>
              <a:rPr lang="ru-RU" altLang="ru-RU" sz="1400" b="1">
                <a:solidFill>
                  <a:schemeClr val="accent2"/>
                </a:solidFill>
              </a:rPr>
              <a:t> </a:t>
            </a:r>
            <a:r>
              <a:rPr lang="en-US" altLang="ru-RU" sz="1400" b="1">
                <a:solidFill>
                  <a:schemeClr val="accent2"/>
                </a:solidFill>
              </a:rPr>
              <a:t>(int  n) {</a:t>
            </a:r>
          </a:p>
          <a:p>
            <a:pPr eaLnBrk="1" hangingPunct="1">
              <a:spcBef>
                <a:spcPct val="0"/>
              </a:spcBef>
              <a:buFontTx/>
              <a:buNone/>
            </a:pPr>
            <a:r>
              <a:rPr lang="en-US" altLang="ru-RU" sz="1400" b="1">
                <a:solidFill>
                  <a:schemeClr val="accent2"/>
                </a:solidFill>
              </a:rPr>
              <a:t>	        if ((n % 2) == 1)	</a:t>
            </a:r>
            <a:endParaRPr lang="ru-RU" altLang="ru-RU" sz="1400">
              <a:solidFill>
                <a:schemeClr val="accent2"/>
              </a:solidFill>
            </a:endParaRPr>
          </a:p>
          <a:p>
            <a:pPr eaLnBrk="1" hangingPunct="1">
              <a:spcBef>
                <a:spcPct val="0"/>
              </a:spcBef>
              <a:buFontTx/>
              <a:buNone/>
            </a:pPr>
            <a:r>
              <a:rPr lang="en-US" altLang="ru-RU" sz="1400" b="1">
                <a:solidFill>
                  <a:schemeClr val="accent2"/>
                </a:solidFill>
              </a:rPr>
              <a:t>	  </a:t>
            </a:r>
            <a:r>
              <a:rPr lang="ru-RU" altLang="ru-RU" sz="1400" b="1">
                <a:solidFill>
                  <a:schemeClr val="accent2"/>
                </a:solidFill>
              </a:rPr>
              <a:t>      </a:t>
            </a:r>
            <a:r>
              <a:rPr lang="en-US" altLang="ru-RU" sz="1400" b="1">
                <a:solidFill>
                  <a:schemeClr val="accent2"/>
                </a:solidFill>
              </a:rPr>
              <a:t>	setBestNumber(n);</a:t>
            </a:r>
            <a:endParaRPr lang="ru-RU" altLang="ru-RU" sz="1400">
              <a:solidFill>
                <a:schemeClr val="accent2"/>
              </a:solidFill>
            </a:endParaRPr>
          </a:p>
          <a:p>
            <a:pPr eaLnBrk="1" hangingPunct="1">
              <a:spcBef>
                <a:spcPct val="0"/>
              </a:spcBef>
              <a:buFontTx/>
              <a:buNone/>
            </a:pPr>
            <a:r>
              <a:rPr lang="en-US" altLang="ru-RU" sz="1400" b="1">
                <a:solidFill>
                  <a:schemeClr val="accent2"/>
                </a:solidFill>
              </a:rPr>
              <a:t>               }</a:t>
            </a:r>
            <a:endParaRPr lang="ru-RU" altLang="ru-RU" sz="1400">
              <a:solidFill>
                <a:schemeClr val="accent2"/>
              </a:solidFill>
            </a:endParaRPr>
          </a:p>
          <a:p>
            <a:pPr eaLnBrk="1" hangingPunct="1">
              <a:spcBef>
                <a:spcPct val="0"/>
              </a:spcBef>
              <a:buFontTx/>
              <a:buNone/>
            </a:pPr>
            <a:r>
              <a:rPr lang="en-US" altLang="ru-RU" sz="1400" b="1">
                <a:solidFill>
                  <a:schemeClr val="accent2"/>
                </a:solidFill>
              </a:rPr>
              <a:t>      </a:t>
            </a:r>
            <a:r>
              <a:rPr lang="ru-RU" altLang="ru-RU" sz="1400" b="1">
                <a:solidFill>
                  <a:schemeClr val="accent2"/>
                </a:solidFill>
              </a:rPr>
              <a:t>   </a:t>
            </a:r>
            <a:r>
              <a:rPr lang="en-US" altLang="ru-RU" sz="1400" b="1">
                <a:solidFill>
                  <a:schemeClr val="accent2"/>
                </a:solidFill>
              </a:rPr>
              <a:t>}</a:t>
            </a:r>
            <a:endParaRPr lang="ru-RU" altLang="ru-RU" sz="1400">
              <a:solidFill>
                <a:schemeClr val="accent2"/>
              </a:solidFill>
            </a:endParaRPr>
          </a:p>
          <a:p>
            <a:pPr eaLnBrk="1" hangingPunct="1">
              <a:spcBef>
                <a:spcPct val="0"/>
              </a:spcBef>
              <a:buFontTx/>
              <a:buNone/>
            </a:pPr>
            <a:r>
              <a:rPr lang="en-US" altLang="ru-RU" sz="1400" b="1"/>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600" i="1" dirty="0"/>
              <a:t>Пример гистограмм тех же данных (рис.1.) со слишком малым (слева) и  слишком большим (справа) числом интервалов</a:t>
            </a:r>
            <a:endParaRPr lang="ru-RU" sz="2600" dirty="0"/>
          </a:p>
        </p:txBody>
      </p:sp>
      <p:graphicFrame>
        <p:nvGraphicFramePr>
          <p:cNvPr id="4" name="Диаграмма 3"/>
          <p:cNvGraphicFramePr>
            <a:graphicFrameLocks/>
          </p:cNvGraphicFramePr>
          <p:nvPr/>
        </p:nvGraphicFramePr>
        <p:xfrm>
          <a:off x="251520" y="1844824"/>
          <a:ext cx="4310894" cy="4176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Объект 4"/>
          <p:cNvGraphicFramePr>
            <a:graphicFrameLocks noGrp="1"/>
          </p:cNvGraphicFramePr>
          <p:nvPr>
            <p:ph sz="quarter" idx="1"/>
          </p:nvPr>
        </p:nvGraphicFramePr>
        <p:xfrm>
          <a:off x="4355977" y="1844824"/>
          <a:ext cx="4788024" cy="3888432"/>
        </p:xfrm>
        <a:graphic>
          <a:graphicData uri="http://schemas.openxmlformats.org/drawingml/2006/chart">
            <c:chart xmlns:c="http://schemas.openxmlformats.org/drawingml/2006/chart" xmlns:r="http://schemas.openxmlformats.org/officeDocument/2006/relationships" r:id="rId4"/>
          </a:graphicData>
        </a:graphic>
      </p:graphicFrame>
      <p:sp>
        <p:nvSpPr>
          <p:cNvPr id="3" name="Номер слайда 2"/>
          <p:cNvSpPr>
            <a:spLocks noGrp="1"/>
          </p:cNvSpPr>
          <p:nvPr>
            <p:ph type="sldNum" sz="quarter" idx="12"/>
          </p:nvPr>
        </p:nvSpPr>
        <p:spPr/>
        <p:txBody>
          <a:bodyPr/>
          <a:lstStyle/>
          <a:p>
            <a:pPr>
              <a:defRPr/>
            </a:pPr>
            <a:fld id="{6859925B-7AB1-4910-A995-863FEA31FA9D}" type="slidenum">
              <a:rPr lang="ru-RU" smtClean="0"/>
              <a:pPr>
                <a:defRPr/>
              </a:pPr>
              <a:t>67</a:t>
            </a:fld>
            <a:endParaRPr lang="ru-RU"/>
          </a:p>
        </p:txBody>
      </p:sp>
    </p:spTree>
    <p:extLst>
      <p:ext uri="{BB962C8B-B14F-4D97-AF65-F5344CB8AC3E}">
        <p14:creationId xmlns:p14="http://schemas.microsoft.com/office/powerpoint/2010/main" val="1321862729"/>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A57A6D4E-9126-40DA-A4A0-F743052FD03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2AA7249-CB72-4F6F-A53D-C62BDD994C1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1747" name="Footer Placeholder 4">
            <a:extLst>
              <a:ext uri="{FF2B5EF4-FFF2-40B4-BE49-F238E27FC236}">
                <a16:creationId xmlns:a16="http://schemas.microsoft.com/office/drawing/2014/main" id="{AA81A403-BAF3-4376-889D-5B4867ED00D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1748" name="Slide Number Placeholder 5">
            <a:extLst>
              <a:ext uri="{FF2B5EF4-FFF2-40B4-BE49-F238E27FC236}">
                <a16:creationId xmlns:a16="http://schemas.microsoft.com/office/drawing/2014/main" id="{27C9AF4E-3DD5-440E-8BD9-E42B58D35E6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B7B0F30-2FC5-43E0-AFE9-957CAC762E1D}" type="slidenum">
              <a:rPr lang="ru-RU" altLang="ru-RU" sz="1400"/>
              <a:pPr eaLnBrk="1" hangingPunct="1">
                <a:spcBef>
                  <a:spcPct val="0"/>
                </a:spcBef>
                <a:buFontTx/>
                <a:buNone/>
              </a:pPr>
              <a:t>670</a:t>
            </a:fld>
            <a:endParaRPr lang="ru-RU" altLang="ru-RU" sz="1400"/>
          </a:p>
        </p:txBody>
      </p:sp>
      <p:sp>
        <p:nvSpPr>
          <p:cNvPr id="31749" name="Rectangle 2">
            <a:extLst>
              <a:ext uri="{FF2B5EF4-FFF2-40B4-BE49-F238E27FC236}">
                <a16:creationId xmlns:a16="http://schemas.microsoft.com/office/drawing/2014/main" id="{9262C95E-83BF-4015-956B-CCC9C7B6E8B6}"/>
              </a:ext>
            </a:extLst>
          </p:cNvPr>
          <p:cNvSpPr>
            <a:spLocks noGrp="1" noChangeArrowheads="1"/>
          </p:cNvSpPr>
          <p:nvPr>
            <p:ph type="title"/>
          </p:nvPr>
        </p:nvSpPr>
        <p:spPr>
          <a:xfrm>
            <a:off x="0" y="1916113"/>
            <a:ext cx="9144000" cy="720725"/>
          </a:xfrm>
        </p:spPr>
        <p:txBody>
          <a:bodyPr/>
          <a:lstStyle/>
          <a:p>
            <a:pPr algn="l" eaLnBrk="1" hangingPunct="1"/>
            <a:r>
              <a:rPr lang="ru-RU" altLang="ru-RU" sz="1800"/>
              <a:t>Кроме того, </a:t>
            </a:r>
            <a:r>
              <a:rPr lang="ru-RU" altLang="ru-RU" sz="1800" b="1"/>
              <a:t>имеются две специальные разновидности внутренних классов:</a:t>
            </a:r>
            <a:br>
              <a:rPr lang="ru-RU" altLang="ru-RU" sz="1800" b="1"/>
            </a:br>
            <a:r>
              <a:rPr lang="ru-RU" altLang="ru-RU" sz="1800" b="1"/>
              <a:t>	 - локальные внутренние классы; </a:t>
            </a:r>
            <a:br>
              <a:rPr lang="ru-RU" altLang="ru-RU" sz="1800" b="1"/>
            </a:br>
            <a:r>
              <a:rPr lang="ru-RU" altLang="ru-RU" sz="1800" b="1"/>
              <a:t>	 - анонимные внутренние классы.</a:t>
            </a:r>
            <a:br>
              <a:rPr lang="ru-RU" altLang="ru-RU" sz="1800" b="1"/>
            </a:br>
            <a:r>
              <a:rPr lang="ru-RU" altLang="ru-RU" sz="1800"/>
              <a:t>	</a:t>
            </a:r>
            <a:br>
              <a:rPr lang="ru-RU" altLang="ru-RU" sz="1800"/>
            </a:br>
            <a:endParaRPr lang="ru-RU" altLang="ru-RU" sz="1800"/>
          </a:p>
        </p:txBody>
      </p:sp>
      <p:pic>
        <p:nvPicPr>
          <p:cNvPr id="31750" name="Picture 4">
            <a:extLst>
              <a:ext uri="{FF2B5EF4-FFF2-40B4-BE49-F238E27FC236}">
                <a16:creationId xmlns:a16="http://schemas.microsoft.com/office/drawing/2014/main" id="{5FD6AF6E-FDC9-461A-8F7C-266CA69FE9E8}"/>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124075" y="2708275"/>
            <a:ext cx="5283200" cy="3249613"/>
          </a:xfrm>
          <a:noFill/>
        </p:spPr>
      </p:pic>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a:extLst>
              <a:ext uri="{FF2B5EF4-FFF2-40B4-BE49-F238E27FC236}">
                <a16:creationId xmlns:a16="http://schemas.microsoft.com/office/drawing/2014/main" id="{5620BD57-1D54-4BD0-80D9-183F21026D6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665BC45-D186-49BA-AE3E-DE3AE44700E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2771" name="Footer Placeholder 4">
            <a:extLst>
              <a:ext uri="{FF2B5EF4-FFF2-40B4-BE49-F238E27FC236}">
                <a16:creationId xmlns:a16="http://schemas.microsoft.com/office/drawing/2014/main" id="{5231ED22-E5D9-4E19-8018-F717B8B7295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2772" name="Slide Number Placeholder 5">
            <a:extLst>
              <a:ext uri="{FF2B5EF4-FFF2-40B4-BE49-F238E27FC236}">
                <a16:creationId xmlns:a16="http://schemas.microsoft.com/office/drawing/2014/main" id="{8B3C9D91-0A6B-456E-92EE-09ED9C04155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D19C8B8-ED44-45FB-BD0D-F4D230F29C93}" type="slidenum">
              <a:rPr lang="ru-RU" altLang="ru-RU" sz="1400"/>
              <a:pPr eaLnBrk="1" hangingPunct="1">
                <a:spcBef>
                  <a:spcPct val="0"/>
                </a:spcBef>
                <a:buFontTx/>
                <a:buNone/>
              </a:pPr>
              <a:t>671</a:t>
            </a:fld>
            <a:endParaRPr lang="ru-RU" altLang="ru-RU" sz="1400"/>
          </a:p>
        </p:txBody>
      </p:sp>
      <p:sp>
        <p:nvSpPr>
          <p:cNvPr id="32773" name="Rectangle 2">
            <a:extLst>
              <a:ext uri="{FF2B5EF4-FFF2-40B4-BE49-F238E27FC236}">
                <a16:creationId xmlns:a16="http://schemas.microsoft.com/office/drawing/2014/main" id="{19117A5E-451C-4E95-A512-D35AB048242A}"/>
              </a:ext>
            </a:extLst>
          </p:cNvPr>
          <p:cNvSpPr>
            <a:spLocks noGrp="1" noChangeArrowheads="1"/>
          </p:cNvSpPr>
          <p:nvPr>
            <p:ph type="title"/>
          </p:nvPr>
        </p:nvSpPr>
        <p:spPr>
          <a:xfrm>
            <a:off x="395288" y="1557338"/>
            <a:ext cx="8229600" cy="215900"/>
          </a:xfrm>
        </p:spPr>
        <p:txBody>
          <a:bodyPr/>
          <a:lstStyle/>
          <a:p>
            <a:pPr eaLnBrk="1" hangingPunct="1"/>
            <a:r>
              <a:rPr lang="ru-RU" altLang="ru-RU" sz="2400" b="1"/>
              <a:t>Локальный внутренний класс</a:t>
            </a:r>
          </a:p>
        </p:txBody>
      </p:sp>
      <p:sp>
        <p:nvSpPr>
          <p:cNvPr id="32774" name="Rectangle 3">
            <a:extLst>
              <a:ext uri="{FF2B5EF4-FFF2-40B4-BE49-F238E27FC236}">
                <a16:creationId xmlns:a16="http://schemas.microsoft.com/office/drawing/2014/main" id="{8F467FEE-7DEF-48D4-AA27-592C1A270BAA}"/>
              </a:ext>
            </a:extLst>
          </p:cNvPr>
          <p:cNvSpPr>
            <a:spLocks noGrp="1" noChangeArrowheads="1"/>
          </p:cNvSpPr>
          <p:nvPr>
            <p:ph type="body" idx="1"/>
          </p:nvPr>
        </p:nvSpPr>
        <p:spPr>
          <a:xfrm>
            <a:off x="0" y="1989138"/>
            <a:ext cx="9144000" cy="4137025"/>
          </a:xfrm>
        </p:spPr>
        <p:txBody>
          <a:bodyPr/>
          <a:lstStyle/>
          <a:p>
            <a:pPr eaLnBrk="1" hangingPunct="1"/>
            <a:r>
              <a:rPr lang="ru-RU" altLang="ru-RU" sz="2000"/>
              <a:t>Локальный внутренний класс может быть определен внутри метода, например:</a:t>
            </a:r>
          </a:p>
          <a:p>
            <a:pPr lvl="2" eaLnBrk="1" hangingPunct="1">
              <a:buFontTx/>
              <a:buNone/>
            </a:pPr>
            <a:r>
              <a:rPr lang="en-US" altLang="ru-RU" sz="1600" b="1">
                <a:solidFill>
                  <a:srgbClr val="FF0000"/>
                </a:solidFill>
              </a:rPr>
              <a:t>public MyInterface getMyInterfaceReference</a:t>
            </a:r>
            <a:r>
              <a:rPr lang="ru-RU" altLang="ru-RU" sz="1600" b="1">
                <a:solidFill>
                  <a:srgbClr val="FF0000"/>
                </a:solidFill>
              </a:rPr>
              <a:t> </a:t>
            </a:r>
            <a:r>
              <a:rPr lang="en-US" altLang="ru-RU" sz="1600" b="1">
                <a:solidFill>
                  <a:srgbClr val="FF0000"/>
                </a:solidFill>
              </a:rPr>
              <a:t>(/* </a:t>
            </a:r>
            <a:r>
              <a:rPr lang="ru-RU" altLang="ru-RU" sz="1600" b="1">
                <a:solidFill>
                  <a:srgbClr val="FF0000"/>
                </a:solidFill>
              </a:rPr>
              <a:t>... параметры метода...</a:t>
            </a:r>
            <a:r>
              <a:rPr lang="en-US" altLang="ru-RU" sz="1600" b="1">
                <a:solidFill>
                  <a:srgbClr val="FF0000"/>
                </a:solidFill>
              </a:rPr>
              <a:t>*/)</a:t>
            </a:r>
            <a:r>
              <a:rPr lang="ru-RU" altLang="ru-RU" sz="1600" b="1">
                <a:solidFill>
                  <a:srgbClr val="FF0000"/>
                </a:solidFill>
              </a:rPr>
              <a:t> </a:t>
            </a:r>
            <a:r>
              <a:rPr lang="en-US" altLang="ru-RU" sz="1600" b="1">
                <a:solidFill>
                  <a:srgbClr val="FF0000"/>
                </a:solidFill>
              </a:rPr>
              <a:t>{</a:t>
            </a:r>
          </a:p>
          <a:p>
            <a:pPr lvl="2" eaLnBrk="1" hangingPunct="1">
              <a:buFontTx/>
              <a:buNone/>
            </a:pPr>
            <a:r>
              <a:rPr lang="en-US" altLang="ru-RU" sz="1600" b="1">
                <a:solidFill>
                  <a:srgbClr val="FF0000"/>
                </a:solidFill>
              </a:rPr>
              <a:t>	class MyInterfaceImpl implements MyInterface { </a:t>
            </a:r>
          </a:p>
          <a:p>
            <a:pPr lvl="2" eaLnBrk="1" hangingPunct="1">
              <a:buFontTx/>
              <a:buNone/>
            </a:pPr>
            <a:r>
              <a:rPr lang="en-US" altLang="ru-RU" sz="1600" b="1">
                <a:solidFill>
                  <a:srgbClr val="FF0000"/>
                </a:solidFill>
              </a:rPr>
              <a:t>	</a:t>
            </a:r>
            <a:r>
              <a:rPr lang="ru-RU" altLang="ru-RU" sz="1600" b="1">
                <a:solidFill>
                  <a:srgbClr val="FF0000"/>
                </a:solidFill>
              </a:rPr>
              <a:t>     </a:t>
            </a:r>
            <a:r>
              <a:rPr lang="en-US" altLang="ru-RU" sz="1600" b="1">
                <a:solidFill>
                  <a:srgbClr val="FF0000"/>
                </a:solidFill>
              </a:rPr>
              <a:t>private MyInterfaceImpl</a:t>
            </a:r>
            <a:r>
              <a:rPr lang="ru-RU" altLang="ru-RU" sz="1600" b="1">
                <a:solidFill>
                  <a:srgbClr val="FF0000"/>
                </a:solidFill>
              </a:rPr>
              <a:t> </a:t>
            </a:r>
            <a:r>
              <a:rPr lang="en-US" altLang="ru-RU" sz="1600" b="1">
                <a:solidFill>
                  <a:srgbClr val="FF0000"/>
                </a:solidFill>
              </a:rPr>
              <a:t>(/*</a:t>
            </a:r>
            <a:r>
              <a:rPr lang="ru-RU" altLang="ru-RU" sz="1600" b="1">
                <a:solidFill>
                  <a:srgbClr val="FF0000"/>
                </a:solidFill>
              </a:rPr>
              <a:t>...</a:t>
            </a:r>
            <a:r>
              <a:rPr lang="en-US" altLang="ru-RU" sz="1600" b="1">
                <a:solidFill>
                  <a:srgbClr val="FF0000"/>
                </a:solidFill>
              </a:rPr>
              <a:t> </a:t>
            </a:r>
            <a:r>
              <a:rPr lang="ru-RU" altLang="ru-RU" sz="1600" b="1">
                <a:solidFill>
                  <a:srgbClr val="FF0000"/>
                </a:solidFill>
              </a:rPr>
              <a:t>параметры конструктора...</a:t>
            </a:r>
            <a:r>
              <a:rPr lang="en-US" altLang="ru-RU" sz="1600" b="1">
                <a:solidFill>
                  <a:srgbClr val="FF0000"/>
                </a:solidFill>
              </a:rPr>
              <a:t> */)</a:t>
            </a: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2" eaLnBrk="1" hangingPunct="1">
              <a:buFontTx/>
              <a:buNone/>
            </a:pP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2" eaLnBrk="1" hangingPunct="1">
              <a:buFontTx/>
              <a:buNone/>
            </a:pPr>
            <a:r>
              <a:rPr lang="ru-RU" altLang="ru-RU" sz="1600" b="1">
                <a:solidFill>
                  <a:srgbClr val="FF0000"/>
                </a:solidFill>
              </a:rPr>
              <a:t>	     </a:t>
            </a:r>
            <a:r>
              <a:rPr lang="en-US" altLang="ru-RU" sz="1600" b="1">
                <a:solidFill>
                  <a:srgbClr val="FF0000"/>
                </a:solidFill>
              </a:rPr>
              <a:t>//…</a:t>
            </a:r>
            <a:r>
              <a:rPr lang="ru-RU" altLang="ru-RU" sz="1600" b="1">
                <a:solidFill>
                  <a:srgbClr val="FF0000"/>
                </a:solidFill>
              </a:rPr>
              <a:t>  прочие члены локального внутреннего класса     	</a:t>
            </a:r>
            <a:endParaRPr lang="en-US" altLang="ru-RU" sz="1600" b="1">
              <a:solidFill>
                <a:srgbClr val="FF0000"/>
              </a:solidFill>
            </a:endParaRPr>
          </a:p>
          <a:p>
            <a:pPr lvl="2" eaLnBrk="1" hangingPunct="1">
              <a:buFontTx/>
              <a:buNone/>
            </a:pPr>
            <a:r>
              <a:rPr lang="en-US" altLang="ru-RU" sz="1600" b="1">
                <a:solidFill>
                  <a:srgbClr val="FF0000"/>
                </a:solidFill>
              </a:rPr>
              <a:t>	} </a:t>
            </a:r>
          </a:p>
          <a:p>
            <a:pPr lvl="2" eaLnBrk="1" hangingPunct="1">
              <a:buFontTx/>
              <a:buNone/>
            </a:pPr>
            <a:r>
              <a:rPr lang="en-US" altLang="ru-RU" sz="1600" b="1">
                <a:solidFill>
                  <a:srgbClr val="FF0000"/>
                </a:solidFill>
              </a:rPr>
              <a:t>	return new MyInterfaceImpl (/*…*/);</a:t>
            </a:r>
          </a:p>
          <a:p>
            <a:pPr lvl="2" eaLnBrk="1" hangingPunct="1">
              <a:buFontTx/>
              <a:buNone/>
            </a:pPr>
            <a:r>
              <a:rPr lang="en-US" altLang="ru-RU" sz="1600" b="1">
                <a:solidFill>
                  <a:srgbClr val="FF0000"/>
                </a:solidFill>
              </a:rPr>
              <a:t>}</a:t>
            </a:r>
            <a:endParaRPr lang="ru-RU" altLang="ru-RU" sz="1600" b="1">
              <a:solidFill>
                <a:srgbClr val="FF0000"/>
              </a:solidFill>
            </a:endParaRPr>
          </a:p>
          <a:p>
            <a:pPr eaLnBrk="1" hangingPunct="1"/>
            <a:r>
              <a:rPr lang="ru-RU" altLang="ru-RU" sz="2000"/>
              <a:t>Вложенный класс теперь не часть класса, а часть метода, и не может быть доступен вне его.</a:t>
            </a:r>
          </a:p>
          <a:p>
            <a:pPr eaLnBrk="1" hangingPunct="1"/>
            <a:r>
              <a:rPr lang="ru-RU" altLang="ru-RU" sz="2000"/>
              <a:t>Конфликта имен не происходит: имена классов генерируются (</a:t>
            </a:r>
            <a:r>
              <a:rPr lang="ru-RU" altLang="ru-RU" sz="2000" i="1"/>
              <a:t>см. как!</a:t>
            </a:r>
            <a:r>
              <a:rPr lang="ru-RU" altLang="ru-RU" sz="2000"/>
              <a:t>).</a:t>
            </a:r>
          </a:p>
          <a:p>
            <a:pPr lvl="2" eaLnBrk="1" hangingPunct="1">
              <a:buFontTx/>
              <a:buNone/>
            </a:pPr>
            <a:endParaRPr lang="ru-RU" altLang="ru-RU" sz="1600"/>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a:extLst>
              <a:ext uri="{FF2B5EF4-FFF2-40B4-BE49-F238E27FC236}">
                <a16:creationId xmlns:a16="http://schemas.microsoft.com/office/drawing/2014/main" id="{B5332E1E-9F3F-4A7E-8E21-FDB4651B273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AE4AA97-3585-44CA-86A4-7B630584662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3795" name="Footer Placeholder 4">
            <a:extLst>
              <a:ext uri="{FF2B5EF4-FFF2-40B4-BE49-F238E27FC236}">
                <a16:creationId xmlns:a16="http://schemas.microsoft.com/office/drawing/2014/main" id="{0027E809-C13F-4137-8A8C-958B1548D57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3796" name="Slide Number Placeholder 5">
            <a:extLst>
              <a:ext uri="{FF2B5EF4-FFF2-40B4-BE49-F238E27FC236}">
                <a16:creationId xmlns:a16="http://schemas.microsoft.com/office/drawing/2014/main" id="{F5415F52-80A3-4300-83BE-89097C701AC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5655424-E281-46FB-9054-FFB1CC030258}" type="slidenum">
              <a:rPr lang="ru-RU" altLang="ru-RU" sz="1400"/>
              <a:pPr eaLnBrk="1" hangingPunct="1">
                <a:spcBef>
                  <a:spcPct val="0"/>
                </a:spcBef>
                <a:buFontTx/>
                <a:buNone/>
              </a:pPr>
              <a:t>672</a:t>
            </a:fld>
            <a:endParaRPr lang="ru-RU" altLang="ru-RU" sz="1400"/>
          </a:p>
        </p:txBody>
      </p:sp>
      <p:sp>
        <p:nvSpPr>
          <p:cNvPr id="33797" name="Rectangle 2">
            <a:extLst>
              <a:ext uri="{FF2B5EF4-FFF2-40B4-BE49-F238E27FC236}">
                <a16:creationId xmlns:a16="http://schemas.microsoft.com/office/drawing/2014/main" id="{04CB7C2E-FB75-45D0-B82A-8ADBB61EEB43}"/>
              </a:ext>
            </a:extLst>
          </p:cNvPr>
          <p:cNvSpPr>
            <a:spLocks noGrp="1" noChangeArrowheads="1"/>
          </p:cNvSpPr>
          <p:nvPr>
            <p:ph type="title"/>
          </p:nvPr>
        </p:nvSpPr>
        <p:spPr>
          <a:xfrm>
            <a:off x="395288" y="1557338"/>
            <a:ext cx="8229600" cy="215900"/>
          </a:xfrm>
        </p:spPr>
        <p:txBody>
          <a:bodyPr/>
          <a:lstStyle/>
          <a:p>
            <a:pPr eaLnBrk="1" hangingPunct="1"/>
            <a:r>
              <a:rPr lang="ru-RU" altLang="ru-RU" sz="2400" b="1"/>
              <a:t>Внутренний класс, локальный в блоке</a:t>
            </a:r>
          </a:p>
        </p:txBody>
      </p:sp>
      <p:sp>
        <p:nvSpPr>
          <p:cNvPr id="33798" name="Rectangle 3">
            <a:extLst>
              <a:ext uri="{FF2B5EF4-FFF2-40B4-BE49-F238E27FC236}">
                <a16:creationId xmlns:a16="http://schemas.microsoft.com/office/drawing/2014/main" id="{395784C7-B4B7-46C7-A352-C3DD67F8735C}"/>
              </a:ext>
            </a:extLst>
          </p:cNvPr>
          <p:cNvSpPr>
            <a:spLocks noGrp="1" noChangeArrowheads="1"/>
          </p:cNvSpPr>
          <p:nvPr>
            <p:ph type="body" idx="1"/>
          </p:nvPr>
        </p:nvSpPr>
        <p:spPr>
          <a:xfrm>
            <a:off x="179388" y="1916113"/>
            <a:ext cx="8785225" cy="4176712"/>
          </a:xfrm>
        </p:spPr>
        <p:txBody>
          <a:bodyPr/>
          <a:lstStyle/>
          <a:p>
            <a:pPr eaLnBrk="1" hangingPunct="1">
              <a:lnSpc>
                <a:spcPct val="80000"/>
              </a:lnSpc>
            </a:pPr>
            <a:r>
              <a:rPr lang="ru-RU" altLang="ru-RU" sz="1800"/>
              <a:t>Область определения класса может быть сужена до блока, например:</a:t>
            </a:r>
          </a:p>
          <a:p>
            <a:pPr eaLnBrk="1" hangingPunct="1">
              <a:lnSpc>
                <a:spcPct val="80000"/>
              </a:lnSpc>
            </a:pPr>
            <a:endParaRPr lang="ru-RU" altLang="ru-RU" sz="1800"/>
          </a:p>
          <a:p>
            <a:pPr lvl="2" eaLnBrk="1" hangingPunct="1">
              <a:lnSpc>
                <a:spcPct val="80000"/>
              </a:lnSpc>
              <a:buFontTx/>
              <a:buNone/>
            </a:pPr>
            <a:r>
              <a:rPr lang="en-US" altLang="ru-RU" sz="1600" b="1">
                <a:solidFill>
                  <a:srgbClr val="FF0000"/>
                </a:solidFill>
              </a:rPr>
              <a:t>public MyInterface getMyInterfaceReference</a:t>
            </a:r>
            <a:r>
              <a:rPr lang="ru-RU" altLang="ru-RU" sz="1600" b="1">
                <a:solidFill>
                  <a:srgbClr val="FF0000"/>
                </a:solidFill>
              </a:rPr>
              <a:t> </a:t>
            </a:r>
            <a:r>
              <a:rPr lang="en-US" altLang="ru-RU" sz="1600" b="1">
                <a:solidFill>
                  <a:srgbClr val="FF0000"/>
                </a:solidFill>
              </a:rPr>
              <a:t>(/* </a:t>
            </a:r>
            <a:r>
              <a:rPr lang="ru-RU" altLang="ru-RU" sz="1600" b="1">
                <a:solidFill>
                  <a:srgbClr val="FF0000"/>
                </a:solidFill>
              </a:rPr>
              <a:t>... параметры метода...</a:t>
            </a:r>
            <a:r>
              <a:rPr lang="en-US" altLang="ru-RU" sz="1600" b="1">
                <a:solidFill>
                  <a:srgbClr val="FF0000"/>
                </a:solidFill>
              </a:rPr>
              <a:t>*/)</a:t>
            </a: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2" eaLnBrk="1" hangingPunct="1">
              <a:lnSpc>
                <a:spcPct val="80000"/>
              </a:lnSpc>
              <a:buFontTx/>
              <a:buNone/>
            </a:pPr>
            <a:r>
              <a:rPr lang="ru-RU" altLang="ru-RU" sz="1600" b="1">
                <a:solidFill>
                  <a:srgbClr val="FF0000"/>
                </a:solidFill>
              </a:rPr>
              <a:t>	</a:t>
            </a:r>
            <a:r>
              <a:rPr lang="en-US" altLang="ru-RU" sz="1600" b="1">
                <a:solidFill>
                  <a:srgbClr val="FF0000"/>
                </a:solidFill>
              </a:rPr>
              <a:t>if (</a:t>
            </a:r>
            <a:r>
              <a:rPr lang="ru-RU" altLang="ru-RU" sz="1600" b="1">
                <a:solidFill>
                  <a:srgbClr val="FF0000"/>
                </a:solidFill>
              </a:rPr>
              <a:t> </a:t>
            </a:r>
            <a:r>
              <a:rPr lang="en-US" altLang="ru-RU" sz="1600" b="1">
                <a:solidFill>
                  <a:srgbClr val="FF0000"/>
                </a:solidFill>
              </a:rPr>
              <a:t>isPermitted</a:t>
            </a:r>
            <a:r>
              <a:rPr lang="ru-RU" altLang="ru-RU" sz="1600" b="1">
                <a:solidFill>
                  <a:srgbClr val="FF0000"/>
                </a:solidFill>
              </a:rPr>
              <a:t> </a:t>
            </a:r>
            <a:r>
              <a:rPr lang="en-US" altLang="ru-RU" sz="1600" b="1">
                <a:solidFill>
                  <a:srgbClr val="FF0000"/>
                </a:solidFill>
              </a:rPr>
              <a:t>(…)</a:t>
            </a:r>
            <a:r>
              <a:rPr lang="ru-RU" altLang="ru-RU" sz="1600" b="1">
                <a:solidFill>
                  <a:srgbClr val="FF0000"/>
                </a:solidFill>
              </a:rPr>
              <a:t> </a:t>
            </a:r>
            <a:r>
              <a:rPr lang="en-US" altLang="ru-RU" sz="1600" b="1">
                <a:solidFill>
                  <a:srgbClr val="FF0000"/>
                </a:solidFill>
              </a:rPr>
              <a:t>)</a:t>
            </a:r>
            <a:r>
              <a:rPr lang="ru-RU" altLang="ru-RU" sz="1600" b="1">
                <a:solidFill>
                  <a:srgbClr val="FF0000"/>
                </a:solidFill>
              </a:rPr>
              <a:t> </a:t>
            </a:r>
            <a:r>
              <a:rPr lang="en-US" altLang="ru-RU" sz="1600" b="1">
                <a:solidFill>
                  <a:srgbClr val="FF0000"/>
                </a:solidFill>
              </a:rPr>
              <a:t> {</a:t>
            </a:r>
          </a:p>
          <a:p>
            <a:pPr lvl="3" eaLnBrk="1" hangingPunct="1">
              <a:lnSpc>
                <a:spcPct val="80000"/>
              </a:lnSpc>
              <a:buFontTx/>
              <a:buNone/>
            </a:pPr>
            <a:r>
              <a:rPr lang="en-US" altLang="ru-RU" sz="1600" b="1">
                <a:solidFill>
                  <a:srgbClr val="FF0000"/>
                </a:solidFill>
              </a:rPr>
              <a:t>	class MyInterfaceImpl implements MyInterface { </a:t>
            </a:r>
          </a:p>
          <a:p>
            <a:pPr lvl="3" eaLnBrk="1" hangingPunct="1">
              <a:lnSpc>
                <a:spcPct val="80000"/>
              </a:lnSpc>
              <a:buFontTx/>
              <a:buNone/>
            </a:pPr>
            <a:r>
              <a:rPr lang="en-US" altLang="ru-RU" sz="1600" b="1">
                <a:solidFill>
                  <a:srgbClr val="FF0000"/>
                </a:solidFill>
              </a:rPr>
              <a:t>	</a:t>
            </a:r>
            <a:r>
              <a:rPr lang="ru-RU" altLang="ru-RU" sz="1600" b="1">
                <a:solidFill>
                  <a:srgbClr val="FF0000"/>
                </a:solidFill>
              </a:rPr>
              <a:t>     </a:t>
            </a:r>
            <a:r>
              <a:rPr lang="en-US" altLang="ru-RU" sz="1600" b="1">
                <a:solidFill>
                  <a:srgbClr val="FF0000"/>
                </a:solidFill>
              </a:rPr>
              <a:t>private MyInterfaceImpl(/*</a:t>
            </a:r>
            <a:r>
              <a:rPr lang="ru-RU" altLang="ru-RU" sz="1600" b="1">
                <a:solidFill>
                  <a:srgbClr val="FF0000"/>
                </a:solidFill>
              </a:rPr>
              <a:t>...</a:t>
            </a:r>
            <a:r>
              <a:rPr lang="en-US" altLang="ru-RU" sz="1600" b="1">
                <a:solidFill>
                  <a:srgbClr val="FF0000"/>
                </a:solidFill>
              </a:rPr>
              <a:t> </a:t>
            </a:r>
            <a:r>
              <a:rPr lang="ru-RU" altLang="ru-RU" sz="1600" b="1">
                <a:solidFill>
                  <a:srgbClr val="FF0000"/>
                </a:solidFill>
              </a:rPr>
              <a:t>параметры конструктора...</a:t>
            </a:r>
            <a:r>
              <a:rPr lang="en-US" altLang="ru-RU" sz="1600" b="1">
                <a:solidFill>
                  <a:srgbClr val="FF0000"/>
                </a:solidFill>
              </a:rPr>
              <a:t> */)</a:t>
            </a: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3" eaLnBrk="1" hangingPunct="1">
              <a:lnSpc>
                <a:spcPct val="80000"/>
              </a:lnSpc>
              <a:buFontTx/>
              <a:buNone/>
            </a:pPr>
            <a:r>
              <a:rPr lang="ru-RU" altLang="ru-RU" sz="1600" b="1">
                <a:solidFill>
                  <a:srgbClr val="FF0000"/>
                </a:solidFill>
              </a:rPr>
              <a:t>         </a:t>
            </a:r>
            <a:r>
              <a:rPr lang="en-US" altLang="ru-RU" sz="1600" b="1">
                <a:solidFill>
                  <a:srgbClr val="FF0000"/>
                </a:solidFill>
              </a:rPr>
              <a:t>}</a:t>
            </a:r>
            <a:endParaRPr lang="ru-RU" altLang="ru-RU" sz="1600" b="1">
              <a:solidFill>
                <a:srgbClr val="FF0000"/>
              </a:solidFill>
            </a:endParaRPr>
          </a:p>
          <a:p>
            <a:pPr lvl="3" eaLnBrk="1" hangingPunct="1">
              <a:lnSpc>
                <a:spcPct val="80000"/>
              </a:lnSpc>
              <a:buFontTx/>
              <a:buNone/>
            </a:pPr>
            <a:r>
              <a:rPr lang="ru-RU" altLang="ru-RU" sz="1600" b="1">
                <a:solidFill>
                  <a:srgbClr val="FF0000"/>
                </a:solidFill>
              </a:rPr>
              <a:t>	     </a:t>
            </a:r>
            <a:r>
              <a:rPr lang="en-US" altLang="ru-RU" sz="1600" b="1">
                <a:solidFill>
                  <a:srgbClr val="FF0000"/>
                </a:solidFill>
              </a:rPr>
              <a:t>//…</a:t>
            </a:r>
            <a:r>
              <a:rPr lang="ru-RU" altLang="ru-RU" sz="1600" b="1">
                <a:solidFill>
                  <a:srgbClr val="FF0000"/>
                </a:solidFill>
              </a:rPr>
              <a:t>  прочие члены локального внутреннего класса     	</a:t>
            </a:r>
            <a:endParaRPr lang="en-US" altLang="ru-RU" sz="1600" b="1">
              <a:solidFill>
                <a:srgbClr val="FF0000"/>
              </a:solidFill>
            </a:endParaRPr>
          </a:p>
          <a:p>
            <a:pPr lvl="3" eaLnBrk="1" hangingPunct="1">
              <a:lnSpc>
                <a:spcPct val="80000"/>
              </a:lnSpc>
              <a:buFontTx/>
              <a:buNone/>
            </a:pPr>
            <a:r>
              <a:rPr lang="en-US" altLang="ru-RU" sz="1600" b="1">
                <a:solidFill>
                  <a:srgbClr val="FF0000"/>
                </a:solidFill>
              </a:rPr>
              <a:t>	} </a:t>
            </a:r>
          </a:p>
          <a:p>
            <a:pPr lvl="2" eaLnBrk="1" hangingPunct="1">
              <a:lnSpc>
                <a:spcPct val="80000"/>
              </a:lnSpc>
              <a:buFontTx/>
              <a:buNone/>
            </a:pPr>
            <a:r>
              <a:rPr lang="en-US" altLang="ru-RU" sz="1600" b="1">
                <a:solidFill>
                  <a:srgbClr val="FF0000"/>
                </a:solidFill>
              </a:rPr>
              <a:t>	        return new MyInterfaceImpl (/*…*/);</a:t>
            </a:r>
          </a:p>
          <a:p>
            <a:pPr lvl="2" eaLnBrk="1" hangingPunct="1">
              <a:lnSpc>
                <a:spcPct val="80000"/>
              </a:lnSpc>
              <a:buFontTx/>
              <a:buNone/>
            </a:pPr>
            <a:r>
              <a:rPr lang="en-US" altLang="ru-RU" sz="1600" b="1">
                <a:solidFill>
                  <a:srgbClr val="FF0000"/>
                </a:solidFill>
              </a:rPr>
              <a:t>	}</a:t>
            </a:r>
          </a:p>
          <a:p>
            <a:pPr lvl="2" eaLnBrk="1" hangingPunct="1">
              <a:lnSpc>
                <a:spcPct val="80000"/>
              </a:lnSpc>
              <a:buFontTx/>
              <a:buNone/>
            </a:pPr>
            <a:r>
              <a:rPr lang="en-US" altLang="ru-RU" sz="1600" b="1">
                <a:solidFill>
                  <a:srgbClr val="FF0000"/>
                </a:solidFill>
              </a:rPr>
              <a:t>	else {</a:t>
            </a:r>
          </a:p>
          <a:p>
            <a:pPr lvl="2" eaLnBrk="1" hangingPunct="1">
              <a:lnSpc>
                <a:spcPct val="80000"/>
              </a:lnSpc>
              <a:buFontTx/>
              <a:buNone/>
            </a:pPr>
            <a:r>
              <a:rPr lang="en-US" altLang="ru-RU" sz="1600" b="1">
                <a:solidFill>
                  <a:srgbClr val="FF0000"/>
                </a:solidFill>
              </a:rPr>
              <a:t>	        return null;</a:t>
            </a:r>
          </a:p>
          <a:p>
            <a:pPr lvl="2" eaLnBrk="1" hangingPunct="1">
              <a:lnSpc>
                <a:spcPct val="80000"/>
              </a:lnSpc>
              <a:buFontTx/>
              <a:buNone/>
            </a:pPr>
            <a:r>
              <a:rPr lang="en-US" altLang="ru-RU" sz="1600" b="1">
                <a:solidFill>
                  <a:srgbClr val="FF0000"/>
                </a:solidFill>
              </a:rPr>
              <a:t>	}</a:t>
            </a:r>
          </a:p>
          <a:p>
            <a:pPr lvl="2" eaLnBrk="1" hangingPunct="1">
              <a:lnSpc>
                <a:spcPct val="80000"/>
              </a:lnSpc>
              <a:buFontTx/>
              <a:buNone/>
            </a:pPr>
            <a:r>
              <a:rPr lang="en-US" altLang="ru-RU" sz="1600" b="1">
                <a:solidFill>
                  <a:srgbClr val="FF0000"/>
                </a:solidFill>
              </a:rPr>
              <a:t>}</a:t>
            </a:r>
            <a:endParaRPr lang="ru-RU" altLang="ru-RU" sz="1600" b="1">
              <a:solidFill>
                <a:srgbClr val="FF0000"/>
              </a:solidFill>
            </a:endParaRPr>
          </a:p>
          <a:p>
            <a:pPr lvl="2" eaLnBrk="1" hangingPunct="1">
              <a:lnSpc>
                <a:spcPct val="80000"/>
              </a:lnSpc>
              <a:buFontTx/>
              <a:buNone/>
            </a:pPr>
            <a:endParaRPr lang="ru-RU" altLang="ru-RU" sz="1600" b="1"/>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a:extLst>
              <a:ext uri="{FF2B5EF4-FFF2-40B4-BE49-F238E27FC236}">
                <a16:creationId xmlns:a16="http://schemas.microsoft.com/office/drawing/2014/main" id="{091CBBA9-451C-4879-BD4B-160DA1775D5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65BA7D6-47B3-46A2-B130-1C43C802893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4819" name="Footer Placeholder 4">
            <a:extLst>
              <a:ext uri="{FF2B5EF4-FFF2-40B4-BE49-F238E27FC236}">
                <a16:creationId xmlns:a16="http://schemas.microsoft.com/office/drawing/2014/main" id="{B42D51A1-282E-493F-AD85-2694305C414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4820" name="Slide Number Placeholder 5">
            <a:extLst>
              <a:ext uri="{FF2B5EF4-FFF2-40B4-BE49-F238E27FC236}">
                <a16:creationId xmlns:a16="http://schemas.microsoft.com/office/drawing/2014/main" id="{F6ED73B0-061B-4B61-A499-11581CE3217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BD0F78E-5A81-4F5D-AE34-0E3B14D37469}" type="slidenum">
              <a:rPr lang="ru-RU" altLang="ru-RU" sz="1400"/>
              <a:pPr eaLnBrk="1" hangingPunct="1">
                <a:spcBef>
                  <a:spcPct val="0"/>
                </a:spcBef>
                <a:buFontTx/>
                <a:buNone/>
              </a:pPr>
              <a:t>673</a:t>
            </a:fld>
            <a:endParaRPr lang="ru-RU" altLang="ru-RU" sz="1400"/>
          </a:p>
        </p:txBody>
      </p:sp>
      <p:sp>
        <p:nvSpPr>
          <p:cNvPr id="34821" name="Rectangle 2">
            <a:extLst>
              <a:ext uri="{FF2B5EF4-FFF2-40B4-BE49-F238E27FC236}">
                <a16:creationId xmlns:a16="http://schemas.microsoft.com/office/drawing/2014/main" id="{54934A15-84D9-4298-8643-1C8BAF100B3B}"/>
              </a:ext>
            </a:extLst>
          </p:cNvPr>
          <p:cNvSpPr>
            <a:spLocks noGrp="1" noChangeArrowheads="1"/>
          </p:cNvSpPr>
          <p:nvPr>
            <p:ph type="title"/>
          </p:nvPr>
        </p:nvSpPr>
        <p:spPr>
          <a:xfrm>
            <a:off x="395288" y="1412875"/>
            <a:ext cx="8229600" cy="358775"/>
          </a:xfrm>
        </p:spPr>
        <p:txBody>
          <a:bodyPr/>
          <a:lstStyle/>
          <a:p>
            <a:pPr eaLnBrk="1" hangingPunct="1"/>
            <a:r>
              <a:rPr lang="ru-RU" altLang="ru-RU" sz="2400" b="1"/>
              <a:t>Анонимные внутренние классы</a:t>
            </a:r>
          </a:p>
        </p:txBody>
      </p:sp>
      <p:sp>
        <p:nvSpPr>
          <p:cNvPr id="34822" name="Rectangle 3">
            <a:extLst>
              <a:ext uri="{FF2B5EF4-FFF2-40B4-BE49-F238E27FC236}">
                <a16:creationId xmlns:a16="http://schemas.microsoft.com/office/drawing/2014/main" id="{99021062-E5CC-48D4-ABE7-DE7F5204E5F7}"/>
              </a:ext>
            </a:extLst>
          </p:cNvPr>
          <p:cNvSpPr>
            <a:spLocks noGrp="1" noChangeArrowheads="1"/>
          </p:cNvSpPr>
          <p:nvPr>
            <p:ph type="body" idx="1"/>
          </p:nvPr>
        </p:nvSpPr>
        <p:spPr>
          <a:xfrm>
            <a:off x="77788" y="1844675"/>
            <a:ext cx="4249737" cy="2952750"/>
          </a:xfrm>
        </p:spPr>
        <p:txBody>
          <a:bodyPr/>
          <a:lstStyle/>
          <a:p>
            <a:pPr eaLnBrk="1" hangingPunct="1"/>
            <a:r>
              <a:rPr lang="ru-RU" altLang="ru-RU" sz="1600" b="1"/>
              <a:t>Анонимные классы встречаются в программах сравнительно часто</a:t>
            </a:r>
            <a:r>
              <a:rPr lang="en-US" altLang="ru-RU" sz="1600" b="1"/>
              <a:t> – </a:t>
            </a:r>
            <a:r>
              <a:rPr lang="ru-RU" altLang="ru-RU" sz="1600" b="1"/>
              <a:t>когда нужно единожды инстанциировать локальный класс (и этому классу можно не давать имени).</a:t>
            </a:r>
            <a:r>
              <a:rPr lang="en-US" altLang="ru-RU" sz="1600" b="1"/>
              <a:t> </a:t>
            </a:r>
            <a:endParaRPr lang="ru-RU" altLang="ru-RU" sz="1600" b="1"/>
          </a:p>
          <a:p>
            <a:pPr eaLnBrk="1" hangingPunct="1"/>
            <a:r>
              <a:rPr lang="ru-RU" altLang="ru-RU" sz="1600" i="1"/>
              <a:t>Это не значит, что будет создан только один инстанс этого класса (например: инстанциирование локального класса может быть внутри цикла...) </a:t>
            </a:r>
          </a:p>
          <a:p>
            <a:pPr eaLnBrk="1" hangingPunct="1"/>
            <a:endParaRPr lang="ru-RU" altLang="ru-RU" sz="1600" b="1"/>
          </a:p>
        </p:txBody>
      </p:sp>
      <p:sp>
        <p:nvSpPr>
          <p:cNvPr id="34823" name="Rectangle 6">
            <a:extLst>
              <a:ext uri="{FF2B5EF4-FFF2-40B4-BE49-F238E27FC236}">
                <a16:creationId xmlns:a16="http://schemas.microsoft.com/office/drawing/2014/main" id="{C3DA4ADC-33BE-41C5-A283-A28E640A16C8}"/>
              </a:ext>
            </a:extLst>
          </p:cNvPr>
          <p:cNvSpPr>
            <a:spLocks noChangeArrowheads="1"/>
          </p:cNvSpPr>
          <p:nvPr/>
        </p:nvSpPr>
        <p:spPr bwMode="auto">
          <a:xfrm>
            <a:off x="511175" y="4935538"/>
            <a:ext cx="3384550"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interface RandomNumberListener {</a:t>
            </a:r>
            <a:endParaRPr lang="ru-RU" altLang="ru-RU" sz="1400"/>
          </a:p>
          <a:p>
            <a:pPr eaLnBrk="1" hangingPunct="1">
              <a:spcBef>
                <a:spcPct val="0"/>
              </a:spcBef>
              <a:buFontTx/>
              <a:buNone/>
            </a:pPr>
            <a:r>
              <a:rPr lang="en-US" altLang="ru-RU" sz="1400" b="1"/>
              <a:t>    void numberGenerated (int n);</a:t>
            </a:r>
            <a:endParaRPr lang="ru-RU" altLang="ru-RU" sz="1400"/>
          </a:p>
          <a:p>
            <a:pPr eaLnBrk="1" hangingPunct="1">
              <a:spcBef>
                <a:spcPct val="0"/>
              </a:spcBef>
              <a:buFontTx/>
              <a:buNone/>
            </a:pPr>
            <a:r>
              <a:rPr lang="en-US" altLang="ru-RU" sz="1400" b="1"/>
              <a:t>}</a:t>
            </a:r>
          </a:p>
        </p:txBody>
      </p:sp>
      <p:sp>
        <p:nvSpPr>
          <p:cNvPr id="34824" name="Rectangle 7">
            <a:extLst>
              <a:ext uri="{FF2B5EF4-FFF2-40B4-BE49-F238E27FC236}">
                <a16:creationId xmlns:a16="http://schemas.microsoft.com/office/drawing/2014/main" id="{550346B1-68D4-4516-BD59-310D7FED3BAC}"/>
              </a:ext>
            </a:extLst>
          </p:cNvPr>
          <p:cNvSpPr>
            <a:spLocks noChangeArrowheads="1"/>
          </p:cNvSpPr>
          <p:nvPr/>
        </p:nvSpPr>
        <p:spPr bwMode="auto">
          <a:xfrm>
            <a:off x="4067175" y="1965325"/>
            <a:ext cx="4991100" cy="375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 OddNumbersLover {</a:t>
            </a:r>
            <a:endParaRPr lang="ru-RU" altLang="ru-RU" sz="1400"/>
          </a:p>
          <a:p>
            <a:pPr eaLnBrk="1" hangingPunct="1">
              <a:spcBef>
                <a:spcPct val="0"/>
              </a:spcBef>
              <a:buFontTx/>
              <a:buNone/>
            </a:pPr>
            <a:r>
              <a:rPr lang="en-US" altLang="ru-RU" sz="1400" b="1"/>
              <a:t>	private int myBestNumber = 1;</a:t>
            </a:r>
            <a:endParaRPr lang="en-US" altLang="ru-RU" sz="1400"/>
          </a:p>
          <a:p>
            <a:pPr eaLnBrk="1" hangingPunct="1">
              <a:spcBef>
                <a:spcPct val="0"/>
              </a:spcBef>
              <a:buFontTx/>
              <a:buNone/>
            </a:pPr>
            <a:r>
              <a:rPr lang="ru-RU" altLang="ru-RU" sz="1400"/>
              <a:t>     </a:t>
            </a:r>
            <a:r>
              <a:rPr lang="en-US" altLang="ru-RU" sz="1400"/>
              <a:t>	</a:t>
            </a:r>
            <a:r>
              <a:rPr lang="en-US" altLang="ru-RU" sz="1400" b="1"/>
              <a:t>private void setBestNumber(int n){</a:t>
            </a:r>
            <a:endParaRPr lang="ru-RU" altLang="ru-RU" sz="1400"/>
          </a:p>
          <a:p>
            <a:pPr lvl="2" eaLnBrk="1" hangingPunct="1">
              <a:spcBef>
                <a:spcPct val="0"/>
              </a:spcBef>
              <a:buFontTx/>
              <a:buNone/>
            </a:pPr>
            <a:r>
              <a:rPr lang="en-US" altLang="ru-RU" sz="1400" b="1"/>
              <a:t>	//…</a:t>
            </a:r>
          </a:p>
          <a:p>
            <a:pPr lvl="2" eaLnBrk="1" hangingPunct="1">
              <a:spcBef>
                <a:spcPct val="0"/>
              </a:spcBef>
              <a:buFontTx/>
              <a:buNone/>
            </a:pPr>
            <a:r>
              <a:rPr lang="en-US" altLang="ru-RU" sz="1400" b="1"/>
              <a:t>}</a:t>
            </a:r>
            <a:r>
              <a:rPr lang="ru-RU" altLang="ru-RU" sz="1400" b="1"/>
              <a:t> </a:t>
            </a:r>
            <a:endParaRPr lang="en-US" altLang="ru-RU" sz="1400" b="1"/>
          </a:p>
          <a:p>
            <a:pPr eaLnBrk="1" hangingPunct="1">
              <a:spcBef>
                <a:spcPct val="0"/>
              </a:spcBef>
              <a:buFontTx/>
              <a:buNone/>
            </a:pPr>
            <a:r>
              <a:rPr lang="ru-RU" altLang="ru-RU" sz="1400" b="1"/>
              <a:t>     </a:t>
            </a:r>
            <a:endParaRPr lang="en-US" altLang="ru-RU" sz="1400" b="1"/>
          </a:p>
          <a:p>
            <a:pPr eaLnBrk="1" hangingPunct="1">
              <a:spcBef>
                <a:spcPct val="0"/>
              </a:spcBef>
              <a:buFontTx/>
              <a:buNone/>
            </a:pPr>
            <a:r>
              <a:rPr lang="en-US" altLang="ru-RU" sz="1400" b="1"/>
              <a:t>	public RandomNumberListener 				getNumberListener ( ) {</a:t>
            </a:r>
            <a:endParaRPr lang="ru-RU" altLang="ru-RU" sz="1400"/>
          </a:p>
          <a:p>
            <a:pPr eaLnBrk="1" hangingPunct="1">
              <a:spcBef>
                <a:spcPct val="0"/>
              </a:spcBef>
              <a:buFontTx/>
              <a:buNone/>
            </a:pPr>
            <a:r>
              <a:rPr lang="ru-RU" altLang="ru-RU" sz="1400" b="1"/>
              <a:t>            </a:t>
            </a:r>
            <a:r>
              <a:rPr lang="en-US" altLang="ru-RU" sz="1400" b="1">
                <a:solidFill>
                  <a:srgbClr val="FF0000"/>
                </a:solidFill>
              </a:rPr>
              <a:t>return new RandomNumberListener ( ) {</a:t>
            </a:r>
            <a:endParaRPr lang="ru-RU" altLang="ru-RU" sz="1400" b="1">
              <a:solidFill>
                <a:srgbClr val="FF0000"/>
              </a:solidFill>
            </a:endParaRPr>
          </a:p>
          <a:p>
            <a:pPr eaLnBrk="1" hangingPunct="1">
              <a:spcBef>
                <a:spcPct val="0"/>
              </a:spcBef>
              <a:buFontTx/>
              <a:buNone/>
            </a:pPr>
            <a:r>
              <a:rPr lang="ru-RU" altLang="ru-RU" sz="1400" b="1">
                <a:solidFill>
                  <a:srgbClr val="FF0000"/>
                </a:solidFill>
              </a:rPr>
              <a:t>	      </a:t>
            </a:r>
            <a:r>
              <a:rPr lang="en-US" altLang="ru-RU" sz="1400" b="1">
                <a:solidFill>
                  <a:srgbClr val="FF0000"/>
                </a:solidFill>
              </a:rPr>
              <a:t>Object someMember;</a:t>
            </a:r>
            <a:endParaRPr lang="ru-RU" altLang="ru-RU" sz="1400" b="1">
              <a:solidFill>
                <a:srgbClr val="FF0000"/>
              </a:solidFill>
            </a:endParaRPr>
          </a:p>
          <a:p>
            <a:pPr eaLnBrk="1" hangingPunct="1">
              <a:spcBef>
                <a:spcPct val="0"/>
              </a:spcBef>
              <a:buFontTx/>
              <a:buNone/>
            </a:pPr>
            <a:r>
              <a:rPr lang="ru-RU" altLang="ru-RU" sz="1400" b="1">
                <a:solidFill>
                  <a:srgbClr val="FF0000"/>
                </a:solidFill>
              </a:rPr>
              <a:t>	      </a:t>
            </a:r>
            <a:r>
              <a:rPr lang="en-US" altLang="ru-RU" sz="1400" b="1">
                <a:solidFill>
                  <a:srgbClr val="FF0000"/>
                </a:solidFill>
              </a:rPr>
              <a:t>{ /* </a:t>
            </a:r>
            <a:r>
              <a:rPr lang="ru-RU" altLang="ru-RU" sz="1400" b="1">
                <a:solidFill>
                  <a:srgbClr val="FF0000"/>
                </a:solidFill>
              </a:rPr>
              <a:t>например, инициализатор, ... */</a:t>
            </a:r>
            <a:r>
              <a:rPr lang="en-US" altLang="ru-RU" sz="1400" b="1">
                <a:solidFill>
                  <a:srgbClr val="FF0000"/>
                </a:solidFill>
              </a:rPr>
              <a:t> }</a:t>
            </a:r>
          </a:p>
          <a:p>
            <a:pPr eaLnBrk="1" hangingPunct="1">
              <a:spcBef>
                <a:spcPct val="0"/>
              </a:spcBef>
              <a:buFontTx/>
              <a:buNone/>
            </a:pPr>
            <a:r>
              <a:rPr lang="en-US" altLang="ru-RU" sz="1400">
                <a:solidFill>
                  <a:srgbClr val="FF0000"/>
                </a:solidFill>
              </a:rPr>
              <a:t> 	</a:t>
            </a:r>
            <a:r>
              <a:rPr lang="ru-RU" altLang="ru-RU" sz="1400">
                <a:solidFill>
                  <a:srgbClr val="FF0000"/>
                </a:solidFill>
              </a:rPr>
              <a:t>      </a:t>
            </a:r>
            <a:r>
              <a:rPr lang="en-US" altLang="ru-RU" sz="1400" b="1">
                <a:solidFill>
                  <a:srgbClr val="FF0000"/>
                </a:solidFill>
              </a:rPr>
              <a:t>public void numberGenerated(int n) {</a:t>
            </a:r>
            <a:endParaRPr lang="ru-RU" altLang="ru-RU" sz="1400">
              <a:solidFill>
                <a:srgbClr val="FF0000"/>
              </a:solidFill>
            </a:endParaRPr>
          </a:p>
          <a:p>
            <a:pPr eaLnBrk="1" hangingPunct="1">
              <a:spcBef>
                <a:spcPct val="0"/>
              </a:spcBef>
              <a:buFontTx/>
              <a:buNone/>
            </a:pPr>
            <a:r>
              <a:rPr lang="en-US" altLang="ru-RU" sz="1400" b="1">
                <a:solidFill>
                  <a:srgbClr val="FF0000"/>
                </a:solidFill>
              </a:rPr>
              <a:t> 		setBestNumber(n);</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ru-RU" altLang="ru-RU" sz="1400" b="1"/>
              <a:t>      </a:t>
            </a:r>
            <a:r>
              <a:rPr lang="en-US" altLang="ru-RU" sz="1400" b="1"/>
              <a:t>	}</a:t>
            </a:r>
            <a:endParaRPr lang="ru-RU" altLang="ru-RU" sz="1400"/>
          </a:p>
          <a:p>
            <a:pPr eaLnBrk="1" hangingPunct="1">
              <a:spcBef>
                <a:spcPct val="0"/>
              </a:spcBef>
              <a:buFontTx/>
              <a:buNone/>
            </a:pPr>
            <a:r>
              <a:rPr lang="en-US" altLang="ru-RU" sz="1400" b="1"/>
              <a:t>}</a:t>
            </a: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a:extLst>
              <a:ext uri="{FF2B5EF4-FFF2-40B4-BE49-F238E27FC236}">
                <a16:creationId xmlns:a16="http://schemas.microsoft.com/office/drawing/2014/main" id="{E8EF7205-266B-41E8-A513-F2ABE8C1E63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8140F96-5CD2-45AD-A25C-246F2D486C4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5843" name="Footer Placeholder 4">
            <a:extLst>
              <a:ext uri="{FF2B5EF4-FFF2-40B4-BE49-F238E27FC236}">
                <a16:creationId xmlns:a16="http://schemas.microsoft.com/office/drawing/2014/main" id="{06FB2CEF-7837-4A96-A3D9-B21DD42E683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5844" name="Slide Number Placeholder 5">
            <a:extLst>
              <a:ext uri="{FF2B5EF4-FFF2-40B4-BE49-F238E27FC236}">
                <a16:creationId xmlns:a16="http://schemas.microsoft.com/office/drawing/2014/main" id="{3D24CAAB-FF95-4497-A07C-DDA5331DFA2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D8AE350-EDF1-4122-9613-88F886421F20}" type="slidenum">
              <a:rPr lang="ru-RU" altLang="ru-RU" sz="1400"/>
              <a:pPr eaLnBrk="1" hangingPunct="1">
                <a:spcBef>
                  <a:spcPct val="0"/>
                </a:spcBef>
                <a:buFontTx/>
                <a:buNone/>
              </a:pPr>
              <a:t>674</a:t>
            </a:fld>
            <a:endParaRPr lang="ru-RU" altLang="ru-RU" sz="1400"/>
          </a:p>
        </p:txBody>
      </p:sp>
      <p:sp>
        <p:nvSpPr>
          <p:cNvPr id="35845" name="Rectangle 3">
            <a:extLst>
              <a:ext uri="{FF2B5EF4-FFF2-40B4-BE49-F238E27FC236}">
                <a16:creationId xmlns:a16="http://schemas.microsoft.com/office/drawing/2014/main" id="{B1DECB97-9AD5-45C5-AB16-239E78A37192}"/>
              </a:ext>
            </a:extLst>
          </p:cNvPr>
          <p:cNvSpPr>
            <a:spLocks noGrp="1" noChangeArrowheads="1"/>
          </p:cNvSpPr>
          <p:nvPr>
            <p:ph type="body" idx="1"/>
          </p:nvPr>
        </p:nvSpPr>
        <p:spPr>
          <a:xfrm>
            <a:off x="0" y="1484313"/>
            <a:ext cx="8697913" cy="720725"/>
          </a:xfrm>
        </p:spPr>
        <p:txBody>
          <a:bodyPr/>
          <a:lstStyle/>
          <a:p>
            <a:pPr eaLnBrk="1" hangingPunct="1"/>
            <a:r>
              <a:rPr lang="ru-RU" altLang="ru-RU" sz="2000"/>
              <a:t>В анонимном классе вместо интерфейса можно использовать базовый класс и его конструктор с параметрами, например:</a:t>
            </a:r>
          </a:p>
        </p:txBody>
      </p:sp>
      <p:sp>
        <p:nvSpPr>
          <p:cNvPr id="35846" name="Rectangle 6">
            <a:extLst>
              <a:ext uri="{FF2B5EF4-FFF2-40B4-BE49-F238E27FC236}">
                <a16:creationId xmlns:a16="http://schemas.microsoft.com/office/drawing/2014/main" id="{83424750-65B6-4B9C-8B43-025A9256B32F}"/>
              </a:ext>
            </a:extLst>
          </p:cNvPr>
          <p:cNvSpPr>
            <a:spLocks noChangeArrowheads="1"/>
          </p:cNvSpPr>
          <p:nvPr/>
        </p:nvSpPr>
        <p:spPr bwMode="auto">
          <a:xfrm>
            <a:off x="179388" y="2343150"/>
            <a:ext cx="3384550"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interface RandomNumberListener {</a:t>
            </a:r>
            <a:endParaRPr lang="ru-RU" altLang="ru-RU" sz="1400"/>
          </a:p>
          <a:p>
            <a:pPr eaLnBrk="1" hangingPunct="1">
              <a:spcBef>
                <a:spcPct val="0"/>
              </a:spcBef>
              <a:buFontTx/>
              <a:buNone/>
            </a:pPr>
            <a:r>
              <a:rPr lang="en-US" altLang="ru-RU" sz="1400" b="1"/>
              <a:t>    </a:t>
            </a:r>
            <a:r>
              <a:rPr lang="en-US" altLang="ru-RU" sz="1400" b="1">
                <a:solidFill>
                  <a:srgbClr val="FF0000"/>
                </a:solidFill>
              </a:rPr>
              <a:t>void numberGenerated (int n);</a:t>
            </a:r>
            <a:endParaRPr lang="ru-RU" altLang="ru-RU" sz="1400">
              <a:solidFill>
                <a:srgbClr val="FF0000"/>
              </a:solidFill>
            </a:endParaRPr>
          </a:p>
          <a:p>
            <a:pPr eaLnBrk="1" hangingPunct="1">
              <a:spcBef>
                <a:spcPct val="0"/>
              </a:spcBef>
              <a:buFontTx/>
              <a:buNone/>
            </a:pPr>
            <a:r>
              <a:rPr lang="en-US" altLang="ru-RU" sz="1400" b="1"/>
              <a:t>}</a:t>
            </a:r>
          </a:p>
        </p:txBody>
      </p:sp>
      <p:sp>
        <p:nvSpPr>
          <p:cNvPr id="35847" name="Rectangle 8">
            <a:extLst>
              <a:ext uri="{FF2B5EF4-FFF2-40B4-BE49-F238E27FC236}">
                <a16:creationId xmlns:a16="http://schemas.microsoft.com/office/drawing/2014/main" id="{AD49CD6C-771C-45C3-A988-2D1EE2B4FD4A}"/>
              </a:ext>
            </a:extLst>
          </p:cNvPr>
          <p:cNvSpPr>
            <a:spLocks noChangeArrowheads="1"/>
          </p:cNvSpPr>
          <p:nvPr/>
        </p:nvSpPr>
        <p:spPr bwMode="auto">
          <a:xfrm>
            <a:off x="4067175" y="2544763"/>
            <a:ext cx="5076825"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 OddNumbersLover {</a:t>
            </a:r>
            <a:endParaRPr lang="ru-RU" altLang="ru-RU" sz="1400"/>
          </a:p>
          <a:p>
            <a:pPr eaLnBrk="1" hangingPunct="1">
              <a:spcBef>
                <a:spcPct val="0"/>
              </a:spcBef>
              <a:buFontTx/>
              <a:buNone/>
            </a:pPr>
            <a:r>
              <a:rPr lang="ru-RU" altLang="ru-RU" sz="1400" b="1"/>
              <a:t>      </a:t>
            </a:r>
            <a:r>
              <a:rPr lang="en-US" altLang="ru-RU" sz="1400" b="1"/>
              <a:t>private int myBestNumber = 1;</a:t>
            </a:r>
            <a:endParaRPr lang="ru-RU" altLang="ru-RU" sz="1400"/>
          </a:p>
          <a:p>
            <a:pPr lvl="2" eaLnBrk="1" hangingPunct="1">
              <a:spcBef>
                <a:spcPct val="0"/>
              </a:spcBef>
              <a:buFontTx/>
              <a:buNone/>
            </a:pPr>
            <a:r>
              <a:rPr lang="ru-RU" altLang="ru-RU" sz="1400" b="1"/>
              <a:t>      </a:t>
            </a:r>
            <a:r>
              <a:rPr lang="en-US" altLang="ru-RU" sz="1400" b="1"/>
              <a:t>private void setBestNumber( int n){</a:t>
            </a:r>
            <a:endParaRPr lang="ru-RU" altLang="ru-RU" sz="1400"/>
          </a:p>
          <a:p>
            <a:pPr lvl="2" eaLnBrk="1" hangingPunct="1">
              <a:spcBef>
                <a:spcPct val="0"/>
              </a:spcBef>
              <a:buFontTx/>
              <a:buNone/>
            </a:pPr>
            <a:r>
              <a:rPr lang="en-US" altLang="ru-RU" sz="1400" b="1"/>
              <a:t>	//…</a:t>
            </a:r>
            <a:endParaRPr lang="ru-RU" altLang="ru-RU" sz="1400"/>
          </a:p>
          <a:p>
            <a:pPr lvl="2" eaLnBrk="1" hangingPunct="1">
              <a:spcBef>
                <a:spcPct val="0"/>
              </a:spcBef>
              <a:buFontTx/>
              <a:buNone/>
            </a:pPr>
            <a:r>
              <a:rPr lang="ru-RU" altLang="ru-RU" sz="1400" b="1"/>
              <a:t>      </a:t>
            </a:r>
            <a:r>
              <a:rPr lang="en-US" altLang="ru-RU" sz="1400" b="1"/>
              <a:t>}</a:t>
            </a:r>
            <a:endParaRPr lang="ru-RU" altLang="ru-RU" sz="1400"/>
          </a:p>
          <a:p>
            <a:pPr eaLnBrk="1" hangingPunct="1">
              <a:spcBef>
                <a:spcPct val="0"/>
              </a:spcBef>
              <a:buFontTx/>
              <a:buNone/>
            </a:pPr>
            <a:r>
              <a:rPr lang="ru-RU" altLang="ru-RU" sz="1400" b="1"/>
              <a:t>      </a:t>
            </a:r>
            <a:r>
              <a:rPr lang="en-US" altLang="ru-RU" sz="1400" b="1"/>
              <a:t>public </a:t>
            </a:r>
          </a:p>
          <a:p>
            <a:pPr eaLnBrk="1" hangingPunct="1">
              <a:spcBef>
                <a:spcPct val="0"/>
              </a:spcBef>
              <a:buFontTx/>
              <a:buNone/>
            </a:pPr>
            <a:r>
              <a:rPr lang="en-US" altLang="ru-RU" sz="1400" b="1"/>
              <a:t>      RandomNumberListener getNumberListener( ) {</a:t>
            </a:r>
            <a:endParaRPr lang="ru-RU" altLang="ru-RU" sz="1400"/>
          </a:p>
          <a:p>
            <a:pPr eaLnBrk="1" hangingPunct="1">
              <a:spcBef>
                <a:spcPct val="0"/>
              </a:spcBef>
              <a:buFontTx/>
              <a:buNone/>
            </a:pPr>
            <a:r>
              <a:rPr lang="ru-RU" altLang="ru-RU" sz="1400" b="1"/>
              <a:t>          </a:t>
            </a:r>
            <a:r>
              <a:rPr lang="en-US" altLang="ru-RU" sz="1400" b="1">
                <a:solidFill>
                  <a:srgbClr val="FF0000"/>
                </a:solidFill>
              </a:rPr>
              <a:t>return new RNLImpl ( </a:t>
            </a:r>
            <a:r>
              <a:rPr lang="en-US" altLang="ru-RU" sz="1400" b="1">
                <a:solidFill>
                  <a:srgbClr val="009900"/>
                </a:solidFill>
              </a:rPr>
              <a:t>“OGOGO”</a:t>
            </a:r>
            <a:r>
              <a:rPr lang="en-US" altLang="ru-RU" sz="1400" b="1">
                <a:solidFill>
                  <a:srgbClr val="FF0000"/>
                </a:solidFill>
              </a:rPr>
              <a:t>) {</a:t>
            </a:r>
          </a:p>
          <a:p>
            <a:pPr eaLnBrk="1" hangingPunct="1">
              <a:spcBef>
                <a:spcPct val="0"/>
              </a:spcBef>
              <a:buFontTx/>
              <a:buNone/>
            </a:pPr>
            <a:r>
              <a:rPr lang="en-US" altLang="ru-RU" sz="1400">
                <a:solidFill>
                  <a:srgbClr val="FF0000"/>
                </a:solidFill>
              </a:rPr>
              <a:t>	      </a:t>
            </a:r>
            <a:r>
              <a:rPr lang="en-US" altLang="ru-RU" sz="1400" b="1">
                <a:solidFill>
                  <a:srgbClr val="FF0000"/>
                </a:solidFill>
              </a:rPr>
              <a:t>public void numberGenerated (int  n) {</a:t>
            </a:r>
          </a:p>
          <a:p>
            <a:pPr eaLnBrk="1" hangingPunct="1">
              <a:spcBef>
                <a:spcPct val="0"/>
              </a:spcBef>
              <a:buFontTx/>
              <a:buNone/>
            </a:pPr>
            <a:r>
              <a:rPr lang="en-US" altLang="ru-RU" sz="1400" b="1">
                <a:solidFill>
                  <a:srgbClr val="FF0000"/>
                </a:solidFill>
              </a:rPr>
              <a:t>	          super.numberGenerated (n);</a:t>
            </a:r>
            <a:endParaRPr lang="ru-RU" altLang="ru-RU" sz="1400">
              <a:solidFill>
                <a:srgbClr val="FF0000"/>
              </a:solidFill>
            </a:endParaRPr>
          </a:p>
          <a:p>
            <a:pPr eaLnBrk="1" hangingPunct="1">
              <a:spcBef>
                <a:spcPct val="0"/>
              </a:spcBef>
              <a:buFontTx/>
              <a:buNone/>
            </a:pPr>
            <a:r>
              <a:rPr lang="en-US" altLang="ru-RU" sz="1400" b="1">
                <a:solidFill>
                  <a:srgbClr val="FF0000"/>
                </a:solidFill>
              </a:rPr>
              <a:t> 	          setBestNumber (n);</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en-US" altLang="ru-RU" sz="1400" b="1">
                <a:solidFill>
                  <a:srgbClr val="FF0000"/>
                </a:solidFill>
              </a:rPr>
              <a:t>          } ;</a:t>
            </a:r>
            <a:endParaRPr lang="ru-RU" altLang="ru-RU" sz="1400">
              <a:solidFill>
                <a:srgbClr val="FF0000"/>
              </a:solidFill>
            </a:endParaRPr>
          </a:p>
          <a:p>
            <a:pPr eaLnBrk="1" hangingPunct="1">
              <a:spcBef>
                <a:spcPct val="0"/>
              </a:spcBef>
              <a:buFontTx/>
              <a:buNone/>
            </a:pPr>
            <a:r>
              <a:rPr lang="ru-RU" altLang="ru-RU" sz="1400" b="1"/>
              <a:t>      </a:t>
            </a:r>
            <a:r>
              <a:rPr lang="en-US" altLang="ru-RU" sz="1400" b="1"/>
              <a:t>}</a:t>
            </a:r>
            <a:endParaRPr lang="ru-RU" altLang="ru-RU" sz="1400"/>
          </a:p>
          <a:p>
            <a:pPr eaLnBrk="1" hangingPunct="1">
              <a:spcBef>
                <a:spcPct val="0"/>
              </a:spcBef>
              <a:buFontTx/>
              <a:buNone/>
            </a:pPr>
            <a:r>
              <a:rPr lang="en-US" altLang="ru-RU" sz="1400" b="1"/>
              <a:t>}</a:t>
            </a:r>
          </a:p>
        </p:txBody>
      </p:sp>
      <p:sp>
        <p:nvSpPr>
          <p:cNvPr id="35848" name="Rectangle 9">
            <a:extLst>
              <a:ext uri="{FF2B5EF4-FFF2-40B4-BE49-F238E27FC236}">
                <a16:creationId xmlns:a16="http://schemas.microsoft.com/office/drawing/2014/main" id="{86D83A49-6A9E-4350-B212-F9CE760FB11E}"/>
              </a:ext>
            </a:extLst>
          </p:cNvPr>
          <p:cNvSpPr>
            <a:spLocks noChangeArrowheads="1"/>
          </p:cNvSpPr>
          <p:nvPr/>
        </p:nvSpPr>
        <p:spPr bwMode="auto">
          <a:xfrm>
            <a:off x="158750" y="3581400"/>
            <a:ext cx="417830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a:t>
            </a:r>
          </a:p>
          <a:p>
            <a:pPr eaLnBrk="1" hangingPunct="1">
              <a:spcBef>
                <a:spcPct val="0"/>
              </a:spcBef>
              <a:buFontTx/>
              <a:buNone/>
            </a:pPr>
            <a:r>
              <a:rPr lang="en-US" altLang="ru-RU" sz="1400" b="1"/>
              <a:t>RNLImpl implements RandomNumberListener {</a:t>
            </a:r>
          </a:p>
          <a:p>
            <a:pPr eaLnBrk="1" hangingPunct="1">
              <a:spcBef>
                <a:spcPct val="0"/>
              </a:spcBef>
              <a:buFontTx/>
              <a:buNone/>
            </a:pPr>
            <a:r>
              <a:rPr lang="en-US" altLang="ru-RU" sz="1400" b="1"/>
              <a:t>   String preffix;</a:t>
            </a:r>
          </a:p>
          <a:p>
            <a:pPr eaLnBrk="1" hangingPunct="1">
              <a:spcBef>
                <a:spcPct val="0"/>
              </a:spcBef>
              <a:buFontTx/>
              <a:buNone/>
            </a:pPr>
            <a:r>
              <a:rPr lang="en-US" altLang="ru-RU" sz="1400" b="1"/>
              <a:t>   public RNLImpl (String pr) {</a:t>
            </a:r>
          </a:p>
          <a:p>
            <a:pPr eaLnBrk="1" hangingPunct="1">
              <a:spcBef>
                <a:spcPct val="0"/>
              </a:spcBef>
              <a:buFontTx/>
              <a:buNone/>
            </a:pPr>
            <a:r>
              <a:rPr lang="en-US" altLang="ru-RU" sz="1400" b="1"/>
              <a:t>       preffix = pr;</a:t>
            </a:r>
          </a:p>
          <a:p>
            <a:pPr eaLnBrk="1" hangingPunct="1">
              <a:spcBef>
                <a:spcPct val="0"/>
              </a:spcBef>
              <a:buFontTx/>
              <a:buNone/>
            </a:pPr>
            <a:r>
              <a:rPr lang="en-US" altLang="ru-RU" sz="1400" b="1"/>
              <a:t>   }</a:t>
            </a:r>
          </a:p>
          <a:p>
            <a:pPr eaLnBrk="1" hangingPunct="1">
              <a:spcBef>
                <a:spcPct val="0"/>
              </a:spcBef>
              <a:buFontTx/>
              <a:buNone/>
            </a:pPr>
            <a:r>
              <a:rPr lang="en-US" altLang="ru-RU" sz="1400" b="1"/>
              <a:t>   </a:t>
            </a:r>
            <a:r>
              <a:rPr lang="en-US" altLang="ru-RU" sz="1400" b="1">
                <a:solidFill>
                  <a:srgbClr val="FF0000"/>
                </a:solidFill>
              </a:rPr>
              <a:t>public void numberGenerated (int n){</a:t>
            </a:r>
          </a:p>
          <a:p>
            <a:pPr eaLnBrk="1" hangingPunct="1">
              <a:spcBef>
                <a:spcPct val="0"/>
              </a:spcBef>
              <a:buFontTx/>
              <a:buNone/>
            </a:pPr>
            <a:r>
              <a:rPr lang="en-US" altLang="ru-RU" sz="1400" b="1">
                <a:solidFill>
                  <a:srgbClr val="FF0000"/>
                </a:solidFill>
              </a:rPr>
              <a:t>       System.out.println (preffix + n);</a:t>
            </a:r>
          </a:p>
          <a:p>
            <a:pPr eaLnBrk="1" hangingPunct="1">
              <a:spcBef>
                <a:spcPct val="0"/>
              </a:spcBef>
              <a:buFontTx/>
              <a:buNone/>
            </a:pP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en-US" altLang="ru-RU" sz="1400" b="1"/>
              <a:t>}</a:t>
            </a: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a:extLst>
              <a:ext uri="{FF2B5EF4-FFF2-40B4-BE49-F238E27FC236}">
                <a16:creationId xmlns:a16="http://schemas.microsoft.com/office/drawing/2014/main" id="{71852000-28F3-4C3C-A17A-7FA3625EAB5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4985530-B473-43AA-A52A-8627C128DC0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6867" name="Footer Placeholder 4">
            <a:extLst>
              <a:ext uri="{FF2B5EF4-FFF2-40B4-BE49-F238E27FC236}">
                <a16:creationId xmlns:a16="http://schemas.microsoft.com/office/drawing/2014/main" id="{DB89EB52-9147-4111-A4B6-22FED22784E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6868" name="Slide Number Placeholder 5">
            <a:extLst>
              <a:ext uri="{FF2B5EF4-FFF2-40B4-BE49-F238E27FC236}">
                <a16:creationId xmlns:a16="http://schemas.microsoft.com/office/drawing/2014/main" id="{07D955F0-A1DF-4C83-962C-6A9328920D5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AAB0D7-05C0-4B5A-B06D-68961E20D62C}" type="slidenum">
              <a:rPr lang="ru-RU" altLang="ru-RU" sz="1400"/>
              <a:pPr eaLnBrk="1" hangingPunct="1">
                <a:spcBef>
                  <a:spcPct val="0"/>
                </a:spcBef>
                <a:buFontTx/>
                <a:buNone/>
              </a:pPr>
              <a:t>675</a:t>
            </a:fld>
            <a:endParaRPr lang="ru-RU" altLang="ru-RU" sz="1400"/>
          </a:p>
        </p:txBody>
      </p:sp>
      <p:sp>
        <p:nvSpPr>
          <p:cNvPr id="36869" name="Rectangle 3">
            <a:extLst>
              <a:ext uri="{FF2B5EF4-FFF2-40B4-BE49-F238E27FC236}">
                <a16:creationId xmlns:a16="http://schemas.microsoft.com/office/drawing/2014/main" id="{524985CD-7FCB-4973-BFB9-0D2AE900A0E9}"/>
              </a:ext>
            </a:extLst>
          </p:cNvPr>
          <p:cNvSpPr>
            <a:spLocks noGrp="1" noChangeArrowheads="1"/>
          </p:cNvSpPr>
          <p:nvPr>
            <p:ph type="body" idx="1"/>
          </p:nvPr>
        </p:nvSpPr>
        <p:spPr>
          <a:xfrm>
            <a:off x="395288" y="1412875"/>
            <a:ext cx="8229600" cy="4525963"/>
          </a:xfrm>
        </p:spPr>
        <p:txBody>
          <a:bodyPr/>
          <a:lstStyle/>
          <a:p>
            <a:pPr eaLnBrk="1" hangingPunct="1"/>
            <a:r>
              <a:rPr lang="ru-RU" altLang="ru-RU" sz="2000"/>
              <a:t>Иметь свой конструктор в анонимном классе нельзя (так как у него нет имени), но можно иметь </a:t>
            </a:r>
            <a:r>
              <a:rPr lang="en-US" altLang="ru-RU" sz="2000"/>
              <a:t>instance initializer</a:t>
            </a:r>
            <a:r>
              <a:rPr lang="ru-RU" altLang="ru-RU" sz="2000"/>
              <a:t>:</a:t>
            </a:r>
          </a:p>
        </p:txBody>
      </p:sp>
      <p:sp>
        <p:nvSpPr>
          <p:cNvPr id="36870" name="Rectangle 4">
            <a:extLst>
              <a:ext uri="{FF2B5EF4-FFF2-40B4-BE49-F238E27FC236}">
                <a16:creationId xmlns:a16="http://schemas.microsoft.com/office/drawing/2014/main" id="{FCEA3244-E208-458A-BB4F-9D44CBD2A16D}"/>
              </a:ext>
            </a:extLst>
          </p:cNvPr>
          <p:cNvSpPr>
            <a:spLocks noChangeArrowheads="1"/>
          </p:cNvSpPr>
          <p:nvPr/>
        </p:nvSpPr>
        <p:spPr bwMode="auto">
          <a:xfrm>
            <a:off x="1547813" y="2205038"/>
            <a:ext cx="655320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ru-RU" sz="1400" b="1"/>
              <a:t>public class OddNumbersLover {</a:t>
            </a:r>
            <a:endParaRPr lang="ru-RU" altLang="ru-RU" sz="1400"/>
          </a:p>
          <a:p>
            <a:pPr eaLnBrk="1" hangingPunct="1">
              <a:spcBef>
                <a:spcPct val="0"/>
              </a:spcBef>
              <a:buFontTx/>
              <a:buNone/>
            </a:pPr>
            <a:r>
              <a:rPr lang="ru-RU" altLang="ru-RU" sz="1400" b="1"/>
              <a:t>         </a:t>
            </a:r>
            <a:r>
              <a:rPr lang="en-US" altLang="ru-RU" sz="1400" b="1"/>
              <a:t>private int myBestNumber = 0;</a:t>
            </a:r>
            <a:endParaRPr lang="ru-RU" altLang="ru-RU" sz="1400"/>
          </a:p>
          <a:p>
            <a:pPr eaLnBrk="1" hangingPunct="1">
              <a:spcBef>
                <a:spcPct val="0"/>
              </a:spcBef>
              <a:buFontTx/>
              <a:buNone/>
            </a:pPr>
            <a:r>
              <a:rPr lang="ru-RU" altLang="ru-RU" sz="1400"/>
              <a:t>         </a:t>
            </a:r>
            <a:r>
              <a:rPr lang="en-US" altLang="ru-RU" sz="1400" b="1"/>
              <a:t>private void setBestNumber( int n)</a:t>
            </a:r>
            <a:r>
              <a:rPr lang="ru-RU" altLang="ru-RU" sz="1400" b="1"/>
              <a:t> </a:t>
            </a:r>
            <a:r>
              <a:rPr lang="en-US" altLang="ru-RU" sz="1400" b="1"/>
              <a:t>{</a:t>
            </a:r>
            <a:endParaRPr lang="ru-RU" altLang="ru-RU" sz="1400"/>
          </a:p>
          <a:p>
            <a:pPr lvl="2" eaLnBrk="1" hangingPunct="1">
              <a:spcBef>
                <a:spcPct val="0"/>
              </a:spcBef>
              <a:buFontTx/>
              <a:buNone/>
            </a:pPr>
            <a:r>
              <a:rPr lang="en-US" altLang="ru-RU" sz="1400" b="1"/>
              <a:t>	// …</a:t>
            </a:r>
            <a:endParaRPr lang="ru-RU" altLang="ru-RU" sz="1400" b="1"/>
          </a:p>
          <a:p>
            <a:pPr lvl="2" eaLnBrk="1" hangingPunct="1">
              <a:spcBef>
                <a:spcPct val="0"/>
              </a:spcBef>
              <a:buFontTx/>
              <a:buNone/>
            </a:pPr>
            <a:r>
              <a:rPr lang="en-US" altLang="ru-RU" sz="1400" b="1"/>
              <a:t>}</a:t>
            </a:r>
            <a:endParaRPr lang="ru-RU" altLang="ru-RU" sz="1400"/>
          </a:p>
          <a:p>
            <a:pPr eaLnBrk="1" hangingPunct="1">
              <a:spcBef>
                <a:spcPct val="0"/>
              </a:spcBef>
              <a:buFontTx/>
              <a:buNone/>
            </a:pPr>
            <a:r>
              <a:rPr lang="ru-RU" altLang="ru-RU" sz="1400" b="1"/>
              <a:t>         </a:t>
            </a:r>
            <a:r>
              <a:rPr lang="en-US" altLang="ru-RU" sz="1400" b="1"/>
              <a:t>public RandomNumberListener getNumberListener( )</a:t>
            </a:r>
            <a:r>
              <a:rPr lang="ru-RU" altLang="ru-RU" sz="1400" b="1"/>
              <a:t> </a:t>
            </a:r>
            <a:r>
              <a:rPr lang="en-US" altLang="ru-RU" sz="1400" b="1"/>
              <a:t>{</a:t>
            </a:r>
            <a:endParaRPr lang="ru-RU" altLang="ru-RU" sz="1400"/>
          </a:p>
          <a:p>
            <a:pPr eaLnBrk="1" hangingPunct="1">
              <a:spcBef>
                <a:spcPct val="0"/>
              </a:spcBef>
              <a:buFontTx/>
              <a:buNone/>
            </a:pPr>
            <a:r>
              <a:rPr lang="ru-RU" altLang="ru-RU" sz="1400" b="1"/>
              <a:t>              </a:t>
            </a:r>
            <a:r>
              <a:rPr lang="en-US" altLang="ru-RU" sz="1400" b="1">
                <a:solidFill>
                  <a:srgbClr val="FF0000"/>
                </a:solidFill>
              </a:rPr>
              <a:t>return new RNLImpl ( </a:t>
            </a:r>
            <a:r>
              <a:rPr lang="en-US" altLang="ru-RU" sz="1400" b="1">
                <a:solidFill>
                  <a:srgbClr val="009900"/>
                </a:solidFill>
              </a:rPr>
              <a:t>“OGOGO”</a:t>
            </a:r>
            <a:r>
              <a:rPr lang="en-US" altLang="ru-RU" sz="1400" b="1">
                <a:solidFill>
                  <a:srgbClr val="FF0000"/>
                </a:solidFill>
              </a:rPr>
              <a:t>) {</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private int count;</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 </a:t>
            </a:r>
            <a:r>
              <a:rPr lang="ru-RU" altLang="ru-RU" sz="1400" b="1">
                <a:solidFill>
                  <a:srgbClr val="FF0000"/>
                </a:solidFill>
              </a:rPr>
              <a:t> </a:t>
            </a:r>
            <a:r>
              <a:rPr lang="en-US" altLang="ru-RU" sz="1400" b="1">
                <a:solidFill>
                  <a:srgbClr val="FF0000"/>
                </a:solidFill>
              </a:rPr>
              <a:t>count = myBestNumber;</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a:t>
            </a:r>
          </a:p>
          <a:p>
            <a:pPr eaLnBrk="1" hangingPunct="1">
              <a:spcBef>
                <a:spcPct val="0"/>
              </a:spcBef>
              <a:buFontTx/>
              <a:buNone/>
            </a:pPr>
            <a:r>
              <a:rPr lang="en-US" altLang="ru-RU" sz="1400">
                <a:solidFill>
                  <a:srgbClr val="FF0000"/>
                </a:solidFill>
              </a:rPr>
              <a:t>	</a:t>
            </a:r>
            <a:r>
              <a:rPr lang="ru-RU" altLang="ru-RU" sz="1400">
                <a:solidFill>
                  <a:srgbClr val="FF0000"/>
                </a:solidFill>
              </a:rPr>
              <a:t>    </a:t>
            </a:r>
            <a:r>
              <a:rPr lang="en-US" altLang="ru-RU" sz="1400" b="1">
                <a:solidFill>
                  <a:srgbClr val="FF0000"/>
                </a:solidFill>
              </a:rPr>
              <a:t>public void numberGenerated (int  n) {</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super.numberGenerated (n);</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setBestNumber (n);</a:t>
            </a:r>
          </a:p>
          <a:p>
            <a:pPr eaLnBrk="1" hangingPunct="1">
              <a:spcBef>
                <a:spcPct val="0"/>
              </a:spcBef>
              <a:buFontTx/>
              <a:buNone/>
            </a:pPr>
            <a:r>
              <a:rPr lang="en-US" altLang="ru-RU" sz="1400" b="1">
                <a:solidFill>
                  <a:srgbClr val="FF0000"/>
                </a:solidFill>
              </a:rPr>
              <a:t>	    </a:t>
            </a:r>
            <a:r>
              <a:rPr lang="ru-RU" altLang="ru-RU" sz="1400" b="1">
                <a:solidFill>
                  <a:srgbClr val="FF0000"/>
                </a:solidFill>
              </a:rPr>
              <a:t>    </a:t>
            </a:r>
            <a:r>
              <a:rPr lang="en-US" altLang="ru-RU" sz="1400" b="1">
                <a:solidFill>
                  <a:srgbClr val="FF0000"/>
                </a:solidFill>
              </a:rPr>
              <a:t>count++;</a:t>
            </a:r>
            <a:endParaRPr lang="ru-RU" altLang="ru-RU" sz="1400">
              <a:solidFill>
                <a:srgbClr val="FF0000"/>
              </a:solidFill>
            </a:endParaRPr>
          </a:p>
          <a:p>
            <a:pPr eaLnBrk="1" hangingPunct="1">
              <a:spcBef>
                <a:spcPct val="0"/>
              </a:spcBef>
              <a:buFontTx/>
              <a:buNone/>
            </a:pPr>
            <a:r>
              <a:rPr lang="en-US" altLang="ru-RU" sz="1400" b="1">
                <a:solidFill>
                  <a:srgbClr val="FF0000"/>
                </a:solidFill>
              </a:rPr>
              <a:t>              }</a:t>
            </a:r>
            <a:endParaRPr lang="ru-RU" altLang="ru-RU" sz="1400">
              <a:solidFill>
                <a:srgbClr val="FF0000"/>
              </a:solidFill>
            </a:endParaRPr>
          </a:p>
          <a:p>
            <a:pPr eaLnBrk="1" hangingPunct="1">
              <a:spcBef>
                <a:spcPct val="0"/>
              </a:spcBef>
              <a:buFontTx/>
              <a:buNone/>
            </a:pPr>
            <a:r>
              <a:rPr lang="en-US" altLang="ru-RU" sz="1400" b="1">
                <a:solidFill>
                  <a:srgbClr val="FF0000"/>
                </a:solidFill>
              </a:rPr>
              <a:t>            } ;</a:t>
            </a:r>
            <a:endParaRPr lang="ru-RU" altLang="ru-RU" sz="1400">
              <a:solidFill>
                <a:srgbClr val="FF0000"/>
              </a:solidFill>
            </a:endParaRPr>
          </a:p>
          <a:p>
            <a:pPr eaLnBrk="1" hangingPunct="1">
              <a:spcBef>
                <a:spcPct val="0"/>
              </a:spcBef>
              <a:buFontTx/>
              <a:buNone/>
            </a:pPr>
            <a:r>
              <a:rPr lang="ru-RU" altLang="ru-RU" sz="1400" b="1"/>
              <a:t>        </a:t>
            </a:r>
            <a:r>
              <a:rPr lang="en-US" altLang="ru-RU" sz="1400" b="1"/>
              <a:t>}</a:t>
            </a:r>
            <a:endParaRPr lang="ru-RU" altLang="ru-RU" sz="1400"/>
          </a:p>
          <a:p>
            <a:pPr eaLnBrk="1" hangingPunct="1">
              <a:spcBef>
                <a:spcPct val="0"/>
              </a:spcBef>
              <a:buFontTx/>
              <a:buNone/>
            </a:pPr>
            <a:r>
              <a:rPr lang="en-US" altLang="ru-RU" sz="1400" b="1"/>
              <a:t>}</a:t>
            </a: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a:extLst>
              <a:ext uri="{FF2B5EF4-FFF2-40B4-BE49-F238E27FC236}">
                <a16:creationId xmlns:a16="http://schemas.microsoft.com/office/drawing/2014/main" id="{F438AD47-49BC-4DA6-AD50-377D645740E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5996AF3-3546-4EC3-A15B-516638E7051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7891" name="Footer Placeholder 4">
            <a:extLst>
              <a:ext uri="{FF2B5EF4-FFF2-40B4-BE49-F238E27FC236}">
                <a16:creationId xmlns:a16="http://schemas.microsoft.com/office/drawing/2014/main" id="{C4153356-8C7A-465D-B743-EB502CC01B9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7892" name="Slide Number Placeholder 5">
            <a:extLst>
              <a:ext uri="{FF2B5EF4-FFF2-40B4-BE49-F238E27FC236}">
                <a16:creationId xmlns:a16="http://schemas.microsoft.com/office/drawing/2014/main" id="{1C6264DF-ED02-4FEB-9B4B-7DAF88AC6DD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6BEB673-400A-4FFA-8D24-E5BE7BA811C1}" type="slidenum">
              <a:rPr lang="ru-RU" altLang="ru-RU" sz="1400"/>
              <a:pPr eaLnBrk="1" hangingPunct="1">
                <a:spcBef>
                  <a:spcPct val="0"/>
                </a:spcBef>
                <a:buFontTx/>
                <a:buNone/>
              </a:pPr>
              <a:t>676</a:t>
            </a:fld>
            <a:endParaRPr lang="ru-RU" altLang="ru-RU" sz="1400"/>
          </a:p>
        </p:txBody>
      </p:sp>
      <p:sp>
        <p:nvSpPr>
          <p:cNvPr id="37893" name="Rectangle 3">
            <a:extLst>
              <a:ext uri="{FF2B5EF4-FFF2-40B4-BE49-F238E27FC236}">
                <a16:creationId xmlns:a16="http://schemas.microsoft.com/office/drawing/2014/main" id="{B80C1737-BC2B-4E1F-A1E0-91862BB646DA}"/>
              </a:ext>
            </a:extLst>
          </p:cNvPr>
          <p:cNvSpPr>
            <a:spLocks noGrp="1" noChangeArrowheads="1"/>
          </p:cNvSpPr>
          <p:nvPr>
            <p:ph type="body" idx="1"/>
          </p:nvPr>
        </p:nvSpPr>
        <p:spPr>
          <a:xfrm>
            <a:off x="250825" y="1600200"/>
            <a:ext cx="8713788" cy="4525963"/>
          </a:xfrm>
        </p:spPr>
        <p:txBody>
          <a:bodyPr/>
          <a:lstStyle/>
          <a:p>
            <a:pPr eaLnBrk="1" hangingPunct="1"/>
            <a:r>
              <a:rPr lang="ru-RU" altLang="ru-RU" sz="2000"/>
              <a:t>Анонимные внутренние классы могут либо наследовать класс, либо реализовывать интерфейс (причем - единственный). При этом нет возможности иметь конструкторы, но можно иметь инстанс-инициализатор(ы).</a:t>
            </a:r>
          </a:p>
          <a:p>
            <a:pPr eaLnBrk="1" hangingPunct="1"/>
            <a:endParaRPr lang="ru-RU" altLang="ru-RU" sz="2000"/>
          </a:p>
          <a:p>
            <a:pPr eaLnBrk="1" hangingPunct="1"/>
            <a:r>
              <a:rPr lang="ru-RU" altLang="ru-RU" sz="2000"/>
              <a:t>Вложеннные в интерфейс классы автоматически являются общедоступными статическими вложенными классами ( </a:t>
            </a:r>
            <a:r>
              <a:rPr lang="en-US" altLang="ru-RU" sz="2000"/>
              <a:t>static </a:t>
            </a:r>
            <a:r>
              <a:rPr lang="ru-RU" altLang="ru-RU" sz="2000"/>
              <a:t>и </a:t>
            </a:r>
            <a:r>
              <a:rPr lang="en-US" altLang="ru-RU" sz="2000"/>
              <a:t>public</a:t>
            </a:r>
            <a:r>
              <a:rPr lang="ru-RU" altLang="ru-RU" sz="2000"/>
              <a:t>):</a:t>
            </a:r>
          </a:p>
          <a:p>
            <a:pPr lvl="1" eaLnBrk="1" hangingPunct="1">
              <a:buFontTx/>
              <a:buNone/>
            </a:pPr>
            <a:r>
              <a:rPr lang="en-US" altLang="ru-RU" sz="1800" b="1"/>
              <a:t>public interface My_Interface {</a:t>
            </a:r>
          </a:p>
          <a:p>
            <a:pPr lvl="1" eaLnBrk="1" hangingPunct="1">
              <a:buFontTx/>
              <a:buNone/>
            </a:pPr>
            <a:r>
              <a:rPr lang="en-US" altLang="ru-RU" sz="1800" b="1"/>
              <a:t>	class Nested_Class  // </a:t>
            </a:r>
            <a:r>
              <a:rPr lang="ru-RU" altLang="ru-RU" sz="1800" b="1"/>
              <a:t>это </a:t>
            </a:r>
            <a:r>
              <a:rPr lang="en-US" altLang="ru-RU" sz="1800" b="1">
                <a:solidFill>
                  <a:srgbClr val="FF0000"/>
                </a:solidFill>
              </a:rPr>
              <a:t>public static class </a:t>
            </a:r>
            <a:r>
              <a:rPr lang="ru-RU" altLang="ru-RU" sz="1800" b="1"/>
              <a:t>(по определению...)</a:t>
            </a:r>
            <a:endParaRPr lang="en-US" altLang="ru-RU" sz="1800" b="1"/>
          </a:p>
          <a:p>
            <a:pPr lvl="1" eaLnBrk="1" hangingPunct="1">
              <a:buFontTx/>
              <a:buNone/>
            </a:pPr>
            <a:r>
              <a:rPr lang="en-US" altLang="ru-RU" sz="1800" b="1"/>
              <a:t>	{</a:t>
            </a:r>
          </a:p>
          <a:p>
            <a:pPr lvl="1" eaLnBrk="1" hangingPunct="1">
              <a:buFontTx/>
              <a:buNone/>
            </a:pPr>
            <a:r>
              <a:rPr lang="en-US" altLang="ru-RU" sz="1800" b="1"/>
              <a:t>	}</a:t>
            </a:r>
          </a:p>
          <a:p>
            <a:pPr lvl="1" eaLnBrk="1" hangingPunct="1">
              <a:buFontTx/>
              <a:buNone/>
            </a:pPr>
            <a:r>
              <a:rPr lang="en-US" altLang="ru-RU" sz="1800" b="1"/>
              <a:t>}</a:t>
            </a:r>
            <a:endParaRPr lang="ru-RU" altLang="ru-RU" sz="1800" b="1"/>
          </a:p>
          <a:p>
            <a:pPr lvl="1" eaLnBrk="1" hangingPunct="1">
              <a:buFontTx/>
              <a:buNone/>
            </a:pPr>
            <a:endParaRPr lang="ru-RU" altLang="ru-RU" sz="1800" b="1"/>
          </a:p>
          <a:p>
            <a:pPr eaLnBrk="1" hangingPunct="1"/>
            <a:endParaRPr lang="ru-RU" altLang="ru-RU" sz="2000" b="1"/>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a:extLst>
              <a:ext uri="{FF2B5EF4-FFF2-40B4-BE49-F238E27FC236}">
                <a16:creationId xmlns:a16="http://schemas.microsoft.com/office/drawing/2014/main" id="{51E8BFD5-6473-4698-842C-6F0D396A9A1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E067C81-3104-4D49-B51E-62D10287D3A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8915" name="Footer Placeholder 4">
            <a:extLst>
              <a:ext uri="{FF2B5EF4-FFF2-40B4-BE49-F238E27FC236}">
                <a16:creationId xmlns:a16="http://schemas.microsoft.com/office/drawing/2014/main" id="{5DDFE39A-5170-4C95-B1D1-0DF64D544C9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8916" name="Slide Number Placeholder 5">
            <a:extLst>
              <a:ext uri="{FF2B5EF4-FFF2-40B4-BE49-F238E27FC236}">
                <a16:creationId xmlns:a16="http://schemas.microsoft.com/office/drawing/2014/main" id="{B9AA6959-8B2C-4D23-A73F-E1AC4704A7E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D42C9CA-45E0-4886-8F1C-9BF15F58F33C}" type="slidenum">
              <a:rPr lang="ru-RU" altLang="ru-RU" sz="1400"/>
              <a:pPr eaLnBrk="1" hangingPunct="1">
                <a:spcBef>
                  <a:spcPct val="0"/>
                </a:spcBef>
                <a:buFontTx/>
                <a:buNone/>
              </a:pPr>
              <a:t>677</a:t>
            </a:fld>
            <a:endParaRPr lang="ru-RU" altLang="ru-RU" sz="1400"/>
          </a:p>
        </p:txBody>
      </p:sp>
      <p:sp>
        <p:nvSpPr>
          <p:cNvPr id="38917" name="Rectangle 2">
            <a:extLst>
              <a:ext uri="{FF2B5EF4-FFF2-40B4-BE49-F238E27FC236}">
                <a16:creationId xmlns:a16="http://schemas.microsoft.com/office/drawing/2014/main" id="{2DFF5376-EC63-40AF-8D5F-CE465BA50BCC}"/>
              </a:ext>
            </a:extLst>
          </p:cNvPr>
          <p:cNvSpPr>
            <a:spLocks noGrp="1" noChangeArrowheads="1"/>
          </p:cNvSpPr>
          <p:nvPr>
            <p:ph type="title"/>
          </p:nvPr>
        </p:nvSpPr>
        <p:spPr>
          <a:xfrm>
            <a:off x="468313" y="1484313"/>
            <a:ext cx="8229600" cy="436562"/>
          </a:xfrm>
        </p:spPr>
        <p:txBody>
          <a:bodyPr/>
          <a:lstStyle/>
          <a:p>
            <a:pPr eaLnBrk="1" hangingPunct="1"/>
            <a:r>
              <a:rPr lang="ru-RU" altLang="ru-RU" sz="2400" b="1"/>
              <a:t>Класс </a:t>
            </a:r>
            <a:r>
              <a:rPr lang="en-US" altLang="ru-RU" sz="2400" b="1"/>
              <a:t>java.lang.Object</a:t>
            </a:r>
            <a:endParaRPr lang="ru-RU" altLang="ru-RU" sz="2400" b="1"/>
          </a:p>
        </p:txBody>
      </p:sp>
      <p:sp>
        <p:nvSpPr>
          <p:cNvPr id="38918" name="Rectangle 3">
            <a:extLst>
              <a:ext uri="{FF2B5EF4-FFF2-40B4-BE49-F238E27FC236}">
                <a16:creationId xmlns:a16="http://schemas.microsoft.com/office/drawing/2014/main" id="{70C46AA1-8E9B-4AFF-AD7D-E5DC84854B57}"/>
              </a:ext>
            </a:extLst>
          </p:cNvPr>
          <p:cNvSpPr>
            <a:spLocks noGrp="1" noChangeArrowheads="1"/>
          </p:cNvSpPr>
          <p:nvPr>
            <p:ph type="body" idx="1"/>
          </p:nvPr>
        </p:nvSpPr>
        <p:spPr>
          <a:xfrm>
            <a:off x="0" y="1916113"/>
            <a:ext cx="8893175" cy="4210050"/>
          </a:xfrm>
        </p:spPr>
        <p:txBody>
          <a:bodyPr/>
          <a:lstStyle/>
          <a:p>
            <a:pPr eaLnBrk="1" hangingPunct="1">
              <a:lnSpc>
                <a:spcPct val="90000"/>
              </a:lnSpc>
            </a:pPr>
            <a:r>
              <a:rPr lang="ru-RU" altLang="ru-RU" sz="1800"/>
              <a:t>Методы класса </a:t>
            </a:r>
            <a:r>
              <a:rPr lang="en-US" altLang="ru-RU" sz="1800"/>
              <a:t>Object </a:t>
            </a:r>
            <a:r>
              <a:rPr lang="ru-RU" altLang="ru-RU" sz="1800"/>
              <a:t>(их всего 11 - не приватных!) реализуют </a:t>
            </a:r>
            <a:r>
              <a:rPr lang="ru-RU" altLang="ru-RU" sz="1800" b="1"/>
              <a:t>ВСЕ</a:t>
            </a:r>
            <a:r>
              <a:rPr lang="ru-RU" altLang="ru-RU" sz="1800"/>
              <a:t> объекты, включая массивы:</a:t>
            </a:r>
          </a:p>
          <a:p>
            <a:pPr lvl="1" eaLnBrk="1" hangingPunct="1">
              <a:lnSpc>
                <a:spcPct val="90000"/>
              </a:lnSpc>
            </a:pPr>
            <a:r>
              <a:rPr lang="en-US" altLang="ru-RU" sz="1800" b="1">
                <a:solidFill>
                  <a:schemeClr val="accent2"/>
                </a:solidFill>
              </a:rPr>
              <a:t>public final native Class&lt;?&gt; getClass();</a:t>
            </a:r>
            <a:endParaRPr lang="ru-RU" altLang="ru-RU" sz="1800" b="1">
              <a:solidFill>
                <a:schemeClr val="accent2"/>
              </a:solidFill>
            </a:endParaRPr>
          </a:p>
          <a:p>
            <a:pPr lvl="1" eaLnBrk="1" hangingPunct="1">
              <a:lnSpc>
                <a:spcPct val="90000"/>
              </a:lnSpc>
            </a:pPr>
            <a:r>
              <a:rPr lang="en-US" altLang="ru-RU" sz="1800" b="1">
                <a:solidFill>
                  <a:srgbClr val="FF5050"/>
                </a:solidFill>
              </a:rPr>
              <a:t>public String toString()</a:t>
            </a:r>
            <a:r>
              <a:rPr lang="ru-RU" altLang="ru-RU" sz="1800" b="1">
                <a:solidFill>
                  <a:srgbClr val="FF5050"/>
                </a:solidFill>
              </a:rPr>
              <a:t>;</a:t>
            </a:r>
            <a:endParaRPr lang="en-US" altLang="ru-RU" sz="1800" b="1">
              <a:solidFill>
                <a:srgbClr val="FF5050"/>
              </a:solidFill>
            </a:endParaRPr>
          </a:p>
          <a:p>
            <a:pPr lvl="1" eaLnBrk="1" hangingPunct="1">
              <a:lnSpc>
                <a:spcPct val="90000"/>
              </a:lnSpc>
            </a:pPr>
            <a:r>
              <a:rPr lang="en-US" altLang="ru-RU" sz="1800" b="1">
                <a:solidFill>
                  <a:srgbClr val="00CC00"/>
                </a:solidFill>
              </a:rPr>
              <a:t>public boolean equals(Object  obj);</a:t>
            </a:r>
            <a:r>
              <a:rPr lang="en-US" altLang="ru-RU" sz="2400">
                <a:solidFill>
                  <a:srgbClr val="00CC00"/>
                </a:solidFill>
              </a:rPr>
              <a:t> </a:t>
            </a:r>
            <a:r>
              <a:rPr lang="en-US" altLang="ru-RU" sz="1800" b="1">
                <a:solidFill>
                  <a:srgbClr val="00CC00"/>
                </a:solidFill>
              </a:rPr>
              <a:t> </a:t>
            </a:r>
          </a:p>
          <a:p>
            <a:pPr lvl="1" eaLnBrk="1" hangingPunct="1">
              <a:lnSpc>
                <a:spcPct val="90000"/>
              </a:lnSpc>
            </a:pPr>
            <a:r>
              <a:rPr lang="en-US" altLang="ru-RU" sz="1800" b="1">
                <a:solidFill>
                  <a:srgbClr val="00CC00"/>
                </a:solidFill>
              </a:rPr>
              <a:t>public native int hashCode();</a:t>
            </a:r>
          </a:p>
          <a:p>
            <a:pPr lvl="1" eaLnBrk="1" hangingPunct="1">
              <a:lnSpc>
                <a:spcPct val="90000"/>
              </a:lnSpc>
            </a:pPr>
            <a:r>
              <a:rPr lang="en-US" altLang="ru-RU" sz="1800" b="1">
                <a:solidFill>
                  <a:schemeClr val="hlink"/>
                </a:solidFill>
              </a:rPr>
              <a:t>protected native Object clone() </a:t>
            </a:r>
            <a:r>
              <a:rPr lang="en-US" altLang="ru-RU" sz="1600" b="1">
                <a:solidFill>
                  <a:schemeClr val="hlink"/>
                </a:solidFill>
              </a:rPr>
              <a:t>throws CloneNotSupportedException</a:t>
            </a:r>
            <a:r>
              <a:rPr lang="en-US" altLang="ru-RU" sz="1800" b="1">
                <a:solidFill>
                  <a:schemeClr val="hlink"/>
                </a:solidFill>
              </a:rPr>
              <a:t>;</a:t>
            </a:r>
          </a:p>
          <a:p>
            <a:pPr lvl="1" eaLnBrk="1" hangingPunct="1">
              <a:lnSpc>
                <a:spcPct val="90000"/>
              </a:lnSpc>
            </a:pPr>
            <a:r>
              <a:rPr lang="en-US" altLang="ru-RU" sz="1800" b="1">
                <a:solidFill>
                  <a:schemeClr val="hlink"/>
                </a:solidFill>
              </a:rPr>
              <a:t>protected void finalize() </a:t>
            </a:r>
            <a:r>
              <a:rPr lang="en-US" altLang="ru-RU" sz="1600" b="1">
                <a:solidFill>
                  <a:schemeClr val="hlink"/>
                </a:solidFill>
              </a:rPr>
              <a:t>throws Throwable</a:t>
            </a:r>
            <a:r>
              <a:rPr lang="en-US" altLang="ru-RU" sz="1800" b="1">
                <a:solidFill>
                  <a:schemeClr val="hlink"/>
                </a:solidFill>
              </a:rPr>
              <a:t>;</a:t>
            </a:r>
            <a:r>
              <a:rPr lang="en-US" altLang="ru-RU" sz="2400">
                <a:solidFill>
                  <a:schemeClr val="hlink"/>
                </a:solidFill>
              </a:rPr>
              <a:t> </a:t>
            </a:r>
            <a:r>
              <a:rPr lang="en-US" altLang="ru-RU" sz="1800">
                <a:solidFill>
                  <a:schemeClr val="hlink"/>
                </a:solidFill>
              </a:rPr>
              <a:t>// @Deprecated(since=“9”)</a:t>
            </a:r>
          </a:p>
          <a:p>
            <a:pPr lvl="1" eaLnBrk="1" hangingPunct="1">
              <a:lnSpc>
                <a:spcPct val="90000"/>
              </a:lnSpc>
            </a:pPr>
            <a:r>
              <a:rPr lang="en-US" altLang="ru-RU" sz="1800" b="1">
                <a:solidFill>
                  <a:srgbClr val="FF0000"/>
                </a:solidFill>
              </a:rPr>
              <a:t>public final native void notify();</a:t>
            </a:r>
          </a:p>
          <a:p>
            <a:pPr lvl="1" eaLnBrk="1" hangingPunct="1">
              <a:lnSpc>
                <a:spcPct val="90000"/>
              </a:lnSpc>
            </a:pPr>
            <a:r>
              <a:rPr lang="en-US" altLang="ru-RU" sz="1800" b="1">
                <a:solidFill>
                  <a:srgbClr val="FF0000"/>
                </a:solidFill>
              </a:rPr>
              <a:t>public final native void notifyAll();</a:t>
            </a:r>
          </a:p>
          <a:p>
            <a:pPr lvl="1" eaLnBrk="1" hangingPunct="1">
              <a:lnSpc>
                <a:spcPct val="90000"/>
              </a:lnSpc>
            </a:pPr>
            <a:r>
              <a:rPr lang="en-US" altLang="ru-RU" sz="1800" b="1">
                <a:solidFill>
                  <a:srgbClr val="FF0000"/>
                </a:solidFill>
              </a:rPr>
              <a:t>public final native void wait(long timeout)</a:t>
            </a:r>
            <a:r>
              <a:rPr lang="en-US" altLang="ru-RU" sz="2000" b="1">
                <a:solidFill>
                  <a:srgbClr val="FF0000"/>
                </a:solidFill>
              </a:rPr>
              <a:t> </a:t>
            </a:r>
            <a:r>
              <a:rPr lang="en-US" altLang="ru-RU" sz="1600" b="1">
                <a:solidFill>
                  <a:srgbClr val="FF0000"/>
                </a:solidFill>
              </a:rPr>
              <a:t>throws InterruptedException</a:t>
            </a:r>
            <a:r>
              <a:rPr lang="en-US" altLang="ru-RU" sz="2000" b="1">
                <a:solidFill>
                  <a:srgbClr val="FF0000"/>
                </a:solidFill>
              </a:rPr>
              <a:t>;</a:t>
            </a:r>
          </a:p>
          <a:p>
            <a:pPr lvl="1" eaLnBrk="1" hangingPunct="1">
              <a:lnSpc>
                <a:spcPct val="90000"/>
              </a:lnSpc>
            </a:pPr>
            <a:r>
              <a:rPr lang="en-US" altLang="ru-RU" sz="1800" b="1">
                <a:solidFill>
                  <a:srgbClr val="FF0000"/>
                </a:solidFill>
              </a:rPr>
              <a:t>public final void wait(long timeout, int nanos)</a:t>
            </a:r>
            <a:r>
              <a:rPr lang="en-US" altLang="ru-RU" sz="2000" b="1">
                <a:solidFill>
                  <a:srgbClr val="FF0000"/>
                </a:solidFill>
              </a:rPr>
              <a:t> </a:t>
            </a:r>
            <a:r>
              <a:rPr lang="en-US" altLang="ru-RU" sz="1600" b="1">
                <a:solidFill>
                  <a:srgbClr val="FF0000"/>
                </a:solidFill>
              </a:rPr>
              <a:t>throws InterruptedException;</a:t>
            </a:r>
          </a:p>
          <a:p>
            <a:pPr lvl="1" eaLnBrk="1" hangingPunct="1">
              <a:lnSpc>
                <a:spcPct val="90000"/>
              </a:lnSpc>
            </a:pPr>
            <a:r>
              <a:rPr lang="en-US" altLang="ru-RU" sz="1800" b="1">
                <a:solidFill>
                  <a:srgbClr val="FF0000"/>
                </a:solidFill>
              </a:rPr>
              <a:t>public final void wait()</a:t>
            </a:r>
            <a:r>
              <a:rPr lang="en-US" altLang="ru-RU" sz="2000" b="1">
                <a:solidFill>
                  <a:srgbClr val="FF0000"/>
                </a:solidFill>
              </a:rPr>
              <a:t> </a:t>
            </a:r>
            <a:r>
              <a:rPr lang="en-US" altLang="ru-RU" sz="1600" b="1">
                <a:solidFill>
                  <a:srgbClr val="FF0000"/>
                </a:solidFill>
              </a:rPr>
              <a:t>throws InterruptedException</a:t>
            </a:r>
            <a:r>
              <a:rPr lang="en-US" altLang="ru-RU" sz="2000" b="1">
                <a:solidFill>
                  <a:srgbClr val="FF0000"/>
                </a:solidFill>
              </a:rPr>
              <a:t>;</a:t>
            </a:r>
          </a:p>
          <a:p>
            <a:pPr eaLnBrk="1" hangingPunct="1">
              <a:lnSpc>
                <a:spcPct val="90000"/>
              </a:lnSpc>
            </a:pPr>
            <a:endParaRPr lang="ru-RU" altLang="ru-RU" sz="1600">
              <a:solidFill>
                <a:srgbClr val="FF0000"/>
              </a:solidFill>
            </a:endParaRPr>
          </a:p>
          <a:p>
            <a:pPr eaLnBrk="1" hangingPunct="1">
              <a:lnSpc>
                <a:spcPct val="90000"/>
              </a:lnSpc>
              <a:buFontTx/>
              <a:buNone/>
            </a:pPr>
            <a:endParaRPr lang="ru-RU" altLang="ru-RU" sz="1800">
              <a:solidFill>
                <a:srgbClr val="FF0000"/>
              </a:solidFill>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Date Placeholder 3">
            <a:extLst>
              <a:ext uri="{FF2B5EF4-FFF2-40B4-BE49-F238E27FC236}">
                <a16:creationId xmlns:a16="http://schemas.microsoft.com/office/drawing/2014/main" id="{A2DEF915-51E1-418F-BC33-F1ACB42950F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0722519-2EE9-462A-8590-2152EB9FB86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9939" name="Footer Placeholder 4">
            <a:extLst>
              <a:ext uri="{FF2B5EF4-FFF2-40B4-BE49-F238E27FC236}">
                <a16:creationId xmlns:a16="http://schemas.microsoft.com/office/drawing/2014/main" id="{39F4B733-80F2-4FDE-BEAA-F1F9D6F46DC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9940" name="Slide Number Placeholder 5">
            <a:extLst>
              <a:ext uri="{FF2B5EF4-FFF2-40B4-BE49-F238E27FC236}">
                <a16:creationId xmlns:a16="http://schemas.microsoft.com/office/drawing/2014/main" id="{C14273FE-0A4C-48A5-B52D-A956186D98A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DCC86E9-891A-4413-A5D9-27E86C0B0716}" type="slidenum">
              <a:rPr lang="ru-RU" altLang="ru-RU" sz="1400"/>
              <a:pPr eaLnBrk="1" hangingPunct="1">
                <a:spcBef>
                  <a:spcPct val="0"/>
                </a:spcBef>
                <a:buFontTx/>
                <a:buNone/>
              </a:pPr>
              <a:t>678</a:t>
            </a:fld>
            <a:endParaRPr lang="ru-RU" altLang="ru-RU" sz="1400"/>
          </a:p>
        </p:txBody>
      </p:sp>
      <p:sp>
        <p:nvSpPr>
          <p:cNvPr id="39941" name="Rectangle 2">
            <a:extLst>
              <a:ext uri="{FF2B5EF4-FFF2-40B4-BE49-F238E27FC236}">
                <a16:creationId xmlns:a16="http://schemas.microsoft.com/office/drawing/2014/main" id="{6CCF7406-E71B-4F9F-9349-E5C43F8D9AF2}"/>
              </a:ext>
            </a:extLst>
          </p:cNvPr>
          <p:cNvSpPr>
            <a:spLocks noGrp="1" noChangeArrowheads="1"/>
          </p:cNvSpPr>
          <p:nvPr>
            <p:ph type="title"/>
          </p:nvPr>
        </p:nvSpPr>
        <p:spPr>
          <a:xfrm>
            <a:off x="468313" y="1412875"/>
            <a:ext cx="8229600" cy="346075"/>
          </a:xfrm>
        </p:spPr>
        <p:txBody>
          <a:bodyPr/>
          <a:lstStyle/>
          <a:p>
            <a:pPr eaLnBrk="1" hangingPunct="1"/>
            <a:r>
              <a:rPr lang="en-US" altLang="ru-RU" sz="2400" b="1"/>
              <a:t>equals()</a:t>
            </a:r>
            <a:endParaRPr lang="ru-RU" altLang="ru-RU" sz="2400" b="1"/>
          </a:p>
        </p:txBody>
      </p:sp>
      <p:sp>
        <p:nvSpPr>
          <p:cNvPr id="648195" name="Rectangle 3">
            <a:extLst>
              <a:ext uri="{FF2B5EF4-FFF2-40B4-BE49-F238E27FC236}">
                <a16:creationId xmlns:a16="http://schemas.microsoft.com/office/drawing/2014/main" id="{872CF568-42E7-4C8A-B0EE-431817C6A0D3}"/>
              </a:ext>
            </a:extLst>
          </p:cNvPr>
          <p:cNvSpPr>
            <a:spLocks noGrp="1" noChangeArrowheads="1"/>
          </p:cNvSpPr>
          <p:nvPr>
            <p:ph type="body" idx="1"/>
          </p:nvPr>
        </p:nvSpPr>
        <p:spPr>
          <a:xfrm>
            <a:off x="0" y="1773238"/>
            <a:ext cx="9144000" cy="4392612"/>
          </a:xfrm>
        </p:spPr>
        <p:txBody>
          <a:bodyPr/>
          <a:lstStyle/>
          <a:p>
            <a:pPr eaLnBrk="1" hangingPunct="1">
              <a:lnSpc>
                <a:spcPct val="90000"/>
              </a:lnSpc>
              <a:defRPr/>
            </a:pPr>
            <a:r>
              <a:rPr lang="ru-RU" altLang="ru-RU" sz="2000" dirty="0"/>
              <a:t>Метод </a:t>
            </a:r>
            <a:r>
              <a:rPr lang="en-US" altLang="ru-RU" sz="2000" dirty="0"/>
              <a:t>equals(Object obj)</a:t>
            </a:r>
            <a:r>
              <a:rPr lang="ru-RU" altLang="ru-RU" sz="2000" dirty="0"/>
              <a:t>:</a:t>
            </a:r>
          </a:p>
          <a:p>
            <a:pPr lvl="1" eaLnBrk="1" hangingPunct="1">
              <a:lnSpc>
                <a:spcPct val="90000"/>
              </a:lnSpc>
              <a:defRPr/>
            </a:pPr>
            <a:r>
              <a:rPr lang="ru-RU" altLang="ru-RU" sz="1800" dirty="0"/>
              <a:t>В реализации (</a:t>
            </a:r>
            <a:r>
              <a:rPr lang="en-US" altLang="ru-RU" sz="1800" dirty="0"/>
              <a:t>java.lang.Object</a:t>
            </a:r>
            <a:r>
              <a:rPr lang="ru-RU" altLang="ru-RU" sz="1800" dirty="0"/>
              <a:t>) – сравнение ссылок</a:t>
            </a:r>
            <a:r>
              <a:rPr lang="en-US" altLang="ru-RU" sz="1800" dirty="0"/>
              <a:t> (this == obj)</a:t>
            </a:r>
            <a:r>
              <a:rPr lang="ru-RU" altLang="ru-RU" sz="1800" dirty="0"/>
              <a:t>;</a:t>
            </a:r>
          </a:p>
          <a:p>
            <a:pPr lvl="1" eaLnBrk="1" hangingPunct="1">
              <a:lnSpc>
                <a:spcPct val="90000"/>
              </a:lnSpc>
              <a:defRPr/>
            </a:pPr>
            <a:r>
              <a:rPr lang="ru-RU" altLang="ru-RU" sz="1800" dirty="0"/>
              <a:t>Базовое поведение </a:t>
            </a:r>
            <a:r>
              <a:rPr lang="en-US" altLang="ru-RU" sz="1800" dirty="0"/>
              <a:t>equals() </a:t>
            </a:r>
            <a:r>
              <a:rPr lang="ru-RU" altLang="ru-RU" sz="1800" dirty="0"/>
              <a:t>переопределяют, когда:</a:t>
            </a:r>
          </a:p>
          <a:p>
            <a:pPr lvl="2" eaLnBrk="1" hangingPunct="1">
              <a:lnSpc>
                <a:spcPct val="90000"/>
              </a:lnSpc>
              <a:defRPr/>
            </a:pPr>
            <a:r>
              <a:rPr lang="ru-RU" altLang="ru-RU" sz="1600" b="1" i="1" dirty="0"/>
              <a:t>Класс имеет понятие логической эквиваллентности, отличной от просто идентификации объекта;</a:t>
            </a:r>
          </a:p>
          <a:p>
            <a:pPr lvl="2" eaLnBrk="1" hangingPunct="1">
              <a:lnSpc>
                <a:spcPct val="90000"/>
              </a:lnSpc>
              <a:defRPr/>
            </a:pPr>
            <a:r>
              <a:rPr lang="ru-RU" altLang="ru-RU" sz="1600" b="1" i="1" dirty="0"/>
              <a:t>Соответствующее переопределение еще не сделано в суперклассе</a:t>
            </a:r>
            <a:r>
              <a:rPr lang="ru-RU" altLang="ru-RU" sz="1600" i="1" dirty="0"/>
              <a:t>.</a:t>
            </a:r>
          </a:p>
          <a:p>
            <a:pPr lvl="2" eaLnBrk="1" hangingPunct="1">
              <a:lnSpc>
                <a:spcPct val="90000"/>
              </a:lnSpc>
              <a:defRPr/>
            </a:pPr>
            <a:r>
              <a:rPr lang="ru-RU" altLang="ru-RU" sz="1600" b="1" dirty="0"/>
              <a:t>Обычно это делают для </a:t>
            </a:r>
            <a:r>
              <a:rPr lang="en-US" altLang="ru-RU" sz="1600" b="1" dirty="0"/>
              <a:t>“value”–</a:t>
            </a:r>
            <a:r>
              <a:rPr lang="ru-RU" altLang="ru-RU" sz="1600" b="1" dirty="0"/>
              <a:t>классов, которые не гарантируют наличие одного объекта на одно значение (ср. </a:t>
            </a:r>
            <a:r>
              <a:rPr lang="en-US" altLang="ru-RU" sz="1600" b="1" dirty="0"/>
              <a:t>Integer </a:t>
            </a:r>
            <a:r>
              <a:rPr lang="ru-RU" altLang="ru-RU" sz="1600" b="1" dirty="0"/>
              <a:t>и </a:t>
            </a:r>
            <a:r>
              <a:rPr lang="en-US" altLang="ru-RU" sz="1600" b="1" dirty="0"/>
              <a:t>Enum-</a:t>
            </a:r>
            <a:r>
              <a:rPr lang="ru-RU" altLang="ru-RU" sz="1600" b="1" dirty="0"/>
              <a:t>типы).</a:t>
            </a:r>
            <a:endParaRPr lang="en-US" altLang="ru-RU" sz="1600" b="1" dirty="0"/>
          </a:p>
          <a:p>
            <a:pPr lvl="1" eaLnBrk="1" hangingPunct="1">
              <a:lnSpc>
                <a:spcPct val="90000"/>
              </a:lnSpc>
              <a:defRPr/>
            </a:pPr>
            <a:r>
              <a:rPr lang="ru-RU" altLang="ru-RU" sz="1800" dirty="0"/>
              <a:t>При переопределении должны обеспечиваться отношения эквивалентности, а именно:</a:t>
            </a:r>
          </a:p>
          <a:p>
            <a:pPr lvl="2" eaLnBrk="1" hangingPunct="1">
              <a:lnSpc>
                <a:spcPct val="90000"/>
              </a:lnSpc>
              <a:defRPr/>
            </a:pPr>
            <a:r>
              <a:rPr lang="ru-RU" altLang="ru-RU" sz="1600" b="1" dirty="0"/>
              <a:t>Рефлексивность:  </a:t>
            </a:r>
            <a:r>
              <a:rPr lang="en-US" altLang="ru-RU" sz="1600" b="1" dirty="0"/>
              <a:t>x.equals(x) -&gt; true </a:t>
            </a:r>
            <a:r>
              <a:rPr lang="ru-RU" altLang="ru-RU" sz="1600" b="1" dirty="0"/>
              <a:t>при </a:t>
            </a:r>
            <a:r>
              <a:rPr lang="en-US" altLang="ru-RU" sz="1600" b="1" dirty="0"/>
              <a:t>x </a:t>
            </a:r>
            <a:r>
              <a:rPr lang="ru-RU" altLang="ru-RU" sz="1600" b="1" dirty="0"/>
              <a:t>не</a:t>
            </a:r>
            <a:r>
              <a:rPr lang="en-US" altLang="ru-RU" sz="1600" b="1" dirty="0"/>
              <a:t> null</a:t>
            </a:r>
            <a:r>
              <a:rPr lang="ru-RU" altLang="ru-RU" sz="1600" b="1" dirty="0"/>
              <a:t>;</a:t>
            </a:r>
          </a:p>
          <a:p>
            <a:pPr lvl="2" eaLnBrk="1" hangingPunct="1">
              <a:lnSpc>
                <a:spcPct val="90000"/>
              </a:lnSpc>
              <a:defRPr/>
            </a:pPr>
            <a:r>
              <a:rPr lang="ru-RU" altLang="ru-RU" sz="1600" b="1" dirty="0"/>
              <a:t>Симметричность: </a:t>
            </a:r>
            <a:r>
              <a:rPr lang="en-US" altLang="ru-RU" sz="1600" b="1" dirty="0"/>
              <a:t>x.equals(y) &lt;- -&gt; y.equals(x) </a:t>
            </a:r>
            <a:r>
              <a:rPr lang="ru-RU" altLang="ru-RU" sz="1600" b="1" dirty="0"/>
              <a:t>при </a:t>
            </a:r>
            <a:r>
              <a:rPr lang="en-US" altLang="ru-RU" sz="1600" b="1" dirty="0"/>
              <a:t>x,</a:t>
            </a:r>
            <a:r>
              <a:rPr lang="ru-RU" altLang="ru-RU" sz="1600" b="1" dirty="0"/>
              <a:t> </a:t>
            </a:r>
            <a:r>
              <a:rPr lang="en-US" altLang="ru-RU" sz="1600" b="1" dirty="0"/>
              <a:t>y </a:t>
            </a:r>
            <a:r>
              <a:rPr lang="ru-RU" altLang="ru-RU" sz="1600" b="1" dirty="0"/>
              <a:t>не </a:t>
            </a:r>
            <a:r>
              <a:rPr lang="en-US" altLang="ru-RU" sz="1600" b="1" dirty="0"/>
              <a:t>null</a:t>
            </a:r>
            <a:r>
              <a:rPr lang="ru-RU" altLang="ru-RU" sz="1600" b="1" dirty="0"/>
              <a:t>;</a:t>
            </a:r>
          </a:p>
          <a:p>
            <a:pPr lvl="2" eaLnBrk="1" hangingPunct="1">
              <a:lnSpc>
                <a:spcPct val="90000"/>
              </a:lnSpc>
              <a:defRPr/>
            </a:pPr>
            <a:r>
              <a:rPr lang="ru-RU" altLang="ru-RU" sz="1600" b="1" dirty="0"/>
              <a:t>Транзитивность: </a:t>
            </a:r>
            <a:r>
              <a:rPr lang="en-US" altLang="ru-RU" sz="1600" b="1" dirty="0"/>
              <a:t>x.equals(y), y.equals(z) -&gt; x.equals(z) </a:t>
            </a:r>
            <a:r>
              <a:rPr lang="ru-RU" altLang="ru-RU" sz="1600" b="1" dirty="0"/>
              <a:t>при </a:t>
            </a:r>
            <a:r>
              <a:rPr lang="en-US" altLang="ru-RU" sz="1600" b="1" dirty="0"/>
              <a:t>x,</a:t>
            </a:r>
            <a:r>
              <a:rPr lang="ru-RU" altLang="ru-RU" sz="1600" b="1" dirty="0"/>
              <a:t> </a:t>
            </a:r>
            <a:r>
              <a:rPr lang="en-US" altLang="ru-RU" sz="1600" b="1" dirty="0"/>
              <a:t>y,</a:t>
            </a:r>
            <a:r>
              <a:rPr lang="ru-RU" altLang="ru-RU" sz="1600" b="1" dirty="0"/>
              <a:t> </a:t>
            </a:r>
            <a:r>
              <a:rPr lang="en-US" altLang="ru-RU" sz="1600" b="1" dirty="0"/>
              <a:t>z </a:t>
            </a:r>
            <a:r>
              <a:rPr lang="ru-RU" altLang="ru-RU" sz="1600" b="1" dirty="0"/>
              <a:t>не </a:t>
            </a:r>
            <a:r>
              <a:rPr lang="en-US" altLang="ru-RU" sz="1600" b="1" dirty="0"/>
              <a:t>null</a:t>
            </a:r>
            <a:r>
              <a:rPr lang="ru-RU" altLang="ru-RU" sz="1600" b="1" dirty="0"/>
              <a:t>;</a:t>
            </a:r>
          </a:p>
          <a:p>
            <a:pPr lvl="2" eaLnBrk="1" hangingPunct="1">
              <a:lnSpc>
                <a:spcPct val="90000"/>
              </a:lnSpc>
              <a:defRPr/>
            </a:pPr>
            <a:r>
              <a:rPr lang="ru-RU" altLang="ru-RU" sz="1600" b="1" dirty="0"/>
              <a:t>Непротиворечивость (</a:t>
            </a:r>
            <a:r>
              <a:rPr lang="en-US" altLang="ru-RU" sz="1600" b="1" dirty="0"/>
              <a:t>consistency</a:t>
            </a:r>
            <a:r>
              <a:rPr lang="ru-RU" altLang="ru-RU" sz="1600" b="1" dirty="0"/>
              <a:t>) «одинаковых» вызовов;</a:t>
            </a:r>
          </a:p>
          <a:p>
            <a:pPr lvl="2" eaLnBrk="1" hangingPunct="1">
              <a:lnSpc>
                <a:spcPct val="90000"/>
              </a:lnSpc>
              <a:defRPr/>
            </a:pPr>
            <a:r>
              <a:rPr lang="en-US" altLang="ru-RU" sz="1600" b="1" dirty="0"/>
              <a:t>x.equals(null) – </a:t>
            </a:r>
            <a:r>
              <a:rPr lang="ru-RU" altLang="ru-RU" sz="1600" b="1" dirty="0"/>
              <a:t>всегда </a:t>
            </a:r>
            <a:r>
              <a:rPr lang="en-US" altLang="ru-RU" sz="1600" b="1" dirty="0"/>
              <a:t>false (</a:t>
            </a:r>
            <a:r>
              <a:rPr lang="ru-RU" altLang="ru-RU" sz="1600" b="1" dirty="0"/>
              <a:t>при </a:t>
            </a:r>
            <a:r>
              <a:rPr lang="en-US" altLang="ru-RU" sz="1600" b="1" dirty="0"/>
              <a:t>x </a:t>
            </a:r>
            <a:r>
              <a:rPr lang="ru-RU" altLang="ru-RU" sz="1600" b="1" dirty="0"/>
              <a:t>не </a:t>
            </a:r>
            <a:r>
              <a:rPr lang="en-US" altLang="ru-RU" sz="1600" b="1" dirty="0"/>
              <a:t>null).</a:t>
            </a:r>
            <a:r>
              <a:rPr lang="ru-RU" altLang="ru-RU" sz="1600" b="1" dirty="0"/>
              <a:t> </a:t>
            </a:r>
            <a:endParaRPr lang="en-US" altLang="ru-RU" sz="1600" b="1" dirty="0"/>
          </a:p>
          <a:p>
            <a:pPr marL="914400" lvl="2" indent="0" eaLnBrk="1" hangingPunct="1">
              <a:lnSpc>
                <a:spcPct val="90000"/>
              </a:lnSpc>
              <a:buFontTx/>
              <a:buNone/>
              <a:defRPr/>
            </a:pPr>
            <a:r>
              <a:rPr lang="en-US" altLang="ru-RU" sz="1600" b="1" dirty="0"/>
              <a:t>	</a:t>
            </a:r>
            <a:r>
              <a:rPr lang="ru-RU" altLang="ru-RU" sz="1600" b="1" dirty="0"/>
              <a:t>(</a:t>
            </a:r>
            <a:r>
              <a:rPr lang="ru-RU" altLang="ru-RU" sz="1600" b="1" i="1" dirty="0"/>
              <a:t>а что будет при х равном </a:t>
            </a:r>
            <a:r>
              <a:rPr lang="en-US" altLang="ru-RU" sz="1600" b="1" i="1" dirty="0"/>
              <a:t>null?</a:t>
            </a:r>
            <a:r>
              <a:rPr lang="ru-RU" altLang="ru-RU" sz="1600" b="1" dirty="0"/>
              <a:t>)</a:t>
            </a:r>
          </a:p>
          <a:p>
            <a:pPr lvl="2" eaLnBrk="1" hangingPunct="1">
              <a:lnSpc>
                <a:spcPct val="90000"/>
              </a:lnSpc>
              <a:defRPr/>
            </a:pPr>
            <a:endParaRPr lang="ru-RU" altLang="ru-RU" sz="1600" b="1" dirty="0"/>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a:extLst>
              <a:ext uri="{FF2B5EF4-FFF2-40B4-BE49-F238E27FC236}">
                <a16:creationId xmlns:a16="http://schemas.microsoft.com/office/drawing/2014/main" id="{B0E0736B-05D5-4028-BF0F-C462B59F4AB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B38AD57-E267-4CA4-8F2A-F4CE550DDFF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63" name="Footer Placeholder 4">
            <a:extLst>
              <a:ext uri="{FF2B5EF4-FFF2-40B4-BE49-F238E27FC236}">
                <a16:creationId xmlns:a16="http://schemas.microsoft.com/office/drawing/2014/main" id="{83FCB1AF-10E4-4A88-BB8F-C5B142D3C6E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0964" name="Slide Number Placeholder 5">
            <a:extLst>
              <a:ext uri="{FF2B5EF4-FFF2-40B4-BE49-F238E27FC236}">
                <a16:creationId xmlns:a16="http://schemas.microsoft.com/office/drawing/2014/main" id="{43CEDE9D-5265-4894-9E79-FD1EF640D38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3F39955-4048-4B71-BA67-153C836B2AD9}" type="slidenum">
              <a:rPr lang="ru-RU" altLang="ru-RU" sz="1400"/>
              <a:pPr eaLnBrk="1" hangingPunct="1">
                <a:spcBef>
                  <a:spcPct val="0"/>
                </a:spcBef>
                <a:buFontTx/>
                <a:buNone/>
              </a:pPr>
              <a:t>679</a:t>
            </a:fld>
            <a:endParaRPr lang="ru-RU" altLang="ru-RU" sz="1400"/>
          </a:p>
        </p:txBody>
      </p:sp>
      <p:sp>
        <p:nvSpPr>
          <p:cNvPr id="40965" name="Rectangle 3">
            <a:extLst>
              <a:ext uri="{FF2B5EF4-FFF2-40B4-BE49-F238E27FC236}">
                <a16:creationId xmlns:a16="http://schemas.microsoft.com/office/drawing/2014/main" id="{1CD7829E-3474-4D7B-80FC-BABFB3819CC1}"/>
              </a:ext>
            </a:extLst>
          </p:cNvPr>
          <p:cNvSpPr>
            <a:spLocks noGrp="1" noChangeArrowheads="1"/>
          </p:cNvSpPr>
          <p:nvPr>
            <p:ph type="body" idx="1"/>
          </p:nvPr>
        </p:nvSpPr>
        <p:spPr>
          <a:xfrm>
            <a:off x="0" y="1412875"/>
            <a:ext cx="9144000" cy="4713288"/>
          </a:xfrm>
        </p:spPr>
        <p:txBody>
          <a:bodyPr/>
          <a:lstStyle/>
          <a:p>
            <a:pPr eaLnBrk="1" hangingPunct="1"/>
            <a:r>
              <a:rPr lang="ru-RU" altLang="ru-RU" sz="2000"/>
              <a:t>Имеется фундаментальная проблема, касающаяся отношений эквиватлентности в объектно-ориентированных языках:</a:t>
            </a:r>
          </a:p>
          <a:p>
            <a:pPr lvl="1" eaLnBrk="1" hangingPunct="1"/>
            <a:r>
              <a:rPr lang="ru-RU" altLang="ru-RU" sz="1800"/>
              <a:t>Нет способа добавить при наследовании к инстанциируемому классу </a:t>
            </a:r>
            <a:r>
              <a:rPr lang="en-US" altLang="ru-RU" sz="1800"/>
              <a:t>value-</a:t>
            </a:r>
            <a:r>
              <a:rPr lang="ru-RU" altLang="ru-RU" sz="1800"/>
              <a:t>компонент так, чтобы сохранялся контракт </a:t>
            </a:r>
            <a:r>
              <a:rPr lang="en-US" altLang="ru-RU" sz="1800" i="1"/>
              <a:t>equals </a:t>
            </a:r>
            <a:r>
              <a:rPr lang="en-US" altLang="ru-RU" sz="1800"/>
              <a:t>(</a:t>
            </a:r>
            <a:r>
              <a:rPr lang="ru-RU" altLang="ru-RU" sz="1800"/>
              <a:t>если только не отказаться от объектно-ориентированных абстракций</a:t>
            </a:r>
            <a:r>
              <a:rPr lang="en-US" altLang="ru-RU" sz="1800"/>
              <a:t>)</a:t>
            </a:r>
            <a:r>
              <a:rPr lang="ru-RU" altLang="ru-RU" sz="1800"/>
              <a:t>. </a:t>
            </a:r>
          </a:p>
          <a:p>
            <a:pPr lvl="1" eaLnBrk="1" hangingPunct="1"/>
            <a:r>
              <a:rPr lang="ru-RU" altLang="ru-RU" sz="1800"/>
              <a:t>Эта проблема не возникает при абстрактном базовом классе.</a:t>
            </a:r>
          </a:p>
          <a:p>
            <a:pPr eaLnBrk="1" hangingPunct="1"/>
            <a:r>
              <a:rPr lang="ru-RU" altLang="ru-RU" sz="2000"/>
              <a:t>Одним из важных принципов наследования является </a:t>
            </a:r>
            <a:r>
              <a:rPr lang="ru-RU" altLang="ru-RU" sz="2000" i="1"/>
              <a:t>принцип подстановки Б.Лисков(ой)</a:t>
            </a:r>
            <a:r>
              <a:rPr lang="ru-RU" altLang="ru-RU" sz="2000"/>
              <a:t>:</a:t>
            </a:r>
          </a:p>
          <a:p>
            <a:pPr lvl="1" eaLnBrk="1" hangingPunct="1"/>
            <a:r>
              <a:rPr lang="ru-RU" altLang="ru-RU" sz="1800"/>
              <a:t>всякое важное свойство типа должно быть</a:t>
            </a:r>
            <a:r>
              <a:rPr lang="en-US" altLang="ru-RU" sz="1800"/>
              <a:t> / </a:t>
            </a:r>
            <a:r>
              <a:rPr lang="ru-RU" altLang="ru-RU" sz="1800"/>
              <a:t>сохраняться для его подтипов, так что любой метод, написанный для типа, должен одинаково хорошо работать и для его подтипов.</a:t>
            </a:r>
          </a:p>
          <a:p>
            <a:pPr eaLnBrk="1" hangingPunct="1"/>
            <a:r>
              <a:rPr lang="ru-RU" altLang="ru-RU" sz="2000"/>
              <a:t>Выход из положения:</a:t>
            </a:r>
          </a:p>
          <a:p>
            <a:pPr lvl="1" eaLnBrk="1" hangingPunct="1"/>
            <a:r>
              <a:rPr lang="ru-RU" altLang="ru-RU" sz="1800"/>
              <a:t>Предпочитать композицию, а не наследование</a:t>
            </a:r>
            <a:r>
              <a:rPr lang="en-US" altLang="ru-RU" sz="1800"/>
              <a:t> </a:t>
            </a:r>
            <a:r>
              <a:rPr lang="ru-RU" altLang="ru-RU" sz="1800"/>
              <a:t>(см. подробности в </a:t>
            </a:r>
            <a:r>
              <a:rPr lang="en-US" altLang="ru-RU" sz="1800"/>
              <a:t>Effective Java: </a:t>
            </a:r>
            <a:r>
              <a:rPr lang="ru-RU" altLang="ru-RU" sz="1800"/>
              <a:t> </a:t>
            </a:r>
            <a:r>
              <a:rPr lang="en-US" altLang="ru-RU" sz="1800"/>
              <a:t>item 8 </a:t>
            </a:r>
            <a:r>
              <a:rPr lang="ru-RU" altLang="ru-RU" sz="1800"/>
              <a:t>в </a:t>
            </a:r>
            <a:r>
              <a:rPr lang="en-US" altLang="ru-RU" sz="1800"/>
              <a:t>Edition 2 </a:t>
            </a:r>
            <a:r>
              <a:rPr lang="ru-RU" altLang="ru-RU" sz="1800"/>
              <a:t>или </a:t>
            </a:r>
            <a:r>
              <a:rPr lang="en-US" altLang="ru-RU" sz="1800"/>
              <a:t>Item 10 </a:t>
            </a:r>
            <a:r>
              <a:rPr lang="ru-RU" altLang="ru-RU" sz="1800"/>
              <a:t>в </a:t>
            </a:r>
            <a:r>
              <a:rPr lang="en-US" altLang="ru-RU" sz="1800"/>
              <a:t>Edition 3</a:t>
            </a:r>
            <a:r>
              <a:rPr lang="ru-RU" altLang="ru-RU" sz="1800"/>
              <a:t>)</a:t>
            </a:r>
          </a:p>
          <a:p>
            <a:pPr lvl="1" eaLnBrk="1" hangingPunct="1"/>
            <a:endParaRPr lang="ru-RU" altLang="ru-RU" sz="1800"/>
          </a:p>
          <a:p>
            <a:pPr lvl="1" eaLnBrk="1" hangingPunct="1"/>
            <a:endParaRPr lang="ru-RU" altLang="ru-RU" sz="1800" i="1"/>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Ряд распределения с равными интервалами</a:t>
            </a:r>
          </a:p>
        </p:txBody>
      </p:sp>
      <p:sp>
        <p:nvSpPr>
          <p:cNvPr id="3" name="Объект 2"/>
          <p:cNvSpPr>
            <a:spLocks noGrp="1"/>
          </p:cNvSpPr>
          <p:nvPr>
            <p:ph sz="quarter" idx="1"/>
          </p:nvPr>
        </p:nvSpPr>
        <p:spPr/>
        <p:txBody>
          <a:bodyPr/>
          <a:lstStyle/>
          <a:p>
            <a:r>
              <a:rPr lang="ru-RU" sz="2400" dirty="0"/>
              <a:t>Первоначально строят интервальный ряд с равными интервалами и анализируют возможность его применения. Применение равных интервалов возможно, если вариация признака (разница между максимальным и минимальным значением) не очень сильная и распределение является равномерным (все группы достаточно наполнены, линия полигона частот не имеет резких перепадов и зигзагов).</a:t>
            </a:r>
          </a:p>
        </p:txBody>
      </p:sp>
      <p:pic>
        <p:nvPicPr>
          <p:cNvPr id="4098" name="Picture 2" descr="https://studfiles.net/html/2706/1024/html_aeZnY2foBc.fJsK/img-kkpuA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4293096"/>
            <a:ext cx="4824536" cy="2185160"/>
          </a:xfrm>
          <a:prstGeom prst="rect">
            <a:avLst/>
          </a:prstGeom>
          <a:noFill/>
          <a:extLst>
            <a:ext uri="{909E8E84-426E-40DD-AFC4-6F175D3DCCD1}">
              <a14:hiddenFill xmlns:a14="http://schemas.microsoft.com/office/drawing/2010/main">
                <a:solidFill>
                  <a:srgbClr val="FFFFFF"/>
                </a:solidFill>
              </a14:hiddenFill>
            </a:ext>
          </a:extLst>
        </p:spPr>
      </p:pic>
      <p:sp>
        <p:nvSpPr>
          <p:cNvPr id="4" name="Номер слайда 3"/>
          <p:cNvSpPr>
            <a:spLocks noGrp="1"/>
          </p:cNvSpPr>
          <p:nvPr>
            <p:ph type="sldNum" sz="quarter" idx="12"/>
          </p:nvPr>
        </p:nvSpPr>
        <p:spPr/>
        <p:txBody>
          <a:bodyPr/>
          <a:lstStyle/>
          <a:p>
            <a:pPr>
              <a:defRPr/>
            </a:pPr>
            <a:fld id="{6859925B-7AB1-4910-A995-863FEA31FA9D}" type="slidenum">
              <a:rPr lang="ru-RU" smtClean="0"/>
              <a:pPr>
                <a:defRPr/>
              </a:pPr>
              <a:t>68</a:t>
            </a:fld>
            <a:endParaRPr lang="ru-RU"/>
          </a:p>
        </p:txBody>
      </p:sp>
    </p:spTree>
    <p:extLst>
      <p:ext uri="{BB962C8B-B14F-4D97-AF65-F5344CB8AC3E}">
        <p14:creationId xmlns:p14="http://schemas.microsoft.com/office/powerpoint/2010/main" val="2511285683"/>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a:extLst>
              <a:ext uri="{FF2B5EF4-FFF2-40B4-BE49-F238E27FC236}">
                <a16:creationId xmlns:a16="http://schemas.microsoft.com/office/drawing/2014/main" id="{B39A72E8-E68F-43A1-ABEA-139C37CB127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C438FA9-8798-48EB-9F15-23D6B31003B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1987" name="Footer Placeholder 4">
            <a:extLst>
              <a:ext uri="{FF2B5EF4-FFF2-40B4-BE49-F238E27FC236}">
                <a16:creationId xmlns:a16="http://schemas.microsoft.com/office/drawing/2014/main" id="{076BF601-3915-43B4-9C08-8C765EC8337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988" name="Slide Number Placeholder 5">
            <a:extLst>
              <a:ext uri="{FF2B5EF4-FFF2-40B4-BE49-F238E27FC236}">
                <a16:creationId xmlns:a16="http://schemas.microsoft.com/office/drawing/2014/main" id="{16B19848-5F1C-4196-98B8-03B83D10C0E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FC4B8C7-981D-4160-BC3A-3B7C095CB75D}" type="slidenum">
              <a:rPr lang="ru-RU" altLang="ru-RU" sz="1400"/>
              <a:pPr eaLnBrk="1" hangingPunct="1">
                <a:spcBef>
                  <a:spcPct val="0"/>
                </a:spcBef>
                <a:buFontTx/>
                <a:buNone/>
              </a:pPr>
              <a:t>680</a:t>
            </a:fld>
            <a:endParaRPr lang="ru-RU" altLang="ru-RU" sz="1400"/>
          </a:p>
        </p:txBody>
      </p:sp>
      <p:sp>
        <p:nvSpPr>
          <p:cNvPr id="41989" name="Rectangle 2">
            <a:extLst>
              <a:ext uri="{FF2B5EF4-FFF2-40B4-BE49-F238E27FC236}">
                <a16:creationId xmlns:a16="http://schemas.microsoft.com/office/drawing/2014/main" id="{7E311252-8F4C-4FC6-B4D5-1AD8F7E719A3}"/>
              </a:ext>
            </a:extLst>
          </p:cNvPr>
          <p:cNvSpPr>
            <a:spLocks noGrp="1" noChangeArrowheads="1"/>
          </p:cNvSpPr>
          <p:nvPr>
            <p:ph type="title"/>
          </p:nvPr>
        </p:nvSpPr>
        <p:spPr>
          <a:xfrm>
            <a:off x="323850" y="1484313"/>
            <a:ext cx="8229600" cy="288925"/>
          </a:xfrm>
        </p:spPr>
        <p:txBody>
          <a:bodyPr/>
          <a:lstStyle/>
          <a:p>
            <a:pPr eaLnBrk="1" hangingPunct="1"/>
            <a:r>
              <a:rPr lang="ru-RU" altLang="ru-RU" sz="2400" b="1"/>
              <a:t>Пример</a:t>
            </a:r>
          </a:p>
        </p:txBody>
      </p:sp>
      <p:pic>
        <p:nvPicPr>
          <p:cNvPr id="41990" name="Picture 4">
            <a:extLst>
              <a:ext uri="{FF2B5EF4-FFF2-40B4-BE49-F238E27FC236}">
                <a16:creationId xmlns:a16="http://schemas.microsoft.com/office/drawing/2014/main" id="{724C36C5-F7AC-4B12-A2ED-EA7261886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4675"/>
            <a:ext cx="38068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1" name="Picture 5">
            <a:extLst>
              <a:ext uri="{FF2B5EF4-FFF2-40B4-BE49-F238E27FC236}">
                <a16:creationId xmlns:a16="http://schemas.microsoft.com/office/drawing/2014/main" id="{0296B3EA-BA6F-466A-857C-89890CD82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81525"/>
            <a:ext cx="3843338" cy="151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2" name="Picture 6">
            <a:extLst>
              <a:ext uri="{FF2B5EF4-FFF2-40B4-BE49-F238E27FC236}">
                <a16:creationId xmlns:a16="http://schemas.microsoft.com/office/drawing/2014/main" id="{E254C8CD-3475-4C1B-8B08-1A50C5A864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5625" y="1844675"/>
            <a:ext cx="47783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7">
            <a:extLst>
              <a:ext uri="{FF2B5EF4-FFF2-40B4-BE49-F238E27FC236}">
                <a16:creationId xmlns:a16="http://schemas.microsoft.com/office/drawing/2014/main" id="{D2234FA7-7D37-4220-9790-CBAF04F19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2924175"/>
            <a:ext cx="4635500"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4" name="Picture 8">
            <a:extLst>
              <a:ext uri="{FF2B5EF4-FFF2-40B4-BE49-F238E27FC236}">
                <a16:creationId xmlns:a16="http://schemas.microsoft.com/office/drawing/2014/main" id="{59886AD1-F13A-469A-BEE4-047E5BE6C8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4868863"/>
            <a:ext cx="3806825"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a:extLst>
              <a:ext uri="{FF2B5EF4-FFF2-40B4-BE49-F238E27FC236}">
                <a16:creationId xmlns:a16="http://schemas.microsoft.com/office/drawing/2014/main" id="{7B9CA6CA-F384-480E-9F7B-162D9657808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EBE7CDC-F624-4660-B5DB-AD11251FEE3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3011" name="Footer Placeholder 4">
            <a:extLst>
              <a:ext uri="{FF2B5EF4-FFF2-40B4-BE49-F238E27FC236}">
                <a16:creationId xmlns:a16="http://schemas.microsoft.com/office/drawing/2014/main" id="{85182FEF-A6A7-4A14-B500-55B336FEE74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3012" name="Slide Number Placeholder 5">
            <a:extLst>
              <a:ext uri="{FF2B5EF4-FFF2-40B4-BE49-F238E27FC236}">
                <a16:creationId xmlns:a16="http://schemas.microsoft.com/office/drawing/2014/main" id="{B76AFF91-6447-42F4-A114-CA6D1B356DC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11AB589-C9B1-42A8-AFA2-F0358043C6E0}" type="slidenum">
              <a:rPr lang="ru-RU" altLang="ru-RU" sz="1400"/>
              <a:pPr eaLnBrk="1" hangingPunct="1">
                <a:spcBef>
                  <a:spcPct val="0"/>
                </a:spcBef>
                <a:buFontTx/>
                <a:buNone/>
              </a:pPr>
              <a:t>681</a:t>
            </a:fld>
            <a:endParaRPr lang="ru-RU" altLang="ru-RU" sz="1400"/>
          </a:p>
        </p:txBody>
      </p:sp>
      <p:sp>
        <p:nvSpPr>
          <p:cNvPr id="43013" name="Rectangle 2">
            <a:extLst>
              <a:ext uri="{FF2B5EF4-FFF2-40B4-BE49-F238E27FC236}">
                <a16:creationId xmlns:a16="http://schemas.microsoft.com/office/drawing/2014/main" id="{D2087FCF-6DD7-4AEF-A377-5EDD837BD2CA}"/>
              </a:ext>
            </a:extLst>
          </p:cNvPr>
          <p:cNvSpPr>
            <a:spLocks noGrp="1" noChangeArrowheads="1"/>
          </p:cNvSpPr>
          <p:nvPr>
            <p:ph type="title"/>
          </p:nvPr>
        </p:nvSpPr>
        <p:spPr>
          <a:xfrm>
            <a:off x="539750" y="1484313"/>
            <a:ext cx="8229600" cy="436562"/>
          </a:xfrm>
        </p:spPr>
        <p:txBody>
          <a:bodyPr/>
          <a:lstStyle/>
          <a:p>
            <a:pPr eaLnBrk="1" hangingPunct="1"/>
            <a:r>
              <a:rPr lang="en-US" altLang="ru-RU" sz="2400" b="1"/>
              <a:t>hashCode()</a:t>
            </a:r>
            <a:endParaRPr lang="ru-RU" altLang="ru-RU" sz="2400" b="1"/>
          </a:p>
        </p:txBody>
      </p:sp>
      <p:sp>
        <p:nvSpPr>
          <p:cNvPr id="43014" name="Rectangle 3">
            <a:extLst>
              <a:ext uri="{FF2B5EF4-FFF2-40B4-BE49-F238E27FC236}">
                <a16:creationId xmlns:a16="http://schemas.microsoft.com/office/drawing/2014/main" id="{3066F20F-AE36-41CB-A218-CF46A4FF673C}"/>
              </a:ext>
            </a:extLst>
          </p:cNvPr>
          <p:cNvSpPr>
            <a:spLocks noGrp="1" noChangeArrowheads="1"/>
          </p:cNvSpPr>
          <p:nvPr>
            <p:ph type="body" idx="1"/>
          </p:nvPr>
        </p:nvSpPr>
        <p:spPr>
          <a:xfrm>
            <a:off x="179388" y="1989138"/>
            <a:ext cx="9145587" cy="4137025"/>
          </a:xfrm>
        </p:spPr>
        <p:txBody>
          <a:bodyPr/>
          <a:lstStyle/>
          <a:p>
            <a:pPr eaLnBrk="1" hangingPunct="1">
              <a:lnSpc>
                <a:spcPct val="80000"/>
              </a:lnSpc>
            </a:pPr>
            <a:r>
              <a:rPr lang="ru-RU" altLang="ru-RU" sz="2000" b="1"/>
              <a:t>Метод </a:t>
            </a:r>
            <a:r>
              <a:rPr lang="en-US" altLang="ru-RU" sz="2000" b="1"/>
              <a:t>hashCode() </a:t>
            </a:r>
            <a:r>
              <a:rPr lang="ru-RU" altLang="ru-RU" sz="2000" b="1"/>
              <a:t>надо переопределять в каждом классе, переопределяющем метод </a:t>
            </a:r>
            <a:r>
              <a:rPr lang="en-US" altLang="ru-RU" sz="2000" b="1"/>
              <a:t>equals()</a:t>
            </a:r>
            <a:r>
              <a:rPr lang="ru-RU" altLang="ru-RU" sz="2000" b="1"/>
              <a:t>.</a:t>
            </a:r>
          </a:p>
          <a:p>
            <a:pPr eaLnBrk="1" hangingPunct="1">
              <a:lnSpc>
                <a:spcPct val="80000"/>
              </a:lnSpc>
            </a:pPr>
            <a:r>
              <a:rPr lang="ru-RU" altLang="ru-RU" sz="2000"/>
              <a:t>Контракт метода </a:t>
            </a:r>
            <a:r>
              <a:rPr lang="en-US" altLang="ru-RU" sz="2000"/>
              <a:t>hashCode()</a:t>
            </a:r>
            <a:r>
              <a:rPr lang="ru-RU" altLang="ru-RU" sz="2000"/>
              <a:t>:</a:t>
            </a:r>
          </a:p>
          <a:p>
            <a:pPr lvl="1" eaLnBrk="1" hangingPunct="1">
              <a:lnSpc>
                <a:spcPct val="80000"/>
              </a:lnSpc>
            </a:pPr>
            <a:r>
              <a:rPr lang="ru-RU" altLang="ru-RU" sz="1800"/>
              <a:t>Непротиворечивость (</a:t>
            </a:r>
            <a:r>
              <a:rPr lang="en-US" altLang="ru-RU" sz="1800"/>
              <a:t>consistency</a:t>
            </a:r>
            <a:r>
              <a:rPr lang="ru-RU" altLang="ru-RU" sz="1800"/>
              <a:t>), «осмысленно» возвращает то же число;</a:t>
            </a:r>
          </a:p>
          <a:p>
            <a:pPr lvl="1" eaLnBrk="1" hangingPunct="1">
              <a:lnSpc>
                <a:spcPct val="80000"/>
              </a:lnSpc>
            </a:pPr>
            <a:r>
              <a:rPr lang="ru-RU" altLang="ru-RU" sz="1800"/>
              <a:t>Равные по </a:t>
            </a:r>
            <a:r>
              <a:rPr lang="en-US" altLang="ru-RU" sz="1800"/>
              <a:t>equals() </a:t>
            </a:r>
            <a:r>
              <a:rPr lang="ru-RU" altLang="ru-RU" sz="1800"/>
              <a:t>объекты дают равные значения </a:t>
            </a:r>
            <a:r>
              <a:rPr lang="en-US" altLang="ru-RU" sz="1800"/>
              <a:t>hashCode()</a:t>
            </a:r>
            <a:r>
              <a:rPr lang="ru-RU" altLang="ru-RU" sz="1800"/>
              <a:t>;</a:t>
            </a:r>
          </a:p>
          <a:p>
            <a:pPr lvl="1" eaLnBrk="1" hangingPunct="1">
              <a:lnSpc>
                <a:spcPct val="80000"/>
              </a:lnSpc>
            </a:pPr>
            <a:r>
              <a:rPr lang="ru-RU" altLang="ru-RU" sz="1800"/>
              <a:t>Обратное НЕ требуется, но повышает производительность хеширования. (т.е. НЕравенство по </a:t>
            </a:r>
            <a:r>
              <a:rPr lang="en-US" altLang="ru-RU" sz="1800"/>
              <a:t>equals()</a:t>
            </a:r>
            <a:r>
              <a:rPr lang="ru-RU" altLang="ru-RU" sz="1800"/>
              <a:t> не обязано сопровождаться неравенством значений </a:t>
            </a:r>
            <a:r>
              <a:rPr lang="en-US" altLang="ru-RU" sz="1800"/>
              <a:t>hashCode()</a:t>
            </a:r>
            <a:r>
              <a:rPr lang="ru-RU" altLang="ru-RU" sz="1800"/>
              <a:t>, но это – «желательно»).</a:t>
            </a:r>
          </a:p>
          <a:p>
            <a:pPr lvl="1" eaLnBrk="1" hangingPunct="1">
              <a:lnSpc>
                <a:spcPct val="80000"/>
              </a:lnSpc>
              <a:buFontTx/>
              <a:buNone/>
            </a:pPr>
            <a:r>
              <a:rPr lang="ru-RU" altLang="ru-RU" sz="1800"/>
              <a:t>			</a:t>
            </a:r>
            <a:r>
              <a:rPr lang="ru-RU" altLang="ru-RU" sz="1800" i="1">
                <a:solidFill>
                  <a:srgbClr val="FF0000"/>
                </a:solidFill>
              </a:rPr>
              <a:t>Что такое хеширование и как оно работает? </a:t>
            </a:r>
          </a:p>
          <a:p>
            <a:pPr lvl="1" eaLnBrk="1" hangingPunct="1">
              <a:lnSpc>
                <a:spcPct val="80000"/>
              </a:lnSpc>
              <a:buFontTx/>
              <a:buNone/>
            </a:pPr>
            <a:r>
              <a:rPr lang="ru-RU" altLang="ru-RU" sz="1800" i="1">
                <a:solidFill>
                  <a:srgbClr val="FF0000"/>
                </a:solidFill>
              </a:rPr>
              <a:t>(отображение произвольных данных в число; одинаковых – в одно, разных –  в разные - быть может, но не обязательно (!) – числа)</a:t>
            </a:r>
          </a:p>
          <a:p>
            <a:pPr eaLnBrk="1" hangingPunct="1">
              <a:lnSpc>
                <a:spcPct val="80000"/>
              </a:lnSpc>
            </a:pPr>
            <a:r>
              <a:rPr lang="ru-RU" altLang="ru-RU" sz="2000"/>
              <a:t>Есть ли требования к переопределению </a:t>
            </a:r>
            <a:r>
              <a:rPr lang="en-US" altLang="ru-RU" sz="2000"/>
              <a:t>equals() </a:t>
            </a:r>
            <a:r>
              <a:rPr lang="ru-RU" altLang="ru-RU" sz="2000"/>
              <a:t>и </a:t>
            </a:r>
            <a:r>
              <a:rPr lang="en-US" altLang="ru-RU" sz="2000"/>
              <a:t>hashCode() </a:t>
            </a:r>
            <a:r>
              <a:rPr lang="ru-RU" altLang="ru-RU" sz="2000"/>
              <a:t>в С</a:t>
            </a:r>
            <a:r>
              <a:rPr lang="en-US" altLang="ru-RU" sz="2000"/>
              <a:t>#?</a:t>
            </a:r>
            <a:endParaRPr lang="ru-RU" altLang="ru-RU" sz="2000"/>
          </a:p>
          <a:p>
            <a:pPr eaLnBrk="1" hangingPunct="1">
              <a:lnSpc>
                <a:spcPct val="80000"/>
              </a:lnSpc>
            </a:pPr>
            <a:r>
              <a:rPr lang="ru-RU" altLang="ru-RU" sz="2000"/>
              <a:t>Передовые </a:t>
            </a:r>
            <a:r>
              <a:rPr lang="en-US" altLang="ru-RU" sz="2000"/>
              <a:t>java IDE </a:t>
            </a:r>
            <a:r>
              <a:rPr lang="ru-RU" altLang="ru-RU" sz="2000"/>
              <a:t>помогают переопределять </a:t>
            </a:r>
            <a:r>
              <a:rPr lang="en-US" altLang="ru-RU" sz="2000"/>
              <a:t>equals() </a:t>
            </a:r>
            <a:r>
              <a:rPr lang="ru-RU" altLang="ru-RU" sz="2000"/>
              <a:t>и </a:t>
            </a:r>
            <a:r>
              <a:rPr lang="en-US" altLang="ru-RU" sz="2000"/>
              <a:t>hashCode().</a:t>
            </a:r>
          </a:p>
          <a:p>
            <a:pPr eaLnBrk="1" hangingPunct="1">
              <a:lnSpc>
                <a:spcPct val="80000"/>
              </a:lnSpc>
            </a:pPr>
            <a:r>
              <a:rPr lang="en-US" altLang="ru-RU" sz="2000"/>
              <a:t>System.identityHashCode (Object o) -&gt; int (“</a:t>
            </a:r>
            <a:r>
              <a:rPr lang="ru-RU" altLang="ru-RU" sz="2000"/>
              <a:t>непереопределенная реализация</a:t>
            </a:r>
            <a:r>
              <a:rPr lang="en-US" altLang="ru-RU" sz="2000"/>
              <a:t>” </a:t>
            </a:r>
            <a:r>
              <a:rPr lang="ru-RU" altLang="ru-RU" sz="2000"/>
              <a:t>доступна всегда...</a:t>
            </a:r>
            <a:r>
              <a:rPr lang="en-US" altLang="ru-RU" sz="2000"/>
              <a:t>) </a:t>
            </a:r>
            <a:endParaRPr lang="ru-RU" altLang="ru-RU" sz="2000"/>
          </a:p>
          <a:p>
            <a:pPr lvl="1" eaLnBrk="1" hangingPunct="1">
              <a:lnSpc>
                <a:spcPct val="80000"/>
              </a:lnSpc>
            </a:pPr>
            <a:endParaRPr lang="ru-RU" altLang="ru-RU" sz="1800"/>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a:extLst>
              <a:ext uri="{FF2B5EF4-FFF2-40B4-BE49-F238E27FC236}">
                <a16:creationId xmlns:a16="http://schemas.microsoft.com/office/drawing/2014/main" id="{5CB52601-1D83-467C-B7D5-659330BBF02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965AF28-BA37-49DC-8B13-554FCA739B6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4035" name="Footer Placeholder 4">
            <a:extLst>
              <a:ext uri="{FF2B5EF4-FFF2-40B4-BE49-F238E27FC236}">
                <a16:creationId xmlns:a16="http://schemas.microsoft.com/office/drawing/2014/main" id="{CA081FA2-6140-4DFD-A8E8-2D0CCC285A8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4036" name="Slide Number Placeholder 5">
            <a:extLst>
              <a:ext uri="{FF2B5EF4-FFF2-40B4-BE49-F238E27FC236}">
                <a16:creationId xmlns:a16="http://schemas.microsoft.com/office/drawing/2014/main" id="{4B457232-2FE2-4089-9F71-F4D12D18265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0CD2BAE-1FD9-4B3F-9AF3-8929A528615D}" type="slidenum">
              <a:rPr lang="ru-RU" altLang="ru-RU" sz="1400"/>
              <a:pPr eaLnBrk="1" hangingPunct="1">
                <a:spcBef>
                  <a:spcPct val="0"/>
                </a:spcBef>
                <a:buFontTx/>
                <a:buNone/>
              </a:pPr>
              <a:t>682</a:t>
            </a:fld>
            <a:endParaRPr lang="ru-RU" altLang="ru-RU" sz="1400"/>
          </a:p>
        </p:txBody>
      </p:sp>
      <p:sp>
        <p:nvSpPr>
          <p:cNvPr id="44037" name="Rectangle 2">
            <a:extLst>
              <a:ext uri="{FF2B5EF4-FFF2-40B4-BE49-F238E27FC236}">
                <a16:creationId xmlns:a16="http://schemas.microsoft.com/office/drawing/2014/main" id="{7C546F17-8BA2-41FF-9249-28167AD2C653}"/>
              </a:ext>
            </a:extLst>
          </p:cNvPr>
          <p:cNvSpPr>
            <a:spLocks noGrp="1" noChangeArrowheads="1"/>
          </p:cNvSpPr>
          <p:nvPr>
            <p:ph type="title"/>
          </p:nvPr>
        </p:nvSpPr>
        <p:spPr>
          <a:xfrm>
            <a:off x="20638" y="1484313"/>
            <a:ext cx="9144000" cy="2736850"/>
          </a:xfrm>
        </p:spPr>
        <p:txBody>
          <a:bodyPr/>
          <a:lstStyle/>
          <a:p>
            <a:pPr eaLnBrk="1" hangingPunct="1"/>
            <a:r>
              <a:rPr lang="en-US" altLang="ru-RU" sz="3200"/>
              <a:t>Q&amp;A</a:t>
            </a:r>
            <a:br>
              <a:rPr lang="ru-RU" altLang="ru-RU" sz="3200"/>
            </a:br>
            <a:endParaRPr lang="ru-RU" altLang="ru-RU" sz="2000"/>
          </a:p>
        </p:txBody>
      </p:sp>
      <p:sp>
        <p:nvSpPr>
          <p:cNvPr id="44038" name="Rectangle 3">
            <a:extLst>
              <a:ext uri="{FF2B5EF4-FFF2-40B4-BE49-F238E27FC236}">
                <a16:creationId xmlns:a16="http://schemas.microsoft.com/office/drawing/2014/main" id="{B5F25ACF-DFA2-4427-94BE-CC037922A036}"/>
              </a:ext>
            </a:extLst>
          </p:cNvPr>
          <p:cNvSpPr>
            <a:spLocks noGrp="1" noChangeArrowheads="1"/>
          </p:cNvSpPr>
          <p:nvPr>
            <p:ph type="body" idx="1"/>
          </p:nvPr>
        </p:nvSpPr>
        <p:spPr>
          <a:xfrm>
            <a:off x="0" y="3284538"/>
            <a:ext cx="9144000" cy="2592387"/>
          </a:xfrm>
        </p:spPr>
        <p:txBody>
          <a:bodyPr/>
          <a:lstStyle/>
          <a:p>
            <a:pPr eaLnBrk="1" hangingPunct="1"/>
            <a:r>
              <a:rPr lang="en-US" altLang="ru-RU" sz="2000"/>
              <a:t>B.Eckel. Thinking in Java (Ed.4). Chapters: </a:t>
            </a:r>
            <a:r>
              <a:rPr lang="ru-RU" altLang="ru-RU" sz="2000"/>
              <a:t> </a:t>
            </a:r>
            <a:r>
              <a:rPr lang="en-US" altLang="ru-RU" sz="2000"/>
              <a:t>Interfaces, Inner Classes;</a:t>
            </a:r>
            <a:endParaRPr lang="ru-RU" altLang="ru-RU" sz="2000"/>
          </a:p>
          <a:p>
            <a:pPr eaLnBrk="1" hangingPunct="1"/>
            <a:r>
              <a:rPr lang="en-US" altLang="ru-RU" sz="2000"/>
              <a:t>Inner Classes </a:t>
            </a:r>
            <a:r>
              <a:rPr lang="ru-RU" altLang="ru-RU" sz="2000"/>
              <a:t>– читать </a:t>
            </a:r>
            <a:r>
              <a:rPr lang="en-US" altLang="ru-RU" sz="2000"/>
              <a:t>Horstman </a:t>
            </a:r>
            <a:r>
              <a:rPr lang="ru-RU" altLang="ru-RU" sz="2000"/>
              <a:t>т.1 (</a:t>
            </a:r>
            <a:r>
              <a:rPr lang="en-US" altLang="ru-RU" sz="2000"/>
              <a:t>Edition 1</a:t>
            </a:r>
            <a:r>
              <a:rPr lang="ru-RU" altLang="ru-RU" sz="2000"/>
              <a:t>1)</a:t>
            </a:r>
            <a:r>
              <a:rPr lang="en-US" altLang="ru-RU" sz="2000"/>
              <a:t>, Chapter 6.3;</a:t>
            </a:r>
            <a:endParaRPr lang="ru-RU" altLang="ru-RU" sz="2000"/>
          </a:p>
          <a:p>
            <a:pPr eaLnBrk="1" hangingPunct="1"/>
            <a:endParaRPr lang="en-US" altLang="ru-RU" sz="2000"/>
          </a:p>
          <a:p>
            <a:pPr eaLnBrk="1" hangingPunct="1"/>
            <a:r>
              <a:rPr lang="ru-RU" altLang="ru-RU" sz="2000"/>
              <a:t>См. дополнительно – </a:t>
            </a:r>
            <a:r>
              <a:rPr lang="en-US" altLang="ru-RU" sz="2000"/>
              <a:t>Effective Java, ch.3 (Methods common to all objects);</a:t>
            </a:r>
          </a:p>
          <a:p>
            <a:pPr eaLnBrk="1" hangingPunct="1"/>
            <a:r>
              <a:rPr lang="ru-RU" altLang="ru-RU" sz="2000"/>
              <a:t>Полезные тонкости по всем аспектам </a:t>
            </a:r>
            <a:r>
              <a:rPr lang="en-US" altLang="ru-RU" sz="2000"/>
              <a:t>Java-</a:t>
            </a:r>
            <a:r>
              <a:rPr lang="ru-RU" altLang="ru-RU" sz="2000"/>
              <a:t>программирования – см. в </a:t>
            </a:r>
            <a:r>
              <a:rPr lang="en-US" altLang="ru-RU" sz="2000"/>
              <a:t>Java for Professionals </a:t>
            </a:r>
          </a:p>
          <a:p>
            <a:pPr lvl="1" eaLnBrk="1" hangingPunct="1"/>
            <a:r>
              <a:rPr lang="ru-RU" altLang="ru-RU" sz="1600" b="1"/>
              <a:t>есть в </a:t>
            </a:r>
            <a:r>
              <a:rPr lang="en-US" altLang="ru-RU" sz="1600" b="1"/>
              <a:t>moodle; </a:t>
            </a:r>
            <a:r>
              <a:rPr lang="ru-RU" altLang="ru-RU" sz="1600" b="1"/>
              <a:t>полное название</a:t>
            </a:r>
            <a:r>
              <a:rPr lang="en-US" altLang="ru-RU" sz="1600" b="1"/>
              <a:t> </a:t>
            </a:r>
            <a:r>
              <a:rPr lang="ru-RU" altLang="ru-RU" sz="1600" b="1"/>
              <a:t>книги -  </a:t>
            </a:r>
            <a:r>
              <a:rPr lang="en-US" altLang="ru-RU" sz="1600" b="1"/>
              <a:t>“Java. Notes for professionals”</a:t>
            </a:r>
            <a:r>
              <a:rPr lang="ru-RU" altLang="ru-RU" sz="1600" b="1"/>
              <a:t>.</a:t>
            </a:r>
            <a:endParaRPr lang="en-US" altLang="ru-RU" sz="1600" b="1"/>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9B4D41D9-5397-4BFE-9E97-AAA07E19451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090B3DE-D318-4F83-95AB-B8F2274319A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422B407E-4FDD-4F9E-89DA-63E2BE1245E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2BA98F62-25EF-4013-A114-2A93EF010CC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C2ED4B8-86C4-4BE7-ACD9-3BEA147684D7}" type="slidenum">
              <a:rPr lang="ru-RU" altLang="ru-RU" sz="1400"/>
              <a:pPr eaLnBrk="1" hangingPunct="1">
                <a:spcBef>
                  <a:spcPct val="0"/>
                </a:spcBef>
                <a:buFontTx/>
                <a:buNone/>
              </a:pPr>
              <a:t>683</a:t>
            </a:fld>
            <a:endParaRPr lang="ru-RU" altLang="ru-RU" sz="1400"/>
          </a:p>
        </p:txBody>
      </p:sp>
      <p:sp>
        <p:nvSpPr>
          <p:cNvPr id="3077" name="Rectangle 2">
            <a:extLst>
              <a:ext uri="{FF2B5EF4-FFF2-40B4-BE49-F238E27FC236}">
                <a16:creationId xmlns:a16="http://schemas.microsoft.com/office/drawing/2014/main" id="{755A739A-704E-4742-9E2A-1FFE107C793B}"/>
              </a:ext>
            </a:extLst>
          </p:cNvPr>
          <p:cNvSpPr>
            <a:spLocks noGrp="1" noChangeArrowheads="1"/>
          </p:cNvSpPr>
          <p:nvPr>
            <p:ph type="title"/>
          </p:nvPr>
        </p:nvSpPr>
        <p:spPr>
          <a:xfrm>
            <a:off x="0" y="1412875"/>
            <a:ext cx="9144000" cy="431800"/>
          </a:xfrm>
        </p:spPr>
        <p:txBody>
          <a:bodyPr/>
          <a:lstStyle/>
          <a:p>
            <a:pPr eaLnBrk="1" hangingPunct="1"/>
            <a:r>
              <a:rPr lang="ru-RU" altLang="ru-RU" sz="2400" b="1"/>
              <a:t>Суть </a:t>
            </a:r>
            <a:r>
              <a:rPr lang="en-US" altLang="ru-RU" sz="2400" b="1"/>
              <a:t>OO</a:t>
            </a:r>
            <a:r>
              <a:rPr lang="ru-RU" altLang="ru-RU" sz="2400" b="1"/>
              <a:t>П</a:t>
            </a:r>
            <a:r>
              <a:rPr lang="en-US" altLang="ru-RU" sz="2400" b="1"/>
              <a:t> – </a:t>
            </a:r>
            <a:r>
              <a:rPr lang="ru-RU" altLang="ru-RU" sz="2400" b="1"/>
              <a:t>разработка ПО на основе классов и объектов </a:t>
            </a:r>
          </a:p>
        </p:txBody>
      </p:sp>
      <p:sp>
        <p:nvSpPr>
          <p:cNvPr id="3078" name="Rectangle 3">
            <a:extLst>
              <a:ext uri="{FF2B5EF4-FFF2-40B4-BE49-F238E27FC236}">
                <a16:creationId xmlns:a16="http://schemas.microsoft.com/office/drawing/2014/main" id="{32EA4DC3-3951-46EA-B4FF-AB88601281B3}"/>
              </a:ext>
            </a:extLst>
          </p:cNvPr>
          <p:cNvSpPr>
            <a:spLocks noGrp="1" noChangeArrowheads="1"/>
          </p:cNvSpPr>
          <p:nvPr>
            <p:ph type="body" idx="1"/>
          </p:nvPr>
        </p:nvSpPr>
        <p:spPr>
          <a:xfrm>
            <a:off x="0" y="1844675"/>
            <a:ext cx="9144000" cy="4281488"/>
          </a:xfrm>
        </p:spPr>
        <p:txBody>
          <a:bodyPr/>
          <a:lstStyle/>
          <a:p>
            <a:pPr algn="just" eaLnBrk="1" hangingPunct="1">
              <a:lnSpc>
                <a:spcPct val="80000"/>
              </a:lnSpc>
            </a:pPr>
            <a:r>
              <a:rPr lang="ru-RU" altLang="ru-RU" sz="1800" b="1"/>
              <a:t>Инкапсуляция</a:t>
            </a:r>
            <a:r>
              <a:rPr lang="ru-RU" altLang="ru-RU" sz="1800"/>
              <a:t> (</a:t>
            </a:r>
            <a:r>
              <a:rPr lang="en-US" altLang="ru-RU" sz="1800"/>
              <a:t>encapsulation</a:t>
            </a:r>
            <a:r>
              <a:rPr lang="ru-RU" altLang="ru-RU" sz="1800"/>
              <a:t>) – определение связи данных и функций, работающих с этими данными, внутри одного понятия, называемого </a:t>
            </a:r>
            <a:r>
              <a:rPr lang="ru-RU" altLang="ru-RU" sz="1800" i="1"/>
              <a:t>классом; </a:t>
            </a:r>
            <a:r>
              <a:rPr lang="ru-RU" altLang="ru-RU" sz="1800"/>
              <a:t>определение</a:t>
            </a:r>
            <a:r>
              <a:rPr lang="ru-RU" altLang="ru-RU" sz="1800" i="1"/>
              <a:t> </a:t>
            </a:r>
            <a:r>
              <a:rPr lang="ru-RU" altLang="ru-RU" sz="1800"/>
              <a:t>данных скрыто (</a:t>
            </a:r>
            <a:r>
              <a:rPr lang="en-US" altLang="ru-RU" sz="1800"/>
              <a:t>hidden</a:t>
            </a:r>
            <a:r>
              <a:rPr lang="ru-RU" altLang="ru-RU" sz="1800"/>
              <a:t>) внутри класса, и доступ к данным им контролируется.</a:t>
            </a:r>
          </a:p>
          <a:p>
            <a:pPr algn="just" eaLnBrk="1" hangingPunct="1">
              <a:lnSpc>
                <a:spcPct val="80000"/>
              </a:lnSpc>
            </a:pPr>
            <a:r>
              <a:rPr lang="ru-RU" altLang="ru-RU" sz="1800" b="1"/>
              <a:t>Абстракция</a:t>
            </a:r>
            <a:r>
              <a:rPr lang="ru-RU" altLang="ru-RU" sz="1800"/>
              <a:t> </a:t>
            </a:r>
            <a:r>
              <a:rPr lang="en-US" altLang="ru-RU" sz="1800"/>
              <a:t>(abstraction)</a:t>
            </a:r>
            <a:r>
              <a:rPr lang="ru-RU" altLang="ru-RU" sz="1800"/>
              <a:t> – класс предоставляет высоко-уровневый интерфейс, или контракт, и программист, который его использует, знает только об интерфейсе, но не знает ничего о его реализации.</a:t>
            </a:r>
          </a:p>
          <a:p>
            <a:pPr algn="just" eaLnBrk="1" hangingPunct="1">
              <a:lnSpc>
                <a:spcPct val="80000"/>
              </a:lnSpc>
            </a:pPr>
            <a:r>
              <a:rPr lang="ru-RU" altLang="ru-RU" sz="1800" b="1"/>
              <a:t>Наследование </a:t>
            </a:r>
            <a:r>
              <a:rPr lang="ru-RU" altLang="ru-RU" sz="1800"/>
              <a:t>(</a:t>
            </a:r>
            <a:r>
              <a:rPr lang="en-US" altLang="ru-RU" sz="1800"/>
              <a:t>inheritance</a:t>
            </a:r>
            <a:r>
              <a:rPr lang="ru-RU" altLang="ru-RU" sz="1800"/>
              <a:t>)</a:t>
            </a:r>
            <a:r>
              <a:rPr lang="en-US" altLang="ru-RU" sz="1800"/>
              <a:t> – </a:t>
            </a:r>
            <a:r>
              <a:rPr lang="ru-RU" altLang="ru-RU" sz="1800"/>
              <a:t>класс может наследовать описания данных и функций из другого класса и добавлять к ним дополнительно свои описания. </a:t>
            </a:r>
          </a:p>
          <a:p>
            <a:pPr algn="just" eaLnBrk="1" hangingPunct="1">
              <a:lnSpc>
                <a:spcPct val="80000"/>
              </a:lnSpc>
            </a:pPr>
            <a:r>
              <a:rPr lang="ru-RU" altLang="ru-RU" sz="1800" b="1"/>
              <a:t>Полиморфизм</a:t>
            </a:r>
            <a:r>
              <a:rPr lang="ru-RU" altLang="ru-RU" sz="1800"/>
              <a:t> (</a:t>
            </a:r>
            <a:r>
              <a:rPr lang="en-US" altLang="ru-RU" sz="1800"/>
              <a:t>polymorphism) – </a:t>
            </a:r>
            <a:r>
              <a:rPr lang="ru-RU" altLang="ru-RU" sz="1800"/>
              <a:t>разные классы в иерархии наследования разделяют один интерфейс </a:t>
            </a:r>
            <a:r>
              <a:rPr lang="ru-RU" altLang="ru-RU" sz="1600"/>
              <a:t>(т.е. один интерфейс может реализовываться разными классами, быть предоставлен во многих формах – отсюда название)</a:t>
            </a:r>
            <a:r>
              <a:rPr lang="ru-RU" altLang="ru-RU" sz="1800"/>
              <a:t>.</a:t>
            </a:r>
          </a:p>
          <a:p>
            <a:pPr algn="just" eaLnBrk="1" hangingPunct="1">
              <a:lnSpc>
                <a:spcPct val="80000"/>
              </a:lnSpc>
            </a:pPr>
            <a:r>
              <a:rPr lang="ru-RU" altLang="ru-RU" sz="1800"/>
              <a:t>Самое сложное тут – абстракция: моделирование объектов реального мира путем выделения их атрибутов/свойств </a:t>
            </a:r>
            <a:r>
              <a:rPr lang="en-US" altLang="ru-RU" sz="1800"/>
              <a:t>(properties) </a:t>
            </a:r>
            <a:r>
              <a:rPr lang="ru-RU" altLang="ru-RU" sz="1800"/>
              <a:t>и поведения (</a:t>
            </a:r>
            <a:r>
              <a:rPr lang="en-US" altLang="ru-RU" sz="1800"/>
              <a:t>behavior</a:t>
            </a:r>
            <a:r>
              <a:rPr lang="ru-RU" altLang="ru-RU" sz="1800"/>
              <a:t>)</a:t>
            </a:r>
            <a:r>
              <a:rPr lang="en-US" altLang="ru-RU" sz="1800"/>
              <a:t>. </a:t>
            </a:r>
            <a:r>
              <a:rPr lang="ru-RU" altLang="ru-RU" sz="1800"/>
              <a:t>Абстракция (вообще) – это сущность программирования.</a:t>
            </a:r>
          </a:p>
          <a:p>
            <a:pPr algn="just" eaLnBrk="1" hangingPunct="1">
              <a:lnSpc>
                <a:spcPct val="80000"/>
              </a:lnSpc>
            </a:pPr>
            <a:r>
              <a:rPr lang="ru-RU" altLang="ru-RU" sz="1800"/>
              <a:t>Однако, </a:t>
            </a:r>
            <a:r>
              <a:rPr lang="en-US" altLang="ru-RU" sz="1800"/>
              <a:t>AlanKay</a:t>
            </a:r>
            <a:r>
              <a:rPr lang="ru-RU" altLang="ru-RU" sz="1800"/>
              <a:t> </a:t>
            </a:r>
            <a:r>
              <a:rPr lang="ru-RU" altLang="ru-RU" sz="1800" i="1"/>
              <a:t>(кто это?)</a:t>
            </a:r>
            <a:r>
              <a:rPr lang="en-US" altLang="ru-RU" sz="1800" i="1"/>
              <a:t> </a:t>
            </a:r>
            <a:r>
              <a:rPr lang="ru-RU" altLang="ru-RU" sz="1800"/>
              <a:t>говорит</a:t>
            </a:r>
            <a:r>
              <a:rPr lang="en-US" altLang="ru-RU" sz="1800"/>
              <a:t>: </a:t>
            </a:r>
            <a:r>
              <a:rPr lang="ru-RU" altLang="ru-RU" sz="1800"/>
              <a:t>«</a:t>
            </a:r>
            <a:r>
              <a:rPr lang="en-US" altLang="ru-RU" sz="1800"/>
              <a:t>Actually, I made up the term “object-oriented”, and I can tell you I did not have C++ in mind</a:t>
            </a:r>
            <a:r>
              <a:rPr lang="ru-RU" altLang="ru-RU" sz="1800"/>
              <a:t>»... (</a:t>
            </a:r>
            <a:r>
              <a:rPr lang="en-US" altLang="ru-RU" sz="1800"/>
              <a:t>OOP vs. ADT</a:t>
            </a:r>
            <a:r>
              <a:rPr lang="ru-RU" altLang="ru-RU" sz="1800"/>
              <a:t>)</a:t>
            </a:r>
            <a:r>
              <a:rPr lang="en-US" altLang="ru-RU" sz="1800"/>
              <a:t> – </a:t>
            </a:r>
            <a:r>
              <a:rPr lang="ru-RU" altLang="ru-RU" sz="1800"/>
              <a:t>см:</a:t>
            </a:r>
          </a:p>
          <a:p>
            <a:pPr algn="just" eaLnBrk="1" hangingPunct="1">
              <a:lnSpc>
                <a:spcPct val="80000"/>
              </a:lnSpc>
            </a:pPr>
            <a:r>
              <a:rPr lang="en-US" altLang="ru-RU" sz="1200" b="1">
                <a:hlinkClick r:id="rId3"/>
              </a:rPr>
              <a:t>https://www.quora.com/Why-is-OOP-Object-Oriented-Programming-the-standard-paradigm-for-most-software/answer/Richard-Kenneth-Eng</a:t>
            </a:r>
            <a:endParaRPr lang="ru-RU" altLang="ru-RU" sz="1200" b="1"/>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a:extLst>
              <a:ext uri="{FF2B5EF4-FFF2-40B4-BE49-F238E27FC236}">
                <a16:creationId xmlns:a16="http://schemas.microsoft.com/office/drawing/2014/main" id="{ED81D14C-C37E-46EE-8409-22A12CB9233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5742B0D-1801-4C2D-805F-9096F346C06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9" name="Footer Placeholder 4">
            <a:extLst>
              <a:ext uri="{FF2B5EF4-FFF2-40B4-BE49-F238E27FC236}">
                <a16:creationId xmlns:a16="http://schemas.microsoft.com/office/drawing/2014/main" id="{FB697725-F967-4A4A-8766-2C880EBA0E4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0" name="Slide Number Placeholder 5">
            <a:extLst>
              <a:ext uri="{FF2B5EF4-FFF2-40B4-BE49-F238E27FC236}">
                <a16:creationId xmlns:a16="http://schemas.microsoft.com/office/drawing/2014/main" id="{8EF927C6-A786-4F5F-A5A7-6A28D85B5FB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9EB7447-E67C-46B9-9D1C-A7A422259CA8}" type="slidenum">
              <a:rPr lang="ru-RU" altLang="ru-RU" sz="1400"/>
              <a:pPr eaLnBrk="1" hangingPunct="1">
                <a:spcBef>
                  <a:spcPct val="0"/>
                </a:spcBef>
                <a:buFontTx/>
                <a:buNone/>
              </a:pPr>
              <a:t>684</a:t>
            </a:fld>
            <a:endParaRPr lang="ru-RU" altLang="ru-RU" sz="1400"/>
          </a:p>
        </p:txBody>
      </p:sp>
      <p:sp>
        <p:nvSpPr>
          <p:cNvPr id="4101" name="Rectangle 2">
            <a:extLst>
              <a:ext uri="{FF2B5EF4-FFF2-40B4-BE49-F238E27FC236}">
                <a16:creationId xmlns:a16="http://schemas.microsoft.com/office/drawing/2014/main" id="{43BBD899-E0D0-4895-BD56-D39B21C896E1}"/>
              </a:ext>
            </a:extLst>
          </p:cNvPr>
          <p:cNvSpPr>
            <a:spLocks noGrp="1" noChangeArrowheads="1"/>
          </p:cNvSpPr>
          <p:nvPr>
            <p:ph type="title"/>
          </p:nvPr>
        </p:nvSpPr>
        <p:spPr>
          <a:xfrm>
            <a:off x="179388" y="1484313"/>
            <a:ext cx="8785225" cy="360362"/>
          </a:xfrm>
        </p:spPr>
        <p:txBody>
          <a:bodyPr/>
          <a:lstStyle/>
          <a:p>
            <a:pPr eaLnBrk="1" hangingPunct="1"/>
            <a:r>
              <a:rPr lang="ru-RU" altLang="ru-RU" sz="2400" b="1"/>
              <a:t>Переиспользование (повторное использование) кода</a:t>
            </a:r>
          </a:p>
        </p:txBody>
      </p:sp>
      <p:sp>
        <p:nvSpPr>
          <p:cNvPr id="4102" name="Rectangle 3">
            <a:extLst>
              <a:ext uri="{FF2B5EF4-FFF2-40B4-BE49-F238E27FC236}">
                <a16:creationId xmlns:a16="http://schemas.microsoft.com/office/drawing/2014/main" id="{B2AC774A-4AEB-482C-B05F-A6972D2F1394}"/>
              </a:ext>
            </a:extLst>
          </p:cNvPr>
          <p:cNvSpPr>
            <a:spLocks noGrp="1" noChangeArrowheads="1"/>
          </p:cNvSpPr>
          <p:nvPr>
            <p:ph type="body" idx="1"/>
          </p:nvPr>
        </p:nvSpPr>
        <p:spPr>
          <a:xfrm>
            <a:off x="107950" y="1916113"/>
            <a:ext cx="8928100" cy="4210050"/>
          </a:xfrm>
        </p:spPr>
        <p:txBody>
          <a:bodyPr/>
          <a:lstStyle/>
          <a:p>
            <a:pPr algn="just" eaLnBrk="1" hangingPunct="1">
              <a:lnSpc>
                <a:spcPct val="80000"/>
              </a:lnSpc>
            </a:pPr>
            <a:r>
              <a:rPr lang="ru-RU" altLang="ru-RU" sz="1800" i="1"/>
              <a:t>Как вообще можно использовать еще раз (и еще много-много раз) то, что уже сделано (разработано)? </a:t>
            </a:r>
          </a:p>
          <a:p>
            <a:pPr algn="just" eaLnBrk="1" hangingPunct="1">
              <a:lnSpc>
                <a:spcPct val="80000"/>
              </a:lnSpc>
            </a:pPr>
            <a:r>
              <a:rPr lang="ru-RU" altLang="ru-RU" sz="1800"/>
              <a:t>Лень – двигатель прогресса: не хочется делать то, что уже есть (сделано);</a:t>
            </a:r>
          </a:p>
          <a:p>
            <a:pPr algn="just" eaLnBrk="1" hangingPunct="1">
              <a:lnSpc>
                <a:spcPct val="80000"/>
              </a:lnSpc>
            </a:pPr>
            <a:r>
              <a:rPr lang="ru-RU" altLang="ru-RU" sz="1800"/>
              <a:t>Можно использовать </a:t>
            </a:r>
            <a:r>
              <a:rPr lang="en-US" altLang="ru-RU" sz="1800"/>
              <a:t>cut &amp; paste</a:t>
            </a:r>
            <a:r>
              <a:rPr lang="ru-RU" altLang="ru-RU" sz="1800"/>
              <a:t>, но </a:t>
            </a:r>
            <a:r>
              <a:rPr lang="ru-RU" altLang="ru-RU" sz="1600"/>
              <a:t>(это – т.н. </a:t>
            </a:r>
            <a:r>
              <a:rPr lang="en-US" altLang="ru-RU" sz="1600" i="1"/>
              <a:t>Code smell – M.Fowler. “Refactoring”</a:t>
            </a:r>
            <a:r>
              <a:rPr lang="ru-RU" altLang="ru-RU" sz="1600"/>
              <a:t>)</a:t>
            </a:r>
            <a:r>
              <a:rPr lang="en-US" altLang="ru-RU" sz="2000"/>
              <a:t>:</a:t>
            </a:r>
            <a:r>
              <a:rPr lang="ru-RU" altLang="ru-RU" sz="1800"/>
              <a:t> </a:t>
            </a:r>
          </a:p>
          <a:p>
            <a:pPr lvl="1" algn="just" eaLnBrk="1" hangingPunct="1">
              <a:lnSpc>
                <a:spcPct val="80000"/>
              </a:lnSpc>
            </a:pPr>
            <a:r>
              <a:rPr lang="ru-RU" altLang="ru-RU" sz="1600"/>
              <a:t>Ошибку придется править в разных местах (что – опять лень...);</a:t>
            </a:r>
          </a:p>
          <a:p>
            <a:pPr lvl="1" algn="just" eaLnBrk="1" hangingPunct="1">
              <a:lnSpc>
                <a:spcPct val="80000"/>
              </a:lnSpc>
            </a:pPr>
            <a:r>
              <a:rPr lang="ru-RU" altLang="ru-RU" sz="1600"/>
              <a:t>Средства контроля качества кода отвергнут такой код и его придется переделывать (что – лень...).</a:t>
            </a:r>
          </a:p>
          <a:p>
            <a:pPr algn="just" eaLnBrk="1" hangingPunct="1">
              <a:lnSpc>
                <a:spcPct val="80000"/>
              </a:lnSpc>
            </a:pPr>
            <a:r>
              <a:rPr lang="ru-RU" altLang="ru-RU" sz="1800"/>
              <a:t>Можно делать библиотеки общих методов, но они быстро станут громадными </a:t>
            </a:r>
          </a:p>
          <a:p>
            <a:pPr lvl="1" algn="just" eaLnBrk="1" hangingPunct="1">
              <a:lnSpc>
                <a:spcPct val="80000"/>
              </a:lnSpc>
            </a:pPr>
            <a:r>
              <a:rPr lang="ru-RU" altLang="ru-RU" sz="1400"/>
              <a:t>в </a:t>
            </a:r>
            <a:r>
              <a:rPr lang="en-US" altLang="ru-RU" sz="1400"/>
              <a:t>Win</a:t>
            </a:r>
            <a:r>
              <a:rPr lang="ru-RU" altLang="ru-RU" sz="1400"/>
              <a:t>32</a:t>
            </a:r>
            <a:r>
              <a:rPr lang="en-US" altLang="ru-RU" sz="1400"/>
              <a:t> API </a:t>
            </a:r>
            <a:r>
              <a:rPr lang="ru-RU" altLang="ru-RU" sz="1400"/>
              <a:t>содержалось больше 2000 общих методов на языке </a:t>
            </a:r>
            <a:r>
              <a:rPr lang="en-US" altLang="ru-RU" sz="1400"/>
              <a:t>C</a:t>
            </a:r>
            <a:r>
              <a:rPr lang="ru-RU" altLang="ru-RU" sz="1400"/>
              <a:t>; среди них искать нужный – сложно</a:t>
            </a:r>
            <a:r>
              <a:rPr lang="en-US" altLang="ru-RU" sz="1400"/>
              <a:t> (</a:t>
            </a:r>
            <a:r>
              <a:rPr lang="ru-RU" altLang="ru-RU" sz="1400"/>
              <a:t>лень</a:t>
            </a:r>
            <a:r>
              <a:rPr lang="en-US" altLang="ru-RU" sz="1400"/>
              <a:t>)</a:t>
            </a:r>
            <a:r>
              <a:rPr lang="ru-RU" altLang="ru-RU" sz="1400"/>
              <a:t>...</a:t>
            </a:r>
          </a:p>
          <a:p>
            <a:pPr algn="just" eaLnBrk="1" hangingPunct="1">
              <a:lnSpc>
                <a:spcPct val="80000"/>
              </a:lnSpc>
            </a:pPr>
            <a:r>
              <a:rPr lang="ru-RU" altLang="ru-RU" sz="1800"/>
              <a:t>В </a:t>
            </a:r>
            <a:r>
              <a:rPr lang="en-US" altLang="ru-RU" sz="1800" i="1"/>
              <a:t>object-based</a:t>
            </a:r>
            <a:r>
              <a:rPr lang="en-US" altLang="ru-RU" sz="1800"/>
              <a:t> </a:t>
            </a:r>
            <a:r>
              <a:rPr lang="ru-RU" altLang="ru-RU" sz="1800"/>
              <a:t>языке можно использовать готовые объекты – с их поведением и данными. </a:t>
            </a:r>
          </a:p>
          <a:p>
            <a:pPr lvl="1" algn="just" eaLnBrk="1" hangingPunct="1">
              <a:lnSpc>
                <a:spcPct val="80000"/>
              </a:lnSpc>
            </a:pPr>
            <a:r>
              <a:rPr lang="ru-RU" altLang="ru-RU" sz="1800"/>
              <a:t>Мы, однако, имеем дело с </a:t>
            </a:r>
            <a:r>
              <a:rPr lang="en-US" altLang="ru-RU" sz="1800" i="1"/>
              <a:t>class-based</a:t>
            </a:r>
            <a:r>
              <a:rPr lang="en-US" altLang="ru-RU" sz="1800"/>
              <a:t> </a:t>
            </a:r>
            <a:r>
              <a:rPr lang="ru-RU" altLang="ru-RU" sz="1800"/>
              <a:t>объектным языком...</a:t>
            </a:r>
            <a:endParaRPr lang="en-US" altLang="ru-RU" sz="1800"/>
          </a:p>
          <a:p>
            <a:pPr algn="just" eaLnBrk="1" hangingPunct="1">
              <a:lnSpc>
                <a:spcPct val="80000"/>
              </a:lnSpc>
            </a:pPr>
            <a:r>
              <a:rPr lang="ru-RU" altLang="ru-RU" sz="1800"/>
              <a:t>Механизм построения объектов нового класса из объектов существующих классов называется </a:t>
            </a:r>
            <a:r>
              <a:rPr lang="ru-RU" altLang="ru-RU" sz="1800" b="1" i="1"/>
              <a:t>композицией / агрегацией </a:t>
            </a:r>
            <a:r>
              <a:rPr lang="ru-RU" altLang="ru-RU" sz="1800" i="1"/>
              <a:t>(при этом многократно используется готовая функциональность кода, но не его внутренняя структура)</a:t>
            </a:r>
            <a:r>
              <a:rPr lang="ru-RU" altLang="ru-RU" sz="1800"/>
              <a:t>.</a:t>
            </a:r>
          </a:p>
          <a:p>
            <a:pPr eaLnBrk="1" hangingPunct="1">
              <a:lnSpc>
                <a:spcPct val="80000"/>
              </a:lnSpc>
            </a:pPr>
            <a:endParaRPr lang="ru-RU" altLang="ru-RU" sz="1800"/>
          </a:p>
          <a:p>
            <a:pPr lvl="1" eaLnBrk="1" hangingPunct="1">
              <a:lnSpc>
                <a:spcPct val="80000"/>
              </a:lnSpc>
              <a:buFontTx/>
              <a:buNone/>
            </a:pPr>
            <a:endParaRPr lang="ru-RU" altLang="ru-RU" sz="1600"/>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C07B80F3-48C0-4796-9CB7-375779E4C37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74AB946-6E8B-4F1F-934D-221FB80264A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C538E409-483E-4727-8046-336EFB85069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7F06144C-1CA2-44E8-92D7-3CE6A1CD434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55E1C03-61F4-43D3-AC52-0E78ABF1A91C}" type="slidenum">
              <a:rPr lang="ru-RU" altLang="ru-RU" sz="1400"/>
              <a:pPr eaLnBrk="1" hangingPunct="1">
                <a:spcBef>
                  <a:spcPct val="0"/>
                </a:spcBef>
                <a:buFontTx/>
                <a:buNone/>
              </a:pPr>
              <a:t>685</a:t>
            </a:fld>
            <a:endParaRPr lang="ru-RU" altLang="ru-RU" sz="1400"/>
          </a:p>
        </p:txBody>
      </p:sp>
      <p:sp>
        <p:nvSpPr>
          <p:cNvPr id="5125" name="Rectangle 2">
            <a:extLst>
              <a:ext uri="{FF2B5EF4-FFF2-40B4-BE49-F238E27FC236}">
                <a16:creationId xmlns:a16="http://schemas.microsoft.com/office/drawing/2014/main" id="{10C1C19E-4752-468E-8CAC-9AA0836BC5D6}"/>
              </a:ext>
            </a:extLst>
          </p:cNvPr>
          <p:cNvSpPr>
            <a:spLocks noGrp="1" noChangeArrowheads="1"/>
          </p:cNvSpPr>
          <p:nvPr>
            <p:ph type="title"/>
          </p:nvPr>
        </p:nvSpPr>
        <p:spPr>
          <a:xfrm>
            <a:off x="395288" y="1484313"/>
            <a:ext cx="8424862" cy="365125"/>
          </a:xfrm>
        </p:spPr>
        <p:txBody>
          <a:bodyPr/>
          <a:lstStyle/>
          <a:p>
            <a:pPr eaLnBrk="1" hangingPunct="1"/>
            <a:r>
              <a:rPr lang="ru-RU" altLang="ru-RU" sz="2400" b="1"/>
              <a:t>Композиция и агрегация</a:t>
            </a:r>
          </a:p>
        </p:txBody>
      </p:sp>
      <p:sp>
        <p:nvSpPr>
          <p:cNvPr id="5126" name="Rectangle 3">
            <a:extLst>
              <a:ext uri="{FF2B5EF4-FFF2-40B4-BE49-F238E27FC236}">
                <a16:creationId xmlns:a16="http://schemas.microsoft.com/office/drawing/2014/main" id="{7824DEC8-1B8D-4F43-97C8-A0D0726F19E1}"/>
              </a:ext>
            </a:extLst>
          </p:cNvPr>
          <p:cNvSpPr>
            <a:spLocks noGrp="1" noChangeArrowheads="1"/>
          </p:cNvSpPr>
          <p:nvPr>
            <p:ph type="body" idx="1"/>
          </p:nvPr>
        </p:nvSpPr>
        <p:spPr>
          <a:xfrm>
            <a:off x="107950" y="1916113"/>
            <a:ext cx="8856663" cy="4210050"/>
          </a:xfrm>
        </p:spPr>
        <p:txBody>
          <a:bodyPr/>
          <a:lstStyle/>
          <a:p>
            <a:pPr algn="just" eaLnBrk="1" hangingPunct="1">
              <a:lnSpc>
                <a:spcPct val="80000"/>
              </a:lnSpc>
            </a:pPr>
            <a:r>
              <a:rPr lang="ru-RU" altLang="ru-RU" sz="1800"/>
              <a:t>Композиция контролирует жизненный цикл своих составных частей...</a:t>
            </a:r>
          </a:p>
          <a:p>
            <a:pPr algn="just" eaLnBrk="1" hangingPunct="1">
              <a:lnSpc>
                <a:spcPct val="80000"/>
              </a:lnSpc>
            </a:pPr>
            <a:r>
              <a:rPr lang="ru-RU" altLang="ru-RU" sz="1800"/>
              <a:t>В агрегации они могут жить и отдельно... </a:t>
            </a:r>
          </a:p>
          <a:p>
            <a:pPr lvl="1" algn="just" eaLnBrk="1" hangingPunct="1">
              <a:lnSpc>
                <a:spcPct val="80000"/>
              </a:lnSpc>
            </a:pPr>
            <a:r>
              <a:rPr lang="ru-RU" altLang="ru-RU" sz="1400"/>
              <a:t>Например, у машины есть колеса, которые можно снять и повесить до следующего лета - это агрегация. </a:t>
            </a:r>
          </a:p>
          <a:p>
            <a:pPr lvl="1" algn="just" eaLnBrk="1" hangingPunct="1">
              <a:lnSpc>
                <a:spcPct val="80000"/>
              </a:lnSpc>
            </a:pPr>
            <a:r>
              <a:rPr lang="ru-RU" altLang="ru-RU" sz="1400"/>
              <a:t>У стола есть ножки, их не снять, стол состоит из них, когда выбрасывают стол, выбрасывают его весь (с ножками, которые не снимаются). </a:t>
            </a:r>
          </a:p>
          <a:p>
            <a:pPr algn="just" eaLnBrk="1" hangingPunct="1">
              <a:lnSpc>
                <a:spcPct val="80000"/>
              </a:lnSpc>
            </a:pPr>
            <a:r>
              <a:rPr lang="ru-RU" altLang="ru-RU" sz="1800"/>
              <a:t>Это так, если рассматривать композицию как отношение между объектами. </a:t>
            </a:r>
          </a:p>
          <a:p>
            <a:pPr algn="just" eaLnBrk="1" hangingPunct="1">
              <a:lnSpc>
                <a:spcPct val="80000"/>
              </a:lnSpc>
            </a:pPr>
            <a:r>
              <a:rPr lang="ru-RU" altLang="ru-RU" sz="1800"/>
              <a:t>Однако композицию также можно рассматривать просто как структуру объектов - в таком случае и стол, и машина - это композиции.</a:t>
            </a:r>
          </a:p>
          <a:p>
            <a:pPr algn="just" eaLnBrk="1" hangingPunct="1">
              <a:lnSpc>
                <a:spcPct val="80000"/>
              </a:lnSpc>
            </a:pPr>
            <a:endParaRPr lang="ru-RU" altLang="ru-RU" sz="1800"/>
          </a:p>
          <a:p>
            <a:pPr algn="just" eaLnBrk="1" hangingPunct="1">
              <a:lnSpc>
                <a:spcPct val="80000"/>
              </a:lnSpc>
            </a:pPr>
            <a:r>
              <a:rPr lang="ru-RU" altLang="ru-RU" sz="1800"/>
              <a:t>Агрегация (агрегация по ссылке) — отношение «часть-целое» между двумя равноправными объектами, когда один объект (контейнер) имеет ссылку на другой объект. Оба объекта могут существовать независимо: если контейнер будет уничтожен, то его содержимое — нет. </a:t>
            </a:r>
          </a:p>
          <a:p>
            <a:pPr algn="just" eaLnBrk="1" hangingPunct="1">
              <a:lnSpc>
                <a:spcPct val="80000"/>
              </a:lnSpc>
            </a:pPr>
            <a:r>
              <a:rPr lang="ru-RU" altLang="ru-RU" sz="1800"/>
              <a:t>Композиция (агрегация по значению) — более строгий вариант агрегации, когда включаемый объект может существовать только как часть контейнера. Если контейнер будет уничтожен, то и включённый объект тоже будет уничтожен. </a:t>
            </a: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E8759CE6-28D1-4440-9FF6-EF2965A6896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9265A99-FB0A-47A3-90C7-078FE3068D3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C7368804-B36C-4227-A96F-EEA3E246835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18224BA1-0B55-4976-9778-B4E5CE6D9D4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14DC191-D7B2-452E-8895-957BC13F99F1}" type="slidenum">
              <a:rPr lang="ru-RU" altLang="ru-RU" sz="1400"/>
              <a:pPr eaLnBrk="1" hangingPunct="1">
                <a:spcBef>
                  <a:spcPct val="0"/>
                </a:spcBef>
                <a:buFontTx/>
                <a:buNone/>
              </a:pPr>
              <a:t>686</a:t>
            </a:fld>
            <a:endParaRPr lang="ru-RU" altLang="ru-RU" sz="1400"/>
          </a:p>
        </p:txBody>
      </p:sp>
      <p:sp>
        <p:nvSpPr>
          <p:cNvPr id="6149" name="Rectangle 2">
            <a:extLst>
              <a:ext uri="{FF2B5EF4-FFF2-40B4-BE49-F238E27FC236}">
                <a16:creationId xmlns:a16="http://schemas.microsoft.com/office/drawing/2014/main" id="{0582CB85-6D5A-47B1-94AA-D4036A195AAE}"/>
              </a:ext>
            </a:extLst>
          </p:cNvPr>
          <p:cNvSpPr>
            <a:spLocks noGrp="1" noChangeArrowheads="1"/>
          </p:cNvSpPr>
          <p:nvPr>
            <p:ph type="title"/>
          </p:nvPr>
        </p:nvSpPr>
        <p:spPr>
          <a:xfrm>
            <a:off x="468313" y="1484313"/>
            <a:ext cx="8229600" cy="288925"/>
          </a:xfrm>
        </p:spPr>
        <p:txBody>
          <a:bodyPr/>
          <a:lstStyle/>
          <a:p>
            <a:pPr eaLnBrk="1" hangingPunct="1"/>
            <a:r>
              <a:rPr lang="ru-RU" altLang="ru-RU" sz="2400" b="1"/>
              <a:t>Наследование</a:t>
            </a:r>
          </a:p>
        </p:txBody>
      </p:sp>
      <p:sp>
        <p:nvSpPr>
          <p:cNvPr id="6150" name="Rectangle 3">
            <a:extLst>
              <a:ext uri="{FF2B5EF4-FFF2-40B4-BE49-F238E27FC236}">
                <a16:creationId xmlns:a16="http://schemas.microsoft.com/office/drawing/2014/main" id="{2746B927-81D7-4561-9C3A-B1AB37F907D5}"/>
              </a:ext>
            </a:extLst>
          </p:cNvPr>
          <p:cNvSpPr>
            <a:spLocks noGrp="1" noChangeArrowheads="1"/>
          </p:cNvSpPr>
          <p:nvPr>
            <p:ph type="body" idx="1"/>
          </p:nvPr>
        </p:nvSpPr>
        <p:spPr>
          <a:xfrm>
            <a:off x="107950" y="1916113"/>
            <a:ext cx="8928100" cy="4105275"/>
          </a:xfrm>
        </p:spPr>
        <p:txBody>
          <a:bodyPr/>
          <a:lstStyle/>
          <a:p>
            <a:pPr algn="just" eaLnBrk="1" hangingPunct="1">
              <a:lnSpc>
                <a:spcPct val="80000"/>
              </a:lnSpc>
            </a:pPr>
            <a:r>
              <a:rPr lang="ru-RU" altLang="ru-RU" sz="1800"/>
              <a:t>Другой способ – </a:t>
            </a:r>
            <a:r>
              <a:rPr lang="ru-RU" altLang="ru-RU" sz="1800" i="1"/>
              <a:t>специализация</a:t>
            </a:r>
            <a:r>
              <a:rPr lang="ru-RU" altLang="ru-RU" sz="1800"/>
              <a:t> уже существующего класса, при которой он берется за основу конструирования нового класса </a:t>
            </a:r>
            <a:r>
              <a:rPr lang="ru-RU" altLang="ru-RU" sz="1800" i="1"/>
              <a:t>(благодаря знанию компилятором их внутренней структуры),</a:t>
            </a:r>
            <a:r>
              <a:rPr lang="ru-RU" altLang="ru-RU" sz="1800"/>
              <a:t> – т.е.</a:t>
            </a:r>
            <a:r>
              <a:rPr lang="en-US" altLang="ru-RU" sz="1800"/>
              <a:t> </a:t>
            </a:r>
            <a:r>
              <a:rPr lang="ru-RU" altLang="ru-RU" sz="1800" i="1"/>
              <a:t>наследование </a:t>
            </a:r>
            <a:r>
              <a:rPr lang="en-US" altLang="ru-RU" sz="1800" i="1"/>
              <a:t>(inheritance)</a:t>
            </a:r>
            <a:r>
              <a:rPr lang="ru-RU" altLang="ru-RU" sz="1800"/>
              <a:t>.</a:t>
            </a:r>
            <a:endParaRPr lang="en-US" altLang="ru-RU" sz="1800"/>
          </a:p>
          <a:p>
            <a:pPr algn="just" eaLnBrk="1" hangingPunct="1">
              <a:lnSpc>
                <a:spcPct val="80000"/>
              </a:lnSpc>
            </a:pPr>
            <a:r>
              <a:rPr lang="ru-RU" altLang="ru-RU" sz="1800"/>
              <a:t>Наследование принято считать одним из основных свойств объектно-ориентировавнного программирования.</a:t>
            </a:r>
          </a:p>
          <a:p>
            <a:pPr algn="just" eaLnBrk="1" hangingPunct="1">
              <a:lnSpc>
                <a:spcPct val="80000"/>
              </a:lnSpc>
            </a:pPr>
            <a:r>
              <a:rPr lang="ru-RU" altLang="ru-RU" sz="1800"/>
              <a:t>Наследование в </a:t>
            </a:r>
            <a:r>
              <a:rPr lang="en-US" altLang="ru-RU" sz="1800"/>
              <a:t>Java </a:t>
            </a:r>
            <a:r>
              <a:rPr lang="ru-RU" altLang="ru-RU" sz="1800"/>
              <a:t>имеет место </a:t>
            </a:r>
            <a:r>
              <a:rPr lang="ru-RU" altLang="ru-RU" sz="1800" i="1"/>
              <a:t>всегда</a:t>
            </a:r>
            <a:r>
              <a:rPr lang="ru-RU" altLang="ru-RU" sz="1800"/>
              <a:t>: даже если класс не объявлен наследуемым от другого, он автоматически наследуется от корневого класса </a:t>
            </a:r>
            <a:r>
              <a:rPr lang="en-US" altLang="ru-RU" sz="1800"/>
              <a:t>Java – java.lang.Object.</a:t>
            </a:r>
          </a:p>
          <a:p>
            <a:pPr algn="just" eaLnBrk="1" hangingPunct="1">
              <a:lnSpc>
                <a:spcPct val="80000"/>
              </a:lnSpc>
            </a:pPr>
            <a:r>
              <a:rPr lang="ru-RU" altLang="ru-RU" sz="1800"/>
              <a:t>Синтаксис наследования (</a:t>
            </a:r>
            <a:r>
              <a:rPr lang="ru-RU" altLang="ru-RU" sz="1800" i="1"/>
              <a:t>множественного наследования в </a:t>
            </a:r>
            <a:r>
              <a:rPr lang="en-US" altLang="ru-RU" sz="1800" i="1"/>
              <a:t>Java </a:t>
            </a:r>
            <a:r>
              <a:rPr lang="ru-RU" altLang="ru-RU" sz="1800" i="1"/>
              <a:t>нет, поэтому можно говорить о дереве наследования классов</a:t>
            </a:r>
            <a:r>
              <a:rPr lang="ru-RU" altLang="ru-RU" sz="1800"/>
              <a:t>):</a:t>
            </a:r>
          </a:p>
          <a:p>
            <a:pPr algn="just" eaLnBrk="1" hangingPunct="1">
              <a:lnSpc>
                <a:spcPct val="80000"/>
              </a:lnSpc>
              <a:buFontTx/>
              <a:buNone/>
            </a:pPr>
            <a:r>
              <a:rPr lang="ru-RU" altLang="ru-RU" sz="1800"/>
              <a:t>		</a:t>
            </a:r>
            <a:r>
              <a:rPr lang="en-US" altLang="ru-RU" sz="1800"/>
              <a:t>		</a:t>
            </a:r>
            <a:r>
              <a:rPr lang="en-US" altLang="ru-RU" sz="1800" b="1"/>
              <a:t>class</a:t>
            </a:r>
            <a:r>
              <a:rPr lang="en-US" altLang="ru-RU" sz="1800"/>
              <a:t> B </a:t>
            </a:r>
            <a:r>
              <a:rPr lang="en-US" altLang="ru-RU" sz="1800" b="1"/>
              <a:t>extends</a:t>
            </a:r>
            <a:r>
              <a:rPr lang="en-US" altLang="ru-RU" sz="1800"/>
              <a:t> A {/* … */}</a:t>
            </a:r>
            <a:endParaRPr lang="ru-RU" altLang="ru-RU" sz="1800"/>
          </a:p>
          <a:p>
            <a:pPr algn="just" eaLnBrk="1" hangingPunct="1">
              <a:lnSpc>
                <a:spcPct val="80000"/>
              </a:lnSpc>
              <a:buFontTx/>
              <a:buNone/>
            </a:pPr>
            <a:r>
              <a:rPr lang="ru-RU" altLang="ru-RU" sz="1800"/>
              <a:t>	</a:t>
            </a:r>
            <a:r>
              <a:rPr lang="ru-RU" altLang="ru-RU" sz="1800" i="1"/>
              <a:t>Какой синтаксис наследования в С++? В С</a:t>
            </a:r>
            <a:r>
              <a:rPr lang="en-US" altLang="ru-RU" sz="1800" i="1"/>
              <a:t>#?</a:t>
            </a:r>
            <a:r>
              <a:rPr lang="ru-RU" altLang="ru-RU" sz="1800" i="1"/>
              <a:t> </a:t>
            </a:r>
            <a:endParaRPr lang="en-US" altLang="ru-RU" sz="1800" i="1"/>
          </a:p>
          <a:p>
            <a:pPr algn="just" eaLnBrk="1" hangingPunct="1">
              <a:lnSpc>
                <a:spcPct val="80000"/>
              </a:lnSpc>
              <a:buFontTx/>
              <a:buNone/>
            </a:pPr>
            <a:r>
              <a:rPr lang="ru-RU" altLang="ru-RU" sz="1800" i="1"/>
              <a:t>	Переведите: </a:t>
            </a:r>
            <a:r>
              <a:rPr lang="en-US" altLang="ru-RU" sz="1800" i="1"/>
              <a:t>extends (</a:t>
            </a:r>
            <a:r>
              <a:rPr lang="ru-RU" altLang="ru-RU" sz="1800" i="1"/>
              <a:t>англ.</a:t>
            </a:r>
            <a:r>
              <a:rPr lang="en-US" altLang="ru-RU" sz="1800" i="1"/>
              <a:t>)</a:t>
            </a:r>
            <a:r>
              <a:rPr lang="ru-RU" altLang="ru-RU" sz="1800" i="1"/>
              <a:t> -</a:t>
            </a:r>
            <a:r>
              <a:rPr lang="en-US" altLang="ru-RU" sz="1800" i="1"/>
              <a:t>&gt; ? </a:t>
            </a:r>
            <a:r>
              <a:rPr lang="ru-RU" altLang="ru-RU" sz="1800" i="1"/>
              <a:t>(рус.)</a:t>
            </a:r>
          </a:p>
          <a:p>
            <a:pPr eaLnBrk="1" hangingPunct="1">
              <a:lnSpc>
                <a:spcPct val="80000"/>
              </a:lnSpc>
              <a:buFontTx/>
              <a:buNone/>
            </a:pPr>
            <a:endParaRPr lang="ru-RU" altLang="ru-RU" sz="1800" i="1"/>
          </a:p>
          <a:p>
            <a:pPr eaLnBrk="1" hangingPunct="1">
              <a:lnSpc>
                <a:spcPct val="80000"/>
              </a:lnSpc>
              <a:buFontTx/>
              <a:buNone/>
            </a:pPr>
            <a:r>
              <a:rPr lang="ru-RU" altLang="ru-RU" sz="1800"/>
              <a:t>	</a:t>
            </a:r>
            <a:r>
              <a:rPr lang="ru-RU" altLang="ru-RU" sz="1800" i="1"/>
              <a:t>Сравним агрегацию, композицию и наследование - </a:t>
            </a:r>
            <a:r>
              <a:rPr lang="en-US" altLang="ru-RU" sz="1800" i="1"/>
              <a:t> </a:t>
            </a:r>
            <a:r>
              <a:rPr lang="ru-RU" altLang="ru-RU" sz="1800" i="1"/>
              <a:t>кто может провести для них аналогии «из жизни» ?</a:t>
            </a:r>
            <a:r>
              <a:rPr lang="en-US" altLang="ru-RU" sz="1800" i="1"/>
              <a:t> (</a:t>
            </a:r>
            <a:r>
              <a:rPr lang="ru-RU" altLang="ru-RU" sz="1800" i="1"/>
              <a:t>квартира-(К)-комната-(А)-мебель... </a:t>
            </a:r>
            <a:r>
              <a:rPr lang="en-US" altLang="ru-RU" sz="1800" i="1"/>
              <a:t>)</a:t>
            </a:r>
            <a:endParaRPr lang="ru-RU" altLang="ru-RU" sz="1800" i="1"/>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AD7546B7-0104-4B28-ABEA-DE06482632F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9E1802D-DD2F-42F3-AA57-7B346F419D2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3DEC662B-00FD-4515-868E-258B3E963BC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90967BB9-09A2-4121-8359-516EFE667D3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D821329-97CA-44D6-8C5E-0B1F5BF49C8D}" type="slidenum">
              <a:rPr lang="ru-RU" altLang="ru-RU" sz="1400"/>
              <a:pPr eaLnBrk="1" hangingPunct="1">
                <a:spcBef>
                  <a:spcPct val="0"/>
                </a:spcBef>
                <a:buFontTx/>
                <a:buNone/>
              </a:pPr>
              <a:t>687</a:t>
            </a:fld>
            <a:endParaRPr lang="ru-RU" altLang="ru-RU" sz="1400"/>
          </a:p>
        </p:txBody>
      </p:sp>
      <p:sp>
        <p:nvSpPr>
          <p:cNvPr id="7173" name="Rectangle 2">
            <a:extLst>
              <a:ext uri="{FF2B5EF4-FFF2-40B4-BE49-F238E27FC236}">
                <a16:creationId xmlns:a16="http://schemas.microsoft.com/office/drawing/2014/main" id="{2024D9FE-5509-4276-8D63-FC3E5C8679E6}"/>
              </a:ext>
            </a:extLst>
          </p:cNvPr>
          <p:cNvSpPr>
            <a:spLocks noGrp="1" noChangeArrowheads="1"/>
          </p:cNvSpPr>
          <p:nvPr>
            <p:ph type="title"/>
          </p:nvPr>
        </p:nvSpPr>
        <p:spPr>
          <a:xfrm>
            <a:off x="395288" y="1484313"/>
            <a:ext cx="8229600" cy="288925"/>
          </a:xfrm>
        </p:spPr>
        <p:txBody>
          <a:bodyPr/>
          <a:lstStyle/>
          <a:p>
            <a:pPr eaLnBrk="1" hangingPunct="1"/>
            <a:r>
              <a:rPr lang="ru-RU" altLang="ru-RU" sz="2400" b="1"/>
              <a:t>Классы, суперклассы и подклассы</a:t>
            </a:r>
          </a:p>
        </p:txBody>
      </p:sp>
      <p:sp>
        <p:nvSpPr>
          <p:cNvPr id="7174" name="Rectangle 3">
            <a:extLst>
              <a:ext uri="{FF2B5EF4-FFF2-40B4-BE49-F238E27FC236}">
                <a16:creationId xmlns:a16="http://schemas.microsoft.com/office/drawing/2014/main" id="{7DE18C0C-EFEE-4D20-8246-74C5F9FDC927}"/>
              </a:ext>
            </a:extLst>
          </p:cNvPr>
          <p:cNvSpPr>
            <a:spLocks noGrp="1" noChangeArrowheads="1"/>
          </p:cNvSpPr>
          <p:nvPr>
            <p:ph type="body" idx="1"/>
          </p:nvPr>
        </p:nvSpPr>
        <p:spPr>
          <a:xfrm>
            <a:off x="107950" y="1916113"/>
            <a:ext cx="8928100" cy="4210050"/>
          </a:xfrm>
        </p:spPr>
        <p:txBody>
          <a:bodyPr/>
          <a:lstStyle/>
          <a:p>
            <a:pPr algn="just" eaLnBrk="1" hangingPunct="1">
              <a:lnSpc>
                <a:spcPct val="90000"/>
              </a:lnSpc>
            </a:pPr>
            <a:r>
              <a:rPr lang="ru-RU" altLang="ru-RU" sz="1800"/>
              <a:t>Ключевое слово </a:t>
            </a:r>
            <a:r>
              <a:rPr lang="en-US" altLang="ru-RU" sz="1800" b="1"/>
              <a:t>extends</a:t>
            </a:r>
            <a:r>
              <a:rPr lang="en-US" altLang="ru-RU" sz="1800"/>
              <a:t> </a:t>
            </a:r>
            <a:r>
              <a:rPr lang="ru-RU" altLang="ru-RU" sz="1800"/>
              <a:t>указывает, что на базе существующего создается новый класс. Существующий класс называется </a:t>
            </a:r>
            <a:r>
              <a:rPr lang="ru-RU" altLang="ru-RU" sz="1800" i="1"/>
              <a:t>суперклассом, базовым или родительским</a:t>
            </a:r>
            <a:r>
              <a:rPr lang="ru-RU" altLang="ru-RU" sz="1800"/>
              <a:t>, а вновь создаваемый – </a:t>
            </a:r>
            <a:r>
              <a:rPr lang="ru-RU" altLang="ru-RU" sz="1800" i="1"/>
              <a:t>подклассом, производным или дочерним</a:t>
            </a:r>
            <a:r>
              <a:rPr lang="ru-RU" altLang="ru-RU" sz="1800"/>
              <a:t>. Обычно подкласс «шире», чем суперкласс (содержит «больше функциональности», т.е. методов и/или полей данных, и т.п.);</a:t>
            </a:r>
          </a:p>
          <a:p>
            <a:pPr algn="just" eaLnBrk="1" hangingPunct="1">
              <a:lnSpc>
                <a:spcPct val="90000"/>
              </a:lnSpc>
            </a:pPr>
            <a:r>
              <a:rPr lang="ru-RU" altLang="ru-RU" sz="1800"/>
              <a:t>Определяя подкласс, нужно указать лишь его отличия от суперкласса; при наследовании ни одно поле или метод класса не удаляется;</a:t>
            </a:r>
          </a:p>
          <a:p>
            <a:pPr algn="just" eaLnBrk="1" hangingPunct="1">
              <a:lnSpc>
                <a:spcPct val="90000"/>
              </a:lnSpc>
            </a:pPr>
            <a:r>
              <a:rPr lang="ru-RU" altLang="ru-RU" sz="1800"/>
              <a:t>Разрабатывая классы, следует помещать методы общего назначения в суперкласс, а более специальные – в подкласс;</a:t>
            </a:r>
          </a:p>
          <a:p>
            <a:pPr algn="just" eaLnBrk="1" hangingPunct="1">
              <a:lnSpc>
                <a:spcPct val="90000"/>
              </a:lnSpc>
            </a:pPr>
            <a:r>
              <a:rPr lang="ru-RU" altLang="ru-RU" sz="1800"/>
              <a:t>Иногда необходимо изменить/переопределить существующее поведение, а не дополнить его новым;  при этом используется ключевое слово </a:t>
            </a:r>
            <a:r>
              <a:rPr lang="en-US" altLang="ru-RU" sz="1800" b="1"/>
              <a:t>super</a:t>
            </a:r>
            <a:r>
              <a:rPr lang="ru-RU" altLang="ru-RU" sz="1800"/>
              <a:t>. </a:t>
            </a:r>
            <a:r>
              <a:rPr lang="ru-RU" altLang="ru-RU" sz="1600" i="1"/>
              <a:t>Ключевое слово </a:t>
            </a:r>
            <a:r>
              <a:rPr lang="en-US" altLang="ru-RU" sz="1600" b="1" i="1"/>
              <a:t>super</a:t>
            </a:r>
            <a:r>
              <a:rPr lang="en-US" altLang="ru-RU" sz="1600" i="1"/>
              <a:t> </a:t>
            </a:r>
            <a:r>
              <a:rPr lang="ru-RU" altLang="ru-RU" sz="1600" i="1"/>
              <a:t>не является аналогом </a:t>
            </a:r>
            <a:r>
              <a:rPr lang="en-US" altLang="ru-RU" sz="1600" b="1" i="1"/>
              <a:t>this</a:t>
            </a:r>
            <a:r>
              <a:rPr lang="ru-RU" altLang="ru-RU" sz="1600" i="1"/>
              <a:t>, так как не означает ссылку на объект (не может быть присвоения переменной).</a:t>
            </a:r>
            <a:r>
              <a:rPr lang="ru-RU" altLang="ru-RU" sz="1800"/>
              <a:t> Оно используется для явного вызова метода</a:t>
            </a:r>
            <a:r>
              <a:rPr lang="en-US" altLang="ru-RU" sz="1800"/>
              <a:t> </a:t>
            </a:r>
            <a:r>
              <a:rPr lang="ru-RU" altLang="ru-RU" sz="1800"/>
              <a:t>или конструктора суперкласса из метода или конструктора подкласса, задействовав тем самым, где надо, уже существующее поведение.</a:t>
            </a:r>
          </a:p>
          <a:p>
            <a:pPr algn="just" eaLnBrk="1" hangingPunct="1">
              <a:lnSpc>
                <a:spcPct val="90000"/>
              </a:lnSpc>
            </a:pPr>
            <a:endParaRPr lang="ru-RU" altLang="ru-RU" sz="2000" b="1"/>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a:extLst>
              <a:ext uri="{FF2B5EF4-FFF2-40B4-BE49-F238E27FC236}">
                <a16:creationId xmlns:a16="http://schemas.microsoft.com/office/drawing/2014/main" id="{5B51A8EB-BB17-49F5-89F7-F7A37466D61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E7FC4A9-6EC6-43E3-B9A3-7B23064A7F8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5" name="Footer Placeholder 4">
            <a:extLst>
              <a:ext uri="{FF2B5EF4-FFF2-40B4-BE49-F238E27FC236}">
                <a16:creationId xmlns:a16="http://schemas.microsoft.com/office/drawing/2014/main" id="{D041FACD-EDE8-4B9D-AD2C-6744C178C19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6" name="Slide Number Placeholder 5">
            <a:extLst>
              <a:ext uri="{FF2B5EF4-FFF2-40B4-BE49-F238E27FC236}">
                <a16:creationId xmlns:a16="http://schemas.microsoft.com/office/drawing/2014/main" id="{CF200C1E-0F9F-4F7A-8B16-55607818FA8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37A4C80-C093-474F-9445-964C532AEC13}" type="slidenum">
              <a:rPr lang="ru-RU" altLang="ru-RU" sz="1400"/>
              <a:pPr eaLnBrk="1" hangingPunct="1">
                <a:spcBef>
                  <a:spcPct val="0"/>
                </a:spcBef>
                <a:buFontTx/>
                <a:buNone/>
              </a:pPr>
              <a:t>688</a:t>
            </a:fld>
            <a:endParaRPr lang="ru-RU" altLang="ru-RU" sz="1400"/>
          </a:p>
        </p:txBody>
      </p:sp>
      <p:sp>
        <p:nvSpPr>
          <p:cNvPr id="8197" name="Rectangle 2">
            <a:extLst>
              <a:ext uri="{FF2B5EF4-FFF2-40B4-BE49-F238E27FC236}">
                <a16:creationId xmlns:a16="http://schemas.microsoft.com/office/drawing/2014/main" id="{64EE8DFA-4918-42BE-A95A-FEFF2FA31B16}"/>
              </a:ext>
            </a:extLst>
          </p:cNvPr>
          <p:cNvSpPr>
            <a:spLocks noGrp="1" noChangeArrowheads="1"/>
          </p:cNvSpPr>
          <p:nvPr>
            <p:ph type="title"/>
          </p:nvPr>
        </p:nvSpPr>
        <p:spPr>
          <a:xfrm>
            <a:off x="468313" y="1557338"/>
            <a:ext cx="8229600" cy="215900"/>
          </a:xfrm>
        </p:spPr>
        <p:txBody>
          <a:bodyPr/>
          <a:lstStyle/>
          <a:p>
            <a:pPr eaLnBrk="1" hangingPunct="1"/>
            <a:r>
              <a:rPr lang="ru-RU" altLang="ru-RU" sz="2400" b="1"/>
              <a:t>Инициализация базового класса</a:t>
            </a:r>
          </a:p>
        </p:txBody>
      </p:sp>
      <p:sp>
        <p:nvSpPr>
          <p:cNvPr id="8198" name="Rectangle 3">
            <a:extLst>
              <a:ext uri="{FF2B5EF4-FFF2-40B4-BE49-F238E27FC236}">
                <a16:creationId xmlns:a16="http://schemas.microsoft.com/office/drawing/2014/main" id="{39E38F49-5D82-4591-9A2C-274278A3EA49}"/>
              </a:ext>
            </a:extLst>
          </p:cNvPr>
          <p:cNvSpPr>
            <a:spLocks noGrp="1" noChangeArrowheads="1"/>
          </p:cNvSpPr>
          <p:nvPr>
            <p:ph type="body" idx="1"/>
          </p:nvPr>
        </p:nvSpPr>
        <p:spPr>
          <a:xfrm>
            <a:off x="107950" y="1916113"/>
            <a:ext cx="8856663" cy="4210050"/>
          </a:xfrm>
        </p:spPr>
        <p:txBody>
          <a:bodyPr/>
          <a:lstStyle/>
          <a:p>
            <a:pPr algn="just" eaLnBrk="1" hangingPunct="1">
              <a:lnSpc>
                <a:spcPct val="90000"/>
              </a:lnSpc>
            </a:pPr>
            <a:r>
              <a:rPr lang="ru-RU" altLang="ru-RU" sz="1800"/>
              <a:t>Внешне производный класс выглядит как базовый, плюс быть может, несколько дополнительных методов и/или полей ...</a:t>
            </a:r>
          </a:p>
          <a:p>
            <a:pPr algn="just" eaLnBrk="1" hangingPunct="1">
              <a:lnSpc>
                <a:spcPct val="90000"/>
              </a:lnSpc>
            </a:pPr>
            <a:r>
              <a:rPr lang="ru-RU" altLang="ru-RU" sz="1800"/>
              <a:t>Но наследование не сводится просто к копированию интерфейса базового класса: </a:t>
            </a:r>
            <a:r>
              <a:rPr lang="ru-RU" altLang="ru-RU" sz="1800" i="1" u="sng"/>
              <a:t>при создании объекта производного класса, внутри него содержится (упакован) подобъект базового класса, который выглядит точно так же, как выглядел бы при создании обычным порядком (наследуется и «внутренность» / «функциональность»)</a:t>
            </a:r>
            <a:r>
              <a:rPr lang="ru-RU" altLang="ru-RU" sz="1800" u="sng"/>
              <a:t>.</a:t>
            </a:r>
          </a:p>
          <a:p>
            <a:pPr algn="just" eaLnBrk="1" hangingPunct="1">
              <a:lnSpc>
                <a:spcPct val="90000"/>
              </a:lnSpc>
            </a:pPr>
            <a:r>
              <a:rPr lang="ru-RU" altLang="ru-RU" sz="1800"/>
              <a:t>Этот подобъект базового класса должен быть правильно инициализирован своим конструктором.</a:t>
            </a:r>
          </a:p>
          <a:p>
            <a:pPr algn="just" eaLnBrk="1" hangingPunct="1">
              <a:lnSpc>
                <a:spcPct val="90000"/>
              </a:lnSpc>
            </a:pPr>
            <a:r>
              <a:rPr lang="en-US" altLang="ru-RU" sz="1800"/>
              <a:t>Java </a:t>
            </a:r>
            <a:r>
              <a:rPr lang="ru-RU" altLang="ru-RU" sz="1800"/>
              <a:t>автоматически вставляет вызов конструктора базового класса в конструктор производного класса, если это не указано явно. Конструктор базового класса отрабатывает до того, как срабатывает конструктор производного класса.</a:t>
            </a:r>
          </a:p>
          <a:p>
            <a:pPr algn="just" eaLnBrk="1" hangingPunct="1">
              <a:lnSpc>
                <a:spcPct val="90000"/>
              </a:lnSpc>
            </a:pPr>
            <a:r>
              <a:rPr lang="ru-RU" altLang="ru-RU" sz="1800"/>
              <a:t>Конструктор </a:t>
            </a:r>
            <a:r>
              <a:rPr lang="en-US" altLang="ru-RU" sz="1800"/>
              <a:t>java.lang.Object </a:t>
            </a:r>
            <a:r>
              <a:rPr lang="ru-RU" altLang="ru-RU" sz="1800"/>
              <a:t>срабатывает при создании объекта любого класса </a:t>
            </a:r>
            <a:r>
              <a:rPr lang="ru-RU" altLang="ru-RU" sz="1800" i="1"/>
              <a:t>(почему?)</a:t>
            </a:r>
            <a:r>
              <a:rPr lang="ru-RU" altLang="ru-RU" sz="1800"/>
              <a:t>.</a:t>
            </a: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112B0290-DE46-421C-8879-6DEFD7EE208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9A53641-5BD5-4F09-9B47-F10D45195C6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2FD80794-F0A6-43A7-82F1-510C2DA8B4C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11D7B416-F33A-4045-B655-0516DD980A5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064E72E-2FD7-47F8-B22B-CBA54DBF65A2}" type="slidenum">
              <a:rPr lang="ru-RU" altLang="ru-RU" sz="1400"/>
              <a:pPr eaLnBrk="1" hangingPunct="1">
                <a:spcBef>
                  <a:spcPct val="0"/>
                </a:spcBef>
                <a:buFontTx/>
                <a:buNone/>
              </a:pPr>
              <a:t>689</a:t>
            </a:fld>
            <a:endParaRPr lang="ru-RU" altLang="ru-RU" sz="1400"/>
          </a:p>
        </p:txBody>
      </p:sp>
      <p:sp>
        <p:nvSpPr>
          <p:cNvPr id="9221" name="Rectangle 3">
            <a:extLst>
              <a:ext uri="{FF2B5EF4-FFF2-40B4-BE49-F238E27FC236}">
                <a16:creationId xmlns:a16="http://schemas.microsoft.com/office/drawing/2014/main" id="{D09DDA5D-0230-4849-A677-7C502A9BD8FE}"/>
              </a:ext>
            </a:extLst>
          </p:cNvPr>
          <p:cNvSpPr>
            <a:spLocks noGrp="1" noChangeArrowheads="1"/>
          </p:cNvSpPr>
          <p:nvPr>
            <p:ph type="body" idx="1"/>
          </p:nvPr>
        </p:nvSpPr>
        <p:spPr>
          <a:xfrm>
            <a:off x="0" y="1916113"/>
            <a:ext cx="9144000" cy="4210050"/>
          </a:xfrm>
        </p:spPr>
        <p:txBody>
          <a:bodyPr/>
          <a:lstStyle/>
          <a:p>
            <a:pPr algn="just" eaLnBrk="1" hangingPunct="1"/>
            <a:r>
              <a:rPr lang="ru-RU" altLang="ru-RU" sz="2000"/>
              <a:t>В отличие от методов подкласса, </a:t>
            </a:r>
            <a:r>
              <a:rPr lang="ru-RU" altLang="ru-RU" sz="2000" i="1"/>
              <a:t>где с помощью </a:t>
            </a:r>
            <a:r>
              <a:rPr lang="en-US" altLang="ru-RU" sz="2000" b="1" i="1"/>
              <a:t>super</a:t>
            </a:r>
            <a:r>
              <a:rPr lang="en-US" altLang="ru-RU" sz="2000" i="1"/>
              <a:t> </a:t>
            </a:r>
            <a:r>
              <a:rPr lang="ru-RU" altLang="ru-RU" sz="2000" i="1"/>
              <a:t>можно вызывать метод суперкласса в любом месте</a:t>
            </a:r>
            <a:r>
              <a:rPr lang="ru-RU" altLang="ru-RU" sz="2000"/>
              <a:t>, вызов, содержащий обращение к супер-конструктору должен быть первым оператором в конструкторе подкласса </a:t>
            </a:r>
            <a:r>
              <a:rPr lang="ru-RU" altLang="ru-RU" sz="2000" i="1"/>
              <a:t>(в этом </a:t>
            </a:r>
            <a:r>
              <a:rPr lang="en-US" altLang="ru-RU" sz="2000" b="1" i="1"/>
              <a:t>super</a:t>
            </a:r>
            <a:r>
              <a:rPr lang="en-US" altLang="ru-RU" sz="2000" i="1"/>
              <a:t> </a:t>
            </a:r>
            <a:r>
              <a:rPr lang="ru-RU" altLang="ru-RU" sz="2000" i="1"/>
              <a:t>похоже на </a:t>
            </a:r>
            <a:r>
              <a:rPr lang="en-US" altLang="ru-RU" sz="2000" b="1" i="1"/>
              <a:t>this</a:t>
            </a:r>
            <a:r>
              <a:rPr lang="ru-RU" altLang="ru-RU" sz="2000" i="1"/>
              <a:t>; </a:t>
            </a:r>
            <a:r>
              <a:rPr lang="ru-RU" altLang="ru-RU" sz="1600" i="1"/>
              <a:t>а что делает </a:t>
            </a:r>
            <a:r>
              <a:rPr lang="en-US" altLang="ru-RU" sz="1600" b="1" i="1"/>
              <a:t>this</a:t>
            </a:r>
            <a:r>
              <a:rPr lang="ru-RU" altLang="ru-RU" sz="1600" i="1"/>
              <a:t>?</a:t>
            </a:r>
            <a:r>
              <a:rPr lang="ru-RU" altLang="ru-RU" sz="2000" i="1"/>
              <a:t>)</a:t>
            </a:r>
            <a:r>
              <a:rPr lang="ru-RU" altLang="ru-RU" sz="2000"/>
              <a:t>.</a:t>
            </a:r>
          </a:p>
          <a:p>
            <a:pPr algn="just" eaLnBrk="1" hangingPunct="1"/>
            <a:r>
              <a:rPr lang="ru-RU" altLang="ru-RU" sz="2000"/>
              <a:t>Если конструктор подкласса не вызывает явно ни один из конструкторов суперкласса, то автоматически вызывается </a:t>
            </a:r>
            <a:r>
              <a:rPr lang="en-US" altLang="ru-RU" sz="2000"/>
              <a:t>default-</a:t>
            </a:r>
            <a:r>
              <a:rPr lang="ru-RU" altLang="ru-RU" sz="2000"/>
              <a:t>конструктор суперкласса, а при его отсутствии – сообщается об ошибке.</a:t>
            </a:r>
            <a:endParaRPr lang="en-US" altLang="ru-RU" sz="2000"/>
          </a:p>
          <a:p>
            <a:pPr algn="just" eaLnBrk="1" hangingPunct="1"/>
            <a:endParaRPr lang="ru-RU" altLang="ru-RU" sz="2000"/>
          </a:p>
          <a:p>
            <a:pPr algn="just" eaLnBrk="1" hangingPunct="1"/>
            <a:r>
              <a:rPr lang="ru-RU" altLang="ru-RU" sz="2000"/>
              <a:t>Внутри любого (супер)конструктора известен тип (класс) фактически создаваемого объекта, поэтому можно пользоваться вызовами методов, соответствующих типу создаваемого объекта </a:t>
            </a:r>
            <a:r>
              <a:rPr lang="ru-RU" altLang="ru-RU" sz="2000" i="1"/>
              <a:t>(т.е.- динамическим связыванием и полиморфизмом, о чем далее)</a:t>
            </a:r>
            <a:r>
              <a:rPr lang="ru-RU" altLang="ru-RU" sz="2000"/>
              <a:t>. </a:t>
            </a:r>
          </a:p>
          <a:p>
            <a:pPr lvl="1" algn="just" eaLnBrk="1" hangingPunct="1"/>
            <a:r>
              <a:rPr lang="ru-RU" altLang="ru-RU" sz="1600" b="1" i="1"/>
              <a:t>К чему это может приводить? (об этом – чуть позже...)</a:t>
            </a:r>
          </a:p>
        </p:txBody>
      </p:sp>
      <p:sp>
        <p:nvSpPr>
          <p:cNvPr id="9222" name="Rectangle 4">
            <a:extLst>
              <a:ext uri="{FF2B5EF4-FFF2-40B4-BE49-F238E27FC236}">
                <a16:creationId xmlns:a16="http://schemas.microsoft.com/office/drawing/2014/main" id="{06473F3B-1672-454C-8C19-F3C88A5C8E27}"/>
              </a:ext>
            </a:extLst>
          </p:cNvPr>
          <p:cNvSpPr>
            <a:spLocks noGrp="1" noChangeArrowheads="1"/>
          </p:cNvSpPr>
          <p:nvPr>
            <p:ph type="title"/>
          </p:nvPr>
        </p:nvSpPr>
        <p:spPr>
          <a:xfrm>
            <a:off x="468313" y="1484313"/>
            <a:ext cx="8229600" cy="358775"/>
          </a:xfrm>
        </p:spPr>
        <p:txBody>
          <a:bodyPr/>
          <a:lstStyle/>
          <a:p>
            <a:pPr eaLnBrk="1" hangingPunct="1"/>
            <a:r>
              <a:rPr lang="ru-RU" altLang="ru-RU" sz="2400" b="1"/>
              <a:t>Конструкторы с аргументами</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Как определить оптимальное число интервалов?</a:t>
            </a:r>
          </a:p>
        </p:txBody>
      </p:sp>
      <p:sp>
        <p:nvSpPr>
          <p:cNvPr id="3" name="Объект 2"/>
          <p:cNvSpPr>
            <a:spLocks noGrp="1"/>
          </p:cNvSpPr>
          <p:nvPr>
            <p:ph sz="quarter" idx="1"/>
          </p:nvPr>
        </p:nvSpPr>
        <p:spPr/>
        <p:txBody>
          <a:bodyPr/>
          <a:lstStyle/>
          <a:p>
            <a:r>
              <a:rPr lang="ru-RU" dirty="0"/>
              <a:t>По формуле Герберта </a:t>
            </a:r>
            <a:r>
              <a:rPr lang="ru-RU" dirty="0" err="1"/>
              <a:t>Стерджеса</a:t>
            </a:r>
            <a:r>
              <a:rPr lang="ru-RU" dirty="0"/>
              <a:t>:</a:t>
            </a:r>
          </a:p>
          <a:p>
            <a:r>
              <a:rPr lang="ru-RU" dirty="0"/>
              <a:t> Объем выборки наблюдений </a:t>
            </a:r>
            <a:r>
              <a:rPr lang="en-US" dirty="0"/>
              <a:t>n </a:t>
            </a:r>
            <a:r>
              <a:rPr lang="ru-RU" dirty="0"/>
              <a:t>равен </a:t>
            </a:r>
          </a:p>
          <a:p>
            <a:r>
              <a:rPr lang="ru-RU" dirty="0"/>
              <a:t>                                 </a:t>
            </a:r>
            <a:endParaRPr lang="en-US" dirty="0"/>
          </a:p>
          <a:p>
            <a:endParaRPr lang="en-US" dirty="0"/>
          </a:p>
          <a:p>
            <a:r>
              <a:rPr lang="ru-RU" dirty="0"/>
              <a:t>Таким образом, приблизительное число классов  </a:t>
            </a:r>
            <a:r>
              <a:rPr lang="en-US" i="1" dirty="0"/>
              <a:t>k</a:t>
            </a:r>
            <a:r>
              <a:rPr lang="ru-RU" dirty="0"/>
              <a:t>, которое необходимо выбрать при группировке и построении гистограммы для </a:t>
            </a:r>
            <a:r>
              <a:rPr lang="en-US" i="1" dirty="0"/>
              <a:t>n</a:t>
            </a:r>
            <a:r>
              <a:rPr lang="ru-RU" dirty="0"/>
              <a:t> результатов измерений величины, определяется по правилу </a:t>
            </a:r>
            <a:r>
              <a:rPr lang="ru-RU" dirty="0" err="1"/>
              <a:t>Стерджеса</a:t>
            </a:r>
            <a:r>
              <a:rPr lang="ru-RU" dirty="0"/>
              <a:t> </a:t>
            </a:r>
            <a:endParaRPr lang="en-US" dirty="0"/>
          </a:p>
          <a:p>
            <a:endParaRPr lang="ru-RU" dirty="0"/>
          </a:p>
        </p:txBody>
      </p:sp>
      <p:sp>
        <p:nvSpPr>
          <p:cNvPr id="6" name="Rectangle 4"/>
          <p:cNvSpPr>
            <a:spLocks noChangeArrowheads="1"/>
          </p:cNvSpPr>
          <p:nvPr/>
        </p:nvSpPr>
        <p:spPr bwMode="auto">
          <a:xfrm>
            <a:off x="3563888" y="263691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7" name="Объект 6"/>
          <p:cNvGraphicFramePr>
            <a:graphicFrameLocks noChangeAspect="1"/>
          </p:cNvGraphicFramePr>
          <p:nvPr/>
        </p:nvGraphicFramePr>
        <p:xfrm>
          <a:off x="3140075" y="2187575"/>
          <a:ext cx="1943100" cy="898525"/>
        </p:xfrm>
        <a:graphic>
          <a:graphicData uri="http://schemas.openxmlformats.org/presentationml/2006/ole">
            <mc:AlternateContent xmlns:mc="http://schemas.openxmlformats.org/markup-compatibility/2006">
              <mc:Choice xmlns:v="urn:schemas-microsoft-com:vml" Requires="v">
                <p:oleObj spid="_x0000_s73738" name="Уравнение" r:id="rId4" imgW="457200" imgH="190440" progId="Equation.3">
                  <p:embed/>
                </p:oleObj>
              </mc:Choice>
              <mc:Fallback>
                <p:oleObj name="Уравнение" r:id="rId4" imgW="457200" imgH="190440" progId="Equation.3">
                  <p:embed/>
                  <p:pic>
                    <p:nvPicPr>
                      <p:cNvPr id="7" name="Объект 6"/>
                      <p:cNvPicPr>
                        <a:picLocks noChangeAspect="1" noChangeArrowheads="1"/>
                      </p:cNvPicPr>
                      <p:nvPr/>
                    </p:nvPicPr>
                    <p:blipFill>
                      <a:blip r:embed="rId5"/>
                      <a:srcRect/>
                      <a:stretch>
                        <a:fillRect/>
                      </a:stretch>
                    </p:blipFill>
                    <p:spPr bwMode="auto">
                      <a:xfrm>
                        <a:off x="3140075" y="2187575"/>
                        <a:ext cx="1943100" cy="898525"/>
                      </a:xfrm>
                      <a:prstGeom prst="rect">
                        <a:avLst/>
                      </a:prstGeom>
                      <a:noFill/>
                    </p:spPr>
                  </p:pic>
                </p:oleObj>
              </mc:Fallback>
            </mc:AlternateContent>
          </a:graphicData>
        </a:graphic>
      </p:graphicFrame>
      <p:sp>
        <p:nvSpPr>
          <p:cNvPr id="10" name="Rectangle 9"/>
          <p:cNvSpPr>
            <a:spLocks noChangeArrowheads="1"/>
          </p:cNvSpPr>
          <p:nvPr/>
        </p:nvSpPr>
        <p:spPr bwMode="auto">
          <a:xfrm>
            <a:off x="1913489" y="5242304"/>
            <a:ext cx="128036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11" name="Объект 10"/>
          <p:cNvGraphicFramePr>
            <a:graphicFrameLocks noChangeAspect="1"/>
          </p:cNvGraphicFramePr>
          <p:nvPr/>
        </p:nvGraphicFramePr>
        <p:xfrm>
          <a:off x="1635416" y="5242304"/>
          <a:ext cx="6500472" cy="787936"/>
        </p:xfrm>
        <a:graphic>
          <a:graphicData uri="http://schemas.openxmlformats.org/presentationml/2006/ole">
            <mc:AlternateContent xmlns:mc="http://schemas.openxmlformats.org/markup-compatibility/2006">
              <mc:Choice xmlns:v="urn:schemas-microsoft-com:vml" Requires="v">
                <p:oleObj spid="_x0000_s73739" name="Уравнение" r:id="rId6" imgW="1790700" imgH="215900" progId="Equation.3">
                  <p:embed/>
                </p:oleObj>
              </mc:Choice>
              <mc:Fallback>
                <p:oleObj name="Уравнение" r:id="rId6" imgW="1790700" imgH="215900" progId="Equation.3">
                  <p:embed/>
                  <p:pic>
                    <p:nvPicPr>
                      <p:cNvPr id="11" name="Объект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5416" y="5242304"/>
                        <a:ext cx="6500472" cy="787936"/>
                      </a:xfrm>
                      <a:prstGeom prst="rect">
                        <a:avLst/>
                      </a:prstGeom>
                      <a:noFill/>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6859925B-7AB1-4910-A995-863FEA31FA9D}" type="slidenum">
              <a:rPr lang="ru-RU" smtClean="0"/>
              <a:pPr>
                <a:defRPr/>
              </a:pPr>
              <a:t>69</a:t>
            </a:fld>
            <a:endParaRPr lang="ru-RU"/>
          </a:p>
        </p:txBody>
      </p:sp>
    </p:spTree>
    <p:extLst>
      <p:ext uri="{BB962C8B-B14F-4D97-AF65-F5344CB8AC3E}">
        <p14:creationId xmlns:p14="http://schemas.microsoft.com/office/powerpoint/2010/main" val="3902590035"/>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DFF43C0C-3FF2-40B0-9955-192CA12A0F2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B4AD1CE-00CC-42AD-80C8-98D216993D9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5CE6AEF6-DEF9-44FB-805C-ACC26503532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3AC4367F-816F-4A47-852D-E57DE966305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FC85782-5551-4D94-B198-F5F9C7F2AAED}" type="slidenum">
              <a:rPr lang="ru-RU" altLang="ru-RU" sz="1400"/>
              <a:pPr eaLnBrk="1" hangingPunct="1">
                <a:spcBef>
                  <a:spcPct val="0"/>
                </a:spcBef>
                <a:buFontTx/>
                <a:buNone/>
              </a:pPr>
              <a:t>690</a:t>
            </a:fld>
            <a:endParaRPr lang="ru-RU" altLang="ru-RU" sz="1400"/>
          </a:p>
        </p:txBody>
      </p:sp>
      <p:sp>
        <p:nvSpPr>
          <p:cNvPr id="10245" name="Rectangle 2">
            <a:extLst>
              <a:ext uri="{FF2B5EF4-FFF2-40B4-BE49-F238E27FC236}">
                <a16:creationId xmlns:a16="http://schemas.microsoft.com/office/drawing/2014/main" id="{8490467C-9F3F-4AE4-91B1-6F0D2494C89C}"/>
              </a:ext>
            </a:extLst>
          </p:cNvPr>
          <p:cNvSpPr>
            <a:spLocks noGrp="1" noChangeArrowheads="1"/>
          </p:cNvSpPr>
          <p:nvPr>
            <p:ph type="title"/>
          </p:nvPr>
        </p:nvSpPr>
        <p:spPr>
          <a:xfrm>
            <a:off x="468313" y="1484313"/>
            <a:ext cx="8229600" cy="288925"/>
          </a:xfrm>
        </p:spPr>
        <p:txBody>
          <a:bodyPr/>
          <a:lstStyle/>
          <a:p>
            <a:pPr eaLnBrk="1" hangingPunct="1"/>
            <a:r>
              <a:rPr lang="ru-RU" altLang="ru-RU" sz="2400" b="1"/>
              <a:t>Делегирование</a:t>
            </a:r>
          </a:p>
        </p:txBody>
      </p:sp>
      <p:sp>
        <p:nvSpPr>
          <p:cNvPr id="10246" name="Rectangle 3">
            <a:extLst>
              <a:ext uri="{FF2B5EF4-FFF2-40B4-BE49-F238E27FC236}">
                <a16:creationId xmlns:a16="http://schemas.microsoft.com/office/drawing/2014/main" id="{36F0AD72-98B1-4D43-A16C-2A64D23594B2}"/>
              </a:ext>
            </a:extLst>
          </p:cNvPr>
          <p:cNvSpPr>
            <a:spLocks noGrp="1" noChangeArrowheads="1"/>
          </p:cNvSpPr>
          <p:nvPr>
            <p:ph type="body" idx="1"/>
          </p:nvPr>
        </p:nvSpPr>
        <p:spPr>
          <a:xfrm>
            <a:off x="250825" y="1916113"/>
            <a:ext cx="8435975" cy="4210050"/>
          </a:xfrm>
        </p:spPr>
        <p:txBody>
          <a:bodyPr/>
          <a:lstStyle/>
          <a:p>
            <a:pPr algn="just" eaLnBrk="1" hangingPunct="1">
              <a:lnSpc>
                <a:spcPct val="90000"/>
              </a:lnSpc>
            </a:pPr>
            <a:r>
              <a:rPr lang="ru-RU" altLang="ru-RU" sz="1800" b="1" i="1"/>
              <a:t>Делегирование</a:t>
            </a:r>
            <a:r>
              <a:rPr lang="ru-RU" altLang="ru-RU" sz="1800"/>
              <a:t> – это нечто среднее между композицией и наследованием: вы помещаете какой-то объект внутрь объекта вашего класса (как при композиции) и, в то же время, вы выставляете методы внутреннего объекта в интерфейсе вашего нового класса (как при наследовании).</a:t>
            </a:r>
          </a:p>
          <a:p>
            <a:pPr lvl="1" algn="just" eaLnBrk="1" hangingPunct="1">
              <a:lnSpc>
                <a:spcPct val="90000"/>
              </a:lnSpc>
              <a:buFontTx/>
              <a:buNone/>
            </a:pPr>
            <a:r>
              <a:rPr lang="ru-RU" altLang="ru-RU" sz="1600"/>
              <a:t>	</a:t>
            </a:r>
            <a:r>
              <a:rPr lang="ru-RU" altLang="ru-RU" sz="1600" i="1"/>
              <a:t>Например, «сервис одного окна»...Какие еще примеры «из жизни»?</a:t>
            </a:r>
          </a:p>
          <a:p>
            <a:pPr algn="just" eaLnBrk="1" hangingPunct="1">
              <a:lnSpc>
                <a:spcPct val="90000"/>
              </a:lnSpc>
            </a:pPr>
            <a:r>
              <a:rPr lang="ru-RU" altLang="ru-RU" sz="1800"/>
              <a:t>Делегирование является более гибким средством, чем наследование </a:t>
            </a:r>
            <a:r>
              <a:rPr lang="ru-RU" altLang="ru-RU" sz="1800" i="1"/>
              <a:t>(за счет дополнительной косвенности)</a:t>
            </a:r>
            <a:r>
              <a:rPr lang="ru-RU" altLang="ru-RU" sz="1800"/>
              <a:t>.</a:t>
            </a:r>
            <a:endParaRPr lang="en-US" altLang="ru-RU" sz="1800"/>
          </a:p>
          <a:p>
            <a:pPr algn="just" eaLnBrk="1" hangingPunct="1">
              <a:lnSpc>
                <a:spcPct val="90000"/>
              </a:lnSpc>
            </a:pPr>
            <a:r>
              <a:rPr lang="ru-RU" altLang="ru-RU" sz="1800"/>
              <a:t>Непосредственной поддержки делегирования в </a:t>
            </a:r>
            <a:r>
              <a:rPr lang="en-US" altLang="ru-RU" sz="1800"/>
              <a:t>Java </a:t>
            </a:r>
            <a:r>
              <a:rPr lang="ru-RU" altLang="ru-RU" sz="1800"/>
              <a:t>нет, но </a:t>
            </a:r>
            <a:r>
              <a:rPr lang="en-US" altLang="ru-RU" sz="1800"/>
              <a:t>IDE </a:t>
            </a:r>
            <a:r>
              <a:rPr lang="ru-RU" altLang="ru-RU" sz="1800"/>
              <a:t>часто умеют помогать:</a:t>
            </a:r>
          </a:p>
          <a:p>
            <a:pPr lvl="1" algn="just" eaLnBrk="1" hangingPunct="1">
              <a:lnSpc>
                <a:spcPct val="90000"/>
              </a:lnSpc>
            </a:pPr>
            <a:r>
              <a:rPr lang="en-US" altLang="ru-RU" sz="1600"/>
              <a:t>VisualAge for Java </a:t>
            </a:r>
            <a:r>
              <a:rPr lang="ru-RU" altLang="ru-RU" sz="1600"/>
              <a:t>имел, например, операцию «</a:t>
            </a:r>
            <a:r>
              <a:rPr lang="en-US" altLang="ru-RU" sz="1600"/>
              <a:t>teafOff-property</a:t>
            </a:r>
            <a:r>
              <a:rPr lang="ru-RU" altLang="ru-RU" sz="1600"/>
              <a:t>»;</a:t>
            </a:r>
          </a:p>
          <a:p>
            <a:pPr lvl="1" algn="just" eaLnBrk="1" hangingPunct="1">
              <a:lnSpc>
                <a:spcPct val="90000"/>
              </a:lnSpc>
            </a:pPr>
            <a:r>
              <a:rPr lang="en-US" altLang="ru-RU" sz="1600"/>
              <a:t>JetBrains Idea IDE </a:t>
            </a:r>
            <a:r>
              <a:rPr lang="ru-RU" altLang="ru-RU" sz="1600"/>
              <a:t>помогает генерировать соответствующий код </a:t>
            </a:r>
            <a:r>
              <a:rPr lang="ru-RU" altLang="ru-RU" sz="1600" i="1"/>
              <a:t>(см. Возможности </a:t>
            </a:r>
            <a:r>
              <a:rPr lang="en-US" altLang="ru-RU" sz="1600" i="1"/>
              <a:t>Idea – Code, Analize, Refactor</a:t>
            </a:r>
            <a:r>
              <a:rPr lang="ru-RU" altLang="ru-RU" sz="1600" i="1"/>
              <a:t>)</a:t>
            </a:r>
            <a:r>
              <a:rPr lang="ru-RU" altLang="ru-RU" sz="1600"/>
              <a:t>.</a:t>
            </a:r>
            <a:endParaRPr lang="en-US" altLang="ru-RU" sz="1600"/>
          </a:p>
          <a:p>
            <a:pPr algn="just" eaLnBrk="1" hangingPunct="1">
              <a:lnSpc>
                <a:spcPct val="90000"/>
              </a:lnSpc>
            </a:pPr>
            <a:r>
              <a:rPr lang="ru-RU" altLang="ru-RU" sz="1800"/>
              <a:t>Часто все три способа (композиция, наследование и делегирование) применяются в сочетаниии...</a:t>
            </a:r>
            <a:endParaRPr lang="en-US" altLang="ru-RU" sz="1800"/>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CD7785CA-D23D-4B25-BF10-9E093EEBF38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BB3CDF6-B5F6-4A03-BA98-D831EE1018B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0202EA87-5C40-475D-B0D9-F0865CD6807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D75E941A-9C03-4534-8394-2B38D331D26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AAC49BE-C1C2-4A42-932A-606DEE867520}" type="slidenum">
              <a:rPr lang="ru-RU" altLang="ru-RU" sz="1400"/>
              <a:pPr eaLnBrk="1" hangingPunct="1">
                <a:spcBef>
                  <a:spcPct val="0"/>
                </a:spcBef>
                <a:buFontTx/>
                <a:buNone/>
              </a:pPr>
              <a:t>691</a:t>
            </a:fld>
            <a:endParaRPr lang="ru-RU" altLang="ru-RU" sz="1400"/>
          </a:p>
        </p:txBody>
      </p:sp>
      <p:sp>
        <p:nvSpPr>
          <p:cNvPr id="11269" name="Rectangle 2">
            <a:extLst>
              <a:ext uri="{FF2B5EF4-FFF2-40B4-BE49-F238E27FC236}">
                <a16:creationId xmlns:a16="http://schemas.microsoft.com/office/drawing/2014/main" id="{6D55BA04-0343-465A-AB85-3EA15DDB8D19}"/>
              </a:ext>
            </a:extLst>
          </p:cNvPr>
          <p:cNvSpPr>
            <a:spLocks noGrp="1" noChangeArrowheads="1"/>
          </p:cNvSpPr>
          <p:nvPr>
            <p:ph type="title"/>
          </p:nvPr>
        </p:nvSpPr>
        <p:spPr>
          <a:xfrm>
            <a:off x="468313" y="1700213"/>
            <a:ext cx="8229600" cy="292100"/>
          </a:xfrm>
        </p:spPr>
        <p:txBody>
          <a:bodyPr/>
          <a:lstStyle/>
          <a:p>
            <a:pPr eaLnBrk="1" hangingPunct="1"/>
            <a:r>
              <a:rPr lang="ru-RU" altLang="ru-RU" sz="2400" b="1"/>
              <a:t>Перегрузка и переопределение имен</a:t>
            </a:r>
          </a:p>
        </p:txBody>
      </p:sp>
      <p:sp>
        <p:nvSpPr>
          <p:cNvPr id="11270" name="Rectangle 3">
            <a:extLst>
              <a:ext uri="{FF2B5EF4-FFF2-40B4-BE49-F238E27FC236}">
                <a16:creationId xmlns:a16="http://schemas.microsoft.com/office/drawing/2014/main" id="{6821BF28-7596-43E6-9AEE-F01F0F82F6CE}"/>
              </a:ext>
            </a:extLst>
          </p:cNvPr>
          <p:cNvSpPr>
            <a:spLocks noGrp="1" noChangeArrowheads="1"/>
          </p:cNvSpPr>
          <p:nvPr>
            <p:ph type="body" idx="1"/>
          </p:nvPr>
        </p:nvSpPr>
        <p:spPr>
          <a:xfrm>
            <a:off x="468313" y="2420938"/>
            <a:ext cx="8229600" cy="3529012"/>
          </a:xfrm>
        </p:spPr>
        <p:txBody>
          <a:bodyPr/>
          <a:lstStyle/>
          <a:p>
            <a:pPr eaLnBrk="1" hangingPunct="1">
              <a:lnSpc>
                <a:spcPct val="80000"/>
              </a:lnSpc>
            </a:pPr>
            <a:r>
              <a:rPr lang="ru-RU" altLang="ru-RU" sz="2000"/>
              <a:t>Перегрузка метода в производном классе не скрывает методов, имеющихся в базовом классе: перегрузка (</a:t>
            </a:r>
            <a:r>
              <a:rPr lang="en-US" altLang="ru-RU" sz="2000"/>
              <a:t>overloading</a:t>
            </a:r>
            <a:r>
              <a:rPr lang="ru-RU" altLang="ru-RU" sz="2000"/>
              <a:t>)</a:t>
            </a:r>
            <a:r>
              <a:rPr lang="en-US" altLang="ru-RU" sz="2000"/>
              <a:t> </a:t>
            </a:r>
            <a:r>
              <a:rPr lang="ru-RU" altLang="ru-RU" sz="2000"/>
              <a:t>работает вне зависимости от того, на каком уровне наследования определен метод. </a:t>
            </a:r>
            <a:endParaRPr lang="en-US" altLang="ru-RU" sz="2000"/>
          </a:p>
          <a:p>
            <a:pPr eaLnBrk="1" hangingPunct="1">
              <a:lnSpc>
                <a:spcPct val="80000"/>
              </a:lnSpc>
            </a:pPr>
            <a:endParaRPr lang="en-US" altLang="ru-RU" sz="2000" i="1"/>
          </a:p>
          <a:p>
            <a:pPr eaLnBrk="1" hangingPunct="1">
              <a:lnSpc>
                <a:spcPct val="80000"/>
              </a:lnSpc>
            </a:pPr>
            <a:endParaRPr lang="en-US" altLang="ru-RU" sz="2000" i="1"/>
          </a:p>
          <a:p>
            <a:pPr eaLnBrk="1" hangingPunct="1">
              <a:lnSpc>
                <a:spcPct val="80000"/>
              </a:lnSpc>
            </a:pPr>
            <a:endParaRPr lang="ru-RU" altLang="ru-RU" sz="2000" i="1"/>
          </a:p>
          <a:p>
            <a:pPr eaLnBrk="1" hangingPunct="1">
              <a:lnSpc>
                <a:spcPct val="80000"/>
              </a:lnSpc>
            </a:pPr>
            <a:r>
              <a:rPr lang="ru-RU" altLang="ru-RU" sz="2000"/>
              <a:t>В </a:t>
            </a:r>
            <a:r>
              <a:rPr lang="en-US" altLang="ru-RU" sz="2000"/>
              <a:t>Java </a:t>
            </a:r>
            <a:r>
              <a:rPr lang="ru-RU" altLang="ru-RU" sz="2000"/>
              <a:t>5 появилась запись </a:t>
            </a:r>
            <a:r>
              <a:rPr lang="en-US" altLang="ru-RU" sz="2000"/>
              <a:t>@Override </a:t>
            </a:r>
            <a:r>
              <a:rPr lang="ru-RU" altLang="ru-RU" sz="2000"/>
              <a:t>(это не ключевое слово, но его аналог). Если надо </a:t>
            </a:r>
            <a:r>
              <a:rPr lang="ru-RU" altLang="ru-RU" sz="2000" b="1"/>
              <a:t>переопределить</a:t>
            </a:r>
            <a:r>
              <a:rPr lang="ru-RU" altLang="ru-RU" sz="2000"/>
              <a:t> метод, используется </a:t>
            </a:r>
            <a:r>
              <a:rPr lang="en-US" altLang="ru-RU" sz="2000" b="1"/>
              <a:t>@Override</a:t>
            </a:r>
            <a:r>
              <a:rPr lang="ru-RU" altLang="ru-RU" sz="2000"/>
              <a:t>, и компилятор выдаст сообщение об ошибке, если вместо переопределения случайно получилась перегрузка (</a:t>
            </a:r>
            <a:r>
              <a:rPr lang="ru-RU" altLang="ru-RU" sz="2000" i="1"/>
              <a:t>т.е. если вместо </a:t>
            </a:r>
            <a:r>
              <a:rPr lang="en-US" altLang="ru-RU" sz="2000" b="1" i="1">
                <a:solidFill>
                  <a:srgbClr val="FF0000"/>
                </a:solidFill>
              </a:rPr>
              <a:t>override</a:t>
            </a:r>
            <a:r>
              <a:rPr lang="en-US" altLang="ru-RU" sz="2000" i="1"/>
              <a:t> </a:t>
            </a:r>
            <a:r>
              <a:rPr lang="ru-RU" altLang="ru-RU" sz="2000" i="1"/>
              <a:t>получилось </a:t>
            </a:r>
            <a:r>
              <a:rPr lang="en-US" altLang="ru-RU" sz="2000" b="1" i="1">
                <a:solidFill>
                  <a:srgbClr val="FF0000"/>
                </a:solidFill>
              </a:rPr>
              <a:t>overload</a:t>
            </a:r>
            <a:r>
              <a:rPr lang="ru-RU" altLang="ru-RU" sz="2000"/>
              <a:t>).</a:t>
            </a: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94AD764B-9E7B-425C-9918-A5BA361987E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45906D7-55AC-421B-BBBE-3D52BFBFD44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77CCF98C-4F68-4926-B866-25FB85F8481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EA9F030E-A176-4866-8CC7-5F5D3F7F426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A90EF32-0BA2-41B1-8DC2-68EB98B4EC1C}" type="slidenum">
              <a:rPr lang="ru-RU" altLang="ru-RU" sz="1400"/>
              <a:pPr eaLnBrk="1" hangingPunct="1">
                <a:spcBef>
                  <a:spcPct val="0"/>
                </a:spcBef>
                <a:buFontTx/>
                <a:buNone/>
              </a:pPr>
              <a:t>692</a:t>
            </a:fld>
            <a:endParaRPr lang="ru-RU" altLang="ru-RU" sz="1400"/>
          </a:p>
        </p:txBody>
      </p:sp>
      <p:sp>
        <p:nvSpPr>
          <p:cNvPr id="12293" name="Rectangle 2">
            <a:extLst>
              <a:ext uri="{FF2B5EF4-FFF2-40B4-BE49-F238E27FC236}">
                <a16:creationId xmlns:a16="http://schemas.microsoft.com/office/drawing/2014/main" id="{62B21890-591E-4AE9-9E35-DB7D6D66A8DF}"/>
              </a:ext>
            </a:extLst>
          </p:cNvPr>
          <p:cNvSpPr>
            <a:spLocks noGrp="1" noChangeArrowheads="1"/>
          </p:cNvSpPr>
          <p:nvPr>
            <p:ph type="title"/>
          </p:nvPr>
        </p:nvSpPr>
        <p:spPr>
          <a:xfrm>
            <a:off x="468313" y="1484313"/>
            <a:ext cx="8229600" cy="144462"/>
          </a:xfrm>
        </p:spPr>
        <p:txBody>
          <a:bodyPr/>
          <a:lstStyle/>
          <a:p>
            <a:pPr eaLnBrk="1" hangingPunct="1"/>
            <a:r>
              <a:rPr lang="ru-RU" altLang="ru-RU" sz="2400" b="1"/>
              <a:t>Сравнение композиции и наследования</a:t>
            </a:r>
          </a:p>
        </p:txBody>
      </p:sp>
      <p:sp>
        <p:nvSpPr>
          <p:cNvPr id="12294" name="Rectangle 3">
            <a:extLst>
              <a:ext uri="{FF2B5EF4-FFF2-40B4-BE49-F238E27FC236}">
                <a16:creationId xmlns:a16="http://schemas.microsoft.com/office/drawing/2014/main" id="{B5056D8C-2233-4AC2-BB07-7B79BB08C15B}"/>
              </a:ext>
            </a:extLst>
          </p:cNvPr>
          <p:cNvSpPr>
            <a:spLocks noGrp="1" noChangeArrowheads="1"/>
          </p:cNvSpPr>
          <p:nvPr>
            <p:ph type="body" idx="1"/>
          </p:nvPr>
        </p:nvSpPr>
        <p:spPr>
          <a:xfrm>
            <a:off x="0" y="1700213"/>
            <a:ext cx="9144000" cy="4497387"/>
          </a:xfrm>
        </p:spPr>
        <p:txBody>
          <a:bodyPr/>
          <a:lstStyle/>
          <a:p>
            <a:pPr algn="just" eaLnBrk="1" hangingPunct="1"/>
            <a:r>
              <a:rPr lang="ru-RU" altLang="ru-RU" sz="1600" b="1"/>
              <a:t>И композиция и наследование</a:t>
            </a:r>
            <a:r>
              <a:rPr lang="ru-RU" altLang="ru-RU" sz="1600"/>
              <a:t> </a:t>
            </a:r>
            <a:r>
              <a:rPr lang="ru-RU" altLang="ru-RU" sz="1600" b="1"/>
              <a:t>позволяют иметь </a:t>
            </a:r>
            <a:r>
              <a:rPr lang="ru-RU" altLang="ru-RU" sz="1600" b="1" i="1"/>
              <a:t>подобъекты «внутри» объектов нового класса</a:t>
            </a:r>
            <a:r>
              <a:rPr lang="ru-RU" altLang="ru-RU" sz="1600" i="1"/>
              <a:t>. </a:t>
            </a:r>
          </a:p>
          <a:p>
            <a:pPr lvl="1" algn="just" eaLnBrk="1" hangingPunct="1"/>
            <a:r>
              <a:rPr lang="ru-RU" altLang="ru-RU" sz="1200" b="1"/>
              <a:t>Замечание:</a:t>
            </a:r>
            <a:r>
              <a:rPr lang="ru-RU" altLang="ru-RU" sz="1200"/>
              <a:t> часто встречаются плохие формулировки, еще чаще – в переводах. Например, в </a:t>
            </a:r>
            <a:r>
              <a:rPr lang="en-US" altLang="ru-RU" sz="1200"/>
              <a:t>“Thinking in Java”</a:t>
            </a:r>
            <a:r>
              <a:rPr lang="ru-RU" altLang="ru-RU" sz="1200"/>
              <a:t>: </a:t>
            </a:r>
            <a:r>
              <a:rPr lang="en-US" altLang="ru-RU" sz="1200" b="1" i="1"/>
              <a:t>“Both composition and inheritance allow you to place subobjects inside your </a:t>
            </a:r>
            <a:r>
              <a:rPr lang="en-US" altLang="ru-RU" sz="1200" b="1" i="1" u="sng"/>
              <a:t>new class</a:t>
            </a:r>
            <a:r>
              <a:rPr lang="en-US" altLang="ru-RU" sz="1200" b="1" i="1"/>
              <a:t>…”</a:t>
            </a:r>
            <a:r>
              <a:rPr lang="ru-RU" altLang="ru-RU" sz="1200" b="1" i="1"/>
              <a:t>, </a:t>
            </a:r>
            <a:r>
              <a:rPr lang="ru-RU" altLang="ru-RU" sz="1200"/>
              <a:t>что не есть правильно! – Почему?</a:t>
            </a:r>
          </a:p>
          <a:p>
            <a:pPr algn="just" eaLnBrk="1" hangingPunct="1"/>
            <a:r>
              <a:rPr lang="ru-RU" altLang="ru-RU" sz="1600" b="1"/>
              <a:t>Композиция</a:t>
            </a:r>
            <a:r>
              <a:rPr lang="ru-RU" altLang="ru-RU" sz="1600"/>
              <a:t> применяется, когда в новом классе необходимо использовать функциональность уже существующего класса(классов), но не его(их) интерфейс(ы). </a:t>
            </a:r>
            <a:r>
              <a:rPr lang="ru-RU" altLang="ru-RU" sz="1600" b="1"/>
              <a:t>Пользователь при этом видит интерфейс, определяемый вами</a:t>
            </a:r>
            <a:r>
              <a:rPr lang="ru-RU" altLang="ru-RU" sz="1600"/>
              <a:t> </a:t>
            </a:r>
            <a:r>
              <a:rPr lang="ru-RU" altLang="ru-RU" sz="1600" i="1"/>
              <a:t>(при этом вы можете использовать</a:t>
            </a:r>
            <a:r>
              <a:rPr lang="ru-RU" altLang="ru-RU" sz="1600" b="1" i="1"/>
              <a:t> делегирование к компонентам композиции</a:t>
            </a:r>
            <a:r>
              <a:rPr lang="ru-RU" altLang="ru-RU" sz="1600" i="1"/>
              <a:t>).</a:t>
            </a:r>
          </a:p>
          <a:p>
            <a:pPr algn="just" eaLnBrk="1" hangingPunct="1"/>
            <a:r>
              <a:rPr lang="ru-RU" altLang="ru-RU" sz="1600" b="1"/>
              <a:t>При наследовании создается специализированная версия существующего класса</a:t>
            </a:r>
            <a:r>
              <a:rPr lang="ru-RU" altLang="ru-RU" sz="1600"/>
              <a:t> </a:t>
            </a:r>
            <a:r>
              <a:rPr lang="ru-RU" altLang="ru-RU" sz="1600" b="1"/>
              <a:t>с (частичным) использованием его интерфейса</a:t>
            </a:r>
            <a:r>
              <a:rPr lang="ru-RU" altLang="ru-RU" sz="1600"/>
              <a:t>. </a:t>
            </a:r>
            <a:r>
              <a:rPr lang="ru-RU" altLang="ru-RU" sz="1600" b="1">
                <a:solidFill>
                  <a:srgbClr val="0070C0"/>
                </a:solidFill>
              </a:rPr>
              <a:t>«Всякая селедка – рыба, но не всякая рыба - селедка» (Кап. Врунгель).</a:t>
            </a:r>
            <a:r>
              <a:rPr lang="ru-RU" altLang="ru-RU" sz="1600">
                <a:solidFill>
                  <a:srgbClr val="0070C0"/>
                </a:solidFill>
              </a:rPr>
              <a:t> </a:t>
            </a:r>
            <a:r>
              <a:rPr lang="ru-RU" altLang="ru-RU" sz="1600"/>
              <a:t>Отличие от композиции соответствует различию отношений «содержит» и «является» </a:t>
            </a:r>
            <a:r>
              <a:rPr lang="ru-RU" altLang="ru-RU" sz="1600" i="1"/>
              <a:t>(какое их этих отношений характеризует композицию?)</a:t>
            </a:r>
            <a:r>
              <a:rPr lang="ru-RU" altLang="ru-RU" sz="1600"/>
              <a:t>. </a:t>
            </a:r>
          </a:p>
          <a:p>
            <a:pPr algn="just" eaLnBrk="1" hangingPunct="1"/>
            <a:r>
              <a:rPr lang="ru-RU" altLang="ru-RU" sz="1600" b="1"/>
              <a:t>Наследуемый класс имеет тип существующего класса. Э</a:t>
            </a:r>
            <a:r>
              <a:rPr lang="ru-RU" altLang="ru-RU" sz="1600" b="1" i="1"/>
              <a:t>то позволяет осуществлять восходящее преобразование типов (</a:t>
            </a:r>
            <a:r>
              <a:rPr lang="en-US" altLang="ru-RU" sz="1600" b="1" i="1"/>
              <a:t>upcasting), </a:t>
            </a:r>
            <a:r>
              <a:rPr lang="ru-RU" altLang="ru-RU" sz="1600" b="1" i="1"/>
              <a:t>в отличие от нисходящего преобразования типов (</a:t>
            </a:r>
            <a:r>
              <a:rPr lang="en-US" altLang="ru-RU" sz="1600" b="1" i="1"/>
              <a:t>downcasting</a:t>
            </a:r>
            <a:r>
              <a:rPr lang="ru-RU" altLang="ru-RU" sz="1600" b="1" i="1"/>
              <a:t>)).</a:t>
            </a:r>
            <a:r>
              <a:rPr lang="en-US" altLang="ru-RU" sz="1600" i="1"/>
              <a:t> </a:t>
            </a:r>
            <a:endParaRPr lang="ru-RU" altLang="ru-RU" sz="1600" i="1"/>
          </a:p>
          <a:p>
            <a:pPr algn="just" eaLnBrk="1" hangingPunct="1"/>
            <a:r>
              <a:rPr lang="ru-RU" altLang="ru-RU" sz="1600" b="1" i="1">
                <a:solidFill>
                  <a:srgbClr val="FF0000"/>
                </a:solidFill>
              </a:rPr>
              <a:t>Наследование обеспечивается языком и компилятором; композиция – вами!</a:t>
            </a: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AA35B5CE-8904-46BB-90FC-501B12C8B2BB}"/>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A4175A1-7435-4B3C-9311-EDDDAD4D8C9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5" name="Footer Placeholder 4">
            <a:extLst>
              <a:ext uri="{FF2B5EF4-FFF2-40B4-BE49-F238E27FC236}">
                <a16:creationId xmlns:a16="http://schemas.microsoft.com/office/drawing/2014/main" id="{3F5D2731-B8BB-47EB-8B9F-875EF6F5A23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6" name="Slide Number Placeholder 5">
            <a:extLst>
              <a:ext uri="{FF2B5EF4-FFF2-40B4-BE49-F238E27FC236}">
                <a16:creationId xmlns:a16="http://schemas.microsoft.com/office/drawing/2014/main" id="{405625A1-C8A2-4202-8B2D-306180FC123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D8B1B56-2A02-455C-A372-AF57E8EE6BE6}" type="slidenum">
              <a:rPr lang="ru-RU" altLang="ru-RU" sz="1400"/>
              <a:pPr eaLnBrk="1" hangingPunct="1">
                <a:spcBef>
                  <a:spcPct val="0"/>
                </a:spcBef>
                <a:buFontTx/>
                <a:buNone/>
              </a:pPr>
              <a:t>693</a:t>
            </a:fld>
            <a:endParaRPr lang="ru-RU" altLang="ru-RU" sz="1400"/>
          </a:p>
        </p:txBody>
      </p:sp>
      <p:sp>
        <p:nvSpPr>
          <p:cNvPr id="13317" name="Rectangle 2">
            <a:extLst>
              <a:ext uri="{FF2B5EF4-FFF2-40B4-BE49-F238E27FC236}">
                <a16:creationId xmlns:a16="http://schemas.microsoft.com/office/drawing/2014/main" id="{E47A299D-E093-488E-A29F-726667BF223B}"/>
              </a:ext>
            </a:extLst>
          </p:cNvPr>
          <p:cNvSpPr>
            <a:spLocks noGrp="1" noChangeArrowheads="1"/>
          </p:cNvSpPr>
          <p:nvPr>
            <p:ph type="title"/>
          </p:nvPr>
        </p:nvSpPr>
        <p:spPr>
          <a:xfrm>
            <a:off x="395288" y="1484313"/>
            <a:ext cx="8229600" cy="346075"/>
          </a:xfrm>
        </p:spPr>
        <p:txBody>
          <a:bodyPr/>
          <a:lstStyle/>
          <a:p>
            <a:pPr eaLnBrk="1" hangingPunct="1"/>
            <a:r>
              <a:rPr lang="ru-RU" altLang="ru-RU" sz="2400" b="1">
                <a:solidFill>
                  <a:schemeClr val="tx1"/>
                </a:solidFill>
              </a:rPr>
              <a:t>Спецификаторы доступа</a:t>
            </a:r>
          </a:p>
        </p:txBody>
      </p:sp>
      <p:sp>
        <p:nvSpPr>
          <p:cNvPr id="13318" name="Rectangle 3">
            <a:extLst>
              <a:ext uri="{FF2B5EF4-FFF2-40B4-BE49-F238E27FC236}">
                <a16:creationId xmlns:a16="http://schemas.microsoft.com/office/drawing/2014/main" id="{D3BE08BB-9274-406D-90AB-CCE9FBEC9F00}"/>
              </a:ext>
            </a:extLst>
          </p:cNvPr>
          <p:cNvSpPr>
            <a:spLocks noGrp="1" noChangeArrowheads="1"/>
          </p:cNvSpPr>
          <p:nvPr>
            <p:ph type="body" idx="1"/>
          </p:nvPr>
        </p:nvSpPr>
        <p:spPr>
          <a:xfrm>
            <a:off x="0" y="1916113"/>
            <a:ext cx="9144000" cy="4210050"/>
          </a:xfrm>
        </p:spPr>
        <p:txBody>
          <a:bodyPr/>
          <a:lstStyle/>
          <a:p>
            <a:pPr algn="just" eaLnBrk="1" hangingPunct="1"/>
            <a:r>
              <a:rPr lang="ru-RU" altLang="ru-RU" sz="2000"/>
              <a:t>Спецификаторы доступа управляют уровнями доступа к классам и их членам (полям, методам, и т.п.), позволяя реализовать инкапсуляцию.</a:t>
            </a:r>
          </a:p>
          <a:p>
            <a:pPr algn="just" eaLnBrk="1" hangingPunct="1"/>
            <a:r>
              <a:rPr lang="ru-RU" altLang="ru-RU" sz="2000"/>
              <a:t>Различают следующие уровни доступа:</a:t>
            </a:r>
          </a:p>
          <a:p>
            <a:pPr lvl="1" algn="just" eaLnBrk="1" hangingPunct="1"/>
            <a:r>
              <a:rPr lang="ru-RU" altLang="ru-RU" sz="1800"/>
              <a:t>Пакетный, или «дружественный» (</a:t>
            </a:r>
            <a:r>
              <a:rPr lang="en-US" altLang="ru-RU" sz="1800"/>
              <a:t>package access</a:t>
            </a:r>
            <a:r>
              <a:rPr lang="ru-RU" altLang="ru-RU" sz="1800"/>
              <a:t>);</a:t>
            </a:r>
            <a:endParaRPr lang="en-US" altLang="ru-RU" sz="1800"/>
          </a:p>
          <a:p>
            <a:pPr lvl="1" algn="just" eaLnBrk="1" hangingPunct="1"/>
            <a:r>
              <a:rPr lang="ru-RU" altLang="ru-RU" sz="1800"/>
              <a:t>Публичный, «открытый» (</a:t>
            </a:r>
            <a:r>
              <a:rPr lang="en-US" altLang="ru-RU" sz="1800"/>
              <a:t>public access</a:t>
            </a:r>
            <a:r>
              <a:rPr lang="ru-RU" altLang="ru-RU" sz="1800"/>
              <a:t>);</a:t>
            </a:r>
          </a:p>
          <a:p>
            <a:pPr lvl="1" algn="just" eaLnBrk="1" hangingPunct="1"/>
            <a:r>
              <a:rPr lang="ru-RU" altLang="ru-RU" sz="1800"/>
              <a:t>Приватный, «закрытый» </a:t>
            </a:r>
            <a:r>
              <a:rPr lang="en-US" altLang="ru-RU" sz="1800"/>
              <a:t>(private access)</a:t>
            </a:r>
            <a:r>
              <a:rPr lang="ru-RU" altLang="ru-RU" sz="1800"/>
              <a:t>;</a:t>
            </a:r>
          </a:p>
          <a:p>
            <a:pPr lvl="1" algn="just" eaLnBrk="1" hangingPunct="1"/>
            <a:r>
              <a:rPr lang="ru-RU" altLang="ru-RU" sz="1800"/>
              <a:t>Наследуемый </a:t>
            </a:r>
            <a:r>
              <a:rPr lang="en-US" altLang="ru-RU" sz="1800"/>
              <a:t>(protected access</a:t>
            </a:r>
            <a:r>
              <a:rPr lang="ru-RU" altLang="ru-RU" sz="1800"/>
              <a:t>)</a:t>
            </a:r>
            <a:r>
              <a:rPr lang="en-US" altLang="ru-RU" sz="1800"/>
              <a:t>;</a:t>
            </a:r>
            <a:endParaRPr lang="ru-RU" altLang="ru-RU" sz="1800"/>
          </a:p>
          <a:p>
            <a:pPr algn="just" eaLnBrk="1" hangingPunct="1"/>
            <a:r>
              <a:rPr lang="ru-RU" altLang="ru-RU" sz="2000"/>
              <a:t>Автор класса сам определяет, кому и какой доступ к нему и его элементам предоставляется;</a:t>
            </a:r>
          </a:p>
          <a:p>
            <a:pPr algn="just" eaLnBrk="1" hangingPunct="1"/>
            <a:r>
              <a:rPr lang="ru-RU" altLang="ru-RU" sz="2000"/>
              <a:t>Спецификаторы доступа являются основой защищенности самой </a:t>
            </a:r>
            <a:r>
              <a:rPr lang="en-US" altLang="ru-RU" sz="2000"/>
              <a:t>java-</a:t>
            </a:r>
            <a:r>
              <a:rPr lang="ru-RU" altLang="ru-RU" sz="2000"/>
              <a:t>машины</a:t>
            </a:r>
            <a:r>
              <a:rPr lang="en-US" altLang="ru-RU" sz="2000"/>
              <a:t> </a:t>
            </a:r>
            <a:r>
              <a:rPr lang="ru-RU" altLang="ru-RU" sz="2000"/>
              <a:t>и прикладных систем пользователей </a:t>
            </a:r>
            <a:r>
              <a:rPr lang="ru-RU" altLang="ru-RU" sz="2000" i="1"/>
              <a:t>(хотя есть и другие средства поддержки защиты).</a:t>
            </a:r>
          </a:p>
          <a:p>
            <a:pPr lvl="1" eaLnBrk="1" hangingPunct="1"/>
            <a:endParaRPr lang="en-US" altLang="ru-RU" sz="1800" i="1"/>
          </a:p>
          <a:p>
            <a:pPr lvl="1" eaLnBrk="1" hangingPunct="1"/>
            <a:endParaRPr lang="ru-RU" altLang="ru-RU" sz="1800"/>
          </a:p>
          <a:p>
            <a:pPr lvl="1" eaLnBrk="1" hangingPunct="1"/>
            <a:endParaRPr lang="ru-RU" altLang="ru-RU" sz="1800"/>
          </a:p>
          <a:p>
            <a:pPr lvl="1" eaLnBrk="1" hangingPunct="1"/>
            <a:endParaRPr lang="ru-RU" altLang="ru-RU" sz="1800"/>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3D896659-35A6-41E5-8F1F-708181EDA74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D9FD2BB-A20D-41CD-A5A0-FBCD61E4FFB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C8881273-3641-4F62-A57D-1666C222980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169D181D-D61E-4130-BA9B-64D1092E5E7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48C0E12-B7EE-48B3-BF54-D5E9B32BE4BD}" type="slidenum">
              <a:rPr lang="ru-RU" altLang="ru-RU" sz="1400"/>
              <a:pPr eaLnBrk="1" hangingPunct="1">
                <a:spcBef>
                  <a:spcPct val="0"/>
                </a:spcBef>
                <a:buFontTx/>
                <a:buNone/>
              </a:pPr>
              <a:t>694</a:t>
            </a:fld>
            <a:endParaRPr lang="ru-RU" altLang="ru-RU" sz="1400"/>
          </a:p>
        </p:txBody>
      </p:sp>
      <p:sp>
        <p:nvSpPr>
          <p:cNvPr id="14341" name="Rectangle 2">
            <a:extLst>
              <a:ext uri="{FF2B5EF4-FFF2-40B4-BE49-F238E27FC236}">
                <a16:creationId xmlns:a16="http://schemas.microsoft.com/office/drawing/2014/main" id="{AC37649A-22E1-42CC-8CA2-3F17192A44FD}"/>
              </a:ext>
            </a:extLst>
          </p:cNvPr>
          <p:cNvSpPr>
            <a:spLocks noGrp="1" noChangeArrowheads="1"/>
          </p:cNvSpPr>
          <p:nvPr>
            <p:ph type="title"/>
          </p:nvPr>
        </p:nvSpPr>
        <p:spPr>
          <a:xfrm>
            <a:off x="395288" y="1484313"/>
            <a:ext cx="8229600" cy="365125"/>
          </a:xfrm>
        </p:spPr>
        <p:txBody>
          <a:bodyPr/>
          <a:lstStyle/>
          <a:p>
            <a:pPr eaLnBrk="1" hangingPunct="1"/>
            <a:r>
              <a:rPr lang="ru-RU" altLang="ru-RU" sz="2400" b="1"/>
              <a:t>Пакетный доступ</a:t>
            </a:r>
          </a:p>
        </p:txBody>
      </p:sp>
      <p:sp>
        <p:nvSpPr>
          <p:cNvPr id="14342" name="Rectangle 3">
            <a:extLst>
              <a:ext uri="{FF2B5EF4-FFF2-40B4-BE49-F238E27FC236}">
                <a16:creationId xmlns:a16="http://schemas.microsoft.com/office/drawing/2014/main" id="{4C7AB59D-DBE3-471D-9D9C-5114D640A784}"/>
              </a:ext>
            </a:extLst>
          </p:cNvPr>
          <p:cNvSpPr>
            <a:spLocks noGrp="1" noChangeArrowheads="1"/>
          </p:cNvSpPr>
          <p:nvPr>
            <p:ph type="body" idx="1"/>
          </p:nvPr>
        </p:nvSpPr>
        <p:spPr>
          <a:xfrm>
            <a:off x="0" y="1916113"/>
            <a:ext cx="9144000" cy="4210050"/>
          </a:xfrm>
        </p:spPr>
        <p:txBody>
          <a:bodyPr/>
          <a:lstStyle/>
          <a:p>
            <a:pPr algn="just" eaLnBrk="1" hangingPunct="1"/>
            <a:r>
              <a:rPr lang="ru-RU" altLang="ru-RU" sz="2000"/>
              <a:t>Если спецификатор доступа вообще отсутствует (т.н. </a:t>
            </a:r>
            <a:r>
              <a:rPr lang="en-US" altLang="ru-RU" sz="2000"/>
              <a:t>default access</a:t>
            </a:r>
            <a:r>
              <a:rPr lang="ru-RU" altLang="ru-RU" sz="2000"/>
              <a:t>), подразумевается «пакетный доступ» (</a:t>
            </a:r>
            <a:r>
              <a:rPr lang="en-US" altLang="ru-RU" sz="2000"/>
              <a:t>package access</a:t>
            </a:r>
            <a:r>
              <a:rPr lang="ru-RU" altLang="ru-RU" sz="2000"/>
              <a:t>);</a:t>
            </a:r>
          </a:p>
          <a:p>
            <a:pPr algn="just" eaLnBrk="1" hangingPunct="1"/>
            <a:r>
              <a:rPr lang="ru-RU" altLang="ru-RU" sz="2000"/>
              <a:t>Пакетный доступ означает доступность элемента пакета и/или класса в нем для всех остальных классов этого пакета; с позиций другого пакета они рассматриваются как приватные </a:t>
            </a:r>
            <a:r>
              <a:rPr lang="ru-RU" altLang="ru-RU" sz="2000" i="1"/>
              <a:t>(</a:t>
            </a:r>
            <a:r>
              <a:rPr lang="en-US" altLang="ru-RU" sz="2000" i="1"/>
              <a:t>package private access</a:t>
            </a:r>
            <a:r>
              <a:rPr lang="ru-RU" altLang="ru-RU" sz="2000" i="1"/>
              <a:t>)</a:t>
            </a:r>
            <a:r>
              <a:rPr lang="en-US" altLang="ru-RU" sz="2000"/>
              <a:t>.</a:t>
            </a:r>
            <a:r>
              <a:rPr lang="ru-RU" altLang="ru-RU" sz="2000"/>
              <a:t> Это справедливо и для </a:t>
            </a:r>
            <a:r>
              <a:rPr lang="en-US" altLang="ru-RU" sz="2000"/>
              <a:t>default package (</a:t>
            </a:r>
            <a:r>
              <a:rPr lang="ru-RU" altLang="ru-RU" sz="2000"/>
              <a:t>когда не указавается имя пакета</a:t>
            </a:r>
            <a:r>
              <a:rPr lang="en-US" altLang="ru-RU" sz="2000"/>
              <a:t>).</a:t>
            </a:r>
          </a:p>
          <a:p>
            <a:pPr algn="just" eaLnBrk="1" hangingPunct="1"/>
            <a:r>
              <a:rPr lang="ru-RU" altLang="ru-RU" sz="2000"/>
              <a:t>Доступ в пределах пакета является основной причиной группировки классов в пакеты; классы не имеющие доступа к другим классам пакета, полезно помещать в другой пакет;</a:t>
            </a:r>
          </a:p>
          <a:p>
            <a:pPr algn="just" eaLnBrk="1" hangingPunct="1"/>
            <a:r>
              <a:rPr lang="ru-RU" altLang="ru-RU" sz="2000"/>
              <a:t>Очевидно, добавляя свои классы в чужие пакеты, вы можете нарушать их функционирование (нарушать инкапсуляцию в чужом пакете); </a:t>
            </a:r>
            <a:r>
              <a:rPr lang="ru-RU" altLang="ru-RU" sz="2000" i="1"/>
              <a:t>например, - попробуйте добавить свой класс в пакет </a:t>
            </a:r>
            <a:r>
              <a:rPr lang="en-US" altLang="ru-RU" sz="2000" i="1"/>
              <a:t>java.lang…</a:t>
            </a:r>
            <a:r>
              <a:rPr lang="ru-RU" altLang="ru-RU" sz="2000" i="1"/>
              <a:t> Что при этом можно нарушить? </a:t>
            </a:r>
          </a:p>
          <a:p>
            <a:pPr eaLnBrk="1" hangingPunct="1">
              <a:buFontTx/>
              <a:buNone/>
            </a:pPr>
            <a:endParaRPr lang="ru-RU" altLang="ru-RU" sz="2000" i="1"/>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8E2D0D8B-6BA0-41F8-A6E5-531BCF2D562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9C74336-8E49-4204-BEB2-20E861383ED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FD5ABC4A-D637-4CFF-9D50-4AD5D9D3936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A3842860-661C-46FB-B84B-BCA00D003128}"/>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A6FEEFC-3647-42AB-A062-B656992AC054}" type="slidenum">
              <a:rPr lang="ru-RU" altLang="ru-RU" sz="1400"/>
              <a:pPr eaLnBrk="1" hangingPunct="1">
                <a:spcBef>
                  <a:spcPct val="0"/>
                </a:spcBef>
                <a:buFontTx/>
                <a:buNone/>
              </a:pPr>
              <a:t>695</a:t>
            </a:fld>
            <a:endParaRPr lang="ru-RU" altLang="ru-RU" sz="1400"/>
          </a:p>
        </p:txBody>
      </p:sp>
      <p:sp>
        <p:nvSpPr>
          <p:cNvPr id="15365" name="Rectangle 2">
            <a:extLst>
              <a:ext uri="{FF2B5EF4-FFF2-40B4-BE49-F238E27FC236}">
                <a16:creationId xmlns:a16="http://schemas.microsoft.com/office/drawing/2014/main" id="{B2DB6DEA-53C4-41AC-BD58-1731D50D239E}"/>
              </a:ext>
            </a:extLst>
          </p:cNvPr>
          <p:cNvSpPr>
            <a:spLocks noGrp="1" noChangeArrowheads="1"/>
          </p:cNvSpPr>
          <p:nvPr>
            <p:ph type="title"/>
          </p:nvPr>
        </p:nvSpPr>
        <p:spPr>
          <a:xfrm>
            <a:off x="468313" y="1557338"/>
            <a:ext cx="8229600" cy="287337"/>
          </a:xfrm>
        </p:spPr>
        <p:txBody>
          <a:bodyPr/>
          <a:lstStyle/>
          <a:p>
            <a:pPr eaLnBrk="1" hangingPunct="1"/>
            <a:r>
              <a:rPr lang="ru-RU" altLang="ru-RU" sz="2400" b="1"/>
              <a:t>Публичный доступ (</a:t>
            </a:r>
            <a:r>
              <a:rPr lang="en-US" altLang="ru-RU" sz="2400" b="1"/>
              <a:t>public</a:t>
            </a:r>
            <a:r>
              <a:rPr lang="ru-RU" altLang="ru-RU" sz="2400" b="1"/>
              <a:t>)</a:t>
            </a:r>
          </a:p>
        </p:txBody>
      </p:sp>
      <p:sp>
        <p:nvSpPr>
          <p:cNvPr id="15366" name="Rectangle 3">
            <a:extLst>
              <a:ext uri="{FF2B5EF4-FFF2-40B4-BE49-F238E27FC236}">
                <a16:creationId xmlns:a16="http://schemas.microsoft.com/office/drawing/2014/main" id="{69AD03BC-E99C-4C55-B7E9-07E876E9775E}"/>
              </a:ext>
            </a:extLst>
          </p:cNvPr>
          <p:cNvSpPr>
            <a:spLocks noGrp="1" noChangeArrowheads="1"/>
          </p:cNvSpPr>
          <p:nvPr>
            <p:ph type="body" idx="1"/>
          </p:nvPr>
        </p:nvSpPr>
        <p:spPr>
          <a:xfrm>
            <a:off x="179388" y="1916113"/>
            <a:ext cx="8785225" cy="720725"/>
          </a:xfrm>
        </p:spPr>
        <p:txBody>
          <a:bodyPr/>
          <a:lstStyle/>
          <a:p>
            <a:pPr algn="just" eaLnBrk="1" hangingPunct="1"/>
            <a:r>
              <a:rPr lang="ru-RU" altLang="ru-RU" sz="2000"/>
              <a:t>Указание </a:t>
            </a:r>
            <a:r>
              <a:rPr lang="en-US" altLang="ru-RU" sz="2000"/>
              <a:t>public </a:t>
            </a:r>
            <a:r>
              <a:rPr lang="ru-RU" altLang="ru-RU" sz="2000"/>
              <a:t>означает, что следующее за ним объявление доступно всем;</a:t>
            </a:r>
          </a:p>
        </p:txBody>
      </p:sp>
      <p:sp>
        <p:nvSpPr>
          <p:cNvPr id="15367" name="Rectangle 4">
            <a:extLst>
              <a:ext uri="{FF2B5EF4-FFF2-40B4-BE49-F238E27FC236}">
                <a16:creationId xmlns:a16="http://schemas.microsoft.com/office/drawing/2014/main" id="{38538FB7-8298-49F2-95BF-5BB00B57172F}"/>
              </a:ext>
            </a:extLst>
          </p:cNvPr>
          <p:cNvSpPr>
            <a:spLocks noChangeArrowheads="1"/>
          </p:cNvSpPr>
          <p:nvPr/>
        </p:nvSpPr>
        <p:spPr bwMode="auto">
          <a:xfrm>
            <a:off x="539750" y="2781300"/>
            <a:ext cx="82296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b="1">
                <a:solidFill>
                  <a:schemeClr val="tx2"/>
                </a:solidFill>
              </a:rPr>
              <a:t>Приватный доступ (</a:t>
            </a:r>
            <a:r>
              <a:rPr lang="en-US" altLang="ru-RU" sz="2400" b="1">
                <a:solidFill>
                  <a:schemeClr val="tx2"/>
                </a:solidFill>
              </a:rPr>
              <a:t>private</a:t>
            </a:r>
            <a:r>
              <a:rPr lang="ru-RU" altLang="ru-RU" sz="2400" b="1">
                <a:solidFill>
                  <a:schemeClr val="tx2"/>
                </a:solidFill>
              </a:rPr>
              <a:t>)</a:t>
            </a:r>
          </a:p>
        </p:txBody>
      </p:sp>
      <p:sp>
        <p:nvSpPr>
          <p:cNvPr id="15368" name="Rectangle 5">
            <a:extLst>
              <a:ext uri="{FF2B5EF4-FFF2-40B4-BE49-F238E27FC236}">
                <a16:creationId xmlns:a16="http://schemas.microsoft.com/office/drawing/2014/main" id="{32B0FC37-9584-41E2-8FD0-535D557E2C09}"/>
              </a:ext>
            </a:extLst>
          </p:cNvPr>
          <p:cNvSpPr>
            <a:spLocks noChangeArrowheads="1"/>
          </p:cNvSpPr>
          <p:nvPr/>
        </p:nvSpPr>
        <p:spPr bwMode="auto">
          <a:xfrm>
            <a:off x="179388" y="3213100"/>
            <a:ext cx="8856662"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r>
              <a:rPr lang="ru-RU" altLang="ru-RU" sz="2000"/>
              <a:t>Указание </a:t>
            </a:r>
            <a:r>
              <a:rPr lang="en-US" altLang="ru-RU" sz="2000"/>
              <a:t>private </a:t>
            </a:r>
            <a:r>
              <a:rPr lang="ru-RU" altLang="ru-RU" sz="2000"/>
              <a:t>означает, что следующее за ним объявление доступно только методам данного класса;</a:t>
            </a:r>
          </a:p>
          <a:p>
            <a:pPr algn="just" eaLnBrk="1" hangingPunct="1"/>
            <a:r>
              <a:rPr lang="ru-RU" altLang="ru-RU" sz="2000"/>
              <a:t>Поддерживает средства инкапсуляции внутри одного пакета;</a:t>
            </a:r>
          </a:p>
          <a:p>
            <a:pPr algn="just" eaLnBrk="1" hangingPunct="1"/>
            <a:r>
              <a:rPr lang="ru-RU" altLang="ru-RU" sz="2000"/>
              <a:t>Рекомендуется все поля классов делать </a:t>
            </a:r>
            <a:r>
              <a:rPr lang="en-US" altLang="ru-RU" sz="2000"/>
              <a:t>private</a:t>
            </a:r>
            <a:r>
              <a:rPr lang="ru-RU" altLang="ru-RU" sz="2000"/>
              <a:t>;</a:t>
            </a:r>
          </a:p>
          <a:p>
            <a:pPr algn="just" eaLnBrk="1" hangingPunct="1"/>
            <a:r>
              <a:rPr lang="ru-RU" altLang="ru-RU" sz="2000"/>
              <a:t>Объявление </a:t>
            </a:r>
            <a:r>
              <a:rPr lang="en-US" altLang="ru-RU" sz="2000"/>
              <a:t>private-</a:t>
            </a:r>
            <a:r>
              <a:rPr lang="ru-RU" altLang="ru-RU" sz="2000"/>
              <a:t>конструкторов позволяет запрещать неконтролируемое самим классом создание объектов из-вне класса; на этом основаны важные </a:t>
            </a:r>
            <a:r>
              <a:rPr lang="en-US" altLang="ru-RU" sz="2000"/>
              <a:t>design-pattern’</a:t>
            </a:r>
            <a:r>
              <a:rPr lang="ru-RU" altLang="ru-RU" sz="2000"/>
              <a:t>ы </a:t>
            </a:r>
            <a:r>
              <a:rPr lang="ru-RU" altLang="ru-RU" sz="2000" i="1"/>
              <a:t>(</a:t>
            </a:r>
            <a:r>
              <a:rPr lang="en-US" altLang="ru-RU" sz="2000" i="1"/>
              <a:t>factory, singleton – </a:t>
            </a:r>
            <a:r>
              <a:rPr lang="ru-RU" altLang="ru-RU" sz="2000" i="1"/>
              <a:t>кто скажет, в чем их суть?)</a:t>
            </a:r>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8BBC8B3E-05FA-439E-8D4B-F96F40195C1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A375172-0D94-48AD-B263-0A218FCF664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44B82B7E-47E4-44E2-B31F-CD4F8323BFC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FBB2721B-6ABB-40DA-98A8-B3216DEDC1E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2508AEC-B201-4D61-A15B-B0CE369EF39E}" type="slidenum">
              <a:rPr lang="ru-RU" altLang="ru-RU" sz="1400"/>
              <a:pPr eaLnBrk="1" hangingPunct="1">
                <a:spcBef>
                  <a:spcPct val="0"/>
                </a:spcBef>
                <a:buFontTx/>
                <a:buNone/>
              </a:pPr>
              <a:t>696</a:t>
            </a:fld>
            <a:endParaRPr lang="ru-RU" altLang="ru-RU" sz="1400"/>
          </a:p>
        </p:txBody>
      </p:sp>
      <p:sp>
        <p:nvSpPr>
          <p:cNvPr id="16389" name="Rectangle 2">
            <a:extLst>
              <a:ext uri="{FF2B5EF4-FFF2-40B4-BE49-F238E27FC236}">
                <a16:creationId xmlns:a16="http://schemas.microsoft.com/office/drawing/2014/main" id="{073F93C2-B071-436F-A370-1C9129477B76}"/>
              </a:ext>
            </a:extLst>
          </p:cNvPr>
          <p:cNvSpPr>
            <a:spLocks noGrp="1" noChangeArrowheads="1"/>
          </p:cNvSpPr>
          <p:nvPr>
            <p:ph type="title"/>
          </p:nvPr>
        </p:nvSpPr>
        <p:spPr>
          <a:xfrm>
            <a:off x="468313" y="1484313"/>
            <a:ext cx="8229600" cy="360362"/>
          </a:xfrm>
        </p:spPr>
        <p:txBody>
          <a:bodyPr/>
          <a:lstStyle/>
          <a:p>
            <a:pPr eaLnBrk="1" hangingPunct="1"/>
            <a:r>
              <a:rPr lang="ru-RU" altLang="ru-RU" sz="2400" b="1"/>
              <a:t>Наследуемый доступ </a:t>
            </a:r>
            <a:r>
              <a:rPr lang="en-US" altLang="ru-RU" sz="2400" b="1"/>
              <a:t>(protected)</a:t>
            </a:r>
            <a:endParaRPr lang="ru-RU" altLang="ru-RU" sz="2400" b="1"/>
          </a:p>
        </p:txBody>
      </p:sp>
      <p:sp>
        <p:nvSpPr>
          <p:cNvPr id="16390" name="Rectangle 3">
            <a:extLst>
              <a:ext uri="{FF2B5EF4-FFF2-40B4-BE49-F238E27FC236}">
                <a16:creationId xmlns:a16="http://schemas.microsoft.com/office/drawing/2014/main" id="{77BE1347-B28E-4813-8068-6E84484711E4}"/>
              </a:ext>
            </a:extLst>
          </p:cNvPr>
          <p:cNvSpPr>
            <a:spLocks noGrp="1" noChangeArrowheads="1"/>
          </p:cNvSpPr>
          <p:nvPr>
            <p:ph type="body" idx="1"/>
          </p:nvPr>
        </p:nvSpPr>
        <p:spPr>
          <a:xfrm>
            <a:off x="107950" y="2060575"/>
            <a:ext cx="8928100" cy="4065588"/>
          </a:xfrm>
        </p:spPr>
        <p:txBody>
          <a:bodyPr/>
          <a:lstStyle/>
          <a:p>
            <a:pPr algn="just" eaLnBrk="1" hangingPunct="1">
              <a:lnSpc>
                <a:spcPct val="90000"/>
              </a:lnSpc>
            </a:pPr>
            <a:r>
              <a:rPr lang="ru-RU" altLang="ru-RU" sz="2000"/>
              <a:t>Спецификатор </a:t>
            </a:r>
            <a:r>
              <a:rPr lang="en-US" altLang="ru-RU" sz="2000" b="1"/>
              <a:t>protected</a:t>
            </a:r>
            <a:r>
              <a:rPr lang="en-US" altLang="ru-RU" sz="2000"/>
              <a:t> </a:t>
            </a:r>
            <a:r>
              <a:rPr lang="ru-RU" altLang="ru-RU" sz="2000"/>
              <a:t>используется тогда, когда автор базового класса из некоторого пакета разрешает использовать за пределами пакета некоторые элементы своего класса не всем (как </a:t>
            </a:r>
            <a:r>
              <a:rPr lang="en-US" altLang="ru-RU" sz="2000"/>
              <a:t>public</a:t>
            </a:r>
            <a:r>
              <a:rPr lang="ru-RU" altLang="ru-RU" sz="2000"/>
              <a:t>), а только производным классам;</a:t>
            </a:r>
          </a:p>
          <a:p>
            <a:pPr algn="just" eaLnBrk="1" hangingPunct="1">
              <a:lnSpc>
                <a:spcPct val="90000"/>
              </a:lnSpc>
            </a:pPr>
            <a:endParaRPr lang="ru-RU" altLang="ru-RU" sz="2000"/>
          </a:p>
          <a:p>
            <a:pPr algn="just" eaLnBrk="1" hangingPunct="1">
              <a:lnSpc>
                <a:spcPct val="90000"/>
              </a:lnSpc>
            </a:pPr>
            <a:r>
              <a:rPr lang="ru-RU" altLang="ru-RU" sz="2000"/>
              <a:t>Спецификатор </a:t>
            </a:r>
            <a:r>
              <a:rPr lang="en-US" altLang="ru-RU" sz="2000" b="1"/>
              <a:t>protected</a:t>
            </a:r>
            <a:r>
              <a:rPr lang="en-US" altLang="ru-RU" sz="2000"/>
              <a:t> </a:t>
            </a:r>
            <a:r>
              <a:rPr lang="ru-RU" altLang="ru-RU" sz="2000"/>
              <a:t>также дает доступ всем членам данного пакета </a:t>
            </a:r>
            <a:r>
              <a:rPr lang="ru-RU" altLang="ru-RU" sz="2000" i="1"/>
              <a:t>(т.е. он «включает в себя», «расширяет» возможности пакетного </a:t>
            </a:r>
            <a:r>
              <a:rPr lang="en-US" altLang="ru-RU" sz="2000" i="1"/>
              <a:t>(default-)</a:t>
            </a:r>
            <a:r>
              <a:rPr lang="ru-RU" altLang="ru-RU" sz="2000" i="1"/>
              <a:t> доступа).</a:t>
            </a:r>
            <a:endParaRPr lang="en-US" altLang="ru-RU" sz="2000" i="1"/>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5BB9839D-FF66-48DC-9A79-59626134668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C7E277D-A69A-4A75-9890-E6438E4EC99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B67AA2A2-29A7-44C3-847A-2C4E269FDE6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8954F703-A070-411F-AA82-B9C6DF9E7E8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4E813A8-A986-4608-8B29-A142E220AE09}" type="slidenum">
              <a:rPr lang="ru-RU" altLang="ru-RU" sz="1400"/>
              <a:pPr eaLnBrk="1" hangingPunct="1">
                <a:spcBef>
                  <a:spcPct val="0"/>
                </a:spcBef>
                <a:buFontTx/>
                <a:buNone/>
              </a:pPr>
              <a:t>697</a:t>
            </a:fld>
            <a:endParaRPr lang="ru-RU" altLang="ru-RU" sz="1400"/>
          </a:p>
        </p:txBody>
      </p:sp>
      <p:sp>
        <p:nvSpPr>
          <p:cNvPr id="17413" name="Rectangle 2">
            <a:extLst>
              <a:ext uri="{FF2B5EF4-FFF2-40B4-BE49-F238E27FC236}">
                <a16:creationId xmlns:a16="http://schemas.microsoft.com/office/drawing/2014/main" id="{427CD541-8F53-48EB-A4BD-1FFE6EF2B801}"/>
              </a:ext>
            </a:extLst>
          </p:cNvPr>
          <p:cNvSpPr>
            <a:spLocks noGrp="1" noChangeArrowheads="1"/>
          </p:cNvSpPr>
          <p:nvPr>
            <p:ph type="title"/>
          </p:nvPr>
        </p:nvSpPr>
        <p:spPr>
          <a:xfrm>
            <a:off x="468313" y="1412875"/>
            <a:ext cx="8229600" cy="292100"/>
          </a:xfrm>
        </p:spPr>
        <p:txBody>
          <a:bodyPr/>
          <a:lstStyle/>
          <a:p>
            <a:pPr eaLnBrk="1" hangingPunct="1"/>
            <a:r>
              <a:rPr lang="ru-RU" altLang="ru-RU" sz="2400" b="1">
                <a:solidFill>
                  <a:schemeClr val="tx1"/>
                </a:solidFill>
              </a:rPr>
              <a:t>Ключевое слово </a:t>
            </a:r>
            <a:r>
              <a:rPr lang="en-US" altLang="ru-RU" sz="2400" b="1">
                <a:solidFill>
                  <a:schemeClr val="tx1"/>
                </a:solidFill>
              </a:rPr>
              <a:t>protected</a:t>
            </a:r>
            <a:endParaRPr lang="ru-RU" altLang="ru-RU" sz="2400" b="1">
              <a:solidFill>
                <a:schemeClr val="tx1"/>
              </a:solidFill>
            </a:endParaRPr>
          </a:p>
        </p:txBody>
      </p:sp>
      <p:sp>
        <p:nvSpPr>
          <p:cNvPr id="17414" name="Rectangle 3">
            <a:extLst>
              <a:ext uri="{FF2B5EF4-FFF2-40B4-BE49-F238E27FC236}">
                <a16:creationId xmlns:a16="http://schemas.microsoft.com/office/drawing/2014/main" id="{085FFE5D-03F1-47DF-BF50-083729203898}"/>
              </a:ext>
            </a:extLst>
          </p:cNvPr>
          <p:cNvSpPr>
            <a:spLocks noGrp="1" noChangeArrowheads="1"/>
          </p:cNvSpPr>
          <p:nvPr>
            <p:ph type="body" idx="1"/>
          </p:nvPr>
        </p:nvSpPr>
        <p:spPr>
          <a:xfrm>
            <a:off x="107950" y="1773238"/>
            <a:ext cx="8928100" cy="4319587"/>
          </a:xfrm>
        </p:spPr>
        <p:txBody>
          <a:bodyPr/>
          <a:lstStyle/>
          <a:p>
            <a:pPr eaLnBrk="1" hangingPunct="1"/>
            <a:r>
              <a:rPr lang="ru-RU" altLang="ru-RU" sz="1800" b="1"/>
              <a:t>Член класса, объявленный как </a:t>
            </a:r>
            <a:r>
              <a:rPr lang="en-US" altLang="ru-RU" sz="1800" b="1"/>
              <a:t>protected</a:t>
            </a:r>
            <a:r>
              <a:rPr lang="ru-RU" altLang="ru-RU" sz="1800" b="1"/>
              <a:t> является закрытым для всех пользователей класса, кроме тех, кто:</a:t>
            </a:r>
          </a:p>
          <a:p>
            <a:pPr lvl="1" eaLnBrk="1" hangingPunct="1"/>
            <a:r>
              <a:rPr lang="ru-RU" altLang="ru-RU" sz="1800" b="1"/>
              <a:t>наследует от этого класса,  </a:t>
            </a:r>
            <a:r>
              <a:rPr lang="ru-RU" altLang="ru-RU" sz="1800"/>
              <a:t>и/или</a:t>
            </a:r>
          </a:p>
          <a:p>
            <a:pPr lvl="1" eaLnBrk="1" hangingPunct="1"/>
            <a:r>
              <a:rPr lang="ru-RU" altLang="ru-RU" sz="1800" b="1"/>
              <a:t>принадлежит тому же пакету </a:t>
            </a:r>
          </a:p>
          <a:p>
            <a:pPr lvl="1" eaLnBrk="1" hangingPunct="1">
              <a:buFontTx/>
              <a:buNone/>
            </a:pPr>
            <a:r>
              <a:rPr lang="ru-RU" altLang="ru-RU" sz="1800" b="1"/>
              <a:t>(т.е. </a:t>
            </a:r>
            <a:r>
              <a:rPr lang="en-US" altLang="ru-RU" sz="1800" b="1"/>
              <a:t>“protected” </a:t>
            </a:r>
            <a:r>
              <a:rPr lang="ru-RU" altLang="ru-RU" sz="1800" b="1"/>
              <a:t>расширяет пакетный доступ на наследников класса).</a:t>
            </a:r>
          </a:p>
          <a:p>
            <a:pPr eaLnBrk="1" hangingPunct="1"/>
            <a:r>
              <a:rPr lang="ru-RU" altLang="ru-RU" sz="1800"/>
              <a:t>По принципу наименьших привилегий, лучше объявлять поля класса </a:t>
            </a:r>
            <a:r>
              <a:rPr lang="en-US" altLang="ru-RU" sz="1800"/>
              <a:t>private</a:t>
            </a:r>
            <a:r>
              <a:rPr lang="ru-RU" altLang="ru-RU" sz="1800"/>
              <a:t>, а управляемый доступ предоставлять наследникам (и соседям по пакету) через</a:t>
            </a:r>
            <a:r>
              <a:rPr lang="en-US" altLang="ru-RU" sz="1800"/>
              <a:t> protected-</a:t>
            </a:r>
            <a:r>
              <a:rPr lang="ru-RU" altLang="ru-RU" sz="1800"/>
              <a:t>методы.</a:t>
            </a:r>
          </a:p>
          <a:p>
            <a:pPr eaLnBrk="1" hangingPunct="1"/>
            <a:r>
              <a:rPr lang="ru-RU" altLang="ru-RU" sz="1800"/>
              <a:t>Отступления от этого принципа могут быть мотивированы только соображениями производительности (временем доступа к полям). Надо понимать, что ваш класс могут унаследовать в «плохих» целях ...</a:t>
            </a:r>
          </a:p>
          <a:p>
            <a:pPr eaLnBrk="1" hangingPunct="1"/>
            <a:r>
              <a:rPr lang="en-US" altLang="ru-RU" sz="1800" b="1"/>
              <a:t>static protected</a:t>
            </a:r>
            <a:r>
              <a:rPr lang="en-US" altLang="ru-RU" sz="1800"/>
              <a:t> </a:t>
            </a:r>
            <a:r>
              <a:rPr lang="ru-RU" altLang="ru-RU" sz="1800"/>
              <a:t>члены доступны в любом подклассе («если не скрыты по имени») – </a:t>
            </a:r>
            <a:r>
              <a:rPr lang="ru-RU" altLang="ru-RU" sz="1800" i="1"/>
              <a:t>проверьте это</a:t>
            </a:r>
            <a:r>
              <a:rPr lang="en-US" altLang="ru-RU" sz="1800" i="1"/>
              <a:t> !</a:t>
            </a:r>
            <a:r>
              <a:rPr lang="ru-RU" altLang="ru-RU" sz="1800"/>
              <a:t> </a:t>
            </a:r>
          </a:p>
          <a:p>
            <a:pPr eaLnBrk="1" hangingPunct="1"/>
            <a:r>
              <a:rPr lang="ru-RU" altLang="ru-RU" sz="1800"/>
              <a:t>Далее – мы говорим о работе с нестатическими </a:t>
            </a:r>
            <a:r>
              <a:rPr lang="en-US" altLang="ru-RU" sz="1800"/>
              <a:t>protected-</a:t>
            </a:r>
            <a:r>
              <a:rPr lang="ru-RU" altLang="ru-RU" sz="1800"/>
              <a:t>членами</a:t>
            </a:r>
            <a:r>
              <a:rPr lang="en-US" altLang="ru-RU" sz="1800"/>
              <a:t> </a:t>
            </a:r>
            <a:r>
              <a:rPr lang="ru-RU" altLang="ru-RU" sz="1800"/>
              <a:t>класса ...</a:t>
            </a:r>
          </a:p>
          <a:p>
            <a:pPr eaLnBrk="1" hangingPunct="1"/>
            <a:endParaRPr lang="ru-RU" altLang="ru-RU" sz="1800"/>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985BB5BF-B8D7-447C-8074-D7382BA58F5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173C28F-3A02-4645-B699-B6741038C2A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BD188E3B-D527-4D0F-9621-6E244647472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B4CCD751-AC2F-484B-8D40-1952AED61A9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1E4FF8E-A74F-4ADC-9BC0-BF672C3D17C1}" type="slidenum">
              <a:rPr lang="ru-RU" altLang="ru-RU" sz="1400"/>
              <a:pPr eaLnBrk="1" hangingPunct="1">
                <a:spcBef>
                  <a:spcPct val="0"/>
                </a:spcBef>
                <a:buFontTx/>
                <a:buNone/>
              </a:pPr>
              <a:t>698</a:t>
            </a:fld>
            <a:endParaRPr lang="ru-RU" altLang="ru-RU" sz="1400"/>
          </a:p>
        </p:txBody>
      </p:sp>
      <p:sp>
        <p:nvSpPr>
          <p:cNvPr id="18437" name="Rectangle 3">
            <a:extLst>
              <a:ext uri="{FF2B5EF4-FFF2-40B4-BE49-F238E27FC236}">
                <a16:creationId xmlns:a16="http://schemas.microsoft.com/office/drawing/2014/main" id="{9164D54D-CD08-48D9-96A6-D1C93D7C9732}"/>
              </a:ext>
            </a:extLst>
          </p:cNvPr>
          <p:cNvSpPr>
            <a:spLocks noGrp="1" noChangeArrowheads="1"/>
          </p:cNvSpPr>
          <p:nvPr>
            <p:ph type="body" idx="1"/>
          </p:nvPr>
        </p:nvSpPr>
        <p:spPr>
          <a:xfrm>
            <a:off x="0" y="1557338"/>
            <a:ext cx="9144000" cy="4568825"/>
          </a:xfrm>
        </p:spPr>
        <p:txBody>
          <a:bodyPr/>
          <a:lstStyle/>
          <a:p>
            <a:pPr eaLnBrk="1" hangingPunct="1">
              <a:lnSpc>
                <a:spcPct val="80000"/>
              </a:lnSpc>
            </a:pPr>
            <a:r>
              <a:rPr lang="en-US" altLang="ru-RU" sz="1800"/>
              <a:t>Protected – </a:t>
            </a:r>
            <a:r>
              <a:rPr lang="ru-RU" altLang="ru-RU" sz="1800"/>
              <a:t>доступ аналогичен пакетному с одним добавлением:</a:t>
            </a:r>
          </a:p>
          <a:p>
            <a:pPr lvl="1" eaLnBrk="1" hangingPunct="1">
              <a:lnSpc>
                <a:spcPct val="80000"/>
              </a:lnSpc>
            </a:pPr>
            <a:r>
              <a:rPr lang="ru-RU" altLang="ru-RU" sz="1800"/>
              <a:t>он позволяет подклассам использовать </a:t>
            </a:r>
            <a:r>
              <a:rPr lang="en-US" altLang="ru-RU" sz="1800"/>
              <a:t>protected-</a:t>
            </a:r>
            <a:r>
              <a:rPr lang="ru-RU" altLang="ru-RU" sz="1800"/>
              <a:t>члены базового класса даже если подклассы находятся вне пакета базового класса.</a:t>
            </a:r>
          </a:p>
          <a:p>
            <a:pPr eaLnBrk="1" hangingPunct="1">
              <a:lnSpc>
                <a:spcPct val="80000"/>
              </a:lnSpc>
            </a:pPr>
            <a:endParaRPr lang="ru-RU" altLang="ru-RU" sz="1800"/>
          </a:p>
          <a:p>
            <a:pPr eaLnBrk="1" hangingPunct="1">
              <a:lnSpc>
                <a:spcPct val="80000"/>
              </a:lnSpc>
            </a:pPr>
            <a:r>
              <a:rPr lang="en-US" altLang="ru-RU" sz="1800"/>
              <a:t>Protected – </a:t>
            </a:r>
            <a:r>
              <a:rPr lang="ru-RU" altLang="ru-RU" sz="1800"/>
              <a:t>доступ (в отличие от других уровней доступа) </a:t>
            </a:r>
            <a:r>
              <a:rPr lang="ru-RU" altLang="ru-RU" sz="1800" b="1"/>
              <a:t>применяется только к наследованию; при этом работает правило:</a:t>
            </a:r>
          </a:p>
          <a:p>
            <a:pPr lvl="1" eaLnBrk="1" hangingPunct="1">
              <a:lnSpc>
                <a:spcPct val="80000"/>
              </a:lnSpc>
            </a:pPr>
            <a:r>
              <a:rPr lang="ru-RU" altLang="ru-RU" sz="1800" b="1" i="1"/>
              <a:t>Если «подкласс-вне-пакета» имеет ссылку на экземпляр (инстанс) суперкласса </a:t>
            </a:r>
            <a:r>
              <a:rPr lang="en-US" altLang="ru-RU" sz="1800" b="1" i="1"/>
              <a:t>(c protected-</a:t>
            </a:r>
            <a:r>
              <a:rPr lang="ru-RU" altLang="ru-RU" sz="1800" b="1" i="1"/>
              <a:t>методом, к примеру</a:t>
            </a:r>
            <a:r>
              <a:rPr lang="en-US" altLang="ru-RU" sz="1800" b="1" i="1"/>
              <a:t>)</a:t>
            </a:r>
            <a:r>
              <a:rPr lang="ru-RU" altLang="ru-RU" sz="1800" b="1" i="1"/>
              <a:t>, то подкласс не может обратиться к этому методу с помощью этой («суперской») ссылки!</a:t>
            </a:r>
          </a:p>
          <a:p>
            <a:pPr eaLnBrk="1" hangingPunct="1">
              <a:lnSpc>
                <a:spcPct val="80000"/>
              </a:lnSpc>
            </a:pPr>
            <a:endParaRPr lang="ru-RU" altLang="ru-RU" sz="1800"/>
          </a:p>
          <a:p>
            <a:pPr eaLnBrk="1" hangingPunct="1">
              <a:lnSpc>
                <a:spcPct val="80000"/>
              </a:lnSpc>
            </a:pPr>
            <a:r>
              <a:rPr lang="ru-RU" altLang="ru-RU" sz="1800"/>
              <a:t>Единственный способ, которым подкласс может обращаться к такому методу, - это унаследовав его.</a:t>
            </a:r>
            <a:r>
              <a:rPr lang="ru-RU" altLang="ru-RU" sz="1800" b="1" i="1"/>
              <a:t> </a:t>
            </a:r>
          </a:p>
          <a:p>
            <a:pPr lvl="1" eaLnBrk="1" hangingPunct="1">
              <a:lnSpc>
                <a:spcPct val="80000"/>
              </a:lnSpc>
            </a:pPr>
            <a:r>
              <a:rPr lang="ru-RU" altLang="ru-RU" sz="1800"/>
              <a:t>Иначе говоря, «подкласс-вне-пакета» не имеет доступа к </a:t>
            </a:r>
            <a:r>
              <a:rPr lang="en-US" altLang="ru-RU" sz="1800"/>
              <a:t>protected-</a:t>
            </a:r>
            <a:r>
              <a:rPr lang="ru-RU" altLang="ru-RU" sz="1800"/>
              <a:t>методу по ссылке на объект суперкласса, он просто </a:t>
            </a:r>
            <a:r>
              <a:rPr lang="ru-RU" altLang="ru-RU" sz="1800" b="1" i="1"/>
              <a:t>имеет </a:t>
            </a:r>
            <a:r>
              <a:rPr lang="ru-RU" altLang="ru-RU" sz="1800"/>
              <a:t>сам этот метод (с помощью наследования).</a:t>
            </a:r>
          </a:p>
          <a:p>
            <a:pPr lvl="1" eaLnBrk="1" hangingPunct="1">
              <a:lnSpc>
                <a:spcPct val="80000"/>
              </a:lnSpc>
            </a:pPr>
            <a:endParaRPr lang="ru-RU" altLang="ru-RU" sz="1800"/>
          </a:p>
          <a:p>
            <a:pPr eaLnBrk="1" hangingPunct="1">
              <a:lnSpc>
                <a:spcPct val="80000"/>
              </a:lnSpc>
            </a:pPr>
            <a:r>
              <a:rPr lang="ru-RU" altLang="ru-RU" sz="1600" b="1">
                <a:solidFill>
                  <a:srgbClr val="FF0000"/>
                </a:solidFill>
              </a:rPr>
              <a:t>См. спецификацию языка</a:t>
            </a:r>
            <a:r>
              <a:rPr lang="en-US" altLang="ru-RU" sz="1600" b="1">
                <a:solidFill>
                  <a:srgbClr val="FF0000"/>
                </a:solidFill>
              </a:rPr>
              <a:t>:The Java Language Specification, J.Gosling et al</a:t>
            </a:r>
            <a:r>
              <a:rPr lang="ru-RU" altLang="ru-RU" sz="1600" b="1">
                <a:solidFill>
                  <a:srgbClr val="FF0000"/>
                </a:solidFill>
              </a:rPr>
              <a:t>, </a:t>
            </a:r>
            <a:r>
              <a:rPr lang="en-US" altLang="ru-RU" sz="1600" b="1">
                <a:solidFill>
                  <a:srgbClr val="FF0000"/>
                </a:solidFill>
              </a:rPr>
              <a:t>chapter Access Control</a:t>
            </a:r>
            <a:endParaRPr lang="ru-RU" altLang="ru-RU" sz="1600" b="1">
              <a:solidFill>
                <a:srgbClr val="FF0000"/>
              </a:solidFill>
            </a:endParaRPr>
          </a:p>
          <a:p>
            <a:pPr lvl="1" eaLnBrk="1" hangingPunct="1">
              <a:lnSpc>
                <a:spcPct val="80000"/>
              </a:lnSpc>
            </a:pPr>
            <a:endParaRPr lang="ru-RU" altLang="ru-RU" sz="160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3FD2B12F-54EC-4822-A6F2-FF7C494AE20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A207696-E729-45DA-8252-D378C7B537F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27212EC6-5210-482E-9858-5069596B3A2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B4092737-2B88-4409-8BB0-8737825439A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B59B4C-6092-4E83-9653-46D907CC27FB}" type="slidenum">
              <a:rPr lang="ru-RU" altLang="ru-RU" sz="1400"/>
              <a:pPr eaLnBrk="1" hangingPunct="1">
                <a:spcBef>
                  <a:spcPct val="0"/>
                </a:spcBef>
                <a:buFontTx/>
                <a:buNone/>
              </a:pPr>
              <a:t>699</a:t>
            </a:fld>
            <a:endParaRPr lang="ru-RU" altLang="ru-RU" sz="1400"/>
          </a:p>
        </p:txBody>
      </p:sp>
      <p:sp>
        <p:nvSpPr>
          <p:cNvPr id="19461" name="Rectangle 2">
            <a:extLst>
              <a:ext uri="{FF2B5EF4-FFF2-40B4-BE49-F238E27FC236}">
                <a16:creationId xmlns:a16="http://schemas.microsoft.com/office/drawing/2014/main" id="{CA6F00E9-1986-4793-A77F-6128B9C0B82D}"/>
              </a:ext>
            </a:extLst>
          </p:cNvPr>
          <p:cNvSpPr>
            <a:spLocks noGrp="1" noChangeArrowheads="1"/>
          </p:cNvSpPr>
          <p:nvPr>
            <p:ph type="title"/>
          </p:nvPr>
        </p:nvSpPr>
        <p:spPr>
          <a:xfrm>
            <a:off x="395288" y="1557338"/>
            <a:ext cx="8229600" cy="215900"/>
          </a:xfrm>
        </p:spPr>
        <p:txBody>
          <a:bodyPr/>
          <a:lstStyle/>
          <a:p>
            <a:pPr eaLnBrk="1" hangingPunct="1"/>
            <a:r>
              <a:rPr lang="ru-RU" altLang="ru-RU" sz="2400"/>
              <a:t>Смысл слова </a:t>
            </a:r>
            <a:r>
              <a:rPr lang="en-US" altLang="ru-RU" sz="2400" b="1"/>
              <a:t>protected</a:t>
            </a:r>
            <a:endParaRPr lang="ru-RU" altLang="ru-RU" sz="2400" b="1"/>
          </a:p>
        </p:txBody>
      </p:sp>
      <p:sp>
        <p:nvSpPr>
          <p:cNvPr id="19462" name="Rectangle 3">
            <a:extLst>
              <a:ext uri="{FF2B5EF4-FFF2-40B4-BE49-F238E27FC236}">
                <a16:creationId xmlns:a16="http://schemas.microsoft.com/office/drawing/2014/main" id="{7DF8E70B-BED8-45FA-8A4D-DF3EFEA49DDA}"/>
              </a:ext>
            </a:extLst>
          </p:cNvPr>
          <p:cNvSpPr>
            <a:spLocks noGrp="1" noChangeArrowheads="1"/>
          </p:cNvSpPr>
          <p:nvPr>
            <p:ph type="body" idx="1"/>
          </p:nvPr>
        </p:nvSpPr>
        <p:spPr>
          <a:xfrm>
            <a:off x="0" y="1773238"/>
            <a:ext cx="5148263" cy="4537075"/>
          </a:xfrm>
        </p:spPr>
        <p:txBody>
          <a:bodyPr/>
          <a:lstStyle/>
          <a:p>
            <a:pPr eaLnBrk="1" hangingPunct="1">
              <a:lnSpc>
                <a:spcPct val="80000"/>
              </a:lnSpc>
              <a:buFontTx/>
              <a:buNone/>
            </a:pPr>
            <a:endParaRPr lang="ru-RU" altLang="ru-RU" sz="700" b="1"/>
          </a:p>
          <a:p>
            <a:pPr eaLnBrk="1" hangingPunct="1">
              <a:lnSpc>
                <a:spcPct val="80000"/>
              </a:lnSpc>
            </a:pPr>
            <a:r>
              <a:rPr lang="ru-RU" altLang="ru-RU" sz="1600" b="1"/>
              <a:t>Каждый класс, расширяющий Dessert, наследует от него поле calories. </a:t>
            </a:r>
          </a:p>
          <a:p>
            <a:pPr eaLnBrk="1" hangingPunct="1">
              <a:lnSpc>
                <a:spcPct val="80000"/>
              </a:lnSpc>
            </a:pPr>
            <a:r>
              <a:rPr lang="ru-RU" altLang="ru-RU" sz="1600" b="1"/>
              <a:t>Код класса Cake может осуществлять доступ к полю calories только через ссылку на объект типа Cake или его подкласса (например, типа Chocolate Cake). </a:t>
            </a:r>
          </a:p>
          <a:p>
            <a:pPr eaLnBrk="1" hangingPunct="1">
              <a:lnSpc>
                <a:spcPct val="80000"/>
              </a:lnSpc>
            </a:pPr>
            <a:r>
              <a:rPr lang="ru-RU" altLang="ru-RU" sz="1600" b="1"/>
              <a:t>Код класса Cake не может обращаться к полю calories через ссылку типа Scone. Такое ограничение позволяет быть уверенным в том, что доступ к protected-полям осуществляется лишь в пределах иерархии класса. </a:t>
            </a:r>
          </a:p>
          <a:p>
            <a:pPr eaLnBrk="1" hangingPunct="1">
              <a:lnSpc>
                <a:spcPct val="80000"/>
              </a:lnSpc>
            </a:pPr>
            <a:r>
              <a:rPr lang="ru-RU" altLang="ru-RU" sz="1600" b="1"/>
              <a:t>Если в коде класса Cake имеется ссылка на объект более общего типа Dessert, вы не можете применять ее для доступа к полю calories, однако вы можете преобразовать ее в ссылку на Cake и воспользоваться результатом — при условии, конечно, что объект, на который она указывает, действительно относится к классу Cake (по меньшей мере).</a:t>
            </a:r>
          </a:p>
        </p:txBody>
      </p:sp>
      <p:pic>
        <p:nvPicPr>
          <p:cNvPr id="19463" name="Picture 4">
            <a:extLst>
              <a:ext uri="{FF2B5EF4-FFF2-40B4-BE49-F238E27FC236}">
                <a16:creationId xmlns:a16="http://schemas.microsoft.com/office/drawing/2014/main" id="{7477602A-5B9E-44CF-974E-3A1245148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2060575"/>
            <a:ext cx="3590925" cy="177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4" name="Rectangle 5">
            <a:extLst>
              <a:ext uri="{FF2B5EF4-FFF2-40B4-BE49-F238E27FC236}">
                <a16:creationId xmlns:a16="http://schemas.microsoft.com/office/drawing/2014/main" id="{0DB34495-B433-4CE4-9D40-452FAC1149E0}"/>
              </a:ext>
            </a:extLst>
          </p:cNvPr>
          <p:cNvSpPr>
            <a:spLocks noChangeArrowheads="1"/>
          </p:cNvSpPr>
          <p:nvPr/>
        </p:nvSpPr>
        <p:spPr bwMode="auto">
          <a:xfrm>
            <a:off x="5148263" y="4076700"/>
            <a:ext cx="3816350"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lnSpc>
                <a:spcPct val="80000"/>
              </a:lnSpc>
              <a:defRPr/>
            </a:pPr>
            <a:r>
              <a:rPr lang="ru-RU" altLang="ru-RU" sz="1600" b="1" dirty="0">
                <a:solidFill>
                  <a:srgbClr val="FF0000"/>
                </a:solidFill>
                <a:cs typeface="Arial" charset="0"/>
              </a:rPr>
              <a:t>к </a:t>
            </a:r>
            <a:r>
              <a:rPr lang="en-US" altLang="ru-RU" sz="1600" b="1" dirty="0">
                <a:solidFill>
                  <a:srgbClr val="FF0000"/>
                </a:solidFill>
                <a:cs typeface="Arial" charset="0"/>
              </a:rPr>
              <a:t>protected - </a:t>
            </a:r>
            <a:r>
              <a:rPr lang="ru-RU" altLang="ru-RU" sz="1600" b="1" dirty="0">
                <a:solidFill>
                  <a:srgbClr val="FF0000"/>
                </a:solidFill>
                <a:cs typeface="Arial" charset="0"/>
              </a:rPr>
              <a:t>члену класса можно обращаться через ссылку на объект, относящийся по меньшей мере к тому же типу, что и класс, делающий обращение.</a:t>
            </a:r>
          </a:p>
          <a:p>
            <a:pPr eaLnBrk="1" hangingPunct="1">
              <a:lnSpc>
                <a:spcPct val="80000"/>
              </a:lnSpc>
              <a:defRPr/>
            </a:pPr>
            <a:r>
              <a:rPr lang="en-US" altLang="ru-RU" sz="1600" b="1" dirty="0">
                <a:cs typeface="Arial" charset="0"/>
              </a:rPr>
              <a:t>Dessert - </a:t>
            </a:r>
            <a:r>
              <a:rPr lang="ru-RU" altLang="ru-RU" sz="1600" b="1" dirty="0">
                <a:cs typeface="Arial" charset="0"/>
              </a:rPr>
              <a:t>десерт</a:t>
            </a:r>
          </a:p>
          <a:p>
            <a:pPr eaLnBrk="1" hangingPunct="1">
              <a:lnSpc>
                <a:spcPct val="80000"/>
              </a:lnSpc>
              <a:defRPr/>
            </a:pPr>
            <a:r>
              <a:rPr lang="en-US" altLang="ru-RU" sz="1600" b="1" dirty="0">
                <a:cs typeface="Arial" charset="0"/>
              </a:rPr>
              <a:t>Cake – </a:t>
            </a:r>
            <a:r>
              <a:rPr lang="ru-RU" altLang="ru-RU" sz="1600" b="1" dirty="0">
                <a:cs typeface="Arial" charset="0"/>
              </a:rPr>
              <a:t>кекс</a:t>
            </a:r>
          </a:p>
          <a:p>
            <a:pPr eaLnBrk="1" hangingPunct="1">
              <a:lnSpc>
                <a:spcPct val="80000"/>
              </a:lnSpc>
              <a:defRPr/>
            </a:pPr>
            <a:r>
              <a:rPr lang="en-US" altLang="ru-RU" sz="1600" b="1" dirty="0">
                <a:cs typeface="Arial" charset="0"/>
              </a:rPr>
              <a:t>Scone - </a:t>
            </a:r>
            <a:r>
              <a:rPr lang="ru-RU" altLang="ru-RU" sz="1600" b="1" dirty="0">
                <a:cs typeface="Arial" charset="0"/>
              </a:rPr>
              <a:t>лепешка</a:t>
            </a:r>
          </a:p>
          <a:p>
            <a:pPr marL="0" indent="0" eaLnBrk="1" hangingPunct="1">
              <a:lnSpc>
                <a:spcPct val="80000"/>
              </a:lnSpc>
              <a:buFontTx/>
              <a:buNone/>
              <a:defRPr/>
            </a:pPr>
            <a:r>
              <a:rPr lang="ru-RU" altLang="ru-RU" sz="700" b="1" dirty="0">
                <a:cs typeface="Arial" charset="0"/>
              </a:rPr>
              <a:t> </a:t>
            </a:r>
            <a:endParaRPr lang="ru-RU" altLang="ru-RU" sz="1400" dirty="0">
              <a:cs typeface="Arial"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1">
            <a:extLst>
              <a:ext uri="{FF2B5EF4-FFF2-40B4-BE49-F238E27FC236}">
                <a16:creationId xmlns:a16="http://schemas.microsoft.com/office/drawing/2014/main" id="{002F2934-0187-4ABE-8CF5-AF05005735B4}"/>
              </a:ext>
            </a:extLst>
          </p:cNvPr>
          <p:cNvSpPr>
            <a:spLocks noGrp="1" noChangeArrowheads="1"/>
          </p:cNvSpPr>
          <p:nvPr>
            <p:ph type="title"/>
          </p:nvPr>
        </p:nvSpPr>
        <p:spPr>
          <a:xfrm>
            <a:off x="457200" y="274638"/>
            <a:ext cx="8229600" cy="561975"/>
          </a:xfrm>
        </p:spPr>
        <p:txBody>
          <a:bodyPr/>
          <a:lstStyle/>
          <a:p>
            <a:endParaRPr lang="ru-RU" altLang="ru-RU"/>
          </a:p>
        </p:txBody>
      </p:sp>
      <p:sp>
        <p:nvSpPr>
          <p:cNvPr id="4099" name="Объект 2">
            <a:extLst>
              <a:ext uri="{FF2B5EF4-FFF2-40B4-BE49-F238E27FC236}">
                <a16:creationId xmlns:a16="http://schemas.microsoft.com/office/drawing/2014/main" id="{DB1BB725-2263-4CFE-9608-CD3AC2969588}"/>
              </a:ext>
            </a:extLst>
          </p:cNvPr>
          <p:cNvSpPr>
            <a:spLocks noGrp="1" noChangeArrowheads="1"/>
          </p:cNvSpPr>
          <p:nvPr>
            <p:ph idx="1"/>
          </p:nvPr>
        </p:nvSpPr>
        <p:spPr>
          <a:xfrm>
            <a:off x="179388" y="1052513"/>
            <a:ext cx="8856662" cy="5400675"/>
          </a:xfrm>
        </p:spPr>
        <p:txBody>
          <a:bodyPr/>
          <a:lstStyle/>
          <a:p>
            <a:r>
              <a:rPr lang="ru-RU" altLang="ru-RU" sz="2600"/>
              <a:t>Несмотря на то, что во многих практических случаях моделирование экономических зависимостей линейными уравнениями дает вполне удовлетворительный результат, однако ограничиться рассмотрением лишь линейных регрессионных моделей невозможно. Так, близость линейного коэффициента корреляции к нулю еще не значит, что связь между соответствующими экономическими переменными отсутствует. При слабой линейной связи может быть очень тесной, например, нелинейная связь. Поэтому необходимо рассмотреть и нелинейные регрессии, построение и анализ которых имеют свою специфику.</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i="1" dirty="0"/>
              <a:t>«Идеальная» гистограмма </a:t>
            </a:r>
            <a:r>
              <a:rPr lang="ru-RU" i="1" dirty="0" err="1"/>
              <a:t>Стерджеса</a:t>
            </a:r>
            <a:r>
              <a:rPr lang="ru-RU" i="1" dirty="0"/>
              <a:t> для 10 интервалов</a:t>
            </a:r>
            <a:endParaRPr lang="ru-RU" dirty="0"/>
          </a:p>
        </p:txBody>
      </p:sp>
      <p:graphicFrame>
        <p:nvGraphicFramePr>
          <p:cNvPr id="4" name="Объект 3"/>
          <p:cNvGraphicFramePr>
            <a:graphicFrameLocks noGrp="1"/>
          </p:cNvGraphicFramePr>
          <p:nvPr>
            <p:ph sz="quarter" idx="1"/>
          </p:nvPr>
        </p:nvGraphicFramePr>
        <p:xfrm>
          <a:off x="457200" y="1219200"/>
          <a:ext cx="8229600" cy="4937125"/>
        </p:xfrm>
        <a:graphic>
          <a:graphicData uri="http://schemas.openxmlformats.org/drawingml/2006/chart">
            <c:chart xmlns:c="http://schemas.openxmlformats.org/drawingml/2006/chart" xmlns:r="http://schemas.openxmlformats.org/officeDocument/2006/relationships" r:id="rId3"/>
          </a:graphicData>
        </a:graphic>
      </p:graphicFrame>
      <p:sp>
        <p:nvSpPr>
          <p:cNvPr id="3" name="Номер слайда 2"/>
          <p:cNvSpPr>
            <a:spLocks noGrp="1"/>
          </p:cNvSpPr>
          <p:nvPr>
            <p:ph type="sldNum" sz="quarter" idx="12"/>
          </p:nvPr>
        </p:nvSpPr>
        <p:spPr/>
        <p:txBody>
          <a:bodyPr/>
          <a:lstStyle/>
          <a:p>
            <a:pPr>
              <a:defRPr/>
            </a:pPr>
            <a:fld id="{6859925B-7AB1-4910-A995-863FEA31FA9D}" type="slidenum">
              <a:rPr lang="ru-RU" sz="1600" smtClean="0"/>
              <a:pPr>
                <a:defRPr/>
              </a:pPr>
              <a:t>70</a:t>
            </a:fld>
            <a:endParaRPr lang="ru-RU" dirty="0"/>
          </a:p>
        </p:txBody>
      </p:sp>
    </p:spTree>
    <p:extLst>
      <p:ext uri="{BB962C8B-B14F-4D97-AF65-F5344CB8AC3E}">
        <p14:creationId xmlns:p14="http://schemas.microsoft.com/office/powerpoint/2010/main" val="7220704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51E06E74-4DA6-430F-80F2-E303D45E8E9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995F8B4-05CC-49EB-A03A-52054BCBD87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3" name="Footer Placeholder 4">
            <a:extLst>
              <a:ext uri="{FF2B5EF4-FFF2-40B4-BE49-F238E27FC236}">
                <a16:creationId xmlns:a16="http://schemas.microsoft.com/office/drawing/2014/main" id="{A432813F-4E80-4E44-8928-82CA8E66FF3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4" name="Slide Number Placeholder 5">
            <a:extLst>
              <a:ext uri="{FF2B5EF4-FFF2-40B4-BE49-F238E27FC236}">
                <a16:creationId xmlns:a16="http://schemas.microsoft.com/office/drawing/2014/main" id="{00A818DE-5FF9-4EA5-A30E-C09D88B7268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C072747-8D08-4653-8B35-87D2C4AA6407}" type="slidenum">
              <a:rPr lang="ru-RU" altLang="ru-RU" sz="1400"/>
              <a:pPr eaLnBrk="1" hangingPunct="1">
                <a:spcBef>
                  <a:spcPct val="0"/>
                </a:spcBef>
                <a:buFontTx/>
                <a:buNone/>
              </a:pPr>
              <a:t>700</a:t>
            </a:fld>
            <a:endParaRPr lang="ru-RU" altLang="ru-RU" sz="1400"/>
          </a:p>
        </p:txBody>
      </p:sp>
      <p:sp>
        <p:nvSpPr>
          <p:cNvPr id="20485" name="Rectangle 3">
            <a:extLst>
              <a:ext uri="{FF2B5EF4-FFF2-40B4-BE49-F238E27FC236}">
                <a16:creationId xmlns:a16="http://schemas.microsoft.com/office/drawing/2014/main" id="{9A8B09C7-F3C2-43EF-8B9E-02F449A81644}"/>
              </a:ext>
            </a:extLst>
          </p:cNvPr>
          <p:cNvSpPr>
            <a:spLocks noGrp="1" noChangeArrowheads="1"/>
          </p:cNvSpPr>
          <p:nvPr>
            <p:ph type="body" idx="1"/>
          </p:nvPr>
        </p:nvSpPr>
        <p:spPr>
          <a:xfrm>
            <a:off x="0" y="1412875"/>
            <a:ext cx="9129713" cy="4824413"/>
          </a:xfrm>
        </p:spPr>
        <p:txBody>
          <a:bodyPr/>
          <a:lstStyle/>
          <a:p>
            <a:pPr eaLnBrk="1" hangingPunct="1">
              <a:lnSpc>
                <a:spcPct val="90000"/>
              </a:lnSpc>
            </a:pPr>
            <a:r>
              <a:rPr lang="ru-RU" altLang="ru-RU" sz="1800" b="1"/>
              <a:t>Философия, которая за этим стоит:</a:t>
            </a:r>
          </a:p>
          <a:p>
            <a:pPr lvl="1" eaLnBrk="1" hangingPunct="1">
              <a:lnSpc>
                <a:spcPct val="90000"/>
              </a:lnSpc>
            </a:pPr>
            <a:r>
              <a:rPr lang="ru-RU" altLang="ru-RU" sz="1800"/>
              <a:t>Каждый подкласс наследует «контракт» своего суперкласса и расширяет/изменяет его некоторым образом;</a:t>
            </a:r>
          </a:p>
          <a:p>
            <a:pPr lvl="1" eaLnBrk="1" hangingPunct="1">
              <a:lnSpc>
                <a:spcPct val="90000"/>
              </a:lnSpc>
            </a:pPr>
            <a:r>
              <a:rPr lang="ru-RU" altLang="ru-RU" sz="1800"/>
              <a:t>Предположим, что один подкласс, как часть своего расширенного «контракта», накладывает ограничения на значения защищенных членов суперкласса;</a:t>
            </a:r>
          </a:p>
          <a:p>
            <a:pPr lvl="1" eaLnBrk="1" hangingPunct="1">
              <a:lnSpc>
                <a:spcPct val="90000"/>
              </a:lnSpc>
            </a:pPr>
            <a:r>
              <a:rPr lang="ru-RU" altLang="ru-RU" sz="1800"/>
              <a:t>Если бы другой подкласс мог иметь доступ к защищенным членам объектов первого подкласса, он мог бы – игнорируя такие его ограничения -  нарушить выполнение контракта объектами первого подкласса. Это запрещено.</a:t>
            </a:r>
          </a:p>
          <a:p>
            <a:pPr lvl="1" eaLnBrk="1" hangingPunct="1">
              <a:lnSpc>
                <a:spcPct val="90000"/>
              </a:lnSpc>
              <a:buFontTx/>
              <a:buNone/>
            </a:pPr>
            <a:r>
              <a:rPr lang="ru-RU" altLang="ru-RU" sz="1600"/>
              <a:t>	Сравните с «жизненной ситуацией»:</a:t>
            </a:r>
          </a:p>
          <a:p>
            <a:pPr lvl="2" eaLnBrk="1" hangingPunct="1">
              <a:lnSpc>
                <a:spcPct val="90000"/>
              </a:lnSpc>
            </a:pPr>
            <a:r>
              <a:rPr lang="ru-RU" altLang="ru-RU" sz="1600" b="1" i="1"/>
              <a:t>Придумайте адекватный аналог такого поведения  «из жизни»</a:t>
            </a:r>
          </a:p>
          <a:p>
            <a:pPr lvl="2" eaLnBrk="1" hangingPunct="1">
              <a:lnSpc>
                <a:spcPct val="90000"/>
              </a:lnSpc>
            </a:pPr>
            <a:r>
              <a:rPr lang="ru-RU" altLang="ru-RU" sz="1600"/>
              <a:t>Как при этом происходит / не происходит контроль</a:t>
            </a:r>
            <a:r>
              <a:rPr lang="ru-RU" altLang="ru-RU" sz="1600" b="1"/>
              <a:t>?</a:t>
            </a:r>
          </a:p>
          <a:p>
            <a:pPr lvl="1" eaLnBrk="1" hangingPunct="1">
              <a:lnSpc>
                <a:spcPct val="90000"/>
              </a:lnSpc>
            </a:pPr>
            <a:r>
              <a:rPr lang="ru-RU" altLang="ru-RU" sz="1600" b="1"/>
              <a:t>Иначе говоря: если доступ – по ссылке, то тип ссылки не может быть «общее» («выше») типа самого подкласса, производящего доступ. </a:t>
            </a:r>
          </a:p>
          <a:p>
            <a:pPr lvl="1" eaLnBrk="1" hangingPunct="1">
              <a:lnSpc>
                <a:spcPct val="90000"/>
              </a:lnSpc>
            </a:pPr>
            <a:r>
              <a:rPr lang="ru-RU" altLang="ru-RU" sz="1600" b="1"/>
              <a:t>Или: (помимо самого класса и кода того же пакета) </a:t>
            </a:r>
            <a:r>
              <a:rPr lang="en-US" altLang="ru-RU" sz="1600" b="1"/>
              <a:t>protected-</a:t>
            </a:r>
            <a:r>
              <a:rPr lang="ru-RU" altLang="ru-RU" sz="1600" b="1"/>
              <a:t>член доступен из класса-наследника по ссылкам, тип которых по крайне мере такой, как сам класс-наследник. </a:t>
            </a:r>
          </a:p>
          <a:p>
            <a:pPr lvl="2" eaLnBrk="1" hangingPunct="1">
              <a:lnSpc>
                <a:spcPct val="90000"/>
              </a:lnSpc>
            </a:pPr>
            <a:endParaRPr lang="ru-RU" altLang="ru-RU" sz="1600" b="1"/>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27A5BBC3-FA42-4D0F-BDD8-2BF81F5F1818}"/>
              </a:ext>
            </a:extLst>
          </p:cNvPr>
          <p:cNvSpPr>
            <a:spLocks noGrp="1"/>
          </p:cNvSpPr>
          <p:nvPr>
            <p:ph type="title"/>
          </p:nvPr>
        </p:nvSpPr>
        <p:spPr>
          <a:xfrm>
            <a:off x="395288" y="1484313"/>
            <a:ext cx="8229600" cy="288925"/>
          </a:xfrm>
        </p:spPr>
        <p:txBody>
          <a:bodyPr/>
          <a:lstStyle/>
          <a:p>
            <a:r>
              <a:rPr lang="ru-RU" altLang="ru-RU" sz="2400" b="1">
                <a:solidFill>
                  <a:schemeClr val="tx1"/>
                </a:solidFill>
              </a:rPr>
              <a:t>Примеры из жизни ?</a:t>
            </a:r>
            <a:r>
              <a:rPr lang="ru-RU" altLang="ru-RU" sz="2400" b="1">
                <a:solidFill>
                  <a:srgbClr val="FF0000"/>
                </a:solidFill>
              </a:rPr>
              <a:t> </a:t>
            </a:r>
          </a:p>
        </p:txBody>
      </p:sp>
      <p:sp>
        <p:nvSpPr>
          <p:cNvPr id="21507" name="Content Placeholder 2">
            <a:extLst>
              <a:ext uri="{FF2B5EF4-FFF2-40B4-BE49-F238E27FC236}">
                <a16:creationId xmlns:a16="http://schemas.microsoft.com/office/drawing/2014/main" id="{BED37403-2833-4E9B-8AE7-093FFD4AFA08}"/>
              </a:ext>
            </a:extLst>
          </p:cNvPr>
          <p:cNvSpPr>
            <a:spLocks noGrp="1"/>
          </p:cNvSpPr>
          <p:nvPr>
            <p:ph idx="1"/>
          </p:nvPr>
        </p:nvSpPr>
        <p:spPr>
          <a:xfrm>
            <a:off x="250825" y="1916113"/>
            <a:ext cx="8713788" cy="4033837"/>
          </a:xfrm>
        </p:spPr>
        <p:txBody>
          <a:bodyPr/>
          <a:lstStyle/>
          <a:p>
            <a:r>
              <a:rPr lang="ru-RU" altLang="ru-RU" sz="2000"/>
              <a:t>Лучше всего всегда понимаются примеры про деньги (почему-то)...</a:t>
            </a:r>
          </a:p>
          <a:p>
            <a:endParaRPr lang="ru-RU" altLang="ru-RU" sz="2000"/>
          </a:p>
          <a:p>
            <a:r>
              <a:rPr lang="ru-RU" altLang="ru-RU" sz="2000"/>
              <a:t>К примеру, я не смогу снять деньги в банке с помощью карты другого банка без потери на комиссию за межбанковский перевод...</a:t>
            </a:r>
          </a:p>
          <a:p>
            <a:endParaRPr lang="ru-RU" altLang="ru-RU" sz="2000" i="1"/>
          </a:p>
          <a:p>
            <a:r>
              <a:rPr lang="ru-RU" altLang="ru-RU" sz="2000" i="1"/>
              <a:t>Можете привести пример про телефонию и роуминг? Все телефоны (</a:t>
            </a:r>
            <a:r>
              <a:rPr lang="en-US" altLang="ru-RU" sz="2000" i="1"/>
              <a:t>Sim-</a:t>
            </a:r>
            <a:r>
              <a:rPr lang="ru-RU" altLang="ru-RU" sz="2000" i="1"/>
              <a:t>карты) могут звонить друг другу по всему миру, но ...?</a:t>
            </a:r>
          </a:p>
        </p:txBody>
      </p:sp>
      <p:sp>
        <p:nvSpPr>
          <p:cNvPr id="21508" name="Date Placeholder 3">
            <a:extLst>
              <a:ext uri="{FF2B5EF4-FFF2-40B4-BE49-F238E27FC236}">
                <a16:creationId xmlns:a16="http://schemas.microsoft.com/office/drawing/2014/main" id="{CE05DD64-31F0-43B0-89E7-A8102CB10E7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78E9044-A997-4E05-BB99-FF62732FF69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9" name="Footer Placeholder 4">
            <a:extLst>
              <a:ext uri="{FF2B5EF4-FFF2-40B4-BE49-F238E27FC236}">
                <a16:creationId xmlns:a16="http://schemas.microsoft.com/office/drawing/2014/main" id="{95EBFD4C-76C1-49A2-BF55-9F2D3DA721B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10" name="Slide Number Placeholder 5">
            <a:extLst>
              <a:ext uri="{FF2B5EF4-FFF2-40B4-BE49-F238E27FC236}">
                <a16:creationId xmlns:a16="http://schemas.microsoft.com/office/drawing/2014/main" id="{44D75A25-14CB-496A-9947-3407F6A05DC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228D190-C79A-4769-805B-C2486AC33B1B}" type="slidenum">
              <a:rPr lang="ru-RU" altLang="ru-RU" sz="1400"/>
              <a:pPr eaLnBrk="1" hangingPunct="1">
                <a:spcBef>
                  <a:spcPct val="0"/>
                </a:spcBef>
                <a:buFontTx/>
                <a:buNone/>
              </a:pPr>
              <a:t>701</a:t>
            </a:fld>
            <a:endParaRPr lang="ru-RU" altLang="ru-RU" sz="1400"/>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AA1354DF-FFB2-450C-896F-25C3E0001A4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36760EC-4DCC-4441-9B5F-5FE84651F26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1CB9A9A6-7B7C-44D4-838F-5B141391C0A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78158799-FFB5-4C9A-833D-421D863E0C1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79F4225-9C58-4DA5-99DE-2A655B7E4FD2}" type="slidenum">
              <a:rPr lang="ru-RU" altLang="ru-RU" sz="1400"/>
              <a:pPr eaLnBrk="1" hangingPunct="1">
                <a:spcBef>
                  <a:spcPct val="0"/>
                </a:spcBef>
                <a:buFontTx/>
                <a:buNone/>
              </a:pPr>
              <a:t>702</a:t>
            </a:fld>
            <a:endParaRPr lang="ru-RU" altLang="ru-RU" sz="1400"/>
          </a:p>
        </p:txBody>
      </p:sp>
      <p:sp>
        <p:nvSpPr>
          <p:cNvPr id="22533" name="Rectangle 3">
            <a:extLst>
              <a:ext uri="{FF2B5EF4-FFF2-40B4-BE49-F238E27FC236}">
                <a16:creationId xmlns:a16="http://schemas.microsoft.com/office/drawing/2014/main" id="{929B62D2-752F-48C7-82E7-3283F4A261D6}"/>
              </a:ext>
            </a:extLst>
          </p:cNvPr>
          <p:cNvSpPr>
            <a:spLocks noGrp="1" noChangeArrowheads="1"/>
          </p:cNvSpPr>
          <p:nvPr>
            <p:ph type="body" idx="1"/>
          </p:nvPr>
        </p:nvSpPr>
        <p:spPr>
          <a:xfrm>
            <a:off x="179388" y="1600200"/>
            <a:ext cx="8713787" cy="4708525"/>
          </a:xfrm>
        </p:spPr>
        <p:txBody>
          <a:bodyPr/>
          <a:lstStyle/>
          <a:p>
            <a:pPr eaLnBrk="1" hangingPunct="1">
              <a:lnSpc>
                <a:spcPct val="80000"/>
              </a:lnSpc>
              <a:buFontTx/>
              <a:buNone/>
            </a:pPr>
            <a:r>
              <a:rPr lang="ru-RU" altLang="ru-RU" sz="1600" b="1"/>
              <a:t>Обсуждние protected – почему им не стоит пользоваться: </a:t>
            </a:r>
          </a:p>
          <a:p>
            <a:pPr algn="just" eaLnBrk="1" hangingPunct="1">
              <a:lnSpc>
                <a:spcPct val="80000"/>
              </a:lnSpc>
              <a:buFontTx/>
              <a:buNone/>
            </a:pPr>
            <a:endParaRPr lang="ru-RU" altLang="ru-RU" sz="1600"/>
          </a:p>
          <a:p>
            <a:pPr algn="just" eaLnBrk="1" hangingPunct="1">
              <a:lnSpc>
                <a:spcPct val="80000"/>
              </a:lnSpc>
              <a:buFontTx/>
              <a:buNone/>
            </a:pPr>
            <a:r>
              <a:rPr lang="ru-RU" altLang="ru-RU" sz="1600"/>
              <a:t>Одна из проблем – в том, что </a:t>
            </a:r>
            <a:r>
              <a:rPr lang="ru-RU" altLang="ru-RU" sz="1600" b="1"/>
              <a:t>кто-то может сделать дочерний класс, который сможет предоставить</a:t>
            </a:r>
            <a:r>
              <a:rPr lang="en-US" altLang="ru-RU" sz="1600" b="1"/>
              <a:t> public-</a:t>
            </a:r>
            <a:r>
              <a:rPr lang="ru-RU" altLang="ru-RU" sz="1600" b="1"/>
              <a:t> доступ к вашему </a:t>
            </a:r>
            <a:r>
              <a:rPr lang="en-US" altLang="ru-RU" sz="1600" b="1"/>
              <a:t>protected – </a:t>
            </a:r>
            <a:r>
              <a:rPr lang="ru-RU" altLang="ru-RU" sz="1600" b="1"/>
              <a:t>члену</a:t>
            </a:r>
            <a:r>
              <a:rPr lang="ru-RU" altLang="ru-RU" sz="1600"/>
              <a:t>. Если кто-то имеет доступ к Вашему классу, он сможет сделать доступ публичным – просто предоставив для этого свои методы. </a:t>
            </a:r>
          </a:p>
          <a:p>
            <a:pPr algn="just" eaLnBrk="1" hangingPunct="1">
              <a:lnSpc>
                <a:spcPct val="80000"/>
              </a:lnSpc>
              <a:buFontTx/>
              <a:buNone/>
            </a:pPr>
            <a:r>
              <a:rPr lang="ru-RU" altLang="ru-RU" sz="1600"/>
              <a:t>Тут есть защита от случайного доступа, но не от того, кому действительно захотелось обращаться к приватным полям/методам. При желании использовать </a:t>
            </a:r>
            <a:r>
              <a:rPr lang="en-US" altLang="ru-RU" sz="1600"/>
              <a:t>protected-</a:t>
            </a:r>
            <a:r>
              <a:rPr lang="ru-RU" altLang="ru-RU" sz="1600"/>
              <a:t>поля/методы надо просто подумать еще раз.</a:t>
            </a:r>
          </a:p>
          <a:p>
            <a:pPr algn="just" eaLnBrk="1" hangingPunct="1">
              <a:lnSpc>
                <a:spcPct val="80000"/>
              </a:lnSpc>
              <a:buFontTx/>
              <a:buNone/>
            </a:pPr>
            <a:endParaRPr lang="ru-RU" altLang="ru-RU" sz="1600"/>
          </a:p>
          <a:p>
            <a:pPr algn="just" eaLnBrk="1" hangingPunct="1">
              <a:lnSpc>
                <a:spcPct val="80000"/>
              </a:lnSpc>
              <a:buFontTx/>
              <a:buNone/>
            </a:pPr>
            <a:r>
              <a:rPr lang="en-US" altLang="ru-RU" sz="1600"/>
              <a:t>Protected-</a:t>
            </a:r>
            <a:r>
              <a:rPr lang="ru-RU" altLang="ru-RU" sz="1600"/>
              <a:t>доступ усиливает связь между родительским и дочерним классом – как при всяком наследовании. Такое связывание препятствует изменениям в родительском классе и не должно поощряться.</a:t>
            </a:r>
          </a:p>
          <a:p>
            <a:pPr algn="just" eaLnBrk="1" hangingPunct="1">
              <a:lnSpc>
                <a:spcPct val="80000"/>
              </a:lnSpc>
              <a:buFontTx/>
              <a:buNone/>
            </a:pPr>
            <a:endParaRPr lang="ru-RU" altLang="ru-RU" sz="1600"/>
          </a:p>
          <a:p>
            <a:pPr algn="just" eaLnBrk="1" hangingPunct="1">
              <a:lnSpc>
                <a:spcPct val="80000"/>
              </a:lnSpc>
              <a:buFontTx/>
              <a:buNone/>
            </a:pPr>
            <a:r>
              <a:rPr lang="en-US" altLang="ru-RU" sz="1600"/>
              <a:t>Protected</a:t>
            </a:r>
            <a:r>
              <a:rPr lang="ru-RU" altLang="ru-RU" sz="1600"/>
              <a:t>-доступ можно использовать только если Ваш класс предназначен для того, чтобы другие от него наследовались. Такая разработка требует большой предусмотрительности: надо предвидеть все способы дальнейшего использования Вашего класса. </a:t>
            </a:r>
            <a:r>
              <a:rPr lang="ru-RU" altLang="ru-RU" sz="1600" b="1" i="1"/>
              <a:t>Один автор</a:t>
            </a:r>
            <a:r>
              <a:rPr lang="en-US" altLang="ru-RU" sz="1600" b="1" i="1"/>
              <a:t> </a:t>
            </a:r>
            <a:r>
              <a:rPr lang="ru-RU" altLang="ru-RU" sz="1600" b="1" i="1"/>
              <a:t>учебника</a:t>
            </a:r>
            <a:r>
              <a:rPr lang="en-US" altLang="ru-RU" sz="1600" b="1" i="1"/>
              <a:t> </a:t>
            </a:r>
            <a:r>
              <a:rPr lang="ru-RU" altLang="ru-RU" sz="1600" b="1" i="1"/>
              <a:t>по </a:t>
            </a:r>
            <a:r>
              <a:rPr lang="en-US" altLang="ru-RU" sz="1600" b="1" i="1"/>
              <a:t>Java (</a:t>
            </a:r>
            <a:r>
              <a:rPr lang="ru-RU" altLang="ru-RU" sz="1600" b="1" i="1"/>
              <a:t>Elliotte Rusty Harold</a:t>
            </a:r>
            <a:r>
              <a:rPr lang="en-US" altLang="ru-RU" sz="1600" b="1" i="1"/>
              <a:t>)</a:t>
            </a:r>
            <a:r>
              <a:rPr lang="ru-RU" altLang="ru-RU" sz="1600"/>
              <a:t> </a:t>
            </a:r>
            <a:r>
              <a:rPr lang="ru-RU" altLang="ru-RU" sz="1600" b="1" i="1"/>
              <a:t>говорил, что разработка для использования при наследовании требует в три раза больше работы, чем при простом запрете наследования</a:t>
            </a:r>
            <a:r>
              <a:rPr lang="ru-RU" altLang="ru-RU" sz="1600"/>
              <a:t>. Это, в частности, связано с необходимостью переопределения методов </a:t>
            </a:r>
            <a:r>
              <a:rPr lang="en-US" altLang="ru-RU" sz="1600"/>
              <a:t>hashcode(), equals()…</a:t>
            </a:r>
            <a:endParaRPr lang="ru-RU" altLang="ru-RU" sz="1600"/>
          </a:p>
          <a:p>
            <a:pPr eaLnBrk="1" hangingPunct="1">
              <a:lnSpc>
                <a:spcPct val="80000"/>
              </a:lnSpc>
            </a:pPr>
            <a:endParaRPr lang="ru-RU" altLang="ru-RU" sz="1600"/>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4F069A5E-7981-4287-B801-09EB806FC15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6BAFEDC-547F-4558-B1DB-69FE3386D43C}"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FD05280D-0FB1-47CB-AC12-5CBCE7C4EF9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2E928B31-61BD-4B12-9AE8-969AC1A27A2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18F01E7-67E6-4820-97F4-2FFE17CC9E2E}" type="slidenum">
              <a:rPr lang="ru-RU" altLang="ru-RU" sz="1400"/>
              <a:pPr eaLnBrk="1" hangingPunct="1">
                <a:spcBef>
                  <a:spcPct val="0"/>
                </a:spcBef>
                <a:buFontTx/>
                <a:buNone/>
              </a:pPr>
              <a:t>703</a:t>
            </a:fld>
            <a:endParaRPr lang="ru-RU" altLang="ru-RU" sz="1400"/>
          </a:p>
        </p:txBody>
      </p:sp>
      <p:sp>
        <p:nvSpPr>
          <p:cNvPr id="23557" name="Rectangle 2">
            <a:extLst>
              <a:ext uri="{FF2B5EF4-FFF2-40B4-BE49-F238E27FC236}">
                <a16:creationId xmlns:a16="http://schemas.microsoft.com/office/drawing/2014/main" id="{D50A1BA0-A7AA-4F3B-8B16-1DD01BE1CECB}"/>
              </a:ext>
            </a:extLst>
          </p:cNvPr>
          <p:cNvSpPr>
            <a:spLocks noGrp="1" noChangeArrowheads="1"/>
          </p:cNvSpPr>
          <p:nvPr>
            <p:ph type="title"/>
          </p:nvPr>
        </p:nvSpPr>
        <p:spPr>
          <a:xfrm>
            <a:off x="468313" y="1484313"/>
            <a:ext cx="8229600" cy="292100"/>
          </a:xfrm>
        </p:spPr>
        <p:txBody>
          <a:bodyPr/>
          <a:lstStyle/>
          <a:p>
            <a:pPr eaLnBrk="1" hangingPunct="1"/>
            <a:r>
              <a:rPr lang="ru-RU" altLang="ru-RU" sz="2400" b="1"/>
              <a:t>Ключевое слово </a:t>
            </a:r>
            <a:r>
              <a:rPr lang="en-US" altLang="ru-RU" sz="2400" b="1"/>
              <a:t>final</a:t>
            </a:r>
            <a:endParaRPr lang="ru-RU" altLang="ru-RU" sz="2400" b="1"/>
          </a:p>
        </p:txBody>
      </p:sp>
      <p:sp>
        <p:nvSpPr>
          <p:cNvPr id="23558" name="Rectangle 3">
            <a:extLst>
              <a:ext uri="{FF2B5EF4-FFF2-40B4-BE49-F238E27FC236}">
                <a16:creationId xmlns:a16="http://schemas.microsoft.com/office/drawing/2014/main" id="{D364A50C-F99E-46AB-A061-6718411C2EC3}"/>
              </a:ext>
            </a:extLst>
          </p:cNvPr>
          <p:cNvSpPr>
            <a:spLocks noGrp="1" noChangeArrowheads="1"/>
          </p:cNvSpPr>
          <p:nvPr>
            <p:ph type="body" idx="1"/>
          </p:nvPr>
        </p:nvSpPr>
        <p:spPr>
          <a:xfrm>
            <a:off x="250825" y="1844675"/>
            <a:ext cx="8435975" cy="1728788"/>
          </a:xfrm>
        </p:spPr>
        <p:txBody>
          <a:bodyPr/>
          <a:lstStyle/>
          <a:p>
            <a:pPr algn="just" eaLnBrk="1" hangingPunct="1"/>
            <a:r>
              <a:rPr lang="ru-RU" altLang="ru-RU" sz="2000"/>
              <a:t>Смысл объявления </a:t>
            </a:r>
            <a:r>
              <a:rPr lang="en-US" altLang="ru-RU" sz="2000" b="1"/>
              <a:t>final</a:t>
            </a:r>
            <a:r>
              <a:rPr lang="en-US" altLang="ru-RU" sz="2000"/>
              <a:t> – “</a:t>
            </a:r>
            <a:r>
              <a:rPr lang="ru-RU" altLang="ru-RU" sz="2000"/>
              <a:t>задав, это нельзя изменить</a:t>
            </a:r>
            <a:r>
              <a:rPr lang="en-US" altLang="ru-RU" sz="2000"/>
              <a:t>”</a:t>
            </a:r>
            <a:r>
              <a:rPr lang="ru-RU" altLang="ru-RU" sz="2000"/>
              <a:t>.</a:t>
            </a:r>
          </a:p>
          <a:p>
            <a:pPr algn="just" eaLnBrk="1" hangingPunct="1"/>
            <a:r>
              <a:rPr lang="ru-RU" altLang="ru-RU" sz="2000"/>
              <a:t>Запрет на изменение может быть продиктован архитектурой программы или соображениями эффективности.</a:t>
            </a:r>
          </a:p>
          <a:p>
            <a:pPr algn="just" eaLnBrk="1" hangingPunct="1"/>
            <a:r>
              <a:rPr lang="ru-RU" altLang="ru-RU" sz="2000"/>
              <a:t>Ключевое слово </a:t>
            </a:r>
            <a:r>
              <a:rPr lang="en-US" altLang="ru-RU" sz="2000" b="1"/>
              <a:t>final</a:t>
            </a:r>
            <a:r>
              <a:rPr lang="en-US" altLang="ru-RU" sz="2000"/>
              <a:t> </a:t>
            </a:r>
            <a:r>
              <a:rPr lang="ru-RU" altLang="ru-RU" sz="2000"/>
              <a:t>используется для данных, методов и классов.</a:t>
            </a:r>
          </a:p>
          <a:p>
            <a:pPr eaLnBrk="1" hangingPunct="1"/>
            <a:endParaRPr lang="ru-RU" altLang="ru-RU" sz="2000"/>
          </a:p>
        </p:txBody>
      </p:sp>
      <p:sp>
        <p:nvSpPr>
          <p:cNvPr id="23559" name="Rectangle 4">
            <a:extLst>
              <a:ext uri="{FF2B5EF4-FFF2-40B4-BE49-F238E27FC236}">
                <a16:creationId xmlns:a16="http://schemas.microsoft.com/office/drawing/2014/main" id="{693D2BDC-8701-4903-B2DC-8936F35F53F6}"/>
              </a:ext>
            </a:extLst>
          </p:cNvPr>
          <p:cNvSpPr>
            <a:spLocks noChangeArrowheads="1"/>
          </p:cNvSpPr>
          <p:nvPr/>
        </p:nvSpPr>
        <p:spPr bwMode="auto">
          <a:xfrm>
            <a:off x="144463" y="3713163"/>
            <a:ext cx="8785225"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000" b="1">
                <a:solidFill>
                  <a:schemeClr val="tx2"/>
                </a:solidFill>
              </a:rPr>
              <a:t>Неизменность данных (поля, локальные переменные, аргументы)</a:t>
            </a:r>
          </a:p>
        </p:txBody>
      </p:sp>
      <p:sp>
        <p:nvSpPr>
          <p:cNvPr id="23560" name="Rectangle 5">
            <a:extLst>
              <a:ext uri="{FF2B5EF4-FFF2-40B4-BE49-F238E27FC236}">
                <a16:creationId xmlns:a16="http://schemas.microsoft.com/office/drawing/2014/main" id="{5F24E90F-53E1-4E09-AF78-AE20813D0D13}"/>
              </a:ext>
            </a:extLst>
          </p:cNvPr>
          <p:cNvSpPr>
            <a:spLocks noChangeArrowheads="1"/>
          </p:cNvSpPr>
          <p:nvPr/>
        </p:nvSpPr>
        <p:spPr bwMode="auto">
          <a:xfrm>
            <a:off x="250825" y="4005263"/>
            <a:ext cx="8447088"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r>
              <a:rPr lang="ru-RU" altLang="ru-RU" sz="2000"/>
              <a:t>Константы времени компиляции:</a:t>
            </a:r>
          </a:p>
          <a:p>
            <a:pPr lvl="1" algn="just" eaLnBrk="1" hangingPunct="1"/>
            <a:r>
              <a:rPr lang="ru-RU" altLang="ru-RU" sz="1800"/>
              <a:t>Константные поля примитивных типов</a:t>
            </a:r>
          </a:p>
          <a:p>
            <a:pPr lvl="1" algn="just" eaLnBrk="1" hangingPunct="1">
              <a:buFontTx/>
              <a:buNone/>
            </a:pPr>
            <a:r>
              <a:rPr lang="ru-RU" altLang="ru-RU" sz="1800"/>
              <a:t>	</a:t>
            </a:r>
            <a:r>
              <a:rPr lang="en-US" altLang="ru-RU" sz="1800" b="1"/>
              <a:t>final</a:t>
            </a:r>
            <a:r>
              <a:rPr lang="en-US" altLang="ru-RU" sz="1800"/>
              <a:t> float x = 0.5F</a:t>
            </a:r>
            <a:r>
              <a:rPr lang="en-US" altLang="ru-RU" sz="1800" i="1"/>
              <a:t>;</a:t>
            </a:r>
            <a:r>
              <a:rPr lang="ru-RU" altLang="ru-RU" sz="1800" i="1"/>
              <a:t>  </a:t>
            </a:r>
            <a:r>
              <a:rPr lang="en-US" altLang="ru-RU" sz="1800"/>
              <a:t>static </a:t>
            </a:r>
            <a:r>
              <a:rPr lang="en-US" altLang="ru-RU" sz="1800" b="1"/>
              <a:t>final</a:t>
            </a:r>
            <a:r>
              <a:rPr lang="en-US" altLang="ru-RU" sz="1800"/>
              <a:t> float PI = 3.14f;</a:t>
            </a:r>
          </a:p>
          <a:p>
            <a:pPr algn="just" eaLnBrk="1" hangingPunct="1"/>
            <a:r>
              <a:rPr lang="ru-RU" altLang="ru-RU" sz="2000"/>
              <a:t>Динамически инициализируемые значения, которые нельзя изменять. </a:t>
            </a:r>
            <a:r>
              <a:rPr lang="ru-RU" altLang="ru-RU" sz="1800" i="1"/>
              <a:t>Для полей ссылочных типов постоянной становится сама ссылка, а не объект, на который она указывает.</a:t>
            </a:r>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3F1A990A-CFDD-4958-9913-FA499FF1784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84AE0A9F-D621-4991-A575-BFBEEE222F7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6077565E-7363-4D10-8E5D-8B33977BFCF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5DDF7356-4655-457C-8500-0F4167EBD079}"/>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026A4F3-FD60-43D5-B39A-F266A60E139E}" type="slidenum">
              <a:rPr lang="ru-RU" altLang="ru-RU" sz="1400"/>
              <a:pPr eaLnBrk="1" hangingPunct="1">
                <a:spcBef>
                  <a:spcPct val="0"/>
                </a:spcBef>
                <a:buFontTx/>
                <a:buNone/>
              </a:pPr>
              <a:t>704</a:t>
            </a:fld>
            <a:endParaRPr lang="ru-RU" altLang="ru-RU" sz="1400"/>
          </a:p>
        </p:txBody>
      </p:sp>
      <p:sp>
        <p:nvSpPr>
          <p:cNvPr id="24581" name="Rectangle 3">
            <a:extLst>
              <a:ext uri="{FF2B5EF4-FFF2-40B4-BE49-F238E27FC236}">
                <a16:creationId xmlns:a16="http://schemas.microsoft.com/office/drawing/2014/main" id="{33A47269-59AC-47CF-B6B1-55E5358F3856}"/>
              </a:ext>
            </a:extLst>
          </p:cNvPr>
          <p:cNvSpPr>
            <a:spLocks noGrp="1" noChangeArrowheads="1"/>
          </p:cNvSpPr>
          <p:nvPr>
            <p:ph type="body" idx="1"/>
          </p:nvPr>
        </p:nvSpPr>
        <p:spPr>
          <a:xfrm>
            <a:off x="0" y="1916113"/>
            <a:ext cx="9144000" cy="4210050"/>
          </a:xfrm>
        </p:spPr>
        <p:txBody>
          <a:bodyPr/>
          <a:lstStyle/>
          <a:p>
            <a:pPr algn="just" eaLnBrk="1" hangingPunct="1"/>
            <a:r>
              <a:rPr lang="ru-RU" altLang="ru-RU" sz="2000"/>
              <a:t>Объявление метода </a:t>
            </a:r>
            <a:r>
              <a:rPr lang="en-US" altLang="ru-RU" sz="2000" b="1"/>
              <a:t>final</a:t>
            </a:r>
            <a:r>
              <a:rPr lang="en-US" altLang="ru-RU" sz="2000"/>
              <a:t> </a:t>
            </a:r>
            <a:r>
              <a:rPr lang="ru-RU" altLang="ru-RU" sz="2000"/>
              <a:t>используется для:</a:t>
            </a:r>
          </a:p>
          <a:p>
            <a:pPr lvl="1" algn="just" eaLnBrk="1" hangingPunct="1"/>
            <a:r>
              <a:rPr lang="ru-RU" altLang="ru-RU" sz="1800"/>
              <a:t>Запрета его переопределения в производных классах;</a:t>
            </a:r>
          </a:p>
          <a:p>
            <a:pPr lvl="1" algn="just" eaLnBrk="1" hangingPunct="1"/>
            <a:r>
              <a:rPr lang="ru-RU" altLang="ru-RU" sz="1800"/>
              <a:t>Возможности оптимизации его вызова (в некоторых компиляторах и виртуальных машинах; современные реализации сами справляются).</a:t>
            </a:r>
          </a:p>
          <a:p>
            <a:pPr algn="just" eaLnBrk="1" hangingPunct="1"/>
            <a:r>
              <a:rPr lang="ru-RU" altLang="ru-RU" sz="2000"/>
              <a:t>Любой </a:t>
            </a:r>
            <a:r>
              <a:rPr lang="en-US" altLang="ru-RU" sz="2000" b="1"/>
              <a:t>private</a:t>
            </a:r>
            <a:r>
              <a:rPr lang="ru-RU" altLang="ru-RU" sz="2000"/>
              <a:t>-метод неявно является </a:t>
            </a:r>
            <a:r>
              <a:rPr lang="en-US" altLang="ru-RU" sz="2000" b="1"/>
              <a:t>final</a:t>
            </a:r>
            <a:r>
              <a:rPr lang="en-US" altLang="ru-RU" sz="2000"/>
              <a:t>-</a:t>
            </a:r>
            <a:r>
              <a:rPr lang="ru-RU" altLang="ru-RU" sz="2000"/>
              <a:t>методом (так как его нельзя переопределить). Поэтому, добавление </a:t>
            </a:r>
            <a:r>
              <a:rPr lang="en-US" altLang="ru-RU" sz="2000"/>
              <a:t>final </a:t>
            </a:r>
            <a:r>
              <a:rPr lang="ru-RU" altLang="ru-RU" sz="2000"/>
              <a:t>к </a:t>
            </a:r>
            <a:r>
              <a:rPr lang="en-US" altLang="ru-RU" sz="2000"/>
              <a:t>private-</a:t>
            </a:r>
            <a:r>
              <a:rPr lang="ru-RU" altLang="ru-RU" sz="2000"/>
              <a:t>методу ничего нового не привносит.</a:t>
            </a:r>
          </a:p>
          <a:p>
            <a:pPr algn="just" eaLnBrk="1" hangingPunct="1"/>
            <a:r>
              <a:rPr lang="ru-RU" altLang="ru-RU" sz="2000"/>
              <a:t>Переопределение применимо только к компонентам интерфейса базового класса (должна быть возможность выполнить </a:t>
            </a:r>
            <a:r>
              <a:rPr lang="en-US" altLang="ru-RU" sz="2000"/>
              <a:t>upcast </a:t>
            </a:r>
            <a:r>
              <a:rPr lang="ru-RU" altLang="ru-RU" sz="2000"/>
              <a:t>и вызвать тот же самый метод). Если метод </a:t>
            </a:r>
            <a:r>
              <a:rPr lang="en-US" altLang="ru-RU" sz="2000"/>
              <a:t>private</a:t>
            </a:r>
            <a:r>
              <a:rPr lang="ru-RU" altLang="ru-RU" sz="2000"/>
              <a:t>, он не есть часть интерфейса (это просто скрытый код с тем же именем), и производный класс может иметь одноименный метод вне связи с закрытым методом базового класса </a:t>
            </a:r>
            <a:r>
              <a:rPr lang="ru-RU" altLang="ru-RU" sz="2000" i="1"/>
              <a:t>(Проверьте это!)</a:t>
            </a:r>
            <a:r>
              <a:rPr lang="ru-RU" altLang="ru-RU" sz="2000"/>
              <a:t>.</a:t>
            </a:r>
          </a:p>
        </p:txBody>
      </p:sp>
      <p:sp>
        <p:nvSpPr>
          <p:cNvPr id="24582" name="Rectangle 5">
            <a:extLst>
              <a:ext uri="{FF2B5EF4-FFF2-40B4-BE49-F238E27FC236}">
                <a16:creationId xmlns:a16="http://schemas.microsoft.com/office/drawing/2014/main" id="{098DE3A9-FD60-49E9-9419-B495F6414A7E}"/>
              </a:ext>
            </a:extLst>
          </p:cNvPr>
          <p:cNvSpPr>
            <a:spLocks noChangeArrowheads="1"/>
          </p:cNvSpPr>
          <p:nvPr/>
        </p:nvSpPr>
        <p:spPr bwMode="auto">
          <a:xfrm>
            <a:off x="0" y="1558925"/>
            <a:ext cx="8785225"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b="1">
                <a:solidFill>
                  <a:schemeClr val="tx2"/>
                </a:solidFill>
              </a:rPr>
              <a:t>Неизменность методов</a:t>
            </a: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E0642127-8C5C-4609-BA3E-A10587EDB7F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7B28B2E-2FD5-441D-B4CB-AB4CB47516E1}"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3" name="Footer Placeholder 4">
            <a:extLst>
              <a:ext uri="{FF2B5EF4-FFF2-40B4-BE49-F238E27FC236}">
                <a16:creationId xmlns:a16="http://schemas.microsoft.com/office/drawing/2014/main" id="{FD378A7C-F75C-4F97-B7CF-9A4EFB18F44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40D29F60-9D92-4C99-92EF-6BEE12E357D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95921D4-E372-4E71-9A24-E8709EAA0F20}" type="slidenum">
              <a:rPr lang="ru-RU" altLang="ru-RU" sz="1400"/>
              <a:pPr eaLnBrk="1" hangingPunct="1">
                <a:spcBef>
                  <a:spcPct val="0"/>
                </a:spcBef>
                <a:buFontTx/>
                <a:buNone/>
              </a:pPr>
              <a:t>705</a:t>
            </a:fld>
            <a:endParaRPr lang="ru-RU" altLang="ru-RU" sz="1400"/>
          </a:p>
        </p:txBody>
      </p:sp>
      <p:sp>
        <p:nvSpPr>
          <p:cNvPr id="25605" name="Rectangle 3">
            <a:extLst>
              <a:ext uri="{FF2B5EF4-FFF2-40B4-BE49-F238E27FC236}">
                <a16:creationId xmlns:a16="http://schemas.microsoft.com/office/drawing/2014/main" id="{876EC0D7-A162-4708-95B4-DD048B91DE65}"/>
              </a:ext>
            </a:extLst>
          </p:cNvPr>
          <p:cNvSpPr>
            <a:spLocks noGrp="1" noChangeArrowheads="1"/>
          </p:cNvSpPr>
          <p:nvPr>
            <p:ph type="body" idx="1"/>
          </p:nvPr>
        </p:nvSpPr>
        <p:spPr>
          <a:xfrm>
            <a:off x="0" y="1989138"/>
            <a:ext cx="9144000" cy="4137025"/>
          </a:xfrm>
        </p:spPr>
        <p:txBody>
          <a:bodyPr/>
          <a:lstStyle/>
          <a:p>
            <a:pPr algn="just" eaLnBrk="1" hangingPunct="1">
              <a:lnSpc>
                <a:spcPct val="90000"/>
              </a:lnSpc>
            </a:pPr>
            <a:r>
              <a:rPr lang="ru-RU" altLang="ru-RU" sz="2000"/>
              <a:t>Использование </a:t>
            </a:r>
            <a:r>
              <a:rPr lang="en-US" altLang="ru-RU" sz="2000" b="1"/>
              <a:t>final</a:t>
            </a:r>
            <a:r>
              <a:rPr lang="en-US" altLang="ru-RU" sz="2000"/>
              <a:t> </a:t>
            </a:r>
            <a:r>
              <a:rPr lang="ru-RU" altLang="ru-RU" sz="2000"/>
              <a:t>класса запрещает его наследование (например, - для гарантии неизменной функциональности).</a:t>
            </a:r>
          </a:p>
          <a:p>
            <a:pPr algn="just" eaLnBrk="1" hangingPunct="1">
              <a:lnSpc>
                <a:spcPct val="90000"/>
              </a:lnSpc>
            </a:pPr>
            <a:r>
              <a:rPr lang="ru-RU" altLang="ru-RU" sz="2000"/>
              <a:t>Наличие </a:t>
            </a:r>
            <a:r>
              <a:rPr lang="en-US" altLang="ru-RU" sz="2000" b="1"/>
              <a:t>final</a:t>
            </a:r>
            <a:r>
              <a:rPr lang="en-US" altLang="ru-RU" sz="2000"/>
              <a:t> </a:t>
            </a:r>
            <a:r>
              <a:rPr lang="ru-RU" altLang="ru-RU" sz="2000"/>
              <a:t>у класса не связано с тем, являются ли </a:t>
            </a:r>
            <a:r>
              <a:rPr lang="en-US" altLang="ru-RU" sz="2000" b="1"/>
              <a:t>final</a:t>
            </a:r>
            <a:r>
              <a:rPr lang="en-US" altLang="ru-RU" sz="2000"/>
              <a:t> </a:t>
            </a:r>
            <a:r>
              <a:rPr lang="ru-RU" altLang="ru-RU" sz="2000"/>
              <a:t>его поля (они могут быть или не быть </a:t>
            </a:r>
            <a:r>
              <a:rPr lang="en-US" altLang="ru-RU" sz="2000" b="1"/>
              <a:t>final</a:t>
            </a:r>
            <a:r>
              <a:rPr lang="en-US" altLang="ru-RU" sz="2000"/>
              <a:t> – </a:t>
            </a:r>
            <a:r>
              <a:rPr lang="ru-RU" altLang="ru-RU" sz="2000"/>
              <a:t>как обычно).</a:t>
            </a:r>
          </a:p>
          <a:p>
            <a:pPr algn="just" eaLnBrk="1" hangingPunct="1">
              <a:lnSpc>
                <a:spcPct val="90000"/>
              </a:lnSpc>
            </a:pPr>
            <a:r>
              <a:rPr lang="ru-RU" altLang="ru-RU" sz="2000"/>
              <a:t>Запрещается только наследование, но так как наследование – единственный способ переопределения методов, то объявление класса </a:t>
            </a:r>
            <a:r>
              <a:rPr lang="en-US" altLang="ru-RU" sz="2000" b="1"/>
              <a:t>final</a:t>
            </a:r>
            <a:r>
              <a:rPr lang="en-US" altLang="ru-RU" sz="2000"/>
              <a:t> </a:t>
            </a:r>
            <a:r>
              <a:rPr lang="ru-RU" altLang="ru-RU" sz="2000"/>
              <a:t>автоматически делает </a:t>
            </a:r>
            <a:r>
              <a:rPr lang="en-US" altLang="ru-RU" sz="2000" b="1"/>
              <a:t>final</a:t>
            </a:r>
            <a:r>
              <a:rPr lang="ru-RU" altLang="ru-RU" sz="2000"/>
              <a:t> его методы.</a:t>
            </a:r>
          </a:p>
          <a:p>
            <a:pPr algn="just" eaLnBrk="1" hangingPunct="1">
              <a:lnSpc>
                <a:spcPct val="90000"/>
              </a:lnSpc>
            </a:pPr>
            <a:r>
              <a:rPr lang="ru-RU" altLang="ru-RU" sz="2000"/>
              <a:t>Не следует увлекаться неизменностью классов и методов, если нет полной гарантии, что никогда не надо будет их наследовать или переопределять (в самой реализации </a:t>
            </a:r>
            <a:r>
              <a:rPr lang="en-US" altLang="ru-RU" sz="2000"/>
              <a:t>java </a:t>
            </a:r>
            <a:r>
              <a:rPr lang="ru-RU" altLang="ru-RU" sz="2000"/>
              <a:t>есть примеры не вполне удачных решений в этом смысле...).</a:t>
            </a:r>
          </a:p>
          <a:p>
            <a:pPr algn="just" eaLnBrk="1" hangingPunct="1">
              <a:lnSpc>
                <a:spcPct val="90000"/>
              </a:lnSpc>
            </a:pPr>
            <a:r>
              <a:rPr lang="ru-RU" altLang="ru-RU" sz="2000" i="1"/>
              <a:t>Приведите примеры </a:t>
            </a:r>
            <a:r>
              <a:rPr lang="en-US" altLang="ru-RU" sz="2000" i="1"/>
              <a:t>final-</a:t>
            </a:r>
            <a:r>
              <a:rPr lang="ru-RU" altLang="ru-RU" sz="2000" i="1"/>
              <a:t>классов из </a:t>
            </a:r>
            <a:r>
              <a:rPr lang="en-US" altLang="ru-RU" sz="2000" i="1"/>
              <a:t>Java API </a:t>
            </a:r>
            <a:r>
              <a:rPr lang="ru-RU" altLang="ru-RU" sz="2000" i="1"/>
              <a:t>и поясните – почему они сделаны </a:t>
            </a:r>
            <a:r>
              <a:rPr lang="en-US" altLang="ru-RU" sz="2000" i="1"/>
              <a:t>final</a:t>
            </a:r>
            <a:r>
              <a:rPr lang="ru-RU" altLang="ru-RU" sz="2000" i="1"/>
              <a:t>?</a:t>
            </a:r>
          </a:p>
        </p:txBody>
      </p:sp>
      <p:sp>
        <p:nvSpPr>
          <p:cNvPr id="25606" name="Rectangle 4">
            <a:extLst>
              <a:ext uri="{FF2B5EF4-FFF2-40B4-BE49-F238E27FC236}">
                <a16:creationId xmlns:a16="http://schemas.microsoft.com/office/drawing/2014/main" id="{66B20FC2-C3DD-4B49-A029-63FAE3F7BB94}"/>
              </a:ext>
            </a:extLst>
          </p:cNvPr>
          <p:cNvSpPr>
            <a:spLocks noChangeArrowheads="1"/>
          </p:cNvSpPr>
          <p:nvPr/>
        </p:nvSpPr>
        <p:spPr bwMode="auto">
          <a:xfrm>
            <a:off x="0" y="1562100"/>
            <a:ext cx="8785225"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ru-RU" altLang="ru-RU" sz="2400" b="1">
                <a:solidFill>
                  <a:schemeClr val="tx2"/>
                </a:solidFill>
              </a:rPr>
              <a:t>Неизменность классов</a:t>
            </a:r>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16307F46-7969-4B12-A307-EE849C32EA3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7A45394-34C6-4BF2-8920-13741BF4C0F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90BA0FD2-6AB2-4853-A2D7-EC8587C9989A}"/>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A05461DC-D292-4889-AFEB-94E848C91FD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C1C2AE2-842A-429B-968B-0C357BE47AF7}" type="slidenum">
              <a:rPr lang="ru-RU" altLang="ru-RU" sz="1400"/>
              <a:pPr eaLnBrk="1" hangingPunct="1">
                <a:spcBef>
                  <a:spcPct val="0"/>
                </a:spcBef>
                <a:buFontTx/>
                <a:buNone/>
              </a:pPr>
              <a:t>706</a:t>
            </a:fld>
            <a:endParaRPr lang="ru-RU" altLang="ru-RU" sz="1400"/>
          </a:p>
        </p:txBody>
      </p:sp>
      <p:sp>
        <p:nvSpPr>
          <p:cNvPr id="26629" name="Rectangle 2">
            <a:extLst>
              <a:ext uri="{FF2B5EF4-FFF2-40B4-BE49-F238E27FC236}">
                <a16:creationId xmlns:a16="http://schemas.microsoft.com/office/drawing/2014/main" id="{B15AAADB-7313-466E-B5BD-8E60A845B572}"/>
              </a:ext>
            </a:extLst>
          </p:cNvPr>
          <p:cNvSpPr>
            <a:spLocks noGrp="1" noChangeArrowheads="1"/>
          </p:cNvSpPr>
          <p:nvPr>
            <p:ph type="title"/>
          </p:nvPr>
        </p:nvSpPr>
        <p:spPr>
          <a:xfrm>
            <a:off x="468313" y="1484313"/>
            <a:ext cx="8496300" cy="360362"/>
          </a:xfrm>
        </p:spPr>
        <p:txBody>
          <a:bodyPr/>
          <a:lstStyle/>
          <a:p>
            <a:pPr eaLnBrk="1" hangingPunct="1"/>
            <a:r>
              <a:rPr lang="ru-RU" altLang="ru-RU" sz="2400" b="1"/>
              <a:t>Инициализация и загрузка классов</a:t>
            </a:r>
            <a:r>
              <a:rPr lang="en-US" altLang="ru-RU" sz="2400" b="1"/>
              <a:t> c </a:t>
            </a:r>
            <a:r>
              <a:rPr lang="ru-RU" altLang="ru-RU" sz="2400" b="1"/>
              <a:t>наследованием</a:t>
            </a:r>
          </a:p>
        </p:txBody>
      </p:sp>
      <p:sp>
        <p:nvSpPr>
          <p:cNvPr id="26630" name="Rectangle 3">
            <a:extLst>
              <a:ext uri="{FF2B5EF4-FFF2-40B4-BE49-F238E27FC236}">
                <a16:creationId xmlns:a16="http://schemas.microsoft.com/office/drawing/2014/main" id="{C973D05C-3ABB-4D53-B74E-41653A9CE6AD}"/>
              </a:ext>
            </a:extLst>
          </p:cNvPr>
          <p:cNvSpPr>
            <a:spLocks noGrp="1" noChangeArrowheads="1"/>
          </p:cNvSpPr>
          <p:nvPr>
            <p:ph type="body" idx="1"/>
          </p:nvPr>
        </p:nvSpPr>
        <p:spPr>
          <a:xfrm>
            <a:off x="107950" y="1916113"/>
            <a:ext cx="8856663" cy="4210050"/>
          </a:xfrm>
        </p:spPr>
        <p:txBody>
          <a:bodyPr/>
          <a:lstStyle/>
          <a:p>
            <a:pPr algn="just" eaLnBrk="1" hangingPunct="1"/>
            <a:r>
              <a:rPr lang="ru-RU" altLang="ru-RU" sz="2000"/>
              <a:t>Код класса (файл.</a:t>
            </a:r>
            <a:r>
              <a:rPr lang="en-US" altLang="ru-RU" sz="2000"/>
              <a:t>class</a:t>
            </a:r>
            <a:r>
              <a:rPr lang="ru-RU" altLang="ru-RU" sz="2000"/>
              <a:t>)</a:t>
            </a:r>
            <a:r>
              <a:rPr lang="en-US" altLang="ru-RU" sz="2000"/>
              <a:t> </a:t>
            </a:r>
            <a:r>
              <a:rPr lang="ru-RU" altLang="ru-RU" sz="2000"/>
              <a:t>загружается только «в точке его первого использования» (при создании первого объекта или при обращении к статическим членам, в том числе для их инициализации);</a:t>
            </a:r>
          </a:p>
          <a:p>
            <a:pPr algn="just" eaLnBrk="1" hangingPunct="1"/>
            <a:r>
              <a:rPr lang="ru-RU" altLang="ru-RU" sz="2000"/>
              <a:t>Выполнение начинается с метода </a:t>
            </a:r>
            <a:r>
              <a:rPr lang="en-US" altLang="ru-RU" sz="2000"/>
              <a:t>main </a:t>
            </a:r>
            <a:r>
              <a:rPr lang="ru-RU" altLang="ru-RU" sz="2000"/>
              <a:t>в классе; при попытке его загрузить, выясняется, что этот класс унаследован из другого, который загружается; если у базового класса есть свой базовый класс, он тоже будет загружен, и т.д.; потом (в обратном порядке) происходят статические инициализации – это важно, так как производный класс и его инициализация могут зависеть от инициализации членов базовых классов.</a:t>
            </a:r>
          </a:p>
          <a:p>
            <a:pPr algn="just" eaLnBrk="1" hangingPunct="1"/>
            <a:r>
              <a:rPr lang="ru-RU" altLang="ru-RU" sz="2000"/>
              <a:t>После загрузки и инициализации всех необходимых классов можно создавать объекты классов. </a:t>
            </a:r>
            <a:r>
              <a:rPr lang="ru-RU" altLang="ru-RU" sz="2000" i="1"/>
              <a:t>(Напишите тест, показывающий последовательность инициализации...)</a:t>
            </a:r>
          </a:p>
          <a:p>
            <a:pPr eaLnBrk="1" hangingPunct="1"/>
            <a:endParaRPr lang="ru-RU" altLang="ru-RU" sz="2000" i="1"/>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a:extLst>
              <a:ext uri="{FF2B5EF4-FFF2-40B4-BE49-F238E27FC236}">
                <a16:creationId xmlns:a16="http://schemas.microsoft.com/office/drawing/2014/main" id="{03B80CB9-AE26-42A4-AE0B-07C0F2B93A0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C251307-1FE7-4D69-A5E6-635A8EF581A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7651" name="Footer Placeholder 4">
            <a:extLst>
              <a:ext uri="{FF2B5EF4-FFF2-40B4-BE49-F238E27FC236}">
                <a16:creationId xmlns:a16="http://schemas.microsoft.com/office/drawing/2014/main" id="{807DADB7-1C6E-4691-9350-E3DAA1F4CF6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7652" name="Slide Number Placeholder 5">
            <a:extLst>
              <a:ext uri="{FF2B5EF4-FFF2-40B4-BE49-F238E27FC236}">
                <a16:creationId xmlns:a16="http://schemas.microsoft.com/office/drawing/2014/main" id="{6DA22826-A9DA-4F97-B420-D116D436EC0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B17EF93-0BCE-48D5-8C9D-092CB44CD10C}" type="slidenum">
              <a:rPr lang="ru-RU" altLang="ru-RU" sz="1400"/>
              <a:pPr eaLnBrk="1" hangingPunct="1">
                <a:spcBef>
                  <a:spcPct val="0"/>
                </a:spcBef>
                <a:buFontTx/>
                <a:buNone/>
              </a:pPr>
              <a:t>707</a:t>
            </a:fld>
            <a:endParaRPr lang="ru-RU" altLang="ru-RU" sz="1400"/>
          </a:p>
        </p:txBody>
      </p:sp>
      <p:sp>
        <p:nvSpPr>
          <p:cNvPr id="27653" name="Rectangle 2">
            <a:extLst>
              <a:ext uri="{FF2B5EF4-FFF2-40B4-BE49-F238E27FC236}">
                <a16:creationId xmlns:a16="http://schemas.microsoft.com/office/drawing/2014/main" id="{A83F115E-48A5-4AA7-961E-94382B3B049E}"/>
              </a:ext>
            </a:extLst>
          </p:cNvPr>
          <p:cNvSpPr>
            <a:spLocks noGrp="1" noChangeArrowheads="1"/>
          </p:cNvSpPr>
          <p:nvPr>
            <p:ph type="title"/>
          </p:nvPr>
        </p:nvSpPr>
        <p:spPr>
          <a:xfrm>
            <a:off x="395288" y="1484313"/>
            <a:ext cx="8424862" cy="287337"/>
          </a:xfrm>
        </p:spPr>
        <p:txBody>
          <a:bodyPr/>
          <a:lstStyle/>
          <a:p>
            <a:pPr eaLnBrk="1" hangingPunct="1"/>
            <a:r>
              <a:rPr lang="ru-RU" altLang="ru-RU" sz="2400" b="1"/>
              <a:t>Обсуждение</a:t>
            </a:r>
          </a:p>
        </p:txBody>
      </p:sp>
      <p:sp>
        <p:nvSpPr>
          <p:cNvPr id="27654" name="Rectangle 3">
            <a:extLst>
              <a:ext uri="{FF2B5EF4-FFF2-40B4-BE49-F238E27FC236}">
                <a16:creationId xmlns:a16="http://schemas.microsoft.com/office/drawing/2014/main" id="{46A2EE69-E88F-48D5-BBFC-84FB0E873469}"/>
              </a:ext>
            </a:extLst>
          </p:cNvPr>
          <p:cNvSpPr>
            <a:spLocks noGrp="1" noChangeArrowheads="1"/>
          </p:cNvSpPr>
          <p:nvPr>
            <p:ph type="body" idx="1"/>
          </p:nvPr>
        </p:nvSpPr>
        <p:spPr>
          <a:xfrm>
            <a:off x="107950" y="1916113"/>
            <a:ext cx="8928100" cy="4210050"/>
          </a:xfrm>
        </p:spPr>
        <p:txBody>
          <a:bodyPr/>
          <a:lstStyle/>
          <a:p>
            <a:pPr algn="just" eaLnBrk="1" hangingPunct="1">
              <a:lnSpc>
                <a:spcPct val="80000"/>
              </a:lnSpc>
            </a:pPr>
            <a:r>
              <a:rPr lang="ru-RU" altLang="ru-RU" sz="1800"/>
              <a:t>Наследование и композиция позволяют создавать новые типы на основании уже существующих.</a:t>
            </a:r>
          </a:p>
          <a:p>
            <a:pPr algn="just" eaLnBrk="1" hangingPunct="1">
              <a:lnSpc>
                <a:spcPct val="80000"/>
              </a:lnSpc>
            </a:pPr>
            <a:r>
              <a:rPr lang="ru-RU" altLang="ru-RU" sz="1800"/>
              <a:t>Композиция применяется для повторного использования реализации типа в новом типе, возможно – в сочетании с делегированием.</a:t>
            </a:r>
          </a:p>
          <a:p>
            <a:pPr algn="just" eaLnBrk="1" hangingPunct="1">
              <a:lnSpc>
                <a:spcPct val="80000"/>
              </a:lnSpc>
            </a:pPr>
            <a:r>
              <a:rPr lang="ru-RU" altLang="ru-RU" sz="1800"/>
              <a:t>Наследование применяется для повторного использования интерфейса с возможностью восходящего преобразования.</a:t>
            </a:r>
          </a:p>
          <a:p>
            <a:pPr algn="just" eaLnBrk="1" hangingPunct="1">
              <a:lnSpc>
                <a:spcPct val="80000"/>
              </a:lnSpc>
            </a:pPr>
            <a:r>
              <a:rPr lang="ru-RU" altLang="ru-RU" sz="1800"/>
              <a:t>Наследование следует применять там, где это абсолютно необходимо. Композиция обеспечивает более гибкую и динамичную реализацию. </a:t>
            </a:r>
          </a:p>
          <a:p>
            <a:pPr algn="just" eaLnBrk="1" hangingPunct="1">
              <a:lnSpc>
                <a:spcPct val="80000"/>
              </a:lnSpc>
            </a:pPr>
            <a:r>
              <a:rPr lang="ru-RU" altLang="ru-RU" sz="1800"/>
              <a:t>Наследование – средство, которое реализуется только в результате компиляции. Композицией можно управлять программно (в динамике).</a:t>
            </a:r>
          </a:p>
          <a:p>
            <a:pPr algn="just" eaLnBrk="1" hangingPunct="1">
              <a:lnSpc>
                <a:spcPct val="80000"/>
              </a:lnSpc>
            </a:pPr>
            <a:r>
              <a:rPr lang="ru-RU" altLang="ru-RU" sz="1800"/>
              <a:t>Есть простое правило о том, стоит ли применять наследование: если между объектами существует отношение «является» (</a:t>
            </a:r>
            <a:r>
              <a:rPr lang="en-US" altLang="ru-RU" sz="1800"/>
              <a:t>“is-a”)</a:t>
            </a:r>
            <a:r>
              <a:rPr lang="ru-RU" altLang="ru-RU" sz="1800"/>
              <a:t>, то каждый объект подкласса является объектом суперкласса </a:t>
            </a:r>
            <a:r>
              <a:rPr lang="ru-RU" altLang="ru-RU" sz="1800" i="1"/>
              <a:t>(«всякая селедка – рыба, но не всякая рыба - селедка»).</a:t>
            </a:r>
          </a:p>
          <a:p>
            <a:pPr algn="just" eaLnBrk="1" hangingPunct="1">
              <a:lnSpc>
                <a:spcPct val="80000"/>
              </a:lnSpc>
            </a:pPr>
            <a:endParaRPr lang="ru-RU" altLang="ru-RU" sz="1800" i="1"/>
          </a:p>
          <a:p>
            <a:pPr algn="just" eaLnBrk="1" hangingPunct="1">
              <a:lnSpc>
                <a:spcPct val="80000"/>
              </a:lnSpc>
            </a:pPr>
            <a:r>
              <a:rPr lang="ru-RU" altLang="ru-RU" sz="1800" i="1"/>
              <a:t>Любая рыба может выпонять функцию «жрать», но селедка и акула сделают это по-своему (в этом – суть полиморфизма) </a:t>
            </a:r>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a:extLst>
              <a:ext uri="{FF2B5EF4-FFF2-40B4-BE49-F238E27FC236}">
                <a16:creationId xmlns:a16="http://schemas.microsoft.com/office/drawing/2014/main" id="{AB803EF3-90FB-43E5-894D-DA314ED80F3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1EF74C9-20C2-4EBB-B3F7-EC360417240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8675" name="Footer Placeholder 4">
            <a:extLst>
              <a:ext uri="{FF2B5EF4-FFF2-40B4-BE49-F238E27FC236}">
                <a16:creationId xmlns:a16="http://schemas.microsoft.com/office/drawing/2014/main" id="{A28CC848-8286-4B57-A5D4-444DCEED52B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8676" name="Slide Number Placeholder 5">
            <a:extLst>
              <a:ext uri="{FF2B5EF4-FFF2-40B4-BE49-F238E27FC236}">
                <a16:creationId xmlns:a16="http://schemas.microsoft.com/office/drawing/2014/main" id="{5349E92E-6EA5-43BE-ABBC-F018D56EE5E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5A86618-A639-4CFA-8606-0A456EAD55F1}" type="slidenum">
              <a:rPr lang="ru-RU" altLang="ru-RU" sz="1400"/>
              <a:pPr eaLnBrk="1" hangingPunct="1">
                <a:spcBef>
                  <a:spcPct val="0"/>
                </a:spcBef>
                <a:buFontTx/>
                <a:buNone/>
              </a:pPr>
              <a:t>708</a:t>
            </a:fld>
            <a:endParaRPr lang="ru-RU" altLang="ru-RU" sz="1400"/>
          </a:p>
        </p:txBody>
      </p:sp>
      <p:sp>
        <p:nvSpPr>
          <p:cNvPr id="28677" name="Rectangle 2">
            <a:extLst>
              <a:ext uri="{FF2B5EF4-FFF2-40B4-BE49-F238E27FC236}">
                <a16:creationId xmlns:a16="http://schemas.microsoft.com/office/drawing/2014/main" id="{02736B22-2892-49B0-A97E-67E9D9106AEB}"/>
              </a:ext>
            </a:extLst>
          </p:cNvPr>
          <p:cNvSpPr>
            <a:spLocks noGrp="1" noChangeArrowheads="1"/>
          </p:cNvSpPr>
          <p:nvPr>
            <p:ph type="title"/>
          </p:nvPr>
        </p:nvSpPr>
        <p:spPr>
          <a:xfrm>
            <a:off x="468313" y="1484313"/>
            <a:ext cx="8229600" cy="346075"/>
          </a:xfrm>
        </p:spPr>
        <p:txBody>
          <a:bodyPr/>
          <a:lstStyle/>
          <a:p>
            <a:pPr eaLnBrk="1" hangingPunct="1"/>
            <a:r>
              <a:rPr lang="ru-RU" altLang="ru-RU" sz="2400" b="1"/>
              <a:t>Полиморфизм</a:t>
            </a:r>
          </a:p>
        </p:txBody>
      </p:sp>
      <p:sp>
        <p:nvSpPr>
          <p:cNvPr id="27654" name="Rectangle 3">
            <a:extLst>
              <a:ext uri="{FF2B5EF4-FFF2-40B4-BE49-F238E27FC236}">
                <a16:creationId xmlns:a16="http://schemas.microsoft.com/office/drawing/2014/main" id="{67089438-5314-4288-B6F3-162F90404178}"/>
              </a:ext>
            </a:extLst>
          </p:cNvPr>
          <p:cNvSpPr>
            <a:spLocks noGrp="1" noChangeArrowheads="1"/>
          </p:cNvSpPr>
          <p:nvPr>
            <p:ph type="body" idx="1"/>
          </p:nvPr>
        </p:nvSpPr>
        <p:spPr>
          <a:xfrm>
            <a:off x="107950" y="1844675"/>
            <a:ext cx="9036050" cy="4392613"/>
          </a:xfrm>
        </p:spPr>
        <p:txBody>
          <a:bodyPr/>
          <a:lstStyle/>
          <a:p>
            <a:pPr eaLnBrk="1" hangingPunct="1">
              <a:lnSpc>
                <a:spcPct val="80000"/>
              </a:lnSpc>
              <a:defRPr/>
            </a:pPr>
            <a:r>
              <a:rPr lang="ru-RU" altLang="ru-RU" sz="1800" dirty="0"/>
              <a:t>Полиморфизм –</a:t>
            </a:r>
            <a:r>
              <a:rPr lang="en-US" altLang="ru-RU" sz="1800" dirty="0"/>
              <a:t> </a:t>
            </a:r>
            <a:r>
              <a:rPr lang="ru-RU" altLang="ru-RU" sz="1800" dirty="0"/>
              <a:t>еще одна неотъемлемая черта объектно-ориентированного языка (вместе с абстракцией, инкапсуляцией данных и наследованием).</a:t>
            </a:r>
          </a:p>
          <a:p>
            <a:pPr eaLnBrk="1" hangingPunct="1">
              <a:lnSpc>
                <a:spcPct val="80000"/>
              </a:lnSpc>
              <a:defRPr/>
            </a:pPr>
            <a:r>
              <a:rPr lang="ru-RU" altLang="ru-RU" sz="1800" dirty="0"/>
              <a:t>Суть полиморфизма – в единообразной работе с многими типами.</a:t>
            </a:r>
          </a:p>
          <a:p>
            <a:pPr eaLnBrk="1" hangingPunct="1">
              <a:lnSpc>
                <a:spcPct val="80000"/>
              </a:lnSpc>
              <a:defRPr/>
            </a:pPr>
            <a:r>
              <a:rPr lang="ru-RU" altLang="ru-RU" sz="1800" dirty="0"/>
              <a:t>Полиморфизм опирается на понятия позднего (динамического) связывания (связывания во время выполнения: вызов метода во время выполнения связывается с реализацией вызываемого метода), что позволяет расширять программы без модификации существующего кода.</a:t>
            </a:r>
          </a:p>
          <a:p>
            <a:pPr eaLnBrk="1" hangingPunct="1">
              <a:lnSpc>
                <a:spcPct val="80000"/>
              </a:lnSpc>
              <a:defRPr/>
            </a:pPr>
            <a:endParaRPr lang="ru-RU" altLang="ru-RU" sz="1800" dirty="0"/>
          </a:p>
          <a:p>
            <a:pPr eaLnBrk="1" hangingPunct="1">
              <a:lnSpc>
                <a:spcPct val="80000"/>
              </a:lnSpc>
              <a:defRPr/>
            </a:pPr>
            <a:r>
              <a:rPr lang="ru-RU" altLang="ru-RU" sz="1800" dirty="0"/>
              <a:t>В </a:t>
            </a:r>
            <a:r>
              <a:rPr lang="en-US" altLang="ru-RU" sz="1800" dirty="0"/>
              <a:t>Java </a:t>
            </a:r>
            <a:r>
              <a:rPr lang="ru-RU" altLang="ru-RU" sz="1800" dirty="0"/>
              <a:t>объектные переменные являются полиморфными </a:t>
            </a:r>
            <a:r>
              <a:rPr lang="en-US" altLang="ru-RU" sz="1800" dirty="0"/>
              <a:t>(</a:t>
            </a:r>
            <a:r>
              <a:rPr lang="en-US" altLang="ru-RU" sz="1800" i="1" dirty="0"/>
              <a:t>polimorphic</a:t>
            </a:r>
            <a:r>
              <a:rPr lang="en-US" altLang="ru-RU" sz="1800" dirty="0"/>
              <a:t>)</a:t>
            </a:r>
            <a:r>
              <a:rPr lang="ru-RU" altLang="ru-RU" sz="1800" dirty="0"/>
              <a:t>:</a:t>
            </a:r>
          </a:p>
          <a:p>
            <a:pPr marL="742950" lvl="2" indent="-342900" eaLnBrk="1" hangingPunct="1">
              <a:lnSpc>
                <a:spcPct val="80000"/>
              </a:lnSpc>
              <a:defRPr/>
            </a:pPr>
            <a:r>
              <a:rPr lang="ru-RU" altLang="ru-RU" sz="1800" dirty="0">
                <a:ea typeface="+mn-ea"/>
                <a:cs typeface="+mn-cs"/>
              </a:rPr>
              <a:t>переменная типа </a:t>
            </a:r>
            <a:r>
              <a:rPr lang="en-US" altLang="ru-RU" sz="1800" dirty="0">
                <a:solidFill>
                  <a:srgbClr val="FF0000"/>
                </a:solidFill>
                <a:ea typeface="+mn-ea"/>
                <a:cs typeface="+mn-cs"/>
              </a:rPr>
              <a:t>Fish f</a:t>
            </a:r>
            <a:r>
              <a:rPr lang="en-US" altLang="ru-RU" sz="1800" dirty="0">
                <a:ea typeface="+mn-ea"/>
                <a:cs typeface="+mn-cs"/>
              </a:rPr>
              <a:t> </a:t>
            </a:r>
            <a:r>
              <a:rPr lang="ru-RU" altLang="ru-RU" sz="1800" dirty="0">
                <a:ea typeface="+mn-ea"/>
                <a:cs typeface="+mn-cs"/>
              </a:rPr>
              <a:t>может ссылаться на любую рыбу, но</a:t>
            </a:r>
          </a:p>
          <a:p>
            <a:pPr marL="742950" lvl="2" indent="-342900" eaLnBrk="1" hangingPunct="1">
              <a:lnSpc>
                <a:spcPct val="80000"/>
              </a:lnSpc>
              <a:defRPr/>
            </a:pPr>
            <a:r>
              <a:rPr lang="ru-RU" altLang="ru-RU" sz="1800" dirty="0">
                <a:ea typeface="+mn-ea"/>
                <a:cs typeface="+mn-cs"/>
              </a:rPr>
              <a:t>переменная типа </a:t>
            </a:r>
            <a:r>
              <a:rPr lang="en-US" altLang="ru-RU" sz="1800" dirty="0">
                <a:solidFill>
                  <a:srgbClr val="FF0000"/>
                </a:solidFill>
                <a:ea typeface="+mn-ea"/>
                <a:cs typeface="+mn-cs"/>
              </a:rPr>
              <a:t>Herring h</a:t>
            </a:r>
            <a:r>
              <a:rPr lang="en-US" altLang="ru-RU" sz="1800" dirty="0">
                <a:ea typeface="+mn-ea"/>
                <a:cs typeface="+mn-cs"/>
              </a:rPr>
              <a:t> – </a:t>
            </a:r>
            <a:r>
              <a:rPr lang="ru-RU" altLang="ru-RU" sz="1800" dirty="0">
                <a:ea typeface="+mn-ea"/>
                <a:cs typeface="+mn-cs"/>
              </a:rPr>
              <a:t>только на селедку (</a:t>
            </a:r>
            <a:r>
              <a:rPr lang="en-US" altLang="ru-RU" sz="1800" dirty="0">
                <a:ea typeface="+mn-ea"/>
                <a:cs typeface="+mn-cs"/>
              </a:rPr>
              <a:t>herring – </a:t>
            </a:r>
            <a:r>
              <a:rPr lang="ru-RU" altLang="ru-RU" sz="1800" dirty="0">
                <a:ea typeface="+mn-ea"/>
                <a:cs typeface="+mn-cs"/>
              </a:rPr>
              <a:t>селедка (англ</a:t>
            </a:r>
            <a:r>
              <a:rPr lang="en-US" altLang="ru-RU" sz="1800" dirty="0">
                <a:ea typeface="+mn-ea"/>
                <a:cs typeface="+mn-cs"/>
              </a:rPr>
              <a:t>.)</a:t>
            </a:r>
            <a:r>
              <a:rPr lang="ru-RU" altLang="ru-RU" sz="1800" dirty="0">
                <a:ea typeface="+mn-ea"/>
                <a:cs typeface="+mn-cs"/>
              </a:rPr>
              <a:t>)</a:t>
            </a:r>
            <a:r>
              <a:rPr lang="en-US" altLang="ru-RU" sz="1800" dirty="0">
                <a:ea typeface="+mn-ea"/>
                <a:cs typeface="+mn-cs"/>
              </a:rPr>
              <a:t>;</a:t>
            </a:r>
            <a:r>
              <a:rPr lang="ru-RU" altLang="ru-RU" sz="1800" dirty="0">
                <a:ea typeface="+mn-ea"/>
                <a:cs typeface="+mn-cs"/>
              </a:rPr>
              <a:t> селедки, в свою очередь,  тоже бывают разные: залом, иваси, ...);</a:t>
            </a:r>
          </a:p>
          <a:p>
            <a:pPr marL="742950" lvl="2" indent="-342900" eaLnBrk="1" hangingPunct="1">
              <a:lnSpc>
                <a:spcPct val="80000"/>
              </a:lnSpc>
              <a:defRPr/>
            </a:pPr>
            <a:r>
              <a:rPr lang="en-US" altLang="ru-RU" sz="1800" dirty="0">
                <a:ea typeface="+mn-ea"/>
                <a:cs typeface="+mn-cs"/>
              </a:rPr>
              <a:t>Fish f = new Herring(); // ok, </a:t>
            </a:r>
            <a:r>
              <a:rPr lang="ru-RU" altLang="ru-RU" sz="1800" dirty="0">
                <a:ea typeface="+mn-ea"/>
                <a:cs typeface="+mn-cs"/>
              </a:rPr>
              <a:t>но </a:t>
            </a:r>
            <a:r>
              <a:rPr lang="en-US" altLang="ru-RU" sz="1800" dirty="0">
                <a:ea typeface="+mn-ea"/>
                <a:cs typeface="+mn-cs"/>
              </a:rPr>
              <a:t>Herring h = new Fish(); // error – </a:t>
            </a:r>
            <a:r>
              <a:rPr lang="ru-RU" altLang="ru-RU" sz="1800" dirty="0">
                <a:ea typeface="+mn-ea"/>
                <a:cs typeface="+mn-cs"/>
              </a:rPr>
              <a:t>почему?</a:t>
            </a:r>
            <a:endParaRPr lang="en-US" altLang="ru-RU" sz="1800" dirty="0">
              <a:ea typeface="+mn-ea"/>
              <a:cs typeface="+mn-cs"/>
            </a:endParaRPr>
          </a:p>
          <a:p>
            <a:pPr marL="342900" lvl="2" indent="-342900" eaLnBrk="1" hangingPunct="1">
              <a:lnSpc>
                <a:spcPct val="80000"/>
              </a:lnSpc>
              <a:defRPr/>
            </a:pPr>
            <a:r>
              <a:rPr lang="ru-RU" altLang="ru-RU" sz="1800" dirty="0">
                <a:ea typeface="+mn-ea"/>
                <a:cs typeface="+mn-cs"/>
              </a:rPr>
              <a:t>Аналогичные соображения справедливы и для массивов.</a:t>
            </a:r>
          </a:p>
          <a:p>
            <a:pPr eaLnBrk="1" hangingPunct="1">
              <a:lnSpc>
                <a:spcPct val="80000"/>
              </a:lnSpc>
              <a:defRPr/>
            </a:pPr>
            <a:r>
              <a:rPr lang="ru-RU" altLang="ru-RU" sz="1800" i="1" dirty="0"/>
              <a:t>Проверьте</a:t>
            </a:r>
            <a:r>
              <a:rPr lang="ru-RU" altLang="ru-RU" sz="1800" dirty="0"/>
              <a:t>:</a:t>
            </a:r>
          </a:p>
          <a:p>
            <a:pPr lvl="1" eaLnBrk="1" hangingPunct="1">
              <a:lnSpc>
                <a:spcPct val="80000"/>
              </a:lnSpc>
              <a:buFontTx/>
              <a:buChar char="•"/>
              <a:defRPr/>
            </a:pPr>
            <a:r>
              <a:rPr lang="ru-RU" altLang="ru-RU" sz="1600" b="1" dirty="0">
                <a:ea typeface="+mn-ea"/>
                <a:cs typeface="+mn-cs"/>
              </a:rPr>
              <a:t>можно ли поместить рыбу в массив селедок ? А селедку - в массив рыб? </a:t>
            </a:r>
          </a:p>
          <a:p>
            <a:pPr lvl="1" eaLnBrk="1" hangingPunct="1">
              <a:lnSpc>
                <a:spcPct val="80000"/>
              </a:lnSpc>
              <a:buFontTx/>
              <a:buChar char="•"/>
              <a:defRPr/>
            </a:pPr>
            <a:r>
              <a:rPr lang="ru-RU" altLang="ru-RU" sz="1600" b="1" dirty="0">
                <a:ea typeface="+mn-ea"/>
                <a:cs typeface="+mn-cs"/>
              </a:rPr>
              <a:t>Можно ли поместить массив селедок в массив рыб ? </a:t>
            </a: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a:extLst>
              <a:ext uri="{FF2B5EF4-FFF2-40B4-BE49-F238E27FC236}">
                <a16:creationId xmlns:a16="http://schemas.microsoft.com/office/drawing/2014/main" id="{789FE5DC-3888-4C8A-9082-9FF804E36C6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AAA8325-D3EC-4C8B-B016-46F7CF6E05D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9699" name="Footer Placeholder 4">
            <a:extLst>
              <a:ext uri="{FF2B5EF4-FFF2-40B4-BE49-F238E27FC236}">
                <a16:creationId xmlns:a16="http://schemas.microsoft.com/office/drawing/2014/main" id="{2C399A92-7D78-4C43-A5DE-8C989ECC6ED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9700" name="Slide Number Placeholder 5">
            <a:extLst>
              <a:ext uri="{FF2B5EF4-FFF2-40B4-BE49-F238E27FC236}">
                <a16:creationId xmlns:a16="http://schemas.microsoft.com/office/drawing/2014/main" id="{2CD56C52-EDD3-4954-9B8E-54378AEAB86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63A689E-D71B-4F8E-B5EC-554B10E802B1}" type="slidenum">
              <a:rPr lang="ru-RU" altLang="ru-RU" sz="1400"/>
              <a:pPr eaLnBrk="1" hangingPunct="1">
                <a:spcBef>
                  <a:spcPct val="0"/>
                </a:spcBef>
                <a:buFontTx/>
                <a:buNone/>
              </a:pPr>
              <a:t>709</a:t>
            </a:fld>
            <a:endParaRPr lang="ru-RU" altLang="ru-RU" sz="1400"/>
          </a:p>
        </p:txBody>
      </p:sp>
      <p:sp>
        <p:nvSpPr>
          <p:cNvPr id="29701" name="Rectangle 2">
            <a:extLst>
              <a:ext uri="{FF2B5EF4-FFF2-40B4-BE49-F238E27FC236}">
                <a16:creationId xmlns:a16="http://schemas.microsoft.com/office/drawing/2014/main" id="{949CD295-9DE9-4AA4-8A0B-0925706F3AEA}"/>
              </a:ext>
            </a:extLst>
          </p:cNvPr>
          <p:cNvSpPr>
            <a:spLocks noGrp="1" noChangeArrowheads="1"/>
          </p:cNvSpPr>
          <p:nvPr>
            <p:ph type="title"/>
          </p:nvPr>
        </p:nvSpPr>
        <p:spPr>
          <a:xfrm>
            <a:off x="395288" y="1412875"/>
            <a:ext cx="8229600" cy="360363"/>
          </a:xfrm>
        </p:spPr>
        <p:txBody>
          <a:bodyPr/>
          <a:lstStyle/>
          <a:p>
            <a:pPr eaLnBrk="1" hangingPunct="1"/>
            <a:r>
              <a:rPr lang="ru-RU" altLang="ru-RU" sz="2400" b="1">
                <a:solidFill>
                  <a:schemeClr val="tx1"/>
                </a:solidFill>
              </a:rPr>
              <a:t>Динамическое связывание</a:t>
            </a:r>
          </a:p>
        </p:txBody>
      </p:sp>
      <p:sp>
        <p:nvSpPr>
          <p:cNvPr id="29702" name="Rectangle 3">
            <a:extLst>
              <a:ext uri="{FF2B5EF4-FFF2-40B4-BE49-F238E27FC236}">
                <a16:creationId xmlns:a16="http://schemas.microsoft.com/office/drawing/2014/main" id="{494C67E4-CF85-47FA-B5A0-4DD2563FDA0E}"/>
              </a:ext>
            </a:extLst>
          </p:cNvPr>
          <p:cNvSpPr>
            <a:spLocks noGrp="1" noChangeArrowheads="1"/>
          </p:cNvSpPr>
          <p:nvPr>
            <p:ph type="body" idx="1"/>
          </p:nvPr>
        </p:nvSpPr>
        <p:spPr>
          <a:xfrm>
            <a:off x="0" y="1844675"/>
            <a:ext cx="9144000" cy="4281488"/>
          </a:xfrm>
        </p:spPr>
        <p:txBody>
          <a:bodyPr/>
          <a:lstStyle/>
          <a:p>
            <a:pPr eaLnBrk="1" hangingPunct="1">
              <a:lnSpc>
                <a:spcPct val="80000"/>
              </a:lnSpc>
            </a:pPr>
            <a:r>
              <a:rPr lang="ru-RU" altLang="ru-RU" sz="2000"/>
              <a:t>Действия при вызове метода </a:t>
            </a:r>
            <a:r>
              <a:rPr lang="en-US" altLang="ru-RU" sz="2000"/>
              <a:t>x.f(args)</a:t>
            </a:r>
            <a:r>
              <a:rPr lang="ru-RU" altLang="ru-RU" sz="2000"/>
              <a:t>, где </a:t>
            </a:r>
            <a:r>
              <a:rPr lang="en-US" altLang="ru-RU" sz="2000"/>
              <a:t>x – </a:t>
            </a:r>
            <a:r>
              <a:rPr lang="ru-RU" altLang="ru-RU" sz="2000"/>
              <a:t>описан как экземпляр класса С:</a:t>
            </a:r>
          </a:p>
          <a:p>
            <a:pPr lvl="1" eaLnBrk="1" hangingPunct="1">
              <a:lnSpc>
                <a:spcPct val="80000"/>
              </a:lnSpc>
            </a:pPr>
            <a:r>
              <a:rPr lang="ru-RU" altLang="ru-RU" sz="1800"/>
              <a:t>Может быть несколько методов с именем </a:t>
            </a:r>
            <a:r>
              <a:rPr lang="en-US" altLang="ru-RU" sz="1800"/>
              <a:t>f (</a:t>
            </a:r>
            <a:r>
              <a:rPr lang="ru-RU" altLang="ru-RU" sz="1800"/>
              <a:t>с разными типами </a:t>
            </a:r>
            <a:r>
              <a:rPr lang="en-US" altLang="ru-RU" sz="1800"/>
              <a:t>args)</a:t>
            </a:r>
            <a:r>
              <a:rPr lang="ru-RU" altLang="ru-RU" sz="1800"/>
              <a:t>, поэтому компилятор нумерует все доступные методы с именем </a:t>
            </a:r>
            <a:r>
              <a:rPr lang="en-US" altLang="ru-RU" sz="1800"/>
              <a:t>f </a:t>
            </a:r>
            <a:r>
              <a:rPr lang="ru-RU" altLang="ru-RU" sz="1800"/>
              <a:t>в </a:t>
            </a:r>
            <a:r>
              <a:rPr lang="en-US" altLang="ru-RU" sz="1800"/>
              <a:t>C </a:t>
            </a:r>
            <a:r>
              <a:rPr lang="ru-RU" altLang="ru-RU" sz="1800"/>
              <a:t>и его суперклассах (всех «кандидатов» вызова);</a:t>
            </a:r>
          </a:p>
          <a:p>
            <a:pPr lvl="1" eaLnBrk="1" hangingPunct="1">
              <a:lnSpc>
                <a:spcPct val="80000"/>
              </a:lnSpc>
            </a:pPr>
            <a:endParaRPr lang="ru-RU" altLang="ru-RU" sz="1800"/>
          </a:p>
          <a:p>
            <a:pPr lvl="1" eaLnBrk="1" hangingPunct="1">
              <a:lnSpc>
                <a:spcPct val="80000"/>
              </a:lnSpc>
            </a:pPr>
            <a:r>
              <a:rPr lang="ru-RU" altLang="ru-RU" sz="1800"/>
              <a:t>Компилятор определяет типы фактических параметров; если есть единственный походящий метод </a:t>
            </a:r>
            <a:r>
              <a:rPr lang="en-US" altLang="ru-RU" sz="1800"/>
              <a:t>f</a:t>
            </a:r>
            <a:r>
              <a:rPr lang="ru-RU" altLang="ru-RU" sz="1800"/>
              <a:t>, то будет вызван он. </a:t>
            </a:r>
            <a:r>
              <a:rPr lang="ru-RU" altLang="ru-RU" sz="1800" i="1"/>
              <a:t>При этом учитывается возможное преобразование типов</a:t>
            </a:r>
            <a:r>
              <a:rPr lang="ru-RU" altLang="ru-RU" sz="1800"/>
              <a:t>. Если ситуация не однозначная – будет сообщение об этом;</a:t>
            </a:r>
          </a:p>
          <a:p>
            <a:pPr lvl="1" eaLnBrk="1" hangingPunct="1">
              <a:lnSpc>
                <a:spcPct val="80000"/>
              </a:lnSpc>
            </a:pPr>
            <a:endParaRPr lang="ru-RU" altLang="ru-RU" sz="1800"/>
          </a:p>
          <a:p>
            <a:pPr lvl="1" eaLnBrk="1" hangingPunct="1">
              <a:lnSpc>
                <a:spcPct val="80000"/>
              </a:lnSpc>
            </a:pPr>
            <a:r>
              <a:rPr lang="ru-RU" altLang="ru-RU" sz="1800"/>
              <a:t>Если найденный метод является </a:t>
            </a:r>
            <a:r>
              <a:rPr lang="en-US" altLang="ru-RU" sz="1800"/>
              <a:t>private, static, final, </a:t>
            </a:r>
            <a:r>
              <a:rPr lang="ru-RU" altLang="ru-RU" sz="1800"/>
              <a:t>или конструктором, то компилятор точно знает, как этот метод вызывать (</a:t>
            </a:r>
            <a:r>
              <a:rPr lang="en-US" altLang="ru-RU" sz="1800"/>
              <a:t>static binding</a:t>
            </a:r>
            <a:r>
              <a:rPr lang="ru-RU" altLang="ru-RU" sz="1800"/>
              <a:t>)</a:t>
            </a:r>
            <a:r>
              <a:rPr lang="en-US" altLang="ru-RU" sz="1800"/>
              <a:t>. </a:t>
            </a:r>
            <a:r>
              <a:rPr lang="ru-RU" altLang="ru-RU" sz="1800"/>
              <a:t>В противном случае </a:t>
            </a:r>
            <a:r>
              <a:rPr lang="ru-RU" altLang="ru-RU" sz="1800" b="1"/>
              <a:t>метод, подлежащий вызову, определяется по фактическому типу </a:t>
            </a:r>
            <a:r>
              <a:rPr lang="en-US" altLang="ru-RU" sz="1800" b="1"/>
              <a:t>x at runtime. </a:t>
            </a:r>
            <a:r>
              <a:rPr lang="ru-RU" altLang="ru-RU" sz="1800"/>
              <a:t>Если фактический тип </a:t>
            </a:r>
            <a:r>
              <a:rPr lang="en-US" altLang="ru-RU" sz="1800"/>
              <a:t>x </a:t>
            </a:r>
            <a:r>
              <a:rPr lang="ru-RU" altLang="ru-RU" sz="1800"/>
              <a:t>– это </a:t>
            </a:r>
            <a:r>
              <a:rPr lang="en-US" altLang="ru-RU" sz="1800"/>
              <a:t>D (extends C)</a:t>
            </a:r>
            <a:r>
              <a:rPr lang="ru-RU" altLang="ru-RU" sz="1800"/>
              <a:t>, и </a:t>
            </a:r>
            <a:r>
              <a:rPr lang="en-US" altLang="ru-RU" sz="1800"/>
              <a:t>D </a:t>
            </a:r>
            <a:r>
              <a:rPr lang="ru-RU" altLang="ru-RU" sz="1800"/>
              <a:t>имеет свой подходящий метод, он и будет вызван (иначе – метод суперкласса, и т.д.). (</a:t>
            </a:r>
            <a:r>
              <a:rPr lang="ru-RU" altLang="ru-RU" sz="1800" i="1"/>
              <a:t>Разумеется, этот поиск всемерно оптимизируется и сводится к табличному</a:t>
            </a:r>
            <a:r>
              <a:rPr lang="ru-RU" altLang="ru-RU" sz="1800"/>
              <a:t>)</a:t>
            </a:r>
            <a:endParaRPr lang="ru-RU" altLang="ru-RU" sz="1800"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Объект 2"/>
              <p:cNvSpPr>
                <a:spLocks noGrp="1"/>
              </p:cNvSpPr>
              <p:nvPr>
                <p:ph sz="quarter" idx="1"/>
              </p:nvPr>
            </p:nvSpPr>
            <p:spPr>
              <a:xfrm>
                <a:off x="323528" y="220730"/>
                <a:ext cx="8568952" cy="6088590"/>
              </a:xfrm>
            </p:spPr>
            <p:txBody>
              <a:bodyPr/>
              <a:lstStyle/>
              <a:p>
                <a:r>
                  <a:rPr lang="ru-RU" sz="2800" dirty="0"/>
                  <a:t>Размах вариационного ряда </a:t>
                </a:r>
                <a:r>
                  <a:rPr lang="en-US" sz="2800" i="1" dirty="0"/>
                  <a:t>R</a:t>
                </a:r>
                <a:r>
                  <a:rPr lang="ru-RU" sz="2800" i="1" dirty="0"/>
                  <a:t>=</a:t>
                </a:r>
                <a:r>
                  <a:rPr lang="en-US" sz="2800" i="1" dirty="0" err="1"/>
                  <a:t>x</a:t>
                </a:r>
                <a:r>
                  <a:rPr lang="en-US" sz="2800" i="1" baseline="-25000" dirty="0" err="1"/>
                  <a:t>max</a:t>
                </a:r>
                <a:r>
                  <a:rPr lang="ru-RU" sz="2800" i="1" dirty="0"/>
                  <a:t>-</a:t>
                </a:r>
                <a:r>
                  <a:rPr lang="en-US" sz="2800" i="1" dirty="0" err="1"/>
                  <a:t>x</a:t>
                </a:r>
                <a:r>
                  <a:rPr lang="en-US" sz="2800" i="1" baseline="-25000" dirty="0" err="1"/>
                  <a:t>min</a:t>
                </a:r>
                <a:endParaRPr lang="ru-RU" sz="2800" i="1" baseline="-25000" dirty="0"/>
              </a:p>
              <a:p>
                <a:r>
                  <a:rPr lang="ru-RU" dirty="0"/>
                  <a:t>Ширина интервалов </a:t>
                </a:r>
                <a:r>
                  <a:rPr lang="en-US" i="1" dirty="0"/>
                  <a:t>h</a:t>
                </a:r>
                <a:r>
                  <a:rPr lang="ru-RU" dirty="0"/>
                  <a:t>, на которые необходимо разбить всю область возможных значений исследуемого признака:</a:t>
                </a:r>
              </a:p>
              <a:p>
                <a:endParaRPr lang="ru-RU" sz="2800" dirty="0"/>
              </a:p>
              <a:p>
                <a:endParaRPr lang="ru-RU" sz="2800" dirty="0"/>
              </a:p>
              <a:p>
                <a:r>
                  <a:rPr lang="ru-RU" dirty="0"/>
                  <a:t>За нижнюю границу первого интервала обычно принимается величина</a:t>
                </a:r>
                <a:r>
                  <a:rPr lang="en-US" dirty="0"/>
                  <a:t> </a:t>
                </a:r>
                <a:r>
                  <a:rPr lang="en-US" sz="2800" b="1" i="1" dirty="0"/>
                  <a:t>a</a:t>
                </a:r>
                <a:r>
                  <a:rPr lang="ru-RU" sz="2800" b="1" baseline="-25000" dirty="0"/>
                  <a:t>1</a:t>
                </a:r>
                <a:r>
                  <a:rPr lang="ru-RU" sz="2800" b="1" i="1" dirty="0"/>
                  <a:t> = </a:t>
                </a:r>
                <a:r>
                  <a:rPr lang="en-US" sz="2800" b="1" i="1" dirty="0" err="1"/>
                  <a:t>x</a:t>
                </a:r>
                <a:r>
                  <a:rPr lang="en-US" sz="2800" b="1" i="1" baseline="-25000" dirty="0" err="1"/>
                  <a:t>min</a:t>
                </a:r>
                <a:r>
                  <a:rPr lang="ru-RU" sz="2800" b="1" i="1" dirty="0"/>
                  <a:t> – </a:t>
                </a:r>
                <a:r>
                  <a:rPr lang="en-US" sz="2800" b="1" i="1" dirty="0"/>
                  <a:t>h</a:t>
                </a:r>
                <a:r>
                  <a:rPr lang="ru-RU" sz="2800" b="1" i="1" dirty="0"/>
                  <a:t>/</a:t>
                </a:r>
                <a:r>
                  <a:rPr lang="ru-RU" sz="2800" b="1" dirty="0"/>
                  <a:t>2, </a:t>
                </a:r>
                <a:r>
                  <a:rPr lang="ru-RU" dirty="0"/>
                  <a:t>тогда </a:t>
                </a:r>
                <a:endParaRPr lang="en-US" dirty="0"/>
              </a:p>
              <a:p>
                <a:r>
                  <a:rPr lang="ru-RU" dirty="0"/>
                  <a:t>Верхняя граница первого интервала </a:t>
                </a:r>
                <a:r>
                  <a:rPr lang="en-US" sz="2800" b="1" i="1" dirty="0"/>
                  <a:t>b</a:t>
                </a:r>
                <a:r>
                  <a:rPr lang="ru-RU" sz="2800" b="1" baseline="-25000" dirty="0"/>
                  <a:t>1</a:t>
                </a:r>
                <a:r>
                  <a:rPr lang="ru-RU" sz="2800" b="1" i="1" dirty="0"/>
                  <a:t>=</a:t>
                </a:r>
                <a:r>
                  <a:rPr lang="en-US" sz="2800" b="1" i="1" dirty="0"/>
                  <a:t>a</a:t>
                </a:r>
                <a:r>
                  <a:rPr lang="ru-RU" sz="2800" b="1" baseline="-25000" dirty="0"/>
                  <a:t>1</a:t>
                </a:r>
                <a:r>
                  <a:rPr lang="en-US" sz="2800" b="1" baseline="-25000" dirty="0"/>
                  <a:t> </a:t>
                </a:r>
                <a:r>
                  <a:rPr lang="ru-RU" sz="2800" b="1" i="1" dirty="0"/>
                  <a:t>+</a:t>
                </a:r>
                <a:r>
                  <a:rPr lang="en-US" sz="2800" b="1" i="1" dirty="0"/>
                  <a:t> h</a:t>
                </a:r>
              </a:p>
              <a:p>
                <a:r>
                  <a:rPr lang="ru-RU" dirty="0"/>
                  <a:t>При определении границ следующих интервалов исходят из условий: </a:t>
                </a:r>
                <a:r>
                  <a:rPr lang="en-US" sz="2800" b="1" i="1" dirty="0" err="1"/>
                  <a:t>a</a:t>
                </a:r>
                <a:r>
                  <a:rPr lang="en-US" sz="2800" b="1" i="1" baseline="-25000" dirty="0" err="1"/>
                  <a:t>i</a:t>
                </a:r>
                <a:r>
                  <a:rPr lang="ru-RU" sz="2800" b="1" i="1" baseline="-25000" dirty="0"/>
                  <a:t>+</a:t>
                </a:r>
                <a:r>
                  <a:rPr lang="ru-RU" sz="2800" b="1" baseline="-25000" dirty="0"/>
                  <a:t>1</a:t>
                </a:r>
                <a:r>
                  <a:rPr lang="ru-RU" sz="2800" b="1" i="1" dirty="0"/>
                  <a:t>=</a:t>
                </a:r>
                <a:r>
                  <a:rPr lang="en-US" sz="2800" b="1" i="1" dirty="0"/>
                  <a:t>b</a:t>
                </a:r>
                <a:r>
                  <a:rPr lang="en-US" sz="2800" b="1" i="1" baseline="-25000" dirty="0"/>
                  <a:t>i</a:t>
                </a:r>
                <a:r>
                  <a:rPr lang="ru-RU" sz="2800" b="1" i="1" dirty="0"/>
                  <a:t>; </a:t>
                </a:r>
                <a:r>
                  <a:rPr lang="en-US" sz="2800" b="1" i="1" dirty="0"/>
                  <a:t>b</a:t>
                </a:r>
                <a:r>
                  <a:rPr lang="en-US" sz="2800" b="1" i="1" baseline="-25000" dirty="0"/>
                  <a:t>i</a:t>
                </a:r>
                <a:r>
                  <a:rPr lang="ru-RU" sz="2800" b="1" i="1" dirty="0"/>
                  <a:t>=</a:t>
                </a:r>
                <a:r>
                  <a:rPr lang="en-US" sz="2800" b="1" i="1" dirty="0" err="1"/>
                  <a:t>a</a:t>
                </a:r>
                <a:r>
                  <a:rPr lang="en-US" sz="2800" b="1" i="1" baseline="-25000" dirty="0" err="1"/>
                  <a:t>i</a:t>
                </a:r>
                <a:r>
                  <a:rPr lang="ru-RU" sz="2800" b="1" i="1" dirty="0"/>
                  <a:t>+</a:t>
                </a:r>
                <a:r>
                  <a:rPr lang="en-US" sz="2800" b="1" i="1" dirty="0"/>
                  <a:t>h</a:t>
                </a:r>
                <a:r>
                  <a:rPr lang="ru-RU" dirty="0"/>
                  <a:t>, </a:t>
                </a:r>
              </a:p>
              <a:p>
                <a:pPr>
                  <a:spcBef>
                    <a:spcPts val="0"/>
                  </a:spcBef>
                </a:pPr>
                <a:r>
                  <a:rPr lang="ru-RU" dirty="0"/>
                  <a:t>то есть </a:t>
                </a:r>
                <a:r>
                  <a:rPr lang="en-US" sz="2800" b="1" i="1" dirty="0"/>
                  <a:t>a</a:t>
                </a:r>
                <a:r>
                  <a:rPr lang="ru-RU" sz="2800" b="1" baseline="-25000" dirty="0"/>
                  <a:t>2</a:t>
                </a:r>
                <a:r>
                  <a:rPr lang="ru-RU" sz="2800" b="1" i="1" dirty="0"/>
                  <a:t> = </a:t>
                </a:r>
                <a:r>
                  <a:rPr lang="en-US" sz="2800" b="1" i="1" dirty="0"/>
                  <a:t>b</a:t>
                </a:r>
                <a:r>
                  <a:rPr lang="ru-RU" sz="2800" b="1" baseline="-25000" dirty="0"/>
                  <a:t>1</a:t>
                </a:r>
                <a:r>
                  <a:rPr lang="ru-RU" sz="3200" b="1" i="1" dirty="0"/>
                  <a:t> = </a:t>
                </a:r>
                <a:r>
                  <a:rPr lang="en-US" sz="2800" b="1" i="1" dirty="0"/>
                  <a:t>a</a:t>
                </a:r>
                <a:r>
                  <a:rPr lang="ru-RU" sz="2800" b="1" baseline="-25000" dirty="0"/>
                  <a:t>1</a:t>
                </a:r>
                <a:r>
                  <a:rPr lang="en-US" sz="2800" b="1" baseline="-25000" dirty="0"/>
                  <a:t> </a:t>
                </a:r>
                <a:r>
                  <a:rPr lang="ru-RU" sz="2800" b="1" i="1" dirty="0"/>
                  <a:t>+</a:t>
                </a:r>
                <a:r>
                  <a:rPr lang="en-US" sz="2800" b="1" i="1" dirty="0"/>
                  <a:t> h</a:t>
                </a:r>
                <a:r>
                  <a:rPr lang="ru-RU" sz="2800" b="1" i="1" dirty="0"/>
                  <a:t>;     </a:t>
                </a:r>
                <a:r>
                  <a:rPr lang="en-US" sz="3200" b="1" i="1" dirty="0"/>
                  <a:t>a</a:t>
                </a:r>
                <a:r>
                  <a:rPr lang="ru-RU" sz="3200" b="1" baseline="-25000" dirty="0"/>
                  <a:t>3</a:t>
                </a:r>
                <a:r>
                  <a:rPr lang="ru-RU" sz="3200" b="1" i="1" dirty="0"/>
                  <a:t> = </a:t>
                </a:r>
                <a:r>
                  <a:rPr lang="en-US" sz="3200" b="1" i="1" dirty="0"/>
                  <a:t>b</a:t>
                </a:r>
                <a:r>
                  <a:rPr lang="ru-RU" sz="3200" b="1" baseline="-25000" dirty="0"/>
                  <a:t>2</a:t>
                </a:r>
                <a:r>
                  <a:rPr lang="ru-RU" sz="3600" b="1" i="1" dirty="0"/>
                  <a:t> = </a:t>
                </a:r>
                <a:r>
                  <a:rPr lang="en-US" sz="3200" b="1" i="1" dirty="0"/>
                  <a:t>a</a:t>
                </a:r>
                <a:r>
                  <a:rPr lang="ru-RU" sz="3200" b="1" baseline="-25000" dirty="0"/>
                  <a:t>2</a:t>
                </a:r>
                <a:r>
                  <a:rPr lang="en-US" sz="3200" b="1" baseline="-25000" dirty="0"/>
                  <a:t> </a:t>
                </a:r>
                <a:r>
                  <a:rPr lang="ru-RU" sz="3200" b="1" i="1" dirty="0"/>
                  <a:t>+</a:t>
                </a:r>
                <a:r>
                  <a:rPr lang="en-US" sz="3200" b="1" i="1" dirty="0"/>
                  <a:t> h</a:t>
                </a:r>
                <a:r>
                  <a:rPr lang="ru-RU" sz="2800" dirty="0"/>
                  <a:t> </a:t>
                </a:r>
                <a:r>
                  <a:rPr lang="ru-RU" sz="2800" b="1" i="1" dirty="0"/>
                  <a:t>; </a:t>
                </a:r>
                <a:endParaRPr lang="ru-RU" dirty="0"/>
              </a:p>
              <a:p>
                <a:pPr>
                  <a:spcBef>
                    <a:spcPts val="0"/>
                  </a:spcBef>
                </a:pPr>
                <a:r>
                  <a:rPr lang="ru-RU" dirty="0"/>
                  <a:t>построение интервального ряда заканчивается при</a:t>
                </a:r>
                <a:r>
                  <a:rPr lang="en-US" dirty="0"/>
                  <a:t> </a:t>
                </a:r>
                <a:endParaRPr lang="ru-RU" dirty="0"/>
              </a:p>
              <a:p>
                <a:pPr>
                  <a:spcBef>
                    <a:spcPts val="0"/>
                  </a:spcBef>
                </a:pPr>
                <a14:m>
                  <m:oMath xmlns:m="http://schemas.openxmlformats.org/officeDocument/2006/math">
                    <m:sSub>
                      <m:sSubPr>
                        <m:ctrlPr>
                          <a:rPr lang="ru-RU" b="1" i="1">
                            <a:latin typeface="Cambria Math" panose="02040503050406030204" pitchFamily="18" charset="0"/>
                          </a:rPr>
                        </m:ctrlPr>
                      </m:sSubPr>
                      <m:e>
                        <m:r>
                          <a:rPr lang="ru-RU" b="1" i="1">
                            <a:latin typeface="Cambria Math" panose="02040503050406030204" pitchFamily="18" charset="0"/>
                          </a:rPr>
                          <m:t>𝒃</m:t>
                        </m:r>
                      </m:e>
                      <m:sub>
                        <m:r>
                          <a:rPr lang="ru-RU" b="1" i="1">
                            <a:latin typeface="Cambria Math" panose="02040503050406030204" pitchFamily="18" charset="0"/>
                          </a:rPr>
                          <m:t>𝒊</m:t>
                        </m:r>
                      </m:sub>
                    </m:sSub>
                    <m:r>
                      <a:rPr lang="ru-RU" b="1" i="1">
                        <a:latin typeface="Cambria Math" panose="02040503050406030204" pitchFamily="18" charset="0"/>
                      </a:rPr>
                      <m:t>≥</m:t>
                    </m:r>
                    <m:sSub>
                      <m:sSubPr>
                        <m:ctrlPr>
                          <a:rPr lang="ru-RU" b="1" i="1">
                            <a:latin typeface="Cambria Math" panose="02040503050406030204" pitchFamily="18" charset="0"/>
                          </a:rPr>
                        </m:ctrlPr>
                      </m:sSubPr>
                      <m:e>
                        <m:r>
                          <a:rPr lang="ru-RU" b="1" i="1">
                            <a:latin typeface="Cambria Math" panose="02040503050406030204" pitchFamily="18" charset="0"/>
                          </a:rPr>
                          <m:t>𝒙</m:t>
                        </m:r>
                      </m:e>
                      <m:sub>
                        <m:r>
                          <a:rPr lang="ru-RU" b="1" i="1">
                            <a:latin typeface="Cambria Math" panose="02040503050406030204" pitchFamily="18" charset="0"/>
                          </a:rPr>
                          <m:t>𝒎𝒂𝒙</m:t>
                        </m:r>
                      </m:sub>
                    </m:sSub>
                  </m:oMath>
                </a14:m>
                <a:endParaRPr lang="ru-RU" b="1" dirty="0"/>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sz="quarter" idx="1"/>
              </p:nvPr>
            </p:nvSpPr>
            <p:spPr>
              <a:xfrm>
                <a:off x="323528" y="220730"/>
                <a:ext cx="8568952" cy="6088590"/>
              </a:xfrm>
              <a:blipFill>
                <a:blip r:embed="rId4"/>
                <a:stretch>
                  <a:fillRect l="-711" t="-1101" b="-4705"/>
                </a:stretch>
              </a:blipFill>
            </p:spPr>
            <p:txBody>
              <a:bodyPr/>
              <a:lstStyle/>
              <a:p>
                <a:r>
                  <a:rPr lang="ru-RU">
                    <a:noFill/>
                  </a:rPr>
                  <a:t> </a:t>
                </a:r>
              </a:p>
            </p:txBody>
          </p:sp>
        </mc:Fallback>
      </mc:AlternateContent>
      <p:sp>
        <p:nvSpPr>
          <p:cNvPr id="6" name="Rectangle 4"/>
          <p:cNvSpPr>
            <a:spLocks noChangeArrowheads="1"/>
          </p:cNvSpPr>
          <p:nvPr/>
        </p:nvSpPr>
        <p:spPr bwMode="auto">
          <a:xfrm>
            <a:off x="3563888" y="263691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0" name="Rectangle 9"/>
          <p:cNvSpPr>
            <a:spLocks noChangeArrowheads="1"/>
          </p:cNvSpPr>
          <p:nvPr/>
        </p:nvSpPr>
        <p:spPr bwMode="auto">
          <a:xfrm>
            <a:off x="1913489" y="5242304"/>
            <a:ext cx="128036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8" name="Rectangle 4"/>
          <p:cNvSpPr>
            <a:spLocks noChangeArrowheads="1"/>
          </p:cNvSpPr>
          <p:nvPr/>
        </p:nvSpPr>
        <p:spPr bwMode="auto">
          <a:xfrm>
            <a:off x="2627784" y="32266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9" name="Объект 8"/>
          <p:cNvGraphicFramePr>
            <a:graphicFrameLocks noChangeAspect="1"/>
          </p:cNvGraphicFramePr>
          <p:nvPr/>
        </p:nvGraphicFramePr>
        <p:xfrm>
          <a:off x="1475656" y="1912082"/>
          <a:ext cx="5985250" cy="1019708"/>
        </p:xfrm>
        <a:graphic>
          <a:graphicData uri="http://schemas.openxmlformats.org/presentationml/2006/ole">
            <mc:AlternateContent xmlns:mc="http://schemas.openxmlformats.org/markup-compatibility/2006">
              <mc:Choice xmlns:v="urn:schemas-microsoft-com:vml" Requires="v">
                <p:oleObj spid="_x0000_s74758" name="Уравнение" r:id="rId5" imgW="2667000" imgH="431800" progId="Equation.3">
                  <p:embed/>
                </p:oleObj>
              </mc:Choice>
              <mc:Fallback>
                <p:oleObj name="Уравнение" r:id="rId5" imgW="2667000" imgH="431800" progId="Equation.3">
                  <p:embed/>
                  <p:pic>
                    <p:nvPicPr>
                      <p:cNvPr id="9" name="Объект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5656" y="1912082"/>
                        <a:ext cx="5985250" cy="1019708"/>
                      </a:xfrm>
                      <a:prstGeom prst="rect">
                        <a:avLst/>
                      </a:prstGeom>
                      <a:noFill/>
                    </p:spPr>
                  </p:pic>
                </p:oleObj>
              </mc:Fallback>
            </mc:AlternateContent>
          </a:graphicData>
        </a:graphic>
      </p:graphicFrame>
      <p:sp>
        <p:nvSpPr>
          <p:cNvPr id="2" name="Номер слайда 1"/>
          <p:cNvSpPr>
            <a:spLocks noGrp="1"/>
          </p:cNvSpPr>
          <p:nvPr>
            <p:ph type="sldNum" sz="quarter" idx="12"/>
          </p:nvPr>
        </p:nvSpPr>
        <p:spPr/>
        <p:txBody>
          <a:bodyPr/>
          <a:lstStyle/>
          <a:p>
            <a:pPr>
              <a:defRPr/>
            </a:pPr>
            <a:fld id="{6859925B-7AB1-4910-A995-863FEA31FA9D}" type="slidenum">
              <a:rPr lang="ru-RU" smtClean="0"/>
              <a:pPr>
                <a:defRPr/>
              </a:pPr>
              <a:t>71</a:t>
            </a:fld>
            <a:endParaRPr lang="ru-RU"/>
          </a:p>
        </p:txBody>
      </p:sp>
    </p:spTree>
    <p:extLst>
      <p:ext uri="{BB962C8B-B14F-4D97-AF65-F5344CB8AC3E}">
        <p14:creationId xmlns:p14="http://schemas.microsoft.com/office/powerpoint/2010/main" val="412660980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a:extLst>
              <a:ext uri="{FF2B5EF4-FFF2-40B4-BE49-F238E27FC236}">
                <a16:creationId xmlns:a16="http://schemas.microsoft.com/office/drawing/2014/main" id="{696D7505-4362-4FA4-9069-2ECCF8E9032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7311E5B-E25C-4B30-B95C-BEDE4F94F7F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23" name="Footer Placeholder 4">
            <a:extLst>
              <a:ext uri="{FF2B5EF4-FFF2-40B4-BE49-F238E27FC236}">
                <a16:creationId xmlns:a16="http://schemas.microsoft.com/office/drawing/2014/main" id="{7123915D-3329-4B80-8919-97F82C5E94D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24" name="Slide Number Placeholder 5">
            <a:extLst>
              <a:ext uri="{FF2B5EF4-FFF2-40B4-BE49-F238E27FC236}">
                <a16:creationId xmlns:a16="http://schemas.microsoft.com/office/drawing/2014/main" id="{1379501E-E36F-4DCC-92FD-2B3A60EADB4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4FDD647-85E8-4BC8-8316-BF7AE56944EF}" type="slidenum">
              <a:rPr lang="ru-RU" altLang="ru-RU" sz="1400"/>
              <a:pPr eaLnBrk="1" hangingPunct="1">
                <a:spcBef>
                  <a:spcPct val="0"/>
                </a:spcBef>
                <a:buFontTx/>
                <a:buNone/>
              </a:pPr>
              <a:t>710</a:t>
            </a:fld>
            <a:endParaRPr lang="ru-RU" altLang="ru-RU" sz="1400"/>
          </a:p>
        </p:txBody>
      </p:sp>
      <p:sp>
        <p:nvSpPr>
          <p:cNvPr id="30725" name="Rectangle 2">
            <a:extLst>
              <a:ext uri="{FF2B5EF4-FFF2-40B4-BE49-F238E27FC236}">
                <a16:creationId xmlns:a16="http://schemas.microsoft.com/office/drawing/2014/main" id="{C46056F4-14D8-4E46-BCE5-EEA78E9F0F6A}"/>
              </a:ext>
            </a:extLst>
          </p:cNvPr>
          <p:cNvSpPr>
            <a:spLocks noGrp="1" noChangeArrowheads="1"/>
          </p:cNvSpPr>
          <p:nvPr>
            <p:ph type="title"/>
          </p:nvPr>
        </p:nvSpPr>
        <p:spPr>
          <a:xfrm>
            <a:off x="468313" y="1557338"/>
            <a:ext cx="8229600" cy="358775"/>
          </a:xfrm>
        </p:spPr>
        <p:txBody>
          <a:bodyPr/>
          <a:lstStyle/>
          <a:p>
            <a:pPr eaLnBrk="1" hangingPunct="1"/>
            <a:r>
              <a:rPr lang="ru-RU" altLang="ru-RU" sz="2400" b="1"/>
              <a:t>«Переопределение» </a:t>
            </a:r>
            <a:r>
              <a:rPr lang="en-US" altLang="ru-RU" sz="2400" b="1"/>
              <a:t>private-</a:t>
            </a:r>
            <a:r>
              <a:rPr lang="ru-RU" altLang="ru-RU" sz="2400" b="1"/>
              <a:t>методов</a:t>
            </a:r>
          </a:p>
        </p:txBody>
      </p:sp>
      <p:sp>
        <p:nvSpPr>
          <p:cNvPr id="30726" name="Rectangle 3">
            <a:extLst>
              <a:ext uri="{FF2B5EF4-FFF2-40B4-BE49-F238E27FC236}">
                <a16:creationId xmlns:a16="http://schemas.microsoft.com/office/drawing/2014/main" id="{2AB82F61-39B5-4F9B-A20F-905B2C959B7A}"/>
              </a:ext>
            </a:extLst>
          </p:cNvPr>
          <p:cNvSpPr>
            <a:spLocks noGrp="1" noChangeArrowheads="1"/>
          </p:cNvSpPr>
          <p:nvPr>
            <p:ph type="body" idx="1"/>
          </p:nvPr>
        </p:nvSpPr>
        <p:spPr>
          <a:xfrm>
            <a:off x="0" y="1989138"/>
            <a:ext cx="5364163" cy="4137025"/>
          </a:xfrm>
        </p:spPr>
        <p:txBody>
          <a:bodyPr/>
          <a:lstStyle/>
          <a:p>
            <a:pPr eaLnBrk="1" hangingPunct="1">
              <a:lnSpc>
                <a:spcPct val="80000"/>
              </a:lnSpc>
              <a:buFontTx/>
              <a:buNone/>
            </a:pPr>
            <a:r>
              <a:rPr lang="ru-RU" altLang="ru-RU" sz="1800" b="1">
                <a:solidFill>
                  <a:srgbClr val="00B0F0"/>
                </a:solidFill>
              </a:rPr>
              <a:t>Рассмотрим пример:</a:t>
            </a:r>
            <a:endParaRPr lang="en-US" altLang="ru-RU" sz="1800" b="1">
              <a:solidFill>
                <a:srgbClr val="00B0F0"/>
              </a:solidFill>
            </a:endParaRPr>
          </a:p>
          <a:p>
            <a:pPr eaLnBrk="1" hangingPunct="1">
              <a:lnSpc>
                <a:spcPct val="80000"/>
              </a:lnSpc>
              <a:buFontTx/>
              <a:buNone/>
            </a:pPr>
            <a:r>
              <a:rPr lang="en-US" altLang="ru-RU" sz="1600" b="1"/>
              <a:t>public class BaseClass {</a:t>
            </a:r>
          </a:p>
          <a:p>
            <a:pPr eaLnBrk="1" hangingPunct="1">
              <a:lnSpc>
                <a:spcPct val="80000"/>
              </a:lnSpc>
              <a:buFontTx/>
              <a:buNone/>
            </a:pPr>
            <a:r>
              <a:rPr lang="en-US" altLang="ru-RU" sz="1600" b="1"/>
              <a:t>	private void f() {</a:t>
            </a:r>
          </a:p>
          <a:p>
            <a:pPr eaLnBrk="1" hangingPunct="1">
              <a:lnSpc>
                <a:spcPct val="80000"/>
              </a:lnSpc>
              <a:buFontTx/>
              <a:buNone/>
            </a:pPr>
            <a:r>
              <a:rPr lang="en-US" altLang="ru-RU" sz="1600" b="1"/>
              <a:t>	</a:t>
            </a:r>
            <a:r>
              <a:rPr lang="ru-RU" altLang="ru-RU" sz="1600" b="1"/>
              <a:t>    </a:t>
            </a:r>
            <a:r>
              <a:rPr lang="en-US" altLang="ru-RU" sz="1600" b="1"/>
              <a:t>System.out.println(“BaseClass.f() invoked.”);</a:t>
            </a:r>
          </a:p>
          <a:p>
            <a:pPr eaLnBrk="1" hangingPunct="1">
              <a:lnSpc>
                <a:spcPct val="80000"/>
              </a:lnSpc>
              <a:buFontTx/>
              <a:buNone/>
            </a:pPr>
            <a:r>
              <a:rPr lang="en-US" altLang="ru-RU" sz="1600" b="1"/>
              <a:t>	}</a:t>
            </a:r>
          </a:p>
          <a:p>
            <a:pPr eaLnBrk="1" hangingPunct="1">
              <a:lnSpc>
                <a:spcPct val="80000"/>
              </a:lnSpc>
              <a:buFontTx/>
              <a:buNone/>
            </a:pPr>
            <a:r>
              <a:rPr lang="en-US" altLang="ru-RU" sz="1600" b="1"/>
              <a:t>	public static void main(String[ ]args ) {</a:t>
            </a:r>
          </a:p>
          <a:p>
            <a:pPr eaLnBrk="1" hangingPunct="1">
              <a:lnSpc>
                <a:spcPct val="80000"/>
              </a:lnSpc>
              <a:buFontTx/>
              <a:buNone/>
            </a:pPr>
            <a:r>
              <a:rPr lang="en-US" altLang="ru-RU" sz="1600" b="1"/>
              <a:t>	</a:t>
            </a:r>
            <a:r>
              <a:rPr lang="ru-RU" altLang="ru-RU" sz="1600" b="1"/>
              <a:t>       </a:t>
            </a:r>
            <a:r>
              <a:rPr lang="en-US" altLang="ru-RU" sz="1600" b="1"/>
              <a:t>BaseClass myObject = new DerivedClass();</a:t>
            </a:r>
          </a:p>
          <a:p>
            <a:pPr eaLnBrk="1" hangingPunct="1">
              <a:lnSpc>
                <a:spcPct val="80000"/>
              </a:lnSpc>
              <a:buFontTx/>
              <a:buNone/>
            </a:pPr>
            <a:r>
              <a:rPr lang="en-US" altLang="ru-RU" sz="1600" b="1"/>
              <a:t>	</a:t>
            </a:r>
            <a:r>
              <a:rPr lang="ru-RU" altLang="ru-RU" sz="1600" b="1"/>
              <a:t>       </a:t>
            </a:r>
            <a:r>
              <a:rPr lang="en-US" altLang="ru-RU" sz="1600" b="1"/>
              <a:t>myObject.f();</a:t>
            </a:r>
          </a:p>
          <a:p>
            <a:pPr eaLnBrk="1" hangingPunct="1">
              <a:lnSpc>
                <a:spcPct val="80000"/>
              </a:lnSpc>
              <a:buFontTx/>
              <a:buNone/>
            </a:pPr>
            <a:r>
              <a:rPr lang="en-US" altLang="ru-RU" sz="1600" b="1"/>
              <a:t>	}</a:t>
            </a:r>
          </a:p>
          <a:p>
            <a:pPr eaLnBrk="1" hangingPunct="1">
              <a:lnSpc>
                <a:spcPct val="80000"/>
              </a:lnSpc>
              <a:buFontTx/>
              <a:buNone/>
            </a:pPr>
            <a:r>
              <a:rPr lang="en-US" altLang="ru-RU" sz="1600" b="1"/>
              <a:t>}</a:t>
            </a:r>
            <a:endParaRPr lang="ru-RU" altLang="ru-RU" sz="1600" b="1"/>
          </a:p>
          <a:p>
            <a:pPr eaLnBrk="1" hangingPunct="1">
              <a:lnSpc>
                <a:spcPct val="80000"/>
              </a:lnSpc>
              <a:buFontTx/>
              <a:buNone/>
            </a:pPr>
            <a:r>
              <a:rPr lang="en-US" altLang="ru-RU" sz="1600" b="1"/>
              <a:t>public class DerivedClass extends BaseClass {</a:t>
            </a:r>
          </a:p>
          <a:p>
            <a:pPr eaLnBrk="1" hangingPunct="1">
              <a:lnSpc>
                <a:spcPct val="80000"/>
              </a:lnSpc>
              <a:buFontTx/>
              <a:buNone/>
            </a:pPr>
            <a:r>
              <a:rPr lang="en-US" altLang="ru-RU" sz="1600" b="1"/>
              <a:t>	public void f() {</a:t>
            </a:r>
          </a:p>
          <a:p>
            <a:pPr eaLnBrk="1" hangingPunct="1">
              <a:lnSpc>
                <a:spcPct val="80000"/>
              </a:lnSpc>
              <a:buFontTx/>
              <a:buNone/>
            </a:pPr>
            <a:r>
              <a:rPr lang="en-US" altLang="ru-RU" sz="1600" b="1"/>
              <a:t>	</a:t>
            </a:r>
            <a:r>
              <a:rPr lang="ru-RU" altLang="ru-RU" sz="1600" b="1"/>
              <a:t>   </a:t>
            </a:r>
            <a:r>
              <a:rPr lang="en-US" altLang="ru-RU" sz="1600" b="1"/>
              <a:t>System.out.println(“DerivedClass.f() invoked.”);</a:t>
            </a:r>
          </a:p>
          <a:p>
            <a:pPr eaLnBrk="1" hangingPunct="1">
              <a:lnSpc>
                <a:spcPct val="80000"/>
              </a:lnSpc>
              <a:buFontTx/>
              <a:buNone/>
            </a:pPr>
            <a:r>
              <a:rPr lang="en-US" altLang="ru-RU" sz="1600" b="1"/>
              <a:t>	}</a:t>
            </a:r>
          </a:p>
          <a:p>
            <a:pPr eaLnBrk="1" hangingPunct="1">
              <a:lnSpc>
                <a:spcPct val="80000"/>
              </a:lnSpc>
              <a:buFontTx/>
              <a:buNone/>
            </a:pPr>
            <a:r>
              <a:rPr lang="en-US" altLang="ru-RU" sz="1600" b="1"/>
              <a:t>}</a:t>
            </a:r>
            <a:endParaRPr lang="ru-RU" altLang="ru-RU" sz="1600" b="1"/>
          </a:p>
        </p:txBody>
      </p:sp>
      <p:sp>
        <p:nvSpPr>
          <p:cNvPr id="30727" name="Rectangle 5">
            <a:extLst>
              <a:ext uri="{FF2B5EF4-FFF2-40B4-BE49-F238E27FC236}">
                <a16:creationId xmlns:a16="http://schemas.microsoft.com/office/drawing/2014/main" id="{5DDB4D4D-A5B5-47AD-9FA8-352B1F02411D}"/>
              </a:ext>
            </a:extLst>
          </p:cNvPr>
          <p:cNvSpPr>
            <a:spLocks noChangeArrowheads="1"/>
          </p:cNvSpPr>
          <p:nvPr/>
        </p:nvSpPr>
        <p:spPr bwMode="auto">
          <a:xfrm>
            <a:off x="5219700" y="2060575"/>
            <a:ext cx="3744913"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endParaRPr lang="ru-RU" altLang="ru-RU" sz="1600" b="1"/>
          </a:p>
        </p:txBody>
      </p:sp>
      <p:sp>
        <p:nvSpPr>
          <p:cNvPr id="30728" name="Rectangle 6">
            <a:extLst>
              <a:ext uri="{FF2B5EF4-FFF2-40B4-BE49-F238E27FC236}">
                <a16:creationId xmlns:a16="http://schemas.microsoft.com/office/drawing/2014/main" id="{DC482728-8BEB-4600-92C3-923C1F46AA91}"/>
              </a:ext>
            </a:extLst>
          </p:cNvPr>
          <p:cNvSpPr>
            <a:spLocks noChangeArrowheads="1"/>
          </p:cNvSpPr>
          <p:nvPr/>
        </p:nvSpPr>
        <p:spPr bwMode="auto">
          <a:xfrm>
            <a:off x="5364163" y="2060575"/>
            <a:ext cx="3779837" cy="413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r>
              <a:rPr lang="ru-RU" altLang="ru-RU" sz="1800"/>
              <a:t>Что будет напечатано? </a:t>
            </a:r>
          </a:p>
          <a:p>
            <a:pPr eaLnBrk="1" hangingPunct="1"/>
            <a:r>
              <a:rPr lang="ru-RU" altLang="ru-RU" sz="1800"/>
              <a:t>р</a:t>
            </a:r>
            <a:r>
              <a:rPr lang="en-US" altLang="ru-RU" sz="1800"/>
              <a:t>rivate-</a:t>
            </a:r>
            <a:r>
              <a:rPr lang="ru-RU" altLang="ru-RU" sz="1800"/>
              <a:t>методы автоматически являются </a:t>
            </a:r>
            <a:r>
              <a:rPr lang="en-US" altLang="ru-RU" sz="1800"/>
              <a:t>final</a:t>
            </a:r>
            <a:r>
              <a:rPr lang="ru-RU" altLang="ru-RU" sz="1800"/>
              <a:t> и скрыты от производного класса. Поэтому метод </a:t>
            </a:r>
            <a:r>
              <a:rPr lang="en-US" altLang="ru-RU" sz="1800"/>
              <a:t>DerivedClass.f() </a:t>
            </a:r>
            <a:r>
              <a:rPr lang="ru-RU" altLang="ru-RU" sz="1800"/>
              <a:t>является полностью новым, а не переопределением.</a:t>
            </a:r>
          </a:p>
          <a:p>
            <a:pPr eaLnBrk="1" hangingPunct="1"/>
            <a:r>
              <a:rPr lang="ru-RU" altLang="ru-RU" sz="1800"/>
              <a:t>Переопределяются только   не - </a:t>
            </a:r>
            <a:r>
              <a:rPr lang="en-US" altLang="ru-RU" sz="1800"/>
              <a:t>private </a:t>
            </a:r>
            <a:r>
              <a:rPr lang="ru-RU" altLang="ru-RU" sz="1800"/>
              <a:t>методы.</a:t>
            </a:r>
          </a:p>
          <a:p>
            <a:pPr eaLnBrk="1" hangingPunct="1"/>
            <a:r>
              <a:rPr lang="ru-RU" altLang="ru-RU" sz="1800"/>
              <a:t>Лучше давать методам производного класса имена, отличные от закрытых методов базового класса.</a:t>
            </a:r>
            <a:endParaRPr lang="ru-RU" altLang="ru-RU" sz="1600" b="1"/>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3">
            <a:extLst>
              <a:ext uri="{FF2B5EF4-FFF2-40B4-BE49-F238E27FC236}">
                <a16:creationId xmlns:a16="http://schemas.microsoft.com/office/drawing/2014/main" id="{6FD7D194-F2DE-493E-A9AF-80D750ABE43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3CC0576-F91F-46FA-AA7F-0B62C561149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1747" name="Footer Placeholder 4">
            <a:extLst>
              <a:ext uri="{FF2B5EF4-FFF2-40B4-BE49-F238E27FC236}">
                <a16:creationId xmlns:a16="http://schemas.microsoft.com/office/drawing/2014/main" id="{6DDA7A6B-1B9A-4ACA-ADD3-4B4EEAF2B80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1748" name="Slide Number Placeholder 5">
            <a:extLst>
              <a:ext uri="{FF2B5EF4-FFF2-40B4-BE49-F238E27FC236}">
                <a16:creationId xmlns:a16="http://schemas.microsoft.com/office/drawing/2014/main" id="{26A6ECEC-F799-4E84-B5C7-3A8A452A4D4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72BCBCD-F169-4CF1-A709-9FA5021CC710}" type="slidenum">
              <a:rPr lang="ru-RU" altLang="ru-RU" sz="1400"/>
              <a:pPr eaLnBrk="1" hangingPunct="1">
                <a:spcBef>
                  <a:spcPct val="0"/>
                </a:spcBef>
                <a:buFontTx/>
                <a:buNone/>
              </a:pPr>
              <a:t>711</a:t>
            </a:fld>
            <a:endParaRPr lang="ru-RU" altLang="ru-RU" sz="1400"/>
          </a:p>
        </p:txBody>
      </p:sp>
      <p:sp>
        <p:nvSpPr>
          <p:cNvPr id="31749" name="Rectangle 2">
            <a:extLst>
              <a:ext uri="{FF2B5EF4-FFF2-40B4-BE49-F238E27FC236}">
                <a16:creationId xmlns:a16="http://schemas.microsoft.com/office/drawing/2014/main" id="{BC231166-7A28-4912-94EC-100918C69070}"/>
              </a:ext>
            </a:extLst>
          </p:cNvPr>
          <p:cNvSpPr>
            <a:spLocks noGrp="1" noChangeArrowheads="1"/>
          </p:cNvSpPr>
          <p:nvPr>
            <p:ph type="title"/>
          </p:nvPr>
        </p:nvSpPr>
        <p:spPr>
          <a:xfrm>
            <a:off x="323850" y="1557338"/>
            <a:ext cx="8229600" cy="358775"/>
          </a:xfrm>
        </p:spPr>
        <p:txBody>
          <a:bodyPr/>
          <a:lstStyle/>
          <a:p>
            <a:pPr eaLnBrk="1" hangingPunct="1"/>
            <a:r>
              <a:rPr lang="ru-RU" altLang="ru-RU" sz="2400" b="1">
                <a:solidFill>
                  <a:schemeClr val="tx1"/>
                </a:solidFill>
              </a:rPr>
              <a:t>Конструкторы, завершение и полиморфизм</a:t>
            </a:r>
          </a:p>
        </p:txBody>
      </p:sp>
      <p:sp>
        <p:nvSpPr>
          <p:cNvPr id="31750" name="Rectangle 3">
            <a:extLst>
              <a:ext uri="{FF2B5EF4-FFF2-40B4-BE49-F238E27FC236}">
                <a16:creationId xmlns:a16="http://schemas.microsoft.com/office/drawing/2014/main" id="{C7B7E38A-9C8B-45C8-AEEE-56082DA96F9E}"/>
              </a:ext>
            </a:extLst>
          </p:cNvPr>
          <p:cNvSpPr>
            <a:spLocks noGrp="1" noChangeArrowheads="1"/>
          </p:cNvSpPr>
          <p:nvPr>
            <p:ph type="body" idx="1"/>
          </p:nvPr>
        </p:nvSpPr>
        <p:spPr>
          <a:xfrm>
            <a:off x="179388" y="2060575"/>
            <a:ext cx="8435975" cy="4137025"/>
          </a:xfrm>
        </p:spPr>
        <p:txBody>
          <a:bodyPr/>
          <a:lstStyle/>
          <a:p>
            <a:pPr algn="just" eaLnBrk="1" hangingPunct="1">
              <a:lnSpc>
                <a:spcPct val="90000"/>
              </a:lnSpc>
            </a:pPr>
            <a:r>
              <a:rPr lang="ru-RU" altLang="ru-RU" sz="2000"/>
              <a:t>Конструкторы не являются полиморфными методами (в сущности они аналогичны статическим методам);</a:t>
            </a:r>
          </a:p>
          <a:p>
            <a:pPr algn="just" eaLnBrk="1" hangingPunct="1">
              <a:lnSpc>
                <a:spcPct val="90000"/>
              </a:lnSpc>
            </a:pPr>
            <a:r>
              <a:rPr lang="ru-RU" altLang="ru-RU" sz="2000"/>
              <a:t>Конструктор базового класса всегда вызывается в процессе конструирования объекта производного класса; вызов автоматически проходит «вверх по цепочке наследования»,</a:t>
            </a:r>
          </a:p>
          <a:p>
            <a:pPr algn="just" eaLnBrk="1" hangingPunct="1">
              <a:lnSpc>
                <a:spcPct val="90000"/>
              </a:lnSpc>
            </a:pPr>
            <a:r>
              <a:rPr lang="ru-RU" altLang="ru-RU" sz="2000"/>
              <a:t>Конструирование и инициализация происходит фактически «вниз по цепочке наследования»;</a:t>
            </a:r>
          </a:p>
          <a:p>
            <a:pPr algn="just" eaLnBrk="1" hangingPunct="1">
              <a:lnSpc>
                <a:spcPct val="90000"/>
              </a:lnSpc>
            </a:pPr>
            <a:r>
              <a:rPr lang="ru-RU" altLang="ru-RU" sz="2000"/>
              <a:t>При </a:t>
            </a:r>
            <a:r>
              <a:rPr lang="ru-RU" altLang="ru-RU" sz="2000" b="1"/>
              <a:t>явном</a:t>
            </a:r>
            <a:r>
              <a:rPr lang="ru-RU" altLang="ru-RU" sz="2000"/>
              <a:t> </a:t>
            </a:r>
            <a:r>
              <a:rPr lang="ru-RU" altLang="ru-RU" sz="2000" b="1"/>
              <a:t>завершении</a:t>
            </a:r>
            <a:r>
              <a:rPr lang="ru-RU" altLang="ru-RU" sz="2000"/>
              <a:t> объектов надо обеспечивать очередность завершения объектов, обратную их инициализации, если объекты не зависят друг от друга; следует сперва выполнять завершающие действия производного класса, затем – базового;</a:t>
            </a:r>
          </a:p>
          <a:p>
            <a:pPr algn="just" eaLnBrk="1" hangingPunct="1">
              <a:lnSpc>
                <a:spcPct val="90000"/>
              </a:lnSpc>
            </a:pPr>
            <a:r>
              <a:rPr lang="ru-RU" altLang="ru-RU" sz="2000"/>
              <a:t>Если объект разделяется, для правильного его завершения может понадобиться подсчет ссылок (на уровне пользователя).</a:t>
            </a:r>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a:extLst>
              <a:ext uri="{FF2B5EF4-FFF2-40B4-BE49-F238E27FC236}">
                <a16:creationId xmlns:a16="http://schemas.microsoft.com/office/drawing/2014/main" id="{2564479F-CD23-47B0-BD46-8CD5F19FABC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7939154-F3DE-4EEA-B9D2-8B68FC7A21F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2771" name="Footer Placeholder 4">
            <a:extLst>
              <a:ext uri="{FF2B5EF4-FFF2-40B4-BE49-F238E27FC236}">
                <a16:creationId xmlns:a16="http://schemas.microsoft.com/office/drawing/2014/main" id="{CCBCD301-C60E-4CA9-A3B3-BC4AFB78A05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2772" name="Slide Number Placeholder 5">
            <a:extLst>
              <a:ext uri="{FF2B5EF4-FFF2-40B4-BE49-F238E27FC236}">
                <a16:creationId xmlns:a16="http://schemas.microsoft.com/office/drawing/2014/main" id="{B5BCF1A7-B234-4474-BA3F-9037E1A1FC8B}"/>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93D5D2D-6146-4D41-93CC-40AF4B2C5DBF}" type="slidenum">
              <a:rPr lang="ru-RU" altLang="ru-RU" sz="1400"/>
              <a:pPr eaLnBrk="1" hangingPunct="1">
                <a:spcBef>
                  <a:spcPct val="0"/>
                </a:spcBef>
                <a:buFontTx/>
                <a:buNone/>
              </a:pPr>
              <a:t>712</a:t>
            </a:fld>
            <a:endParaRPr lang="ru-RU" altLang="ru-RU" sz="1400"/>
          </a:p>
        </p:txBody>
      </p:sp>
      <p:sp>
        <p:nvSpPr>
          <p:cNvPr id="32773" name="Rectangle 2">
            <a:extLst>
              <a:ext uri="{FF2B5EF4-FFF2-40B4-BE49-F238E27FC236}">
                <a16:creationId xmlns:a16="http://schemas.microsoft.com/office/drawing/2014/main" id="{1EFB34BE-1D21-41E0-B0D6-D279AB7237D6}"/>
              </a:ext>
            </a:extLst>
          </p:cNvPr>
          <p:cNvSpPr>
            <a:spLocks noGrp="1" noChangeArrowheads="1"/>
          </p:cNvSpPr>
          <p:nvPr>
            <p:ph type="title"/>
          </p:nvPr>
        </p:nvSpPr>
        <p:spPr>
          <a:xfrm>
            <a:off x="468313" y="1484313"/>
            <a:ext cx="8229600" cy="360362"/>
          </a:xfrm>
        </p:spPr>
        <p:txBody>
          <a:bodyPr/>
          <a:lstStyle/>
          <a:p>
            <a:pPr eaLnBrk="1" hangingPunct="1"/>
            <a:r>
              <a:rPr lang="ru-RU" altLang="ru-RU" sz="2400" b="1"/>
              <a:t>Вызов полиморфных методов из конструкторов</a:t>
            </a:r>
          </a:p>
        </p:txBody>
      </p:sp>
      <p:sp>
        <p:nvSpPr>
          <p:cNvPr id="32774" name="Rectangle 3">
            <a:extLst>
              <a:ext uri="{FF2B5EF4-FFF2-40B4-BE49-F238E27FC236}">
                <a16:creationId xmlns:a16="http://schemas.microsoft.com/office/drawing/2014/main" id="{C6DB1425-C560-4F5A-B035-BABCB3551B79}"/>
              </a:ext>
            </a:extLst>
          </p:cNvPr>
          <p:cNvSpPr>
            <a:spLocks noGrp="1" noChangeArrowheads="1"/>
          </p:cNvSpPr>
          <p:nvPr>
            <p:ph type="body" idx="1"/>
          </p:nvPr>
        </p:nvSpPr>
        <p:spPr>
          <a:xfrm>
            <a:off x="107950" y="1989138"/>
            <a:ext cx="8856663" cy="4210050"/>
          </a:xfrm>
        </p:spPr>
        <p:txBody>
          <a:bodyPr/>
          <a:lstStyle/>
          <a:p>
            <a:pPr algn="just" eaLnBrk="1" hangingPunct="1">
              <a:lnSpc>
                <a:spcPct val="90000"/>
              </a:lnSpc>
            </a:pPr>
            <a:r>
              <a:rPr lang="ru-RU" altLang="ru-RU" sz="2000"/>
              <a:t>Что происходит, если в </a:t>
            </a:r>
            <a:r>
              <a:rPr lang="en-US" altLang="ru-RU" sz="2000"/>
              <a:t>[</a:t>
            </a:r>
            <a:r>
              <a:rPr lang="ru-RU" altLang="ru-RU" sz="2000"/>
              <a:t>супер</a:t>
            </a:r>
            <a:r>
              <a:rPr lang="en-US" altLang="ru-RU" sz="2000"/>
              <a:t>]</a:t>
            </a:r>
            <a:r>
              <a:rPr lang="ru-RU" altLang="ru-RU" sz="2000"/>
              <a:t> конструкторе вызвать динамически связываемый (полиморфный) метод конструируемого объекта?</a:t>
            </a:r>
          </a:p>
          <a:p>
            <a:pPr algn="just" eaLnBrk="1" hangingPunct="1">
              <a:lnSpc>
                <a:spcPct val="90000"/>
              </a:lnSpc>
            </a:pPr>
            <a:r>
              <a:rPr lang="ru-RU" altLang="ru-RU" sz="2000"/>
              <a:t>Вызовется переопределенное описание метода, однако тут могут вкрасться ошибки, так как переопределенный метод вызовется до того, как объект полностью готов (инициализирован своим конструктором);</a:t>
            </a:r>
          </a:p>
          <a:p>
            <a:pPr algn="just" eaLnBrk="1" hangingPunct="1">
              <a:lnSpc>
                <a:spcPct val="90000"/>
              </a:lnSpc>
            </a:pPr>
            <a:r>
              <a:rPr lang="ru-RU" altLang="ru-RU" sz="2000"/>
              <a:t>Из-за «выпрыгивания из естественной последовательности инициализации» могут происходить ошибочные обращения к еще  не инициализированным переменным (они, впрочем, оказываются расписанными нулями, а не случайным содержимым);</a:t>
            </a:r>
          </a:p>
          <a:p>
            <a:pPr algn="just" eaLnBrk="1" hangingPunct="1">
              <a:lnSpc>
                <a:spcPct val="90000"/>
              </a:lnSpc>
            </a:pPr>
            <a:r>
              <a:rPr lang="ru-RU" altLang="ru-RU" sz="2000"/>
              <a:t>Обычно лучше избегать вызова полиморфных методов из конструкторов, во всяком случае тех, результат которых зависит от инициализируемых данных, хотя это бывает и полезно </a:t>
            </a:r>
            <a:r>
              <a:rPr lang="ru-RU" altLang="ru-RU" sz="2000" i="1"/>
              <a:t>(Приведите пример - когда это может быть полезно и безопасно?)</a:t>
            </a:r>
          </a:p>
        </p:txBody>
      </p:sp>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a:extLst>
              <a:ext uri="{FF2B5EF4-FFF2-40B4-BE49-F238E27FC236}">
                <a16:creationId xmlns:a16="http://schemas.microsoft.com/office/drawing/2014/main" id="{4E9889AF-4CB5-4A57-A1A1-14E824E2077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79E7B2F-816A-462A-BEE7-6DC1E70848AF}"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3795" name="Footer Placeholder 4">
            <a:extLst>
              <a:ext uri="{FF2B5EF4-FFF2-40B4-BE49-F238E27FC236}">
                <a16:creationId xmlns:a16="http://schemas.microsoft.com/office/drawing/2014/main" id="{9040BC60-B413-4FFF-8AEC-462286F714E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3796" name="Slide Number Placeholder 5">
            <a:extLst>
              <a:ext uri="{FF2B5EF4-FFF2-40B4-BE49-F238E27FC236}">
                <a16:creationId xmlns:a16="http://schemas.microsoft.com/office/drawing/2014/main" id="{1C8E6AB5-39C6-4C9C-B7EF-780343A60D2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6568F0A-6072-45FF-B4DF-4FA22BA2E5BB}" type="slidenum">
              <a:rPr lang="ru-RU" altLang="ru-RU" sz="1400"/>
              <a:pPr eaLnBrk="1" hangingPunct="1">
                <a:spcBef>
                  <a:spcPct val="0"/>
                </a:spcBef>
                <a:buFontTx/>
                <a:buNone/>
              </a:pPr>
              <a:t>713</a:t>
            </a:fld>
            <a:endParaRPr lang="ru-RU" altLang="ru-RU" sz="1400"/>
          </a:p>
        </p:txBody>
      </p:sp>
      <p:sp>
        <p:nvSpPr>
          <p:cNvPr id="33797" name="Rectangle 2">
            <a:extLst>
              <a:ext uri="{FF2B5EF4-FFF2-40B4-BE49-F238E27FC236}">
                <a16:creationId xmlns:a16="http://schemas.microsoft.com/office/drawing/2014/main" id="{E7C670C5-A816-47CF-AE54-F5984D05F171}"/>
              </a:ext>
            </a:extLst>
          </p:cNvPr>
          <p:cNvSpPr>
            <a:spLocks noGrp="1" noChangeArrowheads="1"/>
          </p:cNvSpPr>
          <p:nvPr>
            <p:ph type="title"/>
          </p:nvPr>
        </p:nvSpPr>
        <p:spPr>
          <a:xfrm>
            <a:off x="468313" y="1412875"/>
            <a:ext cx="8229600" cy="360363"/>
          </a:xfrm>
        </p:spPr>
        <p:txBody>
          <a:bodyPr/>
          <a:lstStyle/>
          <a:p>
            <a:pPr eaLnBrk="1" hangingPunct="1"/>
            <a:r>
              <a:rPr lang="ru-RU" altLang="ru-RU" sz="2400" b="1"/>
              <a:t>Ковариантность возвращаемых типов</a:t>
            </a:r>
          </a:p>
        </p:txBody>
      </p:sp>
      <p:sp>
        <p:nvSpPr>
          <p:cNvPr id="33798" name="Rectangle 3">
            <a:extLst>
              <a:ext uri="{FF2B5EF4-FFF2-40B4-BE49-F238E27FC236}">
                <a16:creationId xmlns:a16="http://schemas.microsoft.com/office/drawing/2014/main" id="{2A3222C9-97F0-49F3-843A-A6E43C2B612D}"/>
              </a:ext>
            </a:extLst>
          </p:cNvPr>
          <p:cNvSpPr>
            <a:spLocks noGrp="1" noChangeArrowheads="1"/>
          </p:cNvSpPr>
          <p:nvPr>
            <p:ph type="body" idx="1"/>
          </p:nvPr>
        </p:nvSpPr>
        <p:spPr>
          <a:xfrm>
            <a:off x="457200" y="1844675"/>
            <a:ext cx="4043363" cy="4281488"/>
          </a:xfrm>
        </p:spPr>
        <p:txBody>
          <a:bodyPr/>
          <a:lstStyle/>
          <a:p>
            <a:pPr eaLnBrk="1" hangingPunct="1">
              <a:lnSpc>
                <a:spcPct val="90000"/>
              </a:lnSpc>
            </a:pPr>
            <a:r>
              <a:rPr lang="ru-RU" altLang="ru-RU" sz="2000"/>
              <a:t>Переопределенный метод производного класса может вернуть тип, производный от типа, возвращаемого методом базового класса:</a:t>
            </a:r>
          </a:p>
          <a:p>
            <a:pPr eaLnBrk="1" hangingPunct="1">
              <a:lnSpc>
                <a:spcPct val="90000"/>
              </a:lnSpc>
              <a:buFontTx/>
              <a:buNone/>
            </a:pPr>
            <a:r>
              <a:rPr lang="en-US" altLang="ru-RU" sz="2000"/>
              <a:t>Class A {}</a:t>
            </a:r>
          </a:p>
          <a:p>
            <a:pPr eaLnBrk="1" hangingPunct="1">
              <a:lnSpc>
                <a:spcPct val="90000"/>
              </a:lnSpc>
              <a:buFontTx/>
              <a:buNone/>
            </a:pPr>
            <a:r>
              <a:rPr lang="en-US" altLang="ru-RU" sz="2000"/>
              <a:t>Class B extends A {}</a:t>
            </a:r>
          </a:p>
          <a:p>
            <a:pPr eaLnBrk="1" hangingPunct="1">
              <a:lnSpc>
                <a:spcPct val="90000"/>
              </a:lnSpc>
              <a:buFontTx/>
              <a:buNone/>
            </a:pPr>
            <a:r>
              <a:rPr lang="en-US" altLang="ru-RU" sz="2000"/>
              <a:t>Class C { </a:t>
            </a:r>
          </a:p>
          <a:p>
            <a:pPr eaLnBrk="1" hangingPunct="1">
              <a:lnSpc>
                <a:spcPct val="90000"/>
              </a:lnSpc>
              <a:buFontTx/>
              <a:buNone/>
            </a:pPr>
            <a:r>
              <a:rPr lang="en-US" altLang="ru-RU" sz="2000"/>
              <a:t>	A generate() {return new A();}</a:t>
            </a:r>
          </a:p>
          <a:p>
            <a:pPr eaLnBrk="1" hangingPunct="1">
              <a:lnSpc>
                <a:spcPct val="90000"/>
              </a:lnSpc>
              <a:buFontTx/>
              <a:buNone/>
            </a:pPr>
            <a:r>
              <a:rPr lang="en-US" altLang="ru-RU" sz="2000"/>
              <a:t>}</a:t>
            </a:r>
          </a:p>
          <a:p>
            <a:pPr eaLnBrk="1" hangingPunct="1">
              <a:lnSpc>
                <a:spcPct val="90000"/>
              </a:lnSpc>
              <a:buFontTx/>
              <a:buNone/>
            </a:pPr>
            <a:r>
              <a:rPr lang="en-US" altLang="ru-RU" sz="2000"/>
              <a:t>Class D extends C {</a:t>
            </a:r>
          </a:p>
          <a:p>
            <a:pPr eaLnBrk="1" hangingPunct="1">
              <a:lnSpc>
                <a:spcPct val="90000"/>
              </a:lnSpc>
              <a:buFontTx/>
              <a:buNone/>
            </a:pPr>
            <a:r>
              <a:rPr lang="en-US" altLang="ru-RU" sz="2000"/>
              <a:t>	B generate() {return new B();}</a:t>
            </a:r>
          </a:p>
          <a:p>
            <a:pPr eaLnBrk="1" hangingPunct="1">
              <a:lnSpc>
                <a:spcPct val="90000"/>
              </a:lnSpc>
              <a:buFontTx/>
              <a:buNone/>
            </a:pPr>
            <a:r>
              <a:rPr lang="en-US" altLang="ru-RU" sz="2000"/>
              <a:t>}</a:t>
            </a:r>
            <a:endParaRPr lang="ru-RU" altLang="ru-RU" sz="2000"/>
          </a:p>
        </p:txBody>
      </p:sp>
      <p:sp>
        <p:nvSpPr>
          <p:cNvPr id="33799" name="Rectangle 4">
            <a:extLst>
              <a:ext uri="{FF2B5EF4-FFF2-40B4-BE49-F238E27FC236}">
                <a16:creationId xmlns:a16="http://schemas.microsoft.com/office/drawing/2014/main" id="{B13AB297-90DC-444A-B7C2-7404D908D726}"/>
              </a:ext>
            </a:extLst>
          </p:cNvPr>
          <p:cNvSpPr>
            <a:spLocks noChangeArrowheads="1"/>
          </p:cNvSpPr>
          <p:nvPr/>
        </p:nvSpPr>
        <p:spPr bwMode="auto">
          <a:xfrm>
            <a:off x="4787900" y="1844675"/>
            <a:ext cx="4356100" cy="428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pPr>
            <a:r>
              <a:rPr lang="ru-RU" altLang="ru-RU" sz="2000"/>
              <a:t>Такая возможность появилась, начиная с </a:t>
            </a:r>
            <a:r>
              <a:rPr lang="en-US" altLang="ru-RU" sz="2000"/>
              <a:t>Java SE</a:t>
            </a:r>
            <a:r>
              <a:rPr lang="ru-RU" altLang="ru-RU" sz="2000"/>
              <a:t> </a:t>
            </a:r>
            <a:r>
              <a:rPr lang="en-US" altLang="ru-RU" sz="2000"/>
              <a:t>5</a:t>
            </a:r>
            <a:r>
              <a:rPr lang="ru-RU" altLang="ru-RU" sz="2000"/>
              <a:t>;</a:t>
            </a:r>
          </a:p>
          <a:p>
            <a:pPr eaLnBrk="1" hangingPunct="1">
              <a:lnSpc>
                <a:spcPct val="90000"/>
              </a:lnSpc>
            </a:pPr>
            <a:r>
              <a:rPr lang="ru-RU" altLang="ru-RU" sz="2000"/>
              <a:t>До того переопределенный метод должен был вернуть тип, возвращаемый методом базового класса (тип А);</a:t>
            </a:r>
          </a:p>
          <a:p>
            <a:pPr eaLnBrk="1" hangingPunct="1">
              <a:lnSpc>
                <a:spcPct val="90000"/>
              </a:lnSpc>
            </a:pPr>
            <a:r>
              <a:rPr lang="ru-RU" altLang="ru-RU" sz="2000"/>
              <a:t>Ковариантными могут быть типы возвращаемых значений, но не типы аргументов.</a:t>
            </a:r>
          </a:p>
        </p:txBody>
      </p:sp>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a:extLst>
              <a:ext uri="{FF2B5EF4-FFF2-40B4-BE49-F238E27FC236}">
                <a16:creationId xmlns:a16="http://schemas.microsoft.com/office/drawing/2014/main" id="{D803D787-F6F6-41C6-8834-4A32763D8F4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25F7026-3111-4628-9C96-4A86CD149C77}"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4819" name="Footer Placeholder 4">
            <a:extLst>
              <a:ext uri="{FF2B5EF4-FFF2-40B4-BE49-F238E27FC236}">
                <a16:creationId xmlns:a16="http://schemas.microsoft.com/office/drawing/2014/main" id="{5068F42C-3813-4584-8F3C-2976A34F804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4820" name="Slide Number Placeholder 5">
            <a:extLst>
              <a:ext uri="{FF2B5EF4-FFF2-40B4-BE49-F238E27FC236}">
                <a16:creationId xmlns:a16="http://schemas.microsoft.com/office/drawing/2014/main" id="{9A25BAE4-0B9B-4913-8369-593C41677B1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BD3D65F-212A-4AB8-8D3E-98188B0F79E1}" type="slidenum">
              <a:rPr lang="ru-RU" altLang="ru-RU" sz="1400"/>
              <a:pPr eaLnBrk="1" hangingPunct="1">
                <a:spcBef>
                  <a:spcPct val="0"/>
                </a:spcBef>
                <a:buFontTx/>
                <a:buNone/>
              </a:pPr>
              <a:t>714</a:t>
            </a:fld>
            <a:endParaRPr lang="ru-RU" altLang="ru-RU" sz="1400"/>
          </a:p>
        </p:txBody>
      </p:sp>
      <p:sp>
        <p:nvSpPr>
          <p:cNvPr id="34821" name="Rectangle 2">
            <a:extLst>
              <a:ext uri="{FF2B5EF4-FFF2-40B4-BE49-F238E27FC236}">
                <a16:creationId xmlns:a16="http://schemas.microsoft.com/office/drawing/2014/main" id="{8863C177-9024-47FB-AEB0-68E18F9D65AE}"/>
              </a:ext>
            </a:extLst>
          </p:cNvPr>
          <p:cNvSpPr>
            <a:spLocks noGrp="1" noChangeArrowheads="1"/>
          </p:cNvSpPr>
          <p:nvPr>
            <p:ph type="title"/>
          </p:nvPr>
        </p:nvSpPr>
        <p:spPr>
          <a:xfrm>
            <a:off x="179388" y="1557338"/>
            <a:ext cx="8785225" cy="287337"/>
          </a:xfrm>
        </p:spPr>
        <p:txBody>
          <a:bodyPr/>
          <a:lstStyle/>
          <a:p>
            <a:pPr eaLnBrk="1" hangingPunct="1"/>
            <a:r>
              <a:rPr lang="ru-RU" altLang="ru-RU" sz="2400" b="1"/>
              <a:t>Нисходящее преобразование типов</a:t>
            </a:r>
          </a:p>
        </p:txBody>
      </p:sp>
      <p:sp>
        <p:nvSpPr>
          <p:cNvPr id="34822" name="Rectangle 3">
            <a:extLst>
              <a:ext uri="{FF2B5EF4-FFF2-40B4-BE49-F238E27FC236}">
                <a16:creationId xmlns:a16="http://schemas.microsoft.com/office/drawing/2014/main" id="{A5011E84-4CA5-4580-98E5-9BE980C152B1}"/>
              </a:ext>
            </a:extLst>
          </p:cNvPr>
          <p:cNvSpPr>
            <a:spLocks noGrp="1" noChangeArrowheads="1"/>
          </p:cNvSpPr>
          <p:nvPr>
            <p:ph type="body" idx="1"/>
          </p:nvPr>
        </p:nvSpPr>
        <p:spPr>
          <a:xfrm>
            <a:off x="0" y="1989138"/>
            <a:ext cx="9144000" cy="4137025"/>
          </a:xfrm>
        </p:spPr>
        <p:txBody>
          <a:bodyPr/>
          <a:lstStyle/>
          <a:p>
            <a:pPr algn="just" eaLnBrk="1" hangingPunct="1"/>
            <a:r>
              <a:rPr lang="ru-RU" altLang="ru-RU" sz="2000"/>
              <a:t>После восходящего преобразования типов с точки зрения компилятора «теряется информация» о типе, и ее надо уметь «восстанавливать» с помощью нисходящего преобразования;</a:t>
            </a:r>
          </a:p>
          <a:p>
            <a:pPr algn="just" eaLnBrk="1" hangingPunct="1"/>
            <a:r>
              <a:rPr lang="ru-RU" altLang="ru-RU" sz="2000"/>
              <a:t>В отличие от восходящего, нисходящее преобразование не обязано быть правильным </a:t>
            </a:r>
            <a:r>
              <a:rPr lang="ru-RU" altLang="ru-RU" sz="2000" i="1"/>
              <a:t>(«всякая селедка – рыба, но ... ?»);</a:t>
            </a:r>
          </a:p>
          <a:p>
            <a:pPr algn="just" eaLnBrk="1" hangingPunct="1"/>
            <a:r>
              <a:rPr lang="ru-RU" altLang="ru-RU" sz="2000"/>
              <a:t>В </a:t>
            </a:r>
            <a:r>
              <a:rPr lang="en-US" altLang="ru-RU" sz="2000"/>
              <a:t>Java </a:t>
            </a:r>
            <a:r>
              <a:rPr lang="ru-RU" altLang="ru-RU" sz="2000"/>
              <a:t>все преобразования контролируются </a:t>
            </a:r>
            <a:r>
              <a:rPr lang="en-US" altLang="ru-RU" sz="2000"/>
              <a:t>at runtime</a:t>
            </a:r>
            <a:r>
              <a:rPr lang="ru-RU" altLang="ru-RU" sz="2000"/>
              <a:t>, и при ошибке – </a:t>
            </a:r>
            <a:r>
              <a:rPr lang="en-US" altLang="ru-RU" sz="2000"/>
              <a:t>ClassCastException)</a:t>
            </a:r>
            <a:r>
              <a:rPr lang="ru-RU" altLang="ru-RU" sz="2000"/>
              <a:t>;</a:t>
            </a:r>
          </a:p>
          <a:p>
            <a:pPr algn="just" eaLnBrk="1" hangingPunct="1"/>
            <a:r>
              <a:rPr lang="ru-RU" altLang="ru-RU" sz="2000"/>
              <a:t>Перед нисходящим </a:t>
            </a:r>
            <a:r>
              <a:rPr lang="en-US" altLang="ru-RU" sz="2000"/>
              <a:t>cast’</a:t>
            </a:r>
            <a:r>
              <a:rPr lang="ru-RU" altLang="ru-RU" sz="2000"/>
              <a:t>ом  (</a:t>
            </a:r>
            <a:r>
              <a:rPr lang="en-US" altLang="ru-RU" sz="2000"/>
              <a:t>downcast</a:t>
            </a:r>
            <a:r>
              <a:rPr lang="ru-RU" altLang="ru-RU" sz="2000"/>
              <a:t>) можно проверить фактический тип объекта, либо полагаться на обработку возможных </a:t>
            </a:r>
            <a:r>
              <a:rPr lang="en-US" altLang="ru-RU" sz="2000"/>
              <a:t>exceptions</a:t>
            </a:r>
            <a:r>
              <a:rPr lang="ru-RU" altLang="ru-RU" sz="2000"/>
              <a:t> (</a:t>
            </a:r>
            <a:r>
              <a:rPr lang="en-US" altLang="ru-RU" sz="2000"/>
              <a:t>ClassCastException…</a:t>
            </a:r>
            <a:r>
              <a:rPr lang="ru-RU" altLang="ru-RU" sz="2000"/>
              <a:t>)</a:t>
            </a:r>
            <a:r>
              <a:rPr lang="en-US" altLang="ru-RU" sz="2000"/>
              <a:t>.</a:t>
            </a:r>
          </a:p>
          <a:p>
            <a:pPr algn="just" eaLnBrk="1" hangingPunct="1">
              <a:buFontTx/>
              <a:buNone/>
            </a:pPr>
            <a:r>
              <a:rPr lang="en-US" altLang="ru-RU" sz="2000"/>
              <a:t>	</a:t>
            </a:r>
            <a:r>
              <a:rPr lang="en-US" altLang="ru-RU" sz="2000" i="1"/>
              <a:t>if (myFish instanceof Herring) {/*deal with it as with herring (downcast)…*/}</a:t>
            </a:r>
          </a:p>
          <a:p>
            <a:pPr lvl="1" eaLnBrk="1" hangingPunct="1">
              <a:buFontTx/>
              <a:buNone/>
            </a:pPr>
            <a:endParaRPr lang="ru-RU" altLang="ru-RU" sz="1800" i="1"/>
          </a:p>
        </p:txBody>
      </p:sp>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a:extLst>
              <a:ext uri="{FF2B5EF4-FFF2-40B4-BE49-F238E27FC236}">
                <a16:creationId xmlns:a16="http://schemas.microsoft.com/office/drawing/2014/main" id="{21CEDDB1-8D98-4F25-A1E4-43C16C7F053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51827BF-0FA3-4186-9064-7A4DAD7FEC2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5843" name="Footer Placeholder 4">
            <a:extLst>
              <a:ext uri="{FF2B5EF4-FFF2-40B4-BE49-F238E27FC236}">
                <a16:creationId xmlns:a16="http://schemas.microsoft.com/office/drawing/2014/main" id="{B66CC8C6-8FB0-41F9-9EA4-FC3EFA29884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5844" name="Slide Number Placeholder 5">
            <a:extLst>
              <a:ext uri="{FF2B5EF4-FFF2-40B4-BE49-F238E27FC236}">
                <a16:creationId xmlns:a16="http://schemas.microsoft.com/office/drawing/2014/main" id="{DA30312F-D19C-48F3-94C9-ED3A73FC76E1}"/>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8452476-6F3D-44EE-B59A-DCD756DB08F2}" type="slidenum">
              <a:rPr lang="ru-RU" altLang="ru-RU" sz="1400"/>
              <a:pPr eaLnBrk="1" hangingPunct="1">
                <a:spcBef>
                  <a:spcPct val="0"/>
                </a:spcBef>
                <a:buFontTx/>
                <a:buNone/>
              </a:pPr>
              <a:t>715</a:t>
            </a:fld>
            <a:endParaRPr lang="ru-RU" altLang="ru-RU" sz="1400"/>
          </a:p>
        </p:txBody>
      </p:sp>
      <p:sp>
        <p:nvSpPr>
          <p:cNvPr id="35845" name="Rectangle 2">
            <a:extLst>
              <a:ext uri="{FF2B5EF4-FFF2-40B4-BE49-F238E27FC236}">
                <a16:creationId xmlns:a16="http://schemas.microsoft.com/office/drawing/2014/main" id="{9FA50F8E-3D60-4AE5-B2B6-016AE4424D5C}"/>
              </a:ext>
            </a:extLst>
          </p:cNvPr>
          <p:cNvSpPr>
            <a:spLocks noGrp="1" noChangeArrowheads="1"/>
          </p:cNvSpPr>
          <p:nvPr>
            <p:ph type="title"/>
          </p:nvPr>
        </p:nvSpPr>
        <p:spPr>
          <a:xfrm>
            <a:off x="468313" y="1557338"/>
            <a:ext cx="8229600" cy="287337"/>
          </a:xfrm>
        </p:spPr>
        <p:txBody>
          <a:bodyPr/>
          <a:lstStyle/>
          <a:p>
            <a:pPr eaLnBrk="1" hangingPunct="1"/>
            <a:r>
              <a:rPr lang="ru-RU" altLang="ru-RU" sz="2400" b="1"/>
              <a:t>Обсуждение</a:t>
            </a:r>
          </a:p>
        </p:txBody>
      </p:sp>
      <p:sp>
        <p:nvSpPr>
          <p:cNvPr id="35846" name="Rectangle 3">
            <a:extLst>
              <a:ext uri="{FF2B5EF4-FFF2-40B4-BE49-F238E27FC236}">
                <a16:creationId xmlns:a16="http://schemas.microsoft.com/office/drawing/2014/main" id="{6F1463EE-571F-4E7B-845C-42812340A6AF}"/>
              </a:ext>
            </a:extLst>
          </p:cNvPr>
          <p:cNvSpPr>
            <a:spLocks noGrp="1" noChangeArrowheads="1"/>
          </p:cNvSpPr>
          <p:nvPr>
            <p:ph type="body" idx="1"/>
          </p:nvPr>
        </p:nvSpPr>
        <p:spPr>
          <a:xfrm>
            <a:off x="250825" y="1916113"/>
            <a:ext cx="8642350" cy="4210050"/>
          </a:xfrm>
        </p:spPr>
        <p:txBody>
          <a:bodyPr/>
          <a:lstStyle/>
          <a:p>
            <a:pPr algn="just" eaLnBrk="1" hangingPunct="1"/>
            <a:r>
              <a:rPr lang="ru-RU" altLang="ru-RU" sz="2000"/>
              <a:t>Полиморфизм – в переводе с греческого – «многообразие форм»;</a:t>
            </a:r>
          </a:p>
          <a:p>
            <a:pPr algn="just" eaLnBrk="1" hangingPunct="1"/>
            <a:r>
              <a:rPr lang="ru-RU" altLang="ru-RU" sz="2000"/>
              <a:t>В объектно-ориентированном программировании базовый класс может предоставлять общий интерфейс, а различные варианты динамически связываемых методов – различные формы реализации и использования интерфейса;</a:t>
            </a:r>
          </a:p>
          <a:p>
            <a:pPr algn="just" eaLnBrk="1" hangingPunct="1"/>
            <a:r>
              <a:rPr lang="ru-RU" altLang="ru-RU" sz="2000"/>
              <a:t>Полиморфизм не имеет смысла без абстракции данных и наследования – это возможность языка, согласованная с общим подходом к взаимоотношениям между классами.</a:t>
            </a:r>
          </a:p>
        </p:txBody>
      </p:sp>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a:extLst>
              <a:ext uri="{FF2B5EF4-FFF2-40B4-BE49-F238E27FC236}">
                <a16:creationId xmlns:a16="http://schemas.microsoft.com/office/drawing/2014/main" id="{917868AD-A9F2-435D-A72C-2CA84C74E2C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77D37E44-048B-403E-8F44-F1F4A5692A24}"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6867" name="Footer Placeholder 4">
            <a:extLst>
              <a:ext uri="{FF2B5EF4-FFF2-40B4-BE49-F238E27FC236}">
                <a16:creationId xmlns:a16="http://schemas.microsoft.com/office/drawing/2014/main" id="{0C9FEA83-0DDF-46B9-8271-FBA6F80392BE}"/>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6868" name="Slide Number Placeholder 5">
            <a:extLst>
              <a:ext uri="{FF2B5EF4-FFF2-40B4-BE49-F238E27FC236}">
                <a16:creationId xmlns:a16="http://schemas.microsoft.com/office/drawing/2014/main" id="{DA5D59F9-DCE7-413A-896D-CD0D9DF0E99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1608ED18-4563-43F2-93E7-AAE463833FB3}" type="slidenum">
              <a:rPr lang="ru-RU" altLang="ru-RU" sz="1400"/>
              <a:pPr eaLnBrk="1" hangingPunct="1">
                <a:spcBef>
                  <a:spcPct val="0"/>
                </a:spcBef>
                <a:buFontTx/>
                <a:buNone/>
              </a:pPr>
              <a:t>716</a:t>
            </a:fld>
            <a:endParaRPr lang="ru-RU" altLang="ru-RU" sz="1400"/>
          </a:p>
        </p:txBody>
      </p:sp>
      <p:sp>
        <p:nvSpPr>
          <p:cNvPr id="36869" name="Rectangle 2">
            <a:extLst>
              <a:ext uri="{FF2B5EF4-FFF2-40B4-BE49-F238E27FC236}">
                <a16:creationId xmlns:a16="http://schemas.microsoft.com/office/drawing/2014/main" id="{6073D4A0-B545-4CAF-9DDB-D9088038A747}"/>
              </a:ext>
            </a:extLst>
          </p:cNvPr>
          <p:cNvSpPr>
            <a:spLocks noGrp="1" noChangeArrowheads="1"/>
          </p:cNvSpPr>
          <p:nvPr>
            <p:ph type="title"/>
          </p:nvPr>
        </p:nvSpPr>
        <p:spPr>
          <a:xfrm>
            <a:off x="493713" y="1628775"/>
            <a:ext cx="8229600" cy="720725"/>
          </a:xfrm>
        </p:spPr>
        <p:txBody>
          <a:bodyPr/>
          <a:lstStyle/>
          <a:p>
            <a:pPr eaLnBrk="1" hangingPunct="1"/>
            <a:r>
              <a:rPr lang="en-US" altLang="ru-RU" sz="4000"/>
              <a:t>Q&amp;A</a:t>
            </a:r>
            <a:endParaRPr lang="ru-RU" altLang="ru-RU" sz="4000"/>
          </a:p>
        </p:txBody>
      </p:sp>
      <p:sp>
        <p:nvSpPr>
          <p:cNvPr id="36870" name="Rectangle 3">
            <a:extLst>
              <a:ext uri="{FF2B5EF4-FFF2-40B4-BE49-F238E27FC236}">
                <a16:creationId xmlns:a16="http://schemas.microsoft.com/office/drawing/2014/main" id="{0B6E944E-E3B4-4BC4-9B9B-D30320895DC1}"/>
              </a:ext>
            </a:extLst>
          </p:cNvPr>
          <p:cNvSpPr>
            <a:spLocks noChangeArrowheads="1"/>
          </p:cNvSpPr>
          <p:nvPr/>
        </p:nvSpPr>
        <p:spPr bwMode="auto">
          <a:xfrm>
            <a:off x="179388" y="4149725"/>
            <a:ext cx="8856662"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2400">
                <a:solidFill>
                  <a:schemeClr val="tx2"/>
                </a:solidFill>
              </a:rPr>
              <a:t>Читать:</a:t>
            </a:r>
            <a:endParaRPr lang="en-US" altLang="ru-RU" sz="2400">
              <a:solidFill>
                <a:schemeClr val="tx2"/>
              </a:solidFill>
            </a:endParaRPr>
          </a:p>
          <a:p>
            <a:pPr eaLnBrk="1" hangingPunct="1">
              <a:spcBef>
                <a:spcPct val="0"/>
              </a:spcBef>
            </a:pPr>
            <a:r>
              <a:rPr lang="en-US" altLang="ru-RU" sz="2000"/>
              <a:t>C.Horstmann, Core Java – </a:t>
            </a:r>
            <a:r>
              <a:rPr lang="ru-RU" altLang="ru-RU" sz="2000"/>
              <a:t>т.1 –</a:t>
            </a:r>
            <a:r>
              <a:rPr lang="en-US" altLang="ru-RU" sz="2000"/>
              <a:t> Chapters 1 – 4, Chapter 5 (</a:t>
            </a:r>
            <a:r>
              <a:rPr lang="ru-RU" altLang="ru-RU" sz="2000"/>
              <a:t>пункты </a:t>
            </a:r>
            <a:r>
              <a:rPr lang="en-US" altLang="ru-RU" sz="2000"/>
              <a:t>1, 2). </a:t>
            </a:r>
          </a:p>
          <a:p>
            <a:pPr eaLnBrk="1" hangingPunct="1">
              <a:spcBef>
                <a:spcPct val="0"/>
              </a:spcBef>
            </a:pPr>
            <a:r>
              <a:rPr lang="en-US" altLang="ru-RU" sz="2000"/>
              <a:t>B.Eckel, Thinking in Java, </a:t>
            </a:r>
            <a:r>
              <a:rPr lang="ru-RU" altLang="ru-RU" sz="2000"/>
              <a:t>главы </a:t>
            </a:r>
            <a:r>
              <a:rPr lang="en-US" altLang="ru-RU" sz="2000"/>
              <a:t>Reusing Classes, Polymorphism</a:t>
            </a:r>
            <a:r>
              <a:rPr lang="ru-RU" altLang="ru-RU" sz="2000"/>
              <a:t> (есть в </a:t>
            </a:r>
            <a:r>
              <a:rPr lang="en-US" altLang="ru-RU" sz="2000"/>
              <a:t>moodle </a:t>
            </a:r>
            <a:r>
              <a:rPr lang="ru-RU" altLang="ru-RU" sz="2000"/>
              <a:t>на русском и английском языках; книга очень хорошая, но написана давно, во времена </a:t>
            </a:r>
            <a:r>
              <a:rPr lang="en-US" altLang="ru-RU" sz="2000"/>
              <a:t>JDK6</a:t>
            </a:r>
            <a:r>
              <a:rPr lang="ru-RU" altLang="ru-RU" sz="2000"/>
              <a:t>; тем не менее, для изучения самых основных понятий языка – наследования и т.п. - она годится...)</a:t>
            </a:r>
          </a:p>
          <a:p>
            <a:pPr eaLnBrk="1" hangingPunct="1">
              <a:spcBef>
                <a:spcPct val="0"/>
              </a:spcBef>
              <a:buFontTx/>
              <a:buNone/>
            </a:pPr>
            <a:endParaRPr lang="ru-RU" altLang="ru-RU" sz="4000">
              <a:solidFill>
                <a:schemeClr val="accent2"/>
              </a:solidFill>
            </a:endParaRPr>
          </a:p>
        </p:txBody>
      </p:sp>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a:extLst>
              <a:ext uri="{FF2B5EF4-FFF2-40B4-BE49-F238E27FC236}">
                <a16:creationId xmlns:a16="http://schemas.microsoft.com/office/drawing/2014/main" id="{A8C2A919-4E5B-4CD4-8FC0-7D9C8AA1F2A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988C5E4-6DF4-4F0D-87DF-8392B4325FF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3075" name="Footer Placeholder 4">
            <a:extLst>
              <a:ext uri="{FF2B5EF4-FFF2-40B4-BE49-F238E27FC236}">
                <a16:creationId xmlns:a16="http://schemas.microsoft.com/office/drawing/2014/main" id="{D3BFEDE4-E3C8-47E9-A1DD-B8D8C8FBF4ED}"/>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3076" name="Slide Number Placeholder 5">
            <a:extLst>
              <a:ext uri="{FF2B5EF4-FFF2-40B4-BE49-F238E27FC236}">
                <a16:creationId xmlns:a16="http://schemas.microsoft.com/office/drawing/2014/main" id="{434A5EAF-9713-4C4D-AFC7-C70AB149189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666E773-0816-4374-8757-11D653643124}" type="slidenum">
              <a:rPr lang="ru-RU" altLang="ru-RU" sz="1400"/>
              <a:pPr eaLnBrk="1" hangingPunct="1">
                <a:spcBef>
                  <a:spcPct val="0"/>
                </a:spcBef>
                <a:buFontTx/>
                <a:buNone/>
              </a:pPr>
              <a:t>717</a:t>
            </a:fld>
            <a:endParaRPr lang="ru-RU" altLang="ru-RU" sz="1400"/>
          </a:p>
        </p:txBody>
      </p:sp>
      <p:sp>
        <p:nvSpPr>
          <p:cNvPr id="3077" name="Rectangle 2">
            <a:extLst>
              <a:ext uri="{FF2B5EF4-FFF2-40B4-BE49-F238E27FC236}">
                <a16:creationId xmlns:a16="http://schemas.microsoft.com/office/drawing/2014/main" id="{12AE1869-AF15-4BCA-8FBB-229F9E11ECCD}"/>
              </a:ext>
            </a:extLst>
          </p:cNvPr>
          <p:cNvSpPr>
            <a:spLocks noGrp="1" noChangeArrowheads="1"/>
          </p:cNvSpPr>
          <p:nvPr>
            <p:ph type="title"/>
          </p:nvPr>
        </p:nvSpPr>
        <p:spPr>
          <a:xfrm>
            <a:off x="468313" y="1484313"/>
            <a:ext cx="8229600" cy="431800"/>
          </a:xfrm>
        </p:spPr>
        <p:txBody>
          <a:bodyPr/>
          <a:lstStyle/>
          <a:p>
            <a:pPr eaLnBrk="1" hangingPunct="1"/>
            <a:r>
              <a:rPr lang="ru-RU" altLang="ru-RU" sz="2400" b="1">
                <a:solidFill>
                  <a:schemeClr val="tx1"/>
                </a:solidFill>
              </a:rPr>
              <a:t>Атомарные операции</a:t>
            </a:r>
          </a:p>
        </p:txBody>
      </p:sp>
      <p:sp>
        <p:nvSpPr>
          <p:cNvPr id="25606" name="Rectangle 3">
            <a:extLst>
              <a:ext uri="{FF2B5EF4-FFF2-40B4-BE49-F238E27FC236}">
                <a16:creationId xmlns:a16="http://schemas.microsoft.com/office/drawing/2014/main" id="{A9217FC2-6040-4306-B655-A1E76810B76F}"/>
              </a:ext>
            </a:extLst>
          </p:cNvPr>
          <p:cNvSpPr>
            <a:spLocks noGrp="1" noChangeArrowheads="1"/>
          </p:cNvSpPr>
          <p:nvPr>
            <p:ph type="body" idx="1"/>
          </p:nvPr>
        </p:nvSpPr>
        <p:spPr>
          <a:xfrm>
            <a:off x="107950" y="1916113"/>
            <a:ext cx="8785225" cy="4210050"/>
          </a:xfrm>
        </p:spPr>
        <p:txBody>
          <a:bodyPr/>
          <a:lstStyle/>
          <a:p>
            <a:pPr eaLnBrk="1" hangingPunct="1">
              <a:defRPr/>
            </a:pPr>
            <a:r>
              <a:rPr lang="ru-RU" altLang="ru-RU" sz="2000" dirty="0"/>
              <a:t>Переменные, объявленные как </a:t>
            </a:r>
            <a:r>
              <a:rPr lang="en-US" altLang="ru-RU" sz="2000" dirty="0"/>
              <a:t>volatile</a:t>
            </a:r>
            <a:r>
              <a:rPr lang="ru-RU" altLang="ru-RU" sz="2000" dirty="0"/>
              <a:t>, могут разделяться между </a:t>
            </a:r>
            <a:r>
              <a:rPr lang="en-US" altLang="ru-RU" sz="2000" dirty="0"/>
              <a:t>thread’</a:t>
            </a:r>
            <a:r>
              <a:rPr lang="ru-RU" altLang="ru-RU" sz="2000" dirty="0"/>
              <a:t>ами, если с ними выполняют только операции присваивания.</a:t>
            </a:r>
          </a:p>
          <a:p>
            <a:pPr marL="0" indent="0">
              <a:buFontTx/>
              <a:buNone/>
              <a:defRPr/>
            </a:pPr>
            <a:r>
              <a:rPr lang="ru-RU" sz="1600" dirty="0"/>
              <a:t>	</a:t>
            </a:r>
            <a:r>
              <a:rPr lang="en-US" sz="1600" dirty="0"/>
              <a:t>private </a:t>
            </a:r>
            <a:r>
              <a:rPr lang="en-US" sz="1600" b="1" dirty="0"/>
              <a:t>volatile </a:t>
            </a:r>
            <a:r>
              <a:rPr lang="en-US" sz="1600" dirty="0"/>
              <a:t>boolean done;</a:t>
            </a:r>
          </a:p>
          <a:p>
            <a:pPr marL="0" indent="0">
              <a:buFontTx/>
              <a:buNone/>
              <a:defRPr/>
            </a:pPr>
            <a:r>
              <a:rPr lang="ru-RU" sz="1600" dirty="0"/>
              <a:t>	</a:t>
            </a:r>
            <a:r>
              <a:rPr lang="en-US" sz="1600" dirty="0"/>
              <a:t>public boolean isDone() { return done; }</a:t>
            </a:r>
            <a:r>
              <a:rPr lang="ru-RU" sz="1600" dirty="0"/>
              <a:t> </a:t>
            </a:r>
            <a:r>
              <a:rPr lang="en-US" sz="1600" dirty="0"/>
              <a:t>// </a:t>
            </a:r>
            <a:r>
              <a:rPr lang="ru-RU" sz="1600" dirty="0"/>
              <a:t>атомарная операция</a:t>
            </a:r>
            <a:endParaRPr lang="en-US" sz="1600" dirty="0"/>
          </a:p>
          <a:p>
            <a:pPr marL="0" indent="0">
              <a:buFontTx/>
              <a:buNone/>
              <a:defRPr/>
            </a:pPr>
            <a:r>
              <a:rPr lang="ru-RU" sz="1600" dirty="0"/>
              <a:t>	</a:t>
            </a:r>
            <a:r>
              <a:rPr lang="en-US" sz="1600" dirty="0"/>
              <a:t>public void setDone() { done = true; }</a:t>
            </a:r>
            <a:r>
              <a:rPr lang="ru-RU" sz="1600" dirty="0"/>
              <a:t>     </a:t>
            </a:r>
            <a:r>
              <a:rPr lang="en-US" sz="1600" dirty="0"/>
              <a:t>// </a:t>
            </a:r>
            <a:r>
              <a:rPr lang="ru-RU" sz="1600" dirty="0"/>
              <a:t>атомарная операция</a:t>
            </a:r>
          </a:p>
          <a:p>
            <a:pPr marL="0" indent="0">
              <a:buFontTx/>
              <a:buNone/>
              <a:defRPr/>
            </a:pPr>
            <a:r>
              <a:rPr lang="ru-RU" altLang="ru-RU" sz="1600" dirty="0"/>
              <a:t>	</a:t>
            </a:r>
            <a:r>
              <a:rPr lang="en-US" altLang="ru-RU" sz="1600" dirty="0"/>
              <a:t>public void flipDone() { done != done;}   // </a:t>
            </a:r>
            <a:r>
              <a:rPr lang="ru-RU" altLang="ru-RU" sz="1600" dirty="0"/>
              <a:t>НЕ атомарная операция...</a:t>
            </a:r>
            <a:endParaRPr lang="en-US" altLang="ru-RU" sz="2000" dirty="0"/>
          </a:p>
          <a:p>
            <a:pPr eaLnBrk="1" hangingPunct="1">
              <a:defRPr/>
            </a:pPr>
            <a:r>
              <a:rPr lang="ru-RU" altLang="ru-RU" sz="2000" dirty="0"/>
              <a:t>В пакете </a:t>
            </a:r>
            <a:r>
              <a:rPr lang="en-US" altLang="ru-RU" sz="2000" dirty="0">
                <a:solidFill>
                  <a:srgbClr val="FF0000"/>
                </a:solidFill>
              </a:rPr>
              <a:t>java.util.concurrent.atomic</a:t>
            </a:r>
            <a:r>
              <a:rPr lang="en-US" altLang="ru-RU" sz="2000" dirty="0"/>
              <a:t> </a:t>
            </a:r>
            <a:r>
              <a:rPr lang="ru-RU" altLang="ru-RU" sz="2000" dirty="0"/>
              <a:t>есть набор класссов (</a:t>
            </a:r>
            <a:r>
              <a:rPr lang="en-US" altLang="ru-RU" sz="2000" dirty="0"/>
              <a:t>c</a:t>
            </a:r>
            <a:r>
              <a:rPr lang="ru-RU" altLang="ru-RU" sz="2000" dirty="0"/>
              <a:t>м. </a:t>
            </a:r>
            <a:r>
              <a:rPr lang="en-US" altLang="ru-RU" sz="2000" dirty="0"/>
              <a:t>javadoc</a:t>
            </a:r>
            <a:r>
              <a:rPr lang="ru-RU" altLang="ru-RU" sz="2000" dirty="0"/>
              <a:t>), которые гарантируют атомарность (неделимость) и некоторых других операций (не просто присваиваний), не используя </a:t>
            </a:r>
            <a:r>
              <a:rPr lang="en-US" altLang="ru-RU" sz="2000" dirty="0"/>
              <a:t>synchronized-</a:t>
            </a:r>
            <a:r>
              <a:rPr lang="ru-RU" altLang="ru-RU" sz="2000" dirty="0"/>
              <a:t>блоков или их более динамических аналогов – </a:t>
            </a:r>
            <a:r>
              <a:rPr lang="en-US" altLang="ru-RU" sz="2000" dirty="0"/>
              <a:t>Lock’</a:t>
            </a:r>
            <a:r>
              <a:rPr lang="ru-RU" altLang="ru-RU" sz="2000" dirty="0"/>
              <a:t>ов. </a:t>
            </a:r>
          </a:p>
          <a:p>
            <a:pPr eaLnBrk="1" hangingPunct="1">
              <a:defRPr/>
            </a:pPr>
            <a:r>
              <a:rPr lang="ru-RU" altLang="ru-RU" sz="2000" dirty="0"/>
              <a:t>При реализации атомарных операций используются операции машинного уровня (реализованные в </a:t>
            </a:r>
            <a:r>
              <a:rPr lang="en-US" altLang="ru-RU" sz="2000" dirty="0"/>
              <a:t>native-</a:t>
            </a:r>
            <a:r>
              <a:rPr lang="ru-RU" altLang="ru-RU" sz="2000" dirty="0"/>
              <a:t>коде).</a:t>
            </a:r>
          </a:p>
          <a:p>
            <a:pPr eaLnBrk="1" hangingPunct="1">
              <a:defRPr/>
            </a:pPr>
            <a:r>
              <a:rPr lang="ru-RU" altLang="ru-RU" sz="2000" dirty="0"/>
              <a:t>Рассмотрим пример с накапливающими счетчиками </a:t>
            </a:r>
            <a:r>
              <a:rPr lang="ru-RU" altLang="ru-RU" sz="1600" dirty="0"/>
              <a:t>(следующий слайд)</a:t>
            </a:r>
            <a:r>
              <a:rPr lang="ru-RU" altLang="ru-RU" sz="2000" dirty="0"/>
              <a:t>:  </a:t>
            </a:r>
          </a:p>
        </p:txBody>
      </p:sp>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a:extLst>
              <a:ext uri="{FF2B5EF4-FFF2-40B4-BE49-F238E27FC236}">
                <a16:creationId xmlns:a16="http://schemas.microsoft.com/office/drawing/2014/main" id="{7B465A23-2AD4-400D-AA33-B61A03BAC87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7885777-24D4-443E-B6E6-B3156DC5ED1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4099" name="Footer Placeholder 4">
            <a:extLst>
              <a:ext uri="{FF2B5EF4-FFF2-40B4-BE49-F238E27FC236}">
                <a16:creationId xmlns:a16="http://schemas.microsoft.com/office/drawing/2014/main" id="{9EB08085-FB6B-4EC5-9B14-F56B470D806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4100" name="Slide Number Placeholder 5">
            <a:extLst>
              <a:ext uri="{FF2B5EF4-FFF2-40B4-BE49-F238E27FC236}">
                <a16:creationId xmlns:a16="http://schemas.microsoft.com/office/drawing/2014/main" id="{E45E61A1-8CD5-455C-8123-19E275C4C87D}"/>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7EA0845-14A5-4AC5-A936-D235508CA830}" type="slidenum">
              <a:rPr lang="ru-RU" altLang="ru-RU" sz="1400"/>
              <a:pPr eaLnBrk="1" hangingPunct="1">
                <a:spcBef>
                  <a:spcPct val="0"/>
                </a:spcBef>
                <a:buFontTx/>
                <a:buNone/>
              </a:pPr>
              <a:t>718</a:t>
            </a:fld>
            <a:endParaRPr lang="ru-RU" altLang="ru-RU" sz="1400"/>
          </a:p>
        </p:txBody>
      </p:sp>
      <p:sp>
        <p:nvSpPr>
          <p:cNvPr id="4101" name="Rectangle 3">
            <a:extLst>
              <a:ext uri="{FF2B5EF4-FFF2-40B4-BE49-F238E27FC236}">
                <a16:creationId xmlns:a16="http://schemas.microsoft.com/office/drawing/2014/main" id="{F827F717-E6A0-4A69-86E6-0C7C9C31A2EC}"/>
              </a:ext>
            </a:extLst>
          </p:cNvPr>
          <p:cNvSpPr>
            <a:spLocks noGrp="1" noChangeArrowheads="1"/>
          </p:cNvSpPr>
          <p:nvPr>
            <p:ph type="body" idx="1"/>
          </p:nvPr>
        </p:nvSpPr>
        <p:spPr>
          <a:xfrm>
            <a:off x="0" y="1412875"/>
            <a:ext cx="9144000" cy="4713288"/>
          </a:xfrm>
        </p:spPr>
        <p:txBody>
          <a:bodyPr/>
          <a:lstStyle/>
          <a:p>
            <a:pPr marL="0" indent="0">
              <a:buFontTx/>
              <a:buNone/>
            </a:pPr>
            <a:r>
              <a:rPr lang="en-US" altLang="ru-RU" sz="1600" b="1"/>
              <a:t>public class </a:t>
            </a:r>
            <a:r>
              <a:rPr lang="en-US" altLang="ru-RU" sz="1600"/>
              <a:t>Counters {</a:t>
            </a:r>
          </a:p>
          <a:p>
            <a:pPr marL="0" indent="0">
              <a:buFontTx/>
              <a:buNone/>
            </a:pPr>
            <a:r>
              <a:rPr lang="en-US" altLang="ru-RU" sz="1600" b="1"/>
              <a:t>	private final int</a:t>
            </a:r>
            <a:r>
              <a:rPr lang="en-US" altLang="ru-RU" sz="1600"/>
              <a:t>[] counters;</a:t>
            </a:r>
            <a:endParaRPr lang="ru-RU" altLang="ru-RU" sz="1600"/>
          </a:p>
          <a:p>
            <a:pPr marL="0" indent="0">
              <a:buFontTx/>
              <a:buNone/>
            </a:pPr>
            <a:r>
              <a:rPr lang="en-US" altLang="ru-RU" sz="1600" b="1"/>
              <a:t>	public </a:t>
            </a:r>
            <a:r>
              <a:rPr lang="en-US" altLang="ru-RU" sz="1600"/>
              <a:t>Counters(</a:t>
            </a:r>
            <a:r>
              <a:rPr lang="en-US" altLang="ru-RU" sz="1600" b="1"/>
              <a:t>int </a:t>
            </a:r>
            <a:r>
              <a:rPr lang="en-US" altLang="ru-RU" sz="1600"/>
              <a:t>nosCounters) {</a:t>
            </a:r>
          </a:p>
          <a:p>
            <a:pPr marL="0" indent="0">
              <a:buFontTx/>
              <a:buNone/>
            </a:pPr>
            <a:r>
              <a:rPr lang="en-US" altLang="ru-RU" sz="1600"/>
              <a:t>	        counters = </a:t>
            </a:r>
            <a:r>
              <a:rPr lang="en-US" altLang="ru-RU" sz="1600" b="1"/>
              <a:t>new int</a:t>
            </a:r>
            <a:r>
              <a:rPr lang="en-US" altLang="ru-RU" sz="1600"/>
              <a:t>[nosCounters];</a:t>
            </a:r>
          </a:p>
          <a:p>
            <a:pPr marL="0" indent="0">
              <a:buFontTx/>
              <a:buNone/>
            </a:pPr>
            <a:r>
              <a:rPr lang="en-US" altLang="ru-RU" sz="1600"/>
              <a:t>	</a:t>
            </a:r>
            <a:r>
              <a:rPr lang="ru-RU" altLang="ru-RU" sz="1600"/>
              <a:t>}</a:t>
            </a:r>
          </a:p>
          <a:p>
            <a:pPr marL="0" indent="0">
              <a:buFontTx/>
              <a:buNone/>
            </a:pPr>
            <a:r>
              <a:rPr lang="en-US" altLang="ru-RU" sz="1600" b="1" i="1"/>
              <a:t>	// </a:t>
            </a:r>
            <a:r>
              <a:rPr lang="en-US" altLang="ru-RU" sz="1600" b="1" i="1">
                <a:solidFill>
                  <a:srgbClr val="009900"/>
                </a:solidFill>
              </a:rPr>
              <a:t>Increments the integer at the given index</a:t>
            </a:r>
          </a:p>
          <a:p>
            <a:pPr marL="0" indent="0">
              <a:buFontTx/>
              <a:buNone/>
            </a:pPr>
            <a:r>
              <a:rPr lang="en-US" altLang="ru-RU" sz="1600" b="1"/>
              <a:t>	public synchronized void </a:t>
            </a:r>
            <a:r>
              <a:rPr lang="en-US" altLang="ru-RU" sz="1600"/>
              <a:t>count(</a:t>
            </a:r>
            <a:r>
              <a:rPr lang="en-US" altLang="ru-RU" sz="1600" b="1"/>
              <a:t>int </a:t>
            </a:r>
            <a:r>
              <a:rPr lang="en-US" altLang="ru-RU" sz="1600"/>
              <a:t>number) {</a:t>
            </a:r>
          </a:p>
          <a:p>
            <a:pPr marL="0" indent="0">
              <a:buFontTx/>
              <a:buNone/>
            </a:pPr>
            <a:r>
              <a:rPr lang="en-US" altLang="ru-RU" sz="1600" b="1"/>
              <a:t>	        if </a:t>
            </a:r>
            <a:r>
              <a:rPr lang="en-US" altLang="ru-RU" sz="1600"/>
              <a:t>(number &gt;= 0 &amp;&amp; number &lt; counters.length) {</a:t>
            </a:r>
          </a:p>
          <a:p>
            <a:pPr marL="0" indent="0">
              <a:buFontTx/>
              <a:buNone/>
            </a:pPr>
            <a:r>
              <a:rPr lang="en-US" altLang="ru-RU" sz="1600"/>
              <a:t>		counters[number]++;</a:t>
            </a:r>
          </a:p>
          <a:p>
            <a:pPr marL="0" indent="0">
              <a:buFontTx/>
              <a:buNone/>
            </a:pPr>
            <a:r>
              <a:rPr lang="en-US" altLang="ru-RU" sz="1600"/>
              <a:t>	        </a:t>
            </a:r>
            <a:r>
              <a:rPr lang="ru-RU" altLang="ru-RU" sz="1600"/>
              <a:t>}</a:t>
            </a:r>
          </a:p>
          <a:p>
            <a:pPr marL="0" indent="0">
              <a:buFontTx/>
              <a:buNone/>
            </a:pPr>
            <a:r>
              <a:rPr lang="en-US" altLang="ru-RU" sz="1600"/>
              <a:t>	</a:t>
            </a:r>
            <a:r>
              <a:rPr lang="ru-RU" altLang="ru-RU" sz="1600"/>
              <a:t>}</a:t>
            </a:r>
            <a:endParaRPr lang="ru-RU" altLang="ru-RU" sz="1600" b="1" i="1"/>
          </a:p>
          <a:p>
            <a:pPr marL="0" indent="0">
              <a:buFontTx/>
              <a:buNone/>
            </a:pPr>
            <a:r>
              <a:rPr lang="en-US" altLang="ru-RU" sz="1600" b="1" i="1"/>
              <a:t>	// </a:t>
            </a:r>
            <a:r>
              <a:rPr lang="en-US" altLang="ru-RU" sz="1600" b="1" i="1">
                <a:solidFill>
                  <a:srgbClr val="009900"/>
                </a:solidFill>
              </a:rPr>
              <a:t>Obtains the current count of the number at the given index, or returns 0.</a:t>
            </a:r>
            <a:endParaRPr lang="ru-RU" altLang="ru-RU" sz="1600" b="1" i="1">
              <a:solidFill>
                <a:srgbClr val="009900"/>
              </a:solidFill>
            </a:endParaRPr>
          </a:p>
          <a:p>
            <a:pPr marL="0" indent="0">
              <a:buFontTx/>
              <a:buNone/>
            </a:pPr>
            <a:r>
              <a:rPr lang="en-US" altLang="ru-RU" sz="1600" b="1"/>
              <a:t>	public synchronized int </a:t>
            </a:r>
            <a:r>
              <a:rPr lang="en-US" altLang="ru-RU" sz="1600"/>
              <a:t>getCount(</a:t>
            </a:r>
            <a:r>
              <a:rPr lang="en-US" altLang="ru-RU" sz="1600" b="1"/>
              <a:t>int </a:t>
            </a:r>
            <a:r>
              <a:rPr lang="en-US" altLang="ru-RU" sz="1600"/>
              <a:t>number) {</a:t>
            </a:r>
          </a:p>
          <a:p>
            <a:pPr marL="0" indent="0">
              <a:buFontTx/>
              <a:buNone/>
            </a:pPr>
            <a:r>
              <a:rPr lang="en-US" altLang="ru-RU" sz="1600" b="1"/>
              <a:t>	        return </a:t>
            </a:r>
            <a:r>
              <a:rPr lang="en-US" altLang="ru-RU" sz="1600"/>
              <a:t>(number &gt;= 0 &amp;&amp; number &lt; counters.length) ? counters[number] : 0;</a:t>
            </a:r>
          </a:p>
          <a:p>
            <a:pPr marL="0" indent="0">
              <a:buFontTx/>
              <a:buNone/>
            </a:pPr>
            <a:r>
              <a:rPr lang="en-US" altLang="ru-RU" sz="1600"/>
              <a:t>	</a:t>
            </a:r>
            <a:r>
              <a:rPr lang="ru-RU" altLang="ru-RU" sz="1600"/>
              <a:t>}</a:t>
            </a:r>
          </a:p>
          <a:p>
            <a:pPr marL="0" indent="0">
              <a:buFontTx/>
              <a:buNone/>
            </a:pPr>
            <a:r>
              <a:rPr lang="ru-RU" altLang="ru-RU" sz="1600"/>
              <a:t>}</a:t>
            </a:r>
            <a:endParaRPr lang="en-US" altLang="ru-RU" sz="1600"/>
          </a:p>
          <a:p>
            <a:pPr marL="0" indent="0" eaLnBrk="1" hangingPunct="1">
              <a:buFontTx/>
              <a:buNone/>
            </a:pPr>
            <a:endParaRPr lang="ru-RU" altLang="ru-RU" sz="2000" u="sng"/>
          </a:p>
        </p:txBody>
      </p:sp>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a:extLst>
              <a:ext uri="{FF2B5EF4-FFF2-40B4-BE49-F238E27FC236}">
                <a16:creationId xmlns:a16="http://schemas.microsoft.com/office/drawing/2014/main" id="{54ECCC96-D3B2-4710-A090-55912478BF59}"/>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E686F35-E04A-44E3-B094-5C5231622B3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5123" name="Footer Placeholder 4">
            <a:extLst>
              <a:ext uri="{FF2B5EF4-FFF2-40B4-BE49-F238E27FC236}">
                <a16:creationId xmlns:a16="http://schemas.microsoft.com/office/drawing/2014/main" id="{E97748A4-BD9B-4C8C-9B4C-B5F11684F533}"/>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5124" name="Slide Number Placeholder 5">
            <a:extLst>
              <a:ext uri="{FF2B5EF4-FFF2-40B4-BE49-F238E27FC236}">
                <a16:creationId xmlns:a16="http://schemas.microsoft.com/office/drawing/2014/main" id="{4E04707E-AE3D-4D09-8DD2-D996609605B2}"/>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2194997-1EC3-4EC1-9CFA-A450C9197FD7}" type="slidenum">
              <a:rPr lang="ru-RU" altLang="ru-RU" sz="1400"/>
              <a:pPr eaLnBrk="1" hangingPunct="1">
                <a:spcBef>
                  <a:spcPct val="0"/>
                </a:spcBef>
                <a:buFontTx/>
                <a:buNone/>
              </a:pPr>
              <a:t>719</a:t>
            </a:fld>
            <a:endParaRPr lang="ru-RU" altLang="ru-RU" sz="1400"/>
          </a:p>
        </p:txBody>
      </p:sp>
      <p:sp>
        <p:nvSpPr>
          <p:cNvPr id="5125" name="Rectangle 3">
            <a:extLst>
              <a:ext uri="{FF2B5EF4-FFF2-40B4-BE49-F238E27FC236}">
                <a16:creationId xmlns:a16="http://schemas.microsoft.com/office/drawing/2014/main" id="{C08EB832-16F6-4C8B-B0AA-AF251E0A89DC}"/>
              </a:ext>
            </a:extLst>
          </p:cNvPr>
          <p:cNvSpPr>
            <a:spLocks noGrp="1" noChangeArrowheads="1"/>
          </p:cNvSpPr>
          <p:nvPr>
            <p:ph type="body" idx="1"/>
          </p:nvPr>
        </p:nvSpPr>
        <p:spPr>
          <a:xfrm>
            <a:off x="179388" y="1484313"/>
            <a:ext cx="8713787" cy="4641850"/>
          </a:xfrm>
        </p:spPr>
        <p:txBody>
          <a:bodyPr/>
          <a:lstStyle/>
          <a:p>
            <a:pPr eaLnBrk="1" hangingPunct="1"/>
            <a:endParaRPr lang="en-US" altLang="ru-RU" sz="2000"/>
          </a:p>
          <a:p>
            <a:pPr eaLnBrk="1" hangingPunct="1"/>
            <a:r>
              <a:rPr lang="ru-RU" altLang="ru-RU" sz="2000"/>
              <a:t>Такая реализация счетчиков работает корректно. </a:t>
            </a:r>
          </a:p>
          <a:p>
            <a:pPr eaLnBrk="1" hangingPunct="1"/>
            <a:r>
              <a:rPr lang="ru-RU" altLang="ru-RU" sz="2000"/>
              <a:t>Однако, при большом количестве </a:t>
            </a:r>
            <a:r>
              <a:rPr lang="en-US" altLang="ru-RU" sz="2000"/>
              <a:t>thread’</a:t>
            </a:r>
            <a:r>
              <a:rPr lang="ru-RU" altLang="ru-RU" sz="2000"/>
              <a:t>ов, которые часто вызывают методы одного объекта, такая синхронизация может стать узким местом:</a:t>
            </a:r>
          </a:p>
          <a:p>
            <a:pPr lvl="1" eaLnBrk="1" hangingPunct="1"/>
            <a:r>
              <a:rPr lang="ru-RU" altLang="ru-RU" sz="1600" b="1"/>
              <a:t>При частых состязаниях на вход в </a:t>
            </a:r>
            <a:r>
              <a:rPr lang="en-US" altLang="ru-RU" sz="1600" b="1"/>
              <a:t>synchronized-</a:t>
            </a:r>
            <a:r>
              <a:rPr lang="ru-RU" altLang="ru-RU" sz="1600" b="1"/>
              <a:t>код некоторые </a:t>
            </a:r>
            <a:r>
              <a:rPr lang="en-US" altLang="ru-RU" sz="1600" b="1"/>
              <a:t>thread’</a:t>
            </a:r>
            <a:r>
              <a:rPr lang="ru-RU" altLang="ru-RU" sz="1600" b="1"/>
              <a:t>ы могут быть заблокированными на долгое время;</a:t>
            </a:r>
          </a:p>
          <a:p>
            <a:pPr lvl="1" eaLnBrk="1" hangingPunct="1"/>
            <a:r>
              <a:rPr lang="ru-RU" altLang="ru-RU" sz="1600" b="1"/>
              <a:t>При блокировке </a:t>
            </a:r>
            <a:r>
              <a:rPr lang="en-US" altLang="ru-RU" sz="1600" b="1"/>
              <a:t>thread’</a:t>
            </a:r>
            <a:r>
              <a:rPr lang="ru-RU" altLang="ru-RU" sz="1600" b="1"/>
              <a:t>а операционная система занимается сменой контекста использования процесора, что заметно влияет на производительность.</a:t>
            </a:r>
          </a:p>
          <a:p>
            <a:pPr lvl="1" eaLnBrk="1" hangingPunct="1"/>
            <a:r>
              <a:rPr lang="ru-RU" altLang="ru-RU" sz="1600" b="1"/>
              <a:t>Когда многие </a:t>
            </a:r>
            <a:r>
              <a:rPr lang="en-US" altLang="ru-RU" sz="1600" b="1"/>
              <a:t>thread’</a:t>
            </a:r>
            <a:r>
              <a:rPr lang="ru-RU" altLang="ru-RU" sz="1600" b="1"/>
              <a:t>ы блокируются на одном объекте, нет никакой гарантии того, что каждый </a:t>
            </a:r>
            <a:r>
              <a:rPr lang="en-US" altLang="ru-RU" sz="1600" b="1"/>
              <a:t>thread </a:t>
            </a:r>
            <a:r>
              <a:rPr lang="ru-RU" altLang="ru-RU" sz="1600" b="1"/>
              <a:t>будет «справедливо» обслужен процессором</a:t>
            </a:r>
            <a:r>
              <a:rPr lang="en-US" altLang="ru-RU" sz="1600" b="1"/>
              <a:t> (</a:t>
            </a:r>
            <a:r>
              <a:rPr lang="en-US" altLang="ru-RU" sz="1600" b="1" i="1"/>
              <a:t>starvation - </a:t>
            </a:r>
            <a:r>
              <a:rPr lang="ru-RU" altLang="ru-RU" sz="1600" b="1" i="1"/>
              <a:t>голодание</a:t>
            </a:r>
            <a:r>
              <a:rPr lang="en-US" altLang="ru-RU" sz="1600" b="1"/>
              <a:t>)</a:t>
            </a:r>
            <a:r>
              <a:rPr lang="ru-RU" altLang="ru-RU" sz="1600" b="1"/>
              <a:t>.</a:t>
            </a:r>
          </a:p>
          <a:p>
            <a:pPr eaLnBrk="1" hangingPunct="1"/>
            <a:endParaRPr lang="ru-RU" altLang="ru-RU" sz="2000"/>
          </a:p>
          <a:p>
            <a:pPr eaLnBrk="1" hangingPunct="1"/>
            <a:r>
              <a:rPr lang="ru-RU" altLang="ru-RU" sz="2000"/>
              <a:t>Рассмотрим вариант с использованием </a:t>
            </a:r>
            <a:r>
              <a:rPr lang="en-US" altLang="ru-RU" sz="2000"/>
              <a:t>AtomicInteger-</a:t>
            </a:r>
            <a:r>
              <a:rPr lang="ru-RU" altLang="ru-RU" sz="2000"/>
              <a:t>счетчиков...</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sz="quarter" idx="1"/>
          </p:nvPr>
        </p:nvSpPr>
        <p:spPr/>
        <p:txBody>
          <a:bodyPr/>
          <a:lstStyle/>
          <a:p>
            <a:r>
              <a:rPr lang="ru-RU" dirty="0"/>
              <a:t>Так как значения признака могут совпадать с границами интервалов, принято в каждый интервал включать варианты, большие или равные, чем нижняя граница интервала, и меньшие верхней границы, т.е. (</a:t>
            </a:r>
            <a:r>
              <a:rPr lang="en-US" i="1" dirty="0" err="1"/>
              <a:t>a</a:t>
            </a:r>
            <a:r>
              <a:rPr lang="en-US" i="1" baseline="-25000" dirty="0" err="1"/>
              <a:t>i</a:t>
            </a:r>
            <a:r>
              <a:rPr lang="en-US" i="1" baseline="-25000" dirty="0"/>
              <a:t> </a:t>
            </a:r>
            <a:r>
              <a:rPr lang="ru-RU" b="1" i="1" dirty="0"/>
              <a:t>≤</a:t>
            </a:r>
            <a:r>
              <a:rPr lang="ru-RU" i="1" dirty="0"/>
              <a:t> </a:t>
            </a:r>
            <a:r>
              <a:rPr lang="en-US" i="1" dirty="0"/>
              <a:t>x</a:t>
            </a:r>
            <a:r>
              <a:rPr lang="en-US" i="1" baseline="-25000" dirty="0"/>
              <a:t>i </a:t>
            </a:r>
            <a:r>
              <a:rPr lang="ru-RU" b="1" i="1" dirty="0"/>
              <a:t>&lt; </a:t>
            </a:r>
            <a:r>
              <a:rPr lang="en-US" i="1" dirty="0"/>
              <a:t>b</a:t>
            </a:r>
            <a:r>
              <a:rPr lang="en-US" i="1" baseline="-25000" dirty="0"/>
              <a:t>i</a:t>
            </a:r>
            <a:r>
              <a:rPr lang="ru-RU" i="1" dirty="0"/>
              <a:t>)</a:t>
            </a:r>
            <a:r>
              <a:rPr lang="ru-RU" dirty="0"/>
              <a:t>.</a:t>
            </a:r>
            <a:endParaRPr lang="en-US" dirty="0"/>
          </a:p>
          <a:p>
            <a:r>
              <a:rPr lang="ru-RU" dirty="0"/>
              <a:t> Общее количество значений признака, отнесенное к интервалу, определяет частоту этого интервала</a:t>
            </a:r>
            <a:r>
              <a:rPr lang="en-US" dirty="0"/>
              <a:t> mi</a:t>
            </a:r>
            <a:endParaRPr lang="ru-RU" dirty="0"/>
          </a:p>
          <a:p>
            <a:r>
              <a:rPr lang="ru-RU" dirty="0"/>
              <a:t>Определение середины интервала: все значения признака в пределах каждого интервала приравниваются к его срединному значению</a:t>
            </a:r>
            <a:r>
              <a:rPr lang="ru-RU" i="1" dirty="0"/>
              <a:t>  </a:t>
            </a:r>
            <a:endParaRPr lang="ru-RU" dirty="0"/>
          </a:p>
        </p:txBody>
      </p:sp>
      <p:sp>
        <p:nvSpPr>
          <p:cNvPr id="21" name="Rectangle 19"/>
          <p:cNvSpPr>
            <a:spLocks noChangeArrowheads="1"/>
          </p:cNvSpPr>
          <p:nvPr/>
        </p:nvSpPr>
        <p:spPr bwMode="auto">
          <a:xfrm>
            <a:off x="3131839" y="5085183"/>
            <a:ext cx="20010644" cy="56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22" name="Объект 21"/>
          <p:cNvGraphicFramePr>
            <a:graphicFrameLocks noChangeAspect="1"/>
          </p:cNvGraphicFramePr>
          <p:nvPr/>
        </p:nvGraphicFramePr>
        <p:xfrm>
          <a:off x="3347864" y="5517232"/>
          <a:ext cx="1601738" cy="864096"/>
        </p:xfrm>
        <a:graphic>
          <a:graphicData uri="http://schemas.openxmlformats.org/presentationml/2006/ole">
            <mc:AlternateContent xmlns:mc="http://schemas.openxmlformats.org/markup-compatibility/2006">
              <mc:Choice xmlns:v="urn:schemas-microsoft-com:vml" Requires="v">
                <p:oleObj spid="_x0000_s75782" name="Уравнение" r:id="rId4" imgW="774364" imgH="406224" progId="Equation.3">
                  <p:embed/>
                </p:oleObj>
              </mc:Choice>
              <mc:Fallback>
                <p:oleObj name="Уравнение" r:id="rId4" imgW="774364" imgH="406224" progId="Equation.3">
                  <p:embed/>
                  <p:pic>
                    <p:nvPicPr>
                      <p:cNvPr id="22" name="Объект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5517232"/>
                        <a:ext cx="1601738" cy="864096"/>
                      </a:xfrm>
                      <a:prstGeom prst="rect">
                        <a:avLst/>
                      </a:prstGeom>
                      <a:noFill/>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6859925B-7AB1-4910-A995-863FEA31FA9D}" type="slidenum">
              <a:rPr lang="ru-RU" smtClean="0"/>
              <a:pPr>
                <a:defRPr/>
              </a:pPr>
              <a:t>72</a:t>
            </a:fld>
            <a:endParaRPr lang="ru-RU"/>
          </a:p>
        </p:txBody>
      </p:sp>
    </p:spTree>
    <p:extLst>
      <p:ext uri="{BB962C8B-B14F-4D97-AF65-F5344CB8AC3E}">
        <p14:creationId xmlns:p14="http://schemas.microsoft.com/office/powerpoint/2010/main" val="2783692246"/>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a:extLst>
              <a:ext uri="{FF2B5EF4-FFF2-40B4-BE49-F238E27FC236}">
                <a16:creationId xmlns:a16="http://schemas.microsoft.com/office/drawing/2014/main" id="{4E0EE921-DF2E-4EEB-B083-2A1040C651A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B95E855-CDE3-42BE-940B-2B66DC175EFA}"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6147" name="Footer Placeholder 4">
            <a:extLst>
              <a:ext uri="{FF2B5EF4-FFF2-40B4-BE49-F238E27FC236}">
                <a16:creationId xmlns:a16="http://schemas.microsoft.com/office/drawing/2014/main" id="{F6C2F06C-91D9-48CA-92D0-5DFCE8E49A0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6148" name="Slide Number Placeholder 5">
            <a:extLst>
              <a:ext uri="{FF2B5EF4-FFF2-40B4-BE49-F238E27FC236}">
                <a16:creationId xmlns:a16="http://schemas.microsoft.com/office/drawing/2014/main" id="{2335C5C7-AB28-499B-9E12-A57F03BA5F0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AF87161-B92D-41CA-AC4A-9E1BC998B2D0}" type="slidenum">
              <a:rPr lang="ru-RU" altLang="ru-RU" sz="1400"/>
              <a:pPr eaLnBrk="1" hangingPunct="1">
                <a:spcBef>
                  <a:spcPct val="0"/>
                </a:spcBef>
                <a:buFontTx/>
                <a:buNone/>
              </a:pPr>
              <a:t>720</a:t>
            </a:fld>
            <a:endParaRPr lang="ru-RU" altLang="ru-RU" sz="1400"/>
          </a:p>
        </p:txBody>
      </p:sp>
      <p:sp>
        <p:nvSpPr>
          <p:cNvPr id="6149" name="Rectangle 3">
            <a:extLst>
              <a:ext uri="{FF2B5EF4-FFF2-40B4-BE49-F238E27FC236}">
                <a16:creationId xmlns:a16="http://schemas.microsoft.com/office/drawing/2014/main" id="{F2F90BEA-416A-4386-8C6E-8AF389DF77A0}"/>
              </a:ext>
            </a:extLst>
          </p:cNvPr>
          <p:cNvSpPr>
            <a:spLocks noGrp="1" noChangeArrowheads="1"/>
          </p:cNvSpPr>
          <p:nvPr>
            <p:ph type="body" idx="1"/>
          </p:nvPr>
        </p:nvSpPr>
        <p:spPr>
          <a:xfrm>
            <a:off x="0" y="1412875"/>
            <a:ext cx="9144000" cy="4713288"/>
          </a:xfrm>
        </p:spPr>
        <p:txBody>
          <a:bodyPr/>
          <a:lstStyle/>
          <a:p>
            <a:pPr marL="0" indent="0">
              <a:buFontTx/>
              <a:buNone/>
            </a:pPr>
            <a:r>
              <a:rPr lang="en-US" altLang="ru-RU" sz="1600" b="1"/>
              <a:t>public class </a:t>
            </a:r>
            <a:r>
              <a:rPr lang="en-US" altLang="ru-RU" sz="1600"/>
              <a:t>Counters {</a:t>
            </a:r>
          </a:p>
          <a:p>
            <a:pPr marL="0" indent="0">
              <a:buFontTx/>
              <a:buNone/>
            </a:pPr>
            <a:r>
              <a:rPr lang="en-US" altLang="ru-RU" sz="1600" b="1"/>
              <a:t>	private final </a:t>
            </a:r>
            <a:r>
              <a:rPr lang="en-US" altLang="ru-RU" sz="1600"/>
              <a:t>AtomicInteger[] counters;</a:t>
            </a:r>
          </a:p>
          <a:p>
            <a:pPr marL="0" indent="0">
              <a:buFontTx/>
              <a:buNone/>
            </a:pPr>
            <a:r>
              <a:rPr lang="en-US" altLang="ru-RU" sz="1600" b="1"/>
              <a:t>	public </a:t>
            </a:r>
            <a:r>
              <a:rPr lang="en-US" altLang="ru-RU" sz="1600"/>
              <a:t>Counters(</a:t>
            </a:r>
            <a:r>
              <a:rPr lang="en-US" altLang="ru-RU" sz="1600" b="1"/>
              <a:t>int </a:t>
            </a:r>
            <a:r>
              <a:rPr lang="en-US" altLang="ru-RU" sz="1600"/>
              <a:t>nosCounters) {</a:t>
            </a:r>
          </a:p>
          <a:p>
            <a:pPr marL="0" indent="0">
              <a:buFontTx/>
              <a:buNone/>
            </a:pPr>
            <a:r>
              <a:rPr lang="en-US" altLang="ru-RU" sz="1600"/>
              <a:t>  	        counters = </a:t>
            </a:r>
            <a:r>
              <a:rPr lang="en-US" altLang="ru-RU" sz="1600" b="1"/>
              <a:t>new </a:t>
            </a:r>
            <a:r>
              <a:rPr lang="en-US" altLang="ru-RU" sz="1600"/>
              <a:t>AtomicInteger[nosCounters];</a:t>
            </a:r>
          </a:p>
          <a:p>
            <a:pPr marL="0" indent="0">
              <a:buFontTx/>
              <a:buNone/>
            </a:pPr>
            <a:r>
              <a:rPr lang="nn-NO" altLang="ru-RU" sz="1600" b="1"/>
              <a:t>		for </a:t>
            </a:r>
            <a:r>
              <a:rPr lang="nn-NO" altLang="ru-RU" sz="1600"/>
              <a:t>(</a:t>
            </a:r>
            <a:r>
              <a:rPr lang="nn-NO" altLang="ru-RU" sz="1600" b="1"/>
              <a:t>int </a:t>
            </a:r>
            <a:r>
              <a:rPr lang="nn-NO" altLang="ru-RU" sz="1600"/>
              <a:t>i = 0; i &lt; nosCounters; i++)  </a:t>
            </a:r>
            <a:r>
              <a:rPr lang="en-US" altLang="ru-RU" sz="1600"/>
              <a:t>counters[i] = </a:t>
            </a:r>
            <a:r>
              <a:rPr lang="en-US" altLang="ru-RU" sz="1600" b="1"/>
              <a:t>new </a:t>
            </a:r>
            <a:r>
              <a:rPr lang="en-US" altLang="ru-RU" sz="1600"/>
              <a:t>AtomicInteger();</a:t>
            </a:r>
            <a:endParaRPr lang="ru-RU" altLang="ru-RU" sz="1600"/>
          </a:p>
          <a:p>
            <a:pPr marL="0" indent="0">
              <a:buFontTx/>
              <a:buNone/>
            </a:pPr>
            <a:r>
              <a:rPr lang="en-US" altLang="ru-RU" sz="1600"/>
              <a:t>	</a:t>
            </a:r>
            <a:r>
              <a:rPr lang="ru-RU" altLang="ru-RU" sz="1600"/>
              <a:t>}</a:t>
            </a:r>
          </a:p>
          <a:p>
            <a:pPr marL="0" indent="0">
              <a:buFontTx/>
              <a:buNone/>
            </a:pPr>
            <a:r>
              <a:rPr lang="en-US" altLang="ru-RU" sz="1600" b="1" i="1"/>
              <a:t>	// </a:t>
            </a:r>
            <a:r>
              <a:rPr lang="en-US" altLang="ru-RU" sz="1600" b="1" i="1">
                <a:solidFill>
                  <a:srgbClr val="009900"/>
                </a:solidFill>
              </a:rPr>
              <a:t>Increments the integer at the given index</a:t>
            </a:r>
            <a:endParaRPr lang="ru-RU" altLang="ru-RU" sz="1600" b="1" i="1">
              <a:solidFill>
                <a:srgbClr val="009900"/>
              </a:solidFill>
            </a:endParaRPr>
          </a:p>
          <a:p>
            <a:pPr marL="0" indent="0">
              <a:buFontTx/>
              <a:buNone/>
            </a:pPr>
            <a:r>
              <a:rPr lang="en-US" altLang="ru-RU" sz="1600" b="1"/>
              <a:t>	public void </a:t>
            </a:r>
            <a:r>
              <a:rPr lang="en-US" altLang="ru-RU" sz="1600"/>
              <a:t>count(</a:t>
            </a:r>
            <a:r>
              <a:rPr lang="en-US" altLang="ru-RU" sz="1600" b="1"/>
              <a:t>int </a:t>
            </a:r>
            <a:r>
              <a:rPr lang="en-US" altLang="ru-RU" sz="1600"/>
              <a:t>number) {</a:t>
            </a:r>
          </a:p>
          <a:p>
            <a:pPr marL="0" indent="0">
              <a:buFontTx/>
              <a:buNone/>
            </a:pPr>
            <a:r>
              <a:rPr lang="en-US" altLang="ru-RU" sz="1600" b="1"/>
              <a:t>	        if </a:t>
            </a:r>
            <a:r>
              <a:rPr lang="en-US" altLang="ru-RU" sz="1600"/>
              <a:t>(number &gt;= 0 &amp;&amp; number &lt; counters.length) </a:t>
            </a:r>
          </a:p>
          <a:p>
            <a:pPr marL="0" indent="0">
              <a:buFontTx/>
              <a:buNone/>
            </a:pPr>
            <a:r>
              <a:rPr lang="en-US" altLang="ru-RU" sz="1600"/>
              <a:t>		counters[number].incrementAndGet();</a:t>
            </a:r>
          </a:p>
          <a:p>
            <a:pPr marL="0" indent="0">
              <a:buFontTx/>
              <a:buNone/>
            </a:pPr>
            <a:r>
              <a:rPr lang="en-US" altLang="ru-RU" sz="1600"/>
              <a:t>	</a:t>
            </a:r>
            <a:r>
              <a:rPr lang="ru-RU" altLang="ru-RU" sz="1600"/>
              <a:t>}</a:t>
            </a:r>
          </a:p>
          <a:p>
            <a:pPr marL="0" indent="0">
              <a:buFontTx/>
              <a:buNone/>
            </a:pPr>
            <a:r>
              <a:rPr lang="en-US" altLang="ru-RU" sz="1600" b="1" i="1"/>
              <a:t>	// </a:t>
            </a:r>
            <a:r>
              <a:rPr lang="en-US" altLang="ru-RU" sz="1600" b="1" i="1">
                <a:solidFill>
                  <a:srgbClr val="009900"/>
                </a:solidFill>
              </a:rPr>
              <a:t>Obtains the current count at the given index, or returns 0.</a:t>
            </a:r>
          </a:p>
          <a:p>
            <a:pPr marL="0" indent="0">
              <a:buFontTx/>
              <a:buNone/>
            </a:pPr>
            <a:r>
              <a:rPr lang="en-US" altLang="ru-RU" sz="1600" b="1"/>
              <a:t>	public int </a:t>
            </a:r>
            <a:r>
              <a:rPr lang="en-US" altLang="ru-RU" sz="1600"/>
              <a:t>getCount(</a:t>
            </a:r>
            <a:r>
              <a:rPr lang="en-US" altLang="ru-RU" sz="1600" b="1"/>
              <a:t>int </a:t>
            </a:r>
            <a:r>
              <a:rPr lang="en-US" altLang="ru-RU" sz="1600"/>
              <a:t>number) {</a:t>
            </a:r>
          </a:p>
          <a:p>
            <a:pPr marL="0" indent="0">
              <a:buFontTx/>
              <a:buNone/>
            </a:pPr>
            <a:r>
              <a:rPr lang="en-US" altLang="ru-RU" sz="1600" b="1"/>
              <a:t>	        return </a:t>
            </a:r>
            <a:r>
              <a:rPr lang="en-US" altLang="ru-RU" sz="1600"/>
              <a:t>(number &gt;= 0 &amp;&amp; number &lt; counters.length) ? counters[number].get() : 0;</a:t>
            </a:r>
          </a:p>
          <a:p>
            <a:pPr marL="0" indent="0">
              <a:buFontTx/>
              <a:buNone/>
            </a:pPr>
            <a:r>
              <a:rPr lang="en-US" altLang="ru-RU" sz="1600"/>
              <a:t>	</a:t>
            </a:r>
            <a:r>
              <a:rPr lang="ru-RU" altLang="ru-RU" sz="1600"/>
              <a:t>}</a:t>
            </a:r>
          </a:p>
          <a:p>
            <a:pPr marL="0" indent="0">
              <a:buFontTx/>
              <a:buNone/>
            </a:pPr>
            <a:r>
              <a:rPr lang="ru-RU" altLang="ru-RU" sz="1600"/>
              <a:t>}</a:t>
            </a:r>
          </a:p>
        </p:txBody>
      </p:sp>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a:extLst>
              <a:ext uri="{FF2B5EF4-FFF2-40B4-BE49-F238E27FC236}">
                <a16:creationId xmlns:a16="http://schemas.microsoft.com/office/drawing/2014/main" id="{179F20BE-1CF2-4AEE-8642-F162F184865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50BAAE5-0116-4DD3-A792-5F43C5C4F69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7171" name="Footer Placeholder 4">
            <a:extLst>
              <a:ext uri="{FF2B5EF4-FFF2-40B4-BE49-F238E27FC236}">
                <a16:creationId xmlns:a16="http://schemas.microsoft.com/office/drawing/2014/main" id="{54CADE5D-CDEF-4E45-ADDF-03021719C91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7172" name="Slide Number Placeholder 5">
            <a:extLst>
              <a:ext uri="{FF2B5EF4-FFF2-40B4-BE49-F238E27FC236}">
                <a16:creationId xmlns:a16="http://schemas.microsoft.com/office/drawing/2014/main" id="{C47FF380-287F-43CD-8A09-EB61D24677E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4D05DB7F-5FA5-43BB-9503-52852F7C549C}" type="slidenum">
              <a:rPr lang="ru-RU" altLang="ru-RU" sz="1400"/>
              <a:pPr eaLnBrk="1" hangingPunct="1">
                <a:spcBef>
                  <a:spcPct val="0"/>
                </a:spcBef>
                <a:buFontTx/>
                <a:buNone/>
              </a:pPr>
              <a:t>721</a:t>
            </a:fld>
            <a:endParaRPr lang="ru-RU" altLang="ru-RU" sz="1400"/>
          </a:p>
        </p:txBody>
      </p:sp>
      <p:sp>
        <p:nvSpPr>
          <p:cNvPr id="7173" name="Rectangle 3">
            <a:extLst>
              <a:ext uri="{FF2B5EF4-FFF2-40B4-BE49-F238E27FC236}">
                <a16:creationId xmlns:a16="http://schemas.microsoft.com/office/drawing/2014/main" id="{FE316EBA-C8D4-4A15-99D9-587733D42AF4}"/>
              </a:ext>
            </a:extLst>
          </p:cNvPr>
          <p:cNvSpPr>
            <a:spLocks noGrp="1" noChangeArrowheads="1"/>
          </p:cNvSpPr>
          <p:nvPr>
            <p:ph type="body" idx="1"/>
          </p:nvPr>
        </p:nvSpPr>
        <p:spPr>
          <a:xfrm>
            <a:off x="0" y="1557338"/>
            <a:ext cx="9036050" cy="4568825"/>
          </a:xfrm>
        </p:spPr>
        <p:txBody>
          <a:bodyPr/>
          <a:lstStyle/>
          <a:p>
            <a:pPr eaLnBrk="1" hangingPunct="1"/>
            <a:r>
              <a:rPr lang="ru-RU" altLang="ru-RU" sz="2000"/>
              <a:t>Мы заменили </a:t>
            </a:r>
            <a:r>
              <a:rPr lang="en-US" altLang="ru-RU" sz="2000"/>
              <a:t>int[] </a:t>
            </a:r>
            <a:r>
              <a:rPr lang="ru-RU" altLang="ru-RU" sz="2000"/>
              <a:t>на </a:t>
            </a:r>
            <a:r>
              <a:rPr lang="en-US" altLang="ru-RU" sz="2000"/>
              <a:t>AtomicInteger[] </a:t>
            </a:r>
            <a:r>
              <a:rPr lang="ru-RU" altLang="ru-RU" sz="2000"/>
              <a:t>и использовали их операции </a:t>
            </a:r>
            <a:r>
              <a:rPr lang="en-US" altLang="ru-RU" sz="2000"/>
              <a:t>get() </a:t>
            </a:r>
            <a:r>
              <a:rPr lang="ru-RU" altLang="ru-RU" sz="2000"/>
              <a:t>и </a:t>
            </a:r>
            <a:r>
              <a:rPr lang="en-US" altLang="ru-RU" sz="2000"/>
              <a:t>incrementAndGet().</a:t>
            </a:r>
          </a:p>
          <a:p>
            <a:pPr eaLnBrk="1" hangingPunct="1"/>
            <a:r>
              <a:rPr lang="ru-RU" altLang="ru-RU" sz="2000"/>
              <a:t>Но – главное – мы убрали </a:t>
            </a:r>
            <a:r>
              <a:rPr lang="en-US" altLang="ru-RU" sz="2000"/>
              <a:t>synchronized</a:t>
            </a:r>
            <a:r>
              <a:rPr lang="ru-RU" altLang="ru-RU" sz="2000"/>
              <a:t>, так как теперь это не нужно: </a:t>
            </a:r>
            <a:r>
              <a:rPr lang="en-US" altLang="ru-RU" sz="2000"/>
              <a:t>incrementAndGet() </a:t>
            </a:r>
            <a:r>
              <a:rPr lang="ru-RU" altLang="ru-RU" sz="2000"/>
              <a:t>и </a:t>
            </a:r>
            <a:r>
              <a:rPr lang="en-US" altLang="ru-RU" sz="2000"/>
              <a:t>get() – </a:t>
            </a:r>
            <a:r>
              <a:rPr lang="ru-RU" altLang="ru-RU" sz="2000"/>
              <a:t>атомарные </a:t>
            </a:r>
            <a:r>
              <a:rPr lang="en-US" altLang="ru-RU" sz="2000"/>
              <a:t>thread-safe </a:t>
            </a:r>
            <a:r>
              <a:rPr lang="ru-RU" altLang="ru-RU" sz="2000"/>
              <a:t>операции:</a:t>
            </a:r>
          </a:p>
          <a:p>
            <a:pPr lvl="1" eaLnBrk="1" hangingPunct="1"/>
            <a:r>
              <a:rPr lang="ru-RU" altLang="ru-RU" sz="1600"/>
              <a:t>Наблюдать состаяние каждого счетчика можно либо до, либо после операции;</a:t>
            </a:r>
          </a:p>
          <a:p>
            <a:pPr lvl="1" eaLnBrk="1" hangingPunct="1"/>
            <a:r>
              <a:rPr lang="ru-RU" altLang="ru-RU" sz="1600"/>
              <a:t>Если операция начинается в момент </a:t>
            </a:r>
            <a:r>
              <a:rPr lang="en-US" altLang="ru-RU" sz="1600"/>
              <a:t>t</a:t>
            </a:r>
            <a:r>
              <a:rPr lang="ru-RU" altLang="ru-RU" sz="1600"/>
              <a:t>,</a:t>
            </a:r>
            <a:r>
              <a:rPr lang="en-US" altLang="ru-RU" sz="1600"/>
              <a:t> </a:t>
            </a:r>
            <a:r>
              <a:rPr lang="ru-RU" altLang="ru-RU" sz="1600"/>
              <a:t>никакой </a:t>
            </a:r>
            <a:r>
              <a:rPr lang="en-US" altLang="ru-RU" sz="1600"/>
              <a:t>thread </a:t>
            </a:r>
            <a:r>
              <a:rPr lang="ru-RU" altLang="ru-RU" sz="1600"/>
              <a:t>не увидит прежнее состояние после этого момента </a:t>
            </a:r>
            <a:r>
              <a:rPr lang="en-US" altLang="ru-RU" sz="1600"/>
              <a:t>t</a:t>
            </a:r>
            <a:r>
              <a:rPr lang="ru-RU" altLang="ru-RU" sz="1600"/>
              <a:t>.  </a:t>
            </a:r>
          </a:p>
          <a:p>
            <a:pPr lvl="1" eaLnBrk="1" hangingPunct="1"/>
            <a:r>
              <a:rPr lang="ru-RU" altLang="ru-RU" sz="1600"/>
              <a:t>Хотя два </a:t>
            </a:r>
            <a:r>
              <a:rPr lang="en-US" altLang="ru-RU" sz="1600"/>
              <a:t>thread’</a:t>
            </a:r>
            <a:r>
              <a:rPr lang="ru-RU" altLang="ru-RU" sz="1600"/>
              <a:t>а могут «одновременно» попытаться выполнить операции над одним инстансом, реализация операций гарантирует, что выполнится только одна.</a:t>
            </a:r>
          </a:p>
          <a:p>
            <a:pPr eaLnBrk="1" hangingPunct="1"/>
            <a:r>
              <a:rPr lang="ru-RU" altLang="ru-RU" sz="2000"/>
              <a:t>Эти операции выполняются без использования блокировок, что часто выгоднее по производительности (нет перепланирования </a:t>
            </a:r>
            <a:r>
              <a:rPr lang="en-US" altLang="ru-RU" sz="2000"/>
              <a:t>thread’</a:t>
            </a:r>
            <a:r>
              <a:rPr lang="ru-RU" altLang="ru-RU" sz="2000"/>
              <a:t>ов)...</a:t>
            </a:r>
          </a:p>
          <a:p>
            <a:pPr eaLnBrk="1" hangingPunct="1"/>
            <a:endParaRPr lang="ru-RU" altLang="ru-RU" sz="2000"/>
          </a:p>
          <a:p>
            <a:pPr eaLnBrk="1" hangingPunct="1"/>
            <a:r>
              <a:rPr lang="ru-RU" altLang="ru-RU" sz="2000"/>
              <a:t>Реализация атомарных операций использует специфические инструкции реальной машины </a:t>
            </a:r>
            <a:r>
              <a:rPr lang="ru-RU" altLang="ru-RU" sz="1600"/>
              <a:t>(мы не будем останавливаться на подробностях)</a:t>
            </a:r>
          </a:p>
          <a:p>
            <a:pPr eaLnBrk="1" hangingPunct="1"/>
            <a:endParaRPr lang="ru-RU" altLang="ru-RU" sz="2000"/>
          </a:p>
        </p:txBody>
      </p:sp>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D96989C-4CD7-4093-81F4-67D5E0B2FED6}"/>
              </a:ext>
            </a:extLst>
          </p:cNvPr>
          <p:cNvSpPr>
            <a:spLocks noGrp="1"/>
          </p:cNvSpPr>
          <p:nvPr>
            <p:ph type="title"/>
          </p:nvPr>
        </p:nvSpPr>
        <p:spPr>
          <a:xfrm>
            <a:off x="3175" y="1412875"/>
            <a:ext cx="9144000" cy="417513"/>
          </a:xfrm>
        </p:spPr>
        <p:txBody>
          <a:bodyPr/>
          <a:lstStyle/>
          <a:p>
            <a:r>
              <a:rPr lang="en-US" altLang="ru-RU" sz="2400" b="1"/>
              <a:t>API </a:t>
            </a:r>
            <a:r>
              <a:rPr lang="ru-RU" altLang="ru-RU" sz="2400" b="1"/>
              <a:t>для параллельной работы: пакет </a:t>
            </a:r>
            <a:r>
              <a:rPr lang="en-US" altLang="ru-RU" sz="2400" b="1"/>
              <a:t>java.util.concurrent</a:t>
            </a:r>
            <a:endParaRPr lang="ru-RU" altLang="ru-RU" sz="2400" b="1"/>
          </a:p>
        </p:txBody>
      </p:sp>
      <p:sp>
        <p:nvSpPr>
          <p:cNvPr id="3" name="Content Placeholder 2">
            <a:extLst>
              <a:ext uri="{FF2B5EF4-FFF2-40B4-BE49-F238E27FC236}">
                <a16:creationId xmlns:a16="http://schemas.microsoft.com/office/drawing/2014/main" id="{94CA4901-248D-417C-96AC-62BF71083815}"/>
              </a:ext>
            </a:extLst>
          </p:cNvPr>
          <p:cNvSpPr>
            <a:spLocks noGrp="1"/>
          </p:cNvSpPr>
          <p:nvPr>
            <p:ph idx="1"/>
          </p:nvPr>
        </p:nvSpPr>
        <p:spPr>
          <a:xfrm>
            <a:off x="0" y="1844675"/>
            <a:ext cx="9144000" cy="4281488"/>
          </a:xfrm>
        </p:spPr>
        <p:txBody>
          <a:bodyPr/>
          <a:lstStyle/>
          <a:p>
            <a:pPr>
              <a:defRPr/>
            </a:pPr>
            <a:r>
              <a:rPr lang="ru-RU" sz="1800" dirty="0"/>
              <a:t>Подпакет </a:t>
            </a:r>
            <a:r>
              <a:rPr lang="en-US" sz="1800" b="1" dirty="0"/>
              <a:t>atomic</a:t>
            </a:r>
            <a:r>
              <a:rPr lang="en-US" sz="1800" dirty="0"/>
              <a:t> –</a:t>
            </a:r>
            <a:r>
              <a:rPr lang="ru-RU" sz="1800" dirty="0"/>
              <a:t> средства для атомарного изменения переменных;</a:t>
            </a:r>
          </a:p>
          <a:p>
            <a:pPr>
              <a:defRPr/>
            </a:pPr>
            <a:r>
              <a:rPr lang="ru-RU" sz="1800" dirty="0"/>
              <a:t>Подпакет </a:t>
            </a:r>
            <a:r>
              <a:rPr lang="en-US" sz="1800" b="1" dirty="0"/>
              <a:t>locks</a:t>
            </a:r>
            <a:r>
              <a:rPr lang="en-US" sz="1800" dirty="0"/>
              <a:t> – </a:t>
            </a:r>
            <a:r>
              <a:rPr lang="ru-RU" sz="1800" dirty="0"/>
              <a:t>средства синхронизации</a:t>
            </a:r>
            <a:r>
              <a:rPr lang="en-US" sz="1800" dirty="0"/>
              <a:t> </a:t>
            </a:r>
            <a:r>
              <a:rPr lang="ru-RU" sz="1800" dirty="0"/>
              <a:t>без </a:t>
            </a:r>
            <a:r>
              <a:rPr lang="en-US" sz="1800" b="1" dirty="0"/>
              <a:t>synchronized</a:t>
            </a:r>
            <a:r>
              <a:rPr lang="en-US" sz="1800" dirty="0"/>
              <a:t>-</a:t>
            </a:r>
            <a:r>
              <a:rPr lang="ru-RU" sz="1800" dirty="0"/>
              <a:t>методов;  </a:t>
            </a:r>
            <a:endParaRPr lang="en-US" sz="1800" dirty="0"/>
          </a:p>
          <a:p>
            <a:pPr>
              <a:defRPr/>
            </a:pPr>
            <a:r>
              <a:rPr lang="ru-RU" sz="2000" dirty="0"/>
              <a:t>Основные средства параллелизма пакета </a:t>
            </a:r>
            <a:r>
              <a:rPr lang="en-US" sz="2000" b="1" dirty="0"/>
              <a:t>java.util.concurrent</a:t>
            </a:r>
            <a:r>
              <a:rPr lang="ru-RU" sz="2000" dirty="0"/>
              <a:t>:</a:t>
            </a:r>
          </a:p>
          <a:p>
            <a:pPr lvl="1">
              <a:defRPr/>
            </a:pPr>
            <a:r>
              <a:rPr lang="ru-RU" sz="1800" b="1" dirty="0"/>
              <a:t>Синхронизаторы</a:t>
            </a:r>
            <a:r>
              <a:rPr lang="en-US" sz="1800" b="1" dirty="0"/>
              <a:t> </a:t>
            </a:r>
            <a:r>
              <a:rPr lang="en-US" sz="1600" b="1" dirty="0"/>
              <a:t>(</a:t>
            </a:r>
            <a:r>
              <a:rPr lang="ru-RU" sz="1600" b="1" dirty="0"/>
              <a:t>их полезно посмотреть на примерах</a:t>
            </a:r>
            <a:r>
              <a:rPr lang="en-US" sz="1600" b="1" dirty="0"/>
              <a:t>)</a:t>
            </a:r>
            <a:endParaRPr lang="ru-RU" sz="1600" b="1" dirty="0"/>
          </a:p>
          <a:p>
            <a:pPr lvl="2">
              <a:defRPr/>
            </a:pPr>
            <a:r>
              <a:rPr lang="en-US" sz="1400" b="1" dirty="0"/>
              <a:t>Semaphore – </a:t>
            </a:r>
            <a:r>
              <a:rPr lang="ru-RU" sz="1400" b="1" dirty="0"/>
              <a:t>классический семафор </a:t>
            </a:r>
            <a:endParaRPr lang="en-US" sz="1400" b="1" dirty="0"/>
          </a:p>
          <a:p>
            <a:pPr lvl="2">
              <a:defRPr/>
            </a:pPr>
            <a:r>
              <a:rPr lang="en-US" sz="1400" b="1" dirty="0"/>
              <a:t>CountDownLatch</a:t>
            </a:r>
            <a:r>
              <a:rPr lang="ru-RU" sz="1400" b="1" dirty="0"/>
              <a:t> – ожидание до указанного числа событий</a:t>
            </a:r>
            <a:endParaRPr lang="en-US" sz="1400" b="1" dirty="0"/>
          </a:p>
          <a:p>
            <a:pPr lvl="2">
              <a:defRPr/>
            </a:pPr>
            <a:r>
              <a:rPr lang="en-US" sz="1400" b="1" dirty="0"/>
              <a:t>CyclicBarrier</a:t>
            </a:r>
            <a:r>
              <a:rPr lang="ru-RU" sz="1400" b="1" dirty="0"/>
              <a:t> – группа потоков ждет в заданной точке исполнения </a:t>
            </a:r>
            <a:endParaRPr lang="en-US" sz="1400" b="1" dirty="0"/>
          </a:p>
          <a:p>
            <a:pPr lvl="2">
              <a:defRPr/>
            </a:pPr>
            <a:r>
              <a:rPr lang="en-US" sz="1400" b="1" dirty="0"/>
              <a:t>Exchanger</a:t>
            </a:r>
            <a:r>
              <a:rPr lang="ru-RU" sz="1400" b="1" dirty="0"/>
              <a:t> – обмен данными между двумя потоками</a:t>
            </a:r>
            <a:endParaRPr lang="en-US" sz="1400" b="1" dirty="0"/>
          </a:p>
          <a:p>
            <a:pPr lvl="2">
              <a:defRPr/>
            </a:pPr>
            <a:r>
              <a:rPr lang="en-US" sz="1400" b="1" dirty="0"/>
              <a:t>Phaser</a:t>
            </a:r>
            <a:r>
              <a:rPr lang="ru-RU" sz="1400" b="1" dirty="0"/>
              <a:t> – синхронизтирует потоки по фазам их выполнения</a:t>
            </a:r>
          </a:p>
          <a:p>
            <a:pPr lvl="1">
              <a:defRPr/>
            </a:pPr>
            <a:r>
              <a:rPr lang="ru-RU" sz="1800" b="1" dirty="0"/>
              <a:t>Параллельные коллекции</a:t>
            </a:r>
          </a:p>
          <a:p>
            <a:pPr lvl="2">
              <a:defRPr/>
            </a:pPr>
            <a:r>
              <a:rPr lang="ru-RU" sz="1400" b="1" dirty="0"/>
              <a:t>Это допполнения к классам из </a:t>
            </a:r>
            <a:r>
              <a:rPr lang="en-US" sz="1400" b="1" dirty="0"/>
              <a:t>Collections Framework</a:t>
            </a:r>
            <a:r>
              <a:rPr lang="ru-RU" sz="1400" b="1" dirty="0"/>
              <a:t>, обеспечивающие поддержку параллелизма (своими средствами реализации)... </a:t>
            </a:r>
            <a:r>
              <a:rPr lang="en-US" sz="1400" b="1" dirty="0"/>
              <a:t> </a:t>
            </a:r>
            <a:endParaRPr lang="ru-RU" sz="1400" b="1" dirty="0"/>
          </a:p>
          <a:p>
            <a:pPr lvl="1">
              <a:defRPr/>
            </a:pPr>
            <a:r>
              <a:rPr lang="ru-RU" sz="1800" b="1" dirty="0"/>
              <a:t>Исполнители (</a:t>
            </a:r>
            <a:r>
              <a:rPr lang="en-US" sz="1800" b="1" dirty="0"/>
              <a:t>Executors</a:t>
            </a:r>
            <a:r>
              <a:rPr lang="ru-RU" sz="1800" b="1" dirty="0"/>
              <a:t>)</a:t>
            </a:r>
            <a:endParaRPr lang="en-US" sz="1800" b="1" dirty="0"/>
          </a:p>
          <a:p>
            <a:pPr lvl="1">
              <a:defRPr/>
            </a:pPr>
            <a:r>
              <a:rPr lang="en-US" sz="1800" b="1" dirty="0"/>
              <a:t>Fork/Join Framework</a:t>
            </a:r>
            <a:endParaRPr lang="ru-RU" sz="1800" b="1" dirty="0"/>
          </a:p>
          <a:p>
            <a:pPr marL="0" indent="0">
              <a:buFontTx/>
              <a:buNone/>
              <a:defRPr/>
            </a:pPr>
            <a:endParaRPr lang="ru-RU" sz="2000" dirty="0"/>
          </a:p>
          <a:p>
            <a:pPr>
              <a:defRPr/>
            </a:pPr>
            <a:endParaRPr lang="ru-RU" sz="2000" dirty="0"/>
          </a:p>
        </p:txBody>
      </p:sp>
      <p:sp>
        <p:nvSpPr>
          <p:cNvPr id="8196" name="Date Placeholder 3">
            <a:extLst>
              <a:ext uri="{FF2B5EF4-FFF2-40B4-BE49-F238E27FC236}">
                <a16:creationId xmlns:a16="http://schemas.microsoft.com/office/drawing/2014/main" id="{1CD092DB-EFA8-4C99-8160-61971A38707E}"/>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BAF85A7-22C8-4915-AF5C-DEF7ADD1B92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8197" name="Footer Placeholder 4">
            <a:extLst>
              <a:ext uri="{FF2B5EF4-FFF2-40B4-BE49-F238E27FC236}">
                <a16:creationId xmlns:a16="http://schemas.microsoft.com/office/drawing/2014/main" id="{5520DC1F-BC16-4CDD-BD3F-879108ACD26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8198" name="Slide Number Placeholder 5">
            <a:extLst>
              <a:ext uri="{FF2B5EF4-FFF2-40B4-BE49-F238E27FC236}">
                <a16:creationId xmlns:a16="http://schemas.microsoft.com/office/drawing/2014/main" id="{93A3C29A-98EB-4FAE-BED9-47CA1759FC5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049FFC7-C902-4354-864E-F2FEA4BE8711}" type="slidenum">
              <a:rPr lang="ru-RU" altLang="ru-RU" sz="1400"/>
              <a:pPr eaLnBrk="1" hangingPunct="1">
                <a:spcBef>
                  <a:spcPct val="0"/>
                </a:spcBef>
                <a:buFontTx/>
                <a:buNone/>
              </a:pPr>
              <a:t>722</a:t>
            </a:fld>
            <a:endParaRPr lang="ru-RU" altLang="ru-RU" sz="1400"/>
          </a:p>
        </p:txBody>
      </p:sp>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a:extLst>
              <a:ext uri="{FF2B5EF4-FFF2-40B4-BE49-F238E27FC236}">
                <a16:creationId xmlns:a16="http://schemas.microsoft.com/office/drawing/2014/main" id="{285EFE3A-B0CE-478E-AF44-F1947A5825C3}"/>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119C823-DD0D-43F2-B72A-398AE2EAF306}"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9219" name="Footer Placeholder 4">
            <a:extLst>
              <a:ext uri="{FF2B5EF4-FFF2-40B4-BE49-F238E27FC236}">
                <a16:creationId xmlns:a16="http://schemas.microsoft.com/office/drawing/2014/main" id="{26119737-0842-47AF-8F64-4B56118226B9}"/>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9220" name="Slide Number Placeholder 5">
            <a:extLst>
              <a:ext uri="{FF2B5EF4-FFF2-40B4-BE49-F238E27FC236}">
                <a16:creationId xmlns:a16="http://schemas.microsoft.com/office/drawing/2014/main" id="{FA3B9A5C-59E0-4096-8A93-CA79D2380C9A}"/>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A9528B6-1F0D-4D56-8A6A-2AA7010035F1}" type="slidenum">
              <a:rPr lang="ru-RU" altLang="ru-RU" sz="1400"/>
              <a:pPr eaLnBrk="1" hangingPunct="1">
                <a:spcBef>
                  <a:spcPct val="0"/>
                </a:spcBef>
                <a:buFontTx/>
                <a:buNone/>
              </a:pPr>
              <a:t>723</a:t>
            </a:fld>
            <a:endParaRPr lang="ru-RU" altLang="ru-RU" sz="1400"/>
          </a:p>
        </p:txBody>
      </p:sp>
      <p:sp>
        <p:nvSpPr>
          <p:cNvPr id="9221" name="Rectangle 2">
            <a:extLst>
              <a:ext uri="{FF2B5EF4-FFF2-40B4-BE49-F238E27FC236}">
                <a16:creationId xmlns:a16="http://schemas.microsoft.com/office/drawing/2014/main" id="{1F81C5F8-2698-4C03-9A89-427F3234202F}"/>
              </a:ext>
            </a:extLst>
          </p:cNvPr>
          <p:cNvSpPr>
            <a:spLocks noGrp="1" noChangeArrowheads="1"/>
          </p:cNvSpPr>
          <p:nvPr>
            <p:ph type="title"/>
          </p:nvPr>
        </p:nvSpPr>
        <p:spPr>
          <a:xfrm>
            <a:off x="0" y="1484313"/>
            <a:ext cx="9036050" cy="431800"/>
          </a:xfrm>
        </p:spPr>
        <p:txBody>
          <a:bodyPr/>
          <a:lstStyle/>
          <a:p>
            <a:pPr eaLnBrk="1" hangingPunct="1"/>
            <a:r>
              <a:rPr lang="ru-RU" altLang="ru-RU" sz="2400" b="1">
                <a:solidFill>
                  <a:schemeClr val="tx1"/>
                </a:solidFill>
              </a:rPr>
              <a:t>Блокирующие очереди (Интерфейс </a:t>
            </a:r>
            <a:r>
              <a:rPr lang="en-US" altLang="ru-RU" sz="2400" b="1">
                <a:solidFill>
                  <a:schemeClr val="tx1"/>
                </a:solidFill>
              </a:rPr>
              <a:t>BlockingQueue</a:t>
            </a:r>
            <a:r>
              <a:rPr lang="ru-RU" altLang="ru-RU" sz="2400" b="1">
                <a:solidFill>
                  <a:schemeClr val="tx1"/>
                </a:solidFill>
              </a:rPr>
              <a:t>)</a:t>
            </a:r>
          </a:p>
        </p:txBody>
      </p:sp>
      <p:sp>
        <p:nvSpPr>
          <p:cNvPr id="9222" name="Rectangle 3">
            <a:extLst>
              <a:ext uri="{FF2B5EF4-FFF2-40B4-BE49-F238E27FC236}">
                <a16:creationId xmlns:a16="http://schemas.microsoft.com/office/drawing/2014/main" id="{3107FDF3-54D6-4734-B343-AC72696D3BEB}"/>
              </a:ext>
            </a:extLst>
          </p:cNvPr>
          <p:cNvSpPr>
            <a:spLocks noGrp="1" noChangeArrowheads="1"/>
          </p:cNvSpPr>
          <p:nvPr>
            <p:ph type="body" idx="1"/>
          </p:nvPr>
        </p:nvSpPr>
        <p:spPr>
          <a:xfrm>
            <a:off x="0" y="1916113"/>
            <a:ext cx="9144000" cy="4210050"/>
          </a:xfrm>
        </p:spPr>
        <p:txBody>
          <a:bodyPr/>
          <a:lstStyle/>
          <a:p>
            <a:pPr eaLnBrk="1" hangingPunct="1"/>
            <a:r>
              <a:rPr lang="ru-RU" altLang="ru-RU" sz="2000"/>
              <a:t>Проще и безопаснее использовать высокоуровневые конструкции для параллельного программирования, уже реализованные экспертами...</a:t>
            </a:r>
          </a:p>
          <a:p>
            <a:pPr eaLnBrk="1" hangingPunct="1"/>
            <a:r>
              <a:rPr lang="ru-RU" altLang="ru-RU" sz="2000"/>
              <a:t>Многие проблемы многопоточности решаются с использованием очередей (</a:t>
            </a:r>
            <a:r>
              <a:rPr lang="ru-RU" altLang="ru-RU" sz="2000" i="1"/>
              <a:t>мы это знаем из повседневной жизни </a:t>
            </a:r>
            <a:r>
              <a:rPr lang="en-US" altLang="ru-RU" sz="2000">
                <a:sym typeface="Wingdings" panose="05000000000000000000" pitchFamily="2" charset="2"/>
              </a:rPr>
              <a:t></a:t>
            </a:r>
            <a:r>
              <a:rPr lang="ru-RU" altLang="ru-RU" sz="2000"/>
              <a:t>)</a:t>
            </a:r>
            <a:r>
              <a:rPr lang="en-US" altLang="ru-RU" sz="2000" i="1"/>
              <a:t>…</a:t>
            </a:r>
            <a:endParaRPr lang="ru-RU" altLang="ru-RU" sz="2000" i="1"/>
          </a:p>
          <a:p>
            <a:pPr eaLnBrk="1" hangingPunct="1"/>
            <a:r>
              <a:rPr lang="ru-RU" altLang="ru-RU" sz="2000"/>
              <a:t>Производитель заносит элементы в очередь, потребитель – достает.</a:t>
            </a:r>
          </a:p>
          <a:p>
            <a:pPr eaLnBrk="1" hangingPunct="1"/>
            <a:r>
              <a:rPr lang="ru-RU" altLang="ru-RU" sz="2000"/>
              <a:t>Очередь позволяет передавать данные от одного потока к другому.</a:t>
            </a:r>
          </a:p>
          <a:p>
            <a:pPr eaLnBrk="1" hangingPunct="1"/>
            <a:r>
              <a:rPr lang="ru-RU" altLang="ru-RU" sz="2000"/>
              <a:t>Готовая (от гуру) </a:t>
            </a:r>
            <a:r>
              <a:rPr lang="en-US" altLang="ru-RU" sz="2000"/>
              <a:t>thread-safe </a:t>
            </a:r>
            <a:r>
              <a:rPr lang="ru-RU" altLang="ru-RU" sz="2000"/>
              <a:t>очередь</a:t>
            </a:r>
            <a:r>
              <a:rPr lang="en-US" altLang="ru-RU" sz="2000"/>
              <a:t> </a:t>
            </a:r>
            <a:r>
              <a:rPr lang="ru-RU" altLang="ru-RU" sz="2000"/>
              <a:t>предоставляется пользователю, избавляя его от проблем низкоуровневой синхронизации.</a:t>
            </a:r>
          </a:p>
          <a:p>
            <a:pPr eaLnBrk="1" hangingPunct="1"/>
            <a:r>
              <a:rPr lang="ru-RU" altLang="ru-RU" sz="2000"/>
              <a:t>Блокирующая очередь</a:t>
            </a:r>
            <a:r>
              <a:rPr lang="en-US" altLang="ru-RU" sz="2000"/>
              <a:t> </a:t>
            </a:r>
            <a:r>
              <a:rPr lang="ru-RU" altLang="ru-RU" sz="2000"/>
              <a:t>блокирует </a:t>
            </a:r>
            <a:r>
              <a:rPr lang="en-US" altLang="ru-RU" sz="2000"/>
              <a:t>thread</a:t>
            </a:r>
            <a:r>
              <a:rPr lang="ru-RU" altLang="ru-RU" sz="2000"/>
              <a:t>, если он пытается добавить элемент к наполненной очереди или пытается взять элемент из пустой.</a:t>
            </a:r>
          </a:p>
          <a:p>
            <a:pPr eaLnBrk="1" hangingPunct="1"/>
            <a:r>
              <a:rPr lang="ru-RU" altLang="ru-RU" sz="2000"/>
              <a:t>Блокирующая очередь полезна для координации работы многих потоков, позволяя автоматически балансировать нагрузку.  </a:t>
            </a:r>
          </a:p>
        </p:txBody>
      </p:sp>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a:extLst>
              <a:ext uri="{FF2B5EF4-FFF2-40B4-BE49-F238E27FC236}">
                <a16:creationId xmlns:a16="http://schemas.microsoft.com/office/drawing/2014/main" id="{12786F8E-70B8-4E9D-8133-CCCBA4E38F5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E35E1A7-5F77-4902-97FE-42059FBC415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0243" name="Footer Placeholder 4">
            <a:extLst>
              <a:ext uri="{FF2B5EF4-FFF2-40B4-BE49-F238E27FC236}">
                <a16:creationId xmlns:a16="http://schemas.microsoft.com/office/drawing/2014/main" id="{AA3ED49F-04E3-44DB-B079-74CD8305F280}"/>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0244" name="Slide Number Placeholder 5">
            <a:extLst>
              <a:ext uri="{FF2B5EF4-FFF2-40B4-BE49-F238E27FC236}">
                <a16:creationId xmlns:a16="http://schemas.microsoft.com/office/drawing/2014/main" id="{FA75A343-3877-4A38-A28C-16F30B7E864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6A061F1-E4A8-44DB-83D0-D78BDFF78A97}" type="slidenum">
              <a:rPr lang="ru-RU" altLang="ru-RU" sz="1400"/>
              <a:pPr eaLnBrk="1" hangingPunct="1">
                <a:spcBef>
                  <a:spcPct val="0"/>
                </a:spcBef>
                <a:buFontTx/>
                <a:buNone/>
              </a:pPr>
              <a:t>724</a:t>
            </a:fld>
            <a:endParaRPr lang="ru-RU" altLang="ru-RU" sz="1400"/>
          </a:p>
        </p:txBody>
      </p:sp>
      <p:sp>
        <p:nvSpPr>
          <p:cNvPr id="10245" name="Rectangle 3">
            <a:extLst>
              <a:ext uri="{FF2B5EF4-FFF2-40B4-BE49-F238E27FC236}">
                <a16:creationId xmlns:a16="http://schemas.microsoft.com/office/drawing/2014/main" id="{12F20E38-734D-4E31-A4EB-E37DE1F1AEE2}"/>
              </a:ext>
            </a:extLst>
          </p:cNvPr>
          <p:cNvSpPr>
            <a:spLocks noGrp="1" noChangeArrowheads="1"/>
          </p:cNvSpPr>
          <p:nvPr>
            <p:ph type="body" idx="1"/>
          </p:nvPr>
        </p:nvSpPr>
        <p:spPr>
          <a:xfrm>
            <a:off x="-17463" y="1412875"/>
            <a:ext cx="9144001" cy="4824413"/>
          </a:xfrm>
        </p:spPr>
        <p:txBody>
          <a:bodyPr/>
          <a:lstStyle/>
          <a:p>
            <a:pPr eaLnBrk="1" hangingPunct="1"/>
            <a:r>
              <a:rPr lang="ru-RU" altLang="ru-RU" sz="2000"/>
              <a:t>В зависимости от использования очереди надо применять ее разные группы методов </a:t>
            </a:r>
            <a:r>
              <a:rPr lang="ru-RU" altLang="ru-RU" sz="1800"/>
              <a:t>(они по-разному работают с полной или пустой очередью):</a:t>
            </a:r>
          </a:p>
          <a:p>
            <a:pPr eaLnBrk="1" hangingPunct="1"/>
            <a:r>
              <a:rPr lang="ru-RU" altLang="ru-RU" sz="2000"/>
              <a:t>Если очередь  - средство управления </a:t>
            </a:r>
            <a:r>
              <a:rPr lang="en-US" altLang="ru-RU" sz="2000"/>
              <a:t>thread’</a:t>
            </a:r>
            <a:r>
              <a:rPr lang="ru-RU" altLang="ru-RU" sz="2000"/>
              <a:t>ами, надо использовать методы </a:t>
            </a:r>
            <a:r>
              <a:rPr lang="en-US" altLang="ru-RU" sz="2000" i="1"/>
              <a:t>put</a:t>
            </a:r>
            <a:r>
              <a:rPr lang="en-US" altLang="ru-RU" sz="2000"/>
              <a:t> </a:t>
            </a:r>
            <a:r>
              <a:rPr lang="ru-RU" altLang="ru-RU" sz="2000"/>
              <a:t>и </a:t>
            </a:r>
            <a:r>
              <a:rPr lang="en-US" altLang="ru-RU" sz="2000" i="1"/>
              <a:t>take</a:t>
            </a:r>
            <a:r>
              <a:rPr lang="en-US" altLang="ru-RU" sz="2000"/>
              <a:t>;</a:t>
            </a:r>
          </a:p>
          <a:p>
            <a:pPr eaLnBrk="1" hangingPunct="1"/>
            <a:r>
              <a:rPr lang="ru-RU" altLang="ru-RU" sz="2000"/>
              <a:t>Операции </a:t>
            </a:r>
            <a:r>
              <a:rPr lang="en-US" altLang="ru-RU" sz="2000" i="1"/>
              <a:t>add</a:t>
            </a:r>
            <a:r>
              <a:rPr lang="en-US" altLang="ru-RU" sz="2000"/>
              <a:t>, </a:t>
            </a:r>
            <a:r>
              <a:rPr lang="en-US" altLang="ru-RU" sz="2000" i="1"/>
              <a:t>remove</a:t>
            </a:r>
            <a:r>
              <a:rPr lang="en-US" altLang="ru-RU" sz="2000"/>
              <a:t>, </a:t>
            </a:r>
            <a:r>
              <a:rPr lang="en-US" altLang="ru-RU" sz="2000" i="1"/>
              <a:t>element</a:t>
            </a:r>
            <a:r>
              <a:rPr lang="en-US" altLang="ru-RU" sz="2000"/>
              <a:t> </a:t>
            </a:r>
            <a:r>
              <a:rPr lang="ru-RU" altLang="ru-RU" sz="2000"/>
              <a:t>дают </a:t>
            </a:r>
            <a:r>
              <a:rPr lang="en-US" altLang="ru-RU" sz="2000"/>
              <a:t>exception </a:t>
            </a:r>
            <a:r>
              <a:rPr lang="ru-RU" altLang="ru-RU" sz="2000"/>
              <a:t>при попытке добавления в полную очередь или взятия из пустой. </a:t>
            </a:r>
          </a:p>
          <a:p>
            <a:pPr eaLnBrk="1" hangingPunct="1"/>
            <a:r>
              <a:rPr lang="ru-RU" altLang="ru-RU" sz="2000"/>
              <a:t>В </a:t>
            </a:r>
            <a:r>
              <a:rPr lang="en-US" altLang="ru-RU" sz="2000"/>
              <a:t>multithreaded-</a:t>
            </a:r>
            <a:r>
              <a:rPr lang="ru-RU" altLang="ru-RU" sz="2000"/>
              <a:t>программе очередь может стать полной или пустой в любой момент, и тогда надо использовать методы </a:t>
            </a:r>
            <a:r>
              <a:rPr lang="en-US" altLang="ru-RU" sz="2000" i="1"/>
              <a:t>offer</a:t>
            </a:r>
            <a:r>
              <a:rPr lang="en-US" altLang="ru-RU" sz="2000"/>
              <a:t>, </a:t>
            </a:r>
            <a:r>
              <a:rPr lang="en-US" altLang="ru-RU" sz="2000" i="1"/>
              <a:t>poll</a:t>
            </a:r>
            <a:r>
              <a:rPr lang="en-US" altLang="ru-RU" sz="2000"/>
              <a:t> </a:t>
            </a:r>
            <a:r>
              <a:rPr lang="ru-RU" altLang="ru-RU" sz="2000"/>
              <a:t>и </a:t>
            </a:r>
            <a:r>
              <a:rPr lang="en-US" altLang="ru-RU" sz="2000" i="1"/>
              <a:t>peek</a:t>
            </a:r>
            <a:r>
              <a:rPr lang="en-US" altLang="ru-RU" sz="2000"/>
              <a:t>. </a:t>
            </a:r>
            <a:r>
              <a:rPr lang="ru-RU" altLang="ru-RU" sz="2000"/>
              <a:t>Эти методы не кидают </a:t>
            </a:r>
            <a:r>
              <a:rPr lang="en-US" altLang="ru-RU" sz="2000"/>
              <a:t>exception</a:t>
            </a:r>
            <a:r>
              <a:rPr lang="ru-RU" altLang="ru-RU" sz="2000"/>
              <a:t>, а</a:t>
            </a:r>
            <a:r>
              <a:rPr lang="en-US" altLang="ru-RU" sz="2000"/>
              <a:t> </a:t>
            </a:r>
            <a:r>
              <a:rPr lang="ru-RU" altLang="ru-RU" sz="2000"/>
              <a:t>возвращают признак успеха операции.</a:t>
            </a:r>
          </a:p>
          <a:p>
            <a:pPr eaLnBrk="1" hangingPunct="1"/>
            <a:r>
              <a:rPr lang="ru-RU" altLang="ru-RU" sz="2000"/>
              <a:t>В пакете </a:t>
            </a:r>
            <a:r>
              <a:rPr lang="en-US" altLang="ru-RU" sz="2000"/>
              <a:t>java.util.concurrent </a:t>
            </a:r>
            <a:r>
              <a:rPr lang="ru-RU" altLang="ru-RU" sz="2000"/>
              <a:t>есть несколько реализаций </a:t>
            </a:r>
            <a:r>
              <a:rPr lang="en-US" altLang="ru-RU" sz="2000"/>
              <a:t>(</a:t>
            </a:r>
            <a:r>
              <a:rPr lang="ru-RU" altLang="ru-RU" sz="2000"/>
              <a:t>см. </a:t>
            </a:r>
            <a:r>
              <a:rPr lang="en-US" altLang="ru-RU" sz="2000"/>
              <a:t>docs):</a:t>
            </a:r>
          </a:p>
          <a:p>
            <a:pPr lvl="1" eaLnBrk="1" hangingPunct="1"/>
            <a:r>
              <a:rPr lang="en-US" altLang="ru-RU" sz="1600" b="1"/>
              <a:t>LinkedBlockingQueue;</a:t>
            </a:r>
          </a:p>
          <a:p>
            <a:pPr lvl="1" eaLnBrk="1" hangingPunct="1"/>
            <a:r>
              <a:rPr lang="en-US" altLang="ru-RU" sz="1600" b="1"/>
              <a:t>ArrayBlockingQueue; </a:t>
            </a:r>
          </a:p>
          <a:p>
            <a:pPr lvl="1" eaLnBrk="1" hangingPunct="1"/>
            <a:r>
              <a:rPr lang="en-US" altLang="ru-RU" sz="1600" b="1"/>
              <a:t>PriorityBlockingQueue; </a:t>
            </a:r>
          </a:p>
          <a:p>
            <a:pPr lvl="1" eaLnBrk="1" hangingPunct="1"/>
            <a:r>
              <a:rPr lang="en-US" altLang="ru-RU" sz="1600" b="1"/>
              <a:t>DelayQueue;</a:t>
            </a:r>
          </a:p>
          <a:p>
            <a:pPr lvl="1" eaLnBrk="1" hangingPunct="1"/>
            <a:r>
              <a:rPr lang="en-US" altLang="ru-RU" sz="1600" b="1"/>
              <a:t>TransferQueue-</a:t>
            </a:r>
            <a:r>
              <a:rPr lang="ru-RU" altLang="ru-RU" sz="1600" b="1"/>
              <a:t>интерфейс с реализацией </a:t>
            </a:r>
            <a:r>
              <a:rPr lang="en-US" altLang="ru-RU" sz="1600" b="1"/>
              <a:t>LinkedTransferQueue. </a:t>
            </a:r>
          </a:p>
          <a:p>
            <a:pPr eaLnBrk="1" hangingPunct="1"/>
            <a:endParaRPr lang="en-US" altLang="ru-RU" sz="2000"/>
          </a:p>
          <a:p>
            <a:pPr eaLnBrk="1" hangingPunct="1"/>
            <a:endParaRPr lang="en-US" altLang="ru-RU" sz="2000"/>
          </a:p>
          <a:p>
            <a:pPr eaLnBrk="1" hangingPunct="1"/>
            <a:endParaRPr lang="ru-RU" altLang="ru-RU" sz="2000"/>
          </a:p>
          <a:p>
            <a:pPr eaLnBrk="1" hangingPunct="1"/>
            <a:endParaRPr lang="ru-RU" altLang="ru-RU" sz="2000"/>
          </a:p>
        </p:txBody>
      </p:sp>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a:extLst>
              <a:ext uri="{FF2B5EF4-FFF2-40B4-BE49-F238E27FC236}">
                <a16:creationId xmlns:a16="http://schemas.microsoft.com/office/drawing/2014/main" id="{629A4991-3D2F-44A0-AEA3-CC50166B38C8}"/>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A67FF66-BF7E-484A-A25B-0383FAD46C0D}"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1267" name="Footer Placeholder 4">
            <a:extLst>
              <a:ext uri="{FF2B5EF4-FFF2-40B4-BE49-F238E27FC236}">
                <a16:creationId xmlns:a16="http://schemas.microsoft.com/office/drawing/2014/main" id="{34F0D487-4967-41C8-AA13-BDA1A5A5693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1268" name="Slide Number Placeholder 5">
            <a:extLst>
              <a:ext uri="{FF2B5EF4-FFF2-40B4-BE49-F238E27FC236}">
                <a16:creationId xmlns:a16="http://schemas.microsoft.com/office/drawing/2014/main" id="{016C432B-05CC-4DDE-9FE7-84F13F63696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8814684-567B-4020-B848-1791BC9F6773}" type="slidenum">
              <a:rPr lang="ru-RU" altLang="ru-RU" sz="1400"/>
              <a:pPr eaLnBrk="1" hangingPunct="1">
                <a:spcBef>
                  <a:spcPct val="0"/>
                </a:spcBef>
                <a:buFontTx/>
                <a:buNone/>
              </a:pPr>
              <a:t>725</a:t>
            </a:fld>
            <a:endParaRPr lang="ru-RU" altLang="ru-RU" sz="1400"/>
          </a:p>
        </p:txBody>
      </p:sp>
      <p:sp>
        <p:nvSpPr>
          <p:cNvPr id="11269" name="Rectangle 3">
            <a:extLst>
              <a:ext uri="{FF2B5EF4-FFF2-40B4-BE49-F238E27FC236}">
                <a16:creationId xmlns:a16="http://schemas.microsoft.com/office/drawing/2014/main" id="{9466093B-720B-4340-976D-0D2D009A5910}"/>
              </a:ext>
            </a:extLst>
          </p:cNvPr>
          <p:cNvSpPr>
            <a:spLocks noGrp="1" noChangeArrowheads="1"/>
          </p:cNvSpPr>
          <p:nvPr>
            <p:ph type="body" idx="1"/>
          </p:nvPr>
        </p:nvSpPr>
        <p:spPr>
          <a:xfrm>
            <a:off x="107950" y="5805488"/>
            <a:ext cx="9036050" cy="354012"/>
          </a:xfrm>
        </p:spPr>
        <p:txBody>
          <a:bodyPr/>
          <a:lstStyle/>
          <a:p>
            <a:pPr eaLnBrk="1" hangingPunct="1"/>
            <a:r>
              <a:rPr lang="ru-RU" altLang="ru-RU" sz="1600" b="1"/>
              <a:t>Есть варианты </a:t>
            </a:r>
            <a:r>
              <a:rPr lang="en-US" altLang="ru-RU" sz="1600" b="1" i="1"/>
              <a:t>offer</a:t>
            </a:r>
            <a:r>
              <a:rPr lang="en-US" altLang="ru-RU" sz="1600" b="1"/>
              <a:t> </a:t>
            </a:r>
            <a:r>
              <a:rPr lang="ru-RU" altLang="ru-RU" sz="1600" b="1"/>
              <a:t>и </a:t>
            </a:r>
            <a:r>
              <a:rPr lang="en-US" altLang="ru-RU" sz="1600" b="1" i="1"/>
              <a:t>poll</a:t>
            </a:r>
            <a:r>
              <a:rPr lang="en-US" altLang="ru-RU" sz="1600" b="1"/>
              <a:t> c timeout </a:t>
            </a:r>
            <a:r>
              <a:rPr lang="en-US" altLang="ru-RU" sz="1400" b="1"/>
              <a:t>(</a:t>
            </a:r>
            <a:r>
              <a:rPr lang="ru-RU" altLang="ru-RU" sz="1400" b="1"/>
              <a:t>пытаются выполнить операцию за указанное время</a:t>
            </a:r>
            <a:r>
              <a:rPr lang="en-US" altLang="ru-RU" sz="1400" b="1"/>
              <a:t>)</a:t>
            </a:r>
            <a:r>
              <a:rPr lang="ru-RU" altLang="ru-RU" sz="1400" b="1"/>
              <a:t> </a:t>
            </a:r>
          </a:p>
        </p:txBody>
      </p:sp>
      <p:pic>
        <p:nvPicPr>
          <p:cNvPr id="11270" name="Picture 2">
            <a:extLst>
              <a:ext uri="{FF2B5EF4-FFF2-40B4-BE49-F238E27FC236}">
                <a16:creationId xmlns:a16="http://schemas.microsoft.com/office/drawing/2014/main" id="{3153CD82-F9AA-48E1-920E-35F0AECE6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875" y="1412875"/>
            <a:ext cx="7145338" cy="439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a:extLst>
              <a:ext uri="{FF2B5EF4-FFF2-40B4-BE49-F238E27FC236}">
                <a16:creationId xmlns:a16="http://schemas.microsoft.com/office/drawing/2014/main" id="{3765F697-9D3C-4A63-B298-9DC2044515C4}"/>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BCAF960-EAD9-4D9A-A7AC-43A781CD8D8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2291" name="Footer Placeholder 4">
            <a:extLst>
              <a:ext uri="{FF2B5EF4-FFF2-40B4-BE49-F238E27FC236}">
                <a16:creationId xmlns:a16="http://schemas.microsoft.com/office/drawing/2014/main" id="{CF9062A2-0B6D-40D9-A1BF-D22367A97FA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2292" name="Slide Number Placeholder 5">
            <a:extLst>
              <a:ext uri="{FF2B5EF4-FFF2-40B4-BE49-F238E27FC236}">
                <a16:creationId xmlns:a16="http://schemas.microsoft.com/office/drawing/2014/main" id="{10E68EF8-634E-49C7-B589-74D5DD57DE0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05129B4-658F-455F-8B31-B8B95229C372}" type="slidenum">
              <a:rPr lang="ru-RU" altLang="ru-RU" sz="1400"/>
              <a:pPr eaLnBrk="1" hangingPunct="1">
                <a:spcBef>
                  <a:spcPct val="0"/>
                </a:spcBef>
                <a:buFontTx/>
                <a:buNone/>
              </a:pPr>
              <a:t>726</a:t>
            </a:fld>
            <a:endParaRPr lang="ru-RU" altLang="ru-RU" sz="1400"/>
          </a:p>
        </p:txBody>
      </p:sp>
      <p:sp>
        <p:nvSpPr>
          <p:cNvPr id="12293" name="Rectangle 2">
            <a:extLst>
              <a:ext uri="{FF2B5EF4-FFF2-40B4-BE49-F238E27FC236}">
                <a16:creationId xmlns:a16="http://schemas.microsoft.com/office/drawing/2014/main" id="{3F1EAD7D-CA1C-4988-9DD6-15F08138C4E0}"/>
              </a:ext>
            </a:extLst>
          </p:cNvPr>
          <p:cNvSpPr>
            <a:spLocks noGrp="1" noChangeArrowheads="1"/>
          </p:cNvSpPr>
          <p:nvPr>
            <p:ph type="title"/>
          </p:nvPr>
        </p:nvSpPr>
        <p:spPr>
          <a:xfrm>
            <a:off x="468313" y="1412875"/>
            <a:ext cx="8229600" cy="431800"/>
          </a:xfrm>
        </p:spPr>
        <p:txBody>
          <a:bodyPr/>
          <a:lstStyle/>
          <a:p>
            <a:pPr eaLnBrk="1" hangingPunct="1"/>
            <a:r>
              <a:rPr lang="ru-RU" altLang="ru-RU" sz="2400" b="1">
                <a:solidFill>
                  <a:schemeClr val="tx1"/>
                </a:solidFill>
              </a:rPr>
              <a:t>Другие </a:t>
            </a:r>
            <a:r>
              <a:rPr lang="en-US" altLang="ru-RU" sz="2400" b="1">
                <a:solidFill>
                  <a:schemeClr val="tx1"/>
                </a:solidFill>
              </a:rPr>
              <a:t>Thread-Safe Collections</a:t>
            </a:r>
            <a:endParaRPr lang="ru-RU" altLang="ru-RU" sz="2400" b="1">
              <a:solidFill>
                <a:schemeClr val="tx1"/>
              </a:solidFill>
            </a:endParaRPr>
          </a:p>
        </p:txBody>
      </p:sp>
      <p:sp>
        <p:nvSpPr>
          <p:cNvPr id="12294" name="Rectangle 3">
            <a:extLst>
              <a:ext uri="{FF2B5EF4-FFF2-40B4-BE49-F238E27FC236}">
                <a16:creationId xmlns:a16="http://schemas.microsoft.com/office/drawing/2014/main" id="{CBEB07BA-1112-420A-99AA-BE4D902021ED}"/>
              </a:ext>
            </a:extLst>
          </p:cNvPr>
          <p:cNvSpPr>
            <a:spLocks noGrp="1" noChangeArrowheads="1"/>
          </p:cNvSpPr>
          <p:nvPr>
            <p:ph type="body" idx="1"/>
          </p:nvPr>
        </p:nvSpPr>
        <p:spPr>
          <a:xfrm>
            <a:off x="179388" y="1844675"/>
            <a:ext cx="8785225" cy="4392613"/>
          </a:xfrm>
        </p:spPr>
        <p:txBody>
          <a:bodyPr/>
          <a:lstStyle/>
          <a:p>
            <a:pPr eaLnBrk="1" hangingPunct="1"/>
            <a:r>
              <a:rPr lang="ru-RU" altLang="ru-RU" sz="2000"/>
              <a:t>В пакете </a:t>
            </a:r>
            <a:r>
              <a:rPr lang="en-US" altLang="ru-RU" sz="2000"/>
              <a:t>java.util.concurrent</a:t>
            </a:r>
            <a:r>
              <a:rPr lang="ru-RU" altLang="ru-RU" sz="2000"/>
              <a:t>,</a:t>
            </a:r>
            <a:r>
              <a:rPr lang="en-US" altLang="ru-RU" sz="2000"/>
              <a:t> </a:t>
            </a:r>
            <a:r>
              <a:rPr lang="ru-RU" altLang="ru-RU" sz="2000"/>
              <a:t>наряду с </a:t>
            </a:r>
            <a:r>
              <a:rPr lang="en-US" altLang="ru-RU" sz="2000"/>
              <a:t>blocking queues</a:t>
            </a:r>
            <a:r>
              <a:rPr lang="ru-RU" altLang="ru-RU" sz="2000"/>
              <a:t>,</a:t>
            </a:r>
            <a:r>
              <a:rPr lang="en-US" altLang="ru-RU" sz="2000"/>
              <a:t> </a:t>
            </a:r>
            <a:r>
              <a:rPr lang="ru-RU" altLang="ru-RU" sz="2000"/>
              <a:t>имеются и другие </a:t>
            </a:r>
            <a:r>
              <a:rPr lang="en-US" altLang="ru-RU" sz="2000"/>
              <a:t>thread-safe </a:t>
            </a:r>
            <a:r>
              <a:rPr lang="ru-RU" altLang="ru-RU" sz="2000"/>
              <a:t>коллекции (</a:t>
            </a:r>
            <a:r>
              <a:rPr lang="ru-RU" altLang="ru-RU" sz="2000" i="1"/>
              <a:t>надо изучать </a:t>
            </a:r>
            <a:r>
              <a:rPr lang="en-US" altLang="ru-RU" sz="2000" i="1"/>
              <a:t>javadoc</a:t>
            </a:r>
            <a:r>
              <a:rPr lang="ru-RU" altLang="ru-RU" sz="2000" i="1"/>
              <a:t>(</a:t>
            </a:r>
            <a:r>
              <a:rPr lang="en-US" altLang="ru-RU" sz="2000" i="1"/>
              <a:t>s</a:t>
            </a:r>
            <a:r>
              <a:rPr lang="ru-RU" altLang="ru-RU" sz="2000" i="1"/>
              <a:t>)</a:t>
            </a:r>
            <a:r>
              <a:rPr lang="en-US" altLang="ru-RU" sz="2000" i="1"/>
              <a:t> </a:t>
            </a:r>
            <a:r>
              <a:rPr lang="ru-RU" altLang="ru-RU" sz="2000" i="1"/>
              <a:t>и пробовать</a:t>
            </a:r>
            <a:r>
              <a:rPr lang="ru-RU" altLang="ru-RU" sz="2000"/>
              <a:t>):</a:t>
            </a:r>
          </a:p>
          <a:p>
            <a:pPr lvl="1"/>
            <a:r>
              <a:rPr lang="en-US" altLang="ru-RU" sz="1600" b="1"/>
              <a:t>ConcurrentHashMap, </a:t>
            </a:r>
            <a:endParaRPr lang="ru-RU" altLang="ru-RU" sz="1600" b="1"/>
          </a:p>
          <a:p>
            <a:pPr lvl="1"/>
            <a:r>
              <a:rPr lang="en-US" altLang="ru-RU" sz="1600" b="1"/>
              <a:t>ConcurrentSkipListMap, </a:t>
            </a:r>
            <a:endParaRPr lang="ru-RU" altLang="ru-RU" sz="1600" b="1"/>
          </a:p>
          <a:p>
            <a:pPr lvl="1"/>
            <a:r>
              <a:rPr lang="en-US" altLang="ru-RU" sz="1600" b="1"/>
              <a:t>ConcurrentSkipListSet, </a:t>
            </a:r>
            <a:endParaRPr lang="ru-RU" altLang="ru-RU" sz="1600" b="1"/>
          </a:p>
          <a:p>
            <a:pPr lvl="1"/>
            <a:r>
              <a:rPr lang="en-US" altLang="ru-RU" sz="1600" b="1"/>
              <a:t>ConcurrentLinkedQueue.</a:t>
            </a:r>
            <a:endParaRPr lang="ru-RU" altLang="ru-RU" sz="1600" b="1"/>
          </a:p>
          <a:p>
            <a:r>
              <a:rPr lang="ru-RU" altLang="ru-RU" sz="2000"/>
              <a:t>Эти коллекции используют хитрые алгоритмы для уменьшения издержек при организации параллельного доступа к разным частям структур данных. </a:t>
            </a:r>
          </a:p>
          <a:p>
            <a:r>
              <a:rPr lang="ru-RU" altLang="ru-RU" sz="2000"/>
              <a:t>В отличие от обычных коллекций, метод </a:t>
            </a:r>
            <a:r>
              <a:rPr lang="en-US" altLang="ru-RU" sz="2000" i="1"/>
              <a:t>size </a:t>
            </a:r>
            <a:r>
              <a:rPr lang="ru-RU" altLang="ru-RU" sz="2000"/>
              <a:t>этих коллекций не дает ответ за постоянное время (ему может понадобиться делать обход коллекции).</a:t>
            </a:r>
          </a:p>
          <a:p>
            <a:pPr lvl="1"/>
            <a:r>
              <a:rPr lang="ru-RU" altLang="ru-RU" sz="1600"/>
              <a:t>Иногда размер </a:t>
            </a:r>
            <a:r>
              <a:rPr lang="en-US" altLang="ru-RU" sz="1600"/>
              <a:t>hash map’</a:t>
            </a:r>
            <a:r>
              <a:rPr lang="ru-RU" altLang="ru-RU" sz="1600"/>
              <a:t>ов не помещается в </a:t>
            </a:r>
            <a:r>
              <a:rPr lang="en-US" altLang="ru-RU" sz="1600" b="1"/>
              <a:t>int</a:t>
            </a:r>
            <a:r>
              <a:rPr lang="en-US" altLang="ru-RU" sz="1600"/>
              <a:t> (</a:t>
            </a:r>
            <a:r>
              <a:rPr lang="ru-RU" altLang="ru-RU" sz="1600"/>
              <a:t>в </a:t>
            </a:r>
            <a:r>
              <a:rPr lang="en-US" altLang="ru-RU" sz="1600"/>
              <a:t>JDK 8 </a:t>
            </a:r>
            <a:r>
              <a:rPr lang="ru-RU" altLang="ru-RU" sz="1600"/>
              <a:t>добавили </a:t>
            </a:r>
            <a:r>
              <a:rPr lang="en-US" altLang="ru-RU" sz="1600"/>
              <a:t>mappingCount </a:t>
            </a:r>
            <a:r>
              <a:rPr lang="ru-RU" altLang="ru-RU" sz="1600"/>
              <a:t>метод с ответом </a:t>
            </a:r>
            <a:r>
              <a:rPr lang="en-US" altLang="ru-RU" sz="1600" b="1"/>
              <a:t>long</a:t>
            </a:r>
            <a:r>
              <a:rPr lang="en-US" altLang="ru-RU" sz="1600"/>
              <a:t>)…</a:t>
            </a:r>
            <a:endParaRPr lang="ru-RU" altLang="ru-RU" sz="1600"/>
          </a:p>
          <a:p>
            <a:pPr lvl="1"/>
            <a:endParaRPr lang="ru-RU" altLang="ru-RU" sz="1600"/>
          </a:p>
          <a:p>
            <a:endParaRPr lang="ru-RU" altLang="ru-RU" sz="2000"/>
          </a:p>
          <a:p>
            <a:endParaRPr lang="ru-RU" altLang="ru-RU" sz="2000"/>
          </a:p>
        </p:txBody>
      </p:sp>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a:extLst>
              <a:ext uri="{FF2B5EF4-FFF2-40B4-BE49-F238E27FC236}">
                <a16:creationId xmlns:a16="http://schemas.microsoft.com/office/drawing/2014/main" id="{6618E9D3-448C-42F2-A9F2-B28165B7CF4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BB0A114-FBC0-4AEA-9557-0F59F7A8E59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3315" name="Footer Placeholder 4">
            <a:extLst>
              <a:ext uri="{FF2B5EF4-FFF2-40B4-BE49-F238E27FC236}">
                <a16:creationId xmlns:a16="http://schemas.microsoft.com/office/drawing/2014/main" id="{7CB75563-A7F9-4050-9833-ABAD73F1AE27}"/>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3316" name="Slide Number Placeholder 5">
            <a:extLst>
              <a:ext uri="{FF2B5EF4-FFF2-40B4-BE49-F238E27FC236}">
                <a16:creationId xmlns:a16="http://schemas.microsoft.com/office/drawing/2014/main" id="{4ACDDFAF-0452-436C-8AC7-0EFA1CADFDE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9E2935D-16F8-4229-BE49-3472116EE492}" type="slidenum">
              <a:rPr lang="ru-RU" altLang="ru-RU" sz="1400"/>
              <a:pPr eaLnBrk="1" hangingPunct="1">
                <a:spcBef>
                  <a:spcPct val="0"/>
                </a:spcBef>
                <a:buFontTx/>
                <a:buNone/>
              </a:pPr>
              <a:t>727</a:t>
            </a:fld>
            <a:endParaRPr lang="ru-RU" altLang="ru-RU" sz="1400"/>
          </a:p>
        </p:txBody>
      </p:sp>
      <p:sp>
        <p:nvSpPr>
          <p:cNvPr id="13317" name="Rectangle 3">
            <a:extLst>
              <a:ext uri="{FF2B5EF4-FFF2-40B4-BE49-F238E27FC236}">
                <a16:creationId xmlns:a16="http://schemas.microsoft.com/office/drawing/2014/main" id="{EE72D25F-A224-4060-96A0-D2698565D6C4}"/>
              </a:ext>
            </a:extLst>
          </p:cNvPr>
          <p:cNvSpPr>
            <a:spLocks noGrp="1" noChangeArrowheads="1"/>
          </p:cNvSpPr>
          <p:nvPr>
            <p:ph type="body" idx="1"/>
          </p:nvPr>
        </p:nvSpPr>
        <p:spPr>
          <a:xfrm>
            <a:off x="17463" y="1484313"/>
            <a:ext cx="9126537" cy="4570412"/>
          </a:xfrm>
        </p:spPr>
        <p:txBody>
          <a:bodyPr/>
          <a:lstStyle/>
          <a:p>
            <a:pPr eaLnBrk="1" hangingPunct="1"/>
            <a:r>
              <a:rPr lang="en-US" altLang="ru-RU" sz="2000"/>
              <a:t>Thread-safe </a:t>
            </a:r>
            <a:r>
              <a:rPr lang="ru-RU" altLang="ru-RU" sz="2000"/>
              <a:t>коллекции выдают</a:t>
            </a:r>
            <a:r>
              <a:rPr lang="en-US" altLang="ru-RU" sz="2000"/>
              <a:t> </a:t>
            </a:r>
            <a:r>
              <a:rPr lang="en-US" altLang="ru-RU" sz="2000" i="1"/>
              <a:t>weakly consistent</a:t>
            </a:r>
            <a:r>
              <a:rPr lang="en-US" altLang="ru-RU" sz="2000"/>
              <a:t> </a:t>
            </a:r>
            <a:r>
              <a:rPr lang="ru-RU" altLang="ru-RU" sz="2000"/>
              <a:t>(</a:t>
            </a:r>
            <a:r>
              <a:rPr lang="ru-RU" altLang="ru-RU" sz="2000" i="1"/>
              <a:t>слабо согласованные</a:t>
            </a:r>
            <a:r>
              <a:rPr lang="ru-RU" altLang="ru-RU" sz="2000"/>
              <a:t>) итераторы: </a:t>
            </a:r>
            <a:endParaRPr lang="en-US" altLang="ru-RU" sz="2000"/>
          </a:p>
          <a:p>
            <a:pPr lvl="1" eaLnBrk="1" hangingPunct="1"/>
            <a:r>
              <a:rPr lang="ru-RU" altLang="ru-RU" sz="1600"/>
              <a:t>они могут как отражать, так и не отражать модификации, сделанные после их конструирования; </a:t>
            </a:r>
            <a:endParaRPr lang="en-US" altLang="ru-RU" sz="1600"/>
          </a:p>
          <a:p>
            <a:pPr lvl="1" eaLnBrk="1" hangingPunct="1"/>
            <a:r>
              <a:rPr lang="ru-RU" altLang="ru-RU" sz="1600"/>
              <a:t>они не возвращают значений дважды и не кидают </a:t>
            </a:r>
            <a:r>
              <a:rPr lang="en-US" altLang="ru-RU" sz="1600"/>
              <a:t>ConcurrentModificationException.</a:t>
            </a:r>
          </a:p>
          <a:p>
            <a:pPr lvl="1" eaLnBrk="1" hangingPunct="1"/>
            <a:r>
              <a:rPr lang="ru-RU" altLang="ru-RU" sz="1600"/>
              <a:t>мы видели (помним?), что итераторы коллекций из пакета </a:t>
            </a:r>
            <a:r>
              <a:rPr lang="en-US" altLang="ru-RU" sz="1600" b="1"/>
              <a:t>java.util</a:t>
            </a:r>
            <a:r>
              <a:rPr lang="ru-RU" altLang="ru-RU" sz="1600"/>
              <a:t> при модификации коллекции после создания итератора кидают </a:t>
            </a:r>
            <a:r>
              <a:rPr lang="en-US" altLang="ru-RU" sz="1600"/>
              <a:t>ConcurrentModificationException</a:t>
            </a:r>
            <a:r>
              <a:rPr lang="ru-RU" altLang="ru-RU" sz="1600"/>
              <a:t>.</a:t>
            </a:r>
            <a:r>
              <a:rPr lang="en-US" altLang="ru-RU" sz="1600"/>
              <a:t>  </a:t>
            </a:r>
          </a:p>
          <a:p>
            <a:pPr eaLnBrk="1" hangingPunct="1"/>
            <a:r>
              <a:rPr lang="en-US" altLang="ru-RU" sz="2000" b="1"/>
              <a:t>ConcurrentHashMap  </a:t>
            </a:r>
            <a:r>
              <a:rPr lang="ru-RU" altLang="ru-RU" sz="2000"/>
              <a:t>может эффективно поддерживать большое число читателей и фиксированное число писателей. </a:t>
            </a:r>
          </a:p>
          <a:p>
            <a:pPr lvl="1" eaLnBrk="1" hangingPunct="1"/>
            <a:r>
              <a:rPr lang="ru-RU" altLang="ru-RU" sz="1600"/>
              <a:t>По умолчанию может быть одновременно 16 </a:t>
            </a:r>
            <a:r>
              <a:rPr lang="en-US" altLang="ru-RU" sz="1600"/>
              <a:t>thread’</a:t>
            </a:r>
            <a:r>
              <a:rPr lang="ru-RU" altLang="ru-RU" sz="1600"/>
              <a:t>ов–писателей (может быть и больше, но если все одновременно пишут, то лишние - блокируются). Умолчание можно изменить в конструкторе, но это едва ли понадобится.</a:t>
            </a:r>
          </a:p>
          <a:p>
            <a:pPr eaLnBrk="1" hangingPunct="1"/>
            <a:r>
              <a:rPr lang="ru-RU" altLang="ru-RU" sz="2000"/>
              <a:t>Начиная с </a:t>
            </a:r>
            <a:r>
              <a:rPr lang="en-US" altLang="ru-RU" sz="2000"/>
              <a:t>Java 8</a:t>
            </a:r>
            <a:r>
              <a:rPr lang="ru-RU" altLang="ru-RU" sz="2000"/>
              <a:t>, для повышения эффективности </a:t>
            </a:r>
            <a:r>
              <a:rPr lang="en-US" altLang="ru-RU" sz="2000"/>
              <a:t>hash map’</a:t>
            </a:r>
            <a:r>
              <a:rPr lang="ru-RU" altLang="ru-RU" sz="2000"/>
              <a:t>ов, банки хэширования сделаны не списками, а деревьями, и требуются </a:t>
            </a:r>
            <a:r>
              <a:rPr lang="en-US" altLang="ru-RU" sz="2000"/>
              <a:t>Comparable-</a:t>
            </a:r>
            <a:r>
              <a:rPr lang="ru-RU" altLang="ru-RU" sz="2000"/>
              <a:t>ключи; тогда гарантируется производительность </a:t>
            </a:r>
            <a:r>
              <a:rPr lang="en-US" altLang="ru-RU" sz="2000" i="1"/>
              <a:t>O</a:t>
            </a:r>
            <a:r>
              <a:rPr lang="en-US" altLang="ru-RU" sz="2000"/>
              <a:t>(log(</a:t>
            </a:r>
            <a:r>
              <a:rPr lang="en-US" altLang="ru-RU" sz="2000" i="1"/>
              <a:t>n</a:t>
            </a:r>
            <a:r>
              <a:rPr lang="en-US" altLang="ru-RU" sz="2000"/>
              <a:t>))</a:t>
            </a:r>
            <a:r>
              <a:rPr lang="ru-RU" altLang="ru-RU" sz="2000"/>
              <a:t>.</a:t>
            </a:r>
          </a:p>
          <a:p>
            <a:pPr lvl="1" eaLnBrk="1" hangingPunct="1"/>
            <a:endParaRPr lang="ru-RU" altLang="ru-RU" sz="1600"/>
          </a:p>
        </p:txBody>
      </p:sp>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a:extLst>
              <a:ext uri="{FF2B5EF4-FFF2-40B4-BE49-F238E27FC236}">
                <a16:creationId xmlns:a16="http://schemas.microsoft.com/office/drawing/2014/main" id="{4A306E7C-0273-492E-8839-B5E6E016CBD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95289558-92C1-47FA-814C-5379186EADA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4339" name="Footer Placeholder 4">
            <a:extLst>
              <a:ext uri="{FF2B5EF4-FFF2-40B4-BE49-F238E27FC236}">
                <a16:creationId xmlns:a16="http://schemas.microsoft.com/office/drawing/2014/main" id="{329341E0-793C-4CD8-A8F4-92039875FFFC}"/>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4340" name="Slide Number Placeholder 5">
            <a:extLst>
              <a:ext uri="{FF2B5EF4-FFF2-40B4-BE49-F238E27FC236}">
                <a16:creationId xmlns:a16="http://schemas.microsoft.com/office/drawing/2014/main" id="{3D97AF6F-9F16-4750-9EC6-6DA1C45457AF}"/>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3498916-AADB-4257-8604-7982EFF89179}" type="slidenum">
              <a:rPr lang="ru-RU" altLang="ru-RU" sz="1400"/>
              <a:pPr eaLnBrk="1" hangingPunct="1">
                <a:spcBef>
                  <a:spcPct val="0"/>
                </a:spcBef>
                <a:buFontTx/>
                <a:buNone/>
              </a:pPr>
              <a:t>728</a:t>
            </a:fld>
            <a:endParaRPr lang="ru-RU" altLang="ru-RU" sz="1400"/>
          </a:p>
        </p:txBody>
      </p:sp>
      <p:sp>
        <p:nvSpPr>
          <p:cNvPr id="14341" name="Rectangle 2">
            <a:extLst>
              <a:ext uri="{FF2B5EF4-FFF2-40B4-BE49-F238E27FC236}">
                <a16:creationId xmlns:a16="http://schemas.microsoft.com/office/drawing/2014/main" id="{0DF28309-5358-4F46-9BD4-65944C090AE4}"/>
              </a:ext>
            </a:extLst>
          </p:cNvPr>
          <p:cNvSpPr>
            <a:spLocks noGrp="1" noChangeArrowheads="1"/>
          </p:cNvSpPr>
          <p:nvPr>
            <p:ph type="title"/>
          </p:nvPr>
        </p:nvSpPr>
        <p:spPr>
          <a:xfrm>
            <a:off x="468313" y="1484313"/>
            <a:ext cx="8229600" cy="360362"/>
          </a:xfrm>
        </p:spPr>
        <p:txBody>
          <a:bodyPr/>
          <a:lstStyle/>
          <a:p>
            <a:pPr eaLnBrk="1" hangingPunct="1"/>
            <a:r>
              <a:rPr lang="ru-RU" altLang="ru-RU" sz="2400" b="1">
                <a:solidFill>
                  <a:schemeClr val="tx1"/>
                </a:solidFill>
              </a:rPr>
              <a:t>Пример использования </a:t>
            </a:r>
            <a:r>
              <a:rPr lang="en-US" altLang="ru-RU" sz="2400" b="1">
                <a:solidFill>
                  <a:schemeClr val="tx1"/>
                </a:solidFill>
              </a:rPr>
              <a:t>ConcurrentHashMap</a:t>
            </a:r>
            <a:endParaRPr lang="ru-RU" altLang="ru-RU" sz="2400" b="1">
              <a:solidFill>
                <a:schemeClr val="tx1"/>
              </a:solidFill>
            </a:endParaRPr>
          </a:p>
        </p:txBody>
      </p:sp>
      <p:sp>
        <p:nvSpPr>
          <p:cNvPr id="7174" name="Rectangle 3">
            <a:extLst>
              <a:ext uri="{FF2B5EF4-FFF2-40B4-BE49-F238E27FC236}">
                <a16:creationId xmlns:a16="http://schemas.microsoft.com/office/drawing/2014/main" id="{33E8B1D4-0A30-4042-A0D0-926DACDF8CA4}"/>
              </a:ext>
            </a:extLst>
          </p:cNvPr>
          <p:cNvSpPr>
            <a:spLocks noGrp="1" noChangeArrowheads="1"/>
          </p:cNvSpPr>
          <p:nvPr>
            <p:ph type="body" idx="1"/>
          </p:nvPr>
        </p:nvSpPr>
        <p:spPr>
          <a:xfrm>
            <a:off x="0" y="1916113"/>
            <a:ext cx="9144000" cy="4210050"/>
          </a:xfrm>
        </p:spPr>
        <p:txBody>
          <a:bodyPr/>
          <a:lstStyle/>
          <a:p>
            <a:pPr eaLnBrk="1" hangingPunct="1">
              <a:defRPr/>
            </a:pPr>
            <a:r>
              <a:rPr lang="ru-RU" altLang="ru-RU" sz="2000" dirty="0"/>
              <a:t>Пусть разные</a:t>
            </a:r>
            <a:r>
              <a:rPr lang="en-US" altLang="ru-RU" sz="2000" dirty="0"/>
              <a:t> thread’</a:t>
            </a:r>
            <a:r>
              <a:rPr lang="ru-RU" altLang="ru-RU" sz="2000" dirty="0"/>
              <a:t>ы выдают слова, и мы хотим считать их частоту. Можно ли использовать </a:t>
            </a:r>
            <a:r>
              <a:rPr lang="en-US" altLang="ru-RU" sz="2000" dirty="0"/>
              <a:t>ConcurrentHashMap&lt;String, Long&gt;?</a:t>
            </a:r>
          </a:p>
          <a:p>
            <a:pPr marL="457200" lvl="1" indent="0">
              <a:buFontTx/>
              <a:buNone/>
              <a:defRPr/>
            </a:pPr>
            <a:r>
              <a:rPr lang="en-US" sz="1600" b="1" dirty="0"/>
              <a:t>Long oldValue = map.get(word);</a:t>
            </a:r>
          </a:p>
          <a:p>
            <a:pPr marL="457200" lvl="1" indent="0">
              <a:buFontTx/>
              <a:buNone/>
              <a:defRPr/>
            </a:pPr>
            <a:r>
              <a:rPr lang="en-US" sz="1600" b="1" dirty="0"/>
              <a:t>Long newValue = </a:t>
            </a:r>
            <a:r>
              <a:rPr lang="ru-RU" sz="1600" b="1" dirty="0"/>
              <a:t>(</a:t>
            </a:r>
            <a:r>
              <a:rPr lang="en-US" sz="1600" b="1" dirty="0"/>
              <a:t>oldValue == null</a:t>
            </a:r>
            <a:r>
              <a:rPr lang="ru-RU" sz="1600" b="1" dirty="0"/>
              <a:t>)</a:t>
            </a:r>
            <a:r>
              <a:rPr lang="en-US" sz="1600" b="1" dirty="0"/>
              <a:t> ? 1 : oldValue + 1;</a:t>
            </a:r>
          </a:p>
          <a:p>
            <a:pPr marL="457200" lvl="1" indent="0">
              <a:buFontTx/>
              <a:buNone/>
              <a:defRPr/>
            </a:pPr>
            <a:r>
              <a:rPr lang="en-US" sz="1600" b="1" dirty="0"/>
              <a:t>map.put(word, newValue);</a:t>
            </a:r>
            <a:r>
              <a:rPr lang="en-US" sz="1600" dirty="0"/>
              <a:t> </a:t>
            </a:r>
            <a:endParaRPr lang="ru-RU" sz="1600" dirty="0"/>
          </a:p>
          <a:p>
            <a:pPr marL="457200" lvl="1" indent="0">
              <a:buFontTx/>
              <a:buNone/>
              <a:defRPr/>
            </a:pPr>
            <a:r>
              <a:rPr lang="en-US" sz="1600" dirty="0"/>
              <a:t>// </a:t>
            </a:r>
            <a:r>
              <a:rPr lang="ru-RU" sz="1600" b="1" dirty="0">
                <a:solidFill>
                  <a:srgbClr val="FF0000"/>
                </a:solidFill>
              </a:rPr>
              <a:t>Это ошибка</a:t>
            </a:r>
            <a:r>
              <a:rPr lang="en-US" sz="1600" b="1" dirty="0">
                <a:solidFill>
                  <a:srgbClr val="FF0000"/>
                </a:solidFill>
              </a:rPr>
              <a:t>:</a:t>
            </a:r>
            <a:r>
              <a:rPr lang="en-US" sz="1600" dirty="0"/>
              <a:t> </a:t>
            </a:r>
            <a:r>
              <a:rPr lang="ru-RU" sz="1600" dirty="0"/>
              <a:t>другой </a:t>
            </a:r>
            <a:r>
              <a:rPr lang="en-US" sz="1600" dirty="0"/>
              <a:t>thread </a:t>
            </a:r>
            <a:r>
              <a:rPr lang="ru-RU" sz="1600" dirty="0"/>
              <a:t>может делать это же (</a:t>
            </a:r>
            <a:r>
              <a:rPr lang="ru-RU" sz="1600" i="1" dirty="0"/>
              <a:t>вспомним: папа / мама / </a:t>
            </a:r>
            <a:r>
              <a:rPr lang="en-US" sz="1600" i="1" dirty="0"/>
              <a:t>$</a:t>
            </a:r>
            <a:r>
              <a:rPr lang="ru-RU" sz="1600" i="1" dirty="0"/>
              <a:t>500...</a:t>
            </a:r>
            <a:r>
              <a:rPr lang="ru-RU" sz="1600" dirty="0"/>
              <a:t>) </a:t>
            </a:r>
            <a:endParaRPr lang="en-US" sz="1600" dirty="0"/>
          </a:p>
          <a:p>
            <a:pPr>
              <a:defRPr/>
            </a:pPr>
            <a:r>
              <a:rPr lang="ru-RU" altLang="ru-RU" sz="2000" dirty="0"/>
              <a:t>Как же так? </a:t>
            </a:r>
            <a:r>
              <a:rPr lang="en-US" altLang="ru-RU" sz="2000" dirty="0"/>
              <a:t>Thread-safe </a:t>
            </a:r>
            <a:r>
              <a:rPr lang="ru-RU" altLang="ru-RU" sz="2000" dirty="0"/>
              <a:t>структура данных оказывается не </a:t>
            </a:r>
            <a:r>
              <a:rPr lang="en-US" altLang="ru-RU" sz="2000" dirty="0"/>
              <a:t>thread-safe?</a:t>
            </a:r>
          </a:p>
          <a:p>
            <a:pPr>
              <a:defRPr/>
            </a:pPr>
            <a:r>
              <a:rPr lang="ru-RU" altLang="ru-RU" sz="2000" dirty="0"/>
              <a:t>Не надо путать:</a:t>
            </a:r>
          </a:p>
          <a:p>
            <a:pPr lvl="1">
              <a:defRPr/>
            </a:pPr>
            <a:r>
              <a:rPr lang="ru-RU" altLang="ru-RU" sz="1600" b="1" dirty="0"/>
              <a:t>Если несколько </a:t>
            </a:r>
            <a:r>
              <a:rPr lang="en-US" altLang="ru-RU" sz="1600" b="1" dirty="0"/>
              <a:t>thread’</a:t>
            </a:r>
            <a:r>
              <a:rPr lang="ru-RU" altLang="ru-RU" sz="1600" b="1" dirty="0"/>
              <a:t>ов пользуются простым </a:t>
            </a:r>
            <a:r>
              <a:rPr lang="en-US" altLang="ru-RU" sz="1600" b="1" dirty="0"/>
              <a:t>HashMap’</a:t>
            </a:r>
            <a:r>
              <a:rPr lang="ru-RU" altLang="ru-RU" sz="1600" b="1" dirty="0"/>
              <a:t>ом, они могут нарушить его внутреннюю структуру, сделав ее неупотребительной. </a:t>
            </a:r>
          </a:p>
          <a:p>
            <a:pPr lvl="1">
              <a:defRPr/>
            </a:pPr>
            <a:r>
              <a:rPr lang="ru-RU" altLang="ru-RU" sz="1600" b="1" dirty="0"/>
              <a:t>Несколько </a:t>
            </a:r>
            <a:r>
              <a:rPr lang="en-US" altLang="ru-RU" sz="1600" b="1" dirty="0"/>
              <a:t>thread’</a:t>
            </a:r>
            <a:r>
              <a:rPr lang="ru-RU" altLang="ru-RU" sz="1600" b="1" dirty="0"/>
              <a:t>ов не могут нарушить </a:t>
            </a:r>
            <a:r>
              <a:rPr lang="en-US" altLang="ru-RU" sz="1600" b="1" dirty="0"/>
              <a:t>ConcurrentHashMap</a:t>
            </a:r>
            <a:r>
              <a:rPr lang="ru-RU" altLang="ru-RU" sz="1600" b="1" dirty="0"/>
              <a:t> операциями </a:t>
            </a:r>
            <a:r>
              <a:rPr lang="en-US" altLang="ru-RU" sz="1600" b="1" dirty="0"/>
              <a:t>put </a:t>
            </a:r>
            <a:r>
              <a:rPr lang="ru-RU" altLang="ru-RU" sz="1600" b="1" dirty="0"/>
              <a:t>и</a:t>
            </a:r>
            <a:r>
              <a:rPr lang="en-US" altLang="ru-RU" sz="1600" b="1" dirty="0"/>
              <a:t> get</a:t>
            </a:r>
            <a:r>
              <a:rPr lang="ru-RU" altLang="ru-RU" sz="1600" b="1" dirty="0"/>
              <a:t>, но сама последовательность операций не атомарна, и результат – случаен.</a:t>
            </a:r>
          </a:p>
          <a:p>
            <a:pPr eaLnBrk="1" hangingPunct="1">
              <a:defRPr/>
            </a:pPr>
            <a:r>
              <a:rPr lang="ru-RU" altLang="ru-RU" sz="2000" dirty="0"/>
              <a:t>Как быть?</a:t>
            </a:r>
          </a:p>
          <a:p>
            <a:pPr eaLnBrk="1" hangingPunct="1">
              <a:defRPr/>
            </a:pPr>
            <a:endParaRPr lang="ru-RU" altLang="ru-RU" sz="2000" dirty="0"/>
          </a:p>
        </p:txBody>
      </p:sp>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a:extLst>
              <a:ext uri="{FF2B5EF4-FFF2-40B4-BE49-F238E27FC236}">
                <a16:creationId xmlns:a16="http://schemas.microsoft.com/office/drawing/2014/main" id="{D2A25EBF-4A8B-4B0E-8BB4-1AAD7FA73F5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704A288-5C80-40D2-A67F-25CDBB20979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5363" name="Footer Placeholder 4">
            <a:extLst>
              <a:ext uri="{FF2B5EF4-FFF2-40B4-BE49-F238E27FC236}">
                <a16:creationId xmlns:a16="http://schemas.microsoft.com/office/drawing/2014/main" id="{B91CEFF9-0CFC-494E-BBA1-7AF2A1F90CD5}"/>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5364" name="Slide Number Placeholder 5">
            <a:extLst>
              <a:ext uri="{FF2B5EF4-FFF2-40B4-BE49-F238E27FC236}">
                <a16:creationId xmlns:a16="http://schemas.microsoft.com/office/drawing/2014/main" id="{45F17A27-1C0F-4AB0-AF10-41B882FABA4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B53DF3B5-DC80-4FB4-A488-4695584A0578}" type="slidenum">
              <a:rPr lang="ru-RU" altLang="ru-RU" sz="1400"/>
              <a:pPr eaLnBrk="1" hangingPunct="1">
                <a:spcBef>
                  <a:spcPct val="0"/>
                </a:spcBef>
                <a:buFontTx/>
                <a:buNone/>
              </a:pPr>
              <a:t>729</a:t>
            </a:fld>
            <a:endParaRPr lang="ru-RU" altLang="ru-RU" sz="1400"/>
          </a:p>
        </p:txBody>
      </p:sp>
      <p:sp>
        <p:nvSpPr>
          <p:cNvPr id="7174" name="Rectangle 3">
            <a:extLst>
              <a:ext uri="{FF2B5EF4-FFF2-40B4-BE49-F238E27FC236}">
                <a16:creationId xmlns:a16="http://schemas.microsoft.com/office/drawing/2014/main" id="{DEF48FCF-D5C3-4866-9B23-7839BFD5AAED}"/>
              </a:ext>
            </a:extLst>
          </p:cNvPr>
          <p:cNvSpPr>
            <a:spLocks noGrp="1" noChangeArrowheads="1"/>
          </p:cNvSpPr>
          <p:nvPr>
            <p:ph type="body" idx="1"/>
          </p:nvPr>
        </p:nvSpPr>
        <p:spPr>
          <a:xfrm>
            <a:off x="0" y="1412875"/>
            <a:ext cx="9144000" cy="4713288"/>
          </a:xfrm>
        </p:spPr>
        <p:txBody>
          <a:bodyPr/>
          <a:lstStyle/>
          <a:p>
            <a:pPr eaLnBrk="1" hangingPunct="1">
              <a:defRPr/>
            </a:pPr>
            <a:r>
              <a:rPr lang="ru-RU" altLang="ru-RU" sz="2000" dirty="0"/>
              <a:t>Использовать устаревший грубый </a:t>
            </a:r>
            <a:r>
              <a:rPr lang="en-US" altLang="ru-RU" sz="2000" dirty="0"/>
              <a:t>hack: </a:t>
            </a:r>
            <a:r>
              <a:rPr lang="ru-RU" altLang="ru-RU" sz="1600" dirty="0"/>
              <a:t>операцию </a:t>
            </a:r>
            <a:r>
              <a:rPr lang="en-US" altLang="ru-RU" sz="1600" b="1" i="1" dirty="0"/>
              <a:t>replace</a:t>
            </a:r>
            <a:r>
              <a:rPr lang="ru-RU" altLang="ru-RU" sz="1600" dirty="0"/>
              <a:t>, которая заменяет старое значение на новое, если только никакой другой </a:t>
            </a:r>
            <a:r>
              <a:rPr lang="en-US" altLang="ru-RU" sz="1600" dirty="0"/>
              <a:t>thread </a:t>
            </a:r>
            <a:r>
              <a:rPr lang="ru-RU" altLang="ru-RU" sz="1600" dirty="0"/>
              <a:t>не сменил старое значение на другое перед этим; код крутится до достижения успеха (взято из учебника Хорстмана)</a:t>
            </a:r>
            <a:r>
              <a:rPr lang="ru-RU" altLang="ru-RU" sz="2000" dirty="0"/>
              <a:t>:</a:t>
            </a:r>
          </a:p>
          <a:p>
            <a:pPr marL="457200" lvl="1" indent="0">
              <a:buFontTx/>
              <a:buNone/>
              <a:defRPr/>
            </a:pPr>
            <a:r>
              <a:rPr lang="en-US" sz="1600" b="1" dirty="0"/>
              <a:t>	do</a:t>
            </a:r>
            <a:r>
              <a:rPr lang="ru-RU" sz="1600" b="1" dirty="0"/>
              <a:t> {</a:t>
            </a:r>
          </a:p>
          <a:p>
            <a:pPr marL="457200" lvl="1" indent="0">
              <a:buFontTx/>
              <a:buNone/>
              <a:defRPr/>
            </a:pPr>
            <a:r>
              <a:rPr lang="en-US" sz="1600" b="1" dirty="0"/>
              <a:t>	     oldValue = map.get(word);</a:t>
            </a:r>
          </a:p>
          <a:p>
            <a:pPr marL="457200" lvl="1" indent="0">
              <a:buFontTx/>
              <a:buNone/>
              <a:defRPr/>
            </a:pPr>
            <a:r>
              <a:rPr lang="en-US" sz="1600" b="1" dirty="0"/>
              <a:t>	     newValue = (oldValue == null) ? 1 : oldValue + 1;</a:t>
            </a:r>
          </a:p>
          <a:p>
            <a:pPr marL="457200" lvl="1" indent="0">
              <a:buFontTx/>
              <a:buNone/>
              <a:defRPr/>
            </a:pPr>
            <a:r>
              <a:rPr lang="en-US" sz="1600" b="1" dirty="0"/>
              <a:t>	} while (! map.replace(word, oldValue, newValue));</a:t>
            </a:r>
            <a:r>
              <a:rPr lang="ru-RU" sz="1600" b="1" dirty="0"/>
              <a:t> </a:t>
            </a:r>
            <a:r>
              <a:rPr lang="en-US" sz="1600" b="1" dirty="0">
                <a:solidFill>
                  <a:srgbClr val="0070C0"/>
                </a:solidFill>
              </a:rPr>
              <a:t>// deprecated…</a:t>
            </a:r>
            <a:endParaRPr lang="ru-RU" altLang="ru-RU" sz="1600" b="1" dirty="0">
              <a:solidFill>
                <a:srgbClr val="0070C0"/>
              </a:solidFill>
            </a:endParaRPr>
          </a:p>
          <a:p>
            <a:pPr eaLnBrk="1" hangingPunct="1">
              <a:defRPr/>
            </a:pPr>
            <a:r>
              <a:rPr lang="ru-RU" altLang="ru-RU" sz="2000" dirty="0"/>
              <a:t>Использовать </a:t>
            </a:r>
            <a:r>
              <a:rPr lang="en-US" altLang="ru-RU" sz="2000" dirty="0"/>
              <a:t>ConcurrentHashMap&lt;String, AtomicLong&gt;</a:t>
            </a:r>
            <a:r>
              <a:rPr lang="ru-RU" altLang="ru-RU" sz="2000" dirty="0"/>
              <a:t>.</a:t>
            </a:r>
          </a:p>
          <a:p>
            <a:pPr eaLnBrk="1" hangingPunct="1">
              <a:defRPr/>
            </a:pPr>
            <a:r>
              <a:rPr lang="ru-RU" altLang="ru-RU" sz="2000" dirty="0"/>
              <a:t>Использовать </a:t>
            </a:r>
            <a:r>
              <a:rPr lang="en-US" altLang="ru-RU" sz="2000" dirty="0"/>
              <a:t>ConcurrentHashMap&lt;String, LongAdder&gt;; </a:t>
            </a:r>
            <a:r>
              <a:rPr lang="ru-RU" altLang="ru-RU" sz="2000" dirty="0"/>
              <a:t>код будет таким:</a:t>
            </a:r>
          </a:p>
          <a:p>
            <a:pPr marL="457200" lvl="1" indent="0" eaLnBrk="1" hangingPunct="1">
              <a:buFontTx/>
              <a:buNone/>
              <a:defRPr/>
            </a:pPr>
            <a:r>
              <a:rPr lang="ru-RU" sz="1600" b="1" dirty="0"/>
              <a:t>	</a:t>
            </a:r>
            <a:r>
              <a:rPr lang="en-US" sz="1600" b="1" dirty="0"/>
              <a:t>map.putIfAbsent(word, new LongAdder()).increment();</a:t>
            </a:r>
            <a:endParaRPr lang="ru-RU" sz="1600" b="1" dirty="0"/>
          </a:p>
          <a:p>
            <a:pPr eaLnBrk="1" hangingPunct="1">
              <a:defRPr/>
            </a:pPr>
            <a:r>
              <a:rPr lang="ru-RU" altLang="ru-RU" sz="2000" dirty="0"/>
              <a:t>Использовать методы</a:t>
            </a:r>
            <a:r>
              <a:rPr lang="en-US" altLang="ru-RU" sz="2000" dirty="0"/>
              <a:t> ConcurrentHashMap</a:t>
            </a:r>
            <a:r>
              <a:rPr lang="ru-RU" altLang="ru-RU" sz="2000" dirty="0"/>
              <a:t> </a:t>
            </a:r>
            <a:r>
              <a:rPr lang="en-US" altLang="ru-RU" sz="2000" b="1" i="1" dirty="0"/>
              <a:t>compute</a:t>
            </a:r>
            <a:r>
              <a:rPr lang="en-US" altLang="ru-RU" sz="2000" dirty="0"/>
              <a:t> ( c JDK8)</a:t>
            </a:r>
            <a:r>
              <a:rPr lang="ru-RU" altLang="ru-RU" sz="2000" dirty="0"/>
              <a:t> и др.(см.)</a:t>
            </a:r>
            <a:r>
              <a:rPr lang="en-US" altLang="ru-RU" sz="2000" dirty="0"/>
              <a:t>: </a:t>
            </a:r>
          </a:p>
          <a:p>
            <a:pPr marL="457200" lvl="1" indent="0" eaLnBrk="1" hangingPunct="1">
              <a:buFontTx/>
              <a:buNone/>
              <a:defRPr/>
            </a:pPr>
            <a:r>
              <a:rPr lang="en-US" sz="1600" dirty="0"/>
              <a:t>	</a:t>
            </a:r>
            <a:r>
              <a:rPr lang="en-US" sz="1600" b="1" dirty="0"/>
              <a:t>map.compute(word, (k, v) -&gt; (v == null) ? 1 : v + 1);</a:t>
            </a:r>
          </a:p>
          <a:p>
            <a:pPr marL="457200" lvl="1" indent="0" eaLnBrk="1" hangingPunct="1">
              <a:buFontTx/>
              <a:buNone/>
              <a:defRPr/>
            </a:pPr>
            <a:r>
              <a:rPr lang="ru-RU" sz="1600" b="1" dirty="0"/>
              <a:t>	</a:t>
            </a:r>
            <a:r>
              <a:rPr lang="en-US" sz="1600" b="1" dirty="0"/>
              <a:t>map.computeIfAbsent(word, k -&gt; new LongAdder()).increment();</a:t>
            </a:r>
            <a:endParaRPr lang="ru-RU" altLang="ru-RU" sz="1600" b="1" dirty="0"/>
          </a:p>
          <a:p>
            <a:pPr eaLnBrk="1" hangingPunct="1">
              <a:defRPr/>
            </a:pPr>
            <a:r>
              <a:rPr lang="en-US" altLang="ru-RU" sz="2000" dirty="0"/>
              <a:t>ConcurrentHashMap </a:t>
            </a:r>
            <a:r>
              <a:rPr lang="ru-RU" altLang="ru-RU" sz="2000" dirty="0"/>
              <a:t>не может иметь значений ключей, равных </a:t>
            </a:r>
            <a:r>
              <a:rPr lang="en-US" altLang="ru-RU" sz="2000" dirty="0"/>
              <a:t>null;</a:t>
            </a:r>
          </a:p>
          <a:p>
            <a:pPr lvl="1" eaLnBrk="1" hangingPunct="1">
              <a:defRPr/>
            </a:pPr>
            <a:r>
              <a:rPr lang="ru-RU" altLang="ru-RU" sz="1600" dirty="0"/>
              <a:t>тут </a:t>
            </a:r>
            <a:r>
              <a:rPr lang="en-US" altLang="ru-RU" sz="1600" dirty="0"/>
              <a:t>null - </a:t>
            </a:r>
            <a:r>
              <a:rPr lang="ru-RU" altLang="ru-RU" sz="1600" dirty="0"/>
              <a:t>это признак отсутствия ключа</a:t>
            </a:r>
            <a:r>
              <a:rPr lang="en-US" altLang="ru-RU" sz="1600" dirty="0"/>
              <a:t> </a:t>
            </a:r>
            <a:r>
              <a:rPr lang="ru-RU" altLang="ru-RU" sz="1600" dirty="0"/>
              <a:t>для некоторых методов.</a:t>
            </a:r>
            <a:endParaRPr lang="en-US" altLang="ru-RU" sz="1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Число интервалов</a:t>
            </a:r>
          </a:p>
        </p:txBody>
      </p:sp>
      <p:sp>
        <p:nvSpPr>
          <p:cNvPr id="3" name="Объект 2"/>
          <p:cNvSpPr>
            <a:spLocks noGrp="1"/>
          </p:cNvSpPr>
          <p:nvPr>
            <p:ph sz="quarter" idx="1"/>
          </p:nvPr>
        </p:nvSpPr>
        <p:spPr/>
        <p:txBody>
          <a:bodyPr/>
          <a:lstStyle/>
          <a:p>
            <a:endParaRPr lang="ru-RU" dirty="0"/>
          </a:p>
          <a:p>
            <a:r>
              <a:rPr lang="ru-RU" dirty="0"/>
              <a:t>Если получают интервалы с нулевыми частотами (особенно в середине интервального ряда), рекомендуется увеличить ширину интервала </a:t>
            </a:r>
            <a:r>
              <a:rPr lang="en-US" i="1" dirty="0"/>
              <a:t>h </a:t>
            </a:r>
            <a:r>
              <a:rPr lang="ru-RU" dirty="0"/>
              <a:t>и заново построить интервалы. </a:t>
            </a:r>
          </a:p>
          <a:p>
            <a:endParaRPr lang="ru-RU" dirty="0"/>
          </a:p>
          <a:p>
            <a:pPr algn="ctr"/>
            <a:r>
              <a:rPr lang="ru-RU" dirty="0"/>
              <a:t>Число интервалов </a:t>
            </a:r>
            <a:r>
              <a:rPr lang="en-US" i="1" dirty="0"/>
              <a:t>k</a:t>
            </a:r>
            <a:r>
              <a:rPr lang="en-US" dirty="0"/>
              <a:t> </a:t>
            </a:r>
            <a:r>
              <a:rPr lang="ru-RU" dirty="0"/>
              <a:t>для небольших объемов, данных обычно берут:</a:t>
            </a:r>
          </a:p>
          <a:p>
            <a:pPr algn="ctr"/>
            <a:r>
              <a:rPr lang="ru-RU" dirty="0"/>
              <a:t>5–6 при </a:t>
            </a:r>
            <a:r>
              <a:rPr lang="en-US" i="1" dirty="0"/>
              <a:t>n</a:t>
            </a:r>
            <a:r>
              <a:rPr lang="ru-RU" dirty="0"/>
              <a:t>≤50,    </a:t>
            </a:r>
          </a:p>
          <a:p>
            <a:pPr algn="ctr"/>
            <a:r>
              <a:rPr lang="ru-RU" dirty="0"/>
              <a:t> 6-8 при 50&lt;</a:t>
            </a:r>
            <a:r>
              <a:rPr lang="en-US" i="1" dirty="0"/>
              <a:t>n</a:t>
            </a:r>
            <a:r>
              <a:rPr lang="ru-RU" dirty="0"/>
              <a:t>≤100, </a:t>
            </a:r>
          </a:p>
          <a:p>
            <a:pPr algn="ctr"/>
            <a:r>
              <a:rPr lang="ru-RU" dirty="0"/>
              <a:t>8-10 при </a:t>
            </a:r>
            <a:r>
              <a:rPr lang="en-US" i="1" dirty="0"/>
              <a:t>n</a:t>
            </a:r>
            <a:r>
              <a:rPr lang="ru-RU" dirty="0"/>
              <a:t>&gt;100</a:t>
            </a:r>
          </a:p>
        </p:txBody>
      </p:sp>
      <p:sp>
        <p:nvSpPr>
          <p:cNvPr id="21" name="Rectangle 19"/>
          <p:cNvSpPr>
            <a:spLocks noChangeArrowheads="1"/>
          </p:cNvSpPr>
          <p:nvPr/>
        </p:nvSpPr>
        <p:spPr bwMode="auto">
          <a:xfrm>
            <a:off x="3131839" y="5085183"/>
            <a:ext cx="20010644" cy="56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4" name="Номер слайда 3"/>
          <p:cNvSpPr>
            <a:spLocks noGrp="1"/>
          </p:cNvSpPr>
          <p:nvPr>
            <p:ph type="sldNum" sz="quarter" idx="12"/>
          </p:nvPr>
        </p:nvSpPr>
        <p:spPr/>
        <p:txBody>
          <a:bodyPr/>
          <a:lstStyle/>
          <a:p>
            <a:pPr>
              <a:defRPr/>
            </a:pPr>
            <a:fld id="{6859925B-7AB1-4910-A995-863FEA31FA9D}" type="slidenum">
              <a:rPr lang="ru-RU" smtClean="0"/>
              <a:pPr>
                <a:defRPr/>
              </a:pPr>
              <a:t>73</a:t>
            </a:fld>
            <a:endParaRPr lang="ru-RU"/>
          </a:p>
        </p:txBody>
      </p:sp>
    </p:spTree>
    <p:extLst>
      <p:ext uri="{BB962C8B-B14F-4D97-AF65-F5344CB8AC3E}">
        <p14:creationId xmlns:p14="http://schemas.microsoft.com/office/powerpoint/2010/main" val="133974089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a:extLst>
              <a:ext uri="{FF2B5EF4-FFF2-40B4-BE49-F238E27FC236}">
                <a16:creationId xmlns:a16="http://schemas.microsoft.com/office/drawing/2014/main" id="{9C3704A4-A1B4-49A9-AE79-0B642F62E476}"/>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CB9488A-6EBA-465D-B2E8-46B8424933C3}"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6387" name="Footer Placeholder 4">
            <a:extLst>
              <a:ext uri="{FF2B5EF4-FFF2-40B4-BE49-F238E27FC236}">
                <a16:creationId xmlns:a16="http://schemas.microsoft.com/office/drawing/2014/main" id="{EC3A9400-56F1-44B2-B882-A9C3AEE7DCA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6388" name="Slide Number Placeholder 5">
            <a:extLst>
              <a:ext uri="{FF2B5EF4-FFF2-40B4-BE49-F238E27FC236}">
                <a16:creationId xmlns:a16="http://schemas.microsoft.com/office/drawing/2014/main" id="{92D4CF99-5711-4AA8-A9C4-E044F33175D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90513DA-0D94-4F7F-BFBC-96B59CFFB22D}" type="slidenum">
              <a:rPr lang="ru-RU" altLang="ru-RU" sz="1400"/>
              <a:pPr eaLnBrk="1" hangingPunct="1">
                <a:spcBef>
                  <a:spcPct val="0"/>
                </a:spcBef>
                <a:buFontTx/>
                <a:buNone/>
              </a:pPr>
              <a:t>730</a:t>
            </a:fld>
            <a:endParaRPr lang="ru-RU" altLang="ru-RU" sz="1400"/>
          </a:p>
        </p:txBody>
      </p:sp>
      <p:sp>
        <p:nvSpPr>
          <p:cNvPr id="16389" name="Rectangle 2">
            <a:extLst>
              <a:ext uri="{FF2B5EF4-FFF2-40B4-BE49-F238E27FC236}">
                <a16:creationId xmlns:a16="http://schemas.microsoft.com/office/drawing/2014/main" id="{D1465DA0-432E-47DF-BCFB-DA2378A1A859}"/>
              </a:ext>
            </a:extLst>
          </p:cNvPr>
          <p:cNvSpPr>
            <a:spLocks noGrp="1" noChangeArrowheads="1"/>
          </p:cNvSpPr>
          <p:nvPr>
            <p:ph type="title"/>
          </p:nvPr>
        </p:nvSpPr>
        <p:spPr>
          <a:xfrm>
            <a:off x="468313" y="1412875"/>
            <a:ext cx="8229600" cy="360363"/>
          </a:xfrm>
        </p:spPr>
        <p:txBody>
          <a:bodyPr/>
          <a:lstStyle/>
          <a:p>
            <a:pPr eaLnBrk="1" hangingPunct="1"/>
            <a:r>
              <a:rPr lang="ru-RU" altLang="ru-RU" sz="2400" b="1">
                <a:solidFill>
                  <a:schemeClr val="tx1"/>
                </a:solidFill>
              </a:rPr>
              <a:t>Массовые операции с </a:t>
            </a:r>
            <a:r>
              <a:rPr lang="en-US" altLang="ru-RU" sz="2400" b="1">
                <a:solidFill>
                  <a:schemeClr val="tx1"/>
                </a:solidFill>
              </a:rPr>
              <a:t>Concurrent Hash Map</a:t>
            </a:r>
            <a:endParaRPr lang="ru-RU" altLang="ru-RU" sz="2400" b="1">
              <a:solidFill>
                <a:schemeClr val="tx1"/>
              </a:solidFill>
            </a:endParaRPr>
          </a:p>
        </p:txBody>
      </p:sp>
      <p:sp>
        <p:nvSpPr>
          <p:cNvPr id="16390" name="Rectangle 3">
            <a:extLst>
              <a:ext uri="{FF2B5EF4-FFF2-40B4-BE49-F238E27FC236}">
                <a16:creationId xmlns:a16="http://schemas.microsoft.com/office/drawing/2014/main" id="{5D633FA8-8024-41FA-9324-677E16353D2D}"/>
              </a:ext>
            </a:extLst>
          </p:cNvPr>
          <p:cNvSpPr>
            <a:spLocks noGrp="1" noChangeArrowheads="1"/>
          </p:cNvSpPr>
          <p:nvPr>
            <p:ph type="body" idx="1"/>
          </p:nvPr>
        </p:nvSpPr>
        <p:spPr>
          <a:xfrm>
            <a:off x="0" y="1773238"/>
            <a:ext cx="9144000" cy="4535487"/>
          </a:xfrm>
        </p:spPr>
        <p:txBody>
          <a:bodyPr/>
          <a:lstStyle/>
          <a:p>
            <a:pPr eaLnBrk="1" hangingPunct="1"/>
            <a:r>
              <a:rPr lang="ru-RU" altLang="ru-RU" sz="2000"/>
              <a:t>В </a:t>
            </a:r>
            <a:r>
              <a:rPr lang="en-US" altLang="ru-RU" sz="2000"/>
              <a:t>ConcurrentHashMap </a:t>
            </a:r>
            <a:r>
              <a:rPr lang="ru-RU" altLang="ru-RU" sz="2000"/>
              <a:t>есть (с </a:t>
            </a:r>
            <a:r>
              <a:rPr lang="en-US" altLang="ru-RU" sz="2000"/>
              <a:t>JDK8(+)</a:t>
            </a:r>
            <a:r>
              <a:rPr lang="ru-RU" altLang="ru-RU" sz="2000"/>
              <a:t>) безопасные</a:t>
            </a:r>
            <a:r>
              <a:rPr lang="en-US" altLang="ru-RU" sz="2000"/>
              <a:t> </a:t>
            </a:r>
            <a:r>
              <a:rPr lang="ru-RU" altLang="ru-RU" sz="2000"/>
              <a:t>массовые операции. Есть три сорта таких операций </a:t>
            </a:r>
            <a:r>
              <a:rPr lang="ru-RU" altLang="ru-RU" sz="1600"/>
              <a:t>(надо смотреть документацию)</a:t>
            </a:r>
            <a:r>
              <a:rPr lang="ru-RU" altLang="ru-RU" sz="2000"/>
              <a:t>:</a:t>
            </a:r>
          </a:p>
          <a:p>
            <a:pPr lvl="1"/>
            <a:r>
              <a:rPr lang="en-US" altLang="ru-RU" sz="1600" b="1" i="1"/>
              <a:t>search</a:t>
            </a:r>
            <a:r>
              <a:rPr lang="en-US" altLang="ru-RU" sz="1600"/>
              <a:t> – </a:t>
            </a:r>
            <a:r>
              <a:rPr lang="ru-RU" altLang="ru-RU" sz="1600"/>
              <a:t>применяет функцию к каждому ключу и/или значению, пока не встретится </a:t>
            </a:r>
            <a:r>
              <a:rPr lang="en-US" altLang="ru-RU" sz="1600"/>
              <a:t>null; </a:t>
            </a:r>
            <a:r>
              <a:rPr lang="ru-RU" altLang="ru-RU" sz="1600"/>
              <a:t>тогда операция заканчивается и возвращается результат;</a:t>
            </a:r>
          </a:p>
          <a:p>
            <a:pPr lvl="1"/>
            <a:r>
              <a:rPr lang="en-US" altLang="ru-RU" sz="1600" b="1" i="1"/>
              <a:t>reduce</a:t>
            </a:r>
            <a:r>
              <a:rPr lang="en-US" altLang="ru-RU" sz="1600" b="1"/>
              <a:t> </a:t>
            </a:r>
            <a:r>
              <a:rPr lang="ru-RU" altLang="ru-RU" sz="1600"/>
              <a:t>– комбинирует все ключи и/или значения с помощью переданной функции накопителя;</a:t>
            </a:r>
            <a:endParaRPr lang="en-US" altLang="ru-RU" sz="1600"/>
          </a:p>
          <a:p>
            <a:pPr lvl="1"/>
            <a:r>
              <a:rPr lang="en-US" altLang="ru-RU" sz="1600" b="1" i="1"/>
              <a:t>forEach</a:t>
            </a:r>
            <a:r>
              <a:rPr lang="en-US" altLang="ru-RU" sz="1600" i="1"/>
              <a:t> </a:t>
            </a:r>
            <a:r>
              <a:rPr lang="ru-RU" altLang="ru-RU" sz="1600" i="1"/>
              <a:t>– </a:t>
            </a:r>
            <a:r>
              <a:rPr lang="ru-RU" altLang="ru-RU" sz="1600"/>
              <a:t>применяет функцию ко всем ключам и/или значениям.</a:t>
            </a:r>
          </a:p>
          <a:p>
            <a:r>
              <a:rPr lang="ru-RU" altLang="ru-RU" sz="2000"/>
              <a:t>Каждая операция имеет четыре версии:</a:t>
            </a:r>
          </a:p>
          <a:p>
            <a:pPr lvl="1"/>
            <a:r>
              <a:rPr lang="en-US" altLang="ru-RU" sz="1600" b="1" i="1"/>
              <a:t>operation</a:t>
            </a:r>
            <a:r>
              <a:rPr lang="en-US" altLang="ru-RU" sz="1600" b="1"/>
              <a:t>Keys</a:t>
            </a:r>
            <a:r>
              <a:rPr lang="ru-RU" altLang="ru-RU" sz="1600"/>
              <a:t> – оперирует ключами;</a:t>
            </a:r>
            <a:endParaRPr lang="en-US" altLang="ru-RU" sz="1600"/>
          </a:p>
          <a:p>
            <a:pPr lvl="1"/>
            <a:r>
              <a:rPr lang="en-US" altLang="ru-RU" sz="1600" b="1" i="1"/>
              <a:t>operation</a:t>
            </a:r>
            <a:r>
              <a:rPr lang="en-US" altLang="ru-RU" sz="1600" b="1"/>
              <a:t>Values</a:t>
            </a:r>
            <a:r>
              <a:rPr lang="ru-RU" altLang="ru-RU" sz="1600"/>
              <a:t> – оперирует значениями;</a:t>
            </a:r>
            <a:endParaRPr lang="en-US" altLang="ru-RU" sz="1600"/>
          </a:p>
          <a:p>
            <a:pPr lvl="1"/>
            <a:r>
              <a:rPr lang="en-US" altLang="ru-RU" sz="1600" b="1" i="1"/>
              <a:t>operation</a:t>
            </a:r>
            <a:r>
              <a:rPr lang="ru-RU" altLang="ru-RU" sz="1600" i="1"/>
              <a:t> – </a:t>
            </a:r>
            <a:r>
              <a:rPr lang="ru-RU" altLang="ru-RU" sz="1600"/>
              <a:t>оперирует ключами и значениями;</a:t>
            </a:r>
            <a:endParaRPr lang="en-US" altLang="ru-RU" sz="1600"/>
          </a:p>
          <a:p>
            <a:pPr lvl="1"/>
            <a:r>
              <a:rPr lang="en-US" altLang="ru-RU" sz="1600" b="1" i="1"/>
              <a:t>operation</a:t>
            </a:r>
            <a:r>
              <a:rPr lang="en-US" altLang="ru-RU" sz="1600" b="1"/>
              <a:t>Entries</a:t>
            </a:r>
            <a:r>
              <a:rPr lang="ru-RU" altLang="ru-RU" sz="1600"/>
              <a:t> – оперирует объектами </a:t>
            </a:r>
            <a:r>
              <a:rPr lang="en-US" altLang="ru-RU" sz="1600"/>
              <a:t>Map.Entry.</a:t>
            </a:r>
            <a:endParaRPr lang="ru-RU" altLang="ru-RU" sz="1600"/>
          </a:p>
          <a:p>
            <a:r>
              <a:rPr lang="ru-RU" altLang="ru-RU" sz="2000"/>
              <a:t>Задается порог параллелизма (</a:t>
            </a:r>
            <a:r>
              <a:rPr lang="en-US" altLang="ru-RU" sz="2000" i="1"/>
              <a:t>parallelism </a:t>
            </a:r>
            <a:r>
              <a:rPr lang="ru-RU" altLang="ru-RU" sz="2000" i="1"/>
              <a:t> </a:t>
            </a:r>
            <a:r>
              <a:rPr lang="en-US" altLang="ru-RU" sz="2000" i="1"/>
              <a:t>threshold</a:t>
            </a:r>
            <a:r>
              <a:rPr lang="ru-RU" altLang="ru-RU" sz="2000" i="1"/>
              <a:t>)</a:t>
            </a:r>
            <a:r>
              <a:rPr lang="ru-RU" altLang="ru-RU" sz="2000"/>
              <a:t>: </a:t>
            </a:r>
          </a:p>
          <a:p>
            <a:pPr lvl="1"/>
            <a:r>
              <a:rPr lang="ru-RU" altLang="ru-RU" sz="1600" b="1"/>
              <a:t>если элементов больше порога, операции выполняются параллельно...</a:t>
            </a:r>
          </a:p>
          <a:p>
            <a:pPr lvl="1"/>
            <a:r>
              <a:rPr lang="ru-RU" altLang="ru-RU" sz="1600" b="1"/>
              <a:t>мы еще встретимся с такими идеями при обсуждении потоков данных...</a:t>
            </a:r>
          </a:p>
        </p:txBody>
      </p:sp>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a:extLst>
              <a:ext uri="{FF2B5EF4-FFF2-40B4-BE49-F238E27FC236}">
                <a16:creationId xmlns:a16="http://schemas.microsoft.com/office/drawing/2014/main" id="{FD245500-2839-4EE2-90CD-8CB0C1951F82}"/>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0490B99-A092-4D9A-B8AB-319AD2763A59}"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7411" name="Footer Placeholder 4">
            <a:extLst>
              <a:ext uri="{FF2B5EF4-FFF2-40B4-BE49-F238E27FC236}">
                <a16:creationId xmlns:a16="http://schemas.microsoft.com/office/drawing/2014/main" id="{06F27746-4360-49B4-8DA5-4CE0341324D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7412" name="Slide Number Placeholder 5">
            <a:extLst>
              <a:ext uri="{FF2B5EF4-FFF2-40B4-BE49-F238E27FC236}">
                <a16:creationId xmlns:a16="http://schemas.microsoft.com/office/drawing/2014/main" id="{8AF7F116-CF43-4F5C-9B02-7DABC423158C}"/>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1B6961E-D5ED-4C8C-AF56-35A81835B172}" type="slidenum">
              <a:rPr lang="ru-RU" altLang="ru-RU" sz="1400"/>
              <a:pPr eaLnBrk="1" hangingPunct="1">
                <a:spcBef>
                  <a:spcPct val="0"/>
                </a:spcBef>
                <a:buFontTx/>
                <a:buNone/>
              </a:pPr>
              <a:t>731</a:t>
            </a:fld>
            <a:endParaRPr lang="ru-RU" altLang="ru-RU" sz="1400"/>
          </a:p>
        </p:txBody>
      </p:sp>
      <p:sp>
        <p:nvSpPr>
          <p:cNvPr id="17413" name="Rectangle 2">
            <a:extLst>
              <a:ext uri="{FF2B5EF4-FFF2-40B4-BE49-F238E27FC236}">
                <a16:creationId xmlns:a16="http://schemas.microsoft.com/office/drawing/2014/main" id="{933EF21B-C61B-4F45-ABB7-E1BDE9C2B3CF}"/>
              </a:ext>
            </a:extLst>
          </p:cNvPr>
          <p:cNvSpPr>
            <a:spLocks noGrp="1" noChangeArrowheads="1"/>
          </p:cNvSpPr>
          <p:nvPr>
            <p:ph type="title"/>
          </p:nvPr>
        </p:nvSpPr>
        <p:spPr>
          <a:xfrm>
            <a:off x="468313" y="1412875"/>
            <a:ext cx="8229600" cy="360363"/>
          </a:xfrm>
        </p:spPr>
        <p:txBody>
          <a:bodyPr/>
          <a:lstStyle/>
          <a:p>
            <a:pPr eaLnBrk="1" hangingPunct="1"/>
            <a:r>
              <a:rPr lang="en-US" altLang="ru-RU" sz="2400" b="1">
                <a:solidFill>
                  <a:schemeClr val="tx1"/>
                </a:solidFill>
              </a:rPr>
              <a:t>ConcurrentSet Views</a:t>
            </a:r>
            <a:endParaRPr lang="ru-RU" altLang="ru-RU" sz="2400" b="1">
              <a:solidFill>
                <a:schemeClr val="tx1"/>
              </a:solidFill>
            </a:endParaRPr>
          </a:p>
        </p:txBody>
      </p:sp>
      <p:sp>
        <p:nvSpPr>
          <p:cNvPr id="11270" name="Rectangle 3">
            <a:extLst>
              <a:ext uri="{FF2B5EF4-FFF2-40B4-BE49-F238E27FC236}">
                <a16:creationId xmlns:a16="http://schemas.microsoft.com/office/drawing/2014/main" id="{74D4DE96-565B-4377-82F0-C17486BCED43}"/>
              </a:ext>
            </a:extLst>
          </p:cNvPr>
          <p:cNvSpPr>
            <a:spLocks noGrp="1" noChangeArrowheads="1"/>
          </p:cNvSpPr>
          <p:nvPr>
            <p:ph type="body" idx="1"/>
          </p:nvPr>
        </p:nvSpPr>
        <p:spPr>
          <a:xfrm>
            <a:off x="0" y="1773238"/>
            <a:ext cx="9144000" cy="4608512"/>
          </a:xfrm>
        </p:spPr>
        <p:txBody>
          <a:bodyPr/>
          <a:lstStyle/>
          <a:p>
            <a:pPr eaLnBrk="1" hangingPunct="1">
              <a:defRPr/>
            </a:pPr>
            <a:r>
              <a:rPr lang="en-US" altLang="ru-RU" sz="2000" dirty="0"/>
              <a:t>ConcurrentHashSet </a:t>
            </a:r>
            <a:r>
              <a:rPr lang="ru-RU" altLang="ru-RU" sz="2000" dirty="0"/>
              <a:t>в </a:t>
            </a:r>
            <a:r>
              <a:rPr lang="en-US" altLang="ru-RU" sz="2000" dirty="0"/>
              <a:t>JDK </a:t>
            </a:r>
            <a:r>
              <a:rPr lang="ru-RU" altLang="ru-RU" sz="2000" dirty="0"/>
              <a:t>отсутствует. Можно было бы использовать </a:t>
            </a:r>
            <a:r>
              <a:rPr lang="en-US" altLang="ru-RU" sz="2000" dirty="0"/>
              <a:t>ConcurrentHashMap </a:t>
            </a:r>
            <a:r>
              <a:rPr lang="ru-RU" altLang="ru-RU" sz="2000" dirty="0"/>
              <a:t>с</a:t>
            </a:r>
            <a:r>
              <a:rPr lang="en-US" altLang="ru-RU" sz="2000" dirty="0"/>
              <a:t> </a:t>
            </a:r>
            <a:r>
              <a:rPr lang="ru-RU" altLang="ru-RU" sz="2000" dirty="0"/>
              <a:t>«липовыми» значениями, но это </a:t>
            </a:r>
            <a:r>
              <a:rPr lang="en-US" altLang="ru-RU" sz="2000" dirty="0"/>
              <a:t>Map</a:t>
            </a:r>
            <a:r>
              <a:rPr lang="ru-RU" altLang="ru-RU" sz="2000" dirty="0"/>
              <a:t>, а не </a:t>
            </a:r>
            <a:r>
              <a:rPr lang="en-US" altLang="ru-RU" sz="2000" dirty="0"/>
              <a:t>Set</a:t>
            </a:r>
            <a:r>
              <a:rPr lang="ru-RU" altLang="ru-RU" sz="2000" dirty="0"/>
              <a:t>.</a:t>
            </a:r>
          </a:p>
          <a:p>
            <a:pPr eaLnBrk="1" hangingPunct="1">
              <a:defRPr/>
            </a:pPr>
            <a:r>
              <a:rPr lang="ru-RU" altLang="ru-RU" sz="2000" dirty="0"/>
              <a:t>Можно </a:t>
            </a:r>
            <a:r>
              <a:rPr lang="en-US" altLang="ru-RU" sz="2000" dirty="0"/>
              <a:t>(</a:t>
            </a:r>
            <a:r>
              <a:rPr lang="ru-RU" altLang="ru-RU" sz="2000" dirty="0"/>
              <a:t>с </a:t>
            </a:r>
            <a:r>
              <a:rPr lang="en-US" altLang="ru-RU" sz="2000" dirty="0"/>
              <a:t>JDK8(+)) </a:t>
            </a:r>
            <a:r>
              <a:rPr lang="ru-RU" altLang="ru-RU" sz="2000" dirty="0"/>
              <a:t>получить </a:t>
            </a:r>
            <a:r>
              <a:rPr lang="en-US" altLang="ru-RU" sz="2000" dirty="0"/>
              <a:t>Set </a:t>
            </a:r>
            <a:r>
              <a:rPr lang="ru-RU" altLang="ru-RU" sz="2000" b="1" dirty="0"/>
              <a:t>статической</a:t>
            </a:r>
            <a:r>
              <a:rPr lang="ru-RU" altLang="ru-RU" sz="2000" dirty="0"/>
              <a:t> операцией </a:t>
            </a:r>
            <a:r>
              <a:rPr lang="en-US" altLang="ru-RU" sz="2000" i="1" dirty="0"/>
              <a:t>newKetSet</a:t>
            </a:r>
            <a:r>
              <a:rPr lang="ru-RU" altLang="ru-RU" sz="2000" dirty="0"/>
              <a:t>:</a:t>
            </a:r>
            <a:endParaRPr lang="en-US" altLang="ru-RU" sz="2000" dirty="0"/>
          </a:p>
          <a:p>
            <a:pPr marL="457200" lvl="1" indent="0" eaLnBrk="1" hangingPunct="1">
              <a:buFontTx/>
              <a:buNone/>
              <a:defRPr/>
            </a:pPr>
            <a:r>
              <a:rPr lang="en-US" sz="1600" dirty="0"/>
              <a:t>	</a:t>
            </a:r>
            <a:r>
              <a:rPr lang="en-US" sz="1600" b="1" dirty="0"/>
              <a:t>Set&lt;String&gt; words = ConcurrentHashMap.&lt;String&gt; newKeySet();</a:t>
            </a:r>
          </a:p>
          <a:p>
            <a:pPr lvl="1" eaLnBrk="1" hangingPunct="1">
              <a:defRPr/>
            </a:pPr>
            <a:r>
              <a:rPr lang="ru-RU" altLang="ru-RU" sz="1600" dirty="0"/>
              <a:t>Это фактически </a:t>
            </a:r>
            <a:r>
              <a:rPr lang="en-US" altLang="ru-RU" sz="1600" dirty="0"/>
              <a:t>wrapper </a:t>
            </a:r>
            <a:r>
              <a:rPr lang="ru-RU" altLang="ru-RU" sz="1600" dirty="0"/>
              <a:t>над </a:t>
            </a:r>
            <a:r>
              <a:rPr lang="en-US" altLang="ru-RU" sz="1600" dirty="0"/>
              <a:t>ConcurrentHashMap&lt;K, Boolean&gt;</a:t>
            </a:r>
            <a:r>
              <a:rPr lang="ru-RU" altLang="ru-RU" sz="1600" dirty="0"/>
              <a:t>, </a:t>
            </a:r>
            <a:r>
              <a:rPr lang="en-US" altLang="ru-RU" sz="1600" dirty="0"/>
              <a:t>values Boolean.TRUE; </a:t>
            </a:r>
          </a:p>
          <a:p>
            <a:pPr eaLnBrk="1" hangingPunct="1">
              <a:defRPr/>
            </a:pPr>
            <a:r>
              <a:rPr lang="ru-RU" altLang="ru-RU" sz="2000" dirty="0"/>
              <a:t>Из уже имеющегося </a:t>
            </a:r>
            <a:r>
              <a:rPr lang="en-US" altLang="ru-RU" sz="2000" dirty="0"/>
              <a:t>Map </a:t>
            </a:r>
            <a:r>
              <a:rPr lang="ru-RU" altLang="ru-RU" sz="2000" dirty="0"/>
              <a:t>всегда можно получить </a:t>
            </a:r>
            <a:r>
              <a:rPr lang="en-US" altLang="ru-RU" sz="2000" dirty="0"/>
              <a:t>keySet (</a:t>
            </a:r>
            <a:r>
              <a:rPr lang="ru-RU" altLang="ru-RU" sz="2000" dirty="0"/>
              <a:t>одноименным методом</a:t>
            </a:r>
            <a:r>
              <a:rPr lang="en-US" altLang="ru-RU" sz="2000" dirty="0"/>
              <a:t>)</a:t>
            </a:r>
            <a:r>
              <a:rPr lang="ru-RU" altLang="ru-RU" sz="2000" dirty="0"/>
              <a:t>, но он – </a:t>
            </a:r>
            <a:r>
              <a:rPr lang="en-US" altLang="ru-RU" sz="2000" dirty="0"/>
              <a:t>mutable: </a:t>
            </a:r>
          </a:p>
          <a:p>
            <a:pPr lvl="1" eaLnBrk="1" hangingPunct="1">
              <a:defRPr/>
            </a:pPr>
            <a:r>
              <a:rPr lang="ru-RU" altLang="ru-RU" sz="1600" b="1" dirty="0"/>
              <a:t>Удаление элементов из </a:t>
            </a:r>
            <a:r>
              <a:rPr lang="en-US" altLang="ru-RU" sz="1600" b="1" dirty="0"/>
              <a:t>keySet </a:t>
            </a:r>
            <a:r>
              <a:rPr lang="ru-RU" altLang="ru-RU" sz="1600" b="1" dirty="0"/>
              <a:t>удаляет их из </a:t>
            </a:r>
            <a:r>
              <a:rPr lang="en-US" altLang="ru-RU" sz="1600" b="1" dirty="0"/>
              <a:t>Map;</a:t>
            </a:r>
          </a:p>
          <a:p>
            <a:pPr lvl="1" eaLnBrk="1" hangingPunct="1">
              <a:defRPr/>
            </a:pPr>
            <a:r>
              <a:rPr lang="ru-RU" altLang="ru-RU" sz="1600" b="1" dirty="0"/>
              <a:t>Добавление элементов в такой </a:t>
            </a:r>
            <a:r>
              <a:rPr lang="en-US" altLang="ru-RU" sz="1600" b="1" dirty="0"/>
              <a:t>keySet -&gt; Unsupported Operation (</a:t>
            </a:r>
            <a:r>
              <a:rPr lang="ru-RU" altLang="ru-RU" sz="1600" b="1" dirty="0"/>
              <a:t>нет значений</a:t>
            </a:r>
            <a:r>
              <a:rPr lang="en-US" altLang="ru-RU" sz="1600" b="1" dirty="0"/>
              <a:t>)</a:t>
            </a:r>
            <a:r>
              <a:rPr lang="ru-RU" altLang="ru-RU" sz="1600" b="1" dirty="0"/>
              <a:t>;</a:t>
            </a:r>
          </a:p>
          <a:p>
            <a:pPr eaLnBrk="1" hangingPunct="1">
              <a:defRPr/>
            </a:pPr>
            <a:r>
              <a:rPr lang="ru-RU" altLang="ru-RU" sz="2000" dirty="0"/>
              <a:t>В </a:t>
            </a:r>
            <a:r>
              <a:rPr lang="en-US" altLang="ru-RU" sz="2000" dirty="0"/>
              <a:t>JDK8 </a:t>
            </a:r>
            <a:r>
              <a:rPr lang="ru-RU" altLang="ru-RU" sz="2000" dirty="0"/>
              <a:t>в </a:t>
            </a:r>
            <a:r>
              <a:rPr lang="en-US" altLang="ru-RU" sz="2000" dirty="0"/>
              <a:t>ConcurrentHashMap </a:t>
            </a:r>
            <a:r>
              <a:rPr lang="ru-RU" altLang="ru-RU" sz="2000" dirty="0"/>
              <a:t>добавлен</a:t>
            </a:r>
            <a:r>
              <a:rPr lang="en-US" altLang="ru-RU" sz="2000" dirty="0"/>
              <a:t> </a:t>
            </a:r>
            <a:r>
              <a:rPr lang="ru-RU" altLang="ru-RU" sz="2000" dirty="0"/>
              <a:t>еще один метод </a:t>
            </a:r>
            <a:r>
              <a:rPr lang="en-US" altLang="ru-RU" sz="2000" dirty="0"/>
              <a:t>keySet </a:t>
            </a:r>
            <a:r>
              <a:rPr lang="ru-RU" altLang="ru-RU" sz="2000" dirty="0"/>
              <a:t>с </a:t>
            </a:r>
            <a:r>
              <a:rPr lang="en-US" altLang="ru-RU" sz="2000" dirty="0"/>
              <a:t>default-</a:t>
            </a:r>
            <a:r>
              <a:rPr lang="ru-RU" altLang="ru-RU" sz="2000" dirty="0"/>
              <a:t>значением, используемым при добавлении элементов к </a:t>
            </a:r>
            <a:r>
              <a:rPr lang="en-US" altLang="ru-RU" sz="2000" dirty="0"/>
              <a:t>keySet:</a:t>
            </a:r>
            <a:r>
              <a:rPr lang="ru-RU" altLang="ru-RU" sz="2000" dirty="0"/>
              <a:t>  </a:t>
            </a:r>
          </a:p>
          <a:p>
            <a:pPr marL="457200" lvl="1" indent="0">
              <a:buFontTx/>
              <a:buNone/>
              <a:defRPr/>
            </a:pPr>
            <a:r>
              <a:rPr lang="en-US" sz="1600" b="1" dirty="0"/>
              <a:t>	Set&lt;String&gt; words = map.keySet(1L);</a:t>
            </a:r>
          </a:p>
          <a:p>
            <a:pPr marL="457200" lvl="1" indent="0">
              <a:buFontTx/>
              <a:buNone/>
              <a:defRPr/>
            </a:pPr>
            <a:r>
              <a:rPr lang="en-US" sz="1600" b="1" dirty="0"/>
              <a:t>	words.add("Java");</a:t>
            </a:r>
            <a:r>
              <a:rPr lang="ru-RU" sz="1600" b="1" dirty="0"/>
              <a:t> </a:t>
            </a:r>
            <a:r>
              <a:rPr lang="en-US" sz="1600" b="1" dirty="0"/>
              <a:t>// </a:t>
            </a:r>
            <a:r>
              <a:rPr lang="ru-RU" sz="1600" b="1" dirty="0"/>
              <a:t>если раньше не было, то значение равно 1</a:t>
            </a:r>
            <a:r>
              <a:rPr lang="en-US" sz="1600" b="1" dirty="0"/>
              <a:t>L.</a:t>
            </a:r>
            <a:endParaRPr lang="ru-RU" altLang="ru-RU" sz="1600" b="1" dirty="0"/>
          </a:p>
          <a:p>
            <a:pPr eaLnBrk="1" hangingPunct="1">
              <a:defRPr/>
            </a:pPr>
            <a:r>
              <a:rPr lang="ru-RU" altLang="ru-RU" sz="2000" dirty="0"/>
              <a:t>Подобные детали надо смотреть в документации при использовании...</a:t>
            </a:r>
          </a:p>
        </p:txBody>
      </p:sp>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a:extLst>
              <a:ext uri="{FF2B5EF4-FFF2-40B4-BE49-F238E27FC236}">
                <a16:creationId xmlns:a16="http://schemas.microsoft.com/office/drawing/2014/main" id="{74EDFBA7-80F2-4C9B-BE73-6F17AA890B71}"/>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207F425E-C88E-42BA-B05C-D3BBD41E6828}"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8435" name="Footer Placeholder 4">
            <a:extLst>
              <a:ext uri="{FF2B5EF4-FFF2-40B4-BE49-F238E27FC236}">
                <a16:creationId xmlns:a16="http://schemas.microsoft.com/office/drawing/2014/main" id="{DA8960AE-1610-4614-A049-0390376DEDC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8436" name="Slide Number Placeholder 5">
            <a:extLst>
              <a:ext uri="{FF2B5EF4-FFF2-40B4-BE49-F238E27FC236}">
                <a16:creationId xmlns:a16="http://schemas.microsoft.com/office/drawing/2014/main" id="{947CF664-C641-4F7A-AFB4-5A924AE91A1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E8E73C9-DFFA-4644-9417-A1F0F03A264D}" type="slidenum">
              <a:rPr lang="ru-RU" altLang="ru-RU" sz="1400"/>
              <a:pPr eaLnBrk="1" hangingPunct="1">
                <a:spcBef>
                  <a:spcPct val="0"/>
                </a:spcBef>
                <a:buFontTx/>
                <a:buNone/>
              </a:pPr>
              <a:t>732</a:t>
            </a:fld>
            <a:endParaRPr lang="ru-RU" altLang="ru-RU" sz="1400"/>
          </a:p>
        </p:txBody>
      </p:sp>
      <p:sp>
        <p:nvSpPr>
          <p:cNvPr id="18437" name="Rectangle 2">
            <a:extLst>
              <a:ext uri="{FF2B5EF4-FFF2-40B4-BE49-F238E27FC236}">
                <a16:creationId xmlns:a16="http://schemas.microsoft.com/office/drawing/2014/main" id="{23D20D69-4DEF-4659-8DEB-908FA0D98902}"/>
              </a:ext>
            </a:extLst>
          </p:cNvPr>
          <p:cNvSpPr>
            <a:spLocks noGrp="1" noChangeArrowheads="1"/>
          </p:cNvSpPr>
          <p:nvPr>
            <p:ph type="title"/>
          </p:nvPr>
        </p:nvSpPr>
        <p:spPr>
          <a:xfrm>
            <a:off x="468313" y="1484313"/>
            <a:ext cx="8229600" cy="431800"/>
          </a:xfrm>
        </p:spPr>
        <p:txBody>
          <a:bodyPr/>
          <a:lstStyle/>
          <a:p>
            <a:pPr eaLnBrk="1" hangingPunct="1"/>
            <a:r>
              <a:rPr lang="en-US" altLang="ru-RU" sz="2400" b="1">
                <a:solidFill>
                  <a:schemeClr val="tx1"/>
                </a:solidFill>
              </a:rPr>
              <a:t>Copy on Write Collections</a:t>
            </a:r>
            <a:endParaRPr lang="ru-RU" altLang="ru-RU" sz="2400" b="1">
              <a:solidFill>
                <a:schemeClr val="tx1"/>
              </a:solidFill>
            </a:endParaRPr>
          </a:p>
        </p:txBody>
      </p:sp>
      <p:sp>
        <p:nvSpPr>
          <p:cNvPr id="18438" name="Rectangle 3">
            <a:extLst>
              <a:ext uri="{FF2B5EF4-FFF2-40B4-BE49-F238E27FC236}">
                <a16:creationId xmlns:a16="http://schemas.microsoft.com/office/drawing/2014/main" id="{31ABFB90-A4D6-42C7-AFBD-137A54F9AF3F}"/>
              </a:ext>
            </a:extLst>
          </p:cNvPr>
          <p:cNvSpPr>
            <a:spLocks noGrp="1" noChangeArrowheads="1"/>
          </p:cNvSpPr>
          <p:nvPr>
            <p:ph type="body" idx="1"/>
          </p:nvPr>
        </p:nvSpPr>
        <p:spPr>
          <a:xfrm>
            <a:off x="179388" y="1916113"/>
            <a:ext cx="8785225" cy="4210050"/>
          </a:xfrm>
        </p:spPr>
        <p:txBody>
          <a:bodyPr/>
          <a:lstStyle/>
          <a:p>
            <a:pPr eaLnBrk="1" hangingPunct="1"/>
            <a:r>
              <a:rPr lang="ru-RU" altLang="ru-RU" sz="2000"/>
              <a:t>Имеются </a:t>
            </a:r>
            <a:r>
              <a:rPr lang="en-US" altLang="ru-RU" sz="2000"/>
              <a:t>thread-safe </a:t>
            </a:r>
            <a:r>
              <a:rPr lang="ru-RU" altLang="ru-RU" sz="2000"/>
              <a:t>коллекциями, мутаторы у которых создают копию содержащегося в них массива:</a:t>
            </a:r>
          </a:p>
          <a:p>
            <a:pPr lvl="1" eaLnBrk="1" hangingPunct="1"/>
            <a:r>
              <a:rPr lang="en-US" altLang="ru-RU" sz="2000"/>
              <a:t>CopyOnWriteArrayList;</a:t>
            </a:r>
            <a:endParaRPr lang="ru-RU" altLang="ru-RU" sz="2000"/>
          </a:p>
          <a:p>
            <a:pPr lvl="1" eaLnBrk="1" hangingPunct="1"/>
            <a:r>
              <a:rPr lang="en-US" altLang="ru-RU" sz="2000"/>
              <a:t>CopyOnWriteArraySet.</a:t>
            </a:r>
            <a:endParaRPr lang="ru-RU" altLang="ru-RU" sz="2000"/>
          </a:p>
          <a:p>
            <a:pPr eaLnBrk="1" hangingPunct="1"/>
            <a:r>
              <a:rPr lang="ru-RU" altLang="ru-RU" sz="2000"/>
              <a:t>Это полезно, если количество </a:t>
            </a:r>
            <a:r>
              <a:rPr lang="en-US" altLang="ru-RU" sz="2000"/>
              <a:t>thread’</a:t>
            </a:r>
            <a:r>
              <a:rPr lang="ru-RU" altLang="ru-RU" sz="2000"/>
              <a:t>ов, которые итерируют коллекцию, значительно превосходит количество </a:t>
            </a:r>
            <a:r>
              <a:rPr lang="en-US" altLang="ru-RU" sz="2000"/>
              <a:t>thread’</a:t>
            </a:r>
            <a:r>
              <a:rPr lang="ru-RU" altLang="ru-RU" sz="2000"/>
              <a:t>ов, которые ее меняют.</a:t>
            </a:r>
          </a:p>
          <a:p>
            <a:pPr eaLnBrk="1" hangingPunct="1"/>
            <a:r>
              <a:rPr lang="ru-RU" altLang="ru-RU" sz="2000"/>
              <a:t>При создании итератора он получает ссылку на текущий массив. Если массив потом меняется, итератор все еще имеет ссылку на старый массив; заменяется массив в самой коллекции. Со старым итератором можно работать без издержек на синхронизацию.  </a:t>
            </a:r>
            <a:endParaRPr lang="en-US" altLang="ru-RU" sz="2000"/>
          </a:p>
          <a:p>
            <a:pPr eaLnBrk="1" hangingPunct="1"/>
            <a:r>
              <a:rPr lang="ru-RU" altLang="ru-RU" sz="2000"/>
              <a:t>Внутри реализации используются </a:t>
            </a:r>
            <a:r>
              <a:rPr lang="en-US" altLang="ru-RU" sz="2000"/>
              <a:t>ReentrantLock’</a:t>
            </a:r>
            <a:r>
              <a:rPr lang="ru-RU" altLang="ru-RU" sz="2000"/>
              <a:t>и.</a:t>
            </a:r>
          </a:p>
        </p:txBody>
      </p:sp>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a:extLst>
              <a:ext uri="{FF2B5EF4-FFF2-40B4-BE49-F238E27FC236}">
                <a16:creationId xmlns:a16="http://schemas.microsoft.com/office/drawing/2014/main" id="{83804709-56FA-41D0-A53C-D61C58AB526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6F85B71-D9B9-4963-AFBE-5869E5D6D55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19459" name="Footer Placeholder 4">
            <a:extLst>
              <a:ext uri="{FF2B5EF4-FFF2-40B4-BE49-F238E27FC236}">
                <a16:creationId xmlns:a16="http://schemas.microsoft.com/office/drawing/2014/main" id="{0112AE2C-219E-45A6-92B7-798610741AC2}"/>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19460" name="Slide Number Placeholder 5">
            <a:extLst>
              <a:ext uri="{FF2B5EF4-FFF2-40B4-BE49-F238E27FC236}">
                <a16:creationId xmlns:a16="http://schemas.microsoft.com/office/drawing/2014/main" id="{37BC5EAF-B675-447D-B11D-3943B9813BF0}"/>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0F2C668E-FA4A-469A-9F1A-60D1734A2B40}" type="slidenum">
              <a:rPr lang="ru-RU" altLang="ru-RU" sz="1400"/>
              <a:pPr eaLnBrk="1" hangingPunct="1">
                <a:spcBef>
                  <a:spcPct val="0"/>
                </a:spcBef>
                <a:buFontTx/>
                <a:buNone/>
              </a:pPr>
              <a:t>733</a:t>
            </a:fld>
            <a:endParaRPr lang="ru-RU" altLang="ru-RU" sz="1400"/>
          </a:p>
        </p:txBody>
      </p:sp>
      <p:sp>
        <p:nvSpPr>
          <p:cNvPr id="19461" name="Rectangle 2">
            <a:extLst>
              <a:ext uri="{FF2B5EF4-FFF2-40B4-BE49-F238E27FC236}">
                <a16:creationId xmlns:a16="http://schemas.microsoft.com/office/drawing/2014/main" id="{973EDBA4-6384-4E8F-899F-458B67EDC549}"/>
              </a:ext>
            </a:extLst>
          </p:cNvPr>
          <p:cNvSpPr>
            <a:spLocks noGrp="1" noChangeArrowheads="1"/>
          </p:cNvSpPr>
          <p:nvPr>
            <p:ph type="title"/>
          </p:nvPr>
        </p:nvSpPr>
        <p:spPr>
          <a:xfrm>
            <a:off x="395288" y="1412875"/>
            <a:ext cx="8229600" cy="431800"/>
          </a:xfrm>
        </p:spPr>
        <p:txBody>
          <a:bodyPr/>
          <a:lstStyle/>
          <a:p>
            <a:pPr eaLnBrk="1" hangingPunct="1"/>
            <a:r>
              <a:rPr lang="ru-RU" altLang="ru-RU" sz="2400" b="1">
                <a:solidFill>
                  <a:schemeClr val="tx1"/>
                </a:solidFill>
              </a:rPr>
              <a:t>Старые </a:t>
            </a:r>
            <a:r>
              <a:rPr lang="en-US" altLang="ru-RU" sz="2400" b="1">
                <a:solidFill>
                  <a:schemeClr val="tx1"/>
                </a:solidFill>
              </a:rPr>
              <a:t>thread-safe</a:t>
            </a:r>
            <a:r>
              <a:rPr lang="ru-RU" altLang="ru-RU" sz="2400" b="1">
                <a:solidFill>
                  <a:schemeClr val="tx1"/>
                </a:solidFill>
              </a:rPr>
              <a:t> коллекции</a:t>
            </a:r>
          </a:p>
        </p:txBody>
      </p:sp>
      <p:sp>
        <p:nvSpPr>
          <p:cNvPr id="19462" name="Rectangle 3">
            <a:extLst>
              <a:ext uri="{FF2B5EF4-FFF2-40B4-BE49-F238E27FC236}">
                <a16:creationId xmlns:a16="http://schemas.microsoft.com/office/drawing/2014/main" id="{EEC13B11-7831-44CD-9808-BB50AB11854E}"/>
              </a:ext>
            </a:extLst>
          </p:cNvPr>
          <p:cNvSpPr>
            <a:spLocks noGrp="1" noChangeArrowheads="1"/>
          </p:cNvSpPr>
          <p:nvPr>
            <p:ph type="body" idx="1"/>
          </p:nvPr>
        </p:nvSpPr>
        <p:spPr>
          <a:xfrm>
            <a:off x="-12700" y="1844675"/>
            <a:ext cx="9144000" cy="4210050"/>
          </a:xfrm>
        </p:spPr>
        <p:txBody>
          <a:bodyPr/>
          <a:lstStyle/>
          <a:p>
            <a:pPr eaLnBrk="1" hangingPunct="1"/>
            <a:r>
              <a:rPr lang="ru-RU" altLang="ru-RU" sz="2000"/>
              <a:t>Старые классы </a:t>
            </a:r>
            <a:r>
              <a:rPr lang="en-US" altLang="ru-RU" sz="2000"/>
              <a:t>Vector </a:t>
            </a:r>
            <a:r>
              <a:rPr lang="ru-RU" altLang="ru-RU" sz="2000"/>
              <a:t>и </a:t>
            </a:r>
            <a:r>
              <a:rPr lang="en-US" altLang="ru-RU" sz="2000"/>
              <a:t>Hashtable </a:t>
            </a:r>
            <a:r>
              <a:rPr lang="ru-RU" altLang="ru-RU" sz="2000"/>
              <a:t>изначально были </a:t>
            </a:r>
            <a:r>
              <a:rPr lang="en-US" altLang="ru-RU" sz="2000"/>
              <a:t>thread-safe</a:t>
            </a:r>
            <a:r>
              <a:rPr lang="ru-RU" altLang="ru-RU" sz="2000"/>
              <a:t>. Они заменены на </a:t>
            </a:r>
            <a:r>
              <a:rPr lang="en-US" altLang="ru-RU" sz="2000"/>
              <a:t>ArrayList </a:t>
            </a:r>
            <a:r>
              <a:rPr lang="ru-RU" altLang="ru-RU" sz="2000"/>
              <a:t>и </a:t>
            </a:r>
            <a:r>
              <a:rPr lang="en-US" altLang="ru-RU" sz="2000"/>
              <a:t>HashMap</a:t>
            </a:r>
            <a:r>
              <a:rPr lang="ru-RU" altLang="ru-RU" sz="2000"/>
              <a:t>, которые не являются </a:t>
            </a:r>
            <a:r>
              <a:rPr lang="en-US" altLang="ru-RU" sz="2000"/>
              <a:t>thread-safe.</a:t>
            </a:r>
          </a:p>
          <a:p>
            <a:pPr eaLnBrk="1" hangingPunct="1"/>
            <a:r>
              <a:rPr lang="ru-RU" altLang="ru-RU" sz="2000"/>
              <a:t>Любой класс коллекций может быть сделан </a:t>
            </a:r>
            <a:r>
              <a:rPr lang="en-US" altLang="ru-RU" sz="2000"/>
              <a:t>thread-safe </a:t>
            </a:r>
            <a:r>
              <a:rPr lang="ru-RU" altLang="ru-RU" sz="2000"/>
              <a:t>с помощью его </a:t>
            </a:r>
            <a:r>
              <a:rPr lang="en-US" altLang="ru-RU" sz="2000"/>
              <a:t>synchronized wrapper’</a:t>
            </a:r>
            <a:r>
              <a:rPr lang="ru-RU" altLang="ru-RU" sz="2000"/>
              <a:t>а:</a:t>
            </a:r>
          </a:p>
          <a:p>
            <a:pPr marL="457200" lvl="1" indent="0">
              <a:buFontTx/>
              <a:buNone/>
            </a:pPr>
            <a:r>
              <a:rPr lang="ru-RU" altLang="ru-RU" sz="1600"/>
              <a:t>	</a:t>
            </a:r>
            <a:r>
              <a:rPr lang="en-US" altLang="ru-RU" sz="1600" b="1"/>
              <a:t>List&lt;E&gt; synchArrayList = Collections.synchronizedList(new ArrayList&lt;E&gt;());</a:t>
            </a:r>
          </a:p>
          <a:p>
            <a:pPr marL="457200" lvl="1" indent="0">
              <a:buFontTx/>
              <a:buNone/>
            </a:pPr>
            <a:r>
              <a:rPr lang="ru-RU" altLang="ru-RU" sz="1600" b="1"/>
              <a:t>	</a:t>
            </a:r>
            <a:r>
              <a:rPr lang="en-US" altLang="ru-RU" sz="1600" b="1"/>
              <a:t>Map&lt;K, V&gt; synchHashMap = Collections.synchronizedMap(new HashMap&lt;K, V&gt;());</a:t>
            </a:r>
            <a:endParaRPr lang="ru-RU" altLang="ru-RU" sz="1600" b="1"/>
          </a:p>
          <a:p>
            <a:r>
              <a:rPr lang="ru-RU" altLang="ru-RU" sz="2000"/>
              <a:t>При этом надо позаботиться, чтобы никто не лазил в исходную, не синхронизованную коллекцию </a:t>
            </a:r>
            <a:r>
              <a:rPr lang="ru-RU" altLang="ru-RU" sz="1600"/>
              <a:t>(проще сразу забыть ее ссылку, как выше)</a:t>
            </a:r>
            <a:r>
              <a:rPr lang="ru-RU" altLang="ru-RU" sz="2000"/>
              <a:t>.</a:t>
            </a:r>
          </a:p>
          <a:p>
            <a:r>
              <a:rPr lang="ru-RU" altLang="ru-RU" sz="2000"/>
              <a:t>Внешняя синхронизация все равно нужна </a:t>
            </a:r>
            <a:r>
              <a:rPr lang="ru-RU" altLang="ru-RU" sz="1800"/>
              <a:t>(</a:t>
            </a:r>
            <a:r>
              <a:rPr lang="en-US" altLang="ru-RU" sz="1800"/>
              <a:t> =&gt;ConcurrentHashMap - </a:t>
            </a:r>
            <a:r>
              <a:rPr lang="ru-RU" altLang="ru-RU" sz="1800"/>
              <a:t>лучше)</a:t>
            </a:r>
          </a:p>
          <a:p>
            <a:pPr marL="457200" lvl="1" indent="0">
              <a:buFontTx/>
              <a:buNone/>
            </a:pPr>
            <a:r>
              <a:rPr lang="ru-RU" altLang="ru-RU" sz="1600"/>
              <a:t>	</a:t>
            </a:r>
            <a:r>
              <a:rPr lang="en-US" altLang="ru-RU" sz="1600" b="1"/>
              <a:t>synchronized (synchHashMap)</a:t>
            </a:r>
            <a:r>
              <a:rPr lang="ru-RU" altLang="ru-RU" sz="1600" b="1"/>
              <a:t> {</a:t>
            </a:r>
          </a:p>
          <a:p>
            <a:pPr marL="457200" lvl="1" indent="0">
              <a:buFontTx/>
              <a:buNone/>
            </a:pPr>
            <a:r>
              <a:rPr lang="ru-RU" altLang="ru-RU" sz="1600" b="1"/>
              <a:t>	       </a:t>
            </a:r>
            <a:r>
              <a:rPr lang="en-US" altLang="ru-RU" sz="1600" b="1"/>
              <a:t>Iterator&lt;K&gt; iter = synchHashMap.keySet().iterator();</a:t>
            </a:r>
          </a:p>
          <a:p>
            <a:pPr marL="457200" lvl="1" indent="0">
              <a:buFontTx/>
              <a:buNone/>
            </a:pPr>
            <a:r>
              <a:rPr lang="ru-RU" altLang="ru-RU" sz="1600" b="1"/>
              <a:t>	       </a:t>
            </a:r>
            <a:r>
              <a:rPr lang="en-US" altLang="ru-RU" sz="1600" b="1"/>
              <a:t>while (iter.hasNext()) { … };</a:t>
            </a:r>
          </a:p>
          <a:p>
            <a:pPr marL="457200" lvl="1" indent="0">
              <a:buFontTx/>
              <a:buNone/>
            </a:pPr>
            <a:r>
              <a:rPr lang="ru-RU" altLang="ru-RU" sz="1600" b="1"/>
              <a:t>	}</a:t>
            </a:r>
          </a:p>
        </p:txBody>
      </p:sp>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a:extLst>
              <a:ext uri="{FF2B5EF4-FFF2-40B4-BE49-F238E27FC236}">
                <a16:creationId xmlns:a16="http://schemas.microsoft.com/office/drawing/2014/main" id="{A95D6938-B5B3-4310-9D7E-5BF5DD1A60EA}"/>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13192DD-4021-4267-9B20-93F4EBE96BF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0483" name="Footer Placeholder 4">
            <a:extLst>
              <a:ext uri="{FF2B5EF4-FFF2-40B4-BE49-F238E27FC236}">
                <a16:creationId xmlns:a16="http://schemas.microsoft.com/office/drawing/2014/main" id="{C41FCB2F-30C9-4F62-82BF-B580BAED64AF}"/>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0484" name="Slide Number Placeholder 5">
            <a:extLst>
              <a:ext uri="{FF2B5EF4-FFF2-40B4-BE49-F238E27FC236}">
                <a16:creationId xmlns:a16="http://schemas.microsoft.com/office/drawing/2014/main" id="{EFFA3A11-5B6F-4E95-A20F-4CD5120C04F7}"/>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93E2076-7A2E-4FF9-AB2A-91631C594A97}" type="slidenum">
              <a:rPr lang="ru-RU" altLang="ru-RU" sz="1400"/>
              <a:pPr eaLnBrk="1" hangingPunct="1">
                <a:spcBef>
                  <a:spcPct val="0"/>
                </a:spcBef>
                <a:buFontTx/>
                <a:buNone/>
              </a:pPr>
              <a:t>734</a:t>
            </a:fld>
            <a:endParaRPr lang="ru-RU" altLang="ru-RU" sz="1400"/>
          </a:p>
        </p:txBody>
      </p:sp>
      <p:sp>
        <p:nvSpPr>
          <p:cNvPr id="20485" name="Rectangle 2">
            <a:extLst>
              <a:ext uri="{FF2B5EF4-FFF2-40B4-BE49-F238E27FC236}">
                <a16:creationId xmlns:a16="http://schemas.microsoft.com/office/drawing/2014/main" id="{F2BE2C0E-1E1B-4B1E-8442-53DFA4D236CA}"/>
              </a:ext>
            </a:extLst>
          </p:cNvPr>
          <p:cNvSpPr>
            <a:spLocks noGrp="1" noChangeArrowheads="1"/>
          </p:cNvSpPr>
          <p:nvPr>
            <p:ph type="title"/>
          </p:nvPr>
        </p:nvSpPr>
        <p:spPr>
          <a:xfrm>
            <a:off x="468313" y="1412875"/>
            <a:ext cx="8229600" cy="431800"/>
          </a:xfrm>
        </p:spPr>
        <p:txBody>
          <a:bodyPr/>
          <a:lstStyle/>
          <a:p>
            <a:pPr eaLnBrk="1" hangingPunct="1"/>
            <a:r>
              <a:rPr lang="ru-RU" altLang="ru-RU" sz="2400" b="1">
                <a:solidFill>
                  <a:schemeClr val="tx1"/>
                </a:solidFill>
              </a:rPr>
              <a:t>Интерфйесы </a:t>
            </a:r>
            <a:r>
              <a:rPr lang="en-US" altLang="ru-RU" sz="2400" b="1">
                <a:solidFill>
                  <a:schemeClr val="tx1"/>
                </a:solidFill>
              </a:rPr>
              <a:t>Runnable, Callable </a:t>
            </a:r>
            <a:r>
              <a:rPr lang="ru-RU" altLang="ru-RU" sz="2400" b="1">
                <a:solidFill>
                  <a:schemeClr val="tx1"/>
                </a:solidFill>
              </a:rPr>
              <a:t>и </a:t>
            </a:r>
            <a:r>
              <a:rPr lang="en-US" altLang="ru-RU" sz="2400" b="1">
                <a:solidFill>
                  <a:schemeClr val="tx1"/>
                </a:solidFill>
              </a:rPr>
              <a:t>Future</a:t>
            </a:r>
            <a:endParaRPr lang="ru-RU" altLang="ru-RU" sz="2400" b="1">
              <a:solidFill>
                <a:schemeClr val="tx1"/>
              </a:solidFill>
            </a:endParaRPr>
          </a:p>
        </p:txBody>
      </p:sp>
      <p:sp>
        <p:nvSpPr>
          <p:cNvPr id="14342" name="Rectangle 3">
            <a:extLst>
              <a:ext uri="{FF2B5EF4-FFF2-40B4-BE49-F238E27FC236}">
                <a16:creationId xmlns:a16="http://schemas.microsoft.com/office/drawing/2014/main" id="{A5313154-3505-4D73-9103-AA7E26A8C87F}"/>
              </a:ext>
            </a:extLst>
          </p:cNvPr>
          <p:cNvSpPr>
            <a:spLocks noGrp="1" noChangeArrowheads="1"/>
          </p:cNvSpPr>
          <p:nvPr>
            <p:ph type="body" idx="1"/>
          </p:nvPr>
        </p:nvSpPr>
        <p:spPr>
          <a:xfrm>
            <a:off x="0" y="1844675"/>
            <a:ext cx="9144000" cy="4464050"/>
          </a:xfrm>
        </p:spPr>
        <p:txBody>
          <a:bodyPr/>
          <a:lstStyle/>
          <a:p>
            <a:pPr eaLnBrk="1" hangingPunct="1">
              <a:defRPr/>
            </a:pPr>
            <a:r>
              <a:rPr lang="en-US" altLang="ru-RU" sz="2000" dirty="0"/>
              <a:t>Runnable –</a:t>
            </a:r>
            <a:r>
              <a:rPr lang="ru-RU" altLang="ru-RU" sz="2000" dirty="0"/>
              <a:t>это метод без параметров и возвращаемого значения, который может выполняться асинхронно </a:t>
            </a:r>
            <a:r>
              <a:rPr lang="ru-RU" altLang="ru-RU" sz="1400" b="1" dirty="0"/>
              <a:t>(это – асинхронно выполняемая задача).</a:t>
            </a:r>
          </a:p>
          <a:p>
            <a:pPr eaLnBrk="1" hangingPunct="1">
              <a:defRPr/>
            </a:pPr>
            <a:r>
              <a:rPr lang="en-US" altLang="ru-RU" sz="2000" dirty="0"/>
              <a:t>Callable – </a:t>
            </a:r>
            <a:r>
              <a:rPr lang="ru-RU" altLang="ru-RU" sz="2000" dirty="0"/>
              <a:t>аналогично, но возвращает значение </a:t>
            </a:r>
            <a:r>
              <a:rPr lang="ru-RU" altLang="ru-RU" sz="1400" b="1" dirty="0"/>
              <a:t>(это - параметризованный тип)</a:t>
            </a:r>
            <a:r>
              <a:rPr lang="ru-RU" altLang="ru-RU" sz="2000" dirty="0"/>
              <a:t>:</a:t>
            </a:r>
          </a:p>
          <a:p>
            <a:pPr marL="0" indent="0">
              <a:buFontTx/>
              <a:buNone/>
              <a:defRPr/>
            </a:pPr>
            <a:r>
              <a:rPr lang="ru-RU" sz="2000" dirty="0"/>
              <a:t>	</a:t>
            </a:r>
            <a:r>
              <a:rPr lang="en-US" sz="1600" b="1" dirty="0">
                <a:solidFill>
                  <a:srgbClr val="FF0000"/>
                </a:solidFill>
              </a:rPr>
              <a:t>public interface Callable&lt;V&gt;</a:t>
            </a:r>
            <a:r>
              <a:rPr lang="ru-RU" sz="1600" b="1" dirty="0">
                <a:solidFill>
                  <a:srgbClr val="FF0000"/>
                </a:solidFill>
              </a:rPr>
              <a:t> {  </a:t>
            </a:r>
            <a:r>
              <a:rPr lang="en-US" sz="1600" b="1" dirty="0">
                <a:solidFill>
                  <a:srgbClr val="FF0000"/>
                </a:solidFill>
              </a:rPr>
              <a:t>V call() throws Exception;</a:t>
            </a:r>
            <a:r>
              <a:rPr lang="ru-RU" sz="1600" b="1" dirty="0">
                <a:solidFill>
                  <a:srgbClr val="FF0000"/>
                </a:solidFill>
              </a:rPr>
              <a:t> }</a:t>
            </a:r>
          </a:p>
          <a:p>
            <a:pPr eaLnBrk="1" hangingPunct="1">
              <a:defRPr/>
            </a:pPr>
            <a:r>
              <a:rPr lang="en-US" altLang="ru-RU" sz="2000" dirty="0"/>
              <a:t>Future – </a:t>
            </a:r>
            <a:r>
              <a:rPr lang="ru-RU" altLang="ru-RU" sz="2000" dirty="0"/>
              <a:t>хранит результат асинхронного вычисления. </a:t>
            </a:r>
            <a:endParaRPr lang="en-US" altLang="ru-RU" sz="2000" dirty="0"/>
          </a:p>
          <a:p>
            <a:pPr lvl="1" eaLnBrk="1" hangingPunct="1">
              <a:defRPr/>
            </a:pPr>
            <a:r>
              <a:rPr lang="ru-RU" altLang="ru-RU" sz="1400" b="1" dirty="0"/>
              <a:t>Можно начать вычисления, дать кому-то объект-</a:t>
            </a:r>
            <a:r>
              <a:rPr lang="en-US" altLang="ru-RU" sz="1400" b="1" dirty="0"/>
              <a:t>Future </a:t>
            </a:r>
            <a:r>
              <a:rPr lang="ru-RU" altLang="ru-RU" sz="1400" b="1" dirty="0"/>
              <a:t>и забыть о нем. Владелец объекта-</a:t>
            </a:r>
            <a:r>
              <a:rPr lang="en-US" altLang="ru-RU" sz="1400" b="1" dirty="0"/>
              <a:t>Future </a:t>
            </a:r>
            <a:r>
              <a:rPr lang="ru-RU" altLang="ru-RU" sz="1400" b="1" dirty="0"/>
              <a:t>может получить результат, когда он будет готов.</a:t>
            </a:r>
            <a:endParaRPr lang="en-US" altLang="ru-RU" sz="1400" b="1" dirty="0"/>
          </a:p>
          <a:p>
            <a:pPr marL="0" indent="0">
              <a:buFontTx/>
              <a:buNone/>
              <a:defRPr/>
            </a:pPr>
            <a:r>
              <a:rPr lang="ru-RU" sz="2000" dirty="0">
                <a:solidFill>
                  <a:srgbClr val="FF0000"/>
                </a:solidFill>
              </a:rPr>
              <a:t>    </a:t>
            </a:r>
            <a:r>
              <a:rPr lang="en-US" sz="1600" b="1" dirty="0">
                <a:solidFill>
                  <a:srgbClr val="FF0000"/>
                </a:solidFill>
              </a:rPr>
              <a:t>public interface Future&lt;V&gt; </a:t>
            </a:r>
            <a:r>
              <a:rPr lang="ru-RU" sz="1600" b="1" dirty="0">
                <a:solidFill>
                  <a:srgbClr val="FF0000"/>
                </a:solidFill>
              </a:rPr>
              <a:t>{</a:t>
            </a:r>
          </a:p>
          <a:p>
            <a:pPr marL="0" indent="0">
              <a:buFontTx/>
              <a:buNone/>
              <a:defRPr/>
            </a:pPr>
            <a:r>
              <a:rPr lang="en-US" sz="1600" b="1" dirty="0">
                <a:solidFill>
                  <a:srgbClr val="FF0000"/>
                </a:solidFill>
              </a:rPr>
              <a:t>	V get() </a:t>
            </a:r>
            <a:r>
              <a:rPr lang="en-US" sz="1200" b="1" dirty="0">
                <a:solidFill>
                  <a:srgbClr val="FF0000"/>
                </a:solidFill>
              </a:rPr>
              <a:t>throws InterruptedException, ExecutionException;</a:t>
            </a:r>
            <a:r>
              <a:rPr lang="ru-RU" sz="1200" b="1" dirty="0">
                <a:solidFill>
                  <a:srgbClr val="FF0000"/>
                </a:solidFill>
              </a:rPr>
              <a:t> </a:t>
            </a:r>
            <a:r>
              <a:rPr lang="en-US" sz="1600" b="1" dirty="0"/>
              <a:t>// </a:t>
            </a:r>
            <a:r>
              <a:rPr lang="ru-RU" sz="1600" b="1" dirty="0"/>
              <a:t>ждет завершения вычислений...</a:t>
            </a:r>
            <a:endParaRPr lang="en-US" sz="1600" b="1" dirty="0"/>
          </a:p>
          <a:p>
            <a:pPr marL="0" indent="0">
              <a:buFontTx/>
              <a:buNone/>
              <a:defRPr/>
            </a:pPr>
            <a:r>
              <a:rPr lang="en-US" sz="1600" b="1" dirty="0">
                <a:solidFill>
                  <a:srgbClr val="FF0000"/>
                </a:solidFill>
              </a:rPr>
              <a:t>	V get(</a:t>
            </a:r>
            <a:r>
              <a:rPr lang="en-US" sz="1400" b="1" dirty="0">
                <a:solidFill>
                  <a:srgbClr val="FF0000"/>
                </a:solidFill>
              </a:rPr>
              <a:t>long timeout, TimeUnit unit</a:t>
            </a:r>
            <a:r>
              <a:rPr lang="en-US" sz="1200" b="1" dirty="0">
                <a:solidFill>
                  <a:srgbClr val="FF0000"/>
                </a:solidFill>
              </a:rPr>
              <a:t>) throws InterruptedException, ExecutionException, TimeoutException;</a:t>
            </a:r>
          </a:p>
          <a:p>
            <a:pPr marL="0" indent="0">
              <a:buFontTx/>
              <a:buNone/>
              <a:defRPr/>
            </a:pPr>
            <a:r>
              <a:rPr lang="en-US" sz="1600" b="1" dirty="0">
                <a:solidFill>
                  <a:srgbClr val="FF0000"/>
                </a:solidFill>
              </a:rPr>
              <a:t>	void cancel(boolean mayInterrupt);</a:t>
            </a:r>
            <a:r>
              <a:rPr lang="ru-RU" sz="1600" b="1" dirty="0">
                <a:solidFill>
                  <a:srgbClr val="FF0000"/>
                </a:solidFill>
              </a:rPr>
              <a:t> </a:t>
            </a:r>
            <a:r>
              <a:rPr lang="en-US" sz="1600" b="1" dirty="0"/>
              <a:t>// </a:t>
            </a:r>
            <a:r>
              <a:rPr lang="ru-RU" sz="1600" b="1" dirty="0"/>
              <a:t>прерывать или ждать завершения...</a:t>
            </a:r>
            <a:endParaRPr lang="en-US" sz="1600" b="1" dirty="0">
              <a:solidFill>
                <a:srgbClr val="FF0000"/>
              </a:solidFill>
            </a:endParaRPr>
          </a:p>
          <a:p>
            <a:pPr marL="0" indent="0">
              <a:buFontTx/>
              <a:buNone/>
              <a:defRPr/>
            </a:pPr>
            <a:r>
              <a:rPr lang="en-US" sz="1600" b="1" dirty="0">
                <a:solidFill>
                  <a:srgbClr val="FF0000"/>
                </a:solidFill>
              </a:rPr>
              <a:t>	boolean isCancelled();</a:t>
            </a:r>
          </a:p>
          <a:p>
            <a:pPr marL="0" indent="0">
              <a:buFontTx/>
              <a:buNone/>
              <a:defRPr/>
            </a:pPr>
            <a:r>
              <a:rPr lang="en-US" sz="1600" b="1" dirty="0">
                <a:solidFill>
                  <a:srgbClr val="FF0000"/>
                </a:solidFill>
              </a:rPr>
              <a:t>	boolean isDone();</a:t>
            </a:r>
          </a:p>
          <a:p>
            <a:pPr marL="0" indent="0">
              <a:buFontTx/>
              <a:buNone/>
              <a:defRPr/>
            </a:pPr>
            <a:r>
              <a:rPr lang="ru-RU" sz="1600" b="1" dirty="0">
                <a:solidFill>
                  <a:srgbClr val="FF0000"/>
                </a:solidFill>
              </a:rPr>
              <a:t>     } </a:t>
            </a:r>
            <a:r>
              <a:rPr lang="en-US" sz="1600" b="1" dirty="0"/>
              <a:t>// get (timeout…) -&gt; TimeoutException</a:t>
            </a:r>
            <a:r>
              <a:rPr lang="ru-RU" sz="1600" b="1" dirty="0"/>
              <a:t>, если не дождались за указанное время...</a:t>
            </a:r>
            <a:endParaRPr lang="ru-RU" altLang="ru-RU" sz="1600" b="1" dirty="0"/>
          </a:p>
        </p:txBody>
      </p:sp>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a:extLst>
              <a:ext uri="{FF2B5EF4-FFF2-40B4-BE49-F238E27FC236}">
                <a16:creationId xmlns:a16="http://schemas.microsoft.com/office/drawing/2014/main" id="{CE8FCA04-D86F-4CE2-BD59-C06C171D11D7}"/>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347CD18-AB6C-4056-B2F8-B7755998F1C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1507" name="Footer Placeholder 4">
            <a:extLst>
              <a:ext uri="{FF2B5EF4-FFF2-40B4-BE49-F238E27FC236}">
                <a16:creationId xmlns:a16="http://schemas.microsoft.com/office/drawing/2014/main" id="{3994B39F-5F11-4009-952C-C1E2DD899CC8}"/>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1508" name="Slide Number Placeholder 5">
            <a:extLst>
              <a:ext uri="{FF2B5EF4-FFF2-40B4-BE49-F238E27FC236}">
                <a16:creationId xmlns:a16="http://schemas.microsoft.com/office/drawing/2014/main" id="{FD6CFFBF-0C7D-4642-BBD5-033B446571E3}"/>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3F4CFCAA-3C8B-4AF5-BD06-710500C92614}" type="slidenum">
              <a:rPr lang="ru-RU" altLang="ru-RU" sz="1400"/>
              <a:pPr eaLnBrk="1" hangingPunct="1">
                <a:spcBef>
                  <a:spcPct val="0"/>
                </a:spcBef>
                <a:buFontTx/>
                <a:buNone/>
              </a:pPr>
              <a:t>735</a:t>
            </a:fld>
            <a:endParaRPr lang="ru-RU" altLang="ru-RU" sz="1400"/>
          </a:p>
        </p:txBody>
      </p:sp>
      <p:sp>
        <p:nvSpPr>
          <p:cNvPr id="15366" name="Rectangle 3">
            <a:extLst>
              <a:ext uri="{FF2B5EF4-FFF2-40B4-BE49-F238E27FC236}">
                <a16:creationId xmlns:a16="http://schemas.microsoft.com/office/drawing/2014/main" id="{DCDCDA10-0878-4BF0-8CE3-8A61953B6F86}"/>
              </a:ext>
            </a:extLst>
          </p:cNvPr>
          <p:cNvSpPr>
            <a:spLocks noGrp="1" noChangeArrowheads="1"/>
          </p:cNvSpPr>
          <p:nvPr>
            <p:ph type="body" idx="1"/>
          </p:nvPr>
        </p:nvSpPr>
        <p:spPr>
          <a:xfrm>
            <a:off x="250825" y="1484313"/>
            <a:ext cx="8569325" cy="4641850"/>
          </a:xfrm>
        </p:spPr>
        <p:txBody>
          <a:bodyPr/>
          <a:lstStyle/>
          <a:p>
            <a:pPr eaLnBrk="1" hangingPunct="1">
              <a:defRPr/>
            </a:pPr>
            <a:r>
              <a:rPr lang="ru-RU" altLang="ru-RU" sz="2000" dirty="0"/>
              <a:t>Имеется полезный класс - </a:t>
            </a:r>
            <a:r>
              <a:rPr lang="en-US" altLang="ru-RU" sz="2000" dirty="0"/>
              <a:t>FutureTask</a:t>
            </a:r>
            <a:r>
              <a:rPr lang="ru-RU" altLang="ru-RU" sz="2000" dirty="0"/>
              <a:t>, который превращает </a:t>
            </a:r>
            <a:r>
              <a:rPr lang="en-US" altLang="ru-RU" sz="2000" dirty="0"/>
              <a:t>Callable </a:t>
            </a:r>
            <a:r>
              <a:rPr lang="ru-RU" altLang="ru-RU" sz="2000" dirty="0"/>
              <a:t>в </a:t>
            </a:r>
            <a:r>
              <a:rPr lang="en-US" altLang="ru-RU" sz="2000" dirty="0"/>
              <a:t>Runnable </a:t>
            </a:r>
            <a:r>
              <a:rPr lang="ru-RU" altLang="ru-RU" sz="2000" dirty="0"/>
              <a:t>и </a:t>
            </a:r>
            <a:r>
              <a:rPr lang="en-US" altLang="ru-RU" sz="2000" dirty="0"/>
              <a:t>Future (</a:t>
            </a:r>
            <a:r>
              <a:rPr lang="ru-RU" altLang="ru-RU" sz="2000" dirty="0"/>
              <a:t>реализует оба интерфейса</a:t>
            </a:r>
            <a:r>
              <a:rPr lang="en-US" altLang="ru-RU" sz="2000" dirty="0"/>
              <a:t>).</a:t>
            </a:r>
            <a:r>
              <a:rPr lang="ru-RU" altLang="ru-RU" sz="2000" dirty="0"/>
              <a:t> </a:t>
            </a:r>
          </a:p>
          <a:p>
            <a:pPr eaLnBrk="1" hangingPunct="1">
              <a:defRPr/>
            </a:pPr>
            <a:r>
              <a:rPr lang="ru-RU" altLang="ru-RU" sz="2000" dirty="0"/>
              <a:t>Пример использования:</a:t>
            </a:r>
          </a:p>
          <a:p>
            <a:pPr marL="0" indent="0">
              <a:buFontTx/>
              <a:buNone/>
              <a:defRPr/>
            </a:pPr>
            <a:r>
              <a:rPr lang="ru-RU" sz="2000" dirty="0"/>
              <a:t>	</a:t>
            </a:r>
            <a:r>
              <a:rPr lang="en-US" sz="1600" b="1" dirty="0">
                <a:solidFill>
                  <a:srgbClr val="FF0000"/>
                </a:solidFill>
              </a:rPr>
              <a:t>Callable&lt;Integer&gt; myComputation = . . .;</a:t>
            </a:r>
            <a:r>
              <a:rPr lang="ru-RU" sz="1600" b="1" dirty="0">
                <a:solidFill>
                  <a:srgbClr val="FF0000"/>
                </a:solidFill>
              </a:rPr>
              <a:t> </a:t>
            </a:r>
            <a:r>
              <a:rPr lang="en-US" sz="1600" b="1" dirty="0"/>
              <a:t>// </a:t>
            </a:r>
            <a:r>
              <a:rPr lang="ru-RU" sz="1600" b="1" dirty="0"/>
              <a:t>делаем реализацию </a:t>
            </a:r>
            <a:r>
              <a:rPr lang="en-US" sz="1600" b="1" dirty="0"/>
              <a:t>Callable…</a:t>
            </a:r>
            <a:endParaRPr lang="en-US" sz="1600" b="1" dirty="0">
              <a:solidFill>
                <a:srgbClr val="FF0000"/>
              </a:solidFill>
            </a:endParaRPr>
          </a:p>
          <a:p>
            <a:pPr marL="0" indent="0">
              <a:buFontTx/>
              <a:buNone/>
              <a:defRPr/>
            </a:pPr>
            <a:r>
              <a:rPr lang="ru-RU" sz="1600" b="1" dirty="0">
                <a:solidFill>
                  <a:srgbClr val="FF0000"/>
                </a:solidFill>
              </a:rPr>
              <a:t>	</a:t>
            </a:r>
            <a:r>
              <a:rPr lang="en-US" sz="1600" b="1" dirty="0">
                <a:solidFill>
                  <a:srgbClr val="FF0000"/>
                </a:solidFill>
              </a:rPr>
              <a:t>FutureTask&lt;Integer&gt; task = new FutureTask&lt;Integer&gt;(myComputation);</a:t>
            </a:r>
          </a:p>
          <a:p>
            <a:pPr marL="0" indent="0">
              <a:buFontTx/>
              <a:buNone/>
              <a:defRPr/>
            </a:pPr>
            <a:r>
              <a:rPr lang="ru-RU" sz="1600" b="1" dirty="0">
                <a:solidFill>
                  <a:srgbClr val="FF0000"/>
                </a:solidFill>
              </a:rPr>
              <a:t>	</a:t>
            </a:r>
            <a:r>
              <a:rPr lang="en-US" sz="1600" b="1" dirty="0">
                <a:solidFill>
                  <a:srgbClr val="FF0000"/>
                </a:solidFill>
              </a:rPr>
              <a:t>Thread thread = new Thread(task);</a:t>
            </a:r>
            <a:r>
              <a:rPr lang="en-US" sz="1600" b="1" dirty="0"/>
              <a:t> // </a:t>
            </a:r>
            <a:r>
              <a:rPr lang="ru-RU" sz="1600" b="1" dirty="0"/>
              <a:t>потому, что </a:t>
            </a:r>
            <a:r>
              <a:rPr lang="en-US" sz="1600" b="1" dirty="0"/>
              <a:t>task – </a:t>
            </a:r>
            <a:r>
              <a:rPr lang="ru-RU" sz="1600" b="1" dirty="0"/>
              <a:t>это </a:t>
            </a:r>
            <a:r>
              <a:rPr lang="en-US" sz="1600" b="1" dirty="0"/>
              <a:t>Runnable</a:t>
            </a:r>
          </a:p>
          <a:p>
            <a:pPr marL="0" indent="0">
              <a:buFontTx/>
              <a:buNone/>
              <a:defRPr/>
            </a:pPr>
            <a:r>
              <a:rPr lang="ru-RU" sz="1600" b="1" dirty="0"/>
              <a:t>	</a:t>
            </a:r>
            <a:r>
              <a:rPr lang="en-US" sz="1600" b="1" dirty="0">
                <a:solidFill>
                  <a:srgbClr val="FF0000"/>
                </a:solidFill>
              </a:rPr>
              <a:t>thread.start();</a:t>
            </a:r>
          </a:p>
          <a:p>
            <a:pPr marL="0" indent="0">
              <a:buFontTx/>
              <a:buNone/>
              <a:defRPr/>
            </a:pPr>
            <a:r>
              <a:rPr lang="ru-RU" sz="1600" b="1" dirty="0">
                <a:solidFill>
                  <a:srgbClr val="FF0000"/>
                </a:solidFill>
              </a:rPr>
              <a:t>	. . .</a:t>
            </a:r>
          </a:p>
          <a:p>
            <a:pPr marL="0" indent="0">
              <a:buFontTx/>
              <a:buNone/>
              <a:defRPr/>
            </a:pPr>
            <a:r>
              <a:rPr lang="ru-RU" sz="1600" b="1" dirty="0">
                <a:solidFill>
                  <a:srgbClr val="FF0000"/>
                </a:solidFill>
              </a:rPr>
              <a:t>	</a:t>
            </a:r>
            <a:r>
              <a:rPr lang="en-US" sz="1600" b="1" dirty="0">
                <a:solidFill>
                  <a:srgbClr val="FF0000"/>
                </a:solidFill>
              </a:rPr>
              <a:t>Integer result = task.get(); </a:t>
            </a:r>
            <a:r>
              <a:rPr lang="en-US" sz="1600" b="1" dirty="0"/>
              <a:t>// </a:t>
            </a:r>
            <a:r>
              <a:rPr lang="ru-RU" sz="1600" b="1" dirty="0"/>
              <a:t>потому, что </a:t>
            </a:r>
            <a:r>
              <a:rPr lang="en-US" sz="1600" b="1" dirty="0"/>
              <a:t>task -  </a:t>
            </a:r>
            <a:r>
              <a:rPr lang="ru-RU" sz="1600" b="1" dirty="0"/>
              <a:t>это </a:t>
            </a:r>
            <a:r>
              <a:rPr lang="en-US" sz="1600" b="1" dirty="0"/>
              <a:t>Future</a:t>
            </a:r>
            <a:endParaRPr lang="ru-RU" sz="1600" b="1" dirty="0"/>
          </a:p>
          <a:p>
            <a:pPr>
              <a:defRPr/>
            </a:pPr>
            <a:endParaRPr lang="ru-RU" altLang="ru-RU" sz="2000" dirty="0"/>
          </a:p>
        </p:txBody>
      </p:sp>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a:extLst>
              <a:ext uri="{FF2B5EF4-FFF2-40B4-BE49-F238E27FC236}">
                <a16:creationId xmlns:a16="http://schemas.microsoft.com/office/drawing/2014/main" id="{AD9C0482-1613-49E7-A713-9C9D4D1A3A5C}"/>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3D04680-7402-46E2-BF94-72F5DE9E1A30}"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2531" name="Footer Placeholder 4">
            <a:extLst>
              <a:ext uri="{FF2B5EF4-FFF2-40B4-BE49-F238E27FC236}">
                <a16:creationId xmlns:a16="http://schemas.microsoft.com/office/drawing/2014/main" id="{9C440D4F-4D07-4988-9DAE-A03172C5F93B}"/>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2532" name="Slide Number Placeholder 5">
            <a:extLst>
              <a:ext uri="{FF2B5EF4-FFF2-40B4-BE49-F238E27FC236}">
                <a16:creationId xmlns:a16="http://schemas.microsoft.com/office/drawing/2014/main" id="{70CCBF29-F73E-41D3-A695-23B528FB81BE}"/>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7E75460-D3AD-4206-8C95-046909E06BD5}" type="slidenum">
              <a:rPr lang="ru-RU" altLang="ru-RU" sz="1400"/>
              <a:pPr eaLnBrk="1" hangingPunct="1">
                <a:spcBef>
                  <a:spcPct val="0"/>
                </a:spcBef>
                <a:buFontTx/>
                <a:buNone/>
              </a:pPr>
              <a:t>736</a:t>
            </a:fld>
            <a:endParaRPr lang="ru-RU" altLang="ru-RU" sz="1400"/>
          </a:p>
        </p:txBody>
      </p:sp>
      <p:sp>
        <p:nvSpPr>
          <p:cNvPr id="22533" name="Rectangle 2">
            <a:extLst>
              <a:ext uri="{FF2B5EF4-FFF2-40B4-BE49-F238E27FC236}">
                <a16:creationId xmlns:a16="http://schemas.microsoft.com/office/drawing/2014/main" id="{2C6785FD-D4DE-4686-B89B-24705F5C8F9F}"/>
              </a:ext>
            </a:extLst>
          </p:cNvPr>
          <p:cNvSpPr>
            <a:spLocks noGrp="1" noChangeArrowheads="1"/>
          </p:cNvSpPr>
          <p:nvPr>
            <p:ph type="title"/>
          </p:nvPr>
        </p:nvSpPr>
        <p:spPr>
          <a:xfrm>
            <a:off x="468313" y="1484313"/>
            <a:ext cx="8229600" cy="360362"/>
          </a:xfrm>
        </p:spPr>
        <p:txBody>
          <a:bodyPr/>
          <a:lstStyle/>
          <a:p>
            <a:pPr eaLnBrk="1" hangingPunct="1"/>
            <a:r>
              <a:rPr lang="en-US" altLang="ru-RU" sz="2400" b="1">
                <a:solidFill>
                  <a:schemeClr val="tx1"/>
                </a:solidFill>
              </a:rPr>
              <a:t>Executor</a:t>
            </a:r>
            <a:r>
              <a:rPr lang="ru-RU" altLang="ru-RU" sz="2400" b="1">
                <a:solidFill>
                  <a:schemeClr val="tx1"/>
                </a:solidFill>
              </a:rPr>
              <a:t> (подробности)</a:t>
            </a:r>
          </a:p>
        </p:txBody>
      </p:sp>
      <p:sp>
        <p:nvSpPr>
          <p:cNvPr id="22534" name="Rectangle 3">
            <a:extLst>
              <a:ext uri="{FF2B5EF4-FFF2-40B4-BE49-F238E27FC236}">
                <a16:creationId xmlns:a16="http://schemas.microsoft.com/office/drawing/2014/main" id="{7F246664-513A-45F7-A6E3-74020B1E12EE}"/>
              </a:ext>
            </a:extLst>
          </p:cNvPr>
          <p:cNvSpPr>
            <a:spLocks noGrp="1" noChangeArrowheads="1"/>
          </p:cNvSpPr>
          <p:nvPr>
            <p:ph type="body" idx="1"/>
          </p:nvPr>
        </p:nvSpPr>
        <p:spPr>
          <a:xfrm>
            <a:off x="0" y="1844675"/>
            <a:ext cx="9144000" cy="4281488"/>
          </a:xfrm>
        </p:spPr>
        <p:txBody>
          <a:bodyPr/>
          <a:lstStyle/>
          <a:p>
            <a:pPr eaLnBrk="1" hangingPunct="1"/>
            <a:r>
              <a:rPr lang="ru-RU" altLang="ru-RU" sz="2000"/>
              <a:t>Создание нового </a:t>
            </a:r>
            <a:r>
              <a:rPr lang="en-US" altLang="ru-RU" sz="2000"/>
              <a:t>thread’</a:t>
            </a:r>
            <a:r>
              <a:rPr lang="ru-RU" altLang="ru-RU" sz="2000"/>
              <a:t>а –</a:t>
            </a:r>
            <a:r>
              <a:rPr lang="en-US" altLang="ru-RU" sz="2000"/>
              <a:t> </a:t>
            </a:r>
            <a:r>
              <a:rPr lang="ru-RU" altLang="ru-RU" sz="2000"/>
              <a:t>затратная операция (взаимодействие с </a:t>
            </a:r>
            <a:r>
              <a:rPr lang="en-US" altLang="ru-RU" sz="2000"/>
              <a:t>OS</a:t>
            </a:r>
            <a:r>
              <a:rPr lang="ru-RU" altLang="ru-RU" sz="2000"/>
              <a:t>)</a:t>
            </a:r>
            <a:r>
              <a:rPr lang="en-US" altLang="ru-RU" sz="2000"/>
              <a:t>.</a:t>
            </a:r>
          </a:p>
          <a:p>
            <a:pPr eaLnBrk="1" hangingPunct="1"/>
            <a:r>
              <a:rPr lang="ru-RU" altLang="ru-RU" sz="2000"/>
              <a:t>Бесконтрольное создание большого количества </a:t>
            </a:r>
            <a:r>
              <a:rPr lang="en-US" altLang="ru-RU" sz="2000"/>
              <a:t>thread’</a:t>
            </a:r>
            <a:r>
              <a:rPr lang="ru-RU" altLang="ru-RU" sz="2000"/>
              <a:t>ов снижает производительность (как </a:t>
            </a:r>
            <a:r>
              <a:rPr lang="en-US" altLang="ru-RU" sz="2000"/>
              <a:t>JVM</a:t>
            </a:r>
            <a:r>
              <a:rPr lang="ru-RU" altLang="ru-RU" sz="2000"/>
              <a:t>, так и, возможно, даже </a:t>
            </a:r>
            <a:r>
              <a:rPr lang="en-US" altLang="ru-RU" sz="2000"/>
              <a:t>OS </a:t>
            </a:r>
            <a:r>
              <a:rPr lang="ru-RU" altLang="ru-RU" sz="2000"/>
              <a:t>в целом).</a:t>
            </a:r>
          </a:p>
          <a:p>
            <a:pPr eaLnBrk="1" hangingPunct="1"/>
            <a:r>
              <a:rPr lang="ru-RU" altLang="ru-RU" sz="2000"/>
              <a:t>Если в программе надо выполнять много небольших параллельных действий, полезно использовать </a:t>
            </a:r>
            <a:r>
              <a:rPr lang="en-US" altLang="ru-RU" sz="2000"/>
              <a:t>thread pool</a:t>
            </a:r>
            <a:r>
              <a:rPr lang="ru-RU" altLang="ru-RU" sz="2000"/>
              <a:t> – набор заранее заготовленных </a:t>
            </a:r>
            <a:r>
              <a:rPr lang="en-US" altLang="ru-RU" sz="2000"/>
              <a:t>thread’</a:t>
            </a:r>
            <a:r>
              <a:rPr lang="ru-RU" altLang="ru-RU" sz="2000"/>
              <a:t>ов</a:t>
            </a:r>
            <a:r>
              <a:rPr lang="en-US" altLang="ru-RU" sz="2000"/>
              <a:t>.</a:t>
            </a:r>
            <a:r>
              <a:rPr lang="ru-RU" altLang="ru-RU" sz="2000"/>
              <a:t> </a:t>
            </a:r>
          </a:p>
          <a:p>
            <a:pPr lvl="1" eaLnBrk="1" hangingPunct="1"/>
            <a:r>
              <a:rPr lang="ru-RU" altLang="ru-RU" sz="1600"/>
              <a:t>Этот набор (</a:t>
            </a:r>
            <a:r>
              <a:rPr lang="en-US" altLang="ru-RU" sz="1600"/>
              <a:t>pool</a:t>
            </a:r>
            <a:r>
              <a:rPr lang="ru-RU" altLang="ru-RU" sz="1600"/>
              <a:t>)</a:t>
            </a:r>
            <a:r>
              <a:rPr lang="en-US" altLang="ru-RU" sz="1600"/>
              <a:t> </a:t>
            </a:r>
            <a:r>
              <a:rPr lang="ru-RU" altLang="ru-RU" sz="1600"/>
              <a:t>получает </a:t>
            </a:r>
            <a:r>
              <a:rPr lang="en-US" altLang="ru-RU" sz="1600"/>
              <a:t>Runnable</a:t>
            </a:r>
            <a:r>
              <a:rPr lang="ru-RU" altLang="ru-RU" sz="1600"/>
              <a:t>-объект, один из </a:t>
            </a:r>
            <a:r>
              <a:rPr lang="en-US" altLang="ru-RU" sz="1600"/>
              <a:t>thread’</a:t>
            </a:r>
            <a:r>
              <a:rPr lang="ru-RU" altLang="ru-RU" sz="1600"/>
              <a:t>ов набора выполняет его </a:t>
            </a:r>
            <a:r>
              <a:rPr lang="en-US" altLang="ru-RU" sz="1600"/>
              <a:t>run()</a:t>
            </a:r>
            <a:r>
              <a:rPr lang="ru-RU" altLang="ru-RU" sz="1600"/>
              <a:t>, но не</a:t>
            </a:r>
            <a:r>
              <a:rPr lang="en-US" altLang="ru-RU" sz="1600"/>
              <a:t> </a:t>
            </a:r>
            <a:r>
              <a:rPr lang="ru-RU" altLang="ru-RU" sz="1600"/>
              <a:t>прекращается, а ждет нового запроса.</a:t>
            </a:r>
          </a:p>
          <a:p>
            <a:pPr eaLnBrk="1" hangingPunct="1"/>
            <a:r>
              <a:rPr lang="ru-RU" altLang="ru-RU" sz="2000"/>
              <a:t>У разных </a:t>
            </a:r>
            <a:r>
              <a:rPr lang="en-US" altLang="ru-RU" sz="2000"/>
              <a:t>thread pool’</a:t>
            </a:r>
            <a:r>
              <a:rPr lang="ru-RU" altLang="ru-RU" sz="2000"/>
              <a:t>ов есть разные стратегии работы, например:</a:t>
            </a:r>
          </a:p>
          <a:p>
            <a:pPr lvl="1" eaLnBrk="1" hangingPunct="1"/>
            <a:r>
              <a:rPr lang="en-US" altLang="ru-RU" sz="1600" b="1"/>
              <a:t>Executors.newCachedThreadPool</a:t>
            </a:r>
            <a:r>
              <a:rPr lang="en-US" altLang="ru-RU" sz="1600"/>
              <a:t>(…) </a:t>
            </a:r>
            <a:r>
              <a:rPr lang="ru-RU" altLang="ru-RU" sz="1600"/>
              <a:t>- создает </a:t>
            </a:r>
            <a:r>
              <a:rPr lang="en-US" altLang="ru-RU" sz="1600"/>
              <a:t>thread pool</a:t>
            </a:r>
            <a:r>
              <a:rPr lang="ru-RU" altLang="ru-RU" sz="1600"/>
              <a:t>, выполняющий задачу на свободном имеющемся </a:t>
            </a:r>
            <a:r>
              <a:rPr lang="en-US" altLang="ru-RU" sz="1600"/>
              <a:t>thread’</a:t>
            </a:r>
            <a:r>
              <a:rPr lang="ru-RU" altLang="ru-RU" sz="1600"/>
              <a:t>е или создает новый </a:t>
            </a:r>
            <a:r>
              <a:rPr lang="en-US" altLang="ru-RU" sz="1600"/>
              <a:t>thread </a:t>
            </a:r>
            <a:r>
              <a:rPr lang="ru-RU" altLang="ru-RU" sz="1600"/>
              <a:t>- по необходимости.</a:t>
            </a:r>
          </a:p>
          <a:p>
            <a:pPr lvl="1" eaLnBrk="1" hangingPunct="1"/>
            <a:r>
              <a:rPr lang="en-US" altLang="ru-RU" sz="1600" b="1"/>
              <a:t>Executors.newFixedThreadPool</a:t>
            </a:r>
            <a:r>
              <a:rPr lang="en-US" altLang="ru-RU" sz="1600"/>
              <a:t>(…) </a:t>
            </a:r>
            <a:r>
              <a:rPr lang="ru-RU" altLang="ru-RU" sz="1600"/>
              <a:t>- не увеличивает количества созданных </a:t>
            </a:r>
            <a:r>
              <a:rPr lang="en-US" altLang="ru-RU" sz="1600"/>
              <a:t>thread’</a:t>
            </a:r>
            <a:r>
              <a:rPr lang="ru-RU" altLang="ru-RU" sz="1600"/>
              <a:t>в раздавая им задачи по очереди, по мере освобождения </a:t>
            </a:r>
            <a:r>
              <a:rPr lang="en-US" altLang="ru-RU" sz="1600"/>
              <a:t>thread’</a:t>
            </a:r>
            <a:r>
              <a:rPr lang="ru-RU" altLang="ru-RU" sz="1600"/>
              <a:t>ов.</a:t>
            </a:r>
          </a:p>
          <a:p>
            <a:pPr lvl="1" eaLnBrk="1" hangingPunct="1"/>
            <a:r>
              <a:rPr lang="en-US" altLang="ru-RU" sz="1600" b="1"/>
              <a:t>Executors.newSingleThreadExecutor</a:t>
            </a:r>
            <a:r>
              <a:rPr lang="en-US" altLang="ru-RU" sz="1600"/>
              <a:t>(…) – </a:t>
            </a:r>
            <a:r>
              <a:rPr lang="ru-RU" altLang="ru-RU" sz="1600"/>
              <a:t>частный случай от </a:t>
            </a:r>
            <a:r>
              <a:rPr lang="en-US" altLang="ru-RU" sz="1600"/>
              <a:t>Fixed… (</a:t>
            </a:r>
            <a:r>
              <a:rPr lang="ru-RU" altLang="ru-RU" sz="1600"/>
              <a:t>один </a:t>
            </a:r>
            <a:r>
              <a:rPr lang="en-US" altLang="ru-RU" sz="1600"/>
              <a:t>thread).</a:t>
            </a:r>
            <a:r>
              <a:rPr lang="ru-RU" altLang="ru-RU" sz="1600"/>
              <a:t>   </a:t>
            </a:r>
          </a:p>
          <a:p>
            <a:pPr eaLnBrk="1" hangingPunct="1"/>
            <a:endParaRPr lang="ru-RU" altLang="ru-RU" sz="2000"/>
          </a:p>
          <a:p>
            <a:pPr eaLnBrk="1" hangingPunct="1"/>
            <a:endParaRPr lang="ru-RU" altLang="ru-RU" sz="2000"/>
          </a:p>
        </p:txBody>
      </p:sp>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a:extLst>
              <a:ext uri="{FF2B5EF4-FFF2-40B4-BE49-F238E27FC236}">
                <a16:creationId xmlns:a16="http://schemas.microsoft.com/office/drawing/2014/main" id="{CF61E1AE-7576-4FEF-B6F8-6CE752BCFCCF}"/>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AA6BEA7-7100-4EDB-8084-03EDD9DC70D2}"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3555" name="Footer Placeholder 4">
            <a:extLst>
              <a:ext uri="{FF2B5EF4-FFF2-40B4-BE49-F238E27FC236}">
                <a16:creationId xmlns:a16="http://schemas.microsoft.com/office/drawing/2014/main" id="{804A0D75-034B-4734-8CF0-585BD6FF39B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3556" name="Slide Number Placeholder 5">
            <a:extLst>
              <a:ext uri="{FF2B5EF4-FFF2-40B4-BE49-F238E27FC236}">
                <a16:creationId xmlns:a16="http://schemas.microsoft.com/office/drawing/2014/main" id="{741205AD-BD41-4D4F-A0C0-ED7466A74705}"/>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CC825C7F-60F1-44B5-9BAD-1D2211D66D40}" type="slidenum">
              <a:rPr lang="ru-RU" altLang="ru-RU" sz="1400"/>
              <a:pPr eaLnBrk="1" hangingPunct="1">
                <a:spcBef>
                  <a:spcPct val="0"/>
                </a:spcBef>
                <a:buFontTx/>
                <a:buNone/>
              </a:pPr>
              <a:t>737</a:t>
            </a:fld>
            <a:endParaRPr lang="ru-RU" altLang="ru-RU" sz="1400"/>
          </a:p>
        </p:txBody>
      </p:sp>
      <p:sp>
        <p:nvSpPr>
          <p:cNvPr id="23557" name="Rectangle 3">
            <a:extLst>
              <a:ext uri="{FF2B5EF4-FFF2-40B4-BE49-F238E27FC236}">
                <a16:creationId xmlns:a16="http://schemas.microsoft.com/office/drawing/2014/main" id="{5009B502-1A20-4766-ACF6-43CEE2D81070}"/>
              </a:ext>
            </a:extLst>
          </p:cNvPr>
          <p:cNvSpPr>
            <a:spLocks noGrp="1" noChangeArrowheads="1"/>
          </p:cNvSpPr>
          <p:nvPr>
            <p:ph type="body" idx="1"/>
          </p:nvPr>
        </p:nvSpPr>
        <p:spPr>
          <a:xfrm>
            <a:off x="0" y="1412875"/>
            <a:ext cx="8964613" cy="4713288"/>
          </a:xfrm>
        </p:spPr>
        <p:txBody>
          <a:bodyPr/>
          <a:lstStyle/>
          <a:p>
            <a:pPr eaLnBrk="1" hangingPunct="1"/>
            <a:r>
              <a:rPr lang="ru-RU" altLang="ru-RU" sz="2000"/>
              <a:t>В результате создания </a:t>
            </a:r>
            <a:r>
              <a:rPr lang="en-US" altLang="ru-RU" sz="2000" b="1" i="1"/>
              <a:t>thread pool’</a:t>
            </a:r>
            <a:r>
              <a:rPr lang="ru-RU" altLang="ru-RU" sz="2000" b="1" i="1"/>
              <a:t>а </a:t>
            </a:r>
            <a:r>
              <a:rPr lang="ru-RU" altLang="ru-RU" sz="2000"/>
              <a:t>получается объект, реализующий интерфейс </a:t>
            </a:r>
            <a:r>
              <a:rPr lang="en-US" altLang="ru-RU" sz="2000"/>
              <a:t>ExecutorService</a:t>
            </a:r>
            <a:r>
              <a:rPr lang="ru-RU" altLang="ru-RU" sz="2000"/>
              <a:t>, который позволяет отправлять задачи на асинхронное выполнение </a:t>
            </a:r>
            <a:r>
              <a:rPr lang="en-US" altLang="ru-RU" sz="2000"/>
              <a:t>thread’</a:t>
            </a:r>
            <a:r>
              <a:rPr lang="ru-RU" altLang="ru-RU" sz="2000"/>
              <a:t>ами этого пула, методами:</a:t>
            </a:r>
          </a:p>
          <a:p>
            <a:pPr lvl="1"/>
            <a:r>
              <a:rPr lang="en-US" altLang="ru-RU" sz="1600" b="1"/>
              <a:t>Future&lt;?&gt; submit(Runnable task);</a:t>
            </a:r>
          </a:p>
          <a:p>
            <a:pPr lvl="1"/>
            <a:r>
              <a:rPr lang="en-US" altLang="ru-RU" sz="1600" b="1"/>
              <a:t>Future&lt;T&gt; submit(Runnable task, T result);</a:t>
            </a:r>
          </a:p>
          <a:p>
            <a:pPr lvl="1"/>
            <a:r>
              <a:rPr lang="en-US" altLang="ru-RU" sz="1600" b="1"/>
              <a:t>Future&lt;T&gt; submit(Callable&lt;T&gt; task);</a:t>
            </a:r>
            <a:endParaRPr lang="ru-RU" altLang="ru-RU" sz="1600" b="1"/>
          </a:p>
          <a:p>
            <a:pPr eaLnBrk="1" hangingPunct="1"/>
            <a:r>
              <a:rPr lang="ru-RU" altLang="ru-RU" sz="2000"/>
              <a:t>Пул выполняет полученные задачи по-своему, возвращая объект, реализующий интерфейс </a:t>
            </a:r>
            <a:r>
              <a:rPr lang="en-US" altLang="ru-RU" sz="2000"/>
              <a:t>Future</a:t>
            </a:r>
            <a:r>
              <a:rPr lang="ru-RU" altLang="ru-RU" sz="2000"/>
              <a:t> – результат запуска асинхронного вычисления </a:t>
            </a:r>
            <a:r>
              <a:rPr lang="ru-RU" altLang="ru-RU" sz="1600" b="1" i="1"/>
              <a:t>(вычисление можно и прекратить, получив объект-</a:t>
            </a:r>
            <a:r>
              <a:rPr lang="en-US" altLang="ru-RU" sz="1600" b="1" i="1"/>
              <a:t>Future</a:t>
            </a:r>
            <a:r>
              <a:rPr lang="ru-RU" altLang="ru-RU" sz="1600" b="1" i="1"/>
              <a:t>)</a:t>
            </a:r>
            <a:r>
              <a:rPr lang="ru-RU" altLang="ru-RU" sz="2000"/>
              <a:t>.  </a:t>
            </a:r>
            <a:endParaRPr lang="en-US" altLang="ru-RU" sz="2000"/>
          </a:p>
          <a:p>
            <a:pPr lvl="1" eaLnBrk="1" hangingPunct="1"/>
            <a:r>
              <a:rPr lang="en-US" altLang="ru-RU" sz="1600"/>
              <a:t>Future&lt;?&gt; </a:t>
            </a:r>
            <a:r>
              <a:rPr lang="ru-RU" altLang="ru-RU" sz="1600"/>
              <a:t>первого метода по завершении вычисления</a:t>
            </a:r>
            <a:r>
              <a:rPr lang="en-US" altLang="ru-RU" sz="1600"/>
              <a:t> </a:t>
            </a:r>
            <a:r>
              <a:rPr lang="ru-RU" altLang="ru-RU" sz="1600"/>
              <a:t>просто выдает </a:t>
            </a:r>
            <a:r>
              <a:rPr lang="en-US" altLang="ru-RU" sz="1600"/>
              <a:t>null</a:t>
            </a:r>
            <a:r>
              <a:rPr lang="ru-RU" altLang="ru-RU" sz="1600"/>
              <a:t> из </a:t>
            </a:r>
            <a:r>
              <a:rPr lang="en-US" altLang="ru-RU" sz="1600"/>
              <a:t>get().</a:t>
            </a:r>
          </a:p>
          <a:p>
            <a:pPr lvl="1" eaLnBrk="1" hangingPunct="1"/>
            <a:r>
              <a:rPr lang="ru-RU" altLang="ru-RU" sz="1600"/>
              <a:t>Второй метод возвращает </a:t>
            </a:r>
            <a:r>
              <a:rPr lang="en-US" altLang="ru-RU" sz="1600"/>
              <a:t>Future-</a:t>
            </a:r>
            <a:r>
              <a:rPr lang="ru-RU" altLang="ru-RU" sz="1600"/>
              <a:t>объект, чей метод </a:t>
            </a:r>
            <a:r>
              <a:rPr lang="en-US" altLang="ru-RU" sz="1600"/>
              <a:t>get() </a:t>
            </a:r>
            <a:r>
              <a:rPr lang="ru-RU" altLang="ru-RU" sz="1600"/>
              <a:t>вернет заданный </a:t>
            </a:r>
            <a:r>
              <a:rPr lang="en-US" altLang="ru-RU" sz="1600"/>
              <a:t>result;</a:t>
            </a:r>
          </a:p>
          <a:p>
            <a:pPr lvl="1" eaLnBrk="1" hangingPunct="1"/>
            <a:r>
              <a:rPr lang="ru-RU" altLang="ru-RU" sz="1600"/>
              <a:t>Третий метод отправляет </a:t>
            </a:r>
            <a:r>
              <a:rPr lang="en-US" altLang="ru-RU" sz="1600"/>
              <a:t>callable</a:t>
            </a:r>
            <a:r>
              <a:rPr lang="ru-RU" altLang="ru-RU" sz="1600"/>
              <a:t>,</a:t>
            </a:r>
            <a:r>
              <a:rPr lang="en-US" altLang="ru-RU" sz="1600"/>
              <a:t> </a:t>
            </a:r>
            <a:r>
              <a:rPr lang="ru-RU" altLang="ru-RU" sz="1600"/>
              <a:t>метод </a:t>
            </a:r>
            <a:r>
              <a:rPr lang="en-US" altLang="ru-RU" sz="1600"/>
              <a:t>get() </a:t>
            </a:r>
            <a:r>
              <a:rPr lang="ru-RU" altLang="ru-RU" sz="1600"/>
              <a:t>из </a:t>
            </a:r>
            <a:r>
              <a:rPr lang="en-US" altLang="ru-RU" sz="1600"/>
              <a:t>Future </a:t>
            </a:r>
            <a:r>
              <a:rPr lang="ru-RU" altLang="ru-RU" sz="1600"/>
              <a:t>достает готовый результат.</a:t>
            </a:r>
            <a:endParaRPr lang="en-US" altLang="ru-RU" sz="1600"/>
          </a:p>
          <a:p>
            <a:pPr eaLnBrk="1" hangingPunct="1"/>
            <a:r>
              <a:rPr lang="ru-RU" altLang="ru-RU" sz="2000"/>
              <a:t>Пул надо останавливать</a:t>
            </a:r>
            <a:r>
              <a:rPr lang="en-US" altLang="ru-RU" sz="2000"/>
              <a:t>: </a:t>
            </a:r>
            <a:r>
              <a:rPr lang="ru-RU" altLang="ru-RU" sz="2000"/>
              <a:t>или </a:t>
            </a:r>
            <a:r>
              <a:rPr lang="en-US" altLang="ru-RU" sz="2000"/>
              <a:t>shutdown </a:t>
            </a:r>
            <a:r>
              <a:rPr lang="ru-RU" altLang="ru-RU" sz="1600"/>
              <a:t>(пул ждет, когда все вычисления закончатся)</a:t>
            </a:r>
            <a:r>
              <a:rPr lang="en-US" altLang="ru-RU" sz="2000"/>
              <a:t> </a:t>
            </a:r>
            <a:r>
              <a:rPr lang="ru-RU" altLang="ru-RU" sz="2000"/>
              <a:t>или </a:t>
            </a:r>
            <a:r>
              <a:rPr lang="en-US" altLang="ru-RU" sz="2000"/>
              <a:t>shutdownNow</a:t>
            </a:r>
            <a:r>
              <a:rPr lang="ru-RU" altLang="ru-RU" sz="2000"/>
              <a:t> </a:t>
            </a:r>
            <a:r>
              <a:rPr lang="ru-RU" altLang="ru-RU" sz="1600"/>
              <a:t>(пул прекращает задачи и прерывает </a:t>
            </a:r>
            <a:r>
              <a:rPr lang="en-US" altLang="ru-RU" sz="1600"/>
              <a:t>thread’</a:t>
            </a:r>
            <a:r>
              <a:rPr lang="ru-RU" altLang="ru-RU" sz="1600"/>
              <a:t>ы)</a:t>
            </a:r>
            <a:r>
              <a:rPr lang="ru-RU" altLang="ru-RU" sz="2000"/>
              <a:t>.</a:t>
            </a:r>
          </a:p>
        </p:txBody>
      </p:sp>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Date Placeholder 3">
            <a:extLst>
              <a:ext uri="{FF2B5EF4-FFF2-40B4-BE49-F238E27FC236}">
                <a16:creationId xmlns:a16="http://schemas.microsoft.com/office/drawing/2014/main" id="{195F2971-3DFA-4127-9FEE-A531F1455F7D}"/>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65A45C28-5709-4A20-8882-B14D587A7415}"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4579" name="Footer Placeholder 4">
            <a:extLst>
              <a:ext uri="{FF2B5EF4-FFF2-40B4-BE49-F238E27FC236}">
                <a16:creationId xmlns:a16="http://schemas.microsoft.com/office/drawing/2014/main" id="{67ABF45E-54A8-474C-8BB8-8CEEE4E5B811}"/>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4580" name="Slide Number Placeholder 5">
            <a:extLst>
              <a:ext uri="{FF2B5EF4-FFF2-40B4-BE49-F238E27FC236}">
                <a16:creationId xmlns:a16="http://schemas.microsoft.com/office/drawing/2014/main" id="{79D02806-463D-405B-B185-C3B0C478AE1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D8987E92-2B0C-42EA-B753-599F99D949AF}" type="slidenum">
              <a:rPr lang="ru-RU" altLang="ru-RU" sz="1400"/>
              <a:pPr eaLnBrk="1" hangingPunct="1">
                <a:spcBef>
                  <a:spcPct val="0"/>
                </a:spcBef>
                <a:buFontTx/>
                <a:buNone/>
              </a:pPr>
              <a:t>738</a:t>
            </a:fld>
            <a:endParaRPr lang="ru-RU" altLang="ru-RU" sz="1400"/>
          </a:p>
        </p:txBody>
      </p:sp>
      <p:sp>
        <p:nvSpPr>
          <p:cNvPr id="24581" name="Rectangle 2">
            <a:extLst>
              <a:ext uri="{FF2B5EF4-FFF2-40B4-BE49-F238E27FC236}">
                <a16:creationId xmlns:a16="http://schemas.microsoft.com/office/drawing/2014/main" id="{1A97BC47-4181-4859-8C2B-069486DF6C72}"/>
              </a:ext>
            </a:extLst>
          </p:cNvPr>
          <p:cNvSpPr>
            <a:spLocks noGrp="1" noChangeArrowheads="1"/>
          </p:cNvSpPr>
          <p:nvPr>
            <p:ph type="title"/>
          </p:nvPr>
        </p:nvSpPr>
        <p:spPr>
          <a:xfrm>
            <a:off x="468313" y="1484313"/>
            <a:ext cx="8229600" cy="431800"/>
          </a:xfrm>
        </p:spPr>
        <p:txBody>
          <a:bodyPr/>
          <a:lstStyle/>
          <a:p>
            <a:pPr eaLnBrk="1" hangingPunct="1"/>
            <a:r>
              <a:rPr lang="ru-RU" altLang="ru-RU" sz="2400" b="1">
                <a:solidFill>
                  <a:schemeClr val="tx1"/>
                </a:solidFill>
              </a:rPr>
              <a:t>Запланированное выполнение</a:t>
            </a:r>
          </a:p>
        </p:txBody>
      </p:sp>
      <p:sp>
        <p:nvSpPr>
          <p:cNvPr id="24582" name="Rectangle 3">
            <a:extLst>
              <a:ext uri="{FF2B5EF4-FFF2-40B4-BE49-F238E27FC236}">
                <a16:creationId xmlns:a16="http://schemas.microsoft.com/office/drawing/2014/main" id="{B45CECA2-AB67-4469-B148-CDA9DACC664F}"/>
              </a:ext>
            </a:extLst>
          </p:cNvPr>
          <p:cNvSpPr>
            <a:spLocks noGrp="1" noChangeArrowheads="1"/>
          </p:cNvSpPr>
          <p:nvPr>
            <p:ph type="body" idx="1"/>
          </p:nvPr>
        </p:nvSpPr>
        <p:spPr>
          <a:xfrm>
            <a:off x="179388" y="1916113"/>
            <a:ext cx="8785225" cy="4210050"/>
          </a:xfrm>
        </p:spPr>
        <p:txBody>
          <a:bodyPr/>
          <a:lstStyle/>
          <a:p>
            <a:pPr eaLnBrk="1" hangingPunct="1"/>
            <a:r>
              <a:rPr lang="en-US" altLang="ru-RU" sz="2000"/>
              <a:t>Executors – </a:t>
            </a:r>
            <a:r>
              <a:rPr lang="ru-RU" altLang="ru-RU" sz="2000"/>
              <a:t>фабрика реализаций интерфейса </a:t>
            </a:r>
            <a:r>
              <a:rPr lang="en-US" altLang="ru-RU" sz="2000"/>
              <a:t>ExecutorService – </a:t>
            </a:r>
            <a:r>
              <a:rPr lang="ru-RU" altLang="ru-RU" sz="2000"/>
              <a:t>может выдавать реализации интерфейса </a:t>
            </a:r>
            <a:r>
              <a:rPr lang="en-US" altLang="ru-RU" sz="2000"/>
              <a:t>ScheduledExecutorService </a:t>
            </a:r>
            <a:r>
              <a:rPr lang="ru-RU" altLang="ru-RU" sz="2000"/>
              <a:t>методами:</a:t>
            </a:r>
            <a:endParaRPr lang="en-US" altLang="ru-RU" sz="2000"/>
          </a:p>
          <a:p>
            <a:pPr lvl="1" eaLnBrk="1" hangingPunct="1"/>
            <a:r>
              <a:rPr lang="en-US" altLang="ru-RU" sz="1600" b="1"/>
              <a:t>Executors.newScheduledThreadPool(); </a:t>
            </a:r>
            <a:endParaRPr lang="ru-RU" altLang="ru-RU" sz="1600" b="1"/>
          </a:p>
          <a:p>
            <a:pPr lvl="1" eaLnBrk="1" hangingPunct="1"/>
            <a:r>
              <a:rPr lang="en-US" altLang="ru-RU" sz="1600" b="1"/>
              <a:t>Executors.newSingleThreadScheduledExecutor()</a:t>
            </a:r>
            <a:r>
              <a:rPr lang="en-US" altLang="ru-RU" sz="1600"/>
              <a:t>.</a:t>
            </a:r>
            <a:endParaRPr lang="ru-RU" altLang="ru-RU" sz="1600"/>
          </a:p>
          <a:p>
            <a:pPr eaLnBrk="1" hangingPunct="1"/>
            <a:r>
              <a:rPr lang="en-US" altLang="ru-RU" sz="2000"/>
              <a:t>ScheduledExecutorService – </a:t>
            </a:r>
            <a:r>
              <a:rPr lang="ru-RU" altLang="ru-RU" sz="2000"/>
              <a:t>обобщает возможности и средства класса </a:t>
            </a:r>
            <a:r>
              <a:rPr lang="en-US" altLang="ru-RU" sz="2000"/>
              <a:t>java.util.Timer.</a:t>
            </a:r>
          </a:p>
          <a:p>
            <a:pPr eaLnBrk="1" hangingPunct="1"/>
            <a:r>
              <a:rPr lang="ru-RU" altLang="ru-RU" sz="2000"/>
              <a:t>Можно запланировать асинхронное выполнение </a:t>
            </a:r>
            <a:r>
              <a:rPr lang="en-US" altLang="ru-RU" sz="2000"/>
              <a:t>Runnable </a:t>
            </a:r>
            <a:r>
              <a:rPr lang="ru-RU" altLang="ru-RU" sz="2000"/>
              <a:t>или </a:t>
            </a:r>
            <a:r>
              <a:rPr lang="en-US" altLang="ru-RU" sz="2000"/>
              <a:t>Callable </a:t>
            </a:r>
            <a:r>
              <a:rPr lang="ru-RU" altLang="ru-RU" sz="2000"/>
              <a:t>задач так, чтобы они выполнялись: </a:t>
            </a:r>
          </a:p>
          <a:p>
            <a:pPr lvl="1" eaLnBrk="1" hangingPunct="1"/>
            <a:r>
              <a:rPr lang="ru-RU" altLang="ru-RU" sz="1600" b="1"/>
              <a:t>однократно, после указанной задержки;  </a:t>
            </a:r>
          </a:p>
          <a:p>
            <a:pPr lvl="1" eaLnBrk="1" hangingPunct="1"/>
            <a:r>
              <a:rPr lang="ru-RU" altLang="ru-RU" sz="1600" b="1"/>
              <a:t>периодически, после указанной начальной задержки и с указанной задержкой между завершением одного исполнения и началом следующего. </a:t>
            </a:r>
          </a:p>
        </p:txBody>
      </p:sp>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a:extLst>
              <a:ext uri="{FF2B5EF4-FFF2-40B4-BE49-F238E27FC236}">
                <a16:creationId xmlns:a16="http://schemas.microsoft.com/office/drawing/2014/main" id="{76BBD5E1-4F32-40B9-BDE1-DC4B51546EA5}"/>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A600B26E-50E3-46B3-874F-1C6992B7D37E}"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5603" name="Footer Placeholder 4">
            <a:extLst>
              <a:ext uri="{FF2B5EF4-FFF2-40B4-BE49-F238E27FC236}">
                <a16:creationId xmlns:a16="http://schemas.microsoft.com/office/drawing/2014/main" id="{6C07E22D-ABCB-4043-B2CF-B56198DE69A4}"/>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5604" name="Slide Number Placeholder 5">
            <a:extLst>
              <a:ext uri="{FF2B5EF4-FFF2-40B4-BE49-F238E27FC236}">
                <a16:creationId xmlns:a16="http://schemas.microsoft.com/office/drawing/2014/main" id="{4297D161-D561-4828-9857-898DC05EBC66}"/>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E9703F3A-43CF-4F72-901E-AEB170B7C37F}" type="slidenum">
              <a:rPr lang="ru-RU" altLang="ru-RU" sz="1400"/>
              <a:pPr eaLnBrk="1" hangingPunct="1">
                <a:spcBef>
                  <a:spcPct val="0"/>
                </a:spcBef>
                <a:buFontTx/>
                <a:buNone/>
              </a:pPr>
              <a:t>739</a:t>
            </a:fld>
            <a:endParaRPr lang="ru-RU" altLang="ru-RU" sz="1400"/>
          </a:p>
        </p:txBody>
      </p:sp>
      <p:sp>
        <p:nvSpPr>
          <p:cNvPr id="25605" name="Rectangle 2">
            <a:extLst>
              <a:ext uri="{FF2B5EF4-FFF2-40B4-BE49-F238E27FC236}">
                <a16:creationId xmlns:a16="http://schemas.microsoft.com/office/drawing/2014/main" id="{B3D7E440-9F75-4B24-AF00-C3CC0585F244}"/>
              </a:ext>
            </a:extLst>
          </p:cNvPr>
          <p:cNvSpPr>
            <a:spLocks noGrp="1" noChangeArrowheads="1"/>
          </p:cNvSpPr>
          <p:nvPr>
            <p:ph type="title"/>
          </p:nvPr>
        </p:nvSpPr>
        <p:spPr>
          <a:xfrm>
            <a:off x="395288" y="1412875"/>
            <a:ext cx="8229600" cy="431800"/>
          </a:xfrm>
        </p:spPr>
        <p:txBody>
          <a:bodyPr/>
          <a:lstStyle/>
          <a:p>
            <a:pPr eaLnBrk="1" hangingPunct="1"/>
            <a:r>
              <a:rPr lang="ru-RU" altLang="ru-RU" sz="2400" b="1">
                <a:solidFill>
                  <a:schemeClr val="tx1"/>
                </a:solidFill>
              </a:rPr>
              <a:t>Управление группой задач</a:t>
            </a:r>
          </a:p>
        </p:txBody>
      </p:sp>
      <p:sp>
        <p:nvSpPr>
          <p:cNvPr id="6150" name="Rectangle 3">
            <a:extLst>
              <a:ext uri="{FF2B5EF4-FFF2-40B4-BE49-F238E27FC236}">
                <a16:creationId xmlns:a16="http://schemas.microsoft.com/office/drawing/2014/main" id="{D6ACC28A-29F9-42D2-A396-5562657ADA6D}"/>
              </a:ext>
            </a:extLst>
          </p:cNvPr>
          <p:cNvSpPr>
            <a:spLocks noGrp="1" noChangeArrowheads="1"/>
          </p:cNvSpPr>
          <p:nvPr>
            <p:ph type="body" idx="1"/>
          </p:nvPr>
        </p:nvSpPr>
        <p:spPr>
          <a:xfrm>
            <a:off x="0" y="1844675"/>
            <a:ext cx="9144000" cy="4281488"/>
          </a:xfrm>
        </p:spPr>
        <p:txBody>
          <a:bodyPr/>
          <a:lstStyle/>
          <a:p>
            <a:pPr eaLnBrk="1" hangingPunct="1">
              <a:defRPr/>
            </a:pPr>
            <a:r>
              <a:rPr lang="en-US" altLang="ru-RU" sz="2000" dirty="0"/>
              <a:t>ExecutorService </a:t>
            </a:r>
            <a:r>
              <a:rPr lang="ru-RU" altLang="ru-RU" sz="2000" dirty="0"/>
              <a:t>и </a:t>
            </a:r>
            <a:r>
              <a:rPr lang="en-US" altLang="ru-RU" sz="2000" dirty="0"/>
              <a:t>thread pool </a:t>
            </a:r>
            <a:r>
              <a:rPr lang="ru-RU" altLang="ru-RU" sz="2000" dirty="0"/>
              <a:t>позволяют повысить эффективность использования </a:t>
            </a:r>
            <a:r>
              <a:rPr lang="en-US" altLang="ru-RU" sz="2000" dirty="0"/>
              <a:t>thread’</a:t>
            </a:r>
            <a:r>
              <a:rPr lang="ru-RU" altLang="ru-RU" sz="2000" dirty="0"/>
              <a:t>ов и выполнения ими задач, а также – управлять их группами: например, делать им </a:t>
            </a:r>
            <a:r>
              <a:rPr lang="en-US" altLang="ru-RU" sz="2000" dirty="0"/>
              <a:t>shutdownNow().</a:t>
            </a:r>
          </a:p>
          <a:p>
            <a:pPr eaLnBrk="1" hangingPunct="1">
              <a:defRPr/>
            </a:pPr>
            <a:r>
              <a:rPr lang="en-US" altLang="ru-RU" sz="2000" dirty="0"/>
              <a:t>ExecutorService </a:t>
            </a:r>
            <a:r>
              <a:rPr lang="ru-RU" altLang="ru-RU" sz="2000" dirty="0"/>
              <a:t>имеет методы </a:t>
            </a:r>
            <a:r>
              <a:rPr lang="en-US" altLang="ru-RU" sz="2000" dirty="0"/>
              <a:t>invokeAll(…)</a:t>
            </a:r>
            <a:r>
              <a:rPr lang="ru-RU" altLang="ru-RU" sz="2000" dirty="0"/>
              <a:t> и </a:t>
            </a:r>
            <a:r>
              <a:rPr lang="en-US" altLang="ru-RU" sz="2000" dirty="0"/>
              <a:t>invokeAny(…)</a:t>
            </a:r>
            <a:r>
              <a:rPr lang="ru-RU" altLang="ru-RU" sz="2000" dirty="0"/>
              <a:t>, которые управляют коллекцией </a:t>
            </a:r>
            <a:r>
              <a:rPr lang="en-US" altLang="ru-RU" sz="2000" dirty="0"/>
              <a:t>Callable-</a:t>
            </a:r>
            <a:r>
              <a:rPr lang="ru-RU" altLang="ru-RU" sz="2000" dirty="0"/>
              <a:t>задач, возвращая список для опроса результатов всех законченных задач или первой из них – </a:t>
            </a:r>
            <a:r>
              <a:rPr lang="ru-RU" altLang="ru-RU" sz="2000" i="1" dirty="0"/>
              <a:t>см. </a:t>
            </a:r>
            <a:r>
              <a:rPr lang="en-US" altLang="ru-RU" sz="2000" i="1" dirty="0"/>
              <a:t>docs</a:t>
            </a:r>
            <a:r>
              <a:rPr lang="ru-RU" altLang="ru-RU" sz="2000" i="1" dirty="0"/>
              <a:t>. </a:t>
            </a:r>
          </a:p>
          <a:p>
            <a:pPr eaLnBrk="1" hangingPunct="1">
              <a:defRPr/>
            </a:pPr>
            <a:r>
              <a:rPr lang="ru-RU" altLang="ru-RU" sz="2000" dirty="0"/>
              <a:t>Можно использовать </a:t>
            </a:r>
            <a:r>
              <a:rPr lang="en-US" altLang="ru-RU" sz="2000" dirty="0"/>
              <a:t>ExecutorCompletionService</a:t>
            </a:r>
            <a:r>
              <a:rPr lang="ru-RU" altLang="ru-RU" sz="2000" dirty="0"/>
              <a:t> для имеющегося уже объекта </a:t>
            </a:r>
            <a:r>
              <a:rPr lang="en-US" altLang="ru-RU" sz="2000" dirty="0"/>
              <a:t>ExecutorService</a:t>
            </a:r>
            <a:r>
              <a:rPr lang="ru-RU" altLang="ru-RU" sz="2000" dirty="0"/>
              <a:t> и получать </a:t>
            </a:r>
            <a:r>
              <a:rPr lang="en-US" altLang="ru-RU" sz="1800" i="1" dirty="0"/>
              <a:t>(</a:t>
            </a:r>
            <a:r>
              <a:rPr lang="ru-RU" altLang="ru-RU" sz="1800" i="1" dirty="0"/>
              <a:t>через </a:t>
            </a:r>
            <a:r>
              <a:rPr lang="en-US" altLang="ru-RU" sz="1800" i="1" dirty="0"/>
              <a:t>blocking queue </a:t>
            </a:r>
            <a:r>
              <a:rPr lang="ru-RU" altLang="ru-RU" sz="1800" i="1" dirty="0"/>
              <a:t>из объектов </a:t>
            </a:r>
            <a:r>
              <a:rPr lang="en-US" altLang="ru-RU" sz="1800" i="1" dirty="0"/>
              <a:t>Future)</a:t>
            </a:r>
            <a:r>
              <a:rPr lang="en-US" altLang="ru-RU" sz="2000" dirty="0"/>
              <a:t> </a:t>
            </a:r>
            <a:r>
              <a:rPr lang="ru-RU" altLang="ru-RU" sz="2000" dirty="0"/>
              <a:t>результаты асинхронных задач – по мере их появления: </a:t>
            </a:r>
          </a:p>
          <a:p>
            <a:pPr marL="0" indent="0">
              <a:buFontTx/>
              <a:buNone/>
              <a:defRPr/>
            </a:pPr>
            <a:r>
              <a:rPr lang="ru-RU" sz="1600" dirty="0"/>
              <a:t>	</a:t>
            </a:r>
            <a:r>
              <a:rPr lang="en-US" sz="1600" dirty="0"/>
              <a:t>ExecutorCompletionService&lt;T&gt; service = new ExecutorCompletionService&lt;&gt;(executor);</a:t>
            </a:r>
          </a:p>
          <a:p>
            <a:pPr marL="0" indent="0">
              <a:buFontTx/>
              <a:buNone/>
              <a:defRPr/>
            </a:pPr>
            <a:r>
              <a:rPr lang="ru-RU" sz="1600" dirty="0"/>
              <a:t>	</a:t>
            </a:r>
            <a:r>
              <a:rPr lang="en-US" sz="1600" dirty="0"/>
              <a:t>for (Callable&lt;T&gt; task : tasks) service.submit(task);</a:t>
            </a:r>
          </a:p>
          <a:p>
            <a:pPr marL="0" indent="0">
              <a:buFontTx/>
              <a:buNone/>
              <a:defRPr/>
            </a:pPr>
            <a:r>
              <a:rPr lang="ru-RU" sz="1600" dirty="0"/>
              <a:t>	</a:t>
            </a:r>
            <a:r>
              <a:rPr lang="nn-NO" sz="1600" dirty="0"/>
              <a:t>for (int i = 0; i &lt; tasks.size(); i++)</a:t>
            </a:r>
          </a:p>
          <a:p>
            <a:pPr marL="0" indent="0">
              <a:buFontTx/>
              <a:buNone/>
              <a:defRPr/>
            </a:pPr>
            <a:r>
              <a:rPr lang="ru-RU" sz="1600" dirty="0"/>
              <a:t>	</a:t>
            </a:r>
            <a:r>
              <a:rPr lang="en-US" sz="1600" i="1" dirty="0"/>
              <a:t>processFurther</a:t>
            </a:r>
            <a:r>
              <a:rPr lang="ru-RU" sz="1600" i="1" dirty="0"/>
              <a:t> </a:t>
            </a:r>
            <a:r>
              <a:rPr lang="en-US" sz="1600" dirty="0"/>
              <a:t>(</a:t>
            </a:r>
            <a:r>
              <a:rPr lang="ru-RU" sz="1600" dirty="0"/>
              <a:t> </a:t>
            </a:r>
            <a:r>
              <a:rPr lang="en-US" sz="1600" dirty="0"/>
              <a:t>service.take().get()</a:t>
            </a:r>
            <a:r>
              <a:rPr lang="ru-RU" sz="1600" dirty="0"/>
              <a:t> </a:t>
            </a:r>
            <a:r>
              <a:rPr lang="en-US" sz="1600" dirty="0"/>
              <a:t>);</a:t>
            </a:r>
            <a:r>
              <a:rPr lang="ru-RU" sz="1600" dirty="0"/>
              <a:t> </a:t>
            </a:r>
            <a:r>
              <a:rPr lang="en-US" sz="1600" dirty="0"/>
              <a:t>// </a:t>
            </a:r>
            <a:r>
              <a:rPr lang="ru-RU" sz="1600" dirty="0"/>
              <a:t>обработка результатов по мере их появления</a:t>
            </a:r>
            <a:endParaRPr lang="en-US" sz="1600" dirty="0"/>
          </a:p>
          <a:p>
            <a:pPr marL="0" indent="0">
              <a:buFontTx/>
              <a:buNone/>
              <a:defRPr/>
            </a:pPr>
            <a:endParaRPr lang="ru-RU" altLang="ru-RU" sz="2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b="1" dirty="0"/>
              <a:t>Рассмотрим другие подходы использования интервалов равной ширины. </a:t>
            </a:r>
            <a:endParaRPr lang="ru-RU" sz="2800" dirty="0"/>
          </a:p>
        </p:txBody>
      </p:sp>
      <mc:AlternateContent xmlns:mc="http://schemas.openxmlformats.org/markup-compatibility/2006" xmlns:a14="http://schemas.microsoft.com/office/drawing/2010/main">
        <mc:Choice Requires="a14">
          <p:sp>
            <p:nvSpPr>
              <p:cNvPr id="3" name="Объект 2"/>
              <p:cNvSpPr>
                <a:spLocks noGrp="1"/>
              </p:cNvSpPr>
              <p:nvPr>
                <p:ph sz="quarter" idx="1"/>
              </p:nvPr>
            </p:nvSpPr>
            <p:spPr/>
            <p:txBody>
              <a:bodyPr/>
              <a:lstStyle/>
              <a:p>
                <a:r>
                  <a:rPr lang="ru-RU" b="1" dirty="0"/>
                  <a:t>Дэвид Скотт </a:t>
                </a:r>
                <a:r>
                  <a:rPr lang="ru-RU" dirty="0"/>
                  <a:t>(</a:t>
                </a:r>
                <a:r>
                  <a:rPr lang="en-US" i="1" dirty="0"/>
                  <a:t>David W</a:t>
                </a:r>
                <a:r>
                  <a:rPr lang="ru-RU" i="1" dirty="0"/>
                  <a:t>. </a:t>
                </a:r>
                <a:r>
                  <a:rPr lang="en-US" i="1" dirty="0"/>
                  <a:t>Scott</a:t>
                </a:r>
                <a:r>
                  <a:rPr lang="ru-RU" dirty="0"/>
                  <a:t>)</a:t>
                </a:r>
                <a:r>
                  <a:rPr lang="en-US" dirty="0"/>
                  <a:t> </a:t>
                </a:r>
                <a:r>
                  <a:rPr lang="ru-RU" dirty="0"/>
                  <a:t>показал, что оптимальной  шириной интервалов является</a:t>
                </a:r>
              </a:p>
              <a:p>
                <a:endParaRPr lang="ru-RU" dirty="0"/>
              </a:p>
              <a:p>
                <a:endParaRPr lang="ru-RU" dirty="0"/>
              </a:p>
              <a:p>
                <a:endParaRPr lang="ru-RU" dirty="0"/>
              </a:p>
              <a:p>
                <a:r>
                  <a:rPr lang="ru-RU" dirty="0"/>
                  <a:t>где</a:t>
                </a:r>
                <a:r>
                  <a:rPr lang="ru-RU" i="1" dirty="0"/>
                  <a:t> </a:t>
                </a:r>
                <a:r>
                  <a:rPr lang="en-US" i="1" dirty="0"/>
                  <a:t>S </a:t>
                </a:r>
                <a:r>
                  <a:rPr lang="ru-RU" dirty="0"/>
                  <a:t>– среднее </a:t>
                </a:r>
                <a:r>
                  <a:rPr lang="ru-RU" dirty="0" err="1"/>
                  <a:t>квадратическое</a:t>
                </a:r>
                <a:r>
                  <a:rPr lang="ru-RU" dirty="0"/>
                  <a:t> отклонение значений переменной по всем наблюдениям (корень дисперсии)</a:t>
                </a:r>
              </a:p>
              <a:p>
                <a:r>
                  <a:rPr lang="ru-RU" b="1" dirty="0"/>
                  <a:t>Дисперсия (</a:t>
                </a:r>
                <a:r>
                  <a:rPr lang="ru-RU" b="1" dirty="0" err="1"/>
                  <a:t>variation</a:t>
                </a:r>
                <a:r>
                  <a:rPr lang="ru-RU" b="1" dirty="0"/>
                  <a:t>) </a:t>
                </a:r>
                <a:r>
                  <a:rPr lang="ru-RU" dirty="0"/>
                  <a:t>– средняя арифметическая квадрата отклонения наблюдаемых значений </a:t>
                </a:r>
                <a:r>
                  <a:rPr lang="en-US" dirty="0"/>
                  <a:t>xi</a:t>
                </a:r>
                <a:r>
                  <a:rPr lang="ru-RU" dirty="0"/>
                  <a:t> от средней арифметической </a:t>
                </a:r>
                <a14:m>
                  <m:oMath xmlns:m="http://schemas.openxmlformats.org/officeDocument/2006/math">
                    <m:acc>
                      <m:accPr>
                        <m:chr m:val="̅"/>
                        <m:ctrlPr>
                          <a:rPr lang="ru-RU" i="1">
                            <a:latin typeface="Cambria Math" panose="02040503050406030204" pitchFamily="18" charset="0"/>
                          </a:rPr>
                        </m:ctrlPr>
                      </m:accPr>
                      <m:e>
                        <m:r>
                          <a:rPr lang="en-US">
                            <a:latin typeface="Cambria Math"/>
                          </a:rPr>
                          <m:t>𝑥</m:t>
                        </m:r>
                      </m:e>
                    </m:acc>
                  </m:oMath>
                </a14:m>
                <a:r>
                  <a:rPr lang="ru-RU" dirty="0"/>
                  <a:t>.</a:t>
                </a:r>
              </a:p>
              <a:p>
                <a:endParaRPr lang="ru-RU" dirty="0"/>
              </a:p>
              <a:p>
                <a:endParaRPr lang="ru-RU" dirty="0"/>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sz="quarter" idx="1"/>
              </p:nvPr>
            </p:nvSpPr>
            <p:spPr>
              <a:blipFill>
                <a:blip r:embed="rId4"/>
                <a:stretch>
                  <a:fillRect l="-667" t="-1235" r="-1481" b="-988"/>
                </a:stretch>
              </a:blipFill>
            </p:spPr>
            <p:txBody>
              <a:bodyPr/>
              <a:lstStyle/>
              <a:p>
                <a:r>
                  <a:rPr lang="ru-RU">
                    <a:noFill/>
                  </a:rPr>
                  <a:t> </a:t>
                </a:r>
              </a:p>
            </p:txBody>
          </p:sp>
        </mc:Fallback>
      </mc:AlternateContent>
      <p:sp>
        <p:nvSpPr>
          <p:cNvPr id="21" name="Rectangle 19"/>
          <p:cNvSpPr>
            <a:spLocks noChangeArrowheads="1"/>
          </p:cNvSpPr>
          <p:nvPr/>
        </p:nvSpPr>
        <p:spPr bwMode="auto">
          <a:xfrm>
            <a:off x="3131839" y="5085183"/>
            <a:ext cx="20010644" cy="56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5" name="Объект 4">
            <a:extLst>
              <a:ext uri="{FF2B5EF4-FFF2-40B4-BE49-F238E27FC236}">
                <a16:creationId xmlns:a16="http://schemas.microsoft.com/office/drawing/2014/main" id="{953EA1B0-097D-471A-BA26-257456C8847A}"/>
              </a:ext>
            </a:extLst>
          </p:cNvPr>
          <p:cNvGraphicFramePr>
            <a:graphicFrameLocks noChangeAspect="1"/>
          </p:cNvGraphicFramePr>
          <p:nvPr/>
        </p:nvGraphicFramePr>
        <p:xfrm>
          <a:off x="1907704" y="2204864"/>
          <a:ext cx="5593721" cy="1251534"/>
        </p:xfrm>
        <a:graphic>
          <a:graphicData uri="http://schemas.openxmlformats.org/presentationml/2006/ole">
            <mc:AlternateContent xmlns:mc="http://schemas.openxmlformats.org/markup-compatibility/2006">
              <mc:Choice xmlns:v="urn:schemas-microsoft-com:vml" Requires="v">
                <p:oleObj spid="_x0000_s76810" name="Уравнение" r:id="rId5" imgW="1841400" imgH="419040" progId="Equation.3">
                  <p:embed/>
                </p:oleObj>
              </mc:Choice>
              <mc:Fallback>
                <p:oleObj name="Уравнение" r:id="rId5" imgW="1841400" imgH="419040" progId="Equation.3">
                  <p:embed/>
                  <p:pic>
                    <p:nvPicPr>
                      <p:cNvPr id="5" name="Объект 4">
                        <a:extLst>
                          <a:ext uri="{FF2B5EF4-FFF2-40B4-BE49-F238E27FC236}">
                            <a16:creationId xmlns:a16="http://schemas.microsoft.com/office/drawing/2014/main" id="{953EA1B0-097D-471A-BA26-257456C8847A}"/>
                          </a:ext>
                        </a:extLst>
                      </p:cNvPr>
                      <p:cNvPicPr>
                        <a:picLocks noChangeAspect="1" noChangeArrowheads="1"/>
                      </p:cNvPicPr>
                      <p:nvPr/>
                    </p:nvPicPr>
                    <p:blipFill>
                      <a:blip r:embed="rId6"/>
                      <a:srcRect/>
                      <a:stretch>
                        <a:fillRect/>
                      </a:stretch>
                    </p:blipFill>
                    <p:spPr bwMode="auto">
                      <a:xfrm>
                        <a:off x="1907704" y="2204864"/>
                        <a:ext cx="5593721" cy="1251534"/>
                      </a:xfrm>
                      <a:prstGeom prst="rect">
                        <a:avLst/>
                      </a:prstGeom>
                      <a:noFill/>
                    </p:spPr>
                  </p:pic>
                </p:oleObj>
              </mc:Fallback>
            </mc:AlternateContent>
          </a:graphicData>
        </a:graphic>
      </p:graphicFrame>
      <p:sp>
        <p:nvSpPr>
          <p:cNvPr id="4" name="Rectangle 5"/>
          <p:cNvSpPr>
            <a:spLocks noChangeArrowheads="1"/>
          </p:cNvSpPr>
          <p:nvPr/>
        </p:nvSpPr>
        <p:spPr bwMode="auto">
          <a:xfrm>
            <a:off x="3373467" y="5669231"/>
            <a:ext cx="16762002" cy="6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6" name="Объект 5"/>
          <p:cNvGraphicFramePr>
            <a:graphicFrameLocks noChangeAspect="1"/>
          </p:cNvGraphicFramePr>
          <p:nvPr/>
        </p:nvGraphicFramePr>
        <p:xfrm>
          <a:off x="5076056" y="5669231"/>
          <a:ext cx="2629491" cy="975457"/>
        </p:xfrm>
        <a:graphic>
          <a:graphicData uri="http://schemas.openxmlformats.org/presentationml/2006/ole">
            <mc:AlternateContent xmlns:mc="http://schemas.openxmlformats.org/markup-compatibility/2006">
              <mc:Choice xmlns:v="urn:schemas-microsoft-com:vml" Requires="v">
                <p:oleObj spid="_x0000_s76811" name="Уравнение" r:id="rId7" imgW="1180588" imgH="431613" progId="Equation.3">
                  <p:embed/>
                </p:oleObj>
              </mc:Choice>
              <mc:Fallback>
                <p:oleObj name="Уравнение" r:id="rId7" imgW="1180588" imgH="431613" progId="Equation.3">
                  <p:embed/>
                  <p:pic>
                    <p:nvPicPr>
                      <p:cNvPr id="6" name="Объект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6056" y="5669231"/>
                        <a:ext cx="2629491" cy="975457"/>
                      </a:xfrm>
                      <a:prstGeom prst="rect">
                        <a:avLst/>
                      </a:prstGeom>
                      <a:noFill/>
                    </p:spPr>
                  </p:pic>
                </p:oleObj>
              </mc:Fallback>
            </mc:AlternateContent>
          </a:graphicData>
        </a:graphic>
      </p:graphicFrame>
      <p:sp>
        <p:nvSpPr>
          <p:cNvPr id="7" name="Номер слайда 6"/>
          <p:cNvSpPr>
            <a:spLocks noGrp="1"/>
          </p:cNvSpPr>
          <p:nvPr>
            <p:ph type="sldNum" sz="quarter" idx="12"/>
          </p:nvPr>
        </p:nvSpPr>
        <p:spPr/>
        <p:txBody>
          <a:bodyPr/>
          <a:lstStyle/>
          <a:p>
            <a:pPr>
              <a:defRPr/>
            </a:pPr>
            <a:fld id="{6859925B-7AB1-4910-A995-863FEA31FA9D}" type="slidenum">
              <a:rPr lang="ru-RU" smtClean="0"/>
              <a:pPr>
                <a:defRPr/>
              </a:pPr>
              <a:t>74</a:t>
            </a:fld>
            <a:endParaRPr lang="ru-RU"/>
          </a:p>
        </p:txBody>
      </p:sp>
    </p:spTree>
    <p:extLst>
      <p:ext uri="{BB962C8B-B14F-4D97-AF65-F5344CB8AC3E}">
        <p14:creationId xmlns:p14="http://schemas.microsoft.com/office/powerpoint/2010/main" val="299194891"/>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a:extLst>
              <a:ext uri="{FF2B5EF4-FFF2-40B4-BE49-F238E27FC236}">
                <a16:creationId xmlns:a16="http://schemas.microsoft.com/office/drawing/2014/main" id="{6B538081-330E-4AB8-A3AE-6497ADFC07F0}"/>
              </a:ext>
            </a:extLst>
          </p:cNvPr>
          <p:cNvSpPr>
            <a:spLocks noGrp="1"/>
          </p:cNvSpPr>
          <p:nvPr>
            <p:ph type="dt" sz="quarter" idx="10"/>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F35CF44D-CC33-46E1-887E-168C8B4554FB}" type="datetime5">
              <a:rPr lang="en-US" altLang="ru-RU" sz="1400" smtClean="0">
                <a:cs typeface="Arial" panose="020B0604020202020204" pitchFamily="34" charset="0"/>
              </a:rPr>
              <a:pPr eaLnBrk="1" hangingPunct="1">
                <a:spcBef>
                  <a:spcPct val="0"/>
                </a:spcBef>
                <a:buFontTx/>
                <a:buNone/>
              </a:pPr>
              <a:t>30-Mar-20</a:t>
            </a:fld>
            <a:endParaRPr lang="ru-RU" altLang="ru-RU" sz="1400">
              <a:cs typeface="Arial" panose="020B0604020202020204" pitchFamily="34" charset="0"/>
            </a:endParaRPr>
          </a:p>
        </p:txBody>
      </p:sp>
      <p:sp>
        <p:nvSpPr>
          <p:cNvPr id="26627" name="Footer Placeholder 4">
            <a:extLst>
              <a:ext uri="{FF2B5EF4-FFF2-40B4-BE49-F238E27FC236}">
                <a16:creationId xmlns:a16="http://schemas.microsoft.com/office/drawing/2014/main" id="{DFBA40EF-4226-4A7B-87E9-25F3226D3846}"/>
              </a:ext>
            </a:extLst>
          </p:cNvPr>
          <p:cNvSpPr>
            <a:spLocks noGrp="1"/>
          </p:cNvSpPr>
          <p:nvPr>
            <p:ph type="ftr" sz="quarter" idx="11"/>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400">
                <a:cs typeface="Arial" panose="020B0604020202020204" pitchFamily="34" charset="0"/>
              </a:rPr>
              <a:t>Software Engineering</a:t>
            </a:r>
          </a:p>
        </p:txBody>
      </p:sp>
      <p:sp>
        <p:nvSpPr>
          <p:cNvPr id="26628" name="Slide Number Placeholder 5">
            <a:extLst>
              <a:ext uri="{FF2B5EF4-FFF2-40B4-BE49-F238E27FC236}">
                <a16:creationId xmlns:a16="http://schemas.microsoft.com/office/drawing/2014/main" id="{8FE10C65-D006-440E-A1C6-3C439B5CEC04}"/>
              </a:ext>
            </a:extLst>
          </p:cNvPr>
          <p:cNvSpPr>
            <a:spLocks noGrp="1"/>
          </p:cNvSpPr>
          <p:nvPr>
            <p:ph type="sldNum" sz="quarter" idx="12"/>
          </p:nvPr>
        </p:nvSpPr>
        <p:spPr>
          <a:noFill/>
        </p:spPr>
        <p:txBody>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fld id="{54BD63BF-8F16-460F-BF36-5AA5004FA072}" type="slidenum">
              <a:rPr lang="ru-RU" altLang="ru-RU" sz="1400"/>
              <a:pPr eaLnBrk="1" hangingPunct="1">
                <a:spcBef>
                  <a:spcPct val="0"/>
                </a:spcBef>
                <a:buFontTx/>
                <a:buNone/>
              </a:pPr>
              <a:t>740</a:t>
            </a:fld>
            <a:endParaRPr lang="ru-RU" altLang="ru-RU" sz="1400"/>
          </a:p>
        </p:txBody>
      </p:sp>
      <p:sp>
        <p:nvSpPr>
          <p:cNvPr id="26629" name="Rectangle 2">
            <a:extLst>
              <a:ext uri="{FF2B5EF4-FFF2-40B4-BE49-F238E27FC236}">
                <a16:creationId xmlns:a16="http://schemas.microsoft.com/office/drawing/2014/main" id="{0C83BFF4-B3DC-4E81-BB3B-B58F7F1DD09A}"/>
              </a:ext>
            </a:extLst>
          </p:cNvPr>
          <p:cNvSpPr>
            <a:spLocks noGrp="1" noChangeArrowheads="1"/>
          </p:cNvSpPr>
          <p:nvPr>
            <p:ph type="title"/>
          </p:nvPr>
        </p:nvSpPr>
        <p:spPr>
          <a:xfrm>
            <a:off x="409575" y="1700213"/>
            <a:ext cx="8229600" cy="287337"/>
          </a:xfrm>
        </p:spPr>
        <p:txBody>
          <a:bodyPr/>
          <a:lstStyle/>
          <a:p>
            <a:pPr eaLnBrk="1" hangingPunct="1"/>
            <a:r>
              <a:rPr lang="en-US" altLang="ru-RU" sz="2400" b="1"/>
              <a:t>Q&amp;A</a:t>
            </a:r>
            <a:endParaRPr lang="ru-RU" altLang="ru-RU" sz="2400" b="1"/>
          </a:p>
        </p:txBody>
      </p:sp>
      <p:sp>
        <p:nvSpPr>
          <p:cNvPr id="26630" name="Rectangle 3">
            <a:extLst>
              <a:ext uri="{FF2B5EF4-FFF2-40B4-BE49-F238E27FC236}">
                <a16:creationId xmlns:a16="http://schemas.microsoft.com/office/drawing/2014/main" id="{D476C323-BA76-49F2-B4F5-9447EC7E2493}"/>
              </a:ext>
            </a:extLst>
          </p:cNvPr>
          <p:cNvSpPr>
            <a:spLocks noChangeArrowheads="1"/>
          </p:cNvSpPr>
          <p:nvPr/>
        </p:nvSpPr>
        <p:spPr bwMode="auto">
          <a:xfrm>
            <a:off x="395288" y="3141663"/>
            <a:ext cx="82296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marL="838200" indent="-838200" eaLnBrk="0" hangingPunct="0">
              <a:spcBef>
                <a:spcPct val="20000"/>
              </a:spcBef>
              <a:buChar char="•"/>
              <a:defRPr sz="3200">
                <a:solidFill>
                  <a:schemeClr val="tx1"/>
                </a:solidFill>
                <a:latin typeface="Arial" panose="020B0604020202020204" pitchFamily="34" charset="0"/>
              </a:defRPr>
            </a:lvl1pPr>
            <a:lvl2pPr marL="838200" indent="-838200" eaLnBrk="0" hangingPunct="0">
              <a:spcBef>
                <a:spcPct val="20000"/>
              </a:spcBef>
              <a:buChar char="–"/>
              <a:defRPr sz="2800">
                <a:solidFill>
                  <a:schemeClr val="tx1"/>
                </a:solidFill>
                <a:latin typeface="Arial" panose="020B0604020202020204" pitchFamily="34" charset="0"/>
              </a:defRPr>
            </a:lvl2pPr>
            <a:lvl3pPr marL="838200" indent="-838200" eaLnBrk="0" hangingPunct="0">
              <a:spcBef>
                <a:spcPct val="20000"/>
              </a:spcBef>
              <a:buChar char="•"/>
              <a:defRPr sz="2400">
                <a:solidFill>
                  <a:schemeClr val="tx1"/>
                </a:solidFill>
                <a:latin typeface="Arial" panose="020B0604020202020204" pitchFamily="34" charset="0"/>
              </a:defRPr>
            </a:lvl3pPr>
            <a:lvl4pPr marL="838200" indent="-838200" eaLnBrk="0" hangingPunct="0">
              <a:spcBef>
                <a:spcPct val="20000"/>
              </a:spcBef>
              <a:buChar char="–"/>
              <a:defRPr sz="2000">
                <a:solidFill>
                  <a:schemeClr val="tx1"/>
                </a:solidFill>
                <a:latin typeface="Arial" panose="020B0604020202020204" pitchFamily="34" charset="0"/>
              </a:defRPr>
            </a:lvl4pPr>
            <a:lvl5pPr marL="838200" indent="-838200" eaLnBrk="0" hangingPunct="0">
              <a:spcBef>
                <a:spcPct val="20000"/>
              </a:spcBef>
              <a:buChar char="»"/>
              <a:defRPr sz="2000">
                <a:solidFill>
                  <a:schemeClr val="tx1"/>
                </a:solidFill>
                <a:latin typeface="Arial" panose="020B0604020202020204" pitchFamily="34" charset="0"/>
              </a:defRPr>
            </a:lvl5pPr>
            <a:lvl6pPr marL="1295400" indent="-838200" eaLnBrk="0" fontAlgn="base" hangingPunct="0">
              <a:spcBef>
                <a:spcPct val="20000"/>
              </a:spcBef>
              <a:spcAft>
                <a:spcPct val="0"/>
              </a:spcAft>
              <a:buChar char="»"/>
              <a:defRPr sz="2000">
                <a:solidFill>
                  <a:schemeClr val="tx1"/>
                </a:solidFill>
                <a:latin typeface="Arial" panose="020B0604020202020204" pitchFamily="34" charset="0"/>
              </a:defRPr>
            </a:lvl6pPr>
            <a:lvl7pPr marL="1752600" indent="-838200" eaLnBrk="0" fontAlgn="base" hangingPunct="0">
              <a:spcBef>
                <a:spcPct val="20000"/>
              </a:spcBef>
              <a:spcAft>
                <a:spcPct val="0"/>
              </a:spcAft>
              <a:buChar char="»"/>
              <a:defRPr sz="2000">
                <a:solidFill>
                  <a:schemeClr val="tx1"/>
                </a:solidFill>
                <a:latin typeface="Arial" panose="020B0604020202020204" pitchFamily="34" charset="0"/>
              </a:defRPr>
            </a:lvl7pPr>
            <a:lvl8pPr marL="2209800" indent="-838200" eaLnBrk="0" fontAlgn="base" hangingPunct="0">
              <a:spcBef>
                <a:spcPct val="20000"/>
              </a:spcBef>
              <a:spcAft>
                <a:spcPct val="0"/>
              </a:spcAft>
              <a:buChar char="»"/>
              <a:defRPr sz="2000">
                <a:solidFill>
                  <a:schemeClr val="tx1"/>
                </a:solidFill>
                <a:latin typeface="Arial" panose="020B0604020202020204" pitchFamily="34" charset="0"/>
              </a:defRPr>
            </a:lvl8pPr>
            <a:lvl9pPr marL="2667000" indent="-838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br>
              <a:rPr lang="ru-RU" altLang="ru-RU" sz="2000">
                <a:solidFill>
                  <a:schemeClr val="tx2"/>
                </a:solidFill>
              </a:rPr>
            </a:br>
            <a:endParaRPr lang="ru-RU" altLang="ru-RU" sz="2000">
              <a:solidFill>
                <a:schemeClr val="tx2"/>
              </a:solidFill>
            </a:endParaRPr>
          </a:p>
        </p:txBody>
      </p:sp>
      <p:sp>
        <p:nvSpPr>
          <p:cNvPr id="26631" name="Rectangle 6">
            <a:extLst>
              <a:ext uri="{FF2B5EF4-FFF2-40B4-BE49-F238E27FC236}">
                <a16:creationId xmlns:a16="http://schemas.microsoft.com/office/drawing/2014/main" id="{048759EB-2018-41E0-90FF-01A17A972B03}"/>
              </a:ext>
            </a:extLst>
          </p:cNvPr>
          <p:cNvSpPr>
            <a:spLocks noChangeArrowheads="1"/>
          </p:cNvSpPr>
          <p:nvPr/>
        </p:nvSpPr>
        <p:spPr bwMode="auto">
          <a:xfrm>
            <a:off x="0" y="2528888"/>
            <a:ext cx="9144000" cy="2586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ru-RU" altLang="ru-RU" sz="1800" b="1" u="sng"/>
              <a:t>Что читать:</a:t>
            </a:r>
            <a:endParaRPr lang="en-US" altLang="ru-RU" sz="1800" b="1" u="sng"/>
          </a:p>
          <a:p>
            <a:pPr eaLnBrk="1" hangingPunct="1">
              <a:spcBef>
                <a:spcPct val="0"/>
              </a:spcBef>
              <a:buFontTx/>
              <a:buNone/>
            </a:pPr>
            <a:endParaRPr lang="ru-RU" altLang="ru-RU" sz="1800" b="1" u="sng"/>
          </a:p>
          <a:p>
            <a:pPr eaLnBrk="1" hangingPunct="1">
              <a:spcBef>
                <a:spcPct val="0"/>
              </a:spcBef>
              <a:buFontTx/>
              <a:buNone/>
            </a:pPr>
            <a:r>
              <a:rPr lang="ru-RU" altLang="ru-RU" sz="1800" b="1"/>
              <a:t>- </a:t>
            </a:r>
            <a:r>
              <a:rPr lang="en-US" altLang="ru-RU" sz="1800" b="1"/>
              <a:t>Schildt, Java.TheCompleteReference, ch. </a:t>
            </a:r>
            <a:r>
              <a:rPr lang="ru-RU" altLang="ru-RU" sz="1800" b="1"/>
              <a:t>28. </a:t>
            </a:r>
            <a:r>
              <a:rPr lang="en-US" altLang="ru-RU" sz="1800" b="1"/>
              <a:t>Concurrency Utilities</a:t>
            </a:r>
            <a:r>
              <a:rPr lang="ru-RU" altLang="ru-RU" sz="1800" b="1"/>
              <a:t> </a:t>
            </a:r>
            <a:r>
              <a:rPr lang="en-US" altLang="ru-RU" sz="1400" b="1"/>
              <a:t>(</a:t>
            </a:r>
            <a:r>
              <a:rPr lang="ru-RU" altLang="ru-RU" sz="1400" b="1"/>
              <a:t>есть в </a:t>
            </a:r>
            <a:r>
              <a:rPr lang="en-US" altLang="ru-RU" sz="1400" b="1"/>
              <a:t>Moodle)</a:t>
            </a:r>
            <a:endParaRPr lang="en-US" altLang="ru-RU" sz="1800" b="1"/>
          </a:p>
          <a:p>
            <a:pPr eaLnBrk="1" hangingPunct="1">
              <a:spcBef>
                <a:spcPct val="0"/>
              </a:spcBef>
              <a:buFontTx/>
              <a:buNone/>
            </a:pPr>
            <a:r>
              <a:rPr lang="ru-RU" altLang="ru-RU" sz="1800" b="1"/>
              <a:t>- Хорстман, т.1, глава 12 (11 издание).</a:t>
            </a:r>
            <a:endParaRPr lang="en-US" altLang="ru-RU" sz="1800" b="1"/>
          </a:p>
          <a:p>
            <a:pPr eaLnBrk="1" hangingPunct="1">
              <a:spcBef>
                <a:spcPct val="0"/>
              </a:spcBef>
              <a:buFontTx/>
              <a:buNone/>
            </a:pPr>
            <a:r>
              <a:rPr lang="ru-RU" altLang="ru-RU" sz="1800" b="1"/>
              <a:t>- Java</a:t>
            </a:r>
            <a:r>
              <a:rPr lang="en-US" altLang="ru-RU" sz="1800" b="1"/>
              <a:t> </a:t>
            </a:r>
            <a:r>
              <a:rPr lang="ru-RU" altLang="ru-RU" sz="1800" b="1"/>
              <a:t>Concurrency</a:t>
            </a:r>
            <a:r>
              <a:rPr lang="en-US" altLang="ru-RU" sz="1800" b="1"/>
              <a:t> </a:t>
            </a:r>
            <a:r>
              <a:rPr lang="ru-RU" altLang="ru-RU" sz="1800" b="1"/>
              <a:t>In</a:t>
            </a:r>
            <a:r>
              <a:rPr lang="en-US" altLang="ru-RU" sz="1800" b="1"/>
              <a:t> </a:t>
            </a:r>
            <a:r>
              <a:rPr lang="ru-RU" altLang="ru-RU" sz="1800" b="1"/>
              <a:t>Practice</a:t>
            </a:r>
            <a:r>
              <a:rPr lang="en-US" altLang="ru-RU" sz="1400" b="1"/>
              <a:t> by </a:t>
            </a:r>
            <a:r>
              <a:rPr lang="ru-RU" altLang="ru-RU" sz="1400" b="1"/>
              <a:t>Brian</a:t>
            </a:r>
            <a:r>
              <a:rPr lang="en-US" altLang="ru-RU" sz="1400" b="1"/>
              <a:t> </a:t>
            </a:r>
            <a:r>
              <a:rPr lang="ru-RU" altLang="ru-RU" sz="1400" b="1"/>
              <a:t>G</a:t>
            </a:r>
            <a:r>
              <a:rPr lang="en-US" altLang="ru-RU" sz="1400" b="1"/>
              <a:t>o</a:t>
            </a:r>
            <a:r>
              <a:rPr lang="ru-RU" altLang="ru-RU" sz="1400" b="1"/>
              <a:t>etz</a:t>
            </a:r>
            <a:r>
              <a:rPr lang="en-US" altLang="ru-RU" sz="1400" b="1"/>
              <a:t> at al (</a:t>
            </a:r>
            <a:r>
              <a:rPr lang="ru-RU" altLang="ru-RU" sz="1400" b="1"/>
              <a:t>есть в </a:t>
            </a:r>
            <a:r>
              <a:rPr lang="en-US" altLang="ru-RU" sz="1400" b="1"/>
              <a:t>Moodle)</a:t>
            </a:r>
          </a:p>
          <a:p>
            <a:pPr eaLnBrk="1" hangingPunct="1">
              <a:spcBef>
                <a:spcPct val="0"/>
              </a:spcBef>
              <a:buFontTx/>
              <a:buNone/>
            </a:pPr>
            <a:r>
              <a:rPr lang="en-US" altLang="ru-RU" sz="1800" b="1"/>
              <a:t>- Effective Java</a:t>
            </a:r>
            <a:r>
              <a:rPr lang="en-US" altLang="ru-RU" sz="1400" b="1"/>
              <a:t> by Joshua Bloch (Chapter 11, 3d Edition)</a:t>
            </a:r>
          </a:p>
          <a:p>
            <a:pPr eaLnBrk="1" hangingPunct="1">
              <a:spcBef>
                <a:spcPct val="0"/>
              </a:spcBef>
              <a:buFontTx/>
              <a:buNone/>
            </a:pPr>
            <a:r>
              <a:rPr lang="en-US" altLang="ru-RU" sz="1800" b="1"/>
              <a:t>- Java Notes for Professionals </a:t>
            </a:r>
            <a:r>
              <a:rPr lang="en-US" altLang="ru-RU" sz="1400" b="1"/>
              <a:t>(</a:t>
            </a:r>
            <a:r>
              <a:rPr lang="ru-RU" altLang="ru-RU" sz="1400" b="1"/>
              <a:t>есть в </a:t>
            </a:r>
            <a:r>
              <a:rPr lang="en-US" altLang="ru-RU" sz="1400" b="1"/>
              <a:t>Moodle) </a:t>
            </a:r>
          </a:p>
          <a:p>
            <a:pPr eaLnBrk="1" hangingPunct="1">
              <a:spcBef>
                <a:spcPct val="0"/>
              </a:spcBef>
              <a:buFontTx/>
              <a:buNone/>
            </a:pPr>
            <a:endParaRPr lang="en-US" altLang="ru-RU" sz="1800" b="1"/>
          </a:p>
          <a:p>
            <a:pPr eaLnBrk="1" hangingPunct="1">
              <a:spcBef>
                <a:spcPct val="0"/>
              </a:spcBef>
              <a:buFontTx/>
              <a:buNone/>
            </a:pPr>
            <a:r>
              <a:rPr lang="ru-RU" altLang="ru-RU" sz="1800" b="1"/>
              <a:t>Анимированный учебника по </a:t>
            </a:r>
            <a:r>
              <a:rPr lang="en-US" altLang="ru-RU" sz="1800" b="1"/>
              <a:t>Concurrency – </a:t>
            </a:r>
            <a:r>
              <a:rPr lang="ru-RU" altLang="ru-RU" sz="1800" b="1"/>
              <a:t>см.</a:t>
            </a:r>
            <a:r>
              <a:rPr lang="en-US" altLang="ru-RU" sz="1800" b="1"/>
              <a:t> </a:t>
            </a:r>
            <a:r>
              <a:rPr lang="ru-RU" altLang="ru-RU" sz="1800" b="1"/>
              <a:t>в проекте семинара 12</a:t>
            </a:r>
            <a:endParaRPr lang="en-US" altLang="ru-RU" sz="1800" b="1"/>
          </a:p>
        </p:txBody>
      </p:sp>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349B58-62D8-4519-8D63-6E185BFACDB4}"/>
              </a:ext>
            </a:extLst>
          </p:cNvPr>
          <p:cNvSpPr>
            <a:spLocks noGrp="1"/>
          </p:cNvSpPr>
          <p:nvPr>
            <p:ph type="title"/>
          </p:nvPr>
        </p:nvSpPr>
        <p:spPr/>
        <p:txBody>
          <a:bodyPr/>
          <a:lstStyle/>
          <a:p>
            <a:r>
              <a:rPr lang="ru-RU" dirty="0"/>
              <a:t>По способу получения информации</a:t>
            </a:r>
          </a:p>
        </p:txBody>
      </p:sp>
      <p:sp>
        <p:nvSpPr>
          <p:cNvPr id="3" name="Объект 2">
            <a:extLst>
              <a:ext uri="{FF2B5EF4-FFF2-40B4-BE49-F238E27FC236}">
                <a16:creationId xmlns:a16="http://schemas.microsoft.com/office/drawing/2014/main" id="{6EE3F008-D6A8-4243-95A5-110242A22D55}"/>
              </a:ext>
            </a:extLst>
          </p:cNvPr>
          <p:cNvSpPr>
            <a:spLocks noGrp="1"/>
          </p:cNvSpPr>
          <p:nvPr>
            <p:ph sz="quarter" idx="1"/>
          </p:nvPr>
        </p:nvSpPr>
        <p:spPr/>
        <p:txBody>
          <a:bodyPr/>
          <a:lstStyle/>
          <a:p>
            <a:endParaRPr lang="ru-RU" dirty="0"/>
          </a:p>
          <a:p>
            <a:r>
              <a:rPr lang="ru-RU" sz="2800" dirty="0"/>
              <a:t>Первичные данные (собраны самостоятельно)</a:t>
            </a:r>
          </a:p>
          <a:p>
            <a:r>
              <a:rPr lang="ru-RU" sz="2800" dirty="0"/>
              <a:t>Вторичные данные (собраны другими</a:t>
            </a:r>
            <a:r>
              <a:rPr lang="ru-RU" dirty="0"/>
              <a:t>)</a:t>
            </a:r>
          </a:p>
        </p:txBody>
      </p:sp>
      <p:sp>
        <p:nvSpPr>
          <p:cNvPr id="4" name="Номер слайда 3">
            <a:extLst>
              <a:ext uri="{FF2B5EF4-FFF2-40B4-BE49-F238E27FC236}">
                <a16:creationId xmlns:a16="http://schemas.microsoft.com/office/drawing/2014/main" id="{93B71B74-4CDF-42C8-832F-C9788C077DF1}"/>
              </a:ext>
            </a:extLst>
          </p:cNvPr>
          <p:cNvSpPr>
            <a:spLocks noGrp="1"/>
          </p:cNvSpPr>
          <p:nvPr>
            <p:ph type="sldNum" sz="quarter" idx="12"/>
          </p:nvPr>
        </p:nvSpPr>
        <p:spPr/>
        <p:txBody>
          <a:bodyPr/>
          <a:lstStyle/>
          <a:p>
            <a:pPr>
              <a:defRPr/>
            </a:pPr>
            <a:fld id="{4042308C-B479-4937-8BDB-0CF806D72C18}" type="slidenum">
              <a:rPr lang="ru-RU" smtClean="0"/>
              <a:pPr>
                <a:defRPr/>
              </a:pPr>
              <a:t>741</a:t>
            </a:fld>
            <a:endParaRPr lang="ru-RU"/>
          </a:p>
        </p:txBody>
      </p:sp>
    </p:spTree>
    <p:extLst>
      <p:ext uri="{BB962C8B-B14F-4D97-AF65-F5344CB8AC3E}">
        <p14:creationId xmlns:p14="http://schemas.microsoft.com/office/powerpoint/2010/main" val="3381635984"/>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2A1ADA-23FF-495C-9587-6EB571588C39}"/>
              </a:ext>
            </a:extLst>
          </p:cNvPr>
          <p:cNvSpPr>
            <a:spLocks noGrp="1"/>
          </p:cNvSpPr>
          <p:nvPr>
            <p:ph type="title"/>
          </p:nvPr>
        </p:nvSpPr>
        <p:spPr/>
        <p:txBody>
          <a:bodyPr/>
          <a:lstStyle/>
          <a:p>
            <a:r>
              <a:rPr lang="ru-RU" i="1" dirty="0"/>
              <a:t>Примеры первичных данных:</a:t>
            </a:r>
            <a:endParaRPr lang="ru-RU" dirty="0"/>
          </a:p>
        </p:txBody>
      </p:sp>
      <p:sp>
        <p:nvSpPr>
          <p:cNvPr id="3" name="Объект 2">
            <a:extLst>
              <a:ext uri="{FF2B5EF4-FFF2-40B4-BE49-F238E27FC236}">
                <a16:creationId xmlns:a16="http://schemas.microsoft.com/office/drawing/2014/main" id="{C0329106-4FDA-47D8-8D90-01DEB8D91B16}"/>
              </a:ext>
            </a:extLst>
          </p:cNvPr>
          <p:cNvSpPr>
            <a:spLocks noGrp="1"/>
          </p:cNvSpPr>
          <p:nvPr>
            <p:ph sz="quarter" idx="1"/>
          </p:nvPr>
        </p:nvSpPr>
        <p:spPr/>
        <p:txBody>
          <a:bodyPr/>
          <a:lstStyle/>
          <a:p>
            <a:pPr lvl="0"/>
            <a:r>
              <a:rPr lang="ru-RU" dirty="0"/>
              <a:t>данные о самом интересном фильме, вышедшем недавно на экране, полученные путем опроса членов своего трудового коллектива и/или просмотра соответствующих тематических форумов в Интернете;</a:t>
            </a:r>
          </a:p>
          <a:p>
            <a:pPr lvl="0"/>
            <a:r>
              <a:rPr lang="ru-RU" dirty="0"/>
              <a:t>данные о стоимости туристических путевок, полученные путем изучения сайтов и телефонного опроса туристических агентств и компаний;</a:t>
            </a:r>
          </a:p>
          <a:p>
            <a:pPr lvl="0"/>
            <a:r>
              <a:rPr lang="ru-RU" dirty="0"/>
              <a:t>данные о потребительском спросе на категорию продукции, планируемой к выпуску, заказанные профессиональному маркетинговому агентству;</a:t>
            </a:r>
          </a:p>
          <a:p>
            <a:pPr marL="0" indent="0">
              <a:buNone/>
            </a:pPr>
            <a:endParaRPr lang="ru-RU" dirty="0"/>
          </a:p>
        </p:txBody>
      </p:sp>
      <p:sp>
        <p:nvSpPr>
          <p:cNvPr id="4" name="Номер слайда 3">
            <a:extLst>
              <a:ext uri="{FF2B5EF4-FFF2-40B4-BE49-F238E27FC236}">
                <a16:creationId xmlns:a16="http://schemas.microsoft.com/office/drawing/2014/main" id="{745E75A3-B91F-48D4-8F53-3232C856173B}"/>
              </a:ext>
            </a:extLst>
          </p:cNvPr>
          <p:cNvSpPr>
            <a:spLocks noGrp="1"/>
          </p:cNvSpPr>
          <p:nvPr>
            <p:ph type="sldNum" sz="quarter" idx="12"/>
          </p:nvPr>
        </p:nvSpPr>
        <p:spPr/>
        <p:txBody>
          <a:bodyPr/>
          <a:lstStyle/>
          <a:p>
            <a:pPr>
              <a:defRPr/>
            </a:pPr>
            <a:fld id="{4042308C-B479-4937-8BDB-0CF806D72C18}" type="slidenum">
              <a:rPr lang="ru-RU" smtClean="0"/>
              <a:pPr>
                <a:defRPr/>
              </a:pPr>
              <a:t>742</a:t>
            </a:fld>
            <a:endParaRPr lang="ru-RU"/>
          </a:p>
        </p:txBody>
      </p:sp>
    </p:spTree>
    <p:extLst>
      <p:ext uri="{BB962C8B-B14F-4D97-AF65-F5344CB8AC3E}">
        <p14:creationId xmlns:p14="http://schemas.microsoft.com/office/powerpoint/2010/main" val="80233239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2A1ADA-23FF-495C-9587-6EB571588C39}"/>
              </a:ext>
            </a:extLst>
          </p:cNvPr>
          <p:cNvSpPr>
            <a:spLocks noGrp="1"/>
          </p:cNvSpPr>
          <p:nvPr>
            <p:ph type="title"/>
          </p:nvPr>
        </p:nvSpPr>
        <p:spPr/>
        <p:txBody>
          <a:bodyPr/>
          <a:lstStyle/>
          <a:p>
            <a:r>
              <a:rPr lang="ru-RU" i="1" dirty="0"/>
              <a:t>Примеры вторичных данных:</a:t>
            </a:r>
            <a:endParaRPr lang="ru-RU" dirty="0"/>
          </a:p>
        </p:txBody>
      </p:sp>
      <p:sp>
        <p:nvSpPr>
          <p:cNvPr id="3" name="Объект 2">
            <a:extLst>
              <a:ext uri="{FF2B5EF4-FFF2-40B4-BE49-F238E27FC236}">
                <a16:creationId xmlns:a16="http://schemas.microsoft.com/office/drawing/2014/main" id="{C0329106-4FDA-47D8-8D90-01DEB8D91B16}"/>
              </a:ext>
            </a:extLst>
          </p:cNvPr>
          <p:cNvSpPr>
            <a:spLocks noGrp="1"/>
          </p:cNvSpPr>
          <p:nvPr>
            <p:ph sz="quarter" idx="1"/>
          </p:nvPr>
        </p:nvSpPr>
        <p:spPr/>
        <p:txBody>
          <a:bodyPr/>
          <a:lstStyle/>
          <a:p>
            <a:pPr lvl="0"/>
            <a:r>
              <a:rPr lang="ru-RU" dirty="0"/>
              <a:t>статистические данные Федеральной службы государственной статистики о социально-экономическом положении субъектов Российской Федерации в 1990-2014 гг. [</a:t>
            </a:r>
            <a:r>
              <a:rPr lang="en-US" dirty="0">
                <a:hlinkClick r:id="rId2"/>
              </a:rPr>
              <a:t>www</a:t>
            </a:r>
            <a:r>
              <a:rPr lang="ru-RU" dirty="0">
                <a:hlinkClick r:id="rId2"/>
              </a:rPr>
              <a:t>.</a:t>
            </a:r>
            <a:r>
              <a:rPr lang="en-US" dirty="0" err="1">
                <a:hlinkClick r:id="rId2"/>
              </a:rPr>
              <a:t>gks</a:t>
            </a:r>
            <a:r>
              <a:rPr lang="ru-RU" dirty="0">
                <a:hlinkClick r:id="rId2"/>
              </a:rPr>
              <a:t>.</a:t>
            </a:r>
            <a:r>
              <a:rPr lang="en-US" dirty="0" err="1">
                <a:hlinkClick r:id="rId2"/>
              </a:rPr>
              <a:t>ru</a:t>
            </a:r>
            <a:r>
              <a:rPr lang="ru-RU" dirty="0"/>
              <a:t>];</a:t>
            </a:r>
          </a:p>
          <a:p>
            <a:pPr lvl="0"/>
            <a:r>
              <a:rPr lang="ru-RU" dirty="0"/>
              <a:t>динамика курсов доллара США и евро к рублю и показатели биржевых торгов  за период с 20.06.2005 по 01.01.2014 гг. по данным Центрального банка Российской Федерации [</a:t>
            </a:r>
            <a:r>
              <a:rPr lang="en-US" dirty="0">
                <a:hlinkClick r:id="rId3"/>
              </a:rPr>
              <a:t>www</a:t>
            </a:r>
            <a:r>
              <a:rPr lang="ru-RU" dirty="0">
                <a:hlinkClick r:id="rId3"/>
              </a:rPr>
              <a:t>.</a:t>
            </a:r>
            <a:r>
              <a:rPr lang="en-US" dirty="0" err="1">
                <a:hlinkClick r:id="rId3"/>
              </a:rPr>
              <a:t>cbr</a:t>
            </a:r>
            <a:r>
              <a:rPr lang="ru-RU" dirty="0">
                <a:hlinkClick r:id="rId3"/>
              </a:rPr>
              <a:t>.</a:t>
            </a:r>
            <a:r>
              <a:rPr lang="en-US" dirty="0" err="1">
                <a:hlinkClick r:id="rId3"/>
              </a:rPr>
              <a:t>ru</a:t>
            </a:r>
            <a:r>
              <a:rPr lang="ru-RU" dirty="0"/>
              <a:t>];</a:t>
            </a:r>
          </a:p>
          <a:p>
            <a:pPr lvl="0"/>
            <a:r>
              <a:rPr lang="ru-RU" dirty="0"/>
              <a:t>Инвестиционные рейтинги регионов России за 2005-2014 гг. по оценкам рейтингового агентства </a:t>
            </a:r>
            <a:r>
              <a:rPr lang="ru-RU" dirty="0" err="1"/>
              <a:t>ЭкспертРА</a:t>
            </a:r>
            <a:r>
              <a:rPr lang="ru-RU" dirty="0"/>
              <a:t> [</a:t>
            </a:r>
            <a:r>
              <a:rPr lang="en-US" dirty="0">
                <a:hlinkClick r:id="rId4"/>
              </a:rPr>
              <a:t>www</a:t>
            </a:r>
            <a:r>
              <a:rPr lang="ru-RU" dirty="0">
                <a:hlinkClick r:id="rId4"/>
              </a:rPr>
              <a:t>.</a:t>
            </a:r>
            <a:r>
              <a:rPr lang="en-US" dirty="0" err="1">
                <a:hlinkClick r:id="rId4"/>
              </a:rPr>
              <a:t>raexpert</a:t>
            </a:r>
            <a:r>
              <a:rPr lang="ru-RU" dirty="0">
                <a:hlinkClick r:id="rId4"/>
              </a:rPr>
              <a:t>.</a:t>
            </a:r>
            <a:r>
              <a:rPr lang="en-US" dirty="0" err="1">
                <a:hlinkClick r:id="rId4"/>
              </a:rPr>
              <a:t>ru</a:t>
            </a:r>
            <a:r>
              <a:rPr lang="ru-RU" dirty="0"/>
              <a:t>]</a:t>
            </a:r>
          </a:p>
          <a:p>
            <a:pPr marL="0" indent="0">
              <a:buNone/>
            </a:pPr>
            <a:endParaRPr lang="ru-RU" dirty="0"/>
          </a:p>
        </p:txBody>
      </p:sp>
      <p:sp>
        <p:nvSpPr>
          <p:cNvPr id="4" name="Номер слайда 3">
            <a:extLst>
              <a:ext uri="{FF2B5EF4-FFF2-40B4-BE49-F238E27FC236}">
                <a16:creationId xmlns:a16="http://schemas.microsoft.com/office/drawing/2014/main" id="{5F6DBA08-A37E-403B-A704-EDD91F43A893}"/>
              </a:ext>
            </a:extLst>
          </p:cNvPr>
          <p:cNvSpPr>
            <a:spLocks noGrp="1"/>
          </p:cNvSpPr>
          <p:nvPr>
            <p:ph type="sldNum" sz="quarter" idx="12"/>
          </p:nvPr>
        </p:nvSpPr>
        <p:spPr/>
        <p:txBody>
          <a:bodyPr/>
          <a:lstStyle/>
          <a:p>
            <a:pPr>
              <a:defRPr/>
            </a:pPr>
            <a:fld id="{4042308C-B479-4937-8BDB-0CF806D72C18}" type="slidenum">
              <a:rPr lang="ru-RU" smtClean="0"/>
              <a:pPr>
                <a:defRPr/>
              </a:pPr>
              <a:t>743</a:t>
            </a:fld>
            <a:endParaRPr lang="ru-RU"/>
          </a:p>
        </p:txBody>
      </p:sp>
    </p:spTree>
    <p:extLst>
      <p:ext uri="{BB962C8B-B14F-4D97-AF65-F5344CB8AC3E}">
        <p14:creationId xmlns:p14="http://schemas.microsoft.com/office/powerpoint/2010/main" val="165725909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Заголовок 1"/>
          <p:cNvSpPr>
            <a:spLocks noGrp="1"/>
          </p:cNvSpPr>
          <p:nvPr>
            <p:ph type="title"/>
          </p:nvPr>
        </p:nvSpPr>
        <p:spPr>
          <a:xfrm>
            <a:off x="395536" y="116632"/>
            <a:ext cx="8229600" cy="522288"/>
          </a:xfrm>
        </p:spPr>
        <p:txBody>
          <a:bodyPr/>
          <a:lstStyle/>
          <a:p>
            <a:r>
              <a:rPr lang="ru-RU" sz="2800" u="sng" dirty="0"/>
              <a:t>Источники для поиска данных  в Интернете</a:t>
            </a:r>
            <a:endParaRPr lang="ru-RU" sz="2800" dirty="0"/>
          </a:p>
        </p:txBody>
      </p:sp>
      <p:sp>
        <p:nvSpPr>
          <p:cNvPr id="19458" name="Содержимое 2"/>
          <p:cNvSpPr>
            <a:spLocks noGrp="1"/>
          </p:cNvSpPr>
          <p:nvPr>
            <p:ph sz="quarter" idx="1"/>
          </p:nvPr>
        </p:nvSpPr>
        <p:spPr>
          <a:xfrm>
            <a:off x="358775" y="620688"/>
            <a:ext cx="8785225" cy="6165304"/>
          </a:xfrm>
        </p:spPr>
        <p:txBody>
          <a:bodyPr/>
          <a:lstStyle/>
          <a:p>
            <a:r>
              <a:rPr lang="ru-RU" sz="1400" dirty="0"/>
              <a:t>Статистическая служба Европейского союза (</a:t>
            </a:r>
            <a:r>
              <a:rPr lang="en-US" sz="1400" dirty="0"/>
              <a:t>Eurostat</a:t>
            </a:r>
            <a:r>
              <a:rPr lang="ru-RU" sz="1400" dirty="0"/>
              <a:t>) </a:t>
            </a:r>
            <a:r>
              <a:rPr lang="ru-RU" sz="1400" u="sng" dirty="0">
                <a:hlinkClick r:id="rId2"/>
              </a:rPr>
              <a:t>http://epp.eurostat.ec.europa.eu/portal/page/portal/eurostat/home</a:t>
            </a:r>
            <a:endParaRPr lang="ru-RU" sz="1400" dirty="0"/>
          </a:p>
          <a:p>
            <a:r>
              <a:rPr lang="ru-RU" sz="1400" dirty="0"/>
              <a:t>Мировой Банк (</a:t>
            </a:r>
            <a:r>
              <a:rPr lang="ru-RU" sz="1400" dirty="0" err="1"/>
              <a:t>World</a:t>
            </a:r>
            <a:r>
              <a:rPr lang="ru-RU" sz="1400" dirty="0"/>
              <a:t> </a:t>
            </a:r>
            <a:r>
              <a:rPr lang="ru-RU" sz="1400" dirty="0" err="1"/>
              <a:t>Bank</a:t>
            </a:r>
            <a:r>
              <a:rPr lang="ru-RU" sz="1400" dirty="0"/>
              <a:t>): </a:t>
            </a:r>
            <a:r>
              <a:rPr lang="en-US" sz="1400" u="sng" dirty="0">
                <a:hlinkClick r:id="rId3"/>
              </a:rPr>
              <a:t>http</a:t>
            </a:r>
            <a:r>
              <a:rPr lang="ru-RU" sz="1400" u="sng" dirty="0">
                <a:hlinkClick r:id="rId3"/>
              </a:rPr>
              <a:t>://</a:t>
            </a:r>
            <a:r>
              <a:rPr lang="en-US" sz="1400" u="sng" dirty="0">
                <a:hlinkClick r:id="rId3"/>
              </a:rPr>
              <a:t>www</a:t>
            </a:r>
            <a:r>
              <a:rPr lang="ru-RU" sz="1400" u="sng" dirty="0">
                <a:hlinkClick r:id="rId3"/>
              </a:rPr>
              <a:t>.</a:t>
            </a:r>
            <a:r>
              <a:rPr lang="en-US" sz="1400" u="sng" dirty="0" err="1">
                <a:hlinkClick r:id="rId3"/>
              </a:rPr>
              <a:t>worldbank</a:t>
            </a:r>
            <a:r>
              <a:rPr lang="ru-RU" sz="1400" u="sng" dirty="0">
                <a:hlinkClick r:id="rId3"/>
              </a:rPr>
              <a:t>.</a:t>
            </a:r>
            <a:r>
              <a:rPr lang="en-US" sz="1400" u="sng" dirty="0">
                <a:hlinkClick r:id="rId3"/>
              </a:rPr>
              <a:t>org</a:t>
            </a:r>
            <a:r>
              <a:rPr lang="ru-RU" sz="1400" u="sng" dirty="0">
                <a:hlinkClick r:id="rId3"/>
              </a:rPr>
              <a:t>/</a:t>
            </a:r>
            <a:r>
              <a:rPr lang="en-US" sz="1400" u="sng" dirty="0">
                <a:hlinkClick r:id="rId3"/>
              </a:rPr>
              <a:t>data</a:t>
            </a:r>
            <a:r>
              <a:rPr lang="ru-RU" sz="1400" dirty="0"/>
              <a:t> </a:t>
            </a:r>
          </a:p>
          <a:p>
            <a:r>
              <a:rPr lang="ru-RU" sz="1400" dirty="0"/>
              <a:t>Отдел народонаселения ООН</a:t>
            </a:r>
            <a:r>
              <a:rPr lang="en-US" sz="1400" dirty="0"/>
              <a:t> (United Nations Population Division): </a:t>
            </a:r>
            <a:r>
              <a:rPr lang="en-US" sz="1400" u="sng" dirty="0">
                <a:hlinkClick r:id="rId4"/>
              </a:rPr>
              <a:t>http://www.unpopulation.org</a:t>
            </a:r>
            <a:endParaRPr lang="ru-RU" sz="1400" dirty="0"/>
          </a:p>
          <a:p>
            <a:r>
              <a:rPr lang="ru-RU" sz="1400" dirty="0"/>
              <a:t>Официальный сайт Росстата </a:t>
            </a:r>
            <a:r>
              <a:rPr lang="ru-RU" sz="1400" u="sng" dirty="0">
                <a:hlinkClick r:id="rId5"/>
              </a:rPr>
              <a:t>http://www.gks.ru</a:t>
            </a:r>
            <a:endParaRPr lang="ru-RU" sz="1400" dirty="0"/>
          </a:p>
          <a:p>
            <a:r>
              <a:rPr lang="ru-RU" sz="1400" dirty="0"/>
              <a:t>Аналитическая лаборатория: периодические издания, аналитические материалы, статистические базы данных и др. </a:t>
            </a:r>
            <a:r>
              <a:rPr lang="en-US" sz="1400" u="sng" dirty="0">
                <a:hlinkClick r:id="rId6"/>
              </a:rPr>
              <a:t>http</a:t>
            </a:r>
            <a:r>
              <a:rPr lang="ru-RU" sz="1400" u="sng" dirty="0">
                <a:hlinkClick r:id="rId6"/>
              </a:rPr>
              <a:t>://</a:t>
            </a:r>
            <a:r>
              <a:rPr lang="en-US" sz="1400" u="sng" dirty="0">
                <a:hlinkClick r:id="rId6"/>
              </a:rPr>
              <a:t>www</a:t>
            </a:r>
            <a:r>
              <a:rPr lang="ru-RU" sz="1400" u="sng" dirty="0">
                <a:hlinkClick r:id="rId6"/>
              </a:rPr>
              <a:t>.</a:t>
            </a:r>
            <a:r>
              <a:rPr lang="en-US" sz="1400" u="sng" dirty="0" err="1">
                <a:hlinkClick r:id="rId6"/>
              </a:rPr>
              <a:t>vedi</a:t>
            </a:r>
            <a:r>
              <a:rPr lang="ru-RU" sz="1400" u="sng" dirty="0">
                <a:hlinkClick r:id="rId6"/>
              </a:rPr>
              <a:t>.</a:t>
            </a:r>
            <a:r>
              <a:rPr lang="en-US" sz="1400" u="sng" dirty="0" err="1">
                <a:hlinkClick r:id="rId6"/>
              </a:rPr>
              <a:t>ru</a:t>
            </a:r>
            <a:r>
              <a:rPr lang="ru-RU" sz="1400" u="sng" dirty="0">
                <a:hlinkClick r:id="rId6"/>
              </a:rPr>
              <a:t>/</a:t>
            </a:r>
            <a:r>
              <a:rPr lang="ru-RU" sz="1400" dirty="0"/>
              <a:t> </a:t>
            </a:r>
          </a:p>
          <a:p>
            <a:r>
              <a:rPr lang="ru-RU" sz="1400" dirty="0"/>
              <a:t>Министерство финансов РФ </a:t>
            </a:r>
            <a:r>
              <a:rPr lang="ru-RU" sz="1400" u="sng" dirty="0">
                <a:hlinkClick r:id="rId7"/>
              </a:rPr>
              <a:t>http://www.minfin.ru</a:t>
            </a:r>
            <a:r>
              <a:rPr lang="ru-RU" sz="1400" dirty="0"/>
              <a:t> </a:t>
            </a:r>
          </a:p>
          <a:p>
            <a:r>
              <a:rPr lang="ru-RU" sz="1400" dirty="0"/>
              <a:t>Министерство экономического развития РФ </a:t>
            </a:r>
            <a:r>
              <a:rPr lang="ru-RU" sz="1400" u="sng" dirty="0">
                <a:hlinkClick r:id="rId8"/>
              </a:rPr>
              <a:t>http://economy.gov.ru</a:t>
            </a:r>
            <a:endParaRPr lang="ru-RU" sz="1400" dirty="0"/>
          </a:p>
          <a:p>
            <a:r>
              <a:rPr lang="ru-RU" sz="1400" dirty="0"/>
              <a:t>Рейтинговое агентство Эксперт РА </a:t>
            </a:r>
            <a:r>
              <a:rPr lang="ru-RU" sz="1400" u="sng" dirty="0">
                <a:hlinkClick r:id="rId9"/>
              </a:rPr>
              <a:t>http://www.raexpert.ru</a:t>
            </a:r>
            <a:r>
              <a:rPr lang="ru-RU" sz="1400" dirty="0"/>
              <a:t> </a:t>
            </a:r>
          </a:p>
          <a:p>
            <a:r>
              <a:rPr lang="ru-RU" sz="1400" dirty="0"/>
              <a:t>Агентство «</a:t>
            </a:r>
            <a:r>
              <a:rPr lang="ru-RU" sz="1400" dirty="0" err="1"/>
              <a:t>РосБизнесКонсалтинг</a:t>
            </a:r>
            <a:r>
              <a:rPr lang="ru-RU" sz="1400" dirty="0"/>
              <a:t>» </a:t>
            </a:r>
            <a:r>
              <a:rPr lang="ru-RU" sz="1400" u="sng" dirty="0">
                <a:hlinkClick r:id="rId10"/>
              </a:rPr>
              <a:t>http://www.rbc.ru</a:t>
            </a:r>
            <a:r>
              <a:rPr lang="ru-RU" sz="1400" dirty="0"/>
              <a:t> </a:t>
            </a:r>
          </a:p>
          <a:p>
            <a:r>
              <a:rPr lang="ru-RU" sz="1400" dirty="0"/>
              <a:t>Единая межведомственная информационно-статистическая система</a:t>
            </a:r>
            <a:r>
              <a:rPr lang="ru-RU" sz="1400" i="1" u="sng" dirty="0"/>
              <a:t> </a:t>
            </a:r>
            <a:r>
              <a:rPr lang="en-US" sz="1400" i="1" u="sng" dirty="0">
                <a:hlinkClick r:id="rId11"/>
              </a:rPr>
              <a:t>http</a:t>
            </a:r>
            <a:r>
              <a:rPr lang="ru-RU" sz="1400" i="1" u="sng" dirty="0">
                <a:hlinkClick r:id="rId11"/>
              </a:rPr>
              <a:t>://</a:t>
            </a:r>
            <a:r>
              <a:rPr lang="en-US" sz="1400" i="1" u="sng" dirty="0">
                <a:hlinkClick r:id="rId11"/>
              </a:rPr>
              <a:t>www</a:t>
            </a:r>
            <a:r>
              <a:rPr lang="ru-RU" sz="1400" i="1" u="sng" dirty="0">
                <a:hlinkClick r:id="rId11"/>
              </a:rPr>
              <a:t>.</a:t>
            </a:r>
            <a:r>
              <a:rPr lang="en-US" sz="1400" i="1" u="sng" dirty="0" err="1">
                <a:hlinkClick r:id="rId11"/>
              </a:rPr>
              <a:t>fedstat</a:t>
            </a:r>
            <a:r>
              <a:rPr lang="ru-RU" sz="1400" i="1" u="sng" dirty="0">
                <a:hlinkClick r:id="rId11"/>
              </a:rPr>
              <a:t>.</a:t>
            </a:r>
            <a:r>
              <a:rPr lang="en-US" sz="1400" i="1" u="sng" dirty="0" err="1">
                <a:hlinkClick r:id="rId11"/>
              </a:rPr>
              <a:t>ru</a:t>
            </a:r>
            <a:r>
              <a:rPr lang="ru-RU" sz="1400" i="1" u="sng" dirty="0">
                <a:hlinkClick r:id="rId11"/>
              </a:rPr>
              <a:t>/</a:t>
            </a:r>
            <a:r>
              <a:rPr lang="en-US" sz="1400" i="1" u="sng" dirty="0">
                <a:hlinkClick r:id="rId11"/>
              </a:rPr>
              <a:t>indicators</a:t>
            </a:r>
            <a:r>
              <a:rPr lang="ru-RU" sz="1400" i="1" u="sng" dirty="0">
                <a:hlinkClick r:id="rId11"/>
              </a:rPr>
              <a:t>/</a:t>
            </a:r>
            <a:r>
              <a:rPr lang="en-US" sz="1400" i="1" u="sng" dirty="0">
                <a:hlinkClick r:id="rId11"/>
              </a:rPr>
              <a:t>start</a:t>
            </a:r>
            <a:r>
              <a:rPr lang="ru-RU" sz="1400" i="1" u="sng" dirty="0">
                <a:hlinkClick r:id="rId11"/>
              </a:rPr>
              <a:t>.</a:t>
            </a:r>
            <a:r>
              <a:rPr lang="en-US" sz="1400" i="1" u="sng" dirty="0">
                <a:hlinkClick r:id="rId11"/>
              </a:rPr>
              <a:t>do</a:t>
            </a:r>
            <a:endParaRPr lang="ru-RU" sz="1400" dirty="0"/>
          </a:p>
          <a:p>
            <a:r>
              <a:rPr lang="ru-RU" sz="1400" dirty="0"/>
              <a:t>Центральный банк России</a:t>
            </a:r>
            <a:r>
              <a:rPr lang="ru-RU" sz="1400" i="1" u="sng" dirty="0"/>
              <a:t> </a:t>
            </a:r>
            <a:r>
              <a:rPr lang="en-US" sz="1400" i="1" u="sng" dirty="0">
                <a:hlinkClick r:id="rId12"/>
              </a:rPr>
              <a:t>www</a:t>
            </a:r>
            <a:r>
              <a:rPr lang="ru-RU" sz="1400" i="1" u="sng" dirty="0">
                <a:hlinkClick r:id="rId12"/>
              </a:rPr>
              <a:t>.</a:t>
            </a:r>
            <a:r>
              <a:rPr lang="en-US" sz="1400" i="1" u="sng" dirty="0" err="1">
                <a:hlinkClick r:id="rId12"/>
              </a:rPr>
              <a:t>cbr</a:t>
            </a:r>
            <a:r>
              <a:rPr lang="ru-RU" sz="1400" i="1" u="sng" dirty="0">
                <a:hlinkClick r:id="rId12"/>
              </a:rPr>
              <a:t>.</a:t>
            </a:r>
            <a:r>
              <a:rPr lang="en-US" sz="1400" i="1" u="sng" dirty="0" err="1">
                <a:hlinkClick r:id="rId12"/>
              </a:rPr>
              <a:t>ru</a:t>
            </a:r>
            <a:endParaRPr lang="ru-RU" sz="1400" dirty="0"/>
          </a:p>
          <a:p>
            <a:r>
              <a:rPr lang="ru-RU" sz="1400" dirty="0"/>
              <a:t>Портал статистических данных </a:t>
            </a:r>
            <a:r>
              <a:rPr lang="en-US" sz="1400" i="1" u="sng" dirty="0">
                <a:hlinkClick r:id="rId13"/>
              </a:rPr>
              <a:t>www</a:t>
            </a:r>
            <a:r>
              <a:rPr lang="ru-RU" sz="1400" i="1" u="sng" dirty="0">
                <a:hlinkClick r:id="rId13"/>
              </a:rPr>
              <a:t>.</a:t>
            </a:r>
            <a:r>
              <a:rPr lang="en-US" sz="1400" i="1" u="sng" dirty="0" err="1">
                <a:hlinkClick r:id="rId13"/>
              </a:rPr>
              <a:t>statistika</a:t>
            </a:r>
            <a:r>
              <a:rPr lang="ru-RU" sz="1400" i="1" u="sng" dirty="0">
                <a:hlinkClick r:id="rId13"/>
              </a:rPr>
              <a:t>.</a:t>
            </a:r>
            <a:r>
              <a:rPr lang="en-US" sz="1400" i="1" u="sng" dirty="0" err="1">
                <a:hlinkClick r:id="rId13"/>
              </a:rPr>
              <a:t>ru</a:t>
            </a:r>
            <a:endParaRPr lang="en-US" sz="1400" i="1" u="sng" dirty="0"/>
          </a:p>
          <a:p>
            <a:r>
              <a:rPr lang="ru-RU" sz="1400" dirty="0"/>
              <a:t>Независимое агентство в составе федеральной статистической системы США </a:t>
            </a:r>
            <a:r>
              <a:rPr lang="en-US" sz="1400" i="1" u="sng" dirty="0">
                <a:hlinkClick r:id="rId12"/>
              </a:rPr>
              <a:t>www</a:t>
            </a:r>
            <a:r>
              <a:rPr lang="ru-RU" sz="1400" i="1" u="sng" dirty="0">
                <a:hlinkClick r:id="rId12"/>
              </a:rPr>
              <a:t>.</a:t>
            </a:r>
            <a:r>
              <a:rPr lang="en-US" sz="1400" i="1" u="sng" dirty="0" err="1">
                <a:hlinkClick r:id="rId12"/>
              </a:rPr>
              <a:t>eia</a:t>
            </a:r>
            <a:r>
              <a:rPr lang="ru-RU" sz="1400" i="1" u="sng" dirty="0">
                <a:hlinkClick r:id="rId12"/>
              </a:rPr>
              <a:t>.</a:t>
            </a:r>
            <a:r>
              <a:rPr lang="en-US" sz="1400" i="1" u="sng" dirty="0" err="1">
                <a:hlinkClick r:id="rId12"/>
              </a:rPr>
              <a:t>gov</a:t>
            </a:r>
            <a:r>
              <a:rPr lang="en-US" sz="1400" i="1" u="sng" dirty="0">
                <a:hlinkClick r:id="rId12"/>
              </a:rPr>
              <a:t> </a:t>
            </a:r>
            <a:endParaRPr lang="en-US" sz="1400" i="1" u="sng" dirty="0"/>
          </a:p>
          <a:p>
            <a:r>
              <a:rPr lang="ru-RU" sz="1400" dirty="0"/>
              <a:t>Бюро Цензов США</a:t>
            </a:r>
            <a:r>
              <a:rPr lang="en-US" sz="1400" dirty="0"/>
              <a:t>, </a:t>
            </a:r>
            <a:r>
              <a:rPr lang="ru-RU" sz="1400" dirty="0"/>
              <a:t>включая</a:t>
            </a:r>
            <a:r>
              <a:rPr lang="en-US" sz="1400" dirty="0"/>
              <a:t> International Data Base: </a:t>
            </a:r>
            <a:r>
              <a:rPr lang="en-US" sz="1400" u="sng" dirty="0">
                <a:hlinkClick r:id="rId14"/>
              </a:rPr>
              <a:t>http://www.census.gov</a:t>
            </a:r>
            <a:r>
              <a:rPr lang="ru-RU" sz="1400" dirty="0"/>
              <a:t> </a:t>
            </a:r>
          </a:p>
          <a:p>
            <a:r>
              <a:rPr lang="ru-RU" sz="1400" dirty="0"/>
              <a:t>Всемирная организация здравоохранения (</a:t>
            </a:r>
            <a:r>
              <a:rPr lang="en-US" sz="1400" dirty="0"/>
              <a:t>World Health Organization</a:t>
            </a:r>
            <a:r>
              <a:rPr lang="ru-RU" sz="1400" dirty="0"/>
              <a:t>): </a:t>
            </a:r>
            <a:r>
              <a:rPr lang="en-US" sz="1400" u="sng" dirty="0">
                <a:hlinkClick r:id="rId15"/>
              </a:rPr>
              <a:t>http</a:t>
            </a:r>
            <a:r>
              <a:rPr lang="ru-RU" sz="1400" u="sng" dirty="0">
                <a:hlinkClick r:id="rId15"/>
              </a:rPr>
              <a:t>://</a:t>
            </a:r>
            <a:r>
              <a:rPr lang="en-US" sz="1400" u="sng" dirty="0">
                <a:hlinkClick r:id="rId15"/>
              </a:rPr>
              <a:t>www</a:t>
            </a:r>
            <a:r>
              <a:rPr lang="ru-RU" sz="1400" u="sng" dirty="0">
                <a:hlinkClick r:id="rId15"/>
              </a:rPr>
              <a:t>.</a:t>
            </a:r>
            <a:r>
              <a:rPr lang="en-US" sz="1400" u="sng" dirty="0">
                <a:hlinkClick r:id="rId15"/>
              </a:rPr>
              <a:t>who</a:t>
            </a:r>
            <a:r>
              <a:rPr lang="ru-RU" sz="1400" u="sng" dirty="0">
                <a:hlinkClick r:id="rId15"/>
              </a:rPr>
              <a:t>.</a:t>
            </a:r>
            <a:r>
              <a:rPr lang="en-US" sz="1400" u="sng" dirty="0" err="1">
                <a:hlinkClick r:id="rId15"/>
              </a:rPr>
              <a:t>int</a:t>
            </a:r>
            <a:r>
              <a:rPr lang="ru-RU" sz="1400" u="sng" dirty="0">
                <a:hlinkClick r:id="rId15"/>
              </a:rPr>
              <a:t>/</a:t>
            </a:r>
            <a:r>
              <a:rPr lang="en-US" sz="1400" u="sng" dirty="0" err="1">
                <a:hlinkClick r:id="rId15"/>
              </a:rPr>
              <a:t>whosis</a:t>
            </a:r>
            <a:endParaRPr lang="ru-RU" sz="1400" dirty="0"/>
          </a:p>
          <a:p>
            <a:r>
              <a:rPr lang="ru-RU" sz="1400" dirty="0"/>
              <a:t>Единый архив экономических и социологических данных НИУ ВШЭ </a:t>
            </a:r>
            <a:r>
              <a:rPr lang="ru-RU" sz="1400" u="sng" dirty="0">
                <a:hlinkClick r:id="rId16"/>
              </a:rPr>
              <a:t>http://sophist.hse.ru/</a:t>
            </a:r>
            <a:endParaRPr lang="ru-RU" sz="1400" dirty="0"/>
          </a:p>
          <a:p>
            <a:r>
              <a:rPr lang="ru-RU" sz="1400" dirty="0"/>
              <a:t>Первое независимое рейтинговое агентство </a:t>
            </a:r>
            <a:r>
              <a:rPr lang="en-US" sz="1400" i="1" u="sng" dirty="0">
                <a:hlinkClick r:id="rId17"/>
              </a:rPr>
              <a:t>www</a:t>
            </a:r>
            <a:r>
              <a:rPr lang="ru-RU" sz="1400" i="1" u="sng" dirty="0">
                <a:hlinkClick r:id="rId17"/>
              </a:rPr>
              <a:t>.</a:t>
            </a:r>
            <a:r>
              <a:rPr lang="en-US" sz="1400" i="1" u="sng" dirty="0" err="1">
                <a:hlinkClick r:id="rId17"/>
              </a:rPr>
              <a:t>fira</a:t>
            </a:r>
            <a:r>
              <a:rPr lang="ru-RU" sz="1400" i="1" u="sng" dirty="0">
                <a:hlinkClick r:id="rId17"/>
              </a:rPr>
              <a:t>.</a:t>
            </a:r>
            <a:r>
              <a:rPr lang="en-US" sz="1400" i="1" u="sng" dirty="0" err="1">
                <a:hlinkClick r:id="rId17"/>
              </a:rPr>
              <a:t>ru</a:t>
            </a:r>
            <a:endParaRPr lang="ru-RU" sz="1400" dirty="0"/>
          </a:p>
          <a:p>
            <a:r>
              <a:rPr lang="ru-RU" sz="1400" dirty="0"/>
              <a:t>Всероссийский центр исследования общественного мнения </a:t>
            </a:r>
            <a:r>
              <a:rPr lang="ru-RU" sz="1400" u="sng" dirty="0">
                <a:hlinkClick r:id="rId18"/>
              </a:rPr>
              <a:t>http://www.</a:t>
            </a:r>
            <a:r>
              <a:rPr lang="en-US" sz="1400" u="sng" dirty="0" err="1">
                <a:hlinkClick r:id="rId18"/>
              </a:rPr>
              <a:t>wciom</a:t>
            </a:r>
            <a:r>
              <a:rPr lang="ru-RU" sz="1400" u="sng" dirty="0">
                <a:hlinkClick r:id="rId18"/>
              </a:rPr>
              <a:t>.</a:t>
            </a:r>
            <a:r>
              <a:rPr lang="en-US" sz="1400" u="sng" dirty="0" err="1">
                <a:hlinkClick r:id="rId18"/>
              </a:rPr>
              <a:t>ru</a:t>
            </a:r>
            <a:endParaRPr lang="ru-RU" sz="1400" dirty="0"/>
          </a:p>
          <a:p>
            <a:r>
              <a:rPr lang="ru-RU" sz="1400" dirty="0"/>
              <a:t>Фонд «Общественное мнение» </a:t>
            </a:r>
            <a:r>
              <a:rPr lang="ru-RU" sz="1400" u="sng" dirty="0">
                <a:hlinkClick r:id="rId19"/>
              </a:rPr>
              <a:t>http://www.</a:t>
            </a:r>
            <a:r>
              <a:rPr lang="en-US" sz="1400" u="sng" dirty="0" err="1">
                <a:hlinkClick r:id="rId19"/>
              </a:rPr>
              <a:t>fom</a:t>
            </a:r>
            <a:r>
              <a:rPr lang="ru-RU" sz="1400" u="sng" dirty="0">
                <a:hlinkClick r:id="rId19"/>
              </a:rPr>
              <a:t>.</a:t>
            </a:r>
            <a:r>
              <a:rPr lang="en-US" sz="1400" u="sng" dirty="0" err="1">
                <a:hlinkClick r:id="rId19"/>
              </a:rPr>
              <a:t>ru</a:t>
            </a:r>
            <a:endParaRPr lang="ru-RU" sz="1400" u="sng" dirty="0"/>
          </a:p>
          <a:p>
            <a:r>
              <a:rPr lang="ru-RU" sz="1400" u="sng" dirty="0"/>
              <a:t>Центр демографических исследования РЭШ </a:t>
            </a:r>
            <a:r>
              <a:rPr lang="en-US" sz="1400" u="sng" dirty="0">
                <a:hlinkClick r:id="rId20"/>
              </a:rPr>
              <a:t>http://demogr.nes.ru/index.php/ru/demogr_indicat/data</a:t>
            </a:r>
            <a:endParaRPr lang="ru-RU" sz="1400" u="sng" dirty="0"/>
          </a:p>
          <a:p>
            <a:endParaRPr lang="ru-RU" sz="1400" dirty="0"/>
          </a:p>
          <a:p>
            <a:endParaRPr lang="ru-RU" dirty="0"/>
          </a:p>
        </p:txBody>
      </p:sp>
      <p:sp>
        <p:nvSpPr>
          <p:cNvPr id="2" name="Номер слайда 1">
            <a:extLst>
              <a:ext uri="{FF2B5EF4-FFF2-40B4-BE49-F238E27FC236}">
                <a16:creationId xmlns:a16="http://schemas.microsoft.com/office/drawing/2014/main" id="{756649B7-FA04-4C35-ACF8-65FF263667D6}"/>
              </a:ext>
            </a:extLst>
          </p:cNvPr>
          <p:cNvSpPr>
            <a:spLocks noGrp="1"/>
          </p:cNvSpPr>
          <p:nvPr>
            <p:ph type="sldNum" sz="quarter" idx="12"/>
          </p:nvPr>
        </p:nvSpPr>
        <p:spPr/>
        <p:txBody>
          <a:bodyPr/>
          <a:lstStyle/>
          <a:p>
            <a:pPr>
              <a:defRPr/>
            </a:pPr>
            <a:fld id="{4042308C-B479-4937-8BDB-0CF806D72C18}" type="slidenum">
              <a:rPr lang="ru-RU" smtClean="0"/>
              <a:pPr>
                <a:defRPr/>
              </a:pPr>
              <a:t>744</a:t>
            </a:fld>
            <a:endParaRPr lang="ru-RU"/>
          </a:p>
        </p:txBody>
      </p:sp>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Заголовок 1"/>
          <p:cNvSpPr>
            <a:spLocks noGrp="1"/>
          </p:cNvSpPr>
          <p:nvPr>
            <p:ph type="title"/>
          </p:nvPr>
        </p:nvSpPr>
        <p:spPr/>
        <p:txBody>
          <a:bodyPr/>
          <a:lstStyle/>
          <a:p>
            <a:r>
              <a:rPr lang="ru-RU" dirty="0"/>
              <a:t>Подготовка домашних заданий</a:t>
            </a:r>
          </a:p>
        </p:txBody>
      </p:sp>
      <p:sp>
        <p:nvSpPr>
          <p:cNvPr id="15362" name="Содержимое 2"/>
          <p:cNvSpPr>
            <a:spLocks noGrp="1"/>
          </p:cNvSpPr>
          <p:nvPr>
            <p:ph sz="quarter" idx="1"/>
          </p:nvPr>
        </p:nvSpPr>
        <p:spPr>
          <a:xfrm>
            <a:off x="457200" y="1219200"/>
            <a:ext cx="8229600" cy="4937125"/>
          </a:xfrm>
        </p:spPr>
        <p:txBody>
          <a:bodyPr/>
          <a:lstStyle/>
          <a:p>
            <a:r>
              <a:rPr lang="ru-RU" dirty="0"/>
              <a:t>Анализ подобранных самостоятельно данных – одномерных (1), двумерных(2), проверка гипотез (2) </a:t>
            </a:r>
          </a:p>
          <a:p>
            <a:r>
              <a:rPr lang="ru-RU" dirty="0"/>
              <a:t>Примеры расчетов на практических занятиях</a:t>
            </a:r>
          </a:p>
          <a:p>
            <a:r>
              <a:rPr lang="ru-RU" dirty="0"/>
              <a:t>Работа на каждом семинаре, использование </a:t>
            </a:r>
            <a:r>
              <a:rPr lang="en-US" dirty="0"/>
              <a:t>Excel</a:t>
            </a:r>
            <a:endParaRPr lang="ru-RU" dirty="0"/>
          </a:p>
          <a:p>
            <a:r>
              <a:rPr lang="ru-RU" dirty="0"/>
              <a:t>Подготовка текста отчетов (домашних заданий, в форме  аналитической записки)</a:t>
            </a:r>
          </a:p>
        </p:txBody>
      </p:sp>
      <p:sp>
        <p:nvSpPr>
          <p:cNvPr id="2" name="Номер слайда 1">
            <a:extLst>
              <a:ext uri="{FF2B5EF4-FFF2-40B4-BE49-F238E27FC236}">
                <a16:creationId xmlns:a16="http://schemas.microsoft.com/office/drawing/2014/main" id="{4AD88663-3BA4-4B96-A556-5FAB08EE88B2}"/>
              </a:ext>
            </a:extLst>
          </p:cNvPr>
          <p:cNvSpPr>
            <a:spLocks noGrp="1"/>
          </p:cNvSpPr>
          <p:nvPr>
            <p:ph type="sldNum" sz="quarter" idx="12"/>
          </p:nvPr>
        </p:nvSpPr>
        <p:spPr/>
        <p:txBody>
          <a:bodyPr/>
          <a:lstStyle/>
          <a:p>
            <a:pPr>
              <a:defRPr/>
            </a:pPr>
            <a:fld id="{4042308C-B479-4937-8BDB-0CF806D72C18}" type="slidenum">
              <a:rPr lang="ru-RU" smtClean="0"/>
              <a:pPr>
                <a:defRPr/>
              </a:pPr>
              <a:t>745</a:t>
            </a:fld>
            <a:endParaRPr lang="ru-RU"/>
          </a:p>
        </p:txBody>
      </p:sp>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Заголовок 1"/>
          <p:cNvSpPr>
            <a:spLocks noGrp="1"/>
          </p:cNvSpPr>
          <p:nvPr>
            <p:ph type="title"/>
          </p:nvPr>
        </p:nvSpPr>
        <p:spPr/>
        <p:txBody>
          <a:bodyPr/>
          <a:lstStyle/>
          <a:p>
            <a:r>
              <a:rPr lang="ru-RU" dirty="0"/>
              <a:t>Формирование оценки</a:t>
            </a:r>
          </a:p>
        </p:txBody>
      </p:sp>
      <p:sp>
        <p:nvSpPr>
          <p:cNvPr id="16386" name="Содержимое 2"/>
          <p:cNvSpPr>
            <a:spLocks noGrp="1"/>
          </p:cNvSpPr>
          <p:nvPr>
            <p:ph sz="quarter" idx="1"/>
          </p:nvPr>
        </p:nvSpPr>
        <p:spPr>
          <a:xfrm>
            <a:off x="179512" y="1219200"/>
            <a:ext cx="8856984" cy="4937125"/>
          </a:xfrm>
        </p:spPr>
        <p:txBody>
          <a:bodyPr>
            <a:normAutofit/>
          </a:bodyPr>
          <a:lstStyle/>
          <a:p>
            <a:r>
              <a:rPr lang="ru-RU" b="1" i="1" dirty="0" err="1"/>
              <a:t>О</a:t>
            </a:r>
            <a:r>
              <a:rPr lang="ru-RU" b="1" i="1" baseline="-25000" dirty="0" err="1"/>
              <a:t>результ</a:t>
            </a:r>
            <a:r>
              <a:rPr lang="ru-RU" b="1" i="1" dirty="0"/>
              <a:t> = </a:t>
            </a:r>
            <a:r>
              <a:rPr lang="ru-RU" b="1" dirty="0"/>
              <a:t>0,6</a:t>
            </a:r>
            <a:r>
              <a:rPr lang="ru-RU" b="1" i="1" dirty="0"/>
              <a:t>·О</a:t>
            </a:r>
            <a:r>
              <a:rPr lang="ru-RU" b="1" i="1" baseline="-25000" dirty="0"/>
              <a:t>накопл.</a:t>
            </a:r>
            <a:r>
              <a:rPr lang="ru-RU" b="1" dirty="0"/>
              <a:t> + 0,4·</a:t>
            </a:r>
            <a:r>
              <a:rPr lang="ru-RU" b="1" i="1" dirty="0"/>
              <a:t>О</a:t>
            </a:r>
            <a:r>
              <a:rPr lang="ru-RU" b="1" i="1" baseline="-25000" dirty="0"/>
              <a:t>итоговая</a:t>
            </a:r>
            <a:endParaRPr lang="ru-RU" dirty="0"/>
          </a:p>
          <a:p>
            <a:r>
              <a:rPr lang="ru-RU" b="1" dirty="0" err="1"/>
              <a:t>О</a:t>
            </a:r>
            <a:r>
              <a:rPr lang="ru-RU" b="1" i="1" baseline="-25000" dirty="0" err="1"/>
              <a:t>накопленная</a:t>
            </a:r>
            <a:r>
              <a:rPr lang="ru-RU" b="1" i="1" baseline="-25000" dirty="0"/>
              <a:t> </a:t>
            </a:r>
            <a:r>
              <a:rPr lang="ru-RU" b="1" i="1" dirty="0"/>
              <a:t>=</a:t>
            </a:r>
            <a:r>
              <a:rPr lang="ru-RU" b="1" dirty="0"/>
              <a:t> (О</a:t>
            </a:r>
            <a:r>
              <a:rPr lang="ru-RU" b="1" i="1" baseline="-25000" dirty="0"/>
              <a:t>промежут.</a:t>
            </a:r>
            <a:r>
              <a:rPr lang="ru-RU" b="1" baseline="-25000" dirty="0"/>
              <a:t>1</a:t>
            </a:r>
            <a:r>
              <a:rPr lang="ru-RU" b="1" i="1" dirty="0"/>
              <a:t>+</a:t>
            </a:r>
            <a:r>
              <a:rPr lang="ru-RU" b="1" dirty="0"/>
              <a:t> О</a:t>
            </a:r>
            <a:r>
              <a:rPr lang="ru-RU" b="1" i="1" baseline="-25000" dirty="0"/>
              <a:t>промежут.</a:t>
            </a:r>
            <a:r>
              <a:rPr lang="ru-RU" b="1" baseline="-25000" dirty="0"/>
              <a:t>2</a:t>
            </a:r>
            <a:r>
              <a:rPr lang="ru-RU" b="1" dirty="0"/>
              <a:t>)/2</a:t>
            </a:r>
          </a:p>
          <a:p>
            <a:r>
              <a:rPr lang="ru-RU" b="1" dirty="0"/>
              <a:t>О</a:t>
            </a:r>
            <a:r>
              <a:rPr lang="ru-RU" b="1" i="1" baseline="-25000" dirty="0"/>
              <a:t>промежуточная1</a:t>
            </a:r>
            <a:r>
              <a:rPr lang="ru-RU" dirty="0"/>
              <a:t>= 0,3</a:t>
            </a:r>
            <a:r>
              <a:rPr lang="ru-RU" b="1" i="1" dirty="0"/>
              <a:t>·</a:t>
            </a:r>
            <a:r>
              <a:rPr lang="ru-RU" dirty="0"/>
              <a:t>О </a:t>
            </a:r>
            <a:r>
              <a:rPr lang="ru-RU" i="1" baseline="-25000" dirty="0"/>
              <a:t>текущая1</a:t>
            </a:r>
            <a:r>
              <a:rPr lang="ru-RU" dirty="0"/>
              <a:t> +0,3</a:t>
            </a:r>
            <a:r>
              <a:rPr lang="ru-RU" b="1" i="1" dirty="0"/>
              <a:t>·</a:t>
            </a:r>
            <a:r>
              <a:rPr lang="ru-RU" i="1" dirty="0"/>
              <a:t>О</a:t>
            </a:r>
            <a:r>
              <a:rPr lang="ru-RU" i="1" baseline="-25000" dirty="0"/>
              <a:t>аудиторная1</a:t>
            </a:r>
            <a:r>
              <a:rPr lang="ru-RU" dirty="0"/>
              <a:t>+</a:t>
            </a:r>
            <a:r>
              <a:rPr lang="ru-RU" i="1" dirty="0"/>
              <a:t> 0,4</a:t>
            </a:r>
            <a:r>
              <a:rPr lang="ru-RU" b="1" i="1" dirty="0"/>
              <a:t>·</a:t>
            </a:r>
            <a:r>
              <a:rPr lang="ru-RU" i="1" dirty="0"/>
              <a:t>О</a:t>
            </a:r>
            <a:r>
              <a:rPr lang="ru-RU" i="1" baseline="-25000" dirty="0"/>
              <a:t>сам. работа1</a:t>
            </a:r>
            <a:endParaRPr lang="ru-RU" i="1" dirty="0"/>
          </a:p>
          <a:p>
            <a:r>
              <a:rPr lang="ru-RU" i="1" dirty="0" err="1"/>
              <a:t>О</a:t>
            </a:r>
            <a:r>
              <a:rPr lang="ru-RU" i="1" baseline="-25000" dirty="0" err="1"/>
              <a:t>аудиторная</a:t>
            </a:r>
            <a:r>
              <a:rPr lang="ru-RU" i="1" baseline="-25000" dirty="0"/>
              <a:t>  –</a:t>
            </a:r>
            <a:r>
              <a:rPr lang="ru-RU" dirty="0"/>
              <a:t>работа на семинарах и лекциях</a:t>
            </a:r>
          </a:p>
          <a:p>
            <a:r>
              <a:rPr lang="ru-RU" dirty="0"/>
              <a:t>О </a:t>
            </a:r>
            <a:r>
              <a:rPr lang="ru-RU" i="1" baseline="-25000" dirty="0"/>
              <a:t>текущая</a:t>
            </a:r>
            <a:r>
              <a:rPr lang="ru-RU" b="1" baseline="-25000" dirty="0"/>
              <a:t> – </a:t>
            </a:r>
            <a:r>
              <a:rPr lang="ru-RU" dirty="0"/>
              <a:t>решение домашних задач</a:t>
            </a:r>
          </a:p>
          <a:p>
            <a:r>
              <a:rPr lang="ru-RU" b="1" dirty="0" err="1"/>
              <a:t>О</a:t>
            </a:r>
            <a:r>
              <a:rPr lang="ru-RU" b="1" i="1" baseline="-25000" dirty="0" err="1"/>
              <a:t>самостоят</a:t>
            </a:r>
            <a:r>
              <a:rPr lang="ru-RU" b="1" i="1" baseline="-25000" dirty="0"/>
              <a:t> – </a:t>
            </a:r>
            <a:r>
              <a:rPr lang="ru-RU" dirty="0"/>
              <a:t>ОТЧЕТ по одномерным/двумерным данным</a:t>
            </a:r>
          </a:p>
        </p:txBody>
      </p:sp>
      <p:sp>
        <p:nvSpPr>
          <p:cNvPr id="2" name="Номер слайда 1">
            <a:extLst>
              <a:ext uri="{FF2B5EF4-FFF2-40B4-BE49-F238E27FC236}">
                <a16:creationId xmlns:a16="http://schemas.microsoft.com/office/drawing/2014/main" id="{541175C8-AC5D-4039-B7B3-18C735FA47F3}"/>
              </a:ext>
            </a:extLst>
          </p:cNvPr>
          <p:cNvSpPr>
            <a:spLocks noGrp="1"/>
          </p:cNvSpPr>
          <p:nvPr>
            <p:ph type="sldNum" sz="quarter" idx="12"/>
          </p:nvPr>
        </p:nvSpPr>
        <p:spPr/>
        <p:txBody>
          <a:bodyPr/>
          <a:lstStyle/>
          <a:p>
            <a:pPr>
              <a:defRPr/>
            </a:pPr>
            <a:fld id="{4042308C-B479-4937-8BDB-0CF806D72C18}" type="slidenum">
              <a:rPr lang="ru-RU" smtClean="0"/>
              <a:pPr>
                <a:defRPr/>
              </a:pPr>
              <a:t>746</a:t>
            </a:fld>
            <a:endParaRPr lang="ru-RU"/>
          </a:p>
        </p:txBody>
      </p:sp>
    </p:spTree>
    <p:extLst>
      <p:ext uri="{BB962C8B-B14F-4D97-AF65-F5344CB8AC3E}">
        <p14:creationId xmlns:p14="http://schemas.microsoft.com/office/powerpoint/2010/main" val="4145606159"/>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Домашние задания</a:t>
            </a:r>
          </a:p>
        </p:txBody>
      </p:sp>
      <p:sp>
        <p:nvSpPr>
          <p:cNvPr id="3" name="Объект 2"/>
          <p:cNvSpPr>
            <a:spLocks noGrp="1"/>
          </p:cNvSpPr>
          <p:nvPr>
            <p:ph idx="1"/>
          </p:nvPr>
        </p:nvSpPr>
        <p:spPr/>
        <p:txBody>
          <a:bodyPr/>
          <a:lstStyle/>
          <a:p>
            <a:r>
              <a:rPr lang="ru-RU" dirty="0"/>
              <a:t>Выслать текст проекта в формате </a:t>
            </a:r>
            <a:r>
              <a:rPr lang="en-US" dirty="0"/>
              <a:t>Word </a:t>
            </a:r>
            <a:r>
              <a:rPr lang="ru-RU" dirty="0"/>
              <a:t>и расчетный файл </a:t>
            </a:r>
            <a:r>
              <a:rPr lang="en-US" dirty="0"/>
              <a:t>Excel</a:t>
            </a:r>
            <a:r>
              <a:rPr lang="ru-RU" dirty="0"/>
              <a:t> на почту преподавателю в установленный срок</a:t>
            </a:r>
          </a:p>
        </p:txBody>
      </p:sp>
      <p:sp>
        <p:nvSpPr>
          <p:cNvPr id="4" name="Номер слайда 3">
            <a:extLst>
              <a:ext uri="{FF2B5EF4-FFF2-40B4-BE49-F238E27FC236}">
                <a16:creationId xmlns:a16="http://schemas.microsoft.com/office/drawing/2014/main" id="{759D7AB5-3912-4B38-96E5-F1EEECA050E8}"/>
              </a:ext>
            </a:extLst>
          </p:cNvPr>
          <p:cNvSpPr>
            <a:spLocks noGrp="1"/>
          </p:cNvSpPr>
          <p:nvPr>
            <p:ph type="sldNum" sz="quarter" idx="12"/>
          </p:nvPr>
        </p:nvSpPr>
        <p:spPr/>
        <p:txBody>
          <a:bodyPr/>
          <a:lstStyle/>
          <a:p>
            <a:pPr>
              <a:defRPr/>
            </a:pPr>
            <a:fld id="{4042308C-B479-4937-8BDB-0CF806D72C18}" type="slidenum">
              <a:rPr lang="ru-RU" smtClean="0"/>
              <a:pPr>
                <a:defRPr/>
              </a:pPr>
              <a:t>747</a:t>
            </a:fld>
            <a:endParaRPr lang="ru-RU"/>
          </a:p>
        </p:txBody>
      </p:sp>
    </p:spTree>
    <p:extLst>
      <p:ext uri="{BB962C8B-B14F-4D97-AF65-F5344CB8AC3E}">
        <p14:creationId xmlns:p14="http://schemas.microsoft.com/office/powerpoint/2010/main" val="3593765882"/>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Заголовок 1"/>
          <p:cNvSpPr>
            <a:spLocks noGrp="1"/>
          </p:cNvSpPr>
          <p:nvPr>
            <p:ph type="title"/>
          </p:nvPr>
        </p:nvSpPr>
        <p:spPr/>
        <p:txBody>
          <a:bodyPr/>
          <a:lstStyle/>
          <a:p>
            <a:r>
              <a:rPr lang="ru-RU" dirty="0"/>
              <a:t>Требования к домашнему заданию</a:t>
            </a:r>
          </a:p>
        </p:txBody>
      </p:sp>
      <p:sp>
        <p:nvSpPr>
          <p:cNvPr id="17410" name="Содержимое 2"/>
          <p:cNvSpPr>
            <a:spLocks noGrp="1"/>
          </p:cNvSpPr>
          <p:nvPr>
            <p:ph sz="quarter" idx="1"/>
          </p:nvPr>
        </p:nvSpPr>
        <p:spPr>
          <a:xfrm>
            <a:off x="457200" y="1219200"/>
            <a:ext cx="8229600" cy="4937125"/>
          </a:xfrm>
        </p:spPr>
        <p:txBody>
          <a:bodyPr/>
          <a:lstStyle/>
          <a:p>
            <a:r>
              <a:rPr lang="ru-RU" dirty="0"/>
              <a:t>Структура проектного задания:</a:t>
            </a:r>
          </a:p>
          <a:p>
            <a:r>
              <a:rPr lang="ru-RU" dirty="0"/>
              <a:t>Титульный лист, содержание, введение, изложение проведенных расчетов с пояснениями и выводами.</a:t>
            </a:r>
          </a:p>
          <a:p>
            <a:r>
              <a:rPr lang="ru-RU" dirty="0"/>
              <a:t> Таблицы и графики корректно оформляются (нумерация, заголовки, подписи осей, заголовки столбцов, перевод на русский язык - где необходимо). </a:t>
            </a:r>
          </a:p>
          <a:p>
            <a:r>
              <a:rPr lang="ru-RU" dirty="0"/>
              <a:t>Работа  выполняется в формате </a:t>
            </a:r>
            <a:r>
              <a:rPr lang="en-US" dirty="0"/>
              <a:t>Word</a:t>
            </a:r>
            <a:r>
              <a:rPr lang="ru-RU" dirty="0"/>
              <a:t>.</a:t>
            </a:r>
          </a:p>
          <a:p>
            <a:r>
              <a:rPr lang="ru-RU" dirty="0"/>
              <a:t>Объем – 15-20 страниц.</a:t>
            </a:r>
          </a:p>
          <a:p>
            <a:endParaRPr lang="ru-RU" dirty="0"/>
          </a:p>
        </p:txBody>
      </p:sp>
      <p:sp>
        <p:nvSpPr>
          <p:cNvPr id="2" name="Номер слайда 1">
            <a:extLst>
              <a:ext uri="{FF2B5EF4-FFF2-40B4-BE49-F238E27FC236}">
                <a16:creationId xmlns:a16="http://schemas.microsoft.com/office/drawing/2014/main" id="{67F67936-E2E5-4DE5-8BAB-2D4852185FB8}"/>
              </a:ext>
            </a:extLst>
          </p:cNvPr>
          <p:cNvSpPr>
            <a:spLocks noGrp="1"/>
          </p:cNvSpPr>
          <p:nvPr>
            <p:ph type="sldNum" sz="quarter" idx="12"/>
          </p:nvPr>
        </p:nvSpPr>
        <p:spPr/>
        <p:txBody>
          <a:bodyPr/>
          <a:lstStyle/>
          <a:p>
            <a:pPr>
              <a:defRPr/>
            </a:pPr>
            <a:fld id="{4042308C-B479-4937-8BDB-0CF806D72C18}" type="slidenum">
              <a:rPr lang="ru-RU" smtClean="0"/>
              <a:pPr>
                <a:defRPr/>
              </a:pPr>
              <a:t>748</a:t>
            </a:fld>
            <a:endParaRPr lang="ru-RU"/>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Заголовок 1"/>
          <p:cNvSpPr>
            <a:spLocks noGrp="1"/>
          </p:cNvSpPr>
          <p:nvPr>
            <p:ph type="title"/>
          </p:nvPr>
        </p:nvSpPr>
        <p:spPr>
          <a:xfrm>
            <a:off x="323528" y="-33033"/>
            <a:ext cx="8229600" cy="666328"/>
          </a:xfrm>
        </p:spPr>
        <p:txBody>
          <a:bodyPr/>
          <a:lstStyle/>
          <a:p>
            <a:r>
              <a:rPr lang="ru-RU" dirty="0"/>
              <a:t>Содержание домашних работ</a:t>
            </a:r>
          </a:p>
        </p:txBody>
      </p:sp>
      <p:sp>
        <p:nvSpPr>
          <p:cNvPr id="18434" name="Содержимое 2"/>
          <p:cNvSpPr>
            <a:spLocks noGrp="1"/>
          </p:cNvSpPr>
          <p:nvPr>
            <p:ph sz="quarter" idx="1"/>
          </p:nvPr>
        </p:nvSpPr>
        <p:spPr>
          <a:xfrm>
            <a:off x="0" y="633294"/>
            <a:ext cx="9144000" cy="6224705"/>
          </a:xfrm>
        </p:spPr>
        <p:txBody>
          <a:bodyPr/>
          <a:lstStyle/>
          <a:p>
            <a:r>
              <a:rPr lang="ru-RU" u="sng" dirty="0"/>
              <a:t>Выполненные расчеты:</a:t>
            </a:r>
            <a:endParaRPr lang="ru-RU" dirty="0"/>
          </a:p>
          <a:p>
            <a:r>
              <a:rPr lang="ru-RU" sz="2000" dirty="0"/>
              <a:t>Домашняя работа 1</a:t>
            </a:r>
          </a:p>
          <a:p>
            <a:r>
              <a:rPr lang="ru-RU" sz="1900" dirty="0"/>
              <a:t>построение интервального вариационного ряда;</a:t>
            </a:r>
          </a:p>
          <a:p>
            <a:r>
              <a:rPr lang="ru-RU" sz="1900" dirty="0"/>
              <a:t>показатели, характеризующие центр группирования показателя: средние величины и их особенности, мода и медиана;</a:t>
            </a:r>
          </a:p>
          <a:p>
            <a:r>
              <a:rPr lang="ru-RU" sz="1900" dirty="0"/>
              <a:t>показатели вариации; дисперсия, коэффициент вариации, коэффициенты асимметрии и эксцесса;</a:t>
            </a:r>
          </a:p>
          <a:p>
            <a:r>
              <a:rPr lang="ru-RU" sz="1900" dirty="0"/>
              <a:t>графики для одномерных данных;</a:t>
            </a:r>
          </a:p>
          <a:p>
            <a:r>
              <a:rPr lang="ru-RU" sz="1900" dirty="0"/>
              <a:t>показатели динамики;</a:t>
            </a:r>
          </a:p>
          <a:p>
            <a:endParaRPr lang="ru-RU" sz="2000" dirty="0"/>
          </a:p>
          <a:p>
            <a:r>
              <a:rPr lang="ru-RU" sz="2000" dirty="0"/>
              <a:t>Домашняя работа 2</a:t>
            </a:r>
          </a:p>
          <a:p>
            <a:r>
              <a:rPr lang="ru-RU" sz="2000" dirty="0"/>
              <a:t>линейный коэффициент корреляции; линейная регрессионная модель;</a:t>
            </a:r>
          </a:p>
          <a:p>
            <a:r>
              <a:rPr lang="ru-RU" sz="2000" dirty="0"/>
              <a:t>индексы структурных различий;</a:t>
            </a:r>
          </a:p>
          <a:p>
            <a:r>
              <a:rPr lang="ru-RU" sz="2000" dirty="0"/>
              <a:t>коэффициенты ассоциации и контингенции;</a:t>
            </a:r>
          </a:p>
          <a:p>
            <a:r>
              <a:rPr lang="ru-RU" sz="2000" dirty="0"/>
              <a:t>ранговые коэффициенты корреляции;</a:t>
            </a:r>
          </a:p>
          <a:p>
            <a:r>
              <a:rPr lang="ru-RU" sz="2000" dirty="0"/>
              <a:t>интервальные оценки;</a:t>
            </a:r>
          </a:p>
          <a:p>
            <a:r>
              <a:rPr lang="ru-RU" sz="2000" dirty="0"/>
              <a:t>проверка гипотез.</a:t>
            </a:r>
          </a:p>
          <a:p>
            <a:endParaRPr lang="ru-RU" dirty="0"/>
          </a:p>
        </p:txBody>
      </p:sp>
      <p:sp>
        <p:nvSpPr>
          <p:cNvPr id="2" name="Номер слайда 1">
            <a:extLst>
              <a:ext uri="{FF2B5EF4-FFF2-40B4-BE49-F238E27FC236}">
                <a16:creationId xmlns:a16="http://schemas.microsoft.com/office/drawing/2014/main" id="{5B487AD9-A5CD-4E81-93B2-3964F2A38697}"/>
              </a:ext>
            </a:extLst>
          </p:cNvPr>
          <p:cNvSpPr>
            <a:spLocks noGrp="1"/>
          </p:cNvSpPr>
          <p:nvPr>
            <p:ph type="sldNum" sz="quarter" idx="12"/>
          </p:nvPr>
        </p:nvSpPr>
        <p:spPr/>
        <p:txBody>
          <a:bodyPr/>
          <a:lstStyle/>
          <a:p>
            <a:pPr>
              <a:defRPr/>
            </a:pPr>
            <a:fld id="{4042308C-B479-4937-8BDB-0CF806D72C18}" type="slidenum">
              <a:rPr lang="ru-RU" smtClean="0"/>
              <a:pPr>
                <a:defRPr/>
              </a:pPr>
              <a:t>749</a:t>
            </a:fld>
            <a:endParaRPr lang="ru-RU"/>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b="1" dirty="0"/>
              <a:t>Рассмотрим другие подходы использования интервалов равной ширины. </a:t>
            </a:r>
            <a:endParaRPr lang="ru-RU" sz="2800" dirty="0"/>
          </a:p>
        </p:txBody>
      </p:sp>
      <p:sp>
        <p:nvSpPr>
          <p:cNvPr id="3" name="Объект 2"/>
          <p:cNvSpPr>
            <a:spLocks noGrp="1"/>
          </p:cNvSpPr>
          <p:nvPr>
            <p:ph sz="quarter" idx="1"/>
          </p:nvPr>
        </p:nvSpPr>
        <p:spPr/>
        <p:txBody>
          <a:bodyPr/>
          <a:lstStyle/>
          <a:p>
            <a:endParaRPr lang="ru-RU" b="1" dirty="0"/>
          </a:p>
          <a:p>
            <a:r>
              <a:rPr lang="en-US" b="1" dirty="0" err="1"/>
              <a:t>Метод</a:t>
            </a:r>
            <a:r>
              <a:rPr lang="en-US" b="1" dirty="0"/>
              <a:t> </a:t>
            </a:r>
            <a:r>
              <a:rPr lang="en-US" b="1" dirty="0" err="1"/>
              <a:t>квадратного</a:t>
            </a:r>
            <a:r>
              <a:rPr lang="en-US" b="1" dirty="0"/>
              <a:t> </a:t>
            </a:r>
            <a:r>
              <a:rPr lang="en-US" b="1" dirty="0" err="1"/>
              <a:t>корня</a:t>
            </a:r>
            <a:r>
              <a:rPr lang="en-US" dirty="0"/>
              <a:t> (</a:t>
            </a:r>
            <a:r>
              <a:rPr lang="en-US" i="1" dirty="0"/>
              <a:t>Square-root choice</a:t>
            </a:r>
            <a:r>
              <a:rPr lang="en-US" dirty="0"/>
              <a:t>) – </a:t>
            </a:r>
            <a:r>
              <a:rPr lang="en-US" dirty="0" err="1"/>
              <a:t>число</a:t>
            </a:r>
            <a:r>
              <a:rPr lang="en-US" dirty="0"/>
              <a:t> </a:t>
            </a:r>
            <a:r>
              <a:rPr lang="en-US" dirty="0" err="1"/>
              <a:t>классов</a:t>
            </a:r>
            <a:r>
              <a:rPr lang="en-US" dirty="0"/>
              <a:t> </a:t>
            </a:r>
            <a:r>
              <a:rPr lang="en-US" i="1" dirty="0"/>
              <a:t>k</a:t>
            </a:r>
            <a:r>
              <a:rPr lang="en-US" dirty="0"/>
              <a:t> </a:t>
            </a:r>
            <a:r>
              <a:rPr lang="en-US" dirty="0" err="1"/>
              <a:t>выбирается</a:t>
            </a:r>
            <a:r>
              <a:rPr lang="en-US" dirty="0"/>
              <a:t> </a:t>
            </a:r>
            <a:r>
              <a:rPr lang="en-US" dirty="0" err="1"/>
              <a:t>равным</a:t>
            </a:r>
            <a:r>
              <a:rPr lang="en-US" dirty="0"/>
              <a:t> </a:t>
            </a:r>
            <a:r>
              <a:rPr lang="en-US" dirty="0" err="1"/>
              <a:t>квадратному</a:t>
            </a:r>
            <a:r>
              <a:rPr lang="en-US" dirty="0"/>
              <a:t> </a:t>
            </a:r>
            <a:r>
              <a:rPr lang="en-US" dirty="0" err="1"/>
              <a:t>корню</a:t>
            </a:r>
            <a:r>
              <a:rPr lang="en-US" dirty="0"/>
              <a:t> </a:t>
            </a:r>
            <a:r>
              <a:rPr lang="en-US" dirty="0" err="1"/>
              <a:t>из</a:t>
            </a:r>
            <a:r>
              <a:rPr lang="en-US" dirty="0"/>
              <a:t> </a:t>
            </a:r>
            <a:r>
              <a:rPr lang="en-US" dirty="0" err="1"/>
              <a:t>числа</a:t>
            </a:r>
            <a:r>
              <a:rPr lang="en-US" dirty="0"/>
              <a:t> </a:t>
            </a:r>
            <a:r>
              <a:rPr lang="en-US" dirty="0" err="1"/>
              <a:t>наблюдений</a:t>
            </a:r>
            <a:r>
              <a:rPr lang="en-US" dirty="0"/>
              <a:t> </a:t>
            </a:r>
            <a:r>
              <a:rPr lang="en-US" i="1" dirty="0"/>
              <a:t>n</a:t>
            </a:r>
            <a:r>
              <a:rPr lang="en-US" dirty="0"/>
              <a:t>:</a:t>
            </a:r>
            <a:endParaRPr lang="ru-RU" dirty="0"/>
          </a:p>
          <a:p>
            <a:endParaRPr lang="ru-RU" dirty="0"/>
          </a:p>
          <a:p>
            <a:endParaRPr lang="ru-RU" dirty="0"/>
          </a:p>
          <a:p>
            <a:endParaRPr lang="ru-RU" dirty="0"/>
          </a:p>
          <a:p>
            <a:endParaRPr lang="ru-RU" dirty="0"/>
          </a:p>
          <a:p>
            <a:endParaRPr lang="ru-RU" dirty="0"/>
          </a:p>
        </p:txBody>
      </p:sp>
      <p:sp>
        <p:nvSpPr>
          <p:cNvPr id="21" name="Rectangle 19"/>
          <p:cNvSpPr>
            <a:spLocks noChangeArrowheads="1"/>
          </p:cNvSpPr>
          <p:nvPr/>
        </p:nvSpPr>
        <p:spPr bwMode="auto">
          <a:xfrm>
            <a:off x="3131839" y="5085183"/>
            <a:ext cx="20010644" cy="56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4" name="Rectangle 5"/>
          <p:cNvSpPr>
            <a:spLocks noChangeArrowheads="1"/>
          </p:cNvSpPr>
          <p:nvPr/>
        </p:nvSpPr>
        <p:spPr bwMode="auto">
          <a:xfrm>
            <a:off x="3373467" y="5669231"/>
            <a:ext cx="16762002" cy="6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9" name="Rectangle 4"/>
          <p:cNvSpPr>
            <a:spLocks noChangeArrowheads="1"/>
          </p:cNvSpPr>
          <p:nvPr/>
        </p:nvSpPr>
        <p:spPr bwMode="auto">
          <a:xfrm>
            <a:off x="1093344" y="2564903"/>
            <a:ext cx="26038497" cy="62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10" name="Объект 9"/>
          <p:cNvGraphicFramePr>
            <a:graphicFrameLocks noChangeAspect="1"/>
          </p:cNvGraphicFramePr>
          <p:nvPr/>
        </p:nvGraphicFramePr>
        <p:xfrm>
          <a:off x="3373467" y="3280024"/>
          <a:ext cx="1632224" cy="816112"/>
        </p:xfrm>
        <a:graphic>
          <a:graphicData uri="http://schemas.openxmlformats.org/presentationml/2006/ole">
            <mc:AlternateContent xmlns:mc="http://schemas.openxmlformats.org/markup-compatibility/2006">
              <mc:Choice xmlns:v="urn:schemas-microsoft-com:vml" Requires="v">
                <p:oleObj spid="_x0000_s77830" name="Уравнение" r:id="rId4" imgW="508000" imgH="228600" progId="Equation.3">
                  <p:embed/>
                </p:oleObj>
              </mc:Choice>
              <mc:Fallback>
                <p:oleObj name="Уравнение" r:id="rId4" imgW="508000" imgH="228600" progId="Equation.3">
                  <p:embed/>
                  <p:pic>
                    <p:nvPicPr>
                      <p:cNvPr id="10" name="Объект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3467" y="3280024"/>
                        <a:ext cx="1632224" cy="816112"/>
                      </a:xfrm>
                      <a:prstGeom prst="rect">
                        <a:avLst/>
                      </a:prstGeom>
                      <a:noFill/>
                    </p:spPr>
                  </p:pic>
                </p:oleObj>
              </mc:Fallback>
            </mc:AlternateContent>
          </a:graphicData>
        </a:graphic>
      </p:graphicFrame>
      <p:sp>
        <p:nvSpPr>
          <p:cNvPr id="5" name="Номер слайда 4"/>
          <p:cNvSpPr>
            <a:spLocks noGrp="1"/>
          </p:cNvSpPr>
          <p:nvPr>
            <p:ph type="sldNum" sz="quarter" idx="12"/>
          </p:nvPr>
        </p:nvSpPr>
        <p:spPr/>
        <p:txBody>
          <a:bodyPr/>
          <a:lstStyle/>
          <a:p>
            <a:pPr>
              <a:defRPr/>
            </a:pPr>
            <a:fld id="{6859925B-7AB1-4910-A995-863FEA31FA9D}" type="slidenum">
              <a:rPr lang="ru-RU" smtClean="0"/>
              <a:pPr>
                <a:defRPr/>
              </a:pPr>
              <a:t>75</a:t>
            </a:fld>
            <a:endParaRPr lang="ru-RU"/>
          </a:p>
        </p:txBody>
      </p:sp>
    </p:spTree>
    <p:extLst>
      <p:ext uri="{BB962C8B-B14F-4D97-AF65-F5344CB8AC3E}">
        <p14:creationId xmlns:p14="http://schemas.microsoft.com/office/powerpoint/2010/main" val="2776505084"/>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9552" y="1556792"/>
            <a:ext cx="8229600" cy="914400"/>
          </a:xfrm>
        </p:spPr>
        <p:txBody>
          <a:bodyPr/>
          <a:lstStyle/>
          <a:p>
            <a:pPr eaLnBrk="1" hangingPunct="1"/>
            <a:r>
              <a:rPr lang="ru-RU" dirty="0">
                <a:latin typeface="Arial" charset="0"/>
                <a:ea typeface="Times New Roman" pitchFamily="18" charset="0"/>
                <a:cs typeface="Arial" charset="0"/>
              </a:rPr>
              <a:t>Таблица 1. Динамика развития ВВП России с 2001 по 2016гг. (млн. рублей)</a:t>
            </a:r>
            <a:endParaRPr lang="ru-RU" dirty="0"/>
          </a:p>
        </p:txBody>
      </p:sp>
      <p:graphicFrame>
        <p:nvGraphicFramePr>
          <p:cNvPr id="3" name="Group 27"/>
          <p:cNvGraphicFramePr>
            <a:graphicFrameLocks noGrp="1"/>
          </p:cNvGraphicFramePr>
          <p:nvPr/>
        </p:nvGraphicFramePr>
        <p:xfrm>
          <a:off x="1371600" y="4419600"/>
          <a:ext cx="6096000" cy="853758"/>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04800">
                <a:tc>
                  <a:txBody>
                    <a:bodyPr/>
                    <a:lstStyle/>
                    <a:p>
                      <a:pPr marL="0" marR="0" lvl="0" indent="0" algn="just" defTabSz="914400" rtl="0" eaLnBrk="1" fontAlgn="base" latinLnBrk="0" hangingPunct="1">
                        <a:lnSpc>
                          <a:spcPct val="100000"/>
                        </a:lnSpc>
                        <a:spcBef>
                          <a:spcPct val="0"/>
                        </a:spcBef>
                        <a:spcAft>
                          <a:spcPct val="0"/>
                        </a:spcAft>
                        <a:buClr>
                          <a:schemeClr val="accent1"/>
                        </a:buClr>
                        <a:buSzPct val="76000"/>
                        <a:buFont typeface="Wingdings 3" pitchFamily="18" charset="2"/>
                        <a:buNone/>
                        <a:tabLst/>
                      </a:pPr>
                      <a:r>
                        <a:rPr kumimoji="0" lang="ru-RU" sz="1800" b="0" i="0" u="none" strike="noStrike" cap="none" normalizeH="0" baseline="0" dirty="0">
                          <a:ln>
                            <a:noFill/>
                          </a:ln>
                          <a:solidFill>
                            <a:srgbClr val="000000"/>
                          </a:solidFill>
                          <a:effectLst/>
                          <a:latin typeface="Times New Roman" pitchFamily="18" charset="0"/>
                          <a:cs typeface="Times New Roman" pitchFamily="18" charset="0"/>
                        </a:rPr>
                        <a:t>Текст таблицы</a:t>
                      </a:r>
                      <a:endParaRPr kumimoji="0" lang="ru-RU" sz="1800" b="0" i="0" u="none" strike="noStrike" cap="none" normalizeH="0" baseline="0" dirty="0">
                        <a:ln>
                          <a:noFill/>
                        </a:ln>
                        <a:solidFill>
                          <a:schemeClr val="tx1"/>
                        </a:solidFill>
                        <a:effectLst/>
                        <a:latin typeface="Times New Roman" pitchFamily="18" charset="0"/>
                        <a:cs typeface="Times New Roman" pitchFamily="18" charset="0"/>
                      </a:endParaRPr>
                    </a:p>
                  </a:txBody>
                  <a:tcPr marL="67775" marR="6777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1"/>
                        </a:buClr>
                        <a:buSzPct val="76000"/>
                        <a:buFont typeface="Wingdings 3" pitchFamily="18" charset="2"/>
                        <a:buNone/>
                        <a:tabLst/>
                      </a:pPr>
                      <a:r>
                        <a:rPr kumimoji="0" lang="ru-RU" sz="1800" b="0" i="0" u="none" strike="noStrike" cap="none" normalizeH="0" baseline="0" dirty="0">
                          <a:ln>
                            <a:noFill/>
                          </a:ln>
                          <a:solidFill>
                            <a:srgbClr val="000000"/>
                          </a:solidFill>
                          <a:effectLst/>
                          <a:latin typeface="Times New Roman" pitchFamily="18" charset="0"/>
                          <a:cs typeface="Times New Roman" pitchFamily="18" charset="0"/>
                        </a:rPr>
                        <a:t>Текст таблицы</a:t>
                      </a:r>
                    </a:p>
                  </a:txBody>
                  <a:tcPr marL="67775" marR="6777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1"/>
                        </a:buClr>
                        <a:buSzPct val="76000"/>
                        <a:buFont typeface="Wingdings 3" pitchFamily="18" charset="2"/>
                        <a:buNone/>
                        <a:tabLst/>
                      </a:pPr>
                      <a:r>
                        <a:rPr kumimoji="0" lang="ru-RU" sz="1800" b="0" i="0" u="none" strike="noStrike" cap="none" normalizeH="0" baseline="0">
                          <a:ln>
                            <a:noFill/>
                          </a:ln>
                          <a:solidFill>
                            <a:srgbClr val="000000"/>
                          </a:solidFill>
                          <a:effectLst/>
                          <a:latin typeface="Times New Roman" pitchFamily="18" charset="0"/>
                          <a:cs typeface="Times New Roman" pitchFamily="18" charset="0"/>
                        </a:rPr>
                        <a:t>Текст таблицы</a:t>
                      </a:r>
                    </a:p>
                  </a:txBody>
                  <a:tcPr marL="67775" marR="6777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638">
                <a:tc>
                  <a:txBody>
                    <a:bodyPr/>
                    <a:lstStyle/>
                    <a:p>
                      <a:pPr marL="0" marR="0" lvl="0" indent="0" algn="just" defTabSz="914400" rtl="0" eaLnBrk="1" fontAlgn="base" latinLnBrk="0" hangingPunct="1">
                        <a:lnSpc>
                          <a:spcPct val="100000"/>
                        </a:lnSpc>
                        <a:spcBef>
                          <a:spcPct val="0"/>
                        </a:spcBef>
                        <a:spcAft>
                          <a:spcPct val="0"/>
                        </a:spcAft>
                        <a:buClr>
                          <a:schemeClr val="accent1"/>
                        </a:buClr>
                        <a:buSzPct val="76000"/>
                        <a:buFont typeface="Wingdings 3" pitchFamily="18" charset="2"/>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a:t>
                      </a:r>
                    </a:p>
                  </a:txBody>
                  <a:tcPr marL="67775" marR="6777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1"/>
                        </a:buClr>
                        <a:buSzPct val="76000"/>
                        <a:buFont typeface="Wingdings 3" pitchFamily="18" charset="2"/>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a:t>
                      </a:r>
                    </a:p>
                  </a:txBody>
                  <a:tcPr marL="67775" marR="6777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1"/>
                        </a:buClr>
                        <a:buSzPct val="76000"/>
                        <a:buFont typeface="Wingdings 3" pitchFamily="18" charset="2"/>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a:t>
                      </a:r>
                    </a:p>
                  </a:txBody>
                  <a:tcPr marL="67775" marR="6777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p>
                      <a:pPr marL="0" marR="0" lvl="0" indent="0" algn="just" defTabSz="914400" rtl="0" eaLnBrk="1" fontAlgn="base" latinLnBrk="0" hangingPunct="1">
                        <a:lnSpc>
                          <a:spcPct val="100000"/>
                        </a:lnSpc>
                        <a:spcBef>
                          <a:spcPct val="0"/>
                        </a:spcBef>
                        <a:spcAft>
                          <a:spcPct val="0"/>
                        </a:spcAft>
                        <a:buClr>
                          <a:schemeClr val="accent1"/>
                        </a:buClr>
                        <a:buSzPct val="76000"/>
                        <a:buFont typeface="Wingdings 3" pitchFamily="18" charset="2"/>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a:t>
                      </a:r>
                    </a:p>
                  </a:txBody>
                  <a:tcPr marL="67775" marR="6777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1"/>
                        </a:buClr>
                        <a:buSzPct val="76000"/>
                        <a:buFont typeface="Wingdings 3" pitchFamily="18" charset="2"/>
                        <a:buNone/>
                        <a:tabLst/>
                      </a:pPr>
                      <a:r>
                        <a:rPr kumimoji="0" lang="ru-RU" sz="1800" b="0" i="0" u="none" strike="noStrike" cap="none" normalizeH="0" baseline="0">
                          <a:ln>
                            <a:noFill/>
                          </a:ln>
                          <a:solidFill>
                            <a:schemeClr val="tx1"/>
                          </a:solidFill>
                          <a:effectLst/>
                          <a:latin typeface="Times New Roman" pitchFamily="18" charset="0"/>
                          <a:cs typeface="Times New Roman" pitchFamily="18" charset="0"/>
                        </a:rPr>
                        <a:t>***</a:t>
                      </a:r>
                    </a:p>
                  </a:txBody>
                  <a:tcPr marL="67775" marR="6777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1"/>
                        </a:buClr>
                        <a:buSzPct val="76000"/>
                        <a:buFont typeface="Wingdings 3" pitchFamily="18" charset="2"/>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a:t>
                      </a:r>
                    </a:p>
                  </a:txBody>
                  <a:tcPr marL="67775" marR="6777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 name="Номер слайда 3">
            <a:extLst>
              <a:ext uri="{FF2B5EF4-FFF2-40B4-BE49-F238E27FC236}">
                <a16:creationId xmlns:a16="http://schemas.microsoft.com/office/drawing/2014/main" id="{2B4B990C-67F8-4AF3-A3DE-D37589F40178}"/>
              </a:ext>
            </a:extLst>
          </p:cNvPr>
          <p:cNvSpPr>
            <a:spLocks noGrp="1"/>
          </p:cNvSpPr>
          <p:nvPr>
            <p:ph type="sldNum" sz="quarter" idx="12"/>
          </p:nvPr>
        </p:nvSpPr>
        <p:spPr/>
        <p:txBody>
          <a:bodyPr/>
          <a:lstStyle/>
          <a:p>
            <a:pPr>
              <a:defRPr/>
            </a:pPr>
            <a:fld id="{FD8F5CCB-111B-4638-BBF2-FC82F5D2E7B2}" type="slidenum">
              <a:rPr lang="ru-RU" smtClean="0"/>
              <a:pPr>
                <a:defRPr/>
              </a:pPr>
              <a:t>750</a:t>
            </a:fld>
            <a:endParaRPr lang="ru-RU"/>
          </a:p>
        </p:txBody>
      </p:sp>
    </p:spTree>
    <p:extLst>
      <p:ext uri="{BB962C8B-B14F-4D97-AF65-F5344CB8AC3E}">
        <p14:creationId xmlns:p14="http://schemas.microsoft.com/office/powerpoint/2010/main" val="333022247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152400"/>
            <a:ext cx="8229600" cy="369332"/>
          </a:xfrm>
        </p:spPr>
        <p:txBody>
          <a:bodyPr lIns="0" tIns="0" rIns="0" bIns="0" anchor="t">
            <a:spAutoFit/>
          </a:bodyPr>
          <a:lstStyle/>
          <a:p>
            <a:pPr eaLnBrk="1" hangingPunct="1"/>
            <a:r>
              <a:rPr lang="ru-RU" sz="2400" dirty="0">
                <a:latin typeface="Arial" charset="0"/>
                <a:ea typeface="Times New Roman" pitchFamily="18" charset="0"/>
                <a:cs typeface="Arial" charset="0"/>
              </a:rPr>
              <a:t>Таблица </a:t>
            </a:r>
            <a:r>
              <a:rPr lang="en-US" sz="2400" dirty="0">
                <a:latin typeface="Arial" charset="0"/>
                <a:ea typeface="Times New Roman" pitchFamily="18" charset="0"/>
                <a:cs typeface="Arial" charset="0"/>
              </a:rPr>
              <a:t>2</a:t>
            </a:r>
            <a:r>
              <a:rPr lang="ru-RU" sz="2400" dirty="0">
                <a:latin typeface="Arial" charset="0"/>
                <a:ea typeface="Times New Roman" pitchFamily="18" charset="0"/>
                <a:cs typeface="Arial" charset="0"/>
              </a:rPr>
              <a:t>.</a:t>
            </a:r>
            <a:endParaRPr lang="ru-RU" sz="2400" dirty="0"/>
          </a:p>
        </p:txBody>
      </p:sp>
      <p:sp>
        <p:nvSpPr>
          <p:cNvPr id="3" name="Текст 2"/>
          <p:cNvSpPr>
            <a:spLocks noGrp="1"/>
          </p:cNvSpPr>
          <p:nvPr>
            <p:ph type="body" sz="quarter" idx="4294967295"/>
          </p:nvPr>
        </p:nvSpPr>
        <p:spPr>
          <a:xfrm>
            <a:off x="323528" y="548680"/>
            <a:ext cx="8229600" cy="923330"/>
          </a:xfrm>
        </p:spPr>
        <p:txBody>
          <a:bodyPr lIns="0" tIns="0" rIns="0" bIns="0">
            <a:spAutoFit/>
          </a:bodyPr>
          <a:lstStyle/>
          <a:p>
            <a:pPr marL="0" indent="441325" algn="ctr" eaLnBrk="1" hangingPunct="1">
              <a:spcBef>
                <a:spcPct val="0"/>
              </a:spcBef>
              <a:buNone/>
            </a:pPr>
            <a:r>
              <a:rPr lang="en-US" sz="2000" i="1" dirty="0" err="1"/>
              <a:t>Величина</a:t>
            </a:r>
            <a:r>
              <a:rPr lang="en-US" sz="2000" i="1" dirty="0"/>
              <a:t> </a:t>
            </a:r>
            <a:r>
              <a:rPr lang="en-US" sz="2000" i="1" dirty="0" err="1"/>
              <a:t>прожиточного</a:t>
            </a:r>
            <a:r>
              <a:rPr lang="en-US" sz="2000" i="1" dirty="0"/>
              <a:t> </a:t>
            </a:r>
            <a:r>
              <a:rPr lang="en-US" sz="2000" i="1" dirty="0" err="1"/>
              <a:t>минимума</a:t>
            </a:r>
            <a:r>
              <a:rPr lang="en-US" sz="2000" i="1" dirty="0"/>
              <a:t> (в </a:t>
            </a:r>
            <a:r>
              <a:rPr lang="en-US" sz="2000" i="1" dirty="0" err="1"/>
              <a:t>среднем</a:t>
            </a:r>
            <a:r>
              <a:rPr lang="en-US" sz="2000" i="1" dirty="0"/>
              <a:t> на </a:t>
            </a:r>
            <a:r>
              <a:rPr lang="en-US" sz="2000" i="1" dirty="0" err="1"/>
              <a:t>душу</a:t>
            </a:r>
            <a:r>
              <a:rPr lang="en-US" sz="2000" i="1" dirty="0"/>
              <a:t> </a:t>
            </a:r>
            <a:r>
              <a:rPr lang="en-US" sz="2000" i="1" dirty="0" err="1"/>
              <a:t>населения</a:t>
            </a:r>
            <a:r>
              <a:rPr lang="en-US" sz="2000" i="1" dirty="0"/>
              <a:t>), </a:t>
            </a:r>
            <a:r>
              <a:rPr lang="en-US" sz="2000" i="1" dirty="0" err="1"/>
              <a:t>установленная</a:t>
            </a:r>
            <a:r>
              <a:rPr lang="en-US" sz="2000" i="1" dirty="0"/>
              <a:t> в </a:t>
            </a:r>
            <a:r>
              <a:rPr lang="en-US" sz="2000" i="1" dirty="0" err="1"/>
              <a:t>некоторых</a:t>
            </a:r>
            <a:r>
              <a:rPr lang="en-US" sz="2000" i="1" dirty="0"/>
              <a:t> </a:t>
            </a:r>
            <a:r>
              <a:rPr lang="en-US" sz="2000" i="1" dirty="0" err="1"/>
              <a:t>субъектах</a:t>
            </a:r>
            <a:r>
              <a:rPr lang="en-US" sz="2000" i="1" dirty="0"/>
              <a:t> </a:t>
            </a:r>
            <a:r>
              <a:rPr lang="ru-RU" sz="2000" i="1" dirty="0"/>
              <a:t>РФ</a:t>
            </a:r>
            <a:r>
              <a:rPr lang="en-US" sz="2000" i="1" dirty="0"/>
              <a:t> </a:t>
            </a:r>
            <a:r>
              <a:rPr lang="en-US" sz="2000" i="1" dirty="0" err="1"/>
              <a:t>за</a:t>
            </a:r>
            <a:r>
              <a:rPr lang="en-US" sz="2000" i="1" dirty="0"/>
              <a:t> IV </a:t>
            </a:r>
            <a:r>
              <a:rPr lang="en-US" sz="2000" i="1" dirty="0" err="1"/>
              <a:t>квартал</a:t>
            </a:r>
            <a:r>
              <a:rPr lang="en-US" sz="2000" i="1" dirty="0"/>
              <a:t> 2012 г. </a:t>
            </a:r>
            <a:endParaRPr lang="ru-RU" sz="2400" dirty="0">
              <a:ea typeface="Times New Roman" pitchFamily="18" charset="0"/>
              <a:cs typeface="Arial" charset="0"/>
            </a:endParaRPr>
          </a:p>
        </p:txBody>
      </p:sp>
      <p:graphicFrame>
        <p:nvGraphicFramePr>
          <p:cNvPr id="4" name="Таблица 3">
            <a:extLst>
              <a:ext uri="{FF2B5EF4-FFF2-40B4-BE49-F238E27FC236}">
                <a16:creationId xmlns:a16="http://schemas.microsoft.com/office/drawing/2014/main" id="{EDD129C8-F52D-4E02-BA30-959EE4AB65B1}"/>
              </a:ext>
            </a:extLst>
          </p:cNvPr>
          <p:cNvGraphicFramePr>
            <a:graphicFrameLocks noGrp="1"/>
          </p:cNvGraphicFramePr>
          <p:nvPr>
            <p:extLst>
              <p:ext uri="{D42A27DB-BD31-4B8C-83A1-F6EECF244321}">
                <p14:modId xmlns:p14="http://schemas.microsoft.com/office/powerpoint/2010/main" val="944461143"/>
              </p:ext>
            </p:extLst>
          </p:nvPr>
        </p:nvGraphicFramePr>
        <p:xfrm>
          <a:off x="1619672" y="1500237"/>
          <a:ext cx="5144423" cy="5373997"/>
        </p:xfrm>
        <a:graphic>
          <a:graphicData uri="http://schemas.openxmlformats.org/drawingml/2006/table">
            <a:tbl>
              <a:tblPr firstRow="1" firstCol="1" bandRow="1">
                <a:tableStyleId>{5940675A-B579-460E-94D1-54222C63F5DA}</a:tableStyleId>
              </a:tblPr>
              <a:tblGrid>
                <a:gridCol w="2952328">
                  <a:extLst>
                    <a:ext uri="{9D8B030D-6E8A-4147-A177-3AD203B41FA5}">
                      <a16:colId xmlns:a16="http://schemas.microsoft.com/office/drawing/2014/main" val="2173616206"/>
                    </a:ext>
                  </a:extLst>
                </a:gridCol>
                <a:gridCol w="2192095">
                  <a:extLst>
                    <a:ext uri="{9D8B030D-6E8A-4147-A177-3AD203B41FA5}">
                      <a16:colId xmlns:a16="http://schemas.microsoft.com/office/drawing/2014/main" val="4139920827"/>
                    </a:ext>
                  </a:extLst>
                </a:gridCol>
              </a:tblGrid>
              <a:tr h="326509">
                <a:tc>
                  <a:txBody>
                    <a:bodyPr/>
                    <a:lstStyle/>
                    <a:p>
                      <a:pPr algn="ctr">
                        <a:lnSpc>
                          <a:spcPct val="115000"/>
                        </a:lnSpc>
                        <a:spcAft>
                          <a:spcPts val="0"/>
                        </a:spcAft>
                      </a:pPr>
                      <a:r>
                        <a:rPr lang="en-US" sz="1800" dirty="0" err="1">
                          <a:effectLst/>
                        </a:rPr>
                        <a:t>Регион</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err="1">
                          <a:effectLst/>
                        </a:rPr>
                        <a:t>Рублей</a:t>
                      </a:r>
                      <a:r>
                        <a:rPr lang="en-US" sz="1800" dirty="0">
                          <a:effectLst/>
                        </a:rPr>
                        <a:t> в </a:t>
                      </a:r>
                      <a:r>
                        <a:rPr lang="en-US" sz="1800" dirty="0" err="1">
                          <a:effectLst/>
                        </a:rPr>
                        <a:t>месяц</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04389053"/>
                  </a:ext>
                </a:extLst>
              </a:tr>
              <a:tr h="314453">
                <a:tc>
                  <a:txBody>
                    <a:bodyPr/>
                    <a:lstStyle/>
                    <a:p>
                      <a:pPr algn="l">
                        <a:lnSpc>
                          <a:spcPct val="115000"/>
                        </a:lnSpc>
                        <a:spcAft>
                          <a:spcPts val="0"/>
                        </a:spcAft>
                      </a:pPr>
                      <a:r>
                        <a:rPr lang="en-US" sz="1600">
                          <a:effectLst/>
                        </a:rPr>
                        <a:t>Тамбовская область</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780" marR="17780" marT="0" marB="0"/>
                </a:tc>
                <a:tc>
                  <a:txBody>
                    <a:bodyPr/>
                    <a:lstStyle/>
                    <a:p>
                      <a:pPr algn="ctr">
                        <a:lnSpc>
                          <a:spcPct val="115000"/>
                        </a:lnSpc>
                        <a:spcAft>
                          <a:spcPts val="0"/>
                        </a:spcAft>
                      </a:pPr>
                      <a:r>
                        <a:rPr lang="en-US" sz="1800" dirty="0">
                          <a:effectLst/>
                        </a:rPr>
                        <a:t>4870</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780" marR="17780" marT="0" marB="0"/>
                </a:tc>
                <a:extLst>
                  <a:ext uri="{0D108BD9-81ED-4DB2-BD59-A6C34878D82A}">
                    <a16:rowId xmlns:a16="http://schemas.microsoft.com/office/drawing/2014/main" val="418124329"/>
                  </a:ext>
                </a:extLst>
              </a:tr>
              <a:tr h="314453">
                <a:tc>
                  <a:txBody>
                    <a:bodyPr/>
                    <a:lstStyle/>
                    <a:p>
                      <a:pPr algn="l">
                        <a:lnSpc>
                          <a:spcPct val="115000"/>
                        </a:lnSpc>
                        <a:spcAft>
                          <a:spcPts val="0"/>
                        </a:spcAft>
                      </a:pPr>
                      <a:r>
                        <a:rPr lang="en-US" sz="1600">
                          <a:effectLst/>
                        </a:rPr>
                        <a:t>Республика Дагестан</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5279</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22111078"/>
                  </a:ext>
                </a:extLst>
              </a:tr>
              <a:tr h="314453">
                <a:tc>
                  <a:txBody>
                    <a:bodyPr/>
                    <a:lstStyle/>
                    <a:p>
                      <a:pPr algn="l">
                        <a:lnSpc>
                          <a:spcPct val="115000"/>
                        </a:lnSpc>
                        <a:spcAft>
                          <a:spcPts val="0"/>
                        </a:spcAft>
                      </a:pPr>
                      <a:r>
                        <a:rPr lang="en-US" sz="1600">
                          <a:effectLst/>
                        </a:rPr>
                        <a:t>Тульская область</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a:effectLst/>
                        </a:rPr>
                        <a:t>6137</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47975803"/>
                  </a:ext>
                </a:extLst>
              </a:tr>
              <a:tr h="314453">
                <a:tc>
                  <a:txBody>
                    <a:bodyPr/>
                    <a:lstStyle/>
                    <a:p>
                      <a:pPr algn="l">
                        <a:lnSpc>
                          <a:spcPct val="115000"/>
                        </a:lnSpc>
                        <a:spcAft>
                          <a:spcPts val="0"/>
                        </a:spcAft>
                      </a:pPr>
                      <a:r>
                        <a:rPr lang="en-US" sz="1600">
                          <a:effectLst/>
                        </a:rPr>
                        <a:t>г. Санкт-Петербург</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a:effectLst/>
                        </a:rPr>
                        <a:t>6613</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05740172"/>
                  </a:ext>
                </a:extLst>
              </a:tr>
              <a:tr h="314453">
                <a:tc>
                  <a:txBody>
                    <a:bodyPr/>
                    <a:lstStyle/>
                    <a:p>
                      <a:pPr algn="l">
                        <a:lnSpc>
                          <a:spcPct val="115000"/>
                        </a:lnSpc>
                        <a:spcAft>
                          <a:spcPts val="0"/>
                        </a:spcAft>
                      </a:pPr>
                      <a:r>
                        <a:rPr lang="en-US" sz="1600">
                          <a:effectLst/>
                        </a:rPr>
                        <a:t>Нижегородская область</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6579</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8543066"/>
                  </a:ext>
                </a:extLst>
              </a:tr>
              <a:tr h="314453">
                <a:tc>
                  <a:txBody>
                    <a:bodyPr/>
                    <a:lstStyle/>
                    <a:p>
                      <a:pPr algn="l">
                        <a:lnSpc>
                          <a:spcPct val="115000"/>
                        </a:lnSpc>
                        <a:spcAft>
                          <a:spcPts val="0"/>
                        </a:spcAft>
                      </a:pPr>
                      <a:r>
                        <a:rPr lang="en-US" sz="1600">
                          <a:effectLst/>
                        </a:rPr>
                        <a:t>Пермский край</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a:effectLst/>
                        </a:rPr>
                        <a:t>6702</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7717282"/>
                  </a:ext>
                </a:extLst>
              </a:tr>
              <a:tr h="314453">
                <a:tc>
                  <a:txBody>
                    <a:bodyPr/>
                    <a:lstStyle/>
                    <a:p>
                      <a:pPr algn="l">
                        <a:lnSpc>
                          <a:spcPct val="115000"/>
                        </a:lnSpc>
                        <a:spcAft>
                          <a:spcPts val="0"/>
                        </a:spcAft>
                      </a:pPr>
                      <a:r>
                        <a:rPr lang="en-US" sz="1600">
                          <a:effectLst/>
                        </a:rPr>
                        <a:t>Московская область</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7223</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9556000"/>
                  </a:ext>
                </a:extLst>
              </a:tr>
              <a:tr h="314453">
                <a:tc>
                  <a:txBody>
                    <a:bodyPr/>
                    <a:lstStyle/>
                    <a:p>
                      <a:pPr algn="l">
                        <a:lnSpc>
                          <a:spcPct val="115000"/>
                        </a:lnSpc>
                        <a:spcAft>
                          <a:spcPts val="0"/>
                        </a:spcAft>
                      </a:pPr>
                      <a:r>
                        <a:rPr lang="en-US" sz="1600">
                          <a:effectLst/>
                        </a:rPr>
                        <a:t>Мурманская область</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9315</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21962949"/>
                  </a:ext>
                </a:extLst>
              </a:tr>
              <a:tr h="314453">
                <a:tc>
                  <a:txBody>
                    <a:bodyPr/>
                    <a:lstStyle/>
                    <a:p>
                      <a:pPr algn="l">
                        <a:lnSpc>
                          <a:spcPct val="115000"/>
                        </a:lnSpc>
                        <a:spcAft>
                          <a:spcPts val="0"/>
                        </a:spcAft>
                      </a:pPr>
                      <a:r>
                        <a:rPr lang="en-US" sz="1600">
                          <a:effectLst/>
                        </a:rPr>
                        <a:t>г. Москва</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9747</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3608985"/>
                  </a:ext>
                </a:extLst>
              </a:tr>
              <a:tr h="314453">
                <a:tc>
                  <a:txBody>
                    <a:bodyPr/>
                    <a:lstStyle/>
                    <a:p>
                      <a:pPr algn="l">
                        <a:lnSpc>
                          <a:spcPct val="115000"/>
                        </a:lnSpc>
                        <a:spcAft>
                          <a:spcPts val="0"/>
                        </a:spcAft>
                      </a:pPr>
                      <a:r>
                        <a:rPr lang="en-US" sz="1600">
                          <a:effectLst/>
                        </a:rPr>
                        <a:t>Хабаровский край</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ru-RU" sz="1800" dirty="0">
                          <a:effectLst/>
                        </a:rPr>
                        <a:t>9482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79612964"/>
                  </a:ext>
                </a:extLst>
              </a:tr>
              <a:tr h="314453">
                <a:tc>
                  <a:txBody>
                    <a:bodyPr/>
                    <a:lstStyle/>
                    <a:p>
                      <a:pPr algn="l">
                        <a:lnSpc>
                          <a:spcPct val="115000"/>
                        </a:lnSpc>
                        <a:spcAft>
                          <a:spcPts val="0"/>
                        </a:spcAft>
                      </a:pPr>
                      <a:r>
                        <a:rPr lang="en-US" sz="1600">
                          <a:effectLst/>
                        </a:rPr>
                        <a:t>Сахалинская область</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10034</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74143133"/>
                  </a:ext>
                </a:extLst>
              </a:tr>
              <a:tr h="314453">
                <a:tc>
                  <a:txBody>
                    <a:bodyPr/>
                    <a:lstStyle/>
                    <a:p>
                      <a:pPr algn="l">
                        <a:lnSpc>
                          <a:spcPct val="115000"/>
                        </a:lnSpc>
                        <a:spcAft>
                          <a:spcPts val="0"/>
                        </a:spcAft>
                      </a:pPr>
                      <a:r>
                        <a:rPr lang="en-US" sz="1600">
                          <a:effectLst/>
                        </a:rPr>
                        <a:t>Республика Саха (Якутия)</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10682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67352262"/>
                  </a:ext>
                </a:extLst>
              </a:tr>
              <a:tr h="314453">
                <a:tc>
                  <a:txBody>
                    <a:bodyPr/>
                    <a:lstStyle/>
                    <a:p>
                      <a:pPr algn="l">
                        <a:lnSpc>
                          <a:spcPct val="115000"/>
                        </a:lnSpc>
                        <a:spcAft>
                          <a:spcPts val="0"/>
                        </a:spcAft>
                      </a:pPr>
                      <a:r>
                        <a:rPr lang="en-US" sz="1600" dirty="0" err="1">
                          <a:effectLst/>
                        </a:rPr>
                        <a:t>Ямало-Ненецкий</a:t>
                      </a:r>
                      <a:r>
                        <a:rPr lang="en-US" sz="1600" dirty="0">
                          <a:effectLst/>
                        </a:rPr>
                        <a:t> </a:t>
                      </a:r>
                      <a:r>
                        <a:rPr lang="en-US" sz="1600" dirty="0" err="1">
                          <a:effectLst/>
                        </a:rPr>
                        <a:t>авт</a:t>
                      </a:r>
                      <a:r>
                        <a:rPr lang="en-US" sz="1600" dirty="0">
                          <a:effectLst/>
                        </a:rPr>
                        <a:t>. </a:t>
                      </a:r>
                      <a:r>
                        <a:rPr lang="en-US" sz="1600" dirty="0" err="1">
                          <a:effectLst/>
                        </a:rPr>
                        <a:t>округ</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10851</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84786116"/>
                  </a:ext>
                </a:extLst>
              </a:tr>
              <a:tr h="314453">
                <a:tc>
                  <a:txBody>
                    <a:bodyPr/>
                    <a:lstStyle/>
                    <a:p>
                      <a:pPr algn="l">
                        <a:lnSpc>
                          <a:spcPct val="115000"/>
                        </a:lnSpc>
                        <a:spcAft>
                          <a:spcPts val="0"/>
                        </a:spcAft>
                      </a:pPr>
                      <a:r>
                        <a:rPr lang="en-US" sz="1600">
                          <a:effectLst/>
                        </a:rPr>
                        <a:t>Чукотский авт. округ</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12157</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28574096"/>
                  </a:ext>
                </a:extLst>
              </a:tr>
              <a:tr h="314453">
                <a:tc>
                  <a:txBody>
                    <a:bodyPr/>
                    <a:lstStyle/>
                    <a:p>
                      <a:pPr algn="l">
                        <a:lnSpc>
                          <a:spcPct val="115000"/>
                        </a:lnSpc>
                        <a:spcAft>
                          <a:spcPts val="0"/>
                        </a:spcAft>
                      </a:pPr>
                      <a:r>
                        <a:rPr lang="en-US" sz="1600">
                          <a:effectLst/>
                        </a:rPr>
                        <a:t>Ненецкий авт. округ</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12562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86945167"/>
                  </a:ext>
                </a:extLst>
              </a:tr>
              <a:tr h="314453">
                <a:tc>
                  <a:txBody>
                    <a:bodyPr/>
                    <a:lstStyle/>
                    <a:p>
                      <a:pPr algn="l">
                        <a:lnSpc>
                          <a:spcPct val="115000"/>
                        </a:lnSpc>
                        <a:spcAft>
                          <a:spcPts val="0"/>
                        </a:spcAft>
                      </a:pPr>
                      <a:r>
                        <a:rPr lang="en-US" sz="1600" dirty="0" err="1">
                          <a:effectLst/>
                        </a:rPr>
                        <a:t>Камчатский</a:t>
                      </a:r>
                      <a:r>
                        <a:rPr lang="en-US" sz="1600" dirty="0">
                          <a:effectLst/>
                        </a:rPr>
                        <a:t> </a:t>
                      </a:r>
                      <a:r>
                        <a:rPr lang="en-US" sz="1600" dirty="0" err="1">
                          <a:effectLst/>
                        </a:rPr>
                        <a:t>край</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13395</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36109178"/>
                  </a:ext>
                </a:extLst>
              </a:tr>
            </a:tbl>
          </a:graphicData>
        </a:graphic>
      </p:graphicFrame>
      <p:sp>
        <p:nvSpPr>
          <p:cNvPr id="5" name="Номер слайда 4">
            <a:extLst>
              <a:ext uri="{FF2B5EF4-FFF2-40B4-BE49-F238E27FC236}">
                <a16:creationId xmlns:a16="http://schemas.microsoft.com/office/drawing/2014/main" id="{8D25C949-AF89-4A89-851D-EC7EEF3564DA}"/>
              </a:ext>
            </a:extLst>
          </p:cNvPr>
          <p:cNvSpPr>
            <a:spLocks noGrp="1"/>
          </p:cNvSpPr>
          <p:nvPr>
            <p:ph type="sldNum" sz="quarter" idx="12"/>
          </p:nvPr>
        </p:nvSpPr>
        <p:spPr/>
        <p:txBody>
          <a:bodyPr/>
          <a:lstStyle/>
          <a:p>
            <a:pPr>
              <a:defRPr/>
            </a:pPr>
            <a:fld id="{DC33632A-88A0-49FD-A0CB-624A3A775825}" type="slidenum">
              <a:rPr lang="ru-RU" smtClean="0"/>
              <a:pPr>
                <a:defRPr/>
              </a:pPr>
              <a:t>751</a:t>
            </a:fld>
            <a:endParaRPr lang="ru-RU"/>
          </a:p>
        </p:txBody>
      </p:sp>
    </p:spTree>
  </p:cSld>
  <p:clrMapOvr>
    <a:masterClrMapping/>
  </p:clrMapOvr>
  <p:transition/>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ChangeArrowheads="1"/>
          </p:cNvSpPr>
          <p:nvPr/>
        </p:nvSpPr>
        <p:spPr bwMode="auto">
          <a:xfrm>
            <a:off x="220663" y="5392738"/>
            <a:ext cx="8583612" cy="762000"/>
          </a:xfrm>
          <a:prstGeom prst="rect">
            <a:avLst/>
          </a:prstGeom>
          <a:noFill/>
          <a:ln w="9525">
            <a:noFill/>
            <a:miter lim="800000"/>
            <a:headEnd/>
            <a:tailEnd/>
          </a:ln>
        </p:spPr>
        <p:txBody>
          <a:bodyPr wrap="none" anchor="ctr">
            <a:spAutoFit/>
          </a:bodyPr>
          <a:lstStyle/>
          <a:p>
            <a:pPr algn="ctr"/>
            <a:r>
              <a:rPr lang="ru-RU" dirty="0">
                <a:latin typeface="Times New Roman" pitchFamily="18" charset="0"/>
              </a:rPr>
              <a:t> </a:t>
            </a:r>
            <a:r>
              <a:rPr lang="ru-RU" b="1" dirty="0">
                <a:latin typeface="Times New Roman" pitchFamily="18" charset="0"/>
              </a:rPr>
              <a:t>Рис. 1.</a:t>
            </a:r>
            <a:r>
              <a:rPr lang="ru-RU" dirty="0">
                <a:latin typeface="Times New Roman" pitchFamily="18" charset="0"/>
              </a:rPr>
              <a:t> </a:t>
            </a:r>
            <a:r>
              <a:rPr lang="ru-RU" sz="2200" b="1" dirty="0">
                <a:latin typeface="Times New Roman" pitchFamily="18" charset="0"/>
              </a:rPr>
              <a:t>Структура потребительских расходов домашних хозяйств с </a:t>
            </a:r>
          </a:p>
          <a:p>
            <a:pPr algn="ctr"/>
            <a:r>
              <a:rPr lang="ru-RU" sz="2200" b="1" dirty="0">
                <a:latin typeface="Times New Roman" pitchFamily="18" charset="0"/>
              </a:rPr>
              <a:t>детьми в РФ  в 2017г., %</a:t>
            </a:r>
          </a:p>
        </p:txBody>
      </p:sp>
      <p:graphicFrame>
        <p:nvGraphicFramePr>
          <p:cNvPr id="5" name="Диаграмма 4"/>
          <p:cNvGraphicFramePr/>
          <p:nvPr/>
        </p:nvGraphicFramePr>
        <p:xfrm>
          <a:off x="755576" y="692696"/>
          <a:ext cx="7488832" cy="4464496"/>
        </p:xfrm>
        <a:graphic>
          <a:graphicData uri="http://schemas.openxmlformats.org/drawingml/2006/chart">
            <c:chart xmlns:c="http://schemas.openxmlformats.org/drawingml/2006/chart" xmlns:r="http://schemas.openxmlformats.org/officeDocument/2006/relationships" r:id="rId2"/>
          </a:graphicData>
        </a:graphic>
      </p:graphicFrame>
      <p:sp>
        <p:nvSpPr>
          <p:cNvPr id="2" name="Номер слайда 1">
            <a:extLst>
              <a:ext uri="{FF2B5EF4-FFF2-40B4-BE49-F238E27FC236}">
                <a16:creationId xmlns:a16="http://schemas.microsoft.com/office/drawing/2014/main" id="{48978B44-269A-4879-840D-B0678BD4A9B3}"/>
              </a:ext>
            </a:extLst>
          </p:cNvPr>
          <p:cNvSpPr>
            <a:spLocks noGrp="1"/>
          </p:cNvSpPr>
          <p:nvPr>
            <p:ph type="sldNum" sz="quarter" idx="12"/>
          </p:nvPr>
        </p:nvSpPr>
        <p:spPr/>
        <p:txBody>
          <a:bodyPr/>
          <a:lstStyle/>
          <a:p>
            <a:pPr>
              <a:defRPr/>
            </a:pPr>
            <a:fld id="{DC33632A-88A0-49FD-A0CB-624A3A775825}" type="slidenum">
              <a:rPr lang="ru-RU" smtClean="0"/>
              <a:pPr>
                <a:defRPr/>
              </a:pPr>
              <a:t>752</a:t>
            </a:fld>
            <a:endParaRPr lang="ru-RU"/>
          </a:p>
        </p:txBody>
      </p:sp>
    </p:spTree>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Заголовок 1"/>
          <p:cNvSpPr>
            <a:spLocks noGrp="1"/>
          </p:cNvSpPr>
          <p:nvPr>
            <p:ph type="title"/>
          </p:nvPr>
        </p:nvSpPr>
        <p:spPr/>
        <p:txBody>
          <a:bodyPr/>
          <a:lstStyle/>
          <a:p>
            <a:r>
              <a:rPr lang="ru-RU" dirty="0"/>
              <a:t>К следующему занятию</a:t>
            </a:r>
          </a:p>
        </p:txBody>
      </p:sp>
      <p:sp>
        <p:nvSpPr>
          <p:cNvPr id="21506" name="Содержимое 2"/>
          <p:cNvSpPr>
            <a:spLocks noGrp="1"/>
          </p:cNvSpPr>
          <p:nvPr>
            <p:ph sz="quarter" idx="1"/>
          </p:nvPr>
        </p:nvSpPr>
        <p:spPr>
          <a:xfrm>
            <a:off x="457200" y="1219200"/>
            <a:ext cx="8229600" cy="4937125"/>
          </a:xfrm>
        </p:spPr>
        <p:txBody>
          <a:bodyPr/>
          <a:lstStyle/>
          <a:p>
            <a:r>
              <a:rPr lang="ru-RU" dirty="0"/>
              <a:t>Определиться с темой домашней работы</a:t>
            </a:r>
          </a:p>
          <a:p>
            <a:r>
              <a:rPr lang="ru-RU" dirty="0"/>
              <a:t>Подобрать по теме домашней работы 40 наблюдений по 1 показателю (количественный показатель,</a:t>
            </a:r>
            <a:r>
              <a:rPr lang="en-US" dirty="0"/>
              <a:t> </a:t>
            </a:r>
            <a:r>
              <a:rPr lang="ru-RU" dirty="0"/>
              <a:t>данные в статике, пространственные)</a:t>
            </a:r>
            <a:endParaRPr lang="en-US" dirty="0"/>
          </a:p>
          <a:p>
            <a:endParaRPr lang="ru-RU" dirty="0"/>
          </a:p>
        </p:txBody>
      </p:sp>
      <p:sp>
        <p:nvSpPr>
          <p:cNvPr id="2" name="Номер слайда 1">
            <a:extLst>
              <a:ext uri="{FF2B5EF4-FFF2-40B4-BE49-F238E27FC236}">
                <a16:creationId xmlns:a16="http://schemas.microsoft.com/office/drawing/2014/main" id="{ADE41DEC-FB8D-4076-97D9-EB531C248C54}"/>
              </a:ext>
            </a:extLst>
          </p:cNvPr>
          <p:cNvSpPr>
            <a:spLocks noGrp="1"/>
          </p:cNvSpPr>
          <p:nvPr>
            <p:ph type="sldNum" sz="quarter" idx="12"/>
          </p:nvPr>
        </p:nvSpPr>
        <p:spPr/>
        <p:txBody>
          <a:bodyPr/>
          <a:lstStyle/>
          <a:p>
            <a:pPr>
              <a:defRPr/>
            </a:pPr>
            <a:fld id="{4042308C-B479-4937-8BDB-0CF806D72C18}" type="slidenum">
              <a:rPr lang="ru-RU" smtClean="0"/>
              <a:pPr>
                <a:defRPr/>
              </a:pPr>
              <a:t>753</a:t>
            </a:fld>
            <a:endParaRPr lang="ru-RU"/>
          </a:p>
        </p:txBody>
      </p:sp>
    </p:spTree>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pPr eaLnBrk="1" hangingPunct="1">
              <a:defRPr/>
            </a:pPr>
            <a:r>
              <a:rPr lang="ru-RU" i="1" dirty="0"/>
              <a:t>Типы данных и их графическое представление.</a:t>
            </a:r>
            <a:br>
              <a:rPr lang="ru-RU" sz="4000" dirty="0"/>
            </a:br>
            <a:endParaRPr lang="ru-RU" sz="4000" dirty="0"/>
          </a:p>
        </p:txBody>
      </p:sp>
      <p:sp>
        <p:nvSpPr>
          <p:cNvPr id="4" name="Подзаголовок 3"/>
          <p:cNvSpPr>
            <a:spLocks noGrp="1"/>
          </p:cNvSpPr>
          <p:nvPr>
            <p:ph type="subTitle" idx="1"/>
          </p:nvPr>
        </p:nvSpPr>
        <p:spPr/>
        <p:txBody>
          <a:bodyPr/>
          <a:lstStyle/>
          <a:p>
            <a:pPr>
              <a:defRPr/>
            </a:pPr>
            <a:endParaRPr lang="ru-RU"/>
          </a:p>
        </p:txBody>
      </p:sp>
      <p:sp>
        <p:nvSpPr>
          <p:cNvPr id="3" name="Номер слайда 2">
            <a:extLst>
              <a:ext uri="{FF2B5EF4-FFF2-40B4-BE49-F238E27FC236}">
                <a16:creationId xmlns:a16="http://schemas.microsoft.com/office/drawing/2014/main" id="{8F3C516F-E04A-4DE9-9DA1-46388DC78797}"/>
              </a:ext>
            </a:extLst>
          </p:cNvPr>
          <p:cNvSpPr>
            <a:spLocks noGrp="1"/>
          </p:cNvSpPr>
          <p:nvPr>
            <p:ph type="sldNum" sz="quarter" idx="12"/>
          </p:nvPr>
        </p:nvSpPr>
        <p:spPr/>
        <p:txBody>
          <a:bodyPr/>
          <a:lstStyle/>
          <a:p>
            <a:pPr>
              <a:defRPr/>
            </a:pPr>
            <a:fld id="{18E41377-0A24-4789-A34B-D74BA608C36B}" type="slidenum">
              <a:rPr lang="ru-RU" smtClean="0"/>
              <a:pPr>
                <a:defRPr/>
              </a:pPr>
              <a:t>754</a:t>
            </a:fld>
            <a:endParaRPr lang="ru-RU"/>
          </a:p>
        </p:txBody>
      </p:sp>
    </p:spTree>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29697" name="Рисунок 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7793"/>
            <a:ext cx="7488832" cy="742274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457200" y="742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altLang="ru-RU" sz="1800" b="0" i="0" u="none" strike="noStrike" cap="none" normalizeH="0" baseline="0">
              <a:ln>
                <a:noFill/>
              </a:ln>
              <a:solidFill>
                <a:schemeClr val="tx1"/>
              </a:solidFill>
              <a:effectLst/>
              <a:latin typeface="Arial" pitchFamily="34" charset="0"/>
              <a:cs typeface="Arial" pitchFamily="34" charset="0"/>
            </a:endParaRPr>
          </a:p>
        </p:txBody>
      </p:sp>
      <p:sp>
        <p:nvSpPr>
          <p:cNvPr id="2" name="Номер слайда 1">
            <a:extLst>
              <a:ext uri="{FF2B5EF4-FFF2-40B4-BE49-F238E27FC236}">
                <a16:creationId xmlns:a16="http://schemas.microsoft.com/office/drawing/2014/main" id="{E6C4BFFA-BAC9-4BD1-82B2-4DB275C25AD4}"/>
              </a:ext>
            </a:extLst>
          </p:cNvPr>
          <p:cNvSpPr>
            <a:spLocks noGrp="1"/>
          </p:cNvSpPr>
          <p:nvPr>
            <p:ph type="sldNum" sz="quarter" idx="12"/>
          </p:nvPr>
        </p:nvSpPr>
        <p:spPr/>
        <p:txBody>
          <a:bodyPr/>
          <a:lstStyle/>
          <a:p>
            <a:pPr>
              <a:defRPr/>
            </a:pPr>
            <a:fld id="{3DE77ED5-9BC3-47B6-8E03-B2C9F4817448}" type="slidenum">
              <a:rPr lang="ru-RU" smtClean="0"/>
              <a:pPr>
                <a:defRPr/>
              </a:pPr>
              <a:t>755</a:t>
            </a:fld>
            <a:endParaRPr lang="ru-RU"/>
          </a:p>
        </p:txBody>
      </p:sp>
    </p:spTree>
    <p:extLst>
      <p:ext uri="{BB962C8B-B14F-4D97-AF65-F5344CB8AC3E}">
        <p14:creationId xmlns:p14="http://schemas.microsoft.com/office/powerpoint/2010/main" val="3286092453"/>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Заголовок 1"/>
          <p:cNvSpPr>
            <a:spLocks noGrp="1"/>
          </p:cNvSpPr>
          <p:nvPr>
            <p:ph type="title"/>
          </p:nvPr>
        </p:nvSpPr>
        <p:spPr>
          <a:xfrm>
            <a:off x="468313" y="836613"/>
            <a:ext cx="8229600" cy="1143000"/>
          </a:xfrm>
        </p:spPr>
        <p:txBody>
          <a:bodyPr/>
          <a:lstStyle/>
          <a:p>
            <a:r>
              <a:rPr lang="ru-RU" dirty="0"/>
              <a:t>В зависимости от количества изучаемых параметров</a:t>
            </a:r>
            <a:br>
              <a:rPr lang="ru-RU" dirty="0"/>
            </a:br>
            <a:endParaRPr lang="ru-RU" dirty="0"/>
          </a:p>
        </p:txBody>
      </p:sp>
      <p:sp>
        <p:nvSpPr>
          <p:cNvPr id="23554" name="Содержимое 2"/>
          <p:cNvSpPr>
            <a:spLocks noGrp="1"/>
          </p:cNvSpPr>
          <p:nvPr>
            <p:ph idx="1"/>
          </p:nvPr>
        </p:nvSpPr>
        <p:spPr>
          <a:xfrm>
            <a:off x="457200" y="1989138"/>
            <a:ext cx="8229600" cy="4137025"/>
          </a:xfrm>
        </p:spPr>
        <p:txBody>
          <a:bodyPr/>
          <a:lstStyle/>
          <a:p>
            <a:r>
              <a:rPr lang="ru-RU" dirty="0"/>
              <a:t>Одномерные</a:t>
            </a:r>
          </a:p>
          <a:p>
            <a:r>
              <a:rPr lang="ru-RU" dirty="0"/>
              <a:t>Двумерные</a:t>
            </a:r>
          </a:p>
          <a:p>
            <a:r>
              <a:rPr lang="ru-RU" dirty="0"/>
              <a:t>Многомерные (трехмерные)</a:t>
            </a:r>
          </a:p>
          <a:p>
            <a:endParaRPr lang="ru-RU" dirty="0"/>
          </a:p>
        </p:txBody>
      </p:sp>
      <p:sp>
        <p:nvSpPr>
          <p:cNvPr id="2" name="Номер слайда 1">
            <a:extLst>
              <a:ext uri="{FF2B5EF4-FFF2-40B4-BE49-F238E27FC236}">
                <a16:creationId xmlns:a16="http://schemas.microsoft.com/office/drawing/2014/main" id="{B0B7357F-2648-46D7-9C2A-3B6C89BCE8C0}"/>
              </a:ext>
            </a:extLst>
          </p:cNvPr>
          <p:cNvSpPr>
            <a:spLocks noGrp="1"/>
          </p:cNvSpPr>
          <p:nvPr>
            <p:ph type="sldNum" sz="quarter" idx="12"/>
          </p:nvPr>
        </p:nvSpPr>
        <p:spPr/>
        <p:txBody>
          <a:bodyPr/>
          <a:lstStyle/>
          <a:p>
            <a:pPr>
              <a:defRPr/>
            </a:pPr>
            <a:fld id="{4042308C-B479-4937-8BDB-0CF806D72C18}" type="slidenum">
              <a:rPr lang="ru-RU" smtClean="0"/>
              <a:pPr>
                <a:defRPr/>
              </a:pPr>
              <a:t>756</a:t>
            </a:fld>
            <a:endParaRPr lang="ru-RU"/>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Заголовок 3"/>
          <p:cNvSpPr>
            <a:spLocks noGrp="1"/>
          </p:cNvSpPr>
          <p:nvPr>
            <p:ph type="title"/>
          </p:nvPr>
        </p:nvSpPr>
        <p:spPr/>
        <p:txBody>
          <a:bodyPr/>
          <a:lstStyle/>
          <a:p>
            <a:r>
              <a:rPr lang="ru-RU" b="1" dirty="0"/>
              <a:t>ЧИСЛЕННОСТЬ НАСЕЛЕНИЯ РОССИИ, млн. человек </a:t>
            </a:r>
            <a:r>
              <a:rPr lang="ru-RU" sz="2800" i="1" dirty="0"/>
              <a:t>(пример одномерных данных)</a:t>
            </a:r>
            <a:endParaRPr lang="ru-RU" sz="2800" dirty="0"/>
          </a:p>
        </p:txBody>
      </p:sp>
      <p:graphicFrame>
        <p:nvGraphicFramePr>
          <p:cNvPr id="15405" name="Group 45"/>
          <p:cNvGraphicFramePr>
            <a:graphicFrameLocks noGrp="1"/>
          </p:cNvGraphicFramePr>
          <p:nvPr>
            <p:extLst>
              <p:ext uri="{D42A27DB-BD31-4B8C-83A1-F6EECF244321}">
                <p14:modId xmlns:p14="http://schemas.microsoft.com/office/powerpoint/2010/main" val="1996043118"/>
              </p:ext>
            </p:extLst>
          </p:nvPr>
        </p:nvGraphicFramePr>
        <p:xfrm>
          <a:off x="1619672" y="1143000"/>
          <a:ext cx="5616575" cy="5343525"/>
        </p:xfrm>
        <a:graphic>
          <a:graphicData uri="http://schemas.openxmlformats.org/drawingml/2006/table">
            <a:tbl>
              <a:tblPr/>
              <a:tblGrid>
                <a:gridCol w="1347787">
                  <a:extLst>
                    <a:ext uri="{9D8B030D-6E8A-4147-A177-3AD203B41FA5}">
                      <a16:colId xmlns:a16="http://schemas.microsoft.com/office/drawing/2014/main" val="20000"/>
                    </a:ext>
                  </a:extLst>
                </a:gridCol>
                <a:gridCol w="4268788">
                  <a:extLst>
                    <a:ext uri="{9D8B030D-6E8A-4147-A177-3AD203B41FA5}">
                      <a16:colId xmlns:a16="http://schemas.microsoft.com/office/drawing/2014/main" val="20001"/>
                    </a:ext>
                  </a:extLst>
                </a:gridCol>
              </a:tblGrid>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год</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harset="0"/>
                        </a:rPr>
                        <a:t>Численность населения</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2001</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2002</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2003</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2004</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2005</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2006</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2007</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2008</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2009</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43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2010</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2011</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2012</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2013</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2014</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2015</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3528635"/>
                  </a:ext>
                </a:extLst>
              </a:tr>
              <a:tr h="161925">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Arial Cyr" pitchFamily="34" charset="0"/>
                        </a:rPr>
                        <a:t>2016</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ru-RU" sz="2000" b="0" i="0" u="none" strike="noStrike" dirty="0">
                          <a:solidFill>
                            <a:srgbClr val="000000"/>
                          </a:solidFill>
                          <a:latin typeface="Arial"/>
                        </a:rPr>
                        <a:t>146,5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5828555"/>
                  </a:ext>
                </a:extLst>
              </a:tr>
            </a:tbl>
          </a:graphicData>
        </a:graphic>
      </p:graphicFrame>
      <p:sp>
        <p:nvSpPr>
          <p:cNvPr id="2" name="Номер слайда 1">
            <a:extLst>
              <a:ext uri="{FF2B5EF4-FFF2-40B4-BE49-F238E27FC236}">
                <a16:creationId xmlns:a16="http://schemas.microsoft.com/office/drawing/2014/main" id="{D4B536A3-7B4C-4B2C-A8CB-1C487D85A926}"/>
              </a:ext>
            </a:extLst>
          </p:cNvPr>
          <p:cNvSpPr>
            <a:spLocks noGrp="1"/>
          </p:cNvSpPr>
          <p:nvPr>
            <p:ph type="sldNum" sz="quarter" idx="12"/>
          </p:nvPr>
        </p:nvSpPr>
        <p:spPr/>
        <p:txBody>
          <a:bodyPr/>
          <a:lstStyle/>
          <a:p>
            <a:pPr>
              <a:defRPr/>
            </a:pPr>
            <a:fld id="{FD8F5CCB-111B-4638-BBF2-FC82F5D2E7B2}" type="slidenum">
              <a:rPr lang="ru-RU" smtClean="0"/>
              <a:pPr>
                <a:defRPr/>
              </a:pPr>
              <a:t>757</a:t>
            </a:fld>
            <a:endParaRPr lang="ru-RU"/>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95317D9-49A1-43D5-93D4-B0150C43AB08}"/>
              </a:ext>
            </a:extLst>
          </p:cNvPr>
          <p:cNvSpPr>
            <a:spLocks noGrp="1"/>
          </p:cNvSpPr>
          <p:nvPr>
            <p:ph type="title"/>
          </p:nvPr>
        </p:nvSpPr>
        <p:spPr/>
        <p:txBody>
          <a:bodyPr/>
          <a:lstStyle/>
          <a:p>
            <a:r>
              <a:rPr lang="ru-RU" sz="2400" b="1" i="1" dirty="0"/>
              <a:t>Индексы цен на первичном рынке жилья по РФ(на конец года; в процентах по отношению к концу предыдущего года) </a:t>
            </a:r>
            <a:r>
              <a:rPr lang="ru-RU" sz="2400" i="1" dirty="0"/>
              <a:t>(пример одномерных данных)</a:t>
            </a:r>
            <a:endParaRPr lang="ru-RU" sz="2400" dirty="0"/>
          </a:p>
        </p:txBody>
      </p:sp>
      <p:graphicFrame>
        <p:nvGraphicFramePr>
          <p:cNvPr id="5" name="Таблица 4">
            <a:extLst>
              <a:ext uri="{FF2B5EF4-FFF2-40B4-BE49-F238E27FC236}">
                <a16:creationId xmlns:a16="http://schemas.microsoft.com/office/drawing/2014/main" id="{24A8AEA0-8DC2-4C38-B98A-734015FFCB8A}"/>
              </a:ext>
            </a:extLst>
          </p:cNvPr>
          <p:cNvGraphicFramePr>
            <a:graphicFrameLocks noGrp="1"/>
          </p:cNvGraphicFramePr>
          <p:nvPr>
            <p:extLst>
              <p:ext uri="{D42A27DB-BD31-4B8C-83A1-F6EECF244321}">
                <p14:modId xmlns:p14="http://schemas.microsoft.com/office/powerpoint/2010/main" val="1820138870"/>
              </p:ext>
            </p:extLst>
          </p:nvPr>
        </p:nvGraphicFramePr>
        <p:xfrm>
          <a:off x="683568" y="1484784"/>
          <a:ext cx="6852206" cy="5047488"/>
        </p:xfrm>
        <a:graphic>
          <a:graphicData uri="http://schemas.openxmlformats.org/drawingml/2006/table">
            <a:tbl>
              <a:tblPr firstRow="1" firstCol="1" bandRow="1">
                <a:tableStyleId>{2D5ABB26-0587-4C30-8999-92F81FD0307C}</a:tableStyleId>
              </a:tblPr>
              <a:tblGrid>
                <a:gridCol w="694190">
                  <a:extLst>
                    <a:ext uri="{9D8B030D-6E8A-4147-A177-3AD203B41FA5}">
                      <a16:colId xmlns:a16="http://schemas.microsoft.com/office/drawing/2014/main" val="3473878010"/>
                    </a:ext>
                  </a:extLst>
                </a:gridCol>
                <a:gridCol w="1012668">
                  <a:extLst>
                    <a:ext uri="{9D8B030D-6E8A-4147-A177-3AD203B41FA5}">
                      <a16:colId xmlns:a16="http://schemas.microsoft.com/office/drawing/2014/main" val="3673238750"/>
                    </a:ext>
                  </a:extLst>
                </a:gridCol>
                <a:gridCol w="5145348">
                  <a:extLst>
                    <a:ext uri="{9D8B030D-6E8A-4147-A177-3AD203B41FA5}">
                      <a16:colId xmlns:a16="http://schemas.microsoft.com/office/drawing/2014/main" val="571348173"/>
                    </a:ext>
                  </a:extLst>
                </a:gridCol>
              </a:tblGrid>
              <a:tr h="559246">
                <a:tc>
                  <a:txBody>
                    <a:bodyPr/>
                    <a:lstStyle/>
                    <a:p>
                      <a:pPr algn="ctr">
                        <a:lnSpc>
                          <a:spcPct val="115000"/>
                        </a:lnSpc>
                        <a:spcAft>
                          <a:spcPts val="0"/>
                        </a:spcAft>
                      </a:pPr>
                      <a:r>
                        <a:rPr kumimoji="0" lang="en-US" sz="1600" kern="1200" dirty="0" err="1">
                          <a:solidFill>
                            <a:schemeClr val="tx1"/>
                          </a:solidFill>
                          <a:effectLst/>
                          <a:latin typeface="+mn-lt"/>
                          <a:ea typeface="+mn-ea"/>
                          <a:cs typeface="+mn-cs"/>
                        </a:rPr>
                        <a:t>Год</a:t>
                      </a:r>
                      <a:endParaRPr kumimoji="0" lang="ru-RU" sz="1600" kern="1200" dirty="0">
                        <a:solidFill>
                          <a:schemeClr val="tx1"/>
                        </a:solidFill>
                        <a:effectLst/>
                        <a:latin typeface="+mn-lt"/>
                        <a:ea typeface="+mn-ea"/>
                        <a:cs typeface="+mn-cs"/>
                      </a:endParaRPr>
                    </a:p>
                  </a:txBody>
                  <a:tcPr marL="68580" marR="68580" marT="0" marB="0"/>
                </a:tc>
                <a:tc>
                  <a:txBody>
                    <a:bodyPr/>
                    <a:lstStyle/>
                    <a:p>
                      <a:pPr algn="ctr">
                        <a:lnSpc>
                          <a:spcPct val="115000"/>
                        </a:lnSpc>
                        <a:spcAft>
                          <a:spcPts val="0"/>
                        </a:spcAft>
                      </a:pPr>
                      <a:r>
                        <a:rPr lang="en-US" sz="1600" dirty="0" err="1">
                          <a:effectLst/>
                        </a:rPr>
                        <a:t>Индекс</a:t>
                      </a:r>
                      <a:endParaRPr lang="ru-RU" sz="1600" dirty="0">
                        <a:effectLst/>
                      </a:endParaRPr>
                    </a:p>
                    <a:p>
                      <a:pPr algn="ctr">
                        <a:lnSpc>
                          <a:spcPct val="115000"/>
                        </a:lnSpc>
                        <a:spcAft>
                          <a:spcPts val="0"/>
                        </a:spcAft>
                      </a:pPr>
                      <a:r>
                        <a:rPr lang="en-US" sz="1600" dirty="0" err="1">
                          <a:effectLst/>
                        </a:rPr>
                        <a:t>цен</a:t>
                      </a:r>
                      <a:r>
                        <a:rPr lang="ru-RU" sz="1600" dirty="0">
                          <a:effectLst/>
                        </a:rPr>
                        <a:t>, %</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17">
                  <a:txBody>
                    <a:bodyPr/>
                    <a:lstStyle/>
                    <a:p>
                      <a:pPr algn="ctr">
                        <a:lnSpc>
                          <a:spcPct val="150000"/>
                        </a:lnSpc>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51103801"/>
                  </a:ext>
                </a:extLst>
              </a:tr>
              <a:tr h="266349">
                <a:tc>
                  <a:txBody>
                    <a:bodyPr/>
                    <a:lstStyle/>
                    <a:p>
                      <a:pPr algn="ctr">
                        <a:lnSpc>
                          <a:spcPct val="115000"/>
                        </a:lnSpc>
                        <a:spcAft>
                          <a:spcPts val="0"/>
                        </a:spcAft>
                      </a:pPr>
                      <a:r>
                        <a:rPr lang="en-US" sz="1600">
                          <a:effectLst/>
                        </a:rPr>
                        <a:t>1998</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156,9</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056598028"/>
                  </a:ext>
                </a:extLst>
              </a:tr>
              <a:tr h="266349">
                <a:tc>
                  <a:txBody>
                    <a:bodyPr/>
                    <a:lstStyle/>
                    <a:p>
                      <a:pPr algn="ctr">
                        <a:lnSpc>
                          <a:spcPct val="115000"/>
                        </a:lnSpc>
                        <a:spcAft>
                          <a:spcPts val="0"/>
                        </a:spcAft>
                      </a:pPr>
                      <a:r>
                        <a:rPr lang="en-US" sz="1600">
                          <a:effectLst/>
                        </a:rPr>
                        <a:t>1999</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a:effectLst/>
                        </a:rPr>
                        <a:t>146,3</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894213559"/>
                  </a:ext>
                </a:extLst>
              </a:tr>
              <a:tr h="266349">
                <a:tc>
                  <a:txBody>
                    <a:bodyPr/>
                    <a:lstStyle/>
                    <a:p>
                      <a:pPr algn="ctr">
                        <a:lnSpc>
                          <a:spcPct val="115000"/>
                        </a:lnSpc>
                        <a:spcAft>
                          <a:spcPts val="0"/>
                        </a:spcAft>
                      </a:pPr>
                      <a:r>
                        <a:rPr lang="en-US" sz="1600">
                          <a:effectLst/>
                        </a:rPr>
                        <a:t>2000</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113,1</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791099487"/>
                  </a:ext>
                </a:extLst>
              </a:tr>
              <a:tr h="266349">
                <a:tc>
                  <a:txBody>
                    <a:bodyPr/>
                    <a:lstStyle/>
                    <a:p>
                      <a:pPr algn="ctr">
                        <a:lnSpc>
                          <a:spcPct val="115000"/>
                        </a:lnSpc>
                        <a:spcAft>
                          <a:spcPts val="0"/>
                        </a:spcAft>
                      </a:pPr>
                      <a:r>
                        <a:rPr lang="en-US" sz="1600">
                          <a:effectLst/>
                        </a:rPr>
                        <a:t>2001</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125,1</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2583576329"/>
                  </a:ext>
                </a:extLst>
              </a:tr>
              <a:tr h="266349">
                <a:tc>
                  <a:txBody>
                    <a:bodyPr/>
                    <a:lstStyle/>
                    <a:p>
                      <a:pPr algn="ctr">
                        <a:lnSpc>
                          <a:spcPct val="115000"/>
                        </a:lnSpc>
                        <a:spcAft>
                          <a:spcPts val="0"/>
                        </a:spcAft>
                      </a:pPr>
                      <a:r>
                        <a:rPr lang="en-US" sz="1600">
                          <a:effectLst/>
                        </a:rPr>
                        <a:t>2002</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122,5</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74198397"/>
                  </a:ext>
                </a:extLst>
              </a:tr>
              <a:tr h="266349">
                <a:tc>
                  <a:txBody>
                    <a:bodyPr/>
                    <a:lstStyle/>
                    <a:p>
                      <a:pPr algn="ctr">
                        <a:lnSpc>
                          <a:spcPct val="115000"/>
                        </a:lnSpc>
                        <a:spcAft>
                          <a:spcPts val="0"/>
                        </a:spcAft>
                      </a:pPr>
                      <a:r>
                        <a:rPr lang="en-US" sz="1600">
                          <a:effectLst/>
                        </a:rPr>
                        <a:t>2003</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118,8</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279588276"/>
                  </a:ext>
                </a:extLst>
              </a:tr>
              <a:tr h="266349">
                <a:tc>
                  <a:txBody>
                    <a:bodyPr/>
                    <a:lstStyle/>
                    <a:p>
                      <a:pPr algn="ctr">
                        <a:lnSpc>
                          <a:spcPct val="115000"/>
                        </a:lnSpc>
                        <a:spcAft>
                          <a:spcPts val="0"/>
                        </a:spcAft>
                      </a:pPr>
                      <a:r>
                        <a:rPr lang="en-US" sz="1600">
                          <a:effectLst/>
                        </a:rPr>
                        <a:t>2004</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118,5</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2770944246"/>
                  </a:ext>
                </a:extLst>
              </a:tr>
              <a:tr h="266349">
                <a:tc>
                  <a:txBody>
                    <a:bodyPr/>
                    <a:lstStyle/>
                    <a:p>
                      <a:pPr algn="ctr">
                        <a:lnSpc>
                          <a:spcPct val="115000"/>
                        </a:lnSpc>
                        <a:spcAft>
                          <a:spcPts val="0"/>
                        </a:spcAft>
                      </a:pPr>
                      <a:r>
                        <a:rPr lang="en-US" sz="1600">
                          <a:effectLst/>
                        </a:rPr>
                        <a:t>2005</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117,5</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423326035"/>
                  </a:ext>
                </a:extLst>
              </a:tr>
              <a:tr h="266349">
                <a:tc>
                  <a:txBody>
                    <a:bodyPr/>
                    <a:lstStyle/>
                    <a:p>
                      <a:pPr algn="ctr">
                        <a:lnSpc>
                          <a:spcPct val="115000"/>
                        </a:lnSpc>
                        <a:spcAft>
                          <a:spcPts val="0"/>
                        </a:spcAft>
                      </a:pPr>
                      <a:r>
                        <a:rPr lang="en-US" sz="1600">
                          <a:effectLst/>
                        </a:rPr>
                        <a:t>2006</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147,7</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514196827"/>
                  </a:ext>
                </a:extLst>
              </a:tr>
              <a:tr h="266349">
                <a:tc>
                  <a:txBody>
                    <a:bodyPr/>
                    <a:lstStyle/>
                    <a:p>
                      <a:pPr algn="ctr">
                        <a:lnSpc>
                          <a:spcPct val="115000"/>
                        </a:lnSpc>
                        <a:spcAft>
                          <a:spcPts val="0"/>
                        </a:spcAft>
                      </a:pPr>
                      <a:r>
                        <a:rPr lang="en-US" sz="1600">
                          <a:effectLst/>
                        </a:rPr>
                        <a:t>2007</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123,4</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640593051"/>
                  </a:ext>
                </a:extLst>
              </a:tr>
              <a:tr h="266349">
                <a:tc>
                  <a:txBody>
                    <a:bodyPr/>
                    <a:lstStyle/>
                    <a:p>
                      <a:pPr algn="ctr">
                        <a:lnSpc>
                          <a:spcPct val="115000"/>
                        </a:lnSpc>
                        <a:spcAft>
                          <a:spcPts val="0"/>
                        </a:spcAft>
                      </a:pPr>
                      <a:r>
                        <a:rPr lang="en-US" sz="1600">
                          <a:effectLst/>
                        </a:rPr>
                        <a:t>2008</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110,3</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256133810"/>
                  </a:ext>
                </a:extLst>
              </a:tr>
              <a:tr h="266349">
                <a:tc>
                  <a:txBody>
                    <a:bodyPr/>
                    <a:lstStyle/>
                    <a:p>
                      <a:pPr algn="ctr">
                        <a:lnSpc>
                          <a:spcPct val="115000"/>
                        </a:lnSpc>
                        <a:spcAft>
                          <a:spcPts val="0"/>
                        </a:spcAft>
                      </a:pPr>
                      <a:r>
                        <a:rPr lang="en-US" sz="1600">
                          <a:effectLst/>
                        </a:rPr>
                        <a:t>2009</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92,4</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2578270352"/>
                  </a:ext>
                </a:extLst>
              </a:tr>
              <a:tr h="266349">
                <a:tc>
                  <a:txBody>
                    <a:bodyPr/>
                    <a:lstStyle/>
                    <a:p>
                      <a:pPr algn="ctr">
                        <a:lnSpc>
                          <a:spcPct val="115000"/>
                        </a:lnSpc>
                        <a:spcAft>
                          <a:spcPts val="0"/>
                        </a:spcAft>
                      </a:pPr>
                      <a:r>
                        <a:rPr lang="en-US" sz="1600">
                          <a:effectLst/>
                        </a:rPr>
                        <a:t>2010</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100,3</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129059678"/>
                  </a:ext>
                </a:extLst>
              </a:tr>
              <a:tr h="270468">
                <a:tc>
                  <a:txBody>
                    <a:bodyPr/>
                    <a:lstStyle/>
                    <a:p>
                      <a:pPr algn="ctr">
                        <a:lnSpc>
                          <a:spcPct val="115000"/>
                        </a:lnSpc>
                        <a:spcAft>
                          <a:spcPts val="0"/>
                        </a:spcAft>
                      </a:pPr>
                      <a:r>
                        <a:rPr lang="en-US" sz="1600">
                          <a:effectLst/>
                        </a:rPr>
                        <a:t>201</a:t>
                      </a:r>
                      <a:r>
                        <a:rPr lang="ru-RU" sz="1600">
                          <a:effectLst/>
                        </a:rPr>
                        <a:t>1</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ru-RU" sz="1600" dirty="0">
                          <a:effectLst/>
                        </a:rPr>
                        <a:t>106,7</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60602998"/>
                  </a:ext>
                </a:extLst>
              </a:tr>
              <a:tr h="270468">
                <a:tc>
                  <a:txBody>
                    <a:bodyPr/>
                    <a:lstStyle/>
                    <a:p>
                      <a:pPr algn="ctr">
                        <a:lnSpc>
                          <a:spcPct val="115000"/>
                        </a:lnSpc>
                        <a:spcAft>
                          <a:spcPts val="0"/>
                        </a:spcAft>
                      </a:pPr>
                      <a:r>
                        <a:rPr lang="en-US" sz="1600">
                          <a:effectLst/>
                        </a:rPr>
                        <a:t>201</a:t>
                      </a:r>
                      <a:r>
                        <a:rPr lang="ru-RU" sz="1600">
                          <a:effectLst/>
                        </a:rPr>
                        <a:t>2</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110,7</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607172010"/>
                  </a:ext>
                </a:extLst>
              </a:tr>
              <a:tr h="270468">
                <a:tc>
                  <a:txBody>
                    <a:bodyPr/>
                    <a:lstStyle/>
                    <a:p>
                      <a:pPr algn="ctr">
                        <a:lnSpc>
                          <a:spcPct val="115000"/>
                        </a:lnSpc>
                        <a:spcAft>
                          <a:spcPts val="0"/>
                        </a:spcAft>
                      </a:pPr>
                      <a:r>
                        <a:rPr lang="en-US" sz="1600">
                          <a:effectLst/>
                        </a:rPr>
                        <a:t>201</a:t>
                      </a:r>
                      <a:r>
                        <a:rPr lang="ru-RU" sz="1600">
                          <a:effectLst/>
                        </a:rPr>
                        <a:t>3</a:t>
                      </a:r>
                      <a:endParaRPr lang="ru-RU"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600" dirty="0">
                          <a:effectLst/>
                        </a:rPr>
                        <a:t>104,8</a:t>
                      </a:r>
                      <a:endParaRPr lang="ru-RU"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942904665"/>
                  </a:ext>
                </a:extLst>
              </a:tr>
            </a:tbl>
          </a:graphicData>
        </a:graphic>
      </p:graphicFrame>
      <p:graphicFrame>
        <p:nvGraphicFramePr>
          <p:cNvPr id="6" name="Диаграмма 5">
            <a:extLst>
              <a:ext uri="{FF2B5EF4-FFF2-40B4-BE49-F238E27FC236}">
                <a16:creationId xmlns:a16="http://schemas.microsoft.com/office/drawing/2014/main" id="{EC96206C-510E-41D0-B667-9A4C852E47C0}"/>
              </a:ext>
            </a:extLst>
          </p:cNvPr>
          <p:cNvGraphicFramePr/>
          <p:nvPr>
            <p:extLst>
              <p:ext uri="{D42A27DB-BD31-4B8C-83A1-F6EECF244321}">
                <p14:modId xmlns:p14="http://schemas.microsoft.com/office/powerpoint/2010/main" val="258718568"/>
              </p:ext>
            </p:extLst>
          </p:nvPr>
        </p:nvGraphicFramePr>
        <p:xfrm>
          <a:off x="2555776" y="1484784"/>
          <a:ext cx="6131024" cy="4464496"/>
        </p:xfrm>
        <a:graphic>
          <a:graphicData uri="http://schemas.openxmlformats.org/drawingml/2006/chart">
            <c:chart xmlns:c="http://schemas.openxmlformats.org/drawingml/2006/chart" xmlns:r="http://schemas.openxmlformats.org/officeDocument/2006/relationships" r:id="rId2"/>
          </a:graphicData>
        </a:graphic>
      </p:graphicFrame>
      <p:sp>
        <p:nvSpPr>
          <p:cNvPr id="7" name="Прямоугольник 6">
            <a:extLst>
              <a:ext uri="{FF2B5EF4-FFF2-40B4-BE49-F238E27FC236}">
                <a16:creationId xmlns:a16="http://schemas.microsoft.com/office/drawing/2014/main" id="{322AE74E-6A03-4EED-8E8A-DD1AAC162798}"/>
              </a:ext>
            </a:extLst>
          </p:cNvPr>
          <p:cNvSpPr/>
          <p:nvPr/>
        </p:nvSpPr>
        <p:spPr>
          <a:xfrm>
            <a:off x="3335288" y="5810460"/>
            <a:ext cx="4572000" cy="646331"/>
          </a:xfrm>
          <a:prstGeom prst="rect">
            <a:avLst/>
          </a:prstGeom>
        </p:spPr>
        <p:txBody>
          <a:bodyPr>
            <a:spAutoFit/>
          </a:bodyPr>
          <a:lstStyle/>
          <a:p>
            <a:r>
              <a:rPr lang="ru-RU" u="sng" dirty="0">
                <a:solidFill>
                  <a:srgbClr val="0000FF"/>
                </a:solidFill>
                <a:latin typeface="Arial" panose="020B0604020202020204" pitchFamily="34" charset="0"/>
                <a:ea typeface="Calibri" panose="020F0502020204030204" pitchFamily="34" charset="0"/>
                <a:hlinkClick r:id="rId3"/>
              </a:rPr>
              <a:t>http://www.gks.ru/free_doc/new_site/prices/housing/tab9.htm</a:t>
            </a:r>
            <a:endParaRPr lang="ru-RU" dirty="0"/>
          </a:p>
        </p:txBody>
      </p:sp>
      <p:sp>
        <p:nvSpPr>
          <p:cNvPr id="8" name="Номер слайда 7">
            <a:extLst>
              <a:ext uri="{FF2B5EF4-FFF2-40B4-BE49-F238E27FC236}">
                <a16:creationId xmlns:a16="http://schemas.microsoft.com/office/drawing/2014/main" id="{7010DF97-3DAE-4481-AFD9-12D96CC93110}"/>
              </a:ext>
            </a:extLst>
          </p:cNvPr>
          <p:cNvSpPr>
            <a:spLocks noGrp="1"/>
          </p:cNvSpPr>
          <p:nvPr>
            <p:ph type="sldNum" sz="quarter" idx="12"/>
          </p:nvPr>
        </p:nvSpPr>
        <p:spPr/>
        <p:txBody>
          <a:bodyPr/>
          <a:lstStyle/>
          <a:p>
            <a:pPr>
              <a:defRPr/>
            </a:pPr>
            <a:fld id="{FD8F5CCB-111B-4638-BBF2-FC82F5D2E7B2}" type="slidenum">
              <a:rPr lang="ru-RU" smtClean="0"/>
              <a:pPr>
                <a:defRPr/>
              </a:pPr>
              <a:t>758</a:t>
            </a:fld>
            <a:endParaRPr lang="ru-RU"/>
          </a:p>
        </p:txBody>
      </p:sp>
    </p:spTree>
    <p:extLst>
      <p:ext uri="{BB962C8B-B14F-4D97-AF65-F5344CB8AC3E}">
        <p14:creationId xmlns:p14="http://schemas.microsoft.com/office/powerpoint/2010/main" val="2177800820"/>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Заголовок 1"/>
          <p:cNvSpPr>
            <a:spLocks noGrp="1"/>
          </p:cNvSpPr>
          <p:nvPr>
            <p:ph type="title"/>
          </p:nvPr>
        </p:nvSpPr>
        <p:spPr>
          <a:xfrm>
            <a:off x="395536" y="116632"/>
            <a:ext cx="8229600" cy="914400"/>
          </a:xfrm>
        </p:spPr>
        <p:txBody>
          <a:bodyPr/>
          <a:lstStyle/>
          <a:p>
            <a:r>
              <a:rPr lang="ru-RU" sz="2000" b="1" dirty="0"/>
              <a:t>В </a:t>
            </a:r>
            <a:r>
              <a:rPr lang="ru-RU" sz="2000" b="1" i="1" dirty="0"/>
              <a:t>двумерных</a:t>
            </a:r>
            <a:r>
              <a:rPr lang="ru-RU" sz="2000" b="1" dirty="0"/>
              <a:t> наборах</a:t>
            </a:r>
            <a:r>
              <a:rPr lang="ru-RU" sz="2000" dirty="0"/>
              <a:t> данных у каждого наблюдения регистрируется два признака.</a:t>
            </a:r>
            <a:br>
              <a:rPr lang="ru-RU" sz="2000" dirty="0"/>
            </a:br>
            <a:r>
              <a:rPr lang="ru-RU" sz="2000" dirty="0"/>
              <a:t>                                         </a:t>
            </a:r>
            <a:r>
              <a:rPr lang="ru-RU" sz="2400" b="1" dirty="0"/>
              <a:t>Браки и разводы</a:t>
            </a:r>
            <a:endParaRPr lang="ru-RU" sz="2400" dirty="0"/>
          </a:p>
        </p:txBody>
      </p:sp>
      <p:graphicFrame>
        <p:nvGraphicFramePr>
          <p:cNvPr id="16430" name="Group 46"/>
          <p:cNvGraphicFramePr>
            <a:graphicFrameLocks noGrp="1"/>
          </p:cNvGraphicFramePr>
          <p:nvPr>
            <p:extLst>
              <p:ext uri="{D42A27DB-BD31-4B8C-83A1-F6EECF244321}">
                <p14:modId xmlns:p14="http://schemas.microsoft.com/office/powerpoint/2010/main" val="1001306154"/>
              </p:ext>
            </p:extLst>
          </p:nvPr>
        </p:nvGraphicFramePr>
        <p:xfrm>
          <a:off x="1547664" y="1052736"/>
          <a:ext cx="5832475" cy="5785867"/>
        </p:xfrm>
        <a:graphic>
          <a:graphicData uri="http://schemas.openxmlformats.org/drawingml/2006/table">
            <a:tbl>
              <a:tblPr/>
              <a:tblGrid>
                <a:gridCol w="1944687">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4688">
                  <a:extLst>
                    <a:ext uri="{9D8B030D-6E8A-4147-A177-3AD203B41FA5}">
                      <a16:colId xmlns:a16="http://schemas.microsoft.com/office/drawing/2014/main" val="20002"/>
                    </a:ext>
                  </a:extLst>
                </a:gridCol>
              </a:tblGrid>
              <a:tr h="3185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Год</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Число, тыс.</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extLst>
                  <a:ext uri="{0D108BD9-81ED-4DB2-BD59-A6C34878D82A}">
                    <a16:rowId xmlns:a16="http://schemas.microsoft.com/office/drawing/2014/main" val="10000"/>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2000" b="0" i="0" u="none" strike="noStrike" cap="none" normalizeH="0" baseline="0" dirty="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браков</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разводов</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2004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979,5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635,9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2005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1076.1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602.6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2006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1113,6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640,8</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2007</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1262,6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685,9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2008</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1179,0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703,0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2009</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1199,4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699,3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2010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1047,0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639,0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2011</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1316.0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669,0</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2012</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lnSpc>
                          <a:spcPts val="1400"/>
                        </a:lnSpc>
                        <a:spcAft>
                          <a:spcPts val="0"/>
                        </a:spcAft>
                      </a:pPr>
                      <a:r>
                        <a:rPr lang="ru-RU" sz="2000">
                          <a:latin typeface="Times New Roman"/>
                          <a:ea typeface="Times New Roman"/>
                        </a:rPr>
                        <a:t>1213,6</a:t>
                      </a: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lnSpc>
                          <a:spcPts val="1400"/>
                        </a:lnSpc>
                        <a:spcAft>
                          <a:spcPts val="0"/>
                        </a:spcAft>
                      </a:pPr>
                      <a:r>
                        <a:rPr lang="ru-RU" sz="2000" dirty="0">
                          <a:latin typeface="Times New Roman"/>
                          <a:ea typeface="Times New Roman"/>
                        </a:rPr>
                        <a:t>644,1</a:t>
                      </a: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2013</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lnSpc>
                          <a:spcPts val="1400"/>
                        </a:lnSpc>
                        <a:spcAft>
                          <a:spcPts val="0"/>
                        </a:spcAft>
                      </a:pPr>
                      <a:r>
                        <a:rPr lang="ru-RU" sz="2000">
                          <a:latin typeface="Times New Roman"/>
                          <a:ea typeface="Times New Roman"/>
                        </a:rPr>
                        <a:t>1225,5</a:t>
                      </a: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a:lnSpc>
                          <a:spcPts val="1400"/>
                        </a:lnSpc>
                        <a:spcAft>
                          <a:spcPts val="0"/>
                        </a:spcAft>
                      </a:pPr>
                      <a:r>
                        <a:rPr lang="ru-RU" sz="2000" dirty="0">
                          <a:latin typeface="Times New Roman"/>
                          <a:ea typeface="Times New Roman"/>
                        </a:rPr>
                        <a:t>668,0</a:t>
                      </a: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2014</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ru-RU" sz="2000" b="0" i="0" u="none" strike="noStrike" dirty="0">
                          <a:solidFill>
                            <a:srgbClr val="000000"/>
                          </a:solidFill>
                          <a:effectLst/>
                          <a:latin typeface="Times New Roman" panose="02020603050405020304" pitchFamily="18" charset="0"/>
                          <a:cs typeface="Times New Roman" panose="02020603050405020304" pitchFamily="18" charset="0"/>
                        </a:rPr>
                        <a:t>1226,0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ru-RU" sz="2000" b="0" i="0" u="none" strike="noStrike" dirty="0">
                          <a:solidFill>
                            <a:srgbClr val="000000"/>
                          </a:solidFill>
                          <a:effectLst/>
                          <a:latin typeface="Times New Roman" panose="02020603050405020304" pitchFamily="18" charset="0"/>
                          <a:cs typeface="Times New Roman" panose="02020603050405020304" pitchFamily="18" charset="0"/>
                        </a:rPr>
                        <a:t>693,7</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96534749"/>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2015</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ru-RU" sz="2000" b="0" i="0" u="none" strike="noStrike" dirty="0">
                          <a:solidFill>
                            <a:srgbClr val="000000"/>
                          </a:solidFill>
                          <a:effectLst/>
                          <a:latin typeface="Times New Roman" panose="02020603050405020304" pitchFamily="18" charset="0"/>
                          <a:cs typeface="Times New Roman" panose="02020603050405020304" pitchFamily="18" charset="0"/>
                        </a:rPr>
                        <a:t>1161,1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ru-RU" sz="2000" b="0" i="0" u="none" strike="noStrike" dirty="0">
                          <a:solidFill>
                            <a:srgbClr val="000000"/>
                          </a:solidFill>
                          <a:effectLst/>
                          <a:latin typeface="Times New Roman" panose="02020603050405020304" pitchFamily="18" charset="0"/>
                          <a:cs typeface="Times New Roman" panose="02020603050405020304" pitchFamily="18" charset="0"/>
                        </a:rPr>
                        <a:t>611,6</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2968310"/>
                  </a:ext>
                </a:extLst>
              </a:tr>
              <a:tr h="390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2016</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ru-RU" sz="2000" b="0" i="0" u="none" strike="noStrike" dirty="0">
                          <a:solidFill>
                            <a:srgbClr val="000000"/>
                          </a:solidFill>
                          <a:effectLst/>
                          <a:latin typeface="Times New Roman" panose="02020603050405020304" pitchFamily="18" charset="0"/>
                          <a:cs typeface="Times New Roman" panose="02020603050405020304" pitchFamily="18" charset="0"/>
                        </a:rPr>
                        <a:t>985,8</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ctr"/>
                      <a:r>
                        <a:rPr lang="ru-RU" sz="2000" b="0" i="0" u="none" strike="noStrike" dirty="0">
                          <a:solidFill>
                            <a:srgbClr val="000000"/>
                          </a:solidFill>
                          <a:effectLst/>
                          <a:latin typeface="Times New Roman" panose="02020603050405020304" pitchFamily="18" charset="0"/>
                          <a:cs typeface="Times New Roman" panose="02020603050405020304" pitchFamily="18" charset="0"/>
                        </a:rPr>
                        <a:t>608,3</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7053451"/>
                  </a:ext>
                </a:extLst>
              </a:tr>
            </a:tbl>
          </a:graphicData>
        </a:graphic>
      </p:graphicFrame>
      <p:sp>
        <p:nvSpPr>
          <p:cNvPr id="2" name="Номер слайда 1">
            <a:extLst>
              <a:ext uri="{FF2B5EF4-FFF2-40B4-BE49-F238E27FC236}">
                <a16:creationId xmlns:a16="http://schemas.microsoft.com/office/drawing/2014/main" id="{6CE2443B-5BD9-4472-8807-F53280DC8555}"/>
              </a:ext>
            </a:extLst>
          </p:cNvPr>
          <p:cNvSpPr>
            <a:spLocks noGrp="1"/>
          </p:cNvSpPr>
          <p:nvPr>
            <p:ph type="sldNum" sz="quarter" idx="12"/>
          </p:nvPr>
        </p:nvSpPr>
        <p:spPr/>
        <p:txBody>
          <a:bodyPr/>
          <a:lstStyle/>
          <a:p>
            <a:pPr>
              <a:defRPr/>
            </a:pPr>
            <a:fld id="{FD8F5CCB-111B-4638-BBF2-FC82F5D2E7B2}" type="slidenum">
              <a:rPr lang="ru-RU" smtClean="0"/>
              <a:pPr>
                <a:defRPr/>
              </a:pPr>
              <a:t>759</a:t>
            </a:fld>
            <a:endParaRPr lang="ru-RU"/>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b="1" dirty="0"/>
              <a:t>Рассмотрим другие подходы использования интервалов равной ширины. </a:t>
            </a:r>
            <a:endParaRPr lang="ru-RU" sz="2800" dirty="0"/>
          </a:p>
        </p:txBody>
      </p:sp>
      <p:sp>
        <p:nvSpPr>
          <p:cNvPr id="3" name="Объект 2"/>
          <p:cNvSpPr>
            <a:spLocks noGrp="1"/>
          </p:cNvSpPr>
          <p:nvPr>
            <p:ph sz="quarter" idx="1"/>
          </p:nvPr>
        </p:nvSpPr>
        <p:spPr>
          <a:xfrm>
            <a:off x="467544" y="1124744"/>
            <a:ext cx="8229600" cy="4937760"/>
          </a:xfrm>
        </p:spPr>
        <p:txBody>
          <a:bodyPr/>
          <a:lstStyle/>
          <a:p>
            <a:r>
              <a:rPr lang="ru-RU" dirty="0"/>
              <a:t>По формуле </a:t>
            </a:r>
            <a:r>
              <a:rPr lang="en-US" dirty="0" err="1"/>
              <a:t>Фридман</a:t>
            </a:r>
            <a:r>
              <a:rPr lang="ru-RU" dirty="0"/>
              <a:t>а</a:t>
            </a:r>
            <a:r>
              <a:rPr lang="en-US" dirty="0"/>
              <a:t> (</a:t>
            </a:r>
            <a:r>
              <a:rPr lang="en-US" i="1" dirty="0"/>
              <a:t>Freedman</a:t>
            </a:r>
            <a:r>
              <a:rPr lang="en-US" dirty="0"/>
              <a:t>) и </a:t>
            </a:r>
            <a:r>
              <a:rPr lang="en-US" dirty="0" err="1"/>
              <a:t>Диаконис</a:t>
            </a:r>
            <a:r>
              <a:rPr lang="ru-RU" dirty="0"/>
              <a:t>а</a:t>
            </a:r>
            <a:r>
              <a:rPr lang="en-US" dirty="0"/>
              <a:t> (</a:t>
            </a:r>
            <a:r>
              <a:rPr lang="en-US" i="1" dirty="0" err="1"/>
              <a:t>Diaconis</a:t>
            </a:r>
            <a:r>
              <a:rPr lang="en-US" dirty="0"/>
              <a:t>)</a:t>
            </a:r>
            <a:r>
              <a:rPr lang="ru-RU" dirty="0"/>
              <a:t>:</a:t>
            </a:r>
          </a:p>
          <a:p>
            <a:r>
              <a:rPr lang="en-US" dirty="0"/>
              <a:t> </a:t>
            </a:r>
            <a:endParaRPr lang="ru-RU" dirty="0"/>
          </a:p>
          <a:p>
            <a:endParaRPr lang="ru-RU" dirty="0"/>
          </a:p>
          <a:p>
            <a:r>
              <a:rPr lang="ru-RU" dirty="0"/>
              <a:t>Коэффициент 2,6 больше подходит для нормального распределения:</a:t>
            </a:r>
          </a:p>
          <a:p>
            <a:endParaRPr lang="ru-RU" dirty="0"/>
          </a:p>
          <a:p>
            <a:endParaRPr lang="ru-RU" dirty="0"/>
          </a:p>
          <a:p>
            <a:r>
              <a:rPr lang="ru-RU" dirty="0"/>
              <a:t>где </a:t>
            </a:r>
            <a:r>
              <a:rPr lang="en-US" dirty="0"/>
              <a:t>IQR – </a:t>
            </a:r>
            <a:r>
              <a:rPr lang="ru-RU" dirty="0" err="1"/>
              <a:t>интерквартильный</a:t>
            </a:r>
            <a:r>
              <a:rPr lang="ru-RU" dirty="0"/>
              <a:t> размах</a:t>
            </a:r>
          </a:p>
          <a:p>
            <a:r>
              <a:rPr lang="ru-RU" b="1" i="1" dirty="0" err="1"/>
              <a:t>Интерквартильный</a:t>
            </a:r>
            <a:r>
              <a:rPr lang="ru-RU" b="1" i="1" dirty="0"/>
              <a:t> размах (</a:t>
            </a:r>
            <a:r>
              <a:rPr lang="en-US" b="1" i="1" dirty="0"/>
              <a:t>interquartile range</a:t>
            </a:r>
            <a:r>
              <a:rPr lang="ru-RU" b="1" i="1" dirty="0"/>
              <a:t>)</a:t>
            </a:r>
            <a:r>
              <a:rPr lang="ru-RU" b="1" dirty="0"/>
              <a:t> </a:t>
            </a:r>
            <a:r>
              <a:rPr lang="ru-RU" dirty="0"/>
              <a:t>– отражает среднюю половину (50%) данных – различия между первым и третьим квартилем:    </a:t>
            </a:r>
            <a:r>
              <a:rPr lang="ru-RU" sz="2800" b="1" i="1" dirty="0"/>
              <a:t>IQR=Q</a:t>
            </a:r>
            <a:r>
              <a:rPr lang="ru-RU" sz="2800" b="1" baseline="-25000" dirty="0"/>
              <a:t>3</a:t>
            </a:r>
            <a:r>
              <a:rPr lang="ru-RU" sz="2800" b="1" dirty="0"/>
              <a:t>-</a:t>
            </a:r>
            <a:r>
              <a:rPr lang="en-US" sz="2800" b="1" i="1" dirty="0"/>
              <a:t>Q</a:t>
            </a:r>
            <a:r>
              <a:rPr lang="ru-RU" sz="2800" b="1" baseline="-25000" dirty="0"/>
              <a:t>1,</a:t>
            </a:r>
            <a:endParaRPr lang="ru-RU" sz="2800" b="1" dirty="0"/>
          </a:p>
          <a:p>
            <a:endParaRPr lang="ru-RU" dirty="0"/>
          </a:p>
          <a:p>
            <a:endParaRPr lang="ru-RU" dirty="0"/>
          </a:p>
          <a:p>
            <a:endParaRPr lang="ru-RU" dirty="0"/>
          </a:p>
          <a:p>
            <a:endParaRPr lang="ru-RU" dirty="0"/>
          </a:p>
          <a:p>
            <a:endParaRPr lang="ru-RU" dirty="0"/>
          </a:p>
        </p:txBody>
      </p:sp>
      <p:sp>
        <p:nvSpPr>
          <p:cNvPr id="21" name="Rectangle 19"/>
          <p:cNvSpPr>
            <a:spLocks noChangeArrowheads="1"/>
          </p:cNvSpPr>
          <p:nvPr/>
        </p:nvSpPr>
        <p:spPr bwMode="auto">
          <a:xfrm>
            <a:off x="3131839" y="5085183"/>
            <a:ext cx="20010644" cy="56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4" name="Rectangle 5"/>
          <p:cNvSpPr>
            <a:spLocks noChangeArrowheads="1"/>
          </p:cNvSpPr>
          <p:nvPr/>
        </p:nvSpPr>
        <p:spPr bwMode="auto">
          <a:xfrm>
            <a:off x="3373467" y="5669231"/>
            <a:ext cx="16762002" cy="6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9" name="Rectangle 4"/>
          <p:cNvSpPr>
            <a:spLocks noChangeArrowheads="1"/>
          </p:cNvSpPr>
          <p:nvPr/>
        </p:nvSpPr>
        <p:spPr bwMode="auto">
          <a:xfrm>
            <a:off x="1093344" y="2564903"/>
            <a:ext cx="26038497" cy="62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5" name="Rectangle 2"/>
          <p:cNvSpPr>
            <a:spLocks noChangeArrowheads="1"/>
          </p:cNvSpPr>
          <p:nvPr/>
        </p:nvSpPr>
        <p:spPr bwMode="auto">
          <a:xfrm>
            <a:off x="3131839" y="247906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6" name="Объект 5"/>
          <p:cNvGraphicFramePr>
            <a:graphicFrameLocks noChangeAspect="1"/>
          </p:cNvGraphicFramePr>
          <p:nvPr/>
        </p:nvGraphicFramePr>
        <p:xfrm>
          <a:off x="3051175" y="1790700"/>
          <a:ext cx="2205038" cy="1117600"/>
        </p:xfrm>
        <a:graphic>
          <a:graphicData uri="http://schemas.openxmlformats.org/presentationml/2006/ole">
            <mc:AlternateContent xmlns:mc="http://schemas.openxmlformats.org/markup-compatibility/2006">
              <mc:Choice xmlns:v="urn:schemas-microsoft-com:vml" Requires="v">
                <p:oleObj spid="_x0000_s78858" name="Уравнение" r:id="rId4" imgW="723600" imgH="380880" progId="Equation.3">
                  <p:embed/>
                </p:oleObj>
              </mc:Choice>
              <mc:Fallback>
                <p:oleObj name="Уравнение" r:id="rId4" imgW="723600" imgH="380880" progId="Equation.3">
                  <p:embed/>
                  <p:pic>
                    <p:nvPicPr>
                      <p:cNvPr id="6" name="Объект 5"/>
                      <p:cNvPicPr>
                        <a:picLocks noChangeAspect="1" noChangeArrowheads="1"/>
                      </p:cNvPicPr>
                      <p:nvPr/>
                    </p:nvPicPr>
                    <p:blipFill>
                      <a:blip r:embed="rId5"/>
                      <a:srcRect/>
                      <a:stretch>
                        <a:fillRect/>
                      </a:stretch>
                    </p:blipFill>
                    <p:spPr bwMode="auto">
                      <a:xfrm>
                        <a:off x="3051175" y="1790700"/>
                        <a:ext cx="2205038" cy="1117600"/>
                      </a:xfrm>
                      <a:prstGeom prst="rect">
                        <a:avLst/>
                      </a:prstGeom>
                      <a:noFill/>
                    </p:spPr>
                  </p:pic>
                </p:oleObj>
              </mc:Fallback>
            </mc:AlternateContent>
          </a:graphicData>
        </a:graphic>
      </p:graphicFrame>
      <p:graphicFrame>
        <p:nvGraphicFramePr>
          <p:cNvPr id="7" name="Объект 6"/>
          <p:cNvGraphicFramePr>
            <a:graphicFrameLocks noChangeAspect="1"/>
          </p:cNvGraphicFramePr>
          <p:nvPr/>
        </p:nvGraphicFramePr>
        <p:xfrm>
          <a:off x="3131839" y="3573016"/>
          <a:ext cx="2478088" cy="1117600"/>
        </p:xfrm>
        <a:graphic>
          <a:graphicData uri="http://schemas.openxmlformats.org/presentationml/2006/ole">
            <mc:AlternateContent xmlns:mc="http://schemas.openxmlformats.org/markup-compatibility/2006">
              <mc:Choice xmlns:v="urn:schemas-microsoft-com:vml" Requires="v">
                <p:oleObj spid="_x0000_s78859" name="Уравнение" r:id="rId6" imgW="812520" imgH="380880" progId="Equation.3">
                  <p:embed/>
                </p:oleObj>
              </mc:Choice>
              <mc:Fallback>
                <p:oleObj name="Уравнение" r:id="rId6" imgW="812520" imgH="380880" progId="Equation.3">
                  <p:embed/>
                  <p:pic>
                    <p:nvPicPr>
                      <p:cNvPr id="7" name="Объект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1839" y="3573016"/>
                        <a:ext cx="247808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Номер слайда 7"/>
          <p:cNvSpPr>
            <a:spLocks noGrp="1"/>
          </p:cNvSpPr>
          <p:nvPr>
            <p:ph type="sldNum" sz="quarter" idx="12"/>
          </p:nvPr>
        </p:nvSpPr>
        <p:spPr/>
        <p:txBody>
          <a:bodyPr/>
          <a:lstStyle/>
          <a:p>
            <a:pPr>
              <a:defRPr/>
            </a:pPr>
            <a:fld id="{6859925B-7AB1-4910-A995-863FEA31FA9D}" type="slidenum">
              <a:rPr lang="ru-RU" smtClean="0"/>
              <a:pPr>
                <a:defRPr/>
              </a:pPr>
              <a:t>76</a:t>
            </a:fld>
            <a:endParaRPr lang="ru-RU"/>
          </a:p>
        </p:txBody>
      </p:sp>
    </p:spTree>
    <p:extLst>
      <p:ext uri="{BB962C8B-B14F-4D97-AF65-F5344CB8AC3E}">
        <p14:creationId xmlns:p14="http://schemas.microsoft.com/office/powerpoint/2010/main" val="1489983801"/>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A81BA9-2606-4E0F-9516-38AAEB679173}"/>
              </a:ext>
            </a:extLst>
          </p:cNvPr>
          <p:cNvSpPr>
            <a:spLocks noGrp="1"/>
          </p:cNvSpPr>
          <p:nvPr>
            <p:ph type="title"/>
          </p:nvPr>
        </p:nvSpPr>
        <p:spPr>
          <a:xfrm>
            <a:off x="457200" y="404664"/>
            <a:ext cx="8229600" cy="914400"/>
          </a:xfrm>
        </p:spPr>
        <p:txBody>
          <a:bodyPr/>
          <a:lstStyle/>
          <a:p>
            <a:r>
              <a:rPr lang="ru-RU" sz="2600" i="1" dirty="0"/>
              <a:t>Среднемесячные данные мировых цен на нефть и курса доллара США в РФ в 2013-2014 гг.   (двумерные данные)</a:t>
            </a:r>
            <a:endParaRPr lang="ru-RU" sz="2600" dirty="0"/>
          </a:p>
        </p:txBody>
      </p:sp>
      <p:graphicFrame>
        <p:nvGraphicFramePr>
          <p:cNvPr id="3" name="Таблица 2">
            <a:extLst>
              <a:ext uri="{FF2B5EF4-FFF2-40B4-BE49-F238E27FC236}">
                <a16:creationId xmlns:a16="http://schemas.microsoft.com/office/drawing/2014/main" id="{2642C5C3-B29D-4D4A-B2DA-90E911D023AD}"/>
              </a:ext>
            </a:extLst>
          </p:cNvPr>
          <p:cNvGraphicFramePr>
            <a:graphicFrameLocks noGrp="1"/>
          </p:cNvGraphicFramePr>
          <p:nvPr>
            <p:extLst>
              <p:ext uri="{D42A27DB-BD31-4B8C-83A1-F6EECF244321}">
                <p14:modId xmlns:p14="http://schemas.microsoft.com/office/powerpoint/2010/main" val="2757717107"/>
              </p:ext>
            </p:extLst>
          </p:nvPr>
        </p:nvGraphicFramePr>
        <p:xfrm>
          <a:off x="611560" y="1615218"/>
          <a:ext cx="8229600" cy="5152644"/>
        </p:xfrm>
        <a:graphic>
          <a:graphicData uri="http://schemas.openxmlformats.org/drawingml/2006/table">
            <a:tbl>
              <a:tblPr firstRow="1" firstCol="1" bandRow="1">
                <a:tableStyleId>{2D5ABB26-0587-4C30-8999-92F81FD0307C}</a:tableStyleId>
              </a:tblPr>
              <a:tblGrid>
                <a:gridCol w="897023">
                  <a:extLst>
                    <a:ext uri="{9D8B030D-6E8A-4147-A177-3AD203B41FA5}">
                      <a16:colId xmlns:a16="http://schemas.microsoft.com/office/drawing/2014/main" val="2161867838"/>
                    </a:ext>
                  </a:extLst>
                </a:gridCol>
                <a:gridCol w="1001574">
                  <a:extLst>
                    <a:ext uri="{9D8B030D-6E8A-4147-A177-3AD203B41FA5}">
                      <a16:colId xmlns:a16="http://schemas.microsoft.com/office/drawing/2014/main" val="2501396097"/>
                    </a:ext>
                  </a:extLst>
                </a:gridCol>
                <a:gridCol w="1001574">
                  <a:extLst>
                    <a:ext uri="{9D8B030D-6E8A-4147-A177-3AD203B41FA5}">
                      <a16:colId xmlns:a16="http://schemas.microsoft.com/office/drawing/2014/main" val="3406518527"/>
                    </a:ext>
                  </a:extLst>
                </a:gridCol>
                <a:gridCol w="5329429">
                  <a:extLst>
                    <a:ext uri="{9D8B030D-6E8A-4147-A177-3AD203B41FA5}">
                      <a16:colId xmlns:a16="http://schemas.microsoft.com/office/drawing/2014/main" val="3494863221"/>
                    </a:ext>
                  </a:extLst>
                </a:gridCol>
              </a:tblGrid>
              <a:tr h="416560">
                <a:tc>
                  <a:txBody>
                    <a:bodyPr/>
                    <a:lstStyle/>
                    <a:p>
                      <a:pPr algn="ctr">
                        <a:lnSpc>
                          <a:spcPct val="115000"/>
                        </a:lnSpc>
                        <a:spcAft>
                          <a:spcPts val="0"/>
                        </a:spcAft>
                      </a:pPr>
                      <a:r>
                        <a:rPr lang="en-US" sz="1400" b="1" dirty="0" err="1">
                          <a:effectLst/>
                        </a:rPr>
                        <a:t>Месяц</a:t>
                      </a:r>
                      <a:r>
                        <a:rPr lang="en-US" sz="1400" b="1" dirty="0">
                          <a:effectLst/>
                        </a:rPr>
                        <a:t>, </a:t>
                      </a:r>
                      <a:r>
                        <a:rPr lang="en-US" sz="1400" b="1" dirty="0" err="1">
                          <a:effectLst/>
                        </a:rPr>
                        <a:t>год</a:t>
                      </a:r>
                      <a:endParaRPr lang="ru-RU"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err="1">
                          <a:effectLst/>
                        </a:rPr>
                        <a:t>Цена</a:t>
                      </a:r>
                      <a:r>
                        <a:rPr lang="en-US" sz="1400" b="1" dirty="0">
                          <a:effectLst/>
                        </a:rPr>
                        <a:t> </a:t>
                      </a:r>
                      <a:r>
                        <a:rPr lang="en-US" sz="1400" b="1" dirty="0" err="1">
                          <a:effectLst/>
                        </a:rPr>
                        <a:t>на</a:t>
                      </a:r>
                      <a:r>
                        <a:rPr lang="en-US" sz="1400" b="1" dirty="0">
                          <a:effectLst/>
                        </a:rPr>
                        <a:t> </a:t>
                      </a:r>
                      <a:r>
                        <a:rPr lang="en-US" sz="1400" b="1" dirty="0" err="1">
                          <a:effectLst/>
                        </a:rPr>
                        <a:t>нефть</a:t>
                      </a:r>
                      <a:r>
                        <a:rPr lang="en-US" sz="1400" b="1" dirty="0">
                          <a:effectLst/>
                        </a:rPr>
                        <a:t>, $/</a:t>
                      </a:r>
                      <a:r>
                        <a:rPr lang="en-US" sz="1400" b="1" dirty="0" err="1">
                          <a:effectLst/>
                        </a:rPr>
                        <a:t>бар</a:t>
                      </a:r>
                      <a:r>
                        <a:rPr lang="en-US" sz="1400" b="1" dirty="0">
                          <a:effectLst/>
                        </a:rPr>
                        <a:t>.</a:t>
                      </a:r>
                      <a:r>
                        <a:rPr lang="ru-RU" sz="1400" b="1" dirty="0">
                          <a:effectLst/>
                        </a:rPr>
                        <a:t>*</a:t>
                      </a:r>
                      <a:endParaRPr lang="ru-RU"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b="1">
                          <a:effectLst/>
                        </a:rPr>
                        <a:t>Курс доллара, руб</a:t>
                      </a:r>
                      <a:r>
                        <a:rPr lang="ru-RU" sz="1400" b="1">
                          <a:effectLst/>
                        </a:rPr>
                        <a:t>**</a:t>
                      </a:r>
                      <a:endParaRPr lang="ru-RU"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rowSpan="19">
                  <a:txBody>
                    <a:bodyPr/>
                    <a:lstStyle/>
                    <a:p>
                      <a:pPr>
                        <a:lnSpc>
                          <a:spcPct val="150000"/>
                        </a:lnSpc>
                        <a:spcAft>
                          <a:spcPts val="0"/>
                        </a:spcAft>
                      </a:pPr>
                      <a:endParaRPr lang="ru-RU"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16114433"/>
                  </a:ext>
                </a:extLst>
              </a:tr>
              <a:tr h="74295">
                <a:tc>
                  <a:txBody>
                    <a:bodyPr/>
                    <a:lstStyle/>
                    <a:p>
                      <a:pPr>
                        <a:lnSpc>
                          <a:spcPct val="115000"/>
                        </a:lnSpc>
                        <a:spcAft>
                          <a:spcPts val="0"/>
                        </a:spcAft>
                      </a:pPr>
                      <a:r>
                        <a:rPr lang="ru-RU" sz="1400" b="1" dirty="0">
                          <a:effectLst/>
                          <a:latin typeface="+mn-lt"/>
                        </a:rPr>
                        <a:t>янв.13</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a:effectLst/>
                          <a:latin typeface="+mn-lt"/>
                        </a:rPr>
                        <a:t>94,83</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a:effectLst/>
                          <a:latin typeface="+mn-lt"/>
                        </a:rPr>
                        <a:t>30,2271</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1719052651"/>
                  </a:ext>
                </a:extLst>
              </a:tr>
              <a:tr h="102235">
                <a:tc>
                  <a:txBody>
                    <a:bodyPr/>
                    <a:lstStyle/>
                    <a:p>
                      <a:pPr>
                        <a:lnSpc>
                          <a:spcPct val="115000"/>
                        </a:lnSpc>
                        <a:spcAft>
                          <a:spcPts val="0"/>
                        </a:spcAft>
                      </a:pPr>
                      <a:r>
                        <a:rPr lang="ru-RU" sz="1400" b="1" dirty="0">
                          <a:effectLst/>
                          <a:latin typeface="+mn-lt"/>
                        </a:rPr>
                        <a:t>фев.13</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dirty="0">
                          <a:effectLst/>
                          <a:latin typeface="+mn-lt"/>
                        </a:rPr>
                        <a:t>95,32</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a:effectLst/>
                          <a:latin typeface="+mn-lt"/>
                        </a:rPr>
                        <a:t>30,1631</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652418797"/>
                  </a:ext>
                </a:extLst>
              </a:tr>
              <a:tr h="113030">
                <a:tc>
                  <a:txBody>
                    <a:bodyPr/>
                    <a:lstStyle/>
                    <a:p>
                      <a:pPr>
                        <a:lnSpc>
                          <a:spcPct val="115000"/>
                        </a:lnSpc>
                        <a:spcAft>
                          <a:spcPts val="0"/>
                        </a:spcAft>
                      </a:pPr>
                      <a:r>
                        <a:rPr lang="ru-RU" sz="1400" b="1" dirty="0">
                          <a:effectLst/>
                          <a:latin typeface="+mn-lt"/>
                        </a:rPr>
                        <a:t>мар.13</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dirty="0">
                          <a:effectLst/>
                          <a:latin typeface="+mn-lt"/>
                        </a:rPr>
                        <a:t>92,96</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a:effectLst/>
                          <a:latin typeface="+mn-lt"/>
                        </a:rPr>
                        <a:t>30,8003</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982839371"/>
                  </a:ext>
                </a:extLst>
              </a:tr>
              <a:tr h="142875">
                <a:tc>
                  <a:txBody>
                    <a:bodyPr/>
                    <a:lstStyle/>
                    <a:p>
                      <a:pPr>
                        <a:lnSpc>
                          <a:spcPct val="115000"/>
                        </a:lnSpc>
                        <a:spcAft>
                          <a:spcPts val="0"/>
                        </a:spcAft>
                      </a:pPr>
                      <a:r>
                        <a:rPr lang="ru-RU" sz="1400" b="1" dirty="0">
                          <a:effectLst/>
                          <a:latin typeface="+mn-lt"/>
                        </a:rPr>
                        <a:t>апр.13</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dirty="0">
                          <a:effectLst/>
                          <a:latin typeface="+mn-lt"/>
                        </a:rPr>
                        <a:t>92,07</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dirty="0">
                          <a:effectLst/>
                          <a:latin typeface="+mn-lt"/>
                        </a:rPr>
                        <a:t>31,3502</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1610585696"/>
                  </a:ext>
                </a:extLst>
              </a:tr>
              <a:tr h="0">
                <a:tc>
                  <a:txBody>
                    <a:bodyPr/>
                    <a:lstStyle/>
                    <a:p>
                      <a:pPr>
                        <a:lnSpc>
                          <a:spcPct val="115000"/>
                        </a:lnSpc>
                        <a:spcAft>
                          <a:spcPts val="0"/>
                        </a:spcAft>
                      </a:pPr>
                      <a:r>
                        <a:rPr lang="ru-RU" sz="1400" b="1" dirty="0">
                          <a:effectLst/>
                          <a:latin typeface="+mn-lt"/>
                        </a:rPr>
                        <a:t>май.13</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dirty="0">
                          <a:effectLst/>
                          <a:latin typeface="+mn-lt"/>
                        </a:rPr>
                        <a:t>94,8</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dirty="0">
                          <a:effectLst/>
                          <a:latin typeface="+mn-lt"/>
                        </a:rPr>
                        <a:t>31,3059</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1990692349"/>
                  </a:ext>
                </a:extLst>
              </a:tr>
              <a:tr h="92710">
                <a:tc>
                  <a:txBody>
                    <a:bodyPr/>
                    <a:lstStyle/>
                    <a:p>
                      <a:pPr>
                        <a:lnSpc>
                          <a:spcPct val="115000"/>
                        </a:lnSpc>
                        <a:spcAft>
                          <a:spcPts val="0"/>
                        </a:spcAft>
                      </a:pPr>
                      <a:r>
                        <a:rPr lang="ru-RU" sz="1400" b="1" dirty="0">
                          <a:effectLst/>
                          <a:latin typeface="+mn-lt"/>
                        </a:rPr>
                        <a:t>июн.13</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dirty="0">
                          <a:effectLst/>
                          <a:latin typeface="+mn-lt"/>
                        </a:rPr>
                        <a:t>95,8</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400" b="1" dirty="0">
                          <a:effectLst/>
                          <a:latin typeface="+mn-lt"/>
                        </a:rPr>
                        <a:t>32,3068</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2304698090"/>
                  </a:ext>
                </a:extLst>
              </a:tr>
              <a:tr h="113030">
                <a:tc>
                  <a:txBody>
                    <a:bodyPr/>
                    <a:lstStyle/>
                    <a:p>
                      <a:pPr>
                        <a:lnSpc>
                          <a:spcPct val="115000"/>
                        </a:lnSpc>
                        <a:spcAft>
                          <a:spcPts val="0"/>
                        </a:spcAft>
                      </a:pPr>
                      <a:r>
                        <a:rPr lang="en-US" sz="1400" b="1">
                          <a:effectLst/>
                          <a:latin typeface="+mn-lt"/>
                        </a:rPr>
                        <a:t>июл.13</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104,7</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32,7408</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3310404174"/>
                  </a:ext>
                </a:extLst>
              </a:tr>
              <a:tr h="133350">
                <a:tc>
                  <a:txBody>
                    <a:bodyPr/>
                    <a:lstStyle/>
                    <a:p>
                      <a:pPr>
                        <a:lnSpc>
                          <a:spcPct val="115000"/>
                        </a:lnSpc>
                        <a:spcAft>
                          <a:spcPts val="0"/>
                        </a:spcAft>
                      </a:pPr>
                      <a:r>
                        <a:rPr lang="en-US" sz="1400" b="1">
                          <a:effectLst/>
                          <a:latin typeface="+mn-lt"/>
                        </a:rPr>
                        <a:t>авг.13</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a:effectLst/>
                          <a:latin typeface="+mn-lt"/>
                        </a:rPr>
                        <a:t>106,54</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33,0249</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1885767708"/>
                  </a:ext>
                </a:extLst>
              </a:tr>
              <a:tr h="64135">
                <a:tc>
                  <a:txBody>
                    <a:bodyPr/>
                    <a:lstStyle/>
                    <a:p>
                      <a:pPr>
                        <a:lnSpc>
                          <a:spcPct val="115000"/>
                        </a:lnSpc>
                        <a:spcAft>
                          <a:spcPts val="0"/>
                        </a:spcAft>
                      </a:pPr>
                      <a:r>
                        <a:rPr lang="en-US" sz="1400" b="1">
                          <a:effectLst/>
                          <a:latin typeface="+mn-lt"/>
                        </a:rPr>
                        <a:t>сен.13</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106,24</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32,6017</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367383438"/>
                  </a:ext>
                </a:extLst>
              </a:tr>
              <a:tr h="64135">
                <a:tc>
                  <a:txBody>
                    <a:bodyPr/>
                    <a:lstStyle/>
                    <a:p>
                      <a:pPr>
                        <a:lnSpc>
                          <a:spcPct val="115000"/>
                        </a:lnSpc>
                        <a:spcAft>
                          <a:spcPts val="0"/>
                        </a:spcAft>
                      </a:pPr>
                      <a:r>
                        <a:rPr lang="en-US" sz="1400" b="1" dirty="0">
                          <a:effectLst/>
                          <a:latin typeface="+mn-lt"/>
                        </a:rPr>
                        <a:t>окт.13</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a:effectLst/>
                          <a:latin typeface="+mn-lt"/>
                        </a:rPr>
                        <a:t>100,55</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32,0992</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1678795010"/>
                  </a:ext>
                </a:extLst>
              </a:tr>
              <a:tr h="64135">
                <a:tc>
                  <a:txBody>
                    <a:bodyPr/>
                    <a:lstStyle/>
                    <a:p>
                      <a:pPr>
                        <a:lnSpc>
                          <a:spcPct val="115000"/>
                        </a:lnSpc>
                        <a:spcAft>
                          <a:spcPts val="0"/>
                        </a:spcAft>
                      </a:pPr>
                      <a:r>
                        <a:rPr lang="en-US" sz="1400" b="1" dirty="0">
                          <a:effectLst/>
                          <a:latin typeface="+mn-lt"/>
                        </a:rPr>
                        <a:t>ноя.13</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a:effectLst/>
                          <a:latin typeface="+mn-lt"/>
                        </a:rPr>
                        <a:t>93,93</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32,694</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1073680155"/>
                  </a:ext>
                </a:extLst>
              </a:tr>
              <a:tr h="64135">
                <a:tc>
                  <a:txBody>
                    <a:bodyPr/>
                    <a:lstStyle/>
                    <a:p>
                      <a:pPr>
                        <a:lnSpc>
                          <a:spcPct val="115000"/>
                        </a:lnSpc>
                        <a:spcAft>
                          <a:spcPts val="0"/>
                        </a:spcAft>
                      </a:pPr>
                      <a:r>
                        <a:rPr lang="en-US" sz="1400" b="1" dirty="0">
                          <a:effectLst/>
                          <a:latin typeface="+mn-lt"/>
                        </a:rPr>
                        <a:t>дек.13</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a:effectLst/>
                          <a:latin typeface="+mn-lt"/>
                        </a:rPr>
                        <a:t>97,89</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32,8807</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705458231"/>
                  </a:ext>
                </a:extLst>
              </a:tr>
              <a:tr h="64135">
                <a:tc>
                  <a:txBody>
                    <a:bodyPr/>
                    <a:lstStyle/>
                    <a:p>
                      <a:pPr>
                        <a:lnSpc>
                          <a:spcPct val="115000"/>
                        </a:lnSpc>
                        <a:spcAft>
                          <a:spcPts val="0"/>
                        </a:spcAft>
                      </a:pPr>
                      <a:r>
                        <a:rPr lang="en-US" sz="1400" b="1">
                          <a:effectLst/>
                          <a:latin typeface="+mn-lt"/>
                        </a:rPr>
                        <a:t>янв.14</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94,86</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33,7844</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776180338"/>
                  </a:ext>
                </a:extLst>
              </a:tr>
              <a:tr h="64135">
                <a:tc>
                  <a:txBody>
                    <a:bodyPr/>
                    <a:lstStyle/>
                    <a:p>
                      <a:pPr>
                        <a:lnSpc>
                          <a:spcPct val="115000"/>
                        </a:lnSpc>
                        <a:spcAft>
                          <a:spcPts val="0"/>
                        </a:spcAft>
                      </a:pPr>
                      <a:r>
                        <a:rPr lang="en-US" sz="1400" b="1">
                          <a:effectLst/>
                          <a:latin typeface="+mn-lt"/>
                        </a:rPr>
                        <a:t>фев.14</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a:effectLst/>
                          <a:latin typeface="+mn-lt"/>
                        </a:rPr>
                        <a:t>100,68</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35,244</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3672134345"/>
                  </a:ext>
                </a:extLst>
              </a:tr>
              <a:tr h="64135">
                <a:tc>
                  <a:txBody>
                    <a:bodyPr/>
                    <a:lstStyle/>
                    <a:p>
                      <a:pPr>
                        <a:lnSpc>
                          <a:spcPct val="115000"/>
                        </a:lnSpc>
                        <a:spcAft>
                          <a:spcPts val="0"/>
                        </a:spcAft>
                      </a:pPr>
                      <a:r>
                        <a:rPr lang="en-US" sz="1400" b="1">
                          <a:effectLst/>
                          <a:latin typeface="+mn-lt"/>
                        </a:rPr>
                        <a:t>мар.14</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a:effectLst/>
                          <a:latin typeface="+mn-lt"/>
                        </a:rPr>
                        <a:t>100,51</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36,1986</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3955449020"/>
                  </a:ext>
                </a:extLst>
              </a:tr>
              <a:tr h="64135">
                <a:tc>
                  <a:txBody>
                    <a:bodyPr/>
                    <a:lstStyle/>
                    <a:p>
                      <a:pPr>
                        <a:lnSpc>
                          <a:spcPct val="115000"/>
                        </a:lnSpc>
                        <a:spcAft>
                          <a:spcPts val="0"/>
                        </a:spcAft>
                      </a:pPr>
                      <a:r>
                        <a:rPr lang="en-US" sz="1400" b="1" dirty="0">
                          <a:effectLst/>
                          <a:latin typeface="+mn-lt"/>
                        </a:rPr>
                        <a:t>апр.14</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a:effectLst/>
                          <a:latin typeface="+mn-lt"/>
                        </a:rPr>
                        <a:t>102,04</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35,6677</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1529259674"/>
                  </a:ext>
                </a:extLst>
              </a:tr>
              <a:tr h="64135">
                <a:tc>
                  <a:txBody>
                    <a:bodyPr/>
                    <a:lstStyle/>
                    <a:p>
                      <a:pPr>
                        <a:lnSpc>
                          <a:spcPct val="115000"/>
                        </a:lnSpc>
                        <a:spcAft>
                          <a:spcPts val="0"/>
                        </a:spcAft>
                      </a:pPr>
                      <a:r>
                        <a:rPr lang="en-US" sz="1400" b="1">
                          <a:effectLst/>
                          <a:latin typeface="+mn-lt"/>
                        </a:rPr>
                        <a:t>май.14</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a:effectLst/>
                          <a:latin typeface="+mn-lt"/>
                        </a:rPr>
                        <a:t>101,8</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34,8337</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2751783321"/>
                  </a:ext>
                </a:extLst>
              </a:tr>
              <a:tr h="215900">
                <a:tc>
                  <a:txBody>
                    <a:bodyPr/>
                    <a:lstStyle/>
                    <a:p>
                      <a:pPr>
                        <a:lnSpc>
                          <a:spcPct val="115000"/>
                        </a:lnSpc>
                        <a:spcAft>
                          <a:spcPts val="0"/>
                        </a:spcAft>
                      </a:pPr>
                      <a:r>
                        <a:rPr lang="en-US" sz="1400" b="1" dirty="0">
                          <a:effectLst/>
                          <a:latin typeface="+mn-lt"/>
                        </a:rPr>
                        <a:t>июн.14</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a:effectLst/>
                          <a:latin typeface="+mn-lt"/>
                        </a:rPr>
                        <a:t>105,15</a:t>
                      </a:r>
                      <a:endParaRPr lang="ru-RU" sz="1400" b="1">
                        <a:effectLst/>
                        <a:latin typeface="+mn-lt"/>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400" b="1" dirty="0">
                          <a:effectLst/>
                          <a:latin typeface="+mn-lt"/>
                        </a:rPr>
                        <a:t>34,4495</a:t>
                      </a:r>
                      <a:endParaRPr lang="ru-RU" sz="1400" b="1" dirty="0">
                        <a:effectLst/>
                        <a:latin typeface="+mn-lt"/>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ru-RU"/>
                    </a:p>
                  </a:txBody>
                  <a:tcPr/>
                </a:tc>
                <a:extLst>
                  <a:ext uri="{0D108BD9-81ED-4DB2-BD59-A6C34878D82A}">
                    <a16:rowId xmlns:a16="http://schemas.microsoft.com/office/drawing/2014/main" val="3574882266"/>
                  </a:ext>
                </a:extLst>
              </a:tr>
            </a:tbl>
          </a:graphicData>
        </a:graphic>
      </p:graphicFrame>
      <p:graphicFrame>
        <p:nvGraphicFramePr>
          <p:cNvPr id="4" name="Диаграмма 3">
            <a:extLst>
              <a:ext uri="{FF2B5EF4-FFF2-40B4-BE49-F238E27FC236}">
                <a16:creationId xmlns:a16="http://schemas.microsoft.com/office/drawing/2014/main" id="{2E6FC55F-FE1E-476F-A2E9-33C633A11EDB}"/>
              </a:ext>
            </a:extLst>
          </p:cNvPr>
          <p:cNvGraphicFramePr/>
          <p:nvPr>
            <p:extLst>
              <p:ext uri="{D42A27DB-BD31-4B8C-83A1-F6EECF244321}">
                <p14:modId xmlns:p14="http://schemas.microsoft.com/office/powerpoint/2010/main" val="974653769"/>
              </p:ext>
            </p:extLst>
          </p:nvPr>
        </p:nvGraphicFramePr>
        <p:xfrm>
          <a:off x="3285104" y="1274294"/>
          <a:ext cx="5544616" cy="4622824"/>
        </p:xfrm>
        <a:graphic>
          <a:graphicData uri="http://schemas.openxmlformats.org/drawingml/2006/chart">
            <c:chart xmlns:c="http://schemas.openxmlformats.org/drawingml/2006/chart" xmlns:r="http://schemas.openxmlformats.org/officeDocument/2006/relationships" r:id="rId2"/>
          </a:graphicData>
        </a:graphic>
      </p:graphicFrame>
      <p:sp>
        <p:nvSpPr>
          <p:cNvPr id="5" name="Прямоугольник 4">
            <a:extLst>
              <a:ext uri="{FF2B5EF4-FFF2-40B4-BE49-F238E27FC236}">
                <a16:creationId xmlns:a16="http://schemas.microsoft.com/office/drawing/2014/main" id="{6D74027B-67FB-4982-9BD2-46C1749BB233}"/>
              </a:ext>
            </a:extLst>
          </p:cNvPr>
          <p:cNvSpPr/>
          <p:nvPr/>
        </p:nvSpPr>
        <p:spPr>
          <a:xfrm>
            <a:off x="3563888" y="6081784"/>
            <a:ext cx="4572000" cy="584775"/>
          </a:xfrm>
          <a:prstGeom prst="rect">
            <a:avLst/>
          </a:prstGeom>
        </p:spPr>
        <p:txBody>
          <a:bodyPr>
            <a:spAutoFit/>
          </a:bodyPr>
          <a:lstStyle/>
          <a:p>
            <a:r>
              <a:rPr lang="en-US" sz="1600" dirty="0">
                <a:hlinkClick r:id="rId3"/>
              </a:rPr>
              <a:t>https://www.eia.gov/dnav/pet/hist/LeafHandler.ashx?n=pet&amp;s=rclc1&amp;f=m</a:t>
            </a:r>
            <a:endParaRPr lang="ru-RU" sz="1600" dirty="0"/>
          </a:p>
        </p:txBody>
      </p:sp>
      <p:sp>
        <p:nvSpPr>
          <p:cNvPr id="6" name="Прямоугольник 5">
            <a:extLst>
              <a:ext uri="{FF2B5EF4-FFF2-40B4-BE49-F238E27FC236}">
                <a16:creationId xmlns:a16="http://schemas.microsoft.com/office/drawing/2014/main" id="{28192858-8696-4FD6-9242-A67803C7536B}"/>
              </a:ext>
            </a:extLst>
          </p:cNvPr>
          <p:cNvSpPr/>
          <p:nvPr/>
        </p:nvSpPr>
        <p:spPr>
          <a:xfrm>
            <a:off x="3583676" y="5707280"/>
            <a:ext cx="4019114" cy="369332"/>
          </a:xfrm>
          <a:prstGeom prst="rect">
            <a:avLst/>
          </a:prstGeom>
        </p:spPr>
        <p:txBody>
          <a:bodyPr wrap="none">
            <a:spAutoFit/>
          </a:bodyPr>
          <a:lstStyle/>
          <a:p>
            <a:r>
              <a:rPr lang="en-US" dirty="0">
                <a:hlinkClick r:id="rId4"/>
              </a:rPr>
              <a:t>http://cbr.ru/currency_base/dynamics/</a:t>
            </a:r>
            <a:endParaRPr lang="ru-RU" dirty="0"/>
          </a:p>
        </p:txBody>
      </p:sp>
      <p:sp>
        <p:nvSpPr>
          <p:cNvPr id="7" name="Номер слайда 6">
            <a:extLst>
              <a:ext uri="{FF2B5EF4-FFF2-40B4-BE49-F238E27FC236}">
                <a16:creationId xmlns:a16="http://schemas.microsoft.com/office/drawing/2014/main" id="{7C864D20-1A49-4285-BC23-11BA94658B03}"/>
              </a:ext>
            </a:extLst>
          </p:cNvPr>
          <p:cNvSpPr>
            <a:spLocks noGrp="1"/>
          </p:cNvSpPr>
          <p:nvPr>
            <p:ph type="sldNum" sz="quarter" idx="12"/>
          </p:nvPr>
        </p:nvSpPr>
        <p:spPr/>
        <p:txBody>
          <a:bodyPr/>
          <a:lstStyle/>
          <a:p>
            <a:pPr>
              <a:defRPr/>
            </a:pPr>
            <a:fld id="{FD8F5CCB-111B-4638-BBF2-FC82F5D2E7B2}" type="slidenum">
              <a:rPr lang="ru-RU" smtClean="0"/>
              <a:pPr>
                <a:defRPr/>
              </a:pPr>
              <a:t>760</a:t>
            </a:fld>
            <a:endParaRPr lang="ru-RU"/>
          </a:p>
        </p:txBody>
      </p:sp>
    </p:spTree>
    <p:extLst>
      <p:ext uri="{BB962C8B-B14F-4D97-AF65-F5344CB8AC3E}">
        <p14:creationId xmlns:p14="http://schemas.microsoft.com/office/powerpoint/2010/main" val="2572019863"/>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Заголовок 1"/>
          <p:cNvSpPr>
            <a:spLocks noGrp="1"/>
          </p:cNvSpPr>
          <p:nvPr>
            <p:ph type="title"/>
          </p:nvPr>
        </p:nvSpPr>
        <p:spPr>
          <a:xfrm>
            <a:off x="429776" y="160337"/>
            <a:ext cx="8229600" cy="820391"/>
          </a:xfrm>
        </p:spPr>
        <p:txBody>
          <a:bodyPr/>
          <a:lstStyle/>
          <a:p>
            <a:r>
              <a:rPr lang="ru-RU" b="1" i="1" dirty="0"/>
              <a:t>Примеры многомерных данных:</a:t>
            </a:r>
            <a:endParaRPr lang="ru-RU" dirty="0"/>
          </a:p>
        </p:txBody>
      </p:sp>
      <p:sp>
        <p:nvSpPr>
          <p:cNvPr id="23554" name="Содержимое 2"/>
          <p:cNvSpPr>
            <a:spLocks noGrp="1"/>
          </p:cNvSpPr>
          <p:nvPr>
            <p:ph idx="1"/>
          </p:nvPr>
        </p:nvSpPr>
        <p:spPr>
          <a:xfrm>
            <a:off x="457200" y="1989138"/>
            <a:ext cx="8229600" cy="4137025"/>
          </a:xfrm>
        </p:spPr>
        <p:txBody>
          <a:bodyPr/>
          <a:lstStyle/>
          <a:p>
            <a:pPr lvl="0"/>
            <a:r>
              <a:rPr lang="ru-RU" dirty="0"/>
              <a:t>работник некоторой фирмы характеризуется показателями: заработная плата, пол, образование, стаж работы, категория работы и производительность труда (</a:t>
            </a:r>
            <a:r>
              <a:rPr lang="ru-RU" i="1" dirty="0"/>
              <a:t>многомерные данные</a:t>
            </a:r>
            <a:r>
              <a:rPr lang="ru-RU" dirty="0"/>
              <a:t>);</a:t>
            </a:r>
          </a:p>
          <a:p>
            <a:pPr lvl="0"/>
            <a:r>
              <a:rPr lang="ru-RU" dirty="0"/>
              <a:t>квартира на рынке вторичного жилья в Москве характеризуется показателями: стоимость квартиры, общая площадь, площадь кухни, удаленность от центра, этаж, материалы стен дома (</a:t>
            </a:r>
            <a:r>
              <a:rPr lang="ru-RU" i="1" dirty="0"/>
              <a:t>многомерные данные</a:t>
            </a:r>
            <a:r>
              <a:rPr lang="ru-RU" dirty="0"/>
              <a:t>).</a:t>
            </a:r>
            <a:r>
              <a:rPr lang="ru-RU" i="1" dirty="0"/>
              <a:t> </a:t>
            </a:r>
            <a:endParaRPr lang="ru-RU" dirty="0"/>
          </a:p>
          <a:p>
            <a:endParaRPr lang="ru-RU" dirty="0"/>
          </a:p>
        </p:txBody>
      </p:sp>
      <p:sp>
        <p:nvSpPr>
          <p:cNvPr id="2" name="Номер слайда 1">
            <a:extLst>
              <a:ext uri="{FF2B5EF4-FFF2-40B4-BE49-F238E27FC236}">
                <a16:creationId xmlns:a16="http://schemas.microsoft.com/office/drawing/2014/main" id="{7C05F21B-FBC8-42FD-B91D-D7B2C154AEB1}"/>
              </a:ext>
            </a:extLst>
          </p:cNvPr>
          <p:cNvSpPr>
            <a:spLocks noGrp="1"/>
          </p:cNvSpPr>
          <p:nvPr>
            <p:ph type="sldNum" sz="quarter" idx="12"/>
          </p:nvPr>
        </p:nvSpPr>
        <p:spPr/>
        <p:txBody>
          <a:bodyPr/>
          <a:lstStyle/>
          <a:p>
            <a:pPr>
              <a:defRPr/>
            </a:pPr>
            <a:fld id="{4042308C-B479-4937-8BDB-0CF806D72C18}" type="slidenum">
              <a:rPr lang="ru-RU" smtClean="0"/>
              <a:pPr>
                <a:defRPr/>
              </a:pPr>
              <a:t>761</a:t>
            </a:fld>
            <a:endParaRPr lang="ru-RU"/>
          </a:p>
        </p:txBody>
      </p:sp>
    </p:spTree>
    <p:extLst>
      <p:ext uri="{BB962C8B-B14F-4D97-AF65-F5344CB8AC3E}">
        <p14:creationId xmlns:p14="http://schemas.microsoft.com/office/powerpoint/2010/main" val="1696454227"/>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B7DF06F-07D3-45E3-99EB-254084E1F830}"/>
              </a:ext>
            </a:extLst>
          </p:cNvPr>
          <p:cNvSpPr>
            <a:spLocks noGrp="1"/>
          </p:cNvSpPr>
          <p:nvPr>
            <p:ph type="title"/>
          </p:nvPr>
        </p:nvSpPr>
        <p:spPr>
          <a:xfrm>
            <a:off x="467544" y="260648"/>
            <a:ext cx="8229600" cy="990600"/>
          </a:xfrm>
        </p:spPr>
        <p:txBody>
          <a:bodyPr/>
          <a:lstStyle/>
          <a:p>
            <a:r>
              <a:rPr lang="en-US" sz="2000" b="1" i="1" dirty="0" err="1"/>
              <a:t>Характеристика</a:t>
            </a:r>
            <a:r>
              <a:rPr lang="en-US" sz="2000" b="1" i="1" dirty="0"/>
              <a:t> </a:t>
            </a:r>
            <a:r>
              <a:rPr lang="en-US" sz="2000" b="1" i="1" dirty="0" err="1"/>
              <a:t>некоторых</a:t>
            </a:r>
            <a:r>
              <a:rPr lang="en-US" sz="2000" b="1" i="1" dirty="0"/>
              <a:t> </a:t>
            </a:r>
            <a:r>
              <a:rPr lang="en-US" sz="2000" b="1" i="1" dirty="0" err="1"/>
              <a:t>стран</a:t>
            </a:r>
            <a:r>
              <a:rPr lang="en-US" sz="2000" b="1" i="1" dirty="0"/>
              <a:t> </a:t>
            </a:r>
            <a:r>
              <a:rPr lang="en-US" sz="2000" b="1" i="1" dirty="0" err="1"/>
              <a:t>мира</a:t>
            </a:r>
            <a:r>
              <a:rPr lang="en-US" sz="2000" b="1" i="1" dirty="0"/>
              <a:t> </a:t>
            </a:r>
            <a:r>
              <a:rPr lang="en-US" sz="2000" b="1" i="1" dirty="0" err="1"/>
              <a:t>на</a:t>
            </a:r>
            <a:r>
              <a:rPr lang="en-US" sz="2000" b="1" i="1" dirty="0"/>
              <a:t> 1 </a:t>
            </a:r>
            <a:r>
              <a:rPr lang="en-US" sz="2000" b="1" i="1" dirty="0" err="1"/>
              <a:t>июля</a:t>
            </a:r>
            <a:r>
              <a:rPr lang="en-US" sz="2000" b="1" i="1" dirty="0"/>
              <a:t> 2009 г. </a:t>
            </a:r>
            <a:r>
              <a:rPr lang="en-US" sz="2000" b="1" i="1" dirty="0" err="1"/>
              <a:t>по</a:t>
            </a:r>
            <a:r>
              <a:rPr lang="en-US" sz="2000" b="1" i="1" dirty="0"/>
              <a:t> </a:t>
            </a:r>
            <a:r>
              <a:rPr lang="en-US" sz="2000" b="1" i="1" dirty="0" err="1"/>
              <a:t>показателям</a:t>
            </a:r>
            <a:r>
              <a:rPr lang="en-US" sz="2000" b="1" i="1" dirty="0"/>
              <a:t>: </a:t>
            </a:r>
            <a:r>
              <a:rPr lang="en-US" sz="2000" b="1" i="1" dirty="0" err="1"/>
              <a:t>площадь</a:t>
            </a:r>
            <a:r>
              <a:rPr lang="en-US" sz="2000" b="1" i="1" dirty="0"/>
              <a:t> </a:t>
            </a:r>
            <a:r>
              <a:rPr lang="en-US" sz="2000" b="1" i="1" dirty="0" err="1"/>
              <a:t>территории</a:t>
            </a:r>
            <a:r>
              <a:rPr lang="en-US" sz="2000" b="1" i="1" dirty="0"/>
              <a:t>, </a:t>
            </a:r>
            <a:r>
              <a:rPr lang="en-US" sz="2000" b="1" i="1" dirty="0" err="1"/>
              <a:t>численность</a:t>
            </a:r>
            <a:r>
              <a:rPr lang="en-US" sz="2000" b="1" i="1" dirty="0"/>
              <a:t> </a:t>
            </a:r>
            <a:r>
              <a:rPr lang="en-US" sz="2000" b="1" i="1" dirty="0" err="1"/>
              <a:t>населения</a:t>
            </a:r>
            <a:r>
              <a:rPr lang="en-US" sz="2000" b="1" i="1" dirty="0"/>
              <a:t> и </a:t>
            </a:r>
            <a:r>
              <a:rPr lang="en-US" sz="2000" b="1" i="1" dirty="0" err="1"/>
              <a:t>плотность</a:t>
            </a:r>
            <a:r>
              <a:rPr lang="en-US" sz="2000" b="1" i="1" dirty="0"/>
              <a:t> </a:t>
            </a:r>
            <a:r>
              <a:rPr lang="en-US" sz="2000" b="1" i="1" dirty="0" err="1"/>
              <a:t>населения</a:t>
            </a:r>
            <a:r>
              <a:rPr lang="en-US" sz="2000" b="1" i="1" dirty="0"/>
              <a:t> </a:t>
            </a:r>
            <a:r>
              <a:rPr lang="en-US" sz="2000" b="1" i="1" dirty="0" err="1"/>
              <a:t>на</a:t>
            </a:r>
            <a:r>
              <a:rPr lang="en-US" sz="2000" b="1" i="1" dirty="0"/>
              <a:t> 1 км</a:t>
            </a:r>
            <a:r>
              <a:rPr lang="en-US" sz="2000" b="1" i="1" baseline="30000" dirty="0"/>
              <a:t>2</a:t>
            </a:r>
            <a:r>
              <a:rPr lang="en-US" sz="2000" b="1" i="1" dirty="0"/>
              <a:t> (</a:t>
            </a:r>
            <a:r>
              <a:rPr lang="en-US" sz="2000" b="1" i="1" dirty="0" err="1"/>
              <a:t>трехмерные</a:t>
            </a:r>
            <a:r>
              <a:rPr lang="en-US" sz="2000" b="1" i="1" dirty="0"/>
              <a:t> </a:t>
            </a:r>
            <a:r>
              <a:rPr lang="en-US" sz="2000" b="1" i="1" dirty="0" err="1"/>
              <a:t>данные</a:t>
            </a:r>
            <a:r>
              <a:rPr lang="en-US" sz="2000" b="1" i="1" dirty="0"/>
              <a:t>)</a:t>
            </a:r>
            <a:endParaRPr lang="ru-RU" sz="2000" b="1" dirty="0"/>
          </a:p>
        </p:txBody>
      </p:sp>
      <p:graphicFrame>
        <p:nvGraphicFramePr>
          <p:cNvPr id="4" name="Объект 3">
            <a:extLst>
              <a:ext uri="{FF2B5EF4-FFF2-40B4-BE49-F238E27FC236}">
                <a16:creationId xmlns:a16="http://schemas.microsoft.com/office/drawing/2014/main" id="{B9A7C4A7-2FC5-4E9E-8A6C-11D48C5005D4}"/>
              </a:ext>
            </a:extLst>
          </p:cNvPr>
          <p:cNvGraphicFramePr>
            <a:graphicFrameLocks noGrp="1"/>
          </p:cNvGraphicFramePr>
          <p:nvPr>
            <p:ph sz="quarter" idx="1"/>
            <p:extLst>
              <p:ext uri="{D42A27DB-BD31-4B8C-83A1-F6EECF244321}">
                <p14:modId xmlns:p14="http://schemas.microsoft.com/office/powerpoint/2010/main" val="3352642137"/>
              </p:ext>
            </p:extLst>
          </p:nvPr>
        </p:nvGraphicFramePr>
        <p:xfrm>
          <a:off x="899592" y="1340768"/>
          <a:ext cx="7056784" cy="4824535"/>
        </p:xfrm>
        <a:graphic>
          <a:graphicData uri="http://schemas.openxmlformats.org/drawingml/2006/table">
            <a:tbl>
              <a:tblPr firstRow="1" firstCol="1" bandRow="1">
                <a:tableStyleId>{3B4B98B0-60AC-42C2-AFA5-B58CD77FA1E5}</a:tableStyleId>
              </a:tblPr>
              <a:tblGrid>
                <a:gridCol w="2245649">
                  <a:extLst>
                    <a:ext uri="{9D8B030D-6E8A-4147-A177-3AD203B41FA5}">
                      <a16:colId xmlns:a16="http://schemas.microsoft.com/office/drawing/2014/main" val="1586409428"/>
                    </a:ext>
                  </a:extLst>
                </a:gridCol>
                <a:gridCol w="1523315">
                  <a:extLst>
                    <a:ext uri="{9D8B030D-6E8A-4147-A177-3AD203B41FA5}">
                      <a16:colId xmlns:a16="http://schemas.microsoft.com/office/drawing/2014/main" val="2828280049"/>
                    </a:ext>
                  </a:extLst>
                </a:gridCol>
                <a:gridCol w="1443433">
                  <a:extLst>
                    <a:ext uri="{9D8B030D-6E8A-4147-A177-3AD203B41FA5}">
                      <a16:colId xmlns:a16="http://schemas.microsoft.com/office/drawing/2014/main" val="1652964792"/>
                    </a:ext>
                  </a:extLst>
                </a:gridCol>
                <a:gridCol w="1844387">
                  <a:extLst>
                    <a:ext uri="{9D8B030D-6E8A-4147-A177-3AD203B41FA5}">
                      <a16:colId xmlns:a16="http://schemas.microsoft.com/office/drawing/2014/main" val="1854136799"/>
                    </a:ext>
                  </a:extLst>
                </a:gridCol>
              </a:tblGrid>
              <a:tr h="1065037">
                <a:tc>
                  <a:txBody>
                    <a:bodyPr/>
                    <a:lstStyle/>
                    <a:p>
                      <a:pPr algn="ctr">
                        <a:lnSpc>
                          <a:spcPct val="115000"/>
                        </a:lnSpc>
                        <a:spcAft>
                          <a:spcPts val="0"/>
                        </a:spcAft>
                      </a:pPr>
                      <a:r>
                        <a:rPr lang="en-US" sz="1800" dirty="0" err="1">
                          <a:effectLst/>
                        </a:rPr>
                        <a:t>Страна</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err="1">
                          <a:effectLst/>
                        </a:rPr>
                        <a:t>Территория</a:t>
                      </a:r>
                      <a:r>
                        <a:rPr lang="en-US" sz="1800" dirty="0">
                          <a:effectLst/>
                        </a:rPr>
                        <a:t>, км</a:t>
                      </a:r>
                      <a:r>
                        <a:rPr lang="en-US" sz="1800" baseline="30000" dirty="0">
                          <a:effectLst/>
                        </a:rPr>
                        <a:t>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err="1">
                          <a:effectLst/>
                        </a:rPr>
                        <a:t>Население</a:t>
                      </a:r>
                      <a:r>
                        <a:rPr lang="en-US" sz="1800" dirty="0">
                          <a:effectLst/>
                        </a:rPr>
                        <a:t>, </a:t>
                      </a:r>
                      <a:r>
                        <a:rPr lang="en-US" sz="1800" dirty="0" err="1">
                          <a:effectLst/>
                        </a:rPr>
                        <a:t>тыс</a:t>
                      </a:r>
                      <a:r>
                        <a:rPr lang="en-US" sz="1800" dirty="0">
                          <a:effectLst/>
                        </a:rPr>
                        <a:t>. </a:t>
                      </a:r>
                      <a:r>
                        <a:rPr lang="en-US" sz="1800" dirty="0" err="1">
                          <a:effectLst/>
                        </a:rPr>
                        <a:t>человек</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err="1">
                          <a:effectLst/>
                        </a:rPr>
                        <a:t>Человек</a:t>
                      </a:r>
                      <a:r>
                        <a:rPr lang="en-US" sz="1800" dirty="0">
                          <a:effectLst/>
                        </a:rPr>
                        <a:t> </a:t>
                      </a:r>
                      <a:r>
                        <a:rPr lang="en-US" sz="1800" dirty="0" err="1">
                          <a:effectLst/>
                        </a:rPr>
                        <a:t>на</a:t>
                      </a:r>
                      <a:r>
                        <a:rPr lang="en-US" sz="1800" dirty="0">
                          <a:effectLst/>
                        </a:rPr>
                        <a:t> 1 км</a:t>
                      </a:r>
                      <a:r>
                        <a:rPr lang="en-US" sz="1800" baseline="30000" dirty="0">
                          <a:effectLst/>
                        </a:rPr>
                        <a:t>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6923818"/>
                  </a:ext>
                </a:extLst>
              </a:tr>
              <a:tr h="339682">
                <a:tc>
                  <a:txBody>
                    <a:bodyPr/>
                    <a:lstStyle/>
                    <a:p>
                      <a:pPr marL="141605">
                        <a:lnSpc>
                          <a:spcPct val="115000"/>
                        </a:lnSpc>
                        <a:spcAft>
                          <a:spcPts val="0"/>
                        </a:spcAft>
                      </a:pPr>
                      <a:r>
                        <a:rPr lang="en-US" sz="1800">
                          <a:effectLst/>
                        </a:rPr>
                        <a:t>Монако</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2</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33</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16350</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21567320"/>
                  </a:ext>
                </a:extLst>
              </a:tr>
              <a:tr h="339682">
                <a:tc>
                  <a:txBody>
                    <a:bodyPr/>
                    <a:lstStyle/>
                    <a:p>
                      <a:pPr marL="141605">
                        <a:lnSpc>
                          <a:spcPct val="115000"/>
                        </a:lnSpc>
                        <a:spcAft>
                          <a:spcPts val="0"/>
                        </a:spcAft>
                      </a:pPr>
                      <a:r>
                        <a:rPr lang="en-US" sz="1800">
                          <a:effectLst/>
                        </a:rPr>
                        <a:t>Сингапур</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705</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4615</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6545</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2275537"/>
                  </a:ext>
                </a:extLst>
              </a:tr>
              <a:tr h="702360">
                <a:tc>
                  <a:txBody>
                    <a:bodyPr/>
                    <a:lstStyle/>
                    <a:p>
                      <a:pPr marL="141605">
                        <a:lnSpc>
                          <a:spcPct val="115000"/>
                        </a:lnSpc>
                        <a:spcAft>
                          <a:spcPts val="0"/>
                        </a:spcAft>
                      </a:pPr>
                      <a:r>
                        <a:rPr lang="en-US" sz="1800">
                          <a:effectLst/>
                        </a:rPr>
                        <a:t>Бермудские острова</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54</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65</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1190</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42557299"/>
                  </a:ext>
                </a:extLst>
              </a:tr>
              <a:tr h="339682">
                <a:tc>
                  <a:txBody>
                    <a:bodyPr/>
                    <a:lstStyle/>
                    <a:p>
                      <a:pPr marL="141605">
                        <a:lnSpc>
                          <a:spcPct val="115000"/>
                        </a:lnSpc>
                        <a:spcAft>
                          <a:spcPts val="0"/>
                        </a:spcAft>
                      </a:pPr>
                      <a:r>
                        <a:rPr lang="en-US" sz="1800">
                          <a:effectLst/>
                        </a:rPr>
                        <a:t>Сан-Марино</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61</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31</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512</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0036866"/>
                  </a:ext>
                </a:extLst>
              </a:tr>
              <a:tr h="339682">
                <a:tc>
                  <a:txBody>
                    <a:bodyPr/>
                    <a:lstStyle/>
                    <a:p>
                      <a:pPr marL="141605">
                        <a:lnSpc>
                          <a:spcPct val="115000"/>
                        </a:lnSpc>
                        <a:spcAft>
                          <a:spcPts val="0"/>
                        </a:spcAft>
                      </a:pPr>
                      <a:r>
                        <a:rPr lang="en-US" sz="1800">
                          <a:effectLst/>
                        </a:rPr>
                        <a:t>Китай</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9 596 961</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1337411</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139</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32547245"/>
                  </a:ext>
                </a:extLst>
              </a:tr>
              <a:tr h="339682">
                <a:tc>
                  <a:txBody>
                    <a:bodyPr/>
                    <a:lstStyle/>
                    <a:p>
                      <a:pPr marL="141605">
                        <a:lnSpc>
                          <a:spcPct val="115000"/>
                        </a:lnSpc>
                        <a:spcAft>
                          <a:spcPts val="0"/>
                        </a:spcAft>
                      </a:pPr>
                      <a:r>
                        <a:rPr lang="en-US" sz="1800">
                          <a:effectLst/>
                        </a:rPr>
                        <a:t>США</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9 629 091</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311666</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32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73423222"/>
                  </a:ext>
                </a:extLst>
              </a:tr>
              <a:tr h="339682">
                <a:tc>
                  <a:txBody>
                    <a:bodyPr/>
                    <a:lstStyle/>
                    <a:p>
                      <a:pPr marL="141605">
                        <a:lnSpc>
                          <a:spcPct val="115000"/>
                        </a:lnSpc>
                        <a:spcAft>
                          <a:spcPts val="0"/>
                        </a:spcAft>
                      </a:pPr>
                      <a:r>
                        <a:rPr lang="en-US" sz="1800">
                          <a:effectLst/>
                        </a:rPr>
                        <a:t>Россия</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17 098 240</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141394</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8</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83247060"/>
                  </a:ext>
                </a:extLst>
              </a:tr>
              <a:tr h="339682">
                <a:tc>
                  <a:txBody>
                    <a:bodyPr/>
                    <a:lstStyle/>
                    <a:p>
                      <a:pPr marL="141605">
                        <a:lnSpc>
                          <a:spcPct val="115000"/>
                        </a:lnSpc>
                        <a:spcAft>
                          <a:spcPts val="0"/>
                        </a:spcAft>
                      </a:pPr>
                      <a:r>
                        <a:rPr lang="en-US" sz="1800">
                          <a:effectLst/>
                        </a:rPr>
                        <a:t>Канада</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9 984 670</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33259</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3</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57244628"/>
                  </a:ext>
                </a:extLst>
              </a:tr>
              <a:tr h="339682">
                <a:tc>
                  <a:txBody>
                    <a:bodyPr/>
                    <a:lstStyle/>
                    <a:p>
                      <a:pPr marL="141605">
                        <a:lnSpc>
                          <a:spcPct val="115000"/>
                        </a:lnSpc>
                        <a:spcAft>
                          <a:spcPts val="0"/>
                        </a:spcAft>
                      </a:pPr>
                      <a:r>
                        <a:rPr lang="en-US" sz="1800">
                          <a:effectLst/>
                        </a:rPr>
                        <a:t>Монголия</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1564100</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2641</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85457495"/>
                  </a:ext>
                </a:extLst>
              </a:tr>
              <a:tr h="339682">
                <a:tc>
                  <a:txBody>
                    <a:bodyPr/>
                    <a:lstStyle/>
                    <a:p>
                      <a:pPr marL="141605">
                        <a:lnSpc>
                          <a:spcPct val="115000"/>
                        </a:lnSpc>
                        <a:spcAft>
                          <a:spcPts val="0"/>
                        </a:spcAft>
                      </a:pPr>
                      <a:r>
                        <a:rPr lang="en-US" sz="1800">
                          <a:effectLst/>
                        </a:rPr>
                        <a:t>Гренландия</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2166086</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a:effectLst/>
                        </a:rPr>
                        <a:t>57</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effectLst/>
                        </a:rPr>
                        <a:t>0,03</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5640660"/>
                  </a:ext>
                </a:extLst>
              </a:tr>
            </a:tbl>
          </a:graphicData>
        </a:graphic>
      </p:graphicFrame>
      <p:sp>
        <p:nvSpPr>
          <p:cNvPr id="5" name="Номер слайда 4">
            <a:extLst>
              <a:ext uri="{FF2B5EF4-FFF2-40B4-BE49-F238E27FC236}">
                <a16:creationId xmlns:a16="http://schemas.microsoft.com/office/drawing/2014/main" id="{A672AA0E-CBB3-43E0-ADA5-DBE2E0CC0349}"/>
              </a:ext>
            </a:extLst>
          </p:cNvPr>
          <p:cNvSpPr>
            <a:spLocks noGrp="1"/>
          </p:cNvSpPr>
          <p:nvPr>
            <p:ph type="sldNum" sz="quarter" idx="12"/>
          </p:nvPr>
        </p:nvSpPr>
        <p:spPr/>
        <p:txBody>
          <a:bodyPr/>
          <a:lstStyle/>
          <a:p>
            <a:pPr>
              <a:defRPr/>
            </a:pPr>
            <a:fld id="{4042308C-B479-4937-8BDB-0CF806D72C18}" type="slidenum">
              <a:rPr lang="ru-RU" smtClean="0"/>
              <a:pPr>
                <a:defRPr/>
              </a:pPr>
              <a:t>762</a:t>
            </a:fld>
            <a:endParaRPr lang="ru-RU"/>
          </a:p>
        </p:txBody>
      </p:sp>
    </p:spTree>
    <p:extLst>
      <p:ext uri="{BB962C8B-B14F-4D97-AF65-F5344CB8AC3E}">
        <p14:creationId xmlns:p14="http://schemas.microsoft.com/office/powerpoint/2010/main" val="61330738"/>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Заголовок 1"/>
          <p:cNvSpPr>
            <a:spLocks noGrp="1"/>
          </p:cNvSpPr>
          <p:nvPr>
            <p:ph type="title"/>
          </p:nvPr>
        </p:nvSpPr>
        <p:spPr>
          <a:xfrm>
            <a:off x="468313" y="549275"/>
            <a:ext cx="8229600" cy="1143000"/>
          </a:xfrm>
        </p:spPr>
        <p:txBody>
          <a:bodyPr/>
          <a:lstStyle/>
          <a:p>
            <a:r>
              <a:rPr lang="ru-RU" dirty="0"/>
              <a:t>В зависимости от того, есть ли упорядоченность по времени</a:t>
            </a:r>
            <a:br>
              <a:rPr lang="ru-RU" dirty="0"/>
            </a:br>
            <a:endParaRPr lang="ru-RU" dirty="0"/>
          </a:p>
        </p:txBody>
      </p:sp>
      <p:sp>
        <p:nvSpPr>
          <p:cNvPr id="27650" name="Содержимое 2"/>
          <p:cNvSpPr>
            <a:spLocks noGrp="1"/>
          </p:cNvSpPr>
          <p:nvPr>
            <p:ph idx="1"/>
          </p:nvPr>
        </p:nvSpPr>
        <p:spPr>
          <a:xfrm>
            <a:off x="457200" y="1219200"/>
            <a:ext cx="8229600" cy="4937125"/>
          </a:xfrm>
        </p:spPr>
        <p:txBody>
          <a:bodyPr/>
          <a:lstStyle/>
          <a:p>
            <a:pPr>
              <a:buFont typeface="Arial" charset="0"/>
              <a:buNone/>
            </a:pPr>
            <a:r>
              <a:rPr lang="ru-RU" dirty="0"/>
              <a:t>1.Пространственные</a:t>
            </a:r>
          </a:p>
          <a:p>
            <a:pPr>
              <a:buFont typeface="Arial" charset="0"/>
              <a:buNone/>
            </a:pPr>
            <a:r>
              <a:rPr lang="ru-RU" dirty="0"/>
              <a:t>2. Временные:</a:t>
            </a:r>
          </a:p>
          <a:p>
            <a:r>
              <a:rPr lang="ru-RU" dirty="0"/>
              <a:t>Моментные</a:t>
            </a:r>
          </a:p>
          <a:p>
            <a:r>
              <a:rPr lang="ru-RU" dirty="0"/>
              <a:t>Интервальные</a:t>
            </a:r>
          </a:p>
          <a:p>
            <a:pPr marL="0" indent="0">
              <a:buNone/>
            </a:pPr>
            <a:r>
              <a:rPr lang="ru-RU" dirty="0"/>
              <a:t>3. Пространственно-временные</a:t>
            </a:r>
          </a:p>
          <a:p>
            <a:endParaRPr lang="ru-RU" dirty="0"/>
          </a:p>
        </p:txBody>
      </p:sp>
      <p:sp>
        <p:nvSpPr>
          <p:cNvPr id="2" name="Номер слайда 1">
            <a:extLst>
              <a:ext uri="{FF2B5EF4-FFF2-40B4-BE49-F238E27FC236}">
                <a16:creationId xmlns:a16="http://schemas.microsoft.com/office/drawing/2014/main" id="{4AD3E1EE-ACE2-442A-A95D-8842F59805E5}"/>
              </a:ext>
            </a:extLst>
          </p:cNvPr>
          <p:cNvSpPr>
            <a:spLocks noGrp="1"/>
          </p:cNvSpPr>
          <p:nvPr>
            <p:ph type="sldNum" sz="quarter" idx="12"/>
          </p:nvPr>
        </p:nvSpPr>
        <p:spPr/>
        <p:txBody>
          <a:bodyPr/>
          <a:lstStyle/>
          <a:p>
            <a:pPr>
              <a:defRPr/>
            </a:pPr>
            <a:fld id="{4042308C-B479-4937-8BDB-0CF806D72C18}" type="slidenum">
              <a:rPr lang="ru-RU" smtClean="0"/>
              <a:pPr>
                <a:defRPr/>
              </a:pPr>
              <a:t>763</a:t>
            </a:fld>
            <a:endParaRPr lang="ru-RU"/>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C76990-419D-4D14-AC2B-B306CED99EBF}"/>
              </a:ext>
            </a:extLst>
          </p:cNvPr>
          <p:cNvSpPr>
            <a:spLocks noGrp="1"/>
          </p:cNvSpPr>
          <p:nvPr>
            <p:ph type="title"/>
          </p:nvPr>
        </p:nvSpPr>
        <p:spPr/>
        <p:txBody>
          <a:bodyPr/>
          <a:lstStyle/>
          <a:p>
            <a:r>
              <a:rPr lang="ru-RU" dirty="0"/>
              <a:t>Пространственные данные</a:t>
            </a:r>
          </a:p>
        </p:txBody>
      </p:sp>
      <p:sp>
        <p:nvSpPr>
          <p:cNvPr id="3" name="Объект 2">
            <a:extLst>
              <a:ext uri="{FF2B5EF4-FFF2-40B4-BE49-F238E27FC236}">
                <a16:creationId xmlns:a16="http://schemas.microsoft.com/office/drawing/2014/main" id="{5664D1ED-6C5D-479F-B27D-7F7C4790EF99}"/>
              </a:ext>
            </a:extLst>
          </p:cNvPr>
          <p:cNvSpPr>
            <a:spLocks noGrp="1"/>
          </p:cNvSpPr>
          <p:nvPr>
            <p:ph sz="quarter" idx="1"/>
          </p:nvPr>
        </p:nvSpPr>
        <p:spPr/>
        <p:txBody>
          <a:bodyPr/>
          <a:lstStyle/>
          <a:p>
            <a:pPr lvl="0"/>
            <a:endParaRPr lang="ru-RU" sz="2800" dirty="0"/>
          </a:p>
          <a:p>
            <a:pPr lvl="0"/>
            <a:r>
              <a:rPr lang="ru-RU" sz="2800" dirty="0"/>
              <a:t>данные по курсам покупки и продажи определенной валюты в разных обменных пунктах города на конкретный день;</a:t>
            </a:r>
          </a:p>
          <a:p>
            <a:pPr lvl="0"/>
            <a:endParaRPr lang="ru-RU" sz="2800" dirty="0"/>
          </a:p>
          <a:p>
            <a:pPr lvl="0"/>
            <a:r>
              <a:rPr lang="ru-RU" sz="2800" dirty="0"/>
              <a:t>температура воздуха в разных городах России в определенный день.</a:t>
            </a:r>
          </a:p>
          <a:p>
            <a:endParaRPr lang="ru-RU" dirty="0"/>
          </a:p>
        </p:txBody>
      </p:sp>
      <p:sp>
        <p:nvSpPr>
          <p:cNvPr id="4" name="Номер слайда 3">
            <a:extLst>
              <a:ext uri="{FF2B5EF4-FFF2-40B4-BE49-F238E27FC236}">
                <a16:creationId xmlns:a16="http://schemas.microsoft.com/office/drawing/2014/main" id="{DBF45457-78A8-4356-9E9E-C1D9BD274279}"/>
              </a:ext>
            </a:extLst>
          </p:cNvPr>
          <p:cNvSpPr>
            <a:spLocks noGrp="1"/>
          </p:cNvSpPr>
          <p:nvPr>
            <p:ph type="sldNum" sz="quarter" idx="12"/>
          </p:nvPr>
        </p:nvSpPr>
        <p:spPr/>
        <p:txBody>
          <a:bodyPr/>
          <a:lstStyle/>
          <a:p>
            <a:pPr>
              <a:defRPr/>
            </a:pPr>
            <a:fld id="{4042308C-B479-4937-8BDB-0CF806D72C18}" type="slidenum">
              <a:rPr lang="ru-RU" smtClean="0"/>
              <a:pPr>
                <a:defRPr/>
              </a:pPr>
              <a:t>764</a:t>
            </a:fld>
            <a:endParaRPr lang="ru-RU"/>
          </a:p>
        </p:txBody>
      </p:sp>
    </p:spTree>
    <p:extLst>
      <p:ext uri="{BB962C8B-B14F-4D97-AF65-F5344CB8AC3E}">
        <p14:creationId xmlns:p14="http://schemas.microsoft.com/office/powerpoint/2010/main" val="164791870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F74E49-42C1-458E-9A85-72B38FF2BA43}"/>
              </a:ext>
            </a:extLst>
          </p:cNvPr>
          <p:cNvSpPr>
            <a:spLocks noGrp="1"/>
          </p:cNvSpPr>
          <p:nvPr>
            <p:ph type="title"/>
          </p:nvPr>
        </p:nvSpPr>
        <p:spPr/>
        <p:txBody>
          <a:bodyPr/>
          <a:lstStyle/>
          <a:p>
            <a:r>
              <a:rPr lang="en-US" sz="2400" i="1" dirty="0" err="1"/>
              <a:t>Величина</a:t>
            </a:r>
            <a:r>
              <a:rPr lang="en-US" sz="2400" i="1" dirty="0"/>
              <a:t> </a:t>
            </a:r>
            <a:r>
              <a:rPr lang="en-US" sz="2400" i="1" dirty="0" err="1"/>
              <a:t>прожиточного</a:t>
            </a:r>
            <a:r>
              <a:rPr lang="en-US" sz="2400" i="1" dirty="0"/>
              <a:t> </a:t>
            </a:r>
            <a:r>
              <a:rPr lang="en-US" sz="2400" i="1" dirty="0" err="1"/>
              <a:t>минимума</a:t>
            </a:r>
            <a:r>
              <a:rPr lang="en-US" sz="2400" i="1" dirty="0"/>
              <a:t> (в </a:t>
            </a:r>
            <a:r>
              <a:rPr lang="en-US" sz="2400" i="1" dirty="0" err="1"/>
              <a:t>среднем</a:t>
            </a:r>
            <a:r>
              <a:rPr lang="en-US" sz="2400" i="1" dirty="0"/>
              <a:t> </a:t>
            </a:r>
            <a:r>
              <a:rPr lang="en-US" sz="2400" i="1" dirty="0" err="1"/>
              <a:t>на</a:t>
            </a:r>
            <a:r>
              <a:rPr lang="en-US" sz="2400" i="1" dirty="0"/>
              <a:t> </a:t>
            </a:r>
            <a:r>
              <a:rPr lang="en-US" sz="2400" i="1" dirty="0" err="1"/>
              <a:t>душу</a:t>
            </a:r>
            <a:r>
              <a:rPr lang="en-US" sz="2400" i="1" dirty="0"/>
              <a:t> </a:t>
            </a:r>
            <a:r>
              <a:rPr lang="en-US" sz="2400" i="1" dirty="0" err="1"/>
              <a:t>населения</a:t>
            </a:r>
            <a:r>
              <a:rPr lang="en-US" sz="2400" i="1" dirty="0"/>
              <a:t>), </a:t>
            </a:r>
            <a:r>
              <a:rPr lang="en-US" sz="2400" i="1" dirty="0" err="1"/>
              <a:t>установленная</a:t>
            </a:r>
            <a:r>
              <a:rPr lang="en-US" sz="2400" i="1" dirty="0"/>
              <a:t> в </a:t>
            </a:r>
            <a:r>
              <a:rPr lang="en-US" sz="2400" i="1" dirty="0" err="1"/>
              <a:t>некоторых</a:t>
            </a:r>
            <a:r>
              <a:rPr lang="en-US" sz="2400" i="1" dirty="0"/>
              <a:t> </a:t>
            </a:r>
            <a:r>
              <a:rPr lang="en-US" sz="2400" i="1" dirty="0" err="1"/>
              <a:t>субъектах</a:t>
            </a:r>
            <a:r>
              <a:rPr lang="en-US" sz="2400" i="1" dirty="0"/>
              <a:t> </a:t>
            </a:r>
            <a:r>
              <a:rPr lang="ru-RU" sz="2400" i="1" dirty="0"/>
              <a:t>РФ </a:t>
            </a:r>
            <a:r>
              <a:rPr lang="en-US" sz="2400" i="1" dirty="0" err="1"/>
              <a:t>за</a:t>
            </a:r>
            <a:r>
              <a:rPr lang="en-US" sz="2400" i="1" dirty="0"/>
              <a:t> IV </a:t>
            </a:r>
            <a:r>
              <a:rPr lang="en-US" sz="2400" i="1" dirty="0" err="1"/>
              <a:t>квартал</a:t>
            </a:r>
            <a:r>
              <a:rPr lang="en-US" sz="2400" i="1" dirty="0"/>
              <a:t> 2012 г.</a:t>
            </a:r>
            <a:endParaRPr lang="ru-RU" sz="2400" dirty="0"/>
          </a:p>
        </p:txBody>
      </p:sp>
      <p:graphicFrame>
        <p:nvGraphicFramePr>
          <p:cNvPr id="4" name="Объект 3">
            <a:extLst>
              <a:ext uri="{FF2B5EF4-FFF2-40B4-BE49-F238E27FC236}">
                <a16:creationId xmlns:a16="http://schemas.microsoft.com/office/drawing/2014/main" id="{93A388E5-6332-4FD6-8BCB-0927BFF90375}"/>
              </a:ext>
            </a:extLst>
          </p:cNvPr>
          <p:cNvGraphicFramePr>
            <a:graphicFrameLocks noGrp="1"/>
          </p:cNvGraphicFramePr>
          <p:nvPr>
            <p:ph sz="quarter" idx="1"/>
            <p:extLst>
              <p:ext uri="{D42A27DB-BD31-4B8C-83A1-F6EECF244321}">
                <p14:modId xmlns:p14="http://schemas.microsoft.com/office/powerpoint/2010/main" val="4136193478"/>
              </p:ext>
            </p:extLst>
          </p:nvPr>
        </p:nvGraphicFramePr>
        <p:xfrm>
          <a:off x="391622" y="1332881"/>
          <a:ext cx="8229599" cy="6244383"/>
        </p:xfrm>
        <a:graphic>
          <a:graphicData uri="http://schemas.openxmlformats.org/drawingml/2006/table">
            <a:tbl>
              <a:tblPr firstRow="1" firstCol="1" bandRow="1">
                <a:tableStyleId>{9D7B26C5-4107-4FEC-AEDC-1716B250A1EF}</a:tableStyleId>
              </a:tblPr>
              <a:tblGrid>
                <a:gridCol w="2476318">
                  <a:extLst>
                    <a:ext uri="{9D8B030D-6E8A-4147-A177-3AD203B41FA5}">
                      <a16:colId xmlns:a16="http://schemas.microsoft.com/office/drawing/2014/main" val="610975408"/>
                    </a:ext>
                  </a:extLst>
                </a:gridCol>
                <a:gridCol w="997527">
                  <a:extLst>
                    <a:ext uri="{9D8B030D-6E8A-4147-A177-3AD203B41FA5}">
                      <a16:colId xmlns:a16="http://schemas.microsoft.com/office/drawing/2014/main" val="418750856"/>
                    </a:ext>
                  </a:extLst>
                </a:gridCol>
                <a:gridCol w="4755754">
                  <a:extLst>
                    <a:ext uri="{9D8B030D-6E8A-4147-A177-3AD203B41FA5}">
                      <a16:colId xmlns:a16="http://schemas.microsoft.com/office/drawing/2014/main" val="2949682602"/>
                    </a:ext>
                  </a:extLst>
                </a:gridCol>
              </a:tblGrid>
              <a:tr h="460803">
                <a:tc>
                  <a:txBody>
                    <a:bodyPr/>
                    <a:lstStyle/>
                    <a:p>
                      <a:pPr algn="ctr">
                        <a:lnSpc>
                          <a:spcPct val="115000"/>
                        </a:lnSpc>
                        <a:spcAft>
                          <a:spcPts val="0"/>
                        </a:spcAft>
                      </a:pPr>
                      <a:r>
                        <a:rPr lang="en-US" sz="1200">
                          <a:effectLst/>
                        </a:rPr>
                        <a:t>Регион</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200">
                          <a:effectLst/>
                        </a:rPr>
                        <a:t>Рублей в месяц</a:t>
                      </a: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rowSpan="17">
                  <a:txBody>
                    <a:bodyPr/>
                    <a:lstStyle/>
                    <a:p>
                      <a:pPr algn="l">
                        <a:lnSpc>
                          <a:spcPct val="115000"/>
                        </a:lnSpc>
                        <a:spcAft>
                          <a:spcPts val="0"/>
                        </a:spcAft>
                      </a:pPr>
                      <a:endParaRPr lang="ru-RU"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5148898"/>
                  </a:ext>
                </a:extLst>
              </a:tr>
              <a:tr h="219375">
                <a:tc>
                  <a:txBody>
                    <a:bodyPr/>
                    <a:lstStyle/>
                    <a:p>
                      <a:pPr algn="l">
                        <a:lnSpc>
                          <a:spcPct val="115000"/>
                        </a:lnSpc>
                        <a:spcAft>
                          <a:spcPts val="0"/>
                        </a:spcAft>
                      </a:pPr>
                      <a:r>
                        <a:rPr lang="en-US" sz="1600" dirty="0" err="1">
                          <a:effectLst/>
                        </a:rPr>
                        <a:t>Тамбовская</a:t>
                      </a:r>
                      <a:r>
                        <a:rPr lang="en-US" sz="1600" dirty="0">
                          <a:effectLst/>
                        </a:rPr>
                        <a:t> </a:t>
                      </a:r>
                      <a:r>
                        <a:rPr lang="en-US" sz="1600" dirty="0" err="1">
                          <a:effectLst/>
                        </a:rPr>
                        <a:t>область</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780" marR="17780" marT="0" marB="0"/>
                </a:tc>
                <a:tc>
                  <a:txBody>
                    <a:bodyPr/>
                    <a:lstStyle/>
                    <a:p>
                      <a:pPr algn="ctr">
                        <a:lnSpc>
                          <a:spcPct val="115000"/>
                        </a:lnSpc>
                        <a:spcAft>
                          <a:spcPts val="0"/>
                        </a:spcAft>
                      </a:pPr>
                      <a:r>
                        <a:rPr lang="en-US" sz="1800" dirty="0">
                          <a:effectLst/>
                        </a:rPr>
                        <a:t>4870</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7780" marR="17780" marT="0" marB="0"/>
                </a:tc>
                <a:tc vMerge="1">
                  <a:txBody>
                    <a:bodyPr/>
                    <a:lstStyle/>
                    <a:p>
                      <a:endParaRPr lang="ru-RU"/>
                    </a:p>
                  </a:txBody>
                  <a:tcPr/>
                </a:tc>
                <a:extLst>
                  <a:ext uri="{0D108BD9-81ED-4DB2-BD59-A6C34878D82A}">
                    <a16:rowId xmlns:a16="http://schemas.microsoft.com/office/drawing/2014/main" val="4061086376"/>
                  </a:ext>
                </a:extLst>
              </a:tr>
              <a:tr h="219375">
                <a:tc>
                  <a:txBody>
                    <a:bodyPr/>
                    <a:lstStyle/>
                    <a:p>
                      <a:pPr algn="l">
                        <a:lnSpc>
                          <a:spcPct val="115000"/>
                        </a:lnSpc>
                        <a:spcAft>
                          <a:spcPts val="0"/>
                        </a:spcAft>
                      </a:pPr>
                      <a:r>
                        <a:rPr lang="en-US" sz="1600" dirty="0" err="1">
                          <a:effectLst/>
                        </a:rPr>
                        <a:t>Республика</a:t>
                      </a:r>
                      <a:r>
                        <a:rPr lang="en-US" sz="1600" dirty="0">
                          <a:effectLst/>
                        </a:rPr>
                        <a:t> </a:t>
                      </a:r>
                      <a:r>
                        <a:rPr lang="en-US" sz="1600" dirty="0" err="1">
                          <a:effectLst/>
                        </a:rPr>
                        <a:t>Дагестан</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5279</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4061127520"/>
                  </a:ext>
                </a:extLst>
              </a:tr>
              <a:tr h="219375">
                <a:tc>
                  <a:txBody>
                    <a:bodyPr/>
                    <a:lstStyle/>
                    <a:p>
                      <a:pPr algn="l">
                        <a:lnSpc>
                          <a:spcPct val="115000"/>
                        </a:lnSpc>
                        <a:spcAft>
                          <a:spcPts val="0"/>
                        </a:spcAft>
                      </a:pPr>
                      <a:r>
                        <a:rPr lang="en-US" sz="1600" dirty="0" err="1">
                          <a:effectLst/>
                        </a:rPr>
                        <a:t>Тульская</a:t>
                      </a:r>
                      <a:r>
                        <a:rPr lang="en-US" sz="1600" dirty="0">
                          <a:effectLst/>
                        </a:rPr>
                        <a:t> </a:t>
                      </a:r>
                      <a:r>
                        <a:rPr lang="en-US" sz="1600" dirty="0" err="1">
                          <a:effectLst/>
                        </a:rPr>
                        <a:t>область</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6137</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448346087"/>
                  </a:ext>
                </a:extLst>
              </a:tr>
              <a:tr h="219375">
                <a:tc>
                  <a:txBody>
                    <a:bodyPr/>
                    <a:lstStyle/>
                    <a:p>
                      <a:pPr algn="l">
                        <a:lnSpc>
                          <a:spcPct val="115000"/>
                        </a:lnSpc>
                        <a:spcAft>
                          <a:spcPts val="0"/>
                        </a:spcAft>
                      </a:pPr>
                      <a:r>
                        <a:rPr lang="en-US" sz="1600" dirty="0">
                          <a:effectLst/>
                        </a:rPr>
                        <a:t>г. </a:t>
                      </a:r>
                      <a:r>
                        <a:rPr lang="en-US" sz="1600" dirty="0" err="1">
                          <a:effectLst/>
                        </a:rPr>
                        <a:t>Санкт-Петербург</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6613</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773599105"/>
                  </a:ext>
                </a:extLst>
              </a:tr>
              <a:tr h="219375">
                <a:tc>
                  <a:txBody>
                    <a:bodyPr/>
                    <a:lstStyle/>
                    <a:p>
                      <a:pPr algn="l">
                        <a:lnSpc>
                          <a:spcPct val="115000"/>
                        </a:lnSpc>
                        <a:spcAft>
                          <a:spcPts val="0"/>
                        </a:spcAft>
                      </a:pPr>
                      <a:r>
                        <a:rPr lang="en-US" sz="1600">
                          <a:effectLst/>
                        </a:rPr>
                        <a:t>Нижегородская область</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6579</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2981441623"/>
                  </a:ext>
                </a:extLst>
              </a:tr>
              <a:tr h="219375">
                <a:tc>
                  <a:txBody>
                    <a:bodyPr/>
                    <a:lstStyle/>
                    <a:p>
                      <a:pPr algn="l">
                        <a:lnSpc>
                          <a:spcPct val="115000"/>
                        </a:lnSpc>
                        <a:spcAft>
                          <a:spcPts val="0"/>
                        </a:spcAft>
                      </a:pPr>
                      <a:r>
                        <a:rPr lang="en-US" sz="1600" dirty="0" err="1">
                          <a:effectLst/>
                        </a:rPr>
                        <a:t>Пермский</a:t>
                      </a:r>
                      <a:r>
                        <a:rPr lang="en-US" sz="1600" dirty="0">
                          <a:effectLst/>
                        </a:rPr>
                        <a:t> </a:t>
                      </a:r>
                      <a:r>
                        <a:rPr lang="en-US" sz="1600" dirty="0" err="1">
                          <a:effectLst/>
                        </a:rPr>
                        <a:t>край</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a:effectLst/>
                        </a:rPr>
                        <a:t>6702</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391841678"/>
                  </a:ext>
                </a:extLst>
              </a:tr>
              <a:tr h="219375">
                <a:tc>
                  <a:txBody>
                    <a:bodyPr/>
                    <a:lstStyle/>
                    <a:p>
                      <a:pPr algn="l">
                        <a:lnSpc>
                          <a:spcPct val="115000"/>
                        </a:lnSpc>
                        <a:spcAft>
                          <a:spcPts val="0"/>
                        </a:spcAft>
                      </a:pPr>
                      <a:r>
                        <a:rPr lang="en-US" sz="1600" dirty="0" err="1">
                          <a:effectLst/>
                        </a:rPr>
                        <a:t>Московская</a:t>
                      </a:r>
                      <a:r>
                        <a:rPr lang="en-US" sz="1600" dirty="0">
                          <a:effectLst/>
                        </a:rPr>
                        <a:t> </a:t>
                      </a:r>
                      <a:r>
                        <a:rPr lang="en-US" sz="1600" dirty="0" err="1">
                          <a:effectLst/>
                        </a:rPr>
                        <a:t>область</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7223</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806392776"/>
                  </a:ext>
                </a:extLst>
              </a:tr>
              <a:tr h="219375">
                <a:tc>
                  <a:txBody>
                    <a:bodyPr/>
                    <a:lstStyle/>
                    <a:p>
                      <a:pPr algn="l">
                        <a:lnSpc>
                          <a:spcPct val="115000"/>
                        </a:lnSpc>
                        <a:spcAft>
                          <a:spcPts val="0"/>
                        </a:spcAft>
                      </a:pPr>
                      <a:r>
                        <a:rPr lang="en-US" sz="1600" dirty="0" err="1">
                          <a:effectLst/>
                        </a:rPr>
                        <a:t>Мурманская</a:t>
                      </a:r>
                      <a:r>
                        <a:rPr lang="en-US" sz="1600" dirty="0">
                          <a:effectLst/>
                        </a:rPr>
                        <a:t> </a:t>
                      </a:r>
                      <a:r>
                        <a:rPr lang="en-US" sz="1600" dirty="0" err="1">
                          <a:effectLst/>
                        </a:rPr>
                        <a:t>область</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9315</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838444693"/>
                  </a:ext>
                </a:extLst>
              </a:tr>
              <a:tr h="219375">
                <a:tc>
                  <a:txBody>
                    <a:bodyPr/>
                    <a:lstStyle/>
                    <a:p>
                      <a:pPr algn="l">
                        <a:lnSpc>
                          <a:spcPct val="115000"/>
                        </a:lnSpc>
                        <a:spcAft>
                          <a:spcPts val="0"/>
                        </a:spcAft>
                      </a:pPr>
                      <a:r>
                        <a:rPr lang="en-US" sz="1600" dirty="0">
                          <a:effectLst/>
                        </a:rPr>
                        <a:t>г. </a:t>
                      </a:r>
                      <a:r>
                        <a:rPr lang="en-US" sz="1600" dirty="0" err="1">
                          <a:effectLst/>
                        </a:rPr>
                        <a:t>Москва</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9747</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2178468788"/>
                  </a:ext>
                </a:extLst>
              </a:tr>
              <a:tr h="222895">
                <a:tc>
                  <a:txBody>
                    <a:bodyPr/>
                    <a:lstStyle/>
                    <a:p>
                      <a:pPr algn="l">
                        <a:lnSpc>
                          <a:spcPct val="115000"/>
                        </a:lnSpc>
                        <a:spcAft>
                          <a:spcPts val="0"/>
                        </a:spcAft>
                      </a:pPr>
                      <a:r>
                        <a:rPr lang="en-US" sz="1600" dirty="0" err="1">
                          <a:effectLst/>
                        </a:rPr>
                        <a:t>Хабаровский</a:t>
                      </a:r>
                      <a:r>
                        <a:rPr lang="en-US" sz="1600" dirty="0">
                          <a:effectLst/>
                        </a:rPr>
                        <a:t> </a:t>
                      </a:r>
                      <a:r>
                        <a:rPr lang="en-US" sz="1600" dirty="0" err="1">
                          <a:effectLst/>
                        </a:rPr>
                        <a:t>край</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ru-RU" sz="1800" dirty="0">
                          <a:effectLst/>
                        </a:rPr>
                        <a:t>9482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720410710"/>
                  </a:ext>
                </a:extLst>
              </a:tr>
              <a:tr h="219375">
                <a:tc>
                  <a:txBody>
                    <a:bodyPr/>
                    <a:lstStyle/>
                    <a:p>
                      <a:pPr algn="l">
                        <a:lnSpc>
                          <a:spcPct val="115000"/>
                        </a:lnSpc>
                        <a:spcAft>
                          <a:spcPts val="0"/>
                        </a:spcAft>
                      </a:pPr>
                      <a:r>
                        <a:rPr lang="en-US" sz="1600" dirty="0" err="1">
                          <a:effectLst/>
                        </a:rPr>
                        <a:t>Сахалинская</a:t>
                      </a:r>
                      <a:r>
                        <a:rPr lang="en-US" sz="1600" dirty="0">
                          <a:effectLst/>
                        </a:rPr>
                        <a:t> </a:t>
                      </a:r>
                      <a:r>
                        <a:rPr lang="en-US" sz="1600" dirty="0" err="1">
                          <a:effectLst/>
                        </a:rPr>
                        <a:t>область</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10034</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988796738"/>
                  </a:ext>
                </a:extLst>
              </a:tr>
              <a:tr h="219375">
                <a:tc>
                  <a:txBody>
                    <a:bodyPr/>
                    <a:lstStyle/>
                    <a:p>
                      <a:pPr algn="l">
                        <a:lnSpc>
                          <a:spcPct val="115000"/>
                        </a:lnSpc>
                        <a:spcAft>
                          <a:spcPts val="0"/>
                        </a:spcAft>
                      </a:pPr>
                      <a:r>
                        <a:rPr lang="en-US" sz="1600" dirty="0" err="1">
                          <a:effectLst/>
                        </a:rPr>
                        <a:t>Республика</a:t>
                      </a:r>
                      <a:r>
                        <a:rPr lang="en-US" sz="1600" dirty="0">
                          <a:effectLst/>
                        </a:rPr>
                        <a:t> </a:t>
                      </a:r>
                      <a:r>
                        <a:rPr lang="en-US" sz="1600" dirty="0" err="1">
                          <a:effectLst/>
                        </a:rPr>
                        <a:t>Саха</a:t>
                      </a:r>
                      <a:r>
                        <a:rPr lang="en-US" sz="1600" dirty="0">
                          <a:effectLst/>
                        </a:rPr>
                        <a:t> (</a:t>
                      </a:r>
                      <a:r>
                        <a:rPr lang="en-US" sz="1600" dirty="0" err="1">
                          <a:effectLst/>
                        </a:rPr>
                        <a:t>Якутия</a:t>
                      </a:r>
                      <a:r>
                        <a:rPr lang="en-US" sz="1600" dirty="0">
                          <a:effectLst/>
                        </a:rPr>
                        <a:t>)</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10682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094324968"/>
                  </a:ext>
                </a:extLst>
              </a:tr>
              <a:tr h="422372">
                <a:tc>
                  <a:txBody>
                    <a:bodyPr/>
                    <a:lstStyle/>
                    <a:p>
                      <a:pPr algn="l">
                        <a:lnSpc>
                          <a:spcPct val="115000"/>
                        </a:lnSpc>
                        <a:spcAft>
                          <a:spcPts val="0"/>
                        </a:spcAft>
                      </a:pPr>
                      <a:r>
                        <a:rPr lang="en-US" sz="1600" dirty="0" err="1">
                          <a:effectLst/>
                        </a:rPr>
                        <a:t>Ямало-Ненецкий</a:t>
                      </a:r>
                      <a:r>
                        <a:rPr lang="en-US" sz="1600" dirty="0">
                          <a:effectLst/>
                        </a:rPr>
                        <a:t> </a:t>
                      </a:r>
                      <a:r>
                        <a:rPr lang="en-US" sz="1600" dirty="0" err="1">
                          <a:effectLst/>
                        </a:rPr>
                        <a:t>авт</a:t>
                      </a:r>
                      <a:r>
                        <a:rPr lang="en-US" sz="1600" dirty="0">
                          <a:effectLst/>
                        </a:rPr>
                        <a:t>. </a:t>
                      </a:r>
                      <a:r>
                        <a:rPr lang="en-US" sz="1600" dirty="0" err="1">
                          <a:effectLst/>
                        </a:rPr>
                        <a:t>округ</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10851</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2533333711"/>
                  </a:ext>
                </a:extLst>
              </a:tr>
              <a:tr h="219375">
                <a:tc>
                  <a:txBody>
                    <a:bodyPr/>
                    <a:lstStyle/>
                    <a:p>
                      <a:pPr algn="l">
                        <a:lnSpc>
                          <a:spcPct val="115000"/>
                        </a:lnSpc>
                        <a:spcAft>
                          <a:spcPts val="0"/>
                        </a:spcAft>
                      </a:pPr>
                      <a:r>
                        <a:rPr lang="en-US" sz="1600" dirty="0" err="1">
                          <a:effectLst/>
                        </a:rPr>
                        <a:t>Чукотский</a:t>
                      </a:r>
                      <a:r>
                        <a:rPr lang="en-US" sz="1600" dirty="0">
                          <a:effectLst/>
                        </a:rPr>
                        <a:t> </a:t>
                      </a:r>
                      <a:r>
                        <a:rPr lang="en-US" sz="1600" dirty="0" err="1">
                          <a:effectLst/>
                        </a:rPr>
                        <a:t>авт</a:t>
                      </a:r>
                      <a:r>
                        <a:rPr lang="en-US" sz="1600" dirty="0">
                          <a:effectLst/>
                        </a:rPr>
                        <a:t>. </a:t>
                      </a:r>
                      <a:r>
                        <a:rPr lang="en-US" sz="1600" dirty="0" err="1">
                          <a:effectLst/>
                        </a:rPr>
                        <a:t>округ</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12157</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116389575"/>
                  </a:ext>
                </a:extLst>
              </a:tr>
              <a:tr h="219375">
                <a:tc>
                  <a:txBody>
                    <a:bodyPr/>
                    <a:lstStyle/>
                    <a:p>
                      <a:pPr algn="l">
                        <a:lnSpc>
                          <a:spcPct val="115000"/>
                        </a:lnSpc>
                        <a:spcAft>
                          <a:spcPts val="0"/>
                        </a:spcAft>
                      </a:pPr>
                      <a:r>
                        <a:rPr lang="en-US" sz="1600" dirty="0" err="1">
                          <a:effectLst/>
                        </a:rPr>
                        <a:t>Ненецкий</a:t>
                      </a:r>
                      <a:r>
                        <a:rPr lang="en-US" sz="1600" dirty="0">
                          <a:effectLst/>
                        </a:rPr>
                        <a:t> </a:t>
                      </a:r>
                      <a:r>
                        <a:rPr lang="en-US" sz="1600" dirty="0" err="1">
                          <a:effectLst/>
                        </a:rPr>
                        <a:t>авт</a:t>
                      </a:r>
                      <a:r>
                        <a:rPr lang="en-US" sz="1600" dirty="0">
                          <a:effectLst/>
                        </a:rPr>
                        <a:t>. </a:t>
                      </a:r>
                      <a:r>
                        <a:rPr lang="en-US" sz="1600" dirty="0" err="1">
                          <a:effectLst/>
                        </a:rPr>
                        <a:t>округ</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12562</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3227707149"/>
                  </a:ext>
                </a:extLst>
              </a:tr>
              <a:tr h="244229">
                <a:tc>
                  <a:txBody>
                    <a:bodyPr/>
                    <a:lstStyle/>
                    <a:p>
                      <a:pPr algn="l">
                        <a:lnSpc>
                          <a:spcPct val="115000"/>
                        </a:lnSpc>
                        <a:spcAft>
                          <a:spcPts val="0"/>
                        </a:spcAft>
                      </a:pPr>
                      <a:r>
                        <a:rPr lang="en-US" sz="1600" dirty="0" err="1">
                          <a:effectLst/>
                        </a:rPr>
                        <a:t>Камчатский</a:t>
                      </a:r>
                      <a:r>
                        <a:rPr lang="en-US" sz="1600" dirty="0">
                          <a:effectLst/>
                        </a:rPr>
                        <a:t> </a:t>
                      </a:r>
                      <a:r>
                        <a:rPr lang="en-US" sz="1600" dirty="0" err="1">
                          <a:effectLst/>
                        </a:rPr>
                        <a:t>край</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800" dirty="0">
                          <a:effectLst/>
                        </a:rPr>
                        <a:t>13395</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vMerge="1">
                  <a:txBody>
                    <a:bodyPr/>
                    <a:lstStyle/>
                    <a:p>
                      <a:endParaRPr lang="ru-RU"/>
                    </a:p>
                  </a:txBody>
                  <a:tcPr/>
                </a:tc>
                <a:extLst>
                  <a:ext uri="{0D108BD9-81ED-4DB2-BD59-A6C34878D82A}">
                    <a16:rowId xmlns:a16="http://schemas.microsoft.com/office/drawing/2014/main" val="1208869169"/>
                  </a:ext>
                </a:extLst>
              </a:tr>
            </a:tbl>
          </a:graphicData>
        </a:graphic>
      </p:graphicFrame>
      <p:graphicFrame>
        <p:nvGraphicFramePr>
          <p:cNvPr id="5" name="Диаграмма 4">
            <a:extLst>
              <a:ext uri="{FF2B5EF4-FFF2-40B4-BE49-F238E27FC236}">
                <a16:creationId xmlns:a16="http://schemas.microsoft.com/office/drawing/2014/main" id="{CA2615F8-BE73-4C6B-8C08-DA0ACCEB3E1E}"/>
              </a:ext>
            </a:extLst>
          </p:cNvPr>
          <p:cNvGraphicFramePr/>
          <p:nvPr>
            <p:extLst>
              <p:ext uri="{D42A27DB-BD31-4B8C-83A1-F6EECF244321}">
                <p14:modId xmlns:p14="http://schemas.microsoft.com/office/powerpoint/2010/main" val="2151437425"/>
              </p:ext>
            </p:extLst>
          </p:nvPr>
        </p:nvGraphicFramePr>
        <p:xfrm>
          <a:off x="3923928" y="1904100"/>
          <a:ext cx="4968552" cy="4405220"/>
        </p:xfrm>
        <a:graphic>
          <a:graphicData uri="http://schemas.openxmlformats.org/drawingml/2006/chart">
            <c:chart xmlns:c="http://schemas.openxmlformats.org/drawingml/2006/chart" xmlns:r="http://schemas.openxmlformats.org/officeDocument/2006/relationships" r:id="rId2"/>
          </a:graphicData>
        </a:graphic>
      </p:graphicFrame>
      <p:sp>
        <p:nvSpPr>
          <p:cNvPr id="6" name="Номер слайда 5">
            <a:extLst>
              <a:ext uri="{FF2B5EF4-FFF2-40B4-BE49-F238E27FC236}">
                <a16:creationId xmlns:a16="http://schemas.microsoft.com/office/drawing/2014/main" id="{6F655A47-30F1-4087-B3EC-01D8A7D4F0E4}"/>
              </a:ext>
            </a:extLst>
          </p:cNvPr>
          <p:cNvSpPr>
            <a:spLocks noGrp="1"/>
          </p:cNvSpPr>
          <p:nvPr>
            <p:ph type="sldNum" sz="quarter" idx="12"/>
          </p:nvPr>
        </p:nvSpPr>
        <p:spPr/>
        <p:txBody>
          <a:bodyPr/>
          <a:lstStyle/>
          <a:p>
            <a:pPr>
              <a:defRPr/>
            </a:pPr>
            <a:fld id="{4042308C-B479-4937-8BDB-0CF806D72C18}" type="slidenum">
              <a:rPr lang="ru-RU" smtClean="0"/>
              <a:pPr>
                <a:defRPr/>
              </a:pPr>
              <a:t>765</a:t>
            </a:fld>
            <a:endParaRPr lang="ru-RU"/>
          </a:p>
        </p:txBody>
      </p:sp>
    </p:spTree>
    <p:extLst>
      <p:ext uri="{BB962C8B-B14F-4D97-AF65-F5344CB8AC3E}">
        <p14:creationId xmlns:p14="http://schemas.microsoft.com/office/powerpoint/2010/main" val="2661506749"/>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Заголовок 3"/>
          <p:cNvSpPr>
            <a:spLocks noGrp="1"/>
          </p:cNvSpPr>
          <p:nvPr>
            <p:ph type="title"/>
          </p:nvPr>
        </p:nvSpPr>
        <p:spPr>
          <a:xfrm>
            <a:off x="0" y="228600"/>
            <a:ext cx="9144000" cy="896938"/>
          </a:xfrm>
        </p:spPr>
        <p:txBody>
          <a:bodyPr/>
          <a:lstStyle/>
          <a:p>
            <a:r>
              <a:rPr lang="ru-RU" sz="2400" b="1" dirty="0"/>
              <a:t>Сведения о деятельности дошкольных образовательных организаций  по субъектам Российской Федерации </a:t>
            </a:r>
            <a:br>
              <a:rPr lang="ru-RU" sz="2400" b="1" dirty="0"/>
            </a:br>
            <a:r>
              <a:rPr lang="ru-RU" sz="2400" dirty="0"/>
              <a:t>(на начало</a:t>
            </a:r>
            <a:r>
              <a:rPr lang="en-US" sz="2400" dirty="0"/>
              <a:t> 201</a:t>
            </a:r>
            <a:r>
              <a:rPr lang="ru-RU" sz="2400" dirty="0"/>
              <a:t>6</a:t>
            </a:r>
            <a:r>
              <a:rPr lang="en-US" sz="2400" dirty="0"/>
              <a:t> </a:t>
            </a:r>
            <a:r>
              <a:rPr lang="ru-RU" sz="2400" dirty="0"/>
              <a:t>года)</a:t>
            </a:r>
          </a:p>
        </p:txBody>
      </p:sp>
      <p:graphicFrame>
        <p:nvGraphicFramePr>
          <p:cNvPr id="4" name="Таблица 3"/>
          <p:cNvGraphicFramePr>
            <a:graphicFrameLocks noGrp="1"/>
          </p:cNvGraphicFramePr>
          <p:nvPr>
            <p:extLst>
              <p:ext uri="{D42A27DB-BD31-4B8C-83A1-F6EECF244321}">
                <p14:modId xmlns:p14="http://schemas.microsoft.com/office/powerpoint/2010/main" val="716845911"/>
              </p:ext>
            </p:extLst>
          </p:nvPr>
        </p:nvGraphicFramePr>
        <p:xfrm>
          <a:off x="395536" y="1322126"/>
          <a:ext cx="7489825" cy="5521008"/>
        </p:xfrm>
        <a:graphic>
          <a:graphicData uri="http://schemas.openxmlformats.org/drawingml/2006/table">
            <a:tbl>
              <a:tblPr/>
              <a:tblGrid>
                <a:gridCol w="3533775">
                  <a:extLst>
                    <a:ext uri="{9D8B030D-6E8A-4147-A177-3AD203B41FA5}">
                      <a16:colId xmlns:a16="http://schemas.microsoft.com/office/drawing/2014/main" val="20000"/>
                    </a:ext>
                  </a:extLst>
                </a:gridCol>
                <a:gridCol w="1978025">
                  <a:extLst>
                    <a:ext uri="{9D8B030D-6E8A-4147-A177-3AD203B41FA5}">
                      <a16:colId xmlns:a16="http://schemas.microsoft.com/office/drawing/2014/main" val="20001"/>
                    </a:ext>
                  </a:extLst>
                </a:gridCol>
                <a:gridCol w="1978025">
                  <a:extLst>
                    <a:ext uri="{9D8B030D-6E8A-4147-A177-3AD203B41FA5}">
                      <a16:colId xmlns:a16="http://schemas.microsoft.com/office/drawing/2014/main" val="20002"/>
                    </a:ext>
                  </a:extLst>
                </a:gridCol>
              </a:tblGrid>
              <a:tr h="103188">
                <a:tc row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mbria" pitchFamily="18" charset="0"/>
                        <a:cs typeface="Times New Roman" pitchFamily="18" charset="0"/>
                      </a:endParaRP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a:ln>
                            <a:noFill/>
                          </a:ln>
                          <a:solidFill>
                            <a:schemeClr val="tx1"/>
                          </a:solidFill>
                          <a:effectLst/>
                          <a:latin typeface="Times New Roman" pitchFamily="18" charset="0"/>
                          <a:cs typeface="Times New Roman" pitchFamily="18" charset="0"/>
                        </a:rPr>
                        <a:t>2013</a:t>
                      </a:r>
                      <a:endParaRPr kumimoji="0" lang="ru-RU" sz="600" b="0" i="0" u="none" strike="noStrike" cap="none" normalizeH="0" baseline="0">
                        <a:ln>
                          <a:noFill/>
                        </a:ln>
                        <a:solidFill>
                          <a:schemeClr val="tx1"/>
                        </a:solidFill>
                        <a:effectLst/>
                        <a:latin typeface="Times New Roman" pitchFamily="18" charset="0"/>
                        <a:cs typeface="Times New Roman" pitchFamily="18" charset="0"/>
                      </a:endParaRPr>
                    </a:p>
                  </a:txBody>
                  <a:tcPr marL="36917" marR="3691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extLst>
                  <a:ext uri="{0D108BD9-81ED-4DB2-BD59-A6C34878D82A}">
                    <a16:rowId xmlns:a16="http://schemas.microsoft.com/office/drawing/2014/main" val="10000"/>
                  </a:ext>
                </a:extLst>
              </a:tr>
              <a:tr h="520991">
                <a:tc vMerge="1">
                  <a:txBody>
                    <a:bodyPr/>
                    <a:lstStyle/>
                    <a:p>
                      <a:endParaRPr lang="ru-RU"/>
                    </a:p>
                  </a:txBody>
                  <a:tcPr/>
                </a:tc>
                <a:tc>
                  <a:txBody>
                    <a:bodyPr/>
                    <a:lstStyle/>
                    <a:p>
                      <a:pPr marL="0" marR="0" lvl="0" indent="0" algn="ctr" defTabSz="914400" rtl="0" eaLnBrk="1" fontAlgn="base" latinLnBrk="0" hangingPunct="1">
                        <a:lnSpc>
                          <a:spcPts val="1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mbria" pitchFamily="18" charset="0"/>
                          <a:cs typeface="Times New Roman" pitchFamily="18" charset="0"/>
                        </a:rPr>
                        <a:t>Число дошкольных образовательных организаций,</a:t>
                      </a:r>
                    </a:p>
                    <a:p>
                      <a:pPr marL="0" marR="0" lvl="0" indent="0" algn="ctr" defTabSz="914400" rtl="0" eaLnBrk="1" fontAlgn="base" latinLnBrk="0" hangingPunct="1">
                        <a:lnSpc>
                          <a:spcPts val="1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mbria" pitchFamily="18" charset="0"/>
                          <a:cs typeface="Times New Roman" pitchFamily="18" charset="0"/>
                        </a:rPr>
                        <a:t>единиц</a:t>
                      </a:r>
                    </a:p>
                  </a:txBody>
                  <a:tcPr marL="36917" marR="3691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ts val="1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Численность детей в дошкольных образовательных организациях,</a:t>
                      </a:r>
                    </a:p>
                    <a:p>
                      <a:pPr marL="0" marR="0" lvl="0" indent="0" algn="ctr" defTabSz="914400" rtl="0" eaLnBrk="1" fontAlgn="base" latinLnBrk="0" hangingPunct="1">
                        <a:lnSpc>
                          <a:spcPts val="1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человек</a:t>
                      </a:r>
                    </a:p>
                  </a:txBody>
                  <a:tcPr marL="36917" marR="3691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913">
                <a:tc>
                  <a:txBody>
                    <a:bodyPr/>
                    <a:lstStyle/>
                    <a:p>
                      <a:pPr marL="0" marR="0" lvl="0" indent="0" algn="l" defTabSz="914400" rtl="0" eaLnBrk="1" fontAlgn="base" latinLnBrk="0" hangingPunct="1">
                        <a:lnSpc>
                          <a:spcPts val="900"/>
                        </a:lnSpc>
                        <a:spcBef>
                          <a:spcPts val="100"/>
                        </a:spcBef>
                        <a:spcAft>
                          <a:spcPts val="300"/>
                        </a:spcAft>
                        <a:buClrTx/>
                        <a:buSzTx/>
                        <a:buFontTx/>
                        <a:buNone/>
                        <a:tabLst/>
                      </a:pPr>
                      <a:r>
                        <a:rPr kumimoji="0" lang="ru-RU" sz="1600" b="1" i="1" u="none" strike="noStrike" cap="none" normalizeH="0" baseline="0">
                          <a:ln>
                            <a:noFill/>
                          </a:ln>
                          <a:solidFill>
                            <a:schemeClr val="tx1"/>
                          </a:solidFill>
                          <a:effectLst/>
                          <a:latin typeface="Cambria" pitchFamily="18" charset="0"/>
                          <a:cs typeface="Times New Roman" pitchFamily="18" charset="0"/>
                        </a:rPr>
                        <a:t>Российская Федерация</a:t>
                      </a:r>
                      <a:endParaRPr kumimoji="0" lang="ru-RU" sz="1600" b="0" i="0" u="none" strike="noStrike" cap="none" normalizeH="0" baseline="0">
                        <a:ln>
                          <a:noFill/>
                        </a:ln>
                        <a:solidFill>
                          <a:schemeClr val="tx1"/>
                        </a:solidFill>
                        <a:effectLst/>
                        <a:latin typeface="Cambria" pitchFamily="18" charset="0"/>
                        <a:cs typeface="Times New Roman" pitchFamily="18" charset="0"/>
                      </a:endParaRP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ts val="9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Cambria" pitchFamily="18" charset="0"/>
                          <a:cs typeface="Times New Roman" pitchFamily="18" charset="0"/>
                        </a:rPr>
                        <a:t>43 187</a:t>
                      </a:r>
                      <a:endParaRPr kumimoji="0" lang="ru-RU" sz="1600" b="0" i="0" u="none" strike="noStrike" cap="none" normalizeH="0" baseline="0">
                        <a:ln>
                          <a:noFill/>
                        </a:ln>
                        <a:solidFill>
                          <a:schemeClr val="tx1"/>
                        </a:solidFill>
                        <a:effectLst/>
                        <a:latin typeface="Cambria" pitchFamily="18" charset="0"/>
                        <a:cs typeface="Times New Roman" pitchFamily="18" charset="0"/>
                      </a:endParaRP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ts val="9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Cambria" pitchFamily="18" charset="0"/>
                          <a:cs typeface="Times New Roman" pitchFamily="18" charset="0"/>
                        </a:rPr>
                        <a:t>6 346 920</a:t>
                      </a:r>
                      <a:endParaRPr kumimoji="0" lang="ru-RU" sz="1600" b="0" i="0" u="none" strike="noStrike" cap="none" normalizeH="0" baseline="0">
                        <a:ln>
                          <a:noFill/>
                        </a:ln>
                        <a:solidFill>
                          <a:schemeClr val="tx1"/>
                        </a:solidFill>
                        <a:effectLst/>
                        <a:latin typeface="Cambria" pitchFamily="18" charset="0"/>
                        <a:cs typeface="Times New Roman" pitchFamily="18" charset="0"/>
                      </a:endParaRP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150813">
                <a:tc>
                  <a:txBody>
                    <a:bodyPr/>
                    <a:lstStyle/>
                    <a:p>
                      <a:pPr marL="0" marR="0" lvl="0" indent="0" algn="ctr" defTabSz="914400" rtl="0" eaLnBrk="1" fontAlgn="base" latinLnBrk="0" hangingPunct="1">
                        <a:lnSpc>
                          <a:spcPts val="900"/>
                        </a:lnSpc>
                        <a:spcBef>
                          <a:spcPts val="363"/>
                        </a:spcBef>
                        <a:spcAft>
                          <a:spcPct val="0"/>
                        </a:spcAft>
                        <a:buClrTx/>
                        <a:buSzTx/>
                        <a:buFontTx/>
                        <a:buNone/>
                        <a:tabLst/>
                      </a:pPr>
                      <a:r>
                        <a:rPr kumimoji="0" lang="ru-RU" sz="1600" b="1" i="0" u="none" strike="noStrike" cap="none" normalizeH="0" baseline="0">
                          <a:ln>
                            <a:noFill/>
                          </a:ln>
                          <a:solidFill>
                            <a:schemeClr val="tx1"/>
                          </a:solidFill>
                          <a:effectLst/>
                          <a:latin typeface="Cambria" pitchFamily="18" charset="0"/>
                          <a:cs typeface="Times New Roman" pitchFamily="18" charset="0"/>
                        </a:rPr>
                        <a:t>Центральный</a:t>
                      </a:r>
                    </a:p>
                    <a:p>
                      <a:pPr marL="0" marR="0" lvl="0" indent="0" algn="ctr" defTabSz="914400" rtl="0" eaLnBrk="1" fontAlgn="base" latinLnBrk="0" hangingPunct="1">
                        <a:lnSpc>
                          <a:spcPts val="900"/>
                        </a:lnSpc>
                        <a:spcBef>
                          <a:spcPts val="363"/>
                        </a:spcBef>
                        <a:spcAft>
                          <a:spcPct val="0"/>
                        </a:spcAft>
                        <a:buClrTx/>
                        <a:buSzTx/>
                        <a:buFontTx/>
                        <a:buNone/>
                        <a:tabLst/>
                      </a:pPr>
                      <a:r>
                        <a:rPr kumimoji="0" lang="ru-RU" sz="1600" b="1" i="0" u="none" strike="noStrike" cap="none" normalizeH="0" baseline="0">
                          <a:ln>
                            <a:noFill/>
                          </a:ln>
                          <a:solidFill>
                            <a:schemeClr val="tx1"/>
                          </a:solidFill>
                          <a:effectLst/>
                          <a:latin typeface="Cambria" pitchFamily="18" charset="0"/>
                          <a:cs typeface="Times New Roman" pitchFamily="18" charset="0"/>
                        </a:rPr>
                        <a:t> федеральный округ</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ts val="9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Cambria" pitchFamily="18" charset="0"/>
                          <a:cs typeface="Times New Roman" pitchFamily="18" charset="0"/>
                        </a:rPr>
                        <a:t>9129</a:t>
                      </a:r>
                      <a:endParaRPr kumimoji="0" lang="ru-RU" sz="1600" b="0" i="0" u="none" strike="noStrike" cap="none" normalizeH="0" baseline="0">
                        <a:ln>
                          <a:noFill/>
                        </a:ln>
                        <a:solidFill>
                          <a:schemeClr val="tx1"/>
                        </a:solidFill>
                        <a:effectLst/>
                        <a:latin typeface="Cambria" pitchFamily="18" charset="0"/>
                        <a:cs typeface="Times New Roman" pitchFamily="18" charset="0"/>
                      </a:endParaRP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ts val="9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Cambria" pitchFamily="18" charset="0"/>
                          <a:cs typeface="Times New Roman" pitchFamily="18" charset="0"/>
                        </a:rPr>
                        <a:t>1 504 094</a:t>
                      </a:r>
                      <a:endParaRPr kumimoji="0" lang="ru-RU" sz="1600" b="0" i="0" u="none" strike="noStrike" cap="none" normalizeH="0" baseline="0">
                        <a:ln>
                          <a:noFill/>
                        </a:ln>
                        <a:solidFill>
                          <a:schemeClr val="tx1"/>
                        </a:solidFill>
                        <a:effectLst/>
                        <a:latin typeface="Cambria" pitchFamily="18" charset="0"/>
                        <a:cs typeface="Times New Roman" pitchFamily="18" charset="0"/>
                      </a:endParaRP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82550">
                <a:tc>
                  <a:txBody>
                    <a:bodyPr/>
                    <a:lstStyle/>
                    <a:p>
                      <a:pPr marL="34925" marR="0" lvl="0" indent="0" algn="l" defTabSz="914400" rtl="0" eaLnBrk="1" fontAlgn="base" latinLnBrk="0" hangingPunct="1">
                        <a:lnSpc>
                          <a:spcPts val="1200"/>
                        </a:lnSpc>
                        <a:spcBef>
                          <a:spcPts val="10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Белгородская область</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540</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65350</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82550">
                <a:tc>
                  <a:txBody>
                    <a:bodyPr/>
                    <a:lstStyle/>
                    <a:p>
                      <a:pPr marL="34925" marR="0" lvl="0" indent="0" algn="l" defTabSz="914400" rtl="0" eaLnBrk="1" fontAlgn="base" latinLnBrk="0" hangingPunct="1">
                        <a:lnSpc>
                          <a:spcPts val="1200"/>
                        </a:lnSpc>
                        <a:spcBef>
                          <a:spcPts val="10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Брянская область</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390</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52137</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82550">
                <a:tc>
                  <a:txBody>
                    <a:bodyPr/>
                    <a:lstStyle/>
                    <a:p>
                      <a:pPr marL="34925" marR="0" lvl="0" indent="0" algn="l" defTabSz="914400" rtl="0" eaLnBrk="1" fontAlgn="base" latinLnBrk="0" hangingPunct="1">
                        <a:lnSpc>
                          <a:spcPts val="1200"/>
                        </a:lnSpc>
                        <a:spcBef>
                          <a:spcPts val="10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Владимирская область</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550</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68760</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82550">
                <a:tc>
                  <a:txBody>
                    <a:bodyPr/>
                    <a:lstStyle/>
                    <a:p>
                      <a:pPr marL="34925" marR="0" lvl="0" indent="0" algn="l" defTabSz="914400" rtl="0" eaLnBrk="1" fontAlgn="base" latinLnBrk="0" hangingPunct="1">
                        <a:lnSpc>
                          <a:spcPts val="1200"/>
                        </a:lnSpc>
                        <a:spcBef>
                          <a:spcPts val="10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Воронежская область</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534</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75496</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Ивановская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378</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48298</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Калужская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271</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42080</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Костромская область </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271</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33706</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Курская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243</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35345</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Липецкая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344</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45325</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2"/>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Московская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2027</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301781</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3"/>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Орловская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222</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31299</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4"/>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Рязанская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400</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42030</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5"/>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Смоленская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286</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37267</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6"/>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Тамбовская область </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203</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35207</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7"/>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Тверская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487</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58562</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8"/>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Тульская область</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494</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54191</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9"/>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Ярославская область   </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467</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63314</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20"/>
                  </a:ext>
                </a:extLst>
              </a:tr>
              <a:tr h="82550">
                <a:tc>
                  <a:txBody>
                    <a:bodyPr/>
                    <a:lstStyle/>
                    <a:p>
                      <a:pPr marL="34925"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mbria" pitchFamily="18" charset="0"/>
                          <a:cs typeface="Times New Roman" pitchFamily="18" charset="0"/>
                        </a:rPr>
                        <a:t>г. Москва</a:t>
                      </a:r>
                    </a:p>
                  </a:txBody>
                  <a:tcPr marL="36917" marR="3691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mbria" pitchFamily="18" charset="0"/>
                          <a:cs typeface="Times New Roman" pitchFamily="18" charset="0"/>
                        </a:rPr>
                        <a:t>1022</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mbria" pitchFamily="18" charset="0"/>
                          <a:cs typeface="Times New Roman" pitchFamily="18" charset="0"/>
                        </a:rPr>
                        <a:t>413946</a:t>
                      </a:r>
                    </a:p>
                  </a:txBody>
                  <a:tcPr marL="36917" marR="36917"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21"/>
                  </a:ext>
                </a:extLst>
              </a:tr>
            </a:tbl>
          </a:graphicData>
        </a:graphic>
      </p:graphicFrame>
      <p:sp>
        <p:nvSpPr>
          <p:cNvPr id="2" name="Номер слайда 1">
            <a:extLst>
              <a:ext uri="{FF2B5EF4-FFF2-40B4-BE49-F238E27FC236}">
                <a16:creationId xmlns:a16="http://schemas.microsoft.com/office/drawing/2014/main" id="{C17FA4DF-291C-4B6F-A8CA-1E7CA571A165}"/>
              </a:ext>
            </a:extLst>
          </p:cNvPr>
          <p:cNvSpPr>
            <a:spLocks noGrp="1"/>
          </p:cNvSpPr>
          <p:nvPr>
            <p:ph type="sldNum" sz="quarter" idx="12"/>
          </p:nvPr>
        </p:nvSpPr>
        <p:spPr/>
        <p:txBody>
          <a:bodyPr/>
          <a:lstStyle/>
          <a:p>
            <a:pPr>
              <a:defRPr/>
            </a:pPr>
            <a:fld id="{FD8F5CCB-111B-4638-BBF2-FC82F5D2E7B2}" type="slidenum">
              <a:rPr lang="ru-RU" smtClean="0"/>
              <a:pPr>
                <a:defRPr/>
              </a:pPr>
              <a:t>766</a:t>
            </a:fld>
            <a:endParaRPr lang="ru-RU"/>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45FC48-98A7-4A88-AD17-08F8F091CFD8}"/>
              </a:ext>
            </a:extLst>
          </p:cNvPr>
          <p:cNvSpPr>
            <a:spLocks noGrp="1"/>
          </p:cNvSpPr>
          <p:nvPr>
            <p:ph type="title"/>
          </p:nvPr>
        </p:nvSpPr>
        <p:spPr/>
        <p:txBody>
          <a:bodyPr/>
          <a:lstStyle/>
          <a:p>
            <a:r>
              <a:rPr lang="ru-RU" dirty="0"/>
              <a:t>Временные данные</a:t>
            </a:r>
          </a:p>
        </p:txBody>
      </p:sp>
      <p:pic>
        <p:nvPicPr>
          <p:cNvPr id="7170" name="Picture 2">
            <a:extLst>
              <a:ext uri="{FF2B5EF4-FFF2-40B4-BE49-F238E27FC236}">
                <a16:creationId xmlns:a16="http://schemas.microsoft.com/office/drawing/2014/main" id="{F1EE5351-8D7F-4387-A9B6-C2408E41F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71" y="1412776"/>
            <a:ext cx="8669858" cy="2016224"/>
          </a:xfrm>
          <a:prstGeom prst="rect">
            <a:avLst/>
          </a:prstGeom>
          <a:noFill/>
          <a:scene3d>
            <a:camera prst="perspectiveBelow"/>
            <a:lightRig rig="threePt" dir="t"/>
          </a:scene3d>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5C7F2E1-9383-4515-9D0D-CB4491810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927103"/>
            <a:ext cx="8366027" cy="1797026"/>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a:extLst>
              <a:ext uri="{FF2B5EF4-FFF2-40B4-BE49-F238E27FC236}">
                <a16:creationId xmlns:a16="http://schemas.microsoft.com/office/drawing/2014/main" id="{0740EDB4-66B6-403B-98FA-136E3A454F97}"/>
              </a:ext>
            </a:extLst>
          </p:cNvPr>
          <p:cNvSpPr>
            <a:spLocks noGrp="1"/>
          </p:cNvSpPr>
          <p:nvPr>
            <p:ph type="sldNum" sz="quarter" idx="12"/>
          </p:nvPr>
        </p:nvSpPr>
        <p:spPr/>
        <p:txBody>
          <a:bodyPr/>
          <a:lstStyle/>
          <a:p>
            <a:pPr>
              <a:defRPr/>
            </a:pPr>
            <a:fld id="{FD8F5CCB-111B-4638-BBF2-FC82F5D2E7B2}" type="slidenum">
              <a:rPr lang="ru-RU" smtClean="0"/>
              <a:pPr>
                <a:defRPr/>
              </a:pPr>
              <a:t>767</a:t>
            </a:fld>
            <a:endParaRPr lang="ru-RU"/>
          </a:p>
        </p:txBody>
      </p:sp>
    </p:spTree>
    <p:extLst>
      <p:ext uri="{BB962C8B-B14F-4D97-AF65-F5344CB8AC3E}">
        <p14:creationId xmlns:p14="http://schemas.microsoft.com/office/powerpoint/2010/main" val="737891457"/>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4ED642-C391-41C1-8281-D3ED330ADA31}"/>
              </a:ext>
            </a:extLst>
          </p:cNvPr>
          <p:cNvSpPr>
            <a:spLocks noGrp="1"/>
          </p:cNvSpPr>
          <p:nvPr>
            <p:ph type="title"/>
          </p:nvPr>
        </p:nvSpPr>
        <p:spPr/>
        <p:txBody>
          <a:bodyPr/>
          <a:lstStyle/>
          <a:p>
            <a:r>
              <a:rPr lang="ru-RU" i="1" dirty="0"/>
              <a:t>Примеры моментных временных данных:</a:t>
            </a:r>
            <a:endParaRPr lang="ru-RU" dirty="0"/>
          </a:p>
        </p:txBody>
      </p:sp>
      <p:graphicFrame>
        <p:nvGraphicFramePr>
          <p:cNvPr id="5" name="Таблица 5">
            <a:extLst>
              <a:ext uri="{FF2B5EF4-FFF2-40B4-BE49-F238E27FC236}">
                <a16:creationId xmlns:a16="http://schemas.microsoft.com/office/drawing/2014/main" id="{70E7F600-EBED-43A6-BCDA-33480E0CCA3C}"/>
              </a:ext>
            </a:extLst>
          </p:cNvPr>
          <p:cNvGraphicFramePr>
            <a:graphicFrameLocks noGrp="1"/>
          </p:cNvGraphicFramePr>
          <p:nvPr>
            <p:ph sz="quarter" idx="1"/>
            <p:extLst>
              <p:ext uri="{D42A27DB-BD31-4B8C-83A1-F6EECF244321}">
                <p14:modId xmlns:p14="http://schemas.microsoft.com/office/powerpoint/2010/main" val="1177194493"/>
              </p:ext>
            </p:extLst>
          </p:nvPr>
        </p:nvGraphicFramePr>
        <p:xfrm>
          <a:off x="457200" y="1844824"/>
          <a:ext cx="8229600" cy="2983230"/>
        </p:xfrm>
        <a:graphic>
          <a:graphicData uri="http://schemas.openxmlformats.org/drawingml/2006/table">
            <a:tbl>
              <a:tblPr firstRow="1" bandRow="1">
                <a:tableStyleId>{5C22544A-7EE6-4342-B048-85BDC9FD1C3A}</a:tableStyleId>
              </a:tblPr>
              <a:tblGrid>
                <a:gridCol w="2026568">
                  <a:extLst>
                    <a:ext uri="{9D8B030D-6E8A-4147-A177-3AD203B41FA5}">
                      <a16:colId xmlns:a16="http://schemas.microsoft.com/office/drawing/2014/main" val="3293820142"/>
                    </a:ext>
                  </a:extLst>
                </a:gridCol>
                <a:gridCol w="6203032">
                  <a:extLst>
                    <a:ext uri="{9D8B030D-6E8A-4147-A177-3AD203B41FA5}">
                      <a16:colId xmlns:a16="http://schemas.microsoft.com/office/drawing/2014/main" val="1814010105"/>
                    </a:ext>
                  </a:extLst>
                </a:gridCol>
              </a:tblGrid>
              <a:tr h="442848">
                <a:tc>
                  <a:txBody>
                    <a:bodyPr/>
                    <a:lstStyle/>
                    <a:p>
                      <a:r>
                        <a:rPr lang="ru-RU" sz="2400" dirty="0">
                          <a:effectLst/>
                        </a:rPr>
                        <a:t>Время учета</a:t>
                      </a:r>
                    </a:p>
                  </a:txBody>
                  <a:tcPr marL="114300" marR="114300" marT="66675" marB="66675" anchor="ctr"/>
                </a:tc>
                <a:tc>
                  <a:txBody>
                    <a:bodyPr/>
                    <a:lstStyle/>
                    <a:p>
                      <a:r>
                        <a:rPr lang="ru-RU" sz="2400" dirty="0">
                          <a:effectLst/>
                        </a:rPr>
                        <a:t>Количество сотрудников на рабочем месте</a:t>
                      </a:r>
                    </a:p>
                  </a:txBody>
                  <a:tcPr marL="114300" marR="114300" marT="66675" marB="66675" anchor="ctr"/>
                </a:tc>
                <a:extLst>
                  <a:ext uri="{0D108BD9-81ED-4DB2-BD59-A6C34878D82A}">
                    <a16:rowId xmlns:a16="http://schemas.microsoft.com/office/drawing/2014/main" val="820597537"/>
                  </a:ext>
                </a:extLst>
              </a:tr>
              <a:tr h="370840">
                <a:tc>
                  <a:txBody>
                    <a:bodyPr/>
                    <a:lstStyle/>
                    <a:p>
                      <a:r>
                        <a:rPr lang="ru-RU" sz="3200">
                          <a:effectLst/>
                        </a:rPr>
                        <a:t>10.00</a:t>
                      </a:r>
                    </a:p>
                  </a:txBody>
                  <a:tcPr marL="114300" marR="114300" marT="66675" marB="66675" anchor="ctr"/>
                </a:tc>
                <a:tc>
                  <a:txBody>
                    <a:bodyPr/>
                    <a:lstStyle/>
                    <a:p>
                      <a:pPr algn="ctr"/>
                      <a:r>
                        <a:rPr lang="ru-RU" sz="3200" dirty="0">
                          <a:effectLst/>
                        </a:rPr>
                        <a:t>10</a:t>
                      </a:r>
                    </a:p>
                  </a:txBody>
                  <a:tcPr marL="114300" marR="114300" marT="66675" marB="66675" anchor="ctr"/>
                </a:tc>
                <a:extLst>
                  <a:ext uri="{0D108BD9-81ED-4DB2-BD59-A6C34878D82A}">
                    <a16:rowId xmlns:a16="http://schemas.microsoft.com/office/drawing/2014/main" val="2931402414"/>
                  </a:ext>
                </a:extLst>
              </a:tr>
              <a:tr h="370840">
                <a:tc>
                  <a:txBody>
                    <a:bodyPr/>
                    <a:lstStyle/>
                    <a:p>
                      <a:r>
                        <a:rPr lang="ru-RU" sz="3200">
                          <a:effectLst/>
                        </a:rPr>
                        <a:t>10.20</a:t>
                      </a:r>
                    </a:p>
                  </a:txBody>
                  <a:tcPr marL="114300" marR="114300" marT="66675" marB="66675" anchor="ctr"/>
                </a:tc>
                <a:tc>
                  <a:txBody>
                    <a:bodyPr/>
                    <a:lstStyle/>
                    <a:p>
                      <a:pPr algn="ctr"/>
                      <a:r>
                        <a:rPr lang="ru-RU" sz="3200" dirty="0">
                          <a:effectLst/>
                        </a:rPr>
                        <a:t>12</a:t>
                      </a:r>
                    </a:p>
                  </a:txBody>
                  <a:tcPr marL="114300" marR="114300" marT="66675" marB="66675" anchor="ctr"/>
                </a:tc>
                <a:extLst>
                  <a:ext uri="{0D108BD9-81ED-4DB2-BD59-A6C34878D82A}">
                    <a16:rowId xmlns:a16="http://schemas.microsoft.com/office/drawing/2014/main" val="3394594068"/>
                  </a:ext>
                </a:extLst>
              </a:tr>
              <a:tr h="370840">
                <a:tc>
                  <a:txBody>
                    <a:bodyPr/>
                    <a:lstStyle/>
                    <a:p>
                      <a:r>
                        <a:rPr lang="ru-RU" sz="3200">
                          <a:effectLst/>
                        </a:rPr>
                        <a:t>10.30</a:t>
                      </a:r>
                    </a:p>
                  </a:txBody>
                  <a:tcPr marL="114300" marR="114300" marT="66675" marB="66675" anchor="ctr"/>
                </a:tc>
                <a:tc>
                  <a:txBody>
                    <a:bodyPr/>
                    <a:lstStyle/>
                    <a:p>
                      <a:pPr algn="ctr"/>
                      <a:r>
                        <a:rPr lang="ru-RU" sz="3200" dirty="0">
                          <a:effectLst/>
                        </a:rPr>
                        <a:t>13</a:t>
                      </a:r>
                    </a:p>
                  </a:txBody>
                  <a:tcPr marL="114300" marR="114300" marT="66675" marB="66675" anchor="ctr"/>
                </a:tc>
                <a:extLst>
                  <a:ext uri="{0D108BD9-81ED-4DB2-BD59-A6C34878D82A}">
                    <a16:rowId xmlns:a16="http://schemas.microsoft.com/office/drawing/2014/main" val="2624797235"/>
                  </a:ext>
                </a:extLst>
              </a:tr>
              <a:tr h="370840">
                <a:tc>
                  <a:txBody>
                    <a:bodyPr/>
                    <a:lstStyle/>
                    <a:p>
                      <a:r>
                        <a:rPr lang="ru-RU" sz="3200">
                          <a:effectLst/>
                        </a:rPr>
                        <a:t>11.00</a:t>
                      </a:r>
                    </a:p>
                  </a:txBody>
                  <a:tcPr marL="114300" marR="114300" marT="66675" marB="66675" anchor="ctr"/>
                </a:tc>
                <a:tc>
                  <a:txBody>
                    <a:bodyPr/>
                    <a:lstStyle/>
                    <a:p>
                      <a:pPr algn="ctr"/>
                      <a:r>
                        <a:rPr lang="ru-RU" sz="3200" dirty="0">
                          <a:effectLst/>
                        </a:rPr>
                        <a:t>11</a:t>
                      </a:r>
                    </a:p>
                  </a:txBody>
                  <a:tcPr marL="114300" marR="114300" marT="66675" marB="66675" anchor="ctr"/>
                </a:tc>
                <a:extLst>
                  <a:ext uri="{0D108BD9-81ED-4DB2-BD59-A6C34878D82A}">
                    <a16:rowId xmlns:a16="http://schemas.microsoft.com/office/drawing/2014/main" val="2359038977"/>
                  </a:ext>
                </a:extLst>
              </a:tr>
            </a:tbl>
          </a:graphicData>
        </a:graphic>
      </p:graphicFrame>
      <p:sp>
        <p:nvSpPr>
          <p:cNvPr id="7" name="Номер слайда 6">
            <a:extLst>
              <a:ext uri="{FF2B5EF4-FFF2-40B4-BE49-F238E27FC236}">
                <a16:creationId xmlns:a16="http://schemas.microsoft.com/office/drawing/2014/main" id="{AD46A1B6-26A3-469F-BCD0-8FD98C4821DC}"/>
              </a:ext>
            </a:extLst>
          </p:cNvPr>
          <p:cNvSpPr>
            <a:spLocks noGrp="1"/>
          </p:cNvSpPr>
          <p:nvPr>
            <p:ph type="sldNum" sz="quarter" idx="12"/>
          </p:nvPr>
        </p:nvSpPr>
        <p:spPr/>
        <p:txBody>
          <a:bodyPr/>
          <a:lstStyle/>
          <a:p>
            <a:pPr>
              <a:defRPr/>
            </a:pPr>
            <a:fld id="{4042308C-B479-4937-8BDB-0CF806D72C18}" type="slidenum">
              <a:rPr lang="ru-RU" smtClean="0"/>
              <a:pPr>
                <a:defRPr/>
              </a:pPr>
              <a:t>768</a:t>
            </a:fld>
            <a:endParaRPr lang="ru-RU"/>
          </a:p>
        </p:txBody>
      </p:sp>
    </p:spTree>
    <p:extLst>
      <p:ext uri="{BB962C8B-B14F-4D97-AF65-F5344CB8AC3E}">
        <p14:creationId xmlns:p14="http://schemas.microsoft.com/office/powerpoint/2010/main" val="1138790168"/>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C76990-419D-4D14-AC2B-B306CED99EBF}"/>
              </a:ext>
            </a:extLst>
          </p:cNvPr>
          <p:cNvSpPr>
            <a:spLocks noGrp="1"/>
          </p:cNvSpPr>
          <p:nvPr>
            <p:ph type="title"/>
          </p:nvPr>
        </p:nvSpPr>
        <p:spPr/>
        <p:txBody>
          <a:bodyPr/>
          <a:lstStyle/>
          <a:p>
            <a:r>
              <a:rPr lang="ru-RU" i="1" dirty="0"/>
              <a:t>Примеры моментных временных данных:</a:t>
            </a:r>
            <a:endParaRPr lang="ru-RU" dirty="0"/>
          </a:p>
        </p:txBody>
      </p:sp>
      <p:sp>
        <p:nvSpPr>
          <p:cNvPr id="3" name="Объект 2">
            <a:extLst>
              <a:ext uri="{FF2B5EF4-FFF2-40B4-BE49-F238E27FC236}">
                <a16:creationId xmlns:a16="http://schemas.microsoft.com/office/drawing/2014/main" id="{5664D1ED-6C5D-479F-B27D-7F7C4790EF99}"/>
              </a:ext>
            </a:extLst>
          </p:cNvPr>
          <p:cNvSpPr>
            <a:spLocks noGrp="1"/>
          </p:cNvSpPr>
          <p:nvPr>
            <p:ph sz="quarter" idx="1"/>
          </p:nvPr>
        </p:nvSpPr>
        <p:spPr/>
        <p:txBody>
          <a:bodyPr/>
          <a:lstStyle/>
          <a:p>
            <a:pPr lvl="0"/>
            <a:endParaRPr lang="ru-RU" sz="2800" dirty="0"/>
          </a:p>
          <a:p>
            <a:pPr lvl="0"/>
            <a:r>
              <a:rPr lang="ru-RU" dirty="0"/>
              <a:t>температура воздуха в некотором городе России, измеренная в определенное время каждый день в течение месяца (года и </a:t>
            </a:r>
            <a:r>
              <a:rPr lang="ru-RU" dirty="0" err="1"/>
              <a:t>т.д</a:t>
            </a:r>
            <a:r>
              <a:rPr lang="ru-RU" dirty="0"/>
              <a:t>);</a:t>
            </a:r>
          </a:p>
          <a:p>
            <a:pPr lvl="0"/>
            <a:r>
              <a:rPr lang="ru-RU" dirty="0"/>
              <a:t>величина прожиточного минимума в некотором регионе РФ на определенную дату в течение нескольких лет;</a:t>
            </a:r>
          </a:p>
          <a:p>
            <a:r>
              <a:rPr lang="ru-RU" dirty="0"/>
              <a:t>данные по курсам покупки и продажи определенной валюты в определенном обменном пункте города на каждый день в течение месяца (года и т.д.).</a:t>
            </a:r>
          </a:p>
          <a:p>
            <a:endParaRPr lang="ru-RU" dirty="0"/>
          </a:p>
        </p:txBody>
      </p:sp>
      <p:sp>
        <p:nvSpPr>
          <p:cNvPr id="4" name="Номер слайда 3">
            <a:extLst>
              <a:ext uri="{FF2B5EF4-FFF2-40B4-BE49-F238E27FC236}">
                <a16:creationId xmlns:a16="http://schemas.microsoft.com/office/drawing/2014/main" id="{352BD32A-84B1-4B5C-A5D5-7F55AE44B8B7}"/>
              </a:ext>
            </a:extLst>
          </p:cNvPr>
          <p:cNvSpPr>
            <a:spLocks noGrp="1"/>
          </p:cNvSpPr>
          <p:nvPr>
            <p:ph type="sldNum" sz="quarter" idx="12"/>
          </p:nvPr>
        </p:nvSpPr>
        <p:spPr/>
        <p:txBody>
          <a:bodyPr/>
          <a:lstStyle/>
          <a:p>
            <a:pPr>
              <a:defRPr/>
            </a:pPr>
            <a:fld id="{4042308C-B479-4937-8BDB-0CF806D72C18}" type="slidenum">
              <a:rPr lang="ru-RU" smtClean="0"/>
              <a:pPr>
                <a:defRPr/>
              </a:pPr>
              <a:t>769</a:t>
            </a:fld>
            <a:endParaRPr lang="ru-RU"/>
          </a:p>
        </p:txBody>
      </p:sp>
    </p:spTree>
    <p:extLst>
      <p:ext uri="{BB962C8B-B14F-4D97-AF65-F5344CB8AC3E}">
        <p14:creationId xmlns:p14="http://schemas.microsoft.com/office/powerpoint/2010/main" val="4205511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260648"/>
            <a:ext cx="8229600" cy="990600"/>
          </a:xfrm>
        </p:spPr>
        <p:txBody>
          <a:bodyPr/>
          <a:lstStyle/>
          <a:p>
            <a:r>
              <a:rPr lang="ru-RU" sz="2800" b="1" dirty="0"/>
              <a:t>Рассмотрим другие подходы использования интервалов равной ширины. </a:t>
            </a:r>
            <a:br>
              <a:rPr lang="en-US" sz="2800" b="1" dirty="0"/>
            </a:br>
            <a:r>
              <a:rPr lang="ru-RU" sz="2800" b="1" u="sng" dirty="0"/>
              <a:t>Квартили по исходным данным</a:t>
            </a:r>
            <a:endParaRPr lang="ru-RU" sz="2800" u="sng" dirty="0"/>
          </a:p>
        </p:txBody>
      </p:sp>
      <p:sp>
        <p:nvSpPr>
          <p:cNvPr id="3" name="Объект 2"/>
          <p:cNvSpPr>
            <a:spLocks noGrp="1"/>
          </p:cNvSpPr>
          <p:nvPr>
            <p:ph sz="quarter" idx="1"/>
          </p:nvPr>
        </p:nvSpPr>
        <p:spPr/>
        <p:txBody>
          <a:bodyPr/>
          <a:lstStyle/>
          <a:p>
            <a:pPr marL="457200" algn="just">
              <a:lnSpc>
                <a:spcPct val="150000"/>
              </a:lnSpc>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Q</a:t>
            </a:r>
            <a:r>
              <a:rPr lang="ru-RU" sz="2400"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это </a:t>
            </a:r>
            <a:r>
              <a:rPr lang="ru-RU" sz="2400" baseline="-25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baseline="-250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ранжированное наблюдение</a:t>
            </a:r>
            <a:r>
              <a:rPr lang="ru-RU"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b="1" i="1" dirty="0">
                <a:latin typeface="Times New Roman" panose="02020603050405020304" pitchFamily="18" charset="0"/>
                <a:ea typeface="Times New Roman" panose="02020603050405020304" pitchFamily="18" charset="0"/>
                <a:cs typeface="Times New Roman" panose="02020603050405020304" pitchFamily="18" charset="0"/>
              </a:rPr>
              <a:t>первый (нижний) квартиль</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значение ранжированного ряда данных, левее которого находится четверть, 25% всех наблюдений.</a:t>
            </a:r>
            <a:r>
              <a:rPr lang="en-US" sz="2400" dirty="0">
                <a:latin typeface="Times New Roman" panose="02020603050405020304" pitchFamily="18" charset="0"/>
                <a:ea typeface="Times New Roman" panose="02020603050405020304" pitchFamily="18" charset="0"/>
                <a:cs typeface="Times New Roman" panose="02020603050405020304" pitchFamily="18" charset="0"/>
              </a:rPr>
              <a:t> </a:t>
            </a:r>
            <a:endParaRPr lang="ru-RU" sz="2400" dirty="0">
              <a:ea typeface="Times New Roman" panose="02020603050405020304" pitchFamily="18" charset="0"/>
              <a:cs typeface="Times New Roman" panose="02020603050405020304" pitchFamily="18" charset="0"/>
            </a:endParaRPr>
          </a:p>
          <a:p>
            <a:pPr marL="457200" algn="just">
              <a:lnSpc>
                <a:spcPct val="150000"/>
              </a:lnSpc>
              <a:spcAft>
                <a:spcPts val="0"/>
              </a:spcAf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Q</a:t>
            </a:r>
            <a:r>
              <a:rPr lang="ru-RU" sz="2400" baseline="-25000" dirty="0">
                <a:latin typeface="Times New Roman" panose="02020603050405020304" pitchFamily="18" charset="0"/>
                <a:ea typeface="Times New Roman" panose="02020603050405020304" pitchFamily="18" charset="0"/>
                <a:cs typeface="Times New Roman" panose="02020603050405020304" pitchFamily="18" charset="0"/>
              </a:rPr>
              <a:t>3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это </a:t>
            </a:r>
            <a:r>
              <a:rPr lang="ru-RU" sz="2400" baseline="-250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ранжированное наблюдение</a:t>
            </a:r>
            <a:r>
              <a:rPr lang="ru-RU" sz="2400" b="1"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a:t>
            </a:r>
            <a:r>
              <a:rPr lang="ru-RU" sz="2400" b="1" i="1" dirty="0">
                <a:latin typeface="Times New Roman" panose="02020603050405020304" pitchFamily="18" charset="0"/>
                <a:ea typeface="Times New Roman" panose="02020603050405020304" pitchFamily="18" charset="0"/>
                <a:cs typeface="Times New Roman" panose="02020603050405020304" pitchFamily="18" charset="0"/>
              </a:rPr>
              <a:t>третий (верхний)  квартиль</a:t>
            </a:r>
            <a:r>
              <a:rPr lang="ru-RU" sz="2400" dirty="0">
                <a:latin typeface="Times New Roman" panose="02020603050405020304" pitchFamily="18" charset="0"/>
                <a:ea typeface="Times New Roman" panose="02020603050405020304" pitchFamily="18" charset="0"/>
                <a:cs typeface="Times New Roman" panose="02020603050405020304" pitchFamily="18" charset="0"/>
              </a:rPr>
              <a:t> – значение ранжированного ряда данных, правее которого находится четверть, 25% всех наблюдений.</a:t>
            </a:r>
            <a:endParaRPr lang="ru-RU" sz="2400" dirty="0">
              <a:ea typeface="Times New Roman" panose="02020603050405020304" pitchFamily="18" charset="0"/>
              <a:cs typeface="Times New Roman" panose="02020603050405020304" pitchFamily="18" charset="0"/>
            </a:endParaRPr>
          </a:p>
          <a:p>
            <a:endParaRPr lang="ru-RU" dirty="0"/>
          </a:p>
          <a:p>
            <a:endParaRPr lang="ru-RU" dirty="0"/>
          </a:p>
          <a:p>
            <a:endParaRPr lang="ru-RU" dirty="0"/>
          </a:p>
          <a:p>
            <a:endParaRPr lang="ru-RU" dirty="0"/>
          </a:p>
        </p:txBody>
      </p:sp>
      <p:sp>
        <p:nvSpPr>
          <p:cNvPr id="21" name="Rectangle 19"/>
          <p:cNvSpPr>
            <a:spLocks noChangeArrowheads="1"/>
          </p:cNvSpPr>
          <p:nvPr/>
        </p:nvSpPr>
        <p:spPr bwMode="auto">
          <a:xfrm>
            <a:off x="3131839" y="5085183"/>
            <a:ext cx="20010644" cy="56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4" name="Rectangle 5"/>
          <p:cNvSpPr>
            <a:spLocks noChangeArrowheads="1"/>
          </p:cNvSpPr>
          <p:nvPr/>
        </p:nvSpPr>
        <p:spPr bwMode="auto">
          <a:xfrm>
            <a:off x="3373467" y="5669231"/>
            <a:ext cx="16762002" cy="6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9" name="Rectangle 4"/>
          <p:cNvSpPr>
            <a:spLocks noChangeArrowheads="1"/>
          </p:cNvSpPr>
          <p:nvPr/>
        </p:nvSpPr>
        <p:spPr bwMode="auto">
          <a:xfrm>
            <a:off x="1093344" y="2564903"/>
            <a:ext cx="26038497" cy="62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5" name="Rectangle 2"/>
          <p:cNvSpPr>
            <a:spLocks noChangeArrowheads="1"/>
          </p:cNvSpPr>
          <p:nvPr/>
        </p:nvSpPr>
        <p:spPr bwMode="auto">
          <a:xfrm>
            <a:off x="3131839" y="247906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0" name="Объект 9"/>
          <p:cNvGraphicFramePr>
            <a:graphicFrameLocks noChangeAspect="1"/>
          </p:cNvGraphicFramePr>
          <p:nvPr/>
        </p:nvGraphicFramePr>
        <p:xfrm>
          <a:off x="2378920" y="1185933"/>
          <a:ext cx="752919" cy="849549"/>
        </p:xfrm>
        <a:graphic>
          <a:graphicData uri="http://schemas.openxmlformats.org/presentationml/2006/ole">
            <mc:AlternateContent xmlns:mc="http://schemas.openxmlformats.org/markup-compatibility/2006">
              <mc:Choice xmlns:v="urn:schemas-microsoft-com:vml" Requires="v">
                <p:oleObj spid="_x0000_s79882" name="Уравнение" r:id="rId4" imgW="291960" imgH="342720" progId="Equation.3">
                  <p:embed/>
                </p:oleObj>
              </mc:Choice>
              <mc:Fallback>
                <p:oleObj name="Уравнение" r:id="rId4" imgW="291960" imgH="342720" progId="Equation.3">
                  <p:embed/>
                  <p:pic>
                    <p:nvPicPr>
                      <p:cNvPr id="10" name="Объект 9"/>
                      <p:cNvPicPr>
                        <a:picLocks noChangeAspect="1" noChangeArrowheads="1"/>
                      </p:cNvPicPr>
                      <p:nvPr/>
                    </p:nvPicPr>
                    <p:blipFill>
                      <a:blip r:embed="rId5"/>
                      <a:srcRect/>
                      <a:stretch>
                        <a:fillRect/>
                      </a:stretch>
                    </p:blipFill>
                    <p:spPr bwMode="auto">
                      <a:xfrm>
                        <a:off x="2378920" y="1185933"/>
                        <a:ext cx="752919" cy="849549"/>
                      </a:xfrm>
                      <a:prstGeom prst="rect">
                        <a:avLst/>
                      </a:prstGeom>
                      <a:noFill/>
                    </p:spPr>
                  </p:pic>
                </p:oleObj>
              </mc:Fallback>
            </mc:AlternateContent>
          </a:graphicData>
        </a:graphic>
      </p:graphicFrame>
      <p:graphicFrame>
        <p:nvGraphicFramePr>
          <p:cNvPr id="11" name="Объект 10"/>
          <p:cNvGraphicFramePr>
            <a:graphicFrameLocks noChangeAspect="1"/>
          </p:cNvGraphicFramePr>
          <p:nvPr/>
        </p:nvGraphicFramePr>
        <p:xfrm>
          <a:off x="2152650" y="3430588"/>
          <a:ext cx="1146175" cy="850900"/>
        </p:xfrm>
        <a:graphic>
          <a:graphicData uri="http://schemas.openxmlformats.org/presentationml/2006/ole">
            <mc:AlternateContent xmlns:mc="http://schemas.openxmlformats.org/markup-compatibility/2006">
              <mc:Choice xmlns:v="urn:schemas-microsoft-com:vml" Requires="v">
                <p:oleObj spid="_x0000_s79883" name="Уравнение" r:id="rId6" imgW="444240" imgH="342720" progId="Equation.3">
                  <p:embed/>
                </p:oleObj>
              </mc:Choice>
              <mc:Fallback>
                <p:oleObj name="Уравнение" r:id="rId6" imgW="444240" imgH="342720" progId="Equation.3">
                  <p:embed/>
                  <p:pic>
                    <p:nvPicPr>
                      <p:cNvPr id="11" name="Объект 10"/>
                      <p:cNvPicPr>
                        <a:picLocks noChangeAspect="1" noChangeArrowheads="1"/>
                      </p:cNvPicPr>
                      <p:nvPr/>
                    </p:nvPicPr>
                    <p:blipFill>
                      <a:blip r:embed="rId7"/>
                      <a:srcRect/>
                      <a:stretch>
                        <a:fillRect/>
                      </a:stretch>
                    </p:blipFill>
                    <p:spPr bwMode="auto">
                      <a:xfrm>
                        <a:off x="2152650" y="3430588"/>
                        <a:ext cx="1146175" cy="850900"/>
                      </a:xfrm>
                      <a:prstGeom prst="rect">
                        <a:avLst/>
                      </a:prstGeom>
                      <a:noFill/>
                    </p:spPr>
                  </p:pic>
                </p:oleObj>
              </mc:Fallback>
            </mc:AlternateContent>
          </a:graphicData>
        </a:graphic>
      </p:graphicFrame>
      <p:sp>
        <p:nvSpPr>
          <p:cNvPr id="6" name="Номер слайда 5"/>
          <p:cNvSpPr>
            <a:spLocks noGrp="1"/>
          </p:cNvSpPr>
          <p:nvPr>
            <p:ph type="sldNum" sz="quarter" idx="12"/>
          </p:nvPr>
        </p:nvSpPr>
        <p:spPr/>
        <p:txBody>
          <a:bodyPr/>
          <a:lstStyle/>
          <a:p>
            <a:pPr>
              <a:defRPr/>
            </a:pPr>
            <a:fld id="{6859925B-7AB1-4910-A995-863FEA31FA9D}" type="slidenum">
              <a:rPr lang="ru-RU" smtClean="0"/>
              <a:pPr>
                <a:defRPr/>
              </a:pPr>
              <a:t>77</a:t>
            </a:fld>
            <a:endParaRPr lang="ru-RU" dirty="0"/>
          </a:p>
        </p:txBody>
      </p:sp>
    </p:spTree>
    <p:extLst>
      <p:ext uri="{BB962C8B-B14F-4D97-AF65-F5344CB8AC3E}">
        <p14:creationId xmlns:p14="http://schemas.microsoft.com/office/powerpoint/2010/main" val="82013513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B7626D5-CAD9-4374-B562-43DD15C5D77E}"/>
              </a:ext>
            </a:extLst>
          </p:cNvPr>
          <p:cNvSpPr>
            <a:spLocks noGrp="1"/>
          </p:cNvSpPr>
          <p:nvPr>
            <p:ph type="title"/>
          </p:nvPr>
        </p:nvSpPr>
        <p:spPr>
          <a:xfrm>
            <a:off x="457200" y="228600"/>
            <a:ext cx="8229600" cy="990600"/>
          </a:xfrm>
        </p:spPr>
        <p:txBody>
          <a:bodyPr/>
          <a:lstStyle/>
          <a:p>
            <a:r>
              <a:rPr lang="en-US" sz="2800" i="1" dirty="0" err="1"/>
              <a:t>Федеральный</a:t>
            </a:r>
            <a:r>
              <a:rPr lang="en-US" sz="2800" i="1" dirty="0"/>
              <a:t> </a:t>
            </a:r>
            <a:r>
              <a:rPr lang="en-US" sz="2800" i="1" dirty="0" err="1"/>
              <a:t>долг</a:t>
            </a:r>
            <a:r>
              <a:rPr lang="en-US" sz="2800" i="1" dirty="0"/>
              <a:t> США </a:t>
            </a:r>
            <a:r>
              <a:rPr lang="en-US" sz="2800" i="1" dirty="0" err="1"/>
              <a:t>на</a:t>
            </a:r>
            <a:r>
              <a:rPr lang="en-US" sz="2800" i="1" dirty="0"/>
              <a:t> </a:t>
            </a:r>
            <a:r>
              <a:rPr lang="en-US" sz="2800" i="1" dirty="0" err="1"/>
              <a:t>конец</a:t>
            </a:r>
            <a:r>
              <a:rPr lang="en-US" sz="2800" i="1" dirty="0"/>
              <a:t> </a:t>
            </a:r>
            <a:r>
              <a:rPr lang="en-US" sz="2800" i="1" dirty="0" err="1"/>
              <a:t>года</a:t>
            </a:r>
            <a:r>
              <a:rPr lang="en-US" sz="2800" i="1" dirty="0"/>
              <a:t> </a:t>
            </a:r>
            <a:r>
              <a:rPr lang="en-US" sz="2800" i="1" dirty="0" err="1"/>
              <a:t>за</a:t>
            </a:r>
            <a:r>
              <a:rPr lang="en-US" sz="2800" i="1" dirty="0"/>
              <a:t> 1977-2013 </a:t>
            </a:r>
            <a:r>
              <a:rPr lang="en-US" sz="2800" i="1" dirty="0" err="1"/>
              <a:t>гг</a:t>
            </a:r>
            <a:r>
              <a:rPr lang="en-US" sz="2800" i="1" dirty="0"/>
              <a:t>. в </a:t>
            </a:r>
            <a:r>
              <a:rPr lang="en-US" sz="2800" i="1" dirty="0" err="1"/>
              <a:t>млн</a:t>
            </a:r>
            <a:r>
              <a:rPr lang="en-US" sz="2800" i="1" dirty="0"/>
              <a:t>. </a:t>
            </a:r>
            <a:r>
              <a:rPr lang="en-US" sz="2800" i="1" dirty="0" err="1"/>
              <a:t>долларов</a:t>
            </a:r>
            <a:r>
              <a:rPr lang="en-US" sz="2800" i="1" dirty="0"/>
              <a:t> США</a:t>
            </a:r>
            <a:r>
              <a:rPr lang="ru-RU" sz="2800" i="1" dirty="0"/>
              <a:t> </a:t>
            </a:r>
            <a:br>
              <a:rPr lang="ru-RU" sz="2800" i="1" dirty="0"/>
            </a:br>
            <a:r>
              <a:rPr lang="ru-RU" sz="2800" i="1" dirty="0"/>
              <a:t>(моментные временные данные)</a:t>
            </a:r>
            <a:endParaRPr lang="ru-RU" sz="2800" dirty="0"/>
          </a:p>
        </p:txBody>
      </p:sp>
      <p:graphicFrame>
        <p:nvGraphicFramePr>
          <p:cNvPr id="4" name="Объект 3">
            <a:extLst>
              <a:ext uri="{FF2B5EF4-FFF2-40B4-BE49-F238E27FC236}">
                <a16:creationId xmlns:a16="http://schemas.microsoft.com/office/drawing/2014/main" id="{741AE38E-CA56-4991-8FC9-E9459A4A72BC}"/>
              </a:ext>
            </a:extLst>
          </p:cNvPr>
          <p:cNvGraphicFramePr>
            <a:graphicFrameLocks noGrp="1"/>
          </p:cNvGraphicFramePr>
          <p:nvPr>
            <p:ph sz="quarter" idx="1"/>
            <p:extLst>
              <p:ext uri="{D42A27DB-BD31-4B8C-83A1-F6EECF244321}">
                <p14:modId xmlns:p14="http://schemas.microsoft.com/office/powerpoint/2010/main" val="24150290"/>
              </p:ext>
            </p:extLst>
          </p:nvPr>
        </p:nvGraphicFramePr>
        <p:xfrm>
          <a:off x="457200" y="1219200"/>
          <a:ext cx="8229600" cy="4937125"/>
        </p:xfrm>
        <a:graphic>
          <a:graphicData uri="http://schemas.openxmlformats.org/drawingml/2006/chart">
            <c:chart xmlns:c="http://schemas.openxmlformats.org/drawingml/2006/chart" xmlns:r="http://schemas.openxmlformats.org/officeDocument/2006/relationships" r:id="rId2"/>
          </a:graphicData>
        </a:graphic>
      </p:graphicFrame>
      <p:sp>
        <p:nvSpPr>
          <p:cNvPr id="5" name="Номер слайда 4">
            <a:extLst>
              <a:ext uri="{FF2B5EF4-FFF2-40B4-BE49-F238E27FC236}">
                <a16:creationId xmlns:a16="http://schemas.microsoft.com/office/drawing/2014/main" id="{F77F304F-7566-46E4-B6EA-A388E963B885}"/>
              </a:ext>
            </a:extLst>
          </p:cNvPr>
          <p:cNvSpPr>
            <a:spLocks noGrp="1"/>
          </p:cNvSpPr>
          <p:nvPr>
            <p:ph type="sldNum" sz="quarter" idx="12"/>
          </p:nvPr>
        </p:nvSpPr>
        <p:spPr/>
        <p:txBody>
          <a:bodyPr/>
          <a:lstStyle/>
          <a:p>
            <a:pPr>
              <a:defRPr/>
            </a:pPr>
            <a:fld id="{4042308C-B479-4937-8BDB-0CF806D72C18}" type="slidenum">
              <a:rPr lang="ru-RU" smtClean="0"/>
              <a:pPr>
                <a:defRPr/>
              </a:pPr>
              <a:t>770</a:t>
            </a:fld>
            <a:endParaRPr lang="ru-RU"/>
          </a:p>
        </p:txBody>
      </p:sp>
    </p:spTree>
    <p:extLst>
      <p:ext uri="{BB962C8B-B14F-4D97-AF65-F5344CB8AC3E}">
        <p14:creationId xmlns:p14="http://schemas.microsoft.com/office/powerpoint/2010/main" val="4026967962"/>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611" name="Group 59"/>
          <p:cNvGraphicFramePr>
            <a:graphicFrameLocks noGrp="1"/>
          </p:cNvGraphicFramePr>
          <p:nvPr>
            <p:extLst>
              <p:ext uri="{D42A27DB-BD31-4B8C-83A1-F6EECF244321}">
                <p14:modId xmlns:p14="http://schemas.microsoft.com/office/powerpoint/2010/main" val="1196827652"/>
              </p:ext>
            </p:extLst>
          </p:nvPr>
        </p:nvGraphicFramePr>
        <p:xfrm>
          <a:off x="500063" y="571500"/>
          <a:ext cx="8208963" cy="6217988"/>
        </p:xfrm>
        <a:graphic>
          <a:graphicData uri="http://schemas.openxmlformats.org/drawingml/2006/table">
            <a:tbl>
              <a:tblPr/>
              <a:tblGrid>
                <a:gridCol w="4468813">
                  <a:extLst>
                    <a:ext uri="{9D8B030D-6E8A-4147-A177-3AD203B41FA5}">
                      <a16:colId xmlns:a16="http://schemas.microsoft.com/office/drawing/2014/main" val="20000"/>
                    </a:ext>
                  </a:extLst>
                </a:gridCol>
                <a:gridCol w="3740150">
                  <a:extLst>
                    <a:ext uri="{9D8B030D-6E8A-4147-A177-3AD203B41FA5}">
                      <a16:colId xmlns:a16="http://schemas.microsoft.com/office/drawing/2014/main" val="20001"/>
                    </a:ext>
                  </a:extLst>
                </a:gridCol>
              </a:tblGrid>
              <a:tr h="3651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Arial Unicode MS"/>
                          <a:ea typeface="Times New Roman" pitchFamily="18" charset="0"/>
                          <a:cs typeface="Arial" charset="0"/>
                        </a:rPr>
                        <a:t>Годы</a:t>
                      </a:r>
                    </a:p>
                  </a:txBody>
                  <a:tcPr marL="91441" marR="91441"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cs typeface="Arial" charset="0"/>
                        </a:rPr>
                        <a:t>Все</a:t>
                      </a:r>
                      <a:r>
                        <a:rPr kumimoji="0" lang="en-US" sz="1800" b="0" i="0" u="none" strike="noStrike" cap="none" normalizeH="0" baseline="0">
                          <a:ln>
                            <a:noFill/>
                          </a:ln>
                          <a:solidFill>
                            <a:schemeClr val="tx1"/>
                          </a:solidFill>
                          <a:effectLst/>
                          <a:latin typeface="Arial Unicode MS"/>
                          <a:ea typeface="Times New Roman" pitchFamily="18" charset="0"/>
                          <a:cs typeface="Arial" charset="0"/>
                        </a:rPr>
                        <a:t> </a:t>
                      </a:r>
                      <a:r>
                        <a:rPr kumimoji="0" lang="ru-RU" sz="1800" b="0" i="0" u="none" strike="noStrike" cap="none" normalizeH="0" baseline="0">
                          <a:ln>
                            <a:noFill/>
                          </a:ln>
                          <a:solidFill>
                            <a:schemeClr val="tx1"/>
                          </a:solidFill>
                          <a:effectLst/>
                          <a:latin typeface="Arial Unicode MS"/>
                          <a:cs typeface="Arial" charset="0"/>
                        </a:rPr>
                        <a:t>население</a:t>
                      </a:r>
                      <a:r>
                        <a:rPr kumimoji="0" lang="ru-RU" sz="1800" b="0" i="0" u="none" strike="noStrike" cap="none" normalizeH="0" baseline="0">
                          <a:ln>
                            <a:noFill/>
                          </a:ln>
                          <a:solidFill>
                            <a:schemeClr val="tx1"/>
                          </a:solidFill>
                          <a:effectLst/>
                          <a:latin typeface="Arial Unicode MS"/>
                          <a:cs typeface="Times New Roman" pitchFamily="18" charset="0"/>
                        </a:rPr>
                        <a:t>, </a:t>
                      </a:r>
                      <a:r>
                        <a:rPr kumimoji="0" lang="ru-RU" sz="1800" b="0" i="0" u="none" strike="noStrike" cap="none" normalizeH="0" baseline="0">
                          <a:ln>
                            <a:noFill/>
                          </a:ln>
                          <a:solidFill>
                            <a:schemeClr val="tx1"/>
                          </a:solidFill>
                          <a:effectLst/>
                          <a:latin typeface="Arial Unicode MS"/>
                          <a:cs typeface="Arial" charset="0"/>
                        </a:rPr>
                        <a:t>млн. человек</a:t>
                      </a:r>
                      <a:endParaRPr kumimoji="0" lang="ru-RU" sz="1800" b="0" i="0" u="none" strike="noStrike" cap="none" normalizeH="0" baseline="0">
                        <a:ln>
                          <a:noFill/>
                        </a:ln>
                        <a:solidFill>
                          <a:schemeClr val="tx1"/>
                        </a:solidFill>
                        <a:effectLst/>
                        <a:latin typeface="Arial Unicode MS"/>
                        <a:cs typeface="Times New Roman" pitchFamily="18" charset="0"/>
                      </a:endParaRPr>
                    </a:p>
                  </a:txBody>
                  <a:tcPr marL="91441" marR="91441" marT="45722" marB="4572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1897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   в границах Российской  империи</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128,2</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   в современных границах</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67,5</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1914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   в границах Российской империи</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165,7</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Arial Unicode MS"/>
                          <a:ea typeface="Times New Roman" pitchFamily="18" charset="0"/>
                          <a:cs typeface="Arial" charset="0"/>
                        </a:rPr>
                        <a:t>   в современных границах</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89,9</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1917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91,0</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1926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92,7</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1939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Arial Unicode MS"/>
                          <a:ea typeface="Times New Roman" pitchFamily="18" charset="0"/>
                          <a:cs typeface="Arial" charset="0"/>
                        </a:rPr>
                        <a:t>108,4</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1959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117,2</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1970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129,9</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1979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137,4</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1989 </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147,0</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chemeClr val="tx1"/>
                          </a:solidFill>
                          <a:effectLst/>
                          <a:latin typeface="Arial Unicode MS"/>
                          <a:ea typeface="Times New Roman" pitchFamily="18" charset="0"/>
                          <a:cs typeface="Arial" charset="0"/>
                        </a:rPr>
                        <a:t>2002</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Arial Unicode MS"/>
                          <a:ea typeface="Times New Roman" pitchFamily="18" charset="0"/>
                          <a:cs typeface="Arial" charset="0"/>
                        </a:rPr>
                        <a:t>145,2</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Arial Unicode MS"/>
                          <a:ea typeface="Times New Roman" pitchFamily="18" charset="0"/>
                          <a:cs typeface="Arial" charset="0"/>
                        </a:rPr>
                        <a:t>2010</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Arial Unicode MS"/>
                          <a:ea typeface="Times New Roman" pitchFamily="18" charset="0"/>
                          <a:cs typeface="Arial" charset="0"/>
                        </a:rPr>
                        <a:t>142,9</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Arial Unicode MS"/>
                          <a:ea typeface="Times New Roman" pitchFamily="18" charset="0"/>
                          <a:cs typeface="Arial" charset="0"/>
                        </a:rPr>
                        <a:t>2017</a:t>
                      </a:r>
                    </a:p>
                  </a:txBody>
                  <a:tcPr marL="91441" marR="91441" marT="45722" marB="45722" anchor="b"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algn="r" fontAlgn="b"/>
                      <a:r>
                        <a:rPr lang="ru-RU" sz="1800" b="0" i="0" u="none" strike="noStrike" dirty="0">
                          <a:solidFill>
                            <a:srgbClr val="000000"/>
                          </a:solidFill>
                          <a:effectLst/>
                          <a:latin typeface="Arial" panose="020B0604020202020204" pitchFamily="34" charset="0"/>
                        </a:rPr>
                        <a:t>146,8</a:t>
                      </a:r>
                    </a:p>
                  </a:txBody>
                  <a:tcPr marL="9525" marR="9525" marT="9525"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4699374"/>
                  </a:ext>
                </a:extLst>
              </a:tr>
            </a:tbl>
          </a:graphicData>
        </a:graphic>
      </p:graphicFrame>
      <p:sp>
        <p:nvSpPr>
          <p:cNvPr id="29750" name="Text Box 916"/>
          <p:cNvSpPr txBox="1">
            <a:spLocks noChangeArrowheads="1"/>
          </p:cNvSpPr>
          <p:nvPr/>
        </p:nvSpPr>
        <p:spPr bwMode="auto">
          <a:xfrm>
            <a:off x="785813" y="0"/>
            <a:ext cx="7929562" cy="461963"/>
          </a:xfrm>
          <a:prstGeom prst="rect">
            <a:avLst/>
          </a:prstGeom>
          <a:noFill/>
          <a:ln w="9525">
            <a:noFill/>
            <a:miter lim="800000"/>
            <a:headEnd/>
            <a:tailEnd/>
          </a:ln>
        </p:spPr>
        <p:txBody>
          <a:bodyPr>
            <a:spAutoFit/>
          </a:bodyPr>
          <a:lstStyle/>
          <a:p>
            <a:r>
              <a:rPr lang="ru-RU" sz="2400" b="1" dirty="0"/>
              <a:t>Численность населения России (на начало года)</a:t>
            </a:r>
          </a:p>
        </p:txBody>
      </p:sp>
      <p:sp>
        <p:nvSpPr>
          <p:cNvPr id="2" name="Номер слайда 1">
            <a:extLst>
              <a:ext uri="{FF2B5EF4-FFF2-40B4-BE49-F238E27FC236}">
                <a16:creationId xmlns:a16="http://schemas.microsoft.com/office/drawing/2014/main" id="{D64ADD60-D489-4BD9-A018-B77A93C87524}"/>
              </a:ext>
            </a:extLst>
          </p:cNvPr>
          <p:cNvSpPr>
            <a:spLocks noGrp="1"/>
          </p:cNvSpPr>
          <p:nvPr>
            <p:ph type="sldNum" sz="quarter" idx="12"/>
          </p:nvPr>
        </p:nvSpPr>
        <p:spPr/>
        <p:txBody>
          <a:bodyPr/>
          <a:lstStyle/>
          <a:p>
            <a:pPr>
              <a:defRPr/>
            </a:pPr>
            <a:fld id="{3DE77ED5-9BC3-47B6-8E03-B2C9F4817448}" type="slidenum">
              <a:rPr lang="ru-RU" smtClean="0"/>
              <a:pPr>
                <a:defRPr/>
              </a:pPr>
              <a:t>771</a:t>
            </a:fld>
            <a:endParaRPr lang="ru-RU"/>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C76990-419D-4D14-AC2B-B306CED99EBF}"/>
              </a:ext>
            </a:extLst>
          </p:cNvPr>
          <p:cNvSpPr>
            <a:spLocks noGrp="1"/>
          </p:cNvSpPr>
          <p:nvPr>
            <p:ph type="title"/>
          </p:nvPr>
        </p:nvSpPr>
        <p:spPr/>
        <p:txBody>
          <a:bodyPr/>
          <a:lstStyle/>
          <a:p>
            <a:r>
              <a:rPr lang="ru-RU" i="1" dirty="0"/>
              <a:t>Пример интервальных временных данных:</a:t>
            </a:r>
            <a:endParaRPr lang="ru-RU" dirty="0"/>
          </a:p>
        </p:txBody>
      </p:sp>
      <p:graphicFrame>
        <p:nvGraphicFramePr>
          <p:cNvPr id="4" name="Таблица 4">
            <a:extLst>
              <a:ext uri="{FF2B5EF4-FFF2-40B4-BE49-F238E27FC236}">
                <a16:creationId xmlns:a16="http://schemas.microsoft.com/office/drawing/2014/main" id="{04888EFF-17F1-4C3F-BCC6-BDF9C466B3BA}"/>
              </a:ext>
            </a:extLst>
          </p:cNvPr>
          <p:cNvGraphicFramePr>
            <a:graphicFrameLocks noGrp="1"/>
          </p:cNvGraphicFramePr>
          <p:nvPr>
            <p:ph sz="quarter" idx="1"/>
            <p:extLst>
              <p:ext uri="{D42A27DB-BD31-4B8C-83A1-F6EECF244321}">
                <p14:modId xmlns:p14="http://schemas.microsoft.com/office/powerpoint/2010/main" val="3089966615"/>
              </p:ext>
            </p:extLst>
          </p:nvPr>
        </p:nvGraphicFramePr>
        <p:xfrm>
          <a:off x="457200" y="1219200"/>
          <a:ext cx="8229600" cy="483489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1761501499"/>
                    </a:ext>
                  </a:extLst>
                </a:gridCol>
                <a:gridCol w="4114800">
                  <a:extLst>
                    <a:ext uri="{9D8B030D-6E8A-4147-A177-3AD203B41FA5}">
                      <a16:colId xmlns:a16="http://schemas.microsoft.com/office/drawing/2014/main" val="1480695835"/>
                    </a:ext>
                  </a:extLst>
                </a:gridCol>
              </a:tblGrid>
              <a:tr h="370840">
                <a:tc>
                  <a:txBody>
                    <a:bodyPr/>
                    <a:lstStyle/>
                    <a:p>
                      <a:r>
                        <a:rPr lang="ru-RU" sz="3200" dirty="0">
                          <a:effectLst/>
                        </a:rPr>
                        <a:t>Год</a:t>
                      </a:r>
                    </a:p>
                  </a:txBody>
                  <a:tcPr marL="114300" marR="114300" marT="66675" marB="66675" anchor="ctr"/>
                </a:tc>
                <a:tc>
                  <a:txBody>
                    <a:bodyPr/>
                    <a:lstStyle/>
                    <a:p>
                      <a:r>
                        <a:rPr lang="ru-RU" sz="3200" dirty="0">
                          <a:effectLst/>
                        </a:rPr>
                        <a:t>Объем выпущенной продукции, млн. руб.</a:t>
                      </a:r>
                    </a:p>
                  </a:txBody>
                  <a:tcPr marL="114300" marR="114300" marT="66675" marB="66675" anchor="ctr"/>
                </a:tc>
                <a:extLst>
                  <a:ext uri="{0D108BD9-81ED-4DB2-BD59-A6C34878D82A}">
                    <a16:rowId xmlns:a16="http://schemas.microsoft.com/office/drawing/2014/main" val="3533892014"/>
                  </a:ext>
                </a:extLst>
              </a:tr>
              <a:tr h="370840">
                <a:tc>
                  <a:txBody>
                    <a:bodyPr/>
                    <a:lstStyle/>
                    <a:p>
                      <a:r>
                        <a:rPr lang="ru-RU" sz="3200" dirty="0">
                          <a:effectLst/>
                        </a:rPr>
                        <a:t>2010</a:t>
                      </a:r>
                    </a:p>
                  </a:txBody>
                  <a:tcPr marL="114300" marR="114300" marT="66675" marB="66675" anchor="ctr"/>
                </a:tc>
                <a:tc>
                  <a:txBody>
                    <a:bodyPr/>
                    <a:lstStyle/>
                    <a:p>
                      <a:r>
                        <a:rPr lang="ru-RU" sz="3200" dirty="0">
                          <a:effectLst/>
                        </a:rPr>
                        <a:t>129</a:t>
                      </a:r>
                    </a:p>
                  </a:txBody>
                  <a:tcPr marL="114300" marR="114300" marT="66675" marB="66675" anchor="ctr"/>
                </a:tc>
                <a:extLst>
                  <a:ext uri="{0D108BD9-81ED-4DB2-BD59-A6C34878D82A}">
                    <a16:rowId xmlns:a16="http://schemas.microsoft.com/office/drawing/2014/main" val="2369158454"/>
                  </a:ext>
                </a:extLst>
              </a:tr>
              <a:tr h="370840">
                <a:tc>
                  <a:txBody>
                    <a:bodyPr/>
                    <a:lstStyle/>
                    <a:p>
                      <a:r>
                        <a:rPr lang="ru-RU" sz="3200" dirty="0">
                          <a:effectLst/>
                        </a:rPr>
                        <a:t>2011</a:t>
                      </a:r>
                    </a:p>
                  </a:txBody>
                  <a:tcPr marL="114300" marR="114300" marT="66675" marB="66675" anchor="ctr"/>
                </a:tc>
                <a:tc>
                  <a:txBody>
                    <a:bodyPr/>
                    <a:lstStyle/>
                    <a:p>
                      <a:r>
                        <a:rPr lang="ru-RU" sz="3200" dirty="0">
                          <a:effectLst/>
                        </a:rPr>
                        <a:t>142</a:t>
                      </a:r>
                    </a:p>
                  </a:txBody>
                  <a:tcPr marL="114300" marR="114300" marT="66675" marB="66675" anchor="ctr"/>
                </a:tc>
                <a:extLst>
                  <a:ext uri="{0D108BD9-81ED-4DB2-BD59-A6C34878D82A}">
                    <a16:rowId xmlns:a16="http://schemas.microsoft.com/office/drawing/2014/main" val="1514885540"/>
                  </a:ext>
                </a:extLst>
              </a:tr>
              <a:tr h="370840">
                <a:tc>
                  <a:txBody>
                    <a:bodyPr/>
                    <a:lstStyle/>
                    <a:p>
                      <a:r>
                        <a:rPr lang="ru-RU" sz="3200" dirty="0">
                          <a:effectLst/>
                        </a:rPr>
                        <a:t>2012</a:t>
                      </a:r>
                    </a:p>
                  </a:txBody>
                  <a:tcPr marL="114300" marR="114300" marT="66675" marB="66675" anchor="ctr"/>
                </a:tc>
                <a:tc>
                  <a:txBody>
                    <a:bodyPr/>
                    <a:lstStyle/>
                    <a:p>
                      <a:r>
                        <a:rPr lang="ru-RU" sz="3200" dirty="0">
                          <a:effectLst/>
                        </a:rPr>
                        <a:t>146</a:t>
                      </a:r>
                    </a:p>
                  </a:txBody>
                  <a:tcPr marL="114300" marR="114300" marT="66675" marB="66675" anchor="ctr"/>
                </a:tc>
                <a:extLst>
                  <a:ext uri="{0D108BD9-81ED-4DB2-BD59-A6C34878D82A}">
                    <a16:rowId xmlns:a16="http://schemas.microsoft.com/office/drawing/2014/main" val="3006953039"/>
                  </a:ext>
                </a:extLst>
              </a:tr>
              <a:tr h="370840">
                <a:tc>
                  <a:txBody>
                    <a:bodyPr/>
                    <a:lstStyle/>
                    <a:p>
                      <a:r>
                        <a:rPr lang="ru-RU" sz="3200" dirty="0">
                          <a:effectLst/>
                        </a:rPr>
                        <a:t>2013</a:t>
                      </a:r>
                    </a:p>
                  </a:txBody>
                  <a:tcPr marL="114300" marR="114300" marT="66675" marB="66675" anchor="ctr"/>
                </a:tc>
                <a:tc>
                  <a:txBody>
                    <a:bodyPr/>
                    <a:lstStyle/>
                    <a:p>
                      <a:r>
                        <a:rPr lang="ru-RU" sz="3200" dirty="0">
                          <a:effectLst/>
                        </a:rPr>
                        <a:t>144</a:t>
                      </a:r>
                    </a:p>
                  </a:txBody>
                  <a:tcPr marL="114300" marR="114300" marT="66675" marB="66675" anchor="ctr"/>
                </a:tc>
                <a:extLst>
                  <a:ext uri="{0D108BD9-81ED-4DB2-BD59-A6C34878D82A}">
                    <a16:rowId xmlns:a16="http://schemas.microsoft.com/office/drawing/2014/main" val="2857592374"/>
                  </a:ext>
                </a:extLst>
              </a:tr>
              <a:tr h="370840">
                <a:tc>
                  <a:txBody>
                    <a:bodyPr/>
                    <a:lstStyle/>
                    <a:p>
                      <a:r>
                        <a:rPr lang="ru-RU" sz="3200">
                          <a:effectLst/>
                        </a:rPr>
                        <a:t>2014</a:t>
                      </a:r>
                    </a:p>
                  </a:txBody>
                  <a:tcPr marL="114300" marR="114300" marT="66675" marB="66675" anchor="ctr"/>
                </a:tc>
                <a:tc>
                  <a:txBody>
                    <a:bodyPr/>
                    <a:lstStyle/>
                    <a:p>
                      <a:r>
                        <a:rPr lang="ru-RU" sz="3200" dirty="0">
                          <a:effectLst/>
                        </a:rPr>
                        <a:t>151</a:t>
                      </a:r>
                    </a:p>
                  </a:txBody>
                  <a:tcPr marL="114300" marR="114300" marT="66675" marB="66675" anchor="ctr"/>
                </a:tc>
                <a:extLst>
                  <a:ext uri="{0D108BD9-81ED-4DB2-BD59-A6C34878D82A}">
                    <a16:rowId xmlns:a16="http://schemas.microsoft.com/office/drawing/2014/main" val="2573779182"/>
                  </a:ext>
                </a:extLst>
              </a:tr>
              <a:tr h="370840">
                <a:tc>
                  <a:txBody>
                    <a:bodyPr/>
                    <a:lstStyle/>
                    <a:p>
                      <a:r>
                        <a:rPr lang="ru-RU" sz="3200">
                          <a:effectLst/>
                        </a:rPr>
                        <a:t>Итого</a:t>
                      </a:r>
                    </a:p>
                  </a:txBody>
                  <a:tcPr marL="114300" marR="114300" marT="66675" marB="66675" anchor="ctr"/>
                </a:tc>
                <a:tc>
                  <a:txBody>
                    <a:bodyPr/>
                    <a:lstStyle/>
                    <a:p>
                      <a:r>
                        <a:rPr lang="ru-RU" sz="3200" dirty="0">
                          <a:effectLst/>
                        </a:rPr>
                        <a:t>712</a:t>
                      </a:r>
                    </a:p>
                  </a:txBody>
                  <a:tcPr marL="114300" marR="114300" marT="66675" marB="66675" anchor="ctr"/>
                </a:tc>
                <a:extLst>
                  <a:ext uri="{0D108BD9-81ED-4DB2-BD59-A6C34878D82A}">
                    <a16:rowId xmlns:a16="http://schemas.microsoft.com/office/drawing/2014/main" val="707891923"/>
                  </a:ext>
                </a:extLst>
              </a:tr>
            </a:tbl>
          </a:graphicData>
        </a:graphic>
      </p:graphicFrame>
      <p:sp>
        <p:nvSpPr>
          <p:cNvPr id="6" name="Номер слайда 5">
            <a:extLst>
              <a:ext uri="{FF2B5EF4-FFF2-40B4-BE49-F238E27FC236}">
                <a16:creationId xmlns:a16="http://schemas.microsoft.com/office/drawing/2014/main" id="{708A46BE-8017-4DD8-9569-A4D50936E671}"/>
              </a:ext>
            </a:extLst>
          </p:cNvPr>
          <p:cNvSpPr>
            <a:spLocks noGrp="1"/>
          </p:cNvSpPr>
          <p:nvPr>
            <p:ph type="sldNum" sz="quarter" idx="12"/>
          </p:nvPr>
        </p:nvSpPr>
        <p:spPr/>
        <p:txBody>
          <a:bodyPr/>
          <a:lstStyle/>
          <a:p>
            <a:pPr>
              <a:defRPr/>
            </a:pPr>
            <a:fld id="{4042308C-B479-4937-8BDB-0CF806D72C18}" type="slidenum">
              <a:rPr lang="ru-RU" smtClean="0"/>
              <a:pPr>
                <a:defRPr/>
              </a:pPr>
              <a:t>772</a:t>
            </a:fld>
            <a:endParaRPr lang="ru-RU"/>
          </a:p>
        </p:txBody>
      </p:sp>
    </p:spTree>
    <p:extLst>
      <p:ext uri="{BB962C8B-B14F-4D97-AF65-F5344CB8AC3E}">
        <p14:creationId xmlns:p14="http://schemas.microsoft.com/office/powerpoint/2010/main" val="2860714403"/>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C76990-419D-4D14-AC2B-B306CED99EBF}"/>
              </a:ext>
            </a:extLst>
          </p:cNvPr>
          <p:cNvSpPr>
            <a:spLocks noGrp="1"/>
          </p:cNvSpPr>
          <p:nvPr>
            <p:ph type="title"/>
          </p:nvPr>
        </p:nvSpPr>
        <p:spPr/>
        <p:txBody>
          <a:bodyPr/>
          <a:lstStyle/>
          <a:p>
            <a:r>
              <a:rPr lang="ru-RU" i="1" dirty="0"/>
              <a:t>Примеры интервальных временных данных:</a:t>
            </a:r>
            <a:endParaRPr lang="ru-RU" dirty="0"/>
          </a:p>
        </p:txBody>
      </p:sp>
      <p:sp>
        <p:nvSpPr>
          <p:cNvPr id="3" name="Объект 2">
            <a:extLst>
              <a:ext uri="{FF2B5EF4-FFF2-40B4-BE49-F238E27FC236}">
                <a16:creationId xmlns:a16="http://schemas.microsoft.com/office/drawing/2014/main" id="{5664D1ED-6C5D-479F-B27D-7F7C4790EF99}"/>
              </a:ext>
            </a:extLst>
          </p:cNvPr>
          <p:cNvSpPr>
            <a:spLocks noGrp="1"/>
          </p:cNvSpPr>
          <p:nvPr>
            <p:ph sz="quarter" idx="1"/>
          </p:nvPr>
        </p:nvSpPr>
        <p:spPr/>
        <p:txBody>
          <a:bodyPr/>
          <a:lstStyle/>
          <a:p>
            <a:pPr lvl="0"/>
            <a:endParaRPr lang="ru-RU" dirty="0"/>
          </a:p>
          <a:p>
            <a:pPr lvl="0"/>
            <a:r>
              <a:rPr lang="ru-RU" dirty="0"/>
              <a:t>сводки ГИБДД по количеству ДТП, произошедших в Москве за день, с 1 по 30 марта 2014 года;</a:t>
            </a:r>
          </a:p>
          <a:p>
            <a:pPr lvl="0"/>
            <a:r>
              <a:rPr lang="ru-RU" dirty="0"/>
              <a:t>годовой объем экспорта (импорта) России по годам за последние 20 лет;</a:t>
            </a:r>
          </a:p>
          <a:p>
            <a:pPr lvl="0"/>
            <a:r>
              <a:rPr lang="ru-RU" dirty="0"/>
              <a:t>динамика ежегодных данных о количестве преступлений, совершённых в РФ за год за последние 10 лет;</a:t>
            </a:r>
          </a:p>
          <a:p>
            <a:pPr lvl="0"/>
            <a:r>
              <a:rPr lang="ru-RU" dirty="0"/>
              <a:t>число браков и разводов, зарегистрированных в центральном Федеральном округе по кварталам за последние 10 лет.  </a:t>
            </a:r>
          </a:p>
        </p:txBody>
      </p:sp>
      <p:sp>
        <p:nvSpPr>
          <p:cNvPr id="4" name="Номер слайда 3">
            <a:extLst>
              <a:ext uri="{FF2B5EF4-FFF2-40B4-BE49-F238E27FC236}">
                <a16:creationId xmlns:a16="http://schemas.microsoft.com/office/drawing/2014/main" id="{8C849DC1-F960-4534-ABCA-B8293608A12A}"/>
              </a:ext>
            </a:extLst>
          </p:cNvPr>
          <p:cNvSpPr>
            <a:spLocks noGrp="1"/>
          </p:cNvSpPr>
          <p:nvPr>
            <p:ph type="sldNum" sz="quarter" idx="12"/>
          </p:nvPr>
        </p:nvSpPr>
        <p:spPr/>
        <p:txBody>
          <a:bodyPr/>
          <a:lstStyle/>
          <a:p>
            <a:pPr>
              <a:defRPr/>
            </a:pPr>
            <a:fld id="{4042308C-B479-4937-8BDB-0CF806D72C18}" type="slidenum">
              <a:rPr lang="ru-RU" smtClean="0"/>
              <a:pPr>
                <a:defRPr/>
              </a:pPr>
              <a:t>773</a:t>
            </a:fld>
            <a:endParaRPr lang="ru-RU"/>
          </a:p>
        </p:txBody>
      </p:sp>
    </p:spTree>
    <p:extLst>
      <p:ext uri="{BB962C8B-B14F-4D97-AF65-F5344CB8AC3E}">
        <p14:creationId xmlns:p14="http://schemas.microsoft.com/office/powerpoint/2010/main" val="836037460"/>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69BDB9-9619-4FC1-8F2E-A9D763DAAC1E}"/>
              </a:ext>
            </a:extLst>
          </p:cNvPr>
          <p:cNvSpPr>
            <a:spLocks noGrp="1"/>
          </p:cNvSpPr>
          <p:nvPr>
            <p:ph type="title"/>
          </p:nvPr>
        </p:nvSpPr>
        <p:spPr/>
        <p:txBody>
          <a:bodyPr/>
          <a:lstStyle/>
          <a:p>
            <a:r>
              <a:rPr lang="ru-RU" sz="2600" i="1" dirty="0"/>
              <a:t>Динамика числа родившихся человек (без мертворожденных) в РФ в течение года за 1990-2015 </a:t>
            </a:r>
            <a:r>
              <a:rPr lang="ru-RU" sz="2400" i="1" dirty="0"/>
              <a:t>(пример интервального ряда)</a:t>
            </a:r>
            <a:endParaRPr lang="ru-RU" sz="2400" dirty="0"/>
          </a:p>
        </p:txBody>
      </p:sp>
      <p:graphicFrame>
        <p:nvGraphicFramePr>
          <p:cNvPr id="4" name="Объект 3">
            <a:extLst>
              <a:ext uri="{FF2B5EF4-FFF2-40B4-BE49-F238E27FC236}">
                <a16:creationId xmlns:a16="http://schemas.microsoft.com/office/drawing/2014/main" id="{7956FBB7-55C4-4B96-86A0-6C28837D57DF}"/>
              </a:ext>
            </a:extLst>
          </p:cNvPr>
          <p:cNvGraphicFramePr>
            <a:graphicFrameLocks noGrp="1"/>
          </p:cNvGraphicFramePr>
          <p:nvPr>
            <p:ph sz="quarter" idx="1"/>
          </p:nvPr>
        </p:nvGraphicFramePr>
        <p:xfrm>
          <a:off x="457200" y="1219200"/>
          <a:ext cx="8229600" cy="4937125"/>
        </p:xfrm>
        <a:graphic>
          <a:graphicData uri="http://schemas.openxmlformats.org/drawingml/2006/chart">
            <c:chart xmlns:c="http://schemas.openxmlformats.org/drawingml/2006/chart" xmlns:r="http://schemas.openxmlformats.org/officeDocument/2006/relationships" r:id="rId2"/>
          </a:graphicData>
        </a:graphic>
      </p:graphicFrame>
      <p:sp>
        <p:nvSpPr>
          <p:cNvPr id="5" name="Номер слайда 4">
            <a:extLst>
              <a:ext uri="{FF2B5EF4-FFF2-40B4-BE49-F238E27FC236}">
                <a16:creationId xmlns:a16="http://schemas.microsoft.com/office/drawing/2014/main" id="{107E1B70-6C86-4A60-ABFA-10174508B720}"/>
              </a:ext>
            </a:extLst>
          </p:cNvPr>
          <p:cNvSpPr>
            <a:spLocks noGrp="1"/>
          </p:cNvSpPr>
          <p:nvPr>
            <p:ph type="sldNum" sz="quarter" idx="12"/>
          </p:nvPr>
        </p:nvSpPr>
        <p:spPr/>
        <p:txBody>
          <a:bodyPr/>
          <a:lstStyle/>
          <a:p>
            <a:pPr>
              <a:defRPr/>
            </a:pPr>
            <a:fld id="{4042308C-B479-4937-8BDB-0CF806D72C18}" type="slidenum">
              <a:rPr lang="ru-RU" smtClean="0"/>
              <a:pPr>
                <a:defRPr/>
              </a:pPr>
              <a:t>774</a:t>
            </a:fld>
            <a:endParaRPr lang="ru-RU"/>
          </a:p>
        </p:txBody>
      </p:sp>
    </p:spTree>
    <p:extLst>
      <p:ext uri="{BB962C8B-B14F-4D97-AF65-F5344CB8AC3E}">
        <p14:creationId xmlns:p14="http://schemas.microsoft.com/office/powerpoint/2010/main" val="382570800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Заголовок 1"/>
          <p:cNvSpPr>
            <a:spLocks noGrp="1"/>
          </p:cNvSpPr>
          <p:nvPr>
            <p:ph type="title"/>
          </p:nvPr>
        </p:nvSpPr>
        <p:spPr>
          <a:xfrm>
            <a:off x="467544" y="404664"/>
            <a:ext cx="8229600" cy="914400"/>
          </a:xfrm>
        </p:spPr>
        <p:txBody>
          <a:bodyPr/>
          <a:lstStyle/>
          <a:p>
            <a:r>
              <a:rPr lang="ru-RU" sz="2800" b="1" dirty="0"/>
              <a:t>ПАССАЖИРООБОРОТ ТРАНСПОРТА ОБЩЕГО ПОЛЬЗОВАНИЯ  ПО ВИДАМ СООБЩЕНИЯ</a:t>
            </a:r>
            <a:br>
              <a:rPr lang="ru-RU" sz="2800" b="1" dirty="0"/>
            </a:br>
            <a:r>
              <a:rPr lang="ru-RU" sz="2800" dirty="0"/>
              <a:t>(</a:t>
            </a:r>
            <a:r>
              <a:rPr lang="ru-RU" sz="2800" dirty="0" err="1"/>
              <a:t>миллиаpдов</a:t>
            </a:r>
            <a:r>
              <a:rPr lang="ru-RU" sz="2800" dirty="0"/>
              <a:t> </a:t>
            </a:r>
            <a:r>
              <a:rPr lang="ru-RU" sz="2800" dirty="0" err="1"/>
              <a:t>пассажиpо-километpов</a:t>
            </a:r>
            <a:r>
              <a:rPr lang="ru-RU" sz="2800" dirty="0"/>
              <a:t>)</a:t>
            </a:r>
          </a:p>
        </p:txBody>
      </p:sp>
      <p:graphicFrame>
        <p:nvGraphicFramePr>
          <p:cNvPr id="2" name="Таблица 1">
            <a:extLst>
              <a:ext uri="{FF2B5EF4-FFF2-40B4-BE49-F238E27FC236}">
                <a16:creationId xmlns:a16="http://schemas.microsoft.com/office/drawing/2014/main" id="{905BBF3F-B961-41BD-8005-6D10BAB3511C}"/>
              </a:ext>
            </a:extLst>
          </p:cNvPr>
          <p:cNvGraphicFramePr>
            <a:graphicFrameLocks noGrp="1"/>
          </p:cNvGraphicFramePr>
          <p:nvPr>
            <p:extLst>
              <p:ext uri="{D42A27DB-BD31-4B8C-83A1-F6EECF244321}">
                <p14:modId xmlns:p14="http://schemas.microsoft.com/office/powerpoint/2010/main" val="3460774266"/>
              </p:ext>
            </p:extLst>
          </p:nvPr>
        </p:nvGraphicFramePr>
        <p:xfrm>
          <a:off x="457200" y="2376488"/>
          <a:ext cx="7715197" cy="3333990"/>
        </p:xfrm>
        <a:graphic>
          <a:graphicData uri="http://schemas.openxmlformats.org/drawingml/2006/table">
            <a:tbl>
              <a:tblPr>
                <a:tableStyleId>{5C22544A-7EE6-4342-B048-85BDC9FD1C3A}</a:tableStyleId>
              </a:tblPr>
              <a:tblGrid>
                <a:gridCol w="1973425">
                  <a:extLst>
                    <a:ext uri="{9D8B030D-6E8A-4147-A177-3AD203B41FA5}">
                      <a16:colId xmlns:a16="http://schemas.microsoft.com/office/drawing/2014/main" val="3182407516"/>
                    </a:ext>
                  </a:extLst>
                </a:gridCol>
                <a:gridCol w="634669">
                  <a:extLst>
                    <a:ext uri="{9D8B030D-6E8A-4147-A177-3AD203B41FA5}">
                      <a16:colId xmlns:a16="http://schemas.microsoft.com/office/drawing/2014/main" val="393974037"/>
                    </a:ext>
                  </a:extLst>
                </a:gridCol>
                <a:gridCol w="634669">
                  <a:extLst>
                    <a:ext uri="{9D8B030D-6E8A-4147-A177-3AD203B41FA5}">
                      <a16:colId xmlns:a16="http://schemas.microsoft.com/office/drawing/2014/main" val="4273466532"/>
                    </a:ext>
                  </a:extLst>
                </a:gridCol>
                <a:gridCol w="634669">
                  <a:extLst>
                    <a:ext uri="{9D8B030D-6E8A-4147-A177-3AD203B41FA5}">
                      <a16:colId xmlns:a16="http://schemas.microsoft.com/office/drawing/2014/main" val="672536412"/>
                    </a:ext>
                  </a:extLst>
                </a:gridCol>
                <a:gridCol w="634669">
                  <a:extLst>
                    <a:ext uri="{9D8B030D-6E8A-4147-A177-3AD203B41FA5}">
                      <a16:colId xmlns:a16="http://schemas.microsoft.com/office/drawing/2014/main" val="622854965"/>
                    </a:ext>
                  </a:extLst>
                </a:gridCol>
                <a:gridCol w="664420">
                  <a:extLst>
                    <a:ext uri="{9D8B030D-6E8A-4147-A177-3AD203B41FA5}">
                      <a16:colId xmlns:a16="http://schemas.microsoft.com/office/drawing/2014/main" val="1023451840"/>
                    </a:ext>
                  </a:extLst>
                </a:gridCol>
                <a:gridCol w="634669">
                  <a:extLst>
                    <a:ext uri="{9D8B030D-6E8A-4147-A177-3AD203B41FA5}">
                      <a16:colId xmlns:a16="http://schemas.microsoft.com/office/drawing/2014/main" val="2882032495"/>
                    </a:ext>
                  </a:extLst>
                </a:gridCol>
                <a:gridCol w="634669">
                  <a:extLst>
                    <a:ext uri="{9D8B030D-6E8A-4147-A177-3AD203B41FA5}">
                      <a16:colId xmlns:a16="http://schemas.microsoft.com/office/drawing/2014/main" val="1975238467"/>
                    </a:ext>
                  </a:extLst>
                </a:gridCol>
                <a:gridCol w="634669">
                  <a:extLst>
                    <a:ext uri="{9D8B030D-6E8A-4147-A177-3AD203B41FA5}">
                      <a16:colId xmlns:a16="http://schemas.microsoft.com/office/drawing/2014/main" val="3431433772"/>
                    </a:ext>
                  </a:extLst>
                </a:gridCol>
                <a:gridCol w="634669">
                  <a:extLst>
                    <a:ext uri="{9D8B030D-6E8A-4147-A177-3AD203B41FA5}">
                      <a16:colId xmlns:a16="http://schemas.microsoft.com/office/drawing/2014/main" val="2516387523"/>
                    </a:ext>
                  </a:extLst>
                </a:gridCol>
              </a:tblGrid>
              <a:tr h="44400">
                <a:tc>
                  <a:txBody>
                    <a:bodyPr/>
                    <a:lstStyle/>
                    <a:p>
                      <a:pPr algn="l" fontAlgn="b"/>
                      <a:r>
                        <a:rPr lang="ru-RU" sz="1600" u="none" strike="noStrike" dirty="0">
                          <a:effectLst/>
                        </a:rPr>
                        <a:t> </a:t>
                      </a:r>
                      <a:endParaRPr lang="ru-RU" sz="1600" b="0" i="0" u="none" strike="noStrike" dirty="0">
                        <a:solidFill>
                          <a:srgbClr val="000000"/>
                        </a:solidFill>
                        <a:effectLst/>
                        <a:latin typeface="Times New Roman" panose="02020603050405020304" pitchFamily="18" charset="0"/>
                      </a:endParaRPr>
                    </a:p>
                  </a:txBody>
                  <a:tcPr marL="6383" marR="6383" marT="6383"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2009</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2010</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2012</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2013</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2014</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2015</a:t>
                      </a:r>
                    </a:p>
                  </a:txBody>
                  <a:tcPr marL="9525" marR="9525" marT="9525" marB="0" anchor="ctr"/>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2016</a:t>
                      </a:r>
                    </a:p>
                  </a:txBody>
                  <a:tcPr marL="9525" marR="9525" marT="9525" marB="0" anchor="ctr"/>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2017</a:t>
                      </a:r>
                    </a:p>
                  </a:txBody>
                  <a:tcPr marL="9525" marR="9525" marT="9525" marB="0" anchor="ctr"/>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2018</a:t>
                      </a:r>
                    </a:p>
                  </a:txBody>
                  <a:tcPr marL="9525" marR="9525" marT="9525" marB="0" anchor="ctr"/>
                </a:tc>
                <a:extLst>
                  <a:ext uri="{0D108BD9-81ED-4DB2-BD59-A6C34878D82A}">
                    <a16:rowId xmlns:a16="http://schemas.microsoft.com/office/drawing/2014/main" val="3711672291"/>
                  </a:ext>
                </a:extLst>
              </a:tr>
              <a:tr h="146805">
                <a:tc>
                  <a:txBody>
                    <a:bodyPr/>
                    <a:lstStyle/>
                    <a:p>
                      <a:pPr algn="l" fontAlgn="b"/>
                      <a:r>
                        <a:rPr lang="ru-RU" sz="1600" u="none" strike="noStrike" dirty="0">
                          <a:effectLst/>
                        </a:rPr>
                        <a:t> </a:t>
                      </a:r>
                      <a:endParaRPr lang="ru-RU" sz="1600" b="0" i="0" u="none" strike="noStrike" dirty="0">
                        <a:solidFill>
                          <a:srgbClr val="000000"/>
                        </a:solidFill>
                        <a:effectLst/>
                        <a:latin typeface="Times New Roman" panose="02020603050405020304" pitchFamily="18" charset="0"/>
                      </a:endParaRPr>
                    </a:p>
                  </a:txBody>
                  <a:tcPr marL="6383"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 </a:t>
                      </a:r>
                    </a:p>
                  </a:txBody>
                  <a:tcPr marL="9525" marR="9525" marT="9525" marB="0" anchor="b"/>
                </a:tc>
                <a:extLst>
                  <a:ext uri="{0D108BD9-81ED-4DB2-BD59-A6C34878D82A}">
                    <a16:rowId xmlns:a16="http://schemas.microsoft.com/office/drawing/2014/main" val="3381353020"/>
                  </a:ext>
                </a:extLst>
              </a:tr>
              <a:tr h="153188">
                <a:tc>
                  <a:txBody>
                    <a:bodyPr/>
                    <a:lstStyle/>
                    <a:p>
                      <a:pPr algn="l" fontAlgn="b"/>
                      <a:r>
                        <a:rPr lang="ru-RU" sz="1600" u="none" strike="noStrike">
                          <a:effectLst/>
                        </a:rPr>
                        <a:t>Транспорт - всего </a:t>
                      </a:r>
                      <a:endParaRPr lang="ru-RU" sz="1600" b="1" i="0" u="none" strike="noStrike">
                        <a:solidFill>
                          <a:srgbClr val="000000"/>
                        </a:solidFill>
                        <a:effectLst/>
                        <a:latin typeface="Times New Roman" panose="02020603050405020304" pitchFamily="18" charset="0"/>
                      </a:endParaRPr>
                    </a:p>
                  </a:txBody>
                  <a:tcPr marL="6383"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464,2</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484,0</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532,6</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547,2</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556,2</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530,0</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519,8</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560,7</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594,4</a:t>
                      </a:r>
                    </a:p>
                  </a:txBody>
                  <a:tcPr marL="9525" marR="9525" marT="9525" marB="0" anchor="b"/>
                </a:tc>
                <a:extLst>
                  <a:ext uri="{0D108BD9-81ED-4DB2-BD59-A6C34878D82A}">
                    <a16:rowId xmlns:a16="http://schemas.microsoft.com/office/drawing/2014/main" val="1344549034"/>
                  </a:ext>
                </a:extLst>
              </a:tr>
              <a:tr h="146805">
                <a:tc>
                  <a:txBody>
                    <a:bodyPr/>
                    <a:lstStyle/>
                    <a:p>
                      <a:pPr algn="l" fontAlgn="b"/>
                      <a:r>
                        <a:rPr lang="ru-RU" sz="1600" u="none" strike="noStrike">
                          <a:effectLst/>
                        </a:rPr>
                        <a:t>в том числе:</a:t>
                      </a:r>
                      <a:endParaRPr lang="ru-RU" sz="1600" b="0" i="0" u="none" strike="noStrike">
                        <a:solidFill>
                          <a:srgbClr val="000000"/>
                        </a:solidFill>
                        <a:effectLst/>
                        <a:latin typeface="Times New Roman" panose="02020603050405020304" pitchFamily="18" charset="0"/>
                      </a:endParaRPr>
                    </a:p>
                  </a:txBody>
                  <a:tcPr marL="172337" marR="6383" marT="6383"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 </a:t>
                      </a:r>
                    </a:p>
                  </a:txBody>
                  <a:tcPr marL="9525" marR="9525" marT="9525" marB="0" anchor="b"/>
                </a:tc>
                <a:extLst>
                  <a:ext uri="{0D108BD9-81ED-4DB2-BD59-A6C34878D82A}">
                    <a16:rowId xmlns:a16="http://schemas.microsoft.com/office/drawing/2014/main" val="1485317911"/>
                  </a:ext>
                </a:extLst>
              </a:tr>
              <a:tr h="293610">
                <a:tc>
                  <a:txBody>
                    <a:bodyPr/>
                    <a:lstStyle/>
                    <a:p>
                      <a:pPr algn="l" fontAlgn="b"/>
                      <a:r>
                        <a:rPr lang="ru-RU" sz="1600" u="none" strike="noStrike" dirty="0">
                          <a:effectLst/>
                        </a:rPr>
                        <a:t>железнодорожный</a:t>
                      </a:r>
                      <a:endParaRPr lang="ru-RU" sz="1600" b="0" i="0" u="none" strike="noStrike" dirty="0">
                        <a:solidFill>
                          <a:srgbClr val="000000"/>
                        </a:solidFill>
                        <a:effectLst/>
                        <a:latin typeface="Times New Roman" panose="02020603050405020304" pitchFamily="18" charset="0"/>
                      </a:endParaRPr>
                    </a:p>
                  </a:txBody>
                  <a:tcPr marL="57446" marR="6383" marT="6383"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151,5</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138,9</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144,6</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138,5</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130,0</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120,6</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124,6</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123,1</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129,5</a:t>
                      </a:r>
                    </a:p>
                  </a:txBody>
                  <a:tcPr marL="9525" marR="9525" marT="9525" marB="0" anchor="b"/>
                </a:tc>
                <a:extLst>
                  <a:ext uri="{0D108BD9-81ED-4DB2-BD59-A6C34878D82A}">
                    <a16:rowId xmlns:a16="http://schemas.microsoft.com/office/drawing/2014/main" val="2464522253"/>
                  </a:ext>
                </a:extLst>
              </a:tr>
              <a:tr h="146805">
                <a:tc>
                  <a:txBody>
                    <a:bodyPr/>
                    <a:lstStyle/>
                    <a:p>
                      <a:pPr algn="l" fontAlgn="b"/>
                      <a:r>
                        <a:rPr lang="ru-RU" sz="1600" u="none" strike="noStrike" dirty="0">
                          <a:effectLst/>
                        </a:rPr>
                        <a:t>автобусный</a:t>
                      </a:r>
                      <a:endParaRPr lang="ru-RU" sz="1600" b="0" i="0" u="none" strike="noStrike" dirty="0">
                        <a:solidFill>
                          <a:srgbClr val="000000"/>
                        </a:solidFill>
                        <a:effectLst/>
                        <a:latin typeface="Times New Roman" panose="02020603050405020304" pitchFamily="18" charset="0"/>
                      </a:endParaRPr>
                    </a:p>
                  </a:txBody>
                  <a:tcPr marL="57446"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141,5</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140,6</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133,3</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126,0</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127,1</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126,3</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124,3</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123,4</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122,9</a:t>
                      </a:r>
                    </a:p>
                  </a:txBody>
                  <a:tcPr marL="9525" marR="9525" marT="9525" marB="0" anchor="b"/>
                </a:tc>
                <a:extLst>
                  <a:ext uri="{0D108BD9-81ED-4DB2-BD59-A6C34878D82A}">
                    <a16:rowId xmlns:a16="http://schemas.microsoft.com/office/drawing/2014/main" val="2146934815"/>
                  </a:ext>
                </a:extLst>
              </a:tr>
              <a:tr h="146805">
                <a:tc>
                  <a:txBody>
                    <a:bodyPr/>
                    <a:lstStyle/>
                    <a:p>
                      <a:pPr algn="l" fontAlgn="b"/>
                      <a:r>
                        <a:rPr lang="ru-RU" sz="1600" u="none" strike="noStrike" dirty="0">
                          <a:effectLst/>
                        </a:rPr>
                        <a:t>легковое такси </a:t>
                      </a:r>
                      <a:endParaRPr lang="ru-RU" sz="1600" b="0" i="0" u="none" strike="noStrike" dirty="0">
                        <a:solidFill>
                          <a:srgbClr val="000000"/>
                        </a:solidFill>
                        <a:effectLst/>
                        <a:latin typeface="Times New Roman" panose="02020603050405020304" pitchFamily="18" charset="0"/>
                      </a:endParaRPr>
                    </a:p>
                  </a:txBody>
                  <a:tcPr marL="57446"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0,1</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0,3</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0,3</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0,3</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0,3</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0,3</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0,4</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0,5</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0,4</a:t>
                      </a:r>
                    </a:p>
                  </a:txBody>
                  <a:tcPr marL="9525" marR="9525" marT="9525" marB="0" anchor="b"/>
                </a:tc>
                <a:extLst>
                  <a:ext uri="{0D108BD9-81ED-4DB2-BD59-A6C34878D82A}">
                    <a16:rowId xmlns:a16="http://schemas.microsoft.com/office/drawing/2014/main" val="99664831"/>
                  </a:ext>
                </a:extLst>
              </a:tr>
              <a:tr h="146805">
                <a:tc>
                  <a:txBody>
                    <a:bodyPr/>
                    <a:lstStyle/>
                    <a:p>
                      <a:pPr algn="l" fontAlgn="b"/>
                      <a:r>
                        <a:rPr lang="ru-RU" sz="1600" u="none" strike="noStrike" dirty="0">
                          <a:effectLst/>
                        </a:rPr>
                        <a:t>трамвайный</a:t>
                      </a:r>
                      <a:endParaRPr lang="ru-RU" sz="1600" b="0" i="0" u="none" strike="noStrike" dirty="0">
                        <a:solidFill>
                          <a:srgbClr val="000000"/>
                        </a:solidFill>
                        <a:effectLst/>
                        <a:latin typeface="Times New Roman" panose="02020603050405020304" pitchFamily="18" charset="0"/>
                      </a:endParaRPr>
                    </a:p>
                  </a:txBody>
                  <a:tcPr marL="57446"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7,1</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6,7</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6,3</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5,3</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5,0</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4,8</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4,6</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4,3</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3,9</a:t>
                      </a:r>
                    </a:p>
                  </a:txBody>
                  <a:tcPr marL="9525" marR="9525" marT="9525" marB="0" anchor="b"/>
                </a:tc>
                <a:extLst>
                  <a:ext uri="{0D108BD9-81ED-4DB2-BD59-A6C34878D82A}">
                    <a16:rowId xmlns:a16="http://schemas.microsoft.com/office/drawing/2014/main" val="2240427575"/>
                  </a:ext>
                </a:extLst>
              </a:tr>
              <a:tr h="146805">
                <a:tc>
                  <a:txBody>
                    <a:bodyPr/>
                    <a:lstStyle/>
                    <a:p>
                      <a:pPr algn="l" fontAlgn="b"/>
                      <a:r>
                        <a:rPr lang="ru-RU" sz="1600" u="none" strike="noStrike" dirty="0">
                          <a:effectLst/>
                        </a:rPr>
                        <a:t>троллейбусный</a:t>
                      </a:r>
                      <a:endParaRPr lang="ru-RU" sz="1600" b="0" i="0" u="none" strike="noStrike" dirty="0">
                        <a:solidFill>
                          <a:srgbClr val="000000"/>
                        </a:solidFill>
                        <a:effectLst/>
                        <a:latin typeface="Times New Roman" panose="02020603050405020304" pitchFamily="18" charset="0"/>
                      </a:endParaRPr>
                    </a:p>
                  </a:txBody>
                  <a:tcPr marL="57446"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7,9</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7,1</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6,6</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5,7</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6,4</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6,0</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5,5</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5,2</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4,7</a:t>
                      </a:r>
                    </a:p>
                  </a:txBody>
                  <a:tcPr marL="9525" marR="9525" marT="9525" marB="0" anchor="b"/>
                </a:tc>
                <a:extLst>
                  <a:ext uri="{0D108BD9-81ED-4DB2-BD59-A6C34878D82A}">
                    <a16:rowId xmlns:a16="http://schemas.microsoft.com/office/drawing/2014/main" val="781117438"/>
                  </a:ext>
                </a:extLst>
              </a:tr>
              <a:tr h="165954">
                <a:tc>
                  <a:txBody>
                    <a:bodyPr/>
                    <a:lstStyle/>
                    <a:p>
                      <a:pPr algn="l" fontAlgn="b"/>
                      <a:r>
                        <a:rPr lang="ru-RU" sz="1600" u="none" strike="noStrike" dirty="0">
                          <a:effectLst/>
                        </a:rPr>
                        <a:t>метрополитен</a:t>
                      </a:r>
                      <a:endParaRPr lang="ru-RU" sz="1600" b="0" i="0" u="none" strike="noStrike" dirty="0">
                        <a:solidFill>
                          <a:srgbClr val="000000"/>
                        </a:solidFill>
                        <a:effectLst/>
                        <a:latin typeface="Times New Roman" panose="02020603050405020304" pitchFamily="18" charset="0"/>
                      </a:endParaRPr>
                    </a:p>
                  </a:txBody>
                  <a:tcPr marL="57446"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42,7</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42,4</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45,1</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45,6</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45,4</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44,6</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44,1</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44,1</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45,4</a:t>
                      </a:r>
                    </a:p>
                  </a:txBody>
                  <a:tcPr marL="9525" marR="9525" marT="9525" marB="0" anchor="b"/>
                </a:tc>
                <a:extLst>
                  <a:ext uri="{0D108BD9-81ED-4DB2-BD59-A6C34878D82A}">
                    <a16:rowId xmlns:a16="http://schemas.microsoft.com/office/drawing/2014/main" val="1934179262"/>
                  </a:ext>
                </a:extLst>
              </a:tr>
              <a:tr h="153188">
                <a:tc>
                  <a:txBody>
                    <a:bodyPr/>
                    <a:lstStyle/>
                    <a:p>
                      <a:pPr algn="l" fontAlgn="b"/>
                      <a:r>
                        <a:rPr lang="ru-RU" sz="1600" u="none" strike="noStrike" dirty="0">
                          <a:effectLst/>
                        </a:rPr>
                        <a:t>морской</a:t>
                      </a:r>
                      <a:endParaRPr lang="ru-RU" sz="1600" b="0" i="0" u="none" strike="noStrike" dirty="0">
                        <a:solidFill>
                          <a:srgbClr val="000000"/>
                        </a:solidFill>
                        <a:effectLst/>
                        <a:latin typeface="Times New Roman" panose="02020603050405020304" pitchFamily="18" charset="0"/>
                      </a:endParaRPr>
                    </a:p>
                  </a:txBody>
                  <a:tcPr marL="57446"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0,06</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0,06</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0,04</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0,04</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0,07</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0,06</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0,09</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0,08</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0,06</a:t>
                      </a:r>
                    </a:p>
                  </a:txBody>
                  <a:tcPr marL="9525" marR="9525" marT="9525" marB="0" anchor="b"/>
                </a:tc>
                <a:extLst>
                  <a:ext uri="{0D108BD9-81ED-4DB2-BD59-A6C34878D82A}">
                    <a16:rowId xmlns:a16="http://schemas.microsoft.com/office/drawing/2014/main" val="2152476778"/>
                  </a:ext>
                </a:extLst>
              </a:tr>
              <a:tr h="165954">
                <a:tc>
                  <a:txBody>
                    <a:bodyPr/>
                    <a:lstStyle/>
                    <a:p>
                      <a:pPr algn="l" fontAlgn="b"/>
                      <a:r>
                        <a:rPr lang="ru-RU" sz="1600" u="none" strike="noStrike" dirty="0">
                          <a:effectLst/>
                        </a:rPr>
                        <a:t>внутренний водный</a:t>
                      </a:r>
                      <a:endParaRPr lang="ru-RU" sz="1600" b="0" i="0" u="none" strike="noStrike" dirty="0">
                        <a:solidFill>
                          <a:srgbClr val="000000"/>
                        </a:solidFill>
                        <a:effectLst/>
                        <a:latin typeface="Times New Roman" panose="02020603050405020304" pitchFamily="18" charset="0"/>
                      </a:endParaRPr>
                    </a:p>
                  </a:txBody>
                  <a:tcPr marL="57446"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0,8</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0,8</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0,6</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0,6</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0,5</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0,5</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0,6</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0,6</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0,6</a:t>
                      </a:r>
                    </a:p>
                  </a:txBody>
                  <a:tcPr marL="9525" marR="9525" marT="9525" marB="0" anchor="b"/>
                </a:tc>
                <a:extLst>
                  <a:ext uri="{0D108BD9-81ED-4DB2-BD59-A6C34878D82A}">
                    <a16:rowId xmlns:a16="http://schemas.microsoft.com/office/drawing/2014/main" val="3716662450"/>
                  </a:ext>
                </a:extLst>
              </a:tr>
              <a:tr h="159571">
                <a:tc>
                  <a:txBody>
                    <a:bodyPr/>
                    <a:lstStyle/>
                    <a:p>
                      <a:pPr algn="l" fontAlgn="b"/>
                      <a:r>
                        <a:rPr lang="ru-RU" sz="1600" u="none" strike="noStrike" dirty="0">
                          <a:effectLst/>
                        </a:rPr>
                        <a:t>воздушный</a:t>
                      </a:r>
                      <a:endParaRPr lang="ru-RU" sz="1600" b="0" i="0" u="none" strike="noStrike" dirty="0">
                        <a:solidFill>
                          <a:srgbClr val="000000"/>
                        </a:solidFill>
                        <a:effectLst/>
                        <a:latin typeface="Times New Roman" panose="02020603050405020304" pitchFamily="18" charset="0"/>
                      </a:endParaRPr>
                    </a:p>
                  </a:txBody>
                  <a:tcPr marL="57446" marR="6383" marT="6383"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112,5</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147,1</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195,8</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225,2</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241,4</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226,8</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215,6</a:t>
                      </a:r>
                    </a:p>
                  </a:txBody>
                  <a:tcPr marL="9525" marR="9525" marT="9525" marB="0" anchor="b"/>
                </a:tc>
                <a:tc>
                  <a:txBody>
                    <a:bodyPr/>
                    <a:lstStyle/>
                    <a:p>
                      <a:pPr marL="0" algn="ctr" rtl="0" eaLnBrk="1" fontAlgn="b" latinLnBrk="0" hangingPunct="1"/>
                      <a:r>
                        <a:rPr kumimoji="0" lang="ru-RU" sz="1600" u="none" strike="noStrike" kern="1200">
                          <a:solidFill>
                            <a:schemeClr val="dk1"/>
                          </a:solidFill>
                          <a:effectLst/>
                          <a:latin typeface="+mn-lt"/>
                          <a:ea typeface="+mn-ea"/>
                          <a:cs typeface="+mn-cs"/>
                        </a:rPr>
                        <a:t>259,4</a:t>
                      </a:r>
                    </a:p>
                  </a:txBody>
                  <a:tcPr marL="9525" marR="9525" marT="9525" marB="0" anchor="b"/>
                </a:tc>
                <a:tc>
                  <a:txBody>
                    <a:bodyPr/>
                    <a:lstStyle/>
                    <a:p>
                      <a:pPr marL="0" algn="ctr" rtl="0" eaLnBrk="1" fontAlgn="b" latinLnBrk="0" hangingPunct="1"/>
                      <a:r>
                        <a:rPr kumimoji="0" lang="ru-RU" sz="1600" u="none" strike="noStrike" kern="1200" dirty="0">
                          <a:solidFill>
                            <a:schemeClr val="dk1"/>
                          </a:solidFill>
                          <a:effectLst/>
                          <a:latin typeface="+mn-lt"/>
                          <a:ea typeface="+mn-ea"/>
                          <a:cs typeface="+mn-cs"/>
                        </a:rPr>
                        <a:t>286,9</a:t>
                      </a:r>
                    </a:p>
                  </a:txBody>
                  <a:tcPr marL="9525" marR="9525" marT="9525" marB="0" anchor="b"/>
                </a:tc>
                <a:extLst>
                  <a:ext uri="{0D108BD9-81ED-4DB2-BD59-A6C34878D82A}">
                    <a16:rowId xmlns:a16="http://schemas.microsoft.com/office/drawing/2014/main" val="1740781235"/>
                  </a:ext>
                </a:extLst>
              </a:tr>
            </a:tbl>
          </a:graphicData>
        </a:graphic>
      </p:graphicFrame>
      <p:sp>
        <p:nvSpPr>
          <p:cNvPr id="3" name="Номер слайда 2">
            <a:extLst>
              <a:ext uri="{FF2B5EF4-FFF2-40B4-BE49-F238E27FC236}">
                <a16:creationId xmlns:a16="http://schemas.microsoft.com/office/drawing/2014/main" id="{5868FB1C-FCE1-44A1-840B-FAD95437AC33}"/>
              </a:ext>
            </a:extLst>
          </p:cNvPr>
          <p:cNvSpPr>
            <a:spLocks noGrp="1"/>
          </p:cNvSpPr>
          <p:nvPr>
            <p:ph type="sldNum" sz="quarter" idx="12"/>
          </p:nvPr>
        </p:nvSpPr>
        <p:spPr/>
        <p:txBody>
          <a:bodyPr/>
          <a:lstStyle/>
          <a:p>
            <a:pPr>
              <a:defRPr/>
            </a:pPr>
            <a:fld id="{FD8F5CCB-111B-4638-BBF2-FC82F5D2E7B2}" type="slidenum">
              <a:rPr lang="ru-RU" smtClean="0"/>
              <a:pPr>
                <a:defRPr/>
              </a:pPr>
              <a:t>775</a:t>
            </a:fld>
            <a:endParaRPr lang="ru-RU"/>
          </a:p>
        </p:txBody>
      </p:sp>
    </p:spTree>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C76990-419D-4D14-AC2B-B306CED99EBF}"/>
              </a:ext>
            </a:extLst>
          </p:cNvPr>
          <p:cNvSpPr>
            <a:spLocks noGrp="1"/>
          </p:cNvSpPr>
          <p:nvPr>
            <p:ph type="title"/>
          </p:nvPr>
        </p:nvSpPr>
        <p:spPr/>
        <p:txBody>
          <a:bodyPr/>
          <a:lstStyle/>
          <a:p>
            <a:r>
              <a:rPr lang="ru-RU" i="1" dirty="0"/>
              <a:t>Примеры пространственно-временных данных</a:t>
            </a:r>
            <a:r>
              <a:rPr lang="en-US" i="1" dirty="0"/>
              <a:t>:</a:t>
            </a:r>
            <a:endParaRPr lang="ru-RU" dirty="0"/>
          </a:p>
        </p:txBody>
      </p:sp>
      <p:sp>
        <p:nvSpPr>
          <p:cNvPr id="3" name="Объект 2">
            <a:extLst>
              <a:ext uri="{FF2B5EF4-FFF2-40B4-BE49-F238E27FC236}">
                <a16:creationId xmlns:a16="http://schemas.microsoft.com/office/drawing/2014/main" id="{5664D1ED-6C5D-479F-B27D-7F7C4790EF99}"/>
              </a:ext>
            </a:extLst>
          </p:cNvPr>
          <p:cNvSpPr>
            <a:spLocks noGrp="1"/>
          </p:cNvSpPr>
          <p:nvPr>
            <p:ph sz="quarter" idx="1"/>
          </p:nvPr>
        </p:nvSpPr>
        <p:spPr>
          <a:xfrm>
            <a:off x="432157" y="960120"/>
            <a:ext cx="8229600" cy="4937760"/>
          </a:xfrm>
        </p:spPr>
        <p:txBody>
          <a:bodyPr/>
          <a:lstStyle/>
          <a:p>
            <a:pPr lvl="0"/>
            <a:r>
              <a:rPr lang="ru-RU" dirty="0"/>
              <a:t>температура воздуха в разных городах России, измеренная в определенное время каждый день в течение месяца (года и </a:t>
            </a:r>
            <a:r>
              <a:rPr lang="ru-RU" dirty="0" err="1"/>
              <a:t>т.д</a:t>
            </a:r>
            <a:r>
              <a:rPr lang="ru-RU" dirty="0"/>
              <a:t>);</a:t>
            </a:r>
          </a:p>
          <a:p>
            <a:pPr lvl="0"/>
            <a:r>
              <a:rPr lang="ru-RU" dirty="0"/>
              <a:t>сводки ГИБДД по количеству ДТП, с учетом их видов, произошедших в крупнейших российских городах за день, с 1 по 30 мая 2014 года;</a:t>
            </a:r>
          </a:p>
          <a:p>
            <a:pPr lvl="0"/>
            <a:r>
              <a:rPr lang="ru-RU" dirty="0"/>
              <a:t>годовой объем экспорта и импорта европейских стран по годам за последние 20 лет;</a:t>
            </a:r>
          </a:p>
          <a:p>
            <a:pPr lvl="0"/>
            <a:r>
              <a:rPr lang="ru-RU" dirty="0"/>
              <a:t>динамика ежегодных данных о количестве преступлений по их видам, совершённых в азиатских странах, за последние 10 лет;</a:t>
            </a:r>
          </a:p>
          <a:p>
            <a:r>
              <a:rPr lang="ru-RU" dirty="0"/>
              <a:t>число браков и разводов, зарегистрированных в Федеральных округах РФ за последние 10 лет, по кварталам</a:t>
            </a:r>
          </a:p>
        </p:txBody>
      </p:sp>
      <p:sp>
        <p:nvSpPr>
          <p:cNvPr id="4" name="Номер слайда 3">
            <a:extLst>
              <a:ext uri="{FF2B5EF4-FFF2-40B4-BE49-F238E27FC236}">
                <a16:creationId xmlns:a16="http://schemas.microsoft.com/office/drawing/2014/main" id="{DBF45457-78A8-4356-9E9E-C1D9BD274279}"/>
              </a:ext>
            </a:extLst>
          </p:cNvPr>
          <p:cNvSpPr>
            <a:spLocks noGrp="1"/>
          </p:cNvSpPr>
          <p:nvPr>
            <p:ph type="sldNum" sz="quarter" idx="12"/>
          </p:nvPr>
        </p:nvSpPr>
        <p:spPr/>
        <p:txBody>
          <a:bodyPr/>
          <a:lstStyle/>
          <a:p>
            <a:pPr>
              <a:defRPr/>
            </a:pPr>
            <a:fld id="{4042308C-B479-4937-8BDB-0CF806D72C18}" type="slidenum">
              <a:rPr lang="ru-RU" smtClean="0"/>
              <a:pPr>
                <a:defRPr/>
              </a:pPr>
              <a:t>776</a:t>
            </a:fld>
            <a:endParaRPr lang="ru-RU"/>
          </a:p>
        </p:txBody>
      </p:sp>
    </p:spTree>
    <p:extLst>
      <p:ext uri="{BB962C8B-B14F-4D97-AF65-F5344CB8AC3E}">
        <p14:creationId xmlns:p14="http://schemas.microsoft.com/office/powerpoint/2010/main" val="1153200418"/>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77BF4F-2398-4E08-A6F9-EA566CF5DE5E}"/>
              </a:ext>
            </a:extLst>
          </p:cNvPr>
          <p:cNvSpPr>
            <a:spLocks noGrp="1"/>
          </p:cNvSpPr>
          <p:nvPr>
            <p:ph type="title"/>
          </p:nvPr>
        </p:nvSpPr>
        <p:spPr>
          <a:xfrm>
            <a:off x="457200" y="30832"/>
            <a:ext cx="8229600" cy="1188368"/>
          </a:xfrm>
        </p:spPr>
        <p:txBody>
          <a:bodyPr>
            <a:normAutofit fontScale="90000"/>
          </a:bodyPr>
          <a:lstStyle/>
          <a:p>
            <a:pPr>
              <a:spcAft>
                <a:spcPts val="0"/>
              </a:spcAft>
            </a:pPr>
            <a:r>
              <a:rPr lang="en-US" sz="2000" b="1" i="1" dirty="0" err="1">
                <a:latin typeface="Arial" panose="020B0604020202020204" pitchFamily="34" charset="0"/>
                <a:cs typeface="Arial" panose="020B0604020202020204" pitchFamily="34" charset="0"/>
              </a:rPr>
              <a:t>Данные</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Всемирной</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организации</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здравоохранения</a:t>
            </a:r>
            <a:r>
              <a:rPr lang="en-US" sz="2000" b="1" i="1" dirty="0">
                <a:latin typeface="Arial" panose="020B0604020202020204" pitchFamily="34" charset="0"/>
                <a:cs typeface="Arial" panose="020B0604020202020204" pitchFamily="34" charset="0"/>
              </a:rPr>
              <a:t> (ВОЗ) о </a:t>
            </a:r>
            <a:r>
              <a:rPr lang="en-US" sz="2000" b="1" i="1" dirty="0" err="1">
                <a:latin typeface="Arial" panose="020B0604020202020204" pitchFamily="34" charset="0"/>
                <a:cs typeface="Arial" panose="020B0604020202020204" pitchFamily="34" charset="0"/>
              </a:rPr>
              <a:t>продолжительности</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жизни</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при</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рождении</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мужчин</a:t>
            </a:r>
            <a:r>
              <a:rPr lang="en-US" sz="2000" b="1" i="1" dirty="0">
                <a:latin typeface="Arial" panose="020B0604020202020204" pitchFamily="34" charset="0"/>
                <a:cs typeface="Arial" panose="020B0604020202020204" pitchFamily="34" charset="0"/>
              </a:rPr>
              <a:t> и </a:t>
            </a:r>
            <a:r>
              <a:rPr lang="en-US" sz="2000" b="1" i="1" dirty="0" err="1">
                <a:latin typeface="Arial" panose="020B0604020202020204" pitchFamily="34" charset="0"/>
                <a:cs typeface="Arial" panose="020B0604020202020204" pitchFamily="34" charset="0"/>
              </a:rPr>
              <a:t>женщин</a:t>
            </a:r>
            <a:r>
              <a:rPr lang="ru-RU"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некоторых</a:t>
            </a:r>
            <a:r>
              <a:rPr lang="ru-RU"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стран</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мира</a:t>
            </a:r>
            <a:r>
              <a:rPr lang="en-US" sz="2000" b="1" i="1" dirty="0">
                <a:latin typeface="Arial" panose="020B0604020202020204" pitchFamily="34" charset="0"/>
                <a:cs typeface="Arial" panose="020B0604020202020204" pitchFamily="34" charset="0"/>
              </a:rPr>
              <a:t> </a:t>
            </a:r>
            <a:r>
              <a:rPr lang="en-US" sz="2000" b="1" i="1" dirty="0" err="1">
                <a:latin typeface="Arial" panose="020B0604020202020204" pitchFamily="34" charset="0"/>
                <a:cs typeface="Arial" panose="020B0604020202020204" pitchFamily="34" charset="0"/>
              </a:rPr>
              <a:t>за</a:t>
            </a:r>
            <a:r>
              <a:rPr lang="en-US" sz="2000" b="1" i="1" dirty="0">
                <a:latin typeface="Arial" panose="020B0604020202020204" pitchFamily="34" charset="0"/>
                <a:cs typeface="Arial" panose="020B0604020202020204" pitchFamily="34" charset="0"/>
              </a:rPr>
              <a:t> 1990-2012 </a:t>
            </a:r>
            <a:r>
              <a:rPr lang="en-US" sz="2000" b="1" i="1" dirty="0" err="1">
                <a:latin typeface="Arial" panose="020B0604020202020204" pitchFamily="34" charset="0"/>
                <a:cs typeface="Arial" panose="020B0604020202020204" pitchFamily="34" charset="0"/>
              </a:rPr>
              <a:t>гг</a:t>
            </a:r>
            <a:r>
              <a:rPr lang="en-US" sz="2000" b="1" i="1" dirty="0">
                <a:latin typeface="Arial" panose="020B0604020202020204" pitchFamily="34" charset="0"/>
                <a:cs typeface="Arial" panose="020B0604020202020204" pitchFamily="34" charset="0"/>
              </a:rPr>
              <a:t>.</a:t>
            </a:r>
            <a:r>
              <a:rPr lang="ru-RU" sz="2000" b="1" i="1" dirty="0">
                <a:latin typeface="Arial" panose="020B0604020202020204" pitchFamily="34" charset="0"/>
                <a:cs typeface="Arial" panose="020B0604020202020204" pitchFamily="34" charset="0"/>
              </a:rPr>
              <a:t> </a:t>
            </a:r>
            <a:r>
              <a:rPr lang="ru-RU" sz="2000" i="1" dirty="0">
                <a:latin typeface="Arial" panose="020B0604020202020204" pitchFamily="34" charset="0"/>
                <a:cs typeface="Arial" panose="020B0604020202020204" pitchFamily="34" charset="0"/>
              </a:rPr>
              <a:t>(пример пространственно-временных данных)</a:t>
            </a:r>
            <a:endParaRPr lang="ru-RU" sz="2200" dirty="0">
              <a:latin typeface="Arial" panose="020B0604020202020204" pitchFamily="34" charset="0"/>
              <a:cs typeface="Arial" panose="020B0604020202020204" pitchFamily="34" charset="0"/>
            </a:endParaRPr>
          </a:p>
        </p:txBody>
      </p:sp>
      <p:sp>
        <p:nvSpPr>
          <p:cNvPr id="4" name="Номер слайда 3">
            <a:extLst>
              <a:ext uri="{FF2B5EF4-FFF2-40B4-BE49-F238E27FC236}">
                <a16:creationId xmlns:a16="http://schemas.microsoft.com/office/drawing/2014/main" id="{8DA7E70F-99A4-4A4B-BA46-0E4634F8F949}"/>
              </a:ext>
            </a:extLst>
          </p:cNvPr>
          <p:cNvSpPr>
            <a:spLocks noGrp="1"/>
          </p:cNvSpPr>
          <p:nvPr>
            <p:ph type="sldNum" sz="quarter" idx="12"/>
          </p:nvPr>
        </p:nvSpPr>
        <p:spPr/>
        <p:txBody>
          <a:bodyPr/>
          <a:lstStyle/>
          <a:p>
            <a:pPr>
              <a:defRPr/>
            </a:pPr>
            <a:fld id="{4042308C-B479-4937-8BDB-0CF806D72C18}" type="slidenum">
              <a:rPr lang="ru-RU" smtClean="0"/>
              <a:pPr>
                <a:defRPr/>
              </a:pPr>
              <a:t>777</a:t>
            </a:fld>
            <a:endParaRPr lang="ru-RU"/>
          </a:p>
        </p:txBody>
      </p:sp>
      <p:graphicFrame>
        <p:nvGraphicFramePr>
          <p:cNvPr id="5" name="Объект 4">
            <a:extLst>
              <a:ext uri="{FF2B5EF4-FFF2-40B4-BE49-F238E27FC236}">
                <a16:creationId xmlns:a16="http://schemas.microsoft.com/office/drawing/2014/main" id="{52765DF2-0D76-4F70-91BB-CA7E38DF28F4}"/>
              </a:ext>
            </a:extLst>
          </p:cNvPr>
          <p:cNvGraphicFramePr>
            <a:graphicFrameLocks noGrp="1"/>
          </p:cNvGraphicFramePr>
          <p:nvPr>
            <p:ph sz="quarter" idx="1"/>
          </p:nvPr>
        </p:nvGraphicFramePr>
        <p:xfrm>
          <a:off x="457200" y="1219200"/>
          <a:ext cx="8229600" cy="49371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83675722"/>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Заголовок 1"/>
          <p:cNvSpPr>
            <a:spLocks noGrp="1"/>
          </p:cNvSpPr>
          <p:nvPr>
            <p:ph type="title"/>
          </p:nvPr>
        </p:nvSpPr>
        <p:spPr>
          <a:xfrm>
            <a:off x="468313" y="1052513"/>
            <a:ext cx="8229600" cy="1143000"/>
          </a:xfrm>
        </p:spPr>
        <p:txBody>
          <a:bodyPr/>
          <a:lstStyle/>
          <a:p>
            <a:r>
              <a:rPr lang="ru-RU" dirty="0"/>
              <a:t>В зависимости от шкалы измерения (природы данных)</a:t>
            </a:r>
            <a:br>
              <a:rPr lang="ru-RU" dirty="0"/>
            </a:br>
            <a:endParaRPr lang="ru-RU" dirty="0"/>
          </a:p>
        </p:txBody>
      </p:sp>
      <p:sp>
        <p:nvSpPr>
          <p:cNvPr id="31746" name="Содержимое 2"/>
          <p:cNvSpPr>
            <a:spLocks noGrp="1"/>
          </p:cNvSpPr>
          <p:nvPr>
            <p:ph idx="1"/>
          </p:nvPr>
        </p:nvSpPr>
        <p:spPr>
          <a:xfrm>
            <a:off x="468313" y="2349500"/>
            <a:ext cx="8229600" cy="4021138"/>
          </a:xfrm>
        </p:spPr>
        <p:txBody>
          <a:bodyPr/>
          <a:lstStyle/>
          <a:p>
            <a:pPr>
              <a:buFont typeface="Arial" charset="0"/>
              <a:buNone/>
            </a:pPr>
            <a:r>
              <a:rPr lang="ru-RU" dirty="0"/>
              <a:t>1. Количественные (числовые):</a:t>
            </a:r>
          </a:p>
          <a:p>
            <a:r>
              <a:rPr lang="ru-RU" dirty="0"/>
              <a:t>Дискретные</a:t>
            </a:r>
          </a:p>
          <a:p>
            <a:r>
              <a:rPr lang="ru-RU" dirty="0"/>
              <a:t>Непрерывные</a:t>
            </a:r>
          </a:p>
          <a:p>
            <a:pPr>
              <a:buFont typeface="Arial" charset="0"/>
              <a:buNone/>
            </a:pPr>
            <a:r>
              <a:rPr lang="ru-RU" dirty="0"/>
              <a:t>2. Качественные (категориальные)</a:t>
            </a:r>
          </a:p>
          <a:p>
            <a:r>
              <a:rPr lang="ru-RU" dirty="0"/>
              <a:t>Номинальные</a:t>
            </a:r>
          </a:p>
          <a:p>
            <a:r>
              <a:rPr lang="ru-RU" dirty="0"/>
              <a:t>Порядковые</a:t>
            </a:r>
          </a:p>
          <a:p>
            <a:endParaRPr lang="ru-RU" dirty="0"/>
          </a:p>
        </p:txBody>
      </p:sp>
      <p:sp>
        <p:nvSpPr>
          <p:cNvPr id="2" name="Номер слайда 1">
            <a:extLst>
              <a:ext uri="{FF2B5EF4-FFF2-40B4-BE49-F238E27FC236}">
                <a16:creationId xmlns:a16="http://schemas.microsoft.com/office/drawing/2014/main" id="{FD4A0FAB-6FD6-46E9-9709-17D9DBB3A1AF}"/>
              </a:ext>
            </a:extLst>
          </p:cNvPr>
          <p:cNvSpPr>
            <a:spLocks noGrp="1"/>
          </p:cNvSpPr>
          <p:nvPr>
            <p:ph type="sldNum" sz="quarter" idx="12"/>
          </p:nvPr>
        </p:nvSpPr>
        <p:spPr/>
        <p:txBody>
          <a:bodyPr/>
          <a:lstStyle/>
          <a:p>
            <a:pPr>
              <a:defRPr/>
            </a:pPr>
            <a:fld id="{4042308C-B479-4937-8BDB-0CF806D72C18}" type="slidenum">
              <a:rPr lang="ru-RU" smtClean="0"/>
              <a:pPr>
                <a:defRPr/>
              </a:pPr>
              <a:t>778</a:t>
            </a:fld>
            <a:endParaRPr lang="ru-RU"/>
          </a:p>
        </p:txBody>
      </p:sp>
    </p:spTree>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58824E-92CD-4AD4-AF82-65FCEA6507FD}"/>
              </a:ext>
            </a:extLst>
          </p:cNvPr>
          <p:cNvSpPr>
            <a:spLocks noGrp="1"/>
          </p:cNvSpPr>
          <p:nvPr>
            <p:ph type="title"/>
          </p:nvPr>
        </p:nvSpPr>
        <p:spPr/>
        <p:txBody>
          <a:bodyPr/>
          <a:lstStyle/>
          <a:p>
            <a:r>
              <a:rPr lang="ru-RU" b="1" dirty="0"/>
              <a:t>К</a:t>
            </a:r>
            <a:r>
              <a:rPr lang="ru-RU" b="1" i="1" dirty="0"/>
              <a:t>оличественные </a:t>
            </a:r>
            <a:r>
              <a:rPr lang="ru-RU" b="1" dirty="0"/>
              <a:t>(</a:t>
            </a:r>
            <a:r>
              <a:rPr lang="ru-RU" b="1" i="1" dirty="0" err="1"/>
              <a:t>quantitative</a:t>
            </a:r>
            <a:r>
              <a:rPr lang="ru-RU" b="1" dirty="0"/>
              <a:t>) (</a:t>
            </a:r>
            <a:r>
              <a:rPr lang="ru-RU" b="1" i="1" dirty="0"/>
              <a:t>числовые (</a:t>
            </a:r>
            <a:r>
              <a:rPr lang="ru-RU" b="1" i="1" dirty="0" err="1"/>
              <a:t>numerical</a:t>
            </a:r>
            <a:r>
              <a:rPr lang="ru-RU" b="1" i="1" dirty="0"/>
              <a:t>)</a:t>
            </a:r>
            <a:r>
              <a:rPr lang="ru-RU" b="1" dirty="0"/>
              <a:t>)</a:t>
            </a:r>
            <a:r>
              <a:rPr lang="ru-RU" dirty="0"/>
              <a:t> </a:t>
            </a:r>
            <a:r>
              <a:rPr lang="ru-RU" b="1" i="1" dirty="0"/>
              <a:t>данные</a:t>
            </a:r>
            <a:endParaRPr lang="ru-RU" dirty="0"/>
          </a:p>
        </p:txBody>
      </p:sp>
      <p:sp>
        <p:nvSpPr>
          <p:cNvPr id="3" name="Объект 2">
            <a:extLst>
              <a:ext uri="{FF2B5EF4-FFF2-40B4-BE49-F238E27FC236}">
                <a16:creationId xmlns:a16="http://schemas.microsoft.com/office/drawing/2014/main" id="{1090B266-80BD-48F7-9111-B3BD23287C80}"/>
              </a:ext>
            </a:extLst>
          </p:cNvPr>
          <p:cNvSpPr>
            <a:spLocks noGrp="1"/>
          </p:cNvSpPr>
          <p:nvPr>
            <p:ph sz="quarter" idx="1"/>
          </p:nvPr>
        </p:nvSpPr>
        <p:spPr/>
        <p:txBody>
          <a:bodyPr/>
          <a:lstStyle/>
          <a:p>
            <a:r>
              <a:rPr lang="ru-RU" sz="2800" dirty="0"/>
              <a:t>– это показатели, принимающие числовые значения, которые получаются путем некоторых измерений или подсчетов (например, температура воздуха, концентрация вещества в воде, заработная плата, остатки банковского счета, число работников на фирме и т.д.)</a:t>
            </a:r>
          </a:p>
          <a:p>
            <a:r>
              <a:rPr lang="ru-RU" sz="2800" dirty="0"/>
              <a:t>С точки зрения шкал измерений, </a:t>
            </a:r>
            <a:r>
              <a:rPr lang="ru-RU" sz="2800" b="1" dirty="0"/>
              <a:t>количественные данные</a:t>
            </a:r>
            <a:r>
              <a:rPr lang="ru-RU" sz="2800" dirty="0"/>
              <a:t> считают измеренными в </a:t>
            </a:r>
            <a:r>
              <a:rPr lang="ru-RU" sz="2800" b="1" dirty="0"/>
              <a:t>интервальной шкале</a:t>
            </a:r>
            <a:r>
              <a:rPr lang="ru-RU" sz="2800" dirty="0"/>
              <a:t>, которая применяется для отображения величины различия между характеристиками элементов.</a:t>
            </a:r>
          </a:p>
          <a:p>
            <a:endParaRPr lang="ru-RU" sz="2800" dirty="0"/>
          </a:p>
        </p:txBody>
      </p:sp>
      <p:sp>
        <p:nvSpPr>
          <p:cNvPr id="4" name="Номер слайда 3">
            <a:extLst>
              <a:ext uri="{FF2B5EF4-FFF2-40B4-BE49-F238E27FC236}">
                <a16:creationId xmlns:a16="http://schemas.microsoft.com/office/drawing/2014/main" id="{E54FA40E-4F30-46B0-ABFD-8B5C2DF3177C}"/>
              </a:ext>
            </a:extLst>
          </p:cNvPr>
          <p:cNvSpPr>
            <a:spLocks noGrp="1"/>
          </p:cNvSpPr>
          <p:nvPr>
            <p:ph type="sldNum" sz="quarter" idx="12"/>
          </p:nvPr>
        </p:nvSpPr>
        <p:spPr/>
        <p:txBody>
          <a:bodyPr/>
          <a:lstStyle/>
          <a:p>
            <a:pPr>
              <a:defRPr/>
            </a:pPr>
            <a:fld id="{4042308C-B479-4937-8BDB-0CF806D72C18}" type="slidenum">
              <a:rPr lang="ru-RU" smtClean="0"/>
              <a:pPr>
                <a:defRPr/>
              </a:pPr>
              <a:t>779</a:t>
            </a:fld>
            <a:endParaRPr lang="ru-RU"/>
          </a:p>
        </p:txBody>
      </p:sp>
    </p:spTree>
    <p:extLst>
      <p:ext uri="{BB962C8B-B14F-4D97-AF65-F5344CB8AC3E}">
        <p14:creationId xmlns:p14="http://schemas.microsoft.com/office/powerpoint/2010/main" val="1838689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0"/>
            <a:ext cx="8229600" cy="990600"/>
          </a:xfrm>
        </p:spPr>
        <p:txBody>
          <a:bodyPr/>
          <a:lstStyle/>
          <a:p>
            <a:r>
              <a:rPr lang="ru-RU" dirty="0"/>
              <a:t>Интервальный ряд с неравными  интервалами</a:t>
            </a:r>
          </a:p>
        </p:txBody>
      </p:sp>
      <p:sp>
        <p:nvSpPr>
          <p:cNvPr id="3" name="Объект 2"/>
          <p:cNvSpPr>
            <a:spLocks noGrp="1"/>
          </p:cNvSpPr>
          <p:nvPr>
            <p:ph sz="quarter" idx="1"/>
          </p:nvPr>
        </p:nvSpPr>
        <p:spPr>
          <a:xfrm>
            <a:off x="251520" y="1196752"/>
            <a:ext cx="8229600" cy="4937760"/>
          </a:xfrm>
        </p:spPr>
        <p:txBody>
          <a:bodyPr/>
          <a:lstStyle/>
          <a:p>
            <a:r>
              <a:rPr lang="ru-RU" dirty="0"/>
              <a:t>- с </a:t>
            </a:r>
            <a:r>
              <a:rPr lang="ru-RU" dirty="0" err="1"/>
              <a:t>равночастотными</a:t>
            </a:r>
            <a:r>
              <a:rPr lang="ru-RU" dirty="0"/>
              <a:t> интервалами (частота каждого интервала одинакова). Число групп в </a:t>
            </a:r>
            <a:r>
              <a:rPr lang="ru-RU" dirty="0" err="1"/>
              <a:t>равночастотных</a:t>
            </a:r>
            <a:r>
              <a:rPr lang="ru-RU" dirty="0"/>
              <a:t> интервалах обычно принимают равным 4 (</a:t>
            </a:r>
            <a:r>
              <a:rPr lang="ru-RU" dirty="0" err="1"/>
              <a:t>квартильное</a:t>
            </a:r>
            <a:r>
              <a:rPr lang="ru-RU" dirty="0"/>
              <a:t> распределение), 5 (</a:t>
            </a:r>
            <a:r>
              <a:rPr lang="ru-RU" dirty="0" err="1"/>
              <a:t>квинтильное</a:t>
            </a:r>
            <a:r>
              <a:rPr lang="ru-RU" dirty="0"/>
              <a:t> распределение), 10 (</a:t>
            </a:r>
            <a:r>
              <a:rPr lang="ru-RU" dirty="0" err="1"/>
              <a:t>децильное</a:t>
            </a:r>
            <a:r>
              <a:rPr lang="ru-RU" dirty="0"/>
              <a:t> распределение). Таким образом, в каждой группе содержится 25%, 20%, 10% единиц совокупности соответственно.</a:t>
            </a:r>
          </a:p>
          <a:p>
            <a:r>
              <a:rPr lang="ru-RU" dirty="0"/>
              <a:t>- ряд с интервалами, изменяющими в арифметической прогрессии;</a:t>
            </a:r>
          </a:p>
          <a:p>
            <a:r>
              <a:rPr lang="ru-RU" dirty="0"/>
              <a:t>- с интервалами, изменяющими в геометрической прогрессии; </a:t>
            </a:r>
          </a:p>
          <a:p>
            <a:pPr marL="0" indent="0">
              <a:buNone/>
            </a:pPr>
            <a:endParaRPr lang="ru-RU" dirty="0"/>
          </a:p>
        </p:txBody>
      </p:sp>
      <p:sp>
        <p:nvSpPr>
          <p:cNvPr id="4" name="Номер слайда 3"/>
          <p:cNvSpPr>
            <a:spLocks noGrp="1"/>
          </p:cNvSpPr>
          <p:nvPr>
            <p:ph type="sldNum" sz="quarter" idx="12"/>
          </p:nvPr>
        </p:nvSpPr>
        <p:spPr/>
        <p:txBody>
          <a:bodyPr/>
          <a:lstStyle/>
          <a:p>
            <a:pPr>
              <a:defRPr/>
            </a:pPr>
            <a:fld id="{6859925B-7AB1-4910-A995-863FEA31FA9D}" type="slidenum">
              <a:rPr lang="ru-RU" smtClean="0"/>
              <a:pPr>
                <a:defRPr/>
              </a:pPr>
              <a:t>78</a:t>
            </a:fld>
            <a:endParaRPr lang="ru-RU"/>
          </a:p>
        </p:txBody>
      </p:sp>
    </p:spTree>
    <p:extLst>
      <p:ext uri="{BB962C8B-B14F-4D97-AF65-F5344CB8AC3E}">
        <p14:creationId xmlns:p14="http://schemas.microsoft.com/office/powerpoint/2010/main" val="3463810739"/>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Дискретные и непрерывные данные</a:t>
            </a:r>
          </a:p>
        </p:txBody>
      </p:sp>
      <p:sp>
        <p:nvSpPr>
          <p:cNvPr id="3" name="Объект 2"/>
          <p:cNvSpPr>
            <a:spLocks noGrp="1"/>
          </p:cNvSpPr>
          <p:nvPr>
            <p:ph sz="quarter" idx="1"/>
          </p:nvPr>
        </p:nvSpPr>
        <p:spPr/>
        <p:txBody>
          <a:bodyPr/>
          <a:lstStyle/>
          <a:p>
            <a:r>
              <a:rPr lang="ru-RU" dirty="0"/>
              <a:t>В случае, если данные получены путем измерений (т.е. они могут иметь дробную часть), и они могут принимать абсолютно любые значения из некоторого промежутка или всей числовой оси, - их называют </a:t>
            </a:r>
            <a:r>
              <a:rPr lang="ru-RU" b="1" dirty="0"/>
              <a:t>непрерывными</a:t>
            </a:r>
            <a:r>
              <a:rPr lang="ru-RU" dirty="0"/>
              <a:t> (</a:t>
            </a:r>
            <a:r>
              <a:rPr lang="ru-RU" dirty="0" err="1"/>
              <a:t>continuous</a:t>
            </a:r>
            <a:r>
              <a:rPr lang="ru-RU" dirty="0"/>
              <a:t>). </a:t>
            </a:r>
          </a:p>
          <a:p>
            <a:r>
              <a:rPr lang="ru-RU" dirty="0"/>
              <a:t>Если данные образуют конечное или счетное множество и принимают только некоторые изолированные значения на числовой оси, между которыми значений быть не может, то такие признаки называют </a:t>
            </a:r>
            <a:r>
              <a:rPr lang="ru-RU" b="1" dirty="0"/>
              <a:t>дискретными</a:t>
            </a:r>
            <a:r>
              <a:rPr lang="ru-RU" dirty="0"/>
              <a:t> (</a:t>
            </a:r>
            <a:r>
              <a:rPr lang="ru-RU" dirty="0" err="1"/>
              <a:t>discrete</a:t>
            </a:r>
            <a:r>
              <a:rPr lang="ru-RU" dirty="0"/>
              <a:t>) (они не имеют дробной части)</a:t>
            </a:r>
          </a:p>
        </p:txBody>
      </p:sp>
      <p:sp>
        <p:nvSpPr>
          <p:cNvPr id="4" name="Номер слайда 3"/>
          <p:cNvSpPr>
            <a:spLocks noGrp="1"/>
          </p:cNvSpPr>
          <p:nvPr>
            <p:ph type="sldNum" sz="quarter" idx="12"/>
          </p:nvPr>
        </p:nvSpPr>
        <p:spPr/>
        <p:txBody>
          <a:bodyPr/>
          <a:lstStyle/>
          <a:p>
            <a:pPr>
              <a:defRPr/>
            </a:pPr>
            <a:fld id="{4042308C-B479-4937-8BDB-0CF806D72C18}" type="slidenum">
              <a:rPr lang="ru-RU" smtClean="0"/>
              <a:pPr>
                <a:defRPr/>
              </a:pPr>
              <a:t>780</a:t>
            </a:fld>
            <a:endParaRPr lang="ru-RU"/>
          </a:p>
        </p:txBody>
      </p:sp>
    </p:spTree>
    <p:extLst>
      <p:ext uri="{BB962C8B-B14F-4D97-AF65-F5344CB8AC3E}">
        <p14:creationId xmlns:p14="http://schemas.microsoft.com/office/powerpoint/2010/main" val="2366695194"/>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358FB6-89D9-42CF-B132-22373A23F0C2}"/>
              </a:ext>
            </a:extLst>
          </p:cNvPr>
          <p:cNvSpPr>
            <a:spLocks noGrp="1"/>
          </p:cNvSpPr>
          <p:nvPr>
            <p:ph type="title"/>
          </p:nvPr>
        </p:nvSpPr>
        <p:spPr/>
        <p:txBody>
          <a:bodyPr/>
          <a:lstStyle/>
          <a:p>
            <a:r>
              <a:rPr lang="ru-RU" i="1" dirty="0"/>
              <a:t>Примеры количественных дискретных данных:</a:t>
            </a:r>
            <a:endParaRPr lang="ru-RU" dirty="0"/>
          </a:p>
        </p:txBody>
      </p:sp>
      <p:sp>
        <p:nvSpPr>
          <p:cNvPr id="3" name="Объект 2">
            <a:extLst>
              <a:ext uri="{FF2B5EF4-FFF2-40B4-BE49-F238E27FC236}">
                <a16:creationId xmlns:a16="http://schemas.microsoft.com/office/drawing/2014/main" id="{4FCDF815-7117-453F-9D1E-36768ACDE5CC}"/>
              </a:ext>
            </a:extLst>
          </p:cNvPr>
          <p:cNvSpPr>
            <a:spLocks noGrp="1"/>
          </p:cNvSpPr>
          <p:nvPr>
            <p:ph sz="quarter" idx="1"/>
          </p:nvPr>
        </p:nvSpPr>
        <p:spPr/>
        <p:txBody>
          <a:bodyPr/>
          <a:lstStyle/>
          <a:p>
            <a:pPr lvl="0"/>
            <a:r>
              <a:rPr lang="ru-RU" dirty="0"/>
              <a:t>число больных, поступающих в больницы г. Москвы ежедневно; </a:t>
            </a:r>
          </a:p>
          <a:p>
            <a:pPr lvl="0"/>
            <a:r>
              <a:rPr lang="ru-RU" dirty="0"/>
              <a:t>количество страховых компаний в Российской Федерации, лишившихся лицензии, ежегодно;</a:t>
            </a:r>
          </a:p>
          <a:p>
            <a:pPr lvl="0"/>
            <a:r>
              <a:rPr lang="ru-RU" dirty="0"/>
              <a:t>число страховых случаев, наступивших в портфеле договоров страхования от несчастных случаев страховой компании в течение года;</a:t>
            </a:r>
          </a:p>
          <a:p>
            <a:pPr lvl="0"/>
            <a:r>
              <a:rPr lang="ru-RU" dirty="0"/>
              <a:t>число беженцев и вынужденных переселенцев, официально зарегистрированных Федеральной миграционной службой РФ за 2013 г.</a:t>
            </a:r>
          </a:p>
        </p:txBody>
      </p:sp>
      <p:sp>
        <p:nvSpPr>
          <p:cNvPr id="4" name="Номер слайда 3">
            <a:extLst>
              <a:ext uri="{FF2B5EF4-FFF2-40B4-BE49-F238E27FC236}">
                <a16:creationId xmlns:a16="http://schemas.microsoft.com/office/drawing/2014/main" id="{FBDCA226-82BB-4A68-BA4A-8CCF7AF5A68D}"/>
              </a:ext>
            </a:extLst>
          </p:cNvPr>
          <p:cNvSpPr>
            <a:spLocks noGrp="1"/>
          </p:cNvSpPr>
          <p:nvPr>
            <p:ph type="sldNum" sz="quarter" idx="12"/>
          </p:nvPr>
        </p:nvSpPr>
        <p:spPr/>
        <p:txBody>
          <a:bodyPr/>
          <a:lstStyle/>
          <a:p>
            <a:pPr>
              <a:defRPr/>
            </a:pPr>
            <a:fld id="{4042308C-B479-4937-8BDB-0CF806D72C18}" type="slidenum">
              <a:rPr lang="ru-RU" smtClean="0"/>
              <a:pPr>
                <a:defRPr/>
              </a:pPr>
              <a:t>781</a:t>
            </a:fld>
            <a:endParaRPr lang="ru-RU"/>
          </a:p>
        </p:txBody>
      </p:sp>
    </p:spTree>
    <p:extLst>
      <p:ext uri="{BB962C8B-B14F-4D97-AF65-F5344CB8AC3E}">
        <p14:creationId xmlns:p14="http://schemas.microsoft.com/office/powerpoint/2010/main" val="1096651670"/>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Заголовок 3"/>
          <p:cNvSpPr>
            <a:spLocks noGrp="1"/>
          </p:cNvSpPr>
          <p:nvPr>
            <p:ph type="title"/>
          </p:nvPr>
        </p:nvSpPr>
        <p:spPr/>
        <p:txBody>
          <a:bodyPr/>
          <a:lstStyle/>
          <a:p>
            <a:r>
              <a:rPr lang="ru-RU" sz="2400" b="1" dirty="0"/>
              <a:t>Лишение родительских прав (численность детей, родители которых лишены родительских прав)</a:t>
            </a:r>
          </a:p>
        </p:txBody>
      </p:sp>
      <p:graphicFrame>
        <p:nvGraphicFramePr>
          <p:cNvPr id="2" name="Таблица 1">
            <a:extLst>
              <a:ext uri="{FF2B5EF4-FFF2-40B4-BE49-F238E27FC236}">
                <a16:creationId xmlns:a16="http://schemas.microsoft.com/office/drawing/2014/main" id="{4DBD0153-67B8-48AA-9767-25B7D0D77A0B}"/>
              </a:ext>
            </a:extLst>
          </p:cNvPr>
          <p:cNvGraphicFramePr>
            <a:graphicFrameLocks noGrp="1"/>
          </p:cNvGraphicFramePr>
          <p:nvPr>
            <p:extLst>
              <p:ext uri="{D42A27DB-BD31-4B8C-83A1-F6EECF244321}">
                <p14:modId xmlns:p14="http://schemas.microsoft.com/office/powerpoint/2010/main" val="2811019398"/>
              </p:ext>
            </p:extLst>
          </p:nvPr>
        </p:nvGraphicFramePr>
        <p:xfrm>
          <a:off x="971600" y="2060848"/>
          <a:ext cx="6336707" cy="3133725"/>
        </p:xfrm>
        <a:graphic>
          <a:graphicData uri="http://schemas.openxmlformats.org/drawingml/2006/table">
            <a:tbl>
              <a:tblPr>
                <a:tableStyleId>{5C22544A-7EE6-4342-B048-85BDC9FD1C3A}</a:tableStyleId>
              </a:tblPr>
              <a:tblGrid>
                <a:gridCol w="3225075">
                  <a:extLst>
                    <a:ext uri="{9D8B030D-6E8A-4147-A177-3AD203B41FA5}">
                      <a16:colId xmlns:a16="http://schemas.microsoft.com/office/drawing/2014/main" val="958297717"/>
                    </a:ext>
                  </a:extLst>
                </a:gridCol>
                <a:gridCol w="777908">
                  <a:extLst>
                    <a:ext uri="{9D8B030D-6E8A-4147-A177-3AD203B41FA5}">
                      <a16:colId xmlns:a16="http://schemas.microsoft.com/office/drawing/2014/main" val="1956945714"/>
                    </a:ext>
                  </a:extLst>
                </a:gridCol>
                <a:gridCol w="777908">
                  <a:extLst>
                    <a:ext uri="{9D8B030D-6E8A-4147-A177-3AD203B41FA5}">
                      <a16:colId xmlns:a16="http://schemas.microsoft.com/office/drawing/2014/main" val="3130045884"/>
                    </a:ext>
                  </a:extLst>
                </a:gridCol>
                <a:gridCol w="777908">
                  <a:extLst>
                    <a:ext uri="{9D8B030D-6E8A-4147-A177-3AD203B41FA5}">
                      <a16:colId xmlns:a16="http://schemas.microsoft.com/office/drawing/2014/main" val="1096549771"/>
                    </a:ext>
                  </a:extLst>
                </a:gridCol>
                <a:gridCol w="777908">
                  <a:extLst>
                    <a:ext uri="{9D8B030D-6E8A-4147-A177-3AD203B41FA5}">
                      <a16:colId xmlns:a16="http://schemas.microsoft.com/office/drawing/2014/main" val="4169724505"/>
                    </a:ext>
                  </a:extLst>
                </a:gridCol>
              </a:tblGrid>
              <a:tr h="200025">
                <a:tc>
                  <a:txBody>
                    <a:bodyPr/>
                    <a:lstStyle/>
                    <a:p>
                      <a:pPr algn="l" fontAlgn="b"/>
                      <a:r>
                        <a:rPr lang="ru-RU" sz="2000" u="none" strike="noStrike" dirty="0">
                          <a:effectLst/>
                        </a:rPr>
                        <a:t> </a:t>
                      </a:r>
                      <a:endParaRPr lang="ru-RU" sz="2000" b="0" i="0" u="none" strike="noStrike" dirty="0">
                        <a:effectLst/>
                        <a:latin typeface="Times New Roman" panose="02020603050405020304" pitchFamily="18" charset="0"/>
                      </a:endParaRPr>
                    </a:p>
                  </a:txBody>
                  <a:tcPr marL="9525" marR="9525" marT="9525" marB="0" anchor="b"/>
                </a:tc>
                <a:tc>
                  <a:txBody>
                    <a:bodyPr/>
                    <a:lstStyle/>
                    <a:p>
                      <a:pPr algn="ctr" fontAlgn="ctr"/>
                      <a:r>
                        <a:rPr lang="ru-RU" sz="2000" u="none" strike="noStrike" dirty="0">
                          <a:effectLst/>
                        </a:rPr>
                        <a:t>2013</a:t>
                      </a:r>
                      <a:endParaRPr lang="ru-RU" sz="2000" b="1" i="0" u="none" strike="noStrike" dirty="0">
                        <a:effectLst/>
                        <a:latin typeface="Times New Roman" panose="02020603050405020304" pitchFamily="18" charset="0"/>
                      </a:endParaRPr>
                    </a:p>
                  </a:txBody>
                  <a:tcPr marL="9525" marR="9525" marT="9525" marB="0" anchor="ctr"/>
                </a:tc>
                <a:tc>
                  <a:txBody>
                    <a:bodyPr/>
                    <a:lstStyle/>
                    <a:p>
                      <a:pPr algn="ctr" fontAlgn="ctr"/>
                      <a:r>
                        <a:rPr lang="ru-RU" sz="2000" u="none" strike="noStrike" dirty="0">
                          <a:effectLst/>
                        </a:rPr>
                        <a:t>2014</a:t>
                      </a:r>
                      <a:endParaRPr lang="ru-RU" sz="2000" b="1" i="0" u="none" strike="noStrike" dirty="0">
                        <a:effectLst/>
                        <a:latin typeface="Times New Roman" panose="02020603050405020304" pitchFamily="18" charset="0"/>
                      </a:endParaRPr>
                    </a:p>
                  </a:txBody>
                  <a:tcPr marL="9525" marR="9525" marT="9525" marB="0" anchor="ctr"/>
                </a:tc>
                <a:tc>
                  <a:txBody>
                    <a:bodyPr/>
                    <a:lstStyle/>
                    <a:p>
                      <a:pPr algn="ctr" fontAlgn="ctr"/>
                      <a:r>
                        <a:rPr lang="ru-RU" sz="2000" u="none" strike="noStrike" dirty="0">
                          <a:effectLst/>
                        </a:rPr>
                        <a:t>2015</a:t>
                      </a:r>
                      <a:endParaRPr lang="ru-RU" sz="2000" b="1" i="0" u="none" strike="noStrike" dirty="0">
                        <a:effectLst/>
                        <a:latin typeface="Times New Roman" panose="02020603050405020304" pitchFamily="18" charset="0"/>
                      </a:endParaRPr>
                    </a:p>
                  </a:txBody>
                  <a:tcPr marL="9525" marR="9525" marT="9525" marB="0" anchor="ctr"/>
                </a:tc>
                <a:tc>
                  <a:txBody>
                    <a:bodyPr/>
                    <a:lstStyle/>
                    <a:p>
                      <a:pPr algn="ctr" fontAlgn="ctr"/>
                      <a:r>
                        <a:rPr lang="ru-RU" sz="2000" u="none" strike="noStrike" dirty="0">
                          <a:effectLst/>
                        </a:rPr>
                        <a:t>2016</a:t>
                      </a:r>
                      <a:endParaRPr lang="ru-RU" sz="2000" b="1" i="0" u="none" strike="noStrike" dirty="0">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90800071"/>
                  </a:ext>
                </a:extLst>
              </a:tr>
              <a:tr h="161925">
                <a:tc>
                  <a:txBody>
                    <a:bodyPr/>
                    <a:lstStyle/>
                    <a:p>
                      <a:pPr algn="l" fontAlgn="b"/>
                      <a:r>
                        <a:rPr lang="ru-RU" sz="2000" u="none" strike="noStrike" dirty="0">
                          <a:effectLst/>
                        </a:rPr>
                        <a:t>Российская Федерация</a:t>
                      </a:r>
                      <a:endParaRPr lang="ru-RU" sz="2000" b="1" i="0" u="none" strike="noStrike" dirty="0">
                        <a:effectLst/>
                        <a:latin typeface="Times New Roman" panose="02020603050405020304" pitchFamily="18" charset="0"/>
                      </a:endParaRPr>
                    </a:p>
                  </a:txBody>
                  <a:tcPr marL="9525" marR="9525" marT="9525" marB="0" anchor="b"/>
                </a:tc>
                <a:tc>
                  <a:txBody>
                    <a:bodyPr/>
                    <a:lstStyle/>
                    <a:p>
                      <a:pPr algn="r" fontAlgn="b"/>
                      <a:r>
                        <a:rPr lang="ru-RU" sz="2000" u="none" strike="noStrike" dirty="0">
                          <a:effectLst/>
                        </a:rPr>
                        <a:t>46753</a:t>
                      </a:r>
                      <a:endParaRPr lang="ru-RU" sz="2000" b="1"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42901</a:t>
                      </a:r>
                      <a:endParaRPr lang="ru-RU" sz="2000" b="1"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40025</a:t>
                      </a:r>
                      <a:endParaRPr lang="ru-RU" sz="2000" b="1"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41302</a:t>
                      </a:r>
                      <a:endParaRPr lang="ru-RU" sz="2000" b="1" i="0" u="none" strike="noStrike" dirty="0">
                        <a:effectLst/>
                        <a:latin typeface="Times New Roman" panose="02020603050405020304" pitchFamily="18" charset="0"/>
                      </a:endParaRPr>
                    </a:p>
                  </a:txBody>
                  <a:tcPr marL="9525" marR="114300" marT="9525" marB="0" anchor="b"/>
                </a:tc>
                <a:extLst>
                  <a:ext uri="{0D108BD9-81ED-4DB2-BD59-A6C34878D82A}">
                    <a16:rowId xmlns:a16="http://schemas.microsoft.com/office/drawing/2014/main" val="3417231154"/>
                  </a:ext>
                </a:extLst>
              </a:tr>
              <a:tr h="323850">
                <a:tc>
                  <a:txBody>
                    <a:bodyPr/>
                    <a:lstStyle/>
                    <a:p>
                      <a:pPr algn="ctr" fontAlgn="b"/>
                      <a:r>
                        <a:rPr lang="ru-RU" sz="2000" u="none" strike="noStrike" dirty="0">
                          <a:effectLst/>
                        </a:rPr>
                        <a:t>  Центральный                                                           федеральный округ</a:t>
                      </a:r>
                      <a:endParaRPr lang="ru-RU" sz="2000" b="1" i="0" u="none" strike="noStrike" dirty="0">
                        <a:effectLst/>
                        <a:latin typeface="Times New Roman" panose="02020603050405020304" pitchFamily="18" charset="0"/>
                      </a:endParaRPr>
                    </a:p>
                  </a:txBody>
                  <a:tcPr marL="9525" marR="9525" marT="9525" marB="0" anchor="b"/>
                </a:tc>
                <a:tc>
                  <a:txBody>
                    <a:bodyPr/>
                    <a:lstStyle/>
                    <a:p>
                      <a:pPr algn="r" fontAlgn="b"/>
                      <a:r>
                        <a:rPr lang="ru-RU" sz="2000" u="none" strike="noStrike" dirty="0">
                          <a:effectLst/>
                        </a:rPr>
                        <a:t>8673</a:t>
                      </a:r>
                      <a:endParaRPr lang="ru-RU" sz="2000" b="1"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8272</a:t>
                      </a:r>
                      <a:endParaRPr lang="ru-RU" sz="2000" b="1"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7837</a:t>
                      </a:r>
                      <a:endParaRPr lang="ru-RU" sz="2000" b="1"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7666</a:t>
                      </a:r>
                      <a:endParaRPr lang="ru-RU" sz="2000" b="1" i="0" u="none" strike="noStrike" dirty="0">
                        <a:effectLst/>
                        <a:latin typeface="Times New Roman" panose="02020603050405020304" pitchFamily="18" charset="0"/>
                      </a:endParaRPr>
                    </a:p>
                  </a:txBody>
                  <a:tcPr marL="9525" marR="114300" marT="9525" marB="0" anchor="b"/>
                </a:tc>
                <a:extLst>
                  <a:ext uri="{0D108BD9-81ED-4DB2-BD59-A6C34878D82A}">
                    <a16:rowId xmlns:a16="http://schemas.microsoft.com/office/drawing/2014/main" val="2198334227"/>
                  </a:ext>
                </a:extLst>
              </a:tr>
              <a:tr h="161925">
                <a:tc>
                  <a:txBody>
                    <a:bodyPr/>
                    <a:lstStyle/>
                    <a:p>
                      <a:pPr algn="l" fontAlgn="b"/>
                      <a:r>
                        <a:rPr lang="ru-RU" sz="2000" u="none" strike="noStrike" dirty="0">
                          <a:effectLst/>
                        </a:rPr>
                        <a:t>    Белгородская область</a:t>
                      </a:r>
                      <a:endParaRPr lang="ru-RU" sz="2000" b="0" i="0" u="none" strike="noStrike" dirty="0">
                        <a:effectLst/>
                        <a:latin typeface="Times New Roman" panose="02020603050405020304" pitchFamily="18" charset="0"/>
                      </a:endParaRPr>
                    </a:p>
                  </a:txBody>
                  <a:tcPr marL="9525" marR="9525" marT="9525" marB="0" anchor="b"/>
                </a:tc>
                <a:tc>
                  <a:txBody>
                    <a:bodyPr/>
                    <a:lstStyle/>
                    <a:p>
                      <a:pPr algn="r" fontAlgn="b"/>
                      <a:r>
                        <a:rPr lang="ru-RU" sz="2000" u="none" strike="noStrike" dirty="0">
                          <a:effectLst/>
                        </a:rPr>
                        <a:t>239</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188</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204</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259</a:t>
                      </a:r>
                      <a:endParaRPr lang="ru-RU" sz="2000" b="0" i="0" u="none" strike="noStrike" dirty="0">
                        <a:effectLst/>
                        <a:latin typeface="Times New Roman" panose="02020603050405020304" pitchFamily="18" charset="0"/>
                      </a:endParaRPr>
                    </a:p>
                  </a:txBody>
                  <a:tcPr marL="9525" marR="114300" marT="9525" marB="0" anchor="b"/>
                </a:tc>
                <a:extLst>
                  <a:ext uri="{0D108BD9-81ED-4DB2-BD59-A6C34878D82A}">
                    <a16:rowId xmlns:a16="http://schemas.microsoft.com/office/drawing/2014/main" val="2777710602"/>
                  </a:ext>
                </a:extLst>
              </a:tr>
              <a:tr h="161925">
                <a:tc>
                  <a:txBody>
                    <a:bodyPr/>
                    <a:lstStyle/>
                    <a:p>
                      <a:pPr algn="l" fontAlgn="b"/>
                      <a:r>
                        <a:rPr lang="ru-RU" sz="2000" u="none" strike="noStrike" dirty="0">
                          <a:effectLst/>
                        </a:rPr>
                        <a:t>    Брянская область</a:t>
                      </a:r>
                      <a:endParaRPr lang="ru-RU" sz="2000" b="0" i="0" u="none" strike="noStrike" dirty="0">
                        <a:effectLst/>
                        <a:latin typeface="Times New Roman" panose="02020603050405020304" pitchFamily="18" charset="0"/>
                      </a:endParaRPr>
                    </a:p>
                  </a:txBody>
                  <a:tcPr marL="9525" marR="9525" marT="9525" marB="0" anchor="b"/>
                </a:tc>
                <a:tc>
                  <a:txBody>
                    <a:bodyPr/>
                    <a:lstStyle/>
                    <a:p>
                      <a:pPr algn="r" fontAlgn="b"/>
                      <a:r>
                        <a:rPr lang="ru-RU" sz="2000" u="none" strike="noStrike" dirty="0">
                          <a:effectLst/>
                        </a:rPr>
                        <a:t>344</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361</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408</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356</a:t>
                      </a:r>
                      <a:endParaRPr lang="ru-RU" sz="2000" b="0" i="0" u="none" strike="noStrike" dirty="0">
                        <a:effectLst/>
                        <a:latin typeface="Times New Roman" panose="02020603050405020304" pitchFamily="18" charset="0"/>
                      </a:endParaRPr>
                    </a:p>
                  </a:txBody>
                  <a:tcPr marL="9525" marR="114300" marT="9525" marB="0" anchor="b"/>
                </a:tc>
                <a:extLst>
                  <a:ext uri="{0D108BD9-81ED-4DB2-BD59-A6C34878D82A}">
                    <a16:rowId xmlns:a16="http://schemas.microsoft.com/office/drawing/2014/main" val="3382519701"/>
                  </a:ext>
                </a:extLst>
              </a:tr>
              <a:tr h="161925">
                <a:tc>
                  <a:txBody>
                    <a:bodyPr/>
                    <a:lstStyle/>
                    <a:p>
                      <a:pPr algn="l" fontAlgn="b"/>
                      <a:r>
                        <a:rPr lang="ru-RU" sz="2000" u="none" strike="noStrike" dirty="0">
                          <a:effectLst/>
                        </a:rPr>
                        <a:t>    Владимирская область</a:t>
                      </a:r>
                      <a:endParaRPr lang="ru-RU" sz="2000" b="0" i="0" u="none" strike="noStrike" dirty="0">
                        <a:effectLst/>
                        <a:latin typeface="Times New Roman" panose="02020603050405020304" pitchFamily="18" charset="0"/>
                      </a:endParaRPr>
                    </a:p>
                  </a:txBody>
                  <a:tcPr marL="9525" marR="9525" marT="9525" marB="0" anchor="b"/>
                </a:tc>
                <a:tc>
                  <a:txBody>
                    <a:bodyPr/>
                    <a:lstStyle/>
                    <a:p>
                      <a:pPr algn="r" fontAlgn="b"/>
                      <a:r>
                        <a:rPr lang="ru-RU" sz="2000" u="none" strike="noStrike" dirty="0">
                          <a:effectLst/>
                        </a:rPr>
                        <a:t>449</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445</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449</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551</a:t>
                      </a:r>
                      <a:endParaRPr lang="ru-RU" sz="2000" b="0" i="0" u="none" strike="noStrike" dirty="0">
                        <a:effectLst/>
                        <a:latin typeface="Times New Roman" panose="02020603050405020304" pitchFamily="18" charset="0"/>
                      </a:endParaRPr>
                    </a:p>
                  </a:txBody>
                  <a:tcPr marL="9525" marR="114300" marT="9525" marB="0" anchor="b"/>
                </a:tc>
                <a:extLst>
                  <a:ext uri="{0D108BD9-81ED-4DB2-BD59-A6C34878D82A}">
                    <a16:rowId xmlns:a16="http://schemas.microsoft.com/office/drawing/2014/main" val="1038696500"/>
                  </a:ext>
                </a:extLst>
              </a:tr>
              <a:tr h="161925">
                <a:tc>
                  <a:txBody>
                    <a:bodyPr/>
                    <a:lstStyle/>
                    <a:p>
                      <a:pPr algn="l" fontAlgn="b"/>
                      <a:r>
                        <a:rPr lang="ru-RU" sz="2000" u="none" strike="noStrike" dirty="0">
                          <a:effectLst/>
                        </a:rPr>
                        <a:t>    Воронежская область</a:t>
                      </a:r>
                      <a:endParaRPr lang="ru-RU" sz="2000" b="0" i="0" u="none" strike="noStrike" dirty="0">
                        <a:effectLst/>
                        <a:latin typeface="Times New Roman" panose="02020603050405020304" pitchFamily="18" charset="0"/>
                      </a:endParaRPr>
                    </a:p>
                  </a:txBody>
                  <a:tcPr marL="9525" marR="9525" marT="9525" marB="0" anchor="b"/>
                </a:tc>
                <a:tc>
                  <a:txBody>
                    <a:bodyPr/>
                    <a:lstStyle/>
                    <a:p>
                      <a:pPr algn="r" fontAlgn="b"/>
                      <a:r>
                        <a:rPr lang="ru-RU" sz="2000" u="none" strike="noStrike" dirty="0">
                          <a:effectLst/>
                        </a:rPr>
                        <a:t>476</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548</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612</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558</a:t>
                      </a:r>
                      <a:endParaRPr lang="ru-RU" sz="2000" b="0" i="0" u="none" strike="noStrike" dirty="0">
                        <a:effectLst/>
                        <a:latin typeface="Times New Roman" panose="02020603050405020304" pitchFamily="18" charset="0"/>
                      </a:endParaRPr>
                    </a:p>
                  </a:txBody>
                  <a:tcPr marL="9525" marR="114300" marT="9525" marB="0" anchor="b"/>
                </a:tc>
                <a:extLst>
                  <a:ext uri="{0D108BD9-81ED-4DB2-BD59-A6C34878D82A}">
                    <a16:rowId xmlns:a16="http://schemas.microsoft.com/office/drawing/2014/main" val="1411749836"/>
                  </a:ext>
                </a:extLst>
              </a:tr>
              <a:tr h="161925">
                <a:tc>
                  <a:txBody>
                    <a:bodyPr/>
                    <a:lstStyle/>
                    <a:p>
                      <a:pPr algn="l" fontAlgn="b"/>
                      <a:r>
                        <a:rPr lang="ru-RU" sz="2000" u="none" strike="noStrike" dirty="0">
                          <a:effectLst/>
                        </a:rPr>
                        <a:t>    Ивановская область</a:t>
                      </a:r>
                      <a:endParaRPr lang="ru-RU" sz="2000" b="0" i="0" u="none" strike="noStrike" dirty="0">
                        <a:effectLst/>
                        <a:latin typeface="Times New Roman" panose="02020603050405020304" pitchFamily="18" charset="0"/>
                      </a:endParaRPr>
                    </a:p>
                  </a:txBody>
                  <a:tcPr marL="9525" marR="9525" marT="9525" marB="0" anchor="b"/>
                </a:tc>
                <a:tc>
                  <a:txBody>
                    <a:bodyPr/>
                    <a:lstStyle/>
                    <a:p>
                      <a:pPr algn="r" fontAlgn="b"/>
                      <a:r>
                        <a:rPr lang="ru-RU" sz="2000" u="none" strike="noStrike" dirty="0">
                          <a:effectLst/>
                        </a:rPr>
                        <a:t>280</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291</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299</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305</a:t>
                      </a:r>
                      <a:endParaRPr lang="ru-RU" sz="2000" b="0" i="0" u="none" strike="noStrike" dirty="0">
                        <a:effectLst/>
                        <a:latin typeface="Times New Roman" panose="02020603050405020304" pitchFamily="18" charset="0"/>
                      </a:endParaRPr>
                    </a:p>
                  </a:txBody>
                  <a:tcPr marL="9525" marR="114300" marT="9525" marB="0" anchor="b"/>
                </a:tc>
                <a:extLst>
                  <a:ext uri="{0D108BD9-81ED-4DB2-BD59-A6C34878D82A}">
                    <a16:rowId xmlns:a16="http://schemas.microsoft.com/office/drawing/2014/main" val="1260535700"/>
                  </a:ext>
                </a:extLst>
              </a:tr>
              <a:tr h="161925">
                <a:tc>
                  <a:txBody>
                    <a:bodyPr/>
                    <a:lstStyle/>
                    <a:p>
                      <a:pPr algn="l" fontAlgn="b"/>
                      <a:r>
                        <a:rPr lang="ru-RU" sz="2000" u="none" strike="noStrike" dirty="0">
                          <a:effectLst/>
                        </a:rPr>
                        <a:t>    Калужская область</a:t>
                      </a:r>
                      <a:endParaRPr lang="ru-RU" sz="2000" b="0" i="0" u="none" strike="noStrike" dirty="0">
                        <a:effectLst/>
                        <a:latin typeface="Times New Roman" panose="02020603050405020304" pitchFamily="18" charset="0"/>
                      </a:endParaRPr>
                    </a:p>
                  </a:txBody>
                  <a:tcPr marL="9525" marR="9525" marT="9525" marB="0" anchor="b"/>
                </a:tc>
                <a:tc>
                  <a:txBody>
                    <a:bodyPr/>
                    <a:lstStyle/>
                    <a:p>
                      <a:pPr algn="r" fontAlgn="b"/>
                      <a:r>
                        <a:rPr lang="ru-RU" sz="2000" u="none" strike="noStrike" dirty="0">
                          <a:effectLst/>
                        </a:rPr>
                        <a:t>317</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323</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263</a:t>
                      </a:r>
                      <a:endParaRPr lang="ru-RU" sz="2000" b="0" i="0" u="none" strike="noStrike" dirty="0">
                        <a:effectLst/>
                        <a:latin typeface="Times New Roman" panose="02020603050405020304" pitchFamily="18" charset="0"/>
                      </a:endParaRPr>
                    </a:p>
                  </a:txBody>
                  <a:tcPr marL="9525" marR="114300" marT="9525" marB="0" anchor="b"/>
                </a:tc>
                <a:tc>
                  <a:txBody>
                    <a:bodyPr/>
                    <a:lstStyle/>
                    <a:p>
                      <a:pPr algn="r" fontAlgn="b"/>
                      <a:r>
                        <a:rPr lang="ru-RU" sz="2000" u="none" strike="noStrike" dirty="0">
                          <a:effectLst/>
                        </a:rPr>
                        <a:t>305</a:t>
                      </a:r>
                      <a:endParaRPr lang="ru-RU" sz="2000" b="0" i="0" u="none" strike="noStrike" dirty="0">
                        <a:effectLst/>
                        <a:latin typeface="Times New Roman" panose="02020603050405020304" pitchFamily="18" charset="0"/>
                      </a:endParaRPr>
                    </a:p>
                  </a:txBody>
                  <a:tcPr marL="9525" marR="114300" marT="9525" marB="0" anchor="b"/>
                </a:tc>
                <a:extLst>
                  <a:ext uri="{0D108BD9-81ED-4DB2-BD59-A6C34878D82A}">
                    <a16:rowId xmlns:a16="http://schemas.microsoft.com/office/drawing/2014/main" val="327375538"/>
                  </a:ext>
                </a:extLst>
              </a:tr>
            </a:tbl>
          </a:graphicData>
        </a:graphic>
      </p:graphicFrame>
      <p:sp>
        <p:nvSpPr>
          <p:cNvPr id="3" name="Номер слайда 2">
            <a:extLst>
              <a:ext uri="{FF2B5EF4-FFF2-40B4-BE49-F238E27FC236}">
                <a16:creationId xmlns:a16="http://schemas.microsoft.com/office/drawing/2014/main" id="{9BDABD7F-4539-4026-A944-99F58A0117E6}"/>
              </a:ext>
            </a:extLst>
          </p:cNvPr>
          <p:cNvSpPr>
            <a:spLocks noGrp="1"/>
          </p:cNvSpPr>
          <p:nvPr>
            <p:ph type="sldNum" sz="quarter" idx="12"/>
          </p:nvPr>
        </p:nvSpPr>
        <p:spPr/>
        <p:txBody>
          <a:bodyPr/>
          <a:lstStyle/>
          <a:p>
            <a:pPr>
              <a:defRPr/>
            </a:pPr>
            <a:fld id="{FD8F5CCB-111B-4638-BBF2-FC82F5D2E7B2}" type="slidenum">
              <a:rPr lang="ru-RU" smtClean="0"/>
              <a:pPr>
                <a:defRPr/>
              </a:pPr>
              <a:t>782</a:t>
            </a:fld>
            <a:endParaRPr lang="ru-RU" dirty="0"/>
          </a:p>
        </p:txBody>
      </p:sp>
    </p:spTree>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CF0D838-46E8-486F-ABB9-C3483187D42E}"/>
              </a:ext>
            </a:extLst>
          </p:cNvPr>
          <p:cNvSpPr>
            <a:spLocks noGrp="1"/>
          </p:cNvSpPr>
          <p:nvPr>
            <p:ph type="title"/>
          </p:nvPr>
        </p:nvSpPr>
        <p:spPr>
          <a:xfrm>
            <a:off x="323528" y="152400"/>
            <a:ext cx="8363272" cy="990600"/>
          </a:xfrm>
        </p:spPr>
        <p:txBody>
          <a:bodyPr/>
          <a:lstStyle/>
          <a:p>
            <a:r>
              <a:rPr lang="ru-RU" sz="2600" i="1" dirty="0"/>
              <a:t>Рейтинг уровня «автомобилизации» регионов России по количеству автомобилей на 1000 человек на 2018 г.</a:t>
            </a:r>
            <a:endParaRPr lang="ru-RU" sz="2600" dirty="0"/>
          </a:p>
        </p:txBody>
      </p:sp>
      <p:graphicFrame>
        <p:nvGraphicFramePr>
          <p:cNvPr id="5" name="Объект 4">
            <a:extLst>
              <a:ext uri="{FF2B5EF4-FFF2-40B4-BE49-F238E27FC236}">
                <a16:creationId xmlns:a16="http://schemas.microsoft.com/office/drawing/2014/main" id="{FE8FD072-099F-45D0-8AAA-0B8C43B1E8F5}"/>
              </a:ext>
            </a:extLst>
          </p:cNvPr>
          <p:cNvGraphicFramePr>
            <a:graphicFrameLocks noGrp="1"/>
          </p:cNvGraphicFramePr>
          <p:nvPr>
            <p:ph sz="quarter" idx="1"/>
            <p:extLst>
              <p:ext uri="{D42A27DB-BD31-4B8C-83A1-F6EECF244321}">
                <p14:modId xmlns:p14="http://schemas.microsoft.com/office/powerpoint/2010/main" val="1007343436"/>
              </p:ext>
            </p:extLst>
          </p:nvPr>
        </p:nvGraphicFramePr>
        <p:xfrm>
          <a:off x="612776" y="1242060"/>
          <a:ext cx="7775648" cy="5282565"/>
        </p:xfrm>
        <a:graphic>
          <a:graphicData uri="http://schemas.openxmlformats.org/drawingml/2006/table">
            <a:tbl>
              <a:tblPr>
                <a:tableStyleId>{5C22544A-7EE6-4342-B048-85BDC9FD1C3A}</a:tableStyleId>
              </a:tblPr>
              <a:tblGrid>
                <a:gridCol w="2591883">
                  <a:extLst>
                    <a:ext uri="{9D8B030D-6E8A-4147-A177-3AD203B41FA5}">
                      <a16:colId xmlns:a16="http://schemas.microsoft.com/office/drawing/2014/main" val="1674130483"/>
                    </a:ext>
                  </a:extLst>
                </a:gridCol>
                <a:gridCol w="1413754">
                  <a:extLst>
                    <a:ext uri="{9D8B030D-6E8A-4147-A177-3AD203B41FA5}">
                      <a16:colId xmlns:a16="http://schemas.microsoft.com/office/drawing/2014/main" val="887562345"/>
                    </a:ext>
                  </a:extLst>
                </a:gridCol>
                <a:gridCol w="2536297">
                  <a:extLst>
                    <a:ext uri="{9D8B030D-6E8A-4147-A177-3AD203B41FA5}">
                      <a16:colId xmlns:a16="http://schemas.microsoft.com/office/drawing/2014/main" val="3240771458"/>
                    </a:ext>
                  </a:extLst>
                </a:gridCol>
                <a:gridCol w="1233714">
                  <a:extLst>
                    <a:ext uri="{9D8B030D-6E8A-4147-A177-3AD203B41FA5}">
                      <a16:colId xmlns:a16="http://schemas.microsoft.com/office/drawing/2014/main" val="3246619152"/>
                    </a:ext>
                  </a:extLst>
                </a:gridCol>
              </a:tblGrid>
              <a:tr h="885825">
                <a:tc>
                  <a:txBody>
                    <a:bodyPr/>
                    <a:lstStyle/>
                    <a:p>
                      <a:pPr algn="l" fontAlgn="ctr"/>
                      <a:r>
                        <a:rPr lang="ru-RU" sz="1600" b="1" u="none" strike="noStrike" dirty="0">
                          <a:effectLst/>
                        </a:rPr>
                        <a:t> </a:t>
                      </a:r>
                      <a:endParaRPr lang="ru-RU" sz="1600" b="1" i="0" u="none" strike="noStrike" dirty="0">
                        <a:solidFill>
                          <a:srgbClr val="000000"/>
                        </a:solidFill>
                        <a:effectLst/>
                        <a:latin typeface="Times New Roman" panose="02020603050405020304" pitchFamily="18" charset="0"/>
                      </a:endParaRPr>
                    </a:p>
                  </a:txBody>
                  <a:tcPr marL="9525" marR="9525" marT="9525" marB="0" anchor="ctr"/>
                </a:tc>
                <a:tc>
                  <a:txBody>
                    <a:bodyPr/>
                    <a:lstStyle/>
                    <a:p>
                      <a:pPr algn="ctr" fontAlgn="ctr"/>
                      <a:r>
                        <a:rPr lang="ru-RU" sz="1600" b="1" u="none" strike="noStrike" dirty="0">
                          <a:effectLst/>
                        </a:rPr>
                        <a:t>Место занимаемое субъектом в РФ в 2018 г.</a:t>
                      </a:r>
                      <a:endParaRPr lang="ru-RU" sz="1600" b="1" i="0" u="none" strike="noStrike" dirty="0">
                        <a:effectLst/>
                        <a:latin typeface="Times New Roman" panose="02020603050405020304" pitchFamily="18" charset="0"/>
                      </a:endParaRPr>
                    </a:p>
                  </a:txBody>
                  <a:tcPr marL="9525" marR="9525" marT="9525" marB="0" anchor="ctr"/>
                </a:tc>
                <a:tc>
                  <a:txBody>
                    <a:bodyPr/>
                    <a:lstStyle/>
                    <a:p>
                      <a:pPr algn="ctr" fontAlgn="ctr"/>
                      <a:r>
                        <a:rPr lang="ru-RU" sz="1600" b="1" u="none" strike="noStrike" dirty="0">
                          <a:effectLst/>
                        </a:rPr>
                        <a:t>Число собственных легковых автомобилей по субъектам РФ, на 1000 человек населения, в 2018 г.    </a:t>
                      </a:r>
                      <a:endParaRPr lang="ru-RU" sz="1600" b="1" i="0" u="none" strike="noStrike" dirty="0">
                        <a:effectLst/>
                        <a:latin typeface="Times New Roman" panose="02020603050405020304" pitchFamily="18" charset="0"/>
                      </a:endParaRPr>
                    </a:p>
                  </a:txBody>
                  <a:tcPr marL="9525" marR="9525" marT="9525" marB="0" anchor="ctr"/>
                </a:tc>
                <a:tc>
                  <a:txBody>
                    <a:bodyPr/>
                    <a:lstStyle/>
                    <a:p>
                      <a:pPr algn="ctr" fontAlgn="ctr"/>
                      <a:r>
                        <a:rPr lang="ru-RU" sz="1600" b="1" u="none" strike="noStrike" dirty="0">
                          <a:effectLst/>
                        </a:rPr>
                        <a:t>Численность населения на конец 2018</a:t>
                      </a:r>
                      <a:endParaRPr lang="ru-RU" sz="1600" b="1" i="0" u="none" strike="noStrike" dirty="0">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494317162"/>
                  </a:ext>
                </a:extLst>
              </a:tr>
              <a:tr h="190500">
                <a:tc>
                  <a:txBody>
                    <a:bodyPr/>
                    <a:lstStyle/>
                    <a:p>
                      <a:pPr algn="l" fontAlgn="b"/>
                      <a:r>
                        <a:rPr lang="ru-RU" sz="1600" b="1" u="none" strike="noStrike" dirty="0">
                          <a:effectLst/>
                        </a:rPr>
                        <a:t>Воронежская область</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15</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346,7</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2 327 821</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395793773"/>
                  </a:ext>
                </a:extLst>
              </a:tr>
              <a:tr h="190500">
                <a:tc>
                  <a:txBody>
                    <a:bodyPr/>
                    <a:lstStyle/>
                    <a:p>
                      <a:pPr algn="l" fontAlgn="b"/>
                      <a:r>
                        <a:rPr lang="ru-RU" sz="1600" b="1" u="none" strike="noStrike">
                          <a:effectLst/>
                        </a:rPr>
                        <a:t>Курская область</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40</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314,2</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1 107 041</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54954397"/>
                  </a:ext>
                </a:extLst>
              </a:tr>
              <a:tr h="190500">
                <a:tc>
                  <a:txBody>
                    <a:bodyPr/>
                    <a:lstStyle/>
                    <a:p>
                      <a:pPr algn="l" fontAlgn="b"/>
                      <a:r>
                        <a:rPr lang="ru-RU" sz="1600" b="1" u="none" strike="noStrike">
                          <a:effectLst/>
                        </a:rPr>
                        <a:t>Смоленская область</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71</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246,2</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942 363</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982273519"/>
                  </a:ext>
                </a:extLst>
              </a:tr>
              <a:tr h="190500">
                <a:tc>
                  <a:txBody>
                    <a:bodyPr/>
                    <a:lstStyle/>
                    <a:p>
                      <a:pPr algn="l" fontAlgn="b"/>
                      <a:r>
                        <a:rPr lang="ru-RU" sz="1600" b="1" u="none" strike="noStrike">
                          <a:effectLst/>
                        </a:rPr>
                        <a:t>Ярославская область</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63</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269,8</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1 259 612</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4136993571"/>
                  </a:ext>
                </a:extLst>
              </a:tr>
              <a:tr h="190500">
                <a:tc>
                  <a:txBody>
                    <a:bodyPr/>
                    <a:lstStyle/>
                    <a:p>
                      <a:pPr algn="l" fontAlgn="b"/>
                      <a:r>
                        <a:rPr lang="ru-RU" sz="1600" b="1" u="none" strike="noStrike" dirty="0" err="1">
                          <a:effectLst/>
                        </a:rPr>
                        <a:t>г.Москва</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49</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296,2</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12 615 279</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364429991"/>
                  </a:ext>
                </a:extLst>
              </a:tr>
              <a:tr h="190500">
                <a:tc>
                  <a:txBody>
                    <a:bodyPr/>
                    <a:lstStyle/>
                    <a:p>
                      <a:pPr algn="l" fontAlgn="b"/>
                      <a:r>
                        <a:rPr lang="ru-RU" sz="1600" b="1" u="none" strike="noStrike">
                          <a:effectLst/>
                        </a:rPr>
                        <a:t>Московская область</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16</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346,3</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7 599 647</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3351735618"/>
                  </a:ext>
                </a:extLst>
              </a:tr>
              <a:tr h="190500">
                <a:tc>
                  <a:txBody>
                    <a:bodyPr/>
                    <a:lstStyle/>
                    <a:p>
                      <a:pPr algn="l" fontAlgn="b"/>
                      <a:r>
                        <a:rPr lang="ru-RU" sz="1600" b="1" u="none" strike="noStrike">
                          <a:effectLst/>
                        </a:rPr>
                        <a:t>Республика Карелия</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6</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386,9</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618 056</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3343179006"/>
                  </a:ext>
                </a:extLst>
              </a:tr>
              <a:tr h="190500">
                <a:tc>
                  <a:txBody>
                    <a:bodyPr/>
                    <a:lstStyle/>
                    <a:p>
                      <a:pPr algn="l" fontAlgn="b"/>
                      <a:r>
                        <a:rPr lang="ru-RU" sz="1600" b="1" u="none" strike="noStrike">
                          <a:effectLst/>
                        </a:rPr>
                        <a:t>г.Санкт-Петербург</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46</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301,6</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5 383 890</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3593970090"/>
                  </a:ext>
                </a:extLst>
              </a:tr>
              <a:tr h="190500">
                <a:tc>
                  <a:txBody>
                    <a:bodyPr/>
                    <a:lstStyle/>
                    <a:p>
                      <a:pPr algn="l" fontAlgn="b"/>
                      <a:r>
                        <a:rPr lang="ru-RU" sz="1600" b="1" u="none" strike="noStrike">
                          <a:effectLst/>
                        </a:rPr>
                        <a:t>Ростовская область</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27</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322,5</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4 202 320</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002418319"/>
                  </a:ext>
                </a:extLst>
              </a:tr>
              <a:tr h="190500">
                <a:tc>
                  <a:txBody>
                    <a:bodyPr/>
                    <a:lstStyle/>
                    <a:p>
                      <a:pPr algn="l" fontAlgn="b"/>
                      <a:r>
                        <a:rPr lang="ru-RU" sz="1600" b="1" u="none" strike="noStrike">
                          <a:effectLst/>
                        </a:rPr>
                        <a:t>Чеченская Республика</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83</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170,9</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1 456 951</a:t>
                      </a:r>
                      <a:endParaRPr lang="ru-RU" sz="1600" b="1" i="0" u="none" strike="noStrike" dirty="0">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582100185"/>
                  </a:ext>
                </a:extLst>
              </a:tr>
              <a:tr h="190500">
                <a:tc>
                  <a:txBody>
                    <a:bodyPr/>
                    <a:lstStyle/>
                    <a:p>
                      <a:pPr algn="l" fontAlgn="b"/>
                      <a:r>
                        <a:rPr lang="ru-RU" sz="1600" b="1" u="none" strike="noStrike">
                          <a:effectLst/>
                        </a:rPr>
                        <a:t>Краснодарский край</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44</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306,6</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5 648 235</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907699212"/>
                  </a:ext>
                </a:extLst>
              </a:tr>
              <a:tr h="190500">
                <a:tc>
                  <a:txBody>
                    <a:bodyPr/>
                    <a:lstStyle/>
                    <a:p>
                      <a:pPr algn="l" fontAlgn="b"/>
                      <a:r>
                        <a:rPr lang="ru-RU" sz="1600" b="1" u="none" strike="noStrike">
                          <a:effectLst/>
                        </a:rPr>
                        <a:t>Республика Татарстан</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39</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314,5</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a:effectLst/>
                        </a:rPr>
                        <a:t>3 898 628</a:t>
                      </a:r>
                      <a:endParaRPr lang="ru-RU" sz="1600" b="1" i="0" u="none" strike="noStrike">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916885829"/>
                  </a:ext>
                </a:extLst>
              </a:tr>
              <a:tr h="190500">
                <a:tc>
                  <a:txBody>
                    <a:bodyPr/>
                    <a:lstStyle/>
                    <a:p>
                      <a:pPr algn="l" fontAlgn="b"/>
                      <a:r>
                        <a:rPr lang="ru-RU" sz="1600" b="1" u="none" strike="noStrike">
                          <a:effectLst/>
                        </a:rPr>
                        <a:t>Новосибирская область</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32</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317,6</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2 793 384</a:t>
                      </a:r>
                      <a:endParaRPr lang="ru-RU" sz="1600" b="1" i="0" u="none" strike="noStrike" dirty="0">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508557936"/>
                  </a:ext>
                </a:extLst>
              </a:tr>
              <a:tr h="190500">
                <a:tc>
                  <a:txBody>
                    <a:bodyPr/>
                    <a:lstStyle/>
                    <a:p>
                      <a:pPr algn="l" fontAlgn="b"/>
                      <a:r>
                        <a:rPr lang="ru-RU" sz="1600" b="1" u="none" strike="noStrike">
                          <a:effectLst/>
                        </a:rPr>
                        <a:t>Камчатский край</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1</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498,5</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314 723</a:t>
                      </a:r>
                      <a:endParaRPr lang="ru-RU" sz="1600" b="1" i="0" u="none" strike="noStrike" dirty="0">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106976659"/>
                  </a:ext>
                </a:extLst>
              </a:tr>
              <a:tr h="190500">
                <a:tc>
                  <a:txBody>
                    <a:bodyPr/>
                    <a:lstStyle/>
                    <a:p>
                      <a:pPr algn="l" fontAlgn="b"/>
                      <a:r>
                        <a:rPr lang="ru-RU" sz="1600" b="1" u="none" strike="noStrike">
                          <a:effectLst/>
                        </a:rPr>
                        <a:t>Приморский край</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3</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431,5</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1 902 718</a:t>
                      </a:r>
                      <a:endParaRPr lang="ru-RU" sz="1600" b="1" i="0" u="none" strike="noStrike" dirty="0">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3783566827"/>
                  </a:ext>
                </a:extLst>
              </a:tr>
              <a:tr h="190500">
                <a:tc>
                  <a:txBody>
                    <a:bodyPr/>
                    <a:lstStyle/>
                    <a:p>
                      <a:pPr algn="l" fontAlgn="b"/>
                      <a:r>
                        <a:rPr lang="ru-RU" sz="1600" b="1" u="none" strike="noStrike">
                          <a:effectLst/>
                        </a:rPr>
                        <a:t>Чукотский автономный округ</a:t>
                      </a:r>
                      <a:endParaRPr lang="ru-RU" sz="1600" b="1" i="0" u="none" strike="noStrike">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85</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109,5</a:t>
                      </a:r>
                      <a:endParaRPr lang="ru-RU" sz="1600" b="1" i="0" u="none" strike="noStrike" dirty="0">
                        <a:effectLst/>
                        <a:latin typeface="Times New Roman" panose="02020603050405020304" pitchFamily="18" charset="0"/>
                      </a:endParaRPr>
                    </a:p>
                  </a:txBody>
                  <a:tcPr marL="9525" marR="9525" marT="9525" marB="0" anchor="b"/>
                </a:tc>
                <a:tc>
                  <a:txBody>
                    <a:bodyPr/>
                    <a:lstStyle/>
                    <a:p>
                      <a:pPr algn="ctr" fontAlgn="b"/>
                      <a:r>
                        <a:rPr lang="ru-RU" sz="1600" b="1" u="none" strike="noStrike" dirty="0">
                          <a:effectLst/>
                        </a:rPr>
                        <a:t>49 663</a:t>
                      </a:r>
                      <a:endParaRPr lang="ru-RU" sz="1600" b="1" i="0" u="none" strike="noStrike" dirty="0">
                        <a:effectLst/>
                        <a:latin typeface="Times New Roman" panose="02020603050405020304" pitchFamily="18" charset="0"/>
                      </a:endParaRPr>
                    </a:p>
                  </a:txBody>
                  <a:tcPr marL="9525" marR="9525" marT="9525" marB="0" anchor="b"/>
                </a:tc>
                <a:extLst>
                  <a:ext uri="{0D108BD9-81ED-4DB2-BD59-A6C34878D82A}">
                    <a16:rowId xmlns:a16="http://schemas.microsoft.com/office/drawing/2014/main" val="2613929099"/>
                  </a:ext>
                </a:extLst>
              </a:tr>
            </a:tbl>
          </a:graphicData>
        </a:graphic>
      </p:graphicFrame>
      <p:sp>
        <p:nvSpPr>
          <p:cNvPr id="4" name="Номер слайда 3">
            <a:extLst>
              <a:ext uri="{FF2B5EF4-FFF2-40B4-BE49-F238E27FC236}">
                <a16:creationId xmlns:a16="http://schemas.microsoft.com/office/drawing/2014/main" id="{6026D7A6-5ACC-40C0-B8AE-B9DF7976B0A3}"/>
              </a:ext>
            </a:extLst>
          </p:cNvPr>
          <p:cNvSpPr>
            <a:spLocks noGrp="1"/>
          </p:cNvSpPr>
          <p:nvPr>
            <p:ph type="sldNum" sz="quarter" idx="12"/>
          </p:nvPr>
        </p:nvSpPr>
        <p:spPr/>
        <p:txBody>
          <a:bodyPr/>
          <a:lstStyle/>
          <a:p>
            <a:pPr>
              <a:defRPr/>
            </a:pPr>
            <a:fld id="{4042308C-B479-4937-8BDB-0CF806D72C18}" type="slidenum">
              <a:rPr lang="ru-RU" smtClean="0"/>
              <a:pPr>
                <a:defRPr/>
              </a:pPr>
              <a:t>783</a:t>
            </a:fld>
            <a:endParaRPr lang="ru-RU"/>
          </a:p>
        </p:txBody>
      </p:sp>
    </p:spTree>
    <p:extLst>
      <p:ext uri="{BB962C8B-B14F-4D97-AF65-F5344CB8AC3E}">
        <p14:creationId xmlns:p14="http://schemas.microsoft.com/office/powerpoint/2010/main" val="2086524326"/>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6FD26D1-0B12-449F-8CD4-2895BB049E06}"/>
              </a:ext>
            </a:extLst>
          </p:cNvPr>
          <p:cNvSpPr>
            <a:spLocks noGrp="1"/>
          </p:cNvSpPr>
          <p:nvPr>
            <p:ph type="title"/>
          </p:nvPr>
        </p:nvSpPr>
        <p:spPr/>
        <p:txBody>
          <a:bodyPr/>
          <a:lstStyle/>
          <a:p>
            <a:r>
              <a:rPr lang="en-US" sz="2400" i="1" dirty="0" err="1"/>
              <a:t>Рейтинг</a:t>
            </a:r>
            <a:r>
              <a:rPr lang="en-US" sz="2400" i="1" dirty="0"/>
              <a:t> </a:t>
            </a:r>
            <a:r>
              <a:rPr lang="en-US" sz="2400" i="1" dirty="0" err="1"/>
              <a:t>уровня</a:t>
            </a:r>
            <a:r>
              <a:rPr lang="en-US" sz="2400" i="1" dirty="0"/>
              <a:t> «</a:t>
            </a:r>
            <a:r>
              <a:rPr lang="en-US" sz="2400" i="1" dirty="0" err="1"/>
              <a:t>автомобилизации</a:t>
            </a:r>
            <a:r>
              <a:rPr lang="en-US" sz="2400" i="1" dirty="0"/>
              <a:t>» </a:t>
            </a:r>
            <a:r>
              <a:rPr lang="en-US" sz="2400" i="1" dirty="0" err="1"/>
              <a:t>регионов</a:t>
            </a:r>
            <a:r>
              <a:rPr lang="en-US" sz="2400" i="1" dirty="0"/>
              <a:t> </a:t>
            </a:r>
            <a:r>
              <a:rPr lang="en-US" sz="2400" i="1" dirty="0" err="1"/>
              <a:t>России</a:t>
            </a:r>
            <a:r>
              <a:rPr lang="en-US" sz="2400" i="1" dirty="0"/>
              <a:t> </a:t>
            </a:r>
            <a:r>
              <a:rPr lang="en-US" sz="2400" i="1" dirty="0" err="1"/>
              <a:t>по</a:t>
            </a:r>
            <a:r>
              <a:rPr lang="en-US" sz="2400" i="1" dirty="0"/>
              <a:t> </a:t>
            </a:r>
            <a:r>
              <a:rPr lang="en-US" sz="2400" i="1" dirty="0" err="1"/>
              <a:t>количеству</a:t>
            </a:r>
            <a:r>
              <a:rPr lang="en-US" sz="2400" i="1" dirty="0"/>
              <a:t> </a:t>
            </a:r>
            <a:r>
              <a:rPr lang="en-US" sz="2400" i="1" dirty="0" err="1"/>
              <a:t>автомобилей</a:t>
            </a:r>
            <a:r>
              <a:rPr lang="en-US" sz="2400" i="1" dirty="0"/>
              <a:t> </a:t>
            </a:r>
            <a:r>
              <a:rPr lang="en-US" sz="2400" i="1" dirty="0" err="1"/>
              <a:t>на</a:t>
            </a:r>
            <a:r>
              <a:rPr lang="en-US" sz="2400" i="1" dirty="0"/>
              <a:t> 1000 </a:t>
            </a:r>
            <a:r>
              <a:rPr lang="en-US" sz="2400" i="1" dirty="0" err="1"/>
              <a:t>человек</a:t>
            </a:r>
            <a:r>
              <a:rPr lang="en-US" sz="2400" i="1" dirty="0"/>
              <a:t> </a:t>
            </a:r>
            <a:r>
              <a:rPr lang="ru-RU" sz="2400" i="1" dirty="0"/>
              <a:t>в</a:t>
            </a:r>
            <a:r>
              <a:rPr lang="en-US" sz="2400" i="1" dirty="0"/>
              <a:t> 201</a:t>
            </a:r>
            <a:r>
              <a:rPr lang="ru-RU" sz="2400" i="1" dirty="0"/>
              <a:t>8</a:t>
            </a:r>
            <a:r>
              <a:rPr lang="en-US" sz="2400" i="1" dirty="0"/>
              <a:t> г</a:t>
            </a:r>
            <a:endParaRPr lang="ru-RU" sz="2400" dirty="0"/>
          </a:p>
        </p:txBody>
      </p:sp>
      <p:sp>
        <p:nvSpPr>
          <p:cNvPr id="4" name="Номер слайда 3">
            <a:extLst>
              <a:ext uri="{FF2B5EF4-FFF2-40B4-BE49-F238E27FC236}">
                <a16:creationId xmlns:a16="http://schemas.microsoft.com/office/drawing/2014/main" id="{C65C03A4-8E9A-47BC-8C3B-36B8AD586AB9}"/>
              </a:ext>
            </a:extLst>
          </p:cNvPr>
          <p:cNvSpPr>
            <a:spLocks noGrp="1"/>
          </p:cNvSpPr>
          <p:nvPr>
            <p:ph type="sldNum" sz="quarter" idx="12"/>
          </p:nvPr>
        </p:nvSpPr>
        <p:spPr/>
        <p:txBody>
          <a:bodyPr/>
          <a:lstStyle/>
          <a:p>
            <a:pPr>
              <a:defRPr/>
            </a:pPr>
            <a:fld id="{4042308C-B479-4937-8BDB-0CF806D72C18}" type="slidenum">
              <a:rPr lang="ru-RU" smtClean="0"/>
              <a:pPr>
                <a:defRPr/>
              </a:pPr>
              <a:t>784</a:t>
            </a:fld>
            <a:endParaRPr lang="ru-RU"/>
          </a:p>
        </p:txBody>
      </p:sp>
      <p:graphicFrame>
        <p:nvGraphicFramePr>
          <p:cNvPr id="5" name="Объект 4">
            <a:extLst>
              <a:ext uri="{FF2B5EF4-FFF2-40B4-BE49-F238E27FC236}">
                <a16:creationId xmlns:a16="http://schemas.microsoft.com/office/drawing/2014/main" id="{9907F365-E2D8-4674-9544-0B346CC26439}"/>
              </a:ext>
            </a:extLst>
          </p:cNvPr>
          <p:cNvGraphicFramePr>
            <a:graphicFrameLocks noGrp="1"/>
          </p:cNvGraphicFramePr>
          <p:nvPr>
            <p:ph sz="quarter" idx="1"/>
            <p:extLst>
              <p:ext uri="{D42A27DB-BD31-4B8C-83A1-F6EECF244321}">
                <p14:modId xmlns:p14="http://schemas.microsoft.com/office/powerpoint/2010/main" val="2609729930"/>
              </p:ext>
            </p:extLst>
          </p:nvPr>
        </p:nvGraphicFramePr>
        <p:xfrm>
          <a:off x="251520" y="1219200"/>
          <a:ext cx="8435280" cy="53061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108685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358FB6-89D9-42CF-B132-22373A23F0C2}"/>
              </a:ext>
            </a:extLst>
          </p:cNvPr>
          <p:cNvSpPr>
            <a:spLocks noGrp="1"/>
          </p:cNvSpPr>
          <p:nvPr>
            <p:ph type="title"/>
          </p:nvPr>
        </p:nvSpPr>
        <p:spPr/>
        <p:txBody>
          <a:bodyPr/>
          <a:lstStyle/>
          <a:p>
            <a:r>
              <a:rPr lang="ru-RU" i="1" dirty="0"/>
              <a:t>Примеры количественных непрерывных данных:</a:t>
            </a:r>
            <a:endParaRPr lang="ru-RU" dirty="0"/>
          </a:p>
        </p:txBody>
      </p:sp>
      <p:sp>
        <p:nvSpPr>
          <p:cNvPr id="3" name="Объект 2">
            <a:extLst>
              <a:ext uri="{FF2B5EF4-FFF2-40B4-BE49-F238E27FC236}">
                <a16:creationId xmlns:a16="http://schemas.microsoft.com/office/drawing/2014/main" id="{4FCDF815-7117-453F-9D1E-36768ACDE5CC}"/>
              </a:ext>
            </a:extLst>
          </p:cNvPr>
          <p:cNvSpPr>
            <a:spLocks noGrp="1"/>
          </p:cNvSpPr>
          <p:nvPr>
            <p:ph sz="quarter" idx="1"/>
          </p:nvPr>
        </p:nvSpPr>
        <p:spPr/>
        <p:txBody>
          <a:bodyPr/>
          <a:lstStyle/>
          <a:p>
            <a:pPr lvl="0"/>
            <a:r>
              <a:rPr lang="ru-RU" dirty="0"/>
              <a:t>динамика учетных цен на золото в России за последние 20 лет; </a:t>
            </a:r>
          </a:p>
          <a:p>
            <a:pPr lvl="0"/>
            <a:r>
              <a:rPr lang="ru-RU" dirty="0"/>
              <a:t>рост, вес, давление крови и другие измеряемые физиологические показатели человека;</a:t>
            </a:r>
          </a:p>
          <a:p>
            <a:pPr lvl="0"/>
            <a:r>
              <a:rPr lang="ru-RU" dirty="0"/>
              <a:t>урожайность сельскохозяйственных культур фермерских хозяйств РФ;</a:t>
            </a:r>
          </a:p>
          <a:p>
            <a:pPr lvl="0"/>
            <a:r>
              <a:rPr lang="ru-RU" dirty="0"/>
              <a:t>удои молока в животноводческих хозяйствах Центрального Федерального округа;</a:t>
            </a:r>
          </a:p>
          <a:p>
            <a:pPr lvl="0"/>
            <a:r>
              <a:rPr lang="ru-RU" dirty="0"/>
              <a:t>дальность полета выпускаемого из орудия снаряда.</a:t>
            </a:r>
          </a:p>
        </p:txBody>
      </p:sp>
      <p:sp>
        <p:nvSpPr>
          <p:cNvPr id="4" name="Номер слайда 3">
            <a:extLst>
              <a:ext uri="{FF2B5EF4-FFF2-40B4-BE49-F238E27FC236}">
                <a16:creationId xmlns:a16="http://schemas.microsoft.com/office/drawing/2014/main" id="{FBDCA226-82BB-4A68-BA4A-8CCF7AF5A68D}"/>
              </a:ext>
            </a:extLst>
          </p:cNvPr>
          <p:cNvSpPr>
            <a:spLocks noGrp="1"/>
          </p:cNvSpPr>
          <p:nvPr>
            <p:ph type="sldNum" sz="quarter" idx="12"/>
          </p:nvPr>
        </p:nvSpPr>
        <p:spPr/>
        <p:txBody>
          <a:bodyPr/>
          <a:lstStyle/>
          <a:p>
            <a:pPr>
              <a:defRPr/>
            </a:pPr>
            <a:fld id="{4042308C-B479-4937-8BDB-0CF806D72C18}" type="slidenum">
              <a:rPr lang="ru-RU" smtClean="0"/>
              <a:pPr>
                <a:defRPr/>
              </a:pPr>
              <a:t>785</a:t>
            </a:fld>
            <a:endParaRPr lang="ru-RU" dirty="0"/>
          </a:p>
        </p:txBody>
      </p:sp>
    </p:spTree>
    <p:extLst>
      <p:ext uri="{BB962C8B-B14F-4D97-AF65-F5344CB8AC3E}">
        <p14:creationId xmlns:p14="http://schemas.microsoft.com/office/powerpoint/2010/main" val="37784298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400" b="1" dirty="0"/>
              <a:t>Учетные цены на аффинированные драгоценные металлы, руб./грамм (количественные непрерывные данные)</a:t>
            </a:r>
          </a:p>
        </p:txBody>
      </p:sp>
      <p:graphicFrame>
        <p:nvGraphicFramePr>
          <p:cNvPr id="5" name="Объект 4"/>
          <p:cNvGraphicFramePr>
            <a:graphicFrameLocks noGrp="1"/>
          </p:cNvGraphicFramePr>
          <p:nvPr>
            <p:ph sz="quarter" idx="1"/>
            <p:extLst>
              <p:ext uri="{D42A27DB-BD31-4B8C-83A1-F6EECF244321}">
                <p14:modId xmlns:p14="http://schemas.microsoft.com/office/powerpoint/2010/main" val="1323961637"/>
              </p:ext>
            </p:extLst>
          </p:nvPr>
        </p:nvGraphicFramePr>
        <p:xfrm>
          <a:off x="467544" y="1522760"/>
          <a:ext cx="8229600" cy="3731632"/>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94072">
                <a:tc>
                  <a:txBody>
                    <a:bodyPr/>
                    <a:lstStyle/>
                    <a:p>
                      <a:pPr algn="l" fontAlgn="t"/>
                      <a:r>
                        <a:rPr lang="ru-RU" sz="2000" b="1" i="0" u="none" strike="noStrike" dirty="0">
                          <a:solidFill>
                            <a:srgbClr val="000000"/>
                          </a:solidFill>
                          <a:effectLst/>
                          <a:latin typeface="Arial"/>
                        </a:rPr>
                        <a:t>Дата</a:t>
                      </a:r>
                    </a:p>
                  </a:txBody>
                  <a:tcPr marL="9525" marR="9525" marT="9525" marB="0"/>
                </a:tc>
                <a:tc>
                  <a:txBody>
                    <a:bodyPr/>
                    <a:lstStyle/>
                    <a:p>
                      <a:pPr algn="r" fontAlgn="t"/>
                      <a:r>
                        <a:rPr lang="ru-RU" sz="2000" b="1" i="0" u="none" strike="noStrike" dirty="0">
                          <a:solidFill>
                            <a:srgbClr val="000000"/>
                          </a:solidFill>
                          <a:effectLst/>
                          <a:latin typeface="Arial"/>
                        </a:rPr>
                        <a:t>Золото</a:t>
                      </a:r>
                    </a:p>
                  </a:txBody>
                  <a:tcPr marL="9525" marR="9525" marT="9525" marB="0"/>
                </a:tc>
                <a:tc>
                  <a:txBody>
                    <a:bodyPr/>
                    <a:lstStyle/>
                    <a:p>
                      <a:pPr algn="r" fontAlgn="t"/>
                      <a:r>
                        <a:rPr lang="ru-RU" sz="2000" b="1" i="0" u="none" strike="noStrike" dirty="0">
                          <a:solidFill>
                            <a:srgbClr val="000000"/>
                          </a:solidFill>
                          <a:effectLst/>
                          <a:latin typeface="Arial"/>
                        </a:rPr>
                        <a:t>Серебро</a:t>
                      </a:r>
                    </a:p>
                  </a:txBody>
                  <a:tcPr marL="9525" marR="9525" marT="9525" marB="0"/>
                </a:tc>
                <a:tc>
                  <a:txBody>
                    <a:bodyPr/>
                    <a:lstStyle/>
                    <a:p>
                      <a:pPr algn="r" fontAlgn="t"/>
                      <a:r>
                        <a:rPr lang="ru-RU" sz="2000" b="1" i="0" u="none" strike="noStrike" dirty="0">
                          <a:solidFill>
                            <a:srgbClr val="000000"/>
                          </a:solidFill>
                          <a:effectLst/>
                          <a:latin typeface="Arial"/>
                        </a:rPr>
                        <a:t>Платина</a:t>
                      </a:r>
                    </a:p>
                  </a:txBody>
                  <a:tcPr marL="9525" marR="9525" marT="9525" marB="0"/>
                </a:tc>
                <a:tc>
                  <a:txBody>
                    <a:bodyPr/>
                    <a:lstStyle/>
                    <a:p>
                      <a:pPr algn="r" fontAlgn="t"/>
                      <a:r>
                        <a:rPr lang="ru-RU" sz="2000" b="1" i="0" u="none" strike="noStrike" dirty="0">
                          <a:solidFill>
                            <a:srgbClr val="000000"/>
                          </a:solidFill>
                          <a:effectLst/>
                          <a:latin typeface="Arial"/>
                        </a:rPr>
                        <a:t>Палладий</a:t>
                      </a:r>
                    </a:p>
                  </a:txBody>
                  <a:tcPr marL="9525" marR="9525" marT="9525" marB="0"/>
                </a:tc>
                <a:extLst>
                  <a:ext uri="{0D108BD9-81ED-4DB2-BD59-A6C34878D82A}">
                    <a16:rowId xmlns:a16="http://schemas.microsoft.com/office/drawing/2014/main" val="10000"/>
                  </a:ext>
                </a:extLst>
              </a:tr>
              <a:tr h="370840">
                <a:tc>
                  <a:txBody>
                    <a:bodyPr/>
                    <a:lstStyle/>
                    <a:p>
                      <a:pPr algn="r" fontAlgn="t"/>
                      <a:r>
                        <a:rPr lang="ru-RU" sz="2000" b="0" i="0" u="none" strike="noStrike" dirty="0">
                          <a:solidFill>
                            <a:srgbClr val="000000"/>
                          </a:solidFill>
                          <a:effectLst/>
                          <a:latin typeface="Arial"/>
                        </a:rPr>
                        <a:t>07.09.2019</a:t>
                      </a:r>
                    </a:p>
                  </a:txBody>
                  <a:tcPr marL="9525" marR="9525" marT="9525" marB="0"/>
                </a:tc>
                <a:tc>
                  <a:txBody>
                    <a:bodyPr/>
                    <a:lstStyle/>
                    <a:p>
                      <a:pPr algn="r" fontAlgn="t"/>
                      <a:r>
                        <a:rPr lang="ru-RU" sz="2000" b="0" i="0" u="none" strike="noStrike" dirty="0">
                          <a:solidFill>
                            <a:srgbClr val="000000"/>
                          </a:solidFill>
                          <a:effectLst/>
                          <a:latin typeface="Arial"/>
                        </a:rPr>
                        <a:t>3 193,33</a:t>
                      </a:r>
                    </a:p>
                  </a:txBody>
                  <a:tcPr marL="9525" marR="9525" marT="9525" marB="0"/>
                </a:tc>
                <a:tc>
                  <a:txBody>
                    <a:bodyPr/>
                    <a:lstStyle/>
                    <a:p>
                      <a:pPr algn="r" fontAlgn="t"/>
                      <a:r>
                        <a:rPr lang="ru-RU" sz="2000" b="0" i="0" u="none" strike="noStrike" dirty="0">
                          <a:solidFill>
                            <a:srgbClr val="000000"/>
                          </a:solidFill>
                          <a:effectLst/>
                          <a:latin typeface="Arial"/>
                        </a:rPr>
                        <a:t>38,5</a:t>
                      </a:r>
                    </a:p>
                  </a:txBody>
                  <a:tcPr marL="9525" marR="9525" marT="9525" marB="0"/>
                </a:tc>
                <a:tc>
                  <a:txBody>
                    <a:bodyPr/>
                    <a:lstStyle/>
                    <a:p>
                      <a:pPr algn="r" fontAlgn="t"/>
                      <a:r>
                        <a:rPr lang="ru-RU" sz="2000" b="0" i="0" u="none" strike="noStrike" dirty="0">
                          <a:solidFill>
                            <a:srgbClr val="000000"/>
                          </a:solidFill>
                          <a:effectLst/>
                          <a:latin typeface="Arial"/>
                        </a:rPr>
                        <a:t>1 994,57</a:t>
                      </a:r>
                    </a:p>
                  </a:txBody>
                  <a:tcPr marL="9525" marR="9525" marT="9525" marB="0"/>
                </a:tc>
                <a:tc>
                  <a:txBody>
                    <a:bodyPr/>
                    <a:lstStyle/>
                    <a:p>
                      <a:pPr algn="r" fontAlgn="t"/>
                      <a:r>
                        <a:rPr lang="ru-RU" sz="2000" b="0" i="0" u="none" strike="noStrike" dirty="0">
                          <a:solidFill>
                            <a:srgbClr val="000000"/>
                          </a:solidFill>
                          <a:effectLst/>
                          <a:latin typeface="Arial"/>
                        </a:rPr>
                        <a:t>3 299,53</a:t>
                      </a:r>
                    </a:p>
                  </a:txBody>
                  <a:tcPr marL="9525" marR="9525" marT="9525" marB="0"/>
                </a:tc>
                <a:extLst>
                  <a:ext uri="{0D108BD9-81ED-4DB2-BD59-A6C34878D82A}">
                    <a16:rowId xmlns:a16="http://schemas.microsoft.com/office/drawing/2014/main" val="10001"/>
                  </a:ext>
                </a:extLst>
              </a:tr>
              <a:tr h="370840">
                <a:tc>
                  <a:txBody>
                    <a:bodyPr/>
                    <a:lstStyle/>
                    <a:p>
                      <a:pPr algn="r" fontAlgn="t"/>
                      <a:r>
                        <a:rPr lang="ru-RU" sz="2000" b="0" i="0" u="none" strike="noStrike" dirty="0">
                          <a:solidFill>
                            <a:srgbClr val="000000"/>
                          </a:solidFill>
                          <a:effectLst/>
                          <a:latin typeface="Arial"/>
                        </a:rPr>
                        <a:t>06.09.2019</a:t>
                      </a:r>
                    </a:p>
                  </a:txBody>
                  <a:tcPr marL="9525" marR="9525" marT="9525" marB="0"/>
                </a:tc>
                <a:tc>
                  <a:txBody>
                    <a:bodyPr/>
                    <a:lstStyle/>
                    <a:p>
                      <a:pPr algn="r" fontAlgn="t"/>
                      <a:r>
                        <a:rPr lang="ru-RU" sz="2000" b="0" i="0" u="none" strike="noStrike" dirty="0">
                          <a:solidFill>
                            <a:srgbClr val="000000"/>
                          </a:solidFill>
                          <a:effectLst/>
                          <a:latin typeface="Arial"/>
                        </a:rPr>
                        <a:t>3 275,94</a:t>
                      </a:r>
                    </a:p>
                  </a:txBody>
                  <a:tcPr marL="9525" marR="9525" marT="9525" marB="0"/>
                </a:tc>
                <a:tc>
                  <a:txBody>
                    <a:bodyPr/>
                    <a:lstStyle/>
                    <a:p>
                      <a:pPr algn="r" fontAlgn="t"/>
                      <a:r>
                        <a:rPr lang="ru-RU" sz="2000" b="0" i="0" u="none" strike="noStrike" dirty="0">
                          <a:solidFill>
                            <a:srgbClr val="000000"/>
                          </a:solidFill>
                          <a:effectLst/>
                          <a:latin typeface="Arial"/>
                        </a:rPr>
                        <a:t>40,82</a:t>
                      </a:r>
                    </a:p>
                  </a:txBody>
                  <a:tcPr marL="9525" marR="9525" marT="9525" marB="0"/>
                </a:tc>
                <a:tc>
                  <a:txBody>
                    <a:bodyPr/>
                    <a:lstStyle/>
                    <a:p>
                      <a:pPr algn="r" fontAlgn="t"/>
                      <a:r>
                        <a:rPr lang="ru-RU" sz="2000" b="0" i="0" u="none" strike="noStrike" dirty="0">
                          <a:solidFill>
                            <a:srgbClr val="000000"/>
                          </a:solidFill>
                          <a:effectLst/>
                          <a:latin typeface="Arial"/>
                        </a:rPr>
                        <a:t>2 085,42</a:t>
                      </a:r>
                    </a:p>
                  </a:txBody>
                  <a:tcPr marL="9525" marR="9525" marT="9525" marB="0"/>
                </a:tc>
                <a:tc>
                  <a:txBody>
                    <a:bodyPr/>
                    <a:lstStyle/>
                    <a:p>
                      <a:pPr algn="r" fontAlgn="t"/>
                      <a:r>
                        <a:rPr lang="ru-RU" sz="2000" b="0" i="0" u="none" strike="noStrike" dirty="0">
                          <a:solidFill>
                            <a:srgbClr val="000000"/>
                          </a:solidFill>
                          <a:effectLst/>
                          <a:latin typeface="Arial"/>
                        </a:rPr>
                        <a:t>3 312,89</a:t>
                      </a:r>
                    </a:p>
                  </a:txBody>
                  <a:tcPr marL="9525" marR="9525" marT="9525" marB="0"/>
                </a:tc>
                <a:extLst>
                  <a:ext uri="{0D108BD9-81ED-4DB2-BD59-A6C34878D82A}">
                    <a16:rowId xmlns:a16="http://schemas.microsoft.com/office/drawing/2014/main" val="10002"/>
                  </a:ext>
                </a:extLst>
              </a:tr>
              <a:tr h="370840">
                <a:tc>
                  <a:txBody>
                    <a:bodyPr/>
                    <a:lstStyle/>
                    <a:p>
                      <a:pPr algn="r" fontAlgn="t"/>
                      <a:r>
                        <a:rPr lang="ru-RU" sz="2000" b="0" i="0" u="none" strike="noStrike" dirty="0">
                          <a:solidFill>
                            <a:srgbClr val="000000"/>
                          </a:solidFill>
                          <a:effectLst/>
                          <a:latin typeface="Arial"/>
                        </a:rPr>
                        <a:t>05.09.2019</a:t>
                      </a:r>
                    </a:p>
                  </a:txBody>
                  <a:tcPr marL="9525" marR="9525" marT="9525" marB="0"/>
                </a:tc>
                <a:tc>
                  <a:txBody>
                    <a:bodyPr/>
                    <a:lstStyle/>
                    <a:p>
                      <a:pPr algn="r" fontAlgn="t"/>
                      <a:r>
                        <a:rPr lang="ru-RU" sz="2000" b="0" i="0" u="none" strike="noStrike" dirty="0">
                          <a:solidFill>
                            <a:srgbClr val="000000"/>
                          </a:solidFill>
                          <a:effectLst/>
                          <a:latin typeface="Arial"/>
                        </a:rPr>
                        <a:t>3 290,00</a:t>
                      </a:r>
                    </a:p>
                  </a:txBody>
                  <a:tcPr marL="9525" marR="9525" marT="9525" marB="0"/>
                </a:tc>
                <a:tc>
                  <a:txBody>
                    <a:bodyPr/>
                    <a:lstStyle/>
                    <a:p>
                      <a:pPr algn="r" fontAlgn="t"/>
                      <a:r>
                        <a:rPr lang="ru-RU" sz="2000" b="0" i="0" u="none" strike="noStrike" dirty="0">
                          <a:solidFill>
                            <a:srgbClr val="000000"/>
                          </a:solidFill>
                          <a:effectLst/>
                          <a:latin typeface="Arial"/>
                        </a:rPr>
                        <a:t>41,27</a:t>
                      </a:r>
                    </a:p>
                  </a:txBody>
                  <a:tcPr marL="9525" marR="9525" marT="9525" marB="0"/>
                </a:tc>
                <a:tc>
                  <a:txBody>
                    <a:bodyPr/>
                    <a:lstStyle/>
                    <a:p>
                      <a:pPr algn="r" fontAlgn="t"/>
                      <a:r>
                        <a:rPr lang="ru-RU" sz="2000" b="0" i="0" u="none" strike="noStrike" dirty="0">
                          <a:solidFill>
                            <a:srgbClr val="000000"/>
                          </a:solidFill>
                          <a:effectLst/>
                          <a:latin typeface="Arial"/>
                        </a:rPr>
                        <a:t>2 069,61</a:t>
                      </a:r>
                    </a:p>
                  </a:txBody>
                  <a:tcPr marL="9525" marR="9525" marT="9525" marB="0"/>
                </a:tc>
                <a:tc>
                  <a:txBody>
                    <a:bodyPr/>
                    <a:lstStyle/>
                    <a:p>
                      <a:pPr algn="r" fontAlgn="t"/>
                      <a:r>
                        <a:rPr lang="ru-RU" sz="2000" b="0" i="0" u="none" strike="noStrike" dirty="0">
                          <a:solidFill>
                            <a:srgbClr val="000000"/>
                          </a:solidFill>
                          <a:effectLst/>
                          <a:latin typeface="Arial"/>
                        </a:rPr>
                        <a:t>3 303,26</a:t>
                      </a:r>
                    </a:p>
                  </a:txBody>
                  <a:tcPr marL="9525" marR="9525" marT="9525" marB="0"/>
                </a:tc>
                <a:extLst>
                  <a:ext uri="{0D108BD9-81ED-4DB2-BD59-A6C34878D82A}">
                    <a16:rowId xmlns:a16="http://schemas.microsoft.com/office/drawing/2014/main" val="10003"/>
                  </a:ext>
                </a:extLst>
              </a:tr>
              <a:tr h="370840">
                <a:tc>
                  <a:txBody>
                    <a:bodyPr/>
                    <a:lstStyle/>
                    <a:p>
                      <a:pPr algn="r" fontAlgn="t"/>
                      <a:r>
                        <a:rPr lang="ru-RU" sz="2000" b="0" i="0" u="none" strike="noStrike" dirty="0">
                          <a:solidFill>
                            <a:srgbClr val="000000"/>
                          </a:solidFill>
                          <a:effectLst/>
                          <a:latin typeface="Arial"/>
                        </a:rPr>
                        <a:t>04.09.2019</a:t>
                      </a:r>
                    </a:p>
                  </a:txBody>
                  <a:tcPr marL="9525" marR="9525" marT="9525" marB="0"/>
                </a:tc>
                <a:tc>
                  <a:txBody>
                    <a:bodyPr/>
                    <a:lstStyle/>
                    <a:p>
                      <a:pPr algn="r" fontAlgn="t"/>
                      <a:r>
                        <a:rPr lang="ru-RU" sz="2000" b="0" i="0" u="none" strike="noStrike" dirty="0">
                          <a:solidFill>
                            <a:srgbClr val="000000"/>
                          </a:solidFill>
                          <a:effectLst/>
                          <a:latin typeface="Arial"/>
                        </a:rPr>
                        <a:t>3 296,48</a:t>
                      </a:r>
                    </a:p>
                  </a:txBody>
                  <a:tcPr marL="9525" marR="9525" marT="9525" marB="0"/>
                </a:tc>
                <a:tc>
                  <a:txBody>
                    <a:bodyPr/>
                    <a:lstStyle/>
                    <a:p>
                      <a:pPr algn="r" fontAlgn="t"/>
                      <a:r>
                        <a:rPr lang="ru-RU" sz="2000" b="0" i="0" u="none" strike="noStrike" dirty="0">
                          <a:solidFill>
                            <a:srgbClr val="000000"/>
                          </a:solidFill>
                          <a:effectLst/>
                          <a:latin typeface="Arial"/>
                        </a:rPr>
                        <a:t>39,74</a:t>
                      </a:r>
                    </a:p>
                  </a:txBody>
                  <a:tcPr marL="9525" marR="9525" marT="9525" marB="0"/>
                </a:tc>
                <a:tc>
                  <a:txBody>
                    <a:bodyPr/>
                    <a:lstStyle/>
                    <a:p>
                      <a:pPr algn="r" fontAlgn="t"/>
                      <a:r>
                        <a:rPr lang="ru-RU" sz="2000" b="0" i="0" u="none" strike="noStrike" dirty="0">
                          <a:solidFill>
                            <a:srgbClr val="000000"/>
                          </a:solidFill>
                          <a:effectLst/>
                          <a:latin typeface="Arial"/>
                        </a:rPr>
                        <a:t>2 013,44</a:t>
                      </a:r>
                    </a:p>
                  </a:txBody>
                  <a:tcPr marL="9525" marR="9525" marT="9525" marB="0"/>
                </a:tc>
                <a:tc>
                  <a:txBody>
                    <a:bodyPr/>
                    <a:lstStyle/>
                    <a:p>
                      <a:pPr algn="r" fontAlgn="t"/>
                      <a:r>
                        <a:rPr lang="ru-RU" sz="2000" b="0" i="0" u="none" strike="noStrike" dirty="0">
                          <a:solidFill>
                            <a:srgbClr val="000000"/>
                          </a:solidFill>
                          <a:effectLst/>
                          <a:latin typeface="Arial"/>
                        </a:rPr>
                        <a:t>3 304,11</a:t>
                      </a:r>
                    </a:p>
                  </a:txBody>
                  <a:tcPr marL="9525" marR="9525" marT="9525" marB="0"/>
                </a:tc>
                <a:extLst>
                  <a:ext uri="{0D108BD9-81ED-4DB2-BD59-A6C34878D82A}">
                    <a16:rowId xmlns:a16="http://schemas.microsoft.com/office/drawing/2014/main" val="10004"/>
                  </a:ext>
                </a:extLst>
              </a:tr>
              <a:tr h="370840">
                <a:tc>
                  <a:txBody>
                    <a:bodyPr/>
                    <a:lstStyle/>
                    <a:p>
                      <a:pPr algn="r" fontAlgn="t"/>
                      <a:r>
                        <a:rPr lang="ru-RU" sz="2000" b="0" i="0" u="none" strike="noStrike" dirty="0">
                          <a:solidFill>
                            <a:srgbClr val="000000"/>
                          </a:solidFill>
                          <a:effectLst/>
                          <a:latin typeface="Arial"/>
                        </a:rPr>
                        <a:t>03.09.2019</a:t>
                      </a:r>
                    </a:p>
                  </a:txBody>
                  <a:tcPr marL="9525" marR="9525" marT="9525" marB="0"/>
                </a:tc>
                <a:tc>
                  <a:txBody>
                    <a:bodyPr/>
                    <a:lstStyle/>
                    <a:p>
                      <a:pPr algn="r" fontAlgn="t"/>
                      <a:r>
                        <a:rPr lang="ru-RU" sz="2000" b="0" i="0" u="none" strike="noStrike" dirty="0">
                          <a:solidFill>
                            <a:srgbClr val="000000"/>
                          </a:solidFill>
                          <a:effectLst/>
                          <a:latin typeface="Arial"/>
                        </a:rPr>
                        <a:t>3 263,01</a:t>
                      </a:r>
                    </a:p>
                  </a:txBody>
                  <a:tcPr marL="9525" marR="9525" marT="9525" marB="0"/>
                </a:tc>
                <a:tc>
                  <a:txBody>
                    <a:bodyPr/>
                    <a:lstStyle/>
                    <a:p>
                      <a:pPr algn="r" fontAlgn="t"/>
                      <a:r>
                        <a:rPr lang="ru-RU" sz="2000" b="0" i="0" u="none" strike="noStrike" dirty="0">
                          <a:solidFill>
                            <a:srgbClr val="000000"/>
                          </a:solidFill>
                          <a:effectLst/>
                          <a:latin typeface="Arial"/>
                        </a:rPr>
                        <a:t>39,31</a:t>
                      </a:r>
                    </a:p>
                  </a:txBody>
                  <a:tcPr marL="9525" marR="9525" marT="9525" marB="0"/>
                </a:tc>
                <a:tc>
                  <a:txBody>
                    <a:bodyPr/>
                    <a:lstStyle/>
                    <a:p>
                      <a:pPr algn="r" fontAlgn="t"/>
                      <a:r>
                        <a:rPr lang="ru-RU" sz="2000" b="0" i="0" u="none" strike="noStrike" dirty="0">
                          <a:solidFill>
                            <a:srgbClr val="000000"/>
                          </a:solidFill>
                          <a:effectLst/>
                          <a:latin typeface="Arial"/>
                        </a:rPr>
                        <a:t>2 004,91</a:t>
                      </a:r>
                    </a:p>
                  </a:txBody>
                  <a:tcPr marL="9525" marR="9525" marT="9525" marB="0"/>
                </a:tc>
                <a:tc>
                  <a:txBody>
                    <a:bodyPr/>
                    <a:lstStyle/>
                    <a:p>
                      <a:pPr algn="r" fontAlgn="t"/>
                      <a:r>
                        <a:rPr lang="ru-RU" sz="2000" b="0" i="0" u="none" strike="noStrike" dirty="0">
                          <a:solidFill>
                            <a:srgbClr val="000000"/>
                          </a:solidFill>
                          <a:effectLst/>
                          <a:latin typeface="Arial"/>
                        </a:rPr>
                        <a:t>3 287,96</a:t>
                      </a:r>
                    </a:p>
                  </a:txBody>
                  <a:tcPr marL="9525" marR="9525" marT="9525" marB="0"/>
                </a:tc>
                <a:extLst>
                  <a:ext uri="{0D108BD9-81ED-4DB2-BD59-A6C34878D82A}">
                    <a16:rowId xmlns:a16="http://schemas.microsoft.com/office/drawing/2014/main" val="10005"/>
                  </a:ext>
                </a:extLst>
              </a:tr>
              <a:tr h="370840">
                <a:tc>
                  <a:txBody>
                    <a:bodyPr/>
                    <a:lstStyle/>
                    <a:p>
                      <a:pPr algn="r" fontAlgn="t"/>
                      <a:r>
                        <a:rPr lang="ru-RU" sz="2000" b="0" i="0" u="none" strike="noStrike" dirty="0">
                          <a:solidFill>
                            <a:srgbClr val="000000"/>
                          </a:solidFill>
                          <a:effectLst/>
                          <a:latin typeface="Arial"/>
                        </a:rPr>
                        <a:t>31.08.2019</a:t>
                      </a:r>
                    </a:p>
                  </a:txBody>
                  <a:tcPr marL="9525" marR="9525" marT="9525" marB="0"/>
                </a:tc>
                <a:tc>
                  <a:txBody>
                    <a:bodyPr/>
                    <a:lstStyle/>
                    <a:p>
                      <a:pPr algn="r" fontAlgn="t"/>
                      <a:r>
                        <a:rPr lang="ru-RU" sz="2000" b="0" i="0" u="none" strike="noStrike" dirty="0">
                          <a:solidFill>
                            <a:srgbClr val="000000"/>
                          </a:solidFill>
                          <a:effectLst/>
                          <a:latin typeface="Arial"/>
                        </a:rPr>
                        <a:t>3 263,29</a:t>
                      </a:r>
                    </a:p>
                  </a:txBody>
                  <a:tcPr marL="9525" marR="9525" marT="9525" marB="0"/>
                </a:tc>
                <a:tc>
                  <a:txBody>
                    <a:bodyPr/>
                    <a:lstStyle/>
                    <a:p>
                      <a:pPr algn="r" fontAlgn="t"/>
                      <a:r>
                        <a:rPr lang="ru-RU" sz="2000" b="0" i="0" u="none" strike="noStrike" dirty="0">
                          <a:solidFill>
                            <a:srgbClr val="000000"/>
                          </a:solidFill>
                          <a:effectLst/>
                          <a:latin typeface="Arial"/>
                        </a:rPr>
                        <a:t>39,3</a:t>
                      </a:r>
                    </a:p>
                  </a:txBody>
                  <a:tcPr marL="9525" marR="9525" marT="9525" marB="0"/>
                </a:tc>
                <a:tc>
                  <a:txBody>
                    <a:bodyPr/>
                    <a:lstStyle/>
                    <a:p>
                      <a:pPr algn="r" fontAlgn="t"/>
                      <a:r>
                        <a:rPr lang="ru-RU" sz="2000" b="0" i="0" u="none" strike="noStrike" dirty="0">
                          <a:solidFill>
                            <a:srgbClr val="000000"/>
                          </a:solidFill>
                          <a:effectLst/>
                          <a:latin typeface="Arial"/>
                        </a:rPr>
                        <a:t>1 998,74</a:t>
                      </a:r>
                    </a:p>
                  </a:txBody>
                  <a:tcPr marL="9525" marR="9525" marT="9525" marB="0"/>
                </a:tc>
                <a:tc>
                  <a:txBody>
                    <a:bodyPr/>
                    <a:lstStyle/>
                    <a:p>
                      <a:pPr algn="r" fontAlgn="t"/>
                      <a:r>
                        <a:rPr lang="ru-RU" sz="2000" b="0" i="0" u="none" strike="noStrike" dirty="0">
                          <a:solidFill>
                            <a:srgbClr val="000000"/>
                          </a:solidFill>
                          <a:effectLst/>
                          <a:latin typeface="Arial"/>
                        </a:rPr>
                        <a:t>3 206,54</a:t>
                      </a:r>
                    </a:p>
                  </a:txBody>
                  <a:tcPr marL="9525" marR="9525" marT="9525" marB="0"/>
                </a:tc>
                <a:extLst>
                  <a:ext uri="{0D108BD9-81ED-4DB2-BD59-A6C34878D82A}">
                    <a16:rowId xmlns:a16="http://schemas.microsoft.com/office/drawing/2014/main" val="10006"/>
                  </a:ext>
                </a:extLst>
              </a:tr>
              <a:tr h="370840">
                <a:tc>
                  <a:txBody>
                    <a:bodyPr/>
                    <a:lstStyle/>
                    <a:p>
                      <a:pPr algn="r" fontAlgn="t"/>
                      <a:r>
                        <a:rPr lang="ru-RU" sz="2000" b="0" i="0" u="none" strike="noStrike" dirty="0">
                          <a:solidFill>
                            <a:srgbClr val="000000"/>
                          </a:solidFill>
                          <a:effectLst/>
                          <a:latin typeface="Arial"/>
                        </a:rPr>
                        <a:t>30.08.2019</a:t>
                      </a:r>
                    </a:p>
                  </a:txBody>
                  <a:tcPr marL="9525" marR="9525" marT="9525" marB="0"/>
                </a:tc>
                <a:tc>
                  <a:txBody>
                    <a:bodyPr/>
                    <a:lstStyle/>
                    <a:p>
                      <a:pPr algn="r" fontAlgn="t"/>
                      <a:r>
                        <a:rPr lang="ru-RU" sz="2000" b="0" i="0" u="none" strike="noStrike" dirty="0">
                          <a:solidFill>
                            <a:srgbClr val="000000"/>
                          </a:solidFill>
                          <a:effectLst/>
                          <a:latin typeface="Arial"/>
                        </a:rPr>
                        <a:t>3 297,60</a:t>
                      </a:r>
                    </a:p>
                  </a:txBody>
                  <a:tcPr marL="9525" marR="9525" marT="9525" marB="0"/>
                </a:tc>
                <a:tc>
                  <a:txBody>
                    <a:bodyPr/>
                    <a:lstStyle/>
                    <a:p>
                      <a:pPr algn="r" fontAlgn="t"/>
                      <a:r>
                        <a:rPr lang="ru-RU" sz="2000" b="0" i="0" u="none" strike="noStrike" dirty="0">
                          <a:solidFill>
                            <a:srgbClr val="000000"/>
                          </a:solidFill>
                          <a:effectLst/>
                          <a:latin typeface="Arial"/>
                        </a:rPr>
                        <a:t>39,66</a:t>
                      </a:r>
                    </a:p>
                  </a:txBody>
                  <a:tcPr marL="9525" marR="9525" marT="9525" marB="0"/>
                </a:tc>
                <a:tc>
                  <a:txBody>
                    <a:bodyPr/>
                    <a:lstStyle/>
                    <a:p>
                      <a:pPr algn="r" fontAlgn="t"/>
                      <a:r>
                        <a:rPr lang="ru-RU" sz="2000" b="0" i="0" u="none" strike="noStrike" dirty="0">
                          <a:solidFill>
                            <a:srgbClr val="000000"/>
                          </a:solidFill>
                          <a:effectLst/>
                          <a:latin typeface="Arial"/>
                        </a:rPr>
                        <a:t>1 965,71</a:t>
                      </a:r>
                    </a:p>
                  </a:txBody>
                  <a:tcPr marL="9525" marR="9525" marT="9525" marB="0"/>
                </a:tc>
                <a:tc>
                  <a:txBody>
                    <a:bodyPr/>
                    <a:lstStyle/>
                    <a:p>
                      <a:pPr algn="r" fontAlgn="t"/>
                      <a:r>
                        <a:rPr lang="ru-RU" sz="2000" b="0" i="0" u="none" strike="noStrike" dirty="0">
                          <a:solidFill>
                            <a:srgbClr val="000000"/>
                          </a:solidFill>
                          <a:effectLst/>
                          <a:latin typeface="Arial"/>
                        </a:rPr>
                        <a:t>3 186,76</a:t>
                      </a:r>
                    </a:p>
                  </a:txBody>
                  <a:tcPr marL="9525" marR="9525" marT="9525" marB="0"/>
                </a:tc>
                <a:extLst>
                  <a:ext uri="{0D108BD9-81ED-4DB2-BD59-A6C34878D82A}">
                    <a16:rowId xmlns:a16="http://schemas.microsoft.com/office/drawing/2014/main" val="10007"/>
                  </a:ext>
                </a:extLst>
              </a:tr>
              <a:tr h="370840">
                <a:tc>
                  <a:txBody>
                    <a:bodyPr/>
                    <a:lstStyle/>
                    <a:p>
                      <a:pPr algn="r" fontAlgn="t"/>
                      <a:r>
                        <a:rPr lang="ru-RU" sz="2000" b="0" i="0" u="none" strike="noStrike" dirty="0">
                          <a:solidFill>
                            <a:srgbClr val="000000"/>
                          </a:solidFill>
                          <a:effectLst/>
                          <a:latin typeface="Arial"/>
                        </a:rPr>
                        <a:t>29.08.2019</a:t>
                      </a:r>
                    </a:p>
                  </a:txBody>
                  <a:tcPr marL="9525" marR="9525" marT="9525" marB="0"/>
                </a:tc>
                <a:tc>
                  <a:txBody>
                    <a:bodyPr/>
                    <a:lstStyle/>
                    <a:p>
                      <a:pPr algn="r" fontAlgn="t"/>
                      <a:r>
                        <a:rPr lang="ru-RU" sz="2000" b="0" i="0" u="none" strike="noStrike" dirty="0">
                          <a:solidFill>
                            <a:srgbClr val="000000"/>
                          </a:solidFill>
                          <a:effectLst/>
                          <a:latin typeface="Arial"/>
                        </a:rPr>
                        <a:t>3 291,97</a:t>
                      </a:r>
                    </a:p>
                  </a:txBody>
                  <a:tcPr marL="9525" marR="9525" marT="9525" marB="0"/>
                </a:tc>
                <a:tc>
                  <a:txBody>
                    <a:bodyPr/>
                    <a:lstStyle/>
                    <a:p>
                      <a:pPr algn="r" fontAlgn="t"/>
                      <a:r>
                        <a:rPr lang="ru-RU" sz="2000" b="0" i="0" u="none" strike="noStrike" dirty="0">
                          <a:solidFill>
                            <a:srgbClr val="000000"/>
                          </a:solidFill>
                          <a:effectLst/>
                          <a:latin typeface="Arial"/>
                        </a:rPr>
                        <a:t>39,21</a:t>
                      </a:r>
                    </a:p>
                  </a:txBody>
                  <a:tcPr marL="9525" marR="9525" marT="9525" marB="0"/>
                </a:tc>
                <a:tc>
                  <a:txBody>
                    <a:bodyPr/>
                    <a:lstStyle/>
                    <a:p>
                      <a:pPr algn="r" fontAlgn="t"/>
                      <a:r>
                        <a:rPr lang="ru-RU" sz="2000" b="0" i="0" u="none" strike="noStrike" dirty="0">
                          <a:solidFill>
                            <a:srgbClr val="000000"/>
                          </a:solidFill>
                          <a:effectLst/>
                          <a:latin typeface="Arial"/>
                        </a:rPr>
                        <a:t>1 853,37</a:t>
                      </a:r>
                    </a:p>
                  </a:txBody>
                  <a:tcPr marL="9525" marR="9525" marT="9525" marB="0"/>
                </a:tc>
                <a:tc>
                  <a:txBody>
                    <a:bodyPr/>
                    <a:lstStyle/>
                    <a:p>
                      <a:pPr algn="r" fontAlgn="t"/>
                      <a:r>
                        <a:rPr lang="ru-RU" sz="2000" b="0" i="0" u="none" strike="noStrike" dirty="0">
                          <a:solidFill>
                            <a:srgbClr val="000000"/>
                          </a:solidFill>
                          <a:effectLst/>
                          <a:latin typeface="Arial"/>
                        </a:rPr>
                        <a:t>3 155,85</a:t>
                      </a:r>
                    </a:p>
                  </a:txBody>
                  <a:tcPr marL="9525" marR="9525" marT="9525" marB="0"/>
                </a:tc>
                <a:extLst>
                  <a:ext uri="{0D108BD9-81ED-4DB2-BD59-A6C34878D82A}">
                    <a16:rowId xmlns:a16="http://schemas.microsoft.com/office/drawing/2014/main" val="10008"/>
                  </a:ext>
                </a:extLst>
              </a:tr>
              <a:tr h="370840">
                <a:tc>
                  <a:txBody>
                    <a:bodyPr/>
                    <a:lstStyle/>
                    <a:p>
                      <a:pPr algn="r" fontAlgn="t"/>
                      <a:r>
                        <a:rPr lang="ru-RU" sz="2000" b="0" i="0" u="none" strike="noStrike" dirty="0">
                          <a:solidFill>
                            <a:srgbClr val="000000"/>
                          </a:solidFill>
                          <a:effectLst/>
                          <a:latin typeface="Arial"/>
                        </a:rPr>
                        <a:t>28.08.2019</a:t>
                      </a:r>
                    </a:p>
                  </a:txBody>
                  <a:tcPr marL="9525" marR="9525" marT="9525" marB="0"/>
                </a:tc>
                <a:tc>
                  <a:txBody>
                    <a:bodyPr/>
                    <a:lstStyle/>
                    <a:p>
                      <a:pPr algn="r" fontAlgn="t"/>
                      <a:r>
                        <a:rPr lang="ru-RU" sz="2000" b="0" i="0" u="none" strike="noStrike" dirty="0">
                          <a:solidFill>
                            <a:srgbClr val="000000"/>
                          </a:solidFill>
                          <a:effectLst/>
                          <a:latin typeface="Arial"/>
                        </a:rPr>
                        <a:t>3 263,35</a:t>
                      </a:r>
                    </a:p>
                  </a:txBody>
                  <a:tcPr marL="9525" marR="9525" marT="9525" marB="0"/>
                </a:tc>
                <a:tc>
                  <a:txBody>
                    <a:bodyPr/>
                    <a:lstStyle/>
                    <a:p>
                      <a:pPr algn="r" fontAlgn="t"/>
                      <a:r>
                        <a:rPr lang="ru-RU" sz="2000" b="0" i="0" u="none" strike="noStrike" dirty="0">
                          <a:solidFill>
                            <a:srgbClr val="000000"/>
                          </a:solidFill>
                          <a:effectLst/>
                          <a:latin typeface="Arial"/>
                        </a:rPr>
                        <a:t>37,76</a:t>
                      </a:r>
                    </a:p>
                  </a:txBody>
                  <a:tcPr marL="9525" marR="9525" marT="9525" marB="0"/>
                </a:tc>
                <a:tc>
                  <a:txBody>
                    <a:bodyPr/>
                    <a:lstStyle/>
                    <a:p>
                      <a:pPr algn="r" fontAlgn="t"/>
                      <a:r>
                        <a:rPr lang="ru-RU" sz="2000" b="0" i="0" u="none" strike="noStrike" dirty="0">
                          <a:solidFill>
                            <a:srgbClr val="000000"/>
                          </a:solidFill>
                          <a:effectLst/>
                          <a:latin typeface="Arial"/>
                        </a:rPr>
                        <a:t>1 823,56</a:t>
                      </a:r>
                    </a:p>
                  </a:txBody>
                  <a:tcPr marL="9525" marR="9525" marT="9525" marB="0"/>
                </a:tc>
                <a:tc>
                  <a:txBody>
                    <a:bodyPr/>
                    <a:lstStyle/>
                    <a:p>
                      <a:pPr algn="r" fontAlgn="t"/>
                      <a:r>
                        <a:rPr lang="ru-RU" sz="2000" b="0" i="0" u="none" strike="noStrike" dirty="0">
                          <a:solidFill>
                            <a:srgbClr val="000000"/>
                          </a:solidFill>
                          <a:effectLst/>
                          <a:latin typeface="Arial"/>
                        </a:rPr>
                        <a:t>3 148,60</a:t>
                      </a:r>
                    </a:p>
                  </a:txBody>
                  <a:tcPr marL="9525" marR="9525" marT="9525" marB="0"/>
                </a:tc>
                <a:extLst>
                  <a:ext uri="{0D108BD9-81ED-4DB2-BD59-A6C34878D82A}">
                    <a16:rowId xmlns:a16="http://schemas.microsoft.com/office/drawing/2014/main" val="10009"/>
                  </a:ext>
                </a:extLst>
              </a:tr>
            </a:tbl>
          </a:graphicData>
        </a:graphic>
      </p:graphicFrame>
      <p:sp>
        <p:nvSpPr>
          <p:cNvPr id="4" name="Номер слайда 3"/>
          <p:cNvSpPr>
            <a:spLocks noGrp="1"/>
          </p:cNvSpPr>
          <p:nvPr>
            <p:ph type="sldNum" sz="quarter" idx="12"/>
          </p:nvPr>
        </p:nvSpPr>
        <p:spPr/>
        <p:txBody>
          <a:bodyPr/>
          <a:lstStyle/>
          <a:p>
            <a:pPr>
              <a:defRPr/>
            </a:pPr>
            <a:fld id="{4042308C-B479-4937-8BDB-0CF806D72C18}" type="slidenum">
              <a:rPr lang="ru-RU" smtClean="0"/>
              <a:pPr>
                <a:defRPr/>
              </a:pPr>
              <a:t>786</a:t>
            </a:fld>
            <a:endParaRPr lang="ru-RU" dirty="0"/>
          </a:p>
        </p:txBody>
      </p:sp>
    </p:spTree>
    <p:extLst>
      <p:ext uri="{BB962C8B-B14F-4D97-AF65-F5344CB8AC3E}">
        <p14:creationId xmlns:p14="http://schemas.microsoft.com/office/powerpoint/2010/main" val="2907356671"/>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Заголовок 1"/>
          <p:cNvSpPr>
            <a:spLocks noGrp="1"/>
          </p:cNvSpPr>
          <p:nvPr>
            <p:ph type="title"/>
          </p:nvPr>
        </p:nvSpPr>
        <p:spPr/>
        <p:txBody>
          <a:bodyPr/>
          <a:lstStyle/>
          <a:p>
            <a:r>
              <a:rPr lang="ru-RU" sz="2400" b="1" dirty="0"/>
              <a:t>Коэффициенты рождаемости, </a:t>
            </a:r>
            <a:br>
              <a:rPr lang="ru-RU" sz="2400" dirty="0"/>
            </a:br>
            <a:r>
              <a:rPr lang="ru-RU" sz="2400" b="1" dirty="0"/>
              <a:t>смертности и естественного прироста населения</a:t>
            </a:r>
            <a:endParaRPr lang="ru-RU" sz="2400" dirty="0"/>
          </a:p>
        </p:txBody>
      </p:sp>
      <p:sp>
        <p:nvSpPr>
          <p:cNvPr id="33794" name="Rectangle 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2882106755"/>
              </p:ext>
            </p:extLst>
          </p:nvPr>
        </p:nvGraphicFramePr>
        <p:xfrm>
          <a:off x="457200" y="1601205"/>
          <a:ext cx="7920038" cy="4274979"/>
        </p:xfrm>
        <a:graphic>
          <a:graphicData uri="http://schemas.openxmlformats.org/drawingml/2006/table">
            <a:tbl>
              <a:tblPr/>
              <a:tblGrid>
                <a:gridCol w="1979613">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979612">
                  <a:extLst>
                    <a:ext uri="{9D8B030D-6E8A-4147-A177-3AD203B41FA5}">
                      <a16:colId xmlns:a16="http://schemas.microsoft.com/office/drawing/2014/main" val="20002"/>
                    </a:ext>
                  </a:extLst>
                </a:gridCol>
                <a:gridCol w="1979613">
                  <a:extLst>
                    <a:ext uri="{9D8B030D-6E8A-4147-A177-3AD203B41FA5}">
                      <a16:colId xmlns:a16="http://schemas.microsoft.com/office/drawing/2014/main" val="20003"/>
                    </a:ext>
                  </a:extLst>
                </a:gridCol>
              </a:tblGrid>
              <a:tr h="531651">
                <a:tc rowSpan="2">
                  <a:txBody>
                    <a:bodyPr/>
                    <a:lstStyle/>
                    <a:p>
                      <a:pPr marL="0" marR="0" lvl="0" indent="0" algn="ctr" defTabSz="914400" rtl="0" eaLnBrk="1" fontAlgn="base" latinLnBrk="0" hangingPunct="1">
                        <a:lnSpc>
                          <a:spcPct val="100000"/>
                        </a:lnSpc>
                        <a:spcBef>
                          <a:spcPts val="80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Год</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ts val="80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На 1000 населения</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803733">
                <a:tc vMerge="1">
                  <a:txBody>
                    <a:bodyPr/>
                    <a:lstStyle/>
                    <a:p>
                      <a:endParaRPr lang="ru-RU"/>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родившихся</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умерших</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естественный</a:t>
                      </a:r>
                    </a:p>
                    <a:p>
                      <a:pPr marL="0" marR="0" lvl="0" indent="0" algn="ctr" defTabSz="914400" rtl="0" eaLnBrk="1" fontAlgn="base" latinLnBrk="0" hangingPunct="1">
                        <a:lnSpc>
                          <a:spcPct val="100000"/>
                        </a:lnSpc>
                        <a:spcBef>
                          <a:spcPct val="0"/>
                        </a:spcBef>
                        <a:spcAft>
                          <a:spcPct val="0"/>
                        </a:spcAft>
                        <a:buClrTx/>
                        <a:buSzTx/>
                        <a:buFontTx/>
                        <a:buNone/>
                        <a:tabLst/>
                      </a:pPr>
                      <a:r>
                        <a:rPr kumimoji="0" lang="ru-RU" sz="2000" b="0" i="0" u="none" strike="noStrike" cap="none" normalizeH="0" baseline="0" dirty="0">
                          <a:ln>
                            <a:noFill/>
                          </a:ln>
                          <a:solidFill>
                            <a:schemeClr val="tx1"/>
                          </a:solidFill>
                          <a:effectLst/>
                          <a:latin typeface="Times New Roman" pitchFamily="18" charset="0"/>
                          <a:cs typeface="Times New Roman" pitchFamily="18" charset="0"/>
                        </a:rPr>
                        <a:t>прирост, убыль (-)</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1488">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2011</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12,6</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13,5</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-0,9</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1488">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2012</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13,3</a:t>
                      </a:r>
                    </a:p>
                  </a:txBody>
                  <a:tcPr marL="68580" marR="68580" marT="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13,3</a:t>
                      </a:r>
                    </a:p>
                  </a:txBody>
                  <a:tcPr marL="68580" marR="68580" marT="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-0,0</a:t>
                      </a:r>
                    </a:p>
                  </a:txBody>
                  <a:tcPr marL="68580" marR="68580" marT="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1488">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2013</a:t>
                      </a: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13,2</a:t>
                      </a:r>
                    </a:p>
                  </a:txBody>
                  <a:tcPr marL="68580" marR="68580" marT="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13,0</a:t>
                      </a:r>
                    </a:p>
                  </a:txBody>
                  <a:tcPr marL="68580" marR="68580" marT="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pPr>
                      <a:r>
                        <a:rPr kumimoji="0" lang="ru-RU" sz="1800" b="0" i="0" u="none" strike="noStrike" cap="none" normalizeH="0" baseline="0" dirty="0">
                          <a:ln>
                            <a:noFill/>
                          </a:ln>
                          <a:solidFill>
                            <a:schemeClr val="tx1"/>
                          </a:solidFill>
                          <a:effectLst/>
                          <a:latin typeface="Times New Roman" pitchFamily="18" charset="0"/>
                          <a:cs typeface="Times New Roman" pitchFamily="18" charset="0"/>
                        </a:rPr>
                        <a:t>  0,2</a:t>
                      </a:r>
                    </a:p>
                  </a:txBody>
                  <a:tcPr marL="68580" marR="68580" marT="0"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1488">
                <a:tc>
                  <a:txBody>
                    <a:bodyPr/>
                    <a:lstStyle/>
                    <a:p>
                      <a:pPr algn="ctr"/>
                      <a:r>
                        <a:rPr lang="ru-RU" dirty="0">
                          <a:latin typeface="Times New Roman" panose="02020603050405020304" pitchFamily="18" charset="0"/>
                          <a:cs typeface="Times New Roman" panose="02020603050405020304" pitchFamily="18" charset="0"/>
                        </a:rPr>
                        <a:t>2014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lnSpc>
                          <a:spcPct val="150000"/>
                        </a:lnSpc>
                        <a:spcBef>
                          <a:spcPts val="0"/>
                        </a:spcBef>
                        <a:spcAft>
                          <a:spcPts val="0"/>
                        </a:spcAft>
                      </a:pPr>
                      <a:r>
                        <a:rPr lang="ru-RU" sz="1800" b="0" i="0" u="none" strike="noStrike" dirty="0">
                          <a:solidFill>
                            <a:srgbClr val="000000"/>
                          </a:solidFill>
                          <a:effectLst/>
                          <a:latin typeface="Times New Roman" panose="02020603050405020304" pitchFamily="18" charset="0"/>
                          <a:cs typeface="Times New Roman" panose="02020603050405020304" pitchFamily="18" charset="0"/>
                        </a:rPr>
                        <a:t>13,3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lnSpc>
                          <a:spcPct val="150000"/>
                        </a:lnSpc>
                        <a:spcBef>
                          <a:spcPts val="0"/>
                        </a:spcBef>
                        <a:spcAft>
                          <a:spcPts val="0"/>
                        </a:spcAft>
                      </a:pPr>
                      <a:r>
                        <a:rPr lang="ru-RU" sz="1800" b="0" i="0" u="none" strike="noStrike" dirty="0">
                          <a:solidFill>
                            <a:srgbClr val="000000"/>
                          </a:solidFill>
                          <a:effectLst/>
                          <a:latin typeface="Times New Roman" panose="02020603050405020304" pitchFamily="18" charset="0"/>
                          <a:cs typeface="Times New Roman" panose="02020603050405020304" pitchFamily="18" charset="0"/>
                        </a:rPr>
                        <a:t>13,1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lnSpc>
                          <a:spcPct val="150000"/>
                        </a:lnSpc>
                        <a:spcBef>
                          <a:spcPts val="0"/>
                        </a:spcBef>
                        <a:spcAft>
                          <a:spcPts val="0"/>
                        </a:spcAft>
                      </a:pPr>
                      <a:r>
                        <a:rPr lang="ru-RU" sz="1800" b="0" i="0" u="none" strike="noStrike" dirty="0">
                          <a:solidFill>
                            <a:srgbClr val="000000"/>
                          </a:solidFill>
                          <a:effectLst/>
                          <a:latin typeface="Times New Roman" panose="02020603050405020304" pitchFamily="18" charset="0"/>
                          <a:cs typeface="Times New Roman" panose="02020603050405020304" pitchFamily="18" charset="0"/>
                        </a:rPr>
                        <a:t>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47059335"/>
                  </a:ext>
                </a:extLst>
              </a:tr>
              <a:tr h="471488">
                <a:tc>
                  <a:txBody>
                    <a:bodyPr/>
                    <a:lstStyle/>
                    <a:p>
                      <a:pPr algn="ctr"/>
                      <a:r>
                        <a:rPr lang="ru-RU" dirty="0">
                          <a:latin typeface="Times New Roman" panose="02020603050405020304" pitchFamily="18" charset="0"/>
                          <a:cs typeface="Times New Roman" panose="02020603050405020304" pitchFamily="18" charset="0"/>
                        </a:rPr>
                        <a:t>2015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lnSpc>
                          <a:spcPct val="150000"/>
                        </a:lnSpc>
                        <a:spcBef>
                          <a:spcPts val="0"/>
                        </a:spcBef>
                        <a:spcAft>
                          <a:spcPts val="0"/>
                        </a:spcAft>
                      </a:pPr>
                      <a:r>
                        <a:rPr lang="ru-RU" sz="1800" b="0" i="0" u="none" strike="noStrike" dirty="0">
                          <a:solidFill>
                            <a:srgbClr val="000000"/>
                          </a:solidFill>
                          <a:effectLst/>
                          <a:latin typeface="Times New Roman" panose="02020603050405020304" pitchFamily="18" charset="0"/>
                          <a:cs typeface="Times New Roman" panose="02020603050405020304" pitchFamily="18" charset="0"/>
                        </a:rPr>
                        <a:t>13,3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lnSpc>
                          <a:spcPct val="150000"/>
                        </a:lnSpc>
                        <a:spcBef>
                          <a:spcPts val="0"/>
                        </a:spcBef>
                        <a:spcAft>
                          <a:spcPts val="0"/>
                        </a:spcAft>
                      </a:pPr>
                      <a:r>
                        <a:rPr lang="ru-RU" sz="1800" b="0" i="0" u="none" strike="noStrike" dirty="0">
                          <a:solidFill>
                            <a:srgbClr val="000000"/>
                          </a:solidFill>
                          <a:effectLst/>
                          <a:latin typeface="Times New Roman" panose="02020603050405020304" pitchFamily="18" charset="0"/>
                          <a:cs typeface="Times New Roman" panose="02020603050405020304" pitchFamily="18" charset="0"/>
                        </a:rPr>
                        <a:t>13,0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lnSpc>
                          <a:spcPct val="150000"/>
                        </a:lnSpc>
                        <a:spcBef>
                          <a:spcPts val="0"/>
                        </a:spcBef>
                        <a:spcAft>
                          <a:spcPts val="0"/>
                        </a:spcAft>
                      </a:pPr>
                      <a:r>
                        <a:rPr lang="ru-RU" sz="1800" b="0" i="0" u="none" strike="noStrike" dirty="0">
                          <a:solidFill>
                            <a:srgbClr val="000000"/>
                          </a:solidFill>
                          <a:effectLst/>
                          <a:latin typeface="Times New Roman" panose="02020603050405020304" pitchFamily="18" charset="0"/>
                          <a:cs typeface="Times New Roman" panose="02020603050405020304" pitchFamily="18" charset="0"/>
                        </a:rPr>
                        <a:t>0,3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68305564"/>
                  </a:ext>
                </a:extLst>
              </a:tr>
              <a:tr h="471488">
                <a:tc>
                  <a:txBody>
                    <a:bodyPr/>
                    <a:lstStyle/>
                    <a:p>
                      <a:pPr algn="ctr"/>
                      <a:r>
                        <a:rPr lang="ru-RU" dirty="0">
                          <a:latin typeface="Times New Roman" panose="02020603050405020304" pitchFamily="18" charset="0"/>
                          <a:cs typeface="Times New Roman" panose="02020603050405020304" pitchFamily="18" charset="0"/>
                        </a:rPr>
                        <a:t>2016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lnSpc>
                          <a:spcPct val="150000"/>
                        </a:lnSpc>
                        <a:spcBef>
                          <a:spcPts val="0"/>
                        </a:spcBef>
                        <a:spcAft>
                          <a:spcPts val="0"/>
                        </a:spcAft>
                      </a:pPr>
                      <a:r>
                        <a:rPr lang="ru-RU" sz="1800" b="0" i="0" u="none" strike="noStrike" dirty="0">
                          <a:solidFill>
                            <a:srgbClr val="000000"/>
                          </a:solidFill>
                          <a:effectLst/>
                          <a:latin typeface="Times New Roman" panose="02020603050405020304" pitchFamily="18" charset="0"/>
                          <a:cs typeface="Times New Roman" panose="02020603050405020304" pitchFamily="18" charset="0"/>
                        </a:rPr>
                        <a:t>12,9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lnSpc>
                          <a:spcPct val="150000"/>
                        </a:lnSpc>
                        <a:spcBef>
                          <a:spcPts val="0"/>
                        </a:spcBef>
                        <a:spcAft>
                          <a:spcPts val="0"/>
                        </a:spcAft>
                      </a:pPr>
                      <a:r>
                        <a:rPr lang="ru-RU" sz="1800" b="0" i="0" u="none" strike="noStrike" dirty="0">
                          <a:solidFill>
                            <a:srgbClr val="000000"/>
                          </a:solidFill>
                          <a:effectLst/>
                          <a:latin typeface="Times New Roman" panose="02020603050405020304" pitchFamily="18" charset="0"/>
                          <a:cs typeface="Times New Roman" panose="02020603050405020304" pitchFamily="18" charset="0"/>
                        </a:rPr>
                        <a:t>12,9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b">
                        <a:lnSpc>
                          <a:spcPct val="150000"/>
                        </a:lnSpc>
                        <a:spcBef>
                          <a:spcPts val="0"/>
                        </a:spcBef>
                        <a:spcAft>
                          <a:spcPts val="0"/>
                        </a:spcAft>
                      </a:pPr>
                      <a:r>
                        <a:rPr lang="ru-RU" sz="1800" b="0" i="0" u="none" strike="noStrike" dirty="0">
                          <a:solidFill>
                            <a:srgbClr val="000000"/>
                          </a:solidFill>
                          <a:effectLst/>
                          <a:latin typeface="Times New Roman" panose="02020603050405020304" pitchFamily="18" charset="0"/>
                          <a:cs typeface="Times New Roman" panose="02020603050405020304" pitchFamily="18" charset="0"/>
                        </a:rPr>
                        <a:t>-0,01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8331840"/>
                  </a:ext>
                </a:extLst>
              </a:tr>
            </a:tbl>
          </a:graphicData>
        </a:graphic>
      </p:graphicFrame>
      <p:sp>
        <p:nvSpPr>
          <p:cNvPr id="2" name="Номер слайда 1">
            <a:extLst>
              <a:ext uri="{FF2B5EF4-FFF2-40B4-BE49-F238E27FC236}">
                <a16:creationId xmlns:a16="http://schemas.microsoft.com/office/drawing/2014/main" id="{363806E2-7ABB-4BBA-B4D1-C9928849CDE7}"/>
              </a:ext>
            </a:extLst>
          </p:cNvPr>
          <p:cNvSpPr>
            <a:spLocks noGrp="1"/>
          </p:cNvSpPr>
          <p:nvPr>
            <p:ph type="sldNum" sz="quarter" idx="12"/>
          </p:nvPr>
        </p:nvSpPr>
        <p:spPr/>
        <p:txBody>
          <a:bodyPr/>
          <a:lstStyle/>
          <a:p>
            <a:pPr>
              <a:defRPr/>
            </a:pPr>
            <a:fld id="{FD8F5CCB-111B-4638-BBF2-FC82F5D2E7B2}" type="slidenum">
              <a:rPr lang="ru-RU" smtClean="0"/>
              <a:pPr>
                <a:defRPr/>
              </a:pPr>
              <a:t>787</a:t>
            </a:fld>
            <a:endParaRPr lang="ru-RU" dirty="0"/>
          </a:p>
        </p:txBody>
      </p:sp>
    </p:spTree>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idx="4294967295"/>
          </p:nvPr>
        </p:nvSpPr>
        <p:spPr/>
        <p:txBody>
          <a:bodyPr/>
          <a:lstStyle/>
          <a:p>
            <a:pPr eaLnBrk="1" hangingPunct="1"/>
            <a:endParaRPr lang="ru-RU" dirty="0"/>
          </a:p>
        </p:txBody>
      </p:sp>
      <p:sp>
        <p:nvSpPr>
          <p:cNvPr id="34818" name="Rectangle 3"/>
          <p:cNvSpPr>
            <a:spLocks noGrp="1" noChangeArrowheads="1"/>
          </p:cNvSpPr>
          <p:nvPr>
            <p:ph type="body" idx="4294967295"/>
          </p:nvPr>
        </p:nvSpPr>
        <p:spPr/>
        <p:txBody>
          <a:bodyPr/>
          <a:lstStyle/>
          <a:p>
            <a:pPr eaLnBrk="1" hangingPunct="1"/>
            <a:r>
              <a:rPr lang="ru-RU" b="1" u="sng" dirty="0" err="1"/>
              <a:t>Шкалирование</a:t>
            </a:r>
            <a:r>
              <a:rPr lang="ru-RU" b="1" dirty="0"/>
              <a:t> </a:t>
            </a:r>
            <a:r>
              <a:rPr lang="ru-RU" dirty="0"/>
              <a:t>(от </a:t>
            </a:r>
            <a:r>
              <a:rPr lang="ru-RU" dirty="0" err="1"/>
              <a:t>анг</a:t>
            </a:r>
            <a:r>
              <a:rPr lang="ru-RU" dirty="0"/>
              <a:t>. </a:t>
            </a:r>
            <a:r>
              <a:rPr lang="ru-RU" dirty="0" err="1"/>
              <a:t>scaling</a:t>
            </a:r>
            <a:r>
              <a:rPr lang="ru-RU" dirty="0"/>
              <a:t> — определение масштаба, единицы измерения) — метод моделирования реальных процессов с помощью числовых систем.</a:t>
            </a:r>
          </a:p>
        </p:txBody>
      </p:sp>
      <p:sp>
        <p:nvSpPr>
          <p:cNvPr id="2" name="Номер слайда 1">
            <a:extLst>
              <a:ext uri="{FF2B5EF4-FFF2-40B4-BE49-F238E27FC236}">
                <a16:creationId xmlns:a16="http://schemas.microsoft.com/office/drawing/2014/main" id="{318EDBA6-F143-41B2-80E1-8ED0344D87DF}"/>
              </a:ext>
            </a:extLst>
          </p:cNvPr>
          <p:cNvSpPr>
            <a:spLocks noGrp="1"/>
          </p:cNvSpPr>
          <p:nvPr>
            <p:ph type="sldNum" sz="quarter" idx="12"/>
          </p:nvPr>
        </p:nvSpPr>
        <p:spPr/>
        <p:txBody>
          <a:bodyPr/>
          <a:lstStyle/>
          <a:p>
            <a:pPr>
              <a:defRPr/>
            </a:pPr>
            <a:fld id="{18E41377-0A24-4789-A34B-D74BA608C36B}" type="slidenum">
              <a:rPr lang="ru-RU" smtClean="0"/>
              <a:pPr>
                <a:defRPr/>
              </a:pPr>
              <a:t>788</a:t>
            </a:fld>
            <a:endParaRPr lang="ru-RU"/>
          </a:p>
        </p:txBody>
      </p:sp>
    </p:spTree>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ru-RU" dirty="0"/>
              <a:t>ВИДЫ ШКАЛ:</a:t>
            </a:r>
          </a:p>
        </p:txBody>
      </p:sp>
      <p:sp>
        <p:nvSpPr>
          <p:cNvPr id="26627" name="Rectangle 3"/>
          <p:cNvSpPr>
            <a:spLocks noGrp="1" noChangeArrowheads="1"/>
          </p:cNvSpPr>
          <p:nvPr>
            <p:ph type="body" idx="1"/>
          </p:nvPr>
        </p:nvSpPr>
        <p:spPr>
          <a:xfrm>
            <a:off x="457200" y="1219200"/>
            <a:ext cx="8229600" cy="4937125"/>
          </a:xfrm>
        </p:spPr>
        <p:txBody>
          <a:bodyPr/>
          <a:lstStyle/>
          <a:p>
            <a:pPr algn="just" eaLnBrk="1" hangingPunct="1">
              <a:lnSpc>
                <a:spcPct val="150000"/>
              </a:lnSpc>
            </a:pPr>
            <a:r>
              <a:rPr lang="ru-RU" dirty="0">
                <a:latin typeface="Times New Roman" pitchFamily="18" charset="0"/>
              </a:rPr>
              <a:t>1) номинальная (шкала наименований);</a:t>
            </a:r>
          </a:p>
          <a:p>
            <a:pPr algn="just" eaLnBrk="1" hangingPunct="1">
              <a:lnSpc>
                <a:spcPct val="150000"/>
              </a:lnSpc>
            </a:pPr>
            <a:r>
              <a:rPr lang="ru-RU" dirty="0">
                <a:latin typeface="Times New Roman" pitchFamily="18" charset="0"/>
              </a:rPr>
              <a:t>2) порядковая (ранговая, шкала порядка);</a:t>
            </a:r>
          </a:p>
          <a:p>
            <a:pPr algn="just" eaLnBrk="1" hangingPunct="1">
              <a:lnSpc>
                <a:spcPct val="150000"/>
              </a:lnSpc>
            </a:pPr>
            <a:r>
              <a:rPr lang="ru-RU" dirty="0">
                <a:latin typeface="Times New Roman" pitchFamily="18" charset="0"/>
              </a:rPr>
              <a:t>3) интервальная (шкала интервалов);</a:t>
            </a:r>
          </a:p>
          <a:p>
            <a:pPr algn="just" eaLnBrk="1" hangingPunct="1">
              <a:lnSpc>
                <a:spcPct val="150000"/>
              </a:lnSpc>
            </a:pPr>
            <a:r>
              <a:rPr lang="ru-RU" dirty="0">
                <a:latin typeface="Times New Roman" pitchFamily="18" charset="0"/>
              </a:rPr>
              <a:t>4) относительная (шкала отношений).</a:t>
            </a:r>
          </a:p>
          <a:p>
            <a:pPr eaLnBrk="1" hangingPunct="1">
              <a:lnSpc>
                <a:spcPct val="150000"/>
              </a:lnSpc>
            </a:pPr>
            <a:endParaRPr lang="ru-RU" dirty="0"/>
          </a:p>
        </p:txBody>
      </p:sp>
      <p:sp>
        <p:nvSpPr>
          <p:cNvPr id="2" name="Номер слайда 1">
            <a:extLst>
              <a:ext uri="{FF2B5EF4-FFF2-40B4-BE49-F238E27FC236}">
                <a16:creationId xmlns:a16="http://schemas.microsoft.com/office/drawing/2014/main" id="{BE87F469-8C8E-46F1-9C73-0130C49B3334}"/>
              </a:ext>
            </a:extLst>
          </p:cNvPr>
          <p:cNvSpPr>
            <a:spLocks noGrp="1"/>
          </p:cNvSpPr>
          <p:nvPr>
            <p:ph type="sldNum" sz="quarter" idx="12"/>
          </p:nvPr>
        </p:nvSpPr>
        <p:spPr/>
        <p:txBody>
          <a:bodyPr/>
          <a:lstStyle/>
          <a:p>
            <a:pPr>
              <a:defRPr/>
            </a:pPr>
            <a:fld id="{4042308C-B479-4937-8BDB-0CF806D72C18}" type="slidenum">
              <a:rPr lang="ru-RU" smtClean="0"/>
              <a:pPr>
                <a:defRPr/>
              </a:pPr>
              <a:t>789</a:t>
            </a:fld>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box(in)">
                                      <p:cBhvr>
                                        <p:cTn id="7" dur="5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6627">
                                            <p:txEl>
                                              <p:pRg st="0" end="0"/>
                                            </p:txEl>
                                          </p:spTgt>
                                        </p:tgtEl>
                                        <p:attrNameLst>
                                          <p:attrName>style.visibility</p:attrName>
                                        </p:attrNameLst>
                                      </p:cBhvr>
                                      <p:to>
                                        <p:strVal val="visible"/>
                                      </p:to>
                                    </p:set>
                                    <p:animEffect transition="in" filter="box(out)">
                                      <p:cBhvr>
                                        <p:cTn id="12" dur="500"/>
                                        <p:tgtEl>
                                          <p:spTgt spid="266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6627">
                                            <p:txEl>
                                              <p:pRg st="1" end="1"/>
                                            </p:txEl>
                                          </p:spTgt>
                                        </p:tgtEl>
                                        <p:attrNameLst>
                                          <p:attrName>style.visibility</p:attrName>
                                        </p:attrNameLst>
                                      </p:cBhvr>
                                      <p:to>
                                        <p:strVal val="visible"/>
                                      </p:to>
                                    </p:set>
                                    <p:animEffect transition="in" filter="box(out)">
                                      <p:cBhvr>
                                        <p:cTn id="17" dur="500"/>
                                        <p:tgtEl>
                                          <p:spTgt spid="2662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6627">
                                            <p:txEl>
                                              <p:pRg st="2" end="2"/>
                                            </p:txEl>
                                          </p:spTgt>
                                        </p:tgtEl>
                                        <p:attrNameLst>
                                          <p:attrName>style.visibility</p:attrName>
                                        </p:attrNameLst>
                                      </p:cBhvr>
                                      <p:to>
                                        <p:strVal val="visible"/>
                                      </p:to>
                                    </p:set>
                                    <p:animEffect transition="in" filter="box(out)">
                                      <p:cBhvr>
                                        <p:cTn id="22" dur="500"/>
                                        <p:tgtEl>
                                          <p:spTgt spid="2662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6627">
                                            <p:txEl>
                                              <p:pRg st="3" end="3"/>
                                            </p:txEl>
                                          </p:spTgt>
                                        </p:tgtEl>
                                        <p:attrNameLst>
                                          <p:attrName>style.visibility</p:attrName>
                                        </p:attrNameLst>
                                      </p:cBhvr>
                                      <p:to>
                                        <p:strVal val="visible"/>
                                      </p:to>
                                    </p:set>
                                    <p:animEffect transition="in" filter="box(out)">
                                      <p:cBhvr>
                                        <p:cTn id="27" dur="500"/>
                                        <p:tgtEl>
                                          <p:spTgt spid="26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utoUpdateAnimBg="0"/>
      <p:bldP spid="26627"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3"/>
          <p:cNvSpPr>
            <a:spLocks noGrp="1"/>
          </p:cNvSpPr>
          <p:nvPr>
            <p:ph type="title"/>
          </p:nvPr>
        </p:nvSpPr>
        <p:spPr/>
        <p:txBody>
          <a:bodyPr/>
          <a:lstStyle/>
          <a:p>
            <a:pPr eaLnBrk="1" hangingPunct="1"/>
            <a:r>
              <a:rPr lang="ru-RU"/>
              <a:t>Построение интервального ряда</a:t>
            </a:r>
          </a:p>
        </p:txBody>
      </p:sp>
      <p:graphicFrame>
        <p:nvGraphicFramePr>
          <p:cNvPr id="12346" name="Group 58"/>
          <p:cNvGraphicFramePr>
            <a:graphicFrameLocks noGrp="1"/>
          </p:cNvGraphicFramePr>
          <p:nvPr/>
        </p:nvGraphicFramePr>
        <p:xfrm>
          <a:off x="571500" y="1397000"/>
          <a:ext cx="8143933" cy="4057650"/>
        </p:xfrm>
        <a:graphic>
          <a:graphicData uri="http://schemas.openxmlformats.org/drawingml/2006/table">
            <a:tbl>
              <a:tblPr/>
              <a:tblGrid>
                <a:gridCol w="1357322">
                  <a:extLst>
                    <a:ext uri="{9D8B030D-6E8A-4147-A177-3AD203B41FA5}">
                      <a16:colId xmlns:a16="http://schemas.microsoft.com/office/drawing/2014/main" val="20000"/>
                    </a:ext>
                  </a:extLst>
                </a:gridCol>
                <a:gridCol w="1357322">
                  <a:extLst>
                    <a:ext uri="{9D8B030D-6E8A-4147-A177-3AD203B41FA5}">
                      <a16:colId xmlns:a16="http://schemas.microsoft.com/office/drawing/2014/main" val="20001"/>
                    </a:ext>
                  </a:extLst>
                </a:gridCol>
                <a:gridCol w="1560568">
                  <a:extLst>
                    <a:ext uri="{9D8B030D-6E8A-4147-A177-3AD203B41FA5}">
                      <a16:colId xmlns:a16="http://schemas.microsoft.com/office/drawing/2014/main" val="20002"/>
                    </a:ext>
                  </a:extLst>
                </a:gridCol>
                <a:gridCol w="1254976">
                  <a:extLst>
                    <a:ext uri="{9D8B030D-6E8A-4147-A177-3AD203B41FA5}">
                      <a16:colId xmlns:a16="http://schemas.microsoft.com/office/drawing/2014/main" val="20003"/>
                    </a:ext>
                  </a:extLst>
                </a:gridCol>
                <a:gridCol w="1568262">
                  <a:extLst>
                    <a:ext uri="{9D8B030D-6E8A-4147-A177-3AD203B41FA5}">
                      <a16:colId xmlns:a16="http://schemas.microsoft.com/office/drawing/2014/main" val="20004"/>
                    </a:ext>
                  </a:extLst>
                </a:gridCol>
                <a:gridCol w="1045483">
                  <a:extLst>
                    <a:ext uri="{9D8B030D-6E8A-4147-A177-3AD203B41FA5}">
                      <a16:colId xmlns:a16="http://schemas.microsoft.com/office/drawing/2014/main" val="20005"/>
                    </a:ext>
                  </a:extLst>
                </a:gridCol>
              </a:tblGrid>
              <a:tr h="371475">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rgbClr val="FFFFFF"/>
                          </a:solidFill>
                          <a:effectLst/>
                          <a:latin typeface="Calibri" pitchFamily="34" charset="0"/>
                        </a:rPr>
                        <a:t>Границы интервалов</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ru-RU"/>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a:ln>
                            <a:noFill/>
                          </a:ln>
                          <a:solidFill>
                            <a:srgbClr val="FFFFFF"/>
                          </a:solidFill>
                          <a:effectLst/>
                          <a:latin typeface="Calibri" pitchFamily="34" charset="0"/>
                        </a:rPr>
                        <a:t>Середина интервала  </a:t>
                      </a:r>
                      <a:r>
                        <a:rPr kumimoji="0" lang="en-US" sz="1800" b="1" i="0" u="none" strike="noStrike" cap="none" normalizeH="0" baseline="0">
                          <a:ln>
                            <a:noFill/>
                          </a:ln>
                          <a:solidFill>
                            <a:srgbClr val="FFFFFF"/>
                          </a:solidFill>
                          <a:effectLst/>
                          <a:latin typeface="Gill Sans MT" pitchFamily="34" charset="0"/>
                        </a:rPr>
                        <a:t>x</a:t>
                      </a:r>
                      <a:r>
                        <a:rPr kumimoji="0" lang="en-US" sz="1800" b="1" i="0" u="none" strike="noStrike" cap="none" normalizeH="0" baseline="-25000">
                          <a:ln>
                            <a:noFill/>
                          </a:ln>
                          <a:solidFill>
                            <a:srgbClr val="FFFFFF"/>
                          </a:solidFill>
                          <a:effectLst/>
                          <a:latin typeface="Gill Sans MT" pitchFamily="34" charset="0"/>
                        </a:rPr>
                        <a:t>i</a:t>
                      </a:r>
                      <a:endParaRPr kumimoji="0" lang="ru-RU" sz="1800" b="1" i="0" u="none" strike="noStrike" cap="none" normalizeH="0" baseline="-25000">
                        <a:ln>
                          <a:noFill/>
                        </a:ln>
                        <a:solidFill>
                          <a:srgbClr val="FFFFFF"/>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rgbClr val="FFFFFF"/>
                          </a:solidFill>
                          <a:effectLst/>
                          <a:latin typeface="Calibri" pitchFamily="34" charset="0"/>
                        </a:rPr>
                        <a:t>Частота встречаемости признака</a:t>
                      </a:r>
                      <a:r>
                        <a:rPr kumimoji="0" lang="en-US" sz="1800" b="1" i="0" u="none" strike="noStrike" cap="none" normalizeH="0" baseline="0" dirty="0">
                          <a:ln>
                            <a:noFill/>
                          </a:ln>
                          <a:solidFill>
                            <a:srgbClr val="FFFFFF"/>
                          </a:solidFill>
                          <a:effectLst/>
                          <a:latin typeface="Gill Sans MT" pitchFamily="34" charset="0"/>
                        </a:rPr>
                        <a:t> m</a:t>
                      </a:r>
                      <a:r>
                        <a:rPr kumimoji="0" lang="en-US" sz="1800" b="1" i="0" u="none" strike="noStrike" cap="none" normalizeH="0" baseline="-25000" dirty="0">
                          <a:ln>
                            <a:noFill/>
                          </a:ln>
                          <a:solidFill>
                            <a:srgbClr val="FFFFFF"/>
                          </a:solidFill>
                          <a:effectLst/>
                          <a:latin typeface="Gill Sans MT" pitchFamily="34" charset="0"/>
                        </a:rPr>
                        <a:t>i</a:t>
                      </a:r>
                      <a:endParaRPr kumimoji="0" lang="ru-RU" sz="1800" b="1" i="0" u="none" strike="noStrike" cap="none" normalizeH="0" baseline="-25000" dirty="0">
                        <a:ln>
                          <a:noFill/>
                        </a:ln>
                        <a:solidFill>
                          <a:srgbClr val="FFFFFF"/>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ru-RU"/>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rgbClr val="FFFFFF"/>
                          </a:solidFill>
                          <a:effectLst/>
                          <a:latin typeface="Calibri" pitchFamily="34" charset="0"/>
                        </a:rPr>
                        <a:t>Накопленная частота</a:t>
                      </a:r>
                      <a:endParaRPr kumimoji="0" lang="ru-RU" sz="1800" b="1" i="0" u="none" strike="noStrike" cap="none" normalizeH="0" baseline="-25000" dirty="0">
                        <a:ln>
                          <a:noFill/>
                        </a:ln>
                        <a:solidFill>
                          <a:srgbClr val="FFFFFF"/>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rgbClr val="000000"/>
                          </a:solidFill>
                          <a:effectLst/>
                          <a:latin typeface="Calibri" pitchFamily="34" charset="0"/>
                        </a:rPr>
                        <a:t>Нижняя </a:t>
                      </a:r>
                      <a:r>
                        <a:rPr kumimoji="0" lang="en-US" sz="1800" b="0" i="0" u="none" strike="noStrike" cap="none" normalizeH="0" baseline="0">
                          <a:ln>
                            <a:noFill/>
                          </a:ln>
                          <a:solidFill>
                            <a:srgbClr val="000000"/>
                          </a:solidFill>
                          <a:effectLst/>
                          <a:latin typeface="Gill Sans MT" pitchFamily="34" charset="0"/>
                        </a:rPr>
                        <a:t>a</a:t>
                      </a:r>
                      <a:r>
                        <a:rPr kumimoji="0" lang="en-US" sz="1800" b="0" i="0" u="none" strike="noStrike" cap="none" normalizeH="0" baseline="-25000">
                          <a:ln>
                            <a:noFill/>
                          </a:ln>
                          <a:solidFill>
                            <a:srgbClr val="000000"/>
                          </a:solidFill>
                          <a:effectLst/>
                          <a:latin typeface="Gill Sans MT" pitchFamily="34" charset="0"/>
                        </a:rPr>
                        <a:t>i</a:t>
                      </a:r>
                      <a:endParaRPr kumimoji="0" lang="ru-RU" sz="1800" b="0" i="0" u="none" strike="noStrike" cap="none" normalizeH="0" baseline="-2500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rgbClr val="000000"/>
                          </a:solidFill>
                          <a:effectLst/>
                          <a:latin typeface="Calibri" pitchFamily="34" charset="0"/>
                        </a:rPr>
                        <a:t>Верхняя</a:t>
                      </a:r>
                      <a:r>
                        <a:rPr kumimoji="0" lang="en-US" sz="1800" b="0" i="0" u="none" strike="noStrike" cap="none" normalizeH="0" baseline="0" dirty="0">
                          <a:ln>
                            <a:noFill/>
                          </a:ln>
                          <a:solidFill>
                            <a:srgbClr val="000000"/>
                          </a:solidFill>
                          <a:effectLst/>
                          <a:latin typeface="Gill Sans MT" pitchFamily="34" charset="0"/>
                        </a:rPr>
                        <a:t> b</a:t>
                      </a:r>
                      <a:r>
                        <a:rPr kumimoji="0" lang="en-US" sz="1800" b="0" i="0" u="none" strike="noStrike" cap="none" normalizeH="0" baseline="-25000" dirty="0">
                          <a:ln>
                            <a:noFill/>
                          </a:ln>
                          <a:solidFill>
                            <a:srgbClr val="000000"/>
                          </a:solidFill>
                          <a:effectLst/>
                          <a:latin typeface="Gill Sans MT" pitchFamily="34" charset="0"/>
                        </a:rPr>
                        <a:t>i</a:t>
                      </a:r>
                      <a:endParaRPr kumimoji="0" lang="ru-RU" sz="1800" b="0" i="0" u="none" strike="noStrike" cap="none" normalizeH="0" baseline="-2500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pitchFamily="34" charset="0"/>
                        </a:rPr>
                        <a:t>=(</a:t>
                      </a:r>
                      <a:r>
                        <a:rPr kumimoji="0" lang="en-US" sz="1800" b="0" i="0" u="none" strike="noStrike" cap="none" normalizeH="0" baseline="0" dirty="0" err="1">
                          <a:ln>
                            <a:noFill/>
                          </a:ln>
                          <a:solidFill>
                            <a:srgbClr val="000000"/>
                          </a:solidFill>
                          <a:effectLst/>
                          <a:latin typeface="Gill Sans MT" pitchFamily="34" charset="0"/>
                        </a:rPr>
                        <a:t>a</a:t>
                      </a:r>
                      <a:r>
                        <a:rPr kumimoji="0" lang="en-US" sz="1800" b="0" i="0" u="none" strike="noStrike" cap="none" normalizeH="0" baseline="-25000" dirty="0" err="1">
                          <a:ln>
                            <a:noFill/>
                          </a:ln>
                          <a:solidFill>
                            <a:srgbClr val="000000"/>
                          </a:solidFill>
                          <a:effectLst/>
                          <a:latin typeface="Gill Sans MT" pitchFamily="34" charset="0"/>
                        </a:rPr>
                        <a:t>i</a:t>
                      </a:r>
                      <a:r>
                        <a:rPr kumimoji="0" lang="en-US" sz="1800" b="0" i="0" u="none" strike="noStrike" cap="none" normalizeH="0" baseline="0" dirty="0" err="1">
                          <a:ln>
                            <a:noFill/>
                          </a:ln>
                          <a:solidFill>
                            <a:srgbClr val="000000"/>
                          </a:solidFill>
                          <a:effectLst/>
                          <a:latin typeface="Gill Sans MT" pitchFamily="34" charset="0"/>
                        </a:rPr>
                        <a:t>+b</a:t>
                      </a:r>
                      <a:r>
                        <a:rPr kumimoji="0" lang="en-US" sz="1800" b="0" i="0" u="none" strike="noStrike" cap="none" normalizeH="0" baseline="-25000" dirty="0" err="1">
                          <a:ln>
                            <a:noFill/>
                          </a:ln>
                          <a:solidFill>
                            <a:srgbClr val="000000"/>
                          </a:solidFill>
                          <a:effectLst/>
                          <a:latin typeface="Gill Sans MT" pitchFamily="34" charset="0"/>
                        </a:rPr>
                        <a:t>i</a:t>
                      </a:r>
                      <a:r>
                        <a:rPr kumimoji="0" lang="en-US" sz="1800" b="0" i="0" u="none" strike="noStrike" cap="none" normalizeH="0" baseline="0" dirty="0">
                          <a:ln>
                            <a:noFill/>
                          </a:ln>
                          <a:solidFill>
                            <a:srgbClr val="000000"/>
                          </a:solidFill>
                          <a:effectLst/>
                          <a:latin typeface="Gill Sans MT" pitchFamily="34" charset="0"/>
                        </a:rPr>
                        <a:t>)/2</a:t>
                      </a: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rgbClr val="000000"/>
                          </a:solidFill>
                          <a:effectLst/>
                          <a:latin typeface="Calibri" pitchFamily="34" charset="0"/>
                        </a:rPr>
                        <a:t>Считать вручную</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rgbClr val="000000"/>
                          </a:solidFill>
                          <a:effectLst/>
                          <a:latin typeface="Calibri" pitchFamily="34" charset="0"/>
                        </a:rPr>
                        <a:t>С помощью функции </a:t>
                      </a:r>
                      <a:r>
                        <a:rPr kumimoji="0" lang="en-US" sz="1800" b="0" i="0" u="none" strike="noStrike" cap="none" normalizeH="0" baseline="0" dirty="0">
                          <a:ln>
                            <a:noFill/>
                          </a:ln>
                          <a:solidFill>
                            <a:srgbClr val="000000"/>
                          </a:solidFill>
                          <a:effectLst/>
                          <a:latin typeface="Gill Sans MT" pitchFamily="34" charset="0"/>
                        </a:rPr>
                        <a:t>Excel</a:t>
                      </a: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pitchFamily="34" charset="0"/>
                        </a:rPr>
                        <a:t>=x</a:t>
                      </a:r>
                      <a:r>
                        <a:rPr kumimoji="0" lang="en-US" sz="1800" b="0" i="0" u="none" strike="noStrike" cap="none" normalizeH="0" baseline="-25000">
                          <a:ln>
                            <a:noFill/>
                          </a:ln>
                          <a:solidFill>
                            <a:srgbClr val="000000"/>
                          </a:solidFill>
                          <a:effectLst/>
                          <a:latin typeface="Gill Sans MT" pitchFamily="34" charset="0"/>
                        </a:rPr>
                        <a:t>min</a:t>
                      </a:r>
                      <a:r>
                        <a:rPr kumimoji="0" lang="en-US" sz="1800" b="0" i="0" u="none" strike="noStrike" cap="none" normalizeH="0" baseline="0">
                          <a:ln>
                            <a:noFill/>
                          </a:ln>
                          <a:solidFill>
                            <a:srgbClr val="000000"/>
                          </a:solidFill>
                          <a:effectLst/>
                          <a:latin typeface="Gill Sans MT" pitchFamily="34" charset="0"/>
                        </a:rPr>
                        <a:t>-h/2</a:t>
                      </a: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Gill Sans MT" pitchFamily="34" charset="0"/>
                        </a:rPr>
                        <a:t>=a</a:t>
                      </a:r>
                      <a:r>
                        <a:rPr kumimoji="0" lang="en-US" sz="1800" b="0" i="0" u="none" strike="noStrike" cap="none" normalizeH="0" baseline="-25000" dirty="0">
                          <a:ln>
                            <a:noFill/>
                          </a:ln>
                          <a:solidFill>
                            <a:srgbClr val="000000"/>
                          </a:solidFill>
                          <a:effectLst/>
                          <a:latin typeface="Gill Sans MT" pitchFamily="34" charset="0"/>
                        </a:rPr>
                        <a:t>1</a:t>
                      </a:r>
                      <a:r>
                        <a:rPr kumimoji="0" lang="en-US" sz="1800" b="0" i="0" u="none" strike="noStrike" cap="none" normalizeH="0" baseline="0" dirty="0">
                          <a:ln>
                            <a:noFill/>
                          </a:ln>
                          <a:solidFill>
                            <a:srgbClr val="000000"/>
                          </a:solidFill>
                          <a:effectLst/>
                          <a:latin typeface="Gill Sans MT" pitchFamily="34" charset="0"/>
                        </a:rPr>
                        <a:t>+h</a:t>
                      </a: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pitchFamily="34" charset="0"/>
                        </a:rPr>
                        <a:t>=a</a:t>
                      </a:r>
                      <a:r>
                        <a:rPr kumimoji="0" lang="en-US" sz="1800" b="0" i="0" u="none" strike="noStrike" cap="none" normalizeH="0" baseline="-25000">
                          <a:ln>
                            <a:noFill/>
                          </a:ln>
                          <a:solidFill>
                            <a:srgbClr val="000000"/>
                          </a:solidFill>
                          <a:effectLst/>
                          <a:latin typeface="Gill Sans MT" pitchFamily="34" charset="0"/>
                        </a:rPr>
                        <a:t>1</a:t>
                      </a:r>
                      <a:r>
                        <a:rPr kumimoji="0" lang="en-US" sz="1800" b="0" i="0" u="none" strike="noStrike" cap="none" normalizeH="0" baseline="0">
                          <a:ln>
                            <a:noFill/>
                          </a:ln>
                          <a:solidFill>
                            <a:srgbClr val="000000"/>
                          </a:solidFill>
                          <a:effectLst/>
                          <a:latin typeface="Gill Sans MT" pitchFamily="34" charset="0"/>
                        </a:rPr>
                        <a:t>+h$</a:t>
                      </a: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pitchFamily="34" charset="0"/>
                        </a:rPr>
                        <a:t>=b</a:t>
                      </a:r>
                      <a:r>
                        <a:rPr kumimoji="0" lang="en-US" sz="1800" b="0" i="0" u="none" strike="noStrike" cap="none" normalizeH="0" baseline="-25000">
                          <a:ln>
                            <a:noFill/>
                          </a:ln>
                          <a:solidFill>
                            <a:srgbClr val="000000"/>
                          </a:solidFill>
                          <a:effectLst/>
                          <a:latin typeface="Gill Sans MT" pitchFamily="34" charset="0"/>
                        </a:rPr>
                        <a:t>1</a:t>
                      </a:r>
                      <a:r>
                        <a:rPr kumimoji="0" lang="en-US" sz="1800" b="0" i="0" u="none" strike="noStrike" cap="none" normalizeH="0" baseline="0">
                          <a:ln>
                            <a:noFill/>
                          </a:ln>
                          <a:solidFill>
                            <a:srgbClr val="000000"/>
                          </a:solidFill>
                          <a:effectLst/>
                          <a:latin typeface="Gill Sans MT" pitchFamily="34" charset="0"/>
                        </a:rPr>
                        <a:t>+h$</a:t>
                      </a: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a:ln>
                            <a:noFill/>
                          </a:ln>
                          <a:solidFill>
                            <a:srgbClr val="000000"/>
                          </a:solidFill>
                          <a:effectLst/>
                          <a:latin typeface="Gill Sans MT" pitchFamily="34" charset="0"/>
                        </a:rPr>
                        <a:t>.</a:t>
                      </a: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pitchFamily="34" charset="0"/>
                        </a:rPr>
                        <a:t>.</a:t>
                      </a: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pitchFamily="34" charset="0"/>
                        </a:rPr>
                        <a:t>.</a:t>
                      </a: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pitchFamily="34" charset="0"/>
                        </a:rPr>
                        <a:t>.</a:t>
                      </a: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5"/>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pitchFamily="34" charset="0"/>
                        </a:rPr>
                        <a:t>.</a:t>
                      </a: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pitchFamily="34" charset="0"/>
                        </a:rPr>
                        <a:t>.</a:t>
                      </a: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BECF0"/>
                    </a:solidFill>
                  </a:tcPr>
                </a:tc>
                <a:extLst>
                  <a:ext uri="{0D108BD9-81ED-4DB2-BD59-A6C34878D82A}">
                    <a16:rowId xmlns:a16="http://schemas.microsoft.com/office/drawing/2014/main" val="10006"/>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Gill Sans MT" pitchFamily="34" charset="0"/>
                        </a:rPr>
                        <a:t>b</a:t>
                      </a:r>
                      <a:r>
                        <a:rPr kumimoji="0" lang="en-US" sz="1800" b="0" i="0" u="none" strike="noStrike" cap="none" normalizeH="0" baseline="-25000">
                          <a:ln>
                            <a:noFill/>
                          </a:ln>
                          <a:solidFill>
                            <a:srgbClr val="000000"/>
                          </a:solidFill>
                          <a:effectLst/>
                          <a:latin typeface="Gill Sans MT" pitchFamily="34" charset="0"/>
                        </a:rPr>
                        <a:t>i</a:t>
                      </a:r>
                      <a:r>
                        <a:rPr kumimoji="0" lang="en-US" sz="1800" b="0" i="0" u="none" strike="noStrike" cap="none" normalizeH="0" baseline="0">
                          <a:ln>
                            <a:noFill/>
                          </a:ln>
                          <a:solidFill>
                            <a:srgbClr val="000000"/>
                          </a:solidFill>
                          <a:effectLst/>
                          <a:latin typeface="Gill Sans MT" pitchFamily="34" charset="0"/>
                        </a:rPr>
                        <a:t>≥x</a:t>
                      </a:r>
                      <a:r>
                        <a:rPr kumimoji="0" lang="en-US" sz="1800" b="0" i="0" u="none" strike="noStrike" cap="none" normalizeH="0" baseline="-25000">
                          <a:ln>
                            <a:noFill/>
                          </a:ln>
                          <a:solidFill>
                            <a:srgbClr val="000000"/>
                          </a:solidFill>
                          <a:effectLst/>
                          <a:latin typeface="Gill Sans MT" pitchFamily="34" charset="0"/>
                        </a:rPr>
                        <a:t>max</a:t>
                      </a:r>
                      <a:endParaRPr kumimoji="0" lang="ru-RU" sz="1800" b="0" i="0" u="none" strike="noStrike" cap="none" normalizeH="0" baseline="-2500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dirty="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5D7E0"/>
                    </a:solidFill>
                  </a:tcPr>
                </a:tc>
                <a:extLst>
                  <a:ext uri="{0D108BD9-81ED-4DB2-BD59-A6C34878D82A}">
                    <a16:rowId xmlns:a16="http://schemas.microsoft.com/office/drawing/2014/main" val="10007"/>
                  </a:ext>
                </a:extLst>
              </a:tr>
            </a:tbl>
          </a:graphicData>
        </a:graphic>
      </p:graphicFrame>
      <p:sp>
        <p:nvSpPr>
          <p:cNvPr id="2" name="Номер слайда 1"/>
          <p:cNvSpPr>
            <a:spLocks noGrp="1"/>
          </p:cNvSpPr>
          <p:nvPr>
            <p:ph type="sldNum" sz="quarter" idx="12"/>
          </p:nvPr>
        </p:nvSpPr>
        <p:spPr/>
        <p:txBody>
          <a:bodyPr/>
          <a:lstStyle/>
          <a:p>
            <a:pPr>
              <a:defRPr/>
            </a:pPr>
            <a:fld id="{86EEE8B2-013F-4E05-B4E3-F72BC16FCA69}" type="slidenum">
              <a:rPr lang="ru-RU" smtClean="0"/>
              <a:pPr>
                <a:defRPr/>
              </a:pPr>
              <a:t>79</a:t>
            </a:fld>
            <a:endParaRPr lang="ru-RU"/>
          </a:p>
        </p:txBody>
      </p:sp>
    </p:spTree>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showMasterPhAnim="0">
  <p:cSld>
    <p:bg>
      <p:bgRef idx="1001">
        <a:schemeClr val="bg1"/>
      </p:bgRef>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12775" y="136525"/>
            <a:ext cx="7772400" cy="1143000"/>
          </a:xfrm>
        </p:spPr>
        <p:txBody>
          <a:bodyPr rtlCol="0">
            <a:normAutofit fontScale="90000"/>
          </a:bodyPr>
          <a:lstStyle/>
          <a:p>
            <a:pPr algn="just" eaLnBrk="1" fontAlgn="auto" hangingPunct="1">
              <a:spcAft>
                <a:spcPts val="0"/>
              </a:spcAft>
              <a:defRPr/>
            </a:pPr>
            <a:r>
              <a:rPr lang="ru-RU" b="1" dirty="0">
                <a:latin typeface="Times New Roman" pitchFamily="18" charset="0"/>
              </a:rPr>
              <a:t>Номинальная шкала </a:t>
            </a:r>
            <a:r>
              <a:rPr lang="ru-RU" dirty="0">
                <a:latin typeface="Times New Roman" pitchFamily="18" charset="0"/>
              </a:rPr>
              <a:t>измерения (НШ) основывается на качественных переменных</a:t>
            </a:r>
          </a:p>
        </p:txBody>
      </p:sp>
      <p:sp>
        <p:nvSpPr>
          <p:cNvPr id="27651" name="Rectangle 3"/>
          <p:cNvSpPr>
            <a:spLocks noGrp="1" noChangeArrowheads="1"/>
          </p:cNvSpPr>
          <p:nvPr>
            <p:ph sz="quarter" idx="1"/>
          </p:nvPr>
        </p:nvSpPr>
        <p:spPr>
          <a:xfrm>
            <a:off x="215516" y="1365102"/>
            <a:ext cx="8712968" cy="5173810"/>
          </a:xfrm>
        </p:spPr>
        <p:txBody>
          <a:bodyPr rtlCol="0">
            <a:normAutofit fontScale="32500" lnSpcReduction="20000"/>
          </a:bodyPr>
          <a:lstStyle/>
          <a:p>
            <a:pPr eaLnBrk="1" fontAlgn="auto" hangingPunct="1">
              <a:lnSpc>
                <a:spcPct val="160000"/>
              </a:lnSpc>
              <a:spcAft>
                <a:spcPts val="0"/>
              </a:spcAft>
              <a:defRPr/>
            </a:pPr>
            <a:r>
              <a:rPr lang="ru-RU" sz="6500" b="1" dirty="0">
                <a:cs typeface="Times New Roman" panose="02020603050405020304" pitchFamily="18" charset="0"/>
              </a:rPr>
              <a:t>Номинальная шкала </a:t>
            </a:r>
            <a:r>
              <a:rPr lang="ru-RU" sz="6500" dirty="0">
                <a:cs typeface="Times New Roman" panose="02020603050405020304" pitchFamily="18" charset="0"/>
              </a:rPr>
              <a:t>используется для описания принадлежности элементов к определенным классам.</a:t>
            </a:r>
          </a:p>
          <a:p>
            <a:pPr eaLnBrk="1" fontAlgn="auto" hangingPunct="1">
              <a:lnSpc>
                <a:spcPct val="160000"/>
              </a:lnSpc>
              <a:spcAft>
                <a:spcPts val="0"/>
              </a:spcAft>
              <a:defRPr/>
            </a:pPr>
            <a:r>
              <a:rPr lang="ru-RU" sz="6500" dirty="0">
                <a:cs typeface="Times New Roman" panose="02020603050405020304" pitchFamily="18" charset="0"/>
              </a:rPr>
              <a:t>  Нет оснований полагать, что одна категория лучше (или хуже), чем другая, поэтому при обработке таких данных применяются только операции сравнения: «равно» и «не равно».</a:t>
            </a:r>
          </a:p>
          <a:p>
            <a:pPr eaLnBrk="1" fontAlgn="auto" hangingPunct="1">
              <a:lnSpc>
                <a:spcPct val="160000"/>
              </a:lnSpc>
              <a:spcAft>
                <a:spcPts val="0"/>
              </a:spcAft>
              <a:defRPr/>
            </a:pPr>
            <a:r>
              <a:rPr lang="ru-RU" sz="6500" dirty="0">
                <a:cs typeface="Times New Roman" panose="02020603050405020304" pitchFamily="18" charset="0"/>
              </a:rPr>
              <a:t>Например – цвет; марка автомобиля; пол;</a:t>
            </a:r>
            <a:r>
              <a:rPr lang="en-US" sz="6500" dirty="0">
                <a:cs typeface="Times New Roman" panose="02020603050405020304" pitchFamily="18" charset="0"/>
              </a:rPr>
              <a:t> </a:t>
            </a:r>
            <a:r>
              <a:rPr lang="ru-RU" sz="6500" dirty="0">
                <a:cs typeface="Times New Roman" panose="02020603050405020304" pitchFamily="18" charset="0"/>
              </a:rPr>
              <a:t>профессия; регион страны; город; номер студенческой группы; банк, в котором имеется вклад</a:t>
            </a:r>
          </a:p>
          <a:p>
            <a:pPr algn="ctr" eaLnBrk="1" fontAlgn="auto" hangingPunct="1">
              <a:lnSpc>
                <a:spcPct val="160000"/>
              </a:lnSpc>
              <a:spcAft>
                <a:spcPts val="0"/>
              </a:spcAft>
              <a:defRPr/>
            </a:pPr>
            <a:r>
              <a:rPr lang="ru-RU" sz="6500" dirty="0">
                <a:cs typeface="Times New Roman" panose="02020603050405020304" pitchFamily="18" charset="0"/>
              </a:rPr>
              <a:t>Математические связи:</a:t>
            </a:r>
          </a:p>
          <a:p>
            <a:pPr algn="ctr" eaLnBrk="1" fontAlgn="auto" hangingPunct="1">
              <a:spcAft>
                <a:spcPts val="0"/>
              </a:spcAft>
              <a:buFont typeface="Wingdings" pitchFamily="2" charset="2"/>
              <a:buNone/>
              <a:defRPr/>
            </a:pPr>
            <a:r>
              <a:rPr lang="ru-RU" sz="6500" dirty="0">
                <a:cs typeface="Times New Roman" panose="02020603050405020304" pitchFamily="18" charset="0"/>
              </a:rPr>
              <a:t>тождества (=) </a:t>
            </a:r>
          </a:p>
          <a:p>
            <a:pPr algn="ctr" eaLnBrk="1" fontAlgn="auto" hangingPunct="1">
              <a:spcAft>
                <a:spcPts val="0"/>
              </a:spcAft>
              <a:buFont typeface="Wingdings" pitchFamily="2" charset="2"/>
              <a:buNone/>
              <a:defRPr/>
            </a:pPr>
            <a:r>
              <a:rPr lang="ru-RU" sz="6500" dirty="0">
                <a:cs typeface="Times New Roman" panose="02020603050405020304" pitchFamily="18" charset="0"/>
              </a:rPr>
              <a:t>и отличия (</a:t>
            </a:r>
            <a:r>
              <a:rPr lang="ru-RU" sz="6500" dirty="0">
                <a:cs typeface="Times New Roman" panose="02020603050405020304" pitchFamily="18" charset="0"/>
                <a:sym typeface="Symbol" pitchFamily="18" charset="2"/>
              </a:rPr>
              <a:t></a:t>
            </a:r>
            <a:r>
              <a:rPr lang="ru-RU" sz="6500" dirty="0">
                <a:cs typeface="Times New Roman" panose="02020603050405020304" pitchFamily="18" charset="0"/>
              </a:rPr>
              <a:t>).</a:t>
            </a:r>
          </a:p>
          <a:p>
            <a:pPr eaLnBrk="1" fontAlgn="auto" hangingPunct="1">
              <a:spcAft>
                <a:spcPts val="0"/>
              </a:spcAft>
              <a:defRPr/>
            </a:pPr>
            <a:endParaRPr lang="ru-RU" dirty="0">
              <a:latin typeface="Times New Roman" pitchFamily="18" charset="0"/>
            </a:endParaRPr>
          </a:p>
          <a:p>
            <a:pPr eaLnBrk="1" fontAlgn="auto" hangingPunct="1">
              <a:spcAft>
                <a:spcPts val="0"/>
              </a:spcAft>
              <a:buFont typeface="Wingdings" pitchFamily="2" charset="2"/>
              <a:buNone/>
              <a:defRPr/>
            </a:pPr>
            <a:r>
              <a:rPr lang="ru-RU" dirty="0">
                <a:latin typeface="Times New Roman" pitchFamily="18" charset="0"/>
              </a:rPr>
              <a:t> </a:t>
            </a:r>
          </a:p>
        </p:txBody>
      </p:sp>
      <p:sp>
        <p:nvSpPr>
          <p:cNvPr id="2" name="Номер слайда 1">
            <a:extLst>
              <a:ext uri="{FF2B5EF4-FFF2-40B4-BE49-F238E27FC236}">
                <a16:creationId xmlns:a16="http://schemas.microsoft.com/office/drawing/2014/main" id="{CFEB9C7D-650B-47E9-A92E-EF9A109B2956}"/>
              </a:ext>
            </a:extLst>
          </p:cNvPr>
          <p:cNvSpPr>
            <a:spLocks noGrp="1"/>
          </p:cNvSpPr>
          <p:nvPr>
            <p:ph type="sldNum" sz="quarter" idx="12"/>
          </p:nvPr>
        </p:nvSpPr>
        <p:spPr/>
        <p:txBody>
          <a:bodyPr/>
          <a:lstStyle/>
          <a:p>
            <a:pPr>
              <a:defRPr/>
            </a:pPr>
            <a:fld id="{4042308C-B479-4937-8BDB-0CF806D72C18}" type="slidenum">
              <a:rPr lang="ru-RU" smtClean="0"/>
              <a:pPr>
                <a:defRPr/>
              </a:pPr>
              <a:t>790</a:t>
            </a:fld>
            <a:endParaRPr lang="ru-RU"/>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7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299"/>
                                          </p:stCondLst>
                                        </p:cTn>
                                        <p:tgtEl>
                                          <p:spTgt spid="2765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300"/>
                                  </p:iterate>
                                  <p:childTnLst>
                                    <p:set>
                                      <p:cBhvr>
                                        <p:cTn id="14" dur="1" fill="hold">
                                          <p:stCondLst>
                                            <p:cond delay="299"/>
                                          </p:stCondLst>
                                        </p:cTn>
                                        <p:tgtEl>
                                          <p:spTgt spid="2765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300"/>
                                  </p:iterate>
                                  <p:childTnLst>
                                    <p:set>
                                      <p:cBhvr>
                                        <p:cTn id="18" dur="1" fill="hold">
                                          <p:stCondLst>
                                            <p:cond delay="299"/>
                                          </p:stCondLst>
                                        </p:cTn>
                                        <p:tgtEl>
                                          <p:spTgt spid="2765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300"/>
                                  </p:iterate>
                                  <p:childTnLst>
                                    <p:set>
                                      <p:cBhvr>
                                        <p:cTn id="22" dur="1" fill="hold">
                                          <p:stCondLst>
                                            <p:cond delay="299"/>
                                          </p:stCondLst>
                                        </p:cTn>
                                        <p:tgtEl>
                                          <p:spTgt spid="2765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300"/>
                                  </p:iterate>
                                  <p:childTnLst>
                                    <p:set>
                                      <p:cBhvr>
                                        <p:cTn id="26" dur="1" fill="hold">
                                          <p:stCondLst>
                                            <p:cond delay="299"/>
                                          </p:stCondLst>
                                        </p:cTn>
                                        <p:tgtEl>
                                          <p:spTgt spid="2765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300"/>
                                  </p:iterate>
                                  <p:childTnLst>
                                    <p:set>
                                      <p:cBhvr>
                                        <p:cTn id="30" dur="1" fill="hold">
                                          <p:stCondLst>
                                            <p:cond delay="299"/>
                                          </p:stCondLst>
                                        </p:cTn>
                                        <p:tgtEl>
                                          <p:spTgt spid="2765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wd">
                                    <p:tmAbs val="300"/>
                                  </p:iterate>
                                  <p:childTnLst>
                                    <p:set>
                                      <p:cBhvr>
                                        <p:cTn id="34" dur="1" fill="hold">
                                          <p:stCondLst>
                                            <p:cond delay="299"/>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utoUpdateAnimBg="0"/>
      <p:bldP spid="27651" grpId="0" build="p" autoUpdateAnimBg="0"/>
    </p:bldLst>
  </p:timing>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9779C7-C09C-4B1F-941B-D81B606F6948}"/>
              </a:ext>
            </a:extLst>
          </p:cNvPr>
          <p:cNvSpPr>
            <a:spLocks noGrp="1"/>
          </p:cNvSpPr>
          <p:nvPr>
            <p:ph type="title"/>
          </p:nvPr>
        </p:nvSpPr>
        <p:spPr/>
        <p:txBody>
          <a:bodyPr/>
          <a:lstStyle/>
          <a:p>
            <a:r>
              <a:rPr lang="ru-RU" i="1" dirty="0"/>
              <a:t>Примеры категориальных номинальных данных:</a:t>
            </a:r>
            <a:endParaRPr lang="ru-RU" dirty="0"/>
          </a:p>
        </p:txBody>
      </p:sp>
      <p:sp>
        <p:nvSpPr>
          <p:cNvPr id="3" name="Объект 2">
            <a:extLst>
              <a:ext uri="{FF2B5EF4-FFF2-40B4-BE49-F238E27FC236}">
                <a16:creationId xmlns:a16="http://schemas.microsoft.com/office/drawing/2014/main" id="{9F6E7DFF-7323-41C3-A3E9-7C1068A7C70B}"/>
              </a:ext>
            </a:extLst>
          </p:cNvPr>
          <p:cNvSpPr>
            <a:spLocks noGrp="1"/>
          </p:cNvSpPr>
          <p:nvPr>
            <p:ph sz="quarter" idx="1"/>
          </p:nvPr>
        </p:nvSpPr>
        <p:spPr/>
        <p:txBody>
          <a:bodyPr/>
          <a:lstStyle/>
          <a:p>
            <a:pPr lvl="0"/>
            <a:r>
              <a:rPr lang="ru-RU" sz="2800" dirty="0"/>
              <a:t>город России (Владивосток, Екатеринбург, Калуга  и т.д.);</a:t>
            </a:r>
          </a:p>
          <a:p>
            <a:pPr lvl="0"/>
            <a:r>
              <a:rPr lang="ru-RU" sz="2800" dirty="0"/>
              <a:t>группа крови человека (0,А,В,АВ);</a:t>
            </a:r>
          </a:p>
          <a:p>
            <a:pPr lvl="0"/>
            <a:r>
              <a:rPr lang="ru-RU" sz="2800" dirty="0"/>
              <a:t>семейное положение (холост, женат, разведен, в гражданском браке);</a:t>
            </a:r>
          </a:p>
          <a:p>
            <a:pPr lvl="0"/>
            <a:r>
              <a:rPr lang="ru-RU" sz="2800" dirty="0"/>
              <a:t>банк России (Сбербанк, ВТБ, Газпромбанк и т.д.);</a:t>
            </a:r>
          </a:p>
          <a:p>
            <a:pPr lvl="0"/>
            <a:r>
              <a:rPr lang="ru-RU" sz="2800" dirty="0"/>
              <a:t>Федеральные округа России (Центральный, Северо-Западный, Южный и т.д.);</a:t>
            </a:r>
          </a:p>
          <a:p>
            <a:endParaRPr lang="ru-RU" dirty="0"/>
          </a:p>
        </p:txBody>
      </p:sp>
      <p:sp>
        <p:nvSpPr>
          <p:cNvPr id="4" name="Номер слайда 3">
            <a:extLst>
              <a:ext uri="{FF2B5EF4-FFF2-40B4-BE49-F238E27FC236}">
                <a16:creationId xmlns:a16="http://schemas.microsoft.com/office/drawing/2014/main" id="{BEFA6781-BE6E-4496-A323-AF976006418F}"/>
              </a:ext>
            </a:extLst>
          </p:cNvPr>
          <p:cNvSpPr>
            <a:spLocks noGrp="1"/>
          </p:cNvSpPr>
          <p:nvPr>
            <p:ph type="sldNum" sz="quarter" idx="12"/>
          </p:nvPr>
        </p:nvSpPr>
        <p:spPr/>
        <p:txBody>
          <a:bodyPr/>
          <a:lstStyle/>
          <a:p>
            <a:pPr>
              <a:defRPr/>
            </a:pPr>
            <a:fld id="{4042308C-B479-4937-8BDB-0CF806D72C18}" type="slidenum">
              <a:rPr lang="ru-RU" smtClean="0"/>
              <a:pPr>
                <a:defRPr/>
              </a:pPr>
              <a:t>791</a:t>
            </a:fld>
            <a:endParaRPr lang="ru-RU"/>
          </a:p>
        </p:txBody>
      </p:sp>
    </p:spTree>
    <p:extLst>
      <p:ext uri="{BB962C8B-B14F-4D97-AF65-F5344CB8AC3E}">
        <p14:creationId xmlns:p14="http://schemas.microsoft.com/office/powerpoint/2010/main" val="2002895302"/>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404664"/>
            <a:ext cx="8229600" cy="990600"/>
          </a:xfrm>
        </p:spPr>
        <p:txBody>
          <a:bodyPr/>
          <a:lstStyle/>
          <a:p>
            <a:r>
              <a:rPr lang="en-US" sz="2800" b="1" i="1" dirty="0" err="1"/>
              <a:t>Цвет</a:t>
            </a:r>
            <a:r>
              <a:rPr lang="en-US" sz="2800" b="1" i="1" dirty="0"/>
              <a:t> </a:t>
            </a:r>
            <a:r>
              <a:rPr lang="en-US" sz="2800" b="1" i="1" dirty="0" err="1"/>
              <a:t>глаз</a:t>
            </a:r>
            <a:r>
              <a:rPr lang="en-US" sz="2800" b="1" i="1" dirty="0"/>
              <a:t> </a:t>
            </a:r>
            <a:r>
              <a:rPr lang="en-US" sz="2800" b="1" i="1" dirty="0" err="1"/>
              <a:t>студентов</a:t>
            </a:r>
            <a:r>
              <a:rPr lang="en-US" sz="2800" b="1" i="1" dirty="0"/>
              <a:t> </a:t>
            </a:r>
            <a:r>
              <a:rPr lang="en-US" sz="2800" b="1" i="1" dirty="0" err="1"/>
              <a:t>некой</a:t>
            </a:r>
            <a:r>
              <a:rPr lang="en-US" sz="2800" b="1" i="1" dirty="0"/>
              <a:t> </a:t>
            </a:r>
            <a:r>
              <a:rPr lang="en-US" sz="2800" b="1" i="1" dirty="0" err="1"/>
              <a:t>студенческой</a:t>
            </a:r>
            <a:r>
              <a:rPr lang="en-US" sz="2800" b="1" i="1" dirty="0"/>
              <a:t> </a:t>
            </a:r>
            <a:r>
              <a:rPr lang="en-US" sz="2800" b="1" i="1" dirty="0" err="1"/>
              <a:t>группы</a:t>
            </a:r>
            <a:r>
              <a:rPr lang="en-US" sz="2800" b="1" i="1" dirty="0"/>
              <a:t> 21С </a:t>
            </a:r>
            <a:r>
              <a:rPr lang="ru-RU" sz="2800" b="1" i="1" dirty="0"/>
              <a:t>(пример категориальных номинальных данных)</a:t>
            </a:r>
            <a:endParaRPr lang="ru-RU" sz="2800" b="1" dirty="0"/>
          </a:p>
        </p:txBody>
      </p:sp>
      <p:graphicFrame>
        <p:nvGraphicFramePr>
          <p:cNvPr id="7" name="Объект 6"/>
          <p:cNvGraphicFramePr>
            <a:graphicFrameLocks noGrp="1"/>
          </p:cNvGraphicFramePr>
          <p:nvPr>
            <p:ph sz="quarter" idx="1"/>
            <p:extLst>
              <p:ext uri="{D42A27DB-BD31-4B8C-83A1-F6EECF244321}">
                <p14:modId xmlns:p14="http://schemas.microsoft.com/office/powerpoint/2010/main" val="2684396410"/>
              </p:ext>
            </p:extLst>
          </p:nvPr>
        </p:nvGraphicFramePr>
        <p:xfrm>
          <a:off x="179512" y="1691815"/>
          <a:ext cx="4536504" cy="3701809"/>
        </p:xfrm>
        <a:graphic>
          <a:graphicData uri="http://schemas.openxmlformats.org/drawingml/2006/table">
            <a:tbl>
              <a:tblPr firstRow="1" firstCol="1" bandRow="1">
                <a:tableStyleId>{5C22544A-7EE6-4342-B048-85BDC9FD1C3A}</a:tableStyleId>
              </a:tblPr>
              <a:tblGrid>
                <a:gridCol w="2309493">
                  <a:extLst>
                    <a:ext uri="{9D8B030D-6E8A-4147-A177-3AD203B41FA5}">
                      <a16:colId xmlns:a16="http://schemas.microsoft.com/office/drawing/2014/main" val="20000"/>
                    </a:ext>
                  </a:extLst>
                </a:gridCol>
                <a:gridCol w="2227011">
                  <a:extLst>
                    <a:ext uri="{9D8B030D-6E8A-4147-A177-3AD203B41FA5}">
                      <a16:colId xmlns:a16="http://schemas.microsoft.com/office/drawing/2014/main" val="20001"/>
                    </a:ext>
                  </a:extLst>
                </a:gridCol>
              </a:tblGrid>
              <a:tr h="297025">
                <a:tc>
                  <a:txBody>
                    <a:bodyPr/>
                    <a:lstStyle/>
                    <a:p>
                      <a:pPr algn="ctr">
                        <a:lnSpc>
                          <a:spcPct val="115000"/>
                        </a:lnSpc>
                        <a:spcAft>
                          <a:spcPts val="0"/>
                        </a:spcAft>
                      </a:pPr>
                      <a:r>
                        <a:rPr lang="en-US" sz="1200" dirty="0" err="1">
                          <a:effectLst/>
                        </a:rPr>
                        <a:t>Фамилия</a:t>
                      </a:r>
                      <a:r>
                        <a:rPr lang="en-US" sz="1200" dirty="0">
                          <a:effectLst/>
                        </a:rPr>
                        <a:t> И.О.</a:t>
                      </a:r>
                      <a:endParaRPr lang="ru-RU" sz="1200" dirty="0">
                        <a:effectLst/>
                        <a:latin typeface="Times New Roman"/>
                        <a:ea typeface="Times New Roman"/>
                      </a:endParaRPr>
                    </a:p>
                  </a:txBody>
                  <a:tcPr marL="68580" marR="68580" marT="0" marB="0" anchor="ctr"/>
                </a:tc>
                <a:tc>
                  <a:txBody>
                    <a:bodyPr/>
                    <a:lstStyle/>
                    <a:p>
                      <a:pPr algn="ctr">
                        <a:lnSpc>
                          <a:spcPct val="115000"/>
                        </a:lnSpc>
                        <a:spcAft>
                          <a:spcPts val="0"/>
                        </a:spcAft>
                      </a:pPr>
                      <a:r>
                        <a:rPr lang="en-US" sz="1200" dirty="0" err="1">
                          <a:effectLst/>
                        </a:rPr>
                        <a:t>Цвет</a:t>
                      </a:r>
                      <a:r>
                        <a:rPr lang="en-US" sz="1200" dirty="0">
                          <a:effectLst/>
                        </a:rPr>
                        <a:t> </a:t>
                      </a:r>
                      <a:r>
                        <a:rPr lang="en-US" sz="1200" dirty="0" err="1">
                          <a:effectLst/>
                        </a:rPr>
                        <a:t>глаз</a:t>
                      </a:r>
                      <a:endParaRPr lang="ru-RU" sz="1200" dirty="0">
                        <a:effectLst/>
                        <a:latin typeface="Times New Roman"/>
                        <a:ea typeface="Times New Roman"/>
                      </a:endParaRPr>
                    </a:p>
                  </a:txBody>
                  <a:tcPr marL="68580" marR="68580" marT="0" marB="0"/>
                </a:tc>
                <a:extLst>
                  <a:ext uri="{0D108BD9-81ED-4DB2-BD59-A6C34878D82A}">
                    <a16:rowId xmlns:a16="http://schemas.microsoft.com/office/drawing/2014/main" val="10000"/>
                  </a:ext>
                </a:extLst>
              </a:tr>
              <a:tr h="425598">
                <a:tc>
                  <a:txBody>
                    <a:bodyPr/>
                    <a:lstStyle/>
                    <a:p>
                      <a:pPr marL="21590">
                        <a:lnSpc>
                          <a:spcPct val="115000"/>
                        </a:lnSpc>
                        <a:spcAft>
                          <a:spcPts val="0"/>
                        </a:spcAft>
                      </a:pPr>
                      <a:r>
                        <a:rPr lang="en-US" sz="1400" dirty="0" err="1">
                          <a:effectLst/>
                        </a:rPr>
                        <a:t>Андреев</a:t>
                      </a:r>
                      <a:r>
                        <a:rPr lang="ru-RU" sz="1400" dirty="0">
                          <a:effectLst/>
                        </a:rPr>
                        <a:t>а</a:t>
                      </a:r>
                      <a:r>
                        <a:rPr lang="en-US" sz="1400" dirty="0">
                          <a:effectLst/>
                        </a:rPr>
                        <a:t> П.В.</a:t>
                      </a:r>
                      <a:endParaRPr lang="ru-RU" sz="1400" dirty="0">
                        <a:effectLst/>
                        <a:latin typeface="Times New Roman"/>
                        <a:ea typeface="Times New Roman"/>
                      </a:endParaRPr>
                    </a:p>
                  </a:txBody>
                  <a:tcPr marL="68580" marR="68580" marT="0" marB="0"/>
                </a:tc>
                <a:tc>
                  <a:txBody>
                    <a:bodyPr/>
                    <a:lstStyle/>
                    <a:p>
                      <a:pPr algn="ctr">
                        <a:lnSpc>
                          <a:spcPct val="115000"/>
                        </a:lnSpc>
                        <a:spcAft>
                          <a:spcPts val="0"/>
                        </a:spcAft>
                      </a:pPr>
                      <a:r>
                        <a:rPr lang="en-US" sz="1600" dirty="0" err="1">
                          <a:effectLst/>
                        </a:rPr>
                        <a:t>карие</a:t>
                      </a:r>
                      <a:endParaRPr lang="ru-RU" sz="1600" dirty="0">
                        <a:effectLst/>
                        <a:latin typeface="Times New Roman"/>
                        <a:ea typeface="Times New Roman"/>
                      </a:endParaRPr>
                    </a:p>
                  </a:txBody>
                  <a:tcPr marL="68580" marR="68580" marT="0" marB="0"/>
                </a:tc>
                <a:extLst>
                  <a:ext uri="{0D108BD9-81ED-4DB2-BD59-A6C34878D82A}">
                    <a16:rowId xmlns:a16="http://schemas.microsoft.com/office/drawing/2014/main" val="10001"/>
                  </a:ext>
                </a:extLst>
              </a:tr>
              <a:tr h="425598">
                <a:tc>
                  <a:txBody>
                    <a:bodyPr/>
                    <a:lstStyle/>
                    <a:p>
                      <a:pPr marL="21590">
                        <a:lnSpc>
                          <a:spcPct val="115000"/>
                        </a:lnSpc>
                        <a:spcAft>
                          <a:spcPts val="0"/>
                        </a:spcAft>
                      </a:pPr>
                      <a:r>
                        <a:rPr lang="en-US" sz="1400" dirty="0" err="1">
                          <a:effectLst/>
                        </a:rPr>
                        <a:t>Апухтин</a:t>
                      </a:r>
                      <a:r>
                        <a:rPr lang="ru-RU" sz="1400" dirty="0">
                          <a:effectLst/>
                        </a:rPr>
                        <a:t>а</a:t>
                      </a:r>
                      <a:r>
                        <a:rPr lang="en-US" sz="1400" dirty="0">
                          <a:effectLst/>
                        </a:rPr>
                        <a:t> А.Р.</a:t>
                      </a:r>
                      <a:endParaRPr lang="ru-RU" sz="1400" dirty="0">
                        <a:effectLst/>
                        <a:latin typeface="Times New Roman"/>
                        <a:ea typeface="Times New Roman"/>
                      </a:endParaRPr>
                    </a:p>
                  </a:txBody>
                  <a:tcPr marL="68580" marR="68580" marT="0" marB="0"/>
                </a:tc>
                <a:tc>
                  <a:txBody>
                    <a:bodyPr/>
                    <a:lstStyle/>
                    <a:p>
                      <a:pPr algn="ctr">
                        <a:lnSpc>
                          <a:spcPct val="115000"/>
                        </a:lnSpc>
                        <a:spcAft>
                          <a:spcPts val="0"/>
                        </a:spcAft>
                      </a:pPr>
                      <a:r>
                        <a:rPr lang="en-US" sz="1600" dirty="0" err="1">
                          <a:effectLst/>
                        </a:rPr>
                        <a:t>серые</a:t>
                      </a:r>
                      <a:endParaRPr lang="ru-RU" sz="1600" dirty="0">
                        <a:effectLst/>
                        <a:latin typeface="Times New Roman"/>
                        <a:ea typeface="Times New Roman"/>
                      </a:endParaRPr>
                    </a:p>
                  </a:txBody>
                  <a:tcPr marL="68580" marR="68580" marT="0" marB="0"/>
                </a:tc>
                <a:extLst>
                  <a:ext uri="{0D108BD9-81ED-4DB2-BD59-A6C34878D82A}">
                    <a16:rowId xmlns:a16="http://schemas.microsoft.com/office/drawing/2014/main" val="10002"/>
                  </a:ext>
                </a:extLst>
              </a:tr>
              <a:tr h="425598">
                <a:tc>
                  <a:txBody>
                    <a:bodyPr/>
                    <a:lstStyle/>
                    <a:p>
                      <a:pPr marL="21590">
                        <a:lnSpc>
                          <a:spcPct val="115000"/>
                        </a:lnSpc>
                        <a:spcAft>
                          <a:spcPts val="0"/>
                        </a:spcAft>
                      </a:pPr>
                      <a:r>
                        <a:rPr lang="en-US" sz="1400" dirty="0" err="1">
                          <a:effectLst/>
                        </a:rPr>
                        <a:t>Борисов</a:t>
                      </a:r>
                      <a:r>
                        <a:rPr lang="en-US" sz="1400" dirty="0">
                          <a:effectLst/>
                        </a:rPr>
                        <a:t> Т.А.</a:t>
                      </a:r>
                      <a:endParaRPr lang="ru-RU" sz="1400" dirty="0">
                        <a:effectLst/>
                        <a:latin typeface="Times New Roman"/>
                        <a:ea typeface="Times New Roman"/>
                      </a:endParaRPr>
                    </a:p>
                  </a:txBody>
                  <a:tcPr marL="68580" marR="68580" marT="0" marB="0"/>
                </a:tc>
                <a:tc>
                  <a:txBody>
                    <a:bodyPr/>
                    <a:lstStyle/>
                    <a:p>
                      <a:pPr algn="ctr">
                        <a:lnSpc>
                          <a:spcPct val="115000"/>
                        </a:lnSpc>
                        <a:spcAft>
                          <a:spcPts val="0"/>
                        </a:spcAft>
                      </a:pPr>
                      <a:r>
                        <a:rPr lang="en-US" sz="1600" dirty="0" err="1">
                          <a:effectLst/>
                        </a:rPr>
                        <a:t>голубые</a:t>
                      </a:r>
                      <a:endParaRPr lang="ru-RU" sz="1600" dirty="0">
                        <a:effectLst/>
                        <a:latin typeface="Times New Roman"/>
                        <a:ea typeface="Times New Roman"/>
                      </a:endParaRPr>
                    </a:p>
                  </a:txBody>
                  <a:tcPr marL="68580" marR="68580" marT="0" marB="0"/>
                </a:tc>
                <a:extLst>
                  <a:ext uri="{0D108BD9-81ED-4DB2-BD59-A6C34878D82A}">
                    <a16:rowId xmlns:a16="http://schemas.microsoft.com/office/drawing/2014/main" val="10003"/>
                  </a:ext>
                </a:extLst>
              </a:tr>
              <a:tr h="425598">
                <a:tc>
                  <a:txBody>
                    <a:bodyPr/>
                    <a:lstStyle/>
                    <a:p>
                      <a:pPr marL="21590">
                        <a:lnSpc>
                          <a:spcPct val="115000"/>
                        </a:lnSpc>
                        <a:spcAft>
                          <a:spcPts val="0"/>
                        </a:spcAft>
                      </a:pPr>
                      <a:r>
                        <a:rPr lang="en-US" sz="1400" dirty="0" err="1">
                          <a:effectLst/>
                        </a:rPr>
                        <a:t>Воронов</a:t>
                      </a:r>
                      <a:r>
                        <a:rPr lang="ru-RU" sz="1400" dirty="0">
                          <a:effectLst/>
                        </a:rPr>
                        <a:t>а</a:t>
                      </a:r>
                      <a:r>
                        <a:rPr lang="en-US" sz="1400" dirty="0">
                          <a:effectLst/>
                        </a:rPr>
                        <a:t> С.Т.</a:t>
                      </a:r>
                      <a:endParaRPr lang="ru-RU" sz="1400" dirty="0">
                        <a:effectLst/>
                        <a:latin typeface="Times New Roman"/>
                        <a:ea typeface="Times New Roman"/>
                      </a:endParaRPr>
                    </a:p>
                  </a:txBody>
                  <a:tcPr marL="68580" marR="68580" marT="0" marB="0"/>
                </a:tc>
                <a:tc>
                  <a:txBody>
                    <a:bodyPr/>
                    <a:lstStyle/>
                    <a:p>
                      <a:pPr algn="ctr">
                        <a:lnSpc>
                          <a:spcPct val="115000"/>
                        </a:lnSpc>
                        <a:spcAft>
                          <a:spcPts val="0"/>
                        </a:spcAft>
                      </a:pPr>
                      <a:r>
                        <a:rPr lang="en-US" sz="1600" dirty="0" err="1">
                          <a:effectLst/>
                        </a:rPr>
                        <a:t>карие</a:t>
                      </a:r>
                      <a:endParaRPr lang="ru-RU" sz="1600" dirty="0">
                        <a:effectLst/>
                        <a:latin typeface="Times New Roman"/>
                        <a:ea typeface="Times New Roman"/>
                      </a:endParaRPr>
                    </a:p>
                  </a:txBody>
                  <a:tcPr marL="68580" marR="68580" marT="0" marB="0"/>
                </a:tc>
                <a:extLst>
                  <a:ext uri="{0D108BD9-81ED-4DB2-BD59-A6C34878D82A}">
                    <a16:rowId xmlns:a16="http://schemas.microsoft.com/office/drawing/2014/main" val="10004"/>
                  </a:ext>
                </a:extLst>
              </a:tr>
              <a:tr h="425598">
                <a:tc>
                  <a:txBody>
                    <a:bodyPr/>
                    <a:lstStyle/>
                    <a:p>
                      <a:pPr marL="21590">
                        <a:lnSpc>
                          <a:spcPct val="115000"/>
                        </a:lnSpc>
                        <a:spcAft>
                          <a:spcPts val="0"/>
                        </a:spcAft>
                      </a:pPr>
                      <a:r>
                        <a:rPr lang="en-US" sz="1400" dirty="0" err="1">
                          <a:effectLst/>
                        </a:rPr>
                        <a:t>Голубенко</a:t>
                      </a:r>
                      <a:r>
                        <a:rPr lang="en-US" sz="1400" dirty="0">
                          <a:effectLst/>
                        </a:rPr>
                        <a:t> А.С.</a:t>
                      </a:r>
                      <a:endParaRPr lang="ru-RU" sz="1400" dirty="0">
                        <a:effectLst/>
                        <a:latin typeface="Times New Roman"/>
                        <a:ea typeface="Times New Roman"/>
                      </a:endParaRPr>
                    </a:p>
                  </a:txBody>
                  <a:tcPr marL="68580" marR="68580" marT="0" marB="0"/>
                </a:tc>
                <a:tc>
                  <a:txBody>
                    <a:bodyPr/>
                    <a:lstStyle/>
                    <a:p>
                      <a:pPr algn="ctr">
                        <a:lnSpc>
                          <a:spcPct val="115000"/>
                        </a:lnSpc>
                        <a:spcAft>
                          <a:spcPts val="0"/>
                        </a:spcAft>
                      </a:pPr>
                      <a:r>
                        <a:rPr lang="ru-RU" sz="1600" dirty="0">
                          <a:effectLst/>
                        </a:rPr>
                        <a:t>серы</a:t>
                      </a:r>
                      <a:r>
                        <a:rPr lang="en-US" sz="1600" dirty="0">
                          <a:effectLst/>
                        </a:rPr>
                        <a:t>е</a:t>
                      </a:r>
                      <a:endParaRPr lang="ru-RU" sz="1600" dirty="0">
                        <a:effectLst/>
                        <a:latin typeface="Times New Roman"/>
                        <a:ea typeface="Times New Roman"/>
                      </a:endParaRPr>
                    </a:p>
                  </a:txBody>
                  <a:tcPr marL="68580" marR="68580" marT="0" marB="0"/>
                </a:tc>
                <a:extLst>
                  <a:ext uri="{0D108BD9-81ED-4DB2-BD59-A6C34878D82A}">
                    <a16:rowId xmlns:a16="http://schemas.microsoft.com/office/drawing/2014/main" val="10005"/>
                  </a:ext>
                </a:extLst>
              </a:tr>
              <a:tr h="425598">
                <a:tc>
                  <a:txBody>
                    <a:bodyPr/>
                    <a:lstStyle/>
                    <a:p>
                      <a:pPr marL="21590">
                        <a:lnSpc>
                          <a:spcPct val="115000"/>
                        </a:lnSpc>
                        <a:spcAft>
                          <a:spcPts val="0"/>
                        </a:spcAft>
                      </a:pPr>
                      <a:r>
                        <a:rPr lang="en-US" sz="1400" dirty="0" err="1">
                          <a:effectLst/>
                        </a:rPr>
                        <a:t>Дмитриев</a:t>
                      </a:r>
                      <a:r>
                        <a:rPr lang="en-US" sz="1400" dirty="0">
                          <a:effectLst/>
                        </a:rPr>
                        <a:t> Е.А.</a:t>
                      </a:r>
                      <a:endParaRPr lang="ru-RU" sz="1400" dirty="0">
                        <a:effectLst/>
                        <a:latin typeface="Times New Roman"/>
                        <a:ea typeface="Times New Roman"/>
                      </a:endParaRPr>
                    </a:p>
                  </a:txBody>
                  <a:tcPr marL="68580" marR="68580" marT="0" marB="0"/>
                </a:tc>
                <a:tc>
                  <a:txBody>
                    <a:bodyPr/>
                    <a:lstStyle/>
                    <a:p>
                      <a:pPr algn="ctr">
                        <a:lnSpc>
                          <a:spcPct val="115000"/>
                        </a:lnSpc>
                        <a:spcAft>
                          <a:spcPts val="0"/>
                        </a:spcAft>
                      </a:pPr>
                      <a:r>
                        <a:rPr lang="en-US" sz="1600" dirty="0" err="1">
                          <a:effectLst/>
                        </a:rPr>
                        <a:t>зеленые</a:t>
                      </a:r>
                      <a:endParaRPr lang="ru-RU" sz="1600" dirty="0">
                        <a:effectLst/>
                        <a:latin typeface="Times New Roman"/>
                        <a:ea typeface="Times New Roman"/>
                      </a:endParaRPr>
                    </a:p>
                  </a:txBody>
                  <a:tcPr marL="68580" marR="68580" marT="0" marB="0"/>
                </a:tc>
                <a:extLst>
                  <a:ext uri="{0D108BD9-81ED-4DB2-BD59-A6C34878D82A}">
                    <a16:rowId xmlns:a16="http://schemas.microsoft.com/office/drawing/2014/main" val="10006"/>
                  </a:ext>
                </a:extLst>
              </a:tr>
              <a:tr h="425598">
                <a:tc>
                  <a:txBody>
                    <a:bodyPr/>
                    <a:lstStyle/>
                    <a:p>
                      <a:pPr marL="21590">
                        <a:lnSpc>
                          <a:spcPct val="115000"/>
                        </a:lnSpc>
                        <a:spcAft>
                          <a:spcPts val="0"/>
                        </a:spcAft>
                      </a:pPr>
                      <a:r>
                        <a:rPr lang="en-US" sz="1400" dirty="0">
                          <a:effectLst/>
                        </a:rPr>
                        <a:t>…</a:t>
                      </a:r>
                      <a:endParaRPr lang="ru-RU" sz="1400" dirty="0">
                        <a:effectLst/>
                        <a:latin typeface="Times New Roman"/>
                        <a:ea typeface="Times New Roman"/>
                      </a:endParaRPr>
                    </a:p>
                  </a:txBody>
                  <a:tcPr marL="68580" marR="68580" marT="0" marB="0"/>
                </a:tc>
                <a:tc>
                  <a:txBody>
                    <a:bodyPr/>
                    <a:lstStyle/>
                    <a:p>
                      <a:pPr algn="ctr">
                        <a:lnSpc>
                          <a:spcPct val="115000"/>
                        </a:lnSpc>
                        <a:spcAft>
                          <a:spcPts val="0"/>
                        </a:spcAft>
                      </a:pPr>
                      <a:r>
                        <a:rPr lang="en-US" sz="1600" dirty="0">
                          <a:effectLst/>
                        </a:rPr>
                        <a:t>…</a:t>
                      </a:r>
                      <a:endParaRPr lang="ru-RU" sz="1600" dirty="0">
                        <a:effectLst/>
                        <a:latin typeface="Times New Roman"/>
                        <a:ea typeface="Times New Roman"/>
                      </a:endParaRPr>
                    </a:p>
                  </a:txBody>
                  <a:tcPr marL="68580" marR="68580" marT="0" marB="0"/>
                </a:tc>
                <a:extLst>
                  <a:ext uri="{0D108BD9-81ED-4DB2-BD59-A6C34878D82A}">
                    <a16:rowId xmlns:a16="http://schemas.microsoft.com/office/drawing/2014/main" val="10007"/>
                  </a:ext>
                </a:extLst>
              </a:tr>
              <a:tr h="425598">
                <a:tc>
                  <a:txBody>
                    <a:bodyPr/>
                    <a:lstStyle/>
                    <a:p>
                      <a:pPr marL="21590">
                        <a:lnSpc>
                          <a:spcPct val="115000"/>
                        </a:lnSpc>
                        <a:spcAft>
                          <a:spcPts val="0"/>
                        </a:spcAft>
                      </a:pPr>
                      <a:r>
                        <a:rPr lang="en-US" sz="1400" dirty="0" err="1">
                          <a:effectLst/>
                        </a:rPr>
                        <a:t>Яковлев</a:t>
                      </a:r>
                      <a:r>
                        <a:rPr lang="en-US" sz="1400" dirty="0">
                          <a:effectLst/>
                        </a:rPr>
                        <a:t> О.А.</a:t>
                      </a:r>
                      <a:endParaRPr lang="ru-RU" sz="1400" dirty="0">
                        <a:effectLst/>
                        <a:latin typeface="Times New Roman"/>
                        <a:ea typeface="Times New Roman"/>
                      </a:endParaRPr>
                    </a:p>
                  </a:txBody>
                  <a:tcPr marL="68580" marR="68580" marT="0" marB="0"/>
                </a:tc>
                <a:tc>
                  <a:txBody>
                    <a:bodyPr/>
                    <a:lstStyle/>
                    <a:p>
                      <a:pPr algn="ctr">
                        <a:lnSpc>
                          <a:spcPct val="115000"/>
                        </a:lnSpc>
                        <a:spcAft>
                          <a:spcPts val="0"/>
                        </a:spcAft>
                      </a:pPr>
                      <a:r>
                        <a:rPr lang="en-US" sz="1600" dirty="0" err="1">
                          <a:effectLst/>
                        </a:rPr>
                        <a:t>голубые</a:t>
                      </a:r>
                      <a:endParaRPr lang="ru-RU" sz="1600" dirty="0">
                        <a:effectLst/>
                        <a:latin typeface="Times New Roman"/>
                        <a:ea typeface="Times New Roman"/>
                      </a:endParaRPr>
                    </a:p>
                  </a:txBody>
                  <a:tcPr marL="68580" marR="68580" marT="0" marB="0"/>
                </a:tc>
                <a:extLst>
                  <a:ext uri="{0D108BD9-81ED-4DB2-BD59-A6C34878D82A}">
                    <a16:rowId xmlns:a16="http://schemas.microsoft.com/office/drawing/2014/main" val="10008"/>
                  </a:ext>
                </a:extLst>
              </a:tr>
            </a:tbl>
          </a:graphicData>
        </a:graphic>
      </p:graphicFrame>
      <p:sp>
        <p:nvSpPr>
          <p:cNvPr id="4" name="Номер слайда 3"/>
          <p:cNvSpPr>
            <a:spLocks noGrp="1"/>
          </p:cNvSpPr>
          <p:nvPr>
            <p:ph type="sldNum" sz="quarter" idx="12"/>
          </p:nvPr>
        </p:nvSpPr>
        <p:spPr/>
        <p:txBody>
          <a:bodyPr/>
          <a:lstStyle/>
          <a:p>
            <a:pPr>
              <a:defRPr/>
            </a:pPr>
            <a:fld id="{4042308C-B479-4937-8BDB-0CF806D72C18}" type="slidenum">
              <a:rPr lang="ru-RU" smtClean="0"/>
              <a:pPr>
                <a:defRPr/>
              </a:pPr>
              <a:t>792</a:t>
            </a:fld>
            <a:endParaRPr lang="ru-RU"/>
          </a:p>
        </p:txBody>
      </p:sp>
      <p:graphicFrame>
        <p:nvGraphicFramePr>
          <p:cNvPr id="8" name="Диаграмма 7"/>
          <p:cNvGraphicFramePr/>
          <p:nvPr>
            <p:extLst>
              <p:ext uri="{D42A27DB-BD31-4B8C-83A1-F6EECF244321}">
                <p14:modId xmlns:p14="http://schemas.microsoft.com/office/powerpoint/2010/main" val="2623182974"/>
              </p:ext>
            </p:extLst>
          </p:nvPr>
        </p:nvGraphicFramePr>
        <p:xfrm>
          <a:off x="4788024" y="1700808"/>
          <a:ext cx="4104456" cy="38008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665706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title" idx="4294967295"/>
          </p:nvPr>
        </p:nvSpPr>
        <p:spPr/>
        <p:txBody>
          <a:bodyPr lIns="92075" tIns="46038" rIns="92075" bIns="46038"/>
          <a:lstStyle/>
          <a:p>
            <a:pPr eaLnBrk="1" hangingPunct="1">
              <a:defRPr/>
            </a:pPr>
            <a:r>
              <a:rPr lang="ru-RU" sz="3000" b="1" dirty="0">
                <a:effectLst>
                  <a:outerShdw blurRad="38100" dist="38100" dir="2700000" algn="tl">
                    <a:srgbClr val="C0C0C0"/>
                  </a:outerShdw>
                </a:effectLst>
              </a:rPr>
              <a:t>Распределение населения мира на мужчин и женщин, 2000 г.</a:t>
            </a:r>
          </a:p>
        </p:txBody>
      </p:sp>
      <p:graphicFrame>
        <p:nvGraphicFramePr>
          <p:cNvPr id="67839" name="Group 255"/>
          <p:cNvGraphicFramePr>
            <a:graphicFrameLocks noGrp="1"/>
          </p:cNvGraphicFramePr>
          <p:nvPr>
            <p:ph idx="4294967295"/>
          </p:nvPr>
        </p:nvGraphicFramePr>
        <p:xfrm>
          <a:off x="250825" y="1484313"/>
          <a:ext cx="7772400" cy="4440645"/>
        </p:xfrm>
        <a:graphic>
          <a:graphicData uri="http://schemas.openxmlformats.org/drawingml/2006/table">
            <a:tbl>
              <a:tblPr/>
              <a:tblGrid>
                <a:gridCol w="35052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tblGrid>
              <a:tr h="335232">
                <a:tc rowSpan="2">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cs typeface="Times New Roman" pitchFamily="18" charset="0"/>
                        </a:rPr>
                        <a:t>Страна или регион</a:t>
                      </a:r>
                      <a:r>
                        <a:rPr kumimoji="0" lang="ru-RU" sz="1600" b="0" i="0" u="none" strike="noStrike" cap="none" normalizeH="0" baseline="0" dirty="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dirty="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Доля во всем населении (%)</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extLst>
                  <a:ext uri="{0D108BD9-81ED-4DB2-BD59-A6C34878D82A}">
                    <a16:rowId xmlns:a16="http://schemas.microsoft.com/office/drawing/2014/main" val="10000"/>
                  </a:ext>
                </a:extLst>
              </a:tr>
              <a:tr h="417453">
                <a:tc vMerge="1">
                  <a:txBody>
                    <a:bodyPr/>
                    <a:lstStyle/>
                    <a:p>
                      <a:endParaRPr lang="ru-RU"/>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Мужчин</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Женщин</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Весь мир</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50,3</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49,7</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Развитые страны</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48,2</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51,8</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Развивающиеся страны</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50,9</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49,1</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Наименее развитые страны</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50,3</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49,7</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Развивающиеся страны (без Китая)</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50,5</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49,5</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Африка</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49,9</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50,1</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Азия</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51,3</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48,7</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Европа</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48,1</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51,9</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Латинская Америка и Карибы</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49,7</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50,3</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Северная Америка</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49,2</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50,8</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35232">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Океания</a:t>
                      </a:r>
                      <a:r>
                        <a:rPr kumimoji="0" lang="ru-RU" sz="1600" b="0" i="0" u="none" strike="noStrike" cap="none" normalizeH="0" baseline="0">
                          <a:ln>
                            <a:noFill/>
                          </a:ln>
                          <a:solidFill>
                            <a:schemeClr val="tx1"/>
                          </a:solidFill>
                          <a:effectLst/>
                          <a:latin typeface="Times New Roman CYR" pitchFamily="18" charset="0"/>
                          <a:cs typeface="Times New Roman" pitchFamily="18" charset="0"/>
                        </a:rPr>
                        <a:t> </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cs typeface="Times New Roman" pitchFamily="18" charset="0"/>
                        </a:rPr>
                        <a:t>50,1</a:t>
                      </a:r>
                      <a:endParaRPr kumimoji="0" lang="ru-RU" sz="1600" b="0" i="0" u="none" strike="noStrike" cap="none" normalizeH="0" baseline="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cs typeface="Times New Roman" pitchFamily="18" charset="0"/>
                        </a:rPr>
                        <a:t>49,9</a:t>
                      </a:r>
                      <a:endParaRPr kumimoji="0" lang="ru-RU" sz="1600" b="0" i="0" u="none" strike="noStrike" cap="none" normalizeH="0" baseline="0" dirty="0">
                        <a:ln>
                          <a:noFill/>
                        </a:ln>
                        <a:solidFill>
                          <a:schemeClr val="tx1"/>
                        </a:solidFill>
                        <a:effectLst/>
                        <a:latin typeface="Arial" charset="0"/>
                        <a:cs typeface="Arial"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Номер слайда 1">
            <a:extLst>
              <a:ext uri="{FF2B5EF4-FFF2-40B4-BE49-F238E27FC236}">
                <a16:creationId xmlns:a16="http://schemas.microsoft.com/office/drawing/2014/main" id="{9ED51929-1D8A-49E4-85E0-649141DF9AB7}"/>
              </a:ext>
            </a:extLst>
          </p:cNvPr>
          <p:cNvSpPr>
            <a:spLocks noGrp="1"/>
          </p:cNvSpPr>
          <p:nvPr>
            <p:ph type="sldNum" sz="quarter" idx="12"/>
          </p:nvPr>
        </p:nvSpPr>
        <p:spPr/>
        <p:txBody>
          <a:bodyPr/>
          <a:lstStyle/>
          <a:p>
            <a:pPr>
              <a:defRPr/>
            </a:pPr>
            <a:fld id="{3DE77ED5-9BC3-47B6-8E03-B2C9F4817448}" type="slidenum">
              <a:rPr lang="ru-RU" smtClean="0"/>
              <a:pPr>
                <a:defRPr/>
              </a:pPr>
              <a:t>793</a:t>
            </a:fld>
            <a:endParaRPr lang="ru-RU"/>
          </a:p>
        </p:txBody>
      </p:sp>
    </p:spTree>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14300" y="9916"/>
            <a:ext cx="8915400" cy="1143000"/>
          </a:xfrm>
        </p:spPr>
        <p:txBody>
          <a:bodyPr/>
          <a:lstStyle/>
          <a:p>
            <a:pPr algn="just" eaLnBrk="1" hangingPunct="1"/>
            <a:r>
              <a:rPr lang="ru-RU" b="1" dirty="0">
                <a:latin typeface="Times New Roman" pitchFamily="18" charset="0"/>
              </a:rPr>
              <a:t>Порядковая шкала (</a:t>
            </a:r>
            <a:r>
              <a:rPr lang="ru-RU" dirty="0">
                <a:latin typeface="Times New Roman" pitchFamily="18" charset="0"/>
              </a:rPr>
              <a:t>ординальная</a:t>
            </a:r>
            <a:r>
              <a:rPr lang="ru-RU" b="1" dirty="0">
                <a:latin typeface="Times New Roman" pitchFamily="18" charset="0"/>
              </a:rPr>
              <a:t>),</a:t>
            </a:r>
            <a:r>
              <a:rPr lang="ru-RU" dirty="0">
                <a:latin typeface="Times New Roman" pitchFamily="18" charset="0"/>
              </a:rPr>
              <a:t> также основывается на качественных переменных. </a:t>
            </a:r>
          </a:p>
        </p:txBody>
      </p:sp>
      <p:sp>
        <p:nvSpPr>
          <p:cNvPr id="29699" name="Rectangle 3"/>
          <p:cNvSpPr>
            <a:spLocks noGrp="1" noChangeArrowheads="1"/>
          </p:cNvSpPr>
          <p:nvPr>
            <p:ph type="body" idx="1"/>
          </p:nvPr>
        </p:nvSpPr>
        <p:spPr>
          <a:xfrm>
            <a:off x="99890" y="1096010"/>
            <a:ext cx="8610600" cy="4343400"/>
          </a:xfrm>
        </p:spPr>
        <p:txBody>
          <a:bodyPr/>
          <a:lstStyle/>
          <a:p>
            <a:pPr algn="just" eaLnBrk="1" hangingPunct="1">
              <a:lnSpc>
                <a:spcPct val="130000"/>
              </a:lnSpc>
            </a:pPr>
            <a:r>
              <a:rPr lang="ru-RU" sz="2400" b="1" dirty="0"/>
              <a:t>Порядковые шкалы </a:t>
            </a:r>
            <a:r>
              <a:rPr lang="ru-RU" sz="2400" dirty="0"/>
              <a:t>позволяют установить, что один элемент лучше, важнее, предпочтительнее другого или равноценен другому. Порядковая шкала отражает лишь порядок следования элементов </a:t>
            </a:r>
            <a:r>
              <a:rPr lang="en-US" sz="2400" dirty="0"/>
              <a:t>(</a:t>
            </a:r>
            <a:r>
              <a:rPr lang="ru-RU" sz="2400" dirty="0"/>
              <a:t>упорядочены) и не дает возможности сказать, на сколько или во сколько раз один элемент предпочтительнее другого. </a:t>
            </a:r>
          </a:p>
          <a:p>
            <a:pPr algn="just" eaLnBrk="1" hangingPunct="1">
              <a:lnSpc>
                <a:spcPct val="130000"/>
              </a:lnSpc>
            </a:pPr>
            <a:r>
              <a:rPr lang="ru-RU" sz="2400" dirty="0"/>
              <a:t>Например,   оценка на экзамене, воинское звание,   тарифный разряд;</a:t>
            </a:r>
          </a:p>
          <a:p>
            <a:pPr algn="ctr" eaLnBrk="1" hangingPunct="1">
              <a:lnSpc>
                <a:spcPct val="130000"/>
              </a:lnSpc>
            </a:pPr>
            <a:r>
              <a:rPr lang="ru-RU" sz="2400" i="1" dirty="0"/>
              <a:t>математические связи:</a:t>
            </a:r>
          </a:p>
          <a:p>
            <a:pPr algn="ctr" eaLnBrk="1" hangingPunct="1">
              <a:lnSpc>
                <a:spcPct val="90000"/>
              </a:lnSpc>
              <a:buFont typeface="Wingdings" pitchFamily="2" charset="2"/>
              <a:buNone/>
            </a:pPr>
            <a:r>
              <a:rPr lang="ru-RU" sz="2400" dirty="0"/>
              <a:t> тождества (=);</a:t>
            </a:r>
          </a:p>
          <a:p>
            <a:pPr algn="ctr" eaLnBrk="1" hangingPunct="1">
              <a:lnSpc>
                <a:spcPct val="90000"/>
              </a:lnSpc>
              <a:buFont typeface="Wingdings" pitchFamily="2" charset="2"/>
              <a:buNone/>
            </a:pPr>
            <a:r>
              <a:rPr lang="ru-RU" sz="2400" dirty="0"/>
              <a:t>отличия (</a:t>
            </a:r>
            <a:r>
              <a:rPr lang="ru-RU" sz="2400" dirty="0">
                <a:sym typeface="Symbol" pitchFamily="18" charset="2"/>
              </a:rPr>
              <a:t></a:t>
            </a:r>
            <a:r>
              <a:rPr lang="ru-RU" sz="2400" dirty="0"/>
              <a:t>); </a:t>
            </a:r>
          </a:p>
          <a:p>
            <a:pPr algn="ctr" eaLnBrk="1" hangingPunct="1">
              <a:lnSpc>
                <a:spcPct val="90000"/>
              </a:lnSpc>
              <a:buFont typeface="Wingdings" pitchFamily="2" charset="2"/>
              <a:buNone/>
            </a:pPr>
            <a:r>
              <a:rPr lang="ru-RU" sz="2400" dirty="0"/>
              <a:t>больше (&gt;) и меньше (&lt;) (без определения насколько) </a:t>
            </a:r>
          </a:p>
        </p:txBody>
      </p:sp>
      <p:sp>
        <p:nvSpPr>
          <p:cNvPr id="2" name="Номер слайда 1">
            <a:extLst>
              <a:ext uri="{FF2B5EF4-FFF2-40B4-BE49-F238E27FC236}">
                <a16:creationId xmlns:a16="http://schemas.microsoft.com/office/drawing/2014/main" id="{E65A5750-CD16-40DF-9925-E84174F62E5A}"/>
              </a:ext>
            </a:extLst>
          </p:cNvPr>
          <p:cNvSpPr>
            <a:spLocks noGrp="1"/>
          </p:cNvSpPr>
          <p:nvPr>
            <p:ph type="sldNum" sz="quarter" idx="12"/>
          </p:nvPr>
        </p:nvSpPr>
        <p:spPr/>
        <p:txBody>
          <a:bodyPr/>
          <a:lstStyle/>
          <a:p>
            <a:pPr>
              <a:defRPr/>
            </a:pPr>
            <a:fld id="{4042308C-B479-4937-8BDB-0CF806D72C18}" type="slidenum">
              <a:rPr lang="ru-RU" smtClean="0"/>
              <a:pPr>
                <a:defRPr/>
              </a:pPr>
              <a:t>794</a:t>
            </a:fld>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additive="base">
                                        <p:cTn id="7" dur="500" fill="hold"/>
                                        <p:tgtEl>
                                          <p:spTgt spid="29698"/>
                                        </p:tgtEl>
                                        <p:attrNameLst>
                                          <p:attrName>ppt_x</p:attrName>
                                        </p:attrNameLst>
                                      </p:cBhvr>
                                      <p:tavLst>
                                        <p:tav tm="0">
                                          <p:val>
                                            <p:strVal val="#ppt_x"/>
                                          </p:val>
                                        </p:tav>
                                        <p:tav tm="100000">
                                          <p:val>
                                            <p:strVal val="#ppt_x"/>
                                          </p:val>
                                        </p:tav>
                                      </p:tavLst>
                                    </p:anim>
                                    <p:anim calcmode="lin" valueType="num">
                                      <p:cBhvr additive="base">
                                        <p:cTn id="8" dur="500" fill="hold"/>
                                        <p:tgtEl>
                                          <p:spTgt spid="2969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969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969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969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969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2969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9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699" grpId="0" build="p" autoUpdateAnimBg="0"/>
    </p:bldLst>
  </p:timing>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9779C7-C09C-4B1F-941B-D81B606F6948}"/>
              </a:ext>
            </a:extLst>
          </p:cNvPr>
          <p:cNvSpPr>
            <a:spLocks noGrp="1"/>
          </p:cNvSpPr>
          <p:nvPr>
            <p:ph type="title"/>
          </p:nvPr>
        </p:nvSpPr>
        <p:spPr/>
        <p:txBody>
          <a:bodyPr/>
          <a:lstStyle/>
          <a:p>
            <a:r>
              <a:rPr lang="ru-RU" i="1" dirty="0"/>
              <a:t>Примеры категориальных порядковых данных:</a:t>
            </a:r>
            <a:endParaRPr lang="ru-RU" dirty="0"/>
          </a:p>
        </p:txBody>
      </p:sp>
      <p:sp>
        <p:nvSpPr>
          <p:cNvPr id="3" name="Объект 2">
            <a:extLst>
              <a:ext uri="{FF2B5EF4-FFF2-40B4-BE49-F238E27FC236}">
                <a16:creationId xmlns:a16="http://schemas.microsoft.com/office/drawing/2014/main" id="{9F6E7DFF-7323-41C3-A3E9-7C1068A7C70B}"/>
              </a:ext>
            </a:extLst>
          </p:cNvPr>
          <p:cNvSpPr>
            <a:spLocks noGrp="1"/>
          </p:cNvSpPr>
          <p:nvPr>
            <p:ph sz="quarter" idx="1"/>
          </p:nvPr>
        </p:nvSpPr>
        <p:spPr/>
        <p:txBody>
          <a:bodyPr/>
          <a:lstStyle/>
          <a:p>
            <a:pPr lvl="0"/>
            <a:r>
              <a:rPr lang="ru-RU" dirty="0"/>
              <a:t>оценки, полученные студентами на экзамене (отлично, хорошо, удовлетворительно, неудовлетворительно);</a:t>
            </a:r>
          </a:p>
          <a:p>
            <a:pPr lvl="0"/>
            <a:r>
              <a:rPr lang="ru-RU" dirty="0"/>
              <a:t>должность, занимаемая сотрудником в научной лаборатории (младший научный сотрудник,  научный сотрудник, старший научный сотрудник и т.д.);</a:t>
            </a:r>
          </a:p>
          <a:p>
            <a:pPr lvl="0"/>
            <a:r>
              <a:rPr lang="ru-RU" dirty="0"/>
              <a:t>воинские звания в Российской армии (лейтенант, капитан, майор, полковник и т.д.).</a:t>
            </a:r>
          </a:p>
          <a:p>
            <a:r>
              <a:rPr lang="ru-RU" dirty="0"/>
              <a:t>ответы на вопросы анкеты, содержащей следующие варианты ответов: да; больше да, чем нет; больше нет, чем да; нет;</a:t>
            </a:r>
          </a:p>
          <a:p>
            <a:endParaRPr lang="ru-RU" dirty="0"/>
          </a:p>
        </p:txBody>
      </p:sp>
      <p:sp>
        <p:nvSpPr>
          <p:cNvPr id="4" name="Номер слайда 3">
            <a:extLst>
              <a:ext uri="{FF2B5EF4-FFF2-40B4-BE49-F238E27FC236}">
                <a16:creationId xmlns:a16="http://schemas.microsoft.com/office/drawing/2014/main" id="{BEFA6781-BE6E-4496-A323-AF976006418F}"/>
              </a:ext>
            </a:extLst>
          </p:cNvPr>
          <p:cNvSpPr>
            <a:spLocks noGrp="1"/>
          </p:cNvSpPr>
          <p:nvPr>
            <p:ph type="sldNum" sz="quarter" idx="12"/>
          </p:nvPr>
        </p:nvSpPr>
        <p:spPr/>
        <p:txBody>
          <a:bodyPr/>
          <a:lstStyle/>
          <a:p>
            <a:pPr>
              <a:defRPr/>
            </a:pPr>
            <a:fld id="{4042308C-B479-4937-8BDB-0CF806D72C18}" type="slidenum">
              <a:rPr lang="ru-RU" smtClean="0"/>
              <a:pPr>
                <a:defRPr/>
              </a:pPr>
              <a:t>795</a:t>
            </a:fld>
            <a:endParaRPr lang="ru-RU"/>
          </a:p>
        </p:txBody>
      </p:sp>
    </p:spTree>
    <p:extLst>
      <p:ext uri="{BB962C8B-B14F-4D97-AF65-F5344CB8AC3E}">
        <p14:creationId xmlns:p14="http://schemas.microsoft.com/office/powerpoint/2010/main" val="2457324361"/>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AA8C0C6-1127-4CD5-A5AB-8FEFA29A98FE}"/>
              </a:ext>
            </a:extLst>
          </p:cNvPr>
          <p:cNvSpPr>
            <a:spLocks noGrp="1"/>
          </p:cNvSpPr>
          <p:nvPr>
            <p:ph type="title"/>
          </p:nvPr>
        </p:nvSpPr>
        <p:spPr>
          <a:xfrm>
            <a:off x="462426" y="1412776"/>
            <a:ext cx="8229600" cy="990600"/>
          </a:xfrm>
        </p:spPr>
        <p:txBody>
          <a:bodyPr/>
          <a:lstStyle/>
          <a:p>
            <a:r>
              <a:rPr lang="ru-RU" sz="2200" i="1" dirty="0"/>
              <a:t>Рейтинги надежности страховых компаний России рейтингового агентства Эксперт РА (А++(исключительно высокий уровень надежности, А+(очень высокий уровень надежности), А(высокий уровень надежности), В++(приемлемый уровень надежности, … , С(неудовлетворительный уровень надежности, </a:t>
            </a:r>
            <a:r>
              <a:rPr lang="en-US" sz="2200" i="1" dirty="0"/>
              <a:t>D</a:t>
            </a:r>
            <a:r>
              <a:rPr lang="ru-RU" sz="2200" i="1" dirty="0"/>
              <a:t>(банкротство), Е(отзыв лицензии или ликвидация)).</a:t>
            </a:r>
            <a:endParaRPr lang="ru-RU" sz="2200" dirty="0"/>
          </a:p>
        </p:txBody>
      </p:sp>
      <p:graphicFrame>
        <p:nvGraphicFramePr>
          <p:cNvPr id="7" name="Объект 6">
            <a:extLst>
              <a:ext uri="{FF2B5EF4-FFF2-40B4-BE49-F238E27FC236}">
                <a16:creationId xmlns:a16="http://schemas.microsoft.com/office/drawing/2014/main" id="{1680FF35-0FCD-4E6A-97C5-8BA2BC2E8DEC}"/>
              </a:ext>
            </a:extLst>
          </p:cNvPr>
          <p:cNvGraphicFramePr>
            <a:graphicFrameLocks noGrp="1"/>
          </p:cNvGraphicFramePr>
          <p:nvPr>
            <p:ph sz="quarter" idx="1"/>
            <p:extLst>
              <p:ext uri="{D42A27DB-BD31-4B8C-83A1-F6EECF244321}">
                <p14:modId xmlns:p14="http://schemas.microsoft.com/office/powerpoint/2010/main" val="1313272904"/>
              </p:ext>
            </p:extLst>
          </p:nvPr>
        </p:nvGraphicFramePr>
        <p:xfrm>
          <a:off x="8550" y="2527754"/>
          <a:ext cx="4347426" cy="4416552"/>
        </p:xfrm>
        <a:graphic>
          <a:graphicData uri="http://schemas.openxmlformats.org/drawingml/2006/table">
            <a:tbl>
              <a:tblPr>
                <a:tableStyleId>{5C22544A-7EE6-4342-B048-85BDC9FD1C3A}</a:tableStyleId>
              </a:tblPr>
              <a:tblGrid>
                <a:gridCol w="2377323">
                  <a:extLst>
                    <a:ext uri="{9D8B030D-6E8A-4147-A177-3AD203B41FA5}">
                      <a16:colId xmlns:a16="http://schemas.microsoft.com/office/drawing/2014/main" val="4100747407"/>
                    </a:ext>
                  </a:extLst>
                </a:gridCol>
                <a:gridCol w="1970103">
                  <a:extLst>
                    <a:ext uri="{9D8B030D-6E8A-4147-A177-3AD203B41FA5}">
                      <a16:colId xmlns:a16="http://schemas.microsoft.com/office/drawing/2014/main" val="278822097"/>
                    </a:ext>
                  </a:extLst>
                </a:gridCol>
              </a:tblGrid>
              <a:tr h="350520">
                <a:tc>
                  <a:txBody>
                    <a:bodyPr/>
                    <a:lstStyle/>
                    <a:p>
                      <a:pPr algn="ctr">
                        <a:lnSpc>
                          <a:spcPct val="115000"/>
                        </a:lnSpc>
                        <a:spcAft>
                          <a:spcPts val="0"/>
                        </a:spcAft>
                      </a:pPr>
                      <a:r>
                        <a:rPr lang="ru-RU" sz="1800" b="1" dirty="0">
                          <a:effectLst/>
                        </a:rPr>
                        <a:t>Страховая компания   (приведены первые 10 по алфавиту)</a:t>
                      </a: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ru-RU" sz="1600" b="1" dirty="0">
                          <a:effectLst/>
                        </a:rPr>
                        <a:t>Рейтинг надежности  агентства Эксперт РА</a:t>
                      </a:r>
                      <a:endParaRPr lang="ru-RU"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61014340"/>
                  </a:ext>
                </a:extLst>
              </a:tr>
              <a:tr h="161925">
                <a:tc>
                  <a:txBody>
                    <a:bodyPr/>
                    <a:lstStyle/>
                    <a:p>
                      <a:pPr algn="l">
                        <a:lnSpc>
                          <a:spcPct val="115000"/>
                        </a:lnSpc>
                        <a:spcAft>
                          <a:spcPts val="0"/>
                        </a:spcAft>
                      </a:pPr>
                      <a:r>
                        <a:rPr lang="ru-RU" sz="1800" b="1" dirty="0">
                          <a:effectLst/>
                        </a:rPr>
                        <a:t>Адонис</a:t>
                      </a: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ru-RU" sz="1800" b="1">
                          <a:effectLst/>
                        </a:rPr>
                        <a:t>А </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108934"/>
                  </a:ext>
                </a:extLst>
              </a:tr>
              <a:tr h="161925">
                <a:tc>
                  <a:txBody>
                    <a:bodyPr/>
                    <a:lstStyle/>
                    <a:p>
                      <a:pPr algn="l">
                        <a:lnSpc>
                          <a:spcPct val="115000"/>
                        </a:lnSpc>
                        <a:spcAft>
                          <a:spcPts val="0"/>
                        </a:spcAft>
                      </a:pPr>
                      <a:r>
                        <a:rPr lang="ru-RU" sz="1800" b="1">
                          <a:effectLst/>
                        </a:rPr>
                        <a:t>АИГ</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en-US" sz="1800" b="1">
                          <a:effectLst/>
                        </a:rPr>
                        <a:t>А+</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263423551"/>
                  </a:ext>
                </a:extLst>
              </a:tr>
              <a:tr h="161925">
                <a:tc>
                  <a:txBody>
                    <a:bodyPr/>
                    <a:lstStyle/>
                    <a:p>
                      <a:pPr algn="l">
                        <a:lnSpc>
                          <a:spcPct val="115000"/>
                        </a:lnSpc>
                        <a:spcAft>
                          <a:spcPts val="0"/>
                        </a:spcAft>
                      </a:pPr>
                      <a:r>
                        <a:rPr lang="ru-RU" sz="1800" b="1" dirty="0">
                          <a:effectLst/>
                        </a:rPr>
                        <a:t>АКОМС</a:t>
                      </a: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en-US" sz="1800" b="1">
                          <a:effectLst/>
                        </a:rPr>
                        <a:t>А</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9677410"/>
                  </a:ext>
                </a:extLst>
              </a:tr>
              <a:tr h="161925">
                <a:tc>
                  <a:txBody>
                    <a:bodyPr/>
                    <a:lstStyle/>
                    <a:p>
                      <a:pPr algn="l">
                        <a:lnSpc>
                          <a:spcPct val="115000"/>
                        </a:lnSpc>
                        <a:spcAft>
                          <a:spcPts val="0"/>
                        </a:spcAft>
                      </a:pPr>
                      <a:r>
                        <a:rPr lang="ru-RU" sz="1800" b="1">
                          <a:effectLst/>
                        </a:rPr>
                        <a:t>АЛРОСА</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en-US" sz="1800" b="1">
                          <a:effectLst/>
                        </a:rPr>
                        <a:t>А</a:t>
                      </a:r>
                      <a:r>
                        <a:rPr lang="ru-RU" sz="1800" b="1">
                          <a:effectLst/>
                        </a:rPr>
                        <a:t>+</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66684821"/>
                  </a:ext>
                </a:extLst>
              </a:tr>
              <a:tr h="161925">
                <a:tc>
                  <a:txBody>
                    <a:bodyPr/>
                    <a:lstStyle/>
                    <a:p>
                      <a:pPr algn="l">
                        <a:lnSpc>
                          <a:spcPct val="115000"/>
                        </a:lnSpc>
                        <a:spcAft>
                          <a:spcPts val="0"/>
                        </a:spcAft>
                      </a:pPr>
                      <a:r>
                        <a:rPr lang="ru-RU" sz="1800" b="1">
                          <a:effectLst/>
                        </a:rPr>
                        <a:t>АльфаСтрахование</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en-US" sz="1800" b="1" dirty="0">
                          <a:effectLst/>
                        </a:rPr>
                        <a:t>А++</a:t>
                      </a: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58136625"/>
                  </a:ext>
                </a:extLst>
              </a:tr>
              <a:tr h="161925">
                <a:tc>
                  <a:txBody>
                    <a:bodyPr/>
                    <a:lstStyle/>
                    <a:p>
                      <a:pPr algn="l">
                        <a:lnSpc>
                          <a:spcPct val="115000"/>
                        </a:lnSpc>
                        <a:spcAft>
                          <a:spcPts val="0"/>
                        </a:spcAft>
                      </a:pPr>
                      <a:r>
                        <a:rPr lang="ru-RU" sz="1800" b="1">
                          <a:effectLst/>
                        </a:rPr>
                        <a:t>Альянс</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en-US" sz="1800" b="1">
                          <a:effectLst/>
                        </a:rPr>
                        <a:t>А++</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3295978"/>
                  </a:ext>
                </a:extLst>
              </a:tr>
              <a:tr h="161925">
                <a:tc>
                  <a:txBody>
                    <a:bodyPr/>
                    <a:lstStyle/>
                    <a:p>
                      <a:pPr algn="l">
                        <a:lnSpc>
                          <a:spcPct val="115000"/>
                        </a:lnSpc>
                        <a:spcAft>
                          <a:spcPts val="0"/>
                        </a:spcAft>
                      </a:pPr>
                      <a:r>
                        <a:rPr lang="ru-RU" sz="1800" b="1">
                          <a:effectLst/>
                        </a:rPr>
                        <a:t>Ангара</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en-US" sz="1800" b="1" dirty="0">
                          <a:effectLst/>
                        </a:rPr>
                        <a:t>А</a:t>
                      </a: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76534433"/>
                  </a:ext>
                </a:extLst>
              </a:tr>
              <a:tr h="153035">
                <a:tc>
                  <a:txBody>
                    <a:bodyPr/>
                    <a:lstStyle/>
                    <a:p>
                      <a:pPr algn="l">
                        <a:lnSpc>
                          <a:spcPct val="115000"/>
                        </a:lnSpc>
                        <a:spcAft>
                          <a:spcPts val="0"/>
                        </a:spcAft>
                      </a:pPr>
                      <a:r>
                        <a:rPr lang="ru-RU" sz="1800" b="1" dirty="0">
                          <a:effectLst/>
                        </a:rPr>
                        <a:t>АРСЕНАЛЪ</a:t>
                      </a: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en-US" sz="1800" b="1">
                          <a:effectLst/>
                        </a:rPr>
                        <a:t>А</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4851297"/>
                  </a:ext>
                </a:extLst>
              </a:tr>
              <a:tr h="107315">
                <a:tc>
                  <a:txBody>
                    <a:bodyPr/>
                    <a:lstStyle/>
                    <a:p>
                      <a:pPr algn="l">
                        <a:lnSpc>
                          <a:spcPct val="115000"/>
                        </a:lnSpc>
                        <a:spcAft>
                          <a:spcPts val="0"/>
                        </a:spcAft>
                      </a:pPr>
                      <a:r>
                        <a:rPr lang="ru-RU" sz="1800" b="1">
                          <a:effectLst/>
                        </a:rPr>
                        <a:t>АРТЕКС</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ru-RU" sz="1800" b="1" dirty="0">
                          <a:effectLst/>
                        </a:rPr>
                        <a:t>В+</a:t>
                      </a: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90706541"/>
                  </a:ext>
                </a:extLst>
              </a:tr>
              <a:tr h="107315">
                <a:tc>
                  <a:txBody>
                    <a:bodyPr/>
                    <a:lstStyle/>
                    <a:p>
                      <a:pPr algn="l">
                        <a:lnSpc>
                          <a:spcPct val="115000"/>
                        </a:lnSpc>
                        <a:spcAft>
                          <a:spcPts val="0"/>
                        </a:spcAft>
                      </a:pPr>
                      <a:r>
                        <a:rPr lang="ru-RU" sz="1800" b="1">
                          <a:effectLst/>
                        </a:rPr>
                        <a:t>«АСКО»</a:t>
                      </a:r>
                      <a:endParaRPr lang="ru-RU"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en-US" sz="1800" b="1" dirty="0">
                          <a:effectLst/>
                        </a:rPr>
                        <a:t>А+</a:t>
                      </a:r>
                      <a:endParaRPr lang="ru-R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6875301"/>
                  </a:ext>
                </a:extLst>
              </a:tr>
              <a:tr h="48895">
                <a:tc>
                  <a:txBody>
                    <a:bodyPr/>
                    <a:lstStyle/>
                    <a:p>
                      <a:pPr algn="ctr">
                        <a:lnSpc>
                          <a:spcPct val="115000"/>
                        </a:lnSpc>
                        <a:spcAft>
                          <a:spcPts val="0"/>
                        </a:spcAft>
                      </a:pPr>
                      <a:r>
                        <a:rPr lang="ru-RU" sz="1800">
                          <a:effectLst/>
                        </a:rPr>
                        <a:t>…</a:t>
                      </a:r>
                      <a:endParaRPr lang="ru-RU"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80340" algn="l">
                        <a:lnSpc>
                          <a:spcPct val="115000"/>
                        </a:lnSpc>
                        <a:spcAft>
                          <a:spcPts val="0"/>
                        </a:spcAft>
                      </a:pPr>
                      <a:r>
                        <a:rPr lang="ru-RU" sz="1800" dirty="0">
                          <a:effectLst/>
                        </a:rPr>
                        <a:t>…</a:t>
                      </a:r>
                      <a:endParaRPr lang="ru-RU"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4640789"/>
                  </a:ext>
                </a:extLst>
              </a:tr>
            </a:tbl>
          </a:graphicData>
        </a:graphic>
      </p:graphicFrame>
      <p:sp>
        <p:nvSpPr>
          <p:cNvPr id="4" name="Номер слайда 3">
            <a:extLst>
              <a:ext uri="{FF2B5EF4-FFF2-40B4-BE49-F238E27FC236}">
                <a16:creationId xmlns:a16="http://schemas.microsoft.com/office/drawing/2014/main" id="{D59FBEFA-EE63-4D44-9A7E-C6DB0854CD9D}"/>
              </a:ext>
            </a:extLst>
          </p:cNvPr>
          <p:cNvSpPr>
            <a:spLocks noGrp="1"/>
          </p:cNvSpPr>
          <p:nvPr>
            <p:ph type="sldNum" sz="quarter" idx="12"/>
          </p:nvPr>
        </p:nvSpPr>
        <p:spPr/>
        <p:txBody>
          <a:bodyPr/>
          <a:lstStyle/>
          <a:p>
            <a:pPr>
              <a:defRPr/>
            </a:pPr>
            <a:fld id="{4042308C-B479-4937-8BDB-0CF806D72C18}" type="slidenum">
              <a:rPr lang="ru-RU" smtClean="0"/>
              <a:pPr>
                <a:defRPr/>
              </a:pPr>
              <a:t>796</a:t>
            </a:fld>
            <a:endParaRPr lang="ru-RU"/>
          </a:p>
        </p:txBody>
      </p:sp>
      <p:graphicFrame>
        <p:nvGraphicFramePr>
          <p:cNvPr id="8" name="Диаграмма 7">
            <a:extLst>
              <a:ext uri="{FF2B5EF4-FFF2-40B4-BE49-F238E27FC236}">
                <a16:creationId xmlns:a16="http://schemas.microsoft.com/office/drawing/2014/main" id="{CD56F2A1-E310-478F-9472-C3F5ECF9B4CB}"/>
              </a:ext>
            </a:extLst>
          </p:cNvPr>
          <p:cNvGraphicFramePr/>
          <p:nvPr>
            <p:extLst>
              <p:ext uri="{D42A27DB-BD31-4B8C-83A1-F6EECF244321}">
                <p14:modId xmlns:p14="http://schemas.microsoft.com/office/powerpoint/2010/main" val="4099409599"/>
              </p:ext>
            </p:extLst>
          </p:nvPr>
        </p:nvGraphicFramePr>
        <p:xfrm>
          <a:off x="4364526" y="2403376"/>
          <a:ext cx="4770924" cy="430090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50813910"/>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Заголовок 1"/>
          <p:cNvSpPr>
            <a:spLocks noGrp="1"/>
          </p:cNvSpPr>
          <p:nvPr>
            <p:ph type="title"/>
          </p:nvPr>
        </p:nvSpPr>
        <p:spPr>
          <a:xfrm>
            <a:off x="285750" y="142875"/>
            <a:ext cx="8229600" cy="703263"/>
          </a:xfrm>
        </p:spPr>
        <p:txBody>
          <a:bodyPr/>
          <a:lstStyle/>
          <a:p>
            <a:pPr eaLnBrk="1" hangingPunct="1"/>
            <a:r>
              <a:rPr lang="ru-RU" sz="3100" b="1" dirty="0"/>
              <a:t>Рейтинг процветания стран мира, </a:t>
            </a:r>
            <a:r>
              <a:rPr lang="en-US" sz="3100" b="1" dirty="0"/>
              <a:t> 2012.</a:t>
            </a:r>
            <a:endParaRPr lang="ru-RU" dirty="0"/>
          </a:p>
        </p:txBody>
      </p:sp>
      <p:graphicFrame>
        <p:nvGraphicFramePr>
          <p:cNvPr id="5" name="Таблица 4"/>
          <p:cNvGraphicFramePr>
            <a:graphicFrameLocks noGrp="1"/>
          </p:cNvGraphicFramePr>
          <p:nvPr/>
        </p:nvGraphicFramePr>
        <p:xfrm>
          <a:off x="0" y="714375"/>
          <a:ext cx="9144001" cy="5744880"/>
        </p:xfrm>
        <a:graphic>
          <a:graphicData uri="http://schemas.openxmlformats.org/drawingml/2006/table">
            <a:tbl>
              <a:tblPr/>
              <a:tblGrid>
                <a:gridCol w="691532">
                  <a:extLst>
                    <a:ext uri="{9D8B030D-6E8A-4147-A177-3AD203B41FA5}">
                      <a16:colId xmlns:a16="http://schemas.microsoft.com/office/drawing/2014/main" val="20000"/>
                    </a:ext>
                  </a:extLst>
                </a:gridCol>
                <a:gridCol w="1451576">
                  <a:extLst>
                    <a:ext uri="{9D8B030D-6E8A-4147-A177-3AD203B41FA5}">
                      <a16:colId xmlns:a16="http://schemas.microsoft.com/office/drawing/2014/main" val="20001"/>
                    </a:ext>
                  </a:extLst>
                </a:gridCol>
                <a:gridCol w="857256">
                  <a:extLst>
                    <a:ext uri="{9D8B030D-6E8A-4147-A177-3AD203B41FA5}">
                      <a16:colId xmlns:a16="http://schemas.microsoft.com/office/drawing/2014/main" val="20002"/>
                    </a:ext>
                  </a:extLst>
                </a:gridCol>
                <a:gridCol w="1000133">
                  <a:extLst>
                    <a:ext uri="{9D8B030D-6E8A-4147-A177-3AD203B41FA5}">
                      <a16:colId xmlns:a16="http://schemas.microsoft.com/office/drawing/2014/main" val="20003"/>
                    </a:ext>
                  </a:extLst>
                </a:gridCol>
                <a:gridCol w="928694">
                  <a:extLst>
                    <a:ext uri="{9D8B030D-6E8A-4147-A177-3AD203B41FA5}">
                      <a16:colId xmlns:a16="http://schemas.microsoft.com/office/drawing/2014/main" val="20004"/>
                    </a:ext>
                  </a:extLst>
                </a:gridCol>
                <a:gridCol w="857256">
                  <a:extLst>
                    <a:ext uri="{9D8B030D-6E8A-4147-A177-3AD203B41FA5}">
                      <a16:colId xmlns:a16="http://schemas.microsoft.com/office/drawing/2014/main" val="20005"/>
                    </a:ext>
                  </a:extLst>
                </a:gridCol>
                <a:gridCol w="857256">
                  <a:extLst>
                    <a:ext uri="{9D8B030D-6E8A-4147-A177-3AD203B41FA5}">
                      <a16:colId xmlns:a16="http://schemas.microsoft.com/office/drawing/2014/main" val="20006"/>
                    </a:ext>
                  </a:extLst>
                </a:gridCol>
                <a:gridCol w="857255">
                  <a:extLst>
                    <a:ext uri="{9D8B030D-6E8A-4147-A177-3AD203B41FA5}">
                      <a16:colId xmlns:a16="http://schemas.microsoft.com/office/drawing/2014/main" val="20007"/>
                    </a:ext>
                  </a:extLst>
                </a:gridCol>
                <a:gridCol w="642942">
                  <a:extLst>
                    <a:ext uri="{9D8B030D-6E8A-4147-A177-3AD203B41FA5}">
                      <a16:colId xmlns:a16="http://schemas.microsoft.com/office/drawing/2014/main" val="20008"/>
                    </a:ext>
                  </a:extLst>
                </a:gridCol>
                <a:gridCol w="1000101">
                  <a:extLst>
                    <a:ext uri="{9D8B030D-6E8A-4147-A177-3AD203B41FA5}">
                      <a16:colId xmlns:a16="http://schemas.microsoft.com/office/drawing/2014/main" val="20009"/>
                    </a:ext>
                  </a:extLst>
                </a:gridCol>
              </a:tblGrid>
              <a:tr h="468000">
                <a:tc>
                  <a:txBody>
                    <a:bodyPr/>
                    <a:lstStyle/>
                    <a:p>
                      <a:pPr algn="just"/>
                      <a:r>
                        <a:rPr lang="ru-RU" sz="1600" dirty="0"/>
                        <a:t>Место</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Страна</a:t>
                      </a:r>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eaLnBrk="1" fontAlgn="auto" hangingPunct="1">
                        <a:spcAft>
                          <a:spcPts val="0"/>
                        </a:spcAft>
                        <a:defRPr/>
                      </a:pPr>
                      <a:r>
                        <a:rPr lang="ru-RU" sz="1600" dirty="0" err="1"/>
                        <a:t>Эконо-мика</a:t>
                      </a:r>
                      <a:endParaRPr lang="ru-RU" sz="1600" dirty="0"/>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err="1"/>
                        <a:t>Предпри-ниматель-ство</a:t>
                      </a:r>
                      <a:endParaRPr lang="ru-RU" sz="1600" dirty="0"/>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err="1"/>
                        <a:t>Управле</a:t>
                      </a:r>
                      <a:r>
                        <a:rPr lang="ru-RU" sz="1600" dirty="0"/>
                        <a:t>-</a:t>
                      </a:r>
                    </a:p>
                    <a:p>
                      <a:pPr algn="just"/>
                      <a:r>
                        <a:rPr lang="ru-RU" sz="1600" dirty="0" err="1"/>
                        <a:t>ние</a:t>
                      </a:r>
                      <a:endParaRPr lang="ru-RU" sz="1600" dirty="0"/>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err="1"/>
                        <a:t>Образо-вание</a:t>
                      </a:r>
                      <a:endParaRPr lang="ru-RU" sz="1600" dirty="0"/>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err="1"/>
                        <a:t>Здра-воохра-нение</a:t>
                      </a:r>
                      <a:endParaRPr lang="ru-RU" sz="1600" dirty="0"/>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err="1"/>
                        <a:t>Безо-пасность</a:t>
                      </a:r>
                      <a:endParaRPr lang="ru-RU" sz="1600" dirty="0"/>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err="1"/>
                        <a:t>Лич-ные</a:t>
                      </a:r>
                      <a:r>
                        <a:rPr lang="ru-RU" sz="1600" dirty="0"/>
                        <a:t> </a:t>
                      </a:r>
                      <a:r>
                        <a:rPr lang="ru-RU" sz="1600" dirty="0" err="1"/>
                        <a:t>сво-боды</a:t>
                      </a:r>
                      <a:endParaRPr lang="ru-RU" sz="1600" dirty="0"/>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err="1"/>
                        <a:t>Социаль-ный</a:t>
                      </a:r>
                      <a:r>
                        <a:rPr lang="ru-RU" sz="1600" dirty="0"/>
                        <a:t> </a:t>
                      </a:r>
                      <a:r>
                        <a:rPr lang="ru-RU" sz="1600" dirty="0" err="1"/>
                        <a:t>капи-тал</a:t>
                      </a:r>
                      <a:endParaRPr lang="ru-RU" sz="1600" dirty="0"/>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8000">
                <a:tc>
                  <a:txBody>
                    <a:bodyPr/>
                    <a:lstStyle/>
                    <a:p>
                      <a:pPr algn="just"/>
                      <a:r>
                        <a:rPr lang="ru-RU" sz="1600" dirty="0"/>
                        <a:t>1</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b="1" dirty="0"/>
                        <a:t>Норвегия</a:t>
                      </a:r>
                      <a:endParaRPr lang="ru-RU" sz="1600" dirty="0"/>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4</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13</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6</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4</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6</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8000">
                <a:tc>
                  <a:txBody>
                    <a:bodyPr/>
                    <a:lstStyle/>
                    <a:p>
                      <a:pPr algn="just"/>
                      <a:r>
                        <a:rPr lang="ru-RU" sz="1600" dirty="0"/>
                        <a:t>2</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b="1" dirty="0"/>
                        <a:t>Дания</a:t>
                      </a:r>
                      <a:endParaRPr lang="ru-RU" sz="1600" dirty="0"/>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19</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3</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16</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16</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8</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7</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8000">
                <a:tc>
                  <a:txBody>
                    <a:bodyPr/>
                    <a:lstStyle/>
                    <a:p>
                      <a:pPr algn="just"/>
                      <a:r>
                        <a:rPr lang="ru-RU" sz="1600" dirty="0"/>
                        <a:t>3</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b="1" dirty="0"/>
                        <a:t>Швеция</a:t>
                      </a:r>
                      <a:endParaRPr lang="ru-RU" sz="1600" dirty="0"/>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5</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4</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14</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6</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5</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9</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8000">
                <a:tc>
                  <a:txBody>
                    <a:bodyPr/>
                    <a:lstStyle/>
                    <a:p>
                      <a:pPr algn="just"/>
                      <a:r>
                        <a:rPr lang="ru-RU" sz="1600" dirty="0"/>
                        <a:t>4</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b="1" dirty="0"/>
                        <a:t>Австралия</a:t>
                      </a:r>
                      <a:endParaRPr lang="ru-RU" sz="1600" dirty="0"/>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10</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8</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8</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17</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19</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3</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3</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68000">
                <a:tc>
                  <a:txBody>
                    <a:bodyPr/>
                    <a:lstStyle/>
                    <a:p>
                      <a:pPr algn="just"/>
                      <a:r>
                        <a:rPr lang="ru-RU" sz="1600" dirty="0"/>
                        <a:t>5</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b="1" dirty="0"/>
                        <a:t>Новая Зеландия</a:t>
                      </a:r>
                      <a:endParaRPr lang="ru-RU" sz="1600" dirty="0"/>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27</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13</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20</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13</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4</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68000">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8000">
                <a:tc>
                  <a:txBody>
                    <a:bodyPr/>
                    <a:lstStyle/>
                    <a:p>
                      <a:pPr algn="just"/>
                      <a:r>
                        <a:rPr lang="ru-RU" sz="1600" dirty="0"/>
                        <a:t>66</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b="1" dirty="0"/>
                        <a:t>Россия</a:t>
                      </a:r>
                      <a:endParaRPr lang="ru-RU" sz="1600" dirty="0"/>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62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50</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118</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27</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48</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97</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119</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71</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68000">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just"/>
                      <a:r>
                        <a:rPr lang="ru-RU" sz="1600" dirty="0"/>
                        <a:t>…</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68000">
                <a:tc>
                  <a:txBody>
                    <a:bodyPr/>
                    <a:lstStyle/>
                    <a:p>
                      <a:pPr algn="just"/>
                      <a:r>
                        <a:rPr lang="ru-RU" sz="1600" dirty="0"/>
                        <a:t>142</a:t>
                      </a:r>
                    </a:p>
                  </a:txBody>
                  <a:tcPr marL="45720" marR="45720" anchor="ctr">
                    <a:lnL w="635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ru-RU" sz="1600" b="1" dirty="0" err="1"/>
                        <a:t>Центрально-Африканская</a:t>
                      </a:r>
                      <a:r>
                        <a:rPr lang="ru-RU" sz="1600" b="1" dirty="0"/>
                        <a:t> Республика</a:t>
                      </a:r>
                      <a:endParaRPr lang="ru-RU" sz="1600" dirty="0"/>
                    </a:p>
                  </a:txBody>
                  <a:tcPr marL="45720" marR="45720" anchor="ctr">
                    <a:lnL w="3175"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ru-RU" sz="1600" dirty="0"/>
                        <a:t>133</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ru-RU" sz="1600" dirty="0"/>
                        <a:t>141</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ru-RU" sz="1600" dirty="0"/>
                        <a:t>129</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ru-RU" sz="1600" dirty="0"/>
                        <a:t>142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ru-RU" sz="1600" dirty="0"/>
                        <a:t>139</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ru-RU" sz="1600" dirty="0"/>
                        <a:t>132</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ru-RU" sz="1600" dirty="0"/>
                        <a:t>105</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a:r>
                        <a:rPr lang="ru-RU" sz="1600" dirty="0"/>
                        <a:t>13</a:t>
                      </a:r>
                    </a:p>
                  </a:txBody>
                  <a:tcPr marL="45720" marR="4572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2" name="Номер слайда 1">
            <a:extLst>
              <a:ext uri="{FF2B5EF4-FFF2-40B4-BE49-F238E27FC236}">
                <a16:creationId xmlns:a16="http://schemas.microsoft.com/office/drawing/2014/main" id="{590E4F7D-27A9-4B18-9C30-C1E2C8DE720F}"/>
              </a:ext>
            </a:extLst>
          </p:cNvPr>
          <p:cNvSpPr>
            <a:spLocks noGrp="1"/>
          </p:cNvSpPr>
          <p:nvPr>
            <p:ph type="sldNum" sz="quarter" idx="12"/>
          </p:nvPr>
        </p:nvSpPr>
        <p:spPr/>
        <p:txBody>
          <a:bodyPr/>
          <a:lstStyle/>
          <a:p>
            <a:pPr>
              <a:defRPr/>
            </a:pPr>
            <a:fld id="{FD8F5CCB-111B-4638-BBF2-FC82F5D2E7B2}" type="slidenum">
              <a:rPr lang="ru-RU" smtClean="0"/>
              <a:pPr>
                <a:defRPr/>
              </a:pPr>
              <a:t>797</a:t>
            </a:fld>
            <a:endParaRPr lang="ru-RU"/>
          </a:p>
        </p:txBody>
      </p:sp>
    </p:spTree>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188640"/>
            <a:ext cx="9144000" cy="1143000"/>
          </a:xfrm>
        </p:spPr>
        <p:txBody>
          <a:bodyPr/>
          <a:lstStyle/>
          <a:p>
            <a:pPr algn="just" eaLnBrk="1" hangingPunct="1"/>
            <a:r>
              <a:rPr lang="ru-RU" dirty="0">
                <a:latin typeface="Times New Roman" pitchFamily="18" charset="0"/>
              </a:rPr>
              <a:t>Интервальные и относительные шкалы являются количественными </a:t>
            </a:r>
          </a:p>
        </p:txBody>
      </p:sp>
      <p:sp>
        <p:nvSpPr>
          <p:cNvPr id="30723" name="Rectangle 3"/>
          <p:cNvSpPr>
            <a:spLocks noGrp="1" noChangeArrowheads="1"/>
          </p:cNvSpPr>
          <p:nvPr>
            <p:ph type="body" idx="1"/>
          </p:nvPr>
        </p:nvSpPr>
        <p:spPr>
          <a:xfrm>
            <a:off x="0" y="1340768"/>
            <a:ext cx="8763000" cy="4495800"/>
          </a:xfrm>
        </p:spPr>
        <p:txBody>
          <a:bodyPr/>
          <a:lstStyle/>
          <a:p>
            <a:pPr eaLnBrk="1" hangingPunct="1"/>
            <a:r>
              <a:rPr lang="ru-RU" sz="2500" i="1" dirty="0">
                <a:latin typeface="Times New Roman" pitchFamily="18" charset="0"/>
              </a:rPr>
              <a:t>Основная особенность: </a:t>
            </a:r>
            <a:r>
              <a:rPr lang="ru-RU" sz="2500" dirty="0">
                <a:latin typeface="Times New Roman" pitchFamily="18" charset="0"/>
              </a:rPr>
              <a:t>равенство двух разностей по количеству масштабных единиц означает и их равенство между собой. Например, разность между ростом человека 160-170 см совпадает с разностью 170-180 см; </a:t>
            </a:r>
          </a:p>
          <a:p>
            <a:pPr eaLnBrk="1" hangingPunct="1"/>
            <a:r>
              <a:rPr lang="ru-RU" sz="2500" dirty="0">
                <a:latin typeface="Times New Roman" pitchFamily="18" charset="0"/>
              </a:rPr>
              <a:t>Различаются между собой только с точки зрения интерпретации нулевой точки отсчета. Для ОШ равные 0 значения означают полное отсутствие признака (0 длина - отсутствие длины вообще). На ИШ положение 0 не означает отсутствие рассматриваемого свойства, как, например, 0° не означает полного отсутствия температуры, значит, возможны как положительные, так и отрицательные значения признака.</a:t>
            </a:r>
          </a:p>
          <a:p>
            <a:pPr algn="just" eaLnBrk="1" hangingPunct="1"/>
            <a:r>
              <a:rPr lang="ru-RU" sz="2500" dirty="0">
                <a:latin typeface="Times New Roman" pitchFamily="18" charset="0"/>
              </a:rPr>
              <a:t>Для соответствующих им переменных имеют смысл операции =, </a:t>
            </a:r>
            <a:r>
              <a:rPr lang="ru-RU" sz="2500" dirty="0">
                <a:latin typeface="Times New Roman" pitchFamily="18" charset="0"/>
                <a:sym typeface="Symbol" pitchFamily="18" charset="2"/>
              </a:rPr>
              <a:t></a:t>
            </a:r>
            <a:r>
              <a:rPr lang="ru-RU" sz="2500" dirty="0"/>
              <a:t> , &gt; , &lt; , - , + , </a:t>
            </a:r>
            <a:r>
              <a:rPr lang="ru-RU" sz="2500" dirty="0">
                <a:sym typeface="Symbol" pitchFamily="18" charset="2"/>
              </a:rPr>
              <a:t></a:t>
            </a:r>
            <a:r>
              <a:rPr lang="ru-RU" sz="2500" dirty="0"/>
              <a:t>, :.</a:t>
            </a:r>
          </a:p>
        </p:txBody>
      </p:sp>
      <p:sp>
        <p:nvSpPr>
          <p:cNvPr id="2" name="Номер слайда 1">
            <a:extLst>
              <a:ext uri="{FF2B5EF4-FFF2-40B4-BE49-F238E27FC236}">
                <a16:creationId xmlns:a16="http://schemas.microsoft.com/office/drawing/2014/main" id="{5E96CCBA-6C03-48AC-80B5-70C0A2D2F4B7}"/>
              </a:ext>
            </a:extLst>
          </p:cNvPr>
          <p:cNvSpPr>
            <a:spLocks noGrp="1"/>
          </p:cNvSpPr>
          <p:nvPr>
            <p:ph type="sldNum" sz="quarter" idx="12"/>
          </p:nvPr>
        </p:nvSpPr>
        <p:spPr/>
        <p:txBody>
          <a:bodyPr/>
          <a:lstStyle/>
          <a:p>
            <a:pPr>
              <a:defRPr/>
            </a:pPr>
            <a:fld id="{4042308C-B479-4937-8BDB-0CF806D72C18}" type="slidenum">
              <a:rPr lang="ru-RU" smtClean="0"/>
              <a:pPr>
                <a:defRPr/>
              </a:pPr>
              <a:t>798</a:t>
            </a:fld>
            <a:endParaRPr lang="ru-R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0-#ppt_w/2"/>
                                          </p:val>
                                        </p:tav>
                                        <p:tav tm="100000">
                                          <p:val>
                                            <p:strVal val="#ppt_x"/>
                                          </p:val>
                                        </p:tav>
                                      </p:tavLst>
                                    </p:anim>
                                    <p:anim calcmode="lin" valueType="num">
                                      <p:cBhvr additive="base">
                                        <p:cTn id="8" dur="500" fill="hold"/>
                                        <p:tgtEl>
                                          <p:spTgt spid="307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30723">
                                            <p:txEl>
                                              <p:pRg st="0" end="0"/>
                                            </p:txEl>
                                          </p:spTgt>
                                        </p:tgtEl>
                                        <p:attrNameLst>
                                          <p:attrName>style.visibility</p:attrName>
                                        </p:attrNameLst>
                                      </p:cBhvr>
                                      <p:to>
                                        <p:strVal val="visible"/>
                                      </p:to>
                                    </p:set>
                                    <p:anim calcmode="lin" valueType="num">
                                      <p:cBhvr additive="base">
                                        <p:cTn id="13" dur="500" fill="hold"/>
                                        <p:tgtEl>
                                          <p:spTgt spid="3072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30723">
                                            <p:txEl>
                                              <p:pRg st="1" end="1"/>
                                            </p:txEl>
                                          </p:spTgt>
                                        </p:tgtEl>
                                        <p:attrNameLst>
                                          <p:attrName>style.visibility</p:attrName>
                                        </p:attrNameLst>
                                      </p:cBhvr>
                                      <p:to>
                                        <p:strVal val="visible"/>
                                      </p:to>
                                    </p:set>
                                    <p:anim calcmode="lin" valueType="num">
                                      <p:cBhvr additive="base">
                                        <p:cTn id="19" dur="500" fill="hold"/>
                                        <p:tgtEl>
                                          <p:spTgt spid="3072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30723">
                                            <p:txEl>
                                              <p:pRg st="2" end="2"/>
                                            </p:txEl>
                                          </p:spTgt>
                                        </p:tgtEl>
                                        <p:attrNameLst>
                                          <p:attrName>style.visibility</p:attrName>
                                        </p:attrNameLst>
                                      </p:cBhvr>
                                      <p:to>
                                        <p:strVal val="visible"/>
                                      </p:to>
                                    </p:set>
                                    <p:anim calcmode="lin" valueType="num">
                                      <p:cBhvr additive="base">
                                        <p:cTn id="25" dur="500" fill="hold"/>
                                        <p:tgtEl>
                                          <p:spTgt spid="3072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3" grpId="0" build="p" autoUpdateAnimBg="0"/>
    </p:bldLst>
  </p:timing>
</p:sld>
</file>

<file path=ppt/slides/slide7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188640"/>
            <a:ext cx="9144000" cy="576064"/>
          </a:xfrm>
        </p:spPr>
        <p:txBody>
          <a:bodyPr/>
          <a:lstStyle/>
          <a:p>
            <a:pPr algn="just" eaLnBrk="1" hangingPunct="1"/>
            <a:r>
              <a:rPr lang="ru-RU" dirty="0">
                <a:latin typeface="Times New Roman" pitchFamily="18" charset="0"/>
              </a:rPr>
              <a:t>Интервальные шкалы</a:t>
            </a:r>
          </a:p>
        </p:txBody>
      </p:sp>
      <p:sp>
        <p:nvSpPr>
          <p:cNvPr id="30723" name="Rectangle 3"/>
          <p:cNvSpPr>
            <a:spLocks noGrp="1" noChangeArrowheads="1"/>
          </p:cNvSpPr>
          <p:nvPr>
            <p:ph type="body" idx="1"/>
          </p:nvPr>
        </p:nvSpPr>
        <p:spPr>
          <a:xfrm>
            <a:off x="107504" y="692696"/>
            <a:ext cx="8835008" cy="4495800"/>
          </a:xfrm>
        </p:spPr>
        <p:txBody>
          <a:bodyPr/>
          <a:lstStyle/>
          <a:p>
            <a:pPr eaLnBrk="1" hangingPunct="1"/>
            <a:r>
              <a:rPr lang="ru-RU" sz="2100" dirty="0"/>
              <a:t>Шкалами интервалов являются шкалы Цельсия, Фаренгейта и Реомюра.</a:t>
            </a:r>
          </a:p>
          <a:p>
            <a:pPr eaLnBrk="1" hangingPunct="1"/>
            <a:r>
              <a:rPr lang="ru-RU" sz="2100" dirty="0"/>
              <a:t>К таким шкалам также относится летоисчисление по различным календарям, в которых за начало отсчета принято либо сотворение мира, либо рождество Христово и т.д.</a:t>
            </a:r>
          </a:p>
          <a:p>
            <a:r>
              <a:rPr lang="ru-RU" sz="2100" dirty="0"/>
              <a:t>Название "</a:t>
            </a:r>
            <a:r>
              <a:rPr lang="ru-RU" sz="2100" b="1" dirty="0"/>
              <a:t>шкала интервалов</a:t>
            </a:r>
            <a:r>
              <a:rPr lang="ru-RU" sz="2100" dirty="0"/>
              <a:t>" подчёркивает, что в этой шкале только </a:t>
            </a:r>
            <a:r>
              <a:rPr lang="ru-RU" sz="2100" u="sng" dirty="0"/>
              <a:t>интервалы</a:t>
            </a:r>
            <a:r>
              <a:rPr lang="ru-RU" sz="2100" dirty="0"/>
              <a:t> имеют смысл настоящих чисел и только над интервалами следует выполнять арифметические операции: если произвести арифметические операции над самими отсчётами по шкале, забыв об их относительности, то имеется риск получить бессмысленные результаты.</a:t>
            </a:r>
          </a:p>
          <a:p>
            <a:r>
              <a:rPr lang="ru-RU" sz="2100" dirty="0"/>
              <a:t>Например, можно сказать, что температура 0º</a:t>
            </a:r>
            <a:r>
              <a:rPr lang="en-US" sz="2100" dirty="0"/>
              <a:t> </a:t>
            </a:r>
            <a:r>
              <a:rPr lang="ru-RU" sz="2100" dirty="0"/>
              <a:t>по Цельсию меньше, чем</a:t>
            </a:r>
            <a:r>
              <a:rPr lang="en-US" sz="2100" dirty="0"/>
              <a:t> </a:t>
            </a:r>
            <a:r>
              <a:rPr lang="ru-RU" sz="2100" dirty="0"/>
              <a:t>10º, а</a:t>
            </a:r>
            <a:r>
              <a:rPr lang="en-US" sz="2100" dirty="0"/>
              <a:t> </a:t>
            </a:r>
            <a:r>
              <a:rPr lang="ru-RU" sz="2100" dirty="0"/>
              <a:t>20º</a:t>
            </a:r>
            <a:r>
              <a:rPr lang="en-US" sz="2100" dirty="0"/>
              <a:t> </a:t>
            </a:r>
            <a:r>
              <a:rPr lang="ru-RU" sz="2100" dirty="0"/>
              <a:t>– меньше, чем</a:t>
            </a:r>
            <a:r>
              <a:rPr lang="en-US" sz="2100" dirty="0"/>
              <a:t> </a:t>
            </a:r>
            <a:r>
              <a:rPr lang="ru-RU" sz="2100" dirty="0"/>
              <a:t>40º, причем для второй пары значений </a:t>
            </a:r>
            <a:r>
              <a:rPr lang="ru-RU" sz="2100" b="1" dirty="0"/>
              <a:t>разница</a:t>
            </a:r>
            <a:r>
              <a:rPr lang="ru-RU" sz="2100" dirty="0"/>
              <a:t> температур больше.  Но, если сказать, что температура воды </a:t>
            </a:r>
            <a:r>
              <a:rPr lang="ru-RU" sz="2100" b="1" dirty="0"/>
              <a:t>увеличилась</a:t>
            </a:r>
            <a:r>
              <a:rPr lang="ru-RU" sz="2100" dirty="0"/>
              <a:t> в два раза при её нагреве от 9 до 18º по шкале Цельсия, то для тех, кто привык пользоваться шкалой Фаренгейта, это будет звучать весьма странно, так как в этой шкале температура воды в том же опыте изменится от 37 до 42º (связь между шкалами Фаренгейта и Цельсия выражается формулой F= 5/9C+ 32).</a:t>
            </a:r>
          </a:p>
          <a:p>
            <a:pPr eaLnBrk="1" hangingPunct="1"/>
            <a:endParaRPr lang="ru-RU" sz="2100" dirty="0"/>
          </a:p>
        </p:txBody>
      </p:sp>
      <p:sp>
        <p:nvSpPr>
          <p:cNvPr id="2" name="Номер слайда 1">
            <a:extLst>
              <a:ext uri="{FF2B5EF4-FFF2-40B4-BE49-F238E27FC236}">
                <a16:creationId xmlns:a16="http://schemas.microsoft.com/office/drawing/2014/main" id="{5E96CCBA-6C03-48AC-80B5-70C0A2D2F4B7}"/>
              </a:ext>
            </a:extLst>
          </p:cNvPr>
          <p:cNvSpPr>
            <a:spLocks noGrp="1"/>
          </p:cNvSpPr>
          <p:nvPr>
            <p:ph type="sldNum" sz="quarter" idx="12"/>
          </p:nvPr>
        </p:nvSpPr>
        <p:spPr/>
        <p:txBody>
          <a:bodyPr/>
          <a:lstStyle/>
          <a:p>
            <a:pPr>
              <a:defRPr/>
            </a:pPr>
            <a:fld id="{4042308C-B479-4937-8BDB-0CF806D72C18}" type="slidenum">
              <a:rPr lang="ru-RU" smtClean="0"/>
              <a:pPr>
                <a:defRPr/>
              </a:pPr>
              <a:t>799</a:t>
            </a:fld>
            <a:endParaRPr lang="ru-RU"/>
          </a:p>
        </p:txBody>
      </p:sp>
    </p:spTree>
    <p:extLst>
      <p:ext uri="{BB962C8B-B14F-4D97-AF65-F5344CB8AC3E}">
        <p14:creationId xmlns:p14="http://schemas.microsoft.com/office/powerpoint/2010/main" val="124140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0-#ppt_w/2"/>
                                          </p:val>
                                        </p:tav>
                                        <p:tav tm="100000">
                                          <p:val>
                                            <p:strVal val="#ppt_x"/>
                                          </p:val>
                                        </p:tav>
                                      </p:tavLst>
                                    </p:anim>
                                    <p:anim calcmode="lin" valueType="num">
                                      <p:cBhvr additive="base">
                                        <p:cTn id="8" dur="500" fill="hold"/>
                                        <p:tgtEl>
                                          <p:spTgt spid="307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30723">
                                            <p:txEl>
                                              <p:pRg st="0" end="0"/>
                                            </p:txEl>
                                          </p:spTgt>
                                        </p:tgtEl>
                                        <p:attrNameLst>
                                          <p:attrName>style.visibility</p:attrName>
                                        </p:attrNameLst>
                                      </p:cBhvr>
                                      <p:to>
                                        <p:strVal val="visible"/>
                                      </p:to>
                                    </p:set>
                                    <p:anim calcmode="lin" valueType="num">
                                      <p:cBhvr additive="base">
                                        <p:cTn id="13" dur="500" fill="hold"/>
                                        <p:tgtEl>
                                          <p:spTgt spid="3072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30723">
                                            <p:txEl>
                                              <p:pRg st="1" end="1"/>
                                            </p:txEl>
                                          </p:spTgt>
                                        </p:tgtEl>
                                        <p:attrNameLst>
                                          <p:attrName>style.visibility</p:attrName>
                                        </p:attrNameLst>
                                      </p:cBhvr>
                                      <p:to>
                                        <p:strVal val="visible"/>
                                      </p:to>
                                    </p:set>
                                    <p:anim calcmode="lin" valueType="num">
                                      <p:cBhvr additive="base">
                                        <p:cTn id="19" dur="500" fill="hold"/>
                                        <p:tgtEl>
                                          <p:spTgt spid="3072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30723">
                                            <p:txEl>
                                              <p:pRg st="2" end="2"/>
                                            </p:txEl>
                                          </p:spTgt>
                                        </p:tgtEl>
                                        <p:attrNameLst>
                                          <p:attrName>style.visibility</p:attrName>
                                        </p:attrNameLst>
                                      </p:cBhvr>
                                      <p:to>
                                        <p:strVal val="visible"/>
                                      </p:to>
                                    </p:set>
                                    <p:anim calcmode="lin" valueType="num">
                                      <p:cBhvr additive="base">
                                        <p:cTn id="25" dur="500" fill="hold"/>
                                        <p:tgtEl>
                                          <p:spTgt spid="3072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30723">
                                            <p:txEl>
                                              <p:pRg st="3" end="3"/>
                                            </p:txEl>
                                          </p:spTgt>
                                        </p:tgtEl>
                                        <p:attrNameLst>
                                          <p:attrName>style.visibility</p:attrName>
                                        </p:attrNameLst>
                                      </p:cBhvr>
                                      <p:to>
                                        <p:strVal val="visible"/>
                                      </p:to>
                                    </p:set>
                                    <p:anim calcmode="lin" valueType="num">
                                      <p:cBhvr additive="base">
                                        <p:cTn id="31" dur="500" fill="hold"/>
                                        <p:tgtEl>
                                          <p:spTgt spid="3072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3"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fontScale="90000"/>
          </a:bodyPr>
          <a:lstStyle/>
          <a:p>
            <a:pPr eaLnBrk="1" hangingPunct="1">
              <a:defRPr/>
            </a:pPr>
            <a:r>
              <a:rPr lang="ru-RU" i="1" dirty="0"/>
              <a:t>Двумерные данные. Определение корреляционной зависимости между ними. Построение двумерной линейной регрессионной модели.</a:t>
            </a:r>
            <a:br>
              <a:rPr lang="ru-RU" dirty="0"/>
            </a:br>
            <a:br>
              <a:rPr lang="ru-RU" sz="4000" dirty="0"/>
            </a:br>
            <a:endParaRPr lang="ru-RU" sz="4000" dirty="0"/>
          </a:p>
        </p:txBody>
      </p:sp>
      <p:sp>
        <p:nvSpPr>
          <p:cNvPr id="2051" name="Подзаголовок 2"/>
          <p:cNvSpPr>
            <a:spLocks noGrp="1"/>
          </p:cNvSpPr>
          <p:nvPr>
            <p:ph type="subTitle" idx="1"/>
          </p:nvPr>
        </p:nvSpPr>
        <p:spPr/>
        <p:txBody>
          <a:bodyPr/>
          <a:lstStyle/>
          <a:p>
            <a:pPr eaLnBrk="1" hangingPunct="1"/>
            <a:r>
              <a:rPr lang="ru-RU" dirty="0">
                <a:solidFill>
                  <a:srgbClr val="898989"/>
                </a:solidFill>
              </a:rPr>
              <a:t>Занятие 7</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p:txBody>
          <a:bodyPr/>
          <a:lstStyle/>
          <a:p>
            <a:r>
              <a:rPr lang="ru-RU"/>
              <a:t>Используемые функции </a:t>
            </a:r>
            <a:r>
              <a:rPr lang="en-US"/>
              <a:t>Excel</a:t>
            </a:r>
            <a:endParaRPr lang="ru-RU"/>
          </a:p>
        </p:txBody>
      </p:sp>
      <p:sp>
        <p:nvSpPr>
          <p:cNvPr id="13315" name="Содержимое 2"/>
          <p:cNvSpPr>
            <a:spLocks noGrp="1"/>
          </p:cNvSpPr>
          <p:nvPr>
            <p:ph sz="quarter" idx="1"/>
          </p:nvPr>
        </p:nvSpPr>
        <p:spPr>
          <a:xfrm>
            <a:off x="457200" y="1219200"/>
            <a:ext cx="8229600" cy="4937125"/>
          </a:xfrm>
        </p:spPr>
        <p:txBody>
          <a:bodyPr/>
          <a:lstStyle/>
          <a:p>
            <a:r>
              <a:rPr lang="ru-RU" b="1"/>
              <a:t>Сортировка данных </a:t>
            </a:r>
            <a:r>
              <a:rPr lang="ru-RU"/>
              <a:t>(от минимального к максимальному) – при выборе минимального и максимального значения  и расчета размаха  вариационного ряда</a:t>
            </a:r>
          </a:p>
          <a:p>
            <a:r>
              <a:rPr lang="ru-RU"/>
              <a:t>Определение </a:t>
            </a:r>
            <a:r>
              <a:rPr lang="ru-RU" b="1"/>
              <a:t>минимального и максимального значений</a:t>
            </a:r>
            <a:r>
              <a:rPr lang="ru-RU"/>
              <a:t> данных (функции МИН(), МАКС())</a:t>
            </a:r>
          </a:p>
          <a:p>
            <a:r>
              <a:rPr lang="ru-RU" b="1"/>
              <a:t>Частота </a:t>
            </a:r>
            <a:r>
              <a:rPr lang="ru-RU"/>
              <a:t>(выделить массив ячеек + одна ячейка выше, вызвать функцию ЧАСТОТА, в соответствующих окнах меню выделить массив исходных данных, массив нижних границ интервалов, не забыть нажать </a:t>
            </a:r>
            <a:r>
              <a:rPr lang="en-US"/>
              <a:t>Ctrl</a:t>
            </a:r>
            <a:r>
              <a:rPr lang="ru-RU"/>
              <a:t>+</a:t>
            </a:r>
            <a:r>
              <a:rPr lang="en-US"/>
              <a:t>Shift</a:t>
            </a:r>
            <a:r>
              <a:rPr lang="ru-RU"/>
              <a:t>+</a:t>
            </a:r>
            <a:r>
              <a:rPr lang="en-US"/>
              <a:t>Enter</a:t>
            </a:r>
            <a:r>
              <a:rPr lang="ru-RU"/>
              <a:t>)</a:t>
            </a:r>
          </a:p>
          <a:p>
            <a:endParaRPr lang="ru-RU"/>
          </a:p>
          <a:p>
            <a:endParaRPr lang="ru-RU"/>
          </a:p>
        </p:txBody>
      </p:sp>
      <p:sp>
        <p:nvSpPr>
          <p:cNvPr id="2" name="Номер слайда 1"/>
          <p:cNvSpPr>
            <a:spLocks noGrp="1"/>
          </p:cNvSpPr>
          <p:nvPr>
            <p:ph type="sldNum" sz="quarter" idx="12"/>
          </p:nvPr>
        </p:nvSpPr>
        <p:spPr/>
        <p:txBody>
          <a:bodyPr/>
          <a:lstStyle/>
          <a:p>
            <a:pPr>
              <a:defRPr/>
            </a:pPr>
            <a:fld id="{6859925B-7AB1-4910-A995-863FEA31FA9D}" type="slidenum">
              <a:rPr lang="ru-RU" smtClean="0"/>
              <a:pPr>
                <a:defRPr/>
              </a:pPr>
              <a:t>80</a:t>
            </a:fld>
            <a:endParaRPr lang="ru-RU"/>
          </a:p>
        </p:txBody>
      </p:sp>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16632"/>
            <a:ext cx="8229600" cy="720080"/>
          </a:xfrm>
        </p:spPr>
        <p:txBody>
          <a:bodyPr/>
          <a:lstStyle/>
          <a:p>
            <a:r>
              <a:rPr lang="ru-RU" dirty="0"/>
              <a:t>Температура по Фаренгейту и Цельсию</a:t>
            </a:r>
          </a:p>
        </p:txBody>
      </p:sp>
      <p:pic>
        <p:nvPicPr>
          <p:cNvPr id="5" name="Объект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555776" y="1124744"/>
            <a:ext cx="4129803" cy="5176112"/>
          </a:xfrm>
        </p:spPr>
      </p:pic>
      <p:sp>
        <p:nvSpPr>
          <p:cNvPr id="4" name="Номер слайда 3"/>
          <p:cNvSpPr>
            <a:spLocks noGrp="1"/>
          </p:cNvSpPr>
          <p:nvPr>
            <p:ph type="sldNum" sz="quarter" idx="12"/>
          </p:nvPr>
        </p:nvSpPr>
        <p:spPr/>
        <p:txBody>
          <a:bodyPr/>
          <a:lstStyle/>
          <a:p>
            <a:pPr>
              <a:defRPr/>
            </a:pPr>
            <a:fld id="{4042308C-B479-4937-8BDB-0CF806D72C18}" type="slidenum">
              <a:rPr lang="ru-RU" smtClean="0"/>
              <a:pPr>
                <a:defRPr/>
              </a:pPr>
              <a:t>800</a:t>
            </a:fld>
            <a:endParaRPr lang="ru-RU"/>
          </a:p>
        </p:txBody>
      </p:sp>
    </p:spTree>
    <p:extLst>
      <p:ext uri="{BB962C8B-B14F-4D97-AF65-F5344CB8AC3E}">
        <p14:creationId xmlns:p14="http://schemas.microsoft.com/office/powerpoint/2010/main" val="3814726677"/>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188640"/>
            <a:ext cx="9144000" cy="576064"/>
          </a:xfrm>
        </p:spPr>
        <p:txBody>
          <a:bodyPr/>
          <a:lstStyle/>
          <a:p>
            <a:pPr algn="just" eaLnBrk="1" hangingPunct="1"/>
            <a:r>
              <a:rPr lang="ru-RU" dirty="0">
                <a:latin typeface="Times New Roman" pitchFamily="18" charset="0"/>
              </a:rPr>
              <a:t>Относительные шкалы</a:t>
            </a:r>
          </a:p>
        </p:txBody>
      </p:sp>
      <p:sp>
        <p:nvSpPr>
          <p:cNvPr id="30723" name="Rectangle 3"/>
          <p:cNvSpPr>
            <a:spLocks noGrp="1" noChangeArrowheads="1"/>
          </p:cNvSpPr>
          <p:nvPr>
            <p:ph type="body" idx="1"/>
          </p:nvPr>
        </p:nvSpPr>
        <p:spPr>
          <a:xfrm>
            <a:off x="179512" y="980728"/>
            <a:ext cx="8763000" cy="4495800"/>
          </a:xfrm>
        </p:spPr>
        <p:txBody>
          <a:bodyPr/>
          <a:lstStyle/>
          <a:p>
            <a:pPr eaLnBrk="1" hangingPunct="1"/>
            <a:r>
              <a:rPr lang="ru-RU" dirty="0">
                <a:latin typeface="Times New Roman" pitchFamily="18" charset="0"/>
              </a:rPr>
              <a:t>Примерами измерений в </a:t>
            </a:r>
            <a:r>
              <a:rPr lang="ru-RU" b="1" dirty="0">
                <a:latin typeface="Times New Roman" pitchFamily="18" charset="0"/>
              </a:rPr>
              <a:t>шкалах отношений </a:t>
            </a:r>
            <a:r>
              <a:rPr lang="ru-RU" dirty="0">
                <a:latin typeface="Times New Roman" pitchFamily="18" charset="0"/>
              </a:rPr>
              <a:t>являются измерения массы и длины объектов (например, вес, рост). </a:t>
            </a:r>
          </a:p>
          <a:p>
            <a:pPr eaLnBrk="1" hangingPunct="1"/>
            <a:r>
              <a:rPr lang="ru-RU" dirty="0">
                <a:latin typeface="Times New Roman" pitchFamily="18" charset="0"/>
              </a:rPr>
              <a:t>Можно говорить, что один человек в 2 раза тяжелее другого и в 1,5раза выше. При этом неважно, в килограммах или фунтах измеряется его вес, в сантиметрах или дюймах – рост (пример шкалы – перевод роста из сантиметров в дюймы</a:t>
            </a:r>
            <a:r>
              <a:rPr lang="en-US" dirty="0">
                <a:latin typeface="Times New Roman" pitchFamily="18" charset="0"/>
              </a:rPr>
              <a:t> </a:t>
            </a:r>
            <a:r>
              <a:rPr lang="ru-RU" dirty="0">
                <a:latin typeface="Times New Roman" pitchFamily="18" charset="0"/>
              </a:rPr>
              <a:t>или наоборот). </a:t>
            </a:r>
          </a:p>
          <a:p>
            <a:pPr eaLnBrk="1" hangingPunct="1"/>
            <a:r>
              <a:rPr lang="ru-RU" dirty="0">
                <a:latin typeface="Times New Roman" pitchFamily="18" charset="0"/>
              </a:rPr>
              <a:t>То есть можно заметить, что в какой бы системе единиц ни производилось измерение массы, отношение масс любых объектов одинаково и при переходе от одной числовой системы к другой, эквивалентной, не меняется.</a:t>
            </a:r>
          </a:p>
          <a:p>
            <a:pPr eaLnBrk="1" hangingPunct="1"/>
            <a:r>
              <a:rPr lang="ru-RU" dirty="0">
                <a:latin typeface="Times New Roman" pitchFamily="18" charset="0"/>
              </a:rPr>
              <a:t>Этим же свойством обладает и измерение расстояний и длин предметов. </a:t>
            </a:r>
          </a:p>
        </p:txBody>
      </p:sp>
      <p:sp>
        <p:nvSpPr>
          <p:cNvPr id="2" name="Номер слайда 1">
            <a:extLst>
              <a:ext uri="{FF2B5EF4-FFF2-40B4-BE49-F238E27FC236}">
                <a16:creationId xmlns:a16="http://schemas.microsoft.com/office/drawing/2014/main" id="{5E96CCBA-6C03-48AC-80B5-70C0A2D2F4B7}"/>
              </a:ext>
            </a:extLst>
          </p:cNvPr>
          <p:cNvSpPr>
            <a:spLocks noGrp="1"/>
          </p:cNvSpPr>
          <p:nvPr>
            <p:ph type="sldNum" sz="quarter" idx="12"/>
          </p:nvPr>
        </p:nvSpPr>
        <p:spPr/>
        <p:txBody>
          <a:bodyPr/>
          <a:lstStyle/>
          <a:p>
            <a:pPr>
              <a:defRPr/>
            </a:pPr>
            <a:fld id="{4042308C-B479-4937-8BDB-0CF806D72C18}" type="slidenum">
              <a:rPr lang="ru-RU" smtClean="0"/>
              <a:pPr>
                <a:defRPr/>
              </a:pPr>
              <a:t>801</a:t>
            </a:fld>
            <a:endParaRPr lang="ru-RU" dirty="0"/>
          </a:p>
        </p:txBody>
      </p:sp>
    </p:spTree>
    <p:extLst>
      <p:ext uri="{BB962C8B-B14F-4D97-AF65-F5344CB8AC3E}">
        <p14:creationId xmlns:p14="http://schemas.microsoft.com/office/powerpoint/2010/main" val="208781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0-#ppt_w/2"/>
                                          </p:val>
                                        </p:tav>
                                        <p:tav tm="100000">
                                          <p:val>
                                            <p:strVal val="#ppt_x"/>
                                          </p:val>
                                        </p:tav>
                                      </p:tavLst>
                                    </p:anim>
                                    <p:anim calcmode="lin" valueType="num">
                                      <p:cBhvr additive="base">
                                        <p:cTn id="8" dur="500" fill="hold"/>
                                        <p:tgtEl>
                                          <p:spTgt spid="3072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30723">
                                            <p:txEl>
                                              <p:pRg st="0" end="0"/>
                                            </p:txEl>
                                          </p:spTgt>
                                        </p:tgtEl>
                                        <p:attrNameLst>
                                          <p:attrName>style.visibility</p:attrName>
                                        </p:attrNameLst>
                                      </p:cBhvr>
                                      <p:to>
                                        <p:strVal val="visible"/>
                                      </p:to>
                                    </p:set>
                                    <p:anim calcmode="lin" valueType="num">
                                      <p:cBhvr additive="base">
                                        <p:cTn id="13" dur="500" fill="hold"/>
                                        <p:tgtEl>
                                          <p:spTgt spid="3072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30723">
                                            <p:txEl>
                                              <p:pRg st="1" end="1"/>
                                            </p:txEl>
                                          </p:spTgt>
                                        </p:tgtEl>
                                        <p:attrNameLst>
                                          <p:attrName>style.visibility</p:attrName>
                                        </p:attrNameLst>
                                      </p:cBhvr>
                                      <p:to>
                                        <p:strVal val="visible"/>
                                      </p:to>
                                    </p:set>
                                    <p:anim calcmode="lin" valueType="num">
                                      <p:cBhvr additive="base">
                                        <p:cTn id="19" dur="500" fill="hold"/>
                                        <p:tgtEl>
                                          <p:spTgt spid="3072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30723">
                                            <p:txEl>
                                              <p:pRg st="2" end="2"/>
                                            </p:txEl>
                                          </p:spTgt>
                                        </p:tgtEl>
                                        <p:attrNameLst>
                                          <p:attrName>style.visibility</p:attrName>
                                        </p:attrNameLst>
                                      </p:cBhvr>
                                      <p:to>
                                        <p:strVal val="visible"/>
                                      </p:to>
                                    </p:set>
                                    <p:anim calcmode="lin" valueType="num">
                                      <p:cBhvr additive="base">
                                        <p:cTn id="25" dur="500" fill="hold"/>
                                        <p:tgtEl>
                                          <p:spTgt spid="3072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2" fill="hold" grpId="0" nodeType="clickEffect">
                                  <p:stCondLst>
                                    <p:cond delay="0"/>
                                  </p:stCondLst>
                                  <p:childTnLst>
                                    <p:set>
                                      <p:cBhvr>
                                        <p:cTn id="30" dur="1" fill="hold">
                                          <p:stCondLst>
                                            <p:cond delay="0"/>
                                          </p:stCondLst>
                                        </p:cTn>
                                        <p:tgtEl>
                                          <p:spTgt spid="30723">
                                            <p:txEl>
                                              <p:pRg st="3" end="3"/>
                                            </p:txEl>
                                          </p:spTgt>
                                        </p:tgtEl>
                                        <p:attrNameLst>
                                          <p:attrName>style.visibility</p:attrName>
                                        </p:attrNameLst>
                                      </p:cBhvr>
                                      <p:to>
                                        <p:strVal val="visible"/>
                                      </p:to>
                                    </p:set>
                                    <p:anim calcmode="lin" valueType="num">
                                      <p:cBhvr additive="base">
                                        <p:cTn id="31" dur="500" fill="hold"/>
                                        <p:tgtEl>
                                          <p:spTgt spid="3072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autoUpdateAnimBg="0"/>
      <p:bldP spid="30723" grpId="0" build="p" autoUpdateAnimBg="0"/>
    </p:bldLst>
  </p:timing>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152400"/>
            <a:ext cx="8229600" cy="756320"/>
          </a:xfrm>
        </p:spPr>
        <p:txBody>
          <a:bodyPr/>
          <a:lstStyle/>
          <a:p>
            <a:r>
              <a:rPr lang="ru-RU" dirty="0"/>
              <a:t>Из дюймов в сантиметры</a:t>
            </a:r>
          </a:p>
        </p:txBody>
      </p:sp>
      <p:pic>
        <p:nvPicPr>
          <p:cNvPr id="5" name="Объект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51720" y="1124744"/>
            <a:ext cx="5091073" cy="5178735"/>
          </a:xfrm>
        </p:spPr>
      </p:pic>
      <p:sp>
        <p:nvSpPr>
          <p:cNvPr id="4" name="Номер слайда 3"/>
          <p:cNvSpPr>
            <a:spLocks noGrp="1"/>
          </p:cNvSpPr>
          <p:nvPr>
            <p:ph type="sldNum" sz="quarter" idx="12"/>
          </p:nvPr>
        </p:nvSpPr>
        <p:spPr/>
        <p:txBody>
          <a:bodyPr/>
          <a:lstStyle/>
          <a:p>
            <a:pPr>
              <a:defRPr/>
            </a:pPr>
            <a:fld id="{4042308C-B479-4937-8BDB-0CF806D72C18}" type="slidenum">
              <a:rPr lang="ru-RU" smtClean="0"/>
              <a:pPr>
                <a:defRPr/>
              </a:pPr>
              <a:t>802</a:t>
            </a:fld>
            <a:endParaRPr lang="ru-RU"/>
          </a:p>
        </p:txBody>
      </p:sp>
    </p:spTree>
    <p:extLst>
      <p:ext uri="{BB962C8B-B14F-4D97-AF65-F5344CB8AC3E}">
        <p14:creationId xmlns:p14="http://schemas.microsoft.com/office/powerpoint/2010/main" val="3218371533"/>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755650" y="1484313"/>
          <a:ext cx="7128792" cy="2721455"/>
        </p:xfrm>
        <a:graphic>
          <a:graphicData uri="http://schemas.openxmlformats.org/drawingml/2006/table">
            <a:tbl>
              <a:tblPr/>
              <a:tblGrid>
                <a:gridCol w="3564396">
                  <a:extLst>
                    <a:ext uri="{9D8B030D-6E8A-4147-A177-3AD203B41FA5}">
                      <a16:colId xmlns:a16="http://schemas.microsoft.com/office/drawing/2014/main" val="20000"/>
                    </a:ext>
                  </a:extLst>
                </a:gridCol>
                <a:gridCol w="3564396">
                  <a:extLst>
                    <a:ext uri="{9D8B030D-6E8A-4147-A177-3AD203B41FA5}">
                      <a16:colId xmlns:a16="http://schemas.microsoft.com/office/drawing/2014/main" val="20001"/>
                    </a:ext>
                  </a:extLst>
                </a:gridCol>
              </a:tblGrid>
              <a:tr h="544291">
                <a:tc>
                  <a:txBody>
                    <a:bodyPr/>
                    <a:lstStyle/>
                    <a:p>
                      <a:pPr algn="l"/>
                      <a:r>
                        <a:rPr lang="ru-RU" b="1" dirty="0"/>
                        <a:t>Статистическая шкала</a:t>
                      </a:r>
                      <a:r>
                        <a:rPr lang="ru-RU"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ru-RU" b="1" dirty="0"/>
                        <a:t>Эмпирическая значимость</a:t>
                      </a:r>
                      <a:r>
                        <a:rPr lang="ru-RU"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4291">
                <a:tc>
                  <a:txBody>
                    <a:bodyPr/>
                    <a:lstStyle/>
                    <a:p>
                      <a:pPr algn="l"/>
                      <a:r>
                        <a:rPr lang="ru-RU" dirty="0"/>
                        <a:t>Номинальная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ru-RU" dirty="0"/>
                        <a:t>Нет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4291">
                <a:tc>
                  <a:txBody>
                    <a:bodyPr/>
                    <a:lstStyle/>
                    <a:p>
                      <a:pPr algn="l"/>
                      <a:r>
                        <a:rPr lang="ru-RU" dirty="0"/>
                        <a:t>Порядковая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ru-RU" dirty="0"/>
                        <a:t>Порядок чисел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44291">
                <a:tc>
                  <a:txBody>
                    <a:bodyPr/>
                    <a:lstStyle/>
                    <a:p>
                      <a:pPr algn="l"/>
                      <a:r>
                        <a:rPr lang="ru-RU" dirty="0"/>
                        <a:t>Интервальная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ru-RU" dirty="0"/>
                        <a:t>Разность чисел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4291">
                <a:tc>
                  <a:txBody>
                    <a:bodyPr/>
                    <a:lstStyle/>
                    <a:p>
                      <a:pPr algn="l"/>
                      <a:r>
                        <a:rPr lang="ru-RU" dirty="0"/>
                        <a:t>Шкала отношений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ru-RU" dirty="0"/>
                        <a:t>Отношение чисел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Номер слайда 2">
            <a:extLst>
              <a:ext uri="{FF2B5EF4-FFF2-40B4-BE49-F238E27FC236}">
                <a16:creationId xmlns:a16="http://schemas.microsoft.com/office/drawing/2014/main" id="{2916B16C-5055-46E5-95A9-1C370B88B7D9}"/>
              </a:ext>
            </a:extLst>
          </p:cNvPr>
          <p:cNvSpPr>
            <a:spLocks noGrp="1"/>
          </p:cNvSpPr>
          <p:nvPr>
            <p:ph type="sldNum" sz="quarter" idx="12"/>
          </p:nvPr>
        </p:nvSpPr>
        <p:spPr/>
        <p:txBody>
          <a:bodyPr/>
          <a:lstStyle/>
          <a:p>
            <a:pPr>
              <a:defRPr/>
            </a:pPr>
            <a:fld id="{3DE77ED5-9BC3-47B6-8E03-B2C9F4817448}" type="slidenum">
              <a:rPr lang="ru-RU" smtClean="0"/>
              <a:pPr>
                <a:defRPr/>
              </a:pPr>
              <a:t>803</a:t>
            </a:fld>
            <a:endParaRPr lang="ru-RU" dirty="0"/>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extLst>
              <p:ext uri="{D42A27DB-BD31-4B8C-83A1-F6EECF244321}">
                <p14:modId xmlns:p14="http://schemas.microsoft.com/office/powerpoint/2010/main" val="616485252"/>
              </p:ext>
            </p:extLst>
          </p:nvPr>
        </p:nvGraphicFramePr>
        <p:xfrm>
          <a:off x="482600" y="908050"/>
          <a:ext cx="8432800" cy="5949950"/>
        </p:xfrm>
        <a:graphic>
          <a:graphicData uri="http://schemas.openxmlformats.org/presentationml/2006/ole">
            <mc:AlternateContent xmlns:mc="http://schemas.openxmlformats.org/markup-compatibility/2006">
              <mc:Choice xmlns:v="urn:schemas-microsoft-com:vml" Requires="v">
                <p:oleObj spid="_x0000_s1061" name="Document" r:id="rId3" imgW="7708392" imgH="7549896" progId="Word.Document.8">
                  <p:embed/>
                </p:oleObj>
              </mc:Choice>
              <mc:Fallback>
                <p:oleObj name="Document" r:id="rId3" imgW="7708392" imgH="7549896" progId="Word.Document.8">
                  <p:embed/>
                  <p:pic>
                    <p:nvPicPr>
                      <p:cNvPr id="286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00" y="908050"/>
                        <a:ext cx="8432800" cy="5949950"/>
                      </a:xfrm>
                      <a:prstGeom prst="rect">
                        <a:avLst/>
                      </a:prstGeom>
                      <a:noFill/>
                      <a:ln>
                        <a:noFill/>
                      </a:ln>
                      <a:effectLst/>
                    </p:spPr>
                  </p:pic>
                </p:oleObj>
              </mc:Fallback>
            </mc:AlternateContent>
          </a:graphicData>
        </a:graphic>
      </p:graphicFrame>
      <p:sp>
        <p:nvSpPr>
          <p:cNvPr id="4" name="Rectangle 2"/>
          <p:cNvSpPr txBox="1">
            <a:spLocks noChangeArrowheads="1"/>
          </p:cNvSpPr>
          <p:nvPr/>
        </p:nvSpPr>
        <p:spPr>
          <a:xfrm>
            <a:off x="35496" y="17724"/>
            <a:ext cx="9144000" cy="576064"/>
          </a:xfrm>
          <a:prstGeom prst="rect">
            <a:avLst/>
          </a:prstGeom>
        </p:spPr>
        <p:txBody>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Cambria" pitchFamily="18" charset="0"/>
              </a:defRPr>
            </a:lvl2pPr>
            <a:lvl3pPr algn="l" rtl="0" eaLnBrk="0" fontAlgn="base" hangingPunct="0">
              <a:spcBef>
                <a:spcPct val="0"/>
              </a:spcBef>
              <a:spcAft>
                <a:spcPct val="0"/>
              </a:spcAft>
              <a:defRPr sz="3200">
                <a:solidFill>
                  <a:schemeClr val="tx2"/>
                </a:solidFill>
                <a:latin typeface="Cambria" pitchFamily="18" charset="0"/>
              </a:defRPr>
            </a:lvl3pPr>
            <a:lvl4pPr algn="l" rtl="0" eaLnBrk="0" fontAlgn="base" hangingPunct="0">
              <a:spcBef>
                <a:spcPct val="0"/>
              </a:spcBef>
              <a:spcAft>
                <a:spcPct val="0"/>
              </a:spcAft>
              <a:defRPr sz="3200">
                <a:solidFill>
                  <a:schemeClr val="tx2"/>
                </a:solidFill>
                <a:latin typeface="Cambria" pitchFamily="18" charset="0"/>
              </a:defRPr>
            </a:lvl4pPr>
            <a:lvl5pPr algn="l" rtl="0" eaLnBrk="0" fontAlgn="base" hangingPunct="0">
              <a:spcBef>
                <a:spcPct val="0"/>
              </a:spcBef>
              <a:spcAft>
                <a:spcPct val="0"/>
              </a:spcAft>
              <a:defRPr sz="3200">
                <a:solidFill>
                  <a:schemeClr val="tx2"/>
                </a:solidFill>
                <a:latin typeface="Cambria" pitchFamily="18" charset="0"/>
              </a:defRPr>
            </a:lvl5pPr>
            <a:lvl6pPr marL="457200" algn="l" rtl="0" fontAlgn="base">
              <a:spcBef>
                <a:spcPct val="0"/>
              </a:spcBef>
              <a:spcAft>
                <a:spcPct val="0"/>
              </a:spcAft>
              <a:defRPr sz="3200">
                <a:solidFill>
                  <a:schemeClr val="tx2"/>
                </a:solidFill>
                <a:latin typeface="Cambria" pitchFamily="18" charset="0"/>
              </a:defRPr>
            </a:lvl6pPr>
            <a:lvl7pPr marL="914400" algn="l" rtl="0" fontAlgn="base">
              <a:spcBef>
                <a:spcPct val="0"/>
              </a:spcBef>
              <a:spcAft>
                <a:spcPct val="0"/>
              </a:spcAft>
              <a:defRPr sz="3200">
                <a:solidFill>
                  <a:schemeClr val="tx2"/>
                </a:solidFill>
                <a:latin typeface="Cambria" pitchFamily="18" charset="0"/>
              </a:defRPr>
            </a:lvl7pPr>
            <a:lvl8pPr marL="1371600" algn="l" rtl="0" fontAlgn="base">
              <a:spcBef>
                <a:spcPct val="0"/>
              </a:spcBef>
              <a:spcAft>
                <a:spcPct val="0"/>
              </a:spcAft>
              <a:defRPr sz="3200">
                <a:solidFill>
                  <a:schemeClr val="tx2"/>
                </a:solidFill>
                <a:latin typeface="Cambria" pitchFamily="18" charset="0"/>
              </a:defRPr>
            </a:lvl8pPr>
            <a:lvl9pPr marL="1828800" algn="l" rtl="0" fontAlgn="base">
              <a:spcBef>
                <a:spcPct val="0"/>
              </a:spcBef>
              <a:spcAft>
                <a:spcPct val="0"/>
              </a:spcAft>
              <a:defRPr sz="3200">
                <a:solidFill>
                  <a:schemeClr val="tx2"/>
                </a:solidFill>
                <a:latin typeface="Cambria" pitchFamily="18" charset="0"/>
              </a:defRPr>
            </a:lvl9pPr>
          </a:lstStyle>
          <a:p>
            <a:pPr algn="just" eaLnBrk="1" hangingPunct="1"/>
            <a:r>
              <a:rPr lang="ru-RU" sz="2000" b="1" dirty="0">
                <a:latin typeface="Times New Roman" pitchFamily="18" charset="0"/>
              </a:rPr>
              <a:t>В зависимости от характера признаков, которые могут быть измерены в разных шкалах, имеется возможность рассчитывать целый ряд показателей взаимосвязей:</a:t>
            </a:r>
          </a:p>
        </p:txBody>
      </p:sp>
    </p:spTree>
    <p:extLst>
      <p:ext uri="{BB962C8B-B14F-4D97-AF65-F5344CB8AC3E}">
        <p14:creationId xmlns:p14="http://schemas.microsoft.com/office/powerpoint/2010/main" val="909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94" name="Group 78"/>
          <p:cNvGraphicFramePr>
            <a:graphicFrameLocks noGrp="1"/>
          </p:cNvGraphicFramePr>
          <p:nvPr>
            <p:extLst>
              <p:ext uri="{D42A27DB-BD31-4B8C-83A1-F6EECF244321}">
                <p14:modId xmlns:p14="http://schemas.microsoft.com/office/powerpoint/2010/main" val="4104004280"/>
              </p:ext>
            </p:extLst>
          </p:nvPr>
        </p:nvGraphicFramePr>
        <p:xfrm>
          <a:off x="539750" y="1284288"/>
          <a:ext cx="7920038" cy="5276552"/>
        </p:xfrm>
        <a:graphic>
          <a:graphicData uri="http://schemas.openxmlformats.org/drawingml/2006/table">
            <a:tbl>
              <a:tblPr/>
              <a:tblGrid>
                <a:gridCol w="2640013">
                  <a:extLst>
                    <a:ext uri="{9D8B030D-6E8A-4147-A177-3AD203B41FA5}">
                      <a16:colId xmlns:a16="http://schemas.microsoft.com/office/drawing/2014/main" val="20000"/>
                    </a:ext>
                  </a:extLst>
                </a:gridCol>
                <a:gridCol w="2640012">
                  <a:extLst>
                    <a:ext uri="{9D8B030D-6E8A-4147-A177-3AD203B41FA5}">
                      <a16:colId xmlns:a16="http://schemas.microsoft.com/office/drawing/2014/main" val="20001"/>
                    </a:ext>
                  </a:extLst>
                </a:gridCol>
                <a:gridCol w="2640013">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chemeClr val="tx1"/>
                          </a:solidFill>
                          <a:effectLst/>
                          <a:latin typeface="Calibri" pitchFamily="34" charset="0"/>
                        </a:rPr>
                        <a:t>Зависимая переменная</a:t>
                      </a:r>
                      <a:r>
                        <a:rPr kumimoji="0" lang="ru-RU" sz="1800" b="0" i="0" u="none" strike="noStrike" cap="none" normalizeH="0" baseline="0" dirty="0">
                          <a:ln>
                            <a:noFill/>
                          </a:ln>
                          <a:solidFill>
                            <a:schemeClr val="tx1"/>
                          </a:solidFill>
                          <a:effectLst/>
                          <a:latin typeface="Calibri" pitchFamily="34" charset="0"/>
                        </a:rPr>
                        <a:t> </a:t>
                      </a:r>
                    </a:p>
                  </a:txBody>
                  <a:tcPr marL="44659" marR="44659" marT="22330" marB="223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chemeClr val="tx1"/>
                          </a:solidFill>
                          <a:effectLst/>
                          <a:latin typeface="Calibri" pitchFamily="34" charset="0"/>
                        </a:rPr>
                        <a:t>Независимые переменные</a:t>
                      </a:r>
                      <a:r>
                        <a:rPr kumimoji="0" lang="ru-RU" sz="1800" b="0" i="0" u="none" strike="noStrike" cap="none" normalizeH="0" baseline="0" dirty="0">
                          <a:ln>
                            <a:noFill/>
                          </a:ln>
                          <a:solidFill>
                            <a:schemeClr val="tx1"/>
                          </a:solidFill>
                          <a:effectLst/>
                          <a:latin typeface="Calibri" pitchFamily="34" charset="0"/>
                        </a:rPr>
                        <a:t> </a:t>
                      </a:r>
                    </a:p>
                  </a:txBody>
                  <a:tcPr marL="44659" marR="44659" marT="22330" marB="223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1" i="0" u="none" strike="noStrike" cap="none" normalizeH="0" baseline="0" dirty="0">
                          <a:ln>
                            <a:noFill/>
                          </a:ln>
                          <a:solidFill>
                            <a:schemeClr val="tx1"/>
                          </a:solidFill>
                          <a:effectLst/>
                          <a:latin typeface="Calibri" pitchFamily="34" charset="0"/>
                        </a:rPr>
                        <a:t>Многомерный мето</a:t>
                      </a:r>
                      <a:r>
                        <a:rPr kumimoji="0" lang="ru-RU" sz="1800" b="1" i="0" u="none" strike="noStrike" cap="none" normalizeH="0" baseline="0" dirty="0">
                          <a:ln>
                            <a:noFill/>
                          </a:ln>
                          <a:solidFill>
                            <a:schemeClr val="tx1"/>
                          </a:solidFill>
                          <a:effectLst/>
                          <a:latin typeface="Arial" charset="0"/>
                        </a:rPr>
                        <a:t>д</a:t>
                      </a:r>
                    </a:p>
                    <a:p>
                      <a:pPr marL="0" marR="0" lvl="0" indent="0" algn="l"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dirty="0">
                          <a:ln>
                            <a:noFill/>
                          </a:ln>
                          <a:solidFill>
                            <a:schemeClr val="tx1"/>
                          </a:solidFill>
                          <a:effectLst/>
                          <a:latin typeface="Calibri" pitchFamily="34" charset="0"/>
                        </a:rPr>
                        <a:t> </a:t>
                      </a:r>
                    </a:p>
                  </a:txBody>
                  <a:tcPr marL="44659" marR="44659" marT="22330" marB="223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9313">
                <a:tc>
                  <a:txBody>
                    <a:bodyPr/>
                    <a:lstStyle/>
                    <a:p>
                      <a:pPr fontAlgn="base">
                        <a:lnSpc>
                          <a:spcPct val="115000"/>
                        </a:lnSpc>
                        <a:spcAft>
                          <a:spcPts val="0"/>
                        </a:spcAft>
                      </a:pPr>
                      <a:r>
                        <a:rPr lang="ru-RU" sz="1800" kern="1200" dirty="0">
                          <a:solidFill>
                            <a:srgbClr val="000000"/>
                          </a:solidFill>
                          <a:effectLst/>
                          <a:latin typeface="+mn-lt"/>
                          <a:ea typeface="Times New Roman"/>
                          <a:cs typeface="Times New Roman"/>
                        </a:rPr>
                        <a:t>Дихотомическая  (номинальная)</a:t>
                      </a:r>
                      <a:endParaRPr lang="ru-RU" sz="1800" dirty="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dirty="0">
                          <a:solidFill>
                            <a:srgbClr val="000000"/>
                          </a:solidFill>
                          <a:effectLst/>
                          <a:latin typeface="+mn-lt"/>
                          <a:ea typeface="Times New Roman"/>
                          <a:cs typeface="Times New Roman"/>
                        </a:rPr>
                        <a:t>Любые </a:t>
                      </a:r>
                      <a:endParaRPr lang="ru-RU" sz="1800" dirty="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dirty="0">
                          <a:solidFill>
                            <a:srgbClr val="000000"/>
                          </a:solidFill>
                          <a:effectLst/>
                          <a:latin typeface="+mn-lt"/>
                          <a:ea typeface="Times New Roman"/>
                          <a:cs typeface="Times New Roman"/>
                        </a:rPr>
                        <a:t>Двоичная (бинарная) логистическая регрессия; дискриминантный анализ  </a:t>
                      </a:r>
                      <a:endParaRPr lang="ru-RU" sz="1800" dirty="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88">
                <a:tc>
                  <a:txBody>
                    <a:bodyPr/>
                    <a:lstStyle/>
                    <a:p>
                      <a:pPr fontAlgn="base">
                        <a:lnSpc>
                          <a:spcPct val="115000"/>
                        </a:lnSpc>
                        <a:spcAft>
                          <a:spcPts val="0"/>
                        </a:spcAft>
                      </a:pPr>
                      <a:r>
                        <a:rPr lang="ru-RU" sz="1800" kern="1200" dirty="0">
                          <a:solidFill>
                            <a:srgbClr val="000000"/>
                          </a:solidFill>
                          <a:effectLst/>
                          <a:latin typeface="+mn-lt"/>
                          <a:ea typeface="Times New Roman"/>
                          <a:cs typeface="Times New Roman"/>
                        </a:rPr>
                        <a:t>С номинальной шкалой </a:t>
                      </a:r>
                      <a:endParaRPr lang="ru-RU" sz="1800" dirty="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dirty="0">
                          <a:solidFill>
                            <a:srgbClr val="000000"/>
                          </a:solidFill>
                          <a:effectLst/>
                          <a:latin typeface="+mn-lt"/>
                          <a:ea typeface="Times New Roman"/>
                          <a:cs typeface="Times New Roman"/>
                        </a:rPr>
                        <a:t>С номинальной или порядковой шкалой </a:t>
                      </a:r>
                      <a:endParaRPr lang="ru-RU" sz="1800" dirty="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dirty="0" err="1">
                          <a:solidFill>
                            <a:srgbClr val="000000"/>
                          </a:solidFill>
                          <a:effectLst/>
                          <a:latin typeface="+mn-lt"/>
                          <a:ea typeface="Times New Roman"/>
                          <a:cs typeface="Times New Roman"/>
                        </a:rPr>
                        <a:t>Мультиномиальная</a:t>
                      </a:r>
                      <a:r>
                        <a:rPr lang="ru-RU" sz="1800" kern="1200" dirty="0">
                          <a:solidFill>
                            <a:srgbClr val="000000"/>
                          </a:solidFill>
                          <a:effectLst/>
                          <a:latin typeface="+mn-lt"/>
                          <a:ea typeface="Times New Roman"/>
                          <a:cs typeface="Times New Roman"/>
                        </a:rPr>
                        <a:t> логистическая регрессия  </a:t>
                      </a:r>
                      <a:endParaRPr lang="ru-RU" sz="1800" dirty="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81025">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Дихотомическая (номинальная)</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С номинальной или порядковой шкалой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Логит-логарифмические линейные модели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6088">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С порядковой шкалой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С номинальной или порядковой шкалой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Порядковая регрессия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6088">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С интервальной шкалой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С номинальной или порядковой шкалой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Дисперсионный анализ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82663">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С интервальной шкалой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a:solidFill>
                            <a:srgbClr val="000000"/>
                          </a:solidFill>
                          <a:effectLst/>
                          <a:latin typeface="+mn-lt"/>
                          <a:ea typeface="Times New Roman"/>
                          <a:cs typeface="Times New Roman"/>
                        </a:rPr>
                        <a:t>Любые </a:t>
                      </a:r>
                      <a:endParaRPr lang="ru-RU" sz="180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fontAlgn="base">
                        <a:lnSpc>
                          <a:spcPct val="115000"/>
                        </a:lnSpc>
                        <a:spcAft>
                          <a:spcPts val="0"/>
                        </a:spcAft>
                      </a:pPr>
                      <a:r>
                        <a:rPr lang="ru-RU" sz="1800" kern="1200" dirty="0">
                          <a:solidFill>
                            <a:srgbClr val="000000"/>
                          </a:solidFill>
                          <a:effectLst/>
                          <a:latin typeface="+mn-lt"/>
                          <a:ea typeface="Times New Roman"/>
                          <a:cs typeface="Times New Roman"/>
                        </a:rPr>
                        <a:t>Ковариационный анализ; множественный регрессионный анализ  </a:t>
                      </a:r>
                      <a:endParaRPr lang="ru-RU" sz="1800" dirty="0">
                        <a:effectLst/>
                        <a:latin typeface="+mn-lt"/>
                        <a:ea typeface="Calibri"/>
                        <a:cs typeface="Times New Roman"/>
                      </a:endParaRPr>
                    </a:p>
                  </a:txBody>
                  <a:tcPr marL="44450" marR="44450" marT="22225" marB="222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3043" name="Прямоугольник 15"/>
          <p:cNvSpPr>
            <a:spLocks noChangeArrowheads="1"/>
          </p:cNvSpPr>
          <p:nvPr/>
        </p:nvSpPr>
        <p:spPr bwMode="auto">
          <a:xfrm>
            <a:off x="1258888" y="333375"/>
            <a:ext cx="5834062" cy="460375"/>
          </a:xfrm>
          <a:prstGeom prst="rect">
            <a:avLst/>
          </a:prstGeom>
          <a:noFill/>
          <a:ln w="9525">
            <a:noFill/>
            <a:miter lim="800000"/>
            <a:headEnd/>
            <a:tailEnd/>
          </a:ln>
        </p:spPr>
        <p:txBody>
          <a:bodyPr>
            <a:spAutoFit/>
          </a:bodyPr>
          <a:lstStyle/>
          <a:p>
            <a:r>
              <a:rPr lang="ru-RU" sz="2400" dirty="0"/>
              <a:t>Возможности регрессионного анализа</a:t>
            </a:r>
          </a:p>
        </p:txBody>
      </p:sp>
      <p:sp>
        <p:nvSpPr>
          <p:cNvPr id="2" name="Номер слайда 1">
            <a:extLst>
              <a:ext uri="{FF2B5EF4-FFF2-40B4-BE49-F238E27FC236}">
                <a16:creationId xmlns:a16="http://schemas.microsoft.com/office/drawing/2014/main" id="{44ECD313-6F84-408C-9248-D435E81A4356}"/>
              </a:ext>
            </a:extLst>
          </p:cNvPr>
          <p:cNvSpPr>
            <a:spLocks noGrp="1"/>
          </p:cNvSpPr>
          <p:nvPr>
            <p:ph type="sldNum" sz="quarter" idx="12"/>
          </p:nvPr>
        </p:nvSpPr>
        <p:spPr/>
        <p:txBody>
          <a:bodyPr/>
          <a:lstStyle/>
          <a:p>
            <a:pPr>
              <a:defRPr/>
            </a:pPr>
            <a:fld id="{3DE77ED5-9BC3-47B6-8E03-B2C9F4817448}" type="slidenum">
              <a:rPr lang="ru-RU" smtClean="0"/>
              <a:pPr>
                <a:defRPr/>
              </a:pPr>
              <a:t>805</a:t>
            </a:fld>
            <a:endParaRPr lang="ru-RU"/>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Заголовок 1"/>
          <p:cNvSpPr>
            <a:spLocks noGrp="1"/>
          </p:cNvSpPr>
          <p:nvPr>
            <p:ph type="title"/>
          </p:nvPr>
        </p:nvSpPr>
        <p:spPr>
          <a:xfrm>
            <a:off x="539552" y="476672"/>
            <a:ext cx="8229600" cy="990600"/>
          </a:xfrm>
        </p:spPr>
        <p:txBody>
          <a:bodyPr/>
          <a:lstStyle/>
          <a:p>
            <a:r>
              <a:rPr lang="ru-RU" dirty="0"/>
              <a:t>К следующему занятию: 1</a:t>
            </a:r>
            <a:r>
              <a:rPr lang="en-US" dirty="0"/>
              <a:t>1</a:t>
            </a:r>
            <a:r>
              <a:rPr lang="ru-RU" dirty="0"/>
              <a:t> примеров данных по выбранной тематике домашней работы</a:t>
            </a:r>
          </a:p>
        </p:txBody>
      </p:sp>
      <p:sp>
        <p:nvSpPr>
          <p:cNvPr id="46082" name="Содержимое 2"/>
          <p:cNvSpPr>
            <a:spLocks noGrp="1"/>
          </p:cNvSpPr>
          <p:nvPr>
            <p:ph idx="1"/>
          </p:nvPr>
        </p:nvSpPr>
        <p:spPr>
          <a:xfrm>
            <a:off x="457200" y="1674346"/>
            <a:ext cx="8229600" cy="4937125"/>
          </a:xfrm>
        </p:spPr>
        <p:txBody>
          <a:bodyPr/>
          <a:lstStyle/>
          <a:p>
            <a:r>
              <a:rPr lang="ru-RU" u="sng" dirty="0"/>
              <a:t>Пространственные</a:t>
            </a:r>
            <a:r>
              <a:rPr lang="ru-RU" dirty="0"/>
              <a:t>, временные – </a:t>
            </a:r>
            <a:r>
              <a:rPr lang="ru-RU" u="sng" dirty="0"/>
              <a:t>моментные</a:t>
            </a:r>
            <a:r>
              <a:rPr lang="ru-RU" dirty="0"/>
              <a:t>, </a:t>
            </a:r>
            <a:r>
              <a:rPr lang="ru-RU" u="sng" dirty="0"/>
              <a:t>интервальные,</a:t>
            </a:r>
            <a:r>
              <a:rPr lang="ru-RU" dirty="0"/>
              <a:t> и </a:t>
            </a:r>
            <a:r>
              <a:rPr lang="ru-RU" u="sng" dirty="0"/>
              <a:t>пространственно-временные данные </a:t>
            </a:r>
          </a:p>
          <a:p>
            <a:r>
              <a:rPr lang="ru-RU" u="sng" dirty="0"/>
              <a:t>одномерные,</a:t>
            </a:r>
            <a:r>
              <a:rPr lang="ru-RU" dirty="0"/>
              <a:t>  </a:t>
            </a:r>
            <a:r>
              <a:rPr lang="ru-RU" u="sng" dirty="0"/>
              <a:t>двумерные </a:t>
            </a:r>
            <a:r>
              <a:rPr lang="ru-RU" dirty="0"/>
              <a:t>и многомерные (</a:t>
            </a:r>
            <a:r>
              <a:rPr lang="ru-RU" u="sng" dirty="0"/>
              <a:t>трехмерные</a:t>
            </a:r>
            <a:r>
              <a:rPr lang="ru-RU" dirty="0"/>
              <a:t>)</a:t>
            </a:r>
          </a:p>
          <a:p>
            <a:r>
              <a:rPr lang="ru-RU" dirty="0"/>
              <a:t>количественные (числовые) – </a:t>
            </a:r>
            <a:r>
              <a:rPr lang="ru-RU" u="sng" dirty="0"/>
              <a:t>дискретные</a:t>
            </a:r>
            <a:r>
              <a:rPr lang="ru-RU" dirty="0"/>
              <a:t>, </a:t>
            </a:r>
            <a:r>
              <a:rPr lang="ru-RU" u="sng" dirty="0"/>
              <a:t>непрерывные</a:t>
            </a:r>
          </a:p>
          <a:p>
            <a:r>
              <a:rPr lang="ru-RU" dirty="0"/>
              <a:t>качественные (категориальные) – </a:t>
            </a:r>
            <a:r>
              <a:rPr lang="ru-RU" u="sng" dirty="0"/>
              <a:t>номинальные,</a:t>
            </a:r>
            <a:r>
              <a:rPr lang="ru-RU" dirty="0"/>
              <a:t> </a:t>
            </a:r>
            <a:r>
              <a:rPr lang="ru-RU" u="sng" dirty="0"/>
              <a:t>порядковые</a:t>
            </a:r>
          </a:p>
        </p:txBody>
      </p:sp>
      <p:sp>
        <p:nvSpPr>
          <p:cNvPr id="2" name="Номер слайда 1">
            <a:extLst>
              <a:ext uri="{FF2B5EF4-FFF2-40B4-BE49-F238E27FC236}">
                <a16:creationId xmlns:a16="http://schemas.microsoft.com/office/drawing/2014/main" id="{BFC146B3-CF07-4F76-81B6-E5CB515DE455}"/>
              </a:ext>
            </a:extLst>
          </p:cNvPr>
          <p:cNvSpPr>
            <a:spLocks noGrp="1"/>
          </p:cNvSpPr>
          <p:nvPr>
            <p:ph type="sldNum" sz="quarter" idx="12"/>
          </p:nvPr>
        </p:nvSpPr>
        <p:spPr/>
        <p:txBody>
          <a:bodyPr/>
          <a:lstStyle/>
          <a:p>
            <a:pPr>
              <a:defRPr/>
            </a:pPr>
            <a:fld id="{4042308C-B479-4937-8BDB-0CF806D72C18}" type="slidenum">
              <a:rPr lang="ru-RU" smtClean="0"/>
              <a:pPr>
                <a:defRPr/>
              </a:pPr>
              <a:t>806</a:t>
            </a:fld>
            <a:endParaRPr lang="ru-RU"/>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Заголовок 1"/>
          <p:cNvSpPr>
            <a:spLocks noGrp="1"/>
          </p:cNvSpPr>
          <p:nvPr>
            <p:ph type="title"/>
          </p:nvPr>
        </p:nvSpPr>
        <p:spPr/>
        <p:txBody>
          <a:bodyPr/>
          <a:lstStyle/>
          <a:p>
            <a:r>
              <a:rPr lang="ru-RU" dirty="0"/>
              <a:t>Подготовить отчет и выслать на почту  до конца дня </a:t>
            </a:r>
            <a:r>
              <a:rPr lang="en-US" dirty="0"/>
              <a:t>1</a:t>
            </a:r>
            <a:r>
              <a:rPr lang="ru-RU" dirty="0"/>
              <a:t>8 сентября</a:t>
            </a:r>
          </a:p>
        </p:txBody>
      </p:sp>
      <p:sp>
        <p:nvSpPr>
          <p:cNvPr id="47106" name="Содержимое 2"/>
          <p:cNvSpPr>
            <a:spLocks noGrp="1"/>
          </p:cNvSpPr>
          <p:nvPr>
            <p:ph sz="quarter" idx="1"/>
          </p:nvPr>
        </p:nvSpPr>
        <p:spPr>
          <a:xfrm>
            <a:off x="457200" y="1219200"/>
            <a:ext cx="8229600" cy="4937125"/>
          </a:xfrm>
        </p:spPr>
        <p:txBody>
          <a:bodyPr/>
          <a:lstStyle/>
          <a:p>
            <a:r>
              <a:rPr lang="ru-RU" sz="2800" i="1" dirty="0"/>
              <a:t>Найти к каждому типу данных по одному примеру. </a:t>
            </a:r>
          </a:p>
          <a:p>
            <a:r>
              <a:rPr lang="ru-RU" sz="2800" i="1" dirty="0"/>
              <a:t>Пример на каждый тип данных должен быть новый. Каждый пример должен сопровождаться ссылкой на источник, таблицей значений и графиком. </a:t>
            </a:r>
          </a:p>
          <a:p>
            <a:r>
              <a:rPr lang="ru-RU" sz="2800" i="1" dirty="0"/>
              <a:t>Обратите внимание, должно быть 11 разных примеров.</a:t>
            </a:r>
          </a:p>
          <a:p>
            <a:r>
              <a:rPr lang="ru-RU" sz="2800" i="1" dirty="0"/>
              <a:t>Отчет в формате </a:t>
            </a:r>
            <a:r>
              <a:rPr lang="en-US" sz="2800" i="1" dirty="0"/>
              <a:t>Word</a:t>
            </a:r>
            <a:endParaRPr lang="ru-RU" sz="2800" i="1" dirty="0"/>
          </a:p>
          <a:p>
            <a:r>
              <a:rPr lang="ru-RU" sz="2800" i="1" dirty="0"/>
              <a:t>Не забудьте указать номер группы и автора</a:t>
            </a:r>
            <a:endParaRPr lang="ru-RU" sz="2800" dirty="0"/>
          </a:p>
          <a:p>
            <a:endParaRPr lang="ru-RU" dirty="0"/>
          </a:p>
        </p:txBody>
      </p:sp>
      <p:sp>
        <p:nvSpPr>
          <p:cNvPr id="2" name="Номер слайда 1">
            <a:extLst>
              <a:ext uri="{FF2B5EF4-FFF2-40B4-BE49-F238E27FC236}">
                <a16:creationId xmlns:a16="http://schemas.microsoft.com/office/drawing/2014/main" id="{78207099-3386-4F1E-8B82-D198F0C36852}"/>
              </a:ext>
            </a:extLst>
          </p:cNvPr>
          <p:cNvSpPr>
            <a:spLocks noGrp="1"/>
          </p:cNvSpPr>
          <p:nvPr>
            <p:ph type="sldNum" sz="quarter" idx="12"/>
          </p:nvPr>
        </p:nvSpPr>
        <p:spPr/>
        <p:txBody>
          <a:bodyPr/>
          <a:lstStyle/>
          <a:p>
            <a:pPr>
              <a:defRPr/>
            </a:pPr>
            <a:fld id="{4042308C-B479-4937-8BDB-0CF806D72C18}" type="slidenum">
              <a:rPr lang="ru-RU" smtClean="0"/>
              <a:pPr>
                <a:defRPr/>
              </a:pPr>
              <a:t>807</a:t>
            </a:fld>
            <a:endParaRPr lang="ru-RU"/>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4400" dirty="0">
                <a:solidFill>
                  <a:schemeClr val="tx1"/>
                </a:solidFill>
                <a:latin typeface="+mn-lt"/>
                <a:ea typeface="+mn-ea"/>
                <a:cs typeface="+mn-cs"/>
              </a:rPr>
              <a:t>Антонян</a:t>
            </a:r>
            <a:r>
              <a:rPr lang="ru-RU" dirty="0"/>
              <a:t> </a:t>
            </a:r>
            <a:r>
              <a:rPr lang="ru-RU" sz="4400" dirty="0">
                <a:solidFill>
                  <a:schemeClr val="tx1"/>
                </a:solidFill>
                <a:latin typeface="+mn-lt"/>
                <a:ea typeface="+mn-ea"/>
                <a:cs typeface="+mn-cs"/>
              </a:rPr>
              <a:t>Анна</a:t>
            </a:r>
            <a:r>
              <a:rPr lang="ru-RU" dirty="0"/>
              <a:t> </a:t>
            </a:r>
            <a:r>
              <a:rPr lang="ru-RU" sz="4400" dirty="0">
                <a:solidFill>
                  <a:schemeClr val="tx1"/>
                </a:solidFill>
                <a:latin typeface="+mn-lt"/>
                <a:ea typeface="+mn-ea"/>
                <a:cs typeface="+mn-cs"/>
              </a:rPr>
              <a:t>Артуровна</a:t>
            </a:r>
          </a:p>
        </p:txBody>
      </p:sp>
      <p:sp>
        <p:nvSpPr>
          <p:cNvPr id="3" name="Объект 2"/>
          <p:cNvSpPr>
            <a:spLocks noGrp="1"/>
          </p:cNvSpPr>
          <p:nvPr>
            <p:ph sz="quarter" idx="1"/>
          </p:nvPr>
        </p:nvSpPr>
        <p:spPr/>
        <p:txBody>
          <a:bodyPr/>
          <a:lstStyle/>
          <a:p>
            <a:r>
              <a:rPr lang="en-US" sz="4400" dirty="0">
                <a:solidFill>
                  <a:srgbClr val="7030A0"/>
                </a:solidFill>
              </a:rPr>
              <a:t>antonyananna9@gmail.com</a:t>
            </a:r>
            <a:endParaRPr lang="ru-RU" sz="4400" dirty="0">
              <a:solidFill>
                <a:srgbClr val="7030A0"/>
              </a:solidFill>
            </a:endParaRPr>
          </a:p>
          <a:p>
            <a:r>
              <a:rPr lang="en-US" sz="4400" dirty="0">
                <a:solidFill>
                  <a:srgbClr val="7030A0"/>
                </a:solidFill>
                <a:hlinkClick r:id="rId2"/>
              </a:rPr>
              <a:t>aantonyan@hse.ru</a:t>
            </a:r>
            <a:endParaRPr lang="en-US" sz="4400" dirty="0">
              <a:solidFill>
                <a:srgbClr val="7030A0"/>
              </a:solidFill>
            </a:endParaRPr>
          </a:p>
          <a:p>
            <a:endParaRPr lang="en-US" sz="4400" dirty="0">
              <a:solidFill>
                <a:srgbClr val="7030A0"/>
              </a:solidFill>
            </a:endParaRPr>
          </a:p>
          <a:p>
            <a:r>
              <a:rPr lang="ru-RU" sz="4400" dirty="0"/>
              <a:t>Ссылка на </a:t>
            </a:r>
            <a:r>
              <a:rPr lang="en-US" sz="4400" dirty="0"/>
              <a:t>Google disk</a:t>
            </a:r>
            <a:r>
              <a:rPr lang="ru-RU" sz="4400" dirty="0"/>
              <a:t>: </a:t>
            </a:r>
          </a:p>
          <a:p>
            <a:r>
              <a:rPr lang="en-US" sz="2800" dirty="0">
                <a:solidFill>
                  <a:srgbClr val="7030A0"/>
                </a:solidFill>
                <a:hlinkClick r:id="rId3"/>
              </a:rPr>
              <a:t>https://drive.google.com/drive/folders/1RN5TAo-WGvv89XuAKeDUBS5IwyoECDBe?usp=sharing</a:t>
            </a:r>
            <a:r>
              <a:rPr lang="ru-RU" sz="2800" dirty="0">
                <a:solidFill>
                  <a:srgbClr val="7030A0"/>
                </a:solidFill>
              </a:rPr>
              <a:t> </a:t>
            </a:r>
          </a:p>
          <a:p>
            <a:endParaRPr lang="en-US" sz="4400" dirty="0">
              <a:solidFill>
                <a:srgbClr val="7030A0"/>
              </a:solidFill>
            </a:endParaRPr>
          </a:p>
          <a:p>
            <a:endParaRPr lang="ru-RU" sz="4400" dirty="0"/>
          </a:p>
        </p:txBody>
      </p:sp>
      <p:sp>
        <p:nvSpPr>
          <p:cNvPr id="4" name="Номер слайда 3">
            <a:extLst>
              <a:ext uri="{FF2B5EF4-FFF2-40B4-BE49-F238E27FC236}">
                <a16:creationId xmlns:a16="http://schemas.microsoft.com/office/drawing/2014/main" id="{33C2BD62-5E05-4D07-89F5-E11D269193D2}"/>
              </a:ext>
            </a:extLst>
          </p:cNvPr>
          <p:cNvSpPr>
            <a:spLocks noGrp="1"/>
          </p:cNvSpPr>
          <p:nvPr>
            <p:ph type="sldNum" sz="quarter" idx="12"/>
          </p:nvPr>
        </p:nvSpPr>
        <p:spPr/>
        <p:txBody>
          <a:bodyPr/>
          <a:lstStyle/>
          <a:p>
            <a:pPr>
              <a:defRPr/>
            </a:pPr>
            <a:fld id="{4042308C-B479-4937-8BDB-0CF806D72C18}" type="slidenum">
              <a:rPr lang="ru-RU" smtClean="0"/>
              <a:pPr>
                <a:defRPr/>
              </a:pPr>
              <a:t>808</a:t>
            </a:fld>
            <a:endParaRPr lang="ru-RU"/>
          </a:p>
        </p:txBody>
      </p:sp>
    </p:spTree>
    <p:extLst>
      <p:ext uri="{BB962C8B-B14F-4D97-AF65-F5344CB8AC3E}">
        <p14:creationId xmlns:p14="http://schemas.microsoft.com/office/powerpoint/2010/main" val="2236050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p:cNvSpPr>
            <a:spLocks noGrp="1"/>
          </p:cNvSpPr>
          <p:nvPr>
            <p:ph type="title"/>
          </p:nvPr>
        </p:nvSpPr>
        <p:spPr/>
        <p:txBody>
          <a:bodyPr/>
          <a:lstStyle/>
          <a:p>
            <a:pPr eaLnBrk="1" hangingPunct="1"/>
            <a:r>
              <a:rPr lang="ru-RU" dirty="0"/>
              <a:t>В структуру  </a:t>
            </a:r>
            <a:r>
              <a:rPr lang="ru-RU"/>
              <a:t>домашнего задания 1</a:t>
            </a:r>
            <a:endParaRPr lang="ru-RU" dirty="0"/>
          </a:p>
        </p:txBody>
      </p:sp>
      <p:sp>
        <p:nvSpPr>
          <p:cNvPr id="14339" name="Содержимое 2"/>
          <p:cNvSpPr>
            <a:spLocks noGrp="1"/>
          </p:cNvSpPr>
          <p:nvPr>
            <p:ph idx="1"/>
          </p:nvPr>
        </p:nvSpPr>
        <p:spPr>
          <a:xfrm>
            <a:off x="457200" y="1600200"/>
            <a:ext cx="8229600" cy="4781550"/>
          </a:xfrm>
        </p:spPr>
        <p:txBody>
          <a:bodyPr/>
          <a:lstStyle/>
          <a:p>
            <a:pPr eaLnBrk="1" hangingPunct="1"/>
            <a:r>
              <a:rPr lang="ru-RU" i="1" dirty="0"/>
              <a:t>Представление одномерных данных в виде вариационного ряда в простом и интервальном (сгруппированном) виде.</a:t>
            </a:r>
            <a:endParaRPr lang="ru-RU" dirty="0"/>
          </a:p>
          <a:p>
            <a:pPr eaLnBrk="1" hangingPunct="1"/>
            <a:r>
              <a:rPr lang="ru-RU" i="1" dirty="0"/>
              <a:t>Таблица, сформированная на занятии</a:t>
            </a:r>
          </a:p>
          <a:p>
            <a:pPr eaLnBrk="1" hangingPunct="1"/>
            <a:r>
              <a:rPr lang="ru-RU" i="1" dirty="0"/>
              <a:t>Сформировать выводы к таблице (сколько интервалов получилось, насколько они наполнены, есть </a:t>
            </a:r>
            <a:r>
              <a:rPr lang="ru-RU" i="1"/>
              <a:t>ли пропуски)</a:t>
            </a:r>
            <a:endParaRPr lang="ru-RU" i="1" dirty="0"/>
          </a:p>
          <a:p>
            <a:pPr eaLnBrk="1" hangingPunct="1"/>
            <a:r>
              <a:rPr lang="ru-RU" i="1" dirty="0"/>
              <a:t>Доделать к следующему занятию</a:t>
            </a:r>
            <a:endParaRPr lang="ru-RU" dirty="0"/>
          </a:p>
          <a:p>
            <a:pPr eaLnBrk="1" hangingPunct="1"/>
            <a:endParaRPr lang="ru-RU" dirty="0"/>
          </a:p>
        </p:txBody>
      </p:sp>
      <p:sp>
        <p:nvSpPr>
          <p:cNvPr id="2" name="Номер слайда 1"/>
          <p:cNvSpPr>
            <a:spLocks noGrp="1"/>
          </p:cNvSpPr>
          <p:nvPr>
            <p:ph type="sldNum" sz="quarter" idx="12"/>
          </p:nvPr>
        </p:nvSpPr>
        <p:spPr/>
        <p:txBody>
          <a:bodyPr/>
          <a:lstStyle/>
          <a:p>
            <a:pPr>
              <a:defRPr/>
            </a:pPr>
            <a:fld id="{6859925B-7AB1-4910-A995-863FEA31FA9D}" type="slidenum">
              <a:rPr lang="ru-RU" smtClean="0"/>
              <a:pPr>
                <a:defRPr/>
              </a:pPr>
              <a:t>81</a:t>
            </a:fld>
            <a:endParaRPr lang="ru-RU"/>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2074" y="110034"/>
            <a:ext cx="8229600" cy="941388"/>
          </a:xfrm>
        </p:spPr>
        <p:txBody>
          <a:bodyPr rtlCol="0">
            <a:normAutofit fontScale="90000"/>
          </a:bodyPr>
          <a:lstStyle/>
          <a:p>
            <a:pPr eaLnBrk="1" fontAlgn="auto" hangingPunct="1">
              <a:spcAft>
                <a:spcPts val="0"/>
              </a:spcAft>
              <a:defRPr/>
            </a:pPr>
            <a:r>
              <a:rPr lang="ru-RU" sz="2800" i="1" dirty="0"/>
              <a:t>Показатели вариации (характеристики рассеивания) изучаемого признака (1)</a:t>
            </a:r>
            <a:endParaRPr lang="ru-RU" sz="2800" dirty="0"/>
          </a:p>
        </p:txBody>
      </p:sp>
      <p:graphicFrame>
        <p:nvGraphicFramePr>
          <p:cNvPr id="3" name="Таблица 2"/>
          <p:cNvGraphicFramePr>
            <a:graphicFrameLocks noGrp="1"/>
          </p:cNvGraphicFramePr>
          <p:nvPr/>
        </p:nvGraphicFramePr>
        <p:xfrm>
          <a:off x="242074" y="1045039"/>
          <a:ext cx="8351837" cy="5327904"/>
        </p:xfrm>
        <a:graphic>
          <a:graphicData uri="http://schemas.openxmlformats.org/drawingml/2006/table">
            <a:tbl>
              <a:tblPr/>
              <a:tblGrid>
                <a:gridCol w="595312">
                  <a:extLst>
                    <a:ext uri="{9D8B030D-6E8A-4147-A177-3AD203B41FA5}">
                      <a16:colId xmlns:a16="http://schemas.microsoft.com/office/drawing/2014/main" val="20000"/>
                    </a:ext>
                  </a:extLst>
                </a:gridCol>
                <a:gridCol w="2706688">
                  <a:extLst>
                    <a:ext uri="{9D8B030D-6E8A-4147-A177-3AD203B41FA5}">
                      <a16:colId xmlns:a16="http://schemas.microsoft.com/office/drawing/2014/main" val="20001"/>
                    </a:ext>
                  </a:extLst>
                </a:gridCol>
                <a:gridCol w="1739900">
                  <a:extLst>
                    <a:ext uri="{9D8B030D-6E8A-4147-A177-3AD203B41FA5}">
                      <a16:colId xmlns:a16="http://schemas.microsoft.com/office/drawing/2014/main" val="20002"/>
                    </a:ext>
                  </a:extLst>
                </a:gridCol>
                <a:gridCol w="1582737">
                  <a:extLst>
                    <a:ext uri="{9D8B030D-6E8A-4147-A177-3AD203B41FA5}">
                      <a16:colId xmlns:a16="http://schemas.microsoft.com/office/drawing/2014/main" val="20003"/>
                    </a:ext>
                  </a:extLst>
                </a:gridCol>
                <a:gridCol w="1727200">
                  <a:extLst>
                    <a:ext uri="{9D8B030D-6E8A-4147-A177-3AD203B41FA5}">
                      <a16:colId xmlns:a16="http://schemas.microsoft.com/office/drawing/2014/main" val="20004"/>
                    </a:ext>
                  </a:extLst>
                </a:gridCol>
              </a:tblGrid>
              <a:tr h="266378">
                <a:tc rowSpan="2"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Arial CYR" pitchFamily="34" charset="0"/>
                          <a:cs typeface="Times New Roman" pitchFamily="18" charset="0"/>
                        </a:rPr>
                        <a:t>Характеристика</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ru-RU"/>
                    </a:p>
                  </a:txBody>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По исходным данным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По интервальному ряду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5512">
                <a:tc gridSpan="2" vMerge="1">
                  <a:txBody>
                    <a:bodyPr/>
                    <a:lstStyle/>
                    <a:p>
                      <a:endParaRPr lang="ru-RU"/>
                    </a:p>
                  </a:txBody>
                  <a:tcPr/>
                </a:tc>
                <a:tc hMerge="1"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по формуле</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с помощью встроенных функций Excel</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extLst>
                  <a:ext uri="{0D108BD9-81ED-4DB2-BD59-A6C34878D82A}">
                    <a16:rowId xmlns:a16="http://schemas.microsoft.com/office/drawing/2014/main" val="10001"/>
                  </a:ext>
                </a:extLst>
              </a:tr>
              <a:tr h="319702">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ea typeface="Calibri" pitchFamily="34" charset="0"/>
                          <a:cs typeface="Times New Roman" pitchFamily="18" charset="0"/>
                        </a:rPr>
                        <a:t>1</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cs typeface="Times New Roman" pitchFamily="18" charset="0"/>
                        </a:rPr>
                        <a:t>Дисперсия</a:t>
                      </a:r>
                    </a:p>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=ДИСПР</a:t>
                      </a:r>
                      <a:r>
                        <a:rPr kumimoji="0" lang="ru-RU" sz="1600" b="0" i="0" u="none" strike="noStrike" cap="none" normalizeH="0" baseline="0" dirty="0">
                          <a:ln>
                            <a:noFill/>
                          </a:ln>
                          <a:solidFill>
                            <a:schemeClr val="tx1"/>
                          </a:solidFill>
                          <a:effectLst/>
                          <a:latin typeface="Arial CYR" pitchFamily="34" charset="0"/>
                          <a:ea typeface="Times New Roman" pitchFamily="18" charset="0"/>
                          <a:cs typeface="Calibri" pitchFamily="34" charset="0"/>
                        </a:rPr>
                        <a:t>(</a:t>
                      </a: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a:t>
                      </a: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x</a:t>
                      </a:r>
                      <a:r>
                        <a:rPr kumimoji="0" lang="en-US" sz="1600" b="0" i="0" u="none" strike="noStrike" cap="none" normalizeH="0" baseline="-25000" dirty="0">
                          <a:ln>
                            <a:noFill/>
                          </a:ln>
                          <a:solidFill>
                            <a:schemeClr val="tx1"/>
                          </a:solidFill>
                          <a:effectLst/>
                          <a:latin typeface="Calibri" pitchFamily="34" charset="0"/>
                          <a:ea typeface="Calibri" pitchFamily="34" charset="0"/>
                          <a:cs typeface="Times New Roman" pitchFamily="18" charset="0"/>
                        </a:rPr>
                        <a:t>i</a:t>
                      </a: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275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2</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Среднее линейное отклонение</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53275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ea typeface="Calibri" pitchFamily="34" charset="0"/>
                          <a:cs typeface="Times New Roman" pitchFamily="18" charset="0"/>
                        </a:rPr>
                        <a:t>3</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cs typeface="Times New Roman" pitchFamily="18" charset="0"/>
                        </a:rPr>
                        <a:t>Среднее </a:t>
                      </a:r>
                      <a:r>
                        <a:rPr kumimoji="0" lang="ru-RU" sz="1600" b="0" i="0" u="none" strike="noStrike" cap="none" normalizeH="0" baseline="0" dirty="0" err="1">
                          <a:ln>
                            <a:noFill/>
                          </a:ln>
                          <a:solidFill>
                            <a:schemeClr val="tx1"/>
                          </a:solidFill>
                          <a:effectLst/>
                          <a:latin typeface="Arial CYR" pitchFamily="34" charset="0"/>
                          <a:cs typeface="Times New Roman" pitchFamily="18" charset="0"/>
                        </a:rPr>
                        <a:t>квадратическое</a:t>
                      </a:r>
                      <a:r>
                        <a:rPr kumimoji="0" lang="ru-RU" sz="1600" b="0" i="0" u="none" strike="noStrike" cap="none" normalizeH="0" baseline="0" dirty="0">
                          <a:ln>
                            <a:noFill/>
                          </a:ln>
                          <a:solidFill>
                            <a:schemeClr val="tx1"/>
                          </a:solidFill>
                          <a:effectLst/>
                          <a:latin typeface="Arial CYR" pitchFamily="34" charset="0"/>
                          <a:cs typeface="Times New Roman" pitchFamily="18" charset="0"/>
                        </a:rPr>
                        <a:t> отклонение</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275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4</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defRPr/>
                      </a:pPr>
                      <a:r>
                        <a:rPr lang="ru-RU" altLang="ru-RU" sz="1600" b="1" i="1" dirty="0"/>
                        <a:t>Коэффициент осцилляции</a:t>
                      </a:r>
                      <a:r>
                        <a:rPr lang="en-US" altLang="ru-RU" sz="1600" b="1" i="1" dirty="0"/>
                        <a:t> </a:t>
                      </a:r>
                      <a:r>
                        <a:rPr kumimoji="0" lang="ru-RU" sz="1600" b="0" i="0" u="none" strike="noStrike" cap="none" normalizeH="0" baseline="0" dirty="0">
                          <a:ln>
                            <a:noFill/>
                          </a:ln>
                          <a:solidFill>
                            <a:schemeClr val="tx1"/>
                          </a:solidFill>
                          <a:effectLst/>
                          <a:latin typeface="Arial CYR" pitchFamily="34" charset="0"/>
                          <a:cs typeface="Times New Roman" pitchFamily="18" charset="0"/>
                        </a:rPr>
                        <a:t>(в%)</a:t>
                      </a:r>
                      <a:r>
                        <a:rPr lang="en-US" altLang="ru-RU" sz="1600" b="1" i="1" dirty="0"/>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53275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5</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defRPr/>
                      </a:pPr>
                      <a:r>
                        <a:rPr lang="ru-RU" altLang="ru-RU" sz="1600" b="1" i="1" dirty="0"/>
                        <a:t>Коэффициент линейной вариации</a:t>
                      </a:r>
                      <a:r>
                        <a:rPr lang="en-US" altLang="ru-RU" sz="1600" b="1" i="1" dirty="0"/>
                        <a:t> </a:t>
                      </a:r>
                      <a:r>
                        <a:rPr kumimoji="0" lang="ru-RU" sz="1600" b="0" i="0" u="none" strike="noStrike" cap="none" normalizeH="0" baseline="0" dirty="0">
                          <a:ln>
                            <a:noFill/>
                          </a:ln>
                          <a:solidFill>
                            <a:schemeClr val="tx1"/>
                          </a:solidFill>
                          <a:effectLst/>
                          <a:latin typeface="Arial CYR" pitchFamily="34" charset="0"/>
                          <a:cs typeface="Times New Roman" pitchFamily="18" charset="0"/>
                        </a:rPr>
                        <a:t>(в%)</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53275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ea typeface="Calibri" pitchFamily="34" charset="0"/>
                          <a:cs typeface="Times New Roman" pitchFamily="18" charset="0"/>
                        </a:rPr>
                        <a:t>6</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cs typeface="Times New Roman" pitchFamily="18" charset="0"/>
                        </a:rPr>
                        <a:t>Коэффициент вариации (в%)</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275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7</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lang="ru-RU" altLang="ru-RU" sz="1600" b="0" i="0" dirty="0" err="1">
                          <a:solidFill>
                            <a:schemeClr val="tx1"/>
                          </a:solidFill>
                        </a:rPr>
                        <a:t>Квартильный</a:t>
                      </a:r>
                      <a:r>
                        <a:rPr lang="ru-RU" altLang="ru-RU" sz="1600" b="0" i="0" dirty="0">
                          <a:solidFill>
                            <a:schemeClr val="tx1"/>
                          </a:solidFill>
                        </a:rPr>
                        <a:t> показатель вариации </a:t>
                      </a:r>
                      <a:r>
                        <a:rPr lang="ru-RU" altLang="ru-RU" sz="1600" b="0" i="0" dirty="0" err="1">
                          <a:solidFill>
                            <a:schemeClr val="tx1"/>
                          </a:solidFill>
                        </a:rPr>
                        <a:t>Гальтона</a:t>
                      </a:r>
                      <a:r>
                        <a:rPr lang="ru-RU" altLang="ru-RU" sz="1600" b="0" i="0" dirty="0">
                          <a:solidFill>
                            <a:schemeClr val="tx1"/>
                          </a:solidFill>
                        </a:rPr>
                        <a:t> Ф.</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3144" name="Picture 1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635896" y="2491712"/>
            <a:ext cx="1541846" cy="385462"/>
          </a:xfrm>
          <a:prstGeom prst="rect">
            <a:avLst/>
          </a:prstGeom>
          <a:noFill/>
          <a:ln w="9525">
            <a:noFill/>
            <a:miter lim="800000"/>
            <a:headEnd/>
            <a:tailEnd/>
          </a:ln>
        </p:spPr>
      </p:pic>
      <p:pic>
        <p:nvPicPr>
          <p:cNvPr id="3145" name="Picture 1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885515" y="2492958"/>
            <a:ext cx="1686049" cy="337210"/>
          </a:xfrm>
          <a:prstGeom prst="rect">
            <a:avLst/>
          </a:prstGeom>
          <a:noFill/>
          <a:ln w="9525">
            <a:noFill/>
            <a:miter lim="800000"/>
            <a:headEnd/>
            <a:tailEnd/>
          </a:ln>
        </p:spPr>
      </p:pic>
      <p:pic>
        <p:nvPicPr>
          <p:cNvPr id="3146" name="Picture 1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218521" y="3558524"/>
            <a:ext cx="993775" cy="422883"/>
          </a:xfrm>
          <a:prstGeom prst="rect">
            <a:avLst/>
          </a:prstGeom>
          <a:noFill/>
          <a:ln w="9525">
            <a:noFill/>
            <a:miter lim="800000"/>
            <a:headEnd/>
            <a:tailEnd/>
          </a:ln>
        </p:spPr>
      </p:pic>
      <p:pic>
        <p:nvPicPr>
          <p:cNvPr id="3147" name="Picture 1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35413" y="3587889"/>
            <a:ext cx="915542" cy="389593"/>
          </a:xfrm>
          <a:prstGeom prst="rect">
            <a:avLst/>
          </a:prstGeom>
          <a:noFill/>
          <a:ln w="9525">
            <a:noFill/>
            <a:miter lim="800000"/>
            <a:headEnd/>
            <a:tailEnd/>
          </a:ln>
        </p:spPr>
      </p:pic>
      <p:graphicFrame>
        <p:nvGraphicFramePr>
          <p:cNvPr id="4" name="Объект 3"/>
          <p:cNvGraphicFramePr>
            <a:graphicFrameLocks noChangeAspect="1"/>
          </p:cNvGraphicFramePr>
          <p:nvPr/>
        </p:nvGraphicFramePr>
        <p:xfrm>
          <a:off x="3935413" y="5190402"/>
          <a:ext cx="945796" cy="525895"/>
        </p:xfrm>
        <a:graphic>
          <a:graphicData uri="http://schemas.openxmlformats.org/presentationml/2006/ole">
            <mc:AlternateContent xmlns:mc="http://schemas.openxmlformats.org/markup-compatibility/2006">
              <mc:Choice xmlns:v="urn:schemas-microsoft-com:vml" Requires="v">
                <p:oleObj spid="_x0000_s80938" name="Формула" r:id="rId7" imgW="736560" imgH="406080" progId="Equation.3">
                  <p:embed/>
                </p:oleObj>
              </mc:Choice>
              <mc:Fallback>
                <p:oleObj name="Формула" r:id="rId7" imgW="736560" imgH="406080" progId="Equation.3">
                  <p:embed/>
                  <p:pic>
                    <p:nvPicPr>
                      <p:cNvPr id="4" name="Объект 3"/>
                      <p:cNvPicPr>
                        <a:picLocks noChangeAspect="1" noChangeArrowheads="1"/>
                      </p:cNvPicPr>
                      <p:nvPr/>
                    </p:nvPicPr>
                    <p:blipFill>
                      <a:blip r:embed="rId8"/>
                      <a:srcRect/>
                      <a:stretch>
                        <a:fillRect/>
                      </a:stretch>
                    </p:blipFill>
                    <p:spPr bwMode="auto">
                      <a:xfrm>
                        <a:off x="3935413" y="5190402"/>
                        <a:ext cx="945796" cy="525895"/>
                      </a:xfrm>
                      <a:prstGeom prst="rect">
                        <a:avLst/>
                      </a:prstGeom>
                      <a:noFill/>
                      <a:ln>
                        <a:noFill/>
                      </a:ln>
                    </p:spPr>
                  </p:pic>
                </p:oleObj>
              </mc:Fallback>
            </mc:AlternateContent>
          </a:graphicData>
        </a:graphic>
      </p:graphicFrame>
      <p:graphicFrame>
        <p:nvGraphicFramePr>
          <p:cNvPr id="5" name="Объект 4"/>
          <p:cNvGraphicFramePr>
            <a:graphicFrameLocks noChangeAspect="1"/>
          </p:cNvGraphicFramePr>
          <p:nvPr/>
        </p:nvGraphicFramePr>
        <p:xfrm>
          <a:off x="7293539" y="5237650"/>
          <a:ext cx="908506" cy="505161"/>
        </p:xfrm>
        <a:graphic>
          <a:graphicData uri="http://schemas.openxmlformats.org/presentationml/2006/ole">
            <mc:AlternateContent xmlns:mc="http://schemas.openxmlformats.org/markup-compatibility/2006">
              <mc:Choice xmlns:v="urn:schemas-microsoft-com:vml" Requires="v">
                <p:oleObj spid="_x0000_s80939" name="Формула" r:id="rId9" imgW="736560" imgH="406080" progId="Equation.3">
                  <p:embed/>
                </p:oleObj>
              </mc:Choice>
              <mc:Fallback>
                <p:oleObj name="Формула" r:id="rId9" imgW="736560" imgH="406080" progId="Equation.3">
                  <p:embed/>
                  <p:pic>
                    <p:nvPicPr>
                      <p:cNvPr id="5" name="Объект 4"/>
                      <p:cNvPicPr>
                        <a:picLocks noChangeAspect="1" noChangeArrowheads="1"/>
                      </p:cNvPicPr>
                      <p:nvPr/>
                    </p:nvPicPr>
                    <p:blipFill>
                      <a:blip r:embed="rId10"/>
                      <a:srcRect/>
                      <a:stretch>
                        <a:fillRect/>
                      </a:stretch>
                    </p:blipFill>
                    <p:spPr bwMode="auto">
                      <a:xfrm>
                        <a:off x="7293539" y="5237650"/>
                        <a:ext cx="908506" cy="505161"/>
                      </a:xfrm>
                      <a:prstGeom prst="rect">
                        <a:avLst/>
                      </a:prstGeom>
                      <a:noFill/>
                      <a:ln>
                        <a:noFill/>
                      </a:ln>
                    </p:spPr>
                  </p:pic>
                </p:oleObj>
              </mc:Fallback>
            </mc:AlternateContent>
          </a:graphicData>
        </a:graphic>
      </p:graphicFrame>
      <p:graphicFrame>
        <p:nvGraphicFramePr>
          <p:cNvPr id="22" name="Object 6">
            <a:extLst>
              <a:ext uri="{FF2B5EF4-FFF2-40B4-BE49-F238E27FC236}">
                <a16:creationId xmlns:a16="http://schemas.microsoft.com/office/drawing/2014/main" id="{D7126DCC-AA6D-4726-9187-A1FF68617BFD}"/>
              </a:ext>
            </a:extLst>
          </p:cNvPr>
          <p:cNvGraphicFramePr>
            <a:graphicFrameLocks noChangeAspect="1"/>
          </p:cNvGraphicFramePr>
          <p:nvPr/>
        </p:nvGraphicFramePr>
        <p:xfrm>
          <a:off x="3860254" y="2945748"/>
          <a:ext cx="1020955" cy="546300"/>
        </p:xfrm>
        <a:graphic>
          <a:graphicData uri="http://schemas.openxmlformats.org/presentationml/2006/ole">
            <mc:AlternateContent xmlns:mc="http://schemas.openxmlformats.org/markup-compatibility/2006">
              <mc:Choice xmlns:v="urn:schemas-microsoft-com:vml" Requires="v">
                <p:oleObj spid="_x0000_s80940" name="Формула" r:id="rId11" imgW="901440" imgH="482400" progId="Equation.3">
                  <p:embed/>
                </p:oleObj>
              </mc:Choice>
              <mc:Fallback>
                <p:oleObj name="Формула" r:id="rId11" imgW="901440" imgH="482400" progId="Equation.3">
                  <p:embed/>
                  <p:pic>
                    <p:nvPicPr>
                      <p:cNvPr id="22" name="Object 6">
                        <a:extLst>
                          <a:ext uri="{FF2B5EF4-FFF2-40B4-BE49-F238E27FC236}">
                            <a16:creationId xmlns:a16="http://schemas.microsoft.com/office/drawing/2014/main" id="{D7126DCC-AA6D-4726-9187-A1FF68617B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60254" y="2945748"/>
                        <a:ext cx="1020955" cy="546300"/>
                      </a:xfrm>
                      <a:prstGeom prst="rect">
                        <a:avLst/>
                      </a:prstGeom>
                      <a:noFill/>
                      <a:ln>
                        <a:noFill/>
                      </a:ln>
                      <a:effectLst/>
                    </p:spPr>
                  </p:pic>
                </p:oleObj>
              </mc:Fallback>
            </mc:AlternateContent>
          </a:graphicData>
        </a:graphic>
      </p:graphicFrame>
      <p:graphicFrame>
        <p:nvGraphicFramePr>
          <p:cNvPr id="23" name="Object 8">
            <a:extLst>
              <a:ext uri="{FF2B5EF4-FFF2-40B4-BE49-F238E27FC236}">
                <a16:creationId xmlns:a16="http://schemas.microsoft.com/office/drawing/2014/main" id="{DB542013-06DA-4CD6-945E-A7738FC36450}"/>
              </a:ext>
            </a:extLst>
          </p:cNvPr>
          <p:cNvGraphicFramePr>
            <a:graphicFrameLocks noChangeAspect="1"/>
          </p:cNvGraphicFramePr>
          <p:nvPr/>
        </p:nvGraphicFramePr>
        <p:xfrm>
          <a:off x="7131746" y="2982261"/>
          <a:ext cx="1165225" cy="576263"/>
        </p:xfrm>
        <a:graphic>
          <a:graphicData uri="http://schemas.openxmlformats.org/presentationml/2006/ole">
            <mc:AlternateContent xmlns:mc="http://schemas.openxmlformats.org/markup-compatibility/2006">
              <mc:Choice xmlns:v="urn:schemas-microsoft-com:vml" Requires="v">
                <p:oleObj spid="_x0000_s80941" name="Формула" r:id="rId13" imgW="1104840" imgH="545760" progId="Equation.3">
                  <p:embed/>
                </p:oleObj>
              </mc:Choice>
              <mc:Fallback>
                <p:oleObj name="Формула" r:id="rId13" imgW="1104840" imgH="545760" progId="Equation.3">
                  <p:embed/>
                  <p:pic>
                    <p:nvPicPr>
                      <p:cNvPr id="23" name="Object 8">
                        <a:extLst>
                          <a:ext uri="{FF2B5EF4-FFF2-40B4-BE49-F238E27FC236}">
                            <a16:creationId xmlns:a16="http://schemas.microsoft.com/office/drawing/2014/main" id="{DB542013-06DA-4CD6-945E-A7738FC36450}"/>
                          </a:ext>
                        </a:extLst>
                      </p:cNvPr>
                      <p:cNvPicPr>
                        <a:picLocks noChangeAspect="1" noChangeArrowheads="1"/>
                      </p:cNvPicPr>
                      <p:nvPr/>
                    </p:nvPicPr>
                    <p:blipFill>
                      <a:blip r:embed="rId14"/>
                      <a:srcRect/>
                      <a:stretch>
                        <a:fillRect/>
                      </a:stretch>
                    </p:blipFill>
                    <p:spPr bwMode="auto">
                      <a:xfrm>
                        <a:off x="7131746" y="2982261"/>
                        <a:ext cx="1165225" cy="576263"/>
                      </a:xfrm>
                      <a:prstGeom prst="rect">
                        <a:avLst/>
                      </a:prstGeom>
                      <a:noFill/>
                      <a:ln>
                        <a:noFill/>
                      </a:ln>
                      <a:effectLst/>
                    </p:spPr>
                  </p:pic>
                </p:oleObj>
              </mc:Fallback>
            </mc:AlternateContent>
          </a:graphicData>
        </a:graphic>
      </p:graphicFrame>
      <p:graphicFrame>
        <p:nvGraphicFramePr>
          <p:cNvPr id="24" name="Object 4">
            <a:extLst>
              <a:ext uri="{FF2B5EF4-FFF2-40B4-BE49-F238E27FC236}">
                <a16:creationId xmlns:a16="http://schemas.microsoft.com/office/drawing/2014/main" id="{CECC7B52-74BB-4215-80F1-CABA4BE301FF}"/>
              </a:ext>
            </a:extLst>
          </p:cNvPr>
          <p:cNvGraphicFramePr>
            <a:graphicFrameLocks noChangeAspect="1"/>
          </p:cNvGraphicFramePr>
          <p:nvPr/>
        </p:nvGraphicFramePr>
        <p:xfrm>
          <a:off x="3883629" y="4037601"/>
          <a:ext cx="1130300" cy="928688"/>
        </p:xfrm>
        <a:graphic>
          <a:graphicData uri="http://schemas.openxmlformats.org/presentationml/2006/ole">
            <mc:AlternateContent xmlns:mc="http://schemas.openxmlformats.org/markup-compatibility/2006">
              <mc:Choice xmlns:v="urn:schemas-microsoft-com:vml" Requires="v">
                <p:oleObj spid="_x0000_s80942" name="Equation" r:id="rId15" imgW="711000" imgH="583920" progId="Equation.DSMT4">
                  <p:embed/>
                </p:oleObj>
              </mc:Choice>
              <mc:Fallback>
                <p:oleObj name="Equation" r:id="rId15" imgW="711000" imgH="583920" progId="Equation.DSMT4">
                  <p:embed/>
                  <p:pic>
                    <p:nvPicPr>
                      <p:cNvPr id="24" name="Object 4">
                        <a:extLst>
                          <a:ext uri="{FF2B5EF4-FFF2-40B4-BE49-F238E27FC236}">
                            <a16:creationId xmlns:a16="http://schemas.microsoft.com/office/drawing/2014/main" id="{CECC7B52-74BB-4215-80F1-CABA4BE301FF}"/>
                          </a:ext>
                        </a:extLst>
                      </p:cNvPr>
                      <p:cNvPicPr>
                        <a:picLocks noChangeAspect="1" noChangeArrowheads="1"/>
                      </p:cNvPicPr>
                      <p:nvPr/>
                    </p:nvPicPr>
                    <p:blipFill>
                      <a:blip r:embed="rId16"/>
                      <a:srcRect/>
                      <a:stretch>
                        <a:fillRect/>
                      </a:stretch>
                    </p:blipFill>
                    <p:spPr bwMode="auto">
                      <a:xfrm>
                        <a:off x="3883629" y="4037601"/>
                        <a:ext cx="1130300" cy="928688"/>
                      </a:xfrm>
                      <a:prstGeom prst="rect">
                        <a:avLst/>
                      </a:prstGeom>
                      <a:noFill/>
                      <a:ln>
                        <a:noFill/>
                      </a:ln>
                      <a:effectLst/>
                    </p:spPr>
                  </p:pic>
                </p:oleObj>
              </mc:Fallback>
            </mc:AlternateContent>
          </a:graphicData>
        </a:graphic>
      </p:graphicFrame>
      <p:graphicFrame>
        <p:nvGraphicFramePr>
          <p:cNvPr id="25" name="Object 4">
            <a:extLst>
              <a:ext uri="{FF2B5EF4-FFF2-40B4-BE49-F238E27FC236}">
                <a16:creationId xmlns:a16="http://schemas.microsoft.com/office/drawing/2014/main" id="{9E1E9FED-E230-4B5D-A0E0-3255436FF49C}"/>
              </a:ext>
            </a:extLst>
          </p:cNvPr>
          <p:cNvGraphicFramePr>
            <a:graphicFrameLocks noChangeAspect="1"/>
          </p:cNvGraphicFramePr>
          <p:nvPr/>
        </p:nvGraphicFramePr>
        <p:xfrm>
          <a:off x="7064351" y="4049533"/>
          <a:ext cx="1128713" cy="625475"/>
        </p:xfrm>
        <a:graphic>
          <a:graphicData uri="http://schemas.openxmlformats.org/presentationml/2006/ole">
            <mc:AlternateContent xmlns:mc="http://schemas.openxmlformats.org/markup-compatibility/2006">
              <mc:Choice xmlns:v="urn:schemas-microsoft-com:vml" Requires="v">
                <p:oleObj spid="_x0000_s80943" name="Equation" r:id="rId17" imgW="711000" imgH="393480" progId="Equation.DSMT4">
                  <p:embed/>
                </p:oleObj>
              </mc:Choice>
              <mc:Fallback>
                <p:oleObj name="Equation" r:id="rId17" imgW="711000" imgH="393480" progId="Equation.DSMT4">
                  <p:embed/>
                  <p:pic>
                    <p:nvPicPr>
                      <p:cNvPr id="25" name="Object 4">
                        <a:extLst>
                          <a:ext uri="{FF2B5EF4-FFF2-40B4-BE49-F238E27FC236}">
                            <a16:creationId xmlns:a16="http://schemas.microsoft.com/office/drawing/2014/main" id="{9E1E9FED-E230-4B5D-A0E0-3255436FF49C}"/>
                          </a:ext>
                        </a:extLst>
                      </p:cNvPr>
                      <p:cNvPicPr>
                        <a:picLocks noChangeAspect="1" noChangeArrowheads="1"/>
                      </p:cNvPicPr>
                      <p:nvPr/>
                    </p:nvPicPr>
                    <p:blipFill>
                      <a:blip r:embed="rId18"/>
                      <a:srcRect/>
                      <a:stretch>
                        <a:fillRect/>
                      </a:stretch>
                    </p:blipFill>
                    <p:spPr bwMode="auto">
                      <a:xfrm>
                        <a:off x="7064351" y="4049533"/>
                        <a:ext cx="1128713" cy="625475"/>
                      </a:xfrm>
                      <a:prstGeom prst="rect">
                        <a:avLst/>
                      </a:prstGeom>
                      <a:noFill/>
                      <a:ln>
                        <a:noFill/>
                      </a:ln>
                      <a:effectLst/>
                    </p:spPr>
                  </p:pic>
                </p:oleObj>
              </mc:Fallback>
            </mc:AlternateContent>
          </a:graphicData>
        </a:graphic>
      </p:graphicFrame>
      <p:graphicFrame>
        <p:nvGraphicFramePr>
          <p:cNvPr id="26" name="Object 7">
            <a:extLst>
              <a:ext uri="{FF2B5EF4-FFF2-40B4-BE49-F238E27FC236}">
                <a16:creationId xmlns:a16="http://schemas.microsoft.com/office/drawing/2014/main" id="{49DCF64F-DA73-4F9B-A892-873395676AA6}"/>
              </a:ext>
            </a:extLst>
          </p:cNvPr>
          <p:cNvGraphicFramePr>
            <a:graphicFrameLocks noChangeAspect="1"/>
          </p:cNvGraphicFramePr>
          <p:nvPr/>
        </p:nvGraphicFramePr>
        <p:xfrm>
          <a:off x="3883629" y="4673396"/>
          <a:ext cx="993775" cy="585787"/>
        </p:xfrm>
        <a:graphic>
          <a:graphicData uri="http://schemas.openxmlformats.org/presentationml/2006/ole">
            <mc:AlternateContent xmlns:mc="http://schemas.openxmlformats.org/markup-compatibility/2006">
              <mc:Choice xmlns:v="urn:schemas-microsoft-com:vml" Requires="v">
                <p:oleObj spid="_x0000_s80944" name="Equation" r:id="rId19" imgW="711000" imgH="419040" progId="Equation.DSMT4">
                  <p:embed/>
                </p:oleObj>
              </mc:Choice>
              <mc:Fallback>
                <p:oleObj name="Equation" r:id="rId19" imgW="711000" imgH="419040" progId="Equation.DSMT4">
                  <p:embed/>
                  <p:pic>
                    <p:nvPicPr>
                      <p:cNvPr id="26" name="Object 7">
                        <a:extLst>
                          <a:ext uri="{FF2B5EF4-FFF2-40B4-BE49-F238E27FC236}">
                            <a16:creationId xmlns:a16="http://schemas.microsoft.com/office/drawing/2014/main" id="{49DCF64F-DA73-4F9B-A892-873395676AA6}"/>
                          </a:ext>
                        </a:extLst>
                      </p:cNvPr>
                      <p:cNvPicPr>
                        <a:picLocks noChangeAspect="1" noChangeArrowheads="1"/>
                      </p:cNvPicPr>
                      <p:nvPr/>
                    </p:nvPicPr>
                    <p:blipFill>
                      <a:blip r:embed="rId20"/>
                      <a:srcRect/>
                      <a:stretch>
                        <a:fillRect/>
                      </a:stretch>
                    </p:blipFill>
                    <p:spPr bwMode="auto">
                      <a:xfrm>
                        <a:off x="3883629" y="4673396"/>
                        <a:ext cx="993775" cy="585787"/>
                      </a:xfrm>
                      <a:prstGeom prst="rect">
                        <a:avLst/>
                      </a:prstGeom>
                      <a:noFill/>
                      <a:ln>
                        <a:noFill/>
                      </a:ln>
                      <a:effectLst/>
                    </p:spPr>
                  </p:pic>
                </p:oleObj>
              </mc:Fallback>
            </mc:AlternateContent>
          </a:graphicData>
        </a:graphic>
      </p:graphicFrame>
      <p:graphicFrame>
        <p:nvGraphicFramePr>
          <p:cNvPr id="27" name="Object 7">
            <a:extLst>
              <a:ext uri="{FF2B5EF4-FFF2-40B4-BE49-F238E27FC236}">
                <a16:creationId xmlns:a16="http://schemas.microsoft.com/office/drawing/2014/main" id="{75987C80-9F43-4875-BDC9-1EA2C94C0D5A}"/>
              </a:ext>
            </a:extLst>
          </p:cNvPr>
          <p:cNvGraphicFramePr>
            <a:graphicFrameLocks noChangeAspect="1"/>
          </p:cNvGraphicFramePr>
          <p:nvPr/>
        </p:nvGraphicFramePr>
        <p:xfrm>
          <a:off x="7250905" y="4645999"/>
          <a:ext cx="993775" cy="585787"/>
        </p:xfrm>
        <a:graphic>
          <a:graphicData uri="http://schemas.openxmlformats.org/presentationml/2006/ole">
            <mc:AlternateContent xmlns:mc="http://schemas.openxmlformats.org/markup-compatibility/2006">
              <mc:Choice xmlns:v="urn:schemas-microsoft-com:vml" Requires="v">
                <p:oleObj spid="_x0000_s80945" name="Equation" r:id="rId21" imgW="711000" imgH="419040" progId="Equation.DSMT4">
                  <p:embed/>
                </p:oleObj>
              </mc:Choice>
              <mc:Fallback>
                <p:oleObj name="Equation" r:id="rId21" imgW="711000" imgH="419040" progId="Equation.DSMT4">
                  <p:embed/>
                  <p:pic>
                    <p:nvPicPr>
                      <p:cNvPr id="27" name="Object 7">
                        <a:extLst>
                          <a:ext uri="{FF2B5EF4-FFF2-40B4-BE49-F238E27FC236}">
                            <a16:creationId xmlns:a16="http://schemas.microsoft.com/office/drawing/2014/main" id="{75987C80-9F43-4875-BDC9-1EA2C94C0D5A}"/>
                          </a:ext>
                        </a:extLst>
                      </p:cNvPr>
                      <p:cNvPicPr>
                        <a:picLocks noChangeAspect="1" noChangeArrowheads="1"/>
                      </p:cNvPicPr>
                      <p:nvPr/>
                    </p:nvPicPr>
                    <p:blipFill>
                      <a:blip r:embed="rId22"/>
                      <a:srcRect/>
                      <a:stretch>
                        <a:fillRect/>
                      </a:stretch>
                    </p:blipFill>
                    <p:spPr bwMode="auto">
                      <a:xfrm>
                        <a:off x="7250905" y="4645999"/>
                        <a:ext cx="993775" cy="585787"/>
                      </a:xfrm>
                      <a:prstGeom prst="rect">
                        <a:avLst/>
                      </a:prstGeom>
                      <a:noFill/>
                      <a:ln>
                        <a:noFill/>
                      </a:ln>
                      <a:effectLst/>
                    </p:spPr>
                  </p:pic>
                </p:oleObj>
              </mc:Fallback>
            </mc:AlternateContent>
          </a:graphicData>
        </a:graphic>
      </p:graphicFrame>
      <p:graphicFrame>
        <p:nvGraphicFramePr>
          <p:cNvPr id="6" name="Объект 5"/>
          <p:cNvGraphicFramePr>
            <a:graphicFrameLocks noGrp="1" noChangeAspect="1"/>
          </p:cNvGraphicFramePr>
          <p:nvPr/>
        </p:nvGraphicFramePr>
        <p:xfrm>
          <a:off x="3733480" y="5778829"/>
          <a:ext cx="1138915" cy="578112"/>
        </p:xfrm>
        <a:graphic>
          <a:graphicData uri="http://schemas.openxmlformats.org/presentationml/2006/ole">
            <mc:AlternateContent xmlns:mc="http://schemas.openxmlformats.org/markup-compatibility/2006">
              <mc:Choice xmlns:v="urn:schemas-microsoft-com:vml" Requires="v">
                <p:oleObj spid="_x0000_s80946" name="Формула" r:id="rId23" imgW="774364" imgH="393529" progId="Equation.3">
                  <p:embed/>
                </p:oleObj>
              </mc:Choice>
              <mc:Fallback>
                <p:oleObj name="Формула" r:id="rId23" imgW="774364" imgH="393529" progId="Equation.3">
                  <p:embed/>
                  <p:pic>
                    <p:nvPicPr>
                      <p:cNvPr id="6" name="Объект 5"/>
                      <p:cNvPicPr>
                        <a:picLocks noGrp="1"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33480" y="5778829"/>
                        <a:ext cx="1138915" cy="578112"/>
                      </a:xfrm>
                      <a:prstGeom prst="rect">
                        <a:avLst/>
                      </a:prstGeom>
                      <a:noFill/>
                      <a:ln>
                        <a:noFill/>
                      </a:ln>
                      <a:effectLst/>
                    </p:spPr>
                  </p:pic>
                </p:oleObj>
              </mc:Fallback>
            </mc:AlternateContent>
          </a:graphicData>
        </a:graphic>
      </p:graphicFrame>
      <p:graphicFrame>
        <p:nvGraphicFramePr>
          <p:cNvPr id="17" name="Объект 16">
            <a:extLst>
              <a:ext uri="{FF2B5EF4-FFF2-40B4-BE49-F238E27FC236}">
                <a16:creationId xmlns:a16="http://schemas.microsoft.com/office/drawing/2014/main" id="{06D90FFB-FAA5-473F-8E4D-9C5428016343}"/>
              </a:ext>
            </a:extLst>
          </p:cNvPr>
          <p:cNvGraphicFramePr>
            <a:graphicFrameLocks noGrp="1" noChangeAspect="1"/>
          </p:cNvGraphicFramePr>
          <p:nvPr/>
        </p:nvGraphicFramePr>
        <p:xfrm>
          <a:off x="7114506" y="5763975"/>
          <a:ext cx="1199703" cy="608968"/>
        </p:xfrm>
        <a:graphic>
          <a:graphicData uri="http://schemas.openxmlformats.org/presentationml/2006/ole">
            <mc:AlternateContent xmlns:mc="http://schemas.openxmlformats.org/markup-compatibility/2006">
              <mc:Choice xmlns:v="urn:schemas-microsoft-com:vml" Requires="v">
                <p:oleObj spid="_x0000_s80947" name="Формула" r:id="rId25" imgW="774364" imgH="393529" progId="Equation.3">
                  <p:embed/>
                </p:oleObj>
              </mc:Choice>
              <mc:Fallback>
                <p:oleObj name="Формула" r:id="rId25" imgW="774364" imgH="393529" progId="Equation.3">
                  <p:embed/>
                  <p:pic>
                    <p:nvPicPr>
                      <p:cNvPr id="17" name="Объект 16">
                        <a:extLst>
                          <a:ext uri="{FF2B5EF4-FFF2-40B4-BE49-F238E27FC236}">
                            <a16:creationId xmlns:a16="http://schemas.microsoft.com/office/drawing/2014/main" id="{06D90FFB-FAA5-473F-8E4D-9C5428016343}"/>
                          </a:ext>
                        </a:extLst>
                      </p:cNvPr>
                      <p:cNvPicPr>
                        <a:picLocks noGrp="1"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114506" y="5763975"/>
                        <a:ext cx="1199703" cy="608968"/>
                      </a:xfrm>
                      <a:prstGeom prst="rect">
                        <a:avLst/>
                      </a:prstGeom>
                      <a:noFill/>
                      <a:ln>
                        <a:noFill/>
                      </a:ln>
                      <a:effectLst/>
                    </p:spPr>
                  </p:pic>
                </p:oleObj>
              </mc:Fallback>
            </mc:AlternateContent>
          </a:graphicData>
        </a:graphic>
      </p:graphicFrame>
      <p:sp>
        <p:nvSpPr>
          <p:cNvPr id="7" name="Номер слайда 6"/>
          <p:cNvSpPr>
            <a:spLocks noGrp="1"/>
          </p:cNvSpPr>
          <p:nvPr>
            <p:ph type="sldNum" sz="quarter" idx="12"/>
          </p:nvPr>
        </p:nvSpPr>
        <p:spPr/>
        <p:txBody>
          <a:bodyPr/>
          <a:lstStyle/>
          <a:p>
            <a:pPr>
              <a:defRPr/>
            </a:pPr>
            <a:fld id="{3076E648-ACBD-4490-B61D-EA5AC70EF187}" type="slidenum">
              <a:rPr lang="ru-RU" smtClean="0"/>
              <a:pPr>
                <a:defRPr/>
              </a:pPr>
              <a:t>82</a:t>
            </a:fld>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 calcmode="lin" valueType="num">
                                      <p:cBhvr>
                                        <p:cTn id="9" dur="500" fill="hold"/>
                                        <p:tgtEl>
                                          <p:spTgt spid="22"/>
                                        </p:tgtEl>
                                        <p:attrNameLst>
                                          <p:attrName>style.rotation</p:attrName>
                                        </p:attrNameLst>
                                      </p:cBhvr>
                                      <p:tavLst>
                                        <p:tav tm="0">
                                          <p:val>
                                            <p:fltVal val="360"/>
                                          </p:val>
                                        </p:tav>
                                        <p:tav tm="100000">
                                          <p:val>
                                            <p:fltVal val="0"/>
                                          </p:val>
                                        </p:tav>
                                      </p:tavLst>
                                    </p:anim>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 calcmode="lin" valueType="num">
                                      <p:cBhvr>
                                        <p:cTn id="17" dur="500" fill="hold"/>
                                        <p:tgtEl>
                                          <p:spTgt spid="23"/>
                                        </p:tgtEl>
                                        <p:attrNameLst>
                                          <p:attrName>style.rotation</p:attrName>
                                        </p:attrNameLst>
                                      </p:cBhvr>
                                      <p:tavLst>
                                        <p:tav tm="0">
                                          <p:val>
                                            <p:fltVal val="360"/>
                                          </p:val>
                                        </p:tav>
                                        <p:tav tm="100000">
                                          <p:val>
                                            <p:fltVal val="0"/>
                                          </p:val>
                                        </p:tav>
                                      </p:tavLst>
                                    </p:anim>
                                    <p:animEffect transition="in" filter="fade">
                                      <p:cBhvr>
                                        <p:cTn id="18" dur="500"/>
                                        <p:tgtEl>
                                          <p:spTgt spid="23"/>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0843" y="67841"/>
            <a:ext cx="8229600" cy="941388"/>
          </a:xfrm>
        </p:spPr>
        <p:txBody>
          <a:bodyPr rtlCol="0">
            <a:normAutofit fontScale="90000"/>
          </a:bodyPr>
          <a:lstStyle/>
          <a:p>
            <a:pPr eaLnBrk="1" fontAlgn="auto" hangingPunct="1">
              <a:spcAft>
                <a:spcPts val="0"/>
              </a:spcAft>
              <a:defRPr/>
            </a:pPr>
            <a:r>
              <a:rPr lang="ru-RU" sz="2800" i="1" dirty="0"/>
              <a:t>Показатели вариации (характеристики рассеивания) изучаемого признака (2)</a:t>
            </a:r>
            <a:endParaRPr lang="ru-RU" sz="2800" dirty="0"/>
          </a:p>
        </p:txBody>
      </p:sp>
      <p:graphicFrame>
        <p:nvGraphicFramePr>
          <p:cNvPr id="3" name="Таблица 2"/>
          <p:cNvGraphicFramePr>
            <a:graphicFrameLocks noGrp="1"/>
          </p:cNvGraphicFramePr>
          <p:nvPr/>
        </p:nvGraphicFramePr>
        <p:xfrm>
          <a:off x="468313" y="1125538"/>
          <a:ext cx="8351837" cy="5608320"/>
        </p:xfrm>
        <a:graphic>
          <a:graphicData uri="http://schemas.openxmlformats.org/drawingml/2006/table">
            <a:tbl>
              <a:tblPr/>
              <a:tblGrid>
                <a:gridCol w="595312">
                  <a:extLst>
                    <a:ext uri="{9D8B030D-6E8A-4147-A177-3AD203B41FA5}">
                      <a16:colId xmlns:a16="http://schemas.microsoft.com/office/drawing/2014/main" val="20000"/>
                    </a:ext>
                  </a:extLst>
                </a:gridCol>
                <a:gridCol w="2706688">
                  <a:extLst>
                    <a:ext uri="{9D8B030D-6E8A-4147-A177-3AD203B41FA5}">
                      <a16:colId xmlns:a16="http://schemas.microsoft.com/office/drawing/2014/main" val="20001"/>
                    </a:ext>
                  </a:extLst>
                </a:gridCol>
                <a:gridCol w="1739900">
                  <a:extLst>
                    <a:ext uri="{9D8B030D-6E8A-4147-A177-3AD203B41FA5}">
                      <a16:colId xmlns:a16="http://schemas.microsoft.com/office/drawing/2014/main" val="20002"/>
                    </a:ext>
                  </a:extLst>
                </a:gridCol>
                <a:gridCol w="1582737">
                  <a:extLst>
                    <a:ext uri="{9D8B030D-6E8A-4147-A177-3AD203B41FA5}">
                      <a16:colId xmlns:a16="http://schemas.microsoft.com/office/drawing/2014/main" val="20003"/>
                    </a:ext>
                  </a:extLst>
                </a:gridCol>
                <a:gridCol w="1727200">
                  <a:extLst>
                    <a:ext uri="{9D8B030D-6E8A-4147-A177-3AD203B41FA5}">
                      <a16:colId xmlns:a16="http://schemas.microsoft.com/office/drawing/2014/main" val="20004"/>
                    </a:ext>
                  </a:extLst>
                </a:gridCol>
              </a:tblGrid>
              <a:tr h="165100">
                <a:tc rowSpan="2"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dirty="0">
                          <a:ln>
                            <a:noFill/>
                          </a:ln>
                          <a:solidFill>
                            <a:schemeClr val="tx1"/>
                          </a:solidFill>
                          <a:effectLst/>
                          <a:latin typeface="Arial CYR" pitchFamily="34" charset="0"/>
                          <a:cs typeface="Times New Roman" pitchFamily="18" charset="0"/>
                        </a:rPr>
                        <a:t>Характеристика</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ru-RU"/>
                    </a:p>
                  </a:txBody>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По исходным данным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ru-RU"/>
                    </a:p>
                  </a:txBody>
                  <a:tcPr/>
                </a:tc>
                <a:tc row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По интервальному ряду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1538">
                <a:tc gridSpan="2" vMerge="1">
                  <a:txBody>
                    <a:bodyPr/>
                    <a:lstStyle/>
                    <a:p>
                      <a:endParaRPr lang="ru-RU"/>
                    </a:p>
                  </a:txBody>
                  <a:tcPr/>
                </a:tc>
                <a:tc hMerge="1" vMerge="1">
                  <a:txBody>
                    <a:bodyPr/>
                    <a:lstStyle/>
                    <a:p>
                      <a:endParaRPr lang="ru-RU"/>
                    </a:p>
                  </a:txBody>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по формуле</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1" i="0" u="none" strike="noStrike" cap="none" normalizeH="0" baseline="0">
                          <a:ln>
                            <a:noFill/>
                          </a:ln>
                          <a:solidFill>
                            <a:schemeClr val="tx1"/>
                          </a:solidFill>
                          <a:effectLst/>
                          <a:latin typeface="Arial CYR" pitchFamily="34" charset="0"/>
                          <a:cs typeface="Times New Roman" pitchFamily="18" charset="0"/>
                        </a:rPr>
                        <a:t>с помощью встроенных функций Excel</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ru-RU"/>
                    </a:p>
                  </a:txBody>
                  <a:tcPr/>
                </a:tc>
                <a:extLst>
                  <a:ext uri="{0D108BD9-81ED-4DB2-BD59-A6C34878D82A}">
                    <a16:rowId xmlns:a16="http://schemas.microsoft.com/office/drawing/2014/main" val="10001"/>
                  </a:ext>
                </a:extLst>
              </a:tr>
              <a:tr h="43497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8</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defRPr/>
                      </a:pPr>
                      <a:r>
                        <a:rPr lang="ru-RU" altLang="ru-RU" sz="1600" b="0" i="0" dirty="0">
                          <a:solidFill>
                            <a:schemeClr val="tx1"/>
                          </a:solidFill>
                        </a:rPr>
                        <a:t>Относительный </a:t>
                      </a:r>
                      <a:r>
                        <a:rPr lang="ru-RU" altLang="ru-RU" sz="1600" b="0" i="0" dirty="0" err="1">
                          <a:solidFill>
                            <a:schemeClr val="tx1"/>
                          </a:solidFill>
                        </a:rPr>
                        <a:t>квартильный</a:t>
                      </a:r>
                      <a:r>
                        <a:rPr lang="ru-RU" altLang="ru-RU" sz="1600" b="0" i="0" dirty="0">
                          <a:solidFill>
                            <a:schemeClr val="tx1"/>
                          </a:solidFill>
                        </a:rPr>
                        <a:t> показатель вариации</a:t>
                      </a:r>
                    </a:p>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497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9</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Центральный момент 1-ого порядка</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5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ea typeface="Calibri" pitchFamily="34" charset="0"/>
                          <a:cs typeface="Times New Roman" pitchFamily="18" charset="0"/>
                        </a:rPr>
                        <a:t>10</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cs typeface="Times New Roman" pitchFamily="18" charset="0"/>
                        </a:rPr>
                        <a:t>ЦМ 2-ого порядка</a:t>
                      </a:r>
                    </a:p>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05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ea typeface="Calibri" pitchFamily="34" charset="0"/>
                          <a:cs typeface="Times New Roman" pitchFamily="18" charset="0"/>
                        </a:rPr>
                        <a:t>11</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cs typeface="Times New Roman" pitchFamily="18" charset="0"/>
                        </a:rPr>
                        <a:t>ЦМ 3-ого порядка</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p>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05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ea typeface="Calibri" pitchFamily="34" charset="0"/>
                          <a:cs typeface="Times New Roman" pitchFamily="18" charset="0"/>
                        </a:rPr>
                        <a:t>12</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ЦМ 4-ого порядка</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p>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8300">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13</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Arial CYR" pitchFamily="34" charset="0"/>
                          <a:cs typeface="Times New Roman" pitchFamily="18" charset="0"/>
                        </a:rPr>
                        <a:t>Коэффициент асимметрии</a:t>
                      </a:r>
                    </a:p>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=СКОС</a:t>
                      </a:r>
                      <a:r>
                        <a:rPr kumimoji="0" lang="ru-RU" sz="1600" b="0" i="0" u="none" strike="noStrike" cap="none" normalizeH="0" baseline="0">
                          <a:ln>
                            <a:noFill/>
                          </a:ln>
                          <a:solidFill>
                            <a:schemeClr val="tx1"/>
                          </a:solidFill>
                          <a:effectLst/>
                          <a:latin typeface="Arial CYR" pitchFamily="34" charset="0"/>
                          <a:ea typeface="Times New Roman" pitchFamily="18" charset="0"/>
                          <a:cs typeface="Calibri" pitchFamily="34" charset="0"/>
                        </a:rPr>
                        <a:t>(</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r>
                        <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r>
                        <a:rPr kumimoji="0" lang="en-US" sz="1600" b="0" i="0" u="none" strike="noStrike" cap="none" normalizeH="0" baseline="-25000">
                          <a:ln>
                            <a:noFill/>
                          </a:ln>
                          <a:solidFill>
                            <a:schemeClr val="tx1"/>
                          </a:solidFill>
                          <a:effectLst/>
                          <a:latin typeface="Calibri" pitchFamily="34" charset="0"/>
                          <a:ea typeface="Calibri" pitchFamily="34" charset="0"/>
                          <a:cs typeface="Times New Roman" pitchFamily="18" charset="0"/>
                        </a:rPr>
                        <a:t>i</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905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14</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Arial CYR" pitchFamily="34" charset="0"/>
                          <a:cs typeface="Times New Roman" pitchFamily="18" charset="0"/>
                        </a:rPr>
                        <a:t>Коэффициент эксцесса</a:t>
                      </a: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 </a:t>
                      </a:r>
                    </a:p>
                    <a:p>
                      <a:pPr marL="0" marR="0" lvl="0" indent="0" algn="ctr" defTabSz="914400" rtl="0" eaLnBrk="1" fontAlgn="base" latinLnBrk="0" hangingPunct="1">
                        <a:lnSpc>
                          <a:spcPct val="115000"/>
                        </a:lnSpc>
                        <a:spcBef>
                          <a:spcPct val="0"/>
                        </a:spcBef>
                        <a:spcAft>
                          <a:spcPct val="0"/>
                        </a:spcAft>
                        <a:buClrTx/>
                        <a:buSzTx/>
                        <a:buFontTx/>
                        <a:buNone/>
                        <a:tabLst/>
                      </a:pPr>
                      <a:endPar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alibri" pitchFamily="34" charset="0"/>
                          <a:ea typeface="Times New Roman" pitchFamily="18" charset="0"/>
                          <a:cs typeface="Calibri" pitchFamily="34" charset="0"/>
                        </a:rPr>
                        <a:t>=</a:t>
                      </a:r>
                      <a:r>
                        <a:rPr kumimoji="0" lang="ru-RU" sz="1600" b="0" i="0" u="none" strike="noStrike" cap="none" normalizeH="0" baseline="0">
                          <a:ln>
                            <a:noFill/>
                          </a:ln>
                          <a:solidFill>
                            <a:schemeClr val="tx1"/>
                          </a:solidFill>
                          <a:effectLst/>
                          <a:latin typeface="Calibri" pitchFamily="34" charset="0"/>
                          <a:ea typeface="Times New Roman" pitchFamily="18" charset="0"/>
                          <a:cs typeface="Calibri" pitchFamily="34" charset="0"/>
                        </a:rPr>
                        <a:t>ЭКСЦЕСС</a:t>
                      </a:r>
                      <a:r>
                        <a:rPr kumimoji="0" lang="ru-RU" sz="1600" b="0" i="0" u="none" strike="noStrike" cap="none" normalizeH="0" baseline="0">
                          <a:ln>
                            <a:noFill/>
                          </a:ln>
                          <a:solidFill>
                            <a:schemeClr val="tx1"/>
                          </a:solidFill>
                          <a:effectLst/>
                          <a:latin typeface="Arial CYR" pitchFamily="34" charset="0"/>
                          <a:ea typeface="Times New Roman" pitchFamily="18" charset="0"/>
                          <a:cs typeface="Calibri" pitchFamily="34" charset="0"/>
                        </a:rPr>
                        <a:t>(</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r>
                        <a:rPr kumimoji="0" lang="en-US" sz="1600" b="0" i="0" u="none" strike="noStrike" cap="none" normalizeH="0" baseline="0">
                          <a:ln>
                            <a:noFill/>
                          </a:ln>
                          <a:solidFill>
                            <a:schemeClr val="tx1"/>
                          </a:solidFill>
                          <a:effectLst/>
                          <a:latin typeface="Calibri" pitchFamily="34" charset="0"/>
                          <a:ea typeface="Calibri" pitchFamily="34" charset="0"/>
                          <a:cs typeface="Times New Roman" pitchFamily="18" charset="0"/>
                        </a:rPr>
                        <a:t>x</a:t>
                      </a:r>
                      <a:r>
                        <a:rPr kumimoji="0" lang="en-US" sz="1600" b="0" i="0" u="none" strike="noStrike" cap="none" normalizeH="0" baseline="-25000">
                          <a:ln>
                            <a:noFill/>
                          </a:ln>
                          <a:solidFill>
                            <a:schemeClr val="tx1"/>
                          </a:solidFill>
                          <a:effectLst/>
                          <a:latin typeface="Calibri" pitchFamily="34" charset="0"/>
                          <a:ea typeface="Calibri" pitchFamily="34" charset="0"/>
                          <a:cs typeface="Times New Roman" pitchFamily="18" charset="0"/>
                        </a:rPr>
                        <a:t>i</a:t>
                      </a:r>
                      <a:r>
                        <a:rPr kumimoji="0" lang="ru-RU" sz="1600" b="0" i="0" u="none" strike="noStrike" cap="none" normalizeH="0" baseline="0">
                          <a:ln>
                            <a:noFill/>
                          </a:ln>
                          <a:solidFill>
                            <a:schemeClr val="tx1"/>
                          </a:solidFill>
                          <a:effectLst/>
                          <a:latin typeface="Calibri" pitchFamily="34" charset="0"/>
                          <a:ea typeface="Calibri" pitchFamily="34" charset="0"/>
                          <a:cs typeface="Times New Roman" pitchFamily="18" charset="0"/>
                        </a:rPr>
                        <a:t>])</a:t>
                      </a: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ru-RU"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a:t>
                      </a:r>
                      <a:endParaRPr kumimoji="0" lang="ru-RU" sz="1600" b="0" i="0" u="none" strike="noStrike" cap="none" normalizeH="0" baseline="0" dirty="0">
                        <a:ln>
                          <a:noFill/>
                        </a:ln>
                        <a:solidFill>
                          <a:schemeClr val="tx1"/>
                        </a:solidFill>
                        <a:effectLst/>
                        <a:latin typeface="Calibri" pitchFamily="34" charset="0"/>
                        <a:ea typeface="Calibri" pitchFamily="34" charset="0"/>
                        <a:cs typeface="Times New Roman" pitchFamily="18" charset="0"/>
                      </a:endParaRPr>
                    </a:p>
                  </a:txBody>
                  <a:tcPr marL="56788" marR="56788"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pic>
        <p:nvPicPr>
          <p:cNvPr id="3150" name="Picture 1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24227" y="3398589"/>
            <a:ext cx="1364305" cy="348037"/>
          </a:xfrm>
          <a:prstGeom prst="rect">
            <a:avLst/>
          </a:prstGeom>
          <a:noFill/>
          <a:ln w="9525">
            <a:noFill/>
            <a:miter lim="800000"/>
            <a:headEnd/>
            <a:tailEnd/>
          </a:ln>
        </p:spPr>
      </p:pic>
      <p:pic>
        <p:nvPicPr>
          <p:cNvPr id="3151" name="Picture 1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109355" y="3421791"/>
            <a:ext cx="1671318" cy="311813"/>
          </a:xfrm>
          <a:prstGeom prst="rect">
            <a:avLst/>
          </a:prstGeom>
          <a:noFill/>
          <a:ln w="9525">
            <a:noFill/>
            <a:miter lim="800000"/>
            <a:headEnd/>
            <a:tailEnd/>
          </a:ln>
        </p:spPr>
      </p:pic>
      <p:pic>
        <p:nvPicPr>
          <p:cNvPr id="3152"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846021" y="3919388"/>
            <a:ext cx="1684738" cy="404985"/>
          </a:xfrm>
          <a:prstGeom prst="rect">
            <a:avLst/>
          </a:prstGeom>
          <a:noFill/>
          <a:ln w="9525">
            <a:noFill/>
            <a:miter lim="800000"/>
            <a:headEnd/>
            <a:tailEnd/>
          </a:ln>
        </p:spPr>
      </p:pic>
      <p:pic>
        <p:nvPicPr>
          <p:cNvPr id="3153" name="Picture 9"/>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066915" y="3956761"/>
            <a:ext cx="1849329" cy="330237"/>
          </a:xfrm>
          <a:prstGeom prst="rect">
            <a:avLst/>
          </a:prstGeom>
          <a:noFill/>
          <a:ln w="9525">
            <a:noFill/>
            <a:miter lim="800000"/>
            <a:headEnd/>
            <a:tailEnd/>
          </a:ln>
        </p:spPr>
      </p:pic>
      <p:pic>
        <p:nvPicPr>
          <p:cNvPr id="3154"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839317" y="4482751"/>
            <a:ext cx="1486036" cy="466768"/>
          </a:xfrm>
          <a:prstGeom prst="rect">
            <a:avLst/>
          </a:prstGeom>
          <a:noFill/>
          <a:ln w="9525">
            <a:noFill/>
            <a:miter lim="800000"/>
            <a:headEnd/>
            <a:tailEnd/>
          </a:ln>
        </p:spPr>
      </p:pic>
      <p:pic>
        <p:nvPicPr>
          <p:cNvPr id="3155" name="Picture 7"/>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109355" y="4510155"/>
            <a:ext cx="1993339" cy="355302"/>
          </a:xfrm>
          <a:prstGeom prst="rect">
            <a:avLst/>
          </a:prstGeom>
          <a:noFill/>
          <a:ln w="9525">
            <a:noFill/>
            <a:miter lim="800000"/>
            <a:headEnd/>
            <a:tailEnd/>
          </a:ln>
        </p:spPr>
      </p:pic>
      <p:pic>
        <p:nvPicPr>
          <p:cNvPr id="3156" name="Picture 6"/>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790835" y="5023111"/>
            <a:ext cx="1730045" cy="415876"/>
          </a:xfrm>
          <a:prstGeom prst="rect">
            <a:avLst/>
          </a:prstGeom>
          <a:noFill/>
          <a:ln w="9525">
            <a:noFill/>
            <a:miter lim="800000"/>
            <a:headEnd/>
            <a:tailEnd/>
          </a:ln>
        </p:spPr>
      </p:pic>
      <p:pic>
        <p:nvPicPr>
          <p:cNvPr id="3157" name="Picture 5"/>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078200" y="5088614"/>
            <a:ext cx="1808148" cy="388877"/>
          </a:xfrm>
          <a:prstGeom prst="rect">
            <a:avLst/>
          </a:prstGeom>
          <a:noFill/>
          <a:ln w="9525">
            <a:noFill/>
            <a:miter lim="800000"/>
            <a:headEnd/>
            <a:tailEnd/>
          </a:ln>
        </p:spPr>
      </p:pic>
      <p:pic>
        <p:nvPicPr>
          <p:cNvPr id="3158" name="Picture 4"/>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420786" y="5514446"/>
            <a:ext cx="1048455" cy="553707"/>
          </a:xfrm>
          <a:prstGeom prst="rect">
            <a:avLst/>
          </a:prstGeom>
          <a:noFill/>
          <a:ln w="9525">
            <a:noFill/>
            <a:miter lim="800000"/>
            <a:headEnd/>
            <a:tailEnd/>
          </a:ln>
        </p:spPr>
      </p:pic>
      <p:pic>
        <p:nvPicPr>
          <p:cNvPr id="3159" name="Picture 3"/>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3959061" y="5532293"/>
            <a:ext cx="1102409" cy="461027"/>
          </a:xfrm>
          <a:prstGeom prst="rect">
            <a:avLst/>
          </a:prstGeom>
          <a:noFill/>
          <a:ln w="9525">
            <a:noFill/>
            <a:miter lim="800000"/>
            <a:headEnd/>
            <a:tailEnd/>
          </a:ln>
        </p:spPr>
      </p:pic>
      <p:pic>
        <p:nvPicPr>
          <p:cNvPr id="3160" name="Picture 2"/>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172673" y="6077433"/>
            <a:ext cx="1586437" cy="493793"/>
          </a:xfrm>
          <a:prstGeom prst="rect">
            <a:avLst/>
          </a:prstGeom>
          <a:noFill/>
          <a:ln w="9525">
            <a:noFill/>
            <a:miter lim="800000"/>
            <a:headEnd/>
            <a:tailEnd/>
          </a:ln>
        </p:spPr>
      </p:pic>
      <p:pic>
        <p:nvPicPr>
          <p:cNvPr id="3161" name="Picture 1"/>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3878515" y="6068153"/>
            <a:ext cx="1382777" cy="497801"/>
          </a:xfrm>
          <a:prstGeom prst="rect">
            <a:avLst/>
          </a:prstGeom>
          <a:noFill/>
          <a:ln w="9525">
            <a:noFill/>
            <a:miter lim="800000"/>
            <a:headEnd/>
            <a:tailEnd/>
          </a:ln>
        </p:spPr>
      </p:pic>
      <p:graphicFrame>
        <p:nvGraphicFramePr>
          <p:cNvPr id="4" name="Объект 3"/>
          <p:cNvGraphicFramePr>
            <a:graphicFrameLocks noChangeAspect="1"/>
          </p:cNvGraphicFramePr>
          <p:nvPr/>
        </p:nvGraphicFramePr>
        <p:xfrm>
          <a:off x="7290991" y="2653932"/>
          <a:ext cx="1382566" cy="602657"/>
        </p:xfrm>
        <a:graphic>
          <a:graphicData uri="http://schemas.openxmlformats.org/presentationml/2006/ole">
            <mc:AlternateContent xmlns:mc="http://schemas.openxmlformats.org/markup-compatibility/2006">
              <mc:Choice xmlns:v="urn:schemas-microsoft-com:vml" Requires="v">
                <p:oleObj spid="_x0000_s81930" name="Формула" r:id="rId13" imgW="990360" imgH="431640" progId="Equation.3">
                  <p:embed/>
                </p:oleObj>
              </mc:Choice>
              <mc:Fallback>
                <p:oleObj name="Формула" r:id="rId13" imgW="990360" imgH="431640" progId="Equation.3">
                  <p:embed/>
                  <p:pic>
                    <p:nvPicPr>
                      <p:cNvPr id="4" name="Объект 3"/>
                      <p:cNvPicPr/>
                      <p:nvPr/>
                    </p:nvPicPr>
                    <p:blipFill>
                      <a:blip r:embed="rId14"/>
                      <a:stretch>
                        <a:fillRect/>
                      </a:stretch>
                    </p:blipFill>
                    <p:spPr>
                      <a:xfrm>
                        <a:off x="7290991" y="2653932"/>
                        <a:ext cx="1382566" cy="602657"/>
                      </a:xfrm>
                      <a:prstGeom prst="rect">
                        <a:avLst/>
                      </a:prstGeom>
                    </p:spPr>
                  </p:pic>
                </p:oleObj>
              </mc:Fallback>
            </mc:AlternateContent>
          </a:graphicData>
        </a:graphic>
      </p:graphicFrame>
      <p:graphicFrame>
        <p:nvGraphicFramePr>
          <p:cNvPr id="17" name="Объект 16">
            <a:extLst>
              <a:ext uri="{FF2B5EF4-FFF2-40B4-BE49-F238E27FC236}">
                <a16:creationId xmlns:a16="http://schemas.microsoft.com/office/drawing/2014/main" id="{D017945F-30DF-4266-B354-920382E80CAE}"/>
              </a:ext>
            </a:extLst>
          </p:cNvPr>
          <p:cNvGraphicFramePr>
            <a:graphicFrameLocks noChangeAspect="1"/>
          </p:cNvGraphicFramePr>
          <p:nvPr/>
        </p:nvGraphicFramePr>
        <p:xfrm>
          <a:off x="3899036" y="2606225"/>
          <a:ext cx="1443512" cy="629223"/>
        </p:xfrm>
        <a:graphic>
          <a:graphicData uri="http://schemas.openxmlformats.org/presentationml/2006/ole">
            <mc:AlternateContent xmlns:mc="http://schemas.openxmlformats.org/markup-compatibility/2006">
              <mc:Choice xmlns:v="urn:schemas-microsoft-com:vml" Requires="v">
                <p:oleObj spid="_x0000_s81931" name="Формула" r:id="rId15" imgW="990360" imgH="431640" progId="Equation.3">
                  <p:embed/>
                </p:oleObj>
              </mc:Choice>
              <mc:Fallback>
                <p:oleObj name="Формула" r:id="rId15" imgW="990360" imgH="431640" progId="Equation.3">
                  <p:embed/>
                  <p:pic>
                    <p:nvPicPr>
                      <p:cNvPr id="17" name="Объект 16">
                        <a:extLst>
                          <a:ext uri="{FF2B5EF4-FFF2-40B4-BE49-F238E27FC236}">
                            <a16:creationId xmlns:a16="http://schemas.microsoft.com/office/drawing/2014/main" id="{D017945F-30DF-4266-B354-920382E80CAE}"/>
                          </a:ext>
                        </a:extLst>
                      </p:cNvPr>
                      <p:cNvPicPr/>
                      <p:nvPr/>
                    </p:nvPicPr>
                    <p:blipFill>
                      <a:blip r:embed="rId14"/>
                      <a:stretch>
                        <a:fillRect/>
                      </a:stretch>
                    </p:blipFill>
                    <p:spPr>
                      <a:xfrm>
                        <a:off x="3899036" y="2606225"/>
                        <a:ext cx="1443512" cy="629223"/>
                      </a:xfrm>
                      <a:prstGeom prst="rect">
                        <a:avLst/>
                      </a:prstGeom>
                    </p:spPr>
                  </p:pic>
                </p:oleObj>
              </mc:Fallback>
            </mc:AlternateContent>
          </a:graphicData>
        </a:graphic>
      </p:graphicFrame>
      <p:sp>
        <p:nvSpPr>
          <p:cNvPr id="5" name="Номер слайда 4"/>
          <p:cNvSpPr>
            <a:spLocks noGrp="1"/>
          </p:cNvSpPr>
          <p:nvPr>
            <p:ph type="sldNum" sz="quarter" idx="12"/>
          </p:nvPr>
        </p:nvSpPr>
        <p:spPr/>
        <p:txBody>
          <a:bodyPr/>
          <a:lstStyle/>
          <a:p>
            <a:pPr>
              <a:defRPr/>
            </a:pPr>
            <a:fld id="{3076E648-ACBD-4490-B61D-EA5AC70EF187}" type="slidenum">
              <a:rPr lang="ru-RU" smtClean="0"/>
              <a:pPr>
                <a:defRPr/>
              </a:pPr>
              <a:t>83</a:t>
            </a:fld>
            <a:endParaRPr lang="ru-RU"/>
          </a:p>
        </p:txBody>
      </p:sp>
    </p:spTree>
    <p:extLst>
      <p:ext uri="{BB962C8B-B14F-4D97-AF65-F5344CB8AC3E}">
        <p14:creationId xmlns:p14="http://schemas.microsoft.com/office/powerpoint/2010/main" val="10996692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Прямоугольник 4"/>
              <p:cNvSpPr/>
              <p:nvPr/>
            </p:nvSpPr>
            <p:spPr>
              <a:xfrm>
                <a:off x="242074" y="1196752"/>
                <a:ext cx="8792644" cy="5363328"/>
              </a:xfrm>
              <a:prstGeom prst="rect">
                <a:avLst/>
              </a:prstGeom>
            </p:spPr>
            <p:txBody>
              <a:bodyPr wrap="square">
                <a:spAutoFit/>
              </a:bodyPr>
              <a:lstStyle/>
              <a:p>
                <a:r>
                  <a:rPr lang="ru-RU" sz="2000" b="1" i="1" dirty="0"/>
                  <a:t>Дисперсия</a:t>
                </a:r>
                <a:r>
                  <a:rPr lang="ru-RU" sz="2000" dirty="0"/>
                  <a:t> (</a:t>
                </a:r>
                <a:r>
                  <a:rPr lang="ru-RU" sz="2000" b="1" i="1" dirty="0" err="1"/>
                  <a:t>variation</a:t>
                </a:r>
                <a:r>
                  <a:rPr lang="ru-RU" sz="2000" dirty="0"/>
                  <a:t>) </a:t>
                </a:r>
                <a:r>
                  <a:rPr lang="ru-RU" sz="2000" i="1" dirty="0"/>
                  <a:t>– средняя арифметическая квадрата отклонения наблюдаемых значений </a:t>
                </a:r>
                <a:r>
                  <a:rPr lang="en-US" sz="2000" i="1" dirty="0"/>
                  <a:t>x</a:t>
                </a:r>
                <a:r>
                  <a:rPr lang="en-US" sz="2000" i="1" baseline="-25000" dirty="0"/>
                  <a:t>i</a:t>
                </a:r>
                <a:r>
                  <a:rPr lang="ru-RU" sz="2000" i="1" dirty="0"/>
                  <a:t> от средней арифметической </a:t>
                </a:r>
                <a14:m>
                  <m:oMath xmlns:m="http://schemas.openxmlformats.org/officeDocument/2006/math">
                    <m:acc>
                      <m:accPr>
                        <m:chr m:val="̅"/>
                        <m:ctrlPr>
                          <a:rPr lang="ru-RU" sz="2000" i="1">
                            <a:latin typeface="Cambria Math" panose="02040503050406030204" pitchFamily="18" charset="0"/>
                          </a:rPr>
                        </m:ctrlPr>
                      </m:accPr>
                      <m:e>
                        <m:r>
                          <a:rPr lang="en-US" sz="2000" i="1">
                            <a:latin typeface="Cambria Math" panose="02040503050406030204" pitchFamily="18" charset="0"/>
                          </a:rPr>
                          <m:t>𝑥</m:t>
                        </m:r>
                      </m:e>
                    </m:acc>
                  </m:oMath>
                </a14:m>
                <a:r>
                  <a:rPr lang="ru-RU" sz="2000" i="1" dirty="0"/>
                  <a:t>.</a:t>
                </a:r>
                <a:endParaRPr lang="ru-RU" sz="2000" dirty="0"/>
              </a:p>
              <a:p>
                <a:endParaRPr lang="ru-RU" i="1" dirty="0"/>
              </a:p>
              <a:p>
                <a:endParaRPr lang="ru-RU" i="1" dirty="0"/>
              </a:p>
              <a:p>
                <a:endParaRPr lang="ru-RU" i="1" dirty="0"/>
              </a:p>
              <a:p>
                <a:endParaRPr lang="ru-RU" i="1" dirty="0"/>
              </a:p>
              <a:p>
                <a:r>
                  <a:rPr lang="ru-RU" sz="2000" dirty="0"/>
                  <a:t>Если данные сгруппированы и </a:t>
                </a:r>
                <a:r>
                  <a:rPr lang="en-US" sz="2000" dirty="0"/>
                  <a:t>x</a:t>
                </a:r>
                <a:r>
                  <a:rPr lang="ru-RU" sz="2000" dirty="0"/>
                  <a:t>i -  </a:t>
                </a:r>
                <a:r>
                  <a:rPr lang="en-US" sz="2000" dirty="0" err="1"/>
                  <a:t>i</a:t>
                </a:r>
                <a:r>
                  <a:rPr lang="ru-RU" sz="2000" dirty="0"/>
                  <a:t>–е значение признака наблюдалось </a:t>
                </a:r>
                <a:r>
                  <a:rPr lang="en-US" sz="2000" dirty="0"/>
                  <a:t>mi </a:t>
                </a:r>
                <a:r>
                  <a:rPr lang="ru-RU" sz="2000" dirty="0"/>
                  <a:t>раз, где </a:t>
                </a:r>
                <a:r>
                  <a:rPr lang="en-US" sz="2000" dirty="0" err="1"/>
                  <a:t>i</a:t>
                </a:r>
                <a:r>
                  <a:rPr lang="ru-RU" sz="2000" dirty="0"/>
                  <a:t>=1,2,…,</a:t>
                </a:r>
                <a:r>
                  <a:rPr lang="en-US" sz="2000" dirty="0"/>
                  <a:t>k</a:t>
                </a:r>
                <a:r>
                  <a:rPr lang="ru-RU" sz="2000" dirty="0"/>
                  <a:t>, причем</a:t>
                </a:r>
                <a:r>
                  <a:rPr lang="en-US" sz="2000" dirty="0"/>
                  <a:t> </a:t>
                </a:r>
                <a14:m>
                  <m:oMath xmlns:m="http://schemas.openxmlformats.org/officeDocument/2006/math">
                    <m:nary>
                      <m:naryPr>
                        <m:chr m:val="∑"/>
                        <m:limLoc m:val="undOvr"/>
                        <m:ctrlPr>
                          <a:rPr lang="ru-RU" sz="2000" i="1">
                            <a:latin typeface="Cambria Math" panose="02040503050406030204" pitchFamily="18" charset="0"/>
                          </a:rPr>
                        </m:ctrlPr>
                      </m:naryPr>
                      <m:sub>
                        <m:r>
                          <a:rPr lang="en-US" sz="2000" i="1">
                            <a:latin typeface="Cambria Math" panose="02040503050406030204" pitchFamily="18" charset="0"/>
                          </a:rPr>
                          <m:t>𝑖</m:t>
                        </m:r>
                        <m:r>
                          <a:rPr lang="ru-RU" sz="2000" i="1">
                            <a:latin typeface="Cambria Math" panose="02040503050406030204" pitchFamily="18" charset="0"/>
                          </a:rPr>
                          <m:t>=1</m:t>
                        </m:r>
                      </m:sub>
                      <m:sup>
                        <m:r>
                          <a:rPr lang="en-US" sz="2000" i="1">
                            <a:latin typeface="Cambria Math" panose="02040503050406030204" pitchFamily="18" charset="0"/>
                          </a:rPr>
                          <m:t>𝑘</m:t>
                        </m:r>
                      </m:sup>
                      <m:e>
                        <m:sSub>
                          <m:sSubPr>
                            <m:ctrlPr>
                              <a:rPr lang="ru-RU"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𝑖</m:t>
                            </m:r>
                          </m:sub>
                        </m:sSub>
                        <m:r>
                          <a:rPr lang="ru-RU" sz="2000" i="1">
                            <a:latin typeface="Cambria Math" panose="02040503050406030204" pitchFamily="18" charset="0"/>
                          </a:rPr>
                          <m:t>=</m:t>
                        </m:r>
                        <m:r>
                          <a:rPr lang="en-US" sz="2000" i="1">
                            <a:latin typeface="Cambria Math" panose="02040503050406030204" pitchFamily="18" charset="0"/>
                          </a:rPr>
                          <m:t>𝑛</m:t>
                        </m:r>
                      </m:e>
                    </m:nary>
                  </m:oMath>
                </a14:m>
                <a:r>
                  <a:rPr lang="ru-RU" sz="2000" dirty="0"/>
                  <a:t>,</a:t>
                </a:r>
                <a:r>
                  <a:rPr lang="en-US" sz="2000" dirty="0"/>
                  <a:t> </a:t>
                </a:r>
                <a:r>
                  <a:rPr lang="ru-RU" sz="2000" dirty="0"/>
                  <a:t>то получим </a:t>
                </a:r>
                <a:r>
                  <a:rPr lang="ru-RU" sz="2000" i="1" dirty="0"/>
                  <a:t>взвешенную формулу  дисперсии:</a:t>
                </a:r>
                <a:endParaRPr lang="en-US" sz="2000" i="1" dirty="0"/>
              </a:p>
              <a:p>
                <a:endParaRPr lang="en-US" i="1" dirty="0"/>
              </a:p>
              <a:p>
                <a:endParaRPr lang="en-US" i="1" dirty="0"/>
              </a:p>
              <a:p>
                <a:endParaRPr lang="en-US" i="1" dirty="0"/>
              </a:p>
              <a:p>
                <a:r>
                  <a:rPr lang="ru-RU" sz="2000" b="1" i="1" dirty="0"/>
                  <a:t>Среднее </a:t>
                </a:r>
                <a:r>
                  <a:rPr lang="ru-RU" sz="2000" b="1" i="1" dirty="0" err="1"/>
                  <a:t>квадратическое</a:t>
                </a:r>
                <a:r>
                  <a:rPr lang="ru-RU" sz="2000" b="1" i="1" dirty="0"/>
                  <a:t> (стандартное) отклонение</a:t>
                </a:r>
                <a:r>
                  <a:rPr lang="ru-RU" sz="2000" i="1" dirty="0"/>
                  <a:t> </a:t>
                </a:r>
                <a:r>
                  <a:rPr lang="ru-RU" sz="2000" b="1" i="1" dirty="0"/>
                  <a:t>(</a:t>
                </a:r>
                <a:r>
                  <a:rPr lang="en-US" sz="2000" b="1" i="1" dirty="0"/>
                  <a:t>standard deviation</a:t>
                </a:r>
                <a:r>
                  <a:rPr lang="ru-RU" sz="2000" b="1" i="1" dirty="0"/>
                  <a:t>)</a:t>
                </a:r>
                <a:r>
                  <a:rPr lang="ru-RU" sz="2000" i="1" dirty="0"/>
                  <a:t> </a:t>
                </a:r>
                <a:r>
                  <a:rPr lang="en-US" sz="2000" i="1" dirty="0"/>
                  <a:t>S</a:t>
                </a:r>
                <a:r>
                  <a:rPr lang="ru-RU" sz="2000" i="1" dirty="0"/>
                  <a:t>, равное положительному корню из дисперсии </a:t>
                </a:r>
                <a:r>
                  <a:rPr lang="en-US" sz="2000" i="1" dirty="0"/>
                  <a:t>S</a:t>
                </a:r>
                <a:r>
                  <a:rPr lang="ru-RU" sz="2000" i="1" baseline="30000" dirty="0"/>
                  <a:t>2</a:t>
                </a:r>
                <a:r>
                  <a:rPr lang="ru-RU" sz="2000" i="1" dirty="0"/>
                  <a:t>, имеет ту же размерность, что и х.</a:t>
                </a:r>
                <a:r>
                  <a:rPr lang="en-US" sz="2000" i="1" dirty="0"/>
                  <a:t> </a:t>
                </a:r>
              </a:p>
              <a:p>
                <a:r>
                  <a:rPr lang="ru-RU" sz="2000" dirty="0"/>
                  <a:t>Среднее </a:t>
                </a:r>
                <a:r>
                  <a:rPr lang="ru-RU" sz="2000" dirty="0" err="1"/>
                  <a:t>квадратическое</a:t>
                </a:r>
                <a:r>
                  <a:rPr lang="ru-RU" sz="2000" dirty="0"/>
                  <a:t> отклонение равно</a:t>
                </a:r>
                <a:r>
                  <a:rPr lang="en-US" sz="2000" dirty="0"/>
                  <a:t> </a:t>
                </a:r>
              </a:p>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𝑆</m:t>
                      </m:r>
                      <m:r>
                        <a:rPr lang="ru-RU" sz="2800" i="1">
                          <a:latin typeface="Cambria Math" panose="02040503050406030204" pitchFamily="18" charset="0"/>
                        </a:rPr>
                        <m:t>=</m:t>
                      </m:r>
                      <m:rad>
                        <m:radPr>
                          <m:degHide m:val="on"/>
                          <m:ctrlPr>
                            <a:rPr lang="ru-RU" sz="2800" i="1">
                              <a:latin typeface="Cambria Math" panose="02040503050406030204" pitchFamily="18" charset="0"/>
                            </a:rPr>
                          </m:ctrlPr>
                        </m:radPr>
                        <m:deg/>
                        <m:e>
                          <m:sSup>
                            <m:sSupPr>
                              <m:ctrlPr>
                                <a:rPr lang="ru-RU" sz="2800" i="1">
                                  <a:latin typeface="Cambria Math" panose="02040503050406030204" pitchFamily="18" charset="0"/>
                                </a:rPr>
                              </m:ctrlPr>
                            </m:sSupPr>
                            <m:e>
                              <m:r>
                                <a:rPr lang="en-US" sz="2800" i="1">
                                  <a:latin typeface="Cambria Math" panose="02040503050406030204" pitchFamily="18" charset="0"/>
                                </a:rPr>
                                <m:t>𝑆</m:t>
                              </m:r>
                            </m:e>
                            <m:sup>
                              <m:r>
                                <a:rPr lang="ru-RU" sz="2800" i="1">
                                  <a:latin typeface="Cambria Math" panose="02040503050406030204" pitchFamily="18" charset="0"/>
                                </a:rPr>
                                <m:t>2</m:t>
                              </m:r>
                            </m:sup>
                          </m:sSup>
                        </m:e>
                      </m:rad>
                    </m:oMath>
                  </m:oMathPara>
                </a14:m>
                <a:endParaRPr lang="ru-RU" dirty="0"/>
              </a:p>
            </p:txBody>
          </p:sp>
        </mc:Choice>
        <mc:Fallback xmlns="">
          <p:sp>
            <p:nvSpPr>
              <p:cNvPr id="5" name="Прямоугольник 4"/>
              <p:cNvSpPr>
                <a:spLocks noRot="1" noChangeAspect="1" noMove="1" noResize="1" noEditPoints="1" noAdjustHandles="1" noChangeArrowheads="1" noChangeShapeType="1" noTextEdit="1"/>
              </p:cNvSpPr>
              <p:nvPr/>
            </p:nvSpPr>
            <p:spPr>
              <a:xfrm>
                <a:off x="242074" y="1196752"/>
                <a:ext cx="8792644" cy="5363328"/>
              </a:xfrm>
              <a:prstGeom prst="rect">
                <a:avLst/>
              </a:prstGeom>
              <a:blipFill>
                <a:blip r:embed="rId4"/>
                <a:stretch>
                  <a:fillRect l="-763" t="-455" r="-971"/>
                </a:stretch>
              </a:blipFill>
            </p:spPr>
            <p:txBody>
              <a:bodyPr/>
              <a:lstStyle/>
              <a:p>
                <a:r>
                  <a:rPr lang="ru-RU">
                    <a:noFill/>
                  </a:rPr>
                  <a:t> </a:t>
                </a:r>
              </a:p>
            </p:txBody>
          </p:sp>
        </mc:Fallback>
      </mc:AlternateContent>
      <p:sp>
        <p:nvSpPr>
          <p:cNvPr id="6" name="Rectangle 2"/>
          <p:cNvSpPr>
            <a:spLocks noChangeArrowheads="1"/>
          </p:cNvSpPr>
          <p:nvPr/>
        </p:nvSpPr>
        <p:spPr bwMode="auto">
          <a:xfrm>
            <a:off x="2483769" y="2348879"/>
            <a:ext cx="13937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7" name="Объект 6"/>
          <p:cNvGraphicFramePr>
            <a:graphicFrameLocks noChangeAspect="1"/>
          </p:cNvGraphicFramePr>
          <p:nvPr/>
        </p:nvGraphicFramePr>
        <p:xfrm>
          <a:off x="2699792" y="1890542"/>
          <a:ext cx="2717519" cy="1008112"/>
        </p:xfrm>
        <a:graphic>
          <a:graphicData uri="http://schemas.openxmlformats.org/presentationml/2006/ole">
            <mc:AlternateContent xmlns:mc="http://schemas.openxmlformats.org/markup-compatibility/2006">
              <mc:Choice xmlns:v="urn:schemas-microsoft-com:vml" Requires="v">
                <p:oleObj spid="_x0000_s82954" name="Уравнение" r:id="rId5" imgW="1180588" imgH="431613" progId="Equation.3">
                  <p:embed/>
                </p:oleObj>
              </mc:Choice>
              <mc:Fallback>
                <p:oleObj name="Уравнение" r:id="rId5" imgW="1180588" imgH="431613" progId="Equation.3">
                  <p:embed/>
                  <p:pic>
                    <p:nvPicPr>
                      <p:cNvPr id="7" name="Объект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1890542"/>
                        <a:ext cx="2717519" cy="1008112"/>
                      </a:xfrm>
                      <a:prstGeom prst="rect">
                        <a:avLst/>
                      </a:prstGeom>
                      <a:noFill/>
                    </p:spPr>
                  </p:pic>
                </p:oleObj>
              </mc:Fallback>
            </mc:AlternateContent>
          </a:graphicData>
        </a:graphic>
      </p:graphicFrame>
      <p:sp>
        <p:nvSpPr>
          <p:cNvPr id="9" name="Rectangle 4"/>
          <p:cNvSpPr>
            <a:spLocks noChangeArrowheads="1"/>
          </p:cNvSpPr>
          <p:nvPr/>
        </p:nvSpPr>
        <p:spPr bwMode="auto">
          <a:xfrm>
            <a:off x="2987824" y="41911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0" name="Объект 9"/>
          <p:cNvGraphicFramePr>
            <a:graphicFrameLocks noChangeAspect="1"/>
          </p:cNvGraphicFramePr>
          <p:nvPr/>
        </p:nvGraphicFramePr>
        <p:xfrm>
          <a:off x="2987824" y="3756448"/>
          <a:ext cx="2608101" cy="869367"/>
        </p:xfrm>
        <a:graphic>
          <a:graphicData uri="http://schemas.openxmlformats.org/presentationml/2006/ole">
            <mc:AlternateContent xmlns:mc="http://schemas.openxmlformats.org/markup-compatibility/2006">
              <mc:Choice xmlns:v="urn:schemas-microsoft-com:vml" Requires="v">
                <p:oleObj spid="_x0000_s82955" name="Уравнение" r:id="rId7" imgW="1320227" imgH="431613" progId="Equation.3">
                  <p:embed/>
                </p:oleObj>
              </mc:Choice>
              <mc:Fallback>
                <p:oleObj name="Уравнение" r:id="rId7" imgW="1320227" imgH="431613" progId="Equation.3">
                  <p:embed/>
                  <p:pic>
                    <p:nvPicPr>
                      <p:cNvPr id="10" name="Объект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824" y="3756448"/>
                        <a:ext cx="2608101" cy="869367"/>
                      </a:xfrm>
                      <a:prstGeom prst="rect">
                        <a:avLst/>
                      </a:prstGeom>
                      <a:noFill/>
                    </p:spPr>
                  </p:pic>
                </p:oleObj>
              </mc:Fallback>
            </mc:AlternateContent>
          </a:graphicData>
        </a:graphic>
      </p:graphicFrame>
      <p:sp>
        <p:nvSpPr>
          <p:cNvPr id="12" name="Заголовок 1"/>
          <p:cNvSpPr>
            <a:spLocks noGrp="1"/>
          </p:cNvSpPr>
          <p:nvPr>
            <p:ph type="title"/>
          </p:nvPr>
        </p:nvSpPr>
        <p:spPr>
          <a:xfrm>
            <a:off x="242074" y="192302"/>
            <a:ext cx="8229600" cy="941388"/>
          </a:xfrm>
        </p:spPr>
        <p:txBody>
          <a:bodyPr rtlCol="0">
            <a:normAutofit fontScale="90000"/>
          </a:bodyPr>
          <a:lstStyle/>
          <a:p>
            <a:pPr algn="just" eaLnBrk="1" fontAlgn="auto" hangingPunct="1">
              <a:spcAft>
                <a:spcPts val="0"/>
              </a:spcAft>
              <a:defRPr/>
            </a:pPr>
            <a:r>
              <a:rPr lang="ru-RU" sz="2400" dirty="0"/>
              <a:t>К </a:t>
            </a:r>
            <a:r>
              <a:rPr lang="ru-RU" sz="2400" b="1" dirty="0"/>
              <a:t>абсолютным показателям вариации</a:t>
            </a:r>
            <a:r>
              <a:rPr lang="ru-RU" sz="2400" dirty="0"/>
              <a:t> относятся: размах вариации, среднее линейное отклонение, дисперсия, среднее </a:t>
            </a:r>
            <a:r>
              <a:rPr lang="ru-RU" sz="2400" dirty="0" err="1"/>
              <a:t>квадратическое</a:t>
            </a:r>
            <a:r>
              <a:rPr lang="ru-RU" sz="2400" dirty="0"/>
              <a:t> отклонение.</a:t>
            </a:r>
            <a:endParaRPr lang="ru-RU" sz="2800" dirty="0"/>
          </a:p>
        </p:txBody>
      </p:sp>
      <p:sp>
        <p:nvSpPr>
          <p:cNvPr id="2" name="Номер слайда 1"/>
          <p:cNvSpPr>
            <a:spLocks noGrp="1"/>
          </p:cNvSpPr>
          <p:nvPr>
            <p:ph type="sldNum" sz="quarter" idx="12"/>
          </p:nvPr>
        </p:nvSpPr>
        <p:spPr/>
        <p:txBody>
          <a:bodyPr/>
          <a:lstStyle/>
          <a:p>
            <a:pPr>
              <a:defRPr/>
            </a:pPr>
            <a:fld id="{3076E648-ACBD-4490-B61D-EA5AC70EF187}" type="slidenum">
              <a:rPr lang="ru-RU" smtClean="0"/>
              <a:pPr>
                <a:defRPr/>
              </a:pPr>
              <a:t>84</a:t>
            </a:fld>
            <a:endParaRPr lang="ru-RU"/>
          </a:p>
        </p:txBody>
      </p:sp>
    </p:spTree>
    <p:extLst>
      <p:ext uri="{BB962C8B-B14F-4D97-AF65-F5344CB8AC3E}">
        <p14:creationId xmlns:p14="http://schemas.microsoft.com/office/powerpoint/2010/main" val="10040755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88719" y="1484784"/>
            <a:ext cx="8792644" cy="2492990"/>
          </a:xfrm>
          <a:prstGeom prst="rect">
            <a:avLst/>
          </a:prstGeom>
        </p:spPr>
        <p:txBody>
          <a:bodyPr wrap="square">
            <a:spAutoFit/>
          </a:bodyPr>
          <a:lstStyle/>
          <a:p>
            <a:r>
              <a:rPr lang="ru-RU" sz="2000" b="1" i="1" dirty="0"/>
              <a:t>Среднее линейное или среднее абсолютное отклонение </a:t>
            </a:r>
            <a:r>
              <a:rPr lang="ru-RU" sz="2000" i="1" dirty="0"/>
              <a:t>представляет собой среднее арифметическое из абсолютных значений отклонений фактических вариантов признака от среднего значения</a:t>
            </a:r>
          </a:p>
          <a:p>
            <a:endParaRPr lang="ru-RU" sz="2000" i="1" dirty="0"/>
          </a:p>
          <a:p>
            <a:endParaRPr lang="ru-RU" i="1" dirty="0"/>
          </a:p>
          <a:p>
            <a:endParaRPr lang="en-US" sz="2000" dirty="0"/>
          </a:p>
          <a:p>
            <a:endParaRPr lang="ru-RU" dirty="0"/>
          </a:p>
        </p:txBody>
      </p:sp>
      <p:sp>
        <p:nvSpPr>
          <p:cNvPr id="6" name="Rectangle 2"/>
          <p:cNvSpPr>
            <a:spLocks noChangeArrowheads="1"/>
          </p:cNvSpPr>
          <p:nvPr/>
        </p:nvSpPr>
        <p:spPr bwMode="auto">
          <a:xfrm>
            <a:off x="2483769" y="2348879"/>
            <a:ext cx="139370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sp>
        <p:nvSpPr>
          <p:cNvPr id="9" name="Rectangle 4"/>
          <p:cNvSpPr>
            <a:spLocks noChangeArrowheads="1"/>
          </p:cNvSpPr>
          <p:nvPr/>
        </p:nvSpPr>
        <p:spPr bwMode="auto">
          <a:xfrm>
            <a:off x="2987824" y="41911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12" name="Заголовок 1"/>
          <p:cNvSpPr>
            <a:spLocks noGrp="1"/>
          </p:cNvSpPr>
          <p:nvPr>
            <p:ph type="title"/>
          </p:nvPr>
        </p:nvSpPr>
        <p:spPr>
          <a:xfrm>
            <a:off x="258707" y="332656"/>
            <a:ext cx="8229600" cy="941388"/>
          </a:xfrm>
        </p:spPr>
        <p:txBody>
          <a:bodyPr rtlCol="0">
            <a:normAutofit fontScale="90000"/>
          </a:bodyPr>
          <a:lstStyle/>
          <a:p>
            <a:pPr algn="just" eaLnBrk="1" fontAlgn="auto" hangingPunct="1">
              <a:spcAft>
                <a:spcPts val="0"/>
              </a:spcAft>
              <a:defRPr/>
            </a:pPr>
            <a:r>
              <a:rPr lang="ru-RU" sz="2400" dirty="0"/>
              <a:t>К </a:t>
            </a:r>
            <a:r>
              <a:rPr lang="ru-RU" sz="2700" b="1" u="sng" dirty="0">
                <a:solidFill>
                  <a:srgbClr val="FF0000"/>
                </a:solidFill>
              </a:rPr>
              <a:t>абсолютным показателям вариации</a:t>
            </a:r>
            <a:r>
              <a:rPr lang="ru-RU" sz="2400" dirty="0"/>
              <a:t> относятся: размах вариации, среднее линейное отклонение, дисперсия, среднее </a:t>
            </a:r>
            <a:r>
              <a:rPr lang="ru-RU" sz="2400" dirty="0" err="1"/>
              <a:t>квадратическое</a:t>
            </a:r>
            <a:r>
              <a:rPr lang="ru-RU" sz="2400" dirty="0"/>
              <a:t> отклонение.</a:t>
            </a:r>
            <a:endParaRPr lang="ru-RU" sz="2800" dirty="0"/>
          </a:p>
        </p:txBody>
      </p:sp>
      <p:sp>
        <p:nvSpPr>
          <p:cNvPr id="8" name="Rectangle 9">
            <a:extLst>
              <a:ext uri="{FF2B5EF4-FFF2-40B4-BE49-F238E27FC236}">
                <a16:creationId xmlns:a16="http://schemas.microsoft.com/office/drawing/2014/main" id="{820840B5-770A-4285-8F18-1C2587A40599}"/>
              </a:ext>
            </a:extLst>
          </p:cNvPr>
          <p:cNvSpPr>
            <a:spLocks noChangeArrowheads="1"/>
          </p:cNvSpPr>
          <p:nvPr/>
        </p:nvSpPr>
        <p:spPr bwMode="auto">
          <a:xfrm>
            <a:off x="243108" y="2996952"/>
            <a:ext cx="3729037" cy="92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ru-RU" altLang="ru-RU" sz="2400" b="1" i="1" dirty="0">
                <a:solidFill>
                  <a:schemeClr val="tx1"/>
                </a:solidFill>
              </a:rPr>
              <a:t>Простая форма среднего линейного отклонения </a:t>
            </a:r>
          </a:p>
        </p:txBody>
      </p:sp>
      <mc:AlternateContent xmlns:mc="http://schemas.openxmlformats.org/markup-compatibility/2006" xmlns:a14="http://schemas.microsoft.com/office/drawing/2010/main">
        <mc:Choice Requires="a14">
          <p:sp>
            <p:nvSpPr>
              <p:cNvPr id="11" name="TextBox 10"/>
              <p:cNvSpPr txBox="1"/>
              <p:nvPr/>
            </p:nvSpPr>
            <p:spPr>
              <a:xfrm>
                <a:off x="750487" y="4269345"/>
                <a:ext cx="2232599" cy="833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ru-RU" sz="2800" b="1" i="1" smtClean="0">
                              <a:latin typeface="Cambria Math" panose="02040503050406030204" pitchFamily="18" charset="0"/>
                            </a:rPr>
                          </m:ctrlPr>
                        </m:accPr>
                        <m:e>
                          <m:r>
                            <a:rPr lang="en-US" sz="2800" b="1" i="1" smtClean="0">
                              <a:latin typeface="Cambria Math" panose="02040503050406030204" pitchFamily="18" charset="0"/>
                            </a:rPr>
                            <m:t>𝒅</m:t>
                          </m:r>
                        </m:e>
                      </m:acc>
                      <m:r>
                        <a:rPr lang="en-US" sz="2800" b="1" i="1" smtClean="0">
                          <a:latin typeface="Cambria Math" panose="02040503050406030204" pitchFamily="18" charset="0"/>
                        </a:rPr>
                        <m:t>=</m:t>
                      </m:r>
                      <m:f>
                        <m:fPr>
                          <m:ctrlPr>
                            <a:rPr lang="en-US" sz="2800" b="1" i="1" smtClean="0">
                              <a:latin typeface="Cambria Math" panose="02040503050406030204" pitchFamily="18" charset="0"/>
                            </a:rPr>
                          </m:ctrlPr>
                        </m:fPr>
                        <m:num>
                          <m:nary>
                            <m:naryPr>
                              <m:chr m:val="∑"/>
                              <m:subHide m:val="on"/>
                              <m:supHide m:val="on"/>
                              <m:ctrlPr>
                                <a:rPr lang="en-US" sz="2800" b="1" i="1" smtClean="0">
                                  <a:latin typeface="Cambria Math" panose="02040503050406030204" pitchFamily="18" charset="0"/>
                                </a:rPr>
                              </m:ctrlPr>
                            </m:naryPr>
                            <m:sub/>
                            <m:sup/>
                            <m:e>
                              <m:d>
                                <m:dPr>
                                  <m:begChr m:val="|"/>
                                  <m:endChr m:val="|"/>
                                  <m:ctrlPr>
                                    <a:rPr lang="en-US" sz="2800" b="1" i="1" smtClean="0">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𝒙</m:t>
                                      </m:r>
                                    </m:e>
                                    <m:sub>
                                      <m:r>
                                        <a:rPr lang="en-US" sz="2800" b="1" i="1">
                                          <a:latin typeface="Cambria Math" panose="02040503050406030204" pitchFamily="18" charset="0"/>
                                        </a:rPr>
                                        <m:t>𝒊</m:t>
                                      </m:r>
                                    </m:sub>
                                  </m:sSub>
                                  <m:r>
                                    <a:rPr lang="en-US" sz="2800" b="1" i="1">
                                      <a:latin typeface="Cambria Math" panose="02040503050406030204" pitchFamily="18" charset="0"/>
                                    </a:rPr>
                                    <m:t>−</m:t>
                                  </m:r>
                                  <m:acc>
                                    <m:accPr>
                                      <m:chr m:val="̅"/>
                                      <m:ctrlPr>
                                        <a:rPr lang="en-US" sz="2800" b="1" i="1">
                                          <a:latin typeface="Cambria Math" panose="02040503050406030204" pitchFamily="18" charset="0"/>
                                        </a:rPr>
                                      </m:ctrlPr>
                                    </m:accPr>
                                    <m:e>
                                      <m:r>
                                        <a:rPr lang="en-US" sz="2800" b="1" i="1">
                                          <a:latin typeface="Cambria Math" panose="02040503050406030204" pitchFamily="18" charset="0"/>
                                        </a:rPr>
                                        <m:t>𝒙</m:t>
                                      </m:r>
                                    </m:e>
                                  </m:acc>
                                </m:e>
                              </m:d>
                            </m:e>
                          </m:nary>
                        </m:num>
                        <m:den>
                          <m:r>
                            <a:rPr lang="en-US" sz="2800" b="1" i="1" smtClean="0">
                              <a:latin typeface="Cambria Math" panose="02040503050406030204" pitchFamily="18" charset="0"/>
                            </a:rPr>
                            <m:t>𝒏</m:t>
                          </m:r>
                        </m:den>
                      </m:f>
                    </m:oMath>
                  </m:oMathPara>
                </a14:m>
                <a:endParaRPr lang="ru-RU" b="1" i="1" dirty="0"/>
              </a:p>
            </p:txBody>
          </p:sp>
        </mc:Choice>
        <mc:Fallback xmlns="">
          <p:sp>
            <p:nvSpPr>
              <p:cNvPr id="11" name="TextBox 10"/>
              <p:cNvSpPr txBox="1">
                <a:spLocks noRot="1" noChangeAspect="1" noMove="1" noResize="1" noEditPoints="1" noAdjustHandles="1" noChangeArrowheads="1" noChangeShapeType="1" noTextEdit="1"/>
              </p:cNvSpPr>
              <p:nvPr/>
            </p:nvSpPr>
            <p:spPr>
              <a:xfrm>
                <a:off x="750487" y="4269345"/>
                <a:ext cx="2232599" cy="833049"/>
              </a:xfrm>
              <a:prstGeom prst="rect">
                <a:avLst/>
              </a:prstGeom>
              <a:blipFill rotWithShape="1">
                <a:blip r:embed="rId3"/>
                <a:stretch>
                  <a:fillRect/>
                </a:stretch>
              </a:blipFill>
            </p:spPr>
            <p:txBody>
              <a:bodyPr/>
              <a:lstStyle/>
              <a:p>
                <a:r>
                  <a:rPr lang="ru-RU">
                    <a:noFill/>
                  </a:rPr>
                  <a:t> </a:t>
                </a:r>
              </a:p>
            </p:txBody>
          </p:sp>
        </mc:Fallback>
      </mc:AlternateContent>
      <p:sp>
        <p:nvSpPr>
          <p:cNvPr id="13" name="Rectangle 9">
            <a:extLst>
              <a:ext uri="{FF2B5EF4-FFF2-40B4-BE49-F238E27FC236}">
                <a16:creationId xmlns:a16="http://schemas.microsoft.com/office/drawing/2014/main" id="{820840B5-770A-4285-8F18-1C2587A40599}"/>
              </a:ext>
            </a:extLst>
          </p:cNvPr>
          <p:cNvSpPr>
            <a:spLocks noChangeArrowheads="1"/>
          </p:cNvSpPr>
          <p:nvPr/>
        </p:nvSpPr>
        <p:spPr bwMode="auto">
          <a:xfrm>
            <a:off x="4539587" y="2984054"/>
            <a:ext cx="4044121" cy="92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ru-RU" altLang="ru-RU" sz="2400" b="1" i="1" dirty="0">
                <a:solidFill>
                  <a:schemeClr val="tx1"/>
                </a:solidFill>
              </a:rPr>
              <a:t>Взвешенная форма среднего линейного отклонения –</a:t>
            </a:r>
          </a:p>
        </p:txBody>
      </p:sp>
      <mc:AlternateContent xmlns:mc="http://schemas.openxmlformats.org/markup-compatibility/2006" xmlns:a14="http://schemas.microsoft.com/office/drawing/2010/main">
        <mc:Choice Requires="a14">
          <p:sp>
            <p:nvSpPr>
              <p:cNvPr id="14" name="Прямоугольник 13"/>
              <p:cNvSpPr/>
              <p:nvPr/>
            </p:nvSpPr>
            <p:spPr>
              <a:xfrm>
                <a:off x="4685041" y="4150335"/>
                <a:ext cx="3194785" cy="997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ru-RU" sz="2800" b="1" i="1" smtClean="0">
                              <a:latin typeface="Cambria Math" panose="02040503050406030204" pitchFamily="18" charset="0"/>
                            </a:rPr>
                          </m:ctrlPr>
                        </m:accPr>
                        <m:e>
                          <m:r>
                            <a:rPr lang="en-US" sz="2800" b="1" i="1">
                              <a:latin typeface="Cambria Math" panose="02040503050406030204" pitchFamily="18" charset="0"/>
                            </a:rPr>
                            <m:t>𝒅</m:t>
                          </m:r>
                        </m:e>
                      </m:acc>
                      <m:r>
                        <a:rPr lang="en-US" sz="2800" b="1" i="1">
                          <a:latin typeface="Cambria Math" panose="02040503050406030204" pitchFamily="18" charset="0"/>
                        </a:rPr>
                        <m:t>=</m:t>
                      </m:r>
                      <m:f>
                        <m:fPr>
                          <m:ctrlPr>
                            <a:rPr lang="en-US" sz="2800" b="1" i="1">
                              <a:latin typeface="Cambria Math" panose="02040503050406030204" pitchFamily="18" charset="0"/>
                            </a:rPr>
                          </m:ctrlPr>
                        </m:fPr>
                        <m:num>
                          <m:nary>
                            <m:naryPr>
                              <m:chr m:val="∑"/>
                              <m:subHide m:val="on"/>
                              <m:supHide m:val="on"/>
                              <m:ctrlPr>
                                <a:rPr lang="en-US" sz="2800" b="1" i="1">
                                  <a:latin typeface="Cambria Math" panose="02040503050406030204" pitchFamily="18" charset="0"/>
                                </a:rPr>
                              </m:ctrlPr>
                            </m:naryPr>
                            <m:sub/>
                            <m:sup/>
                            <m:e>
                              <m:d>
                                <m:dPr>
                                  <m:begChr m:val="|"/>
                                  <m:endChr m:val="|"/>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𝒙</m:t>
                                      </m:r>
                                    </m:e>
                                    <m:sub>
                                      <m:r>
                                        <a:rPr lang="en-US" sz="2800" b="1" i="1">
                                          <a:latin typeface="Cambria Math" panose="02040503050406030204" pitchFamily="18" charset="0"/>
                                        </a:rPr>
                                        <m:t>𝒊</m:t>
                                      </m:r>
                                    </m:sub>
                                  </m:sSub>
                                  <m:r>
                                    <a:rPr lang="en-US" sz="2800" b="1" i="1">
                                      <a:latin typeface="Cambria Math" panose="02040503050406030204" pitchFamily="18" charset="0"/>
                                    </a:rPr>
                                    <m:t>−</m:t>
                                  </m:r>
                                  <m:acc>
                                    <m:accPr>
                                      <m:chr m:val="̅"/>
                                      <m:ctrlPr>
                                        <a:rPr lang="en-US" sz="2800" b="1" i="1">
                                          <a:latin typeface="Cambria Math" panose="02040503050406030204" pitchFamily="18" charset="0"/>
                                        </a:rPr>
                                      </m:ctrlPr>
                                    </m:accPr>
                                    <m:e>
                                      <m:r>
                                        <a:rPr lang="en-US" sz="2800" b="1" i="1">
                                          <a:latin typeface="Cambria Math" panose="02040503050406030204" pitchFamily="18" charset="0"/>
                                        </a:rPr>
                                        <m:t>𝒙</m:t>
                                      </m:r>
                                    </m:e>
                                  </m:acc>
                                </m:e>
                              </m:d>
                              <m:r>
                                <a:rPr lang="en-US" sz="2800" b="1" i="1" smtClean="0">
                                  <a:latin typeface="Cambria Math" panose="02040503050406030204" pitchFamily="18" charset="0"/>
                                  <a:ea typeface="Cambria Math" panose="02040503050406030204" pitchFamily="18" charset="0"/>
                                </a:rPr>
                                <m:t>∙</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𝒎</m:t>
                                  </m:r>
                                </m:e>
                                <m:sub>
                                  <m:r>
                                    <a:rPr lang="en-US" sz="2800" b="1" i="1" smtClean="0">
                                      <a:latin typeface="Cambria Math" panose="02040503050406030204" pitchFamily="18" charset="0"/>
                                      <a:ea typeface="Cambria Math" panose="02040503050406030204" pitchFamily="18" charset="0"/>
                                    </a:rPr>
                                    <m:t>𝒊</m:t>
                                  </m:r>
                                </m:sub>
                              </m:sSub>
                            </m:e>
                          </m:nary>
                        </m:num>
                        <m:den>
                          <m:nary>
                            <m:naryPr>
                              <m:chr m:val="∑"/>
                              <m:subHide m:val="on"/>
                              <m:supHide m:val="on"/>
                              <m:ctrlPr>
                                <a:rPr lang="en-US" sz="2800" b="1" i="1" smtClean="0">
                                  <a:latin typeface="Cambria Math" panose="02040503050406030204" pitchFamily="18" charset="0"/>
                                </a:rPr>
                              </m:ctrlPr>
                            </m:naryPr>
                            <m:sub/>
                            <m:sup/>
                            <m:e>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𝒎</m:t>
                                  </m:r>
                                </m:e>
                                <m:sub>
                                  <m:r>
                                    <a:rPr lang="en-US" sz="2800" b="1" i="1">
                                      <a:latin typeface="Cambria Math" panose="02040503050406030204" pitchFamily="18" charset="0"/>
                                      <a:ea typeface="Cambria Math" panose="02040503050406030204" pitchFamily="18" charset="0"/>
                                    </a:rPr>
                                    <m:t>𝒊</m:t>
                                  </m:r>
                                </m:sub>
                              </m:sSub>
                            </m:e>
                          </m:nary>
                        </m:den>
                      </m:f>
                    </m:oMath>
                  </m:oMathPara>
                </a14:m>
                <a:endParaRPr lang="ru-RU" dirty="0"/>
              </a:p>
            </p:txBody>
          </p:sp>
        </mc:Choice>
        <mc:Fallback xmlns="">
          <p:sp>
            <p:nvSpPr>
              <p:cNvPr id="14" name="Прямоугольник 13"/>
              <p:cNvSpPr>
                <a:spLocks noRot="1" noChangeAspect="1" noMove="1" noResize="1" noEditPoints="1" noAdjustHandles="1" noChangeArrowheads="1" noChangeShapeType="1" noTextEdit="1"/>
              </p:cNvSpPr>
              <p:nvPr/>
            </p:nvSpPr>
            <p:spPr>
              <a:xfrm>
                <a:off x="4685041" y="4150335"/>
                <a:ext cx="3194785" cy="997902"/>
              </a:xfrm>
              <a:prstGeom prst="rect">
                <a:avLst/>
              </a:prstGeom>
              <a:blipFill rotWithShape="1">
                <a:blip r:embed="rId4"/>
                <a:stretch>
                  <a:fillRect/>
                </a:stretch>
              </a:blipFill>
            </p:spPr>
            <p:txBody>
              <a:bodyPr/>
              <a:lstStyle/>
              <a:p>
                <a:r>
                  <a:rPr lang="ru-RU">
                    <a:noFill/>
                  </a:rPr>
                  <a:t> </a:t>
                </a:r>
              </a:p>
            </p:txBody>
          </p:sp>
        </mc:Fallback>
      </mc:AlternateContent>
      <p:sp>
        <p:nvSpPr>
          <p:cNvPr id="2" name="Номер слайда 1"/>
          <p:cNvSpPr>
            <a:spLocks noGrp="1"/>
          </p:cNvSpPr>
          <p:nvPr>
            <p:ph type="sldNum" sz="quarter" idx="12"/>
          </p:nvPr>
        </p:nvSpPr>
        <p:spPr/>
        <p:txBody>
          <a:bodyPr/>
          <a:lstStyle/>
          <a:p>
            <a:pPr>
              <a:defRPr/>
            </a:pPr>
            <a:fld id="{3076E648-ACBD-4490-B61D-EA5AC70EF187}" type="slidenum">
              <a:rPr lang="ru-RU" smtClean="0"/>
              <a:pPr>
                <a:defRPr/>
              </a:pPr>
              <a:t>85</a:t>
            </a:fld>
            <a:endParaRPr lang="ru-RU"/>
          </a:p>
        </p:txBody>
      </p:sp>
    </p:spTree>
    <p:extLst>
      <p:ext uri="{BB962C8B-B14F-4D97-AF65-F5344CB8AC3E}">
        <p14:creationId xmlns:p14="http://schemas.microsoft.com/office/powerpoint/2010/main" val="177142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F935F38-84AD-437D-A934-4A1646319F7F}"/>
              </a:ext>
            </a:extLst>
          </p:cNvPr>
          <p:cNvSpPr>
            <a:spLocks noGrp="1" noChangeArrowheads="1"/>
          </p:cNvSpPr>
          <p:nvPr>
            <p:ph type="title"/>
          </p:nvPr>
        </p:nvSpPr>
        <p:spPr>
          <a:xfrm>
            <a:off x="690256" y="1165526"/>
            <a:ext cx="3309937" cy="1379537"/>
          </a:xfrm>
        </p:spPr>
        <p:txBody>
          <a:bodyPr/>
          <a:lstStyle/>
          <a:p>
            <a:pPr algn="l"/>
            <a:r>
              <a:rPr lang="ru-RU" altLang="ru-RU" sz="3200" b="1" i="1" dirty="0">
                <a:latin typeface="Times New Roman" panose="02020603050405020304" pitchFamily="18" charset="0"/>
                <a:cs typeface="Times New Roman" panose="02020603050405020304" pitchFamily="18" charset="0"/>
              </a:rPr>
              <a:t>Коэффициент осцилляции</a:t>
            </a:r>
          </a:p>
        </p:txBody>
      </p:sp>
      <p:graphicFrame>
        <p:nvGraphicFramePr>
          <p:cNvPr id="60420" name="Object 4">
            <a:extLst>
              <a:ext uri="{FF2B5EF4-FFF2-40B4-BE49-F238E27FC236}">
                <a16:creationId xmlns:a16="http://schemas.microsoft.com/office/drawing/2014/main" id="{D94ACE7A-9621-4F4F-BD49-28141022F375}"/>
              </a:ext>
            </a:extLst>
          </p:cNvPr>
          <p:cNvGraphicFramePr>
            <a:graphicFrameLocks noGrp="1" noChangeAspect="1"/>
          </p:cNvGraphicFramePr>
          <p:nvPr>
            <p:ph sz="half" idx="1"/>
          </p:nvPr>
        </p:nvGraphicFramePr>
        <p:xfrm>
          <a:off x="4213278" y="1051901"/>
          <a:ext cx="2735262" cy="1284287"/>
        </p:xfrm>
        <a:graphic>
          <a:graphicData uri="http://schemas.openxmlformats.org/presentationml/2006/ole">
            <mc:AlternateContent xmlns:mc="http://schemas.openxmlformats.org/markup-compatibility/2006">
              <mc:Choice xmlns:v="urn:schemas-microsoft-com:vml" Requires="v">
                <p:oleObj spid="_x0000_s83982" name="Формула" r:id="rId4" imgW="838080" imgH="393480" progId="Equation.3">
                  <p:embed/>
                </p:oleObj>
              </mc:Choice>
              <mc:Fallback>
                <p:oleObj name="Формула" r:id="rId4" imgW="838080" imgH="393480" progId="Equation.3">
                  <p:embed/>
                  <p:pic>
                    <p:nvPicPr>
                      <p:cNvPr id="60420" name="Object 4">
                        <a:extLst>
                          <a:ext uri="{FF2B5EF4-FFF2-40B4-BE49-F238E27FC236}">
                            <a16:creationId xmlns:a16="http://schemas.microsoft.com/office/drawing/2014/main" id="{D94ACE7A-9621-4F4F-BD49-28141022F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3278" y="1051901"/>
                        <a:ext cx="2735262" cy="1284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3" name="Object 7">
            <a:extLst>
              <a:ext uri="{FF2B5EF4-FFF2-40B4-BE49-F238E27FC236}">
                <a16:creationId xmlns:a16="http://schemas.microsoft.com/office/drawing/2014/main" id="{32927002-730D-4D8B-83D2-F63F6661295A}"/>
              </a:ext>
            </a:extLst>
          </p:cNvPr>
          <p:cNvGraphicFramePr>
            <a:graphicFrameLocks noGrp="1" noChangeAspect="1"/>
          </p:cNvGraphicFramePr>
          <p:nvPr>
            <p:ph sz="quarter" idx="2"/>
          </p:nvPr>
        </p:nvGraphicFramePr>
        <p:xfrm>
          <a:off x="4427984" y="2456731"/>
          <a:ext cx="2879725" cy="1441450"/>
        </p:xfrm>
        <a:graphic>
          <a:graphicData uri="http://schemas.openxmlformats.org/presentationml/2006/ole">
            <mc:AlternateContent xmlns:mc="http://schemas.openxmlformats.org/markup-compatibility/2006">
              <mc:Choice xmlns:v="urn:schemas-microsoft-com:vml" Requires="v">
                <p:oleObj spid="_x0000_s83983" name="Формула" r:id="rId6" imgW="838080" imgH="419040" progId="Equation.3">
                  <p:embed/>
                </p:oleObj>
              </mc:Choice>
              <mc:Fallback>
                <p:oleObj name="Формула" r:id="rId6" imgW="838080" imgH="419040" progId="Equation.3">
                  <p:embed/>
                  <p:pic>
                    <p:nvPicPr>
                      <p:cNvPr id="60423" name="Object 7">
                        <a:extLst>
                          <a:ext uri="{FF2B5EF4-FFF2-40B4-BE49-F238E27FC236}">
                            <a16:creationId xmlns:a16="http://schemas.microsoft.com/office/drawing/2014/main" id="{32927002-730D-4D8B-83D2-F63F666129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984" y="2456731"/>
                        <a:ext cx="2879725" cy="144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2" name="Rectangle 6">
            <a:extLst>
              <a:ext uri="{FF2B5EF4-FFF2-40B4-BE49-F238E27FC236}">
                <a16:creationId xmlns:a16="http://schemas.microsoft.com/office/drawing/2014/main" id="{65FB6B37-1D2C-4B50-B6EC-828FB0BE7224}"/>
              </a:ext>
            </a:extLst>
          </p:cNvPr>
          <p:cNvSpPr>
            <a:spLocks noChangeArrowheads="1"/>
          </p:cNvSpPr>
          <p:nvPr/>
        </p:nvSpPr>
        <p:spPr bwMode="auto">
          <a:xfrm>
            <a:off x="560920" y="2636912"/>
            <a:ext cx="4249737"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3200" b="1" i="1" dirty="0">
                <a:solidFill>
                  <a:schemeClr val="tx1"/>
                </a:solidFill>
              </a:rPr>
              <a:t>Коэффициент линейной вариации</a:t>
            </a:r>
          </a:p>
        </p:txBody>
      </p:sp>
      <p:sp>
        <p:nvSpPr>
          <p:cNvPr id="60425" name="Rectangle 9">
            <a:extLst>
              <a:ext uri="{FF2B5EF4-FFF2-40B4-BE49-F238E27FC236}">
                <a16:creationId xmlns:a16="http://schemas.microsoft.com/office/drawing/2014/main" id="{820840B5-770A-4285-8F18-1C2587A40599}"/>
              </a:ext>
            </a:extLst>
          </p:cNvPr>
          <p:cNvSpPr>
            <a:spLocks noChangeArrowheads="1"/>
          </p:cNvSpPr>
          <p:nvPr/>
        </p:nvSpPr>
        <p:spPr bwMode="auto">
          <a:xfrm>
            <a:off x="590224" y="4221088"/>
            <a:ext cx="3095625"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pPr algn="l"/>
            <a:r>
              <a:rPr lang="ru-RU" altLang="ru-RU" sz="3200" b="1" i="1" dirty="0">
                <a:solidFill>
                  <a:schemeClr val="tx1"/>
                </a:solidFill>
              </a:rPr>
              <a:t>Коэффициент вариации</a:t>
            </a:r>
          </a:p>
        </p:txBody>
      </p:sp>
      <p:graphicFrame>
        <p:nvGraphicFramePr>
          <p:cNvPr id="60426" name="Object 10">
            <a:extLst>
              <a:ext uri="{FF2B5EF4-FFF2-40B4-BE49-F238E27FC236}">
                <a16:creationId xmlns:a16="http://schemas.microsoft.com/office/drawing/2014/main" id="{C2C4877D-0ABD-40E4-A5CC-CA645E528423}"/>
              </a:ext>
            </a:extLst>
          </p:cNvPr>
          <p:cNvGraphicFramePr>
            <a:graphicFrameLocks noGrp="1" noChangeAspect="1"/>
          </p:cNvGraphicFramePr>
          <p:nvPr>
            <p:ph sz="quarter" idx="3"/>
          </p:nvPr>
        </p:nvGraphicFramePr>
        <p:xfrm>
          <a:off x="4427984" y="4052019"/>
          <a:ext cx="2792412" cy="1419225"/>
        </p:xfrm>
        <a:graphic>
          <a:graphicData uri="http://schemas.openxmlformats.org/presentationml/2006/ole">
            <mc:AlternateContent xmlns:mc="http://schemas.openxmlformats.org/markup-compatibility/2006">
              <mc:Choice xmlns:v="urn:schemas-microsoft-com:vml" Requires="v">
                <p:oleObj spid="_x0000_s83984" name="Equation" r:id="rId8" imgW="774360" imgH="393480" progId="Equation.DSMT4">
                  <p:embed/>
                </p:oleObj>
              </mc:Choice>
              <mc:Fallback>
                <p:oleObj name="Equation" r:id="rId8" imgW="774360" imgH="393480" progId="Equation.DSMT4">
                  <p:embed/>
                  <p:pic>
                    <p:nvPicPr>
                      <p:cNvPr id="60426" name="Object 10">
                        <a:extLst>
                          <a:ext uri="{FF2B5EF4-FFF2-40B4-BE49-F238E27FC236}">
                            <a16:creationId xmlns:a16="http://schemas.microsoft.com/office/drawing/2014/main" id="{C2C4877D-0ABD-40E4-A5CC-CA645E528423}"/>
                          </a:ext>
                        </a:extLst>
                      </p:cNvPr>
                      <p:cNvPicPr>
                        <a:picLocks noChangeAspect="1" noChangeArrowheads="1"/>
                      </p:cNvPicPr>
                      <p:nvPr/>
                    </p:nvPicPr>
                    <p:blipFill>
                      <a:blip r:embed="rId9"/>
                      <a:srcRect/>
                      <a:stretch>
                        <a:fillRect/>
                      </a:stretch>
                    </p:blipFill>
                    <p:spPr bwMode="auto">
                      <a:xfrm>
                        <a:off x="4427984" y="4052019"/>
                        <a:ext cx="2792412" cy="141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9" name="Rectangle 13">
            <a:extLst>
              <a:ext uri="{FF2B5EF4-FFF2-40B4-BE49-F238E27FC236}">
                <a16:creationId xmlns:a16="http://schemas.microsoft.com/office/drawing/2014/main" id="{DCEC3ABD-4DEC-4772-9E5B-35301F8A587F}"/>
              </a:ext>
            </a:extLst>
          </p:cNvPr>
          <p:cNvSpPr>
            <a:spLocks noChangeArrowheads="1"/>
          </p:cNvSpPr>
          <p:nvPr/>
        </p:nvSpPr>
        <p:spPr bwMode="auto">
          <a:xfrm>
            <a:off x="323850" y="331788"/>
            <a:ext cx="8497888"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ru-RU" altLang="ru-RU" b="1" dirty="0">
                <a:solidFill>
                  <a:srgbClr val="FF0000"/>
                </a:solidFill>
                <a:effectLst>
                  <a:outerShdw blurRad="38100" dist="38100" dir="2700000" algn="tl">
                    <a:srgbClr val="000000"/>
                  </a:outerShdw>
                </a:effectLst>
              </a:rPr>
              <a:t>Относительные показатели вариации</a:t>
            </a:r>
          </a:p>
        </p:txBody>
      </p:sp>
      <p:sp>
        <p:nvSpPr>
          <p:cNvPr id="4" name="Номер слайда 3"/>
          <p:cNvSpPr>
            <a:spLocks noGrp="1"/>
          </p:cNvSpPr>
          <p:nvPr>
            <p:ph type="sldNum" sz="quarter" idx="12"/>
          </p:nvPr>
        </p:nvSpPr>
        <p:spPr/>
        <p:txBody>
          <a:bodyPr/>
          <a:lstStyle/>
          <a:p>
            <a:fld id="{CCA118DD-B028-4313-A69B-87054E32252A}" type="slidenum">
              <a:rPr lang="ru-RU" altLang="ru-RU" smtClean="0"/>
              <a:pPr/>
              <a:t>86</a:t>
            </a:fld>
            <a:endParaRPr lang="ru-RU" altLang="ru-RU"/>
          </a:p>
        </p:txBody>
      </p:sp>
    </p:spTree>
    <p:extLst>
      <p:ext uri="{BB962C8B-B14F-4D97-AF65-F5344CB8AC3E}">
        <p14:creationId xmlns:p14="http://schemas.microsoft.com/office/powerpoint/2010/main" val="145985483"/>
      </p:ext>
    </p:extLst>
  </p:cSld>
  <p:clrMapOvr>
    <a:masterClrMapping/>
  </p:clrMapOvr>
  <p:transition>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529208" y="87470"/>
            <a:ext cx="8229600" cy="893258"/>
          </a:xfrm>
        </p:spPr>
        <p:txBody>
          <a:bodyPr/>
          <a:lstStyle/>
          <a:p>
            <a:r>
              <a:rPr lang="ru-RU" dirty="0"/>
              <a:t>Коэффициент вариации</a:t>
            </a:r>
          </a:p>
        </p:txBody>
      </p:sp>
      <p:sp>
        <p:nvSpPr>
          <p:cNvPr id="4" name="Содержимое 3"/>
          <p:cNvSpPr>
            <a:spLocks noGrp="1"/>
          </p:cNvSpPr>
          <p:nvPr>
            <p:ph idx="1"/>
          </p:nvPr>
        </p:nvSpPr>
        <p:spPr>
          <a:xfrm>
            <a:off x="251520" y="980728"/>
            <a:ext cx="8784976" cy="4525963"/>
          </a:xfrm>
        </p:spPr>
        <p:txBody>
          <a:bodyPr/>
          <a:lstStyle/>
          <a:p>
            <a:r>
              <a:rPr lang="ru-RU" sz="2400" dirty="0"/>
              <a:t>Чем больше значение </a:t>
            </a:r>
            <a:r>
              <a:rPr lang="ru-RU" sz="2400" b="1" dirty="0"/>
              <a:t>коэффициента вариации</a:t>
            </a:r>
            <a:r>
              <a:rPr lang="ru-RU" sz="2400" dirty="0"/>
              <a:t>, тем относительно больший разброс и меньшая выравненность исследуемых значений. </a:t>
            </a:r>
          </a:p>
          <a:p>
            <a:r>
              <a:rPr lang="ru-RU" sz="2400" dirty="0"/>
              <a:t>Если </a:t>
            </a:r>
            <a:r>
              <a:rPr lang="ru-RU" sz="2400" b="1" dirty="0"/>
              <a:t>коэффициент вариации</a:t>
            </a:r>
            <a:r>
              <a:rPr lang="ru-RU" sz="2400" dirty="0"/>
              <a:t> меньше 10%, то изменчивость вариационного ряда принято считать незначительной, от 10% до 20% относится к средней, больше 20% и меньше 33% к значительной и если </a:t>
            </a:r>
            <a:r>
              <a:rPr lang="ru-RU" sz="2400" b="1" dirty="0"/>
              <a:t>коэффициент вариации</a:t>
            </a:r>
            <a:r>
              <a:rPr lang="ru-RU" sz="2400" dirty="0"/>
              <a:t> превышает 33%, то это говорит о неоднородности информации и необходимости исключения самых больших и самых маленьких значений.</a:t>
            </a:r>
          </a:p>
          <a:p>
            <a:r>
              <a:rPr lang="ru-RU" sz="2400" dirty="0"/>
              <a:t>Средние, рассчитанные для однородной совокупности – значимы, т.е. действительно характеризуют эту совокупность, для неоднородной совокупности – незначимы, не характеризуют совокупность из-за значительного разброса значений признака в совокупности.</a:t>
            </a:r>
          </a:p>
        </p:txBody>
      </p:sp>
      <p:sp>
        <p:nvSpPr>
          <p:cNvPr id="2" name="Номер слайда 1"/>
          <p:cNvSpPr>
            <a:spLocks noGrp="1"/>
          </p:cNvSpPr>
          <p:nvPr>
            <p:ph type="sldNum" sz="quarter" idx="12"/>
          </p:nvPr>
        </p:nvSpPr>
        <p:spPr/>
        <p:txBody>
          <a:bodyPr/>
          <a:lstStyle/>
          <a:p>
            <a:pPr>
              <a:defRPr/>
            </a:pPr>
            <a:fld id="{523969EA-BC2F-4A27-9798-9DDF96C9C503}" type="slidenum">
              <a:rPr lang="ru-RU" smtClean="0"/>
              <a:pPr>
                <a:defRPr/>
              </a:pPr>
              <a:t>87</a:t>
            </a:fld>
            <a:endParaRPr lang="ru-RU"/>
          </a:p>
        </p:txBody>
      </p:sp>
    </p:spTree>
    <p:extLst>
      <p:ext uri="{BB962C8B-B14F-4D97-AF65-F5344CB8AC3E}">
        <p14:creationId xmlns:p14="http://schemas.microsoft.com/office/powerpoint/2010/main" val="3484369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59B563E-759E-42FA-A5BF-F00296D946CA}"/>
              </a:ext>
            </a:extLst>
          </p:cNvPr>
          <p:cNvSpPr>
            <a:spLocks noGrp="1" noChangeArrowheads="1"/>
          </p:cNvSpPr>
          <p:nvPr>
            <p:ph type="title"/>
          </p:nvPr>
        </p:nvSpPr>
        <p:spPr>
          <a:xfrm>
            <a:off x="179388" y="44450"/>
            <a:ext cx="8785225" cy="576263"/>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ru-RU" altLang="ru-RU" sz="3900" b="1" dirty="0">
                <a:solidFill>
                  <a:srgbClr val="FF0000"/>
                </a:solidFill>
                <a:effectLst>
                  <a:outerShdw blurRad="38100" dist="38100" dir="2700000" algn="tl">
                    <a:srgbClr val="000000"/>
                  </a:outerShdw>
                </a:effectLst>
              </a:rPr>
              <a:t>Относительные показатели вариации</a:t>
            </a:r>
          </a:p>
        </p:txBody>
      </p:sp>
      <p:sp>
        <p:nvSpPr>
          <p:cNvPr id="64515" name="Rectangle 3">
            <a:extLst>
              <a:ext uri="{FF2B5EF4-FFF2-40B4-BE49-F238E27FC236}">
                <a16:creationId xmlns:a16="http://schemas.microsoft.com/office/drawing/2014/main" id="{8C0C36A5-C556-4A18-B5C1-492203807DE2}"/>
              </a:ext>
            </a:extLst>
          </p:cNvPr>
          <p:cNvSpPr>
            <a:spLocks noGrp="1" noChangeArrowheads="1"/>
          </p:cNvSpPr>
          <p:nvPr>
            <p:ph type="body" sz="half" idx="1"/>
          </p:nvPr>
        </p:nvSpPr>
        <p:spPr>
          <a:xfrm>
            <a:off x="179388" y="909638"/>
            <a:ext cx="5400675" cy="1079500"/>
          </a:xfrm>
        </p:spPr>
        <p:txBody>
          <a:bodyPr/>
          <a:lstStyle/>
          <a:p>
            <a:pPr marL="0" indent="0">
              <a:buFontTx/>
              <a:buNone/>
              <a:tabLst>
                <a:tab pos="0" algn="l"/>
              </a:tabLst>
            </a:pPr>
            <a:r>
              <a:rPr lang="ru-RU" altLang="ru-RU" sz="2600" b="1" i="1" dirty="0">
                <a:solidFill>
                  <a:schemeClr val="accent2"/>
                </a:solidFill>
              </a:rPr>
              <a:t>Абсолютный </a:t>
            </a:r>
            <a:r>
              <a:rPr lang="ru-RU" altLang="ru-RU" sz="2600" b="1" i="1" dirty="0" err="1">
                <a:solidFill>
                  <a:schemeClr val="accent2"/>
                </a:solidFill>
              </a:rPr>
              <a:t>квартильный</a:t>
            </a:r>
            <a:r>
              <a:rPr lang="ru-RU" altLang="ru-RU" sz="2600" b="1" i="1" dirty="0">
                <a:solidFill>
                  <a:schemeClr val="accent2"/>
                </a:solidFill>
              </a:rPr>
              <a:t> показатель вариации </a:t>
            </a:r>
            <a:r>
              <a:rPr lang="ru-RU" altLang="ru-RU" sz="2600" b="1" i="1" dirty="0" err="1">
                <a:solidFill>
                  <a:schemeClr val="accent2"/>
                </a:solidFill>
              </a:rPr>
              <a:t>Гальтона</a:t>
            </a:r>
            <a:r>
              <a:rPr lang="ru-RU" altLang="ru-RU" sz="2600" b="1" i="1" dirty="0">
                <a:solidFill>
                  <a:schemeClr val="accent2"/>
                </a:solidFill>
              </a:rPr>
              <a:t> Ф.</a:t>
            </a:r>
          </a:p>
        </p:txBody>
      </p:sp>
      <p:graphicFrame>
        <p:nvGraphicFramePr>
          <p:cNvPr id="64516" name="Object 4">
            <a:extLst>
              <a:ext uri="{FF2B5EF4-FFF2-40B4-BE49-F238E27FC236}">
                <a16:creationId xmlns:a16="http://schemas.microsoft.com/office/drawing/2014/main" id="{E7BF7A1B-EB35-4167-9B2E-20B4563DD44A}"/>
              </a:ext>
            </a:extLst>
          </p:cNvPr>
          <p:cNvGraphicFramePr>
            <a:graphicFrameLocks noGrp="1" noChangeAspect="1"/>
          </p:cNvGraphicFramePr>
          <p:nvPr>
            <p:ph sz="quarter" idx="2"/>
          </p:nvPr>
        </p:nvGraphicFramePr>
        <p:xfrm>
          <a:off x="6083300" y="692696"/>
          <a:ext cx="2089150" cy="1060450"/>
        </p:xfrm>
        <a:graphic>
          <a:graphicData uri="http://schemas.openxmlformats.org/presentationml/2006/ole">
            <mc:AlternateContent xmlns:mc="http://schemas.openxmlformats.org/markup-compatibility/2006">
              <mc:Choice xmlns:v="urn:schemas-microsoft-com:vml" Requires="v">
                <p:oleObj spid="_x0000_s85006" name="Формула" r:id="rId4" imgW="774360" imgH="393480" progId="Equation.3">
                  <p:embed/>
                </p:oleObj>
              </mc:Choice>
              <mc:Fallback>
                <p:oleObj name="Формула" r:id="rId4" imgW="774360" imgH="393480" progId="Equation.3">
                  <p:embed/>
                  <p:pic>
                    <p:nvPicPr>
                      <p:cNvPr id="64516" name="Object 4">
                        <a:extLst>
                          <a:ext uri="{FF2B5EF4-FFF2-40B4-BE49-F238E27FC236}">
                            <a16:creationId xmlns:a16="http://schemas.microsoft.com/office/drawing/2014/main" id="{E7BF7A1B-EB35-4167-9B2E-20B4563DD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3300" y="692696"/>
                        <a:ext cx="2089150" cy="106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8" name="Rectangle 6">
            <a:extLst>
              <a:ext uri="{FF2B5EF4-FFF2-40B4-BE49-F238E27FC236}">
                <a16:creationId xmlns:a16="http://schemas.microsoft.com/office/drawing/2014/main" id="{200F64EA-3D4B-449E-A9D6-9B070CFC6225}"/>
              </a:ext>
            </a:extLst>
          </p:cNvPr>
          <p:cNvSpPr>
            <a:spLocks noChangeArrowheads="1"/>
          </p:cNvSpPr>
          <p:nvPr/>
        </p:nvSpPr>
        <p:spPr bwMode="auto">
          <a:xfrm>
            <a:off x="179388" y="1846263"/>
            <a:ext cx="8785225"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har char="•"/>
              <a:defRPr sz="2800">
                <a:solidFill>
                  <a:schemeClr val="tx1"/>
                </a:solidFill>
                <a:latin typeface="Times New Roman" panose="02020603050405020304" pitchFamily="18" charset="0"/>
              </a:defRPr>
            </a:lvl1pPr>
            <a:lvl2pPr marL="742950" indent="-285750" algn="l">
              <a:spcBef>
                <a:spcPct val="20000"/>
              </a:spcBef>
              <a:buChar char="–"/>
              <a:defRPr sz="2400">
                <a:solidFill>
                  <a:schemeClr val="tx1"/>
                </a:solidFill>
                <a:latin typeface="Times New Roman" panose="02020603050405020304" pitchFamily="18" charset="0"/>
              </a:defRPr>
            </a:lvl2pPr>
            <a:lvl3pPr marL="1143000" indent="-228600" algn="l">
              <a:spcBef>
                <a:spcPct val="20000"/>
              </a:spcBef>
              <a:buChar char="•"/>
              <a:defRPr sz="2000">
                <a:solidFill>
                  <a:schemeClr val="tx1"/>
                </a:solidFill>
                <a:latin typeface="Times New Roman" panose="02020603050405020304" pitchFamily="18" charset="0"/>
              </a:defRPr>
            </a:lvl3pPr>
            <a:lvl4pPr marL="1600200" indent="-228600" algn="l">
              <a:spcBef>
                <a:spcPct val="20000"/>
              </a:spcBef>
              <a:buChar char="–"/>
              <a:defRPr>
                <a:solidFill>
                  <a:schemeClr val="tx1"/>
                </a:solidFill>
                <a:latin typeface="Times New Roman" panose="02020603050405020304" pitchFamily="18" charset="0"/>
              </a:defRPr>
            </a:lvl4pPr>
            <a:lvl5pPr marL="2057400" indent="-228600" algn="l">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a:buFontTx/>
              <a:buNone/>
            </a:pPr>
            <a:r>
              <a:rPr lang="ru-RU" altLang="ru-RU" sz="2400" b="1" i="1"/>
              <a:t>где </a:t>
            </a:r>
            <a:r>
              <a:rPr lang="en-US" altLang="ru-RU" sz="2400" b="1" i="1"/>
              <a:t>Q</a:t>
            </a:r>
            <a:r>
              <a:rPr lang="ru-RU" altLang="ru-RU" sz="2400" b="1" i="1" baseline="-25000"/>
              <a:t>3</a:t>
            </a:r>
            <a:r>
              <a:rPr lang="ru-RU" altLang="ru-RU" sz="2400" b="1" i="1"/>
              <a:t>  и </a:t>
            </a:r>
            <a:r>
              <a:rPr lang="en-US" altLang="ru-RU" sz="2400" b="1" i="1"/>
              <a:t>Q</a:t>
            </a:r>
            <a:r>
              <a:rPr lang="ru-RU" altLang="ru-RU" sz="2400" b="1" i="1" baseline="-25000"/>
              <a:t>1 </a:t>
            </a:r>
            <a:r>
              <a:rPr lang="ru-RU" altLang="ru-RU" sz="2400" b="1" i="1"/>
              <a:t>– соответственно</a:t>
            </a:r>
            <a:r>
              <a:rPr lang="ru-RU" altLang="ru-RU" b="1" i="1"/>
              <a:t> </a:t>
            </a:r>
            <a:r>
              <a:rPr lang="ru-RU" altLang="ru-RU" sz="2400" b="1" i="1"/>
              <a:t>1-я и 3-я квартали распределения</a:t>
            </a:r>
          </a:p>
        </p:txBody>
      </p:sp>
      <p:sp>
        <p:nvSpPr>
          <p:cNvPr id="64519" name="Rectangle 7">
            <a:extLst>
              <a:ext uri="{FF2B5EF4-FFF2-40B4-BE49-F238E27FC236}">
                <a16:creationId xmlns:a16="http://schemas.microsoft.com/office/drawing/2014/main" id="{B274D3F9-310F-4ED7-A74C-2CB6DF9EC34F}"/>
              </a:ext>
            </a:extLst>
          </p:cNvPr>
          <p:cNvSpPr>
            <a:spLocks noChangeArrowheads="1"/>
          </p:cNvSpPr>
          <p:nvPr/>
        </p:nvSpPr>
        <p:spPr bwMode="auto">
          <a:xfrm>
            <a:off x="180975" y="2781300"/>
            <a:ext cx="554355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defRPr sz="2800">
                <a:solidFill>
                  <a:schemeClr val="tx1"/>
                </a:solidFill>
                <a:latin typeface="Times New Roman" panose="02020603050405020304" pitchFamily="18" charset="0"/>
              </a:defRPr>
            </a:lvl1pPr>
            <a:lvl2pPr marL="742950" indent="-285750" algn="l">
              <a:spcBef>
                <a:spcPct val="20000"/>
              </a:spcBef>
              <a:buChar char="–"/>
              <a:defRPr sz="2400">
                <a:solidFill>
                  <a:schemeClr val="tx1"/>
                </a:solidFill>
                <a:latin typeface="Times New Roman" panose="02020603050405020304" pitchFamily="18" charset="0"/>
              </a:defRPr>
            </a:lvl2pPr>
            <a:lvl3pPr marL="1147763" indent="-228600" algn="l">
              <a:spcBef>
                <a:spcPct val="20000"/>
              </a:spcBef>
              <a:buChar char="•"/>
              <a:defRPr sz="2000">
                <a:solidFill>
                  <a:schemeClr val="tx1"/>
                </a:solidFill>
                <a:latin typeface="Times New Roman" panose="02020603050405020304" pitchFamily="18" charset="0"/>
              </a:defRPr>
            </a:lvl3pPr>
            <a:lvl4pPr marL="1600200" indent="-228600" algn="l">
              <a:spcBef>
                <a:spcPct val="20000"/>
              </a:spcBef>
              <a:buChar char="–"/>
              <a:defRPr>
                <a:solidFill>
                  <a:schemeClr val="tx1"/>
                </a:solidFill>
                <a:latin typeface="Times New Roman" panose="02020603050405020304" pitchFamily="18" charset="0"/>
              </a:defRPr>
            </a:lvl4pPr>
            <a:lvl5pPr marL="2057400" indent="-228600" algn="l">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a:buFontTx/>
              <a:buNone/>
            </a:pPr>
            <a:r>
              <a:rPr lang="ru-RU" altLang="ru-RU" sz="2600" b="1" i="1" dirty="0">
                <a:solidFill>
                  <a:schemeClr val="accent2"/>
                </a:solidFill>
              </a:rPr>
              <a:t>В симметричных или умеренно ассиметричных распределениях</a:t>
            </a:r>
          </a:p>
        </p:txBody>
      </p:sp>
      <p:graphicFrame>
        <p:nvGraphicFramePr>
          <p:cNvPr id="64520" name="Object 8">
            <a:extLst>
              <a:ext uri="{FF2B5EF4-FFF2-40B4-BE49-F238E27FC236}">
                <a16:creationId xmlns:a16="http://schemas.microsoft.com/office/drawing/2014/main" id="{DFC3A89F-7E7C-4D0D-830E-6238682439FB}"/>
              </a:ext>
            </a:extLst>
          </p:cNvPr>
          <p:cNvGraphicFramePr>
            <a:graphicFrameLocks noGrp="1" noChangeAspect="1"/>
          </p:cNvGraphicFramePr>
          <p:nvPr>
            <p:ph sz="quarter" idx="3"/>
          </p:nvPr>
        </p:nvGraphicFramePr>
        <p:xfrm>
          <a:off x="6176963" y="2930525"/>
          <a:ext cx="2333625" cy="655638"/>
        </p:xfrm>
        <a:graphic>
          <a:graphicData uri="http://schemas.openxmlformats.org/presentationml/2006/ole">
            <mc:AlternateContent xmlns:mc="http://schemas.openxmlformats.org/markup-compatibility/2006">
              <mc:Choice xmlns:v="urn:schemas-microsoft-com:vml" Requires="v">
                <p:oleObj spid="_x0000_s85007" name="Equation" r:id="rId6" imgW="723600" imgH="203040" progId="Equation.DSMT4">
                  <p:embed/>
                </p:oleObj>
              </mc:Choice>
              <mc:Fallback>
                <p:oleObj name="Equation" r:id="rId6" imgW="723600" imgH="203040" progId="Equation.DSMT4">
                  <p:embed/>
                  <p:pic>
                    <p:nvPicPr>
                      <p:cNvPr id="64520" name="Object 8">
                        <a:extLst>
                          <a:ext uri="{FF2B5EF4-FFF2-40B4-BE49-F238E27FC236}">
                            <a16:creationId xmlns:a16="http://schemas.microsoft.com/office/drawing/2014/main" id="{DFC3A89F-7E7C-4D0D-830E-6238682439FB}"/>
                          </a:ext>
                        </a:extLst>
                      </p:cNvPr>
                      <p:cNvPicPr>
                        <a:picLocks noChangeAspect="1" noChangeArrowheads="1"/>
                      </p:cNvPicPr>
                      <p:nvPr/>
                    </p:nvPicPr>
                    <p:blipFill>
                      <a:blip r:embed="rId7"/>
                      <a:srcRect/>
                      <a:stretch>
                        <a:fillRect/>
                      </a:stretch>
                    </p:blipFill>
                    <p:spPr bwMode="auto">
                      <a:xfrm>
                        <a:off x="6176963" y="2930525"/>
                        <a:ext cx="2333625" cy="655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3" name="Rectangle 11">
            <a:extLst>
              <a:ext uri="{FF2B5EF4-FFF2-40B4-BE49-F238E27FC236}">
                <a16:creationId xmlns:a16="http://schemas.microsoft.com/office/drawing/2014/main" id="{6786F67A-F317-46BE-A701-F63AA69471A4}"/>
              </a:ext>
            </a:extLst>
          </p:cNvPr>
          <p:cNvSpPr>
            <a:spLocks noChangeArrowheads="1"/>
          </p:cNvSpPr>
          <p:nvPr/>
        </p:nvSpPr>
        <p:spPr bwMode="auto">
          <a:xfrm>
            <a:off x="250825" y="4078288"/>
            <a:ext cx="4249738" cy="251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har char="•"/>
              <a:tabLst>
                <a:tab pos="0" algn="l"/>
              </a:tabLst>
              <a:defRPr sz="2800">
                <a:solidFill>
                  <a:schemeClr val="tx1"/>
                </a:solidFill>
                <a:latin typeface="Times New Roman" panose="02020603050405020304" pitchFamily="18" charset="0"/>
              </a:defRPr>
            </a:lvl1pPr>
            <a:lvl2pPr marL="830263" indent="-285750" algn="l">
              <a:spcBef>
                <a:spcPct val="20000"/>
              </a:spcBef>
              <a:buChar char="–"/>
              <a:tabLst>
                <a:tab pos="0" algn="l"/>
              </a:tabLst>
              <a:defRPr sz="2400">
                <a:solidFill>
                  <a:schemeClr val="tx1"/>
                </a:solidFill>
                <a:latin typeface="Times New Roman" panose="02020603050405020304" pitchFamily="18" charset="0"/>
              </a:defRPr>
            </a:lvl2pPr>
            <a:lvl3pPr marL="1238250" indent="-228600" algn="l">
              <a:spcBef>
                <a:spcPct val="20000"/>
              </a:spcBef>
              <a:buChar char="•"/>
              <a:tabLst>
                <a:tab pos="0" algn="l"/>
              </a:tabLst>
              <a:defRPr sz="2000">
                <a:solidFill>
                  <a:schemeClr val="tx1"/>
                </a:solidFill>
                <a:latin typeface="Times New Roman" panose="02020603050405020304" pitchFamily="18" charset="0"/>
              </a:defRPr>
            </a:lvl3pPr>
            <a:lvl4pPr marL="1646238" indent="-228600" algn="l">
              <a:spcBef>
                <a:spcPct val="20000"/>
              </a:spcBef>
              <a:buChar char="–"/>
              <a:tabLst>
                <a:tab pos="0" algn="l"/>
              </a:tabLst>
              <a:defRPr>
                <a:solidFill>
                  <a:schemeClr val="tx1"/>
                </a:solidFill>
                <a:latin typeface="Times New Roman" panose="02020603050405020304" pitchFamily="18" charset="0"/>
              </a:defRPr>
            </a:lvl4pPr>
            <a:lvl5pPr marL="2057400" indent="-228600" algn="l">
              <a:spcBef>
                <a:spcPct val="20000"/>
              </a:spcBef>
              <a:buChar char="»"/>
              <a:tabLst>
                <a:tab pos="0" algn="l"/>
              </a:tabLst>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tabLst>
                <a:tab pos="0" algn="l"/>
              </a:tabLst>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tabLst>
                <a:tab pos="0" algn="l"/>
              </a:tabLst>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tabLst>
                <a:tab pos="0" algn="l"/>
              </a:tabLst>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tabLst>
                <a:tab pos="0" algn="l"/>
              </a:tabLst>
              <a:defRPr>
                <a:solidFill>
                  <a:schemeClr val="tx1"/>
                </a:solidFill>
                <a:latin typeface="Times New Roman" panose="02020603050405020304" pitchFamily="18" charset="0"/>
              </a:defRPr>
            </a:lvl9pPr>
          </a:lstStyle>
          <a:p>
            <a:pPr>
              <a:buFontTx/>
              <a:buNone/>
            </a:pPr>
            <a:r>
              <a:rPr lang="ru-RU" altLang="ru-RU" sz="2600" b="1" i="1" dirty="0">
                <a:solidFill>
                  <a:schemeClr val="accent2"/>
                </a:solidFill>
              </a:rPr>
              <a:t>Относительный </a:t>
            </a:r>
            <a:r>
              <a:rPr lang="ru-RU" altLang="ru-RU" sz="2600" b="1" i="1" dirty="0" err="1">
                <a:solidFill>
                  <a:schemeClr val="accent2"/>
                </a:solidFill>
              </a:rPr>
              <a:t>квартильный</a:t>
            </a:r>
            <a:r>
              <a:rPr lang="ru-RU" altLang="ru-RU" sz="2600" b="1" i="1" dirty="0">
                <a:solidFill>
                  <a:schemeClr val="accent2"/>
                </a:solidFill>
              </a:rPr>
              <a:t> показатель вариации</a:t>
            </a:r>
          </a:p>
          <a:p>
            <a:pPr>
              <a:buFontTx/>
              <a:buNone/>
            </a:pPr>
            <a:endParaRPr lang="ru-RU" altLang="ru-RU" sz="2600" b="1" i="1" dirty="0">
              <a:solidFill>
                <a:schemeClr val="accent2"/>
              </a:solidFill>
            </a:endParaRPr>
          </a:p>
          <a:p>
            <a:pPr>
              <a:buFontTx/>
              <a:buNone/>
            </a:pPr>
            <a:r>
              <a:rPr lang="ru-RU" altLang="ru-RU" sz="2400" b="1" i="1" dirty="0"/>
              <a:t>Где </a:t>
            </a:r>
            <a:r>
              <a:rPr lang="ru-RU" altLang="ru-RU" sz="2400" b="1" i="1" dirty="0" err="1"/>
              <a:t>М</a:t>
            </a:r>
            <a:r>
              <a:rPr lang="ru-RU" altLang="ru-RU" sz="2400" b="1" i="1" baseline="-25000" dirty="0" err="1"/>
              <a:t>е</a:t>
            </a:r>
            <a:r>
              <a:rPr lang="ru-RU" altLang="ru-RU" sz="2400" b="1" i="1" dirty="0"/>
              <a:t> –медиана</a:t>
            </a:r>
            <a:r>
              <a:rPr lang="ru-RU" altLang="ru-RU" sz="2400" b="1" i="1" dirty="0">
                <a:solidFill>
                  <a:schemeClr val="accent2"/>
                </a:solidFill>
              </a:rPr>
              <a:t> </a:t>
            </a:r>
            <a:r>
              <a:rPr lang="ru-RU" altLang="ru-RU" sz="2400" b="1" i="1" dirty="0"/>
              <a:t>ряда распределения</a:t>
            </a:r>
          </a:p>
        </p:txBody>
      </p:sp>
      <p:graphicFrame>
        <p:nvGraphicFramePr>
          <p:cNvPr id="64524" name="Object 12">
            <a:extLst>
              <a:ext uri="{FF2B5EF4-FFF2-40B4-BE49-F238E27FC236}">
                <a16:creationId xmlns:a16="http://schemas.microsoft.com/office/drawing/2014/main" id="{892037EF-CDF2-46B2-ADB4-AFD4277279B4}"/>
              </a:ext>
            </a:extLst>
          </p:cNvPr>
          <p:cNvGraphicFramePr>
            <a:graphicFrameLocks noChangeAspect="1"/>
          </p:cNvGraphicFramePr>
          <p:nvPr/>
        </p:nvGraphicFramePr>
        <p:xfrm>
          <a:off x="4932363" y="3933825"/>
          <a:ext cx="4032250" cy="2465388"/>
        </p:xfrm>
        <a:graphic>
          <a:graphicData uri="http://schemas.openxmlformats.org/presentationml/2006/ole">
            <mc:AlternateContent xmlns:mc="http://schemas.openxmlformats.org/markup-compatibility/2006">
              <mc:Choice xmlns:v="urn:schemas-microsoft-com:vml" Requires="v">
                <p:oleObj spid="_x0000_s85008" name="Формула" r:id="rId8" imgW="1549080" imgH="888840" progId="Equation.3">
                  <p:embed/>
                </p:oleObj>
              </mc:Choice>
              <mc:Fallback>
                <p:oleObj name="Формула" r:id="rId8" imgW="1549080" imgH="888840" progId="Equation.3">
                  <p:embed/>
                  <p:pic>
                    <p:nvPicPr>
                      <p:cNvPr id="64524" name="Object 12">
                        <a:extLst>
                          <a:ext uri="{FF2B5EF4-FFF2-40B4-BE49-F238E27FC236}">
                            <a16:creationId xmlns:a16="http://schemas.microsoft.com/office/drawing/2014/main" id="{892037EF-CDF2-46B2-ADB4-AFD4277279B4}"/>
                          </a:ext>
                        </a:extLst>
                      </p:cNvPr>
                      <p:cNvPicPr>
                        <a:picLocks noChangeAspect="1" noChangeArrowheads="1"/>
                      </p:cNvPicPr>
                      <p:nvPr/>
                    </p:nvPicPr>
                    <p:blipFill>
                      <a:blip r:embed="rId9"/>
                      <a:srcRect/>
                      <a:stretch>
                        <a:fillRect/>
                      </a:stretch>
                    </p:blipFill>
                    <p:spPr bwMode="auto">
                      <a:xfrm>
                        <a:off x="4932363" y="3933825"/>
                        <a:ext cx="4032250" cy="2465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Номер слайда 1"/>
          <p:cNvSpPr>
            <a:spLocks noGrp="1"/>
          </p:cNvSpPr>
          <p:nvPr>
            <p:ph type="sldNum" sz="quarter" idx="12"/>
          </p:nvPr>
        </p:nvSpPr>
        <p:spPr/>
        <p:txBody>
          <a:bodyPr/>
          <a:lstStyle/>
          <a:p>
            <a:fld id="{991AAADF-3E9F-4E52-8C1B-BBE8DAFEFDD6}" type="slidenum">
              <a:rPr lang="ru-RU" altLang="ru-RU" smtClean="0"/>
              <a:pPr/>
              <a:t>88</a:t>
            </a:fld>
            <a:endParaRPr lang="ru-RU" altLang="ru-RU"/>
          </a:p>
        </p:txBody>
      </p:sp>
    </p:spTree>
    <p:extLst>
      <p:ext uri="{BB962C8B-B14F-4D97-AF65-F5344CB8AC3E}">
        <p14:creationId xmlns:p14="http://schemas.microsoft.com/office/powerpoint/2010/main" val="566312566"/>
      </p:ext>
    </p:extLst>
  </p:cSld>
  <p:clrMapOvr>
    <a:masterClrMapping/>
  </p:clrMapOvr>
  <p:transition>
    <p:cut thruBlk="1"/>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A087E979-51B8-4E70-A269-6E5190B556EF}"/>
              </a:ext>
            </a:extLst>
          </p:cNvPr>
          <p:cNvSpPr>
            <a:spLocks noGrp="1" noChangeArrowheads="1"/>
          </p:cNvSpPr>
          <p:nvPr>
            <p:ph type="title"/>
          </p:nvPr>
        </p:nvSpPr>
        <p:spPr>
          <a:xfrm>
            <a:off x="3132138" y="620713"/>
            <a:ext cx="5472112" cy="1008062"/>
          </a:xfrm>
        </p:spPr>
        <p:txBody>
          <a:bodyPr/>
          <a:lstStyle/>
          <a:p>
            <a:pPr algn="l"/>
            <a:r>
              <a:rPr lang="ru-RU" altLang="ru-RU" sz="3200" b="1" i="1" dirty="0"/>
              <a:t>признак совокупности распределен по нормальному закону</a:t>
            </a:r>
          </a:p>
        </p:txBody>
      </p:sp>
      <p:graphicFrame>
        <p:nvGraphicFramePr>
          <p:cNvPr id="53251" name="Object 3">
            <a:extLst>
              <a:ext uri="{FF2B5EF4-FFF2-40B4-BE49-F238E27FC236}">
                <a16:creationId xmlns:a16="http://schemas.microsoft.com/office/drawing/2014/main" id="{F7403B9F-CBFF-44BC-B62B-A2F24219FD10}"/>
              </a:ext>
            </a:extLst>
          </p:cNvPr>
          <p:cNvGraphicFramePr>
            <a:graphicFrameLocks noGrp="1" noChangeAspect="1"/>
          </p:cNvGraphicFramePr>
          <p:nvPr>
            <p:ph sz="half" idx="1"/>
          </p:nvPr>
        </p:nvGraphicFramePr>
        <p:xfrm>
          <a:off x="996950" y="260350"/>
          <a:ext cx="1749425" cy="1643063"/>
        </p:xfrm>
        <a:graphic>
          <a:graphicData uri="http://schemas.openxmlformats.org/presentationml/2006/ole">
            <mc:AlternateContent xmlns:mc="http://schemas.openxmlformats.org/markup-compatibility/2006">
              <mc:Choice xmlns:v="urn:schemas-microsoft-com:vml" Requires="v">
                <p:oleObj spid="_x0000_s86022" name="Equation" r:id="rId4" imgW="419040" imgH="393480" progId="Equation.DSMT4">
                  <p:embed/>
                </p:oleObj>
              </mc:Choice>
              <mc:Fallback>
                <p:oleObj name="Equation" r:id="rId4" imgW="419040" imgH="393480" progId="Equation.DSMT4">
                  <p:embed/>
                  <p:pic>
                    <p:nvPicPr>
                      <p:cNvPr id="53251" name="Object 3">
                        <a:extLst>
                          <a:ext uri="{FF2B5EF4-FFF2-40B4-BE49-F238E27FC236}">
                            <a16:creationId xmlns:a16="http://schemas.microsoft.com/office/drawing/2014/main" id="{F7403B9F-CBFF-44BC-B62B-A2F24219FD10}"/>
                          </a:ext>
                        </a:extLst>
                      </p:cNvPr>
                      <p:cNvPicPr>
                        <a:picLocks noChangeAspect="1" noChangeArrowheads="1"/>
                      </p:cNvPicPr>
                      <p:nvPr/>
                    </p:nvPicPr>
                    <p:blipFill>
                      <a:blip r:embed="rId5"/>
                      <a:srcRect/>
                      <a:stretch>
                        <a:fillRect/>
                      </a:stretch>
                    </p:blipFill>
                    <p:spPr bwMode="auto">
                      <a:xfrm>
                        <a:off x="996950" y="260350"/>
                        <a:ext cx="1749425" cy="1643063"/>
                      </a:xfrm>
                      <a:prstGeom prst="rect">
                        <a:avLst/>
                      </a:prstGeom>
                    </p:spPr>
                  </p:pic>
                </p:oleObj>
              </mc:Fallback>
            </mc:AlternateContent>
          </a:graphicData>
        </a:graphic>
      </p:graphicFrame>
      <p:sp>
        <p:nvSpPr>
          <p:cNvPr id="53252" name="Rectangle 4">
            <a:extLst>
              <a:ext uri="{FF2B5EF4-FFF2-40B4-BE49-F238E27FC236}">
                <a16:creationId xmlns:a16="http://schemas.microsoft.com/office/drawing/2014/main" id="{5C13670B-98F8-4535-AD46-3319355B47C9}"/>
              </a:ext>
            </a:extLst>
          </p:cNvPr>
          <p:cNvSpPr>
            <a:spLocks noChangeArrowheads="1"/>
          </p:cNvSpPr>
          <p:nvPr/>
        </p:nvSpPr>
        <p:spPr bwMode="auto">
          <a:xfrm>
            <a:off x="179388" y="2060575"/>
            <a:ext cx="8713787" cy="151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ru-RU" altLang="ru-RU" sz="3000" b="1" dirty="0"/>
              <a:t>В условиях нормального распределения границами вариации индивидуальных значений признака от средней является </a:t>
            </a:r>
            <a:r>
              <a:rPr lang="en-US" altLang="ru-RU" sz="3000" b="1" dirty="0">
                <a:cs typeface="Times New Roman" panose="02020603050405020304" pitchFamily="18" charset="0"/>
              </a:rPr>
              <a:t>±</a:t>
            </a:r>
            <a:r>
              <a:rPr lang="ru-RU" altLang="ru-RU" sz="3000" b="1" dirty="0">
                <a:cs typeface="Times New Roman" panose="02020603050405020304" pitchFamily="18" charset="0"/>
              </a:rPr>
              <a:t> 3</a:t>
            </a:r>
            <a:r>
              <a:rPr lang="en-US" altLang="ru-RU" sz="3000" b="1" dirty="0">
                <a:cs typeface="Times New Roman" panose="02020603050405020304" pitchFamily="18" charset="0"/>
                <a:sym typeface="Symbol" panose="05050102010706020507" pitchFamily="18" charset="2"/>
              </a:rPr>
              <a:t>S </a:t>
            </a:r>
            <a:r>
              <a:rPr lang="ru-RU" altLang="ru-RU" sz="3000" b="1" dirty="0">
                <a:cs typeface="Times New Roman" panose="02020603050405020304" pitchFamily="18" charset="0"/>
                <a:sym typeface="Symbol" panose="05050102010706020507" pitchFamily="18" charset="2"/>
              </a:rPr>
              <a:t>по одну сторону от средней и по другую от нее:</a:t>
            </a:r>
          </a:p>
        </p:txBody>
      </p:sp>
      <p:sp>
        <p:nvSpPr>
          <p:cNvPr id="53285" name="Rectangle 37">
            <a:extLst>
              <a:ext uri="{FF2B5EF4-FFF2-40B4-BE49-F238E27FC236}">
                <a16:creationId xmlns:a16="http://schemas.microsoft.com/office/drawing/2014/main" id="{07CA1D54-6AB9-4570-99A9-58578722839A}"/>
              </a:ext>
            </a:extLst>
          </p:cNvPr>
          <p:cNvSpPr>
            <a:spLocks noChangeArrowheads="1"/>
          </p:cNvSpPr>
          <p:nvPr/>
        </p:nvSpPr>
        <p:spPr bwMode="auto">
          <a:xfrm>
            <a:off x="179388" y="5516563"/>
            <a:ext cx="8713787"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imes New Roman" panose="02020603050405020304" pitchFamily="18" charset="0"/>
              </a:defRPr>
            </a:lvl1pPr>
            <a:lvl2pPr>
              <a:defRPr sz="4400">
                <a:solidFill>
                  <a:schemeClr val="tx2"/>
                </a:solidFill>
                <a:latin typeface="Times New Roman" panose="02020603050405020304" pitchFamily="18" charset="0"/>
              </a:defRPr>
            </a:lvl2pPr>
            <a:lvl3pPr>
              <a:defRPr sz="4400">
                <a:solidFill>
                  <a:schemeClr val="tx2"/>
                </a:solidFill>
                <a:latin typeface="Times New Roman" panose="02020603050405020304" pitchFamily="18" charset="0"/>
              </a:defRPr>
            </a:lvl3pPr>
            <a:lvl4pPr>
              <a:defRPr sz="4400">
                <a:solidFill>
                  <a:schemeClr val="tx2"/>
                </a:solidFill>
                <a:latin typeface="Times New Roman" panose="02020603050405020304" pitchFamily="18" charset="0"/>
              </a:defRPr>
            </a:lvl4pPr>
            <a:lvl5pPr>
              <a:defRPr sz="4400">
                <a:solidFill>
                  <a:schemeClr val="tx2"/>
                </a:solidFill>
                <a:latin typeface="Times New Roman" panose="02020603050405020304" pitchFamily="18" charset="0"/>
              </a:defRPr>
            </a:lvl5pPr>
            <a:lvl6pPr marL="457200" algn="ctr" eaLnBrk="0" fontAlgn="base" hangingPunct="0">
              <a:spcBef>
                <a:spcPct val="0"/>
              </a:spcBef>
              <a:spcAft>
                <a:spcPct val="0"/>
              </a:spcAft>
              <a:defRPr sz="4400">
                <a:solidFill>
                  <a:schemeClr val="tx2"/>
                </a:solidFill>
                <a:latin typeface="Times New Roman" panose="02020603050405020304" pitchFamily="18" charset="0"/>
              </a:defRPr>
            </a:lvl6pPr>
            <a:lvl7pPr marL="914400" algn="ctr" eaLnBrk="0" fontAlgn="base" hangingPunct="0">
              <a:spcBef>
                <a:spcPct val="0"/>
              </a:spcBef>
              <a:spcAft>
                <a:spcPct val="0"/>
              </a:spcAft>
              <a:defRPr sz="4400">
                <a:solidFill>
                  <a:schemeClr val="tx2"/>
                </a:solidFill>
                <a:latin typeface="Times New Roman" panose="02020603050405020304" pitchFamily="18" charset="0"/>
              </a:defRPr>
            </a:lvl7pPr>
            <a:lvl8pPr marL="1371600" algn="ctr" eaLnBrk="0" fontAlgn="base" hangingPunct="0">
              <a:spcBef>
                <a:spcPct val="0"/>
              </a:spcBef>
              <a:spcAft>
                <a:spcPct val="0"/>
              </a:spcAft>
              <a:defRPr sz="4400">
                <a:solidFill>
                  <a:schemeClr val="tx2"/>
                </a:solidFill>
                <a:latin typeface="Times New Roman" panose="02020603050405020304" pitchFamily="18" charset="0"/>
              </a:defRPr>
            </a:lvl8pPr>
            <a:lvl9pPr marL="1828800" algn="ctr" eaLnBrk="0" fontAlgn="base" hangingPunct="0">
              <a:spcBef>
                <a:spcPct val="0"/>
              </a:spcBef>
              <a:spcAft>
                <a:spcPct val="0"/>
              </a:spcAft>
              <a:defRPr sz="4400">
                <a:solidFill>
                  <a:schemeClr val="tx2"/>
                </a:solidFill>
                <a:latin typeface="Times New Roman" panose="02020603050405020304" pitchFamily="18" charset="0"/>
              </a:defRPr>
            </a:lvl9pPr>
          </a:lstStyle>
          <a:p>
            <a:r>
              <a:rPr lang="ru-RU" altLang="ru-RU" sz="3000" b="1" dirty="0"/>
              <a:t>В этих пределах распределяется 9973 единицы из 10000</a:t>
            </a:r>
            <a:endParaRPr lang="ru-RU" altLang="ru-RU" sz="3000" b="1" dirty="0">
              <a:cs typeface="Times New Roman" panose="02020603050405020304" pitchFamily="18" charset="0"/>
              <a:sym typeface="Symbol" panose="05050102010706020507" pitchFamily="18" charset="2"/>
            </a:endParaRPr>
          </a:p>
        </p:txBody>
      </p:sp>
      <p:sp>
        <p:nvSpPr>
          <p:cNvPr id="2" name="Номер слайда 1"/>
          <p:cNvSpPr>
            <a:spLocks noGrp="1"/>
          </p:cNvSpPr>
          <p:nvPr>
            <p:ph type="sldNum" sz="quarter" idx="12"/>
          </p:nvPr>
        </p:nvSpPr>
        <p:spPr/>
        <p:txBody>
          <a:bodyPr/>
          <a:lstStyle/>
          <a:p>
            <a:pPr>
              <a:defRPr/>
            </a:pPr>
            <a:fld id="{18613854-FA19-4CB4-8248-02FBBF8EF017}" type="slidenum">
              <a:rPr lang="ru-RU" smtClean="0"/>
              <a:pPr>
                <a:defRPr/>
              </a:pPr>
              <a:t>89</a:t>
            </a:fld>
            <a:endParaRPr lang="ru-RU"/>
          </a:p>
        </p:txBody>
      </p:sp>
      <mc:AlternateContent xmlns:mc="http://schemas.openxmlformats.org/markup-compatibility/2006" xmlns:a14="http://schemas.microsoft.com/office/drawing/2010/main">
        <mc:Choice Requires="a14">
          <p:sp>
            <p:nvSpPr>
              <p:cNvPr id="3" name="TextBox 2"/>
              <p:cNvSpPr txBox="1"/>
              <p:nvPr/>
            </p:nvSpPr>
            <p:spPr>
              <a:xfrm>
                <a:off x="1619672" y="3762237"/>
                <a:ext cx="5118645" cy="1754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5400" b="0" i="1" smtClean="0">
                          <a:latin typeface="Cambria Math"/>
                        </a:rPr>
                        <m:t>−3</m:t>
                      </m:r>
                      <m:r>
                        <a:rPr lang="en-US" sz="5400" b="0" i="1" smtClean="0">
                          <a:latin typeface="Cambria Math"/>
                        </a:rPr>
                        <m:t>𝑆</m:t>
                      </m:r>
                      <m:r>
                        <a:rPr lang="en-US" sz="5400" b="0" i="1" smtClean="0">
                          <a:latin typeface="Cambria Math"/>
                          <a:ea typeface="Cambria Math"/>
                        </a:rPr>
                        <m:t>≤</m:t>
                      </m:r>
                      <m:acc>
                        <m:accPr>
                          <m:chr m:val="̅"/>
                          <m:ctrlPr>
                            <a:rPr lang="en-US" sz="5400" b="0" i="1" smtClean="0">
                              <a:latin typeface="Cambria Math" panose="02040503050406030204" pitchFamily="18" charset="0"/>
                              <a:ea typeface="Cambria Math"/>
                            </a:rPr>
                          </m:ctrlPr>
                        </m:accPr>
                        <m:e>
                          <m:r>
                            <a:rPr lang="en-US" sz="5400" b="0" i="1" smtClean="0">
                              <a:latin typeface="Cambria Math"/>
                              <a:ea typeface="Cambria Math"/>
                            </a:rPr>
                            <m:t>𝑥</m:t>
                          </m:r>
                        </m:e>
                      </m:acc>
                      <m:r>
                        <a:rPr lang="en-US" sz="5400" b="0" i="1" smtClean="0">
                          <a:latin typeface="Cambria Math"/>
                          <a:ea typeface="Cambria Math"/>
                        </a:rPr>
                        <m:t>≤+3</m:t>
                      </m:r>
                      <m:r>
                        <a:rPr lang="en-US" sz="5400" b="0" i="1" smtClean="0">
                          <a:latin typeface="Cambria Math"/>
                          <a:ea typeface="Cambria Math"/>
                        </a:rPr>
                        <m:t>𝑆</m:t>
                      </m:r>
                    </m:oMath>
                  </m:oMathPara>
                </a14:m>
                <a:endParaRPr lang="en-US" sz="5400" b="0" dirty="0">
                  <a:latin typeface="Times New Roman" panose="02020603050405020304" pitchFamily="18" charset="0"/>
                  <a:ea typeface="Cambria Math"/>
                  <a:cs typeface="Times New Roman" panose="02020603050405020304" pitchFamily="18" charset="0"/>
                </a:endParaRPr>
              </a:p>
              <a:p>
                <a:r>
                  <a:rPr lang="en-US" sz="5400" dirty="0">
                    <a:latin typeface="Times New Roman" panose="02020603050405020304" pitchFamily="18" charset="0"/>
                    <a:cs typeface="Times New Roman" panose="02020603050405020304" pitchFamily="18" charset="0"/>
                  </a:rPr>
                  <a:t>     10000=9973</a:t>
                </a:r>
                <a:endParaRPr lang="ru-RU" sz="540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19672" y="3762237"/>
                <a:ext cx="5118645" cy="1754326"/>
              </a:xfrm>
              <a:prstGeom prst="rect">
                <a:avLst/>
              </a:prstGeom>
              <a:blipFill rotWithShape="1">
                <a:blip r:embed="rId6"/>
                <a:stretch>
                  <a:fillRect b="-20139"/>
                </a:stretch>
              </a:blipFill>
            </p:spPr>
            <p:txBody>
              <a:bodyPr/>
              <a:lstStyle/>
              <a:p>
                <a:r>
                  <a:rPr lang="ru-RU">
                    <a:noFill/>
                  </a:rPr>
                  <a:t> </a:t>
                </a:r>
              </a:p>
            </p:txBody>
          </p:sp>
        </mc:Fallback>
      </mc:AlternateContent>
    </p:spTree>
    <p:extLst>
      <p:ext uri="{BB962C8B-B14F-4D97-AF65-F5344CB8AC3E}">
        <p14:creationId xmlns:p14="http://schemas.microsoft.com/office/powerpoint/2010/main" val="2599988134"/>
      </p:ext>
    </p:extLst>
  </p:cSld>
  <p:clrMapOvr>
    <a:masterClrMapping/>
  </p:clrMapOvr>
  <p:transition>
    <p:wheel spokes="3"/>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ctrTitle"/>
          </p:nvPr>
        </p:nvSpPr>
        <p:spPr/>
        <p:txBody>
          <a:bodyPr/>
          <a:lstStyle/>
          <a:p>
            <a:pPr eaLnBrk="1" hangingPunct="1"/>
            <a:r>
              <a:rPr lang="ru-RU"/>
              <a:t>Основные характеристики одномерных данных</a:t>
            </a:r>
          </a:p>
        </p:txBody>
      </p:sp>
      <p:sp>
        <p:nvSpPr>
          <p:cNvPr id="3" name="Подзаголовок 2"/>
          <p:cNvSpPr>
            <a:spLocks noGrp="1"/>
          </p:cNvSpPr>
          <p:nvPr>
            <p:ph type="subTitle" idx="1"/>
          </p:nvPr>
        </p:nvSpPr>
        <p:spPr/>
        <p:txBody>
          <a:bodyPr rtlCol="0">
            <a:normAutofit/>
          </a:bodyPr>
          <a:lstStyle/>
          <a:p>
            <a:pPr eaLnBrk="1" fontAlgn="auto" hangingPunct="1">
              <a:spcAft>
                <a:spcPts val="0"/>
              </a:spcAft>
              <a:buFont typeface="Arial" pitchFamily="34" charset="0"/>
              <a:buNone/>
              <a:defRPr/>
            </a:pPr>
            <a:r>
              <a:rPr lang="ru-RU" dirty="0"/>
              <a:t>Занятие </a:t>
            </a:r>
            <a:r>
              <a:rPr lang="en-US" dirty="0"/>
              <a:t>3</a:t>
            </a:r>
            <a:endParaRPr lang="ru-RU" dirty="0"/>
          </a:p>
          <a:p>
            <a:pPr eaLnBrk="1" fontAlgn="auto" hangingPunct="1">
              <a:spcAft>
                <a:spcPts val="0"/>
              </a:spcAft>
              <a:buFont typeface="Arial" pitchFamily="34" charset="0"/>
              <a:buNone/>
              <a:defRPr/>
            </a:pPr>
            <a:endParaRPr lang="ru-RU"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4" name="Объект 3"/>
          <p:cNvSpPr>
            <a:spLocks noGrp="1"/>
          </p:cNvSpPr>
          <p:nvPr>
            <p:ph sz="half" idx="2"/>
          </p:nvPr>
        </p:nvSpPr>
        <p:spPr>
          <a:xfrm>
            <a:off x="755576" y="1600200"/>
            <a:ext cx="7931224" cy="4525963"/>
          </a:xfrm>
        </p:spPr>
        <p:txBody>
          <a:bodyPr/>
          <a:lstStyle/>
          <a:p>
            <a:endParaRPr lang="ru-RU" dirty="0"/>
          </a:p>
        </p:txBody>
      </p:sp>
      <p:pic>
        <p:nvPicPr>
          <p:cNvPr id="5" name="Рисунок 4"/>
          <p:cNvPicPr>
            <a:picLocks noChangeAspect="1"/>
          </p:cNvPicPr>
          <p:nvPr/>
        </p:nvPicPr>
        <p:blipFill>
          <a:blip r:embed="rId3"/>
          <a:stretch>
            <a:fillRect/>
          </a:stretch>
        </p:blipFill>
        <p:spPr>
          <a:xfrm>
            <a:off x="701542" y="1253518"/>
            <a:ext cx="7985257" cy="5363532"/>
          </a:xfrm>
          <a:prstGeom prst="rect">
            <a:avLst/>
          </a:prstGeom>
        </p:spPr>
      </p:pic>
      <p:sp>
        <p:nvSpPr>
          <p:cNvPr id="3" name="Номер слайда 2"/>
          <p:cNvSpPr>
            <a:spLocks noGrp="1"/>
          </p:cNvSpPr>
          <p:nvPr>
            <p:ph type="sldNum" sz="quarter" idx="12"/>
          </p:nvPr>
        </p:nvSpPr>
        <p:spPr/>
        <p:txBody>
          <a:bodyPr/>
          <a:lstStyle/>
          <a:p>
            <a:pPr>
              <a:defRPr/>
            </a:pPr>
            <a:fld id="{18613854-FA19-4CB4-8248-02FBBF8EF017}" type="slidenum">
              <a:rPr lang="ru-RU" smtClean="0"/>
              <a:pPr>
                <a:defRPr/>
              </a:pPr>
              <a:t>90</a:t>
            </a:fld>
            <a:endParaRPr lang="ru-RU"/>
          </a:p>
        </p:txBody>
      </p:sp>
    </p:spTree>
    <p:extLst>
      <p:ext uri="{BB962C8B-B14F-4D97-AF65-F5344CB8AC3E}">
        <p14:creationId xmlns:p14="http://schemas.microsoft.com/office/powerpoint/2010/main" val="26637572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i="1" dirty="0"/>
              <a:t>Моментом </a:t>
            </a:r>
            <a:r>
              <a:rPr lang="en-US" b="1" i="1" dirty="0"/>
              <a:t>k</a:t>
            </a:r>
            <a:r>
              <a:rPr lang="ru-RU" b="1" i="1" dirty="0"/>
              <a:t>-го порядка</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a:xfrm>
                <a:off x="457200" y="1196752"/>
                <a:ext cx="8686800" cy="4525963"/>
              </a:xfrm>
            </p:spPr>
            <p:txBody>
              <a:bodyPr/>
              <a:lstStyle/>
              <a:p>
                <a:r>
                  <a:rPr lang="ru-RU" i="1" dirty="0"/>
                  <a:t>называют среднюю арифметическую </a:t>
                </a:r>
                <a:r>
                  <a:rPr lang="en-US" i="1" dirty="0"/>
                  <a:t>k</a:t>
                </a:r>
                <a:r>
                  <a:rPr lang="ru-RU" i="1" dirty="0"/>
                  <a:t>-й степени отклонения наблюдаемых значений </a:t>
                </a:r>
                <a:r>
                  <a:rPr lang="en-US" i="1" dirty="0"/>
                  <a:t>x</a:t>
                </a:r>
                <a:r>
                  <a:rPr lang="en-US" i="1" baseline="-25000" dirty="0"/>
                  <a:t>i</a:t>
                </a:r>
                <a:r>
                  <a:rPr lang="ru-RU" i="1" dirty="0"/>
                  <a:t> (</a:t>
                </a:r>
                <a:r>
                  <a:rPr lang="en-US" i="1" dirty="0" err="1"/>
                  <a:t>i</a:t>
                </a:r>
                <a:r>
                  <a:rPr lang="ru-RU" i="1" dirty="0"/>
                  <a:t>=1,2,…,</a:t>
                </a:r>
                <a:r>
                  <a:rPr lang="en-US" i="1" dirty="0"/>
                  <a:t>n</a:t>
                </a:r>
                <a:r>
                  <a:rPr lang="ru-RU" i="1" dirty="0"/>
                  <a:t>) от постоянной с, т.е. </a:t>
                </a:r>
                <a:endParaRPr lang="ru-RU" dirty="0"/>
              </a:p>
              <a:p>
                <a14:m>
                  <m:oMath xmlns:m="http://schemas.openxmlformats.org/officeDocument/2006/math">
                    <m:sSubSup>
                      <m:sSubSupPr>
                        <m:ctrlPr>
                          <a:rPr lang="ru-RU" i="1">
                            <a:latin typeface="Cambria Math" panose="02040503050406030204" pitchFamily="18" charset="0"/>
                          </a:rPr>
                        </m:ctrlPr>
                      </m:sSubSupPr>
                      <m:e>
                        <m:sPre>
                          <m:sPrePr>
                            <m:ctrlPr>
                              <a:rPr lang="ru-RU" i="1">
                                <a:latin typeface="Cambria Math" panose="02040503050406030204" pitchFamily="18" charset="0"/>
                              </a:rPr>
                            </m:ctrlPr>
                          </m:sPrePr>
                          <m:sub>
                            <m:r>
                              <a:rPr lang="ru-RU" i="1">
                                <a:latin typeface="Cambria Math"/>
                              </a:rPr>
                              <m:t>с </m:t>
                            </m:r>
                          </m:sub>
                          <m:sup>
                            <m:r>
                              <a:rPr lang="en-US" i="1">
                                <a:latin typeface="Cambria Math"/>
                              </a:rPr>
                              <m:t> </m:t>
                            </m:r>
                          </m:sup>
                          <m:e>
                            <m:r>
                              <a:rPr lang="en-US" i="1">
                                <a:latin typeface="Cambria Math"/>
                              </a:rPr>
                              <m:t>𝜇</m:t>
                            </m:r>
                          </m:e>
                        </m:sPre>
                      </m:e>
                      <m:sub>
                        <m:r>
                          <a:rPr lang="en-US" i="1">
                            <a:latin typeface="Cambria Math"/>
                          </a:rPr>
                          <m:t>𝑘</m:t>
                        </m:r>
                      </m:sub>
                      <m:sup/>
                    </m:sSubSup>
                    <m:r>
                      <a:rPr lang="ru-RU" i="1">
                        <a:latin typeface="Cambria Math"/>
                      </a:rPr>
                      <m:t>=</m:t>
                    </m:r>
                    <m:nary>
                      <m:naryPr>
                        <m:chr m:val="∑"/>
                        <m:limLoc m:val="undOvr"/>
                        <m:ctrlPr>
                          <a:rPr lang="ru-RU" i="1">
                            <a:latin typeface="Cambria Math" panose="02040503050406030204" pitchFamily="18" charset="0"/>
                          </a:rPr>
                        </m:ctrlPr>
                      </m:naryPr>
                      <m:sub>
                        <m:r>
                          <a:rPr lang="en-US" i="1">
                            <a:latin typeface="Cambria Math"/>
                          </a:rPr>
                          <m:t>𝑖</m:t>
                        </m:r>
                        <m:r>
                          <a:rPr lang="ru-RU" i="1">
                            <a:latin typeface="Cambria Math"/>
                          </a:rPr>
                          <m:t>=1</m:t>
                        </m:r>
                      </m:sub>
                      <m:sup>
                        <m:r>
                          <a:rPr lang="en-US" i="1">
                            <a:latin typeface="Cambria Math"/>
                          </a:rPr>
                          <m:t>𝑛</m:t>
                        </m:r>
                      </m:sup>
                      <m:e>
                        <m:sSup>
                          <m:sSupPr>
                            <m:ctrlPr>
                              <a:rPr lang="ru-RU" i="1">
                                <a:latin typeface="Cambria Math" panose="02040503050406030204" pitchFamily="18" charset="0"/>
                              </a:rPr>
                            </m:ctrlPr>
                          </m:sSupPr>
                          <m:e>
                            <m:r>
                              <a:rPr lang="ru-RU" i="1">
                                <a:latin typeface="Cambria Math"/>
                              </a:rPr>
                              <m:t>(</m:t>
                            </m:r>
                            <m:sSub>
                              <m:sSubPr>
                                <m:ctrlPr>
                                  <a:rPr lang="ru-RU" i="1">
                                    <a:latin typeface="Cambria Math" panose="02040503050406030204" pitchFamily="18" charset="0"/>
                                  </a:rPr>
                                </m:ctrlPr>
                              </m:sSubPr>
                              <m:e>
                                <m:r>
                                  <a:rPr lang="en-US" i="1">
                                    <a:latin typeface="Cambria Math"/>
                                  </a:rPr>
                                  <m:t>𝑥</m:t>
                                </m:r>
                              </m:e>
                              <m:sub>
                                <m:r>
                                  <a:rPr lang="en-US" i="1">
                                    <a:latin typeface="Cambria Math"/>
                                  </a:rPr>
                                  <m:t>𝑖</m:t>
                                </m:r>
                              </m:sub>
                            </m:sSub>
                            <m:r>
                              <a:rPr lang="ru-RU" i="1">
                                <a:latin typeface="Cambria Math"/>
                              </a:rPr>
                              <m:t>−</m:t>
                            </m:r>
                            <m:r>
                              <a:rPr lang="en-US" i="1">
                                <a:latin typeface="Cambria Math"/>
                              </a:rPr>
                              <m:t>𝑐</m:t>
                            </m:r>
                            <m:r>
                              <a:rPr lang="ru-RU" i="1">
                                <a:latin typeface="Cambria Math"/>
                              </a:rPr>
                              <m:t>)</m:t>
                            </m:r>
                          </m:e>
                          <m:sup>
                            <m:r>
                              <a:rPr lang="en-US" i="1">
                                <a:latin typeface="Cambria Math"/>
                              </a:rPr>
                              <m:t>𝑘</m:t>
                            </m:r>
                          </m:sup>
                        </m:sSup>
                      </m:e>
                    </m:nary>
                  </m:oMath>
                </a14:m>
                <a:endParaRPr lang="ru-RU" dirty="0"/>
              </a:p>
              <a:p>
                <a:r>
                  <a:rPr lang="ru-RU" dirty="0"/>
                  <a:t>Обычно рассматривают моменты до 4-го порядка включительно, т.е. </a:t>
                </a:r>
                <a:r>
                  <a:rPr lang="en-US" i="1" dirty="0"/>
                  <a:t>k</a:t>
                </a:r>
                <a:r>
                  <a:rPr lang="ru-RU" i="1" dirty="0"/>
                  <a:t>=</a:t>
                </a:r>
                <a:r>
                  <a:rPr lang="ru-RU" dirty="0"/>
                  <a:t>0,1,2,3,4</a:t>
                </a:r>
                <a:r>
                  <a:rPr lang="ru-RU" i="1" dirty="0"/>
                  <a:t> .</a:t>
                </a:r>
                <a:endParaRPr lang="ru-RU" dirty="0"/>
              </a:p>
              <a:p>
                <a:r>
                  <a:rPr lang="ru-RU" dirty="0"/>
                  <a:t>При </a:t>
                </a:r>
                <a14:m>
                  <m:oMath xmlns:m="http://schemas.openxmlformats.org/officeDocument/2006/math">
                    <m:r>
                      <a:rPr lang="ru-RU">
                        <a:latin typeface="Cambria Math"/>
                      </a:rPr>
                      <m:t>с =</m:t>
                    </m:r>
                    <m:acc>
                      <m:accPr>
                        <m:chr m:val="̅"/>
                        <m:ctrlPr>
                          <a:rPr lang="ru-RU" i="1">
                            <a:latin typeface="Cambria Math" panose="02040503050406030204" pitchFamily="18" charset="0"/>
                          </a:rPr>
                        </m:ctrlPr>
                      </m:accPr>
                      <m:e>
                        <m:r>
                          <a:rPr lang="en-US" i="1">
                            <a:latin typeface="Cambria Math"/>
                          </a:rPr>
                          <m:t>𝑥</m:t>
                        </m:r>
                      </m:e>
                    </m:acc>
                  </m:oMath>
                </a14:m>
                <a:r>
                  <a:rPr lang="en-US" dirty="0"/>
                  <a:t>  </a:t>
                </a:r>
                <a:r>
                  <a:rPr lang="ru-RU" dirty="0"/>
                  <a:t>имеем </a:t>
                </a:r>
                <a:r>
                  <a:rPr lang="ru-RU" b="1" i="1" dirty="0"/>
                  <a:t>центральные моменты </a:t>
                </a:r>
                <a:r>
                  <a:rPr lang="en-US" b="1" i="1" dirty="0"/>
                  <a:t>k</a:t>
                </a:r>
                <a:r>
                  <a:rPr lang="ru-RU" b="1" i="1" dirty="0"/>
                  <a:t>-го порядка:</a:t>
                </a:r>
                <a:r>
                  <a:rPr lang="ru-RU" dirty="0"/>
                  <a:t> </a:t>
                </a:r>
                <a14:m>
                  <m:oMath xmlns:m="http://schemas.openxmlformats.org/officeDocument/2006/math">
                    <m:sSub>
                      <m:sSubPr>
                        <m:ctrlPr>
                          <a:rPr lang="ru-RU" i="1">
                            <a:latin typeface="Cambria Math" panose="02040503050406030204" pitchFamily="18" charset="0"/>
                          </a:rPr>
                        </m:ctrlPr>
                      </m:sSubPr>
                      <m:e>
                        <m:r>
                          <a:rPr lang="en-US" i="1">
                            <a:latin typeface="Cambria Math"/>
                          </a:rPr>
                          <m:t>𝜇</m:t>
                        </m:r>
                      </m:e>
                      <m:sub>
                        <m:r>
                          <a:rPr lang="en-US" i="1">
                            <a:latin typeface="Cambria Math"/>
                          </a:rPr>
                          <m:t>𝑘</m:t>
                        </m:r>
                      </m:sub>
                    </m:sSub>
                    <m:r>
                      <a:rPr lang="ru-RU" i="1">
                        <a:latin typeface="Cambria Math"/>
                      </a:rPr>
                      <m:t>=</m:t>
                    </m:r>
                    <m:f>
                      <m:fPr>
                        <m:ctrlPr>
                          <a:rPr lang="ru-RU" i="1">
                            <a:latin typeface="Cambria Math" panose="02040503050406030204" pitchFamily="18" charset="0"/>
                          </a:rPr>
                        </m:ctrlPr>
                      </m:fPr>
                      <m:num>
                        <m:r>
                          <a:rPr lang="ru-RU" i="1">
                            <a:latin typeface="Cambria Math"/>
                          </a:rPr>
                          <m:t>1</m:t>
                        </m:r>
                      </m:num>
                      <m:den>
                        <m:r>
                          <a:rPr lang="en-US" i="1">
                            <a:latin typeface="Cambria Math"/>
                          </a:rPr>
                          <m:t>𝑛</m:t>
                        </m:r>
                      </m:den>
                    </m:f>
                    <m:nary>
                      <m:naryPr>
                        <m:chr m:val="∑"/>
                        <m:limLoc m:val="undOvr"/>
                        <m:ctrlPr>
                          <a:rPr lang="ru-RU" i="1">
                            <a:latin typeface="Cambria Math" panose="02040503050406030204" pitchFamily="18" charset="0"/>
                          </a:rPr>
                        </m:ctrlPr>
                      </m:naryPr>
                      <m:sub>
                        <m:r>
                          <a:rPr lang="en-US" i="1">
                            <a:latin typeface="Cambria Math"/>
                          </a:rPr>
                          <m:t>𝑖</m:t>
                        </m:r>
                        <m:r>
                          <a:rPr lang="ru-RU" i="1">
                            <a:latin typeface="Cambria Math"/>
                          </a:rPr>
                          <m:t>=1</m:t>
                        </m:r>
                      </m:sub>
                      <m:sup>
                        <m:r>
                          <a:rPr lang="en-US" i="1">
                            <a:latin typeface="Cambria Math"/>
                          </a:rPr>
                          <m:t>𝑛</m:t>
                        </m:r>
                      </m:sup>
                      <m:e>
                        <m:sSup>
                          <m:sSupPr>
                            <m:ctrlPr>
                              <a:rPr lang="ru-RU" i="1">
                                <a:latin typeface="Cambria Math" panose="02040503050406030204" pitchFamily="18" charset="0"/>
                              </a:rPr>
                            </m:ctrlPr>
                          </m:sSupPr>
                          <m:e>
                            <m:r>
                              <a:rPr lang="ru-RU" i="1">
                                <a:latin typeface="Cambria Math"/>
                              </a:rPr>
                              <m:t>(</m:t>
                            </m:r>
                            <m:sSub>
                              <m:sSubPr>
                                <m:ctrlPr>
                                  <a:rPr lang="ru-RU" i="1">
                                    <a:latin typeface="Cambria Math" panose="02040503050406030204" pitchFamily="18" charset="0"/>
                                  </a:rPr>
                                </m:ctrlPr>
                              </m:sSubPr>
                              <m:e>
                                <m:r>
                                  <a:rPr lang="en-US" i="1">
                                    <a:latin typeface="Cambria Math"/>
                                  </a:rPr>
                                  <m:t>𝑥</m:t>
                                </m:r>
                              </m:e>
                              <m:sub>
                                <m:r>
                                  <a:rPr lang="en-US" i="1">
                                    <a:latin typeface="Cambria Math"/>
                                  </a:rPr>
                                  <m:t>𝑖</m:t>
                                </m:r>
                              </m:sub>
                            </m:sSub>
                            <m:r>
                              <a:rPr lang="ru-RU" i="1">
                                <a:latin typeface="Cambria Math"/>
                              </a:rPr>
                              <m:t>−</m:t>
                            </m:r>
                            <m:acc>
                              <m:accPr>
                                <m:chr m:val="̅"/>
                                <m:ctrlPr>
                                  <a:rPr lang="ru-RU" i="1">
                                    <a:latin typeface="Cambria Math" panose="02040503050406030204" pitchFamily="18" charset="0"/>
                                  </a:rPr>
                                </m:ctrlPr>
                              </m:accPr>
                              <m:e>
                                <m:r>
                                  <a:rPr lang="en-US" i="1">
                                    <a:latin typeface="Cambria Math"/>
                                  </a:rPr>
                                  <m:t>𝑥</m:t>
                                </m:r>
                              </m:e>
                            </m:acc>
                            <m:r>
                              <a:rPr lang="ru-RU" i="1">
                                <a:latin typeface="Cambria Math"/>
                              </a:rPr>
                              <m:t>)</m:t>
                            </m:r>
                          </m:e>
                          <m:sup>
                            <m:r>
                              <a:rPr lang="en-US" i="1">
                                <a:latin typeface="Cambria Math"/>
                              </a:rPr>
                              <m:t>𝑘</m:t>
                            </m:r>
                          </m:sup>
                        </m:sSup>
                      </m:e>
                    </m:nary>
                  </m:oMath>
                </a14:m>
                <a:endParaRPr lang="ru-RU" dirty="0"/>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xfrm>
                <a:off x="457200" y="1196752"/>
                <a:ext cx="8686800" cy="4525963"/>
              </a:xfrm>
              <a:blipFill>
                <a:blip r:embed="rId2"/>
                <a:stretch>
                  <a:fillRect l="-1263" t="-1211" r="-1263"/>
                </a:stretch>
              </a:blipFill>
            </p:spPr>
            <p:txBody>
              <a:bodyPr/>
              <a:lstStyle/>
              <a:p>
                <a:r>
                  <a:rPr lang="ru-RU">
                    <a:noFill/>
                  </a:rPr>
                  <a:t> </a:t>
                </a:r>
              </a:p>
            </p:txBody>
          </p:sp>
        </mc:Fallback>
      </mc:AlternateContent>
      <p:sp>
        <p:nvSpPr>
          <p:cNvPr id="4" name="Номер слайда 3"/>
          <p:cNvSpPr>
            <a:spLocks noGrp="1"/>
          </p:cNvSpPr>
          <p:nvPr>
            <p:ph type="sldNum" sz="quarter" idx="12"/>
          </p:nvPr>
        </p:nvSpPr>
        <p:spPr/>
        <p:txBody>
          <a:bodyPr/>
          <a:lstStyle/>
          <a:p>
            <a:pPr>
              <a:defRPr/>
            </a:pPr>
            <a:fld id="{18613854-FA19-4CB4-8248-02FBBF8EF017}" type="slidenum">
              <a:rPr lang="ru-RU" smtClean="0"/>
              <a:pPr>
                <a:defRPr/>
              </a:pPr>
              <a:t>91</a:t>
            </a:fld>
            <a:endParaRPr lang="ru-RU"/>
          </a:p>
        </p:txBody>
      </p:sp>
    </p:spTree>
    <p:extLst>
      <p:ext uri="{BB962C8B-B14F-4D97-AF65-F5344CB8AC3E}">
        <p14:creationId xmlns:p14="http://schemas.microsoft.com/office/powerpoint/2010/main" val="5747003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i="1" dirty="0"/>
              <a:t>Моментом </a:t>
            </a:r>
            <a:r>
              <a:rPr lang="en-US" b="1" i="1" dirty="0"/>
              <a:t>k</a:t>
            </a:r>
            <a:r>
              <a:rPr lang="ru-RU" b="1" i="1" dirty="0"/>
              <a:t>-го порядка</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sz="half" idx="1"/>
              </p:nvPr>
            </p:nvSpPr>
            <p:spPr>
              <a:xfrm>
                <a:off x="107504" y="1196752"/>
                <a:ext cx="9036496" cy="4525963"/>
              </a:xfrm>
            </p:spPr>
            <p:txBody>
              <a:bodyPr/>
              <a:lstStyle/>
              <a:p>
                <a:r>
                  <a:rPr lang="ru-RU" dirty="0"/>
                  <a:t>Отсюда следует, что при </a:t>
                </a:r>
                <a:r>
                  <a:rPr lang="ru-RU" i="1" dirty="0"/>
                  <a:t>k</a:t>
                </a:r>
                <a:r>
                  <a:rPr lang="ru-RU" dirty="0"/>
                  <a:t>=0 центральный момент нулевого порядка (</a:t>
                </a:r>
                <a:r>
                  <a:rPr lang="en-US" b="1" i="1" dirty="0"/>
                  <a:t>k</a:t>
                </a:r>
                <a:r>
                  <a:rPr lang="ru-RU" b="1" dirty="0"/>
                  <a:t>=0</a:t>
                </a:r>
                <a:r>
                  <a:rPr lang="ru-RU" dirty="0"/>
                  <a:t>) равен единице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𝜇</m:t>
                        </m:r>
                      </m:e>
                      <m:sub>
                        <m:r>
                          <a:rPr lang="ru-RU" i="1">
                            <a:latin typeface="Cambria Math" panose="02040503050406030204" pitchFamily="18" charset="0"/>
                          </a:rPr>
                          <m:t>0</m:t>
                        </m:r>
                      </m:sub>
                    </m:sSub>
                    <m:r>
                      <a:rPr lang="ru-RU" i="1">
                        <a:latin typeface="Cambria Math" panose="02040503050406030204" pitchFamily="18" charset="0"/>
                      </a:rPr>
                      <m:t>=1</m:t>
                    </m:r>
                  </m:oMath>
                </a14:m>
                <a:r>
                  <a:rPr lang="ru-RU" dirty="0"/>
                  <a:t>;</a:t>
                </a:r>
              </a:p>
              <a:p>
                <a:r>
                  <a:rPr lang="ru-RU" dirty="0"/>
                  <a:t>Центральный момент первого порядка (</a:t>
                </a:r>
                <a:r>
                  <a:rPr lang="en-US" b="1" i="1" dirty="0"/>
                  <a:t>k</a:t>
                </a:r>
                <a:r>
                  <a:rPr lang="ru-RU" b="1" dirty="0"/>
                  <a:t>=1</a:t>
                </a:r>
                <a:r>
                  <a:rPr lang="ru-RU" dirty="0"/>
                  <a:t>) всегда равен нулю </a:t>
                </a:r>
                <a14:m>
                  <m:oMath xmlns:m="http://schemas.openxmlformats.org/officeDocument/2006/math">
                    <m:sSub>
                      <m:sSubPr>
                        <m:ctrlPr>
                          <a:rPr lang="ru-RU" i="1">
                            <a:latin typeface="Cambria Math" panose="02040503050406030204" pitchFamily="18" charset="0"/>
                          </a:rPr>
                        </m:ctrlPr>
                      </m:sSubPr>
                      <m:e>
                        <m:r>
                          <a:rPr lang="en-US" i="1">
                            <a:latin typeface="Cambria Math" panose="02040503050406030204" pitchFamily="18" charset="0"/>
                          </a:rPr>
                          <m:t>𝜇</m:t>
                        </m:r>
                      </m:e>
                      <m:sub>
                        <m:r>
                          <a:rPr lang="ru-RU" i="1">
                            <a:latin typeface="Cambria Math" panose="02040503050406030204" pitchFamily="18" charset="0"/>
                          </a:rPr>
                          <m:t>1</m:t>
                        </m:r>
                      </m:sub>
                    </m:sSub>
                    <m:r>
                      <a:rPr lang="ru-RU" i="1">
                        <a:latin typeface="Cambria Math" panose="02040503050406030204" pitchFamily="18" charset="0"/>
                      </a:rPr>
                      <m:t>=0. </m:t>
                    </m:r>
                  </m:oMath>
                </a14:m>
                <a:endParaRPr lang="ru-RU" dirty="0"/>
              </a:p>
              <a:p>
                <a:r>
                  <a:rPr lang="ru-RU" dirty="0"/>
                  <a:t>В самом деле:   </a:t>
                </a:r>
                <a14:m>
                  <m:oMath xmlns:m="http://schemas.openxmlformats.org/officeDocument/2006/math">
                    <m:r>
                      <a:rPr lang="ru-RU" sz="2600" i="1">
                        <a:latin typeface="Cambria Math" panose="02040503050406030204" pitchFamily="18" charset="0"/>
                      </a:rPr>
                      <m:t> </m:t>
                    </m:r>
                    <m:sSub>
                      <m:sSubPr>
                        <m:ctrlPr>
                          <a:rPr lang="ru-RU" sz="2600" i="1">
                            <a:latin typeface="Cambria Math" panose="02040503050406030204" pitchFamily="18" charset="0"/>
                          </a:rPr>
                        </m:ctrlPr>
                      </m:sSubPr>
                      <m:e>
                        <m:r>
                          <a:rPr lang="en-US" sz="2600" i="1">
                            <a:latin typeface="Cambria Math" panose="02040503050406030204" pitchFamily="18" charset="0"/>
                          </a:rPr>
                          <m:t>𝜇</m:t>
                        </m:r>
                      </m:e>
                      <m:sub>
                        <m:r>
                          <a:rPr lang="ru-RU" sz="2600" i="1">
                            <a:latin typeface="Cambria Math" panose="02040503050406030204" pitchFamily="18" charset="0"/>
                          </a:rPr>
                          <m:t>1</m:t>
                        </m:r>
                      </m:sub>
                    </m:sSub>
                    <m:r>
                      <a:rPr lang="ru-RU" sz="2600" i="1">
                        <a:latin typeface="Cambria Math" panose="02040503050406030204" pitchFamily="18" charset="0"/>
                      </a:rPr>
                      <m:t>=</m:t>
                    </m:r>
                    <m:f>
                      <m:fPr>
                        <m:ctrlPr>
                          <a:rPr lang="ru-RU" sz="2600" i="1">
                            <a:latin typeface="Cambria Math" panose="02040503050406030204" pitchFamily="18" charset="0"/>
                          </a:rPr>
                        </m:ctrlPr>
                      </m:fPr>
                      <m:num>
                        <m:r>
                          <a:rPr lang="ru-RU" sz="2600" i="1">
                            <a:latin typeface="Cambria Math" panose="02040503050406030204" pitchFamily="18" charset="0"/>
                          </a:rPr>
                          <m:t>1</m:t>
                        </m:r>
                      </m:num>
                      <m:den>
                        <m:r>
                          <a:rPr lang="en-US" sz="2600" i="1">
                            <a:latin typeface="Cambria Math" panose="02040503050406030204" pitchFamily="18" charset="0"/>
                          </a:rPr>
                          <m:t>𝑛</m:t>
                        </m:r>
                      </m:den>
                    </m:f>
                    <m:nary>
                      <m:naryPr>
                        <m:chr m:val="∑"/>
                        <m:limLoc m:val="undOvr"/>
                        <m:ctrlPr>
                          <a:rPr lang="ru-RU" sz="2600" i="1">
                            <a:latin typeface="Cambria Math" panose="02040503050406030204" pitchFamily="18" charset="0"/>
                          </a:rPr>
                        </m:ctrlPr>
                      </m:naryPr>
                      <m:sub>
                        <m:r>
                          <a:rPr lang="en-US" sz="2600" i="1">
                            <a:latin typeface="Cambria Math" panose="02040503050406030204" pitchFamily="18" charset="0"/>
                          </a:rPr>
                          <m:t>𝑖</m:t>
                        </m:r>
                        <m:r>
                          <a:rPr lang="ru-RU" sz="2600" i="1">
                            <a:latin typeface="Cambria Math" panose="02040503050406030204" pitchFamily="18" charset="0"/>
                          </a:rPr>
                          <m:t>=1</m:t>
                        </m:r>
                      </m:sub>
                      <m:sup>
                        <m:r>
                          <a:rPr lang="en-US" sz="2600" i="1">
                            <a:latin typeface="Cambria Math" panose="02040503050406030204" pitchFamily="18" charset="0"/>
                          </a:rPr>
                          <m:t>𝑛</m:t>
                        </m:r>
                      </m:sup>
                      <m:e>
                        <m:d>
                          <m:dPr>
                            <m:ctrlPr>
                              <a:rPr lang="ru-RU" sz="2600" i="1">
                                <a:latin typeface="Cambria Math" panose="02040503050406030204" pitchFamily="18" charset="0"/>
                              </a:rPr>
                            </m:ctrlPr>
                          </m:dPr>
                          <m:e>
                            <m:sSub>
                              <m:sSubPr>
                                <m:ctrlPr>
                                  <a:rPr lang="ru-RU"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𝑖</m:t>
                                </m:r>
                              </m:sub>
                            </m:sSub>
                            <m:r>
                              <a:rPr lang="ru-RU" sz="2600" i="1">
                                <a:latin typeface="Cambria Math" panose="02040503050406030204" pitchFamily="18" charset="0"/>
                              </a:rPr>
                              <m:t>−</m:t>
                            </m:r>
                            <m:acc>
                              <m:accPr>
                                <m:chr m:val="̅"/>
                                <m:ctrlPr>
                                  <a:rPr lang="ru-RU" sz="2600" i="1">
                                    <a:latin typeface="Cambria Math" panose="02040503050406030204" pitchFamily="18" charset="0"/>
                                  </a:rPr>
                                </m:ctrlPr>
                              </m:accPr>
                              <m:e>
                                <m:r>
                                  <a:rPr lang="en-US" sz="2600" i="1">
                                    <a:latin typeface="Cambria Math" panose="02040503050406030204" pitchFamily="18" charset="0"/>
                                  </a:rPr>
                                  <m:t>𝑥</m:t>
                                </m:r>
                              </m:e>
                            </m:acc>
                          </m:e>
                        </m:d>
                        <m:r>
                          <a:rPr lang="ru-RU" sz="2600" i="1">
                            <a:latin typeface="Cambria Math" panose="02040503050406030204" pitchFamily="18" charset="0"/>
                          </a:rPr>
                          <m:t>=</m:t>
                        </m:r>
                      </m:e>
                    </m:nary>
                    <m:limLow>
                      <m:limLowPr>
                        <m:ctrlPr>
                          <a:rPr lang="ru-RU" sz="2600" i="1">
                            <a:latin typeface="Cambria Math" panose="02040503050406030204" pitchFamily="18" charset="0"/>
                          </a:rPr>
                        </m:ctrlPr>
                      </m:limLowPr>
                      <m:e>
                        <m:groupChr>
                          <m:groupChrPr>
                            <m:chr m:val="⏟"/>
                            <m:ctrlPr>
                              <a:rPr lang="ru-RU" sz="2600" i="1">
                                <a:latin typeface="Cambria Math" panose="02040503050406030204" pitchFamily="18" charset="0"/>
                              </a:rPr>
                            </m:ctrlPr>
                          </m:groupChrPr>
                          <m:e>
                            <m:f>
                              <m:fPr>
                                <m:ctrlPr>
                                  <a:rPr lang="ru-RU" sz="2600" i="1">
                                    <a:latin typeface="Cambria Math" panose="02040503050406030204" pitchFamily="18" charset="0"/>
                                  </a:rPr>
                                </m:ctrlPr>
                              </m:fPr>
                              <m:num>
                                <m:r>
                                  <a:rPr lang="ru-RU" sz="2600" i="1">
                                    <a:latin typeface="Cambria Math" panose="02040503050406030204" pitchFamily="18" charset="0"/>
                                  </a:rPr>
                                  <m:t>1</m:t>
                                </m:r>
                              </m:num>
                              <m:den>
                                <m:r>
                                  <a:rPr lang="en-US" sz="2600" i="1">
                                    <a:latin typeface="Cambria Math" panose="02040503050406030204" pitchFamily="18" charset="0"/>
                                  </a:rPr>
                                  <m:t>𝑛</m:t>
                                </m:r>
                              </m:den>
                            </m:f>
                            <m:nary>
                              <m:naryPr>
                                <m:chr m:val="∑"/>
                                <m:limLoc m:val="undOvr"/>
                                <m:ctrlPr>
                                  <a:rPr lang="ru-RU" sz="2600" i="1">
                                    <a:latin typeface="Cambria Math" panose="02040503050406030204" pitchFamily="18" charset="0"/>
                                  </a:rPr>
                                </m:ctrlPr>
                              </m:naryPr>
                              <m:sub>
                                <m:r>
                                  <a:rPr lang="en-US" sz="2600" i="1">
                                    <a:latin typeface="Cambria Math" panose="02040503050406030204" pitchFamily="18" charset="0"/>
                                  </a:rPr>
                                  <m:t>𝑖</m:t>
                                </m:r>
                                <m:r>
                                  <a:rPr lang="ru-RU" sz="2600" i="1">
                                    <a:latin typeface="Cambria Math" panose="02040503050406030204" pitchFamily="18" charset="0"/>
                                  </a:rPr>
                                  <m:t>=1</m:t>
                                </m:r>
                              </m:sub>
                              <m:sup>
                                <m:r>
                                  <a:rPr lang="en-US" sz="2600" i="1">
                                    <a:latin typeface="Cambria Math" panose="02040503050406030204" pitchFamily="18" charset="0"/>
                                  </a:rPr>
                                  <m:t>𝑛</m:t>
                                </m:r>
                              </m:sup>
                              <m:e>
                                <m:sSub>
                                  <m:sSubPr>
                                    <m:ctrlPr>
                                      <a:rPr lang="ru-RU"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𝑖</m:t>
                                    </m:r>
                                  </m:sub>
                                </m:sSub>
                              </m:e>
                            </m:nary>
                          </m:e>
                        </m:groupChr>
                      </m:e>
                      <m:lim>
                        <m:acc>
                          <m:accPr>
                            <m:chr m:val="̅"/>
                            <m:ctrlPr>
                              <a:rPr lang="ru-RU" sz="2600" i="1">
                                <a:latin typeface="Cambria Math" panose="02040503050406030204" pitchFamily="18" charset="0"/>
                              </a:rPr>
                            </m:ctrlPr>
                          </m:accPr>
                          <m:e>
                            <m:r>
                              <a:rPr lang="en-US" sz="2600" i="1">
                                <a:latin typeface="Cambria Math" panose="02040503050406030204" pitchFamily="18" charset="0"/>
                              </a:rPr>
                              <m:t>𝑥</m:t>
                            </m:r>
                          </m:e>
                        </m:acc>
                      </m:lim>
                    </m:limLow>
                    <m:r>
                      <a:rPr lang="ru-RU" sz="2600" i="1">
                        <a:latin typeface="Cambria Math" panose="02040503050406030204" pitchFamily="18" charset="0"/>
                      </a:rPr>
                      <m:t>−</m:t>
                    </m:r>
                    <m:f>
                      <m:fPr>
                        <m:ctrlPr>
                          <a:rPr lang="ru-RU" sz="2600" i="1">
                            <a:latin typeface="Cambria Math" panose="02040503050406030204" pitchFamily="18" charset="0"/>
                          </a:rPr>
                        </m:ctrlPr>
                      </m:fPr>
                      <m:num>
                        <m:r>
                          <a:rPr lang="ru-RU" sz="2600" i="1">
                            <a:latin typeface="Cambria Math" panose="02040503050406030204" pitchFamily="18" charset="0"/>
                          </a:rPr>
                          <m:t>1</m:t>
                        </m:r>
                      </m:num>
                      <m:den>
                        <m:r>
                          <a:rPr lang="en-US" sz="2600" i="1">
                            <a:latin typeface="Cambria Math" panose="02040503050406030204" pitchFamily="18" charset="0"/>
                          </a:rPr>
                          <m:t>𝑛</m:t>
                        </m:r>
                      </m:den>
                    </m:f>
                    <m:r>
                      <a:rPr lang="en-US" sz="2600" i="1">
                        <a:latin typeface="Cambria Math" panose="02040503050406030204" pitchFamily="18" charset="0"/>
                      </a:rPr>
                      <m:t>𝑛</m:t>
                    </m:r>
                    <m:acc>
                      <m:accPr>
                        <m:chr m:val="̅"/>
                        <m:ctrlPr>
                          <a:rPr lang="ru-RU" sz="2600" i="1">
                            <a:latin typeface="Cambria Math" panose="02040503050406030204" pitchFamily="18" charset="0"/>
                          </a:rPr>
                        </m:ctrlPr>
                      </m:accPr>
                      <m:e>
                        <m:r>
                          <a:rPr lang="en-US" sz="2600" i="1">
                            <a:latin typeface="Cambria Math" panose="02040503050406030204" pitchFamily="18" charset="0"/>
                          </a:rPr>
                          <m:t>𝑥</m:t>
                        </m:r>
                      </m:e>
                    </m:acc>
                    <m:r>
                      <a:rPr lang="ru-RU" sz="2600" i="1">
                        <a:latin typeface="Cambria Math" panose="02040503050406030204" pitchFamily="18" charset="0"/>
                      </a:rPr>
                      <m:t>=0</m:t>
                    </m:r>
                  </m:oMath>
                </a14:m>
                <a:endParaRPr lang="ru-RU" sz="2600" dirty="0"/>
              </a:p>
              <a:p>
                <a:r>
                  <a:rPr lang="ru-RU" dirty="0"/>
                  <a:t>Центральный момент второго порядка </a:t>
                </a:r>
                <a:r>
                  <a:rPr lang="en-US" b="1" i="1" dirty="0"/>
                  <a:t>k</a:t>
                </a:r>
                <a:r>
                  <a:rPr lang="ru-RU" b="1" dirty="0"/>
                  <a:t>=2 </a:t>
                </a:r>
                <a:r>
                  <a:rPr lang="ru-RU" dirty="0"/>
                  <a:t>есть дисперсия:   </a:t>
                </a:r>
                <a14:m>
                  <m:oMath xmlns:m="http://schemas.openxmlformats.org/officeDocument/2006/math">
                    <m:sSub>
                      <m:sSubPr>
                        <m:ctrlPr>
                          <a:rPr lang="ru-RU" i="1">
                            <a:latin typeface="Cambria Math" panose="02040503050406030204" pitchFamily="18" charset="0"/>
                          </a:rPr>
                        </m:ctrlPr>
                      </m:sSubPr>
                      <m:e>
                        <m:r>
                          <a:rPr lang="en-US" i="1">
                            <a:latin typeface="Cambria Math"/>
                          </a:rPr>
                          <m:t>𝜇</m:t>
                        </m:r>
                      </m:e>
                      <m:sub>
                        <m:r>
                          <a:rPr lang="ru-RU" i="1">
                            <a:latin typeface="Cambria Math"/>
                          </a:rPr>
                          <m:t>2</m:t>
                        </m:r>
                      </m:sub>
                    </m:sSub>
                    <m:r>
                      <a:rPr lang="ru-RU" i="1">
                        <a:latin typeface="Cambria Math"/>
                      </a:rPr>
                      <m:t>=</m:t>
                    </m:r>
                    <m:sSup>
                      <m:sSupPr>
                        <m:ctrlPr>
                          <a:rPr lang="ru-RU" i="1">
                            <a:latin typeface="Cambria Math" panose="02040503050406030204" pitchFamily="18" charset="0"/>
                          </a:rPr>
                        </m:ctrlPr>
                      </m:sSupPr>
                      <m:e>
                        <m:r>
                          <a:rPr lang="en-US" i="1">
                            <a:latin typeface="Cambria Math"/>
                          </a:rPr>
                          <m:t>𝑆</m:t>
                        </m:r>
                      </m:e>
                      <m:sup>
                        <m:r>
                          <a:rPr lang="ru-RU" i="1">
                            <a:latin typeface="Cambria Math"/>
                          </a:rPr>
                          <m:t>2</m:t>
                        </m:r>
                      </m:sup>
                    </m:sSup>
                    <m:r>
                      <a:rPr lang="ru-RU" i="1">
                        <a:latin typeface="Cambria Math"/>
                      </a:rPr>
                      <m:t>=</m:t>
                    </m:r>
                    <m:f>
                      <m:fPr>
                        <m:ctrlPr>
                          <a:rPr lang="ru-RU" i="1">
                            <a:latin typeface="Cambria Math" panose="02040503050406030204" pitchFamily="18" charset="0"/>
                          </a:rPr>
                        </m:ctrlPr>
                      </m:fPr>
                      <m:num>
                        <m:r>
                          <a:rPr lang="ru-RU" i="1">
                            <a:latin typeface="Cambria Math"/>
                          </a:rPr>
                          <m:t>1</m:t>
                        </m:r>
                      </m:num>
                      <m:den>
                        <m:r>
                          <a:rPr lang="en-US" i="1">
                            <a:latin typeface="Cambria Math"/>
                          </a:rPr>
                          <m:t>𝑛</m:t>
                        </m:r>
                      </m:den>
                    </m:f>
                    <m:nary>
                      <m:naryPr>
                        <m:chr m:val="∑"/>
                        <m:limLoc m:val="undOvr"/>
                        <m:ctrlPr>
                          <a:rPr lang="ru-RU" i="1">
                            <a:latin typeface="Cambria Math" panose="02040503050406030204" pitchFamily="18" charset="0"/>
                          </a:rPr>
                        </m:ctrlPr>
                      </m:naryPr>
                      <m:sub>
                        <m:r>
                          <a:rPr lang="en-US" i="1">
                            <a:latin typeface="Cambria Math"/>
                          </a:rPr>
                          <m:t>𝑖</m:t>
                        </m:r>
                        <m:r>
                          <a:rPr lang="ru-RU" i="1">
                            <a:latin typeface="Cambria Math"/>
                          </a:rPr>
                          <m:t>=1</m:t>
                        </m:r>
                      </m:sub>
                      <m:sup>
                        <m:r>
                          <a:rPr lang="en-US" i="1">
                            <a:latin typeface="Cambria Math"/>
                          </a:rPr>
                          <m:t>𝑛</m:t>
                        </m:r>
                      </m:sup>
                      <m:e>
                        <m:sSup>
                          <m:sSupPr>
                            <m:ctrlPr>
                              <a:rPr lang="ru-RU" i="1">
                                <a:latin typeface="Cambria Math" panose="02040503050406030204" pitchFamily="18" charset="0"/>
                              </a:rPr>
                            </m:ctrlPr>
                          </m:sSupPr>
                          <m:e>
                            <m:r>
                              <a:rPr lang="ru-RU" i="1">
                                <a:latin typeface="Cambria Math"/>
                              </a:rPr>
                              <m:t>(</m:t>
                            </m:r>
                            <m:sSub>
                              <m:sSubPr>
                                <m:ctrlPr>
                                  <a:rPr lang="ru-RU" i="1">
                                    <a:latin typeface="Cambria Math" panose="02040503050406030204" pitchFamily="18" charset="0"/>
                                  </a:rPr>
                                </m:ctrlPr>
                              </m:sSubPr>
                              <m:e>
                                <m:r>
                                  <a:rPr lang="en-US" i="1">
                                    <a:latin typeface="Cambria Math"/>
                                  </a:rPr>
                                  <m:t>𝑥</m:t>
                                </m:r>
                              </m:e>
                              <m:sub>
                                <m:r>
                                  <a:rPr lang="en-US" i="1">
                                    <a:latin typeface="Cambria Math"/>
                                  </a:rPr>
                                  <m:t>𝑖</m:t>
                                </m:r>
                              </m:sub>
                            </m:sSub>
                            <m:r>
                              <a:rPr lang="ru-RU" i="1">
                                <a:latin typeface="Cambria Math"/>
                              </a:rPr>
                              <m:t>−</m:t>
                            </m:r>
                            <m:acc>
                              <m:accPr>
                                <m:chr m:val="̅"/>
                                <m:ctrlPr>
                                  <a:rPr lang="ru-RU" i="1">
                                    <a:latin typeface="Cambria Math" panose="02040503050406030204" pitchFamily="18" charset="0"/>
                                  </a:rPr>
                                </m:ctrlPr>
                              </m:accPr>
                              <m:e>
                                <m:r>
                                  <a:rPr lang="en-US" i="1">
                                    <a:latin typeface="Cambria Math"/>
                                  </a:rPr>
                                  <m:t>𝑥</m:t>
                                </m:r>
                              </m:e>
                            </m:acc>
                            <m:r>
                              <a:rPr lang="ru-RU" i="1">
                                <a:latin typeface="Cambria Math"/>
                              </a:rPr>
                              <m:t>)</m:t>
                            </m:r>
                          </m:e>
                          <m:sup>
                            <m:r>
                              <a:rPr lang="ru-RU" i="1">
                                <a:latin typeface="Cambria Math"/>
                              </a:rPr>
                              <m:t>2</m:t>
                            </m:r>
                          </m:sup>
                        </m:sSup>
                      </m:e>
                    </m:nary>
                  </m:oMath>
                </a14:m>
                <a:endParaRPr lang="ru-RU" dirty="0"/>
              </a:p>
              <a:p>
                <a:r>
                  <a:rPr lang="ru-RU" dirty="0"/>
                  <a:t>Центральные моменты 3-го и 4-го порядков обычно используются не сами по себе, а для расчета коэффициентов асимметрии и эксцесса.</a:t>
                </a:r>
              </a:p>
              <a:p>
                <a:endParaRPr lang="ru-RU" sz="2600" dirty="0"/>
              </a:p>
              <a:p>
                <a:endParaRPr lang="ru-RU" dirty="0"/>
              </a:p>
            </p:txBody>
          </p:sp>
        </mc:Choice>
        <mc:Fallback xmlns="">
          <p:sp>
            <p:nvSpPr>
              <p:cNvPr id="3" name="Объект 2"/>
              <p:cNvSpPr>
                <a:spLocks noGrp="1" noRot="1" noChangeAspect="1" noMove="1" noResize="1" noEditPoints="1" noAdjustHandles="1" noChangeArrowheads="1" noChangeShapeType="1" noTextEdit="1"/>
              </p:cNvSpPr>
              <p:nvPr>
                <p:ph sz="half" idx="1"/>
              </p:nvPr>
            </p:nvSpPr>
            <p:spPr>
              <a:xfrm>
                <a:off x="107504" y="1196752"/>
                <a:ext cx="9036496" cy="4525963"/>
              </a:xfrm>
              <a:blipFill>
                <a:blip r:embed="rId3"/>
                <a:stretch>
                  <a:fillRect l="-1215" t="-1211" b="-24092"/>
                </a:stretch>
              </a:blipFill>
            </p:spPr>
            <p:txBody>
              <a:bodyPr/>
              <a:lstStyle/>
              <a:p>
                <a:r>
                  <a:rPr lang="ru-RU">
                    <a:noFill/>
                  </a:rPr>
                  <a:t> </a:t>
                </a:r>
              </a:p>
            </p:txBody>
          </p:sp>
        </mc:Fallback>
      </mc:AlternateContent>
      <p:sp>
        <p:nvSpPr>
          <p:cNvPr id="4" name="Номер слайда 3"/>
          <p:cNvSpPr>
            <a:spLocks noGrp="1"/>
          </p:cNvSpPr>
          <p:nvPr>
            <p:ph type="sldNum" sz="quarter" idx="12"/>
          </p:nvPr>
        </p:nvSpPr>
        <p:spPr/>
        <p:txBody>
          <a:bodyPr/>
          <a:lstStyle/>
          <a:p>
            <a:pPr>
              <a:defRPr/>
            </a:pPr>
            <a:fld id="{18613854-FA19-4CB4-8248-02FBBF8EF017}" type="slidenum">
              <a:rPr lang="ru-RU" smtClean="0"/>
              <a:pPr>
                <a:defRPr/>
              </a:pPr>
              <a:t>92</a:t>
            </a:fld>
            <a:endParaRPr lang="ru-RU"/>
          </a:p>
        </p:txBody>
      </p:sp>
    </p:spTree>
    <p:extLst>
      <p:ext uri="{BB962C8B-B14F-4D97-AF65-F5344CB8AC3E}">
        <p14:creationId xmlns:p14="http://schemas.microsoft.com/office/powerpoint/2010/main" val="32103964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2"/>
          <p:cNvSpPr>
            <a:spLocks noGrp="1"/>
          </p:cNvSpPr>
          <p:nvPr>
            <p:ph type="title"/>
          </p:nvPr>
        </p:nvSpPr>
        <p:spPr>
          <a:xfrm>
            <a:off x="457200" y="257518"/>
            <a:ext cx="8229600" cy="795218"/>
          </a:xfrm>
        </p:spPr>
        <p:txBody>
          <a:bodyPr/>
          <a:lstStyle/>
          <a:p>
            <a:pPr eaLnBrk="1" hangingPunct="1"/>
            <a:r>
              <a:rPr lang="ru-RU" dirty="0"/>
              <a:t>Коэффициент асимметрии</a:t>
            </a:r>
          </a:p>
        </p:txBody>
      </p:sp>
      <p:sp>
        <p:nvSpPr>
          <p:cNvPr id="5123" name="Содержимое 3"/>
          <p:cNvSpPr>
            <a:spLocks noGrp="1"/>
          </p:cNvSpPr>
          <p:nvPr>
            <p:ph idx="1"/>
          </p:nvPr>
        </p:nvSpPr>
        <p:spPr>
          <a:xfrm>
            <a:off x="0" y="1052736"/>
            <a:ext cx="8915400" cy="4873745"/>
          </a:xfrm>
        </p:spPr>
        <p:txBody>
          <a:bodyPr/>
          <a:lstStyle/>
          <a:p>
            <a:pPr eaLnBrk="1" hangingPunct="1"/>
            <a:r>
              <a:rPr lang="ru-RU" i="1" dirty="0"/>
              <a:t>характеризует степень асимметричности, </a:t>
            </a:r>
            <a:r>
              <a:rPr lang="ru-RU" i="1" dirty="0" err="1"/>
              <a:t>скошенности</a:t>
            </a:r>
            <a:r>
              <a:rPr lang="ru-RU" i="1" dirty="0"/>
              <a:t> распределения данных и находится по формуле</a:t>
            </a:r>
          </a:p>
          <a:p>
            <a:pPr eaLnBrk="1" hangingPunct="1"/>
            <a:r>
              <a:rPr lang="en-US" i="1" dirty="0"/>
              <a:t>Ac</a:t>
            </a:r>
            <a:r>
              <a:rPr lang="ru-RU" dirty="0"/>
              <a:t> &lt; 0 распределение несимметрично, пик сдвинут вправо (левосторонняя асимметрия, на графике более пологий спуск слева)</a:t>
            </a:r>
          </a:p>
          <a:p>
            <a:pPr eaLnBrk="1" hangingPunct="1"/>
            <a:r>
              <a:rPr lang="en-US" i="1" dirty="0"/>
              <a:t>Ac</a:t>
            </a:r>
            <a:r>
              <a:rPr lang="ru-RU" dirty="0"/>
              <a:t> &gt; 0 распределение несимметрично, пик сдвинут влево (правосторонняя асимметрия, на графике более пологий спуск справа)</a:t>
            </a:r>
          </a:p>
          <a:p>
            <a:pPr eaLnBrk="1" hangingPunct="1"/>
            <a:r>
              <a:rPr lang="en-US" i="1" dirty="0"/>
              <a:t>Ac</a:t>
            </a:r>
            <a:r>
              <a:rPr lang="en-US" dirty="0"/>
              <a:t> = 0 </a:t>
            </a:r>
            <a:r>
              <a:rPr lang="ru-RU" dirty="0"/>
              <a:t>распределение симметрично </a:t>
            </a:r>
          </a:p>
          <a:p>
            <a:pPr eaLnBrk="1" hangingPunct="1">
              <a:buFont typeface="Arial" charset="0"/>
              <a:buNone/>
            </a:pPr>
            <a:endParaRPr lang="ru-RU" dirty="0"/>
          </a:p>
        </p:txBody>
      </p:sp>
      <p:sp>
        <p:nvSpPr>
          <p:cNvPr id="2" name="Rectangle 2"/>
          <p:cNvSpPr>
            <a:spLocks noChangeArrowheads="1"/>
          </p:cNvSpPr>
          <p:nvPr/>
        </p:nvSpPr>
        <p:spPr bwMode="auto">
          <a:xfrm>
            <a:off x="5076055" y="2636911"/>
            <a:ext cx="2026156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3" name="Объект 2"/>
          <p:cNvGraphicFramePr>
            <a:graphicFrameLocks noChangeAspect="1"/>
          </p:cNvGraphicFramePr>
          <p:nvPr/>
        </p:nvGraphicFramePr>
        <p:xfrm>
          <a:off x="4572000" y="1787384"/>
          <a:ext cx="1224136" cy="1013078"/>
        </p:xfrm>
        <a:graphic>
          <a:graphicData uri="http://schemas.openxmlformats.org/presentationml/2006/ole">
            <mc:AlternateContent xmlns:mc="http://schemas.openxmlformats.org/markup-compatibility/2006">
              <mc:Choice xmlns:v="urn:schemas-microsoft-com:vml" Requires="v">
                <p:oleObj spid="_x0000_s87046" name="Уравнение" r:id="rId4" imgW="533169" imgH="418918" progId="Equation.3">
                  <p:embed/>
                </p:oleObj>
              </mc:Choice>
              <mc:Fallback>
                <p:oleObj name="Уравнение" r:id="rId4" imgW="533169" imgH="418918" progId="Equation.3">
                  <p:embed/>
                  <p:pic>
                    <p:nvPicPr>
                      <p:cNvPr id="3" name="Объект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787384"/>
                        <a:ext cx="1224136" cy="1013078"/>
                      </a:xfrm>
                      <a:prstGeom prst="rect">
                        <a:avLst/>
                      </a:prstGeom>
                      <a:noFill/>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523969EA-BC2F-4A27-9798-9DDF96C9C503}" type="slidenum">
              <a:rPr lang="ru-RU" smtClean="0"/>
              <a:pPr>
                <a:defRPr/>
              </a:pPr>
              <a:t>93</a:t>
            </a:fld>
            <a:endParaRPr lang="ru-RU"/>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b="1" i="1" dirty="0"/>
              <a:t>Гистограммы симметричного распределения (а), и распределений с правосторонней (б) и левосторонней (в) асимметрией</a:t>
            </a:r>
            <a:endParaRPr lang="ru-RU" b="1" dirty="0"/>
          </a:p>
        </p:txBody>
      </p:sp>
      <p:pic>
        <p:nvPicPr>
          <p:cNvPr id="3" name="Рисунок 2"/>
          <p:cNvPicPr>
            <a:picLocks noChangeAspect="1"/>
          </p:cNvPicPr>
          <p:nvPr/>
        </p:nvPicPr>
        <p:blipFill>
          <a:blip r:embed="rId2"/>
          <a:stretch>
            <a:fillRect/>
          </a:stretch>
        </p:blipFill>
        <p:spPr>
          <a:xfrm>
            <a:off x="105961" y="2348880"/>
            <a:ext cx="8932078" cy="3240360"/>
          </a:xfrm>
          <a:prstGeom prst="rect">
            <a:avLst/>
          </a:prstGeom>
        </p:spPr>
      </p:pic>
      <p:sp>
        <p:nvSpPr>
          <p:cNvPr id="4" name="Номер слайда 3"/>
          <p:cNvSpPr>
            <a:spLocks noGrp="1"/>
          </p:cNvSpPr>
          <p:nvPr>
            <p:ph type="sldNum" sz="quarter" idx="12"/>
          </p:nvPr>
        </p:nvSpPr>
        <p:spPr/>
        <p:txBody>
          <a:bodyPr/>
          <a:lstStyle/>
          <a:p>
            <a:pPr>
              <a:defRPr/>
            </a:pPr>
            <a:fld id="{14B38B5A-11D2-4C31-B664-A60A1147E67C}" type="slidenum">
              <a:rPr lang="ru-RU" smtClean="0"/>
              <a:pPr>
                <a:defRPr/>
              </a:pPr>
              <a:t>94</a:t>
            </a:fld>
            <a:endParaRPr lang="ru-RU"/>
          </a:p>
        </p:txBody>
      </p:sp>
    </p:spTree>
    <p:extLst>
      <p:ext uri="{BB962C8B-B14F-4D97-AF65-F5344CB8AC3E}">
        <p14:creationId xmlns:p14="http://schemas.microsoft.com/office/powerpoint/2010/main" val="4687385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457200" y="110332"/>
            <a:ext cx="8229600" cy="778098"/>
          </a:xfrm>
        </p:spPr>
        <p:txBody>
          <a:bodyPr/>
          <a:lstStyle/>
          <a:p>
            <a:pPr eaLnBrk="1" hangingPunct="1"/>
            <a:r>
              <a:rPr lang="ru-RU" dirty="0"/>
              <a:t>Коэффициент эксцесса</a:t>
            </a:r>
          </a:p>
        </p:txBody>
      </p:sp>
      <p:sp>
        <p:nvSpPr>
          <p:cNvPr id="6147" name="Содержимое 2"/>
          <p:cNvSpPr>
            <a:spLocks noGrp="1"/>
          </p:cNvSpPr>
          <p:nvPr>
            <p:ph idx="1"/>
          </p:nvPr>
        </p:nvSpPr>
        <p:spPr>
          <a:xfrm>
            <a:off x="-23992" y="915894"/>
            <a:ext cx="9144000" cy="5073427"/>
          </a:xfrm>
        </p:spPr>
        <p:txBody>
          <a:bodyPr/>
          <a:lstStyle/>
          <a:p>
            <a:pPr eaLnBrk="1" hangingPunct="1"/>
            <a:r>
              <a:rPr lang="ru-RU" dirty="0"/>
              <a:t>показатель, служащий</a:t>
            </a:r>
            <a:r>
              <a:rPr lang="ru-RU" baseline="30000" dirty="0"/>
              <a:t> </a:t>
            </a:r>
            <a:r>
              <a:rPr lang="ru-RU" dirty="0"/>
              <a:t>мерой крутости (</a:t>
            </a:r>
            <a:r>
              <a:rPr lang="ru-RU" dirty="0" err="1"/>
              <a:t>плосковершинности</a:t>
            </a:r>
            <a:r>
              <a:rPr lang="ru-RU" dirty="0"/>
              <a:t> или </a:t>
            </a:r>
            <a:r>
              <a:rPr lang="ru-RU" dirty="0" err="1"/>
              <a:t>островершинности</a:t>
            </a:r>
            <a:r>
              <a:rPr lang="ru-RU" dirty="0"/>
              <a:t>) графика вариационного ряда в сравнении с кривой нормального распределения </a:t>
            </a:r>
          </a:p>
          <a:p>
            <a:pPr eaLnBrk="1" hangingPunct="1"/>
            <a:endParaRPr lang="ru-RU" i="1" dirty="0"/>
          </a:p>
          <a:p>
            <a:pPr eaLnBrk="1" hangingPunct="1"/>
            <a:r>
              <a:rPr lang="en-US" i="1" dirty="0" err="1"/>
              <a:t>Ek</a:t>
            </a:r>
            <a:r>
              <a:rPr lang="ru-RU" dirty="0"/>
              <a:t> = 0 распределение нормальное</a:t>
            </a:r>
          </a:p>
          <a:p>
            <a:pPr eaLnBrk="1" hangingPunct="1"/>
            <a:r>
              <a:rPr lang="en-US" i="1" dirty="0" err="1"/>
              <a:t>Ek</a:t>
            </a:r>
            <a:r>
              <a:rPr lang="ru-RU" dirty="0"/>
              <a:t> &lt; 0 график распределения более пологий (плосковершинный график по сравнению с нормальным)</a:t>
            </a:r>
          </a:p>
          <a:p>
            <a:pPr eaLnBrk="1" hangingPunct="1"/>
            <a:r>
              <a:rPr lang="en-US" i="1" dirty="0" err="1"/>
              <a:t>Ek</a:t>
            </a:r>
            <a:r>
              <a:rPr lang="ru-RU" dirty="0"/>
              <a:t> &gt; 0 график распределения с выраженным пиком (график является островершинным)</a:t>
            </a:r>
          </a:p>
          <a:p>
            <a:pPr eaLnBrk="1" hangingPunct="1"/>
            <a:endParaRPr lang="ru-RU" dirty="0"/>
          </a:p>
        </p:txBody>
      </p:sp>
      <p:sp>
        <p:nvSpPr>
          <p:cNvPr id="2" name="Rectangle 2"/>
          <p:cNvSpPr>
            <a:spLocks noChangeArrowheads="1"/>
          </p:cNvSpPr>
          <p:nvPr/>
        </p:nvSpPr>
        <p:spPr bwMode="auto">
          <a:xfrm>
            <a:off x="7524328" y="2564903"/>
            <a:ext cx="136094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aphicFrame>
        <p:nvGraphicFramePr>
          <p:cNvPr id="3" name="Объект 2"/>
          <p:cNvGraphicFramePr>
            <a:graphicFrameLocks noChangeAspect="1"/>
          </p:cNvGraphicFramePr>
          <p:nvPr/>
        </p:nvGraphicFramePr>
        <p:xfrm>
          <a:off x="3275856" y="2708920"/>
          <a:ext cx="1817135" cy="1063688"/>
        </p:xfrm>
        <a:graphic>
          <a:graphicData uri="http://schemas.openxmlformats.org/presentationml/2006/ole">
            <mc:AlternateContent xmlns:mc="http://schemas.openxmlformats.org/markup-compatibility/2006">
              <mc:Choice xmlns:v="urn:schemas-microsoft-com:vml" Requires="v">
                <p:oleObj spid="_x0000_s88070" name="Уравнение" r:id="rId4" imgW="761669" imgH="418918" progId="Equation.3">
                  <p:embed/>
                </p:oleObj>
              </mc:Choice>
              <mc:Fallback>
                <p:oleObj name="Уравнение" r:id="rId4" imgW="761669" imgH="418918" progId="Equation.3">
                  <p:embed/>
                  <p:pic>
                    <p:nvPicPr>
                      <p:cNvPr id="3" name="Объект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5856" y="2708920"/>
                        <a:ext cx="1817135" cy="1063688"/>
                      </a:xfrm>
                      <a:prstGeom prst="rect">
                        <a:avLst/>
                      </a:prstGeom>
                      <a:noFill/>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523969EA-BC2F-4A27-9798-9DDF96C9C503}" type="slidenum">
              <a:rPr lang="ru-RU" smtClean="0"/>
              <a:pPr>
                <a:defRPr/>
              </a:pPr>
              <a:t>95</a:t>
            </a:fld>
            <a:endParaRPr lang="ru-RU"/>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0" y="110332"/>
            <a:ext cx="9120008" cy="1014412"/>
          </a:xfrm>
        </p:spPr>
        <p:txBody>
          <a:bodyPr/>
          <a:lstStyle/>
          <a:p>
            <a:pPr eaLnBrk="1" hangingPunct="1"/>
            <a:r>
              <a:rPr lang="en-US" sz="3600" b="1" i="1" dirty="0" err="1"/>
              <a:t>Сравнение</a:t>
            </a:r>
            <a:r>
              <a:rPr lang="en-US" sz="3600" b="1" i="1" dirty="0"/>
              <a:t> </a:t>
            </a:r>
            <a:r>
              <a:rPr lang="en-US" sz="3600" b="1" i="1" dirty="0" err="1"/>
              <a:t>кривых</a:t>
            </a:r>
            <a:r>
              <a:rPr lang="en-US" sz="3600" b="1" i="1" dirty="0"/>
              <a:t> </a:t>
            </a:r>
            <a:r>
              <a:rPr lang="en-US" sz="3600" b="1" i="1" dirty="0" err="1"/>
              <a:t>трёх</a:t>
            </a:r>
            <a:r>
              <a:rPr lang="en-US" sz="3600" b="1" i="1" dirty="0"/>
              <a:t> </a:t>
            </a:r>
            <a:r>
              <a:rPr lang="en-US" sz="3600" b="1" i="1" dirty="0" err="1"/>
              <a:t>распределений</a:t>
            </a:r>
            <a:r>
              <a:rPr lang="en-US" sz="3600" b="1" i="1" dirty="0"/>
              <a:t>  с </a:t>
            </a:r>
            <a:r>
              <a:rPr lang="en-US" sz="3600" b="1" i="1" dirty="0" err="1"/>
              <a:t>различными</a:t>
            </a:r>
            <a:r>
              <a:rPr lang="en-US" sz="3600" b="1" i="1" dirty="0"/>
              <a:t> </a:t>
            </a:r>
            <a:r>
              <a:rPr lang="en-US" sz="3600" b="1" i="1" dirty="0" err="1"/>
              <a:t>коэффициентами</a:t>
            </a:r>
            <a:r>
              <a:rPr lang="en-US" sz="3600" b="1" i="1" dirty="0"/>
              <a:t> </a:t>
            </a:r>
            <a:r>
              <a:rPr lang="ru-RU" sz="3600" b="1" dirty="0"/>
              <a:t>эксцесса</a:t>
            </a:r>
          </a:p>
        </p:txBody>
      </p:sp>
      <p:sp>
        <p:nvSpPr>
          <p:cNvPr id="2" name="Rectangle 2"/>
          <p:cNvSpPr>
            <a:spLocks noChangeArrowheads="1"/>
          </p:cNvSpPr>
          <p:nvPr/>
        </p:nvSpPr>
        <p:spPr bwMode="auto">
          <a:xfrm>
            <a:off x="7524328" y="2564903"/>
            <a:ext cx="136094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grpSp>
        <p:nvGrpSpPr>
          <p:cNvPr id="9" name="Группа 8"/>
          <p:cNvGrpSpPr>
            <a:grpSpLocks/>
          </p:cNvGrpSpPr>
          <p:nvPr/>
        </p:nvGrpSpPr>
        <p:grpSpPr bwMode="auto">
          <a:xfrm>
            <a:off x="635568" y="1412776"/>
            <a:ext cx="7848872" cy="5184576"/>
            <a:chOff x="3209" y="2870"/>
            <a:chExt cx="5692" cy="4024"/>
          </a:xfrm>
        </p:grpSpPr>
        <p:sp>
          <p:nvSpPr>
            <p:cNvPr id="10" name="Freeform 191"/>
            <p:cNvSpPr>
              <a:spLocks/>
            </p:cNvSpPr>
            <p:nvPr/>
          </p:nvSpPr>
          <p:spPr bwMode="auto">
            <a:xfrm flipH="1">
              <a:off x="5777" y="5265"/>
              <a:ext cx="2592" cy="991"/>
            </a:xfrm>
            <a:custGeom>
              <a:avLst/>
              <a:gdLst>
                <a:gd name="T0" fmla="*/ 0 w 1043"/>
                <a:gd name="T1" fmla="*/ 635 h 635"/>
                <a:gd name="T2" fmla="*/ 499 w 1043"/>
                <a:gd name="T3" fmla="*/ 499 h 635"/>
                <a:gd name="T4" fmla="*/ 817 w 1043"/>
                <a:gd name="T5" fmla="*/ 91 h 635"/>
                <a:gd name="T6" fmla="*/ 1043 w 1043"/>
                <a:gd name="T7" fmla="*/ 0 h 635"/>
              </a:gdLst>
              <a:ahLst/>
              <a:cxnLst>
                <a:cxn ang="0">
                  <a:pos x="T0" y="T1"/>
                </a:cxn>
                <a:cxn ang="0">
                  <a:pos x="T2" y="T3"/>
                </a:cxn>
                <a:cxn ang="0">
                  <a:pos x="T4" y="T5"/>
                </a:cxn>
                <a:cxn ang="0">
                  <a:pos x="T6" y="T7"/>
                </a:cxn>
              </a:cxnLst>
              <a:rect l="0" t="0" r="r" b="b"/>
              <a:pathLst>
                <a:path w="1043" h="635">
                  <a:moveTo>
                    <a:pt x="0" y="635"/>
                  </a:moveTo>
                  <a:cubicBezTo>
                    <a:pt x="181" y="612"/>
                    <a:pt x="363" y="590"/>
                    <a:pt x="499" y="499"/>
                  </a:cubicBezTo>
                  <a:cubicBezTo>
                    <a:pt x="635" y="408"/>
                    <a:pt x="726" y="174"/>
                    <a:pt x="817" y="91"/>
                  </a:cubicBezTo>
                  <a:cubicBezTo>
                    <a:pt x="908" y="8"/>
                    <a:pt x="1005" y="15"/>
                    <a:pt x="1043" y="0"/>
                  </a:cubicBezTo>
                </a:path>
              </a:pathLst>
            </a:custGeom>
            <a:noFill/>
            <a:ln w="19050" cmpd="sng">
              <a:solidFill>
                <a:srgbClr val="00999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ru-RU"/>
            </a:p>
          </p:txBody>
        </p:sp>
        <p:sp>
          <p:nvSpPr>
            <p:cNvPr id="11" name="Freeform 192"/>
            <p:cNvSpPr>
              <a:spLocks/>
            </p:cNvSpPr>
            <p:nvPr/>
          </p:nvSpPr>
          <p:spPr bwMode="auto">
            <a:xfrm>
              <a:off x="3209" y="5277"/>
              <a:ext cx="2591" cy="992"/>
            </a:xfrm>
            <a:custGeom>
              <a:avLst/>
              <a:gdLst>
                <a:gd name="T0" fmla="*/ 0 w 1043"/>
                <a:gd name="T1" fmla="*/ 635 h 635"/>
                <a:gd name="T2" fmla="*/ 499 w 1043"/>
                <a:gd name="T3" fmla="*/ 499 h 635"/>
                <a:gd name="T4" fmla="*/ 817 w 1043"/>
                <a:gd name="T5" fmla="*/ 91 h 635"/>
                <a:gd name="T6" fmla="*/ 1043 w 1043"/>
                <a:gd name="T7" fmla="*/ 0 h 635"/>
              </a:gdLst>
              <a:ahLst/>
              <a:cxnLst>
                <a:cxn ang="0">
                  <a:pos x="T0" y="T1"/>
                </a:cxn>
                <a:cxn ang="0">
                  <a:pos x="T2" y="T3"/>
                </a:cxn>
                <a:cxn ang="0">
                  <a:pos x="T4" y="T5"/>
                </a:cxn>
                <a:cxn ang="0">
                  <a:pos x="T6" y="T7"/>
                </a:cxn>
              </a:cxnLst>
              <a:rect l="0" t="0" r="r" b="b"/>
              <a:pathLst>
                <a:path w="1043" h="635">
                  <a:moveTo>
                    <a:pt x="0" y="635"/>
                  </a:moveTo>
                  <a:cubicBezTo>
                    <a:pt x="181" y="612"/>
                    <a:pt x="363" y="590"/>
                    <a:pt x="499" y="499"/>
                  </a:cubicBezTo>
                  <a:cubicBezTo>
                    <a:pt x="635" y="408"/>
                    <a:pt x="726" y="174"/>
                    <a:pt x="817" y="91"/>
                  </a:cubicBezTo>
                  <a:cubicBezTo>
                    <a:pt x="908" y="8"/>
                    <a:pt x="1005" y="15"/>
                    <a:pt x="1043" y="0"/>
                  </a:cubicBezTo>
                </a:path>
              </a:pathLst>
            </a:custGeom>
            <a:noFill/>
            <a:ln w="19050" cmpd="sng">
              <a:solidFill>
                <a:srgbClr val="009999"/>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ru-RU"/>
            </a:p>
          </p:txBody>
        </p:sp>
        <p:sp>
          <p:nvSpPr>
            <p:cNvPr id="12" name="Rectangle 193"/>
            <p:cNvSpPr>
              <a:spLocks noChangeArrowheads="1"/>
            </p:cNvSpPr>
            <p:nvPr/>
          </p:nvSpPr>
          <p:spPr bwMode="auto">
            <a:xfrm>
              <a:off x="4691" y="3136"/>
              <a:ext cx="448" cy="30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spcBef>
                  <a:spcPts val="1400"/>
                </a:spcBef>
                <a:spcAft>
                  <a:spcPts val="0"/>
                </a:spcAft>
              </a:pPr>
              <a:r>
                <a:rPr lang="en-US" sz="2400" b="1" i="1" kern="0" dirty="0">
                  <a:solidFill>
                    <a:srgbClr val="FF0000"/>
                  </a:solidFill>
                  <a:effectLst/>
                  <a:latin typeface="Times New Roman" panose="02020603050405020304" pitchFamily="18" charset="0"/>
                  <a:ea typeface="Times New Roman" panose="02020603050405020304" pitchFamily="18" charset="0"/>
                  <a:cs typeface="Mangal"/>
                </a:rPr>
                <a:t>f(x)</a:t>
              </a:r>
              <a:endParaRPr lang="ru-RU" sz="2400" kern="0" dirty="0">
                <a:effectLst/>
                <a:latin typeface="Times New Roman" panose="02020603050405020304" pitchFamily="18" charset="0"/>
                <a:ea typeface="Times New Roman" panose="02020603050405020304" pitchFamily="18" charset="0"/>
                <a:cs typeface="Mangal"/>
              </a:endParaRPr>
            </a:p>
          </p:txBody>
        </p:sp>
        <p:cxnSp>
          <p:nvCxnSpPr>
            <p:cNvPr id="13" name="Line 194"/>
            <p:cNvCxnSpPr>
              <a:cxnSpLocks noChangeShapeType="1"/>
            </p:cNvCxnSpPr>
            <p:nvPr/>
          </p:nvCxnSpPr>
          <p:spPr bwMode="auto">
            <a:xfrm>
              <a:off x="3773" y="6434"/>
              <a:ext cx="40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4" name="Line 195"/>
            <p:cNvCxnSpPr>
              <a:cxnSpLocks noChangeShapeType="1"/>
            </p:cNvCxnSpPr>
            <p:nvPr/>
          </p:nvCxnSpPr>
          <p:spPr bwMode="auto">
            <a:xfrm flipH="1" flipV="1">
              <a:off x="4671" y="3114"/>
              <a:ext cx="17" cy="358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5" name="Freeform 196"/>
            <p:cNvSpPr>
              <a:spLocks/>
            </p:cNvSpPr>
            <p:nvPr/>
          </p:nvSpPr>
          <p:spPr bwMode="auto">
            <a:xfrm>
              <a:off x="3906" y="4333"/>
              <a:ext cx="1884" cy="1989"/>
            </a:xfrm>
            <a:custGeom>
              <a:avLst/>
              <a:gdLst>
                <a:gd name="T0" fmla="*/ 0 w 1043"/>
                <a:gd name="T1" fmla="*/ 635 h 635"/>
                <a:gd name="T2" fmla="*/ 499 w 1043"/>
                <a:gd name="T3" fmla="*/ 499 h 635"/>
                <a:gd name="T4" fmla="*/ 817 w 1043"/>
                <a:gd name="T5" fmla="*/ 91 h 635"/>
                <a:gd name="T6" fmla="*/ 1043 w 1043"/>
                <a:gd name="T7" fmla="*/ 0 h 635"/>
              </a:gdLst>
              <a:ahLst/>
              <a:cxnLst>
                <a:cxn ang="0">
                  <a:pos x="T0" y="T1"/>
                </a:cxn>
                <a:cxn ang="0">
                  <a:pos x="T2" y="T3"/>
                </a:cxn>
                <a:cxn ang="0">
                  <a:pos x="T4" y="T5"/>
                </a:cxn>
                <a:cxn ang="0">
                  <a:pos x="T6" y="T7"/>
                </a:cxn>
              </a:cxnLst>
              <a:rect l="0" t="0" r="r" b="b"/>
              <a:pathLst>
                <a:path w="1043" h="635">
                  <a:moveTo>
                    <a:pt x="0" y="635"/>
                  </a:moveTo>
                  <a:cubicBezTo>
                    <a:pt x="181" y="612"/>
                    <a:pt x="363" y="590"/>
                    <a:pt x="499" y="499"/>
                  </a:cubicBezTo>
                  <a:cubicBezTo>
                    <a:pt x="635" y="408"/>
                    <a:pt x="726" y="174"/>
                    <a:pt x="817" y="91"/>
                  </a:cubicBezTo>
                  <a:cubicBezTo>
                    <a:pt x="908" y="8"/>
                    <a:pt x="1005" y="15"/>
                    <a:pt x="1043" y="0"/>
                  </a:cubicBezTo>
                </a:path>
              </a:pathLst>
            </a:custGeom>
            <a:noFill/>
            <a:ln w="28575" cmpd="sng">
              <a:solidFill>
                <a:srgbClr val="FF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ru-RU"/>
            </a:p>
          </p:txBody>
        </p:sp>
        <p:sp>
          <p:nvSpPr>
            <p:cNvPr id="16" name="Freeform 197"/>
            <p:cNvSpPr>
              <a:spLocks/>
            </p:cNvSpPr>
            <p:nvPr/>
          </p:nvSpPr>
          <p:spPr bwMode="auto">
            <a:xfrm flipH="1">
              <a:off x="5813" y="4341"/>
              <a:ext cx="1859" cy="1990"/>
            </a:xfrm>
            <a:custGeom>
              <a:avLst/>
              <a:gdLst>
                <a:gd name="T0" fmla="*/ 0 w 1043"/>
                <a:gd name="T1" fmla="*/ 635 h 635"/>
                <a:gd name="T2" fmla="*/ 499 w 1043"/>
                <a:gd name="T3" fmla="*/ 499 h 635"/>
                <a:gd name="T4" fmla="*/ 817 w 1043"/>
                <a:gd name="T5" fmla="*/ 91 h 635"/>
                <a:gd name="T6" fmla="*/ 1043 w 1043"/>
                <a:gd name="T7" fmla="*/ 0 h 635"/>
              </a:gdLst>
              <a:ahLst/>
              <a:cxnLst>
                <a:cxn ang="0">
                  <a:pos x="T0" y="T1"/>
                </a:cxn>
                <a:cxn ang="0">
                  <a:pos x="T2" y="T3"/>
                </a:cxn>
                <a:cxn ang="0">
                  <a:pos x="T4" y="T5"/>
                </a:cxn>
                <a:cxn ang="0">
                  <a:pos x="T6" y="T7"/>
                </a:cxn>
              </a:cxnLst>
              <a:rect l="0" t="0" r="r" b="b"/>
              <a:pathLst>
                <a:path w="1043" h="635">
                  <a:moveTo>
                    <a:pt x="0" y="635"/>
                  </a:moveTo>
                  <a:cubicBezTo>
                    <a:pt x="181" y="612"/>
                    <a:pt x="363" y="590"/>
                    <a:pt x="499" y="499"/>
                  </a:cubicBezTo>
                  <a:cubicBezTo>
                    <a:pt x="635" y="408"/>
                    <a:pt x="726" y="174"/>
                    <a:pt x="817" y="91"/>
                  </a:cubicBezTo>
                  <a:cubicBezTo>
                    <a:pt x="908" y="8"/>
                    <a:pt x="1005" y="15"/>
                    <a:pt x="1043" y="0"/>
                  </a:cubicBezTo>
                </a:path>
              </a:pathLst>
            </a:custGeom>
            <a:noFill/>
            <a:ln w="28575" cmpd="sng">
              <a:solidFill>
                <a:srgbClr val="FF0000"/>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ru-RU"/>
            </a:p>
          </p:txBody>
        </p:sp>
        <p:sp>
          <p:nvSpPr>
            <p:cNvPr id="17" name="Freeform 198"/>
            <p:cNvSpPr>
              <a:spLocks/>
            </p:cNvSpPr>
            <p:nvPr/>
          </p:nvSpPr>
          <p:spPr bwMode="auto">
            <a:xfrm>
              <a:off x="4569" y="3304"/>
              <a:ext cx="1192" cy="3027"/>
            </a:xfrm>
            <a:custGeom>
              <a:avLst/>
              <a:gdLst>
                <a:gd name="T0" fmla="*/ 0 w 1043"/>
                <a:gd name="T1" fmla="*/ 635 h 635"/>
                <a:gd name="T2" fmla="*/ 499 w 1043"/>
                <a:gd name="T3" fmla="*/ 499 h 635"/>
                <a:gd name="T4" fmla="*/ 817 w 1043"/>
                <a:gd name="T5" fmla="*/ 91 h 635"/>
                <a:gd name="T6" fmla="*/ 1043 w 1043"/>
                <a:gd name="T7" fmla="*/ 0 h 635"/>
              </a:gdLst>
              <a:ahLst/>
              <a:cxnLst>
                <a:cxn ang="0">
                  <a:pos x="T0" y="T1"/>
                </a:cxn>
                <a:cxn ang="0">
                  <a:pos x="T2" y="T3"/>
                </a:cxn>
                <a:cxn ang="0">
                  <a:pos x="T4" y="T5"/>
                </a:cxn>
                <a:cxn ang="0">
                  <a:pos x="T6" y="T7"/>
                </a:cxn>
              </a:cxnLst>
              <a:rect l="0" t="0" r="r" b="b"/>
              <a:pathLst>
                <a:path w="1043" h="635">
                  <a:moveTo>
                    <a:pt x="0" y="635"/>
                  </a:moveTo>
                  <a:cubicBezTo>
                    <a:pt x="181" y="612"/>
                    <a:pt x="363" y="590"/>
                    <a:pt x="499" y="499"/>
                  </a:cubicBezTo>
                  <a:cubicBezTo>
                    <a:pt x="635" y="408"/>
                    <a:pt x="726" y="174"/>
                    <a:pt x="817" y="91"/>
                  </a:cubicBezTo>
                  <a:cubicBezTo>
                    <a:pt x="908" y="8"/>
                    <a:pt x="1005" y="15"/>
                    <a:pt x="1043" y="0"/>
                  </a:cubicBezTo>
                </a:path>
              </a:pathLst>
            </a:custGeom>
            <a:noFill/>
            <a:ln w="19050" cmpd="sng">
              <a:solidFill>
                <a:srgbClr val="0000FF"/>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ru-RU"/>
            </a:p>
          </p:txBody>
        </p:sp>
        <p:sp>
          <p:nvSpPr>
            <p:cNvPr id="18" name="Freeform 199"/>
            <p:cNvSpPr>
              <a:spLocks/>
            </p:cNvSpPr>
            <p:nvPr/>
          </p:nvSpPr>
          <p:spPr bwMode="auto">
            <a:xfrm flipH="1">
              <a:off x="5777" y="3304"/>
              <a:ext cx="1324" cy="3027"/>
            </a:xfrm>
            <a:custGeom>
              <a:avLst/>
              <a:gdLst>
                <a:gd name="T0" fmla="*/ 0 w 1043"/>
                <a:gd name="T1" fmla="*/ 635 h 635"/>
                <a:gd name="T2" fmla="*/ 499 w 1043"/>
                <a:gd name="T3" fmla="*/ 499 h 635"/>
                <a:gd name="T4" fmla="*/ 817 w 1043"/>
                <a:gd name="T5" fmla="*/ 91 h 635"/>
                <a:gd name="T6" fmla="*/ 1043 w 1043"/>
                <a:gd name="T7" fmla="*/ 0 h 635"/>
              </a:gdLst>
              <a:ahLst/>
              <a:cxnLst>
                <a:cxn ang="0">
                  <a:pos x="T0" y="T1"/>
                </a:cxn>
                <a:cxn ang="0">
                  <a:pos x="T2" y="T3"/>
                </a:cxn>
                <a:cxn ang="0">
                  <a:pos x="T4" y="T5"/>
                </a:cxn>
                <a:cxn ang="0">
                  <a:pos x="T6" y="T7"/>
                </a:cxn>
              </a:cxnLst>
              <a:rect l="0" t="0" r="r" b="b"/>
              <a:pathLst>
                <a:path w="1043" h="635">
                  <a:moveTo>
                    <a:pt x="0" y="635"/>
                  </a:moveTo>
                  <a:cubicBezTo>
                    <a:pt x="181" y="612"/>
                    <a:pt x="363" y="590"/>
                    <a:pt x="499" y="499"/>
                  </a:cubicBezTo>
                  <a:cubicBezTo>
                    <a:pt x="635" y="408"/>
                    <a:pt x="726" y="174"/>
                    <a:pt x="817" y="91"/>
                  </a:cubicBezTo>
                  <a:cubicBezTo>
                    <a:pt x="908" y="8"/>
                    <a:pt x="1005" y="15"/>
                    <a:pt x="1043" y="0"/>
                  </a:cubicBezTo>
                </a:path>
              </a:pathLst>
            </a:custGeom>
            <a:noFill/>
            <a:ln w="19050" cmpd="sng">
              <a:solidFill>
                <a:srgbClr val="0000FF"/>
              </a:solidFill>
              <a:round/>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t" anchorCtr="0" upright="1">
              <a:noAutofit/>
            </a:bodyPr>
            <a:lstStyle/>
            <a:p>
              <a:endParaRPr lang="ru-RU"/>
            </a:p>
          </p:txBody>
        </p:sp>
        <p:sp>
          <p:nvSpPr>
            <p:cNvPr id="19" name="Rectangle 200"/>
            <p:cNvSpPr>
              <a:spLocks noChangeArrowheads="1"/>
            </p:cNvSpPr>
            <p:nvPr/>
          </p:nvSpPr>
          <p:spPr bwMode="auto">
            <a:xfrm>
              <a:off x="6435" y="4492"/>
              <a:ext cx="1080" cy="36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lgn="ctr">
                <a:spcBef>
                  <a:spcPts val="1400"/>
                </a:spcBef>
                <a:spcAft>
                  <a:spcPts val="0"/>
                </a:spcAft>
              </a:pPr>
              <a:r>
                <a:rPr lang="en-US" sz="2800" b="1" kern="0" dirty="0">
                  <a:solidFill>
                    <a:srgbClr val="FF0000"/>
                  </a:solidFill>
                  <a:effectLst/>
                  <a:latin typeface="Times New Roman" panose="02020603050405020304" pitchFamily="18" charset="0"/>
                  <a:ea typeface="Times New Roman" panose="02020603050405020304" pitchFamily="18" charset="0"/>
                  <a:cs typeface="Mangal"/>
                </a:rPr>
                <a:t>N(</a:t>
              </a:r>
              <a:r>
                <a:rPr lang="el-GR" sz="2800" b="1" kern="0" dirty="0">
                  <a:solidFill>
                    <a:srgbClr val="FF0000"/>
                  </a:solidFill>
                  <a:effectLst/>
                  <a:latin typeface="Times New Roman" panose="02020603050405020304" pitchFamily="18" charset="0"/>
                  <a:ea typeface="Times New Roman" panose="02020603050405020304" pitchFamily="18" charset="0"/>
                  <a:cs typeface="Mangal"/>
                </a:rPr>
                <a:t>μ</a:t>
              </a:r>
              <a:r>
                <a:rPr lang="en-US" sz="2800" b="1" kern="0" dirty="0">
                  <a:solidFill>
                    <a:srgbClr val="FF0000"/>
                  </a:solidFill>
                  <a:effectLst/>
                  <a:latin typeface="Times New Roman" panose="02020603050405020304" pitchFamily="18" charset="0"/>
                  <a:ea typeface="Times New Roman" panose="02020603050405020304" pitchFamily="18" charset="0"/>
                  <a:cs typeface="Mangal"/>
                </a:rPr>
                <a:t>,</a:t>
              </a:r>
              <a:r>
                <a:rPr lang="el-GR" sz="2800" b="1" kern="0" dirty="0">
                  <a:solidFill>
                    <a:srgbClr val="FF0000"/>
                  </a:solidFill>
                  <a:effectLst/>
                  <a:latin typeface="Times New Roman" panose="02020603050405020304" pitchFamily="18" charset="0"/>
                  <a:ea typeface="Times New Roman" panose="02020603050405020304" pitchFamily="18" charset="0"/>
                  <a:cs typeface="Mangal"/>
                </a:rPr>
                <a:t>σ</a:t>
              </a:r>
              <a:r>
                <a:rPr lang="en-US" sz="2800" b="1" kern="0" dirty="0">
                  <a:solidFill>
                    <a:srgbClr val="FF0000"/>
                  </a:solidFill>
                  <a:effectLst/>
                  <a:latin typeface="Times New Roman" panose="02020603050405020304" pitchFamily="18" charset="0"/>
                  <a:ea typeface="Times New Roman" panose="02020603050405020304" pitchFamily="18" charset="0"/>
                  <a:cs typeface="Mangal"/>
                </a:rPr>
                <a:t>)</a:t>
              </a:r>
              <a:endParaRPr lang="ru-RU" sz="2800" kern="0" dirty="0">
                <a:effectLst/>
                <a:latin typeface="Times New Roman" panose="02020603050405020304" pitchFamily="18" charset="0"/>
                <a:ea typeface="Times New Roman" panose="02020603050405020304" pitchFamily="18" charset="0"/>
                <a:cs typeface="Mangal"/>
              </a:endParaRPr>
            </a:p>
          </p:txBody>
        </p:sp>
        <p:sp>
          <p:nvSpPr>
            <p:cNvPr id="20" name="Rectangle 201"/>
            <p:cNvSpPr>
              <a:spLocks noChangeArrowheads="1"/>
            </p:cNvSpPr>
            <p:nvPr/>
          </p:nvSpPr>
          <p:spPr bwMode="auto">
            <a:xfrm>
              <a:off x="4404" y="6512"/>
              <a:ext cx="3597" cy="38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a:spcBef>
                  <a:spcPts val="1400"/>
                </a:spcBef>
                <a:spcAft>
                  <a:spcPts val="0"/>
                </a:spcAft>
              </a:pPr>
              <a:r>
                <a:rPr lang="en-US" sz="2400" i="1" kern="0" dirty="0">
                  <a:solidFill>
                    <a:srgbClr val="000000"/>
                  </a:solidFill>
                  <a:effectLst/>
                  <a:latin typeface="Times New Roman" panose="02020603050405020304" pitchFamily="18" charset="0"/>
                  <a:ea typeface="Times New Roman" panose="02020603050405020304" pitchFamily="18" charset="0"/>
                  <a:cs typeface="Mangal"/>
                </a:rPr>
                <a:t>                                                        x</a:t>
              </a:r>
              <a:endParaRPr lang="ru-RU" sz="2400" kern="0" dirty="0">
                <a:effectLst/>
                <a:latin typeface="Times New Roman" panose="02020603050405020304" pitchFamily="18" charset="0"/>
                <a:ea typeface="Times New Roman" panose="02020603050405020304" pitchFamily="18" charset="0"/>
                <a:cs typeface="Mangal"/>
              </a:endParaRPr>
            </a:p>
          </p:txBody>
        </p:sp>
        <p:cxnSp>
          <p:nvCxnSpPr>
            <p:cNvPr id="21" name="Line 202"/>
            <p:cNvCxnSpPr>
              <a:cxnSpLocks noChangeShapeType="1"/>
            </p:cNvCxnSpPr>
            <p:nvPr/>
          </p:nvCxnSpPr>
          <p:spPr bwMode="auto">
            <a:xfrm flipH="1">
              <a:off x="5800" y="3297"/>
              <a:ext cx="0" cy="3155"/>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cxnSp>
        <p:sp>
          <p:nvSpPr>
            <p:cNvPr id="22" name="Rectangle 203"/>
            <p:cNvSpPr>
              <a:spLocks noChangeArrowheads="1"/>
            </p:cNvSpPr>
            <p:nvPr/>
          </p:nvSpPr>
          <p:spPr bwMode="auto">
            <a:xfrm>
              <a:off x="7461" y="3474"/>
              <a:ext cx="1440" cy="73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0" tIns="0" rIns="0" bIns="0" anchor="ctr" anchorCtr="0" upright="1">
              <a:noAutofit/>
            </a:bodyPr>
            <a:lstStyle/>
            <a:p>
              <a:pPr algn="ctr">
                <a:spcBef>
                  <a:spcPts val="1400"/>
                </a:spcBef>
                <a:spcAft>
                  <a:spcPts val="0"/>
                </a:spcAft>
              </a:pPr>
              <a:r>
                <a:rPr lang="en-US" sz="2100" b="1" kern="0" baseline="-25000">
                  <a:solidFill>
                    <a:srgbClr val="009999"/>
                  </a:solidFill>
                  <a:effectLst/>
                  <a:latin typeface="Times New Roman" panose="02020603050405020304" pitchFamily="18" charset="0"/>
                  <a:ea typeface="Times New Roman" panose="02020603050405020304" pitchFamily="18" charset="0"/>
                  <a:cs typeface="Mangal"/>
                </a:rPr>
                <a:t> </a:t>
              </a:r>
              <a:endParaRPr lang="ru-RU" sz="1200" kern="0">
                <a:effectLst/>
                <a:latin typeface="Times New Roman" panose="02020603050405020304" pitchFamily="18" charset="0"/>
                <a:ea typeface="Times New Roman" panose="02020603050405020304" pitchFamily="18" charset="0"/>
                <a:cs typeface="Mangal"/>
              </a:endParaRPr>
            </a:p>
          </p:txBody>
        </p:sp>
        <p:sp>
          <p:nvSpPr>
            <p:cNvPr id="23" name="Oval 204"/>
            <p:cNvSpPr>
              <a:spLocks noChangeArrowheads="1"/>
            </p:cNvSpPr>
            <p:nvPr/>
          </p:nvSpPr>
          <p:spPr bwMode="auto">
            <a:xfrm>
              <a:off x="5777" y="4311"/>
              <a:ext cx="59" cy="60"/>
            </a:xfrm>
            <a:prstGeom prst="ellipse">
              <a:avLst/>
            </a:prstGeom>
            <a:solidFill>
              <a:srgbClr val="FF00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endParaRPr lang="ru-RU"/>
            </a:p>
          </p:txBody>
        </p:sp>
        <p:sp>
          <p:nvSpPr>
            <p:cNvPr id="24" name="Rectangle 205"/>
            <p:cNvSpPr>
              <a:spLocks noChangeArrowheads="1"/>
            </p:cNvSpPr>
            <p:nvPr/>
          </p:nvSpPr>
          <p:spPr bwMode="auto">
            <a:xfrm>
              <a:off x="5533" y="2870"/>
              <a:ext cx="1428" cy="691"/>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ctr" anchorCtr="0" upright="1">
              <a:noAutofit/>
            </a:bodyPr>
            <a:lstStyle/>
            <a:p>
              <a:pPr algn="ctr">
                <a:spcBef>
                  <a:spcPts val="1400"/>
                </a:spcBef>
                <a:spcAft>
                  <a:spcPts val="0"/>
                </a:spcAft>
              </a:pPr>
              <a:r>
                <a:rPr lang="en-US" sz="2800" b="1" i="1" kern="0" dirty="0">
                  <a:solidFill>
                    <a:srgbClr val="0000FF"/>
                  </a:solidFill>
                  <a:effectLst/>
                  <a:latin typeface="Times New Roman" panose="02020603050405020304" pitchFamily="18" charset="0"/>
                  <a:ea typeface="Times New Roman" panose="02020603050405020304" pitchFamily="18" charset="0"/>
                  <a:cs typeface="Mangal"/>
                </a:rPr>
                <a:t>E</a:t>
              </a:r>
              <a:r>
                <a:rPr lang="ru-RU" sz="2800" b="1" i="1" kern="0" baseline="-25000" dirty="0">
                  <a:solidFill>
                    <a:srgbClr val="0000FF"/>
                  </a:solidFill>
                  <a:effectLst/>
                  <a:latin typeface="Times New Roman" panose="02020603050405020304" pitchFamily="18" charset="0"/>
                  <a:ea typeface="Times New Roman" panose="02020603050405020304" pitchFamily="18" charset="0"/>
                  <a:cs typeface="Mangal"/>
                </a:rPr>
                <a:t>k</a:t>
              </a:r>
              <a:r>
                <a:rPr lang="en-US" sz="2800" b="1" i="1" kern="0" dirty="0">
                  <a:solidFill>
                    <a:srgbClr val="0000FF"/>
                  </a:solidFill>
                  <a:effectLst/>
                  <a:latin typeface="Times New Roman" panose="02020603050405020304" pitchFamily="18" charset="0"/>
                  <a:ea typeface="Times New Roman" panose="02020603050405020304" pitchFamily="18" charset="0"/>
                  <a:cs typeface="Mangal"/>
                </a:rPr>
                <a:t> &gt;0</a:t>
              </a:r>
              <a:endParaRPr lang="ru-RU" sz="2800" kern="0" dirty="0">
                <a:effectLst/>
                <a:latin typeface="Times New Roman" panose="02020603050405020304" pitchFamily="18" charset="0"/>
                <a:ea typeface="Times New Roman" panose="02020603050405020304" pitchFamily="18" charset="0"/>
                <a:cs typeface="Mangal"/>
              </a:endParaRPr>
            </a:p>
          </p:txBody>
        </p:sp>
        <p:sp>
          <p:nvSpPr>
            <p:cNvPr id="25" name="Rectangle 206"/>
            <p:cNvSpPr>
              <a:spLocks noChangeArrowheads="1"/>
            </p:cNvSpPr>
            <p:nvPr/>
          </p:nvSpPr>
          <p:spPr bwMode="auto">
            <a:xfrm>
              <a:off x="6926" y="5652"/>
              <a:ext cx="1428" cy="692"/>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ctr" anchorCtr="0" upright="1">
              <a:noAutofit/>
            </a:bodyPr>
            <a:lstStyle/>
            <a:p>
              <a:pPr algn="ctr">
                <a:spcBef>
                  <a:spcPts val="1400"/>
                </a:spcBef>
                <a:spcAft>
                  <a:spcPts val="0"/>
                </a:spcAft>
              </a:pPr>
              <a:r>
                <a:rPr lang="en-US" sz="2800" b="1" i="1" kern="0" dirty="0">
                  <a:solidFill>
                    <a:srgbClr val="0000FF"/>
                  </a:solidFill>
                  <a:effectLst/>
                  <a:latin typeface="Times New Roman" panose="02020603050405020304" pitchFamily="18" charset="0"/>
                  <a:ea typeface="Times New Roman" panose="02020603050405020304" pitchFamily="18" charset="0"/>
                  <a:cs typeface="Mangal"/>
                </a:rPr>
                <a:t>E</a:t>
              </a:r>
              <a:r>
                <a:rPr lang="ru-RU" sz="2800" b="1" i="1" kern="0" baseline="-25000" dirty="0">
                  <a:solidFill>
                    <a:srgbClr val="0000FF"/>
                  </a:solidFill>
                  <a:effectLst/>
                  <a:latin typeface="Times New Roman" panose="02020603050405020304" pitchFamily="18" charset="0"/>
                  <a:ea typeface="Times New Roman" panose="02020603050405020304" pitchFamily="18" charset="0"/>
                  <a:cs typeface="Mangal"/>
                </a:rPr>
                <a:t>k</a:t>
              </a:r>
              <a:r>
                <a:rPr lang="en-US" sz="2800" b="1" i="1" kern="0" dirty="0">
                  <a:solidFill>
                    <a:srgbClr val="0000FF"/>
                  </a:solidFill>
                  <a:effectLst/>
                  <a:latin typeface="Times New Roman" panose="02020603050405020304" pitchFamily="18" charset="0"/>
                  <a:ea typeface="Times New Roman" panose="02020603050405020304" pitchFamily="18" charset="0"/>
                  <a:cs typeface="Mangal"/>
                </a:rPr>
                <a:t> &lt;0</a:t>
              </a:r>
              <a:endParaRPr lang="ru-RU" sz="2800" kern="0" dirty="0">
                <a:effectLst/>
                <a:latin typeface="Times New Roman" panose="02020603050405020304" pitchFamily="18" charset="0"/>
                <a:ea typeface="Times New Roman" panose="02020603050405020304" pitchFamily="18" charset="0"/>
                <a:cs typeface="Mangal"/>
              </a:endParaRPr>
            </a:p>
            <a:p>
              <a:pPr algn="ctr">
                <a:spcBef>
                  <a:spcPts val="1400"/>
                </a:spcBef>
                <a:spcAft>
                  <a:spcPts val="0"/>
                </a:spcAft>
              </a:pPr>
              <a:r>
                <a:rPr lang="el-GR" sz="1200" b="1" kern="0" dirty="0">
                  <a:solidFill>
                    <a:srgbClr val="009999"/>
                  </a:solidFill>
                  <a:effectLst/>
                  <a:latin typeface="Times New Roman" panose="02020603050405020304" pitchFamily="18" charset="0"/>
                  <a:ea typeface="Times New Roman" panose="02020603050405020304" pitchFamily="18" charset="0"/>
                  <a:cs typeface="Mangal"/>
                </a:rPr>
                <a:t> </a:t>
              </a:r>
              <a:endParaRPr lang="ru-RU" sz="1200" kern="0" dirty="0">
                <a:effectLst/>
                <a:latin typeface="Times New Roman" panose="02020603050405020304" pitchFamily="18" charset="0"/>
                <a:ea typeface="Times New Roman" panose="02020603050405020304" pitchFamily="18" charset="0"/>
                <a:cs typeface="Mangal"/>
              </a:endParaRPr>
            </a:p>
          </p:txBody>
        </p:sp>
        <p:sp>
          <p:nvSpPr>
            <p:cNvPr id="26" name="Oval 207"/>
            <p:cNvSpPr>
              <a:spLocks noChangeArrowheads="1"/>
            </p:cNvSpPr>
            <p:nvPr/>
          </p:nvSpPr>
          <p:spPr bwMode="auto">
            <a:xfrm>
              <a:off x="5738" y="3295"/>
              <a:ext cx="59" cy="61"/>
            </a:xfrm>
            <a:prstGeom prst="ellipse">
              <a:avLst/>
            </a:prstGeom>
            <a:solidFill>
              <a:srgbClr val="0000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endParaRPr lang="ru-RU"/>
            </a:p>
          </p:txBody>
        </p:sp>
        <p:sp>
          <p:nvSpPr>
            <p:cNvPr id="27" name="Oval 208"/>
            <p:cNvSpPr>
              <a:spLocks noChangeArrowheads="1"/>
            </p:cNvSpPr>
            <p:nvPr/>
          </p:nvSpPr>
          <p:spPr bwMode="auto">
            <a:xfrm>
              <a:off x="5777" y="5265"/>
              <a:ext cx="59" cy="60"/>
            </a:xfrm>
            <a:prstGeom prst="ellipse">
              <a:avLst/>
            </a:prstGeom>
            <a:solidFill>
              <a:srgbClr val="00CC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0" vert="horz" wrap="square" lIns="91440" tIns="45720" rIns="91440" bIns="45720" anchor="ctr" anchorCtr="0" upright="1">
              <a:noAutofit/>
            </a:bodyPr>
            <a:lstStyle/>
            <a:p>
              <a:endParaRPr lang="ru-RU"/>
            </a:p>
          </p:txBody>
        </p:sp>
      </p:grpSp>
      <p:sp>
        <p:nvSpPr>
          <p:cNvPr id="3" name="Номер слайда 2"/>
          <p:cNvSpPr>
            <a:spLocks noGrp="1"/>
          </p:cNvSpPr>
          <p:nvPr>
            <p:ph type="sldNum" sz="quarter" idx="12"/>
          </p:nvPr>
        </p:nvSpPr>
        <p:spPr/>
        <p:txBody>
          <a:bodyPr/>
          <a:lstStyle/>
          <a:p>
            <a:pPr>
              <a:defRPr/>
            </a:pPr>
            <a:fld id="{523969EA-BC2F-4A27-9798-9DDF96C9C503}" type="slidenum">
              <a:rPr lang="ru-RU" smtClean="0"/>
              <a:pPr>
                <a:defRPr/>
              </a:pPr>
              <a:t>96</a:t>
            </a:fld>
            <a:endParaRPr lang="ru-RU"/>
          </a:p>
        </p:txBody>
      </p:sp>
    </p:spTree>
    <p:extLst>
      <p:ext uri="{BB962C8B-B14F-4D97-AF65-F5344CB8AC3E}">
        <p14:creationId xmlns:p14="http://schemas.microsoft.com/office/powerpoint/2010/main" val="1049851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19480" y="395215"/>
            <a:ext cx="9120008" cy="1014412"/>
          </a:xfrm>
        </p:spPr>
        <p:txBody>
          <a:bodyPr/>
          <a:lstStyle/>
          <a:p>
            <a:pPr eaLnBrk="1" hangingPunct="1"/>
            <a:r>
              <a:rPr lang="ru-RU" sz="2800" b="1" i="1" dirty="0"/>
              <a:t>Картинки Стьюдента (</a:t>
            </a:r>
            <a:r>
              <a:rPr lang="ru-RU" sz="2800" b="1" i="1" dirty="0" err="1"/>
              <a:t>У.Госсета</a:t>
            </a:r>
            <a:r>
              <a:rPr lang="ru-RU" sz="2800" b="1" i="1" dirty="0"/>
              <a:t>) из Биометрики (1927 г.), иллюстрирующие разницу плосковершинных (слева) и островершинных (справа) распределений</a:t>
            </a:r>
            <a:endParaRPr lang="ru-RU" sz="2000" b="1" dirty="0"/>
          </a:p>
        </p:txBody>
      </p:sp>
      <p:sp>
        <p:nvSpPr>
          <p:cNvPr id="2" name="Rectangle 2"/>
          <p:cNvSpPr>
            <a:spLocks noChangeArrowheads="1"/>
          </p:cNvSpPr>
          <p:nvPr/>
        </p:nvSpPr>
        <p:spPr bwMode="auto">
          <a:xfrm>
            <a:off x="7524328" y="2564903"/>
            <a:ext cx="136094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ru-RU"/>
          </a:p>
        </p:txBody>
      </p:sp>
      <p:pic>
        <p:nvPicPr>
          <p:cNvPr id="28" name="Рисунок 27" descr="http://jeff560.tripod.com/kurtosis.gif"/>
          <p:cNvPicPr/>
          <p:nvPr/>
        </p:nvPicPr>
        <p:blipFill rotWithShape="1">
          <a:blip r:embed="rId3" cstate="print"/>
          <a:srcRect t="19142" b="18152"/>
          <a:stretch/>
        </p:blipFill>
        <p:spPr bwMode="auto">
          <a:xfrm>
            <a:off x="-9104" y="2204864"/>
            <a:ext cx="9153104" cy="2952329"/>
          </a:xfrm>
          <a:prstGeom prst="rect">
            <a:avLst/>
          </a:prstGeom>
          <a:noFill/>
          <a:ln>
            <a:noFill/>
          </a:ln>
          <a:extLst>
            <a:ext uri="{53640926-AAD7-44D8-BBD7-CCE9431645EC}">
              <a14:shadowObscured xmlns:a14="http://schemas.microsoft.com/office/drawing/2010/main"/>
            </a:ext>
          </a:extLst>
        </p:spPr>
      </p:pic>
      <p:sp>
        <p:nvSpPr>
          <p:cNvPr id="3" name="Номер слайда 2"/>
          <p:cNvSpPr>
            <a:spLocks noGrp="1"/>
          </p:cNvSpPr>
          <p:nvPr>
            <p:ph type="sldNum" sz="quarter" idx="12"/>
          </p:nvPr>
        </p:nvSpPr>
        <p:spPr/>
        <p:txBody>
          <a:bodyPr/>
          <a:lstStyle/>
          <a:p>
            <a:pPr>
              <a:defRPr/>
            </a:pPr>
            <a:fld id="{523969EA-BC2F-4A27-9798-9DDF96C9C503}" type="slidenum">
              <a:rPr lang="ru-RU" smtClean="0"/>
              <a:pPr>
                <a:defRPr/>
              </a:pPr>
              <a:t>97</a:t>
            </a:fld>
            <a:endParaRPr lang="ru-RU"/>
          </a:p>
        </p:txBody>
      </p:sp>
    </p:spTree>
    <p:extLst>
      <p:ext uri="{BB962C8B-B14F-4D97-AF65-F5344CB8AC3E}">
        <p14:creationId xmlns:p14="http://schemas.microsoft.com/office/powerpoint/2010/main" val="29493512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Заголовок 3"/>
          <p:cNvSpPr>
            <a:spLocks noGrp="1"/>
          </p:cNvSpPr>
          <p:nvPr>
            <p:ph type="title"/>
          </p:nvPr>
        </p:nvSpPr>
        <p:spPr/>
        <p:txBody>
          <a:bodyPr/>
          <a:lstStyle/>
          <a:p>
            <a:pPr eaLnBrk="1" hangingPunct="1"/>
            <a:r>
              <a:rPr lang="ru-RU"/>
              <a:t>Предварительные расчеты</a:t>
            </a:r>
          </a:p>
        </p:txBody>
      </p:sp>
      <p:pic>
        <p:nvPicPr>
          <p:cNvPr id="4100"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04106" y="2353886"/>
            <a:ext cx="885472" cy="355491"/>
          </a:xfrm>
          <a:prstGeom prst="rect">
            <a:avLst/>
          </a:prstGeom>
          <a:noFill/>
          <a:ln w="9525">
            <a:noFill/>
            <a:miter lim="800000"/>
            <a:headEnd/>
            <a:tailEnd/>
          </a:ln>
        </p:spPr>
      </p:pic>
      <p:pic>
        <p:nvPicPr>
          <p:cNvPr id="4101"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04106" y="2835286"/>
            <a:ext cx="1025525" cy="358775"/>
          </a:xfrm>
          <a:prstGeom prst="rect">
            <a:avLst/>
          </a:prstGeom>
          <a:noFill/>
          <a:ln w="9525">
            <a:noFill/>
            <a:miter lim="800000"/>
            <a:headEnd/>
            <a:tailEnd/>
          </a:ln>
        </p:spPr>
      </p:pic>
      <p:pic>
        <p:nvPicPr>
          <p:cNvPr id="4102"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58299" y="3285639"/>
            <a:ext cx="1027112" cy="360362"/>
          </a:xfrm>
          <a:prstGeom prst="rect">
            <a:avLst/>
          </a:prstGeom>
          <a:noFill/>
          <a:ln w="9525">
            <a:noFill/>
            <a:miter lim="800000"/>
            <a:headEnd/>
            <a:tailEnd/>
          </a:ln>
        </p:spPr>
      </p:pic>
      <p:pic>
        <p:nvPicPr>
          <p:cNvPr id="4103"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53684" y="3793032"/>
            <a:ext cx="952500" cy="334963"/>
          </a:xfrm>
          <a:prstGeom prst="rect">
            <a:avLst/>
          </a:prstGeom>
          <a:noFill/>
          <a:ln w="9525">
            <a:noFill/>
            <a:miter lim="800000"/>
            <a:headEnd/>
            <a:tailEnd/>
          </a:ln>
        </p:spPr>
      </p:pic>
      <p:pic>
        <p:nvPicPr>
          <p:cNvPr id="4104"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076343" y="4979133"/>
            <a:ext cx="1685925" cy="431800"/>
          </a:xfrm>
          <a:prstGeom prst="rect">
            <a:avLst/>
          </a:prstGeom>
          <a:noFill/>
          <a:ln w="9525">
            <a:noFill/>
            <a:miter lim="800000"/>
            <a:headEnd/>
            <a:tailEnd/>
          </a:ln>
        </p:spPr>
      </p:pic>
      <p:pic>
        <p:nvPicPr>
          <p:cNvPr id="4105"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129934" y="5517750"/>
            <a:ext cx="2447925" cy="576262"/>
          </a:xfrm>
          <a:prstGeom prst="rect">
            <a:avLst/>
          </a:prstGeom>
          <a:noFill/>
          <a:ln w="9525">
            <a:noFill/>
            <a:miter lim="800000"/>
            <a:headEnd/>
            <a:tailEnd/>
          </a:ln>
        </p:spPr>
      </p:pic>
      <p:pic>
        <p:nvPicPr>
          <p:cNvPr id="4106" name="Picture 1"/>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177072" y="6094012"/>
            <a:ext cx="3719512" cy="406400"/>
          </a:xfrm>
          <a:prstGeom prst="rect">
            <a:avLst/>
          </a:prstGeom>
          <a:noFill/>
          <a:ln w="9525">
            <a:noFill/>
            <a:miter lim="800000"/>
            <a:headEnd/>
            <a:tailEnd/>
          </a:ln>
        </p:spPr>
      </p:pic>
      <p:sp>
        <p:nvSpPr>
          <p:cNvPr id="4107" name="Rectangle 9"/>
          <p:cNvSpPr>
            <a:spLocks noChangeArrowheads="1"/>
          </p:cNvSpPr>
          <p:nvPr/>
        </p:nvSpPr>
        <p:spPr bwMode="auto">
          <a:xfrm>
            <a:off x="179388" y="1453426"/>
            <a:ext cx="8964612" cy="707886"/>
          </a:xfrm>
          <a:prstGeom prst="rect">
            <a:avLst/>
          </a:prstGeom>
          <a:noFill/>
          <a:ln w="9525">
            <a:noFill/>
            <a:miter lim="800000"/>
            <a:headEnd/>
            <a:tailEnd/>
          </a:ln>
        </p:spPr>
        <p:txBody>
          <a:bodyPr anchor="ctr">
            <a:spAutoFit/>
          </a:bodyPr>
          <a:lstStyle/>
          <a:p>
            <a:r>
              <a:rPr lang="ru-RU" sz="2000" dirty="0">
                <a:latin typeface="Calibri" pitchFamily="34" charset="0"/>
                <a:ea typeface="Calibri" pitchFamily="34" charset="0"/>
                <a:cs typeface="Times New Roman" pitchFamily="18" charset="0"/>
              </a:rPr>
              <a:t>Для работы на семинаре добавьте в таблицу исходных значений столбцы со следующими величинами:   </a:t>
            </a:r>
            <a:endParaRPr lang="ru-RU" sz="2000" dirty="0">
              <a:ea typeface="Calibri" pitchFamily="34" charset="0"/>
              <a:cs typeface="Times New Roman" pitchFamily="18" charset="0"/>
            </a:endParaRPr>
          </a:p>
        </p:txBody>
      </p:sp>
      <p:sp>
        <p:nvSpPr>
          <p:cNvPr id="4108" name="Rectangle 17"/>
          <p:cNvSpPr>
            <a:spLocks noChangeArrowheads="1"/>
          </p:cNvSpPr>
          <p:nvPr/>
        </p:nvSpPr>
        <p:spPr bwMode="auto">
          <a:xfrm>
            <a:off x="0" y="2038350"/>
            <a:ext cx="9144000" cy="0"/>
          </a:xfrm>
          <a:prstGeom prst="rect">
            <a:avLst/>
          </a:prstGeom>
          <a:noFill/>
          <a:ln w="9525">
            <a:noFill/>
            <a:miter lim="800000"/>
            <a:headEnd/>
            <a:tailEnd/>
          </a:ln>
        </p:spPr>
        <p:txBody>
          <a:bodyPr wrap="none" anchor="ctr">
            <a:spAutoFit/>
          </a:bodyPr>
          <a:lstStyle/>
          <a:p>
            <a:endParaRPr lang="ru-RU"/>
          </a:p>
        </p:txBody>
      </p:sp>
      <p:sp>
        <p:nvSpPr>
          <p:cNvPr id="4109" name="Прямоугольник 21"/>
          <p:cNvSpPr>
            <a:spLocks noChangeArrowheads="1"/>
          </p:cNvSpPr>
          <p:nvPr/>
        </p:nvSpPr>
        <p:spPr bwMode="auto">
          <a:xfrm>
            <a:off x="424807" y="4282151"/>
            <a:ext cx="7561263" cy="984885"/>
          </a:xfrm>
          <a:prstGeom prst="rect">
            <a:avLst/>
          </a:prstGeom>
          <a:noFill/>
          <a:ln w="9525">
            <a:noFill/>
            <a:miter lim="800000"/>
            <a:headEnd/>
            <a:tailEnd/>
          </a:ln>
        </p:spPr>
        <p:txBody>
          <a:bodyPr>
            <a:spAutoFit/>
          </a:bodyPr>
          <a:lstStyle/>
          <a:p>
            <a:r>
              <a:rPr lang="ru-RU" sz="2000" dirty="0">
                <a:latin typeface="Calibri" pitchFamily="34" charset="0"/>
                <a:ea typeface="Calibri" pitchFamily="34" charset="0"/>
                <a:cs typeface="Times New Roman" pitchFamily="18" charset="0"/>
              </a:rPr>
              <a:t>В таблицу интервально-вариационного ряда добавьте столбцы со значениями:</a:t>
            </a:r>
          </a:p>
          <a:p>
            <a:pPr eaLnBrk="0" hangingPunct="0"/>
            <a:endParaRPr lang="ru-RU" dirty="0">
              <a:solidFill>
                <a:srgbClr val="000000"/>
              </a:solidFill>
            </a:endParaRPr>
          </a:p>
        </p:txBody>
      </p:sp>
      <p:sp>
        <p:nvSpPr>
          <p:cNvPr id="2" name="Номер слайда 1"/>
          <p:cNvSpPr>
            <a:spLocks noGrp="1"/>
          </p:cNvSpPr>
          <p:nvPr>
            <p:ph type="sldNum" sz="quarter" idx="12"/>
          </p:nvPr>
        </p:nvSpPr>
        <p:spPr/>
        <p:txBody>
          <a:bodyPr/>
          <a:lstStyle/>
          <a:p>
            <a:pPr>
              <a:defRPr/>
            </a:pPr>
            <a:fld id="{3076E648-ACBD-4490-B61D-EA5AC70EF187}" type="slidenum">
              <a:rPr lang="ru-RU" smtClean="0"/>
              <a:pPr>
                <a:defRPr/>
              </a:pPr>
              <a:t>98</a:t>
            </a:fld>
            <a:endParaRPr lang="ru-RU"/>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a:xfrm>
            <a:off x="457200" y="1600201"/>
            <a:ext cx="8229600" cy="1540768"/>
          </a:xfrm>
        </p:spPr>
        <p:txBody>
          <a:bodyPr/>
          <a:lstStyle/>
          <a:p>
            <a:r>
              <a:rPr lang="ru-RU" dirty="0"/>
              <a:t>Не забыть про выводы, интерпретацию показателей!</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Номер слайда 4"/>
          <p:cNvSpPr>
            <a:spLocks noGrp="1"/>
          </p:cNvSpPr>
          <p:nvPr>
            <p:ph type="sldNum" sz="quarter" idx="12"/>
          </p:nvPr>
        </p:nvSpPr>
        <p:spPr/>
        <p:txBody>
          <a:bodyPr/>
          <a:lstStyle/>
          <a:p>
            <a:pPr>
              <a:defRPr/>
            </a:pPr>
            <a:fld id="{523969EA-BC2F-4A27-9798-9DDF96C9C503}" type="slidenum">
              <a:rPr lang="ru-RU" smtClean="0"/>
              <a:pPr>
                <a:defRPr/>
              </a:pPr>
              <a:t>99</a:t>
            </a:fld>
            <a:endParaRPr lang="ru-RU"/>
          </a:p>
        </p:txBody>
      </p:sp>
    </p:spTree>
    <p:extLst>
      <p:ext uri="{BB962C8B-B14F-4D97-AF65-F5344CB8AC3E}">
        <p14:creationId xmlns:p14="http://schemas.microsoft.com/office/powerpoint/2010/main" val="27712839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Начальная">
  <a:themeElements>
    <a:clrScheme name="Начальная">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Начальная">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Начальная">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Начальная">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Начальная">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3.xml><?xml version="1.0" encoding="utf-8"?>
<a:themeOverride xmlns:a="http://schemas.openxmlformats.org/drawingml/2006/main">
  <a:clrScheme name="Начальная">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4.xml><?xml version="1.0" encoding="utf-8"?>
<a:themeOverride xmlns:a="http://schemas.openxmlformats.org/drawingml/2006/main">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91875</TotalTime>
  <Words>79120</Words>
  <Application>Microsoft Office PowerPoint</Application>
  <PresentationFormat>Экран (4:3)</PresentationFormat>
  <Paragraphs>10184</Paragraphs>
  <Slides>808</Slides>
  <Notes>445</Notes>
  <HiddenSlides>0</HiddenSlides>
  <MMClips>0</MMClips>
  <ScaleCrop>false</ScaleCrop>
  <HeadingPairs>
    <vt:vector size="8" baseType="variant">
      <vt:variant>
        <vt:lpstr>Использованные шрифты</vt:lpstr>
      </vt:variant>
      <vt:variant>
        <vt:i4>23</vt:i4>
      </vt:variant>
      <vt:variant>
        <vt:lpstr>Тема</vt:lpstr>
      </vt:variant>
      <vt:variant>
        <vt:i4>1</vt:i4>
      </vt:variant>
      <vt:variant>
        <vt:lpstr>Внедренные серверы OLE</vt:lpstr>
      </vt:variant>
      <vt:variant>
        <vt:i4>9</vt:i4>
      </vt:variant>
      <vt:variant>
        <vt:lpstr>Заголовки слайдов</vt:lpstr>
      </vt:variant>
      <vt:variant>
        <vt:i4>808</vt:i4>
      </vt:variant>
    </vt:vector>
  </HeadingPairs>
  <TitlesOfParts>
    <vt:vector size="841" baseType="lpstr">
      <vt:lpstr>Arial</vt:lpstr>
      <vt:lpstr>Arial Cyr</vt:lpstr>
      <vt:lpstr>Arial Cyr</vt:lpstr>
      <vt:lpstr>Arial Narrow</vt:lpstr>
      <vt:lpstr>Arial Unicode MS</vt:lpstr>
      <vt:lpstr>Book Antiqua</vt:lpstr>
      <vt:lpstr>Bookman Old Style</vt:lpstr>
      <vt:lpstr>Calibri</vt:lpstr>
      <vt:lpstr>Calibri (основной)</vt:lpstr>
      <vt:lpstr>Cambria</vt:lpstr>
      <vt:lpstr>Cambria Math</vt:lpstr>
      <vt:lpstr>Courier New</vt:lpstr>
      <vt:lpstr>Gill Sans MT</vt:lpstr>
      <vt:lpstr>Myriad Pro</vt:lpstr>
      <vt:lpstr>Open Sans</vt:lpstr>
      <vt:lpstr>Symbol</vt:lpstr>
      <vt:lpstr>Times New Roman</vt:lpstr>
      <vt:lpstr>Times New Roman CYR</vt:lpstr>
      <vt:lpstr>TimesDL</vt:lpstr>
      <vt:lpstr>Verdana</vt:lpstr>
      <vt:lpstr>Verdana</vt:lpstr>
      <vt:lpstr>Wingdings</vt:lpstr>
      <vt:lpstr>Wingdings 3</vt:lpstr>
      <vt:lpstr>Начальная</vt:lpstr>
      <vt:lpstr>Equation.3</vt:lpstr>
      <vt:lpstr>Equation.2</vt:lpstr>
      <vt:lpstr>Microsoft Equation 3.0</vt:lpstr>
      <vt:lpstr>Document</vt:lpstr>
      <vt:lpstr>Уравнение</vt:lpstr>
      <vt:lpstr>Equation</vt:lpstr>
      <vt:lpstr>Формула</vt:lpstr>
      <vt:lpstr>Документ</vt:lpstr>
      <vt:lpstr>Рисунок</vt:lpstr>
      <vt:lpstr>Занятие 1</vt:lpstr>
      <vt:lpstr>Статистический анализ структуры явлений. Индексный метод</vt:lpstr>
      <vt:lpstr>Проверка гипотез. Однофакторный дисперсионный анализ</vt:lpstr>
      <vt:lpstr>Интервальные оценки</vt:lpstr>
      <vt:lpstr>Показатели взаимосвязи между качественными переменными</vt:lpstr>
      <vt:lpstr>Построение двумерных нелинейных моделей.</vt:lpstr>
      <vt:lpstr>Презентация PowerPoint</vt:lpstr>
      <vt:lpstr>Двумерные данные. Определение корреляционной зависимости между ними. Построение двумерной линейной регрессионной модели.  </vt:lpstr>
      <vt:lpstr>Основные характеристики одномерных данных</vt:lpstr>
      <vt:lpstr>Графическое представление одномерных данных. Анализ временных рядов. </vt:lpstr>
      <vt:lpstr>Выбор вариационного ряда. Начало дисперсионного анализа</vt:lpstr>
      <vt:lpstr>Виды дисперсии</vt:lpstr>
      <vt:lpstr>Правило сложения трех видов дисперсий</vt:lpstr>
      <vt:lpstr>Показатели вариации (характеристики рассеивания) изучаемого признака. </vt:lpstr>
      <vt:lpstr>Презентация PowerPoint</vt:lpstr>
      <vt:lpstr>Занятие 2</vt:lpstr>
      <vt:lpstr>Представление одномерных данных в виде вариационного ряда в интервальном (сгруппированном) виде.</vt:lpstr>
      <vt:lpstr>Вариационный ряд </vt:lpstr>
      <vt:lpstr>Презентация PowerPoint</vt:lpstr>
      <vt:lpstr>Презентация PowerPoint</vt:lpstr>
      <vt:lpstr>Коэффициенты корреляции</vt:lpstr>
      <vt:lpstr>Корреляционный анализ </vt:lpstr>
      <vt:lpstr>Задача корреляционного анализа </vt:lpstr>
      <vt:lpstr>Кластерный анализ: понятие и назначение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Иерархические кластер-процедуры</vt:lpstr>
      <vt:lpstr>Дендрограмма (пример)</vt:lpstr>
      <vt:lpstr>Дендрограмма (пример)</vt:lpstr>
      <vt:lpstr>Парный корреляционный анализ </vt:lpstr>
      <vt:lpstr>Парный коэффициент корреляции</vt:lpstr>
      <vt:lpstr>Частный коэффициент корреляции</vt:lpstr>
      <vt:lpstr>Множественный коэффициент корреляции</vt:lpstr>
      <vt:lpstr>Множественный коэффициент корреляции</vt:lpstr>
      <vt:lpstr>Определитель матрицы (3x3)</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Гистограмма и кумулята</vt:lpstr>
      <vt:lpstr>Кумулята</vt:lpstr>
      <vt:lpstr>Таблица 1. Число опечаток, обнаруженных на каждой из 30 случайно просмотренных страниц книги</vt:lpstr>
      <vt:lpstr>Вариационный ряд числа опечаток, обнаруженных на каждой из 30 случайно просмотренных страниц книги</vt:lpstr>
      <vt:lpstr>Презентация PowerPoint</vt:lpstr>
      <vt:lpstr>Презентация PowerPoint</vt:lpstr>
      <vt:lpstr>Пример гистограмм тех же данных (рис.1.) со слишком малым (слева) и  слишком большим (справа) числом интервалов</vt:lpstr>
      <vt:lpstr>Ряд распределения с равными интервалами</vt:lpstr>
      <vt:lpstr>Как определить оптимальное число интервалов?</vt:lpstr>
      <vt:lpstr>«Идеальная» гистограмма Стерджеса для 10 интервалов</vt:lpstr>
      <vt:lpstr>Презентация PowerPoint</vt:lpstr>
      <vt:lpstr>Презентация PowerPoint</vt:lpstr>
      <vt:lpstr>Число интервалов</vt:lpstr>
      <vt:lpstr>Рассмотрим другие подходы использования интервалов равной ширины. </vt:lpstr>
      <vt:lpstr>Рассмотрим другие подходы использования интервалов равной ширины. </vt:lpstr>
      <vt:lpstr>Рассмотрим другие подходы использования интервалов равной ширины. </vt:lpstr>
      <vt:lpstr>Рассмотрим другие подходы использования интервалов равной ширины.  Квартили по исходным данным</vt:lpstr>
      <vt:lpstr>Интервальный ряд с неравными  интервалами</vt:lpstr>
      <vt:lpstr>Построение интервального ряда</vt:lpstr>
      <vt:lpstr>Используемые функции Excel</vt:lpstr>
      <vt:lpstr>В структуру  домашнего задания 1</vt:lpstr>
      <vt:lpstr>Показатели вариации (характеристики рассеивания) изучаемого признака (1)</vt:lpstr>
      <vt:lpstr>Показатели вариации (характеристики рассеивания) изучаемого признака (2)</vt:lpstr>
      <vt:lpstr>К абсолютным показателям вариации относятся: размах вариации, среднее линейное отклонение, дисперсия, среднее квадратическое отклонение.</vt:lpstr>
      <vt:lpstr>К абсолютным показателям вариации относятся: размах вариации, среднее линейное отклонение, дисперсия, среднее квадратическое отклонение.</vt:lpstr>
      <vt:lpstr>Коэффициент осцилляции</vt:lpstr>
      <vt:lpstr>Коэффициент вариации</vt:lpstr>
      <vt:lpstr>Относительные показатели вариации</vt:lpstr>
      <vt:lpstr>признак совокупности распределен по нормальному закону</vt:lpstr>
      <vt:lpstr>Презентация PowerPoint</vt:lpstr>
      <vt:lpstr>Моментом k-го порядка</vt:lpstr>
      <vt:lpstr>Моментом k-го порядка</vt:lpstr>
      <vt:lpstr>Коэффициент асимметрии</vt:lpstr>
      <vt:lpstr>Гистограммы симметричного распределения (а), и распределений с правосторонней (б) и левосторонней (в) асимметрией</vt:lpstr>
      <vt:lpstr>Коэффициент эксцесса</vt:lpstr>
      <vt:lpstr>Сравнение кривых трёх распределений  с различными коэффициентами эксцесса</vt:lpstr>
      <vt:lpstr>Картинки Стьюдента (У.Госсета) из Биометрики (1927 г.), иллюстрирующие разницу плосковершинных (слева) и островершинных (справа) распределений</vt:lpstr>
      <vt:lpstr>Предварительные расчеты</vt:lpstr>
      <vt:lpstr>Презентация PowerPoint</vt:lpstr>
      <vt:lpstr>Эмпирическое корреляционное отношение</vt:lpstr>
      <vt:lpstr>Презентация PowerPoint</vt:lpstr>
      <vt:lpstr>Эмпирический коэффициент детерминации</vt:lpstr>
      <vt:lpstr>Построить вариационные ряды</vt:lpstr>
      <vt:lpstr>Интервальный ряд с равными интервалами</vt:lpstr>
      <vt:lpstr>Интервальный ряд с равными интервалами</vt:lpstr>
      <vt:lpstr>ряд с интервалами, изменяющими в арифметической прогрессии</vt:lpstr>
      <vt:lpstr>Ряд с интервалами, изменяющими в геометрической прогрессии</vt:lpstr>
      <vt:lpstr>Типологическая группировка</vt:lpstr>
      <vt:lpstr>Результаты</vt:lpstr>
      <vt:lpstr>К следующему занятию, 17 октября</vt:lpstr>
      <vt:lpstr>Добавить расчет данных</vt:lpstr>
      <vt:lpstr>Построение графиков</vt:lpstr>
      <vt:lpstr>Требования к графикам</vt:lpstr>
      <vt:lpstr>Основные показатели динамики</vt:lpstr>
      <vt:lpstr>Основные показатели динамики</vt:lpstr>
      <vt:lpstr>Расчеты оформить в виде таблицы</vt:lpstr>
      <vt:lpstr>Прогнозирование с помощью показателей динамики</vt:lpstr>
      <vt:lpstr>Прогнозирование с помощью показателей динамики</vt:lpstr>
      <vt:lpstr>Презентация PowerPoint</vt:lpstr>
      <vt:lpstr>Осуществить прогноз на 3 шага вперед, используя: - Средний абсолютный прирост - Средний темп роста</vt:lpstr>
      <vt:lpstr>Данные для построения графика</vt:lpstr>
      <vt:lpstr>Доля расходов на покупку товаров и оплату услуг в потребительских расходах, % в Российской Федерации</vt:lpstr>
      <vt:lpstr>Результаты семинара 6</vt:lpstr>
      <vt:lpstr>К следующему семинару (2 модуль)</vt:lpstr>
      <vt:lpstr>Расчет</vt:lpstr>
      <vt:lpstr>Формулы расчета  средней арифметической </vt:lpstr>
      <vt:lpstr>Формулы расчета  средней арифметической </vt:lpstr>
      <vt:lpstr>Средняя гармоническая  и способы ее расчета</vt:lpstr>
      <vt:lpstr>Средняя гармоническая  и способы ее расчета</vt:lpstr>
      <vt:lpstr>Презентация PowerPoint</vt:lpstr>
      <vt:lpstr>Другие характеристики центра группирования</vt:lpstr>
      <vt:lpstr>Определение медианы по  дискретному ряду распределения</vt:lpstr>
      <vt:lpstr>Расчет медианы  по исходным данным :</vt:lpstr>
      <vt:lpstr>Определение медианы по интервальному ряду распределения</vt:lpstr>
      <vt:lpstr>Мода – наиболее часто встречающееся значение ряда. Определение моды по интервальному ряду распределения</vt:lpstr>
      <vt:lpstr>Вычисление моды интервального ряда на графике </vt:lpstr>
      <vt:lpstr>Основные характеристики одномерных данных </vt:lpstr>
      <vt:lpstr>Промежуточные расчеты</vt:lpstr>
      <vt:lpstr>Презентация PowerPoint</vt:lpstr>
      <vt:lpstr>Презентация PowerPoint</vt:lpstr>
      <vt:lpstr>Правосторонняя или левосторонняя асимметрия</vt:lpstr>
      <vt:lpstr>Гистограммы симметричного распределения (а), и распределений с правосторонней (б) и левосторонней (в) асимметрией</vt:lpstr>
      <vt:lpstr>Для умеренно  ассиметричных рядов:</vt:lpstr>
      <vt:lpstr>Презентация PowerPoint</vt:lpstr>
      <vt:lpstr>Квартили по исходным данным</vt:lpstr>
      <vt:lpstr>Презентация PowerPoint</vt:lpstr>
      <vt:lpstr>Децили</vt:lpstr>
      <vt:lpstr>Децили</vt:lpstr>
      <vt:lpstr>Презентация PowerPoint</vt:lpstr>
      <vt:lpstr>Презентация PowerPoint</vt:lpstr>
      <vt:lpstr>Построить квартильное распределение (по исходным данным)</vt:lpstr>
      <vt:lpstr>Рассчитать первый и девятый децили (d1 и d9) – по исходным данным</vt:lpstr>
      <vt:lpstr>Не забыть проинтерпретировать полученные результаты!</vt:lpstr>
      <vt:lpstr>Презентация PowerPoint</vt:lpstr>
      <vt:lpstr>Корреляционный анализ</vt:lpstr>
      <vt:lpstr>Корреляционный анализ</vt:lpstr>
      <vt:lpstr>Двумерная модель</vt:lpstr>
      <vt:lpstr>ТОЧЕЧНАЯ ОЦЕНКА - оценка имеющая конкретное числовое значение. </vt:lpstr>
      <vt:lpstr>Парный коэффициент корреляции ρ - показатель, который характеризует тесноту линейной связи между случайными величинами X и Y:</vt:lpstr>
      <vt:lpstr>Парный коэффициент корреляции</vt:lpstr>
      <vt:lpstr>Парный коэффициент корреляции</vt:lpstr>
      <vt:lpstr>Интерпретация коэффициентов</vt:lpstr>
      <vt:lpstr>Регрессионный анализ</vt:lpstr>
      <vt:lpstr>Регрессионный анализ</vt:lpstr>
      <vt:lpstr>Построение линейной регрессионной модели</vt:lpstr>
      <vt:lpstr>Построение линейной регрессионной модели</vt:lpstr>
      <vt:lpstr>К следующему занятию</vt:lpstr>
      <vt:lpstr>Отчет 1</vt:lpstr>
      <vt:lpstr>Отчет 2 по проекту (домашняя работа 2)</vt:lpstr>
      <vt:lpstr>Презентация PowerPoint</vt:lpstr>
      <vt:lpstr>Гиперболическая модель </vt:lpstr>
      <vt:lpstr>Степенная модель</vt:lpstr>
      <vt:lpstr>Показательная модель </vt:lpstr>
      <vt:lpstr>подведите ИТОГИ по моделям</vt:lpstr>
      <vt:lpstr>Результаты</vt:lpstr>
      <vt:lpstr>Отношение к правилам дорожного движения </vt:lpstr>
      <vt:lpstr>Распределение ответов респондентов на вопрос : «Какое из приведенных ниже высказываний больше соответствует экономическому положению Вашей семьи?»  </vt:lpstr>
      <vt:lpstr>Критерий хи-квадрат по Пирсону </vt:lpstr>
      <vt:lpstr>Критерий хи-квадрат по Пирсону </vt:lpstr>
      <vt:lpstr>Пример</vt:lpstr>
      <vt:lpstr>критерий 2 (для вторичных, сгруппированных данных) </vt:lpstr>
      <vt:lpstr>Презентация PowerPoint</vt:lpstr>
      <vt:lpstr>Презентация PowerPoint</vt:lpstr>
      <vt:lpstr>Презентация PowerPoint</vt:lpstr>
      <vt:lpstr>Проверка гипотезы</vt:lpstr>
      <vt:lpstr>Критерий хи-квадрат</vt:lpstr>
      <vt:lpstr>Критерий хи-квадрат</vt:lpstr>
      <vt:lpstr>Презентация PowerPoint</vt:lpstr>
      <vt:lpstr>Коэффициенты Пирсона и Чупрова</vt:lpstr>
      <vt:lpstr>Exсel</vt:lpstr>
      <vt:lpstr>Коэффициенты ассоциации и контингенции</vt:lpstr>
      <vt:lpstr>Коэффициент ассоциации – оценка степени тесноты связи между качественными признаками, каждый из которых представлен в виде альтернативного признака.</vt:lpstr>
      <vt:lpstr>Коэффициент контингенции всегда меньше коэффициента ассоциации. </vt:lpstr>
      <vt:lpstr>Коэффициенты ассоциации и контингенции</vt:lpstr>
      <vt:lpstr>Коэффициенты ассоциации и контингенции</vt:lpstr>
      <vt:lpstr>Коэффициенты парной ранговой корреляции Кендела  и Спирмена </vt:lpstr>
      <vt:lpstr>Правила ранжирования</vt:lpstr>
      <vt:lpstr>Техника расчета связанных рангов</vt:lpstr>
      <vt:lpstr>Коэффициент ранговой корреляции Спирмена </vt:lpstr>
      <vt:lpstr>Коэффициент ранговой корреляции Кендела</vt:lpstr>
      <vt:lpstr>Коэффициент ранговой корреляции Кендела</vt:lpstr>
      <vt:lpstr>коэффициент Кендела</vt:lpstr>
      <vt:lpstr>Результаты занятия</vt:lpstr>
      <vt:lpstr>Не забыть!</vt:lpstr>
      <vt:lpstr>Отчет 2</vt:lpstr>
      <vt:lpstr>Генеральная совокупность</vt:lpstr>
      <vt:lpstr>Генеральная и выборочная совокупности</vt:lpstr>
      <vt:lpstr>Точечная оценка</vt:lpstr>
      <vt:lpstr>Интервальные оценки</vt:lpstr>
      <vt:lpstr>Интервальные оценки</vt:lpstr>
      <vt:lpstr>Интервальная оценка математического ожидания (генеральной средней)</vt:lpstr>
      <vt:lpstr>Доверительный интервал μ при известной дисперсии для генеральной средней (математического ожидания)</vt:lpstr>
      <vt:lpstr>Доверительный интервал μ при неизвестной дисперсии для генеральной средней (математического ожидания)</vt:lpstr>
      <vt:lpstr>Доверительный интервал для оценки генеральной дисперсии и генерального среднего квадратического отклонения (при заданном уровне надежности и числе степеней свободы)</vt:lpstr>
      <vt:lpstr>Доверительный интервал для оценки генеральной дисперсии и генерального среднего квадратического отклонения (при заданном уровне надежности и числе степеней свободы)</vt:lpstr>
      <vt:lpstr>Интервальные оценки генеральной доли и вероятности P </vt:lpstr>
      <vt:lpstr>Интервальные оценки генеральной доли и вероятности P </vt:lpstr>
      <vt:lpstr>Задание</vt:lpstr>
      <vt:lpstr>Нижняя и верхняя оценки генеральной средней</vt:lpstr>
      <vt:lpstr>Нижняя и верхняя оценки генеральной дисперсии</vt:lpstr>
      <vt:lpstr>Нижняя и верхняя оценки генеральной доли</vt:lpstr>
      <vt:lpstr>Выводы</vt:lpstr>
      <vt:lpstr>Статистическая проверка гипотез</vt:lpstr>
      <vt:lpstr>Статистическая проверка гипотез</vt:lpstr>
      <vt:lpstr>Двустороння критическая область</vt:lpstr>
      <vt:lpstr>Статистическая проверка гипотез</vt:lpstr>
      <vt:lpstr>Статистическая проверка гипотез</vt:lpstr>
      <vt:lpstr>О смысле ошибок первого и второго рода</vt:lpstr>
      <vt:lpstr>О смысле ошибок первого и второго рода</vt:lpstr>
      <vt:lpstr>Уровень значимости и мощность критерия</vt:lpstr>
      <vt:lpstr>ПРОВЕРКА ГИПОТЕЗЫ О ЗНАЧЕНИИ ГЕНЕРАЛЬНОЙ СРЕДНЕЙ  ПРИ ИЗВЕСТНОЙ ГЕНЕРАЛЬНОЙ ДИСПЕРСИИ</vt:lpstr>
      <vt:lpstr>Границы критической области</vt:lpstr>
      <vt:lpstr>Мощность критерия</vt:lpstr>
      <vt:lpstr>ПРОВЕРКА ГИПОТЕЗЫ О ЗНАЧЕНИИ ГЕНЕРАЛЬНОЙ СРЕДНЕЙ  ПРИ НЕИЗВЕСТНОЙ ГЕНЕРАЛЬНОЙ ДИСПЕРСИИ</vt:lpstr>
      <vt:lpstr>Границы критической области</vt:lpstr>
      <vt:lpstr>Мощность критерия</vt:lpstr>
      <vt:lpstr>Дисперсионный анализ</vt:lpstr>
      <vt:lpstr>Виды дисперсии</vt:lpstr>
      <vt:lpstr>Правило сложения дисперсий</vt:lpstr>
      <vt:lpstr>Однофакторный дисперсионный анализ</vt:lpstr>
      <vt:lpstr>Однофакторный дисперсионный анализ</vt:lpstr>
      <vt:lpstr>Однофакторный дисперсионный анализ</vt:lpstr>
      <vt:lpstr>ОДНОФАКТОРНЫЙ ДИСПЕРСИОННЫЙ АНАЛИЗ</vt:lpstr>
      <vt:lpstr>Однофакторный дисперсионный анализ</vt:lpstr>
      <vt:lpstr>Основная гипотеза дисперсионного анализа состоит в утверждении, что уровни фактора А не влияют на изменение результативного признака У. </vt:lpstr>
      <vt:lpstr>Проверка гипотез о равенстве двух средних отдельных уровней </vt:lpstr>
      <vt:lpstr>Несмещенная точечная оценка</vt:lpstr>
      <vt:lpstr>Для проверки гипотезы о значении генеральной средней комплекса, формулируемой в виде  Но: µ=µ0 используется статистика</vt:lpstr>
      <vt:lpstr>ЗАДАНИЕ </vt:lpstr>
      <vt:lpstr>Проверка гипотезы Н0: проверить на уровне значимости  =0,01 гипотезу Н0: о значении генеральной средней (по подвыборке 1 и подвыборке 2) при известной и неизвестной генеральной дисперсии</vt:lpstr>
      <vt:lpstr>проверить на уровне значимости =0,05 существенность влияния фактора на дисперсию результативного признака</vt:lpstr>
      <vt:lpstr>Отчет по проекту 2 (2 модуль)</vt:lpstr>
      <vt:lpstr>К следующему занятию</vt:lpstr>
      <vt:lpstr>Презентация PowerPoint</vt:lpstr>
      <vt:lpstr>Презентация PowerPoint</vt:lpstr>
      <vt:lpstr>Индексный метод. Основные задачи</vt:lpstr>
      <vt:lpstr>Индексный метод. Виды индексов</vt:lpstr>
      <vt:lpstr>Условные обозначения, используемые в теории индексного метода:</vt:lpstr>
      <vt:lpstr>Пример:</vt:lpstr>
      <vt:lpstr>Индексный метод. Сводные индексы</vt:lpstr>
      <vt:lpstr>Индексный метод. Сводные индексы</vt:lpstr>
      <vt:lpstr>Индексный метод. Сводные индексы</vt:lpstr>
      <vt:lpstr>Характеристика структурных сдвигов</vt:lpstr>
      <vt:lpstr>Характеристика структурных сдвигов</vt:lpstr>
      <vt:lpstr>Характеристика структурных сдвигов</vt:lpstr>
      <vt:lpstr>«Абсолютная» разница (прирост) удельного веса i-й части совокупности</vt:lpstr>
      <vt:lpstr>«Абсолютная» разница (прирост) удельного веса i-й части совокупности</vt:lpstr>
      <vt:lpstr>Презентация PowerPoint</vt:lpstr>
      <vt:lpstr>Презентация PowerPoint</vt:lpstr>
      <vt:lpstr>Презентация PowerPoint</vt:lpstr>
      <vt:lpstr>Презентация PowerPoint</vt:lpstr>
      <vt:lpstr>Интегральные показатели структурных различий и сдвигов  Позволяют дать единую оценку изменениям в структуре: есть ли значимые различия в сравниваемых структурах </vt:lpstr>
      <vt:lpstr>Презентация PowerPoint</vt:lpstr>
      <vt:lpstr>Презентация PowerPoint</vt:lpstr>
      <vt:lpstr>Презентация PowerPoint</vt:lpstr>
      <vt:lpstr>Результаты занятия 12</vt:lpstr>
      <vt:lpstr>Темы занятий</vt:lpstr>
      <vt:lpstr>Презентация PowerPoint</vt:lpstr>
      <vt:lpstr>Презентация PowerPoint</vt:lpstr>
      <vt:lpstr>Презентация PowerPoint</vt:lpstr>
      <vt:lpstr>Абстрактные классы и методы</vt:lpstr>
      <vt:lpstr>Презентация PowerPoint</vt:lpstr>
      <vt:lpstr>Runtime Type Information</vt:lpstr>
      <vt:lpstr>Презентация PowerPoint</vt:lpstr>
      <vt:lpstr> </vt:lpstr>
      <vt:lpstr>Презентация PowerPoint</vt:lpstr>
      <vt:lpstr>Что такое Generic programming?</vt:lpstr>
      <vt:lpstr>Презентация PowerPoint</vt:lpstr>
      <vt:lpstr>Структуры данных и коллекции</vt:lpstr>
      <vt:lpstr>Презентация PowerPoint</vt:lpstr>
      <vt:lpstr>Многопоточная архитектура</vt:lpstr>
      <vt:lpstr>Презентация PowerPoint</vt:lpstr>
      <vt:lpstr> </vt:lpstr>
      <vt:lpstr>Презентация PowerPoint</vt:lpstr>
      <vt:lpstr>Классы и объекты</vt:lpstr>
      <vt:lpstr> </vt:lpstr>
      <vt:lpstr>Презентация PowerPoint</vt:lpstr>
      <vt:lpstr>Написание исходного кода Java</vt:lpstr>
      <vt:lpstr>Декларация модулей</vt:lpstr>
      <vt:lpstr>Java и Объектно-Ориентированное Программирование</vt:lpstr>
      <vt:lpstr>Презентация PowerPoint</vt:lpstr>
      <vt:lpstr>Объекты в языке Java</vt:lpstr>
      <vt:lpstr>Презентация PowerPoint</vt:lpstr>
      <vt:lpstr>Где хранятся данные при работе программы</vt:lpstr>
      <vt:lpstr>Особый случай – примитивные типы</vt:lpstr>
      <vt:lpstr>Примитивные типы</vt:lpstr>
      <vt:lpstr>Массивы в Java</vt:lpstr>
      <vt:lpstr>Области действия имен</vt:lpstr>
      <vt:lpstr>Области действия имен и время жизни объектов</vt:lpstr>
      <vt:lpstr>Создание новых типов данных</vt:lpstr>
      <vt:lpstr>Определение класса (начальное...)</vt:lpstr>
      <vt:lpstr>Презентация PowerPoint</vt:lpstr>
      <vt:lpstr>Ключевые слова import и package</vt:lpstr>
      <vt:lpstr>Первая java-программа</vt:lpstr>
      <vt:lpstr>Комментарии</vt:lpstr>
      <vt:lpstr>Типы данных</vt:lpstr>
      <vt:lpstr>Примитивные типы данных Java («классификация»)</vt:lpstr>
      <vt:lpstr>Целочисленные типы</vt:lpstr>
      <vt:lpstr>Числа с плавающей точкой</vt:lpstr>
      <vt:lpstr>Тип char</vt:lpstr>
      <vt:lpstr>Переменные</vt:lpstr>
      <vt:lpstr>Константы</vt:lpstr>
      <vt:lpstr>Операторы языка Java</vt:lpstr>
      <vt:lpstr>Арифметические операторы</vt:lpstr>
      <vt:lpstr>Операторы отношения и булевские операторы</vt:lpstr>
      <vt:lpstr>Операторы сдвига</vt:lpstr>
      <vt:lpstr>Преобразования числовых типов</vt:lpstr>
      <vt:lpstr>Приведение числовых типов (cast)</vt:lpstr>
      <vt:lpstr>Оператор присваивания (=)</vt:lpstr>
      <vt:lpstr>Управляющие конструкции</vt:lpstr>
      <vt:lpstr>Использование меток (не рекомендуется...)</vt:lpstr>
      <vt:lpstr>Q&amp;A</vt:lpstr>
      <vt:lpstr>Карл Линней  (1707 – 1778)  врач, натуралист, академик, автор классификации растительного и животного мира</vt:lpstr>
      <vt:lpstr>Создание объектов</vt:lpstr>
      <vt:lpstr>Различение перегруженных методов/конструкторов</vt:lpstr>
      <vt:lpstr>Ключевые слова this и static</vt:lpstr>
      <vt:lpstr>Финализация и сборка мусора</vt:lpstr>
      <vt:lpstr>Правила работы с finalize()</vt:lpstr>
      <vt:lpstr>Принципы работы сборщика мусора</vt:lpstr>
      <vt:lpstr>Инициализация (предварительный обзор)</vt:lpstr>
      <vt:lpstr>Инициализация массивов</vt:lpstr>
      <vt:lpstr>Управление доступом</vt:lpstr>
      <vt:lpstr>Пакеты</vt:lpstr>
      <vt:lpstr>Презентация PowerPoint</vt:lpstr>
      <vt:lpstr>Презентация PowerPoint</vt:lpstr>
      <vt:lpstr>Презентация PowerPoint</vt:lpstr>
      <vt:lpstr>Спецификаторы доступа</vt:lpstr>
      <vt:lpstr>Пакетный доступ</vt:lpstr>
      <vt:lpstr>Публичный доступ (public)</vt:lpstr>
      <vt:lpstr>Наследуемый доступ (protected)</vt:lpstr>
      <vt:lpstr>Интерфейс и реализация</vt:lpstr>
      <vt:lpstr>Стиль программирования</vt:lpstr>
      <vt:lpstr>Документирование кода</vt:lpstr>
      <vt:lpstr>Пример использования javadoc</vt:lpstr>
      <vt:lpstr>Q&amp;A</vt:lpstr>
      <vt:lpstr>Первое знакомство</vt:lpstr>
      <vt:lpstr>Контроль и оценивание знаний </vt:lpstr>
      <vt:lpstr>Презентация PowerPoint</vt:lpstr>
      <vt:lpstr>Презентация PowerPoint</vt:lpstr>
      <vt:lpstr>О названии и содержании курса</vt:lpstr>
      <vt:lpstr>Что такое программирование?</vt:lpstr>
      <vt:lpstr>Парадигмы программирования</vt:lpstr>
      <vt:lpstr>Презентация PowerPoint</vt:lpstr>
      <vt:lpstr>Популярные парадигмы программирования</vt:lpstr>
      <vt:lpstr>Что такое программа?</vt:lpstr>
      <vt:lpstr>Презентация PowerPoint</vt:lpstr>
      <vt:lpstr>Презентация PowerPoint</vt:lpstr>
      <vt:lpstr>Языки программирования</vt:lpstr>
      <vt:lpstr>Цели данного курса</vt:lpstr>
      <vt:lpstr>Изучение программирования предполагает программирование, как обучение игре на фортепиано немыслимо без музицирования...   Нельзя научиться плавать, прослушав лекци тренеров и даже чемпионов по плаванию:  надо залезать в воду... </vt:lpstr>
      <vt:lpstr>Языки, используемые в нашем курсе</vt:lpstr>
      <vt:lpstr>Почему именно Java?</vt:lpstr>
      <vt:lpstr>Java – это не только язык программирования</vt:lpstr>
      <vt:lpstr>Введение в Java</vt:lpstr>
      <vt:lpstr>Java – самая используемая среда программирования</vt:lpstr>
      <vt:lpstr>Презентация PowerPoint</vt:lpstr>
      <vt:lpstr>Основные этапы эволюции Java</vt:lpstr>
      <vt:lpstr>Презентация PowerPoint</vt:lpstr>
      <vt:lpstr>Инструменты Java-программирования</vt:lpstr>
      <vt:lpstr>Презентация PowerPoint</vt:lpstr>
      <vt:lpstr>Презентация PowerPoint</vt:lpstr>
      <vt:lpstr>Что установлено?</vt:lpstr>
      <vt:lpstr>Презентация PowerPoint</vt:lpstr>
      <vt:lpstr>References</vt:lpstr>
      <vt:lpstr>Презентация PowerPoint</vt:lpstr>
      <vt:lpstr>Exceptions – отклонения от (исключения из) «нормального» поведения</vt:lpstr>
      <vt:lpstr>Презентация PowerPoint</vt:lpstr>
      <vt:lpstr>Аргументы исключения</vt:lpstr>
      <vt:lpstr>Блок try { }</vt:lpstr>
      <vt:lpstr>Блок catch ( ) { }</vt:lpstr>
      <vt:lpstr>Ловля более одного исключения в одном обработчике</vt:lpstr>
      <vt:lpstr>Блок finally { }</vt:lpstr>
      <vt:lpstr>Особенности работы блока finally{ }</vt:lpstr>
      <vt:lpstr>The try-with-resources Statement (Java SE 7 и далее...)</vt:lpstr>
      <vt:lpstr>... Раньше, до Java SE 7...</vt:lpstr>
      <vt:lpstr>Требование: «лови или специфицируй»</vt:lpstr>
      <vt:lpstr>Классификация исключений</vt:lpstr>
      <vt:lpstr>Иерархия исключений</vt:lpstr>
      <vt:lpstr>Классификация исключений - примеры</vt:lpstr>
      <vt:lpstr>Классификация исключений</vt:lpstr>
      <vt:lpstr>Объявление контролируемых исключений</vt:lpstr>
      <vt:lpstr>Цепочки исключений (Chained exceptions) – добавлены by Josh Bloch в JDK1.4</vt:lpstr>
      <vt:lpstr>Использование Throwable для анализа стека</vt:lpstr>
      <vt:lpstr>Рекомендации по работе с исключениями</vt:lpstr>
      <vt:lpstr>Assertions</vt:lpstr>
      <vt:lpstr>Преимущества использования java assertions</vt:lpstr>
      <vt:lpstr>Замечания по использованию Java Assertions </vt:lpstr>
      <vt:lpstr>Q&amp;A</vt:lpstr>
      <vt:lpstr>Потоки </vt:lpstr>
      <vt:lpstr>Примеры</vt:lpstr>
      <vt:lpstr>Прерывание потоков</vt:lpstr>
      <vt:lpstr>Презентация PowerPoint</vt:lpstr>
      <vt:lpstr>Состояния потоков</vt:lpstr>
      <vt:lpstr>Состояния потоков</vt:lpstr>
      <vt:lpstr>Возможные причины блокировки потока</vt:lpstr>
      <vt:lpstr>Свойства потоков</vt:lpstr>
      <vt:lpstr>Неперехваченные исключения</vt:lpstr>
      <vt:lpstr>Краткий обзор методов класса Thread</vt:lpstr>
      <vt:lpstr>Синхронизация</vt:lpstr>
      <vt:lpstr>Java Memory Model (JMM)</vt:lpstr>
      <vt:lpstr>Презентация PowerPoint</vt:lpstr>
      <vt:lpstr>Презентация PowerPoint</vt:lpstr>
      <vt:lpstr>Презентация PowerPoint</vt:lpstr>
      <vt:lpstr>Презентация PowerPoint</vt:lpstr>
      <vt:lpstr>Проблемы: 1. Как становятся видны изменения разделяемых переменных? 2. «Гонки» при обращениям к разделяемым переменным. </vt:lpstr>
      <vt:lpstr>Видимость разделяемых обектов</vt:lpstr>
      <vt:lpstr> Гонки (Race Conditions)</vt:lpstr>
      <vt:lpstr>Synchronized - методы</vt:lpstr>
      <vt:lpstr>Презентация PowerPoint</vt:lpstr>
      <vt:lpstr>Презентация PowerPoint</vt:lpstr>
      <vt:lpstr>Synchronized - операторы</vt:lpstr>
      <vt:lpstr>Презентация PowerPoint</vt:lpstr>
      <vt:lpstr>Атомарные действия</vt:lpstr>
      <vt:lpstr>Liveness (живучесть)</vt:lpstr>
      <vt:lpstr>Guarded blocks (охранные блоки)</vt:lpstr>
      <vt:lpstr>Object.wait() и Object.wait(timeout)</vt:lpstr>
      <vt:lpstr>Object.notify(), Object.notifyAll()</vt:lpstr>
      <vt:lpstr>Замечания</vt:lpstr>
      <vt:lpstr>Q&amp;A</vt:lpstr>
      <vt:lpstr>Контейнеры и их назначение</vt:lpstr>
      <vt:lpstr>Массивы – тоже хранилища наборов объектов</vt:lpstr>
      <vt:lpstr>Презентация PowerPoint</vt:lpstr>
      <vt:lpstr>The Java Collections Framework</vt:lpstr>
      <vt:lpstr>Подход к разработке Collection Framework</vt:lpstr>
      <vt:lpstr>Основные интерфейсы</vt:lpstr>
      <vt:lpstr>Презентация PowerPoint</vt:lpstr>
      <vt:lpstr>Презентация PowerPoint</vt:lpstr>
      <vt:lpstr>Реализации</vt:lpstr>
      <vt:lpstr>Интерфейсы и реализации Collection&lt;E&gt;</vt:lpstr>
      <vt:lpstr>Интерфейсы и реализации Map&lt;K, V&gt;</vt:lpstr>
      <vt:lpstr>Презентация PowerPoint</vt:lpstr>
      <vt:lpstr>Презентация PowerPoint</vt:lpstr>
      <vt:lpstr>Основные концепции библиотеки</vt:lpstr>
      <vt:lpstr>Коллекции и отображения (Collections and Maps)</vt:lpstr>
      <vt:lpstr>Замечание о параметризации типов</vt:lpstr>
      <vt:lpstr>Достоинства Java Collections Framework</vt:lpstr>
      <vt:lpstr>Основные интерфейсы (с JDK1.6 + NavigableSet/Map)</vt:lpstr>
      <vt:lpstr>Презентация PowerPoint</vt:lpstr>
      <vt:lpstr>Интерфейс Collection (см. source code)</vt:lpstr>
      <vt:lpstr>Проход по коллекциям</vt:lpstr>
      <vt:lpstr>Итератор в JDK 8 (+)</vt:lpstr>
      <vt:lpstr>Интерфейс Set (см. source code)</vt:lpstr>
      <vt:lpstr>Интерфейс List (см. source code)</vt:lpstr>
      <vt:lpstr>Интерфейс Queue (см. source code)</vt:lpstr>
      <vt:lpstr>Интерфейс Map (см. source code)</vt:lpstr>
      <vt:lpstr>Упорядочение объектов</vt:lpstr>
      <vt:lpstr>Презентация PowerPoint</vt:lpstr>
      <vt:lpstr>Интерфейсы SortedSet и SortedMap (см. sources…)</vt:lpstr>
      <vt:lpstr>Реализации и их особенности</vt:lpstr>
      <vt:lpstr>Q&amp;A</vt:lpstr>
      <vt:lpstr>Приложение   Java Collections Framework Interview Questions</vt:lpstr>
      <vt:lpstr>What is Java Collections API?</vt:lpstr>
      <vt:lpstr>What is an Iterator?</vt:lpstr>
      <vt:lpstr>What is the difference between java.util.Iterator and java.util.ListIterator?</vt:lpstr>
      <vt:lpstr>What is HashMap and Map?</vt:lpstr>
      <vt:lpstr>Difference between HashMap and HashTable?</vt:lpstr>
      <vt:lpstr>What does synchronized means in Hashtable context?</vt:lpstr>
      <vt:lpstr>What is fail-fast property?</vt:lpstr>
      <vt:lpstr>Why doesn’t Collection extend Cloneable and Serializable?</vt:lpstr>
      <vt:lpstr>How we can make HashMap synchronized?</vt:lpstr>
      <vt:lpstr>Where will you use Hashtable and where HashMap?</vt:lpstr>
      <vt:lpstr>Difference between Vector and ArrayList?</vt:lpstr>
      <vt:lpstr>What is the difference between Enumeration and Iterator?</vt:lpstr>
      <vt:lpstr>Why should you always use ArrayList over Vector?</vt:lpstr>
      <vt:lpstr>Презентация PowerPoint</vt:lpstr>
      <vt:lpstr>What is the importance of hashCode() and equals() methods?</vt:lpstr>
      <vt:lpstr>Презентация PowerPoint</vt:lpstr>
      <vt:lpstr>Презентация PowerPoint</vt:lpstr>
      <vt:lpstr>Презентация PowerPoint</vt:lpstr>
      <vt:lpstr>Generic types (Универсальные типы)</vt:lpstr>
      <vt:lpstr>Без Generic types – чем плохо?</vt:lpstr>
      <vt:lpstr>Кто и как использует/не использует generic types?</vt:lpstr>
      <vt:lpstr>Определения</vt:lpstr>
      <vt:lpstr>Пример Generic-класса:  переменная с типизированным значением  (как бы вы это сделали иначе?)  </vt:lpstr>
      <vt:lpstr>Универсальные (generic) методы</vt:lpstr>
      <vt:lpstr>Ограничения на переменые типа</vt:lpstr>
      <vt:lpstr>Универсальный код и Java VM</vt:lpstr>
      <vt:lpstr>Преобразование выражений</vt:lpstr>
      <vt:lpstr>Преобразование методов</vt:lpstr>
      <vt:lpstr>Надо помнить, что:</vt:lpstr>
      <vt:lpstr>Ограничения при работе с generic типами</vt:lpstr>
      <vt:lpstr>Презентация PowerPoint</vt:lpstr>
      <vt:lpstr>Такие классы НЕ могут быть generic:</vt:lpstr>
      <vt:lpstr>Правила наследования для generic-типов</vt:lpstr>
      <vt:lpstr>Подстановочные типы (Wildcard types)</vt:lpstr>
      <vt:lpstr>Презентация PowerPoint</vt:lpstr>
      <vt:lpstr>Подстановочные типы</vt:lpstr>
      <vt:lpstr>Ограниченные подстановочные типы</vt:lpstr>
      <vt:lpstr>PECS (Producer Extends, Consumer Super)</vt:lpstr>
      <vt:lpstr>Рекомендации по использованию  (Дж.Блох)</vt:lpstr>
      <vt:lpstr>Аннотации @SuppressWarnings(“unchecked”)</vt:lpstr>
      <vt:lpstr>Расширение средств reflection для generics</vt:lpstr>
      <vt:lpstr>Литература (в новом moodle)</vt:lpstr>
      <vt:lpstr>Unit Testing</vt:lpstr>
      <vt:lpstr>Введение в Unit-тестирование</vt:lpstr>
      <vt:lpstr>Презентация PowerPoint</vt:lpstr>
      <vt:lpstr>Презентация PowerPoint</vt:lpstr>
      <vt:lpstr>Основы JUnit </vt:lpstr>
      <vt:lpstr>Презентация PowerPoint</vt:lpstr>
      <vt:lpstr>Презентация PowerPoint</vt:lpstr>
      <vt:lpstr>Организация тестового кода</vt:lpstr>
      <vt:lpstr>Метапрограммирование</vt:lpstr>
      <vt:lpstr>Манипулирование программами</vt:lpstr>
      <vt:lpstr>Аннотации для тестирования</vt:lpstr>
      <vt:lpstr>Структурирование тестов</vt:lpstr>
      <vt:lpstr>Полезные аннотации</vt:lpstr>
      <vt:lpstr>Тесты и исключительные ситуации</vt:lpstr>
      <vt:lpstr>Инкапсуляция и unit-тестирование</vt:lpstr>
      <vt:lpstr>Тестирование в «затычками» (with Stubs)</vt:lpstr>
      <vt:lpstr>Покрытие тестами (Test Coverage)</vt:lpstr>
      <vt:lpstr>Возможные метрики тестового покрытия</vt:lpstr>
      <vt:lpstr>Выводы</vt:lpstr>
      <vt:lpstr>Презентация PowerPoint</vt:lpstr>
      <vt:lpstr>References</vt:lpstr>
      <vt:lpstr>Лямбда-выражения</vt:lpstr>
      <vt:lpstr>Лямбда – выражения (JDK 8(+))</vt:lpstr>
      <vt:lpstr>Передача кода как параметра методу</vt:lpstr>
      <vt:lpstr> Синтаксис лямбда-выражений</vt:lpstr>
      <vt:lpstr> Откуда такое название?</vt:lpstr>
      <vt:lpstr>Лямбда-выражения и функциональные интерфейсы</vt:lpstr>
      <vt:lpstr>Новый синтаксис</vt:lpstr>
      <vt:lpstr>Функциональные интерфейсы</vt:lpstr>
      <vt:lpstr>Примеры </vt:lpstr>
      <vt:lpstr>Блочные лямбда-выражения</vt:lpstr>
      <vt:lpstr>Обобщенные (generic) функциональные интерфейсы – мы еще вернемся к этому...</vt:lpstr>
      <vt:lpstr>Передача лямбда-выражений как параметров</vt:lpstr>
      <vt:lpstr>Лямбда-выражения и exceptions (еще увидим...)</vt:lpstr>
      <vt:lpstr>Лямбда-выражения и захват переменных из контекста  </vt:lpstr>
      <vt:lpstr> Пример (см. LambdaTest)</vt:lpstr>
      <vt:lpstr> Ссылки на методы</vt:lpstr>
      <vt:lpstr>Презентация PowerPoint</vt:lpstr>
      <vt:lpstr> Ссылки на конструкторы</vt:lpstr>
      <vt:lpstr> Предопределенные функциональные интерфейсы</vt:lpstr>
      <vt:lpstr>Применения Лямбда-выражений  </vt:lpstr>
      <vt:lpstr>Перечисляемые типы</vt:lpstr>
      <vt:lpstr>Презентация PowerPoint</vt:lpstr>
      <vt:lpstr>Варианты реализации “enums” до JDK5</vt:lpstr>
      <vt:lpstr>Презентация PowerPoint</vt:lpstr>
      <vt:lpstr>Презентация PowerPoint</vt:lpstr>
      <vt:lpstr>Презентация PowerPoint</vt:lpstr>
      <vt:lpstr>Q&amp;A</vt:lpstr>
      <vt:lpstr>Презентация PowerPoint</vt:lpstr>
      <vt:lpstr>Как это работает? Что будет выведено?</vt:lpstr>
      <vt:lpstr>Объект Class</vt:lpstr>
      <vt:lpstr>Объект Class</vt:lpstr>
      <vt:lpstr>Класс Class</vt:lpstr>
      <vt:lpstr>Основные методы класса Class</vt:lpstr>
      <vt:lpstr>Еще раз об именовании классов</vt:lpstr>
      <vt:lpstr>Презентация PowerPoint</vt:lpstr>
      <vt:lpstr>Методы класса Сlass для анализа представляемого классом типа По объекту Class можно узнать практически все, что может потребоваться знать о типе.</vt:lpstr>
      <vt:lpstr>Презентация PowerPoint</vt:lpstr>
      <vt:lpstr>Reflection – работа с классом в динамике</vt:lpstr>
      <vt:lpstr>Класс Class и reflection</vt:lpstr>
      <vt:lpstr>Извлечение информации о конструкторах класса (продолжение обзора методов класса Class)</vt:lpstr>
      <vt:lpstr>Презентация PowerPoint</vt:lpstr>
      <vt:lpstr>Извлечение информации о методах класса (продолжение обзора методов класса Class)</vt:lpstr>
      <vt:lpstr>Использование объекта Method</vt:lpstr>
      <vt:lpstr>Работа с полями класса (продолжение обзора методов класса Class)</vt:lpstr>
      <vt:lpstr>Работа с полями класса</vt:lpstr>
      <vt:lpstr>Reflection и массивы</vt:lpstr>
      <vt:lpstr>Замечания о динамических средствах reflection</vt:lpstr>
      <vt:lpstr>Усовершенствования reflection</vt:lpstr>
      <vt:lpstr>Method Handles</vt:lpstr>
      <vt:lpstr>Method Handles и Reflection</vt:lpstr>
      <vt:lpstr>Создание Lookup</vt:lpstr>
      <vt:lpstr>Создание MethodType-объекта</vt:lpstr>
      <vt:lpstr>Находим MethodHandle</vt:lpstr>
      <vt:lpstr>Презентация PowerPoint</vt:lpstr>
      <vt:lpstr>Презентация PowerPoint</vt:lpstr>
      <vt:lpstr>Вызовы с помощью MethodHandle(s)</vt:lpstr>
      <vt:lpstr>Презентация PowerPoint</vt:lpstr>
      <vt:lpstr>Класс java.lang.reflect.Proxy</vt:lpstr>
      <vt:lpstr>Презентация PowerPoint</vt:lpstr>
      <vt:lpstr>Механизм [Dynamic] Proxy </vt:lpstr>
      <vt:lpstr>Презентация PowerPoint</vt:lpstr>
      <vt:lpstr>Использование [Dynamic]Proxy</vt:lpstr>
      <vt:lpstr>Презентация PowerPoint</vt:lpstr>
      <vt:lpstr>Презентация PowerPoint</vt:lpstr>
      <vt:lpstr>Свойства Proxy-классов</vt:lpstr>
      <vt:lpstr>Q&amp;A</vt:lpstr>
      <vt:lpstr>Презентация PowerPoint</vt:lpstr>
      <vt:lpstr>Абстрактные классы и методы</vt:lpstr>
      <vt:lpstr>Интерфейсы</vt:lpstr>
      <vt:lpstr>Презентация PowerPoint</vt:lpstr>
      <vt:lpstr>Отделение интерфейса от реализации</vt:lpstr>
      <vt:lpstr>Презентация PowerPoint</vt:lpstr>
      <vt:lpstr>«Множественное наследование» и Java</vt:lpstr>
      <vt:lpstr>Презентация PowerPoint</vt:lpstr>
      <vt:lpstr>Интерфейсы как средство адаптации</vt:lpstr>
      <vt:lpstr>Поля в интерфейсах</vt:lpstr>
      <vt:lpstr>Статические методы в интерфейсах ( JDK 8(+) )</vt:lpstr>
      <vt:lpstr>Default методы в интерфейсах ( JDK 8(+) )</vt:lpstr>
      <vt:lpstr>Множественное наследование default-методов</vt:lpstr>
      <vt:lpstr>Вложенные интерфейсы</vt:lpstr>
      <vt:lpstr>Интерфейсы и фабрики</vt:lpstr>
      <vt:lpstr>Интерфейсы в старых и новых JDK</vt:lpstr>
      <vt:lpstr>Важные «странные» интерфейсы Java</vt:lpstr>
      <vt:lpstr>Презентация PowerPoint</vt:lpstr>
      <vt:lpstr>Презентация PowerPoint</vt:lpstr>
      <vt:lpstr>Презентация PowerPoint</vt:lpstr>
      <vt:lpstr>Презентация PowerPoint</vt:lpstr>
      <vt:lpstr>Вложенные классы</vt:lpstr>
      <vt:lpstr>Презентация PowerPoint</vt:lpstr>
      <vt:lpstr>Статические вложенные классы</vt:lpstr>
      <vt:lpstr>Внутренние классы</vt:lpstr>
      <vt:lpstr>Презентация PowerPoint</vt:lpstr>
      <vt:lpstr>Внутренние классы и  реализации интерфейсов</vt:lpstr>
      <vt:lpstr>Пример использования для реализации интерфейсов</vt:lpstr>
      <vt:lpstr>Использование в callback-механизмах</vt:lpstr>
      <vt:lpstr>Кроме того, имеются две специальные разновидности внутренних классов:   - локальные внутренние классы;    - анонимные внутренние классы.   </vt:lpstr>
      <vt:lpstr>Локальный внутренний класс</vt:lpstr>
      <vt:lpstr>Внутренний класс, локальный в блоке</vt:lpstr>
      <vt:lpstr>Анонимные внутренние классы</vt:lpstr>
      <vt:lpstr>Презентация PowerPoint</vt:lpstr>
      <vt:lpstr>Презентация PowerPoint</vt:lpstr>
      <vt:lpstr>Презентация PowerPoint</vt:lpstr>
      <vt:lpstr>Класс java.lang.Object</vt:lpstr>
      <vt:lpstr>equals()</vt:lpstr>
      <vt:lpstr>Презентация PowerPoint</vt:lpstr>
      <vt:lpstr>Пример</vt:lpstr>
      <vt:lpstr>hashCode()</vt:lpstr>
      <vt:lpstr>Q&amp;A </vt:lpstr>
      <vt:lpstr>Интерфейсы</vt:lpstr>
      <vt:lpstr>Презентация PowerPoint</vt:lpstr>
      <vt:lpstr>Отделение интерфейса от реализации</vt:lpstr>
      <vt:lpstr>Презентация PowerPoint</vt:lpstr>
      <vt:lpstr>«Множественное наследование» и Java</vt:lpstr>
      <vt:lpstr>Презентация PowerPoint</vt:lpstr>
      <vt:lpstr>Интерфейсы как средство адаптации</vt:lpstr>
      <vt:lpstr>Поля в интерфейсах</vt:lpstr>
      <vt:lpstr>Статические методы в интерфейсах ( JDK 8(+) )</vt:lpstr>
      <vt:lpstr>Default методы в интерфейсах ( JDK 8(+) )</vt:lpstr>
      <vt:lpstr>Множественное наследование default-методов</vt:lpstr>
      <vt:lpstr>Вложенные интерфейсы</vt:lpstr>
      <vt:lpstr>Интерфейсы и фабрики</vt:lpstr>
      <vt:lpstr>Интерфейсы в старых и новых JDK</vt:lpstr>
      <vt:lpstr>Важные «странные» интерфейсы Java</vt:lpstr>
      <vt:lpstr>Презентация PowerPoint</vt:lpstr>
      <vt:lpstr>Презентация PowerPoint</vt:lpstr>
      <vt:lpstr>Презентация PowerPoint</vt:lpstr>
      <vt:lpstr>Презентация PowerPoint</vt:lpstr>
      <vt:lpstr>Вложенные классы</vt:lpstr>
      <vt:lpstr>Презентация PowerPoint</vt:lpstr>
      <vt:lpstr>Статические вложенные классы</vt:lpstr>
      <vt:lpstr>Внутренние классы</vt:lpstr>
      <vt:lpstr>Презентация PowerPoint</vt:lpstr>
      <vt:lpstr>Внутренние классы и  реализации интерфейсов</vt:lpstr>
      <vt:lpstr>Пример использования для реализации интерфейсов</vt:lpstr>
      <vt:lpstr>Использование в callback-механизмах</vt:lpstr>
      <vt:lpstr>Кроме того, имеются две специальные разновидности внутренних классов:   - локальные внутренние классы;    - анонимные внутренние классы.   </vt:lpstr>
      <vt:lpstr>Локальный внутренний класс</vt:lpstr>
      <vt:lpstr>Внутренний класс, локальный в блоке</vt:lpstr>
      <vt:lpstr>Анонимные внутренние классы</vt:lpstr>
      <vt:lpstr>Презентация PowerPoint</vt:lpstr>
      <vt:lpstr>Презентация PowerPoint</vt:lpstr>
      <vt:lpstr>Презентация PowerPoint</vt:lpstr>
      <vt:lpstr>Класс java.lang.Object</vt:lpstr>
      <vt:lpstr>equals()</vt:lpstr>
      <vt:lpstr>Презентация PowerPoint</vt:lpstr>
      <vt:lpstr>Пример</vt:lpstr>
      <vt:lpstr>hashCode()</vt:lpstr>
      <vt:lpstr>Q&amp;A </vt:lpstr>
      <vt:lpstr>Суть OOП – разработка ПО на основе классов и объектов </vt:lpstr>
      <vt:lpstr>Переиспользование (повторное использование) кода</vt:lpstr>
      <vt:lpstr>Композиция и агрегация</vt:lpstr>
      <vt:lpstr>Наследование</vt:lpstr>
      <vt:lpstr>Классы, суперклассы и подклассы</vt:lpstr>
      <vt:lpstr>Инициализация базового класса</vt:lpstr>
      <vt:lpstr>Конструкторы с аргументами</vt:lpstr>
      <vt:lpstr>Делегирование</vt:lpstr>
      <vt:lpstr>Перегрузка и переопределение имен</vt:lpstr>
      <vt:lpstr>Сравнение композиции и наследования</vt:lpstr>
      <vt:lpstr>Спецификаторы доступа</vt:lpstr>
      <vt:lpstr>Пакетный доступ</vt:lpstr>
      <vt:lpstr>Публичный доступ (public)</vt:lpstr>
      <vt:lpstr>Наследуемый доступ (protected)</vt:lpstr>
      <vt:lpstr>Ключевое слово protected</vt:lpstr>
      <vt:lpstr>Презентация PowerPoint</vt:lpstr>
      <vt:lpstr>Смысл слова protected</vt:lpstr>
      <vt:lpstr>Презентация PowerPoint</vt:lpstr>
      <vt:lpstr>Примеры из жизни ? </vt:lpstr>
      <vt:lpstr>Презентация PowerPoint</vt:lpstr>
      <vt:lpstr>Ключевое слово final</vt:lpstr>
      <vt:lpstr>Презентация PowerPoint</vt:lpstr>
      <vt:lpstr>Презентация PowerPoint</vt:lpstr>
      <vt:lpstr>Инициализация и загрузка классов c наследованием</vt:lpstr>
      <vt:lpstr>Обсуждение</vt:lpstr>
      <vt:lpstr>Полиморфизм</vt:lpstr>
      <vt:lpstr>Динамическое связывание</vt:lpstr>
      <vt:lpstr>«Переопределение» private-методов</vt:lpstr>
      <vt:lpstr>Конструкторы, завершение и полиморфизм</vt:lpstr>
      <vt:lpstr>Вызов полиморфных методов из конструкторов</vt:lpstr>
      <vt:lpstr>Ковариантность возвращаемых типов</vt:lpstr>
      <vt:lpstr>Нисходящее преобразование типов</vt:lpstr>
      <vt:lpstr>Обсуждение</vt:lpstr>
      <vt:lpstr>Q&amp;A</vt:lpstr>
      <vt:lpstr>Атомарные операции</vt:lpstr>
      <vt:lpstr>Презентация PowerPoint</vt:lpstr>
      <vt:lpstr>Презентация PowerPoint</vt:lpstr>
      <vt:lpstr>Презентация PowerPoint</vt:lpstr>
      <vt:lpstr>Презентация PowerPoint</vt:lpstr>
      <vt:lpstr>API для параллельной работы: пакет java.util.concurrent</vt:lpstr>
      <vt:lpstr>Блокирующие очереди (Интерфейс BlockingQueue)</vt:lpstr>
      <vt:lpstr>Презентация PowerPoint</vt:lpstr>
      <vt:lpstr>Презентация PowerPoint</vt:lpstr>
      <vt:lpstr>Другие Thread-Safe Collections</vt:lpstr>
      <vt:lpstr>Презентация PowerPoint</vt:lpstr>
      <vt:lpstr>Пример использования ConcurrentHashMap</vt:lpstr>
      <vt:lpstr>Презентация PowerPoint</vt:lpstr>
      <vt:lpstr>Массовые операции с Concurrent Hash Map</vt:lpstr>
      <vt:lpstr>ConcurrentSet Views</vt:lpstr>
      <vt:lpstr>Copy on Write Collections</vt:lpstr>
      <vt:lpstr>Старые thread-safe коллекции</vt:lpstr>
      <vt:lpstr>Интерфйесы Runnable, Callable и Future</vt:lpstr>
      <vt:lpstr>Презентация PowerPoint</vt:lpstr>
      <vt:lpstr>Executor (подробности)</vt:lpstr>
      <vt:lpstr>Презентация PowerPoint</vt:lpstr>
      <vt:lpstr>Запланированное выполнение</vt:lpstr>
      <vt:lpstr>Управление группой задач</vt:lpstr>
      <vt:lpstr>Q&amp;A</vt:lpstr>
      <vt:lpstr>По способу получения информации</vt:lpstr>
      <vt:lpstr>Примеры первичных данных:</vt:lpstr>
      <vt:lpstr>Примеры вторичных данных:</vt:lpstr>
      <vt:lpstr>Источники для поиска данных  в Интернете</vt:lpstr>
      <vt:lpstr>Подготовка домашних заданий</vt:lpstr>
      <vt:lpstr>Формирование оценки</vt:lpstr>
      <vt:lpstr>Домашние задания</vt:lpstr>
      <vt:lpstr>Требования к домашнему заданию</vt:lpstr>
      <vt:lpstr>Содержание домашних работ</vt:lpstr>
      <vt:lpstr>Таблица 1. Динамика развития ВВП России с 2001 по 2016гг. (млн. рублей)</vt:lpstr>
      <vt:lpstr>Таблица 2.</vt:lpstr>
      <vt:lpstr>Презентация PowerPoint</vt:lpstr>
      <vt:lpstr>К следующему занятию</vt:lpstr>
      <vt:lpstr>Типы данных и их графическое представление. </vt:lpstr>
      <vt:lpstr>Презентация PowerPoint</vt:lpstr>
      <vt:lpstr>В зависимости от количества изучаемых параметров </vt:lpstr>
      <vt:lpstr>ЧИСЛЕННОСТЬ НАСЕЛЕНИЯ РОССИИ, млн. человек (пример одномерных данных)</vt:lpstr>
      <vt:lpstr>Индексы цен на первичном рынке жилья по РФ(на конец года; в процентах по отношению к концу предыдущего года) (пример одномерных данных)</vt:lpstr>
      <vt:lpstr>В двумерных наборах данных у каждого наблюдения регистрируется два признака.                                          Браки и разводы</vt:lpstr>
      <vt:lpstr>Среднемесячные данные мировых цен на нефть и курса доллара США в РФ в 2013-2014 гг.   (двумерные данные)</vt:lpstr>
      <vt:lpstr>Примеры многомерных данных:</vt:lpstr>
      <vt:lpstr>Характеристика некоторых стран мира на 1 июля 2009 г. по показателям: площадь территории, численность населения и плотность населения на 1 км2 (трехмерные данные)</vt:lpstr>
      <vt:lpstr>В зависимости от того, есть ли упорядоченность по времени </vt:lpstr>
      <vt:lpstr>Пространственные данные</vt:lpstr>
      <vt:lpstr>Величина прожиточного минимума (в среднем на душу населения), установленная в некоторых субъектах РФ за IV квартал 2012 г.</vt:lpstr>
      <vt:lpstr>Сведения о деятельности дошкольных образовательных организаций  по субъектам Российской Федерации  (на начало 2016 года)</vt:lpstr>
      <vt:lpstr>Временные данные</vt:lpstr>
      <vt:lpstr>Примеры моментных временных данных:</vt:lpstr>
      <vt:lpstr>Примеры моментных временных данных:</vt:lpstr>
      <vt:lpstr>Федеральный долг США на конец года за 1977-2013 гг. в млн. долларов США  (моментные временные данные)</vt:lpstr>
      <vt:lpstr>Презентация PowerPoint</vt:lpstr>
      <vt:lpstr>Пример интервальных временных данных:</vt:lpstr>
      <vt:lpstr>Примеры интервальных временных данных:</vt:lpstr>
      <vt:lpstr>Динамика числа родившихся человек (без мертворожденных) в РФ в течение года за 1990-2015 (пример интервального ряда)</vt:lpstr>
      <vt:lpstr>ПАССАЖИРООБОРОТ ТРАНСПОРТА ОБЩЕГО ПОЛЬЗОВАНИЯ  ПО ВИДАМ СООБЩЕНИЯ (миллиаpдов пассажиpо-километpов)</vt:lpstr>
      <vt:lpstr>Примеры пространственно-временных данных:</vt:lpstr>
      <vt:lpstr>Данные Всемирной организации здравоохранения (ВОЗ) о продолжительности жизни при рождении мужчин и женщин некоторых стран мира за 1990-2012 гг. (пример пространственно-временных данных)</vt:lpstr>
      <vt:lpstr>В зависимости от шкалы измерения (природы данных) </vt:lpstr>
      <vt:lpstr>Количественные (quantitative) (числовые (numerical)) данные</vt:lpstr>
      <vt:lpstr>Дискретные и непрерывные данные</vt:lpstr>
      <vt:lpstr>Примеры количественных дискретных данных:</vt:lpstr>
      <vt:lpstr>Лишение родительских прав (численность детей, родители которых лишены родительских прав)</vt:lpstr>
      <vt:lpstr>Рейтинг уровня «автомобилизации» регионов России по количеству автомобилей на 1000 человек на 2018 г.</vt:lpstr>
      <vt:lpstr>Рейтинг уровня «автомобилизации» регионов России по количеству автомобилей на 1000 человек в 2018 г</vt:lpstr>
      <vt:lpstr>Примеры количественных непрерывных данных:</vt:lpstr>
      <vt:lpstr>Учетные цены на аффинированные драгоценные металлы, руб./грамм (количественные непрерывные данные)</vt:lpstr>
      <vt:lpstr>Коэффициенты рождаемости,  смертности и естественного прироста населения</vt:lpstr>
      <vt:lpstr>Презентация PowerPoint</vt:lpstr>
      <vt:lpstr>ВИДЫ ШКАЛ:</vt:lpstr>
      <vt:lpstr>Номинальная шкала измерения (НШ) основывается на качественных переменных</vt:lpstr>
      <vt:lpstr>Примеры категориальных номинальных данных:</vt:lpstr>
      <vt:lpstr>Цвет глаз студентов некой студенческой группы 21С (пример категориальных номинальных данных)</vt:lpstr>
      <vt:lpstr>Распределение населения мира на мужчин и женщин, 2000 г.</vt:lpstr>
      <vt:lpstr>Порядковая шкала (ординальная), также основывается на качественных переменных. </vt:lpstr>
      <vt:lpstr>Примеры категориальных порядковых данных:</vt:lpstr>
      <vt:lpstr>Рейтинги надежности страховых компаний России рейтингового агентства Эксперт РА (А++(исключительно высокий уровень надежности, А+(очень высокий уровень надежности), А(высокий уровень надежности), В++(приемлемый уровень надежности, … , С(неудовлетворительный уровень надежности, D(банкротство), Е(отзыв лицензии или ликвидация)).</vt:lpstr>
      <vt:lpstr>Рейтинг процветания стран мира,  2012.</vt:lpstr>
      <vt:lpstr>Интервальные и относительные шкалы являются количественными </vt:lpstr>
      <vt:lpstr>Интервальные шкалы</vt:lpstr>
      <vt:lpstr>Температура по Фаренгейту и Цельсию</vt:lpstr>
      <vt:lpstr>Относительные шкалы</vt:lpstr>
      <vt:lpstr>Из дюймов в сантиметры</vt:lpstr>
      <vt:lpstr>Презентация PowerPoint</vt:lpstr>
      <vt:lpstr>Презентация PowerPoint</vt:lpstr>
      <vt:lpstr>Презентация PowerPoint</vt:lpstr>
      <vt:lpstr>К следующему занятию: 11 примеров данных по выбранной тематике домашней работы</vt:lpstr>
      <vt:lpstr>Подготовить отчет и выслать на почту  до конца дня 18 сентября</vt:lpstr>
      <vt:lpstr>Антонян Анна Артуровна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Занятие 1</dc:title>
  <dc:creator>Оксана</dc:creator>
  <cp:lastModifiedBy>Павел Шебаршин</cp:lastModifiedBy>
  <cp:revision>154</cp:revision>
  <dcterms:created xsi:type="dcterms:W3CDTF">2011-01-31T11:55:11Z</dcterms:created>
  <dcterms:modified xsi:type="dcterms:W3CDTF">2020-03-30T13:00:01Z</dcterms:modified>
</cp:coreProperties>
</file>